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9677563" y="369497"/>
            <a:ext cx="1928499" cy="1928499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矩形 4"/>
          <p:cNvSpPr/>
          <p:nvPr/>
        </p:nvSpPr>
        <p:spPr>
          <a:xfrm flipV="1">
            <a:off x="1985818" y="0"/>
            <a:ext cx="3158836" cy="6867237"/>
          </a:xfrm>
          <a:custGeom>
            <a:avLst/>
            <a:gdLst>
              <a:gd name="connsiteX0" fmla="*/ 0 w 3158836"/>
              <a:gd name="connsiteY0" fmla="*/ 0 h 6858000"/>
              <a:gd name="connsiteX1" fmla="*/ 3158836 w 3158836"/>
              <a:gd name="connsiteY1" fmla="*/ 0 h 6858000"/>
              <a:gd name="connsiteX2" fmla="*/ 3158836 w 3158836"/>
              <a:gd name="connsiteY2" fmla="*/ 6858000 h 6858000"/>
              <a:gd name="connsiteX3" fmla="*/ 0 w 3158836"/>
              <a:gd name="connsiteY3" fmla="*/ 6858000 h 6858000"/>
              <a:gd name="connsiteX4" fmla="*/ 0 w 3158836"/>
              <a:gd name="connsiteY4" fmla="*/ 0 h 6858000"/>
              <a:gd name="connsiteX0-1" fmla="*/ 0 w 3158836"/>
              <a:gd name="connsiteY0-2" fmla="*/ 0 h 6867237"/>
              <a:gd name="connsiteX1-3" fmla="*/ 3158836 w 3158836"/>
              <a:gd name="connsiteY1-4" fmla="*/ 0 h 6867237"/>
              <a:gd name="connsiteX2-5" fmla="*/ 831273 w 3158836"/>
              <a:gd name="connsiteY2-6" fmla="*/ 6867237 h 6867237"/>
              <a:gd name="connsiteX3-7" fmla="*/ 0 w 3158836"/>
              <a:gd name="connsiteY3-8" fmla="*/ 6858000 h 6867237"/>
              <a:gd name="connsiteX4-9" fmla="*/ 0 w 3158836"/>
              <a:gd name="connsiteY4-10" fmla="*/ 0 h 6867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58836" h="6867237">
                <a:moveTo>
                  <a:pt x="0" y="0"/>
                </a:moveTo>
                <a:lnTo>
                  <a:pt x="3158836" y="0"/>
                </a:lnTo>
                <a:lnTo>
                  <a:pt x="831273" y="686723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DC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207491" cy="6858000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" y="0"/>
            <a:ext cx="5144655" cy="6867237"/>
          </a:xfrm>
          <a:custGeom>
            <a:avLst/>
            <a:gdLst>
              <a:gd name="connsiteX0" fmla="*/ 0 w 3158836"/>
              <a:gd name="connsiteY0" fmla="*/ 0 h 6858000"/>
              <a:gd name="connsiteX1" fmla="*/ 3158836 w 3158836"/>
              <a:gd name="connsiteY1" fmla="*/ 0 h 6858000"/>
              <a:gd name="connsiteX2" fmla="*/ 3158836 w 3158836"/>
              <a:gd name="connsiteY2" fmla="*/ 6858000 h 6858000"/>
              <a:gd name="connsiteX3" fmla="*/ 0 w 3158836"/>
              <a:gd name="connsiteY3" fmla="*/ 6858000 h 6858000"/>
              <a:gd name="connsiteX4" fmla="*/ 0 w 3158836"/>
              <a:gd name="connsiteY4" fmla="*/ 0 h 6858000"/>
              <a:gd name="connsiteX0-1" fmla="*/ 0 w 3158836"/>
              <a:gd name="connsiteY0-2" fmla="*/ 0 h 6867237"/>
              <a:gd name="connsiteX1-3" fmla="*/ 3158836 w 3158836"/>
              <a:gd name="connsiteY1-4" fmla="*/ 0 h 6867237"/>
              <a:gd name="connsiteX2-5" fmla="*/ 831273 w 3158836"/>
              <a:gd name="connsiteY2-6" fmla="*/ 6867237 h 6867237"/>
              <a:gd name="connsiteX3-7" fmla="*/ 0 w 3158836"/>
              <a:gd name="connsiteY3-8" fmla="*/ 6858000 h 6867237"/>
              <a:gd name="connsiteX4-9" fmla="*/ 0 w 3158836"/>
              <a:gd name="connsiteY4-10" fmla="*/ 0 h 6867237"/>
              <a:gd name="connsiteX0-11" fmla="*/ 1985819 w 5144655"/>
              <a:gd name="connsiteY0-12" fmla="*/ 0 h 6867237"/>
              <a:gd name="connsiteX1-13" fmla="*/ 5144655 w 5144655"/>
              <a:gd name="connsiteY1-14" fmla="*/ 0 h 6867237"/>
              <a:gd name="connsiteX2-15" fmla="*/ 2817092 w 5144655"/>
              <a:gd name="connsiteY2-16" fmla="*/ 6867237 h 6867237"/>
              <a:gd name="connsiteX3-17" fmla="*/ 0 w 5144655"/>
              <a:gd name="connsiteY3-18" fmla="*/ 6858000 h 6867237"/>
              <a:gd name="connsiteX4-19" fmla="*/ 1985819 w 5144655"/>
              <a:gd name="connsiteY4-20" fmla="*/ 0 h 6867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44655" h="6867237">
                <a:moveTo>
                  <a:pt x="1985819" y="0"/>
                </a:moveTo>
                <a:lnTo>
                  <a:pt x="5144655" y="0"/>
                </a:lnTo>
                <a:lnTo>
                  <a:pt x="2817092" y="6867237"/>
                </a:lnTo>
                <a:lnTo>
                  <a:pt x="0" y="6858000"/>
                </a:lnTo>
                <a:lnTo>
                  <a:pt x="1985819" y="0"/>
                </a:lnTo>
                <a:close/>
              </a:path>
            </a:pathLst>
          </a:custGeom>
          <a:solidFill>
            <a:srgbClr val="578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1442" y="2538133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等线" panose="02010600030101010101" charset="-122"/>
                <a:ea typeface="等线" panose="02010600030101010101" charset="-122"/>
              </a:rPr>
              <a:t>数据库</a:t>
            </a:r>
            <a:r>
              <a:rPr lang="zh-CN" altLang="en-US" sz="7200" dirty="0" smtClean="0">
                <a:latin typeface="等线" panose="02010600030101010101" charset="-122"/>
                <a:ea typeface="等线" panose="02010600030101010101" charset="-122"/>
              </a:rPr>
              <a:t>展示</a:t>
            </a:r>
            <a:endParaRPr lang="zh-CN" altLang="en-US" sz="7200" dirty="0" smtClean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5774" y="753001"/>
            <a:ext cx="930312" cy="1161493"/>
            <a:chOff x="1710" y="6155"/>
            <a:chExt cx="2165" cy="2703"/>
          </a:xfrm>
        </p:grpSpPr>
        <p:sp>
          <p:nvSpPr>
            <p:cNvPr id="13" name="Freeform 1637"/>
            <p:cNvSpPr/>
            <p:nvPr/>
          </p:nvSpPr>
          <p:spPr bwMode="auto">
            <a:xfrm>
              <a:off x="2134" y="6155"/>
              <a:ext cx="1741" cy="2703"/>
            </a:xfrm>
            <a:custGeom>
              <a:avLst/>
              <a:gdLst>
                <a:gd name="T0" fmla="*/ 104 w 104"/>
                <a:gd name="T1" fmla="*/ 0 h 160"/>
                <a:gd name="T2" fmla="*/ 104 w 104"/>
                <a:gd name="T3" fmla="*/ 148 h 160"/>
                <a:gd name="T4" fmla="*/ 92 w 104"/>
                <a:gd name="T5" fmla="*/ 160 h 160"/>
                <a:gd name="T6" fmla="*/ 0 w 104"/>
                <a:gd name="T7" fmla="*/ 160 h 160"/>
                <a:gd name="T8" fmla="*/ 0 w 104"/>
                <a:gd name="T9" fmla="*/ 0 h 160"/>
                <a:gd name="T10" fmla="*/ 104 w 104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60">
                  <a:moveTo>
                    <a:pt x="104" y="0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04" y="154"/>
                    <a:pt x="98" y="160"/>
                    <a:pt x="9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" name="Rectangle 1638"/>
            <p:cNvSpPr>
              <a:spLocks noChangeArrowheads="1"/>
            </p:cNvSpPr>
            <p:nvPr/>
          </p:nvSpPr>
          <p:spPr bwMode="auto">
            <a:xfrm>
              <a:off x="2317" y="8513"/>
              <a:ext cx="218" cy="58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Rectangle 1639"/>
            <p:cNvSpPr>
              <a:spLocks noChangeArrowheads="1"/>
            </p:cNvSpPr>
            <p:nvPr/>
          </p:nvSpPr>
          <p:spPr bwMode="auto">
            <a:xfrm>
              <a:off x="2569" y="8513"/>
              <a:ext cx="1123" cy="5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1640"/>
            <p:cNvSpPr/>
            <p:nvPr/>
          </p:nvSpPr>
          <p:spPr bwMode="auto">
            <a:xfrm>
              <a:off x="2317" y="7961"/>
              <a:ext cx="1375" cy="483"/>
            </a:xfrm>
            <a:custGeom>
              <a:avLst/>
              <a:gdLst>
                <a:gd name="T0" fmla="*/ 108 w 120"/>
                <a:gd name="T1" fmla="*/ 7 h 42"/>
                <a:gd name="T2" fmla="*/ 102 w 120"/>
                <a:gd name="T3" fmla="*/ 9 h 42"/>
                <a:gd name="T4" fmla="*/ 96 w 120"/>
                <a:gd name="T5" fmla="*/ 15 h 42"/>
                <a:gd name="T6" fmla="*/ 91 w 120"/>
                <a:gd name="T7" fmla="*/ 16 h 42"/>
                <a:gd name="T8" fmla="*/ 85 w 120"/>
                <a:gd name="T9" fmla="*/ 20 h 42"/>
                <a:gd name="T10" fmla="*/ 79 w 120"/>
                <a:gd name="T11" fmla="*/ 17 h 42"/>
                <a:gd name="T12" fmla="*/ 73 w 120"/>
                <a:gd name="T13" fmla="*/ 13 h 42"/>
                <a:gd name="T14" fmla="*/ 67 w 120"/>
                <a:gd name="T15" fmla="*/ 19 h 42"/>
                <a:gd name="T16" fmla="*/ 63 w 120"/>
                <a:gd name="T17" fmla="*/ 20 h 42"/>
                <a:gd name="T18" fmla="*/ 57 w 120"/>
                <a:gd name="T19" fmla="*/ 17 h 42"/>
                <a:gd name="T20" fmla="*/ 51 w 120"/>
                <a:gd name="T21" fmla="*/ 20 h 42"/>
                <a:gd name="T22" fmla="*/ 45 w 120"/>
                <a:gd name="T23" fmla="*/ 22 h 42"/>
                <a:gd name="T24" fmla="*/ 39 w 120"/>
                <a:gd name="T25" fmla="*/ 28 h 42"/>
                <a:gd name="T26" fmla="*/ 33 w 120"/>
                <a:gd name="T27" fmla="*/ 31 h 42"/>
                <a:gd name="T28" fmla="*/ 28 w 120"/>
                <a:gd name="T29" fmla="*/ 26 h 42"/>
                <a:gd name="T30" fmla="*/ 23 w 120"/>
                <a:gd name="T31" fmla="*/ 25 h 42"/>
                <a:gd name="T32" fmla="*/ 17 w 120"/>
                <a:gd name="T33" fmla="*/ 31 h 42"/>
                <a:gd name="T34" fmla="*/ 11 w 120"/>
                <a:gd name="T35" fmla="*/ 31 h 42"/>
                <a:gd name="T36" fmla="*/ 6 w 120"/>
                <a:gd name="T37" fmla="*/ 34 h 42"/>
                <a:gd name="T38" fmla="*/ 0 w 120"/>
                <a:gd name="T39" fmla="*/ 34 h 42"/>
                <a:gd name="T40" fmla="*/ 0 w 120"/>
                <a:gd name="T41" fmla="*/ 42 h 42"/>
                <a:gd name="T42" fmla="*/ 120 w 120"/>
                <a:gd name="T43" fmla="*/ 42 h 42"/>
                <a:gd name="T44" fmla="*/ 120 w 120"/>
                <a:gd name="T45" fmla="*/ 0 h 42"/>
                <a:gd name="T46" fmla="*/ 113 w 120"/>
                <a:gd name="T47" fmla="*/ 1 h 42"/>
                <a:gd name="T48" fmla="*/ 108 w 120"/>
                <a:gd name="T4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42">
                  <a:moveTo>
                    <a:pt x="108" y="7"/>
                  </a:moveTo>
                  <a:lnTo>
                    <a:pt x="102" y="9"/>
                  </a:lnTo>
                  <a:lnTo>
                    <a:pt x="96" y="15"/>
                  </a:lnTo>
                  <a:lnTo>
                    <a:pt x="91" y="16"/>
                  </a:lnTo>
                  <a:lnTo>
                    <a:pt x="85" y="20"/>
                  </a:lnTo>
                  <a:lnTo>
                    <a:pt x="79" y="17"/>
                  </a:lnTo>
                  <a:lnTo>
                    <a:pt x="73" y="13"/>
                  </a:lnTo>
                  <a:lnTo>
                    <a:pt x="67" y="19"/>
                  </a:lnTo>
                  <a:lnTo>
                    <a:pt x="63" y="20"/>
                  </a:lnTo>
                  <a:lnTo>
                    <a:pt x="57" y="17"/>
                  </a:lnTo>
                  <a:lnTo>
                    <a:pt x="51" y="20"/>
                  </a:lnTo>
                  <a:lnTo>
                    <a:pt x="45" y="22"/>
                  </a:lnTo>
                  <a:lnTo>
                    <a:pt x="39" y="28"/>
                  </a:lnTo>
                  <a:lnTo>
                    <a:pt x="33" y="31"/>
                  </a:lnTo>
                  <a:lnTo>
                    <a:pt x="28" y="26"/>
                  </a:lnTo>
                  <a:lnTo>
                    <a:pt x="23" y="25"/>
                  </a:lnTo>
                  <a:lnTo>
                    <a:pt x="17" y="31"/>
                  </a:lnTo>
                  <a:lnTo>
                    <a:pt x="11" y="31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120" y="42"/>
                  </a:lnTo>
                  <a:lnTo>
                    <a:pt x="120" y="0"/>
                  </a:lnTo>
                  <a:lnTo>
                    <a:pt x="113" y="1"/>
                  </a:lnTo>
                  <a:lnTo>
                    <a:pt x="108" y="7"/>
                  </a:lnTo>
                  <a:close/>
                </a:path>
              </a:pathLst>
            </a:cu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1641"/>
            <p:cNvSpPr/>
            <p:nvPr/>
          </p:nvSpPr>
          <p:spPr bwMode="auto">
            <a:xfrm>
              <a:off x="2317" y="8076"/>
              <a:ext cx="1375" cy="368"/>
            </a:xfrm>
            <a:custGeom>
              <a:avLst/>
              <a:gdLst>
                <a:gd name="T0" fmla="*/ 108 w 120"/>
                <a:gd name="T1" fmla="*/ 6 h 32"/>
                <a:gd name="T2" fmla="*/ 102 w 120"/>
                <a:gd name="T3" fmla="*/ 7 h 32"/>
                <a:gd name="T4" fmla="*/ 96 w 120"/>
                <a:gd name="T5" fmla="*/ 12 h 32"/>
                <a:gd name="T6" fmla="*/ 91 w 120"/>
                <a:gd name="T7" fmla="*/ 12 h 32"/>
                <a:gd name="T8" fmla="*/ 85 w 120"/>
                <a:gd name="T9" fmla="*/ 16 h 32"/>
                <a:gd name="T10" fmla="*/ 79 w 120"/>
                <a:gd name="T11" fmla="*/ 13 h 32"/>
                <a:gd name="T12" fmla="*/ 73 w 120"/>
                <a:gd name="T13" fmla="*/ 10 h 32"/>
                <a:gd name="T14" fmla="*/ 67 w 120"/>
                <a:gd name="T15" fmla="*/ 15 h 32"/>
                <a:gd name="T16" fmla="*/ 63 w 120"/>
                <a:gd name="T17" fmla="*/ 16 h 32"/>
                <a:gd name="T18" fmla="*/ 57 w 120"/>
                <a:gd name="T19" fmla="*/ 15 h 32"/>
                <a:gd name="T20" fmla="*/ 51 w 120"/>
                <a:gd name="T21" fmla="*/ 16 h 32"/>
                <a:gd name="T22" fmla="*/ 45 w 120"/>
                <a:gd name="T23" fmla="*/ 16 h 32"/>
                <a:gd name="T24" fmla="*/ 39 w 120"/>
                <a:gd name="T25" fmla="*/ 22 h 32"/>
                <a:gd name="T26" fmla="*/ 33 w 120"/>
                <a:gd name="T27" fmla="*/ 24 h 32"/>
                <a:gd name="T28" fmla="*/ 28 w 120"/>
                <a:gd name="T29" fmla="*/ 21 h 32"/>
                <a:gd name="T30" fmla="*/ 23 w 120"/>
                <a:gd name="T31" fmla="*/ 19 h 32"/>
                <a:gd name="T32" fmla="*/ 17 w 120"/>
                <a:gd name="T33" fmla="*/ 24 h 32"/>
                <a:gd name="T34" fmla="*/ 11 w 120"/>
                <a:gd name="T35" fmla="*/ 24 h 32"/>
                <a:gd name="T36" fmla="*/ 6 w 120"/>
                <a:gd name="T37" fmla="*/ 25 h 32"/>
                <a:gd name="T38" fmla="*/ 0 w 120"/>
                <a:gd name="T39" fmla="*/ 27 h 32"/>
                <a:gd name="T40" fmla="*/ 0 w 120"/>
                <a:gd name="T41" fmla="*/ 32 h 32"/>
                <a:gd name="T42" fmla="*/ 120 w 120"/>
                <a:gd name="T43" fmla="*/ 32 h 32"/>
                <a:gd name="T44" fmla="*/ 120 w 120"/>
                <a:gd name="T45" fmla="*/ 0 h 32"/>
                <a:gd name="T46" fmla="*/ 113 w 120"/>
                <a:gd name="T47" fmla="*/ 2 h 32"/>
                <a:gd name="T48" fmla="*/ 108 w 120"/>
                <a:gd name="T4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32">
                  <a:moveTo>
                    <a:pt x="108" y="6"/>
                  </a:moveTo>
                  <a:lnTo>
                    <a:pt x="102" y="7"/>
                  </a:lnTo>
                  <a:lnTo>
                    <a:pt x="96" y="12"/>
                  </a:lnTo>
                  <a:lnTo>
                    <a:pt x="91" y="12"/>
                  </a:lnTo>
                  <a:lnTo>
                    <a:pt x="85" y="16"/>
                  </a:lnTo>
                  <a:lnTo>
                    <a:pt x="79" y="13"/>
                  </a:lnTo>
                  <a:lnTo>
                    <a:pt x="73" y="10"/>
                  </a:lnTo>
                  <a:lnTo>
                    <a:pt x="67" y="15"/>
                  </a:lnTo>
                  <a:lnTo>
                    <a:pt x="63" y="16"/>
                  </a:lnTo>
                  <a:lnTo>
                    <a:pt x="57" y="15"/>
                  </a:lnTo>
                  <a:lnTo>
                    <a:pt x="51" y="16"/>
                  </a:lnTo>
                  <a:lnTo>
                    <a:pt x="45" y="16"/>
                  </a:lnTo>
                  <a:lnTo>
                    <a:pt x="39" y="22"/>
                  </a:lnTo>
                  <a:lnTo>
                    <a:pt x="33" y="24"/>
                  </a:lnTo>
                  <a:lnTo>
                    <a:pt x="28" y="21"/>
                  </a:lnTo>
                  <a:lnTo>
                    <a:pt x="23" y="19"/>
                  </a:lnTo>
                  <a:lnTo>
                    <a:pt x="17" y="24"/>
                  </a:lnTo>
                  <a:lnTo>
                    <a:pt x="11" y="24"/>
                  </a:lnTo>
                  <a:lnTo>
                    <a:pt x="6" y="25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120" y="32"/>
                  </a:lnTo>
                  <a:lnTo>
                    <a:pt x="120" y="0"/>
                  </a:lnTo>
                  <a:lnTo>
                    <a:pt x="113" y="2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642"/>
            <p:cNvSpPr/>
            <p:nvPr/>
          </p:nvSpPr>
          <p:spPr bwMode="auto">
            <a:xfrm>
              <a:off x="2317" y="8294"/>
              <a:ext cx="1375" cy="150"/>
            </a:xfrm>
            <a:custGeom>
              <a:avLst/>
              <a:gdLst>
                <a:gd name="T0" fmla="*/ 108 w 120"/>
                <a:gd name="T1" fmla="*/ 3 h 13"/>
                <a:gd name="T2" fmla="*/ 102 w 120"/>
                <a:gd name="T3" fmla="*/ 3 h 13"/>
                <a:gd name="T4" fmla="*/ 96 w 120"/>
                <a:gd name="T5" fmla="*/ 5 h 13"/>
                <a:gd name="T6" fmla="*/ 91 w 120"/>
                <a:gd name="T7" fmla="*/ 5 h 13"/>
                <a:gd name="T8" fmla="*/ 85 w 120"/>
                <a:gd name="T9" fmla="*/ 6 h 13"/>
                <a:gd name="T10" fmla="*/ 79 w 120"/>
                <a:gd name="T11" fmla="*/ 6 h 13"/>
                <a:gd name="T12" fmla="*/ 73 w 120"/>
                <a:gd name="T13" fmla="*/ 5 h 13"/>
                <a:gd name="T14" fmla="*/ 67 w 120"/>
                <a:gd name="T15" fmla="*/ 6 h 13"/>
                <a:gd name="T16" fmla="*/ 63 w 120"/>
                <a:gd name="T17" fmla="*/ 6 h 13"/>
                <a:gd name="T18" fmla="*/ 57 w 120"/>
                <a:gd name="T19" fmla="*/ 6 h 13"/>
                <a:gd name="T20" fmla="*/ 51 w 120"/>
                <a:gd name="T21" fmla="*/ 6 h 13"/>
                <a:gd name="T22" fmla="*/ 45 w 120"/>
                <a:gd name="T23" fmla="*/ 8 h 13"/>
                <a:gd name="T24" fmla="*/ 39 w 120"/>
                <a:gd name="T25" fmla="*/ 9 h 13"/>
                <a:gd name="T26" fmla="*/ 33 w 120"/>
                <a:gd name="T27" fmla="*/ 9 h 13"/>
                <a:gd name="T28" fmla="*/ 28 w 120"/>
                <a:gd name="T29" fmla="*/ 9 h 13"/>
                <a:gd name="T30" fmla="*/ 23 w 120"/>
                <a:gd name="T31" fmla="*/ 8 h 13"/>
                <a:gd name="T32" fmla="*/ 17 w 120"/>
                <a:gd name="T33" fmla="*/ 10 h 13"/>
                <a:gd name="T34" fmla="*/ 11 w 120"/>
                <a:gd name="T35" fmla="*/ 9 h 13"/>
                <a:gd name="T36" fmla="*/ 6 w 120"/>
                <a:gd name="T37" fmla="*/ 10 h 13"/>
                <a:gd name="T38" fmla="*/ 0 w 120"/>
                <a:gd name="T39" fmla="*/ 10 h 13"/>
                <a:gd name="T40" fmla="*/ 0 w 120"/>
                <a:gd name="T41" fmla="*/ 13 h 13"/>
                <a:gd name="T42" fmla="*/ 120 w 120"/>
                <a:gd name="T43" fmla="*/ 13 h 13"/>
                <a:gd name="T44" fmla="*/ 120 w 120"/>
                <a:gd name="T45" fmla="*/ 0 h 13"/>
                <a:gd name="T46" fmla="*/ 113 w 120"/>
                <a:gd name="T47" fmla="*/ 2 h 13"/>
                <a:gd name="T48" fmla="*/ 108 w 120"/>
                <a:gd name="T4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3">
                  <a:moveTo>
                    <a:pt x="108" y="3"/>
                  </a:moveTo>
                  <a:lnTo>
                    <a:pt x="102" y="3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85" y="6"/>
                  </a:lnTo>
                  <a:lnTo>
                    <a:pt x="79" y="6"/>
                  </a:lnTo>
                  <a:lnTo>
                    <a:pt x="73" y="5"/>
                  </a:lnTo>
                  <a:lnTo>
                    <a:pt x="67" y="6"/>
                  </a:lnTo>
                  <a:lnTo>
                    <a:pt x="63" y="6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45" y="8"/>
                  </a:lnTo>
                  <a:lnTo>
                    <a:pt x="39" y="9"/>
                  </a:lnTo>
                  <a:lnTo>
                    <a:pt x="33" y="9"/>
                  </a:lnTo>
                  <a:lnTo>
                    <a:pt x="28" y="9"/>
                  </a:lnTo>
                  <a:lnTo>
                    <a:pt x="23" y="8"/>
                  </a:lnTo>
                  <a:lnTo>
                    <a:pt x="17" y="10"/>
                  </a:lnTo>
                  <a:lnTo>
                    <a:pt x="11" y="9"/>
                  </a:lnTo>
                  <a:lnTo>
                    <a:pt x="6" y="1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20" y="13"/>
                  </a:lnTo>
                  <a:lnTo>
                    <a:pt x="120" y="0"/>
                  </a:lnTo>
                  <a:lnTo>
                    <a:pt x="113" y="2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Rectangle 1643"/>
            <p:cNvSpPr>
              <a:spLocks noChangeArrowheads="1"/>
            </p:cNvSpPr>
            <p:nvPr/>
          </p:nvSpPr>
          <p:spPr bwMode="auto">
            <a:xfrm>
              <a:off x="2386" y="7167"/>
              <a:ext cx="218" cy="196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Rectangle 1644"/>
            <p:cNvSpPr>
              <a:spLocks noChangeArrowheads="1"/>
            </p:cNvSpPr>
            <p:nvPr/>
          </p:nvSpPr>
          <p:spPr bwMode="auto">
            <a:xfrm>
              <a:off x="2661" y="7167"/>
              <a:ext cx="229" cy="13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Rectangle 1645"/>
            <p:cNvSpPr>
              <a:spLocks noChangeArrowheads="1"/>
            </p:cNvSpPr>
            <p:nvPr/>
          </p:nvSpPr>
          <p:spPr bwMode="auto">
            <a:xfrm>
              <a:off x="2970" y="7167"/>
              <a:ext cx="218" cy="11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Rectangle 1646"/>
            <p:cNvSpPr>
              <a:spLocks noChangeArrowheads="1"/>
            </p:cNvSpPr>
            <p:nvPr/>
          </p:nvSpPr>
          <p:spPr bwMode="auto">
            <a:xfrm>
              <a:off x="3268" y="7167"/>
              <a:ext cx="218" cy="184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3" name="Rectangle 1647"/>
            <p:cNvSpPr>
              <a:spLocks noChangeArrowheads="1"/>
            </p:cNvSpPr>
            <p:nvPr/>
          </p:nvSpPr>
          <p:spPr bwMode="auto">
            <a:xfrm>
              <a:off x="2386" y="6580"/>
              <a:ext cx="23" cy="564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Rectangle 1648"/>
            <p:cNvSpPr>
              <a:spLocks noChangeArrowheads="1"/>
            </p:cNvSpPr>
            <p:nvPr/>
          </p:nvSpPr>
          <p:spPr bwMode="auto">
            <a:xfrm>
              <a:off x="2432" y="6350"/>
              <a:ext cx="46" cy="794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" name="Rectangle 1649"/>
            <p:cNvSpPr>
              <a:spLocks noChangeArrowheads="1"/>
            </p:cNvSpPr>
            <p:nvPr/>
          </p:nvSpPr>
          <p:spPr bwMode="auto">
            <a:xfrm>
              <a:off x="2501" y="6661"/>
              <a:ext cx="34" cy="48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" name="Rectangle 1650"/>
            <p:cNvSpPr>
              <a:spLocks noChangeArrowheads="1"/>
            </p:cNvSpPr>
            <p:nvPr/>
          </p:nvSpPr>
          <p:spPr bwMode="auto">
            <a:xfrm>
              <a:off x="2546" y="6488"/>
              <a:ext cx="57" cy="656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7" name="Rectangle 1651"/>
            <p:cNvSpPr>
              <a:spLocks noChangeArrowheads="1"/>
            </p:cNvSpPr>
            <p:nvPr/>
          </p:nvSpPr>
          <p:spPr bwMode="auto">
            <a:xfrm>
              <a:off x="2661" y="6995"/>
              <a:ext cx="57" cy="150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8" name="Rectangle 1652"/>
            <p:cNvSpPr>
              <a:spLocks noChangeArrowheads="1"/>
            </p:cNvSpPr>
            <p:nvPr/>
          </p:nvSpPr>
          <p:spPr bwMode="auto">
            <a:xfrm>
              <a:off x="2730" y="6776"/>
              <a:ext cx="34" cy="368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" name="Rectangle 1653"/>
            <p:cNvSpPr>
              <a:spLocks noChangeArrowheads="1"/>
            </p:cNvSpPr>
            <p:nvPr/>
          </p:nvSpPr>
          <p:spPr bwMode="auto">
            <a:xfrm>
              <a:off x="2787" y="6845"/>
              <a:ext cx="46" cy="299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0" name="Rectangle 1654"/>
            <p:cNvSpPr>
              <a:spLocks noChangeArrowheads="1"/>
            </p:cNvSpPr>
            <p:nvPr/>
          </p:nvSpPr>
          <p:spPr bwMode="auto">
            <a:xfrm>
              <a:off x="2856" y="6603"/>
              <a:ext cx="34" cy="541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1" name="Rectangle 1655"/>
            <p:cNvSpPr>
              <a:spLocks noChangeArrowheads="1"/>
            </p:cNvSpPr>
            <p:nvPr/>
          </p:nvSpPr>
          <p:spPr bwMode="auto">
            <a:xfrm>
              <a:off x="2970" y="6960"/>
              <a:ext cx="34" cy="184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2" name="Rectangle 1656"/>
            <p:cNvSpPr>
              <a:spLocks noChangeArrowheads="1"/>
            </p:cNvSpPr>
            <p:nvPr/>
          </p:nvSpPr>
          <p:spPr bwMode="auto">
            <a:xfrm>
              <a:off x="3039" y="6995"/>
              <a:ext cx="34" cy="150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3" name="Rectangle 1657"/>
            <p:cNvSpPr>
              <a:spLocks noChangeArrowheads="1"/>
            </p:cNvSpPr>
            <p:nvPr/>
          </p:nvSpPr>
          <p:spPr bwMode="auto">
            <a:xfrm>
              <a:off x="3085" y="6695"/>
              <a:ext cx="57" cy="449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Rectangle 1658"/>
            <p:cNvSpPr>
              <a:spLocks noChangeArrowheads="1"/>
            </p:cNvSpPr>
            <p:nvPr/>
          </p:nvSpPr>
          <p:spPr bwMode="auto">
            <a:xfrm>
              <a:off x="3154" y="6845"/>
              <a:ext cx="34" cy="299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Rectangle 1659"/>
            <p:cNvSpPr>
              <a:spLocks noChangeArrowheads="1"/>
            </p:cNvSpPr>
            <p:nvPr/>
          </p:nvSpPr>
          <p:spPr bwMode="auto">
            <a:xfrm>
              <a:off x="3268" y="6419"/>
              <a:ext cx="34" cy="725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6" name="Rectangle 1660"/>
            <p:cNvSpPr>
              <a:spLocks noChangeArrowheads="1"/>
            </p:cNvSpPr>
            <p:nvPr/>
          </p:nvSpPr>
          <p:spPr bwMode="auto">
            <a:xfrm>
              <a:off x="3325" y="6661"/>
              <a:ext cx="46" cy="483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7" name="Rectangle 1661"/>
            <p:cNvSpPr>
              <a:spLocks noChangeArrowheads="1"/>
            </p:cNvSpPr>
            <p:nvPr/>
          </p:nvSpPr>
          <p:spPr bwMode="auto">
            <a:xfrm>
              <a:off x="3394" y="6879"/>
              <a:ext cx="23" cy="265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8" name="Rectangle 1662"/>
            <p:cNvSpPr>
              <a:spLocks noChangeArrowheads="1"/>
            </p:cNvSpPr>
            <p:nvPr/>
          </p:nvSpPr>
          <p:spPr bwMode="auto">
            <a:xfrm>
              <a:off x="3440" y="6546"/>
              <a:ext cx="46" cy="598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9" name="Oval 1663"/>
            <p:cNvSpPr>
              <a:spLocks noChangeArrowheads="1"/>
            </p:cNvSpPr>
            <p:nvPr/>
          </p:nvSpPr>
          <p:spPr bwMode="auto">
            <a:xfrm>
              <a:off x="3623" y="6546"/>
              <a:ext cx="69" cy="58"/>
            </a:xfrm>
            <a:prstGeom prst="ellipse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0" name="Oval 1664"/>
            <p:cNvSpPr>
              <a:spLocks noChangeArrowheads="1"/>
            </p:cNvSpPr>
            <p:nvPr/>
          </p:nvSpPr>
          <p:spPr bwMode="auto">
            <a:xfrm>
              <a:off x="3623" y="6730"/>
              <a:ext cx="69" cy="69"/>
            </a:xfrm>
            <a:prstGeom prst="ellipse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" name="Oval 1665"/>
            <p:cNvSpPr>
              <a:spLocks noChangeArrowheads="1"/>
            </p:cNvSpPr>
            <p:nvPr/>
          </p:nvSpPr>
          <p:spPr bwMode="auto">
            <a:xfrm>
              <a:off x="3623" y="6914"/>
              <a:ext cx="69" cy="69"/>
            </a:xfrm>
            <a:prstGeom prst="ellipse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2" name="Oval 1666"/>
            <p:cNvSpPr>
              <a:spLocks noChangeArrowheads="1"/>
            </p:cNvSpPr>
            <p:nvPr/>
          </p:nvSpPr>
          <p:spPr bwMode="auto">
            <a:xfrm>
              <a:off x="3623" y="7098"/>
              <a:ext cx="69" cy="69"/>
            </a:xfrm>
            <a:prstGeom prst="ellipse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3" name="Freeform 1667"/>
            <p:cNvSpPr/>
            <p:nvPr/>
          </p:nvSpPr>
          <p:spPr bwMode="auto">
            <a:xfrm>
              <a:off x="2317" y="6316"/>
              <a:ext cx="1237" cy="851"/>
            </a:xfrm>
            <a:custGeom>
              <a:avLst/>
              <a:gdLst>
                <a:gd name="T0" fmla="*/ 1 w 108"/>
                <a:gd name="T1" fmla="*/ 72 h 74"/>
                <a:gd name="T2" fmla="*/ 1 w 108"/>
                <a:gd name="T3" fmla="*/ 0 h 74"/>
                <a:gd name="T4" fmla="*/ 0 w 108"/>
                <a:gd name="T5" fmla="*/ 0 h 74"/>
                <a:gd name="T6" fmla="*/ 0 w 108"/>
                <a:gd name="T7" fmla="*/ 0 h 74"/>
                <a:gd name="T8" fmla="*/ 1 w 108"/>
                <a:gd name="T9" fmla="*/ 0 h 74"/>
                <a:gd name="T10" fmla="*/ 1 w 108"/>
                <a:gd name="T11" fmla="*/ 11 h 74"/>
                <a:gd name="T12" fmla="*/ 0 w 108"/>
                <a:gd name="T13" fmla="*/ 11 h 74"/>
                <a:gd name="T14" fmla="*/ 0 w 108"/>
                <a:gd name="T15" fmla="*/ 11 h 74"/>
                <a:gd name="T16" fmla="*/ 1 w 108"/>
                <a:gd name="T17" fmla="*/ 11 h 74"/>
                <a:gd name="T18" fmla="*/ 1 w 108"/>
                <a:gd name="T19" fmla="*/ 21 h 74"/>
                <a:gd name="T20" fmla="*/ 0 w 108"/>
                <a:gd name="T21" fmla="*/ 21 h 74"/>
                <a:gd name="T22" fmla="*/ 0 w 108"/>
                <a:gd name="T23" fmla="*/ 21 h 74"/>
                <a:gd name="T24" fmla="*/ 1 w 108"/>
                <a:gd name="T25" fmla="*/ 21 h 74"/>
                <a:gd name="T26" fmla="*/ 1 w 108"/>
                <a:gd name="T27" fmla="*/ 31 h 74"/>
                <a:gd name="T28" fmla="*/ 0 w 108"/>
                <a:gd name="T29" fmla="*/ 31 h 74"/>
                <a:gd name="T30" fmla="*/ 0 w 108"/>
                <a:gd name="T31" fmla="*/ 31 h 74"/>
                <a:gd name="T32" fmla="*/ 1 w 108"/>
                <a:gd name="T33" fmla="*/ 31 h 74"/>
                <a:gd name="T34" fmla="*/ 1 w 108"/>
                <a:gd name="T35" fmla="*/ 42 h 74"/>
                <a:gd name="T36" fmla="*/ 0 w 108"/>
                <a:gd name="T37" fmla="*/ 42 h 74"/>
                <a:gd name="T38" fmla="*/ 0 w 108"/>
                <a:gd name="T39" fmla="*/ 43 h 74"/>
                <a:gd name="T40" fmla="*/ 1 w 108"/>
                <a:gd name="T41" fmla="*/ 43 h 74"/>
                <a:gd name="T42" fmla="*/ 1 w 108"/>
                <a:gd name="T43" fmla="*/ 52 h 74"/>
                <a:gd name="T44" fmla="*/ 0 w 108"/>
                <a:gd name="T45" fmla="*/ 52 h 74"/>
                <a:gd name="T46" fmla="*/ 0 w 108"/>
                <a:gd name="T47" fmla="*/ 53 h 74"/>
                <a:gd name="T48" fmla="*/ 1 w 108"/>
                <a:gd name="T49" fmla="*/ 53 h 74"/>
                <a:gd name="T50" fmla="*/ 1 w 108"/>
                <a:gd name="T51" fmla="*/ 62 h 74"/>
                <a:gd name="T52" fmla="*/ 0 w 108"/>
                <a:gd name="T53" fmla="*/ 62 h 74"/>
                <a:gd name="T54" fmla="*/ 0 w 108"/>
                <a:gd name="T55" fmla="*/ 64 h 74"/>
                <a:gd name="T56" fmla="*/ 1 w 108"/>
                <a:gd name="T57" fmla="*/ 64 h 74"/>
                <a:gd name="T58" fmla="*/ 1 w 108"/>
                <a:gd name="T59" fmla="*/ 74 h 74"/>
                <a:gd name="T60" fmla="*/ 108 w 108"/>
                <a:gd name="T61" fmla="*/ 74 h 74"/>
                <a:gd name="T62" fmla="*/ 108 w 108"/>
                <a:gd name="T63" fmla="*/ 72 h 74"/>
                <a:gd name="T64" fmla="*/ 1 w 108"/>
                <a:gd name="T65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74">
                  <a:moveTo>
                    <a:pt x="1" y="7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1"/>
                  </a:lnTo>
                  <a:lnTo>
                    <a:pt x="1" y="42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3"/>
                  </a:lnTo>
                  <a:lnTo>
                    <a:pt x="1" y="53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4"/>
                  </a:lnTo>
                  <a:lnTo>
                    <a:pt x="1" y="74"/>
                  </a:lnTo>
                  <a:lnTo>
                    <a:pt x="108" y="74"/>
                  </a:lnTo>
                  <a:lnTo>
                    <a:pt x="108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4" name="Rectangle 1668"/>
            <p:cNvSpPr>
              <a:spLocks noChangeArrowheads="1"/>
            </p:cNvSpPr>
            <p:nvPr/>
          </p:nvSpPr>
          <p:spPr bwMode="auto">
            <a:xfrm>
              <a:off x="2317" y="7535"/>
              <a:ext cx="378" cy="11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5" name="Rectangle 1669"/>
            <p:cNvSpPr>
              <a:spLocks noChangeArrowheads="1"/>
            </p:cNvSpPr>
            <p:nvPr/>
          </p:nvSpPr>
          <p:spPr bwMode="auto">
            <a:xfrm>
              <a:off x="2764" y="7535"/>
              <a:ext cx="928" cy="11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6" name="Rectangle 1670"/>
            <p:cNvSpPr>
              <a:spLocks noChangeArrowheads="1"/>
            </p:cNvSpPr>
            <p:nvPr/>
          </p:nvSpPr>
          <p:spPr bwMode="auto">
            <a:xfrm>
              <a:off x="2317" y="7742"/>
              <a:ext cx="1375" cy="35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7" name="Rectangle 1671"/>
            <p:cNvSpPr>
              <a:spLocks noChangeArrowheads="1"/>
            </p:cNvSpPr>
            <p:nvPr/>
          </p:nvSpPr>
          <p:spPr bwMode="auto">
            <a:xfrm>
              <a:off x="2317" y="7811"/>
              <a:ext cx="1375" cy="3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8" name="Rectangle 1672"/>
            <p:cNvSpPr>
              <a:spLocks noChangeArrowheads="1"/>
            </p:cNvSpPr>
            <p:nvPr/>
          </p:nvSpPr>
          <p:spPr bwMode="auto">
            <a:xfrm>
              <a:off x="2317" y="7869"/>
              <a:ext cx="687" cy="3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9" name="Freeform 1673"/>
            <p:cNvSpPr/>
            <p:nvPr/>
          </p:nvSpPr>
          <p:spPr bwMode="auto">
            <a:xfrm>
              <a:off x="1710" y="8651"/>
              <a:ext cx="1970" cy="207"/>
            </a:xfrm>
            <a:custGeom>
              <a:avLst/>
              <a:gdLst>
                <a:gd name="T0" fmla="*/ 12 w 117"/>
                <a:gd name="T1" fmla="*/ 12 h 12"/>
                <a:gd name="T2" fmla="*/ 0 w 117"/>
                <a:gd name="T3" fmla="*/ 0 h 12"/>
                <a:gd name="T4" fmla="*/ 104 w 117"/>
                <a:gd name="T5" fmla="*/ 0 h 12"/>
                <a:gd name="T6" fmla="*/ 117 w 117"/>
                <a:gd name="T7" fmla="*/ 12 h 12"/>
                <a:gd name="T8" fmla="*/ 12 w 11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2">
                  <a:moveTo>
                    <a:pt x="12" y="12"/>
                  </a:moveTo>
                  <a:cubicBezTo>
                    <a:pt x="5" y="12"/>
                    <a:pt x="0" y="6"/>
                    <a:pt x="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10" y="12"/>
                    <a:pt x="117" y="12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510686" y="4033873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《数据库原理》课程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展示</a:t>
            </a:r>
            <a:endParaRPr lang="zh-CN" altLang="en-US" sz="2400" b="0" i="0" dirty="0" smtClean="0">
              <a:solidFill>
                <a:srgbClr val="333333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07716" y="5195160"/>
            <a:ext cx="3158609" cy="498768"/>
            <a:chOff x="9702" y="8179"/>
            <a:chExt cx="4974" cy="785"/>
          </a:xfrm>
        </p:grpSpPr>
        <p:sp>
          <p:nvSpPr>
            <p:cNvPr id="54" name="椭圆 53"/>
            <p:cNvSpPr/>
            <p:nvPr/>
          </p:nvSpPr>
          <p:spPr>
            <a:xfrm>
              <a:off x="9702" y="8179"/>
              <a:ext cx="785" cy="785"/>
            </a:xfrm>
            <a:prstGeom prst="ellipse">
              <a:avLst/>
            </a:prstGeom>
            <a:solidFill>
              <a:srgbClr val="578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5" name="Shape 23232"/>
            <p:cNvSpPr/>
            <p:nvPr/>
          </p:nvSpPr>
          <p:spPr>
            <a:xfrm>
              <a:off x="9946" y="8331"/>
              <a:ext cx="311" cy="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10254" y="0"/>
                  </a:moveTo>
                  <a:cubicBezTo>
                    <a:pt x="6865" y="0"/>
                    <a:pt x="4106" y="1983"/>
                    <a:pt x="4106" y="4424"/>
                  </a:cubicBezTo>
                  <a:cubicBezTo>
                    <a:pt x="4106" y="6864"/>
                    <a:pt x="6865" y="8829"/>
                    <a:pt x="10254" y="8829"/>
                  </a:cubicBezTo>
                  <a:cubicBezTo>
                    <a:pt x="13645" y="8829"/>
                    <a:pt x="16376" y="6864"/>
                    <a:pt x="16376" y="4424"/>
                  </a:cubicBezTo>
                  <a:cubicBezTo>
                    <a:pt x="16376" y="1983"/>
                    <a:pt x="13645" y="0"/>
                    <a:pt x="10254" y="0"/>
                  </a:cubicBezTo>
                  <a:close/>
                  <a:moveTo>
                    <a:pt x="6807" y="10069"/>
                  </a:moveTo>
                  <a:cubicBezTo>
                    <a:pt x="3903" y="10069"/>
                    <a:pt x="1437" y="11607"/>
                    <a:pt x="1071" y="13678"/>
                  </a:cubicBezTo>
                  <a:lnTo>
                    <a:pt x="17" y="19731"/>
                  </a:lnTo>
                  <a:cubicBezTo>
                    <a:pt x="-57" y="20153"/>
                    <a:pt x="112" y="20687"/>
                    <a:pt x="505" y="21008"/>
                  </a:cubicBezTo>
                  <a:cubicBezTo>
                    <a:pt x="897" y="21326"/>
                    <a:pt x="1458" y="21600"/>
                    <a:pt x="2049" y="21600"/>
                  </a:cubicBezTo>
                  <a:lnTo>
                    <a:pt x="19411" y="21600"/>
                  </a:lnTo>
                  <a:cubicBezTo>
                    <a:pt x="20003" y="21600"/>
                    <a:pt x="20589" y="21309"/>
                    <a:pt x="20980" y="20989"/>
                  </a:cubicBezTo>
                  <a:cubicBezTo>
                    <a:pt x="21373" y="20670"/>
                    <a:pt x="21543" y="20136"/>
                    <a:pt x="21469" y="19712"/>
                  </a:cubicBezTo>
                  <a:lnTo>
                    <a:pt x="20389" y="13678"/>
                  </a:lnTo>
                  <a:cubicBezTo>
                    <a:pt x="20023" y="11607"/>
                    <a:pt x="17583" y="10069"/>
                    <a:pt x="14678" y="10069"/>
                  </a:cubicBezTo>
                  <a:lnTo>
                    <a:pt x="6807" y="10069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594" y="8331"/>
              <a:ext cx="408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汇报人：张子谦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曾子豪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李蜀鹃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07951" y="5964780"/>
            <a:ext cx="2191906" cy="498768"/>
            <a:chOff x="13233" y="8179"/>
            <a:chExt cx="3452" cy="785"/>
          </a:xfrm>
        </p:grpSpPr>
        <p:sp>
          <p:nvSpPr>
            <p:cNvPr id="57" name="椭圆 56"/>
            <p:cNvSpPr/>
            <p:nvPr/>
          </p:nvSpPr>
          <p:spPr>
            <a:xfrm>
              <a:off x="13233" y="8179"/>
              <a:ext cx="785" cy="785"/>
            </a:xfrm>
            <a:prstGeom prst="ellipse">
              <a:avLst/>
            </a:prstGeom>
            <a:solidFill>
              <a:srgbClr val="578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174" y="8331"/>
              <a:ext cx="25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日期：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2021.06.25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  <p:sp>
          <p:nvSpPr>
            <p:cNvPr id="59" name="Shape 23271"/>
            <p:cNvSpPr/>
            <p:nvPr/>
          </p:nvSpPr>
          <p:spPr>
            <a:xfrm>
              <a:off x="13454" y="8397"/>
              <a:ext cx="350" cy="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6" y="17550"/>
                  </a:moveTo>
                  <a:cubicBezTo>
                    <a:pt x="4726" y="17922"/>
                    <a:pt x="5026" y="18225"/>
                    <a:pt x="5398" y="18225"/>
                  </a:cubicBezTo>
                  <a:lnTo>
                    <a:pt x="8774" y="18225"/>
                  </a:lnTo>
                  <a:cubicBezTo>
                    <a:pt x="9149" y="18225"/>
                    <a:pt x="9448" y="17922"/>
                    <a:pt x="9448" y="17550"/>
                  </a:cubicBezTo>
                  <a:cubicBezTo>
                    <a:pt x="9448" y="17177"/>
                    <a:pt x="9149" y="16874"/>
                    <a:pt x="8774" y="16874"/>
                  </a:cubicBezTo>
                  <a:lnTo>
                    <a:pt x="6433" y="16874"/>
                  </a:lnTo>
                  <a:cubicBezTo>
                    <a:pt x="6713" y="16514"/>
                    <a:pt x="7109" y="16099"/>
                    <a:pt x="7435" y="15760"/>
                  </a:cubicBezTo>
                  <a:cubicBezTo>
                    <a:pt x="8424" y="14722"/>
                    <a:pt x="9448" y="13647"/>
                    <a:pt x="9448" y="12488"/>
                  </a:cubicBezTo>
                  <a:cubicBezTo>
                    <a:pt x="9448" y="11185"/>
                    <a:pt x="8391" y="10125"/>
                    <a:pt x="7085" y="10125"/>
                  </a:cubicBezTo>
                  <a:cubicBezTo>
                    <a:pt x="5784" y="10125"/>
                    <a:pt x="4726" y="11185"/>
                    <a:pt x="4726" y="12488"/>
                  </a:cubicBezTo>
                  <a:cubicBezTo>
                    <a:pt x="4726" y="12860"/>
                    <a:pt x="5026" y="13163"/>
                    <a:pt x="5398" y="13163"/>
                  </a:cubicBezTo>
                  <a:cubicBezTo>
                    <a:pt x="5775" y="13163"/>
                    <a:pt x="6074" y="12860"/>
                    <a:pt x="6074" y="12488"/>
                  </a:cubicBezTo>
                  <a:cubicBezTo>
                    <a:pt x="6074" y="11927"/>
                    <a:pt x="6529" y="11476"/>
                    <a:pt x="7085" y="11476"/>
                  </a:cubicBezTo>
                  <a:cubicBezTo>
                    <a:pt x="7647" y="11476"/>
                    <a:pt x="8101" y="11927"/>
                    <a:pt x="8101" y="12488"/>
                  </a:cubicBezTo>
                  <a:cubicBezTo>
                    <a:pt x="8101" y="13107"/>
                    <a:pt x="7188" y="14059"/>
                    <a:pt x="6460" y="14827"/>
                  </a:cubicBezTo>
                  <a:cubicBezTo>
                    <a:pt x="5526" y="15799"/>
                    <a:pt x="4726" y="16640"/>
                    <a:pt x="4726" y="17550"/>
                  </a:cubicBezTo>
                  <a:cubicBezTo>
                    <a:pt x="4726" y="17550"/>
                    <a:pt x="4726" y="17550"/>
                    <a:pt x="4726" y="17550"/>
                  </a:cubicBezTo>
                  <a:close/>
                  <a:moveTo>
                    <a:pt x="14511" y="16874"/>
                  </a:moveTo>
                  <a:cubicBezTo>
                    <a:pt x="13954" y="16874"/>
                    <a:pt x="13499" y="16419"/>
                    <a:pt x="13499" y="15862"/>
                  </a:cubicBezTo>
                  <a:cubicBezTo>
                    <a:pt x="13499" y="15489"/>
                    <a:pt x="13197" y="15186"/>
                    <a:pt x="12823" y="15186"/>
                  </a:cubicBezTo>
                  <a:cubicBezTo>
                    <a:pt x="12451" y="15186"/>
                    <a:pt x="12148" y="15489"/>
                    <a:pt x="12148" y="15862"/>
                  </a:cubicBezTo>
                  <a:cubicBezTo>
                    <a:pt x="12148" y="17163"/>
                    <a:pt x="13210" y="18225"/>
                    <a:pt x="14511" y="18225"/>
                  </a:cubicBezTo>
                  <a:cubicBezTo>
                    <a:pt x="15814" y="18225"/>
                    <a:pt x="16874" y="17163"/>
                    <a:pt x="16874" y="15862"/>
                  </a:cubicBezTo>
                  <a:cubicBezTo>
                    <a:pt x="16874" y="15200"/>
                    <a:pt x="16603" y="14603"/>
                    <a:pt x="16162" y="14175"/>
                  </a:cubicBezTo>
                  <a:cubicBezTo>
                    <a:pt x="16603" y="13746"/>
                    <a:pt x="16874" y="13146"/>
                    <a:pt x="16874" y="12488"/>
                  </a:cubicBezTo>
                  <a:cubicBezTo>
                    <a:pt x="16874" y="11185"/>
                    <a:pt x="15814" y="10125"/>
                    <a:pt x="14511" y="10125"/>
                  </a:cubicBezTo>
                  <a:cubicBezTo>
                    <a:pt x="13210" y="10125"/>
                    <a:pt x="12148" y="11185"/>
                    <a:pt x="12148" y="12488"/>
                  </a:cubicBezTo>
                  <a:cubicBezTo>
                    <a:pt x="12148" y="12860"/>
                    <a:pt x="12451" y="13163"/>
                    <a:pt x="12823" y="13163"/>
                  </a:cubicBezTo>
                  <a:cubicBezTo>
                    <a:pt x="13197" y="13163"/>
                    <a:pt x="13499" y="12860"/>
                    <a:pt x="13499" y="12488"/>
                  </a:cubicBezTo>
                  <a:cubicBezTo>
                    <a:pt x="13499" y="11927"/>
                    <a:pt x="13954" y="11476"/>
                    <a:pt x="14511" y="11476"/>
                  </a:cubicBezTo>
                  <a:cubicBezTo>
                    <a:pt x="15071" y="11476"/>
                    <a:pt x="15523" y="11927"/>
                    <a:pt x="15523" y="12488"/>
                  </a:cubicBezTo>
                  <a:cubicBezTo>
                    <a:pt x="15523" y="13044"/>
                    <a:pt x="15071" y="13499"/>
                    <a:pt x="14511" y="13499"/>
                  </a:cubicBezTo>
                  <a:cubicBezTo>
                    <a:pt x="14138" y="13499"/>
                    <a:pt x="13836" y="13802"/>
                    <a:pt x="13836" y="14175"/>
                  </a:cubicBezTo>
                  <a:cubicBezTo>
                    <a:pt x="13836" y="14547"/>
                    <a:pt x="14138" y="14850"/>
                    <a:pt x="14511" y="14850"/>
                  </a:cubicBezTo>
                  <a:cubicBezTo>
                    <a:pt x="15071" y="14850"/>
                    <a:pt x="15523" y="15302"/>
                    <a:pt x="15523" y="15862"/>
                  </a:cubicBezTo>
                  <a:cubicBezTo>
                    <a:pt x="15523" y="16419"/>
                    <a:pt x="15071" y="16874"/>
                    <a:pt x="14511" y="16874"/>
                  </a:cubicBezTo>
                  <a:cubicBezTo>
                    <a:pt x="14511" y="16874"/>
                    <a:pt x="14511" y="16874"/>
                    <a:pt x="14511" y="16874"/>
                  </a:cubicBezTo>
                  <a:close/>
                  <a:moveTo>
                    <a:pt x="17550" y="4051"/>
                  </a:moveTo>
                  <a:cubicBezTo>
                    <a:pt x="17922" y="4051"/>
                    <a:pt x="18225" y="3747"/>
                    <a:pt x="18225" y="3375"/>
                  </a:cubicBezTo>
                  <a:lnTo>
                    <a:pt x="18225" y="677"/>
                  </a:lnTo>
                  <a:cubicBezTo>
                    <a:pt x="18225" y="304"/>
                    <a:pt x="17922" y="0"/>
                    <a:pt x="17550" y="0"/>
                  </a:cubicBezTo>
                  <a:cubicBezTo>
                    <a:pt x="17177" y="0"/>
                    <a:pt x="16874" y="304"/>
                    <a:pt x="16874" y="677"/>
                  </a:cubicBezTo>
                  <a:lnTo>
                    <a:pt x="16874" y="3375"/>
                  </a:lnTo>
                  <a:cubicBezTo>
                    <a:pt x="16874" y="3747"/>
                    <a:pt x="17177" y="4051"/>
                    <a:pt x="17550" y="4051"/>
                  </a:cubicBezTo>
                  <a:cubicBezTo>
                    <a:pt x="17550" y="4051"/>
                    <a:pt x="17550" y="4051"/>
                    <a:pt x="17550" y="4051"/>
                  </a:cubicBezTo>
                  <a:close/>
                  <a:moveTo>
                    <a:pt x="14851" y="4051"/>
                  </a:moveTo>
                  <a:cubicBezTo>
                    <a:pt x="15223" y="4051"/>
                    <a:pt x="15523" y="3747"/>
                    <a:pt x="15523" y="3375"/>
                  </a:cubicBezTo>
                  <a:lnTo>
                    <a:pt x="15523" y="677"/>
                  </a:lnTo>
                  <a:cubicBezTo>
                    <a:pt x="15523" y="304"/>
                    <a:pt x="15223" y="0"/>
                    <a:pt x="14851" y="0"/>
                  </a:cubicBezTo>
                  <a:cubicBezTo>
                    <a:pt x="14475" y="0"/>
                    <a:pt x="14175" y="304"/>
                    <a:pt x="14175" y="677"/>
                  </a:cubicBezTo>
                  <a:lnTo>
                    <a:pt x="14175" y="3375"/>
                  </a:lnTo>
                  <a:cubicBezTo>
                    <a:pt x="14175" y="3747"/>
                    <a:pt x="14475" y="4051"/>
                    <a:pt x="14851" y="4051"/>
                  </a:cubicBezTo>
                  <a:cubicBezTo>
                    <a:pt x="14851" y="4051"/>
                    <a:pt x="14851" y="4051"/>
                    <a:pt x="14851" y="4051"/>
                  </a:cubicBezTo>
                  <a:close/>
                  <a:moveTo>
                    <a:pt x="12148" y="4051"/>
                  </a:moveTo>
                  <a:cubicBezTo>
                    <a:pt x="12524" y="4051"/>
                    <a:pt x="12823" y="3747"/>
                    <a:pt x="12823" y="3375"/>
                  </a:cubicBezTo>
                  <a:lnTo>
                    <a:pt x="12823" y="677"/>
                  </a:lnTo>
                  <a:cubicBezTo>
                    <a:pt x="12823" y="304"/>
                    <a:pt x="12524" y="0"/>
                    <a:pt x="12148" y="0"/>
                  </a:cubicBezTo>
                  <a:cubicBezTo>
                    <a:pt x="11776" y="0"/>
                    <a:pt x="11476" y="304"/>
                    <a:pt x="11476" y="677"/>
                  </a:cubicBezTo>
                  <a:lnTo>
                    <a:pt x="11476" y="3375"/>
                  </a:lnTo>
                  <a:cubicBezTo>
                    <a:pt x="11476" y="3747"/>
                    <a:pt x="11776" y="4051"/>
                    <a:pt x="12148" y="4051"/>
                  </a:cubicBezTo>
                  <a:cubicBezTo>
                    <a:pt x="12148" y="4051"/>
                    <a:pt x="12148" y="4051"/>
                    <a:pt x="12148" y="4051"/>
                  </a:cubicBezTo>
                  <a:close/>
                  <a:moveTo>
                    <a:pt x="9448" y="4051"/>
                  </a:moveTo>
                  <a:cubicBezTo>
                    <a:pt x="9821" y="4051"/>
                    <a:pt x="10124" y="3747"/>
                    <a:pt x="10124" y="3375"/>
                  </a:cubicBezTo>
                  <a:lnTo>
                    <a:pt x="10124" y="677"/>
                  </a:lnTo>
                  <a:cubicBezTo>
                    <a:pt x="10124" y="304"/>
                    <a:pt x="9821" y="0"/>
                    <a:pt x="9448" y="0"/>
                  </a:cubicBezTo>
                  <a:cubicBezTo>
                    <a:pt x="9076" y="0"/>
                    <a:pt x="8774" y="304"/>
                    <a:pt x="8774" y="677"/>
                  </a:cubicBezTo>
                  <a:lnTo>
                    <a:pt x="8774" y="3375"/>
                  </a:lnTo>
                  <a:cubicBezTo>
                    <a:pt x="8774" y="3747"/>
                    <a:pt x="9076" y="4051"/>
                    <a:pt x="9448" y="4051"/>
                  </a:cubicBezTo>
                  <a:cubicBezTo>
                    <a:pt x="9448" y="4051"/>
                    <a:pt x="9448" y="4051"/>
                    <a:pt x="9448" y="4051"/>
                  </a:cubicBezTo>
                  <a:close/>
                  <a:moveTo>
                    <a:pt x="6750" y="4051"/>
                  </a:moveTo>
                  <a:cubicBezTo>
                    <a:pt x="7123" y="4051"/>
                    <a:pt x="7426" y="3747"/>
                    <a:pt x="7426" y="3375"/>
                  </a:cubicBezTo>
                  <a:lnTo>
                    <a:pt x="7426" y="677"/>
                  </a:lnTo>
                  <a:cubicBezTo>
                    <a:pt x="7426" y="304"/>
                    <a:pt x="7123" y="0"/>
                    <a:pt x="6750" y="0"/>
                  </a:cubicBezTo>
                  <a:cubicBezTo>
                    <a:pt x="6377" y="0"/>
                    <a:pt x="6074" y="304"/>
                    <a:pt x="6074" y="677"/>
                  </a:cubicBezTo>
                  <a:lnTo>
                    <a:pt x="6074" y="3375"/>
                  </a:lnTo>
                  <a:cubicBezTo>
                    <a:pt x="6074" y="3747"/>
                    <a:pt x="6377" y="4051"/>
                    <a:pt x="6750" y="4051"/>
                  </a:cubicBezTo>
                  <a:cubicBezTo>
                    <a:pt x="6750" y="4051"/>
                    <a:pt x="6750" y="4051"/>
                    <a:pt x="6750" y="4051"/>
                  </a:cubicBezTo>
                  <a:close/>
                  <a:moveTo>
                    <a:pt x="4051" y="4051"/>
                  </a:moveTo>
                  <a:cubicBezTo>
                    <a:pt x="4423" y="4051"/>
                    <a:pt x="4726" y="3747"/>
                    <a:pt x="4726" y="3375"/>
                  </a:cubicBezTo>
                  <a:lnTo>
                    <a:pt x="4726" y="677"/>
                  </a:lnTo>
                  <a:cubicBezTo>
                    <a:pt x="4726" y="304"/>
                    <a:pt x="4423" y="0"/>
                    <a:pt x="4051" y="0"/>
                  </a:cubicBezTo>
                  <a:cubicBezTo>
                    <a:pt x="3678" y="0"/>
                    <a:pt x="3375" y="304"/>
                    <a:pt x="3375" y="677"/>
                  </a:cubicBezTo>
                  <a:lnTo>
                    <a:pt x="3375" y="3375"/>
                  </a:lnTo>
                  <a:cubicBezTo>
                    <a:pt x="3375" y="3747"/>
                    <a:pt x="3678" y="4051"/>
                    <a:pt x="4051" y="4051"/>
                  </a:cubicBezTo>
                  <a:cubicBezTo>
                    <a:pt x="4051" y="4051"/>
                    <a:pt x="4051" y="4051"/>
                    <a:pt x="4051" y="4051"/>
                  </a:cubicBezTo>
                  <a:close/>
                  <a:moveTo>
                    <a:pt x="20249" y="19572"/>
                  </a:moveTo>
                  <a:cubicBezTo>
                    <a:pt x="20249" y="19946"/>
                    <a:pt x="19945" y="20248"/>
                    <a:pt x="19574" y="20248"/>
                  </a:cubicBezTo>
                  <a:lnTo>
                    <a:pt x="2024" y="20248"/>
                  </a:lnTo>
                  <a:cubicBezTo>
                    <a:pt x="1651" y="20248"/>
                    <a:pt x="1352" y="19946"/>
                    <a:pt x="1352" y="19572"/>
                  </a:cubicBezTo>
                  <a:lnTo>
                    <a:pt x="1352" y="8101"/>
                  </a:lnTo>
                  <a:lnTo>
                    <a:pt x="20249" y="8101"/>
                  </a:lnTo>
                  <a:cubicBezTo>
                    <a:pt x="20249" y="8101"/>
                    <a:pt x="20249" y="19572"/>
                    <a:pt x="20249" y="19572"/>
                  </a:cubicBezTo>
                  <a:close/>
                  <a:moveTo>
                    <a:pt x="19574" y="1352"/>
                  </a:moveTo>
                  <a:cubicBezTo>
                    <a:pt x="19201" y="1352"/>
                    <a:pt x="18898" y="1651"/>
                    <a:pt x="18898" y="2023"/>
                  </a:cubicBezTo>
                  <a:cubicBezTo>
                    <a:pt x="18898" y="2400"/>
                    <a:pt x="19201" y="2700"/>
                    <a:pt x="19574" y="2700"/>
                  </a:cubicBezTo>
                  <a:cubicBezTo>
                    <a:pt x="19945" y="2700"/>
                    <a:pt x="20249" y="3003"/>
                    <a:pt x="20249" y="3375"/>
                  </a:cubicBezTo>
                  <a:lnTo>
                    <a:pt x="20249" y="6750"/>
                  </a:lnTo>
                  <a:lnTo>
                    <a:pt x="1352" y="6750"/>
                  </a:lnTo>
                  <a:lnTo>
                    <a:pt x="1352" y="3375"/>
                  </a:lnTo>
                  <a:cubicBezTo>
                    <a:pt x="1352" y="3003"/>
                    <a:pt x="1651" y="2700"/>
                    <a:pt x="2024" y="2700"/>
                  </a:cubicBezTo>
                  <a:cubicBezTo>
                    <a:pt x="2399" y="2700"/>
                    <a:pt x="2699" y="2400"/>
                    <a:pt x="2699" y="2023"/>
                  </a:cubicBezTo>
                  <a:cubicBezTo>
                    <a:pt x="2699" y="1651"/>
                    <a:pt x="2399" y="1352"/>
                    <a:pt x="2024" y="1352"/>
                  </a:cubicBezTo>
                  <a:cubicBezTo>
                    <a:pt x="910" y="1352"/>
                    <a:pt x="0" y="2258"/>
                    <a:pt x="0" y="3375"/>
                  </a:cubicBezTo>
                  <a:lnTo>
                    <a:pt x="0" y="19572"/>
                  </a:lnTo>
                  <a:cubicBezTo>
                    <a:pt x="0" y="20690"/>
                    <a:pt x="910" y="21600"/>
                    <a:pt x="2024" y="21600"/>
                  </a:cubicBezTo>
                  <a:lnTo>
                    <a:pt x="19574" y="21600"/>
                  </a:lnTo>
                  <a:cubicBezTo>
                    <a:pt x="20690" y="21600"/>
                    <a:pt x="21600" y="20690"/>
                    <a:pt x="21600" y="19572"/>
                  </a:cubicBezTo>
                  <a:lnTo>
                    <a:pt x="21600" y="3375"/>
                  </a:lnTo>
                  <a:cubicBezTo>
                    <a:pt x="21600" y="2258"/>
                    <a:pt x="20690" y="1352"/>
                    <a:pt x="19574" y="1352"/>
                  </a:cubicBezTo>
                  <a:cubicBezTo>
                    <a:pt x="19574" y="1352"/>
                    <a:pt x="19574" y="1352"/>
                    <a:pt x="19574" y="135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93091" y="2128507"/>
            <a:ext cx="9513455" cy="3463635"/>
          </a:xfrm>
          <a:prstGeom prst="rect">
            <a:avLst/>
          </a:prstGeom>
          <a:solidFill>
            <a:srgbClr val="9DC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6036" y="3643537"/>
            <a:ext cx="11772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04</a:t>
            </a:r>
            <a:endParaRPr lang="en-US" altLang="zh-CN" sz="6600" dirty="0" smtClean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43122" y="3592806"/>
            <a:ext cx="1209457" cy="12094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87272" y="3260535"/>
            <a:ext cx="3611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事务与</a:t>
            </a:r>
            <a:r>
              <a:rPr lang="zh-CN" altLang="en-US" sz="54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恢复</a:t>
            </a:r>
            <a:endParaRPr lang="zh-CN" altLang="en-US" sz="5400" dirty="0" smtClean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6036" y="942110"/>
            <a:ext cx="1068073" cy="2447636"/>
          </a:xfrm>
          <a:prstGeom prst="rect">
            <a:avLst/>
          </a:prstGeom>
          <a:solidFill>
            <a:srgbClr val="578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3122" y="1116281"/>
            <a:ext cx="1200329" cy="2099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PART</a:t>
            </a:r>
            <a:endParaRPr lang="en-US" altLang="zh-CN" sz="6600" dirty="0" smtClean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Lenovo\Desktop\image (1).pngimage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62660" y="2315845"/>
            <a:ext cx="3394075" cy="2856865"/>
          </a:xfrm>
          <a:custGeom>
            <a:avLst/>
            <a:gdLst>
              <a:gd name="connsiteX0" fmla="*/ 1727200 w 3454400"/>
              <a:gd name="connsiteY0" fmla="*/ 0 h 3454400"/>
              <a:gd name="connsiteX1" fmla="*/ 3454400 w 3454400"/>
              <a:gd name="connsiteY1" fmla="*/ 1727200 h 3454400"/>
              <a:gd name="connsiteX2" fmla="*/ 1727200 w 3454400"/>
              <a:gd name="connsiteY2" fmla="*/ 3454400 h 3454400"/>
              <a:gd name="connsiteX3" fmla="*/ 0 w 3454400"/>
              <a:gd name="connsiteY3" fmla="*/ 1727200 h 3454400"/>
              <a:gd name="connsiteX4" fmla="*/ 1727200 w 3454400"/>
              <a:gd name="connsiteY4" fmla="*/ 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400" h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cubicBezTo>
                  <a:pt x="3454400" y="2681106"/>
                  <a:pt x="2681106" y="3454400"/>
                  <a:pt x="1727200" y="3454400"/>
                </a:cubicBezTo>
                <a:cubicBezTo>
                  <a:pt x="773294" y="3454400"/>
                  <a:pt x="0" y="2681106"/>
                  <a:pt x="0" y="1727200"/>
                </a:cubicBez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310" y="36819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等线" panose="02010600030101010101" charset="-122"/>
                <a:ea typeface="等线" panose="02010600030101010101" charset="-122"/>
              </a:rPr>
              <a:t>事务与</a:t>
            </a:r>
            <a:r>
              <a:rPr lang="zh-CN" altLang="en-US" sz="2400" dirty="0" smtClean="0">
                <a:latin typeface="等线" panose="02010600030101010101" charset="-122"/>
                <a:ea typeface="等线" panose="02010600030101010101" charset="-122"/>
              </a:rPr>
              <a:t>恢复</a:t>
            </a:r>
            <a:endParaRPr lang="zh-CN" altLang="en-US" sz="2400" dirty="0" smtClean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97383" y="4779471"/>
            <a:ext cx="960582" cy="960582"/>
          </a:xfrm>
          <a:prstGeom prst="ellipse">
            <a:avLst/>
          </a:prstGeom>
          <a:solidFill>
            <a:srgbClr val="578F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81599" y="3833092"/>
            <a:ext cx="61791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260109" y="2253597"/>
            <a:ext cx="1099128" cy="1099128"/>
          </a:xfrm>
          <a:prstGeom prst="ellipse">
            <a:avLst/>
          </a:prstGeom>
          <a:solidFill>
            <a:srgbClr val="9DC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60109" y="4333894"/>
            <a:ext cx="1099128" cy="1099128"/>
          </a:xfrm>
          <a:prstGeom prst="ellipse">
            <a:avLst/>
          </a:prstGeom>
          <a:solidFill>
            <a:srgbClr val="9DC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26723" y="2032000"/>
            <a:ext cx="554181" cy="554181"/>
          </a:xfrm>
          <a:prstGeom prst="ellipse">
            <a:avLst/>
          </a:prstGeom>
          <a:solidFill>
            <a:srgbClr val="578F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Shape 23255"/>
          <p:cNvSpPr/>
          <p:nvPr/>
        </p:nvSpPr>
        <p:spPr>
          <a:xfrm>
            <a:off x="5583022" y="4582147"/>
            <a:ext cx="491485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600" extrusionOk="0">
                <a:moveTo>
                  <a:pt x="8491" y="2856"/>
                </a:moveTo>
                <a:lnTo>
                  <a:pt x="6385" y="2856"/>
                </a:lnTo>
                <a:lnTo>
                  <a:pt x="6385" y="4021"/>
                </a:lnTo>
                <a:lnTo>
                  <a:pt x="8491" y="4021"/>
                </a:lnTo>
                <a:cubicBezTo>
                  <a:pt x="8491" y="4021"/>
                  <a:pt x="8491" y="2856"/>
                  <a:pt x="8491" y="2856"/>
                </a:cubicBezTo>
                <a:close/>
                <a:moveTo>
                  <a:pt x="4654" y="19037"/>
                </a:moveTo>
                <a:lnTo>
                  <a:pt x="2321" y="17734"/>
                </a:lnTo>
                <a:lnTo>
                  <a:pt x="1430" y="18799"/>
                </a:lnTo>
                <a:cubicBezTo>
                  <a:pt x="1688" y="18841"/>
                  <a:pt x="1959" y="18927"/>
                  <a:pt x="2205" y="19066"/>
                </a:cubicBezTo>
                <a:lnTo>
                  <a:pt x="3173" y="19606"/>
                </a:lnTo>
                <a:cubicBezTo>
                  <a:pt x="3424" y="19745"/>
                  <a:pt x="3621" y="19920"/>
                  <a:pt x="3762" y="20100"/>
                </a:cubicBezTo>
                <a:cubicBezTo>
                  <a:pt x="3762" y="20100"/>
                  <a:pt x="4654" y="19037"/>
                  <a:pt x="4654" y="19037"/>
                </a:cubicBezTo>
                <a:close/>
                <a:moveTo>
                  <a:pt x="5291" y="18044"/>
                </a:moveTo>
                <a:lnTo>
                  <a:pt x="6482" y="18044"/>
                </a:lnTo>
                <a:lnTo>
                  <a:pt x="4000" y="21013"/>
                </a:lnTo>
                <a:cubicBezTo>
                  <a:pt x="3977" y="21043"/>
                  <a:pt x="3940" y="21066"/>
                  <a:pt x="3912" y="21095"/>
                </a:cubicBezTo>
                <a:cubicBezTo>
                  <a:pt x="3895" y="21125"/>
                  <a:pt x="3883" y="21155"/>
                  <a:pt x="3859" y="21185"/>
                </a:cubicBezTo>
                <a:cubicBezTo>
                  <a:pt x="3706" y="21365"/>
                  <a:pt x="3464" y="21474"/>
                  <a:pt x="3181" y="21517"/>
                </a:cubicBezTo>
                <a:cubicBezTo>
                  <a:pt x="3003" y="21567"/>
                  <a:pt x="2818" y="21600"/>
                  <a:pt x="2632" y="21600"/>
                </a:cubicBezTo>
                <a:cubicBezTo>
                  <a:pt x="2310" y="21600"/>
                  <a:pt x="1987" y="21524"/>
                  <a:pt x="1705" y="21365"/>
                </a:cubicBezTo>
                <a:lnTo>
                  <a:pt x="736" y="20829"/>
                </a:lnTo>
                <a:cubicBezTo>
                  <a:pt x="276" y="20572"/>
                  <a:pt x="26" y="20153"/>
                  <a:pt x="17" y="19728"/>
                </a:cubicBezTo>
                <a:cubicBezTo>
                  <a:pt x="-27" y="19508"/>
                  <a:pt x="13" y="19297"/>
                  <a:pt x="159" y="19121"/>
                </a:cubicBezTo>
                <a:cubicBezTo>
                  <a:pt x="179" y="19099"/>
                  <a:pt x="207" y="19079"/>
                  <a:pt x="231" y="19059"/>
                </a:cubicBezTo>
                <a:cubicBezTo>
                  <a:pt x="255" y="19023"/>
                  <a:pt x="276" y="18986"/>
                  <a:pt x="304" y="18955"/>
                </a:cubicBezTo>
                <a:lnTo>
                  <a:pt x="1636" y="17356"/>
                </a:lnTo>
                <a:lnTo>
                  <a:pt x="2976" y="15754"/>
                </a:lnTo>
                <a:lnTo>
                  <a:pt x="2976" y="15906"/>
                </a:lnTo>
                <a:cubicBezTo>
                  <a:pt x="2976" y="16908"/>
                  <a:pt x="3718" y="17741"/>
                  <a:pt x="4715" y="17972"/>
                </a:cubicBezTo>
                <a:cubicBezTo>
                  <a:pt x="4702" y="17985"/>
                  <a:pt x="4553" y="18163"/>
                  <a:pt x="4553" y="18163"/>
                </a:cubicBezTo>
                <a:lnTo>
                  <a:pt x="4989" y="18407"/>
                </a:lnTo>
                <a:cubicBezTo>
                  <a:pt x="4989" y="18407"/>
                  <a:pt x="5291" y="18044"/>
                  <a:pt x="5291" y="18044"/>
                </a:cubicBezTo>
                <a:close/>
                <a:moveTo>
                  <a:pt x="18187" y="5085"/>
                </a:moveTo>
                <a:lnTo>
                  <a:pt x="6385" y="5085"/>
                </a:lnTo>
                <a:lnTo>
                  <a:pt x="6385" y="6248"/>
                </a:lnTo>
                <a:lnTo>
                  <a:pt x="18187" y="6248"/>
                </a:lnTo>
                <a:cubicBezTo>
                  <a:pt x="18187" y="6248"/>
                  <a:pt x="18187" y="5085"/>
                  <a:pt x="18187" y="5085"/>
                </a:cubicBezTo>
                <a:close/>
                <a:moveTo>
                  <a:pt x="8491" y="7314"/>
                </a:moveTo>
                <a:lnTo>
                  <a:pt x="6385" y="7314"/>
                </a:lnTo>
                <a:lnTo>
                  <a:pt x="6385" y="8477"/>
                </a:lnTo>
                <a:lnTo>
                  <a:pt x="8491" y="8477"/>
                </a:lnTo>
                <a:cubicBezTo>
                  <a:pt x="8491" y="8477"/>
                  <a:pt x="8491" y="7314"/>
                  <a:pt x="8491" y="7314"/>
                </a:cubicBezTo>
                <a:close/>
                <a:moveTo>
                  <a:pt x="13752" y="8477"/>
                </a:moveTo>
                <a:lnTo>
                  <a:pt x="18187" y="8477"/>
                </a:lnTo>
                <a:lnTo>
                  <a:pt x="18187" y="7314"/>
                </a:lnTo>
                <a:lnTo>
                  <a:pt x="13752" y="7314"/>
                </a:lnTo>
                <a:cubicBezTo>
                  <a:pt x="13752" y="7314"/>
                  <a:pt x="13752" y="8477"/>
                  <a:pt x="13752" y="8477"/>
                </a:cubicBezTo>
                <a:close/>
                <a:moveTo>
                  <a:pt x="18187" y="2856"/>
                </a:moveTo>
                <a:lnTo>
                  <a:pt x="9713" y="2856"/>
                </a:lnTo>
                <a:lnTo>
                  <a:pt x="9713" y="4021"/>
                </a:lnTo>
                <a:lnTo>
                  <a:pt x="18187" y="4021"/>
                </a:lnTo>
                <a:cubicBezTo>
                  <a:pt x="18187" y="4021"/>
                  <a:pt x="18187" y="2856"/>
                  <a:pt x="18187" y="2856"/>
                </a:cubicBezTo>
                <a:close/>
                <a:moveTo>
                  <a:pt x="4715" y="17972"/>
                </a:moveTo>
                <a:cubicBezTo>
                  <a:pt x="4892" y="18015"/>
                  <a:pt x="5073" y="18044"/>
                  <a:pt x="5267" y="18044"/>
                </a:cubicBezTo>
                <a:lnTo>
                  <a:pt x="5291" y="18044"/>
                </a:lnTo>
                <a:lnTo>
                  <a:pt x="6224" y="16931"/>
                </a:lnTo>
                <a:lnTo>
                  <a:pt x="5586" y="16931"/>
                </a:lnTo>
                <a:cubicBezTo>
                  <a:pt x="5300" y="17270"/>
                  <a:pt x="4767" y="17909"/>
                  <a:pt x="4715" y="17972"/>
                </a:cubicBezTo>
                <a:cubicBezTo>
                  <a:pt x="4715" y="17972"/>
                  <a:pt x="4715" y="17972"/>
                  <a:pt x="4715" y="17972"/>
                </a:cubicBezTo>
                <a:close/>
                <a:moveTo>
                  <a:pt x="13752" y="10709"/>
                </a:moveTo>
                <a:lnTo>
                  <a:pt x="18187" y="10709"/>
                </a:lnTo>
                <a:lnTo>
                  <a:pt x="18187" y="9543"/>
                </a:lnTo>
                <a:lnTo>
                  <a:pt x="13752" y="9543"/>
                </a:lnTo>
                <a:cubicBezTo>
                  <a:pt x="13752" y="9543"/>
                  <a:pt x="13752" y="10709"/>
                  <a:pt x="13752" y="10709"/>
                </a:cubicBezTo>
                <a:close/>
                <a:moveTo>
                  <a:pt x="8544" y="10348"/>
                </a:moveTo>
                <a:lnTo>
                  <a:pt x="10812" y="11612"/>
                </a:lnTo>
                <a:lnTo>
                  <a:pt x="11695" y="8567"/>
                </a:lnTo>
                <a:cubicBezTo>
                  <a:pt x="11695" y="8567"/>
                  <a:pt x="8544" y="10348"/>
                  <a:pt x="8544" y="10348"/>
                </a:cubicBezTo>
                <a:close/>
                <a:moveTo>
                  <a:pt x="4340" y="15906"/>
                </a:moveTo>
                <a:lnTo>
                  <a:pt x="4340" y="14120"/>
                </a:lnTo>
                <a:lnTo>
                  <a:pt x="6260" y="11823"/>
                </a:lnTo>
                <a:lnTo>
                  <a:pt x="6898" y="11062"/>
                </a:lnTo>
                <a:lnTo>
                  <a:pt x="7608" y="10212"/>
                </a:lnTo>
                <a:cubicBezTo>
                  <a:pt x="7656" y="10133"/>
                  <a:pt x="7713" y="10060"/>
                  <a:pt x="7794" y="9988"/>
                </a:cubicBezTo>
                <a:lnTo>
                  <a:pt x="7829" y="9949"/>
                </a:lnTo>
                <a:lnTo>
                  <a:pt x="7838" y="9951"/>
                </a:lnTo>
                <a:cubicBezTo>
                  <a:pt x="7902" y="9903"/>
                  <a:pt x="7971" y="9849"/>
                  <a:pt x="8052" y="9804"/>
                </a:cubicBezTo>
                <a:lnTo>
                  <a:pt x="11635" y="7781"/>
                </a:lnTo>
                <a:cubicBezTo>
                  <a:pt x="11881" y="7642"/>
                  <a:pt x="12095" y="7572"/>
                  <a:pt x="12264" y="7572"/>
                </a:cubicBezTo>
                <a:cubicBezTo>
                  <a:pt x="12603" y="7572"/>
                  <a:pt x="12753" y="7842"/>
                  <a:pt x="12611" y="8327"/>
                </a:cubicBezTo>
                <a:lnTo>
                  <a:pt x="11610" y="11786"/>
                </a:lnTo>
                <a:cubicBezTo>
                  <a:pt x="11590" y="11867"/>
                  <a:pt x="11550" y="11933"/>
                  <a:pt x="11513" y="11997"/>
                </a:cubicBezTo>
                <a:lnTo>
                  <a:pt x="11526" y="12008"/>
                </a:lnTo>
                <a:lnTo>
                  <a:pt x="11486" y="12057"/>
                </a:lnTo>
                <a:cubicBezTo>
                  <a:pt x="11441" y="12130"/>
                  <a:pt x="11385" y="12190"/>
                  <a:pt x="11328" y="12245"/>
                </a:cubicBezTo>
                <a:lnTo>
                  <a:pt x="10593" y="13121"/>
                </a:lnTo>
                <a:lnTo>
                  <a:pt x="7415" y="16931"/>
                </a:lnTo>
                <a:lnTo>
                  <a:pt x="6219" y="16931"/>
                </a:lnTo>
                <a:lnTo>
                  <a:pt x="10009" y="12397"/>
                </a:lnTo>
                <a:cubicBezTo>
                  <a:pt x="9961" y="12377"/>
                  <a:pt x="9912" y="12366"/>
                  <a:pt x="9868" y="12342"/>
                </a:cubicBezTo>
                <a:lnTo>
                  <a:pt x="9561" y="12169"/>
                </a:lnTo>
                <a:cubicBezTo>
                  <a:pt x="9561" y="12169"/>
                  <a:pt x="6885" y="15373"/>
                  <a:pt x="5586" y="16931"/>
                </a:cubicBezTo>
                <a:lnTo>
                  <a:pt x="5267" y="16931"/>
                </a:lnTo>
                <a:cubicBezTo>
                  <a:pt x="4762" y="16931"/>
                  <a:pt x="4340" y="16459"/>
                  <a:pt x="4340" y="15906"/>
                </a:cubicBezTo>
                <a:cubicBezTo>
                  <a:pt x="4340" y="15906"/>
                  <a:pt x="4340" y="15906"/>
                  <a:pt x="4340" y="15906"/>
                </a:cubicBezTo>
                <a:close/>
                <a:moveTo>
                  <a:pt x="19281" y="0"/>
                </a:moveTo>
                <a:lnTo>
                  <a:pt x="5267" y="0"/>
                </a:lnTo>
                <a:cubicBezTo>
                  <a:pt x="4000" y="0"/>
                  <a:pt x="2976" y="958"/>
                  <a:pt x="2976" y="2135"/>
                </a:cubicBezTo>
                <a:lnTo>
                  <a:pt x="2976" y="15754"/>
                </a:lnTo>
                <a:lnTo>
                  <a:pt x="4340" y="14120"/>
                </a:lnTo>
                <a:lnTo>
                  <a:pt x="4340" y="2135"/>
                </a:lnTo>
                <a:cubicBezTo>
                  <a:pt x="4340" y="1582"/>
                  <a:pt x="4762" y="1114"/>
                  <a:pt x="5267" y="1114"/>
                </a:cubicBezTo>
                <a:lnTo>
                  <a:pt x="19281" y="1114"/>
                </a:lnTo>
                <a:cubicBezTo>
                  <a:pt x="19781" y="1114"/>
                  <a:pt x="20206" y="1582"/>
                  <a:pt x="20206" y="2135"/>
                </a:cubicBezTo>
                <a:lnTo>
                  <a:pt x="20206" y="15906"/>
                </a:lnTo>
                <a:cubicBezTo>
                  <a:pt x="20206" y="16459"/>
                  <a:pt x="19781" y="16931"/>
                  <a:pt x="19281" y="16931"/>
                </a:cubicBezTo>
                <a:lnTo>
                  <a:pt x="7415" y="16931"/>
                </a:lnTo>
                <a:lnTo>
                  <a:pt x="6482" y="18044"/>
                </a:lnTo>
                <a:lnTo>
                  <a:pt x="19281" y="18044"/>
                </a:lnTo>
                <a:cubicBezTo>
                  <a:pt x="20544" y="18044"/>
                  <a:pt x="21573" y="17085"/>
                  <a:pt x="21573" y="15906"/>
                </a:cubicBezTo>
                <a:lnTo>
                  <a:pt x="21573" y="2135"/>
                </a:lnTo>
                <a:cubicBezTo>
                  <a:pt x="21573" y="958"/>
                  <a:pt x="20544" y="0"/>
                  <a:pt x="19281" y="0"/>
                </a:cubicBezTo>
                <a:cubicBezTo>
                  <a:pt x="19281" y="0"/>
                  <a:pt x="19281" y="0"/>
                  <a:pt x="19281" y="0"/>
                </a:cubicBezTo>
                <a:close/>
                <a:moveTo>
                  <a:pt x="12995" y="12937"/>
                </a:moveTo>
                <a:lnTo>
                  <a:pt x="18187" y="12937"/>
                </a:lnTo>
                <a:lnTo>
                  <a:pt x="18187" y="11774"/>
                </a:lnTo>
                <a:lnTo>
                  <a:pt x="12995" y="11774"/>
                </a:lnTo>
                <a:cubicBezTo>
                  <a:pt x="12995" y="11774"/>
                  <a:pt x="12995" y="12937"/>
                  <a:pt x="12995" y="12937"/>
                </a:cubicBezTo>
                <a:close/>
                <a:moveTo>
                  <a:pt x="11506" y="14005"/>
                </a:moveTo>
                <a:lnTo>
                  <a:pt x="18187" y="14005"/>
                </a:lnTo>
                <a:lnTo>
                  <a:pt x="18187" y="15167"/>
                </a:lnTo>
                <a:lnTo>
                  <a:pt x="11506" y="15167"/>
                </a:lnTo>
                <a:cubicBezTo>
                  <a:pt x="11506" y="15167"/>
                  <a:pt x="11506" y="14005"/>
                  <a:pt x="11506" y="1400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Shape 23256"/>
          <p:cNvSpPr/>
          <p:nvPr/>
        </p:nvSpPr>
        <p:spPr>
          <a:xfrm>
            <a:off x="5583022" y="2560407"/>
            <a:ext cx="556319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02" y="0"/>
                </a:moveTo>
                <a:lnTo>
                  <a:pt x="0" y="1907"/>
                </a:lnTo>
                <a:lnTo>
                  <a:pt x="4374" y="20361"/>
                </a:lnTo>
                <a:lnTo>
                  <a:pt x="9928" y="19296"/>
                </a:lnTo>
                <a:cubicBezTo>
                  <a:pt x="9923" y="19270"/>
                  <a:pt x="9928" y="19244"/>
                  <a:pt x="9928" y="19222"/>
                </a:cubicBezTo>
                <a:cubicBezTo>
                  <a:pt x="9928" y="19222"/>
                  <a:pt x="9928" y="18504"/>
                  <a:pt x="9928" y="18504"/>
                </a:cubicBezTo>
                <a:lnTo>
                  <a:pt x="4937" y="19445"/>
                </a:lnTo>
                <a:lnTo>
                  <a:pt x="1664" y="5623"/>
                </a:lnTo>
                <a:lnTo>
                  <a:pt x="14516" y="3740"/>
                </a:lnTo>
                <a:lnTo>
                  <a:pt x="15536" y="7951"/>
                </a:lnTo>
                <a:cubicBezTo>
                  <a:pt x="15768" y="7937"/>
                  <a:pt x="16002" y="7930"/>
                  <a:pt x="16234" y="7927"/>
                </a:cubicBezTo>
                <a:lnTo>
                  <a:pt x="14302" y="0"/>
                </a:lnTo>
                <a:close/>
                <a:moveTo>
                  <a:pt x="13309" y="6341"/>
                </a:moveTo>
                <a:lnTo>
                  <a:pt x="3435" y="7852"/>
                </a:lnTo>
                <a:cubicBezTo>
                  <a:pt x="3435" y="7852"/>
                  <a:pt x="3810" y="9363"/>
                  <a:pt x="3810" y="9363"/>
                </a:cubicBezTo>
                <a:lnTo>
                  <a:pt x="13658" y="7803"/>
                </a:lnTo>
                <a:lnTo>
                  <a:pt x="13309" y="6341"/>
                </a:lnTo>
                <a:close/>
                <a:moveTo>
                  <a:pt x="15938" y="8719"/>
                </a:moveTo>
                <a:cubicBezTo>
                  <a:pt x="12820" y="8719"/>
                  <a:pt x="10304" y="9648"/>
                  <a:pt x="10304" y="10800"/>
                </a:cubicBezTo>
                <a:lnTo>
                  <a:pt x="10304" y="12881"/>
                </a:lnTo>
                <a:cubicBezTo>
                  <a:pt x="10304" y="14033"/>
                  <a:pt x="12820" y="14986"/>
                  <a:pt x="15938" y="14986"/>
                </a:cubicBezTo>
                <a:cubicBezTo>
                  <a:pt x="19061" y="14986"/>
                  <a:pt x="21600" y="14033"/>
                  <a:pt x="21600" y="12881"/>
                </a:cubicBezTo>
                <a:lnTo>
                  <a:pt x="21600" y="10800"/>
                </a:lnTo>
                <a:cubicBezTo>
                  <a:pt x="21600" y="9648"/>
                  <a:pt x="19061" y="8719"/>
                  <a:pt x="15938" y="8719"/>
                </a:cubicBezTo>
                <a:close/>
                <a:moveTo>
                  <a:pt x="15938" y="9239"/>
                </a:moveTo>
                <a:cubicBezTo>
                  <a:pt x="19048" y="9239"/>
                  <a:pt x="21037" y="10162"/>
                  <a:pt x="21037" y="10800"/>
                </a:cubicBezTo>
                <a:cubicBezTo>
                  <a:pt x="21037" y="11439"/>
                  <a:pt x="19043" y="12361"/>
                  <a:pt x="15938" y="12361"/>
                </a:cubicBezTo>
                <a:cubicBezTo>
                  <a:pt x="12835" y="12361"/>
                  <a:pt x="10867" y="11439"/>
                  <a:pt x="10867" y="10800"/>
                </a:cubicBezTo>
                <a:cubicBezTo>
                  <a:pt x="10867" y="10162"/>
                  <a:pt x="12835" y="9239"/>
                  <a:pt x="15938" y="9239"/>
                </a:cubicBezTo>
                <a:close/>
                <a:moveTo>
                  <a:pt x="9633" y="10305"/>
                </a:moveTo>
                <a:lnTo>
                  <a:pt x="4293" y="11196"/>
                </a:lnTo>
                <a:cubicBezTo>
                  <a:pt x="4293" y="11196"/>
                  <a:pt x="4669" y="12707"/>
                  <a:pt x="4669" y="12707"/>
                </a:cubicBezTo>
                <a:lnTo>
                  <a:pt x="9606" y="11865"/>
                </a:lnTo>
                <a:lnTo>
                  <a:pt x="9606" y="10651"/>
                </a:lnTo>
                <a:cubicBezTo>
                  <a:pt x="9606" y="10531"/>
                  <a:pt x="9610" y="10416"/>
                  <a:pt x="9633" y="10305"/>
                </a:cubicBezTo>
                <a:close/>
                <a:moveTo>
                  <a:pt x="9552" y="14268"/>
                </a:moveTo>
                <a:cubicBezTo>
                  <a:pt x="9552" y="14268"/>
                  <a:pt x="5152" y="15036"/>
                  <a:pt x="5152" y="15036"/>
                </a:cubicBezTo>
                <a:lnTo>
                  <a:pt x="5527" y="16596"/>
                </a:lnTo>
                <a:lnTo>
                  <a:pt x="9552" y="15853"/>
                </a:lnTo>
                <a:lnTo>
                  <a:pt x="9552" y="14268"/>
                </a:lnTo>
                <a:close/>
                <a:moveTo>
                  <a:pt x="10304" y="14268"/>
                </a:moveTo>
                <a:lnTo>
                  <a:pt x="10304" y="16349"/>
                </a:lnTo>
                <a:cubicBezTo>
                  <a:pt x="10304" y="17501"/>
                  <a:pt x="12820" y="18429"/>
                  <a:pt x="15938" y="18429"/>
                </a:cubicBezTo>
                <a:cubicBezTo>
                  <a:pt x="19061" y="18429"/>
                  <a:pt x="21600" y="17501"/>
                  <a:pt x="21600" y="16349"/>
                </a:cubicBezTo>
                <a:lnTo>
                  <a:pt x="21600" y="14268"/>
                </a:lnTo>
                <a:cubicBezTo>
                  <a:pt x="21600" y="15420"/>
                  <a:pt x="19061" y="16349"/>
                  <a:pt x="15938" y="16349"/>
                </a:cubicBezTo>
                <a:cubicBezTo>
                  <a:pt x="12820" y="16349"/>
                  <a:pt x="10304" y="15420"/>
                  <a:pt x="10304" y="14268"/>
                </a:cubicBezTo>
                <a:close/>
                <a:moveTo>
                  <a:pt x="10304" y="17438"/>
                </a:moveTo>
                <a:lnTo>
                  <a:pt x="10304" y="19519"/>
                </a:lnTo>
                <a:cubicBezTo>
                  <a:pt x="10304" y="20671"/>
                  <a:pt x="12820" y="21600"/>
                  <a:pt x="15938" y="21600"/>
                </a:cubicBezTo>
                <a:cubicBezTo>
                  <a:pt x="19061" y="21600"/>
                  <a:pt x="21600" y="20671"/>
                  <a:pt x="21600" y="19519"/>
                </a:cubicBezTo>
                <a:lnTo>
                  <a:pt x="21600" y="17438"/>
                </a:lnTo>
                <a:cubicBezTo>
                  <a:pt x="21600" y="18590"/>
                  <a:pt x="19061" y="19519"/>
                  <a:pt x="15938" y="19519"/>
                </a:cubicBezTo>
                <a:cubicBezTo>
                  <a:pt x="12820" y="19519"/>
                  <a:pt x="10304" y="18590"/>
                  <a:pt x="10304" y="1743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2150" y="2760462"/>
            <a:ext cx="425796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二级锁协议：读锁立即释放，写锁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commit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后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释放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82150" y="4960057"/>
            <a:ext cx="425796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执行语句时将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begin transaction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commit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insert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delete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update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存进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log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文件。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重启数据库时，利用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log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文件进行恢复，并对未提交的事务进行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清除。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82150" y="2316367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等线" panose="02010600030101010101" charset="-122"/>
                <a:ea typeface="等线" panose="02010600030101010101" charset="-122"/>
              </a:rPr>
              <a:t>事务</a:t>
            </a:r>
            <a:endParaRPr lang="zh-CN" altLang="en-US" sz="2400" dirty="0" smtClean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82150" y="4463009"/>
            <a:ext cx="831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等线" panose="02010600030101010101" charset="-122"/>
                <a:ea typeface="等线" panose="02010600030101010101" charset="-122"/>
              </a:rPr>
              <a:t>WAL</a:t>
            </a:r>
            <a:endParaRPr lang="en-US" altLang="zh-CN" sz="2400" dirty="0" smtClean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68400" y="5544185"/>
            <a:ext cx="10067290" cy="671830"/>
          </a:xfrm>
          <a:prstGeom prst="rect">
            <a:avLst/>
          </a:prstGeom>
          <a:solidFill>
            <a:srgbClr val="9DC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310" y="36819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等线" panose="02010600030101010101" charset="-122"/>
                <a:ea typeface="等线" panose="02010600030101010101" charset="-122"/>
              </a:rPr>
              <a:t>事务与</a:t>
            </a:r>
            <a:r>
              <a:rPr lang="zh-CN" altLang="en-US" sz="2400" dirty="0" smtClean="0">
                <a:latin typeface="等线" panose="02010600030101010101" charset="-122"/>
                <a:ea typeface="等线" panose="02010600030101010101" charset="-122"/>
              </a:rPr>
              <a:t>恢复</a:t>
            </a:r>
            <a:endParaRPr lang="zh-CN" altLang="en-US" sz="2400" dirty="0" smtClean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 descr="imag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3380" y="767080"/>
            <a:ext cx="6365875" cy="45694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9677563" y="369497"/>
            <a:ext cx="1928499" cy="1928499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矩形 4"/>
          <p:cNvSpPr/>
          <p:nvPr/>
        </p:nvSpPr>
        <p:spPr>
          <a:xfrm flipV="1">
            <a:off x="1985818" y="0"/>
            <a:ext cx="3158836" cy="6867237"/>
          </a:xfrm>
          <a:custGeom>
            <a:avLst/>
            <a:gdLst>
              <a:gd name="connsiteX0" fmla="*/ 0 w 3158836"/>
              <a:gd name="connsiteY0" fmla="*/ 0 h 6858000"/>
              <a:gd name="connsiteX1" fmla="*/ 3158836 w 3158836"/>
              <a:gd name="connsiteY1" fmla="*/ 0 h 6858000"/>
              <a:gd name="connsiteX2" fmla="*/ 3158836 w 3158836"/>
              <a:gd name="connsiteY2" fmla="*/ 6858000 h 6858000"/>
              <a:gd name="connsiteX3" fmla="*/ 0 w 3158836"/>
              <a:gd name="connsiteY3" fmla="*/ 6858000 h 6858000"/>
              <a:gd name="connsiteX4" fmla="*/ 0 w 3158836"/>
              <a:gd name="connsiteY4" fmla="*/ 0 h 6858000"/>
              <a:gd name="connsiteX0-1" fmla="*/ 0 w 3158836"/>
              <a:gd name="connsiteY0-2" fmla="*/ 0 h 6867237"/>
              <a:gd name="connsiteX1-3" fmla="*/ 3158836 w 3158836"/>
              <a:gd name="connsiteY1-4" fmla="*/ 0 h 6867237"/>
              <a:gd name="connsiteX2-5" fmla="*/ 831273 w 3158836"/>
              <a:gd name="connsiteY2-6" fmla="*/ 6867237 h 6867237"/>
              <a:gd name="connsiteX3-7" fmla="*/ 0 w 3158836"/>
              <a:gd name="connsiteY3-8" fmla="*/ 6858000 h 6867237"/>
              <a:gd name="connsiteX4-9" fmla="*/ 0 w 3158836"/>
              <a:gd name="connsiteY4-10" fmla="*/ 0 h 6867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58836" h="6867237">
                <a:moveTo>
                  <a:pt x="0" y="0"/>
                </a:moveTo>
                <a:lnTo>
                  <a:pt x="3158836" y="0"/>
                </a:lnTo>
                <a:lnTo>
                  <a:pt x="831273" y="686723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DC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207491" cy="6858000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" y="0"/>
            <a:ext cx="5144655" cy="6867237"/>
          </a:xfrm>
          <a:custGeom>
            <a:avLst/>
            <a:gdLst>
              <a:gd name="connsiteX0" fmla="*/ 0 w 3158836"/>
              <a:gd name="connsiteY0" fmla="*/ 0 h 6858000"/>
              <a:gd name="connsiteX1" fmla="*/ 3158836 w 3158836"/>
              <a:gd name="connsiteY1" fmla="*/ 0 h 6858000"/>
              <a:gd name="connsiteX2" fmla="*/ 3158836 w 3158836"/>
              <a:gd name="connsiteY2" fmla="*/ 6858000 h 6858000"/>
              <a:gd name="connsiteX3" fmla="*/ 0 w 3158836"/>
              <a:gd name="connsiteY3" fmla="*/ 6858000 h 6858000"/>
              <a:gd name="connsiteX4" fmla="*/ 0 w 3158836"/>
              <a:gd name="connsiteY4" fmla="*/ 0 h 6858000"/>
              <a:gd name="connsiteX0-1" fmla="*/ 0 w 3158836"/>
              <a:gd name="connsiteY0-2" fmla="*/ 0 h 6867237"/>
              <a:gd name="connsiteX1-3" fmla="*/ 3158836 w 3158836"/>
              <a:gd name="connsiteY1-4" fmla="*/ 0 h 6867237"/>
              <a:gd name="connsiteX2-5" fmla="*/ 831273 w 3158836"/>
              <a:gd name="connsiteY2-6" fmla="*/ 6867237 h 6867237"/>
              <a:gd name="connsiteX3-7" fmla="*/ 0 w 3158836"/>
              <a:gd name="connsiteY3-8" fmla="*/ 6858000 h 6867237"/>
              <a:gd name="connsiteX4-9" fmla="*/ 0 w 3158836"/>
              <a:gd name="connsiteY4-10" fmla="*/ 0 h 6867237"/>
              <a:gd name="connsiteX0-11" fmla="*/ 1985819 w 5144655"/>
              <a:gd name="connsiteY0-12" fmla="*/ 0 h 6867237"/>
              <a:gd name="connsiteX1-13" fmla="*/ 5144655 w 5144655"/>
              <a:gd name="connsiteY1-14" fmla="*/ 0 h 6867237"/>
              <a:gd name="connsiteX2-15" fmla="*/ 2817092 w 5144655"/>
              <a:gd name="connsiteY2-16" fmla="*/ 6867237 h 6867237"/>
              <a:gd name="connsiteX3-17" fmla="*/ 0 w 5144655"/>
              <a:gd name="connsiteY3-18" fmla="*/ 6858000 h 6867237"/>
              <a:gd name="connsiteX4-19" fmla="*/ 1985819 w 5144655"/>
              <a:gd name="connsiteY4-20" fmla="*/ 0 h 6867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44655" h="6867237">
                <a:moveTo>
                  <a:pt x="1985819" y="0"/>
                </a:moveTo>
                <a:lnTo>
                  <a:pt x="5144655" y="0"/>
                </a:lnTo>
                <a:lnTo>
                  <a:pt x="2817092" y="6867237"/>
                </a:lnTo>
                <a:lnTo>
                  <a:pt x="0" y="6858000"/>
                </a:lnTo>
                <a:lnTo>
                  <a:pt x="1985819" y="0"/>
                </a:lnTo>
                <a:close/>
              </a:path>
            </a:pathLst>
          </a:custGeom>
          <a:solidFill>
            <a:srgbClr val="578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5832" y="2569883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等线" panose="02010600030101010101" charset="-122"/>
                <a:ea typeface="等线" panose="02010600030101010101" charset="-122"/>
              </a:rPr>
              <a:t>谢谢</a:t>
            </a:r>
            <a:r>
              <a:rPr lang="zh-CN" altLang="en-US" sz="7200" dirty="0" smtClean="0">
                <a:latin typeface="等线" panose="02010600030101010101" charset="-122"/>
                <a:ea typeface="等线" panose="02010600030101010101" charset="-122"/>
              </a:rPr>
              <a:t>观看</a:t>
            </a:r>
            <a:endParaRPr lang="zh-CN" altLang="en-US" sz="7200" dirty="0" smtClean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5774" y="753001"/>
            <a:ext cx="930312" cy="1161493"/>
            <a:chOff x="1710" y="6155"/>
            <a:chExt cx="2165" cy="2703"/>
          </a:xfrm>
        </p:grpSpPr>
        <p:sp>
          <p:nvSpPr>
            <p:cNvPr id="13" name="Freeform 1637"/>
            <p:cNvSpPr/>
            <p:nvPr/>
          </p:nvSpPr>
          <p:spPr bwMode="auto">
            <a:xfrm>
              <a:off x="2134" y="6155"/>
              <a:ext cx="1741" cy="2703"/>
            </a:xfrm>
            <a:custGeom>
              <a:avLst/>
              <a:gdLst>
                <a:gd name="T0" fmla="*/ 104 w 104"/>
                <a:gd name="T1" fmla="*/ 0 h 160"/>
                <a:gd name="T2" fmla="*/ 104 w 104"/>
                <a:gd name="T3" fmla="*/ 148 h 160"/>
                <a:gd name="T4" fmla="*/ 92 w 104"/>
                <a:gd name="T5" fmla="*/ 160 h 160"/>
                <a:gd name="T6" fmla="*/ 0 w 104"/>
                <a:gd name="T7" fmla="*/ 160 h 160"/>
                <a:gd name="T8" fmla="*/ 0 w 104"/>
                <a:gd name="T9" fmla="*/ 0 h 160"/>
                <a:gd name="T10" fmla="*/ 104 w 104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60">
                  <a:moveTo>
                    <a:pt x="104" y="0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04" y="154"/>
                    <a:pt x="98" y="160"/>
                    <a:pt x="9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" name="Rectangle 1638"/>
            <p:cNvSpPr>
              <a:spLocks noChangeArrowheads="1"/>
            </p:cNvSpPr>
            <p:nvPr/>
          </p:nvSpPr>
          <p:spPr bwMode="auto">
            <a:xfrm>
              <a:off x="2317" y="8513"/>
              <a:ext cx="218" cy="58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Rectangle 1639"/>
            <p:cNvSpPr>
              <a:spLocks noChangeArrowheads="1"/>
            </p:cNvSpPr>
            <p:nvPr/>
          </p:nvSpPr>
          <p:spPr bwMode="auto">
            <a:xfrm>
              <a:off x="2569" y="8513"/>
              <a:ext cx="1123" cy="5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1640"/>
            <p:cNvSpPr/>
            <p:nvPr/>
          </p:nvSpPr>
          <p:spPr bwMode="auto">
            <a:xfrm>
              <a:off x="2317" y="7961"/>
              <a:ext cx="1375" cy="483"/>
            </a:xfrm>
            <a:custGeom>
              <a:avLst/>
              <a:gdLst>
                <a:gd name="T0" fmla="*/ 108 w 120"/>
                <a:gd name="T1" fmla="*/ 7 h 42"/>
                <a:gd name="T2" fmla="*/ 102 w 120"/>
                <a:gd name="T3" fmla="*/ 9 h 42"/>
                <a:gd name="T4" fmla="*/ 96 w 120"/>
                <a:gd name="T5" fmla="*/ 15 h 42"/>
                <a:gd name="T6" fmla="*/ 91 w 120"/>
                <a:gd name="T7" fmla="*/ 16 h 42"/>
                <a:gd name="T8" fmla="*/ 85 w 120"/>
                <a:gd name="T9" fmla="*/ 20 h 42"/>
                <a:gd name="T10" fmla="*/ 79 w 120"/>
                <a:gd name="T11" fmla="*/ 17 h 42"/>
                <a:gd name="T12" fmla="*/ 73 w 120"/>
                <a:gd name="T13" fmla="*/ 13 h 42"/>
                <a:gd name="T14" fmla="*/ 67 w 120"/>
                <a:gd name="T15" fmla="*/ 19 h 42"/>
                <a:gd name="T16" fmla="*/ 63 w 120"/>
                <a:gd name="T17" fmla="*/ 20 h 42"/>
                <a:gd name="T18" fmla="*/ 57 w 120"/>
                <a:gd name="T19" fmla="*/ 17 h 42"/>
                <a:gd name="T20" fmla="*/ 51 w 120"/>
                <a:gd name="T21" fmla="*/ 20 h 42"/>
                <a:gd name="T22" fmla="*/ 45 w 120"/>
                <a:gd name="T23" fmla="*/ 22 h 42"/>
                <a:gd name="T24" fmla="*/ 39 w 120"/>
                <a:gd name="T25" fmla="*/ 28 h 42"/>
                <a:gd name="T26" fmla="*/ 33 w 120"/>
                <a:gd name="T27" fmla="*/ 31 h 42"/>
                <a:gd name="T28" fmla="*/ 28 w 120"/>
                <a:gd name="T29" fmla="*/ 26 h 42"/>
                <a:gd name="T30" fmla="*/ 23 w 120"/>
                <a:gd name="T31" fmla="*/ 25 h 42"/>
                <a:gd name="T32" fmla="*/ 17 w 120"/>
                <a:gd name="T33" fmla="*/ 31 h 42"/>
                <a:gd name="T34" fmla="*/ 11 w 120"/>
                <a:gd name="T35" fmla="*/ 31 h 42"/>
                <a:gd name="T36" fmla="*/ 6 w 120"/>
                <a:gd name="T37" fmla="*/ 34 h 42"/>
                <a:gd name="T38" fmla="*/ 0 w 120"/>
                <a:gd name="T39" fmla="*/ 34 h 42"/>
                <a:gd name="T40" fmla="*/ 0 w 120"/>
                <a:gd name="T41" fmla="*/ 42 h 42"/>
                <a:gd name="T42" fmla="*/ 120 w 120"/>
                <a:gd name="T43" fmla="*/ 42 h 42"/>
                <a:gd name="T44" fmla="*/ 120 w 120"/>
                <a:gd name="T45" fmla="*/ 0 h 42"/>
                <a:gd name="T46" fmla="*/ 113 w 120"/>
                <a:gd name="T47" fmla="*/ 1 h 42"/>
                <a:gd name="T48" fmla="*/ 108 w 120"/>
                <a:gd name="T4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42">
                  <a:moveTo>
                    <a:pt x="108" y="7"/>
                  </a:moveTo>
                  <a:lnTo>
                    <a:pt x="102" y="9"/>
                  </a:lnTo>
                  <a:lnTo>
                    <a:pt x="96" y="15"/>
                  </a:lnTo>
                  <a:lnTo>
                    <a:pt x="91" y="16"/>
                  </a:lnTo>
                  <a:lnTo>
                    <a:pt x="85" y="20"/>
                  </a:lnTo>
                  <a:lnTo>
                    <a:pt x="79" y="17"/>
                  </a:lnTo>
                  <a:lnTo>
                    <a:pt x="73" y="13"/>
                  </a:lnTo>
                  <a:lnTo>
                    <a:pt x="67" y="19"/>
                  </a:lnTo>
                  <a:lnTo>
                    <a:pt x="63" y="20"/>
                  </a:lnTo>
                  <a:lnTo>
                    <a:pt x="57" y="17"/>
                  </a:lnTo>
                  <a:lnTo>
                    <a:pt x="51" y="20"/>
                  </a:lnTo>
                  <a:lnTo>
                    <a:pt x="45" y="22"/>
                  </a:lnTo>
                  <a:lnTo>
                    <a:pt x="39" y="28"/>
                  </a:lnTo>
                  <a:lnTo>
                    <a:pt x="33" y="31"/>
                  </a:lnTo>
                  <a:lnTo>
                    <a:pt x="28" y="26"/>
                  </a:lnTo>
                  <a:lnTo>
                    <a:pt x="23" y="25"/>
                  </a:lnTo>
                  <a:lnTo>
                    <a:pt x="17" y="31"/>
                  </a:lnTo>
                  <a:lnTo>
                    <a:pt x="11" y="31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120" y="42"/>
                  </a:lnTo>
                  <a:lnTo>
                    <a:pt x="120" y="0"/>
                  </a:lnTo>
                  <a:lnTo>
                    <a:pt x="113" y="1"/>
                  </a:lnTo>
                  <a:lnTo>
                    <a:pt x="108" y="7"/>
                  </a:lnTo>
                  <a:close/>
                </a:path>
              </a:pathLst>
            </a:cu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1641"/>
            <p:cNvSpPr/>
            <p:nvPr/>
          </p:nvSpPr>
          <p:spPr bwMode="auto">
            <a:xfrm>
              <a:off x="2317" y="8076"/>
              <a:ext cx="1375" cy="368"/>
            </a:xfrm>
            <a:custGeom>
              <a:avLst/>
              <a:gdLst>
                <a:gd name="T0" fmla="*/ 108 w 120"/>
                <a:gd name="T1" fmla="*/ 6 h 32"/>
                <a:gd name="T2" fmla="*/ 102 w 120"/>
                <a:gd name="T3" fmla="*/ 7 h 32"/>
                <a:gd name="T4" fmla="*/ 96 w 120"/>
                <a:gd name="T5" fmla="*/ 12 h 32"/>
                <a:gd name="T6" fmla="*/ 91 w 120"/>
                <a:gd name="T7" fmla="*/ 12 h 32"/>
                <a:gd name="T8" fmla="*/ 85 w 120"/>
                <a:gd name="T9" fmla="*/ 16 h 32"/>
                <a:gd name="T10" fmla="*/ 79 w 120"/>
                <a:gd name="T11" fmla="*/ 13 h 32"/>
                <a:gd name="T12" fmla="*/ 73 w 120"/>
                <a:gd name="T13" fmla="*/ 10 h 32"/>
                <a:gd name="T14" fmla="*/ 67 w 120"/>
                <a:gd name="T15" fmla="*/ 15 h 32"/>
                <a:gd name="T16" fmla="*/ 63 w 120"/>
                <a:gd name="T17" fmla="*/ 16 h 32"/>
                <a:gd name="T18" fmla="*/ 57 w 120"/>
                <a:gd name="T19" fmla="*/ 15 h 32"/>
                <a:gd name="T20" fmla="*/ 51 w 120"/>
                <a:gd name="T21" fmla="*/ 16 h 32"/>
                <a:gd name="T22" fmla="*/ 45 w 120"/>
                <a:gd name="T23" fmla="*/ 16 h 32"/>
                <a:gd name="T24" fmla="*/ 39 w 120"/>
                <a:gd name="T25" fmla="*/ 22 h 32"/>
                <a:gd name="T26" fmla="*/ 33 w 120"/>
                <a:gd name="T27" fmla="*/ 24 h 32"/>
                <a:gd name="T28" fmla="*/ 28 w 120"/>
                <a:gd name="T29" fmla="*/ 21 h 32"/>
                <a:gd name="T30" fmla="*/ 23 w 120"/>
                <a:gd name="T31" fmla="*/ 19 h 32"/>
                <a:gd name="T32" fmla="*/ 17 w 120"/>
                <a:gd name="T33" fmla="*/ 24 h 32"/>
                <a:gd name="T34" fmla="*/ 11 w 120"/>
                <a:gd name="T35" fmla="*/ 24 h 32"/>
                <a:gd name="T36" fmla="*/ 6 w 120"/>
                <a:gd name="T37" fmla="*/ 25 h 32"/>
                <a:gd name="T38" fmla="*/ 0 w 120"/>
                <a:gd name="T39" fmla="*/ 27 h 32"/>
                <a:gd name="T40" fmla="*/ 0 w 120"/>
                <a:gd name="T41" fmla="*/ 32 h 32"/>
                <a:gd name="T42" fmla="*/ 120 w 120"/>
                <a:gd name="T43" fmla="*/ 32 h 32"/>
                <a:gd name="T44" fmla="*/ 120 w 120"/>
                <a:gd name="T45" fmla="*/ 0 h 32"/>
                <a:gd name="T46" fmla="*/ 113 w 120"/>
                <a:gd name="T47" fmla="*/ 2 h 32"/>
                <a:gd name="T48" fmla="*/ 108 w 120"/>
                <a:gd name="T4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32">
                  <a:moveTo>
                    <a:pt x="108" y="6"/>
                  </a:moveTo>
                  <a:lnTo>
                    <a:pt x="102" y="7"/>
                  </a:lnTo>
                  <a:lnTo>
                    <a:pt x="96" y="12"/>
                  </a:lnTo>
                  <a:lnTo>
                    <a:pt x="91" y="12"/>
                  </a:lnTo>
                  <a:lnTo>
                    <a:pt x="85" y="16"/>
                  </a:lnTo>
                  <a:lnTo>
                    <a:pt x="79" y="13"/>
                  </a:lnTo>
                  <a:lnTo>
                    <a:pt x="73" y="10"/>
                  </a:lnTo>
                  <a:lnTo>
                    <a:pt x="67" y="15"/>
                  </a:lnTo>
                  <a:lnTo>
                    <a:pt x="63" y="16"/>
                  </a:lnTo>
                  <a:lnTo>
                    <a:pt x="57" y="15"/>
                  </a:lnTo>
                  <a:lnTo>
                    <a:pt x="51" y="16"/>
                  </a:lnTo>
                  <a:lnTo>
                    <a:pt x="45" y="16"/>
                  </a:lnTo>
                  <a:lnTo>
                    <a:pt x="39" y="22"/>
                  </a:lnTo>
                  <a:lnTo>
                    <a:pt x="33" y="24"/>
                  </a:lnTo>
                  <a:lnTo>
                    <a:pt x="28" y="21"/>
                  </a:lnTo>
                  <a:lnTo>
                    <a:pt x="23" y="19"/>
                  </a:lnTo>
                  <a:lnTo>
                    <a:pt x="17" y="24"/>
                  </a:lnTo>
                  <a:lnTo>
                    <a:pt x="11" y="24"/>
                  </a:lnTo>
                  <a:lnTo>
                    <a:pt x="6" y="25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120" y="32"/>
                  </a:lnTo>
                  <a:lnTo>
                    <a:pt x="120" y="0"/>
                  </a:lnTo>
                  <a:lnTo>
                    <a:pt x="113" y="2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642"/>
            <p:cNvSpPr/>
            <p:nvPr/>
          </p:nvSpPr>
          <p:spPr bwMode="auto">
            <a:xfrm>
              <a:off x="2317" y="8294"/>
              <a:ext cx="1375" cy="150"/>
            </a:xfrm>
            <a:custGeom>
              <a:avLst/>
              <a:gdLst>
                <a:gd name="T0" fmla="*/ 108 w 120"/>
                <a:gd name="T1" fmla="*/ 3 h 13"/>
                <a:gd name="T2" fmla="*/ 102 w 120"/>
                <a:gd name="T3" fmla="*/ 3 h 13"/>
                <a:gd name="T4" fmla="*/ 96 w 120"/>
                <a:gd name="T5" fmla="*/ 5 h 13"/>
                <a:gd name="T6" fmla="*/ 91 w 120"/>
                <a:gd name="T7" fmla="*/ 5 h 13"/>
                <a:gd name="T8" fmla="*/ 85 w 120"/>
                <a:gd name="T9" fmla="*/ 6 h 13"/>
                <a:gd name="T10" fmla="*/ 79 w 120"/>
                <a:gd name="T11" fmla="*/ 6 h 13"/>
                <a:gd name="T12" fmla="*/ 73 w 120"/>
                <a:gd name="T13" fmla="*/ 5 h 13"/>
                <a:gd name="T14" fmla="*/ 67 w 120"/>
                <a:gd name="T15" fmla="*/ 6 h 13"/>
                <a:gd name="T16" fmla="*/ 63 w 120"/>
                <a:gd name="T17" fmla="*/ 6 h 13"/>
                <a:gd name="T18" fmla="*/ 57 w 120"/>
                <a:gd name="T19" fmla="*/ 6 h 13"/>
                <a:gd name="T20" fmla="*/ 51 w 120"/>
                <a:gd name="T21" fmla="*/ 6 h 13"/>
                <a:gd name="T22" fmla="*/ 45 w 120"/>
                <a:gd name="T23" fmla="*/ 8 h 13"/>
                <a:gd name="T24" fmla="*/ 39 w 120"/>
                <a:gd name="T25" fmla="*/ 9 h 13"/>
                <a:gd name="T26" fmla="*/ 33 w 120"/>
                <a:gd name="T27" fmla="*/ 9 h 13"/>
                <a:gd name="T28" fmla="*/ 28 w 120"/>
                <a:gd name="T29" fmla="*/ 9 h 13"/>
                <a:gd name="T30" fmla="*/ 23 w 120"/>
                <a:gd name="T31" fmla="*/ 8 h 13"/>
                <a:gd name="T32" fmla="*/ 17 w 120"/>
                <a:gd name="T33" fmla="*/ 10 h 13"/>
                <a:gd name="T34" fmla="*/ 11 w 120"/>
                <a:gd name="T35" fmla="*/ 9 h 13"/>
                <a:gd name="T36" fmla="*/ 6 w 120"/>
                <a:gd name="T37" fmla="*/ 10 h 13"/>
                <a:gd name="T38" fmla="*/ 0 w 120"/>
                <a:gd name="T39" fmla="*/ 10 h 13"/>
                <a:gd name="T40" fmla="*/ 0 w 120"/>
                <a:gd name="T41" fmla="*/ 13 h 13"/>
                <a:gd name="T42" fmla="*/ 120 w 120"/>
                <a:gd name="T43" fmla="*/ 13 h 13"/>
                <a:gd name="T44" fmla="*/ 120 w 120"/>
                <a:gd name="T45" fmla="*/ 0 h 13"/>
                <a:gd name="T46" fmla="*/ 113 w 120"/>
                <a:gd name="T47" fmla="*/ 2 h 13"/>
                <a:gd name="T48" fmla="*/ 108 w 120"/>
                <a:gd name="T4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3">
                  <a:moveTo>
                    <a:pt x="108" y="3"/>
                  </a:moveTo>
                  <a:lnTo>
                    <a:pt x="102" y="3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85" y="6"/>
                  </a:lnTo>
                  <a:lnTo>
                    <a:pt x="79" y="6"/>
                  </a:lnTo>
                  <a:lnTo>
                    <a:pt x="73" y="5"/>
                  </a:lnTo>
                  <a:lnTo>
                    <a:pt x="67" y="6"/>
                  </a:lnTo>
                  <a:lnTo>
                    <a:pt x="63" y="6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45" y="8"/>
                  </a:lnTo>
                  <a:lnTo>
                    <a:pt x="39" y="9"/>
                  </a:lnTo>
                  <a:lnTo>
                    <a:pt x="33" y="9"/>
                  </a:lnTo>
                  <a:lnTo>
                    <a:pt x="28" y="9"/>
                  </a:lnTo>
                  <a:lnTo>
                    <a:pt x="23" y="8"/>
                  </a:lnTo>
                  <a:lnTo>
                    <a:pt x="17" y="10"/>
                  </a:lnTo>
                  <a:lnTo>
                    <a:pt x="11" y="9"/>
                  </a:lnTo>
                  <a:lnTo>
                    <a:pt x="6" y="1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20" y="13"/>
                  </a:lnTo>
                  <a:lnTo>
                    <a:pt x="120" y="0"/>
                  </a:lnTo>
                  <a:lnTo>
                    <a:pt x="113" y="2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Rectangle 1643"/>
            <p:cNvSpPr>
              <a:spLocks noChangeArrowheads="1"/>
            </p:cNvSpPr>
            <p:nvPr/>
          </p:nvSpPr>
          <p:spPr bwMode="auto">
            <a:xfrm>
              <a:off x="2386" y="7167"/>
              <a:ext cx="218" cy="196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Rectangle 1644"/>
            <p:cNvSpPr>
              <a:spLocks noChangeArrowheads="1"/>
            </p:cNvSpPr>
            <p:nvPr/>
          </p:nvSpPr>
          <p:spPr bwMode="auto">
            <a:xfrm>
              <a:off x="2661" y="7167"/>
              <a:ext cx="229" cy="13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Rectangle 1645"/>
            <p:cNvSpPr>
              <a:spLocks noChangeArrowheads="1"/>
            </p:cNvSpPr>
            <p:nvPr/>
          </p:nvSpPr>
          <p:spPr bwMode="auto">
            <a:xfrm>
              <a:off x="2970" y="7167"/>
              <a:ext cx="218" cy="11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Rectangle 1646"/>
            <p:cNvSpPr>
              <a:spLocks noChangeArrowheads="1"/>
            </p:cNvSpPr>
            <p:nvPr/>
          </p:nvSpPr>
          <p:spPr bwMode="auto">
            <a:xfrm>
              <a:off x="3268" y="7167"/>
              <a:ext cx="218" cy="184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3" name="Rectangle 1647"/>
            <p:cNvSpPr>
              <a:spLocks noChangeArrowheads="1"/>
            </p:cNvSpPr>
            <p:nvPr/>
          </p:nvSpPr>
          <p:spPr bwMode="auto">
            <a:xfrm>
              <a:off x="2386" y="6580"/>
              <a:ext cx="23" cy="564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Rectangle 1648"/>
            <p:cNvSpPr>
              <a:spLocks noChangeArrowheads="1"/>
            </p:cNvSpPr>
            <p:nvPr/>
          </p:nvSpPr>
          <p:spPr bwMode="auto">
            <a:xfrm>
              <a:off x="2432" y="6350"/>
              <a:ext cx="46" cy="794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" name="Rectangle 1649"/>
            <p:cNvSpPr>
              <a:spLocks noChangeArrowheads="1"/>
            </p:cNvSpPr>
            <p:nvPr/>
          </p:nvSpPr>
          <p:spPr bwMode="auto">
            <a:xfrm>
              <a:off x="2501" y="6661"/>
              <a:ext cx="34" cy="48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" name="Rectangle 1650"/>
            <p:cNvSpPr>
              <a:spLocks noChangeArrowheads="1"/>
            </p:cNvSpPr>
            <p:nvPr/>
          </p:nvSpPr>
          <p:spPr bwMode="auto">
            <a:xfrm>
              <a:off x="2546" y="6488"/>
              <a:ext cx="57" cy="656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7" name="Rectangle 1651"/>
            <p:cNvSpPr>
              <a:spLocks noChangeArrowheads="1"/>
            </p:cNvSpPr>
            <p:nvPr/>
          </p:nvSpPr>
          <p:spPr bwMode="auto">
            <a:xfrm>
              <a:off x="2661" y="6995"/>
              <a:ext cx="57" cy="150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8" name="Rectangle 1652"/>
            <p:cNvSpPr>
              <a:spLocks noChangeArrowheads="1"/>
            </p:cNvSpPr>
            <p:nvPr/>
          </p:nvSpPr>
          <p:spPr bwMode="auto">
            <a:xfrm>
              <a:off x="2730" y="6776"/>
              <a:ext cx="34" cy="368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" name="Rectangle 1653"/>
            <p:cNvSpPr>
              <a:spLocks noChangeArrowheads="1"/>
            </p:cNvSpPr>
            <p:nvPr/>
          </p:nvSpPr>
          <p:spPr bwMode="auto">
            <a:xfrm>
              <a:off x="2787" y="6845"/>
              <a:ext cx="46" cy="299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0" name="Rectangle 1654"/>
            <p:cNvSpPr>
              <a:spLocks noChangeArrowheads="1"/>
            </p:cNvSpPr>
            <p:nvPr/>
          </p:nvSpPr>
          <p:spPr bwMode="auto">
            <a:xfrm>
              <a:off x="2856" y="6603"/>
              <a:ext cx="34" cy="541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1" name="Rectangle 1655"/>
            <p:cNvSpPr>
              <a:spLocks noChangeArrowheads="1"/>
            </p:cNvSpPr>
            <p:nvPr/>
          </p:nvSpPr>
          <p:spPr bwMode="auto">
            <a:xfrm>
              <a:off x="2970" y="6960"/>
              <a:ext cx="34" cy="184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2" name="Rectangle 1656"/>
            <p:cNvSpPr>
              <a:spLocks noChangeArrowheads="1"/>
            </p:cNvSpPr>
            <p:nvPr/>
          </p:nvSpPr>
          <p:spPr bwMode="auto">
            <a:xfrm>
              <a:off x="3039" y="6995"/>
              <a:ext cx="34" cy="150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3" name="Rectangle 1657"/>
            <p:cNvSpPr>
              <a:spLocks noChangeArrowheads="1"/>
            </p:cNvSpPr>
            <p:nvPr/>
          </p:nvSpPr>
          <p:spPr bwMode="auto">
            <a:xfrm>
              <a:off x="3085" y="6695"/>
              <a:ext cx="57" cy="449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Rectangle 1658"/>
            <p:cNvSpPr>
              <a:spLocks noChangeArrowheads="1"/>
            </p:cNvSpPr>
            <p:nvPr/>
          </p:nvSpPr>
          <p:spPr bwMode="auto">
            <a:xfrm>
              <a:off x="3154" y="6845"/>
              <a:ext cx="34" cy="299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Rectangle 1659"/>
            <p:cNvSpPr>
              <a:spLocks noChangeArrowheads="1"/>
            </p:cNvSpPr>
            <p:nvPr/>
          </p:nvSpPr>
          <p:spPr bwMode="auto">
            <a:xfrm>
              <a:off x="3268" y="6419"/>
              <a:ext cx="34" cy="725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6" name="Rectangle 1660"/>
            <p:cNvSpPr>
              <a:spLocks noChangeArrowheads="1"/>
            </p:cNvSpPr>
            <p:nvPr/>
          </p:nvSpPr>
          <p:spPr bwMode="auto">
            <a:xfrm>
              <a:off x="3325" y="6661"/>
              <a:ext cx="46" cy="483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7" name="Rectangle 1661"/>
            <p:cNvSpPr>
              <a:spLocks noChangeArrowheads="1"/>
            </p:cNvSpPr>
            <p:nvPr/>
          </p:nvSpPr>
          <p:spPr bwMode="auto">
            <a:xfrm>
              <a:off x="3394" y="6879"/>
              <a:ext cx="23" cy="265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8" name="Rectangle 1662"/>
            <p:cNvSpPr>
              <a:spLocks noChangeArrowheads="1"/>
            </p:cNvSpPr>
            <p:nvPr/>
          </p:nvSpPr>
          <p:spPr bwMode="auto">
            <a:xfrm>
              <a:off x="3440" y="6546"/>
              <a:ext cx="46" cy="598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9" name="Oval 1663"/>
            <p:cNvSpPr>
              <a:spLocks noChangeArrowheads="1"/>
            </p:cNvSpPr>
            <p:nvPr/>
          </p:nvSpPr>
          <p:spPr bwMode="auto">
            <a:xfrm>
              <a:off x="3623" y="6546"/>
              <a:ext cx="69" cy="58"/>
            </a:xfrm>
            <a:prstGeom prst="ellipse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0" name="Oval 1664"/>
            <p:cNvSpPr>
              <a:spLocks noChangeArrowheads="1"/>
            </p:cNvSpPr>
            <p:nvPr/>
          </p:nvSpPr>
          <p:spPr bwMode="auto">
            <a:xfrm>
              <a:off x="3623" y="6730"/>
              <a:ext cx="69" cy="69"/>
            </a:xfrm>
            <a:prstGeom prst="ellipse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" name="Oval 1665"/>
            <p:cNvSpPr>
              <a:spLocks noChangeArrowheads="1"/>
            </p:cNvSpPr>
            <p:nvPr/>
          </p:nvSpPr>
          <p:spPr bwMode="auto">
            <a:xfrm>
              <a:off x="3623" y="6914"/>
              <a:ext cx="69" cy="69"/>
            </a:xfrm>
            <a:prstGeom prst="ellipse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2" name="Oval 1666"/>
            <p:cNvSpPr>
              <a:spLocks noChangeArrowheads="1"/>
            </p:cNvSpPr>
            <p:nvPr/>
          </p:nvSpPr>
          <p:spPr bwMode="auto">
            <a:xfrm>
              <a:off x="3623" y="7098"/>
              <a:ext cx="69" cy="69"/>
            </a:xfrm>
            <a:prstGeom prst="ellipse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3" name="Freeform 1667"/>
            <p:cNvSpPr/>
            <p:nvPr/>
          </p:nvSpPr>
          <p:spPr bwMode="auto">
            <a:xfrm>
              <a:off x="2317" y="6316"/>
              <a:ext cx="1237" cy="851"/>
            </a:xfrm>
            <a:custGeom>
              <a:avLst/>
              <a:gdLst>
                <a:gd name="T0" fmla="*/ 1 w 108"/>
                <a:gd name="T1" fmla="*/ 72 h 74"/>
                <a:gd name="T2" fmla="*/ 1 w 108"/>
                <a:gd name="T3" fmla="*/ 0 h 74"/>
                <a:gd name="T4" fmla="*/ 0 w 108"/>
                <a:gd name="T5" fmla="*/ 0 h 74"/>
                <a:gd name="T6" fmla="*/ 0 w 108"/>
                <a:gd name="T7" fmla="*/ 0 h 74"/>
                <a:gd name="T8" fmla="*/ 1 w 108"/>
                <a:gd name="T9" fmla="*/ 0 h 74"/>
                <a:gd name="T10" fmla="*/ 1 w 108"/>
                <a:gd name="T11" fmla="*/ 11 h 74"/>
                <a:gd name="T12" fmla="*/ 0 w 108"/>
                <a:gd name="T13" fmla="*/ 11 h 74"/>
                <a:gd name="T14" fmla="*/ 0 w 108"/>
                <a:gd name="T15" fmla="*/ 11 h 74"/>
                <a:gd name="T16" fmla="*/ 1 w 108"/>
                <a:gd name="T17" fmla="*/ 11 h 74"/>
                <a:gd name="T18" fmla="*/ 1 w 108"/>
                <a:gd name="T19" fmla="*/ 21 h 74"/>
                <a:gd name="T20" fmla="*/ 0 w 108"/>
                <a:gd name="T21" fmla="*/ 21 h 74"/>
                <a:gd name="T22" fmla="*/ 0 w 108"/>
                <a:gd name="T23" fmla="*/ 21 h 74"/>
                <a:gd name="T24" fmla="*/ 1 w 108"/>
                <a:gd name="T25" fmla="*/ 21 h 74"/>
                <a:gd name="T26" fmla="*/ 1 w 108"/>
                <a:gd name="T27" fmla="*/ 31 h 74"/>
                <a:gd name="T28" fmla="*/ 0 w 108"/>
                <a:gd name="T29" fmla="*/ 31 h 74"/>
                <a:gd name="T30" fmla="*/ 0 w 108"/>
                <a:gd name="T31" fmla="*/ 31 h 74"/>
                <a:gd name="T32" fmla="*/ 1 w 108"/>
                <a:gd name="T33" fmla="*/ 31 h 74"/>
                <a:gd name="T34" fmla="*/ 1 w 108"/>
                <a:gd name="T35" fmla="*/ 42 h 74"/>
                <a:gd name="T36" fmla="*/ 0 w 108"/>
                <a:gd name="T37" fmla="*/ 42 h 74"/>
                <a:gd name="T38" fmla="*/ 0 w 108"/>
                <a:gd name="T39" fmla="*/ 43 h 74"/>
                <a:gd name="T40" fmla="*/ 1 w 108"/>
                <a:gd name="T41" fmla="*/ 43 h 74"/>
                <a:gd name="T42" fmla="*/ 1 w 108"/>
                <a:gd name="T43" fmla="*/ 52 h 74"/>
                <a:gd name="T44" fmla="*/ 0 w 108"/>
                <a:gd name="T45" fmla="*/ 52 h 74"/>
                <a:gd name="T46" fmla="*/ 0 w 108"/>
                <a:gd name="T47" fmla="*/ 53 h 74"/>
                <a:gd name="T48" fmla="*/ 1 w 108"/>
                <a:gd name="T49" fmla="*/ 53 h 74"/>
                <a:gd name="T50" fmla="*/ 1 w 108"/>
                <a:gd name="T51" fmla="*/ 62 h 74"/>
                <a:gd name="T52" fmla="*/ 0 w 108"/>
                <a:gd name="T53" fmla="*/ 62 h 74"/>
                <a:gd name="T54" fmla="*/ 0 w 108"/>
                <a:gd name="T55" fmla="*/ 64 h 74"/>
                <a:gd name="T56" fmla="*/ 1 w 108"/>
                <a:gd name="T57" fmla="*/ 64 h 74"/>
                <a:gd name="T58" fmla="*/ 1 w 108"/>
                <a:gd name="T59" fmla="*/ 74 h 74"/>
                <a:gd name="T60" fmla="*/ 108 w 108"/>
                <a:gd name="T61" fmla="*/ 74 h 74"/>
                <a:gd name="T62" fmla="*/ 108 w 108"/>
                <a:gd name="T63" fmla="*/ 72 h 74"/>
                <a:gd name="T64" fmla="*/ 1 w 108"/>
                <a:gd name="T65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74">
                  <a:moveTo>
                    <a:pt x="1" y="7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1"/>
                  </a:lnTo>
                  <a:lnTo>
                    <a:pt x="1" y="42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3"/>
                  </a:lnTo>
                  <a:lnTo>
                    <a:pt x="1" y="53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4"/>
                  </a:lnTo>
                  <a:lnTo>
                    <a:pt x="1" y="74"/>
                  </a:lnTo>
                  <a:lnTo>
                    <a:pt x="108" y="74"/>
                  </a:lnTo>
                  <a:lnTo>
                    <a:pt x="108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4" name="Rectangle 1668"/>
            <p:cNvSpPr>
              <a:spLocks noChangeArrowheads="1"/>
            </p:cNvSpPr>
            <p:nvPr/>
          </p:nvSpPr>
          <p:spPr bwMode="auto">
            <a:xfrm>
              <a:off x="2317" y="7535"/>
              <a:ext cx="378" cy="11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5" name="Rectangle 1669"/>
            <p:cNvSpPr>
              <a:spLocks noChangeArrowheads="1"/>
            </p:cNvSpPr>
            <p:nvPr/>
          </p:nvSpPr>
          <p:spPr bwMode="auto">
            <a:xfrm>
              <a:off x="2764" y="7535"/>
              <a:ext cx="928" cy="11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6" name="Rectangle 1670"/>
            <p:cNvSpPr>
              <a:spLocks noChangeArrowheads="1"/>
            </p:cNvSpPr>
            <p:nvPr/>
          </p:nvSpPr>
          <p:spPr bwMode="auto">
            <a:xfrm>
              <a:off x="2317" y="7742"/>
              <a:ext cx="1375" cy="35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7" name="Rectangle 1671"/>
            <p:cNvSpPr>
              <a:spLocks noChangeArrowheads="1"/>
            </p:cNvSpPr>
            <p:nvPr/>
          </p:nvSpPr>
          <p:spPr bwMode="auto">
            <a:xfrm>
              <a:off x="2317" y="7811"/>
              <a:ext cx="1375" cy="3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8" name="Rectangle 1672"/>
            <p:cNvSpPr>
              <a:spLocks noChangeArrowheads="1"/>
            </p:cNvSpPr>
            <p:nvPr/>
          </p:nvSpPr>
          <p:spPr bwMode="auto">
            <a:xfrm>
              <a:off x="2317" y="7869"/>
              <a:ext cx="687" cy="35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9" name="Freeform 1673"/>
            <p:cNvSpPr/>
            <p:nvPr/>
          </p:nvSpPr>
          <p:spPr bwMode="auto">
            <a:xfrm>
              <a:off x="1710" y="8651"/>
              <a:ext cx="1970" cy="207"/>
            </a:xfrm>
            <a:custGeom>
              <a:avLst/>
              <a:gdLst>
                <a:gd name="T0" fmla="*/ 12 w 117"/>
                <a:gd name="T1" fmla="*/ 12 h 12"/>
                <a:gd name="T2" fmla="*/ 0 w 117"/>
                <a:gd name="T3" fmla="*/ 0 h 12"/>
                <a:gd name="T4" fmla="*/ 104 w 117"/>
                <a:gd name="T5" fmla="*/ 0 h 12"/>
                <a:gd name="T6" fmla="*/ 117 w 117"/>
                <a:gd name="T7" fmla="*/ 12 h 12"/>
                <a:gd name="T8" fmla="*/ 12 w 11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2">
                  <a:moveTo>
                    <a:pt x="12" y="12"/>
                  </a:moveTo>
                  <a:cubicBezTo>
                    <a:pt x="5" y="12"/>
                    <a:pt x="0" y="6"/>
                    <a:pt x="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10" y="12"/>
                    <a:pt x="117" y="12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510686" y="4033873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《数据库原理》课程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展示</a:t>
            </a:r>
            <a:endParaRPr lang="zh-CN" altLang="en-US" sz="2400" b="0" i="0" dirty="0" smtClean="0">
              <a:solidFill>
                <a:srgbClr val="333333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07716" y="5195160"/>
            <a:ext cx="3158609" cy="498768"/>
            <a:chOff x="9702" y="8179"/>
            <a:chExt cx="4974" cy="785"/>
          </a:xfrm>
        </p:grpSpPr>
        <p:sp>
          <p:nvSpPr>
            <p:cNvPr id="54" name="椭圆 53"/>
            <p:cNvSpPr/>
            <p:nvPr/>
          </p:nvSpPr>
          <p:spPr>
            <a:xfrm>
              <a:off x="9702" y="8179"/>
              <a:ext cx="785" cy="785"/>
            </a:xfrm>
            <a:prstGeom prst="ellipse">
              <a:avLst/>
            </a:prstGeom>
            <a:solidFill>
              <a:srgbClr val="578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5" name="Shape 23232"/>
            <p:cNvSpPr/>
            <p:nvPr/>
          </p:nvSpPr>
          <p:spPr>
            <a:xfrm>
              <a:off x="9946" y="8331"/>
              <a:ext cx="311" cy="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10254" y="0"/>
                  </a:moveTo>
                  <a:cubicBezTo>
                    <a:pt x="6865" y="0"/>
                    <a:pt x="4106" y="1983"/>
                    <a:pt x="4106" y="4424"/>
                  </a:cubicBezTo>
                  <a:cubicBezTo>
                    <a:pt x="4106" y="6864"/>
                    <a:pt x="6865" y="8829"/>
                    <a:pt x="10254" y="8829"/>
                  </a:cubicBezTo>
                  <a:cubicBezTo>
                    <a:pt x="13645" y="8829"/>
                    <a:pt x="16376" y="6864"/>
                    <a:pt x="16376" y="4424"/>
                  </a:cubicBezTo>
                  <a:cubicBezTo>
                    <a:pt x="16376" y="1983"/>
                    <a:pt x="13645" y="0"/>
                    <a:pt x="10254" y="0"/>
                  </a:cubicBezTo>
                  <a:close/>
                  <a:moveTo>
                    <a:pt x="6807" y="10069"/>
                  </a:moveTo>
                  <a:cubicBezTo>
                    <a:pt x="3903" y="10069"/>
                    <a:pt x="1437" y="11607"/>
                    <a:pt x="1071" y="13678"/>
                  </a:cubicBezTo>
                  <a:lnTo>
                    <a:pt x="17" y="19731"/>
                  </a:lnTo>
                  <a:cubicBezTo>
                    <a:pt x="-57" y="20153"/>
                    <a:pt x="112" y="20687"/>
                    <a:pt x="505" y="21008"/>
                  </a:cubicBezTo>
                  <a:cubicBezTo>
                    <a:pt x="897" y="21326"/>
                    <a:pt x="1458" y="21600"/>
                    <a:pt x="2049" y="21600"/>
                  </a:cubicBezTo>
                  <a:lnTo>
                    <a:pt x="19411" y="21600"/>
                  </a:lnTo>
                  <a:cubicBezTo>
                    <a:pt x="20003" y="21600"/>
                    <a:pt x="20589" y="21309"/>
                    <a:pt x="20980" y="20989"/>
                  </a:cubicBezTo>
                  <a:cubicBezTo>
                    <a:pt x="21373" y="20670"/>
                    <a:pt x="21543" y="20136"/>
                    <a:pt x="21469" y="19712"/>
                  </a:cubicBezTo>
                  <a:lnTo>
                    <a:pt x="20389" y="13678"/>
                  </a:lnTo>
                  <a:cubicBezTo>
                    <a:pt x="20023" y="11607"/>
                    <a:pt x="17583" y="10069"/>
                    <a:pt x="14678" y="10069"/>
                  </a:cubicBezTo>
                  <a:lnTo>
                    <a:pt x="6807" y="10069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594" y="8331"/>
              <a:ext cx="408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汇报人：张子谦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曾子豪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李蜀鹃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07951" y="5964780"/>
            <a:ext cx="2191906" cy="498768"/>
            <a:chOff x="13233" y="8179"/>
            <a:chExt cx="3452" cy="785"/>
          </a:xfrm>
        </p:grpSpPr>
        <p:sp>
          <p:nvSpPr>
            <p:cNvPr id="57" name="椭圆 56"/>
            <p:cNvSpPr/>
            <p:nvPr/>
          </p:nvSpPr>
          <p:spPr>
            <a:xfrm>
              <a:off x="13233" y="8179"/>
              <a:ext cx="785" cy="785"/>
            </a:xfrm>
            <a:prstGeom prst="ellipse">
              <a:avLst/>
            </a:prstGeom>
            <a:solidFill>
              <a:srgbClr val="578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174" y="8331"/>
              <a:ext cx="25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日期：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2021.06.25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  <p:sp>
          <p:nvSpPr>
            <p:cNvPr id="59" name="Shape 23271"/>
            <p:cNvSpPr/>
            <p:nvPr/>
          </p:nvSpPr>
          <p:spPr>
            <a:xfrm>
              <a:off x="13454" y="8397"/>
              <a:ext cx="350" cy="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6" y="17550"/>
                  </a:moveTo>
                  <a:cubicBezTo>
                    <a:pt x="4726" y="17922"/>
                    <a:pt x="5026" y="18225"/>
                    <a:pt x="5398" y="18225"/>
                  </a:cubicBezTo>
                  <a:lnTo>
                    <a:pt x="8774" y="18225"/>
                  </a:lnTo>
                  <a:cubicBezTo>
                    <a:pt x="9149" y="18225"/>
                    <a:pt x="9448" y="17922"/>
                    <a:pt x="9448" y="17550"/>
                  </a:cubicBezTo>
                  <a:cubicBezTo>
                    <a:pt x="9448" y="17177"/>
                    <a:pt x="9149" y="16874"/>
                    <a:pt x="8774" y="16874"/>
                  </a:cubicBezTo>
                  <a:lnTo>
                    <a:pt x="6433" y="16874"/>
                  </a:lnTo>
                  <a:cubicBezTo>
                    <a:pt x="6713" y="16514"/>
                    <a:pt x="7109" y="16099"/>
                    <a:pt x="7435" y="15760"/>
                  </a:cubicBezTo>
                  <a:cubicBezTo>
                    <a:pt x="8424" y="14722"/>
                    <a:pt x="9448" y="13647"/>
                    <a:pt x="9448" y="12488"/>
                  </a:cubicBezTo>
                  <a:cubicBezTo>
                    <a:pt x="9448" y="11185"/>
                    <a:pt x="8391" y="10125"/>
                    <a:pt x="7085" y="10125"/>
                  </a:cubicBezTo>
                  <a:cubicBezTo>
                    <a:pt x="5784" y="10125"/>
                    <a:pt x="4726" y="11185"/>
                    <a:pt x="4726" y="12488"/>
                  </a:cubicBezTo>
                  <a:cubicBezTo>
                    <a:pt x="4726" y="12860"/>
                    <a:pt x="5026" y="13163"/>
                    <a:pt x="5398" y="13163"/>
                  </a:cubicBezTo>
                  <a:cubicBezTo>
                    <a:pt x="5775" y="13163"/>
                    <a:pt x="6074" y="12860"/>
                    <a:pt x="6074" y="12488"/>
                  </a:cubicBezTo>
                  <a:cubicBezTo>
                    <a:pt x="6074" y="11927"/>
                    <a:pt x="6529" y="11476"/>
                    <a:pt x="7085" y="11476"/>
                  </a:cubicBezTo>
                  <a:cubicBezTo>
                    <a:pt x="7647" y="11476"/>
                    <a:pt x="8101" y="11927"/>
                    <a:pt x="8101" y="12488"/>
                  </a:cubicBezTo>
                  <a:cubicBezTo>
                    <a:pt x="8101" y="13107"/>
                    <a:pt x="7188" y="14059"/>
                    <a:pt x="6460" y="14827"/>
                  </a:cubicBezTo>
                  <a:cubicBezTo>
                    <a:pt x="5526" y="15799"/>
                    <a:pt x="4726" y="16640"/>
                    <a:pt x="4726" y="17550"/>
                  </a:cubicBezTo>
                  <a:cubicBezTo>
                    <a:pt x="4726" y="17550"/>
                    <a:pt x="4726" y="17550"/>
                    <a:pt x="4726" y="17550"/>
                  </a:cubicBezTo>
                  <a:close/>
                  <a:moveTo>
                    <a:pt x="14511" y="16874"/>
                  </a:moveTo>
                  <a:cubicBezTo>
                    <a:pt x="13954" y="16874"/>
                    <a:pt x="13499" y="16419"/>
                    <a:pt x="13499" y="15862"/>
                  </a:cubicBezTo>
                  <a:cubicBezTo>
                    <a:pt x="13499" y="15489"/>
                    <a:pt x="13197" y="15186"/>
                    <a:pt x="12823" y="15186"/>
                  </a:cubicBezTo>
                  <a:cubicBezTo>
                    <a:pt x="12451" y="15186"/>
                    <a:pt x="12148" y="15489"/>
                    <a:pt x="12148" y="15862"/>
                  </a:cubicBezTo>
                  <a:cubicBezTo>
                    <a:pt x="12148" y="17163"/>
                    <a:pt x="13210" y="18225"/>
                    <a:pt x="14511" y="18225"/>
                  </a:cubicBezTo>
                  <a:cubicBezTo>
                    <a:pt x="15814" y="18225"/>
                    <a:pt x="16874" y="17163"/>
                    <a:pt x="16874" y="15862"/>
                  </a:cubicBezTo>
                  <a:cubicBezTo>
                    <a:pt x="16874" y="15200"/>
                    <a:pt x="16603" y="14603"/>
                    <a:pt x="16162" y="14175"/>
                  </a:cubicBezTo>
                  <a:cubicBezTo>
                    <a:pt x="16603" y="13746"/>
                    <a:pt x="16874" y="13146"/>
                    <a:pt x="16874" y="12488"/>
                  </a:cubicBezTo>
                  <a:cubicBezTo>
                    <a:pt x="16874" y="11185"/>
                    <a:pt x="15814" y="10125"/>
                    <a:pt x="14511" y="10125"/>
                  </a:cubicBezTo>
                  <a:cubicBezTo>
                    <a:pt x="13210" y="10125"/>
                    <a:pt x="12148" y="11185"/>
                    <a:pt x="12148" y="12488"/>
                  </a:cubicBezTo>
                  <a:cubicBezTo>
                    <a:pt x="12148" y="12860"/>
                    <a:pt x="12451" y="13163"/>
                    <a:pt x="12823" y="13163"/>
                  </a:cubicBezTo>
                  <a:cubicBezTo>
                    <a:pt x="13197" y="13163"/>
                    <a:pt x="13499" y="12860"/>
                    <a:pt x="13499" y="12488"/>
                  </a:cubicBezTo>
                  <a:cubicBezTo>
                    <a:pt x="13499" y="11927"/>
                    <a:pt x="13954" y="11476"/>
                    <a:pt x="14511" y="11476"/>
                  </a:cubicBezTo>
                  <a:cubicBezTo>
                    <a:pt x="15071" y="11476"/>
                    <a:pt x="15523" y="11927"/>
                    <a:pt x="15523" y="12488"/>
                  </a:cubicBezTo>
                  <a:cubicBezTo>
                    <a:pt x="15523" y="13044"/>
                    <a:pt x="15071" y="13499"/>
                    <a:pt x="14511" y="13499"/>
                  </a:cubicBezTo>
                  <a:cubicBezTo>
                    <a:pt x="14138" y="13499"/>
                    <a:pt x="13836" y="13802"/>
                    <a:pt x="13836" y="14175"/>
                  </a:cubicBezTo>
                  <a:cubicBezTo>
                    <a:pt x="13836" y="14547"/>
                    <a:pt x="14138" y="14850"/>
                    <a:pt x="14511" y="14850"/>
                  </a:cubicBezTo>
                  <a:cubicBezTo>
                    <a:pt x="15071" y="14850"/>
                    <a:pt x="15523" y="15302"/>
                    <a:pt x="15523" y="15862"/>
                  </a:cubicBezTo>
                  <a:cubicBezTo>
                    <a:pt x="15523" y="16419"/>
                    <a:pt x="15071" y="16874"/>
                    <a:pt x="14511" y="16874"/>
                  </a:cubicBezTo>
                  <a:cubicBezTo>
                    <a:pt x="14511" y="16874"/>
                    <a:pt x="14511" y="16874"/>
                    <a:pt x="14511" y="16874"/>
                  </a:cubicBezTo>
                  <a:close/>
                  <a:moveTo>
                    <a:pt x="17550" y="4051"/>
                  </a:moveTo>
                  <a:cubicBezTo>
                    <a:pt x="17922" y="4051"/>
                    <a:pt x="18225" y="3747"/>
                    <a:pt x="18225" y="3375"/>
                  </a:cubicBezTo>
                  <a:lnTo>
                    <a:pt x="18225" y="677"/>
                  </a:lnTo>
                  <a:cubicBezTo>
                    <a:pt x="18225" y="304"/>
                    <a:pt x="17922" y="0"/>
                    <a:pt x="17550" y="0"/>
                  </a:cubicBezTo>
                  <a:cubicBezTo>
                    <a:pt x="17177" y="0"/>
                    <a:pt x="16874" y="304"/>
                    <a:pt x="16874" y="677"/>
                  </a:cubicBezTo>
                  <a:lnTo>
                    <a:pt x="16874" y="3375"/>
                  </a:lnTo>
                  <a:cubicBezTo>
                    <a:pt x="16874" y="3747"/>
                    <a:pt x="17177" y="4051"/>
                    <a:pt x="17550" y="4051"/>
                  </a:cubicBezTo>
                  <a:cubicBezTo>
                    <a:pt x="17550" y="4051"/>
                    <a:pt x="17550" y="4051"/>
                    <a:pt x="17550" y="4051"/>
                  </a:cubicBezTo>
                  <a:close/>
                  <a:moveTo>
                    <a:pt x="14851" y="4051"/>
                  </a:moveTo>
                  <a:cubicBezTo>
                    <a:pt x="15223" y="4051"/>
                    <a:pt x="15523" y="3747"/>
                    <a:pt x="15523" y="3375"/>
                  </a:cubicBezTo>
                  <a:lnTo>
                    <a:pt x="15523" y="677"/>
                  </a:lnTo>
                  <a:cubicBezTo>
                    <a:pt x="15523" y="304"/>
                    <a:pt x="15223" y="0"/>
                    <a:pt x="14851" y="0"/>
                  </a:cubicBezTo>
                  <a:cubicBezTo>
                    <a:pt x="14475" y="0"/>
                    <a:pt x="14175" y="304"/>
                    <a:pt x="14175" y="677"/>
                  </a:cubicBezTo>
                  <a:lnTo>
                    <a:pt x="14175" y="3375"/>
                  </a:lnTo>
                  <a:cubicBezTo>
                    <a:pt x="14175" y="3747"/>
                    <a:pt x="14475" y="4051"/>
                    <a:pt x="14851" y="4051"/>
                  </a:cubicBezTo>
                  <a:cubicBezTo>
                    <a:pt x="14851" y="4051"/>
                    <a:pt x="14851" y="4051"/>
                    <a:pt x="14851" y="4051"/>
                  </a:cubicBezTo>
                  <a:close/>
                  <a:moveTo>
                    <a:pt x="12148" y="4051"/>
                  </a:moveTo>
                  <a:cubicBezTo>
                    <a:pt x="12524" y="4051"/>
                    <a:pt x="12823" y="3747"/>
                    <a:pt x="12823" y="3375"/>
                  </a:cubicBezTo>
                  <a:lnTo>
                    <a:pt x="12823" y="677"/>
                  </a:lnTo>
                  <a:cubicBezTo>
                    <a:pt x="12823" y="304"/>
                    <a:pt x="12524" y="0"/>
                    <a:pt x="12148" y="0"/>
                  </a:cubicBezTo>
                  <a:cubicBezTo>
                    <a:pt x="11776" y="0"/>
                    <a:pt x="11476" y="304"/>
                    <a:pt x="11476" y="677"/>
                  </a:cubicBezTo>
                  <a:lnTo>
                    <a:pt x="11476" y="3375"/>
                  </a:lnTo>
                  <a:cubicBezTo>
                    <a:pt x="11476" y="3747"/>
                    <a:pt x="11776" y="4051"/>
                    <a:pt x="12148" y="4051"/>
                  </a:cubicBezTo>
                  <a:cubicBezTo>
                    <a:pt x="12148" y="4051"/>
                    <a:pt x="12148" y="4051"/>
                    <a:pt x="12148" y="4051"/>
                  </a:cubicBezTo>
                  <a:close/>
                  <a:moveTo>
                    <a:pt x="9448" y="4051"/>
                  </a:moveTo>
                  <a:cubicBezTo>
                    <a:pt x="9821" y="4051"/>
                    <a:pt x="10124" y="3747"/>
                    <a:pt x="10124" y="3375"/>
                  </a:cubicBezTo>
                  <a:lnTo>
                    <a:pt x="10124" y="677"/>
                  </a:lnTo>
                  <a:cubicBezTo>
                    <a:pt x="10124" y="304"/>
                    <a:pt x="9821" y="0"/>
                    <a:pt x="9448" y="0"/>
                  </a:cubicBezTo>
                  <a:cubicBezTo>
                    <a:pt x="9076" y="0"/>
                    <a:pt x="8774" y="304"/>
                    <a:pt x="8774" y="677"/>
                  </a:cubicBezTo>
                  <a:lnTo>
                    <a:pt x="8774" y="3375"/>
                  </a:lnTo>
                  <a:cubicBezTo>
                    <a:pt x="8774" y="3747"/>
                    <a:pt x="9076" y="4051"/>
                    <a:pt x="9448" y="4051"/>
                  </a:cubicBezTo>
                  <a:cubicBezTo>
                    <a:pt x="9448" y="4051"/>
                    <a:pt x="9448" y="4051"/>
                    <a:pt x="9448" y="4051"/>
                  </a:cubicBezTo>
                  <a:close/>
                  <a:moveTo>
                    <a:pt x="6750" y="4051"/>
                  </a:moveTo>
                  <a:cubicBezTo>
                    <a:pt x="7123" y="4051"/>
                    <a:pt x="7426" y="3747"/>
                    <a:pt x="7426" y="3375"/>
                  </a:cubicBezTo>
                  <a:lnTo>
                    <a:pt x="7426" y="677"/>
                  </a:lnTo>
                  <a:cubicBezTo>
                    <a:pt x="7426" y="304"/>
                    <a:pt x="7123" y="0"/>
                    <a:pt x="6750" y="0"/>
                  </a:cubicBezTo>
                  <a:cubicBezTo>
                    <a:pt x="6377" y="0"/>
                    <a:pt x="6074" y="304"/>
                    <a:pt x="6074" y="677"/>
                  </a:cubicBezTo>
                  <a:lnTo>
                    <a:pt x="6074" y="3375"/>
                  </a:lnTo>
                  <a:cubicBezTo>
                    <a:pt x="6074" y="3747"/>
                    <a:pt x="6377" y="4051"/>
                    <a:pt x="6750" y="4051"/>
                  </a:cubicBezTo>
                  <a:cubicBezTo>
                    <a:pt x="6750" y="4051"/>
                    <a:pt x="6750" y="4051"/>
                    <a:pt x="6750" y="4051"/>
                  </a:cubicBezTo>
                  <a:close/>
                  <a:moveTo>
                    <a:pt x="4051" y="4051"/>
                  </a:moveTo>
                  <a:cubicBezTo>
                    <a:pt x="4423" y="4051"/>
                    <a:pt x="4726" y="3747"/>
                    <a:pt x="4726" y="3375"/>
                  </a:cubicBezTo>
                  <a:lnTo>
                    <a:pt x="4726" y="677"/>
                  </a:lnTo>
                  <a:cubicBezTo>
                    <a:pt x="4726" y="304"/>
                    <a:pt x="4423" y="0"/>
                    <a:pt x="4051" y="0"/>
                  </a:cubicBezTo>
                  <a:cubicBezTo>
                    <a:pt x="3678" y="0"/>
                    <a:pt x="3375" y="304"/>
                    <a:pt x="3375" y="677"/>
                  </a:cubicBezTo>
                  <a:lnTo>
                    <a:pt x="3375" y="3375"/>
                  </a:lnTo>
                  <a:cubicBezTo>
                    <a:pt x="3375" y="3747"/>
                    <a:pt x="3678" y="4051"/>
                    <a:pt x="4051" y="4051"/>
                  </a:cubicBezTo>
                  <a:cubicBezTo>
                    <a:pt x="4051" y="4051"/>
                    <a:pt x="4051" y="4051"/>
                    <a:pt x="4051" y="4051"/>
                  </a:cubicBezTo>
                  <a:close/>
                  <a:moveTo>
                    <a:pt x="20249" y="19572"/>
                  </a:moveTo>
                  <a:cubicBezTo>
                    <a:pt x="20249" y="19946"/>
                    <a:pt x="19945" y="20248"/>
                    <a:pt x="19574" y="20248"/>
                  </a:cubicBezTo>
                  <a:lnTo>
                    <a:pt x="2024" y="20248"/>
                  </a:lnTo>
                  <a:cubicBezTo>
                    <a:pt x="1651" y="20248"/>
                    <a:pt x="1352" y="19946"/>
                    <a:pt x="1352" y="19572"/>
                  </a:cubicBezTo>
                  <a:lnTo>
                    <a:pt x="1352" y="8101"/>
                  </a:lnTo>
                  <a:lnTo>
                    <a:pt x="20249" y="8101"/>
                  </a:lnTo>
                  <a:cubicBezTo>
                    <a:pt x="20249" y="8101"/>
                    <a:pt x="20249" y="19572"/>
                    <a:pt x="20249" y="19572"/>
                  </a:cubicBezTo>
                  <a:close/>
                  <a:moveTo>
                    <a:pt x="19574" y="1352"/>
                  </a:moveTo>
                  <a:cubicBezTo>
                    <a:pt x="19201" y="1352"/>
                    <a:pt x="18898" y="1651"/>
                    <a:pt x="18898" y="2023"/>
                  </a:cubicBezTo>
                  <a:cubicBezTo>
                    <a:pt x="18898" y="2400"/>
                    <a:pt x="19201" y="2700"/>
                    <a:pt x="19574" y="2700"/>
                  </a:cubicBezTo>
                  <a:cubicBezTo>
                    <a:pt x="19945" y="2700"/>
                    <a:pt x="20249" y="3003"/>
                    <a:pt x="20249" y="3375"/>
                  </a:cubicBezTo>
                  <a:lnTo>
                    <a:pt x="20249" y="6750"/>
                  </a:lnTo>
                  <a:lnTo>
                    <a:pt x="1352" y="6750"/>
                  </a:lnTo>
                  <a:lnTo>
                    <a:pt x="1352" y="3375"/>
                  </a:lnTo>
                  <a:cubicBezTo>
                    <a:pt x="1352" y="3003"/>
                    <a:pt x="1651" y="2700"/>
                    <a:pt x="2024" y="2700"/>
                  </a:cubicBezTo>
                  <a:cubicBezTo>
                    <a:pt x="2399" y="2700"/>
                    <a:pt x="2699" y="2400"/>
                    <a:pt x="2699" y="2023"/>
                  </a:cubicBezTo>
                  <a:cubicBezTo>
                    <a:pt x="2699" y="1651"/>
                    <a:pt x="2399" y="1352"/>
                    <a:pt x="2024" y="1352"/>
                  </a:cubicBezTo>
                  <a:cubicBezTo>
                    <a:pt x="910" y="1352"/>
                    <a:pt x="0" y="2258"/>
                    <a:pt x="0" y="3375"/>
                  </a:cubicBezTo>
                  <a:lnTo>
                    <a:pt x="0" y="19572"/>
                  </a:lnTo>
                  <a:cubicBezTo>
                    <a:pt x="0" y="20690"/>
                    <a:pt x="910" y="21600"/>
                    <a:pt x="2024" y="21600"/>
                  </a:cubicBezTo>
                  <a:lnTo>
                    <a:pt x="19574" y="21600"/>
                  </a:lnTo>
                  <a:cubicBezTo>
                    <a:pt x="20690" y="21600"/>
                    <a:pt x="21600" y="20690"/>
                    <a:pt x="21600" y="19572"/>
                  </a:cubicBezTo>
                  <a:lnTo>
                    <a:pt x="21600" y="3375"/>
                  </a:lnTo>
                  <a:cubicBezTo>
                    <a:pt x="21600" y="2258"/>
                    <a:pt x="20690" y="1352"/>
                    <a:pt x="19574" y="1352"/>
                  </a:cubicBezTo>
                  <a:cubicBezTo>
                    <a:pt x="19574" y="1352"/>
                    <a:pt x="19574" y="1352"/>
                    <a:pt x="19574" y="135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3"/>
          <p:cNvSpPr/>
          <p:nvPr/>
        </p:nvSpPr>
        <p:spPr>
          <a:xfrm>
            <a:off x="-1" y="0"/>
            <a:ext cx="2207493" cy="6858000"/>
          </a:xfrm>
          <a:prstGeom prst="rect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5" name="矩形 4"/>
          <p:cNvSpPr/>
          <p:nvPr/>
        </p:nvSpPr>
        <p:spPr>
          <a:xfrm>
            <a:off x="-2" y="-1"/>
            <a:ext cx="5144656" cy="6867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38" y="0"/>
                </a:moveTo>
                <a:lnTo>
                  <a:pt x="21600" y="0"/>
                </a:lnTo>
                <a:lnTo>
                  <a:pt x="11828" y="21600"/>
                </a:lnTo>
                <a:lnTo>
                  <a:pt x="0" y="21571"/>
                </a:lnTo>
                <a:lnTo>
                  <a:pt x="8338" y="0"/>
                </a:lnTo>
                <a:close/>
              </a:path>
            </a:pathLst>
          </a:cu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6" name="文本框 1"/>
          <p:cNvSpPr txBox="1"/>
          <p:nvPr/>
        </p:nvSpPr>
        <p:spPr>
          <a:xfrm>
            <a:off x="1818598" y="1507835"/>
            <a:ext cx="1780541" cy="1259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目录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7" name="文本框 2"/>
          <p:cNvSpPr txBox="1"/>
          <p:nvPr/>
        </p:nvSpPr>
        <p:spPr>
          <a:xfrm>
            <a:off x="1842452" y="2935360"/>
            <a:ext cx="828041" cy="2377392"/>
          </a:xfrm>
          <a:prstGeom prst="rect">
            <a:avLst/>
          </a:prstGeom>
          <a:ln w="12700">
            <a:miter lim="400000"/>
          </a:ln>
        </p:spPr>
        <p:txBody>
          <a:bodyPr vert="eaVert"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sz="4400">
                <a:latin typeface="等线" panose="02010600030101010101" charset="-122"/>
                <a:ea typeface="等线" panose="02010600030101010101" charset="-122"/>
              </a:rPr>
              <a:t>ontents</a:t>
            </a:r>
            <a:endParaRPr sz="4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8" name="直接连接符 9"/>
          <p:cNvSpPr/>
          <p:nvPr/>
        </p:nvSpPr>
        <p:spPr>
          <a:xfrm flipH="1">
            <a:off x="6262254" y="1421822"/>
            <a:ext cx="1" cy="4643584"/>
          </a:xfrm>
          <a:prstGeom prst="line">
            <a:avLst/>
          </a:prstGeom>
          <a:ln w="6350">
            <a:solidFill>
              <a:srgbClr val="AFABAB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69" name="椭圆 11"/>
          <p:cNvSpPr/>
          <p:nvPr/>
        </p:nvSpPr>
        <p:spPr>
          <a:xfrm>
            <a:off x="6128327" y="1918278"/>
            <a:ext cx="286329" cy="286329"/>
          </a:xfrm>
          <a:prstGeom prst="ellipse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0" name="椭圆 62"/>
          <p:cNvSpPr/>
          <p:nvPr/>
        </p:nvSpPr>
        <p:spPr>
          <a:xfrm>
            <a:off x="6122730" y="3056659"/>
            <a:ext cx="286329" cy="286329"/>
          </a:xfrm>
          <a:prstGeom prst="ellipse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1" name="椭圆 63"/>
          <p:cNvSpPr/>
          <p:nvPr/>
        </p:nvSpPr>
        <p:spPr>
          <a:xfrm>
            <a:off x="6128327" y="4195042"/>
            <a:ext cx="286329" cy="286328"/>
          </a:xfrm>
          <a:prstGeom prst="ellipse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2" name="椭圆 64"/>
          <p:cNvSpPr/>
          <p:nvPr/>
        </p:nvSpPr>
        <p:spPr>
          <a:xfrm>
            <a:off x="6122730" y="5333424"/>
            <a:ext cx="286329" cy="286329"/>
          </a:xfrm>
          <a:prstGeom prst="ellipse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3" name="文本框 65"/>
          <p:cNvSpPr txBox="1"/>
          <p:nvPr/>
        </p:nvSpPr>
        <p:spPr>
          <a:xfrm>
            <a:off x="6815974" y="1799831"/>
            <a:ext cx="1625339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用户使用/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4" name="文本框 66"/>
          <p:cNvSpPr txBox="1"/>
          <p:nvPr/>
        </p:nvSpPr>
        <p:spPr>
          <a:xfrm>
            <a:off x="6815974" y="2966393"/>
            <a:ext cx="914139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存储/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5" name="文本框 67"/>
          <p:cNvSpPr txBox="1"/>
          <p:nvPr/>
        </p:nvSpPr>
        <p:spPr>
          <a:xfrm>
            <a:off x="6815974" y="4076594"/>
            <a:ext cx="914139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查询/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6" name="文本框 68"/>
          <p:cNvSpPr txBox="1"/>
          <p:nvPr/>
        </p:nvSpPr>
        <p:spPr>
          <a:xfrm>
            <a:off x="6815974" y="5214977"/>
            <a:ext cx="200279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事务</a:t>
            </a:r>
            <a:r>
              <a:rPr 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与恢复</a:t>
            </a: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3" animBg="1" advAuto="0"/>
      <p:bldP spid="173" grpId="2" animBg="1" advAuto="0"/>
      <p:bldP spid="175" grpId="4" animBg="1" advAuto="0"/>
      <p:bldP spid="176" grpId="5" animBg="1" advAuto="0"/>
      <p:bldP spid="16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 12"/>
          <p:cNvSpPr/>
          <p:nvPr/>
        </p:nvSpPr>
        <p:spPr>
          <a:xfrm>
            <a:off x="1293091" y="2128507"/>
            <a:ext cx="9513456" cy="3463636"/>
          </a:xfrm>
          <a:prstGeom prst="rect">
            <a:avLst/>
          </a:prstGeom>
          <a:solidFill>
            <a:srgbClr val="9DCBD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9" name="文本框 14"/>
          <p:cNvSpPr txBox="1"/>
          <p:nvPr/>
        </p:nvSpPr>
        <p:spPr>
          <a:xfrm>
            <a:off x="1951755" y="3643536"/>
            <a:ext cx="1036475" cy="1094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01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0" name="椭圆 15"/>
          <p:cNvSpPr/>
          <p:nvPr/>
        </p:nvSpPr>
        <p:spPr>
          <a:xfrm>
            <a:off x="1843121" y="3592805"/>
            <a:ext cx="1209460" cy="1209459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1" name="文本框 30"/>
          <p:cNvSpPr txBox="1"/>
          <p:nvPr/>
        </p:nvSpPr>
        <p:spPr>
          <a:xfrm>
            <a:off x="4432992" y="3260535"/>
            <a:ext cx="2847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用户使用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2" name="矩形 17"/>
          <p:cNvSpPr/>
          <p:nvPr/>
        </p:nvSpPr>
        <p:spPr>
          <a:xfrm>
            <a:off x="1906035" y="942110"/>
            <a:ext cx="1068074" cy="2447637"/>
          </a:xfrm>
          <a:prstGeom prst="rect">
            <a:avLst/>
          </a:pr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3" name="文本框 13"/>
          <p:cNvSpPr txBox="1"/>
          <p:nvPr/>
        </p:nvSpPr>
        <p:spPr>
          <a:xfrm>
            <a:off x="1902990" y="1116280"/>
            <a:ext cx="1094741" cy="2263079"/>
          </a:xfrm>
          <a:prstGeom prst="rect">
            <a:avLst/>
          </a:prstGeom>
          <a:ln w="12700">
            <a:miter lim="400000"/>
          </a:ln>
        </p:spPr>
        <p:txBody>
          <a:bodyPr vert="eaVert" wrap="none" lIns="45719" rIns="45719">
            <a:spAutoFit/>
          </a:bodyPr>
          <a:lstStyle>
            <a:lvl1pPr>
              <a:defRPr sz="66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PART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3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6" name="文本框 8"/>
          <p:cNvSpPr txBox="1"/>
          <p:nvPr/>
        </p:nvSpPr>
        <p:spPr>
          <a:xfrm>
            <a:off x="683029" y="368194"/>
            <a:ext cx="13233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用户使用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7" name="平行四边形 2"/>
          <p:cNvSpPr/>
          <p:nvPr/>
        </p:nvSpPr>
        <p:spPr>
          <a:xfrm>
            <a:off x="-1" y="0"/>
            <a:ext cx="637311" cy="829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783" y="0"/>
                </a:lnTo>
                <a:lnTo>
                  <a:pt x="21600" y="0"/>
                </a:lnTo>
                <a:lnTo>
                  <a:pt x="11817" y="21600"/>
                </a:lnTo>
                <a:close/>
              </a:path>
            </a:pathLst>
          </a:cu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8" name="矩形 25"/>
          <p:cNvSpPr/>
          <p:nvPr/>
        </p:nvSpPr>
        <p:spPr>
          <a:xfrm>
            <a:off x="479574" y="1704297"/>
            <a:ext cx="4792369" cy="415638"/>
          </a:xfrm>
          <a:prstGeom prst="rect">
            <a:avLst/>
          </a:pr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创建/删除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89" name="矩形 28"/>
          <p:cNvSpPr/>
          <p:nvPr/>
        </p:nvSpPr>
        <p:spPr>
          <a:xfrm>
            <a:off x="6249704" y="1704297"/>
            <a:ext cx="4792368" cy="415638"/>
          </a:xfrm>
          <a:prstGeom prst="rect">
            <a:avLst/>
          </a:pr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增删查改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0" name="文本框 27"/>
          <p:cNvSpPr txBox="1"/>
          <p:nvPr/>
        </p:nvSpPr>
        <p:spPr>
          <a:xfrm>
            <a:off x="2166770" y="4059501"/>
            <a:ext cx="237639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=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1" name="矩形 32"/>
          <p:cNvSpPr txBox="1"/>
          <p:nvPr/>
        </p:nvSpPr>
        <p:spPr>
          <a:xfrm>
            <a:off x="479425" y="2421255"/>
            <a:ext cx="4544695" cy="1753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Courier"/>
              </a:rPr>
              <a:t>CREATE DATABASE name;</a:t>
            </a:r>
            <a:endParaRPr>
              <a:latin typeface="等线" panose="02010600030101010101" charset="-122"/>
              <a:ea typeface="等线" panose="02010600030101010101" charset="-122"/>
              <a:cs typeface="Courier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Courier"/>
              </a:rPr>
              <a:t>CREATE TABLE tableName(attr String(number) NOT NULL, PRIMARY KEY(attr));</a:t>
            </a:r>
            <a:endParaRPr>
              <a:latin typeface="等线" panose="02010600030101010101" charset="-122"/>
              <a:ea typeface="等线" panose="02010600030101010101" charset="-122"/>
              <a:cs typeface="Courier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Courier"/>
              </a:rPr>
              <a:t>USE databaseName;</a:t>
            </a:r>
            <a:endParaRPr>
              <a:latin typeface="等线" panose="02010600030101010101" charset="-122"/>
              <a:ea typeface="等线" panose="02010600030101010101" charset="-122"/>
              <a:cs typeface="Courier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Courier"/>
              </a:rPr>
              <a:t>SHOW TABLE tableName;</a:t>
            </a:r>
            <a:endParaRPr>
              <a:latin typeface="等线" panose="02010600030101010101" charset="-122"/>
              <a:ea typeface="等线" panose="02010600030101010101" charset="-122"/>
              <a:cs typeface="Courier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Courier"/>
              </a:rPr>
              <a:t>SHOW TABLES;</a:t>
            </a:r>
            <a:endParaRPr>
              <a:latin typeface="等线" panose="02010600030101010101" charset="-122"/>
              <a:ea typeface="等线" panose="02010600030101010101" charset="-122"/>
              <a:cs typeface="Courier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Courier"/>
              </a:rPr>
              <a:t>DROP TABLE tableName;</a:t>
            </a:r>
            <a:endParaRPr>
              <a:latin typeface="等线" panose="02010600030101010101" charset="-122"/>
              <a:ea typeface="等线" panose="02010600030101010101" charset="-122"/>
              <a:cs typeface="Courier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Courier"/>
              </a:rPr>
              <a:t>DROP DATABASE dabaseName;</a:t>
            </a:r>
            <a:endParaRPr>
              <a:latin typeface="等线" panose="02010600030101010101" charset="-122"/>
              <a:ea typeface="等线" panose="02010600030101010101" charset="-122"/>
              <a:cs typeface="Courier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2" name="矩形 33"/>
          <p:cNvSpPr txBox="1"/>
          <p:nvPr/>
        </p:nvSpPr>
        <p:spPr>
          <a:xfrm>
            <a:off x="6249670" y="2493010"/>
            <a:ext cx="5882005" cy="24917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INSERT INTO tableName VALUES(value1, value2, value3);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INSERT INTO tableName(attr1, attr2) VALUES (value1, value2);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SELECT column1 FROM table1;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SELECT column1, column2 FROM table1, table2 WHERE attr1=value1;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SELECT table1.column1, table2.column2 FROM table1, table2 WHERE table1.attr1=table2.attr1;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DELETE FROM table1;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DELETE FROM table1 WHERE attr1=value1;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UPDATE tableName SET attr1=value1;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</a:rPr>
              <a:t>UPDATE tableName SET attr1=value1 WHERE attr2=value2;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2" animBg="1" advAuto="0"/>
      <p:bldP spid="19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2"/>
          <p:cNvSpPr/>
          <p:nvPr/>
        </p:nvSpPr>
        <p:spPr>
          <a:xfrm>
            <a:off x="1293091" y="2128507"/>
            <a:ext cx="9513456" cy="3463636"/>
          </a:xfrm>
          <a:prstGeom prst="rect">
            <a:avLst/>
          </a:prstGeom>
          <a:solidFill>
            <a:srgbClr val="9DCBD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5" name="文本框 14"/>
          <p:cNvSpPr txBox="1"/>
          <p:nvPr/>
        </p:nvSpPr>
        <p:spPr>
          <a:xfrm>
            <a:off x="1951755" y="3643536"/>
            <a:ext cx="1036475" cy="1094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02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6" name="椭圆 15"/>
          <p:cNvSpPr/>
          <p:nvPr/>
        </p:nvSpPr>
        <p:spPr>
          <a:xfrm>
            <a:off x="1843121" y="3592805"/>
            <a:ext cx="1209460" cy="1209459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7" name="文本框 30"/>
          <p:cNvSpPr txBox="1"/>
          <p:nvPr/>
        </p:nvSpPr>
        <p:spPr>
          <a:xfrm>
            <a:off x="4432992" y="3260535"/>
            <a:ext cx="14757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存储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8" name="矩形 17"/>
          <p:cNvSpPr/>
          <p:nvPr/>
        </p:nvSpPr>
        <p:spPr>
          <a:xfrm>
            <a:off x="1906035" y="942110"/>
            <a:ext cx="1068074" cy="2447637"/>
          </a:xfrm>
          <a:prstGeom prst="rect">
            <a:avLst/>
          </a:pr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9" name="文本框 13"/>
          <p:cNvSpPr txBox="1"/>
          <p:nvPr/>
        </p:nvSpPr>
        <p:spPr>
          <a:xfrm>
            <a:off x="1902990" y="1116280"/>
            <a:ext cx="1094741" cy="2263079"/>
          </a:xfrm>
          <a:prstGeom prst="rect">
            <a:avLst/>
          </a:prstGeom>
          <a:ln w="12700">
            <a:miter lim="400000"/>
          </a:ln>
        </p:spPr>
        <p:txBody>
          <a:bodyPr vert="eaVert" wrap="none" lIns="45719" rIns="45719">
            <a:spAutoFit/>
          </a:bodyPr>
          <a:lstStyle>
            <a:lvl1pPr>
              <a:defRPr sz="66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PART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 3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2" name="文本框 8"/>
          <p:cNvSpPr txBox="1"/>
          <p:nvPr/>
        </p:nvSpPr>
        <p:spPr>
          <a:xfrm>
            <a:off x="683029" y="368194"/>
            <a:ext cx="6997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 lang="zh-CN">
                <a:latin typeface="等线" panose="02010600030101010101" charset="-122"/>
                <a:ea typeface="等线" panose="02010600030101010101" charset="-122"/>
              </a:rPr>
              <a:t>存储</a:t>
            </a:r>
            <a:endParaRPr 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3" name="平行四边形 2"/>
          <p:cNvSpPr/>
          <p:nvPr/>
        </p:nvSpPr>
        <p:spPr>
          <a:xfrm>
            <a:off x="-1" y="0"/>
            <a:ext cx="637311" cy="829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783" y="0"/>
                </a:lnTo>
                <a:lnTo>
                  <a:pt x="21600" y="0"/>
                </a:lnTo>
                <a:lnTo>
                  <a:pt x="11817" y="21600"/>
                </a:lnTo>
                <a:close/>
              </a:path>
            </a:pathLst>
          </a:cu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4" name="椭圆 4"/>
          <p:cNvSpPr/>
          <p:nvPr/>
        </p:nvSpPr>
        <p:spPr>
          <a:xfrm>
            <a:off x="2279720" y="1988819"/>
            <a:ext cx="3682701" cy="3682702"/>
          </a:xfrm>
          <a:prstGeom prst="ellipse">
            <a:avLst/>
          </a:pr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5" name="直接连接符 14"/>
          <p:cNvSpPr/>
          <p:nvPr/>
        </p:nvSpPr>
        <p:spPr>
          <a:xfrm flipV="1">
            <a:off x="6124055" y="1988819"/>
            <a:ext cx="812801" cy="508132"/>
          </a:xfrm>
          <a:prstGeom prst="line">
            <a:avLst/>
          </a:prstGeom>
          <a:ln w="25400">
            <a:solidFill>
              <a:srgbClr val="AFABAB"/>
            </a:solidFill>
            <a:miter/>
            <a:tailEnd type="stealth"/>
          </a:ln>
        </p:spPr>
        <p:txBody>
          <a:bodyPr lIns="0" tIns="0" rIns="0" bIns="0"/>
          <a:lstStyle/>
          <a:p/>
        </p:txBody>
      </p:sp>
      <p:sp>
        <p:nvSpPr>
          <p:cNvPr id="206" name="直接连接符 16"/>
          <p:cNvSpPr/>
          <p:nvPr/>
        </p:nvSpPr>
        <p:spPr>
          <a:xfrm flipV="1">
            <a:off x="6198726" y="3703447"/>
            <a:ext cx="880512" cy="9626"/>
          </a:xfrm>
          <a:prstGeom prst="line">
            <a:avLst/>
          </a:prstGeom>
          <a:ln w="25400">
            <a:solidFill>
              <a:srgbClr val="AFABAB"/>
            </a:solidFill>
            <a:miter/>
            <a:tailEnd type="stealth"/>
          </a:ln>
        </p:spPr>
        <p:txBody>
          <a:bodyPr lIns="0" tIns="0" rIns="0" bIns="0"/>
          <a:lstStyle/>
          <a:p/>
        </p:txBody>
      </p:sp>
      <p:sp>
        <p:nvSpPr>
          <p:cNvPr id="207" name="直接连接符 18"/>
          <p:cNvSpPr/>
          <p:nvPr/>
        </p:nvSpPr>
        <p:spPr>
          <a:xfrm>
            <a:off x="6098655" y="4999490"/>
            <a:ext cx="838201" cy="499149"/>
          </a:xfrm>
          <a:prstGeom prst="line">
            <a:avLst/>
          </a:prstGeom>
          <a:ln w="25400">
            <a:solidFill>
              <a:srgbClr val="AFABAB"/>
            </a:solidFill>
            <a:miter/>
            <a:tailEnd type="stealth"/>
          </a:ln>
        </p:spPr>
        <p:txBody>
          <a:bodyPr lIns="0" tIns="0" rIns="0" bIns="0"/>
          <a:lstStyle/>
          <a:p/>
        </p:txBody>
      </p:sp>
      <p:sp>
        <p:nvSpPr>
          <p:cNvPr id="208" name="文本框 25"/>
          <p:cNvSpPr txBox="1"/>
          <p:nvPr/>
        </p:nvSpPr>
        <p:spPr>
          <a:xfrm>
            <a:off x="3434299" y="3574900"/>
            <a:ext cx="13233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数据存储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9" name="圆角矩形 27"/>
          <p:cNvSpPr/>
          <p:nvPr/>
        </p:nvSpPr>
        <p:spPr>
          <a:xfrm>
            <a:off x="7093874" y="1402376"/>
            <a:ext cx="863601" cy="840510"/>
          </a:xfrm>
          <a:prstGeom prst="roundRect">
            <a:avLst>
              <a:gd name="adj" fmla="val 50000"/>
            </a:avLst>
          </a:prstGeom>
          <a:solidFill>
            <a:srgbClr val="9DCBD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0" name="圆角矩形 31"/>
          <p:cNvSpPr/>
          <p:nvPr/>
        </p:nvSpPr>
        <p:spPr>
          <a:xfrm>
            <a:off x="7315545" y="3292817"/>
            <a:ext cx="863601" cy="840510"/>
          </a:xfrm>
          <a:prstGeom prst="roundRect">
            <a:avLst>
              <a:gd name="adj" fmla="val 50000"/>
            </a:avLst>
          </a:prstGeom>
          <a:solidFill>
            <a:srgbClr val="9DCBD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1" name="圆角矩形 32"/>
          <p:cNvSpPr/>
          <p:nvPr/>
        </p:nvSpPr>
        <p:spPr>
          <a:xfrm>
            <a:off x="7093874" y="5222833"/>
            <a:ext cx="863601" cy="840510"/>
          </a:xfrm>
          <a:prstGeom prst="roundRect">
            <a:avLst>
              <a:gd name="adj" fmla="val 50000"/>
            </a:avLst>
          </a:prstGeom>
          <a:solidFill>
            <a:srgbClr val="9DCBD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2" name="Shape 23267"/>
          <p:cNvSpPr/>
          <p:nvPr/>
        </p:nvSpPr>
        <p:spPr>
          <a:xfrm>
            <a:off x="7363256" y="1596122"/>
            <a:ext cx="318464" cy="458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3" name="Shape 23268"/>
          <p:cNvSpPr/>
          <p:nvPr/>
        </p:nvSpPr>
        <p:spPr>
          <a:xfrm>
            <a:off x="7522487" y="3503722"/>
            <a:ext cx="466161" cy="45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4" name="Shape 23277"/>
          <p:cNvSpPr/>
          <p:nvPr/>
        </p:nvSpPr>
        <p:spPr>
          <a:xfrm>
            <a:off x="7292628" y="5413957"/>
            <a:ext cx="462947" cy="458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2" h="21487" extrusionOk="0">
                <a:moveTo>
                  <a:pt x="8461" y="16"/>
                </a:moveTo>
                <a:cubicBezTo>
                  <a:pt x="8070" y="-63"/>
                  <a:pt x="7693" y="163"/>
                  <a:pt x="7557" y="550"/>
                </a:cubicBezTo>
                <a:lnTo>
                  <a:pt x="3016" y="12452"/>
                </a:lnTo>
                <a:lnTo>
                  <a:pt x="4522" y="13030"/>
                </a:lnTo>
                <a:lnTo>
                  <a:pt x="8827" y="1707"/>
                </a:lnTo>
                <a:lnTo>
                  <a:pt x="19160" y="4443"/>
                </a:lnTo>
                <a:cubicBezTo>
                  <a:pt x="18514" y="6511"/>
                  <a:pt x="16971" y="10815"/>
                  <a:pt x="15500" y="14832"/>
                </a:cubicBezTo>
                <a:cubicBezTo>
                  <a:pt x="14216" y="18338"/>
                  <a:pt x="13483" y="19548"/>
                  <a:pt x="12078" y="19793"/>
                </a:cubicBezTo>
                <a:cubicBezTo>
                  <a:pt x="9207" y="20203"/>
                  <a:pt x="9258" y="16412"/>
                  <a:pt x="9258" y="16412"/>
                </a:cubicBezTo>
                <a:lnTo>
                  <a:pt x="88" y="12585"/>
                </a:lnTo>
                <a:cubicBezTo>
                  <a:pt x="-563" y="16850"/>
                  <a:pt x="2607" y="17880"/>
                  <a:pt x="2607" y="17880"/>
                </a:cubicBezTo>
                <a:lnTo>
                  <a:pt x="9323" y="21017"/>
                </a:lnTo>
                <a:cubicBezTo>
                  <a:pt x="9323" y="21018"/>
                  <a:pt x="10380" y="21537"/>
                  <a:pt x="11518" y="21484"/>
                </a:cubicBezTo>
                <a:cubicBezTo>
                  <a:pt x="14587" y="21409"/>
                  <a:pt x="15656" y="19123"/>
                  <a:pt x="17007" y="15433"/>
                </a:cubicBezTo>
                <a:cubicBezTo>
                  <a:pt x="18960" y="10100"/>
                  <a:pt x="20948" y="4106"/>
                  <a:pt x="20968" y="4043"/>
                </a:cubicBezTo>
                <a:cubicBezTo>
                  <a:pt x="21037" y="3817"/>
                  <a:pt x="20999" y="3579"/>
                  <a:pt x="20882" y="3375"/>
                </a:cubicBezTo>
                <a:cubicBezTo>
                  <a:pt x="20764" y="3172"/>
                  <a:pt x="20567" y="3021"/>
                  <a:pt x="20343" y="2975"/>
                </a:cubicBezTo>
                <a:lnTo>
                  <a:pt x="8461" y="16"/>
                </a:lnTo>
                <a:close/>
                <a:moveTo>
                  <a:pt x="9861" y="4999"/>
                </a:moveTo>
                <a:cubicBezTo>
                  <a:pt x="9367" y="4999"/>
                  <a:pt x="8957" y="5394"/>
                  <a:pt x="8957" y="5889"/>
                </a:cubicBezTo>
                <a:cubicBezTo>
                  <a:pt x="8957" y="6385"/>
                  <a:pt x="9367" y="6779"/>
                  <a:pt x="9861" y="6779"/>
                </a:cubicBezTo>
                <a:cubicBezTo>
                  <a:pt x="10353" y="6779"/>
                  <a:pt x="10743" y="6385"/>
                  <a:pt x="10743" y="5889"/>
                </a:cubicBezTo>
                <a:cubicBezTo>
                  <a:pt x="10743" y="5394"/>
                  <a:pt x="10353" y="4999"/>
                  <a:pt x="9861" y="4999"/>
                </a:cubicBezTo>
                <a:close/>
                <a:moveTo>
                  <a:pt x="12056" y="5733"/>
                </a:moveTo>
                <a:cubicBezTo>
                  <a:pt x="11633" y="5612"/>
                  <a:pt x="11184" y="5869"/>
                  <a:pt x="11066" y="6312"/>
                </a:cubicBezTo>
                <a:cubicBezTo>
                  <a:pt x="10949" y="6755"/>
                  <a:pt x="11195" y="7214"/>
                  <a:pt x="11626" y="7335"/>
                </a:cubicBezTo>
                <a:cubicBezTo>
                  <a:pt x="11626" y="7335"/>
                  <a:pt x="15113" y="8447"/>
                  <a:pt x="15113" y="8447"/>
                </a:cubicBezTo>
                <a:cubicBezTo>
                  <a:pt x="15182" y="8467"/>
                  <a:pt x="15256" y="8470"/>
                  <a:pt x="15328" y="8470"/>
                </a:cubicBezTo>
                <a:cubicBezTo>
                  <a:pt x="15681" y="8470"/>
                  <a:pt x="16003" y="8238"/>
                  <a:pt x="16103" y="7869"/>
                </a:cubicBezTo>
                <a:cubicBezTo>
                  <a:pt x="16221" y="7425"/>
                  <a:pt x="15972" y="6967"/>
                  <a:pt x="15543" y="6846"/>
                </a:cubicBezTo>
                <a:lnTo>
                  <a:pt x="12056" y="5733"/>
                </a:lnTo>
                <a:close/>
                <a:moveTo>
                  <a:pt x="8483" y="7847"/>
                </a:moveTo>
                <a:cubicBezTo>
                  <a:pt x="7990" y="7847"/>
                  <a:pt x="7579" y="8242"/>
                  <a:pt x="7579" y="8737"/>
                </a:cubicBezTo>
                <a:cubicBezTo>
                  <a:pt x="7579" y="9231"/>
                  <a:pt x="7990" y="9627"/>
                  <a:pt x="8483" y="9627"/>
                </a:cubicBezTo>
                <a:cubicBezTo>
                  <a:pt x="8977" y="9627"/>
                  <a:pt x="9366" y="9231"/>
                  <a:pt x="9366" y="8737"/>
                </a:cubicBezTo>
                <a:cubicBezTo>
                  <a:pt x="9366" y="8242"/>
                  <a:pt x="8977" y="7847"/>
                  <a:pt x="8483" y="7847"/>
                </a:cubicBezTo>
                <a:close/>
                <a:moveTo>
                  <a:pt x="10722" y="9293"/>
                </a:moveTo>
                <a:cubicBezTo>
                  <a:pt x="10299" y="9148"/>
                  <a:pt x="9831" y="9392"/>
                  <a:pt x="9688" y="9827"/>
                </a:cubicBezTo>
                <a:cubicBezTo>
                  <a:pt x="9549" y="10264"/>
                  <a:pt x="9783" y="10726"/>
                  <a:pt x="10205" y="10872"/>
                </a:cubicBezTo>
                <a:lnTo>
                  <a:pt x="13671" y="12163"/>
                </a:lnTo>
                <a:cubicBezTo>
                  <a:pt x="13753" y="12192"/>
                  <a:pt x="13846" y="12207"/>
                  <a:pt x="13929" y="12207"/>
                </a:cubicBezTo>
                <a:cubicBezTo>
                  <a:pt x="14268" y="12209"/>
                  <a:pt x="14592" y="11978"/>
                  <a:pt x="14704" y="11629"/>
                </a:cubicBezTo>
                <a:cubicBezTo>
                  <a:pt x="14844" y="11193"/>
                  <a:pt x="14610" y="10728"/>
                  <a:pt x="14187" y="10583"/>
                </a:cubicBezTo>
                <a:lnTo>
                  <a:pt x="10722" y="9293"/>
                </a:lnTo>
                <a:close/>
                <a:moveTo>
                  <a:pt x="7105" y="11406"/>
                </a:moveTo>
                <a:cubicBezTo>
                  <a:pt x="6612" y="11406"/>
                  <a:pt x="6201" y="11800"/>
                  <a:pt x="6201" y="12296"/>
                </a:cubicBezTo>
                <a:cubicBezTo>
                  <a:pt x="6201" y="12791"/>
                  <a:pt x="6612" y="13186"/>
                  <a:pt x="7105" y="13186"/>
                </a:cubicBezTo>
                <a:cubicBezTo>
                  <a:pt x="7598" y="13186"/>
                  <a:pt x="7988" y="12791"/>
                  <a:pt x="7988" y="12296"/>
                </a:cubicBezTo>
                <a:cubicBezTo>
                  <a:pt x="7988" y="11800"/>
                  <a:pt x="7598" y="11406"/>
                  <a:pt x="7105" y="11406"/>
                </a:cubicBezTo>
                <a:close/>
                <a:moveTo>
                  <a:pt x="9323" y="12163"/>
                </a:moveTo>
                <a:cubicBezTo>
                  <a:pt x="8900" y="12016"/>
                  <a:pt x="8450" y="12236"/>
                  <a:pt x="8311" y="12674"/>
                </a:cubicBezTo>
                <a:cubicBezTo>
                  <a:pt x="8172" y="13109"/>
                  <a:pt x="8406" y="13577"/>
                  <a:pt x="8827" y="13720"/>
                </a:cubicBezTo>
                <a:lnTo>
                  <a:pt x="12315" y="15010"/>
                </a:lnTo>
                <a:cubicBezTo>
                  <a:pt x="12398" y="15040"/>
                  <a:pt x="12467" y="15055"/>
                  <a:pt x="12551" y="15055"/>
                </a:cubicBezTo>
                <a:cubicBezTo>
                  <a:pt x="12889" y="15055"/>
                  <a:pt x="13216" y="14825"/>
                  <a:pt x="13326" y="14476"/>
                </a:cubicBezTo>
                <a:cubicBezTo>
                  <a:pt x="13465" y="14039"/>
                  <a:pt x="13232" y="13573"/>
                  <a:pt x="12810" y="13431"/>
                </a:cubicBezTo>
                <a:cubicBezTo>
                  <a:pt x="12810" y="13431"/>
                  <a:pt x="9323" y="12163"/>
                  <a:pt x="9323" y="1216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" name="文本框 43"/>
          <p:cNvSpPr txBox="1"/>
          <p:nvPr/>
        </p:nvSpPr>
        <p:spPr>
          <a:xfrm>
            <a:off x="8359056" y="1626395"/>
            <a:ext cx="773273" cy="3924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 b="1"/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Entry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6" name="文本框 45"/>
          <p:cNvSpPr txBox="1"/>
          <p:nvPr/>
        </p:nvSpPr>
        <p:spPr>
          <a:xfrm>
            <a:off x="8415313" y="3536624"/>
            <a:ext cx="660759" cy="3924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 b="1"/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Row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7" name="文本框 47"/>
          <p:cNvSpPr txBox="1"/>
          <p:nvPr/>
        </p:nvSpPr>
        <p:spPr>
          <a:xfrm>
            <a:off x="8358535" y="5581816"/>
            <a:ext cx="774314" cy="3924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 b="1"/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Table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8" name="线条"/>
          <p:cNvSpPr/>
          <p:nvPr/>
        </p:nvSpPr>
        <p:spPr>
          <a:xfrm>
            <a:off x="8726529" y="2118000"/>
            <a:ext cx="1" cy="132211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19" name="线条"/>
          <p:cNvSpPr/>
          <p:nvPr/>
        </p:nvSpPr>
        <p:spPr>
          <a:xfrm>
            <a:off x="8745692" y="4025599"/>
            <a:ext cx="1" cy="13221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图片 6" descr="图片 6"/>
          <p:cNvPicPr>
            <a:picLocks noChangeAspect="1"/>
          </p:cNvPicPr>
          <p:nvPr/>
        </p:nvPicPr>
        <p:blipFill>
          <a:blip r:embed="rId1"/>
          <a:srcRect l="18176" t="11930" r="23589" b="584"/>
          <a:stretch>
            <a:fillRect/>
          </a:stretch>
        </p:blipFill>
        <p:spPr>
          <a:xfrm>
            <a:off x="818307" y="2032000"/>
            <a:ext cx="3620691" cy="3620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4" y="0"/>
                  <a:pt x="0" y="4834"/>
                  <a:pt x="0" y="10799"/>
                </a:cubicBezTo>
                <a:cubicBezTo>
                  <a:pt x="0" y="16763"/>
                  <a:pt x="4834" y="21600"/>
                  <a:pt x="10799" y="21600"/>
                </a:cubicBezTo>
                <a:cubicBezTo>
                  <a:pt x="16763" y="21600"/>
                  <a:pt x="21600" y="16763"/>
                  <a:pt x="21600" y="10799"/>
                </a:cubicBezTo>
                <a:cubicBezTo>
                  <a:pt x="21600" y="4834"/>
                  <a:pt x="16763" y="0"/>
                  <a:pt x="10799" y="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22" name="矩形 3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3" name="文本框 8"/>
          <p:cNvSpPr txBox="1"/>
          <p:nvPr/>
        </p:nvSpPr>
        <p:spPr>
          <a:xfrm>
            <a:off x="683029" y="368194"/>
            <a:ext cx="13233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分页设计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4" name="平行四边形 2"/>
          <p:cNvSpPr/>
          <p:nvPr/>
        </p:nvSpPr>
        <p:spPr>
          <a:xfrm>
            <a:off x="-1" y="0"/>
            <a:ext cx="637311" cy="829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783" y="0"/>
                </a:lnTo>
                <a:lnTo>
                  <a:pt x="21600" y="0"/>
                </a:lnTo>
                <a:lnTo>
                  <a:pt x="11817" y="21600"/>
                </a:lnTo>
                <a:close/>
              </a:path>
            </a:pathLst>
          </a:cu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5" name="椭圆 5"/>
          <p:cNvSpPr/>
          <p:nvPr/>
        </p:nvSpPr>
        <p:spPr>
          <a:xfrm>
            <a:off x="3297382" y="4779471"/>
            <a:ext cx="960583" cy="960583"/>
          </a:xfrm>
          <a:prstGeom prst="ellipse">
            <a:avLst/>
          </a:prstGeom>
          <a:solidFill>
            <a:srgbClr val="578FB7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6" name="直接连接符 9"/>
          <p:cNvSpPr/>
          <p:nvPr/>
        </p:nvSpPr>
        <p:spPr>
          <a:xfrm>
            <a:off x="5181598" y="3833092"/>
            <a:ext cx="6179129" cy="1"/>
          </a:xfrm>
          <a:prstGeom prst="line">
            <a:avLst/>
          </a:prstGeom>
          <a:ln w="6350">
            <a:solidFill>
              <a:srgbClr val="AFABAB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27" name="椭圆 11"/>
          <p:cNvSpPr/>
          <p:nvPr/>
        </p:nvSpPr>
        <p:spPr>
          <a:xfrm>
            <a:off x="5260109" y="2253596"/>
            <a:ext cx="1099129" cy="1099129"/>
          </a:xfrm>
          <a:prstGeom prst="ellipse">
            <a:avLst/>
          </a:prstGeom>
          <a:solidFill>
            <a:srgbClr val="9DCBD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8" name="椭圆 12"/>
          <p:cNvSpPr/>
          <p:nvPr/>
        </p:nvSpPr>
        <p:spPr>
          <a:xfrm>
            <a:off x="5260109" y="4333894"/>
            <a:ext cx="1099129" cy="1099128"/>
          </a:xfrm>
          <a:prstGeom prst="ellipse">
            <a:avLst/>
          </a:prstGeom>
          <a:solidFill>
            <a:srgbClr val="9DCBD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9" name="椭圆 13"/>
          <p:cNvSpPr/>
          <p:nvPr/>
        </p:nvSpPr>
        <p:spPr>
          <a:xfrm>
            <a:off x="1326722" y="2031999"/>
            <a:ext cx="554183" cy="554184"/>
          </a:xfrm>
          <a:prstGeom prst="ellipse">
            <a:avLst/>
          </a:prstGeom>
          <a:solidFill>
            <a:srgbClr val="578FB7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0" name="Shape 23255"/>
          <p:cNvSpPr/>
          <p:nvPr/>
        </p:nvSpPr>
        <p:spPr>
          <a:xfrm>
            <a:off x="5583024" y="4582147"/>
            <a:ext cx="491484" cy="602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600" extrusionOk="0">
                <a:moveTo>
                  <a:pt x="8491" y="2856"/>
                </a:moveTo>
                <a:lnTo>
                  <a:pt x="6385" y="2856"/>
                </a:lnTo>
                <a:lnTo>
                  <a:pt x="6385" y="4021"/>
                </a:lnTo>
                <a:lnTo>
                  <a:pt x="8491" y="4021"/>
                </a:lnTo>
                <a:cubicBezTo>
                  <a:pt x="8491" y="4021"/>
                  <a:pt x="8491" y="2856"/>
                  <a:pt x="8491" y="2856"/>
                </a:cubicBezTo>
                <a:close/>
                <a:moveTo>
                  <a:pt x="4654" y="19037"/>
                </a:moveTo>
                <a:lnTo>
                  <a:pt x="2321" y="17734"/>
                </a:lnTo>
                <a:lnTo>
                  <a:pt x="1430" y="18799"/>
                </a:lnTo>
                <a:cubicBezTo>
                  <a:pt x="1688" y="18841"/>
                  <a:pt x="1959" y="18927"/>
                  <a:pt x="2205" y="19066"/>
                </a:cubicBezTo>
                <a:lnTo>
                  <a:pt x="3173" y="19606"/>
                </a:lnTo>
                <a:cubicBezTo>
                  <a:pt x="3424" y="19745"/>
                  <a:pt x="3621" y="19920"/>
                  <a:pt x="3762" y="20100"/>
                </a:cubicBezTo>
                <a:cubicBezTo>
                  <a:pt x="3762" y="20100"/>
                  <a:pt x="4654" y="19037"/>
                  <a:pt x="4654" y="19037"/>
                </a:cubicBezTo>
                <a:close/>
                <a:moveTo>
                  <a:pt x="5291" y="18044"/>
                </a:moveTo>
                <a:lnTo>
                  <a:pt x="6482" y="18044"/>
                </a:lnTo>
                <a:lnTo>
                  <a:pt x="4000" y="21013"/>
                </a:lnTo>
                <a:cubicBezTo>
                  <a:pt x="3977" y="21043"/>
                  <a:pt x="3940" y="21066"/>
                  <a:pt x="3912" y="21095"/>
                </a:cubicBezTo>
                <a:cubicBezTo>
                  <a:pt x="3895" y="21125"/>
                  <a:pt x="3883" y="21155"/>
                  <a:pt x="3859" y="21185"/>
                </a:cubicBezTo>
                <a:cubicBezTo>
                  <a:pt x="3706" y="21365"/>
                  <a:pt x="3464" y="21474"/>
                  <a:pt x="3181" y="21517"/>
                </a:cubicBezTo>
                <a:cubicBezTo>
                  <a:pt x="3003" y="21567"/>
                  <a:pt x="2818" y="21600"/>
                  <a:pt x="2632" y="21600"/>
                </a:cubicBezTo>
                <a:cubicBezTo>
                  <a:pt x="2310" y="21600"/>
                  <a:pt x="1987" y="21524"/>
                  <a:pt x="1705" y="21365"/>
                </a:cubicBezTo>
                <a:lnTo>
                  <a:pt x="736" y="20829"/>
                </a:lnTo>
                <a:cubicBezTo>
                  <a:pt x="276" y="20572"/>
                  <a:pt x="26" y="20153"/>
                  <a:pt x="17" y="19728"/>
                </a:cubicBezTo>
                <a:cubicBezTo>
                  <a:pt x="-27" y="19508"/>
                  <a:pt x="13" y="19297"/>
                  <a:pt x="159" y="19121"/>
                </a:cubicBezTo>
                <a:cubicBezTo>
                  <a:pt x="179" y="19099"/>
                  <a:pt x="207" y="19079"/>
                  <a:pt x="231" y="19059"/>
                </a:cubicBezTo>
                <a:cubicBezTo>
                  <a:pt x="255" y="19023"/>
                  <a:pt x="276" y="18986"/>
                  <a:pt x="304" y="18955"/>
                </a:cubicBezTo>
                <a:lnTo>
                  <a:pt x="1636" y="17356"/>
                </a:lnTo>
                <a:lnTo>
                  <a:pt x="2976" y="15754"/>
                </a:lnTo>
                <a:lnTo>
                  <a:pt x="2976" y="15906"/>
                </a:lnTo>
                <a:cubicBezTo>
                  <a:pt x="2976" y="16908"/>
                  <a:pt x="3718" y="17741"/>
                  <a:pt x="4715" y="17972"/>
                </a:cubicBezTo>
                <a:cubicBezTo>
                  <a:pt x="4702" y="17985"/>
                  <a:pt x="4553" y="18163"/>
                  <a:pt x="4553" y="18163"/>
                </a:cubicBezTo>
                <a:lnTo>
                  <a:pt x="4989" y="18407"/>
                </a:lnTo>
                <a:cubicBezTo>
                  <a:pt x="4989" y="18407"/>
                  <a:pt x="5291" y="18044"/>
                  <a:pt x="5291" y="18044"/>
                </a:cubicBezTo>
                <a:close/>
                <a:moveTo>
                  <a:pt x="18187" y="5085"/>
                </a:moveTo>
                <a:lnTo>
                  <a:pt x="6385" y="5085"/>
                </a:lnTo>
                <a:lnTo>
                  <a:pt x="6385" y="6248"/>
                </a:lnTo>
                <a:lnTo>
                  <a:pt x="18187" y="6248"/>
                </a:lnTo>
                <a:cubicBezTo>
                  <a:pt x="18187" y="6248"/>
                  <a:pt x="18187" y="5085"/>
                  <a:pt x="18187" y="5085"/>
                </a:cubicBezTo>
                <a:close/>
                <a:moveTo>
                  <a:pt x="8491" y="7314"/>
                </a:moveTo>
                <a:lnTo>
                  <a:pt x="6385" y="7314"/>
                </a:lnTo>
                <a:lnTo>
                  <a:pt x="6385" y="8477"/>
                </a:lnTo>
                <a:lnTo>
                  <a:pt x="8491" y="8477"/>
                </a:lnTo>
                <a:cubicBezTo>
                  <a:pt x="8491" y="8477"/>
                  <a:pt x="8491" y="7314"/>
                  <a:pt x="8491" y="7314"/>
                </a:cubicBezTo>
                <a:close/>
                <a:moveTo>
                  <a:pt x="13752" y="8477"/>
                </a:moveTo>
                <a:lnTo>
                  <a:pt x="18187" y="8477"/>
                </a:lnTo>
                <a:lnTo>
                  <a:pt x="18187" y="7314"/>
                </a:lnTo>
                <a:lnTo>
                  <a:pt x="13752" y="7314"/>
                </a:lnTo>
                <a:cubicBezTo>
                  <a:pt x="13752" y="7314"/>
                  <a:pt x="13752" y="8477"/>
                  <a:pt x="13752" y="8477"/>
                </a:cubicBezTo>
                <a:close/>
                <a:moveTo>
                  <a:pt x="18187" y="2856"/>
                </a:moveTo>
                <a:lnTo>
                  <a:pt x="9713" y="2856"/>
                </a:lnTo>
                <a:lnTo>
                  <a:pt x="9713" y="4021"/>
                </a:lnTo>
                <a:lnTo>
                  <a:pt x="18187" y="4021"/>
                </a:lnTo>
                <a:cubicBezTo>
                  <a:pt x="18187" y="4021"/>
                  <a:pt x="18187" y="2856"/>
                  <a:pt x="18187" y="2856"/>
                </a:cubicBezTo>
                <a:close/>
                <a:moveTo>
                  <a:pt x="4715" y="17972"/>
                </a:moveTo>
                <a:cubicBezTo>
                  <a:pt x="4892" y="18015"/>
                  <a:pt x="5073" y="18044"/>
                  <a:pt x="5267" y="18044"/>
                </a:cubicBezTo>
                <a:lnTo>
                  <a:pt x="5291" y="18044"/>
                </a:lnTo>
                <a:lnTo>
                  <a:pt x="6224" y="16931"/>
                </a:lnTo>
                <a:lnTo>
                  <a:pt x="5586" y="16931"/>
                </a:lnTo>
                <a:cubicBezTo>
                  <a:pt x="5300" y="17270"/>
                  <a:pt x="4767" y="17909"/>
                  <a:pt x="4715" y="17972"/>
                </a:cubicBezTo>
                <a:cubicBezTo>
                  <a:pt x="4715" y="17972"/>
                  <a:pt x="4715" y="17972"/>
                  <a:pt x="4715" y="17972"/>
                </a:cubicBezTo>
                <a:close/>
                <a:moveTo>
                  <a:pt x="13752" y="10709"/>
                </a:moveTo>
                <a:lnTo>
                  <a:pt x="18187" y="10709"/>
                </a:lnTo>
                <a:lnTo>
                  <a:pt x="18187" y="9543"/>
                </a:lnTo>
                <a:lnTo>
                  <a:pt x="13752" y="9543"/>
                </a:lnTo>
                <a:cubicBezTo>
                  <a:pt x="13752" y="9543"/>
                  <a:pt x="13752" y="10709"/>
                  <a:pt x="13752" y="10709"/>
                </a:cubicBezTo>
                <a:close/>
                <a:moveTo>
                  <a:pt x="8544" y="10348"/>
                </a:moveTo>
                <a:lnTo>
                  <a:pt x="10812" y="11612"/>
                </a:lnTo>
                <a:lnTo>
                  <a:pt x="11695" y="8567"/>
                </a:lnTo>
                <a:cubicBezTo>
                  <a:pt x="11695" y="8567"/>
                  <a:pt x="8544" y="10348"/>
                  <a:pt x="8544" y="10348"/>
                </a:cubicBezTo>
                <a:close/>
                <a:moveTo>
                  <a:pt x="4340" y="15906"/>
                </a:moveTo>
                <a:lnTo>
                  <a:pt x="4340" y="14120"/>
                </a:lnTo>
                <a:lnTo>
                  <a:pt x="6260" y="11823"/>
                </a:lnTo>
                <a:lnTo>
                  <a:pt x="6898" y="11062"/>
                </a:lnTo>
                <a:lnTo>
                  <a:pt x="7608" y="10212"/>
                </a:lnTo>
                <a:cubicBezTo>
                  <a:pt x="7656" y="10133"/>
                  <a:pt x="7713" y="10060"/>
                  <a:pt x="7794" y="9988"/>
                </a:cubicBezTo>
                <a:lnTo>
                  <a:pt x="7829" y="9949"/>
                </a:lnTo>
                <a:lnTo>
                  <a:pt x="7838" y="9951"/>
                </a:lnTo>
                <a:cubicBezTo>
                  <a:pt x="7902" y="9903"/>
                  <a:pt x="7971" y="9849"/>
                  <a:pt x="8052" y="9804"/>
                </a:cubicBezTo>
                <a:lnTo>
                  <a:pt x="11635" y="7781"/>
                </a:lnTo>
                <a:cubicBezTo>
                  <a:pt x="11881" y="7642"/>
                  <a:pt x="12095" y="7572"/>
                  <a:pt x="12264" y="7572"/>
                </a:cubicBezTo>
                <a:cubicBezTo>
                  <a:pt x="12603" y="7572"/>
                  <a:pt x="12753" y="7842"/>
                  <a:pt x="12611" y="8327"/>
                </a:cubicBezTo>
                <a:lnTo>
                  <a:pt x="11610" y="11786"/>
                </a:lnTo>
                <a:cubicBezTo>
                  <a:pt x="11590" y="11867"/>
                  <a:pt x="11550" y="11933"/>
                  <a:pt x="11513" y="11997"/>
                </a:cubicBezTo>
                <a:lnTo>
                  <a:pt x="11526" y="12008"/>
                </a:lnTo>
                <a:lnTo>
                  <a:pt x="11486" y="12057"/>
                </a:lnTo>
                <a:cubicBezTo>
                  <a:pt x="11441" y="12130"/>
                  <a:pt x="11385" y="12190"/>
                  <a:pt x="11328" y="12245"/>
                </a:cubicBezTo>
                <a:lnTo>
                  <a:pt x="10593" y="13121"/>
                </a:lnTo>
                <a:lnTo>
                  <a:pt x="7415" y="16931"/>
                </a:lnTo>
                <a:lnTo>
                  <a:pt x="6219" y="16931"/>
                </a:lnTo>
                <a:lnTo>
                  <a:pt x="10009" y="12397"/>
                </a:lnTo>
                <a:cubicBezTo>
                  <a:pt x="9961" y="12377"/>
                  <a:pt x="9912" y="12366"/>
                  <a:pt x="9868" y="12342"/>
                </a:cubicBezTo>
                <a:lnTo>
                  <a:pt x="9561" y="12169"/>
                </a:lnTo>
                <a:cubicBezTo>
                  <a:pt x="9561" y="12169"/>
                  <a:pt x="6885" y="15373"/>
                  <a:pt x="5586" y="16931"/>
                </a:cubicBezTo>
                <a:lnTo>
                  <a:pt x="5267" y="16931"/>
                </a:lnTo>
                <a:cubicBezTo>
                  <a:pt x="4762" y="16931"/>
                  <a:pt x="4340" y="16459"/>
                  <a:pt x="4340" y="15906"/>
                </a:cubicBezTo>
                <a:cubicBezTo>
                  <a:pt x="4340" y="15906"/>
                  <a:pt x="4340" y="15906"/>
                  <a:pt x="4340" y="15906"/>
                </a:cubicBezTo>
                <a:close/>
                <a:moveTo>
                  <a:pt x="19281" y="0"/>
                </a:moveTo>
                <a:lnTo>
                  <a:pt x="5267" y="0"/>
                </a:lnTo>
                <a:cubicBezTo>
                  <a:pt x="4000" y="0"/>
                  <a:pt x="2976" y="958"/>
                  <a:pt x="2976" y="2135"/>
                </a:cubicBezTo>
                <a:lnTo>
                  <a:pt x="2976" y="15754"/>
                </a:lnTo>
                <a:lnTo>
                  <a:pt x="4340" y="14120"/>
                </a:lnTo>
                <a:lnTo>
                  <a:pt x="4340" y="2135"/>
                </a:lnTo>
                <a:cubicBezTo>
                  <a:pt x="4340" y="1582"/>
                  <a:pt x="4762" y="1114"/>
                  <a:pt x="5267" y="1114"/>
                </a:cubicBezTo>
                <a:lnTo>
                  <a:pt x="19281" y="1114"/>
                </a:lnTo>
                <a:cubicBezTo>
                  <a:pt x="19781" y="1114"/>
                  <a:pt x="20206" y="1582"/>
                  <a:pt x="20206" y="2135"/>
                </a:cubicBezTo>
                <a:lnTo>
                  <a:pt x="20206" y="15906"/>
                </a:lnTo>
                <a:cubicBezTo>
                  <a:pt x="20206" y="16459"/>
                  <a:pt x="19781" y="16931"/>
                  <a:pt x="19281" y="16931"/>
                </a:cubicBezTo>
                <a:lnTo>
                  <a:pt x="7415" y="16931"/>
                </a:lnTo>
                <a:lnTo>
                  <a:pt x="6482" y="18044"/>
                </a:lnTo>
                <a:lnTo>
                  <a:pt x="19281" y="18044"/>
                </a:lnTo>
                <a:cubicBezTo>
                  <a:pt x="20544" y="18044"/>
                  <a:pt x="21573" y="17085"/>
                  <a:pt x="21573" y="15906"/>
                </a:cubicBezTo>
                <a:lnTo>
                  <a:pt x="21573" y="2135"/>
                </a:lnTo>
                <a:cubicBezTo>
                  <a:pt x="21573" y="958"/>
                  <a:pt x="20544" y="0"/>
                  <a:pt x="19281" y="0"/>
                </a:cubicBezTo>
                <a:cubicBezTo>
                  <a:pt x="19281" y="0"/>
                  <a:pt x="19281" y="0"/>
                  <a:pt x="19281" y="0"/>
                </a:cubicBezTo>
                <a:close/>
                <a:moveTo>
                  <a:pt x="12995" y="12937"/>
                </a:moveTo>
                <a:lnTo>
                  <a:pt x="18187" y="12937"/>
                </a:lnTo>
                <a:lnTo>
                  <a:pt x="18187" y="11774"/>
                </a:lnTo>
                <a:lnTo>
                  <a:pt x="12995" y="11774"/>
                </a:lnTo>
                <a:cubicBezTo>
                  <a:pt x="12995" y="11774"/>
                  <a:pt x="12995" y="12937"/>
                  <a:pt x="12995" y="12937"/>
                </a:cubicBezTo>
                <a:close/>
                <a:moveTo>
                  <a:pt x="11506" y="14005"/>
                </a:moveTo>
                <a:lnTo>
                  <a:pt x="18187" y="14005"/>
                </a:lnTo>
                <a:lnTo>
                  <a:pt x="18187" y="15167"/>
                </a:lnTo>
                <a:lnTo>
                  <a:pt x="11506" y="15167"/>
                </a:lnTo>
                <a:cubicBezTo>
                  <a:pt x="11506" y="15167"/>
                  <a:pt x="11506" y="14005"/>
                  <a:pt x="11506" y="1400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1" name="Shape 23256"/>
          <p:cNvSpPr/>
          <p:nvPr/>
        </p:nvSpPr>
        <p:spPr>
          <a:xfrm>
            <a:off x="5583022" y="2560407"/>
            <a:ext cx="556319" cy="602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02" y="0"/>
                </a:moveTo>
                <a:lnTo>
                  <a:pt x="0" y="1907"/>
                </a:lnTo>
                <a:lnTo>
                  <a:pt x="4374" y="20361"/>
                </a:lnTo>
                <a:lnTo>
                  <a:pt x="9928" y="19296"/>
                </a:lnTo>
                <a:cubicBezTo>
                  <a:pt x="9923" y="19270"/>
                  <a:pt x="9928" y="19244"/>
                  <a:pt x="9928" y="19222"/>
                </a:cubicBezTo>
                <a:cubicBezTo>
                  <a:pt x="9928" y="19222"/>
                  <a:pt x="9928" y="18504"/>
                  <a:pt x="9928" y="18504"/>
                </a:cubicBezTo>
                <a:lnTo>
                  <a:pt x="4937" y="19445"/>
                </a:lnTo>
                <a:lnTo>
                  <a:pt x="1664" y="5623"/>
                </a:lnTo>
                <a:lnTo>
                  <a:pt x="14516" y="3740"/>
                </a:lnTo>
                <a:lnTo>
                  <a:pt x="15536" y="7951"/>
                </a:lnTo>
                <a:cubicBezTo>
                  <a:pt x="15768" y="7937"/>
                  <a:pt x="16002" y="7930"/>
                  <a:pt x="16234" y="7927"/>
                </a:cubicBezTo>
                <a:lnTo>
                  <a:pt x="14302" y="0"/>
                </a:lnTo>
                <a:close/>
                <a:moveTo>
                  <a:pt x="13309" y="6341"/>
                </a:moveTo>
                <a:lnTo>
                  <a:pt x="3435" y="7852"/>
                </a:lnTo>
                <a:cubicBezTo>
                  <a:pt x="3435" y="7852"/>
                  <a:pt x="3810" y="9363"/>
                  <a:pt x="3810" y="9363"/>
                </a:cubicBezTo>
                <a:lnTo>
                  <a:pt x="13658" y="7803"/>
                </a:lnTo>
                <a:lnTo>
                  <a:pt x="13309" y="6341"/>
                </a:lnTo>
                <a:close/>
                <a:moveTo>
                  <a:pt x="15938" y="8719"/>
                </a:moveTo>
                <a:cubicBezTo>
                  <a:pt x="12820" y="8719"/>
                  <a:pt x="10304" y="9648"/>
                  <a:pt x="10304" y="10800"/>
                </a:cubicBezTo>
                <a:lnTo>
                  <a:pt x="10304" y="12881"/>
                </a:lnTo>
                <a:cubicBezTo>
                  <a:pt x="10304" y="14033"/>
                  <a:pt x="12820" y="14986"/>
                  <a:pt x="15938" y="14986"/>
                </a:cubicBezTo>
                <a:cubicBezTo>
                  <a:pt x="19061" y="14986"/>
                  <a:pt x="21600" y="14033"/>
                  <a:pt x="21600" y="12881"/>
                </a:cubicBezTo>
                <a:lnTo>
                  <a:pt x="21600" y="10800"/>
                </a:lnTo>
                <a:cubicBezTo>
                  <a:pt x="21600" y="9648"/>
                  <a:pt x="19061" y="8719"/>
                  <a:pt x="15938" y="8719"/>
                </a:cubicBezTo>
                <a:close/>
                <a:moveTo>
                  <a:pt x="15938" y="9239"/>
                </a:moveTo>
                <a:cubicBezTo>
                  <a:pt x="19048" y="9239"/>
                  <a:pt x="21037" y="10162"/>
                  <a:pt x="21037" y="10800"/>
                </a:cubicBezTo>
                <a:cubicBezTo>
                  <a:pt x="21037" y="11439"/>
                  <a:pt x="19043" y="12361"/>
                  <a:pt x="15938" y="12361"/>
                </a:cubicBezTo>
                <a:cubicBezTo>
                  <a:pt x="12835" y="12361"/>
                  <a:pt x="10867" y="11439"/>
                  <a:pt x="10867" y="10800"/>
                </a:cubicBezTo>
                <a:cubicBezTo>
                  <a:pt x="10867" y="10162"/>
                  <a:pt x="12835" y="9239"/>
                  <a:pt x="15938" y="9239"/>
                </a:cubicBezTo>
                <a:close/>
                <a:moveTo>
                  <a:pt x="9633" y="10305"/>
                </a:moveTo>
                <a:lnTo>
                  <a:pt x="4293" y="11196"/>
                </a:lnTo>
                <a:cubicBezTo>
                  <a:pt x="4293" y="11196"/>
                  <a:pt x="4669" y="12707"/>
                  <a:pt x="4669" y="12707"/>
                </a:cubicBezTo>
                <a:lnTo>
                  <a:pt x="9606" y="11865"/>
                </a:lnTo>
                <a:lnTo>
                  <a:pt x="9606" y="10651"/>
                </a:lnTo>
                <a:cubicBezTo>
                  <a:pt x="9606" y="10531"/>
                  <a:pt x="9610" y="10416"/>
                  <a:pt x="9633" y="10305"/>
                </a:cubicBezTo>
                <a:close/>
                <a:moveTo>
                  <a:pt x="9552" y="14268"/>
                </a:moveTo>
                <a:cubicBezTo>
                  <a:pt x="9552" y="14268"/>
                  <a:pt x="5152" y="15036"/>
                  <a:pt x="5152" y="15036"/>
                </a:cubicBezTo>
                <a:lnTo>
                  <a:pt x="5527" y="16596"/>
                </a:lnTo>
                <a:lnTo>
                  <a:pt x="9552" y="15853"/>
                </a:lnTo>
                <a:lnTo>
                  <a:pt x="9552" y="14268"/>
                </a:lnTo>
                <a:close/>
                <a:moveTo>
                  <a:pt x="10304" y="14268"/>
                </a:moveTo>
                <a:lnTo>
                  <a:pt x="10304" y="16349"/>
                </a:lnTo>
                <a:cubicBezTo>
                  <a:pt x="10304" y="17501"/>
                  <a:pt x="12820" y="18429"/>
                  <a:pt x="15938" y="18429"/>
                </a:cubicBezTo>
                <a:cubicBezTo>
                  <a:pt x="19061" y="18429"/>
                  <a:pt x="21600" y="17501"/>
                  <a:pt x="21600" y="16349"/>
                </a:cubicBezTo>
                <a:lnTo>
                  <a:pt x="21600" y="14268"/>
                </a:lnTo>
                <a:cubicBezTo>
                  <a:pt x="21600" y="15420"/>
                  <a:pt x="19061" y="16349"/>
                  <a:pt x="15938" y="16349"/>
                </a:cubicBezTo>
                <a:cubicBezTo>
                  <a:pt x="12820" y="16349"/>
                  <a:pt x="10304" y="15420"/>
                  <a:pt x="10304" y="14268"/>
                </a:cubicBezTo>
                <a:close/>
                <a:moveTo>
                  <a:pt x="10304" y="17438"/>
                </a:moveTo>
                <a:lnTo>
                  <a:pt x="10304" y="19519"/>
                </a:lnTo>
                <a:cubicBezTo>
                  <a:pt x="10304" y="20671"/>
                  <a:pt x="12820" y="21600"/>
                  <a:pt x="15938" y="21600"/>
                </a:cubicBezTo>
                <a:cubicBezTo>
                  <a:pt x="19061" y="21600"/>
                  <a:pt x="21600" y="20671"/>
                  <a:pt x="21600" y="19519"/>
                </a:cubicBezTo>
                <a:lnTo>
                  <a:pt x="21600" y="17438"/>
                </a:lnTo>
                <a:cubicBezTo>
                  <a:pt x="21600" y="18590"/>
                  <a:pt x="19061" y="19519"/>
                  <a:pt x="15938" y="19519"/>
                </a:cubicBezTo>
                <a:cubicBezTo>
                  <a:pt x="12820" y="19519"/>
                  <a:pt x="10304" y="18590"/>
                  <a:pt x="10304" y="1743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2" name="矩形 16"/>
          <p:cNvSpPr txBox="1"/>
          <p:nvPr/>
        </p:nvSpPr>
        <p:spPr>
          <a:xfrm>
            <a:off x="6727870" y="2760461"/>
            <a:ext cx="4166525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所有的Row储存在Page中，B+树保存所有Row对应的PageID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33" name="矩形 18"/>
          <p:cNvSpPr txBox="1"/>
          <p:nvPr/>
        </p:nvSpPr>
        <p:spPr>
          <a:xfrm>
            <a:off x="6727870" y="4960056"/>
            <a:ext cx="4166525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保存当前在内存中的所有主键到PageID的索引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34" name="文本框 20"/>
          <p:cNvSpPr txBox="1"/>
          <p:nvPr/>
        </p:nvSpPr>
        <p:spPr>
          <a:xfrm>
            <a:off x="6727870" y="2316366"/>
            <a:ext cx="790238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B+树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35" name="文本框 21"/>
          <p:cNvSpPr txBox="1"/>
          <p:nvPr/>
        </p:nvSpPr>
        <p:spPr>
          <a:xfrm>
            <a:off x="6727870" y="4463008"/>
            <a:ext cx="2306797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LinkedHashMap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2" animBg="1" advAuto="0"/>
      <p:bldP spid="232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12"/>
          <p:cNvSpPr/>
          <p:nvPr/>
        </p:nvSpPr>
        <p:spPr>
          <a:xfrm>
            <a:off x="1293091" y="2128507"/>
            <a:ext cx="9513456" cy="3463636"/>
          </a:xfrm>
          <a:prstGeom prst="rect">
            <a:avLst/>
          </a:prstGeom>
          <a:solidFill>
            <a:srgbClr val="9DCBD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8" name="文本框 14"/>
          <p:cNvSpPr txBox="1"/>
          <p:nvPr/>
        </p:nvSpPr>
        <p:spPr>
          <a:xfrm>
            <a:off x="1951755" y="3643536"/>
            <a:ext cx="1036475" cy="1094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03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9" name="椭圆 15"/>
          <p:cNvSpPr/>
          <p:nvPr/>
        </p:nvSpPr>
        <p:spPr>
          <a:xfrm>
            <a:off x="1843121" y="3592805"/>
            <a:ext cx="1209460" cy="1209459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0" name="文本框 30"/>
          <p:cNvSpPr txBox="1"/>
          <p:nvPr/>
        </p:nvSpPr>
        <p:spPr>
          <a:xfrm>
            <a:off x="4432992" y="3260535"/>
            <a:ext cx="146177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查询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1" name="矩形 17"/>
          <p:cNvSpPr/>
          <p:nvPr/>
        </p:nvSpPr>
        <p:spPr>
          <a:xfrm>
            <a:off x="1906035" y="942110"/>
            <a:ext cx="1068074" cy="2447637"/>
          </a:xfrm>
          <a:prstGeom prst="rect">
            <a:avLst/>
          </a:pr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2" name="文本框 13"/>
          <p:cNvSpPr txBox="1"/>
          <p:nvPr/>
        </p:nvSpPr>
        <p:spPr>
          <a:xfrm>
            <a:off x="1902990" y="1116280"/>
            <a:ext cx="1094741" cy="2263079"/>
          </a:xfrm>
          <a:prstGeom prst="rect">
            <a:avLst/>
          </a:prstGeom>
          <a:ln w="12700">
            <a:miter lim="400000"/>
          </a:ln>
        </p:spPr>
        <p:txBody>
          <a:bodyPr vert="eaVert" wrap="none" lIns="45719" rIns="45719">
            <a:spAutoFit/>
          </a:bodyPr>
          <a:lstStyle>
            <a:lvl1pPr>
              <a:defRPr sz="6600">
                <a:solidFill>
                  <a:srgbClr val="FFFFFF"/>
                </a:solidFill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PART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矩形 3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5" name="文本框 8"/>
          <p:cNvSpPr txBox="1"/>
          <p:nvPr/>
        </p:nvSpPr>
        <p:spPr>
          <a:xfrm>
            <a:off x="683029" y="368194"/>
            <a:ext cx="27458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逻辑层级&amp;查询结构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46" name="平行四边形 2"/>
          <p:cNvSpPr/>
          <p:nvPr/>
        </p:nvSpPr>
        <p:spPr>
          <a:xfrm>
            <a:off x="-1" y="0"/>
            <a:ext cx="637311" cy="829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783" y="0"/>
                </a:lnTo>
                <a:lnTo>
                  <a:pt x="21600" y="0"/>
                </a:lnTo>
                <a:lnTo>
                  <a:pt x="11817" y="21600"/>
                </a:lnTo>
                <a:close/>
              </a:path>
            </a:pathLst>
          </a:custGeom>
          <a:solidFill>
            <a:srgbClr val="578FB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27760" y="4499610"/>
            <a:ext cx="3509010" cy="801370"/>
            <a:chOff x="2022" y="3139"/>
            <a:chExt cx="5526" cy="1262"/>
          </a:xfrm>
        </p:grpSpPr>
        <p:sp>
          <p:nvSpPr>
            <p:cNvPr id="247" name="六边形 17"/>
            <p:cNvSpPr/>
            <p:nvPr/>
          </p:nvSpPr>
          <p:spPr>
            <a:xfrm rot="5400000">
              <a:off x="2109" y="3368"/>
              <a:ext cx="895" cy="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914" y="0"/>
                  </a:lnTo>
                  <a:lnTo>
                    <a:pt x="16686" y="0"/>
                  </a:lnTo>
                  <a:lnTo>
                    <a:pt x="21600" y="10800"/>
                  </a:lnTo>
                  <a:lnTo>
                    <a:pt x="16686" y="21600"/>
                  </a:lnTo>
                  <a:lnTo>
                    <a:pt x="4914" y="21600"/>
                  </a:lnTo>
                  <a:close/>
                </a:path>
              </a:pathLst>
            </a:custGeom>
            <a:solidFill>
              <a:srgbClr val="578FB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8" name="六边形 18"/>
            <p:cNvSpPr/>
            <p:nvPr/>
          </p:nvSpPr>
          <p:spPr>
            <a:xfrm rot="5400000">
              <a:off x="1930" y="3241"/>
              <a:ext cx="1252" cy="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11" y="0"/>
                  </a:lnTo>
                  <a:lnTo>
                    <a:pt x="16989" y="0"/>
                  </a:lnTo>
                  <a:lnTo>
                    <a:pt x="21600" y="10800"/>
                  </a:lnTo>
                  <a:lnTo>
                    <a:pt x="16989" y="21600"/>
                  </a:lnTo>
                  <a:lnTo>
                    <a:pt x="4611" y="21600"/>
                  </a:lnTo>
                  <a:close/>
                </a:path>
              </a:pathLst>
            </a:custGeom>
            <a:ln w="12700">
              <a:solidFill>
                <a:srgbClr val="AFABAB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63" name="Group 228"/>
            <p:cNvGrpSpPr/>
            <p:nvPr/>
          </p:nvGrpSpPr>
          <p:grpSpPr>
            <a:xfrm>
              <a:off x="2310" y="3536"/>
              <a:ext cx="500" cy="500"/>
              <a:chOff x="0" y="0"/>
              <a:chExt cx="317658" cy="317658"/>
            </a:xfrm>
          </p:grpSpPr>
          <p:sp>
            <p:nvSpPr>
              <p:cNvPr id="261" name="Freeform 50"/>
              <p:cNvSpPr/>
              <p:nvPr/>
            </p:nvSpPr>
            <p:spPr>
              <a:xfrm rot="10800000" flipH="1">
                <a:off x="0" y="0"/>
                <a:ext cx="317659" cy="317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924" y="21600"/>
                      <a:pt x="0" y="16676"/>
                      <a:pt x="0" y="10800"/>
                    </a:cubicBezTo>
                    <a:cubicBezTo>
                      <a:pt x="0" y="4924"/>
                      <a:pt x="4924" y="0"/>
                      <a:pt x="10800" y="0"/>
                    </a:cubicBezTo>
                    <a:cubicBezTo>
                      <a:pt x="16676" y="0"/>
                      <a:pt x="21600" y="4924"/>
                      <a:pt x="21600" y="10800"/>
                    </a:cubicBezTo>
                    <a:cubicBezTo>
                      <a:pt x="21600" y="16676"/>
                      <a:pt x="1667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59" y="1271"/>
                      <a:pt x="1271" y="5559"/>
                      <a:pt x="1271" y="10800"/>
                    </a:cubicBezTo>
                    <a:cubicBezTo>
                      <a:pt x="1271" y="16041"/>
                      <a:pt x="5559" y="20329"/>
                      <a:pt x="10800" y="20329"/>
                    </a:cubicBezTo>
                    <a:cubicBezTo>
                      <a:pt x="16041" y="20329"/>
                      <a:pt x="20329" y="16041"/>
                      <a:pt x="20329" y="10800"/>
                    </a:cubicBezTo>
                    <a:cubicBezTo>
                      <a:pt x="20329" y="5559"/>
                      <a:pt x="16041" y="1271"/>
                      <a:pt x="10800" y="12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2" name="Freeform 51"/>
              <p:cNvSpPr/>
              <p:nvPr/>
            </p:nvSpPr>
            <p:spPr>
              <a:xfrm rot="10800000" flipH="1">
                <a:off x="112462" y="76947"/>
                <a:ext cx="140086" cy="162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10735"/>
                    </a:lnTo>
                    <a:lnTo>
                      <a:pt x="0" y="21600"/>
                    </a:lnTo>
                    <a:close/>
                    <a:moveTo>
                      <a:pt x="2890" y="4320"/>
                    </a:moveTo>
                    <a:lnTo>
                      <a:pt x="2890" y="17280"/>
                    </a:lnTo>
                    <a:lnTo>
                      <a:pt x="15820" y="10735"/>
                    </a:lnTo>
                    <a:lnTo>
                      <a:pt x="2890" y="432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264" name="矩形 34"/>
            <p:cNvSpPr txBox="1"/>
            <p:nvPr/>
          </p:nvSpPr>
          <p:spPr>
            <a:xfrm>
              <a:off x="3466" y="3740"/>
              <a:ext cx="4083" cy="4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 sz="1400">
                  <a:solidFill>
                    <a:srgbClr val="808080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lvl1pPr>
            </a:lstStyle>
            <a:p>
              <a:r>
                <a:rPr>
                  <a:latin typeface="等线" panose="02010600030101010101" charset="-122"/>
                  <a:ea typeface="等线" panose="02010600030101010101" charset="-122"/>
                </a:rPr>
                <a:t>Logic=Logic op Logic | Condition</a:t>
              </a: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5" name="文本框 36"/>
            <p:cNvSpPr txBox="1"/>
            <p:nvPr/>
          </p:nvSpPr>
          <p:spPr>
            <a:xfrm>
              <a:off x="3466" y="3139"/>
              <a:ext cx="929" cy="52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 sz="1600">
                  <a:latin typeface="汉仪君黑-45简" panose="020B0604020202020204"/>
                  <a:ea typeface="汉仪君黑-45简" panose="020B0604020202020204"/>
                  <a:cs typeface="汉仪君黑-45简" panose="020B0604020202020204"/>
                  <a:sym typeface="汉仪君黑-45简" panose="020B0604020202020204"/>
                </a:defRPr>
              </a:lvl1pPr>
            </a:lstStyle>
            <a:p>
              <a:r>
                <a:rPr>
                  <a:latin typeface="等线" panose="02010600030101010101" charset="-122"/>
                  <a:ea typeface="等线" panose="02010600030101010101" charset="-122"/>
                </a:rPr>
                <a:t>Logic</a:t>
              </a: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7760" y="3090545"/>
            <a:ext cx="3756025" cy="795020"/>
            <a:chOff x="2022" y="4892"/>
            <a:chExt cx="5915" cy="1252"/>
          </a:xfrm>
        </p:grpSpPr>
        <p:sp>
          <p:nvSpPr>
            <p:cNvPr id="249" name="六边形 19"/>
            <p:cNvSpPr/>
            <p:nvPr/>
          </p:nvSpPr>
          <p:spPr>
            <a:xfrm rot="5400000">
              <a:off x="2109" y="5112"/>
              <a:ext cx="895" cy="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914" y="0"/>
                  </a:lnTo>
                  <a:lnTo>
                    <a:pt x="16686" y="0"/>
                  </a:lnTo>
                  <a:lnTo>
                    <a:pt x="21600" y="10800"/>
                  </a:lnTo>
                  <a:lnTo>
                    <a:pt x="16686" y="21600"/>
                  </a:lnTo>
                  <a:lnTo>
                    <a:pt x="4914" y="21600"/>
                  </a:lnTo>
                  <a:close/>
                </a:path>
              </a:pathLst>
            </a:custGeom>
            <a:solidFill>
              <a:srgbClr val="578FB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0" name="六边形 20"/>
            <p:cNvSpPr/>
            <p:nvPr/>
          </p:nvSpPr>
          <p:spPr>
            <a:xfrm rot="5400000">
              <a:off x="1930" y="4984"/>
              <a:ext cx="1252" cy="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11" y="0"/>
                  </a:lnTo>
                  <a:lnTo>
                    <a:pt x="16989" y="0"/>
                  </a:lnTo>
                  <a:lnTo>
                    <a:pt x="21600" y="10800"/>
                  </a:lnTo>
                  <a:lnTo>
                    <a:pt x="16989" y="21600"/>
                  </a:lnTo>
                  <a:lnTo>
                    <a:pt x="4611" y="21600"/>
                  </a:lnTo>
                  <a:close/>
                </a:path>
              </a:pathLst>
            </a:custGeom>
            <a:ln w="12700">
              <a:solidFill>
                <a:srgbClr val="AFABAB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56" name="Group 232"/>
            <p:cNvGrpSpPr/>
            <p:nvPr/>
          </p:nvGrpSpPr>
          <p:grpSpPr>
            <a:xfrm>
              <a:off x="2306" y="5243"/>
              <a:ext cx="500" cy="500"/>
              <a:chOff x="0" y="0"/>
              <a:chExt cx="317658" cy="317658"/>
            </a:xfrm>
          </p:grpSpPr>
          <p:sp>
            <p:nvSpPr>
              <p:cNvPr id="253" name="Freeform 35"/>
              <p:cNvSpPr/>
              <p:nvPr/>
            </p:nvSpPr>
            <p:spPr>
              <a:xfrm rot="10800000" flipH="1">
                <a:off x="0" y="0"/>
                <a:ext cx="317659" cy="317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924" y="21600"/>
                      <a:pt x="0" y="16676"/>
                      <a:pt x="0" y="10800"/>
                    </a:cubicBezTo>
                    <a:cubicBezTo>
                      <a:pt x="0" y="4924"/>
                      <a:pt x="4924" y="0"/>
                      <a:pt x="10800" y="0"/>
                    </a:cubicBezTo>
                    <a:cubicBezTo>
                      <a:pt x="16676" y="0"/>
                      <a:pt x="21600" y="4924"/>
                      <a:pt x="21600" y="10800"/>
                    </a:cubicBezTo>
                    <a:cubicBezTo>
                      <a:pt x="21600" y="16676"/>
                      <a:pt x="1667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59" y="1271"/>
                      <a:pt x="1271" y="5559"/>
                      <a:pt x="1271" y="10800"/>
                    </a:cubicBezTo>
                    <a:cubicBezTo>
                      <a:pt x="1271" y="16041"/>
                      <a:pt x="5559" y="20329"/>
                      <a:pt x="10800" y="20329"/>
                    </a:cubicBezTo>
                    <a:cubicBezTo>
                      <a:pt x="16041" y="20329"/>
                      <a:pt x="20329" y="16041"/>
                      <a:pt x="20329" y="10800"/>
                    </a:cubicBezTo>
                    <a:cubicBezTo>
                      <a:pt x="20329" y="5559"/>
                      <a:pt x="16041" y="1271"/>
                      <a:pt x="10800" y="12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54" name="Freeform 36"/>
              <p:cNvSpPr/>
              <p:nvPr/>
            </p:nvSpPr>
            <p:spPr>
              <a:xfrm rot="10800000" flipH="1">
                <a:off x="68069" y="143044"/>
                <a:ext cx="181520" cy="102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57" y="21600"/>
                    </a:moveTo>
                    <a:lnTo>
                      <a:pt x="10800" y="4985"/>
                    </a:lnTo>
                    <a:lnTo>
                      <a:pt x="1643" y="21600"/>
                    </a:lnTo>
                    <a:lnTo>
                      <a:pt x="0" y="18692"/>
                    </a:lnTo>
                    <a:lnTo>
                      <a:pt x="10800" y="0"/>
                    </a:lnTo>
                    <a:lnTo>
                      <a:pt x="21600" y="18692"/>
                    </a:lnTo>
                    <a:lnTo>
                      <a:pt x="19957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55" name="Rectangle 37"/>
              <p:cNvSpPr/>
              <p:nvPr/>
            </p:nvSpPr>
            <p:spPr>
              <a:xfrm rot="10800000" flipH="1">
                <a:off x="149950" y="74974"/>
                <a:ext cx="18744" cy="15883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266" name="矩形 37"/>
            <p:cNvSpPr txBox="1"/>
            <p:nvPr/>
          </p:nvSpPr>
          <p:spPr>
            <a:xfrm>
              <a:off x="3477" y="5468"/>
              <a:ext cx="4461" cy="4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 sz="1400">
                  <a:solidFill>
                    <a:srgbClr val="808080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lvl1pPr>
            </a:lstStyle>
            <a:p>
              <a:r>
                <a:rPr>
                  <a:latin typeface="等线" panose="02010600030101010101" charset="-122"/>
                  <a:ea typeface="等线" panose="02010600030101010101" charset="-122"/>
                </a:rPr>
                <a:t>Condition=Expression op Expression</a:t>
              </a: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7" name="文本框 38"/>
            <p:cNvSpPr txBox="1"/>
            <p:nvPr/>
          </p:nvSpPr>
          <p:spPr>
            <a:xfrm>
              <a:off x="3477" y="4991"/>
              <a:ext cx="1516" cy="52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 sz="1600">
                  <a:latin typeface="汉仪君黑-45简" panose="020B0604020202020204"/>
                  <a:ea typeface="汉仪君黑-45简" panose="020B0604020202020204"/>
                  <a:cs typeface="汉仪君黑-45简" panose="020B0604020202020204"/>
                  <a:sym typeface="汉仪君黑-45简" panose="020B0604020202020204"/>
                </a:defRPr>
              </a:lvl1pPr>
            </a:lstStyle>
            <a:p>
              <a:r>
                <a:rPr>
                  <a:latin typeface="等线" panose="02010600030101010101" charset="-122"/>
                  <a:ea typeface="等线" panose="02010600030101010101" charset="-122"/>
                </a:rPr>
                <a:t>Condition</a:t>
              </a: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27760" y="1643380"/>
            <a:ext cx="3142615" cy="795020"/>
            <a:chOff x="2022" y="6583"/>
            <a:chExt cx="4949" cy="1252"/>
          </a:xfrm>
        </p:grpSpPr>
        <p:sp>
          <p:nvSpPr>
            <p:cNvPr id="251" name="六边形 21"/>
            <p:cNvSpPr/>
            <p:nvPr/>
          </p:nvSpPr>
          <p:spPr>
            <a:xfrm rot="5400000">
              <a:off x="2109" y="6803"/>
              <a:ext cx="895" cy="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914" y="0"/>
                  </a:lnTo>
                  <a:lnTo>
                    <a:pt x="16686" y="0"/>
                  </a:lnTo>
                  <a:lnTo>
                    <a:pt x="21600" y="10800"/>
                  </a:lnTo>
                  <a:lnTo>
                    <a:pt x="16686" y="21600"/>
                  </a:lnTo>
                  <a:lnTo>
                    <a:pt x="4914" y="21600"/>
                  </a:lnTo>
                  <a:close/>
                </a:path>
              </a:pathLst>
            </a:custGeom>
            <a:solidFill>
              <a:srgbClr val="578FB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2" name="六边形 22"/>
            <p:cNvSpPr/>
            <p:nvPr/>
          </p:nvSpPr>
          <p:spPr>
            <a:xfrm rot="5400000">
              <a:off x="1930" y="6675"/>
              <a:ext cx="1252" cy="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11" y="0"/>
                  </a:lnTo>
                  <a:lnTo>
                    <a:pt x="16989" y="0"/>
                  </a:lnTo>
                  <a:lnTo>
                    <a:pt x="21600" y="10800"/>
                  </a:lnTo>
                  <a:lnTo>
                    <a:pt x="16989" y="21600"/>
                  </a:lnTo>
                  <a:lnTo>
                    <a:pt x="4611" y="21600"/>
                  </a:lnTo>
                  <a:close/>
                </a:path>
              </a:pathLst>
            </a:custGeom>
            <a:ln w="12700">
              <a:solidFill>
                <a:srgbClr val="AFABAB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60" name="Group 231"/>
            <p:cNvGrpSpPr/>
            <p:nvPr/>
          </p:nvGrpSpPr>
          <p:grpSpPr>
            <a:xfrm>
              <a:off x="2306" y="6966"/>
              <a:ext cx="499" cy="500"/>
              <a:chOff x="0" y="0"/>
              <a:chExt cx="316671" cy="317658"/>
            </a:xfrm>
          </p:grpSpPr>
          <p:sp>
            <p:nvSpPr>
              <p:cNvPr id="257" name="Freeform 38"/>
              <p:cNvSpPr/>
              <p:nvPr/>
            </p:nvSpPr>
            <p:spPr>
              <a:xfrm rot="10800000" flipH="1">
                <a:off x="0" y="0"/>
                <a:ext cx="316672" cy="317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924" y="21600"/>
                      <a:pt x="0" y="16676"/>
                      <a:pt x="0" y="10800"/>
                    </a:cubicBezTo>
                    <a:cubicBezTo>
                      <a:pt x="0" y="4924"/>
                      <a:pt x="4924" y="0"/>
                      <a:pt x="10800" y="0"/>
                    </a:cubicBezTo>
                    <a:cubicBezTo>
                      <a:pt x="16676" y="0"/>
                      <a:pt x="21600" y="4924"/>
                      <a:pt x="21600" y="10800"/>
                    </a:cubicBezTo>
                    <a:cubicBezTo>
                      <a:pt x="21600" y="16676"/>
                      <a:pt x="1667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59" y="1271"/>
                      <a:pt x="1271" y="5559"/>
                      <a:pt x="1271" y="10800"/>
                    </a:cubicBezTo>
                    <a:cubicBezTo>
                      <a:pt x="1271" y="16041"/>
                      <a:pt x="5559" y="20329"/>
                      <a:pt x="10800" y="20329"/>
                    </a:cubicBezTo>
                    <a:cubicBezTo>
                      <a:pt x="16041" y="20329"/>
                      <a:pt x="20329" y="16041"/>
                      <a:pt x="20329" y="10800"/>
                    </a:cubicBezTo>
                    <a:cubicBezTo>
                      <a:pt x="20329" y="5559"/>
                      <a:pt x="16041" y="1271"/>
                      <a:pt x="10800" y="12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58" name="Freeform 39"/>
              <p:cNvSpPr/>
              <p:nvPr/>
            </p:nvSpPr>
            <p:spPr>
              <a:xfrm rot="10800000" flipH="1">
                <a:off x="67083" y="73002"/>
                <a:ext cx="182505" cy="1025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42" y="21600"/>
                    </a:moveTo>
                    <a:lnTo>
                      <a:pt x="0" y="2908"/>
                    </a:lnTo>
                    <a:lnTo>
                      <a:pt x="1635" y="0"/>
                    </a:lnTo>
                    <a:lnTo>
                      <a:pt x="10742" y="16823"/>
                    </a:lnTo>
                    <a:lnTo>
                      <a:pt x="19965" y="0"/>
                    </a:lnTo>
                    <a:lnTo>
                      <a:pt x="21600" y="2908"/>
                    </a:lnTo>
                    <a:lnTo>
                      <a:pt x="10742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59" name="Rectangle 40"/>
              <p:cNvSpPr/>
              <p:nvPr/>
            </p:nvSpPr>
            <p:spPr>
              <a:xfrm rot="10800000" flipH="1">
                <a:off x="148963" y="83853"/>
                <a:ext cx="18744" cy="15883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268" name="矩形 39"/>
            <p:cNvSpPr txBox="1"/>
            <p:nvPr/>
          </p:nvSpPr>
          <p:spPr>
            <a:xfrm>
              <a:off x="3477" y="7101"/>
              <a:ext cx="3495" cy="4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 sz="1400">
                  <a:solidFill>
                    <a:srgbClr val="808080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lvl1pPr>
            </a:lstStyle>
            <a:p>
              <a:r>
                <a:rPr>
                  <a:latin typeface="等线" panose="02010600030101010101" charset="-122"/>
                  <a:ea typeface="等线" panose="02010600030101010101" charset="-122"/>
                </a:rPr>
                <a:t>type + value</a:t>
              </a: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9" name="文本框 40"/>
            <p:cNvSpPr txBox="1"/>
            <p:nvPr/>
          </p:nvSpPr>
          <p:spPr>
            <a:xfrm>
              <a:off x="3477" y="6584"/>
              <a:ext cx="1747" cy="52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 sz="1600">
                  <a:latin typeface="汉仪君黑-45简" panose="020B0604020202020204"/>
                  <a:ea typeface="汉仪君黑-45简" panose="020B0604020202020204"/>
                  <a:cs typeface="汉仪君黑-45简" panose="020B0604020202020204"/>
                  <a:sym typeface="汉仪君黑-45简" panose="020B0604020202020204"/>
                </a:defRPr>
              </a:lvl1pPr>
            </a:lstStyle>
            <a:p>
              <a:r>
                <a:rPr>
                  <a:latin typeface="等线" panose="02010600030101010101" charset="-122"/>
                  <a:ea typeface="等线" panose="02010600030101010101" charset="-122"/>
                </a:rPr>
                <a:t>Expression</a:t>
              </a: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70" name="直接连接符 9"/>
          <p:cNvSpPr/>
          <p:nvPr/>
        </p:nvSpPr>
        <p:spPr>
          <a:xfrm flipH="1">
            <a:off x="6191885" y="1350010"/>
            <a:ext cx="53975" cy="4274185"/>
          </a:xfrm>
          <a:prstGeom prst="line">
            <a:avLst/>
          </a:prstGeom>
          <a:ln w="6350">
            <a:solidFill>
              <a:srgbClr val="AFABAB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1" name="椭圆 11"/>
          <p:cNvSpPr/>
          <p:nvPr/>
        </p:nvSpPr>
        <p:spPr>
          <a:xfrm>
            <a:off x="6095923" y="1628718"/>
            <a:ext cx="286329" cy="286329"/>
          </a:xfrm>
          <a:prstGeom prst="ellipse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2" name="椭圆 62"/>
          <p:cNvSpPr/>
          <p:nvPr/>
        </p:nvSpPr>
        <p:spPr>
          <a:xfrm>
            <a:off x="6096041" y="2744874"/>
            <a:ext cx="286329" cy="286329"/>
          </a:xfrm>
          <a:prstGeom prst="ellipse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3" name="椭圆 63"/>
          <p:cNvSpPr/>
          <p:nvPr/>
        </p:nvSpPr>
        <p:spPr>
          <a:xfrm>
            <a:off x="6058458" y="3883892"/>
            <a:ext cx="286329" cy="286328"/>
          </a:xfrm>
          <a:prstGeom prst="ellipse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4" name="椭圆 64"/>
          <p:cNvSpPr/>
          <p:nvPr/>
        </p:nvSpPr>
        <p:spPr>
          <a:xfrm>
            <a:off x="6052861" y="5022274"/>
            <a:ext cx="286329" cy="286329"/>
          </a:xfrm>
          <a:prstGeom prst="ellipse">
            <a:avLst/>
          </a:prstGeom>
          <a:solidFill>
            <a:srgbClr val="284E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5" name="矩形 34"/>
          <p:cNvSpPr txBox="1"/>
          <p:nvPr/>
        </p:nvSpPr>
        <p:spPr>
          <a:xfrm>
            <a:off x="6830695" y="1786273"/>
            <a:ext cx="4066498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查询单元，join后的行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76" name="文本框 36"/>
          <p:cNvSpPr txBox="1"/>
          <p:nvPr/>
        </p:nvSpPr>
        <p:spPr>
          <a:xfrm>
            <a:off x="6830695" y="1453831"/>
            <a:ext cx="1063983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QueryRow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7" name="矩形 34"/>
          <p:cNvSpPr txBox="1"/>
          <p:nvPr/>
        </p:nvSpPr>
        <p:spPr>
          <a:xfrm>
            <a:off x="6861892" y="2912590"/>
            <a:ext cx="4066499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抽象类，逐个获取查询结果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保留Join逻辑（如果有）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78" name="文本框 36"/>
          <p:cNvSpPr txBox="1"/>
          <p:nvPr/>
        </p:nvSpPr>
        <p:spPr>
          <a:xfrm>
            <a:off x="6910152" y="2592213"/>
            <a:ext cx="1143259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QueryTable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9" name="矩形 34"/>
          <p:cNvSpPr txBox="1"/>
          <p:nvPr/>
        </p:nvSpPr>
        <p:spPr>
          <a:xfrm>
            <a:off x="6883483" y="4085210"/>
            <a:ext cx="4066498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继承QueryTable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处理单表和多表连接的情况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根据查询表获取join后的QueryRow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80" name="文本框 36"/>
          <p:cNvSpPr txBox="1"/>
          <p:nvPr/>
        </p:nvSpPr>
        <p:spPr>
          <a:xfrm>
            <a:off x="6910153" y="3752132"/>
            <a:ext cx="200189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ExtendedQueryTable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1" name="矩形 34"/>
          <p:cNvSpPr txBox="1"/>
          <p:nvPr/>
        </p:nvSpPr>
        <p:spPr>
          <a:xfrm>
            <a:off x="6868795" y="5300980"/>
            <a:ext cx="29927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保留Select逻辑（如果有）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defRPr sz="1400">
                <a:solidFill>
                  <a:srgbClr val="808080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获取所有查询结果</a:t>
            </a:r>
            <a:endParaRPr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82" name="文本框 36"/>
          <p:cNvSpPr txBox="1"/>
          <p:nvPr/>
        </p:nvSpPr>
        <p:spPr>
          <a:xfrm>
            <a:off x="6910153" y="4912052"/>
            <a:ext cx="123344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汉仪君黑-45简" panose="020B0604020202020204"/>
                <a:ea typeface="汉仪君黑-45简" panose="020B0604020202020204"/>
                <a:cs typeface="汉仪君黑-45简" panose="020B0604020202020204"/>
                <a:sym typeface="汉仪君黑-45简" panose="020B0604020202020204"/>
              </a:defRPr>
            </a:lvl1pPr>
          </a:lstStyle>
          <a:p>
            <a:r>
              <a:rPr>
                <a:latin typeface="等线" panose="02010600030101010101" charset="-122"/>
                <a:ea typeface="等线" panose="02010600030101010101" charset="-122"/>
              </a:rPr>
              <a:t>QueryResult</a:t>
            </a: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6" animBg="1" advAuto="0"/>
      <p:bldP spid="275" grpId="4" animBg="1" advAuto="0"/>
      <p:bldP spid="281" grpId="7" animBg="1" advAuto="0"/>
      <p:bldP spid="277" grpId="5" animBg="1" advAuto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5046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WPS 演示</Application>
  <PresentationFormat/>
  <Paragraphs>149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Arial</vt:lpstr>
      <vt:lpstr>等线</vt:lpstr>
      <vt:lpstr>Gill Sans</vt:lpstr>
      <vt:lpstr>汉仪君黑-45简</vt:lpstr>
      <vt:lpstr>黑体</vt:lpstr>
      <vt:lpstr>Times Roman</vt:lpstr>
      <vt:lpstr>Segoe Print</vt:lpstr>
      <vt:lpstr>Courier</vt:lpstr>
      <vt:lpstr>微软雅黑</vt:lpstr>
      <vt:lpstr>Arial Unicode MS</vt:lpstr>
      <vt:lpstr>Gill Sans MT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6</cp:revision>
  <dcterms:created xsi:type="dcterms:W3CDTF">2021-06-25T09:14:00Z</dcterms:created>
  <dcterms:modified xsi:type="dcterms:W3CDTF">2021-06-25T13:40:36Z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1BC12AC1E9204C7AB5204840D1BE8688</vt:lpwstr>
  </property>
  <property fmtid="{D5CDD505-2E9C-101B-9397-08002B2CF9AE}" pid="3" name="KSOProductBuildVer">
    <vt:lpwstr>2052-11.1.0.10578</vt:lpwstr>
  </property>
</Properties>
</file>