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61" r:id="rId3"/>
    <p:sldId id="269" r:id="rId4"/>
    <p:sldId id="258" r:id="rId5"/>
    <p:sldId id="299" r:id="rId6"/>
    <p:sldId id="271" r:id="rId7"/>
    <p:sldId id="274" r:id="rId8"/>
    <p:sldId id="298" r:id="rId9"/>
    <p:sldId id="276" r:id="rId10"/>
    <p:sldId id="290" r:id="rId11"/>
    <p:sldId id="291" r:id="rId12"/>
    <p:sldId id="292" r:id="rId13"/>
    <p:sldId id="293" r:id="rId14"/>
    <p:sldId id="296" r:id="rId15"/>
    <p:sldId id="294" r:id="rId16"/>
    <p:sldId id="297" r:id="rId17"/>
    <p:sldId id="295" r:id="rId18"/>
    <p:sldId id="301" r:id="rId19"/>
    <p:sldId id="300" r:id="rId20"/>
  </p:sldIdLst>
  <p:sldSz cx="12192000" cy="6858000"/>
  <p:notesSz cx="6858000" cy="9144000"/>
  <p:embeddedFontLst>
    <p:embeddedFont>
      <p:font typeface="Abril Fatface" panose="02000503000000020003" pitchFamily="2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ono" panose="00000009000000000000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10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5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04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602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417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46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31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428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1" r:id="rId4"/>
    <p:sldLayoutId id="2147483663" r:id="rId5"/>
    <p:sldLayoutId id="2147483665" r:id="rId6"/>
    <p:sldLayoutId id="2147483666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Веб-приложение</a:t>
            </a:r>
            <a:br>
              <a:rPr lang="ru-RU" sz="5000" dirty="0"/>
            </a:br>
            <a:r>
              <a:rPr lang="ru-RU" dirty="0">
                <a:solidFill>
                  <a:schemeClr val="accent1"/>
                </a:solidFill>
              </a:rPr>
              <a:t>Планировщик задач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529243" y="4935289"/>
            <a:ext cx="5472739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ru-RU" dirty="0"/>
              <a:t>Выполнил студент: Мишин С.С. Научный руководитель: Хадиева А.И.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2"/>
          <p:cNvGrpSpPr/>
          <p:nvPr/>
        </p:nvGrpSpPr>
        <p:grpSpPr>
          <a:xfrm>
            <a:off x="1234202" y="656999"/>
            <a:ext cx="2721600" cy="5544000"/>
            <a:chOff x="1020040" y="533174"/>
            <a:chExt cx="2721600" cy="5544000"/>
          </a:xfrm>
        </p:grpSpPr>
        <p:sp>
          <p:nvSpPr>
            <p:cNvPr id="841" name="Google Shape;841;p42"/>
            <p:cNvSpPr/>
            <p:nvPr/>
          </p:nvSpPr>
          <p:spPr>
            <a:xfrm rot="5322">
              <a:off x="1024388" y="535271"/>
              <a:ext cx="2712903" cy="5539807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 rot="5339">
              <a:off x="1117826" y="634766"/>
              <a:ext cx="2511303" cy="5315706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 rot="-10793156">
              <a:off x="1702602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 rot="5827501">
              <a:off x="2668055" y="715407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A WEBSITE OR AN </a:t>
            </a:r>
            <a:r>
              <a:rPr lang="en" sz="6000" dirty="0">
                <a:solidFill>
                  <a:schemeClr val="accent2"/>
                </a:solidFill>
              </a:rPr>
              <a:t>APP?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848" name="Google Shape;848;p42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If you are presenting a website, an internet product or an app, you can place a screenshot of it here.</a:t>
            </a:r>
            <a:endParaRPr dirty="0"/>
          </a:p>
        </p:txBody>
      </p:sp>
      <p:sp>
        <p:nvSpPr>
          <p:cNvPr id="2" name="Google Shape;410;p25">
            <a:extLst>
              <a:ext uri="{FF2B5EF4-FFF2-40B4-BE49-F238E27FC236}">
                <a16:creationId xmlns:a16="http://schemas.microsoft.com/office/drawing/2014/main" id="{3A4BABA2-A341-DD37-92CF-8A46A96C0DCB}"/>
              </a:ext>
            </a:extLst>
          </p:cNvPr>
          <p:cNvSpPr txBox="1">
            <a:spLocks/>
          </p:cNvSpPr>
          <p:nvPr/>
        </p:nvSpPr>
        <p:spPr>
          <a:xfrm>
            <a:off x="1759188" y="58192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ru-RU" dirty="0">
                <a:solidFill>
                  <a:schemeClr val="tx1"/>
                </a:solidFill>
              </a:rPr>
              <a:t>. Страница регистрации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096B1-6A35-40CB-5A2C-A2DDB5835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9" t="102" r="4479"/>
          <a:stretch/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49C24-D3F4-1E71-5E46-9486CDA1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3" r="7218" b="8819"/>
          <a:stretch/>
        </p:blipFill>
        <p:spPr>
          <a:xfrm>
            <a:off x="1327860" y="1126918"/>
            <a:ext cx="2505443" cy="43993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D40986-E186-C6BB-4606-A6548A286E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02" r="5453"/>
          <a:stretch/>
        </p:blipFill>
        <p:spPr>
          <a:xfrm>
            <a:off x="4768842" y="1434650"/>
            <a:ext cx="6682903" cy="38332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023068-C06F-4068-FD5D-D80959702D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95" r="5936" b="8319"/>
          <a:stretch/>
        </p:blipFill>
        <p:spPr>
          <a:xfrm>
            <a:off x="1344167" y="1124444"/>
            <a:ext cx="2489136" cy="44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9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2"/>
          <p:cNvGrpSpPr/>
          <p:nvPr/>
        </p:nvGrpSpPr>
        <p:grpSpPr>
          <a:xfrm>
            <a:off x="1234202" y="656999"/>
            <a:ext cx="2721600" cy="5544000"/>
            <a:chOff x="1020040" y="533174"/>
            <a:chExt cx="2721600" cy="5544000"/>
          </a:xfrm>
        </p:grpSpPr>
        <p:sp>
          <p:nvSpPr>
            <p:cNvPr id="841" name="Google Shape;841;p42"/>
            <p:cNvSpPr/>
            <p:nvPr/>
          </p:nvSpPr>
          <p:spPr>
            <a:xfrm rot="5322">
              <a:off x="1024388" y="535271"/>
              <a:ext cx="2712903" cy="5539807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 rot="5339">
              <a:off x="1117826" y="634766"/>
              <a:ext cx="2511303" cy="5315706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 rot="-10793156">
              <a:off x="1702602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 rot="5827501">
              <a:off x="2668055" y="715407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A WEBSITE OR AN </a:t>
            </a:r>
            <a:r>
              <a:rPr lang="en" sz="6000" dirty="0">
                <a:solidFill>
                  <a:schemeClr val="accent2"/>
                </a:solidFill>
              </a:rPr>
              <a:t>APP?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848" name="Google Shape;848;p42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If you are presenting a website, an internet product or an app, you can place a screenshot of it here.</a:t>
            </a:r>
            <a:endParaRPr dirty="0"/>
          </a:p>
        </p:txBody>
      </p:sp>
      <p:sp>
        <p:nvSpPr>
          <p:cNvPr id="2" name="Google Shape;410;p25">
            <a:extLst>
              <a:ext uri="{FF2B5EF4-FFF2-40B4-BE49-F238E27FC236}">
                <a16:creationId xmlns:a16="http://schemas.microsoft.com/office/drawing/2014/main" id="{3A4BABA2-A341-DD37-92CF-8A46A96C0DCB}"/>
              </a:ext>
            </a:extLst>
          </p:cNvPr>
          <p:cNvSpPr txBox="1">
            <a:spLocks/>
          </p:cNvSpPr>
          <p:nvPr/>
        </p:nvSpPr>
        <p:spPr>
          <a:xfrm>
            <a:off x="1759188" y="58192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ru-RU" dirty="0">
                <a:solidFill>
                  <a:schemeClr val="tx1"/>
                </a:solidFill>
              </a:rPr>
              <a:t>3. Страница профиля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096B1-6A35-40CB-5A2C-A2DDB5835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9" t="102" r="4479"/>
          <a:stretch/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49C24-D3F4-1E71-5E46-9486CDA1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3" r="7218" b="8819"/>
          <a:stretch/>
        </p:blipFill>
        <p:spPr>
          <a:xfrm>
            <a:off x="1327860" y="1126918"/>
            <a:ext cx="2505443" cy="43993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6B9361-C013-E814-2DCF-CCD37ECE7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841" y="1434650"/>
            <a:ext cx="6682903" cy="3833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B3A8CD-40F5-A039-E725-413FEB825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6" r="4121"/>
          <a:stretch/>
        </p:blipFill>
        <p:spPr>
          <a:xfrm>
            <a:off x="1327858" y="1124443"/>
            <a:ext cx="2505443" cy="43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1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2"/>
          <p:cNvGrpSpPr/>
          <p:nvPr/>
        </p:nvGrpSpPr>
        <p:grpSpPr>
          <a:xfrm>
            <a:off x="1234202" y="656999"/>
            <a:ext cx="2721600" cy="5544000"/>
            <a:chOff x="1020040" y="533174"/>
            <a:chExt cx="2721600" cy="5544000"/>
          </a:xfrm>
        </p:grpSpPr>
        <p:sp>
          <p:nvSpPr>
            <p:cNvPr id="841" name="Google Shape;841;p42"/>
            <p:cNvSpPr/>
            <p:nvPr/>
          </p:nvSpPr>
          <p:spPr>
            <a:xfrm rot="5322">
              <a:off x="1024388" y="535271"/>
              <a:ext cx="2712903" cy="5539807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 rot="5339">
              <a:off x="1117826" y="634766"/>
              <a:ext cx="2511303" cy="5315706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 rot="-10793156">
              <a:off x="1702602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 rot="5827501">
              <a:off x="2668055" y="715407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A WEBSITE OR AN </a:t>
            </a:r>
            <a:r>
              <a:rPr lang="en" sz="6000" dirty="0">
                <a:solidFill>
                  <a:schemeClr val="accent2"/>
                </a:solidFill>
              </a:rPr>
              <a:t>APP?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848" name="Google Shape;848;p42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If you are presenting a website, an internet product or an app, you can place a screenshot of it here.</a:t>
            </a:r>
            <a:endParaRPr dirty="0"/>
          </a:p>
        </p:txBody>
      </p:sp>
      <p:sp>
        <p:nvSpPr>
          <p:cNvPr id="2" name="Google Shape;410;p25">
            <a:extLst>
              <a:ext uri="{FF2B5EF4-FFF2-40B4-BE49-F238E27FC236}">
                <a16:creationId xmlns:a16="http://schemas.microsoft.com/office/drawing/2014/main" id="{3A4BABA2-A341-DD37-92CF-8A46A96C0DCB}"/>
              </a:ext>
            </a:extLst>
          </p:cNvPr>
          <p:cNvSpPr txBox="1">
            <a:spLocks/>
          </p:cNvSpPr>
          <p:nvPr/>
        </p:nvSpPr>
        <p:spPr>
          <a:xfrm>
            <a:off x="1759188" y="58192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ru-RU" dirty="0">
                <a:solidFill>
                  <a:schemeClr val="tx1"/>
                </a:solidFill>
              </a:rPr>
              <a:t>4. Страница настроек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096B1-6A35-40CB-5A2C-A2DDB5835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9" t="102" r="4479"/>
          <a:stretch/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49C24-D3F4-1E71-5E46-9486CDA1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3" r="7218" b="8819"/>
          <a:stretch/>
        </p:blipFill>
        <p:spPr>
          <a:xfrm>
            <a:off x="1327860" y="1126918"/>
            <a:ext cx="2505443" cy="43993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03B3C0-0D87-D6C7-3F19-D199CF46E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C7D4F9-05D1-E077-1104-1FD37C371C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89" r="2968"/>
          <a:stretch/>
        </p:blipFill>
        <p:spPr>
          <a:xfrm>
            <a:off x="1343101" y="1122327"/>
            <a:ext cx="2490202" cy="43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2"/>
          <p:cNvGrpSpPr/>
          <p:nvPr/>
        </p:nvGrpSpPr>
        <p:grpSpPr>
          <a:xfrm>
            <a:off x="1234202" y="656999"/>
            <a:ext cx="2721600" cy="5544000"/>
            <a:chOff x="1020040" y="533174"/>
            <a:chExt cx="2721600" cy="5544000"/>
          </a:xfrm>
        </p:grpSpPr>
        <p:sp>
          <p:nvSpPr>
            <p:cNvPr id="841" name="Google Shape;841;p42"/>
            <p:cNvSpPr/>
            <p:nvPr/>
          </p:nvSpPr>
          <p:spPr>
            <a:xfrm rot="5322">
              <a:off x="1024388" y="535271"/>
              <a:ext cx="2712903" cy="5539807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 rot="5339">
              <a:off x="1117826" y="634766"/>
              <a:ext cx="2511303" cy="5315706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 rot="-10793156">
              <a:off x="1702602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 rot="5827501">
              <a:off x="2668055" y="715407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A WEBSITE OR AN </a:t>
            </a:r>
            <a:r>
              <a:rPr lang="en" sz="6000" dirty="0">
                <a:solidFill>
                  <a:schemeClr val="accent2"/>
                </a:solidFill>
              </a:rPr>
              <a:t>APP?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848" name="Google Shape;848;p42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If you are presenting a website, an internet product or an app, you can place a screenshot of it here.</a:t>
            </a:r>
            <a:endParaRPr dirty="0"/>
          </a:p>
        </p:txBody>
      </p:sp>
      <p:sp>
        <p:nvSpPr>
          <p:cNvPr id="2" name="Google Shape;410;p25">
            <a:extLst>
              <a:ext uri="{FF2B5EF4-FFF2-40B4-BE49-F238E27FC236}">
                <a16:creationId xmlns:a16="http://schemas.microsoft.com/office/drawing/2014/main" id="{3A4BABA2-A341-DD37-92CF-8A46A96C0DCB}"/>
              </a:ext>
            </a:extLst>
          </p:cNvPr>
          <p:cNvSpPr txBox="1">
            <a:spLocks/>
          </p:cNvSpPr>
          <p:nvPr/>
        </p:nvSpPr>
        <p:spPr>
          <a:xfrm>
            <a:off x="1759188" y="58192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ru-RU" dirty="0">
                <a:solidFill>
                  <a:schemeClr val="tx1"/>
                </a:solidFill>
              </a:rPr>
              <a:t>5. Главная страница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096B1-6A35-40CB-5A2C-A2DDB5835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9" t="102" r="4479"/>
          <a:stretch/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49C24-D3F4-1E71-5E46-9486CDA1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3" r="7218" b="8819"/>
          <a:stretch/>
        </p:blipFill>
        <p:spPr>
          <a:xfrm>
            <a:off x="1327860" y="1126918"/>
            <a:ext cx="2505443" cy="43993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366356-A4B5-94B5-E5B7-6F6FF793C8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9" r="974"/>
          <a:stretch/>
        </p:blipFill>
        <p:spPr>
          <a:xfrm>
            <a:off x="4768842" y="1411357"/>
            <a:ext cx="6682903" cy="38564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F56FCA-28C3-E7E7-ED66-BCC0A0CD29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42" r="1528"/>
          <a:stretch/>
        </p:blipFill>
        <p:spPr>
          <a:xfrm>
            <a:off x="1337798" y="1134383"/>
            <a:ext cx="2495505" cy="43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2"/>
          <p:cNvGrpSpPr/>
          <p:nvPr/>
        </p:nvGrpSpPr>
        <p:grpSpPr>
          <a:xfrm>
            <a:off x="1234202" y="656999"/>
            <a:ext cx="2721600" cy="5544000"/>
            <a:chOff x="1020040" y="533174"/>
            <a:chExt cx="2721600" cy="5544000"/>
          </a:xfrm>
        </p:grpSpPr>
        <p:sp>
          <p:nvSpPr>
            <p:cNvPr id="841" name="Google Shape;841;p42"/>
            <p:cNvSpPr/>
            <p:nvPr/>
          </p:nvSpPr>
          <p:spPr>
            <a:xfrm rot="5322">
              <a:off x="1024388" y="535271"/>
              <a:ext cx="2712903" cy="5539807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 rot="5339">
              <a:off x="1117826" y="634766"/>
              <a:ext cx="2511303" cy="5315706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 rot="-10793156">
              <a:off x="1702602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 rot="5827501">
              <a:off x="2668055" y="715407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A WEBSITE OR AN </a:t>
            </a:r>
            <a:r>
              <a:rPr lang="en" sz="6000" dirty="0">
                <a:solidFill>
                  <a:schemeClr val="accent2"/>
                </a:solidFill>
              </a:rPr>
              <a:t>APP?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848" name="Google Shape;848;p42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If you are presenting a website, an internet product or an app, you can place a screenshot of it here.</a:t>
            </a:r>
            <a:endParaRPr dirty="0"/>
          </a:p>
        </p:txBody>
      </p:sp>
      <p:sp>
        <p:nvSpPr>
          <p:cNvPr id="2" name="Google Shape;410;p25">
            <a:extLst>
              <a:ext uri="{FF2B5EF4-FFF2-40B4-BE49-F238E27FC236}">
                <a16:creationId xmlns:a16="http://schemas.microsoft.com/office/drawing/2014/main" id="{3A4BABA2-A341-DD37-92CF-8A46A96C0DCB}"/>
              </a:ext>
            </a:extLst>
          </p:cNvPr>
          <p:cNvSpPr txBox="1">
            <a:spLocks/>
          </p:cNvSpPr>
          <p:nvPr/>
        </p:nvSpPr>
        <p:spPr>
          <a:xfrm>
            <a:off x="1759188" y="58192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ru-RU" dirty="0">
                <a:solidFill>
                  <a:schemeClr val="tx1"/>
                </a:solidFill>
              </a:rPr>
              <a:t>6. Редактирование задачи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096B1-6A35-40CB-5A2C-A2DDB5835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9" t="102" r="4479"/>
          <a:stretch/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49C24-D3F4-1E71-5E46-9486CDA1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3" r="7218" b="8819"/>
          <a:stretch/>
        </p:blipFill>
        <p:spPr>
          <a:xfrm>
            <a:off x="1327860" y="1126918"/>
            <a:ext cx="2505443" cy="43993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85C9E0-355B-FF78-3EF3-7248A1C3B5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63" r="1512"/>
          <a:stretch/>
        </p:blipFill>
        <p:spPr>
          <a:xfrm>
            <a:off x="4768842" y="1434649"/>
            <a:ext cx="6682903" cy="38331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01AB62-855D-4B13-D0CA-4C914BBED2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25"/>
          <a:stretch/>
        </p:blipFill>
        <p:spPr>
          <a:xfrm>
            <a:off x="1336628" y="1124444"/>
            <a:ext cx="2496675" cy="44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4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2"/>
          <p:cNvGrpSpPr/>
          <p:nvPr/>
        </p:nvGrpSpPr>
        <p:grpSpPr>
          <a:xfrm>
            <a:off x="1234202" y="656999"/>
            <a:ext cx="2721600" cy="5544000"/>
            <a:chOff x="1020040" y="533174"/>
            <a:chExt cx="2721600" cy="5544000"/>
          </a:xfrm>
        </p:grpSpPr>
        <p:sp>
          <p:nvSpPr>
            <p:cNvPr id="841" name="Google Shape;841;p42"/>
            <p:cNvSpPr/>
            <p:nvPr/>
          </p:nvSpPr>
          <p:spPr>
            <a:xfrm rot="5322">
              <a:off x="1024388" y="535271"/>
              <a:ext cx="2712903" cy="5539807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 rot="5339">
              <a:off x="1117826" y="634766"/>
              <a:ext cx="2511303" cy="5315706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 rot="-10793156">
              <a:off x="1702602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 rot="5827501">
              <a:off x="2668055" y="715407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A WEBSITE OR AN </a:t>
            </a:r>
            <a:r>
              <a:rPr lang="en" sz="6000" dirty="0">
                <a:solidFill>
                  <a:schemeClr val="accent2"/>
                </a:solidFill>
              </a:rPr>
              <a:t>APP?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848" name="Google Shape;848;p42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If you are presenting a website, an internet product or an app, you can place a screenshot of it here.</a:t>
            </a:r>
            <a:endParaRPr dirty="0"/>
          </a:p>
        </p:txBody>
      </p:sp>
      <p:sp>
        <p:nvSpPr>
          <p:cNvPr id="2" name="Google Shape;410;p25">
            <a:extLst>
              <a:ext uri="{FF2B5EF4-FFF2-40B4-BE49-F238E27FC236}">
                <a16:creationId xmlns:a16="http://schemas.microsoft.com/office/drawing/2014/main" id="{3A4BABA2-A341-DD37-92CF-8A46A96C0DCB}"/>
              </a:ext>
            </a:extLst>
          </p:cNvPr>
          <p:cNvSpPr txBox="1">
            <a:spLocks/>
          </p:cNvSpPr>
          <p:nvPr/>
        </p:nvSpPr>
        <p:spPr>
          <a:xfrm>
            <a:off x="1759188" y="58192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ru-RU" dirty="0">
                <a:solidFill>
                  <a:schemeClr val="tx1"/>
                </a:solidFill>
              </a:rPr>
              <a:t>7. Добавление новой категории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096B1-6A35-40CB-5A2C-A2DDB5835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9" t="102" r="4479"/>
          <a:stretch/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49C24-D3F4-1E71-5E46-9486CDA1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3" r="7218" b="8819"/>
          <a:stretch/>
        </p:blipFill>
        <p:spPr>
          <a:xfrm>
            <a:off x="1327860" y="1126918"/>
            <a:ext cx="2505443" cy="43993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5486F5-CA2E-4ADB-B855-4CB48F197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2" r="883"/>
          <a:stretch/>
        </p:blipFill>
        <p:spPr>
          <a:xfrm>
            <a:off x="4761346" y="1434651"/>
            <a:ext cx="6690399" cy="38332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AB8C664-C26B-1482-7091-ABDAF2951A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37" r="3814"/>
          <a:stretch/>
        </p:blipFill>
        <p:spPr>
          <a:xfrm>
            <a:off x="1332852" y="1124444"/>
            <a:ext cx="2500451" cy="44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5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2"/>
          <p:cNvGrpSpPr/>
          <p:nvPr/>
        </p:nvGrpSpPr>
        <p:grpSpPr>
          <a:xfrm>
            <a:off x="1234202" y="656999"/>
            <a:ext cx="2721600" cy="5544000"/>
            <a:chOff x="1020040" y="533174"/>
            <a:chExt cx="2721600" cy="5544000"/>
          </a:xfrm>
        </p:grpSpPr>
        <p:sp>
          <p:nvSpPr>
            <p:cNvPr id="841" name="Google Shape;841;p42"/>
            <p:cNvSpPr/>
            <p:nvPr/>
          </p:nvSpPr>
          <p:spPr>
            <a:xfrm rot="5322">
              <a:off x="1024388" y="535271"/>
              <a:ext cx="2712903" cy="5539807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 rot="5339">
              <a:off x="1117826" y="634766"/>
              <a:ext cx="2511303" cy="5315706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 rot="-10793156">
              <a:off x="1702602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 rot="5827501">
              <a:off x="2668055" y="715407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A WEBSITE OR AN </a:t>
            </a:r>
            <a:r>
              <a:rPr lang="en" sz="6000" dirty="0">
                <a:solidFill>
                  <a:schemeClr val="accent2"/>
                </a:solidFill>
              </a:rPr>
              <a:t>APP?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848" name="Google Shape;848;p42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If you are presenting a website, an internet product or an app, you can place a screenshot of it here.</a:t>
            </a:r>
            <a:endParaRPr dirty="0"/>
          </a:p>
        </p:txBody>
      </p:sp>
      <p:sp>
        <p:nvSpPr>
          <p:cNvPr id="2" name="Google Shape;410;p25">
            <a:extLst>
              <a:ext uri="{FF2B5EF4-FFF2-40B4-BE49-F238E27FC236}">
                <a16:creationId xmlns:a16="http://schemas.microsoft.com/office/drawing/2014/main" id="{3A4BABA2-A341-DD37-92CF-8A46A96C0DCB}"/>
              </a:ext>
            </a:extLst>
          </p:cNvPr>
          <p:cNvSpPr txBox="1">
            <a:spLocks/>
          </p:cNvSpPr>
          <p:nvPr/>
        </p:nvSpPr>
        <p:spPr>
          <a:xfrm>
            <a:off x="1759188" y="58192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ru-RU" dirty="0">
                <a:solidFill>
                  <a:schemeClr val="tx1"/>
                </a:solidFill>
              </a:rPr>
              <a:t>8. Добавление новой категории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096B1-6A35-40CB-5A2C-A2DDB5835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9" t="102" r="4479"/>
          <a:stretch/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49C24-D3F4-1E71-5E46-9486CDA1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3" r="7218" b="8819"/>
          <a:stretch/>
        </p:blipFill>
        <p:spPr>
          <a:xfrm>
            <a:off x="1327860" y="1126918"/>
            <a:ext cx="2505443" cy="43993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FC5F14-13F8-DE77-5367-DC34A18E15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0" r="1929"/>
          <a:stretch/>
        </p:blipFill>
        <p:spPr>
          <a:xfrm>
            <a:off x="4768843" y="1434649"/>
            <a:ext cx="6682902" cy="38331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011437-3C3E-15E3-977B-EB81AB443B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88" r="1683"/>
          <a:stretch/>
        </p:blipFill>
        <p:spPr>
          <a:xfrm>
            <a:off x="1331495" y="1130836"/>
            <a:ext cx="2501807" cy="43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2"/>
          <p:cNvGrpSpPr/>
          <p:nvPr/>
        </p:nvGrpSpPr>
        <p:grpSpPr>
          <a:xfrm>
            <a:off x="1234202" y="656999"/>
            <a:ext cx="2721600" cy="5544000"/>
            <a:chOff x="1020040" y="533174"/>
            <a:chExt cx="2721600" cy="5544000"/>
          </a:xfrm>
        </p:grpSpPr>
        <p:sp>
          <p:nvSpPr>
            <p:cNvPr id="841" name="Google Shape;841;p42"/>
            <p:cNvSpPr/>
            <p:nvPr/>
          </p:nvSpPr>
          <p:spPr>
            <a:xfrm rot="5322">
              <a:off x="1024388" y="535271"/>
              <a:ext cx="2712903" cy="5539807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 rot="5339">
              <a:off x="1117826" y="634766"/>
              <a:ext cx="2511303" cy="5315706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 rot="-10793156">
              <a:off x="1702602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 rot="5827501">
              <a:off x="2668055" y="715407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A WEBSITE OR AN </a:t>
            </a:r>
            <a:r>
              <a:rPr lang="en" sz="6000" dirty="0">
                <a:solidFill>
                  <a:schemeClr val="accent2"/>
                </a:solidFill>
              </a:rPr>
              <a:t>APP?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848" name="Google Shape;848;p42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If you are presenting a website, an internet product or an app, you can place a screenshot of it here.</a:t>
            </a:r>
            <a:endParaRPr dirty="0"/>
          </a:p>
        </p:txBody>
      </p:sp>
      <p:sp>
        <p:nvSpPr>
          <p:cNvPr id="2" name="Google Shape;410;p25">
            <a:extLst>
              <a:ext uri="{FF2B5EF4-FFF2-40B4-BE49-F238E27FC236}">
                <a16:creationId xmlns:a16="http://schemas.microsoft.com/office/drawing/2014/main" id="{3A4BABA2-A341-DD37-92CF-8A46A96C0DCB}"/>
              </a:ext>
            </a:extLst>
          </p:cNvPr>
          <p:cNvSpPr txBox="1">
            <a:spLocks/>
          </p:cNvSpPr>
          <p:nvPr/>
        </p:nvSpPr>
        <p:spPr>
          <a:xfrm>
            <a:off x="1759188" y="58192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ru-RU" dirty="0">
                <a:solidFill>
                  <a:schemeClr val="tx1"/>
                </a:solidFill>
              </a:rPr>
              <a:t>9. Статистика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096B1-6A35-40CB-5A2C-A2DDB5835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9" t="102" r="4479"/>
          <a:stretch/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49C24-D3F4-1E71-5E46-9486CDA1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3" r="7218" b="8819"/>
          <a:stretch/>
        </p:blipFill>
        <p:spPr>
          <a:xfrm>
            <a:off x="1327860" y="1126918"/>
            <a:ext cx="2505443" cy="43993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7BAC75-36AC-8882-923F-15BF525CE2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64" r="5508"/>
          <a:stretch/>
        </p:blipFill>
        <p:spPr>
          <a:xfrm>
            <a:off x="1342382" y="1103658"/>
            <a:ext cx="2490921" cy="44226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86832A-6739-7BB9-6C56-690775DA0C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331"/>
          <a:stretch/>
        </p:blipFill>
        <p:spPr>
          <a:xfrm>
            <a:off x="4781795" y="1434650"/>
            <a:ext cx="6669950" cy="38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16748" y="2101174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38856"/>
            <a:ext cx="7406945" cy="976585"/>
          </a:xfrm>
        </p:spPr>
        <p:txBody>
          <a:bodyPr/>
          <a:lstStyle/>
          <a:p>
            <a:pPr algn="ctr"/>
            <a:r>
              <a:rPr lang="ru-RU" sz="4800" dirty="0">
                <a:solidFill>
                  <a:schemeClr val="accent2"/>
                </a:solidFill>
              </a:rPr>
              <a:t>Итоги</a:t>
            </a:r>
            <a:endParaRPr lang="ru-RU" sz="7200" dirty="0">
              <a:solidFill>
                <a:srgbClr val="7030A0"/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279829" y="2241136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FDF864-8044-DF99-6B80-0BC220FFD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9" r="974"/>
          <a:stretch/>
        </p:blipFill>
        <p:spPr>
          <a:xfrm>
            <a:off x="5279829" y="2559221"/>
            <a:ext cx="6682903" cy="3856493"/>
          </a:xfrm>
          <a:prstGeom prst="rect">
            <a:avLst/>
          </a:prstGeom>
        </p:spPr>
      </p:pic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400" dirty="0"/>
              <a:t>Разработан инструмент, который позволяет пользователям эффективно и гибко управлять своими задачами, напоминает  о предстоящих делах и отображает статистику и работает в многопользовательском режиме. </a:t>
            </a:r>
          </a:p>
        </p:txBody>
      </p:sp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Остались ли вопросы</a:t>
            </a:r>
            <a:r>
              <a:rPr lang="en" dirty="0">
                <a:solidFill>
                  <a:schemeClr val="accent1"/>
                </a:solidFill>
              </a:rPr>
              <a:t>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8965531" y="4057258"/>
            <a:ext cx="440297" cy="378888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2"/>
                </a:solidFill>
              </a:rPr>
              <a:t>Цели проекта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9" y="1633950"/>
            <a:ext cx="4577546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2"/>
                </a:solidFill>
              </a:rPr>
              <a:t>управление задачами</a:t>
            </a:r>
          </a:p>
          <a:p>
            <a:pPr marL="285750" indent="-285750"/>
            <a:r>
              <a:rPr lang="ru-RU" sz="2400" dirty="0">
                <a:solidFill>
                  <a:schemeClr val="accent2"/>
                </a:solidFill>
              </a:rPr>
              <a:t>организация задач</a:t>
            </a:r>
          </a:p>
          <a:p>
            <a:pPr marL="285750" indent="-285750"/>
            <a:r>
              <a:rPr lang="ru-RU" sz="2400" dirty="0">
                <a:solidFill>
                  <a:schemeClr val="accent2"/>
                </a:solidFill>
              </a:rPr>
              <a:t>приоритеты и сроки</a:t>
            </a:r>
          </a:p>
          <a:p>
            <a:pPr marL="285750" indent="-285750"/>
            <a:r>
              <a:rPr lang="ru-RU" sz="2400" dirty="0">
                <a:solidFill>
                  <a:schemeClr val="accent2"/>
                </a:solidFill>
              </a:rPr>
              <a:t>напоминания и уведомления </a:t>
            </a:r>
          </a:p>
          <a:p>
            <a:pPr marL="285750" indent="-285750"/>
            <a:r>
              <a:rPr lang="ru-RU" sz="2400" dirty="0">
                <a:solidFill>
                  <a:schemeClr val="accent2"/>
                </a:solidFill>
              </a:rPr>
              <a:t>аналитика и отчетность</a:t>
            </a:r>
          </a:p>
          <a:p>
            <a:pPr marL="285750" indent="-285750"/>
            <a:r>
              <a:rPr lang="ru-RU" sz="2400" dirty="0">
                <a:solidFill>
                  <a:schemeClr val="accent2"/>
                </a:solidFill>
              </a:rPr>
              <a:t>многопользовательская поддержка</a:t>
            </a:r>
          </a:p>
          <a:p>
            <a:pPr marL="285750" indent="-285750"/>
            <a:r>
              <a:rPr lang="ru-RU" sz="2400" dirty="0">
                <a:solidFill>
                  <a:schemeClr val="accent2"/>
                </a:solidFill>
              </a:rPr>
              <a:t>кроссплатформенность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67319" y="1633950"/>
            <a:ext cx="4345407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dirty="0"/>
              <a:t>Цель: разработать инструмент, который позволит пользователям более организованно и эффективно управлять своими задачами, будет напоминать о предстоящих делах и отображать статистику их выполнения.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5856051" y="204281"/>
            <a:ext cx="6206247" cy="4533089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Управление проектами команды с любого устройства | Trello">
            <a:extLst>
              <a:ext uri="{FF2B5EF4-FFF2-40B4-BE49-F238E27FC236}">
                <a16:creationId xmlns:a16="http://schemas.microsoft.com/office/drawing/2014/main" id="{AEB1CECA-6748-E54D-CEE0-E8E3A91A29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11" y="640291"/>
            <a:ext cx="5940425" cy="39884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282102" y="2354096"/>
            <a:ext cx="7704306" cy="398843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6037634" y="338759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64" y="395015"/>
            <a:ext cx="4793924" cy="804230"/>
          </a:xfrm>
        </p:spPr>
        <p:txBody>
          <a:bodyPr/>
          <a:lstStyle/>
          <a:p>
            <a:r>
              <a:rPr lang="ru-RU" sz="5400" dirty="0">
                <a:solidFill>
                  <a:srgbClr val="7030A0"/>
                </a:solidFill>
              </a:rPr>
              <a:t>Конкуренты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92E47B-1BBE-5303-C373-31A2A78B8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7" y="2791840"/>
            <a:ext cx="7484173" cy="3436879"/>
          </a:xfrm>
          <a:prstGeom prst="rect">
            <a:avLst/>
          </a:prstGeom>
        </p:spPr>
      </p:pic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7351027" y="20171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Trello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chemeClr val="accent2"/>
                </a:solidFill>
              </a:rPr>
              <a:t>Задачи проекта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Научиться создавать полноценное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веб-приложение</a:t>
            </a: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Составить требования к внешнему виду и функциям приложения.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5128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ru-RU" dirty="0"/>
              <a:t>Разработать функционал приложения.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Добавить уведомления, статистику и прочее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ru-RU" dirty="0"/>
              <a:t>Разработать дизайн приложения.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Протестировать работу и исправить ошибки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2081719" y="1177047"/>
            <a:ext cx="8064230" cy="5564221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6"/>
            <a:ext cx="7406945" cy="976585"/>
          </a:xfrm>
        </p:spPr>
        <p:txBody>
          <a:bodyPr/>
          <a:lstStyle/>
          <a:p>
            <a:r>
              <a:rPr lang="ru-RU" sz="3600" dirty="0">
                <a:solidFill>
                  <a:schemeClr val="accent2"/>
                </a:solidFill>
              </a:rPr>
              <a:t>Функциональные требования</a:t>
            </a:r>
            <a:endParaRPr lang="ru-RU" sz="5400" dirty="0">
              <a:solidFill>
                <a:srgbClr val="7030A0"/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2246370" y="1296116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9DE5DD-9FD5-2E00-924B-95A7AD0E1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70" y="1605066"/>
            <a:ext cx="7699259" cy="499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2586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accent2"/>
                </a:solidFill>
              </a:rPr>
              <a:t>Нефункциональные требования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3"/>
          </p:nvPr>
        </p:nvSpPr>
        <p:spPr>
          <a:xfrm>
            <a:off x="7705441" y="2352521"/>
            <a:ext cx="3589507" cy="13246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dirty="0"/>
              <a:t>Безопасность и конфиденциальность</a:t>
            </a:r>
            <a:endParaRPr lang="en-US" sz="2400" dirty="0"/>
          </a:p>
        </p:txBody>
      </p:sp>
      <p:sp>
        <p:nvSpPr>
          <p:cNvPr id="546" name="Google Shape;546;p37"/>
          <p:cNvSpPr txBox="1">
            <a:spLocks noGrp="1"/>
          </p:cNvSpPr>
          <p:nvPr>
            <p:ph type="subTitle" idx="4"/>
          </p:nvPr>
        </p:nvSpPr>
        <p:spPr>
          <a:xfrm>
            <a:off x="1307866" y="2353761"/>
            <a:ext cx="3230995" cy="9355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dirty="0"/>
              <a:t>Быстрая загрузка страниц</a:t>
            </a:r>
            <a:endParaRPr lang="en-US" sz="2400" dirty="0"/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5"/>
          </p:nvPr>
        </p:nvSpPr>
        <p:spPr>
          <a:xfrm>
            <a:off x="1307866" y="4309359"/>
            <a:ext cx="2811289" cy="11499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dirty="0"/>
              <a:t>Простой и удобный дизайн</a:t>
            </a:r>
            <a:endParaRPr sz="2400" dirty="0"/>
          </a:p>
        </p:txBody>
      </p:sp>
      <p:sp>
        <p:nvSpPr>
          <p:cNvPr id="548" name="Google Shape;548;p37"/>
          <p:cNvSpPr txBox="1">
            <a:spLocks noGrp="1"/>
          </p:cNvSpPr>
          <p:nvPr>
            <p:ph type="subTitle" idx="6"/>
          </p:nvPr>
        </p:nvSpPr>
        <p:spPr>
          <a:xfrm>
            <a:off x="7705441" y="4309359"/>
            <a:ext cx="3018000" cy="14308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Возможность обновлений и масштабирования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Pod classic — Википедия">
            <a:extLst>
              <a:ext uri="{FF2B5EF4-FFF2-40B4-BE49-F238E27FC236}">
                <a16:creationId xmlns:a16="http://schemas.microsoft.com/office/drawing/2014/main" id="{F69A3472-BAED-7034-DA00-FCE8CB9C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3" y="2178995"/>
            <a:ext cx="2305252" cy="37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5082911" y="2178995"/>
            <a:ext cx="2047655" cy="20040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spc="-300" dirty="0"/>
              <a:t>Адаптировано</a:t>
            </a:r>
            <a:r>
              <a:rPr lang="ru-RU" sz="2400" spc="-100" dirty="0"/>
              <a:t> для любых размеров экранов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Инструменты разработки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ubTitle" idx="1"/>
          </p:nvPr>
        </p:nvSpPr>
        <p:spPr>
          <a:xfrm>
            <a:off x="333533" y="3048118"/>
            <a:ext cx="1997700" cy="18988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Python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Django Framework</a:t>
            </a:r>
            <a:endParaRPr dirty="0"/>
          </a:p>
        </p:txBody>
      </p:sp>
      <p:sp>
        <p:nvSpPr>
          <p:cNvPr id="794" name="Google Shape;794;p40"/>
          <p:cNvSpPr txBox="1">
            <a:spLocks noGrp="1"/>
          </p:cNvSpPr>
          <p:nvPr>
            <p:ph type="subTitle" idx="2"/>
          </p:nvPr>
        </p:nvSpPr>
        <p:spPr>
          <a:xfrm>
            <a:off x="2638307" y="3225537"/>
            <a:ext cx="2217907" cy="14545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HTML/CSS/JS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MDBootstrap</a:t>
            </a:r>
            <a:endParaRPr lang="en-US" dirty="0"/>
          </a:p>
        </p:txBody>
      </p:sp>
      <p:sp>
        <p:nvSpPr>
          <p:cNvPr id="796" name="Google Shape;796;p40"/>
          <p:cNvSpPr txBox="1">
            <a:spLocks noGrp="1"/>
          </p:cNvSpPr>
          <p:nvPr>
            <p:ph type="subTitle" idx="3"/>
          </p:nvPr>
        </p:nvSpPr>
        <p:spPr>
          <a:xfrm>
            <a:off x="5097100" y="3048118"/>
            <a:ext cx="1997700" cy="12297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Aiogram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Chart.js</a:t>
            </a: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Selenium</a:t>
            </a:r>
            <a:endParaRPr dirty="0"/>
          </a:p>
        </p:txBody>
      </p:sp>
      <p:sp>
        <p:nvSpPr>
          <p:cNvPr id="798" name="Google Shape;798;p40"/>
          <p:cNvSpPr txBox="1">
            <a:spLocks noGrp="1"/>
          </p:cNvSpPr>
          <p:nvPr>
            <p:ph type="subTitle" idx="4"/>
          </p:nvPr>
        </p:nvSpPr>
        <p:spPr>
          <a:xfrm>
            <a:off x="7468063" y="3003414"/>
            <a:ext cx="1997700" cy="18988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Celery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Redis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Flower</a:t>
            </a:r>
            <a:endParaRPr dirty="0"/>
          </a:p>
        </p:txBody>
      </p:sp>
      <p:sp>
        <p:nvSpPr>
          <p:cNvPr id="799" name="Google Shape;799;p40"/>
          <p:cNvSpPr txBox="1">
            <a:spLocks noGrp="1"/>
          </p:cNvSpPr>
          <p:nvPr>
            <p:ph type="subTitle" idx="5"/>
          </p:nvPr>
        </p:nvSpPr>
        <p:spPr>
          <a:xfrm>
            <a:off x="9839026" y="3138276"/>
            <a:ext cx="1997700" cy="1541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Sqlite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Django ORM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7A6DFD-C29E-10F9-9B06-B45658F5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" name="Google Shape;512;p35"/>
          <p:cNvSpPr/>
          <p:nvPr/>
        </p:nvSpPr>
        <p:spPr>
          <a:xfrm>
            <a:off x="5950036" y="79713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6162591" y="9000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72" y="169654"/>
            <a:ext cx="4793924" cy="804230"/>
          </a:xfrm>
        </p:spPr>
        <p:txBody>
          <a:bodyPr/>
          <a:lstStyle/>
          <a:p>
            <a:r>
              <a:rPr lang="ru-RU" sz="5400" dirty="0">
                <a:solidFill>
                  <a:schemeClr val="tx2"/>
                </a:solidFill>
              </a:rPr>
              <a:t>Модели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24F0A-E27B-0B01-D419-B6C0E49F9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616" y="1244258"/>
            <a:ext cx="5439339" cy="45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2"/>
          <p:cNvGrpSpPr/>
          <p:nvPr/>
        </p:nvGrpSpPr>
        <p:grpSpPr>
          <a:xfrm>
            <a:off x="1234202" y="656999"/>
            <a:ext cx="2721600" cy="5544000"/>
            <a:chOff x="1020040" y="533174"/>
            <a:chExt cx="2721600" cy="5544000"/>
          </a:xfrm>
        </p:grpSpPr>
        <p:sp>
          <p:nvSpPr>
            <p:cNvPr id="841" name="Google Shape;841;p42"/>
            <p:cNvSpPr/>
            <p:nvPr/>
          </p:nvSpPr>
          <p:spPr>
            <a:xfrm rot="5322">
              <a:off x="1024388" y="535271"/>
              <a:ext cx="2712903" cy="5539807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 rot="5339">
              <a:off x="1117826" y="634766"/>
              <a:ext cx="2511303" cy="5315706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 rot="-10793156">
              <a:off x="1702602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 rot="5827501">
              <a:off x="2668055" y="715407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A WEBSITE OR AN </a:t>
            </a:r>
            <a:r>
              <a:rPr lang="en" sz="6000" dirty="0">
                <a:solidFill>
                  <a:schemeClr val="accent2"/>
                </a:solidFill>
              </a:rPr>
              <a:t>APP?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848" name="Google Shape;848;p42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If you are presenting a website, an internet product or an app, you can place a screenshot of it here.</a:t>
            </a:r>
            <a:endParaRPr dirty="0"/>
          </a:p>
        </p:txBody>
      </p:sp>
      <p:sp>
        <p:nvSpPr>
          <p:cNvPr id="2" name="Google Shape;410;p25">
            <a:extLst>
              <a:ext uri="{FF2B5EF4-FFF2-40B4-BE49-F238E27FC236}">
                <a16:creationId xmlns:a16="http://schemas.microsoft.com/office/drawing/2014/main" id="{3A4BABA2-A341-DD37-92CF-8A46A96C0DCB}"/>
              </a:ext>
            </a:extLst>
          </p:cNvPr>
          <p:cNvSpPr txBox="1">
            <a:spLocks/>
          </p:cNvSpPr>
          <p:nvPr/>
        </p:nvSpPr>
        <p:spPr>
          <a:xfrm>
            <a:off x="1759188" y="58192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ru-RU" dirty="0">
                <a:solidFill>
                  <a:schemeClr val="tx1"/>
                </a:solidFill>
              </a:rPr>
              <a:t>. Страница входа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096B1-6A35-40CB-5A2C-A2DDB5835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9" t="102" r="4479"/>
          <a:stretch/>
        </p:blipFill>
        <p:spPr>
          <a:xfrm>
            <a:off x="4768842" y="1434650"/>
            <a:ext cx="6682903" cy="3833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49C24-D3F4-1E71-5E46-9486CDA1B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3" r="7218" b="8819"/>
          <a:stretch/>
        </p:blipFill>
        <p:spPr>
          <a:xfrm>
            <a:off x="1327860" y="1126918"/>
            <a:ext cx="2505443" cy="4399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503</Words>
  <Application>Microsoft Office PowerPoint</Application>
  <PresentationFormat>Широкоэкранный</PresentationFormat>
  <Paragraphs>80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Roboto Mono</vt:lpstr>
      <vt:lpstr>Roboto</vt:lpstr>
      <vt:lpstr>Arial</vt:lpstr>
      <vt:lpstr>Calibri</vt:lpstr>
      <vt:lpstr>Abril Fatface</vt:lpstr>
      <vt:lpstr>Aldrich</vt:lpstr>
      <vt:lpstr>SlidesMania</vt:lpstr>
      <vt:lpstr>Веб-приложение Планировщик задач</vt:lpstr>
      <vt:lpstr>Цели проекта</vt:lpstr>
      <vt:lpstr>Конкуренты</vt:lpstr>
      <vt:lpstr>06</vt:lpstr>
      <vt:lpstr>Функциональные требования</vt:lpstr>
      <vt:lpstr>Нефункциональные требования</vt:lpstr>
      <vt:lpstr>Инструменты разработки</vt:lpstr>
      <vt:lpstr>Модели БД</vt:lpstr>
      <vt:lpstr>PRESENTING A WEBSITE OR AN APP?</vt:lpstr>
      <vt:lpstr>PRESENTING A WEBSITE OR AN APP?</vt:lpstr>
      <vt:lpstr>PRESENTING A WEBSITE OR AN APP?</vt:lpstr>
      <vt:lpstr>PRESENTING A WEBSITE OR AN APP?</vt:lpstr>
      <vt:lpstr>PRESENTING A WEBSITE OR AN APP?</vt:lpstr>
      <vt:lpstr>PRESENTING A WEBSITE OR AN APP?</vt:lpstr>
      <vt:lpstr>PRESENTING A WEBSITE OR AN APP?</vt:lpstr>
      <vt:lpstr>PRESENTING A WEBSITE OR AN APP?</vt:lpstr>
      <vt:lpstr>PRESENTING A WEBSITE OR AN APP?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Мишин Степан Сергеевич</cp:lastModifiedBy>
  <cp:revision>36</cp:revision>
  <dcterms:modified xsi:type="dcterms:W3CDTF">2023-10-18T20:33:48Z</dcterms:modified>
</cp:coreProperties>
</file>