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9" r:id="rId3"/>
    <p:sldId id="261" r:id="rId4"/>
    <p:sldId id="299" r:id="rId5"/>
    <p:sldId id="311" r:id="rId6"/>
    <p:sldId id="308" r:id="rId7"/>
    <p:sldId id="304" r:id="rId8"/>
    <p:sldId id="302" r:id="rId9"/>
    <p:sldId id="312" r:id="rId10"/>
    <p:sldId id="314" r:id="rId11"/>
    <p:sldId id="306" r:id="rId12"/>
    <p:sldId id="307" r:id="rId13"/>
    <p:sldId id="298" r:id="rId14"/>
    <p:sldId id="301" r:id="rId15"/>
    <p:sldId id="300" r:id="rId16"/>
  </p:sldIdLst>
  <p:sldSz cx="12192000" cy="6858000"/>
  <p:notesSz cx="6858000" cy="9144000"/>
  <p:embeddedFontLst>
    <p:embeddedFont>
      <p:font typeface="Roboto" panose="020B0604020202020204" charset="0"/>
      <p:regular r:id="rId19"/>
      <p:bold r:id="rId20"/>
      <p:italic r:id="rId21"/>
      <p:boldItalic r:id="rId22"/>
    </p:embeddedFont>
    <p:embeddedFont>
      <p:font typeface="Roboto Mono" panose="020B0604020202020204" charset="0"/>
      <p:regular r:id="rId23"/>
      <p:bold r:id="rId24"/>
      <p:italic r:id="rId25"/>
      <p:boldItalic r:id="rId26"/>
    </p:embeddedFont>
    <p:embeddedFont>
      <p:font typeface="Abril Fatface" panose="020B0604020202020204" charset="0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ACE482"/>
    <a:srgbClr val="1F3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7265C-1BA8-4D75-9E43-960B942DDB64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50820-3E2B-461A-87B0-CABD2AECFE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919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502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556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825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829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641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230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515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728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988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111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640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676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1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4" name="Google Shape;364;p20"/>
          <p:cNvSpPr txBox="1">
            <a:spLocks noGrp="1"/>
          </p:cNvSpPr>
          <p:nvPr>
            <p:ph type="body" idx="2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010 Text and Image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5344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66" r:id="rId4"/>
    <p:sldLayoutId id="2147483669" r:id="rId5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1884218" y="1450109"/>
            <a:ext cx="8349673" cy="30599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Разработка</a:t>
            </a:r>
            <a:br>
              <a:rPr lang="ru-RU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ru-RU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системы </a:t>
            </a:r>
            <a:br>
              <a:rPr lang="ru-RU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ru-RU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ru-RU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контроля </a:t>
            </a:r>
            <a:br>
              <a:rPr lang="ru-RU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ru-RU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ru-RU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версий </a:t>
            </a:r>
            <a:r>
              <a:rPr lang="ru-RU" sz="4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4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VCS</a:t>
            </a:r>
            <a:r>
              <a:rPr lang="ru-RU" sz="4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sz="4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634183" y="4935289"/>
            <a:ext cx="53678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ts val="146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 smtClean="0"/>
              <a:t>Выполнил </a:t>
            </a:r>
            <a:r>
              <a:rPr lang="ru-RU" dirty="0"/>
              <a:t>студент: </a:t>
            </a:r>
            <a:r>
              <a:rPr lang="en-US" dirty="0" smtClean="0"/>
              <a:t>    </a:t>
            </a:r>
            <a:r>
              <a:rPr lang="ru-RU" dirty="0" smtClean="0"/>
              <a:t>Мишин </a:t>
            </a:r>
            <a:r>
              <a:rPr lang="ru-RU" dirty="0"/>
              <a:t>С.С. </a:t>
            </a:r>
            <a:endParaRPr lang="en-US" dirty="0"/>
          </a:p>
          <a:p>
            <a:pPr marL="0" lvl="0" indent="0" algn="l" rtl="0">
              <a:lnSpc>
                <a:spcPts val="146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 smtClean="0"/>
              <a:t>Научный руководитель: Сафина</a:t>
            </a:r>
            <a:r>
              <a:rPr lang="en-US" dirty="0" smtClean="0"/>
              <a:t> </a:t>
            </a:r>
            <a:r>
              <a:rPr lang="ru-RU" dirty="0" smtClean="0"/>
              <a:t>Л.И.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78" y="80373"/>
            <a:ext cx="8478982" cy="976585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Принцип хранения данных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F30D09F-4081-4552-9B18-B8CD88F7E291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10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8" y="969690"/>
            <a:ext cx="10661940" cy="554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7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08" y="145028"/>
            <a:ext cx="7406945" cy="976585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Клиент 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VCS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4074BCA-7F77-4C69-83B9-16E6B9590AD4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11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507" y="1000382"/>
            <a:ext cx="9084652" cy="556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10" y="135791"/>
            <a:ext cx="7406945" cy="976585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Сервер 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VCS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D191035-150B-408D-BED9-7BCBFA4041ED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12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t="1163" r="1053" b="1327"/>
          <a:stretch/>
        </p:blipFill>
        <p:spPr>
          <a:xfrm>
            <a:off x="544010" y="1030053"/>
            <a:ext cx="10679459" cy="539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3616022-7878-4CC3-9F8D-17E65F4E7429}" type="slidenum">
              <a:rPr lang="ru-RU" sz="2400" smtClean="0">
                <a:solidFill>
                  <a:schemeClr val="accent6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13</a:t>
            </a:fld>
            <a:endParaRPr lang="ru-RU" sz="2400" dirty="0">
              <a:solidFill>
                <a:schemeClr val="accent6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08" y="1728074"/>
            <a:ext cx="11506056" cy="3915343"/>
          </a:xfrm>
          <a:prstGeom prst="rect">
            <a:avLst/>
          </a:prstGeom>
        </p:spPr>
      </p:pic>
      <p:sp>
        <p:nvSpPr>
          <p:cNvPr id="12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 txBox="1">
            <a:spLocks/>
          </p:cNvSpPr>
          <p:nvPr/>
        </p:nvSpPr>
        <p:spPr>
          <a:xfrm>
            <a:off x="489528" y="311281"/>
            <a:ext cx="7406945" cy="97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Модели БД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2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5107512" y="1611649"/>
            <a:ext cx="6967769" cy="451797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527" y="201910"/>
            <a:ext cx="7406945" cy="976585"/>
          </a:xfrm>
        </p:spPr>
        <p:txBody>
          <a:bodyPr/>
          <a:lstStyle/>
          <a:p>
            <a:pPr algn="ctr"/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Итоги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Google Shape;512;p35">
            <a:extLst>
              <a:ext uri="{FF2B5EF4-FFF2-40B4-BE49-F238E27FC236}">
                <a16:creationId xmlns:a16="http://schemas.microsoft.com/office/drawing/2014/main" id="{0F177758-EEFC-80D0-7C3E-B9066790AD06}"/>
              </a:ext>
            </a:extLst>
          </p:cNvPr>
          <p:cNvSpPr/>
          <p:nvPr/>
        </p:nvSpPr>
        <p:spPr>
          <a:xfrm>
            <a:off x="326544" y="1089498"/>
            <a:ext cx="4459465" cy="5529646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oogle Shape;520;p35">
            <a:extLst>
              <a:ext uri="{FF2B5EF4-FFF2-40B4-BE49-F238E27FC236}">
                <a16:creationId xmlns:a16="http://schemas.microsoft.com/office/drawing/2014/main" id="{DE4934B1-2943-601B-142D-984DAD32580E}"/>
              </a:ext>
            </a:extLst>
          </p:cNvPr>
          <p:cNvGrpSpPr/>
          <p:nvPr/>
        </p:nvGrpSpPr>
        <p:grpSpPr>
          <a:xfrm>
            <a:off x="539216" y="1263586"/>
            <a:ext cx="635280" cy="147600"/>
            <a:chOff x="2147366" y="4139382"/>
            <a:chExt cx="635280" cy="147600"/>
          </a:xfrm>
        </p:grpSpPr>
        <p:sp>
          <p:nvSpPr>
            <p:cNvPr id="12" name="Google Shape;521;p35">
              <a:extLst>
                <a:ext uri="{FF2B5EF4-FFF2-40B4-BE49-F238E27FC236}">
                  <a16:creationId xmlns:a16="http://schemas.microsoft.com/office/drawing/2014/main" id="{5D9B561D-4EBF-F7FD-14F7-0C75D0D600B0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22;p35">
              <a:extLst>
                <a:ext uri="{FF2B5EF4-FFF2-40B4-BE49-F238E27FC236}">
                  <a16:creationId xmlns:a16="http://schemas.microsoft.com/office/drawing/2014/main" id="{602A1826-9EE5-3B74-4A1F-31ABB43A474A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23;p35">
              <a:extLst>
                <a:ext uri="{FF2B5EF4-FFF2-40B4-BE49-F238E27FC236}">
                  <a16:creationId xmlns:a16="http://schemas.microsoft.com/office/drawing/2014/main" id="{9D3E6FF7-690A-B624-3AEC-A8F4F5D5FD4A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Google Shape;426;p27">
            <a:extLst>
              <a:ext uri="{FF2B5EF4-FFF2-40B4-BE49-F238E27FC236}">
                <a16:creationId xmlns:a16="http://schemas.microsoft.com/office/drawing/2014/main" id="{FC761563-AD08-3441-971C-100B22E77D48}"/>
              </a:ext>
            </a:extLst>
          </p:cNvPr>
          <p:cNvSpPr txBox="1">
            <a:spLocks/>
          </p:cNvSpPr>
          <p:nvPr/>
        </p:nvSpPr>
        <p:spPr>
          <a:xfrm>
            <a:off x="440602" y="1731227"/>
            <a:ext cx="4345407" cy="46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ru-RU" sz="2300" smtClean="0"/>
              <a:t>Создано решение </a:t>
            </a:r>
            <a:r>
              <a:rPr lang="ru-RU" sz="2300" dirty="0"/>
              <a:t>в области систем контроля версий</a:t>
            </a:r>
            <a:r>
              <a:rPr lang="ru-RU" sz="2300" dirty="0" smtClean="0"/>
              <a:t>, обладающее простотой в использовании, набором уникальных функций, обеспечивающее </a:t>
            </a:r>
            <a:r>
              <a:rPr lang="ru-RU" sz="2300" dirty="0"/>
              <a:t>безопасность данных и возможность монетизации </a:t>
            </a:r>
            <a:r>
              <a:rPr lang="ru-RU" sz="2300" dirty="0" smtClean="0"/>
              <a:t>контента</a:t>
            </a:r>
            <a:endParaRPr lang="ru-RU" sz="2300" dirty="0"/>
          </a:p>
        </p:txBody>
      </p:sp>
      <p:sp>
        <p:nvSpPr>
          <p:cNvPr id="11" name="TextBox 10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CE66B21-2B6B-4A18-B958-99E456DA8FAF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14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4049" r="5094"/>
          <a:stretch/>
        </p:blipFill>
        <p:spPr>
          <a:xfrm>
            <a:off x="5283200" y="1832284"/>
            <a:ext cx="6614160" cy="4076700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5874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3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СПАСИБО!</a:t>
            </a:r>
            <a:endParaRPr sz="9000" dirty="0">
              <a:solidFill>
                <a:schemeClr val="accent3"/>
              </a:solidFill>
            </a:endParaRPr>
          </a:p>
        </p:txBody>
      </p:sp>
      <p:sp>
        <p:nvSpPr>
          <p:cNvPr id="854" name="Google Shape;854;p43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Остались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вопросы</a:t>
            </a:r>
            <a:r>
              <a:rPr lang="e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?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61" name="Google Shape;861;p43"/>
          <p:cNvSpPr txBox="1">
            <a:spLocks noGrp="1"/>
          </p:cNvSpPr>
          <p:nvPr>
            <p:ph type="body" idx="2"/>
          </p:nvPr>
        </p:nvSpPr>
        <p:spPr>
          <a:xfrm>
            <a:off x="7372700" y="2840321"/>
            <a:ext cx="3243900" cy="108997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@mishinstepan</a:t>
            </a:r>
            <a:endParaRPr dirty="0"/>
          </a:p>
        </p:txBody>
      </p:sp>
      <p:pic>
        <p:nvPicPr>
          <p:cNvPr id="2054" name="Picture 6" descr="Free Vk SVG, PNG Icon, Symbol. Download Image.">
            <a:extLst>
              <a:ext uri="{FF2B5EF4-FFF2-40B4-BE49-F238E27FC236}">
                <a16:creationId xmlns:a16="http://schemas.microsoft.com/office/drawing/2014/main" id="{F747E806-3C45-FCE4-52AC-5776E39C6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81" y="3908420"/>
            <a:ext cx="676565" cy="67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in on reza">
            <a:extLst>
              <a:ext uri="{FF2B5EF4-FFF2-40B4-BE49-F238E27FC236}">
                <a16:creationId xmlns:a16="http://schemas.microsoft.com/office/drawing/2014/main" id="{9468FE21-5D0B-2455-820C-C47040887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58" y="4005534"/>
            <a:ext cx="484763" cy="4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84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394637" y="2477563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Заголовок 2">
            <a:extLst>
              <a:ext uri="{FF2B5EF4-FFF2-40B4-BE49-F238E27FC236}">
                <a16:creationId xmlns:a16="http://schemas.microsoft.com/office/drawing/2014/main" id="{32B364D0-805B-B26B-EBB4-F111851231B0}"/>
              </a:ext>
            </a:extLst>
          </p:cNvPr>
          <p:cNvSpPr txBox="1">
            <a:spLocks/>
          </p:cNvSpPr>
          <p:nvPr/>
        </p:nvSpPr>
        <p:spPr>
          <a:xfrm>
            <a:off x="2555259" y="2170853"/>
            <a:ext cx="3157992" cy="8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ru-RU" sz="1800" dirty="0">
                <a:solidFill>
                  <a:schemeClr val="tx1"/>
                </a:solidFill>
              </a:rPr>
              <a:t>Лидертаск</a:t>
            </a:r>
          </a:p>
        </p:txBody>
      </p:sp>
      <p:pic>
        <p:nvPicPr>
          <p:cNvPr id="17" name="Рисунок 16" descr="GitHub Desktop | Simple collaboration from your deskto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28" y="1690255"/>
            <a:ext cx="5787872" cy="3935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Рисунок 17" descr="version control - Are there any good graphical Git and Hg/Mercurial clients  on Mac OS X? - Stack Overflow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71" y="1578697"/>
            <a:ext cx="6252931" cy="442227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Заголовок 2">
            <a:extLst>
              <a:ext uri="{FF2B5EF4-FFF2-40B4-BE49-F238E27FC236}">
                <a16:creationId xmlns:a16="http://schemas.microsoft.com/office/drawing/2014/main" id="{0BD09F1A-DA05-4074-C40F-34654CDDE603}"/>
              </a:ext>
            </a:extLst>
          </p:cNvPr>
          <p:cNvSpPr txBox="1">
            <a:spLocks/>
          </p:cNvSpPr>
          <p:nvPr/>
        </p:nvSpPr>
        <p:spPr>
          <a:xfrm>
            <a:off x="1969103" y="5688108"/>
            <a:ext cx="2014646" cy="3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Git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3" name="Заголовок 2">
            <a:extLst>
              <a:ext uri="{FF2B5EF4-FFF2-40B4-BE49-F238E27FC236}">
                <a16:creationId xmlns:a16="http://schemas.microsoft.com/office/drawing/2014/main" id="{0BD09F1A-DA05-4074-C40F-34654CDDE603}"/>
              </a:ext>
            </a:extLst>
          </p:cNvPr>
          <p:cNvSpPr txBox="1">
            <a:spLocks/>
          </p:cNvSpPr>
          <p:nvPr/>
        </p:nvSpPr>
        <p:spPr>
          <a:xfrm>
            <a:off x="8115913" y="5688108"/>
            <a:ext cx="2014646" cy="3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Mercurial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4" name="Google Shape;424;p27"/>
          <p:cNvSpPr txBox="1">
            <a:spLocks/>
          </p:cNvSpPr>
          <p:nvPr/>
        </p:nvSpPr>
        <p:spPr>
          <a:xfrm>
            <a:off x="308128" y="533101"/>
            <a:ext cx="1011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40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Аналоги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648858B-C876-47BC-B036-0C8ABFFB6548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2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Цели </a:t>
            </a:r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проекта</a:t>
            </a:r>
            <a:endParaRPr sz="6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5" name="Google Shape;425;p27"/>
          <p:cNvSpPr txBox="1">
            <a:spLocks noGrp="1"/>
          </p:cNvSpPr>
          <p:nvPr>
            <p:ph type="body" idx="2"/>
          </p:nvPr>
        </p:nvSpPr>
        <p:spPr>
          <a:xfrm>
            <a:off x="6527178" y="1745673"/>
            <a:ext cx="4491804" cy="398711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/>
            <a:r>
              <a:rPr lang="ru-RU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П</a:t>
            </a:r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ростота в использовании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Русификация и выбор языка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Шифрование данных</a:t>
            </a: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Выбор сервера для хранения данных</a:t>
            </a: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Торговая площадка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1105262" y="1745673"/>
            <a:ext cx="4547393" cy="420254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600" dirty="0"/>
              <a:t>Цель: </a:t>
            </a:r>
            <a:r>
              <a:rPr lang="ru-RU" sz="2600" dirty="0" smtClean="0"/>
              <a:t>создание </a:t>
            </a:r>
            <a:r>
              <a:rPr lang="en-US" sz="2600" dirty="0" smtClean="0"/>
              <a:t>VCS</a:t>
            </a:r>
            <a:r>
              <a:rPr lang="ru-RU" sz="2600" dirty="0" smtClean="0"/>
              <a:t>, простой в использовании, с русификацией и расширенным функционалом, как для </a:t>
            </a:r>
            <a:r>
              <a:rPr lang="ru-RU" sz="2600" dirty="0"/>
              <a:t>клиентской, так и для серверной части.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42254" y="6202271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221D892-AC89-4CDB-8D70-069CE9561012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3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794327" y="1103048"/>
            <a:ext cx="8589818" cy="5444392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984" y="230156"/>
            <a:ext cx="7942563" cy="976585"/>
          </a:xfrm>
        </p:spPr>
        <p:txBody>
          <a:bodyPr/>
          <a:lstStyle/>
          <a:p>
            <a:pPr lvl="0"/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Задачи проекта</a:t>
            </a:r>
            <a:endParaRPr lang="ru-RU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963504" y="1206741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111104" y="1688733"/>
            <a:ext cx="78666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Проектирование архитектуры: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Проектирование клиентской части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Проектирование серверной части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2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Разработка: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Разработка клиента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Разработка сервера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3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Интеграция: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Связывание клиента и сервера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4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Тестирование и отладка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4C3FF88-E11A-4C50-90A6-41D0AA2B3660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4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70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369455" y="1139994"/>
            <a:ext cx="5671127" cy="5444392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55" y="218135"/>
            <a:ext cx="7942563" cy="976585"/>
          </a:xfrm>
        </p:spPr>
        <p:txBody>
          <a:bodyPr/>
          <a:lstStyle/>
          <a:p>
            <a:pPr lvl="0"/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Ф</a:t>
            </a:r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ункциональные </a:t>
            </a:r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требования</a:t>
            </a:r>
          </a:p>
        </p:txBody>
      </p:sp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538632" y="1280632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6322292" y="1154376"/>
            <a:ext cx="5671127" cy="5466955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6506504" y="1280632"/>
            <a:ext cx="635280" cy="147600"/>
            <a:chOff x="2147366" y="4139382"/>
            <a:chExt cx="635280" cy="147600"/>
          </a:xfrm>
        </p:grpSpPr>
        <p:sp>
          <p:nvSpPr>
            <p:cNvPr id="21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832300" y="1177168"/>
            <a:ext cx="260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Клиент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endParaRPr lang="ru-RU" sz="20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55286" y="1177168"/>
            <a:ext cx="260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Сервер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endParaRPr lang="ru-RU" sz="20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1543" y="1896589"/>
            <a:ext cx="552694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Создание репозитория (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init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Клонирование 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репозитория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clone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en-US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Загрузка на сервер (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push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ru-RU" sz="19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Удаление репозитория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remove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Создание коммитов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commit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Сравнение коммитов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status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Откат к предыдущей версии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rollback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История коммитов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hist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en-US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Вывод файловой 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структуры</a:t>
            </a:r>
            <a:r>
              <a:rPr lang="en-US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tree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Справка по 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командам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help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ru-RU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Смена языка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lang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ru-RU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де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шифрование репозитория (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(de)crypt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Игнорирование файлов и директорий</a:t>
            </a:r>
            <a:r>
              <a:rPr lang="en-US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(.</a:t>
            </a:r>
            <a:r>
              <a:rPr lang="en-US" sz="19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gitignore</a:t>
            </a:r>
            <a:r>
              <a:rPr lang="en-US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endParaRPr lang="en-US" sz="19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66470" y="1968979"/>
            <a:ext cx="5314512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Аутентификация и 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авторизация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Редактирование личной информации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Хранение данных репозиториев</a:t>
            </a:r>
            <a:endParaRPr lang="ru-RU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Создание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Клонирование 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Удаление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Просмотр содержимого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Изменение параметров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Взаимодействие с клиентской частью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Выбор сервера для хранения данных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Встроенная торговая площадка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Администрирование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ru-RU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86836" y="6122721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AF5D716-E7FC-4B00-B443-913764DEA9E8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5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23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06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Нефункциональные требования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Простота и удобство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Скорость и производительность</a:t>
            </a:r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875900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Совместимость и адаптивность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Масштабируемость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Безопасность и конфиденциальность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Надежность и отказоустойчивость</a:t>
            </a:r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1359057-2E0A-4C90-B485-A4DBA98336FB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6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24;p27"/>
          <p:cNvSpPr txBox="1">
            <a:spLocks/>
          </p:cNvSpPr>
          <p:nvPr/>
        </p:nvSpPr>
        <p:spPr>
          <a:xfrm>
            <a:off x="842028" y="432950"/>
            <a:ext cx="1011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Инструменты разработки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Picture 10" descr="Django logo and symbol, meaning, history, PNG">
            <a:extLst>
              <a:ext uri="{FF2B5EF4-FFF2-40B4-BE49-F238E27FC236}">
                <a16:creationId xmlns:a16="http://schemas.microsoft.com/office/drawing/2014/main" id="{DC315CB1-53B7-12F3-7E0D-5BA7DFC0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286" y="1308956"/>
            <a:ext cx="2718825" cy="169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Файл:Python logo and wordmark.svg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558" y="3231653"/>
            <a:ext cx="4550312" cy="134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9B7F5165-34E3-E2D9-2601-545D58147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12" y="3731023"/>
            <a:ext cx="2188482" cy="21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08330D2-3CAD-4E72-ADC6-37C71068FE05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7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2050" name="Picture 2" descr="Руководство по SQLite: настраиваем и учимся работать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28" y="1448960"/>
            <a:ext cx="2947843" cy="1397769"/>
          </a:xfrm>
          <a:prstGeom prst="rect">
            <a:avLst/>
          </a:prstGeom>
          <a:noFill/>
          <a:effectLst>
            <a:glow rad="25400">
              <a:schemeClr val="bg1">
                <a:lumMod val="25000"/>
                <a:lumOff val="7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ootstrap (фреймворк) — Википедия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982" y="4937760"/>
            <a:ext cx="1402785" cy="111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ropzone JS Logo PNG Transparent &amp; SVG Vector - Freebie Supply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1" t="34248" r="4187" b="30498"/>
          <a:stretch/>
        </p:blipFill>
        <p:spPr bwMode="auto">
          <a:xfrm>
            <a:off x="8102870" y="1638597"/>
            <a:ext cx="3923817" cy="119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Postman (software).png - Wikimedia Common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46" y="5119517"/>
            <a:ext cx="3084407" cy="93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Stripe Logo, revised 2016.svg - Wikimedia Common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75" y="3191911"/>
            <a:ext cx="2262505" cy="107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20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67C1650-B721-4805-8860-23A7DBFD19E2}" type="slidenum">
              <a:rPr lang="ru-RU" sz="2400" smtClean="0">
                <a:solidFill>
                  <a:schemeClr val="accent6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8</a:t>
            </a:fld>
            <a:endParaRPr lang="ru-RU" sz="2400" dirty="0">
              <a:solidFill>
                <a:schemeClr val="accent6">
                  <a:lumMod val="75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0" y="209175"/>
            <a:ext cx="11767127" cy="6578994"/>
          </a:xfrm>
          <a:prstGeom prst="rect">
            <a:avLst/>
          </a:prstGeom>
        </p:spPr>
      </p:pic>
      <p:sp>
        <p:nvSpPr>
          <p:cNvPr id="6" name="Google Shape;424;p27"/>
          <p:cNvSpPr txBox="1">
            <a:spLocks/>
          </p:cNvSpPr>
          <p:nvPr/>
        </p:nvSpPr>
        <p:spPr>
          <a:xfrm>
            <a:off x="260138" y="209175"/>
            <a:ext cx="6842626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Архитектура</a:t>
            </a:r>
          </a:p>
          <a:p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приложения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8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205934"/>
            <a:ext cx="8478982" cy="976585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Принцип хранения данных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F30D09F-4081-4552-9B18-B8CD88F7E291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9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8" y="1310034"/>
            <a:ext cx="11071542" cy="475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303</Words>
  <Application>Microsoft Office PowerPoint</Application>
  <PresentationFormat>Широкоэкранный</PresentationFormat>
  <Paragraphs>91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Roboto</vt:lpstr>
      <vt:lpstr>Arial</vt:lpstr>
      <vt:lpstr>Roboto Mono</vt:lpstr>
      <vt:lpstr>Abril Fatface</vt:lpstr>
      <vt:lpstr>Calibri</vt:lpstr>
      <vt:lpstr>Aldrich</vt:lpstr>
      <vt:lpstr>SlidesMania</vt:lpstr>
      <vt:lpstr>Разработка  системы    контроля     версий (VCS)</vt:lpstr>
      <vt:lpstr>Презентация PowerPoint</vt:lpstr>
      <vt:lpstr>Цели проекта</vt:lpstr>
      <vt:lpstr>Задачи проекта</vt:lpstr>
      <vt:lpstr>Функциональные требования</vt:lpstr>
      <vt:lpstr>06</vt:lpstr>
      <vt:lpstr>Презентация PowerPoint</vt:lpstr>
      <vt:lpstr>Презентация PowerPoint</vt:lpstr>
      <vt:lpstr>Принцип хранения данных</vt:lpstr>
      <vt:lpstr>Принцип хранения данных</vt:lpstr>
      <vt:lpstr>Клиент VCS</vt:lpstr>
      <vt:lpstr>Сервер VCS</vt:lpstr>
      <vt:lpstr>Презентация PowerPoint</vt:lpstr>
      <vt:lpstr>Итоги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Веб-приложение Планировщик задач</dc:title>
  <cp:lastModifiedBy>Админ</cp:lastModifiedBy>
  <cp:revision>111</cp:revision>
  <dcterms:modified xsi:type="dcterms:W3CDTF">2024-06-03T19:28:53Z</dcterms:modified>
</cp:coreProperties>
</file>