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TT Commons Pro Expanded" charset="1" panose="020B0103030102020204"/>
      <p:regular r:id="rId12"/>
    </p:embeddedFont>
    <p:embeddedFont>
      <p:font typeface="TT Commons Pro Expanded Bold" charset="1" panose="020B0103030102020204"/>
      <p:regular r:id="rId13"/>
    </p:embeddedFont>
    <p:embeddedFont>
      <p:font typeface="TT Commons Pro Expanded Italics" charset="1" panose="020B0103030102020204"/>
      <p:regular r:id="rId14"/>
    </p:embeddedFont>
    <p:embeddedFont>
      <p:font typeface="TT Commons Pro Expanded Bold Italics" charset="1" panose="020B0103030102020204"/>
      <p:regular r:id="rId15"/>
    </p:embeddedFont>
    <p:embeddedFont>
      <p:font typeface="Cocomat Pro" charset="1" panose="00000500000000000000"/>
      <p:regular r:id="rId16"/>
    </p:embeddedFont>
    <p:embeddedFont>
      <p:font typeface="Cocomat Pro Bold" charset="1" panose="00000700000000000000"/>
      <p:regular r:id="rId17"/>
    </p:embeddedFont>
    <p:embeddedFont>
      <p:font typeface="Cocomat Pro Italics" charset="1" panose="00000500000000000000"/>
      <p:regular r:id="rId18"/>
    </p:embeddedFont>
    <p:embeddedFont>
      <p:font typeface="Cocomat Pro Bold Italics" charset="1" panose="00000700000000000000"/>
      <p:regular r:id="rId19"/>
    </p:embeddedFont>
    <p:embeddedFont>
      <p:font typeface="Cocomat Pro Thin" charset="1" panose="00000200000000000000"/>
      <p:regular r:id="rId20"/>
    </p:embeddedFont>
    <p:embeddedFont>
      <p:font typeface="Cocomat Pro Thin Italics" charset="1" panose="00000200000000000000"/>
      <p:regular r:id="rId21"/>
    </p:embeddedFont>
    <p:embeddedFont>
      <p:font typeface="Cocomat Pro Heavy" charset="1" panose="00000A00000000000000"/>
      <p:regular r:id="rId22"/>
    </p:embeddedFont>
    <p:embeddedFont>
      <p:font typeface="Cocomat Pro Heavy Italics" charset="1" panose="00000A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33" Target="slides/slide10.xml" Type="http://schemas.openxmlformats.org/officeDocument/2006/relationships/slide"/><Relationship Id="rId34" Target="slides/slide11.xml" Type="http://schemas.openxmlformats.org/officeDocument/2006/relationships/slide"/><Relationship Id="rId35" Target="slides/slide12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66354" y="5471074"/>
            <a:ext cx="22473900" cy="7069063"/>
          </a:xfrm>
          <a:custGeom>
            <a:avLst/>
            <a:gdLst/>
            <a:ahLst/>
            <a:cxnLst/>
            <a:rect r="r" b="b" t="t" l="l"/>
            <a:pathLst>
              <a:path h="7069063" w="22473900">
                <a:moveTo>
                  <a:pt x="0" y="0"/>
                </a:moveTo>
                <a:lnTo>
                  <a:pt x="22473899" y="0"/>
                </a:lnTo>
                <a:lnTo>
                  <a:pt x="22473899" y="7069063"/>
                </a:lnTo>
                <a:lnTo>
                  <a:pt x="0" y="7069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08734" y="3509529"/>
            <a:ext cx="14070533" cy="1776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4405"/>
              </a:lnSpc>
              <a:spcBef>
                <a:spcPct val="0"/>
              </a:spcBef>
            </a:pPr>
            <a:r>
              <a:rPr lang="en-US" sz="10289">
                <a:solidFill>
                  <a:srgbClr val="5A8CF2"/>
                </a:solidFill>
                <a:latin typeface="TT Commons Pro Expanded Bold"/>
              </a:rPr>
              <a:t>Pharma</a:t>
            </a:r>
            <a:r>
              <a:rPr lang="en-US" sz="10289">
                <a:solidFill>
                  <a:srgbClr val="5A8CF2"/>
                </a:solidFill>
                <a:latin typeface="TT Commons Pro Expanded"/>
              </a:rPr>
              <a:t>Life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8436591" y="-3534532"/>
            <a:ext cx="22473900" cy="7069063"/>
          </a:xfrm>
          <a:custGeom>
            <a:avLst/>
            <a:gdLst/>
            <a:ahLst/>
            <a:cxnLst/>
            <a:rect r="r" b="b" t="t" l="l"/>
            <a:pathLst>
              <a:path h="7069063" w="22473900">
                <a:moveTo>
                  <a:pt x="0" y="0"/>
                </a:moveTo>
                <a:lnTo>
                  <a:pt x="22473900" y="0"/>
                </a:lnTo>
                <a:lnTo>
                  <a:pt x="22473900" y="7069064"/>
                </a:lnTo>
                <a:lnTo>
                  <a:pt x="0" y="70690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30654" y="6140039"/>
            <a:ext cx="22473900" cy="7069063"/>
          </a:xfrm>
          <a:custGeom>
            <a:avLst/>
            <a:gdLst/>
            <a:ahLst/>
            <a:cxnLst/>
            <a:rect r="r" b="b" t="t" l="l"/>
            <a:pathLst>
              <a:path h="7069063" w="22473900">
                <a:moveTo>
                  <a:pt x="0" y="0"/>
                </a:moveTo>
                <a:lnTo>
                  <a:pt x="22473899" y="0"/>
                </a:lnTo>
                <a:lnTo>
                  <a:pt x="22473899" y="7069063"/>
                </a:lnTo>
                <a:lnTo>
                  <a:pt x="0" y="7069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64029" y="35558"/>
            <a:ext cx="11235803" cy="1308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0599"/>
              </a:lnSpc>
              <a:spcBef>
                <a:spcPct val="0"/>
              </a:spcBef>
            </a:pPr>
            <a:r>
              <a:rPr lang="en-US" sz="7570">
                <a:solidFill>
                  <a:srgbClr val="05066D"/>
                </a:solidFill>
                <a:latin typeface="Cocomat Pro Heavy"/>
              </a:rPr>
              <a:t>CASOS DE USO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464029" y="1343989"/>
            <a:ext cx="779318" cy="779318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C5FF"/>
            </a:solidFill>
            <a:ln cap="sq">
              <a:noFill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76200" y="-66675"/>
              <a:ext cx="660400" cy="803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0217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617232" y="1542953"/>
            <a:ext cx="472912" cy="384438"/>
          </a:xfrm>
          <a:custGeom>
            <a:avLst/>
            <a:gdLst/>
            <a:ahLst/>
            <a:cxnLst/>
            <a:rect r="r" b="b" t="t" l="l"/>
            <a:pathLst>
              <a:path h="384438" w="472912">
                <a:moveTo>
                  <a:pt x="0" y="0"/>
                </a:moveTo>
                <a:lnTo>
                  <a:pt x="472912" y="0"/>
                </a:lnTo>
                <a:lnTo>
                  <a:pt x="472912" y="384438"/>
                </a:lnTo>
                <a:lnTo>
                  <a:pt x="0" y="38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464029" y="2447406"/>
            <a:ext cx="779318" cy="779318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C5FF"/>
            </a:solidFill>
            <a:ln cap="sq">
              <a:noFill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-66675"/>
              <a:ext cx="660400" cy="803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0217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617232" y="2646370"/>
            <a:ext cx="472912" cy="384438"/>
          </a:xfrm>
          <a:custGeom>
            <a:avLst/>
            <a:gdLst/>
            <a:ahLst/>
            <a:cxnLst/>
            <a:rect r="r" b="b" t="t" l="l"/>
            <a:pathLst>
              <a:path h="384438" w="472912">
                <a:moveTo>
                  <a:pt x="0" y="0"/>
                </a:moveTo>
                <a:lnTo>
                  <a:pt x="472912" y="0"/>
                </a:lnTo>
                <a:lnTo>
                  <a:pt x="472912" y="384438"/>
                </a:lnTo>
                <a:lnTo>
                  <a:pt x="0" y="38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64029" y="3502700"/>
            <a:ext cx="779318" cy="779318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C5FF"/>
            </a:solidFill>
            <a:ln cap="sq">
              <a:noFill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-66675"/>
              <a:ext cx="660400" cy="803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0217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617232" y="3701665"/>
            <a:ext cx="472912" cy="384438"/>
          </a:xfrm>
          <a:custGeom>
            <a:avLst/>
            <a:gdLst/>
            <a:ahLst/>
            <a:cxnLst/>
            <a:rect r="r" b="b" t="t" l="l"/>
            <a:pathLst>
              <a:path h="384438" w="472912">
                <a:moveTo>
                  <a:pt x="0" y="0"/>
                </a:moveTo>
                <a:lnTo>
                  <a:pt x="472912" y="0"/>
                </a:lnTo>
                <a:lnTo>
                  <a:pt x="472912" y="384438"/>
                </a:lnTo>
                <a:lnTo>
                  <a:pt x="0" y="38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7381618" y="1386034"/>
            <a:ext cx="779318" cy="779318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C5FF"/>
            </a:solidFill>
            <a:ln cap="sq">
              <a:noFill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-66675"/>
              <a:ext cx="660400" cy="803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0217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7534821" y="1584998"/>
            <a:ext cx="472912" cy="384438"/>
          </a:xfrm>
          <a:custGeom>
            <a:avLst/>
            <a:gdLst/>
            <a:ahLst/>
            <a:cxnLst/>
            <a:rect r="r" b="b" t="t" l="l"/>
            <a:pathLst>
              <a:path h="384438" w="472912">
                <a:moveTo>
                  <a:pt x="0" y="0"/>
                </a:moveTo>
                <a:lnTo>
                  <a:pt x="472912" y="0"/>
                </a:lnTo>
                <a:lnTo>
                  <a:pt x="472912" y="384438"/>
                </a:lnTo>
                <a:lnTo>
                  <a:pt x="0" y="38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478148" y="1437308"/>
            <a:ext cx="4992145" cy="526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73"/>
              </a:lnSpc>
              <a:spcBef>
                <a:spcPct val="0"/>
              </a:spcBef>
            </a:pPr>
            <a:r>
              <a:rPr lang="en-US" sz="3052">
                <a:solidFill>
                  <a:srgbClr val="337096"/>
                </a:solidFill>
                <a:latin typeface="Montserrat Classic Bold"/>
              </a:rPr>
              <a:t>PESQUISAR PRODUTOS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551461" y="1328884"/>
            <a:ext cx="3757906" cy="931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49"/>
              </a:lnSpc>
              <a:spcBef>
                <a:spcPct val="0"/>
              </a:spcBef>
            </a:pPr>
            <a:r>
              <a:rPr lang="en-US" sz="2678">
                <a:solidFill>
                  <a:srgbClr val="337096"/>
                </a:solidFill>
                <a:latin typeface="Montserrat Classic Bold"/>
              </a:rPr>
              <a:t>CADASTRO DE USUÁRIO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78148" y="2504804"/>
            <a:ext cx="4283072" cy="526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73"/>
              </a:lnSpc>
              <a:spcBef>
                <a:spcPct val="0"/>
              </a:spcBef>
            </a:pPr>
            <a:r>
              <a:rPr lang="en-US" sz="3052">
                <a:solidFill>
                  <a:srgbClr val="337096"/>
                </a:solidFill>
                <a:latin typeface="Montserrat Classic Bold"/>
              </a:rPr>
              <a:t>FILTRAR PRODUTOS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16553" y="3445550"/>
            <a:ext cx="4306625" cy="891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78"/>
              </a:lnSpc>
              <a:spcBef>
                <a:spcPct val="0"/>
              </a:spcBef>
            </a:pPr>
            <a:r>
              <a:rPr lang="en-US" sz="2555">
                <a:solidFill>
                  <a:srgbClr val="337096"/>
                </a:solidFill>
                <a:latin typeface="Montserrat Classic Bold"/>
              </a:rPr>
              <a:t>VISUALIZAR DETALHES DOS PRODUTOS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7381618" y="2363853"/>
            <a:ext cx="779318" cy="779318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C5FF"/>
            </a:solidFill>
            <a:ln cap="sq">
              <a:noFill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76200" y="-66675"/>
              <a:ext cx="660400" cy="803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0217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7534821" y="2562817"/>
            <a:ext cx="472912" cy="384438"/>
          </a:xfrm>
          <a:custGeom>
            <a:avLst/>
            <a:gdLst/>
            <a:ahLst/>
            <a:cxnLst/>
            <a:rect r="r" b="b" t="t" l="l"/>
            <a:pathLst>
              <a:path h="384438" w="472912">
                <a:moveTo>
                  <a:pt x="0" y="0"/>
                </a:moveTo>
                <a:lnTo>
                  <a:pt x="472912" y="0"/>
                </a:lnTo>
                <a:lnTo>
                  <a:pt x="472912" y="384438"/>
                </a:lnTo>
                <a:lnTo>
                  <a:pt x="0" y="38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8372184" y="2540725"/>
            <a:ext cx="4283072" cy="526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73"/>
              </a:lnSpc>
              <a:spcBef>
                <a:spcPct val="0"/>
              </a:spcBef>
            </a:pPr>
            <a:r>
              <a:rPr lang="en-US" sz="3052">
                <a:solidFill>
                  <a:srgbClr val="337096"/>
                </a:solidFill>
                <a:latin typeface="Montserrat Classic Bold"/>
              </a:rPr>
              <a:t>LOGIN E LOGOUT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7381618" y="3502700"/>
            <a:ext cx="779318" cy="779318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C5FF"/>
            </a:solidFill>
            <a:ln cap="sq">
              <a:noFill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76200" y="-66675"/>
              <a:ext cx="660400" cy="803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0217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7534821" y="3701665"/>
            <a:ext cx="472912" cy="384438"/>
          </a:xfrm>
          <a:custGeom>
            <a:avLst/>
            <a:gdLst/>
            <a:ahLst/>
            <a:cxnLst/>
            <a:rect r="r" b="b" t="t" l="l"/>
            <a:pathLst>
              <a:path h="384438" w="472912">
                <a:moveTo>
                  <a:pt x="0" y="0"/>
                </a:moveTo>
                <a:lnTo>
                  <a:pt x="472912" y="0"/>
                </a:lnTo>
                <a:lnTo>
                  <a:pt x="472912" y="384438"/>
                </a:lnTo>
                <a:lnTo>
                  <a:pt x="0" y="38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8395737" y="3579149"/>
            <a:ext cx="3579668" cy="907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86"/>
              </a:lnSpc>
              <a:spcBef>
                <a:spcPct val="0"/>
              </a:spcBef>
            </a:pPr>
            <a:r>
              <a:rPr lang="en-US" sz="2633">
                <a:solidFill>
                  <a:srgbClr val="337096"/>
                </a:solidFill>
                <a:latin typeface="Montserrat Classic Bold"/>
              </a:rPr>
              <a:t>RASTREAMENTO DE PEDIDOS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396858" y="4443943"/>
            <a:ext cx="783604" cy="783604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C5FF"/>
            </a:solidFill>
            <a:ln cap="sq">
              <a:noFill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76200" y="-66675"/>
              <a:ext cx="660400" cy="803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0217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7" id="37"/>
          <p:cNvSpPr/>
          <p:nvPr/>
        </p:nvSpPr>
        <p:spPr>
          <a:xfrm flipH="false" flipV="false" rot="0">
            <a:off x="550903" y="4644002"/>
            <a:ext cx="475513" cy="386552"/>
          </a:xfrm>
          <a:custGeom>
            <a:avLst/>
            <a:gdLst/>
            <a:ahLst/>
            <a:cxnLst/>
            <a:rect r="r" b="b" t="t" l="l"/>
            <a:pathLst>
              <a:path h="386552" w="475513">
                <a:moveTo>
                  <a:pt x="0" y="0"/>
                </a:moveTo>
                <a:lnTo>
                  <a:pt x="475513" y="0"/>
                </a:lnTo>
                <a:lnTo>
                  <a:pt x="475513" y="386552"/>
                </a:lnTo>
                <a:lnTo>
                  <a:pt x="0" y="3865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8" id="38"/>
          <p:cNvGrpSpPr/>
          <p:nvPr/>
        </p:nvGrpSpPr>
        <p:grpSpPr>
          <a:xfrm rot="0">
            <a:off x="396858" y="5553428"/>
            <a:ext cx="783604" cy="783604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C5FF"/>
            </a:solidFill>
            <a:ln cap="sq">
              <a:noFill/>
              <a:miter/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76200" y="-66675"/>
              <a:ext cx="660400" cy="803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0217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41" id="41"/>
          <p:cNvSpPr/>
          <p:nvPr/>
        </p:nvSpPr>
        <p:spPr>
          <a:xfrm flipH="false" flipV="false" rot="0">
            <a:off x="550903" y="5753487"/>
            <a:ext cx="475513" cy="386552"/>
          </a:xfrm>
          <a:custGeom>
            <a:avLst/>
            <a:gdLst/>
            <a:ahLst/>
            <a:cxnLst/>
            <a:rect r="r" b="b" t="t" l="l"/>
            <a:pathLst>
              <a:path h="386552" w="475513">
                <a:moveTo>
                  <a:pt x="0" y="0"/>
                </a:moveTo>
                <a:lnTo>
                  <a:pt x="475513" y="0"/>
                </a:lnTo>
                <a:lnTo>
                  <a:pt x="475513" y="386552"/>
                </a:lnTo>
                <a:lnTo>
                  <a:pt x="0" y="3865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2" id="42"/>
          <p:cNvGrpSpPr/>
          <p:nvPr/>
        </p:nvGrpSpPr>
        <p:grpSpPr>
          <a:xfrm rot="0">
            <a:off x="396858" y="6614526"/>
            <a:ext cx="783604" cy="783604"/>
            <a:chOff x="0" y="0"/>
            <a:chExt cx="812800" cy="8128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C5FF"/>
            </a:solidFill>
            <a:ln cap="sq">
              <a:noFill/>
              <a:miter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76200" y="-66675"/>
              <a:ext cx="660400" cy="803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0217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45" id="45"/>
          <p:cNvSpPr/>
          <p:nvPr/>
        </p:nvSpPr>
        <p:spPr>
          <a:xfrm flipH="false" flipV="false" rot="0">
            <a:off x="550903" y="6814584"/>
            <a:ext cx="475513" cy="386552"/>
          </a:xfrm>
          <a:custGeom>
            <a:avLst/>
            <a:gdLst/>
            <a:ahLst/>
            <a:cxnLst/>
            <a:rect r="r" b="b" t="t" l="l"/>
            <a:pathLst>
              <a:path h="386552" w="475513">
                <a:moveTo>
                  <a:pt x="0" y="0"/>
                </a:moveTo>
                <a:lnTo>
                  <a:pt x="475513" y="0"/>
                </a:lnTo>
                <a:lnTo>
                  <a:pt x="475513" y="386553"/>
                </a:lnTo>
                <a:lnTo>
                  <a:pt x="0" y="3865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6" id="46"/>
          <p:cNvGrpSpPr/>
          <p:nvPr/>
        </p:nvGrpSpPr>
        <p:grpSpPr>
          <a:xfrm rot="0">
            <a:off x="7390588" y="4644002"/>
            <a:ext cx="783604" cy="783604"/>
            <a:chOff x="0" y="0"/>
            <a:chExt cx="812800" cy="8128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C5FF"/>
            </a:solidFill>
            <a:ln cap="sq">
              <a:noFill/>
              <a:miter/>
            </a:ln>
          </p:spPr>
        </p:sp>
        <p:sp>
          <p:nvSpPr>
            <p:cNvPr name="TextBox 48" id="48"/>
            <p:cNvSpPr txBox="true"/>
            <p:nvPr/>
          </p:nvSpPr>
          <p:spPr>
            <a:xfrm>
              <a:off x="76200" y="-66675"/>
              <a:ext cx="660400" cy="803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0217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49" id="49"/>
          <p:cNvSpPr/>
          <p:nvPr/>
        </p:nvSpPr>
        <p:spPr>
          <a:xfrm flipH="false" flipV="false" rot="0">
            <a:off x="7544634" y="4844061"/>
            <a:ext cx="475513" cy="386552"/>
          </a:xfrm>
          <a:custGeom>
            <a:avLst/>
            <a:gdLst/>
            <a:ahLst/>
            <a:cxnLst/>
            <a:rect r="r" b="b" t="t" l="l"/>
            <a:pathLst>
              <a:path h="386552" w="475513">
                <a:moveTo>
                  <a:pt x="0" y="0"/>
                </a:moveTo>
                <a:lnTo>
                  <a:pt x="475512" y="0"/>
                </a:lnTo>
                <a:lnTo>
                  <a:pt x="475512" y="386552"/>
                </a:lnTo>
                <a:lnTo>
                  <a:pt x="0" y="3865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0" id="50"/>
          <p:cNvSpPr txBox="true"/>
          <p:nvPr/>
        </p:nvSpPr>
        <p:spPr>
          <a:xfrm rot="0">
            <a:off x="1416553" y="4605956"/>
            <a:ext cx="5697810" cy="537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69"/>
              </a:lnSpc>
              <a:spcBef>
                <a:spcPct val="0"/>
              </a:spcBef>
            </a:pPr>
            <a:r>
              <a:rPr lang="en-US" sz="3192">
                <a:solidFill>
                  <a:srgbClr val="337096"/>
                </a:solidFill>
                <a:latin typeface="Montserrat Classic Bold"/>
              </a:rPr>
              <a:t>ADICIONAR AO CARRINHO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8372184" y="4605956"/>
            <a:ext cx="3565121" cy="886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57"/>
              </a:lnSpc>
              <a:spcBef>
                <a:spcPct val="0"/>
              </a:spcBef>
            </a:pPr>
            <a:r>
              <a:rPr lang="en-US" sz="2540">
                <a:solidFill>
                  <a:srgbClr val="337096"/>
                </a:solidFill>
                <a:latin typeface="Montserrat Classic Bold"/>
              </a:rPr>
              <a:t>HISTÓRICO DE PEDIDOS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416553" y="5611509"/>
            <a:ext cx="5267784" cy="528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97"/>
              </a:lnSpc>
              <a:spcBef>
                <a:spcPct val="0"/>
              </a:spcBef>
            </a:pPr>
            <a:r>
              <a:rPr lang="en-US" sz="3069">
                <a:solidFill>
                  <a:srgbClr val="337096"/>
                </a:solidFill>
                <a:latin typeface="Montserrat Classic Bold"/>
              </a:rPr>
              <a:t>GERENCIAR O CARRINHO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298507" y="6635761"/>
            <a:ext cx="5171785" cy="528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97"/>
              </a:lnSpc>
              <a:spcBef>
                <a:spcPct val="0"/>
              </a:spcBef>
            </a:pPr>
            <a:r>
              <a:rPr lang="en-US" sz="3069">
                <a:solidFill>
                  <a:srgbClr val="337096"/>
                </a:solidFill>
                <a:latin typeface="Montserrat Classic Bold"/>
              </a:rPr>
              <a:t>REALIZAR CHECK-OUT</a:t>
            </a:r>
          </a:p>
        </p:txBody>
      </p:sp>
      <p:grpSp>
        <p:nvGrpSpPr>
          <p:cNvPr name="Group 54" id="54"/>
          <p:cNvGrpSpPr/>
          <p:nvPr/>
        </p:nvGrpSpPr>
        <p:grpSpPr>
          <a:xfrm rot="0">
            <a:off x="7390588" y="5627198"/>
            <a:ext cx="783604" cy="783604"/>
            <a:chOff x="0" y="0"/>
            <a:chExt cx="812800" cy="81280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C5FF"/>
            </a:solidFill>
            <a:ln cap="sq">
              <a:noFill/>
              <a:miter/>
            </a:ln>
          </p:spPr>
        </p:sp>
        <p:sp>
          <p:nvSpPr>
            <p:cNvPr name="TextBox 56" id="56"/>
            <p:cNvSpPr txBox="true"/>
            <p:nvPr/>
          </p:nvSpPr>
          <p:spPr>
            <a:xfrm>
              <a:off x="76200" y="-66675"/>
              <a:ext cx="660400" cy="803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0217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7" id="57"/>
          <p:cNvSpPr/>
          <p:nvPr/>
        </p:nvSpPr>
        <p:spPr>
          <a:xfrm flipH="false" flipV="false" rot="0">
            <a:off x="7544634" y="5827257"/>
            <a:ext cx="475513" cy="386552"/>
          </a:xfrm>
          <a:custGeom>
            <a:avLst/>
            <a:gdLst/>
            <a:ahLst/>
            <a:cxnLst/>
            <a:rect r="r" b="b" t="t" l="l"/>
            <a:pathLst>
              <a:path h="386552" w="475513">
                <a:moveTo>
                  <a:pt x="0" y="0"/>
                </a:moveTo>
                <a:lnTo>
                  <a:pt x="475512" y="0"/>
                </a:lnTo>
                <a:lnTo>
                  <a:pt x="475512" y="386552"/>
                </a:lnTo>
                <a:lnTo>
                  <a:pt x="0" y="3865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8" id="58"/>
          <p:cNvSpPr txBox="true"/>
          <p:nvPr/>
        </p:nvSpPr>
        <p:spPr>
          <a:xfrm rot="0">
            <a:off x="8372184" y="5570048"/>
            <a:ext cx="3289548" cy="887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62"/>
              </a:lnSpc>
              <a:spcBef>
                <a:spcPct val="0"/>
              </a:spcBef>
            </a:pPr>
            <a:r>
              <a:rPr lang="en-US" sz="2544">
                <a:solidFill>
                  <a:srgbClr val="337096"/>
                </a:solidFill>
                <a:latin typeface="Montserrat Classic Bold"/>
              </a:rPr>
              <a:t>AVALIAÇÕES E COMENTÁRIOS</a:t>
            </a:r>
          </a:p>
        </p:txBody>
      </p:sp>
      <p:grpSp>
        <p:nvGrpSpPr>
          <p:cNvPr name="Group 59" id="59"/>
          <p:cNvGrpSpPr/>
          <p:nvPr/>
        </p:nvGrpSpPr>
        <p:grpSpPr>
          <a:xfrm rot="0">
            <a:off x="7390588" y="6772308"/>
            <a:ext cx="783604" cy="783604"/>
            <a:chOff x="0" y="0"/>
            <a:chExt cx="812800" cy="812800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C5FF"/>
            </a:solidFill>
            <a:ln cap="sq">
              <a:noFill/>
              <a:miter/>
            </a:ln>
          </p:spPr>
        </p:sp>
        <p:sp>
          <p:nvSpPr>
            <p:cNvPr name="TextBox 61" id="61"/>
            <p:cNvSpPr txBox="true"/>
            <p:nvPr/>
          </p:nvSpPr>
          <p:spPr>
            <a:xfrm>
              <a:off x="76200" y="-66675"/>
              <a:ext cx="660400" cy="803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0217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2" id="62"/>
          <p:cNvSpPr/>
          <p:nvPr/>
        </p:nvSpPr>
        <p:spPr>
          <a:xfrm flipH="false" flipV="false" rot="0">
            <a:off x="7544634" y="6972367"/>
            <a:ext cx="475513" cy="386552"/>
          </a:xfrm>
          <a:custGeom>
            <a:avLst/>
            <a:gdLst/>
            <a:ahLst/>
            <a:cxnLst/>
            <a:rect r="r" b="b" t="t" l="l"/>
            <a:pathLst>
              <a:path h="386552" w="475513">
                <a:moveTo>
                  <a:pt x="0" y="0"/>
                </a:moveTo>
                <a:lnTo>
                  <a:pt x="475512" y="0"/>
                </a:lnTo>
                <a:lnTo>
                  <a:pt x="475512" y="386552"/>
                </a:lnTo>
                <a:lnTo>
                  <a:pt x="0" y="3865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3" id="63"/>
          <p:cNvSpPr txBox="true"/>
          <p:nvPr/>
        </p:nvSpPr>
        <p:spPr>
          <a:xfrm rot="0">
            <a:off x="8372184" y="6715158"/>
            <a:ext cx="3289548" cy="887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62"/>
              </a:lnSpc>
              <a:spcBef>
                <a:spcPct val="0"/>
              </a:spcBef>
            </a:pPr>
            <a:r>
              <a:rPr lang="en-US" sz="2544">
                <a:solidFill>
                  <a:srgbClr val="337096"/>
                </a:solidFill>
                <a:latin typeface="Montserrat Classic Bold"/>
              </a:rPr>
              <a:t>PROMOÇÕES E DESCONTOS</a:t>
            </a:r>
          </a:p>
        </p:txBody>
      </p:sp>
      <p:grpSp>
        <p:nvGrpSpPr>
          <p:cNvPr name="Group 64" id="64"/>
          <p:cNvGrpSpPr/>
          <p:nvPr/>
        </p:nvGrpSpPr>
        <p:grpSpPr>
          <a:xfrm rot="0">
            <a:off x="12391768" y="1542953"/>
            <a:ext cx="779318" cy="779318"/>
            <a:chOff x="0" y="0"/>
            <a:chExt cx="812800" cy="812800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C5FF"/>
            </a:solidFill>
            <a:ln cap="sq">
              <a:noFill/>
              <a:miter/>
            </a:ln>
          </p:spPr>
        </p:sp>
        <p:sp>
          <p:nvSpPr>
            <p:cNvPr name="TextBox 66" id="66"/>
            <p:cNvSpPr txBox="true"/>
            <p:nvPr/>
          </p:nvSpPr>
          <p:spPr>
            <a:xfrm>
              <a:off x="76200" y="-66675"/>
              <a:ext cx="660400" cy="803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0217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7" id="67"/>
          <p:cNvSpPr/>
          <p:nvPr/>
        </p:nvSpPr>
        <p:spPr>
          <a:xfrm flipH="false" flipV="false" rot="0">
            <a:off x="12544971" y="1741918"/>
            <a:ext cx="472912" cy="384438"/>
          </a:xfrm>
          <a:custGeom>
            <a:avLst/>
            <a:gdLst/>
            <a:ahLst/>
            <a:cxnLst/>
            <a:rect r="r" b="b" t="t" l="l"/>
            <a:pathLst>
              <a:path h="384438" w="472912">
                <a:moveTo>
                  <a:pt x="0" y="0"/>
                </a:moveTo>
                <a:lnTo>
                  <a:pt x="472912" y="0"/>
                </a:lnTo>
                <a:lnTo>
                  <a:pt x="472912" y="384438"/>
                </a:lnTo>
                <a:lnTo>
                  <a:pt x="0" y="38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8" id="68"/>
          <p:cNvSpPr txBox="true"/>
          <p:nvPr/>
        </p:nvSpPr>
        <p:spPr>
          <a:xfrm rot="0">
            <a:off x="13405887" y="1619402"/>
            <a:ext cx="3670623" cy="901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62"/>
              </a:lnSpc>
              <a:spcBef>
                <a:spcPct val="0"/>
              </a:spcBef>
            </a:pPr>
            <a:r>
              <a:rPr lang="en-US" sz="2616">
                <a:solidFill>
                  <a:srgbClr val="337096"/>
                </a:solidFill>
                <a:latin typeface="Montserrat Classic Bold"/>
              </a:rPr>
              <a:t>ASSISTÊNCIA AO CLIENTE</a:t>
            </a:r>
          </a:p>
        </p:txBody>
      </p:sp>
      <p:grpSp>
        <p:nvGrpSpPr>
          <p:cNvPr name="Group 69" id="69"/>
          <p:cNvGrpSpPr/>
          <p:nvPr/>
        </p:nvGrpSpPr>
        <p:grpSpPr>
          <a:xfrm rot="0">
            <a:off x="12391768" y="2520772"/>
            <a:ext cx="779318" cy="779318"/>
            <a:chOff x="0" y="0"/>
            <a:chExt cx="812800" cy="812800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C5FF"/>
            </a:solidFill>
            <a:ln cap="sq">
              <a:noFill/>
              <a:miter/>
            </a:ln>
          </p:spPr>
        </p:sp>
        <p:sp>
          <p:nvSpPr>
            <p:cNvPr name="TextBox 71" id="71"/>
            <p:cNvSpPr txBox="true"/>
            <p:nvPr/>
          </p:nvSpPr>
          <p:spPr>
            <a:xfrm>
              <a:off x="76200" y="-66675"/>
              <a:ext cx="660400" cy="803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0217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2" id="72"/>
          <p:cNvSpPr/>
          <p:nvPr/>
        </p:nvSpPr>
        <p:spPr>
          <a:xfrm flipH="false" flipV="false" rot="0">
            <a:off x="12544971" y="2719737"/>
            <a:ext cx="472912" cy="384438"/>
          </a:xfrm>
          <a:custGeom>
            <a:avLst/>
            <a:gdLst/>
            <a:ahLst/>
            <a:cxnLst/>
            <a:rect r="r" b="b" t="t" l="l"/>
            <a:pathLst>
              <a:path h="384438" w="472912">
                <a:moveTo>
                  <a:pt x="0" y="0"/>
                </a:moveTo>
                <a:lnTo>
                  <a:pt x="472912" y="0"/>
                </a:lnTo>
                <a:lnTo>
                  <a:pt x="472912" y="384438"/>
                </a:lnTo>
                <a:lnTo>
                  <a:pt x="0" y="38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3" id="73"/>
          <p:cNvSpPr txBox="true"/>
          <p:nvPr/>
        </p:nvSpPr>
        <p:spPr>
          <a:xfrm rot="0">
            <a:off x="13405887" y="2597221"/>
            <a:ext cx="3635493" cy="893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7"/>
              </a:lnSpc>
              <a:spcBef>
                <a:spcPct val="0"/>
              </a:spcBef>
            </a:pPr>
            <a:r>
              <a:rPr lang="en-US" sz="2591">
                <a:solidFill>
                  <a:srgbClr val="337096"/>
                </a:solidFill>
                <a:latin typeface="Montserrat Classic Bold"/>
              </a:rPr>
              <a:t>NOTIFICAÇÕES POR E-MAIL</a:t>
            </a:r>
          </a:p>
        </p:txBody>
      </p:sp>
      <p:grpSp>
        <p:nvGrpSpPr>
          <p:cNvPr name="Group 74" id="74"/>
          <p:cNvGrpSpPr/>
          <p:nvPr/>
        </p:nvGrpSpPr>
        <p:grpSpPr>
          <a:xfrm rot="0">
            <a:off x="12391768" y="3659620"/>
            <a:ext cx="779318" cy="779318"/>
            <a:chOff x="0" y="0"/>
            <a:chExt cx="812800" cy="812800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C5FF"/>
            </a:solidFill>
            <a:ln cap="sq">
              <a:noFill/>
              <a:miter/>
            </a:ln>
          </p:spPr>
        </p:sp>
        <p:sp>
          <p:nvSpPr>
            <p:cNvPr name="TextBox 76" id="76"/>
            <p:cNvSpPr txBox="true"/>
            <p:nvPr/>
          </p:nvSpPr>
          <p:spPr>
            <a:xfrm>
              <a:off x="76200" y="-66675"/>
              <a:ext cx="660400" cy="803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0217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7" id="77"/>
          <p:cNvSpPr/>
          <p:nvPr/>
        </p:nvSpPr>
        <p:spPr>
          <a:xfrm flipH="false" flipV="false" rot="0">
            <a:off x="12544971" y="3858584"/>
            <a:ext cx="472912" cy="384438"/>
          </a:xfrm>
          <a:custGeom>
            <a:avLst/>
            <a:gdLst/>
            <a:ahLst/>
            <a:cxnLst/>
            <a:rect r="r" b="b" t="t" l="l"/>
            <a:pathLst>
              <a:path h="384438" w="472912">
                <a:moveTo>
                  <a:pt x="0" y="0"/>
                </a:moveTo>
                <a:lnTo>
                  <a:pt x="472912" y="0"/>
                </a:lnTo>
                <a:lnTo>
                  <a:pt x="472912" y="384438"/>
                </a:lnTo>
                <a:lnTo>
                  <a:pt x="0" y="38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8" id="78"/>
          <p:cNvSpPr txBox="true"/>
          <p:nvPr/>
        </p:nvSpPr>
        <p:spPr>
          <a:xfrm rot="0">
            <a:off x="13342536" y="3611995"/>
            <a:ext cx="3698843" cy="907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90"/>
              </a:lnSpc>
              <a:spcBef>
                <a:spcPct val="0"/>
              </a:spcBef>
            </a:pPr>
            <a:r>
              <a:rPr lang="en-US" sz="2636">
                <a:solidFill>
                  <a:srgbClr val="337096"/>
                </a:solidFill>
                <a:latin typeface="Montserrat Classic Bold"/>
              </a:rPr>
              <a:t>GERENCIAMENTO DE ESTOQUE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1847" y="1028700"/>
            <a:ext cx="15924310" cy="8756293"/>
          </a:xfrm>
          <a:custGeom>
            <a:avLst/>
            <a:gdLst/>
            <a:ahLst/>
            <a:cxnLst/>
            <a:rect r="r" b="b" t="t" l="l"/>
            <a:pathLst>
              <a:path h="8756293" w="15924310">
                <a:moveTo>
                  <a:pt x="0" y="0"/>
                </a:moveTo>
                <a:lnTo>
                  <a:pt x="15924310" y="0"/>
                </a:lnTo>
                <a:lnTo>
                  <a:pt x="15924310" y="8756293"/>
                </a:lnTo>
                <a:lnTo>
                  <a:pt x="0" y="87562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94" r="0" b="-49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092950" y="5406846"/>
            <a:ext cx="22473900" cy="7069063"/>
          </a:xfrm>
          <a:custGeom>
            <a:avLst/>
            <a:gdLst/>
            <a:ahLst/>
            <a:cxnLst/>
            <a:rect r="r" b="b" t="t" l="l"/>
            <a:pathLst>
              <a:path h="7069063" w="22473900">
                <a:moveTo>
                  <a:pt x="0" y="0"/>
                </a:moveTo>
                <a:lnTo>
                  <a:pt x="22473900" y="0"/>
                </a:lnTo>
                <a:lnTo>
                  <a:pt x="22473900" y="7069064"/>
                </a:lnTo>
                <a:lnTo>
                  <a:pt x="0" y="70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3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12074" y="125625"/>
            <a:ext cx="11235803" cy="90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239"/>
              </a:lnSpc>
              <a:spcBef>
                <a:spcPct val="0"/>
              </a:spcBef>
            </a:pPr>
            <a:r>
              <a:rPr lang="en-US" sz="5170">
                <a:solidFill>
                  <a:srgbClr val="05066D"/>
                </a:solidFill>
                <a:latin typeface="Cocomat Pro Heavy"/>
              </a:rPr>
              <a:t>DIAGRAMA DE CASOS DE USO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092950" y="5406846"/>
            <a:ext cx="22473900" cy="7069063"/>
          </a:xfrm>
          <a:custGeom>
            <a:avLst/>
            <a:gdLst/>
            <a:ahLst/>
            <a:cxnLst/>
            <a:rect r="r" b="b" t="t" l="l"/>
            <a:pathLst>
              <a:path h="7069063" w="22473900">
                <a:moveTo>
                  <a:pt x="0" y="0"/>
                </a:moveTo>
                <a:lnTo>
                  <a:pt x="22473900" y="0"/>
                </a:lnTo>
                <a:lnTo>
                  <a:pt x="22473900" y="7069064"/>
                </a:lnTo>
                <a:lnTo>
                  <a:pt x="0" y="70690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98013" y="1031204"/>
            <a:ext cx="14043522" cy="8751286"/>
          </a:xfrm>
          <a:custGeom>
            <a:avLst/>
            <a:gdLst/>
            <a:ahLst/>
            <a:cxnLst/>
            <a:rect r="r" b="b" t="t" l="l"/>
            <a:pathLst>
              <a:path h="8751286" w="14043522">
                <a:moveTo>
                  <a:pt x="0" y="0"/>
                </a:moveTo>
                <a:lnTo>
                  <a:pt x="14043523" y="0"/>
                </a:lnTo>
                <a:lnTo>
                  <a:pt x="14043523" y="8751285"/>
                </a:lnTo>
                <a:lnTo>
                  <a:pt x="0" y="87512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64029" y="64133"/>
            <a:ext cx="11235803" cy="1051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499"/>
              </a:lnSpc>
              <a:spcBef>
                <a:spcPct val="0"/>
              </a:spcBef>
            </a:pPr>
            <a:r>
              <a:rPr lang="en-US" sz="6070">
                <a:solidFill>
                  <a:srgbClr val="05066D"/>
                </a:solidFill>
                <a:latin typeface="Cocomat Pro Heavy"/>
              </a:rPr>
              <a:t>DIAGRAMA DE CLASSES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85981" y="5495830"/>
            <a:ext cx="22473900" cy="7069063"/>
          </a:xfrm>
          <a:custGeom>
            <a:avLst/>
            <a:gdLst/>
            <a:ahLst/>
            <a:cxnLst/>
            <a:rect r="r" b="b" t="t" l="l"/>
            <a:pathLst>
              <a:path h="7069063" w="22473900">
                <a:moveTo>
                  <a:pt x="0" y="0"/>
                </a:moveTo>
                <a:lnTo>
                  <a:pt x="22473900" y="0"/>
                </a:lnTo>
                <a:lnTo>
                  <a:pt x="22473900" y="7069063"/>
                </a:lnTo>
                <a:lnTo>
                  <a:pt x="0" y="7069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87768" y="321603"/>
            <a:ext cx="1953145" cy="1953145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C5FF"/>
            </a:solidFill>
            <a:ln cap="sq">
              <a:noFill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-66675"/>
              <a:ext cx="660400" cy="803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0217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71729" y="820252"/>
            <a:ext cx="1185223" cy="963487"/>
          </a:xfrm>
          <a:custGeom>
            <a:avLst/>
            <a:gdLst/>
            <a:ahLst/>
            <a:cxnLst/>
            <a:rect r="r" b="b" t="t" l="l"/>
            <a:pathLst>
              <a:path h="963487" w="1185223">
                <a:moveTo>
                  <a:pt x="0" y="0"/>
                </a:moveTo>
                <a:lnTo>
                  <a:pt x="1185223" y="0"/>
                </a:lnTo>
                <a:lnTo>
                  <a:pt x="1185223" y="963487"/>
                </a:lnTo>
                <a:lnTo>
                  <a:pt x="0" y="9634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240913" y="1060421"/>
            <a:ext cx="11235803" cy="1294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0459"/>
              </a:lnSpc>
              <a:spcBef>
                <a:spcPct val="0"/>
              </a:spcBef>
            </a:pPr>
            <a:r>
              <a:rPr lang="en-US" sz="7470">
                <a:solidFill>
                  <a:srgbClr val="05066D"/>
                </a:solidFill>
                <a:latin typeface="Cocomat Pro Bold"/>
              </a:rPr>
              <a:t>SOBRE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32170" y="2703619"/>
            <a:ext cx="17023659" cy="4183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80"/>
              </a:lnSpc>
            </a:pPr>
            <a:r>
              <a:rPr lang="en-US" sz="3414">
                <a:solidFill>
                  <a:srgbClr val="337096"/>
                </a:solidFill>
                <a:latin typeface="Montserrat Classic Bold"/>
              </a:rPr>
              <a:t>O SITE PHARMALIFE É UMA FARMÁCIA ONLINE QUE OFERECE UMA AMPLA VARIEDADE DE PRODUTOS FARMACÊUTICOS E DE SAÚDE. </a:t>
            </a:r>
          </a:p>
          <a:p>
            <a:pPr>
              <a:lnSpc>
                <a:spcPts val="4780"/>
              </a:lnSpc>
            </a:pPr>
          </a:p>
          <a:p>
            <a:pPr>
              <a:lnSpc>
                <a:spcPts val="4780"/>
              </a:lnSpc>
            </a:pPr>
            <a:r>
              <a:rPr lang="en-US" sz="3414">
                <a:solidFill>
                  <a:srgbClr val="337096"/>
                </a:solidFill>
                <a:latin typeface="Montserrat Classic Bold"/>
              </a:rPr>
              <a:t>OS CLIENTES PODEM ACESSAR A PLATAFORMA PHARMALIFE PARA COMPRAR PRODUTOS, GERENCIAR SUAS COMPRAS E RECEBER PRODUTOS EM CASA OU RETIRÁ-LOS NA LOJA FÍSICA.</a:t>
            </a:r>
          </a:p>
          <a:p>
            <a:pPr>
              <a:lnSpc>
                <a:spcPts val="47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04116" y="6177493"/>
            <a:ext cx="22473900" cy="7069063"/>
          </a:xfrm>
          <a:custGeom>
            <a:avLst/>
            <a:gdLst/>
            <a:ahLst/>
            <a:cxnLst/>
            <a:rect r="r" b="b" t="t" l="l"/>
            <a:pathLst>
              <a:path h="7069063" w="22473900">
                <a:moveTo>
                  <a:pt x="0" y="0"/>
                </a:moveTo>
                <a:lnTo>
                  <a:pt x="22473900" y="0"/>
                </a:lnTo>
                <a:lnTo>
                  <a:pt x="22473900" y="7069063"/>
                </a:lnTo>
                <a:lnTo>
                  <a:pt x="0" y="7069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15984" y="562736"/>
            <a:ext cx="13509793" cy="1176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479"/>
              </a:lnSpc>
              <a:spcBef>
                <a:spcPct val="0"/>
              </a:spcBef>
            </a:pPr>
            <a:r>
              <a:rPr lang="en-US" sz="6770">
                <a:solidFill>
                  <a:srgbClr val="05066D"/>
                </a:solidFill>
                <a:latin typeface="Cocomat Pro Heavy"/>
              </a:rPr>
              <a:t>PRINCIPAIS ENTIDADES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2931094"/>
            <a:ext cx="779318" cy="779318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C5FF"/>
            </a:solidFill>
            <a:ln cap="sq">
              <a:noFill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76200" y="-66675"/>
              <a:ext cx="660400" cy="803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0217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181903" y="3130058"/>
            <a:ext cx="472912" cy="384438"/>
          </a:xfrm>
          <a:custGeom>
            <a:avLst/>
            <a:gdLst/>
            <a:ahLst/>
            <a:cxnLst/>
            <a:rect r="r" b="b" t="t" l="l"/>
            <a:pathLst>
              <a:path h="384438" w="472912">
                <a:moveTo>
                  <a:pt x="0" y="0"/>
                </a:moveTo>
                <a:lnTo>
                  <a:pt x="472912" y="0"/>
                </a:lnTo>
                <a:lnTo>
                  <a:pt x="472912" y="384439"/>
                </a:lnTo>
                <a:lnTo>
                  <a:pt x="0" y="3844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4034511"/>
            <a:ext cx="779318" cy="779318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C5FF"/>
            </a:solidFill>
            <a:ln cap="sq">
              <a:noFill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-66675"/>
              <a:ext cx="660400" cy="803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0217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181903" y="4233475"/>
            <a:ext cx="472912" cy="384438"/>
          </a:xfrm>
          <a:custGeom>
            <a:avLst/>
            <a:gdLst/>
            <a:ahLst/>
            <a:cxnLst/>
            <a:rect r="r" b="b" t="t" l="l"/>
            <a:pathLst>
              <a:path h="384438" w="472912">
                <a:moveTo>
                  <a:pt x="0" y="0"/>
                </a:moveTo>
                <a:lnTo>
                  <a:pt x="472912" y="0"/>
                </a:lnTo>
                <a:lnTo>
                  <a:pt x="472912" y="384438"/>
                </a:lnTo>
                <a:lnTo>
                  <a:pt x="0" y="38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028700" y="5089805"/>
            <a:ext cx="779318" cy="779318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C5FF"/>
            </a:solidFill>
            <a:ln cap="sq">
              <a:noFill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-66675"/>
              <a:ext cx="660400" cy="803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0217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181903" y="5288770"/>
            <a:ext cx="472912" cy="384438"/>
          </a:xfrm>
          <a:custGeom>
            <a:avLst/>
            <a:gdLst/>
            <a:ahLst/>
            <a:cxnLst/>
            <a:rect r="r" b="b" t="t" l="l"/>
            <a:pathLst>
              <a:path h="384438" w="472912">
                <a:moveTo>
                  <a:pt x="0" y="0"/>
                </a:moveTo>
                <a:lnTo>
                  <a:pt x="472912" y="0"/>
                </a:lnTo>
                <a:lnTo>
                  <a:pt x="472912" y="384438"/>
                </a:lnTo>
                <a:lnTo>
                  <a:pt x="0" y="38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7946289" y="2973139"/>
            <a:ext cx="779318" cy="779318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C5FF"/>
            </a:solidFill>
            <a:ln cap="sq">
              <a:noFill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-66675"/>
              <a:ext cx="660400" cy="803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0217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8099492" y="3172104"/>
            <a:ext cx="472912" cy="384438"/>
          </a:xfrm>
          <a:custGeom>
            <a:avLst/>
            <a:gdLst/>
            <a:ahLst/>
            <a:cxnLst/>
            <a:rect r="r" b="b" t="t" l="l"/>
            <a:pathLst>
              <a:path h="384438" w="472912">
                <a:moveTo>
                  <a:pt x="0" y="0"/>
                </a:moveTo>
                <a:lnTo>
                  <a:pt x="472912" y="0"/>
                </a:lnTo>
                <a:lnTo>
                  <a:pt x="472912" y="384438"/>
                </a:lnTo>
                <a:lnTo>
                  <a:pt x="0" y="38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2042819" y="3024414"/>
            <a:ext cx="4283072" cy="526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73"/>
              </a:lnSpc>
              <a:spcBef>
                <a:spcPct val="0"/>
              </a:spcBef>
            </a:pPr>
            <a:r>
              <a:rPr lang="en-US" sz="3052">
                <a:solidFill>
                  <a:srgbClr val="337096"/>
                </a:solidFill>
                <a:latin typeface="Montserrat Classic Bold"/>
              </a:rPr>
              <a:t>CLIENTE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960408" y="3030538"/>
            <a:ext cx="4283072" cy="526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73"/>
              </a:lnSpc>
              <a:spcBef>
                <a:spcPct val="0"/>
              </a:spcBef>
            </a:pPr>
            <a:r>
              <a:rPr lang="en-US" sz="3052">
                <a:solidFill>
                  <a:srgbClr val="337096"/>
                </a:solidFill>
                <a:latin typeface="Montserrat Classic Bold"/>
              </a:rPr>
              <a:t>PEDIDO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042819" y="4091909"/>
            <a:ext cx="4283072" cy="526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73"/>
              </a:lnSpc>
              <a:spcBef>
                <a:spcPct val="0"/>
              </a:spcBef>
            </a:pPr>
            <a:r>
              <a:rPr lang="en-US" sz="3052">
                <a:solidFill>
                  <a:srgbClr val="337096"/>
                </a:solidFill>
                <a:latin typeface="Montserrat Classic Bold"/>
              </a:rPr>
              <a:t>PRODUTO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925418" y="5110560"/>
            <a:ext cx="5143500" cy="526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73"/>
              </a:lnSpc>
              <a:spcBef>
                <a:spcPct val="0"/>
              </a:spcBef>
            </a:pPr>
            <a:r>
              <a:rPr lang="en-US" sz="3052">
                <a:solidFill>
                  <a:srgbClr val="337096"/>
                </a:solidFill>
                <a:latin typeface="Montserrat Classic Bold"/>
              </a:rPr>
              <a:t>CARRINHO DE COMPRAS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7946289" y="3950958"/>
            <a:ext cx="779318" cy="779318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C5FF"/>
            </a:solidFill>
            <a:ln cap="sq">
              <a:noFill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76200" y="-66675"/>
              <a:ext cx="660400" cy="803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0217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8099492" y="4149922"/>
            <a:ext cx="472912" cy="384438"/>
          </a:xfrm>
          <a:custGeom>
            <a:avLst/>
            <a:gdLst/>
            <a:ahLst/>
            <a:cxnLst/>
            <a:rect r="r" b="b" t="t" l="l"/>
            <a:pathLst>
              <a:path h="384438" w="472912">
                <a:moveTo>
                  <a:pt x="0" y="0"/>
                </a:moveTo>
                <a:lnTo>
                  <a:pt x="472912" y="0"/>
                </a:lnTo>
                <a:lnTo>
                  <a:pt x="472912" y="384438"/>
                </a:lnTo>
                <a:lnTo>
                  <a:pt x="0" y="38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8960408" y="4008356"/>
            <a:ext cx="4283072" cy="526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73"/>
              </a:lnSpc>
              <a:spcBef>
                <a:spcPct val="0"/>
              </a:spcBef>
            </a:pPr>
            <a:r>
              <a:rPr lang="en-US" sz="3052">
                <a:solidFill>
                  <a:srgbClr val="337096"/>
                </a:solidFill>
                <a:latin typeface="Montserrat Classic Bold"/>
              </a:rPr>
              <a:t>ENDEREÇO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7946289" y="5089805"/>
            <a:ext cx="779318" cy="779318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C5FF"/>
            </a:solidFill>
            <a:ln cap="sq">
              <a:noFill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76200" y="-66675"/>
              <a:ext cx="660400" cy="803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0217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8099492" y="5288770"/>
            <a:ext cx="472912" cy="384438"/>
          </a:xfrm>
          <a:custGeom>
            <a:avLst/>
            <a:gdLst/>
            <a:ahLst/>
            <a:cxnLst/>
            <a:rect r="r" b="b" t="t" l="l"/>
            <a:pathLst>
              <a:path h="384438" w="472912">
                <a:moveTo>
                  <a:pt x="0" y="0"/>
                </a:moveTo>
                <a:lnTo>
                  <a:pt x="472912" y="0"/>
                </a:lnTo>
                <a:lnTo>
                  <a:pt x="472912" y="384438"/>
                </a:lnTo>
                <a:lnTo>
                  <a:pt x="0" y="38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8960408" y="5147204"/>
            <a:ext cx="4283072" cy="526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73"/>
              </a:lnSpc>
              <a:spcBef>
                <a:spcPct val="0"/>
              </a:spcBef>
            </a:pPr>
            <a:r>
              <a:rPr lang="en-US" sz="3052">
                <a:solidFill>
                  <a:srgbClr val="337096"/>
                </a:solidFill>
                <a:latin typeface="Montserrat Classic Bold"/>
              </a:rPr>
              <a:t>PAGAMENTO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85981" y="5495830"/>
            <a:ext cx="22473900" cy="7069063"/>
          </a:xfrm>
          <a:custGeom>
            <a:avLst/>
            <a:gdLst/>
            <a:ahLst/>
            <a:cxnLst/>
            <a:rect r="r" b="b" t="t" l="l"/>
            <a:pathLst>
              <a:path h="7069063" w="22473900">
                <a:moveTo>
                  <a:pt x="0" y="0"/>
                </a:moveTo>
                <a:lnTo>
                  <a:pt x="22473900" y="0"/>
                </a:lnTo>
                <a:lnTo>
                  <a:pt x="22473900" y="7069063"/>
                </a:lnTo>
                <a:lnTo>
                  <a:pt x="0" y="7069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0006" y="305382"/>
            <a:ext cx="4793439" cy="1294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0459"/>
              </a:lnSpc>
              <a:spcBef>
                <a:spcPct val="0"/>
              </a:spcBef>
            </a:pPr>
            <a:r>
              <a:rPr lang="en-US" sz="7470">
                <a:solidFill>
                  <a:srgbClr val="05066D"/>
                </a:solidFill>
                <a:latin typeface="Cocomat Pro Bold"/>
              </a:rPr>
              <a:t>CLIENTE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90006" y="2592630"/>
            <a:ext cx="13001341" cy="2369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4"/>
              </a:lnSpc>
              <a:spcBef>
                <a:spcPct val="0"/>
              </a:spcBef>
            </a:pPr>
            <a:r>
              <a:rPr lang="en-US" sz="3396">
                <a:solidFill>
                  <a:srgbClr val="337096"/>
                </a:solidFill>
                <a:latin typeface="Montserrat Classic Bold"/>
              </a:rPr>
              <a:t>REPRESENTA OS USUÁRIOS REGISTRADOS NO SISTEMA PHARMALIFE. CADA CLIENTE POSSUI INFORMAÇÕES PESSOAIS, COMO NOME, ENDEREÇO DE ENTREGA E HISTÓRICO DE PEDIDOS.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85981" y="5495830"/>
            <a:ext cx="22473900" cy="7069063"/>
          </a:xfrm>
          <a:custGeom>
            <a:avLst/>
            <a:gdLst/>
            <a:ahLst/>
            <a:cxnLst/>
            <a:rect r="r" b="b" t="t" l="l"/>
            <a:pathLst>
              <a:path h="7069063" w="22473900">
                <a:moveTo>
                  <a:pt x="0" y="0"/>
                </a:moveTo>
                <a:lnTo>
                  <a:pt x="22473900" y="0"/>
                </a:lnTo>
                <a:lnTo>
                  <a:pt x="22473900" y="7069063"/>
                </a:lnTo>
                <a:lnTo>
                  <a:pt x="0" y="7069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71847" y="831668"/>
            <a:ext cx="5338962" cy="1294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0459"/>
              </a:lnSpc>
              <a:spcBef>
                <a:spcPct val="0"/>
              </a:spcBef>
            </a:pPr>
            <a:r>
              <a:rPr lang="en-US" sz="7470">
                <a:solidFill>
                  <a:srgbClr val="05066D"/>
                </a:solidFill>
                <a:latin typeface="Cocomat Pro Bold"/>
              </a:rPr>
              <a:t>PRODUTO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90006" y="2592630"/>
            <a:ext cx="14222273" cy="3563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4"/>
              </a:lnSpc>
            </a:pPr>
            <a:r>
              <a:rPr lang="en-US" sz="3396">
                <a:solidFill>
                  <a:srgbClr val="337096"/>
                </a:solidFill>
                <a:latin typeface="Montserrat Classic Bold"/>
              </a:rPr>
              <a:t>REFERE-SE AOS MEDICAMENTOS E PRODUTOS DE SAÚDE DISPONÍVEIS NA PHARMALIFE. CADA PRODUTO TEM UM NOME, DESCRIÇÃO, PREÇO, QUANTIDADE EM ESTOQUE E PERTENCE A UMA CATEGORIA (POR EXEMPLO, MEDICAMENTOS SEM RECEITA, PRODUTOS DE CUIDADOS PESSOAIS).</a:t>
            </a:r>
          </a:p>
          <a:p>
            <a:pPr>
              <a:lnSpc>
                <a:spcPts val="475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85981" y="5495830"/>
            <a:ext cx="22473900" cy="7069063"/>
          </a:xfrm>
          <a:custGeom>
            <a:avLst/>
            <a:gdLst/>
            <a:ahLst/>
            <a:cxnLst/>
            <a:rect r="r" b="b" t="t" l="l"/>
            <a:pathLst>
              <a:path h="7069063" w="22473900">
                <a:moveTo>
                  <a:pt x="0" y="0"/>
                </a:moveTo>
                <a:lnTo>
                  <a:pt x="22473900" y="0"/>
                </a:lnTo>
                <a:lnTo>
                  <a:pt x="22473900" y="7069063"/>
                </a:lnTo>
                <a:lnTo>
                  <a:pt x="0" y="7069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0006" y="305382"/>
            <a:ext cx="13677667" cy="1294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0459"/>
              </a:lnSpc>
              <a:spcBef>
                <a:spcPct val="0"/>
              </a:spcBef>
            </a:pPr>
            <a:r>
              <a:rPr lang="en-US" sz="7470">
                <a:solidFill>
                  <a:srgbClr val="05066D"/>
                </a:solidFill>
                <a:latin typeface="Cocomat Pro Bold"/>
              </a:rPr>
              <a:t>CARRINHO DE COMPRAS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90006" y="2592630"/>
            <a:ext cx="13001341" cy="2966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4"/>
              </a:lnSpc>
            </a:pPr>
            <a:r>
              <a:rPr lang="en-US" sz="3396">
                <a:solidFill>
                  <a:srgbClr val="337096"/>
                </a:solidFill>
                <a:latin typeface="Montserrat Classic Bold"/>
              </a:rPr>
              <a:t>É UM LOCAL VIRTUAL ONDE OS CLIENTES PODEM ADICIONAR PRODUTOS ANTES DE EFETUAR A COMPRA. ELES PODEM VISUALIZAR E EDITAR OS ITENS NO CARRINHO ANTES DE FINALIZAR O PEDIDO.</a:t>
            </a:r>
          </a:p>
          <a:p>
            <a:pPr>
              <a:lnSpc>
                <a:spcPts val="475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85981" y="5495830"/>
            <a:ext cx="22473900" cy="7069063"/>
          </a:xfrm>
          <a:custGeom>
            <a:avLst/>
            <a:gdLst/>
            <a:ahLst/>
            <a:cxnLst/>
            <a:rect r="r" b="b" t="t" l="l"/>
            <a:pathLst>
              <a:path h="7069063" w="22473900">
                <a:moveTo>
                  <a:pt x="0" y="0"/>
                </a:moveTo>
                <a:lnTo>
                  <a:pt x="22473900" y="0"/>
                </a:lnTo>
                <a:lnTo>
                  <a:pt x="22473900" y="7069063"/>
                </a:lnTo>
                <a:lnTo>
                  <a:pt x="0" y="7069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0006" y="305382"/>
            <a:ext cx="4793439" cy="1294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0459"/>
              </a:lnSpc>
              <a:spcBef>
                <a:spcPct val="0"/>
              </a:spcBef>
            </a:pPr>
            <a:r>
              <a:rPr lang="en-US" sz="7470">
                <a:solidFill>
                  <a:srgbClr val="05066D"/>
                </a:solidFill>
                <a:latin typeface="Cocomat Pro Bold"/>
              </a:rPr>
              <a:t>PEDIDO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90006" y="2592630"/>
            <a:ext cx="13001341" cy="2966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4"/>
              </a:lnSpc>
            </a:pPr>
            <a:r>
              <a:rPr lang="en-US" sz="3396">
                <a:solidFill>
                  <a:srgbClr val="337096"/>
                </a:solidFill>
                <a:latin typeface="Montserrat Classic Bold"/>
              </a:rPr>
              <a:t>REPRESENTA UM PEDIDO FEITO POR UM CLIENTE. CONTÉM INFORMAÇÕES SOBRE OS PRODUTOS SELECIONADOS, QUANTIDADE, PREÇO TOTAL, STATUS DO PEDIDO, DATA DE PEDIDO E DETALHES DE ENTREGA.</a:t>
            </a:r>
          </a:p>
          <a:p>
            <a:pPr>
              <a:lnSpc>
                <a:spcPts val="475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85981" y="5495830"/>
            <a:ext cx="22473900" cy="7069063"/>
          </a:xfrm>
          <a:custGeom>
            <a:avLst/>
            <a:gdLst/>
            <a:ahLst/>
            <a:cxnLst/>
            <a:rect r="r" b="b" t="t" l="l"/>
            <a:pathLst>
              <a:path h="7069063" w="22473900">
                <a:moveTo>
                  <a:pt x="0" y="0"/>
                </a:moveTo>
                <a:lnTo>
                  <a:pt x="22473900" y="0"/>
                </a:lnTo>
                <a:lnTo>
                  <a:pt x="22473900" y="7069063"/>
                </a:lnTo>
                <a:lnTo>
                  <a:pt x="0" y="7069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0006" y="305382"/>
            <a:ext cx="6040348" cy="1294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0459"/>
              </a:lnSpc>
              <a:spcBef>
                <a:spcPct val="0"/>
              </a:spcBef>
            </a:pPr>
            <a:r>
              <a:rPr lang="en-US" sz="7470">
                <a:solidFill>
                  <a:srgbClr val="05066D"/>
                </a:solidFill>
                <a:latin typeface="Cocomat Pro Bold"/>
              </a:rPr>
              <a:t>ENDEREÇO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90006" y="2592630"/>
            <a:ext cx="13001341" cy="2369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4"/>
              </a:lnSpc>
            </a:pPr>
            <a:r>
              <a:rPr lang="en-US" sz="3396">
                <a:solidFill>
                  <a:srgbClr val="337096"/>
                </a:solidFill>
                <a:latin typeface="Montserrat Classic Bold"/>
              </a:rPr>
              <a:t>DESCREVE OS DETALHES DO ENDEREÇO DE ENTREGA OU RETIRADA NA LOJA, INCLUINDO RUA, NÚMERO, COMPLEMENTO, CIDADE, ESTADO E CEP.</a:t>
            </a:r>
          </a:p>
          <a:p>
            <a:pPr>
              <a:lnSpc>
                <a:spcPts val="475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85981" y="5495830"/>
            <a:ext cx="22473900" cy="7069063"/>
          </a:xfrm>
          <a:custGeom>
            <a:avLst/>
            <a:gdLst/>
            <a:ahLst/>
            <a:cxnLst/>
            <a:rect r="r" b="b" t="t" l="l"/>
            <a:pathLst>
              <a:path h="7069063" w="22473900">
                <a:moveTo>
                  <a:pt x="0" y="0"/>
                </a:moveTo>
                <a:lnTo>
                  <a:pt x="22473900" y="0"/>
                </a:lnTo>
                <a:lnTo>
                  <a:pt x="22473900" y="7069063"/>
                </a:lnTo>
                <a:lnTo>
                  <a:pt x="0" y="7069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0006" y="305382"/>
            <a:ext cx="6819667" cy="1294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0459"/>
              </a:lnSpc>
              <a:spcBef>
                <a:spcPct val="0"/>
              </a:spcBef>
            </a:pPr>
            <a:r>
              <a:rPr lang="en-US" sz="7470">
                <a:solidFill>
                  <a:srgbClr val="05066D"/>
                </a:solidFill>
                <a:latin typeface="Cocomat Pro Bold"/>
              </a:rPr>
              <a:t>PAGAMENTO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90006" y="2592630"/>
            <a:ext cx="13001341" cy="2966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4"/>
              </a:lnSpc>
            </a:pPr>
            <a:r>
              <a:rPr lang="en-US" sz="3396">
                <a:solidFill>
                  <a:srgbClr val="337096"/>
                </a:solidFill>
                <a:latin typeface="Montserrat Classic Bold"/>
              </a:rPr>
              <a:t>REGISTRA AS TRANSAÇÕES FINANCEIRAS FEITAS PELOS CLIENTES AO PAGAR POR SEUS PEDIDOS. INCLUI INFORMAÇÕES SOBRE O VALOR TOTAL, MÉTODO DE PAGAMENTO E DATA DE PAGAMENTO.</a:t>
            </a:r>
          </a:p>
          <a:p>
            <a:pPr>
              <a:lnSpc>
                <a:spcPts val="475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DAFuhrhy_V0</dc:identifier>
  <dcterms:modified xsi:type="dcterms:W3CDTF">2011-08-01T06:04:30Z</dcterms:modified>
  <cp:revision>1</cp:revision>
  <dc:title>PharmaLife</dc:title>
</cp:coreProperties>
</file>