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4"/>
  </p:normalViewPr>
  <p:slideViewPr>
    <p:cSldViewPr snapToGrid="0">
      <p:cViewPr varScale="1">
        <p:scale>
          <a:sx n="124" d="100"/>
          <a:sy n="124" d="100"/>
        </p:scale>
        <p:origin x="640" y="168"/>
      </p:cViewPr>
      <p:guideLst/>
    </p:cSldViewPr>
  </p:slideViewPr>
  <p:outlineViewPr>
    <p:cViewPr>
      <p:scale>
        <a:sx n="33" d="100"/>
        <a:sy n="33" d="100"/>
      </p:scale>
      <p:origin x="0" y="-3904"/>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3698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GB"/>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GB"/>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75008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GB"/>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88689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GB"/>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GB"/>
              <a:t>Click to edit Master text styles</a:t>
            </a:r>
          </a:p>
        </p:txBody>
      </p:sp>
      <p:sp>
        <p:nvSpPr>
          <p:cNvPr id="2" name="Date Placeholder 1"/>
          <p:cNvSpPr>
            <a:spLocks noGrp="1"/>
          </p:cNvSpPr>
          <p:nvPr>
            <p:ph type="dt" sz="half" idx="10"/>
          </p:nvPr>
        </p:nvSpPr>
        <p:spPr/>
        <p:txBody>
          <a:bodyPr/>
          <a:lstStyle/>
          <a:p>
            <a:fld id="{48A87A34-81AB-432B-8DAE-1953F412C126}" type="datetimeFigureOut">
              <a:rPr lang="en-US" smtClean="0"/>
              <a:pPr/>
              <a:t>9/8/24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72853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41391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65095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GB"/>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0655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GB"/>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84812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49648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731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9810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9/8/24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1337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GB"/>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0093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GB"/>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GB"/>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48A87A34-81AB-432B-8DAE-1953F412C126}" type="datetimeFigureOut">
              <a:rPr lang="en-US" smtClean="0"/>
              <a:pPr/>
              <a:t>9/8/24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18629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GB"/>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8A87A34-81AB-432B-8DAE-1953F412C126}" type="datetimeFigureOut">
              <a:rPr lang="en-US" smtClean="0"/>
              <a:pPr/>
              <a:t>9/8/24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70918280"/>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mailto:louis.ragen@gmail.com"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7EBF1-5BEF-7D3D-777C-3C7C0A42C1EB}"/>
              </a:ext>
            </a:extLst>
          </p:cNvPr>
          <p:cNvSpPr>
            <a:spLocks noGrp="1"/>
          </p:cNvSpPr>
          <p:nvPr>
            <p:ph type="ctrTitle"/>
          </p:nvPr>
        </p:nvSpPr>
        <p:spPr/>
        <p:txBody>
          <a:bodyPr/>
          <a:lstStyle/>
          <a:p>
            <a:r>
              <a:rPr lang="en-GB" dirty="0"/>
              <a:t>Aircraft Safety and Accident Analysis: Recommendations for New Acquisitions</a:t>
            </a:r>
            <a:endParaRPr lang="en-KE" dirty="0"/>
          </a:p>
        </p:txBody>
      </p:sp>
      <p:sp>
        <p:nvSpPr>
          <p:cNvPr id="3" name="Subtitle 2">
            <a:extLst>
              <a:ext uri="{FF2B5EF4-FFF2-40B4-BE49-F238E27FC236}">
                <a16:creationId xmlns:a16="http://schemas.microsoft.com/office/drawing/2014/main" id="{119E3185-228C-249F-7886-553F51F881C2}"/>
              </a:ext>
            </a:extLst>
          </p:cNvPr>
          <p:cNvSpPr>
            <a:spLocks noGrp="1"/>
          </p:cNvSpPr>
          <p:nvPr>
            <p:ph type="subTitle" idx="1"/>
          </p:nvPr>
        </p:nvSpPr>
        <p:spPr/>
        <p:txBody>
          <a:bodyPr>
            <a:normAutofit lnSpcReduction="10000"/>
          </a:bodyPr>
          <a:lstStyle/>
          <a:p>
            <a:r>
              <a:rPr lang="en-GB" dirty="0"/>
              <a:t>Insights on Safety and Risk for Aircraft Purchases</a:t>
            </a:r>
          </a:p>
          <a:p>
            <a:endParaRPr lang="en-KE" dirty="0"/>
          </a:p>
        </p:txBody>
      </p:sp>
      <p:sp>
        <p:nvSpPr>
          <p:cNvPr id="4" name="Subtitle 2">
            <a:extLst>
              <a:ext uri="{FF2B5EF4-FFF2-40B4-BE49-F238E27FC236}">
                <a16:creationId xmlns:a16="http://schemas.microsoft.com/office/drawing/2014/main" id="{D95F5DED-EF01-C311-E9CE-635E7E354521}"/>
              </a:ext>
            </a:extLst>
          </p:cNvPr>
          <p:cNvSpPr txBox="1">
            <a:spLocks/>
          </p:cNvSpPr>
          <p:nvPr/>
        </p:nvSpPr>
        <p:spPr>
          <a:xfrm>
            <a:off x="809999" y="5686400"/>
            <a:ext cx="10572000" cy="434974"/>
          </a:xfrm>
          <a:prstGeom prst="rect">
            <a:avLst/>
          </a:prstGeom>
          <a:effectLst>
            <a:outerShdw blurRad="50800" dir="14400000">
              <a:srgbClr val="000000">
                <a:alpha val="40000"/>
              </a:srgbClr>
            </a:outerShdw>
          </a:effectLst>
        </p:spPr>
        <p:txBody>
          <a:bodyPr vert="horz" lIns="91440" tIns="45720" rIns="91440" bIns="45720" rtlCol="0" anchor="t">
            <a:normAutofit lnSpcReduction="10000"/>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n-GB" dirty="0"/>
              <a:t>Presented by Louis </a:t>
            </a:r>
            <a:r>
              <a:rPr lang="en-GB" dirty="0" err="1"/>
              <a:t>Ragen</a:t>
            </a:r>
            <a:r>
              <a:rPr lang="en-GB" dirty="0"/>
              <a:t> (Data Science School Project Phase1) </a:t>
            </a:r>
          </a:p>
          <a:p>
            <a:endParaRPr lang="en-KE" dirty="0"/>
          </a:p>
        </p:txBody>
      </p:sp>
      <p:sp>
        <p:nvSpPr>
          <p:cNvPr id="5" name="TextBox 4">
            <a:extLst>
              <a:ext uri="{FF2B5EF4-FFF2-40B4-BE49-F238E27FC236}">
                <a16:creationId xmlns:a16="http://schemas.microsoft.com/office/drawing/2014/main" id="{F12AD33D-8281-124E-45CA-01B642E6C756}"/>
              </a:ext>
            </a:extLst>
          </p:cNvPr>
          <p:cNvSpPr txBox="1"/>
          <p:nvPr/>
        </p:nvSpPr>
        <p:spPr>
          <a:xfrm>
            <a:off x="9115125" y="5733931"/>
            <a:ext cx="2637322" cy="369332"/>
          </a:xfrm>
          <a:prstGeom prst="rect">
            <a:avLst/>
          </a:prstGeom>
          <a:noFill/>
        </p:spPr>
        <p:txBody>
          <a:bodyPr wrap="square" rtlCol="0">
            <a:spAutoFit/>
          </a:bodyPr>
          <a:lstStyle/>
          <a:p>
            <a:r>
              <a:rPr lang="en-KE" dirty="0"/>
              <a:t>9th September 2024</a:t>
            </a:r>
          </a:p>
        </p:txBody>
      </p:sp>
    </p:spTree>
    <p:extLst>
      <p:ext uri="{BB962C8B-B14F-4D97-AF65-F5344CB8AC3E}">
        <p14:creationId xmlns:p14="http://schemas.microsoft.com/office/powerpoint/2010/main" val="4020564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0272F-BB03-E403-4512-7B02000DA702}"/>
              </a:ext>
            </a:extLst>
          </p:cNvPr>
          <p:cNvSpPr>
            <a:spLocks noGrp="1"/>
          </p:cNvSpPr>
          <p:nvPr>
            <p:ph type="title"/>
          </p:nvPr>
        </p:nvSpPr>
        <p:spPr/>
        <p:txBody>
          <a:bodyPr/>
          <a:lstStyle/>
          <a:p>
            <a:r>
              <a:rPr lang="en-GB" dirty="0"/>
              <a:t>Next Steps for Business Implementation</a:t>
            </a:r>
            <a:endParaRPr lang="en-KE" dirty="0"/>
          </a:p>
        </p:txBody>
      </p:sp>
      <p:sp>
        <p:nvSpPr>
          <p:cNvPr id="3" name="Content Placeholder 2">
            <a:extLst>
              <a:ext uri="{FF2B5EF4-FFF2-40B4-BE49-F238E27FC236}">
                <a16:creationId xmlns:a16="http://schemas.microsoft.com/office/drawing/2014/main" id="{3E1CE23F-6845-EED6-C51B-2081596D3E32}"/>
              </a:ext>
            </a:extLst>
          </p:cNvPr>
          <p:cNvSpPr>
            <a:spLocks noGrp="1"/>
          </p:cNvSpPr>
          <p:nvPr>
            <p:ph idx="1"/>
          </p:nvPr>
        </p:nvSpPr>
        <p:spPr/>
        <p:txBody>
          <a:bodyPr/>
          <a:lstStyle/>
          <a:p>
            <a:pPr>
              <a:buFont typeface="Arial" panose="020B0604020202020204" pitchFamily="34" charset="0"/>
              <a:buChar char="•"/>
            </a:pPr>
            <a:r>
              <a:rPr lang="en-GB" dirty="0"/>
              <a:t>Further analysis on </a:t>
            </a:r>
            <a:r>
              <a:rPr lang="en-GB" b="1" dirty="0"/>
              <a:t>specific aircraft makes and models</a:t>
            </a:r>
            <a:r>
              <a:rPr lang="en-GB" dirty="0"/>
              <a:t> with more detailed safety features. The number of units sold overall would help to get the ratio of accidents to make.</a:t>
            </a:r>
          </a:p>
          <a:p>
            <a:pPr>
              <a:buFont typeface="Arial" panose="020B0604020202020204" pitchFamily="34" charset="0"/>
              <a:buChar char="•"/>
            </a:pPr>
            <a:r>
              <a:rPr lang="en-GB" dirty="0"/>
              <a:t>Of the IMC accidents there needs to be a check on weather those models made any changes to their instrumentation to improve on the aircraft performance in harsh weather conditions. </a:t>
            </a:r>
          </a:p>
          <a:p>
            <a:pPr>
              <a:buFont typeface="Arial" panose="020B0604020202020204" pitchFamily="34" charset="0"/>
              <a:buChar char="•"/>
            </a:pPr>
            <a:r>
              <a:rPr lang="en-GB" dirty="0"/>
              <a:t>The pilots selection should be very strict and their knowledge of the aircrafts and number of flight hrs experience will need to be heavily scrutinized.</a:t>
            </a:r>
          </a:p>
          <a:p>
            <a:pPr>
              <a:buFont typeface="Arial" panose="020B0604020202020204" pitchFamily="34" charset="0"/>
              <a:buChar char="•"/>
            </a:pPr>
            <a:endParaRPr lang="en-KE" dirty="0"/>
          </a:p>
        </p:txBody>
      </p:sp>
    </p:spTree>
    <p:extLst>
      <p:ext uri="{BB962C8B-B14F-4D97-AF65-F5344CB8AC3E}">
        <p14:creationId xmlns:p14="http://schemas.microsoft.com/office/powerpoint/2010/main" val="217664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219F9-8D4B-A04B-0581-2A15E38ACD7E}"/>
              </a:ext>
            </a:extLst>
          </p:cNvPr>
          <p:cNvSpPr>
            <a:spLocks noGrp="1"/>
          </p:cNvSpPr>
          <p:nvPr>
            <p:ph type="title"/>
          </p:nvPr>
        </p:nvSpPr>
        <p:spPr/>
        <p:txBody>
          <a:bodyPr/>
          <a:lstStyle/>
          <a:p>
            <a:r>
              <a:rPr lang="en-GB" dirty="0"/>
              <a:t>Conclusion</a:t>
            </a:r>
            <a:endParaRPr lang="en-KE" dirty="0"/>
          </a:p>
        </p:txBody>
      </p:sp>
      <p:sp>
        <p:nvSpPr>
          <p:cNvPr id="3" name="Content Placeholder 2">
            <a:extLst>
              <a:ext uri="{FF2B5EF4-FFF2-40B4-BE49-F238E27FC236}">
                <a16:creationId xmlns:a16="http://schemas.microsoft.com/office/drawing/2014/main" id="{13EE124A-92DC-081C-07C8-A3C69181E118}"/>
              </a:ext>
            </a:extLst>
          </p:cNvPr>
          <p:cNvSpPr>
            <a:spLocks noGrp="1"/>
          </p:cNvSpPr>
          <p:nvPr>
            <p:ph idx="1"/>
          </p:nvPr>
        </p:nvSpPr>
        <p:spPr/>
        <p:txBody>
          <a:bodyPr>
            <a:normAutofit lnSpcReduction="10000"/>
          </a:bodyPr>
          <a:lstStyle/>
          <a:p>
            <a:pPr>
              <a:buFont typeface="Arial" panose="020B0604020202020204" pitchFamily="34" charset="0"/>
              <a:buChar char="•"/>
            </a:pPr>
            <a:endParaRPr lang="en-GB" sz="1400" b="1" dirty="0"/>
          </a:p>
          <a:p>
            <a:pPr>
              <a:buFont typeface="Arial" panose="020B0604020202020204" pitchFamily="34" charset="0"/>
              <a:buChar char="•"/>
            </a:pPr>
            <a:r>
              <a:rPr lang="en-GB" sz="1400" b="1" dirty="0"/>
              <a:t>Aircraft Makes</a:t>
            </a:r>
            <a:r>
              <a:rPr lang="en-GB" sz="1400" dirty="0"/>
              <a:t>: Our analysis revealed that the most common aircraft involved in accidents are </a:t>
            </a:r>
            <a:r>
              <a:rPr lang="en-GB" sz="1400" b="1" dirty="0"/>
              <a:t>Cessna</a:t>
            </a:r>
            <a:r>
              <a:rPr lang="en-GB" sz="1400" dirty="0"/>
              <a:t>, </a:t>
            </a:r>
            <a:r>
              <a:rPr lang="en-GB" sz="1400" b="1" dirty="0"/>
              <a:t>Piper</a:t>
            </a:r>
            <a:r>
              <a:rPr lang="en-GB" sz="1400" dirty="0"/>
              <a:t>, and </a:t>
            </a:r>
            <a:r>
              <a:rPr lang="en-GB" sz="1400" b="1" dirty="0"/>
              <a:t>Beechcraft</a:t>
            </a:r>
            <a:r>
              <a:rPr lang="en-GB" sz="1400" dirty="0"/>
              <a:t>. However, this can be attributed to their larger market share rather than indicating they are inherently unsafe. More focus should be placed on investigating specific models with poor safety records.</a:t>
            </a:r>
          </a:p>
          <a:p>
            <a:pPr>
              <a:buFont typeface="Arial" panose="020B0604020202020204" pitchFamily="34" charset="0"/>
              <a:buChar char="•"/>
            </a:pPr>
            <a:r>
              <a:rPr lang="en-GB" sz="1400" b="1" dirty="0"/>
              <a:t>Weather Conditions</a:t>
            </a:r>
            <a:r>
              <a:rPr lang="en-GB" sz="1400" dirty="0"/>
              <a:t>: Accidents predominantly occur in </a:t>
            </a:r>
            <a:r>
              <a:rPr lang="en-GB" sz="1400" b="1" dirty="0"/>
              <a:t>Visual Meteorological Conditions (VMC)</a:t>
            </a:r>
            <a:r>
              <a:rPr lang="en-GB" sz="1400" dirty="0"/>
              <a:t>, largely because flights are more common in these conditions. However, </a:t>
            </a:r>
            <a:r>
              <a:rPr lang="en-GB" sz="1400" b="1" dirty="0"/>
              <a:t>Instrument Meteorological Conditions (IMC)</a:t>
            </a:r>
            <a:r>
              <a:rPr lang="en-GB" sz="1400" dirty="0"/>
              <a:t> show a higher proportion of </a:t>
            </a:r>
            <a:r>
              <a:rPr lang="en-GB" sz="1400" b="1" dirty="0"/>
              <a:t>fatal accidents</a:t>
            </a:r>
            <a:r>
              <a:rPr lang="en-GB" sz="1400" dirty="0"/>
              <a:t>, suggesting that adverse weather conditions significantly increase the severity of accidents. This underscores the importance of safety measures in poor weather.</a:t>
            </a:r>
          </a:p>
          <a:p>
            <a:pPr>
              <a:buFont typeface="Arial" panose="020B0604020202020204" pitchFamily="34" charset="0"/>
              <a:buChar char="•"/>
            </a:pPr>
            <a:r>
              <a:rPr lang="en-GB" sz="1400" b="1" dirty="0"/>
              <a:t>Phases of Flight</a:t>
            </a:r>
            <a:r>
              <a:rPr lang="en-GB" sz="1400" dirty="0"/>
              <a:t>: The majority of accidents occur during </a:t>
            </a:r>
            <a:r>
              <a:rPr lang="en-GB" sz="1400" b="1" dirty="0"/>
              <a:t>landing</a:t>
            </a:r>
            <a:r>
              <a:rPr lang="en-GB" sz="1400" dirty="0"/>
              <a:t> and </a:t>
            </a:r>
            <a:r>
              <a:rPr lang="en-GB" sz="1400" b="1" dirty="0" err="1"/>
              <a:t>takeoff</a:t>
            </a:r>
            <a:r>
              <a:rPr lang="en-GB" sz="1400" dirty="0"/>
              <a:t>, which are naturally high-risk phases of flight. Interestingly, accidents occurring </a:t>
            </a:r>
            <a:r>
              <a:rPr lang="en-GB" sz="1400" b="1" dirty="0" err="1"/>
              <a:t>en</a:t>
            </a:r>
            <a:r>
              <a:rPr lang="en-GB" sz="1400" b="1" dirty="0"/>
              <a:t> route</a:t>
            </a:r>
            <a:r>
              <a:rPr lang="en-GB" sz="1400" dirty="0"/>
              <a:t> tend to have more severe outcomes, often involving multiple fatalities. This highlights the need for increased safety measures, particularly during landing and </a:t>
            </a:r>
            <a:r>
              <a:rPr lang="en-GB" sz="1400" dirty="0" err="1"/>
              <a:t>takeoff</a:t>
            </a:r>
            <a:r>
              <a:rPr lang="en-GB" sz="1400" dirty="0"/>
              <a:t> phases.</a:t>
            </a:r>
          </a:p>
          <a:p>
            <a:pPr>
              <a:buFont typeface="Arial" panose="020B0604020202020204" pitchFamily="34" charset="0"/>
              <a:buChar char="•"/>
            </a:pPr>
            <a:r>
              <a:rPr lang="en-GB" sz="1400" b="1" dirty="0"/>
              <a:t>Injury Severity and Aircraft Damage</a:t>
            </a:r>
            <a:r>
              <a:rPr lang="en-GB" sz="1400" dirty="0"/>
              <a:t>: The analysis shows a clear correlation between </a:t>
            </a:r>
            <a:r>
              <a:rPr lang="en-GB" sz="1400" b="1" dirty="0"/>
              <a:t>aircraft damage</a:t>
            </a:r>
            <a:r>
              <a:rPr lang="en-GB" sz="1400" dirty="0"/>
              <a:t> and </a:t>
            </a:r>
            <a:r>
              <a:rPr lang="en-GB" sz="1400" b="1" dirty="0"/>
              <a:t>injury severity</a:t>
            </a:r>
            <a:r>
              <a:rPr lang="en-GB" sz="1400" dirty="0"/>
              <a:t>. Aircraft that were </a:t>
            </a:r>
            <a:r>
              <a:rPr lang="en-GB" sz="1400" b="1" dirty="0"/>
              <a:t>destroyed</a:t>
            </a:r>
            <a:r>
              <a:rPr lang="en-GB" sz="1400" dirty="0"/>
              <a:t> during accidents had a higher likelihood of resulting in </a:t>
            </a:r>
            <a:r>
              <a:rPr lang="en-GB" sz="1400" b="1" dirty="0"/>
              <a:t>fatal</a:t>
            </a:r>
            <a:r>
              <a:rPr lang="en-GB" sz="1400" dirty="0"/>
              <a:t> outcomes, while those with </a:t>
            </a:r>
            <a:r>
              <a:rPr lang="en-GB" sz="1400" b="1" dirty="0"/>
              <a:t>minor</a:t>
            </a:r>
            <a:r>
              <a:rPr lang="en-GB" sz="1400" dirty="0"/>
              <a:t> or </a:t>
            </a:r>
            <a:r>
              <a:rPr lang="en-GB" sz="1400" b="1" dirty="0"/>
              <a:t>substantial</a:t>
            </a:r>
            <a:r>
              <a:rPr lang="en-GB" sz="1400" dirty="0"/>
              <a:t> damage typically resulted in </a:t>
            </a:r>
            <a:r>
              <a:rPr lang="en-GB" sz="1400" b="1" dirty="0"/>
              <a:t>non-fatal</a:t>
            </a:r>
            <a:r>
              <a:rPr lang="en-GB" sz="1400" dirty="0"/>
              <a:t> injuries. This confirms that the level of damage is a strong indicator of the severity of the accident.</a:t>
            </a:r>
          </a:p>
          <a:p>
            <a:pPr>
              <a:buFont typeface="Arial" panose="020B0604020202020204" pitchFamily="34" charset="0"/>
              <a:buChar char="•"/>
            </a:pPr>
            <a:endParaRPr lang="en-KE" dirty="0"/>
          </a:p>
        </p:txBody>
      </p:sp>
    </p:spTree>
    <p:extLst>
      <p:ext uri="{BB962C8B-B14F-4D97-AF65-F5344CB8AC3E}">
        <p14:creationId xmlns:p14="http://schemas.microsoft.com/office/powerpoint/2010/main" val="1700298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DB82-F764-AAA2-3BD4-22AC2E196C93}"/>
              </a:ext>
            </a:extLst>
          </p:cNvPr>
          <p:cNvSpPr>
            <a:spLocks noGrp="1"/>
          </p:cNvSpPr>
          <p:nvPr>
            <p:ph type="title"/>
          </p:nvPr>
        </p:nvSpPr>
        <p:spPr/>
        <p:txBody>
          <a:bodyPr/>
          <a:lstStyle/>
          <a:p>
            <a:r>
              <a:rPr lang="en-GB" dirty="0"/>
              <a:t>Thank You</a:t>
            </a:r>
            <a:endParaRPr lang="en-KE" dirty="0"/>
          </a:p>
        </p:txBody>
      </p:sp>
      <p:sp>
        <p:nvSpPr>
          <p:cNvPr id="3" name="Text Placeholder 2">
            <a:extLst>
              <a:ext uri="{FF2B5EF4-FFF2-40B4-BE49-F238E27FC236}">
                <a16:creationId xmlns:a16="http://schemas.microsoft.com/office/drawing/2014/main" id="{F7D34EF5-920F-6F96-0AD5-5B2A70A50C96}"/>
              </a:ext>
            </a:extLst>
          </p:cNvPr>
          <p:cNvSpPr>
            <a:spLocks noGrp="1"/>
          </p:cNvSpPr>
          <p:nvPr>
            <p:ph type="body" sz="quarter" idx="16"/>
          </p:nvPr>
        </p:nvSpPr>
        <p:spPr/>
        <p:txBody>
          <a:bodyPr/>
          <a:lstStyle/>
          <a:p>
            <a:endParaRPr lang="en-KE" dirty="0"/>
          </a:p>
          <a:p>
            <a:endParaRPr lang="en-KE" dirty="0"/>
          </a:p>
          <a:p>
            <a:r>
              <a:rPr lang="en-KE" dirty="0"/>
              <a:t>Louis Ragen</a:t>
            </a:r>
          </a:p>
          <a:p>
            <a:r>
              <a:rPr lang="en-KE" dirty="0"/>
              <a:t>0721486942</a:t>
            </a:r>
          </a:p>
          <a:p>
            <a:r>
              <a:rPr lang="en-GB" dirty="0">
                <a:hlinkClick r:id="rId2"/>
              </a:rPr>
              <a:t>louis.ragen@gmail.com</a:t>
            </a:r>
            <a:endParaRPr lang="en-GB" dirty="0"/>
          </a:p>
        </p:txBody>
      </p:sp>
    </p:spTree>
    <p:extLst>
      <p:ext uri="{BB962C8B-B14F-4D97-AF65-F5344CB8AC3E}">
        <p14:creationId xmlns:p14="http://schemas.microsoft.com/office/powerpoint/2010/main" val="2010032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68C80-2D5E-6DF0-F969-D82E2E05E982}"/>
              </a:ext>
            </a:extLst>
          </p:cNvPr>
          <p:cNvSpPr>
            <a:spLocks noGrp="1"/>
          </p:cNvSpPr>
          <p:nvPr>
            <p:ph type="title"/>
          </p:nvPr>
        </p:nvSpPr>
        <p:spPr/>
        <p:txBody>
          <a:bodyPr/>
          <a:lstStyle/>
          <a:p>
            <a:r>
              <a:rPr lang="en-KE" dirty="0"/>
              <a:t>Presentation Overview</a:t>
            </a:r>
          </a:p>
        </p:txBody>
      </p:sp>
      <p:sp>
        <p:nvSpPr>
          <p:cNvPr id="3" name="Content Placeholder 2">
            <a:extLst>
              <a:ext uri="{FF2B5EF4-FFF2-40B4-BE49-F238E27FC236}">
                <a16:creationId xmlns:a16="http://schemas.microsoft.com/office/drawing/2014/main" id="{E20FEEC2-721B-B1C5-F88F-49C80010352F}"/>
              </a:ext>
            </a:extLst>
          </p:cNvPr>
          <p:cNvSpPr>
            <a:spLocks noGrp="1"/>
          </p:cNvSpPr>
          <p:nvPr>
            <p:ph idx="1"/>
          </p:nvPr>
        </p:nvSpPr>
        <p:spPr/>
        <p:txBody>
          <a:bodyPr/>
          <a:lstStyle/>
          <a:p>
            <a:r>
              <a:rPr lang="en-KE" dirty="0"/>
              <a:t>Content:</a:t>
            </a:r>
          </a:p>
          <a:p>
            <a:pPr lvl="1"/>
            <a:r>
              <a:rPr lang="en-KE" dirty="0"/>
              <a:t>Business Problem</a:t>
            </a:r>
          </a:p>
          <a:p>
            <a:pPr lvl="1"/>
            <a:r>
              <a:rPr lang="en-KE" dirty="0"/>
              <a:t>Data used </a:t>
            </a:r>
            <a:r>
              <a:rPr lang="en-GB" dirty="0"/>
              <a:t>in the analysis</a:t>
            </a:r>
          </a:p>
          <a:p>
            <a:pPr lvl="1"/>
            <a:r>
              <a:rPr lang="en-GB" dirty="0"/>
              <a:t>Insights from the data used</a:t>
            </a:r>
          </a:p>
          <a:p>
            <a:pPr lvl="1"/>
            <a:r>
              <a:rPr lang="en-GB" dirty="0"/>
              <a:t>Recommendations </a:t>
            </a:r>
            <a:endParaRPr lang="en-KE" dirty="0"/>
          </a:p>
        </p:txBody>
      </p:sp>
    </p:spTree>
    <p:extLst>
      <p:ext uri="{BB962C8B-B14F-4D97-AF65-F5344CB8AC3E}">
        <p14:creationId xmlns:p14="http://schemas.microsoft.com/office/powerpoint/2010/main" val="239919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0DBBC-D714-83E6-3EEC-AF66C71B78EE}"/>
              </a:ext>
            </a:extLst>
          </p:cNvPr>
          <p:cNvSpPr>
            <a:spLocks noGrp="1"/>
          </p:cNvSpPr>
          <p:nvPr>
            <p:ph type="title"/>
          </p:nvPr>
        </p:nvSpPr>
        <p:spPr/>
        <p:txBody>
          <a:bodyPr/>
          <a:lstStyle/>
          <a:p>
            <a:r>
              <a:rPr lang="en-KE" dirty="0"/>
              <a:t>Business Problem </a:t>
            </a:r>
          </a:p>
        </p:txBody>
      </p:sp>
      <p:sp>
        <p:nvSpPr>
          <p:cNvPr id="4" name="Content Placeholder 3">
            <a:extLst>
              <a:ext uri="{FF2B5EF4-FFF2-40B4-BE49-F238E27FC236}">
                <a16:creationId xmlns:a16="http://schemas.microsoft.com/office/drawing/2014/main" id="{B9E33925-B0DD-E622-00C9-20888664F698}"/>
              </a:ext>
            </a:extLst>
          </p:cNvPr>
          <p:cNvSpPr>
            <a:spLocks noGrp="1"/>
          </p:cNvSpPr>
          <p:nvPr>
            <p:ph sz="half" idx="2"/>
          </p:nvPr>
        </p:nvSpPr>
        <p:spPr/>
        <p:txBody>
          <a:bodyPr/>
          <a:lstStyle/>
          <a:p>
            <a:endParaRPr lang="en-GB" dirty="0"/>
          </a:p>
          <a:p>
            <a:endParaRPr lang="en-GB" dirty="0"/>
          </a:p>
          <a:p>
            <a:endParaRPr lang="en-GB" dirty="0"/>
          </a:p>
          <a:p>
            <a:pPr>
              <a:buFont typeface="Arial" panose="020B0604020202020204" pitchFamily="34" charset="0"/>
              <a:buChar char="•"/>
            </a:pPr>
            <a:r>
              <a:rPr lang="en-GB" sz="1600" dirty="0"/>
              <a:t>The business is expanding into the aviation industry and needs to assess potential aircraft risks.</a:t>
            </a:r>
          </a:p>
          <a:p>
            <a:pPr>
              <a:buFont typeface="Arial" panose="020B0604020202020204" pitchFamily="34" charset="0"/>
              <a:buChar char="•"/>
            </a:pPr>
            <a:r>
              <a:rPr lang="en-GB" sz="1600" dirty="0"/>
              <a:t>We were tasked with </a:t>
            </a:r>
            <a:r>
              <a:rPr lang="en-GB" sz="1600" dirty="0" err="1"/>
              <a:t>analyzing</a:t>
            </a:r>
            <a:r>
              <a:rPr lang="en-GB" sz="1600" dirty="0"/>
              <a:t> aviation accident data to determine the safest aircraft for commercial or private use.</a:t>
            </a:r>
          </a:p>
          <a:p>
            <a:endParaRPr lang="en-GB" dirty="0"/>
          </a:p>
          <a:p>
            <a:endParaRPr lang="en-GB" dirty="0"/>
          </a:p>
          <a:p>
            <a:endParaRPr lang="en-KE" dirty="0"/>
          </a:p>
        </p:txBody>
      </p:sp>
      <p:pic>
        <p:nvPicPr>
          <p:cNvPr id="12" name="Content Placeholder 11">
            <a:extLst>
              <a:ext uri="{FF2B5EF4-FFF2-40B4-BE49-F238E27FC236}">
                <a16:creationId xmlns:a16="http://schemas.microsoft.com/office/drawing/2014/main" id="{1C073B4E-00CD-5691-B8FB-59A2302C2591}"/>
              </a:ext>
            </a:extLst>
          </p:cNvPr>
          <p:cNvPicPr>
            <a:picLocks noGrp="1" noChangeAspect="1"/>
          </p:cNvPicPr>
          <p:nvPr>
            <p:ph sz="half" idx="1"/>
          </p:nvPr>
        </p:nvPicPr>
        <p:blipFill>
          <a:blip r:embed="rId2"/>
          <a:stretch>
            <a:fillRect/>
          </a:stretch>
        </p:blipFill>
        <p:spPr>
          <a:xfrm>
            <a:off x="819150" y="2319566"/>
            <a:ext cx="5184775" cy="3444418"/>
          </a:xfrm>
        </p:spPr>
      </p:pic>
    </p:spTree>
    <p:extLst>
      <p:ext uri="{BB962C8B-B14F-4D97-AF65-F5344CB8AC3E}">
        <p14:creationId xmlns:p14="http://schemas.microsoft.com/office/powerpoint/2010/main" val="1955318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42EED-6926-9274-3B02-41E42976E6D4}"/>
              </a:ext>
            </a:extLst>
          </p:cNvPr>
          <p:cNvSpPr>
            <a:spLocks noGrp="1"/>
          </p:cNvSpPr>
          <p:nvPr>
            <p:ph type="title"/>
          </p:nvPr>
        </p:nvSpPr>
        <p:spPr/>
        <p:txBody>
          <a:bodyPr/>
          <a:lstStyle/>
          <a:p>
            <a:r>
              <a:rPr lang="en-KE" dirty="0"/>
              <a:t>Data used </a:t>
            </a:r>
            <a:r>
              <a:rPr lang="en-GB" dirty="0"/>
              <a:t>in the analysis</a:t>
            </a:r>
            <a:endParaRPr lang="en-KE" dirty="0"/>
          </a:p>
        </p:txBody>
      </p:sp>
      <p:sp>
        <p:nvSpPr>
          <p:cNvPr id="3" name="Content Placeholder 2">
            <a:extLst>
              <a:ext uri="{FF2B5EF4-FFF2-40B4-BE49-F238E27FC236}">
                <a16:creationId xmlns:a16="http://schemas.microsoft.com/office/drawing/2014/main" id="{7FFE3C1F-CC86-FAEC-E7D1-5B3CF9D9419D}"/>
              </a:ext>
            </a:extLst>
          </p:cNvPr>
          <p:cNvSpPr>
            <a:spLocks noGrp="1"/>
          </p:cNvSpPr>
          <p:nvPr>
            <p:ph sz="half" idx="1"/>
          </p:nvPr>
        </p:nvSpPr>
        <p:spPr/>
        <p:txBody>
          <a:bodyPr/>
          <a:lstStyle/>
          <a:p>
            <a:pPr>
              <a:buFont typeface="Arial" panose="020B0604020202020204" pitchFamily="34" charset="0"/>
              <a:buChar char="•"/>
            </a:pPr>
            <a:endParaRPr lang="en-GB" sz="1600" b="1" dirty="0"/>
          </a:p>
          <a:p>
            <a:pPr>
              <a:buFont typeface="Arial" panose="020B0604020202020204" pitchFamily="34" charset="0"/>
              <a:buChar char="•"/>
            </a:pPr>
            <a:r>
              <a:rPr lang="en-GB" sz="1600" b="1" dirty="0"/>
              <a:t>Source</a:t>
            </a:r>
            <a:r>
              <a:rPr lang="en-GB" sz="1600" dirty="0"/>
              <a:t>: National Transportation Safety Board (NTSB) aviation accident data (1962-2023).</a:t>
            </a:r>
          </a:p>
          <a:p>
            <a:pPr>
              <a:buFont typeface="Arial" panose="020B0604020202020204" pitchFamily="34" charset="0"/>
              <a:buChar char="•"/>
            </a:pPr>
            <a:r>
              <a:rPr lang="en-GB" sz="1600" b="1" dirty="0"/>
              <a:t>Key Columns used</a:t>
            </a:r>
            <a:r>
              <a:rPr lang="en-GB" sz="1600" dirty="0"/>
              <a:t>:</a:t>
            </a:r>
          </a:p>
          <a:p>
            <a:pPr marL="742950" lvl="1" indent="-285750">
              <a:buFont typeface="Arial" panose="020B0604020202020204" pitchFamily="34" charset="0"/>
              <a:buChar char="•"/>
            </a:pPr>
            <a:r>
              <a:rPr lang="en-GB" sz="1400" dirty="0"/>
              <a:t>Aircraft Make (</a:t>
            </a:r>
            <a:r>
              <a:rPr lang="en-GB" sz="1400" dirty="0" err="1"/>
              <a:t>Make_Lower</a:t>
            </a:r>
            <a:r>
              <a:rPr lang="en-GB" sz="1400" dirty="0"/>
              <a:t>)</a:t>
            </a:r>
          </a:p>
          <a:p>
            <a:pPr marL="742950" lvl="1" indent="-285750">
              <a:buFont typeface="Arial" panose="020B0604020202020204" pitchFamily="34" charset="0"/>
              <a:buChar char="•"/>
            </a:pPr>
            <a:r>
              <a:rPr lang="en-GB" sz="1400" dirty="0"/>
              <a:t>Accident Date (</a:t>
            </a:r>
            <a:r>
              <a:rPr lang="en-GB" sz="1400" dirty="0" err="1"/>
              <a:t>Event.Date</a:t>
            </a:r>
            <a:r>
              <a:rPr lang="en-GB" sz="1400" dirty="0"/>
              <a:t>)</a:t>
            </a:r>
          </a:p>
          <a:p>
            <a:pPr marL="742950" lvl="1" indent="-285750">
              <a:buFont typeface="Arial" panose="020B0604020202020204" pitchFamily="34" charset="0"/>
              <a:buChar char="•"/>
            </a:pPr>
            <a:r>
              <a:rPr lang="en-GB" sz="1400" dirty="0"/>
              <a:t>Weather Conditions (</a:t>
            </a:r>
            <a:r>
              <a:rPr lang="en-GB" sz="1400" dirty="0" err="1"/>
              <a:t>Weather.Condition</a:t>
            </a:r>
            <a:r>
              <a:rPr lang="en-GB" sz="1400" dirty="0"/>
              <a:t>)</a:t>
            </a:r>
          </a:p>
          <a:p>
            <a:pPr marL="742950" lvl="1" indent="-285750">
              <a:buFont typeface="Arial" panose="020B0604020202020204" pitchFamily="34" charset="0"/>
              <a:buChar char="•"/>
            </a:pPr>
            <a:r>
              <a:rPr lang="en-GB" sz="1400" dirty="0"/>
              <a:t>Injury Severity (</a:t>
            </a:r>
            <a:r>
              <a:rPr lang="en-GB" sz="1400" dirty="0" err="1"/>
              <a:t>Injury.Severity</a:t>
            </a:r>
            <a:r>
              <a:rPr lang="en-GB" sz="1400" dirty="0"/>
              <a:t>)</a:t>
            </a:r>
          </a:p>
          <a:p>
            <a:pPr marL="742950" lvl="1" indent="-285750">
              <a:buFont typeface="Arial" panose="020B0604020202020204" pitchFamily="34" charset="0"/>
              <a:buChar char="•"/>
            </a:pPr>
            <a:r>
              <a:rPr lang="en-GB" sz="1400" dirty="0"/>
              <a:t>Aircraft Damage (</a:t>
            </a:r>
            <a:r>
              <a:rPr lang="en-GB" sz="1400" dirty="0" err="1"/>
              <a:t>Aircraft.damage</a:t>
            </a:r>
            <a:r>
              <a:rPr lang="en-GB" sz="1400" dirty="0"/>
              <a:t>)</a:t>
            </a:r>
          </a:p>
          <a:p>
            <a:pPr marL="742950" lvl="1" indent="-285750">
              <a:buFont typeface="Arial" panose="020B0604020202020204" pitchFamily="34" charset="0"/>
              <a:buChar char="•"/>
            </a:pPr>
            <a:r>
              <a:rPr lang="en-GB" sz="1400" dirty="0"/>
              <a:t>Phases of Flight (</a:t>
            </a:r>
            <a:r>
              <a:rPr lang="en-GB" sz="1400" dirty="0" err="1"/>
              <a:t>Broad.phase.of.flight</a:t>
            </a:r>
            <a:r>
              <a:rPr lang="en-GB" sz="1400" dirty="0"/>
              <a:t>)</a:t>
            </a:r>
          </a:p>
          <a:p>
            <a:endParaRPr lang="en-KE" dirty="0"/>
          </a:p>
        </p:txBody>
      </p:sp>
      <p:pic>
        <p:nvPicPr>
          <p:cNvPr id="6" name="Content Placeholder 5">
            <a:extLst>
              <a:ext uri="{FF2B5EF4-FFF2-40B4-BE49-F238E27FC236}">
                <a16:creationId xmlns:a16="http://schemas.microsoft.com/office/drawing/2014/main" id="{0A59D2DB-CB46-4CB5-F887-0A70B200640F}"/>
              </a:ext>
            </a:extLst>
          </p:cNvPr>
          <p:cNvPicPr>
            <a:picLocks noGrp="1" noChangeAspect="1"/>
          </p:cNvPicPr>
          <p:nvPr>
            <p:ph sz="half" idx="2"/>
          </p:nvPr>
        </p:nvPicPr>
        <p:blipFill rotWithShape="1">
          <a:blip r:embed="rId2"/>
          <a:srcRect l="2410" t="3990" b="9783"/>
          <a:stretch/>
        </p:blipFill>
        <p:spPr>
          <a:xfrm>
            <a:off x="6313251" y="2548647"/>
            <a:ext cx="5069124" cy="2811293"/>
          </a:xfrm>
        </p:spPr>
      </p:pic>
    </p:spTree>
    <p:extLst>
      <p:ext uri="{BB962C8B-B14F-4D97-AF65-F5344CB8AC3E}">
        <p14:creationId xmlns:p14="http://schemas.microsoft.com/office/powerpoint/2010/main" val="1376445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F3FC3-5959-BD20-E61F-199B4171AF50}"/>
              </a:ext>
            </a:extLst>
          </p:cNvPr>
          <p:cNvSpPr>
            <a:spLocks noGrp="1"/>
          </p:cNvSpPr>
          <p:nvPr>
            <p:ph type="title"/>
          </p:nvPr>
        </p:nvSpPr>
        <p:spPr/>
        <p:txBody>
          <a:bodyPr/>
          <a:lstStyle/>
          <a:p>
            <a:r>
              <a:rPr lang="en-GB" dirty="0"/>
              <a:t>Accidents Over Time: Trends</a:t>
            </a:r>
            <a:endParaRPr lang="en-KE" dirty="0"/>
          </a:p>
        </p:txBody>
      </p:sp>
      <p:sp>
        <p:nvSpPr>
          <p:cNvPr id="4" name="Text Placeholder 3">
            <a:extLst>
              <a:ext uri="{FF2B5EF4-FFF2-40B4-BE49-F238E27FC236}">
                <a16:creationId xmlns:a16="http://schemas.microsoft.com/office/drawing/2014/main" id="{406CBEF9-1511-3063-9227-081A04F4FF76}"/>
              </a:ext>
            </a:extLst>
          </p:cNvPr>
          <p:cNvSpPr>
            <a:spLocks noGrp="1"/>
          </p:cNvSpPr>
          <p:nvPr>
            <p:ph type="body" sz="half" idx="2"/>
          </p:nvPr>
        </p:nvSpPr>
        <p:spPr/>
        <p:txBody>
          <a:bodyPr/>
          <a:lstStyle/>
          <a:p>
            <a:pPr>
              <a:buFont typeface="Arial" panose="020B0604020202020204" pitchFamily="34" charset="0"/>
              <a:buChar char="•"/>
            </a:pPr>
            <a:r>
              <a:rPr lang="en-GB" dirty="0"/>
              <a:t>The line chart shows the number of accidents from </a:t>
            </a:r>
            <a:r>
              <a:rPr lang="en-GB" b="1" dirty="0"/>
              <a:t>1962 to 2023</a:t>
            </a:r>
            <a:r>
              <a:rPr lang="en-GB" dirty="0"/>
              <a:t>.</a:t>
            </a:r>
          </a:p>
          <a:p>
            <a:pPr>
              <a:buFont typeface="Arial" panose="020B0604020202020204" pitchFamily="34" charset="0"/>
              <a:buChar char="•"/>
            </a:pPr>
            <a:r>
              <a:rPr lang="en-GB" dirty="0"/>
              <a:t>The graph clearly shows that the data was well collected after 1980</a:t>
            </a:r>
          </a:p>
          <a:p>
            <a:pPr>
              <a:buFont typeface="Arial" panose="020B0604020202020204" pitchFamily="34" charset="0"/>
              <a:buChar char="•"/>
            </a:pPr>
            <a:r>
              <a:rPr lang="en-GB" dirty="0"/>
              <a:t>There was quite a number of accidents that have significantly reduced over time possibly due to improved safety regulations.</a:t>
            </a:r>
          </a:p>
          <a:p>
            <a:endParaRPr lang="en-KE" dirty="0"/>
          </a:p>
        </p:txBody>
      </p:sp>
      <p:pic>
        <p:nvPicPr>
          <p:cNvPr id="7" name="Picture 6">
            <a:extLst>
              <a:ext uri="{FF2B5EF4-FFF2-40B4-BE49-F238E27FC236}">
                <a16:creationId xmlns:a16="http://schemas.microsoft.com/office/drawing/2014/main" id="{9B52207C-2D8F-860B-E051-97994B9F36FA}"/>
              </a:ext>
            </a:extLst>
          </p:cNvPr>
          <p:cNvPicPr>
            <a:picLocks noChangeAspect="1"/>
          </p:cNvPicPr>
          <p:nvPr/>
        </p:nvPicPr>
        <p:blipFill>
          <a:blip r:embed="rId2"/>
          <a:stretch>
            <a:fillRect/>
          </a:stretch>
        </p:blipFill>
        <p:spPr>
          <a:xfrm>
            <a:off x="5223959" y="1670666"/>
            <a:ext cx="5894890" cy="3516668"/>
          </a:xfrm>
          <a:prstGeom prst="rect">
            <a:avLst/>
          </a:prstGeom>
        </p:spPr>
      </p:pic>
    </p:spTree>
    <p:extLst>
      <p:ext uri="{BB962C8B-B14F-4D97-AF65-F5344CB8AC3E}">
        <p14:creationId xmlns:p14="http://schemas.microsoft.com/office/powerpoint/2010/main" val="2191706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3F084-8E4A-E306-5B16-09DF89F17CE5}"/>
              </a:ext>
            </a:extLst>
          </p:cNvPr>
          <p:cNvSpPr>
            <a:spLocks noGrp="1"/>
          </p:cNvSpPr>
          <p:nvPr>
            <p:ph type="title"/>
          </p:nvPr>
        </p:nvSpPr>
        <p:spPr/>
        <p:txBody>
          <a:bodyPr/>
          <a:lstStyle/>
          <a:p>
            <a:r>
              <a:rPr lang="en-GB" dirty="0"/>
              <a:t>Top Aircraft Makes Involved in Accidents</a:t>
            </a:r>
            <a:endParaRPr lang="en-KE" dirty="0"/>
          </a:p>
        </p:txBody>
      </p:sp>
      <p:pic>
        <p:nvPicPr>
          <p:cNvPr id="6" name="Content Placeholder 5">
            <a:extLst>
              <a:ext uri="{FF2B5EF4-FFF2-40B4-BE49-F238E27FC236}">
                <a16:creationId xmlns:a16="http://schemas.microsoft.com/office/drawing/2014/main" id="{C14B4B11-5842-E053-7EE3-580534E15005}"/>
              </a:ext>
            </a:extLst>
          </p:cNvPr>
          <p:cNvPicPr>
            <a:picLocks noGrp="1" noChangeAspect="1"/>
          </p:cNvPicPr>
          <p:nvPr>
            <p:ph sz="half" idx="1"/>
          </p:nvPr>
        </p:nvPicPr>
        <p:blipFill>
          <a:blip r:embed="rId2"/>
          <a:stretch>
            <a:fillRect/>
          </a:stretch>
        </p:blipFill>
        <p:spPr>
          <a:xfrm>
            <a:off x="819150" y="2495255"/>
            <a:ext cx="5184775" cy="3093040"/>
          </a:xfrm>
          <a:prstGeom prst="rect">
            <a:avLst/>
          </a:prstGeom>
        </p:spPr>
      </p:pic>
      <p:sp>
        <p:nvSpPr>
          <p:cNvPr id="4" name="Content Placeholder 3">
            <a:extLst>
              <a:ext uri="{FF2B5EF4-FFF2-40B4-BE49-F238E27FC236}">
                <a16:creationId xmlns:a16="http://schemas.microsoft.com/office/drawing/2014/main" id="{899C5C55-6E76-0B50-74A5-528B3152C373}"/>
              </a:ext>
            </a:extLst>
          </p:cNvPr>
          <p:cNvSpPr>
            <a:spLocks noGrp="1"/>
          </p:cNvSpPr>
          <p:nvPr>
            <p:ph sz="half" idx="2"/>
          </p:nvPr>
        </p:nvSpPr>
        <p:spPr/>
        <p:txBody>
          <a:bodyPr>
            <a:normAutofit/>
          </a:bodyPr>
          <a:lstStyle/>
          <a:p>
            <a:pPr>
              <a:buFont typeface="Arial" panose="020B0604020202020204" pitchFamily="34" charset="0"/>
              <a:buChar char="•"/>
            </a:pPr>
            <a:r>
              <a:rPr lang="en-GB" sz="1600" b="1" dirty="0"/>
              <a:t>Cessna</a:t>
            </a:r>
            <a:r>
              <a:rPr lang="en-GB" sz="1600" dirty="0"/>
              <a:t>, </a:t>
            </a:r>
            <a:r>
              <a:rPr lang="en-GB" sz="1600" b="1" dirty="0"/>
              <a:t>Piper</a:t>
            </a:r>
            <a:r>
              <a:rPr lang="en-GB" sz="1600" dirty="0"/>
              <a:t>, and </a:t>
            </a:r>
            <a:r>
              <a:rPr lang="en-GB" sz="1600" b="1" dirty="0"/>
              <a:t>Beechcraft</a:t>
            </a:r>
            <a:r>
              <a:rPr lang="en-GB" sz="1600" dirty="0"/>
              <a:t> have the highest number of accidents in the dataset.</a:t>
            </a:r>
          </a:p>
          <a:p>
            <a:pPr>
              <a:buFont typeface="Arial" panose="020B0604020202020204" pitchFamily="34" charset="0"/>
              <a:buChar char="•"/>
            </a:pPr>
            <a:r>
              <a:rPr lang="en-GB" sz="1600" dirty="0"/>
              <a:t>This could be related to their prevalence in the market (e.g., Cessna is one of the most widely produced aircraft).</a:t>
            </a:r>
          </a:p>
          <a:p>
            <a:pPr>
              <a:buFont typeface="Arial" panose="020B0604020202020204" pitchFamily="34" charset="0"/>
              <a:buChar char="•"/>
            </a:pPr>
            <a:r>
              <a:rPr lang="en-GB" sz="1600" dirty="0"/>
              <a:t>Cessna and Piper are the most common aircraft in accidents, but this might be due to their large market share.</a:t>
            </a:r>
            <a:endParaRPr lang="en-KE" sz="1600" dirty="0"/>
          </a:p>
        </p:txBody>
      </p:sp>
    </p:spTree>
    <p:extLst>
      <p:ext uri="{BB962C8B-B14F-4D97-AF65-F5344CB8AC3E}">
        <p14:creationId xmlns:p14="http://schemas.microsoft.com/office/powerpoint/2010/main" val="1848469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6E74D-01DA-9EAD-86E2-87355944D5CA}"/>
              </a:ext>
            </a:extLst>
          </p:cNvPr>
          <p:cNvSpPr>
            <a:spLocks noGrp="1"/>
          </p:cNvSpPr>
          <p:nvPr>
            <p:ph type="title"/>
          </p:nvPr>
        </p:nvSpPr>
        <p:spPr/>
        <p:txBody>
          <a:bodyPr/>
          <a:lstStyle/>
          <a:p>
            <a:r>
              <a:rPr lang="en-GB" dirty="0"/>
              <a:t>Accidents by Weather Condition</a:t>
            </a:r>
            <a:endParaRPr lang="en-KE" dirty="0"/>
          </a:p>
        </p:txBody>
      </p:sp>
      <p:sp>
        <p:nvSpPr>
          <p:cNvPr id="3" name="Content Placeholder 2">
            <a:extLst>
              <a:ext uri="{FF2B5EF4-FFF2-40B4-BE49-F238E27FC236}">
                <a16:creationId xmlns:a16="http://schemas.microsoft.com/office/drawing/2014/main" id="{E7107DA5-9623-7BFC-EF67-11E96F3B2632}"/>
              </a:ext>
            </a:extLst>
          </p:cNvPr>
          <p:cNvSpPr>
            <a:spLocks noGrp="1"/>
          </p:cNvSpPr>
          <p:nvPr>
            <p:ph sz="half" idx="1"/>
          </p:nvPr>
        </p:nvSpPr>
        <p:spPr/>
        <p:txBody>
          <a:bodyPr>
            <a:normAutofit/>
          </a:bodyPr>
          <a:lstStyle/>
          <a:p>
            <a:pPr>
              <a:buFont typeface="Arial" panose="020B0604020202020204" pitchFamily="34" charset="0"/>
              <a:buChar char="•"/>
            </a:pPr>
            <a:r>
              <a:rPr lang="en-GB" sz="1600" dirty="0"/>
              <a:t>Accidents occur more frequently in </a:t>
            </a:r>
            <a:r>
              <a:rPr lang="en-GB" sz="1600" b="1" dirty="0"/>
              <a:t>Visual Meteorological Conditions (VMC) </a:t>
            </a:r>
            <a:r>
              <a:rPr lang="en-GB" sz="1600" dirty="0"/>
              <a:t>than in </a:t>
            </a:r>
            <a:r>
              <a:rPr lang="en-GB" sz="1600" b="1" dirty="0"/>
              <a:t>Instrument Meteorological Conditions. </a:t>
            </a:r>
          </a:p>
          <a:p>
            <a:pPr>
              <a:buFont typeface="Arial" panose="020B0604020202020204" pitchFamily="34" charset="0"/>
              <a:buChar char="•"/>
            </a:pPr>
            <a:r>
              <a:rPr lang="en-GB" sz="1600" dirty="0"/>
              <a:t>This may be due to increased accuracy of the equipment used hence an overall reduction of accidents over time as technology improves.</a:t>
            </a:r>
            <a:endParaRPr lang="en-KE" sz="1600" dirty="0"/>
          </a:p>
        </p:txBody>
      </p:sp>
      <p:pic>
        <p:nvPicPr>
          <p:cNvPr id="5" name="Content Placeholder 4">
            <a:extLst>
              <a:ext uri="{FF2B5EF4-FFF2-40B4-BE49-F238E27FC236}">
                <a16:creationId xmlns:a16="http://schemas.microsoft.com/office/drawing/2014/main" id="{7261711B-DACF-45A1-9FD2-A8EB62AD18C6}"/>
              </a:ext>
            </a:extLst>
          </p:cNvPr>
          <p:cNvPicPr>
            <a:picLocks noGrp="1" noChangeAspect="1"/>
          </p:cNvPicPr>
          <p:nvPr>
            <p:ph sz="half" idx="2"/>
          </p:nvPr>
        </p:nvPicPr>
        <p:blipFill>
          <a:blip r:embed="rId2"/>
          <a:stretch>
            <a:fillRect/>
          </a:stretch>
        </p:blipFill>
        <p:spPr>
          <a:xfrm>
            <a:off x="7021219" y="2222500"/>
            <a:ext cx="3528011" cy="3638550"/>
          </a:xfrm>
          <a:prstGeom prst="rect">
            <a:avLst/>
          </a:prstGeom>
        </p:spPr>
      </p:pic>
    </p:spTree>
    <p:extLst>
      <p:ext uri="{BB962C8B-B14F-4D97-AF65-F5344CB8AC3E}">
        <p14:creationId xmlns:p14="http://schemas.microsoft.com/office/powerpoint/2010/main" val="3308234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EC0A2-A222-B33C-5541-95DCD5B0EBF4}"/>
              </a:ext>
            </a:extLst>
          </p:cNvPr>
          <p:cNvSpPr>
            <a:spLocks noGrp="1"/>
          </p:cNvSpPr>
          <p:nvPr>
            <p:ph type="title"/>
          </p:nvPr>
        </p:nvSpPr>
        <p:spPr/>
        <p:txBody>
          <a:bodyPr/>
          <a:lstStyle/>
          <a:p>
            <a:r>
              <a:rPr lang="en-GB" dirty="0"/>
              <a:t>Accidents by Phase of Flight</a:t>
            </a:r>
            <a:endParaRPr lang="en-KE" dirty="0"/>
          </a:p>
        </p:txBody>
      </p:sp>
      <p:pic>
        <p:nvPicPr>
          <p:cNvPr id="5" name="Content Placeholder 4">
            <a:extLst>
              <a:ext uri="{FF2B5EF4-FFF2-40B4-BE49-F238E27FC236}">
                <a16:creationId xmlns:a16="http://schemas.microsoft.com/office/drawing/2014/main" id="{C47B532E-234B-40F3-F8C4-0C9665DB5AD6}"/>
              </a:ext>
            </a:extLst>
          </p:cNvPr>
          <p:cNvPicPr>
            <a:picLocks noGrp="1" noChangeAspect="1"/>
          </p:cNvPicPr>
          <p:nvPr>
            <p:ph sz="half" idx="1"/>
          </p:nvPr>
        </p:nvPicPr>
        <p:blipFill>
          <a:blip r:embed="rId2"/>
          <a:stretch>
            <a:fillRect/>
          </a:stretch>
        </p:blipFill>
        <p:spPr>
          <a:xfrm>
            <a:off x="819150" y="2495255"/>
            <a:ext cx="5184775" cy="3093040"/>
          </a:xfrm>
          <a:prstGeom prst="rect">
            <a:avLst/>
          </a:prstGeom>
        </p:spPr>
      </p:pic>
      <p:sp>
        <p:nvSpPr>
          <p:cNvPr id="4" name="Content Placeholder 3">
            <a:extLst>
              <a:ext uri="{FF2B5EF4-FFF2-40B4-BE49-F238E27FC236}">
                <a16:creationId xmlns:a16="http://schemas.microsoft.com/office/drawing/2014/main" id="{C6536AA4-579F-1C43-3110-F372AA919EE6}"/>
              </a:ext>
            </a:extLst>
          </p:cNvPr>
          <p:cNvSpPr>
            <a:spLocks noGrp="1"/>
          </p:cNvSpPr>
          <p:nvPr>
            <p:ph sz="half" idx="2"/>
          </p:nvPr>
        </p:nvSpPr>
        <p:spPr/>
        <p:txBody>
          <a:bodyPr/>
          <a:lstStyle/>
          <a:p>
            <a:pPr>
              <a:buFont typeface="Arial" panose="020B0604020202020204" pitchFamily="34" charset="0"/>
              <a:buChar char="•"/>
            </a:pPr>
            <a:r>
              <a:rPr lang="en-GB" b="1" dirty="0"/>
              <a:t>Landing</a:t>
            </a:r>
            <a:r>
              <a:rPr lang="en-GB" dirty="0"/>
              <a:t> and </a:t>
            </a:r>
            <a:r>
              <a:rPr lang="en-GB" b="1" dirty="0" err="1"/>
              <a:t>Takeoff</a:t>
            </a:r>
            <a:r>
              <a:rPr lang="en-GB" dirty="0"/>
              <a:t> phases have the highest accident rates.</a:t>
            </a:r>
          </a:p>
          <a:p>
            <a:pPr>
              <a:buFont typeface="Arial" panose="020B0604020202020204" pitchFamily="34" charset="0"/>
              <a:buChar char="•"/>
            </a:pPr>
            <a:r>
              <a:rPr lang="en-GB" dirty="0"/>
              <a:t>However, accidents during the </a:t>
            </a:r>
            <a:r>
              <a:rPr lang="en-GB" b="1" dirty="0" err="1"/>
              <a:t>En</a:t>
            </a:r>
            <a:r>
              <a:rPr lang="en-GB" b="1" dirty="0"/>
              <a:t> Route</a:t>
            </a:r>
            <a:r>
              <a:rPr lang="en-GB" dirty="0"/>
              <a:t> phase tend to be more severe, often involving fatalities.</a:t>
            </a:r>
            <a:endParaRPr lang="en-KE" dirty="0"/>
          </a:p>
        </p:txBody>
      </p:sp>
    </p:spTree>
    <p:extLst>
      <p:ext uri="{BB962C8B-B14F-4D97-AF65-F5344CB8AC3E}">
        <p14:creationId xmlns:p14="http://schemas.microsoft.com/office/powerpoint/2010/main" val="191149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E0E76-15AF-489F-4F20-9BD72C611115}"/>
              </a:ext>
            </a:extLst>
          </p:cNvPr>
          <p:cNvSpPr>
            <a:spLocks noGrp="1"/>
          </p:cNvSpPr>
          <p:nvPr>
            <p:ph type="title"/>
          </p:nvPr>
        </p:nvSpPr>
        <p:spPr/>
        <p:txBody>
          <a:bodyPr/>
          <a:lstStyle/>
          <a:p>
            <a:r>
              <a:rPr lang="en-GB" dirty="0"/>
              <a:t>Recommendations for Aircraft Acquisition</a:t>
            </a:r>
            <a:endParaRPr lang="en-KE" dirty="0"/>
          </a:p>
        </p:txBody>
      </p:sp>
      <p:sp>
        <p:nvSpPr>
          <p:cNvPr id="3" name="Content Placeholder 2">
            <a:extLst>
              <a:ext uri="{FF2B5EF4-FFF2-40B4-BE49-F238E27FC236}">
                <a16:creationId xmlns:a16="http://schemas.microsoft.com/office/drawing/2014/main" id="{159C7325-740F-9A94-5293-8FFCE74A6AD5}"/>
              </a:ext>
            </a:extLst>
          </p:cNvPr>
          <p:cNvSpPr>
            <a:spLocks noGrp="1"/>
          </p:cNvSpPr>
          <p:nvPr>
            <p:ph idx="1"/>
          </p:nvPr>
        </p:nvSpPr>
        <p:spPr/>
        <p:txBody>
          <a:bodyPr/>
          <a:lstStyle/>
          <a:p>
            <a:pPr>
              <a:buFont typeface="Arial" panose="020B0604020202020204" pitchFamily="34" charset="0"/>
              <a:buChar char="•"/>
            </a:pPr>
            <a:r>
              <a:rPr lang="en-GB" b="1" dirty="0"/>
              <a:t>Cessna and Piper</a:t>
            </a:r>
            <a:r>
              <a:rPr lang="en-GB" dirty="0"/>
              <a:t>: Despite their accident rates, these aircraft are widely produced and known for reliability. Consider models with strong safety records. The ratio of units sold to accidents may need to be established before ruling them out.</a:t>
            </a:r>
          </a:p>
          <a:p>
            <a:pPr>
              <a:buFont typeface="Arial" panose="020B0604020202020204" pitchFamily="34" charset="0"/>
              <a:buChar char="•"/>
            </a:pPr>
            <a:r>
              <a:rPr lang="en-GB" b="1" dirty="0"/>
              <a:t>Avoid Aircraft in Poor Weather</a:t>
            </a:r>
            <a:r>
              <a:rPr lang="en-GB" dirty="0"/>
              <a:t>: Aircraft operating in </a:t>
            </a:r>
            <a:r>
              <a:rPr lang="en-GB" b="1" dirty="0"/>
              <a:t>IMC conditions</a:t>
            </a:r>
            <a:r>
              <a:rPr lang="en-GB" dirty="0"/>
              <a:t> need stricter regulations and better training. The business should also research on the routes of operation to have better choice of aircraft to purchase.</a:t>
            </a:r>
          </a:p>
          <a:p>
            <a:pPr>
              <a:buFont typeface="Arial" panose="020B0604020202020204" pitchFamily="34" charset="0"/>
              <a:buChar char="•"/>
            </a:pPr>
            <a:r>
              <a:rPr lang="en-GB" b="1" dirty="0"/>
              <a:t>Focus on Safe Phases</a:t>
            </a:r>
            <a:r>
              <a:rPr lang="en-GB" dirty="0"/>
              <a:t>: Ensure operations are in airports with proper air traffic control and wide experience in handling all types of aircrafts.</a:t>
            </a:r>
            <a:endParaRPr lang="en-KE" dirty="0"/>
          </a:p>
        </p:txBody>
      </p:sp>
    </p:spTree>
    <p:extLst>
      <p:ext uri="{BB962C8B-B14F-4D97-AF65-F5344CB8AC3E}">
        <p14:creationId xmlns:p14="http://schemas.microsoft.com/office/powerpoint/2010/main" val="23232894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{0EC41CDF-BC33-2741-B209-99C8FFB90173}tf10001121_mac</Template>
  <TotalTime>128</TotalTime>
  <Words>807</Words>
  <Application>Microsoft Macintosh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2</vt:lpstr>
      <vt:lpstr>Quotable</vt:lpstr>
      <vt:lpstr>Aircraft Safety and Accident Analysis: Recommendations for New Acquisitions</vt:lpstr>
      <vt:lpstr>Presentation Overview</vt:lpstr>
      <vt:lpstr>Business Problem </vt:lpstr>
      <vt:lpstr>Data used in the analysis</vt:lpstr>
      <vt:lpstr>Accidents Over Time: Trends</vt:lpstr>
      <vt:lpstr>Top Aircraft Makes Involved in Accidents</vt:lpstr>
      <vt:lpstr>Accidents by Weather Condition</vt:lpstr>
      <vt:lpstr>Accidents by Phase of Flight</vt:lpstr>
      <vt:lpstr>Recommendations for Aircraft Acquisition</vt:lpstr>
      <vt:lpstr>Next Steps for Business Implementation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Aircraft Safety and Accident Analysis: Recommendations for New Acquisitions</dc:title>
  <dc:creator>Microsoft Office User</dc:creator>
  <cp:lastModifiedBy>Microsoft Office User</cp:lastModifiedBy>
  <cp:revision>1</cp:revision>
  <dcterms:created xsi:type="dcterms:W3CDTF">2024-09-08T15:34:42Z</dcterms:created>
  <dcterms:modified xsi:type="dcterms:W3CDTF">2024-09-08T17:43:21Z</dcterms:modified>
</cp:coreProperties>
</file>