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91C1A4F-464D-4DE2-925C-EBAB88F07D04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91" autoAdjust="0"/>
  </p:normalViewPr>
  <p:slideViewPr>
    <p:cSldViewPr snapToGrid="0">
      <p:cViewPr varScale="1">
        <p:scale>
          <a:sx n="88" d="100"/>
          <a:sy n="88" d="100"/>
        </p:scale>
        <p:origin x="14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4E8E5-700C-4E67-A507-D75A42990C87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39DEA-A8E7-419F-8094-6B531AE7DB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03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39DEA-A8E7-419F-8094-6B531AE7DBB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490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Nombre de personnes non définies apparaissant à des positions et des tailles différentes.</a:t>
            </a:r>
          </a:p>
          <a:p>
            <a:r>
              <a:rPr lang="fr-FR" dirty="0"/>
              <a:t>Environnement spatial quelconque et gère l'occlusion.</a:t>
            </a:r>
          </a:p>
          <a:p>
            <a:r>
              <a:rPr lang="fr-FR" dirty="0"/>
              <a:t>Top Down : approche basique, temps de calcul proportionnel aux personnes.</a:t>
            </a:r>
          </a:p>
          <a:p>
            <a:r>
              <a:rPr lang="fr-FR" dirty="0"/>
              <a:t>Bottom Up: temps d’exécution n’est pas impacté par nombre de personnes mais temps de calcul long à cause de l’inférence globale (non utilisation du contexte globale des autres parties du corps).</a:t>
            </a:r>
          </a:p>
          <a:p>
            <a:r>
              <a:rPr lang="fr-FR" dirty="0"/>
              <a:t>La complexité de calcul ne doit pas augmenter avec le nombre de personnes.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39DEA-A8E7-419F-8094-6B531AE7DBB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165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méthode améliorée de “Bottom Up” (dite ascendante) a été retenue (montre un contexte global suffisant afin de produire des résultats de haute qualité avec un coût de calcul moindre).</a:t>
            </a:r>
          </a:p>
          <a:p>
            <a:r>
              <a:rPr lang="fr-FR" dirty="0"/>
              <a:t>Prédit les cartes de confiance de détection et les champs d'affinité d'association de membre à membre.</a:t>
            </a:r>
          </a:p>
          <a:p>
            <a:r>
              <a:rPr lang="fr-FR" dirty="0"/>
              <a:t>Architecture à plusieurs niveaux de réseau de convolution. 3 noyaux consécutifs de taille 3x3. Sortie des 3 noyaux est concaténé en suivant l’approche de </a:t>
            </a:r>
            <a:r>
              <a:rPr lang="fr-FR" dirty="0" err="1"/>
              <a:t>DenseNet</a:t>
            </a:r>
            <a:r>
              <a:rPr lang="fr-FR" dirty="0"/>
              <a:t> (Réseau de convolution dense).</a:t>
            </a:r>
          </a:p>
          <a:p>
            <a:r>
              <a:rPr lang="fr-FR" dirty="0"/>
              <a:t>Carte de confiance que détermine les points d’intérêts.</a:t>
            </a:r>
          </a:p>
          <a:p>
            <a:r>
              <a:rPr lang="fr-FR" dirty="0"/>
              <a:t>PAF : un jeu de vecteur de champs 2D qui représente la position et l'orientation des membres sur l'image.</a:t>
            </a:r>
          </a:p>
          <a:p>
            <a:r>
              <a:rPr lang="fr-FR" dirty="0"/>
              <a:t>Correspondance des 2 membres.</a:t>
            </a:r>
          </a:p>
          <a:p>
            <a:r>
              <a:rPr lang="fr-FR" dirty="0"/>
              <a:t>Recomposition de la pose dans son entièreté.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39DEA-A8E7-419F-8094-6B531AE7DBB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336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39DEA-A8E7-419F-8094-6B531AE7DBB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66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12/15/2020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edro3.com/ai/tensorflow-openpos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r-3d.com/openpose-biginne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4314178/face-and-hair-detection-for-python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4F2183B7-EF34-4404-9661-5D4482147C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6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816E978-1809-4EE5-9DFC-90ECA301A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35F70E-E2A8-4777-AB7A-4E740B6FB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0015" y="3191069"/>
            <a:ext cx="6348921" cy="1994628"/>
          </a:xfrm>
        </p:spPr>
        <p:txBody>
          <a:bodyPr anchor="b">
            <a:normAutofit fontScale="90000"/>
          </a:bodyPr>
          <a:lstStyle/>
          <a:p>
            <a:r>
              <a:rPr lang="fr-FR" sz="3500" dirty="0">
                <a:solidFill>
                  <a:srgbClr val="FFFFFF"/>
                </a:solidFill>
              </a:rPr>
              <a:t>OpenPose : Estimation de Pose 2D Multi-Personnes en Temps Réel utilisant les Champs d’Affinités par Partie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46F2B3-D88D-4097-9E51-10CBDCAB0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406886"/>
            <a:ext cx="10268712" cy="628153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</a:pPr>
            <a:r>
              <a:rPr lang="fr-FR" sz="1200" dirty="0"/>
              <a:t>Papier original par Zhe Cao, Gines Hidalgo, Tomas Simon, Shih-En Wei, et Yaser Sheikh </a:t>
            </a:r>
          </a:p>
          <a:p>
            <a:pPr>
              <a:lnSpc>
                <a:spcPct val="91000"/>
              </a:lnSpc>
            </a:pPr>
            <a:r>
              <a:rPr lang="fr-FR" sz="1200" dirty="0"/>
              <a:t>Présentation en français par Cogoluègnes Charles et Le Berre Samuel</a:t>
            </a:r>
          </a:p>
        </p:txBody>
      </p:sp>
    </p:spTree>
    <p:extLst>
      <p:ext uri="{BB962C8B-B14F-4D97-AF65-F5344CB8AC3E}">
        <p14:creationId xmlns:p14="http://schemas.microsoft.com/office/powerpoint/2010/main" val="423486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D72874-7D5B-4093-A17E-0EC3A5A2F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317814"/>
            <a:ext cx="10268712" cy="17007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fr-FR" sz="66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Sommaire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6DEC6A-6B9D-4B5E-8ECA-3AC03947F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2587752"/>
            <a:ext cx="10268712" cy="3593592"/>
          </a:xfrm>
        </p:spPr>
        <p:txBody>
          <a:bodyPr vert="horz" lIns="91440" tIns="45720" rIns="91440" bIns="45720" rtlCol="0"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Méthodes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Résultats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39265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0FB88F-5FAB-4BF6-8E2D-7278B7027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639763"/>
            <a:ext cx="6021207" cy="3227387"/>
          </a:xfrm>
        </p:spPr>
        <p:txBody>
          <a:bodyPr anchor="b">
            <a:normAutofit/>
          </a:bodyPr>
          <a:lstStyle/>
          <a:p>
            <a:pPr algn="l"/>
            <a:r>
              <a:rPr lang="fr-FR" sz="7500"/>
              <a:t>Introduction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98DCA5-FBF7-4E51-9742-3E5EDC0A7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438" y="4525963"/>
            <a:ext cx="6441848" cy="1692274"/>
          </a:xfrm>
        </p:spPr>
        <p:txBody>
          <a:bodyPr anchor="t">
            <a:noAutofit/>
          </a:bodyPr>
          <a:lstStyle/>
          <a:p>
            <a:pPr marL="571500" indent="-571500" algn="l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fr-FR" sz="1800" dirty="0"/>
              <a:t>Détection de personnes dans une image</a:t>
            </a:r>
          </a:p>
          <a:p>
            <a:pPr marL="571500" indent="-571500" algn="l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fr-FR" sz="1800" dirty="0"/>
              <a:t>Prise en compte de toutes interactions</a:t>
            </a:r>
          </a:p>
          <a:p>
            <a:pPr marL="571500" indent="-571500" algn="l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fr-FR" sz="1800" dirty="0"/>
              <a:t>Approches existantes : « Top Down » et « Bottom Up »</a:t>
            </a:r>
          </a:p>
          <a:p>
            <a:pPr marL="571500" indent="-571500" algn="l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fr-FR" sz="1800" dirty="0"/>
              <a:t>Temps de calcul raisonnable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4B779F3-BB9B-411A-AC01-52E2F928EB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8509" r="26184" b="-1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5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3B18F-9F7E-4604-A061-A3434FB09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54EE86-C017-4724-9665-ED9AC4192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3152632"/>
            <a:ext cx="12190476" cy="3705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17F14E-1A67-43D2-BE19-AE994F57E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3641834"/>
            <a:ext cx="5128260" cy="24860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kern="1200" cap="all" spc="120" baseline="0">
                <a:latin typeface="+mj-lt"/>
                <a:ea typeface="+mj-ea"/>
                <a:cs typeface="+mj-cs"/>
              </a:rPr>
              <a:t>Méthodes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EF6EB8B-4913-4795-9E7A-77843BB7F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06" y="1092162"/>
            <a:ext cx="5074694" cy="1129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3A70E8A-725B-4315-96B1-5F1602D06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383" y="826600"/>
            <a:ext cx="4427310" cy="166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BC6A1CB1-F4FC-4DF3-84A9-AF990BD30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1295" y="3536732"/>
            <a:ext cx="6351486" cy="29371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71500" algn="l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fr-FR" sz="1700" dirty="0">
                <a:solidFill>
                  <a:schemeClr val="tx1"/>
                </a:solidFill>
              </a:rPr>
              <a:t>Méthode améliorée de “Bottom Up” (dite ascendante) </a:t>
            </a:r>
          </a:p>
          <a:p>
            <a:pPr marL="571500" indent="-571500" algn="l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fr-FR" sz="1700" dirty="0">
                <a:solidFill>
                  <a:schemeClr val="tx1"/>
                </a:solidFill>
              </a:rPr>
              <a:t>Prédiction itérative du réseau</a:t>
            </a:r>
            <a:endParaRPr lang="en-US" sz="1700" dirty="0">
              <a:solidFill>
                <a:schemeClr val="tx1"/>
              </a:solidFill>
            </a:endParaRPr>
          </a:p>
          <a:p>
            <a:pPr marL="571500" indent="-571500" algn="l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fr-FR" sz="1700" dirty="0">
                <a:solidFill>
                  <a:schemeClr val="tx1"/>
                </a:solidFill>
              </a:rPr>
              <a:t>Détermination</a:t>
            </a:r>
            <a:r>
              <a:rPr lang="en-US" sz="1700" dirty="0">
                <a:solidFill>
                  <a:schemeClr val="tx1"/>
                </a:solidFill>
              </a:rPr>
              <a:t> des </a:t>
            </a:r>
            <a:r>
              <a:rPr lang="fr-FR" sz="1700" dirty="0">
                <a:solidFill>
                  <a:schemeClr val="tx1"/>
                </a:solidFill>
              </a:rPr>
              <a:t>cartes</a:t>
            </a:r>
            <a:r>
              <a:rPr lang="en-US" sz="1700" dirty="0">
                <a:solidFill>
                  <a:schemeClr val="tx1"/>
                </a:solidFill>
              </a:rPr>
              <a:t> de </a:t>
            </a:r>
            <a:r>
              <a:rPr lang="fr-FR" sz="1700" dirty="0">
                <a:solidFill>
                  <a:schemeClr val="tx1"/>
                </a:solidFill>
              </a:rPr>
              <a:t>chaleur</a:t>
            </a:r>
            <a:r>
              <a:rPr lang="en-US" sz="1700" dirty="0">
                <a:solidFill>
                  <a:schemeClr val="tx1"/>
                </a:solidFill>
              </a:rPr>
              <a:t> (</a:t>
            </a:r>
            <a:r>
              <a:rPr lang="fr-FR" sz="1700" dirty="0">
                <a:solidFill>
                  <a:schemeClr val="tx1"/>
                </a:solidFill>
              </a:rPr>
              <a:t>ou</a:t>
            </a:r>
            <a:r>
              <a:rPr lang="en-US" sz="1700" dirty="0">
                <a:solidFill>
                  <a:schemeClr val="tx1"/>
                </a:solidFill>
              </a:rPr>
              <a:t> de </a:t>
            </a:r>
            <a:r>
              <a:rPr lang="fr-FR" sz="1700" dirty="0">
                <a:solidFill>
                  <a:schemeClr val="tx1"/>
                </a:solidFill>
              </a:rPr>
              <a:t>confiance</a:t>
            </a:r>
            <a:r>
              <a:rPr lang="en-US" sz="1700" dirty="0">
                <a:solidFill>
                  <a:schemeClr val="tx1"/>
                </a:solidFill>
              </a:rPr>
              <a:t>)</a:t>
            </a:r>
          </a:p>
          <a:p>
            <a:pPr marL="571500" indent="-571500" algn="l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fr-FR" sz="1700" dirty="0">
                <a:solidFill>
                  <a:schemeClr val="tx1"/>
                </a:solidFill>
              </a:rPr>
              <a:t>Calcul</a:t>
            </a:r>
            <a:r>
              <a:rPr lang="en-US" sz="1700" dirty="0">
                <a:solidFill>
                  <a:schemeClr val="tx1"/>
                </a:solidFill>
              </a:rPr>
              <a:t> des champs </a:t>
            </a:r>
            <a:r>
              <a:rPr lang="fr-FR" sz="1700" dirty="0">
                <a:solidFill>
                  <a:schemeClr val="tx1"/>
                </a:solidFill>
              </a:rPr>
              <a:t>d’affinité</a:t>
            </a:r>
            <a:r>
              <a:rPr lang="en-US" sz="1700" dirty="0">
                <a:solidFill>
                  <a:schemeClr val="tx1"/>
                </a:solidFill>
              </a:rPr>
              <a:t> par </a:t>
            </a:r>
            <a:r>
              <a:rPr lang="fr-FR" sz="1700" dirty="0">
                <a:solidFill>
                  <a:schemeClr val="tx1"/>
                </a:solidFill>
              </a:rPr>
              <a:t>partie</a:t>
            </a:r>
          </a:p>
          <a:p>
            <a:pPr marL="571500" indent="-571500" algn="l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fr-FR" sz="1700" dirty="0">
                <a:solidFill>
                  <a:schemeClr val="tx1"/>
                </a:solidFill>
              </a:rPr>
              <a:t>Identification de paires d’éléments</a:t>
            </a:r>
          </a:p>
          <a:p>
            <a:pPr marL="571500" indent="-571500" algn="l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fr-FR" sz="1700" dirty="0">
                <a:solidFill>
                  <a:schemeClr val="tx1"/>
                </a:solidFill>
              </a:rPr>
              <a:t>Analyse des résultats et recomposition</a:t>
            </a:r>
          </a:p>
        </p:txBody>
      </p:sp>
    </p:spTree>
    <p:extLst>
      <p:ext uri="{BB962C8B-B14F-4D97-AF65-F5344CB8AC3E}">
        <p14:creationId xmlns:p14="http://schemas.microsoft.com/office/powerpoint/2010/main" val="3863297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3B18F-9F7E-4604-A061-A3434FB09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54EE86-C017-4724-9665-ED9AC4192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3152632"/>
            <a:ext cx="12190476" cy="3705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9EF34A-BBAB-4098-AB3B-F6284F7EC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3641834"/>
            <a:ext cx="5128260" cy="24860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kern="1200" cap="all" spc="120" baseline="0">
                <a:latin typeface="+mj-lt"/>
                <a:ea typeface="+mj-ea"/>
                <a:cs typeface="+mj-cs"/>
              </a:rPr>
              <a:t>Résultats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126EF4-F50C-4EE9-A6A5-89496B066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06" y="660813"/>
            <a:ext cx="5074694" cy="1991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B3DD70-4D85-4E70-8615-94B525391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383" y="704849"/>
            <a:ext cx="4427310" cy="1903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F832FE80-329B-48F7-9ABC-8B9EBC36F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0729" y="3760024"/>
            <a:ext cx="6972617" cy="2490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71500" algn="l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fr-FR" sz="1700" dirty="0">
                <a:solidFill>
                  <a:schemeClr val="tx1"/>
                </a:solidFill>
              </a:rPr>
              <a:t>Innovant dans le domaine</a:t>
            </a:r>
          </a:p>
          <a:p>
            <a:pPr marL="571500" indent="-571500" algn="l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fr-FR" sz="1700" dirty="0">
                <a:solidFill>
                  <a:schemeClr val="tx1"/>
                </a:solidFill>
              </a:rPr>
              <a:t>Flexible sur le système d’exploitation et les données d’entrée</a:t>
            </a:r>
          </a:p>
          <a:p>
            <a:pPr marL="571500" indent="-571500" algn="l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fr-FR" sz="1700" dirty="0">
                <a:solidFill>
                  <a:schemeClr val="tx1"/>
                </a:solidFill>
              </a:rPr>
              <a:t>En général meilleur que les autres méthodes existantes</a:t>
            </a:r>
          </a:p>
          <a:p>
            <a:pPr marL="571500" indent="-571500" algn="l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fr-FR" sz="1700" dirty="0">
                <a:solidFill>
                  <a:schemeClr val="tx1"/>
                </a:solidFill>
              </a:rPr>
              <a:t>Jeu de données de pieds améliorant nettement la précision</a:t>
            </a:r>
          </a:p>
        </p:txBody>
      </p:sp>
    </p:spTree>
    <p:extLst>
      <p:ext uri="{BB962C8B-B14F-4D97-AF65-F5344CB8AC3E}">
        <p14:creationId xmlns:p14="http://schemas.microsoft.com/office/powerpoint/2010/main" val="681999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CE2691-EECB-4C53-9465-7988269C6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fr-FR" sz="8100"/>
              <a:t>Conclusion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8893A4-E069-4C52-A412-486A79132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353087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fr-FR" sz="1800" dirty="0"/>
              <a:t>Résultats de haute qualité produits en un temps raisonnable</a:t>
            </a:r>
          </a:p>
          <a:p>
            <a:pPr marL="571500" indent="-571500" algn="l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fr-FR" sz="1800" dirty="0"/>
              <a:t>La complexité du système n’est pas impactée par le nombre de personnes</a:t>
            </a:r>
          </a:p>
          <a:p>
            <a:pPr marL="571500" indent="-571500" algn="l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fr-FR" sz="1800" dirty="0"/>
              <a:t>Le code est open source et exploitable par d’autres chercheurs</a:t>
            </a:r>
          </a:p>
        </p:txBody>
      </p:sp>
    </p:spTree>
    <p:extLst>
      <p:ext uri="{BB962C8B-B14F-4D97-AF65-F5344CB8AC3E}">
        <p14:creationId xmlns:p14="http://schemas.microsoft.com/office/powerpoint/2010/main" val="753884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Une image contenant texte, mur, intérieur, brosse à dents&#10;&#10;Description générée automatiquement">
            <a:extLst>
              <a:ext uri="{FF2B5EF4-FFF2-40B4-BE49-F238E27FC236}">
                <a16:creationId xmlns:a16="http://schemas.microsoft.com/office/drawing/2014/main" id="{872DF5AC-40E0-4F80-86AE-106F2D4AF3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1"/>
            <a:ext cx="12191980" cy="6857988"/>
          </a:xfrm>
          <a:prstGeom prst="rect">
            <a:avLst/>
          </a:prstGeom>
        </p:spPr>
      </p:pic>
      <p:sp>
        <p:nvSpPr>
          <p:cNvPr id="25" name="Rectangle 21">
            <a:extLst>
              <a:ext uri="{FF2B5EF4-FFF2-40B4-BE49-F238E27FC236}">
                <a16:creationId xmlns:a16="http://schemas.microsoft.com/office/drawing/2014/main" id="{5816E978-1809-4EE5-9DFC-90ECA301A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BF612F-73E0-4E61-9EBF-A4E50C993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3681454"/>
            <a:ext cx="10268712" cy="1550896"/>
          </a:xfrm>
        </p:spPr>
        <p:txBody>
          <a:bodyPr anchor="b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Merci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2CE85D8-6108-479D-83B4-516B9452A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406886"/>
            <a:ext cx="10268712" cy="628153"/>
          </a:xfrm>
        </p:spPr>
        <p:txBody>
          <a:bodyPr anchor="t">
            <a:normAutofit/>
          </a:bodyPr>
          <a:lstStyle/>
          <a:p>
            <a:r>
              <a:rPr lang="fr-FR"/>
              <a:t>Questions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810445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311B25"/>
      </a:dk2>
      <a:lt2>
        <a:srgbClr val="F0F3F3"/>
      </a:lt2>
      <a:accent1>
        <a:srgbClr val="E7293E"/>
      </a:accent1>
      <a:accent2>
        <a:srgbClr val="D5177B"/>
      </a:accent2>
      <a:accent3>
        <a:srgbClr val="E729DC"/>
      </a:accent3>
      <a:accent4>
        <a:srgbClr val="9117D5"/>
      </a:accent4>
      <a:accent5>
        <a:srgbClr val="5429E7"/>
      </a:accent5>
      <a:accent6>
        <a:srgbClr val="1B3FD6"/>
      </a:accent6>
      <a:hlink>
        <a:srgbClr val="713F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Grand écran</PresentationFormat>
  <Paragraphs>47</Paragraphs>
  <Slides>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OpenPose : Estimation de Pose 2D Multi-Personnes en Temps Réel utilisant les Champs d’Affinités par Partie</vt:lpstr>
      <vt:lpstr>Sommaire</vt:lpstr>
      <vt:lpstr>Introduction</vt:lpstr>
      <vt:lpstr>Méthodes</vt:lpstr>
      <vt:lpstr>Résultats</vt:lpstr>
      <vt:lpstr>Conclusion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OpenPose : Estimation de Pose 2D Multi-Personnes en Temps Réel utilisant les Champs d’Affinités par Partie</dc:title>
  <dc:creator>Charles COGOLUEGNES</dc:creator>
  <cp:lastModifiedBy>Charles COGOLUEGNES</cp:lastModifiedBy>
  <cp:revision>3</cp:revision>
  <dcterms:created xsi:type="dcterms:W3CDTF">2020-12-15T18:18:33Z</dcterms:created>
  <dcterms:modified xsi:type="dcterms:W3CDTF">2020-12-15T18:21:34Z</dcterms:modified>
</cp:coreProperties>
</file>