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70" r:id="rId11"/>
    <p:sldId id="264" r:id="rId12"/>
    <p:sldId id="265" r:id="rId13"/>
    <p:sldId id="266" r:id="rId14"/>
    <p:sldId id="267" r:id="rId15"/>
    <p:sldId id="26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2021/11/23 Tuesday</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2021/11/23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2021/11/23 Tuesday</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2021/11/23 Tuesday</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2021/11/23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2021/11/23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2021/11/23 Tuesday</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2021/11/23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2021/11/23 Tuesday</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2021/11/23 Tuesday</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2021/11/23 Tuesday</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3200" dirty="0" smtClean="0"/>
              <a:t>亚当</a:t>
            </a:r>
            <a:r>
              <a:rPr lang="en-US" altLang="zh-CN" sz="3200" dirty="0" smtClean="0"/>
              <a:t>·</a:t>
            </a:r>
            <a:r>
              <a:rPr lang="zh-CN" altLang="en-US" sz="3200" dirty="0" smtClean="0"/>
              <a:t>斯密与</a:t>
            </a:r>
            <a:r>
              <a:rPr lang="en-US" altLang="zh-CN" sz="3200" dirty="0" smtClean="0"/>
              <a:t>《</a:t>
            </a:r>
            <a:r>
              <a:rPr lang="zh-CN" altLang="en-US" sz="3200" dirty="0" smtClean="0"/>
              <a:t>国富论</a:t>
            </a:r>
            <a:r>
              <a:rPr lang="en-US" altLang="zh-CN" sz="3200" dirty="0" smtClean="0"/>
              <a:t>》</a:t>
            </a:r>
            <a:br>
              <a:rPr lang="en-US" altLang="zh-CN" sz="3200" dirty="0" smtClean="0"/>
            </a:br>
            <a:r>
              <a:rPr lang="en-US" altLang="zh-CN" sz="3200" dirty="0" smtClean="0"/>
              <a:t/>
            </a:r>
            <a:br>
              <a:rPr lang="en-US" altLang="zh-CN" sz="3200" dirty="0" smtClean="0"/>
            </a:br>
            <a:r>
              <a:rPr lang="zh-CN" altLang="en-US" sz="3200" dirty="0" smtClean="0"/>
              <a:t>第十讲</a:t>
            </a:r>
            <a:endParaRPr lang="zh-CN" altLang="en-US" sz="3200" dirty="0"/>
          </a:p>
        </p:txBody>
      </p:sp>
      <p:sp>
        <p:nvSpPr>
          <p:cNvPr id="3" name="副标题 2"/>
          <p:cNvSpPr>
            <a:spLocks noGrp="1"/>
          </p:cNvSpPr>
          <p:nvPr>
            <p:ph type="subTitle" idx="1"/>
          </p:nvPr>
        </p:nvSpPr>
        <p:spPr/>
        <p:txBody>
          <a:bodyPr>
            <a:normAutofit lnSpcReduction="10000"/>
          </a:bodyPr>
          <a:lstStyle/>
          <a:p>
            <a:pPr algn="ctr"/>
            <a:endParaRPr lang="en-US" altLang="zh-CN" dirty="0" smtClean="0"/>
          </a:p>
          <a:p>
            <a:pPr algn="ctr"/>
            <a:endParaRPr lang="en-US" altLang="zh-CN" dirty="0" smtClean="0"/>
          </a:p>
          <a:p>
            <a:pPr algn="ctr"/>
            <a:r>
              <a:rPr lang="zh-CN" altLang="en-US" dirty="0" smtClean="0"/>
              <a:t>康子兴</a:t>
            </a:r>
            <a:endParaRPr lang="en-US" altLang="zh-CN" dirty="0" smtClean="0"/>
          </a:p>
          <a:p>
            <a:pPr algn="ctr"/>
            <a:r>
              <a:rPr lang="zh-CN" altLang="en-US" dirty="0" smtClean="0"/>
              <a:t>人文与社会科学高等研究院</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第</a:t>
            </a:r>
            <a:r>
              <a:rPr lang="en-US" altLang="zh-CN" dirty="0" smtClean="0"/>
              <a:t>243</a:t>
            </a:r>
            <a:r>
              <a:rPr lang="zh-CN" altLang="zh-CN" dirty="0" smtClean="0"/>
              <a:t>页</a:t>
            </a:r>
          </a:p>
          <a:p>
            <a:r>
              <a:rPr lang="zh-CN" altLang="zh-CN" sz="2200" dirty="0" smtClean="0">
                <a:latin typeface="华文仿宋" pitchFamily="2" charset="-122"/>
                <a:ea typeface="华文仿宋" pitchFamily="2" charset="-122"/>
              </a:rPr>
              <a:t>“有用劳动的生产力的改进，取决于：（一）劳动者能力的改进；（二）他工作所用的机械的改进。因为工匠及制造业工人的劳动，能比农业家和农村劳动者的劳动实行更细密的分工，使每个工人的操作更为单纯，所以就工匠及制造业工人说，这两种改进都能达到高得多的程度。</a:t>
            </a:r>
            <a:r>
              <a:rPr lang="zh-CN" altLang="zh-CN" sz="2200" b="1" dirty="0" smtClean="0">
                <a:latin typeface="华文仿宋" pitchFamily="2" charset="-122"/>
                <a:ea typeface="华文仿宋" pitchFamily="2" charset="-122"/>
              </a:rPr>
              <a:t>因此，在这方面，耕作者阶级并不比工匠及制造者阶级处于优越地位。</a:t>
            </a:r>
            <a:r>
              <a:rPr lang="zh-CN" altLang="zh-CN" sz="2200" dirty="0" smtClean="0">
                <a:latin typeface="华文仿宋" pitchFamily="2" charset="-122"/>
                <a:ea typeface="华文仿宋" pitchFamily="2" charset="-122"/>
              </a:rPr>
              <a:t>”</a:t>
            </a:r>
            <a:endParaRPr lang="en-US" altLang="zh-CN" sz="2200" dirty="0" smtClean="0">
              <a:latin typeface="华文仿宋" pitchFamily="2" charset="-122"/>
              <a:ea typeface="华文仿宋" pitchFamily="2" charset="-122"/>
            </a:endParaRPr>
          </a:p>
          <a:p>
            <a:endParaRPr lang="en-US" altLang="zh-CN" sz="2200" dirty="0" smtClean="0">
              <a:latin typeface="华文仿宋" pitchFamily="2" charset="-122"/>
              <a:ea typeface="华文仿宋" pitchFamily="2" charset="-122"/>
            </a:endParaRPr>
          </a:p>
          <a:p>
            <a:r>
              <a:rPr lang="en-US" altLang="zh-CN" sz="2200" dirty="0" smtClean="0">
                <a:latin typeface="华文仿宋" pitchFamily="2" charset="-122"/>
                <a:ea typeface="华文仿宋" pitchFamily="2" charset="-122"/>
              </a:rPr>
              <a:t>“</a:t>
            </a:r>
            <a:r>
              <a:rPr lang="zh-CN" altLang="en-US" sz="2200" dirty="0" smtClean="0">
                <a:latin typeface="华文仿宋" pitchFamily="2" charset="-122"/>
                <a:ea typeface="华文仿宋" pitchFamily="2" charset="-122"/>
              </a:rPr>
              <a:t>如果商人、工匠和制造业工人，真如这一学说所设想的那样，自然而然地比地主及耕作者更有节俭储蓄的倾向，那么他们也就更能够增加本社会所雇佣的有用劳动量，因而更能够增加本社会的真实收入及土地和劳动的年产物。</a:t>
            </a:r>
            <a:r>
              <a:rPr lang="en-US" altLang="zh-CN" sz="2200" dirty="0" smtClean="0">
                <a:latin typeface="华文仿宋" pitchFamily="2" charset="-122"/>
                <a:ea typeface="华文仿宋" pitchFamily="2" charset="-122"/>
              </a:rPr>
              <a:t>” </a:t>
            </a:r>
            <a:endParaRPr lang="zh-CN" altLang="zh-CN" sz="2200" dirty="0" smtClean="0">
              <a:latin typeface="华文仿宋" pitchFamily="2" charset="-122"/>
              <a:ea typeface="华文仿宋" pitchFamily="2"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a:t>
            </a:r>
            <a:r>
              <a:rPr lang="zh-CN" altLang="en-US" b="1" dirty="0" smtClean="0"/>
              <a:t>魁奈学说的正确性</a:t>
            </a:r>
            <a:r>
              <a:rPr lang="en-US" b="1" dirty="0" smtClean="0"/>
              <a:t>]</a:t>
            </a:r>
            <a:r>
              <a:rPr lang="zh-CN" altLang="en-US" dirty="0" smtClean="0"/>
              <a:t>：（第</a:t>
            </a:r>
            <a:r>
              <a:rPr lang="en-US" dirty="0" smtClean="0"/>
              <a:t>245</a:t>
            </a:r>
            <a:r>
              <a:rPr lang="zh-CN" altLang="en-US" dirty="0" smtClean="0"/>
              <a:t>页）</a:t>
            </a:r>
          </a:p>
          <a:p>
            <a:r>
              <a:rPr lang="zh-CN" altLang="en-US" b="1" dirty="0" smtClean="0"/>
              <a:t>对财富的正确理解</a:t>
            </a:r>
            <a:r>
              <a:rPr lang="en-US" altLang="zh-CN" dirty="0" smtClean="0"/>
              <a:t>——</a:t>
            </a:r>
            <a:r>
              <a:rPr lang="zh-CN" altLang="en-US" dirty="0" smtClean="0"/>
              <a:t>财富并非由不可消费的货币构成，而由社会劳动每年所再生产的可消费的货物构成。</a:t>
            </a:r>
          </a:p>
          <a:p>
            <a:r>
              <a:rPr lang="zh-CN" altLang="en-US" b="1" dirty="0" smtClean="0"/>
              <a:t>“自由”对财富增长之重要性的正确理解</a:t>
            </a:r>
            <a:r>
              <a:rPr lang="en-US" altLang="zh-CN" dirty="0" smtClean="0"/>
              <a:t>——</a:t>
            </a:r>
            <a:r>
              <a:rPr lang="zh-CN" altLang="en-US" dirty="0" smtClean="0"/>
              <a:t>完全自由是使这种每年再生产能以最大程度增进的唯一有效方策，这种说法 无论从哪一点说，都是公正而又毫无偏见的。</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en-US" b="1" dirty="0" smtClean="0"/>
              <a:t>3</a:t>
            </a:r>
            <a:r>
              <a:rPr lang="en-US" altLang="zh-CN" b="1" dirty="0" smtClean="0"/>
              <a:t>·</a:t>
            </a:r>
            <a:r>
              <a:rPr lang="zh-CN" altLang="en-US" b="1" dirty="0" smtClean="0"/>
              <a:t>其他诸种重农体系</a:t>
            </a:r>
            <a:endParaRPr lang="zh-CN" altLang="en-US" dirty="0" smtClean="0"/>
          </a:p>
          <a:p>
            <a:r>
              <a:rPr lang="en-US" dirty="0" smtClean="0"/>
              <a:t>    </a:t>
            </a:r>
            <a:endParaRPr lang="zh-CN" altLang="en-US" dirty="0" smtClean="0"/>
          </a:p>
          <a:p>
            <a:r>
              <a:rPr lang="zh-CN" altLang="en-US" dirty="0" smtClean="0"/>
              <a:t>（第</a:t>
            </a:r>
            <a:r>
              <a:rPr lang="en-US" dirty="0" smtClean="0"/>
              <a:t>246</a:t>
            </a:r>
            <a:r>
              <a:rPr lang="zh-CN" altLang="en-US" dirty="0" smtClean="0"/>
              <a:t>页）“近代欧洲的政治经济学比较有利于制造业及国外贸易，即城市产业，比较不利于农业，即农村产业；其他各国的政治经济学，则采用不同的计划，比较有利于农业，比较不利于制造业及国外贸易。”</a:t>
            </a:r>
          </a:p>
          <a:p>
            <a:r>
              <a:rPr lang="en-US" dirty="0" smtClean="0"/>
              <a:t> </a:t>
            </a:r>
            <a:endParaRPr lang="zh-CN" altLang="en-US" dirty="0" smtClean="0"/>
          </a:p>
          <a:p>
            <a:r>
              <a:rPr lang="zh-CN" altLang="en-US" b="1" dirty="0" smtClean="0"/>
              <a:t>古代中国</a:t>
            </a:r>
            <a:r>
              <a:rPr lang="zh-CN" altLang="en-US" dirty="0" smtClean="0"/>
              <a:t> （政策与法律尊崇农业，限制海外通商；自我限制了市场的扩大和分工的增进）</a:t>
            </a:r>
          </a:p>
          <a:p>
            <a:r>
              <a:rPr lang="en-US" dirty="0" smtClean="0"/>
              <a:t> </a:t>
            </a:r>
            <a:endParaRPr lang="zh-CN" altLang="en-US" dirty="0" smtClean="0"/>
          </a:p>
          <a:p>
            <a:r>
              <a:rPr lang="zh-CN" altLang="en-US" b="1" dirty="0" smtClean="0"/>
              <a:t>古代埃及和印度</a:t>
            </a:r>
            <a:r>
              <a:rPr lang="zh-CN" altLang="en-US" dirty="0" smtClean="0"/>
              <a:t> （传统风俗：阶级禁锢；对海洋的畏惧，禁止教徒作远海的航行）</a:t>
            </a:r>
          </a:p>
          <a:p>
            <a:r>
              <a:rPr lang="en-US" dirty="0" smtClean="0"/>
              <a:t> </a:t>
            </a:r>
            <a:endParaRPr lang="zh-CN" altLang="en-US" dirty="0" smtClean="0"/>
          </a:p>
          <a:p>
            <a:r>
              <a:rPr lang="zh-CN" altLang="en-US" b="1" dirty="0" smtClean="0"/>
              <a:t>古希腊与古罗马</a:t>
            </a:r>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zh-CN" altLang="en-US" dirty="0" smtClean="0"/>
              <a:t>（古希腊各共和国和古罗马的政策，重视农业，而不重视制造业和国外贸易；但是，与其说他们直接地、有意识地奖励前一种职业，毋宁说他们妨害后一类职业。）</a:t>
            </a:r>
          </a:p>
          <a:p>
            <a:r>
              <a:rPr lang="zh-CN" altLang="en-US" dirty="0" smtClean="0"/>
              <a:t>古希腊罗马的奴隶制更限制了制造业和商业的发展</a:t>
            </a:r>
          </a:p>
          <a:p>
            <a:r>
              <a:rPr lang="en-US" dirty="0" smtClean="0"/>
              <a:t> </a:t>
            </a:r>
            <a:endParaRPr lang="zh-CN" altLang="en-US" dirty="0" smtClean="0"/>
          </a:p>
          <a:p>
            <a:r>
              <a:rPr lang="zh-CN" altLang="en-US" dirty="0" smtClean="0"/>
              <a:t>（第</a:t>
            </a:r>
            <a:r>
              <a:rPr lang="en-US" dirty="0" smtClean="0"/>
              <a:t>252</a:t>
            </a:r>
            <a:r>
              <a:rPr lang="zh-CN" altLang="en-US" dirty="0" smtClean="0"/>
              <a:t>页）为了增进农业而重视农业，并主张对制造业及国外贸易加以限制的那些学说，其作用都和其所要达到的目的背道而驰，并且间接妨害他们所要促进的那一种产业。就这一点说，其矛盾也许比重商主义还要大。重商主义为了鼓励制造业及国外贸易，而不鼓励农业，虽使社会资本一部分离去较有利益的产业，而支持较少利益的产业，但实际上，总算鼓励了它所要促进的产业。反之，重农学派的学说，却归根到底实际上妨害了它们所爱护的产业。</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en-US" dirty="0" smtClean="0"/>
              <a:t>p.687</a:t>
            </a:r>
            <a:endParaRPr lang="zh-CN" altLang="en-US" dirty="0" smtClean="0"/>
          </a:p>
          <a:p>
            <a:r>
              <a:rPr lang="en-US" dirty="0" smtClean="0"/>
              <a:t>It is thus that every system which </a:t>
            </a:r>
            <a:r>
              <a:rPr lang="en-US" dirty="0" err="1" smtClean="0"/>
              <a:t>endeavours</a:t>
            </a:r>
            <a:r>
              <a:rPr lang="en-US" dirty="0" smtClean="0"/>
              <a:t>, either, by extraordinary encouragements, to draw towards a particular species of industry a greater share of the capital of the society than what would naturally go to it; or, by extraordinary restraints, to force from a particular species of industry some share of the capital which would otherwise by employed in it; is  in reality subversive of the great purpose which it means to promote. It retards, instead of accelerating, the progress of the society towards real wealth and greatness; and diminishes, instead of increasing, the real value of the annual produce of its land and </a:t>
            </a:r>
            <a:r>
              <a:rPr lang="en-US" dirty="0" err="1" smtClean="0"/>
              <a:t>labour</a:t>
            </a:r>
            <a:r>
              <a:rPr lang="en-US" dirty="0" smtClean="0"/>
              <a:t>. </a:t>
            </a:r>
            <a:r>
              <a:rPr lang="zh-CN" altLang="en-US" dirty="0" smtClean="0"/>
              <a:t>（中译第</a:t>
            </a:r>
            <a:r>
              <a:rPr lang="en-US" altLang="zh-CN" dirty="0" smtClean="0"/>
              <a:t>252</a:t>
            </a:r>
            <a:r>
              <a:rPr lang="zh-CN" altLang="en-US" dirty="0" smtClean="0"/>
              <a:t>页）</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4</a:t>
            </a:r>
            <a:r>
              <a:rPr lang="en-US" altLang="zh-CN" b="1" dirty="0" smtClean="0"/>
              <a:t>·</a:t>
            </a:r>
            <a:r>
              <a:rPr lang="zh-CN" altLang="en-US" b="1" dirty="0" smtClean="0"/>
              <a:t>自然自由体系</a:t>
            </a:r>
          </a:p>
          <a:p>
            <a:r>
              <a:rPr lang="zh-CN" altLang="en-US" dirty="0" smtClean="0"/>
              <a:t>   第</a:t>
            </a:r>
            <a:r>
              <a:rPr lang="en-US" dirty="0" smtClean="0"/>
              <a:t>253</a:t>
            </a:r>
            <a:r>
              <a:rPr lang="zh-CN" altLang="en-US" dirty="0" smtClean="0"/>
              <a:t>页</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第十讲</a:t>
            </a:r>
            <a:r>
              <a:rPr lang="zh-CN" altLang="en-US" dirty="0" smtClean="0"/>
              <a:t/>
            </a:r>
            <a:br>
              <a:rPr lang="zh-CN" altLang="en-US" dirty="0" smtClean="0"/>
            </a:br>
            <a:r>
              <a:rPr lang="zh-CN" altLang="en-US" b="1" dirty="0" smtClean="0"/>
              <a:t>立法者科学：重农主义</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b="1" dirty="0" smtClean="0"/>
              <a:t>1</a:t>
            </a:r>
            <a:r>
              <a:rPr lang="en-US" altLang="zh-CN" b="1" dirty="0" smtClean="0"/>
              <a:t>·</a:t>
            </a:r>
            <a:r>
              <a:rPr lang="zh-CN" altLang="en-US" b="1" dirty="0" smtClean="0"/>
              <a:t>重农主义的基本轮廓</a:t>
            </a:r>
            <a:endParaRPr lang="zh-CN" altLang="en-US" dirty="0" smtClean="0"/>
          </a:p>
          <a:p>
            <a:r>
              <a:rPr lang="zh-CN" altLang="en-US" dirty="0" smtClean="0"/>
              <a:t>柯尔贝在法国施行的重商主义政策。</a:t>
            </a:r>
          </a:p>
          <a:p>
            <a:r>
              <a:rPr lang="zh-CN" altLang="en-US" dirty="0" smtClean="0"/>
              <a:t>（第</a:t>
            </a:r>
            <a:r>
              <a:rPr lang="en-US" dirty="0" smtClean="0"/>
              <a:t>230</a:t>
            </a:r>
            <a:r>
              <a:rPr lang="zh-CN" altLang="en-US" dirty="0" smtClean="0"/>
              <a:t>页）“他不让各个人在平等自由与正义的公平计划下，按照各自的路线，追求各自的利益，却给某些产业部门以异常的特权，而给其他产业部门以异常的限制。他不仅像欧洲其他大臣一样，更多地鼓励城市产业，很少鼓励农村产业；而且他还愿意压抑农村产业，以支持城市产业</a:t>
            </a:r>
            <a:r>
              <a:rPr lang="en-US" altLang="zh-CN" dirty="0" smtClean="0"/>
              <a:t>……</a:t>
            </a:r>
            <a:r>
              <a:rPr lang="zh-CN" altLang="en-US" dirty="0" smtClean="0"/>
              <a:t>这种禁令，加上旧日限制各省间谷物运输的各省法规，再加上各省对耕作者的横征暴敛，就把这个国家的农业压抑得不能按照自然趋势，按其肥沃土壤和极好气候所应有的发展程度而发展了。</a:t>
            </a:r>
            <a:r>
              <a:rPr lang="zh-CN" altLang="en-US" b="1" dirty="0" smtClean="0"/>
              <a:t>这种消沉沮丧的状态，在全国各地都多少感觉到了，关于发生这种状态的原因，有许多方面业已开始探讨。柯尔贝鼓励城市产业过于鼓励农村产业的办法，似乎是此中原因之一。</a:t>
            </a:r>
            <a:r>
              <a:rPr lang="zh-CN" altLang="en-US" dirty="0" smtClean="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b="1" dirty="0" smtClean="0"/>
              <a:t>2</a:t>
            </a:r>
            <a:r>
              <a:rPr lang="en-US" altLang="zh-CN" b="1" dirty="0" smtClean="0"/>
              <a:t>·</a:t>
            </a:r>
            <a:r>
              <a:rPr lang="zh-CN" altLang="en-US" b="1" dirty="0" smtClean="0"/>
              <a:t>重农主义对重商主义的纠正</a:t>
            </a:r>
            <a:endParaRPr lang="zh-CN" altLang="en-US" dirty="0" smtClean="0"/>
          </a:p>
          <a:p>
            <a:r>
              <a:rPr lang="zh-CN" altLang="en-US" b="1" dirty="0" smtClean="0"/>
              <a:t>三个阶层</a:t>
            </a:r>
            <a:r>
              <a:rPr lang="zh-CN" altLang="en-US" dirty="0" smtClean="0"/>
              <a:t>：土地所有者；耕作者、农业家和农村劳动者阶层（</a:t>
            </a:r>
            <a:r>
              <a:rPr lang="zh-CN" altLang="en-US" b="1" dirty="0" smtClean="0"/>
              <a:t>生产阶级）</a:t>
            </a:r>
            <a:r>
              <a:rPr lang="zh-CN" altLang="en-US" dirty="0" smtClean="0"/>
              <a:t>；工匠、制造者和商人（</a:t>
            </a:r>
            <a:r>
              <a:rPr lang="zh-CN" altLang="en-US" b="1" dirty="0" smtClean="0"/>
              <a:t>不生产者阶级</a:t>
            </a:r>
            <a:r>
              <a:rPr lang="zh-CN" altLang="en-US" dirty="0" smtClean="0"/>
              <a:t>）</a:t>
            </a:r>
          </a:p>
          <a:p>
            <a:r>
              <a:rPr lang="en-US" dirty="0" smtClean="0"/>
              <a:t> </a:t>
            </a:r>
            <a:endParaRPr lang="zh-CN" altLang="en-US" dirty="0" smtClean="0"/>
          </a:p>
          <a:p>
            <a:r>
              <a:rPr lang="zh-CN" altLang="en-US" dirty="0" smtClean="0"/>
              <a:t>土地所有者投入资本改良土地，以收获更大的地租。其所付费用被称为“土地费用”。</a:t>
            </a:r>
          </a:p>
          <a:p>
            <a:r>
              <a:rPr lang="zh-CN" altLang="en-US" b="1" dirty="0" smtClean="0"/>
              <a:t>耕作者所付费用被称之为：原始费用、每年费用</a:t>
            </a:r>
            <a:endParaRPr lang="zh-CN" altLang="en-US" dirty="0" smtClean="0"/>
          </a:p>
          <a:p>
            <a:r>
              <a:rPr lang="zh-CN" altLang="en-US" b="1" dirty="0" smtClean="0"/>
              <a:t>原始费用包括</a:t>
            </a:r>
            <a:r>
              <a:rPr lang="zh-CN" altLang="en-US" dirty="0" smtClean="0"/>
              <a:t>：农具、耕畜、种子以及农业家的家属、雇工和牲畜在第一年度耕作期间或在土地有若干收获以前所需的维持费。</a:t>
            </a:r>
          </a:p>
          <a:p>
            <a:r>
              <a:rPr lang="zh-CN" altLang="en-US" sz="2500" b="1" dirty="0" smtClean="0"/>
              <a:t>每年年费包括</a:t>
            </a:r>
            <a:r>
              <a:rPr lang="zh-CN" altLang="en-US" dirty="0" smtClean="0"/>
              <a:t>：种子、农具的磨损以及农业家的雇工、耕畜和家属每年的维持费。</a:t>
            </a:r>
          </a:p>
          <a:p>
            <a:r>
              <a:rPr lang="en-US" dirty="0" smtClean="0"/>
              <a:t> </a:t>
            </a:r>
            <a:endParaRPr lang="zh-CN" altLang="en-US" dirty="0" smtClean="0"/>
          </a:p>
          <a:p>
            <a:r>
              <a:rPr lang="zh-CN" altLang="en-US" dirty="0" smtClean="0"/>
              <a:t>原始费用和每年年费必须不断得到补充，并为耕作者提供合理的利润，农业生产才能得到顺利维持。“为使农业家能继续工作所必需的那一部分土地生产物，应视为</a:t>
            </a:r>
            <a:r>
              <a:rPr lang="zh-CN" altLang="en-US" b="1" dirty="0" smtClean="0"/>
              <a:t>农业的神圣基金</a:t>
            </a:r>
            <a:r>
              <a:rPr lang="zh-CN" altLang="en-US" dirty="0" smtClean="0"/>
              <a:t>，倘若地主加以侵害，就必然会减少他自己土地的产物，不要多少年，就会使农业家不但不能支付此种苛酷的地租，而且不能支付应当支付的合理地租。”（第</a:t>
            </a:r>
            <a:r>
              <a:rPr lang="en-US" dirty="0" smtClean="0"/>
              <a:t>232</a:t>
            </a:r>
            <a:r>
              <a:rPr lang="zh-CN" altLang="en-US" dirty="0" smtClean="0"/>
              <a:t>页）</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0" y="692150"/>
            <a:ext cx="7467600" cy="5781675"/>
          </a:xfrm>
        </p:spPr>
        <p:txBody>
          <a:bodyPr>
            <a:normAutofit fontScale="92500"/>
          </a:bodyPr>
          <a:lstStyle/>
          <a:p>
            <a:r>
              <a:rPr lang="zh-CN" altLang="en-US" b="1" dirty="0" smtClean="0"/>
              <a:t>地租的概念</a:t>
            </a:r>
            <a:r>
              <a:rPr lang="en-US" altLang="zh-CN" dirty="0" smtClean="0"/>
              <a:t>——</a:t>
            </a:r>
            <a:r>
              <a:rPr lang="zh-CN" altLang="en-US" dirty="0" smtClean="0"/>
              <a:t>纯产物；耕作者的劳动不仅能够补偿一切必需的费用，还能够把这纯产物生产出来，他们的劳动因此被称为生产性劳动，其费用亦称之为生产性费用。</a:t>
            </a:r>
          </a:p>
          <a:p>
            <a:r>
              <a:rPr lang="zh-CN" altLang="en-US" dirty="0" smtClean="0"/>
              <a:t>生产性费用还包括土地费用。</a:t>
            </a:r>
          </a:p>
          <a:p>
            <a:r>
              <a:rPr lang="en-US" dirty="0" smtClean="0"/>
              <a:t> </a:t>
            </a:r>
            <a:endParaRPr lang="zh-CN" altLang="en-US" dirty="0" smtClean="0"/>
          </a:p>
          <a:p>
            <a:r>
              <a:rPr lang="zh-CN" altLang="en-US" dirty="0" smtClean="0"/>
              <a:t>（第</a:t>
            </a:r>
            <a:r>
              <a:rPr lang="en-US" dirty="0" smtClean="0"/>
              <a:t>232</a:t>
            </a:r>
            <a:r>
              <a:rPr lang="zh-CN" altLang="en-US" dirty="0" smtClean="0"/>
              <a:t>页）“</a:t>
            </a:r>
            <a:r>
              <a:rPr lang="zh-CN" altLang="en-US" b="1" dirty="0" smtClean="0"/>
              <a:t>在这种学说中，被称为生产性费用的就只有这三种，即地主的土地费用，农业家的原始费用及每年费用。</a:t>
            </a:r>
            <a:r>
              <a:rPr lang="zh-CN" altLang="en-US" dirty="0" smtClean="0"/>
              <a:t>其他一切费用，其他一切阶级人民，即使一般认为最能生产的那些人，亦因这个缘故被视为是完全不生产的。”</a:t>
            </a:r>
          </a:p>
          <a:p>
            <a:r>
              <a:rPr lang="en-US" dirty="0" smtClean="0"/>
              <a:t> </a:t>
            </a:r>
            <a:endParaRPr lang="zh-CN" altLang="en-US" dirty="0" smtClean="0"/>
          </a:p>
          <a:p>
            <a:r>
              <a:rPr lang="zh-CN" altLang="en-US" dirty="0" smtClean="0"/>
              <a:t>工匠与制造者的劳动是非生产性的（第</a:t>
            </a:r>
            <a:r>
              <a:rPr lang="en-US" dirty="0" smtClean="0"/>
              <a:t>232</a:t>
            </a:r>
            <a:r>
              <a:rPr lang="zh-CN" altLang="en-US" dirty="0" smtClean="0"/>
              <a:t>页）。</a:t>
            </a:r>
          </a:p>
          <a:p>
            <a:r>
              <a:rPr lang="zh-CN" altLang="en-US" dirty="0" smtClean="0"/>
              <a:t>商业资本与制造业资本，同样也是不生产的。它只能延续他自身价值的存在，不能生产任何新价值。</a:t>
            </a:r>
            <a:r>
              <a:rPr lang="zh-CN" altLang="en-US" b="1" dirty="0" smtClean="0"/>
              <a:t>利润被理解为</a:t>
            </a:r>
            <a:r>
              <a:rPr lang="zh-CN" altLang="en-US" dirty="0" smtClean="0"/>
              <a:t>“</a:t>
            </a:r>
            <a:r>
              <a:rPr lang="zh-CN" altLang="en-US" b="1" dirty="0" smtClean="0"/>
              <a:t>维持他们雇主的基金</a:t>
            </a:r>
            <a:r>
              <a:rPr lang="zh-CN" altLang="en-US" dirty="0" smtClean="0"/>
              <a:t>”。（</a:t>
            </a:r>
            <a:r>
              <a:rPr lang="en-US" altLang="zh-CN" dirty="0" smtClean="0"/>
              <a:t>233</a:t>
            </a:r>
            <a:r>
              <a:rPr lang="zh-CN" altLang="en-US" dirty="0" smtClean="0"/>
              <a:t>页）</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395536" y="764704"/>
            <a:ext cx="7776864" cy="5521697"/>
          </a:xfrm>
        </p:spPr>
        <p:txBody>
          <a:bodyPr>
            <a:normAutofit/>
          </a:bodyPr>
          <a:lstStyle/>
          <a:p>
            <a:r>
              <a:rPr lang="zh-CN" altLang="en-US" b="1" dirty="0" smtClean="0"/>
              <a:t>各阶层如何增加社会的收入与财富：</a:t>
            </a:r>
            <a:endParaRPr lang="zh-CN" altLang="en-US" dirty="0" smtClean="0"/>
          </a:p>
          <a:p>
            <a:r>
              <a:rPr lang="zh-CN" altLang="en-US" dirty="0" smtClean="0"/>
              <a:t>       工匠</a:t>
            </a:r>
            <a:r>
              <a:rPr lang="zh-CN" altLang="en-US" dirty="0" smtClean="0"/>
              <a:t>、制造业者、商人只能由节俭来增加社会的收入与财富。</a:t>
            </a:r>
          </a:p>
          <a:p>
            <a:r>
              <a:rPr lang="zh-CN" altLang="en-US" dirty="0" smtClean="0"/>
              <a:t>      农业</a:t>
            </a:r>
            <a:r>
              <a:rPr lang="zh-CN" altLang="en-US" dirty="0" smtClean="0"/>
              <a:t>家及农村劳动者则可享受其自己生活资料基金全部，同时仍可增加社会的收入与财富。他们的劳动，除了给自己提供生活资料以外，还能每年提供一种纯产物；增加这种纯产物，必然会增加社会的收入与财富。（英法能由勤劳、享乐致富；荷兰、汉堡等国则只能由节俭、克己致富。</a:t>
            </a:r>
            <a:r>
              <a:rPr lang="zh-CN" altLang="en-US" dirty="0" smtClean="0"/>
              <a:t>）</a:t>
            </a:r>
            <a:endParaRPr lang="en-US" altLang="zh-CN" dirty="0" smtClean="0"/>
          </a:p>
          <a:p>
            <a:r>
              <a:rPr lang="en-US" altLang="zh-CN" dirty="0" smtClean="0"/>
              <a:t>        </a:t>
            </a:r>
            <a:r>
              <a:rPr lang="zh-CN" altLang="zh-CN" dirty="0" smtClean="0"/>
              <a:t>境况</a:t>
            </a:r>
            <a:r>
              <a:rPr lang="zh-CN" altLang="zh-CN" dirty="0" smtClean="0"/>
              <a:t>如此不同的国家，厉害关系也极不相同，所以</a:t>
            </a:r>
            <a:r>
              <a:rPr lang="zh-CN" altLang="zh-CN" b="1" dirty="0" smtClean="0"/>
              <a:t>普通国民性</a:t>
            </a:r>
            <a:r>
              <a:rPr lang="zh-CN" altLang="zh-CN" dirty="0" smtClean="0"/>
              <a:t>也极不相同。在前一类国家中，宽大、坦白和友爱，自成为普通国民性的一部份。在后一类国家中，自会养成偏狭、卑鄙和自私心，厌恶一切社会性娱乐与享受。（</a:t>
            </a:r>
            <a:r>
              <a:rPr lang="en-US" altLang="zh-CN" dirty="0" smtClean="0"/>
              <a:t>235</a:t>
            </a:r>
            <a:r>
              <a:rPr lang="zh-CN" altLang="zh-CN" dirty="0" smtClean="0"/>
              <a:t>页）</a:t>
            </a:r>
          </a:p>
          <a:p>
            <a:endParaRPr lang="en-US" altLang="zh-CN" dirty="0" smtClean="0"/>
          </a:p>
          <a:p>
            <a:endParaRPr lang="zh-CN" alt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10000"/>
          </a:bodyPr>
          <a:lstStyle/>
          <a:p>
            <a:r>
              <a:rPr lang="zh-CN" altLang="en-US" b="1" dirty="0" smtClean="0"/>
              <a:t>工商业阶级（不生产阶级）之有用性：</a:t>
            </a:r>
            <a:endParaRPr lang="zh-CN" altLang="en-US" dirty="0" smtClean="0"/>
          </a:p>
          <a:p>
            <a:r>
              <a:rPr lang="zh-CN" altLang="en-US" dirty="0" smtClean="0"/>
              <a:t>（第</a:t>
            </a:r>
            <a:r>
              <a:rPr lang="en-US" dirty="0" smtClean="0"/>
              <a:t>235</a:t>
            </a:r>
            <a:r>
              <a:rPr lang="zh-CN" altLang="en-US" dirty="0" smtClean="0"/>
              <a:t>页）有了商人、工匠和制造业工人的劳动，地主与耕作者才能以少得多的自己的劳动产物，购得他们所需的外国货物及本国制造品</a:t>
            </a:r>
            <a:r>
              <a:rPr lang="en-US" altLang="zh-CN" dirty="0" smtClean="0"/>
              <a:t>……</a:t>
            </a:r>
            <a:r>
              <a:rPr lang="zh-CN" altLang="en-US" dirty="0" smtClean="0"/>
              <a:t>借由不生产阶级的帮助，耕作者能专心耕作土地，不致为其他事物分心。专心的结果，耕作者所能生产的产品便更多了。</a:t>
            </a:r>
          </a:p>
          <a:p>
            <a:r>
              <a:rPr lang="en-US" dirty="0" smtClean="0"/>
              <a:t> </a:t>
            </a:r>
            <a:endParaRPr lang="zh-CN" altLang="en-US" dirty="0" smtClean="0"/>
          </a:p>
          <a:p>
            <a:r>
              <a:rPr lang="zh-CN" altLang="en-US" dirty="0" smtClean="0"/>
              <a:t>（第</a:t>
            </a:r>
            <a:r>
              <a:rPr lang="en-US" dirty="0" smtClean="0"/>
              <a:t>236</a:t>
            </a:r>
            <a:r>
              <a:rPr lang="zh-CN" altLang="en-US" dirty="0" smtClean="0"/>
              <a:t>页）就任何一点说，限制或阻害商人、工匠及制造业工人的产业，都不是地主及耕作者的利益。这一不生产阶级越自由，他们之间各种职业的竞争越激烈，其他二阶级所需的外国商品及本国制造品就将以越低廉的价格得到供给。</a:t>
            </a:r>
          </a:p>
          <a:p>
            <a:r>
              <a:rPr lang="zh-CN" altLang="en-US" dirty="0" smtClean="0"/>
              <a:t>       压迫其他二阶级，也不可能是不生产阶级的利益。维持并雇用不生产阶级的，乃是先维持耕作者再维持地主以后剩下来的剩余土地生产物。这剩余额越大，这一阶级的生计与享乐，必越得到改进。</a:t>
            </a:r>
            <a:r>
              <a:rPr lang="zh-CN" altLang="en-US" b="1" dirty="0" smtClean="0"/>
              <a:t>完全正义、完全自由、完全平等的确立，是这三阶级同臻于最高度繁荣的最简单而又最有效的秘诀</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zh-CN" altLang="en-US" dirty="0" smtClean="0"/>
              <a:t> </a:t>
            </a:r>
            <a:r>
              <a:rPr lang="en-US" b="1" dirty="0" smtClean="0"/>
              <a:t>2</a:t>
            </a:r>
            <a:r>
              <a:rPr lang="en-US" altLang="zh-CN" b="1" dirty="0" smtClean="0"/>
              <a:t>·</a:t>
            </a:r>
            <a:r>
              <a:rPr lang="zh-CN" altLang="en-US" b="1" dirty="0" smtClean="0"/>
              <a:t>重农主义批判：</a:t>
            </a:r>
            <a:endParaRPr lang="zh-CN" altLang="en-US" dirty="0" smtClean="0"/>
          </a:p>
          <a:p>
            <a:r>
              <a:rPr lang="en-US" b="1" dirty="0" smtClean="0"/>
              <a:t>     </a:t>
            </a:r>
            <a:r>
              <a:rPr lang="zh-CN" altLang="en-US" b="1" dirty="0" smtClean="0"/>
              <a:t>魁奈</a:t>
            </a:r>
            <a:r>
              <a:rPr lang="en-US" altLang="zh-CN" b="1" dirty="0" smtClean="0"/>
              <a:t>《</a:t>
            </a:r>
            <a:r>
              <a:rPr lang="zh-CN" altLang="en-US" b="1" dirty="0" smtClean="0"/>
              <a:t>经济表</a:t>
            </a:r>
            <a:r>
              <a:rPr lang="en-US" altLang="zh-CN" b="1" dirty="0" smtClean="0"/>
              <a:t>》</a:t>
            </a:r>
            <a:r>
              <a:rPr lang="zh-CN" altLang="en-US" b="1" dirty="0" smtClean="0"/>
              <a:t>与最完全、自由状态</a:t>
            </a:r>
            <a:endParaRPr lang="zh-CN" altLang="en-US" dirty="0" smtClean="0"/>
          </a:p>
          <a:p>
            <a:r>
              <a:rPr lang="en-US" dirty="0" smtClean="0"/>
              <a:t>     </a:t>
            </a:r>
            <a:r>
              <a:rPr lang="en-US" altLang="zh-CN" dirty="0" smtClean="0"/>
              <a:t>《</a:t>
            </a:r>
            <a:r>
              <a:rPr lang="zh-CN" altLang="en-US" dirty="0" smtClean="0"/>
              <a:t>经济表</a:t>
            </a:r>
            <a:r>
              <a:rPr lang="en-US" altLang="zh-CN" dirty="0" smtClean="0"/>
              <a:t>》</a:t>
            </a:r>
          </a:p>
          <a:p>
            <a:r>
              <a:rPr lang="en-US" dirty="0" smtClean="0"/>
              <a:t>     </a:t>
            </a:r>
            <a:r>
              <a:rPr lang="zh-CN" altLang="en-US" dirty="0" smtClean="0"/>
              <a:t>（第</a:t>
            </a:r>
            <a:r>
              <a:rPr lang="en-US" dirty="0" smtClean="0"/>
              <a:t>240-241</a:t>
            </a:r>
            <a:r>
              <a:rPr lang="zh-CN" altLang="en-US" dirty="0" smtClean="0"/>
              <a:t>页）有些有思想的医生，以为人体的健康只能靠食物及运动的正确养生方法来保持，稍有违犯，即将按违反程度的比例而引起相等程度的疾病。但经验似乎告诉我们，在各种不同的养生方法下，人类身体常能保持最良好的状态，至少从表面上看是这样，甚至在一般认为很不卫生的情况下，也能保持健康。其实，人体的健康状态，本身就含有一种未被发觉的保卫力量，能在许多方面预防并纠正极不良为生方法的不良结果</a:t>
            </a:r>
            <a:r>
              <a:rPr lang="en-US" altLang="zh-CN" dirty="0" smtClean="0"/>
              <a:t>……</a:t>
            </a:r>
            <a:r>
              <a:rPr lang="zh-CN" altLang="en-US" dirty="0" smtClean="0"/>
              <a:t>他似乎没有考虑到，在国家内，各个人为改善自身境遇自然而然地、不断地所作的努力，就是一种保卫力量。能在许多方面预防并纠正在一定程度上是不公平和压抑的政治经济的不良结果。这种政治经济，虽无疑会多少阻碍一国趋于富裕繁荣的发展，但不能使其完全停止，更不能使一国后退。如果一国没有享受完全自由及完全正义，即无繁荣的可能，那世界上就没有一国能够繁荣了。幸运的是，在国家内，自然的智慧对于人类的愚蠢及不公正的许多恶影响，有了充分的准备，来做纠正，正如在人体内，自然的智慧有充分的准备来纠正人类的懒惰及无节制德不良结果一样。</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8018"/>
          </a:xfrm>
        </p:spPr>
        <p:txBody>
          <a:bodyPr>
            <a:normAutofit fontScale="90000"/>
          </a:bodyPr>
          <a:lstStyle/>
          <a:p>
            <a:endParaRPr lang="zh-CN" altLang="en-US" dirty="0"/>
          </a:p>
        </p:txBody>
      </p:sp>
      <p:pic>
        <p:nvPicPr>
          <p:cNvPr id="4" name="内容占位符 3" descr="经济表分析.jpg"/>
          <p:cNvPicPr>
            <a:picLocks noGrp="1" noChangeAspect="1"/>
          </p:cNvPicPr>
          <p:nvPr>
            <p:ph sz="quarter" idx="1"/>
          </p:nvPr>
        </p:nvPicPr>
        <p:blipFill>
          <a:blip r:embed="rId2" cstate="print"/>
          <a:stretch>
            <a:fillRect/>
          </a:stretch>
        </p:blipFill>
        <p:spPr>
          <a:xfrm>
            <a:off x="1430652" y="486721"/>
            <a:ext cx="5949660" cy="553456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0" y="836712"/>
            <a:ext cx="7467600" cy="5637113"/>
          </a:xfrm>
        </p:spPr>
        <p:txBody>
          <a:bodyPr>
            <a:normAutofit/>
          </a:bodyPr>
          <a:lstStyle/>
          <a:p>
            <a:r>
              <a:rPr lang="zh-CN" altLang="en-US" dirty="0" smtClean="0"/>
              <a:t>（第</a:t>
            </a:r>
            <a:r>
              <a:rPr lang="en-US" dirty="0" smtClean="0"/>
              <a:t>241</a:t>
            </a:r>
            <a:r>
              <a:rPr lang="zh-CN" altLang="en-US" dirty="0" smtClean="0"/>
              <a:t>页）“但是，这种学说最大的谬误，似乎在于把工匠、制造业工人和商人看做全无生产或全不生产的阶级。”</a:t>
            </a:r>
          </a:p>
          <a:p>
            <a:r>
              <a:rPr lang="en-US" dirty="0" smtClean="0"/>
              <a:t>1</a:t>
            </a:r>
            <a:r>
              <a:rPr lang="en-US" altLang="zh-CN" dirty="0" smtClean="0"/>
              <a:t>·</a:t>
            </a:r>
            <a:r>
              <a:rPr lang="zh-CN" altLang="en-US" dirty="0" smtClean="0"/>
              <a:t>生育的例子：只生一男一女的夫妇并非不生育</a:t>
            </a:r>
          </a:p>
          <a:p>
            <a:r>
              <a:rPr lang="en-US" dirty="0" smtClean="0"/>
              <a:t>2</a:t>
            </a:r>
            <a:r>
              <a:rPr lang="en-US" altLang="zh-CN" dirty="0" smtClean="0"/>
              <a:t>·</a:t>
            </a:r>
            <a:r>
              <a:rPr lang="zh-CN" altLang="en-US" dirty="0" smtClean="0"/>
              <a:t>工商业劳动与家仆劳动间的区别</a:t>
            </a:r>
          </a:p>
          <a:p>
            <a:r>
              <a:rPr lang="en-US" dirty="0" smtClean="0"/>
              <a:t>3</a:t>
            </a:r>
            <a:r>
              <a:rPr lang="en-US" altLang="zh-CN" dirty="0" smtClean="0"/>
              <a:t>·</a:t>
            </a:r>
            <a:r>
              <a:rPr lang="zh-CN" altLang="en-US" dirty="0" smtClean="0"/>
              <a:t>即使他所生产的价值，无论在什么时候都没有超过他所消费的价值，但无论在什么时候，市场上货物实际存在的价值都有赖他的生产，能比没有他的生产的场合大。</a:t>
            </a:r>
          </a:p>
          <a:p>
            <a:r>
              <a:rPr lang="en-US" dirty="0" smtClean="0"/>
              <a:t>4</a:t>
            </a:r>
            <a:r>
              <a:rPr lang="en-US" altLang="zh-CN" dirty="0" smtClean="0"/>
              <a:t>·</a:t>
            </a:r>
            <a:r>
              <a:rPr lang="zh-CN" altLang="en-US" dirty="0" smtClean="0"/>
              <a:t>若不节俭，农业家同样不能增加社会的总财富。</a:t>
            </a:r>
          </a:p>
          <a:p>
            <a:r>
              <a:rPr lang="en-US" dirty="0" smtClean="0"/>
              <a:t>5</a:t>
            </a:r>
            <a:r>
              <a:rPr lang="en-US" altLang="zh-CN" dirty="0" smtClean="0"/>
              <a:t>·</a:t>
            </a:r>
            <a:r>
              <a:rPr lang="zh-CN" altLang="en-US" dirty="0" smtClean="0"/>
              <a:t>以荷兰为例，工商业国的收入大过无商业国家的收入。（</a:t>
            </a:r>
            <a:r>
              <a:rPr lang="zh-CN" altLang="en-US" b="1" dirty="0" smtClean="0"/>
              <a:t>“城市与其邻近农村的关系，往往即是一个独立国家与其他独立国家的关系。荷兰就是这样从其他国家得到他们生活资料的大部分”</a:t>
            </a:r>
            <a:r>
              <a:rPr lang="zh-CN" altLang="en-US" dirty="0" smtClean="0"/>
              <a:t>（</a:t>
            </a:r>
            <a:r>
              <a:rPr lang="en-US" altLang="zh-CN" dirty="0" smtClean="0"/>
              <a:t>244</a:t>
            </a:r>
            <a:r>
              <a:rPr lang="zh-CN" altLang="en-US" dirty="0" smtClean="0"/>
              <a:t>页））</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560</TotalTime>
  <Words>1595</Words>
  <Application>Microsoft Office PowerPoint</Application>
  <PresentationFormat>全屏显示(4:3)</PresentationFormat>
  <Paragraphs>69</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凸显</vt:lpstr>
      <vt:lpstr>亚当·斯密与《国富论》  第十讲</vt:lpstr>
      <vt:lpstr>第十讲 立法者科学：重农主义</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亚当·斯密与《国富论》  第十讲</dc:title>
  <dc:creator>admin</dc:creator>
  <cp:lastModifiedBy>AutoBVT</cp:lastModifiedBy>
  <cp:revision>31</cp:revision>
  <dcterms:created xsi:type="dcterms:W3CDTF">2014-12-10T14:01:35Z</dcterms:created>
  <dcterms:modified xsi:type="dcterms:W3CDTF">2021-11-23T03:52:38Z</dcterms:modified>
</cp:coreProperties>
</file>