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7" r:id="rId5"/>
    <p:sldId id="265" r:id="rId6"/>
    <p:sldId id="266" r:id="rId7"/>
    <p:sldId id="276" r:id="rId8"/>
    <p:sldId id="270" r:id="rId9"/>
    <p:sldId id="258" r:id="rId10"/>
    <p:sldId id="259" r:id="rId11"/>
    <p:sldId id="273" r:id="rId12"/>
    <p:sldId id="267" r:id="rId13"/>
    <p:sldId id="272" r:id="rId14"/>
    <p:sldId id="274" r:id="rId15"/>
    <p:sldId id="260" r:id="rId16"/>
    <p:sldId id="261" r:id="rId17"/>
    <p:sldId id="275" r:id="rId18"/>
    <p:sldId id="262" r:id="rId19"/>
    <p:sldId id="268" r:id="rId20"/>
    <p:sldId id="263" r:id="rId21"/>
    <p:sldId id="26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pPr/>
              <a:t>2021/9/14 Tuesday</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2021/9/14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2021/9/14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pPr/>
              <a:t>2021/9/14 Tuesday</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pPr/>
              <a:t>2021/9/14 Tuesday</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2021/9/14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2021/9/14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pPr/>
              <a:t>2021/9/14 Tuesday</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2021/9/14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pPr/>
              <a:t>2021/9/14 Tuesday</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pPr/>
              <a:t>2021/9/14 Tuesday</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pPr/>
              <a:t>2021/9/14 Tuesday</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sz="3600" dirty="0" smtClean="0"/>
              <a:t>亚当</a:t>
            </a:r>
            <a:r>
              <a:rPr lang="en-US" altLang="zh-CN" sz="3600" dirty="0" smtClean="0"/>
              <a:t>·</a:t>
            </a:r>
            <a:r>
              <a:rPr lang="zh-CN" altLang="en-US" sz="3600" dirty="0" smtClean="0"/>
              <a:t>斯密与</a:t>
            </a:r>
            <a:r>
              <a:rPr lang="en-US" altLang="zh-CN" sz="3600" dirty="0" smtClean="0"/>
              <a:t>《</a:t>
            </a:r>
            <a:r>
              <a:rPr lang="zh-CN" altLang="en-US" sz="3600" dirty="0" smtClean="0"/>
              <a:t>国富论</a:t>
            </a:r>
            <a:r>
              <a:rPr lang="en-US" altLang="zh-CN" sz="3600" dirty="0" smtClean="0"/>
              <a:t>》</a:t>
            </a:r>
            <a:br>
              <a:rPr lang="en-US" altLang="zh-CN" sz="3600" dirty="0" smtClean="0"/>
            </a:br>
            <a:r>
              <a:rPr lang="en-US" altLang="zh-CN" sz="3200" dirty="0" smtClean="0"/>
              <a:t>2·</a:t>
            </a:r>
            <a:r>
              <a:rPr lang="zh-CN" altLang="en-US" sz="3200" dirty="0" smtClean="0"/>
              <a:t>文明与财富之奥秘</a:t>
            </a:r>
            <a:r>
              <a:rPr lang="en-US" altLang="zh-CN" dirty="0" smtClean="0"/>
              <a:t/>
            </a:r>
            <a:br>
              <a:rPr lang="en-US" altLang="zh-CN" dirty="0" smtClean="0"/>
            </a:br>
            <a:endParaRPr lang="zh-CN" altLang="en-US" dirty="0"/>
          </a:p>
        </p:txBody>
      </p:sp>
      <p:sp>
        <p:nvSpPr>
          <p:cNvPr id="3" name="副标题 2"/>
          <p:cNvSpPr>
            <a:spLocks noGrp="1"/>
          </p:cNvSpPr>
          <p:nvPr>
            <p:ph type="subTitle" idx="1"/>
          </p:nvPr>
        </p:nvSpPr>
        <p:spPr/>
        <p:txBody>
          <a:bodyPr/>
          <a:lstStyle/>
          <a:p>
            <a:endParaRPr lang="en-US" altLang="zh-CN" dirty="0" smtClean="0"/>
          </a:p>
          <a:p>
            <a:pPr algn="ctr"/>
            <a:r>
              <a:rPr lang="zh-CN" altLang="en-US" sz="2400" dirty="0" smtClean="0"/>
              <a:t>康子兴</a:t>
            </a:r>
            <a:endParaRPr lang="en-US" altLang="zh-CN" sz="2400" dirty="0" smtClean="0"/>
          </a:p>
          <a:p>
            <a:pPr algn="ctr"/>
            <a:r>
              <a:rPr lang="zh-CN" altLang="en-US" sz="2400" dirty="0" smtClean="0"/>
              <a:t>人文与社会科学高等研究院</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二、劳动分工</a:t>
            </a:r>
            <a:r>
              <a:rPr lang="en-US" altLang="zh-CN" b="1" dirty="0" smtClean="0">
                <a:solidFill>
                  <a:schemeClr val="tx1"/>
                </a:solidFill>
              </a:rPr>
              <a:t/>
            </a:r>
            <a:br>
              <a:rPr lang="en-US" altLang="zh-CN" b="1" dirty="0" smtClean="0">
                <a:solidFill>
                  <a:schemeClr val="tx1"/>
                </a:solidFill>
              </a:rPr>
            </a:br>
            <a:r>
              <a:rPr lang="zh-CN" altLang="en-US" b="1" dirty="0" smtClean="0">
                <a:solidFill>
                  <a:schemeClr val="tx1"/>
                </a:solidFill>
              </a:rPr>
              <a:t>财富及文明之奥秘</a:t>
            </a:r>
            <a:endParaRPr lang="zh-CN" altLang="en-US" dirty="0">
              <a:solidFill>
                <a:schemeClr val="tx1"/>
              </a:solidFill>
            </a:endParaRPr>
          </a:p>
        </p:txBody>
      </p:sp>
      <p:sp>
        <p:nvSpPr>
          <p:cNvPr id="3" name="内容占位符 2"/>
          <p:cNvSpPr>
            <a:spLocks noGrp="1"/>
          </p:cNvSpPr>
          <p:nvPr>
            <p:ph sz="quarter" idx="1"/>
          </p:nvPr>
        </p:nvSpPr>
        <p:spPr/>
        <p:txBody>
          <a:bodyPr/>
          <a:lstStyle/>
          <a:p>
            <a:r>
              <a:rPr 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p.17    </a:t>
            </a:r>
            <a:r>
              <a:rPr lang="en-US" altLang="zh-CN" b="1" i="1" dirty="0" smtClean="0">
                <a:latin typeface="Times New Roman" pitchFamily="18" charset="0"/>
                <a:cs typeface="Times New Roman" pitchFamily="18" charset="0"/>
              </a:rPr>
              <a:t>This great increase of the quantity of work, </a:t>
            </a:r>
            <a:r>
              <a:rPr lang="en-US" altLang="zh-CN" dirty="0" smtClean="0">
                <a:latin typeface="Times New Roman" pitchFamily="18" charset="0"/>
                <a:cs typeface="Times New Roman" pitchFamily="18" charset="0"/>
              </a:rPr>
              <a:t>which, in consequence of the division of </a:t>
            </a:r>
            <a:r>
              <a:rPr lang="en-US" altLang="zh-CN" dirty="0" err="1" smtClean="0">
                <a:latin typeface="Times New Roman" pitchFamily="18" charset="0"/>
                <a:cs typeface="Times New Roman" pitchFamily="18" charset="0"/>
              </a:rPr>
              <a:t>labour</a:t>
            </a:r>
            <a:r>
              <a:rPr lang="en-US" altLang="zh-CN" dirty="0" smtClean="0">
                <a:latin typeface="Times New Roman" pitchFamily="18" charset="0"/>
                <a:cs typeface="Times New Roman" pitchFamily="18" charset="0"/>
              </a:rPr>
              <a:t>, the same number of people are capable of performing, is owing to three different circumstances; first, to the increase of dexterity in every particular workman; secondly, to the saving of the time which is commonly lost in passing from one species of work to another; and lastly, to the invention of a great number of machines which facilitate and abridge </a:t>
            </a:r>
            <a:r>
              <a:rPr lang="en-US" altLang="zh-CN" dirty="0" err="1" smtClean="0">
                <a:latin typeface="Times New Roman" pitchFamily="18" charset="0"/>
                <a:cs typeface="Times New Roman" pitchFamily="18" charset="0"/>
              </a:rPr>
              <a:t>labour</a:t>
            </a:r>
            <a:r>
              <a:rPr lang="en-US" altLang="zh-CN" dirty="0" smtClean="0">
                <a:latin typeface="Times New Roman" pitchFamily="18" charset="0"/>
                <a:cs typeface="Times New Roman" pitchFamily="18" charset="0"/>
              </a:rPr>
              <a:t>, and enable one man to do the work of many. </a:t>
            </a:r>
            <a:endParaRPr lang="zh-CN" altLang="zh-CN" dirty="0" smtClean="0">
              <a:latin typeface="Times New Roman" pitchFamily="18" charset="0"/>
              <a:cs typeface="Times New Roman" pitchFamily="18" charset="0"/>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rPr>
              <a:t>分工导致劳动生产力提高的原因</a:t>
            </a:r>
            <a:endParaRPr lang="zh-CN" altLang="en-US" b="1" dirty="0">
              <a:solidFill>
                <a:schemeClr val="tx1"/>
              </a:solidFill>
            </a:endParaRPr>
          </a:p>
        </p:txBody>
      </p:sp>
      <p:sp>
        <p:nvSpPr>
          <p:cNvPr id="3" name="内容占位符 2"/>
          <p:cNvSpPr>
            <a:spLocks noGrp="1"/>
          </p:cNvSpPr>
          <p:nvPr>
            <p:ph sz="quarter" idx="1"/>
          </p:nvPr>
        </p:nvSpPr>
        <p:spPr/>
        <p:txBody>
          <a:bodyPr/>
          <a:lstStyle/>
          <a:p>
            <a:r>
              <a:rPr lang="zh-CN" altLang="en-US" dirty="0" smtClean="0"/>
              <a:t>       有了分工，同数量劳动者就能完成比过去多得多的工作量，其原因有三：第一，劳动者的技巧因业专而日进；第二，由一种工作转到另一种工作，通常须损失不少时间，有了分工，就可以免除这种损失；</a:t>
            </a:r>
            <a:r>
              <a:rPr lang="zh-CN" altLang="en-US" b="1" dirty="0" smtClean="0"/>
              <a:t>第三，许多简化劳动和缩减劳动的机械的发明，使一个人能够做许多人的工作。</a:t>
            </a:r>
            <a:r>
              <a:rPr lang="zh-CN" altLang="en-US" dirty="0" smtClean="0"/>
              <a:t>（第</a:t>
            </a:r>
            <a:r>
              <a:rPr lang="en-US" altLang="zh-CN" dirty="0" smtClean="0"/>
              <a:t>8</a:t>
            </a:r>
            <a:r>
              <a:rPr lang="zh-CN" altLang="en-US" dirty="0" smtClean="0"/>
              <a:t>页）</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45719"/>
          </a:xfrm>
        </p:spPr>
        <p:txBody>
          <a:bodyPr>
            <a:normAutofit fontScale="90000"/>
          </a:bodyPr>
          <a:lstStyle/>
          <a:p>
            <a:endParaRPr lang="zh-CN" altLang="en-US" dirty="0"/>
          </a:p>
        </p:txBody>
      </p:sp>
      <p:sp>
        <p:nvSpPr>
          <p:cNvPr id="3" name="内容占位符 2"/>
          <p:cNvSpPr>
            <a:spLocks noGrp="1"/>
          </p:cNvSpPr>
          <p:nvPr>
            <p:ph sz="quarter" idx="1"/>
          </p:nvPr>
        </p:nvSpPr>
        <p:spPr>
          <a:xfrm>
            <a:off x="457200" y="357166"/>
            <a:ext cx="7467600" cy="6116786"/>
          </a:xfrm>
        </p:spPr>
        <p:txBody>
          <a:bodyPr>
            <a:normAutofit fontScale="62500" lnSpcReduction="20000"/>
          </a:bodyPr>
          <a:lstStyle/>
          <a:p>
            <a:r>
              <a:rPr lang="en-US" altLang="zh-CN" sz="3500" dirty="0" smtClean="0"/>
              <a:t>       </a:t>
            </a:r>
            <a:r>
              <a:rPr lang="en-US" altLang="zh-CN" sz="3500" dirty="0" smtClean="0">
                <a:latin typeface="Times New Roman" pitchFamily="18" charset="0"/>
                <a:cs typeface="Times New Roman" pitchFamily="18" charset="0"/>
              </a:rPr>
              <a:t>All the improvements in machinery, however, have by no means been the inventions of those who had occasion to use the machines. Many improvements have been made by the ingenuity of the makers of the machines, when to make them became the business of a peculiar trade; and some by that of those who are called philosophers or men of speculation, whose trade it is, not to do any thing, but to observe every thing; and who, upon that account, are often capable of combining together the powers of the most distant and dissimilar objects</a:t>
            </a:r>
            <a:r>
              <a:rPr lang="en-US" altLang="zh-CN" sz="3500" b="1" i="1" dirty="0" smtClean="0">
                <a:latin typeface="Times New Roman" pitchFamily="18" charset="0"/>
                <a:cs typeface="Times New Roman" pitchFamily="18" charset="0"/>
              </a:rPr>
              <a:t>. In the progress of society, philosophy or speculation becomes, like every other employment, the principal or sole trade and occupation of a particular class of citizens.</a:t>
            </a:r>
            <a:r>
              <a:rPr lang="en-US" altLang="zh-CN" sz="3500" dirty="0" smtClean="0">
                <a:latin typeface="Times New Roman" pitchFamily="18" charset="0"/>
                <a:cs typeface="Times New Roman" pitchFamily="18" charset="0"/>
              </a:rPr>
              <a:t> Like every other employment too, it is subdivided into a great number of different branches, each of which affords occupation to a peculiar tribe or class of philosophers; and this subdivision of employment in philosophy, as well as in every other business, improves dexterity, and saves time. Each individual becomes more expert in his own peculiar branch, more work is done upon the whole, and the quantity of science is considerably increased by it.</a:t>
            </a:r>
          </a:p>
          <a:p>
            <a:r>
              <a:rPr lang="en-US" altLang="zh-CN" sz="3500" dirty="0" smtClean="0">
                <a:latin typeface="Times New Roman" pitchFamily="18" charset="0"/>
                <a:cs typeface="Times New Roman" pitchFamily="18" charset="0"/>
              </a:rPr>
              <a:t>  (p.21) </a:t>
            </a:r>
            <a:endParaRPr lang="zh-CN" altLang="en-US" sz="3500" dirty="0" smtClean="0">
              <a:latin typeface="Times New Roman" pitchFamily="18" charset="0"/>
              <a:cs typeface="Times New Roman" pitchFamily="18" charset="0"/>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latin typeface="Times New Roman" pitchFamily="18" charset="0"/>
                <a:cs typeface="Times New Roman" pitchFamily="18" charset="0"/>
              </a:rPr>
              <a:t>It is the great multiplication of the production of all the different arts, in consequence of the </a:t>
            </a:r>
            <a:r>
              <a:rPr lang="en-US" altLang="zh-CN" dirty="0" smtClean="0">
                <a:solidFill>
                  <a:srgbClr val="FF0000"/>
                </a:solidFill>
                <a:latin typeface="Times New Roman" pitchFamily="18" charset="0"/>
                <a:cs typeface="Times New Roman" pitchFamily="18" charset="0"/>
              </a:rPr>
              <a:t>division of </a:t>
            </a:r>
            <a:r>
              <a:rPr lang="en-US" altLang="zh-CN" dirty="0" err="1" smtClean="0">
                <a:solidFill>
                  <a:srgbClr val="FF0000"/>
                </a:solidFill>
                <a:latin typeface="Times New Roman" pitchFamily="18" charset="0"/>
                <a:cs typeface="Times New Roman" pitchFamily="18" charset="0"/>
              </a:rPr>
              <a:t>labour</a:t>
            </a:r>
            <a:r>
              <a:rPr lang="en-US" altLang="zh-CN" dirty="0" smtClean="0">
                <a:solidFill>
                  <a:srgbClr val="FF0000"/>
                </a:solidFill>
                <a:latin typeface="Times New Roman" pitchFamily="18" charset="0"/>
                <a:cs typeface="Times New Roman" pitchFamily="18" charset="0"/>
              </a:rPr>
              <a:t>, </a:t>
            </a:r>
            <a:r>
              <a:rPr lang="en-US" altLang="zh-CN" dirty="0" smtClean="0">
                <a:latin typeface="Times New Roman" pitchFamily="18" charset="0"/>
                <a:cs typeface="Times New Roman" pitchFamily="18" charset="0"/>
              </a:rPr>
              <a:t>which occasions, in a </a:t>
            </a:r>
            <a:r>
              <a:rPr lang="en-US" altLang="zh-CN" dirty="0" smtClean="0">
                <a:solidFill>
                  <a:srgbClr val="FF0000"/>
                </a:solidFill>
                <a:latin typeface="Times New Roman" pitchFamily="18" charset="0"/>
                <a:cs typeface="Times New Roman" pitchFamily="18" charset="0"/>
              </a:rPr>
              <a:t>well-governed society</a:t>
            </a:r>
            <a:r>
              <a:rPr lang="en-US" altLang="zh-CN" dirty="0" smtClean="0">
                <a:latin typeface="Times New Roman" pitchFamily="18" charset="0"/>
                <a:cs typeface="Times New Roman" pitchFamily="18" charset="0"/>
              </a:rPr>
              <a:t>, that </a:t>
            </a:r>
            <a:r>
              <a:rPr lang="en-US" altLang="zh-CN" dirty="0" smtClean="0">
                <a:solidFill>
                  <a:srgbClr val="FF0000"/>
                </a:solidFill>
                <a:latin typeface="Times New Roman" pitchFamily="18" charset="0"/>
                <a:cs typeface="Times New Roman" pitchFamily="18" charset="0"/>
              </a:rPr>
              <a:t>universal opulence </a:t>
            </a:r>
            <a:r>
              <a:rPr lang="en-US" altLang="zh-CN" dirty="0" smtClean="0">
                <a:latin typeface="Times New Roman" pitchFamily="18" charset="0"/>
                <a:cs typeface="Times New Roman" pitchFamily="18" charset="0"/>
              </a:rPr>
              <a:t>which extends itself to the lowest ranks of the people. ….and </a:t>
            </a:r>
            <a:r>
              <a:rPr lang="en-US" altLang="zh-CN" dirty="0" smtClean="0">
                <a:solidFill>
                  <a:srgbClr val="FF0000"/>
                </a:solidFill>
                <a:latin typeface="Times New Roman" pitchFamily="18" charset="0"/>
                <a:cs typeface="Times New Roman" pitchFamily="18" charset="0"/>
              </a:rPr>
              <a:t>a general plenty </a:t>
            </a:r>
            <a:r>
              <a:rPr lang="en-US" altLang="zh-CN" dirty="0" smtClean="0">
                <a:latin typeface="Times New Roman" pitchFamily="18" charset="0"/>
                <a:cs typeface="Times New Roman" pitchFamily="18" charset="0"/>
              </a:rPr>
              <a:t>diffuses itself through all the different ranks of the society.</a:t>
            </a:r>
            <a:r>
              <a:rPr lang="zh-CN" alt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p.22</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endParaRPr lang="en-US" altLang="zh-CN" dirty="0" smtClean="0"/>
          </a:p>
          <a:p>
            <a:r>
              <a:rPr lang="zh-CN" altLang="en-US" dirty="0" smtClean="0"/>
              <a:t>制针工厂、工业与农业，富国与穷国、</a:t>
            </a:r>
            <a:endParaRPr lang="en-US" altLang="zh-CN" dirty="0" smtClean="0"/>
          </a:p>
          <a:p>
            <a:r>
              <a:rPr lang="zh-CN" altLang="en-US" dirty="0" smtClean="0"/>
              <a:t>劳动分工导致生产力提高的原因、</a:t>
            </a:r>
            <a:endParaRPr lang="en-US" altLang="zh-CN" dirty="0" smtClean="0"/>
          </a:p>
          <a:p>
            <a:r>
              <a:rPr lang="zh-CN" altLang="en-US" dirty="0" smtClean="0"/>
              <a:t>共同富裕、</a:t>
            </a:r>
            <a:endParaRPr lang="en-US" altLang="zh-CN" dirty="0" smtClean="0"/>
          </a:p>
          <a:p>
            <a:r>
              <a:rPr lang="zh-CN" altLang="en-US" dirty="0" smtClean="0"/>
              <a:t>文明社会特征和标志、文明与正义</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buNone/>
            </a:pPr>
            <a:r>
              <a:rPr lang="en-US" altLang="zh-CN" dirty="0" smtClean="0">
                <a:latin typeface="华文仿宋" pitchFamily="2" charset="-122"/>
                <a:ea typeface="华文仿宋" pitchFamily="2" charset="-122"/>
              </a:rPr>
              <a:t>          </a:t>
            </a:r>
            <a:r>
              <a:rPr lang="zh-CN" altLang="en-US" dirty="0" smtClean="0">
                <a:latin typeface="华文仿宋" pitchFamily="2" charset="-122"/>
                <a:ea typeface="华文仿宋" pitchFamily="2" charset="-122"/>
              </a:rPr>
              <a:t>“在一个</a:t>
            </a:r>
            <a:r>
              <a:rPr lang="zh-CN" altLang="en-US" b="1" dirty="0" smtClean="0">
                <a:latin typeface="华文仿宋" pitchFamily="2" charset="-122"/>
                <a:ea typeface="华文仿宋" pitchFamily="2" charset="-122"/>
              </a:rPr>
              <a:t>政治修明的社会</a:t>
            </a:r>
            <a:r>
              <a:rPr lang="zh-CN" altLang="en-US" dirty="0" smtClean="0">
                <a:latin typeface="华文仿宋" pitchFamily="2" charset="-122"/>
                <a:ea typeface="华文仿宋" pitchFamily="2" charset="-122"/>
              </a:rPr>
              <a:t>里，造成普及到最下层人民的那种普遍富裕情况的，是各行各业的产量由于分工而大增。各劳动者，除自身所需要的以外，还有大量产物可以出卖；同时，因为一切其他劳动者的处境相同，各个人都能以自身生产的大量产物，换得其他劳动者生产的大量产物，换言之，都能换得其他劳动者大量产物的价格。别人所需的物品，他能与以充分供给；他自身所需的，别人亦能与以充分供给。于是社会各阶层</a:t>
            </a:r>
            <a:r>
              <a:rPr lang="zh-CN" altLang="en-US" b="1" dirty="0" smtClean="0">
                <a:latin typeface="华文仿宋" pitchFamily="2" charset="-122"/>
                <a:ea typeface="华文仿宋" pitchFamily="2" charset="-122"/>
              </a:rPr>
              <a:t>普遍富裕。</a:t>
            </a:r>
            <a:r>
              <a:rPr lang="zh-CN" altLang="en-US" dirty="0" smtClean="0">
                <a:latin typeface="华文仿宋" pitchFamily="2" charset="-122"/>
                <a:ea typeface="华文仿宋" pitchFamily="2" charset="-122"/>
              </a:rPr>
              <a:t>”（</a:t>
            </a:r>
            <a:r>
              <a:rPr lang="en-US" altLang="zh-CN" dirty="0" smtClean="0">
                <a:latin typeface="华文仿宋" pitchFamily="2" charset="-122"/>
                <a:ea typeface="华文仿宋" pitchFamily="2" charset="-122"/>
              </a:rPr>
              <a:t>11</a:t>
            </a:r>
            <a:r>
              <a:rPr lang="zh-CN" altLang="en-US" dirty="0" smtClean="0">
                <a:latin typeface="华文仿宋" pitchFamily="2" charset="-122"/>
                <a:ea typeface="华文仿宋" pitchFamily="2" charset="-122"/>
              </a:rPr>
              <a:t>页）</a:t>
            </a:r>
            <a:endParaRPr lang="en-US" altLang="zh-CN" dirty="0" smtClean="0">
              <a:latin typeface="华文仿宋" pitchFamily="2" charset="-122"/>
              <a:ea typeface="华文仿宋" pitchFamily="2" charset="-122"/>
            </a:endParaRPr>
          </a:p>
          <a:p>
            <a:pPr>
              <a:buNone/>
            </a:pPr>
            <a:endParaRPr lang="en-US" altLang="zh-CN" dirty="0" smtClean="0"/>
          </a:p>
          <a:p>
            <a:r>
              <a:rPr lang="en-US" altLang="zh-CN" dirty="0" smtClean="0"/>
              <a:t>     [</a:t>
            </a:r>
            <a:r>
              <a:rPr lang="zh-CN" altLang="en-US" dirty="0" smtClean="0"/>
              <a:t>政治修明的社会使劳动分工的潜能得以充分、自然地显现</a:t>
            </a:r>
            <a:r>
              <a:rPr lang="en-US" altLang="zh-CN" dirty="0" smtClean="0"/>
              <a:t>]</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368280"/>
          </a:xfrm>
        </p:spPr>
        <p:txBody>
          <a:bodyPr>
            <a:normAutofit fontScale="90000"/>
          </a:bodyPr>
          <a:lstStyle/>
          <a:p>
            <a:endParaRPr lang="zh-CN" altLang="en-US" dirty="0"/>
          </a:p>
        </p:txBody>
      </p:sp>
      <p:sp>
        <p:nvSpPr>
          <p:cNvPr id="3" name="内容占位符 2"/>
          <p:cNvSpPr>
            <a:spLocks noGrp="1"/>
          </p:cNvSpPr>
          <p:nvPr>
            <p:ph sz="quarter" idx="1"/>
          </p:nvPr>
        </p:nvSpPr>
        <p:spPr>
          <a:xfrm>
            <a:off x="457200" y="928670"/>
            <a:ext cx="7467600" cy="5545282"/>
          </a:xfrm>
        </p:spPr>
        <p:txBody>
          <a:bodyPr>
            <a:normAutofit fontScale="92500" lnSpcReduction="10000"/>
          </a:bodyPr>
          <a:lstStyle/>
          <a:p>
            <a:r>
              <a:rPr lang="en-US" sz="2600" dirty="0" smtClean="0">
                <a:latin typeface="Times New Roman" pitchFamily="18" charset="0"/>
                <a:cs typeface="Times New Roman" pitchFamily="18" charset="0"/>
              </a:rPr>
              <a:t>       If we examine, I say, all these things, and consider what a variety of </a:t>
            </a:r>
            <a:r>
              <a:rPr lang="en-US" sz="2600" dirty="0" err="1" smtClean="0">
                <a:latin typeface="Times New Roman" pitchFamily="18" charset="0"/>
                <a:cs typeface="Times New Roman" pitchFamily="18" charset="0"/>
              </a:rPr>
              <a:t>labour</a:t>
            </a:r>
            <a:r>
              <a:rPr lang="en-US" sz="2600" dirty="0" smtClean="0">
                <a:latin typeface="Times New Roman" pitchFamily="18" charset="0"/>
                <a:cs typeface="Times New Roman" pitchFamily="18" charset="0"/>
              </a:rPr>
              <a:t> is employed about each of them, we shall be sensible that without the assistance and cooperation of many thousands, the very meanest person in a civilized country could not be provided, even according to, what we very falsely imagine, the easy and simple manner in which he is commonly accommodated. Compared, indeed, with the more extravagant luxury of the great, his accommodation must no doubt appear extremely simple and easy; and yet it may be true, perhaps, that </a:t>
            </a:r>
            <a:r>
              <a:rPr lang="en-US" sz="2600" b="1" i="1" dirty="0" smtClean="0">
                <a:latin typeface="Times New Roman" pitchFamily="18" charset="0"/>
                <a:cs typeface="Times New Roman" pitchFamily="18" charset="0"/>
              </a:rPr>
              <a:t>the accommodation </a:t>
            </a:r>
            <a:r>
              <a:rPr lang="zh-CN" altLang="en-US" sz="2600" b="1" i="1" dirty="0" smtClean="0">
                <a:latin typeface="Times New Roman" pitchFamily="18" charset="0"/>
                <a:cs typeface="Times New Roman" pitchFamily="18" charset="0"/>
              </a:rPr>
              <a:t>（日用物品）</a:t>
            </a:r>
            <a:r>
              <a:rPr lang="en-US" sz="2600" b="1" i="1" dirty="0" smtClean="0">
                <a:latin typeface="Times New Roman" pitchFamily="18" charset="0"/>
                <a:cs typeface="Times New Roman" pitchFamily="18" charset="0"/>
              </a:rPr>
              <a:t>of an European prince does not always so much exceed that of an industrious and frugal peasant, as the accommodation of the latter exceeds that of many an African king</a:t>
            </a:r>
            <a:r>
              <a:rPr lang="en-US" sz="2600" b="1" i="1" dirty="0" smtClean="0">
                <a:solidFill>
                  <a:srgbClr val="FF0000"/>
                </a:solidFill>
                <a:latin typeface="Times New Roman" pitchFamily="18" charset="0"/>
                <a:cs typeface="Times New Roman" pitchFamily="18" charset="0"/>
              </a:rPr>
              <a:t>, the absolute master of the lives and liberties of ten thousand naked savages</a:t>
            </a:r>
            <a:r>
              <a:rPr lang="en-US" sz="2600" b="1" i="1" dirty="0" smtClean="0">
                <a:latin typeface="Times New Roman" pitchFamily="18" charset="0"/>
                <a:cs typeface="Times New Roman" pitchFamily="18" charset="0"/>
              </a:rPr>
              <a:t>.</a:t>
            </a:r>
            <a:endParaRPr lang="zh-CN" altLang="en-US" sz="2600" b="1" i="1" dirty="0" smtClean="0">
              <a:latin typeface="Times New Roman" pitchFamily="18" charset="0"/>
              <a:cs typeface="Times New Roman" pitchFamily="18" charset="0"/>
            </a:endParaRP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
            </a:r>
            <a:br>
              <a:rPr lang="en-US" altLang="zh-CN" b="1" dirty="0" smtClean="0"/>
            </a:br>
            <a:r>
              <a:rPr lang="en-US" altLang="zh-CN" b="1" dirty="0" smtClean="0"/>
              <a:t/>
            </a:r>
            <a:br>
              <a:rPr lang="en-US" altLang="zh-CN" b="1" dirty="0" smtClean="0"/>
            </a:br>
            <a:r>
              <a:rPr lang="en-US" altLang="zh-CN" b="1" dirty="0" smtClean="0"/>
              <a:t/>
            </a:r>
            <a:br>
              <a:rPr lang="en-US" altLang="zh-CN" b="1" dirty="0" smtClean="0"/>
            </a:br>
            <a:r>
              <a:rPr lang="zh-CN" altLang="en-US" dirty="0" smtClean="0"/>
              <a:t/>
            </a:r>
            <a:br>
              <a:rPr lang="zh-CN" altLang="en-US" dirty="0" smtClean="0"/>
            </a:br>
            <a:r>
              <a:rPr lang="zh-CN" altLang="en-US" sz="3300" b="1" dirty="0" smtClean="0"/>
              <a:t>劳动分工</a:t>
            </a:r>
            <a:r>
              <a:rPr lang="en-US" altLang="zh-CN" sz="3300" b="1" dirty="0" smtClean="0"/>
              <a:t/>
            </a:r>
            <a:br>
              <a:rPr lang="en-US" altLang="zh-CN" sz="3300" b="1" dirty="0" smtClean="0"/>
            </a:br>
            <a:r>
              <a:rPr lang="zh-CN" altLang="en-US" sz="3300" b="1" dirty="0" smtClean="0"/>
              <a:t>人性基础、自然原则</a:t>
            </a:r>
            <a:endParaRPr lang="zh-CN" altLang="en-US" sz="3300" dirty="0"/>
          </a:p>
        </p:txBody>
      </p:sp>
      <p:sp>
        <p:nvSpPr>
          <p:cNvPr id="3" name="内容占位符 2"/>
          <p:cNvSpPr>
            <a:spLocks noGrp="1"/>
          </p:cNvSpPr>
          <p:nvPr>
            <p:ph sz="quarter" idx="1"/>
          </p:nvPr>
        </p:nvSpPr>
        <p:spPr/>
        <p:txBody>
          <a:bodyPr>
            <a:normAutofit fontScale="92500" lnSpcReduction="20000"/>
          </a:bodyPr>
          <a:lstStyle/>
          <a:p>
            <a:r>
              <a:rPr lang="en-US" dirty="0" smtClean="0">
                <a:latin typeface="Times New Roman" pitchFamily="18" charset="0"/>
                <a:cs typeface="Times New Roman" pitchFamily="18" charset="0"/>
              </a:rPr>
              <a:t>    p.25  This division of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from which so many advantages are derived, </a:t>
            </a:r>
            <a:r>
              <a:rPr lang="en-US" b="1" dirty="0" smtClean="0">
                <a:latin typeface="Times New Roman" pitchFamily="18" charset="0"/>
                <a:cs typeface="Times New Roman" pitchFamily="18" charset="0"/>
              </a:rPr>
              <a:t>is not originally the effect of any human </a:t>
            </a:r>
            <a:r>
              <a:rPr lang="en-US" b="1" dirty="0" err="1" smtClean="0">
                <a:latin typeface="Times New Roman" pitchFamily="18" charset="0"/>
                <a:cs typeface="Times New Roman" pitchFamily="18" charset="0"/>
              </a:rPr>
              <a:t>wisdow</a:t>
            </a:r>
            <a:r>
              <a:rPr lang="en-US" dirty="0" smtClean="0">
                <a:latin typeface="Times New Roman" pitchFamily="18" charset="0"/>
                <a:cs typeface="Times New Roman" pitchFamily="18" charset="0"/>
              </a:rPr>
              <a:t>, which foresees and intends that general opulence to which it gives occasion. </a:t>
            </a:r>
            <a:r>
              <a:rPr lang="en-US" dirty="0" smtClean="0">
                <a:solidFill>
                  <a:srgbClr val="FF0000"/>
                </a:solidFill>
                <a:latin typeface="Times New Roman" pitchFamily="18" charset="0"/>
                <a:cs typeface="Times New Roman" pitchFamily="18" charset="0"/>
              </a:rPr>
              <a:t>It is the necessary, though very slow and gradual consequence of a certain propensity in human nature </a:t>
            </a:r>
            <a:r>
              <a:rPr lang="en-US" dirty="0" smtClean="0">
                <a:latin typeface="Times New Roman" pitchFamily="18" charset="0"/>
                <a:cs typeface="Times New Roman" pitchFamily="18" charset="0"/>
              </a:rPr>
              <a:t>which has in view no such extensive utility; </a:t>
            </a:r>
            <a:r>
              <a:rPr lang="en-US" dirty="0" smtClean="0">
                <a:solidFill>
                  <a:srgbClr val="FF0000"/>
                </a:solidFill>
                <a:latin typeface="Times New Roman" pitchFamily="18" charset="0"/>
                <a:cs typeface="Times New Roman" pitchFamily="18" charset="0"/>
              </a:rPr>
              <a:t>the propensity to truck, barter, and exchange one thing for another.</a:t>
            </a:r>
          </a:p>
          <a:p>
            <a:r>
              <a:rPr lang="en-US" dirty="0" smtClean="0">
                <a:latin typeface="Times New Roman" pitchFamily="18" charset="0"/>
                <a:cs typeface="Times New Roman" pitchFamily="18" charset="0"/>
              </a:rPr>
              <a:t>     </a:t>
            </a:r>
          </a:p>
          <a:p>
            <a:endParaRPr lang="en-US" altLang="zh-CN" dirty="0" smtClean="0">
              <a:latin typeface="Times New Roman" pitchFamily="18" charset="0"/>
              <a:cs typeface="Times New Roman" pitchFamily="18" charset="0"/>
            </a:endParaRPr>
          </a:p>
          <a:p>
            <a:r>
              <a:rPr lang="zh-CN" altLang="en-US" dirty="0" smtClean="0"/>
              <a:t>   劳动分工以人性原则为基础，它的产生必须经历一个缓慢的演化结果（不断缔结契约（</a:t>
            </a:r>
            <a:r>
              <a:rPr lang="en-US" dirty="0" smtClean="0"/>
              <a:t>contract</a:t>
            </a:r>
            <a:r>
              <a:rPr lang="zh-CN" altLang="en-US" dirty="0" smtClean="0"/>
              <a:t>）的过程）。并非人类智慧的结果。</a:t>
            </a:r>
            <a:endParaRPr lang="en-US" altLang="zh-CN" dirty="0" smtClean="0"/>
          </a:p>
          <a:p>
            <a:r>
              <a:rPr lang="zh-CN" altLang="en-US" dirty="0" smtClean="0"/>
              <a:t>需要注意的是，斯密的论述更改了霍布斯、洛克等人关于“原始契约”的含义，否定了前社会的孤独个体的存在。</a:t>
            </a:r>
            <a:endParaRPr lang="zh-CN" altLang="en-US" dirty="0" smtClean="0">
              <a:latin typeface="Times New Roman" pitchFamily="18" charset="0"/>
              <a:cs typeface="Times New Roman" pitchFamily="18" charset="0"/>
            </a:endParaRP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346050"/>
          </a:xfrm>
        </p:spPr>
        <p:txBody>
          <a:bodyPr>
            <a:normAutofit fontScale="90000"/>
          </a:bodyPr>
          <a:lstStyle/>
          <a:p>
            <a:endParaRPr lang="zh-CN" altLang="en-US" dirty="0"/>
          </a:p>
        </p:txBody>
      </p:sp>
      <p:sp>
        <p:nvSpPr>
          <p:cNvPr id="3" name="内容占位符 2"/>
          <p:cNvSpPr>
            <a:spLocks noGrp="1"/>
          </p:cNvSpPr>
          <p:nvPr>
            <p:ph sz="quarter" idx="1"/>
          </p:nvPr>
        </p:nvSpPr>
        <p:spPr>
          <a:xfrm>
            <a:off x="457200" y="836712"/>
            <a:ext cx="7467600" cy="5637240"/>
          </a:xfrm>
        </p:spPr>
        <p:txBody>
          <a:bodyPr>
            <a:normAutofit fontScale="92500"/>
          </a:bodyPr>
          <a:lstStyle/>
          <a:p>
            <a:r>
              <a:rPr lang="en-US" altLang="zh-CN" dirty="0" smtClean="0"/>
              <a:t>      </a:t>
            </a:r>
            <a:r>
              <a:rPr lang="zh-CN" altLang="en-US" dirty="0" smtClean="0"/>
              <a:t>这种倾向，是不是一种不能进一步分析的本然的性能，或者更确切地说是不是理性和言语能力的必然结果，这不属于我们现在研究的范围。</a:t>
            </a:r>
            <a:r>
              <a:rPr lang="zh-CN" altLang="en-US" b="1" dirty="0" smtClean="0"/>
              <a:t>这种倾向，为人类所共有，亦为人类所特有，在其他各种动物中是找不到的。</a:t>
            </a:r>
            <a:r>
              <a:rPr lang="zh-CN" altLang="en-US" dirty="0" smtClean="0"/>
              <a:t>其他各种动物，似乎都不知道这种或其他任何一种协约（</a:t>
            </a:r>
            <a:r>
              <a:rPr lang="en-US" altLang="zh-CN" dirty="0" smtClean="0"/>
              <a:t>contract</a:t>
            </a:r>
            <a:r>
              <a:rPr lang="zh-CN" altLang="en-US" dirty="0" smtClean="0"/>
              <a:t>）。两只猎犬同逐一兔，同时也像是一种协同动作。它们把兔逐向对方的方向，或在对手把兔逐到它那边时，加以拦截。不过，这种协同动作，只是在某一特定时刻，它们的欲望对于同一对象的偶然的一致，而并不是</a:t>
            </a:r>
            <a:r>
              <a:rPr lang="zh-CN" altLang="en-US" b="1" dirty="0" smtClean="0"/>
              <a:t>契约的结果</a:t>
            </a:r>
            <a:r>
              <a:rPr lang="zh-CN" altLang="en-US" dirty="0" smtClean="0"/>
              <a:t>。（</a:t>
            </a:r>
            <a:r>
              <a:rPr lang="en-US" altLang="zh-CN" dirty="0" smtClean="0"/>
              <a:t>13</a:t>
            </a:r>
            <a:r>
              <a:rPr lang="zh-CN" altLang="en-US" dirty="0" smtClean="0"/>
              <a:t>页）</a:t>
            </a:r>
            <a:endParaRPr lang="en-US" altLang="zh-CN" dirty="0" smtClean="0"/>
          </a:p>
          <a:p>
            <a:endParaRPr lang="en-US" altLang="zh-CN" dirty="0" smtClean="0"/>
          </a:p>
          <a:p>
            <a:r>
              <a:rPr lang="en-US" altLang="zh-CN" dirty="0" smtClean="0"/>
              <a:t>   </a:t>
            </a:r>
            <a:r>
              <a:rPr lang="zh-CN" altLang="en-US" dirty="0" smtClean="0"/>
              <a:t> 斯密所谓的契约以自爱（</a:t>
            </a:r>
            <a:r>
              <a:rPr lang="en-US" altLang="zh-CN" dirty="0" smtClean="0"/>
              <a:t>self-love</a:t>
            </a:r>
            <a:r>
              <a:rPr lang="zh-CN" altLang="en-US" dirty="0" smtClean="0"/>
              <a:t>）为基础，凭靠每一个体的“同情”机制产生。自爱与同情（</a:t>
            </a:r>
            <a:r>
              <a:rPr lang="en-US" altLang="zh-CN" dirty="0" smtClean="0"/>
              <a:t>sympathy</a:t>
            </a:r>
            <a:r>
              <a:rPr lang="zh-CN" altLang="en-US" dirty="0" smtClean="0"/>
              <a:t>）相融，并不相斥。</a:t>
            </a:r>
            <a:r>
              <a:rPr lang="zh-CN" altLang="en-US" b="1" dirty="0" smtClean="0"/>
              <a:t>“社会契约”（贸易、价格等机制）并非富有远见的理性设计，而是人与人之间的交往不断演化的结果。</a:t>
            </a: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1011222"/>
          </a:xfrm>
        </p:spPr>
        <p:txBody>
          <a:bodyPr>
            <a:normAutofit/>
          </a:bodyPr>
          <a:lstStyle/>
          <a:p>
            <a:endParaRPr lang="zh-CN" altLang="en-US" dirty="0"/>
          </a:p>
        </p:txBody>
      </p:sp>
      <p:sp>
        <p:nvSpPr>
          <p:cNvPr id="3" name="内容占位符 2"/>
          <p:cNvSpPr>
            <a:spLocks noGrp="1"/>
          </p:cNvSpPr>
          <p:nvPr>
            <p:ph sz="quarter" idx="1"/>
          </p:nvPr>
        </p:nvSpPr>
        <p:spPr>
          <a:xfrm>
            <a:off x="457200" y="1571612"/>
            <a:ext cx="7467600" cy="4902340"/>
          </a:xfrm>
        </p:spPr>
        <p:txBody>
          <a:bodyPr>
            <a:normAutofit fontScale="70000" lnSpcReduction="20000"/>
          </a:bodyPr>
          <a:lstStyle/>
          <a:p>
            <a:r>
              <a:rPr lang="zh-CN" altLang="en-US" sz="3400" dirty="0" smtClean="0">
                <a:latin typeface="Times New Roman" pitchFamily="18" charset="0"/>
                <a:cs typeface="Times New Roman" pitchFamily="18" charset="0"/>
              </a:rPr>
              <a:t>      </a:t>
            </a:r>
            <a:r>
              <a:rPr lang="en-US" altLang="zh-CN" sz="3400" dirty="0" smtClean="0">
                <a:latin typeface="Times New Roman" pitchFamily="18" charset="0"/>
                <a:cs typeface="Times New Roman" pitchFamily="18" charset="0"/>
              </a:rPr>
              <a:t>p.25. </a:t>
            </a:r>
            <a:r>
              <a:rPr lang="zh-CN" altLang="en-US" sz="3400" dirty="0" smtClean="0">
                <a:latin typeface="Times New Roman" pitchFamily="18" charset="0"/>
                <a:cs typeface="Times New Roman" pitchFamily="18" charset="0"/>
              </a:rPr>
              <a:t> </a:t>
            </a:r>
            <a:r>
              <a:rPr lang="en-US" sz="3400" dirty="0" smtClean="0">
                <a:latin typeface="Times New Roman" pitchFamily="18" charset="0"/>
                <a:cs typeface="Times New Roman" pitchFamily="18" charset="0"/>
              </a:rPr>
              <a:t>In almost every other race of animals each individual, when it is grown up to maturity, is </a:t>
            </a:r>
            <a:r>
              <a:rPr lang="en-US" sz="3400" dirty="0" err="1" smtClean="0">
                <a:latin typeface="Times New Roman" pitchFamily="18" charset="0"/>
                <a:cs typeface="Times New Roman" pitchFamily="18" charset="0"/>
              </a:rPr>
              <a:t>intirely</a:t>
            </a:r>
            <a:r>
              <a:rPr lang="en-US" sz="3400" dirty="0" smtClean="0">
                <a:latin typeface="Times New Roman" pitchFamily="18" charset="0"/>
                <a:cs typeface="Times New Roman" pitchFamily="18" charset="0"/>
              </a:rPr>
              <a:t> independent, and </a:t>
            </a:r>
            <a:r>
              <a:rPr lang="en-US" sz="3400" dirty="0" smtClean="0">
                <a:solidFill>
                  <a:srgbClr val="FF0000"/>
                </a:solidFill>
                <a:latin typeface="Times New Roman" pitchFamily="18" charset="0"/>
                <a:cs typeface="Times New Roman" pitchFamily="18" charset="0"/>
              </a:rPr>
              <a:t>in its natural state </a:t>
            </a:r>
            <a:r>
              <a:rPr lang="en-US" sz="3400" dirty="0" smtClean="0">
                <a:latin typeface="Times New Roman" pitchFamily="18" charset="0"/>
                <a:cs typeface="Times New Roman" pitchFamily="18" charset="0"/>
              </a:rPr>
              <a:t>has occasion for the assistance of no other living creature. </a:t>
            </a:r>
            <a:r>
              <a:rPr lang="en-US" sz="3400" i="1" dirty="0" smtClean="0">
                <a:solidFill>
                  <a:srgbClr val="FF0000"/>
                </a:solidFill>
                <a:latin typeface="Times New Roman" pitchFamily="18" charset="0"/>
                <a:cs typeface="Times New Roman" pitchFamily="18" charset="0"/>
              </a:rPr>
              <a:t>But man has almost constant occasion for the help of his brethren, and it is in vain for him to expect it from their benevolence only. He will be more likely to prevail if he can interest their self-love in his </a:t>
            </a:r>
            <a:r>
              <a:rPr lang="en-US" sz="3400" i="1" dirty="0" err="1" smtClean="0">
                <a:solidFill>
                  <a:srgbClr val="FF0000"/>
                </a:solidFill>
                <a:latin typeface="Times New Roman" pitchFamily="18" charset="0"/>
                <a:cs typeface="Times New Roman" pitchFamily="18" charset="0"/>
              </a:rPr>
              <a:t>favour</a:t>
            </a:r>
            <a:r>
              <a:rPr lang="en-US" sz="3400" i="1" dirty="0" smtClean="0">
                <a:solidFill>
                  <a:srgbClr val="FF0000"/>
                </a:solidFill>
                <a:latin typeface="Times New Roman" pitchFamily="18" charset="0"/>
                <a:cs typeface="Times New Roman" pitchFamily="18" charset="0"/>
              </a:rPr>
              <a:t>, and </a:t>
            </a:r>
            <a:r>
              <a:rPr lang="en-US" sz="3400" i="1" dirty="0" err="1" smtClean="0">
                <a:solidFill>
                  <a:srgbClr val="FF0000"/>
                </a:solidFill>
                <a:latin typeface="Times New Roman" pitchFamily="18" charset="0"/>
                <a:cs typeface="Times New Roman" pitchFamily="18" charset="0"/>
              </a:rPr>
              <a:t>shew</a:t>
            </a:r>
            <a:r>
              <a:rPr lang="en-US" sz="3400" i="1" dirty="0" smtClean="0">
                <a:solidFill>
                  <a:srgbClr val="FF0000"/>
                </a:solidFill>
                <a:latin typeface="Times New Roman" pitchFamily="18" charset="0"/>
                <a:cs typeface="Times New Roman" pitchFamily="18" charset="0"/>
              </a:rPr>
              <a:t> them that it is for their own advantage to do for him what the requires of them.</a:t>
            </a:r>
            <a:r>
              <a:rPr lang="en-US" sz="3400" dirty="0" smtClean="0">
                <a:latin typeface="Times New Roman" pitchFamily="18" charset="0"/>
                <a:cs typeface="Times New Roman" pitchFamily="18" charset="0"/>
              </a:rPr>
              <a:t> Whoever offers to another a bargain of any kind, propose to do this. Give me that which I want, and you shall have this which you want, is the meaning of every such offer; and it is in this manner that we obtain from one another the far greater part of those good offices which we stand in need of. (p.26) </a:t>
            </a:r>
            <a:endParaRPr lang="zh-CN" altLang="en-US" sz="3400" dirty="0" smtClean="0">
              <a:latin typeface="Times New Roman" pitchFamily="18" charset="0"/>
              <a:cs typeface="Times New Roman" pitchFamily="18" charset="0"/>
            </a:endParaRP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296842"/>
          </a:xfrm>
        </p:spPr>
        <p:txBody>
          <a:bodyPr>
            <a:normAutofit fontScale="90000"/>
          </a:bodyPr>
          <a:lstStyle/>
          <a:p>
            <a:endParaRPr lang="zh-CN" altLang="en-US" dirty="0"/>
          </a:p>
        </p:txBody>
      </p:sp>
      <p:sp>
        <p:nvSpPr>
          <p:cNvPr id="3" name="内容占位符 2"/>
          <p:cNvSpPr>
            <a:spLocks noGrp="1"/>
          </p:cNvSpPr>
          <p:nvPr>
            <p:ph sz="quarter" idx="1"/>
          </p:nvPr>
        </p:nvSpPr>
        <p:spPr>
          <a:xfrm>
            <a:off x="457200" y="785794"/>
            <a:ext cx="7467600" cy="5688158"/>
          </a:xfrm>
        </p:spPr>
        <p:txBody>
          <a:bodyPr>
            <a:noAutofit/>
          </a:bodyPr>
          <a:lstStyle/>
          <a:p>
            <a:r>
              <a:rPr lang="en-US" dirty="0" smtClean="0">
                <a:latin typeface="Times New Roman" pitchFamily="18" charset="0"/>
                <a:cs typeface="Times New Roman" pitchFamily="18" charset="0"/>
              </a:rPr>
              <a:t>      It is </a:t>
            </a:r>
            <a:r>
              <a:rPr lang="en-US" dirty="0" smtClean="0">
                <a:solidFill>
                  <a:srgbClr val="FF0000"/>
                </a:solidFill>
                <a:latin typeface="Times New Roman" pitchFamily="18" charset="0"/>
                <a:cs typeface="Times New Roman" pitchFamily="18" charset="0"/>
              </a:rPr>
              <a:t>not from the benevolence</a:t>
            </a:r>
            <a:r>
              <a:rPr lang="en-US" dirty="0" smtClean="0">
                <a:latin typeface="Times New Roman" pitchFamily="18" charset="0"/>
                <a:cs typeface="Times New Roman" pitchFamily="18" charset="0"/>
              </a:rPr>
              <a:t> of the butcher, the brewer, or the baker, that we expect out dinner</a:t>
            </a:r>
            <a:r>
              <a:rPr lang="en-US" dirty="0" smtClean="0">
                <a:solidFill>
                  <a:srgbClr val="FF0000"/>
                </a:solidFill>
                <a:latin typeface="Times New Roman" pitchFamily="18" charset="0"/>
                <a:cs typeface="Times New Roman" pitchFamily="18" charset="0"/>
              </a:rPr>
              <a:t>, but from their regard to their own interest</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We address ourselves, not to their humanity but to their self-love, and never talk to them of our own necessities but of their advantages. </a:t>
            </a:r>
            <a:r>
              <a:rPr lang="en-US" dirty="0" smtClean="0">
                <a:latin typeface="Times New Roman" pitchFamily="18" charset="0"/>
                <a:cs typeface="Times New Roman" pitchFamily="18" charset="0"/>
              </a:rPr>
              <a:t>Nobody but a beggar </a:t>
            </a:r>
            <a:r>
              <a:rPr lang="en-US" dirty="0" err="1" smtClean="0">
                <a:latin typeface="Times New Roman" pitchFamily="18" charset="0"/>
                <a:cs typeface="Times New Roman" pitchFamily="18" charset="0"/>
              </a:rPr>
              <a:t>chuses</a:t>
            </a:r>
            <a:r>
              <a:rPr lang="en-US" dirty="0" smtClean="0">
                <a:latin typeface="Times New Roman" pitchFamily="18" charset="0"/>
                <a:cs typeface="Times New Roman" pitchFamily="18" charset="0"/>
              </a:rPr>
              <a:t> to depend chiefly upon the benevolence of his fellow citizens. Even a beggar does not depend upon it entirely. The charity of well-disposed people, indeed, supplies him with the whole fund of his subsistence. But though this principle ultimately provides his with all the necessaries of life which he has occasion for, it neither does nor can provide him with them as he has occasion for them. The greater part of his occasional wants are supplied in the same manner as those of other people, by treaty, by barter, and by purchase. (p.27)</a:t>
            </a:r>
            <a:endParaRPr lang="zh-CN" altLang="en-US" dirty="0" smtClean="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一、序论及全书计划</a:t>
            </a:r>
            <a:endParaRPr lang="zh-CN" altLang="en-US" dirty="0"/>
          </a:p>
        </p:txBody>
      </p:sp>
      <p:sp>
        <p:nvSpPr>
          <p:cNvPr id="3" name="内容占位符 2"/>
          <p:cNvSpPr>
            <a:spLocks noGrp="1"/>
          </p:cNvSpPr>
          <p:nvPr>
            <p:ph sz="quarter" idx="1"/>
          </p:nvPr>
        </p:nvSpPr>
        <p:spPr/>
        <p:txBody>
          <a:bodyPr/>
          <a:lstStyle/>
          <a:p>
            <a:r>
              <a:rPr lang="zh-CN" altLang="en-US" b="1" dirty="0" smtClean="0"/>
              <a:t>揭示了财富的性质和原因，并提出了</a:t>
            </a:r>
            <a:r>
              <a:rPr lang="en-US" altLang="zh-CN" b="1" dirty="0" smtClean="0"/>
              <a:t>《</a:t>
            </a:r>
            <a:r>
              <a:rPr lang="zh-CN" altLang="en-US" b="1" dirty="0" smtClean="0"/>
              <a:t>国富论</a:t>
            </a:r>
            <a:r>
              <a:rPr lang="en-US" altLang="zh-CN" b="1" dirty="0" smtClean="0"/>
              <a:t>》</a:t>
            </a:r>
            <a:r>
              <a:rPr lang="zh-CN" altLang="en-US" b="1" dirty="0" smtClean="0"/>
              <a:t>所要研究的核心问题</a:t>
            </a:r>
            <a:r>
              <a:rPr lang="en-US" altLang="zh-CN" b="1" dirty="0" smtClean="0"/>
              <a:t>: </a:t>
            </a:r>
            <a:r>
              <a:rPr lang="zh-CN" altLang="en-US" b="1" dirty="0" smtClean="0"/>
              <a:t>财富的性质及原因</a:t>
            </a:r>
            <a:endParaRPr lang="en-US" altLang="zh-CN" b="1" dirty="0" smtClean="0"/>
          </a:p>
          <a:p>
            <a:endParaRPr lang="en-US" altLang="zh-CN" b="1" dirty="0" smtClean="0"/>
          </a:p>
          <a:p>
            <a:r>
              <a:rPr lang="zh-CN" altLang="en-US" b="1" dirty="0" smtClean="0"/>
              <a:t>一国富裕程度取决于两大因素：劳动的品质（熟练程度、技巧和判断力）</a:t>
            </a:r>
            <a:r>
              <a:rPr lang="en-US" altLang="zh-CN" b="1" dirty="0" smtClean="0"/>
              <a:t>+</a:t>
            </a:r>
            <a:r>
              <a:rPr lang="zh-CN" altLang="en-US" b="1" dirty="0" smtClean="0"/>
              <a:t> 比例</a:t>
            </a:r>
            <a:endParaRPr lang="en-US" altLang="zh-CN" b="1" dirty="0" smtClean="0"/>
          </a:p>
          <a:p>
            <a:endParaRPr lang="en-US" altLang="zh-CN" b="1" dirty="0" smtClean="0"/>
          </a:p>
          <a:p>
            <a:r>
              <a:rPr lang="zh-CN" altLang="en-US" b="1" dirty="0" smtClean="0"/>
              <a:t>文明与野蛮、富裕与贫穷、不平等与正义</a:t>
            </a:r>
            <a:endParaRPr lang="en-US" altLang="zh-CN" b="1" dirty="0" smtClean="0"/>
          </a:p>
          <a:p>
            <a:endParaRPr lang="en-US" altLang="zh-CN" b="1" dirty="0" smtClean="0"/>
          </a:p>
          <a:p>
            <a:r>
              <a:rPr lang="zh-CN" altLang="en-US" b="1" dirty="0" smtClean="0"/>
              <a:t>全书可分为三个部分：</a:t>
            </a:r>
            <a:r>
              <a:rPr lang="zh-CN" altLang="en-US" dirty="0" smtClean="0"/>
              <a:t>自然的政治经济秩序（第一、二卷）；实际历史中的或遭特殊利益与偏见腐败的政治经济秩序（第三、四卷）；国家理论（第五卷）</a:t>
            </a:r>
            <a:endParaRPr lang="en-US" altLang="zh-CN" b="1" dirty="0" smtClean="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45719"/>
          </a:xfrm>
        </p:spPr>
        <p:txBody>
          <a:bodyPr>
            <a:normAutofit fontScale="90000"/>
          </a:bodyPr>
          <a:lstStyle/>
          <a:p>
            <a:endParaRPr lang="zh-CN" altLang="en-US" dirty="0"/>
          </a:p>
        </p:txBody>
      </p:sp>
      <p:sp>
        <p:nvSpPr>
          <p:cNvPr id="3" name="内容占位符 2"/>
          <p:cNvSpPr>
            <a:spLocks noGrp="1"/>
          </p:cNvSpPr>
          <p:nvPr>
            <p:ph sz="quarter" idx="1"/>
          </p:nvPr>
        </p:nvSpPr>
        <p:spPr>
          <a:xfrm>
            <a:off x="457200" y="571480"/>
            <a:ext cx="7467600" cy="5902472"/>
          </a:xfrm>
        </p:spPr>
        <p:txBody>
          <a:bodyPr>
            <a:normAutofit fontScale="92500" lnSpcReduction="10000"/>
          </a:bodyPr>
          <a:lstStyle/>
          <a:p>
            <a:r>
              <a:rPr lang="zh-CN" altLang="en-US" b="1" dirty="0" smtClean="0"/>
              <a:t>人类相互交换的倾向产生了劳动分工</a:t>
            </a:r>
            <a:endParaRPr lang="en-US" b="1" dirty="0" smtClean="0"/>
          </a:p>
          <a:p>
            <a:r>
              <a:rPr lang="zh-CN" alt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As it is by treaty, by barter, and by purchase, that we obtain from one another </a:t>
            </a:r>
            <a:r>
              <a:rPr lang="en-US" b="1" dirty="0" smtClean="0">
                <a:latin typeface="Times New Roman" pitchFamily="18" charset="0"/>
                <a:cs typeface="Times New Roman" pitchFamily="18" charset="0"/>
              </a:rPr>
              <a:t>the greater part of those mutual good offices </a:t>
            </a:r>
            <a:r>
              <a:rPr lang="en-US" dirty="0" smtClean="0">
                <a:latin typeface="Times New Roman" pitchFamily="18" charset="0"/>
                <a:cs typeface="Times New Roman" pitchFamily="18" charset="0"/>
              </a:rPr>
              <a:t>which we stand in need of, so it is this same trucking disposition which originally gives occasion to the division of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a:t>
            </a:r>
            <a:endParaRPr lang="en-US" altLang="zh-CN" dirty="0" smtClean="0"/>
          </a:p>
          <a:p>
            <a:r>
              <a:rPr lang="zh-CN" altLang="en-US" b="1" dirty="0" smtClean="0"/>
              <a:t>社会塑造了人的才能，才能的分化是社会分工的结果而非原因</a:t>
            </a:r>
            <a:endParaRPr lang="en-US" altLang="zh-CN" b="1" dirty="0" smtClean="0"/>
          </a:p>
          <a:p>
            <a:r>
              <a:rPr lang="zh-CN" altLang="en-US" dirty="0" smtClean="0">
                <a:latin typeface="Times New Roman" pitchFamily="18" charset="0"/>
                <a:cs typeface="Times New Roman" pitchFamily="18" charset="0"/>
              </a:rPr>
              <a:t>       </a:t>
            </a:r>
            <a:r>
              <a:rPr lang="en-US" altLang="en-US" dirty="0" smtClean="0">
                <a:latin typeface="Times New Roman" pitchFamily="18" charset="0"/>
                <a:cs typeface="Times New Roman" pitchFamily="18" charset="0"/>
              </a:rPr>
              <a:t>The difference of natural talents in different men is, in reality, much less than we are aware of; and the very different genius which appears to distinguish men of different professions, when grown up to maturity, is not upon many occasions so much the cause, as the effect of the division of </a:t>
            </a:r>
            <a:r>
              <a:rPr lang="en-US" altLang="en-US" dirty="0" err="1" smtClean="0">
                <a:latin typeface="Times New Roman" pitchFamily="18" charset="0"/>
                <a:cs typeface="Times New Roman" pitchFamily="18" charset="0"/>
              </a:rPr>
              <a:t>labour</a:t>
            </a:r>
            <a:r>
              <a:rPr lang="en-US" altLang="en-US" dirty="0" smtClean="0">
                <a:latin typeface="Times New Roman" pitchFamily="18" charset="0"/>
                <a:cs typeface="Times New Roman" pitchFamily="18" charset="0"/>
              </a:rPr>
              <a:t>. The difference between the most dissimilar characters, between a philosopher and a common street porter, for example, seems to arise not so much from nature, as from habit, customs, and education.</a:t>
            </a:r>
          </a:p>
          <a:p>
            <a:r>
              <a:rPr lang="en-US" alt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人的才能也随社会进行拓展。</a:t>
            </a:r>
            <a:endParaRPr lang="en-US" altLang="en-US" dirty="0" smtClean="0">
              <a:latin typeface="Times New Roman" pitchFamily="18" charset="0"/>
              <a:cs typeface="Times New Roman" pitchFamily="18" charset="0"/>
            </a:endParaRPr>
          </a:p>
          <a:p>
            <a:endParaRPr lang="zh-CN" altLang="en-US" dirty="0" smtClean="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劳动分工</a:t>
            </a:r>
            <a:r>
              <a:rPr lang="en-US" altLang="zh-CN" b="1" dirty="0" smtClean="0"/>
              <a:t/>
            </a:r>
            <a:br>
              <a:rPr lang="en-US" altLang="zh-CN" b="1" dirty="0" smtClean="0"/>
            </a:br>
            <a:r>
              <a:rPr lang="zh-CN" altLang="en-US" b="1" dirty="0" smtClean="0"/>
              <a:t>分工程度与市场大小</a:t>
            </a:r>
            <a:endParaRPr lang="zh-CN" altLang="en-US" b="1" dirty="0"/>
          </a:p>
        </p:txBody>
      </p:sp>
      <p:sp>
        <p:nvSpPr>
          <p:cNvPr id="3" name="内容占位符 2"/>
          <p:cNvSpPr>
            <a:spLocks noGrp="1"/>
          </p:cNvSpPr>
          <p:nvPr>
            <p:ph sz="quarter" idx="1"/>
          </p:nvPr>
        </p:nvSpPr>
        <p:spPr/>
        <p:txBody>
          <a:bodyPr>
            <a:normAutofit fontScale="85000" lnSpcReduction="20000"/>
          </a:bodyPr>
          <a:lstStyle/>
          <a:p>
            <a:r>
              <a:rPr lang="zh-CN" altLang="en-US" dirty="0" smtClean="0"/>
              <a:t>交通对经济发展的重要性</a:t>
            </a:r>
            <a:endParaRPr lang="en-US" altLang="zh-CN" dirty="0" smtClean="0"/>
          </a:p>
          <a:p>
            <a:r>
              <a:rPr lang="zh-CN" altLang="en-US" dirty="0" smtClean="0"/>
              <a:t>地中海</a:t>
            </a:r>
            <a:endParaRPr lang="en-US" altLang="zh-CN" dirty="0" smtClean="0"/>
          </a:p>
          <a:p>
            <a:r>
              <a:rPr lang="zh-CN" altLang="en-US" dirty="0" smtClean="0"/>
              <a:t>埃及</a:t>
            </a:r>
            <a:endParaRPr lang="en-US" altLang="zh-CN" dirty="0" smtClean="0"/>
          </a:p>
          <a:p>
            <a:r>
              <a:rPr lang="zh-CN" altLang="en-US" dirty="0" smtClean="0"/>
              <a:t>非洲</a:t>
            </a:r>
            <a:endParaRPr lang="en-US" altLang="zh-CN" dirty="0" smtClean="0"/>
          </a:p>
          <a:p>
            <a:r>
              <a:rPr lang="zh-CN" altLang="en-US" dirty="0" smtClean="0"/>
              <a:t>中国、印度</a:t>
            </a:r>
            <a:endParaRPr lang="en-US" altLang="zh-CN" dirty="0" smtClean="0"/>
          </a:p>
          <a:p>
            <a:endParaRPr lang="en-US" altLang="zh-CN" dirty="0" smtClean="0"/>
          </a:p>
          <a:p>
            <a:r>
              <a:rPr lang="en-US" altLang="zh-CN" dirty="0" smtClean="0"/>
              <a:t>     </a:t>
            </a:r>
            <a:r>
              <a:rPr lang="zh-CN" altLang="zh-CN" b="1" dirty="0" smtClean="0"/>
              <a:t>分工是财富与文明发育的原因、基础，甚至也是文化、哲学与艺术的根基。这一点在第二章已经得到清晰阐释。分工受市场广狭的影响，这看来如常识一般广为人知。但第三章对斯密的论述而言仍然颇为重要，并致力于解决其社会理论中的一个重要问题：既然斯密从统一的（共同的）人性倾向论述，亦即人类有着共同的起点；那么，为何世界仍有贫富与文野之分化呢？市场取决于地理位置与交通条件，因此，自然的地理环境便繁育了不同的分工水平，因而造成了世界各地文明发育程度及时间早晚的差异。斯密从眼前的经验出发，进而追溯古文明的自然基础，颇具文明史的视野。</a:t>
            </a:r>
            <a:r>
              <a:rPr lang="en-US" altLang="zh-CN" b="1" dirty="0" smtClean="0"/>
              <a:t>(2019</a:t>
            </a:r>
            <a:r>
              <a:rPr lang="zh-CN" altLang="en-US" b="1" dirty="0" smtClean="0"/>
              <a:t>年</a:t>
            </a:r>
            <a:r>
              <a:rPr lang="en-US" altLang="zh-CN" b="1" dirty="0" smtClean="0"/>
              <a:t>9</a:t>
            </a:r>
            <a:r>
              <a:rPr lang="zh-CN" altLang="en-US" b="1" dirty="0" smtClean="0"/>
              <a:t>月</a:t>
            </a:r>
            <a:r>
              <a:rPr lang="en-US" altLang="zh-CN" b="1" dirty="0" smtClean="0"/>
              <a:t>23</a:t>
            </a:r>
            <a:r>
              <a:rPr lang="zh-CN" altLang="en-US" b="1" dirty="0" smtClean="0"/>
              <a:t>日</a:t>
            </a:r>
            <a:r>
              <a:rPr lang="en-US" altLang="zh-CN" b="1" dirty="0" smtClean="0"/>
              <a:t>) </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latin typeface="Times New Roman" pitchFamily="18" charset="0"/>
                <a:cs typeface="Times New Roman" pitchFamily="18" charset="0"/>
              </a:rPr>
              <a:t>       “</a:t>
            </a:r>
            <a:r>
              <a:rPr lang="en-US" altLang="zh-CN" b="1" dirty="0" smtClean="0">
                <a:latin typeface="Times New Roman" pitchFamily="18" charset="0"/>
                <a:cs typeface="Times New Roman" pitchFamily="18" charset="0"/>
              </a:rPr>
              <a:t>The annual </a:t>
            </a:r>
            <a:r>
              <a:rPr lang="en-US" altLang="zh-CN" b="1" dirty="0" err="1" smtClean="0">
                <a:latin typeface="Times New Roman" pitchFamily="18" charset="0"/>
                <a:cs typeface="Times New Roman" pitchFamily="18" charset="0"/>
              </a:rPr>
              <a:t>labour</a:t>
            </a:r>
            <a:r>
              <a:rPr lang="en-US" altLang="zh-CN" b="1" dirty="0" smtClean="0">
                <a:latin typeface="Times New Roman" pitchFamily="18" charset="0"/>
                <a:cs typeface="Times New Roman" pitchFamily="18" charset="0"/>
              </a:rPr>
              <a:t> of every nation </a:t>
            </a:r>
            <a:r>
              <a:rPr lang="en-US" altLang="zh-CN" dirty="0" smtClean="0">
                <a:latin typeface="Times New Roman" pitchFamily="18" charset="0"/>
                <a:cs typeface="Times New Roman" pitchFamily="18" charset="0"/>
              </a:rPr>
              <a:t>is the fund which originally supplies it with </a:t>
            </a:r>
            <a:r>
              <a:rPr lang="en-US" altLang="zh-CN" b="1" i="1" dirty="0" smtClean="0">
                <a:latin typeface="Times New Roman" pitchFamily="18" charset="0"/>
                <a:cs typeface="Times New Roman" pitchFamily="18" charset="0"/>
              </a:rPr>
              <a:t>all the necessaries and conveniences of life which it annually consumes</a:t>
            </a:r>
            <a:r>
              <a:rPr lang="en-US" altLang="zh-CN" dirty="0" smtClean="0">
                <a:latin typeface="Times New Roman" pitchFamily="18" charset="0"/>
                <a:cs typeface="Times New Roman" pitchFamily="18" charset="0"/>
              </a:rPr>
              <a:t>, and which consist always, either in the immediate produce of that </a:t>
            </a:r>
            <a:r>
              <a:rPr lang="en-US" altLang="zh-CN" dirty="0" err="1" smtClean="0">
                <a:latin typeface="Times New Roman" pitchFamily="18" charset="0"/>
                <a:cs typeface="Times New Roman" pitchFamily="18" charset="0"/>
              </a:rPr>
              <a:t>labour</a:t>
            </a:r>
            <a:r>
              <a:rPr lang="en-US" altLang="zh-CN" dirty="0" smtClean="0">
                <a:latin typeface="Times New Roman" pitchFamily="18" charset="0"/>
                <a:cs typeface="Times New Roman" pitchFamily="18" charset="0"/>
              </a:rPr>
              <a:t>, or in what is purchased with that produce from other nations.”  </a:t>
            </a:r>
            <a:r>
              <a:rPr lang="en-US" altLang="zh-CN" dirty="0" smtClean="0"/>
              <a:t>P.10 </a:t>
            </a:r>
            <a:endParaRPr lang="zh-CN" altLang="zh-CN" dirty="0" smtClean="0"/>
          </a:p>
          <a:p>
            <a:endParaRPr lang="en-US" altLang="zh-CN" dirty="0" smtClean="0"/>
          </a:p>
          <a:p>
            <a:r>
              <a:rPr lang="en-US" altLang="zh-CN" b="1" dirty="0" smtClean="0">
                <a:latin typeface="华文仿宋" pitchFamily="2" charset="-122"/>
                <a:ea typeface="华文仿宋" pitchFamily="2" charset="-122"/>
              </a:rPr>
              <a:t>      </a:t>
            </a:r>
            <a:r>
              <a:rPr lang="zh-CN" altLang="en-US" b="1" dirty="0" smtClean="0">
                <a:latin typeface="华文仿宋" pitchFamily="2" charset="-122"/>
                <a:ea typeface="华文仿宋" pitchFamily="2" charset="-122"/>
              </a:rPr>
              <a:t>财富的根源在于人的“劳动”</a:t>
            </a:r>
            <a:r>
              <a:rPr lang="zh-CN" altLang="en-US" dirty="0" smtClean="0">
                <a:latin typeface="华文仿宋" pitchFamily="2" charset="-122"/>
                <a:ea typeface="华文仿宋" pitchFamily="2" charset="-122"/>
              </a:rPr>
              <a:t>。所以，政治经济学讨论的核心对象是“人”而非“物”：如何更好地组织人的劳动，使劳动品质（生产力、理性才能等）得到持续发展。因此，政治经济学的核心关切是法律与“清明”的政治统治。</a:t>
            </a:r>
            <a:endParaRPr lang="zh-CN" altLang="en-US" dirty="0">
              <a:latin typeface="华文仿宋" pitchFamily="2" charset="-122"/>
              <a:ea typeface="华文仿宋"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en-US" altLang="zh-CN" b="1" dirty="0" smtClean="0"/>
              <a:t>     </a:t>
            </a:r>
            <a:r>
              <a:rPr lang="zh-CN" altLang="zh-CN" b="1" dirty="0" smtClean="0"/>
              <a:t>一国富裕程度取决于两大因素</a:t>
            </a:r>
            <a:r>
              <a:rPr lang="zh-CN" altLang="zh-CN" dirty="0" smtClean="0"/>
              <a:t>：</a:t>
            </a:r>
            <a:r>
              <a:rPr lang="en-US" altLang="zh-CN" dirty="0" smtClean="0"/>
              <a:t>1.</a:t>
            </a:r>
            <a:r>
              <a:rPr lang="zh-CN" altLang="zh-CN" dirty="0" smtClean="0"/>
              <a:t>劳动者的熟练程度、技巧和判断力；</a:t>
            </a:r>
            <a:r>
              <a:rPr lang="en-US" altLang="zh-CN" dirty="0" smtClean="0"/>
              <a:t>2.</a:t>
            </a:r>
            <a:r>
              <a:rPr lang="zh-CN" altLang="zh-CN" dirty="0" smtClean="0"/>
              <a:t>从事有用劳动的人数与不从事有用劳动的人数间的比例。（不论一国土壤、气候和面积如何，它的国民每年供给的好坏，必然取决于以上两种情况。）</a:t>
            </a:r>
            <a:endParaRPr lang="en-US" altLang="zh-CN" dirty="0" smtClean="0"/>
          </a:p>
          <a:p>
            <a:endParaRPr lang="en-US" altLang="zh-CN" dirty="0" smtClean="0"/>
          </a:p>
          <a:p>
            <a:r>
              <a:rPr lang="en-US" altLang="zh-CN" dirty="0" smtClean="0"/>
              <a:t>      </a:t>
            </a:r>
            <a:r>
              <a:rPr lang="zh-CN" altLang="zh-CN" dirty="0" smtClean="0"/>
              <a:t>这两大因素，前者与文明程度和人的发展有关，当然也与才能和劳动的品质相关，后者则关系到社会的不平等结构。这两大因素其实具有内在联系，难以切割，甚至它们具有共同的根源。它们都是劳动分工的结果。启蒙运动的理念基础与思想前提是人的平等。就此而言，文明社会的不平等就应受到道德上的苛责。的确，卢梭就在《人与人之间不平等的起源》中对之做出了最为激烈的抨击。</a:t>
            </a:r>
          </a:p>
          <a:p>
            <a:endParaRPr lang="en-US" altLang="zh-CN" dirty="0" smtClean="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778098"/>
          </a:xfrm>
        </p:spPr>
        <p:txBody>
          <a:bodyPr/>
          <a:lstStyle/>
          <a:p>
            <a:endParaRPr lang="zh-CN" altLang="en-US" dirty="0"/>
          </a:p>
        </p:txBody>
      </p:sp>
      <p:sp>
        <p:nvSpPr>
          <p:cNvPr id="3" name="内容占位符 2"/>
          <p:cNvSpPr>
            <a:spLocks noGrp="1"/>
          </p:cNvSpPr>
          <p:nvPr>
            <p:ph sz="quarter" idx="1"/>
          </p:nvPr>
        </p:nvSpPr>
        <p:spPr>
          <a:xfrm>
            <a:off x="457200" y="1196752"/>
            <a:ext cx="7467600" cy="5277200"/>
          </a:xfrm>
        </p:spPr>
        <p:txBody>
          <a:bodyPr>
            <a:normAutofit/>
          </a:bodyPr>
          <a:lstStyle/>
          <a:p>
            <a:r>
              <a:rPr lang="en-US" altLang="zh-CN" dirty="0" smtClean="0">
                <a:solidFill>
                  <a:srgbClr val="FF0000"/>
                </a:solidFill>
              </a:rPr>
              <a:t>    </a:t>
            </a:r>
            <a:r>
              <a:rPr lang="en-US" altLang="zh-CN" dirty="0" smtClean="0">
                <a:solidFill>
                  <a:srgbClr val="FF0000"/>
                </a:solidFill>
                <a:latin typeface="Times New Roman" pitchFamily="18" charset="0"/>
                <a:cs typeface="Times New Roman" pitchFamily="18" charset="0"/>
              </a:rPr>
              <a:t>Among the savage nations of hunters and fishers, every individual who is able to work, is more or less employed in useful </a:t>
            </a:r>
            <a:r>
              <a:rPr lang="en-US" altLang="zh-CN" dirty="0" err="1" smtClean="0">
                <a:solidFill>
                  <a:srgbClr val="FF0000"/>
                </a:solidFill>
                <a:latin typeface="Times New Roman" pitchFamily="18" charset="0"/>
                <a:cs typeface="Times New Roman" pitchFamily="18" charset="0"/>
              </a:rPr>
              <a:t>labour</a:t>
            </a:r>
            <a:r>
              <a:rPr lang="en-US" altLang="zh-CN" dirty="0" smtClean="0">
                <a:latin typeface="Times New Roman" pitchFamily="18" charset="0"/>
                <a:cs typeface="Times New Roman" pitchFamily="18" charset="0"/>
              </a:rPr>
              <a:t>, and </a:t>
            </a:r>
            <a:r>
              <a:rPr lang="en-US" altLang="zh-CN" dirty="0" err="1" smtClean="0">
                <a:latin typeface="Times New Roman" pitchFamily="18" charset="0"/>
                <a:cs typeface="Times New Roman" pitchFamily="18" charset="0"/>
              </a:rPr>
              <a:t>endeavours</a:t>
            </a:r>
            <a:r>
              <a:rPr lang="en-US" altLang="zh-CN" dirty="0" smtClean="0">
                <a:latin typeface="Times New Roman" pitchFamily="18" charset="0"/>
                <a:cs typeface="Times New Roman" pitchFamily="18" charset="0"/>
              </a:rPr>
              <a:t> to provide, as well as he can, the necessaries and </a:t>
            </a:r>
            <a:r>
              <a:rPr lang="en-US" altLang="zh-CN" dirty="0" err="1" smtClean="0">
                <a:latin typeface="Times New Roman" pitchFamily="18" charset="0"/>
                <a:cs typeface="Times New Roman" pitchFamily="18" charset="0"/>
              </a:rPr>
              <a:t>conveniencies</a:t>
            </a:r>
            <a:r>
              <a:rPr lang="en-US" altLang="zh-CN" dirty="0" smtClean="0">
                <a:latin typeface="Times New Roman" pitchFamily="18" charset="0"/>
                <a:cs typeface="Times New Roman" pitchFamily="18" charset="0"/>
              </a:rPr>
              <a:t> of life, for himself, or such of his family or tribe as are either too old, or too young, or too infirm to go a hunting and fishing. Such nations, however, are so </a:t>
            </a:r>
            <a:r>
              <a:rPr lang="en-US" altLang="zh-CN" dirty="0" smtClean="0">
                <a:solidFill>
                  <a:srgbClr val="FF0000"/>
                </a:solidFill>
                <a:latin typeface="Times New Roman" pitchFamily="18" charset="0"/>
                <a:cs typeface="Times New Roman" pitchFamily="18" charset="0"/>
              </a:rPr>
              <a:t>miserably poor</a:t>
            </a:r>
            <a:r>
              <a:rPr lang="en-US" altLang="zh-CN" dirty="0" smtClean="0">
                <a:latin typeface="Times New Roman" pitchFamily="18" charset="0"/>
                <a:cs typeface="Times New Roman" pitchFamily="18" charset="0"/>
              </a:rPr>
              <a:t>, that, from mere want, they are frequently reduced, or at least, think themselves reduced, to the necessity sometimes of </a:t>
            </a:r>
            <a:r>
              <a:rPr lang="en-US" altLang="zh-CN" dirty="0" smtClean="0">
                <a:solidFill>
                  <a:srgbClr val="FF0000"/>
                </a:solidFill>
                <a:latin typeface="Times New Roman" pitchFamily="18" charset="0"/>
                <a:cs typeface="Times New Roman" pitchFamily="18" charset="0"/>
              </a:rPr>
              <a:t>directly destroying, and sometimes of abandoning their infants, their old people</a:t>
            </a:r>
            <a:r>
              <a:rPr lang="en-US" altLang="zh-CN" dirty="0" smtClean="0">
                <a:latin typeface="Times New Roman" pitchFamily="18" charset="0"/>
                <a:cs typeface="Times New Roman" pitchFamily="18" charset="0"/>
              </a:rPr>
              <a:t>, and those afflicted with lingering diseases, to </a:t>
            </a:r>
            <a:r>
              <a:rPr lang="en-US" altLang="zh-CN" dirty="0" smtClean="0">
                <a:solidFill>
                  <a:srgbClr val="FF0000"/>
                </a:solidFill>
                <a:latin typeface="Times New Roman" pitchFamily="18" charset="0"/>
                <a:cs typeface="Times New Roman" pitchFamily="18" charset="0"/>
              </a:rPr>
              <a:t>perish with hunger, or to be devoured by wild beasts</a:t>
            </a:r>
            <a:r>
              <a:rPr lang="en-US" altLang="zh-CN" dirty="0" smtClean="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solidFill>
                  <a:srgbClr val="FF0000"/>
                </a:solidFill>
                <a:latin typeface="Times New Roman" pitchFamily="18" charset="0"/>
                <a:cs typeface="Times New Roman" pitchFamily="18" charset="0"/>
              </a:rPr>
              <a:t>Among civilized and thriving nations</a:t>
            </a:r>
            <a:r>
              <a:rPr lang="en-US" altLang="zh-CN" dirty="0" smtClean="0">
                <a:latin typeface="Times New Roman" pitchFamily="18" charset="0"/>
                <a:cs typeface="Times New Roman" pitchFamily="18" charset="0"/>
              </a:rPr>
              <a:t>, on the contrary, </a:t>
            </a:r>
            <a:r>
              <a:rPr lang="en-US" altLang="zh-CN" dirty="0" smtClean="0">
                <a:solidFill>
                  <a:srgbClr val="FF0000"/>
                </a:solidFill>
                <a:latin typeface="Times New Roman" pitchFamily="18" charset="0"/>
                <a:cs typeface="Times New Roman" pitchFamily="18" charset="0"/>
              </a:rPr>
              <a:t>though a great number of people do not </a:t>
            </a:r>
            <a:r>
              <a:rPr lang="en-US" altLang="zh-CN" dirty="0" err="1" smtClean="0">
                <a:solidFill>
                  <a:srgbClr val="FF0000"/>
                </a:solidFill>
                <a:latin typeface="Times New Roman" pitchFamily="18" charset="0"/>
                <a:cs typeface="Times New Roman" pitchFamily="18" charset="0"/>
              </a:rPr>
              <a:t>labour</a:t>
            </a:r>
            <a:r>
              <a:rPr lang="en-US" altLang="zh-CN" dirty="0" smtClean="0">
                <a:solidFill>
                  <a:srgbClr val="FF0000"/>
                </a:solidFill>
                <a:latin typeface="Times New Roman" pitchFamily="18" charset="0"/>
                <a:cs typeface="Times New Roman" pitchFamily="18" charset="0"/>
              </a:rPr>
              <a:t> at all</a:t>
            </a:r>
            <a:r>
              <a:rPr lang="en-US" altLang="zh-CN" dirty="0" smtClean="0">
                <a:latin typeface="Times New Roman" pitchFamily="18" charset="0"/>
                <a:cs typeface="Times New Roman" pitchFamily="18" charset="0"/>
              </a:rPr>
              <a:t>, many of whom consume the produce of ten times, frequently of a hundred times more </a:t>
            </a:r>
            <a:r>
              <a:rPr lang="en-US" altLang="zh-CN" dirty="0" err="1" smtClean="0">
                <a:latin typeface="Times New Roman" pitchFamily="18" charset="0"/>
                <a:cs typeface="Times New Roman" pitchFamily="18" charset="0"/>
              </a:rPr>
              <a:t>labour</a:t>
            </a:r>
            <a:r>
              <a:rPr lang="en-US" altLang="zh-CN" dirty="0" smtClean="0">
                <a:latin typeface="Times New Roman" pitchFamily="18" charset="0"/>
                <a:cs typeface="Times New Roman" pitchFamily="18" charset="0"/>
              </a:rPr>
              <a:t> than the greater part of those who work; yet the produce of the whole </a:t>
            </a:r>
            <a:r>
              <a:rPr lang="en-US" altLang="zh-CN" dirty="0" err="1" smtClean="0">
                <a:latin typeface="Times New Roman" pitchFamily="18" charset="0"/>
                <a:cs typeface="Times New Roman" pitchFamily="18" charset="0"/>
              </a:rPr>
              <a:t>labour</a:t>
            </a:r>
            <a:r>
              <a:rPr lang="en-US" altLang="zh-CN" dirty="0" smtClean="0">
                <a:latin typeface="Times New Roman" pitchFamily="18" charset="0"/>
                <a:cs typeface="Times New Roman" pitchFamily="18" charset="0"/>
              </a:rPr>
              <a:t> of the society is so great, that </a:t>
            </a:r>
            <a:r>
              <a:rPr lang="en-US" altLang="zh-CN" dirty="0" smtClean="0">
                <a:solidFill>
                  <a:srgbClr val="FF0000"/>
                </a:solidFill>
                <a:latin typeface="Times New Roman" pitchFamily="18" charset="0"/>
                <a:cs typeface="Times New Roman" pitchFamily="18" charset="0"/>
              </a:rPr>
              <a:t>all are often abundantly supplied</a:t>
            </a:r>
            <a:r>
              <a:rPr lang="en-US" altLang="zh-CN" dirty="0" smtClean="0">
                <a:latin typeface="Times New Roman" pitchFamily="18" charset="0"/>
                <a:cs typeface="Times New Roman" pitchFamily="18" charset="0"/>
              </a:rPr>
              <a:t>, and a workman, even of the lowest and poorest order, </a:t>
            </a:r>
            <a:r>
              <a:rPr lang="en-US" altLang="zh-CN" dirty="0" smtClean="0">
                <a:solidFill>
                  <a:srgbClr val="FF0000"/>
                </a:solidFill>
                <a:latin typeface="Times New Roman" pitchFamily="18" charset="0"/>
                <a:cs typeface="Times New Roman" pitchFamily="18" charset="0"/>
              </a:rPr>
              <a:t>if he is frugal and industrious</a:t>
            </a:r>
            <a:r>
              <a:rPr lang="en-US" altLang="zh-CN" dirty="0" smtClean="0">
                <a:latin typeface="Times New Roman" pitchFamily="18" charset="0"/>
                <a:cs typeface="Times New Roman" pitchFamily="18" charset="0"/>
              </a:rPr>
              <a:t>, may </a:t>
            </a:r>
            <a:r>
              <a:rPr lang="en-US" altLang="zh-CN" b="1" dirty="0" smtClean="0">
                <a:latin typeface="Times New Roman" pitchFamily="18" charset="0"/>
                <a:cs typeface="Times New Roman" pitchFamily="18" charset="0"/>
              </a:rPr>
              <a:t>enjoy a greater share of the necessaries and conveniences of life than it is possible for any savage to acquire</a:t>
            </a:r>
            <a:r>
              <a:rPr lang="en-US" altLang="zh-CN" dirty="0" smtClean="0">
                <a:latin typeface="Times New Roman" pitchFamily="18" charset="0"/>
                <a:cs typeface="Times New Roman" pitchFamily="18" charset="0"/>
              </a:rPr>
              <a:t>. (p.5)</a:t>
            </a:r>
            <a:endParaRPr lang="zh-CN" alt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418058"/>
          </a:xfrm>
        </p:spPr>
        <p:txBody>
          <a:bodyPr>
            <a:normAutofit fontScale="90000"/>
          </a:bodyPr>
          <a:lstStyle/>
          <a:p>
            <a:endParaRPr lang="zh-CN" altLang="en-US" dirty="0"/>
          </a:p>
        </p:txBody>
      </p:sp>
      <p:sp>
        <p:nvSpPr>
          <p:cNvPr id="3" name="内容占位符 2"/>
          <p:cNvSpPr>
            <a:spLocks noGrp="1"/>
          </p:cNvSpPr>
          <p:nvPr>
            <p:ph sz="quarter" idx="1"/>
          </p:nvPr>
        </p:nvSpPr>
        <p:spPr>
          <a:xfrm>
            <a:off x="457200" y="980728"/>
            <a:ext cx="7467600" cy="5493224"/>
          </a:xfrm>
        </p:spPr>
        <p:txBody>
          <a:bodyPr>
            <a:normAutofit fontScale="92500" lnSpcReduction="10000"/>
          </a:bodyPr>
          <a:lstStyle/>
          <a:p>
            <a:r>
              <a:rPr lang="en-US" altLang="zh-CN" b="1" dirty="0" smtClean="0"/>
              <a:t>       </a:t>
            </a:r>
            <a:r>
              <a:rPr lang="zh-CN" altLang="zh-CN" dirty="0" smtClean="0"/>
              <a:t>就论述与行文风格而言，前三段是具有几何学色彩的理论推衍。第四段则大量借鉴历史经验，勾勒出野蛮社会（渔猎社会）与文明社会（商业社会）两幅历史图景，力陈文明之优势，也力证劳动品质（生产力）与人的发展对财富增长的相对重要性。“上述供给的好坏，取决于前一情况的，似乎较多。”在斯密的阐述中，“不平等”是劳动的组织方式，是分工的结果和结构，呈现为“从事有用劳动者”与“不从事有用劳动者”（非生产性劳动者等等）之间的结构。甚至，资本与劳动之间也彼此依赖，工资体现出的权力关系是一种双向的支配，而非单向的奴役。组织化劳动的生产性令整个社会变得富裕且文明。</a:t>
            </a:r>
          </a:p>
          <a:p>
            <a:r>
              <a:rPr lang="en-US" altLang="zh-CN" dirty="0" smtClean="0"/>
              <a:t>      </a:t>
            </a:r>
            <a:r>
              <a:rPr lang="zh-CN" altLang="zh-CN" dirty="0" smtClean="0"/>
              <a:t>倘若对照卢梭对文明社会的论述，那么在社会地位之不平等与社会全体普遍富裕之间就存在着明显的张力，“不平等”为何不会必然带来对劳动者与底层人民的压榨和奴役，而是一种普遍富裕，甚至普遍自由的状态？那么，如何理解这种不平等呢——要回答这个问题，我们又需回答：如何理解财富的原因，如何理解财富的分配？</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flipV="1">
            <a:off x="457200" y="188640"/>
            <a:ext cx="7467600" cy="85998"/>
          </a:xfrm>
        </p:spPr>
        <p:txBody>
          <a:bodyPr>
            <a:normAutofit fontScale="90000"/>
          </a:bodyPr>
          <a:lstStyle/>
          <a:p>
            <a:endParaRPr lang="zh-CN" altLang="en-US" dirty="0"/>
          </a:p>
        </p:txBody>
      </p:sp>
      <p:sp>
        <p:nvSpPr>
          <p:cNvPr id="3" name="内容占位符 2"/>
          <p:cNvSpPr>
            <a:spLocks noGrp="1"/>
          </p:cNvSpPr>
          <p:nvPr>
            <p:ph sz="quarter" idx="1"/>
          </p:nvPr>
        </p:nvSpPr>
        <p:spPr>
          <a:xfrm>
            <a:off x="457200" y="476672"/>
            <a:ext cx="7467600" cy="5997280"/>
          </a:xfrm>
        </p:spPr>
        <p:txBody>
          <a:bodyPr>
            <a:normAutofit fontScale="92500" lnSpcReduction="10000"/>
          </a:bodyPr>
          <a:lstStyle/>
          <a:p>
            <a:r>
              <a:rPr lang="en-US" altLang="zh-CN" dirty="0" smtClean="0"/>
              <a:t>       [</a:t>
            </a:r>
            <a:r>
              <a:rPr lang="zh-CN" altLang="zh-CN" dirty="0" smtClean="0"/>
              <a:t>斯密谈到，影响</a:t>
            </a:r>
            <a:r>
              <a:rPr lang="zh-CN" altLang="en-US" dirty="0" smtClean="0"/>
              <a:t>一国</a:t>
            </a:r>
            <a:r>
              <a:rPr lang="zh-CN" altLang="zh-CN" dirty="0" smtClean="0"/>
              <a:t>富裕程度的两大因素为：劳动及劳动者的品质，从事有用劳动人数的比例；并且前者是更主要的因素，起到决定性的作用。所以，野蛮与文明的分野在表面上是富裕与贫穷的分野，但在根本上却是劳动与人的品质的分野，是德性的分野。</a:t>
            </a:r>
            <a:r>
              <a:rPr lang="zh-CN" altLang="zh-CN" b="1" dirty="0" smtClean="0"/>
              <a:t>所以，野蛮与文明、贫穷与富裕在根本上也是一个伦理与道德的问题。</a:t>
            </a:r>
            <a:r>
              <a:rPr lang="en-US" altLang="zh-CN" b="1" dirty="0" smtClean="0"/>
              <a:t>]</a:t>
            </a:r>
            <a:r>
              <a:rPr lang="zh-CN" altLang="zh-CN" dirty="0" smtClean="0"/>
              <a:t>（</a:t>
            </a:r>
            <a:r>
              <a:rPr lang="en-US" altLang="zh-CN" dirty="0" smtClean="0"/>
              <a:t>2018</a:t>
            </a:r>
            <a:r>
              <a:rPr lang="zh-CN" altLang="zh-CN" dirty="0" smtClean="0"/>
              <a:t>年</a:t>
            </a:r>
            <a:r>
              <a:rPr lang="en-US" altLang="zh-CN" dirty="0" smtClean="0"/>
              <a:t>9</a:t>
            </a:r>
            <a:r>
              <a:rPr lang="zh-CN" altLang="zh-CN" dirty="0" smtClean="0"/>
              <a:t>月</a:t>
            </a:r>
            <a:r>
              <a:rPr lang="en-US" altLang="zh-CN" dirty="0" smtClean="0"/>
              <a:t>25</a:t>
            </a:r>
            <a:r>
              <a:rPr lang="zh-CN" altLang="zh-CN" dirty="0" smtClean="0"/>
              <a:t>日）</a:t>
            </a:r>
          </a:p>
          <a:p>
            <a:r>
              <a:rPr lang="en-US" altLang="zh-CN" dirty="0" smtClean="0"/>
              <a:t>      </a:t>
            </a:r>
            <a:r>
              <a:rPr lang="zh-CN" altLang="en-US" b="1" dirty="0" smtClean="0"/>
              <a:t>如果这种不平等是不正义或不道德的，那么“文明”也同样如此。</a:t>
            </a:r>
            <a:endParaRPr lang="en-US" altLang="zh-CN" b="1" dirty="0" smtClean="0"/>
          </a:p>
          <a:p>
            <a:endParaRPr lang="en-US" altLang="zh-CN" dirty="0" smtClean="0"/>
          </a:p>
          <a:p>
            <a:r>
              <a:rPr lang="en-US" altLang="zh-CN" dirty="0" smtClean="0"/>
              <a:t>     </a:t>
            </a:r>
            <a:r>
              <a:rPr lang="zh-CN" altLang="en-US" dirty="0" smtClean="0"/>
              <a:t>斯密更多地关注生活之</a:t>
            </a:r>
            <a:r>
              <a:rPr lang="zh-CN" altLang="en-US" b="1" dirty="0" smtClean="0"/>
              <a:t>富足</a:t>
            </a:r>
            <a:r>
              <a:rPr lang="zh-CN" altLang="en-US" dirty="0" smtClean="0"/>
              <a:t>，而非财富与社会地位之平等。但是，富足具有其道德内涵，使人生活体面，摆脱对自然之恶的依附（饥寒疾苦），从而获得</a:t>
            </a:r>
            <a:r>
              <a:rPr lang="zh-CN" altLang="en-US" b="1" dirty="0" smtClean="0"/>
              <a:t>针对原始自然的自由</a:t>
            </a:r>
            <a:r>
              <a:rPr lang="zh-CN" altLang="en-US" dirty="0" smtClean="0"/>
              <a:t>；也使之在社会中获得独立，拜托对有产者的依附（由自身的勤勉节俭获得丰足物资）。</a:t>
            </a:r>
            <a:endParaRPr lang="en-US" altLang="zh-CN" dirty="0" smtClean="0"/>
          </a:p>
          <a:p>
            <a:endParaRPr lang="en-US" altLang="zh-CN" dirty="0" smtClean="0"/>
          </a:p>
          <a:p>
            <a:r>
              <a:rPr lang="en-US" altLang="zh-CN" dirty="0" smtClean="0"/>
              <a:t>       </a:t>
            </a:r>
            <a:r>
              <a:rPr lang="zh-CN" altLang="en-US" dirty="0" smtClean="0"/>
              <a:t>与卢梭的理论对话。</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英镑上的制针工厂图片.jpg"/>
          <p:cNvPicPr>
            <a:picLocks noGrp="1" noChangeAspect="1"/>
          </p:cNvPicPr>
          <p:nvPr>
            <p:ph sz="quarter" idx="1"/>
          </p:nvPr>
        </p:nvPicPr>
        <p:blipFill>
          <a:blip r:embed="rId2" cstate="print"/>
          <a:stretch>
            <a:fillRect/>
          </a:stretch>
        </p:blipFill>
        <p:spPr>
          <a:xfrm>
            <a:off x="237330" y="1500174"/>
            <a:ext cx="8620950" cy="483922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1065</TotalTime>
  <Words>3057</Words>
  <Application>Microsoft Office PowerPoint</Application>
  <PresentationFormat>全屏显示(4:3)</PresentationFormat>
  <Paragraphs>68</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凸显</vt:lpstr>
      <vt:lpstr>亚当·斯密与《国富论》 2·文明与财富之奥秘 </vt:lpstr>
      <vt:lpstr>一、序论及全书计划</vt:lpstr>
      <vt:lpstr>幻灯片 3</vt:lpstr>
      <vt:lpstr>幻灯片 4</vt:lpstr>
      <vt:lpstr>幻灯片 5</vt:lpstr>
      <vt:lpstr>幻灯片 6</vt:lpstr>
      <vt:lpstr>幻灯片 7</vt:lpstr>
      <vt:lpstr>幻灯片 8</vt:lpstr>
      <vt:lpstr>幻灯片 9</vt:lpstr>
      <vt:lpstr>二、劳动分工 财富及文明之奥秘</vt:lpstr>
      <vt:lpstr>分工导致劳动生产力提高的原因</vt:lpstr>
      <vt:lpstr>幻灯片 12</vt:lpstr>
      <vt:lpstr>幻灯片 13</vt:lpstr>
      <vt:lpstr>幻灯片 14</vt:lpstr>
      <vt:lpstr>幻灯片 15</vt:lpstr>
      <vt:lpstr>    劳动分工 人性基础、自然原则</vt:lpstr>
      <vt:lpstr>幻灯片 17</vt:lpstr>
      <vt:lpstr>幻灯片 18</vt:lpstr>
      <vt:lpstr>幻灯片 19</vt:lpstr>
      <vt:lpstr>幻灯片 20</vt:lpstr>
      <vt:lpstr>劳动分工 分工程度与市场大小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亚当·斯密与《国富论》  </dc:title>
  <dc:creator>admin</dc:creator>
  <cp:lastModifiedBy>AutoBVT</cp:lastModifiedBy>
  <cp:revision>90</cp:revision>
  <dcterms:created xsi:type="dcterms:W3CDTF">2014-10-15T13:48:54Z</dcterms:created>
  <dcterms:modified xsi:type="dcterms:W3CDTF">2021-09-14T01:27:31Z</dcterms:modified>
</cp:coreProperties>
</file>