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58" r:id="rId5"/>
    <p:sldId id="274" r:id="rId6"/>
    <p:sldId id="271" r:id="rId7"/>
    <p:sldId id="275" r:id="rId8"/>
    <p:sldId id="259" r:id="rId9"/>
    <p:sldId id="269" r:id="rId10"/>
    <p:sldId id="270" r:id="rId11"/>
    <p:sldId id="278" r:id="rId12"/>
    <p:sldId id="279" r:id="rId13"/>
    <p:sldId id="276" r:id="rId14"/>
    <p:sldId id="260" r:id="rId15"/>
    <p:sldId id="261" r:id="rId16"/>
    <p:sldId id="268" r:id="rId17"/>
    <p:sldId id="267" r:id="rId18"/>
    <p:sldId id="273" r:id="rId19"/>
    <p:sldId id="266" r:id="rId20"/>
    <p:sldId id="262" r:id="rId21"/>
    <p:sldId id="263" r:id="rId22"/>
    <p:sldId id="265" r:id="rId23"/>
    <p:sldId id="277"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30820CF-B880-4189-942D-D702A7CBA730}" type="datetimeFigureOut">
              <a:rPr lang="zh-CN" altLang="en-US" smtClean="0"/>
              <a:pPr/>
              <a:t>2021/10/11 Monday</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2021/10/11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2021/10/11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530820CF-B880-4189-942D-D702A7CBA730}" type="datetimeFigureOut">
              <a:rPr lang="zh-CN" altLang="en-US" smtClean="0"/>
              <a:pPr/>
              <a:t>2021/10/11 Monday</a:t>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530820CF-B880-4189-942D-D702A7CBA730}" type="datetimeFigureOut">
              <a:rPr lang="zh-CN" altLang="en-US" smtClean="0"/>
              <a:pPr/>
              <a:t>2021/10/11 Monday</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2021/10/11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2021/10/11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530820CF-B880-4189-942D-D702A7CBA730}" type="datetimeFigureOut">
              <a:rPr lang="zh-CN" altLang="en-US" smtClean="0"/>
              <a:pPr/>
              <a:t>2021/10/11 Monday</a:t>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2021/10/11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530820CF-B880-4189-942D-D702A7CBA730}" type="datetimeFigureOut">
              <a:rPr lang="zh-CN" altLang="en-US" smtClean="0"/>
              <a:pPr/>
              <a:t>2021/10/11 Monday</a:t>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530820CF-B880-4189-942D-D702A7CBA730}" type="datetimeFigureOut">
              <a:rPr lang="zh-CN" altLang="en-US" smtClean="0"/>
              <a:pPr/>
              <a:t>2021/10/11 Monday</a:t>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0820CF-B880-4189-942D-D702A7CBA730}" type="datetimeFigureOut">
              <a:rPr lang="zh-CN" altLang="en-US" smtClean="0"/>
              <a:pPr/>
              <a:t>2021/10/11 Monday</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3200" dirty="0" smtClean="0"/>
              <a:t>亚当</a:t>
            </a:r>
            <a:r>
              <a:rPr lang="en-US" altLang="zh-CN" sz="3200" dirty="0" smtClean="0"/>
              <a:t>·</a:t>
            </a:r>
            <a:r>
              <a:rPr lang="zh-CN" altLang="en-US" sz="3200" dirty="0" smtClean="0"/>
              <a:t>斯密与</a:t>
            </a:r>
            <a:r>
              <a:rPr lang="en-US" altLang="zh-CN" sz="3200" dirty="0" smtClean="0"/>
              <a:t>《</a:t>
            </a:r>
            <a:r>
              <a:rPr lang="zh-CN" altLang="en-US" sz="3200" dirty="0" smtClean="0"/>
              <a:t>国富论</a:t>
            </a:r>
            <a:r>
              <a:rPr lang="en-US" altLang="zh-CN" sz="3200" dirty="0" smtClean="0"/>
              <a:t>》</a:t>
            </a:r>
            <a:br>
              <a:rPr lang="en-US" altLang="zh-CN" sz="3200" dirty="0" smtClean="0"/>
            </a:br>
            <a:r>
              <a:rPr lang="en-US" altLang="zh-CN" sz="3200" dirty="0" smtClean="0"/>
              <a:t/>
            </a:r>
            <a:br>
              <a:rPr lang="en-US" altLang="zh-CN" sz="3200" dirty="0" smtClean="0"/>
            </a:br>
            <a:endParaRPr lang="zh-CN" altLang="en-US" dirty="0"/>
          </a:p>
        </p:txBody>
      </p:sp>
      <p:sp>
        <p:nvSpPr>
          <p:cNvPr id="3" name="副标题 2"/>
          <p:cNvSpPr>
            <a:spLocks noGrp="1"/>
          </p:cNvSpPr>
          <p:nvPr>
            <p:ph type="subTitle" idx="1"/>
          </p:nvPr>
        </p:nvSpPr>
        <p:spPr/>
        <p:txBody>
          <a:bodyPr/>
          <a:lstStyle/>
          <a:p>
            <a:pPr algn="ctr"/>
            <a:endParaRPr lang="en-US" altLang="zh-CN" dirty="0" smtClean="0"/>
          </a:p>
          <a:p>
            <a:pPr algn="ctr"/>
            <a:r>
              <a:rPr lang="zh-CN" altLang="en-US" dirty="0" smtClean="0"/>
              <a:t>康子兴</a:t>
            </a:r>
            <a:endParaRPr lang="en-US" altLang="zh-CN" dirty="0" smtClean="0"/>
          </a:p>
          <a:p>
            <a:pPr algn="ctr"/>
            <a:r>
              <a:rPr lang="zh-CN" altLang="en-US" dirty="0" smtClean="0"/>
              <a:t>人文与社会科学高等研究院</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778098"/>
          </a:xfrm>
        </p:spPr>
        <p:txBody>
          <a:bodyPr/>
          <a:lstStyle/>
          <a:p>
            <a:endParaRPr lang="zh-CN" altLang="en-US" dirty="0"/>
          </a:p>
        </p:txBody>
      </p:sp>
      <p:sp>
        <p:nvSpPr>
          <p:cNvPr id="3" name="内容占位符 2"/>
          <p:cNvSpPr>
            <a:spLocks noGrp="1"/>
          </p:cNvSpPr>
          <p:nvPr>
            <p:ph sz="quarter" idx="1"/>
          </p:nvPr>
        </p:nvSpPr>
        <p:spPr>
          <a:xfrm>
            <a:off x="457200" y="1268760"/>
            <a:ext cx="7467600" cy="5205192"/>
          </a:xfrm>
        </p:spPr>
        <p:txBody>
          <a:bodyPr>
            <a:normAutofit fontScale="92500" lnSpcReduction="10000"/>
          </a:bodyPr>
          <a:lstStyle/>
          <a:p>
            <a:r>
              <a:rPr lang="en-US" dirty="0" smtClean="0">
                <a:latin typeface="Times New Roman" pitchFamily="18" charset="0"/>
                <a:cs typeface="Times New Roman" pitchFamily="18" charset="0"/>
              </a:rPr>
              <a:t>   p.47. </a:t>
            </a:r>
            <a:r>
              <a:rPr lang="en-US" b="1" dirty="0" smtClean="0">
                <a:latin typeface="Times New Roman" pitchFamily="18" charset="0"/>
                <a:cs typeface="Times New Roman" pitchFamily="18" charset="0"/>
              </a:rPr>
              <a:t>The real price of everything,</a:t>
            </a:r>
            <a:r>
              <a:rPr lang="en-US" dirty="0" smtClean="0">
                <a:latin typeface="Times New Roman" pitchFamily="18" charset="0"/>
                <a:cs typeface="Times New Roman" pitchFamily="18" charset="0"/>
              </a:rPr>
              <a:t> what every thing really cost to the man who wants to acquire it, </a:t>
            </a:r>
            <a:r>
              <a:rPr lang="en-US" b="1" dirty="0" smtClean="0">
                <a:latin typeface="Times New Roman" pitchFamily="18" charset="0"/>
                <a:cs typeface="Times New Roman" pitchFamily="18" charset="0"/>
              </a:rPr>
              <a:t>is the toil and trouble of acquiring it</a:t>
            </a:r>
            <a:r>
              <a:rPr lang="en-US" dirty="0" smtClean="0">
                <a:latin typeface="Times New Roman" pitchFamily="18" charset="0"/>
                <a:cs typeface="Times New Roman" pitchFamily="18" charset="0"/>
              </a:rPr>
              <a:t>. What every thing is really worth to the man who has acquiring it, and who wants to dispose of it or exchange it for something else, is </a:t>
            </a:r>
            <a:r>
              <a:rPr lang="en-US" b="1" dirty="0" smtClean="0">
                <a:latin typeface="Times New Roman" pitchFamily="18" charset="0"/>
                <a:cs typeface="Times New Roman" pitchFamily="18" charset="0"/>
              </a:rPr>
              <a:t>the toil and trouble </a:t>
            </a:r>
            <a:r>
              <a:rPr lang="en-US" dirty="0" smtClean="0">
                <a:latin typeface="Times New Roman" pitchFamily="18" charset="0"/>
                <a:cs typeface="Times New Roman" pitchFamily="18" charset="0"/>
              </a:rPr>
              <a:t>which it can save to himself, and which it can impose upon other people.</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p.47-48. What is bought with money or with goods is purchased by </a:t>
            </a:r>
            <a:r>
              <a:rPr lang="en-US" altLang="zh-CN" dirty="0" err="1" smtClean="0">
                <a:latin typeface="Times New Roman" pitchFamily="18" charset="0"/>
                <a:cs typeface="Times New Roman" pitchFamily="18" charset="0"/>
              </a:rPr>
              <a:t>labour</a:t>
            </a:r>
            <a:r>
              <a:rPr lang="en-US" altLang="zh-CN" dirty="0" smtClean="0">
                <a:latin typeface="Times New Roman" pitchFamily="18" charset="0"/>
                <a:cs typeface="Times New Roman" pitchFamily="18" charset="0"/>
              </a:rPr>
              <a:t> as much as what we acquire by the toil of our own body. That money or those goods indeed save us this toil. They contain the value of a certain quantity of </a:t>
            </a:r>
            <a:r>
              <a:rPr lang="en-US" altLang="zh-CN" dirty="0" err="1" smtClean="0">
                <a:latin typeface="Times New Roman" pitchFamily="18" charset="0"/>
                <a:cs typeface="Times New Roman" pitchFamily="18" charset="0"/>
              </a:rPr>
              <a:t>labour</a:t>
            </a:r>
            <a:r>
              <a:rPr lang="en-US" altLang="zh-CN" dirty="0" smtClean="0">
                <a:latin typeface="Times New Roman" pitchFamily="18" charset="0"/>
                <a:cs typeface="Times New Roman" pitchFamily="18" charset="0"/>
              </a:rPr>
              <a:t> which we exchange for what is supposed at the time to contain the value of an equal quantity.</a:t>
            </a:r>
            <a:r>
              <a:rPr lang="en-US" altLang="zh-CN" b="1" i="1" dirty="0" smtClean="0">
                <a:latin typeface="Times New Roman" pitchFamily="18" charset="0"/>
                <a:cs typeface="Times New Roman" pitchFamily="18" charset="0"/>
              </a:rPr>
              <a:t> </a:t>
            </a:r>
            <a:r>
              <a:rPr lang="en-US" altLang="zh-CN" b="1" i="1" dirty="0" err="1" smtClean="0">
                <a:latin typeface="Times New Roman" pitchFamily="18" charset="0"/>
                <a:cs typeface="Times New Roman" pitchFamily="18" charset="0"/>
              </a:rPr>
              <a:t>Labour</a:t>
            </a:r>
            <a:r>
              <a:rPr lang="en-US" altLang="zh-CN" b="1" i="1" dirty="0" smtClean="0">
                <a:latin typeface="Times New Roman" pitchFamily="18" charset="0"/>
                <a:cs typeface="Times New Roman" pitchFamily="18" charset="0"/>
              </a:rPr>
              <a:t> was the first price, the original purchase-money that was paid for all things.</a:t>
            </a:r>
            <a:r>
              <a:rPr lang="en-US" altLang="zh-CN" dirty="0" smtClean="0">
                <a:latin typeface="Times New Roman" pitchFamily="18" charset="0"/>
                <a:cs typeface="Times New Roman" pitchFamily="18" charset="0"/>
              </a:rPr>
              <a:t>  (p.47-48) </a:t>
            </a:r>
            <a:endParaRPr lang="zh-CN" altLang="zh-CN" dirty="0" smtClean="0">
              <a:latin typeface="Times New Roman" pitchFamily="18" charset="0"/>
              <a:cs typeface="Times New Roman" pitchFamily="18" charset="0"/>
            </a:endParaRPr>
          </a:p>
          <a:p>
            <a:endParaRPr lang="zh-CN" altLang="en-US" dirty="0" smtClean="0">
              <a:latin typeface="Times New Roman" pitchFamily="18" charset="0"/>
              <a:cs typeface="Times New Roman" pitchFamily="18" charset="0"/>
            </a:endParaRP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lnSpcReduction="10000"/>
          </a:bodyPr>
          <a:lstStyle/>
          <a:p>
            <a:r>
              <a:rPr lang="en-US" altLang="zh-CN" dirty="0" smtClean="0"/>
              <a:t>      What every thing is really worth to the man who has acquiring it, and who wants to dispose of it or exchange it for something else, is the toil and trouble which it can save to himself, and which</a:t>
            </a:r>
            <a:r>
              <a:rPr lang="en-US" altLang="zh-CN" b="1" dirty="0" smtClean="0"/>
              <a:t> it can impose upon other people</a:t>
            </a:r>
            <a:r>
              <a:rPr lang="en-US" altLang="zh-CN" dirty="0" smtClean="0"/>
              <a:t>. P47</a:t>
            </a:r>
            <a:endParaRPr lang="zh-CN" altLang="zh-CN" dirty="0" smtClean="0"/>
          </a:p>
          <a:p>
            <a:r>
              <a:rPr lang="en-US" altLang="zh-CN" b="1" dirty="0" smtClean="0">
                <a:latin typeface="华文仿宋" pitchFamily="2" charset="-122"/>
                <a:ea typeface="华文仿宋" pitchFamily="2" charset="-122"/>
              </a:rPr>
              <a:t>       </a:t>
            </a:r>
            <a:r>
              <a:rPr lang="zh-CN" altLang="zh-CN" b="1" dirty="0" smtClean="0">
                <a:latin typeface="华文仿宋" pitchFamily="2" charset="-122"/>
                <a:ea typeface="华文仿宋" pitchFamily="2" charset="-122"/>
              </a:rPr>
              <a:t>这个讲法非常有意思：一切事物的价值在于它能够强加给他人的“辛苦与麻烦”</a:t>
            </a:r>
            <a:r>
              <a:rPr lang="en-US" altLang="zh-CN" b="1" dirty="0" smtClean="0">
                <a:latin typeface="华文仿宋" pitchFamily="2" charset="-122"/>
                <a:ea typeface="华文仿宋" pitchFamily="2" charset="-122"/>
              </a:rPr>
              <a:t>/</a:t>
            </a:r>
            <a:r>
              <a:rPr lang="zh-CN" altLang="zh-CN" b="1" dirty="0" smtClean="0">
                <a:latin typeface="华文仿宋" pitchFamily="2" charset="-122"/>
                <a:ea typeface="华文仿宋" pitchFamily="2" charset="-122"/>
              </a:rPr>
              <a:t>劳动。劳动正是以这种方式称为商品的真实价格</a:t>
            </a:r>
            <a:r>
              <a:rPr lang="en-US" altLang="zh-CN" b="1" dirty="0" smtClean="0">
                <a:latin typeface="华文仿宋" pitchFamily="2" charset="-122"/>
                <a:ea typeface="华文仿宋" pitchFamily="2" charset="-122"/>
              </a:rPr>
              <a:t>/</a:t>
            </a:r>
            <a:r>
              <a:rPr lang="zh-CN" altLang="zh-CN" b="1" dirty="0" smtClean="0">
                <a:latin typeface="华文仿宋" pitchFamily="2" charset="-122"/>
                <a:ea typeface="华文仿宋" pitchFamily="2" charset="-122"/>
              </a:rPr>
              <a:t>真实的价格尺度：它不是一种独立</a:t>
            </a:r>
            <a:r>
              <a:rPr lang="zh-CN" altLang="en-US" b="1" dirty="0" smtClean="0">
                <a:latin typeface="华文仿宋" pitchFamily="2" charset="-122"/>
                <a:ea typeface="华文仿宋" pitchFamily="2" charset="-122"/>
              </a:rPr>
              <a:t>、客观</a:t>
            </a:r>
            <a:r>
              <a:rPr lang="zh-CN" altLang="zh-CN" b="1" dirty="0" smtClean="0">
                <a:latin typeface="华文仿宋" pitchFamily="2" charset="-122"/>
                <a:ea typeface="华文仿宋" pitchFamily="2" charset="-122"/>
              </a:rPr>
              <a:t>的辛劳感受，而是得到他人承认，因此能够加诸他人并支配他人的辛劳感受。亦即，劳动不是作为一个客观的标准，而是通过劳动者之间的社会协议与“共情”而成为“尺度”。那么，在此情境中，真正的尺度、真正的理性与确定性标准恰恰是“共识”能够得以缔结的道德情感基础——同情或“无偏旁观者”。</a:t>
            </a:r>
            <a:endParaRPr lang="zh-CN" altLang="zh-CN" dirty="0" smtClean="0">
              <a:latin typeface="华文仿宋" pitchFamily="2" charset="-122"/>
              <a:ea typeface="华文仿宋" pitchFamily="2" charset="-122"/>
            </a:endParaRPr>
          </a:p>
          <a:p>
            <a:r>
              <a:rPr lang="zh-CN" altLang="zh-CN" dirty="0" smtClean="0"/>
              <a:t>（</a:t>
            </a:r>
            <a:r>
              <a:rPr lang="en-US" altLang="zh-CN" dirty="0" smtClean="0"/>
              <a:t>2018</a:t>
            </a:r>
            <a:r>
              <a:rPr lang="zh-CN" altLang="zh-CN" dirty="0" smtClean="0"/>
              <a:t>年</a:t>
            </a:r>
            <a:r>
              <a:rPr lang="en-US" altLang="zh-CN" dirty="0" smtClean="0"/>
              <a:t>10</a:t>
            </a:r>
            <a:r>
              <a:rPr lang="zh-CN" altLang="zh-CN" dirty="0" smtClean="0"/>
              <a:t>月</a:t>
            </a:r>
            <a:r>
              <a:rPr lang="en-US" altLang="zh-CN" dirty="0" smtClean="0"/>
              <a:t>15</a:t>
            </a:r>
            <a:r>
              <a:rPr lang="zh-CN" altLang="zh-CN" dirty="0" smtClean="0"/>
              <a:t>日）</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i="1" dirty="0" smtClean="0">
                <a:latin typeface="Times New Roman" pitchFamily="18" charset="0"/>
                <a:cs typeface="Times New Roman" pitchFamily="18" charset="0"/>
              </a:rPr>
              <a:t>Wealth is power. </a:t>
            </a:r>
            <a:r>
              <a:rPr lang="en-US" altLang="zh-CN" b="1" dirty="0" smtClean="0">
                <a:latin typeface="Times New Roman" pitchFamily="18" charset="0"/>
                <a:cs typeface="Times New Roman" pitchFamily="18" charset="0"/>
              </a:rPr>
              <a:t>(Hobbes)</a:t>
            </a: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dirty="0" smtClean="0"/>
              <a:t>p.48</a:t>
            </a:r>
            <a:endParaRPr lang="zh-CN" altLang="zh-CN" dirty="0" smtClean="0"/>
          </a:p>
          <a:p>
            <a:r>
              <a:rPr lang="en-US" altLang="zh-CN" b="1" i="1" dirty="0" smtClean="0">
                <a:latin typeface="Times New Roman" pitchFamily="18" charset="0"/>
                <a:cs typeface="Times New Roman" pitchFamily="18" charset="0"/>
              </a:rPr>
              <a:t>       Wealth, as Mr. Hobbes says, is power.</a:t>
            </a:r>
            <a:r>
              <a:rPr lang="en-US" altLang="zh-CN" dirty="0" smtClean="0">
                <a:latin typeface="Times New Roman" pitchFamily="18" charset="0"/>
                <a:cs typeface="Times New Roman" pitchFamily="18" charset="0"/>
              </a:rPr>
              <a:t> But the person who either acquires, or succeeds to a great fortune, does not necessarily acquire or succeed to any political power, either civil or military. His fortune may, perhaps, afford him the means of acquiring both, but the mere possession of that fortune does not necessarily convey to him either.</a:t>
            </a:r>
            <a:r>
              <a:rPr lang="en-US" altLang="zh-CN" b="1" i="1" dirty="0" smtClean="0">
                <a:latin typeface="Times New Roman" pitchFamily="18" charset="0"/>
                <a:cs typeface="Times New Roman" pitchFamily="18" charset="0"/>
              </a:rPr>
              <a:t> The power which that possession immediately and directly conveys to him, is the power of purchasing; a certain command over all the </a:t>
            </a:r>
            <a:r>
              <a:rPr lang="en-US" altLang="zh-CN" b="1" i="1" dirty="0" err="1" smtClean="0">
                <a:latin typeface="Times New Roman" pitchFamily="18" charset="0"/>
                <a:cs typeface="Times New Roman" pitchFamily="18" charset="0"/>
              </a:rPr>
              <a:t>labour</a:t>
            </a:r>
            <a:r>
              <a:rPr lang="en-US" altLang="zh-CN" b="1" i="1" dirty="0" smtClean="0">
                <a:latin typeface="Times New Roman" pitchFamily="18" charset="0"/>
                <a:cs typeface="Times New Roman" pitchFamily="18" charset="0"/>
              </a:rPr>
              <a:t>, or over all the produce of </a:t>
            </a:r>
            <a:r>
              <a:rPr lang="en-US" altLang="zh-CN" b="1" i="1" dirty="0" err="1" smtClean="0">
                <a:latin typeface="Times New Roman" pitchFamily="18" charset="0"/>
                <a:cs typeface="Times New Roman" pitchFamily="18" charset="0"/>
              </a:rPr>
              <a:t>labour</a:t>
            </a:r>
            <a:r>
              <a:rPr lang="en-US" altLang="zh-CN" b="1" i="1" dirty="0" smtClean="0">
                <a:latin typeface="Times New Roman" pitchFamily="18" charset="0"/>
                <a:cs typeface="Times New Roman" pitchFamily="18" charset="0"/>
              </a:rPr>
              <a:t> which is then in the market.</a:t>
            </a:r>
          </a:p>
          <a:p>
            <a:r>
              <a:rPr lang="en-US" altLang="zh-CN" b="1" i="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财富是一种权力，但是双向支配的权力，直接带来购买力。</a:t>
            </a:r>
            <a:endParaRPr lang="zh-CN" altLang="zh-CN" dirty="0" smtClean="0">
              <a:latin typeface="Times New Roman" pitchFamily="18" charset="0"/>
              <a:cs typeface="Times New Roman" pitchFamily="18" charset="0"/>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a:t>
            </a:r>
            <a:r>
              <a:rPr lang="en-US" altLang="zh-CN" dirty="0" smtClean="0"/>
              <a:t>29</a:t>
            </a:r>
            <a:r>
              <a:rPr lang="zh-CN" altLang="zh-CN" dirty="0" smtClean="0"/>
              <a:t>页）</a:t>
            </a:r>
          </a:p>
          <a:p>
            <a:r>
              <a:rPr lang="zh-CN" altLang="zh-CN" dirty="0" smtClean="0"/>
              <a:t>我们知道，本身数量会不断变动的尺度，如人足一步、人手一抱或两臂合抱，决不是测定他物数量的正确尺度；同样，自身价值会不断变动的商品，也决不是计量他种商品价值的准确尺度。但是，劳动却当别论。</a:t>
            </a:r>
            <a:r>
              <a:rPr lang="zh-CN" altLang="zh-CN" b="1" dirty="0" smtClean="0"/>
              <a:t>等量劳动，无论在什么时候和什么地方，对于劳动者都可以说有同等的价值。如果劳动者都具有一般的精力和熟练与技巧的程度，那么在劳动时，就必然牺牲等量的安乐、自由与幸福。</a:t>
            </a:r>
            <a:r>
              <a:rPr lang="zh-CN" altLang="zh-CN" dirty="0" smtClean="0"/>
              <a:t>他所购得的货物不论多少，总是等于他所付出的代价。</a:t>
            </a:r>
            <a:endParaRPr lang="en-US" altLang="zh-CN" dirty="0" smtClean="0"/>
          </a:p>
          <a:p>
            <a:endParaRPr lang="en-US" altLang="zh-CN" dirty="0" smtClean="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商品价格的构成</a:t>
            </a:r>
            <a:endParaRPr lang="zh-CN" altLang="en-US" dirty="0"/>
          </a:p>
        </p:txBody>
      </p:sp>
      <p:sp>
        <p:nvSpPr>
          <p:cNvPr id="3" name="内容占位符 2"/>
          <p:cNvSpPr>
            <a:spLocks noGrp="1"/>
          </p:cNvSpPr>
          <p:nvPr>
            <p:ph sz="quarter" idx="1"/>
          </p:nvPr>
        </p:nvSpPr>
        <p:spPr/>
        <p:txBody>
          <a:bodyPr/>
          <a:lstStyle/>
          <a:p>
            <a:r>
              <a:rPr lang="zh-CN" altLang="en-US" b="1" dirty="0" smtClean="0"/>
              <a:t>野蛮社会</a:t>
            </a:r>
            <a:r>
              <a:rPr lang="zh-CN" altLang="en-US" dirty="0" smtClean="0"/>
              <a:t>：获取各种物品所需劳动量之间的比例，似乎是各种物品相互交换的唯一标准。</a:t>
            </a:r>
          </a:p>
          <a:p>
            <a:endParaRPr lang="en-US" altLang="zh-CN" dirty="0" smtClean="0"/>
          </a:p>
          <a:p>
            <a:r>
              <a:rPr lang="zh-CN" altLang="en-US" dirty="0" smtClean="0"/>
              <a:t>（第</a:t>
            </a:r>
            <a:r>
              <a:rPr lang="en-US" dirty="0" smtClean="0"/>
              <a:t>43</a:t>
            </a:r>
            <a:r>
              <a:rPr lang="zh-CN" altLang="en-US" dirty="0" smtClean="0"/>
              <a:t>页）“在这种社会状态下，劳动的全部生产物都属于劳动者自己。一种物品通常应可购换或支配的劳动量，只由取得或生产这物品一般所需要的劳动量来支配。”</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商品价格的构成</a:t>
            </a:r>
            <a:endParaRPr lang="zh-CN" altLang="en-US" dirty="0"/>
          </a:p>
        </p:txBody>
      </p:sp>
      <p:sp>
        <p:nvSpPr>
          <p:cNvPr id="3" name="内容占位符 2"/>
          <p:cNvSpPr>
            <a:spLocks noGrp="1"/>
          </p:cNvSpPr>
          <p:nvPr>
            <p:ph sz="quarter" idx="1"/>
          </p:nvPr>
        </p:nvSpPr>
        <p:spPr/>
        <p:txBody>
          <a:bodyPr>
            <a:normAutofit fontScale="77500" lnSpcReduction="20000"/>
          </a:bodyPr>
          <a:lstStyle/>
          <a:p>
            <a:r>
              <a:rPr lang="zh-CN" altLang="en-US" b="1" dirty="0" smtClean="0"/>
              <a:t>文明社会（财产权诞生后，资本得以积累起来）：资本利润</a:t>
            </a:r>
            <a:r>
              <a:rPr lang="en-US" b="1" dirty="0" smtClean="0"/>
              <a:t> + </a:t>
            </a:r>
            <a:r>
              <a:rPr lang="zh-CN" altLang="en-US" b="1" dirty="0" smtClean="0"/>
              <a:t>工资</a:t>
            </a:r>
            <a:r>
              <a:rPr lang="en-US" b="1" dirty="0" smtClean="0"/>
              <a:t> + </a:t>
            </a:r>
            <a:r>
              <a:rPr lang="zh-CN" altLang="en-US" b="1" dirty="0" smtClean="0"/>
              <a:t>地租</a:t>
            </a:r>
            <a:endParaRPr lang="zh-CN" altLang="en-US" dirty="0" smtClean="0"/>
          </a:p>
          <a:p>
            <a:endParaRPr lang="en-US" altLang="zh-CN" dirty="0" smtClean="0"/>
          </a:p>
          <a:p>
            <a:r>
              <a:rPr lang="zh-CN" altLang="en-US" b="1" dirty="0" smtClean="0"/>
              <a:t>资本利润：</a:t>
            </a:r>
            <a:r>
              <a:rPr lang="zh-CN" altLang="en-US" dirty="0" smtClean="0"/>
              <a:t>资本与工资的区别</a:t>
            </a:r>
            <a:r>
              <a:rPr lang="en-US" altLang="zh-CN" dirty="0" smtClean="0"/>
              <a:t>——</a:t>
            </a:r>
            <a:r>
              <a:rPr lang="zh-CN" altLang="en-US" dirty="0" smtClean="0"/>
              <a:t>利润与工资截然不同，它们受着两个完全不同的原则的支配，而且资本的利润同所谓监督指挥这种劳动的数量、强度和技巧不成比例。利润完全受所投资本的价值的支配，利润的多少与资本的大小恰成比例。</a:t>
            </a:r>
          </a:p>
          <a:p>
            <a:r>
              <a:rPr lang="en-US" dirty="0" smtClean="0"/>
              <a:t> </a:t>
            </a:r>
            <a:endParaRPr lang="zh-CN" altLang="en-US" dirty="0" smtClean="0"/>
          </a:p>
          <a:p>
            <a:r>
              <a:rPr lang="zh-CN" altLang="en-US" b="1" dirty="0" smtClean="0"/>
              <a:t>工资：支付给劳动的报酬</a:t>
            </a:r>
            <a:endParaRPr lang="zh-CN" altLang="en-US" dirty="0" smtClean="0"/>
          </a:p>
          <a:p>
            <a:r>
              <a:rPr lang="en-US" dirty="0" smtClean="0"/>
              <a:t> </a:t>
            </a:r>
            <a:endParaRPr lang="zh-CN" altLang="en-US" dirty="0" smtClean="0"/>
          </a:p>
          <a:p>
            <a:r>
              <a:rPr lang="zh-CN" altLang="en-US" b="1" dirty="0" smtClean="0"/>
              <a:t>地租：</a:t>
            </a:r>
            <a:r>
              <a:rPr lang="zh-CN" altLang="en-US" dirty="0" smtClean="0"/>
              <a:t>一国土地，一旦完全成为私有财产，有土地的地主，像一切其他人一样，都想不劳而获，甚至对土地的自然生产物也要求地租。森林地带的树木、田野的草、大地上各种自然果实，在土地共有时代只须出些力去采集的，现今除出力外，还须付给代价。劳动者要采集这些自然产物，就必须付出代价，取得准许采集的权利；他必须把他所生产或采集的产物一部分交给地主。这一部分，或者说，这一部分的代价便够成土地的地租。在大多数商品价格中，于是便有了第三个组成部分。</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dirty="0" smtClean="0"/>
              <a:t>p.67.</a:t>
            </a:r>
            <a:endParaRPr lang="zh-CN" altLang="en-US" dirty="0" smtClean="0"/>
          </a:p>
          <a:p>
            <a:r>
              <a:rPr lang="en-US" dirty="0" smtClean="0">
                <a:latin typeface="Times New Roman" pitchFamily="18" charset="0"/>
                <a:cs typeface="Times New Roman" pitchFamily="18" charset="0"/>
              </a:rPr>
              <a:t>       In this state of things, the whole produce of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does not always belong to the </a:t>
            </a:r>
            <a:r>
              <a:rPr lang="en-US" dirty="0" err="1" smtClean="0">
                <a:latin typeface="Times New Roman" pitchFamily="18" charset="0"/>
                <a:cs typeface="Times New Roman" pitchFamily="18" charset="0"/>
              </a:rPr>
              <a:t>labourer</a:t>
            </a:r>
            <a:r>
              <a:rPr lang="en-US" dirty="0" smtClean="0">
                <a:latin typeface="Times New Roman" pitchFamily="18" charset="0"/>
                <a:cs typeface="Times New Roman" pitchFamily="18" charset="0"/>
              </a:rPr>
              <a:t>. He must in most cases share it with the owner of the stock which employs him. </a:t>
            </a:r>
            <a:r>
              <a:rPr lang="en-US" b="1" i="1" dirty="0" smtClean="0">
                <a:latin typeface="Times New Roman" pitchFamily="18" charset="0"/>
                <a:cs typeface="Times New Roman" pitchFamily="18" charset="0"/>
              </a:rPr>
              <a:t>Neither is the quantity of </a:t>
            </a:r>
            <a:r>
              <a:rPr lang="en-US" b="1" i="1" dirty="0" err="1" smtClean="0">
                <a:latin typeface="Times New Roman" pitchFamily="18" charset="0"/>
                <a:cs typeface="Times New Roman" pitchFamily="18" charset="0"/>
              </a:rPr>
              <a:t>labour</a:t>
            </a:r>
            <a:r>
              <a:rPr lang="en-US" b="1" i="1" dirty="0" smtClean="0">
                <a:latin typeface="Times New Roman" pitchFamily="18" charset="0"/>
                <a:cs typeface="Times New Roman" pitchFamily="18" charset="0"/>
              </a:rPr>
              <a:t> commonly employed, the only circumstance which can </a:t>
            </a:r>
            <a:r>
              <a:rPr lang="en-US" b="1" i="1" dirty="0" err="1" smtClean="0">
                <a:latin typeface="Times New Roman" pitchFamily="18" charset="0"/>
                <a:cs typeface="Times New Roman" pitchFamily="18" charset="0"/>
              </a:rPr>
              <a:t>regulate</a:t>
            </a:r>
            <a:r>
              <a:rPr lang="en-US" altLang="zh-CN" b="1" i="1" dirty="0" err="1" smtClean="0">
                <a:latin typeface="Times New Roman" pitchFamily="18" charset="0"/>
                <a:cs typeface="Times New Roman" pitchFamily="18" charset="0"/>
              </a:rPr>
              <a:t>in</a:t>
            </a:r>
            <a:r>
              <a:rPr lang="en-US" altLang="zh-CN" b="1" i="1" dirty="0" smtClean="0">
                <a:latin typeface="Times New Roman" pitchFamily="18" charset="0"/>
                <a:cs typeface="Times New Roman" pitchFamily="18" charset="0"/>
              </a:rPr>
              <a:t> acquiring or producing any commodity</a:t>
            </a:r>
            <a:r>
              <a:rPr lang="en-US" b="1" i="1" dirty="0" smtClean="0">
                <a:latin typeface="Times New Roman" pitchFamily="18" charset="0"/>
                <a:cs typeface="Times New Roman" pitchFamily="18" charset="0"/>
              </a:rPr>
              <a:t> the quantity which it ought commonly to purchase, command, or exchange for.</a:t>
            </a:r>
            <a:r>
              <a:rPr lang="en-US" dirty="0" smtClean="0">
                <a:latin typeface="Times New Roman" pitchFamily="18" charset="0"/>
                <a:cs typeface="Times New Roman" pitchFamily="18" charset="0"/>
              </a:rPr>
              <a:t> An additional quantity, it is evident, must be due for the profits of the stock which advanced the wages and furnished the materials of that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a:t>
            </a:r>
            <a:endParaRPr lang="zh-CN" altLang="en-US" dirty="0" smtClean="0">
              <a:latin typeface="Times New Roman" pitchFamily="18" charset="0"/>
              <a:cs typeface="Times New Roman" pitchFamily="18" charset="0"/>
            </a:endParaRP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en-US" b="1" dirty="0" smtClean="0"/>
              <a:t>价格组成与劳动之间的关系</a:t>
            </a:r>
            <a:r>
              <a:rPr lang="zh-CN" altLang="en-US" dirty="0" smtClean="0"/>
              <a:t>；生产商品的“劳动”与衡量商品价格的“劳动”（或衡量工资价格）之间是否存在张力？</a:t>
            </a:r>
          </a:p>
          <a:p>
            <a:r>
              <a:rPr lang="en-US" dirty="0" smtClean="0"/>
              <a:t>p.67</a:t>
            </a:r>
            <a:r>
              <a:rPr lang="zh-CN" altLang="en-US" dirty="0" smtClean="0"/>
              <a:t>。 </a:t>
            </a:r>
            <a:r>
              <a:rPr lang="en-US" dirty="0" smtClean="0">
                <a:latin typeface="Times New Roman" pitchFamily="18" charset="0"/>
                <a:cs typeface="Times New Roman" pitchFamily="18" charset="0"/>
              </a:rPr>
              <a:t>The real value of all the different component parts of price, it must be observed, is measured by the quantity of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which they can, each of them, purchase or command. </a:t>
            </a:r>
            <a:r>
              <a:rPr lang="en-US" b="1" dirty="0" err="1" smtClean="0">
                <a:latin typeface="Times New Roman" pitchFamily="18" charset="0"/>
                <a:cs typeface="Times New Roman" pitchFamily="18" charset="0"/>
              </a:rPr>
              <a:t>Labour</a:t>
            </a:r>
            <a:r>
              <a:rPr lang="en-US" b="1" dirty="0" smtClean="0">
                <a:latin typeface="Times New Roman" pitchFamily="18" charset="0"/>
                <a:cs typeface="Times New Roman" pitchFamily="18" charset="0"/>
              </a:rPr>
              <a:t> measures the value </a:t>
            </a:r>
            <a:r>
              <a:rPr lang="en-US" dirty="0" smtClean="0">
                <a:latin typeface="Times New Roman" pitchFamily="18" charset="0"/>
                <a:cs typeface="Times New Roman" pitchFamily="18" charset="0"/>
              </a:rPr>
              <a:t>not only of that part of price which resolves itself into </a:t>
            </a:r>
            <a:r>
              <a:rPr lang="en-US" b="1"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but of that which resolves itself into rent, and of that which resolves itself into profit.</a:t>
            </a:r>
          </a:p>
          <a:p>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（商品价格能够支配的“劳动”远远多于生产这一商品的劳动。）</a:t>
            </a:r>
            <a:endParaRPr lang="en-US" altLang="zh-CN" dirty="0" smtClean="0">
              <a:latin typeface="Times New Roman" pitchFamily="18" charset="0"/>
              <a:cs typeface="Times New Roman" pitchFamily="18" charset="0"/>
            </a:endParaRP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58018"/>
          </a:xfrm>
        </p:spPr>
        <p:txBody>
          <a:bodyPr>
            <a:normAutofit fontScale="90000"/>
          </a:bodyPr>
          <a:lstStyle/>
          <a:p>
            <a:endParaRPr lang="zh-CN" altLang="en-US" dirty="0"/>
          </a:p>
        </p:txBody>
      </p:sp>
      <p:sp>
        <p:nvSpPr>
          <p:cNvPr id="3" name="内容占位符 2"/>
          <p:cNvSpPr>
            <a:spLocks noGrp="1"/>
          </p:cNvSpPr>
          <p:nvPr>
            <p:ph sz="quarter" idx="1"/>
          </p:nvPr>
        </p:nvSpPr>
        <p:spPr>
          <a:xfrm>
            <a:off x="457200" y="404664"/>
            <a:ext cx="7467600" cy="6069288"/>
          </a:xfrm>
        </p:spPr>
        <p:txBody>
          <a:bodyPr>
            <a:normAutofit fontScale="85000" lnSpcReduction="20000"/>
          </a:bodyPr>
          <a:lstStyle/>
          <a:p>
            <a:r>
              <a:rPr lang="en-US" altLang="zh-CN" b="1" dirty="0" smtClean="0"/>
              <a:t>[</a:t>
            </a:r>
            <a:r>
              <a:rPr lang="zh-CN" altLang="zh-CN" b="1" dirty="0" smtClean="0"/>
              <a:t>按语</a:t>
            </a:r>
            <a:r>
              <a:rPr lang="en-US" altLang="zh-CN" b="1" dirty="0" smtClean="0"/>
              <a:t>] </a:t>
            </a:r>
            <a:r>
              <a:rPr lang="zh-CN" altLang="zh-CN" b="1" dirty="0" smtClean="0"/>
              <a:t>斯密为何将一切“商品”的真实价格（真实尺度）最终溯源为人的劳动？</a:t>
            </a:r>
            <a:endParaRPr lang="en-US" altLang="zh-CN" b="1" dirty="0" smtClean="0"/>
          </a:p>
          <a:p>
            <a:r>
              <a:rPr lang="en-US" altLang="zh-CN" b="1" dirty="0" smtClean="0"/>
              <a:t>      </a:t>
            </a:r>
            <a:r>
              <a:rPr lang="zh-CN" altLang="zh-CN" dirty="0" smtClean="0"/>
              <a:t>自然，劳动是一切商品最原初的创造者，但实际上，各种劳动之间千差万别，其形式及其对技艺熟练程度的要求都大为不同。也就是说，劳动很难成为一个恒定不变的客观标准。当斯密将“劳动”还原为生产</a:t>
            </a:r>
            <a:r>
              <a:rPr lang="en-US" altLang="zh-CN" dirty="0" smtClean="0"/>
              <a:t>/</a:t>
            </a:r>
            <a:r>
              <a:rPr lang="zh-CN" altLang="zh-CN" dirty="0" smtClean="0"/>
              <a:t>制造商品的“辛苦与麻烦”时；在某种程度上，劳动因此变得更不具有“确定性”，或更难以具有近似于数学般的精确性。斯密对此有专门的论述。他仍认为劳动相较于货币具有更为恒定的价值（中译本第</a:t>
            </a:r>
            <a:r>
              <a:rPr lang="en-US" altLang="zh-CN" dirty="0" smtClean="0"/>
              <a:t>29</a:t>
            </a:r>
            <a:r>
              <a:rPr lang="zh-CN" altLang="zh-CN" dirty="0" smtClean="0"/>
              <a:t>页）。“等量劳动，无论在什么时候和什么地方，对于劳动者都可以说有同等的价值。如果劳动者都具有一般的精力和熟练与技巧程度，那么在劳动时，就必然牺牲等量的安乐、自由与幸福。他所购得的货物不论多少，总是等于他所付出的代价。”</a:t>
            </a:r>
          </a:p>
          <a:p>
            <a:r>
              <a:rPr lang="en-US" altLang="zh-CN" dirty="0" smtClean="0"/>
              <a:t>       </a:t>
            </a:r>
            <a:r>
              <a:rPr lang="zh-CN" altLang="zh-CN" dirty="0" smtClean="0"/>
              <a:t>斯密在这里强调的是，一切商品都与人的“辛劳”相关，都必然会激发起人们的情感体验与想象。重要的是，恰恰是这一“想象”或“同情”成为商品（物）的交换尺度</a:t>
            </a:r>
            <a:r>
              <a:rPr lang="en-US" altLang="zh-CN" dirty="0" smtClean="0"/>
              <a:t>/</a:t>
            </a:r>
            <a:r>
              <a:rPr lang="zh-CN" altLang="zh-CN" dirty="0" smtClean="0"/>
              <a:t>价值尺度。</a:t>
            </a:r>
            <a:r>
              <a:rPr lang="zh-CN" altLang="zh-CN" b="1" dirty="0" smtClean="0"/>
              <a:t>劳动不是一个干瘪的概念或原则，而是理性、力量与情感体验的综合体，是血肉丰满的属人之物。甚至，它本身就是一个道德与社会性的概念，因为它必然与人的共同情感结合在一起。所以，经济的世界也并非一个纯粹、僵硬物的世界，是一个道德与社会的世界。经济法则也是情感与社会的法则。所以，财富与价格在本质上是一种支配关系，后文阐述的价格构成在本质上便是社会权利结构与支配关系的体现。</a:t>
            </a:r>
            <a:r>
              <a:rPr lang="zh-CN" altLang="zh-CN" dirty="0" smtClean="0"/>
              <a:t>（</a:t>
            </a:r>
            <a:r>
              <a:rPr lang="en-US" altLang="zh-CN" dirty="0" smtClean="0"/>
              <a:t>2018</a:t>
            </a:r>
            <a:r>
              <a:rPr lang="zh-CN" altLang="zh-CN" dirty="0" smtClean="0"/>
              <a:t>年</a:t>
            </a:r>
            <a:r>
              <a:rPr lang="en-US" altLang="zh-CN" dirty="0" smtClean="0"/>
              <a:t>10</a:t>
            </a:r>
            <a:r>
              <a:rPr lang="zh-CN" altLang="zh-CN" dirty="0" smtClean="0"/>
              <a:t>月</a:t>
            </a:r>
            <a:r>
              <a:rPr lang="en-US" altLang="zh-CN" dirty="0" smtClean="0"/>
              <a:t>15</a:t>
            </a:r>
            <a:r>
              <a:rPr lang="zh-CN" altLang="zh-CN" dirty="0" smtClean="0"/>
              <a:t>日）</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a:bodyPr>
          <a:lstStyle/>
          <a:p>
            <a:r>
              <a:rPr lang="zh-CN" altLang="en-US" dirty="0" smtClean="0"/>
              <a:t>（第</a:t>
            </a:r>
            <a:r>
              <a:rPr lang="en-US" dirty="0" smtClean="0"/>
              <a:t>49</a:t>
            </a:r>
            <a:r>
              <a:rPr lang="zh-CN" altLang="en-US" dirty="0" smtClean="0"/>
              <a:t>页）</a:t>
            </a:r>
          </a:p>
          <a:p>
            <a:r>
              <a:rPr lang="zh-CN" altLang="en-US" dirty="0" smtClean="0"/>
              <a:t>         由于在文明国家内，交换价值单有劳动构成的商品极不常见，大部分商品的交换价值，都含有大量的利润和地租，所以，</a:t>
            </a:r>
            <a:r>
              <a:rPr lang="zh-CN" altLang="en-US" b="1" dirty="0" smtClean="0"/>
              <a:t>社会全部劳动年产物所能购买或支配的劳动量，远远超过这年产物生产制造乃至运输所需要的劳动量（？）。</a:t>
            </a:r>
            <a:r>
              <a:rPr lang="zh-CN" altLang="en-US" dirty="0" smtClean="0"/>
              <a:t>假若社会每年所能购买的全劳动量，每年都被社会雇佣，那末，因为劳动量将年年大大增加的缘故，后一年度的生产物将比前一年度的生产物具有更大的价值。可是，无论哪一个国家，都不是用全部年产物来维持勤劳阶级。无论哪一个国家，每年都有大部分生产物归游惰阶级消费。一国年产物的普通或平均价值是逐年增加，是逐年减少，还是不增不减，要取决于这一国家的年产物每年是按照什么比例分配给这两个阶级的人民。</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第二讲要点：</a:t>
            </a:r>
          </a:p>
          <a:p>
            <a:r>
              <a:rPr lang="en-US" dirty="0" smtClean="0"/>
              <a:t>1</a:t>
            </a:r>
            <a:r>
              <a:rPr lang="zh-CN" altLang="en-US" dirty="0" smtClean="0"/>
              <a:t>，财富</a:t>
            </a:r>
            <a:r>
              <a:rPr lang="en-US" dirty="0" smtClean="0"/>
              <a:t>/</a:t>
            </a:r>
            <a:r>
              <a:rPr lang="zh-CN" altLang="en-US" dirty="0" smtClean="0"/>
              <a:t>文明的性质与原因：劳动及劳动分工；</a:t>
            </a:r>
          </a:p>
          <a:p>
            <a:r>
              <a:rPr lang="en-US" dirty="0" smtClean="0"/>
              <a:t>2</a:t>
            </a:r>
            <a:r>
              <a:rPr lang="zh-CN" altLang="en-US" dirty="0" smtClean="0"/>
              <a:t>，劳动力得以改良与劳动分工；</a:t>
            </a:r>
          </a:p>
          <a:p>
            <a:r>
              <a:rPr lang="en-US" dirty="0" smtClean="0"/>
              <a:t>3</a:t>
            </a:r>
            <a:r>
              <a:rPr lang="zh-CN" altLang="en-US" dirty="0" smtClean="0"/>
              <a:t>，劳动分工的人性基础：贸易、讨价还价、以物易物之倾向。</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商品的自然价格与市场价格</a:t>
            </a:r>
            <a:endParaRPr lang="zh-CN" altLang="en-US" dirty="0"/>
          </a:p>
        </p:txBody>
      </p:sp>
      <p:sp>
        <p:nvSpPr>
          <p:cNvPr id="3" name="内容占位符 2"/>
          <p:cNvSpPr>
            <a:spLocks noGrp="1"/>
          </p:cNvSpPr>
          <p:nvPr>
            <p:ph sz="quarter" idx="1"/>
          </p:nvPr>
        </p:nvSpPr>
        <p:spPr/>
        <p:txBody>
          <a:bodyPr/>
          <a:lstStyle/>
          <a:p>
            <a:r>
              <a:rPr lang="zh-CN" altLang="en-US" b="1" dirty="0" smtClean="0"/>
              <a:t>自然价格的概念</a:t>
            </a:r>
            <a:r>
              <a:rPr lang="zh-CN" altLang="en-US" dirty="0" smtClean="0"/>
              <a:t>（第</a:t>
            </a:r>
            <a:r>
              <a:rPr lang="en-US" dirty="0" smtClean="0"/>
              <a:t>51</a:t>
            </a:r>
            <a:r>
              <a:rPr lang="zh-CN" altLang="en-US" dirty="0" smtClean="0"/>
              <a:t>页）：一种商品价格，如果不多不少恰恰等于生产、制造这商品乃至运送这商品到市场所使用的按</a:t>
            </a:r>
            <a:r>
              <a:rPr lang="zh-CN" altLang="en-US" b="1" dirty="0" smtClean="0"/>
              <a:t>自然律</a:t>
            </a:r>
            <a:r>
              <a:rPr lang="zh-CN" altLang="en-US" dirty="0" smtClean="0"/>
              <a:t>支付的地租、工资和利润，这商品就可以说是按它的自然价格的价格出售的。</a:t>
            </a:r>
            <a:endParaRPr lang="en-US" altLang="zh-CN" dirty="0" smtClean="0"/>
          </a:p>
          <a:p>
            <a:endParaRPr lang="zh-CN" altLang="en-US" dirty="0" smtClean="0"/>
          </a:p>
          <a:p>
            <a:r>
              <a:rPr lang="zh-CN" altLang="en-US" dirty="0" smtClean="0"/>
              <a:t>商品的自然价格并不等于商品的原始费用，而是包含了售卖商品所得的利润。</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商品的自然价格与市场价格</a:t>
            </a:r>
            <a:endParaRPr lang="zh-CN" altLang="en-US" dirty="0"/>
          </a:p>
        </p:txBody>
      </p:sp>
      <p:sp>
        <p:nvSpPr>
          <p:cNvPr id="3" name="内容占位符 2"/>
          <p:cNvSpPr>
            <a:spLocks noGrp="1"/>
          </p:cNvSpPr>
          <p:nvPr>
            <p:ph sz="quarter" idx="1"/>
          </p:nvPr>
        </p:nvSpPr>
        <p:spPr/>
        <p:txBody>
          <a:bodyPr/>
          <a:lstStyle/>
          <a:p>
            <a:r>
              <a:rPr lang="zh-CN" altLang="en-US" b="1" dirty="0" smtClean="0"/>
              <a:t>市场价格：</a:t>
            </a:r>
            <a:r>
              <a:rPr lang="zh-CN" altLang="en-US" dirty="0" smtClean="0"/>
              <a:t>（第</a:t>
            </a:r>
            <a:r>
              <a:rPr lang="en-US" dirty="0" smtClean="0"/>
              <a:t>50</a:t>
            </a:r>
            <a:r>
              <a:rPr lang="zh-CN" altLang="en-US" dirty="0" smtClean="0"/>
              <a:t>页）商品通常出卖的实际价格叫做它的市场价格。商品的市场价格有时高于它的自然价格，有时低于它的自然价格，有时和它的自然价格完全相同。</a:t>
            </a:r>
          </a:p>
          <a:p>
            <a:r>
              <a:rPr lang="zh-CN" altLang="en-US" dirty="0" smtClean="0"/>
              <a:t>商品的市场价格取决于其实际供应量与“有效需求”之间的比例：供给量过多、过少、不多不少。</a:t>
            </a:r>
          </a:p>
          <a:p>
            <a:r>
              <a:rPr lang="en-US" dirty="0" smtClean="0"/>
              <a:t> </a:t>
            </a:r>
            <a:endParaRPr lang="zh-CN" altLang="en-US" dirty="0" smtClean="0"/>
          </a:p>
          <a:p>
            <a:r>
              <a:rPr lang="zh-CN" altLang="en-US" dirty="0" smtClean="0"/>
              <a:t>自然价格是中心价格：自然价格与市场价格之间的动态平衡。（第</a:t>
            </a:r>
            <a:r>
              <a:rPr lang="en-US" dirty="0" smtClean="0"/>
              <a:t>52-53</a:t>
            </a:r>
            <a:r>
              <a:rPr lang="zh-CN" altLang="en-US" dirty="0" smtClean="0"/>
              <a:t>页）</a:t>
            </a:r>
            <a:endParaRPr lang="en-US" altLang="zh-CN" dirty="0" smtClean="0"/>
          </a:p>
          <a:p>
            <a:r>
              <a:rPr lang="zh-CN" altLang="en-US" dirty="0" smtClean="0"/>
              <a:t>垄断</a:t>
            </a:r>
            <a:r>
              <a:rPr lang="en-US" altLang="zh-CN" dirty="0" err="1" smtClean="0"/>
              <a:t>v.s</a:t>
            </a:r>
            <a:r>
              <a:rPr lang="en-US" altLang="zh-CN" dirty="0" smtClean="0"/>
              <a:t>.</a:t>
            </a:r>
            <a:r>
              <a:rPr lang="zh-CN" altLang="en-US" dirty="0" smtClean="0"/>
              <a:t> 自由贸易</a:t>
            </a:r>
            <a:endParaRPr lang="en-US" altLang="zh-CN" dirty="0" smtClean="0"/>
          </a:p>
          <a:p>
            <a:pPr>
              <a:buNone/>
            </a:pPr>
            <a:endParaRPr lang="zh-CN" altLang="en-US" dirty="0" smtClean="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zh-CN" b="1" dirty="0" smtClean="0"/>
              <a:t>（</a:t>
            </a:r>
            <a:r>
              <a:rPr lang="en-US" altLang="zh-CN" b="1" dirty="0" smtClean="0"/>
              <a:t>49</a:t>
            </a:r>
            <a:r>
              <a:rPr lang="zh-CN" altLang="zh-CN" b="1" dirty="0" smtClean="0"/>
              <a:t>—</a:t>
            </a:r>
            <a:r>
              <a:rPr lang="en-US" altLang="zh-CN" b="1" dirty="0" smtClean="0"/>
              <a:t>50</a:t>
            </a:r>
            <a:r>
              <a:rPr lang="zh-CN" altLang="zh-CN" b="1" dirty="0" smtClean="0"/>
              <a:t>页）</a:t>
            </a:r>
            <a:endParaRPr lang="zh-CN" altLang="zh-CN" dirty="0" smtClean="0"/>
          </a:p>
          <a:p>
            <a:r>
              <a:rPr lang="zh-CN" altLang="zh-CN" dirty="0" smtClean="0"/>
              <a:t>在每一个社会及其邻近地区，各种用途的劳动的工资以及各种用途的资本的利润，都有一种普通率或平均率</a:t>
            </a:r>
            <a:r>
              <a:rPr lang="zh-CN" altLang="zh-CN" b="1" dirty="0" smtClean="0"/>
              <a:t>（</a:t>
            </a:r>
            <a:r>
              <a:rPr lang="en-US" altLang="zh-CN" b="1" dirty="0" smtClean="0"/>
              <a:t>ordinary or average rate</a:t>
            </a:r>
            <a:r>
              <a:rPr lang="zh-CN" altLang="zh-CN" b="1" dirty="0" smtClean="0"/>
              <a:t>）</a:t>
            </a:r>
            <a:r>
              <a:rPr lang="zh-CN" altLang="zh-CN" dirty="0" smtClean="0"/>
              <a:t>。这普通率，像我在后面所说的那样，自然部分受社会的一般情况，即贫富、进步退步或停滞状况的支配，部分受各种用途的特殊性质的支配。同样，在每一个社会及其邻近地区，地租也有一个普通率或平均率，这普通率，像我在后面所说的那样，也是部分受土地所在地的社会及其邻近地区的一般情况的支配，部分受土地的天然肥沃与人工改良的支配。</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a:bodyPr>
          <a:lstStyle/>
          <a:p>
            <a:r>
              <a:rPr lang="en-US" altLang="zh-CN" dirty="0" smtClean="0"/>
              <a:t>    [</a:t>
            </a:r>
            <a:r>
              <a:rPr lang="zh-CN" altLang="zh-CN" dirty="0" smtClean="0"/>
              <a:t>这样一种普通或平均率为何出现，或者，后文中提到的自然价格（中心价格）为何会出现？中心价格意味着市场价格本身是“流动的”，是在变动中趋向并实现的平衡。因此，自然价格的前提恰恰要求社会具有充分的流动性与开放性：当某一领域的利润率较高的时候，足够多的资本与劳动可以流入这一领域，形成有效竞争，从而令利润率与价格回落到自然的中心价格。所以，自然价格并非恒定不变的价格标准，是一种中心价格，它预设了自由而开放、具有充分竞争（没有垄断）的社会状态。</a:t>
            </a:r>
            <a:r>
              <a:rPr lang="zh-CN" altLang="zh-CN" b="1" dirty="0" smtClean="0"/>
              <a:t>他将这种社会状态下的价格称为“自然价格”，言外之意，这样的社会状态恰恰是社会的“自然状态”</a:t>
            </a:r>
            <a:r>
              <a:rPr lang="zh-CN" altLang="zh-CN" dirty="0" smtClean="0"/>
              <a:t>。</a:t>
            </a:r>
            <a:r>
              <a:rPr lang="en-US" altLang="zh-CN" dirty="0" smtClean="0"/>
              <a:t>]</a:t>
            </a:r>
          </a:p>
          <a:p>
            <a:endParaRPr lang="en-US" altLang="zh-CN" dirty="0" smtClean="0"/>
          </a:p>
          <a:p>
            <a:r>
              <a:rPr lang="en-US" altLang="zh-CN" dirty="0" smtClean="0"/>
              <a:t>     </a:t>
            </a:r>
            <a:r>
              <a:rPr lang="zh-CN" altLang="en-US" b="1" dirty="0" smtClean="0"/>
              <a:t>自然价格与垄断价格的对立，参见</a:t>
            </a:r>
            <a:r>
              <a:rPr lang="en-US" altLang="zh-CN" b="1" dirty="0" smtClean="0"/>
              <a:t>56</a:t>
            </a:r>
            <a:r>
              <a:rPr lang="zh-CN" altLang="en-US" b="1" dirty="0" smtClean="0"/>
              <a:t>页</a:t>
            </a:r>
            <a:endParaRPr lang="zh-CN" altLang="zh-CN" b="1"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商业社会中的贸易与“货币”</a:t>
            </a:r>
            <a:endParaRPr lang="zh-CN" altLang="en-US" dirty="0"/>
          </a:p>
        </p:txBody>
      </p:sp>
      <p:sp>
        <p:nvSpPr>
          <p:cNvPr id="3" name="内容占位符 2"/>
          <p:cNvSpPr>
            <a:spLocks noGrp="1"/>
          </p:cNvSpPr>
          <p:nvPr>
            <p:ph sz="quarter" idx="1"/>
          </p:nvPr>
        </p:nvSpPr>
        <p:spPr/>
        <p:txBody>
          <a:bodyPr>
            <a:normAutofit lnSpcReduction="10000"/>
          </a:bodyPr>
          <a:lstStyle/>
          <a:p>
            <a:r>
              <a:rPr lang="zh-CN" altLang="en-US" dirty="0" smtClean="0"/>
              <a:t>    </a:t>
            </a:r>
            <a:r>
              <a:rPr lang="zh-CN" altLang="en-US" b="1" dirty="0" smtClean="0"/>
              <a:t>商业社会</a:t>
            </a:r>
            <a:r>
              <a:rPr lang="zh-CN" altLang="en-US" dirty="0" smtClean="0"/>
              <a:t>是劳动分工充分实现之后的结果，因此也是人性倾向（道德能力中的“同情”）得以充分发育实现的结果。</a:t>
            </a:r>
          </a:p>
          <a:p>
            <a:endParaRPr lang="en-US" b="1" i="1" dirty="0" smtClean="0"/>
          </a:p>
          <a:p>
            <a:r>
              <a:rPr lang="en-US" b="1" i="1" dirty="0" smtClean="0">
                <a:latin typeface="Times New Roman" pitchFamily="18" charset="0"/>
                <a:cs typeface="Times New Roman" pitchFamily="18" charset="0"/>
              </a:rPr>
              <a:t>When the division of </a:t>
            </a:r>
            <a:r>
              <a:rPr lang="en-US" b="1" i="1" dirty="0" err="1" smtClean="0">
                <a:latin typeface="Times New Roman" pitchFamily="18" charset="0"/>
                <a:cs typeface="Times New Roman" pitchFamily="18" charset="0"/>
              </a:rPr>
              <a:t>labour</a:t>
            </a:r>
            <a:r>
              <a:rPr lang="en-US" b="1" i="1" dirty="0" smtClean="0">
                <a:latin typeface="Times New Roman" pitchFamily="18" charset="0"/>
                <a:cs typeface="Times New Roman" pitchFamily="18" charset="0"/>
              </a:rPr>
              <a:t> has been once thoroughly established</a:t>
            </a:r>
            <a:r>
              <a:rPr lang="en-US" dirty="0" smtClean="0">
                <a:latin typeface="Times New Roman" pitchFamily="18" charset="0"/>
                <a:cs typeface="Times New Roman" pitchFamily="18" charset="0"/>
              </a:rPr>
              <a:t>, it is but a very small part of a man’s wants which the produce of his own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can supply. He supplies the far greater part of them by exchanging that surplus part of the produce of his own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which is over and above his own consumption, for such parts of the produce of other men’s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as he has occasion for. Every man thus lives by exchanging, or becomes in some measure a merchant, and the society itself grows to be what is properly a </a:t>
            </a:r>
            <a:r>
              <a:rPr lang="en-US" b="1" dirty="0" smtClean="0">
                <a:latin typeface="Times New Roman" pitchFamily="18" charset="0"/>
                <a:cs typeface="Times New Roman" pitchFamily="18" charset="0"/>
              </a:rPr>
              <a:t>commercial society</a:t>
            </a:r>
            <a:r>
              <a:rPr lang="en-US" dirty="0" smtClean="0">
                <a:latin typeface="Times New Roman" pitchFamily="18" charset="0"/>
                <a:cs typeface="Times New Roman" pitchFamily="18" charset="0"/>
              </a:rPr>
              <a:t>.  P.37.</a:t>
            </a:r>
            <a:endParaRPr lang="zh-CN" altLang="en-US" dirty="0" smtClean="0">
              <a:latin typeface="Times New Roman" pitchFamily="18" charset="0"/>
              <a:cs typeface="Times New Roman" pitchFamily="18" charset="0"/>
            </a:endParaRP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211144" cy="778098"/>
          </a:xfrm>
        </p:spPr>
        <p:txBody>
          <a:bodyPr/>
          <a:lstStyle/>
          <a:p>
            <a:r>
              <a:rPr lang="zh-CN" altLang="en-US" b="1" dirty="0" smtClean="0"/>
              <a:t>商业社会中的贸易与“货币”</a:t>
            </a:r>
            <a:endParaRPr lang="zh-CN" altLang="en-US" dirty="0"/>
          </a:p>
        </p:txBody>
      </p:sp>
      <p:sp>
        <p:nvSpPr>
          <p:cNvPr id="3" name="内容占位符 2"/>
          <p:cNvSpPr>
            <a:spLocks noGrp="1"/>
          </p:cNvSpPr>
          <p:nvPr>
            <p:ph sz="quarter" idx="1"/>
          </p:nvPr>
        </p:nvSpPr>
        <p:spPr>
          <a:xfrm>
            <a:off x="457200" y="1196752"/>
            <a:ext cx="8147248" cy="5661248"/>
          </a:xfrm>
        </p:spPr>
        <p:txBody>
          <a:bodyPr>
            <a:normAutofit fontScale="77500" lnSpcReduction="20000"/>
          </a:bodyPr>
          <a:lstStyle/>
          <a:p>
            <a:r>
              <a:rPr lang="zh-CN" altLang="en-US" sz="3100" dirty="0" smtClean="0"/>
              <a:t>      </a:t>
            </a:r>
            <a:r>
              <a:rPr lang="zh-CN" altLang="en-US" sz="2800" b="1" dirty="0" smtClean="0"/>
              <a:t>货币的起源：</a:t>
            </a:r>
            <a:r>
              <a:rPr lang="zh-CN" altLang="en-US" sz="2800" dirty="0" smtClean="0"/>
              <a:t>劳动分工与商业社会之根源为人的社会性</a:t>
            </a:r>
            <a:r>
              <a:rPr lang="en-US" altLang="zh-CN" sz="2800" dirty="0" smtClean="0"/>
              <a:t>——</a:t>
            </a:r>
            <a:r>
              <a:rPr lang="zh-CN" altLang="en-US" sz="2800" dirty="0" smtClean="0"/>
              <a:t>人能“同情”他人的道德本能（“交易”的自然倾向）；但是，分工的深化、完成仍需要有一些</a:t>
            </a:r>
            <a:r>
              <a:rPr lang="zh-CN" altLang="en-US" sz="2800" b="1" dirty="0" smtClean="0"/>
              <a:t>技术上的条件</a:t>
            </a:r>
            <a:r>
              <a:rPr lang="zh-CN" altLang="en-US" sz="2800" dirty="0" smtClean="0"/>
              <a:t>，货币就满足了这样一种技术要求。</a:t>
            </a:r>
            <a:endParaRPr lang="en-US" altLang="zh-CN" sz="2800" dirty="0" smtClean="0"/>
          </a:p>
          <a:p>
            <a:pPr>
              <a:buNone/>
            </a:pPr>
            <a:r>
              <a:rPr lang="en-US" altLang="zh-CN" sz="2800" dirty="0" smtClean="0"/>
              <a:t>        </a:t>
            </a:r>
            <a:r>
              <a:rPr lang="zh-CN" altLang="en-US" sz="2800" dirty="0" smtClean="0"/>
              <a:t>劳动分工与货币（通用媒介）之必要性；</a:t>
            </a:r>
            <a:endParaRPr lang="en-US" altLang="zh-CN" sz="2800" dirty="0" smtClean="0">
              <a:latin typeface="华文仿宋" pitchFamily="2" charset="-122"/>
              <a:ea typeface="华文仿宋" pitchFamily="2" charset="-122"/>
            </a:endParaRPr>
          </a:p>
          <a:p>
            <a:pPr>
              <a:buNone/>
            </a:pPr>
            <a:r>
              <a:rPr lang="en-US" altLang="zh-CN" sz="3100" dirty="0" smtClean="0">
                <a:latin typeface="Times New Roman" pitchFamily="18" charset="0"/>
                <a:ea typeface="华文仿宋" pitchFamily="2" charset="-122"/>
                <a:cs typeface="Times New Roman" pitchFamily="18" charset="0"/>
              </a:rPr>
              <a:t>            </a:t>
            </a:r>
          </a:p>
          <a:p>
            <a:pPr>
              <a:buNone/>
            </a:pPr>
            <a:r>
              <a:rPr lang="en-US" altLang="zh-CN" sz="3100" dirty="0" smtClean="0">
                <a:latin typeface="Times New Roman" pitchFamily="18" charset="0"/>
                <a:ea typeface="华文仿宋" pitchFamily="2" charset="-122"/>
                <a:cs typeface="Times New Roman" pitchFamily="18" charset="0"/>
              </a:rPr>
              <a:t>          </a:t>
            </a:r>
            <a:r>
              <a:rPr lang="en-US" altLang="zh-CN" sz="3100" dirty="0" smtClean="0">
                <a:latin typeface="Times New Roman" pitchFamily="18" charset="0"/>
                <a:cs typeface="Times New Roman" pitchFamily="18" charset="0"/>
              </a:rPr>
              <a:t>In order to avoid the inconveniency of such situations, </a:t>
            </a:r>
            <a:r>
              <a:rPr lang="en-US" altLang="zh-CN" sz="3100" b="1" i="1" dirty="0" smtClean="0">
                <a:latin typeface="Times New Roman" pitchFamily="18" charset="0"/>
                <a:cs typeface="Times New Roman" pitchFamily="18" charset="0"/>
              </a:rPr>
              <a:t>every prudent man in every period of society</a:t>
            </a:r>
            <a:r>
              <a:rPr lang="en-US" altLang="zh-CN" sz="3100" dirty="0" smtClean="0">
                <a:latin typeface="Times New Roman" pitchFamily="18" charset="0"/>
                <a:cs typeface="Times New Roman" pitchFamily="18" charset="0"/>
              </a:rPr>
              <a:t>, after the first establishment of the division of </a:t>
            </a:r>
            <a:r>
              <a:rPr lang="en-US" altLang="zh-CN" sz="3100" dirty="0" err="1" smtClean="0">
                <a:latin typeface="Times New Roman" pitchFamily="18" charset="0"/>
                <a:cs typeface="Times New Roman" pitchFamily="18" charset="0"/>
              </a:rPr>
              <a:t>labour</a:t>
            </a:r>
            <a:r>
              <a:rPr lang="en-US" altLang="zh-CN" sz="3100" dirty="0" smtClean="0">
                <a:latin typeface="Times New Roman" pitchFamily="18" charset="0"/>
                <a:cs typeface="Times New Roman" pitchFamily="18" charset="0"/>
              </a:rPr>
              <a:t>, must naturally have </a:t>
            </a:r>
            <a:r>
              <a:rPr lang="en-US" altLang="zh-CN" sz="3100" dirty="0" err="1" smtClean="0">
                <a:latin typeface="Times New Roman" pitchFamily="18" charset="0"/>
                <a:cs typeface="Times New Roman" pitchFamily="18" charset="0"/>
              </a:rPr>
              <a:t>endeavoured</a:t>
            </a:r>
            <a:r>
              <a:rPr lang="en-US" altLang="zh-CN" sz="3100" dirty="0" smtClean="0">
                <a:latin typeface="Times New Roman" pitchFamily="18" charset="0"/>
                <a:cs typeface="Times New Roman" pitchFamily="18" charset="0"/>
              </a:rPr>
              <a:t> to manage his affairs in such a manner, as to</a:t>
            </a:r>
            <a:r>
              <a:rPr lang="en-US" altLang="zh-CN" sz="3100" b="1" i="1" dirty="0" smtClean="0">
                <a:latin typeface="Times New Roman" pitchFamily="18" charset="0"/>
                <a:cs typeface="Times New Roman" pitchFamily="18" charset="0"/>
              </a:rPr>
              <a:t> have at all times by him, besides the peculiar produce of his own industry, a certain quantity of some one commodity or other, such as he imagined few people would be likely to refuse in exchange for the produce of their industry</a:t>
            </a:r>
            <a:r>
              <a:rPr lang="en-US" altLang="zh-CN" sz="3100" i="1" dirty="0" smtClean="0">
                <a:latin typeface="Times New Roman" pitchFamily="18" charset="0"/>
                <a:cs typeface="Times New Roman" pitchFamily="18" charset="0"/>
              </a:rPr>
              <a:t>. </a:t>
            </a:r>
            <a:r>
              <a:rPr lang="en-US" altLang="zh-CN" sz="3100" dirty="0" smtClean="0">
                <a:latin typeface="Times New Roman" pitchFamily="18" charset="0"/>
                <a:cs typeface="Times New Roman" pitchFamily="18" charset="0"/>
              </a:rPr>
              <a:t>P.37-38.  </a:t>
            </a:r>
          </a:p>
          <a:p>
            <a:pPr>
              <a:buNone/>
            </a:pPr>
            <a:r>
              <a:rPr lang="en-US" altLang="zh-CN" sz="3100" dirty="0" smtClean="0">
                <a:latin typeface="Times New Roman" pitchFamily="18" charset="0"/>
                <a:cs typeface="Times New Roman" pitchFamily="18" charset="0"/>
              </a:rPr>
              <a:t>        </a:t>
            </a:r>
            <a:endParaRPr lang="en-US" altLang="zh-CN" sz="2000" dirty="0" smtClean="0">
              <a:latin typeface="华文仿宋" pitchFamily="2" charset="-122"/>
              <a:ea typeface="华文仿宋" pitchFamily="2" charset="-122"/>
            </a:endParaRPr>
          </a:p>
          <a:p>
            <a:pPr>
              <a:buNone/>
            </a:pPr>
            <a:r>
              <a:rPr lang="en-US" altLang="zh-CN" dirty="0" smtClean="0"/>
              <a:t>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pPr>
              <a:buNone/>
            </a:pPr>
            <a:r>
              <a:rPr lang="zh-CN" altLang="en-US" b="1" dirty="0" smtClean="0"/>
              <a:t>货币之演变：</a:t>
            </a:r>
            <a:r>
              <a:rPr lang="zh-CN" altLang="en-US" dirty="0" smtClean="0">
                <a:latin typeface="Times New Roman" pitchFamily="18" charset="0"/>
                <a:cs typeface="Times New Roman" pitchFamily="18" charset="0"/>
              </a:rPr>
              <a:t>货</a:t>
            </a:r>
            <a:r>
              <a:rPr lang="zh-CN" altLang="zh-CN" dirty="0" smtClean="0">
                <a:latin typeface="Times New Roman" pitchFamily="18" charset="0"/>
                <a:cs typeface="Times New Roman" pitchFamily="18" charset="0"/>
              </a:rPr>
              <a:t>币的诞生出于</a:t>
            </a:r>
            <a:r>
              <a:rPr lang="zh-CN" altLang="zh-CN" b="1" dirty="0" smtClean="0">
                <a:latin typeface="Times New Roman" pitchFamily="18" charset="0"/>
                <a:cs typeface="Times New Roman" pitchFamily="18" charset="0"/>
              </a:rPr>
              <a:t>人为的审慎设计</a:t>
            </a:r>
            <a:r>
              <a:rPr lang="zh-CN" altLang="zh-CN" dirty="0" smtClean="0">
                <a:latin typeface="Times New Roman" pitchFamily="18" charset="0"/>
                <a:cs typeface="Times New Roman" pitchFamily="18" charset="0"/>
              </a:rPr>
              <a:t>，承载着信用的功能。</a:t>
            </a:r>
            <a:r>
              <a:rPr lang="en-US" altLang="zh-CN" dirty="0" smtClean="0">
                <a:latin typeface="华文仿宋" pitchFamily="2" charset="-122"/>
                <a:ea typeface="华文仿宋" pitchFamily="2" charset="-122"/>
              </a:rPr>
              <a:t> </a:t>
            </a:r>
            <a:r>
              <a:rPr lang="zh-CN" altLang="en-US" b="1" dirty="0" smtClean="0">
                <a:latin typeface="华文仿宋" pitchFamily="2" charset="-122"/>
                <a:ea typeface="华文仿宋" pitchFamily="2" charset="-122"/>
              </a:rPr>
              <a:t>货币是“信用”的符号，是便利交易的工具</a:t>
            </a:r>
            <a:r>
              <a:rPr lang="zh-CN" altLang="en-US" dirty="0" smtClean="0">
                <a:latin typeface="Times New Roman" pitchFamily="18" charset="0"/>
                <a:cs typeface="Times New Roman" pitchFamily="18" charset="0"/>
              </a:rPr>
              <a:t>。</a:t>
            </a:r>
            <a:r>
              <a:rPr lang="zh-CN" altLang="en-US" dirty="0" smtClean="0"/>
              <a:t>正因其人为性与工具性，它才存在地区差异，也在历史长河中不断演化。</a:t>
            </a:r>
            <a:endParaRPr lang="en-US" altLang="zh-CN" dirty="0" smtClean="0"/>
          </a:p>
          <a:p>
            <a:pPr>
              <a:buNone/>
            </a:pPr>
            <a:r>
              <a:rPr lang="zh-CN" altLang="en-US" dirty="0" smtClean="0"/>
              <a:t>        </a:t>
            </a:r>
            <a:r>
              <a:rPr lang="zh-CN" altLang="en-US" b="1" dirty="0" smtClean="0"/>
              <a:t>未开化时代的通用媒介</a:t>
            </a:r>
            <a:r>
              <a:rPr lang="en-US" altLang="zh-CN" dirty="0" smtClean="0"/>
              <a:t>——</a:t>
            </a:r>
            <a:r>
              <a:rPr lang="zh-CN" altLang="en-US" dirty="0" smtClean="0"/>
              <a:t>牲畜、盐、贝壳、烟草、鱼干、砂糖、兽皮</a:t>
            </a:r>
            <a:r>
              <a:rPr lang="en-US" altLang="zh-CN" dirty="0" smtClean="0"/>
              <a:t>/</a:t>
            </a:r>
            <a:r>
              <a:rPr lang="zh-CN" altLang="en-US" dirty="0" smtClean="0"/>
              <a:t>鞣皮；</a:t>
            </a:r>
            <a:endParaRPr lang="en-US" altLang="zh-CN" dirty="0" smtClean="0"/>
          </a:p>
          <a:p>
            <a:pPr>
              <a:buNone/>
            </a:pPr>
            <a:r>
              <a:rPr lang="en-US" altLang="zh-CN" dirty="0" smtClean="0"/>
              <a:t>        </a:t>
            </a:r>
            <a:r>
              <a:rPr lang="zh-CN" altLang="en-US" dirty="0" smtClean="0"/>
              <a:t>经历漫长的演变后，人们选择金属作为货币的原因</a:t>
            </a:r>
            <a:r>
              <a:rPr lang="en-US" altLang="zh-CN" dirty="0" smtClean="0"/>
              <a:t>——</a:t>
            </a:r>
            <a:r>
              <a:rPr lang="zh-CN" altLang="en-US" dirty="0" smtClean="0"/>
              <a:t>耐久性、可任意分割并可再熔铸成原形；</a:t>
            </a:r>
            <a:endParaRPr lang="en-US" altLang="zh-CN" dirty="0" smtClean="0"/>
          </a:p>
          <a:p>
            <a:pPr>
              <a:buNone/>
            </a:pPr>
            <a:r>
              <a:rPr lang="en-US" altLang="zh-CN" dirty="0" smtClean="0"/>
              <a:t>         </a:t>
            </a:r>
            <a:r>
              <a:rPr lang="zh-CN" altLang="en-US" dirty="0" smtClean="0"/>
              <a:t>货币的演进（加盖在货币金属上的公印、铸币），最终成为一切文明国家商业的媒介。</a:t>
            </a:r>
            <a:r>
              <a:rPr lang="zh-CN" altLang="en-US" b="1" dirty="0" smtClean="0"/>
              <a:t>货币的演进史是具体实物日益抽象化、符号化的历史。</a:t>
            </a:r>
            <a:r>
              <a:rPr lang="zh-CN" altLang="en-US" dirty="0" smtClean="0"/>
              <a:t>货币只是价值的符号或标记，其有效性完全取决于国民对它的信心。</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当货币成为文明社会普遍的交换媒介，它就用来表象一切商品的价值，并表象一切商品交换。所以，货币便成为研究交易法则的关键环节。</a:t>
            </a:r>
            <a:endParaRPr lang="en-US" altLang="zh-CN" dirty="0" smtClean="0"/>
          </a:p>
          <a:p>
            <a:endParaRPr lang="zh-CN" altLang="zh-CN" dirty="0" smtClean="0"/>
          </a:p>
          <a:p>
            <a:r>
              <a:rPr lang="en-US" altLang="zh-CN" dirty="0" smtClean="0"/>
              <a:t>    </a:t>
            </a:r>
            <a:r>
              <a:rPr lang="zh-CN" altLang="zh-CN" dirty="0" smtClean="0"/>
              <a:t>交易的法则（以货币交换货物或以货物交换货物时所遵循的法则）：商品的交换价值</a:t>
            </a:r>
            <a:r>
              <a:rPr lang="en-US" altLang="zh-CN" dirty="0" smtClean="0"/>
              <a:t>/</a:t>
            </a:r>
            <a:r>
              <a:rPr lang="zh-CN" altLang="zh-CN" dirty="0" smtClean="0"/>
              <a:t>使用价值</a:t>
            </a:r>
            <a:endParaRPr lang="en-US" altLang="zh-CN" dirty="0" smtClean="0"/>
          </a:p>
          <a:p>
            <a:endParaRPr lang="zh-CN" altLang="zh-CN" dirty="0" smtClean="0"/>
          </a:p>
          <a:p>
            <a:r>
              <a:rPr lang="zh-CN" altLang="zh-CN" b="1" dirty="0" smtClean="0"/>
              <a:t>三部分内容：</a:t>
            </a:r>
            <a:r>
              <a:rPr lang="en-US" altLang="zh-CN" b="1" dirty="0" smtClean="0"/>
              <a:t>  1</a:t>
            </a:r>
            <a:r>
              <a:rPr lang="en-US" altLang="zh-CN" b="1" dirty="0" smtClean="0">
                <a:latin typeface="华文仿宋" pitchFamily="2" charset="-122"/>
                <a:ea typeface="华文仿宋" pitchFamily="2" charset="-122"/>
              </a:rPr>
              <a:t>)</a:t>
            </a:r>
            <a:r>
              <a:rPr lang="zh-CN" altLang="zh-CN" b="1" dirty="0" smtClean="0">
                <a:latin typeface="华文仿宋" pitchFamily="2" charset="-122"/>
                <a:ea typeface="华文仿宋" pitchFamily="2" charset="-122"/>
              </a:rPr>
              <a:t>交换价值</a:t>
            </a:r>
            <a:r>
              <a:rPr lang="zh-CN" altLang="zh-CN" dirty="0" smtClean="0">
                <a:latin typeface="华文仿宋" pitchFamily="2" charset="-122"/>
                <a:ea typeface="华文仿宋" pitchFamily="2" charset="-122"/>
              </a:rPr>
              <a:t>的真实尺度；</a:t>
            </a:r>
            <a:r>
              <a:rPr lang="en-US" altLang="zh-CN" b="1" dirty="0" smtClean="0">
                <a:latin typeface="华文仿宋" pitchFamily="2" charset="-122"/>
                <a:ea typeface="华文仿宋" pitchFamily="2" charset="-122"/>
              </a:rPr>
              <a:t>2)</a:t>
            </a:r>
            <a:r>
              <a:rPr lang="zh-CN" altLang="zh-CN" dirty="0" smtClean="0">
                <a:latin typeface="华文仿宋" pitchFamily="2" charset="-122"/>
                <a:ea typeface="华文仿宋" pitchFamily="2" charset="-122"/>
              </a:rPr>
              <a:t>构成真实价格的各部分究竟是什么？</a:t>
            </a:r>
            <a:r>
              <a:rPr lang="en-US" altLang="zh-CN" b="1" dirty="0" smtClean="0">
                <a:latin typeface="华文仿宋" pitchFamily="2" charset="-122"/>
                <a:ea typeface="华文仿宋" pitchFamily="2" charset="-122"/>
              </a:rPr>
              <a:t>3)</a:t>
            </a:r>
            <a:r>
              <a:rPr lang="zh-CN" altLang="zh-CN" dirty="0" smtClean="0">
                <a:latin typeface="华文仿宋" pitchFamily="2" charset="-122"/>
                <a:ea typeface="华文仿宋" pitchFamily="2" charset="-122"/>
              </a:rPr>
              <a:t>市场价格与自然价格</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a:bodyPr>
          <a:lstStyle/>
          <a:p>
            <a:r>
              <a:rPr lang="en-US" altLang="zh-CN" dirty="0" smtClean="0"/>
              <a:t>      [</a:t>
            </a:r>
            <a:r>
              <a:rPr lang="zh-CN" altLang="zh-CN" dirty="0" smtClean="0"/>
              <a:t>亚当·斯密在本章开头讲述了漫长的货币演化史。以物易物中的不便要求人们使用一种交换媒介——人们可以之去换取任何其他商品。因此，“交换媒介”在一开始就具备“信用”的功能。在最初阶段，这一抽象的可以置换为任何商品的“信用”为某一个具体的物品承载：在不同时期、地区，承载物是多元的，甚至在许多情况下是十分笨重的。随着历史的发展，“信用”逐渐从实在的物品中超脱出来，日益符号化和功能化。甚至在最后，货币演化为彻底超脱于任何具体商品之外的符号。货币亦成为完全独立于彼此交换的物品的“第三方”。与此同时，其普遍信用亦由一个具有最高权威的第三方提供，这即是国家政府。</a:t>
            </a:r>
            <a:r>
              <a:rPr lang="zh-CN" altLang="zh-CN" b="1" dirty="0" smtClean="0"/>
              <a:t>“货币”的演化史其实也是社会、政治秩序的演化史。国家是一个功能性的存在，是社会演化过程中，诸种功能和效用不断聚集、融合的结果。</a:t>
            </a:r>
            <a:r>
              <a:rPr lang="en-US" altLang="zh-CN" b="1" dirty="0" smtClean="0"/>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商品的真实价格与名义价格</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 </a:t>
            </a:r>
            <a:r>
              <a:rPr lang="zh-CN" altLang="en-US" b="1" dirty="0" smtClean="0"/>
              <a:t>衡量一切商品交换价值的真实尺度</a:t>
            </a:r>
            <a:r>
              <a:rPr lang="en-US" altLang="zh-CN" b="1" dirty="0" smtClean="0"/>
              <a:t>——</a:t>
            </a:r>
            <a:r>
              <a:rPr lang="zh-CN" altLang="en-US" b="1" dirty="0" smtClean="0"/>
              <a:t>劳动</a:t>
            </a:r>
            <a:r>
              <a:rPr lang="zh-CN" altLang="en-US" dirty="0" smtClean="0"/>
              <a:t>；（</a:t>
            </a:r>
            <a:r>
              <a:rPr lang="en-US" altLang="zh-CN" dirty="0" smtClean="0"/>
              <a:t>26</a:t>
            </a:r>
            <a:r>
              <a:rPr lang="zh-CN" altLang="en-US" dirty="0" smtClean="0"/>
              <a:t>页）</a:t>
            </a:r>
            <a:r>
              <a:rPr lang="zh-CN" altLang="en-US" sz="2000" dirty="0" smtClean="0">
                <a:latin typeface="华文仿宋" pitchFamily="2" charset="-122"/>
                <a:ea typeface="华文仿宋" pitchFamily="2" charset="-122"/>
              </a:rPr>
              <a:t>在商业社会中，我们所消费的必需品、便利品以及娱乐多来自于交易和购买；所以，从表面看起来，货币是财富的标志。但实际上，劳动是所有商品交换价值的真实尺度。</a:t>
            </a:r>
            <a:endParaRPr lang="en-US" altLang="zh-CN" sz="2000" dirty="0" smtClean="0">
              <a:latin typeface="华文仿宋" pitchFamily="2" charset="-122"/>
              <a:ea typeface="华文仿宋" pitchFamily="2" charset="-122"/>
            </a:endParaRPr>
          </a:p>
          <a:p>
            <a:endParaRPr lang="zh-CN" altLang="en-US" dirty="0" smtClean="0"/>
          </a:p>
          <a:p>
            <a:r>
              <a:rPr lang="zh-CN" altLang="en-US" dirty="0" smtClean="0"/>
              <a:t>在进行交换时，人们不是按照任何准确的尺度来作调整，而是通过市场议价来调整；商品交换价值多用货币计算。</a:t>
            </a:r>
            <a:endParaRPr lang="en-US" altLang="zh-CN" dirty="0" smtClean="0"/>
          </a:p>
          <a:p>
            <a:endParaRPr lang="zh-CN" altLang="en-US" dirty="0" smtClean="0"/>
          </a:p>
          <a:p>
            <a:r>
              <a:rPr lang="zh-CN" altLang="en-US" dirty="0" smtClean="0"/>
              <a:t>劳动是商品的真实价格（</a:t>
            </a:r>
            <a:r>
              <a:rPr lang="en-US" dirty="0" smtClean="0"/>
              <a:t>the real price</a:t>
            </a:r>
            <a:r>
              <a:rPr lang="zh-CN" altLang="en-US" dirty="0" smtClean="0"/>
              <a:t>）；货币只是商品的名义价格（</a:t>
            </a:r>
            <a:r>
              <a:rPr lang="en-US" dirty="0" smtClean="0"/>
              <a:t>nominal price</a:t>
            </a:r>
            <a:r>
              <a:rPr lang="zh-CN" altLang="en-US" dirty="0" smtClean="0"/>
              <a:t>）（第</a:t>
            </a:r>
            <a:r>
              <a:rPr lang="en-US" dirty="0" smtClean="0"/>
              <a:t>29</a:t>
            </a:r>
            <a:r>
              <a:rPr lang="zh-CN" altLang="en-US" dirty="0" smtClean="0"/>
              <a:t>页）；劳动的真实价格与名义价格。</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lnSpcReduction="10000"/>
          </a:bodyPr>
          <a:lstStyle/>
          <a:p>
            <a:r>
              <a:rPr lang="en-US" dirty="0" smtClean="0">
                <a:latin typeface="Times New Roman" pitchFamily="18" charset="0"/>
                <a:cs typeface="Times New Roman" pitchFamily="18" charset="0"/>
              </a:rPr>
              <a:t>p.47. Every man is rich or poor according to the degree in which he can afford to enjoy the necessaries, </a:t>
            </a:r>
            <a:r>
              <a:rPr lang="en-US" dirty="0" err="1" smtClean="0">
                <a:latin typeface="Times New Roman" pitchFamily="18" charset="0"/>
                <a:cs typeface="Times New Roman" pitchFamily="18" charset="0"/>
              </a:rPr>
              <a:t>conveniencies</a:t>
            </a:r>
            <a:r>
              <a:rPr lang="en-US" dirty="0" smtClean="0">
                <a:latin typeface="Times New Roman" pitchFamily="18" charset="0"/>
                <a:cs typeface="Times New Roman" pitchFamily="18" charset="0"/>
              </a:rPr>
              <a:t>, and amusements of human life.</a:t>
            </a:r>
            <a:r>
              <a:rPr lang="en-US" b="1" dirty="0" smtClean="0">
                <a:latin typeface="Times New Roman" pitchFamily="18" charset="0"/>
                <a:cs typeface="Times New Roman" pitchFamily="18" charset="0"/>
              </a:rPr>
              <a:t> But after the division of </a:t>
            </a:r>
            <a:r>
              <a:rPr lang="en-US" b="1" dirty="0" err="1" smtClean="0">
                <a:latin typeface="Times New Roman" pitchFamily="18" charset="0"/>
                <a:cs typeface="Times New Roman" pitchFamily="18" charset="0"/>
              </a:rPr>
              <a:t>labour</a:t>
            </a:r>
            <a:r>
              <a:rPr lang="en-US" b="1" dirty="0" smtClean="0">
                <a:latin typeface="Times New Roman" pitchFamily="18" charset="0"/>
                <a:cs typeface="Times New Roman" pitchFamily="18" charset="0"/>
              </a:rPr>
              <a:t> has once thoroughly taken place,</a:t>
            </a:r>
            <a:r>
              <a:rPr lang="en-US" dirty="0" smtClean="0">
                <a:latin typeface="Times New Roman" pitchFamily="18" charset="0"/>
                <a:cs typeface="Times New Roman" pitchFamily="18" charset="0"/>
              </a:rPr>
              <a:t> it is but a very small part of these with which a man’s own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can supply him. </a:t>
            </a:r>
            <a:r>
              <a:rPr lang="en-US" b="1" dirty="0" smtClean="0">
                <a:latin typeface="Times New Roman" pitchFamily="18" charset="0"/>
                <a:cs typeface="Times New Roman" pitchFamily="18" charset="0"/>
              </a:rPr>
              <a:t>The far greater part of them he must derive from the </a:t>
            </a:r>
            <a:r>
              <a:rPr lang="en-US" b="1" dirty="0" err="1" smtClean="0">
                <a:latin typeface="Times New Roman" pitchFamily="18" charset="0"/>
                <a:cs typeface="Times New Roman" pitchFamily="18" charset="0"/>
              </a:rPr>
              <a:t>labour</a:t>
            </a:r>
            <a:r>
              <a:rPr lang="en-US" b="1" dirty="0" smtClean="0">
                <a:latin typeface="Times New Roman" pitchFamily="18" charset="0"/>
                <a:cs typeface="Times New Roman" pitchFamily="18" charset="0"/>
              </a:rPr>
              <a:t> of other people, and he must be rich or poor according to the quantity of that </a:t>
            </a:r>
            <a:r>
              <a:rPr lang="en-US" b="1" dirty="0" err="1" smtClean="0">
                <a:latin typeface="Times New Roman" pitchFamily="18" charset="0"/>
                <a:cs typeface="Times New Roman" pitchFamily="18" charset="0"/>
              </a:rPr>
              <a:t>labour</a:t>
            </a:r>
            <a:r>
              <a:rPr lang="en-US" b="1" dirty="0" smtClean="0">
                <a:latin typeface="Times New Roman" pitchFamily="18" charset="0"/>
                <a:cs typeface="Times New Roman" pitchFamily="18" charset="0"/>
              </a:rPr>
              <a:t> which he can command, or which he can afford to purchase.</a:t>
            </a:r>
            <a:r>
              <a:rPr lang="en-US" dirty="0" smtClean="0">
                <a:latin typeface="Times New Roman" pitchFamily="18" charset="0"/>
                <a:cs typeface="Times New Roman" pitchFamily="18" charset="0"/>
              </a:rPr>
              <a:t> The value of any commodity, therefore, to the person who possesses it, and who means not to use or consume it himself, but to exchange it for other commodities, is equal to the quantity of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which it enables him to purchase or command. </a:t>
            </a:r>
            <a:r>
              <a:rPr lang="en-US" b="1" dirty="0" err="1" smtClean="0">
                <a:latin typeface="Times New Roman" pitchFamily="18" charset="0"/>
                <a:cs typeface="Times New Roman" pitchFamily="18" charset="0"/>
              </a:rPr>
              <a:t>Labour</a:t>
            </a:r>
            <a:r>
              <a:rPr lang="en-US" b="1" dirty="0" smtClean="0">
                <a:latin typeface="Times New Roman" pitchFamily="18" charset="0"/>
                <a:cs typeface="Times New Roman" pitchFamily="18" charset="0"/>
              </a:rPr>
              <a:t>, therefore, is the real measure of the exchangeable value of all commodities</a:t>
            </a:r>
            <a:r>
              <a:rPr lang="en-US" dirty="0" smtClean="0">
                <a:latin typeface="Times New Roman" pitchFamily="18" charset="0"/>
                <a:cs typeface="Times New Roman" pitchFamily="18" charset="0"/>
              </a:rPr>
              <a:t>.</a:t>
            </a:r>
            <a:endParaRPr lang="zh-CN" altLang="en-US" dirty="0" smtClean="0">
              <a:latin typeface="Times New Roman" pitchFamily="18" charset="0"/>
              <a:cs typeface="Times New Roman" pitchFamily="18" charset="0"/>
            </a:endParaRPr>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1023</TotalTime>
  <Words>3203</Words>
  <Application>Microsoft Office PowerPoint</Application>
  <PresentationFormat>全屏显示(4:3)</PresentationFormat>
  <Paragraphs>85</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凸显</vt:lpstr>
      <vt:lpstr>亚当·斯密与《国富论》  </vt:lpstr>
      <vt:lpstr>幻灯片 2</vt:lpstr>
      <vt:lpstr>商业社会中的贸易与“货币”</vt:lpstr>
      <vt:lpstr>商业社会中的贸易与“货币”</vt:lpstr>
      <vt:lpstr>幻灯片 5</vt:lpstr>
      <vt:lpstr>幻灯片 6</vt:lpstr>
      <vt:lpstr>幻灯片 7</vt:lpstr>
      <vt:lpstr>商品的真实价格与名义价格</vt:lpstr>
      <vt:lpstr>幻灯片 9</vt:lpstr>
      <vt:lpstr>幻灯片 10</vt:lpstr>
      <vt:lpstr>幻灯片 11</vt:lpstr>
      <vt:lpstr>Wealth is power. (Hobbes)</vt:lpstr>
      <vt:lpstr>幻灯片 13</vt:lpstr>
      <vt:lpstr>商品价格的构成</vt:lpstr>
      <vt:lpstr>商品价格的构成</vt:lpstr>
      <vt:lpstr>幻灯片 16</vt:lpstr>
      <vt:lpstr>幻灯片 17</vt:lpstr>
      <vt:lpstr>幻灯片 18</vt:lpstr>
      <vt:lpstr>幻灯片 19</vt:lpstr>
      <vt:lpstr>商品的自然价格与市场价格</vt:lpstr>
      <vt:lpstr>商品的自然价格与市场价格</vt:lpstr>
      <vt:lpstr>幻灯片 22</vt:lpstr>
      <vt:lpstr>幻灯片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亚当·斯密与《国富论》  </dc:title>
  <dc:creator>admin</dc:creator>
  <cp:lastModifiedBy>AutoBVT</cp:lastModifiedBy>
  <cp:revision>66</cp:revision>
  <dcterms:created xsi:type="dcterms:W3CDTF">2014-10-22T15:29:08Z</dcterms:created>
  <dcterms:modified xsi:type="dcterms:W3CDTF">2021-10-11T14:04:07Z</dcterms:modified>
</cp:coreProperties>
</file>