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73" r:id="rId3"/>
    <p:sldId id="274" r:id="rId4"/>
    <p:sldId id="257" r:id="rId5"/>
    <p:sldId id="268" r:id="rId6"/>
    <p:sldId id="258" r:id="rId7"/>
    <p:sldId id="259" r:id="rId8"/>
    <p:sldId id="275" r:id="rId9"/>
    <p:sldId id="276" r:id="rId10"/>
    <p:sldId id="269" r:id="rId11"/>
    <p:sldId id="270" r:id="rId12"/>
    <p:sldId id="271" r:id="rId13"/>
    <p:sldId id="278" r:id="rId14"/>
    <p:sldId id="279" r:id="rId15"/>
    <p:sldId id="277" r:id="rId16"/>
    <p:sldId id="260" r:id="rId17"/>
    <p:sldId id="261" r:id="rId18"/>
    <p:sldId id="262" r:id="rId19"/>
    <p:sldId id="263" r:id="rId20"/>
    <p:sldId id="264" r:id="rId21"/>
    <p:sldId id="265" r:id="rId22"/>
    <p:sldId id="266" r:id="rId23"/>
    <p:sldId id="267"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B43FE2-F9B1-4BC5-B7DC-9364637475AE}" type="datetimeFigureOut">
              <a:rPr lang="zh-CN" altLang="en-US" smtClean="0"/>
              <a:pPr/>
              <a:t>2021/10/12 Tuesday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ACE541-F2D0-4448-B59B-17EF5DCF657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6ACE541-F2D0-4448-B59B-17EF5DCF6578}" type="slidenum">
              <a:rPr lang="zh-CN" altLang="en-US" smtClean="0"/>
              <a:pPr/>
              <a:t>20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530820CF-B880-4189-942D-D702A7CBA730}" type="datetimeFigureOut">
              <a:rPr lang="zh-CN" altLang="en-US" smtClean="0"/>
              <a:pPr/>
              <a:t>2021/10/12 Tuesday</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2021/10/12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2021/10/12 Tuesday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530820CF-B880-4189-942D-D702A7CBA730}" type="datetimeFigureOut">
              <a:rPr lang="zh-CN" altLang="en-US" smtClean="0"/>
              <a:pPr/>
              <a:t>2021/10/12 Tuesday</a:t>
            </a:fld>
            <a:endParaRPr lang="zh-CN" altLang="en-US"/>
          </a:p>
        </p:txBody>
      </p:sp>
      <p:sp>
        <p:nvSpPr>
          <p:cNvPr id="9" name="灯片编号占位符 8"/>
          <p:cNvSpPr>
            <a:spLocks noGrp="1"/>
          </p:cNvSpPr>
          <p:nvPr>
            <p:ph type="sldNum" sz="quarter" idx="15"/>
          </p:nvPr>
        </p:nvSpPr>
        <p:spPr/>
        <p:txBody>
          <a:bodyPr rtlCol="0"/>
          <a:lstStyle/>
          <a:p>
            <a:fld id="{0C913308-F349-4B6D-A68A-DD1791B4A57B}" type="slidenum">
              <a:rPr lang="zh-CN" altLang="en-US" smtClean="0"/>
              <a:pPr/>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530820CF-B880-4189-942D-D702A7CBA730}" type="datetimeFigureOut">
              <a:rPr lang="zh-CN" altLang="en-US" smtClean="0"/>
              <a:pPr/>
              <a:t>2021/10/12 Tuesday</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2021/10/12 Tuesday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2021/10/12 Tuesday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530820CF-B880-4189-942D-D702A7CBA730}" type="datetimeFigureOut">
              <a:rPr lang="zh-CN" altLang="en-US" smtClean="0"/>
              <a:pPr/>
              <a:t>2021/10/12 Tuesday</a:t>
            </a:fld>
            <a:endParaRPr lang="zh-CN" altLang="en-US"/>
          </a:p>
        </p:txBody>
      </p:sp>
      <p:sp>
        <p:nvSpPr>
          <p:cNvPr id="7" name="灯片编号占位符 6"/>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2021/10/12 Tuesday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530820CF-B880-4189-942D-D702A7CBA730}" type="datetimeFigureOut">
              <a:rPr lang="zh-CN" altLang="en-US" smtClean="0"/>
              <a:pPr/>
              <a:t>2021/10/12 Tuesday</a:t>
            </a:fld>
            <a:endParaRPr lang="zh-CN" altLang="en-US"/>
          </a:p>
        </p:txBody>
      </p:sp>
      <p:sp>
        <p:nvSpPr>
          <p:cNvPr id="22" name="灯片编号占位符 21"/>
          <p:cNvSpPr>
            <a:spLocks noGrp="1"/>
          </p:cNvSpPr>
          <p:nvPr>
            <p:ph type="sldNum" sz="quarter" idx="15"/>
          </p:nvPr>
        </p:nvSpPr>
        <p:spPr/>
        <p:txBody>
          <a:bodyPr rtlCol="0"/>
          <a:lstStyle/>
          <a:p>
            <a:fld id="{0C913308-F349-4B6D-A68A-DD1791B4A57B}" type="slidenum">
              <a:rPr lang="zh-CN" altLang="en-US" smtClean="0"/>
              <a:pPr/>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530820CF-B880-4189-942D-D702A7CBA730}" type="datetimeFigureOut">
              <a:rPr lang="zh-CN" altLang="en-US" smtClean="0"/>
              <a:pPr/>
              <a:t>2021/10/12 Tuesday</a:t>
            </a:fld>
            <a:endParaRPr lang="zh-CN" altLang="en-US"/>
          </a:p>
        </p:txBody>
      </p:sp>
      <p:sp>
        <p:nvSpPr>
          <p:cNvPr id="18" name="灯片编号占位符 17"/>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30820CF-B880-4189-942D-D702A7CBA730}" type="datetimeFigureOut">
              <a:rPr lang="zh-CN" altLang="en-US" smtClean="0"/>
              <a:pPr/>
              <a:t>2021/10/12 Tuesday</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en-US" altLang="zh-CN" dirty="0" smtClean="0"/>
              <a:t/>
            </a:r>
            <a:br>
              <a:rPr lang="en-US" altLang="zh-CN" dirty="0" smtClean="0"/>
            </a:br>
            <a:r>
              <a:rPr lang="zh-CN" altLang="en-US" sz="3200" dirty="0" smtClean="0"/>
              <a:t>亚当</a:t>
            </a:r>
            <a:r>
              <a:rPr lang="en-US" altLang="zh-CN" sz="3200" dirty="0" smtClean="0"/>
              <a:t>·</a:t>
            </a:r>
            <a:r>
              <a:rPr lang="zh-CN" altLang="en-US" sz="3200" dirty="0" smtClean="0"/>
              <a:t>斯密与</a:t>
            </a:r>
            <a:r>
              <a:rPr lang="en-US" altLang="zh-CN" sz="3200" dirty="0" smtClean="0"/>
              <a:t>《</a:t>
            </a:r>
            <a:r>
              <a:rPr lang="zh-CN" altLang="en-US" sz="3200" dirty="0" smtClean="0"/>
              <a:t>国富论</a:t>
            </a:r>
            <a:r>
              <a:rPr lang="en-US" altLang="zh-CN" sz="3200" dirty="0" smtClean="0"/>
              <a:t>》</a:t>
            </a:r>
            <a:br>
              <a:rPr lang="en-US" altLang="zh-CN" sz="3200" dirty="0" smtClean="0"/>
            </a:br>
            <a:r>
              <a:rPr lang="en-US" altLang="zh-CN" sz="2800" dirty="0" smtClean="0"/>
              <a:t/>
            </a:r>
            <a:br>
              <a:rPr lang="en-US" altLang="zh-CN" sz="2800" dirty="0" smtClean="0"/>
            </a:br>
            <a:r>
              <a:rPr lang="zh-CN" altLang="en-US" sz="2800" dirty="0" smtClean="0"/>
              <a:t>第四讲</a:t>
            </a:r>
            <a:endParaRPr lang="zh-CN" altLang="en-US" dirty="0"/>
          </a:p>
        </p:txBody>
      </p:sp>
      <p:sp>
        <p:nvSpPr>
          <p:cNvPr id="3" name="副标题 2"/>
          <p:cNvSpPr>
            <a:spLocks noGrp="1"/>
          </p:cNvSpPr>
          <p:nvPr>
            <p:ph type="subTitle" idx="1"/>
          </p:nvPr>
        </p:nvSpPr>
        <p:spPr/>
        <p:txBody>
          <a:bodyPr/>
          <a:lstStyle/>
          <a:p>
            <a:pPr algn="ctr"/>
            <a:endParaRPr lang="en-US" altLang="zh-CN" dirty="0" smtClean="0"/>
          </a:p>
          <a:p>
            <a:pPr algn="ctr"/>
            <a:r>
              <a:rPr lang="zh-CN" altLang="en-US" dirty="0" smtClean="0"/>
              <a:t>康子兴</a:t>
            </a:r>
            <a:endParaRPr lang="en-US" altLang="zh-CN" dirty="0" smtClean="0"/>
          </a:p>
          <a:p>
            <a:pPr algn="ctr"/>
            <a:r>
              <a:rPr lang="zh-CN" altLang="en-US" dirty="0" smtClean="0"/>
              <a:t>人文与社会科学高等研究院</a:t>
            </a:r>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lnSpcReduction="10000"/>
          </a:bodyPr>
          <a:lstStyle/>
          <a:p>
            <a:r>
              <a:rPr lang="en-US" dirty="0" smtClean="0">
                <a:latin typeface="Times New Roman" pitchFamily="18" charset="0"/>
                <a:cs typeface="Times New Roman" pitchFamily="18" charset="0"/>
              </a:rPr>
              <a:t>p.87. The demand for those who live by wages, therefore, necessarily increases </a:t>
            </a:r>
            <a:r>
              <a:rPr lang="en-US" b="1" dirty="0" smtClean="0">
                <a:latin typeface="Times New Roman" pitchFamily="18" charset="0"/>
                <a:cs typeface="Times New Roman" pitchFamily="18" charset="0"/>
              </a:rPr>
              <a:t>with the increase of the revenue and stock of every country</a:t>
            </a:r>
            <a:r>
              <a:rPr lang="en-US" dirty="0" smtClean="0">
                <a:latin typeface="Times New Roman" pitchFamily="18" charset="0"/>
                <a:cs typeface="Times New Roman" pitchFamily="18" charset="0"/>
              </a:rPr>
              <a:t>, and cannot possibly increase without it. The increase of revenue and stock is the increase of national wealth. </a:t>
            </a:r>
            <a:endParaRPr lang="zh-CN" alt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It is not the actual greatness of national wealth, but its continual increase, which occasions a rise in the wages of </a:t>
            </a:r>
            <a:r>
              <a:rPr lang="en-US" b="1" dirty="0" err="1" smtClean="0">
                <a:latin typeface="Times New Roman" pitchFamily="18" charset="0"/>
                <a:cs typeface="Times New Roman" pitchFamily="18" charset="0"/>
              </a:rPr>
              <a:t>labour</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It is not, accordingly, in the richest countries, but in the most thriving, or in those which are growing rich the fastest, that the wages of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are highest. England is certainly, in the present times, a much richer country than any part of North America. The wages of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however, are much higher in North America than in any part of England.</a:t>
            </a:r>
            <a:endParaRPr lang="zh-CN" alt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92500" lnSpcReduction="10000"/>
          </a:bodyPr>
          <a:lstStyle/>
          <a:p>
            <a:r>
              <a:rPr lang="en-US" dirty="0" smtClean="0"/>
              <a:t>p.96. </a:t>
            </a:r>
            <a:r>
              <a:rPr lang="en-US" dirty="0" smtClean="0">
                <a:latin typeface="Times New Roman" pitchFamily="18" charset="0"/>
                <a:cs typeface="Times New Roman" pitchFamily="18" charset="0"/>
              </a:rPr>
              <a:t>“</a:t>
            </a:r>
            <a:r>
              <a:rPr lang="en-US" b="1" i="1" dirty="0" smtClean="0">
                <a:latin typeface="Times New Roman" pitchFamily="18" charset="0"/>
                <a:cs typeface="Times New Roman" pitchFamily="18" charset="0"/>
              </a:rPr>
              <a:t>Is this improvement in the circumstances of the lower ranks of the people to be regarded as an advantage or as an inconveniency to the society? </a:t>
            </a:r>
            <a:r>
              <a:rPr lang="en-US" dirty="0" smtClean="0">
                <a:latin typeface="Times New Roman" pitchFamily="18" charset="0"/>
                <a:cs typeface="Times New Roman" pitchFamily="18" charset="0"/>
              </a:rPr>
              <a:t>The answer seems at first sight abundantly plain. Servants, </a:t>
            </a:r>
            <a:r>
              <a:rPr lang="en-US" dirty="0" err="1" smtClean="0">
                <a:latin typeface="Times New Roman" pitchFamily="18" charset="0"/>
                <a:cs typeface="Times New Roman" pitchFamily="18" charset="0"/>
              </a:rPr>
              <a:t>labourers</a:t>
            </a:r>
            <a:r>
              <a:rPr lang="en-US" dirty="0" smtClean="0">
                <a:latin typeface="Times New Roman" pitchFamily="18" charset="0"/>
                <a:cs typeface="Times New Roman" pitchFamily="18" charset="0"/>
              </a:rPr>
              <a:t> and workmen of different kinds, make up the far greater part of every great political society. But what improves the circumstances of the greater part can never be regarded as an inconveniency to the whole. </a:t>
            </a:r>
            <a:r>
              <a:rPr lang="en-US" b="1" i="1" dirty="0" smtClean="0">
                <a:latin typeface="Times New Roman" pitchFamily="18" charset="0"/>
                <a:cs typeface="Times New Roman" pitchFamily="18" charset="0"/>
              </a:rPr>
              <a:t>No society can surely be flourishing and happy, of which the far greater part of the members are poor and miserable</a:t>
            </a:r>
            <a:r>
              <a:rPr lang="en-US" dirty="0" smtClean="0">
                <a:latin typeface="Times New Roman" pitchFamily="18" charset="0"/>
                <a:cs typeface="Times New Roman" pitchFamily="18" charset="0"/>
              </a:rPr>
              <a:t>. It is but </a:t>
            </a:r>
            <a:r>
              <a:rPr lang="en-US" b="1" dirty="0" smtClean="0">
                <a:latin typeface="Times New Roman" pitchFamily="18" charset="0"/>
                <a:cs typeface="Times New Roman" pitchFamily="18" charset="0"/>
              </a:rPr>
              <a:t>equity</a:t>
            </a:r>
            <a:r>
              <a:rPr lang="en-US" dirty="0" smtClean="0">
                <a:latin typeface="Times New Roman" pitchFamily="18" charset="0"/>
                <a:cs typeface="Times New Roman" pitchFamily="18" charset="0"/>
              </a:rPr>
              <a:t>, besides, that they who feed, </a:t>
            </a:r>
            <a:r>
              <a:rPr lang="en-US" dirty="0" err="1" smtClean="0">
                <a:latin typeface="Times New Roman" pitchFamily="18" charset="0"/>
                <a:cs typeface="Times New Roman" pitchFamily="18" charset="0"/>
              </a:rPr>
              <a:t>cloath</a:t>
            </a:r>
            <a:r>
              <a:rPr lang="en-US" dirty="0" smtClean="0">
                <a:latin typeface="Times New Roman" pitchFamily="18" charset="0"/>
                <a:cs typeface="Times New Roman" pitchFamily="18" charset="0"/>
              </a:rPr>
              <a:t> and lodge the whole body of the people, should have such a share of the produce of their own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as to be themselves tolerably well fed, </a:t>
            </a:r>
            <a:r>
              <a:rPr lang="en-US" dirty="0" err="1" smtClean="0">
                <a:latin typeface="Times New Roman" pitchFamily="18" charset="0"/>
                <a:cs typeface="Times New Roman" pitchFamily="18" charset="0"/>
              </a:rPr>
              <a:t>cloathed</a:t>
            </a:r>
            <a:r>
              <a:rPr lang="en-US" dirty="0" smtClean="0">
                <a:latin typeface="Times New Roman" pitchFamily="18" charset="0"/>
                <a:cs typeface="Times New Roman" pitchFamily="18" charset="0"/>
              </a:rPr>
              <a:t> and lodged.” </a:t>
            </a:r>
            <a:r>
              <a:rPr lang="zh-CN" altLang="en-US" dirty="0" smtClean="0">
                <a:latin typeface="Times New Roman" pitchFamily="18" charset="0"/>
                <a:cs typeface="Times New Roman" pitchFamily="18" charset="0"/>
              </a:rPr>
              <a:t>（中译第</a:t>
            </a:r>
            <a:r>
              <a:rPr lang="en-US" altLang="zh-CN" dirty="0" smtClean="0">
                <a:latin typeface="Times New Roman" pitchFamily="18" charset="0"/>
                <a:cs typeface="Times New Roman" pitchFamily="18" charset="0"/>
              </a:rPr>
              <a:t>72</a:t>
            </a:r>
            <a:r>
              <a:rPr lang="zh-CN" altLang="en-US" dirty="0" smtClean="0">
                <a:latin typeface="Times New Roman" pitchFamily="18" charset="0"/>
                <a:cs typeface="Times New Roman" pitchFamily="18" charset="0"/>
              </a:rPr>
              <a:t>页）</a:t>
            </a:r>
            <a:endParaRPr lang="en-US" dirty="0" smtClean="0">
              <a:latin typeface="Times New Roman" pitchFamily="18" charset="0"/>
              <a:cs typeface="Times New Roman" pitchFamily="18" charset="0"/>
            </a:endParaRPr>
          </a:p>
          <a:p>
            <a:r>
              <a:rPr lang="zh-CN" altLang="en-US" dirty="0" smtClean="0">
                <a:latin typeface="Times New Roman" pitchFamily="18" charset="0"/>
                <a:cs typeface="Times New Roman" pitchFamily="18" charset="0"/>
              </a:rPr>
              <a:t>（社会正义</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公正不是一种可以量化、僵硬的尺度，是一种大体的情状，彼此满意的情感状态。）</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lnSpcReduction="10000"/>
          </a:bodyPr>
          <a:lstStyle/>
          <a:p>
            <a:r>
              <a:rPr lang="en-US" dirty="0" smtClean="0">
                <a:latin typeface="Times New Roman" pitchFamily="18" charset="0"/>
                <a:cs typeface="Times New Roman" pitchFamily="18" charset="0"/>
              </a:rPr>
              <a:t>p.97-98. Every species of animals naturally multiplies in proportion to the means of their subsistence, and no species can ever multiply beyond it. But in civilized society it is only among the inferior ranks of people that the scantiness of subsistence can set limits to the further multiplication of the human species; and it can do so in no other way than by destroying a great part of the children which their fruitful marriages produce.</a:t>
            </a:r>
            <a:endParaRPr lang="zh-CN" altLang="en-US" dirty="0" smtClean="0">
              <a:latin typeface="Times New Roman" pitchFamily="18" charset="0"/>
              <a:cs typeface="Times New Roman" pitchFamily="18" charset="0"/>
            </a:endParaRPr>
          </a:p>
          <a:p>
            <a:endParaRPr lang="en-US" altLang="zh-CN" dirty="0" smtClean="0"/>
          </a:p>
          <a:p>
            <a:r>
              <a:rPr lang="en-US" altLang="zh-CN" dirty="0" smtClean="0">
                <a:latin typeface="华文仿宋" pitchFamily="2" charset="-122"/>
                <a:ea typeface="华文仿宋" pitchFamily="2" charset="-122"/>
              </a:rPr>
              <a:t>      </a:t>
            </a:r>
            <a:r>
              <a:rPr lang="zh-CN" altLang="zh-CN" dirty="0" smtClean="0">
                <a:latin typeface="华文仿宋" pitchFamily="2" charset="-122"/>
                <a:ea typeface="华文仿宋" pitchFamily="2" charset="-122"/>
              </a:rPr>
              <a:t>所以，充足的劳动报酬，既是财富增加的结果，又是人口增加的原因。对充足的劳动报酬发出怨言，就是对最大公共繁荣的必然结果与原因发出悲叹。</a:t>
            </a:r>
            <a:r>
              <a:rPr lang="zh-CN" altLang="en-US" dirty="0" smtClean="0">
                <a:latin typeface="华文仿宋" pitchFamily="2" charset="-122"/>
                <a:ea typeface="华文仿宋" pitchFamily="2" charset="-122"/>
              </a:rPr>
              <a:t>（</a:t>
            </a:r>
            <a:r>
              <a:rPr lang="en-US" altLang="zh-CN" dirty="0" smtClean="0">
                <a:latin typeface="华文仿宋" pitchFamily="2" charset="-122"/>
                <a:ea typeface="华文仿宋" pitchFamily="2" charset="-122"/>
              </a:rPr>
              <a:t>75</a:t>
            </a:r>
            <a:r>
              <a:rPr lang="zh-CN" altLang="en-US" dirty="0" smtClean="0">
                <a:latin typeface="华文仿宋" pitchFamily="2" charset="-122"/>
                <a:ea typeface="华文仿宋" pitchFamily="2" charset="-122"/>
              </a:rPr>
              <a:t>页）</a:t>
            </a:r>
            <a:endParaRPr lang="zh-CN" altLang="zh-CN" dirty="0" smtClean="0">
              <a:latin typeface="华文仿宋" pitchFamily="2" charset="-122"/>
              <a:ea typeface="华文仿宋" pitchFamily="2" charset="-122"/>
            </a:endParaRP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en-US" altLang="zh-CN" b="1" dirty="0" smtClean="0"/>
          </a:p>
          <a:p>
            <a:r>
              <a:rPr lang="zh-CN" altLang="en-US" b="1" dirty="0" smtClean="0"/>
              <a:t>那么，如何</a:t>
            </a:r>
            <a:r>
              <a:rPr lang="zh-CN" altLang="en-US" b="1" dirty="0" smtClean="0"/>
              <a:t>改善劳动者的生活水平呢</a:t>
            </a:r>
            <a:r>
              <a:rPr lang="zh-CN" altLang="en-US" b="1" dirty="0" smtClean="0"/>
              <a:t>？</a:t>
            </a:r>
            <a:endParaRPr lang="en-US" altLang="zh-CN" b="1" dirty="0" smtClean="0"/>
          </a:p>
          <a:p>
            <a:endParaRPr lang="en-US" altLang="zh-CN" b="1" dirty="0" smtClean="0"/>
          </a:p>
          <a:p>
            <a:r>
              <a:rPr lang="zh-CN" altLang="en-US" b="1" dirty="0" smtClean="0"/>
              <a:t>用法律规定工资水平，可行吗？</a:t>
            </a:r>
            <a:endParaRPr lang="en-US" altLang="zh-CN" b="1" dirty="0" smtClean="0"/>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smtClean="0"/>
              <a:t>“必须指出，任何地方的劳动价格，都不能极正确地确定。因为，就是同一地方同一种类的劳动，也往往依照劳动者的巧拙以及雇主的宽吝，给付不同的价格，在工资没有法律规定的地方，我们想要确定的，只是最普通的工资。而且，经验似乎告诉我们，法律虽屡次企图规定工资，但实际上，却从未作出适当的规定。</a:t>
            </a:r>
            <a:r>
              <a:rPr lang="zh-CN" altLang="zh-CN" dirty="0" smtClean="0"/>
              <a:t>”</a:t>
            </a:r>
            <a:r>
              <a:rPr lang="zh-CN" altLang="en-US" dirty="0" smtClean="0"/>
              <a:t>（</a:t>
            </a:r>
            <a:r>
              <a:rPr lang="en-US" altLang="zh-CN" dirty="0" smtClean="0"/>
              <a:t>71</a:t>
            </a:r>
            <a:r>
              <a:rPr lang="zh-CN" altLang="en-US" dirty="0" smtClean="0"/>
              <a:t>页）</a:t>
            </a:r>
            <a:endParaRPr lang="zh-CN" altLang="zh-CN" dirty="0" smtClean="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a:buNone/>
            </a:pPr>
            <a:r>
              <a:rPr lang="en-US" altLang="zh-CN" dirty="0" smtClean="0"/>
              <a:t>        </a:t>
            </a:r>
            <a:r>
              <a:rPr lang="zh-CN" altLang="zh-CN" b="1" dirty="0" smtClean="0"/>
              <a:t>充足</a:t>
            </a:r>
            <a:r>
              <a:rPr lang="zh-CN" altLang="zh-CN" b="1" dirty="0" smtClean="0"/>
              <a:t>的劳动报酬</a:t>
            </a:r>
            <a:r>
              <a:rPr lang="zh-CN" altLang="zh-CN" dirty="0" smtClean="0"/>
              <a:t>既是财富增加的结果又是人口增加的原因。对充足的劳动报酬发出怨言，就是对最大公共繁荣的必然结果与原因发出</a:t>
            </a:r>
            <a:r>
              <a:rPr lang="zh-CN" altLang="zh-CN" dirty="0" smtClean="0"/>
              <a:t>悲叹。</a:t>
            </a:r>
            <a:endParaRPr lang="zh-CN" altLang="zh-CN" dirty="0" smtClean="0"/>
          </a:p>
          <a:p>
            <a:pPr>
              <a:buNone/>
            </a:pPr>
            <a:endParaRPr lang="en-US" altLang="zh-CN" dirty="0" smtClean="0"/>
          </a:p>
          <a:p>
            <a:r>
              <a:rPr lang="en-US" altLang="zh-CN" dirty="0" smtClean="0"/>
              <a:t>     </a:t>
            </a:r>
            <a:r>
              <a:rPr lang="zh-CN" altLang="zh-CN" dirty="0" smtClean="0"/>
              <a:t>也许</a:t>
            </a:r>
            <a:r>
              <a:rPr lang="zh-CN" altLang="zh-CN" dirty="0" smtClean="0"/>
              <a:t>值得指出，不是在社会达到绝顶富裕的时候，而是在社会处于进步状态并日益富裕的时候，贫穷劳动者，即大多数人民，似乎最幸福、最安乐。在社会静止状态下，境遇是艰难的；在退步状态下，是困苦的。进步状态实是社会各阶级快乐旺盛的状态。静止状态是呆滞的状态，而退步状态则是悲惨的状态。（第</a:t>
            </a:r>
            <a:r>
              <a:rPr lang="en-US" altLang="zh-CN" dirty="0" smtClean="0"/>
              <a:t>75</a:t>
            </a:r>
            <a:r>
              <a:rPr lang="zh-CN" altLang="zh-CN" dirty="0" smtClean="0"/>
              <a:t>页）</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2</a:t>
            </a:r>
            <a:r>
              <a:rPr lang="en-US" altLang="zh-CN" b="1" dirty="0" smtClean="0"/>
              <a:t>·</a:t>
            </a:r>
            <a:r>
              <a:rPr lang="zh-CN" altLang="en-US" b="1" dirty="0" smtClean="0"/>
              <a:t>资本利润</a:t>
            </a:r>
            <a:r>
              <a:rPr lang="zh-CN" altLang="en-US" dirty="0" smtClean="0"/>
              <a:t/>
            </a:r>
            <a:br>
              <a:rPr lang="zh-CN" altLang="en-US" dirty="0" smtClean="0"/>
            </a:br>
            <a:endParaRPr lang="zh-CN" altLang="en-US" dirty="0"/>
          </a:p>
        </p:txBody>
      </p:sp>
      <p:sp>
        <p:nvSpPr>
          <p:cNvPr id="3" name="内容占位符 2"/>
          <p:cNvSpPr>
            <a:spLocks noGrp="1"/>
          </p:cNvSpPr>
          <p:nvPr>
            <p:ph sz="quarter" idx="1"/>
          </p:nvPr>
        </p:nvSpPr>
        <p:spPr/>
        <p:txBody>
          <a:bodyPr>
            <a:normAutofit fontScale="92500"/>
          </a:bodyPr>
          <a:lstStyle/>
          <a:p>
            <a:r>
              <a:rPr lang="zh-CN" altLang="en-US" b="1" dirty="0" smtClean="0"/>
              <a:t>资本利润与社会财富之间的关系</a:t>
            </a:r>
            <a:r>
              <a:rPr lang="zh-CN" altLang="en-US" dirty="0" smtClean="0"/>
              <a:t>（及其不确定性）</a:t>
            </a:r>
          </a:p>
          <a:p>
            <a:r>
              <a:rPr lang="zh-CN" altLang="en-US" b="1" dirty="0" smtClean="0"/>
              <a:t>资本利润率与利息率之间的关系</a:t>
            </a:r>
            <a:r>
              <a:rPr lang="zh-CN" altLang="en-US" dirty="0" smtClean="0"/>
              <a:t>（</a:t>
            </a:r>
            <a:r>
              <a:rPr lang="en-US" dirty="0" smtClean="0"/>
              <a:t>82</a:t>
            </a:r>
            <a:r>
              <a:rPr lang="zh-CN" altLang="en-US" dirty="0" smtClean="0"/>
              <a:t>页）</a:t>
            </a:r>
          </a:p>
          <a:p>
            <a:r>
              <a:rPr lang="zh-CN" altLang="en-US" dirty="0" smtClean="0"/>
              <a:t>“</a:t>
            </a:r>
            <a:r>
              <a:rPr lang="zh-CN" altLang="en-US" b="1" dirty="0" smtClean="0"/>
              <a:t>不过，我们要相当准确地确定往昔或现今的资本平均利润，虽不可能，但我们可从货币的利息上略知其梗概。</a:t>
            </a:r>
            <a:r>
              <a:rPr lang="zh-CN" altLang="en-US" dirty="0" smtClean="0"/>
              <a:t>可以提出这样一个原则：在使用货币所获较多的地方，对于货币的使用，通常支付较多的报酬；在使用货币所获较少的地方，对于货币的使用，通常支付较少的报酬。我们由此确信，一国内资本的一般利润，必定随着其市场的一般利息率的变动而变动。利息率下降，利润必随着下落；利息率上升，利润必随着上升。随意，利息的变动情况可使我们略知利润的变动情况。”</a:t>
            </a:r>
          </a:p>
          <a:p>
            <a:r>
              <a:rPr lang="zh-CN" altLang="en-US" dirty="0" smtClean="0"/>
              <a:t>（利息率、利润率的下降意味着社会财富的增长、进步）</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b="1" dirty="0" smtClean="0"/>
              <a:t>利息率</a:t>
            </a:r>
            <a:r>
              <a:rPr lang="en-US" b="1" dirty="0" smtClean="0"/>
              <a:t>/</a:t>
            </a:r>
            <a:r>
              <a:rPr lang="zh-CN" altLang="en-US" b="1" dirty="0" smtClean="0"/>
              <a:t>利润率与法律之间的关系：</a:t>
            </a:r>
          </a:p>
          <a:p>
            <a:r>
              <a:rPr lang="en-US" dirty="0" smtClean="0"/>
              <a:t>    </a:t>
            </a:r>
            <a:r>
              <a:rPr lang="zh-CN" altLang="en-US" dirty="0" smtClean="0"/>
              <a:t>中国、侵略罗马帝国西部的未开化国家、一切回教国家（禁止利息）</a:t>
            </a:r>
          </a:p>
          <a:p>
            <a:r>
              <a:rPr lang="zh-CN" altLang="en-US" dirty="0" smtClean="0"/>
              <a:t>最低普通利润率（第</a:t>
            </a:r>
            <a:r>
              <a:rPr lang="en-US" dirty="0" smtClean="0"/>
              <a:t>89</a:t>
            </a:r>
            <a:r>
              <a:rPr lang="zh-CN" altLang="en-US" dirty="0" smtClean="0"/>
              <a:t>页）：荷兰</a:t>
            </a:r>
          </a:p>
          <a:p>
            <a:r>
              <a:rPr lang="zh-CN" altLang="en-US" dirty="0" smtClean="0"/>
              <a:t>最高普通利润率（第</a:t>
            </a:r>
            <a:r>
              <a:rPr lang="en-US" dirty="0" smtClean="0"/>
              <a:t>89</a:t>
            </a:r>
            <a:r>
              <a:rPr lang="zh-CN" altLang="en-US" dirty="0" smtClean="0"/>
              <a:t>页）：东印度公司在孟加拉经营商业的利润。</a:t>
            </a:r>
            <a:r>
              <a:rPr lang="en-US" dirty="0" smtClean="0"/>
              <a:t>/</a:t>
            </a:r>
            <a:r>
              <a:rPr lang="zh-CN" altLang="en-US" dirty="0" smtClean="0"/>
              <a:t>垄断的结果（第</a:t>
            </a:r>
            <a:r>
              <a:rPr lang="en-US" dirty="0" smtClean="0"/>
              <a:t>86-7</a:t>
            </a:r>
            <a:r>
              <a:rPr lang="zh-CN" altLang="en-US" dirty="0" smtClean="0"/>
              <a:t>页）。罗马共和国衰亡以前，各地方总督竭泽而渔的暴政下也有此结果。</a:t>
            </a:r>
          </a:p>
          <a:p>
            <a:r>
              <a:rPr lang="zh-CN" altLang="en-US" dirty="0" smtClean="0"/>
              <a:t>劳动的高工资与资本的高利润同时存在（</a:t>
            </a:r>
            <a:r>
              <a:rPr lang="en-US" altLang="zh-CN" dirty="0" smtClean="0"/>
              <a:t>85</a:t>
            </a:r>
            <a:r>
              <a:rPr lang="zh-CN" altLang="en-US" dirty="0" smtClean="0"/>
              <a:t>页）：北美殖民地</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3</a:t>
            </a:r>
            <a:r>
              <a:rPr lang="en-US" altLang="zh-CN" b="1" dirty="0" smtClean="0"/>
              <a:t>·</a:t>
            </a:r>
            <a:r>
              <a:rPr lang="zh-CN" altLang="en-US" b="1" dirty="0" smtClean="0"/>
              <a:t>工资与利润在不同行业与用途中的差异</a:t>
            </a:r>
            <a:r>
              <a:rPr lang="zh-CN" altLang="en-US" dirty="0" smtClean="0"/>
              <a:t/>
            </a:r>
            <a:br>
              <a:rPr lang="zh-CN" altLang="en-US" dirty="0" smtClean="0"/>
            </a:br>
            <a:endParaRPr lang="zh-CN" altLang="en-US" dirty="0"/>
          </a:p>
        </p:txBody>
      </p:sp>
      <p:sp>
        <p:nvSpPr>
          <p:cNvPr id="3" name="内容占位符 2"/>
          <p:cNvSpPr>
            <a:spLocks noGrp="1"/>
          </p:cNvSpPr>
          <p:nvPr>
            <p:ph sz="quarter" idx="1"/>
          </p:nvPr>
        </p:nvSpPr>
        <p:spPr/>
        <p:txBody>
          <a:bodyPr>
            <a:normAutofit/>
          </a:bodyPr>
          <a:lstStyle/>
          <a:p>
            <a:r>
              <a:rPr lang="zh-CN" altLang="en-US" b="1" dirty="0" smtClean="0"/>
              <a:t>正义的工资、利润率应当考虑到的因素：</a:t>
            </a:r>
            <a:endParaRPr lang="zh-CN" altLang="en-US" dirty="0" smtClean="0"/>
          </a:p>
          <a:p>
            <a:r>
              <a:rPr lang="en-US" dirty="0" smtClean="0"/>
              <a:t>    </a:t>
            </a:r>
            <a:r>
              <a:rPr lang="zh-CN" altLang="en-US" dirty="0" smtClean="0"/>
              <a:t>劳动工资因业务有难易、有污洁、有尊卑而不相同。（织工所得较铁匠为少，较屠夫则更少）</a:t>
            </a:r>
          </a:p>
          <a:p>
            <a:r>
              <a:rPr lang="zh-CN" altLang="en-US" dirty="0" smtClean="0"/>
              <a:t>劳动工资因业务学习有难易，学费有多寡而不相同（相较于普通技工，画家、雕刻家、律师和医生的货币报酬要大得多）</a:t>
            </a:r>
          </a:p>
          <a:p>
            <a:r>
              <a:rPr lang="zh-CN" altLang="en-US" dirty="0" smtClean="0"/>
              <a:t>各种职业的劳动工资因业务安定不安定而不相同。（伦敦泥水匠的工资，运煤工、煤矿工人的工资）</a:t>
            </a:r>
          </a:p>
          <a:p>
            <a:r>
              <a:rPr lang="zh-CN" altLang="en-US" dirty="0" smtClean="0"/>
              <a:t>劳动的工资因劳动者所须负担的责任大小而不相同（金匠、宝石匠、医生、律师）</a:t>
            </a:r>
          </a:p>
          <a:p>
            <a:r>
              <a:rPr lang="zh-CN" altLang="en-US" dirty="0" smtClean="0"/>
              <a:t>各种职业的工资随取得资格可能性大小而不相同（鞋匠与律师的区别、彩票）</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（第</a:t>
            </a:r>
            <a:r>
              <a:rPr lang="en-US" dirty="0" smtClean="0"/>
              <a:t>107</a:t>
            </a:r>
            <a:r>
              <a:rPr lang="zh-CN" altLang="en-US" dirty="0" smtClean="0"/>
              <a:t>页）“上述五种情况，虽使劳动工资与资本利润在很大程度上不均等，却不使劳动或</a:t>
            </a:r>
            <a:r>
              <a:rPr lang="zh-CN" altLang="en-US" dirty="0" smtClean="0"/>
              <a:t>资本不同</a:t>
            </a:r>
            <a:r>
              <a:rPr lang="zh-CN" altLang="en-US" dirty="0" smtClean="0"/>
              <a:t>用途在实际上和想象上的利害不均等。</a:t>
            </a:r>
            <a:r>
              <a:rPr lang="zh-CN" altLang="en-US" b="1" dirty="0" smtClean="0"/>
              <a:t>这些情况的性质</a:t>
            </a:r>
            <a:r>
              <a:rPr lang="zh-CN" altLang="en-US" dirty="0" smtClean="0"/>
              <a:t>，使得一些用途上小的金钱得利得到补偿，并使另一些用途上大的金钱得利有所抵消。</a:t>
            </a:r>
          </a:p>
          <a:p>
            <a:r>
              <a:rPr lang="zh-CN" altLang="en-US" dirty="0" smtClean="0"/>
              <a:t>       但是</a:t>
            </a:r>
            <a:r>
              <a:rPr lang="zh-CN" altLang="en-US" dirty="0" smtClean="0"/>
              <a:t>，要使不同用途所有利害能有这样均等，那末即在最自由的地方，亦须具备三个条件：第一，那些用途必须在那些地方及其附近为人所周知，而且确立很久。第二，那些用途必须处在普通状态，即所谓的自然状态。第三，那些用途必须是使用者唯一用途或主要用途。</a:t>
            </a:r>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7467600" cy="922114"/>
          </a:xfrm>
        </p:spPr>
        <p:txBody>
          <a:bodyPr/>
          <a:lstStyle/>
          <a:p>
            <a:r>
              <a:rPr lang="zh-CN" altLang="en-US" b="1" dirty="0" smtClean="0"/>
              <a:t>如何理解货币与交易尺度（复习）</a:t>
            </a:r>
            <a:endParaRPr lang="zh-CN" altLang="en-US" b="1" dirty="0"/>
          </a:p>
        </p:txBody>
      </p:sp>
      <p:sp>
        <p:nvSpPr>
          <p:cNvPr id="3" name="内容占位符 2"/>
          <p:cNvSpPr>
            <a:spLocks noGrp="1"/>
          </p:cNvSpPr>
          <p:nvPr>
            <p:ph sz="quarter" idx="1"/>
          </p:nvPr>
        </p:nvSpPr>
        <p:spPr>
          <a:xfrm>
            <a:off x="457200" y="1196752"/>
            <a:ext cx="7467600" cy="5277200"/>
          </a:xfrm>
        </p:spPr>
        <p:txBody>
          <a:bodyPr>
            <a:normAutofit fontScale="85000" lnSpcReduction="10000"/>
          </a:bodyPr>
          <a:lstStyle/>
          <a:p>
            <a:r>
              <a:rPr lang="en-US" altLang="zh-CN" dirty="0" smtClean="0"/>
              <a:t>       </a:t>
            </a:r>
            <a:r>
              <a:rPr lang="zh-CN" altLang="zh-CN" dirty="0" smtClean="0"/>
              <a:t>人天然具有交易倾向，这源于人内在的社会性与同情本能，然而，在实际的社会生活中，交易的实现仍需一些具体的条件，例如交易双方彼此需要的匹配。交易的目的在于满足相互需要，相互需要使交易变得必要，这是交易的前提与条件。但是，仅仅具有相互需要，交易并不一定能够实现。人们必须理解、认同彼此的需要，交易才会发生，原本独立的两个人才会建立联系。这种理解与认同的能力便是交易得以发生的人性基础，它超越需要，并在相互需要之间建立桥梁。</a:t>
            </a:r>
          </a:p>
          <a:p>
            <a:r>
              <a:rPr lang="en-US" altLang="zh-CN" b="1" dirty="0" smtClean="0"/>
              <a:t>       </a:t>
            </a:r>
            <a:r>
              <a:rPr lang="zh-CN" altLang="zh-CN" b="1" dirty="0" smtClean="0"/>
              <a:t>需要不匹配导致交易失败，货币的功能在于创造一种共同需要，</a:t>
            </a:r>
            <a:r>
              <a:rPr lang="zh-CN" altLang="zh-CN" dirty="0" smtClean="0"/>
              <a:t>即被共同喜爱、共同渴求之对象。货币的产生经历了一段演化的历史，甚至这段历史并未终结，货币的具体形态仍在经历变迁。但这并不意味着，货币没有任何稳固的自然基础。作为交易的媒介与尺度，货币恰恰需要持久不变的可靠性。实际上，一切商品均源于人的劳动，有其恒久不变的共同尺度。货币正是此共同尺度的外在表象，即“劳动”的外在表象。货币诞生的过程也是认知</a:t>
            </a:r>
            <a:r>
              <a:rPr lang="en-US" altLang="zh-CN" dirty="0" smtClean="0"/>
              <a:t>/</a:t>
            </a:r>
            <a:r>
              <a:rPr lang="zh-CN" altLang="zh-CN" dirty="0" smtClean="0"/>
              <a:t>认同不断发展的过程，在此过程中，“同情”亦发挥了重要作用——人们不断建立起共识，认识到共同喜爱的对象。（</a:t>
            </a:r>
            <a:r>
              <a:rPr lang="en-US" altLang="zh-CN" dirty="0" smtClean="0"/>
              <a:t>2019</a:t>
            </a:r>
            <a:r>
              <a:rPr lang="zh-CN" altLang="zh-CN" dirty="0" smtClean="0"/>
              <a:t>年</a:t>
            </a:r>
            <a:r>
              <a:rPr lang="en-US" altLang="zh-CN" dirty="0" smtClean="0"/>
              <a:t>10</a:t>
            </a:r>
            <a:r>
              <a:rPr lang="zh-CN" altLang="zh-CN" dirty="0" smtClean="0"/>
              <a:t>月</a:t>
            </a:r>
            <a:r>
              <a:rPr lang="en-US" altLang="zh-CN" dirty="0" smtClean="0"/>
              <a:t>8</a:t>
            </a:r>
            <a:r>
              <a:rPr lang="zh-CN" altLang="zh-CN" dirty="0" smtClean="0"/>
              <a:t>日）</a:t>
            </a: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85000" lnSpcReduction="10000"/>
          </a:bodyPr>
          <a:lstStyle/>
          <a:p>
            <a:r>
              <a:rPr lang="zh-CN" altLang="en-US" b="1" dirty="0" smtClean="0"/>
              <a:t>不正义政策</a:t>
            </a:r>
            <a:r>
              <a:rPr lang="en-US" b="1" dirty="0" smtClean="0"/>
              <a:t>/</a:t>
            </a:r>
            <a:r>
              <a:rPr lang="zh-CN" altLang="en-US" b="1" dirty="0" smtClean="0"/>
              <a:t>法律对工资与利润率的影响：</a:t>
            </a:r>
            <a:endParaRPr lang="zh-CN" altLang="en-US" dirty="0" smtClean="0"/>
          </a:p>
          <a:p>
            <a:r>
              <a:rPr lang="en-US" dirty="0" smtClean="0"/>
              <a:t>1</a:t>
            </a:r>
            <a:r>
              <a:rPr lang="zh-CN" altLang="en-US" dirty="0" smtClean="0"/>
              <a:t>，同业工会的学徒制；</a:t>
            </a:r>
          </a:p>
          <a:p>
            <a:pPr>
              <a:buNone/>
            </a:pPr>
            <a:r>
              <a:rPr lang="zh-CN" altLang="en-US" dirty="0" smtClean="0"/>
              <a:t>        （第</a:t>
            </a:r>
            <a:r>
              <a:rPr lang="en-US" dirty="0" smtClean="0"/>
              <a:t>117</a:t>
            </a:r>
            <a:r>
              <a:rPr lang="zh-CN" altLang="en-US" dirty="0" smtClean="0"/>
              <a:t>页，“同业组合以及大部分组合规则的设立，在于通过限制自由竞争，以阻止价格这样下降，从而，阻止工资及利润的下降</a:t>
            </a:r>
            <a:r>
              <a:rPr lang="en-US" altLang="zh-CN" dirty="0" smtClean="0"/>
              <a:t>——</a:t>
            </a:r>
            <a:r>
              <a:rPr lang="zh-CN" altLang="en-US" dirty="0" smtClean="0"/>
              <a:t>自由竞争势必引起价格这样的下降。）</a:t>
            </a:r>
          </a:p>
          <a:p>
            <a:r>
              <a:rPr lang="en-US" dirty="0" smtClean="0"/>
              <a:t>2</a:t>
            </a:r>
            <a:r>
              <a:rPr lang="zh-CN" altLang="en-US" dirty="0" smtClean="0"/>
              <a:t>，欧洲的政策增加了某些职业中的竞争，使其超过了自然的限度，因而使劳动和资本的各种用途的所有利害有了另一种即和上述不相同的不均等。</a:t>
            </a:r>
          </a:p>
          <a:p>
            <a:pPr>
              <a:buNone/>
            </a:pPr>
            <a:r>
              <a:rPr lang="zh-CN" altLang="en-US" dirty="0" smtClean="0"/>
              <a:t>       （奖学金、助学金、奖金、苦学生津贴等：基督教国家大部分牧师的教育费</a:t>
            </a:r>
            <a:r>
              <a:rPr lang="en-US" dirty="0" smtClean="0"/>
              <a:t>/</a:t>
            </a:r>
            <a:r>
              <a:rPr lang="zh-CN" altLang="en-US" dirty="0" smtClean="0"/>
              <a:t>文人的落魄状况；古希腊、罗马学者的相对富有。）</a:t>
            </a:r>
          </a:p>
          <a:p>
            <a:r>
              <a:rPr lang="en-US" dirty="0" smtClean="0"/>
              <a:t>3</a:t>
            </a:r>
            <a:r>
              <a:rPr lang="zh-CN" altLang="en-US" dirty="0" smtClean="0"/>
              <a:t>，欧洲政策，妨碍劳动和资本的自由活动，使不能由一职业转到其它职业，由一地方转到其它地方，从而使劳动和资本不同用途的所有利害，有时出现令人非常不愉快的不均等。</a:t>
            </a:r>
          </a:p>
          <a:p>
            <a:r>
              <a:rPr lang="zh-CN" altLang="en-US" dirty="0" smtClean="0"/>
              <a:t>   （学徒法令、同业组合的排外特权； 济贫法（第</a:t>
            </a:r>
            <a:r>
              <a:rPr lang="en-US" dirty="0" smtClean="0"/>
              <a:t>130</a:t>
            </a:r>
            <a:r>
              <a:rPr lang="zh-CN" altLang="en-US" dirty="0" smtClean="0"/>
              <a:t>页））</a:t>
            </a:r>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4</a:t>
            </a:r>
            <a:r>
              <a:rPr lang="en-US" altLang="zh-CN" b="1" dirty="0" smtClean="0"/>
              <a:t>·</a:t>
            </a:r>
            <a:r>
              <a:rPr lang="zh-CN" altLang="en-US" b="1" dirty="0" smtClean="0"/>
              <a:t>地租</a:t>
            </a:r>
            <a:r>
              <a:rPr lang="zh-CN" altLang="en-US" dirty="0" smtClean="0"/>
              <a:t/>
            </a:r>
            <a:br>
              <a:rPr lang="zh-CN" altLang="en-US" dirty="0" smtClean="0"/>
            </a:br>
            <a:endParaRPr lang="zh-CN" altLang="en-US" dirty="0"/>
          </a:p>
        </p:txBody>
      </p:sp>
      <p:sp>
        <p:nvSpPr>
          <p:cNvPr id="3" name="内容占位符 2"/>
          <p:cNvSpPr>
            <a:spLocks noGrp="1"/>
          </p:cNvSpPr>
          <p:nvPr>
            <p:ph sz="quarter" idx="1"/>
          </p:nvPr>
        </p:nvSpPr>
        <p:spPr/>
        <p:txBody>
          <a:bodyPr/>
          <a:lstStyle/>
          <a:p>
            <a:r>
              <a:rPr lang="zh-CN" altLang="en-US" dirty="0" smtClean="0"/>
              <a:t>作为使用土地的代价的地租，自然是租地人按照土地实际情况所支给的</a:t>
            </a:r>
            <a:r>
              <a:rPr lang="zh-CN" altLang="en-US" b="1" dirty="0" smtClean="0"/>
              <a:t>最高价格</a:t>
            </a:r>
            <a:r>
              <a:rPr lang="zh-CN" altLang="en-US" dirty="0" smtClean="0"/>
              <a:t>。在决定租约条件时，地主都设法使租地人所得的土地生产物份额，仅足补偿他用以提供种子、支付工资、购置和维持牲畜与其它农具的农业资本，并提供当地农业资本的普通利润。这一数额，显然是租地人在不亏本的条件下所愿意接受的最小份额，而地主决不会多留给他。（第</a:t>
            </a:r>
            <a:r>
              <a:rPr lang="en-US" dirty="0" smtClean="0"/>
              <a:t>137</a:t>
            </a:r>
            <a:r>
              <a:rPr lang="zh-CN" altLang="en-US" dirty="0" smtClean="0"/>
              <a:t>页）</a:t>
            </a: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lnSpcReduction="10000"/>
          </a:bodyPr>
          <a:lstStyle/>
          <a:p>
            <a:r>
              <a:rPr lang="zh-CN" altLang="en-US" dirty="0" smtClean="0"/>
              <a:t>作为使用土地的代价地地租，当然是一种垄断价格。它完全不和地主改良土地所支出的费用或地主所能收取的数额成比例，而和租地人所能缴纳的数额成比例。（第</a:t>
            </a:r>
            <a:r>
              <a:rPr lang="en-US" dirty="0" smtClean="0"/>
              <a:t>139</a:t>
            </a:r>
            <a:r>
              <a:rPr lang="zh-CN" altLang="en-US" dirty="0" smtClean="0"/>
              <a:t>页）</a:t>
            </a:r>
          </a:p>
          <a:p>
            <a:endParaRPr lang="zh-CN" altLang="en-US" dirty="0" smtClean="0"/>
          </a:p>
          <a:p>
            <a:r>
              <a:rPr lang="zh-CN" altLang="en-US" dirty="0" smtClean="0"/>
              <a:t>地租成为商品价格构成部分的方式是和工资与利润不同的。工资和利润的高低，是价格高低的原因，而地租的高低，却是价格高低的结果。商品价格的有高有低是因为这一商品上市所须支付的工资与利润有高有低。但这商品能提供高地租，能提供低地租，或不能提供地租，却是因为这商品价格有高有低，换言之，因为这商品价格是大大超过或稍稍超过足够支付工资及利润的数额，或是仅够支付工资及利润。（第</a:t>
            </a:r>
            <a:r>
              <a:rPr lang="en-US" dirty="0" smtClean="0"/>
              <a:t>139</a:t>
            </a:r>
            <a:r>
              <a:rPr lang="zh-CN" altLang="en-US" dirty="0" smtClean="0"/>
              <a:t>页）</a:t>
            </a: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smtClean="0"/>
              <a:t>5</a:t>
            </a:r>
            <a:r>
              <a:rPr lang="en-US" altLang="zh-CN" b="1" dirty="0" smtClean="0"/>
              <a:t>·</a:t>
            </a:r>
            <a:r>
              <a:rPr lang="zh-CN" altLang="en-US" b="1" dirty="0" smtClean="0"/>
              <a:t>结论及亚当</a:t>
            </a:r>
            <a:r>
              <a:rPr lang="en-US" altLang="zh-CN" b="1" dirty="0" smtClean="0"/>
              <a:t>·</a:t>
            </a:r>
            <a:r>
              <a:rPr lang="zh-CN" altLang="en-US" b="1" dirty="0" smtClean="0"/>
              <a:t>斯密的意图</a:t>
            </a:r>
            <a:r>
              <a:rPr lang="en-US" altLang="zh-CN" b="1" dirty="0" smtClean="0"/>
              <a:t/>
            </a:r>
            <a:br>
              <a:rPr lang="en-US" altLang="zh-CN" b="1" dirty="0" smtClean="0"/>
            </a:br>
            <a:endParaRPr lang="zh-CN" altLang="en-US" dirty="0"/>
          </a:p>
        </p:txBody>
      </p:sp>
      <p:sp>
        <p:nvSpPr>
          <p:cNvPr id="3" name="内容占位符 2"/>
          <p:cNvSpPr>
            <a:spLocks noGrp="1"/>
          </p:cNvSpPr>
          <p:nvPr>
            <p:ph sz="quarter" idx="1"/>
          </p:nvPr>
        </p:nvSpPr>
        <p:spPr/>
        <p:txBody>
          <a:bodyPr>
            <a:normAutofit lnSpcReduction="10000"/>
          </a:bodyPr>
          <a:lstStyle/>
          <a:p>
            <a:r>
              <a:rPr lang="en-US" sz="3300" dirty="0" smtClean="0"/>
              <a:t> </a:t>
            </a:r>
            <a:r>
              <a:rPr lang="zh-CN" altLang="en-US" sz="3300" b="1" dirty="0" smtClean="0"/>
              <a:t>重点阅读（第</a:t>
            </a:r>
            <a:r>
              <a:rPr lang="en-US" sz="3300" b="1" dirty="0" smtClean="0"/>
              <a:t>240-252</a:t>
            </a:r>
            <a:r>
              <a:rPr lang="zh-CN" altLang="en-US" sz="3300" b="1" dirty="0" smtClean="0"/>
              <a:t>页）</a:t>
            </a:r>
            <a:endParaRPr lang="en-US" altLang="zh-CN" sz="3300" b="1" dirty="0" smtClean="0"/>
          </a:p>
          <a:p>
            <a:r>
              <a:rPr lang="en-US" altLang="zh-CN" sz="3100" dirty="0" smtClean="0">
                <a:latin typeface="华文仿宋" pitchFamily="2" charset="-122"/>
                <a:ea typeface="华文仿宋" pitchFamily="2" charset="-122"/>
              </a:rPr>
              <a:t>       </a:t>
            </a:r>
          </a:p>
          <a:p>
            <a:r>
              <a:rPr lang="en-US" altLang="zh-CN" sz="3100" dirty="0" smtClean="0">
                <a:latin typeface="华文仿宋" pitchFamily="2" charset="-122"/>
                <a:ea typeface="华文仿宋" pitchFamily="2" charset="-122"/>
              </a:rPr>
              <a:t>     </a:t>
            </a:r>
            <a:r>
              <a:rPr lang="zh-CN" altLang="zh-CN" sz="2600" dirty="0" smtClean="0">
                <a:latin typeface="华文仿宋" pitchFamily="2" charset="-122"/>
                <a:ea typeface="华文仿宋" pitchFamily="2" charset="-122"/>
              </a:rPr>
              <a:t>上面已经说过，一国土地和劳动的全部年产物，或者说，年产物的全部价格，自然分解为土地地租、劳动工资、和资本利润三部分。这三部分，构成三个阶级人民的收入，即以地租为生、以工资为生和以利润为生这三种人的收入。此三阶级，构成文明社会的三大主要和基本阶级。一切其他阶级的收入，归根结底，都来自者三大阶级的收入。</a:t>
            </a:r>
          </a:p>
          <a:p>
            <a:r>
              <a:rPr lang="zh-CN" altLang="en-US" dirty="0" smtClean="0"/>
              <a:t/>
            </a:r>
            <a:br>
              <a:rPr lang="zh-CN" altLang="en-US" dirty="0" smtClean="0"/>
            </a:b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  </a:t>
            </a:r>
          </a:p>
          <a:p>
            <a:r>
              <a:rPr lang="zh-CN" altLang="en-US" b="1" dirty="0" smtClean="0"/>
              <a:t>自然价格是一种社会性价格</a:t>
            </a:r>
            <a:r>
              <a:rPr lang="zh-CN" altLang="en-US" dirty="0" smtClean="0"/>
              <a:t>，是契约与制衡的结果，它与具体的社会状态相关，会随社会的贫富、进步退步或停滞而变动。</a:t>
            </a:r>
            <a:endParaRPr lang="en-US" altLang="zh-CN" dirty="0" smtClean="0"/>
          </a:p>
          <a:p>
            <a:endParaRPr lang="en-US" altLang="zh-CN" dirty="0" smtClean="0"/>
          </a:p>
          <a:p>
            <a:r>
              <a:rPr lang="en-US" altLang="zh-CN" dirty="0" smtClean="0"/>
              <a:t>    </a:t>
            </a:r>
            <a:r>
              <a:rPr lang="zh-CN" altLang="en-US" b="1" dirty="0" smtClean="0"/>
              <a:t>自然工资率</a:t>
            </a:r>
            <a:r>
              <a:rPr lang="zh-CN" altLang="en-US" dirty="0" smtClean="0"/>
              <a:t>如何受社会状态的影响</a:t>
            </a:r>
            <a:endParaRPr lang="en-US" altLang="zh-CN" dirty="0" smtClean="0"/>
          </a:p>
          <a:p>
            <a:r>
              <a:rPr lang="en-US" altLang="zh-CN" dirty="0" smtClean="0"/>
              <a:t>    </a:t>
            </a:r>
            <a:r>
              <a:rPr lang="zh-CN" altLang="en-US" b="1" dirty="0" smtClean="0"/>
              <a:t>自然利润率</a:t>
            </a:r>
            <a:r>
              <a:rPr lang="zh-CN" altLang="en-US" dirty="0" smtClean="0"/>
              <a:t>如何受社会状态的影响</a:t>
            </a:r>
            <a:endParaRPr lang="en-US" altLang="zh-CN" dirty="0" smtClean="0"/>
          </a:p>
          <a:p>
            <a:r>
              <a:rPr lang="en-US" altLang="zh-CN" dirty="0" smtClean="0"/>
              <a:t>    </a:t>
            </a:r>
            <a:r>
              <a:rPr lang="zh-CN" altLang="en-US" b="1" dirty="0" smtClean="0"/>
              <a:t>自然地租率</a:t>
            </a:r>
            <a:r>
              <a:rPr lang="zh-CN" altLang="en-US" dirty="0" smtClean="0"/>
              <a:t>如何受社会状态的影响</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7467600" cy="1143000"/>
          </a:xfrm>
        </p:spPr>
        <p:txBody>
          <a:bodyPr>
            <a:normAutofit/>
          </a:bodyPr>
          <a:lstStyle/>
          <a:p>
            <a:r>
              <a:rPr lang="zh-CN" altLang="en-US" b="1" dirty="0" smtClean="0"/>
              <a:t>价格构成与社会构成</a:t>
            </a:r>
            <a:r>
              <a:rPr lang="en-US" altLang="zh-CN" b="1" dirty="0" smtClean="0"/>
              <a:t>——</a:t>
            </a:r>
            <a:r>
              <a:rPr lang="zh-CN" altLang="en-US" b="1" dirty="0" smtClean="0"/>
              <a:t>工资、利润与地租</a:t>
            </a:r>
            <a:r>
              <a:rPr lang="zh-CN" altLang="en-US" dirty="0" smtClean="0"/>
              <a:t/>
            </a:r>
            <a:br>
              <a:rPr lang="zh-CN" altLang="en-US" dirty="0" smtClean="0"/>
            </a:br>
            <a:endParaRPr lang="zh-CN" altLang="en-US" dirty="0"/>
          </a:p>
        </p:txBody>
      </p:sp>
      <p:sp>
        <p:nvSpPr>
          <p:cNvPr id="3" name="内容占位符 2"/>
          <p:cNvSpPr>
            <a:spLocks noGrp="1"/>
          </p:cNvSpPr>
          <p:nvPr>
            <p:ph sz="quarter" idx="1"/>
          </p:nvPr>
        </p:nvSpPr>
        <p:spPr/>
        <p:txBody>
          <a:bodyPr/>
          <a:lstStyle/>
          <a:p>
            <a:r>
              <a:rPr lang="en-US" b="1" dirty="0" smtClean="0"/>
              <a:t>1</a:t>
            </a:r>
            <a:r>
              <a:rPr lang="en-US" altLang="zh-CN" b="1" dirty="0" smtClean="0"/>
              <a:t>·</a:t>
            </a:r>
            <a:r>
              <a:rPr lang="zh-CN" altLang="en-US" b="1" dirty="0" smtClean="0"/>
              <a:t>劳动工资：</a:t>
            </a:r>
            <a:r>
              <a:rPr lang="zh-CN" altLang="en-US" dirty="0" smtClean="0"/>
              <a:t>劳动生产物构成劳动的自然报酬或自然工资。</a:t>
            </a:r>
          </a:p>
          <a:p>
            <a:r>
              <a:rPr lang="zh-CN" altLang="en-US" dirty="0" smtClean="0"/>
              <a:t>原始状态中的劳动工资：劳动者独享全部劳动生产物。</a:t>
            </a:r>
          </a:p>
          <a:p>
            <a:r>
              <a:rPr lang="zh-CN" altLang="en-US" dirty="0" smtClean="0"/>
              <a:t>（劳动分工促进劳动生产力的改良，进而导致社会阶层出现：劳动得以改良的一个结果是，部分人的劳动即可满足整个社会对必需品和便利品的需要。）</a:t>
            </a:r>
          </a:p>
          <a:p>
            <a:endParaRPr lang="zh-CN" altLang="en-US" dirty="0" smtClean="0"/>
          </a:p>
          <a:p>
            <a:r>
              <a:rPr lang="zh-CN" altLang="en-US" dirty="0" smtClean="0"/>
              <a:t>土地私有和资本积累之后的劳动工资：地租、资本参与到分配过程中来。</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flipV="1">
            <a:off x="457200" y="228919"/>
            <a:ext cx="7467600" cy="45719"/>
          </a:xfrm>
        </p:spPr>
        <p:txBody>
          <a:bodyPr>
            <a:normAutofit fontScale="90000"/>
          </a:bodyPr>
          <a:lstStyle/>
          <a:p>
            <a:endParaRPr lang="zh-CN" altLang="en-US" dirty="0"/>
          </a:p>
        </p:txBody>
      </p:sp>
      <p:sp>
        <p:nvSpPr>
          <p:cNvPr id="3" name="内容占位符 2"/>
          <p:cNvSpPr>
            <a:spLocks noGrp="1"/>
          </p:cNvSpPr>
          <p:nvPr>
            <p:ph sz="quarter" idx="1"/>
          </p:nvPr>
        </p:nvSpPr>
        <p:spPr>
          <a:xfrm>
            <a:off x="457200" y="476672"/>
            <a:ext cx="7467600" cy="5997280"/>
          </a:xfrm>
        </p:spPr>
        <p:txBody>
          <a:bodyPr>
            <a:normAutofit lnSpcReduction="10000"/>
          </a:bodyPr>
          <a:lstStyle/>
          <a:p>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But this original state of things, in which the </a:t>
            </a:r>
            <a:r>
              <a:rPr lang="en-US" i="1" dirty="0" err="1" smtClean="0">
                <a:latin typeface="Times New Roman" pitchFamily="18" charset="0"/>
                <a:cs typeface="Times New Roman" pitchFamily="18" charset="0"/>
              </a:rPr>
              <a:t>labour</a:t>
            </a:r>
            <a:r>
              <a:rPr lang="en-US" i="1" dirty="0" smtClean="0">
                <a:latin typeface="Times New Roman" pitchFamily="18" charset="0"/>
                <a:cs typeface="Times New Roman" pitchFamily="18" charset="0"/>
              </a:rPr>
              <a:t> enjoyed the whole produce of his o</a:t>
            </a:r>
            <a:r>
              <a:rPr lang="en-US" altLang="zh-CN" i="1" dirty="0" smtClean="0">
                <a:latin typeface="Times New Roman" pitchFamily="18" charset="0"/>
                <a:cs typeface="Times New Roman" pitchFamily="18" charset="0"/>
              </a:rPr>
              <a:t>w</a:t>
            </a:r>
            <a:r>
              <a:rPr lang="en-US" i="1" dirty="0" smtClean="0">
                <a:latin typeface="Times New Roman" pitchFamily="18" charset="0"/>
                <a:cs typeface="Times New Roman" pitchFamily="18" charset="0"/>
              </a:rPr>
              <a:t>n </a:t>
            </a:r>
            <a:r>
              <a:rPr lang="en-US" i="1" dirty="0" err="1" smtClean="0">
                <a:latin typeface="Times New Roman" pitchFamily="18" charset="0"/>
                <a:cs typeface="Times New Roman" pitchFamily="18" charset="0"/>
              </a:rPr>
              <a:t>labour</a:t>
            </a:r>
            <a:r>
              <a:rPr lang="en-US" i="1" dirty="0" smtClean="0">
                <a:latin typeface="Times New Roman" pitchFamily="18" charset="0"/>
                <a:cs typeface="Times New Roman" pitchFamily="18" charset="0"/>
              </a:rPr>
              <a:t>, could not last beyond the first introduction of the appropriation of land and the accumulation of stock. </a:t>
            </a:r>
            <a:r>
              <a:rPr lang="en-US" dirty="0" smtClean="0">
                <a:latin typeface="Times New Roman" pitchFamily="18" charset="0"/>
                <a:cs typeface="Times New Roman" pitchFamily="18" charset="0"/>
              </a:rPr>
              <a:t>It was at an end, therefore, long before the most considerable improvements were made in the productive powers of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and it would be </a:t>
            </a:r>
            <a:r>
              <a:rPr lang="en-US" b="1" i="1" dirty="0" smtClean="0">
                <a:latin typeface="Times New Roman" pitchFamily="18" charset="0"/>
                <a:cs typeface="Times New Roman" pitchFamily="18" charset="0"/>
              </a:rPr>
              <a:t>to no purpose </a:t>
            </a:r>
            <a:r>
              <a:rPr lang="en-US" b="1" dirty="0" smtClean="0">
                <a:latin typeface="Times New Roman" pitchFamily="18" charset="0"/>
                <a:cs typeface="Times New Roman" pitchFamily="18" charset="0"/>
              </a:rPr>
              <a:t>to trace farther </a:t>
            </a:r>
            <a:r>
              <a:rPr lang="en-US" dirty="0" smtClean="0">
                <a:latin typeface="Times New Roman" pitchFamily="18" charset="0"/>
                <a:cs typeface="Times New Roman" pitchFamily="18" charset="0"/>
              </a:rPr>
              <a:t>what might have been its effects upon the </a:t>
            </a:r>
            <a:r>
              <a:rPr lang="en-US" dirty="0" err="1" smtClean="0">
                <a:latin typeface="Times New Roman" pitchFamily="18" charset="0"/>
                <a:cs typeface="Times New Roman" pitchFamily="18" charset="0"/>
              </a:rPr>
              <a:t>recompence</a:t>
            </a:r>
            <a:r>
              <a:rPr lang="en-US" dirty="0" smtClean="0">
                <a:latin typeface="Times New Roman" pitchFamily="18" charset="0"/>
                <a:cs typeface="Times New Roman" pitchFamily="18" charset="0"/>
              </a:rPr>
              <a:t> or wages of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P.82-83</a:t>
            </a:r>
          </a:p>
          <a:p>
            <a:endParaRPr lang="en-US" altLang="zh-CN" dirty="0" smtClean="0">
              <a:latin typeface="Times New Roman" pitchFamily="18" charset="0"/>
              <a:cs typeface="Times New Roman" pitchFamily="18" charset="0"/>
            </a:endParaRPr>
          </a:p>
          <a:p>
            <a:r>
              <a:rPr lang="en-US" altLang="zh-CN" dirty="0" smtClean="0"/>
              <a:t>      </a:t>
            </a:r>
            <a:r>
              <a:rPr lang="zh-CN" altLang="zh-CN" dirty="0" smtClean="0">
                <a:latin typeface="华文仿宋" pitchFamily="2" charset="-122"/>
                <a:ea typeface="华文仿宋" pitchFamily="2" charset="-122"/>
              </a:rPr>
              <a:t>“但劳动者独享全部劳动生产物的这种原始状态，一到有了土地私有和资本积累，就宣告结束了。所以，在劳动生产力尚未有显著改善以前，这种原始状态早已不复存在了；</a:t>
            </a:r>
            <a:r>
              <a:rPr lang="zh-CN" altLang="zh-CN" b="1" dirty="0" smtClean="0">
                <a:latin typeface="华文仿宋" pitchFamily="2" charset="-122"/>
                <a:ea typeface="华文仿宋" pitchFamily="2" charset="-122"/>
              </a:rPr>
              <a:t>要就此种状态对劳动报酬或劳动工资所可能有的影响作进一步的探讨，那是徒劳无功的。</a:t>
            </a:r>
            <a:r>
              <a:rPr lang="zh-CN" altLang="zh-CN" dirty="0" smtClean="0">
                <a:latin typeface="华文仿宋" pitchFamily="2" charset="-122"/>
                <a:ea typeface="华文仿宋" pitchFamily="2" charset="-122"/>
              </a:rPr>
              <a:t>”</a:t>
            </a:r>
            <a:r>
              <a:rPr lang="zh-CN" altLang="zh-CN" dirty="0" smtClean="0"/>
              <a:t>第</a:t>
            </a:r>
            <a:r>
              <a:rPr lang="en-US" altLang="zh-CN" dirty="0" smtClean="0"/>
              <a:t>59</a:t>
            </a:r>
            <a:r>
              <a:rPr lang="zh-CN" altLang="zh-CN" dirty="0" smtClean="0"/>
              <a:t>页。</a:t>
            </a:r>
          </a:p>
          <a:p>
            <a:endParaRPr lang="zh-CN" alt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劳资双方的竞争及劳动工资的基本标准</a:t>
            </a:r>
            <a:r>
              <a:rPr lang="zh-CN" altLang="en-US" dirty="0" smtClean="0"/>
              <a:t/>
            </a:r>
            <a:br>
              <a:rPr lang="zh-CN" altLang="en-US" dirty="0" smtClean="0"/>
            </a:br>
            <a:endParaRPr lang="zh-CN" altLang="en-US" dirty="0"/>
          </a:p>
        </p:txBody>
      </p:sp>
      <p:sp>
        <p:nvSpPr>
          <p:cNvPr id="3" name="内容占位符 2"/>
          <p:cNvSpPr>
            <a:spLocks noGrp="1"/>
          </p:cNvSpPr>
          <p:nvPr>
            <p:ph sz="quarter" idx="1"/>
          </p:nvPr>
        </p:nvSpPr>
        <p:spPr/>
        <p:txBody>
          <a:bodyPr>
            <a:normAutofit lnSpcReduction="10000"/>
          </a:bodyPr>
          <a:lstStyle/>
          <a:p>
            <a:r>
              <a:rPr lang="zh-CN" altLang="en-US" dirty="0" smtClean="0"/>
              <a:t>“</a:t>
            </a:r>
            <a:r>
              <a:rPr lang="zh-CN" altLang="en-US" b="1" dirty="0" smtClean="0"/>
              <a:t>劳动者的普通工资，到处都取决于劳资两方所订的契约。</a:t>
            </a:r>
            <a:r>
              <a:rPr lang="zh-CN" altLang="en-US" dirty="0" smtClean="0"/>
              <a:t>这两方的利害关系绝不一致。劳动者盼望多得，雇主盼望少给。劳动者都想为提高工资而结合，雇主却想为减低工资而联合。” （第</a:t>
            </a:r>
            <a:r>
              <a:rPr lang="en-US" dirty="0" smtClean="0"/>
              <a:t>60</a:t>
            </a:r>
            <a:r>
              <a:rPr lang="zh-CN" altLang="en-US" dirty="0" smtClean="0"/>
              <a:t>页）</a:t>
            </a:r>
          </a:p>
          <a:p>
            <a:pPr>
              <a:buNone/>
            </a:pPr>
            <a:r>
              <a:rPr lang="en-US" dirty="0" smtClean="0"/>
              <a:t> </a:t>
            </a:r>
            <a:endParaRPr lang="zh-CN" altLang="en-US" dirty="0" smtClean="0"/>
          </a:p>
          <a:p>
            <a:r>
              <a:rPr lang="zh-CN" altLang="en-US" dirty="0" smtClean="0"/>
              <a:t>    “</a:t>
            </a:r>
            <a:r>
              <a:rPr lang="zh-CN" altLang="en-US" dirty="0" smtClean="0"/>
              <a:t>不过，在争议中，雇主虽常居于有利地位，但劳动工资有一定的标准，在相当长的时间内，即使最低级劳动者的普通工资，似也不能减少到这一定标准之下。</a:t>
            </a:r>
          </a:p>
          <a:p>
            <a:r>
              <a:rPr lang="zh-CN" altLang="en-US" dirty="0" smtClean="0"/>
              <a:t>      需要</a:t>
            </a:r>
            <a:r>
              <a:rPr lang="zh-CN" altLang="en-US" dirty="0" smtClean="0"/>
              <a:t>靠劳动过活的人，其工资至少须足够维持其生活。在大多数场合，工资还得稍稍超过足够维持生活的程度，否则劳动者就不能赡养家室而传宗接代了。”（第</a:t>
            </a:r>
            <a:r>
              <a:rPr lang="en-US" dirty="0" smtClean="0"/>
              <a:t>62</a:t>
            </a:r>
            <a:r>
              <a:rPr lang="zh-CN" altLang="en-US" dirty="0" smtClean="0"/>
              <a:t>页）</a:t>
            </a: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劳动工资的变化</a:t>
            </a:r>
            <a:r>
              <a:rPr lang="en-US" altLang="zh-CN" b="1" dirty="0" smtClean="0"/>
              <a:t/>
            </a:r>
            <a:br>
              <a:rPr lang="en-US" altLang="zh-CN" b="1" dirty="0" smtClean="0"/>
            </a:br>
            <a:endParaRPr lang="zh-CN" altLang="en-US" dirty="0"/>
          </a:p>
        </p:txBody>
      </p:sp>
      <p:sp>
        <p:nvSpPr>
          <p:cNvPr id="3" name="内容占位符 2"/>
          <p:cNvSpPr>
            <a:spLocks noGrp="1"/>
          </p:cNvSpPr>
          <p:nvPr>
            <p:ph sz="quarter" idx="1"/>
          </p:nvPr>
        </p:nvSpPr>
        <p:spPr/>
        <p:txBody>
          <a:bodyPr>
            <a:normAutofit/>
          </a:bodyPr>
          <a:lstStyle/>
          <a:p>
            <a:r>
              <a:rPr lang="en-US" altLang="zh-CN" dirty="0" smtClean="0"/>
              <a:t>   </a:t>
            </a:r>
            <a:r>
              <a:rPr lang="zh-CN" altLang="en-US" dirty="0" smtClean="0"/>
              <a:t>“</a:t>
            </a:r>
            <a:r>
              <a:rPr lang="zh-CN" altLang="zh-CN" dirty="0" smtClean="0"/>
              <a:t>不论何国，如果对那些靠工资过活的人，即工人、散工、各种佣人等的需求不断地增加，换言之，如果每年提供的就业机会都比前一年多，劳动者就没有为着提高工资而结合的必要。</a:t>
            </a:r>
            <a:r>
              <a:rPr lang="zh-CN" altLang="zh-CN" b="1" dirty="0" smtClean="0"/>
              <a:t>劳动者不够，自会导致雇主间的竞争；雇主们竞相出高价雇用劳动者，这样他们就自动冲破了防止工资提高的自然结合</a:t>
            </a:r>
            <a:r>
              <a:rPr lang="zh-CN" altLang="zh-CN" dirty="0" smtClean="0"/>
              <a:t>。</a:t>
            </a:r>
            <a:r>
              <a:rPr lang="zh-CN" altLang="en-US" dirty="0" smtClean="0"/>
              <a:t>    </a:t>
            </a:r>
            <a:endParaRPr lang="en-US" altLang="zh-CN" dirty="0" smtClean="0"/>
          </a:p>
          <a:p>
            <a:r>
              <a:rPr lang="zh-CN" altLang="en-US" dirty="0" smtClean="0"/>
              <a:t>       很明显，对工资劳动者的要求，必定随着预定用来支付劳动工资的资金的增加而成比例地增加。这种资金有两种：一，超过维持生活需要的收入；二，超过雇主自己使用需要的资财。”</a:t>
            </a:r>
          </a:p>
          <a:p>
            <a:pPr>
              <a:buNone/>
            </a:pPr>
            <a:r>
              <a:rPr lang="en-US" dirty="0" smtClean="0"/>
              <a:t> </a:t>
            </a:r>
            <a:endParaRPr lang="zh-CN" altLang="en-US" dirty="0" smtClean="0"/>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92500" lnSpcReduction="10000"/>
          </a:bodyPr>
          <a:lstStyle/>
          <a:p>
            <a:r>
              <a:rPr lang="zh-CN" altLang="en-US" b="1" dirty="0" smtClean="0"/>
              <a:t>      工资增长与国民财富之间的关系</a:t>
            </a:r>
            <a:r>
              <a:rPr lang="zh-CN" altLang="en-US" dirty="0" smtClean="0"/>
              <a:t>：</a:t>
            </a:r>
            <a:r>
              <a:rPr lang="zh-CN" altLang="en-US" b="1" dirty="0" smtClean="0"/>
              <a:t>然而，使劳动工资增高的，不是庞大的现有国民财富，而是不断增加的国民财富。</a:t>
            </a:r>
            <a:r>
              <a:rPr lang="zh-CN" altLang="en-US" dirty="0" smtClean="0"/>
              <a:t>因此最高的劳动工资不在最富的国家出现，而却在最繁荣，即最快变得富裕的国家出现。（北美殖民地的例子，北美婚姻习俗。第</a:t>
            </a:r>
            <a:r>
              <a:rPr lang="en-US" altLang="zh-CN" dirty="0" smtClean="0"/>
              <a:t>64</a:t>
            </a:r>
            <a:r>
              <a:rPr lang="zh-CN" altLang="en-US" dirty="0" smtClean="0"/>
              <a:t>页）</a:t>
            </a:r>
          </a:p>
          <a:p>
            <a:endParaRPr lang="zh-CN" altLang="en-US" dirty="0" smtClean="0"/>
          </a:p>
          <a:p>
            <a:r>
              <a:rPr lang="zh-CN" altLang="en-US" b="1" dirty="0" smtClean="0"/>
              <a:t>      一国尽管非常富有，如若长久陷于停滞状态，我们就不能希望在那里找到极高的工资</a:t>
            </a:r>
            <a:r>
              <a:rPr lang="zh-CN" altLang="en-US" dirty="0" smtClean="0"/>
              <a:t>。“</a:t>
            </a:r>
            <a:r>
              <a:rPr lang="zh-CN" altLang="en-US" b="1" dirty="0" smtClean="0"/>
              <a:t>合乎一般人道标准的最低工资</a:t>
            </a:r>
            <a:r>
              <a:rPr lang="zh-CN" altLang="en-US" dirty="0" smtClean="0"/>
              <a:t>”（中国的例子，第</a:t>
            </a:r>
            <a:r>
              <a:rPr lang="en-US" altLang="zh-CN" dirty="0" smtClean="0"/>
              <a:t>65</a:t>
            </a:r>
            <a:r>
              <a:rPr lang="zh-CN" altLang="en-US" dirty="0" smtClean="0"/>
              <a:t>页）。</a:t>
            </a:r>
          </a:p>
          <a:p>
            <a:pPr>
              <a:buNone/>
            </a:pPr>
            <a:r>
              <a:rPr lang="en-US" altLang="zh-CN" dirty="0" smtClean="0"/>
              <a:t> </a:t>
            </a:r>
            <a:endParaRPr lang="zh-CN" altLang="en-US" dirty="0" smtClean="0"/>
          </a:p>
          <a:p>
            <a:r>
              <a:rPr lang="zh-CN" altLang="en-US" dirty="0" smtClean="0"/>
              <a:t>       </a:t>
            </a:r>
            <a:r>
              <a:rPr lang="zh-CN" altLang="en-US" b="1" dirty="0" smtClean="0"/>
              <a:t>在指定用来维持劳动的资金显著减少的国家里</a:t>
            </a:r>
            <a:r>
              <a:rPr lang="zh-CN" altLang="en-US" dirty="0" smtClean="0"/>
              <a:t>，情形就截然不同了，</a:t>
            </a:r>
            <a:r>
              <a:rPr lang="zh-CN" altLang="en-US" b="1" dirty="0" smtClean="0"/>
              <a:t>劳动工资将减低到极悲惨极贫困的生活水准</a:t>
            </a:r>
            <a:r>
              <a:rPr lang="zh-CN" altLang="en-US" dirty="0" smtClean="0"/>
              <a:t>。（东印度的孟加拉及其他若干英领殖民地，第</a:t>
            </a:r>
            <a:r>
              <a:rPr lang="en-US" altLang="zh-CN" dirty="0" smtClean="0"/>
              <a:t>66-7</a:t>
            </a:r>
            <a:r>
              <a:rPr lang="zh-CN" altLang="en-US" dirty="0" smtClean="0"/>
              <a:t>页）</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    </a:t>
            </a:r>
            <a:r>
              <a:rPr lang="zh-CN" altLang="zh-CN" dirty="0" smtClean="0"/>
              <a:t>“如果一个国家土地肥沃，人口又经大大减少，因而生活资料并不十分困难，可是年年仍不免有三四十万人因饥饿而濒于死亡，我们就可以断言，那是因为该国指定用来维持贫困劳动者的资金正在迅速减少。</a:t>
            </a:r>
            <a:r>
              <a:rPr lang="zh-CN" altLang="zh-CN" b="1" dirty="0" smtClean="0"/>
              <a:t>英国保护和统治北美的政治机构和压迫与压制东印度的商业公司的不同性质，用这两地的不同情况来说明，也许是再好不过的。</a:t>
            </a:r>
            <a:r>
              <a:rPr lang="zh-CN" altLang="zh-CN" dirty="0" smtClean="0"/>
              <a:t>”第</a:t>
            </a:r>
            <a:r>
              <a:rPr lang="en-US" altLang="zh-CN" dirty="0" smtClean="0"/>
              <a:t>67</a:t>
            </a:r>
            <a:r>
              <a:rPr lang="zh-CN" altLang="zh-CN" dirty="0" smtClean="0"/>
              <a:t>页。</a:t>
            </a:r>
            <a:endParaRPr lang="en-US" altLang="zh-CN" dirty="0" smtClean="0"/>
          </a:p>
          <a:p>
            <a:endParaRPr lang="en-US" altLang="zh-CN" dirty="0" smtClean="0"/>
          </a:p>
          <a:p>
            <a:r>
              <a:rPr lang="en-US" altLang="zh-CN" dirty="0" smtClean="0"/>
              <a:t>     </a:t>
            </a:r>
            <a:r>
              <a:rPr lang="zh-CN" altLang="en-US" dirty="0" smtClean="0"/>
              <a:t>“立法者”</a:t>
            </a:r>
            <a:r>
              <a:rPr lang="en-US" altLang="zh-CN" dirty="0" smtClean="0"/>
              <a:t>/</a:t>
            </a:r>
            <a:r>
              <a:rPr lang="zh-CN" altLang="en-US" dirty="0" smtClean="0"/>
              <a:t>政治与社会的繁荣、悲惨境况之关系</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860</TotalTime>
  <Words>2964</Words>
  <Application>Microsoft Office PowerPoint</Application>
  <PresentationFormat>全屏显示(4:3)</PresentationFormat>
  <Paragraphs>91</Paragraphs>
  <Slides>23</Slides>
  <Notes>1</Notes>
  <HiddenSlides>0</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凸显</vt:lpstr>
      <vt:lpstr> 亚当·斯密与《国富论》  第四讲</vt:lpstr>
      <vt:lpstr>如何理解货币与交易尺度（复习）</vt:lpstr>
      <vt:lpstr>幻灯片 3</vt:lpstr>
      <vt:lpstr>价格构成与社会构成——工资、利润与地租 </vt:lpstr>
      <vt:lpstr>幻灯片 5</vt:lpstr>
      <vt:lpstr>劳资双方的竞争及劳动工资的基本标准 </vt:lpstr>
      <vt:lpstr>劳动工资的变化 </vt:lpstr>
      <vt:lpstr>幻灯片 8</vt:lpstr>
      <vt:lpstr>幻灯片 9</vt:lpstr>
      <vt:lpstr>幻灯片 10</vt:lpstr>
      <vt:lpstr>幻灯片 11</vt:lpstr>
      <vt:lpstr>幻灯片 12</vt:lpstr>
      <vt:lpstr>幻灯片 13</vt:lpstr>
      <vt:lpstr>幻灯片 14</vt:lpstr>
      <vt:lpstr>幻灯片 15</vt:lpstr>
      <vt:lpstr>2·资本利润 </vt:lpstr>
      <vt:lpstr>幻灯片 17</vt:lpstr>
      <vt:lpstr>3·工资与利润在不同行业与用途中的差异 </vt:lpstr>
      <vt:lpstr>幻灯片 19</vt:lpstr>
      <vt:lpstr>幻灯片 20</vt:lpstr>
      <vt:lpstr>4·地租 </vt:lpstr>
      <vt:lpstr>幻灯片 22</vt:lpstr>
      <vt:lpstr>5·结论及亚当·斯密的意图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亚当·斯密与《国富论》  第四讲</dc:title>
  <dc:creator>admin</dc:creator>
  <cp:lastModifiedBy>AutoBVT</cp:lastModifiedBy>
  <cp:revision>60</cp:revision>
  <dcterms:created xsi:type="dcterms:W3CDTF">2014-10-29T23:49:31Z</dcterms:created>
  <dcterms:modified xsi:type="dcterms:W3CDTF">2021-10-12T03:06:31Z</dcterms:modified>
</cp:coreProperties>
</file>