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9" r:id="rId5"/>
    <p:sldId id="259" r:id="rId6"/>
    <p:sldId id="276" r:id="rId7"/>
    <p:sldId id="260" r:id="rId8"/>
    <p:sldId id="261" r:id="rId9"/>
    <p:sldId id="262" r:id="rId10"/>
    <p:sldId id="263" r:id="rId11"/>
    <p:sldId id="264" r:id="rId12"/>
    <p:sldId id="277" r:id="rId13"/>
    <p:sldId id="265" r:id="rId14"/>
    <p:sldId id="266" r:id="rId15"/>
    <p:sldId id="267" r:id="rId16"/>
    <p:sldId id="278"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2021/11/9 Tuesday</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2021/11/9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2021/11/9 Tuesday</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2021/11/9 Tuesday</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2021/11/9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2021/11/9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2021/11/9 Tuesday</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2021/11/9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2021/11/9 Tuesday</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2021/11/9 Tuesday</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2021/11/9 Tuesday</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2800" dirty="0" smtClean="0"/>
              <a:t>亚当</a:t>
            </a:r>
            <a:r>
              <a:rPr lang="en-US" altLang="zh-CN" sz="2800" dirty="0" smtClean="0"/>
              <a:t>·</a:t>
            </a:r>
            <a:r>
              <a:rPr lang="zh-CN" altLang="en-US" sz="2800" dirty="0" smtClean="0"/>
              <a:t>斯密与</a:t>
            </a:r>
            <a:r>
              <a:rPr lang="en-US" altLang="zh-CN" sz="2800" dirty="0" smtClean="0"/>
              <a:t>《</a:t>
            </a:r>
            <a:r>
              <a:rPr lang="zh-CN" altLang="en-US" sz="2800" dirty="0" smtClean="0"/>
              <a:t>国富论</a:t>
            </a:r>
            <a:r>
              <a:rPr lang="en-US" altLang="zh-CN" sz="2800" dirty="0" smtClean="0"/>
              <a:t>》</a:t>
            </a:r>
            <a:br>
              <a:rPr lang="en-US" altLang="zh-CN" sz="2800" dirty="0" smtClean="0"/>
            </a:br>
            <a:r>
              <a:rPr lang="en-US" altLang="zh-CN" sz="2800" dirty="0" smtClean="0"/>
              <a:t/>
            </a:r>
            <a:br>
              <a:rPr lang="en-US" altLang="zh-CN" sz="2800" dirty="0" smtClean="0"/>
            </a:br>
            <a:r>
              <a:rPr lang="zh-CN" altLang="en-US" sz="2800" dirty="0" smtClean="0"/>
              <a:t>第八讲</a:t>
            </a:r>
            <a:endParaRPr lang="zh-CN" altLang="en-US" sz="2800" dirty="0"/>
          </a:p>
        </p:txBody>
      </p:sp>
      <p:sp>
        <p:nvSpPr>
          <p:cNvPr id="3" name="副标题 2"/>
          <p:cNvSpPr>
            <a:spLocks noGrp="1"/>
          </p:cNvSpPr>
          <p:nvPr>
            <p:ph type="subTitle" idx="1"/>
          </p:nvPr>
        </p:nvSpPr>
        <p:spPr/>
        <p:txBody>
          <a:bodyPr>
            <a:normAutofit lnSpcReduction="10000"/>
          </a:bodyPr>
          <a:lstStyle/>
          <a:p>
            <a:pPr algn="ctr"/>
            <a:endParaRPr lang="en-US" altLang="zh-CN" dirty="0" smtClean="0"/>
          </a:p>
          <a:p>
            <a:pPr algn="ctr"/>
            <a:endParaRPr lang="en-US" altLang="zh-CN" dirty="0" smtClean="0"/>
          </a:p>
          <a:p>
            <a:pPr algn="ctr"/>
            <a:r>
              <a:rPr lang="zh-CN" altLang="en-US" dirty="0" smtClean="0"/>
              <a:t>康子兴</a:t>
            </a:r>
            <a:endParaRPr lang="en-US" altLang="zh-CN" dirty="0" smtClean="0"/>
          </a:p>
          <a:p>
            <a:pPr algn="ctr"/>
            <a:r>
              <a:rPr lang="zh-CN" altLang="en-US" dirty="0" smtClean="0"/>
              <a:t>人文与社会科学高等研究院</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en-US" b="1" dirty="0" smtClean="0"/>
              <a:t>重商主义诸措施：</a:t>
            </a:r>
            <a:endParaRPr lang="zh-CN" altLang="en-US" dirty="0" smtClean="0"/>
          </a:p>
          <a:p>
            <a:r>
              <a:rPr lang="zh-CN" altLang="en-US" dirty="0" smtClean="0"/>
              <a:t>（第</a:t>
            </a:r>
            <a:r>
              <a:rPr lang="en-US" dirty="0" smtClean="0"/>
              <a:t>22</a:t>
            </a:r>
            <a:r>
              <a:rPr lang="zh-CN" altLang="en-US" dirty="0" smtClean="0"/>
              <a:t>页）</a:t>
            </a:r>
            <a:r>
              <a:rPr lang="zh-CN" altLang="en-US" dirty="0" smtClean="0">
                <a:latin typeface="华文仿宋" pitchFamily="2" charset="-122"/>
                <a:ea typeface="华文仿宋" pitchFamily="2" charset="-122"/>
              </a:rPr>
              <a:t>“财富在于金银，以及无金银矿山的国家只有通过贸易差额、即使输出价值超过输入价值才能输入金银这两个原则既然已经确立，那么，政治经济学的巨大目的就一定变成尽量减少供国内消费的外国商品的输入，尽量增加国内产业产品的输出了。</a:t>
            </a:r>
            <a:r>
              <a:rPr lang="zh-CN" altLang="en-US" b="1" dirty="0" smtClean="0">
                <a:latin typeface="华文仿宋" pitchFamily="2" charset="-122"/>
                <a:ea typeface="华文仿宋" pitchFamily="2" charset="-122"/>
              </a:rPr>
              <a:t>因此，使国家致富的两大手段就是限制输入和建立输出。</a:t>
            </a:r>
            <a:r>
              <a:rPr lang="zh-CN" altLang="en-US" dirty="0" smtClean="0">
                <a:latin typeface="华文仿宋" pitchFamily="2" charset="-122"/>
                <a:ea typeface="华文仿宋" pitchFamily="2" charset="-122"/>
              </a:rPr>
              <a:t>”</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输入限制有两种：</a:t>
            </a:r>
          </a:p>
          <a:p>
            <a:r>
              <a:rPr lang="en-US" dirty="0" smtClean="0"/>
              <a:t>    </a:t>
            </a:r>
            <a:r>
              <a:rPr lang="zh-CN" altLang="en-US" dirty="0" smtClean="0"/>
              <a:t>第一，凡能由本国生产的供国内消费的外国商品，无论从什么国家输入，都一律加以限制。</a:t>
            </a:r>
          </a:p>
          <a:p>
            <a:r>
              <a:rPr lang="zh-CN" altLang="en-US" dirty="0" smtClean="0"/>
              <a:t>    第二，在对</a:t>
            </a:r>
            <a:r>
              <a:rPr lang="zh-CN" altLang="en-US" b="1" dirty="0" smtClean="0"/>
              <a:t>某些外国</a:t>
            </a:r>
            <a:r>
              <a:rPr lang="zh-CN" altLang="en-US" dirty="0" smtClean="0"/>
              <a:t>的贸易中，如果贸易差额被认为不利于本国，那就几乎是无论何种货物，只要是从那些国家输入的，都一律加以限制。</a:t>
            </a:r>
          </a:p>
          <a:p>
            <a:r>
              <a:rPr lang="zh-CN" altLang="en-US" dirty="0" smtClean="0"/>
              <a:t>    这些不同的限制由是采用高关税的方法，有时采用绝对禁止的方法。</a:t>
            </a:r>
          </a:p>
          <a:p>
            <a:r>
              <a:rPr lang="zh-CN" altLang="en-US" b="1" dirty="0" smtClean="0"/>
              <a:t>奖励输出的方法：</a:t>
            </a:r>
            <a:endParaRPr lang="en-US" altLang="zh-CN" b="1" dirty="0" smtClean="0"/>
          </a:p>
          <a:p>
            <a:r>
              <a:rPr lang="zh-CN" altLang="en-US" dirty="0" smtClean="0"/>
              <a:t>    </a:t>
            </a:r>
            <a:r>
              <a:rPr lang="zh-CN" altLang="en-US" b="1" dirty="0" smtClean="0">
                <a:latin typeface="华文仿宋" pitchFamily="2" charset="-122"/>
                <a:ea typeface="华文仿宋" pitchFamily="2" charset="-122"/>
              </a:rPr>
              <a:t>退税、奖励金、同主权国家定立通商条约、在遥远的国家建立殖民地</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限制从外国输入国内能生产的货物</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normAutofit fontScale="92500"/>
          </a:bodyPr>
          <a:lstStyle/>
          <a:p>
            <a:pPr>
              <a:buNone/>
            </a:pPr>
            <a:r>
              <a:rPr lang="en-US" altLang="zh-CN" dirty="0" smtClean="0"/>
              <a:t>       </a:t>
            </a:r>
            <a:r>
              <a:rPr lang="zh-CN" altLang="zh-CN" dirty="0" smtClean="0"/>
              <a:t>（第</a:t>
            </a:r>
            <a:r>
              <a:rPr lang="en-US" altLang="zh-CN" dirty="0" smtClean="0"/>
              <a:t>27</a:t>
            </a:r>
            <a:r>
              <a:rPr lang="zh-CN" altLang="zh-CN" dirty="0" smtClean="0"/>
              <a:t>页）所以，由于每个个人都努力把他的资本尽可能用来支持国内产业，都努力管理国内产业，使其生产物的价值能达到最高程度，他就必然竭力使社会的年收入尽量增大起来。确实，他通常既不打算促进公共的利益，也不知道他自己是在什么程度上促进那种利益。由于宁愿投资支持国内产业而不支持国外产业，他只是盘算他自己的安全；由于他所盘算的也只是他管理产业的方式目的在于使其生产物的价值能达到最大程度，他所盘算的也只是自己的利益。</a:t>
            </a:r>
            <a:r>
              <a:rPr lang="zh-CN" altLang="zh-CN" b="1" dirty="0" smtClean="0"/>
              <a:t>在这场合，就像在许多其他场合一样，他受着一只看不见的手的指导，去尽力达到一个并非他本意想要达到的目的。也并不因为事非出于本意，就对社会有害。他追求自己的利益，往往使他能比在真正出于本意的情况下更有效地促进社会的利益。</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562074"/>
          </a:xfrm>
        </p:spPr>
        <p:txBody>
          <a:bodyPr/>
          <a:lstStyle/>
          <a:p>
            <a:endParaRPr lang="zh-CN" altLang="en-US" dirty="0"/>
          </a:p>
        </p:txBody>
      </p:sp>
      <p:sp>
        <p:nvSpPr>
          <p:cNvPr id="3" name="内容占位符 2"/>
          <p:cNvSpPr>
            <a:spLocks noGrp="1"/>
          </p:cNvSpPr>
          <p:nvPr>
            <p:ph sz="quarter" idx="1"/>
          </p:nvPr>
        </p:nvSpPr>
        <p:spPr>
          <a:xfrm>
            <a:off x="457200" y="1196752"/>
            <a:ext cx="7467600" cy="5277200"/>
          </a:xfrm>
        </p:spPr>
        <p:txBody>
          <a:bodyPr>
            <a:normAutofit lnSpcReduction="10000"/>
          </a:bodyPr>
          <a:lstStyle/>
          <a:p>
            <a:pPr>
              <a:buNone/>
            </a:pPr>
            <a:r>
              <a:rPr lang="zh-CN" altLang="en-US" dirty="0" smtClean="0"/>
              <a:t>      </a:t>
            </a:r>
            <a:r>
              <a:rPr lang="en-US" altLang="zh-CN" dirty="0" smtClean="0"/>
              <a:t>  </a:t>
            </a:r>
            <a:r>
              <a:rPr lang="zh-CN" altLang="en-US" dirty="0" smtClean="0"/>
              <a:t> （第</a:t>
            </a:r>
            <a:r>
              <a:rPr lang="en-US" dirty="0" smtClean="0"/>
              <a:t>29</a:t>
            </a:r>
            <a:r>
              <a:rPr lang="zh-CN" altLang="en-US" dirty="0" smtClean="0"/>
              <a:t>页）</a:t>
            </a:r>
            <a:r>
              <a:rPr lang="zh-CN" altLang="en-US" dirty="0" smtClean="0">
                <a:latin typeface="华文仿宋" pitchFamily="2" charset="-122"/>
                <a:ea typeface="华文仿宋" pitchFamily="2" charset="-122"/>
              </a:rPr>
              <a:t>“由于有了这种管制，特定制造业有时能比没有此种管制时更迅速地确立起来，而且过了一些时候，能在国内以同样低廉或更低廉的费用制造这特定商品。</a:t>
            </a:r>
            <a:r>
              <a:rPr lang="zh-CN" altLang="en-US" b="1" dirty="0" smtClean="0">
                <a:latin typeface="华文仿宋" pitchFamily="2" charset="-122"/>
                <a:ea typeface="华文仿宋" pitchFamily="2" charset="-122"/>
              </a:rPr>
              <a:t>不过，社会的劳动，由于有了此种管制，虽可更迅速地流入有利的特定用途，但劳动和收入的总额，却都不能因此而增加。</a:t>
            </a:r>
            <a:r>
              <a:rPr lang="zh-CN" altLang="en-US" dirty="0" smtClean="0">
                <a:latin typeface="华文仿宋" pitchFamily="2" charset="-122"/>
                <a:ea typeface="华文仿宋" pitchFamily="2" charset="-122"/>
              </a:rPr>
              <a:t>社会的劳动，只能随社会资本的增加而比例增加；社会资本增加多少，又只看社会能在社会收入中逐渐节省多少。而上述那种管制的直接结果，是减少社会的收入，凡是减少社会收入的措施，一定不会迅速地增加社会的资本；要是听任资本和劳动寻找自然的用途，社会的资本自会迅速地增加。”</a:t>
            </a:r>
            <a:endParaRPr lang="en-US" altLang="zh-CN" dirty="0" smtClean="0">
              <a:latin typeface="华文仿宋" pitchFamily="2" charset="-122"/>
              <a:ea typeface="华文仿宋" pitchFamily="2" charset="-122"/>
            </a:endParaRPr>
          </a:p>
          <a:p>
            <a:r>
              <a:rPr lang="en-US" altLang="zh-CN" dirty="0" smtClean="0">
                <a:latin typeface="华文仿宋" pitchFamily="2" charset="-122"/>
                <a:ea typeface="华文仿宋" pitchFamily="2" charset="-122"/>
              </a:rPr>
              <a:t>       </a:t>
            </a:r>
            <a:r>
              <a:rPr lang="zh-CN" altLang="en-US" dirty="0" smtClean="0">
                <a:latin typeface="华文仿宋" pitchFamily="2" charset="-122"/>
                <a:ea typeface="华文仿宋" pitchFamily="2" charset="-122"/>
              </a:rPr>
              <a:t>（相比起看到某一特殊产业的勃兴，立法者需要有更加整全和广博的视野。）</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从独占国内市场取得最大好处的，乃是商人与制造业者。（自由贸易并不会对农业造成大的冲击，却易于对商业和制造业产生影响；乡绅和农业家最少有卑劣的独占精神。）</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endParaRPr lang="zh-CN" altLang="en-US" dirty="0"/>
          </a:p>
        </p:txBody>
      </p:sp>
      <p:sp>
        <p:nvSpPr>
          <p:cNvPr id="3" name="内容占位符 2"/>
          <p:cNvSpPr>
            <a:spLocks noGrp="1"/>
          </p:cNvSpPr>
          <p:nvPr>
            <p:ph sz="quarter" idx="1"/>
          </p:nvPr>
        </p:nvSpPr>
        <p:spPr/>
        <p:txBody>
          <a:bodyPr/>
          <a:lstStyle/>
          <a:p>
            <a:r>
              <a:rPr lang="zh-CN" altLang="en-US" dirty="0" smtClean="0"/>
              <a:t>（第</a:t>
            </a:r>
            <a:r>
              <a:rPr lang="en-US" dirty="0" smtClean="0"/>
              <a:t>34</a:t>
            </a:r>
            <a:r>
              <a:rPr lang="zh-CN" altLang="en-US" dirty="0" smtClean="0"/>
              <a:t>页）</a:t>
            </a:r>
            <a:r>
              <a:rPr lang="zh-CN" altLang="en-US" b="1" dirty="0" smtClean="0"/>
              <a:t>给外国产业加上若干负担，以奖励国内产业，只在以下两种场合是有利的：</a:t>
            </a:r>
            <a:r>
              <a:rPr lang="en-US" b="1" dirty="0" smtClean="0"/>
              <a:t>   </a:t>
            </a:r>
            <a:endParaRPr lang="zh-CN" altLang="en-US" b="1" dirty="0" smtClean="0"/>
          </a:p>
          <a:p>
            <a:r>
              <a:rPr lang="en-US" b="1" dirty="0" smtClean="0"/>
              <a:t> 1</a:t>
            </a:r>
            <a:r>
              <a:rPr lang="zh-CN" altLang="en-US" b="1" dirty="0" smtClean="0"/>
              <a:t>特定产业，为国防所必需。</a:t>
            </a:r>
            <a:r>
              <a:rPr lang="zh-CN" altLang="en-US" dirty="0" smtClean="0"/>
              <a:t>（</a:t>
            </a:r>
            <a:r>
              <a:rPr lang="en-US" altLang="zh-CN" dirty="0" smtClean="0"/>
              <a:t>《</a:t>
            </a:r>
            <a:r>
              <a:rPr lang="zh-CN" altLang="en-US" dirty="0" smtClean="0"/>
              <a:t>航海条例</a:t>
            </a:r>
            <a:r>
              <a:rPr lang="en-US" altLang="zh-CN" dirty="0" smtClean="0"/>
              <a:t>》</a:t>
            </a:r>
            <a:r>
              <a:rPr lang="zh-CN" altLang="en-US" dirty="0" smtClean="0"/>
              <a:t>）</a:t>
            </a:r>
            <a:r>
              <a:rPr lang="en-US" altLang="zh-CN" dirty="0" smtClean="0"/>
              <a:t>——《</a:t>
            </a:r>
            <a:r>
              <a:rPr lang="zh-CN" altLang="en-US" dirty="0" smtClean="0"/>
              <a:t>航海条例</a:t>
            </a:r>
            <a:r>
              <a:rPr lang="en-US" altLang="zh-CN" dirty="0" smtClean="0"/>
              <a:t>》</a:t>
            </a:r>
            <a:r>
              <a:rPr lang="zh-CN" altLang="en-US" dirty="0" smtClean="0"/>
              <a:t>虽然给英国财富带来了一定伤害，但是，“由于国防比国富重要得多，所以，在英国各种通商条例中，航海法也许是最明智的一种。”。</a:t>
            </a:r>
            <a:endParaRPr lang="en-US" altLang="zh-CN" dirty="0" smtClean="0"/>
          </a:p>
          <a:p>
            <a:r>
              <a:rPr lang="en-US" altLang="zh-CN" sz="2000" b="1" dirty="0" smtClean="0">
                <a:latin typeface="华文仿宋" pitchFamily="2" charset="-122"/>
                <a:ea typeface="华文仿宋" pitchFamily="2" charset="-122"/>
              </a:rPr>
              <a:t>      </a:t>
            </a:r>
            <a:r>
              <a:rPr lang="zh-CN" altLang="en-US" sz="2000" b="1" dirty="0" smtClean="0">
                <a:latin typeface="华文仿宋" pitchFamily="2" charset="-122"/>
                <a:ea typeface="华文仿宋" pitchFamily="2" charset="-122"/>
              </a:rPr>
              <a:t>（可一起阅读这部分内容）</a:t>
            </a:r>
            <a:endParaRPr lang="en-US" altLang="zh-CN" sz="2000" b="1" dirty="0" smtClean="0">
              <a:latin typeface="华文仿宋" pitchFamily="2" charset="-122"/>
              <a:ea typeface="华文仿宋" pitchFamily="2" charset="-122"/>
            </a:endParaRPr>
          </a:p>
          <a:p>
            <a:endParaRPr lang="zh-CN" altLang="en-US" dirty="0" smtClean="0"/>
          </a:p>
          <a:p>
            <a:r>
              <a:rPr lang="en-US" dirty="0" smtClean="0"/>
              <a:t>2</a:t>
            </a:r>
            <a:r>
              <a:rPr lang="zh-CN" altLang="en-US" dirty="0" smtClean="0"/>
              <a:t>给外国产业加上若干负担，以奖励国内产业，一般有利的第二场合是：在对国内生产物课税的时候。在这种场合，对外国同样产物可以同额税，似乎亦合理。</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en-US" altLang="zh-CN" dirty="0" smtClean="0"/>
              <a:t>         </a:t>
            </a:r>
            <a:r>
              <a:rPr lang="zh-CN" altLang="en-US" dirty="0" smtClean="0"/>
              <a:t>给外国产业加上若干负担，以奖励本国产业，在上述二场合，是一般有利，而在下述二场合，则有考虑余地。（一）在一个场合，在什么程度上，继续准许一定外国货物的自由输入，是适当的；（二）在另一个场合，在什么程度上，或使用什么方式，在自由输入业已中断若干时候之后，恢复自由输入，是适当的。（</a:t>
            </a:r>
            <a:r>
              <a:rPr lang="en-US" altLang="zh-CN" dirty="0" smtClean="0"/>
              <a:t>38-40</a:t>
            </a:r>
            <a:r>
              <a:rPr lang="zh-CN" altLang="en-US" dirty="0" smtClean="0"/>
              <a:t>页）</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对贸易差额不利于我国的输入所加的限制</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a:xfrm>
            <a:off x="457200" y="1285860"/>
            <a:ext cx="7972452" cy="5188092"/>
          </a:xfrm>
        </p:spPr>
        <p:txBody>
          <a:bodyPr>
            <a:normAutofit fontScale="85000" lnSpcReduction="10000"/>
          </a:bodyPr>
          <a:lstStyle/>
          <a:p>
            <a:r>
              <a:rPr lang="zh-CN" altLang="en-US" dirty="0" smtClean="0"/>
              <a:t>发源于国民的偏见与敌意。甚至根据重商主义原则来说也是不合理的。（由于英法相仇，就限制法国商品输入。）</a:t>
            </a:r>
          </a:p>
          <a:p>
            <a:pPr>
              <a:buNone/>
            </a:pPr>
            <a:r>
              <a:rPr lang="en-US" dirty="0" smtClean="0"/>
              <a:t> </a:t>
            </a:r>
            <a:endParaRPr lang="zh-CN" altLang="en-US" dirty="0" smtClean="0"/>
          </a:p>
          <a:p>
            <a:r>
              <a:rPr lang="zh-CN" altLang="en-US" dirty="0" smtClean="0"/>
              <a:t>（第</a:t>
            </a:r>
            <a:r>
              <a:rPr lang="en-US" dirty="0" smtClean="0"/>
              <a:t>65</a:t>
            </a:r>
            <a:r>
              <a:rPr lang="zh-CN" altLang="en-US" dirty="0" smtClean="0"/>
              <a:t>页）“依据这样的原则，各国都认为他们的利益在于使一切邻国变得穷困。各国都嫉妒与他们通商的国家的繁荣，并把这些国家的利得，看作是他们的损失。</a:t>
            </a:r>
            <a:r>
              <a:rPr lang="zh-CN" altLang="en-US" b="1" dirty="0" smtClean="0"/>
              <a:t>国际通商，像个人通商一样，原来应该是团结与友谊的保证，现在，却成为不和与仇恨的最大源泉。</a:t>
            </a:r>
            <a:r>
              <a:rPr lang="zh-CN" altLang="en-US" dirty="0" smtClean="0"/>
              <a:t>王公大臣们反复无常的野心，在这世纪及前世纪，对欧洲和平所造成的危害，并不大于商人和制造业者们狂妄的嫉妒心所造成的危害。</a:t>
            </a:r>
            <a:r>
              <a:rPr lang="zh-CN" altLang="en-US" b="1" dirty="0" smtClean="0"/>
              <a:t>人间支配者的暴力与不公，自古以来即是一种祸害。我认为，按照人事的性质，这种祸害是无法除去的。至于不是亦不应该是人间支配者的商人和制造业者们，其卑鄙的贪欲，其独占的精神，虽也许不能改正，但要不让他们扰乱别人的安宁，却是极其容易的。</a:t>
            </a:r>
            <a:r>
              <a:rPr lang="zh-CN" altLang="en-US" dirty="0" smtClean="0"/>
              <a:t>”</a:t>
            </a:r>
          </a:p>
          <a:p>
            <a:r>
              <a:rPr lang="en-US" dirty="0" smtClean="0"/>
              <a:t>      </a:t>
            </a:r>
            <a:r>
              <a:rPr lang="zh-CN" altLang="en-US" dirty="0" smtClean="0">
                <a:latin typeface="华文仿宋" pitchFamily="2" charset="-122"/>
                <a:ea typeface="华文仿宋" pitchFamily="2" charset="-122"/>
              </a:rPr>
              <a:t>（不和仇恨被商人的独占精神利用。第</a:t>
            </a:r>
            <a:r>
              <a:rPr lang="en-US" altLang="zh-CN" dirty="0" smtClean="0">
                <a:latin typeface="华文仿宋" pitchFamily="2" charset="-122"/>
                <a:ea typeface="华文仿宋" pitchFamily="2" charset="-122"/>
              </a:rPr>
              <a:t>66</a:t>
            </a:r>
            <a:r>
              <a:rPr lang="zh-CN" altLang="en-US" dirty="0" smtClean="0">
                <a:latin typeface="华文仿宋" pitchFamily="2" charset="-122"/>
                <a:ea typeface="华文仿宋" pitchFamily="2" charset="-122"/>
              </a:rPr>
              <a:t>页评论。与</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航海条例</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对比）</a:t>
            </a:r>
          </a:p>
          <a:p>
            <a:r>
              <a:rPr lang="zh-CN" altLang="en-US" dirty="0" smtClean="0"/>
              <a:t>在战争或政治上，邻国的财富虽对我国有危险，但在贸易上则却对我国有利益。</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b="1" dirty="0" smtClean="0"/>
              <a:t>退税</a:t>
            </a:r>
            <a:endParaRPr lang="zh-CN" altLang="en-US" dirty="0" smtClean="0"/>
          </a:p>
          <a:p>
            <a:r>
              <a:rPr lang="en-US" dirty="0" smtClean="0"/>
              <a:t>     </a:t>
            </a:r>
            <a:r>
              <a:rPr lang="zh-CN" altLang="en-US" dirty="0" smtClean="0"/>
              <a:t>（第</a:t>
            </a:r>
            <a:r>
              <a:rPr lang="en-US" dirty="0" smtClean="0"/>
              <a:t>74</a:t>
            </a:r>
            <a:r>
              <a:rPr lang="zh-CN" altLang="en-US" dirty="0" smtClean="0"/>
              <a:t>页）</a:t>
            </a:r>
            <a:r>
              <a:rPr lang="zh-CN" altLang="en-US" b="1" dirty="0" smtClean="0">
                <a:latin typeface="华文仿宋" pitchFamily="2" charset="-122"/>
                <a:ea typeface="华文仿宋" pitchFamily="2" charset="-122"/>
              </a:rPr>
              <a:t>退税制度的设立，也许原来就是为了要奖励运送贸易。</a:t>
            </a:r>
            <a:r>
              <a:rPr lang="zh-CN" altLang="en-US" dirty="0" smtClean="0">
                <a:latin typeface="华文仿宋" pitchFamily="2" charset="-122"/>
                <a:ea typeface="华文仿宋" pitchFamily="2" charset="-122"/>
              </a:rPr>
              <a:t>运送船舶的运费常由外国人以货币支付，因此运送贸易被认为特别能给国家带回金银。运送贸易，虽不应受特殊的奖励，而设立退税制度的动机，虽然非常可笑，但此种制度本身，却似乎很合理。这样的退税，绝不会使流入运送贸易的资本大于在没有输入税时自会流入这种贸易的资本，只不过使输入税不至于完全排斥此种贸易。</a:t>
            </a:r>
            <a:r>
              <a:rPr lang="zh-CN" altLang="en-US" b="1" dirty="0" smtClean="0">
                <a:latin typeface="华文仿宋" pitchFamily="2" charset="-122"/>
                <a:ea typeface="华文仿宋" pitchFamily="2" charset="-122"/>
              </a:rPr>
              <a:t>我们虽不应特别奖励运送贸易，却亦不应加以妨害，我们应该像对待其他各种行业一样，听其自由。这种贸易对于那一部分既不能投在本国农业，亦不能投在本国制造业，既不能投在国内贸易，亦不能投在消费品国外贸易上的资本，必然提供了一个出路。</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奖励金</a:t>
            </a:r>
            <a:endParaRPr lang="zh-CN" altLang="en-US" dirty="0" smtClean="0"/>
          </a:p>
          <a:p>
            <a:r>
              <a:rPr lang="en-US"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第</a:t>
            </a:r>
            <a:r>
              <a:rPr lang="en-US" dirty="0" smtClean="0">
                <a:latin typeface="华文仿宋" pitchFamily="2" charset="-122"/>
                <a:ea typeface="华文仿宋" pitchFamily="2" charset="-122"/>
              </a:rPr>
              <a:t>77</a:t>
            </a:r>
            <a:r>
              <a:rPr lang="zh-CN" altLang="en-US" dirty="0" smtClean="0">
                <a:latin typeface="华文仿宋" pitchFamily="2" charset="-122"/>
                <a:ea typeface="华文仿宋" pitchFamily="2" charset="-122"/>
              </a:rPr>
              <a:t>页</a:t>
            </a:r>
            <a:r>
              <a:rPr lang="en-US"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像重商主义所提倡的其他各种办法的结果一样，发给奖励金的结果，只不过迫使一国商业不向自然方向发展，而向大大不利的方面发展。</a:t>
            </a:r>
          </a:p>
          <a:p>
            <a:r>
              <a:rPr lang="en-US" dirty="0" smtClean="0"/>
              <a:t> </a:t>
            </a:r>
            <a:endParaRPr lang="zh-CN" altLang="en-US" dirty="0" smtClean="0"/>
          </a:p>
          <a:p>
            <a:r>
              <a:rPr lang="zh-CN" altLang="en-US" dirty="0" smtClean="0">
                <a:latin typeface="华文仿宋" pitchFamily="2" charset="-122"/>
                <a:ea typeface="华文仿宋" pitchFamily="2" charset="-122"/>
              </a:rPr>
              <a:t>（第</a:t>
            </a:r>
            <a:r>
              <a:rPr lang="en-US" dirty="0" smtClean="0">
                <a:latin typeface="华文仿宋" pitchFamily="2" charset="-122"/>
                <a:ea typeface="华文仿宋" pitchFamily="2" charset="-122"/>
              </a:rPr>
              <a:t>80</a:t>
            </a:r>
            <a:r>
              <a:rPr lang="zh-CN" altLang="en-US" dirty="0" smtClean="0">
                <a:latin typeface="华文仿宋" pitchFamily="2" charset="-122"/>
                <a:ea typeface="华文仿宋" pitchFamily="2" charset="-122"/>
              </a:rPr>
              <a:t>页）（谷物输出奖励金）奖励金的真实效果，与其说是提高谷物的真实价值，毋宁说是压低银的真实价值，换句话说，使等量的银，不仅只交换较小量的谷物，而且交换较小量的其他一切国产商品，因为谷物的货币价格支配着其他一切商品的货币价格。</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重商主义</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b="1" dirty="0" smtClean="0"/>
              <a:t>政治经济学与立法者科学</a:t>
            </a:r>
            <a:endParaRPr lang="zh-CN" altLang="en-US" dirty="0" smtClean="0"/>
          </a:p>
          <a:p>
            <a:r>
              <a:rPr lang="en-US" dirty="0" smtClean="0"/>
              <a:t> </a:t>
            </a:r>
            <a:endParaRPr lang="zh-CN" altLang="en-US" dirty="0" smtClean="0"/>
          </a:p>
          <a:p>
            <a:r>
              <a:rPr lang="en-US" dirty="0" smtClean="0"/>
              <a:t>     </a:t>
            </a:r>
            <a:r>
              <a:rPr lang="zh-CN" altLang="en-US" b="1" dirty="0" smtClean="0">
                <a:latin typeface="华文仿宋" pitchFamily="2" charset="-122"/>
                <a:ea typeface="华文仿宋" pitchFamily="2" charset="-122"/>
              </a:rPr>
              <a:t>政治经济学被视为政治家或立法者科学的一个分支。</a:t>
            </a:r>
            <a:r>
              <a:rPr lang="zh-CN" altLang="en-US" dirty="0" smtClean="0">
                <a:latin typeface="华文仿宋" pitchFamily="2" charset="-122"/>
                <a:ea typeface="华文仿宋" pitchFamily="2" charset="-122"/>
              </a:rPr>
              <a:t>两个目标：</a:t>
            </a:r>
            <a:r>
              <a:rPr lang="en-US" dirty="0" smtClean="0">
                <a:latin typeface="华文仿宋" pitchFamily="2" charset="-122"/>
                <a:ea typeface="华文仿宋" pitchFamily="2" charset="-122"/>
              </a:rPr>
              <a:t>1</a:t>
            </a:r>
            <a:r>
              <a:rPr lang="zh-CN" altLang="en-US" dirty="0" smtClean="0">
                <a:latin typeface="华文仿宋" pitchFamily="2" charset="-122"/>
                <a:ea typeface="华文仿宋" pitchFamily="2" charset="-122"/>
              </a:rPr>
              <a:t>）给人民提供充足的收入或生计；</a:t>
            </a:r>
            <a:r>
              <a:rPr lang="en-US" dirty="0" smtClean="0">
                <a:latin typeface="华文仿宋" pitchFamily="2" charset="-122"/>
                <a:ea typeface="华文仿宋" pitchFamily="2" charset="-122"/>
              </a:rPr>
              <a:t>2</a:t>
            </a:r>
            <a:r>
              <a:rPr lang="zh-CN" altLang="en-US" dirty="0" smtClean="0">
                <a:latin typeface="华文仿宋" pitchFamily="2" charset="-122"/>
                <a:ea typeface="华文仿宋" pitchFamily="2" charset="-122"/>
              </a:rPr>
              <a:t>）为国家的公共服务（</a:t>
            </a:r>
            <a:r>
              <a:rPr lang="en-US" altLang="zh-CN" dirty="0" smtClean="0">
                <a:latin typeface="华文仿宋" pitchFamily="2" charset="-122"/>
                <a:ea typeface="华文仿宋" pitchFamily="2" charset="-122"/>
              </a:rPr>
              <a:t>public  service</a:t>
            </a:r>
            <a:r>
              <a:rPr lang="zh-CN" altLang="en-US" dirty="0" smtClean="0">
                <a:latin typeface="华文仿宋" pitchFamily="2" charset="-122"/>
                <a:ea typeface="华文仿宋" pitchFamily="2" charset="-122"/>
              </a:rPr>
              <a:t>）提供充足的收入。其目的在于富国裕民。</a:t>
            </a:r>
            <a:endParaRPr lang="en-US" altLang="zh-CN" dirty="0" smtClean="0">
              <a:latin typeface="华文仿宋" pitchFamily="2" charset="-122"/>
              <a:ea typeface="华文仿宋" pitchFamily="2" charset="-122"/>
            </a:endParaRPr>
          </a:p>
          <a:p>
            <a:r>
              <a:rPr lang="en-US" altLang="zh-CN" dirty="0" smtClean="0">
                <a:latin typeface="华文仿宋" pitchFamily="2" charset="-122"/>
                <a:ea typeface="华文仿宋" pitchFamily="2" charset="-122"/>
              </a:rPr>
              <a:t>      </a:t>
            </a:r>
            <a:r>
              <a:rPr lang="zh-CN" altLang="en-US" dirty="0" smtClean="0">
                <a:latin typeface="华文仿宋" pitchFamily="2" charset="-122"/>
                <a:ea typeface="华文仿宋" pitchFamily="2" charset="-122"/>
              </a:rPr>
              <a:t>（这两个目标之间是何种关系？）</a:t>
            </a:r>
            <a:endParaRPr lang="en-US" altLang="zh-CN" dirty="0" smtClean="0">
              <a:latin typeface="华文仿宋" pitchFamily="2" charset="-122"/>
              <a:ea typeface="华文仿宋" pitchFamily="2" charset="-122"/>
            </a:endParaRPr>
          </a:p>
          <a:p>
            <a:endParaRPr lang="zh-CN" altLang="en-US" dirty="0" smtClean="0"/>
          </a:p>
          <a:p>
            <a:r>
              <a:rPr lang="en-US" b="1" dirty="0" smtClean="0"/>
              <a:t>     </a:t>
            </a:r>
            <a:r>
              <a:rPr lang="zh-CN" altLang="en-US" b="1" dirty="0" smtClean="0"/>
              <a:t>两种富国裕民的政治经济学体系</a:t>
            </a:r>
            <a:r>
              <a:rPr lang="zh-CN" altLang="en-US" dirty="0" smtClean="0"/>
              <a:t>：重商主义、重农主义。</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华文仿宋" pitchFamily="2" charset="-122"/>
                <a:ea typeface="华文仿宋" pitchFamily="2" charset="-122"/>
              </a:rPr>
              <a:t>（第</a:t>
            </a:r>
            <a:r>
              <a:rPr lang="en-US" dirty="0" smtClean="0">
                <a:latin typeface="华文仿宋" pitchFamily="2" charset="-122"/>
                <a:ea typeface="华文仿宋" pitchFamily="2" charset="-122"/>
              </a:rPr>
              <a:t>85</a:t>
            </a:r>
            <a:r>
              <a:rPr lang="zh-CN" altLang="en-US" dirty="0" smtClean="0">
                <a:latin typeface="华文仿宋" pitchFamily="2" charset="-122"/>
                <a:ea typeface="华文仿宋" pitchFamily="2" charset="-122"/>
              </a:rPr>
              <a:t>页）</a:t>
            </a:r>
            <a:r>
              <a:rPr lang="zh-CN" altLang="en-US" b="1" dirty="0" smtClean="0">
                <a:latin typeface="华文仿宋" pitchFamily="2" charset="-122"/>
                <a:ea typeface="华文仿宋" pitchFamily="2" charset="-122"/>
              </a:rPr>
              <a:t>在整个国家中，受这种奖励金的实际利益的，或者说，能受这种奖励金的实际利益的，也许只有一种人，即谷物商人或谷物输出者和谷物输入者。</a:t>
            </a:r>
            <a:r>
              <a:rPr lang="zh-CN" altLang="en-US" dirty="0" smtClean="0">
                <a:latin typeface="华文仿宋" pitchFamily="2" charset="-122"/>
                <a:ea typeface="华文仿宋" pitchFamily="2" charset="-122"/>
              </a:rPr>
              <a:t>奖励金必然使丰年谷物输出量大于无奖励金的场合；而且，由于它使今年的丰收不能救济明年的不足，它必然使歉岁谷物输入量大于无奖励金的场合。在丰年歉岁，它都增加谷物商人的业务</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所以，最热烈赞成继续发给此种奖励金的，就是这一种人。</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latin typeface="华文仿宋" pitchFamily="2" charset="-122"/>
                <a:ea typeface="华文仿宋" pitchFamily="2" charset="-122"/>
              </a:rPr>
              <a:t>（第</a:t>
            </a:r>
            <a:r>
              <a:rPr lang="en-US" dirty="0" smtClean="0">
                <a:latin typeface="华文仿宋" pitchFamily="2" charset="-122"/>
                <a:ea typeface="华文仿宋" pitchFamily="2" charset="-122"/>
              </a:rPr>
              <a:t>86</a:t>
            </a:r>
            <a:r>
              <a:rPr lang="zh-CN" altLang="en-US" dirty="0" smtClean="0">
                <a:latin typeface="华文仿宋" pitchFamily="2" charset="-122"/>
                <a:ea typeface="华文仿宋" pitchFamily="2" charset="-122"/>
              </a:rPr>
              <a:t>页）按照事物的本质，谷物有一定的真实价值，不能随货币价格改变而改变。输出奖励金，国内市场独占，都不能提高谷物的真实价值</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谷物是支配性商品）一切其他商品的真实价值，最后都要由各自平均货币价格对谷物平均货币价格所持的比例来衡量、来决定。谷物的平均货币价格，虽有时会一世纪和一世纪不同，但其真实价值却不随此种变动而变动。随这种变动而变动的，只是白银的真实价值。</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（第</a:t>
            </a:r>
            <a:r>
              <a:rPr lang="en-US" dirty="0" smtClean="0"/>
              <a:t>87</a:t>
            </a:r>
            <a:r>
              <a:rPr lang="zh-CN" altLang="en-US" dirty="0" smtClean="0"/>
              <a:t>页）</a:t>
            </a:r>
            <a:r>
              <a:rPr lang="zh-CN" altLang="en-US" dirty="0" smtClean="0">
                <a:latin typeface="华文仿宋" pitchFamily="2" charset="-122"/>
                <a:ea typeface="华文仿宋" pitchFamily="2" charset="-122"/>
              </a:rPr>
              <a:t>在乡绅们要求设置此种奖励金时，虽然是模仿商人和制造业者，但商人和制造业者完全理解他们的利害关系，其行动通常受这种理解的指导，</a:t>
            </a:r>
            <a:r>
              <a:rPr lang="zh-CN" altLang="en-US" b="1" dirty="0" smtClean="0">
                <a:latin typeface="华文仿宋" pitchFamily="2" charset="-122"/>
                <a:ea typeface="华文仿宋" pitchFamily="2" charset="-122"/>
              </a:rPr>
              <a:t>乡绅们却没有此种完全的理解</a:t>
            </a:r>
            <a:r>
              <a:rPr lang="zh-CN" altLang="en-US" dirty="0" smtClean="0">
                <a:latin typeface="华文仿宋" pitchFamily="2" charset="-122"/>
                <a:ea typeface="华文仿宋" pitchFamily="2" charset="-122"/>
              </a:rPr>
              <a:t>。他们给国家收入加上了一个极大的耗费，给人民大众加上了一个极重的赋税，但他们自己的商品，却没因此显著地增加其真实价值。而且由于银的真实价值因此稍稍减低，他们在一定程度上阻碍国家的一般产业，因为土地改良程度，必然取决于国家的一般产业；所以他们没有促进他们土地的改良，反而或多或少地妨碍土地的改良。</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b="1" dirty="0" smtClean="0"/>
              <a:t>通商条约</a:t>
            </a:r>
            <a:endParaRPr lang="zh-CN" altLang="en-US" dirty="0" smtClean="0"/>
          </a:p>
          <a:p>
            <a:r>
              <a:rPr lang="en-US" dirty="0" smtClean="0"/>
              <a:t> </a:t>
            </a:r>
            <a:endParaRPr lang="zh-CN" altLang="en-US" dirty="0" smtClean="0"/>
          </a:p>
          <a:p>
            <a:r>
              <a:rPr lang="zh-CN" altLang="en-US" dirty="0" smtClean="0"/>
              <a:t>某一国家受条约束缚，只许某一外国某种商品输入，而禁止其他外国这种商品输入，或对其他外国某种商品课税，而对某一外国这种商品免税，那商业上受贿的国家，至少，它的商人和制造业者，必然会从这种条约取得很大利益。获得独占权。</a:t>
            </a:r>
          </a:p>
          <a:p>
            <a:r>
              <a:rPr lang="en-US" dirty="0" smtClean="0"/>
              <a:t> </a:t>
            </a:r>
            <a:endParaRPr lang="zh-CN" altLang="en-US" dirty="0" smtClean="0"/>
          </a:p>
          <a:p>
            <a:r>
              <a:rPr lang="zh-CN" altLang="en-US" dirty="0" smtClean="0"/>
              <a:t>这样的条约虽可有利于受惠国的商人及制造业者，但必不利于施惠国的商人及制造业者。</a:t>
            </a:r>
          </a:p>
          <a:p>
            <a:r>
              <a:rPr lang="en-US" dirty="0" smtClean="0"/>
              <a:t> </a:t>
            </a:r>
            <a:endParaRPr lang="zh-CN" altLang="en-US" dirty="0" smtClean="0"/>
          </a:p>
          <a:p>
            <a:r>
              <a:rPr lang="zh-CN" altLang="en-US" dirty="0" smtClean="0"/>
              <a:t>（英葡通商条约）</a:t>
            </a:r>
            <a:r>
              <a:rPr lang="en-US" dirty="0" smtClean="0"/>
              <a:t>p117-118</a:t>
            </a:r>
            <a:endParaRPr lang="zh-CN" altLang="en-US" dirty="0" smtClean="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期末论文题目（</a:t>
            </a:r>
            <a:r>
              <a:rPr lang="en-US" b="1" dirty="0" smtClean="0"/>
              <a:t>5000</a:t>
            </a:r>
            <a:r>
              <a:rPr lang="zh-CN" altLang="en-US" b="1" dirty="0" smtClean="0"/>
              <a:t>字）：</a:t>
            </a:r>
            <a:endParaRPr lang="zh-CN" altLang="en-US" dirty="0" smtClean="0"/>
          </a:p>
          <a:p>
            <a:r>
              <a:rPr lang="en-US" dirty="0" smtClean="0"/>
              <a:t> </a:t>
            </a:r>
            <a:endParaRPr lang="zh-CN" altLang="en-US" dirty="0" smtClean="0"/>
          </a:p>
          <a:p>
            <a:r>
              <a:rPr lang="en-US" altLang="zh-CN" b="1" dirty="0" smtClean="0">
                <a:latin typeface="华文仿宋" pitchFamily="2" charset="-122"/>
                <a:ea typeface="华文仿宋" pitchFamily="2" charset="-122"/>
              </a:rPr>
              <a:t>1</a:t>
            </a:r>
            <a:r>
              <a:rPr lang="zh-CN" altLang="en-US" b="1" dirty="0" smtClean="0">
                <a:latin typeface="华文仿宋" pitchFamily="2" charset="-122"/>
                <a:ea typeface="华文仿宋" pitchFamily="2" charset="-122"/>
              </a:rPr>
              <a:t>亚当</a:t>
            </a:r>
            <a:r>
              <a:rPr lang="en-US" altLang="zh-CN" b="1"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斯密在</a:t>
            </a:r>
            <a:r>
              <a:rPr lang="en-US" altLang="zh-CN" b="1"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国富论</a:t>
            </a:r>
            <a:r>
              <a:rPr lang="en-US" altLang="zh-CN" b="1"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第三卷中论述了欧洲近代史上，经济发展的“不自然的倒退的秩序”，如何理解这一段历史叙述，它与前两卷有何内在联系？围绕这一核心问题，写作一篇</a:t>
            </a:r>
            <a:r>
              <a:rPr lang="en-US" altLang="zh-CN" b="1" dirty="0" smtClean="0">
                <a:latin typeface="华文仿宋" pitchFamily="2" charset="-122"/>
                <a:ea typeface="华文仿宋" pitchFamily="2" charset="-122"/>
              </a:rPr>
              <a:t>5000</a:t>
            </a:r>
            <a:r>
              <a:rPr lang="zh-CN" altLang="en-US" b="1" dirty="0" smtClean="0">
                <a:latin typeface="华文仿宋" pitchFamily="2" charset="-122"/>
                <a:ea typeface="华文仿宋" pitchFamily="2" charset="-122"/>
              </a:rPr>
              <a:t>字左右的读书报告。</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2</a:t>
            </a:r>
            <a:r>
              <a:rPr lang="zh-CN" altLang="en-US" b="1" dirty="0" smtClean="0">
                <a:latin typeface="华文仿宋" pitchFamily="2" charset="-122"/>
                <a:ea typeface="华文仿宋" pitchFamily="2" charset="-122"/>
              </a:rPr>
              <a:t>如何理解亚当</a:t>
            </a:r>
            <a:r>
              <a:rPr lang="en-US" altLang="zh-CN" b="1"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斯密对重商主义的批判；</a:t>
            </a:r>
            <a:endParaRPr lang="en-US" altLang="zh-CN" b="1" dirty="0" smtClean="0">
              <a:latin typeface="华文仿宋" pitchFamily="2" charset="-122"/>
              <a:ea typeface="华文仿宋" pitchFamily="2" charset="-122"/>
            </a:endParaRPr>
          </a:p>
          <a:p>
            <a:r>
              <a:rPr lang="en-US" altLang="zh-CN" b="1" dirty="0" smtClean="0">
                <a:latin typeface="华文仿宋" pitchFamily="2" charset="-122"/>
                <a:ea typeface="华文仿宋" pitchFamily="2" charset="-122"/>
              </a:rPr>
              <a:t>3</a:t>
            </a:r>
            <a:r>
              <a:rPr lang="zh-CN" altLang="en-US" b="1" dirty="0" smtClean="0">
                <a:latin typeface="华文仿宋" pitchFamily="2" charset="-122"/>
                <a:ea typeface="华文仿宋" pitchFamily="2" charset="-122"/>
              </a:rPr>
              <a:t>如何理解国家在自然自由体系当中的作用。</a:t>
            </a:r>
            <a:endParaRPr lang="en-US" altLang="zh-CN" b="1" dirty="0" smtClean="0">
              <a:latin typeface="华文仿宋" pitchFamily="2" charset="-122"/>
              <a:ea typeface="华文仿宋" pitchFamily="2" charset="-122"/>
            </a:endParaRPr>
          </a:p>
          <a:p>
            <a:endParaRPr lang="zh-CN" altLang="en-US" dirty="0">
              <a:latin typeface="华文仿宋" pitchFamily="2" charset="-122"/>
              <a:ea typeface="华文仿宋"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重商主义</a:t>
            </a:r>
            <a:endParaRPr lang="zh-CN" altLang="en-US" dirty="0" smtClean="0"/>
          </a:p>
          <a:p>
            <a:r>
              <a:rPr lang="zh-CN" altLang="en-US" dirty="0" smtClean="0"/>
              <a:t>由于货币的两重作用（交易媒介、价值尺度），财富被等同于货币或金银。</a:t>
            </a:r>
            <a:r>
              <a:rPr lang="en-US" altLang="zh-CN" dirty="0" smtClean="0"/>
              <a:t>(</a:t>
            </a:r>
            <a:r>
              <a:rPr lang="zh-CN" altLang="en-US" dirty="0" smtClean="0"/>
              <a:t>又如，鞑靼人将牛羊视为财富</a:t>
            </a:r>
            <a:r>
              <a:rPr lang="en-US" altLang="zh-CN" dirty="0" smtClean="0"/>
              <a:t>) </a:t>
            </a:r>
          </a:p>
          <a:p>
            <a:endParaRPr lang="zh-CN" altLang="en-US" dirty="0" smtClean="0"/>
          </a:p>
          <a:p>
            <a:r>
              <a:rPr lang="zh-CN" altLang="en-US" dirty="0" smtClean="0"/>
              <a:t>重商主义的几种表现形式：</a:t>
            </a:r>
            <a:r>
              <a:rPr lang="en-US" dirty="0" smtClean="0"/>
              <a:t>1</a:t>
            </a:r>
            <a:r>
              <a:rPr lang="zh-CN" altLang="en-US" dirty="0" smtClean="0"/>
              <a:t>视金银为一国资产中最可靠的部分（洛克）；为了便利于输送战争物资，在和平时期累积金银，禁止金银输出；</a:t>
            </a:r>
            <a:r>
              <a:rPr lang="en-US" dirty="0" smtClean="0"/>
              <a:t>2</a:t>
            </a:r>
            <a:r>
              <a:rPr lang="zh-CN" altLang="en-US" dirty="0" smtClean="0"/>
              <a:t>托马斯</a:t>
            </a:r>
            <a:r>
              <a:rPr lang="en-US" altLang="zh-CN" dirty="0" smtClean="0"/>
              <a:t>·</a:t>
            </a:r>
            <a:r>
              <a:rPr lang="zh-CN" altLang="en-US" dirty="0" smtClean="0"/>
              <a:t>孟的贸易差额理论。</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      </a:t>
            </a:r>
            <a:r>
              <a:rPr lang="zh-CN" altLang="zh-CN" b="1" dirty="0" smtClean="0"/>
              <a:t>洛克先生</a:t>
            </a:r>
            <a:r>
              <a:rPr lang="zh-CN" altLang="zh-CN" dirty="0" smtClean="0"/>
              <a:t>曾指出货币与其他各种动产的区别。他说，其他各种动产是那么容易消耗，以致由这等动产构成的财富不太可靠；今年富有这等动产的国家，即使毫无输出，只要是奢侈浪费，明年就可能很缺少这等动产。反之，货币却是一个可靠的朋友，它虽然会由这个人转给那个人，但若能使它不流出国外，就很不容易浪费消耗。</a:t>
            </a:r>
            <a:r>
              <a:rPr lang="zh-CN" altLang="zh-CN" b="1" dirty="0" smtClean="0"/>
              <a:t>所以，在他看来，金银能使它不流出国外，就很不容易浪费消耗。所以，在他看来，金银乃是一国动产中最坚固最可靠的部分；他认为，由于这个缘故，增加此等金属，应当是该国政治经济的大目标。</a:t>
            </a:r>
            <a:r>
              <a:rPr lang="zh-CN" altLang="en-US" dirty="0" smtClean="0"/>
              <a:t>（第</a:t>
            </a:r>
            <a:r>
              <a:rPr lang="en-US" altLang="zh-CN" dirty="0" smtClean="0"/>
              <a:t>2-3</a:t>
            </a:r>
            <a:r>
              <a:rPr lang="zh-CN" altLang="en-US" dirty="0" smtClean="0"/>
              <a:t>页）</a:t>
            </a:r>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dirty="0" smtClean="0"/>
              <a:t>（第</a:t>
            </a:r>
            <a:r>
              <a:rPr lang="en-US" dirty="0" smtClean="0"/>
              <a:t>6</a:t>
            </a:r>
            <a:r>
              <a:rPr lang="zh-CN" altLang="en-US" dirty="0" smtClean="0"/>
              <a:t>页）</a:t>
            </a:r>
            <a:r>
              <a:rPr lang="zh-CN" altLang="en-US" dirty="0" smtClean="0">
                <a:latin typeface="华文仿宋" pitchFamily="2" charset="-122"/>
                <a:ea typeface="华文仿宋" pitchFamily="2" charset="-122"/>
              </a:rPr>
              <a:t>“</a:t>
            </a:r>
            <a:r>
              <a:rPr lang="zh-CN" altLang="en-US" b="1" dirty="0" smtClean="0">
                <a:latin typeface="华文仿宋" pitchFamily="2" charset="-122"/>
                <a:ea typeface="华文仿宋" pitchFamily="2" charset="-122"/>
              </a:rPr>
              <a:t>政府的注意力，从对金银输出的监视，转到对贸易差额的监视，而把贸易差额看作能够引起国内金银量增减的唯一原因。他们放弃了一种毫无结果的监督，转向另一个更为复杂、更为困难但却是同样毫无结果的监督。</a:t>
            </a:r>
            <a:r>
              <a:rPr lang="zh-CN" altLang="en-US" dirty="0" smtClean="0">
                <a:latin typeface="华文仿宋" pitchFamily="2" charset="-122"/>
                <a:ea typeface="华文仿宋" pitchFamily="2" charset="-122"/>
              </a:rPr>
              <a:t>托马斯</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孟的</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英国得自对外贸易的财富</a:t>
            </a:r>
            <a:r>
              <a:rPr lang="en-US" altLang="zh-CN" dirty="0" smtClean="0">
                <a:latin typeface="华文仿宋" pitchFamily="2" charset="-122"/>
                <a:ea typeface="华文仿宋" pitchFamily="2" charset="-122"/>
              </a:rPr>
              <a:t>》</a:t>
            </a:r>
            <a:r>
              <a:rPr lang="zh-CN" altLang="en-US" dirty="0" smtClean="0">
                <a:latin typeface="华文仿宋" pitchFamily="2" charset="-122"/>
                <a:ea typeface="华文仿宋" pitchFamily="2" charset="-122"/>
              </a:rPr>
              <a:t>一书，不仅成为英格兰而且成为其他一切商业国家政治经济的基本准则。</a:t>
            </a:r>
            <a:r>
              <a:rPr lang="zh-CN" altLang="en-US" b="1" dirty="0" smtClean="0">
                <a:latin typeface="华文仿宋" pitchFamily="2" charset="-122"/>
                <a:ea typeface="华文仿宋" pitchFamily="2" charset="-122"/>
              </a:rPr>
              <a:t>内地或国内贸易，尤其重要的是，即那种以同量资本可提供最大收入而又能使本国人民获得最大就业机会的贸易，却被视为只是国外贸易的辅助。</a:t>
            </a:r>
            <a:r>
              <a:rPr lang="zh-CN" altLang="en-US" dirty="0" smtClean="0">
                <a:latin typeface="华文仿宋" pitchFamily="2" charset="-122"/>
                <a:ea typeface="华文仿宋" pitchFamily="2" charset="-122"/>
              </a:rPr>
              <a:t>据说，国内贸易既不能从外国带货币回来，也不能把货币带出国外。所以，除非国内贸易的盛衰可以间接影响国外贸易的状况，否则它就决不能使国家变得更加富裕或更加贫困。”</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395536" y="333375"/>
            <a:ext cx="8280920" cy="6140450"/>
          </a:xfrm>
        </p:spPr>
        <p:txBody>
          <a:bodyPr>
            <a:normAutofit fontScale="92500" lnSpcReduction="10000"/>
          </a:bodyPr>
          <a:lstStyle/>
          <a:p>
            <a:r>
              <a:rPr lang="zh-CN" altLang="en-US" b="1" dirty="0" smtClean="0"/>
              <a:t>为何要积聚金银与货币（追求贸易差额）？</a:t>
            </a:r>
            <a:endParaRPr lang="en-US" altLang="zh-CN" b="1" dirty="0" smtClean="0"/>
          </a:p>
          <a:p>
            <a:r>
              <a:rPr lang="en-US" altLang="zh-CN" b="1" dirty="0" smtClean="0"/>
              <a:t>    </a:t>
            </a:r>
            <a:r>
              <a:rPr lang="zh-CN" altLang="en-US" b="1" dirty="0" smtClean="0"/>
              <a:t>战争？</a:t>
            </a:r>
            <a:endParaRPr lang="en-US" altLang="zh-CN" b="1" dirty="0" smtClean="0"/>
          </a:p>
          <a:p>
            <a:r>
              <a:rPr lang="en-US" altLang="zh-CN" dirty="0" smtClean="0"/>
              <a:t>   14</a:t>
            </a:r>
            <a:r>
              <a:rPr lang="zh-CN" altLang="en-US" dirty="0" smtClean="0"/>
              <a:t>页对战争费用的分析（“本世纪历次对外战争，也许是历史上费用最大的战争了，维持这种战争的基金似乎很少依靠流通货币、私人家庭的金银器皿或国库财宝的输出。”“</a:t>
            </a:r>
            <a:r>
              <a:rPr lang="zh-CN" altLang="en-US" b="1" dirty="0" smtClean="0"/>
              <a:t>有资力换取货币的人，很少感到货币缺乏</a:t>
            </a:r>
            <a:r>
              <a:rPr lang="zh-CN" altLang="en-US" dirty="0" smtClean="0"/>
              <a:t>”）。</a:t>
            </a:r>
            <a:endParaRPr lang="en-US" altLang="zh-CN" dirty="0" smtClean="0"/>
          </a:p>
          <a:p>
            <a:r>
              <a:rPr lang="en-US" altLang="zh-CN" dirty="0" smtClean="0"/>
              <a:t>    </a:t>
            </a:r>
            <a:r>
              <a:rPr lang="zh-CN" altLang="en-US" dirty="0" smtClean="0"/>
              <a:t>（</a:t>
            </a:r>
            <a:r>
              <a:rPr lang="en-US" altLang="zh-CN" dirty="0" smtClean="0"/>
              <a:t>16</a:t>
            </a:r>
            <a:r>
              <a:rPr lang="zh-CN" altLang="en-US" dirty="0" smtClean="0"/>
              <a:t>页）“归根到底，仍是</a:t>
            </a:r>
            <a:r>
              <a:rPr lang="zh-CN" altLang="en-US" b="1" dirty="0" smtClean="0"/>
              <a:t>商品，仍是一国土地和劳动的年产物，才是使我们能够进行战争的基本资源</a:t>
            </a:r>
            <a:r>
              <a:rPr lang="zh-CN" altLang="en-US" dirty="0" smtClean="0"/>
              <a:t>。人们认为，每年这样大的费用一定从巨额的年产物中支付，那是很自然的。”</a:t>
            </a:r>
            <a:endParaRPr lang="en-US" altLang="zh-CN" dirty="0" smtClean="0"/>
          </a:p>
          <a:p>
            <a:endParaRPr lang="en-US" altLang="zh-CN" dirty="0" smtClean="0"/>
          </a:p>
          <a:p>
            <a:r>
              <a:rPr lang="zh-CN" altLang="zh-CN" dirty="0" smtClean="0"/>
              <a:t>（第</a:t>
            </a:r>
            <a:r>
              <a:rPr lang="en-US" altLang="zh-CN" dirty="0" smtClean="0"/>
              <a:t>17</a:t>
            </a:r>
            <a:r>
              <a:rPr lang="zh-CN" altLang="zh-CN" dirty="0" smtClean="0"/>
              <a:t>页）</a:t>
            </a:r>
            <a:r>
              <a:rPr lang="zh-CN" altLang="zh-CN" b="1" dirty="0" smtClean="0"/>
              <a:t>在破坏性最大的对外战争中，大部分的制造业往往会极度繁荣</a:t>
            </a:r>
            <a:r>
              <a:rPr lang="zh-CN" altLang="zh-CN" dirty="0" smtClean="0"/>
              <a:t>；反之，在恢复和平的时候却往往会衰落下去。它们可能在国家衰落时繁荣，而在国家恢复繁荣时衰落</a:t>
            </a:r>
            <a:r>
              <a:rPr lang="en-US" altLang="zh-CN" dirty="0" smtClean="0"/>
              <a:t>…… </a:t>
            </a:r>
            <a:endParaRPr lang="zh-CN" altLang="zh-CN" dirty="0" smtClean="0"/>
          </a:p>
          <a:p>
            <a:r>
              <a:rPr lang="en-US" altLang="zh-CN" dirty="0" smtClean="0"/>
              <a:t>    </a:t>
            </a:r>
            <a:r>
              <a:rPr lang="zh-CN" altLang="zh-CN" dirty="0" smtClean="0"/>
              <a:t>借土地原生产物的输出而进行费用浩大或</a:t>
            </a:r>
            <a:r>
              <a:rPr lang="zh-CN" altLang="en-US" dirty="0" smtClean="0"/>
              <a:t>旷</a:t>
            </a:r>
            <a:r>
              <a:rPr lang="zh-CN" altLang="zh-CN" dirty="0" smtClean="0"/>
              <a:t>日持久的对外战争是不相宜的。把大量原生产物运往外国以购买军队的饷给和食粮，费用太大。而且没有几个国家所产生的原生产物，除了足够维持本国居民生活所需外，还能有大量剩余。</a:t>
            </a:r>
          </a:p>
          <a:p>
            <a:endParaRPr lang="en-US" altLang="zh-CN"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（第</a:t>
            </a:r>
            <a:r>
              <a:rPr lang="en-US" dirty="0" smtClean="0"/>
              <a:t>12</a:t>
            </a:r>
            <a:r>
              <a:rPr lang="zh-CN" altLang="en-US" dirty="0" smtClean="0"/>
              <a:t>页）</a:t>
            </a:r>
            <a:r>
              <a:rPr lang="zh-CN" altLang="en-US" dirty="0" smtClean="0">
                <a:latin typeface="华文仿宋" pitchFamily="2" charset="-122"/>
                <a:ea typeface="华文仿宋" pitchFamily="2" charset="-122"/>
              </a:rPr>
              <a:t>“要豪华家族购置多于他们所需要的厨房用具，以增加其快乐，那是荒谬的；同样，要一个国家输入或保留多于它所需要的金银，以增加国富，也是荒谬的。</a:t>
            </a:r>
            <a:r>
              <a:rPr lang="zh-CN" altLang="en-US" b="1" dirty="0" smtClean="0">
                <a:latin typeface="华文仿宋" pitchFamily="2" charset="-122"/>
                <a:ea typeface="华文仿宋" pitchFamily="2" charset="-122"/>
              </a:rPr>
              <a:t>出资购买那些不必要的用具，不仅不能增进而且会减损家庭食品的数量和质量；同样，出资购买不必要那么多的金银，也必然会减少用于衣食住和用于维持人民生计的财富。</a:t>
            </a:r>
            <a:r>
              <a:rPr lang="zh-CN" altLang="en-US" dirty="0" smtClean="0">
                <a:latin typeface="华文仿宋" pitchFamily="2" charset="-122"/>
                <a:ea typeface="华文仿宋" pitchFamily="2" charset="-122"/>
              </a:rPr>
              <a:t>”</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（第</a:t>
            </a:r>
            <a:r>
              <a:rPr lang="en-US" dirty="0" smtClean="0"/>
              <a:t>19</a:t>
            </a:r>
            <a:r>
              <a:rPr lang="zh-CN" altLang="en-US" dirty="0" smtClean="0"/>
              <a:t>页）</a:t>
            </a:r>
            <a:r>
              <a:rPr lang="zh-CN" altLang="en-US" dirty="0" smtClean="0">
                <a:latin typeface="华文仿宋" pitchFamily="2" charset="-122"/>
                <a:ea typeface="华文仿宋" pitchFamily="2" charset="-122"/>
              </a:rPr>
              <a:t>“金银的输入，不是一国得自国外贸易的主要利益，更不是唯一利益。</a:t>
            </a:r>
            <a:r>
              <a:rPr lang="zh-CN" altLang="en-US" b="1" dirty="0" smtClean="0">
                <a:latin typeface="华文仿宋" pitchFamily="2" charset="-122"/>
                <a:ea typeface="华文仿宋" pitchFamily="2" charset="-122"/>
              </a:rPr>
              <a:t>经营国外贸易的任何地方之间，毫不例外地都可从中得到两种不同的利益。</a:t>
            </a:r>
            <a:r>
              <a:rPr lang="zh-CN" altLang="en-US" dirty="0" smtClean="0">
                <a:latin typeface="华文仿宋" pitchFamily="2" charset="-122"/>
                <a:ea typeface="华文仿宋" pitchFamily="2" charset="-122"/>
              </a:rPr>
              <a:t>那就是，输出他们所不需要的土地和劳动年产物的剩余部分，换回他们所需要的其他物品。通过以剩余物品换取其他物品来满足他们一部分的需要并增加他们的享受，</a:t>
            </a:r>
            <a:r>
              <a:rPr lang="zh-CN" altLang="en-US" b="1" dirty="0" smtClean="0">
                <a:latin typeface="华文仿宋" pitchFamily="2" charset="-122"/>
                <a:ea typeface="华文仿宋" pitchFamily="2" charset="-122"/>
              </a:rPr>
              <a:t>这种贸易使剩余物品有了价值。</a:t>
            </a:r>
            <a:r>
              <a:rPr lang="zh-CN" altLang="en-US" dirty="0" smtClean="0">
                <a:latin typeface="华文仿宋" pitchFamily="2" charset="-122"/>
                <a:ea typeface="华文仿宋" pitchFamily="2" charset="-122"/>
              </a:rPr>
              <a:t>”</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dirty="0" smtClean="0"/>
              <a:t>p.19 </a:t>
            </a:r>
            <a:r>
              <a:rPr lang="zh-CN" altLang="en-US" b="1" dirty="0" smtClean="0"/>
              <a:t>美洲的发现为什么会使欧洲变得富裕？</a:t>
            </a:r>
          </a:p>
          <a:p>
            <a:r>
              <a:rPr lang="zh-CN" altLang="en-US" dirty="0" smtClean="0"/>
              <a:t>        </a:t>
            </a:r>
            <a:r>
              <a:rPr lang="zh-CN" altLang="en-US" b="1" dirty="0" smtClean="0">
                <a:latin typeface="华文仿宋" pitchFamily="2" charset="-122"/>
                <a:ea typeface="华文仿宋" pitchFamily="2" charset="-122"/>
              </a:rPr>
              <a:t>美洲的发现给欧洲各种商品开辟了一个无穷的新市场，因而就有机会实行新的分工和提供新的技术。而在以前通商范围狭隘，大部分产品缺少市场的时候，这是决不会有的现象。</a:t>
            </a:r>
            <a:r>
              <a:rPr lang="zh-CN" altLang="en-US" dirty="0" smtClean="0">
                <a:latin typeface="华文仿宋" pitchFamily="2" charset="-122"/>
                <a:ea typeface="华文仿宋" pitchFamily="2" charset="-122"/>
              </a:rPr>
              <a:t>劳动生产力改进了，欧洲各国的产品增加了，居民的实际收入和财富也跟着增大了。</a:t>
            </a:r>
            <a:r>
              <a:rPr lang="zh-CN" altLang="zh-CN" dirty="0" smtClean="0">
                <a:latin typeface="华文仿宋" pitchFamily="2" charset="-122"/>
                <a:ea typeface="华文仿宋" pitchFamily="2" charset="-122"/>
              </a:rPr>
              <a:t>欧洲的商品对美洲来说几乎都是新奇的，美洲的许多商品对欧洲来说也是新奇的。于是发生了一系列以前从未想到过的新的交易，它当然对旧大陆有利，但自然对新大陆也同样有利。</a:t>
            </a:r>
            <a:r>
              <a:rPr lang="zh-CN" altLang="zh-CN" b="1" dirty="0" smtClean="0">
                <a:latin typeface="华文仿宋" pitchFamily="2" charset="-122"/>
                <a:ea typeface="华文仿宋" pitchFamily="2" charset="-122"/>
              </a:rPr>
              <a:t>由于欧洲人蛮横地侵害别人的权利，一件对所有国家本来都是有利的事情，却成为若干不幸的国家遭到摧残和破坏的根源。</a:t>
            </a:r>
          </a:p>
          <a:p>
            <a:endParaRPr lang="zh-CN" altLang="en-US"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702</TotalTime>
  <Words>2574</Words>
  <Application>Microsoft Office PowerPoint</Application>
  <PresentationFormat>全屏显示(4:3)</PresentationFormat>
  <Paragraphs>76</Paragraphs>
  <Slides>24</Slides>
  <Notes>0</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凸显</vt:lpstr>
      <vt:lpstr>亚当·斯密与《国富论》  第八讲</vt:lpstr>
      <vt:lpstr>重商主义 </vt:lpstr>
      <vt:lpstr>幻灯片 3</vt:lpstr>
      <vt:lpstr>幻灯片 4</vt:lpstr>
      <vt:lpstr>幻灯片 5</vt:lpstr>
      <vt:lpstr>幻灯片 6</vt:lpstr>
      <vt:lpstr>幻灯片 7</vt:lpstr>
      <vt:lpstr>幻灯片 8</vt:lpstr>
      <vt:lpstr>幻灯片 9</vt:lpstr>
      <vt:lpstr>幻灯片 10</vt:lpstr>
      <vt:lpstr>幻灯片 11</vt:lpstr>
      <vt:lpstr>限制从外国输入国内能生产的货物 </vt:lpstr>
      <vt:lpstr>幻灯片 13</vt:lpstr>
      <vt:lpstr>幻灯片 14</vt:lpstr>
      <vt:lpstr>  </vt:lpstr>
      <vt:lpstr>幻灯片 16</vt:lpstr>
      <vt:lpstr>对贸易差额不利于我国的输入所加的限制 </vt:lpstr>
      <vt:lpstr>幻灯片 18</vt:lpstr>
      <vt:lpstr>幻灯片 19</vt:lpstr>
      <vt:lpstr>幻灯片 20</vt:lpstr>
      <vt:lpstr>幻灯片 21</vt:lpstr>
      <vt:lpstr>幻灯片 22</vt:lpstr>
      <vt:lpstr>幻灯片 23</vt:lpstr>
      <vt:lpstr>幻灯片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亚当·斯密与《国富论》  第七讲</dc:title>
  <dc:creator>admin</dc:creator>
  <cp:lastModifiedBy>AutoBVT</cp:lastModifiedBy>
  <cp:revision>61</cp:revision>
  <dcterms:created xsi:type="dcterms:W3CDTF">2014-11-26T15:10:21Z</dcterms:created>
  <dcterms:modified xsi:type="dcterms:W3CDTF">2021-11-09T03:07:20Z</dcterms:modified>
</cp:coreProperties>
</file>