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0"/>
  </p:notesMasterIdLst>
  <p:sldIdLst>
    <p:sldId id="408" r:id="rId2"/>
    <p:sldId id="259" r:id="rId3"/>
    <p:sldId id="295" r:id="rId4"/>
    <p:sldId id="297" r:id="rId5"/>
    <p:sldId id="260" r:id="rId6"/>
    <p:sldId id="261" r:id="rId7"/>
    <p:sldId id="262" r:id="rId8"/>
    <p:sldId id="263" r:id="rId9"/>
    <p:sldId id="264" r:id="rId10"/>
    <p:sldId id="265" r:id="rId11"/>
    <p:sldId id="298" r:id="rId12"/>
    <p:sldId id="266" r:id="rId13"/>
    <p:sldId id="267" r:id="rId14"/>
    <p:sldId id="268" r:id="rId15"/>
    <p:sldId id="269" r:id="rId16"/>
    <p:sldId id="270" r:id="rId17"/>
    <p:sldId id="299" r:id="rId18"/>
    <p:sldId id="300" r:id="rId19"/>
    <p:sldId id="301" r:id="rId20"/>
    <p:sldId id="302"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303" r:id="rId36"/>
    <p:sldId id="305" r:id="rId37"/>
    <p:sldId id="307" r:id="rId38"/>
    <p:sldId id="308" r:id="rId39"/>
    <p:sldId id="309" r:id="rId40"/>
    <p:sldId id="409" r:id="rId41"/>
    <p:sldId id="312" r:id="rId42"/>
    <p:sldId id="313" r:id="rId43"/>
    <p:sldId id="287" r:id="rId44"/>
    <p:sldId id="314" r:id="rId45"/>
    <p:sldId id="288" r:id="rId46"/>
    <p:sldId id="289" r:id="rId47"/>
    <p:sldId id="290" r:id="rId48"/>
    <p:sldId id="291" r:id="rId49"/>
    <p:sldId id="292" r:id="rId50"/>
    <p:sldId id="319" r:id="rId51"/>
    <p:sldId id="320" r:id="rId52"/>
    <p:sldId id="376" r:id="rId53"/>
    <p:sldId id="405" r:id="rId54"/>
    <p:sldId id="324" r:id="rId55"/>
    <p:sldId id="325" r:id="rId56"/>
    <p:sldId id="326" r:id="rId57"/>
    <p:sldId id="321" r:id="rId58"/>
    <p:sldId id="322" r:id="rId59"/>
    <p:sldId id="327" r:id="rId60"/>
    <p:sldId id="328" r:id="rId61"/>
    <p:sldId id="329" r:id="rId62"/>
    <p:sldId id="330" r:id="rId63"/>
    <p:sldId id="331" r:id="rId64"/>
    <p:sldId id="332" r:id="rId65"/>
    <p:sldId id="379" r:id="rId66"/>
    <p:sldId id="333" r:id="rId67"/>
    <p:sldId id="334" r:id="rId68"/>
    <p:sldId id="335" r:id="rId69"/>
    <p:sldId id="336" r:id="rId70"/>
    <p:sldId id="337" r:id="rId71"/>
    <p:sldId id="338" r:id="rId72"/>
    <p:sldId id="339" r:id="rId73"/>
    <p:sldId id="340" r:id="rId74"/>
    <p:sldId id="381" r:id="rId75"/>
    <p:sldId id="382" r:id="rId76"/>
    <p:sldId id="383" r:id="rId77"/>
    <p:sldId id="410" r:id="rId78"/>
    <p:sldId id="385" r:id="rId79"/>
    <p:sldId id="386" r:id="rId80"/>
    <p:sldId id="387" r:id="rId81"/>
    <p:sldId id="388" r:id="rId82"/>
    <p:sldId id="389" r:id="rId83"/>
    <p:sldId id="390" r:id="rId84"/>
    <p:sldId id="341" r:id="rId85"/>
    <p:sldId id="342" r:id="rId86"/>
    <p:sldId id="391" r:id="rId87"/>
    <p:sldId id="344" r:id="rId88"/>
    <p:sldId id="345" r:id="rId89"/>
    <p:sldId id="346" r:id="rId90"/>
    <p:sldId id="347" r:id="rId91"/>
    <p:sldId id="349" r:id="rId92"/>
    <p:sldId id="350" r:id="rId93"/>
    <p:sldId id="351" r:id="rId94"/>
    <p:sldId id="352" r:id="rId95"/>
    <p:sldId id="353" r:id="rId96"/>
    <p:sldId id="354" r:id="rId97"/>
    <p:sldId id="355" r:id="rId98"/>
    <p:sldId id="356" r:id="rId99"/>
    <p:sldId id="357" r:id="rId100"/>
    <p:sldId id="392" r:id="rId101"/>
    <p:sldId id="406" r:id="rId102"/>
    <p:sldId id="393" r:id="rId103"/>
    <p:sldId id="394" r:id="rId104"/>
    <p:sldId id="395" r:id="rId105"/>
    <p:sldId id="396" r:id="rId106"/>
    <p:sldId id="407" r:id="rId107"/>
    <p:sldId id="402" r:id="rId108"/>
    <p:sldId id="403" r:id="rId109"/>
    <p:sldId id="404"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98" r:id="rId125"/>
    <p:sldId id="399" r:id="rId126"/>
    <p:sldId id="372" r:id="rId127"/>
    <p:sldId id="373" r:id="rId128"/>
    <p:sldId id="397" r:id="rId1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6" autoAdjust="0"/>
    <p:restoredTop sz="95238" autoAdjust="0"/>
  </p:normalViewPr>
  <p:slideViewPr>
    <p:cSldViewPr>
      <p:cViewPr varScale="1">
        <p:scale>
          <a:sx n="64" d="100"/>
          <a:sy n="64" d="100"/>
        </p:scale>
        <p:origin x="1332"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806877-4418-4F4E-A2C6-3EF7A69D3004}" type="datetimeFigureOut">
              <a:rPr lang="zh-CN" altLang="en-US" smtClean="0"/>
              <a:pPr/>
              <a:t>2018/6/20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5FB9B-91CA-4EC1-A365-86E821EF3C4D}" type="slidenum">
              <a:rPr lang="zh-CN" altLang="en-US" smtClean="0"/>
              <a:pPr/>
              <a:t>‹#›</a:t>
            </a:fld>
            <a:endParaRPr lang="zh-CN" altLang="en-US"/>
          </a:p>
        </p:txBody>
      </p:sp>
    </p:spTree>
    <p:extLst>
      <p:ext uri="{BB962C8B-B14F-4D97-AF65-F5344CB8AC3E}">
        <p14:creationId xmlns:p14="http://schemas.microsoft.com/office/powerpoint/2010/main" val="2261183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464CC3B-CE24-4CD6-AB3E-C2249609F8CD}" type="slidenum">
              <a:rPr lang="en-US" altLang="zh-CN" smtClean="0"/>
              <a:pPr/>
              <a:t>1</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1451396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a:ln/>
        </p:spPr>
        <p:txBody>
          <a:bodyPr/>
          <a:lstStyle/>
          <a:p>
            <a:r>
              <a:rPr lang="zh-CN" altLang="en-US">
                <a:ea typeface="宋体" charset="-122"/>
              </a:rPr>
              <a:t>这个地方的</a:t>
            </a:r>
            <a:endParaRPr lang="en-US" altLang="zh-CN">
              <a:ea typeface="宋体" charset="-122"/>
            </a:endParaRPr>
          </a:p>
          <a:p>
            <a:r>
              <a:rPr lang="en-US" altLang="zh-CN">
                <a:ea typeface="宋体" charset="-122"/>
              </a:rPr>
              <a:t>r = p;</a:t>
            </a:r>
            <a:r>
              <a:rPr lang="zh-CN" altLang="en-US">
                <a:ea typeface="宋体" charset="-122"/>
              </a:rPr>
              <a:t>很关键，当</a:t>
            </a:r>
            <a:r>
              <a:rPr lang="en-US" altLang="zh-CN">
                <a:ea typeface="宋体" charset="-122"/>
              </a:rPr>
              <a:t>K=1</a:t>
            </a:r>
            <a:r>
              <a:rPr lang="zh-CN" altLang="en-US">
                <a:ea typeface="宋体" charset="-122"/>
              </a:rPr>
              <a:t>时，</a:t>
            </a:r>
            <a:r>
              <a:rPr lang="en-US" altLang="zh-CN">
                <a:ea typeface="宋体" charset="-122"/>
              </a:rPr>
              <a:t>r</a:t>
            </a:r>
            <a:r>
              <a:rPr lang="zh-CN" altLang="en-US">
                <a:ea typeface="宋体" charset="-122"/>
              </a:rPr>
              <a:t>当时正在最后一个结点上，还是可以的。但是，当</a:t>
            </a:r>
            <a:r>
              <a:rPr lang="en-US" altLang="zh-CN">
                <a:ea typeface="宋体" charset="-122"/>
              </a:rPr>
              <a:t>k</a:t>
            </a:r>
            <a:r>
              <a:rPr lang="zh-CN" altLang="en-US">
                <a:ea typeface="宋体" charset="-122"/>
              </a:rPr>
              <a:t>不等于</a:t>
            </a:r>
            <a:r>
              <a:rPr lang="en-US" altLang="zh-CN">
                <a:ea typeface="宋体" charset="-122"/>
              </a:rPr>
              <a:t>1</a:t>
            </a:r>
            <a:r>
              <a:rPr lang="zh-CN" altLang="en-US">
                <a:ea typeface="宋体" charset="-122"/>
              </a:rPr>
              <a:t>，</a:t>
            </a:r>
            <a:r>
              <a:rPr lang="en-US" altLang="zh-CN">
                <a:ea typeface="宋体" charset="-122"/>
              </a:rPr>
              <a:t>m = 1</a:t>
            </a:r>
            <a:r>
              <a:rPr lang="zh-CN" altLang="en-US">
                <a:ea typeface="宋体" charset="-122"/>
              </a:rPr>
              <a:t>时，</a:t>
            </a:r>
            <a:r>
              <a:rPr lang="en-US" altLang="zh-CN">
                <a:ea typeface="宋体" charset="-122"/>
              </a:rPr>
              <a:t>m</a:t>
            </a:r>
            <a:r>
              <a:rPr lang="zh-CN" altLang="en-US">
                <a:ea typeface="宋体" charset="-122"/>
              </a:rPr>
              <a:t>下面的</a:t>
            </a:r>
            <a:r>
              <a:rPr lang="en-US" altLang="zh-CN">
                <a:ea typeface="宋体" charset="-122"/>
              </a:rPr>
              <a:t>for</a:t>
            </a:r>
            <a:r>
              <a:rPr lang="zh-CN" altLang="en-US">
                <a:ea typeface="宋体" charset="-122"/>
              </a:rPr>
              <a:t>循环不会被执行，那</a:t>
            </a:r>
            <a:r>
              <a:rPr lang="en-US" altLang="zh-CN">
                <a:ea typeface="宋体" charset="-122"/>
              </a:rPr>
              <a:t>r</a:t>
            </a:r>
            <a:r>
              <a:rPr lang="zh-CN" altLang="en-US">
                <a:ea typeface="宋体" charset="-122"/>
              </a:rPr>
              <a:t>的位置是错的啊！后面就会乱套了。</a:t>
            </a:r>
            <a:endParaRPr lang="en-US" altLang="zh-CN">
              <a:ea typeface="宋体" charset="-122"/>
            </a:endParaRPr>
          </a:p>
          <a:p>
            <a:endParaRPr lang="en-US" altLang="zh-CN">
              <a:ea typeface="宋体" charset="-122"/>
            </a:endParaRPr>
          </a:p>
          <a:p>
            <a:endParaRPr lang="en-US" altLang="zh-CN">
              <a:ea typeface="宋体" charset="-122"/>
            </a:endParaRPr>
          </a:p>
          <a:p>
            <a:endParaRPr lang="zh-CN" altLang="en-US">
              <a:ea typeface="宋体" charset="-122"/>
            </a:endParaRPr>
          </a:p>
        </p:txBody>
      </p:sp>
      <p:sp>
        <p:nvSpPr>
          <p:cNvPr id="65540" name="灯片编号占位符 3"/>
          <p:cNvSpPr>
            <a:spLocks noGrp="1"/>
          </p:cNvSpPr>
          <p:nvPr>
            <p:ph type="sldNum" sz="quarter" idx="5"/>
          </p:nvPr>
        </p:nvSpPr>
        <p:spPr>
          <a:noFill/>
        </p:spPr>
        <p:txBody>
          <a:bodyPr/>
          <a:lstStyle/>
          <a:p>
            <a:fld id="{38850F9B-6BD4-4728-9C46-E7BA494E5993}" type="slidenum">
              <a:rPr lang="zh-CN" altLang="en-US" smtClean="0">
                <a:ea typeface="宋体" charset="-122"/>
              </a:rPr>
              <a:pPr/>
              <a:t>98</a:t>
            </a:fld>
            <a:endParaRPr lang="en-US" altLang="zh-CN">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80863807-B16E-4561-9B5B-BFA1B231C1A4}" type="slidenum">
              <a:rPr lang="en-US" altLang="zh-CN" smtClean="0"/>
              <a:pPr/>
              <a:t>100</a:t>
            </a:fld>
            <a:endParaRPr lang="en-US" altLang="zh-CN"/>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4DF49C51-144F-4939-AD49-57B6F3B24686}" type="slidenum">
              <a:rPr lang="en-US" altLang="zh-CN" smtClean="0"/>
              <a:pPr/>
              <a:t>101</a:t>
            </a:fld>
            <a:endParaRPr lang="en-US" altLang="zh-CN"/>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51784CCE-64A5-4BC5-9C2C-4F0E6052C397}" type="slidenum">
              <a:rPr lang="en-US" altLang="zh-CN" smtClean="0"/>
              <a:pPr/>
              <a:t>102</a:t>
            </a:fld>
            <a:endParaRPr lang="en-US" altLang="zh-CN"/>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89404112-B7F2-412D-9595-7C95570B4F28}" type="slidenum">
              <a:rPr lang="en-US" altLang="zh-CN" smtClean="0"/>
              <a:pPr/>
              <a:t>103</a:t>
            </a:fld>
            <a:endParaRPr lang="en-US" altLang="zh-CN"/>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AEBD7CAB-102A-43E5-8469-4F6105267003}" type="slidenum">
              <a:rPr lang="en-US" altLang="zh-CN" smtClean="0"/>
              <a:pPr/>
              <a:t>104</a:t>
            </a:fld>
            <a:endParaRPr lang="en-US" altLang="zh-CN"/>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C92A0567-6478-478A-B717-0F447456872D}" type="slidenum">
              <a:rPr lang="en-US" altLang="zh-CN" smtClean="0"/>
              <a:pPr/>
              <a:t>105</a:t>
            </a:fld>
            <a:endParaRPr lang="en-US" altLang="zh-CN"/>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665A3C54-243F-43B2-B0E8-CA0FFCAD04B5}" type="slidenum">
              <a:rPr lang="en-US" altLang="zh-CN" smtClean="0"/>
              <a:pPr/>
              <a:t>106</a:t>
            </a:fld>
            <a:endParaRPr lang="en-US" altLang="zh-CN"/>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0CD16E7D-5580-4AD2-BDA7-7A2408CA08A0}" type="slidenum">
              <a:rPr lang="en-US" altLang="zh-CN" smtClean="0"/>
              <a:pPr>
                <a:defRPr/>
              </a:pPr>
              <a:t>109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p:spPr>
        <p:txBody>
          <a:bodyPr/>
          <a:lstStyle/>
          <a:p>
            <a:r>
              <a:rPr lang="zh-CN" altLang="en-US">
                <a:ea typeface="宋体" charset="-122"/>
              </a:rPr>
              <a:t>（</a:t>
            </a:r>
            <a:r>
              <a:rPr lang="en-US" altLang="zh-CN">
                <a:ea typeface="宋体" charset="-122"/>
              </a:rPr>
              <a:t>1</a:t>
            </a:r>
            <a:r>
              <a:rPr lang="zh-CN" altLang="en-US">
                <a:ea typeface="宋体" charset="-122"/>
              </a:rPr>
              <a:t>）同一数据类型 （</a:t>
            </a:r>
            <a:r>
              <a:rPr lang="en-US" altLang="zh-CN">
                <a:ea typeface="宋体" charset="-122"/>
              </a:rPr>
              <a:t>2</a:t>
            </a:r>
            <a:r>
              <a:rPr lang="zh-CN" altLang="en-US">
                <a:ea typeface="宋体" charset="-122"/>
              </a:rPr>
              <a:t>）有限个数据元素  （</a:t>
            </a:r>
            <a:r>
              <a:rPr lang="en-US" altLang="zh-CN">
                <a:ea typeface="宋体" charset="-122"/>
              </a:rPr>
              <a:t>3</a:t>
            </a:r>
            <a:r>
              <a:rPr lang="zh-CN" altLang="en-US">
                <a:ea typeface="宋体" charset="-122"/>
              </a:rPr>
              <a:t>） 相邻元素着有前后顺序关系</a:t>
            </a:r>
          </a:p>
        </p:txBody>
      </p:sp>
      <p:sp>
        <p:nvSpPr>
          <p:cNvPr id="86020" name="灯片编号占位符 3"/>
          <p:cNvSpPr>
            <a:spLocks noGrp="1"/>
          </p:cNvSpPr>
          <p:nvPr>
            <p:ph type="sldNum" sz="quarter" idx="5"/>
          </p:nvPr>
        </p:nvSpPr>
        <p:spPr>
          <a:noFill/>
        </p:spPr>
        <p:txBody>
          <a:bodyPr/>
          <a:lstStyle/>
          <a:p>
            <a:fld id="{63721928-C804-4126-88DB-A2DAD131E4CE}" type="slidenum">
              <a:rPr lang="zh-CN" altLang="en-US" smtClean="0">
                <a:ea typeface="宋体" charset="-122"/>
              </a:rPr>
              <a:pPr/>
              <a:t>6</a:t>
            </a:fld>
            <a:endParaRPr lang="en-US" altLang="zh-CN">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F702BE4D-60D2-49F5-BCFF-21E8317DB7AD}" type="slidenum">
              <a:rPr lang="en-US" altLang="zh-CN" smtClean="0"/>
              <a:pPr/>
              <a:t>18</a:t>
            </a:fld>
            <a:endParaRPr lang="en-US" altLang="zh-CN"/>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FE94028E-28FD-45C2-B780-08CFB72955F5}" type="slidenum">
              <a:rPr lang="en-US" altLang="zh-CN" smtClean="0"/>
              <a:pPr/>
              <a:t>19</a:t>
            </a:fld>
            <a:endParaRPr lang="en-US" altLang="zh-CN"/>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CF58C86C-471D-4F40-8B2A-7423700A74F6}" type="slidenum">
              <a:rPr lang="en-US" altLang="zh-CN" smtClean="0"/>
              <a:pPr/>
              <a:t>20</a:t>
            </a:fld>
            <a:endParaRPr lang="en-US" altLang="zh-CN"/>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5199A7D-2C97-40F4-A483-C9B04176B4F9}" type="slidenum">
              <a:rPr lang="zh-CN" altLang="en-US" smtClean="0">
                <a:ea typeface="宋体" charset="-122"/>
              </a:rPr>
              <a:pPr/>
              <a:t>45</a:t>
            </a:fld>
            <a:endParaRPr lang="en-US" altLang="zh-CN">
              <a:ea typeface="宋体" charset="-12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zh-CN" altLang="en-US">
                <a:ea typeface="宋体" charset="-122"/>
              </a:rPr>
              <a:t>简单回顾一下Ｐ</a:t>
            </a:r>
            <a:r>
              <a:rPr lang="en-US" altLang="zh-CN">
                <a:ea typeface="宋体" charset="-122"/>
              </a:rPr>
              <a:t>30</a:t>
            </a:r>
            <a:r>
              <a:rPr lang="zh-CN" altLang="en-US">
                <a:ea typeface="宋体" charset="-122"/>
              </a:rPr>
              <a:t>页的顺序表结构的缺点，以及方式，对比引出线性链表的组织方式</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8C27ED7B-38FB-4C6C-8C4A-6729450B516A}" type="slidenum">
              <a:rPr lang="zh-CN" altLang="en-US" smtClean="0">
                <a:ea typeface="宋体" charset="-122"/>
              </a:rPr>
              <a:pPr/>
              <a:t>46</a:t>
            </a:fld>
            <a:endParaRPr lang="en-US" altLang="zh-CN">
              <a:ea typeface="宋体" charset="-122"/>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en-US">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7EDA5346-D91E-43C1-94E8-CC96B5A47D33}" type="slidenum">
              <a:rPr lang="en-US" altLang="zh-CN" smtClean="0"/>
              <a:pPr/>
              <a:t>53</a:t>
            </a:fld>
            <a:endParaRPr lang="en-US" altLang="zh-CN"/>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F4234953-6605-4567-AD3A-F451D85BD06B}" type="slidenum">
              <a:rPr lang="en-US" altLang="zh-CN" smtClean="0"/>
              <a:pPr/>
              <a:t>79</a:t>
            </a:fld>
            <a:endParaRPr lang="en-US" altLang="zh-CN"/>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eaLnBrk="1" hangingPunct="1"/>
            <a:r>
              <a:rPr lang="zh-CN" altLang="en-US"/>
              <a:t>第八讲应讲至位置</a:t>
            </a:r>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2"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5123" name="Rectangle 3"/>
          <p:cNvSpPr>
            <a:spLocks noGrp="1" noChangeArrowheads="1"/>
          </p:cNvSpPr>
          <p:nvPr>
            <p:ph type="ctrTitle"/>
          </p:nvPr>
        </p:nvSpPr>
        <p:spPr>
          <a:xfrm>
            <a:off x="685800" y="3041650"/>
            <a:ext cx="7772400" cy="774700"/>
          </a:xfrm>
        </p:spPr>
        <p:txBody>
          <a:bodyPr>
            <a:spAutoFit/>
          </a:bodyPr>
          <a:lstStyle>
            <a:lvl1pPr algn="ctr">
              <a:defRPr sz="5600">
                <a:latin typeface="Times New Roman" pitchFamily="18" charset="0"/>
              </a:defRPr>
            </a:lvl1pPr>
          </a:lstStyle>
          <a:p>
            <a:r>
              <a:rPr lang="zh-CN" altLang="en-US" dirty="0"/>
              <a:t>单击此处编辑母版标题样式</a:t>
            </a:r>
            <a:endParaRPr lang="zh-CN" altLang="zh-CN" dirty="0"/>
          </a:p>
        </p:txBody>
      </p:sp>
      <p:sp>
        <p:nvSpPr>
          <p:cNvPr id="5124" name="Rectangle 4"/>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4" name="页脚占位符 3"/>
          <p:cNvSpPr>
            <a:spLocks noGrp="1"/>
          </p:cNvSpPr>
          <p:nvPr>
            <p:ph type="ftr" sz="quarter" idx="10"/>
          </p:nvPr>
        </p:nvSpPr>
        <p:spPr/>
        <p:txBody>
          <a:bodyPr/>
          <a:lstStyle>
            <a:lvl1pPr>
              <a:defRPr/>
            </a:lvl1pPr>
          </a:lstStyle>
          <a:p>
            <a:endParaRPr lang="zh-CN" altLang="en-US"/>
          </a:p>
        </p:txBody>
      </p:sp>
      <p:sp>
        <p:nvSpPr>
          <p:cNvPr id="5" name="灯片编号占位符 4"/>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77900"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6925"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endParaRPr lang="zh-CN" altLang="en-US"/>
          </a:p>
        </p:txBody>
      </p:sp>
      <p:sp>
        <p:nvSpPr>
          <p:cNvPr id="6" name="灯片编号占位符 5"/>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endParaRPr lang="zh-CN" altLang="en-US"/>
          </a:p>
        </p:txBody>
      </p:sp>
      <p:sp>
        <p:nvSpPr>
          <p:cNvPr id="4" name="灯片编号占位符 3"/>
          <p:cNvSpPr>
            <a:spLocks noGrp="1"/>
          </p:cNvSpPr>
          <p:nvPr>
            <p:ph type="sldNum" sz="quarter" idx="11"/>
          </p:nvPr>
        </p:nvSpPr>
        <p:spPr>
          <a:xfrm>
            <a:off x="6731000" y="6229350"/>
            <a:ext cx="1729432" cy="44001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zh-CN" altLang="en-US"/>
          </a:p>
        </p:txBody>
      </p:sp>
      <p:sp>
        <p:nvSpPr>
          <p:cNvPr id="3" name="灯片编号占位符 2"/>
          <p:cNvSpPr>
            <a:spLocks noGrp="1"/>
          </p:cNvSpPr>
          <p:nvPr>
            <p:ph type="sldNum" sz="quarter" idx="11"/>
          </p:nvPr>
        </p:nvSpPr>
        <p:spPr/>
        <p:txBody>
          <a:bodyPr/>
          <a:lstStyle>
            <a:lvl1pPr>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horz"/>
          <a:lstStyle>
            <a:lvl2pPr>
              <a:buFont typeface="Wingdings" pitchFamily="2" charset="2"/>
              <a:buChar char="Ø"/>
              <a:defRPr/>
            </a:lvl2pPr>
            <a:lvl3pPr>
              <a:buFont typeface="Wingdings" pitchFamily="2" charset="2"/>
              <a:buChar char="ü"/>
              <a:defRPr sz="2000"/>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页脚占位符 3"/>
          <p:cNvSpPr>
            <a:spLocks noGrp="1"/>
          </p:cNvSpPr>
          <p:nvPr>
            <p:ph type="ftr" sz="quarter" idx="10"/>
          </p:nvPr>
        </p:nvSpPr>
        <p:spPr/>
        <p:txBody>
          <a:bodyPr/>
          <a:lstStyle>
            <a:lvl1pPr>
              <a:defRPr/>
            </a:lvl1pPr>
          </a:lstStyle>
          <a:p>
            <a:r>
              <a:rPr lang="zh-CN" altLang="en-US" dirty="0"/>
              <a:t>第一讲 绪论</a:t>
            </a:r>
          </a:p>
        </p:txBody>
      </p:sp>
      <p:sp>
        <p:nvSpPr>
          <p:cNvPr id="5" name="灯片编号占位符 4"/>
          <p:cNvSpPr>
            <a:spLocks noGrp="1"/>
          </p:cNvSpPr>
          <p:nvPr>
            <p:ph type="sldNum" sz="quarter" idx="11"/>
          </p:nvPr>
        </p:nvSpPr>
        <p:spPr>
          <a:xfrm>
            <a:off x="7020272" y="6237312"/>
            <a:ext cx="1905000" cy="457200"/>
          </a:xfrm>
        </p:spPr>
        <p:txBody>
          <a:bodyPr/>
          <a:lstStyle>
            <a:lvl1pPr>
              <a:defRPr/>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116D1347-07F4-4751-9C03-6E7F30E2E01E}" type="slidenum">
              <a:rPr lang="zh-CN" altLang="en-US"/>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381000"/>
            <a:ext cx="7772400"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9"/>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E0012CA8-D423-4600-ACEA-86057403DE8F}" type="slidenum">
              <a:rPr lang="zh-CN" altLang="en-US"/>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endParaRPr lang="zh-CN" altLang="en-US"/>
          </a:p>
        </p:txBody>
      </p:sp>
      <p:sp>
        <p:nvSpPr>
          <p:cNvPr id="4099" name="Rectangle 3"/>
          <p:cNvSpPr>
            <a:spLocks noGrp="1" noChangeArrowheads="1"/>
          </p:cNvSpPr>
          <p:nvPr>
            <p:ph type="title"/>
          </p:nvPr>
        </p:nvSpPr>
        <p:spPr bwMode="auto">
          <a:xfrm>
            <a:off x="647700" y="153988"/>
            <a:ext cx="8189913" cy="8413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Slide Title</a:t>
            </a:r>
          </a:p>
        </p:txBody>
      </p:sp>
      <p:sp>
        <p:nvSpPr>
          <p:cNvPr id="4100" name="Rectangle 4"/>
          <p:cNvSpPr>
            <a:spLocks noGrp="1" noChangeArrowheads="1"/>
          </p:cNvSpPr>
          <p:nvPr>
            <p:ph type="body" idx="1"/>
          </p:nvPr>
        </p:nvSpPr>
        <p:spPr bwMode="auto">
          <a:xfrm>
            <a:off x="977900" y="1447800"/>
            <a:ext cx="7105650" cy="4556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Body Text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1" name="Rectangle 5"/>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endParaRPr lang="zh-CN" altLang="zh-CN">
              <a:solidFill>
                <a:schemeClr val="bg1"/>
              </a:solidFill>
              <a:effectLst>
                <a:outerShdw blurRad="38100" dist="38100" dir="2700000" algn="tl">
                  <a:srgbClr val="000000"/>
                </a:outerShdw>
              </a:effectLst>
            </a:endParaRPr>
          </a:p>
        </p:txBody>
      </p:sp>
      <p:sp>
        <p:nvSpPr>
          <p:cNvPr id="4102" name="Rectangle 6"/>
          <p:cNvSpPr>
            <a:spLocks noGrp="1" noChangeArrowheads="1"/>
          </p:cNvSpPr>
          <p:nvPr>
            <p:ph type="ftr" sz="quarter" idx="3"/>
          </p:nvPr>
        </p:nvSpPr>
        <p:spPr bwMode="auto">
          <a:xfrm>
            <a:off x="3059113" y="6237288"/>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eaLnBrk="1" hangingPunct="1">
              <a:spcBef>
                <a:spcPct val="50000"/>
              </a:spcBef>
              <a:defRPr sz="1400" b="0">
                <a:solidFill>
                  <a:schemeClr val="bg2"/>
                </a:solidFill>
              </a:defRPr>
            </a:lvl1pPr>
          </a:lstStyle>
          <a:p>
            <a:endParaRPr lang="zh-CN" altLang="en-US"/>
          </a:p>
        </p:txBody>
      </p:sp>
      <p:sp>
        <p:nvSpPr>
          <p:cNvPr id="4103" name="Rectangle 7"/>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spcBef>
                <a:spcPct val="50000"/>
              </a:spcBef>
              <a:defRPr sz="1400" b="0">
                <a:solidFill>
                  <a:schemeClr val="bg2"/>
                </a:solidFill>
              </a:defRPr>
            </a:lvl1pPr>
          </a:lstStyle>
          <a:p>
            <a:fld id="{0C913308-F349-4B6D-A68A-DD1791B4A57B}" type="slidenum">
              <a:rPr lang="zh-CN" altLang="en-US" smtClean="0"/>
              <a:pPr/>
              <a:t>‹#›</a:t>
            </a:fld>
            <a:endParaRPr lang="zh-CN" altLang="en-US"/>
          </a:p>
        </p:txBody>
      </p:sp>
      <p:sp>
        <p:nvSpPr>
          <p:cNvPr id="4104" name="Text Box 8"/>
          <p:cNvSpPr txBox="1">
            <a:spLocks noChangeArrowheads="1"/>
          </p:cNvSpPr>
          <p:nvPr/>
        </p:nvSpPr>
        <p:spPr bwMode="auto">
          <a:xfrm>
            <a:off x="7164388" y="6308725"/>
            <a:ext cx="793750" cy="336550"/>
          </a:xfrm>
          <a:prstGeom prst="rect">
            <a:avLst/>
          </a:prstGeom>
          <a:noFill/>
          <a:ln w="9525">
            <a:noFill/>
            <a:miter lim="800000"/>
            <a:headEnd/>
            <a:tailEnd/>
          </a:ln>
          <a:effectLst/>
        </p:spPr>
        <p:txBody>
          <a:bodyPr wrap="none">
            <a:spAutoFit/>
          </a:bodyPr>
          <a:lstStyle/>
          <a:p>
            <a:r>
              <a:rPr lang="zh-CN" altLang="en-US" sz="1600" b="0">
                <a:solidFill>
                  <a:srgbClr val="9F9F9F"/>
                </a:solidFill>
                <a:ea typeface="隶书" pitchFamily="49" charset="-122"/>
              </a:rPr>
              <a:t>晏海华</a:t>
            </a:r>
          </a:p>
        </p:txBody>
      </p:sp>
      <p:pic>
        <p:nvPicPr>
          <p:cNvPr id="4105" name="Picture 9" descr="snap"/>
          <p:cNvPicPr>
            <a:picLocks noChangeAspect="1" noChangeArrowheads="1"/>
          </p:cNvPicPr>
          <p:nvPr/>
        </p:nvPicPr>
        <p:blipFill>
          <a:blip r:embed="rId10" cstate="print"/>
          <a:srcRect/>
          <a:stretch>
            <a:fillRect/>
          </a:stretch>
        </p:blipFill>
        <p:spPr bwMode="auto">
          <a:xfrm>
            <a:off x="5651500" y="0"/>
            <a:ext cx="3492500" cy="620713"/>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7" r:id="rId5"/>
    <p:sldLayoutId id="2147483670" r:id="rId6"/>
    <p:sldLayoutId id="2147483673" r:id="rId7"/>
    <p:sldLayoutId id="2147483674" r:id="rId8"/>
  </p:sldLayoutIdLst>
  <p:hf hdr="0" ftr="0" dt="0"/>
  <p:txStyles>
    <p:titleStyle>
      <a:lvl1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1" fontAlgn="base" hangingPunct="1">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p:titleStyle>
    <p:body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1.xml"/><Relationship Id="rId1" Type="http://schemas.openxmlformats.org/officeDocument/2006/relationships/slideLayout" Target="../slideLayouts/slideLayout5.xml"/><Relationship Id="rId5" Type="http://schemas.openxmlformats.org/officeDocument/2006/relationships/slide" Target="slide34.xml"/><Relationship Id="rId4" Type="http://schemas.openxmlformats.org/officeDocument/2006/relationships/slide" Target="slide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2060575"/>
            <a:ext cx="7772400" cy="1238250"/>
          </a:xfrm>
        </p:spPr>
        <p:txBody>
          <a:bodyPr/>
          <a:lstStyle/>
          <a:p>
            <a:r>
              <a:rPr lang="zh-CN" altLang="en-US" dirty="0">
                <a:ea typeface="宋体" pitchFamily="2" charset="-122"/>
              </a:rPr>
              <a:t>数据结构与程序设计</a:t>
            </a:r>
            <a:br>
              <a:rPr lang="en-US" altLang="zh-CN" dirty="0">
                <a:ea typeface="宋体" pitchFamily="2" charset="-122"/>
              </a:rPr>
            </a:br>
            <a:r>
              <a:rPr lang="en-US" altLang="zh-CN" sz="3800" dirty="0">
                <a:ea typeface="宋体" pitchFamily="2" charset="-122"/>
              </a:rPr>
              <a:t>(</a:t>
            </a:r>
            <a:r>
              <a:rPr lang="en-US" altLang="zh-CN" sz="3800" dirty="0">
                <a:solidFill>
                  <a:srgbClr val="7030A0"/>
                </a:solidFill>
                <a:ea typeface="宋体" pitchFamily="2" charset="-122"/>
              </a:rPr>
              <a:t>D</a:t>
            </a:r>
            <a:r>
              <a:rPr lang="en-US" altLang="zh-CN" sz="3800" dirty="0">
                <a:ea typeface="宋体" pitchFamily="2" charset="-122"/>
              </a:rPr>
              <a:t>ata </a:t>
            </a:r>
            <a:r>
              <a:rPr lang="en-US" altLang="zh-CN" sz="3800" dirty="0">
                <a:solidFill>
                  <a:srgbClr val="7030A0"/>
                </a:solidFill>
                <a:ea typeface="宋体" pitchFamily="2" charset="-122"/>
              </a:rPr>
              <a:t>S</a:t>
            </a:r>
            <a:r>
              <a:rPr lang="en-US" altLang="zh-CN" sz="3800" dirty="0">
                <a:ea typeface="宋体" pitchFamily="2" charset="-122"/>
              </a:rPr>
              <a:t>tructure and </a:t>
            </a:r>
            <a:r>
              <a:rPr lang="en-US" altLang="zh-CN" sz="3800" dirty="0">
                <a:solidFill>
                  <a:srgbClr val="7030A0"/>
                </a:solidFill>
                <a:ea typeface="宋体" pitchFamily="2" charset="-122"/>
              </a:rPr>
              <a:t>P</a:t>
            </a:r>
            <a:r>
              <a:rPr lang="en-US" altLang="zh-CN" sz="3800" dirty="0">
                <a:ea typeface="宋体" pitchFamily="2" charset="-122"/>
              </a:rPr>
              <a:t>rogramming)</a:t>
            </a:r>
          </a:p>
        </p:txBody>
      </p:sp>
      <p:sp>
        <p:nvSpPr>
          <p:cNvPr id="2" name="矩形 1">
            <a:extLst>
              <a:ext uri="{FF2B5EF4-FFF2-40B4-BE49-F238E27FC236}">
                <a16:creationId xmlns:a16="http://schemas.microsoft.com/office/drawing/2014/main" id="{592AD7DB-C0F5-47CE-A000-6348F4953C06}"/>
              </a:ext>
            </a:extLst>
          </p:cNvPr>
          <p:cNvSpPr/>
          <p:nvPr/>
        </p:nvSpPr>
        <p:spPr>
          <a:xfrm>
            <a:off x="2718520" y="5495751"/>
            <a:ext cx="3433953" cy="461665"/>
          </a:xfrm>
          <a:prstGeom prst="rect">
            <a:avLst/>
          </a:prstGeom>
        </p:spPr>
        <p:txBody>
          <a:bodyPr wrap="none">
            <a:spAutoFit/>
          </a:bodyPr>
          <a:lstStyle/>
          <a:p>
            <a:pPr marL="0" indent="0" algn="ctr">
              <a:buFont typeface="Wingdings" pitchFamily="2" charset="2"/>
              <a:buNone/>
            </a:pPr>
            <a:r>
              <a:rPr lang="zh-CN" altLang="en-US" sz="2400" dirty="0">
                <a:latin typeface="楷体" pitchFamily="49" charset="-122"/>
                <a:ea typeface="楷体" pitchFamily="49" charset="-122"/>
              </a:rPr>
              <a:t>北航计算机学院 晏海华</a:t>
            </a:r>
          </a:p>
        </p:txBody>
      </p:sp>
      <p:sp>
        <p:nvSpPr>
          <p:cNvPr id="5" name="Rectangle 3">
            <a:extLst>
              <a:ext uri="{FF2B5EF4-FFF2-40B4-BE49-F238E27FC236}">
                <a16:creationId xmlns:a16="http://schemas.microsoft.com/office/drawing/2014/main" id="{8B7CD0DA-BADB-4DC6-B108-E7DDA34B70D2}"/>
              </a:ext>
            </a:extLst>
          </p:cNvPr>
          <p:cNvSpPr txBox="1">
            <a:spLocks noChangeArrowheads="1"/>
          </p:cNvSpPr>
          <p:nvPr/>
        </p:nvSpPr>
        <p:spPr bwMode="auto">
          <a:xfrm>
            <a:off x="1267544" y="3559176"/>
            <a:ext cx="6400800" cy="159801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279400" indent="-279400" algn="l" rtl="0" eaLnBrk="0" fontAlgn="base" hangingPunct="0">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indent="109538" algn="l" rtl="0" eaLnBrk="0" fontAlgn="base" hangingPunct="0">
              <a:spcBef>
                <a:spcPct val="20000"/>
              </a:spcBef>
              <a:spcAft>
                <a:spcPct val="0"/>
              </a:spcAft>
              <a:buFont typeface="Wingdings" pitchFamily="2" charset="2"/>
              <a:buChar char="Ø"/>
              <a:defRPr sz="2400">
                <a:solidFill>
                  <a:schemeClr val="tx1"/>
                </a:solidFill>
                <a:latin typeface="+mn-lt"/>
              </a:defRPr>
            </a:lvl3pPr>
            <a:lvl4pPr marL="919163" indent="452438" algn="l" rtl="0" eaLnBrk="0" fontAlgn="base" hangingPunct="0">
              <a:spcBef>
                <a:spcPct val="20000"/>
              </a:spcBef>
              <a:spcAft>
                <a:spcPct val="0"/>
              </a:spcAft>
              <a:defRPr sz="2000">
                <a:solidFill>
                  <a:schemeClr val="tx1"/>
                </a:solidFill>
                <a:latin typeface="+mn-lt"/>
              </a:defRPr>
            </a:lvl4pPr>
            <a:lvl5pPr marL="1033463" indent="795338" algn="l" rtl="0" eaLnBrk="0" fontAlgn="base" hangingPunct="0">
              <a:spcBef>
                <a:spcPct val="20000"/>
              </a:spcBef>
              <a:spcAft>
                <a:spcPct val="0"/>
              </a:spcAft>
              <a:defRPr sz="2000">
                <a:solidFill>
                  <a:schemeClr val="tx1"/>
                </a:solidFill>
                <a:latin typeface="+mn-lt"/>
              </a:defRPr>
            </a:lvl5pPr>
            <a:lvl6pPr marL="1490663" algn="l" rtl="0" eaLnBrk="0" fontAlgn="base" hangingPunct="0">
              <a:spcBef>
                <a:spcPct val="20000"/>
              </a:spcBef>
              <a:spcAft>
                <a:spcPct val="0"/>
              </a:spcAft>
              <a:defRPr sz="2000">
                <a:solidFill>
                  <a:schemeClr val="tx1"/>
                </a:solidFill>
                <a:latin typeface="+mn-lt"/>
              </a:defRPr>
            </a:lvl6pPr>
            <a:lvl7pPr marL="1947863" algn="l" rtl="0" eaLnBrk="0" fontAlgn="base" hangingPunct="0">
              <a:spcBef>
                <a:spcPct val="20000"/>
              </a:spcBef>
              <a:spcAft>
                <a:spcPct val="0"/>
              </a:spcAft>
              <a:defRPr sz="2000">
                <a:solidFill>
                  <a:schemeClr val="tx1"/>
                </a:solidFill>
                <a:latin typeface="+mn-lt"/>
              </a:defRPr>
            </a:lvl7pPr>
            <a:lvl8pPr marL="2405063" algn="l" rtl="0" eaLnBrk="0" fontAlgn="base" hangingPunct="0">
              <a:spcBef>
                <a:spcPct val="20000"/>
              </a:spcBef>
              <a:spcAft>
                <a:spcPct val="0"/>
              </a:spcAft>
              <a:defRPr sz="2000">
                <a:solidFill>
                  <a:schemeClr val="tx1"/>
                </a:solidFill>
                <a:latin typeface="+mn-lt"/>
              </a:defRPr>
            </a:lvl8pPr>
            <a:lvl9pPr marL="2862263" algn="l" rtl="0" eaLnBrk="0" fontAlgn="base" hangingPunct="0">
              <a:spcBef>
                <a:spcPct val="20000"/>
              </a:spcBef>
              <a:spcAft>
                <a:spcPct val="0"/>
              </a:spcAft>
              <a:defRPr sz="2000">
                <a:solidFill>
                  <a:schemeClr val="tx1"/>
                </a:solidFill>
                <a:latin typeface="+mn-lt"/>
              </a:defRPr>
            </a:lvl9pPr>
          </a:lstStyle>
          <a:p>
            <a:pPr marL="0" indent="0" algn="ctr">
              <a:buNone/>
            </a:pPr>
            <a:r>
              <a:rPr lang="zh-CN" altLang="en-US" sz="3200" dirty="0">
                <a:latin typeface="隶书" panose="02010509060101010101" pitchFamily="49" charset="-122"/>
                <a:ea typeface="隶书" panose="02010509060101010101" pitchFamily="49" charset="-122"/>
              </a:rPr>
              <a:t>数据结构</a:t>
            </a:r>
            <a:endParaRPr lang="en-US" altLang="zh-CN" sz="3200" dirty="0">
              <a:latin typeface="隶书" panose="02010509060101010101" pitchFamily="49" charset="-122"/>
              <a:ea typeface="隶书" panose="02010509060101010101" pitchFamily="49" charset="-122"/>
            </a:endParaRPr>
          </a:p>
          <a:p>
            <a:pPr marL="0" indent="0" algn="ctr">
              <a:lnSpc>
                <a:spcPts val="2200"/>
              </a:lnSpc>
              <a:buNone/>
            </a:pPr>
            <a:r>
              <a:rPr lang="zh-CN" altLang="en-US" sz="3200" b="0" dirty="0">
                <a:latin typeface="楷体" panose="02010609060101010101" pitchFamily="49" charset="-122"/>
                <a:ea typeface="楷体" panose="02010609060101010101" pitchFamily="49" charset="-122"/>
              </a:rPr>
              <a:t>线性表</a:t>
            </a:r>
            <a:endParaRPr lang="en-US" altLang="zh-CN" sz="3200" b="0" dirty="0">
              <a:latin typeface="楷体" panose="02010609060101010101" pitchFamily="49" charset="-122"/>
              <a:ea typeface="楷体" panose="02010609060101010101" pitchFamily="49" charset="-122"/>
            </a:endParaRPr>
          </a:p>
          <a:p>
            <a:pPr marL="0" indent="0" algn="ctr">
              <a:lnSpc>
                <a:spcPts val="2200"/>
              </a:lnSpc>
              <a:buNone/>
            </a:pPr>
            <a:r>
              <a:rPr lang="en-US" altLang="zh-CN" b="0" kern="0" dirty="0">
                <a:solidFill>
                  <a:schemeClr val="bg1">
                    <a:lumMod val="50000"/>
                  </a:schemeClr>
                </a:solidFill>
                <a:ea typeface="宋体" pitchFamily="2" charset="-122"/>
              </a:rPr>
              <a:t>(Linear List)</a:t>
            </a:r>
            <a:endParaRPr lang="zh-CN" altLang="en-US" sz="2000" b="0" kern="0" dirty="0">
              <a:solidFill>
                <a:schemeClr val="bg1">
                  <a:lumMod val="50000"/>
                </a:schemeClr>
              </a:solidFill>
              <a:ea typeface="宋体" pitchFamily="2" charset="-122"/>
            </a:endParaRPr>
          </a:p>
          <a:p>
            <a:pPr marL="0" indent="0" algn="ctr">
              <a:buNone/>
            </a:pPr>
            <a:endParaRPr lang="en-US" altLang="zh-CN" sz="3200" b="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65363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Text Box 2"/>
          <p:cNvSpPr txBox="1">
            <a:spLocks noChangeArrowheads="1"/>
          </p:cNvSpPr>
          <p:nvPr/>
        </p:nvSpPr>
        <p:spPr bwMode="auto">
          <a:xfrm>
            <a:off x="582613" y="1617663"/>
            <a:ext cx="4419600" cy="528637"/>
          </a:xfrm>
          <a:prstGeom prst="rect">
            <a:avLst/>
          </a:prstGeom>
          <a:noFill/>
          <a:ln w="12700" cap="sq">
            <a:noFill/>
            <a:miter lim="800000"/>
            <a:headEnd type="none" w="sm" len="sm"/>
            <a:tailEnd type="none" w="sm" len="sm"/>
          </a:ln>
        </p:spPr>
        <p:txBody>
          <a:bodyPr>
            <a:spAutoFit/>
          </a:bodyPr>
          <a:lstStyle/>
          <a:p>
            <a:pPr fontAlgn="base">
              <a:lnSpc>
                <a:spcPct val="110000"/>
              </a:lnSpc>
              <a:spcBef>
                <a:spcPct val="0"/>
              </a:spcBef>
            </a:pPr>
            <a:r>
              <a:rPr lang="zh-CN" altLang="en-US" sz="2600" b="0" baseline="0">
                <a:solidFill>
                  <a:srgbClr val="000082"/>
                </a:solidFill>
              </a:rPr>
              <a:t>   </a:t>
            </a:r>
            <a:r>
              <a:rPr lang="zh-CN" altLang="en-US" sz="2600" baseline="0">
                <a:solidFill>
                  <a:srgbClr val="000082"/>
                </a:solidFill>
              </a:rPr>
              <a:t>10.  </a:t>
            </a:r>
            <a:r>
              <a:rPr lang="zh-CN" altLang="en-US" sz="2600" baseline="0">
                <a:solidFill>
                  <a:srgbClr val="FF0000"/>
                </a:solidFill>
                <a:ea typeface="黑体" pitchFamily="2" charset="-122"/>
              </a:rPr>
              <a:t>复制</a:t>
            </a:r>
            <a:r>
              <a:rPr lang="zh-CN" altLang="en-US" sz="2600" baseline="0">
                <a:solidFill>
                  <a:srgbClr val="000082"/>
                </a:solidFill>
                <a:ea typeface="幼圆" pitchFamily="49" charset="-122"/>
              </a:rPr>
              <a:t>一个线性表</a:t>
            </a:r>
            <a:r>
              <a:rPr lang="zh-CN" altLang="en-US" sz="2600" baseline="0">
                <a:solidFill>
                  <a:srgbClr val="000082"/>
                </a:solidFill>
              </a:rPr>
              <a:t>。</a:t>
            </a:r>
            <a:endParaRPr kumimoji="1" lang="zh-CN" altLang="en-US" sz="2600" b="0" baseline="0">
              <a:solidFill>
                <a:srgbClr val="000082"/>
              </a:solidFill>
            </a:endParaRPr>
          </a:p>
        </p:txBody>
      </p:sp>
      <p:sp>
        <p:nvSpPr>
          <p:cNvPr id="585731" name="Text Box 3"/>
          <p:cNvSpPr txBox="1">
            <a:spLocks noChangeArrowheads="1"/>
          </p:cNvSpPr>
          <p:nvPr/>
        </p:nvSpPr>
        <p:spPr bwMode="auto">
          <a:xfrm>
            <a:off x="822325" y="2133600"/>
            <a:ext cx="7861300" cy="806450"/>
          </a:xfrm>
          <a:prstGeom prst="rect">
            <a:avLst/>
          </a:prstGeom>
          <a:noFill/>
          <a:ln w="12700" cap="sq">
            <a:noFill/>
            <a:miter lim="800000"/>
            <a:headEnd type="none" w="sm" len="sm"/>
            <a:tailEnd type="none" w="sm" len="sm"/>
          </a:ln>
        </p:spPr>
        <p:txBody>
          <a:bodyPr>
            <a:spAutoFit/>
          </a:bodyPr>
          <a:lstStyle/>
          <a:p>
            <a:pPr fontAlgn="base">
              <a:lnSpc>
                <a:spcPct val="90000"/>
              </a:lnSpc>
              <a:spcBef>
                <a:spcPct val="0"/>
              </a:spcBef>
            </a:pPr>
            <a:r>
              <a:rPr lang="zh-CN" altLang="en-US" sz="2600" baseline="0">
                <a:solidFill>
                  <a:srgbClr val="000082"/>
                </a:solidFill>
              </a:rPr>
              <a:t>11.  </a:t>
            </a:r>
            <a:r>
              <a:rPr lang="zh-CN" altLang="en-US" sz="2600" baseline="0">
                <a:solidFill>
                  <a:srgbClr val="000082"/>
                </a:solidFill>
                <a:latin typeface="幼圆" pitchFamily="49" charset="-122"/>
                <a:ea typeface="幼圆" pitchFamily="49" charset="-122"/>
              </a:rPr>
              <a:t>按照一定的原则，将两个或两个以上的线性表</a:t>
            </a:r>
          </a:p>
          <a:p>
            <a:pPr fontAlgn="base">
              <a:lnSpc>
                <a:spcPct val="90000"/>
              </a:lnSpc>
              <a:spcBef>
                <a:spcPct val="0"/>
              </a:spcBef>
            </a:pPr>
            <a:r>
              <a:rPr lang="zh-CN" altLang="en-US" sz="2600" baseline="0">
                <a:solidFill>
                  <a:srgbClr val="000082"/>
                </a:solidFill>
                <a:latin typeface="幼圆" pitchFamily="49" charset="-122"/>
                <a:ea typeface="幼圆" pitchFamily="49" charset="-122"/>
              </a:rPr>
              <a:t>   </a:t>
            </a:r>
            <a:r>
              <a:rPr lang="en-US" altLang="zh-CN" sz="2600" baseline="0">
                <a:solidFill>
                  <a:srgbClr val="000082"/>
                </a:solidFill>
                <a:latin typeface="幼圆" pitchFamily="49" charset="-122"/>
                <a:ea typeface="幼圆" pitchFamily="49" charset="-122"/>
              </a:rPr>
              <a:t> </a:t>
            </a:r>
            <a:r>
              <a:rPr lang="zh-CN" altLang="en-US" sz="2600" baseline="0">
                <a:solidFill>
                  <a:srgbClr val="FF0000"/>
                </a:solidFill>
                <a:latin typeface="黑体" pitchFamily="2" charset="-122"/>
                <a:ea typeface="黑体" pitchFamily="2" charset="-122"/>
              </a:rPr>
              <a:t>合并</a:t>
            </a:r>
            <a:r>
              <a:rPr lang="zh-CN" altLang="en-US" sz="2600" baseline="0">
                <a:solidFill>
                  <a:srgbClr val="000082"/>
                </a:solidFill>
                <a:latin typeface="幼圆" pitchFamily="49" charset="-122"/>
                <a:ea typeface="幼圆" pitchFamily="49" charset="-122"/>
              </a:rPr>
              <a:t>成为一个线性表</a:t>
            </a:r>
            <a:r>
              <a:rPr lang="zh-CN" altLang="en-US" sz="2600" baseline="0">
                <a:solidFill>
                  <a:srgbClr val="000082"/>
                </a:solidFill>
              </a:rPr>
              <a:t>。</a:t>
            </a:r>
            <a:endParaRPr kumimoji="1" lang="zh-CN" altLang="en-US" sz="2600" b="0" baseline="0">
              <a:solidFill>
                <a:srgbClr val="000082"/>
              </a:solidFill>
            </a:endParaRPr>
          </a:p>
        </p:txBody>
      </p:sp>
      <p:sp>
        <p:nvSpPr>
          <p:cNvPr id="585732" name="Text Box 4"/>
          <p:cNvSpPr txBox="1">
            <a:spLocks noChangeArrowheads="1"/>
          </p:cNvSpPr>
          <p:nvPr/>
        </p:nvSpPr>
        <p:spPr bwMode="auto">
          <a:xfrm>
            <a:off x="823913" y="3033713"/>
            <a:ext cx="8001000" cy="1203325"/>
          </a:xfrm>
          <a:prstGeom prst="rect">
            <a:avLst/>
          </a:prstGeom>
          <a:noFill/>
          <a:ln w="9525">
            <a:noFill/>
            <a:miter lim="800000"/>
            <a:headEnd/>
            <a:tailEnd/>
          </a:ln>
        </p:spPr>
        <p:txBody>
          <a:bodyPr>
            <a:spAutoFit/>
          </a:bodyPr>
          <a:lstStyle/>
          <a:p>
            <a:pPr algn="just" fontAlgn="base">
              <a:lnSpc>
                <a:spcPct val="90000"/>
              </a:lnSpc>
              <a:spcBef>
                <a:spcPct val="0"/>
              </a:spcBef>
            </a:pPr>
            <a:r>
              <a:rPr lang="zh-CN" altLang="en-US" sz="2600" baseline="0">
                <a:solidFill>
                  <a:srgbClr val="000082"/>
                </a:solidFill>
              </a:rPr>
              <a:t>12.  </a:t>
            </a:r>
            <a:r>
              <a:rPr lang="zh-CN" altLang="en-US" sz="2600" baseline="0">
                <a:solidFill>
                  <a:srgbClr val="000082"/>
                </a:solidFill>
                <a:latin typeface="幼圆" pitchFamily="49" charset="-122"/>
                <a:ea typeface="幼圆" pitchFamily="49" charset="-122"/>
              </a:rPr>
              <a:t>按照一定的原则，将一个线性表</a:t>
            </a:r>
            <a:r>
              <a:rPr lang="zh-CN" altLang="en-US" sz="2600" baseline="0">
                <a:solidFill>
                  <a:srgbClr val="FF0000"/>
                </a:solidFill>
                <a:latin typeface="黑体" pitchFamily="2" charset="-122"/>
                <a:ea typeface="黑体" pitchFamily="2" charset="-122"/>
              </a:rPr>
              <a:t>分解</a:t>
            </a:r>
            <a:r>
              <a:rPr lang="zh-CN" altLang="en-US" sz="2600" baseline="0">
                <a:solidFill>
                  <a:srgbClr val="000082"/>
                </a:solidFill>
                <a:latin typeface="幼圆" pitchFamily="49" charset="-122"/>
                <a:ea typeface="幼圆" pitchFamily="49" charset="-122"/>
              </a:rPr>
              <a:t>为两个或 </a:t>
            </a:r>
          </a:p>
          <a:p>
            <a:pPr algn="just" fontAlgn="base">
              <a:lnSpc>
                <a:spcPct val="90000"/>
              </a:lnSpc>
              <a:spcBef>
                <a:spcPct val="0"/>
              </a:spcBef>
            </a:pPr>
            <a:r>
              <a:rPr lang="zh-CN" altLang="en-US" sz="2600" baseline="0">
                <a:solidFill>
                  <a:srgbClr val="000082"/>
                </a:solidFill>
                <a:latin typeface="幼圆" pitchFamily="49" charset="-122"/>
                <a:ea typeface="幼圆" pitchFamily="49" charset="-122"/>
              </a:rPr>
              <a:t>    两个以上的线性表</a:t>
            </a:r>
            <a:r>
              <a:rPr lang="zh-CN" altLang="en-US" sz="2600" baseline="0">
                <a:solidFill>
                  <a:srgbClr val="000082"/>
                </a:solidFill>
              </a:rPr>
              <a:t>。</a:t>
            </a:r>
            <a:endParaRPr lang="zh-CN" altLang="en-US" sz="2600" baseline="0">
              <a:solidFill>
                <a:srgbClr val="000082"/>
              </a:solidFill>
              <a:ea typeface="宋体" charset="-122"/>
            </a:endParaRPr>
          </a:p>
          <a:p>
            <a:pPr algn="just" fontAlgn="base">
              <a:spcBef>
                <a:spcPct val="0"/>
              </a:spcBef>
            </a:pPr>
            <a:r>
              <a:rPr lang="zh-CN" altLang="en-US" sz="2600" baseline="0">
                <a:solidFill>
                  <a:srgbClr val="000082"/>
                </a:solidFill>
                <a:latin typeface="宋体" charset="-122"/>
              </a:rPr>
              <a:t>     </a:t>
            </a:r>
            <a:r>
              <a:rPr lang="zh-CN" altLang="en-US" sz="2600" baseline="0">
                <a:solidFill>
                  <a:srgbClr val="000082"/>
                </a:solidFill>
              </a:rPr>
              <a:t>……</a:t>
            </a:r>
            <a:endParaRPr lang="zh-CN" altLang="en-US" sz="2600" b="0" baseline="0">
              <a:solidFill>
                <a:srgbClr val="000082"/>
              </a:solidFill>
            </a:endParaRPr>
          </a:p>
        </p:txBody>
      </p:sp>
      <p:sp>
        <p:nvSpPr>
          <p:cNvPr id="585733" name="Text Box 5"/>
          <p:cNvSpPr txBox="1">
            <a:spLocks noChangeArrowheads="1"/>
          </p:cNvSpPr>
          <p:nvPr/>
        </p:nvSpPr>
        <p:spPr bwMode="auto">
          <a:xfrm>
            <a:off x="666750" y="1147763"/>
            <a:ext cx="4419600" cy="528637"/>
          </a:xfrm>
          <a:prstGeom prst="rect">
            <a:avLst/>
          </a:prstGeom>
          <a:noFill/>
          <a:ln w="12700" cap="sq">
            <a:noFill/>
            <a:miter lim="800000"/>
            <a:headEnd type="none" w="sm" len="sm"/>
            <a:tailEnd type="none" w="sm" len="sm"/>
          </a:ln>
        </p:spPr>
        <p:txBody>
          <a:bodyPr>
            <a:spAutoFit/>
          </a:bodyPr>
          <a:lstStyle/>
          <a:p>
            <a:pPr fontAlgn="base">
              <a:lnSpc>
                <a:spcPct val="110000"/>
              </a:lnSpc>
              <a:spcBef>
                <a:spcPct val="0"/>
              </a:spcBef>
            </a:pPr>
            <a:r>
              <a:rPr lang="zh-CN" altLang="en-US" sz="2600" b="0" baseline="0">
                <a:solidFill>
                  <a:srgbClr val="000082"/>
                </a:solidFill>
              </a:rPr>
              <a:t>    </a:t>
            </a:r>
            <a:r>
              <a:rPr lang="zh-CN" altLang="en-US" sz="2600" baseline="0">
                <a:solidFill>
                  <a:srgbClr val="000082"/>
                </a:solidFill>
              </a:rPr>
              <a:t>9.  </a:t>
            </a:r>
            <a:r>
              <a:rPr lang="zh-CN" altLang="en-US" sz="2600" baseline="0">
                <a:solidFill>
                  <a:srgbClr val="FF0000"/>
                </a:solidFill>
                <a:ea typeface="黑体" pitchFamily="2" charset="-122"/>
              </a:rPr>
              <a:t>销毁</a:t>
            </a:r>
            <a:r>
              <a:rPr lang="zh-CN" altLang="en-US" sz="2600" baseline="0">
                <a:solidFill>
                  <a:srgbClr val="000082"/>
                </a:solidFill>
                <a:ea typeface="幼圆" pitchFamily="49" charset="-122"/>
              </a:rPr>
              <a:t>一个线性表</a:t>
            </a:r>
            <a:r>
              <a:rPr lang="zh-CN" altLang="en-US" sz="2600" baseline="0">
                <a:solidFill>
                  <a:srgbClr val="000082"/>
                </a:solidFill>
              </a:rPr>
              <a:t>。</a:t>
            </a:r>
            <a:endParaRPr kumimoji="1" lang="zh-CN" altLang="en-US" sz="2600" b="0" baseline="0">
              <a:solidFill>
                <a:srgbClr val="000082"/>
              </a:solidFill>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灯片编号占位符 4"/>
          <p:cNvSpPr>
            <a:spLocks noGrp="1"/>
          </p:cNvSpPr>
          <p:nvPr>
            <p:ph type="sldNum" sz="quarter" idx="11"/>
          </p:nvPr>
        </p:nvSpPr>
        <p:spPr>
          <a:noFill/>
        </p:spPr>
        <p:txBody>
          <a:bodyPr/>
          <a:lstStyle/>
          <a:p>
            <a:fld id="{F9006A6A-1EAA-4A54-8A55-1E37DF35400F}" type="slidenum">
              <a:rPr lang="en-US" altLang="zh-CN" smtClean="0"/>
              <a:pPr/>
              <a:t>100</a:t>
            </a:fld>
            <a:endParaRPr lang="en-US" altLang="zh-CN"/>
          </a:p>
        </p:txBody>
      </p:sp>
      <p:sp>
        <p:nvSpPr>
          <p:cNvPr id="11469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：显示文件最后</a:t>
            </a:r>
            <a:r>
              <a:rPr lang="en-US" altLang="zh-CN" dirty="0">
                <a:ea typeface="宋体" pitchFamily="2" charset="-122"/>
              </a:rPr>
              <a:t>n</a:t>
            </a:r>
            <a:r>
              <a:rPr lang="zh-CN" altLang="en-US" dirty="0">
                <a:ea typeface="宋体" pitchFamily="2" charset="-122"/>
              </a:rPr>
              <a:t>行</a:t>
            </a:r>
            <a:endParaRPr lang="en-US" altLang="zh-CN" dirty="0">
              <a:ea typeface="宋体" pitchFamily="2" charset="-122"/>
            </a:endParaRPr>
          </a:p>
        </p:txBody>
      </p:sp>
      <p:sp>
        <p:nvSpPr>
          <p:cNvPr id="114693" name="Rectangle 3"/>
          <p:cNvSpPr>
            <a:spLocks noGrp="1" noChangeArrowheads="1"/>
          </p:cNvSpPr>
          <p:nvPr>
            <p:ph type="body" idx="1"/>
          </p:nvPr>
        </p:nvSpPr>
        <p:spPr/>
        <p:txBody>
          <a:bodyPr/>
          <a:lstStyle/>
          <a:p>
            <a:r>
              <a:rPr lang="zh-CN" altLang="en-US">
                <a:ea typeface="宋体" pitchFamily="2" charset="-122"/>
              </a:rPr>
              <a:t>问题：命令</a:t>
            </a:r>
            <a:r>
              <a:rPr lang="en-US" altLang="zh-CN">
                <a:ea typeface="宋体" pitchFamily="2" charset="-122"/>
              </a:rPr>
              <a:t>tail</a:t>
            </a:r>
            <a:r>
              <a:rPr lang="zh-CN" altLang="en-US">
                <a:ea typeface="宋体" pitchFamily="2" charset="-122"/>
              </a:rPr>
              <a:t>用来显示一个文件的最后</a:t>
            </a:r>
            <a:r>
              <a:rPr lang="en-US" altLang="zh-CN">
                <a:ea typeface="宋体" pitchFamily="2" charset="-122"/>
              </a:rPr>
              <a:t>n</a:t>
            </a:r>
            <a:r>
              <a:rPr lang="zh-CN" altLang="en-US">
                <a:ea typeface="宋体" pitchFamily="2" charset="-122"/>
              </a:rPr>
              <a:t>行。其格式为：</a:t>
            </a:r>
          </a:p>
          <a:p>
            <a:pPr marL="458788" lvl="1" indent="-65088">
              <a:buFont typeface="Wingdings" pitchFamily="2" charset="2"/>
              <a:buNone/>
            </a:pPr>
            <a:r>
              <a:rPr lang="en-US" altLang="zh-CN">
                <a:ea typeface="宋体" pitchFamily="2" charset="-122"/>
              </a:rPr>
              <a:t>tail [-n] filename</a:t>
            </a:r>
          </a:p>
          <a:p>
            <a:pPr marL="458788" lvl="1" indent="-65088">
              <a:buFont typeface="Wingdings" pitchFamily="2" charset="2"/>
              <a:buNone/>
            </a:pPr>
            <a:r>
              <a:rPr lang="zh-CN" altLang="en-US">
                <a:ea typeface="宋体" pitchFamily="2" charset="-122"/>
              </a:rPr>
              <a:t>其中：</a:t>
            </a:r>
          </a:p>
          <a:p>
            <a:pPr marL="458788" lvl="1" indent="-65088">
              <a:buFont typeface="Wingdings" pitchFamily="2" charset="2"/>
              <a:buNone/>
            </a:pPr>
            <a:r>
              <a:rPr lang="en-US" altLang="zh-CN">
                <a:ea typeface="宋体" pitchFamily="2" charset="-122"/>
              </a:rPr>
              <a:t>-n </a:t>
            </a:r>
            <a:r>
              <a:rPr lang="zh-CN" altLang="en-US">
                <a:ea typeface="宋体" pitchFamily="2" charset="-122"/>
              </a:rPr>
              <a:t>：</a:t>
            </a:r>
            <a:r>
              <a:rPr lang="en-US" altLang="zh-CN">
                <a:ea typeface="宋体" pitchFamily="2" charset="-122"/>
              </a:rPr>
              <a:t>n</a:t>
            </a:r>
            <a:r>
              <a:rPr lang="zh-CN" altLang="en-US">
                <a:ea typeface="宋体" pitchFamily="2" charset="-122"/>
              </a:rPr>
              <a:t>表示需要显示的行数，省略时</a:t>
            </a:r>
            <a:r>
              <a:rPr lang="en-US" altLang="zh-CN">
                <a:ea typeface="宋体" pitchFamily="2" charset="-122"/>
              </a:rPr>
              <a:t>n</a:t>
            </a:r>
            <a:r>
              <a:rPr lang="zh-CN" altLang="en-US">
                <a:ea typeface="宋体" pitchFamily="2" charset="-122"/>
              </a:rPr>
              <a:t>的值为</a:t>
            </a:r>
            <a:r>
              <a:rPr lang="en-US" altLang="zh-CN">
                <a:ea typeface="宋体" pitchFamily="2" charset="-122"/>
              </a:rPr>
              <a:t>10</a:t>
            </a:r>
            <a:r>
              <a:rPr lang="zh-CN" altLang="en-US">
                <a:ea typeface="宋体" pitchFamily="2" charset="-122"/>
              </a:rPr>
              <a:t>。</a:t>
            </a:r>
          </a:p>
          <a:p>
            <a:pPr marL="458788" lvl="1" indent="-65088">
              <a:buFont typeface="Wingdings" pitchFamily="2" charset="2"/>
              <a:buNone/>
            </a:pPr>
            <a:r>
              <a:rPr lang="en-US" altLang="zh-CN">
                <a:ea typeface="宋体" pitchFamily="2" charset="-122"/>
              </a:rPr>
              <a:t>filename </a:t>
            </a:r>
            <a:r>
              <a:rPr lang="zh-CN" altLang="en-US">
                <a:ea typeface="宋体" pitchFamily="2" charset="-122"/>
              </a:rPr>
              <a:t>：给定文件名。</a:t>
            </a:r>
          </a:p>
          <a:p>
            <a:pPr marL="458788" lvl="1" indent="-65088">
              <a:lnSpc>
                <a:spcPct val="80000"/>
              </a:lnSpc>
              <a:buFont typeface="Wingdings" pitchFamily="2" charset="2"/>
              <a:buNone/>
            </a:pPr>
            <a:r>
              <a:rPr lang="zh-CN" altLang="en-US">
                <a:ea typeface="宋体" pitchFamily="2" charset="-122"/>
              </a:rPr>
              <a:t>如，命令</a:t>
            </a:r>
            <a:r>
              <a:rPr lang="en-US" altLang="zh-CN">
                <a:ea typeface="宋体" pitchFamily="2" charset="-122"/>
              </a:rPr>
              <a:t>tail –20 example.txt </a:t>
            </a:r>
            <a:r>
              <a:rPr lang="zh-CN" altLang="en-US">
                <a:ea typeface="宋体" pitchFamily="2" charset="-122"/>
              </a:rPr>
              <a:t>表示显示文件</a:t>
            </a:r>
            <a:r>
              <a:rPr lang="en-US" altLang="zh-CN">
                <a:ea typeface="宋体" pitchFamily="2" charset="-122"/>
              </a:rPr>
              <a:t>example.txt</a:t>
            </a:r>
            <a:r>
              <a:rPr lang="zh-CN" altLang="en-US">
                <a:ea typeface="宋体" pitchFamily="2" charset="-122"/>
              </a:rPr>
              <a:t>的最后</a:t>
            </a:r>
            <a:r>
              <a:rPr lang="en-US" altLang="zh-CN">
                <a:ea typeface="宋体" pitchFamily="2" charset="-122"/>
              </a:rPr>
              <a:t>20</a:t>
            </a:r>
            <a:r>
              <a:rPr lang="zh-CN" altLang="en-US">
                <a:ea typeface="宋体" pitchFamily="2" charset="-122"/>
              </a:rPr>
              <a:t>行。实现该程序，该程序应具有一定的错误处理能力，如能处理非法命令参数和非法文件名。</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灯片编号占位符 4"/>
          <p:cNvSpPr>
            <a:spLocks noGrp="1"/>
          </p:cNvSpPr>
          <p:nvPr>
            <p:ph type="sldNum" sz="quarter" idx="11"/>
          </p:nvPr>
        </p:nvSpPr>
        <p:spPr>
          <a:noFill/>
        </p:spPr>
        <p:txBody>
          <a:bodyPr/>
          <a:lstStyle/>
          <a:p>
            <a:fld id="{12ADE16E-E39F-45A2-946D-D0F4591FD25B}" type="slidenum">
              <a:rPr lang="en-US" altLang="zh-CN" smtClean="0"/>
              <a:pPr/>
              <a:t>101</a:t>
            </a:fld>
            <a:endParaRPr lang="en-US" altLang="zh-CN"/>
          </a:p>
        </p:txBody>
      </p:sp>
      <p:sp>
        <p:nvSpPr>
          <p:cNvPr id="11571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：问题分析</a:t>
            </a:r>
          </a:p>
        </p:txBody>
      </p:sp>
      <p:sp>
        <p:nvSpPr>
          <p:cNvPr id="188419" name="Rectangle 3"/>
          <p:cNvSpPr>
            <a:spLocks noGrp="1" noChangeArrowheads="1"/>
          </p:cNvSpPr>
          <p:nvPr>
            <p:ph type="body" idx="1"/>
          </p:nvPr>
        </p:nvSpPr>
        <p:spPr>
          <a:xfrm>
            <a:off x="827088" y="2781300"/>
            <a:ext cx="7105650" cy="3295650"/>
          </a:xfrm>
        </p:spPr>
        <p:txBody>
          <a:bodyPr/>
          <a:lstStyle/>
          <a:p>
            <a:r>
              <a:rPr lang="zh-CN" altLang="en-US">
                <a:ea typeface="宋体" pitchFamily="2" charset="-122"/>
              </a:rPr>
              <a:t>如何得到需要显示的行数和文件名？</a:t>
            </a:r>
          </a:p>
          <a:p>
            <a:pPr lvl="1"/>
            <a:r>
              <a:rPr lang="zh-CN" altLang="en-US">
                <a:ea typeface="宋体" pitchFamily="2" charset="-122"/>
              </a:rPr>
              <a:t>使用命令行参数</a:t>
            </a:r>
          </a:p>
          <a:p>
            <a:pPr lvl="2" indent="0">
              <a:buFont typeface="Wingdings" pitchFamily="2" charset="2"/>
              <a:buNone/>
            </a:pPr>
            <a:r>
              <a:rPr lang="en-US" altLang="zh-CN">
                <a:ea typeface="宋体" pitchFamily="2" charset="-122"/>
              </a:rPr>
              <a:t>int main(int argc, char *argv[])</a:t>
            </a:r>
          </a:p>
          <a:p>
            <a:pPr lvl="1"/>
            <a:r>
              <a:rPr lang="zh-CN" altLang="en-US">
                <a:ea typeface="宋体" pitchFamily="2" charset="-122"/>
              </a:rPr>
              <a:t>行数 </a:t>
            </a:r>
            <a:r>
              <a:rPr lang="en-US" altLang="zh-CN">
                <a:ea typeface="宋体" pitchFamily="2" charset="-122"/>
              </a:rPr>
              <a:t>n = atoi(argv[1]+1)</a:t>
            </a:r>
          </a:p>
          <a:p>
            <a:pPr lvl="1"/>
            <a:r>
              <a:rPr lang="zh-CN" altLang="en-US">
                <a:ea typeface="宋体" pitchFamily="2" charset="-122"/>
              </a:rPr>
              <a:t>文件名 </a:t>
            </a:r>
            <a:r>
              <a:rPr lang="en-US" altLang="zh-CN">
                <a:ea typeface="宋体" pitchFamily="2" charset="-122"/>
              </a:rPr>
              <a:t>filename = argv[2]</a:t>
            </a:r>
          </a:p>
          <a:p>
            <a:r>
              <a:rPr lang="zh-CN" altLang="en-US">
                <a:ea typeface="宋体" pitchFamily="2" charset="-122"/>
              </a:rPr>
              <a:t>如何得到最后</a:t>
            </a:r>
            <a:r>
              <a:rPr lang="en-US" altLang="zh-CN">
                <a:ea typeface="宋体" pitchFamily="2" charset="-122"/>
              </a:rPr>
              <a:t>n</a:t>
            </a:r>
            <a:r>
              <a:rPr lang="zh-CN" altLang="en-US">
                <a:ea typeface="宋体" pitchFamily="2" charset="-122"/>
              </a:rPr>
              <a:t>行？</a:t>
            </a:r>
          </a:p>
        </p:txBody>
      </p:sp>
      <p:grpSp>
        <p:nvGrpSpPr>
          <p:cNvPr id="2" name="Group 4"/>
          <p:cNvGrpSpPr>
            <a:grpSpLocks/>
          </p:cNvGrpSpPr>
          <p:nvPr/>
        </p:nvGrpSpPr>
        <p:grpSpPr bwMode="auto">
          <a:xfrm>
            <a:off x="5292080" y="4149080"/>
            <a:ext cx="3851920" cy="1143000"/>
            <a:chOff x="2520" y="6480"/>
            <a:chExt cx="4200" cy="1320"/>
          </a:xfrm>
        </p:grpSpPr>
        <p:sp>
          <p:nvSpPr>
            <p:cNvPr id="115720" name="Rectangle 5"/>
            <p:cNvSpPr>
              <a:spLocks noChangeArrowheads="1"/>
            </p:cNvSpPr>
            <p:nvPr/>
          </p:nvSpPr>
          <p:spPr bwMode="auto">
            <a:xfrm>
              <a:off x="4440" y="6480"/>
              <a:ext cx="720" cy="13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5721" name="Line 6"/>
            <p:cNvSpPr>
              <a:spLocks noChangeShapeType="1"/>
            </p:cNvSpPr>
            <p:nvPr/>
          </p:nvSpPr>
          <p:spPr bwMode="auto">
            <a:xfrm>
              <a:off x="4440" y="6840"/>
              <a:ext cx="720" cy="0"/>
            </a:xfrm>
            <a:prstGeom prst="line">
              <a:avLst/>
            </a:prstGeom>
            <a:noFill/>
            <a:ln w="9525">
              <a:solidFill>
                <a:srgbClr val="000000"/>
              </a:solidFill>
              <a:round/>
              <a:headEnd/>
              <a:tailEnd/>
            </a:ln>
          </p:spPr>
          <p:txBody>
            <a:bodyPr/>
            <a:lstStyle/>
            <a:p>
              <a:endParaRPr lang="zh-CN" altLang="en-US"/>
            </a:p>
          </p:txBody>
        </p:sp>
        <p:sp>
          <p:nvSpPr>
            <p:cNvPr id="115722" name="Line 7"/>
            <p:cNvSpPr>
              <a:spLocks noChangeShapeType="1"/>
            </p:cNvSpPr>
            <p:nvPr/>
          </p:nvSpPr>
          <p:spPr bwMode="auto">
            <a:xfrm>
              <a:off x="4440" y="7320"/>
              <a:ext cx="720" cy="0"/>
            </a:xfrm>
            <a:prstGeom prst="line">
              <a:avLst/>
            </a:prstGeom>
            <a:noFill/>
            <a:ln w="9525">
              <a:solidFill>
                <a:srgbClr val="000000"/>
              </a:solidFill>
              <a:round/>
              <a:headEnd/>
              <a:tailEnd/>
            </a:ln>
          </p:spPr>
          <p:txBody>
            <a:bodyPr/>
            <a:lstStyle/>
            <a:p>
              <a:endParaRPr lang="zh-CN" altLang="en-US"/>
            </a:p>
          </p:txBody>
        </p:sp>
        <p:sp>
          <p:nvSpPr>
            <p:cNvPr id="115723" name="Line 8"/>
            <p:cNvSpPr>
              <a:spLocks noChangeShapeType="1"/>
            </p:cNvSpPr>
            <p:nvPr/>
          </p:nvSpPr>
          <p:spPr bwMode="auto">
            <a:xfrm>
              <a:off x="4920" y="672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4" name="Line 9"/>
            <p:cNvSpPr>
              <a:spLocks noChangeShapeType="1"/>
            </p:cNvSpPr>
            <p:nvPr/>
          </p:nvSpPr>
          <p:spPr bwMode="auto">
            <a:xfrm>
              <a:off x="4920" y="708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5" name="Line 10"/>
            <p:cNvSpPr>
              <a:spLocks noChangeShapeType="1"/>
            </p:cNvSpPr>
            <p:nvPr/>
          </p:nvSpPr>
          <p:spPr bwMode="auto">
            <a:xfrm>
              <a:off x="4920" y="756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6" name="Text Box 11"/>
            <p:cNvSpPr txBox="1">
              <a:spLocks noChangeArrowheads="1"/>
            </p:cNvSpPr>
            <p:nvPr/>
          </p:nvSpPr>
          <p:spPr bwMode="auto">
            <a:xfrm>
              <a:off x="5760" y="6483"/>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“tail”</a:t>
              </a:r>
            </a:p>
          </p:txBody>
        </p:sp>
        <p:sp>
          <p:nvSpPr>
            <p:cNvPr id="115727" name="Text Box 12"/>
            <p:cNvSpPr txBox="1">
              <a:spLocks noChangeArrowheads="1"/>
            </p:cNvSpPr>
            <p:nvPr/>
          </p:nvSpPr>
          <p:spPr bwMode="auto">
            <a:xfrm>
              <a:off x="5760" y="7320"/>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“test.txt”</a:t>
              </a:r>
            </a:p>
          </p:txBody>
        </p:sp>
        <p:sp>
          <p:nvSpPr>
            <p:cNvPr id="115728" name="Text Box 13"/>
            <p:cNvSpPr txBox="1">
              <a:spLocks noChangeArrowheads="1"/>
            </p:cNvSpPr>
            <p:nvPr/>
          </p:nvSpPr>
          <p:spPr bwMode="auto">
            <a:xfrm>
              <a:off x="5760" y="6901"/>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“-20”</a:t>
              </a:r>
            </a:p>
          </p:txBody>
        </p:sp>
        <p:sp>
          <p:nvSpPr>
            <p:cNvPr id="115729" name="Text Box 14"/>
            <p:cNvSpPr txBox="1">
              <a:spLocks noChangeArrowheads="1"/>
            </p:cNvSpPr>
            <p:nvPr/>
          </p:nvSpPr>
          <p:spPr bwMode="auto">
            <a:xfrm>
              <a:off x="2520" y="6480"/>
              <a:ext cx="96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argv</a:t>
              </a:r>
            </a:p>
          </p:txBody>
        </p:sp>
        <p:sp>
          <p:nvSpPr>
            <p:cNvPr id="115730" name="Line 15"/>
            <p:cNvSpPr>
              <a:spLocks noChangeShapeType="1"/>
            </p:cNvSpPr>
            <p:nvPr/>
          </p:nvSpPr>
          <p:spPr bwMode="auto">
            <a:xfrm>
              <a:off x="3360" y="6720"/>
              <a:ext cx="960" cy="0"/>
            </a:xfrm>
            <a:prstGeom prst="line">
              <a:avLst/>
            </a:prstGeom>
            <a:noFill/>
            <a:ln w="9525">
              <a:solidFill>
                <a:srgbClr val="000000"/>
              </a:solidFill>
              <a:round/>
              <a:headEnd/>
              <a:tailEnd type="triangle" w="med" len="med"/>
            </a:ln>
          </p:spPr>
          <p:txBody>
            <a:bodyPr/>
            <a:lstStyle/>
            <a:p>
              <a:endParaRPr lang="zh-CN" altLang="en-US"/>
            </a:p>
          </p:txBody>
        </p:sp>
      </p:grpSp>
      <p:sp>
        <p:nvSpPr>
          <p:cNvPr id="188432" name="Text Box 16"/>
          <p:cNvSpPr txBox="1">
            <a:spLocks noChangeArrowheads="1"/>
          </p:cNvSpPr>
          <p:nvPr/>
        </p:nvSpPr>
        <p:spPr bwMode="auto">
          <a:xfrm>
            <a:off x="1187450" y="1366838"/>
            <a:ext cx="3960614" cy="1200329"/>
          </a:xfrm>
          <a:prstGeom prst="rect">
            <a:avLst/>
          </a:prstGeom>
          <a:noFill/>
          <a:ln w="9525">
            <a:noFill/>
            <a:miter lim="800000"/>
            <a:headEnd/>
            <a:tailEnd/>
          </a:ln>
        </p:spPr>
        <p:txBody>
          <a:bodyPr wrap="square">
            <a:spAutoFit/>
          </a:bodyPr>
          <a:lstStyle/>
          <a:p>
            <a:r>
              <a:rPr lang="zh-CN" altLang="en-US" sz="2400" b="0" dirty="0"/>
              <a:t>若从命令行输入</a:t>
            </a:r>
            <a:r>
              <a:rPr lang="en-US" altLang="zh-CN" sz="2400" b="0" dirty="0"/>
              <a:t>:</a:t>
            </a:r>
          </a:p>
          <a:p>
            <a:r>
              <a:rPr lang="en-US" altLang="zh-CN" sz="2400" dirty="0"/>
              <a:t>	tail -20 test.txt</a:t>
            </a:r>
          </a:p>
          <a:p>
            <a:r>
              <a:rPr lang="zh-CN" altLang="en-US" sz="2400" b="0" dirty="0"/>
              <a:t>以显示文件</a:t>
            </a:r>
            <a:r>
              <a:rPr lang="en-US" altLang="zh-CN" sz="2400" b="0" dirty="0"/>
              <a:t>test.txt</a:t>
            </a:r>
            <a:r>
              <a:rPr lang="zh-CN" altLang="en-US" sz="2400" b="0" dirty="0"/>
              <a:t>的最后</a:t>
            </a:r>
            <a:r>
              <a:rPr lang="en-US" altLang="zh-CN" sz="2400" b="0" dirty="0"/>
              <a:t>20</a:t>
            </a:r>
            <a:r>
              <a:rPr lang="zh-CN" altLang="en-US" sz="2400" b="0" dirty="0"/>
              <a:t>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blinds(horizontal)">
                                      <p:cBhvr>
                                        <p:cTn id="7" dur="500"/>
                                        <p:tgtEl>
                                          <p:spTgt spid="188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blinds(horizontal)">
                                      <p:cBhvr>
                                        <p:cTn id="12" dur="500"/>
                                        <p:tgtEl>
                                          <p:spTgt spid="18841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88419">
                                            <p:txEl>
                                              <p:pRg st="2" end="2"/>
                                            </p:txEl>
                                          </p:spTgt>
                                        </p:tgtEl>
                                        <p:attrNameLst>
                                          <p:attrName>style.visibility</p:attrName>
                                        </p:attrNameLst>
                                      </p:cBhvr>
                                      <p:to>
                                        <p:strVal val="visible"/>
                                      </p:to>
                                    </p:set>
                                    <p:animEffect transition="in" filter="blinds(horizontal)">
                                      <p:cBhvr>
                                        <p:cTn id="15" dur="500"/>
                                        <p:tgtEl>
                                          <p:spTgt spid="18841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88419">
                                            <p:txEl>
                                              <p:pRg st="3" end="3"/>
                                            </p:txEl>
                                          </p:spTgt>
                                        </p:tgtEl>
                                        <p:attrNameLst>
                                          <p:attrName>style.visibility</p:attrName>
                                        </p:attrNameLst>
                                      </p:cBhvr>
                                      <p:to>
                                        <p:strVal val="visible"/>
                                      </p:to>
                                    </p:set>
                                    <p:animEffect transition="in" filter="blinds(horizontal)">
                                      <p:cBhvr>
                                        <p:cTn id="25" dur="500"/>
                                        <p:tgtEl>
                                          <p:spTgt spid="18841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88419">
                                            <p:txEl>
                                              <p:pRg st="4" end="4"/>
                                            </p:txEl>
                                          </p:spTgt>
                                        </p:tgtEl>
                                        <p:attrNameLst>
                                          <p:attrName>style.visibility</p:attrName>
                                        </p:attrNameLst>
                                      </p:cBhvr>
                                      <p:to>
                                        <p:strVal val="visible"/>
                                      </p:to>
                                    </p:set>
                                    <p:animEffect transition="in" filter="blinds(horizontal)">
                                      <p:cBhvr>
                                        <p:cTn id="30" dur="500"/>
                                        <p:tgtEl>
                                          <p:spTgt spid="18841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88419">
                                            <p:txEl>
                                              <p:pRg st="5" end="5"/>
                                            </p:txEl>
                                          </p:spTgt>
                                        </p:tgtEl>
                                        <p:attrNameLst>
                                          <p:attrName>style.visibility</p:attrName>
                                        </p:attrNameLst>
                                      </p:cBhvr>
                                      <p:to>
                                        <p:strVal val="visible"/>
                                      </p:to>
                                    </p:set>
                                    <p:animEffect transition="in" filter="blinds(horizontal)">
                                      <p:cBhvr>
                                        <p:cTn id="35" dur="500"/>
                                        <p:tgtEl>
                                          <p:spTgt spid="188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灯片编号占位符 4"/>
          <p:cNvSpPr>
            <a:spLocks noGrp="1"/>
          </p:cNvSpPr>
          <p:nvPr>
            <p:ph type="sldNum" sz="quarter" idx="11"/>
          </p:nvPr>
        </p:nvSpPr>
        <p:spPr>
          <a:noFill/>
        </p:spPr>
        <p:txBody>
          <a:bodyPr/>
          <a:lstStyle/>
          <a:p>
            <a:fld id="{E56D2D95-2588-4C73-B42C-5D751E9540CB}" type="slidenum">
              <a:rPr lang="en-US" altLang="zh-CN" smtClean="0"/>
              <a:pPr/>
              <a:t>102</a:t>
            </a:fld>
            <a:endParaRPr lang="en-US" altLang="zh-CN"/>
          </a:p>
        </p:txBody>
      </p:sp>
      <p:sp>
        <p:nvSpPr>
          <p:cNvPr id="11674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：算法设计</a:t>
            </a:r>
          </a:p>
        </p:txBody>
      </p:sp>
      <p:sp>
        <p:nvSpPr>
          <p:cNvPr id="116741" name="Rectangle 3"/>
          <p:cNvSpPr>
            <a:spLocks noGrp="1" noChangeArrowheads="1"/>
          </p:cNvSpPr>
          <p:nvPr>
            <p:ph type="body" idx="1"/>
          </p:nvPr>
        </p:nvSpPr>
        <p:spPr/>
        <p:txBody>
          <a:bodyPr/>
          <a:lstStyle/>
          <a:p>
            <a:pPr marL="457200" indent="-457200"/>
            <a:r>
              <a:rPr lang="zh-CN" altLang="en-US" dirty="0">
                <a:ea typeface="宋体" pitchFamily="2" charset="-122"/>
              </a:rPr>
              <a:t>方法之一：使用</a:t>
            </a:r>
            <a:r>
              <a:rPr lang="en-US" altLang="zh-CN" dirty="0">
                <a:ea typeface="宋体" pitchFamily="2" charset="-122"/>
              </a:rPr>
              <a:t>n</a:t>
            </a:r>
            <a:r>
              <a:rPr lang="zh-CN" altLang="en-US" dirty="0">
                <a:ea typeface="宋体" pitchFamily="2" charset="-122"/>
              </a:rPr>
              <a:t>个节点的循环链表。链表中始终存放最近读入的</a:t>
            </a:r>
            <a:r>
              <a:rPr lang="en-US" altLang="zh-CN" dirty="0">
                <a:ea typeface="宋体" pitchFamily="2" charset="-122"/>
              </a:rPr>
              <a:t>n</a:t>
            </a:r>
            <a:r>
              <a:rPr lang="zh-CN" altLang="en-US" dirty="0">
                <a:ea typeface="宋体" pitchFamily="2" charset="-122"/>
              </a:rPr>
              <a:t>行。</a:t>
            </a:r>
          </a:p>
          <a:p>
            <a:pPr marL="850900" lvl="1" indent="-457200">
              <a:buFont typeface="Wingdings" pitchFamily="2" charset="2"/>
              <a:buAutoNum type="arabicPeriod"/>
            </a:pPr>
            <a:r>
              <a:rPr lang="zh-CN" altLang="en-US" dirty="0">
                <a:ea typeface="宋体" pitchFamily="2" charset="-122"/>
              </a:rPr>
              <a:t>首先创建一个空的循环链表；</a:t>
            </a:r>
          </a:p>
          <a:p>
            <a:pPr marL="850900" lvl="1" indent="-457200">
              <a:buFont typeface="Wingdings" pitchFamily="2" charset="2"/>
              <a:buAutoNum type="arabicPeriod"/>
            </a:pPr>
            <a:r>
              <a:rPr lang="zh-CN" altLang="en-US" dirty="0">
                <a:ea typeface="宋体" pitchFamily="2" charset="-122"/>
              </a:rPr>
              <a:t>然后再依次读入文件的每一行挂在链表上，最后链表上即为最后</a:t>
            </a:r>
            <a:r>
              <a:rPr lang="en-US" altLang="zh-CN" dirty="0">
                <a:ea typeface="宋体" pitchFamily="2" charset="-122"/>
              </a:rPr>
              <a:t>n</a:t>
            </a:r>
            <a:r>
              <a:rPr lang="zh-CN" altLang="en-US" dirty="0">
                <a:ea typeface="宋体" pitchFamily="2" charset="-122"/>
              </a:rPr>
              <a:t>行。</a:t>
            </a:r>
          </a:p>
        </p:txBody>
      </p:sp>
      <p:grpSp>
        <p:nvGrpSpPr>
          <p:cNvPr id="2" name="Group 4"/>
          <p:cNvGrpSpPr>
            <a:grpSpLocks/>
          </p:cNvGrpSpPr>
          <p:nvPr/>
        </p:nvGrpSpPr>
        <p:grpSpPr bwMode="auto">
          <a:xfrm>
            <a:off x="3203575" y="4005263"/>
            <a:ext cx="1944688" cy="1800225"/>
            <a:chOff x="2018" y="2523"/>
            <a:chExt cx="1225" cy="1134"/>
          </a:xfrm>
        </p:grpSpPr>
        <p:sp>
          <p:nvSpPr>
            <p:cNvPr id="116750" name="Oval 5"/>
            <p:cNvSpPr>
              <a:spLocks noChangeArrowheads="1"/>
            </p:cNvSpPr>
            <p:nvPr/>
          </p:nvSpPr>
          <p:spPr bwMode="auto">
            <a:xfrm>
              <a:off x="2517" y="2523"/>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1" name="Oval 6"/>
            <p:cNvSpPr>
              <a:spLocks noChangeArrowheads="1"/>
            </p:cNvSpPr>
            <p:nvPr/>
          </p:nvSpPr>
          <p:spPr bwMode="auto">
            <a:xfrm>
              <a:off x="3016"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2" name="Oval 7"/>
            <p:cNvSpPr>
              <a:spLocks noChangeArrowheads="1"/>
            </p:cNvSpPr>
            <p:nvPr/>
          </p:nvSpPr>
          <p:spPr bwMode="auto">
            <a:xfrm>
              <a:off x="2880"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3" name="Oval 8"/>
            <p:cNvSpPr>
              <a:spLocks noChangeArrowheads="1"/>
            </p:cNvSpPr>
            <p:nvPr/>
          </p:nvSpPr>
          <p:spPr bwMode="auto">
            <a:xfrm>
              <a:off x="2154"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4" name="Oval 9"/>
            <p:cNvSpPr>
              <a:spLocks noChangeArrowheads="1"/>
            </p:cNvSpPr>
            <p:nvPr/>
          </p:nvSpPr>
          <p:spPr bwMode="auto">
            <a:xfrm>
              <a:off x="2018"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5" name="Line 10"/>
            <p:cNvSpPr>
              <a:spLocks noChangeShapeType="1"/>
            </p:cNvSpPr>
            <p:nvPr/>
          </p:nvSpPr>
          <p:spPr bwMode="auto">
            <a:xfrm>
              <a:off x="2744" y="2704"/>
              <a:ext cx="272" cy="18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6" name="Line 11"/>
            <p:cNvSpPr>
              <a:spLocks noChangeShapeType="1"/>
            </p:cNvSpPr>
            <p:nvPr/>
          </p:nvSpPr>
          <p:spPr bwMode="auto">
            <a:xfrm flipH="1">
              <a:off x="3061"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7" name="Line 12"/>
            <p:cNvSpPr>
              <a:spLocks noChangeShapeType="1"/>
            </p:cNvSpPr>
            <p:nvPr/>
          </p:nvSpPr>
          <p:spPr bwMode="auto">
            <a:xfrm flipH="1">
              <a:off x="2381" y="3566"/>
              <a:ext cx="499"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8" name="Line 13"/>
            <p:cNvSpPr>
              <a:spLocks noChangeShapeType="1"/>
            </p:cNvSpPr>
            <p:nvPr/>
          </p:nvSpPr>
          <p:spPr bwMode="auto">
            <a:xfrm flipH="1" flipV="1">
              <a:off x="2109"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9" name="Line 14"/>
            <p:cNvSpPr>
              <a:spLocks noChangeShapeType="1"/>
            </p:cNvSpPr>
            <p:nvPr/>
          </p:nvSpPr>
          <p:spPr bwMode="auto">
            <a:xfrm flipV="1">
              <a:off x="2245" y="2704"/>
              <a:ext cx="272" cy="182"/>
            </a:xfrm>
            <a:prstGeom prst="line">
              <a:avLst/>
            </a:prstGeom>
            <a:noFill/>
            <a:ln w="9525">
              <a:solidFill>
                <a:schemeClr val="tx1"/>
              </a:solidFill>
              <a:prstDash val="dash"/>
              <a:round/>
              <a:headEnd/>
              <a:tailEnd type="triangle" w="med" len="med"/>
            </a:ln>
          </p:spPr>
          <p:txBody>
            <a:bodyPr wrap="none">
              <a:spAutoFit/>
            </a:bodyPr>
            <a:lstStyle/>
            <a:p>
              <a:endParaRPr lang="zh-CN" altLang="en-US"/>
            </a:p>
          </p:txBody>
        </p:sp>
      </p:grpSp>
      <p:sp>
        <p:nvSpPr>
          <p:cNvPr id="189455" name="Line 15"/>
          <p:cNvSpPr>
            <a:spLocks noChangeShapeType="1"/>
          </p:cNvSpPr>
          <p:nvPr/>
        </p:nvSpPr>
        <p:spPr bwMode="auto">
          <a:xfrm>
            <a:off x="4211638" y="3644900"/>
            <a:ext cx="0" cy="360363"/>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89456" name="Line 16"/>
          <p:cNvSpPr>
            <a:spLocks noChangeShapeType="1"/>
          </p:cNvSpPr>
          <p:nvPr/>
        </p:nvSpPr>
        <p:spPr bwMode="auto">
          <a:xfrm flipH="1">
            <a:off x="5148263" y="4437063"/>
            <a:ext cx="288925" cy="21590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7" name="Line 17"/>
          <p:cNvSpPr>
            <a:spLocks noChangeShapeType="1"/>
          </p:cNvSpPr>
          <p:nvPr/>
        </p:nvSpPr>
        <p:spPr bwMode="auto">
          <a:xfrm flipH="1">
            <a:off x="4932363" y="5661025"/>
            <a:ext cx="287337"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8" name="Line 18"/>
          <p:cNvSpPr>
            <a:spLocks noChangeShapeType="1"/>
          </p:cNvSpPr>
          <p:nvPr/>
        </p:nvSpPr>
        <p:spPr bwMode="auto">
          <a:xfrm flipH="1" flipV="1">
            <a:off x="3708400" y="5805488"/>
            <a:ext cx="0" cy="360362"/>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9" name="Line 19"/>
          <p:cNvSpPr>
            <a:spLocks noChangeShapeType="1"/>
          </p:cNvSpPr>
          <p:nvPr/>
        </p:nvSpPr>
        <p:spPr bwMode="auto">
          <a:xfrm flipV="1">
            <a:off x="2771775" y="4868863"/>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60" name="Line 20"/>
          <p:cNvSpPr>
            <a:spLocks noChangeShapeType="1"/>
          </p:cNvSpPr>
          <p:nvPr/>
        </p:nvSpPr>
        <p:spPr bwMode="auto">
          <a:xfrm>
            <a:off x="3779838" y="3789363"/>
            <a:ext cx="287337" cy="287337"/>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61" name="Line 21"/>
          <p:cNvSpPr>
            <a:spLocks noChangeShapeType="1"/>
          </p:cNvSpPr>
          <p:nvPr/>
        </p:nvSpPr>
        <p:spPr bwMode="auto">
          <a:xfrm flipH="1">
            <a:off x="5003800" y="4221163"/>
            <a:ext cx="215900" cy="360362"/>
          </a:xfrm>
          <a:prstGeom prst="line">
            <a:avLst/>
          </a:prstGeom>
          <a:noFill/>
          <a:ln w="19050">
            <a:solidFill>
              <a:schemeClr val="tx1"/>
            </a:solidFill>
            <a:round/>
            <a:headEnd/>
            <a:tailEnd type="triangle" w="med" len="med"/>
          </a:ln>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9455"/>
                                        </p:tgtEl>
                                        <p:attrNameLst>
                                          <p:attrName>style.visibility</p:attrName>
                                        </p:attrNameLst>
                                      </p:cBhvr>
                                      <p:to>
                                        <p:strVal val="visible"/>
                                      </p:to>
                                    </p:set>
                                    <p:animEffect transition="in" filter="blinds(horizontal)">
                                      <p:cBhvr>
                                        <p:cTn id="12" dur="500"/>
                                        <p:tgtEl>
                                          <p:spTgt spid="189455"/>
                                        </p:tgtEl>
                                      </p:cBhvr>
                                    </p:animEffect>
                                  </p:childTnLst>
                                  <p:subTnLst>
                                    <p:set>
                                      <p:cBhvr override="childStyle">
                                        <p:cTn dur="1" fill="hold" display="0" masterRel="nextClick" afterEffect="1"/>
                                        <p:tgtEl>
                                          <p:spTgt spid="189455"/>
                                        </p:tgtEl>
                                        <p:attrNameLst>
                                          <p:attrName>style.visibility</p:attrName>
                                        </p:attrNameLst>
                                      </p:cBhvr>
                                      <p:to>
                                        <p:strVal val="hidden"/>
                                      </p:to>
                                    </p:set>
                                  </p:sub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89456"/>
                                        </p:tgtEl>
                                        <p:attrNameLst>
                                          <p:attrName>style.visibility</p:attrName>
                                        </p:attrNameLst>
                                      </p:cBhvr>
                                      <p:to>
                                        <p:strVal val="visible"/>
                                      </p:to>
                                    </p:set>
                                    <p:animEffect transition="in" filter="blinds(horizontal)">
                                      <p:cBhvr>
                                        <p:cTn id="16" dur="1000"/>
                                        <p:tgtEl>
                                          <p:spTgt spid="189456"/>
                                        </p:tgtEl>
                                      </p:cBhvr>
                                    </p:animEffect>
                                  </p:childTnLst>
                                  <p:subTnLst>
                                    <p:set>
                                      <p:cBhvr override="childStyle">
                                        <p:cTn dur="1" fill="hold" display="0" masterRel="nextClick" afterEffect="1"/>
                                        <p:tgtEl>
                                          <p:spTgt spid="189456"/>
                                        </p:tgtEl>
                                        <p:attrNameLst>
                                          <p:attrName>style.visibility</p:attrName>
                                        </p:attrNameLst>
                                      </p:cBhvr>
                                      <p:to>
                                        <p:strVal val="hidden"/>
                                      </p:to>
                                    </p:set>
                                  </p:subTnLst>
                                </p:cTn>
                              </p:par>
                            </p:childTnLst>
                          </p:cTn>
                        </p:par>
                        <p:par>
                          <p:cTn id="17" fill="hold">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189457"/>
                                        </p:tgtEl>
                                        <p:attrNameLst>
                                          <p:attrName>style.visibility</p:attrName>
                                        </p:attrNameLst>
                                      </p:cBhvr>
                                      <p:to>
                                        <p:strVal val="visible"/>
                                      </p:to>
                                    </p:set>
                                    <p:animEffect transition="in" filter="blinds(horizontal)">
                                      <p:cBhvr>
                                        <p:cTn id="20" dur="1000"/>
                                        <p:tgtEl>
                                          <p:spTgt spid="189457"/>
                                        </p:tgtEl>
                                      </p:cBhvr>
                                    </p:animEffect>
                                  </p:childTnLst>
                                  <p:subTnLst>
                                    <p:set>
                                      <p:cBhvr override="childStyle">
                                        <p:cTn dur="1" fill="hold" display="0" masterRel="nextClick" afterEffect="1"/>
                                        <p:tgtEl>
                                          <p:spTgt spid="189457"/>
                                        </p:tgtEl>
                                        <p:attrNameLst>
                                          <p:attrName>style.visibility</p:attrName>
                                        </p:attrNameLst>
                                      </p:cBhvr>
                                      <p:to>
                                        <p:strVal val="hidden"/>
                                      </p:to>
                                    </p:set>
                                  </p:subTnLst>
                                </p:cTn>
                              </p:par>
                            </p:childTnLst>
                          </p:cTn>
                        </p:par>
                        <p:par>
                          <p:cTn id="21" fill="hold">
                            <p:stCondLst>
                              <p:cond delay="2500"/>
                            </p:stCondLst>
                            <p:childTnLst>
                              <p:par>
                                <p:cTn id="22" presetID="3" presetClass="entr" presetSubtype="10" fill="hold" grpId="0" nodeType="afterEffect">
                                  <p:stCondLst>
                                    <p:cond delay="0"/>
                                  </p:stCondLst>
                                  <p:childTnLst>
                                    <p:set>
                                      <p:cBhvr>
                                        <p:cTn id="23" dur="1" fill="hold">
                                          <p:stCondLst>
                                            <p:cond delay="0"/>
                                          </p:stCondLst>
                                        </p:cTn>
                                        <p:tgtEl>
                                          <p:spTgt spid="189458"/>
                                        </p:tgtEl>
                                        <p:attrNameLst>
                                          <p:attrName>style.visibility</p:attrName>
                                        </p:attrNameLst>
                                      </p:cBhvr>
                                      <p:to>
                                        <p:strVal val="visible"/>
                                      </p:to>
                                    </p:set>
                                    <p:animEffect transition="in" filter="blinds(horizontal)">
                                      <p:cBhvr>
                                        <p:cTn id="24" dur="1000"/>
                                        <p:tgtEl>
                                          <p:spTgt spid="189458"/>
                                        </p:tgtEl>
                                      </p:cBhvr>
                                    </p:animEffect>
                                  </p:childTnLst>
                                  <p:subTnLst>
                                    <p:set>
                                      <p:cBhvr override="childStyle">
                                        <p:cTn dur="1" fill="hold" display="0" masterRel="nextClick" afterEffect="1"/>
                                        <p:tgtEl>
                                          <p:spTgt spid="189458"/>
                                        </p:tgtEl>
                                        <p:attrNameLst>
                                          <p:attrName>style.visibility</p:attrName>
                                        </p:attrNameLst>
                                      </p:cBhvr>
                                      <p:to>
                                        <p:strVal val="hidden"/>
                                      </p:to>
                                    </p:set>
                                  </p:subTnLst>
                                </p:cTn>
                              </p:par>
                            </p:childTnLst>
                          </p:cTn>
                        </p:par>
                        <p:par>
                          <p:cTn id="25" fill="hold">
                            <p:stCondLst>
                              <p:cond delay="3500"/>
                            </p:stCondLst>
                            <p:childTnLst>
                              <p:par>
                                <p:cTn id="26" presetID="3" presetClass="entr" presetSubtype="10" fill="hold" grpId="0" nodeType="afterEffect">
                                  <p:stCondLst>
                                    <p:cond delay="0"/>
                                  </p:stCondLst>
                                  <p:childTnLst>
                                    <p:set>
                                      <p:cBhvr>
                                        <p:cTn id="27" dur="1" fill="hold">
                                          <p:stCondLst>
                                            <p:cond delay="0"/>
                                          </p:stCondLst>
                                        </p:cTn>
                                        <p:tgtEl>
                                          <p:spTgt spid="189459"/>
                                        </p:tgtEl>
                                        <p:attrNameLst>
                                          <p:attrName>style.visibility</p:attrName>
                                        </p:attrNameLst>
                                      </p:cBhvr>
                                      <p:to>
                                        <p:strVal val="visible"/>
                                      </p:to>
                                    </p:set>
                                    <p:animEffect transition="in" filter="blinds(horizontal)">
                                      <p:cBhvr>
                                        <p:cTn id="28" dur="1000"/>
                                        <p:tgtEl>
                                          <p:spTgt spid="189459"/>
                                        </p:tgtEl>
                                      </p:cBhvr>
                                    </p:animEffect>
                                  </p:childTnLst>
                                  <p:subTnLst>
                                    <p:set>
                                      <p:cBhvr override="childStyle">
                                        <p:cTn dur="1" fill="hold" display="0" masterRel="nextClick" afterEffect="1"/>
                                        <p:tgtEl>
                                          <p:spTgt spid="189459"/>
                                        </p:tgtEl>
                                        <p:attrNameLst>
                                          <p:attrName>style.visibility</p:attrName>
                                        </p:attrNameLst>
                                      </p:cBhvr>
                                      <p:to>
                                        <p:strVal val="hidden"/>
                                      </p:to>
                                    </p:set>
                                  </p:subTnLst>
                                </p:cTn>
                              </p:par>
                            </p:childTnLst>
                          </p:cTn>
                        </p:par>
                        <p:par>
                          <p:cTn id="29" fill="hold">
                            <p:stCondLst>
                              <p:cond delay="4500"/>
                            </p:stCondLst>
                            <p:childTnLst>
                              <p:par>
                                <p:cTn id="30" presetID="3" presetClass="entr" presetSubtype="10" fill="hold" grpId="0" nodeType="afterEffect">
                                  <p:stCondLst>
                                    <p:cond delay="0"/>
                                  </p:stCondLst>
                                  <p:childTnLst>
                                    <p:set>
                                      <p:cBhvr>
                                        <p:cTn id="31" dur="1" fill="hold">
                                          <p:stCondLst>
                                            <p:cond delay="0"/>
                                          </p:stCondLst>
                                        </p:cTn>
                                        <p:tgtEl>
                                          <p:spTgt spid="189460"/>
                                        </p:tgtEl>
                                        <p:attrNameLst>
                                          <p:attrName>style.visibility</p:attrName>
                                        </p:attrNameLst>
                                      </p:cBhvr>
                                      <p:to>
                                        <p:strVal val="visible"/>
                                      </p:to>
                                    </p:set>
                                    <p:animEffect transition="in" filter="blinds(horizontal)">
                                      <p:cBhvr>
                                        <p:cTn id="32" dur="1000"/>
                                        <p:tgtEl>
                                          <p:spTgt spid="189460"/>
                                        </p:tgtEl>
                                      </p:cBhvr>
                                    </p:animEffect>
                                  </p:childTnLst>
                                  <p:subTnLst>
                                    <p:set>
                                      <p:cBhvr override="childStyle">
                                        <p:cTn dur="1" fill="hold" display="0" masterRel="nextClick" afterEffect="1"/>
                                        <p:tgtEl>
                                          <p:spTgt spid="189460"/>
                                        </p:tgtEl>
                                        <p:attrNameLst>
                                          <p:attrName>style.visibility</p:attrName>
                                        </p:attrNameLst>
                                      </p:cBhvr>
                                      <p:to>
                                        <p:strVal val="hidden"/>
                                      </p:to>
                                    </p:set>
                                  </p:subTnLst>
                                </p:cTn>
                              </p:par>
                            </p:childTnLst>
                          </p:cTn>
                        </p:par>
                        <p:par>
                          <p:cTn id="33" fill="hold">
                            <p:stCondLst>
                              <p:cond delay="5500"/>
                            </p:stCondLst>
                            <p:childTnLst>
                              <p:par>
                                <p:cTn id="34" presetID="3" presetClass="entr" presetSubtype="10" fill="hold" grpId="0" nodeType="afterEffect">
                                  <p:stCondLst>
                                    <p:cond delay="0"/>
                                  </p:stCondLst>
                                  <p:childTnLst>
                                    <p:set>
                                      <p:cBhvr>
                                        <p:cTn id="35" dur="1" fill="hold">
                                          <p:stCondLst>
                                            <p:cond delay="0"/>
                                          </p:stCondLst>
                                        </p:cTn>
                                        <p:tgtEl>
                                          <p:spTgt spid="189461"/>
                                        </p:tgtEl>
                                        <p:attrNameLst>
                                          <p:attrName>style.visibility</p:attrName>
                                        </p:attrNameLst>
                                      </p:cBhvr>
                                      <p:to>
                                        <p:strVal val="visible"/>
                                      </p:to>
                                    </p:set>
                                    <p:animEffect transition="in" filter="blinds(horizontal)">
                                      <p:cBhvr>
                                        <p:cTn id="36" dur="1000"/>
                                        <p:tgtEl>
                                          <p:spTgt spid="189461"/>
                                        </p:tgtEl>
                                      </p:cBhvr>
                                    </p:animEffect>
                                  </p:childTnLst>
                                  <p:subTnLst>
                                    <p:set>
                                      <p:cBhvr override="childStyle">
                                        <p:cTn dur="1" fill="hold" display="0" masterRel="nextClick" afterEffect="1"/>
                                        <p:tgtEl>
                                          <p:spTgt spid="1894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5" grpId="0" animBg="1"/>
      <p:bldP spid="189456" grpId="0" animBg="1"/>
      <p:bldP spid="189457" grpId="0" animBg="1"/>
      <p:bldP spid="189458" grpId="0" animBg="1"/>
      <p:bldP spid="189459" grpId="0" animBg="1"/>
      <p:bldP spid="189460" grpId="0" animBg="1"/>
      <p:bldP spid="189461"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灯片编号占位符 4"/>
          <p:cNvSpPr>
            <a:spLocks noGrp="1"/>
          </p:cNvSpPr>
          <p:nvPr>
            <p:ph type="sldNum" sz="quarter" idx="11"/>
          </p:nvPr>
        </p:nvSpPr>
        <p:spPr>
          <a:noFill/>
        </p:spPr>
        <p:txBody>
          <a:bodyPr/>
          <a:lstStyle/>
          <a:p>
            <a:fld id="{F63F1E5F-29C4-4D51-8341-875B1719D040}" type="slidenum">
              <a:rPr lang="en-US" altLang="zh-CN" smtClean="0"/>
              <a:pPr/>
              <a:t>103</a:t>
            </a:fld>
            <a:endParaRPr lang="en-US" altLang="zh-CN"/>
          </a:p>
        </p:txBody>
      </p:sp>
      <p:sp>
        <p:nvSpPr>
          <p:cNvPr id="11981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：代码实现（循环链表）</a:t>
            </a:r>
          </a:p>
        </p:txBody>
      </p:sp>
      <p:sp>
        <p:nvSpPr>
          <p:cNvPr id="192515" name="Rectangle 3"/>
          <p:cNvSpPr>
            <a:spLocks noGrp="1" noChangeArrowheads="1"/>
          </p:cNvSpPr>
          <p:nvPr>
            <p:ph type="body" idx="1"/>
          </p:nvPr>
        </p:nvSpPr>
        <p:spPr>
          <a:xfrm>
            <a:off x="977900" y="1447800"/>
            <a:ext cx="3233738" cy="4556125"/>
          </a:xfrm>
        </p:spPr>
        <p:txBody>
          <a:bodyPr/>
          <a:lstStyle/>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stdio.h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stdlib.h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string.h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#define DEFLINES  10</a:t>
            </a:r>
          </a:p>
          <a:p>
            <a:pPr>
              <a:lnSpc>
                <a:spcPct val="80000"/>
              </a:lnSpc>
              <a:buFont typeface="Wingdings" pitchFamily="2" charset="2"/>
              <a:buNone/>
            </a:pPr>
            <a:r>
              <a:rPr lang="en-US" altLang="zh-CN" sz="1600" b="0" dirty="0">
                <a:ea typeface="宋体" pitchFamily="2" charset="-122"/>
              </a:rPr>
              <a:t>#define MAXLEN    81</a:t>
            </a:r>
          </a:p>
          <a:p>
            <a:pPr>
              <a:lnSpc>
                <a:spcPct val="80000"/>
              </a:lnSpc>
              <a:buFont typeface="Wingdings" pitchFamily="2" charset="2"/>
              <a:buNone/>
            </a:pPr>
            <a:r>
              <a:rPr lang="en-US" altLang="zh-CN" sz="1600" b="0" dirty="0" err="1">
                <a:ea typeface="宋体" pitchFamily="2" charset="-122"/>
              </a:rPr>
              <a:t>struct</a:t>
            </a:r>
            <a:r>
              <a:rPr lang="en-US" altLang="zh-CN" sz="1600" b="0" dirty="0">
                <a:ea typeface="宋体" pitchFamily="2" charset="-122"/>
              </a:rPr>
              <a:t> Node {</a:t>
            </a:r>
          </a:p>
          <a:p>
            <a:pPr>
              <a:lnSpc>
                <a:spcPct val="80000"/>
              </a:lnSpc>
              <a:buFont typeface="Wingdings" pitchFamily="2" charset="2"/>
              <a:buNone/>
            </a:pPr>
            <a:r>
              <a:rPr lang="en-US" altLang="zh-CN" sz="1600" b="0" dirty="0">
                <a:ea typeface="宋体" pitchFamily="2" charset="-122"/>
              </a:rPr>
              <a:t>  char *line;</a:t>
            </a:r>
          </a:p>
          <a:p>
            <a:pPr>
              <a:lnSpc>
                <a:spcPct val="80000"/>
              </a:lnSpc>
              <a:buFont typeface="Wingdings" pitchFamily="2" charset="2"/>
              <a:buNone/>
            </a:pPr>
            <a:r>
              <a:rPr lang="en-US" altLang="zh-CN" sz="1600" b="0" dirty="0">
                <a:ea typeface="宋体" pitchFamily="2" charset="-122"/>
              </a:rPr>
              <a:t>  </a:t>
            </a:r>
            <a:r>
              <a:rPr lang="en-US" altLang="zh-CN" sz="1600" b="0" dirty="0" err="1">
                <a:ea typeface="宋体" pitchFamily="2" charset="-122"/>
              </a:rPr>
              <a:t>struct</a:t>
            </a:r>
            <a:r>
              <a:rPr lang="en-US" altLang="zh-CN" sz="1600" b="0" dirty="0">
                <a:ea typeface="宋体" pitchFamily="2" charset="-122"/>
              </a:rPr>
              <a:t> Node *next;</a:t>
            </a:r>
          </a:p>
          <a:p>
            <a:pPr>
              <a:lnSpc>
                <a:spcPct val="80000"/>
              </a:lnSpc>
              <a:buFont typeface="Wingdings" pitchFamily="2" charset="2"/>
              <a:buNone/>
            </a:pPr>
            <a:r>
              <a:rPr lang="en-US" altLang="zh-CN" sz="1600" b="0" dirty="0">
                <a:ea typeface="宋体" pitchFamily="2" charset="-122"/>
              </a:rPr>
              <a:t>};</a:t>
            </a:r>
            <a:endParaRPr lang="en-US" altLang="zh-CN" sz="1600" dirty="0">
              <a:ea typeface="宋体" pitchFamily="2" charset="-122"/>
            </a:endParaRPr>
          </a:p>
        </p:txBody>
      </p:sp>
      <p:sp>
        <p:nvSpPr>
          <p:cNvPr id="192516" name="Rectangle 4"/>
          <p:cNvSpPr>
            <a:spLocks noChangeArrowheads="1"/>
          </p:cNvSpPr>
          <p:nvPr/>
        </p:nvSpPr>
        <p:spPr bwMode="auto">
          <a:xfrm>
            <a:off x="4572000" y="1196975"/>
            <a:ext cx="3665538" cy="4933950"/>
          </a:xfrm>
          <a:prstGeom prst="rect">
            <a:avLst/>
          </a:prstGeom>
          <a:noFill/>
          <a:ln w="9525">
            <a:noFill/>
            <a:miter lim="800000"/>
            <a:headEnd/>
            <a:tailEnd/>
          </a:ln>
        </p:spPr>
        <p:txBody>
          <a:bodyPr/>
          <a:lstStyle/>
          <a:p>
            <a:pPr marL="279400" indent="-279400">
              <a:lnSpc>
                <a:spcPct val="70000"/>
              </a:lnSpc>
              <a:spcBef>
                <a:spcPct val="60000"/>
              </a:spcBef>
              <a:buClr>
                <a:srgbClr val="D60093"/>
              </a:buClr>
              <a:buSzPct val="70000"/>
              <a:buFont typeface="Wingdings" pitchFamily="2" charset="2"/>
              <a:buNone/>
            </a:pPr>
            <a:r>
              <a:rPr lang="en-US" altLang="zh-CN" sz="1600" b="0" dirty="0" err="1">
                <a:latin typeface="Arial Narrow" pitchFamily="34" charset="0"/>
              </a:rPr>
              <a:t>int</a:t>
            </a:r>
            <a:r>
              <a:rPr lang="en-US" altLang="zh-CN" sz="1600" b="0" dirty="0">
                <a:latin typeface="Arial Narrow" pitchFamily="34" charset="0"/>
              </a:rPr>
              <a:t> main(</a:t>
            </a:r>
            <a:r>
              <a:rPr lang="en-US" altLang="zh-CN" sz="1600" b="0" dirty="0" err="1">
                <a:latin typeface="Arial Narrow" pitchFamily="34" charset="0"/>
              </a:rPr>
              <a:t>int</a:t>
            </a:r>
            <a:r>
              <a:rPr lang="en-US" altLang="zh-CN" sz="1600" b="0" dirty="0">
                <a:latin typeface="Arial Narrow" pitchFamily="34" charset="0"/>
              </a:rPr>
              <a:t> </a:t>
            </a:r>
            <a:r>
              <a:rPr lang="en-US" altLang="zh-CN" sz="1600" b="0" dirty="0" err="1">
                <a:latin typeface="Arial Narrow" pitchFamily="34" charset="0"/>
              </a:rPr>
              <a:t>argc</a:t>
            </a:r>
            <a:r>
              <a:rPr lang="en-US" altLang="zh-CN" sz="1600" b="0" dirty="0">
                <a:latin typeface="Arial Narrow" pitchFamily="34" charset="0"/>
              </a:rPr>
              <a:t>, char *</a:t>
            </a:r>
            <a:r>
              <a:rPr lang="en-US" altLang="zh-CN" sz="1600" b="0" dirty="0" err="1">
                <a:latin typeface="Arial Narrow" pitchFamily="34" charset="0"/>
              </a:rPr>
              <a:t>argv</a:t>
            </a:r>
            <a:r>
              <a:rPr lang="en-US" altLang="zh-CN" sz="1600" b="0" dirty="0">
                <a:latin typeface="Arial Narrow" pitchFamily="34" charset="0"/>
              </a:rPr>
              <a:t>[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char </a:t>
            </a:r>
            <a:r>
              <a:rPr lang="en-US" altLang="zh-CN" sz="1600" b="0" dirty="0" err="1">
                <a:latin typeface="Arial Narrow" pitchFamily="34" charset="0"/>
              </a:rPr>
              <a:t>curline</a:t>
            </a:r>
            <a:r>
              <a:rPr lang="en-US" altLang="zh-CN" sz="1600" b="0" dirty="0">
                <a:latin typeface="Arial Narrow" pitchFamily="34" charset="0"/>
              </a:rPr>
              <a:t>[MAXLEN],*filename;</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r>
              <a:rPr lang="en-US" altLang="zh-CN" sz="1600" b="0" dirty="0" err="1">
                <a:latin typeface="Arial Narrow" pitchFamily="34" charset="0"/>
              </a:rPr>
              <a:t>int</a:t>
            </a:r>
            <a:r>
              <a:rPr lang="en-US" altLang="zh-CN" sz="1600" b="0" dirty="0">
                <a:latin typeface="Arial Narrow" pitchFamily="34" charset="0"/>
              </a:rPr>
              <a:t> n = DEFLINES, </a:t>
            </a:r>
            <a:r>
              <a:rPr lang="en-US" altLang="zh-CN" sz="1600" b="0" dirty="0" err="1">
                <a:latin typeface="Arial Narrow" pitchFamily="34" charset="0"/>
              </a:rPr>
              <a:t>i</a:t>
            </a: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r>
              <a:rPr lang="en-US" altLang="zh-CN" sz="1600" b="0" dirty="0" err="1">
                <a:latin typeface="Arial Narrow" pitchFamily="34" charset="0"/>
              </a:rPr>
              <a:t>struct</a:t>
            </a:r>
            <a:r>
              <a:rPr lang="en-US" altLang="zh-CN" sz="1600" b="0" dirty="0">
                <a:latin typeface="Arial Narrow" pitchFamily="34" charset="0"/>
              </a:rPr>
              <a:t> Node *first, *</a:t>
            </a:r>
            <a:r>
              <a:rPr lang="en-US" altLang="zh-CN" sz="1600" b="0" dirty="0" err="1">
                <a:latin typeface="Arial Narrow" pitchFamily="34" charset="0"/>
              </a:rPr>
              <a:t>ptr</a:t>
            </a: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FILE *</a:t>
            </a:r>
            <a:r>
              <a:rPr lang="en-US" altLang="zh-CN" sz="1600" b="0" dirty="0" err="1">
                <a:latin typeface="Arial Narrow" pitchFamily="34" charset="0"/>
              </a:rPr>
              <a:t>fp</a:t>
            </a: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if( </a:t>
            </a:r>
            <a:r>
              <a:rPr lang="en-US" altLang="zh-CN" sz="1600" b="0" dirty="0" err="1">
                <a:latin typeface="Arial Narrow" pitchFamily="34" charset="0"/>
              </a:rPr>
              <a:t>argc</a:t>
            </a:r>
            <a:r>
              <a:rPr lang="en-US" altLang="zh-CN" sz="1600" b="0" dirty="0">
                <a:latin typeface="Arial Narrow" pitchFamily="34" charset="0"/>
              </a:rPr>
              <a:t> == 3 &amp;&amp; </a:t>
            </a:r>
            <a:r>
              <a:rPr lang="en-US" altLang="zh-CN" sz="1600" b="0" dirty="0" err="1">
                <a:latin typeface="Arial Narrow" pitchFamily="34" charset="0"/>
              </a:rPr>
              <a:t>argv</a:t>
            </a:r>
            <a:r>
              <a:rPr lang="en-US" altLang="zh-CN" sz="1600" b="0" dirty="0">
                <a:latin typeface="Arial Narrow" pitchFamily="34" charset="0"/>
              </a:rPr>
              <a:t>[1][0] == '-')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n = </a:t>
            </a:r>
            <a:r>
              <a:rPr lang="en-US" altLang="zh-CN" sz="1600" b="0" dirty="0" err="1">
                <a:latin typeface="Arial Narrow" pitchFamily="34" charset="0"/>
              </a:rPr>
              <a:t>atoi</a:t>
            </a:r>
            <a:r>
              <a:rPr lang="en-US" altLang="zh-CN" sz="1600" b="0" dirty="0">
                <a:latin typeface="Arial Narrow" pitchFamily="34" charset="0"/>
              </a:rPr>
              <a:t>(</a:t>
            </a:r>
            <a:r>
              <a:rPr lang="en-US" altLang="zh-CN" sz="1600" b="0" dirty="0" err="1">
                <a:latin typeface="Arial Narrow" pitchFamily="34" charset="0"/>
              </a:rPr>
              <a:t>argv</a:t>
            </a:r>
            <a:r>
              <a:rPr lang="en-US" altLang="zh-CN" sz="1600" b="0" dirty="0">
                <a:latin typeface="Arial Narrow" pitchFamily="34" charset="0"/>
              </a:rPr>
              <a:t>[1]+1);</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filename = </a:t>
            </a:r>
            <a:r>
              <a:rPr lang="en-US" altLang="zh-CN" sz="1600" b="0" dirty="0" err="1">
                <a:latin typeface="Arial Narrow" pitchFamily="34" charset="0"/>
              </a:rPr>
              <a:t>argv</a:t>
            </a:r>
            <a:r>
              <a:rPr lang="en-US" altLang="zh-CN" sz="1600" b="0" dirty="0">
                <a:latin typeface="Arial Narrow" pitchFamily="34" charset="0"/>
              </a:rPr>
              <a:t>[2];</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else if( </a:t>
            </a:r>
            <a:r>
              <a:rPr lang="en-US" altLang="zh-CN" sz="1600" b="0" dirty="0" err="1">
                <a:latin typeface="Arial Narrow" pitchFamily="34" charset="0"/>
              </a:rPr>
              <a:t>argc</a:t>
            </a:r>
            <a:r>
              <a:rPr lang="en-US" altLang="zh-CN" sz="1600" b="0" dirty="0">
                <a:latin typeface="Arial Narrow" pitchFamily="34" charset="0"/>
              </a:rPr>
              <a:t> == 2)</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filename = </a:t>
            </a:r>
            <a:r>
              <a:rPr lang="en-US" altLang="zh-CN" sz="1600" b="0" dirty="0" err="1">
                <a:latin typeface="Arial Narrow" pitchFamily="34" charset="0"/>
              </a:rPr>
              <a:t>argv</a:t>
            </a:r>
            <a:r>
              <a:rPr lang="en-US" altLang="zh-CN" sz="1600" b="0" dirty="0">
                <a:latin typeface="Arial Narrow" pitchFamily="34" charset="0"/>
              </a:rPr>
              <a:t>[1];</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else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r>
              <a:rPr lang="en-US" altLang="zh-CN" sz="1600" b="0" dirty="0" err="1">
                <a:latin typeface="Arial Narrow" pitchFamily="34" charset="0"/>
              </a:rPr>
              <a:t>printf</a:t>
            </a:r>
            <a:r>
              <a:rPr lang="en-US" altLang="zh-CN" sz="1600" b="0" dirty="0">
                <a:latin typeface="Arial Narrow" pitchFamily="34" charset="0"/>
              </a:rPr>
              <a:t>("Usage: tail [-n] filename\n");</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return (1);</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endParaRPr lang="en-US" altLang="zh-CN" sz="1600" dirty="0">
              <a:latin typeface="Arial Narrow" pitchFamily="34" charset="0"/>
            </a:endParaRPr>
          </a:p>
        </p:txBody>
      </p:sp>
      <p:sp>
        <p:nvSpPr>
          <p:cNvPr id="192517" name="AutoShape 5"/>
          <p:cNvSpPr>
            <a:spLocks noChangeArrowheads="1"/>
          </p:cNvSpPr>
          <p:nvPr/>
        </p:nvSpPr>
        <p:spPr bwMode="auto">
          <a:xfrm>
            <a:off x="6443663" y="3861048"/>
            <a:ext cx="2700337" cy="936625"/>
          </a:xfrm>
          <a:prstGeom prst="wedgeRoundRectCallout">
            <a:avLst>
              <a:gd name="adj1" fmla="val -47321"/>
              <a:gd name="adj2" fmla="val -64203"/>
              <a:gd name="adj3" fmla="val 16667"/>
            </a:avLst>
          </a:prstGeom>
          <a:solidFill>
            <a:schemeClr val="accent1"/>
          </a:solidFill>
          <a:ln w="9525">
            <a:solidFill>
              <a:schemeClr val="tx1"/>
            </a:solidFill>
            <a:miter lim="800000"/>
            <a:headEnd/>
            <a:tailEnd/>
          </a:ln>
        </p:spPr>
        <p:txBody>
          <a:bodyPr/>
          <a:lstStyle/>
          <a:p>
            <a:r>
              <a:rPr lang="zh-CN" altLang="en-US" sz="1600" b="0" dirty="0">
                <a:solidFill>
                  <a:srgbClr val="0000CC"/>
                </a:solidFill>
              </a:rPr>
              <a:t>命令行输入中指定打印行数时，获取行数及文件名。如</a:t>
            </a:r>
            <a:r>
              <a:rPr lang="en-US" altLang="zh-CN" sz="1600" b="0" dirty="0">
                <a:solidFill>
                  <a:srgbClr val="0000CC"/>
                </a:solidFill>
              </a:rPr>
              <a:t>tail -20 test.txt</a:t>
            </a:r>
          </a:p>
        </p:txBody>
      </p:sp>
      <p:sp>
        <p:nvSpPr>
          <p:cNvPr id="192518" name="AutoShape 6"/>
          <p:cNvSpPr>
            <a:spLocks noChangeArrowheads="1"/>
          </p:cNvSpPr>
          <p:nvPr/>
        </p:nvSpPr>
        <p:spPr bwMode="auto">
          <a:xfrm>
            <a:off x="1115616" y="4581128"/>
            <a:ext cx="2700337" cy="1079500"/>
          </a:xfrm>
          <a:prstGeom prst="wedgeRoundRectCallout">
            <a:avLst>
              <a:gd name="adj1" fmla="val 66658"/>
              <a:gd name="adj2" fmla="val -28443"/>
              <a:gd name="adj3" fmla="val 16667"/>
            </a:avLst>
          </a:prstGeom>
          <a:solidFill>
            <a:schemeClr val="accent1"/>
          </a:solidFill>
          <a:ln w="9525">
            <a:solidFill>
              <a:schemeClr val="tx1"/>
            </a:solidFill>
            <a:miter lim="800000"/>
            <a:headEnd/>
            <a:tailEnd/>
          </a:ln>
        </p:spPr>
        <p:txBody>
          <a:bodyPr/>
          <a:lstStyle/>
          <a:p>
            <a:r>
              <a:rPr lang="zh-CN" altLang="en-US" sz="1600" b="0">
                <a:solidFill>
                  <a:srgbClr val="0000CC"/>
                </a:solidFill>
              </a:rPr>
              <a:t>命令行输入中没有指定打印行数时，获取文件名，此时行数为缺省</a:t>
            </a:r>
            <a:r>
              <a:rPr lang="en-US" altLang="zh-CN" sz="1600" b="0">
                <a:solidFill>
                  <a:srgbClr val="0000CC"/>
                </a:solidFill>
              </a:rPr>
              <a:t>10</a:t>
            </a:r>
            <a:r>
              <a:rPr lang="zh-CN" altLang="en-US" sz="1600" b="0">
                <a:solidFill>
                  <a:srgbClr val="0000CC"/>
                </a:solidFill>
              </a:rPr>
              <a:t>。如</a:t>
            </a:r>
            <a:endParaRPr lang="en-US" altLang="zh-CN" sz="1600" b="0">
              <a:solidFill>
                <a:srgbClr val="0000CC"/>
              </a:solidFill>
            </a:endParaRPr>
          </a:p>
          <a:p>
            <a:r>
              <a:rPr lang="en-US" altLang="zh-CN" sz="1600" b="0">
                <a:solidFill>
                  <a:srgbClr val="0000CC"/>
                </a:solidFill>
              </a:rPr>
              <a:t>tail  test.txt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 calcmode="lin" valueType="num">
                                      <p:cBhvr additive="base">
                                        <p:cTn id="7" dur="500" fill="hold"/>
                                        <p:tgtEl>
                                          <p:spTgt spid="192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25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2515">
                                            <p:txEl>
                                              <p:pRg st="1" end="1"/>
                                            </p:txEl>
                                          </p:spTgt>
                                        </p:tgtEl>
                                        <p:attrNameLst>
                                          <p:attrName>style.visibility</p:attrName>
                                        </p:attrNameLst>
                                      </p:cBhvr>
                                      <p:to>
                                        <p:strVal val="visible"/>
                                      </p:to>
                                    </p:set>
                                    <p:anim calcmode="lin" valueType="num">
                                      <p:cBhvr additive="base">
                                        <p:cTn id="11" dur="500" fill="hold"/>
                                        <p:tgtEl>
                                          <p:spTgt spid="1925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25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2515">
                                            <p:txEl>
                                              <p:pRg st="2" end="2"/>
                                            </p:txEl>
                                          </p:spTgt>
                                        </p:tgtEl>
                                        <p:attrNameLst>
                                          <p:attrName>style.visibility</p:attrName>
                                        </p:attrNameLst>
                                      </p:cBhvr>
                                      <p:to>
                                        <p:strVal val="visible"/>
                                      </p:to>
                                    </p:set>
                                    <p:anim calcmode="lin" valueType="num">
                                      <p:cBhvr additive="base">
                                        <p:cTn id="15" dur="500" fill="hold"/>
                                        <p:tgtEl>
                                          <p:spTgt spid="1925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25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2515">
                                            <p:txEl>
                                              <p:pRg st="3" end="3"/>
                                            </p:txEl>
                                          </p:spTgt>
                                        </p:tgtEl>
                                        <p:attrNameLst>
                                          <p:attrName>style.visibility</p:attrName>
                                        </p:attrNameLst>
                                      </p:cBhvr>
                                      <p:to>
                                        <p:strVal val="visible"/>
                                      </p:to>
                                    </p:set>
                                    <p:anim calcmode="lin" valueType="num">
                                      <p:cBhvr additive="base">
                                        <p:cTn id="19" dur="500" fill="hold"/>
                                        <p:tgtEl>
                                          <p:spTgt spid="192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5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2515">
                                            <p:txEl>
                                              <p:pRg st="4" end="4"/>
                                            </p:txEl>
                                          </p:spTgt>
                                        </p:tgtEl>
                                        <p:attrNameLst>
                                          <p:attrName>style.visibility</p:attrName>
                                        </p:attrNameLst>
                                      </p:cBhvr>
                                      <p:to>
                                        <p:strVal val="visible"/>
                                      </p:to>
                                    </p:set>
                                    <p:anim calcmode="lin" valueType="num">
                                      <p:cBhvr additive="base">
                                        <p:cTn id="23" dur="500" fill="hold"/>
                                        <p:tgtEl>
                                          <p:spTgt spid="1925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25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2515">
                                            <p:txEl>
                                              <p:pRg st="5" end="5"/>
                                            </p:txEl>
                                          </p:spTgt>
                                        </p:tgtEl>
                                        <p:attrNameLst>
                                          <p:attrName>style.visibility</p:attrName>
                                        </p:attrNameLst>
                                      </p:cBhvr>
                                      <p:to>
                                        <p:strVal val="visible"/>
                                      </p:to>
                                    </p:set>
                                    <p:anim calcmode="lin" valueType="num">
                                      <p:cBhvr additive="base">
                                        <p:cTn id="27" dur="500" fill="hold"/>
                                        <p:tgtEl>
                                          <p:spTgt spid="1925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251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2515">
                                            <p:txEl>
                                              <p:pRg st="6" end="6"/>
                                            </p:txEl>
                                          </p:spTgt>
                                        </p:tgtEl>
                                        <p:attrNameLst>
                                          <p:attrName>style.visibility</p:attrName>
                                        </p:attrNameLst>
                                      </p:cBhvr>
                                      <p:to>
                                        <p:strVal val="visible"/>
                                      </p:to>
                                    </p:set>
                                    <p:anim calcmode="lin" valueType="num">
                                      <p:cBhvr additive="base">
                                        <p:cTn id="31" dur="500" fill="hold"/>
                                        <p:tgtEl>
                                          <p:spTgt spid="19251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251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2515">
                                            <p:txEl>
                                              <p:pRg st="7" end="7"/>
                                            </p:txEl>
                                          </p:spTgt>
                                        </p:tgtEl>
                                        <p:attrNameLst>
                                          <p:attrName>style.visibility</p:attrName>
                                        </p:attrNameLst>
                                      </p:cBhvr>
                                      <p:to>
                                        <p:strVal val="visible"/>
                                      </p:to>
                                    </p:set>
                                    <p:anim calcmode="lin" valueType="num">
                                      <p:cBhvr additive="base">
                                        <p:cTn id="35" dur="500" fill="hold"/>
                                        <p:tgtEl>
                                          <p:spTgt spid="1925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251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2515">
                                            <p:txEl>
                                              <p:pRg st="8" end="8"/>
                                            </p:txEl>
                                          </p:spTgt>
                                        </p:tgtEl>
                                        <p:attrNameLst>
                                          <p:attrName>style.visibility</p:attrName>
                                        </p:attrNameLst>
                                      </p:cBhvr>
                                      <p:to>
                                        <p:strVal val="visible"/>
                                      </p:to>
                                    </p:set>
                                    <p:anim calcmode="lin" valueType="num">
                                      <p:cBhvr additive="base">
                                        <p:cTn id="39" dur="500" fill="hold"/>
                                        <p:tgtEl>
                                          <p:spTgt spid="19251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25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2516">
                                            <p:txEl>
                                              <p:pRg st="0" end="0"/>
                                            </p:txEl>
                                          </p:spTgt>
                                        </p:tgtEl>
                                        <p:attrNameLst>
                                          <p:attrName>style.visibility</p:attrName>
                                        </p:attrNameLst>
                                      </p:cBhvr>
                                      <p:to>
                                        <p:strVal val="visible"/>
                                      </p:to>
                                    </p:set>
                                    <p:anim calcmode="lin" valueType="num">
                                      <p:cBhvr additive="base">
                                        <p:cTn id="45" dur="500" fill="hold"/>
                                        <p:tgtEl>
                                          <p:spTgt spid="19251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9251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2516">
                                            <p:txEl>
                                              <p:pRg st="1" end="1"/>
                                            </p:txEl>
                                          </p:spTgt>
                                        </p:tgtEl>
                                        <p:attrNameLst>
                                          <p:attrName>style.visibility</p:attrName>
                                        </p:attrNameLst>
                                      </p:cBhvr>
                                      <p:to>
                                        <p:strVal val="visible"/>
                                      </p:to>
                                    </p:set>
                                    <p:anim calcmode="lin" valueType="num">
                                      <p:cBhvr additive="base">
                                        <p:cTn id="49" dur="500" fill="hold"/>
                                        <p:tgtEl>
                                          <p:spTgt spid="192516">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2516">
                                            <p:txEl>
                                              <p:pRg st="1" end="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92516">
                                            <p:txEl>
                                              <p:pRg st="2" end="2"/>
                                            </p:txEl>
                                          </p:spTgt>
                                        </p:tgtEl>
                                        <p:attrNameLst>
                                          <p:attrName>style.visibility</p:attrName>
                                        </p:attrNameLst>
                                      </p:cBhvr>
                                      <p:to>
                                        <p:strVal val="visible"/>
                                      </p:to>
                                    </p:set>
                                    <p:anim calcmode="lin" valueType="num">
                                      <p:cBhvr additive="base">
                                        <p:cTn id="53" dur="500" fill="hold"/>
                                        <p:tgtEl>
                                          <p:spTgt spid="192516">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92516">
                                            <p:txEl>
                                              <p:pRg st="2" end="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92516">
                                            <p:txEl>
                                              <p:pRg st="3" end="3"/>
                                            </p:txEl>
                                          </p:spTgt>
                                        </p:tgtEl>
                                        <p:attrNameLst>
                                          <p:attrName>style.visibility</p:attrName>
                                        </p:attrNameLst>
                                      </p:cBhvr>
                                      <p:to>
                                        <p:strVal val="visible"/>
                                      </p:to>
                                    </p:set>
                                    <p:anim calcmode="lin" valueType="num">
                                      <p:cBhvr additive="base">
                                        <p:cTn id="57" dur="500" fill="hold"/>
                                        <p:tgtEl>
                                          <p:spTgt spid="192516">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92516">
                                            <p:txEl>
                                              <p:pRg st="3" end="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92516">
                                            <p:txEl>
                                              <p:pRg st="4" end="4"/>
                                            </p:txEl>
                                          </p:spTgt>
                                        </p:tgtEl>
                                        <p:attrNameLst>
                                          <p:attrName>style.visibility</p:attrName>
                                        </p:attrNameLst>
                                      </p:cBhvr>
                                      <p:to>
                                        <p:strVal val="visible"/>
                                      </p:to>
                                    </p:set>
                                    <p:anim calcmode="lin" valueType="num">
                                      <p:cBhvr additive="base">
                                        <p:cTn id="61" dur="500" fill="hold"/>
                                        <p:tgtEl>
                                          <p:spTgt spid="19251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2516">
                                            <p:txEl>
                                              <p:pRg st="4" end="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92516">
                                            <p:txEl>
                                              <p:pRg st="5" end="5"/>
                                            </p:txEl>
                                          </p:spTgt>
                                        </p:tgtEl>
                                        <p:attrNameLst>
                                          <p:attrName>style.visibility</p:attrName>
                                        </p:attrNameLst>
                                      </p:cBhvr>
                                      <p:to>
                                        <p:strVal val="visible"/>
                                      </p:to>
                                    </p:set>
                                    <p:anim calcmode="lin" valueType="num">
                                      <p:cBhvr additive="base">
                                        <p:cTn id="65" dur="500" fill="hold"/>
                                        <p:tgtEl>
                                          <p:spTgt spid="192516">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92516">
                                            <p:txEl>
                                              <p:pRg st="5" end="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92516">
                                            <p:txEl>
                                              <p:pRg st="6" end="6"/>
                                            </p:txEl>
                                          </p:spTgt>
                                        </p:tgtEl>
                                        <p:attrNameLst>
                                          <p:attrName>style.visibility</p:attrName>
                                        </p:attrNameLst>
                                      </p:cBhvr>
                                      <p:to>
                                        <p:strVal val="visible"/>
                                      </p:to>
                                    </p:set>
                                    <p:anim calcmode="lin" valueType="num">
                                      <p:cBhvr additive="base">
                                        <p:cTn id="69" dur="500" fill="hold"/>
                                        <p:tgtEl>
                                          <p:spTgt spid="192516">
                                            <p:txEl>
                                              <p:pRg st="6" end="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92516">
                                            <p:txEl>
                                              <p:pRg st="6" end="6"/>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92516">
                                            <p:txEl>
                                              <p:pRg st="7" end="7"/>
                                            </p:txEl>
                                          </p:spTgt>
                                        </p:tgtEl>
                                        <p:attrNameLst>
                                          <p:attrName>style.visibility</p:attrName>
                                        </p:attrNameLst>
                                      </p:cBhvr>
                                      <p:to>
                                        <p:strVal val="visible"/>
                                      </p:to>
                                    </p:set>
                                    <p:anim calcmode="lin" valueType="num">
                                      <p:cBhvr additive="base">
                                        <p:cTn id="73" dur="500" fill="hold"/>
                                        <p:tgtEl>
                                          <p:spTgt spid="192516">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92516">
                                            <p:txEl>
                                              <p:pRg st="7" end="7"/>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92516">
                                            <p:txEl>
                                              <p:pRg st="8" end="8"/>
                                            </p:txEl>
                                          </p:spTgt>
                                        </p:tgtEl>
                                        <p:attrNameLst>
                                          <p:attrName>style.visibility</p:attrName>
                                        </p:attrNameLst>
                                      </p:cBhvr>
                                      <p:to>
                                        <p:strVal val="visible"/>
                                      </p:to>
                                    </p:set>
                                    <p:anim calcmode="lin" valueType="num">
                                      <p:cBhvr additive="base">
                                        <p:cTn id="77" dur="500" fill="hold"/>
                                        <p:tgtEl>
                                          <p:spTgt spid="192516">
                                            <p:txEl>
                                              <p:pRg st="8" end="8"/>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92516">
                                            <p:txEl>
                                              <p:pRg st="8" end="8"/>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92516">
                                            <p:txEl>
                                              <p:pRg st="9" end="9"/>
                                            </p:txEl>
                                          </p:spTgt>
                                        </p:tgtEl>
                                        <p:attrNameLst>
                                          <p:attrName>style.visibility</p:attrName>
                                        </p:attrNameLst>
                                      </p:cBhvr>
                                      <p:to>
                                        <p:strVal val="visible"/>
                                      </p:to>
                                    </p:set>
                                    <p:anim calcmode="lin" valueType="num">
                                      <p:cBhvr additive="base">
                                        <p:cTn id="81" dur="500" fill="hold"/>
                                        <p:tgtEl>
                                          <p:spTgt spid="192516">
                                            <p:txEl>
                                              <p:pRg st="9" end="9"/>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92516">
                                            <p:txEl>
                                              <p:pRg st="9" end="9"/>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92516">
                                            <p:txEl>
                                              <p:pRg st="10" end="10"/>
                                            </p:txEl>
                                          </p:spTgt>
                                        </p:tgtEl>
                                        <p:attrNameLst>
                                          <p:attrName>style.visibility</p:attrName>
                                        </p:attrNameLst>
                                      </p:cBhvr>
                                      <p:to>
                                        <p:strVal val="visible"/>
                                      </p:to>
                                    </p:set>
                                    <p:anim calcmode="lin" valueType="num">
                                      <p:cBhvr additive="base">
                                        <p:cTn id="85" dur="500" fill="hold"/>
                                        <p:tgtEl>
                                          <p:spTgt spid="192516">
                                            <p:txEl>
                                              <p:pRg st="10" end="1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92516">
                                            <p:txEl>
                                              <p:pRg st="10" end="10"/>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92516">
                                            <p:txEl>
                                              <p:pRg st="11" end="11"/>
                                            </p:txEl>
                                          </p:spTgt>
                                        </p:tgtEl>
                                        <p:attrNameLst>
                                          <p:attrName>style.visibility</p:attrName>
                                        </p:attrNameLst>
                                      </p:cBhvr>
                                      <p:to>
                                        <p:strVal val="visible"/>
                                      </p:to>
                                    </p:set>
                                    <p:anim calcmode="lin" valueType="num">
                                      <p:cBhvr additive="base">
                                        <p:cTn id="89" dur="500" fill="hold"/>
                                        <p:tgtEl>
                                          <p:spTgt spid="192516">
                                            <p:txEl>
                                              <p:pRg st="11" end="11"/>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92516">
                                            <p:txEl>
                                              <p:pRg st="11" end="11"/>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92516">
                                            <p:txEl>
                                              <p:pRg st="12" end="12"/>
                                            </p:txEl>
                                          </p:spTgt>
                                        </p:tgtEl>
                                        <p:attrNameLst>
                                          <p:attrName>style.visibility</p:attrName>
                                        </p:attrNameLst>
                                      </p:cBhvr>
                                      <p:to>
                                        <p:strVal val="visible"/>
                                      </p:to>
                                    </p:set>
                                    <p:anim calcmode="lin" valueType="num">
                                      <p:cBhvr additive="base">
                                        <p:cTn id="93" dur="500" fill="hold"/>
                                        <p:tgtEl>
                                          <p:spTgt spid="192516">
                                            <p:txEl>
                                              <p:pRg st="12" end="12"/>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92516">
                                            <p:txEl>
                                              <p:pRg st="12" end="12"/>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92516">
                                            <p:txEl>
                                              <p:pRg st="13" end="13"/>
                                            </p:txEl>
                                          </p:spTgt>
                                        </p:tgtEl>
                                        <p:attrNameLst>
                                          <p:attrName>style.visibility</p:attrName>
                                        </p:attrNameLst>
                                      </p:cBhvr>
                                      <p:to>
                                        <p:strVal val="visible"/>
                                      </p:to>
                                    </p:set>
                                    <p:anim calcmode="lin" valueType="num">
                                      <p:cBhvr additive="base">
                                        <p:cTn id="97" dur="500" fill="hold"/>
                                        <p:tgtEl>
                                          <p:spTgt spid="192516">
                                            <p:txEl>
                                              <p:pRg st="13" end="1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92516">
                                            <p:txEl>
                                              <p:pRg st="13" end="13"/>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92516">
                                            <p:txEl>
                                              <p:pRg st="14" end="14"/>
                                            </p:txEl>
                                          </p:spTgt>
                                        </p:tgtEl>
                                        <p:attrNameLst>
                                          <p:attrName>style.visibility</p:attrName>
                                        </p:attrNameLst>
                                      </p:cBhvr>
                                      <p:to>
                                        <p:strVal val="visible"/>
                                      </p:to>
                                    </p:set>
                                    <p:anim calcmode="lin" valueType="num">
                                      <p:cBhvr additive="base">
                                        <p:cTn id="101" dur="500" fill="hold"/>
                                        <p:tgtEl>
                                          <p:spTgt spid="192516">
                                            <p:txEl>
                                              <p:pRg st="14" end="14"/>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92516">
                                            <p:txEl>
                                              <p:pRg st="14" end="14"/>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92516">
                                            <p:txEl>
                                              <p:pRg st="15" end="15"/>
                                            </p:txEl>
                                          </p:spTgt>
                                        </p:tgtEl>
                                        <p:attrNameLst>
                                          <p:attrName>style.visibility</p:attrName>
                                        </p:attrNameLst>
                                      </p:cBhvr>
                                      <p:to>
                                        <p:strVal val="visible"/>
                                      </p:to>
                                    </p:set>
                                    <p:anim calcmode="lin" valueType="num">
                                      <p:cBhvr additive="base">
                                        <p:cTn id="105" dur="500" fill="hold"/>
                                        <p:tgtEl>
                                          <p:spTgt spid="192516">
                                            <p:txEl>
                                              <p:pRg st="15" end="15"/>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192516">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192517"/>
                                        </p:tgtEl>
                                        <p:attrNameLst>
                                          <p:attrName>style.visibility</p:attrName>
                                        </p:attrNameLst>
                                      </p:cBhvr>
                                      <p:to>
                                        <p:strVal val="visible"/>
                                      </p:to>
                                    </p:set>
                                    <p:animEffect transition="in" filter="blinds(horizontal)">
                                      <p:cBhvr>
                                        <p:cTn id="111" dur="500"/>
                                        <p:tgtEl>
                                          <p:spTgt spid="192517"/>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192518"/>
                                        </p:tgtEl>
                                        <p:attrNameLst>
                                          <p:attrName>style.visibility</p:attrName>
                                        </p:attrNameLst>
                                      </p:cBhvr>
                                      <p:to>
                                        <p:strVal val="visible"/>
                                      </p:to>
                                    </p:set>
                                    <p:animEffect transition="in" filter="blinds(horizontal)">
                                      <p:cBhvr>
                                        <p:cTn id="116" dur="500"/>
                                        <p:tgtEl>
                                          <p:spTgt spid="192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animBg="1"/>
      <p:bldP spid="192518"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灯片编号占位符 4"/>
          <p:cNvSpPr>
            <a:spLocks noGrp="1"/>
          </p:cNvSpPr>
          <p:nvPr>
            <p:ph type="sldNum" sz="quarter" idx="11"/>
          </p:nvPr>
        </p:nvSpPr>
        <p:spPr>
          <a:noFill/>
        </p:spPr>
        <p:txBody>
          <a:bodyPr/>
          <a:lstStyle/>
          <a:p>
            <a:fld id="{D149A235-EC78-4927-B154-7F20F28B2E00}" type="slidenum">
              <a:rPr lang="en-US" altLang="zh-CN" smtClean="0"/>
              <a:pPr/>
              <a:t>104</a:t>
            </a:fld>
            <a:endParaRPr lang="en-US" altLang="zh-CN"/>
          </a:p>
        </p:txBody>
      </p:sp>
      <p:sp>
        <p:nvSpPr>
          <p:cNvPr id="12083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：代码实现</a:t>
            </a:r>
          </a:p>
        </p:txBody>
      </p:sp>
      <p:sp>
        <p:nvSpPr>
          <p:cNvPr id="120837" name="Rectangle 3"/>
          <p:cNvSpPr>
            <a:spLocks noGrp="1" noChangeArrowheads="1"/>
          </p:cNvSpPr>
          <p:nvPr>
            <p:ph type="body" idx="1"/>
          </p:nvPr>
        </p:nvSpPr>
        <p:spPr/>
        <p:txBody>
          <a:bodyPr/>
          <a:lstStyle/>
          <a:p>
            <a:pPr>
              <a:lnSpc>
                <a:spcPct val="70000"/>
              </a:lnSpc>
              <a:buFont typeface="Wingdings" pitchFamily="2" charset="2"/>
              <a:buNone/>
            </a:pPr>
            <a:r>
              <a:rPr lang="en-US" altLang="zh-CN" sz="1600" b="0" dirty="0">
                <a:ea typeface="宋体" pitchFamily="2" charset="-122"/>
              </a:rPr>
              <a:t>if((</a:t>
            </a:r>
            <a:r>
              <a:rPr lang="en-US" altLang="zh-CN" sz="1600" b="0" dirty="0" err="1">
                <a:ea typeface="宋体" pitchFamily="2" charset="-122"/>
              </a:rPr>
              <a:t>fp</a:t>
            </a:r>
            <a:r>
              <a:rPr lang="en-US" altLang="zh-CN" sz="1600" b="0" dirty="0">
                <a:ea typeface="宋体" pitchFamily="2" charset="-122"/>
              </a:rPr>
              <a:t> = </a:t>
            </a:r>
            <a:r>
              <a:rPr lang="en-US" altLang="zh-CN" sz="1600" b="0" dirty="0" err="1">
                <a:ea typeface="宋体" pitchFamily="2" charset="-122"/>
              </a:rPr>
              <a:t>fopen</a:t>
            </a:r>
            <a:r>
              <a:rPr lang="en-US" altLang="zh-CN" sz="1600" b="0" dirty="0">
                <a:ea typeface="宋体" pitchFamily="2" charset="-122"/>
              </a:rPr>
              <a:t>(filename, "r")) == NULL){</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printf</a:t>
            </a:r>
            <a:r>
              <a:rPr lang="en-US" altLang="zh-CN" sz="1600" b="0" dirty="0">
                <a:ea typeface="宋体" pitchFamily="2" charset="-122"/>
              </a:rPr>
              <a:t>(" </a:t>
            </a:r>
            <a:r>
              <a:rPr lang="en-US" altLang="zh-CN" sz="1600" b="0" dirty="0" err="1">
                <a:ea typeface="宋体" pitchFamily="2" charset="-122"/>
              </a:rPr>
              <a:t>Cann't</a:t>
            </a:r>
            <a:r>
              <a:rPr lang="en-US" altLang="zh-CN" sz="1600" b="0" dirty="0">
                <a:ea typeface="宋体" pitchFamily="2" charset="-122"/>
              </a:rPr>
              <a:t> open file: %s !\n", filename);</a:t>
            </a:r>
          </a:p>
          <a:p>
            <a:pPr>
              <a:lnSpc>
                <a:spcPct val="70000"/>
              </a:lnSpc>
              <a:buFont typeface="Wingdings" pitchFamily="2" charset="2"/>
              <a:buNone/>
            </a:pPr>
            <a:r>
              <a:rPr lang="en-US" altLang="zh-CN" sz="1600" b="0" dirty="0">
                <a:ea typeface="宋体" pitchFamily="2" charset="-122"/>
              </a:rPr>
              <a:t>      return (-1);</a:t>
            </a:r>
          </a:p>
          <a:p>
            <a:pPr>
              <a:lnSpc>
                <a:spcPct val="70000"/>
              </a:lnSpc>
              <a:buFont typeface="Wingdings" pitchFamily="2" charset="2"/>
              <a:buNone/>
            </a:pPr>
            <a:r>
              <a:rPr lang="en-US" altLang="zh-CN" sz="1600" b="0" dirty="0">
                <a:ea typeface="宋体" pitchFamily="2" charset="-122"/>
              </a:rPr>
              <a:t>  }</a:t>
            </a:r>
          </a:p>
          <a:p>
            <a:pPr>
              <a:lnSpc>
                <a:spcPct val="70000"/>
              </a:lnSpc>
              <a:buFont typeface="Wingdings" pitchFamily="2" charset="2"/>
              <a:buNone/>
            </a:pPr>
            <a:r>
              <a:rPr lang="en-US" altLang="zh-CN" sz="1600" b="0" dirty="0">
                <a:ea typeface="宋体" pitchFamily="2" charset="-122"/>
              </a:rPr>
              <a:t>  first = </a:t>
            </a:r>
            <a:r>
              <a:rPr lang="en-US" altLang="zh-CN" sz="1600" b="0" dirty="0" err="1">
                <a:ea typeface="宋体" pitchFamily="2" charset="-122"/>
              </a:rPr>
              <a:t>ptr</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 *)</a:t>
            </a:r>
            <a:r>
              <a:rPr lang="en-US" altLang="zh-CN" sz="1600" b="0" dirty="0" err="1">
                <a:ea typeface="宋体" pitchFamily="2" charset="-122"/>
              </a:rPr>
              <a:t>malloc</a:t>
            </a:r>
            <a:r>
              <a:rPr lang="en-US" altLang="zh-CN" sz="1600" b="0" dirty="0">
                <a:ea typeface="宋体" pitchFamily="2" charset="-122"/>
              </a:rPr>
              <a:t>(</a:t>
            </a:r>
            <a:r>
              <a:rPr lang="en-US" altLang="zh-CN" sz="1600" b="0" dirty="0" err="1">
                <a:ea typeface="宋体" pitchFamily="2" charset="-122"/>
              </a:rPr>
              <a:t>sizeof</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a:t>
            </a:r>
          </a:p>
          <a:p>
            <a:pPr>
              <a:lnSpc>
                <a:spcPct val="70000"/>
              </a:lnSpc>
              <a:buFont typeface="Wingdings" pitchFamily="2" charset="2"/>
              <a:buNone/>
            </a:pPr>
            <a:r>
              <a:rPr lang="en-US" altLang="zh-CN" sz="1600" b="0" dirty="0">
                <a:ea typeface="宋体" pitchFamily="2" charset="-122"/>
              </a:rPr>
              <a:t>  first-&gt;line = NULL;</a:t>
            </a:r>
          </a:p>
          <a:p>
            <a:pPr>
              <a:lnSpc>
                <a:spcPct val="70000"/>
              </a:lnSpc>
              <a:buFont typeface="Wingdings" pitchFamily="2" charset="2"/>
              <a:buNone/>
            </a:pPr>
            <a:r>
              <a:rPr lang="en-US" altLang="zh-CN" sz="1600" b="0" dirty="0">
                <a:ea typeface="宋体" pitchFamily="2" charset="-122"/>
              </a:rPr>
              <a:t>  for(</a:t>
            </a:r>
            <a:r>
              <a:rPr lang="en-US" altLang="zh-CN" sz="1600" b="0" dirty="0" err="1">
                <a:ea typeface="宋体" pitchFamily="2" charset="-122"/>
              </a:rPr>
              <a:t>i</a:t>
            </a:r>
            <a:r>
              <a:rPr lang="en-US" altLang="zh-CN" sz="1600" b="0" dirty="0">
                <a:ea typeface="宋体" pitchFamily="2" charset="-122"/>
              </a:rPr>
              <a:t>=1; </a:t>
            </a:r>
            <a:r>
              <a:rPr lang="en-US" altLang="zh-CN" sz="1600" b="0" dirty="0" err="1">
                <a:ea typeface="宋体" pitchFamily="2" charset="-122"/>
              </a:rPr>
              <a:t>i</a:t>
            </a:r>
            <a:r>
              <a:rPr lang="en-US" altLang="zh-CN" sz="1600" b="0" dirty="0">
                <a:ea typeface="宋体" pitchFamily="2" charset="-122"/>
              </a:rPr>
              <a:t>&lt;n; </a:t>
            </a:r>
            <a:r>
              <a:rPr lang="en-US" altLang="zh-CN" sz="1600" b="0" dirty="0" err="1">
                <a:ea typeface="宋体" pitchFamily="2" charset="-122"/>
              </a:rPr>
              <a:t>i</a:t>
            </a:r>
            <a:r>
              <a:rPr lang="en-US" altLang="zh-CN" sz="1600" b="0" dirty="0">
                <a:ea typeface="宋体" pitchFamily="2" charset="-122"/>
              </a:rPr>
              <a: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-&gt;next = (</a:t>
            </a:r>
            <a:r>
              <a:rPr lang="en-US" altLang="zh-CN" sz="1600" b="0" dirty="0" err="1">
                <a:ea typeface="宋体" pitchFamily="2" charset="-122"/>
              </a:rPr>
              <a:t>struct</a:t>
            </a:r>
            <a:r>
              <a:rPr lang="en-US" altLang="zh-CN" sz="1600" b="0" dirty="0">
                <a:ea typeface="宋体" pitchFamily="2" charset="-122"/>
              </a:rPr>
              <a:t> Node *)</a:t>
            </a:r>
            <a:r>
              <a:rPr lang="en-US" altLang="zh-CN" sz="1600" b="0" dirty="0" err="1">
                <a:ea typeface="宋体" pitchFamily="2" charset="-122"/>
              </a:rPr>
              <a:t>malloc</a:t>
            </a:r>
            <a:r>
              <a:rPr lang="en-US" altLang="zh-CN" sz="1600" b="0" dirty="0">
                <a:ea typeface="宋体" pitchFamily="2" charset="-122"/>
              </a:rPr>
              <a:t>(</a:t>
            </a:r>
            <a:r>
              <a:rPr lang="en-US" altLang="zh-CN" sz="1600" b="0" dirty="0" err="1">
                <a:ea typeface="宋体" pitchFamily="2" charset="-122"/>
              </a:rPr>
              <a:t>sizeof</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 = </a:t>
            </a:r>
            <a:r>
              <a:rPr lang="en-US" altLang="zh-CN" sz="1600" b="0" dirty="0" err="1">
                <a:ea typeface="宋体" pitchFamily="2" charset="-122"/>
              </a:rPr>
              <a:t>ptr</a:t>
            </a:r>
            <a:r>
              <a:rPr lang="en-US" altLang="zh-CN" sz="1600" b="0" dirty="0">
                <a:ea typeface="宋体" pitchFamily="2" charset="-122"/>
              </a:rPr>
              <a:t>-&gt;next;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-&gt;line = NULL;</a:t>
            </a:r>
          </a:p>
          <a:p>
            <a:pPr>
              <a:lnSpc>
                <a:spcPct val="70000"/>
              </a:lnSpc>
              <a:buFont typeface="Wingdings" pitchFamily="2" charset="2"/>
              <a:buNone/>
            </a:pPr>
            <a:r>
              <a:rPr lang="en-US" altLang="zh-CN" sz="1600" b="0" dirty="0">
                <a:ea typeface="宋体" pitchFamily="2" charset="-122"/>
              </a:rPr>
              <a:t>  }</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-&gt;next = first;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 = first;</a:t>
            </a:r>
            <a:endParaRPr lang="en-US" altLang="zh-CN" sz="1600" dirty="0">
              <a:ea typeface="宋体" pitchFamily="2" charset="-122"/>
            </a:endParaRPr>
          </a:p>
        </p:txBody>
      </p:sp>
      <p:sp>
        <p:nvSpPr>
          <p:cNvPr id="194565" name="Rectangle 5"/>
          <p:cNvSpPr>
            <a:spLocks noChangeArrowheads="1"/>
          </p:cNvSpPr>
          <p:nvPr/>
        </p:nvSpPr>
        <p:spPr bwMode="auto">
          <a:xfrm>
            <a:off x="755650" y="2708275"/>
            <a:ext cx="7561263" cy="3097213"/>
          </a:xfrm>
          <a:prstGeom prst="rect">
            <a:avLst/>
          </a:prstGeom>
          <a:solidFill>
            <a:srgbClr val="00FFFF">
              <a:alpha val="29019"/>
            </a:srgbClr>
          </a:solidFill>
          <a:ln w="9525">
            <a:noFill/>
            <a:miter lim="800000"/>
            <a:headEnd/>
            <a:tailEnd/>
          </a:ln>
        </p:spPr>
        <p:txBody>
          <a:bodyPr wrap="none" anchor="ctr">
            <a:spAutoFit/>
          </a:bodyPr>
          <a:lstStyle/>
          <a:p>
            <a:endParaRPr lang="zh-CN" altLang="en-US"/>
          </a:p>
        </p:txBody>
      </p:sp>
      <p:sp>
        <p:nvSpPr>
          <p:cNvPr id="194568" name="Text Box 8"/>
          <p:cNvSpPr txBox="1">
            <a:spLocks noChangeArrowheads="1"/>
          </p:cNvSpPr>
          <p:nvPr/>
        </p:nvSpPr>
        <p:spPr bwMode="auto">
          <a:xfrm>
            <a:off x="5940425" y="4005263"/>
            <a:ext cx="1717675" cy="396875"/>
          </a:xfrm>
          <a:prstGeom prst="rect">
            <a:avLst/>
          </a:prstGeom>
          <a:noFill/>
          <a:ln w="9525">
            <a:noFill/>
            <a:miter lim="800000"/>
            <a:headEnd/>
            <a:tailEnd/>
          </a:ln>
        </p:spPr>
        <p:txBody>
          <a:bodyPr wrap="none">
            <a:spAutoFit/>
          </a:bodyPr>
          <a:lstStyle/>
          <a:p>
            <a:r>
              <a:rPr lang="zh-CN" altLang="en-US"/>
              <a:t>创建循环链表</a:t>
            </a:r>
          </a:p>
        </p:txBody>
      </p:sp>
      <p:sp>
        <p:nvSpPr>
          <p:cNvPr id="194569" name="AutoShape 9"/>
          <p:cNvSpPr>
            <a:spLocks noChangeArrowheads="1"/>
          </p:cNvSpPr>
          <p:nvPr/>
        </p:nvSpPr>
        <p:spPr bwMode="auto">
          <a:xfrm>
            <a:off x="3492500" y="5589588"/>
            <a:ext cx="2700338" cy="1079500"/>
          </a:xfrm>
          <a:prstGeom prst="wedgeRoundRectCallout">
            <a:avLst>
              <a:gd name="adj1" fmla="val -98088"/>
              <a:gd name="adj2" fmla="val -80296"/>
              <a:gd name="adj3" fmla="val 16667"/>
            </a:avLst>
          </a:prstGeom>
          <a:solidFill>
            <a:schemeClr val="accent1"/>
          </a:solidFill>
          <a:ln w="9525">
            <a:solidFill>
              <a:schemeClr val="tx1"/>
            </a:solidFill>
            <a:miter lim="800000"/>
            <a:headEnd/>
            <a:tailEnd/>
          </a:ln>
        </p:spPr>
        <p:txBody>
          <a:bodyPr/>
          <a:lstStyle/>
          <a:p>
            <a:r>
              <a:rPr lang="zh-CN" altLang="en-US" sz="1600" b="0">
                <a:solidFill>
                  <a:srgbClr val="0000CC"/>
                </a:solidFill>
              </a:rPr>
              <a:t>将链表的最后一个节点指向头节点，以构成一个循环链表。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5"/>
                                        </p:tgtEl>
                                        <p:attrNameLst>
                                          <p:attrName>style.visibility</p:attrName>
                                        </p:attrNameLst>
                                      </p:cBhvr>
                                      <p:to>
                                        <p:strVal val="visible"/>
                                      </p:to>
                                    </p:set>
                                    <p:anim calcmode="lin" valueType="num">
                                      <p:cBhvr additive="base">
                                        <p:cTn id="7" dur="500" fill="hold"/>
                                        <p:tgtEl>
                                          <p:spTgt spid="194565"/>
                                        </p:tgtEl>
                                        <p:attrNameLst>
                                          <p:attrName>ppt_x</p:attrName>
                                        </p:attrNameLst>
                                      </p:cBhvr>
                                      <p:tavLst>
                                        <p:tav tm="0">
                                          <p:val>
                                            <p:strVal val="#ppt_x"/>
                                          </p:val>
                                        </p:tav>
                                        <p:tav tm="100000">
                                          <p:val>
                                            <p:strVal val="#ppt_x"/>
                                          </p:val>
                                        </p:tav>
                                      </p:tavLst>
                                    </p:anim>
                                    <p:anim calcmode="lin" valueType="num">
                                      <p:cBhvr additive="base">
                                        <p:cTn id="8" dur="500" fill="hold"/>
                                        <p:tgtEl>
                                          <p:spTgt spid="19456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568"/>
                                        </p:tgtEl>
                                        <p:attrNameLst>
                                          <p:attrName>style.visibility</p:attrName>
                                        </p:attrNameLst>
                                      </p:cBhvr>
                                      <p:to>
                                        <p:strVal val="visible"/>
                                      </p:to>
                                    </p:set>
                                    <p:anim calcmode="lin" valueType="num">
                                      <p:cBhvr additive="base">
                                        <p:cTn id="11" dur="500" fill="hold"/>
                                        <p:tgtEl>
                                          <p:spTgt spid="194568"/>
                                        </p:tgtEl>
                                        <p:attrNameLst>
                                          <p:attrName>ppt_x</p:attrName>
                                        </p:attrNameLst>
                                      </p:cBhvr>
                                      <p:tavLst>
                                        <p:tav tm="0">
                                          <p:val>
                                            <p:strVal val="#ppt_x"/>
                                          </p:val>
                                        </p:tav>
                                        <p:tav tm="100000">
                                          <p:val>
                                            <p:strVal val="#ppt_x"/>
                                          </p:val>
                                        </p:tav>
                                      </p:tavLst>
                                    </p:anim>
                                    <p:anim calcmode="lin" valueType="num">
                                      <p:cBhvr additive="base">
                                        <p:cTn id="12" dur="500" fill="hold"/>
                                        <p:tgtEl>
                                          <p:spTgt spid="19456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69"/>
                                        </p:tgtEl>
                                        <p:attrNameLst>
                                          <p:attrName>style.visibility</p:attrName>
                                        </p:attrNameLst>
                                      </p:cBhvr>
                                      <p:to>
                                        <p:strVal val="visible"/>
                                      </p:to>
                                    </p:set>
                                    <p:animEffect transition="in" filter="blinds(horizontal)">
                                      <p:cBhvr>
                                        <p:cTn id="17" dur="500"/>
                                        <p:tgtEl>
                                          <p:spTgt spid="194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animBg="1"/>
      <p:bldP spid="194568" grpId="0"/>
      <p:bldP spid="194569"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灯片编号占位符 4"/>
          <p:cNvSpPr>
            <a:spLocks noGrp="1"/>
          </p:cNvSpPr>
          <p:nvPr>
            <p:ph type="sldNum" sz="quarter" idx="11"/>
          </p:nvPr>
        </p:nvSpPr>
        <p:spPr>
          <a:noFill/>
        </p:spPr>
        <p:txBody>
          <a:bodyPr/>
          <a:lstStyle/>
          <a:p>
            <a:fld id="{A21568DB-E444-4C93-8BE6-E8C31B1DD620}" type="slidenum">
              <a:rPr lang="en-US" altLang="zh-CN" smtClean="0"/>
              <a:pPr/>
              <a:t>105</a:t>
            </a:fld>
            <a:endParaRPr lang="en-US" altLang="zh-CN"/>
          </a:p>
        </p:txBody>
      </p:sp>
      <p:sp>
        <p:nvSpPr>
          <p:cNvPr id="12186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：代码实现</a:t>
            </a:r>
          </a:p>
        </p:txBody>
      </p:sp>
      <p:sp>
        <p:nvSpPr>
          <p:cNvPr id="121861" name="Rectangle 3"/>
          <p:cNvSpPr>
            <a:spLocks noGrp="1" noChangeArrowheads="1"/>
          </p:cNvSpPr>
          <p:nvPr>
            <p:ph type="body" idx="1"/>
          </p:nvPr>
        </p:nvSpPr>
        <p:spPr>
          <a:solidFill>
            <a:schemeClr val="accent1"/>
          </a:solidFill>
        </p:spPr>
        <p:txBody>
          <a:bodyPr/>
          <a:lstStyle/>
          <a:p>
            <a:pPr>
              <a:lnSpc>
                <a:spcPct val="70000"/>
              </a:lnSpc>
              <a:buFont typeface="Wingdings" pitchFamily="2" charset="2"/>
              <a:buNone/>
            </a:pPr>
            <a:r>
              <a:rPr lang="en-US" altLang="zh-CN" sz="1400" b="0" dirty="0">
                <a:ea typeface="宋体" pitchFamily="2" charset="-122"/>
              </a:rPr>
              <a:t>while(</a:t>
            </a:r>
            <a:r>
              <a:rPr lang="en-US" altLang="zh-CN" sz="1400" b="0" dirty="0" err="1">
                <a:ea typeface="宋体" pitchFamily="2" charset="-122"/>
              </a:rPr>
              <a:t>fgets</a:t>
            </a:r>
            <a:r>
              <a:rPr lang="en-US" altLang="zh-CN" sz="1400" b="0" dirty="0">
                <a:ea typeface="宋体" pitchFamily="2" charset="-122"/>
              </a:rPr>
              <a:t>(</a:t>
            </a:r>
            <a:r>
              <a:rPr lang="en-US" altLang="zh-CN" sz="1400" b="0" dirty="0" err="1">
                <a:ea typeface="宋体" pitchFamily="2" charset="-122"/>
              </a:rPr>
              <a:t>curline</a:t>
            </a:r>
            <a:r>
              <a:rPr lang="en-US" altLang="zh-CN" sz="1400" b="0" dirty="0">
                <a:ea typeface="宋体" pitchFamily="2" charset="-122"/>
              </a:rPr>
              <a:t>, MAXLEN, </a:t>
            </a:r>
            <a:r>
              <a:rPr lang="en-US" altLang="zh-CN" sz="1400" b="0" dirty="0" err="1">
                <a:ea typeface="宋体" pitchFamily="2" charset="-122"/>
              </a:rPr>
              <a:t>fp</a:t>
            </a:r>
            <a:r>
              <a:rPr lang="en-US" altLang="zh-CN" sz="1400" b="0" dirty="0">
                <a:ea typeface="宋体" pitchFamily="2" charset="-122"/>
              </a:rPr>
              <a:t>) != NULL){</a:t>
            </a:r>
          </a:p>
          <a:p>
            <a:pPr>
              <a:lnSpc>
                <a:spcPct val="70000"/>
              </a:lnSpc>
              <a:buFont typeface="Wingdings" pitchFamily="2" charset="2"/>
              <a:buNone/>
            </a:pPr>
            <a:r>
              <a:rPr lang="en-US" altLang="zh-CN" sz="1400" b="0" dirty="0">
                <a:ea typeface="宋体" pitchFamily="2" charset="-122"/>
              </a:rPr>
              <a:t>      if(</a:t>
            </a:r>
            <a:r>
              <a:rPr lang="en-US" altLang="zh-CN" sz="1400" b="0" dirty="0" err="1">
                <a:ea typeface="宋体" pitchFamily="2" charset="-122"/>
              </a:rPr>
              <a:t>ptr</a:t>
            </a:r>
            <a:r>
              <a:rPr lang="en-US" altLang="zh-CN" sz="1400" b="0" dirty="0">
                <a:ea typeface="宋体" pitchFamily="2" charset="-122"/>
              </a:rPr>
              <a:t>-&gt;line != NULL)        /*</a:t>
            </a:r>
            <a:r>
              <a:rPr lang="zh-CN" altLang="en-US" sz="1400" b="0" dirty="0">
                <a:ea typeface="宋体" pitchFamily="2" charset="-122"/>
              </a:rPr>
              <a:t>链表已经满了，需要释放掉不需要的行</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free(</a:t>
            </a:r>
            <a:r>
              <a:rPr lang="en-US" altLang="zh-CN" sz="1400" b="0" dirty="0" err="1">
                <a:ea typeface="宋体" pitchFamily="2" charset="-122"/>
              </a:rPr>
              <a:t>ptr</a:t>
            </a:r>
            <a:r>
              <a:rPr lang="en-US" altLang="zh-CN" sz="1400" b="0" dirty="0">
                <a:ea typeface="宋体" pitchFamily="2" charset="-122"/>
              </a:rPr>
              <a:t>-&gt;line);</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ptr</a:t>
            </a:r>
            <a:r>
              <a:rPr lang="en-US" altLang="zh-CN" sz="1400" b="0" dirty="0">
                <a:ea typeface="宋体" pitchFamily="2" charset="-122"/>
              </a:rPr>
              <a:t>-&gt;line = (char *) </a:t>
            </a:r>
            <a:r>
              <a:rPr lang="en-US" altLang="zh-CN" sz="1400" b="0" dirty="0" err="1">
                <a:ea typeface="宋体" pitchFamily="2" charset="-122"/>
              </a:rPr>
              <a:t>malloc</a:t>
            </a:r>
            <a:r>
              <a:rPr lang="en-US" altLang="zh-CN" sz="1400" b="0" dirty="0">
                <a:ea typeface="宋体" pitchFamily="2" charset="-122"/>
              </a:rPr>
              <a:t> ( </a:t>
            </a:r>
            <a:r>
              <a:rPr lang="en-US" altLang="zh-CN" sz="1400" b="0" dirty="0" err="1">
                <a:ea typeface="宋体" pitchFamily="2" charset="-122"/>
              </a:rPr>
              <a:t>strlen</a:t>
            </a:r>
            <a:r>
              <a:rPr lang="en-US" altLang="zh-CN" sz="1400" b="0" dirty="0">
                <a:ea typeface="宋体" pitchFamily="2" charset="-122"/>
              </a:rPr>
              <a:t>(</a:t>
            </a:r>
            <a:r>
              <a:rPr lang="en-US" altLang="zh-CN" sz="1400" b="0" dirty="0" err="1">
                <a:ea typeface="宋体" pitchFamily="2" charset="-122"/>
              </a:rPr>
              <a:t>curline</a:t>
            </a:r>
            <a:r>
              <a:rPr lang="en-US" altLang="zh-CN" sz="1400" b="0" dirty="0">
                <a:ea typeface="宋体" pitchFamily="2" charset="-122"/>
              </a:rPr>
              <a:t>)+1);</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strcpy</a:t>
            </a:r>
            <a:r>
              <a:rPr lang="en-US" altLang="zh-CN" sz="1400" b="0" dirty="0">
                <a:ea typeface="宋体" pitchFamily="2" charset="-122"/>
              </a:rPr>
              <a:t>(</a:t>
            </a:r>
            <a:r>
              <a:rPr lang="en-US" altLang="zh-CN" sz="1400" b="0" dirty="0" err="1">
                <a:ea typeface="宋体" pitchFamily="2" charset="-122"/>
              </a:rPr>
              <a:t>ptr</a:t>
            </a:r>
            <a:r>
              <a:rPr lang="en-US" altLang="zh-CN" sz="1400" b="0" dirty="0">
                <a:ea typeface="宋体" pitchFamily="2" charset="-122"/>
              </a:rPr>
              <a:t>-&gt;line, </a:t>
            </a:r>
            <a:r>
              <a:rPr lang="en-US" altLang="zh-CN" sz="1400" b="0" dirty="0" err="1">
                <a:ea typeface="宋体" pitchFamily="2" charset="-122"/>
              </a:rPr>
              <a:t>curline</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ptr</a:t>
            </a:r>
            <a:r>
              <a:rPr lang="en-US" altLang="zh-CN" sz="1400" b="0" dirty="0">
                <a:ea typeface="宋体" pitchFamily="2" charset="-122"/>
              </a:rPr>
              <a:t> = </a:t>
            </a:r>
            <a:r>
              <a:rPr lang="en-US" altLang="zh-CN" sz="1400" b="0" dirty="0" err="1">
                <a:ea typeface="宋体" pitchFamily="2" charset="-122"/>
              </a:rPr>
              <a:t>ptr</a:t>
            </a:r>
            <a:r>
              <a:rPr lang="en-US" altLang="zh-CN" sz="1400" b="0" dirty="0">
                <a:ea typeface="宋体" pitchFamily="2" charset="-122"/>
              </a:rPr>
              <a:t>-&gt;next;</a:t>
            </a:r>
          </a:p>
          <a:p>
            <a:pPr>
              <a:lnSpc>
                <a:spcPct val="70000"/>
              </a:lnSpc>
              <a:buFont typeface="Wingdings" pitchFamily="2" charset="2"/>
              <a:buNone/>
            </a:pPr>
            <a:r>
              <a:rPr lang="en-US" altLang="zh-CN" sz="1400" b="0" dirty="0">
                <a:ea typeface="宋体" pitchFamily="2" charset="-122"/>
              </a:rPr>
              <a:t>  }</a:t>
            </a:r>
          </a:p>
          <a:p>
            <a:pPr>
              <a:lnSpc>
                <a:spcPct val="70000"/>
              </a:lnSpc>
              <a:buFont typeface="Wingdings" pitchFamily="2" charset="2"/>
              <a:buNone/>
            </a:pPr>
            <a:endParaRPr lang="en-US" altLang="zh-CN" sz="1400" b="0" dirty="0">
              <a:ea typeface="宋体" pitchFamily="2" charset="-122"/>
            </a:endParaRPr>
          </a:p>
          <a:p>
            <a:pPr>
              <a:lnSpc>
                <a:spcPct val="70000"/>
              </a:lnSpc>
              <a:buFont typeface="Wingdings" pitchFamily="2" charset="2"/>
              <a:buNone/>
            </a:pPr>
            <a:r>
              <a:rPr lang="en-US" altLang="zh-CN" sz="1400" b="0" dirty="0">
                <a:ea typeface="宋体" pitchFamily="2" charset="-122"/>
              </a:rPr>
              <a:t>  …</a:t>
            </a:r>
            <a:r>
              <a:rPr lang="zh-CN" altLang="en-US" sz="1400" b="0" dirty="0">
                <a:ea typeface="宋体" pitchFamily="2" charset="-122"/>
              </a:rPr>
              <a:t>   </a:t>
            </a:r>
            <a:r>
              <a:rPr lang="en-US" altLang="zh-CN" sz="1400" b="0" dirty="0">
                <a:ea typeface="宋体" pitchFamily="2" charset="-122"/>
              </a:rPr>
              <a:t>//  </a:t>
            </a:r>
            <a:r>
              <a:rPr lang="zh-CN" altLang="en-US" sz="1400" b="0" dirty="0">
                <a:ea typeface="宋体" pitchFamily="2" charset="-122"/>
              </a:rPr>
              <a:t>从循环链表中输出最后</a:t>
            </a:r>
            <a:r>
              <a:rPr lang="en-US" altLang="zh-CN" sz="1400" b="0" dirty="0">
                <a:ea typeface="宋体" pitchFamily="2" charset="-122"/>
              </a:rPr>
              <a:t>n</a:t>
            </a:r>
            <a:r>
              <a:rPr lang="zh-CN" altLang="en-US" sz="1400" b="0" dirty="0">
                <a:ea typeface="宋体" pitchFamily="2" charset="-122"/>
              </a:rPr>
              <a:t>行</a:t>
            </a:r>
            <a:endParaRPr lang="en-US" altLang="zh-CN" sz="1400" b="0" dirty="0">
              <a:ea typeface="宋体" pitchFamily="2" charset="-122"/>
            </a:endParaRPr>
          </a:p>
          <a:p>
            <a:pPr>
              <a:lnSpc>
                <a:spcPct val="70000"/>
              </a:lnSpc>
              <a:buFont typeface="Wingdings" pitchFamily="2" charset="2"/>
              <a:buNone/>
            </a:pPr>
            <a:endParaRPr lang="en-US" altLang="zh-CN" sz="1400" b="0" dirty="0">
              <a:ea typeface="宋体" pitchFamily="2" charset="-122"/>
            </a:endParaRP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fclose</a:t>
            </a:r>
            <a:r>
              <a:rPr lang="en-US" altLang="zh-CN" sz="1400" b="0" dirty="0">
                <a:ea typeface="宋体" pitchFamily="2" charset="-122"/>
              </a:rPr>
              <a:t>(</a:t>
            </a:r>
            <a:r>
              <a:rPr lang="en-US" altLang="zh-CN" sz="1400" b="0" dirty="0" err="1">
                <a:ea typeface="宋体" pitchFamily="2" charset="-122"/>
              </a:rPr>
              <a:t>fp</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return 0;</a:t>
            </a:r>
          </a:p>
          <a:p>
            <a:pPr>
              <a:lnSpc>
                <a:spcPct val="70000"/>
              </a:lnSpc>
              <a:buFont typeface="Wingdings" pitchFamily="2" charset="2"/>
              <a:buNone/>
            </a:pPr>
            <a:r>
              <a:rPr lang="en-US" altLang="zh-CN" sz="1400" b="0" dirty="0">
                <a:ea typeface="宋体" pitchFamily="2" charset="-122"/>
              </a:rPr>
              <a:t>}</a:t>
            </a:r>
          </a:p>
          <a:p>
            <a:pPr>
              <a:lnSpc>
                <a:spcPct val="70000"/>
              </a:lnSpc>
            </a:pPr>
            <a:endParaRPr lang="en-US" altLang="zh-CN" sz="1400" dirty="0">
              <a:ea typeface="宋体" pitchFamily="2" charset="-122"/>
            </a:endParaRPr>
          </a:p>
        </p:txBody>
      </p:sp>
      <p:sp>
        <p:nvSpPr>
          <p:cNvPr id="195588" name="Text Box 4"/>
          <p:cNvSpPr txBox="1">
            <a:spLocks noChangeArrowheads="1"/>
          </p:cNvSpPr>
          <p:nvPr/>
        </p:nvSpPr>
        <p:spPr bwMode="auto">
          <a:xfrm>
            <a:off x="5056188" y="2760663"/>
            <a:ext cx="3260725" cy="2533650"/>
          </a:xfrm>
          <a:prstGeom prst="rect">
            <a:avLst/>
          </a:prstGeom>
          <a:noFill/>
          <a:ln w="9525">
            <a:noFill/>
            <a:miter lim="800000"/>
            <a:headEnd/>
            <a:tailEnd/>
          </a:ln>
        </p:spPr>
        <p:txBody>
          <a:bodyPr>
            <a:spAutoFit/>
          </a:bodyPr>
          <a:lstStyle/>
          <a:p>
            <a:r>
              <a:rPr lang="zh-CN" altLang="en-US"/>
              <a:t>测试考虑点：</a:t>
            </a:r>
          </a:p>
          <a:p>
            <a:r>
              <a:rPr lang="zh-CN" altLang="en-US" sz="1600" b="0"/>
              <a:t>准备一个包含内容（如</a:t>
            </a:r>
            <a:r>
              <a:rPr lang="en-US" altLang="zh-CN" sz="1600" b="0"/>
              <a:t>11~20</a:t>
            </a:r>
            <a:r>
              <a:rPr lang="zh-CN" altLang="en-US" sz="1600" b="0"/>
              <a:t>行）的正文文件</a:t>
            </a:r>
            <a:r>
              <a:rPr lang="en-US" altLang="zh-CN" sz="1600" b="0"/>
              <a:t>test.txt</a:t>
            </a:r>
          </a:p>
          <a:p>
            <a:r>
              <a:rPr lang="en-US" altLang="zh-CN" sz="1600" b="0"/>
              <a:t>1</a:t>
            </a:r>
            <a:r>
              <a:rPr lang="zh-CN" altLang="en-US" sz="1600" b="0"/>
              <a:t>）</a:t>
            </a:r>
            <a:r>
              <a:rPr lang="en-US" altLang="zh-CN" sz="1600" b="0"/>
              <a:t>tail -5 test.txt 	(</a:t>
            </a:r>
            <a:r>
              <a:rPr lang="zh-CN" altLang="en-US" sz="1600" b="0"/>
              <a:t>正常</a:t>
            </a:r>
            <a:r>
              <a:rPr lang="en-US" altLang="zh-CN" sz="1600" b="0"/>
              <a:t>)</a:t>
            </a:r>
          </a:p>
          <a:p>
            <a:r>
              <a:rPr lang="en-US" altLang="zh-CN" sz="1600" b="0"/>
              <a:t>2</a:t>
            </a:r>
            <a:r>
              <a:rPr lang="zh-CN" altLang="en-US" sz="1600" b="0"/>
              <a:t>）</a:t>
            </a:r>
            <a:r>
              <a:rPr lang="en-US" altLang="zh-CN" sz="1600" b="0"/>
              <a:t>tail test.txt</a:t>
            </a:r>
            <a:r>
              <a:rPr lang="en-US" altLang="zh-CN" b="0"/>
              <a:t>	</a:t>
            </a:r>
            <a:r>
              <a:rPr lang="en-US" altLang="zh-CN" sz="1600" b="0"/>
              <a:t>(</a:t>
            </a:r>
            <a:r>
              <a:rPr lang="zh-CN" altLang="en-US" sz="1600" b="0"/>
              <a:t>正常</a:t>
            </a:r>
            <a:r>
              <a:rPr lang="en-US" altLang="zh-CN" sz="1600" b="0"/>
              <a:t>)</a:t>
            </a:r>
          </a:p>
          <a:p>
            <a:r>
              <a:rPr lang="en-US" altLang="zh-CN" sz="1600" b="0"/>
              <a:t>3</a:t>
            </a:r>
            <a:r>
              <a:rPr lang="zh-CN" altLang="en-US" sz="1600" b="0"/>
              <a:t>）</a:t>
            </a:r>
            <a:r>
              <a:rPr lang="en-US" altLang="zh-CN" sz="1600" b="0"/>
              <a:t>tail -30 test.txt	(</a:t>
            </a:r>
            <a:r>
              <a:rPr lang="zh-CN" altLang="en-US" sz="1600" b="0"/>
              <a:t>非正常</a:t>
            </a:r>
            <a:r>
              <a:rPr lang="en-US" altLang="zh-CN" sz="1600" b="0"/>
              <a:t>)</a:t>
            </a:r>
          </a:p>
          <a:p>
            <a:r>
              <a:rPr lang="en-US" altLang="zh-CN" sz="1600" b="0"/>
              <a:t>4</a:t>
            </a:r>
            <a:r>
              <a:rPr lang="zh-CN" altLang="en-US" sz="1600" b="0"/>
              <a:t>）</a:t>
            </a:r>
            <a:r>
              <a:rPr lang="en-US" altLang="zh-CN" sz="1600" b="0"/>
              <a:t>tail -0 test.txt</a:t>
            </a:r>
            <a:r>
              <a:rPr lang="en-US" altLang="zh-CN" b="0"/>
              <a:t>	</a:t>
            </a:r>
            <a:r>
              <a:rPr lang="en-US" altLang="zh-CN" sz="1600" b="0"/>
              <a:t>(</a:t>
            </a:r>
            <a:r>
              <a:rPr lang="zh-CN" altLang="en-US" sz="1600" b="0"/>
              <a:t>非正常</a:t>
            </a:r>
            <a:r>
              <a:rPr lang="en-US" altLang="zh-CN" sz="1600" b="0"/>
              <a:t>)</a:t>
            </a:r>
          </a:p>
          <a:p>
            <a:r>
              <a:rPr lang="en-US" altLang="zh-CN" sz="1600" b="0"/>
              <a:t>5</a:t>
            </a:r>
            <a:r>
              <a:rPr lang="zh-CN" altLang="en-US" sz="1600" b="0"/>
              <a:t>）</a:t>
            </a:r>
            <a:r>
              <a:rPr lang="en-US" altLang="zh-CN" sz="1600" b="0"/>
              <a:t>tail -1 test.txt</a:t>
            </a:r>
            <a:r>
              <a:rPr lang="en-US" altLang="zh-CN" b="0"/>
              <a:t>	</a:t>
            </a:r>
            <a:r>
              <a:rPr lang="en-US" altLang="zh-CN" sz="1600" b="0"/>
              <a:t>(</a:t>
            </a:r>
            <a:r>
              <a:rPr lang="zh-CN" altLang="en-US" sz="1600" b="0"/>
              <a:t>边界</a:t>
            </a:r>
            <a:r>
              <a:rPr lang="en-US" altLang="zh-CN" sz="1600" b="0"/>
              <a:t>)</a:t>
            </a:r>
          </a:p>
          <a:p>
            <a:endParaRPr lang="en-US" altLang="zh-CN" sz="16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 calcmode="lin" valueType="num">
                                      <p:cBhvr additive="base">
                                        <p:cTn id="7" dur="500" fill="hold"/>
                                        <p:tgtEl>
                                          <p:spTgt spid="195588"/>
                                        </p:tgtEl>
                                        <p:attrNameLst>
                                          <p:attrName>ppt_x</p:attrName>
                                        </p:attrNameLst>
                                      </p:cBhvr>
                                      <p:tavLst>
                                        <p:tav tm="0">
                                          <p:val>
                                            <p:strVal val="#ppt_x"/>
                                          </p:val>
                                        </p:tav>
                                        <p:tav tm="100000">
                                          <p:val>
                                            <p:strVal val="#ppt_x"/>
                                          </p:val>
                                        </p:tav>
                                      </p:tavLst>
                                    </p:anim>
                                    <p:anim calcmode="lin" valueType="num">
                                      <p:cBhvr additive="base">
                                        <p:cTn id="8" dur="500" fill="hold"/>
                                        <p:tgtEl>
                                          <p:spTgt spid="195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灯片编号占位符 4"/>
          <p:cNvSpPr>
            <a:spLocks noGrp="1"/>
          </p:cNvSpPr>
          <p:nvPr>
            <p:ph type="sldNum" sz="quarter" idx="11"/>
          </p:nvPr>
        </p:nvSpPr>
        <p:spPr>
          <a:noFill/>
        </p:spPr>
        <p:txBody>
          <a:bodyPr/>
          <a:lstStyle/>
          <a:p>
            <a:fld id="{818A3A6B-3F12-439A-A38E-7FDF8528F53C}" type="slidenum">
              <a:rPr lang="en-US" altLang="zh-CN" smtClean="0"/>
              <a:pPr/>
              <a:t>106</a:t>
            </a:fld>
            <a:endParaRPr lang="en-US" altLang="zh-CN"/>
          </a:p>
        </p:txBody>
      </p:sp>
      <p:sp>
        <p:nvSpPr>
          <p:cNvPr id="11878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2.3</a:t>
            </a:r>
            <a:r>
              <a:rPr lang="zh-CN" altLang="en-US" dirty="0">
                <a:ea typeface="宋体" pitchFamily="2" charset="-122"/>
              </a:rPr>
              <a:t>：其它方法</a:t>
            </a:r>
            <a:r>
              <a:rPr lang="en-US" altLang="zh-CN" dirty="0">
                <a:ea typeface="宋体" pitchFamily="2" charset="-122"/>
              </a:rPr>
              <a:t>*</a:t>
            </a:r>
            <a:endParaRPr lang="zh-CN" altLang="en-US" dirty="0">
              <a:ea typeface="宋体" pitchFamily="2" charset="-122"/>
            </a:endParaRPr>
          </a:p>
        </p:txBody>
      </p:sp>
      <p:sp>
        <p:nvSpPr>
          <p:cNvPr id="191491" name="Rectangle 3"/>
          <p:cNvSpPr>
            <a:spLocks noGrp="1" noChangeArrowheads="1"/>
          </p:cNvSpPr>
          <p:nvPr>
            <p:ph type="body" idx="1"/>
          </p:nvPr>
        </p:nvSpPr>
        <p:spPr>
          <a:xfrm>
            <a:off x="977900" y="1447800"/>
            <a:ext cx="7410450" cy="4556125"/>
          </a:xfrm>
        </p:spPr>
        <p:txBody>
          <a:bodyPr/>
          <a:lstStyle/>
          <a:p>
            <a:r>
              <a:rPr lang="zh-CN" altLang="en-US" dirty="0">
                <a:ea typeface="宋体" pitchFamily="2" charset="-122"/>
              </a:rPr>
              <a:t>方法：两次扫描文件。</a:t>
            </a:r>
          </a:p>
          <a:p>
            <a:pPr lvl="1"/>
            <a:r>
              <a:rPr lang="zh-CN" altLang="en-US" dirty="0">
                <a:ea typeface="宋体" pitchFamily="2" charset="-122"/>
              </a:rPr>
              <a:t>第一遍扫描文件，用于统计文件的总行数</a:t>
            </a:r>
            <a:r>
              <a:rPr lang="en-US" altLang="zh-CN" dirty="0">
                <a:ea typeface="宋体" pitchFamily="2" charset="-122"/>
              </a:rPr>
              <a:t>N</a:t>
            </a:r>
            <a:r>
              <a:rPr lang="zh-CN" altLang="en-US" dirty="0">
                <a:ea typeface="宋体" pitchFamily="2" charset="-122"/>
              </a:rPr>
              <a:t>；</a:t>
            </a:r>
          </a:p>
          <a:p>
            <a:pPr lvl="1"/>
            <a:r>
              <a:rPr lang="zh-CN" altLang="en-US" dirty="0">
                <a:ea typeface="宋体" pitchFamily="2" charset="-122"/>
              </a:rPr>
              <a:t>第二遍扫描文件时，首先跳过前面</a:t>
            </a:r>
            <a:r>
              <a:rPr lang="en-US" altLang="zh-CN" dirty="0">
                <a:ea typeface="宋体" pitchFamily="2" charset="-122"/>
              </a:rPr>
              <a:t>N-n</a:t>
            </a:r>
            <a:r>
              <a:rPr lang="zh-CN" altLang="en-US" dirty="0">
                <a:ea typeface="宋体" pitchFamily="2" charset="-122"/>
              </a:rPr>
              <a:t>行，只读取最后</a:t>
            </a:r>
            <a:r>
              <a:rPr lang="en-US" altLang="zh-CN" dirty="0">
                <a:ea typeface="宋体" pitchFamily="2" charset="-122"/>
              </a:rPr>
              <a:t>n</a:t>
            </a:r>
            <a:r>
              <a:rPr lang="zh-CN" altLang="en-US" dirty="0">
                <a:ea typeface="宋体" pitchFamily="2" charset="-122"/>
              </a:rPr>
              <a:t>行。</a:t>
            </a:r>
          </a:p>
          <a:p>
            <a:r>
              <a:rPr lang="zh-CN" altLang="en-US" dirty="0">
                <a:ea typeface="宋体" pitchFamily="2" charset="-122"/>
              </a:rPr>
              <a:t>如何开始第二遍扫描？</a:t>
            </a:r>
          </a:p>
          <a:p>
            <a:pPr lvl="1">
              <a:buFont typeface="Wingdings" pitchFamily="2" charset="2"/>
              <a:buNone/>
            </a:pPr>
            <a:r>
              <a:rPr lang="en-US" altLang="zh-CN" dirty="0" err="1">
                <a:solidFill>
                  <a:srgbClr val="2B02A0"/>
                </a:solidFill>
                <a:ea typeface="宋体" pitchFamily="2" charset="-122"/>
              </a:rPr>
              <a:t>fseek</a:t>
            </a:r>
            <a:r>
              <a:rPr lang="en-US" altLang="zh-CN" dirty="0">
                <a:solidFill>
                  <a:srgbClr val="2B02A0"/>
                </a:solidFill>
                <a:ea typeface="宋体" pitchFamily="2" charset="-122"/>
              </a:rPr>
              <a:t>(</a:t>
            </a:r>
            <a:r>
              <a:rPr lang="en-US" altLang="zh-CN" dirty="0" err="1">
                <a:solidFill>
                  <a:srgbClr val="2B02A0"/>
                </a:solidFill>
                <a:ea typeface="宋体" pitchFamily="2" charset="-122"/>
              </a:rPr>
              <a:t>fp</a:t>
            </a:r>
            <a:r>
              <a:rPr lang="en-US" altLang="zh-CN" dirty="0">
                <a:solidFill>
                  <a:srgbClr val="2B02A0"/>
                </a:solidFill>
                <a:ea typeface="宋体" pitchFamily="2" charset="-122"/>
              </a:rPr>
              <a:t>, 0, SEEK_SET);  -- </a:t>
            </a:r>
            <a:r>
              <a:rPr lang="zh-CN" altLang="en-US" dirty="0">
                <a:solidFill>
                  <a:srgbClr val="2B02A0"/>
                </a:solidFill>
                <a:ea typeface="宋体" pitchFamily="2" charset="-122"/>
              </a:rPr>
              <a:t>将文件读写位置移至文件头</a:t>
            </a:r>
            <a:endParaRPr lang="en-US" altLang="zh-CN" dirty="0">
              <a:solidFill>
                <a:srgbClr val="2B02A0"/>
              </a:solidFill>
              <a:ea typeface="宋体" pitchFamily="2" charset="-122"/>
            </a:endParaRPr>
          </a:p>
          <a:p>
            <a:pPr lvl="1">
              <a:buFont typeface="Wingdings" pitchFamily="2" charset="2"/>
              <a:buNone/>
            </a:pPr>
            <a:r>
              <a:rPr lang="zh-CN" altLang="en-US" dirty="0">
                <a:solidFill>
                  <a:srgbClr val="2B02A0"/>
                </a:solidFill>
                <a:ea typeface="宋体" pitchFamily="2" charset="-122"/>
              </a:rPr>
              <a:t>或（关闭后）再次打开同一个文件</a:t>
            </a:r>
            <a:endParaRPr lang="en-US" altLang="zh-CN" dirty="0">
              <a:solidFill>
                <a:srgbClr val="2B02A0"/>
              </a:solidFill>
              <a:ea typeface="宋体" pitchFamily="2" charset="-122"/>
            </a:endParaRPr>
          </a:p>
        </p:txBody>
      </p:sp>
      <p:sp>
        <p:nvSpPr>
          <p:cNvPr id="191492" name="Text Box 4"/>
          <p:cNvSpPr txBox="1">
            <a:spLocks noChangeArrowheads="1"/>
          </p:cNvSpPr>
          <p:nvPr/>
        </p:nvSpPr>
        <p:spPr bwMode="auto">
          <a:xfrm>
            <a:off x="1259632" y="5380672"/>
            <a:ext cx="6696744" cy="1477328"/>
          </a:xfrm>
          <a:prstGeom prst="rect">
            <a:avLst/>
          </a:prstGeom>
          <a:solidFill>
            <a:schemeClr val="accent1"/>
          </a:solidFill>
          <a:ln w="9525">
            <a:noFill/>
            <a:miter lim="800000"/>
            <a:headEnd/>
            <a:tailEnd/>
          </a:ln>
        </p:spPr>
        <p:txBody>
          <a:bodyPr wrap="square">
            <a:spAutoFit/>
          </a:bodyPr>
          <a:lstStyle/>
          <a:p>
            <a:pPr>
              <a:lnSpc>
                <a:spcPts val="1800"/>
              </a:lnSpc>
              <a:spcBef>
                <a:spcPct val="50000"/>
              </a:spcBef>
            </a:pPr>
            <a:r>
              <a:rPr lang="zh-CN" altLang="en-US" dirty="0">
                <a:latin typeface="楷体" pitchFamily="49" charset="-122"/>
                <a:ea typeface="楷体" pitchFamily="49" charset="-122"/>
              </a:rPr>
              <a:t>请同学们考虑是否还有其它方法？甚至更好的方法？</a:t>
            </a:r>
            <a:endParaRPr lang="en-US" altLang="zh-CN" dirty="0">
              <a:latin typeface="楷体" pitchFamily="49" charset="-122"/>
              <a:ea typeface="楷体" pitchFamily="49" charset="-122"/>
            </a:endParaRPr>
          </a:p>
          <a:p>
            <a:pPr>
              <a:lnSpc>
                <a:spcPts val="1800"/>
              </a:lnSpc>
              <a:spcBef>
                <a:spcPct val="50000"/>
              </a:spcBef>
            </a:pPr>
            <a:r>
              <a:rPr lang="zh-CN" altLang="en-US" b="0" dirty="0">
                <a:latin typeface="楷体" pitchFamily="49" charset="-122"/>
                <a:ea typeface="楷体" pitchFamily="49" charset="-122"/>
              </a:rPr>
              <a:t>如：我们可设计这样两个函数：</a:t>
            </a:r>
            <a:endParaRPr lang="en-US" altLang="zh-CN" b="0" dirty="0">
              <a:latin typeface="楷体" pitchFamily="49" charset="-122"/>
              <a:ea typeface="楷体" pitchFamily="49" charset="-122"/>
            </a:endParaRPr>
          </a:p>
          <a:p>
            <a:pPr>
              <a:lnSpc>
                <a:spcPts val="1800"/>
              </a:lnSpc>
              <a:spcBef>
                <a:spcPct val="50000"/>
              </a:spcBef>
            </a:pPr>
            <a:r>
              <a:rPr lang="en-US" altLang="zh-CN" b="0" dirty="0" err="1">
                <a:latin typeface="楷体" pitchFamily="49" charset="-122"/>
                <a:ea typeface="楷体" pitchFamily="49" charset="-122"/>
              </a:rPr>
              <a:t>fbgetc</a:t>
            </a:r>
            <a:r>
              <a:rPr lang="en-US" altLang="zh-CN" b="0" dirty="0">
                <a:latin typeface="楷体" pitchFamily="49" charset="-122"/>
                <a:ea typeface="楷体" pitchFamily="49" charset="-122"/>
              </a:rPr>
              <a:t>(</a:t>
            </a:r>
            <a:r>
              <a:rPr lang="en-US" altLang="zh-CN" b="0" dirty="0" err="1">
                <a:latin typeface="楷体" pitchFamily="49" charset="-122"/>
                <a:ea typeface="楷体" pitchFamily="49" charset="-122"/>
              </a:rPr>
              <a:t>fp</a:t>
            </a:r>
            <a:r>
              <a:rPr lang="en-US" altLang="zh-CN" b="0" dirty="0">
                <a:latin typeface="楷体" pitchFamily="49" charset="-122"/>
                <a:ea typeface="楷体" pitchFamily="49" charset="-122"/>
              </a:rPr>
              <a:t>); //</a:t>
            </a:r>
            <a:r>
              <a:rPr lang="zh-CN" altLang="en-US" b="0" dirty="0">
                <a:latin typeface="楷体" pitchFamily="49" charset="-122"/>
                <a:ea typeface="楷体" pitchFamily="49" charset="-122"/>
              </a:rPr>
              <a:t>从文件尾开始，每次倒读一个字符</a:t>
            </a:r>
            <a:endParaRPr lang="en-US" altLang="zh-CN" b="0" dirty="0">
              <a:latin typeface="楷体" pitchFamily="49" charset="-122"/>
              <a:ea typeface="楷体" pitchFamily="49" charset="-122"/>
            </a:endParaRPr>
          </a:p>
          <a:p>
            <a:pPr>
              <a:lnSpc>
                <a:spcPts val="1800"/>
              </a:lnSpc>
              <a:spcBef>
                <a:spcPct val="50000"/>
              </a:spcBef>
            </a:pPr>
            <a:r>
              <a:rPr lang="en-US" altLang="zh-CN" b="0" dirty="0" err="1">
                <a:latin typeface="楷体" pitchFamily="49" charset="-122"/>
                <a:ea typeface="楷体" pitchFamily="49" charset="-122"/>
              </a:rPr>
              <a:t>fbgets</a:t>
            </a:r>
            <a:r>
              <a:rPr lang="en-US" altLang="zh-CN" b="0" dirty="0">
                <a:latin typeface="楷体" pitchFamily="49" charset="-122"/>
                <a:ea typeface="楷体" pitchFamily="49" charset="-122"/>
              </a:rPr>
              <a:t>(</a:t>
            </a:r>
            <a:r>
              <a:rPr lang="en-US" altLang="zh-CN" b="0" dirty="0" err="1">
                <a:latin typeface="楷体" pitchFamily="49" charset="-122"/>
                <a:ea typeface="楷体" pitchFamily="49" charset="-122"/>
              </a:rPr>
              <a:t>buf,size,fp</a:t>
            </a:r>
            <a:r>
              <a:rPr lang="en-US" altLang="zh-CN" b="0" dirty="0">
                <a:latin typeface="楷体" pitchFamily="49" charset="-122"/>
                <a:ea typeface="楷体" pitchFamily="49" charset="-122"/>
              </a:rPr>
              <a:t>); //</a:t>
            </a:r>
            <a:r>
              <a:rPr lang="zh-CN" altLang="en-US" b="0" dirty="0">
                <a:latin typeface="楷体" pitchFamily="49" charset="-122"/>
                <a:ea typeface="楷体" pitchFamily="49" charset="-122"/>
              </a:rPr>
              <a:t>从文件尾开始每次倒读一行</a:t>
            </a:r>
            <a:r>
              <a:rPr lang="en-US" altLang="zh-CN" b="0" dirty="0">
                <a:latin typeface="楷体" pitchFamily="49" charset="-122"/>
                <a:ea typeface="楷体" pitchFamily="49" charset="-122"/>
              </a:rPr>
              <a:t> </a:t>
            </a:r>
            <a:endParaRPr lang="zh-CN" altLang="en-US" b="0"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492"/>
                                        </p:tgtEl>
                                        <p:attrNameLst>
                                          <p:attrName>style.visibility</p:attrName>
                                        </p:attrNameLst>
                                      </p:cBhvr>
                                      <p:to>
                                        <p:strVal val="visible"/>
                                      </p:to>
                                    </p:set>
                                    <p:animEffect transition="in" filter="blinds(horizontal)">
                                      <p:cBhvr>
                                        <p:cTn id="7" dur="500"/>
                                        <p:tgtEl>
                                          <p:spTgt spid="191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2.4</a:t>
            </a:r>
            <a:r>
              <a:rPr lang="zh-CN" altLang="en-US" dirty="0">
                <a:sym typeface="Wingdings" pitchFamily="2" charset="2"/>
              </a:rPr>
              <a:t>：</a:t>
            </a:r>
            <a:r>
              <a:rPr lang="en-US" altLang="zh-CN" dirty="0">
                <a:sym typeface="Wingdings" pitchFamily="2" charset="2"/>
              </a:rPr>
              <a:t>(</a:t>
            </a:r>
            <a:r>
              <a:rPr kumimoji="1" lang="en-US" altLang="zh-CN" sz="2800" dirty="0">
                <a:solidFill>
                  <a:srgbClr val="000099"/>
                </a:solidFill>
              </a:rPr>
              <a:t>JOSEPHU </a:t>
            </a:r>
            <a:r>
              <a:rPr lang="en-US" altLang="zh-CN" dirty="0">
                <a:sym typeface="Wingdings" pitchFamily="2" charset="2"/>
              </a:rPr>
              <a:t>)</a:t>
            </a:r>
            <a:r>
              <a:rPr lang="zh-CN" altLang="en-US" dirty="0"/>
              <a:t>谁是幸运者（海盗游戏）？</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问题：</a:t>
            </a:r>
            <a:r>
              <a:rPr lang="zh-CN" altLang="en-US" b="0" dirty="0"/>
              <a:t>海盗们曾经玩一种游戏：每当捕获一艏船，船上船员只有一人能幸存。规则如下：船上船员分别编上号，站成一圈；然后从</a:t>
            </a:r>
            <a:r>
              <a:rPr lang="en-US" altLang="zh-CN" b="0" dirty="0"/>
              <a:t>1</a:t>
            </a:r>
            <a:r>
              <a:rPr lang="zh-CN" altLang="en-US" b="0" dirty="0"/>
              <a:t>号船员开始循环数数，每数到</a:t>
            </a:r>
            <a:r>
              <a:rPr lang="en-US" altLang="zh-CN" b="0" dirty="0"/>
              <a:t>13</a:t>
            </a:r>
            <a:r>
              <a:rPr lang="zh-CN" altLang="en-US" b="0" dirty="0"/>
              <a:t>，该船员将被推到海里，直到剩下一个船员。谁是最后的幸存者？</a:t>
            </a:r>
            <a:endParaRPr lang="en-US" altLang="zh-CN" b="0" dirty="0"/>
          </a:p>
          <a:p>
            <a:r>
              <a:rPr lang="zh-CN" altLang="en-US" b="0" dirty="0"/>
              <a:t>输入：船员人数</a:t>
            </a:r>
            <a:endParaRPr lang="en-US" altLang="zh-CN" b="0" dirty="0"/>
          </a:p>
          <a:p>
            <a:r>
              <a:rPr lang="zh-CN" altLang="en-US" b="0" dirty="0"/>
              <a:t>输出：幸运者号</a:t>
            </a:r>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107</a:t>
            </a:fld>
            <a:endParaRPr lang="en-US" altLang="zh-CN"/>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2.4</a:t>
            </a:r>
            <a:r>
              <a:rPr lang="zh-CN" altLang="en-US" dirty="0"/>
              <a:t>：算法分析</a:t>
            </a:r>
            <a:r>
              <a:rPr lang="en-US" altLang="zh-CN" dirty="0"/>
              <a:t>*</a:t>
            </a:r>
            <a:endParaRPr lang="zh-CN" altLang="en-US" dirty="0"/>
          </a:p>
        </p:txBody>
      </p:sp>
      <p:sp>
        <p:nvSpPr>
          <p:cNvPr id="3" name="内容占位符 2"/>
          <p:cNvSpPr>
            <a:spLocks noGrp="1"/>
          </p:cNvSpPr>
          <p:nvPr>
            <p:ph idx="1"/>
          </p:nvPr>
        </p:nvSpPr>
        <p:spPr>
          <a:xfrm>
            <a:off x="977900" y="1447801"/>
            <a:ext cx="7105650" cy="469032"/>
          </a:xfrm>
        </p:spPr>
        <p:txBody>
          <a:bodyPr/>
          <a:lstStyle/>
          <a:p>
            <a:r>
              <a:rPr lang="zh-CN" altLang="en-US" sz="2000" b="0" dirty="0">
                <a:latin typeface="楷体" pitchFamily="49" charset="-122"/>
                <a:ea typeface="楷体" pitchFamily="49" charset="-122"/>
              </a:rPr>
              <a:t>首先将所有船员按编号构成一个循环链表；</a:t>
            </a:r>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108</a:t>
            </a:fld>
            <a:endParaRPr lang="en-US" altLang="zh-CN" dirty="0"/>
          </a:p>
        </p:txBody>
      </p:sp>
      <p:grpSp>
        <p:nvGrpSpPr>
          <p:cNvPr id="6" name="Group 4"/>
          <p:cNvGrpSpPr>
            <a:grpSpLocks/>
          </p:cNvGrpSpPr>
          <p:nvPr/>
        </p:nvGrpSpPr>
        <p:grpSpPr bwMode="auto">
          <a:xfrm>
            <a:off x="1475656" y="2060848"/>
            <a:ext cx="1944688" cy="1800225"/>
            <a:chOff x="2018" y="2523"/>
            <a:chExt cx="1225" cy="1134"/>
          </a:xfrm>
        </p:grpSpPr>
        <p:sp>
          <p:nvSpPr>
            <p:cNvPr id="7" name="Oval 5"/>
            <p:cNvSpPr>
              <a:spLocks noChangeArrowheads="1"/>
            </p:cNvSpPr>
            <p:nvPr/>
          </p:nvSpPr>
          <p:spPr bwMode="auto">
            <a:xfrm>
              <a:off x="2517" y="2523"/>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8" name="Oval 6"/>
            <p:cNvSpPr>
              <a:spLocks noChangeArrowheads="1"/>
            </p:cNvSpPr>
            <p:nvPr/>
          </p:nvSpPr>
          <p:spPr bwMode="auto">
            <a:xfrm>
              <a:off x="3016"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9" name="Oval 7"/>
            <p:cNvSpPr>
              <a:spLocks noChangeArrowheads="1"/>
            </p:cNvSpPr>
            <p:nvPr/>
          </p:nvSpPr>
          <p:spPr bwMode="auto">
            <a:xfrm>
              <a:off x="2880"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0" name="Oval 8"/>
            <p:cNvSpPr>
              <a:spLocks noChangeArrowheads="1"/>
            </p:cNvSpPr>
            <p:nvPr/>
          </p:nvSpPr>
          <p:spPr bwMode="auto">
            <a:xfrm>
              <a:off x="2154"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 name="Oval 9"/>
            <p:cNvSpPr>
              <a:spLocks noChangeArrowheads="1"/>
            </p:cNvSpPr>
            <p:nvPr/>
          </p:nvSpPr>
          <p:spPr bwMode="auto">
            <a:xfrm>
              <a:off x="2018"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2" name="Line 10"/>
            <p:cNvSpPr>
              <a:spLocks noChangeShapeType="1"/>
            </p:cNvSpPr>
            <p:nvPr/>
          </p:nvSpPr>
          <p:spPr bwMode="auto">
            <a:xfrm>
              <a:off x="2744" y="2704"/>
              <a:ext cx="272" cy="18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3" name="Line 11"/>
            <p:cNvSpPr>
              <a:spLocks noChangeShapeType="1"/>
            </p:cNvSpPr>
            <p:nvPr/>
          </p:nvSpPr>
          <p:spPr bwMode="auto">
            <a:xfrm flipH="1">
              <a:off x="3061"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4" name="Line 12"/>
            <p:cNvSpPr>
              <a:spLocks noChangeShapeType="1"/>
            </p:cNvSpPr>
            <p:nvPr/>
          </p:nvSpPr>
          <p:spPr bwMode="auto">
            <a:xfrm flipH="1">
              <a:off x="2381" y="3566"/>
              <a:ext cx="499"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5" name="Line 13"/>
            <p:cNvSpPr>
              <a:spLocks noChangeShapeType="1"/>
            </p:cNvSpPr>
            <p:nvPr/>
          </p:nvSpPr>
          <p:spPr bwMode="auto">
            <a:xfrm flipH="1" flipV="1">
              <a:off x="2109"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6" name="Line 14"/>
            <p:cNvSpPr>
              <a:spLocks noChangeShapeType="1"/>
            </p:cNvSpPr>
            <p:nvPr/>
          </p:nvSpPr>
          <p:spPr bwMode="auto">
            <a:xfrm flipV="1">
              <a:off x="2245" y="2704"/>
              <a:ext cx="272" cy="182"/>
            </a:xfrm>
            <a:prstGeom prst="line">
              <a:avLst/>
            </a:prstGeom>
            <a:noFill/>
            <a:ln w="9525">
              <a:solidFill>
                <a:schemeClr val="tx1"/>
              </a:solidFill>
              <a:prstDash val="dash"/>
              <a:round/>
              <a:headEnd/>
              <a:tailEnd type="triangle" w="med" len="med"/>
            </a:ln>
          </p:spPr>
          <p:txBody>
            <a:bodyPr wrap="none">
              <a:spAutoFit/>
            </a:bodyPr>
            <a:lstStyle/>
            <a:p>
              <a:endParaRPr lang="zh-CN" altLang="en-US"/>
            </a:p>
          </p:txBody>
        </p:sp>
      </p:grpSp>
      <p:sp>
        <p:nvSpPr>
          <p:cNvPr id="17" name="内容占位符 2"/>
          <p:cNvSpPr txBox="1">
            <a:spLocks/>
          </p:cNvSpPr>
          <p:nvPr/>
        </p:nvSpPr>
        <p:spPr bwMode="auto">
          <a:xfrm>
            <a:off x="1043608" y="3933056"/>
            <a:ext cx="7105650" cy="720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9400" marR="0" lvl="0" indent="-279400" algn="l" defTabSz="914400" rtl="0" eaLnBrk="0" fontAlgn="base" latinLnBrk="0" hangingPunct="0">
              <a:lnSpc>
                <a:spcPct val="90000"/>
              </a:lnSpc>
              <a:spcBef>
                <a:spcPct val="60000"/>
              </a:spcBef>
              <a:spcAft>
                <a:spcPct val="0"/>
              </a:spcAft>
              <a:buClr>
                <a:srgbClr val="D60093"/>
              </a:buClr>
              <a:buSzPct val="70000"/>
              <a:buFont typeface="Wingdings" pitchFamily="2" charset="2"/>
              <a:buChar char="n"/>
              <a:tabLst/>
              <a:defRPr/>
            </a:pPr>
            <a:r>
              <a:rPr kumimoji="0" lang="zh-CN" altLang="en-US" sz="2000" b="0" i="0" u="none" strike="noStrike" kern="0" cap="none" spc="0" normalizeH="0" baseline="0" noProof="0" dirty="0">
                <a:ln>
                  <a:noFill/>
                </a:ln>
                <a:solidFill>
                  <a:schemeClr val="tx1"/>
                </a:solidFill>
                <a:effectLst/>
                <a:uLnTx/>
                <a:uFillTx/>
                <a:latin typeface="楷体" pitchFamily="49" charset="-122"/>
                <a:ea typeface="楷体" pitchFamily="49" charset="-122"/>
                <a:cs typeface="+mn-cs"/>
              </a:rPr>
              <a:t>从循环链表头开始以</a:t>
            </a:r>
            <a:r>
              <a:rPr kumimoji="0" lang="en-US" altLang="zh-CN" sz="2000" b="0" i="0" u="none" strike="noStrike" kern="0" cap="none" spc="0" normalizeH="0" baseline="0" noProof="0" dirty="0">
                <a:ln>
                  <a:noFill/>
                </a:ln>
                <a:solidFill>
                  <a:schemeClr val="tx1"/>
                </a:solidFill>
                <a:effectLst/>
                <a:uLnTx/>
                <a:uFillTx/>
                <a:latin typeface="楷体" pitchFamily="49" charset="-122"/>
                <a:ea typeface="楷体" pitchFamily="49" charset="-122"/>
                <a:cs typeface="+mn-cs"/>
              </a:rPr>
              <a:t>13</a:t>
            </a:r>
            <a:r>
              <a:rPr kumimoji="0" lang="zh-CN" altLang="en-US" sz="2000" b="0" i="0" u="none" strike="noStrike" kern="0" cap="none" spc="0" normalizeH="0" baseline="0" noProof="0" dirty="0">
                <a:ln>
                  <a:noFill/>
                </a:ln>
                <a:solidFill>
                  <a:schemeClr val="tx1"/>
                </a:solidFill>
                <a:effectLst/>
                <a:uLnTx/>
                <a:uFillTx/>
                <a:latin typeface="楷体" pitchFamily="49" charset="-122"/>
                <a:ea typeface="楷体" pitchFamily="49" charset="-122"/>
                <a:cs typeface="+mn-cs"/>
              </a:rPr>
              <a:t>为周期循环计数访问，每计数到</a:t>
            </a:r>
            <a:r>
              <a:rPr kumimoji="0" lang="en-US" altLang="zh-CN" sz="2000" b="0" i="0" u="none" strike="noStrike" kern="0" cap="none" spc="0" normalizeH="0" baseline="0" noProof="0" dirty="0">
                <a:ln>
                  <a:noFill/>
                </a:ln>
                <a:solidFill>
                  <a:schemeClr val="tx1"/>
                </a:solidFill>
                <a:effectLst/>
                <a:uLnTx/>
                <a:uFillTx/>
                <a:latin typeface="楷体" pitchFamily="49" charset="-122"/>
                <a:ea typeface="楷体" pitchFamily="49" charset="-122"/>
                <a:cs typeface="+mn-cs"/>
              </a:rPr>
              <a:t>13</a:t>
            </a:r>
            <a:r>
              <a:rPr kumimoji="0" lang="zh-CN" altLang="en-US" sz="2000" b="0" i="0" u="none" strike="noStrike" kern="0" cap="none" spc="0" normalizeH="0" baseline="0" noProof="0" dirty="0">
                <a:ln>
                  <a:noFill/>
                </a:ln>
                <a:solidFill>
                  <a:schemeClr val="tx1"/>
                </a:solidFill>
                <a:effectLst/>
                <a:uLnTx/>
                <a:uFillTx/>
                <a:latin typeface="楷体" pitchFamily="49" charset="-122"/>
                <a:ea typeface="楷体" pitchFamily="49" charset="-122"/>
                <a:cs typeface="+mn-cs"/>
              </a:rPr>
              <a:t>，将相应节点删除，直到剩下一个节点；</a:t>
            </a:r>
          </a:p>
        </p:txBody>
      </p:sp>
      <p:grpSp>
        <p:nvGrpSpPr>
          <p:cNvPr id="18" name="Group 4"/>
          <p:cNvGrpSpPr>
            <a:grpSpLocks/>
          </p:cNvGrpSpPr>
          <p:nvPr/>
        </p:nvGrpSpPr>
        <p:grpSpPr bwMode="auto">
          <a:xfrm>
            <a:off x="1259632" y="4653136"/>
            <a:ext cx="1944688" cy="1800225"/>
            <a:chOff x="2018" y="2523"/>
            <a:chExt cx="1225" cy="1134"/>
          </a:xfrm>
        </p:grpSpPr>
        <p:sp>
          <p:nvSpPr>
            <p:cNvPr id="19" name="Oval 5"/>
            <p:cNvSpPr>
              <a:spLocks noChangeArrowheads="1"/>
            </p:cNvSpPr>
            <p:nvPr/>
          </p:nvSpPr>
          <p:spPr bwMode="auto">
            <a:xfrm>
              <a:off x="2517" y="2523"/>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0" name="Oval 6"/>
            <p:cNvSpPr>
              <a:spLocks noChangeArrowheads="1"/>
            </p:cNvSpPr>
            <p:nvPr/>
          </p:nvSpPr>
          <p:spPr bwMode="auto">
            <a:xfrm>
              <a:off x="3016"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1" name="Oval 7"/>
            <p:cNvSpPr>
              <a:spLocks noChangeArrowheads="1"/>
            </p:cNvSpPr>
            <p:nvPr/>
          </p:nvSpPr>
          <p:spPr bwMode="auto">
            <a:xfrm>
              <a:off x="2880"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2" name="Oval 8"/>
            <p:cNvSpPr>
              <a:spLocks noChangeArrowheads="1"/>
            </p:cNvSpPr>
            <p:nvPr/>
          </p:nvSpPr>
          <p:spPr bwMode="auto">
            <a:xfrm>
              <a:off x="2154"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3" name="Oval 9"/>
            <p:cNvSpPr>
              <a:spLocks noChangeArrowheads="1"/>
            </p:cNvSpPr>
            <p:nvPr/>
          </p:nvSpPr>
          <p:spPr bwMode="auto">
            <a:xfrm>
              <a:off x="2018"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24" name="Line 10"/>
            <p:cNvSpPr>
              <a:spLocks noChangeShapeType="1"/>
            </p:cNvSpPr>
            <p:nvPr/>
          </p:nvSpPr>
          <p:spPr bwMode="auto">
            <a:xfrm>
              <a:off x="2744" y="2704"/>
              <a:ext cx="272" cy="18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25" name="Line 11"/>
            <p:cNvSpPr>
              <a:spLocks noChangeShapeType="1"/>
            </p:cNvSpPr>
            <p:nvPr/>
          </p:nvSpPr>
          <p:spPr bwMode="auto">
            <a:xfrm flipH="1">
              <a:off x="3061"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26" name="Line 12"/>
            <p:cNvSpPr>
              <a:spLocks noChangeShapeType="1"/>
            </p:cNvSpPr>
            <p:nvPr/>
          </p:nvSpPr>
          <p:spPr bwMode="auto">
            <a:xfrm flipH="1">
              <a:off x="2381" y="3566"/>
              <a:ext cx="499"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27" name="Line 13"/>
            <p:cNvSpPr>
              <a:spLocks noChangeShapeType="1"/>
            </p:cNvSpPr>
            <p:nvPr/>
          </p:nvSpPr>
          <p:spPr bwMode="auto">
            <a:xfrm flipH="1" flipV="1">
              <a:off x="2109"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28" name="Line 14"/>
            <p:cNvSpPr>
              <a:spLocks noChangeShapeType="1"/>
            </p:cNvSpPr>
            <p:nvPr/>
          </p:nvSpPr>
          <p:spPr bwMode="auto">
            <a:xfrm flipV="1">
              <a:off x="2245" y="2704"/>
              <a:ext cx="272" cy="182"/>
            </a:xfrm>
            <a:prstGeom prst="line">
              <a:avLst/>
            </a:prstGeom>
            <a:noFill/>
            <a:ln w="9525">
              <a:solidFill>
                <a:schemeClr val="tx1"/>
              </a:solidFill>
              <a:prstDash val="dash"/>
              <a:round/>
              <a:headEnd/>
              <a:tailEnd type="triangle" w="med" len="med"/>
            </a:ln>
          </p:spPr>
          <p:txBody>
            <a:bodyPr wrap="none">
              <a:spAutoFit/>
            </a:bodyPr>
            <a:lstStyle/>
            <a:p>
              <a:endParaRPr lang="zh-CN" altLang="en-US"/>
            </a:p>
          </p:txBody>
        </p:sp>
      </p:grpSp>
      <p:sp>
        <p:nvSpPr>
          <p:cNvPr id="29" name="Line 10"/>
          <p:cNvSpPr>
            <a:spLocks noChangeShapeType="1"/>
          </p:cNvSpPr>
          <p:nvPr/>
        </p:nvSpPr>
        <p:spPr bwMode="auto">
          <a:xfrm>
            <a:off x="2411760" y="4941168"/>
            <a:ext cx="431800" cy="288925"/>
          </a:xfrm>
          <a:prstGeom prst="line">
            <a:avLst/>
          </a:prstGeom>
          <a:noFill/>
          <a:ln w="9525">
            <a:solidFill>
              <a:srgbClr val="FFCD2D"/>
            </a:solidFill>
            <a:round/>
            <a:headEnd/>
            <a:tailEnd type="triangle" w="med" len="med"/>
          </a:ln>
        </p:spPr>
        <p:txBody>
          <a:bodyPr wrap="none">
            <a:spAutoFit/>
          </a:bodyPr>
          <a:lstStyle/>
          <a:p>
            <a:endParaRPr lang="zh-CN" altLang="en-US">
              <a:ln>
                <a:solidFill>
                  <a:srgbClr val="FFC000"/>
                </a:solidFill>
              </a:ln>
            </a:endParaRPr>
          </a:p>
        </p:txBody>
      </p:sp>
      <p:sp>
        <p:nvSpPr>
          <p:cNvPr id="30" name="Line 11"/>
          <p:cNvSpPr>
            <a:spLocks noChangeShapeType="1"/>
          </p:cNvSpPr>
          <p:nvPr/>
        </p:nvSpPr>
        <p:spPr bwMode="auto">
          <a:xfrm flipH="1">
            <a:off x="2915816" y="5589240"/>
            <a:ext cx="144463" cy="503238"/>
          </a:xfrm>
          <a:prstGeom prst="line">
            <a:avLst/>
          </a:prstGeom>
          <a:noFill/>
          <a:ln w="9525">
            <a:solidFill>
              <a:srgbClr val="FFCD2D"/>
            </a:solidFill>
            <a:round/>
            <a:headEnd/>
            <a:tailEnd type="triangle" w="med" len="med"/>
          </a:ln>
        </p:spPr>
        <p:txBody>
          <a:bodyPr wrap="none">
            <a:spAutoFit/>
          </a:bodyPr>
          <a:lstStyle/>
          <a:p>
            <a:endParaRPr lang="zh-CN" altLang="en-US"/>
          </a:p>
        </p:txBody>
      </p:sp>
      <p:cxnSp>
        <p:nvCxnSpPr>
          <p:cNvPr id="32" name="直接箭头连接符 31"/>
          <p:cNvCxnSpPr/>
          <p:nvPr/>
        </p:nvCxnSpPr>
        <p:spPr bwMode="auto">
          <a:xfrm>
            <a:off x="2411760" y="5013176"/>
            <a:ext cx="341079" cy="1060589"/>
          </a:xfrm>
          <a:prstGeom prst="straightConnector1">
            <a:avLst/>
          </a:prstGeom>
          <a:noFill/>
          <a:ln w="9525" cap="flat" cmpd="sng" algn="ctr">
            <a:solidFill>
              <a:schemeClr val="tx1"/>
            </a:solidFill>
            <a:prstDash val="solid"/>
            <a:round/>
            <a:headEnd type="none" w="med" len="med"/>
            <a:tailEnd type="arrow"/>
          </a:ln>
          <a:effectLst/>
        </p:spPr>
      </p:cxnSp>
      <p:sp>
        <p:nvSpPr>
          <p:cNvPr id="33" name="Oval 6"/>
          <p:cNvSpPr>
            <a:spLocks noChangeArrowheads="1"/>
          </p:cNvSpPr>
          <p:nvPr/>
        </p:nvSpPr>
        <p:spPr bwMode="auto">
          <a:xfrm>
            <a:off x="2843808" y="5229200"/>
            <a:ext cx="360363" cy="360363"/>
          </a:xfrm>
          <a:prstGeom prst="ellipse">
            <a:avLst/>
          </a:prstGeom>
          <a:solidFill>
            <a:srgbClr val="FFC611"/>
          </a:solidFill>
          <a:ln w="9525">
            <a:solidFill>
              <a:srgbClr val="FFC611"/>
            </a:solidFill>
            <a:round/>
            <a:headEnd/>
            <a:tailEnd/>
          </a:ln>
        </p:spPr>
        <p:txBody>
          <a:bodyPr wrap="none" anchor="ctr">
            <a:spAutoFit/>
          </a:bodyPr>
          <a:lstStyle/>
          <a:p>
            <a:endParaRPr lang="zh-CN" altLang="en-US"/>
          </a:p>
        </p:txBody>
      </p:sp>
      <p:sp>
        <p:nvSpPr>
          <p:cNvPr id="35" name="矩形 34"/>
          <p:cNvSpPr/>
          <p:nvPr/>
        </p:nvSpPr>
        <p:spPr>
          <a:xfrm>
            <a:off x="3635896" y="1988840"/>
            <a:ext cx="5508104" cy="1643527"/>
          </a:xfrm>
          <a:prstGeom prst="rect">
            <a:avLst/>
          </a:prstGeom>
        </p:spPr>
        <p:txBody>
          <a:bodyPr wrap="square">
            <a:spAutoFit/>
          </a:bodyPr>
          <a:lstStyle/>
          <a:p>
            <a:pPr>
              <a:lnSpc>
                <a:spcPct val="70000"/>
              </a:lnSpc>
              <a:buFont typeface="Wingdings" pitchFamily="2" charset="2"/>
              <a:buNone/>
            </a:pPr>
            <a:r>
              <a:rPr lang="en-US" altLang="zh-CN" sz="1600" b="0" dirty="0"/>
              <a:t>first = p = (</a:t>
            </a:r>
            <a:r>
              <a:rPr lang="en-US" altLang="zh-CN" sz="1600" b="0" dirty="0" err="1"/>
              <a:t>struct</a:t>
            </a:r>
            <a:r>
              <a:rPr lang="en-US" altLang="zh-CN" sz="1600" b="0" dirty="0"/>
              <a:t> Node *)</a:t>
            </a:r>
            <a:r>
              <a:rPr lang="en-US" altLang="zh-CN" sz="1600" b="0" dirty="0" err="1"/>
              <a:t>malloc</a:t>
            </a:r>
            <a:r>
              <a:rPr lang="en-US" altLang="zh-CN" sz="1600" b="0" dirty="0"/>
              <a:t>(</a:t>
            </a:r>
            <a:r>
              <a:rPr lang="en-US" altLang="zh-CN" sz="1600" b="0" dirty="0" err="1"/>
              <a:t>sizeof</a:t>
            </a:r>
            <a:r>
              <a:rPr lang="en-US" altLang="zh-CN" sz="1600" b="0" dirty="0"/>
              <a:t> ( </a:t>
            </a:r>
            <a:r>
              <a:rPr lang="en-US" altLang="zh-CN" sz="1600" b="0" dirty="0" err="1"/>
              <a:t>struct</a:t>
            </a:r>
            <a:r>
              <a:rPr lang="en-US" altLang="zh-CN" sz="1600" b="0" dirty="0"/>
              <a:t> Node));</a:t>
            </a:r>
          </a:p>
          <a:p>
            <a:pPr>
              <a:lnSpc>
                <a:spcPct val="70000"/>
              </a:lnSpc>
              <a:buFont typeface="Wingdings" pitchFamily="2" charset="2"/>
              <a:buNone/>
            </a:pPr>
            <a:r>
              <a:rPr lang="en-US" altLang="zh-CN" sz="1600" b="0" dirty="0"/>
              <a:t>first-&gt;no = 1;</a:t>
            </a:r>
          </a:p>
          <a:p>
            <a:pPr>
              <a:lnSpc>
                <a:spcPct val="70000"/>
              </a:lnSpc>
              <a:buFont typeface="Wingdings" pitchFamily="2" charset="2"/>
              <a:buNone/>
            </a:pPr>
            <a:r>
              <a:rPr lang="en-US" altLang="zh-CN" sz="1600" b="0" dirty="0"/>
              <a:t>for(</a:t>
            </a:r>
            <a:r>
              <a:rPr lang="en-US" altLang="zh-CN" sz="1600" b="0" dirty="0" err="1"/>
              <a:t>i</a:t>
            </a:r>
            <a:r>
              <a:rPr lang="en-US" altLang="zh-CN" sz="1600" b="0" dirty="0"/>
              <a:t>=2; </a:t>
            </a:r>
            <a:r>
              <a:rPr lang="en-US" altLang="zh-CN" sz="1600" b="0" dirty="0" err="1"/>
              <a:t>i</a:t>
            </a:r>
            <a:r>
              <a:rPr lang="en-US" altLang="zh-CN" sz="1600" b="0" dirty="0"/>
              <a:t>&lt;=n; </a:t>
            </a:r>
            <a:r>
              <a:rPr lang="en-US" altLang="zh-CN" sz="1600" b="0" dirty="0" err="1"/>
              <a:t>i</a:t>
            </a:r>
            <a:r>
              <a:rPr lang="en-US" altLang="zh-CN" sz="1600" b="0" dirty="0"/>
              <a:t>++){</a:t>
            </a:r>
          </a:p>
          <a:p>
            <a:pPr>
              <a:lnSpc>
                <a:spcPct val="70000"/>
              </a:lnSpc>
              <a:buFont typeface="Wingdings" pitchFamily="2" charset="2"/>
              <a:buNone/>
            </a:pPr>
            <a:r>
              <a:rPr lang="en-US" altLang="zh-CN" sz="1600" b="0" dirty="0"/>
              <a:t>      p-&gt;next = (</a:t>
            </a:r>
            <a:r>
              <a:rPr lang="en-US" altLang="zh-CN" sz="1600" b="0" dirty="0" err="1"/>
              <a:t>struct</a:t>
            </a:r>
            <a:r>
              <a:rPr lang="en-US" altLang="zh-CN" sz="1600" b="0" dirty="0"/>
              <a:t> Node *)</a:t>
            </a:r>
            <a:r>
              <a:rPr lang="en-US" altLang="zh-CN" sz="1600" b="0" dirty="0" err="1"/>
              <a:t>malloc</a:t>
            </a:r>
            <a:r>
              <a:rPr lang="en-US" altLang="zh-CN" sz="1600" b="0" dirty="0"/>
              <a:t>(</a:t>
            </a:r>
            <a:r>
              <a:rPr lang="en-US" altLang="zh-CN" sz="1600" b="0" dirty="0" err="1"/>
              <a:t>sizeof</a:t>
            </a:r>
            <a:r>
              <a:rPr lang="en-US" altLang="zh-CN" sz="1600" b="0" dirty="0"/>
              <a:t> ( </a:t>
            </a:r>
            <a:r>
              <a:rPr lang="en-US" altLang="zh-CN" sz="1600" b="0" dirty="0" err="1"/>
              <a:t>struct</a:t>
            </a:r>
            <a:r>
              <a:rPr lang="en-US" altLang="zh-CN" sz="1600" b="0" dirty="0"/>
              <a:t> Node));</a:t>
            </a:r>
          </a:p>
          <a:p>
            <a:pPr>
              <a:lnSpc>
                <a:spcPct val="70000"/>
              </a:lnSpc>
              <a:buFont typeface="Wingdings" pitchFamily="2" charset="2"/>
              <a:buNone/>
            </a:pPr>
            <a:r>
              <a:rPr lang="en-US" altLang="zh-CN" sz="1600" b="0" dirty="0"/>
              <a:t>      p = p-&gt;next;</a:t>
            </a:r>
          </a:p>
          <a:p>
            <a:pPr>
              <a:lnSpc>
                <a:spcPct val="70000"/>
              </a:lnSpc>
              <a:buFont typeface="Wingdings" pitchFamily="2" charset="2"/>
              <a:buNone/>
            </a:pPr>
            <a:r>
              <a:rPr lang="en-US" altLang="zh-CN" sz="1600" b="0" dirty="0"/>
              <a:t>      p-&gt;no = </a:t>
            </a:r>
            <a:r>
              <a:rPr lang="en-US" altLang="zh-CN" sz="1600" b="0" dirty="0" err="1"/>
              <a:t>i</a:t>
            </a:r>
            <a:r>
              <a:rPr lang="en-US" altLang="zh-CN" sz="1600" b="0" dirty="0"/>
              <a:t>;</a:t>
            </a:r>
          </a:p>
          <a:p>
            <a:pPr>
              <a:lnSpc>
                <a:spcPct val="70000"/>
              </a:lnSpc>
              <a:buFont typeface="Wingdings" pitchFamily="2" charset="2"/>
              <a:buNone/>
            </a:pPr>
            <a:r>
              <a:rPr lang="en-US" altLang="zh-CN" sz="1600" b="0" dirty="0"/>
              <a:t>}</a:t>
            </a:r>
          </a:p>
          <a:p>
            <a:pPr>
              <a:lnSpc>
                <a:spcPct val="70000"/>
              </a:lnSpc>
              <a:buFont typeface="Wingdings" pitchFamily="2" charset="2"/>
              <a:buNone/>
            </a:pPr>
            <a:r>
              <a:rPr lang="en-US" altLang="zh-CN" sz="1600" b="0" dirty="0"/>
              <a:t>p-&gt;next = first;</a:t>
            </a:r>
          </a:p>
          <a:p>
            <a:pPr>
              <a:lnSpc>
                <a:spcPct val="70000"/>
              </a:lnSpc>
              <a:buFont typeface="Wingdings" pitchFamily="2" charset="2"/>
              <a:buNone/>
            </a:pPr>
            <a:r>
              <a:rPr lang="en-US" altLang="zh-CN" sz="1600" b="0" dirty="0"/>
              <a:t>p= first;</a:t>
            </a:r>
          </a:p>
        </p:txBody>
      </p:sp>
      <p:sp>
        <p:nvSpPr>
          <p:cNvPr id="36" name="矩形 35"/>
          <p:cNvSpPr/>
          <p:nvPr/>
        </p:nvSpPr>
        <p:spPr>
          <a:xfrm>
            <a:off x="3635896" y="4581128"/>
            <a:ext cx="5508104" cy="1988237"/>
          </a:xfrm>
          <a:prstGeom prst="rect">
            <a:avLst/>
          </a:prstGeom>
        </p:spPr>
        <p:txBody>
          <a:bodyPr wrap="square">
            <a:spAutoFit/>
          </a:bodyPr>
          <a:lstStyle/>
          <a:p>
            <a:pPr>
              <a:lnSpc>
                <a:spcPct val="70000"/>
              </a:lnSpc>
              <a:buFont typeface="Wingdings" pitchFamily="2" charset="2"/>
              <a:buNone/>
            </a:pPr>
            <a:r>
              <a:rPr lang="en-US" altLang="zh-CN" sz="1600" b="0" dirty="0"/>
              <a:t>c=1;</a:t>
            </a:r>
          </a:p>
          <a:p>
            <a:pPr>
              <a:lnSpc>
                <a:spcPct val="70000"/>
              </a:lnSpc>
              <a:buFont typeface="Wingdings" pitchFamily="2" charset="2"/>
              <a:buNone/>
            </a:pPr>
            <a:r>
              <a:rPr lang="en-US" altLang="zh-CN" sz="1600" b="0" dirty="0"/>
              <a:t>while(p != p-&gt;next)</a:t>
            </a:r>
          </a:p>
          <a:p>
            <a:pPr>
              <a:lnSpc>
                <a:spcPct val="70000"/>
              </a:lnSpc>
              <a:buFont typeface="Wingdings" pitchFamily="2" charset="2"/>
              <a:buNone/>
            </a:pPr>
            <a:r>
              <a:rPr lang="en-US" altLang="zh-CN" sz="1600" b="0" dirty="0"/>
              <a:t>    if(c != 13) {</a:t>
            </a:r>
          </a:p>
          <a:p>
            <a:pPr>
              <a:lnSpc>
                <a:spcPct val="70000"/>
              </a:lnSpc>
              <a:buFont typeface="Wingdings" pitchFamily="2" charset="2"/>
              <a:buNone/>
            </a:pPr>
            <a:r>
              <a:rPr lang="en-US" altLang="zh-CN" sz="1600" b="0" dirty="0"/>
              <a:t>        q = p; </a:t>
            </a:r>
            <a:r>
              <a:rPr lang="en-US" altLang="zh-CN" sz="1400" b="0" dirty="0"/>
              <a:t>/*</a:t>
            </a:r>
            <a:r>
              <a:rPr lang="zh-CN" altLang="en-US" sz="1400" b="0" dirty="0"/>
              <a:t>保存上一节点</a:t>
            </a:r>
            <a:r>
              <a:rPr lang="en-US" altLang="zh-CN" sz="1400" b="0" dirty="0"/>
              <a:t>*/</a:t>
            </a:r>
            <a:endParaRPr lang="en-US" altLang="zh-CN" sz="1600" b="0" dirty="0"/>
          </a:p>
          <a:p>
            <a:pPr>
              <a:lnSpc>
                <a:spcPct val="70000"/>
              </a:lnSpc>
              <a:buFont typeface="Wingdings" pitchFamily="2" charset="2"/>
              <a:buNone/>
            </a:pPr>
            <a:r>
              <a:rPr lang="en-US" altLang="zh-CN" sz="1600" b="0" dirty="0"/>
              <a:t>        p = p-&gt;next;</a:t>
            </a:r>
          </a:p>
          <a:p>
            <a:pPr>
              <a:lnSpc>
                <a:spcPct val="70000"/>
              </a:lnSpc>
              <a:buFont typeface="Wingdings" pitchFamily="2" charset="2"/>
              <a:buNone/>
            </a:pPr>
            <a:r>
              <a:rPr lang="en-US" altLang="zh-CN" sz="1600" b="0" dirty="0"/>
              <a:t>        </a:t>
            </a:r>
            <a:r>
              <a:rPr lang="en-US" altLang="zh-CN" sz="1600" b="0" dirty="0" err="1"/>
              <a:t>c++</a:t>
            </a:r>
            <a:r>
              <a:rPr lang="en-US" altLang="zh-CN" sz="1600" b="0" dirty="0"/>
              <a:t>;</a:t>
            </a:r>
          </a:p>
          <a:p>
            <a:pPr>
              <a:lnSpc>
                <a:spcPct val="70000"/>
              </a:lnSpc>
              <a:buFont typeface="Wingdings" pitchFamily="2" charset="2"/>
              <a:buNone/>
            </a:pPr>
            <a:r>
              <a:rPr lang="en-US" altLang="zh-CN" sz="1600" b="0" dirty="0"/>
              <a:t>    }</a:t>
            </a:r>
          </a:p>
          <a:p>
            <a:pPr>
              <a:lnSpc>
                <a:spcPct val="70000"/>
              </a:lnSpc>
              <a:buFont typeface="Wingdings" pitchFamily="2" charset="2"/>
              <a:buNone/>
            </a:pPr>
            <a:r>
              <a:rPr lang="en-US" altLang="zh-CN" sz="1600" b="0" dirty="0"/>
              <a:t>    else {</a:t>
            </a:r>
          </a:p>
          <a:p>
            <a:pPr>
              <a:lnSpc>
                <a:spcPct val="70000"/>
              </a:lnSpc>
              <a:buFont typeface="Wingdings" pitchFamily="2" charset="2"/>
              <a:buNone/>
            </a:pPr>
            <a:r>
              <a:rPr lang="en-US" altLang="zh-CN" sz="1600" b="0" dirty="0"/>
              <a:t>        q-&gt;next = p-&gt;next; free(p);</a:t>
            </a:r>
          </a:p>
          <a:p>
            <a:pPr>
              <a:lnSpc>
                <a:spcPct val="70000"/>
              </a:lnSpc>
              <a:buFont typeface="Wingdings" pitchFamily="2" charset="2"/>
              <a:buNone/>
            </a:pPr>
            <a:r>
              <a:rPr lang="en-US" altLang="zh-CN" sz="1600" b="0" dirty="0"/>
              <a:t>        p = q-&gt;next;  c = 1;</a:t>
            </a:r>
          </a:p>
          <a:p>
            <a:pPr>
              <a:lnSpc>
                <a:spcPct val="70000"/>
              </a:lnSpc>
              <a:buFont typeface="Wingdings" pitchFamily="2" charset="2"/>
              <a:buNone/>
            </a:pPr>
            <a:r>
              <a:rPr lang="en-US" altLang="zh-CN" sz="1600" b="0" dirty="0"/>
              <a:t>    }</a:t>
            </a:r>
          </a:p>
        </p:txBody>
      </p:sp>
      <p:sp>
        <p:nvSpPr>
          <p:cNvPr id="38" name="AutoShape 5"/>
          <p:cNvSpPr>
            <a:spLocks noChangeArrowheads="1"/>
          </p:cNvSpPr>
          <p:nvPr/>
        </p:nvSpPr>
        <p:spPr bwMode="auto">
          <a:xfrm>
            <a:off x="6443663" y="4869160"/>
            <a:ext cx="2700337" cy="936625"/>
          </a:xfrm>
          <a:prstGeom prst="wedgeRoundRectCallout">
            <a:avLst>
              <a:gd name="adj1" fmla="val -69331"/>
              <a:gd name="adj2" fmla="val -13763"/>
              <a:gd name="adj3" fmla="val 16667"/>
            </a:avLst>
          </a:prstGeom>
          <a:solidFill>
            <a:schemeClr val="accent1"/>
          </a:solidFill>
          <a:ln w="9525">
            <a:solidFill>
              <a:schemeClr val="tx1"/>
            </a:solidFill>
            <a:miter lim="800000"/>
            <a:headEnd/>
            <a:tailEnd/>
          </a:ln>
        </p:spPr>
        <p:txBody>
          <a:bodyPr/>
          <a:lstStyle/>
          <a:p>
            <a:r>
              <a:rPr lang="zh-CN" altLang="en-US" sz="1600" b="0" dirty="0">
                <a:latin typeface="楷体" pitchFamily="49" charset="-122"/>
                <a:ea typeface="楷体" pitchFamily="49" charset="-122"/>
              </a:rPr>
              <a:t>删除一个节点的要点是</a:t>
            </a:r>
            <a:r>
              <a:rPr lang="zh-CN" altLang="en-US" sz="1600" dirty="0">
                <a:solidFill>
                  <a:srgbClr val="0000CC"/>
                </a:solidFill>
                <a:latin typeface="楷体" pitchFamily="49" charset="-122"/>
                <a:ea typeface="楷体" pitchFamily="49" charset="-122"/>
              </a:rPr>
              <a:t>要保存被删节点的上一个节点。</a:t>
            </a:r>
            <a:endParaRPr lang="en-US" altLang="zh-CN" sz="1600" dirty="0">
              <a:solidFill>
                <a:srgbClr val="0000CC"/>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additive="base">
                                        <p:cTn id="17" dur="500" fill="hold"/>
                                        <p:tgtEl>
                                          <p:spTgt spid="35"/>
                                        </p:tgtEl>
                                        <p:attrNameLst>
                                          <p:attrName>ppt_x</p:attrName>
                                        </p:attrNameLst>
                                      </p:cBhvr>
                                      <p:tavLst>
                                        <p:tav tm="0">
                                          <p:val>
                                            <p:strVal val="#ppt_x"/>
                                          </p:val>
                                        </p:tav>
                                        <p:tav tm="100000">
                                          <p:val>
                                            <p:strVal val="#ppt_x"/>
                                          </p:val>
                                        </p:tav>
                                      </p:tavLst>
                                    </p:anim>
                                    <p:anim calcmode="lin" valueType="num">
                                      <p:cBhvr additive="base">
                                        <p:cTn id="1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linds(horizontal)">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blinds(horizontal)">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blinds(horizontal)">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blinds(horizontal)">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500" fill="hold"/>
                                        <p:tgtEl>
                                          <p:spTgt spid="36"/>
                                        </p:tgtEl>
                                        <p:attrNameLst>
                                          <p:attrName>ppt_x</p:attrName>
                                        </p:attrNameLst>
                                      </p:cBhvr>
                                      <p:tavLst>
                                        <p:tav tm="0">
                                          <p:val>
                                            <p:strVal val="#ppt_x"/>
                                          </p:val>
                                        </p:tav>
                                        <p:tav tm="100000">
                                          <p:val>
                                            <p:strVal val="#ppt_x"/>
                                          </p:val>
                                        </p:tav>
                                      </p:tavLst>
                                    </p:anim>
                                    <p:anim calcmode="lin" valueType="num">
                                      <p:cBhvr additive="base">
                                        <p:cTn id="5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blinds(horizontal)">
                                      <p:cBhvr>
                                        <p:cTn id="5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p:bldP spid="29" grpId="0" animBg="1"/>
      <p:bldP spid="30" grpId="0" animBg="1"/>
      <p:bldP spid="33" grpId="0" animBg="1"/>
      <p:bldP spid="35" grpId="0"/>
      <p:bldP spid="36" grpId="0"/>
      <p:bldP spid="38"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2.4</a:t>
            </a:r>
            <a:r>
              <a:rPr lang="zh-CN" altLang="en-US" dirty="0"/>
              <a:t>：代码实现</a:t>
            </a:r>
            <a:r>
              <a:rPr lang="en-US" altLang="zh-CN" dirty="0"/>
              <a:t>*</a:t>
            </a:r>
            <a:endParaRPr lang="zh-CN" altLang="en-US" dirty="0"/>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109</a:t>
            </a:fld>
            <a:endParaRPr lang="en-US" altLang="zh-CN"/>
          </a:p>
        </p:txBody>
      </p:sp>
      <p:sp>
        <p:nvSpPr>
          <p:cNvPr id="6" name="矩形 5"/>
          <p:cNvSpPr/>
          <p:nvPr/>
        </p:nvSpPr>
        <p:spPr>
          <a:xfrm>
            <a:off x="3779912" y="1268760"/>
            <a:ext cx="5364088" cy="1815882"/>
          </a:xfrm>
          <a:prstGeom prst="rect">
            <a:avLst/>
          </a:prstGeom>
          <a:solidFill>
            <a:schemeClr val="bg2">
              <a:lumMod val="20000"/>
              <a:lumOff val="80000"/>
            </a:schemeClr>
          </a:solidFill>
        </p:spPr>
        <p:txBody>
          <a:bodyPr wrap="square">
            <a:spAutoFit/>
          </a:bodyPr>
          <a:lstStyle/>
          <a:p>
            <a:pPr>
              <a:lnSpc>
                <a:spcPct val="70000"/>
              </a:lnSpc>
              <a:buFont typeface="Wingdings" pitchFamily="2" charset="2"/>
              <a:buNone/>
            </a:pPr>
            <a:endParaRPr lang="en-US" altLang="zh-CN" sz="1600" b="0" dirty="0"/>
          </a:p>
          <a:p>
            <a:pPr>
              <a:lnSpc>
                <a:spcPct val="70000"/>
              </a:lnSpc>
              <a:buFont typeface="Wingdings" pitchFamily="2" charset="2"/>
              <a:buNone/>
            </a:pPr>
            <a:r>
              <a:rPr lang="en-US" altLang="zh-CN" sz="1600" b="0" dirty="0"/>
              <a:t>first = p = (</a:t>
            </a:r>
            <a:r>
              <a:rPr lang="en-US" altLang="zh-CN" sz="1600" b="0" dirty="0" err="1"/>
              <a:t>struct</a:t>
            </a:r>
            <a:r>
              <a:rPr lang="en-US" altLang="zh-CN" sz="1600" b="0" dirty="0"/>
              <a:t> Node *)</a:t>
            </a:r>
            <a:r>
              <a:rPr lang="en-US" altLang="zh-CN" sz="1600" b="0" dirty="0" err="1"/>
              <a:t>malloc</a:t>
            </a:r>
            <a:r>
              <a:rPr lang="en-US" altLang="zh-CN" sz="1600" b="0" dirty="0"/>
              <a:t>(</a:t>
            </a:r>
            <a:r>
              <a:rPr lang="en-US" altLang="zh-CN" sz="1600" b="0" dirty="0" err="1"/>
              <a:t>sizeof</a:t>
            </a:r>
            <a:r>
              <a:rPr lang="en-US" altLang="zh-CN" sz="1600" b="0" dirty="0"/>
              <a:t> ( </a:t>
            </a:r>
            <a:r>
              <a:rPr lang="en-US" altLang="zh-CN" sz="1600" b="0" dirty="0" err="1"/>
              <a:t>struct</a:t>
            </a:r>
            <a:r>
              <a:rPr lang="en-US" altLang="zh-CN" sz="1600" b="0" dirty="0"/>
              <a:t> Node));</a:t>
            </a:r>
          </a:p>
          <a:p>
            <a:pPr>
              <a:lnSpc>
                <a:spcPct val="70000"/>
              </a:lnSpc>
              <a:buFont typeface="Wingdings" pitchFamily="2" charset="2"/>
              <a:buNone/>
            </a:pPr>
            <a:r>
              <a:rPr lang="en-US" altLang="zh-CN" sz="1600" b="0" dirty="0"/>
              <a:t>first-&gt;no = 1;</a:t>
            </a:r>
          </a:p>
          <a:p>
            <a:pPr>
              <a:lnSpc>
                <a:spcPct val="70000"/>
              </a:lnSpc>
              <a:buFont typeface="Wingdings" pitchFamily="2" charset="2"/>
              <a:buNone/>
            </a:pPr>
            <a:r>
              <a:rPr lang="en-US" altLang="zh-CN" sz="1600" b="0" dirty="0"/>
              <a:t>for(</a:t>
            </a:r>
            <a:r>
              <a:rPr lang="en-US" altLang="zh-CN" sz="1600" b="0" dirty="0" err="1"/>
              <a:t>i</a:t>
            </a:r>
            <a:r>
              <a:rPr lang="en-US" altLang="zh-CN" sz="1600" b="0" dirty="0"/>
              <a:t>=2; </a:t>
            </a:r>
            <a:r>
              <a:rPr lang="en-US" altLang="zh-CN" sz="1600" b="0" dirty="0" err="1"/>
              <a:t>i</a:t>
            </a:r>
            <a:r>
              <a:rPr lang="en-US" altLang="zh-CN" sz="1600" b="0" dirty="0"/>
              <a:t>&lt;=n; </a:t>
            </a:r>
            <a:r>
              <a:rPr lang="en-US" altLang="zh-CN" sz="1600" b="0" dirty="0" err="1"/>
              <a:t>i</a:t>
            </a:r>
            <a:r>
              <a:rPr lang="en-US" altLang="zh-CN" sz="1600" b="0" dirty="0"/>
              <a:t>++){</a:t>
            </a:r>
          </a:p>
          <a:p>
            <a:pPr>
              <a:lnSpc>
                <a:spcPct val="70000"/>
              </a:lnSpc>
              <a:buFont typeface="Wingdings" pitchFamily="2" charset="2"/>
              <a:buNone/>
            </a:pPr>
            <a:r>
              <a:rPr lang="en-US" altLang="zh-CN" sz="1600" b="0" dirty="0"/>
              <a:t>      p-&gt;next = (</a:t>
            </a:r>
            <a:r>
              <a:rPr lang="en-US" altLang="zh-CN" sz="1600" b="0" dirty="0" err="1"/>
              <a:t>struct</a:t>
            </a:r>
            <a:r>
              <a:rPr lang="en-US" altLang="zh-CN" sz="1600" b="0" dirty="0"/>
              <a:t> Node *)</a:t>
            </a:r>
            <a:r>
              <a:rPr lang="en-US" altLang="zh-CN" sz="1600" b="0" dirty="0" err="1"/>
              <a:t>malloc</a:t>
            </a:r>
            <a:r>
              <a:rPr lang="en-US" altLang="zh-CN" sz="1600" b="0" dirty="0"/>
              <a:t>(</a:t>
            </a:r>
            <a:r>
              <a:rPr lang="en-US" altLang="zh-CN" sz="1600" b="0" dirty="0" err="1"/>
              <a:t>sizeof</a:t>
            </a:r>
            <a:r>
              <a:rPr lang="en-US" altLang="zh-CN" sz="1600" b="0" dirty="0"/>
              <a:t> ( </a:t>
            </a:r>
            <a:r>
              <a:rPr lang="en-US" altLang="zh-CN" sz="1600" b="0" dirty="0" err="1"/>
              <a:t>struct</a:t>
            </a:r>
            <a:r>
              <a:rPr lang="en-US" altLang="zh-CN" sz="1600" b="0" dirty="0"/>
              <a:t> Node));</a:t>
            </a:r>
          </a:p>
          <a:p>
            <a:pPr>
              <a:lnSpc>
                <a:spcPct val="70000"/>
              </a:lnSpc>
              <a:buFont typeface="Wingdings" pitchFamily="2" charset="2"/>
              <a:buNone/>
            </a:pPr>
            <a:r>
              <a:rPr lang="en-US" altLang="zh-CN" sz="1600" b="0" dirty="0"/>
              <a:t>      p = p-&gt;next;</a:t>
            </a:r>
          </a:p>
          <a:p>
            <a:pPr>
              <a:lnSpc>
                <a:spcPct val="70000"/>
              </a:lnSpc>
              <a:buFont typeface="Wingdings" pitchFamily="2" charset="2"/>
              <a:buNone/>
            </a:pPr>
            <a:r>
              <a:rPr lang="en-US" altLang="zh-CN" sz="1600" b="0" dirty="0"/>
              <a:t>      p-&gt;no = </a:t>
            </a:r>
            <a:r>
              <a:rPr lang="en-US" altLang="zh-CN" sz="1600" b="0" dirty="0" err="1"/>
              <a:t>i</a:t>
            </a:r>
            <a:r>
              <a:rPr lang="en-US" altLang="zh-CN" sz="1600" b="0" dirty="0"/>
              <a:t>;</a:t>
            </a:r>
          </a:p>
          <a:p>
            <a:pPr>
              <a:lnSpc>
                <a:spcPct val="70000"/>
              </a:lnSpc>
              <a:buFont typeface="Wingdings" pitchFamily="2" charset="2"/>
              <a:buNone/>
            </a:pPr>
            <a:r>
              <a:rPr lang="en-US" altLang="zh-CN" sz="1600" b="0" dirty="0"/>
              <a:t>}</a:t>
            </a:r>
          </a:p>
          <a:p>
            <a:pPr>
              <a:lnSpc>
                <a:spcPct val="70000"/>
              </a:lnSpc>
              <a:buFont typeface="Wingdings" pitchFamily="2" charset="2"/>
              <a:buNone/>
            </a:pPr>
            <a:r>
              <a:rPr lang="en-US" altLang="zh-CN" sz="1600" b="0" dirty="0"/>
              <a:t>p-&gt;next = first;</a:t>
            </a:r>
          </a:p>
          <a:p>
            <a:pPr>
              <a:lnSpc>
                <a:spcPct val="70000"/>
              </a:lnSpc>
              <a:buFont typeface="Wingdings" pitchFamily="2" charset="2"/>
              <a:buNone/>
            </a:pPr>
            <a:r>
              <a:rPr lang="en-US" altLang="zh-CN" sz="1600" b="0" dirty="0"/>
              <a:t>p= first;</a:t>
            </a:r>
          </a:p>
        </p:txBody>
      </p:sp>
      <p:sp>
        <p:nvSpPr>
          <p:cNvPr id="7" name="Rectangle 3"/>
          <p:cNvSpPr txBox="1">
            <a:spLocks noChangeArrowheads="1"/>
          </p:cNvSpPr>
          <p:nvPr/>
        </p:nvSpPr>
        <p:spPr bwMode="auto">
          <a:xfrm>
            <a:off x="755576" y="1124744"/>
            <a:ext cx="3312368" cy="4556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9400" marR="0" lvl="0" indent="-279400" defTabSz="914400" latinLnBrk="0">
              <a:buClr>
                <a:srgbClr val="D60093"/>
              </a:buClr>
              <a:buSzPct val="70000"/>
              <a:tabLst/>
              <a:defRPr/>
            </a:pPr>
            <a:r>
              <a:rPr kumimoji="0" lang="en-US" altLang="zh-CN" sz="1600" b="0" i="0" u="none" strike="noStrike" kern="0" cap="none" spc="0" normalizeH="0" baseline="0" noProof="0" dirty="0">
                <a:ln>
                  <a:noFill/>
                </a:ln>
                <a:solidFill>
                  <a:schemeClr val="tx1"/>
                </a:solidFill>
                <a:effectLst/>
                <a:uLnTx/>
                <a:uFillTx/>
                <a:latin typeface="+mn-lt"/>
                <a:ea typeface="宋体" pitchFamily="2" charset="-122"/>
                <a:cs typeface="+mn-cs"/>
              </a:rPr>
              <a:t>#</a:t>
            </a:r>
            <a:r>
              <a:rPr lang="en-US" altLang="zh-CN" sz="1600" b="0" dirty="0"/>
              <a:t>include &lt;</a:t>
            </a:r>
            <a:r>
              <a:rPr lang="en-US" altLang="zh-CN" sz="1600" b="0" dirty="0" err="1"/>
              <a:t>stdio.h</a:t>
            </a:r>
            <a:r>
              <a:rPr lang="en-US" altLang="zh-CN" sz="1600" b="0" dirty="0"/>
              <a:t>&gt;</a:t>
            </a:r>
          </a:p>
          <a:p>
            <a:pPr marL="279400" marR="0" lvl="0" indent="-279400" defTabSz="914400" latinLnBrk="0">
              <a:buClr>
                <a:srgbClr val="D60093"/>
              </a:buClr>
              <a:buSzPct val="70000"/>
              <a:tabLst/>
              <a:defRPr/>
            </a:pPr>
            <a:r>
              <a:rPr lang="en-US" altLang="zh-CN" sz="1600" b="0" dirty="0"/>
              <a:t>#include &lt;</a:t>
            </a:r>
            <a:r>
              <a:rPr lang="en-US" altLang="zh-CN" sz="1600" b="0" dirty="0" err="1"/>
              <a:t>stdlib.h</a:t>
            </a:r>
            <a:r>
              <a:rPr lang="en-US" altLang="zh-CN" sz="1600" b="0" dirty="0"/>
              <a:t>&gt;</a:t>
            </a:r>
          </a:p>
          <a:p>
            <a:pPr marL="279400" marR="0" lvl="0" indent="-279400" defTabSz="914400" latinLnBrk="0">
              <a:buClr>
                <a:srgbClr val="D60093"/>
              </a:buClr>
              <a:buSzPct val="70000"/>
              <a:tabLst/>
              <a:defRPr/>
            </a:pPr>
            <a:r>
              <a:rPr lang="en-US" altLang="zh-CN" sz="1600" b="0" dirty="0" err="1"/>
              <a:t>struct</a:t>
            </a:r>
            <a:r>
              <a:rPr lang="en-US" altLang="zh-CN" sz="1600" b="0" dirty="0"/>
              <a:t> Node {</a:t>
            </a:r>
          </a:p>
          <a:p>
            <a:pPr marL="279400" marR="0" lvl="0" indent="-279400" defTabSz="914400" latinLnBrk="0">
              <a:buClr>
                <a:srgbClr val="D60093"/>
              </a:buClr>
              <a:buSzPct val="70000"/>
              <a:tabLst/>
              <a:defRPr/>
            </a:pPr>
            <a:r>
              <a:rPr lang="en-US" altLang="zh-CN" sz="1600" b="0" dirty="0"/>
              <a:t>  </a:t>
            </a:r>
            <a:r>
              <a:rPr lang="en-US" altLang="zh-CN" sz="1600" b="0" dirty="0" err="1"/>
              <a:t>int</a:t>
            </a:r>
            <a:r>
              <a:rPr lang="en-US" altLang="zh-CN" sz="1600" b="0" dirty="0"/>
              <a:t> no;</a:t>
            </a:r>
          </a:p>
          <a:p>
            <a:pPr marL="279400" marR="0" lvl="0" indent="-279400" defTabSz="914400" latinLnBrk="0">
              <a:buClr>
                <a:srgbClr val="D60093"/>
              </a:buClr>
              <a:buSzPct val="70000"/>
              <a:tabLst/>
              <a:defRPr/>
            </a:pPr>
            <a:r>
              <a:rPr lang="en-US" altLang="zh-CN" sz="1600" b="0" dirty="0"/>
              <a:t>  </a:t>
            </a:r>
            <a:r>
              <a:rPr lang="en-US" altLang="zh-CN" sz="1600" b="0" dirty="0" err="1"/>
              <a:t>struct</a:t>
            </a:r>
            <a:r>
              <a:rPr lang="en-US" altLang="zh-CN" sz="1600" b="0" dirty="0"/>
              <a:t> Node *next;</a:t>
            </a:r>
          </a:p>
          <a:p>
            <a:pPr marL="279400" marR="0" lvl="0" indent="-279400" defTabSz="914400" latinLnBrk="0">
              <a:buClr>
                <a:srgbClr val="D60093"/>
              </a:buClr>
              <a:buSzPct val="70000"/>
              <a:tabLst/>
              <a:defRPr/>
            </a:pPr>
            <a:r>
              <a:rPr lang="en-US" altLang="zh-CN" sz="1600" b="0" dirty="0"/>
              <a:t>};</a:t>
            </a:r>
          </a:p>
          <a:p>
            <a:pPr marL="279400" marR="0" lvl="0" indent="-279400" defTabSz="914400" latinLnBrk="0">
              <a:buClr>
                <a:srgbClr val="D60093"/>
              </a:buClr>
              <a:buSzPct val="70000"/>
              <a:tabLst/>
              <a:defRPr/>
            </a:pPr>
            <a:r>
              <a:rPr lang="en-US" altLang="zh-CN" sz="1600" b="0" dirty="0" err="1"/>
              <a:t>int</a:t>
            </a:r>
            <a:r>
              <a:rPr lang="en-US" altLang="zh-CN" sz="1600" b="0" dirty="0"/>
              <a:t>  main()</a:t>
            </a:r>
          </a:p>
          <a:p>
            <a:pPr marL="279400" marR="0" lvl="0" indent="-279400" defTabSz="914400" latinLnBrk="0">
              <a:buClr>
                <a:srgbClr val="D60093"/>
              </a:buClr>
              <a:buSzPct val="70000"/>
              <a:tabLst/>
              <a:defRPr/>
            </a:pPr>
            <a:r>
              <a:rPr lang="en-US" altLang="zh-CN" sz="1600" b="0" dirty="0"/>
              <a:t>{</a:t>
            </a:r>
          </a:p>
          <a:p>
            <a:pPr marL="279400" marR="0" lvl="0" indent="-279400" defTabSz="914400" latinLnBrk="0">
              <a:buClr>
                <a:srgbClr val="D60093"/>
              </a:buClr>
              <a:buSzPct val="70000"/>
              <a:tabLst/>
              <a:defRPr/>
            </a:pPr>
            <a:r>
              <a:rPr lang="en-US" altLang="zh-CN" sz="1600" b="0" dirty="0"/>
              <a:t>    </a:t>
            </a:r>
            <a:r>
              <a:rPr lang="en-US" altLang="zh-CN" sz="1600" b="0" dirty="0" err="1"/>
              <a:t>struct</a:t>
            </a:r>
            <a:r>
              <a:rPr lang="en-US" altLang="zh-CN" sz="1600" b="0" dirty="0"/>
              <a:t> Node *first,*p,*q;</a:t>
            </a:r>
          </a:p>
          <a:p>
            <a:pPr marL="279400" marR="0" lvl="0" indent="-279400" defTabSz="914400" latinLnBrk="0">
              <a:buClr>
                <a:srgbClr val="D60093"/>
              </a:buClr>
              <a:buSzPct val="70000"/>
              <a:tabLst/>
              <a:defRPr/>
            </a:pPr>
            <a:r>
              <a:rPr lang="en-US" altLang="zh-CN" sz="1600" b="0" dirty="0"/>
              <a:t>    </a:t>
            </a:r>
            <a:r>
              <a:rPr lang="en-US" altLang="zh-CN" sz="1600" b="0" dirty="0" err="1"/>
              <a:t>int</a:t>
            </a:r>
            <a:r>
              <a:rPr lang="en-US" altLang="zh-CN" sz="1600" b="0" dirty="0"/>
              <a:t> </a:t>
            </a:r>
            <a:r>
              <a:rPr lang="en-US" altLang="zh-CN" sz="1600" b="0" dirty="0" err="1"/>
              <a:t>i,n,c</a:t>
            </a:r>
            <a:r>
              <a:rPr lang="en-US" altLang="zh-CN" sz="1600" b="0" dirty="0"/>
              <a:t>=1;</a:t>
            </a:r>
          </a:p>
          <a:p>
            <a:pPr marL="279400" marR="0" lvl="0" indent="-279400" defTabSz="914400" latinLnBrk="0">
              <a:buClr>
                <a:srgbClr val="D60093"/>
              </a:buClr>
              <a:buSzPct val="70000"/>
              <a:tabLst/>
              <a:defRPr/>
            </a:pPr>
            <a:r>
              <a:rPr lang="en-US" altLang="zh-CN" sz="1600" b="0" dirty="0"/>
              <a:t>    </a:t>
            </a:r>
            <a:r>
              <a:rPr lang="en-US" altLang="zh-CN" sz="1600" b="0" dirty="0" err="1"/>
              <a:t>scanf</a:t>
            </a:r>
            <a:r>
              <a:rPr lang="en-US" altLang="zh-CN" sz="1600" b="0" dirty="0"/>
              <a:t>(“%d”, &amp;n);</a:t>
            </a:r>
          </a:p>
          <a:p>
            <a:pPr marL="279400" marR="0" lvl="0" indent="-279400" defTabSz="914400" latinLnBrk="0">
              <a:buClr>
                <a:srgbClr val="D60093"/>
              </a:buClr>
              <a:buSzPct val="70000"/>
              <a:tabLst/>
              <a:defRPr/>
            </a:pPr>
            <a:endParaRPr lang="en-US" altLang="zh-CN" sz="1600" b="0" dirty="0"/>
          </a:p>
          <a:p>
            <a:pPr marL="279400" marR="0" lvl="0" indent="-279400" defTabSz="914400" latinLnBrk="0">
              <a:buClr>
                <a:srgbClr val="D60093"/>
              </a:buClr>
              <a:buSzPct val="70000"/>
              <a:tabLst/>
              <a:defRPr/>
            </a:pPr>
            <a:r>
              <a:rPr lang="en-US" altLang="zh-CN" sz="1600" b="0" dirty="0"/>
              <a:t>    /*</a:t>
            </a:r>
            <a:r>
              <a:rPr lang="zh-CN" altLang="en-US" sz="1600" b="0" kern="0" dirty="0">
                <a:latin typeface="楷体" pitchFamily="49" charset="-122"/>
                <a:ea typeface="楷体" pitchFamily="49" charset="-122"/>
              </a:rPr>
              <a:t>构造一个</a:t>
            </a:r>
            <a:r>
              <a:rPr lang="en-US" altLang="zh-CN" sz="1600" b="0" kern="0" dirty="0">
                <a:latin typeface="楷体" pitchFamily="49" charset="-122"/>
                <a:ea typeface="楷体" pitchFamily="49" charset="-122"/>
              </a:rPr>
              <a:t>n</a:t>
            </a:r>
            <a:r>
              <a:rPr lang="zh-CN" altLang="en-US" sz="1600" b="0" kern="0" dirty="0">
                <a:latin typeface="楷体" pitchFamily="49" charset="-122"/>
                <a:ea typeface="楷体" pitchFamily="49" charset="-122"/>
              </a:rPr>
              <a:t>个节点的循环链表</a:t>
            </a:r>
            <a:r>
              <a:rPr lang="en-US" altLang="zh-CN" sz="1600" b="0" kern="0" dirty="0">
                <a:latin typeface="楷体" pitchFamily="49" charset="-122"/>
                <a:ea typeface="楷体" pitchFamily="49" charset="-122"/>
              </a:rPr>
              <a:t>*/</a:t>
            </a:r>
          </a:p>
          <a:p>
            <a:pPr marL="279400" marR="0" lvl="0" indent="-279400" defTabSz="914400" latinLnBrk="0">
              <a:buClr>
                <a:srgbClr val="D60093"/>
              </a:buClr>
              <a:buSzPct val="70000"/>
              <a:tabLst/>
              <a:defRPr/>
            </a:pPr>
            <a:r>
              <a:rPr lang="en-US" altLang="zh-CN" sz="1600" b="0" dirty="0"/>
              <a:t>    /*</a:t>
            </a:r>
            <a:r>
              <a:rPr lang="zh-CN" altLang="en-US" sz="1600" b="0" kern="0" dirty="0">
                <a:latin typeface="楷体" pitchFamily="49" charset="-122"/>
                <a:ea typeface="楷体" pitchFamily="49" charset="-122"/>
              </a:rPr>
              <a:t>以</a:t>
            </a:r>
            <a:r>
              <a:rPr lang="en-US" altLang="zh-CN" sz="1600" b="0" kern="0" dirty="0">
                <a:latin typeface="楷体" pitchFamily="49" charset="-122"/>
                <a:ea typeface="楷体" pitchFamily="49" charset="-122"/>
              </a:rPr>
              <a:t>13</a:t>
            </a:r>
            <a:r>
              <a:rPr lang="zh-CN" altLang="en-US" sz="1600" b="0" kern="0" dirty="0">
                <a:latin typeface="楷体" pitchFamily="49" charset="-122"/>
                <a:ea typeface="楷体" pitchFamily="49" charset="-122"/>
              </a:rPr>
              <a:t>为周期循环计数访问、删除节点</a:t>
            </a:r>
            <a:r>
              <a:rPr lang="en-US" altLang="zh-CN" sz="1600" b="0" kern="0" dirty="0">
                <a:latin typeface="楷体" pitchFamily="49" charset="-122"/>
                <a:ea typeface="楷体" pitchFamily="49" charset="-122"/>
              </a:rPr>
              <a:t>*/</a:t>
            </a:r>
            <a:endParaRPr lang="en-US" altLang="zh-CN" sz="1600" b="0" dirty="0"/>
          </a:p>
          <a:p>
            <a:pPr marL="279400" marR="0" lvl="0" indent="-279400" defTabSz="914400" latinLnBrk="0">
              <a:buClr>
                <a:srgbClr val="D60093"/>
              </a:buClr>
              <a:buSzPct val="70000"/>
              <a:tabLst/>
              <a:defRPr/>
            </a:pPr>
            <a:endParaRPr lang="en-US" altLang="zh-CN" sz="1600" b="0" dirty="0"/>
          </a:p>
          <a:p>
            <a:pPr>
              <a:lnSpc>
                <a:spcPct val="70000"/>
              </a:lnSpc>
              <a:buFont typeface="Wingdings" pitchFamily="2" charset="2"/>
              <a:buNone/>
            </a:pPr>
            <a:r>
              <a:rPr lang="en-US" altLang="zh-CN" sz="1600" b="0" dirty="0"/>
              <a:t>    </a:t>
            </a:r>
            <a:r>
              <a:rPr lang="en-US" altLang="zh-CN" sz="1600" b="0" dirty="0" err="1"/>
              <a:t>printf</a:t>
            </a:r>
            <a:r>
              <a:rPr lang="en-US" altLang="zh-CN" sz="1600" b="0" dirty="0"/>
              <a:t>(“%d\n”, p-&gt;no);</a:t>
            </a:r>
          </a:p>
          <a:p>
            <a:pPr>
              <a:lnSpc>
                <a:spcPct val="70000"/>
              </a:lnSpc>
              <a:buFont typeface="Wingdings" pitchFamily="2" charset="2"/>
              <a:buNone/>
            </a:pPr>
            <a:r>
              <a:rPr lang="en-US" altLang="zh-CN" sz="1600" b="0" dirty="0"/>
              <a:t>    return 0;</a:t>
            </a:r>
          </a:p>
          <a:p>
            <a:pPr>
              <a:lnSpc>
                <a:spcPct val="70000"/>
              </a:lnSpc>
              <a:buFont typeface="Wingdings" pitchFamily="2" charset="2"/>
              <a:buNone/>
            </a:pPr>
            <a:endParaRPr lang="en-US" altLang="zh-CN" sz="1600" b="0" dirty="0"/>
          </a:p>
          <a:p>
            <a:pPr>
              <a:lnSpc>
                <a:spcPct val="70000"/>
              </a:lnSpc>
              <a:buFont typeface="Wingdings" pitchFamily="2" charset="2"/>
              <a:buNone/>
            </a:pPr>
            <a:r>
              <a:rPr lang="en-US" altLang="zh-CN" sz="1600" b="0" dirty="0"/>
              <a:t>}</a:t>
            </a:r>
          </a:p>
        </p:txBody>
      </p:sp>
      <p:sp>
        <p:nvSpPr>
          <p:cNvPr id="8" name="矩形 7"/>
          <p:cNvSpPr/>
          <p:nvPr/>
        </p:nvSpPr>
        <p:spPr>
          <a:xfrm>
            <a:off x="3779912" y="3284984"/>
            <a:ext cx="5364088" cy="2160591"/>
          </a:xfrm>
          <a:prstGeom prst="rect">
            <a:avLst/>
          </a:prstGeom>
          <a:solidFill>
            <a:schemeClr val="bg1">
              <a:lumMod val="95000"/>
            </a:schemeClr>
          </a:solidFill>
        </p:spPr>
        <p:txBody>
          <a:bodyPr wrap="square">
            <a:spAutoFit/>
          </a:bodyPr>
          <a:lstStyle/>
          <a:p>
            <a:pPr>
              <a:lnSpc>
                <a:spcPct val="70000"/>
              </a:lnSpc>
              <a:buFont typeface="Wingdings" pitchFamily="2" charset="2"/>
              <a:buNone/>
            </a:pPr>
            <a:r>
              <a:rPr lang="en-US" altLang="zh-CN" sz="1600" b="0" dirty="0"/>
              <a:t>while(p != p-&gt;next)</a:t>
            </a:r>
          </a:p>
          <a:p>
            <a:pPr>
              <a:lnSpc>
                <a:spcPct val="70000"/>
              </a:lnSpc>
              <a:buFont typeface="Wingdings" pitchFamily="2" charset="2"/>
              <a:buNone/>
            </a:pPr>
            <a:r>
              <a:rPr lang="en-US" altLang="zh-CN" sz="1600" b="0" dirty="0"/>
              <a:t>    if(c != 13) {</a:t>
            </a:r>
          </a:p>
          <a:p>
            <a:pPr>
              <a:lnSpc>
                <a:spcPct val="70000"/>
              </a:lnSpc>
              <a:buFont typeface="Wingdings" pitchFamily="2" charset="2"/>
              <a:buNone/>
            </a:pPr>
            <a:r>
              <a:rPr lang="en-US" altLang="zh-CN" sz="1600" b="0" dirty="0"/>
              <a:t>        q = p;</a:t>
            </a:r>
          </a:p>
          <a:p>
            <a:pPr>
              <a:lnSpc>
                <a:spcPct val="70000"/>
              </a:lnSpc>
              <a:buFont typeface="Wingdings" pitchFamily="2" charset="2"/>
              <a:buNone/>
            </a:pPr>
            <a:r>
              <a:rPr lang="en-US" altLang="zh-CN" sz="1600" b="0" dirty="0"/>
              <a:t>        p = p-&gt;next;</a:t>
            </a:r>
          </a:p>
          <a:p>
            <a:pPr>
              <a:lnSpc>
                <a:spcPct val="70000"/>
              </a:lnSpc>
              <a:buFont typeface="Wingdings" pitchFamily="2" charset="2"/>
              <a:buNone/>
            </a:pPr>
            <a:r>
              <a:rPr lang="en-US" altLang="zh-CN" sz="1600" b="0" dirty="0"/>
              <a:t>        </a:t>
            </a:r>
            <a:r>
              <a:rPr lang="en-US" altLang="zh-CN" sz="1600" b="0" dirty="0" err="1"/>
              <a:t>c++</a:t>
            </a:r>
            <a:r>
              <a:rPr lang="en-US" altLang="zh-CN" sz="1600" b="0" dirty="0"/>
              <a:t>;</a:t>
            </a:r>
          </a:p>
          <a:p>
            <a:pPr>
              <a:lnSpc>
                <a:spcPct val="70000"/>
              </a:lnSpc>
              <a:buFont typeface="Wingdings" pitchFamily="2" charset="2"/>
              <a:buNone/>
            </a:pPr>
            <a:r>
              <a:rPr lang="en-US" altLang="zh-CN" sz="1600" b="0" dirty="0"/>
              <a:t>    }</a:t>
            </a:r>
          </a:p>
          <a:p>
            <a:pPr>
              <a:lnSpc>
                <a:spcPct val="70000"/>
              </a:lnSpc>
              <a:buFont typeface="Wingdings" pitchFamily="2" charset="2"/>
              <a:buNone/>
            </a:pPr>
            <a:r>
              <a:rPr lang="en-US" altLang="zh-CN" sz="1600" b="0" dirty="0"/>
              <a:t>    else {</a:t>
            </a:r>
          </a:p>
          <a:p>
            <a:pPr>
              <a:lnSpc>
                <a:spcPct val="70000"/>
              </a:lnSpc>
              <a:buFont typeface="Wingdings" pitchFamily="2" charset="2"/>
              <a:buNone/>
            </a:pPr>
            <a:r>
              <a:rPr lang="en-US" altLang="zh-CN" sz="1600" b="0" dirty="0"/>
              <a:t>        q-&gt;next = p-&gt;next; </a:t>
            </a:r>
          </a:p>
          <a:p>
            <a:pPr>
              <a:lnSpc>
                <a:spcPct val="70000"/>
              </a:lnSpc>
              <a:buFont typeface="Wingdings" pitchFamily="2" charset="2"/>
              <a:buNone/>
            </a:pPr>
            <a:r>
              <a:rPr lang="en-US" altLang="zh-CN" sz="1600" dirty="0"/>
              <a:t>        </a:t>
            </a:r>
            <a:r>
              <a:rPr lang="en-US" altLang="zh-CN" sz="1600" b="0" dirty="0"/>
              <a:t>free(p);</a:t>
            </a:r>
          </a:p>
          <a:p>
            <a:pPr>
              <a:lnSpc>
                <a:spcPct val="70000"/>
              </a:lnSpc>
              <a:buFont typeface="Wingdings" pitchFamily="2" charset="2"/>
              <a:buNone/>
            </a:pPr>
            <a:r>
              <a:rPr lang="en-US" altLang="zh-CN" sz="1600" b="0" dirty="0"/>
              <a:t>        p = q-&gt;next;  </a:t>
            </a:r>
          </a:p>
          <a:p>
            <a:pPr>
              <a:lnSpc>
                <a:spcPct val="70000"/>
              </a:lnSpc>
              <a:buFont typeface="Wingdings" pitchFamily="2" charset="2"/>
              <a:buNone/>
            </a:pPr>
            <a:r>
              <a:rPr lang="en-US" altLang="zh-CN" sz="1600" dirty="0"/>
              <a:t>        </a:t>
            </a:r>
            <a:r>
              <a:rPr lang="en-US" altLang="zh-CN" sz="1600" b="0" dirty="0"/>
              <a:t>c = 1;</a:t>
            </a:r>
          </a:p>
          <a:p>
            <a:pPr>
              <a:lnSpc>
                <a:spcPct val="70000"/>
              </a:lnSpc>
              <a:buFont typeface="Wingdings" pitchFamily="2" charset="2"/>
              <a:buNone/>
            </a:pPr>
            <a:r>
              <a:rPr lang="en-US" altLang="zh-CN" sz="1600" b="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linds(horizontal)">
                                      <p:cBhvr>
                                        <p:cTn id="22" dur="500"/>
                                        <p:tgtEl>
                                          <p:spTgt spid="7">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blinds(horizontal)">
                                      <p:cBhvr>
                                        <p:cTn id="25" dur="500"/>
                                        <p:tgtEl>
                                          <p:spTgt spid="7">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blinds(horizontal)">
                                      <p:cBhvr>
                                        <p:cTn id="28" dur="500"/>
                                        <p:tgtEl>
                                          <p:spTgt spid="7">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blinds(horizontal)">
                                      <p:cBhvr>
                                        <p:cTn id="31" dur="500"/>
                                        <p:tgtEl>
                                          <p:spTgt spid="7">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blinds(horizontal)">
                                      <p:cBhvr>
                                        <p:cTn id="34" dur="500"/>
                                        <p:tgtEl>
                                          <p:spTgt spid="7">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blinds(horizontal)">
                                      <p:cBhvr>
                                        <p:cTn id="37" dur="500"/>
                                        <p:tgtEl>
                                          <p:spTgt spid="7">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12" end="12"/>
                                            </p:txEl>
                                          </p:spTgt>
                                        </p:tgtEl>
                                        <p:attrNameLst>
                                          <p:attrName>style.visibility</p:attrName>
                                        </p:attrNameLst>
                                      </p:cBhvr>
                                      <p:to>
                                        <p:strVal val="visible"/>
                                      </p:to>
                                    </p:set>
                                    <p:animEffect transition="in" filter="blinds(horizontal)">
                                      <p:cBhvr>
                                        <p:cTn id="42" dur="500"/>
                                        <p:tgtEl>
                                          <p:spTgt spid="7">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7">
                                            <p:txEl>
                                              <p:pRg st="13" end="13"/>
                                            </p:txEl>
                                          </p:spTgt>
                                        </p:tgtEl>
                                        <p:attrNameLst>
                                          <p:attrName>style.visibility</p:attrName>
                                        </p:attrNameLst>
                                      </p:cBhvr>
                                      <p:to>
                                        <p:strVal val="visible"/>
                                      </p:to>
                                    </p:set>
                                    <p:animEffect transition="in" filter="blinds(horizontal)">
                                      <p:cBhvr>
                                        <p:cTn id="53" dur="500"/>
                                        <p:tgtEl>
                                          <p:spTgt spid="7">
                                            <p:txEl>
                                              <p:pRg st="13" end="1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 calcmode="lin" valueType="num">
                                      <p:cBhvr additive="base">
                                        <p:cTn id="58" dur="500" fill="hold"/>
                                        <p:tgtEl>
                                          <p:spTgt spid="8"/>
                                        </p:tgtEl>
                                        <p:attrNameLst>
                                          <p:attrName>ppt_x</p:attrName>
                                        </p:attrNameLst>
                                      </p:cBhvr>
                                      <p:tavLst>
                                        <p:tav tm="0">
                                          <p:val>
                                            <p:strVal val="#ppt_x"/>
                                          </p:val>
                                        </p:tav>
                                        <p:tav tm="100000">
                                          <p:val>
                                            <p:strVal val="#ppt_x"/>
                                          </p:val>
                                        </p:tav>
                                      </p:tavLst>
                                    </p:anim>
                                    <p:anim calcmode="lin" valueType="num">
                                      <p:cBhvr additive="base">
                                        <p:cTn id="5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7">
                                            <p:txEl>
                                              <p:pRg st="15" end="15"/>
                                            </p:txEl>
                                          </p:spTgt>
                                        </p:tgtEl>
                                        <p:attrNameLst>
                                          <p:attrName>style.visibility</p:attrName>
                                        </p:attrNameLst>
                                      </p:cBhvr>
                                      <p:to>
                                        <p:strVal val="visible"/>
                                      </p:to>
                                    </p:set>
                                    <p:animEffect transition="in" filter="blinds(horizontal)">
                                      <p:cBhvr>
                                        <p:cTn id="64" dur="500"/>
                                        <p:tgtEl>
                                          <p:spTgt spid="7">
                                            <p:txEl>
                                              <p:pRg st="15" end="15"/>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7">
                                            <p:txEl>
                                              <p:pRg st="16" end="16"/>
                                            </p:txEl>
                                          </p:spTgt>
                                        </p:tgtEl>
                                        <p:attrNameLst>
                                          <p:attrName>style.visibility</p:attrName>
                                        </p:attrNameLst>
                                      </p:cBhvr>
                                      <p:to>
                                        <p:strVal val="visible"/>
                                      </p:to>
                                    </p:set>
                                    <p:animEffect transition="in" filter="blinds(horizontal)">
                                      <p:cBhvr>
                                        <p:cTn id="67" dur="500"/>
                                        <p:tgtEl>
                                          <p:spTgt spid="7">
                                            <p:txEl>
                                              <p:pRg st="16" end="16"/>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7">
                                            <p:txEl>
                                              <p:pRg st="18" end="18"/>
                                            </p:txEl>
                                          </p:spTgt>
                                        </p:tgtEl>
                                        <p:attrNameLst>
                                          <p:attrName>style.visibility</p:attrName>
                                        </p:attrNameLst>
                                      </p:cBhvr>
                                      <p:to>
                                        <p:strVal val="visible"/>
                                      </p:to>
                                    </p:set>
                                    <p:animEffect transition="in" filter="blinds(horizontal)">
                                      <p:cBhvr>
                                        <p:cTn id="70" dur="500"/>
                                        <p:tgtEl>
                                          <p:spTgt spid="7">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000" b="0" dirty="0" err="1"/>
              <a:t>initList</a:t>
            </a:r>
            <a:r>
              <a:rPr lang="en-US" altLang="zh-CN" sz="2000" b="0" dirty="0"/>
              <a:t>(</a:t>
            </a:r>
            <a:r>
              <a:rPr lang="en-US" altLang="zh-CN" sz="2000" b="0" dirty="0" err="1"/>
              <a:t>nodeType</a:t>
            </a:r>
            <a:r>
              <a:rPr lang="en-US" altLang="zh-CN" sz="2000" b="0" dirty="0"/>
              <a:t> *list, </a:t>
            </a:r>
            <a:r>
              <a:rPr lang="en-US" altLang="zh-CN" sz="2000" b="0" dirty="0" err="1"/>
              <a:t>int</a:t>
            </a:r>
            <a:r>
              <a:rPr lang="en-US" altLang="zh-CN" sz="2000" b="0" dirty="0"/>
              <a:t> length);	 	//</a:t>
            </a:r>
            <a:r>
              <a:rPr lang="zh-CN" altLang="en-US" sz="2000" b="0" dirty="0"/>
              <a:t>创建一个空表</a:t>
            </a:r>
            <a:endParaRPr lang="en-US" altLang="zh-CN" sz="2000" b="0" dirty="0"/>
          </a:p>
          <a:p>
            <a:r>
              <a:rPr lang="en-US" altLang="zh-CN" sz="2000" b="0" dirty="0" err="1"/>
              <a:t>destroyList</a:t>
            </a:r>
            <a:r>
              <a:rPr lang="en-US" altLang="zh-CN" sz="2000" b="0" dirty="0"/>
              <a:t> (</a:t>
            </a:r>
            <a:r>
              <a:rPr lang="en-US" altLang="zh-CN" sz="2000" b="0" dirty="0" err="1"/>
              <a:t>nodeType</a:t>
            </a:r>
            <a:r>
              <a:rPr lang="en-US" altLang="zh-CN" sz="2000" b="0" dirty="0"/>
              <a:t> *list, </a:t>
            </a:r>
            <a:r>
              <a:rPr lang="en-US" altLang="zh-CN" sz="2000" b="0" dirty="0" err="1"/>
              <a:t>int</a:t>
            </a:r>
            <a:r>
              <a:rPr lang="en-US" altLang="zh-CN" sz="2000" b="0" dirty="0"/>
              <a:t> length);	//</a:t>
            </a:r>
            <a:r>
              <a:rPr lang="zh-CN" altLang="en-US" sz="2000" b="0" dirty="0"/>
              <a:t>销毁一个表</a:t>
            </a:r>
            <a:endParaRPr lang="en-US" altLang="zh-CN" sz="2000" b="0" dirty="0"/>
          </a:p>
          <a:p>
            <a:r>
              <a:rPr lang="en-US" altLang="zh-CN" sz="2000" b="0" dirty="0" err="1"/>
              <a:t>printList</a:t>
            </a:r>
            <a:r>
              <a:rPr lang="en-US" altLang="zh-CN" sz="2000" b="0" dirty="0"/>
              <a:t>(</a:t>
            </a:r>
            <a:r>
              <a:rPr lang="en-US" altLang="zh-CN" sz="2000" b="0" dirty="0" err="1"/>
              <a:t>nodeType</a:t>
            </a:r>
            <a:r>
              <a:rPr lang="en-US" altLang="zh-CN" sz="2000" b="0" dirty="0"/>
              <a:t> *list, </a:t>
            </a:r>
            <a:r>
              <a:rPr lang="en-US" altLang="zh-CN" sz="2000" b="0" dirty="0" err="1"/>
              <a:t>int</a:t>
            </a:r>
            <a:r>
              <a:rPr lang="en-US" altLang="zh-CN" sz="2000" b="0" dirty="0"/>
              <a:t> length);	 	//</a:t>
            </a:r>
            <a:r>
              <a:rPr lang="zh-CN" altLang="en-US" sz="2000" b="0" dirty="0"/>
              <a:t>输出一个表</a:t>
            </a:r>
            <a:endParaRPr lang="en-US" altLang="zh-CN" sz="2000" b="0" dirty="0"/>
          </a:p>
          <a:p>
            <a:r>
              <a:rPr lang="en-US" altLang="zh-CN" sz="2000" b="0" dirty="0" err="1"/>
              <a:t>getNode</a:t>
            </a:r>
            <a:r>
              <a:rPr lang="en-US" altLang="zh-CN" sz="2000" b="0" dirty="0"/>
              <a:t> (</a:t>
            </a:r>
            <a:r>
              <a:rPr lang="en-US" altLang="zh-CN" sz="2000" b="0" dirty="0" err="1"/>
              <a:t>nodeType</a:t>
            </a:r>
            <a:r>
              <a:rPr lang="en-US" altLang="zh-CN" sz="2000" b="0" dirty="0"/>
              <a:t> *list, </a:t>
            </a:r>
            <a:r>
              <a:rPr lang="en-US" altLang="zh-CN" sz="2000" b="0" dirty="0" err="1"/>
              <a:t>int</a:t>
            </a:r>
            <a:r>
              <a:rPr lang="en-US" altLang="zh-CN" sz="2000" b="0" dirty="0"/>
              <a:t> pos); 		//</a:t>
            </a:r>
            <a:r>
              <a:rPr lang="zh-CN" altLang="en-US" sz="2000" b="0" dirty="0"/>
              <a:t>获取表中指定位置元素</a:t>
            </a:r>
            <a:endParaRPr lang="en-US" altLang="zh-CN" sz="2000" b="0" dirty="0"/>
          </a:p>
          <a:p>
            <a:r>
              <a:rPr lang="en-US" altLang="zh-CN" sz="2000" b="0" dirty="0" err="1"/>
              <a:t>searchNode</a:t>
            </a:r>
            <a:r>
              <a:rPr lang="en-US" altLang="zh-CN" sz="2000" b="0" dirty="0"/>
              <a:t>(</a:t>
            </a:r>
            <a:r>
              <a:rPr lang="en-US" altLang="zh-CN" sz="2000" b="0" dirty="0" err="1"/>
              <a:t>nodeType</a:t>
            </a:r>
            <a:r>
              <a:rPr lang="en-US" altLang="zh-CN" sz="2000" b="0" dirty="0"/>
              <a:t> *list, Type node); 	//</a:t>
            </a:r>
            <a:r>
              <a:rPr lang="zh-CN" altLang="en-US" sz="2000" b="0" dirty="0"/>
              <a:t>在表中查找某一元素</a:t>
            </a:r>
            <a:endParaRPr lang="en-US" altLang="zh-CN" sz="2000" b="0" dirty="0"/>
          </a:p>
          <a:p>
            <a:r>
              <a:rPr lang="en-US" altLang="zh-CN" sz="2000" b="0" dirty="0" err="1"/>
              <a:t>insertNode</a:t>
            </a:r>
            <a:r>
              <a:rPr lang="en-US" altLang="zh-CN" sz="2000" b="0" dirty="0"/>
              <a:t>(</a:t>
            </a:r>
            <a:r>
              <a:rPr lang="en-US" altLang="zh-CN" sz="2000" b="0" dirty="0" err="1"/>
              <a:t>nodeType</a:t>
            </a:r>
            <a:r>
              <a:rPr lang="en-US" altLang="zh-CN" sz="2000" b="0" dirty="0"/>
              <a:t> *list, </a:t>
            </a:r>
            <a:r>
              <a:rPr lang="en-US" altLang="zh-CN" sz="2000" b="0" dirty="0" err="1"/>
              <a:t>int</a:t>
            </a:r>
            <a:r>
              <a:rPr lang="en-US" altLang="zh-CN" sz="2000" b="0" dirty="0"/>
              <a:t> pos, </a:t>
            </a:r>
            <a:r>
              <a:rPr lang="en-US" altLang="zh-CN" sz="2000" b="0" dirty="0" err="1"/>
              <a:t>nodeType</a:t>
            </a:r>
            <a:r>
              <a:rPr lang="en-US" altLang="zh-CN" sz="2000" b="0" dirty="0"/>
              <a:t> node); //</a:t>
            </a:r>
            <a:r>
              <a:rPr lang="zh-CN" altLang="en-US" sz="2000" b="0" dirty="0"/>
              <a:t>在表中指定位置插入一个结点</a:t>
            </a:r>
            <a:endParaRPr lang="en-US" altLang="zh-CN" sz="2000" b="0" dirty="0"/>
          </a:p>
          <a:p>
            <a:r>
              <a:rPr lang="en-US" altLang="zh-CN" sz="2000" b="0" dirty="0" err="1"/>
              <a:t>deleteNode</a:t>
            </a:r>
            <a:r>
              <a:rPr lang="en-US" altLang="zh-CN" sz="2000" b="0" dirty="0"/>
              <a:t>(</a:t>
            </a:r>
            <a:r>
              <a:rPr lang="en-US" altLang="zh-CN" sz="2000" b="0" dirty="0" err="1"/>
              <a:t>nodeType</a:t>
            </a:r>
            <a:r>
              <a:rPr lang="en-US" altLang="zh-CN" sz="2000" b="0" dirty="0"/>
              <a:t> *list, </a:t>
            </a:r>
            <a:r>
              <a:rPr lang="en-US" altLang="zh-CN" sz="2000" b="0" dirty="0" err="1"/>
              <a:t>int</a:t>
            </a:r>
            <a:r>
              <a:rPr lang="en-US" altLang="zh-CN" sz="2000" b="0" dirty="0"/>
              <a:t> pos); 		//</a:t>
            </a:r>
            <a:r>
              <a:rPr lang="zh-CN" altLang="en-US" sz="2000" b="0" dirty="0"/>
              <a:t>在表中指定位置删除一个结点</a:t>
            </a:r>
            <a:endParaRPr lang="en-US" altLang="zh-CN" sz="2000" b="0" dirty="0"/>
          </a:p>
          <a:p>
            <a:endParaRPr lang="zh-CN" altLang="en-US" sz="2000" b="0"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11</a:t>
            </a:fld>
            <a:endParaRPr lang="en-US" altLang="zh-CN"/>
          </a:p>
        </p:txBody>
      </p:sp>
      <p:grpSp>
        <p:nvGrpSpPr>
          <p:cNvPr id="5" name="Group 2"/>
          <p:cNvGrpSpPr>
            <a:grpSpLocks/>
          </p:cNvGrpSpPr>
          <p:nvPr/>
        </p:nvGrpSpPr>
        <p:grpSpPr bwMode="auto">
          <a:xfrm>
            <a:off x="468313" y="587375"/>
            <a:ext cx="5832475" cy="609600"/>
            <a:chOff x="324" y="432"/>
            <a:chExt cx="3356" cy="384"/>
          </a:xfrm>
        </p:grpSpPr>
        <p:sp>
          <p:nvSpPr>
            <p:cNvPr id="6" name="Rectangle 3"/>
            <p:cNvSpPr>
              <a:spLocks noChangeArrowheads="1"/>
            </p:cNvSpPr>
            <p:nvPr/>
          </p:nvSpPr>
          <p:spPr bwMode="auto">
            <a:xfrm>
              <a:off x="324" y="432"/>
              <a:ext cx="2976"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7" name="Text Box 4"/>
            <p:cNvSpPr txBox="1">
              <a:spLocks noChangeArrowheads="1"/>
            </p:cNvSpPr>
            <p:nvPr/>
          </p:nvSpPr>
          <p:spPr bwMode="auto">
            <a:xfrm>
              <a:off x="432" y="432"/>
              <a:ext cx="3248" cy="368"/>
            </a:xfrm>
            <a:prstGeom prst="rect">
              <a:avLst/>
            </a:prstGeom>
            <a:noFill/>
            <a:ln w="12700" cap="sq">
              <a:noFill/>
              <a:miter lim="800000"/>
              <a:headEnd/>
              <a:tailEnd/>
            </a:ln>
          </p:spPr>
          <p:txBody>
            <a:bodyPr>
              <a:spAutoFit/>
            </a:bodyPr>
            <a:lstStyle/>
            <a:p>
              <a:pPr fontAlgn="base">
                <a:spcBef>
                  <a:spcPct val="0"/>
                </a:spcBef>
              </a:pPr>
              <a:r>
                <a:rPr lang="en-US" altLang="zh-CN" sz="3200" baseline="0" dirty="0">
                  <a:solidFill>
                    <a:srgbClr val="002C84"/>
                  </a:solidFill>
                  <a:latin typeface="幼圆" pitchFamily="49" charset="-122"/>
                  <a:ea typeface="幼圆" pitchFamily="49" charset="-122"/>
                </a:rPr>
                <a:t>2.1.2 </a:t>
              </a:r>
              <a:r>
                <a:rPr lang="zh-CN" altLang="en-US" sz="3200" baseline="0" dirty="0">
                  <a:solidFill>
                    <a:srgbClr val="002C84"/>
                  </a:solidFill>
                  <a:latin typeface="幼圆" pitchFamily="49" charset="-122"/>
                  <a:ea typeface="幼圆" pitchFamily="49" charset="-122"/>
                </a:rPr>
                <a:t>线性表的基本操作 </a:t>
              </a:r>
            </a:p>
          </p:txBody>
        </p:sp>
      </p:gr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2"/>
          <p:cNvGrpSpPr>
            <a:grpSpLocks/>
          </p:cNvGrpSpPr>
          <p:nvPr/>
        </p:nvGrpSpPr>
        <p:grpSpPr bwMode="auto">
          <a:xfrm>
            <a:off x="723900" y="404813"/>
            <a:ext cx="7086600" cy="1387475"/>
            <a:chOff x="480" y="360"/>
            <a:chExt cx="4464" cy="874"/>
          </a:xfrm>
        </p:grpSpPr>
        <p:grpSp>
          <p:nvGrpSpPr>
            <p:cNvPr id="3" name="Group 27"/>
            <p:cNvGrpSpPr>
              <a:grpSpLocks/>
            </p:cNvGrpSpPr>
            <p:nvPr/>
          </p:nvGrpSpPr>
          <p:grpSpPr bwMode="auto">
            <a:xfrm>
              <a:off x="1318" y="624"/>
              <a:ext cx="3626" cy="610"/>
              <a:chOff x="780" y="871"/>
              <a:chExt cx="3626" cy="610"/>
            </a:xfrm>
          </p:grpSpPr>
          <p:grpSp>
            <p:nvGrpSpPr>
              <p:cNvPr id="4" name="Group 4"/>
              <p:cNvGrpSpPr>
                <a:grpSpLocks/>
              </p:cNvGrpSpPr>
              <p:nvPr/>
            </p:nvGrpSpPr>
            <p:grpSpPr bwMode="auto">
              <a:xfrm>
                <a:off x="1152" y="1248"/>
                <a:ext cx="384" cy="192"/>
                <a:chOff x="1152" y="1344"/>
                <a:chExt cx="384" cy="192"/>
              </a:xfrm>
            </p:grpSpPr>
            <p:sp>
              <p:nvSpPr>
                <p:cNvPr id="47224" name="Rectangle 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25" name="Rectangle 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5" name="Group 6"/>
              <p:cNvGrpSpPr>
                <a:grpSpLocks/>
              </p:cNvGrpSpPr>
              <p:nvPr/>
            </p:nvGrpSpPr>
            <p:grpSpPr bwMode="auto">
              <a:xfrm>
                <a:off x="1716" y="1248"/>
                <a:ext cx="384" cy="192"/>
                <a:chOff x="1152" y="1344"/>
                <a:chExt cx="384" cy="192"/>
              </a:xfrm>
            </p:grpSpPr>
            <p:sp>
              <p:nvSpPr>
                <p:cNvPr id="47222" name="Rectangle 7"/>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23" name="Rectangle 8"/>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6" name="Group 9"/>
              <p:cNvGrpSpPr>
                <a:grpSpLocks/>
              </p:cNvGrpSpPr>
              <p:nvPr/>
            </p:nvGrpSpPr>
            <p:grpSpPr bwMode="auto">
              <a:xfrm>
                <a:off x="3408" y="1248"/>
                <a:ext cx="384" cy="192"/>
                <a:chOff x="1152" y="1344"/>
                <a:chExt cx="384" cy="192"/>
              </a:xfrm>
            </p:grpSpPr>
            <p:sp>
              <p:nvSpPr>
                <p:cNvPr id="47220" name="Rectangle 10"/>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21" name="Rectangle 11"/>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7" name="Group 12"/>
              <p:cNvGrpSpPr>
                <a:grpSpLocks/>
              </p:cNvGrpSpPr>
              <p:nvPr/>
            </p:nvGrpSpPr>
            <p:grpSpPr bwMode="auto">
              <a:xfrm>
                <a:off x="3984" y="1248"/>
                <a:ext cx="384" cy="192"/>
                <a:chOff x="1152" y="1344"/>
                <a:chExt cx="384" cy="192"/>
              </a:xfrm>
            </p:grpSpPr>
            <p:sp>
              <p:nvSpPr>
                <p:cNvPr id="47218" name="Rectangle 13"/>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19" name="Rectangle 14"/>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8" name="Group 15"/>
              <p:cNvGrpSpPr>
                <a:grpSpLocks/>
              </p:cNvGrpSpPr>
              <p:nvPr/>
            </p:nvGrpSpPr>
            <p:grpSpPr bwMode="auto">
              <a:xfrm>
                <a:off x="2292" y="1248"/>
                <a:ext cx="384" cy="192"/>
                <a:chOff x="1152" y="1344"/>
                <a:chExt cx="384" cy="192"/>
              </a:xfrm>
            </p:grpSpPr>
            <p:sp>
              <p:nvSpPr>
                <p:cNvPr id="47216" name="Rectangle 16"/>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217" name="Rectangle 17"/>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207" name="Line 18"/>
              <p:cNvSpPr>
                <a:spLocks noChangeShapeType="1"/>
              </p:cNvSpPr>
              <p:nvPr/>
            </p:nvSpPr>
            <p:spPr bwMode="auto">
              <a:xfrm>
                <a:off x="1464" y="134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08" name="Line 19"/>
              <p:cNvSpPr>
                <a:spLocks noChangeShapeType="1"/>
              </p:cNvSpPr>
              <p:nvPr/>
            </p:nvSpPr>
            <p:spPr bwMode="auto">
              <a:xfrm>
                <a:off x="2016" y="134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09" name="Line 20"/>
              <p:cNvSpPr>
                <a:spLocks noChangeShapeType="1"/>
              </p:cNvSpPr>
              <p:nvPr/>
            </p:nvSpPr>
            <p:spPr bwMode="auto">
              <a:xfrm>
                <a:off x="2604" y="1332"/>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10" name="Line 21"/>
              <p:cNvSpPr>
                <a:spLocks noChangeShapeType="1"/>
              </p:cNvSpPr>
              <p:nvPr/>
            </p:nvSpPr>
            <p:spPr bwMode="auto">
              <a:xfrm>
                <a:off x="3156" y="1332"/>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11" name="Line 22"/>
              <p:cNvSpPr>
                <a:spLocks noChangeShapeType="1"/>
              </p:cNvSpPr>
              <p:nvPr/>
            </p:nvSpPr>
            <p:spPr bwMode="auto">
              <a:xfrm>
                <a:off x="3744" y="1332"/>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212" name="Text Box 23"/>
              <p:cNvSpPr txBox="1">
                <a:spLocks noChangeArrowheads="1"/>
              </p:cNvSpPr>
              <p:nvPr/>
            </p:nvSpPr>
            <p:spPr bwMode="auto">
              <a:xfrm>
                <a:off x="2892" y="1164"/>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213" name="Text Box 24"/>
              <p:cNvSpPr txBox="1">
                <a:spLocks noChangeArrowheads="1"/>
              </p:cNvSpPr>
              <p:nvPr/>
            </p:nvSpPr>
            <p:spPr bwMode="auto">
              <a:xfrm>
                <a:off x="4188" y="1212"/>
                <a:ext cx="218" cy="269"/>
              </a:xfrm>
              <a:prstGeom prst="rect">
                <a:avLst/>
              </a:prstGeom>
              <a:noFill/>
              <a:ln w="12700" cap="sq">
                <a:noFill/>
                <a:miter lim="800000"/>
                <a:headEnd/>
                <a:tailEnd/>
              </a:ln>
            </p:spPr>
            <p:txBody>
              <a:bodyPr wrap="none">
                <a:spAutoFit/>
              </a:bodyPr>
              <a:lstStyle/>
              <a:p>
                <a:r>
                  <a:rPr lang="zh-CN" altLang="en-US" sz="3300">
                    <a:solidFill>
                      <a:srgbClr val="003264"/>
                    </a:solidFill>
                  </a:rPr>
                  <a:t>^</a:t>
                </a:r>
              </a:p>
            </p:txBody>
          </p:sp>
          <p:sp>
            <p:nvSpPr>
              <p:cNvPr id="47214" name="Line 25"/>
              <p:cNvSpPr>
                <a:spLocks noChangeShapeType="1"/>
              </p:cNvSpPr>
              <p:nvPr/>
            </p:nvSpPr>
            <p:spPr bwMode="auto">
              <a:xfrm>
                <a:off x="1020" y="1104"/>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215" name="Text Box 26"/>
              <p:cNvSpPr txBox="1">
                <a:spLocks noChangeArrowheads="1"/>
              </p:cNvSpPr>
              <p:nvPr/>
            </p:nvSpPr>
            <p:spPr bwMode="auto">
              <a:xfrm>
                <a:off x="780" y="871"/>
                <a:ext cx="341" cy="269"/>
              </a:xfrm>
              <a:prstGeom prst="rect">
                <a:avLst/>
              </a:prstGeom>
              <a:noFill/>
              <a:ln w="12700" cap="sq">
                <a:noFill/>
                <a:miter lim="800000"/>
                <a:headEnd/>
                <a:tailEnd/>
              </a:ln>
            </p:spPr>
            <p:txBody>
              <a:bodyPr wrap="none">
                <a:spAutoFit/>
              </a:bodyPr>
              <a:lstStyle/>
              <a:p>
                <a:pPr>
                  <a:spcBef>
                    <a:spcPct val="0"/>
                  </a:spcBef>
                </a:pPr>
                <a:r>
                  <a:rPr lang="en-US" altLang="zh-CN" sz="3300">
                    <a:solidFill>
                      <a:schemeClr val="accent2"/>
                    </a:solidFill>
                  </a:rPr>
                  <a:t>list</a:t>
                </a:r>
              </a:p>
            </p:txBody>
          </p:sp>
        </p:grpSp>
        <p:sp>
          <p:nvSpPr>
            <p:cNvPr id="47201" name="Rectangle 29"/>
            <p:cNvSpPr>
              <a:spLocks noChangeArrowheads="1"/>
            </p:cNvSpPr>
            <p:nvPr/>
          </p:nvSpPr>
          <p:spPr bwMode="auto">
            <a:xfrm>
              <a:off x="480" y="360"/>
              <a:ext cx="2016"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线性链表(单链表)</a:t>
              </a:r>
            </a:p>
          </p:txBody>
        </p:sp>
      </p:grpSp>
      <p:grpSp>
        <p:nvGrpSpPr>
          <p:cNvPr id="9" name="Group 143"/>
          <p:cNvGrpSpPr>
            <a:grpSpLocks/>
          </p:cNvGrpSpPr>
          <p:nvPr/>
        </p:nvGrpSpPr>
        <p:grpSpPr bwMode="auto">
          <a:xfrm>
            <a:off x="723900" y="3500438"/>
            <a:ext cx="7239000" cy="1284287"/>
            <a:chOff x="480" y="2263"/>
            <a:chExt cx="4560" cy="809"/>
          </a:xfrm>
        </p:grpSpPr>
        <p:grpSp>
          <p:nvGrpSpPr>
            <p:cNvPr id="10" name="Group 33"/>
            <p:cNvGrpSpPr>
              <a:grpSpLocks/>
            </p:cNvGrpSpPr>
            <p:nvPr/>
          </p:nvGrpSpPr>
          <p:grpSpPr bwMode="auto">
            <a:xfrm>
              <a:off x="1690" y="2880"/>
              <a:ext cx="384" cy="192"/>
              <a:chOff x="1152" y="1344"/>
              <a:chExt cx="384" cy="192"/>
            </a:xfrm>
          </p:grpSpPr>
          <p:sp>
            <p:nvSpPr>
              <p:cNvPr id="47198" name="Rectangle 34"/>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9" name="Rectangle 35"/>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1" name="Group 36"/>
            <p:cNvGrpSpPr>
              <a:grpSpLocks/>
            </p:cNvGrpSpPr>
            <p:nvPr/>
          </p:nvGrpSpPr>
          <p:grpSpPr bwMode="auto">
            <a:xfrm>
              <a:off x="2254" y="2880"/>
              <a:ext cx="384" cy="192"/>
              <a:chOff x="1152" y="1344"/>
              <a:chExt cx="384" cy="192"/>
            </a:xfrm>
          </p:grpSpPr>
          <p:sp>
            <p:nvSpPr>
              <p:cNvPr id="47196" name="Rectangle 37"/>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7" name="Rectangle 38"/>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2" name="Group 39"/>
            <p:cNvGrpSpPr>
              <a:grpSpLocks/>
            </p:cNvGrpSpPr>
            <p:nvPr/>
          </p:nvGrpSpPr>
          <p:grpSpPr bwMode="auto">
            <a:xfrm>
              <a:off x="3946" y="2880"/>
              <a:ext cx="384" cy="192"/>
              <a:chOff x="1152" y="1344"/>
              <a:chExt cx="384" cy="192"/>
            </a:xfrm>
          </p:grpSpPr>
          <p:sp>
            <p:nvSpPr>
              <p:cNvPr id="47194" name="Rectangle 40"/>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5" name="Rectangle 41"/>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3" name="Group 42"/>
            <p:cNvGrpSpPr>
              <a:grpSpLocks/>
            </p:cNvGrpSpPr>
            <p:nvPr/>
          </p:nvGrpSpPr>
          <p:grpSpPr bwMode="auto">
            <a:xfrm>
              <a:off x="4522" y="2880"/>
              <a:ext cx="384" cy="192"/>
              <a:chOff x="1152" y="1344"/>
              <a:chExt cx="384" cy="192"/>
            </a:xfrm>
          </p:grpSpPr>
          <p:sp>
            <p:nvSpPr>
              <p:cNvPr id="47192" name="Rectangle 43"/>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3" name="Rectangle 44"/>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4" name="Group 45"/>
            <p:cNvGrpSpPr>
              <a:grpSpLocks/>
            </p:cNvGrpSpPr>
            <p:nvPr/>
          </p:nvGrpSpPr>
          <p:grpSpPr bwMode="auto">
            <a:xfrm>
              <a:off x="2830" y="2880"/>
              <a:ext cx="384" cy="192"/>
              <a:chOff x="1152" y="1344"/>
              <a:chExt cx="384" cy="192"/>
            </a:xfrm>
          </p:grpSpPr>
          <p:sp>
            <p:nvSpPr>
              <p:cNvPr id="47190" name="Rectangle 46"/>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91" name="Rectangle 47"/>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177" name="Line 48"/>
            <p:cNvSpPr>
              <a:spLocks noChangeShapeType="1"/>
            </p:cNvSpPr>
            <p:nvPr/>
          </p:nvSpPr>
          <p:spPr bwMode="auto">
            <a:xfrm>
              <a:off x="2002" y="2976"/>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78" name="Line 49"/>
            <p:cNvSpPr>
              <a:spLocks noChangeShapeType="1"/>
            </p:cNvSpPr>
            <p:nvPr/>
          </p:nvSpPr>
          <p:spPr bwMode="auto">
            <a:xfrm>
              <a:off x="2554" y="2976"/>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79" name="Line 50"/>
            <p:cNvSpPr>
              <a:spLocks noChangeShapeType="1"/>
            </p:cNvSpPr>
            <p:nvPr/>
          </p:nvSpPr>
          <p:spPr bwMode="auto">
            <a:xfrm>
              <a:off x="3142" y="296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80" name="Line 51"/>
            <p:cNvSpPr>
              <a:spLocks noChangeShapeType="1"/>
            </p:cNvSpPr>
            <p:nvPr/>
          </p:nvSpPr>
          <p:spPr bwMode="auto">
            <a:xfrm>
              <a:off x="3694" y="296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81" name="Line 52"/>
            <p:cNvSpPr>
              <a:spLocks noChangeShapeType="1"/>
            </p:cNvSpPr>
            <p:nvPr/>
          </p:nvSpPr>
          <p:spPr bwMode="auto">
            <a:xfrm>
              <a:off x="4282" y="2964"/>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82" name="Text Box 53"/>
            <p:cNvSpPr txBox="1">
              <a:spLocks noChangeArrowheads="1"/>
            </p:cNvSpPr>
            <p:nvPr/>
          </p:nvSpPr>
          <p:spPr bwMode="auto">
            <a:xfrm>
              <a:off x="3430" y="2796"/>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183" name="Line 55"/>
            <p:cNvSpPr>
              <a:spLocks noChangeShapeType="1"/>
            </p:cNvSpPr>
            <p:nvPr/>
          </p:nvSpPr>
          <p:spPr bwMode="auto">
            <a:xfrm>
              <a:off x="1558" y="2736"/>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184" name="Text Box 56"/>
            <p:cNvSpPr txBox="1">
              <a:spLocks noChangeArrowheads="1"/>
            </p:cNvSpPr>
            <p:nvPr/>
          </p:nvSpPr>
          <p:spPr bwMode="auto">
            <a:xfrm>
              <a:off x="1318" y="2503"/>
              <a:ext cx="341" cy="269"/>
            </a:xfrm>
            <a:prstGeom prst="rect">
              <a:avLst/>
            </a:prstGeom>
            <a:noFill/>
            <a:ln w="12700" cap="sq">
              <a:noFill/>
              <a:miter lim="800000"/>
              <a:headEnd/>
              <a:tailEnd/>
            </a:ln>
          </p:spPr>
          <p:txBody>
            <a:bodyPr wrap="none">
              <a:spAutoFit/>
            </a:bodyPr>
            <a:lstStyle/>
            <a:p>
              <a:pPr>
                <a:spcBef>
                  <a:spcPct val="0"/>
                </a:spcBef>
              </a:pPr>
              <a:r>
                <a:rPr lang="en-US" altLang="zh-CN" sz="3300">
                  <a:solidFill>
                    <a:schemeClr val="accent2"/>
                  </a:solidFill>
                </a:rPr>
                <a:t>list</a:t>
              </a:r>
            </a:p>
          </p:txBody>
        </p:sp>
        <p:sp>
          <p:nvSpPr>
            <p:cNvPr id="47185" name="Rectangle 57"/>
            <p:cNvSpPr>
              <a:spLocks noChangeArrowheads="1"/>
            </p:cNvSpPr>
            <p:nvPr/>
          </p:nvSpPr>
          <p:spPr bwMode="auto">
            <a:xfrm>
              <a:off x="480" y="2263"/>
              <a:ext cx="1392"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循环链表</a:t>
              </a:r>
            </a:p>
          </p:txBody>
        </p:sp>
        <p:sp>
          <p:nvSpPr>
            <p:cNvPr id="47186" name="Line 58"/>
            <p:cNvSpPr>
              <a:spLocks noChangeShapeType="1"/>
            </p:cNvSpPr>
            <p:nvPr/>
          </p:nvSpPr>
          <p:spPr bwMode="auto">
            <a:xfrm>
              <a:off x="4848" y="2969"/>
              <a:ext cx="192" cy="0"/>
            </a:xfrm>
            <a:prstGeom prst="line">
              <a:avLst/>
            </a:prstGeom>
            <a:noFill/>
            <a:ln w="19050" cap="sq">
              <a:solidFill>
                <a:srgbClr val="000080"/>
              </a:solidFill>
              <a:round/>
              <a:headEnd/>
              <a:tailEnd/>
            </a:ln>
          </p:spPr>
          <p:txBody>
            <a:bodyPr wrap="none" anchor="ctr"/>
            <a:lstStyle/>
            <a:p>
              <a:endParaRPr lang="zh-CN" altLang="en-US"/>
            </a:p>
          </p:txBody>
        </p:sp>
        <p:sp>
          <p:nvSpPr>
            <p:cNvPr id="47187" name="Line 59"/>
            <p:cNvSpPr>
              <a:spLocks noChangeShapeType="1"/>
            </p:cNvSpPr>
            <p:nvPr/>
          </p:nvSpPr>
          <p:spPr bwMode="auto">
            <a:xfrm>
              <a:off x="1920" y="2717"/>
              <a:ext cx="3120" cy="0"/>
            </a:xfrm>
            <a:prstGeom prst="line">
              <a:avLst/>
            </a:prstGeom>
            <a:noFill/>
            <a:ln w="19050" cap="sq">
              <a:solidFill>
                <a:srgbClr val="000080"/>
              </a:solidFill>
              <a:round/>
              <a:headEnd/>
              <a:tailEnd/>
            </a:ln>
          </p:spPr>
          <p:txBody>
            <a:bodyPr wrap="none" anchor="ctr"/>
            <a:lstStyle/>
            <a:p>
              <a:endParaRPr lang="zh-CN" altLang="en-US"/>
            </a:p>
          </p:txBody>
        </p:sp>
        <p:sp>
          <p:nvSpPr>
            <p:cNvPr id="47188" name="Line 60"/>
            <p:cNvSpPr>
              <a:spLocks noChangeShapeType="1"/>
            </p:cNvSpPr>
            <p:nvPr/>
          </p:nvSpPr>
          <p:spPr bwMode="auto">
            <a:xfrm>
              <a:off x="5040" y="2729"/>
              <a:ext cx="0" cy="240"/>
            </a:xfrm>
            <a:prstGeom prst="line">
              <a:avLst/>
            </a:prstGeom>
            <a:noFill/>
            <a:ln w="19050" cap="sq">
              <a:solidFill>
                <a:srgbClr val="000080"/>
              </a:solidFill>
              <a:round/>
              <a:headEnd/>
              <a:tailEnd/>
            </a:ln>
          </p:spPr>
          <p:txBody>
            <a:bodyPr wrap="none" anchor="ctr"/>
            <a:lstStyle/>
            <a:p>
              <a:endParaRPr lang="zh-CN" altLang="en-US"/>
            </a:p>
          </p:txBody>
        </p:sp>
        <p:sp>
          <p:nvSpPr>
            <p:cNvPr id="47189" name="Line 61"/>
            <p:cNvSpPr>
              <a:spLocks noChangeShapeType="1"/>
            </p:cNvSpPr>
            <p:nvPr/>
          </p:nvSpPr>
          <p:spPr bwMode="auto">
            <a:xfrm flipH="1">
              <a:off x="1776" y="2717"/>
              <a:ext cx="132" cy="151"/>
            </a:xfrm>
            <a:prstGeom prst="line">
              <a:avLst/>
            </a:prstGeom>
            <a:noFill/>
            <a:ln w="19050" cap="sq">
              <a:solidFill>
                <a:srgbClr val="000080"/>
              </a:solidFill>
              <a:round/>
              <a:headEnd/>
              <a:tailEnd type="triangle" w="med" len="med"/>
            </a:ln>
          </p:spPr>
          <p:txBody>
            <a:bodyPr wrap="none" anchor="ctr"/>
            <a:lstStyle/>
            <a:p>
              <a:endParaRPr lang="zh-CN" altLang="en-US"/>
            </a:p>
          </p:txBody>
        </p:sp>
      </p:grpSp>
      <p:grpSp>
        <p:nvGrpSpPr>
          <p:cNvPr id="15" name="Group 144"/>
          <p:cNvGrpSpPr>
            <a:grpSpLocks/>
          </p:cNvGrpSpPr>
          <p:nvPr/>
        </p:nvGrpSpPr>
        <p:grpSpPr bwMode="auto">
          <a:xfrm>
            <a:off x="723900" y="1844675"/>
            <a:ext cx="7086600" cy="1295400"/>
            <a:chOff x="480" y="1344"/>
            <a:chExt cx="4464" cy="816"/>
          </a:xfrm>
        </p:grpSpPr>
        <p:grpSp>
          <p:nvGrpSpPr>
            <p:cNvPr id="16" name="Group 68"/>
            <p:cNvGrpSpPr>
              <a:grpSpLocks/>
            </p:cNvGrpSpPr>
            <p:nvPr/>
          </p:nvGrpSpPr>
          <p:grpSpPr bwMode="auto">
            <a:xfrm>
              <a:off x="1690" y="1927"/>
              <a:ext cx="384" cy="192"/>
              <a:chOff x="1152" y="1344"/>
              <a:chExt cx="384" cy="192"/>
            </a:xfrm>
          </p:grpSpPr>
          <p:sp>
            <p:nvSpPr>
              <p:cNvPr id="47170" name="Rectangle 69"/>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71" name="Rectangle 70"/>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7" name="Group 71"/>
            <p:cNvGrpSpPr>
              <a:grpSpLocks/>
            </p:cNvGrpSpPr>
            <p:nvPr/>
          </p:nvGrpSpPr>
          <p:grpSpPr bwMode="auto">
            <a:xfrm>
              <a:off x="2254" y="1927"/>
              <a:ext cx="384" cy="192"/>
              <a:chOff x="1152" y="1344"/>
              <a:chExt cx="384" cy="192"/>
            </a:xfrm>
          </p:grpSpPr>
          <p:sp>
            <p:nvSpPr>
              <p:cNvPr id="47168" name="Rectangle 7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9" name="Rectangle 7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8" name="Group 74"/>
            <p:cNvGrpSpPr>
              <a:grpSpLocks/>
            </p:cNvGrpSpPr>
            <p:nvPr/>
          </p:nvGrpSpPr>
          <p:grpSpPr bwMode="auto">
            <a:xfrm>
              <a:off x="3946" y="1927"/>
              <a:ext cx="384" cy="192"/>
              <a:chOff x="1152" y="1344"/>
              <a:chExt cx="384" cy="192"/>
            </a:xfrm>
          </p:grpSpPr>
          <p:sp>
            <p:nvSpPr>
              <p:cNvPr id="47166" name="Rectangle 75"/>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7" name="Rectangle 76"/>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19" name="Group 77"/>
            <p:cNvGrpSpPr>
              <a:grpSpLocks/>
            </p:cNvGrpSpPr>
            <p:nvPr/>
          </p:nvGrpSpPr>
          <p:grpSpPr bwMode="auto">
            <a:xfrm>
              <a:off x="4522" y="1927"/>
              <a:ext cx="384" cy="192"/>
              <a:chOff x="1152" y="1344"/>
              <a:chExt cx="384" cy="192"/>
            </a:xfrm>
          </p:grpSpPr>
          <p:sp>
            <p:nvSpPr>
              <p:cNvPr id="47164" name="Rectangle 78"/>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5" name="Rectangle 79"/>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0" name="Group 80"/>
            <p:cNvGrpSpPr>
              <a:grpSpLocks/>
            </p:cNvGrpSpPr>
            <p:nvPr/>
          </p:nvGrpSpPr>
          <p:grpSpPr bwMode="auto">
            <a:xfrm>
              <a:off x="2830" y="1927"/>
              <a:ext cx="384" cy="192"/>
              <a:chOff x="1152" y="1344"/>
              <a:chExt cx="384" cy="192"/>
            </a:xfrm>
          </p:grpSpPr>
          <p:sp>
            <p:nvSpPr>
              <p:cNvPr id="47162" name="Rectangle 81"/>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63" name="Rectangle 82"/>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149" name="Line 83"/>
            <p:cNvSpPr>
              <a:spLocks noChangeShapeType="1"/>
            </p:cNvSpPr>
            <p:nvPr/>
          </p:nvSpPr>
          <p:spPr bwMode="auto">
            <a:xfrm>
              <a:off x="2002"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0" name="Line 84"/>
            <p:cNvSpPr>
              <a:spLocks noChangeShapeType="1"/>
            </p:cNvSpPr>
            <p:nvPr/>
          </p:nvSpPr>
          <p:spPr bwMode="auto">
            <a:xfrm>
              <a:off x="2554"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1" name="Line 85"/>
            <p:cNvSpPr>
              <a:spLocks noChangeShapeType="1"/>
            </p:cNvSpPr>
            <p:nvPr/>
          </p:nvSpPr>
          <p:spPr bwMode="auto">
            <a:xfrm>
              <a:off x="314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2" name="Line 86"/>
            <p:cNvSpPr>
              <a:spLocks noChangeShapeType="1"/>
            </p:cNvSpPr>
            <p:nvPr/>
          </p:nvSpPr>
          <p:spPr bwMode="auto">
            <a:xfrm>
              <a:off x="3694"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3" name="Line 87"/>
            <p:cNvSpPr>
              <a:spLocks noChangeShapeType="1"/>
            </p:cNvSpPr>
            <p:nvPr/>
          </p:nvSpPr>
          <p:spPr bwMode="auto">
            <a:xfrm>
              <a:off x="428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54" name="Text Box 88"/>
            <p:cNvSpPr txBox="1">
              <a:spLocks noChangeArrowheads="1"/>
            </p:cNvSpPr>
            <p:nvPr/>
          </p:nvSpPr>
          <p:spPr bwMode="auto">
            <a:xfrm>
              <a:off x="3430" y="1843"/>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155" name="Text Box 89"/>
            <p:cNvSpPr txBox="1">
              <a:spLocks noChangeArrowheads="1"/>
            </p:cNvSpPr>
            <p:nvPr/>
          </p:nvSpPr>
          <p:spPr bwMode="auto">
            <a:xfrm>
              <a:off x="4726" y="1891"/>
              <a:ext cx="218" cy="269"/>
            </a:xfrm>
            <a:prstGeom prst="rect">
              <a:avLst/>
            </a:prstGeom>
            <a:noFill/>
            <a:ln w="12700" cap="sq">
              <a:noFill/>
              <a:miter lim="800000"/>
              <a:headEnd/>
              <a:tailEnd/>
            </a:ln>
          </p:spPr>
          <p:txBody>
            <a:bodyPr wrap="none">
              <a:spAutoFit/>
            </a:bodyPr>
            <a:lstStyle/>
            <a:p>
              <a:r>
                <a:rPr lang="zh-CN" altLang="en-US" sz="3300">
                  <a:solidFill>
                    <a:srgbClr val="003264"/>
                  </a:solidFill>
                </a:rPr>
                <a:t>^</a:t>
              </a:r>
            </a:p>
          </p:txBody>
        </p:sp>
        <p:sp>
          <p:nvSpPr>
            <p:cNvPr id="47156" name="Text Box 91"/>
            <p:cNvSpPr txBox="1">
              <a:spLocks noChangeArrowheads="1"/>
            </p:cNvSpPr>
            <p:nvPr/>
          </p:nvSpPr>
          <p:spPr bwMode="auto">
            <a:xfrm>
              <a:off x="718" y="1550"/>
              <a:ext cx="386" cy="269"/>
            </a:xfrm>
            <a:prstGeom prst="rect">
              <a:avLst/>
            </a:prstGeom>
            <a:noFill/>
            <a:ln w="12700" cap="sq">
              <a:noFill/>
              <a:miter lim="800000"/>
              <a:headEnd/>
              <a:tailEnd/>
            </a:ln>
          </p:spPr>
          <p:txBody>
            <a:bodyPr>
              <a:spAutoFit/>
            </a:bodyPr>
            <a:lstStyle/>
            <a:p>
              <a:pPr>
                <a:spcBef>
                  <a:spcPct val="0"/>
                </a:spcBef>
              </a:pPr>
              <a:r>
                <a:rPr lang="en-US" altLang="zh-CN" sz="3300">
                  <a:solidFill>
                    <a:schemeClr val="accent2"/>
                  </a:solidFill>
                </a:rPr>
                <a:t>list</a:t>
              </a:r>
            </a:p>
          </p:txBody>
        </p:sp>
        <p:sp>
          <p:nvSpPr>
            <p:cNvPr id="47157" name="Rectangle 92"/>
            <p:cNvSpPr>
              <a:spLocks noChangeArrowheads="1"/>
            </p:cNvSpPr>
            <p:nvPr/>
          </p:nvSpPr>
          <p:spPr bwMode="auto">
            <a:xfrm>
              <a:off x="480" y="1344"/>
              <a:ext cx="2016"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带头结点的线性链表</a:t>
              </a:r>
            </a:p>
          </p:txBody>
        </p:sp>
        <p:sp>
          <p:nvSpPr>
            <p:cNvPr id="47158" name="Line 90"/>
            <p:cNvSpPr>
              <a:spLocks noChangeShapeType="1"/>
            </p:cNvSpPr>
            <p:nvPr/>
          </p:nvSpPr>
          <p:spPr bwMode="auto">
            <a:xfrm>
              <a:off x="972" y="1788"/>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159" name="Rectangle 97"/>
            <p:cNvSpPr>
              <a:spLocks noChangeArrowheads="1"/>
            </p:cNvSpPr>
            <p:nvPr/>
          </p:nvSpPr>
          <p:spPr bwMode="auto">
            <a:xfrm>
              <a:off x="1116" y="1920"/>
              <a:ext cx="240" cy="192"/>
            </a:xfrm>
            <a:prstGeom prst="rect">
              <a:avLst/>
            </a:prstGeom>
            <a:solidFill>
              <a:srgbClr val="E6E6E6"/>
            </a:solidFill>
            <a:ln w="25400" cap="sq">
              <a:solidFill>
                <a:schemeClr val="accent2"/>
              </a:solidFill>
              <a:miter lim="800000"/>
              <a:headEnd/>
              <a:tailEnd/>
            </a:ln>
          </p:spPr>
          <p:txBody>
            <a:bodyPr wrap="none" anchor="ctr"/>
            <a:lstStyle/>
            <a:p>
              <a:endParaRPr lang="zh-CN" altLang="en-US"/>
            </a:p>
          </p:txBody>
        </p:sp>
        <p:sp>
          <p:nvSpPr>
            <p:cNvPr id="47160" name="Rectangle 98"/>
            <p:cNvSpPr>
              <a:spLocks noChangeArrowheads="1"/>
            </p:cNvSpPr>
            <p:nvPr/>
          </p:nvSpPr>
          <p:spPr bwMode="auto">
            <a:xfrm>
              <a:off x="1356" y="1920"/>
              <a:ext cx="144" cy="192"/>
            </a:xfrm>
            <a:prstGeom prst="rect">
              <a:avLst/>
            </a:prstGeom>
            <a:noFill/>
            <a:ln w="25400" cap="sq">
              <a:solidFill>
                <a:schemeClr val="accent2"/>
              </a:solidFill>
              <a:miter lim="800000"/>
              <a:headEnd/>
              <a:tailEnd/>
            </a:ln>
          </p:spPr>
          <p:txBody>
            <a:bodyPr wrap="none" anchor="ctr"/>
            <a:lstStyle/>
            <a:p>
              <a:endParaRPr lang="zh-CN" altLang="en-US"/>
            </a:p>
          </p:txBody>
        </p:sp>
        <p:sp>
          <p:nvSpPr>
            <p:cNvPr id="47161" name="Line 100"/>
            <p:cNvSpPr>
              <a:spLocks noChangeShapeType="1"/>
            </p:cNvSpPr>
            <p:nvPr/>
          </p:nvSpPr>
          <p:spPr bwMode="auto">
            <a:xfrm>
              <a:off x="1428" y="2016"/>
              <a:ext cx="240" cy="0"/>
            </a:xfrm>
            <a:prstGeom prst="line">
              <a:avLst/>
            </a:prstGeom>
            <a:noFill/>
            <a:ln w="22225" cap="sq">
              <a:solidFill>
                <a:srgbClr val="FF0000"/>
              </a:solidFill>
              <a:round/>
              <a:headEnd/>
              <a:tailEnd type="triangle" w="med" len="med"/>
            </a:ln>
          </p:spPr>
          <p:txBody>
            <a:bodyPr wrap="none" anchor="ctr"/>
            <a:lstStyle/>
            <a:p>
              <a:endParaRPr lang="zh-CN" altLang="en-US"/>
            </a:p>
          </p:txBody>
        </p:sp>
      </p:grpSp>
      <p:grpSp>
        <p:nvGrpSpPr>
          <p:cNvPr id="21" name="Group 145"/>
          <p:cNvGrpSpPr>
            <a:grpSpLocks/>
          </p:cNvGrpSpPr>
          <p:nvPr/>
        </p:nvGrpSpPr>
        <p:grpSpPr bwMode="auto">
          <a:xfrm>
            <a:off x="723900" y="4797425"/>
            <a:ext cx="7239000" cy="1322388"/>
            <a:chOff x="480" y="3103"/>
            <a:chExt cx="4560" cy="833"/>
          </a:xfrm>
        </p:grpSpPr>
        <p:sp>
          <p:nvSpPr>
            <p:cNvPr id="47113" name="Line 102"/>
            <p:cNvSpPr>
              <a:spLocks noChangeShapeType="1"/>
            </p:cNvSpPr>
            <p:nvPr/>
          </p:nvSpPr>
          <p:spPr bwMode="auto">
            <a:xfrm>
              <a:off x="960" y="3571"/>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47114" name="Rectangle 103"/>
            <p:cNvSpPr>
              <a:spLocks noChangeArrowheads="1"/>
            </p:cNvSpPr>
            <p:nvPr/>
          </p:nvSpPr>
          <p:spPr bwMode="auto">
            <a:xfrm>
              <a:off x="1104" y="3744"/>
              <a:ext cx="240" cy="192"/>
            </a:xfrm>
            <a:prstGeom prst="rect">
              <a:avLst/>
            </a:prstGeom>
            <a:solidFill>
              <a:srgbClr val="E6E6E6"/>
            </a:solidFill>
            <a:ln w="25400" cap="sq">
              <a:solidFill>
                <a:schemeClr val="accent2"/>
              </a:solidFill>
              <a:miter lim="800000"/>
              <a:headEnd/>
              <a:tailEnd/>
            </a:ln>
          </p:spPr>
          <p:txBody>
            <a:bodyPr wrap="none" anchor="ctr"/>
            <a:lstStyle/>
            <a:p>
              <a:endParaRPr lang="zh-CN" altLang="en-US"/>
            </a:p>
          </p:txBody>
        </p:sp>
        <p:sp>
          <p:nvSpPr>
            <p:cNvPr id="47115" name="Rectangle 104"/>
            <p:cNvSpPr>
              <a:spLocks noChangeArrowheads="1"/>
            </p:cNvSpPr>
            <p:nvPr/>
          </p:nvSpPr>
          <p:spPr bwMode="auto">
            <a:xfrm>
              <a:off x="1344" y="3744"/>
              <a:ext cx="144" cy="192"/>
            </a:xfrm>
            <a:prstGeom prst="rect">
              <a:avLst/>
            </a:prstGeom>
            <a:noFill/>
            <a:ln w="25400" cap="sq">
              <a:solidFill>
                <a:schemeClr val="accent2"/>
              </a:solidFill>
              <a:miter lim="800000"/>
              <a:headEnd/>
              <a:tailEnd/>
            </a:ln>
          </p:spPr>
          <p:txBody>
            <a:bodyPr wrap="none" anchor="ctr"/>
            <a:lstStyle/>
            <a:p>
              <a:endParaRPr lang="zh-CN" altLang="en-US"/>
            </a:p>
          </p:txBody>
        </p:sp>
        <p:sp>
          <p:nvSpPr>
            <p:cNvPr id="47116" name="Line 105"/>
            <p:cNvSpPr>
              <a:spLocks noChangeShapeType="1"/>
            </p:cNvSpPr>
            <p:nvPr/>
          </p:nvSpPr>
          <p:spPr bwMode="auto">
            <a:xfrm>
              <a:off x="1418" y="3840"/>
              <a:ext cx="240" cy="0"/>
            </a:xfrm>
            <a:prstGeom prst="line">
              <a:avLst/>
            </a:prstGeom>
            <a:noFill/>
            <a:ln w="22225" cap="sq">
              <a:solidFill>
                <a:srgbClr val="FF0000"/>
              </a:solidFill>
              <a:round/>
              <a:headEnd/>
              <a:tailEnd type="triangle" w="med" len="med"/>
            </a:ln>
          </p:spPr>
          <p:txBody>
            <a:bodyPr wrap="none" anchor="ctr"/>
            <a:lstStyle/>
            <a:p>
              <a:endParaRPr lang="zh-CN" altLang="en-US"/>
            </a:p>
          </p:txBody>
        </p:sp>
        <p:grpSp>
          <p:nvGrpSpPr>
            <p:cNvPr id="22" name="Group 108"/>
            <p:cNvGrpSpPr>
              <a:grpSpLocks/>
            </p:cNvGrpSpPr>
            <p:nvPr/>
          </p:nvGrpSpPr>
          <p:grpSpPr bwMode="auto">
            <a:xfrm>
              <a:off x="1690" y="3744"/>
              <a:ext cx="384" cy="192"/>
              <a:chOff x="1152" y="1344"/>
              <a:chExt cx="384" cy="192"/>
            </a:xfrm>
          </p:grpSpPr>
          <p:sp>
            <p:nvSpPr>
              <p:cNvPr id="47142" name="Rectangle 109"/>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43" name="Rectangle 110"/>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3" name="Group 111"/>
            <p:cNvGrpSpPr>
              <a:grpSpLocks/>
            </p:cNvGrpSpPr>
            <p:nvPr/>
          </p:nvGrpSpPr>
          <p:grpSpPr bwMode="auto">
            <a:xfrm>
              <a:off x="2254" y="3744"/>
              <a:ext cx="384" cy="192"/>
              <a:chOff x="1152" y="1344"/>
              <a:chExt cx="384" cy="192"/>
            </a:xfrm>
          </p:grpSpPr>
          <p:sp>
            <p:nvSpPr>
              <p:cNvPr id="47140" name="Rectangle 11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41" name="Rectangle 11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4" name="Group 114"/>
            <p:cNvGrpSpPr>
              <a:grpSpLocks/>
            </p:cNvGrpSpPr>
            <p:nvPr/>
          </p:nvGrpSpPr>
          <p:grpSpPr bwMode="auto">
            <a:xfrm>
              <a:off x="3946" y="3744"/>
              <a:ext cx="384" cy="192"/>
              <a:chOff x="1152" y="1344"/>
              <a:chExt cx="384" cy="192"/>
            </a:xfrm>
          </p:grpSpPr>
          <p:sp>
            <p:nvSpPr>
              <p:cNvPr id="47138" name="Rectangle 115"/>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39" name="Rectangle 116"/>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5" name="Group 117"/>
            <p:cNvGrpSpPr>
              <a:grpSpLocks/>
            </p:cNvGrpSpPr>
            <p:nvPr/>
          </p:nvGrpSpPr>
          <p:grpSpPr bwMode="auto">
            <a:xfrm>
              <a:off x="4522" y="3744"/>
              <a:ext cx="384" cy="192"/>
              <a:chOff x="1152" y="1344"/>
              <a:chExt cx="384" cy="192"/>
            </a:xfrm>
          </p:grpSpPr>
          <p:sp>
            <p:nvSpPr>
              <p:cNvPr id="47136" name="Rectangle 118"/>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37" name="Rectangle 119"/>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26" name="Group 120"/>
            <p:cNvGrpSpPr>
              <a:grpSpLocks/>
            </p:cNvGrpSpPr>
            <p:nvPr/>
          </p:nvGrpSpPr>
          <p:grpSpPr bwMode="auto">
            <a:xfrm>
              <a:off x="2830" y="3744"/>
              <a:ext cx="384" cy="192"/>
              <a:chOff x="1152" y="1344"/>
              <a:chExt cx="384" cy="192"/>
            </a:xfrm>
          </p:grpSpPr>
          <p:sp>
            <p:nvSpPr>
              <p:cNvPr id="47134" name="Rectangle 121"/>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47135" name="Rectangle 122"/>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47122" name="Line 123"/>
            <p:cNvSpPr>
              <a:spLocks noChangeShapeType="1"/>
            </p:cNvSpPr>
            <p:nvPr/>
          </p:nvSpPr>
          <p:spPr bwMode="auto">
            <a:xfrm>
              <a:off x="2002" y="3840"/>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3" name="Line 124"/>
            <p:cNvSpPr>
              <a:spLocks noChangeShapeType="1"/>
            </p:cNvSpPr>
            <p:nvPr/>
          </p:nvSpPr>
          <p:spPr bwMode="auto">
            <a:xfrm>
              <a:off x="2554" y="3840"/>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4" name="Line 125"/>
            <p:cNvSpPr>
              <a:spLocks noChangeShapeType="1"/>
            </p:cNvSpPr>
            <p:nvPr/>
          </p:nvSpPr>
          <p:spPr bwMode="auto">
            <a:xfrm>
              <a:off x="3142" y="3828"/>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5" name="Line 126"/>
            <p:cNvSpPr>
              <a:spLocks noChangeShapeType="1"/>
            </p:cNvSpPr>
            <p:nvPr/>
          </p:nvSpPr>
          <p:spPr bwMode="auto">
            <a:xfrm>
              <a:off x="3694" y="3828"/>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6" name="Line 127"/>
            <p:cNvSpPr>
              <a:spLocks noChangeShapeType="1"/>
            </p:cNvSpPr>
            <p:nvPr/>
          </p:nvSpPr>
          <p:spPr bwMode="auto">
            <a:xfrm>
              <a:off x="4282" y="3828"/>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47127" name="Text Box 128"/>
            <p:cNvSpPr txBox="1">
              <a:spLocks noChangeArrowheads="1"/>
            </p:cNvSpPr>
            <p:nvPr/>
          </p:nvSpPr>
          <p:spPr bwMode="auto">
            <a:xfrm>
              <a:off x="3430" y="3660"/>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47128" name="Text Box 130"/>
            <p:cNvSpPr txBox="1">
              <a:spLocks noChangeArrowheads="1"/>
            </p:cNvSpPr>
            <p:nvPr/>
          </p:nvSpPr>
          <p:spPr bwMode="auto">
            <a:xfrm>
              <a:off x="720" y="3338"/>
              <a:ext cx="432" cy="269"/>
            </a:xfrm>
            <a:prstGeom prst="rect">
              <a:avLst/>
            </a:prstGeom>
            <a:noFill/>
            <a:ln w="12700" cap="sq">
              <a:noFill/>
              <a:miter lim="800000"/>
              <a:headEnd/>
              <a:tailEnd/>
            </a:ln>
          </p:spPr>
          <p:txBody>
            <a:bodyPr>
              <a:spAutoFit/>
            </a:bodyPr>
            <a:lstStyle/>
            <a:p>
              <a:pPr>
                <a:spcBef>
                  <a:spcPct val="0"/>
                </a:spcBef>
              </a:pPr>
              <a:r>
                <a:rPr lang="en-US" altLang="zh-CN" sz="3300">
                  <a:solidFill>
                    <a:schemeClr val="accent2"/>
                  </a:solidFill>
                </a:rPr>
                <a:t>list</a:t>
              </a:r>
            </a:p>
          </p:txBody>
        </p:sp>
        <p:sp>
          <p:nvSpPr>
            <p:cNvPr id="47129" name="Rectangle 131"/>
            <p:cNvSpPr>
              <a:spLocks noChangeArrowheads="1"/>
            </p:cNvSpPr>
            <p:nvPr/>
          </p:nvSpPr>
          <p:spPr bwMode="auto">
            <a:xfrm>
              <a:off x="480" y="3103"/>
              <a:ext cx="2160"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带头结点的循环链表</a:t>
              </a:r>
            </a:p>
          </p:txBody>
        </p:sp>
        <p:sp>
          <p:nvSpPr>
            <p:cNvPr id="47130" name="Line 132"/>
            <p:cNvSpPr>
              <a:spLocks noChangeShapeType="1"/>
            </p:cNvSpPr>
            <p:nvPr/>
          </p:nvSpPr>
          <p:spPr bwMode="auto">
            <a:xfrm>
              <a:off x="4848" y="3833"/>
              <a:ext cx="192" cy="0"/>
            </a:xfrm>
            <a:prstGeom prst="line">
              <a:avLst/>
            </a:prstGeom>
            <a:noFill/>
            <a:ln w="19050" cap="sq">
              <a:solidFill>
                <a:srgbClr val="000080"/>
              </a:solidFill>
              <a:round/>
              <a:headEnd/>
              <a:tailEnd/>
            </a:ln>
          </p:spPr>
          <p:txBody>
            <a:bodyPr wrap="none" anchor="ctr"/>
            <a:lstStyle/>
            <a:p>
              <a:endParaRPr lang="zh-CN" altLang="en-US"/>
            </a:p>
          </p:txBody>
        </p:sp>
        <p:sp>
          <p:nvSpPr>
            <p:cNvPr id="47131" name="Line 133"/>
            <p:cNvSpPr>
              <a:spLocks noChangeShapeType="1"/>
            </p:cNvSpPr>
            <p:nvPr/>
          </p:nvSpPr>
          <p:spPr bwMode="auto">
            <a:xfrm>
              <a:off x="1296" y="3583"/>
              <a:ext cx="3744" cy="0"/>
            </a:xfrm>
            <a:prstGeom prst="line">
              <a:avLst/>
            </a:prstGeom>
            <a:noFill/>
            <a:ln w="19050" cap="sq">
              <a:solidFill>
                <a:srgbClr val="000080"/>
              </a:solidFill>
              <a:round/>
              <a:headEnd/>
              <a:tailEnd/>
            </a:ln>
          </p:spPr>
          <p:txBody>
            <a:bodyPr wrap="none" anchor="ctr"/>
            <a:lstStyle/>
            <a:p>
              <a:endParaRPr lang="zh-CN" altLang="en-US"/>
            </a:p>
          </p:txBody>
        </p:sp>
        <p:sp>
          <p:nvSpPr>
            <p:cNvPr id="47132" name="Line 134"/>
            <p:cNvSpPr>
              <a:spLocks noChangeShapeType="1"/>
            </p:cNvSpPr>
            <p:nvPr/>
          </p:nvSpPr>
          <p:spPr bwMode="auto">
            <a:xfrm>
              <a:off x="5040" y="3593"/>
              <a:ext cx="0" cy="240"/>
            </a:xfrm>
            <a:prstGeom prst="line">
              <a:avLst/>
            </a:prstGeom>
            <a:noFill/>
            <a:ln w="19050" cap="sq">
              <a:solidFill>
                <a:srgbClr val="000080"/>
              </a:solidFill>
              <a:round/>
              <a:headEnd/>
              <a:tailEnd/>
            </a:ln>
          </p:spPr>
          <p:txBody>
            <a:bodyPr wrap="none" anchor="ctr"/>
            <a:lstStyle/>
            <a:p>
              <a:endParaRPr lang="zh-CN" altLang="en-US"/>
            </a:p>
          </p:txBody>
        </p:sp>
        <p:sp>
          <p:nvSpPr>
            <p:cNvPr id="47133" name="Line 135"/>
            <p:cNvSpPr>
              <a:spLocks noChangeShapeType="1"/>
            </p:cNvSpPr>
            <p:nvPr/>
          </p:nvSpPr>
          <p:spPr bwMode="auto">
            <a:xfrm flipH="1">
              <a:off x="1128" y="3583"/>
              <a:ext cx="156" cy="118"/>
            </a:xfrm>
            <a:prstGeom prst="line">
              <a:avLst/>
            </a:prstGeom>
            <a:noFill/>
            <a:ln w="19050" cap="sq">
              <a:solidFill>
                <a:srgbClr val="000080"/>
              </a:solidFill>
              <a:round/>
              <a:headEnd/>
              <a:tailEnd type="triangle" w="med" len="med"/>
            </a:ln>
          </p:spPr>
          <p:txBody>
            <a:bodyPr wrap="none" anchor="ctr"/>
            <a:lstStyle/>
            <a:p>
              <a:endParaRPr lang="zh-CN" altLang="en-US"/>
            </a:p>
          </p:txBody>
        </p:sp>
      </p:grpSp>
      <p:grpSp>
        <p:nvGrpSpPr>
          <p:cNvPr id="27" name="Group 141"/>
          <p:cNvGrpSpPr>
            <a:grpSpLocks/>
          </p:cNvGrpSpPr>
          <p:nvPr/>
        </p:nvGrpSpPr>
        <p:grpSpPr bwMode="auto">
          <a:xfrm>
            <a:off x="4643438" y="260350"/>
            <a:ext cx="4419600" cy="838200"/>
            <a:chOff x="2808" y="1200"/>
            <a:chExt cx="2784" cy="528"/>
          </a:xfrm>
        </p:grpSpPr>
        <p:sp>
          <p:nvSpPr>
            <p:cNvPr id="47111" name="Freeform 139"/>
            <p:cNvSpPr>
              <a:spLocks/>
            </p:cNvSpPr>
            <p:nvPr/>
          </p:nvSpPr>
          <p:spPr bwMode="auto">
            <a:xfrm>
              <a:off x="2808" y="1200"/>
              <a:ext cx="2784" cy="528"/>
            </a:xfrm>
            <a:custGeom>
              <a:avLst/>
              <a:gdLst>
                <a:gd name="T0" fmla="*/ 0 w 520"/>
                <a:gd name="T1" fmla="*/ 0 h 231"/>
                <a:gd name="T2" fmla="*/ 281762 w 520"/>
                <a:gd name="T3" fmla="*/ 29509 h 231"/>
                <a:gd name="T4" fmla="*/ 1909374 w 520"/>
                <a:gd name="T5" fmla="*/ 29509 h 231"/>
                <a:gd name="T6" fmla="*/ 9773767 w 520"/>
                <a:gd name="T7" fmla="*/ 26258 h 231"/>
                <a:gd name="T8" fmla="*/ 10596327 w 520"/>
                <a:gd name="T9" fmla="*/ 3307 h 231"/>
                <a:gd name="T10" fmla="*/ 0 w 520"/>
                <a:gd name="T11" fmla="*/ 0 h 2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0" h="231">
                  <a:moveTo>
                    <a:pt x="0" y="0"/>
                  </a:moveTo>
                  <a:cubicBezTo>
                    <a:pt x="15" y="70"/>
                    <a:pt x="29" y="136"/>
                    <a:pt x="12" y="207"/>
                  </a:cubicBezTo>
                  <a:cubicBezTo>
                    <a:pt x="81" y="231"/>
                    <a:pt x="11" y="214"/>
                    <a:pt x="81" y="207"/>
                  </a:cubicBezTo>
                  <a:cubicBezTo>
                    <a:pt x="192" y="195"/>
                    <a:pt x="304" y="193"/>
                    <a:pt x="415" y="184"/>
                  </a:cubicBezTo>
                  <a:cubicBezTo>
                    <a:pt x="520" y="220"/>
                    <a:pt x="458" y="73"/>
                    <a:pt x="450" y="23"/>
                  </a:cubicBezTo>
                  <a:cubicBezTo>
                    <a:pt x="201" y="38"/>
                    <a:pt x="269" y="53"/>
                    <a:pt x="0" y="0"/>
                  </a:cubicBezTo>
                  <a:close/>
                </a:path>
              </a:pathLst>
            </a:custGeom>
            <a:solidFill>
              <a:srgbClr val="CCFFFF"/>
            </a:solidFill>
            <a:ln w="12700" cap="sq" cmpd="sng">
              <a:noFill/>
              <a:prstDash val="solid"/>
              <a:round/>
              <a:headEnd/>
              <a:tailEnd/>
            </a:ln>
            <a:effectLst>
              <a:outerShdw dist="109250" dir="2132261" algn="ctr" rotWithShape="0">
                <a:srgbClr val="C0C0C0"/>
              </a:outerShdw>
            </a:effectLst>
          </p:spPr>
          <p:txBody>
            <a:bodyPr wrap="none" anchor="ctr"/>
            <a:lstStyle/>
            <a:p>
              <a:endParaRPr lang="zh-CN" altLang="en-US"/>
            </a:p>
          </p:txBody>
        </p:sp>
        <p:sp>
          <p:nvSpPr>
            <p:cNvPr id="47112" name="Rectangle 140"/>
            <p:cNvSpPr>
              <a:spLocks noChangeArrowheads="1"/>
            </p:cNvSpPr>
            <p:nvPr/>
          </p:nvSpPr>
          <p:spPr bwMode="auto">
            <a:xfrm>
              <a:off x="2988" y="1296"/>
              <a:ext cx="2340" cy="308"/>
            </a:xfrm>
            <a:prstGeom prst="rect">
              <a:avLst/>
            </a:prstGeom>
            <a:noFill/>
            <a:ln w="12700" cap="sq">
              <a:noFill/>
              <a:miter lim="800000"/>
              <a:headEnd/>
              <a:tailEnd/>
            </a:ln>
            <a:effectLst>
              <a:outerShdw dist="12700" dir="5400000" algn="ctr" rotWithShape="0">
                <a:srgbClr val="000000"/>
              </a:outerShdw>
            </a:effectLst>
          </p:spPr>
          <p:txBody>
            <a:bodyPr>
              <a:spAutoFit/>
            </a:bodyPr>
            <a:lstStyle/>
            <a:p>
              <a:pPr>
                <a:spcBef>
                  <a:spcPct val="0"/>
                </a:spcBef>
              </a:pPr>
              <a:r>
                <a:rPr lang="zh-CN" altLang="en-US" sz="2600" baseline="0">
                  <a:solidFill>
                    <a:srgbClr val="FF3300"/>
                  </a:solidFill>
                  <a:latin typeface="黑体" pitchFamily="2" charset="-122"/>
                  <a:ea typeface="黑体" pitchFamily="2" charset="-122"/>
                </a:rPr>
                <a:t>线性表的链式存储结构</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right)">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63"/>
          <p:cNvGrpSpPr>
            <a:grpSpLocks/>
          </p:cNvGrpSpPr>
          <p:nvPr/>
        </p:nvGrpSpPr>
        <p:grpSpPr bwMode="auto">
          <a:xfrm>
            <a:off x="609600" y="620713"/>
            <a:ext cx="5745163" cy="747712"/>
            <a:chOff x="708" y="3120"/>
            <a:chExt cx="3619" cy="471"/>
          </a:xfrm>
        </p:grpSpPr>
        <p:sp>
          <p:nvSpPr>
            <p:cNvPr id="48137" name="Rectangle 360"/>
            <p:cNvSpPr>
              <a:spLocks noChangeArrowheads="1"/>
            </p:cNvSpPr>
            <p:nvPr/>
          </p:nvSpPr>
          <p:spPr bwMode="auto">
            <a:xfrm>
              <a:off x="708" y="3120"/>
              <a:ext cx="3348" cy="468"/>
            </a:xfrm>
            <a:prstGeom prst="rect">
              <a:avLst/>
            </a:prstGeom>
            <a:solidFill>
              <a:srgbClr val="C9E4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48138" name="Rectangle 362"/>
            <p:cNvSpPr>
              <a:spLocks noChangeArrowheads="1"/>
            </p:cNvSpPr>
            <p:nvPr/>
          </p:nvSpPr>
          <p:spPr bwMode="auto">
            <a:xfrm>
              <a:off x="816" y="3168"/>
              <a:ext cx="3511" cy="423"/>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kumimoji="1" lang="zh-CN" altLang="en-US" sz="3800" baseline="0">
                  <a:solidFill>
                    <a:srgbClr val="FF3300"/>
                  </a:solidFill>
                </a:rPr>
                <a:t>2.5</a:t>
              </a:r>
              <a:r>
                <a:rPr kumimoji="1" lang="zh-CN" altLang="en-US" sz="3800" baseline="0">
                  <a:solidFill>
                    <a:srgbClr val="FF3300"/>
                  </a:solidFill>
                  <a:latin typeface="楷体_GB2312" pitchFamily="49" charset="-122"/>
                </a:rPr>
                <a:t> 双向链表及其操作</a:t>
              </a:r>
            </a:p>
          </p:txBody>
        </p:sp>
      </p:grpSp>
      <p:grpSp>
        <p:nvGrpSpPr>
          <p:cNvPr id="3" name="Group 372"/>
          <p:cNvGrpSpPr>
            <a:grpSpLocks/>
          </p:cNvGrpSpPr>
          <p:nvPr/>
        </p:nvGrpSpPr>
        <p:grpSpPr bwMode="auto">
          <a:xfrm>
            <a:off x="1258888" y="2370138"/>
            <a:ext cx="6511925" cy="2211387"/>
            <a:chOff x="1182" y="1298"/>
            <a:chExt cx="4102" cy="1393"/>
          </a:xfrm>
        </p:grpSpPr>
        <p:sp>
          <p:nvSpPr>
            <p:cNvPr id="78857" name="Rectangle 9"/>
            <p:cNvSpPr>
              <a:spLocks noChangeArrowheads="1"/>
            </p:cNvSpPr>
            <p:nvPr/>
          </p:nvSpPr>
          <p:spPr bwMode="auto">
            <a:xfrm>
              <a:off x="1182" y="1298"/>
              <a:ext cx="4102" cy="1393"/>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w="9525">
              <a:noFill/>
              <a:miter lim="800000"/>
              <a:headEnd/>
              <a:tailEnd/>
            </a:ln>
            <a:effectLst>
              <a:outerShdw dist="188799" dir="2536421" algn="ctr" rotWithShape="0">
                <a:srgbClr val="C0C0C0"/>
              </a:outerShdw>
            </a:effectLst>
          </p:spPr>
          <p:txBody>
            <a:bodyPr wrap="none" anchor="ctr"/>
            <a:lstStyle/>
            <a:p>
              <a:pPr>
                <a:defRPr/>
              </a:pPr>
              <a:endParaRPr lang="zh-CN" altLang="en-US"/>
            </a:p>
          </p:txBody>
        </p:sp>
        <p:sp>
          <p:nvSpPr>
            <p:cNvPr id="48135" name="Rectangle 365"/>
            <p:cNvSpPr>
              <a:spLocks noChangeArrowheads="1"/>
            </p:cNvSpPr>
            <p:nvPr/>
          </p:nvSpPr>
          <p:spPr bwMode="auto">
            <a:xfrm>
              <a:off x="1534" y="1342"/>
              <a:ext cx="1950" cy="407"/>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spcBef>
                  <a:spcPct val="0"/>
                </a:spcBef>
              </a:pPr>
              <a:r>
                <a:rPr lang="zh-CN" altLang="en-US" sz="3600" dirty="0">
                  <a:solidFill>
                    <a:srgbClr val="FFFF00"/>
                  </a:solidFill>
                  <a:ea typeface="黑体" pitchFamily="2" charset="-122"/>
                </a:rPr>
                <a:t>本节主要内容</a:t>
              </a:r>
            </a:p>
          </p:txBody>
        </p:sp>
      </p:grpSp>
      <p:sp>
        <p:nvSpPr>
          <p:cNvPr id="79216" name="Rectangle 368"/>
          <p:cNvSpPr>
            <a:spLocks noChangeArrowheads="1"/>
          </p:cNvSpPr>
          <p:nvPr/>
        </p:nvSpPr>
        <p:spPr bwMode="auto">
          <a:xfrm>
            <a:off x="2514600" y="3194050"/>
            <a:ext cx="4876800" cy="549275"/>
          </a:xfrm>
          <a:prstGeom prst="rect">
            <a:avLst/>
          </a:prstGeom>
          <a:noFill/>
          <a:ln w="12700" cap="sq">
            <a:noFill/>
            <a:miter lim="800000"/>
            <a:headEnd type="none" w="sm" len="sm"/>
            <a:tailEnd type="none" w="sm" len="sm"/>
          </a:ln>
          <a:effectLst>
            <a:outerShdw dist="25400" dir="5400000" algn="ctr" rotWithShape="0">
              <a:srgbClr val="000000"/>
            </a:outerShdw>
          </a:effectLst>
        </p:spPr>
        <p:txBody>
          <a:bodyPr>
            <a:spAutoFit/>
          </a:bodyPr>
          <a:lstStyle/>
          <a:p>
            <a:pPr fontAlgn="base">
              <a:spcBef>
                <a:spcPct val="0"/>
              </a:spcBef>
            </a:pPr>
            <a:r>
              <a:rPr lang="zh-CN" altLang="en-US" sz="3000" baseline="0" dirty="0">
                <a:solidFill>
                  <a:schemeClr val="bg1"/>
                </a:solidFill>
                <a:ea typeface="幼圆" pitchFamily="49" charset="-122"/>
              </a:rPr>
              <a:t>1.  </a:t>
            </a:r>
            <a:r>
              <a:rPr lang="zh-CN" altLang="en-US" sz="3000" baseline="0" dirty="0">
                <a:solidFill>
                  <a:schemeClr val="bg1"/>
                </a:solidFill>
                <a:latin typeface="幼圆" pitchFamily="49" charset="-122"/>
                <a:ea typeface="幼圆" pitchFamily="49" charset="-122"/>
              </a:rPr>
              <a:t>双向链表的构造</a:t>
            </a:r>
          </a:p>
        </p:txBody>
      </p:sp>
      <p:sp>
        <p:nvSpPr>
          <p:cNvPr id="79217" name="Rectangle 369"/>
          <p:cNvSpPr>
            <a:spLocks noChangeArrowheads="1"/>
          </p:cNvSpPr>
          <p:nvPr/>
        </p:nvSpPr>
        <p:spPr bwMode="auto">
          <a:xfrm>
            <a:off x="2497138" y="3705225"/>
            <a:ext cx="5638800" cy="549275"/>
          </a:xfrm>
          <a:prstGeom prst="rect">
            <a:avLst/>
          </a:prstGeom>
          <a:noFill/>
          <a:ln w="12700" cap="sq">
            <a:noFill/>
            <a:miter lim="800000"/>
            <a:headEnd type="none" w="sm" len="sm"/>
            <a:tailEnd type="none" w="sm" len="sm"/>
          </a:ln>
          <a:effectLst>
            <a:outerShdw dist="28398" dir="3806097" algn="ctr" rotWithShape="0">
              <a:srgbClr val="000000"/>
            </a:outerShdw>
          </a:effectLst>
        </p:spPr>
        <p:txBody>
          <a:bodyPr>
            <a:spAutoFit/>
          </a:bodyPr>
          <a:lstStyle/>
          <a:p>
            <a:pPr fontAlgn="base">
              <a:spcBef>
                <a:spcPct val="0"/>
              </a:spcBef>
            </a:pPr>
            <a:r>
              <a:rPr lang="zh-CN" altLang="en-US" sz="3000" baseline="0" dirty="0">
                <a:solidFill>
                  <a:schemeClr val="bg1"/>
                </a:solidFill>
                <a:ea typeface="幼圆" pitchFamily="49" charset="-122"/>
              </a:rPr>
              <a:t>2.  </a:t>
            </a:r>
            <a:r>
              <a:rPr lang="zh-CN" altLang="en-US" sz="3000" baseline="0" dirty="0">
                <a:solidFill>
                  <a:schemeClr val="bg1"/>
                </a:solidFill>
                <a:latin typeface="幼圆" pitchFamily="49" charset="-122"/>
                <a:ea typeface="幼圆" pitchFamily="49" charset="-122"/>
              </a:rPr>
              <a:t>双向链表的插入与删除</a:t>
            </a: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381000" y="333375"/>
            <a:ext cx="5127625" cy="685800"/>
            <a:chOff x="317" y="288"/>
            <a:chExt cx="2626" cy="432"/>
          </a:xfrm>
        </p:grpSpPr>
        <p:sp>
          <p:nvSpPr>
            <p:cNvPr id="49173" name="Rectangle 3"/>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49174" name="Rectangle 4"/>
            <p:cNvSpPr>
              <a:spLocks noChangeArrowheads="1"/>
            </p:cNvSpPr>
            <p:nvPr/>
          </p:nvSpPr>
          <p:spPr bwMode="auto">
            <a:xfrm>
              <a:off x="317" y="322"/>
              <a:ext cx="2611" cy="368"/>
            </a:xfrm>
            <a:prstGeom prst="rect">
              <a:avLst/>
            </a:prstGeom>
            <a:noFill/>
            <a:ln w="12700" cap="sq">
              <a:noFill/>
              <a:miter lim="800000"/>
              <a:headEnd/>
              <a:tailEnd/>
            </a:ln>
          </p:spPr>
          <p:txBody>
            <a:bodyPr>
              <a:spAutoFit/>
            </a:bodyPr>
            <a:lstStyle/>
            <a:p>
              <a:r>
                <a:rPr kumimoji="1" lang="zh-CN" altLang="en-US" sz="3200" baseline="0" dirty="0">
                  <a:solidFill>
                    <a:srgbClr val="000096"/>
                  </a:solidFill>
                  <a:latin typeface="幼圆" pitchFamily="49" charset="-122"/>
                  <a:ea typeface="幼圆" pitchFamily="49" charset="-122"/>
                </a:rPr>
                <a:t> </a:t>
              </a:r>
              <a:r>
                <a:rPr kumimoji="1" lang="en-US" altLang="zh-CN" sz="3200" baseline="0" dirty="0">
                  <a:solidFill>
                    <a:srgbClr val="000096"/>
                  </a:solidFill>
                  <a:latin typeface="幼圆" pitchFamily="49" charset="-122"/>
                  <a:ea typeface="幼圆" pitchFamily="49" charset="-122"/>
                </a:rPr>
                <a:t>2.5.1 </a:t>
              </a:r>
              <a:r>
                <a:rPr kumimoji="1" lang="zh-CN" altLang="en-US" sz="3200" baseline="0" dirty="0">
                  <a:solidFill>
                    <a:srgbClr val="000096"/>
                  </a:solidFill>
                  <a:latin typeface="幼圆" pitchFamily="49" charset="-122"/>
                  <a:ea typeface="幼圆" pitchFamily="49" charset="-122"/>
                </a:rPr>
                <a:t>双向链表的构造</a:t>
              </a:r>
            </a:p>
          </p:txBody>
        </p:sp>
      </p:grpSp>
      <p:sp>
        <p:nvSpPr>
          <p:cNvPr id="439306" name="Text Box 10"/>
          <p:cNvSpPr txBox="1">
            <a:spLocks noChangeArrowheads="1"/>
          </p:cNvSpPr>
          <p:nvPr/>
        </p:nvSpPr>
        <p:spPr bwMode="auto">
          <a:xfrm>
            <a:off x="688975" y="4221163"/>
            <a:ext cx="7921625" cy="1225550"/>
          </a:xfrm>
          <a:prstGeom prst="rect">
            <a:avLst/>
          </a:prstGeom>
          <a:noFill/>
          <a:ln w="9525">
            <a:noFill/>
            <a:miter lim="800000"/>
            <a:headEnd/>
            <a:tailEnd/>
          </a:ln>
        </p:spPr>
        <p:txBody>
          <a:bodyPr>
            <a:spAutoFit/>
          </a:bodyPr>
          <a:lstStyle/>
          <a:p>
            <a:pPr>
              <a:lnSpc>
                <a:spcPct val="95000"/>
              </a:lnSpc>
              <a:spcBef>
                <a:spcPct val="0"/>
              </a:spcBef>
            </a:pPr>
            <a:r>
              <a:rPr lang="zh-CN" altLang="en-US" sz="2600" baseline="0">
                <a:solidFill>
                  <a:srgbClr val="000096"/>
                </a:solidFill>
                <a:latin typeface="幼圆" pitchFamily="49" charset="-122"/>
                <a:ea typeface="幼圆" pitchFamily="49" charset="-122"/>
              </a:rPr>
              <a:t>其中，</a:t>
            </a:r>
            <a:r>
              <a:rPr lang="en-US" altLang="zh-CN" sz="2600" baseline="0">
                <a:solidFill>
                  <a:srgbClr val="000096"/>
                </a:solidFill>
                <a:ea typeface="幼圆" pitchFamily="49" charset="-122"/>
              </a:rPr>
              <a:t>data</a:t>
            </a:r>
            <a:r>
              <a:rPr lang="en-US" altLang="zh-CN" sz="2600" b="0" baseline="0">
                <a:solidFill>
                  <a:srgbClr val="000096"/>
                </a:solidFill>
                <a:ea typeface="幼圆" pitchFamily="49" charset="-122"/>
              </a:rPr>
              <a:t> </a:t>
            </a:r>
            <a:r>
              <a:rPr lang="zh-CN" altLang="en-US" sz="2600" baseline="0">
                <a:solidFill>
                  <a:srgbClr val="000096"/>
                </a:solidFill>
                <a:latin typeface="幼圆" pitchFamily="49" charset="-122"/>
                <a:ea typeface="幼圆" pitchFamily="49" charset="-122"/>
              </a:rPr>
              <a:t>为数据域</a:t>
            </a:r>
          </a:p>
          <a:p>
            <a:pPr>
              <a:lnSpc>
                <a:spcPct val="95000"/>
              </a:lnSpc>
              <a:spcBef>
                <a:spcPct val="0"/>
              </a:spcBef>
            </a:pPr>
            <a:r>
              <a:rPr lang="zh-CN" altLang="en-US" sz="2600" baseline="0">
                <a:solidFill>
                  <a:srgbClr val="000096"/>
                </a:solidFill>
                <a:latin typeface="幼圆" pitchFamily="49" charset="-122"/>
                <a:ea typeface="幼圆" pitchFamily="49" charset="-122"/>
              </a:rPr>
              <a:t>      </a:t>
            </a:r>
            <a:r>
              <a:rPr lang="en-US" altLang="zh-CN" sz="2600" baseline="0">
                <a:solidFill>
                  <a:srgbClr val="000096"/>
                </a:solidFill>
                <a:ea typeface="幼圆" pitchFamily="49" charset="-122"/>
              </a:rPr>
              <a:t>rlink, llink</a:t>
            </a:r>
            <a:r>
              <a:rPr lang="en-US" altLang="zh-CN" sz="2600" baseline="0">
                <a:solidFill>
                  <a:srgbClr val="000096"/>
                </a:solidFill>
                <a:latin typeface="幼圆" pitchFamily="49" charset="-122"/>
                <a:ea typeface="幼圆" pitchFamily="49" charset="-122"/>
              </a:rPr>
              <a:t> </a:t>
            </a:r>
            <a:r>
              <a:rPr lang="zh-CN" altLang="en-US" sz="2600" baseline="0">
                <a:solidFill>
                  <a:srgbClr val="000096"/>
                </a:solidFill>
                <a:latin typeface="幼圆" pitchFamily="49" charset="-122"/>
                <a:ea typeface="幼圆" pitchFamily="49" charset="-122"/>
              </a:rPr>
              <a:t>分别为指向该结点的直接后继结</a:t>
            </a:r>
          </a:p>
          <a:p>
            <a:pPr>
              <a:lnSpc>
                <a:spcPct val="95000"/>
              </a:lnSpc>
              <a:spcBef>
                <a:spcPct val="0"/>
              </a:spcBef>
            </a:pPr>
            <a:r>
              <a:rPr lang="zh-CN" altLang="en-US" sz="2600" baseline="0">
                <a:solidFill>
                  <a:srgbClr val="000096"/>
                </a:solidFill>
                <a:latin typeface="幼圆" pitchFamily="49" charset="-122"/>
                <a:ea typeface="幼圆" pitchFamily="49" charset="-122"/>
              </a:rPr>
              <a:t>                点与直接前驱结点的指针域</a:t>
            </a:r>
          </a:p>
        </p:txBody>
      </p:sp>
      <p:grpSp>
        <p:nvGrpSpPr>
          <p:cNvPr id="3" name="Group 29"/>
          <p:cNvGrpSpPr>
            <a:grpSpLocks/>
          </p:cNvGrpSpPr>
          <p:nvPr/>
        </p:nvGrpSpPr>
        <p:grpSpPr bwMode="auto">
          <a:xfrm>
            <a:off x="2749550" y="3332163"/>
            <a:ext cx="3581400" cy="457200"/>
            <a:chOff x="1584" y="2156"/>
            <a:chExt cx="2256" cy="288"/>
          </a:xfrm>
        </p:grpSpPr>
        <p:grpSp>
          <p:nvGrpSpPr>
            <p:cNvPr id="4" name="Group 6"/>
            <p:cNvGrpSpPr>
              <a:grpSpLocks/>
            </p:cNvGrpSpPr>
            <p:nvPr/>
          </p:nvGrpSpPr>
          <p:grpSpPr bwMode="auto">
            <a:xfrm>
              <a:off x="1920" y="2156"/>
              <a:ext cx="1584" cy="288"/>
              <a:chOff x="1824" y="2352"/>
              <a:chExt cx="1584" cy="288"/>
            </a:xfrm>
          </p:grpSpPr>
          <p:sp>
            <p:nvSpPr>
              <p:cNvPr id="49170" name="Rectangle 7"/>
              <p:cNvSpPr>
                <a:spLocks noChangeArrowheads="1"/>
              </p:cNvSpPr>
              <p:nvPr/>
            </p:nvSpPr>
            <p:spPr bwMode="auto">
              <a:xfrm>
                <a:off x="1824" y="2352"/>
                <a:ext cx="528" cy="288"/>
              </a:xfrm>
              <a:prstGeom prst="rect">
                <a:avLst/>
              </a:prstGeom>
              <a:noFill/>
              <a:ln w="22225" cap="sq">
                <a:solidFill>
                  <a:schemeClr val="bg1"/>
                </a:solidFill>
                <a:miter lim="800000"/>
                <a:headEnd type="none" w="sm" len="sm"/>
                <a:tailEnd type="none" w="sm" len="sm"/>
              </a:ln>
            </p:spPr>
            <p:txBody>
              <a:bodyPr wrap="none" anchor="ctr"/>
              <a:lstStyle/>
              <a:p>
                <a:pPr algn="ctr" fontAlgn="base">
                  <a:spcBef>
                    <a:spcPct val="0"/>
                  </a:spcBef>
                </a:pPr>
                <a:r>
                  <a:rPr lang="en-US" altLang="zh-CN" sz="2400" baseline="0">
                    <a:solidFill>
                      <a:srgbClr val="000099"/>
                    </a:solidFill>
                    <a:ea typeface="宋体" charset="-122"/>
                  </a:rPr>
                  <a:t>llink</a:t>
                </a:r>
                <a:endParaRPr lang="en-US" altLang="zh-CN" sz="3600" baseline="0">
                  <a:solidFill>
                    <a:srgbClr val="000099"/>
                  </a:solidFill>
                  <a:ea typeface="宋体" charset="-122"/>
                </a:endParaRPr>
              </a:p>
            </p:txBody>
          </p:sp>
          <p:sp>
            <p:nvSpPr>
              <p:cNvPr id="49171" name="Rectangle 8"/>
              <p:cNvSpPr>
                <a:spLocks noChangeArrowheads="1"/>
              </p:cNvSpPr>
              <p:nvPr/>
            </p:nvSpPr>
            <p:spPr bwMode="auto">
              <a:xfrm>
                <a:off x="2352" y="2352"/>
                <a:ext cx="528" cy="288"/>
              </a:xfrm>
              <a:prstGeom prst="rect">
                <a:avLst/>
              </a:prstGeom>
              <a:noFill/>
              <a:ln w="22225" cap="sq">
                <a:solidFill>
                  <a:schemeClr val="bg1"/>
                </a:solidFill>
                <a:miter lim="800000"/>
                <a:headEnd type="none" w="sm" len="sm"/>
                <a:tailEnd type="none" w="sm" len="sm"/>
              </a:ln>
            </p:spPr>
            <p:txBody>
              <a:bodyPr wrap="none" anchor="ctr"/>
              <a:lstStyle/>
              <a:p>
                <a:pPr algn="ctr" fontAlgn="base">
                  <a:spcBef>
                    <a:spcPct val="0"/>
                  </a:spcBef>
                </a:pPr>
                <a:r>
                  <a:rPr lang="en-US" altLang="zh-CN" sz="2400" baseline="0">
                    <a:solidFill>
                      <a:srgbClr val="000099"/>
                    </a:solidFill>
                    <a:ea typeface="宋体" charset="-122"/>
                  </a:rPr>
                  <a:t>data</a:t>
                </a:r>
                <a:endParaRPr lang="en-US" altLang="zh-CN" sz="3600" baseline="0">
                  <a:solidFill>
                    <a:srgbClr val="000099"/>
                  </a:solidFill>
                  <a:ea typeface="宋体" charset="-122"/>
                </a:endParaRPr>
              </a:p>
            </p:txBody>
          </p:sp>
          <p:sp>
            <p:nvSpPr>
              <p:cNvPr id="49172" name="Rectangle 9"/>
              <p:cNvSpPr>
                <a:spLocks noChangeArrowheads="1"/>
              </p:cNvSpPr>
              <p:nvPr/>
            </p:nvSpPr>
            <p:spPr bwMode="auto">
              <a:xfrm>
                <a:off x="2880" y="2352"/>
                <a:ext cx="528" cy="288"/>
              </a:xfrm>
              <a:prstGeom prst="rect">
                <a:avLst/>
              </a:prstGeom>
              <a:noFill/>
              <a:ln w="22225" cap="sq">
                <a:solidFill>
                  <a:schemeClr val="bg1"/>
                </a:solidFill>
                <a:miter lim="800000"/>
                <a:headEnd type="none" w="sm" len="sm"/>
                <a:tailEnd type="none" w="sm" len="sm"/>
              </a:ln>
            </p:spPr>
            <p:txBody>
              <a:bodyPr wrap="none" anchor="ctr"/>
              <a:lstStyle/>
              <a:p>
                <a:pPr algn="ctr" fontAlgn="base">
                  <a:spcBef>
                    <a:spcPct val="0"/>
                  </a:spcBef>
                </a:pPr>
                <a:r>
                  <a:rPr lang="en-US" altLang="zh-CN" sz="2400" baseline="0">
                    <a:solidFill>
                      <a:srgbClr val="000099"/>
                    </a:solidFill>
                    <a:ea typeface="宋体" charset="-122"/>
                  </a:rPr>
                  <a:t>rlink</a:t>
                </a:r>
                <a:endParaRPr lang="en-US" altLang="zh-CN" sz="3600" baseline="0">
                  <a:solidFill>
                    <a:srgbClr val="000099"/>
                  </a:solidFill>
                  <a:ea typeface="宋体" charset="-122"/>
                </a:endParaRPr>
              </a:p>
            </p:txBody>
          </p:sp>
        </p:grpSp>
        <p:sp>
          <p:nvSpPr>
            <p:cNvPr id="49168" name="Line 11"/>
            <p:cNvSpPr>
              <a:spLocks noChangeShapeType="1"/>
            </p:cNvSpPr>
            <p:nvPr/>
          </p:nvSpPr>
          <p:spPr bwMode="auto">
            <a:xfrm>
              <a:off x="3456" y="2304"/>
              <a:ext cx="384" cy="0"/>
            </a:xfrm>
            <a:prstGeom prst="line">
              <a:avLst/>
            </a:prstGeom>
            <a:noFill/>
            <a:ln w="44450" cap="sq">
              <a:solidFill>
                <a:srgbClr val="FF0000"/>
              </a:solidFill>
              <a:round/>
              <a:headEnd/>
              <a:tailEnd type="triangle" w="med" len="med"/>
            </a:ln>
          </p:spPr>
          <p:txBody>
            <a:bodyPr wrap="none" anchor="ctr"/>
            <a:lstStyle/>
            <a:p>
              <a:endParaRPr lang="zh-CN" altLang="en-US"/>
            </a:p>
          </p:txBody>
        </p:sp>
        <p:sp>
          <p:nvSpPr>
            <p:cNvPr id="49169" name="Line 12"/>
            <p:cNvSpPr>
              <a:spLocks noChangeShapeType="1"/>
            </p:cNvSpPr>
            <p:nvPr/>
          </p:nvSpPr>
          <p:spPr bwMode="auto">
            <a:xfrm flipH="1">
              <a:off x="1584" y="2304"/>
              <a:ext cx="384" cy="0"/>
            </a:xfrm>
            <a:prstGeom prst="line">
              <a:avLst/>
            </a:prstGeom>
            <a:noFill/>
            <a:ln w="44450" cap="sq">
              <a:solidFill>
                <a:srgbClr val="FF0000"/>
              </a:solidFill>
              <a:round/>
              <a:headEnd/>
              <a:tailEnd type="triangle" w="med" len="med"/>
            </a:ln>
          </p:spPr>
          <p:txBody>
            <a:bodyPr wrap="none" anchor="ctr"/>
            <a:lstStyle/>
            <a:p>
              <a:endParaRPr lang="zh-CN" altLang="en-US"/>
            </a:p>
          </p:txBody>
        </p:sp>
      </p:grpSp>
      <p:sp>
        <p:nvSpPr>
          <p:cNvPr id="439319" name="Rectangle 23"/>
          <p:cNvSpPr>
            <a:spLocks noChangeArrowheads="1"/>
          </p:cNvSpPr>
          <p:nvPr/>
        </p:nvSpPr>
        <p:spPr bwMode="auto">
          <a:xfrm>
            <a:off x="6254750" y="3338513"/>
            <a:ext cx="2133600" cy="427037"/>
          </a:xfrm>
          <a:prstGeom prst="rect">
            <a:avLst/>
          </a:prstGeom>
          <a:noFill/>
          <a:ln w="12700" cap="sq">
            <a:noFill/>
            <a:miter lim="800000"/>
            <a:headEnd/>
            <a:tailEnd/>
          </a:ln>
        </p:spPr>
        <p:txBody>
          <a:bodyPr>
            <a:spAutoFit/>
          </a:bodyPr>
          <a:lstStyle/>
          <a:p>
            <a:r>
              <a:rPr lang="zh-CN" altLang="en-US" sz="2200" baseline="0">
                <a:solidFill>
                  <a:schemeClr val="accent2"/>
                </a:solidFill>
                <a:latin typeface="幼圆" pitchFamily="49" charset="-122"/>
                <a:ea typeface="幼圆" pitchFamily="49" charset="-122"/>
              </a:rPr>
              <a:t>（右指针域）</a:t>
            </a:r>
          </a:p>
        </p:txBody>
      </p:sp>
      <p:sp>
        <p:nvSpPr>
          <p:cNvPr id="439320" name="Rectangle 24"/>
          <p:cNvSpPr>
            <a:spLocks noChangeArrowheads="1"/>
          </p:cNvSpPr>
          <p:nvPr/>
        </p:nvSpPr>
        <p:spPr bwMode="auto">
          <a:xfrm>
            <a:off x="844550" y="3338513"/>
            <a:ext cx="2133600" cy="427037"/>
          </a:xfrm>
          <a:prstGeom prst="rect">
            <a:avLst/>
          </a:prstGeom>
          <a:noFill/>
          <a:ln w="12700" cap="sq">
            <a:noFill/>
            <a:miter lim="800000"/>
            <a:headEnd/>
            <a:tailEnd/>
          </a:ln>
        </p:spPr>
        <p:txBody>
          <a:bodyPr>
            <a:spAutoFit/>
          </a:bodyPr>
          <a:lstStyle/>
          <a:p>
            <a:r>
              <a:rPr lang="zh-CN" altLang="en-US" sz="2200" baseline="0">
                <a:solidFill>
                  <a:schemeClr val="accent2"/>
                </a:solidFill>
                <a:latin typeface="幼圆" pitchFamily="49" charset="-122"/>
                <a:ea typeface="幼圆" pitchFamily="49" charset="-122"/>
              </a:rPr>
              <a:t>（左指针域）</a:t>
            </a:r>
          </a:p>
        </p:txBody>
      </p:sp>
      <p:grpSp>
        <p:nvGrpSpPr>
          <p:cNvPr id="5" name="Group 31"/>
          <p:cNvGrpSpPr>
            <a:grpSpLocks/>
          </p:cNvGrpSpPr>
          <p:nvPr/>
        </p:nvGrpSpPr>
        <p:grpSpPr bwMode="auto">
          <a:xfrm>
            <a:off x="685800" y="1196975"/>
            <a:ext cx="7620000" cy="1685925"/>
            <a:chOff x="432" y="810"/>
            <a:chExt cx="4800" cy="1062"/>
          </a:xfrm>
        </p:grpSpPr>
        <p:sp>
          <p:nvSpPr>
            <p:cNvPr id="49165" name="Text Box 5"/>
            <p:cNvSpPr txBox="1">
              <a:spLocks noChangeArrowheads="1"/>
            </p:cNvSpPr>
            <p:nvPr/>
          </p:nvSpPr>
          <p:spPr bwMode="auto">
            <a:xfrm>
              <a:off x="432" y="814"/>
              <a:ext cx="4800" cy="1058"/>
            </a:xfrm>
            <a:prstGeom prst="rect">
              <a:avLst/>
            </a:prstGeom>
            <a:noFill/>
            <a:ln w="9525">
              <a:noFill/>
              <a:miter lim="800000"/>
              <a:headEnd/>
              <a:tailEnd/>
            </a:ln>
          </p:spPr>
          <p:txBody>
            <a:bodyPr>
              <a:spAutoFit/>
            </a:bodyPr>
            <a:lstStyle/>
            <a:p>
              <a:pPr fontAlgn="base">
                <a:spcBef>
                  <a:spcPct val="0"/>
                </a:spcBef>
              </a:pPr>
              <a:r>
                <a:rPr lang="zh-CN" altLang="en-US" sz="2600" b="0" baseline="0">
                  <a:solidFill>
                    <a:srgbClr val="000096"/>
                  </a:solidFill>
                  <a:latin typeface="幼圆" pitchFamily="49" charset="-122"/>
                  <a:ea typeface="幼圆" pitchFamily="49" charset="-122"/>
                </a:rPr>
                <a:t>    </a:t>
              </a:r>
              <a:r>
                <a:rPr lang="zh-CN" altLang="en-US" sz="2600" baseline="0">
                  <a:solidFill>
                    <a:srgbClr val="000096"/>
                  </a:solidFill>
                  <a:latin typeface="幼圆" pitchFamily="49" charset="-122"/>
                  <a:ea typeface="幼圆" pitchFamily="49" charset="-122"/>
                </a:rPr>
                <a:t>所谓        是指链表的每一个结点中除了数据域以外设置两个指针域，其中之一指向结点的直接后继结点，另外一个指向结点的直接前驱结点。</a:t>
              </a:r>
            </a:p>
            <a:p>
              <a:pPr fontAlgn="base">
                <a:spcBef>
                  <a:spcPct val="0"/>
                </a:spcBef>
              </a:pPr>
              <a:r>
                <a:rPr lang="zh-CN" altLang="en-US" sz="2600" baseline="0">
                  <a:solidFill>
                    <a:srgbClr val="000096"/>
                  </a:solidFill>
                  <a:latin typeface="幼圆" pitchFamily="49" charset="-122"/>
                  <a:ea typeface="幼圆" pitchFamily="49" charset="-122"/>
                </a:rPr>
                <a:t>    链结点的实际构造可以形象地描述如下：</a:t>
              </a:r>
              <a:endParaRPr lang="zh-CN" altLang="en-US" sz="2600" b="0" baseline="0">
                <a:solidFill>
                  <a:srgbClr val="000096"/>
                </a:solidFill>
                <a:latin typeface="幼圆" pitchFamily="49" charset="-122"/>
                <a:ea typeface="幼圆" pitchFamily="49" charset="-122"/>
              </a:endParaRPr>
            </a:p>
          </p:txBody>
        </p:sp>
        <p:sp>
          <p:nvSpPr>
            <p:cNvPr id="49166" name="Rectangle 30"/>
            <p:cNvSpPr>
              <a:spLocks noChangeArrowheads="1"/>
            </p:cNvSpPr>
            <p:nvPr/>
          </p:nvSpPr>
          <p:spPr bwMode="auto">
            <a:xfrm>
              <a:off x="1254" y="810"/>
              <a:ext cx="1134" cy="317"/>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spcBef>
                  <a:spcPct val="0"/>
                </a:spcBef>
              </a:pPr>
              <a:r>
                <a:rPr lang="zh-CN" altLang="en-US" sz="2700" baseline="0">
                  <a:solidFill>
                    <a:srgbClr val="FF0000"/>
                  </a:solidFill>
                  <a:latin typeface="黑体" pitchFamily="2" charset="-122"/>
                  <a:ea typeface="黑体" pitchFamily="2" charset="-122"/>
                </a:rPr>
                <a:t>双向链表</a:t>
              </a:r>
            </a:p>
          </p:txBody>
        </p:sp>
      </p:grpSp>
      <p:grpSp>
        <p:nvGrpSpPr>
          <p:cNvPr id="6" name="Group 35"/>
          <p:cNvGrpSpPr>
            <a:grpSpLocks/>
          </p:cNvGrpSpPr>
          <p:nvPr/>
        </p:nvGrpSpPr>
        <p:grpSpPr bwMode="auto">
          <a:xfrm>
            <a:off x="971550" y="5035550"/>
            <a:ext cx="3486150" cy="1273175"/>
            <a:chOff x="612" y="3172"/>
            <a:chExt cx="2196" cy="802"/>
          </a:xfrm>
        </p:grpSpPr>
        <p:grpSp>
          <p:nvGrpSpPr>
            <p:cNvPr id="7" name="Group 28"/>
            <p:cNvGrpSpPr>
              <a:grpSpLocks/>
            </p:cNvGrpSpPr>
            <p:nvPr/>
          </p:nvGrpSpPr>
          <p:grpSpPr bwMode="auto">
            <a:xfrm>
              <a:off x="612" y="3638"/>
              <a:ext cx="2196" cy="336"/>
              <a:chOff x="612" y="3696"/>
              <a:chExt cx="2196" cy="336"/>
            </a:xfrm>
          </p:grpSpPr>
          <p:sp>
            <p:nvSpPr>
              <p:cNvPr id="49163" name="AutoShape 26"/>
              <p:cNvSpPr>
                <a:spLocks noChangeArrowheads="1"/>
              </p:cNvSpPr>
              <p:nvPr/>
            </p:nvSpPr>
            <p:spPr bwMode="auto">
              <a:xfrm>
                <a:off x="624" y="3696"/>
                <a:ext cx="2160" cy="336"/>
              </a:xfrm>
              <a:prstGeom prst="wedgeRoundRectCallout">
                <a:avLst>
                  <a:gd name="adj1" fmla="val -4398"/>
                  <a:gd name="adj2" fmla="val -174106"/>
                  <a:gd name="adj3" fmla="val 16667"/>
                </a:avLst>
              </a:prstGeom>
              <a:noFill/>
              <a:ln w="53975" cap="sq">
                <a:solidFill>
                  <a:srgbClr val="2EB9B6"/>
                </a:solidFill>
                <a:miter lim="800000"/>
                <a:headEnd/>
                <a:tailEnd/>
              </a:ln>
            </p:spPr>
            <p:txBody>
              <a:bodyPr anchor="ctr"/>
              <a:lstStyle/>
              <a:p>
                <a:pPr algn="ctr"/>
                <a:endParaRPr lang="zh-CN" altLang="en-US" sz="2600"/>
              </a:p>
            </p:txBody>
          </p:sp>
          <p:sp>
            <p:nvSpPr>
              <p:cNvPr id="49164" name="Rectangle 27"/>
              <p:cNvSpPr>
                <a:spLocks noChangeArrowheads="1"/>
              </p:cNvSpPr>
              <p:nvPr/>
            </p:nvSpPr>
            <p:spPr bwMode="auto">
              <a:xfrm>
                <a:off x="612" y="3714"/>
                <a:ext cx="2196" cy="279"/>
              </a:xfrm>
              <a:prstGeom prst="rect">
                <a:avLst/>
              </a:prstGeom>
              <a:noFill/>
              <a:ln w="12700" cap="sq">
                <a:noFill/>
                <a:miter lim="800000"/>
                <a:headEnd/>
                <a:tailEnd/>
              </a:ln>
            </p:spPr>
            <p:txBody>
              <a:bodyPr>
                <a:spAutoFit/>
              </a:bodyPr>
              <a:lstStyle/>
              <a:p>
                <a:r>
                  <a:rPr lang="zh-CN" altLang="en-US" sz="2300" baseline="0">
                    <a:solidFill>
                      <a:schemeClr val="accent2"/>
                    </a:solidFill>
                    <a:latin typeface="幼圆" pitchFamily="49" charset="-122"/>
                    <a:ea typeface="幼圆" pitchFamily="49" charset="-122"/>
                  </a:rPr>
                  <a:t>分别称为右指针和左指针</a:t>
                </a:r>
              </a:p>
            </p:txBody>
          </p:sp>
        </p:grpSp>
        <p:sp>
          <p:nvSpPr>
            <p:cNvPr id="49162" name="Line 34"/>
            <p:cNvSpPr>
              <a:spLocks noChangeShapeType="1"/>
            </p:cNvSpPr>
            <p:nvPr/>
          </p:nvSpPr>
          <p:spPr bwMode="auto">
            <a:xfrm>
              <a:off x="1094" y="3172"/>
              <a:ext cx="953" cy="0"/>
            </a:xfrm>
            <a:prstGeom prst="line">
              <a:avLst/>
            </a:prstGeom>
            <a:noFill/>
            <a:ln w="44450">
              <a:solidFill>
                <a:srgbClr val="FF0000"/>
              </a:solidFill>
              <a:round/>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9306"/>
                                        </p:tgtEl>
                                        <p:attrNameLst>
                                          <p:attrName>style.visibility</p:attrName>
                                        </p:attrNameLst>
                                      </p:cBhvr>
                                      <p:to>
                                        <p:strVal val="visible"/>
                                      </p:to>
                                    </p:set>
                                    <p:animEffect transition="in" filter="wipe(left)">
                                      <p:cBhvr>
                                        <p:cTn id="17" dur="500"/>
                                        <p:tgtEl>
                                          <p:spTgt spid="4393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39319"/>
                                        </p:tgtEl>
                                        <p:attrNameLst>
                                          <p:attrName>style.visibility</p:attrName>
                                        </p:attrNameLst>
                                      </p:cBhvr>
                                      <p:to>
                                        <p:strVal val="visible"/>
                                      </p:to>
                                    </p:set>
                                    <p:animEffect transition="in" filter="dissolve">
                                      <p:cBhvr>
                                        <p:cTn id="27" dur="500"/>
                                        <p:tgtEl>
                                          <p:spTgt spid="4393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39320"/>
                                        </p:tgtEl>
                                        <p:attrNameLst>
                                          <p:attrName>style.visibility</p:attrName>
                                        </p:attrNameLst>
                                      </p:cBhvr>
                                      <p:to>
                                        <p:strVal val="visible"/>
                                      </p:to>
                                    </p:set>
                                    <p:animEffect transition="in" filter="dissolve">
                                      <p:cBhvr>
                                        <p:cTn id="32" dur="500"/>
                                        <p:tgtEl>
                                          <p:spTgt spid="439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6" grpId="0" autoUpdateAnimBg="0"/>
      <p:bldP spid="439319" grpId="0" autoUpdateAnimBg="0"/>
      <p:bldP spid="439320"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57250" y="908050"/>
            <a:ext cx="6991350" cy="1590675"/>
            <a:chOff x="540" y="572"/>
            <a:chExt cx="4404" cy="1002"/>
          </a:xfrm>
        </p:grpSpPr>
        <p:sp>
          <p:nvSpPr>
            <p:cNvPr id="50255" name="Line 3"/>
            <p:cNvSpPr>
              <a:spLocks noChangeShapeType="1"/>
            </p:cNvSpPr>
            <p:nvPr/>
          </p:nvSpPr>
          <p:spPr bwMode="auto">
            <a:xfrm>
              <a:off x="1419"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56" name="Line 4"/>
            <p:cNvSpPr>
              <a:spLocks noChangeShapeType="1"/>
            </p:cNvSpPr>
            <p:nvPr/>
          </p:nvSpPr>
          <p:spPr bwMode="auto">
            <a:xfrm>
              <a:off x="2242"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57" name="Line 5"/>
            <p:cNvSpPr>
              <a:spLocks noChangeShapeType="1"/>
            </p:cNvSpPr>
            <p:nvPr/>
          </p:nvSpPr>
          <p:spPr bwMode="auto">
            <a:xfrm>
              <a:off x="3974"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58" name="Line 6"/>
            <p:cNvSpPr>
              <a:spLocks noChangeShapeType="1"/>
            </p:cNvSpPr>
            <p:nvPr/>
          </p:nvSpPr>
          <p:spPr bwMode="auto">
            <a:xfrm>
              <a:off x="3132" y="105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grpSp>
          <p:nvGrpSpPr>
            <p:cNvPr id="3" name="Group 7"/>
            <p:cNvGrpSpPr>
              <a:grpSpLocks/>
            </p:cNvGrpSpPr>
            <p:nvPr/>
          </p:nvGrpSpPr>
          <p:grpSpPr bwMode="auto">
            <a:xfrm>
              <a:off x="931" y="956"/>
              <a:ext cx="580" cy="240"/>
              <a:chOff x="775" y="1056"/>
              <a:chExt cx="580" cy="240"/>
            </a:xfrm>
          </p:grpSpPr>
          <p:sp>
            <p:nvSpPr>
              <p:cNvPr id="50282" name="Rectangle 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3" name="Rectangle 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4" name="Rectangle 1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4" name="Group 11"/>
            <p:cNvGrpSpPr>
              <a:grpSpLocks/>
            </p:cNvGrpSpPr>
            <p:nvPr/>
          </p:nvGrpSpPr>
          <p:grpSpPr bwMode="auto">
            <a:xfrm>
              <a:off x="1758" y="956"/>
              <a:ext cx="580" cy="240"/>
              <a:chOff x="775" y="1056"/>
              <a:chExt cx="580" cy="240"/>
            </a:xfrm>
          </p:grpSpPr>
          <p:sp>
            <p:nvSpPr>
              <p:cNvPr id="50279" name="Rectangle 1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0" name="Rectangle 1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81" name="Rectangle 1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486" y="956"/>
              <a:ext cx="580" cy="240"/>
              <a:chOff x="775" y="1056"/>
              <a:chExt cx="580" cy="240"/>
            </a:xfrm>
          </p:grpSpPr>
          <p:sp>
            <p:nvSpPr>
              <p:cNvPr id="50276" name="Rectangle 1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7" name="Rectangle 1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8" name="Rectangle 1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19"/>
            <p:cNvGrpSpPr>
              <a:grpSpLocks/>
            </p:cNvGrpSpPr>
            <p:nvPr/>
          </p:nvGrpSpPr>
          <p:grpSpPr bwMode="auto">
            <a:xfrm>
              <a:off x="4313" y="956"/>
              <a:ext cx="580" cy="240"/>
              <a:chOff x="775" y="1056"/>
              <a:chExt cx="580" cy="240"/>
            </a:xfrm>
          </p:grpSpPr>
          <p:sp>
            <p:nvSpPr>
              <p:cNvPr id="50273" name="Rectangle 20"/>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4" name="Rectangle 21"/>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75" name="Rectangle 22"/>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0263" name="Line 23"/>
            <p:cNvSpPr>
              <a:spLocks noChangeShapeType="1"/>
            </p:cNvSpPr>
            <p:nvPr/>
          </p:nvSpPr>
          <p:spPr bwMode="auto">
            <a:xfrm flipH="1">
              <a:off x="1500" y="1148"/>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4" name="Line 24"/>
            <p:cNvSpPr>
              <a:spLocks noChangeShapeType="1"/>
            </p:cNvSpPr>
            <p:nvPr/>
          </p:nvSpPr>
          <p:spPr bwMode="auto">
            <a:xfrm flipH="1">
              <a:off x="2338" y="1148"/>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5" name="Line 25"/>
            <p:cNvSpPr>
              <a:spLocks noChangeShapeType="1"/>
            </p:cNvSpPr>
            <p:nvPr/>
          </p:nvSpPr>
          <p:spPr bwMode="auto">
            <a:xfrm flipH="1">
              <a:off x="3228" y="1148"/>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6" name="Line 26"/>
            <p:cNvSpPr>
              <a:spLocks noChangeShapeType="1"/>
            </p:cNvSpPr>
            <p:nvPr/>
          </p:nvSpPr>
          <p:spPr bwMode="auto">
            <a:xfrm flipH="1">
              <a:off x="4092" y="113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67" name="Rectangle 27"/>
            <p:cNvSpPr>
              <a:spLocks noChangeArrowheads="1"/>
            </p:cNvSpPr>
            <p:nvPr/>
          </p:nvSpPr>
          <p:spPr bwMode="auto">
            <a:xfrm>
              <a:off x="2802" y="908"/>
              <a:ext cx="275" cy="291"/>
            </a:xfrm>
            <a:prstGeom prst="rect">
              <a:avLst/>
            </a:prstGeom>
            <a:noFill/>
            <a:ln w="12700" cap="sq">
              <a:noFill/>
              <a:miter lim="800000"/>
              <a:headEnd/>
              <a:tailEnd/>
            </a:ln>
          </p:spPr>
          <p:txBody>
            <a:bodyPr wrap="none">
              <a:spAutoFit/>
            </a:bodyPr>
            <a:lstStyle/>
            <a:p>
              <a:pPr algn="ctr"/>
              <a:r>
                <a:rPr lang="zh-CN" altLang="en-US" sz="2400" baseline="0" dirty="0">
                  <a:ea typeface="宋体" charset="-122"/>
                  <a:cs typeface="Times New Roman" pitchFamily="18" charset="0"/>
                </a:rPr>
                <a:t>…</a:t>
              </a:r>
            </a:p>
          </p:txBody>
        </p:sp>
        <p:sp>
          <p:nvSpPr>
            <p:cNvPr id="50268" name="Text Box 28"/>
            <p:cNvSpPr txBox="1">
              <a:spLocks noChangeArrowheads="1"/>
            </p:cNvSpPr>
            <p:nvPr/>
          </p:nvSpPr>
          <p:spPr bwMode="auto">
            <a:xfrm>
              <a:off x="902" y="919"/>
              <a:ext cx="228" cy="407"/>
            </a:xfrm>
            <a:prstGeom prst="rect">
              <a:avLst/>
            </a:prstGeom>
            <a:noFill/>
            <a:ln w="12700" cap="sq">
              <a:noFill/>
              <a:miter lim="800000"/>
              <a:headEnd/>
              <a:tailEnd/>
            </a:ln>
          </p:spPr>
          <p:txBody>
            <a:bodyPr wrap="none">
              <a:spAutoFit/>
            </a:bodyPr>
            <a:lstStyle/>
            <a:p>
              <a:pPr algn="ctr"/>
              <a:r>
                <a:rPr lang="zh-CN" altLang="en-US" sz="3600" dirty="0"/>
                <a:t>^</a:t>
              </a:r>
            </a:p>
          </p:txBody>
        </p:sp>
        <p:sp>
          <p:nvSpPr>
            <p:cNvPr id="50269" name="Text Box 29"/>
            <p:cNvSpPr txBox="1">
              <a:spLocks noChangeArrowheads="1"/>
            </p:cNvSpPr>
            <p:nvPr/>
          </p:nvSpPr>
          <p:spPr bwMode="auto">
            <a:xfrm>
              <a:off x="4716" y="934"/>
              <a:ext cx="228" cy="407"/>
            </a:xfrm>
            <a:prstGeom prst="rect">
              <a:avLst/>
            </a:prstGeom>
            <a:noFill/>
            <a:ln w="12700" cap="sq">
              <a:noFill/>
              <a:miter lim="800000"/>
              <a:headEnd/>
              <a:tailEnd/>
            </a:ln>
          </p:spPr>
          <p:txBody>
            <a:bodyPr wrap="none">
              <a:spAutoFit/>
            </a:bodyPr>
            <a:lstStyle/>
            <a:p>
              <a:pPr algn="ctr"/>
              <a:r>
                <a:rPr lang="zh-CN" altLang="en-US" sz="3600" dirty="0"/>
                <a:t>^</a:t>
              </a:r>
            </a:p>
          </p:txBody>
        </p:sp>
        <p:sp>
          <p:nvSpPr>
            <p:cNvPr id="50270" name="Rectangle 30"/>
            <p:cNvSpPr>
              <a:spLocks noChangeArrowheads="1"/>
            </p:cNvSpPr>
            <p:nvPr/>
          </p:nvSpPr>
          <p:spPr bwMode="auto">
            <a:xfrm>
              <a:off x="540" y="572"/>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0271" name="Line 31"/>
            <p:cNvSpPr>
              <a:spLocks noChangeShapeType="1"/>
            </p:cNvSpPr>
            <p:nvPr/>
          </p:nvSpPr>
          <p:spPr bwMode="auto">
            <a:xfrm>
              <a:off x="780" y="812"/>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0272" name="Text Box 32"/>
            <p:cNvSpPr txBox="1">
              <a:spLocks noChangeArrowheads="1"/>
            </p:cNvSpPr>
            <p:nvPr/>
          </p:nvSpPr>
          <p:spPr bwMode="auto">
            <a:xfrm>
              <a:off x="1980" y="1244"/>
              <a:ext cx="2261" cy="330"/>
            </a:xfrm>
            <a:prstGeom prst="rect">
              <a:avLst/>
            </a:prstGeom>
            <a:noFill/>
            <a:ln w="12700" cap="sq">
              <a:noFill/>
              <a:miter lim="800000"/>
              <a:headEnd/>
              <a:tailEnd/>
            </a:ln>
          </p:spPr>
          <p:txBody>
            <a:bodyPr>
              <a:spAutoFit/>
            </a:bodyPr>
            <a:lstStyle/>
            <a:p>
              <a:pPr>
                <a:spcBef>
                  <a:spcPct val="0"/>
                </a:spcBef>
              </a:pPr>
              <a:r>
                <a:rPr lang="zh-CN" altLang="en-US" sz="2800" dirty="0">
                  <a:solidFill>
                    <a:srgbClr val="000066"/>
                  </a:solidFill>
                  <a:ea typeface="幼圆" pitchFamily="49" charset="-122"/>
                </a:rPr>
                <a:t>双向链表</a:t>
              </a:r>
            </a:p>
          </p:txBody>
        </p:sp>
      </p:grpSp>
      <p:grpSp>
        <p:nvGrpSpPr>
          <p:cNvPr id="7" name="Group 33"/>
          <p:cNvGrpSpPr>
            <a:grpSpLocks/>
          </p:cNvGrpSpPr>
          <p:nvPr/>
        </p:nvGrpSpPr>
        <p:grpSpPr bwMode="auto">
          <a:xfrm>
            <a:off x="957263" y="2684463"/>
            <a:ext cx="7143750" cy="1819275"/>
            <a:chOff x="603" y="1691"/>
            <a:chExt cx="4500" cy="1146"/>
          </a:xfrm>
        </p:grpSpPr>
        <p:sp>
          <p:nvSpPr>
            <p:cNvPr id="50219" name="Line 34"/>
            <p:cNvSpPr>
              <a:spLocks noChangeShapeType="1"/>
            </p:cNvSpPr>
            <p:nvPr/>
          </p:nvSpPr>
          <p:spPr bwMode="auto">
            <a:xfrm>
              <a:off x="1482"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0" name="Line 35"/>
            <p:cNvSpPr>
              <a:spLocks noChangeShapeType="1"/>
            </p:cNvSpPr>
            <p:nvPr/>
          </p:nvSpPr>
          <p:spPr bwMode="auto">
            <a:xfrm>
              <a:off x="2305"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1" name="Line 36"/>
            <p:cNvSpPr>
              <a:spLocks noChangeShapeType="1"/>
            </p:cNvSpPr>
            <p:nvPr/>
          </p:nvSpPr>
          <p:spPr bwMode="auto">
            <a:xfrm>
              <a:off x="4037"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2" name="Line 37"/>
            <p:cNvSpPr>
              <a:spLocks noChangeShapeType="1"/>
            </p:cNvSpPr>
            <p:nvPr/>
          </p:nvSpPr>
          <p:spPr bwMode="auto">
            <a:xfrm>
              <a:off x="3195" y="217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grpSp>
          <p:nvGrpSpPr>
            <p:cNvPr id="8" name="Group 38"/>
            <p:cNvGrpSpPr>
              <a:grpSpLocks/>
            </p:cNvGrpSpPr>
            <p:nvPr/>
          </p:nvGrpSpPr>
          <p:grpSpPr bwMode="auto">
            <a:xfrm>
              <a:off x="994" y="2075"/>
              <a:ext cx="580" cy="240"/>
              <a:chOff x="775" y="1056"/>
              <a:chExt cx="580" cy="240"/>
            </a:xfrm>
          </p:grpSpPr>
          <p:sp>
            <p:nvSpPr>
              <p:cNvPr id="50252" name="Rectangle 39"/>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3" name="Rectangle 40"/>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4" name="Rectangle 41"/>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9" name="Group 42"/>
            <p:cNvGrpSpPr>
              <a:grpSpLocks/>
            </p:cNvGrpSpPr>
            <p:nvPr/>
          </p:nvGrpSpPr>
          <p:grpSpPr bwMode="auto">
            <a:xfrm>
              <a:off x="1821" y="2075"/>
              <a:ext cx="580" cy="240"/>
              <a:chOff x="775" y="1056"/>
              <a:chExt cx="580" cy="240"/>
            </a:xfrm>
          </p:grpSpPr>
          <p:sp>
            <p:nvSpPr>
              <p:cNvPr id="50249" name="Rectangle 43"/>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0" name="Rectangle 44"/>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51" name="Rectangle 45"/>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0" name="Group 46"/>
            <p:cNvGrpSpPr>
              <a:grpSpLocks/>
            </p:cNvGrpSpPr>
            <p:nvPr/>
          </p:nvGrpSpPr>
          <p:grpSpPr bwMode="auto">
            <a:xfrm>
              <a:off x="3549" y="2075"/>
              <a:ext cx="580" cy="240"/>
              <a:chOff x="775" y="1056"/>
              <a:chExt cx="580" cy="240"/>
            </a:xfrm>
          </p:grpSpPr>
          <p:sp>
            <p:nvSpPr>
              <p:cNvPr id="50246" name="Rectangle 47"/>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7" name="Rectangle 48"/>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8" name="Rectangle 49"/>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1" name="Group 50"/>
            <p:cNvGrpSpPr>
              <a:grpSpLocks/>
            </p:cNvGrpSpPr>
            <p:nvPr/>
          </p:nvGrpSpPr>
          <p:grpSpPr bwMode="auto">
            <a:xfrm>
              <a:off x="4376" y="2075"/>
              <a:ext cx="580" cy="240"/>
              <a:chOff x="775" y="1056"/>
              <a:chExt cx="580" cy="240"/>
            </a:xfrm>
          </p:grpSpPr>
          <p:sp>
            <p:nvSpPr>
              <p:cNvPr id="50243" name="Rectangle 51"/>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4" name="Rectangle 52"/>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0245" name="Rectangle 53"/>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0227" name="Line 54"/>
            <p:cNvSpPr>
              <a:spLocks noChangeShapeType="1"/>
            </p:cNvSpPr>
            <p:nvPr/>
          </p:nvSpPr>
          <p:spPr bwMode="auto">
            <a:xfrm flipH="1">
              <a:off x="1563" y="226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8" name="Line 55"/>
            <p:cNvSpPr>
              <a:spLocks noChangeShapeType="1"/>
            </p:cNvSpPr>
            <p:nvPr/>
          </p:nvSpPr>
          <p:spPr bwMode="auto">
            <a:xfrm flipH="1">
              <a:off x="2401" y="226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29" name="Line 56"/>
            <p:cNvSpPr>
              <a:spLocks noChangeShapeType="1"/>
            </p:cNvSpPr>
            <p:nvPr/>
          </p:nvSpPr>
          <p:spPr bwMode="auto">
            <a:xfrm flipH="1">
              <a:off x="3291" y="2267"/>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30" name="Line 57"/>
            <p:cNvSpPr>
              <a:spLocks noChangeShapeType="1"/>
            </p:cNvSpPr>
            <p:nvPr/>
          </p:nvSpPr>
          <p:spPr bwMode="auto">
            <a:xfrm flipH="1">
              <a:off x="4155" y="225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31" name="Rectangle 58"/>
            <p:cNvSpPr>
              <a:spLocks noChangeArrowheads="1"/>
            </p:cNvSpPr>
            <p:nvPr/>
          </p:nvSpPr>
          <p:spPr bwMode="auto">
            <a:xfrm>
              <a:off x="2865" y="2027"/>
              <a:ext cx="275" cy="291"/>
            </a:xfrm>
            <a:prstGeom prst="rect">
              <a:avLst/>
            </a:prstGeom>
            <a:noFill/>
            <a:ln w="12700" cap="sq">
              <a:noFill/>
              <a:miter lim="800000"/>
              <a:headEnd/>
              <a:tailEnd/>
            </a:ln>
          </p:spPr>
          <p:txBody>
            <a:bodyPr wrap="none">
              <a:spAutoFit/>
            </a:bodyPr>
            <a:lstStyle/>
            <a:p>
              <a:pPr algn="ctr"/>
              <a:r>
                <a:rPr lang="zh-CN" altLang="en-US" sz="2400" baseline="0" dirty="0">
                  <a:ea typeface="宋体" charset="-122"/>
                  <a:cs typeface="Times New Roman" pitchFamily="18" charset="0"/>
                </a:rPr>
                <a:t>…</a:t>
              </a:r>
            </a:p>
          </p:txBody>
        </p:sp>
        <p:sp>
          <p:nvSpPr>
            <p:cNvPr id="50232" name="Rectangle 59"/>
            <p:cNvSpPr>
              <a:spLocks noChangeArrowheads="1"/>
            </p:cNvSpPr>
            <p:nvPr/>
          </p:nvSpPr>
          <p:spPr bwMode="auto">
            <a:xfrm>
              <a:off x="603" y="1691"/>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0233" name="Line 60"/>
            <p:cNvSpPr>
              <a:spLocks noChangeShapeType="1"/>
            </p:cNvSpPr>
            <p:nvPr/>
          </p:nvSpPr>
          <p:spPr bwMode="auto">
            <a:xfrm>
              <a:off x="843" y="1931"/>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0234" name="Text Box 61"/>
            <p:cNvSpPr txBox="1">
              <a:spLocks noChangeArrowheads="1"/>
            </p:cNvSpPr>
            <p:nvPr/>
          </p:nvSpPr>
          <p:spPr bwMode="auto">
            <a:xfrm>
              <a:off x="1850" y="2507"/>
              <a:ext cx="2663" cy="330"/>
            </a:xfrm>
            <a:prstGeom prst="rect">
              <a:avLst/>
            </a:prstGeom>
            <a:noFill/>
            <a:ln w="12700" cap="sq">
              <a:noFill/>
              <a:miter lim="800000"/>
              <a:headEnd/>
              <a:tailEnd/>
            </a:ln>
          </p:spPr>
          <p:txBody>
            <a:bodyPr wrap="square">
              <a:spAutoFit/>
            </a:bodyPr>
            <a:lstStyle/>
            <a:p>
              <a:pPr>
                <a:spcBef>
                  <a:spcPct val="0"/>
                </a:spcBef>
              </a:pPr>
              <a:r>
                <a:rPr lang="zh-CN" altLang="en-US" sz="2800" dirty="0">
                  <a:solidFill>
                    <a:srgbClr val="000066"/>
                  </a:solidFill>
                  <a:ea typeface="幼圆" pitchFamily="49" charset="-122"/>
                </a:rPr>
                <a:t>双向循环链表</a:t>
              </a:r>
            </a:p>
          </p:txBody>
        </p:sp>
        <p:sp>
          <p:nvSpPr>
            <p:cNvPr id="50235" name="Line 62"/>
            <p:cNvSpPr>
              <a:spLocks noChangeShapeType="1"/>
            </p:cNvSpPr>
            <p:nvPr/>
          </p:nvSpPr>
          <p:spPr bwMode="auto">
            <a:xfrm>
              <a:off x="4863" y="2171"/>
              <a:ext cx="240" cy="0"/>
            </a:xfrm>
            <a:prstGeom prst="line">
              <a:avLst/>
            </a:prstGeom>
            <a:noFill/>
            <a:ln w="19050" cap="sq">
              <a:solidFill>
                <a:schemeClr val="tx1"/>
              </a:solidFill>
              <a:round/>
              <a:headEnd/>
              <a:tailEnd/>
            </a:ln>
          </p:spPr>
          <p:txBody>
            <a:bodyPr wrap="none" anchor="ctr"/>
            <a:lstStyle/>
            <a:p>
              <a:endParaRPr lang="zh-CN" altLang="en-US"/>
            </a:p>
          </p:txBody>
        </p:sp>
        <p:sp>
          <p:nvSpPr>
            <p:cNvPr id="50236" name="Line 63"/>
            <p:cNvSpPr>
              <a:spLocks noChangeShapeType="1"/>
            </p:cNvSpPr>
            <p:nvPr/>
          </p:nvSpPr>
          <p:spPr bwMode="auto">
            <a:xfrm>
              <a:off x="1071" y="1883"/>
              <a:ext cx="4032" cy="0"/>
            </a:xfrm>
            <a:prstGeom prst="line">
              <a:avLst/>
            </a:prstGeom>
            <a:noFill/>
            <a:ln w="19050" cap="sq">
              <a:solidFill>
                <a:srgbClr val="000000"/>
              </a:solidFill>
              <a:round/>
              <a:headEnd/>
              <a:tailEnd/>
            </a:ln>
          </p:spPr>
          <p:txBody>
            <a:bodyPr wrap="none" anchor="ctr"/>
            <a:lstStyle/>
            <a:p>
              <a:endParaRPr lang="zh-CN" altLang="en-US"/>
            </a:p>
          </p:txBody>
        </p:sp>
        <p:sp>
          <p:nvSpPr>
            <p:cNvPr id="50237" name="Line 64"/>
            <p:cNvSpPr>
              <a:spLocks noChangeShapeType="1"/>
            </p:cNvSpPr>
            <p:nvPr/>
          </p:nvSpPr>
          <p:spPr bwMode="auto">
            <a:xfrm>
              <a:off x="5103" y="1883"/>
              <a:ext cx="0" cy="288"/>
            </a:xfrm>
            <a:prstGeom prst="line">
              <a:avLst/>
            </a:prstGeom>
            <a:noFill/>
            <a:ln w="19050" cap="sq">
              <a:solidFill>
                <a:schemeClr val="tx1"/>
              </a:solidFill>
              <a:round/>
              <a:headEnd/>
              <a:tailEnd/>
            </a:ln>
          </p:spPr>
          <p:txBody>
            <a:bodyPr wrap="none" anchor="ctr"/>
            <a:lstStyle/>
            <a:p>
              <a:endParaRPr lang="zh-CN" altLang="en-US"/>
            </a:p>
          </p:txBody>
        </p:sp>
        <p:sp>
          <p:nvSpPr>
            <p:cNvPr id="50238" name="Line 65"/>
            <p:cNvSpPr>
              <a:spLocks noChangeShapeType="1"/>
            </p:cNvSpPr>
            <p:nvPr/>
          </p:nvSpPr>
          <p:spPr bwMode="auto">
            <a:xfrm flipH="1">
              <a:off x="1023" y="1883"/>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0239" name="Line 66"/>
            <p:cNvSpPr>
              <a:spLocks noChangeShapeType="1"/>
            </p:cNvSpPr>
            <p:nvPr/>
          </p:nvSpPr>
          <p:spPr bwMode="auto">
            <a:xfrm>
              <a:off x="835" y="2219"/>
              <a:ext cx="240" cy="0"/>
            </a:xfrm>
            <a:prstGeom prst="line">
              <a:avLst/>
            </a:prstGeom>
            <a:noFill/>
            <a:ln w="19050" cap="sq">
              <a:solidFill>
                <a:schemeClr val="tx1"/>
              </a:solidFill>
              <a:round/>
              <a:headEnd/>
              <a:tailEnd/>
            </a:ln>
          </p:spPr>
          <p:txBody>
            <a:bodyPr wrap="none" anchor="ctr"/>
            <a:lstStyle/>
            <a:p>
              <a:endParaRPr lang="zh-CN" altLang="en-US"/>
            </a:p>
          </p:txBody>
        </p:sp>
        <p:sp>
          <p:nvSpPr>
            <p:cNvPr id="50240" name="Line 67"/>
            <p:cNvSpPr>
              <a:spLocks noChangeShapeType="1"/>
            </p:cNvSpPr>
            <p:nvPr/>
          </p:nvSpPr>
          <p:spPr bwMode="auto">
            <a:xfrm>
              <a:off x="831" y="2518"/>
              <a:ext cx="4032" cy="0"/>
            </a:xfrm>
            <a:prstGeom prst="line">
              <a:avLst/>
            </a:prstGeom>
            <a:noFill/>
            <a:ln w="19050" cap="sq">
              <a:solidFill>
                <a:srgbClr val="000000"/>
              </a:solidFill>
              <a:round/>
              <a:headEnd/>
              <a:tailEnd/>
            </a:ln>
          </p:spPr>
          <p:txBody>
            <a:bodyPr wrap="none" anchor="ctr"/>
            <a:lstStyle/>
            <a:p>
              <a:endParaRPr lang="zh-CN" altLang="en-US"/>
            </a:p>
          </p:txBody>
        </p:sp>
        <p:sp>
          <p:nvSpPr>
            <p:cNvPr id="50241" name="Line 68"/>
            <p:cNvSpPr>
              <a:spLocks noChangeShapeType="1"/>
            </p:cNvSpPr>
            <p:nvPr/>
          </p:nvSpPr>
          <p:spPr bwMode="auto">
            <a:xfrm>
              <a:off x="824" y="2219"/>
              <a:ext cx="0" cy="288"/>
            </a:xfrm>
            <a:prstGeom prst="line">
              <a:avLst/>
            </a:prstGeom>
            <a:noFill/>
            <a:ln w="19050" cap="sq">
              <a:solidFill>
                <a:schemeClr val="tx1"/>
              </a:solidFill>
              <a:round/>
              <a:headEnd/>
              <a:tailEnd/>
            </a:ln>
          </p:spPr>
          <p:txBody>
            <a:bodyPr wrap="none" anchor="ctr"/>
            <a:lstStyle/>
            <a:p>
              <a:endParaRPr lang="zh-CN" altLang="en-US"/>
            </a:p>
          </p:txBody>
        </p:sp>
        <p:sp>
          <p:nvSpPr>
            <p:cNvPr id="50242" name="Line 69"/>
            <p:cNvSpPr>
              <a:spLocks noChangeShapeType="1"/>
            </p:cNvSpPr>
            <p:nvPr/>
          </p:nvSpPr>
          <p:spPr bwMode="auto">
            <a:xfrm flipV="1">
              <a:off x="4859" y="2315"/>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grpSp>
        <p:nvGrpSpPr>
          <p:cNvPr id="16" name="Group 106"/>
          <p:cNvGrpSpPr>
            <a:grpSpLocks/>
          </p:cNvGrpSpPr>
          <p:nvPr/>
        </p:nvGrpSpPr>
        <p:grpSpPr bwMode="auto">
          <a:xfrm>
            <a:off x="228600" y="228600"/>
            <a:ext cx="4495800" cy="533400"/>
            <a:chOff x="2256" y="432"/>
            <a:chExt cx="2832" cy="336"/>
          </a:xfrm>
        </p:grpSpPr>
        <p:sp>
          <p:nvSpPr>
            <p:cNvPr id="50182" name="Oval 107"/>
            <p:cNvSpPr>
              <a:spLocks noChangeArrowheads="1"/>
            </p:cNvSpPr>
            <p:nvPr/>
          </p:nvSpPr>
          <p:spPr bwMode="auto">
            <a:xfrm>
              <a:off x="2256" y="432"/>
              <a:ext cx="2832" cy="336"/>
            </a:xfrm>
            <a:prstGeom prst="ellipse">
              <a:avLst/>
            </a:prstGeom>
            <a:solidFill>
              <a:srgbClr val="C7F1F0"/>
            </a:solidFill>
            <a:ln w="12700" cap="sq">
              <a:noFill/>
              <a:round/>
              <a:headEnd/>
              <a:tailEnd/>
            </a:ln>
            <a:effectLst>
              <a:outerShdw dist="104727" dir="842175" algn="ctr" rotWithShape="0">
                <a:srgbClr val="C0C0C0"/>
              </a:outerShdw>
            </a:effectLst>
          </p:spPr>
          <p:txBody>
            <a:bodyPr wrap="none" anchor="ctr"/>
            <a:lstStyle/>
            <a:p>
              <a:endParaRPr lang="zh-CN" altLang="en-US"/>
            </a:p>
          </p:txBody>
        </p:sp>
        <p:sp>
          <p:nvSpPr>
            <p:cNvPr id="50183" name="Rectangle 108"/>
            <p:cNvSpPr>
              <a:spLocks noChangeArrowheads="1"/>
            </p:cNvSpPr>
            <p:nvPr/>
          </p:nvSpPr>
          <p:spPr bwMode="auto">
            <a:xfrm>
              <a:off x="2532" y="432"/>
              <a:ext cx="2352" cy="336"/>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kumimoji="1" lang="zh-CN" altLang="en-US" sz="2900" i="1" baseline="0">
                  <a:solidFill>
                    <a:srgbClr val="FF3300"/>
                  </a:solidFill>
                  <a:ea typeface="黑体" pitchFamily="2" charset="-122"/>
                </a:rPr>
                <a:t>双向链表的几种形式</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2"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ppt_x</p:attrName>
                                        </p:attrNameLst>
                                      </p:cBhvr>
                                      <p:tavLst>
                                        <p:tav tm="0">
                                          <p:val>
                                            <p:strVal val="#ppt_x+#ppt_w/2"/>
                                          </p:val>
                                        </p:tav>
                                        <p:tav tm="100000">
                                          <p:val>
                                            <p:strVal val="#ppt_x"/>
                                          </p:val>
                                        </p:tav>
                                      </p:tavLst>
                                    </p:anim>
                                    <p:anim calcmode="lin" valueType="num">
                                      <p:cBhvr>
                                        <p:cTn id="16" dur="500" fill="hold"/>
                                        <p:tgtEl>
                                          <p:spTgt spid="7"/>
                                        </p:tgtEl>
                                        <p:attrNameLst>
                                          <p:attrName>ppt_y</p:attrName>
                                        </p:attrNameLst>
                                      </p:cBhvr>
                                      <p:tavLst>
                                        <p:tav tm="0">
                                          <p:val>
                                            <p:strVal val="#ppt_y"/>
                                          </p:val>
                                        </p:tav>
                                        <p:tav tm="100000">
                                          <p:val>
                                            <p:strVal val="#ppt_y"/>
                                          </p:val>
                                        </p:tav>
                                      </p:tavLst>
                                    </p:anim>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9"/>
          <p:cNvGrpSpPr>
            <a:grpSpLocks/>
          </p:cNvGrpSpPr>
          <p:nvPr/>
        </p:nvGrpSpPr>
        <p:grpSpPr bwMode="auto">
          <a:xfrm>
            <a:off x="1258888" y="1700212"/>
            <a:ext cx="6477000" cy="3340409"/>
            <a:chOff x="793" y="1253"/>
            <a:chExt cx="4080" cy="1769"/>
          </a:xfrm>
        </p:grpSpPr>
        <p:sp>
          <p:nvSpPr>
            <p:cNvPr id="51203" name="Rectangle 2"/>
            <p:cNvSpPr>
              <a:spLocks noChangeArrowheads="1"/>
            </p:cNvSpPr>
            <p:nvPr/>
          </p:nvSpPr>
          <p:spPr bwMode="auto">
            <a:xfrm>
              <a:off x="1279" y="1765"/>
              <a:ext cx="3594" cy="1257"/>
            </a:xfrm>
            <a:prstGeom prst="rect">
              <a:avLst/>
            </a:prstGeom>
            <a:solidFill>
              <a:srgbClr val="FFFFCD"/>
            </a:solidFill>
            <a:ln w="12700" cap="sq">
              <a:noFill/>
              <a:miter lim="800000"/>
              <a:headEnd/>
              <a:tailEnd/>
            </a:ln>
            <a:effectLst>
              <a:outerShdw dist="197566" dir="2700000" algn="ctr" rotWithShape="0">
                <a:srgbClr val="C0C0C0"/>
              </a:outerShdw>
            </a:effectLst>
          </p:spPr>
          <p:txBody>
            <a:bodyPr wrap="none" anchor="ctr"/>
            <a:lstStyle/>
            <a:p>
              <a:endParaRPr lang="zh-CN" altLang="en-US"/>
            </a:p>
          </p:txBody>
        </p:sp>
        <p:sp>
          <p:nvSpPr>
            <p:cNvPr id="51204" name="Text Box 3"/>
            <p:cNvSpPr txBox="1">
              <a:spLocks noChangeArrowheads="1"/>
            </p:cNvSpPr>
            <p:nvPr/>
          </p:nvSpPr>
          <p:spPr bwMode="auto">
            <a:xfrm>
              <a:off x="1519" y="1846"/>
              <a:ext cx="3258" cy="1105"/>
            </a:xfrm>
            <a:prstGeom prst="rect">
              <a:avLst/>
            </a:prstGeom>
            <a:noFill/>
            <a:ln w="12700" cap="sq">
              <a:noFill/>
              <a:miter lim="800000"/>
              <a:headEnd/>
              <a:tailEnd/>
            </a:ln>
          </p:spPr>
          <p:txBody>
            <a:bodyPr wrap="square">
              <a:spAutoFit/>
            </a:bodyPr>
            <a:lstStyle/>
            <a:p>
              <a:pPr>
                <a:lnSpc>
                  <a:spcPct val="90000"/>
                </a:lnSpc>
                <a:spcBef>
                  <a:spcPct val="0"/>
                </a:spcBef>
              </a:pPr>
              <a:r>
                <a:rPr lang="en-US" altLang="zh-CN" sz="2400" dirty="0" err="1">
                  <a:solidFill>
                    <a:srgbClr val="003399"/>
                  </a:solidFill>
                </a:rPr>
                <a:t>struct</a:t>
              </a:r>
              <a:r>
                <a:rPr lang="en-US" altLang="zh-CN" sz="2400" dirty="0">
                  <a:solidFill>
                    <a:srgbClr val="003399"/>
                  </a:solidFill>
                </a:rPr>
                <a:t>  node { </a:t>
              </a:r>
            </a:p>
            <a:p>
              <a:pPr>
                <a:lnSpc>
                  <a:spcPct val="90000"/>
                </a:lnSpc>
                <a:spcBef>
                  <a:spcPct val="0"/>
                </a:spcBef>
              </a:pPr>
              <a:r>
                <a:rPr lang="en-US" altLang="zh-CN" sz="2400" dirty="0">
                  <a:solidFill>
                    <a:srgbClr val="003399"/>
                  </a:solidFill>
                </a:rPr>
                <a:t>       </a:t>
              </a:r>
              <a:r>
                <a:rPr lang="en-US" altLang="zh-CN" sz="2400" dirty="0" err="1">
                  <a:solidFill>
                    <a:srgbClr val="003399"/>
                  </a:solidFill>
                </a:rPr>
                <a:t>ElemType</a:t>
              </a:r>
              <a:r>
                <a:rPr lang="en-US" altLang="zh-CN" sz="2400" dirty="0">
                  <a:solidFill>
                    <a:srgbClr val="003399"/>
                  </a:solidFill>
                </a:rPr>
                <a:t>  data;</a:t>
              </a:r>
            </a:p>
            <a:p>
              <a:pPr>
                <a:lnSpc>
                  <a:spcPct val="90000"/>
                </a:lnSpc>
                <a:spcBef>
                  <a:spcPct val="0"/>
                </a:spcBef>
              </a:pPr>
              <a:r>
                <a:rPr lang="en-US" altLang="zh-CN" sz="2400" dirty="0">
                  <a:solidFill>
                    <a:srgbClr val="003399"/>
                  </a:solidFill>
                </a:rPr>
                <a:t>       </a:t>
              </a:r>
              <a:r>
                <a:rPr lang="en-US" altLang="zh-CN" sz="2400" dirty="0" err="1">
                  <a:solidFill>
                    <a:srgbClr val="003399"/>
                  </a:solidFill>
                </a:rPr>
                <a:t>struct</a:t>
              </a:r>
              <a:r>
                <a:rPr lang="en-US" altLang="zh-CN" sz="2400" dirty="0">
                  <a:solidFill>
                    <a:srgbClr val="003399"/>
                  </a:solidFill>
                </a:rPr>
                <a:t>  node  *</a:t>
              </a:r>
              <a:r>
                <a:rPr lang="en-US" altLang="zh-CN" sz="2400" dirty="0" err="1">
                  <a:solidFill>
                    <a:srgbClr val="003399"/>
                  </a:solidFill>
                </a:rPr>
                <a:t>rlink</a:t>
              </a:r>
              <a:r>
                <a:rPr lang="en-US" altLang="zh-CN" sz="2400" dirty="0">
                  <a:solidFill>
                    <a:srgbClr val="003399"/>
                  </a:solidFill>
                </a:rPr>
                <a:t>, *</a:t>
              </a:r>
              <a:r>
                <a:rPr lang="en-US" altLang="zh-CN" sz="2400" dirty="0" err="1">
                  <a:solidFill>
                    <a:srgbClr val="003399"/>
                  </a:solidFill>
                </a:rPr>
                <a:t>llink</a:t>
              </a:r>
              <a:r>
                <a:rPr lang="en-US" altLang="zh-CN" sz="2400" dirty="0">
                  <a:solidFill>
                    <a:srgbClr val="003399"/>
                  </a:solidFill>
                </a:rPr>
                <a:t>;</a:t>
              </a:r>
            </a:p>
            <a:p>
              <a:pPr>
                <a:lnSpc>
                  <a:spcPct val="90000"/>
                </a:lnSpc>
                <a:spcBef>
                  <a:spcPct val="0"/>
                </a:spcBef>
              </a:pPr>
              <a:r>
                <a:rPr lang="en-US" altLang="zh-CN" sz="2400" dirty="0">
                  <a:solidFill>
                    <a:srgbClr val="003399"/>
                  </a:solidFill>
                </a:rPr>
                <a:t>} ;</a:t>
              </a:r>
            </a:p>
            <a:p>
              <a:pPr>
                <a:lnSpc>
                  <a:spcPct val="90000"/>
                </a:lnSpc>
                <a:spcBef>
                  <a:spcPct val="0"/>
                </a:spcBef>
              </a:pPr>
              <a:r>
                <a:rPr lang="en-US" altLang="zh-CN" sz="2400" dirty="0" err="1">
                  <a:solidFill>
                    <a:srgbClr val="003399"/>
                  </a:solidFill>
                </a:rPr>
                <a:t>typedef</a:t>
              </a:r>
              <a:r>
                <a:rPr lang="en-US" altLang="zh-CN" sz="2400" dirty="0">
                  <a:solidFill>
                    <a:srgbClr val="003399"/>
                  </a:solidFill>
                </a:rPr>
                <a:t>  </a:t>
              </a:r>
              <a:r>
                <a:rPr lang="en-US" altLang="zh-CN" sz="2400" dirty="0" err="1">
                  <a:solidFill>
                    <a:srgbClr val="003399"/>
                  </a:solidFill>
                </a:rPr>
                <a:t>struct</a:t>
              </a:r>
              <a:r>
                <a:rPr lang="en-US" altLang="zh-CN" sz="2400" dirty="0">
                  <a:solidFill>
                    <a:srgbClr val="003399"/>
                  </a:solidFill>
                </a:rPr>
                <a:t> node  *</a:t>
              </a:r>
              <a:r>
                <a:rPr lang="en-US" altLang="zh-CN" sz="2400" dirty="0" err="1">
                  <a:solidFill>
                    <a:srgbClr val="FF3300"/>
                  </a:solidFill>
                </a:rPr>
                <a:t>DNodeptr</a:t>
              </a:r>
              <a:r>
                <a:rPr lang="en-US" altLang="zh-CN" sz="2400" dirty="0">
                  <a:solidFill>
                    <a:srgbClr val="003399"/>
                  </a:solidFill>
                </a:rPr>
                <a:t>;</a:t>
              </a:r>
            </a:p>
            <a:p>
              <a:pPr>
                <a:lnSpc>
                  <a:spcPct val="90000"/>
                </a:lnSpc>
                <a:spcBef>
                  <a:spcPct val="0"/>
                </a:spcBef>
              </a:pPr>
              <a:r>
                <a:rPr lang="en-US" altLang="zh-CN" sz="2400" dirty="0" err="1">
                  <a:solidFill>
                    <a:srgbClr val="003399"/>
                  </a:solidFill>
                </a:rPr>
                <a:t>typedef</a:t>
              </a:r>
              <a:r>
                <a:rPr lang="en-US" altLang="zh-CN" sz="2400" dirty="0">
                  <a:solidFill>
                    <a:srgbClr val="003399"/>
                  </a:solidFill>
                </a:rPr>
                <a:t>  </a:t>
              </a:r>
              <a:r>
                <a:rPr lang="en-US" altLang="zh-CN" sz="2400" dirty="0" err="1">
                  <a:solidFill>
                    <a:srgbClr val="003399"/>
                  </a:solidFill>
                </a:rPr>
                <a:t>struct</a:t>
              </a:r>
              <a:r>
                <a:rPr lang="en-US" altLang="zh-CN" sz="2400" dirty="0">
                  <a:solidFill>
                    <a:srgbClr val="003399"/>
                  </a:solidFill>
                </a:rPr>
                <a:t> node </a:t>
              </a:r>
              <a:r>
                <a:rPr lang="en-US" altLang="zh-CN" sz="2400" dirty="0" err="1">
                  <a:solidFill>
                    <a:srgbClr val="FF3300"/>
                  </a:solidFill>
                </a:rPr>
                <a:t>DNode</a:t>
              </a:r>
              <a:r>
                <a:rPr lang="en-US" altLang="zh-CN" sz="2400" dirty="0">
                  <a:solidFill>
                    <a:srgbClr val="FF3300"/>
                  </a:solidFill>
                </a:rPr>
                <a:t>;</a:t>
              </a:r>
            </a:p>
          </p:txBody>
        </p:sp>
        <p:sp>
          <p:nvSpPr>
            <p:cNvPr id="51205" name="Oval 165"/>
            <p:cNvSpPr>
              <a:spLocks noChangeArrowheads="1"/>
            </p:cNvSpPr>
            <p:nvPr/>
          </p:nvSpPr>
          <p:spPr bwMode="auto">
            <a:xfrm rot="-383283">
              <a:off x="793" y="1336"/>
              <a:ext cx="1676" cy="384"/>
            </a:xfrm>
            <a:prstGeom prst="ellipse">
              <a:avLst/>
            </a:prstGeom>
            <a:solidFill>
              <a:srgbClr val="CCFFFF"/>
            </a:solidFill>
            <a:ln w="12700" cap="sq">
              <a:noFill/>
              <a:round/>
              <a:headEnd type="none" w="sm" len="sm"/>
              <a:tailEnd type="none" w="sm" len="sm"/>
            </a:ln>
            <a:effectLst>
              <a:outerShdw dist="63500" dir="2212194" algn="ctr" rotWithShape="0">
                <a:srgbClr val="C0C0C0"/>
              </a:outerShdw>
            </a:effectLst>
          </p:spPr>
          <p:txBody>
            <a:bodyPr wrap="none" anchor="ctr"/>
            <a:lstStyle/>
            <a:p>
              <a:endParaRPr lang="zh-CN" altLang="en-US"/>
            </a:p>
          </p:txBody>
        </p:sp>
        <p:sp>
          <p:nvSpPr>
            <p:cNvPr id="51206" name="Text Box 166"/>
            <p:cNvSpPr txBox="1">
              <a:spLocks noChangeArrowheads="1"/>
            </p:cNvSpPr>
            <p:nvPr/>
          </p:nvSpPr>
          <p:spPr bwMode="auto">
            <a:xfrm rot="-448457">
              <a:off x="916" y="1253"/>
              <a:ext cx="1396" cy="442"/>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a:spcBef>
                  <a:spcPct val="0"/>
                </a:spcBef>
              </a:pPr>
              <a:r>
                <a:rPr lang="zh-CN" altLang="en-US" sz="6000">
                  <a:solidFill>
                    <a:srgbClr val="FF3300"/>
                  </a:solidFill>
                  <a:ea typeface="华文新魏" pitchFamily="2" charset="-122"/>
                </a:rPr>
                <a:t>类型定义</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2"/>
          <p:cNvGrpSpPr>
            <a:grpSpLocks/>
          </p:cNvGrpSpPr>
          <p:nvPr/>
        </p:nvGrpSpPr>
        <p:grpSpPr bwMode="auto">
          <a:xfrm>
            <a:off x="914400" y="1081088"/>
            <a:ext cx="7620000" cy="1547812"/>
            <a:chOff x="576" y="720"/>
            <a:chExt cx="4800" cy="975"/>
          </a:xfrm>
        </p:grpSpPr>
        <p:sp>
          <p:nvSpPr>
            <p:cNvPr id="52270" name="Rectangle 6"/>
            <p:cNvSpPr>
              <a:spLocks noChangeArrowheads="1"/>
            </p:cNvSpPr>
            <p:nvPr/>
          </p:nvSpPr>
          <p:spPr bwMode="auto">
            <a:xfrm>
              <a:off x="576" y="735"/>
              <a:ext cx="4800" cy="960"/>
            </a:xfrm>
            <a:prstGeom prst="rect">
              <a:avLst/>
            </a:prstGeom>
            <a:solidFill>
              <a:srgbClr val="E7FFE7"/>
            </a:solidFill>
            <a:ln w="12700" cap="sq">
              <a:noFill/>
              <a:miter lim="800000"/>
              <a:headEnd/>
              <a:tailEnd/>
            </a:ln>
            <a:effectLst>
              <a:outerShdw dist="197566" dir="2700000" algn="ctr" rotWithShape="0">
                <a:srgbClr val="C0C0C0"/>
              </a:outerShdw>
            </a:effectLst>
          </p:spPr>
          <p:txBody>
            <a:bodyPr wrap="none" anchor="ctr"/>
            <a:lstStyle/>
            <a:p>
              <a:endParaRPr lang="zh-CN" altLang="en-US"/>
            </a:p>
          </p:txBody>
        </p:sp>
        <p:sp>
          <p:nvSpPr>
            <p:cNvPr id="52271" name="Rectangle 7"/>
            <p:cNvSpPr>
              <a:spLocks noChangeArrowheads="1"/>
            </p:cNvSpPr>
            <p:nvPr/>
          </p:nvSpPr>
          <p:spPr bwMode="auto">
            <a:xfrm rot="28639">
              <a:off x="756" y="720"/>
              <a:ext cx="768" cy="365"/>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200" baseline="0">
                  <a:solidFill>
                    <a:srgbClr val="FF3300"/>
                  </a:solidFill>
                  <a:latin typeface="黑体" pitchFamily="2" charset="-122"/>
                  <a:ea typeface="黑体" pitchFamily="2" charset="-122"/>
                </a:rPr>
                <a:t>功能</a:t>
              </a:r>
            </a:p>
          </p:txBody>
        </p:sp>
      </p:grpSp>
      <p:sp>
        <p:nvSpPr>
          <p:cNvPr id="441352" name="Rectangle 8"/>
          <p:cNvSpPr>
            <a:spLocks noChangeArrowheads="1"/>
          </p:cNvSpPr>
          <p:nvPr/>
        </p:nvSpPr>
        <p:spPr bwMode="auto">
          <a:xfrm>
            <a:off x="1276350" y="1162050"/>
            <a:ext cx="6934200" cy="1298575"/>
          </a:xfrm>
          <a:prstGeom prst="rect">
            <a:avLst/>
          </a:prstGeom>
          <a:noFill/>
          <a:ln w="12700" cap="sq">
            <a:noFill/>
            <a:miter lim="800000"/>
            <a:headEnd/>
            <a:tailEnd/>
          </a:ln>
        </p:spPr>
        <p:txBody>
          <a:bodyPr>
            <a:spAutoFit/>
          </a:bodyPr>
          <a:lstStyle/>
          <a:p>
            <a:pPr fontAlgn="base">
              <a:lnSpc>
                <a:spcPct val="90000"/>
              </a:lnSpc>
              <a:spcBef>
                <a:spcPct val="0"/>
              </a:spcBef>
            </a:pPr>
            <a:r>
              <a:rPr lang="zh-CN" altLang="en-US" sz="2800" baseline="0" dirty="0">
                <a:solidFill>
                  <a:srgbClr val="003399"/>
                </a:solidFill>
                <a:latin typeface="幼圆" pitchFamily="49" charset="-122"/>
                <a:ea typeface="幼圆" pitchFamily="49" charset="-122"/>
              </a:rPr>
              <a:t>     在非空双向循环链表中某个数据域的内容为</a:t>
            </a:r>
            <a:r>
              <a:rPr lang="en-US" altLang="zh-CN" sz="3200" baseline="0" dirty="0">
                <a:solidFill>
                  <a:srgbClr val="003399"/>
                </a:solidFill>
                <a:ea typeface="幼圆" pitchFamily="49" charset="-122"/>
              </a:rPr>
              <a:t>x</a:t>
            </a:r>
            <a:r>
              <a:rPr lang="zh-CN" altLang="en-US" sz="2800" baseline="0" dirty="0">
                <a:solidFill>
                  <a:srgbClr val="003399"/>
                </a:solidFill>
                <a:latin typeface="幼圆" pitchFamily="49" charset="-122"/>
                <a:ea typeface="幼圆" pitchFamily="49" charset="-122"/>
              </a:rPr>
              <a:t>的链结点右边插入一个数据信息为</a:t>
            </a:r>
            <a:r>
              <a:rPr lang="en-US" altLang="zh-CN" sz="2800" baseline="0" dirty="0">
                <a:solidFill>
                  <a:srgbClr val="003399"/>
                </a:solidFill>
                <a:ea typeface="幼圆" pitchFamily="49" charset="-122"/>
              </a:rPr>
              <a:t>item</a:t>
            </a:r>
            <a:r>
              <a:rPr lang="zh-CN" altLang="en-US" sz="2800" baseline="0" dirty="0">
                <a:solidFill>
                  <a:srgbClr val="003399"/>
                </a:solidFill>
                <a:latin typeface="幼圆" pitchFamily="49" charset="-122"/>
                <a:ea typeface="幼圆" pitchFamily="49" charset="-122"/>
              </a:rPr>
              <a:t>的新结点。</a:t>
            </a:r>
          </a:p>
        </p:txBody>
      </p:sp>
      <p:grpSp>
        <p:nvGrpSpPr>
          <p:cNvPr id="3" name="Group 9"/>
          <p:cNvGrpSpPr>
            <a:grpSpLocks/>
          </p:cNvGrpSpPr>
          <p:nvPr/>
        </p:nvGrpSpPr>
        <p:grpSpPr bwMode="auto">
          <a:xfrm>
            <a:off x="857250" y="2924175"/>
            <a:ext cx="7143750" cy="1312863"/>
            <a:chOff x="517" y="2016"/>
            <a:chExt cx="4500" cy="827"/>
          </a:xfrm>
        </p:grpSpPr>
        <p:sp>
          <p:nvSpPr>
            <p:cNvPr id="52236" name="Line 10"/>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37" name="Line 11"/>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38" name="Line 12"/>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39" name="Line 13"/>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0" name="Rectangle 14"/>
            <p:cNvSpPr>
              <a:spLocks noChangeArrowheads="1"/>
            </p:cNvSpPr>
            <p:nvPr/>
          </p:nvSpPr>
          <p:spPr bwMode="auto">
            <a:xfrm>
              <a:off x="1056" y="2400"/>
              <a:ext cx="288" cy="240"/>
            </a:xfrm>
            <a:prstGeom prst="rect">
              <a:avLst/>
            </a:prstGeom>
            <a:solidFill>
              <a:srgbClr val="969696"/>
            </a:solidFill>
            <a:ln w="25400" cap="sq">
              <a:solidFill>
                <a:schemeClr val="accent2"/>
              </a:solidFill>
              <a:miter lim="800000"/>
              <a:headEnd/>
              <a:tailEnd/>
            </a:ln>
          </p:spPr>
          <p:txBody>
            <a:bodyPr wrap="none" anchor="ctr"/>
            <a:lstStyle/>
            <a:p>
              <a:endParaRPr lang="zh-CN" altLang="en-US"/>
            </a:p>
          </p:txBody>
        </p:sp>
        <p:sp>
          <p:nvSpPr>
            <p:cNvPr id="52241" name="Rectangle 15"/>
            <p:cNvSpPr>
              <a:spLocks noChangeArrowheads="1"/>
            </p:cNvSpPr>
            <p:nvPr/>
          </p:nvSpPr>
          <p:spPr bwMode="auto">
            <a:xfrm>
              <a:off x="1344" y="2400"/>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2242" name="Rectangle 16"/>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7"/>
            <p:cNvGrpSpPr>
              <a:grpSpLocks/>
            </p:cNvGrpSpPr>
            <p:nvPr/>
          </p:nvGrpSpPr>
          <p:grpSpPr bwMode="auto">
            <a:xfrm>
              <a:off x="1735" y="2400"/>
              <a:ext cx="580" cy="240"/>
              <a:chOff x="775" y="1056"/>
              <a:chExt cx="580" cy="240"/>
            </a:xfrm>
          </p:grpSpPr>
          <p:sp>
            <p:nvSpPr>
              <p:cNvPr id="52267" name="Rectangle 1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8" name="Rectangle 1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9" name="Rectangle 2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21"/>
            <p:cNvGrpSpPr>
              <a:grpSpLocks/>
            </p:cNvGrpSpPr>
            <p:nvPr/>
          </p:nvGrpSpPr>
          <p:grpSpPr bwMode="auto">
            <a:xfrm>
              <a:off x="3463" y="2400"/>
              <a:ext cx="580" cy="240"/>
              <a:chOff x="775" y="1056"/>
              <a:chExt cx="580" cy="240"/>
            </a:xfrm>
          </p:grpSpPr>
          <p:sp>
            <p:nvSpPr>
              <p:cNvPr id="52264" name="Rectangle 2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5" name="Rectangle 2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6" name="Rectangle 2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25"/>
            <p:cNvGrpSpPr>
              <a:grpSpLocks/>
            </p:cNvGrpSpPr>
            <p:nvPr/>
          </p:nvGrpSpPr>
          <p:grpSpPr bwMode="auto">
            <a:xfrm>
              <a:off x="4290" y="2400"/>
              <a:ext cx="580" cy="240"/>
              <a:chOff x="775" y="1056"/>
              <a:chExt cx="580" cy="240"/>
            </a:xfrm>
          </p:grpSpPr>
          <p:sp>
            <p:nvSpPr>
              <p:cNvPr id="52261" name="Rectangle 2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2" name="Rectangle 2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2263" name="Rectangle 2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2246" name="Line 29"/>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7" name="Line 30"/>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8" name="Line 31"/>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49" name="Line 32"/>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50" name="Rectangle 33"/>
            <p:cNvSpPr>
              <a:spLocks noChangeArrowheads="1"/>
            </p:cNvSpPr>
            <p:nvPr/>
          </p:nvSpPr>
          <p:spPr bwMode="auto">
            <a:xfrm>
              <a:off x="2762" y="235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2251" name="Rectangle 34"/>
            <p:cNvSpPr>
              <a:spLocks noChangeArrowheads="1"/>
            </p:cNvSpPr>
            <p:nvPr/>
          </p:nvSpPr>
          <p:spPr bwMode="auto">
            <a:xfrm>
              <a:off x="517" y="2016"/>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2252" name="Line 35"/>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2253" name="Line 36"/>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2254" name="Line 37"/>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2255" name="Line 38"/>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2256" name="Line 39"/>
            <p:cNvSpPr>
              <a:spLocks noChangeShapeType="1"/>
            </p:cNvSpPr>
            <p:nvPr/>
          </p:nvSpPr>
          <p:spPr bwMode="auto">
            <a:xfrm flipH="1">
              <a:off x="937" y="2208"/>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2257" name="Line 40"/>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2258" name="Line 41"/>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2259" name="Line 42"/>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2260" name="Line 43"/>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441388" name="Rectangle 44"/>
          <p:cNvSpPr>
            <a:spLocks noChangeArrowheads="1"/>
          </p:cNvSpPr>
          <p:nvPr/>
        </p:nvSpPr>
        <p:spPr bwMode="auto">
          <a:xfrm>
            <a:off x="457200" y="4437063"/>
            <a:ext cx="3200400" cy="519112"/>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800" i="1" baseline="0">
                <a:solidFill>
                  <a:srgbClr val="FF3300"/>
                </a:solidFill>
                <a:latin typeface="黑体" pitchFamily="2" charset="-122"/>
                <a:ea typeface="黑体" pitchFamily="2" charset="-122"/>
              </a:rPr>
              <a:t>需要做的工作:</a:t>
            </a:r>
          </a:p>
        </p:txBody>
      </p:sp>
      <p:sp>
        <p:nvSpPr>
          <p:cNvPr id="441389" name="Text Box 45"/>
          <p:cNvSpPr txBox="1">
            <a:spLocks noChangeArrowheads="1"/>
          </p:cNvSpPr>
          <p:nvPr/>
        </p:nvSpPr>
        <p:spPr bwMode="auto">
          <a:xfrm>
            <a:off x="1139825" y="5014913"/>
            <a:ext cx="4419600" cy="488950"/>
          </a:xfrm>
          <a:prstGeom prst="rect">
            <a:avLst/>
          </a:prstGeom>
          <a:noFill/>
          <a:ln w="9525">
            <a:noFill/>
            <a:miter lim="800000"/>
            <a:headEnd/>
            <a:tailEnd/>
          </a:ln>
        </p:spPr>
        <p:txBody>
          <a:bodyPr>
            <a:spAutoFit/>
          </a:bodyPr>
          <a:lstStyle/>
          <a:p>
            <a:r>
              <a:rPr lang="zh-CN" altLang="en-US" sz="2600" baseline="0">
                <a:solidFill>
                  <a:srgbClr val="00008A"/>
                </a:solidFill>
                <a:ea typeface="幼圆" pitchFamily="49" charset="-122"/>
              </a:rPr>
              <a:t>1.</a:t>
            </a:r>
            <a:r>
              <a:rPr lang="zh-CN" altLang="en-US" sz="2600" baseline="0">
                <a:solidFill>
                  <a:srgbClr val="00008A"/>
                </a:solidFill>
                <a:latin typeface="幼圆" pitchFamily="49" charset="-122"/>
                <a:ea typeface="幼圆" pitchFamily="49" charset="-122"/>
              </a:rPr>
              <a:t> 找到满足条件的结点；</a:t>
            </a:r>
          </a:p>
        </p:txBody>
      </p:sp>
      <p:sp>
        <p:nvSpPr>
          <p:cNvPr id="441390" name="Text Box 46"/>
          <p:cNvSpPr txBox="1">
            <a:spLocks noChangeArrowheads="1"/>
          </p:cNvSpPr>
          <p:nvPr/>
        </p:nvSpPr>
        <p:spPr bwMode="auto">
          <a:xfrm>
            <a:off x="1139825" y="5413375"/>
            <a:ext cx="5410200" cy="488950"/>
          </a:xfrm>
          <a:prstGeom prst="rect">
            <a:avLst/>
          </a:prstGeom>
          <a:noFill/>
          <a:ln w="9525">
            <a:noFill/>
            <a:miter lim="800000"/>
            <a:headEnd/>
            <a:tailEnd/>
          </a:ln>
        </p:spPr>
        <p:txBody>
          <a:bodyPr>
            <a:spAutoFit/>
          </a:bodyPr>
          <a:lstStyle/>
          <a:p>
            <a:r>
              <a:rPr lang="zh-CN" altLang="en-US" sz="2600" baseline="0">
                <a:solidFill>
                  <a:srgbClr val="00008A"/>
                </a:solidFill>
                <a:ea typeface="幼圆" pitchFamily="49" charset="-122"/>
              </a:rPr>
              <a:t>2.</a:t>
            </a:r>
            <a:r>
              <a:rPr lang="zh-CN" altLang="en-US" sz="2600" baseline="0">
                <a:solidFill>
                  <a:srgbClr val="00008A"/>
                </a:solidFill>
                <a:latin typeface="幼圆" pitchFamily="49" charset="-122"/>
                <a:ea typeface="幼圆" pitchFamily="49" charset="-122"/>
              </a:rPr>
              <a:t> 若找到，构造一个新的链结点；</a:t>
            </a:r>
          </a:p>
        </p:txBody>
      </p:sp>
      <p:sp>
        <p:nvSpPr>
          <p:cNvPr id="441391" name="Text Box 47"/>
          <p:cNvSpPr txBox="1">
            <a:spLocks noChangeArrowheads="1"/>
          </p:cNvSpPr>
          <p:nvPr/>
        </p:nvSpPr>
        <p:spPr bwMode="auto">
          <a:xfrm>
            <a:off x="1139825" y="5802313"/>
            <a:ext cx="6096000" cy="488950"/>
          </a:xfrm>
          <a:prstGeom prst="rect">
            <a:avLst/>
          </a:prstGeom>
          <a:noFill/>
          <a:ln w="9525">
            <a:noFill/>
            <a:miter lim="800000"/>
            <a:headEnd/>
            <a:tailEnd/>
          </a:ln>
        </p:spPr>
        <p:txBody>
          <a:bodyPr>
            <a:spAutoFit/>
          </a:bodyPr>
          <a:lstStyle/>
          <a:p>
            <a:pPr fontAlgn="base">
              <a:spcBef>
                <a:spcPct val="0"/>
              </a:spcBef>
            </a:pPr>
            <a:r>
              <a:rPr lang="zh-CN" altLang="en-US" sz="2600" baseline="0">
                <a:solidFill>
                  <a:srgbClr val="00008A"/>
                </a:solidFill>
                <a:ea typeface="幼圆" pitchFamily="49" charset="-122"/>
              </a:rPr>
              <a:t>3.</a:t>
            </a:r>
            <a:r>
              <a:rPr lang="zh-CN" altLang="en-US" sz="2600" baseline="0">
                <a:solidFill>
                  <a:srgbClr val="00008A"/>
                </a:solidFill>
                <a:latin typeface="幼圆" pitchFamily="49" charset="-122"/>
                <a:ea typeface="幼圆" pitchFamily="49" charset="-122"/>
              </a:rPr>
              <a:t> 将新结点插到满足条件的结点后面。</a:t>
            </a:r>
          </a:p>
        </p:txBody>
      </p:sp>
      <p:grpSp>
        <p:nvGrpSpPr>
          <p:cNvPr id="7" name="Group 58"/>
          <p:cNvGrpSpPr>
            <a:grpSpLocks/>
          </p:cNvGrpSpPr>
          <p:nvPr/>
        </p:nvGrpSpPr>
        <p:grpSpPr bwMode="auto">
          <a:xfrm>
            <a:off x="381000" y="228600"/>
            <a:ext cx="4983163" cy="1131888"/>
            <a:chOff x="317" y="288"/>
            <a:chExt cx="2626" cy="713"/>
          </a:xfrm>
        </p:grpSpPr>
        <p:sp>
          <p:nvSpPr>
            <p:cNvPr id="52234" name="Rectangle 59"/>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2235" name="Rectangle 60"/>
            <p:cNvSpPr>
              <a:spLocks noChangeArrowheads="1"/>
            </p:cNvSpPr>
            <p:nvPr/>
          </p:nvSpPr>
          <p:spPr bwMode="auto">
            <a:xfrm>
              <a:off x="317" y="322"/>
              <a:ext cx="2611" cy="679"/>
            </a:xfrm>
            <a:prstGeom prst="rect">
              <a:avLst/>
            </a:prstGeom>
            <a:noFill/>
            <a:ln w="12700" cap="sq">
              <a:noFill/>
              <a:miter lim="800000"/>
              <a:headEnd/>
              <a:tailEnd/>
            </a:ln>
          </p:spPr>
          <p:txBody>
            <a:bodyPr>
              <a:spAutoFit/>
            </a:bodyPr>
            <a:lstStyle/>
            <a:p>
              <a:r>
                <a:rPr kumimoji="1" lang="zh-CN" altLang="en-US" sz="3200" baseline="0">
                  <a:solidFill>
                    <a:srgbClr val="000096"/>
                  </a:solidFill>
                  <a:latin typeface="幼圆" pitchFamily="49" charset="-122"/>
                  <a:ea typeface="幼圆" pitchFamily="49" charset="-122"/>
                </a:rPr>
                <a:t> </a:t>
              </a:r>
              <a:r>
                <a:rPr kumimoji="1" lang="en-US" altLang="zh-CN" sz="3200" baseline="0">
                  <a:solidFill>
                    <a:srgbClr val="000096"/>
                  </a:solidFill>
                  <a:latin typeface="幼圆" pitchFamily="49" charset="-122"/>
                  <a:ea typeface="幼圆" pitchFamily="49" charset="-122"/>
                </a:rPr>
                <a:t>2.5.2 </a:t>
              </a:r>
              <a:r>
                <a:rPr kumimoji="1" lang="zh-CN" altLang="en-US" sz="3200" baseline="0">
                  <a:solidFill>
                    <a:srgbClr val="000096"/>
                  </a:solidFill>
                  <a:latin typeface="幼圆" pitchFamily="49" charset="-122"/>
                  <a:ea typeface="幼圆" pitchFamily="49" charset="-122"/>
                </a:rPr>
                <a:t>双向链表的插入</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41352"/>
                                        </p:tgtEl>
                                        <p:attrNameLst>
                                          <p:attrName>style.visibility</p:attrName>
                                        </p:attrNameLst>
                                      </p:cBhvr>
                                      <p:to>
                                        <p:strVal val="visible"/>
                                      </p:to>
                                    </p:set>
                                    <p:animEffect transition="in" filter="wipe(right)">
                                      <p:cBhvr>
                                        <p:cTn id="12" dur="500"/>
                                        <p:tgtEl>
                                          <p:spTgt spid="4413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441388"/>
                                        </p:tgtEl>
                                        <p:attrNameLst>
                                          <p:attrName>style.visibility</p:attrName>
                                        </p:attrNameLst>
                                      </p:cBhvr>
                                      <p:to>
                                        <p:strVal val="visible"/>
                                      </p:to>
                                    </p:set>
                                    <p:animEffect transition="in" filter="slide(fromLeft)">
                                      <p:cBhvr>
                                        <p:cTn id="23" dur="500"/>
                                        <p:tgtEl>
                                          <p:spTgt spid="4413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41389"/>
                                        </p:tgtEl>
                                        <p:attrNameLst>
                                          <p:attrName>style.visibility</p:attrName>
                                        </p:attrNameLst>
                                      </p:cBhvr>
                                      <p:to>
                                        <p:strVal val="visible"/>
                                      </p:to>
                                    </p:set>
                                    <p:animEffect transition="in" filter="dissolve">
                                      <p:cBhvr>
                                        <p:cTn id="28" dur="500"/>
                                        <p:tgtEl>
                                          <p:spTgt spid="44138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441390"/>
                                        </p:tgtEl>
                                        <p:attrNameLst>
                                          <p:attrName>style.visibility</p:attrName>
                                        </p:attrNameLst>
                                      </p:cBhvr>
                                      <p:to>
                                        <p:strVal val="visible"/>
                                      </p:to>
                                    </p:set>
                                    <p:animEffect transition="in" filter="dissolve">
                                      <p:cBhvr>
                                        <p:cTn id="33" dur="500"/>
                                        <p:tgtEl>
                                          <p:spTgt spid="44139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441391"/>
                                        </p:tgtEl>
                                        <p:attrNameLst>
                                          <p:attrName>style.visibility</p:attrName>
                                        </p:attrNameLst>
                                      </p:cBhvr>
                                      <p:to>
                                        <p:strVal val="visible"/>
                                      </p:to>
                                    </p:set>
                                    <p:animEffect transition="in" filter="dissolve">
                                      <p:cBhvr>
                                        <p:cTn id="38" dur="500"/>
                                        <p:tgtEl>
                                          <p:spTgt spid="441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2" grpId="0" autoUpdateAnimBg="0"/>
      <p:bldP spid="441388" grpId="0" autoUpdateAnimBg="0"/>
      <p:bldP spid="441389" grpId="0" autoUpdateAnimBg="0"/>
      <p:bldP spid="441390" grpId="0" autoUpdateAnimBg="0"/>
      <p:bldP spid="441391"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77813" y="287338"/>
            <a:ext cx="7908926" cy="1343025"/>
            <a:chOff x="202" y="240"/>
            <a:chExt cx="4982" cy="846"/>
          </a:xfrm>
        </p:grpSpPr>
        <p:grpSp>
          <p:nvGrpSpPr>
            <p:cNvPr id="3" name="Group 3"/>
            <p:cNvGrpSpPr>
              <a:grpSpLocks/>
            </p:cNvGrpSpPr>
            <p:nvPr/>
          </p:nvGrpSpPr>
          <p:grpSpPr bwMode="auto">
            <a:xfrm>
              <a:off x="684" y="240"/>
              <a:ext cx="4500" cy="827"/>
              <a:chOff x="517" y="2016"/>
              <a:chExt cx="4500" cy="827"/>
            </a:xfrm>
          </p:grpSpPr>
          <p:sp>
            <p:nvSpPr>
              <p:cNvPr id="53349" name="Line 4"/>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0" name="Line 5"/>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1" name="Line 6"/>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2" name="Line 7"/>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53" name="Rectangle 8"/>
              <p:cNvSpPr>
                <a:spLocks noChangeArrowheads="1"/>
              </p:cNvSpPr>
              <p:nvPr/>
            </p:nvSpPr>
            <p:spPr bwMode="auto">
              <a:xfrm>
                <a:off x="1056" y="2400"/>
                <a:ext cx="288"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3354" name="Rectangle 9"/>
              <p:cNvSpPr>
                <a:spLocks noChangeArrowheads="1"/>
              </p:cNvSpPr>
              <p:nvPr/>
            </p:nvSpPr>
            <p:spPr bwMode="auto">
              <a:xfrm>
                <a:off x="1344" y="2400"/>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3355" name="Rectangle 10"/>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1"/>
              <p:cNvGrpSpPr>
                <a:grpSpLocks/>
              </p:cNvGrpSpPr>
              <p:nvPr/>
            </p:nvGrpSpPr>
            <p:grpSpPr bwMode="auto">
              <a:xfrm>
                <a:off x="1735" y="2400"/>
                <a:ext cx="580" cy="240"/>
                <a:chOff x="775" y="1056"/>
                <a:chExt cx="580" cy="240"/>
              </a:xfrm>
            </p:grpSpPr>
            <p:sp>
              <p:nvSpPr>
                <p:cNvPr id="53380" name="Rectangle 1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81" name="Rectangle 1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82" name="Rectangle 1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463" y="2400"/>
                <a:ext cx="580" cy="240"/>
                <a:chOff x="775" y="1056"/>
                <a:chExt cx="580" cy="240"/>
              </a:xfrm>
            </p:grpSpPr>
            <p:sp>
              <p:nvSpPr>
                <p:cNvPr id="53377" name="Rectangle 1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8" name="Rectangle 1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9" name="Rectangle 1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19"/>
              <p:cNvGrpSpPr>
                <a:grpSpLocks/>
              </p:cNvGrpSpPr>
              <p:nvPr/>
            </p:nvGrpSpPr>
            <p:grpSpPr bwMode="auto">
              <a:xfrm>
                <a:off x="4290" y="2400"/>
                <a:ext cx="580" cy="240"/>
                <a:chOff x="775" y="1056"/>
                <a:chExt cx="580" cy="240"/>
              </a:xfrm>
            </p:grpSpPr>
            <p:sp>
              <p:nvSpPr>
                <p:cNvPr id="53374" name="Rectangle 20"/>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5" name="Rectangle 21"/>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76" name="Rectangle 22"/>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3359" name="Line 23"/>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0" name="Line 24"/>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1" name="Line 25"/>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2" name="Line 26"/>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63" name="Rectangle 27"/>
              <p:cNvSpPr>
                <a:spLocks noChangeArrowheads="1"/>
              </p:cNvSpPr>
              <p:nvPr/>
            </p:nvSpPr>
            <p:spPr bwMode="auto">
              <a:xfrm>
                <a:off x="2762" y="235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364" name="Rectangle 28"/>
              <p:cNvSpPr>
                <a:spLocks noChangeArrowheads="1"/>
              </p:cNvSpPr>
              <p:nvPr/>
            </p:nvSpPr>
            <p:spPr bwMode="auto">
              <a:xfrm>
                <a:off x="517" y="2016"/>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3365" name="Line 29"/>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3366" name="Line 30"/>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3367" name="Line 31"/>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3368" name="Line 32"/>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3369" name="Line 33"/>
              <p:cNvSpPr>
                <a:spLocks noChangeShapeType="1"/>
              </p:cNvSpPr>
              <p:nvPr/>
            </p:nvSpPr>
            <p:spPr bwMode="auto">
              <a:xfrm flipH="1">
                <a:off x="937" y="2208"/>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3370" name="Line 34"/>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3371" name="Line 35"/>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3372" name="Line 36"/>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3373" name="Line 37"/>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53348" name="Text Box 38"/>
            <p:cNvSpPr txBox="1">
              <a:spLocks noChangeArrowheads="1"/>
            </p:cNvSpPr>
            <p:nvPr/>
          </p:nvSpPr>
          <p:spPr bwMode="auto">
            <a:xfrm>
              <a:off x="202" y="336"/>
              <a:ext cx="343" cy="750"/>
            </a:xfrm>
            <a:prstGeom prst="rect">
              <a:avLst/>
            </a:prstGeom>
            <a:noFill/>
            <a:ln w="12700" cap="sq">
              <a:noFill/>
              <a:miter lim="800000"/>
              <a:headEnd/>
              <a:tailEnd/>
            </a:ln>
          </p:spPr>
          <p:txBody>
            <a:bodyPr wrap="none">
              <a:spAutoFit/>
            </a:bodyPr>
            <a:lstStyle/>
            <a:p>
              <a:pPr algn="ctr">
                <a:lnSpc>
                  <a:spcPct val="85000"/>
                </a:lnSpc>
                <a:spcBef>
                  <a:spcPct val="0"/>
                </a:spcBef>
              </a:pPr>
              <a:r>
                <a:rPr lang="zh-CN" altLang="en-US" sz="2800" dirty="0">
                  <a:solidFill>
                    <a:srgbClr val="000099"/>
                  </a:solidFill>
                  <a:ea typeface="幼圆" pitchFamily="49" charset="-122"/>
                </a:rPr>
                <a:t>插</a:t>
              </a:r>
            </a:p>
            <a:p>
              <a:pPr algn="ctr">
                <a:lnSpc>
                  <a:spcPct val="85000"/>
                </a:lnSpc>
                <a:spcBef>
                  <a:spcPct val="0"/>
                </a:spcBef>
              </a:pPr>
              <a:r>
                <a:rPr lang="zh-CN" altLang="en-US" sz="2800" dirty="0">
                  <a:solidFill>
                    <a:srgbClr val="000099"/>
                  </a:solidFill>
                  <a:ea typeface="幼圆" pitchFamily="49" charset="-122"/>
                </a:rPr>
                <a:t>入</a:t>
              </a:r>
            </a:p>
            <a:p>
              <a:pPr algn="ctr">
                <a:lnSpc>
                  <a:spcPct val="85000"/>
                </a:lnSpc>
                <a:spcBef>
                  <a:spcPct val="0"/>
                </a:spcBef>
              </a:pPr>
              <a:r>
                <a:rPr lang="zh-CN" altLang="en-US" sz="2800" dirty="0">
                  <a:solidFill>
                    <a:srgbClr val="000099"/>
                  </a:solidFill>
                  <a:ea typeface="幼圆" pitchFamily="49" charset="-122"/>
                </a:rPr>
                <a:t>前</a:t>
              </a:r>
            </a:p>
          </p:txBody>
        </p:sp>
      </p:grpSp>
      <p:grpSp>
        <p:nvGrpSpPr>
          <p:cNvPr id="7" name="Group 39"/>
          <p:cNvGrpSpPr>
            <a:grpSpLocks/>
          </p:cNvGrpSpPr>
          <p:nvPr/>
        </p:nvGrpSpPr>
        <p:grpSpPr bwMode="auto">
          <a:xfrm>
            <a:off x="3904928" y="3092053"/>
            <a:ext cx="990600" cy="685800"/>
            <a:chOff x="2400" y="2448"/>
            <a:chExt cx="624" cy="432"/>
          </a:xfrm>
        </p:grpSpPr>
        <p:grpSp>
          <p:nvGrpSpPr>
            <p:cNvPr id="8" name="Group 40"/>
            <p:cNvGrpSpPr>
              <a:grpSpLocks/>
            </p:cNvGrpSpPr>
            <p:nvPr/>
          </p:nvGrpSpPr>
          <p:grpSpPr bwMode="auto">
            <a:xfrm>
              <a:off x="2400" y="2448"/>
              <a:ext cx="624" cy="288"/>
              <a:chOff x="1296" y="2688"/>
              <a:chExt cx="624" cy="288"/>
            </a:xfrm>
          </p:grpSpPr>
          <p:sp>
            <p:nvSpPr>
              <p:cNvPr id="53344" name="Rectangle 41"/>
              <p:cNvSpPr>
                <a:spLocks noChangeArrowheads="1"/>
              </p:cNvSpPr>
              <p:nvPr/>
            </p:nvSpPr>
            <p:spPr bwMode="auto">
              <a:xfrm>
                <a:off x="1440" y="2688"/>
                <a:ext cx="336" cy="288"/>
              </a:xfrm>
              <a:prstGeom prst="rect">
                <a:avLst/>
              </a:prstGeom>
              <a:noFill/>
              <a:ln w="25400" cap="sq">
                <a:solidFill>
                  <a:srgbClr val="FF0000"/>
                </a:solidFill>
                <a:miter lim="800000"/>
                <a:headEnd/>
                <a:tailEnd/>
              </a:ln>
            </p:spPr>
            <p:txBody>
              <a:bodyPr wrap="none" anchor="ctr"/>
              <a:lstStyle/>
              <a:p>
                <a:endParaRPr lang="zh-CN" altLang="en-US"/>
              </a:p>
            </p:txBody>
          </p:sp>
          <p:sp>
            <p:nvSpPr>
              <p:cNvPr id="53345" name="Rectangle 42"/>
              <p:cNvSpPr>
                <a:spLocks noChangeArrowheads="1"/>
              </p:cNvSpPr>
              <p:nvPr/>
            </p:nvSpPr>
            <p:spPr bwMode="auto">
              <a:xfrm>
                <a:off x="1776" y="2688"/>
                <a:ext cx="144" cy="288"/>
              </a:xfrm>
              <a:prstGeom prst="rect">
                <a:avLst/>
              </a:prstGeom>
              <a:noFill/>
              <a:ln w="25400" cap="sq">
                <a:solidFill>
                  <a:srgbClr val="FF0000"/>
                </a:solidFill>
                <a:miter lim="800000"/>
                <a:headEnd/>
                <a:tailEnd/>
              </a:ln>
            </p:spPr>
            <p:txBody>
              <a:bodyPr wrap="none" anchor="ctr"/>
              <a:lstStyle/>
              <a:p>
                <a:endParaRPr lang="zh-CN" altLang="en-US"/>
              </a:p>
            </p:txBody>
          </p:sp>
          <p:sp>
            <p:nvSpPr>
              <p:cNvPr id="53346" name="Rectangle 43"/>
              <p:cNvSpPr>
                <a:spLocks noChangeArrowheads="1"/>
              </p:cNvSpPr>
              <p:nvPr/>
            </p:nvSpPr>
            <p:spPr bwMode="auto">
              <a:xfrm>
                <a:off x="1296" y="2688"/>
                <a:ext cx="144" cy="288"/>
              </a:xfrm>
              <a:prstGeom prst="rect">
                <a:avLst/>
              </a:prstGeom>
              <a:noFill/>
              <a:ln w="25400" cap="sq">
                <a:solidFill>
                  <a:srgbClr val="FF0000"/>
                </a:solidFill>
                <a:miter lim="800000"/>
                <a:headEnd/>
                <a:tailEnd/>
              </a:ln>
            </p:spPr>
            <p:txBody>
              <a:bodyPr wrap="none" anchor="ctr"/>
              <a:lstStyle/>
              <a:p>
                <a:endParaRPr lang="zh-CN" altLang="en-US"/>
              </a:p>
            </p:txBody>
          </p:sp>
        </p:grpSp>
        <p:sp>
          <p:nvSpPr>
            <p:cNvPr id="53343" name="Text Box 44"/>
            <p:cNvSpPr txBox="1">
              <a:spLocks noChangeArrowheads="1"/>
            </p:cNvSpPr>
            <p:nvPr/>
          </p:nvSpPr>
          <p:spPr bwMode="auto">
            <a:xfrm>
              <a:off x="2400" y="2640"/>
              <a:ext cx="201" cy="240"/>
            </a:xfrm>
            <a:prstGeom prst="rect">
              <a:avLst/>
            </a:prstGeom>
            <a:noFill/>
            <a:ln w="12700" cap="sq">
              <a:noFill/>
              <a:miter lim="800000"/>
              <a:headEnd/>
              <a:tailEnd/>
            </a:ln>
          </p:spPr>
          <p:txBody>
            <a:bodyPr wrap="none">
              <a:spAutoFit/>
            </a:bodyPr>
            <a:lstStyle/>
            <a:p>
              <a:pPr algn="ctr"/>
              <a:r>
                <a:rPr lang="en-US" altLang="zh-CN" sz="2800">
                  <a:solidFill>
                    <a:srgbClr val="000099"/>
                  </a:solidFill>
                </a:rPr>
                <a:t>p</a:t>
              </a:r>
            </a:p>
          </p:txBody>
        </p:sp>
      </p:grpSp>
      <p:sp>
        <p:nvSpPr>
          <p:cNvPr id="609325" name="Text Box 45"/>
          <p:cNvSpPr txBox="1">
            <a:spLocks noChangeArrowheads="1"/>
          </p:cNvSpPr>
          <p:nvPr/>
        </p:nvSpPr>
        <p:spPr bwMode="auto">
          <a:xfrm>
            <a:off x="4116066" y="3079353"/>
            <a:ext cx="784225" cy="492443"/>
          </a:xfrm>
          <a:prstGeom prst="rect">
            <a:avLst/>
          </a:prstGeom>
          <a:noFill/>
          <a:ln w="12700" cap="sq">
            <a:noFill/>
            <a:miter lim="800000"/>
            <a:headEnd/>
            <a:tailEnd/>
          </a:ln>
        </p:spPr>
        <p:txBody>
          <a:bodyPr>
            <a:spAutoFit/>
          </a:bodyPr>
          <a:lstStyle/>
          <a:p>
            <a:r>
              <a:rPr lang="en-US" altLang="zh-CN" sz="2600" dirty="0"/>
              <a:t>item</a:t>
            </a:r>
          </a:p>
        </p:txBody>
      </p:sp>
      <p:grpSp>
        <p:nvGrpSpPr>
          <p:cNvPr id="9" name="Group 46"/>
          <p:cNvGrpSpPr>
            <a:grpSpLocks/>
          </p:cNvGrpSpPr>
          <p:nvPr/>
        </p:nvGrpSpPr>
        <p:grpSpPr bwMode="auto">
          <a:xfrm>
            <a:off x="323528" y="1685528"/>
            <a:ext cx="6719888" cy="1054100"/>
            <a:chOff x="144" y="1488"/>
            <a:chExt cx="4233" cy="664"/>
          </a:xfrm>
        </p:grpSpPr>
        <p:grpSp>
          <p:nvGrpSpPr>
            <p:cNvPr id="10" name="Group 47"/>
            <p:cNvGrpSpPr>
              <a:grpSpLocks/>
            </p:cNvGrpSpPr>
            <p:nvPr/>
          </p:nvGrpSpPr>
          <p:grpSpPr bwMode="auto">
            <a:xfrm>
              <a:off x="1680" y="1776"/>
              <a:ext cx="624" cy="288"/>
              <a:chOff x="1296" y="2688"/>
              <a:chExt cx="624" cy="288"/>
            </a:xfrm>
          </p:grpSpPr>
          <p:sp>
            <p:nvSpPr>
              <p:cNvPr id="53339" name="Rectangle 48"/>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40" name="Rectangle 49"/>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41" name="Rectangle 50"/>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grpSp>
          <p:nvGrpSpPr>
            <p:cNvPr id="11" name="Group 51"/>
            <p:cNvGrpSpPr>
              <a:grpSpLocks/>
            </p:cNvGrpSpPr>
            <p:nvPr/>
          </p:nvGrpSpPr>
          <p:grpSpPr bwMode="auto">
            <a:xfrm>
              <a:off x="3072" y="1776"/>
              <a:ext cx="624" cy="288"/>
              <a:chOff x="1296" y="2688"/>
              <a:chExt cx="624" cy="288"/>
            </a:xfrm>
          </p:grpSpPr>
          <p:sp>
            <p:nvSpPr>
              <p:cNvPr id="53336" name="Rectangle 52"/>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37" name="Rectangle 53"/>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3338" name="Rectangle 54"/>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sp>
          <p:nvSpPr>
            <p:cNvPr id="53325" name="Line 55"/>
            <p:cNvSpPr>
              <a:spLocks noChangeShapeType="1"/>
            </p:cNvSpPr>
            <p:nvPr/>
          </p:nvSpPr>
          <p:spPr bwMode="auto">
            <a:xfrm>
              <a:off x="2256" y="1872"/>
              <a:ext cx="81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26" name="Rectangle 56"/>
            <p:cNvSpPr>
              <a:spLocks noChangeArrowheads="1"/>
            </p:cNvSpPr>
            <p:nvPr/>
          </p:nvSpPr>
          <p:spPr bwMode="auto">
            <a:xfrm>
              <a:off x="1882" y="1738"/>
              <a:ext cx="224" cy="317"/>
            </a:xfrm>
            <a:prstGeom prst="rect">
              <a:avLst/>
            </a:prstGeom>
            <a:noFill/>
            <a:ln w="12700" cap="sq">
              <a:noFill/>
              <a:miter lim="800000"/>
              <a:headEnd/>
              <a:tailEnd/>
            </a:ln>
          </p:spPr>
          <p:txBody>
            <a:bodyPr wrap="none">
              <a:spAutoFit/>
            </a:bodyPr>
            <a:lstStyle/>
            <a:p>
              <a:pPr algn="ctr"/>
              <a:r>
                <a:rPr lang="en-US" altLang="zh-CN">
                  <a:solidFill>
                    <a:schemeClr val="accent2"/>
                  </a:solidFill>
                </a:rPr>
                <a:t>x</a:t>
              </a:r>
            </a:p>
          </p:txBody>
        </p:sp>
        <p:sp>
          <p:nvSpPr>
            <p:cNvPr id="53327" name="Rectangle 57"/>
            <p:cNvSpPr>
              <a:spLocks noChangeArrowheads="1"/>
            </p:cNvSpPr>
            <p:nvPr/>
          </p:nvSpPr>
          <p:spPr bwMode="auto">
            <a:xfrm>
              <a:off x="1630" y="1488"/>
              <a:ext cx="205" cy="250"/>
            </a:xfrm>
            <a:prstGeom prst="rect">
              <a:avLst/>
            </a:prstGeom>
            <a:noFill/>
            <a:ln w="12700" cap="sq">
              <a:noFill/>
              <a:miter lim="800000"/>
              <a:headEnd/>
              <a:tailEnd/>
            </a:ln>
          </p:spPr>
          <p:txBody>
            <a:bodyPr wrap="none">
              <a:spAutoFit/>
            </a:bodyPr>
            <a:lstStyle/>
            <a:p>
              <a:pPr algn="ctr"/>
              <a:r>
                <a:rPr lang="en-US" altLang="zh-CN" sz="3000">
                  <a:solidFill>
                    <a:srgbClr val="000099"/>
                  </a:solidFill>
                </a:rPr>
                <a:t>q</a:t>
              </a:r>
            </a:p>
          </p:txBody>
        </p:sp>
        <p:sp>
          <p:nvSpPr>
            <p:cNvPr id="53328" name="Line 58"/>
            <p:cNvSpPr>
              <a:spLocks noChangeShapeType="1"/>
            </p:cNvSpPr>
            <p:nvPr/>
          </p:nvSpPr>
          <p:spPr bwMode="auto">
            <a:xfrm flipH="1">
              <a:off x="2304" y="1968"/>
              <a:ext cx="81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29" name="Line 59"/>
            <p:cNvSpPr>
              <a:spLocks noChangeShapeType="1"/>
            </p:cNvSpPr>
            <p:nvPr/>
          </p:nvSpPr>
          <p:spPr bwMode="auto">
            <a:xfrm flipH="1">
              <a:off x="3696" y="1968"/>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0" name="Line 60"/>
            <p:cNvSpPr>
              <a:spLocks noChangeShapeType="1"/>
            </p:cNvSpPr>
            <p:nvPr/>
          </p:nvSpPr>
          <p:spPr bwMode="auto">
            <a:xfrm flipV="1">
              <a:off x="1344" y="1850"/>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1" name="Line 61"/>
            <p:cNvSpPr>
              <a:spLocks noChangeShapeType="1"/>
            </p:cNvSpPr>
            <p:nvPr/>
          </p:nvSpPr>
          <p:spPr bwMode="auto">
            <a:xfrm flipV="1">
              <a:off x="3626" y="1872"/>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2" name="Line 62"/>
            <p:cNvSpPr>
              <a:spLocks noChangeShapeType="1"/>
            </p:cNvSpPr>
            <p:nvPr/>
          </p:nvSpPr>
          <p:spPr bwMode="auto">
            <a:xfrm flipH="1">
              <a:off x="1344" y="1968"/>
              <a:ext cx="43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333" name="Rectangle 63"/>
            <p:cNvSpPr>
              <a:spLocks noChangeArrowheads="1"/>
            </p:cNvSpPr>
            <p:nvPr/>
          </p:nvSpPr>
          <p:spPr bwMode="auto">
            <a:xfrm>
              <a:off x="1048" y="1728"/>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334" name="Rectangle 64"/>
            <p:cNvSpPr>
              <a:spLocks noChangeArrowheads="1"/>
            </p:cNvSpPr>
            <p:nvPr/>
          </p:nvSpPr>
          <p:spPr bwMode="auto">
            <a:xfrm>
              <a:off x="4069" y="1717"/>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335" name="Rectangle 65"/>
            <p:cNvSpPr>
              <a:spLocks noChangeArrowheads="1"/>
            </p:cNvSpPr>
            <p:nvPr/>
          </p:nvSpPr>
          <p:spPr bwMode="auto">
            <a:xfrm>
              <a:off x="144" y="1632"/>
              <a:ext cx="336" cy="520"/>
            </a:xfrm>
            <a:prstGeom prst="rect">
              <a:avLst/>
            </a:prstGeom>
            <a:noFill/>
            <a:ln w="12700" cap="sq">
              <a:noFill/>
              <a:miter lim="800000"/>
              <a:headEnd/>
              <a:tailEnd/>
            </a:ln>
          </p:spPr>
          <p:txBody>
            <a:bodyPr>
              <a:spAutoFit/>
            </a:bodyPr>
            <a:lstStyle/>
            <a:p>
              <a:pPr algn="ctr">
                <a:lnSpc>
                  <a:spcPct val="85000"/>
                </a:lnSpc>
                <a:spcBef>
                  <a:spcPct val="0"/>
                </a:spcBef>
              </a:pPr>
              <a:r>
                <a:rPr lang="zh-CN" altLang="en-US" sz="2800" dirty="0">
                  <a:solidFill>
                    <a:srgbClr val="000099"/>
                  </a:solidFill>
                  <a:ea typeface="幼圆" pitchFamily="49" charset="-122"/>
                </a:rPr>
                <a:t>插</a:t>
              </a:r>
            </a:p>
            <a:p>
              <a:pPr algn="ctr">
                <a:lnSpc>
                  <a:spcPct val="85000"/>
                </a:lnSpc>
                <a:spcBef>
                  <a:spcPct val="0"/>
                </a:spcBef>
              </a:pPr>
              <a:r>
                <a:rPr lang="zh-CN" altLang="en-US" sz="2800" dirty="0">
                  <a:solidFill>
                    <a:srgbClr val="000099"/>
                  </a:solidFill>
                  <a:ea typeface="幼圆" pitchFamily="49" charset="-122"/>
                </a:rPr>
                <a:t>入</a:t>
              </a:r>
            </a:p>
          </p:txBody>
        </p:sp>
      </p:grpSp>
      <p:sp>
        <p:nvSpPr>
          <p:cNvPr id="609346" name="Line 66"/>
          <p:cNvSpPr>
            <a:spLocks noChangeShapeType="1"/>
          </p:cNvSpPr>
          <p:nvPr/>
        </p:nvSpPr>
        <p:spPr bwMode="auto">
          <a:xfrm flipH="1" flipV="1">
            <a:off x="3711253" y="2599928"/>
            <a:ext cx="304800" cy="685800"/>
          </a:xfrm>
          <a:prstGeom prst="line">
            <a:avLst/>
          </a:prstGeom>
          <a:noFill/>
          <a:ln w="31750" cap="sq">
            <a:solidFill>
              <a:srgbClr val="FF0000"/>
            </a:solidFill>
            <a:round/>
            <a:headEnd/>
            <a:tailEnd type="triangle" w="med" len="med"/>
          </a:ln>
        </p:spPr>
        <p:txBody>
          <a:bodyPr wrap="none" anchor="ctr"/>
          <a:lstStyle/>
          <a:p>
            <a:endParaRPr lang="zh-CN" altLang="en-US"/>
          </a:p>
        </p:txBody>
      </p:sp>
      <p:grpSp>
        <p:nvGrpSpPr>
          <p:cNvPr id="12" name="Group 67"/>
          <p:cNvGrpSpPr>
            <a:grpSpLocks/>
          </p:cNvGrpSpPr>
          <p:nvPr/>
        </p:nvGrpSpPr>
        <p:grpSpPr bwMode="auto">
          <a:xfrm>
            <a:off x="3811266" y="2330053"/>
            <a:ext cx="1262062" cy="803275"/>
            <a:chOff x="2437" y="1872"/>
            <a:chExt cx="795" cy="506"/>
          </a:xfrm>
        </p:grpSpPr>
        <p:sp>
          <p:nvSpPr>
            <p:cNvPr id="53321" name="Line 68"/>
            <p:cNvSpPr>
              <a:spLocks noChangeShapeType="1"/>
            </p:cNvSpPr>
            <p:nvPr/>
          </p:nvSpPr>
          <p:spPr bwMode="auto">
            <a:xfrm rot="241254" flipH="1">
              <a:off x="2987" y="1898"/>
              <a:ext cx="245" cy="480"/>
            </a:xfrm>
            <a:prstGeom prst="line">
              <a:avLst/>
            </a:prstGeom>
            <a:noFill/>
            <a:ln w="25400" cap="sq">
              <a:solidFill>
                <a:srgbClr val="339966"/>
              </a:solidFill>
              <a:round/>
              <a:headEnd/>
              <a:tailEnd type="triangle" w="med" len="med"/>
            </a:ln>
          </p:spPr>
          <p:txBody>
            <a:bodyPr wrap="none" anchor="ctr"/>
            <a:lstStyle/>
            <a:p>
              <a:endParaRPr lang="zh-CN" altLang="en-US"/>
            </a:p>
          </p:txBody>
        </p:sp>
        <p:sp>
          <p:nvSpPr>
            <p:cNvPr id="53322" name="Rectangle 69"/>
            <p:cNvSpPr>
              <a:spLocks noChangeArrowheads="1"/>
            </p:cNvSpPr>
            <p:nvPr/>
          </p:nvSpPr>
          <p:spPr bwMode="auto">
            <a:xfrm>
              <a:off x="2437" y="1872"/>
              <a:ext cx="720" cy="144"/>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13" name="Group 70"/>
          <p:cNvGrpSpPr>
            <a:grpSpLocks/>
          </p:cNvGrpSpPr>
          <p:nvPr/>
        </p:nvGrpSpPr>
        <p:grpSpPr bwMode="auto">
          <a:xfrm>
            <a:off x="3665216" y="2142728"/>
            <a:ext cx="1289050" cy="949325"/>
            <a:chOff x="2352" y="1754"/>
            <a:chExt cx="812" cy="598"/>
          </a:xfrm>
        </p:grpSpPr>
        <p:sp>
          <p:nvSpPr>
            <p:cNvPr id="53319" name="Rectangle 71"/>
            <p:cNvSpPr>
              <a:spLocks noChangeArrowheads="1"/>
            </p:cNvSpPr>
            <p:nvPr/>
          </p:nvSpPr>
          <p:spPr bwMode="auto">
            <a:xfrm>
              <a:off x="2444" y="1754"/>
              <a:ext cx="720" cy="144"/>
            </a:xfrm>
            <a:prstGeom prst="rect">
              <a:avLst/>
            </a:prstGeom>
            <a:solidFill>
              <a:srgbClr val="FFFFFF"/>
            </a:solidFill>
            <a:ln w="12700" cap="sq">
              <a:noFill/>
              <a:miter lim="800000"/>
              <a:headEnd/>
              <a:tailEnd/>
            </a:ln>
          </p:spPr>
          <p:txBody>
            <a:bodyPr wrap="none" anchor="ctr"/>
            <a:lstStyle/>
            <a:p>
              <a:endParaRPr lang="zh-CN" altLang="en-US"/>
            </a:p>
          </p:txBody>
        </p:sp>
        <p:sp>
          <p:nvSpPr>
            <p:cNvPr id="53320" name="Line 72"/>
            <p:cNvSpPr>
              <a:spLocks noChangeShapeType="1"/>
            </p:cNvSpPr>
            <p:nvPr/>
          </p:nvSpPr>
          <p:spPr bwMode="auto">
            <a:xfrm>
              <a:off x="2352" y="1920"/>
              <a:ext cx="336" cy="432"/>
            </a:xfrm>
            <a:prstGeom prst="line">
              <a:avLst/>
            </a:prstGeom>
            <a:noFill/>
            <a:ln w="25400" cap="sq">
              <a:solidFill>
                <a:srgbClr val="339966"/>
              </a:solidFill>
              <a:round/>
              <a:headEnd/>
              <a:tailEnd type="triangle" w="med" len="med"/>
            </a:ln>
          </p:spPr>
          <p:txBody>
            <a:bodyPr wrap="none" anchor="ctr"/>
            <a:lstStyle/>
            <a:p>
              <a:endParaRPr lang="zh-CN" altLang="en-US"/>
            </a:p>
          </p:txBody>
        </p:sp>
      </p:grpSp>
      <p:grpSp>
        <p:nvGrpSpPr>
          <p:cNvPr id="14" name="Group 73"/>
          <p:cNvGrpSpPr>
            <a:grpSpLocks/>
          </p:cNvGrpSpPr>
          <p:nvPr/>
        </p:nvGrpSpPr>
        <p:grpSpPr bwMode="auto">
          <a:xfrm>
            <a:off x="1533203" y="3344466"/>
            <a:ext cx="1931988" cy="504825"/>
            <a:chOff x="954" y="2341"/>
            <a:chExt cx="1217" cy="318"/>
          </a:xfrm>
        </p:grpSpPr>
        <p:sp>
          <p:nvSpPr>
            <p:cNvPr id="53317" name="AutoShape 74"/>
            <p:cNvSpPr>
              <a:spLocks noChangeArrowheads="1"/>
            </p:cNvSpPr>
            <p:nvPr/>
          </p:nvSpPr>
          <p:spPr bwMode="auto">
            <a:xfrm>
              <a:off x="962" y="2371"/>
              <a:ext cx="1056" cy="288"/>
            </a:xfrm>
            <a:prstGeom prst="wedgeRectCallout">
              <a:avLst>
                <a:gd name="adj1" fmla="val 74051"/>
                <a:gd name="adj2" fmla="val -106597"/>
              </a:avLst>
            </a:prstGeom>
            <a:noFill/>
            <a:ln w="41275" cap="sq">
              <a:solidFill>
                <a:srgbClr val="FF0000"/>
              </a:solidFill>
              <a:miter lim="800000"/>
              <a:headEnd/>
              <a:tailEnd/>
            </a:ln>
          </p:spPr>
          <p:txBody>
            <a:bodyPr anchor="ctr"/>
            <a:lstStyle/>
            <a:p>
              <a:pPr algn="ctr"/>
              <a:endParaRPr lang="zh-CN" altLang="en-US" sz="2600" b="0"/>
            </a:p>
          </p:txBody>
        </p:sp>
        <p:sp>
          <p:nvSpPr>
            <p:cNvPr id="53318" name="Rectangle 75"/>
            <p:cNvSpPr>
              <a:spLocks noChangeArrowheads="1"/>
            </p:cNvSpPr>
            <p:nvPr/>
          </p:nvSpPr>
          <p:spPr bwMode="auto">
            <a:xfrm>
              <a:off x="954" y="2341"/>
              <a:ext cx="1217" cy="288"/>
            </a:xfrm>
            <a:prstGeom prst="rect">
              <a:avLst/>
            </a:prstGeom>
            <a:noFill/>
            <a:ln w="12700" cap="sq">
              <a:noFill/>
              <a:miter lim="800000"/>
              <a:headEnd/>
              <a:tailEnd/>
            </a:ln>
          </p:spPr>
          <p:txBody>
            <a:bodyPr>
              <a:spAutoFit/>
            </a:bodyPr>
            <a:lstStyle/>
            <a:p>
              <a:r>
                <a:rPr lang="zh-CN" altLang="en-US" sz="2400" baseline="0">
                  <a:solidFill>
                    <a:srgbClr val="003399"/>
                  </a:solidFill>
                  <a:ea typeface="幼圆" pitchFamily="49" charset="-122"/>
                </a:rPr>
                <a:t>p</a:t>
              </a:r>
              <a:r>
                <a:rPr lang="zh-CN" altLang="en-US" sz="2400" baseline="0">
                  <a:solidFill>
                    <a:srgbClr val="003399"/>
                  </a:solidFill>
                  <a:latin typeface="宋体" charset="-122"/>
                  <a:ea typeface="宋体" charset="-122"/>
                </a:rPr>
                <a:t>-</a:t>
              </a:r>
              <a:r>
                <a:rPr lang="zh-CN" altLang="en-US" sz="2400" baseline="0">
                  <a:solidFill>
                    <a:srgbClr val="003399"/>
                  </a:solidFill>
                  <a:ea typeface="幼圆" pitchFamily="49" charset="-122"/>
                </a:rPr>
                <a:t>&gt;</a:t>
              </a:r>
              <a:r>
                <a:rPr lang="zh-CN" altLang="zh-CN" sz="2400" baseline="0">
                  <a:solidFill>
                    <a:srgbClr val="003399"/>
                  </a:solidFill>
                  <a:ea typeface="幼圆" pitchFamily="49" charset="-122"/>
                </a:rPr>
                <a:t>llink</a:t>
              </a:r>
              <a:r>
                <a:rPr lang="zh-CN" altLang="en-US" sz="2400" baseline="0">
                  <a:solidFill>
                    <a:srgbClr val="003399"/>
                  </a:solidFill>
                  <a:ea typeface="幼圆" pitchFamily="49" charset="-122"/>
                </a:rPr>
                <a:t>=</a:t>
              </a:r>
              <a:r>
                <a:rPr lang="zh-CN" altLang="zh-CN" sz="2400" baseline="0">
                  <a:solidFill>
                    <a:srgbClr val="003399"/>
                  </a:solidFill>
                  <a:ea typeface="幼圆" pitchFamily="49" charset="-122"/>
                  <a:sym typeface="Symbol" pitchFamily="18" charset="2"/>
                </a:rPr>
                <a:t>q</a:t>
              </a:r>
              <a:r>
                <a:rPr lang="zh-CN" altLang="en-US" sz="2400" baseline="0">
                  <a:solidFill>
                    <a:srgbClr val="003399"/>
                  </a:solidFill>
                  <a:ea typeface="幼圆" pitchFamily="49" charset="-122"/>
                  <a:sym typeface="Symbol" pitchFamily="18" charset="2"/>
                </a:rPr>
                <a:t>;</a:t>
              </a:r>
              <a:endParaRPr lang="en-US" altLang="zh-CN" sz="2400" baseline="0">
                <a:solidFill>
                  <a:srgbClr val="003399"/>
                </a:solidFill>
                <a:ea typeface="幼圆" pitchFamily="49" charset="-122"/>
                <a:sym typeface="Symbol" pitchFamily="18" charset="2"/>
              </a:endParaRPr>
            </a:p>
          </p:txBody>
        </p:sp>
      </p:grpSp>
      <p:grpSp>
        <p:nvGrpSpPr>
          <p:cNvPr id="15" name="Group 76"/>
          <p:cNvGrpSpPr>
            <a:grpSpLocks/>
          </p:cNvGrpSpPr>
          <p:nvPr/>
        </p:nvGrpSpPr>
        <p:grpSpPr bwMode="auto">
          <a:xfrm>
            <a:off x="5798816" y="3403203"/>
            <a:ext cx="2895600" cy="484188"/>
            <a:chOff x="3504" y="2357"/>
            <a:chExt cx="1824" cy="305"/>
          </a:xfrm>
        </p:grpSpPr>
        <p:sp>
          <p:nvSpPr>
            <p:cNvPr id="53315" name="AutoShape 77"/>
            <p:cNvSpPr>
              <a:spLocks noChangeArrowheads="1"/>
            </p:cNvSpPr>
            <p:nvPr/>
          </p:nvSpPr>
          <p:spPr bwMode="auto">
            <a:xfrm>
              <a:off x="3516" y="2374"/>
              <a:ext cx="1680" cy="288"/>
            </a:xfrm>
            <a:prstGeom prst="wedgeRectCallout">
              <a:avLst>
                <a:gd name="adj1" fmla="val -74523"/>
                <a:gd name="adj2" fmla="val -136111"/>
              </a:avLst>
            </a:prstGeom>
            <a:noFill/>
            <a:ln w="41275" cap="sq">
              <a:solidFill>
                <a:srgbClr val="FF0000"/>
              </a:solidFill>
              <a:miter lim="800000"/>
              <a:headEnd/>
              <a:tailEnd/>
            </a:ln>
          </p:spPr>
          <p:txBody>
            <a:bodyPr anchor="ctr"/>
            <a:lstStyle/>
            <a:p>
              <a:pPr algn="ctr"/>
              <a:endParaRPr lang="zh-CN" altLang="en-US" sz="2600" b="0"/>
            </a:p>
          </p:txBody>
        </p:sp>
        <p:sp>
          <p:nvSpPr>
            <p:cNvPr id="53316" name="Rectangle 78"/>
            <p:cNvSpPr>
              <a:spLocks noChangeArrowheads="1"/>
            </p:cNvSpPr>
            <p:nvPr/>
          </p:nvSpPr>
          <p:spPr bwMode="auto">
            <a:xfrm>
              <a:off x="3504" y="2357"/>
              <a:ext cx="1824" cy="288"/>
            </a:xfrm>
            <a:prstGeom prst="rect">
              <a:avLst/>
            </a:prstGeom>
            <a:noFill/>
            <a:ln w="12700" cap="sq">
              <a:noFill/>
              <a:miter lim="800000"/>
              <a:headEnd/>
              <a:tailEnd/>
            </a:ln>
          </p:spPr>
          <p:txBody>
            <a:bodyPr>
              <a:spAutoFit/>
            </a:bodyPr>
            <a:lstStyle/>
            <a:p>
              <a:r>
                <a:rPr lang="zh-CN" altLang="en-US" sz="2400" baseline="0">
                  <a:solidFill>
                    <a:srgbClr val="003399"/>
                  </a:solidFill>
                  <a:ea typeface="幼圆" pitchFamily="49" charset="-122"/>
                </a:rPr>
                <a:t>p</a:t>
              </a:r>
              <a:r>
                <a:rPr lang="zh-CN" altLang="en-US" sz="2400" baseline="0">
                  <a:solidFill>
                    <a:srgbClr val="003399"/>
                  </a:solidFill>
                  <a:latin typeface="宋体" charset="-122"/>
                  <a:ea typeface="宋体" charset="-122"/>
                </a:rPr>
                <a:t>-</a:t>
              </a:r>
              <a:r>
                <a:rPr lang="zh-CN" altLang="en-US" sz="2400" baseline="0">
                  <a:solidFill>
                    <a:srgbClr val="003399"/>
                  </a:solidFill>
                  <a:ea typeface="幼圆" pitchFamily="49" charset="-122"/>
                </a:rPr>
                <a:t>&gt;</a:t>
              </a:r>
              <a:r>
                <a:rPr lang="zh-CN" altLang="zh-CN" sz="2400" baseline="0">
                  <a:solidFill>
                    <a:srgbClr val="003399"/>
                  </a:solidFill>
                  <a:ea typeface="幼圆" pitchFamily="49" charset="-122"/>
                </a:rPr>
                <a:t>rlink</a:t>
              </a:r>
              <a:r>
                <a:rPr lang="zh-CN" altLang="en-US" sz="2400" baseline="0">
                  <a:solidFill>
                    <a:srgbClr val="003399"/>
                  </a:solidFill>
                  <a:ea typeface="幼圆" pitchFamily="49" charset="-122"/>
                </a:rPr>
                <a:t>=</a:t>
              </a:r>
              <a:r>
                <a:rPr lang="en-US" altLang="zh-CN" sz="2400" baseline="0">
                  <a:solidFill>
                    <a:srgbClr val="003399"/>
                  </a:solidFill>
                  <a:ea typeface="幼圆" pitchFamily="49" charset="-122"/>
                </a:rPr>
                <a:t>q</a:t>
              </a:r>
              <a:r>
                <a:rPr lang="en-US" altLang="zh-CN" sz="2400" baseline="0">
                  <a:solidFill>
                    <a:srgbClr val="003399"/>
                  </a:solidFill>
                  <a:latin typeface="宋体" charset="-122"/>
                  <a:ea typeface="宋体" charset="-122"/>
                </a:rPr>
                <a:t>-</a:t>
              </a:r>
              <a:r>
                <a:rPr lang="en-US" altLang="zh-CN" sz="2400" baseline="0">
                  <a:solidFill>
                    <a:srgbClr val="003399"/>
                  </a:solidFill>
                  <a:ea typeface="幼圆" pitchFamily="49" charset="-122"/>
                </a:rPr>
                <a:t>&gt;</a:t>
              </a:r>
              <a:r>
                <a:rPr lang="zh-CN" altLang="zh-CN" sz="2400" baseline="0">
                  <a:solidFill>
                    <a:srgbClr val="003399"/>
                  </a:solidFill>
                  <a:ea typeface="幼圆" pitchFamily="49" charset="-122"/>
                  <a:sym typeface="Symbol" pitchFamily="18" charset="2"/>
                </a:rPr>
                <a:t>rlink</a:t>
              </a:r>
              <a:r>
                <a:rPr lang="zh-CN" altLang="en-US" sz="2400">
                  <a:solidFill>
                    <a:srgbClr val="003399"/>
                  </a:solidFill>
                  <a:sym typeface="Symbol" pitchFamily="18" charset="2"/>
                </a:rPr>
                <a:t>;</a:t>
              </a:r>
              <a:endParaRPr lang="en-US" altLang="zh-CN" sz="2400">
                <a:solidFill>
                  <a:srgbClr val="003399"/>
                </a:solidFill>
                <a:sym typeface="Symbol" pitchFamily="18" charset="2"/>
              </a:endParaRPr>
            </a:p>
          </p:txBody>
        </p:sp>
      </p:grpSp>
      <p:sp>
        <p:nvSpPr>
          <p:cNvPr id="609359" name="Line 79"/>
          <p:cNvSpPr>
            <a:spLocks noChangeShapeType="1"/>
          </p:cNvSpPr>
          <p:nvPr/>
        </p:nvSpPr>
        <p:spPr bwMode="auto">
          <a:xfrm flipV="1">
            <a:off x="4757416" y="2599928"/>
            <a:ext cx="304800" cy="685800"/>
          </a:xfrm>
          <a:prstGeom prst="line">
            <a:avLst/>
          </a:prstGeom>
          <a:noFill/>
          <a:ln w="31750" cap="sq">
            <a:solidFill>
              <a:srgbClr val="FF0000"/>
            </a:solidFill>
            <a:round/>
            <a:headEnd/>
            <a:tailEnd type="triangle" w="med" len="med"/>
          </a:ln>
        </p:spPr>
        <p:txBody>
          <a:bodyPr wrap="none" anchor="ctr"/>
          <a:lstStyle/>
          <a:p>
            <a:endParaRPr lang="zh-CN" altLang="en-US"/>
          </a:p>
        </p:txBody>
      </p:sp>
      <p:grpSp>
        <p:nvGrpSpPr>
          <p:cNvPr id="16" name="Group 80"/>
          <p:cNvGrpSpPr>
            <a:grpSpLocks/>
          </p:cNvGrpSpPr>
          <p:nvPr/>
        </p:nvGrpSpPr>
        <p:grpSpPr bwMode="auto">
          <a:xfrm>
            <a:off x="6372200" y="2708920"/>
            <a:ext cx="3000375" cy="484187"/>
            <a:chOff x="3877" y="1925"/>
            <a:chExt cx="1890" cy="305"/>
          </a:xfrm>
        </p:grpSpPr>
        <p:sp>
          <p:nvSpPr>
            <p:cNvPr id="53313" name="AutoShape 81"/>
            <p:cNvSpPr>
              <a:spLocks noChangeArrowheads="1"/>
            </p:cNvSpPr>
            <p:nvPr/>
          </p:nvSpPr>
          <p:spPr bwMode="auto">
            <a:xfrm>
              <a:off x="3888" y="1942"/>
              <a:ext cx="1668" cy="288"/>
            </a:xfrm>
            <a:prstGeom prst="wedgeRectCallout">
              <a:avLst>
                <a:gd name="adj1" fmla="val -100000"/>
                <a:gd name="adj2" fmla="val -32986"/>
              </a:avLst>
            </a:prstGeom>
            <a:noFill/>
            <a:ln w="44450" cap="sq">
              <a:solidFill>
                <a:srgbClr val="2EB9B6"/>
              </a:solidFill>
              <a:miter lim="800000"/>
              <a:headEnd/>
              <a:tailEnd/>
            </a:ln>
          </p:spPr>
          <p:txBody>
            <a:bodyPr anchor="ctr"/>
            <a:lstStyle/>
            <a:p>
              <a:pPr algn="ctr"/>
              <a:endParaRPr lang="zh-CN" altLang="en-US" sz="2600" b="0"/>
            </a:p>
          </p:txBody>
        </p:sp>
        <p:sp>
          <p:nvSpPr>
            <p:cNvPr id="53314" name="Rectangle 82"/>
            <p:cNvSpPr>
              <a:spLocks noChangeArrowheads="1"/>
            </p:cNvSpPr>
            <p:nvPr/>
          </p:nvSpPr>
          <p:spPr bwMode="auto">
            <a:xfrm>
              <a:off x="3877" y="1925"/>
              <a:ext cx="1890" cy="288"/>
            </a:xfrm>
            <a:prstGeom prst="rect">
              <a:avLst/>
            </a:prstGeom>
            <a:noFill/>
            <a:ln w="12700" cap="sq">
              <a:noFill/>
              <a:miter lim="800000"/>
              <a:headEnd/>
              <a:tailEnd/>
            </a:ln>
          </p:spPr>
          <p:txBody>
            <a:bodyPr>
              <a:spAutoFit/>
            </a:bodyPr>
            <a:lstStyle/>
            <a:p>
              <a:r>
                <a:rPr lang="zh-CN" altLang="en-US" sz="2400" baseline="0">
                  <a:solidFill>
                    <a:srgbClr val="003399"/>
                  </a:solidFill>
                  <a:ea typeface="幼圆" pitchFamily="49" charset="-122"/>
                </a:rPr>
                <a:t>q</a:t>
              </a:r>
              <a:r>
                <a:rPr lang="zh-CN" altLang="en-US" sz="2400" baseline="0">
                  <a:solidFill>
                    <a:srgbClr val="003399"/>
                  </a:solidFill>
                  <a:latin typeface="宋体" charset="-122"/>
                  <a:ea typeface="宋体" charset="-122"/>
                </a:rPr>
                <a:t>-</a:t>
              </a:r>
              <a:r>
                <a:rPr lang="zh-CN" altLang="en-US" sz="2400" baseline="0">
                  <a:solidFill>
                    <a:srgbClr val="003399"/>
                  </a:solidFill>
                  <a:ea typeface="幼圆" pitchFamily="49" charset="-122"/>
                </a:rPr>
                <a:t>&gt;</a:t>
              </a:r>
              <a:r>
                <a:rPr lang="en-US" altLang="zh-CN" sz="2400" baseline="0">
                  <a:solidFill>
                    <a:srgbClr val="003399"/>
                  </a:solidFill>
                  <a:ea typeface="幼圆" pitchFamily="49" charset="-122"/>
                </a:rPr>
                <a:t>r</a:t>
              </a:r>
              <a:r>
                <a:rPr lang="zh-CN" altLang="zh-CN" sz="2400" baseline="0">
                  <a:solidFill>
                    <a:srgbClr val="003399"/>
                  </a:solidFill>
                  <a:ea typeface="幼圆" pitchFamily="49" charset="-122"/>
                </a:rPr>
                <a:t>link</a:t>
              </a:r>
              <a:r>
                <a:rPr lang="zh-CN" altLang="en-US" sz="2400" baseline="0">
                  <a:solidFill>
                    <a:srgbClr val="003399"/>
                  </a:solidFill>
                  <a:latin typeface="宋体" charset="-122"/>
                  <a:ea typeface="宋体" charset="-122"/>
                </a:rPr>
                <a:t>-</a:t>
              </a:r>
              <a:r>
                <a:rPr lang="zh-CN" altLang="en-US" sz="2400" baseline="0">
                  <a:solidFill>
                    <a:srgbClr val="003399"/>
                  </a:solidFill>
                  <a:ea typeface="幼圆" pitchFamily="49" charset="-122"/>
                </a:rPr>
                <a:t>&gt;</a:t>
              </a:r>
              <a:r>
                <a:rPr lang="en-US" altLang="zh-CN" sz="2400" baseline="0">
                  <a:solidFill>
                    <a:srgbClr val="003399"/>
                  </a:solidFill>
                  <a:ea typeface="幼圆" pitchFamily="49" charset="-122"/>
                </a:rPr>
                <a:t>l</a:t>
              </a:r>
              <a:r>
                <a:rPr lang="zh-CN" altLang="zh-CN" sz="2400" baseline="0">
                  <a:solidFill>
                    <a:srgbClr val="003399"/>
                  </a:solidFill>
                  <a:ea typeface="幼圆" pitchFamily="49" charset="-122"/>
                </a:rPr>
                <a:t>link</a:t>
              </a:r>
              <a:r>
                <a:rPr lang="zh-CN" altLang="en-US" sz="2400" baseline="0">
                  <a:solidFill>
                    <a:srgbClr val="003399"/>
                  </a:solidFill>
                  <a:ea typeface="幼圆" pitchFamily="49" charset="-122"/>
                </a:rPr>
                <a:t>=</a:t>
              </a:r>
              <a:r>
                <a:rPr lang="zh-CN" altLang="zh-CN" sz="2400" baseline="0">
                  <a:solidFill>
                    <a:srgbClr val="003399"/>
                  </a:solidFill>
                  <a:ea typeface="幼圆" pitchFamily="49" charset="-122"/>
                  <a:sym typeface="Symbol" pitchFamily="18" charset="2"/>
                </a:rPr>
                <a:t>p</a:t>
              </a:r>
              <a:r>
                <a:rPr lang="zh-CN" altLang="en-US" sz="2400" baseline="0">
                  <a:solidFill>
                    <a:srgbClr val="003399"/>
                  </a:solidFill>
                  <a:ea typeface="幼圆" pitchFamily="49" charset="-122"/>
                  <a:sym typeface="Symbol" pitchFamily="18" charset="2"/>
                </a:rPr>
                <a:t>;</a:t>
              </a:r>
              <a:endParaRPr lang="en-US" altLang="zh-CN" sz="2400" baseline="0">
                <a:solidFill>
                  <a:srgbClr val="003399"/>
                </a:solidFill>
                <a:ea typeface="幼圆" pitchFamily="49" charset="-122"/>
                <a:sym typeface="Symbol" pitchFamily="18" charset="2"/>
              </a:endParaRPr>
            </a:p>
          </p:txBody>
        </p:sp>
      </p:grpSp>
      <p:grpSp>
        <p:nvGrpSpPr>
          <p:cNvPr id="17" name="Group 83"/>
          <p:cNvGrpSpPr>
            <a:grpSpLocks/>
          </p:cNvGrpSpPr>
          <p:nvPr/>
        </p:nvGrpSpPr>
        <p:grpSpPr bwMode="auto">
          <a:xfrm>
            <a:off x="611560" y="2780928"/>
            <a:ext cx="1924050" cy="490537"/>
            <a:chOff x="468" y="1990"/>
            <a:chExt cx="1212" cy="309"/>
          </a:xfrm>
        </p:grpSpPr>
        <p:sp>
          <p:nvSpPr>
            <p:cNvPr id="53311" name="AutoShape 84"/>
            <p:cNvSpPr>
              <a:spLocks noChangeArrowheads="1"/>
            </p:cNvSpPr>
            <p:nvPr/>
          </p:nvSpPr>
          <p:spPr bwMode="auto">
            <a:xfrm>
              <a:off x="480" y="2011"/>
              <a:ext cx="1104" cy="288"/>
            </a:xfrm>
            <a:prstGeom prst="wedgeRectCallout">
              <a:avLst>
                <a:gd name="adj1" fmla="val 129620"/>
                <a:gd name="adj2" fmla="val -49653"/>
              </a:avLst>
            </a:prstGeom>
            <a:noFill/>
            <a:ln w="44450" cap="sq">
              <a:solidFill>
                <a:srgbClr val="33CCCC"/>
              </a:solidFill>
              <a:miter lim="800000"/>
              <a:headEnd/>
              <a:tailEnd/>
            </a:ln>
          </p:spPr>
          <p:txBody>
            <a:bodyPr anchor="ctr"/>
            <a:lstStyle/>
            <a:p>
              <a:pPr algn="ctr"/>
              <a:endParaRPr lang="zh-CN" altLang="en-US" sz="2600" b="0"/>
            </a:p>
          </p:txBody>
        </p:sp>
        <p:sp>
          <p:nvSpPr>
            <p:cNvPr id="53312" name="Rectangle 85"/>
            <p:cNvSpPr>
              <a:spLocks noChangeArrowheads="1"/>
            </p:cNvSpPr>
            <p:nvPr/>
          </p:nvSpPr>
          <p:spPr bwMode="auto">
            <a:xfrm>
              <a:off x="468" y="1990"/>
              <a:ext cx="1212" cy="288"/>
            </a:xfrm>
            <a:prstGeom prst="rect">
              <a:avLst/>
            </a:prstGeom>
            <a:noFill/>
            <a:ln w="12700" cap="sq">
              <a:noFill/>
              <a:miter lim="800000"/>
              <a:headEnd/>
              <a:tailEnd/>
            </a:ln>
          </p:spPr>
          <p:txBody>
            <a:bodyPr>
              <a:spAutoFit/>
            </a:bodyPr>
            <a:lstStyle/>
            <a:p>
              <a:r>
                <a:rPr lang="zh-CN" altLang="en-US" sz="2400" baseline="0" dirty="0">
                  <a:solidFill>
                    <a:srgbClr val="003399"/>
                  </a:solidFill>
                  <a:ea typeface="幼圆" pitchFamily="49" charset="-122"/>
                </a:rPr>
                <a:t>q</a:t>
              </a:r>
              <a:r>
                <a:rPr lang="zh-CN" altLang="en-US" sz="2400" baseline="0" dirty="0">
                  <a:solidFill>
                    <a:srgbClr val="003399"/>
                  </a:solidFill>
                  <a:latin typeface="宋体" charset="-122"/>
                  <a:ea typeface="宋体" charset="-122"/>
                </a:rPr>
                <a:t>-</a:t>
              </a:r>
              <a:r>
                <a:rPr lang="zh-CN" altLang="en-US" sz="2400" baseline="0" dirty="0">
                  <a:solidFill>
                    <a:srgbClr val="003399"/>
                  </a:solidFill>
                  <a:ea typeface="幼圆" pitchFamily="49" charset="-122"/>
                </a:rPr>
                <a:t>&gt;</a:t>
              </a:r>
              <a:r>
                <a:rPr lang="zh-CN" altLang="zh-CN" sz="2400" baseline="0" dirty="0">
                  <a:solidFill>
                    <a:srgbClr val="003399"/>
                  </a:solidFill>
                  <a:ea typeface="幼圆" pitchFamily="49" charset="-122"/>
                </a:rPr>
                <a:t>rlink</a:t>
              </a:r>
              <a:r>
                <a:rPr lang="zh-CN" altLang="en-US" sz="2400" baseline="0" dirty="0">
                  <a:solidFill>
                    <a:srgbClr val="003399"/>
                  </a:solidFill>
                  <a:ea typeface="幼圆" pitchFamily="49" charset="-122"/>
                </a:rPr>
                <a:t>=</a:t>
              </a:r>
              <a:r>
                <a:rPr lang="zh-CN" altLang="zh-CN" sz="2400" baseline="0" dirty="0">
                  <a:solidFill>
                    <a:srgbClr val="003399"/>
                  </a:solidFill>
                  <a:ea typeface="幼圆" pitchFamily="49" charset="-122"/>
                  <a:sym typeface="Symbol" pitchFamily="18" charset="2"/>
                </a:rPr>
                <a:t>p</a:t>
              </a:r>
              <a:r>
                <a:rPr lang="zh-CN" altLang="en-US" sz="2400" baseline="0" dirty="0">
                  <a:solidFill>
                    <a:srgbClr val="003399"/>
                  </a:solidFill>
                  <a:ea typeface="幼圆" pitchFamily="49" charset="-122"/>
                  <a:sym typeface="Symbol" pitchFamily="18" charset="2"/>
                </a:rPr>
                <a:t>;</a:t>
              </a:r>
              <a:endParaRPr lang="en-US" altLang="zh-CN" sz="2400" baseline="0" dirty="0">
                <a:solidFill>
                  <a:srgbClr val="003399"/>
                </a:solidFill>
                <a:ea typeface="幼圆" pitchFamily="49" charset="-122"/>
                <a:sym typeface="Symbol" pitchFamily="18" charset="2"/>
              </a:endParaRPr>
            </a:p>
          </p:txBody>
        </p:sp>
      </p:grpSp>
      <p:grpSp>
        <p:nvGrpSpPr>
          <p:cNvPr id="18" name="Group 86"/>
          <p:cNvGrpSpPr>
            <a:grpSpLocks/>
          </p:cNvGrpSpPr>
          <p:nvPr/>
        </p:nvGrpSpPr>
        <p:grpSpPr bwMode="auto">
          <a:xfrm>
            <a:off x="323528" y="4149080"/>
            <a:ext cx="8458200" cy="1312863"/>
            <a:chOff x="192" y="3120"/>
            <a:chExt cx="5328" cy="827"/>
          </a:xfrm>
        </p:grpSpPr>
        <p:sp>
          <p:nvSpPr>
            <p:cNvPr id="53263" name="Rectangle 87"/>
            <p:cNvSpPr>
              <a:spLocks noChangeArrowheads="1"/>
            </p:cNvSpPr>
            <p:nvPr/>
          </p:nvSpPr>
          <p:spPr bwMode="auto">
            <a:xfrm>
              <a:off x="2266" y="3399"/>
              <a:ext cx="224" cy="317"/>
            </a:xfrm>
            <a:prstGeom prst="rect">
              <a:avLst/>
            </a:prstGeom>
            <a:noFill/>
            <a:ln w="12700" cap="sq">
              <a:noFill/>
              <a:miter lim="800000"/>
              <a:headEnd/>
              <a:tailEnd/>
            </a:ln>
          </p:spPr>
          <p:txBody>
            <a:bodyPr wrap="none">
              <a:spAutoFit/>
            </a:bodyPr>
            <a:lstStyle/>
            <a:p>
              <a:pPr algn="ctr"/>
              <a:r>
                <a:rPr lang="en-US" altLang="zh-CN">
                  <a:solidFill>
                    <a:schemeClr val="accent2"/>
                  </a:solidFill>
                </a:rPr>
                <a:t>x</a:t>
              </a:r>
            </a:p>
          </p:txBody>
        </p:sp>
        <p:sp>
          <p:nvSpPr>
            <p:cNvPr id="53264" name="Rectangle 88"/>
            <p:cNvSpPr>
              <a:spLocks noChangeArrowheads="1"/>
            </p:cNvSpPr>
            <p:nvPr/>
          </p:nvSpPr>
          <p:spPr bwMode="auto">
            <a:xfrm>
              <a:off x="2051" y="3208"/>
              <a:ext cx="205" cy="250"/>
            </a:xfrm>
            <a:prstGeom prst="rect">
              <a:avLst/>
            </a:prstGeom>
            <a:noFill/>
            <a:ln w="12700" cap="sq">
              <a:noFill/>
              <a:miter lim="800000"/>
              <a:headEnd/>
              <a:tailEnd/>
            </a:ln>
          </p:spPr>
          <p:txBody>
            <a:bodyPr wrap="none">
              <a:spAutoFit/>
            </a:bodyPr>
            <a:lstStyle/>
            <a:p>
              <a:pPr algn="ctr"/>
              <a:r>
                <a:rPr lang="en-US" altLang="zh-CN" sz="3000">
                  <a:solidFill>
                    <a:srgbClr val="000099"/>
                  </a:solidFill>
                </a:rPr>
                <a:t>q</a:t>
              </a:r>
            </a:p>
          </p:txBody>
        </p:sp>
        <p:sp>
          <p:nvSpPr>
            <p:cNvPr id="53265" name="Line 89"/>
            <p:cNvSpPr>
              <a:spLocks noChangeShapeType="1"/>
            </p:cNvSpPr>
            <p:nvPr/>
          </p:nvSpPr>
          <p:spPr bwMode="auto">
            <a:xfrm flipH="1">
              <a:off x="2703" y="3629"/>
              <a:ext cx="288" cy="0"/>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53266" name="Line 90"/>
            <p:cNvSpPr>
              <a:spLocks noChangeShapeType="1"/>
            </p:cNvSpPr>
            <p:nvPr/>
          </p:nvSpPr>
          <p:spPr bwMode="auto">
            <a:xfrm flipV="1">
              <a:off x="2592" y="3533"/>
              <a:ext cx="288" cy="0"/>
            </a:xfrm>
            <a:prstGeom prst="line">
              <a:avLst/>
            </a:prstGeom>
            <a:noFill/>
            <a:ln w="22225" cap="sq">
              <a:solidFill>
                <a:srgbClr val="339966"/>
              </a:solidFill>
              <a:round/>
              <a:headEnd/>
              <a:tailEnd type="triangle" w="med" len="med"/>
            </a:ln>
          </p:spPr>
          <p:txBody>
            <a:bodyPr wrap="none" anchor="ctr"/>
            <a:lstStyle/>
            <a:p>
              <a:endParaRPr lang="zh-CN" altLang="en-US"/>
            </a:p>
          </p:txBody>
        </p:sp>
        <p:sp>
          <p:nvSpPr>
            <p:cNvPr id="53267" name="Rectangle 91"/>
            <p:cNvSpPr>
              <a:spLocks noChangeArrowheads="1"/>
            </p:cNvSpPr>
            <p:nvPr/>
          </p:nvSpPr>
          <p:spPr bwMode="auto">
            <a:xfrm>
              <a:off x="4434" y="3378"/>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268" name="Rectangle 92"/>
            <p:cNvSpPr>
              <a:spLocks noChangeArrowheads="1"/>
            </p:cNvSpPr>
            <p:nvPr/>
          </p:nvSpPr>
          <p:spPr bwMode="auto">
            <a:xfrm>
              <a:off x="1735" y="3393"/>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3269" name="Rectangle 93"/>
            <p:cNvSpPr>
              <a:spLocks noChangeArrowheads="1"/>
            </p:cNvSpPr>
            <p:nvPr/>
          </p:nvSpPr>
          <p:spPr bwMode="auto">
            <a:xfrm>
              <a:off x="192" y="3197"/>
              <a:ext cx="336" cy="750"/>
            </a:xfrm>
            <a:prstGeom prst="rect">
              <a:avLst/>
            </a:prstGeom>
            <a:noFill/>
            <a:ln w="12700" cap="sq">
              <a:noFill/>
              <a:miter lim="800000"/>
              <a:headEnd/>
              <a:tailEnd/>
            </a:ln>
          </p:spPr>
          <p:txBody>
            <a:bodyPr>
              <a:spAutoFit/>
            </a:bodyPr>
            <a:lstStyle/>
            <a:p>
              <a:pPr algn="ctr">
                <a:lnSpc>
                  <a:spcPct val="85000"/>
                </a:lnSpc>
                <a:spcBef>
                  <a:spcPct val="0"/>
                </a:spcBef>
              </a:pPr>
              <a:r>
                <a:rPr lang="zh-CN" altLang="en-US" sz="2800" dirty="0">
                  <a:solidFill>
                    <a:srgbClr val="000099"/>
                  </a:solidFill>
                  <a:ea typeface="幼圆" pitchFamily="49" charset="-122"/>
                </a:rPr>
                <a:t>插</a:t>
              </a:r>
            </a:p>
            <a:p>
              <a:pPr algn="ctr">
                <a:lnSpc>
                  <a:spcPct val="85000"/>
                </a:lnSpc>
                <a:spcBef>
                  <a:spcPct val="0"/>
                </a:spcBef>
              </a:pPr>
              <a:r>
                <a:rPr lang="zh-CN" altLang="en-US" sz="2800" dirty="0">
                  <a:solidFill>
                    <a:srgbClr val="000099"/>
                  </a:solidFill>
                  <a:ea typeface="幼圆" pitchFamily="49" charset="-122"/>
                </a:rPr>
                <a:t>入后</a:t>
              </a:r>
            </a:p>
          </p:txBody>
        </p:sp>
        <p:sp>
          <p:nvSpPr>
            <p:cNvPr id="53270" name="Line 94"/>
            <p:cNvSpPr>
              <a:spLocks noChangeShapeType="1"/>
            </p:cNvSpPr>
            <p:nvPr/>
          </p:nvSpPr>
          <p:spPr bwMode="auto">
            <a:xfrm flipV="1">
              <a:off x="1152" y="3245"/>
              <a:ext cx="4368" cy="0"/>
            </a:xfrm>
            <a:prstGeom prst="line">
              <a:avLst/>
            </a:prstGeom>
            <a:noFill/>
            <a:ln w="25400" cap="sq">
              <a:solidFill>
                <a:schemeClr val="tx1"/>
              </a:solidFill>
              <a:round/>
              <a:headEnd/>
              <a:tailEnd/>
            </a:ln>
          </p:spPr>
          <p:txBody>
            <a:bodyPr wrap="none" anchor="ctr"/>
            <a:lstStyle/>
            <a:p>
              <a:endParaRPr lang="zh-CN" altLang="en-US"/>
            </a:p>
          </p:txBody>
        </p:sp>
        <p:sp>
          <p:nvSpPr>
            <p:cNvPr id="53271" name="Rectangle 95"/>
            <p:cNvSpPr>
              <a:spLocks noChangeArrowheads="1"/>
            </p:cNvSpPr>
            <p:nvPr/>
          </p:nvSpPr>
          <p:spPr bwMode="auto">
            <a:xfrm>
              <a:off x="2963" y="3438"/>
              <a:ext cx="429" cy="301"/>
            </a:xfrm>
            <a:prstGeom prst="rect">
              <a:avLst/>
            </a:prstGeom>
            <a:noFill/>
            <a:ln w="12700" cap="sq">
              <a:noFill/>
              <a:miter lim="800000"/>
              <a:headEnd/>
              <a:tailEnd/>
            </a:ln>
          </p:spPr>
          <p:txBody>
            <a:bodyPr wrap="none">
              <a:spAutoFit/>
            </a:bodyPr>
            <a:lstStyle/>
            <a:p>
              <a:pPr algn="ctr"/>
              <a:r>
                <a:rPr lang="en-US" altLang="zh-CN" sz="2500" dirty="0"/>
                <a:t>item</a:t>
              </a:r>
            </a:p>
          </p:txBody>
        </p:sp>
        <p:sp>
          <p:nvSpPr>
            <p:cNvPr id="53272" name="Rectangle 96"/>
            <p:cNvSpPr>
              <a:spLocks noChangeArrowheads="1"/>
            </p:cNvSpPr>
            <p:nvPr/>
          </p:nvSpPr>
          <p:spPr bwMode="auto">
            <a:xfrm>
              <a:off x="2832" y="3213"/>
              <a:ext cx="205" cy="250"/>
            </a:xfrm>
            <a:prstGeom prst="rect">
              <a:avLst/>
            </a:prstGeom>
            <a:noFill/>
            <a:ln w="12700" cap="sq">
              <a:noFill/>
              <a:miter lim="800000"/>
              <a:headEnd/>
              <a:tailEnd/>
            </a:ln>
          </p:spPr>
          <p:txBody>
            <a:bodyPr wrap="none">
              <a:spAutoFit/>
            </a:bodyPr>
            <a:lstStyle/>
            <a:p>
              <a:pPr algn="ctr"/>
              <a:r>
                <a:rPr lang="en-US" altLang="zh-CN" sz="3000" dirty="0">
                  <a:solidFill>
                    <a:srgbClr val="000099"/>
                  </a:solidFill>
                </a:rPr>
                <a:t>p</a:t>
              </a:r>
            </a:p>
          </p:txBody>
        </p:sp>
        <p:sp>
          <p:nvSpPr>
            <p:cNvPr id="53273" name="Rectangle 97"/>
            <p:cNvSpPr>
              <a:spLocks noChangeArrowheads="1"/>
            </p:cNvSpPr>
            <p:nvPr/>
          </p:nvSpPr>
          <p:spPr bwMode="auto">
            <a:xfrm>
              <a:off x="1156" y="3474"/>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274" name="Rectangle 98"/>
            <p:cNvSpPr>
              <a:spLocks noChangeArrowheads="1"/>
            </p:cNvSpPr>
            <p:nvPr/>
          </p:nvSpPr>
          <p:spPr bwMode="auto">
            <a:xfrm>
              <a:off x="1444" y="3474"/>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275" name="Rectangle 99"/>
            <p:cNvSpPr>
              <a:spLocks noChangeArrowheads="1"/>
            </p:cNvSpPr>
            <p:nvPr/>
          </p:nvSpPr>
          <p:spPr bwMode="auto">
            <a:xfrm>
              <a:off x="1008" y="3474"/>
              <a:ext cx="144" cy="240"/>
            </a:xfrm>
            <a:prstGeom prst="rect">
              <a:avLst/>
            </a:prstGeom>
            <a:noFill/>
            <a:ln w="25400" cap="sq">
              <a:solidFill>
                <a:srgbClr val="000099"/>
              </a:solidFill>
              <a:miter lim="800000"/>
              <a:headEnd/>
              <a:tailEnd/>
            </a:ln>
          </p:spPr>
          <p:txBody>
            <a:bodyPr wrap="none" anchor="ctr"/>
            <a:lstStyle/>
            <a:p>
              <a:endParaRPr lang="zh-CN" altLang="en-US"/>
            </a:p>
          </p:txBody>
        </p:sp>
        <p:grpSp>
          <p:nvGrpSpPr>
            <p:cNvPr id="19" name="Group 100"/>
            <p:cNvGrpSpPr>
              <a:grpSpLocks/>
            </p:cNvGrpSpPr>
            <p:nvPr/>
          </p:nvGrpSpPr>
          <p:grpSpPr bwMode="auto">
            <a:xfrm>
              <a:off x="2112" y="3474"/>
              <a:ext cx="580" cy="240"/>
              <a:chOff x="775" y="1056"/>
              <a:chExt cx="580" cy="240"/>
            </a:xfrm>
          </p:grpSpPr>
          <p:sp>
            <p:nvSpPr>
              <p:cNvPr id="53308" name="Rectangle 101"/>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9" name="Rectangle 102"/>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10" name="Rectangle 103"/>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20" name="Group 104"/>
            <p:cNvGrpSpPr>
              <a:grpSpLocks/>
            </p:cNvGrpSpPr>
            <p:nvPr/>
          </p:nvGrpSpPr>
          <p:grpSpPr bwMode="auto">
            <a:xfrm>
              <a:off x="2880" y="3474"/>
              <a:ext cx="580" cy="240"/>
              <a:chOff x="775" y="1056"/>
              <a:chExt cx="580" cy="240"/>
            </a:xfrm>
          </p:grpSpPr>
          <p:sp>
            <p:nvSpPr>
              <p:cNvPr id="53305" name="Rectangle 105"/>
              <p:cNvSpPr>
                <a:spLocks noChangeArrowheads="1"/>
              </p:cNvSpPr>
              <p:nvPr/>
            </p:nvSpPr>
            <p:spPr bwMode="auto">
              <a:xfrm>
                <a:off x="923" y="1056"/>
                <a:ext cx="288" cy="240"/>
              </a:xfrm>
              <a:prstGeom prst="rect">
                <a:avLst/>
              </a:prstGeom>
              <a:noFill/>
              <a:ln w="25400" cap="sq">
                <a:solidFill>
                  <a:srgbClr val="FF0000"/>
                </a:solidFill>
                <a:miter lim="800000"/>
                <a:headEnd/>
                <a:tailEnd/>
              </a:ln>
            </p:spPr>
            <p:txBody>
              <a:bodyPr wrap="none" anchor="ctr"/>
              <a:lstStyle/>
              <a:p>
                <a:endParaRPr lang="zh-CN" altLang="en-US"/>
              </a:p>
            </p:txBody>
          </p:sp>
          <p:sp>
            <p:nvSpPr>
              <p:cNvPr id="53306" name="Rectangle 106"/>
              <p:cNvSpPr>
                <a:spLocks noChangeArrowheads="1"/>
              </p:cNvSpPr>
              <p:nvPr/>
            </p:nvSpPr>
            <p:spPr bwMode="auto">
              <a:xfrm>
                <a:off x="1211" y="1056"/>
                <a:ext cx="144" cy="240"/>
              </a:xfrm>
              <a:prstGeom prst="rect">
                <a:avLst/>
              </a:prstGeom>
              <a:noFill/>
              <a:ln w="25400" cap="sq">
                <a:solidFill>
                  <a:srgbClr val="FF0000"/>
                </a:solidFill>
                <a:miter lim="800000"/>
                <a:headEnd/>
                <a:tailEnd/>
              </a:ln>
            </p:spPr>
            <p:txBody>
              <a:bodyPr wrap="none" anchor="ctr"/>
              <a:lstStyle/>
              <a:p>
                <a:endParaRPr lang="zh-CN" altLang="en-US"/>
              </a:p>
            </p:txBody>
          </p:sp>
          <p:sp>
            <p:nvSpPr>
              <p:cNvPr id="53307" name="Rectangle 107"/>
              <p:cNvSpPr>
                <a:spLocks noChangeArrowheads="1"/>
              </p:cNvSpPr>
              <p:nvPr/>
            </p:nvSpPr>
            <p:spPr bwMode="auto">
              <a:xfrm>
                <a:off x="775" y="1056"/>
                <a:ext cx="144" cy="240"/>
              </a:xfrm>
              <a:prstGeom prst="rect">
                <a:avLst/>
              </a:prstGeom>
              <a:noFill/>
              <a:ln w="25400" cap="sq">
                <a:solidFill>
                  <a:srgbClr val="FF0000"/>
                </a:solidFill>
                <a:miter lim="800000"/>
                <a:headEnd/>
                <a:tailEnd/>
              </a:ln>
            </p:spPr>
            <p:txBody>
              <a:bodyPr wrap="none" anchor="ctr"/>
              <a:lstStyle/>
              <a:p>
                <a:endParaRPr lang="zh-CN" altLang="en-US"/>
              </a:p>
            </p:txBody>
          </p:sp>
        </p:grpSp>
        <p:grpSp>
          <p:nvGrpSpPr>
            <p:cNvPr id="21" name="Group 108"/>
            <p:cNvGrpSpPr>
              <a:grpSpLocks/>
            </p:cNvGrpSpPr>
            <p:nvPr/>
          </p:nvGrpSpPr>
          <p:grpSpPr bwMode="auto">
            <a:xfrm>
              <a:off x="3674" y="3474"/>
              <a:ext cx="580" cy="240"/>
              <a:chOff x="775" y="1056"/>
              <a:chExt cx="580" cy="240"/>
            </a:xfrm>
          </p:grpSpPr>
          <p:sp>
            <p:nvSpPr>
              <p:cNvPr id="53302" name="Rectangle 109"/>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3" name="Rectangle 110"/>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4" name="Rectangle 111"/>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22" name="Group 112"/>
            <p:cNvGrpSpPr>
              <a:grpSpLocks/>
            </p:cNvGrpSpPr>
            <p:nvPr/>
          </p:nvGrpSpPr>
          <p:grpSpPr bwMode="auto">
            <a:xfrm>
              <a:off x="4800" y="3474"/>
              <a:ext cx="580" cy="240"/>
              <a:chOff x="775" y="1056"/>
              <a:chExt cx="580" cy="240"/>
            </a:xfrm>
          </p:grpSpPr>
          <p:sp>
            <p:nvSpPr>
              <p:cNvPr id="53299" name="Rectangle 113"/>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0" name="Rectangle 114"/>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3301" name="Rectangle 115"/>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3280" name="Line 116"/>
            <p:cNvSpPr>
              <a:spLocks noChangeShapeType="1"/>
            </p:cNvSpPr>
            <p:nvPr/>
          </p:nvSpPr>
          <p:spPr bwMode="auto">
            <a:xfrm flipV="1">
              <a:off x="3371" y="3533"/>
              <a:ext cx="288" cy="0"/>
            </a:xfrm>
            <a:prstGeom prst="line">
              <a:avLst/>
            </a:prstGeom>
            <a:noFill/>
            <a:ln w="22225" cap="sq">
              <a:solidFill>
                <a:srgbClr val="FF0000"/>
              </a:solidFill>
              <a:round/>
              <a:headEnd/>
              <a:tailEnd type="triangle" w="med" len="med"/>
            </a:ln>
          </p:spPr>
          <p:txBody>
            <a:bodyPr wrap="none" anchor="ctr"/>
            <a:lstStyle/>
            <a:p>
              <a:endParaRPr lang="zh-CN" altLang="en-US"/>
            </a:p>
          </p:txBody>
        </p:sp>
        <p:sp>
          <p:nvSpPr>
            <p:cNvPr id="53281" name="Line 117"/>
            <p:cNvSpPr>
              <a:spLocks noChangeShapeType="1"/>
            </p:cNvSpPr>
            <p:nvPr/>
          </p:nvSpPr>
          <p:spPr bwMode="auto">
            <a:xfrm flipV="1">
              <a:off x="4183"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2" name="Line 118"/>
            <p:cNvSpPr>
              <a:spLocks noChangeShapeType="1"/>
            </p:cNvSpPr>
            <p:nvPr/>
          </p:nvSpPr>
          <p:spPr bwMode="auto">
            <a:xfrm flipV="1">
              <a:off x="4597"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3" name="Line 119"/>
            <p:cNvSpPr>
              <a:spLocks noChangeShapeType="1"/>
            </p:cNvSpPr>
            <p:nvPr/>
          </p:nvSpPr>
          <p:spPr bwMode="auto">
            <a:xfrm flipV="1">
              <a:off x="1536"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4" name="Line 120"/>
            <p:cNvSpPr>
              <a:spLocks noChangeShapeType="1"/>
            </p:cNvSpPr>
            <p:nvPr/>
          </p:nvSpPr>
          <p:spPr bwMode="auto">
            <a:xfrm flipV="1">
              <a:off x="1920" y="3533"/>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5" name="Line 121"/>
            <p:cNvSpPr>
              <a:spLocks noChangeShapeType="1"/>
            </p:cNvSpPr>
            <p:nvPr/>
          </p:nvSpPr>
          <p:spPr bwMode="auto">
            <a:xfrm flipH="1">
              <a:off x="3467" y="3629"/>
              <a:ext cx="288" cy="0"/>
            </a:xfrm>
            <a:prstGeom prst="line">
              <a:avLst/>
            </a:prstGeom>
            <a:noFill/>
            <a:ln w="22225" cap="sq">
              <a:solidFill>
                <a:srgbClr val="339966"/>
              </a:solidFill>
              <a:round/>
              <a:headEnd/>
              <a:tailEnd type="triangle" w="med" len="med"/>
            </a:ln>
          </p:spPr>
          <p:txBody>
            <a:bodyPr wrap="none" anchor="ctr"/>
            <a:lstStyle/>
            <a:p>
              <a:endParaRPr lang="zh-CN" altLang="en-US"/>
            </a:p>
          </p:txBody>
        </p:sp>
        <p:sp>
          <p:nvSpPr>
            <p:cNvPr id="53286" name="Line 122"/>
            <p:cNvSpPr>
              <a:spLocks noChangeShapeType="1"/>
            </p:cNvSpPr>
            <p:nvPr/>
          </p:nvSpPr>
          <p:spPr bwMode="auto">
            <a:xfrm flipH="1">
              <a:off x="1584" y="3629"/>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7" name="Line 123"/>
            <p:cNvSpPr>
              <a:spLocks noChangeShapeType="1"/>
            </p:cNvSpPr>
            <p:nvPr/>
          </p:nvSpPr>
          <p:spPr bwMode="auto">
            <a:xfrm flipH="1">
              <a:off x="2016" y="3629"/>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8" name="Line 124"/>
            <p:cNvSpPr>
              <a:spLocks noChangeShapeType="1"/>
            </p:cNvSpPr>
            <p:nvPr/>
          </p:nvSpPr>
          <p:spPr bwMode="auto">
            <a:xfrm flipH="1">
              <a:off x="4272" y="3629"/>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89" name="Line 125"/>
            <p:cNvSpPr>
              <a:spLocks noChangeShapeType="1"/>
            </p:cNvSpPr>
            <p:nvPr/>
          </p:nvSpPr>
          <p:spPr bwMode="auto">
            <a:xfrm flipH="1">
              <a:off x="4678" y="3640"/>
              <a:ext cx="192"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3290" name="Line 126"/>
            <p:cNvSpPr>
              <a:spLocks noChangeShapeType="1"/>
            </p:cNvSpPr>
            <p:nvPr/>
          </p:nvSpPr>
          <p:spPr bwMode="auto">
            <a:xfrm>
              <a:off x="5328" y="3533"/>
              <a:ext cx="192" cy="0"/>
            </a:xfrm>
            <a:prstGeom prst="line">
              <a:avLst/>
            </a:prstGeom>
            <a:noFill/>
            <a:ln w="25400" cap="sq">
              <a:solidFill>
                <a:schemeClr val="tx1"/>
              </a:solidFill>
              <a:round/>
              <a:headEnd/>
              <a:tailEnd/>
            </a:ln>
          </p:spPr>
          <p:txBody>
            <a:bodyPr wrap="none" anchor="ctr"/>
            <a:lstStyle/>
            <a:p>
              <a:endParaRPr lang="zh-CN" altLang="en-US"/>
            </a:p>
          </p:txBody>
        </p:sp>
        <p:sp>
          <p:nvSpPr>
            <p:cNvPr id="53291" name="Line 127"/>
            <p:cNvSpPr>
              <a:spLocks noChangeShapeType="1"/>
            </p:cNvSpPr>
            <p:nvPr/>
          </p:nvSpPr>
          <p:spPr bwMode="auto">
            <a:xfrm flipV="1">
              <a:off x="5520" y="3245"/>
              <a:ext cx="0" cy="288"/>
            </a:xfrm>
            <a:prstGeom prst="line">
              <a:avLst/>
            </a:prstGeom>
            <a:noFill/>
            <a:ln w="25400" cap="sq">
              <a:solidFill>
                <a:schemeClr val="tx1"/>
              </a:solidFill>
              <a:round/>
              <a:headEnd/>
              <a:tailEnd/>
            </a:ln>
          </p:spPr>
          <p:txBody>
            <a:bodyPr wrap="none" anchor="ctr"/>
            <a:lstStyle/>
            <a:p>
              <a:endParaRPr lang="zh-CN" altLang="en-US"/>
            </a:p>
          </p:txBody>
        </p:sp>
        <p:sp>
          <p:nvSpPr>
            <p:cNvPr id="53292" name="Line 128"/>
            <p:cNvSpPr>
              <a:spLocks noChangeShapeType="1"/>
            </p:cNvSpPr>
            <p:nvPr/>
          </p:nvSpPr>
          <p:spPr bwMode="auto">
            <a:xfrm flipH="1">
              <a:off x="1056" y="3245"/>
              <a:ext cx="96" cy="240"/>
            </a:xfrm>
            <a:prstGeom prst="line">
              <a:avLst/>
            </a:prstGeom>
            <a:noFill/>
            <a:ln w="25400" cap="sq">
              <a:solidFill>
                <a:schemeClr val="tx1"/>
              </a:solidFill>
              <a:round/>
              <a:headEnd/>
              <a:tailEnd type="triangle" w="med" len="med"/>
            </a:ln>
          </p:spPr>
          <p:txBody>
            <a:bodyPr wrap="none" anchor="ctr"/>
            <a:lstStyle/>
            <a:p>
              <a:endParaRPr lang="zh-CN" altLang="en-US"/>
            </a:p>
          </p:txBody>
        </p:sp>
        <p:sp>
          <p:nvSpPr>
            <p:cNvPr id="53293" name="Line 129"/>
            <p:cNvSpPr>
              <a:spLocks noChangeShapeType="1"/>
            </p:cNvSpPr>
            <p:nvPr/>
          </p:nvSpPr>
          <p:spPr bwMode="auto">
            <a:xfrm flipV="1">
              <a:off x="864" y="3917"/>
              <a:ext cx="4368" cy="0"/>
            </a:xfrm>
            <a:prstGeom prst="line">
              <a:avLst/>
            </a:prstGeom>
            <a:noFill/>
            <a:ln w="25400" cap="sq">
              <a:solidFill>
                <a:schemeClr val="tx1"/>
              </a:solidFill>
              <a:round/>
              <a:headEnd/>
              <a:tailEnd/>
            </a:ln>
          </p:spPr>
          <p:txBody>
            <a:bodyPr wrap="none" anchor="ctr"/>
            <a:lstStyle/>
            <a:p>
              <a:endParaRPr lang="zh-CN" altLang="en-US"/>
            </a:p>
          </p:txBody>
        </p:sp>
        <p:sp>
          <p:nvSpPr>
            <p:cNvPr id="53294" name="Line 130"/>
            <p:cNvSpPr>
              <a:spLocks noChangeShapeType="1"/>
            </p:cNvSpPr>
            <p:nvPr/>
          </p:nvSpPr>
          <p:spPr bwMode="auto">
            <a:xfrm>
              <a:off x="868" y="3629"/>
              <a:ext cx="192" cy="0"/>
            </a:xfrm>
            <a:prstGeom prst="line">
              <a:avLst/>
            </a:prstGeom>
            <a:noFill/>
            <a:ln w="25400" cap="sq">
              <a:solidFill>
                <a:schemeClr val="tx1"/>
              </a:solidFill>
              <a:round/>
              <a:headEnd/>
              <a:tailEnd/>
            </a:ln>
          </p:spPr>
          <p:txBody>
            <a:bodyPr wrap="none" anchor="ctr"/>
            <a:lstStyle/>
            <a:p>
              <a:endParaRPr lang="zh-CN" altLang="en-US"/>
            </a:p>
          </p:txBody>
        </p:sp>
        <p:sp>
          <p:nvSpPr>
            <p:cNvPr id="53295" name="Line 131"/>
            <p:cNvSpPr>
              <a:spLocks noChangeShapeType="1"/>
            </p:cNvSpPr>
            <p:nvPr/>
          </p:nvSpPr>
          <p:spPr bwMode="auto">
            <a:xfrm flipV="1">
              <a:off x="864" y="3629"/>
              <a:ext cx="0" cy="288"/>
            </a:xfrm>
            <a:prstGeom prst="line">
              <a:avLst/>
            </a:prstGeom>
            <a:noFill/>
            <a:ln w="25400" cap="sq">
              <a:solidFill>
                <a:schemeClr val="tx1"/>
              </a:solidFill>
              <a:round/>
              <a:headEnd/>
              <a:tailEnd/>
            </a:ln>
          </p:spPr>
          <p:txBody>
            <a:bodyPr wrap="none" anchor="ctr"/>
            <a:lstStyle/>
            <a:p>
              <a:endParaRPr lang="zh-CN" altLang="en-US"/>
            </a:p>
          </p:txBody>
        </p:sp>
        <p:sp>
          <p:nvSpPr>
            <p:cNvPr id="53296" name="Line 132"/>
            <p:cNvSpPr>
              <a:spLocks noChangeShapeType="1"/>
            </p:cNvSpPr>
            <p:nvPr/>
          </p:nvSpPr>
          <p:spPr bwMode="auto">
            <a:xfrm flipV="1">
              <a:off x="5247" y="3714"/>
              <a:ext cx="96" cy="192"/>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53297" name="Rectangle 133"/>
            <p:cNvSpPr>
              <a:spLocks noChangeArrowheads="1"/>
            </p:cNvSpPr>
            <p:nvPr/>
          </p:nvSpPr>
          <p:spPr bwMode="auto">
            <a:xfrm>
              <a:off x="576" y="3120"/>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3298" name="Line 134"/>
            <p:cNvSpPr>
              <a:spLocks noChangeShapeType="1"/>
            </p:cNvSpPr>
            <p:nvPr/>
          </p:nvSpPr>
          <p:spPr bwMode="auto">
            <a:xfrm>
              <a:off x="853" y="3315"/>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grpSp>
      <p:grpSp>
        <p:nvGrpSpPr>
          <p:cNvPr id="135" name="Group 38"/>
          <p:cNvGrpSpPr>
            <a:grpSpLocks/>
          </p:cNvGrpSpPr>
          <p:nvPr/>
        </p:nvGrpSpPr>
        <p:grpSpPr bwMode="auto">
          <a:xfrm>
            <a:off x="0" y="5157192"/>
            <a:ext cx="8829228" cy="1525631"/>
            <a:chOff x="289" y="1200"/>
            <a:chExt cx="5136" cy="2429"/>
          </a:xfrm>
        </p:grpSpPr>
        <p:sp>
          <p:nvSpPr>
            <p:cNvPr id="136"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37" name="Text Box 10"/>
            <p:cNvSpPr txBox="1">
              <a:spLocks noChangeArrowheads="1"/>
            </p:cNvSpPr>
            <p:nvPr/>
          </p:nvSpPr>
          <p:spPr bwMode="auto">
            <a:xfrm>
              <a:off x="655" y="1522"/>
              <a:ext cx="4430" cy="2107"/>
            </a:xfrm>
            <a:prstGeom prst="rect">
              <a:avLst/>
            </a:prstGeom>
            <a:noFill/>
            <a:ln w="9525">
              <a:noFill/>
              <a:miter lim="800000"/>
              <a:headEnd/>
              <a:tailEnd/>
            </a:ln>
          </p:spPr>
          <p:txBody>
            <a:bodyPr wrap="square">
              <a:spAutoFit/>
            </a:bodyPr>
            <a:lstStyle/>
            <a:p>
              <a:pPr algn="just" fontAlgn="base">
                <a:spcBef>
                  <a:spcPct val="0"/>
                </a:spcBef>
              </a:pPr>
              <a:r>
                <a:rPr lang="zh-CN" altLang="en-US" sz="2000" b="1" baseline="0" dirty="0">
                  <a:solidFill>
                    <a:srgbClr val="000080"/>
                  </a:solidFill>
                  <a:latin typeface="幼圆" pitchFamily="49" charset="-122"/>
                  <a:ea typeface="幼圆" pitchFamily="49" charset="-122"/>
                </a:rPr>
                <a:t>注意</a:t>
              </a:r>
              <a:r>
                <a:rPr lang="zh-CN" altLang="en-US" sz="2000" baseline="0" dirty="0">
                  <a:solidFill>
                    <a:srgbClr val="000080"/>
                  </a:solidFill>
                  <a:latin typeface="幼圆" pitchFamily="49" charset="-122"/>
                  <a:ea typeface="幼圆" pitchFamily="49" charset="-122"/>
                </a:rPr>
                <a:t>：在头</a:t>
              </a:r>
              <a:r>
                <a:rPr lang="en-US" altLang="zh-CN" sz="2000" baseline="0" dirty="0">
                  <a:solidFill>
                    <a:srgbClr val="000080"/>
                  </a:solidFill>
                  <a:latin typeface="幼圆" pitchFamily="49" charset="-122"/>
                  <a:ea typeface="幼圆" pitchFamily="49" charset="-122"/>
                </a:rPr>
                <a:t>(</a:t>
              </a:r>
              <a:r>
                <a:rPr lang="zh-CN" altLang="en-US" sz="2000" baseline="0" dirty="0">
                  <a:solidFill>
                    <a:srgbClr val="000080"/>
                  </a:solidFill>
                  <a:latin typeface="幼圆" pitchFamily="49" charset="-122"/>
                  <a:ea typeface="幼圆" pitchFamily="49" charset="-122"/>
                </a:rPr>
                <a:t>第一个</a:t>
              </a:r>
              <a:r>
                <a:rPr lang="en-US" altLang="zh-CN" sz="2000" baseline="0" dirty="0">
                  <a:solidFill>
                    <a:srgbClr val="000080"/>
                  </a:solidFill>
                  <a:latin typeface="幼圆" pitchFamily="49" charset="-122"/>
                  <a:ea typeface="幼圆" pitchFamily="49" charset="-122"/>
                </a:rPr>
                <a:t>)</a:t>
              </a:r>
              <a:r>
                <a:rPr lang="zh-CN" altLang="en-US" sz="2000" baseline="0" dirty="0">
                  <a:solidFill>
                    <a:srgbClr val="000080"/>
                  </a:solidFill>
                  <a:latin typeface="幼圆" pitchFamily="49" charset="-122"/>
                  <a:ea typeface="幼圆" pitchFamily="49" charset="-122"/>
                </a:rPr>
                <a:t>结点前插入一个结点时，步骤如下：</a:t>
              </a:r>
              <a:endParaRPr lang="en-US" altLang="zh-CN" sz="2000" baseline="0" dirty="0">
                <a:solidFill>
                  <a:srgbClr val="000080"/>
                </a:solidFill>
                <a:latin typeface="幼圆" pitchFamily="49" charset="-122"/>
                <a:ea typeface="幼圆" pitchFamily="49" charset="-122"/>
              </a:endParaRPr>
            </a:p>
            <a:p>
              <a:pPr lvl="2" algn="just" fontAlgn="base">
                <a:spcBef>
                  <a:spcPct val="0"/>
                </a:spcBef>
              </a:pPr>
              <a:r>
                <a:rPr lang="en-US" altLang="zh-CN" sz="2000" b="1" dirty="0">
                  <a:solidFill>
                    <a:srgbClr val="000080"/>
                  </a:solidFill>
                  <a:latin typeface="幼圆" pitchFamily="49" charset="-122"/>
                  <a:ea typeface="幼圆" pitchFamily="49" charset="-122"/>
                </a:rPr>
                <a:t>p-&gt;</a:t>
              </a:r>
              <a:r>
                <a:rPr lang="en-US" altLang="zh-CN" sz="2000" b="1" dirty="0" err="1">
                  <a:solidFill>
                    <a:srgbClr val="000080"/>
                  </a:solidFill>
                  <a:latin typeface="幼圆" pitchFamily="49" charset="-122"/>
                  <a:ea typeface="幼圆" pitchFamily="49" charset="-122"/>
                </a:rPr>
                <a:t>rlink</a:t>
              </a:r>
              <a:r>
                <a:rPr lang="en-US" altLang="zh-CN" sz="2000" b="1" dirty="0">
                  <a:solidFill>
                    <a:srgbClr val="000080"/>
                  </a:solidFill>
                  <a:latin typeface="幼圆" pitchFamily="49" charset="-122"/>
                  <a:ea typeface="幼圆" pitchFamily="49" charset="-122"/>
                </a:rPr>
                <a:t> = list; </a:t>
              </a:r>
              <a:r>
                <a:rPr lang="en-US" altLang="zh-CN" sz="2000" dirty="0">
                  <a:solidFill>
                    <a:srgbClr val="000080"/>
                  </a:solidFill>
                  <a:latin typeface="幼圆" pitchFamily="49" charset="-122"/>
                  <a:ea typeface="幼圆" pitchFamily="49" charset="-122"/>
                </a:rPr>
                <a:t>p-&gt;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 = list-&gt;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a:t>
              </a:r>
            </a:p>
            <a:p>
              <a:pPr lvl="2" algn="just" fontAlgn="base">
                <a:spcBef>
                  <a:spcPct val="0"/>
                </a:spcBef>
              </a:pPr>
              <a:r>
                <a:rPr lang="en-US" altLang="zh-CN" sz="2000" dirty="0">
                  <a:solidFill>
                    <a:srgbClr val="000080"/>
                  </a:solidFill>
                  <a:latin typeface="幼圆" pitchFamily="49" charset="-122"/>
                  <a:ea typeface="幼圆" pitchFamily="49" charset="-122"/>
                </a:rPr>
                <a:t>l</a:t>
              </a:r>
              <a:r>
                <a:rPr lang="en-US" altLang="zh-CN" sz="2000" baseline="0" dirty="0">
                  <a:solidFill>
                    <a:srgbClr val="000080"/>
                  </a:solidFill>
                  <a:latin typeface="幼圆" pitchFamily="49" charset="-122"/>
                  <a:ea typeface="幼圆" pitchFamily="49" charset="-122"/>
                </a:rPr>
                <a:t>ist-&gt;</a:t>
              </a:r>
              <a:r>
                <a:rPr lang="en-US" altLang="zh-CN" sz="2000" baseline="0" dirty="0" err="1">
                  <a:solidFill>
                    <a:srgbClr val="000080"/>
                  </a:solidFill>
                  <a:latin typeface="幼圆" pitchFamily="49" charset="-122"/>
                  <a:ea typeface="幼圆" pitchFamily="49" charset="-122"/>
                </a:rPr>
                <a:t>llink</a:t>
              </a:r>
              <a:r>
                <a:rPr lang="en-US" altLang="zh-CN" sz="2000" baseline="0" dirty="0">
                  <a:solidFill>
                    <a:srgbClr val="000080"/>
                  </a:solidFill>
                  <a:latin typeface="幼圆" pitchFamily="49" charset="-122"/>
                  <a:ea typeface="幼圆" pitchFamily="49" charset="-122"/>
                </a:rPr>
                <a:t>-&gt;</a:t>
              </a:r>
              <a:r>
                <a:rPr lang="en-US" altLang="zh-CN" sz="2000" baseline="0" dirty="0" err="1">
                  <a:solidFill>
                    <a:srgbClr val="000080"/>
                  </a:solidFill>
                  <a:latin typeface="幼圆" pitchFamily="49" charset="-122"/>
                  <a:ea typeface="幼圆" pitchFamily="49" charset="-122"/>
                </a:rPr>
                <a:t>rlink</a:t>
              </a:r>
              <a:r>
                <a:rPr lang="en-US" altLang="zh-CN" sz="2000" dirty="0">
                  <a:solidFill>
                    <a:srgbClr val="000080"/>
                  </a:solidFill>
                  <a:latin typeface="幼圆" pitchFamily="49" charset="-122"/>
                  <a:ea typeface="幼圆" pitchFamily="49" charset="-122"/>
                </a:rPr>
                <a:t> = p; list-&gt;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 = p;</a:t>
              </a:r>
            </a:p>
            <a:p>
              <a:pPr lvl="2" algn="just" fontAlgn="base">
                <a:spcBef>
                  <a:spcPct val="0"/>
                </a:spcBef>
              </a:pPr>
              <a:r>
                <a:rPr lang="en-US" altLang="zh-CN" sz="2000" b="1" dirty="0">
                  <a:solidFill>
                    <a:srgbClr val="000080"/>
                  </a:solidFill>
                  <a:latin typeface="幼圆" pitchFamily="49" charset="-122"/>
                  <a:ea typeface="幼圆" pitchFamily="49" charset="-122"/>
                </a:rPr>
                <a:t>list = p; </a:t>
              </a:r>
              <a:endParaRPr lang="zh-CN" altLang="en-US" sz="2000" b="1" baseline="0" dirty="0">
                <a:solidFill>
                  <a:srgbClr val="000080"/>
                </a:solidFill>
                <a:latin typeface="幼圆" pitchFamily="49" charset="-122"/>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lide(fromBottom)">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609325"/>
                                        </p:tgtEl>
                                        <p:attrNameLst>
                                          <p:attrName>style.visibility</p:attrName>
                                        </p:attrNameLst>
                                      </p:cBhvr>
                                      <p:to>
                                        <p:strVal val="visible"/>
                                      </p:to>
                                    </p:set>
                                    <p:anim calcmode="lin" valueType="num">
                                      <p:cBhvr>
                                        <p:cTn id="18" dur="500" fill="hold"/>
                                        <p:tgtEl>
                                          <p:spTgt spid="609325"/>
                                        </p:tgtEl>
                                        <p:attrNameLst>
                                          <p:attrName>ppt_w</p:attrName>
                                        </p:attrNameLst>
                                      </p:cBhvr>
                                      <p:tavLst>
                                        <p:tav tm="0">
                                          <p:val>
                                            <p:fltVal val="0"/>
                                          </p:val>
                                        </p:tav>
                                        <p:tav tm="100000">
                                          <p:val>
                                            <p:strVal val="#ppt_w"/>
                                          </p:val>
                                        </p:tav>
                                      </p:tavLst>
                                    </p:anim>
                                    <p:anim calcmode="lin" valueType="num">
                                      <p:cBhvr>
                                        <p:cTn id="19" dur="500" fill="hold"/>
                                        <p:tgtEl>
                                          <p:spTgt spid="609325"/>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09346"/>
                                        </p:tgtEl>
                                        <p:attrNameLst>
                                          <p:attrName>style.visibility</p:attrName>
                                        </p:attrNameLst>
                                      </p:cBhvr>
                                      <p:to>
                                        <p:strVal val="visible"/>
                                      </p:to>
                                    </p:set>
                                    <p:animEffect transition="in" filter="wipe(down)">
                                      <p:cBhvr>
                                        <p:cTn id="24" dur="500"/>
                                        <p:tgtEl>
                                          <p:spTgt spid="60934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09359"/>
                                        </p:tgtEl>
                                        <p:attrNameLst>
                                          <p:attrName>style.visibility</p:attrName>
                                        </p:attrNameLst>
                                      </p:cBhvr>
                                      <p:to>
                                        <p:strVal val="visible"/>
                                      </p:to>
                                    </p:set>
                                    <p:animEffect transition="in" filter="wipe(down)">
                                      <p:cBhvr>
                                        <p:cTn id="29" dur="500"/>
                                        <p:tgtEl>
                                          <p:spTgt spid="60935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up)">
                                      <p:cBhvr>
                                        <p:cTn id="34" dur="500"/>
                                        <p:tgtEl>
                                          <p:spTgt spid="1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500"/>
                                        <p:tgtEl>
                                          <p:spTgt spid="1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right)">
                                      <p:cBhvr>
                                        <p:cTn id="49" dur="500"/>
                                        <p:tgtEl>
                                          <p:spTgt spid="1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2"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right)">
                                      <p:cBhvr>
                                        <p:cTn id="54" dur="500"/>
                                        <p:tgtEl>
                                          <p:spTgt spid="1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8" presetClass="entr" presetSubtype="12"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strips(downLeft)">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2" fill="hold" nodeType="clickEffect">
                                  <p:stCondLst>
                                    <p:cond delay="0"/>
                                  </p:stCondLst>
                                  <p:childTnLst>
                                    <p:set>
                                      <p:cBhvr>
                                        <p:cTn id="68" dur="1" fill="hold">
                                          <p:stCondLst>
                                            <p:cond delay="0"/>
                                          </p:stCondLst>
                                        </p:cTn>
                                        <p:tgtEl>
                                          <p:spTgt spid="135"/>
                                        </p:tgtEl>
                                        <p:attrNameLst>
                                          <p:attrName>style.visibility</p:attrName>
                                        </p:attrNameLst>
                                      </p:cBhvr>
                                      <p:to>
                                        <p:strVal val="visible"/>
                                      </p:to>
                                    </p:set>
                                    <p:animEffect transition="in" filter="wipe(right)">
                                      <p:cBhvr>
                                        <p:cTn id="69"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325" grpId="0"/>
      <p:bldP spid="609346" grpId="0" animBg="1"/>
      <p:bldP spid="609359"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9" name="Text Box 5"/>
          <p:cNvSpPr txBox="1">
            <a:spLocks noChangeArrowheads="1"/>
          </p:cNvSpPr>
          <p:nvPr/>
        </p:nvSpPr>
        <p:spPr bwMode="auto">
          <a:xfrm>
            <a:off x="381000" y="2060848"/>
            <a:ext cx="8763000" cy="1366528"/>
          </a:xfrm>
          <a:prstGeom prst="rect">
            <a:avLst/>
          </a:prstGeom>
          <a:noFill/>
          <a:ln w="9525">
            <a:noFill/>
            <a:miter lim="800000"/>
            <a:headEnd/>
            <a:tailEnd/>
          </a:ln>
        </p:spPr>
        <p:txBody>
          <a:bodyPr>
            <a:spAutoFit/>
          </a:bodyPr>
          <a:lstStyle/>
          <a:p>
            <a:pPr algn="just" fontAlgn="base">
              <a:lnSpc>
                <a:spcPct val="90000"/>
              </a:lnSpc>
              <a:spcBef>
                <a:spcPct val="0"/>
              </a:spcBef>
            </a:pPr>
            <a:r>
              <a:rPr lang="zh-CN" altLang="zh-CN" sz="2300" baseline="0" dirty="0">
                <a:solidFill>
                  <a:srgbClr val="002F8C"/>
                </a:solidFill>
              </a:rPr>
              <a:t>    </a:t>
            </a:r>
            <a:r>
              <a:rPr lang="zh-CN" altLang="en-US" sz="2300" baseline="0" dirty="0">
                <a:solidFill>
                  <a:srgbClr val="002F8C"/>
                </a:solidFill>
              </a:rPr>
              <a:t>  </a:t>
            </a:r>
            <a:r>
              <a:rPr lang="en-US" altLang="zh-CN" sz="2300" baseline="0" dirty="0">
                <a:solidFill>
                  <a:srgbClr val="002F8C"/>
                </a:solidFill>
              </a:rPr>
              <a:t>                            </a:t>
            </a:r>
            <a:endParaRPr lang="zh-CN" altLang="en-US" sz="2300" baseline="0" dirty="0">
              <a:solidFill>
                <a:srgbClr val="002F8C"/>
              </a:solidFill>
            </a:endParaRPr>
          </a:p>
          <a:p>
            <a:pPr algn="just" fontAlgn="base">
              <a:lnSpc>
                <a:spcPct val="90000"/>
              </a:lnSpc>
              <a:spcBef>
                <a:spcPct val="0"/>
              </a:spcBef>
            </a:pPr>
            <a:r>
              <a:rPr lang="zh-CN" altLang="en-US" sz="2300" baseline="0" dirty="0">
                <a:solidFill>
                  <a:srgbClr val="002F8C"/>
                </a:solidFill>
              </a:rPr>
              <a:t>     </a:t>
            </a:r>
            <a:r>
              <a:rPr lang="zh-CN" altLang="en-US" sz="2300" dirty="0">
                <a:solidFill>
                  <a:srgbClr val="002F8C"/>
                </a:solidFill>
              </a:rPr>
              <a:t> </a:t>
            </a:r>
            <a:r>
              <a:rPr lang="en-US" altLang="zh-CN" sz="2300" dirty="0">
                <a:solidFill>
                  <a:srgbClr val="002F8C"/>
                </a:solidFill>
              </a:rPr>
              <a:t>for</a:t>
            </a:r>
            <a:r>
              <a:rPr lang="en-US" altLang="zh-CN" sz="2300" baseline="0" dirty="0">
                <a:solidFill>
                  <a:srgbClr val="002F8C"/>
                </a:solidFill>
              </a:rPr>
              <a:t>(q=list; q!=list  </a:t>
            </a:r>
            <a:r>
              <a:rPr lang="en-US" altLang="zh-CN" sz="2100" baseline="0" dirty="0">
                <a:solidFill>
                  <a:srgbClr val="002F8C"/>
                </a:solidFill>
              </a:rPr>
              <a:t>&amp;&amp;</a:t>
            </a:r>
            <a:r>
              <a:rPr lang="en-US" altLang="zh-CN" sz="2300" baseline="0" dirty="0">
                <a:solidFill>
                  <a:srgbClr val="002F8C"/>
                </a:solidFill>
              </a:rPr>
              <a:t> q</a:t>
            </a:r>
            <a:r>
              <a:rPr lang="en-US" altLang="zh-CN" sz="2300" baseline="0" dirty="0">
                <a:solidFill>
                  <a:srgbClr val="002F8C"/>
                </a:solidFill>
                <a:latin typeface="宋体" charset="-122"/>
                <a:ea typeface="宋体" charset="-122"/>
              </a:rPr>
              <a:t>-</a:t>
            </a:r>
            <a:r>
              <a:rPr lang="en-US" altLang="zh-CN" sz="2300" baseline="0" dirty="0">
                <a:solidFill>
                  <a:srgbClr val="002F8C"/>
                </a:solidFill>
              </a:rPr>
              <a:t>&gt;data!=x; q=q-&gt;</a:t>
            </a:r>
            <a:r>
              <a:rPr lang="en-US" altLang="zh-CN" sz="2300" baseline="0" dirty="0" err="1">
                <a:solidFill>
                  <a:srgbClr val="002F8C"/>
                </a:solidFill>
              </a:rPr>
              <a:t>rlink</a:t>
            </a:r>
            <a:r>
              <a:rPr lang="en-US" altLang="zh-CN" sz="2300" baseline="0" dirty="0">
                <a:solidFill>
                  <a:srgbClr val="002F8C"/>
                </a:solidFill>
              </a:rPr>
              <a:t>)     /* </a:t>
            </a:r>
            <a:r>
              <a:rPr lang="zh-CN" altLang="en-US" sz="2000" baseline="0" dirty="0">
                <a:solidFill>
                  <a:srgbClr val="002F8C"/>
                </a:solidFill>
                <a:ea typeface="幼圆" pitchFamily="49" charset="-122"/>
              </a:rPr>
              <a:t>寻找满足条件的链结点</a:t>
            </a:r>
            <a:r>
              <a:rPr lang="zh-CN" altLang="en-US" sz="2300" baseline="0" dirty="0">
                <a:solidFill>
                  <a:srgbClr val="002F8C"/>
                </a:solidFill>
              </a:rPr>
              <a:t>  */</a:t>
            </a:r>
            <a:endParaRPr lang="en-US" altLang="zh-CN" sz="2300" baseline="0" dirty="0">
              <a:solidFill>
                <a:srgbClr val="002F8C"/>
              </a:solidFill>
            </a:endParaRPr>
          </a:p>
          <a:p>
            <a:pPr algn="just" fontAlgn="base">
              <a:lnSpc>
                <a:spcPct val="90000"/>
              </a:lnSpc>
              <a:spcBef>
                <a:spcPct val="0"/>
              </a:spcBef>
            </a:pPr>
            <a:r>
              <a:rPr lang="en-US" altLang="zh-CN" sz="2300" baseline="0" dirty="0">
                <a:solidFill>
                  <a:srgbClr val="002F8C"/>
                </a:solidFill>
              </a:rPr>
              <a:t>       if(q==list)</a:t>
            </a:r>
          </a:p>
          <a:p>
            <a:pPr algn="just" fontAlgn="base">
              <a:lnSpc>
                <a:spcPct val="90000"/>
              </a:lnSpc>
              <a:spcBef>
                <a:spcPct val="0"/>
              </a:spcBef>
            </a:pPr>
            <a:r>
              <a:rPr lang="en-US" altLang="zh-CN" sz="2300" baseline="0" dirty="0">
                <a:solidFill>
                  <a:srgbClr val="002F8C"/>
                </a:solidFill>
              </a:rPr>
              <a:t>            return </a:t>
            </a:r>
            <a:r>
              <a:rPr lang="en-US" altLang="zh-CN" sz="2300" baseline="0" dirty="0">
                <a:solidFill>
                  <a:srgbClr val="002F8C"/>
                </a:solidFill>
                <a:latin typeface="宋体" charset="-122"/>
                <a:ea typeface="宋体" charset="-122"/>
              </a:rPr>
              <a:t>-</a:t>
            </a:r>
            <a:r>
              <a:rPr lang="en-US" altLang="zh-CN" sz="2300" baseline="0" dirty="0">
                <a:solidFill>
                  <a:srgbClr val="002F8C"/>
                </a:solidFill>
              </a:rPr>
              <a:t>1;                                    /* </a:t>
            </a:r>
            <a:r>
              <a:rPr lang="zh-CN" altLang="en-US" sz="2000" baseline="0" dirty="0">
                <a:solidFill>
                  <a:srgbClr val="002F8C"/>
                </a:solidFill>
                <a:ea typeface="幼圆" pitchFamily="49" charset="-122"/>
              </a:rPr>
              <a:t>没有找到满足条件的结点</a:t>
            </a:r>
            <a:r>
              <a:rPr lang="zh-CN" altLang="en-US" sz="2300" baseline="0" dirty="0">
                <a:solidFill>
                  <a:srgbClr val="002F8C"/>
                </a:solidFill>
              </a:rPr>
              <a:t> */</a:t>
            </a:r>
          </a:p>
        </p:txBody>
      </p:sp>
      <p:sp>
        <p:nvSpPr>
          <p:cNvPr id="610310" name="Rectangle 6"/>
          <p:cNvSpPr>
            <a:spLocks noChangeArrowheads="1"/>
          </p:cNvSpPr>
          <p:nvPr/>
        </p:nvSpPr>
        <p:spPr bwMode="auto">
          <a:xfrm>
            <a:off x="381000" y="1143000"/>
            <a:ext cx="8153400" cy="5165725"/>
          </a:xfrm>
          <a:prstGeom prst="rect">
            <a:avLst/>
          </a:prstGeom>
          <a:noFill/>
          <a:ln w="9525">
            <a:noFill/>
            <a:miter lim="800000"/>
            <a:headEnd/>
            <a:tailEnd/>
          </a:ln>
        </p:spPr>
        <p:txBody>
          <a:bodyPr>
            <a:spAutoFit/>
          </a:bodyPr>
          <a:lstStyle/>
          <a:p>
            <a:pPr fontAlgn="base">
              <a:lnSpc>
                <a:spcPct val="85000"/>
              </a:lnSpc>
              <a:spcBef>
                <a:spcPct val="0"/>
              </a:spcBef>
            </a:pPr>
            <a:r>
              <a:rPr lang="en-US" altLang="zh-CN" sz="2300" baseline="0" dirty="0" err="1">
                <a:solidFill>
                  <a:srgbClr val="002F8C"/>
                </a:solidFill>
              </a:rPr>
              <a:t>int</a:t>
            </a:r>
            <a:r>
              <a:rPr lang="en-US" altLang="zh-CN" sz="2300" baseline="0" dirty="0">
                <a:solidFill>
                  <a:srgbClr val="002F8C"/>
                </a:solidFill>
              </a:rPr>
              <a:t>  </a:t>
            </a:r>
            <a:r>
              <a:rPr lang="en-US" altLang="zh-CN" sz="2300" dirty="0" err="1">
                <a:solidFill>
                  <a:srgbClr val="002F8C"/>
                </a:solidFill>
              </a:rPr>
              <a:t>insertDNode</a:t>
            </a:r>
            <a:r>
              <a:rPr lang="en-US" altLang="zh-CN" sz="2300" baseline="0" dirty="0">
                <a:solidFill>
                  <a:srgbClr val="002F8C"/>
                </a:solidFill>
              </a:rPr>
              <a:t>(</a:t>
            </a:r>
            <a:r>
              <a:rPr lang="en-US" altLang="zh-CN" sz="2300" baseline="0" dirty="0" err="1">
                <a:solidFill>
                  <a:srgbClr val="002F8C"/>
                </a:solidFill>
              </a:rPr>
              <a:t>DNodeptr</a:t>
            </a:r>
            <a:r>
              <a:rPr lang="en-US" altLang="zh-CN" sz="2300" baseline="0" dirty="0">
                <a:solidFill>
                  <a:srgbClr val="002F8C"/>
                </a:solidFill>
              </a:rPr>
              <a:t> list, </a:t>
            </a:r>
            <a:r>
              <a:rPr lang="en-US" altLang="zh-CN" sz="2300" baseline="0" dirty="0" err="1">
                <a:solidFill>
                  <a:srgbClr val="002F8C"/>
                </a:solidFill>
              </a:rPr>
              <a:t>ElemType</a:t>
            </a:r>
            <a:r>
              <a:rPr lang="en-US" altLang="zh-CN" sz="2300" baseline="0" dirty="0">
                <a:solidFill>
                  <a:srgbClr val="002F8C"/>
                </a:solidFill>
              </a:rPr>
              <a:t> x, </a:t>
            </a:r>
            <a:r>
              <a:rPr lang="en-US" altLang="zh-CN" sz="2300" baseline="0" dirty="0" err="1">
                <a:solidFill>
                  <a:srgbClr val="002F8C"/>
                </a:solidFill>
              </a:rPr>
              <a:t>ElemType</a:t>
            </a:r>
            <a:r>
              <a:rPr lang="en-US" altLang="zh-CN" sz="2300" baseline="0" dirty="0">
                <a:solidFill>
                  <a:srgbClr val="002F8C"/>
                </a:solidFill>
              </a:rPr>
              <a:t> item)</a:t>
            </a:r>
          </a:p>
          <a:p>
            <a:pPr fontAlgn="base">
              <a:lnSpc>
                <a:spcPct val="85000"/>
              </a:lnSpc>
              <a:spcBef>
                <a:spcPct val="0"/>
              </a:spcBef>
            </a:pPr>
            <a:r>
              <a:rPr lang="en-US" altLang="zh-CN" sz="2300" baseline="0" dirty="0">
                <a:solidFill>
                  <a:srgbClr val="002F8C"/>
                </a:solidFill>
              </a:rPr>
              <a:t>{</a:t>
            </a:r>
          </a:p>
          <a:p>
            <a:pPr fontAlgn="base">
              <a:lnSpc>
                <a:spcPct val="85000"/>
              </a:lnSpc>
              <a:spcBef>
                <a:spcPct val="0"/>
              </a:spcBef>
            </a:pPr>
            <a:r>
              <a:rPr lang="en-US" altLang="zh-CN" sz="2300" baseline="0" dirty="0">
                <a:solidFill>
                  <a:srgbClr val="002F8C"/>
                </a:solidFill>
              </a:rPr>
              <a:t>       </a:t>
            </a:r>
            <a:r>
              <a:rPr lang="en-US" altLang="zh-CN" sz="2300" baseline="0" dirty="0" err="1">
                <a:solidFill>
                  <a:srgbClr val="002F8C"/>
                </a:solidFill>
              </a:rPr>
              <a:t>int</a:t>
            </a:r>
            <a:r>
              <a:rPr lang="en-US" altLang="zh-CN" sz="2300" baseline="0" dirty="0">
                <a:solidFill>
                  <a:srgbClr val="002F8C"/>
                </a:solidFill>
              </a:rPr>
              <a:t> </a:t>
            </a:r>
            <a:r>
              <a:rPr lang="en-US" altLang="zh-CN" sz="2300" dirty="0" err="1">
                <a:solidFill>
                  <a:srgbClr val="002F8C"/>
                </a:solidFill>
              </a:rPr>
              <a:t>DNodeptr</a:t>
            </a:r>
            <a:r>
              <a:rPr lang="en-US" altLang="zh-CN" sz="2300" baseline="0" dirty="0">
                <a:solidFill>
                  <a:srgbClr val="002F8C"/>
                </a:solidFill>
              </a:rPr>
              <a:t>  </a:t>
            </a:r>
            <a:r>
              <a:rPr lang="en-US" altLang="zh-CN" sz="2300" baseline="0" dirty="0" err="1">
                <a:solidFill>
                  <a:srgbClr val="002F8C"/>
                </a:solidFill>
              </a:rPr>
              <a:t>p,q</a:t>
            </a:r>
            <a:r>
              <a:rPr lang="en-US" altLang="zh-CN" sz="2300" baseline="0" dirty="0">
                <a:solidFill>
                  <a:srgbClr val="002F8C"/>
                </a:solidFill>
              </a:rPr>
              <a:t>;</a:t>
            </a: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r>
              <a:rPr lang="en-US" altLang="zh-CN" sz="2300" baseline="0" dirty="0">
                <a:solidFill>
                  <a:srgbClr val="002F8C"/>
                </a:solidFill>
              </a:rPr>
              <a:t> </a:t>
            </a: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r>
              <a:rPr lang="en-US" altLang="zh-CN" sz="2300" baseline="0" dirty="0">
                <a:solidFill>
                  <a:srgbClr val="002F8C"/>
                </a:solidFill>
              </a:rPr>
              <a:t> </a:t>
            </a: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endParaRPr lang="en-US" altLang="zh-CN" sz="2300" baseline="0" dirty="0">
              <a:solidFill>
                <a:srgbClr val="002F8C"/>
              </a:solidFill>
            </a:endParaRPr>
          </a:p>
          <a:p>
            <a:pPr fontAlgn="base">
              <a:lnSpc>
                <a:spcPct val="85000"/>
              </a:lnSpc>
              <a:spcBef>
                <a:spcPct val="0"/>
              </a:spcBef>
            </a:pPr>
            <a:r>
              <a:rPr lang="en-US" altLang="zh-CN" sz="2300" baseline="0" dirty="0">
                <a:solidFill>
                  <a:srgbClr val="002F8C"/>
                </a:solidFill>
              </a:rPr>
              <a:t>}</a:t>
            </a:r>
            <a:endParaRPr lang="en-US" altLang="zh-CN" sz="2400" baseline="0" dirty="0">
              <a:solidFill>
                <a:srgbClr val="002F8C"/>
              </a:solidFill>
            </a:endParaRPr>
          </a:p>
        </p:txBody>
      </p:sp>
      <p:sp>
        <p:nvSpPr>
          <p:cNvPr id="610311" name="Rectangle 7"/>
          <p:cNvSpPr>
            <a:spLocks noChangeArrowheads="1"/>
          </p:cNvSpPr>
          <p:nvPr/>
        </p:nvSpPr>
        <p:spPr bwMode="auto">
          <a:xfrm>
            <a:off x="381000" y="3656013"/>
            <a:ext cx="7380547" cy="694036"/>
          </a:xfrm>
          <a:prstGeom prst="rect">
            <a:avLst/>
          </a:prstGeom>
          <a:noFill/>
          <a:ln w="9525">
            <a:noFill/>
            <a:miter lim="800000"/>
            <a:headEnd/>
            <a:tailEnd/>
          </a:ln>
        </p:spPr>
        <p:txBody>
          <a:bodyPr wrap="none">
            <a:spAutoFit/>
          </a:bodyPr>
          <a:lstStyle/>
          <a:p>
            <a:pPr fontAlgn="base">
              <a:lnSpc>
                <a:spcPct val="85000"/>
              </a:lnSpc>
              <a:spcBef>
                <a:spcPct val="0"/>
              </a:spcBef>
            </a:pPr>
            <a:r>
              <a:rPr lang="en-US" altLang="zh-CN" sz="2300" baseline="0" dirty="0">
                <a:solidFill>
                  <a:srgbClr val="0066FF"/>
                </a:solidFill>
              </a:rPr>
              <a:t>       p=(</a:t>
            </a:r>
            <a:r>
              <a:rPr lang="en-US" altLang="zh-CN" sz="2300" dirty="0" err="1">
                <a:solidFill>
                  <a:srgbClr val="0066FF"/>
                </a:solidFill>
              </a:rPr>
              <a:t>DNoteptr</a:t>
            </a:r>
            <a:r>
              <a:rPr lang="en-US" altLang="zh-CN" sz="2300" baseline="0" dirty="0">
                <a:solidFill>
                  <a:srgbClr val="0066FF"/>
                </a:solidFill>
              </a:rPr>
              <a:t>)</a:t>
            </a:r>
            <a:r>
              <a:rPr lang="en-US" altLang="zh-CN" sz="2300" baseline="0" dirty="0" err="1">
                <a:solidFill>
                  <a:srgbClr val="0066FF"/>
                </a:solidFill>
              </a:rPr>
              <a:t>malloc</a:t>
            </a:r>
            <a:r>
              <a:rPr lang="en-US" altLang="zh-CN" sz="2300" baseline="0" dirty="0">
                <a:solidFill>
                  <a:srgbClr val="0066FF"/>
                </a:solidFill>
              </a:rPr>
              <a:t>(</a:t>
            </a:r>
            <a:r>
              <a:rPr lang="en-US" altLang="zh-CN" sz="2300" baseline="0" dirty="0" err="1">
                <a:solidFill>
                  <a:srgbClr val="0066FF"/>
                </a:solidFill>
              </a:rPr>
              <a:t>sizeof</a:t>
            </a:r>
            <a:r>
              <a:rPr lang="en-US" altLang="zh-CN" sz="2300" baseline="0" dirty="0">
                <a:solidFill>
                  <a:srgbClr val="0066FF"/>
                </a:solidFill>
              </a:rPr>
              <a:t>(</a:t>
            </a:r>
            <a:r>
              <a:rPr lang="en-US" altLang="zh-CN" sz="2300" baseline="0" dirty="0" err="1">
                <a:solidFill>
                  <a:srgbClr val="0066FF"/>
                </a:solidFill>
              </a:rPr>
              <a:t>DNode</a:t>
            </a:r>
            <a:r>
              <a:rPr lang="en-US" altLang="zh-CN" sz="2300" baseline="0" dirty="0">
                <a:solidFill>
                  <a:srgbClr val="0066FF"/>
                </a:solidFill>
              </a:rPr>
              <a:t>));    </a:t>
            </a:r>
            <a:r>
              <a:rPr lang="en-US" altLang="zh-CN" sz="2300" baseline="0" dirty="0">
                <a:solidFill>
                  <a:srgbClr val="002F8C"/>
                </a:solidFill>
              </a:rPr>
              <a:t>/*  </a:t>
            </a:r>
            <a:r>
              <a:rPr lang="zh-CN" altLang="en-US" sz="2000" baseline="0" dirty="0">
                <a:solidFill>
                  <a:srgbClr val="002F8C"/>
                </a:solidFill>
                <a:ea typeface="幼圆" pitchFamily="49" charset="-122"/>
              </a:rPr>
              <a:t>申请一个新的结点</a:t>
            </a:r>
            <a:r>
              <a:rPr lang="zh-CN" altLang="en-US" sz="2300" baseline="0" dirty="0">
                <a:solidFill>
                  <a:srgbClr val="002F8C"/>
                </a:solidFill>
              </a:rPr>
              <a:t> */</a:t>
            </a:r>
          </a:p>
          <a:p>
            <a:pPr fontAlgn="base">
              <a:lnSpc>
                <a:spcPct val="85000"/>
              </a:lnSpc>
              <a:spcBef>
                <a:spcPct val="0"/>
              </a:spcBef>
            </a:pPr>
            <a:r>
              <a:rPr lang="zh-CN" altLang="en-US" sz="2300" baseline="0" dirty="0">
                <a:solidFill>
                  <a:srgbClr val="0066FF"/>
                </a:solidFill>
              </a:rPr>
              <a:t>       </a:t>
            </a:r>
            <a:r>
              <a:rPr lang="en-US" altLang="zh-CN" sz="2300" baseline="0" dirty="0">
                <a:solidFill>
                  <a:srgbClr val="0066FF"/>
                </a:solidFill>
              </a:rPr>
              <a:t>p</a:t>
            </a:r>
            <a:r>
              <a:rPr lang="en-US" altLang="zh-CN" sz="2300" baseline="0" dirty="0">
                <a:solidFill>
                  <a:srgbClr val="0066FF"/>
                </a:solidFill>
                <a:latin typeface="宋体" charset="-122"/>
                <a:ea typeface="宋体" charset="-122"/>
              </a:rPr>
              <a:t>-</a:t>
            </a:r>
            <a:r>
              <a:rPr lang="en-US" altLang="zh-CN" sz="2300" baseline="0" dirty="0">
                <a:solidFill>
                  <a:srgbClr val="0066FF"/>
                </a:solidFill>
              </a:rPr>
              <a:t>&gt;data=item;</a:t>
            </a:r>
            <a:endParaRPr lang="en-US" altLang="zh-CN" sz="2400" baseline="0" dirty="0">
              <a:solidFill>
                <a:srgbClr val="0066FF"/>
              </a:solidFill>
            </a:endParaRPr>
          </a:p>
        </p:txBody>
      </p:sp>
      <p:sp>
        <p:nvSpPr>
          <p:cNvPr id="610312" name="Rectangle 8"/>
          <p:cNvSpPr>
            <a:spLocks noChangeArrowheads="1"/>
          </p:cNvSpPr>
          <p:nvPr/>
        </p:nvSpPr>
        <p:spPr bwMode="auto">
          <a:xfrm>
            <a:off x="827088" y="4244975"/>
            <a:ext cx="2232025" cy="442913"/>
          </a:xfrm>
          <a:prstGeom prst="rect">
            <a:avLst/>
          </a:prstGeom>
          <a:noFill/>
          <a:ln w="9525">
            <a:noFill/>
            <a:miter lim="800000"/>
            <a:headEnd/>
            <a:tailEnd/>
          </a:ln>
        </p:spPr>
        <p:txBody>
          <a:bodyPr anchor="ctr">
            <a:spAutoFit/>
          </a:bodyPr>
          <a:lstStyle/>
          <a:p>
            <a:pPr fontAlgn="base"/>
            <a:r>
              <a:rPr lang="zh-CN" altLang="zh-CN" sz="2300" baseline="0" dirty="0">
                <a:solidFill>
                  <a:srgbClr val="FF3300"/>
                </a:solidFill>
              </a:rPr>
              <a:t> </a:t>
            </a:r>
            <a:r>
              <a:rPr lang="zh-CN" altLang="en-US" sz="2300" baseline="0" dirty="0">
                <a:solidFill>
                  <a:srgbClr val="FF3300"/>
                </a:solidFill>
              </a:rPr>
              <a:t>p</a:t>
            </a:r>
            <a:r>
              <a:rPr lang="zh-CN" altLang="en-US" sz="2300" baseline="0" dirty="0">
                <a:solidFill>
                  <a:srgbClr val="FF3300"/>
                </a:solidFill>
                <a:latin typeface="宋体" charset="-122"/>
                <a:ea typeface="宋体" charset="-122"/>
              </a:rPr>
              <a:t>-</a:t>
            </a:r>
            <a:r>
              <a:rPr lang="zh-CN" altLang="en-US" sz="2300" baseline="0" dirty="0">
                <a:solidFill>
                  <a:srgbClr val="FF3300"/>
                </a:solidFill>
              </a:rPr>
              <a:t>&gt;</a:t>
            </a:r>
            <a:r>
              <a:rPr lang="en-US" altLang="zh-CN" sz="2300" baseline="0" dirty="0" err="1">
                <a:solidFill>
                  <a:srgbClr val="FF3300"/>
                </a:solidFill>
              </a:rPr>
              <a:t>llink</a:t>
            </a:r>
            <a:r>
              <a:rPr lang="en-US" altLang="zh-CN" sz="2300" baseline="0" dirty="0">
                <a:solidFill>
                  <a:srgbClr val="FF3300"/>
                </a:solidFill>
              </a:rPr>
              <a:t>=q;</a:t>
            </a:r>
            <a:endParaRPr lang="en-US" altLang="zh-CN" sz="2400" baseline="0" dirty="0">
              <a:solidFill>
                <a:srgbClr val="FF3300"/>
              </a:solidFill>
            </a:endParaRPr>
          </a:p>
        </p:txBody>
      </p:sp>
      <p:sp>
        <p:nvSpPr>
          <p:cNvPr id="610313" name="Rectangle 9"/>
          <p:cNvSpPr>
            <a:spLocks noChangeArrowheads="1"/>
          </p:cNvSpPr>
          <p:nvPr/>
        </p:nvSpPr>
        <p:spPr bwMode="auto">
          <a:xfrm>
            <a:off x="889001" y="4559300"/>
            <a:ext cx="3250952" cy="442913"/>
          </a:xfrm>
          <a:prstGeom prst="rect">
            <a:avLst/>
          </a:prstGeom>
          <a:noFill/>
          <a:ln w="9525">
            <a:noFill/>
            <a:miter lim="800000"/>
            <a:headEnd/>
            <a:tailEnd/>
          </a:ln>
        </p:spPr>
        <p:txBody>
          <a:bodyPr wrap="square" anchor="ctr">
            <a:spAutoFit/>
          </a:bodyPr>
          <a:lstStyle/>
          <a:p>
            <a:pPr fontAlgn="base"/>
            <a:r>
              <a:rPr lang="en-US" altLang="zh-CN" sz="2300" baseline="0" dirty="0">
                <a:solidFill>
                  <a:srgbClr val="FF3300"/>
                </a:solidFill>
              </a:rPr>
              <a:t>p</a:t>
            </a:r>
            <a:r>
              <a:rPr lang="en-US" altLang="zh-CN" sz="2300" baseline="0" dirty="0">
                <a:solidFill>
                  <a:srgbClr val="FF3300"/>
                </a:solidFill>
                <a:latin typeface="宋体" charset="-122"/>
                <a:ea typeface="宋体" charset="-122"/>
              </a:rPr>
              <a:t>-</a:t>
            </a:r>
            <a:r>
              <a:rPr lang="en-US" altLang="zh-CN" sz="2300" baseline="0" dirty="0">
                <a:solidFill>
                  <a:srgbClr val="FF3300"/>
                </a:solidFill>
              </a:rPr>
              <a:t>&gt;</a:t>
            </a:r>
            <a:r>
              <a:rPr lang="en-US" altLang="zh-CN" sz="2300" baseline="0" dirty="0" err="1">
                <a:solidFill>
                  <a:srgbClr val="FF3300"/>
                </a:solidFill>
              </a:rPr>
              <a:t>rlink</a:t>
            </a:r>
            <a:r>
              <a:rPr lang="en-US" altLang="zh-CN" sz="2300" baseline="0" dirty="0">
                <a:solidFill>
                  <a:srgbClr val="FF3300"/>
                </a:solidFill>
              </a:rPr>
              <a:t>=q</a:t>
            </a:r>
            <a:r>
              <a:rPr lang="en-US" altLang="zh-CN" sz="2300" baseline="0" dirty="0">
                <a:solidFill>
                  <a:srgbClr val="FF3300"/>
                </a:solidFill>
                <a:latin typeface="宋体" charset="-122"/>
                <a:ea typeface="宋体" charset="-122"/>
              </a:rPr>
              <a:t>-</a:t>
            </a:r>
            <a:r>
              <a:rPr lang="en-US" altLang="zh-CN" sz="2300" baseline="0" dirty="0">
                <a:solidFill>
                  <a:srgbClr val="FF3300"/>
                </a:solidFill>
              </a:rPr>
              <a:t>&gt;</a:t>
            </a:r>
            <a:r>
              <a:rPr lang="en-US" altLang="zh-CN" sz="2300" baseline="0" dirty="0" err="1">
                <a:solidFill>
                  <a:srgbClr val="FF3300"/>
                </a:solidFill>
              </a:rPr>
              <a:t>rlink</a:t>
            </a:r>
            <a:r>
              <a:rPr lang="en-US" altLang="zh-CN" sz="2300" baseline="0" dirty="0">
                <a:solidFill>
                  <a:srgbClr val="FF3300"/>
                </a:solidFill>
              </a:rPr>
              <a:t>;</a:t>
            </a:r>
            <a:endParaRPr lang="en-US" altLang="zh-CN" sz="2400" baseline="0" dirty="0">
              <a:solidFill>
                <a:srgbClr val="FF3300"/>
              </a:solidFill>
            </a:endParaRPr>
          </a:p>
        </p:txBody>
      </p:sp>
      <p:sp>
        <p:nvSpPr>
          <p:cNvPr id="610314" name="Rectangle 10"/>
          <p:cNvSpPr>
            <a:spLocks noChangeArrowheads="1"/>
          </p:cNvSpPr>
          <p:nvPr/>
        </p:nvSpPr>
        <p:spPr bwMode="auto">
          <a:xfrm>
            <a:off x="727075" y="4883150"/>
            <a:ext cx="3351213" cy="442913"/>
          </a:xfrm>
          <a:prstGeom prst="rect">
            <a:avLst/>
          </a:prstGeom>
          <a:noFill/>
          <a:ln w="9525">
            <a:noFill/>
            <a:miter lim="800000"/>
            <a:headEnd/>
            <a:tailEnd/>
          </a:ln>
        </p:spPr>
        <p:txBody>
          <a:bodyPr anchor="ctr">
            <a:spAutoFit/>
          </a:bodyPr>
          <a:lstStyle/>
          <a:p>
            <a:pPr fontAlgn="base"/>
            <a:r>
              <a:rPr lang="zh-CN" altLang="zh-CN" sz="2300" baseline="0" dirty="0">
                <a:solidFill>
                  <a:srgbClr val="009900"/>
                </a:solidFill>
              </a:rPr>
              <a:t> </a:t>
            </a:r>
            <a:r>
              <a:rPr lang="zh-CN" altLang="en-US" sz="2300" baseline="0" dirty="0">
                <a:solidFill>
                  <a:srgbClr val="009900"/>
                </a:solidFill>
              </a:rPr>
              <a:t> </a:t>
            </a:r>
            <a:r>
              <a:rPr lang="en-US" altLang="zh-CN" sz="2300" baseline="0" dirty="0">
                <a:solidFill>
                  <a:srgbClr val="009900"/>
                </a:solidFill>
              </a:rPr>
              <a:t>q</a:t>
            </a:r>
            <a:r>
              <a:rPr lang="en-US" altLang="zh-CN" sz="2300" baseline="0" dirty="0">
                <a:solidFill>
                  <a:srgbClr val="009900"/>
                </a:solidFill>
                <a:latin typeface="宋体" charset="-122"/>
                <a:ea typeface="宋体" charset="-122"/>
              </a:rPr>
              <a:t>-</a:t>
            </a:r>
            <a:r>
              <a:rPr lang="en-US" altLang="zh-CN" sz="2300" baseline="0" dirty="0">
                <a:solidFill>
                  <a:srgbClr val="009900"/>
                </a:solidFill>
              </a:rPr>
              <a:t>&gt;</a:t>
            </a:r>
            <a:r>
              <a:rPr lang="en-US" altLang="zh-CN" sz="2300" baseline="0" dirty="0" err="1">
                <a:solidFill>
                  <a:srgbClr val="009900"/>
                </a:solidFill>
              </a:rPr>
              <a:t>rlink</a:t>
            </a:r>
            <a:r>
              <a:rPr lang="en-US" altLang="zh-CN" sz="2300" baseline="0" dirty="0">
                <a:solidFill>
                  <a:srgbClr val="009900"/>
                </a:solidFill>
                <a:latin typeface="宋体" charset="-122"/>
                <a:ea typeface="宋体" charset="-122"/>
              </a:rPr>
              <a:t>-</a:t>
            </a:r>
            <a:r>
              <a:rPr lang="en-US" altLang="zh-CN" sz="2300" baseline="0" dirty="0">
                <a:solidFill>
                  <a:srgbClr val="009900"/>
                </a:solidFill>
              </a:rPr>
              <a:t>&gt;</a:t>
            </a:r>
            <a:r>
              <a:rPr lang="en-US" altLang="zh-CN" sz="2300" baseline="0" dirty="0" err="1">
                <a:solidFill>
                  <a:srgbClr val="009900"/>
                </a:solidFill>
              </a:rPr>
              <a:t>llink</a:t>
            </a:r>
            <a:r>
              <a:rPr lang="en-US" altLang="zh-CN" sz="2300" baseline="0" dirty="0">
                <a:solidFill>
                  <a:srgbClr val="009900"/>
                </a:solidFill>
              </a:rPr>
              <a:t>=p;</a:t>
            </a:r>
          </a:p>
        </p:txBody>
      </p:sp>
      <p:sp>
        <p:nvSpPr>
          <p:cNvPr id="610315" name="Rectangle 11"/>
          <p:cNvSpPr>
            <a:spLocks noChangeArrowheads="1"/>
          </p:cNvSpPr>
          <p:nvPr/>
        </p:nvSpPr>
        <p:spPr bwMode="auto">
          <a:xfrm>
            <a:off x="869950" y="5210175"/>
            <a:ext cx="2909962" cy="736600"/>
          </a:xfrm>
          <a:prstGeom prst="rect">
            <a:avLst/>
          </a:prstGeom>
          <a:noFill/>
          <a:ln w="9525">
            <a:noFill/>
            <a:miter lim="800000"/>
            <a:headEnd/>
            <a:tailEnd/>
          </a:ln>
        </p:spPr>
        <p:txBody>
          <a:bodyPr wrap="square" anchor="ctr">
            <a:spAutoFit/>
          </a:bodyPr>
          <a:lstStyle/>
          <a:p>
            <a:pPr fontAlgn="base">
              <a:lnSpc>
                <a:spcPct val="90000"/>
              </a:lnSpc>
              <a:spcBef>
                <a:spcPct val="0"/>
              </a:spcBef>
            </a:pPr>
            <a:r>
              <a:rPr lang="en-US" altLang="zh-CN" sz="2300" baseline="0" dirty="0">
                <a:solidFill>
                  <a:srgbClr val="009900"/>
                </a:solidFill>
              </a:rPr>
              <a:t>q</a:t>
            </a:r>
            <a:r>
              <a:rPr lang="en-US" altLang="zh-CN" sz="2300" baseline="0" dirty="0">
                <a:solidFill>
                  <a:srgbClr val="009900"/>
                </a:solidFill>
                <a:latin typeface="宋体" charset="-122"/>
                <a:ea typeface="宋体" charset="-122"/>
              </a:rPr>
              <a:t>-</a:t>
            </a:r>
            <a:r>
              <a:rPr lang="en-US" altLang="zh-CN" sz="2300" baseline="0" dirty="0">
                <a:solidFill>
                  <a:srgbClr val="009900"/>
                </a:solidFill>
              </a:rPr>
              <a:t>&gt;</a:t>
            </a:r>
            <a:r>
              <a:rPr lang="en-US" altLang="zh-CN" sz="2300" baseline="0" dirty="0" err="1">
                <a:solidFill>
                  <a:srgbClr val="009900"/>
                </a:solidFill>
              </a:rPr>
              <a:t>rlink</a:t>
            </a:r>
            <a:r>
              <a:rPr lang="en-US" altLang="zh-CN" sz="2300" baseline="0" dirty="0">
                <a:solidFill>
                  <a:srgbClr val="009900"/>
                </a:solidFill>
              </a:rPr>
              <a:t>=p;</a:t>
            </a:r>
          </a:p>
          <a:p>
            <a:pPr fontAlgn="base">
              <a:lnSpc>
                <a:spcPct val="90000"/>
              </a:lnSpc>
              <a:spcBef>
                <a:spcPct val="0"/>
              </a:spcBef>
            </a:pPr>
            <a:r>
              <a:rPr lang="en-US" altLang="zh-CN" sz="2400" baseline="0" dirty="0">
                <a:solidFill>
                  <a:srgbClr val="000099"/>
                </a:solidFill>
              </a:rPr>
              <a:t>return 1;</a:t>
            </a:r>
            <a:r>
              <a:rPr lang="en-US" altLang="zh-CN" sz="2400" baseline="0" dirty="0">
                <a:solidFill>
                  <a:srgbClr val="009900"/>
                </a:solidFill>
              </a:rPr>
              <a:t>     </a:t>
            </a:r>
            <a:r>
              <a:rPr lang="en-US" altLang="zh-CN" sz="2000" baseline="0" dirty="0">
                <a:solidFill>
                  <a:srgbClr val="002F8C"/>
                </a:solidFill>
              </a:rPr>
              <a:t>/* </a:t>
            </a:r>
            <a:r>
              <a:rPr lang="zh-CN" altLang="en-US" sz="2000" baseline="0" dirty="0">
                <a:solidFill>
                  <a:srgbClr val="002F8C"/>
                </a:solidFill>
                <a:ea typeface="幼圆" pitchFamily="49" charset="-122"/>
              </a:rPr>
              <a:t>插入成功</a:t>
            </a:r>
            <a:r>
              <a:rPr lang="zh-CN" altLang="en-US" sz="2000" baseline="0" dirty="0">
                <a:solidFill>
                  <a:srgbClr val="002F8C"/>
                </a:solidFill>
              </a:rPr>
              <a:t> */</a:t>
            </a:r>
          </a:p>
        </p:txBody>
      </p:sp>
      <p:grpSp>
        <p:nvGrpSpPr>
          <p:cNvPr id="2" name="Group 42"/>
          <p:cNvGrpSpPr>
            <a:grpSpLocks/>
          </p:cNvGrpSpPr>
          <p:nvPr/>
        </p:nvGrpSpPr>
        <p:grpSpPr bwMode="auto">
          <a:xfrm>
            <a:off x="755576" y="1700808"/>
            <a:ext cx="7842250" cy="1728788"/>
            <a:chOff x="532" y="971"/>
            <a:chExt cx="4940" cy="1089"/>
          </a:xfrm>
        </p:grpSpPr>
        <p:sp>
          <p:nvSpPr>
            <p:cNvPr id="54327" name="Rectangle 43"/>
            <p:cNvSpPr>
              <a:spLocks noChangeArrowheads="1"/>
            </p:cNvSpPr>
            <p:nvPr/>
          </p:nvSpPr>
          <p:spPr bwMode="auto">
            <a:xfrm>
              <a:off x="532" y="1399"/>
              <a:ext cx="3266" cy="661"/>
            </a:xfrm>
            <a:prstGeom prst="rect">
              <a:avLst/>
            </a:prstGeom>
            <a:noFill/>
            <a:ln w="31750">
              <a:solidFill>
                <a:srgbClr val="FF3300"/>
              </a:solidFill>
              <a:prstDash val="lgDash"/>
              <a:miter lim="800000"/>
              <a:headEnd/>
              <a:tailEnd/>
            </a:ln>
          </p:spPr>
          <p:txBody>
            <a:bodyPr wrap="none" anchor="ctr"/>
            <a:lstStyle/>
            <a:p>
              <a:endParaRPr lang="zh-CN" altLang="en-US"/>
            </a:p>
          </p:txBody>
        </p:sp>
        <p:sp>
          <p:nvSpPr>
            <p:cNvPr id="54328" name="AutoShape 44"/>
            <p:cNvSpPr>
              <a:spLocks noChangeArrowheads="1"/>
            </p:cNvSpPr>
            <p:nvPr/>
          </p:nvSpPr>
          <p:spPr bwMode="auto">
            <a:xfrm>
              <a:off x="3456" y="984"/>
              <a:ext cx="2016" cy="347"/>
            </a:xfrm>
            <a:prstGeom prst="wedgeEllipseCallout">
              <a:avLst>
                <a:gd name="adj1" fmla="val -68153"/>
                <a:gd name="adj2" fmla="val 86023"/>
              </a:avLst>
            </a:prstGeom>
            <a:noFill/>
            <a:ln w="60325" cap="sq">
              <a:solidFill>
                <a:srgbClr val="2EB9B6"/>
              </a:solidFill>
              <a:miter lim="800000"/>
              <a:headEnd/>
              <a:tailEnd/>
            </a:ln>
          </p:spPr>
          <p:txBody>
            <a:bodyPr anchor="ctr"/>
            <a:lstStyle/>
            <a:p>
              <a:pPr algn="ctr"/>
              <a:endParaRPr lang="zh-CN" altLang="en-US" sz="2600" b="0"/>
            </a:p>
          </p:txBody>
        </p:sp>
        <p:sp>
          <p:nvSpPr>
            <p:cNvPr id="54329" name="Text Box 45"/>
            <p:cNvSpPr txBox="1">
              <a:spLocks noChangeArrowheads="1"/>
            </p:cNvSpPr>
            <p:nvPr/>
          </p:nvSpPr>
          <p:spPr bwMode="auto">
            <a:xfrm>
              <a:off x="3512" y="971"/>
              <a:ext cx="1861" cy="291"/>
            </a:xfrm>
            <a:prstGeom prst="rect">
              <a:avLst/>
            </a:prstGeom>
            <a:noFill/>
            <a:ln w="12700" cap="sq">
              <a:noFill/>
              <a:miter lim="800000"/>
              <a:headEnd/>
              <a:tailEnd/>
            </a:ln>
            <a:effectLst>
              <a:outerShdw dist="12700" dir="5400000" algn="ctr" rotWithShape="0">
                <a:schemeClr val="bg1"/>
              </a:outerShdw>
            </a:effectLst>
          </p:spPr>
          <p:txBody>
            <a:bodyPr wrap="none">
              <a:spAutoFit/>
            </a:bodyPr>
            <a:lstStyle/>
            <a:p>
              <a:pPr algn="ctr"/>
              <a:r>
                <a:rPr lang="zh-CN" altLang="en-US" sz="2400" i="1" dirty="0">
                  <a:solidFill>
                    <a:srgbClr val="FF3300"/>
                  </a:solidFill>
                  <a:ea typeface="黑体" pitchFamily="2" charset="-122"/>
                </a:rPr>
                <a:t>寻找满足条件的结点</a:t>
              </a:r>
            </a:p>
          </p:txBody>
        </p:sp>
      </p:grpSp>
      <p:grpSp>
        <p:nvGrpSpPr>
          <p:cNvPr id="3" name="Group 46"/>
          <p:cNvGrpSpPr>
            <a:grpSpLocks/>
          </p:cNvGrpSpPr>
          <p:nvPr/>
        </p:nvGrpSpPr>
        <p:grpSpPr bwMode="auto">
          <a:xfrm>
            <a:off x="5029200" y="247650"/>
            <a:ext cx="3124200" cy="660400"/>
            <a:chOff x="3252" y="168"/>
            <a:chExt cx="1968" cy="416"/>
          </a:xfrm>
        </p:grpSpPr>
        <p:sp>
          <p:nvSpPr>
            <p:cNvPr id="54325" name="Freeform 47"/>
            <p:cNvSpPr>
              <a:spLocks/>
            </p:cNvSpPr>
            <p:nvPr/>
          </p:nvSpPr>
          <p:spPr bwMode="auto">
            <a:xfrm>
              <a:off x="3252" y="168"/>
              <a:ext cx="1968" cy="416"/>
            </a:xfrm>
            <a:custGeom>
              <a:avLst/>
              <a:gdLst>
                <a:gd name="T0" fmla="*/ 9442 w 901"/>
                <a:gd name="T1" fmla="*/ 25 h 416"/>
                <a:gd name="T2" fmla="*/ 79513 w 901"/>
                <a:gd name="T3" fmla="*/ 36 h 416"/>
                <a:gd name="T4" fmla="*/ 90777 w 901"/>
                <a:gd name="T5" fmla="*/ 48 h 416"/>
                <a:gd name="T6" fmla="*/ 88296 w 901"/>
                <a:gd name="T7" fmla="*/ 370 h 416"/>
                <a:gd name="T8" fmla="*/ 23216 w 901"/>
                <a:gd name="T9" fmla="*/ 416 h 416"/>
                <a:gd name="T10" fmla="*/ 4480 w 901"/>
                <a:gd name="T11" fmla="*/ 405 h 416"/>
                <a:gd name="T12" fmla="*/ 749 w 901"/>
                <a:gd name="T13" fmla="*/ 393 h 416"/>
                <a:gd name="T14" fmla="*/ 1937 w 901"/>
                <a:gd name="T15" fmla="*/ 71 h 416"/>
                <a:gd name="T16" fmla="*/ 9442 w 901"/>
                <a:gd name="T17" fmla="*/ 25 h 4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1" h="416">
                  <a:moveTo>
                    <a:pt x="87" y="25"/>
                  </a:moveTo>
                  <a:cubicBezTo>
                    <a:pt x="455" y="62"/>
                    <a:pt x="241" y="50"/>
                    <a:pt x="732" y="36"/>
                  </a:cubicBezTo>
                  <a:cubicBezTo>
                    <a:pt x="767" y="40"/>
                    <a:pt x="823" y="15"/>
                    <a:pt x="836" y="48"/>
                  </a:cubicBezTo>
                  <a:cubicBezTo>
                    <a:pt x="840" y="59"/>
                    <a:pt x="901" y="355"/>
                    <a:pt x="813" y="370"/>
                  </a:cubicBezTo>
                  <a:cubicBezTo>
                    <a:pt x="626" y="401"/>
                    <a:pt x="409" y="393"/>
                    <a:pt x="214" y="416"/>
                  </a:cubicBezTo>
                  <a:cubicBezTo>
                    <a:pt x="156" y="412"/>
                    <a:pt x="98" y="411"/>
                    <a:pt x="41" y="405"/>
                  </a:cubicBezTo>
                  <a:cubicBezTo>
                    <a:pt x="29" y="404"/>
                    <a:pt x="8" y="405"/>
                    <a:pt x="7" y="393"/>
                  </a:cubicBezTo>
                  <a:cubicBezTo>
                    <a:pt x="0" y="286"/>
                    <a:pt x="8" y="178"/>
                    <a:pt x="18" y="71"/>
                  </a:cubicBezTo>
                  <a:cubicBezTo>
                    <a:pt x="20" y="45"/>
                    <a:pt x="64" y="0"/>
                    <a:pt x="87" y="25"/>
                  </a:cubicBezTo>
                  <a:close/>
                </a:path>
              </a:pathLst>
            </a:custGeom>
            <a:solidFill>
              <a:srgbClr val="E7FFE7"/>
            </a:solidFill>
            <a:ln w="12700" cap="sq" cmpd="sng">
              <a:noFill/>
              <a:prstDash val="solid"/>
              <a:round/>
              <a:headEnd/>
              <a:tailEnd/>
            </a:ln>
            <a:effectLst>
              <a:outerShdw dist="91581" dir="2021404" algn="ctr" rotWithShape="0">
                <a:srgbClr val="C0C0C0"/>
              </a:outerShdw>
            </a:effectLst>
          </p:spPr>
          <p:txBody>
            <a:bodyPr wrap="none" anchor="ctr"/>
            <a:lstStyle/>
            <a:p>
              <a:endParaRPr lang="zh-CN" altLang="en-US"/>
            </a:p>
          </p:txBody>
        </p:sp>
        <p:sp>
          <p:nvSpPr>
            <p:cNvPr id="54326" name="Rectangle 48"/>
            <p:cNvSpPr>
              <a:spLocks noChangeArrowheads="1"/>
            </p:cNvSpPr>
            <p:nvPr/>
          </p:nvSpPr>
          <p:spPr bwMode="auto">
            <a:xfrm rot="-30194">
              <a:off x="3335" y="241"/>
              <a:ext cx="1705" cy="327"/>
            </a:xfrm>
            <a:prstGeom prst="rect">
              <a:avLst/>
            </a:prstGeom>
            <a:noFill/>
            <a:ln w="12700" cap="sq">
              <a:noFill/>
              <a:miter lim="800000"/>
              <a:headEnd/>
              <a:tailEnd/>
            </a:ln>
            <a:effectLst>
              <a:outerShdw dist="12700" algn="ctr" rotWithShape="0">
                <a:srgbClr val="000000"/>
              </a:outerShdw>
            </a:effectLst>
          </p:spPr>
          <p:txBody>
            <a:bodyPr>
              <a:spAutoFit/>
            </a:bodyPr>
            <a:lstStyle/>
            <a:p>
              <a:r>
                <a:rPr lang="zh-CN" altLang="en-US" sz="2800" baseline="0">
                  <a:solidFill>
                    <a:srgbClr val="FF3300"/>
                  </a:solidFill>
                  <a:ea typeface="幼圆" pitchFamily="49" charset="-122"/>
                </a:rPr>
                <a:t>时间复杂度</a:t>
              </a:r>
              <a:r>
                <a:rPr lang="en-US" altLang="zh-CN" sz="2800" baseline="0">
                  <a:solidFill>
                    <a:srgbClr val="FF3300"/>
                  </a:solidFill>
                  <a:ea typeface="幼圆" pitchFamily="49" charset="-122"/>
                </a:rPr>
                <a:t>O(n)</a:t>
              </a:r>
              <a:endParaRPr lang="zh-CN" altLang="en-US" sz="2800" baseline="0">
                <a:solidFill>
                  <a:srgbClr val="FF3300"/>
                </a:solidFill>
                <a:ea typeface="幼圆" pitchFamily="49" charset="-122"/>
              </a:endParaRPr>
            </a:p>
          </p:txBody>
        </p:sp>
      </p:grpSp>
      <p:grpSp>
        <p:nvGrpSpPr>
          <p:cNvPr id="4" name="Group 72"/>
          <p:cNvGrpSpPr>
            <a:grpSpLocks/>
          </p:cNvGrpSpPr>
          <p:nvPr/>
        </p:nvGrpSpPr>
        <p:grpSpPr bwMode="auto">
          <a:xfrm>
            <a:off x="266700" y="158750"/>
            <a:ext cx="2073275" cy="930275"/>
            <a:chOff x="168" y="100"/>
            <a:chExt cx="1306" cy="586"/>
          </a:xfrm>
        </p:grpSpPr>
        <p:sp>
          <p:nvSpPr>
            <p:cNvPr id="54323" name="AutoShape 73"/>
            <p:cNvSpPr>
              <a:spLocks noChangeArrowheads="1"/>
            </p:cNvSpPr>
            <p:nvPr/>
          </p:nvSpPr>
          <p:spPr bwMode="auto">
            <a:xfrm rot="4355068">
              <a:off x="472" y="-204"/>
              <a:ext cx="586" cy="1194"/>
            </a:xfrm>
            <a:prstGeom prst="irregularSeal2">
              <a:avLst/>
            </a:prstGeom>
            <a:solidFill>
              <a:srgbClr val="FF0000"/>
            </a:solidFill>
            <a:ln w="57150">
              <a:solidFill>
                <a:srgbClr val="CCFFFF"/>
              </a:solidFill>
              <a:miter lim="800000"/>
              <a:headEnd/>
              <a:tailEnd/>
            </a:ln>
            <a:effectLst>
              <a:outerShdw dist="132592" dir="1001955" algn="ctr" rotWithShape="0">
                <a:srgbClr val="C0C0C0"/>
              </a:outerShdw>
            </a:effectLst>
          </p:spPr>
          <p:txBody>
            <a:bodyPr wrap="none" anchor="ctr"/>
            <a:lstStyle/>
            <a:p>
              <a:endParaRPr lang="zh-CN" altLang="en-US"/>
            </a:p>
          </p:txBody>
        </p:sp>
        <p:sp>
          <p:nvSpPr>
            <p:cNvPr id="54324" name="Rectangle 74"/>
            <p:cNvSpPr>
              <a:spLocks noChangeArrowheads="1"/>
            </p:cNvSpPr>
            <p:nvPr/>
          </p:nvSpPr>
          <p:spPr bwMode="auto">
            <a:xfrm rot="21339529">
              <a:off x="295" y="186"/>
              <a:ext cx="1179" cy="330"/>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zh-CN" altLang="en-US" sz="2800" b="1" i="1" baseline="0" dirty="0">
                  <a:solidFill>
                    <a:srgbClr val="FFFF00"/>
                  </a:solidFill>
                  <a:ea typeface="黑体" pitchFamily="2" charset="-122"/>
                </a:rPr>
                <a:t>算法</a:t>
              </a:r>
            </a:p>
          </p:txBody>
        </p:sp>
      </p:grpSp>
      <p:sp>
        <p:nvSpPr>
          <p:cNvPr id="54284" name="Rectangle 75"/>
          <p:cNvSpPr>
            <a:spLocks noChangeArrowheads="1"/>
          </p:cNvSpPr>
          <p:nvPr/>
        </p:nvSpPr>
        <p:spPr bwMode="auto">
          <a:xfrm>
            <a:off x="4114800" y="4324350"/>
            <a:ext cx="4724400" cy="2057400"/>
          </a:xfrm>
          <a:prstGeom prst="rect">
            <a:avLst/>
          </a:prstGeom>
          <a:solidFill>
            <a:srgbClr val="EBF5FF"/>
          </a:solidFill>
          <a:ln w="12700" cap="sq">
            <a:noFill/>
            <a:miter lim="800000"/>
            <a:headEnd/>
            <a:tailEnd/>
          </a:ln>
          <a:effectLst>
            <a:outerShdw dist="125724" dir="2700000" algn="ctr" rotWithShape="0">
              <a:srgbClr val="DDDDDD"/>
            </a:outerShdw>
          </a:effectLst>
        </p:spPr>
        <p:txBody>
          <a:bodyPr wrap="none" anchor="ctr"/>
          <a:lstStyle/>
          <a:p>
            <a:endParaRPr lang="zh-CN" altLang="en-US"/>
          </a:p>
        </p:txBody>
      </p:sp>
      <p:grpSp>
        <p:nvGrpSpPr>
          <p:cNvPr id="5" name="Group 76"/>
          <p:cNvGrpSpPr>
            <a:grpSpLocks/>
          </p:cNvGrpSpPr>
          <p:nvPr/>
        </p:nvGrpSpPr>
        <p:grpSpPr bwMode="auto">
          <a:xfrm>
            <a:off x="5218113" y="4843463"/>
            <a:ext cx="1046162" cy="334962"/>
            <a:chOff x="1488" y="3024"/>
            <a:chExt cx="720" cy="240"/>
          </a:xfrm>
        </p:grpSpPr>
        <p:sp>
          <p:nvSpPr>
            <p:cNvPr id="54320" name="Rectangle 77"/>
            <p:cNvSpPr>
              <a:spLocks noChangeArrowheads="1"/>
            </p:cNvSpPr>
            <p:nvPr/>
          </p:nvSpPr>
          <p:spPr bwMode="auto">
            <a:xfrm>
              <a:off x="1680" y="3024"/>
              <a:ext cx="336" cy="240"/>
            </a:xfrm>
            <a:prstGeom prst="rect">
              <a:avLst/>
            </a:prstGeom>
            <a:noFill/>
            <a:ln w="22225">
              <a:solidFill>
                <a:srgbClr val="000080"/>
              </a:solidFill>
              <a:miter lim="800000"/>
              <a:headEnd/>
              <a:tailEnd/>
            </a:ln>
          </p:spPr>
          <p:txBody>
            <a:bodyPr wrap="none" anchor="ctr"/>
            <a:lstStyle/>
            <a:p>
              <a:endParaRPr lang="zh-CN" altLang="en-US"/>
            </a:p>
          </p:txBody>
        </p:sp>
        <p:sp>
          <p:nvSpPr>
            <p:cNvPr id="54321" name="Rectangle 78"/>
            <p:cNvSpPr>
              <a:spLocks noChangeArrowheads="1"/>
            </p:cNvSpPr>
            <p:nvPr/>
          </p:nvSpPr>
          <p:spPr bwMode="auto">
            <a:xfrm>
              <a:off x="2016" y="3024"/>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4322" name="Rectangle 79"/>
            <p:cNvSpPr>
              <a:spLocks noChangeArrowheads="1"/>
            </p:cNvSpPr>
            <p:nvPr/>
          </p:nvSpPr>
          <p:spPr bwMode="auto">
            <a:xfrm>
              <a:off x="1488" y="3024"/>
              <a:ext cx="192" cy="240"/>
            </a:xfrm>
            <a:prstGeom prst="rect">
              <a:avLst/>
            </a:prstGeom>
            <a:noFill/>
            <a:ln w="22225">
              <a:solidFill>
                <a:srgbClr val="000080"/>
              </a:solidFill>
              <a:miter lim="800000"/>
              <a:headEnd/>
              <a:tailEnd/>
            </a:ln>
          </p:spPr>
          <p:txBody>
            <a:bodyPr wrap="none" anchor="ctr"/>
            <a:lstStyle/>
            <a:p>
              <a:endParaRPr lang="zh-CN" altLang="en-US"/>
            </a:p>
          </p:txBody>
        </p:sp>
      </p:grpSp>
      <p:grpSp>
        <p:nvGrpSpPr>
          <p:cNvPr id="6" name="Group 80"/>
          <p:cNvGrpSpPr>
            <a:grpSpLocks/>
          </p:cNvGrpSpPr>
          <p:nvPr/>
        </p:nvGrpSpPr>
        <p:grpSpPr bwMode="auto">
          <a:xfrm>
            <a:off x="6056313" y="5513388"/>
            <a:ext cx="1046162" cy="334962"/>
            <a:chOff x="1488" y="3024"/>
            <a:chExt cx="720" cy="240"/>
          </a:xfrm>
        </p:grpSpPr>
        <p:sp>
          <p:nvSpPr>
            <p:cNvPr id="54317" name="Rectangle 81"/>
            <p:cNvSpPr>
              <a:spLocks noChangeArrowheads="1"/>
            </p:cNvSpPr>
            <p:nvPr/>
          </p:nvSpPr>
          <p:spPr bwMode="auto">
            <a:xfrm>
              <a:off x="1680" y="3024"/>
              <a:ext cx="336" cy="240"/>
            </a:xfrm>
            <a:prstGeom prst="rect">
              <a:avLst/>
            </a:prstGeom>
            <a:noFill/>
            <a:ln w="22225">
              <a:solidFill>
                <a:srgbClr val="FF3300"/>
              </a:solidFill>
              <a:miter lim="800000"/>
              <a:headEnd/>
              <a:tailEnd/>
            </a:ln>
          </p:spPr>
          <p:txBody>
            <a:bodyPr wrap="none" anchor="ctr"/>
            <a:lstStyle/>
            <a:p>
              <a:endParaRPr lang="zh-CN" altLang="en-US"/>
            </a:p>
          </p:txBody>
        </p:sp>
        <p:sp>
          <p:nvSpPr>
            <p:cNvPr id="54318" name="Rectangle 82"/>
            <p:cNvSpPr>
              <a:spLocks noChangeArrowheads="1"/>
            </p:cNvSpPr>
            <p:nvPr/>
          </p:nvSpPr>
          <p:spPr bwMode="auto">
            <a:xfrm>
              <a:off x="2016" y="3024"/>
              <a:ext cx="192" cy="240"/>
            </a:xfrm>
            <a:prstGeom prst="rect">
              <a:avLst/>
            </a:prstGeom>
            <a:noFill/>
            <a:ln w="22225">
              <a:solidFill>
                <a:srgbClr val="FF3300"/>
              </a:solidFill>
              <a:miter lim="800000"/>
              <a:headEnd/>
              <a:tailEnd/>
            </a:ln>
          </p:spPr>
          <p:txBody>
            <a:bodyPr wrap="none" anchor="ctr"/>
            <a:lstStyle/>
            <a:p>
              <a:endParaRPr lang="zh-CN" altLang="en-US"/>
            </a:p>
          </p:txBody>
        </p:sp>
        <p:sp>
          <p:nvSpPr>
            <p:cNvPr id="54319" name="Rectangle 83"/>
            <p:cNvSpPr>
              <a:spLocks noChangeArrowheads="1"/>
            </p:cNvSpPr>
            <p:nvPr/>
          </p:nvSpPr>
          <p:spPr bwMode="auto">
            <a:xfrm>
              <a:off x="1488" y="3024"/>
              <a:ext cx="192" cy="240"/>
            </a:xfrm>
            <a:prstGeom prst="rect">
              <a:avLst/>
            </a:prstGeom>
            <a:noFill/>
            <a:ln w="22225">
              <a:solidFill>
                <a:srgbClr val="FF3300"/>
              </a:solidFill>
              <a:miter lim="800000"/>
              <a:headEnd/>
              <a:tailEnd/>
            </a:ln>
          </p:spPr>
          <p:txBody>
            <a:bodyPr wrap="none" anchor="ctr"/>
            <a:lstStyle/>
            <a:p>
              <a:endParaRPr lang="zh-CN" altLang="en-US"/>
            </a:p>
          </p:txBody>
        </p:sp>
      </p:grpSp>
      <p:grpSp>
        <p:nvGrpSpPr>
          <p:cNvPr id="7" name="Group 84"/>
          <p:cNvGrpSpPr>
            <a:grpSpLocks/>
          </p:cNvGrpSpPr>
          <p:nvPr/>
        </p:nvGrpSpPr>
        <p:grpSpPr bwMode="auto">
          <a:xfrm>
            <a:off x="6858000" y="4822825"/>
            <a:ext cx="1046163" cy="334963"/>
            <a:chOff x="1488" y="3024"/>
            <a:chExt cx="720" cy="240"/>
          </a:xfrm>
        </p:grpSpPr>
        <p:sp>
          <p:nvSpPr>
            <p:cNvPr id="54314" name="Rectangle 85"/>
            <p:cNvSpPr>
              <a:spLocks noChangeArrowheads="1"/>
            </p:cNvSpPr>
            <p:nvPr/>
          </p:nvSpPr>
          <p:spPr bwMode="auto">
            <a:xfrm>
              <a:off x="1680" y="3024"/>
              <a:ext cx="336" cy="240"/>
            </a:xfrm>
            <a:prstGeom prst="rect">
              <a:avLst/>
            </a:prstGeom>
            <a:noFill/>
            <a:ln w="22225">
              <a:solidFill>
                <a:srgbClr val="000080"/>
              </a:solidFill>
              <a:miter lim="800000"/>
              <a:headEnd/>
              <a:tailEnd/>
            </a:ln>
          </p:spPr>
          <p:txBody>
            <a:bodyPr wrap="none" anchor="ctr"/>
            <a:lstStyle/>
            <a:p>
              <a:endParaRPr lang="zh-CN" altLang="en-US"/>
            </a:p>
          </p:txBody>
        </p:sp>
        <p:sp>
          <p:nvSpPr>
            <p:cNvPr id="54315" name="Rectangle 86"/>
            <p:cNvSpPr>
              <a:spLocks noChangeArrowheads="1"/>
            </p:cNvSpPr>
            <p:nvPr/>
          </p:nvSpPr>
          <p:spPr bwMode="auto">
            <a:xfrm>
              <a:off x="2016" y="3024"/>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4316" name="Rectangle 87"/>
            <p:cNvSpPr>
              <a:spLocks noChangeArrowheads="1"/>
            </p:cNvSpPr>
            <p:nvPr/>
          </p:nvSpPr>
          <p:spPr bwMode="auto">
            <a:xfrm>
              <a:off x="1488" y="3024"/>
              <a:ext cx="192" cy="240"/>
            </a:xfrm>
            <a:prstGeom prst="rect">
              <a:avLst/>
            </a:prstGeom>
            <a:noFill/>
            <a:ln w="22225">
              <a:solidFill>
                <a:srgbClr val="000080"/>
              </a:solidFill>
              <a:miter lim="800000"/>
              <a:headEnd/>
              <a:tailEnd/>
            </a:ln>
          </p:spPr>
          <p:txBody>
            <a:bodyPr wrap="none" anchor="ctr"/>
            <a:lstStyle/>
            <a:p>
              <a:endParaRPr lang="zh-CN" altLang="en-US"/>
            </a:p>
          </p:txBody>
        </p:sp>
      </p:grpSp>
      <p:sp>
        <p:nvSpPr>
          <p:cNvPr id="54288" name="Line 88"/>
          <p:cNvSpPr>
            <a:spLocks noChangeShapeType="1"/>
          </p:cNvSpPr>
          <p:nvPr/>
        </p:nvSpPr>
        <p:spPr bwMode="auto">
          <a:xfrm>
            <a:off x="4940300" y="4910138"/>
            <a:ext cx="277813"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89" name="Line 89"/>
          <p:cNvSpPr>
            <a:spLocks noChangeShapeType="1"/>
          </p:cNvSpPr>
          <p:nvPr/>
        </p:nvSpPr>
        <p:spPr bwMode="auto">
          <a:xfrm>
            <a:off x="7799388" y="4910138"/>
            <a:ext cx="349250"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90" name="Line 90"/>
          <p:cNvSpPr>
            <a:spLocks noChangeShapeType="1"/>
          </p:cNvSpPr>
          <p:nvPr/>
        </p:nvSpPr>
        <p:spPr bwMode="auto">
          <a:xfrm flipH="1">
            <a:off x="4940300" y="5045075"/>
            <a:ext cx="347663"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91" name="Line 91"/>
          <p:cNvSpPr>
            <a:spLocks noChangeShapeType="1"/>
          </p:cNvSpPr>
          <p:nvPr/>
        </p:nvSpPr>
        <p:spPr bwMode="auto">
          <a:xfrm flipH="1">
            <a:off x="7939088" y="5045075"/>
            <a:ext cx="277812" cy="0"/>
          </a:xfrm>
          <a:prstGeom prst="line">
            <a:avLst/>
          </a:prstGeom>
          <a:noFill/>
          <a:ln w="15875">
            <a:solidFill>
              <a:srgbClr val="000080"/>
            </a:solidFill>
            <a:round/>
            <a:headEnd/>
            <a:tailEnd type="triangle" w="med" len="med"/>
          </a:ln>
        </p:spPr>
        <p:txBody>
          <a:bodyPr wrap="none" anchor="ctr"/>
          <a:lstStyle/>
          <a:p>
            <a:endParaRPr lang="zh-CN" altLang="en-US"/>
          </a:p>
        </p:txBody>
      </p:sp>
      <p:sp>
        <p:nvSpPr>
          <p:cNvPr id="54292" name="Text Box 92"/>
          <p:cNvSpPr txBox="1">
            <a:spLocks noChangeArrowheads="1"/>
          </p:cNvSpPr>
          <p:nvPr/>
        </p:nvSpPr>
        <p:spPr bwMode="auto">
          <a:xfrm>
            <a:off x="4541838" y="4710113"/>
            <a:ext cx="488950" cy="457200"/>
          </a:xfrm>
          <a:prstGeom prst="rect">
            <a:avLst/>
          </a:prstGeom>
          <a:noFill/>
          <a:ln w="9525">
            <a:noFill/>
            <a:miter lim="800000"/>
            <a:headEnd/>
            <a:tailEnd/>
          </a:ln>
        </p:spPr>
        <p:txBody>
          <a:bodyPr wrap="none">
            <a:spAutoFit/>
          </a:bodyPr>
          <a:lstStyle/>
          <a:p>
            <a:pPr algn="ctr"/>
            <a:r>
              <a:rPr lang="zh-CN" altLang="en-US" sz="2400" baseline="0" dirty="0">
                <a:solidFill>
                  <a:srgbClr val="003264"/>
                </a:solidFill>
                <a:ea typeface="宋体" charset="-122"/>
                <a:cs typeface="Times New Roman" pitchFamily="18" charset="0"/>
              </a:rPr>
              <a:t>…</a:t>
            </a:r>
          </a:p>
        </p:txBody>
      </p:sp>
      <p:sp>
        <p:nvSpPr>
          <p:cNvPr id="54293" name="Text Box 93"/>
          <p:cNvSpPr txBox="1">
            <a:spLocks noChangeArrowheads="1"/>
          </p:cNvSpPr>
          <p:nvPr/>
        </p:nvSpPr>
        <p:spPr bwMode="auto">
          <a:xfrm>
            <a:off x="8199438" y="4710113"/>
            <a:ext cx="488950" cy="457200"/>
          </a:xfrm>
          <a:prstGeom prst="rect">
            <a:avLst/>
          </a:prstGeom>
          <a:noFill/>
          <a:ln w="9525">
            <a:noFill/>
            <a:miter lim="800000"/>
            <a:headEnd/>
            <a:tailEnd/>
          </a:ln>
        </p:spPr>
        <p:txBody>
          <a:bodyPr wrap="none">
            <a:spAutoFit/>
          </a:bodyPr>
          <a:lstStyle/>
          <a:p>
            <a:pPr algn="ctr"/>
            <a:r>
              <a:rPr lang="zh-CN" altLang="en-US" sz="2400" baseline="0">
                <a:solidFill>
                  <a:srgbClr val="003264"/>
                </a:solidFill>
                <a:ea typeface="宋体" charset="-122"/>
                <a:cs typeface="Times New Roman" pitchFamily="18" charset="0"/>
              </a:rPr>
              <a:t>…</a:t>
            </a:r>
          </a:p>
        </p:txBody>
      </p:sp>
      <p:sp>
        <p:nvSpPr>
          <p:cNvPr id="54294" name="Line 94"/>
          <p:cNvSpPr>
            <a:spLocks noChangeShapeType="1"/>
          </p:cNvSpPr>
          <p:nvPr/>
        </p:nvSpPr>
        <p:spPr bwMode="auto">
          <a:xfrm>
            <a:off x="6180138" y="5045075"/>
            <a:ext cx="69850" cy="468313"/>
          </a:xfrm>
          <a:prstGeom prst="line">
            <a:avLst/>
          </a:prstGeom>
          <a:noFill/>
          <a:ln w="22225">
            <a:solidFill>
              <a:srgbClr val="339966"/>
            </a:solidFill>
            <a:round/>
            <a:headEnd/>
            <a:tailEnd type="triangle" w="med" len="med"/>
          </a:ln>
        </p:spPr>
        <p:txBody>
          <a:bodyPr wrap="none" anchor="ctr"/>
          <a:lstStyle/>
          <a:p>
            <a:endParaRPr lang="zh-CN" altLang="en-US"/>
          </a:p>
        </p:txBody>
      </p:sp>
      <p:sp>
        <p:nvSpPr>
          <p:cNvPr id="54295" name="Line 95"/>
          <p:cNvSpPr>
            <a:spLocks noChangeShapeType="1"/>
          </p:cNvSpPr>
          <p:nvPr/>
        </p:nvSpPr>
        <p:spPr bwMode="auto">
          <a:xfrm flipH="1">
            <a:off x="6877050" y="5045075"/>
            <a:ext cx="69850" cy="468313"/>
          </a:xfrm>
          <a:prstGeom prst="line">
            <a:avLst/>
          </a:prstGeom>
          <a:noFill/>
          <a:ln w="22225">
            <a:solidFill>
              <a:srgbClr val="339966"/>
            </a:solidFill>
            <a:round/>
            <a:headEnd/>
            <a:tailEnd type="triangle" w="med" len="med"/>
          </a:ln>
        </p:spPr>
        <p:txBody>
          <a:bodyPr wrap="none" anchor="ctr"/>
          <a:lstStyle/>
          <a:p>
            <a:endParaRPr lang="zh-CN" altLang="en-US"/>
          </a:p>
        </p:txBody>
      </p:sp>
      <p:sp>
        <p:nvSpPr>
          <p:cNvPr id="54296" name="Line 96"/>
          <p:cNvSpPr>
            <a:spLocks noChangeShapeType="1"/>
          </p:cNvSpPr>
          <p:nvPr/>
        </p:nvSpPr>
        <p:spPr bwMode="auto">
          <a:xfrm flipH="1" flipV="1">
            <a:off x="6122988" y="5180013"/>
            <a:ext cx="68262" cy="469900"/>
          </a:xfrm>
          <a:prstGeom prst="line">
            <a:avLst/>
          </a:prstGeom>
          <a:noFill/>
          <a:ln w="22225">
            <a:solidFill>
              <a:srgbClr val="FF0000"/>
            </a:solidFill>
            <a:round/>
            <a:headEnd/>
            <a:tailEnd type="triangle" w="med" len="med"/>
          </a:ln>
        </p:spPr>
        <p:txBody>
          <a:bodyPr wrap="none" anchor="ctr"/>
          <a:lstStyle/>
          <a:p>
            <a:endParaRPr lang="zh-CN" altLang="en-US"/>
          </a:p>
        </p:txBody>
      </p:sp>
      <p:sp>
        <p:nvSpPr>
          <p:cNvPr id="54297" name="Line 97"/>
          <p:cNvSpPr>
            <a:spLocks noChangeShapeType="1"/>
          </p:cNvSpPr>
          <p:nvPr/>
        </p:nvSpPr>
        <p:spPr bwMode="auto">
          <a:xfrm flipV="1">
            <a:off x="6950075" y="5178425"/>
            <a:ext cx="69850" cy="469900"/>
          </a:xfrm>
          <a:prstGeom prst="line">
            <a:avLst/>
          </a:prstGeom>
          <a:noFill/>
          <a:ln w="22225">
            <a:solidFill>
              <a:srgbClr val="FF0000"/>
            </a:solidFill>
            <a:round/>
            <a:headEnd/>
            <a:tailEnd type="triangle" w="med" len="med"/>
          </a:ln>
        </p:spPr>
        <p:txBody>
          <a:bodyPr wrap="none" anchor="ctr"/>
          <a:lstStyle/>
          <a:p>
            <a:endParaRPr lang="zh-CN" altLang="en-US"/>
          </a:p>
        </p:txBody>
      </p:sp>
      <p:sp>
        <p:nvSpPr>
          <p:cNvPr id="54298" name="Text Box 98"/>
          <p:cNvSpPr txBox="1">
            <a:spLocks noChangeArrowheads="1"/>
          </p:cNvSpPr>
          <p:nvPr/>
        </p:nvSpPr>
        <p:spPr bwMode="auto">
          <a:xfrm>
            <a:off x="5594350" y="4776788"/>
            <a:ext cx="336550" cy="457200"/>
          </a:xfrm>
          <a:prstGeom prst="rect">
            <a:avLst/>
          </a:prstGeom>
          <a:noFill/>
          <a:ln w="9525">
            <a:noFill/>
            <a:miter lim="800000"/>
            <a:headEnd/>
            <a:tailEnd/>
          </a:ln>
        </p:spPr>
        <p:txBody>
          <a:bodyPr wrap="none">
            <a:spAutoFit/>
          </a:bodyPr>
          <a:lstStyle/>
          <a:p>
            <a:pPr algn="ctr"/>
            <a:r>
              <a:rPr lang="en-US" altLang="zh-CN" sz="2400" baseline="0">
                <a:solidFill>
                  <a:srgbClr val="FF3300"/>
                </a:solidFill>
                <a:ea typeface="宋体" charset="-122"/>
              </a:rPr>
              <a:t>x</a:t>
            </a:r>
          </a:p>
        </p:txBody>
      </p:sp>
      <p:sp>
        <p:nvSpPr>
          <p:cNvPr id="54299" name="Text Box 99"/>
          <p:cNvSpPr txBox="1">
            <a:spLocks noChangeArrowheads="1"/>
          </p:cNvSpPr>
          <p:nvPr/>
        </p:nvSpPr>
        <p:spPr bwMode="auto">
          <a:xfrm>
            <a:off x="6280150" y="5478463"/>
            <a:ext cx="615950" cy="366712"/>
          </a:xfrm>
          <a:prstGeom prst="rect">
            <a:avLst/>
          </a:prstGeom>
          <a:noFill/>
          <a:ln w="9525">
            <a:noFill/>
            <a:miter lim="800000"/>
            <a:headEnd/>
            <a:tailEnd/>
          </a:ln>
        </p:spPr>
        <p:txBody>
          <a:bodyPr wrap="none">
            <a:spAutoFit/>
          </a:bodyPr>
          <a:lstStyle/>
          <a:p>
            <a:pPr algn="ctr"/>
            <a:r>
              <a:rPr lang="en-US" altLang="zh-CN" sz="1800" baseline="0">
                <a:solidFill>
                  <a:srgbClr val="FF3300"/>
                </a:solidFill>
                <a:ea typeface="宋体" charset="-122"/>
              </a:rPr>
              <a:t>item</a:t>
            </a:r>
          </a:p>
        </p:txBody>
      </p:sp>
      <p:sp>
        <p:nvSpPr>
          <p:cNvPr id="54300" name="Line 100"/>
          <p:cNvSpPr>
            <a:spLocks noChangeShapeType="1"/>
          </p:cNvSpPr>
          <p:nvPr/>
        </p:nvSpPr>
        <p:spPr bwMode="auto">
          <a:xfrm>
            <a:off x="6126163" y="4945063"/>
            <a:ext cx="696912" cy="0"/>
          </a:xfrm>
          <a:prstGeom prst="line">
            <a:avLst/>
          </a:prstGeom>
          <a:noFill/>
          <a:ln w="9525">
            <a:solidFill>
              <a:srgbClr val="969696"/>
            </a:solidFill>
            <a:prstDash val="dash"/>
            <a:round/>
            <a:headEnd/>
            <a:tailEnd type="triangle" w="med" len="med"/>
          </a:ln>
        </p:spPr>
        <p:txBody>
          <a:bodyPr wrap="none" anchor="ctr"/>
          <a:lstStyle/>
          <a:p>
            <a:endParaRPr lang="zh-CN" altLang="en-US"/>
          </a:p>
        </p:txBody>
      </p:sp>
      <p:sp>
        <p:nvSpPr>
          <p:cNvPr id="54301" name="Line 101"/>
          <p:cNvSpPr>
            <a:spLocks noChangeShapeType="1"/>
          </p:cNvSpPr>
          <p:nvPr/>
        </p:nvSpPr>
        <p:spPr bwMode="auto">
          <a:xfrm flipH="1">
            <a:off x="6334125" y="5045075"/>
            <a:ext cx="698500" cy="0"/>
          </a:xfrm>
          <a:prstGeom prst="line">
            <a:avLst/>
          </a:prstGeom>
          <a:noFill/>
          <a:ln w="9525">
            <a:solidFill>
              <a:srgbClr val="969696"/>
            </a:solidFill>
            <a:prstDash val="dash"/>
            <a:round/>
            <a:headEnd/>
            <a:tailEnd type="triangle" w="med" len="med"/>
          </a:ln>
        </p:spPr>
        <p:txBody>
          <a:bodyPr wrap="none" anchor="ctr"/>
          <a:lstStyle/>
          <a:p>
            <a:endParaRPr lang="zh-CN" altLang="en-US"/>
          </a:p>
        </p:txBody>
      </p:sp>
      <p:sp>
        <p:nvSpPr>
          <p:cNvPr id="54302" name="Text Box 102"/>
          <p:cNvSpPr txBox="1">
            <a:spLocks noChangeArrowheads="1"/>
          </p:cNvSpPr>
          <p:nvPr/>
        </p:nvSpPr>
        <p:spPr bwMode="auto">
          <a:xfrm>
            <a:off x="5200650" y="4441825"/>
            <a:ext cx="311150" cy="396875"/>
          </a:xfrm>
          <a:prstGeom prst="rect">
            <a:avLst/>
          </a:prstGeom>
          <a:noFill/>
          <a:ln w="9525">
            <a:noFill/>
            <a:miter lim="800000"/>
            <a:headEnd/>
            <a:tailEnd/>
          </a:ln>
        </p:spPr>
        <p:txBody>
          <a:bodyPr wrap="none">
            <a:spAutoFit/>
          </a:bodyPr>
          <a:lstStyle/>
          <a:p>
            <a:pPr algn="ctr"/>
            <a:r>
              <a:rPr lang="en-US" altLang="zh-CN" sz="2000" i="1" baseline="0">
                <a:solidFill>
                  <a:schemeClr val="accent2"/>
                </a:solidFill>
                <a:ea typeface="宋体" charset="-122"/>
              </a:rPr>
              <a:t>q</a:t>
            </a:r>
          </a:p>
        </p:txBody>
      </p:sp>
      <p:sp>
        <p:nvSpPr>
          <p:cNvPr id="54303" name="Text Box 103"/>
          <p:cNvSpPr txBox="1">
            <a:spLocks noChangeArrowheads="1"/>
          </p:cNvSpPr>
          <p:nvPr/>
        </p:nvSpPr>
        <p:spPr bwMode="auto">
          <a:xfrm>
            <a:off x="6072188" y="5773738"/>
            <a:ext cx="311150" cy="396875"/>
          </a:xfrm>
          <a:prstGeom prst="rect">
            <a:avLst/>
          </a:prstGeom>
          <a:noFill/>
          <a:ln w="9525">
            <a:noFill/>
            <a:miter lim="800000"/>
            <a:headEnd/>
            <a:tailEnd/>
          </a:ln>
        </p:spPr>
        <p:txBody>
          <a:bodyPr wrap="none">
            <a:spAutoFit/>
          </a:bodyPr>
          <a:lstStyle/>
          <a:p>
            <a:pPr algn="ctr"/>
            <a:r>
              <a:rPr lang="en-US" altLang="zh-CN" sz="2000" i="1" baseline="0">
                <a:solidFill>
                  <a:schemeClr val="accent2"/>
                </a:solidFill>
                <a:ea typeface="宋体" charset="-122"/>
              </a:rPr>
              <a:t>p</a:t>
            </a:r>
          </a:p>
        </p:txBody>
      </p:sp>
      <p:grpSp>
        <p:nvGrpSpPr>
          <p:cNvPr id="8" name="Group 104"/>
          <p:cNvGrpSpPr>
            <a:grpSpLocks/>
          </p:cNvGrpSpPr>
          <p:nvPr/>
        </p:nvGrpSpPr>
        <p:grpSpPr bwMode="auto">
          <a:xfrm>
            <a:off x="811213" y="3694113"/>
            <a:ext cx="5118100" cy="2576512"/>
            <a:chOff x="511" y="2327"/>
            <a:chExt cx="3224" cy="1623"/>
          </a:xfrm>
        </p:grpSpPr>
        <p:sp>
          <p:nvSpPr>
            <p:cNvPr id="54305" name="Line 105"/>
            <p:cNvSpPr>
              <a:spLocks noChangeShapeType="1"/>
            </p:cNvSpPr>
            <p:nvPr/>
          </p:nvSpPr>
          <p:spPr bwMode="auto">
            <a:xfrm>
              <a:off x="521" y="2327"/>
              <a:ext cx="0" cy="1225"/>
            </a:xfrm>
            <a:prstGeom prst="line">
              <a:avLst/>
            </a:prstGeom>
            <a:noFill/>
            <a:ln w="41275">
              <a:solidFill>
                <a:schemeClr val="hlink"/>
              </a:solidFill>
              <a:round/>
              <a:headEnd/>
              <a:tailEnd/>
            </a:ln>
          </p:spPr>
          <p:txBody>
            <a:bodyPr wrap="none" anchor="ctr"/>
            <a:lstStyle/>
            <a:p>
              <a:endParaRPr lang="zh-CN" altLang="en-US"/>
            </a:p>
          </p:txBody>
        </p:sp>
        <p:sp>
          <p:nvSpPr>
            <p:cNvPr id="54306" name="Line 106"/>
            <p:cNvSpPr>
              <a:spLocks noChangeShapeType="1"/>
            </p:cNvSpPr>
            <p:nvPr/>
          </p:nvSpPr>
          <p:spPr bwMode="auto">
            <a:xfrm rot="5400000" flipV="1">
              <a:off x="2120" y="721"/>
              <a:ext cx="1" cy="3220"/>
            </a:xfrm>
            <a:prstGeom prst="line">
              <a:avLst/>
            </a:prstGeom>
            <a:noFill/>
            <a:ln w="41275">
              <a:solidFill>
                <a:schemeClr val="hlink"/>
              </a:solidFill>
              <a:round/>
              <a:headEnd/>
              <a:tailEnd/>
            </a:ln>
          </p:spPr>
          <p:txBody>
            <a:bodyPr wrap="none" anchor="ctr"/>
            <a:lstStyle/>
            <a:p>
              <a:endParaRPr lang="zh-CN" altLang="en-US"/>
            </a:p>
          </p:txBody>
        </p:sp>
        <p:sp>
          <p:nvSpPr>
            <p:cNvPr id="54307" name="Line 107"/>
            <p:cNvSpPr>
              <a:spLocks noChangeShapeType="1"/>
            </p:cNvSpPr>
            <p:nvPr/>
          </p:nvSpPr>
          <p:spPr bwMode="auto">
            <a:xfrm flipV="1">
              <a:off x="3728" y="2334"/>
              <a:ext cx="0" cy="227"/>
            </a:xfrm>
            <a:prstGeom prst="line">
              <a:avLst/>
            </a:prstGeom>
            <a:noFill/>
            <a:ln w="41275">
              <a:solidFill>
                <a:schemeClr val="hlink"/>
              </a:solidFill>
              <a:round/>
              <a:headEnd/>
              <a:tailEnd/>
            </a:ln>
          </p:spPr>
          <p:txBody>
            <a:bodyPr wrap="none" anchor="ctr"/>
            <a:lstStyle/>
            <a:p>
              <a:endParaRPr lang="zh-CN" altLang="en-US"/>
            </a:p>
          </p:txBody>
        </p:sp>
        <p:sp>
          <p:nvSpPr>
            <p:cNvPr id="54308" name="Line 108"/>
            <p:cNvSpPr>
              <a:spLocks noChangeShapeType="1"/>
            </p:cNvSpPr>
            <p:nvPr/>
          </p:nvSpPr>
          <p:spPr bwMode="auto">
            <a:xfrm rot="5400000" flipV="1">
              <a:off x="2987" y="1819"/>
              <a:ext cx="0" cy="1497"/>
            </a:xfrm>
            <a:prstGeom prst="line">
              <a:avLst/>
            </a:prstGeom>
            <a:noFill/>
            <a:ln w="41275">
              <a:solidFill>
                <a:schemeClr val="hlink"/>
              </a:solidFill>
              <a:round/>
              <a:headEnd/>
              <a:tailEnd/>
            </a:ln>
          </p:spPr>
          <p:txBody>
            <a:bodyPr wrap="none" anchor="ctr"/>
            <a:lstStyle/>
            <a:p>
              <a:endParaRPr lang="zh-CN" altLang="en-US"/>
            </a:p>
          </p:txBody>
        </p:sp>
        <p:sp>
          <p:nvSpPr>
            <p:cNvPr id="54309" name="Line 109"/>
            <p:cNvSpPr>
              <a:spLocks noChangeShapeType="1"/>
            </p:cNvSpPr>
            <p:nvPr/>
          </p:nvSpPr>
          <p:spPr bwMode="auto">
            <a:xfrm>
              <a:off x="2245" y="2568"/>
              <a:ext cx="0" cy="967"/>
            </a:xfrm>
            <a:prstGeom prst="line">
              <a:avLst/>
            </a:prstGeom>
            <a:noFill/>
            <a:ln w="41275">
              <a:solidFill>
                <a:schemeClr val="hlink"/>
              </a:solidFill>
              <a:round/>
              <a:headEnd/>
              <a:tailEnd/>
            </a:ln>
          </p:spPr>
          <p:txBody>
            <a:bodyPr wrap="none" anchor="ctr"/>
            <a:lstStyle/>
            <a:p>
              <a:endParaRPr lang="zh-CN" altLang="en-US"/>
            </a:p>
          </p:txBody>
        </p:sp>
        <p:sp>
          <p:nvSpPr>
            <p:cNvPr id="54310" name="Line 110"/>
            <p:cNvSpPr>
              <a:spLocks noChangeShapeType="1"/>
            </p:cNvSpPr>
            <p:nvPr/>
          </p:nvSpPr>
          <p:spPr bwMode="auto">
            <a:xfrm rot="5400000" flipV="1">
              <a:off x="1383" y="2676"/>
              <a:ext cx="0" cy="1724"/>
            </a:xfrm>
            <a:prstGeom prst="line">
              <a:avLst/>
            </a:prstGeom>
            <a:noFill/>
            <a:ln w="41275">
              <a:solidFill>
                <a:schemeClr val="hlink"/>
              </a:solidFill>
              <a:round/>
              <a:headEnd/>
              <a:tailEnd/>
            </a:ln>
          </p:spPr>
          <p:txBody>
            <a:bodyPr wrap="none" anchor="ctr"/>
            <a:lstStyle/>
            <a:p>
              <a:endParaRPr lang="zh-CN" altLang="en-US"/>
            </a:p>
          </p:txBody>
        </p:sp>
        <p:sp>
          <p:nvSpPr>
            <p:cNvPr id="54311" name="Line 111"/>
            <p:cNvSpPr>
              <a:spLocks noChangeShapeType="1"/>
            </p:cNvSpPr>
            <p:nvPr/>
          </p:nvSpPr>
          <p:spPr bwMode="auto">
            <a:xfrm>
              <a:off x="2971" y="3657"/>
              <a:ext cx="0" cy="0"/>
            </a:xfrm>
            <a:prstGeom prst="line">
              <a:avLst/>
            </a:prstGeom>
            <a:noFill/>
            <a:ln w="9525">
              <a:solidFill>
                <a:srgbClr val="FFFF00"/>
              </a:solidFill>
              <a:round/>
              <a:headEnd/>
              <a:tailEnd/>
            </a:ln>
          </p:spPr>
          <p:txBody>
            <a:bodyPr wrap="none" anchor="ctr"/>
            <a:lstStyle/>
            <a:p>
              <a:endParaRPr lang="zh-CN" altLang="en-US"/>
            </a:p>
          </p:txBody>
        </p:sp>
        <p:sp>
          <p:nvSpPr>
            <p:cNvPr id="54312" name="AutoShape 112"/>
            <p:cNvSpPr>
              <a:spLocks noChangeArrowheads="1"/>
            </p:cNvSpPr>
            <p:nvPr/>
          </p:nvSpPr>
          <p:spPr bwMode="auto">
            <a:xfrm>
              <a:off x="2835" y="3566"/>
              <a:ext cx="666" cy="384"/>
            </a:xfrm>
            <a:prstGeom prst="wedgeEllipseCallout">
              <a:avLst>
                <a:gd name="adj1" fmla="val -129130"/>
                <a:gd name="adj2" fmla="val -96356"/>
              </a:avLst>
            </a:prstGeom>
            <a:solidFill>
              <a:srgbClr val="5BE0FF"/>
            </a:solidFill>
            <a:ln w="9525">
              <a:noFill/>
              <a:miter lim="800000"/>
              <a:headEnd/>
              <a:tailEnd/>
            </a:ln>
            <a:effectLst>
              <a:outerShdw dist="35921" dir="2700000" algn="ctr" rotWithShape="0">
                <a:srgbClr val="9D9D9D"/>
              </a:outerShdw>
            </a:effectLst>
          </p:spPr>
          <p:txBody>
            <a:bodyPr anchor="ctr"/>
            <a:lstStyle/>
            <a:p>
              <a:pPr algn="ctr"/>
              <a:endParaRPr lang="zh-CN" altLang="en-US" sz="2600"/>
            </a:p>
          </p:txBody>
        </p:sp>
        <p:sp>
          <p:nvSpPr>
            <p:cNvPr id="54313" name="Rectangle 113"/>
            <p:cNvSpPr>
              <a:spLocks noChangeArrowheads="1"/>
            </p:cNvSpPr>
            <p:nvPr/>
          </p:nvSpPr>
          <p:spPr bwMode="auto">
            <a:xfrm>
              <a:off x="2863" y="3566"/>
              <a:ext cx="771" cy="346"/>
            </a:xfrm>
            <a:prstGeom prst="rect">
              <a:avLst/>
            </a:prstGeom>
            <a:noFill/>
            <a:ln w="9525">
              <a:noFill/>
              <a:miter lim="800000"/>
              <a:headEnd/>
              <a:tailEnd/>
            </a:ln>
            <a:effectLst>
              <a:outerShdw dist="12700" algn="ctr" rotWithShape="0">
                <a:srgbClr val="000000"/>
              </a:outerShdw>
            </a:effectLst>
          </p:spPr>
          <p:txBody>
            <a:bodyPr>
              <a:spAutoFit/>
            </a:bodyPr>
            <a:lstStyle/>
            <a:p>
              <a:r>
                <a:rPr lang="en-US" altLang="zh-CN" sz="3000" baseline="0">
                  <a:solidFill>
                    <a:srgbClr val="FF3300"/>
                  </a:solidFill>
                </a:rPr>
                <a:t>O</a:t>
              </a:r>
              <a:r>
                <a:rPr lang="en-US" altLang="zh-CN" sz="2800" baseline="0">
                  <a:solidFill>
                    <a:srgbClr val="FF3300"/>
                  </a:solidFill>
                </a:rPr>
                <a:t>(1)</a:t>
              </a:r>
              <a:endParaRPr lang="zh-CN" altLang="en-US" sz="2800" baseline="0">
                <a:solidFill>
                  <a:srgbClr val="FF33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0309"/>
                                        </p:tgtEl>
                                        <p:attrNameLst>
                                          <p:attrName>style.visibility</p:attrName>
                                        </p:attrNameLst>
                                      </p:cBhvr>
                                      <p:to>
                                        <p:strVal val="visible"/>
                                      </p:to>
                                    </p:set>
                                    <p:animEffect transition="in" filter="wipe(left)">
                                      <p:cBhvr>
                                        <p:cTn id="7" dur="500"/>
                                        <p:tgtEl>
                                          <p:spTgt spid="6103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0311"/>
                                        </p:tgtEl>
                                        <p:attrNameLst>
                                          <p:attrName>style.visibility</p:attrName>
                                        </p:attrNameLst>
                                      </p:cBhvr>
                                      <p:to>
                                        <p:strVal val="visible"/>
                                      </p:to>
                                    </p:set>
                                    <p:animEffect transition="in" filter="dissolve">
                                      <p:cBhvr>
                                        <p:cTn id="17" dur="500"/>
                                        <p:tgtEl>
                                          <p:spTgt spid="6103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3"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1+#ppt_w/2"/>
                                          </p:val>
                                        </p:tav>
                                        <p:tav tm="100000">
                                          <p:val>
                                            <p:strVal val="#ppt_x"/>
                                          </p:val>
                                        </p:tav>
                                      </p:tavLst>
                                    </p:anim>
                                    <p:anim calcmode="lin" valueType="num">
                                      <p:cBhvr additive="base">
                                        <p:cTn id="2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10312"/>
                                        </p:tgtEl>
                                        <p:attrNameLst>
                                          <p:attrName>style.visibility</p:attrName>
                                        </p:attrNameLst>
                                      </p:cBhvr>
                                      <p:to>
                                        <p:strVal val="visible"/>
                                      </p:to>
                                    </p:set>
                                    <p:animEffect transition="in" filter="blinds(horizontal)">
                                      <p:cBhvr>
                                        <p:cTn id="28" dur="500"/>
                                        <p:tgtEl>
                                          <p:spTgt spid="61031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10313"/>
                                        </p:tgtEl>
                                        <p:attrNameLst>
                                          <p:attrName>style.visibility</p:attrName>
                                        </p:attrNameLst>
                                      </p:cBhvr>
                                      <p:to>
                                        <p:strVal val="visible"/>
                                      </p:to>
                                    </p:set>
                                    <p:animEffect transition="in" filter="blinds(horizontal)">
                                      <p:cBhvr>
                                        <p:cTn id="31" dur="500"/>
                                        <p:tgtEl>
                                          <p:spTgt spid="61031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10314"/>
                                        </p:tgtEl>
                                        <p:attrNameLst>
                                          <p:attrName>style.visibility</p:attrName>
                                        </p:attrNameLst>
                                      </p:cBhvr>
                                      <p:to>
                                        <p:strVal val="visible"/>
                                      </p:to>
                                    </p:set>
                                    <p:animEffect transition="in" filter="blinds(horizontal)">
                                      <p:cBhvr>
                                        <p:cTn id="34" dur="500"/>
                                        <p:tgtEl>
                                          <p:spTgt spid="610314"/>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10315"/>
                                        </p:tgtEl>
                                        <p:attrNameLst>
                                          <p:attrName>style.visibility</p:attrName>
                                        </p:attrNameLst>
                                      </p:cBhvr>
                                      <p:to>
                                        <p:strVal val="visible"/>
                                      </p:to>
                                    </p:set>
                                    <p:animEffect transition="in" filter="blinds(horizontal)">
                                      <p:cBhvr>
                                        <p:cTn id="37" dur="500"/>
                                        <p:tgtEl>
                                          <p:spTgt spid="61031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ox(in)">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9" grpId="0" autoUpdateAnimBg="0"/>
      <p:bldP spid="610311" grpId="0" autoUpdateAnimBg="0"/>
      <p:bldP spid="610312" grpId="0"/>
      <p:bldP spid="610313" grpId="0"/>
      <p:bldP spid="610314" grpId="0"/>
      <p:bldP spid="610315"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044575" y="1125538"/>
            <a:ext cx="7343775" cy="1292225"/>
            <a:chOff x="567" y="709"/>
            <a:chExt cx="4626" cy="814"/>
          </a:xfrm>
        </p:grpSpPr>
        <p:sp>
          <p:nvSpPr>
            <p:cNvPr id="55340" name="Rectangle 6"/>
            <p:cNvSpPr>
              <a:spLocks noChangeArrowheads="1"/>
            </p:cNvSpPr>
            <p:nvPr/>
          </p:nvSpPr>
          <p:spPr bwMode="auto">
            <a:xfrm>
              <a:off x="567" y="709"/>
              <a:ext cx="4626" cy="814"/>
            </a:xfrm>
            <a:prstGeom prst="rect">
              <a:avLst/>
            </a:prstGeom>
            <a:solidFill>
              <a:srgbClr val="C9FFFF"/>
            </a:solidFill>
            <a:ln w="12700" cap="sq">
              <a:noFill/>
              <a:miter lim="800000"/>
              <a:headEnd/>
              <a:tailEnd/>
            </a:ln>
            <a:effectLst>
              <a:outerShdw dist="161645" dir="2700000" algn="ctr" rotWithShape="0">
                <a:srgbClr val="999999"/>
              </a:outerShdw>
            </a:effectLst>
          </p:spPr>
          <p:txBody>
            <a:bodyPr wrap="none" anchor="ctr"/>
            <a:lstStyle/>
            <a:p>
              <a:endParaRPr lang="zh-CN" altLang="en-US"/>
            </a:p>
          </p:txBody>
        </p:sp>
        <p:sp>
          <p:nvSpPr>
            <p:cNvPr id="55341" name="Rectangle 7"/>
            <p:cNvSpPr>
              <a:spLocks noChangeArrowheads="1"/>
            </p:cNvSpPr>
            <p:nvPr/>
          </p:nvSpPr>
          <p:spPr bwMode="auto">
            <a:xfrm rot="28639">
              <a:off x="816" y="797"/>
              <a:ext cx="864" cy="365"/>
            </a:xfrm>
            <a:prstGeom prst="rect">
              <a:avLst/>
            </a:prstGeom>
            <a:noFill/>
            <a:ln w="12700" cap="sq">
              <a:noFill/>
              <a:miter lim="800000"/>
              <a:headEnd/>
              <a:tailEnd/>
            </a:ln>
            <a:effectLst>
              <a:outerShdw dist="12700" algn="ctr" rotWithShape="0">
                <a:schemeClr val="bg1"/>
              </a:outerShdw>
            </a:effectLst>
          </p:spPr>
          <p:txBody>
            <a:bodyPr>
              <a:spAutoFit/>
            </a:bodyPr>
            <a:lstStyle/>
            <a:p>
              <a:r>
                <a:rPr lang="zh-CN" altLang="en-US" sz="3200" baseline="0">
                  <a:solidFill>
                    <a:srgbClr val="FF3300"/>
                  </a:solidFill>
                  <a:latin typeface="黑体" pitchFamily="2" charset="-122"/>
                  <a:ea typeface="黑体" pitchFamily="2" charset="-122"/>
                </a:rPr>
                <a:t>功能</a:t>
              </a:r>
            </a:p>
          </p:txBody>
        </p:sp>
        <p:sp>
          <p:nvSpPr>
            <p:cNvPr id="55342" name="Rectangle 8"/>
            <p:cNvSpPr>
              <a:spLocks noChangeArrowheads="1"/>
            </p:cNvSpPr>
            <p:nvPr/>
          </p:nvSpPr>
          <p:spPr bwMode="auto">
            <a:xfrm>
              <a:off x="839" y="799"/>
              <a:ext cx="4324" cy="650"/>
            </a:xfrm>
            <a:prstGeom prst="rect">
              <a:avLst/>
            </a:prstGeom>
            <a:noFill/>
            <a:ln w="12700" cap="sq">
              <a:noFill/>
              <a:miter lim="800000"/>
              <a:headEnd/>
              <a:tailEnd/>
            </a:ln>
          </p:spPr>
          <p:txBody>
            <a:bodyPr>
              <a:spAutoFit/>
            </a:bodyPr>
            <a:lstStyle/>
            <a:p>
              <a:pPr fontAlgn="base">
                <a:lnSpc>
                  <a:spcPct val="110000"/>
                </a:lnSpc>
                <a:spcBef>
                  <a:spcPct val="0"/>
                </a:spcBef>
              </a:pPr>
              <a:r>
                <a:rPr lang="zh-CN" altLang="en-US" sz="2800" baseline="0" dirty="0">
                  <a:solidFill>
                    <a:srgbClr val="002F8C"/>
                  </a:solidFill>
                  <a:latin typeface="幼圆" pitchFamily="49" charset="-122"/>
                  <a:ea typeface="幼圆" pitchFamily="49" charset="-122"/>
                </a:rPr>
                <a:t>     删除非空双向循环链表中数据域的内容为</a:t>
              </a:r>
              <a:r>
                <a:rPr lang="en-US" altLang="zh-CN" sz="2800" baseline="0" dirty="0">
                  <a:solidFill>
                    <a:srgbClr val="002F8C"/>
                  </a:solidFill>
                  <a:ea typeface="幼圆" pitchFamily="49" charset="-122"/>
                </a:rPr>
                <a:t>x</a:t>
              </a:r>
              <a:r>
                <a:rPr lang="zh-CN" altLang="en-US" sz="2800" baseline="0" dirty="0">
                  <a:solidFill>
                    <a:srgbClr val="002F8C"/>
                  </a:solidFill>
                  <a:latin typeface="幼圆" pitchFamily="49" charset="-122"/>
                  <a:ea typeface="幼圆" pitchFamily="49" charset="-122"/>
                </a:rPr>
                <a:t>的链结点。</a:t>
              </a:r>
            </a:p>
          </p:txBody>
        </p:sp>
      </p:grpSp>
      <p:grpSp>
        <p:nvGrpSpPr>
          <p:cNvPr id="3" name="Group 9"/>
          <p:cNvGrpSpPr>
            <a:grpSpLocks/>
          </p:cNvGrpSpPr>
          <p:nvPr/>
        </p:nvGrpSpPr>
        <p:grpSpPr bwMode="auto">
          <a:xfrm>
            <a:off x="971600" y="2708920"/>
            <a:ext cx="7143750" cy="1312863"/>
            <a:chOff x="517" y="2016"/>
            <a:chExt cx="4500" cy="827"/>
          </a:xfrm>
        </p:grpSpPr>
        <p:sp>
          <p:nvSpPr>
            <p:cNvPr id="55306" name="Line 10"/>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07" name="Line 11"/>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08" name="Line 12"/>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09" name="Line 13"/>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0" name="Rectangle 14"/>
            <p:cNvSpPr>
              <a:spLocks noChangeArrowheads="1"/>
            </p:cNvSpPr>
            <p:nvPr/>
          </p:nvSpPr>
          <p:spPr bwMode="auto">
            <a:xfrm>
              <a:off x="1056" y="2400"/>
              <a:ext cx="288" cy="240"/>
            </a:xfrm>
            <a:prstGeom prst="rect">
              <a:avLst/>
            </a:prstGeom>
            <a:noFill/>
            <a:ln w="25400" cap="sq">
              <a:solidFill>
                <a:schemeClr val="accent2"/>
              </a:solidFill>
              <a:miter lim="800000"/>
              <a:headEnd/>
              <a:tailEnd/>
            </a:ln>
          </p:spPr>
          <p:txBody>
            <a:bodyPr wrap="none" anchor="ctr"/>
            <a:lstStyle/>
            <a:p>
              <a:endParaRPr lang="zh-CN" altLang="en-US" dirty="0">
                <a:noFill/>
              </a:endParaRPr>
            </a:p>
          </p:txBody>
        </p:sp>
        <p:sp>
          <p:nvSpPr>
            <p:cNvPr id="55311" name="Rectangle 15"/>
            <p:cNvSpPr>
              <a:spLocks noChangeArrowheads="1"/>
            </p:cNvSpPr>
            <p:nvPr/>
          </p:nvSpPr>
          <p:spPr bwMode="auto">
            <a:xfrm>
              <a:off x="1344" y="2400"/>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5312" name="Rectangle 16"/>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7"/>
            <p:cNvGrpSpPr>
              <a:grpSpLocks/>
            </p:cNvGrpSpPr>
            <p:nvPr/>
          </p:nvGrpSpPr>
          <p:grpSpPr bwMode="auto">
            <a:xfrm>
              <a:off x="1735" y="2400"/>
              <a:ext cx="580" cy="240"/>
              <a:chOff x="775" y="1056"/>
              <a:chExt cx="580" cy="240"/>
            </a:xfrm>
          </p:grpSpPr>
          <p:sp>
            <p:nvSpPr>
              <p:cNvPr id="55337" name="Rectangle 1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8" name="Rectangle 1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9" name="Rectangle 2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21"/>
            <p:cNvGrpSpPr>
              <a:grpSpLocks/>
            </p:cNvGrpSpPr>
            <p:nvPr/>
          </p:nvGrpSpPr>
          <p:grpSpPr bwMode="auto">
            <a:xfrm>
              <a:off x="3463" y="2400"/>
              <a:ext cx="580" cy="240"/>
              <a:chOff x="775" y="1056"/>
              <a:chExt cx="580" cy="240"/>
            </a:xfrm>
          </p:grpSpPr>
          <p:sp>
            <p:nvSpPr>
              <p:cNvPr id="55334" name="Rectangle 2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5" name="Rectangle 2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6" name="Rectangle 2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25"/>
            <p:cNvGrpSpPr>
              <a:grpSpLocks/>
            </p:cNvGrpSpPr>
            <p:nvPr/>
          </p:nvGrpSpPr>
          <p:grpSpPr bwMode="auto">
            <a:xfrm>
              <a:off x="4290" y="2400"/>
              <a:ext cx="580" cy="240"/>
              <a:chOff x="775" y="1056"/>
              <a:chExt cx="580" cy="240"/>
            </a:xfrm>
          </p:grpSpPr>
          <p:sp>
            <p:nvSpPr>
              <p:cNvPr id="55331" name="Rectangle 2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2" name="Rectangle 2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5333" name="Rectangle 2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5316" name="Line 29"/>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7" name="Line 30"/>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8" name="Line 31"/>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19" name="Line 32"/>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20" name="Rectangle 33"/>
            <p:cNvSpPr>
              <a:spLocks noChangeArrowheads="1"/>
            </p:cNvSpPr>
            <p:nvPr/>
          </p:nvSpPr>
          <p:spPr bwMode="auto">
            <a:xfrm>
              <a:off x="2762" y="235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5321" name="Rectangle 34"/>
            <p:cNvSpPr>
              <a:spLocks noChangeArrowheads="1"/>
            </p:cNvSpPr>
            <p:nvPr/>
          </p:nvSpPr>
          <p:spPr bwMode="auto">
            <a:xfrm>
              <a:off x="517" y="2016"/>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5322" name="Line 35"/>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5323" name="Line 36"/>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5324" name="Line 37"/>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5325" name="Line 38"/>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5326" name="Line 39"/>
            <p:cNvSpPr>
              <a:spLocks noChangeShapeType="1"/>
            </p:cNvSpPr>
            <p:nvPr/>
          </p:nvSpPr>
          <p:spPr bwMode="auto">
            <a:xfrm flipH="1">
              <a:off x="937" y="2208"/>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5327" name="Line 40"/>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5328" name="Line 41"/>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5329" name="Line 42"/>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5330" name="Line 43"/>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440364" name="Rectangle 44"/>
          <p:cNvSpPr>
            <a:spLocks noChangeArrowheads="1"/>
          </p:cNvSpPr>
          <p:nvPr/>
        </p:nvSpPr>
        <p:spPr bwMode="auto">
          <a:xfrm>
            <a:off x="457200" y="4581525"/>
            <a:ext cx="2849563" cy="519113"/>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800" i="1" baseline="0" dirty="0">
                <a:solidFill>
                  <a:srgbClr val="FF3300"/>
                </a:solidFill>
                <a:latin typeface="黑体" pitchFamily="2" charset="-122"/>
                <a:ea typeface="黑体" pitchFamily="2" charset="-122"/>
              </a:rPr>
              <a:t>需要做的工作:</a:t>
            </a:r>
          </a:p>
        </p:txBody>
      </p:sp>
      <p:sp>
        <p:nvSpPr>
          <p:cNvPr id="440365" name="Text Box 45"/>
          <p:cNvSpPr txBox="1">
            <a:spLocks noChangeArrowheads="1"/>
          </p:cNvSpPr>
          <p:nvPr/>
        </p:nvSpPr>
        <p:spPr bwMode="auto">
          <a:xfrm>
            <a:off x="990600" y="5145088"/>
            <a:ext cx="4419600" cy="488950"/>
          </a:xfrm>
          <a:prstGeom prst="rect">
            <a:avLst/>
          </a:prstGeom>
          <a:noFill/>
          <a:ln w="9525">
            <a:noFill/>
            <a:miter lim="800000"/>
            <a:headEnd/>
            <a:tailEnd/>
          </a:ln>
        </p:spPr>
        <p:txBody>
          <a:bodyPr>
            <a:spAutoFit/>
          </a:bodyPr>
          <a:lstStyle/>
          <a:p>
            <a:r>
              <a:rPr lang="zh-CN" altLang="en-US" sz="2600" baseline="0">
                <a:solidFill>
                  <a:srgbClr val="002F8C"/>
                </a:solidFill>
                <a:ea typeface="幼圆" pitchFamily="49" charset="-122"/>
              </a:rPr>
              <a:t>1.</a:t>
            </a:r>
            <a:r>
              <a:rPr lang="zh-CN" altLang="en-US" sz="2600" baseline="0">
                <a:solidFill>
                  <a:srgbClr val="002F8C"/>
                </a:solidFill>
                <a:latin typeface="幼圆" pitchFamily="49" charset="-122"/>
                <a:ea typeface="幼圆" pitchFamily="49" charset="-122"/>
              </a:rPr>
              <a:t> 找到满足条件的结点；</a:t>
            </a:r>
          </a:p>
        </p:txBody>
      </p:sp>
      <p:sp>
        <p:nvSpPr>
          <p:cNvPr id="440366" name="Text Box 46"/>
          <p:cNvSpPr txBox="1">
            <a:spLocks noChangeArrowheads="1"/>
          </p:cNvSpPr>
          <p:nvPr/>
        </p:nvSpPr>
        <p:spPr bwMode="auto">
          <a:xfrm>
            <a:off x="990600" y="5557838"/>
            <a:ext cx="6858000" cy="488950"/>
          </a:xfrm>
          <a:prstGeom prst="rect">
            <a:avLst/>
          </a:prstGeom>
          <a:noFill/>
          <a:ln w="9525">
            <a:noFill/>
            <a:miter lim="800000"/>
            <a:headEnd/>
            <a:tailEnd/>
          </a:ln>
        </p:spPr>
        <p:txBody>
          <a:bodyPr>
            <a:spAutoFit/>
          </a:bodyPr>
          <a:lstStyle/>
          <a:p>
            <a:r>
              <a:rPr lang="zh-CN" altLang="en-US" sz="2600" baseline="0">
                <a:solidFill>
                  <a:srgbClr val="002F8C"/>
                </a:solidFill>
                <a:ea typeface="幼圆" pitchFamily="49" charset="-122"/>
              </a:rPr>
              <a:t>2.</a:t>
            </a:r>
            <a:r>
              <a:rPr lang="zh-CN" altLang="en-US" sz="2600" baseline="0">
                <a:solidFill>
                  <a:srgbClr val="002F8C"/>
                </a:solidFill>
                <a:latin typeface="幼圆" pitchFamily="49" charset="-122"/>
                <a:ea typeface="幼圆" pitchFamily="49" charset="-122"/>
              </a:rPr>
              <a:t> 若找到，删除(并释放)满足条件的结点。</a:t>
            </a:r>
          </a:p>
        </p:txBody>
      </p:sp>
      <p:grpSp>
        <p:nvGrpSpPr>
          <p:cNvPr id="7" name="Group 57"/>
          <p:cNvGrpSpPr>
            <a:grpSpLocks/>
          </p:cNvGrpSpPr>
          <p:nvPr/>
        </p:nvGrpSpPr>
        <p:grpSpPr bwMode="auto">
          <a:xfrm>
            <a:off x="381000" y="228600"/>
            <a:ext cx="4983163" cy="685800"/>
            <a:chOff x="317" y="288"/>
            <a:chExt cx="2626" cy="432"/>
          </a:xfrm>
        </p:grpSpPr>
        <p:sp>
          <p:nvSpPr>
            <p:cNvPr id="55304" name="Rectangle 58"/>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5305" name="Rectangle 59"/>
            <p:cNvSpPr>
              <a:spLocks noChangeArrowheads="1"/>
            </p:cNvSpPr>
            <p:nvPr/>
          </p:nvSpPr>
          <p:spPr bwMode="auto">
            <a:xfrm>
              <a:off x="317" y="322"/>
              <a:ext cx="2611" cy="368"/>
            </a:xfrm>
            <a:prstGeom prst="rect">
              <a:avLst/>
            </a:prstGeom>
            <a:noFill/>
            <a:ln w="12700" cap="sq">
              <a:noFill/>
              <a:miter lim="800000"/>
              <a:headEnd/>
              <a:tailEnd/>
            </a:ln>
          </p:spPr>
          <p:txBody>
            <a:bodyPr>
              <a:spAutoFit/>
            </a:bodyPr>
            <a:lstStyle/>
            <a:p>
              <a:r>
                <a:rPr kumimoji="1" lang="zh-CN" altLang="en-US" sz="3200" baseline="0">
                  <a:solidFill>
                    <a:srgbClr val="000096"/>
                  </a:solidFill>
                  <a:latin typeface="幼圆" pitchFamily="49" charset="-122"/>
                  <a:ea typeface="幼圆" pitchFamily="49" charset="-122"/>
                </a:rPr>
                <a:t> </a:t>
              </a:r>
              <a:r>
                <a:rPr kumimoji="1" lang="en-US" altLang="zh-CN" sz="3200" baseline="0">
                  <a:solidFill>
                    <a:srgbClr val="000096"/>
                  </a:solidFill>
                  <a:latin typeface="幼圆" pitchFamily="49" charset="-122"/>
                  <a:ea typeface="幼圆" pitchFamily="49" charset="-122"/>
                </a:rPr>
                <a:t>2.5.3 </a:t>
              </a:r>
              <a:r>
                <a:rPr kumimoji="1" lang="zh-CN" altLang="en-US" sz="3200" baseline="0">
                  <a:solidFill>
                    <a:srgbClr val="000096"/>
                  </a:solidFill>
                  <a:latin typeface="幼圆" pitchFamily="49" charset="-122"/>
                  <a:ea typeface="幼圆" pitchFamily="49" charset="-122"/>
                </a:rPr>
                <a:t>双向链表的删除</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64"/>
                                        </p:tgtEl>
                                        <p:attrNameLst>
                                          <p:attrName>style.visibility</p:attrName>
                                        </p:attrNameLst>
                                      </p:cBhvr>
                                      <p:to>
                                        <p:strVal val="visible"/>
                                      </p:to>
                                    </p:set>
                                    <p:animEffect transition="in" filter="blinds(horizontal)">
                                      <p:cBhvr>
                                        <p:cTn id="7" dur="500"/>
                                        <p:tgtEl>
                                          <p:spTgt spid="4403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0365"/>
                                        </p:tgtEl>
                                        <p:attrNameLst>
                                          <p:attrName>style.visibility</p:attrName>
                                        </p:attrNameLst>
                                      </p:cBhvr>
                                      <p:to>
                                        <p:strVal val="visible"/>
                                      </p:to>
                                    </p:set>
                                    <p:animEffect transition="in" filter="blinds(horizontal)">
                                      <p:cBhvr>
                                        <p:cTn id="10" dur="500"/>
                                        <p:tgtEl>
                                          <p:spTgt spid="44036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40366"/>
                                        </p:tgtEl>
                                        <p:attrNameLst>
                                          <p:attrName>style.visibility</p:attrName>
                                        </p:attrNameLst>
                                      </p:cBhvr>
                                      <p:to>
                                        <p:strVal val="visible"/>
                                      </p:to>
                                    </p:set>
                                    <p:animEffect transition="in" filter="blinds(horizontal)">
                                      <p:cBhvr>
                                        <p:cTn id="13" dur="500"/>
                                        <p:tgtEl>
                                          <p:spTgt spid="440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4" grpId="0"/>
      <p:bldP spid="440365" grpId="0"/>
      <p:bldP spid="440366"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1520" y="0"/>
            <a:ext cx="7908926" cy="1343025"/>
            <a:chOff x="202" y="240"/>
            <a:chExt cx="4982" cy="846"/>
          </a:xfrm>
        </p:grpSpPr>
        <p:grpSp>
          <p:nvGrpSpPr>
            <p:cNvPr id="3" name="Group 3"/>
            <p:cNvGrpSpPr>
              <a:grpSpLocks/>
            </p:cNvGrpSpPr>
            <p:nvPr/>
          </p:nvGrpSpPr>
          <p:grpSpPr bwMode="auto">
            <a:xfrm>
              <a:off x="684" y="240"/>
              <a:ext cx="4500" cy="827"/>
              <a:chOff x="517" y="2016"/>
              <a:chExt cx="4500" cy="827"/>
            </a:xfrm>
          </p:grpSpPr>
          <p:sp>
            <p:nvSpPr>
              <p:cNvPr id="56402" name="Line 4"/>
              <p:cNvSpPr>
                <a:spLocks noChangeShapeType="1"/>
              </p:cNvSpPr>
              <p:nvPr/>
            </p:nvSpPr>
            <p:spPr bwMode="auto">
              <a:xfrm>
                <a:off x="1396"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3" name="Line 5"/>
              <p:cNvSpPr>
                <a:spLocks noChangeShapeType="1"/>
              </p:cNvSpPr>
              <p:nvPr/>
            </p:nvSpPr>
            <p:spPr bwMode="auto">
              <a:xfrm>
                <a:off x="221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4" name="Line 6"/>
              <p:cNvSpPr>
                <a:spLocks noChangeShapeType="1"/>
              </p:cNvSpPr>
              <p:nvPr/>
            </p:nvSpPr>
            <p:spPr bwMode="auto">
              <a:xfrm>
                <a:off x="3951"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5" name="Line 7"/>
              <p:cNvSpPr>
                <a:spLocks noChangeShapeType="1"/>
              </p:cNvSpPr>
              <p:nvPr/>
            </p:nvSpPr>
            <p:spPr bwMode="auto">
              <a:xfrm>
                <a:off x="3109" y="2496"/>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06" name="Rectangle 8"/>
              <p:cNvSpPr>
                <a:spLocks noChangeArrowheads="1"/>
              </p:cNvSpPr>
              <p:nvPr/>
            </p:nvSpPr>
            <p:spPr bwMode="auto">
              <a:xfrm>
                <a:off x="1056" y="2400"/>
                <a:ext cx="288"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6407" name="Rectangle 9"/>
              <p:cNvSpPr>
                <a:spLocks noChangeArrowheads="1"/>
              </p:cNvSpPr>
              <p:nvPr/>
            </p:nvSpPr>
            <p:spPr bwMode="auto">
              <a:xfrm>
                <a:off x="1344" y="2400"/>
                <a:ext cx="144" cy="240"/>
              </a:xfrm>
              <a:prstGeom prst="rect">
                <a:avLst/>
              </a:prstGeom>
              <a:noFill/>
              <a:ln w="25400" cap="sq">
                <a:solidFill>
                  <a:schemeClr val="tx1"/>
                </a:solidFill>
                <a:miter lim="800000"/>
                <a:headEnd/>
                <a:tailEnd/>
              </a:ln>
            </p:spPr>
            <p:txBody>
              <a:bodyPr wrap="none" anchor="ctr"/>
              <a:lstStyle/>
              <a:p>
                <a:endParaRPr lang="zh-CN" altLang="en-US"/>
              </a:p>
            </p:txBody>
          </p:sp>
          <p:sp>
            <p:nvSpPr>
              <p:cNvPr id="56408" name="Rectangle 10"/>
              <p:cNvSpPr>
                <a:spLocks noChangeArrowheads="1"/>
              </p:cNvSpPr>
              <p:nvPr/>
            </p:nvSpPr>
            <p:spPr bwMode="auto">
              <a:xfrm>
                <a:off x="908" y="2400"/>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4" name="Group 11"/>
              <p:cNvGrpSpPr>
                <a:grpSpLocks/>
              </p:cNvGrpSpPr>
              <p:nvPr/>
            </p:nvGrpSpPr>
            <p:grpSpPr bwMode="auto">
              <a:xfrm>
                <a:off x="1735" y="2400"/>
                <a:ext cx="580" cy="240"/>
                <a:chOff x="775" y="1056"/>
                <a:chExt cx="580" cy="240"/>
              </a:xfrm>
            </p:grpSpPr>
            <p:sp>
              <p:nvSpPr>
                <p:cNvPr id="56433" name="Rectangle 1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4" name="Rectangle 1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5" name="Rectangle 1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463" y="2400"/>
                <a:ext cx="580" cy="240"/>
                <a:chOff x="775" y="1056"/>
                <a:chExt cx="580" cy="240"/>
              </a:xfrm>
            </p:grpSpPr>
            <p:sp>
              <p:nvSpPr>
                <p:cNvPr id="56430" name="Rectangle 1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1" name="Rectangle 1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32" name="Rectangle 1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6" name="Group 19"/>
              <p:cNvGrpSpPr>
                <a:grpSpLocks/>
              </p:cNvGrpSpPr>
              <p:nvPr/>
            </p:nvGrpSpPr>
            <p:grpSpPr bwMode="auto">
              <a:xfrm>
                <a:off x="4290" y="2400"/>
                <a:ext cx="580" cy="240"/>
                <a:chOff x="775" y="1056"/>
                <a:chExt cx="580" cy="240"/>
              </a:xfrm>
            </p:grpSpPr>
            <p:sp>
              <p:nvSpPr>
                <p:cNvPr id="56427" name="Rectangle 20"/>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28" name="Rectangle 21"/>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429" name="Rectangle 22"/>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6412" name="Line 23"/>
              <p:cNvSpPr>
                <a:spLocks noChangeShapeType="1"/>
              </p:cNvSpPr>
              <p:nvPr/>
            </p:nvSpPr>
            <p:spPr bwMode="auto">
              <a:xfrm flipH="1">
                <a:off x="1477"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3" name="Line 24"/>
              <p:cNvSpPr>
                <a:spLocks noChangeShapeType="1"/>
              </p:cNvSpPr>
              <p:nvPr/>
            </p:nvSpPr>
            <p:spPr bwMode="auto">
              <a:xfrm flipH="1">
                <a:off x="231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4" name="Line 25"/>
              <p:cNvSpPr>
                <a:spLocks noChangeShapeType="1"/>
              </p:cNvSpPr>
              <p:nvPr/>
            </p:nvSpPr>
            <p:spPr bwMode="auto">
              <a:xfrm flipH="1">
                <a:off x="3205" y="2592"/>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5" name="Line 26"/>
              <p:cNvSpPr>
                <a:spLocks noChangeShapeType="1"/>
              </p:cNvSpPr>
              <p:nvPr/>
            </p:nvSpPr>
            <p:spPr bwMode="auto">
              <a:xfrm flipH="1">
                <a:off x="4069" y="2581"/>
                <a:ext cx="336"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416" name="Rectangle 27"/>
              <p:cNvSpPr>
                <a:spLocks noChangeArrowheads="1"/>
              </p:cNvSpPr>
              <p:nvPr/>
            </p:nvSpPr>
            <p:spPr bwMode="auto">
              <a:xfrm>
                <a:off x="2762" y="235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6417" name="Rectangle 28"/>
              <p:cNvSpPr>
                <a:spLocks noChangeArrowheads="1"/>
              </p:cNvSpPr>
              <p:nvPr/>
            </p:nvSpPr>
            <p:spPr bwMode="auto">
              <a:xfrm>
                <a:off x="517" y="2016"/>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6418" name="Line 29"/>
              <p:cNvSpPr>
                <a:spLocks noChangeShapeType="1"/>
              </p:cNvSpPr>
              <p:nvPr/>
            </p:nvSpPr>
            <p:spPr bwMode="auto">
              <a:xfrm>
                <a:off x="757" y="2256"/>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6419" name="Line 30"/>
              <p:cNvSpPr>
                <a:spLocks noChangeShapeType="1"/>
              </p:cNvSpPr>
              <p:nvPr/>
            </p:nvSpPr>
            <p:spPr bwMode="auto">
              <a:xfrm>
                <a:off x="4777" y="2496"/>
                <a:ext cx="240" cy="0"/>
              </a:xfrm>
              <a:prstGeom prst="line">
                <a:avLst/>
              </a:prstGeom>
              <a:noFill/>
              <a:ln w="19050" cap="sq">
                <a:solidFill>
                  <a:schemeClr val="tx1"/>
                </a:solidFill>
                <a:round/>
                <a:headEnd/>
                <a:tailEnd/>
              </a:ln>
            </p:spPr>
            <p:txBody>
              <a:bodyPr wrap="none" anchor="ctr"/>
              <a:lstStyle/>
              <a:p>
                <a:endParaRPr lang="zh-CN" altLang="en-US"/>
              </a:p>
            </p:txBody>
          </p:sp>
          <p:sp>
            <p:nvSpPr>
              <p:cNvPr id="56420" name="Line 31"/>
              <p:cNvSpPr>
                <a:spLocks noChangeShapeType="1"/>
              </p:cNvSpPr>
              <p:nvPr/>
            </p:nvSpPr>
            <p:spPr bwMode="auto">
              <a:xfrm>
                <a:off x="985" y="2208"/>
                <a:ext cx="4032" cy="0"/>
              </a:xfrm>
              <a:prstGeom prst="line">
                <a:avLst/>
              </a:prstGeom>
              <a:noFill/>
              <a:ln w="19050" cap="sq">
                <a:solidFill>
                  <a:srgbClr val="000000"/>
                </a:solidFill>
                <a:round/>
                <a:headEnd/>
                <a:tailEnd/>
              </a:ln>
            </p:spPr>
            <p:txBody>
              <a:bodyPr wrap="none" anchor="ctr"/>
              <a:lstStyle/>
              <a:p>
                <a:endParaRPr lang="zh-CN" altLang="en-US"/>
              </a:p>
            </p:txBody>
          </p:sp>
          <p:sp>
            <p:nvSpPr>
              <p:cNvPr id="56421" name="Line 32"/>
              <p:cNvSpPr>
                <a:spLocks noChangeShapeType="1"/>
              </p:cNvSpPr>
              <p:nvPr/>
            </p:nvSpPr>
            <p:spPr bwMode="auto">
              <a:xfrm>
                <a:off x="5017" y="2208"/>
                <a:ext cx="0" cy="288"/>
              </a:xfrm>
              <a:prstGeom prst="line">
                <a:avLst/>
              </a:prstGeom>
              <a:noFill/>
              <a:ln w="19050" cap="sq">
                <a:solidFill>
                  <a:schemeClr val="tx1"/>
                </a:solidFill>
                <a:round/>
                <a:headEnd/>
                <a:tailEnd/>
              </a:ln>
            </p:spPr>
            <p:txBody>
              <a:bodyPr wrap="none" anchor="ctr"/>
              <a:lstStyle/>
              <a:p>
                <a:endParaRPr lang="zh-CN" altLang="en-US"/>
              </a:p>
            </p:txBody>
          </p:sp>
          <p:sp>
            <p:nvSpPr>
              <p:cNvPr id="56422" name="Line 33"/>
              <p:cNvSpPr>
                <a:spLocks noChangeShapeType="1"/>
              </p:cNvSpPr>
              <p:nvPr/>
            </p:nvSpPr>
            <p:spPr bwMode="auto">
              <a:xfrm flipH="1">
                <a:off x="937" y="2208"/>
                <a:ext cx="48" cy="192"/>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56423" name="Line 34"/>
              <p:cNvSpPr>
                <a:spLocks noChangeShapeType="1"/>
              </p:cNvSpPr>
              <p:nvPr/>
            </p:nvSpPr>
            <p:spPr bwMode="auto">
              <a:xfrm>
                <a:off x="749" y="2544"/>
                <a:ext cx="240" cy="0"/>
              </a:xfrm>
              <a:prstGeom prst="line">
                <a:avLst/>
              </a:prstGeom>
              <a:noFill/>
              <a:ln w="19050" cap="sq">
                <a:solidFill>
                  <a:schemeClr val="tx1"/>
                </a:solidFill>
                <a:round/>
                <a:headEnd/>
                <a:tailEnd/>
              </a:ln>
            </p:spPr>
            <p:txBody>
              <a:bodyPr wrap="none" anchor="ctr"/>
              <a:lstStyle/>
              <a:p>
                <a:endParaRPr lang="zh-CN" altLang="en-US"/>
              </a:p>
            </p:txBody>
          </p:sp>
          <p:sp>
            <p:nvSpPr>
              <p:cNvPr id="56424" name="Line 35"/>
              <p:cNvSpPr>
                <a:spLocks noChangeShapeType="1"/>
              </p:cNvSpPr>
              <p:nvPr/>
            </p:nvSpPr>
            <p:spPr bwMode="auto">
              <a:xfrm>
                <a:off x="745" y="2843"/>
                <a:ext cx="4032" cy="0"/>
              </a:xfrm>
              <a:prstGeom prst="line">
                <a:avLst/>
              </a:prstGeom>
              <a:noFill/>
              <a:ln w="19050" cap="sq">
                <a:solidFill>
                  <a:srgbClr val="000000"/>
                </a:solidFill>
                <a:round/>
                <a:headEnd/>
                <a:tailEnd/>
              </a:ln>
            </p:spPr>
            <p:txBody>
              <a:bodyPr wrap="none" anchor="ctr"/>
              <a:lstStyle/>
              <a:p>
                <a:endParaRPr lang="zh-CN" altLang="en-US"/>
              </a:p>
            </p:txBody>
          </p:sp>
          <p:sp>
            <p:nvSpPr>
              <p:cNvPr id="56425" name="Line 36"/>
              <p:cNvSpPr>
                <a:spLocks noChangeShapeType="1"/>
              </p:cNvSpPr>
              <p:nvPr/>
            </p:nvSpPr>
            <p:spPr bwMode="auto">
              <a:xfrm>
                <a:off x="738" y="2544"/>
                <a:ext cx="0" cy="288"/>
              </a:xfrm>
              <a:prstGeom prst="line">
                <a:avLst/>
              </a:prstGeom>
              <a:noFill/>
              <a:ln w="19050" cap="sq">
                <a:solidFill>
                  <a:schemeClr val="tx1"/>
                </a:solidFill>
                <a:round/>
                <a:headEnd/>
                <a:tailEnd/>
              </a:ln>
            </p:spPr>
            <p:txBody>
              <a:bodyPr wrap="none" anchor="ctr"/>
              <a:lstStyle/>
              <a:p>
                <a:endParaRPr lang="zh-CN" altLang="en-US"/>
              </a:p>
            </p:txBody>
          </p:sp>
          <p:sp>
            <p:nvSpPr>
              <p:cNvPr id="56426" name="Line 37"/>
              <p:cNvSpPr>
                <a:spLocks noChangeShapeType="1"/>
              </p:cNvSpPr>
              <p:nvPr/>
            </p:nvSpPr>
            <p:spPr bwMode="auto">
              <a:xfrm flipV="1">
                <a:off x="4773" y="2640"/>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grpSp>
        <p:sp>
          <p:nvSpPr>
            <p:cNvPr id="56401" name="Text Box 38"/>
            <p:cNvSpPr txBox="1">
              <a:spLocks noChangeArrowheads="1"/>
            </p:cNvSpPr>
            <p:nvPr/>
          </p:nvSpPr>
          <p:spPr bwMode="auto">
            <a:xfrm>
              <a:off x="202" y="336"/>
              <a:ext cx="343" cy="750"/>
            </a:xfrm>
            <a:prstGeom prst="rect">
              <a:avLst/>
            </a:prstGeom>
            <a:noFill/>
            <a:ln w="12700" cap="sq">
              <a:noFill/>
              <a:miter lim="800000"/>
              <a:headEnd/>
              <a:tailEnd/>
            </a:ln>
          </p:spPr>
          <p:txBody>
            <a:bodyPr wrap="none">
              <a:spAutoFit/>
            </a:bodyPr>
            <a:lstStyle/>
            <a:p>
              <a:pPr algn="ctr">
                <a:lnSpc>
                  <a:spcPct val="85000"/>
                </a:lnSpc>
                <a:spcBef>
                  <a:spcPct val="0"/>
                </a:spcBef>
              </a:pPr>
              <a:r>
                <a:rPr lang="zh-CN" altLang="en-US" sz="2800" dirty="0">
                  <a:solidFill>
                    <a:srgbClr val="000099"/>
                  </a:solidFill>
                  <a:ea typeface="幼圆" pitchFamily="49" charset="-122"/>
                </a:rPr>
                <a:t>删</a:t>
              </a:r>
            </a:p>
            <a:p>
              <a:pPr algn="ctr">
                <a:lnSpc>
                  <a:spcPct val="85000"/>
                </a:lnSpc>
                <a:spcBef>
                  <a:spcPct val="0"/>
                </a:spcBef>
              </a:pPr>
              <a:r>
                <a:rPr lang="zh-CN" altLang="en-US" sz="2800" dirty="0">
                  <a:solidFill>
                    <a:srgbClr val="000099"/>
                  </a:solidFill>
                  <a:ea typeface="幼圆" pitchFamily="49" charset="-122"/>
                </a:rPr>
                <a:t>除</a:t>
              </a:r>
            </a:p>
            <a:p>
              <a:pPr algn="ctr">
                <a:lnSpc>
                  <a:spcPct val="85000"/>
                </a:lnSpc>
                <a:spcBef>
                  <a:spcPct val="0"/>
                </a:spcBef>
              </a:pPr>
              <a:r>
                <a:rPr lang="zh-CN" altLang="en-US" sz="2800" dirty="0">
                  <a:solidFill>
                    <a:srgbClr val="000099"/>
                  </a:solidFill>
                  <a:ea typeface="幼圆" pitchFamily="49" charset="-122"/>
                </a:rPr>
                <a:t>前</a:t>
              </a:r>
            </a:p>
          </p:txBody>
        </p:sp>
      </p:grpSp>
      <p:grpSp>
        <p:nvGrpSpPr>
          <p:cNvPr id="7" name="Group 74"/>
          <p:cNvGrpSpPr>
            <a:grpSpLocks/>
          </p:cNvGrpSpPr>
          <p:nvPr/>
        </p:nvGrpSpPr>
        <p:grpSpPr bwMode="auto">
          <a:xfrm>
            <a:off x="312737" y="2060848"/>
            <a:ext cx="6951663" cy="1060450"/>
            <a:chOff x="277" y="1658"/>
            <a:chExt cx="4379" cy="668"/>
          </a:xfrm>
        </p:grpSpPr>
        <p:grpSp>
          <p:nvGrpSpPr>
            <p:cNvPr id="8" name="Group 40"/>
            <p:cNvGrpSpPr>
              <a:grpSpLocks/>
            </p:cNvGrpSpPr>
            <p:nvPr/>
          </p:nvGrpSpPr>
          <p:grpSpPr bwMode="auto">
            <a:xfrm>
              <a:off x="1706" y="1909"/>
              <a:ext cx="624" cy="288"/>
              <a:chOff x="1296" y="2688"/>
              <a:chExt cx="624" cy="288"/>
            </a:xfrm>
          </p:grpSpPr>
          <p:sp>
            <p:nvSpPr>
              <p:cNvPr id="56397" name="Rectangle 41"/>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8" name="Rectangle 42"/>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9" name="Rectangle 43"/>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grpSp>
          <p:nvGrpSpPr>
            <p:cNvPr id="9" name="Group 44"/>
            <p:cNvGrpSpPr>
              <a:grpSpLocks/>
            </p:cNvGrpSpPr>
            <p:nvPr/>
          </p:nvGrpSpPr>
          <p:grpSpPr bwMode="auto">
            <a:xfrm>
              <a:off x="3445" y="1909"/>
              <a:ext cx="624" cy="288"/>
              <a:chOff x="1296" y="2688"/>
              <a:chExt cx="624" cy="288"/>
            </a:xfrm>
          </p:grpSpPr>
          <p:sp>
            <p:nvSpPr>
              <p:cNvPr id="56394" name="Rectangle 45"/>
              <p:cNvSpPr>
                <a:spLocks noChangeArrowheads="1"/>
              </p:cNvSpPr>
              <p:nvPr/>
            </p:nvSpPr>
            <p:spPr bwMode="auto">
              <a:xfrm>
                <a:off x="1440" y="2688"/>
                <a:ext cx="336"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5" name="Rectangle 46"/>
              <p:cNvSpPr>
                <a:spLocks noChangeArrowheads="1"/>
              </p:cNvSpPr>
              <p:nvPr/>
            </p:nvSpPr>
            <p:spPr bwMode="auto">
              <a:xfrm>
                <a:off x="1776" y="2688"/>
                <a:ext cx="144" cy="288"/>
              </a:xfrm>
              <a:prstGeom prst="rect">
                <a:avLst/>
              </a:prstGeom>
              <a:noFill/>
              <a:ln w="25400" cap="sq">
                <a:solidFill>
                  <a:srgbClr val="003366"/>
                </a:solidFill>
                <a:miter lim="800000"/>
                <a:headEnd/>
                <a:tailEnd/>
              </a:ln>
            </p:spPr>
            <p:txBody>
              <a:bodyPr wrap="none" anchor="ctr"/>
              <a:lstStyle/>
              <a:p>
                <a:endParaRPr lang="zh-CN" altLang="en-US"/>
              </a:p>
            </p:txBody>
          </p:sp>
          <p:sp>
            <p:nvSpPr>
              <p:cNvPr id="56396" name="Rectangle 47"/>
              <p:cNvSpPr>
                <a:spLocks noChangeArrowheads="1"/>
              </p:cNvSpPr>
              <p:nvPr/>
            </p:nvSpPr>
            <p:spPr bwMode="auto">
              <a:xfrm>
                <a:off x="1296" y="2688"/>
                <a:ext cx="144" cy="288"/>
              </a:xfrm>
              <a:prstGeom prst="rect">
                <a:avLst/>
              </a:prstGeom>
              <a:noFill/>
              <a:ln w="25400" cap="sq">
                <a:solidFill>
                  <a:srgbClr val="003366"/>
                </a:solidFill>
                <a:miter lim="800000"/>
                <a:headEnd/>
                <a:tailEnd/>
              </a:ln>
            </p:spPr>
            <p:txBody>
              <a:bodyPr wrap="none" anchor="ctr"/>
              <a:lstStyle/>
              <a:p>
                <a:endParaRPr lang="zh-CN" altLang="en-US"/>
              </a:p>
            </p:txBody>
          </p:sp>
        </p:grpSp>
        <p:sp>
          <p:nvSpPr>
            <p:cNvPr id="56377" name="Rectangle 49"/>
            <p:cNvSpPr>
              <a:spLocks noChangeArrowheads="1"/>
            </p:cNvSpPr>
            <p:nvPr/>
          </p:nvSpPr>
          <p:spPr bwMode="auto">
            <a:xfrm>
              <a:off x="2777" y="1861"/>
              <a:ext cx="224" cy="317"/>
            </a:xfrm>
            <a:prstGeom prst="rect">
              <a:avLst/>
            </a:prstGeom>
            <a:noFill/>
            <a:ln w="12700" cap="sq">
              <a:noFill/>
              <a:miter lim="800000"/>
              <a:headEnd/>
              <a:tailEnd/>
            </a:ln>
          </p:spPr>
          <p:txBody>
            <a:bodyPr wrap="none">
              <a:spAutoFit/>
            </a:bodyPr>
            <a:lstStyle/>
            <a:p>
              <a:pPr algn="ctr"/>
              <a:r>
                <a:rPr lang="en-US" altLang="zh-CN">
                  <a:solidFill>
                    <a:schemeClr val="accent2"/>
                  </a:solidFill>
                </a:rPr>
                <a:t>x</a:t>
              </a:r>
            </a:p>
          </p:txBody>
        </p:sp>
        <p:sp>
          <p:nvSpPr>
            <p:cNvPr id="56378" name="Rectangle 50"/>
            <p:cNvSpPr>
              <a:spLocks noChangeArrowheads="1"/>
            </p:cNvSpPr>
            <p:nvPr/>
          </p:nvSpPr>
          <p:spPr bwMode="auto">
            <a:xfrm>
              <a:off x="2533" y="1658"/>
              <a:ext cx="205" cy="250"/>
            </a:xfrm>
            <a:prstGeom prst="rect">
              <a:avLst/>
            </a:prstGeom>
            <a:noFill/>
            <a:ln w="12700" cap="sq">
              <a:noFill/>
              <a:miter lim="800000"/>
              <a:headEnd/>
              <a:tailEnd/>
            </a:ln>
          </p:spPr>
          <p:txBody>
            <a:bodyPr wrap="none">
              <a:spAutoFit/>
            </a:bodyPr>
            <a:lstStyle/>
            <a:p>
              <a:pPr algn="ctr"/>
              <a:r>
                <a:rPr lang="en-US" altLang="zh-CN" sz="3000">
                  <a:solidFill>
                    <a:srgbClr val="000099"/>
                  </a:solidFill>
                </a:rPr>
                <a:t>q</a:t>
              </a:r>
            </a:p>
          </p:txBody>
        </p:sp>
        <p:sp>
          <p:nvSpPr>
            <p:cNvPr id="56379" name="Line 52"/>
            <p:cNvSpPr>
              <a:spLocks noChangeShapeType="1"/>
            </p:cNvSpPr>
            <p:nvPr/>
          </p:nvSpPr>
          <p:spPr bwMode="auto">
            <a:xfrm flipH="1">
              <a:off x="4069"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0" name="Line 53"/>
            <p:cNvSpPr>
              <a:spLocks noChangeShapeType="1"/>
            </p:cNvSpPr>
            <p:nvPr/>
          </p:nvSpPr>
          <p:spPr bwMode="auto">
            <a:xfrm flipV="1">
              <a:off x="3102" y="1994"/>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1" name="Line 54"/>
            <p:cNvSpPr>
              <a:spLocks noChangeShapeType="1"/>
            </p:cNvSpPr>
            <p:nvPr/>
          </p:nvSpPr>
          <p:spPr bwMode="auto">
            <a:xfrm flipV="1">
              <a:off x="4021" y="2016"/>
              <a:ext cx="336"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2" name="Line 55"/>
            <p:cNvSpPr>
              <a:spLocks noChangeShapeType="1"/>
            </p:cNvSpPr>
            <p:nvPr/>
          </p:nvSpPr>
          <p:spPr bwMode="auto">
            <a:xfrm flipH="1">
              <a:off x="2341"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3" name="Rectangle 56"/>
            <p:cNvSpPr>
              <a:spLocks noChangeArrowheads="1"/>
            </p:cNvSpPr>
            <p:nvPr/>
          </p:nvSpPr>
          <p:spPr bwMode="auto">
            <a:xfrm>
              <a:off x="1169" y="187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6384" name="Rectangle 57"/>
            <p:cNvSpPr>
              <a:spLocks noChangeArrowheads="1"/>
            </p:cNvSpPr>
            <p:nvPr/>
          </p:nvSpPr>
          <p:spPr bwMode="auto">
            <a:xfrm>
              <a:off x="4348" y="1861"/>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6385" name="Rectangle 58"/>
            <p:cNvSpPr>
              <a:spLocks noChangeArrowheads="1"/>
            </p:cNvSpPr>
            <p:nvPr/>
          </p:nvSpPr>
          <p:spPr bwMode="auto">
            <a:xfrm>
              <a:off x="277" y="1806"/>
              <a:ext cx="336" cy="520"/>
            </a:xfrm>
            <a:prstGeom prst="rect">
              <a:avLst/>
            </a:prstGeom>
            <a:noFill/>
            <a:ln w="12700" cap="sq">
              <a:noFill/>
              <a:miter lim="800000"/>
              <a:headEnd/>
              <a:tailEnd/>
            </a:ln>
          </p:spPr>
          <p:txBody>
            <a:bodyPr>
              <a:spAutoFit/>
            </a:bodyPr>
            <a:lstStyle/>
            <a:p>
              <a:pPr algn="ctr">
                <a:lnSpc>
                  <a:spcPct val="85000"/>
                </a:lnSpc>
                <a:spcBef>
                  <a:spcPct val="0"/>
                </a:spcBef>
              </a:pPr>
              <a:r>
                <a:rPr lang="zh-CN" altLang="en-US" sz="2800" dirty="0">
                  <a:solidFill>
                    <a:srgbClr val="000099"/>
                  </a:solidFill>
                  <a:ea typeface="幼圆" pitchFamily="49" charset="-122"/>
                </a:rPr>
                <a:t>删除</a:t>
              </a:r>
            </a:p>
          </p:txBody>
        </p:sp>
        <p:grpSp>
          <p:nvGrpSpPr>
            <p:cNvPr id="10" name="Group 59"/>
            <p:cNvGrpSpPr>
              <a:grpSpLocks/>
            </p:cNvGrpSpPr>
            <p:nvPr/>
          </p:nvGrpSpPr>
          <p:grpSpPr bwMode="auto">
            <a:xfrm>
              <a:off x="2566" y="1909"/>
              <a:ext cx="624" cy="288"/>
              <a:chOff x="1296" y="2688"/>
              <a:chExt cx="624" cy="288"/>
            </a:xfrm>
          </p:grpSpPr>
          <p:sp>
            <p:nvSpPr>
              <p:cNvPr id="56391" name="Rectangle 60"/>
              <p:cNvSpPr>
                <a:spLocks noChangeArrowheads="1"/>
              </p:cNvSpPr>
              <p:nvPr/>
            </p:nvSpPr>
            <p:spPr bwMode="auto">
              <a:xfrm>
                <a:off x="1440" y="2688"/>
                <a:ext cx="336" cy="288"/>
              </a:xfrm>
              <a:prstGeom prst="rect">
                <a:avLst/>
              </a:prstGeom>
              <a:noFill/>
              <a:ln w="25400" cap="sq">
                <a:solidFill>
                  <a:srgbClr val="FF0000"/>
                </a:solidFill>
                <a:miter lim="800000"/>
                <a:headEnd/>
                <a:tailEnd/>
              </a:ln>
            </p:spPr>
            <p:txBody>
              <a:bodyPr wrap="none" anchor="ctr"/>
              <a:lstStyle/>
              <a:p>
                <a:endParaRPr lang="zh-CN" altLang="en-US"/>
              </a:p>
            </p:txBody>
          </p:sp>
          <p:sp>
            <p:nvSpPr>
              <p:cNvPr id="56392" name="Rectangle 61"/>
              <p:cNvSpPr>
                <a:spLocks noChangeArrowheads="1"/>
              </p:cNvSpPr>
              <p:nvPr/>
            </p:nvSpPr>
            <p:spPr bwMode="auto">
              <a:xfrm>
                <a:off x="1776" y="2688"/>
                <a:ext cx="144" cy="288"/>
              </a:xfrm>
              <a:prstGeom prst="rect">
                <a:avLst/>
              </a:prstGeom>
              <a:noFill/>
              <a:ln w="25400" cap="sq">
                <a:solidFill>
                  <a:srgbClr val="FF0000"/>
                </a:solidFill>
                <a:miter lim="800000"/>
                <a:headEnd/>
                <a:tailEnd/>
              </a:ln>
            </p:spPr>
            <p:txBody>
              <a:bodyPr wrap="none" anchor="ctr"/>
              <a:lstStyle/>
              <a:p>
                <a:endParaRPr lang="zh-CN" altLang="en-US"/>
              </a:p>
            </p:txBody>
          </p:sp>
          <p:sp>
            <p:nvSpPr>
              <p:cNvPr id="56393" name="Rectangle 62"/>
              <p:cNvSpPr>
                <a:spLocks noChangeArrowheads="1"/>
              </p:cNvSpPr>
              <p:nvPr/>
            </p:nvSpPr>
            <p:spPr bwMode="auto">
              <a:xfrm>
                <a:off x="1296" y="2688"/>
                <a:ext cx="144" cy="288"/>
              </a:xfrm>
              <a:prstGeom prst="rect">
                <a:avLst/>
              </a:prstGeom>
              <a:noFill/>
              <a:ln w="25400" cap="sq">
                <a:solidFill>
                  <a:srgbClr val="FF0000"/>
                </a:solidFill>
                <a:miter lim="800000"/>
                <a:headEnd/>
                <a:tailEnd/>
              </a:ln>
            </p:spPr>
            <p:txBody>
              <a:bodyPr wrap="none" anchor="ctr"/>
              <a:lstStyle/>
              <a:p>
                <a:endParaRPr lang="zh-CN" altLang="en-US"/>
              </a:p>
            </p:txBody>
          </p:sp>
        </p:grpSp>
        <p:sp>
          <p:nvSpPr>
            <p:cNvPr id="56387" name="Line 64"/>
            <p:cNvSpPr>
              <a:spLocks noChangeShapeType="1"/>
            </p:cNvSpPr>
            <p:nvPr/>
          </p:nvSpPr>
          <p:spPr bwMode="auto">
            <a:xfrm>
              <a:off x="2282" y="2001"/>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8" name="Line 65"/>
            <p:cNvSpPr>
              <a:spLocks noChangeShapeType="1"/>
            </p:cNvSpPr>
            <p:nvPr/>
          </p:nvSpPr>
          <p:spPr bwMode="auto">
            <a:xfrm flipH="1">
              <a:off x="3209"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89" name="Line 66"/>
            <p:cNvSpPr>
              <a:spLocks noChangeShapeType="1"/>
            </p:cNvSpPr>
            <p:nvPr/>
          </p:nvSpPr>
          <p:spPr bwMode="auto">
            <a:xfrm flipH="1">
              <a:off x="1481" y="2112"/>
              <a:ext cx="288" cy="0"/>
            </a:xfrm>
            <a:prstGeom prst="line">
              <a:avLst/>
            </a:prstGeom>
            <a:noFill/>
            <a:ln w="19050" cap="sq">
              <a:solidFill>
                <a:srgbClr val="003366"/>
              </a:solidFill>
              <a:round/>
              <a:headEnd/>
              <a:tailEnd type="triangle" w="med" len="med"/>
            </a:ln>
          </p:spPr>
          <p:txBody>
            <a:bodyPr wrap="none" anchor="ctr"/>
            <a:lstStyle/>
            <a:p>
              <a:endParaRPr lang="zh-CN" altLang="en-US"/>
            </a:p>
          </p:txBody>
        </p:sp>
        <p:sp>
          <p:nvSpPr>
            <p:cNvPr id="56390" name="Line 67"/>
            <p:cNvSpPr>
              <a:spLocks noChangeShapeType="1"/>
            </p:cNvSpPr>
            <p:nvPr/>
          </p:nvSpPr>
          <p:spPr bwMode="auto">
            <a:xfrm flipV="1">
              <a:off x="1429" y="1968"/>
              <a:ext cx="251" cy="0"/>
            </a:xfrm>
            <a:prstGeom prst="line">
              <a:avLst/>
            </a:prstGeom>
            <a:noFill/>
            <a:ln w="19050" cap="sq">
              <a:solidFill>
                <a:srgbClr val="003366"/>
              </a:solidFill>
              <a:round/>
              <a:headEnd/>
              <a:tailEnd type="triangle" w="med" len="med"/>
            </a:ln>
          </p:spPr>
          <p:txBody>
            <a:bodyPr wrap="none" anchor="ctr"/>
            <a:lstStyle/>
            <a:p>
              <a:endParaRPr lang="zh-CN" altLang="en-US"/>
            </a:p>
          </p:txBody>
        </p:sp>
      </p:grpSp>
      <p:grpSp>
        <p:nvGrpSpPr>
          <p:cNvPr id="11" name="Group 75"/>
          <p:cNvGrpSpPr>
            <a:grpSpLocks/>
          </p:cNvGrpSpPr>
          <p:nvPr/>
        </p:nvGrpSpPr>
        <p:grpSpPr bwMode="auto">
          <a:xfrm>
            <a:off x="3451225" y="1984648"/>
            <a:ext cx="1951037" cy="712788"/>
            <a:chOff x="2256" y="1620"/>
            <a:chExt cx="1229" cy="449"/>
          </a:xfrm>
        </p:grpSpPr>
        <p:sp>
          <p:nvSpPr>
            <p:cNvPr id="56373" name="Rectangle 76"/>
            <p:cNvSpPr>
              <a:spLocks noChangeArrowheads="1"/>
            </p:cNvSpPr>
            <p:nvPr/>
          </p:nvSpPr>
          <p:spPr bwMode="auto">
            <a:xfrm>
              <a:off x="2346" y="1931"/>
              <a:ext cx="211" cy="138"/>
            </a:xfrm>
            <a:prstGeom prst="rect">
              <a:avLst/>
            </a:prstGeom>
            <a:solidFill>
              <a:srgbClr val="FFFFFF"/>
            </a:solidFill>
            <a:ln w="12700" cap="sq">
              <a:noFill/>
              <a:miter lim="800000"/>
              <a:headEnd/>
              <a:tailEnd/>
            </a:ln>
          </p:spPr>
          <p:txBody>
            <a:bodyPr wrap="none" anchor="ctr"/>
            <a:lstStyle/>
            <a:p>
              <a:endParaRPr lang="zh-CN" altLang="en-US"/>
            </a:p>
          </p:txBody>
        </p:sp>
        <p:sp>
          <p:nvSpPr>
            <p:cNvPr id="56374" name="Freeform 77"/>
            <p:cNvSpPr>
              <a:spLocks/>
            </p:cNvSpPr>
            <p:nvPr/>
          </p:nvSpPr>
          <p:spPr bwMode="auto">
            <a:xfrm>
              <a:off x="2256" y="1620"/>
              <a:ext cx="1229" cy="322"/>
            </a:xfrm>
            <a:custGeom>
              <a:avLst/>
              <a:gdLst>
                <a:gd name="T0" fmla="*/ 0 w 1104"/>
                <a:gd name="T1" fmla="*/ 81 h 392"/>
                <a:gd name="T2" fmla="*/ 1247 w 1104"/>
                <a:gd name="T3" fmla="*/ 2 h 392"/>
                <a:gd name="T4" fmla="*/ 2604 w 1104"/>
                <a:gd name="T5" fmla="*/ 71 h 392"/>
                <a:gd name="T6" fmla="*/ 0 60000 65536"/>
                <a:gd name="T7" fmla="*/ 0 60000 65536"/>
                <a:gd name="T8" fmla="*/ 0 60000 65536"/>
                <a:gd name="T9" fmla="*/ 0 w 1104"/>
                <a:gd name="T10" fmla="*/ 0 h 392"/>
                <a:gd name="T11" fmla="*/ 1104 w 1104"/>
                <a:gd name="T12" fmla="*/ 392 h 392"/>
              </a:gdLst>
              <a:ahLst/>
              <a:cxnLst>
                <a:cxn ang="T6">
                  <a:pos x="T0" y="T1"/>
                </a:cxn>
                <a:cxn ang="T7">
                  <a:pos x="T2" y="T3"/>
                </a:cxn>
                <a:cxn ang="T8">
                  <a:pos x="T4" y="T5"/>
                </a:cxn>
              </a:cxnLst>
              <a:rect l="T9" t="T10" r="T11" b="T12"/>
              <a:pathLst>
                <a:path w="1104" h="392">
                  <a:moveTo>
                    <a:pt x="0" y="392"/>
                  </a:moveTo>
                  <a:cubicBezTo>
                    <a:pt x="172" y="204"/>
                    <a:pt x="344" y="16"/>
                    <a:pt x="528" y="8"/>
                  </a:cubicBezTo>
                  <a:cubicBezTo>
                    <a:pt x="712" y="0"/>
                    <a:pt x="908" y="172"/>
                    <a:pt x="1104" y="344"/>
                  </a:cubicBezTo>
                </a:path>
              </a:pathLst>
            </a:custGeom>
            <a:noFill/>
            <a:ln w="22225" cap="flat" cmpd="sng">
              <a:solidFill>
                <a:srgbClr val="FF00FF"/>
              </a:solidFill>
              <a:prstDash val="solid"/>
              <a:round/>
              <a:headEnd type="none" w="med" len="med"/>
              <a:tailEnd type="triangle" w="med" len="med"/>
            </a:ln>
          </p:spPr>
          <p:txBody>
            <a:bodyPr wrap="none" anchor="ctr"/>
            <a:lstStyle/>
            <a:p>
              <a:endParaRPr lang="zh-CN" altLang="en-US"/>
            </a:p>
          </p:txBody>
        </p:sp>
      </p:grpSp>
      <p:grpSp>
        <p:nvGrpSpPr>
          <p:cNvPr id="12" name="Group 79"/>
          <p:cNvGrpSpPr>
            <a:grpSpLocks/>
          </p:cNvGrpSpPr>
          <p:nvPr/>
        </p:nvGrpSpPr>
        <p:grpSpPr bwMode="auto">
          <a:xfrm>
            <a:off x="3511550" y="2645048"/>
            <a:ext cx="1981200" cy="730250"/>
            <a:chOff x="2304" y="2022"/>
            <a:chExt cx="1248" cy="460"/>
          </a:xfrm>
        </p:grpSpPr>
        <p:sp>
          <p:nvSpPr>
            <p:cNvPr id="56371" name="Rectangle 80"/>
            <p:cNvSpPr>
              <a:spLocks noChangeArrowheads="1"/>
            </p:cNvSpPr>
            <p:nvPr/>
          </p:nvSpPr>
          <p:spPr bwMode="auto">
            <a:xfrm>
              <a:off x="3219" y="2022"/>
              <a:ext cx="211" cy="138"/>
            </a:xfrm>
            <a:prstGeom prst="rect">
              <a:avLst/>
            </a:prstGeom>
            <a:solidFill>
              <a:srgbClr val="FFFFFF"/>
            </a:solidFill>
            <a:ln w="12700" cap="sq">
              <a:noFill/>
              <a:miter lim="800000"/>
              <a:headEnd/>
              <a:tailEnd/>
            </a:ln>
          </p:spPr>
          <p:txBody>
            <a:bodyPr wrap="none" anchor="ctr"/>
            <a:lstStyle/>
            <a:p>
              <a:endParaRPr lang="zh-CN" altLang="en-US"/>
            </a:p>
          </p:txBody>
        </p:sp>
        <p:sp>
          <p:nvSpPr>
            <p:cNvPr id="56372" name="Freeform 81"/>
            <p:cNvSpPr>
              <a:spLocks/>
            </p:cNvSpPr>
            <p:nvPr/>
          </p:nvSpPr>
          <p:spPr bwMode="auto">
            <a:xfrm rot="10800000">
              <a:off x="2304" y="2160"/>
              <a:ext cx="1248" cy="322"/>
            </a:xfrm>
            <a:custGeom>
              <a:avLst/>
              <a:gdLst>
                <a:gd name="T0" fmla="*/ 0 w 1104"/>
                <a:gd name="T1" fmla="*/ 81 h 392"/>
                <a:gd name="T2" fmla="*/ 1410 w 1104"/>
                <a:gd name="T3" fmla="*/ 2 h 392"/>
                <a:gd name="T4" fmla="*/ 2945 w 1104"/>
                <a:gd name="T5" fmla="*/ 71 h 392"/>
                <a:gd name="T6" fmla="*/ 0 60000 65536"/>
                <a:gd name="T7" fmla="*/ 0 60000 65536"/>
                <a:gd name="T8" fmla="*/ 0 60000 65536"/>
                <a:gd name="T9" fmla="*/ 0 w 1104"/>
                <a:gd name="T10" fmla="*/ 0 h 392"/>
                <a:gd name="T11" fmla="*/ 1104 w 1104"/>
                <a:gd name="T12" fmla="*/ 392 h 392"/>
              </a:gdLst>
              <a:ahLst/>
              <a:cxnLst>
                <a:cxn ang="T6">
                  <a:pos x="T0" y="T1"/>
                </a:cxn>
                <a:cxn ang="T7">
                  <a:pos x="T2" y="T3"/>
                </a:cxn>
                <a:cxn ang="T8">
                  <a:pos x="T4" y="T5"/>
                </a:cxn>
              </a:cxnLst>
              <a:rect l="T9" t="T10" r="T11" b="T12"/>
              <a:pathLst>
                <a:path w="1104" h="392">
                  <a:moveTo>
                    <a:pt x="0" y="392"/>
                  </a:moveTo>
                  <a:cubicBezTo>
                    <a:pt x="172" y="204"/>
                    <a:pt x="344" y="16"/>
                    <a:pt x="528" y="8"/>
                  </a:cubicBezTo>
                  <a:cubicBezTo>
                    <a:pt x="712" y="0"/>
                    <a:pt x="908" y="172"/>
                    <a:pt x="1104" y="344"/>
                  </a:cubicBezTo>
                </a:path>
              </a:pathLst>
            </a:custGeom>
            <a:noFill/>
            <a:ln w="22225" cap="flat" cmpd="sng">
              <a:solidFill>
                <a:srgbClr val="FF00FF"/>
              </a:solidFill>
              <a:prstDash val="solid"/>
              <a:round/>
              <a:headEnd type="none" w="med" len="med"/>
              <a:tailEnd type="triangle" w="med" len="med"/>
            </a:ln>
          </p:spPr>
          <p:txBody>
            <a:bodyPr wrap="none" anchor="ctr"/>
            <a:lstStyle/>
            <a:p>
              <a:endParaRPr lang="zh-CN" altLang="en-US"/>
            </a:p>
          </p:txBody>
        </p:sp>
      </p:grpSp>
      <p:grpSp>
        <p:nvGrpSpPr>
          <p:cNvPr id="13" name="Group 150"/>
          <p:cNvGrpSpPr>
            <a:grpSpLocks/>
          </p:cNvGrpSpPr>
          <p:nvPr/>
        </p:nvGrpSpPr>
        <p:grpSpPr bwMode="auto">
          <a:xfrm>
            <a:off x="5643563" y="1391072"/>
            <a:ext cx="3238821" cy="533400"/>
            <a:chOff x="3570" y="1152"/>
            <a:chExt cx="2478" cy="336"/>
          </a:xfrm>
        </p:grpSpPr>
        <p:sp>
          <p:nvSpPr>
            <p:cNvPr id="56369" name="AutoShape 82"/>
            <p:cNvSpPr>
              <a:spLocks noChangeArrowheads="1"/>
            </p:cNvSpPr>
            <p:nvPr/>
          </p:nvSpPr>
          <p:spPr bwMode="auto">
            <a:xfrm>
              <a:off x="3600" y="1152"/>
              <a:ext cx="1968" cy="336"/>
            </a:xfrm>
            <a:prstGeom prst="wedgeRectCallout">
              <a:avLst>
                <a:gd name="adj1" fmla="val -63060"/>
                <a:gd name="adj2" fmla="val 108037"/>
              </a:avLst>
            </a:prstGeom>
            <a:noFill/>
            <a:ln w="38100" cap="sq">
              <a:solidFill>
                <a:srgbClr val="FF3300"/>
              </a:solidFill>
              <a:miter lim="800000"/>
              <a:headEnd/>
              <a:tailEnd/>
            </a:ln>
          </p:spPr>
          <p:txBody>
            <a:bodyPr anchor="ctr"/>
            <a:lstStyle/>
            <a:p>
              <a:pPr algn="ctr"/>
              <a:endParaRPr lang="zh-CN" altLang="en-US" sz="2600" b="0"/>
            </a:p>
          </p:txBody>
        </p:sp>
        <p:sp>
          <p:nvSpPr>
            <p:cNvPr id="56370" name="Rectangle 83"/>
            <p:cNvSpPr>
              <a:spLocks noChangeArrowheads="1"/>
            </p:cNvSpPr>
            <p:nvPr/>
          </p:nvSpPr>
          <p:spPr bwMode="auto">
            <a:xfrm>
              <a:off x="3570" y="1173"/>
              <a:ext cx="2478" cy="269"/>
            </a:xfrm>
            <a:prstGeom prst="rect">
              <a:avLst/>
            </a:prstGeom>
            <a:noFill/>
            <a:ln w="12700" cap="sq">
              <a:noFill/>
              <a:miter lim="800000"/>
              <a:headEnd/>
              <a:tailEnd/>
            </a:ln>
          </p:spPr>
          <p:txBody>
            <a:bodyPr>
              <a:spAutoFit/>
            </a:bodyPr>
            <a:lstStyle/>
            <a:p>
              <a:r>
                <a:rPr lang="en-US" altLang="zh-CN" sz="2200" baseline="0">
                  <a:solidFill>
                    <a:srgbClr val="002F8C"/>
                  </a:solidFill>
                  <a:ea typeface="幼圆" pitchFamily="49" charset="-122"/>
                </a:rPr>
                <a:t>q-&gt;l</a:t>
              </a:r>
              <a:r>
                <a:rPr lang="zh-CN" altLang="zh-CN" sz="2200" baseline="0">
                  <a:solidFill>
                    <a:srgbClr val="002F8C"/>
                  </a:solidFill>
                  <a:ea typeface="幼圆" pitchFamily="49" charset="-122"/>
                </a:rPr>
                <a:t>link</a:t>
              </a:r>
              <a:r>
                <a:rPr lang="zh-CN" altLang="en-US" sz="2200" baseline="0">
                  <a:solidFill>
                    <a:srgbClr val="002F8C"/>
                  </a:solidFill>
                  <a:ea typeface="幼圆" pitchFamily="49" charset="-122"/>
                </a:rPr>
                <a:t>-&gt;</a:t>
              </a:r>
              <a:r>
                <a:rPr lang="en-US" altLang="zh-CN" sz="2200" baseline="0">
                  <a:solidFill>
                    <a:srgbClr val="002F8C"/>
                  </a:solidFill>
                  <a:ea typeface="幼圆" pitchFamily="49" charset="-122"/>
                </a:rPr>
                <a:t>r</a:t>
              </a:r>
              <a:r>
                <a:rPr lang="zh-CN" altLang="zh-CN" sz="2200" baseline="0">
                  <a:solidFill>
                    <a:srgbClr val="002F8C"/>
                  </a:solidFill>
                  <a:ea typeface="幼圆" pitchFamily="49" charset="-122"/>
                </a:rPr>
                <a:t>link</a:t>
              </a:r>
              <a:r>
                <a:rPr lang="zh-CN" altLang="en-US" sz="2200" baseline="0">
                  <a:solidFill>
                    <a:srgbClr val="002F8C"/>
                  </a:solidFill>
                  <a:ea typeface="幼圆" pitchFamily="49" charset="-122"/>
                </a:rPr>
                <a:t>=</a:t>
              </a:r>
              <a:r>
                <a:rPr lang="en-US" altLang="zh-CN" sz="2200" baseline="0">
                  <a:solidFill>
                    <a:srgbClr val="002F8C"/>
                  </a:solidFill>
                  <a:ea typeface="幼圆" pitchFamily="49" charset="-122"/>
                </a:rPr>
                <a:t>q-&gt;</a:t>
              </a:r>
              <a:r>
                <a:rPr lang="zh-CN" altLang="zh-CN" sz="2200" baseline="0">
                  <a:solidFill>
                    <a:srgbClr val="002F8C"/>
                  </a:solidFill>
                  <a:ea typeface="幼圆" pitchFamily="49" charset="-122"/>
                  <a:sym typeface="Symbol" pitchFamily="18" charset="2"/>
                </a:rPr>
                <a:t>rlink</a:t>
              </a:r>
              <a:r>
                <a:rPr lang="zh-CN" altLang="en-US" sz="2200" baseline="0">
                  <a:solidFill>
                    <a:srgbClr val="002F8C"/>
                  </a:solidFill>
                  <a:ea typeface="幼圆" pitchFamily="49" charset="-122"/>
                  <a:sym typeface="Symbol" pitchFamily="18" charset="2"/>
                </a:rPr>
                <a:t>;</a:t>
              </a:r>
              <a:endParaRPr lang="en-US" altLang="zh-CN" sz="2200" baseline="0">
                <a:solidFill>
                  <a:srgbClr val="002F8C"/>
                </a:solidFill>
                <a:ea typeface="幼圆" pitchFamily="49" charset="-122"/>
                <a:sym typeface="Symbol" pitchFamily="18" charset="2"/>
              </a:endParaRPr>
            </a:p>
          </p:txBody>
        </p:sp>
      </p:grpSp>
      <p:grpSp>
        <p:nvGrpSpPr>
          <p:cNvPr id="14" name="Group 149"/>
          <p:cNvGrpSpPr>
            <a:grpSpLocks/>
          </p:cNvGrpSpPr>
          <p:nvPr/>
        </p:nvGrpSpPr>
        <p:grpSpPr bwMode="auto">
          <a:xfrm>
            <a:off x="5726112" y="3449911"/>
            <a:ext cx="3417888" cy="533400"/>
            <a:chOff x="3655" y="2424"/>
            <a:chExt cx="2153" cy="336"/>
          </a:xfrm>
        </p:grpSpPr>
        <p:sp>
          <p:nvSpPr>
            <p:cNvPr id="56367" name="AutoShape 85"/>
            <p:cNvSpPr>
              <a:spLocks noChangeArrowheads="1"/>
            </p:cNvSpPr>
            <p:nvPr/>
          </p:nvSpPr>
          <p:spPr bwMode="auto">
            <a:xfrm>
              <a:off x="3674" y="2424"/>
              <a:ext cx="1942" cy="336"/>
            </a:xfrm>
            <a:prstGeom prst="wedgeRectCallout">
              <a:avLst>
                <a:gd name="adj1" fmla="val -63130"/>
                <a:gd name="adj2" fmla="val -107736"/>
              </a:avLst>
            </a:prstGeom>
            <a:noFill/>
            <a:ln w="38100" cap="sq">
              <a:solidFill>
                <a:srgbClr val="FF3300"/>
              </a:solidFill>
              <a:miter lim="800000"/>
              <a:headEnd/>
              <a:tailEnd/>
            </a:ln>
          </p:spPr>
          <p:txBody>
            <a:bodyPr anchor="ctr"/>
            <a:lstStyle/>
            <a:p>
              <a:pPr algn="ctr"/>
              <a:endParaRPr lang="zh-CN" altLang="en-US" sz="2600" b="0"/>
            </a:p>
          </p:txBody>
        </p:sp>
        <p:sp>
          <p:nvSpPr>
            <p:cNvPr id="56368" name="Rectangle 86"/>
            <p:cNvSpPr>
              <a:spLocks noChangeArrowheads="1"/>
            </p:cNvSpPr>
            <p:nvPr/>
          </p:nvSpPr>
          <p:spPr bwMode="auto">
            <a:xfrm>
              <a:off x="3655" y="2443"/>
              <a:ext cx="2153" cy="269"/>
            </a:xfrm>
            <a:prstGeom prst="rect">
              <a:avLst/>
            </a:prstGeom>
            <a:noFill/>
            <a:ln w="12700" cap="sq">
              <a:noFill/>
              <a:miter lim="800000"/>
              <a:headEnd/>
              <a:tailEnd/>
            </a:ln>
          </p:spPr>
          <p:txBody>
            <a:bodyPr>
              <a:spAutoFit/>
            </a:bodyPr>
            <a:lstStyle/>
            <a:p>
              <a:r>
                <a:rPr lang="en-US" altLang="zh-CN" sz="2200" baseline="0" dirty="0">
                  <a:solidFill>
                    <a:srgbClr val="002F8C"/>
                  </a:solidFill>
                  <a:ea typeface="幼圆" pitchFamily="49" charset="-122"/>
                </a:rPr>
                <a:t>q-&gt;r</a:t>
              </a:r>
              <a:r>
                <a:rPr lang="zh-CN" altLang="zh-CN" sz="2200" baseline="0" dirty="0">
                  <a:solidFill>
                    <a:srgbClr val="002F8C"/>
                  </a:solidFill>
                  <a:ea typeface="幼圆" pitchFamily="49" charset="-122"/>
                </a:rPr>
                <a:t>link</a:t>
              </a:r>
              <a:r>
                <a:rPr lang="zh-CN" altLang="en-US" sz="2200" baseline="0" dirty="0">
                  <a:solidFill>
                    <a:srgbClr val="002F8C"/>
                  </a:solidFill>
                  <a:ea typeface="幼圆" pitchFamily="49" charset="-122"/>
                </a:rPr>
                <a:t>-&gt;</a:t>
              </a:r>
              <a:r>
                <a:rPr lang="en-US" altLang="zh-CN" sz="2200" baseline="0" dirty="0">
                  <a:solidFill>
                    <a:srgbClr val="002F8C"/>
                  </a:solidFill>
                  <a:ea typeface="幼圆" pitchFamily="49" charset="-122"/>
                </a:rPr>
                <a:t>l</a:t>
              </a:r>
              <a:r>
                <a:rPr lang="zh-CN" altLang="zh-CN" sz="2200" baseline="0" dirty="0">
                  <a:solidFill>
                    <a:srgbClr val="002F8C"/>
                  </a:solidFill>
                  <a:ea typeface="幼圆" pitchFamily="49" charset="-122"/>
                </a:rPr>
                <a:t>link</a:t>
              </a:r>
              <a:r>
                <a:rPr lang="zh-CN" altLang="en-US" sz="2200" baseline="0" dirty="0">
                  <a:solidFill>
                    <a:srgbClr val="002F8C"/>
                  </a:solidFill>
                  <a:ea typeface="幼圆" pitchFamily="49" charset="-122"/>
                </a:rPr>
                <a:t>=</a:t>
              </a:r>
              <a:r>
                <a:rPr lang="en-US" altLang="zh-CN" sz="2200" baseline="0" dirty="0">
                  <a:solidFill>
                    <a:srgbClr val="002F8C"/>
                  </a:solidFill>
                  <a:ea typeface="幼圆" pitchFamily="49" charset="-122"/>
                </a:rPr>
                <a:t>q-&gt;</a:t>
              </a:r>
              <a:r>
                <a:rPr lang="zh-CN" altLang="zh-CN" sz="2200" baseline="0" dirty="0">
                  <a:solidFill>
                    <a:srgbClr val="002F8C"/>
                  </a:solidFill>
                  <a:ea typeface="幼圆" pitchFamily="49" charset="-122"/>
                  <a:sym typeface="Symbol" pitchFamily="18" charset="2"/>
                </a:rPr>
                <a:t>llink</a:t>
              </a:r>
              <a:r>
                <a:rPr lang="zh-CN" altLang="en-US" sz="2200" baseline="0" dirty="0">
                  <a:solidFill>
                    <a:srgbClr val="002F8C"/>
                  </a:solidFill>
                  <a:ea typeface="幼圆" pitchFamily="49" charset="-122"/>
                  <a:sym typeface="Symbol" pitchFamily="18" charset="2"/>
                </a:rPr>
                <a:t>;</a:t>
              </a:r>
              <a:endParaRPr lang="en-US" altLang="zh-CN" sz="2200" baseline="0" dirty="0">
                <a:solidFill>
                  <a:srgbClr val="002F8C"/>
                </a:solidFill>
                <a:ea typeface="幼圆" pitchFamily="49" charset="-122"/>
                <a:sym typeface="Symbol" pitchFamily="18" charset="2"/>
              </a:endParaRPr>
            </a:p>
          </p:txBody>
        </p:sp>
      </p:grpSp>
      <p:grpSp>
        <p:nvGrpSpPr>
          <p:cNvPr id="15" name="Group 132"/>
          <p:cNvGrpSpPr>
            <a:grpSpLocks/>
          </p:cNvGrpSpPr>
          <p:nvPr/>
        </p:nvGrpSpPr>
        <p:grpSpPr bwMode="auto">
          <a:xfrm>
            <a:off x="323528" y="4005064"/>
            <a:ext cx="7908924" cy="1343025"/>
            <a:chOff x="298" y="3072"/>
            <a:chExt cx="4982" cy="846"/>
          </a:xfrm>
        </p:grpSpPr>
        <p:sp>
          <p:nvSpPr>
            <p:cNvPr id="56329" name="Line 90"/>
            <p:cNvSpPr>
              <a:spLocks noChangeShapeType="1"/>
            </p:cNvSpPr>
            <p:nvPr/>
          </p:nvSpPr>
          <p:spPr bwMode="auto">
            <a:xfrm>
              <a:off x="1681" y="3552"/>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30" name="Line 93"/>
            <p:cNvSpPr>
              <a:spLocks noChangeShapeType="1"/>
            </p:cNvSpPr>
            <p:nvPr/>
          </p:nvSpPr>
          <p:spPr bwMode="auto">
            <a:xfrm>
              <a:off x="2976" y="3537"/>
              <a:ext cx="336" cy="0"/>
            </a:xfrm>
            <a:prstGeom prst="line">
              <a:avLst/>
            </a:prstGeom>
            <a:noFill/>
            <a:ln w="25400" cap="sq">
              <a:solidFill>
                <a:srgbClr val="FF00FF"/>
              </a:solidFill>
              <a:round/>
              <a:headEnd/>
              <a:tailEnd type="triangle" w="med" len="med"/>
            </a:ln>
          </p:spPr>
          <p:txBody>
            <a:bodyPr wrap="none" anchor="ctr"/>
            <a:lstStyle/>
            <a:p>
              <a:endParaRPr lang="zh-CN" altLang="en-US"/>
            </a:p>
          </p:txBody>
        </p:sp>
        <p:sp>
          <p:nvSpPr>
            <p:cNvPr id="56331" name="Rectangle 94"/>
            <p:cNvSpPr>
              <a:spLocks noChangeArrowheads="1"/>
            </p:cNvSpPr>
            <p:nvPr/>
          </p:nvSpPr>
          <p:spPr bwMode="auto">
            <a:xfrm>
              <a:off x="1319" y="3456"/>
              <a:ext cx="288"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6332" name="Rectangle 95"/>
            <p:cNvSpPr>
              <a:spLocks noChangeArrowheads="1"/>
            </p:cNvSpPr>
            <p:nvPr/>
          </p:nvSpPr>
          <p:spPr bwMode="auto">
            <a:xfrm>
              <a:off x="1607" y="3456"/>
              <a:ext cx="144"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56333" name="Rectangle 96"/>
            <p:cNvSpPr>
              <a:spLocks noChangeArrowheads="1"/>
            </p:cNvSpPr>
            <p:nvPr/>
          </p:nvSpPr>
          <p:spPr bwMode="auto">
            <a:xfrm>
              <a:off x="1171" y="3456"/>
              <a:ext cx="144" cy="240"/>
            </a:xfrm>
            <a:prstGeom prst="rect">
              <a:avLst/>
            </a:prstGeom>
            <a:noFill/>
            <a:ln w="25400" cap="sq">
              <a:solidFill>
                <a:schemeClr val="accent2"/>
              </a:solidFill>
              <a:miter lim="800000"/>
              <a:headEnd/>
              <a:tailEnd/>
            </a:ln>
          </p:spPr>
          <p:txBody>
            <a:bodyPr wrap="none" anchor="ctr"/>
            <a:lstStyle/>
            <a:p>
              <a:endParaRPr lang="zh-CN" altLang="en-US"/>
            </a:p>
          </p:txBody>
        </p:sp>
        <p:grpSp>
          <p:nvGrpSpPr>
            <p:cNvPr id="16" name="Group 97"/>
            <p:cNvGrpSpPr>
              <a:grpSpLocks/>
            </p:cNvGrpSpPr>
            <p:nvPr/>
          </p:nvGrpSpPr>
          <p:grpSpPr bwMode="auto">
            <a:xfrm>
              <a:off x="2448" y="3456"/>
              <a:ext cx="580" cy="240"/>
              <a:chOff x="775" y="1056"/>
              <a:chExt cx="580" cy="240"/>
            </a:xfrm>
          </p:grpSpPr>
          <p:sp>
            <p:nvSpPr>
              <p:cNvPr id="56364" name="Rectangle 98"/>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5" name="Rectangle 99"/>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6" name="Rectangle 100"/>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7" name="Group 101"/>
            <p:cNvGrpSpPr>
              <a:grpSpLocks/>
            </p:cNvGrpSpPr>
            <p:nvPr/>
          </p:nvGrpSpPr>
          <p:grpSpPr bwMode="auto">
            <a:xfrm>
              <a:off x="3308" y="3456"/>
              <a:ext cx="580" cy="240"/>
              <a:chOff x="775" y="1056"/>
              <a:chExt cx="580" cy="240"/>
            </a:xfrm>
          </p:grpSpPr>
          <p:sp>
            <p:nvSpPr>
              <p:cNvPr id="56361" name="Rectangle 102"/>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2" name="Rectangle 103"/>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3" name="Rectangle 104"/>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grpSp>
          <p:nvGrpSpPr>
            <p:cNvPr id="18" name="Group 105"/>
            <p:cNvGrpSpPr>
              <a:grpSpLocks/>
            </p:cNvGrpSpPr>
            <p:nvPr/>
          </p:nvGrpSpPr>
          <p:grpSpPr bwMode="auto">
            <a:xfrm>
              <a:off x="4553" y="3456"/>
              <a:ext cx="580" cy="240"/>
              <a:chOff x="775" y="1056"/>
              <a:chExt cx="580" cy="240"/>
            </a:xfrm>
          </p:grpSpPr>
          <p:sp>
            <p:nvSpPr>
              <p:cNvPr id="56358" name="Rectangle 106"/>
              <p:cNvSpPr>
                <a:spLocks noChangeArrowheads="1"/>
              </p:cNvSpPr>
              <p:nvPr/>
            </p:nvSpPr>
            <p:spPr bwMode="auto">
              <a:xfrm>
                <a:off x="923" y="1056"/>
                <a:ext cx="288"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59" name="Rectangle 107"/>
              <p:cNvSpPr>
                <a:spLocks noChangeArrowheads="1"/>
              </p:cNvSpPr>
              <p:nvPr/>
            </p:nvSpPr>
            <p:spPr bwMode="auto">
              <a:xfrm>
                <a:off x="1211" y="1056"/>
                <a:ext cx="144" cy="240"/>
              </a:xfrm>
              <a:prstGeom prst="rect">
                <a:avLst/>
              </a:prstGeom>
              <a:noFill/>
              <a:ln w="25400" cap="sq">
                <a:solidFill>
                  <a:srgbClr val="000099"/>
                </a:solidFill>
                <a:miter lim="800000"/>
                <a:headEnd/>
                <a:tailEnd/>
              </a:ln>
            </p:spPr>
            <p:txBody>
              <a:bodyPr wrap="none" anchor="ctr"/>
              <a:lstStyle/>
              <a:p>
                <a:endParaRPr lang="zh-CN" altLang="en-US"/>
              </a:p>
            </p:txBody>
          </p:sp>
          <p:sp>
            <p:nvSpPr>
              <p:cNvPr id="56360" name="Rectangle 108"/>
              <p:cNvSpPr>
                <a:spLocks noChangeArrowheads="1"/>
              </p:cNvSpPr>
              <p:nvPr/>
            </p:nvSpPr>
            <p:spPr bwMode="auto">
              <a:xfrm>
                <a:off x="775" y="1056"/>
                <a:ext cx="144" cy="240"/>
              </a:xfrm>
              <a:prstGeom prst="rect">
                <a:avLst/>
              </a:prstGeom>
              <a:noFill/>
              <a:ln w="25400" cap="sq">
                <a:solidFill>
                  <a:srgbClr val="000099"/>
                </a:solidFill>
                <a:miter lim="800000"/>
                <a:headEnd/>
                <a:tailEnd/>
              </a:ln>
            </p:spPr>
            <p:txBody>
              <a:bodyPr wrap="none" anchor="ctr"/>
              <a:lstStyle/>
              <a:p>
                <a:endParaRPr lang="zh-CN" altLang="en-US"/>
              </a:p>
            </p:txBody>
          </p:sp>
        </p:grpSp>
        <p:sp>
          <p:nvSpPr>
            <p:cNvPr id="56337" name="Line 109"/>
            <p:cNvSpPr>
              <a:spLocks noChangeShapeType="1"/>
            </p:cNvSpPr>
            <p:nvPr/>
          </p:nvSpPr>
          <p:spPr bwMode="auto">
            <a:xfrm flipH="1">
              <a:off x="1740" y="3648"/>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38" name="Line 111"/>
            <p:cNvSpPr>
              <a:spLocks noChangeShapeType="1"/>
            </p:cNvSpPr>
            <p:nvPr/>
          </p:nvSpPr>
          <p:spPr bwMode="auto">
            <a:xfrm flipH="1">
              <a:off x="3024" y="3622"/>
              <a:ext cx="336" cy="0"/>
            </a:xfrm>
            <a:prstGeom prst="line">
              <a:avLst/>
            </a:prstGeom>
            <a:noFill/>
            <a:ln w="25400" cap="sq">
              <a:solidFill>
                <a:srgbClr val="FF00FF"/>
              </a:solidFill>
              <a:round/>
              <a:headEnd/>
              <a:tailEnd type="triangle" w="med" len="med"/>
            </a:ln>
          </p:spPr>
          <p:txBody>
            <a:bodyPr wrap="none" anchor="ctr"/>
            <a:lstStyle/>
            <a:p>
              <a:endParaRPr lang="zh-CN" altLang="en-US"/>
            </a:p>
          </p:txBody>
        </p:sp>
        <p:sp>
          <p:nvSpPr>
            <p:cNvPr id="56339" name="Rectangle 113"/>
            <p:cNvSpPr>
              <a:spLocks noChangeArrowheads="1"/>
            </p:cNvSpPr>
            <p:nvPr/>
          </p:nvSpPr>
          <p:spPr bwMode="auto">
            <a:xfrm>
              <a:off x="1942" y="3386"/>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56340" name="Rectangle 114"/>
            <p:cNvSpPr>
              <a:spLocks noChangeArrowheads="1"/>
            </p:cNvSpPr>
            <p:nvPr/>
          </p:nvSpPr>
          <p:spPr bwMode="auto">
            <a:xfrm>
              <a:off x="780" y="3072"/>
              <a:ext cx="341" cy="269"/>
            </a:xfrm>
            <a:prstGeom prst="rect">
              <a:avLst/>
            </a:prstGeom>
            <a:noFill/>
            <a:ln w="12700" cap="sq">
              <a:noFill/>
              <a:miter lim="800000"/>
              <a:headEnd/>
              <a:tailEnd/>
            </a:ln>
          </p:spPr>
          <p:txBody>
            <a:bodyPr wrap="none">
              <a:spAutoFit/>
            </a:bodyPr>
            <a:lstStyle/>
            <a:p>
              <a:pPr algn="ctr"/>
              <a:r>
                <a:rPr lang="en-US" altLang="zh-CN" sz="2200" baseline="0">
                  <a:solidFill>
                    <a:srgbClr val="FF3300"/>
                  </a:solidFill>
                  <a:ea typeface="宋体" charset="-122"/>
                </a:rPr>
                <a:t>list</a:t>
              </a:r>
            </a:p>
          </p:txBody>
        </p:sp>
        <p:sp>
          <p:nvSpPr>
            <p:cNvPr id="56341" name="Line 115"/>
            <p:cNvSpPr>
              <a:spLocks noChangeShapeType="1"/>
            </p:cNvSpPr>
            <p:nvPr/>
          </p:nvSpPr>
          <p:spPr bwMode="auto">
            <a:xfrm>
              <a:off x="1020" y="3312"/>
              <a:ext cx="144" cy="144"/>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56342" name="Line 116"/>
            <p:cNvSpPr>
              <a:spLocks noChangeShapeType="1"/>
            </p:cNvSpPr>
            <p:nvPr/>
          </p:nvSpPr>
          <p:spPr bwMode="auto">
            <a:xfrm>
              <a:off x="5040" y="3552"/>
              <a:ext cx="240" cy="0"/>
            </a:xfrm>
            <a:prstGeom prst="line">
              <a:avLst/>
            </a:prstGeom>
            <a:noFill/>
            <a:ln w="19050" cap="sq">
              <a:solidFill>
                <a:schemeClr val="tx1"/>
              </a:solidFill>
              <a:round/>
              <a:headEnd/>
              <a:tailEnd/>
            </a:ln>
          </p:spPr>
          <p:txBody>
            <a:bodyPr wrap="none" anchor="ctr"/>
            <a:lstStyle/>
            <a:p>
              <a:endParaRPr lang="zh-CN" altLang="en-US"/>
            </a:p>
          </p:txBody>
        </p:sp>
        <p:sp>
          <p:nvSpPr>
            <p:cNvPr id="56343" name="Line 117"/>
            <p:cNvSpPr>
              <a:spLocks noChangeShapeType="1"/>
            </p:cNvSpPr>
            <p:nvPr/>
          </p:nvSpPr>
          <p:spPr bwMode="auto">
            <a:xfrm>
              <a:off x="1248" y="3264"/>
              <a:ext cx="4032" cy="0"/>
            </a:xfrm>
            <a:prstGeom prst="line">
              <a:avLst/>
            </a:prstGeom>
            <a:noFill/>
            <a:ln w="19050" cap="sq">
              <a:solidFill>
                <a:srgbClr val="000000"/>
              </a:solidFill>
              <a:round/>
              <a:headEnd/>
              <a:tailEnd/>
            </a:ln>
          </p:spPr>
          <p:txBody>
            <a:bodyPr wrap="none" anchor="ctr"/>
            <a:lstStyle/>
            <a:p>
              <a:endParaRPr lang="zh-CN" altLang="en-US"/>
            </a:p>
          </p:txBody>
        </p:sp>
        <p:sp>
          <p:nvSpPr>
            <p:cNvPr id="56344" name="Line 118"/>
            <p:cNvSpPr>
              <a:spLocks noChangeShapeType="1"/>
            </p:cNvSpPr>
            <p:nvPr/>
          </p:nvSpPr>
          <p:spPr bwMode="auto">
            <a:xfrm>
              <a:off x="5280" y="3264"/>
              <a:ext cx="0" cy="288"/>
            </a:xfrm>
            <a:prstGeom prst="line">
              <a:avLst/>
            </a:prstGeom>
            <a:noFill/>
            <a:ln w="19050" cap="sq">
              <a:solidFill>
                <a:schemeClr val="tx1"/>
              </a:solidFill>
              <a:round/>
              <a:headEnd/>
              <a:tailEnd/>
            </a:ln>
          </p:spPr>
          <p:txBody>
            <a:bodyPr wrap="none" anchor="ctr"/>
            <a:lstStyle/>
            <a:p>
              <a:endParaRPr lang="zh-CN" altLang="en-US"/>
            </a:p>
          </p:txBody>
        </p:sp>
        <p:sp>
          <p:nvSpPr>
            <p:cNvPr id="56345" name="Line 119"/>
            <p:cNvSpPr>
              <a:spLocks noChangeShapeType="1"/>
            </p:cNvSpPr>
            <p:nvPr/>
          </p:nvSpPr>
          <p:spPr bwMode="auto">
            <a:xfrm flipH="1">
              <a:off x="1200" y="3264"/>
              <a:ext cx="48"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46" name="Line 120"/>
            <p:cNvSpPr>
              <a:spLocks noChangeShapeType="1"/>
            </p:cNvSpPr>
            <p:nvPr/>
          </p:nvSpPr>
          <p:spPr bwMode="auto">
            <a:xfrm>
              <a:off x="1012" y="3600"/>
              <a:ext cx="240" cy="0"/>
            </a:xfrm>
            <a:prstGeom prst="line">
              <a:avLst/>
            </a:prstGeom>
            <a:noFill/>
            <a:ln w="19050" cap="sq">
              <a:solidFill>
                <a:schemeClr val="tx1"/>
              </a:solidFill>
              <a:round/>
              <a:headEnd/>
              <a:tailEnd/>
            </a:ln>
          </p:spPr>
          <p:txBody>
            <a:bodyPr wrap="none" anchor="ctr"/>
            <a:lstStyle/>
            <a:p>
              <a:endParaRPr lang="zh-CN" altLang="en-US"/>
            </a:p>
          </p:txBody>
        </p:sp>
        <p:sp>
          <p:nvSpPr>
            <p:cNvPr id="56347" name="Line 121"/>
            <p:cNvSpPr>
              <a:spLocks noChangeShapeType="1"/>
            </p:cNvSpPr>
            <p:nvPr/>
          </p:nvSpPr>
          <p:spPr bwMode="auto">
            <a:xfrm>
              <a:off x="1008" y="3899"/>
              <a:ext cx="4032" cy="0"/>
            </a:xfrm>
            <a:prstGeom prst="line">
              <a:avLst/>
            </a:prstGeom>
            <a:noFill/>
            <a:ln w="19050" cap="sq">
              <a:solidFill>
                <a:srgbClr val="000000"/>
              </a:solidFill>
              <a:round/>
              <a:headEnd/>
              <a:tailEnd/>
            </a:ln>
          </p:spPr>
          <p:txBody>
            <a:bodyPr wrap="none" anchor="ctr"/>
            <a:lstStyle/>
            <a:p>
              <a:endParaRPr lang="zh-CN" altLang="en-US"/>
            </a:p>
          </p:txBody>
        </p:sp>
        <p:sp>
          <p:nvSpPr>
            <p:cNvPr id="56348" name="Line 122"/>
            <p:cNvSpPr>
              <a:spLocks noChangeShapeType="1"/>
            </p:cNvSpPr>
            <p:nvPr/>
          </p:nvSpPr>
          <p:spPr bwMode="auto">
            <a:xfrm>
              <a:off x="1001" y="3600"/>
              <a:ext cx="0" cy="288"/>
            </a:xfrm>
            <a:prstGeom prst="line">
              <a:avLst/>
            </a:prstGeom>
            <a:noFill/>
            <a:ln w="19050" cap="sq">
              <a:solidFill>
                <a:schemeClr val="tx1"/>
              </a:solidFill>
              <a:round/>
              <a:headEnd/>
              <a:tailEnd/>
            </a:ln>
          </p:spPr>
          <p:txBody>
            <a:bodyPr wrap="none" anchor="ctr"/>
            <a:lstStyle/>
            <a:p>
              <a:endParaRPr lang="zh-CN" altLang="en-US"/>
            </a:p>
          </p:txBody>
        </p:sp>
        <p:sp>
          <p:nvSpPr>
            <p:cNvPr id="56349" name="Line 123"/>
            <p:cNvSpPr>
              <a:spLocks noChangeShapeType="1"/>
            </p:cNvSpPr>
            <p:nvPr/>
          </p:nvSpPr>
          <p:spPr bwMode="auto">
            <a:xfrm flipV="1">
              <a:off x="5036" y="3696"/>
              <a:ext cx="96" cy="192"/>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0" name="Text Box 124"/>
            <p:cNvSpPr txBox="1">
              <a:spLocks noChangeArrowheads="1"/>
            </p:cNvSpPr>
            <p:nvPr/>
          </p:nvSpPr>
          <p:spPr bwMode="auto">
            <a:xfrm>
              <a:off x="298" y="3168"/>
              <a:ext cx="343" cy="750"/>
            </a:xfrm>
            <a:prstGeom prst="rect">
              <a:avLst/>
            </a:prstGeom>
            <a:noFill/>
            <a:ln w="12700" cap="sq">
              <a:noFill/>
              <a:miter lim="800000"/>
              <a:headEnd/>
              <a:tailEnd/>
            </a:ln>
          </p:spPr>
          <p:txBody>
            <a:bodyPr wrap="none">
              <a:spAutoFit/>
            </a:bodyPr>
            <a:lstStyle/>
            <a:p>
              <a:pPr algn="ctr">
                <a:lnSpc>
                  <a:spcPct val="85000"/>
                </a:lnSpc>
                <a:spcBef>
                  <a:spcPct val="0"/>
                </a:spcBef>
              </a:pPr>
              <a:r>
                <a:rPr lang="zh-CN" altLang="en-US" sz="2800" dirty="0">
                  <a:solidFill>
                    <a:srgbClr val="000099"/>
                  </a:solidFill>
                  <a:ea typeface="幼圆" pitchFamily="49" charset="-122"/>
                </a:rPr>
                <a:t>删</a:t>
              </a:r>
            </a:p>
            <a:p>
              <a:pPr algn="ctr">
                <a:lnSpc>
                  <a:spcPct val="85000"/>
                </a:lnSpc>
                <a:spcBef>
                  <a:spcPct val="0"/>
                </a:spcBef>
              </a:pPr>
              <a:r>
                <a:rPr lang="zh-CN" altLang="en-US" sz="2800" dirty="0">
                  <a:solidFill>
                    <a:srgbClr val="000099"/>
                  </a:solidFill>
                  <a:ea typeface="幼圆" pitchFamily="49" charset="-122"/>
                </a:rPr>
                <a:t>除</a:t>
              </a:r>
            </a:p>
            <a:p>
              <a:pPr algn="ctr">
                <a:lnSpc>
                  <a:spcPct val="85000"/>
                </a:lnSpc>
                <a:spcBef>
                  <a:spcPct val="0"/>
                </a:spcBef>
              </a:pPr>
              <a:r>
                <a:rPr lang="zh-CN" altLang="en-US" sz="2800" dirty="0">
                  <a:solidFill>
                    <a:srgbClr val="000099"/>
                  </a:solidFill>
                  <a:ea typeface="幼圆" pitchFamily="49" charset="-122"/>
                </a:rPr>
                <a:t>后</a:t>
              </a:r>
              <a:endParaRPr lang="zh-CN" altLang="en-US" sz="3600" dirty="0">
                <a:solidFill>
                  <a:srgbClr val="000099"/>
                </a:solidFill>
                <a:ea typeface="幼圆" pitchFamily="49" charset="-122"/>
              </a:endParaRPr>
            </a:p>
          </p:txBody>
        </p:sp>
        <p:sp>
          <p:nvSpPr>
            <p:cNvPr id="56351" name="Line 125"/>
            <p:cNvSpPr>
              <a:spLocks noChangeShapeType="1"/>
            </p:cNvSpPr>
            <p:nvPr/>
          </p:nvSpPr>
          <p:spPr bwMode="auto">
            <a:xfrm>
              <a:off x="2220" y="3552"/>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2" name="Line 126"/>
            <p:cNvSpPr>
              <a:spLocks noChangeShapeType="1"/>
            </p:cNvSpPr>
            <p:nvPr/>
          </p:nvSpPr>
          <p:spPr bwMode="auto">
            <a:xfrm flipH="1">
              <a:off x="2316" y="3633"/>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3" name="Line 127"/>
            <p:cNvSpPr>
              <a:spLocks noChangeShapeType="1"/>
            </p:cNvSpPr>
            <p:nvPr/>
          </p:nvSpPr>
          <p:spPr bwMode="auto">
            <a:xfrm flipH="1">
              <a:off x="3804" y="3622"/>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4" name="Line 128"/>
            <p:cNvSpPr>
              <a:spLocks noChangeShapeType="1"/>
            </p:cNvSpPr>
            <p:nvPr/>
          </p:nvSpPr>
          <p:spPr bwMode="auto">
            <a:xfrm flipH="1">
              <a:off x="4417" y="3637"/>
              <a:ext cx="228"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5" name="Line 129"/>
            <p:cNvSpPr>
              <a:spLocks noChangeShapeType="1"/>
            </p:cNvSpPr>
            <p:nvPr/>
          </p:nvSpPr>
          <p:spPr bwMode="auto">
            <a:xfrm>
              <a:off x="3818" y="3537"/>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6" name="Line 130"/>
            <p:cNvSpPr>
              <a:spLocks noChangeShapeType="1"/>
            </p:cNvSpPr>
            <p:nvPr/>
          </p:nvSpPr>
          <p:spPr bwMode="auto">
            <a:xfrm>
              <a:off x="4347" y="3552"/>
              <a:ext cx="213" cy="0"/>
            </a:xfrm>
            <a:prstGeom prst="line">
              <a:avLst/>
            </a:prstGeom>
            <a:noFill/>
            <a:ln w="19050" cap="sq">
              <a:solidFill>
                <a:schemeClr val="tx1"/>
              </a:solidFill>
              <a:round/>
              <a:headEnd/>
              <a:tailEnd type="triangle" w="med" len="med"/>
            </a:ln>
          </p:spPr>
          <p:txBody>
            <a:bodyPr wrap="none" anchor="ctr"/>
            <a:lstStyle/>
            <a:p>
              <a:endParaRPr lang="zh-CN" altLang="en-US"/>
            </a:p>
          </p:txBody>
        </p:sp>
        <p:sp>
          <p:nvSpPr>
            <p:cNvPr id="56357" name="Rectangle 131"/>
            <p:cNvSpPr>
              <a:spLocks noChangeArrowheads="1"/>
            </p:cNvSpPr>
            <p:nvPr/>
          </p:nvSpPr>
          <p:spPr bwMode="auto">
            <a:xfrm>
              <a:off x="4071" y="3393"/>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grpSp>
      <p:sp>
        <p:nvSpPr>
          <p:cNvPr id="116" name="Text Box 10"/>
          <p:cNvSpPr txBox="1">
            <a:spLocks noChangeArrowheads="1"/>
          </p:cNvSpPr>
          <p:nvPr/>
        </p:nvSpPr>
        <p:spPr bwMode="auto">
          <a:xfrm>
            <a:off x="629186" y="5359437"/>
            <a:ext cx="7615553" cy="1323439"/>
          </a:xfrm>
          <a:prstGeom prst="rect">
            <a:avLst/>
          </a:prstGeom>
          <a:solidFill>
            <a:schemeClr val="bg2">
              <a:lumMod val="20000"/>
              <a:lumOff val="80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just" fontAlgn="base">
              <a:spcBef>
                <a:spcPct val="0"/>
              </a:spcBef>
            </a:pPr>
            <a:r>
              <a:rPr lang="zh-CN" altLang="en-US" sz="2000" b="1" baseline="0" dirty="0">
                <a:solidFill>
                  <a:srgbClr val="000080"/>
                </a:solidFill>
                <a:latin typeface="幼圆" pitchFamily="49" charset="-122"/>
                <a:ea typeface="幼圆" pitchFamily="49" charset="-122"/>
              </a:rPr>
              <a:t>注意</a:t>
            </a:r>
            <a:r>
              <a:rPr lang="zh-CN" altLang="en-US" sz="2000" baseline="0" dirty="0">
                <a:solidFill>
                  <a:srgbClr val="000080"/>
                </a:solidFill>
                <a:latin typeface="幼圆" pitchFamily="49" charset="-122"/>
                <a:ea typeface="幼圆" pitchFamily="49" charset="-122"/>
              </a:rPr>
              <a:t>：</a:t>
            </a:r>
            <a:r>
              <a:rPr lang="zh-CN" altLang="en-US" sz="2000" dirty="0">
                <a:solidFill>
                  <a:srgbClr val="000080"/>
                </a:solidFill>
                <a:latin typeface="幼圆" pitchFamily="49" charset="-122"/>
                <a:ea typeface="幼圆" pitchFamily="49" charset="-122"/>
              </a:rPr>
              <a:t>删除</a:t>
            </a:r>
            <a:r>
              <a:rPr lang="zh-CN" altLang="en-US" sz="2000" baseline="0" dirty="0">
                <a:solidFill>
                  <a:srgbClr val="000080"/>
                </a:solidFill>
                <a:latin typeface="幼圆" pitchFamily="49" charset="-122"/>
                <a:ea typeface="幼圆" pitchFamily="49" charset="-122"/>
              </a:rPr>
              <a:t>头</a:t>
            </a:r>
            <a:r>
              <a:rPr lang="en-US" altLang="zh-CN" sz="2000" baseline="0" dirty="0">
                <a:solidFill>
                  <a:srgbClr val="000080"/>
                </a:solidFill>
                <a:latin typeface="幼圆" pitchFamily="49" charset="-122"/>
                <a:ea typeface="幼圆" pitchFamily="49" charset="-122"/>
              </a:rPr>
              <a:t>(</a:t>
            </a:r>
            <a:r>
              <a:rPr lang="zh-CN" altLang="en-US" sz="2000" baseline="0" dirty="0">
                <a:solidFill>
                  <a:srgbClr val="000080"/>
                </a:solidFill>
                <a:latin typeface="幼圆" pitchFamily="49" charset="-122"/>
                <a:ea typeface="幼圆" pitchFamily="49" charset="-122"/>
              </a:rPr>
              <a:t>第一个</a:t>
            </a:r>
            <a:r>
              <a:rPr lang="en-US" altLang="zh-CN" sz="2000" baseline="0" dirty="0">
                <a:solidFill>
                  <a:srgbClr val="000080"/>
                </a:solidFill>
                <a:latin typeface="幼圆" pitchFamily="49" charset="-122"/>
                <a:ea typeface="幼圆" pitchFamily="49" charset="-122"/>
              </a:rPr>
              <a:t>)</a:t>
            </a:r>
            <a:r>
              <a:rPr lang="zh-CN" altLang="en-US" sz="2000" baseline="0" dirty="0">
                <a:solidFill>
                  <a:srgbClr val="000080"/>
                </a:solidFill>
                <a:latin typeface="幼圆" pitchFamily="49" charset="-122"/>
                <a:ea typeface="幼圆" pitchFamily="49" charset="-122"/>
              </a:rPr>
              <a:t>结点时，步骤如下：</a:t>
            </a:r>
            <a:endParaRPr lang="en-US" altLang="zh-CN" sz="2000" baseline="0" dirty="0">
              <a:solidFill>
                <a:srgbClr val="000080"/>
              </a:solidFill>
              <a:latin typeface="幼圆" pitchFamily="49" charset="-122"/>
              <a:ea typeface="幼圆" pitchFamily="49" charset="-122"/>
            </a:endParaRPr>
          </a:p>
          <a:p>
            <a:pPr lvl="2" algn="just" fontAlgn="base">
              <a:spcBef>
                <a:spcPct val="0"/>
              </a:spcBef>
            </a:pPr>
            <a:r>
              <a:rPr lang="en-US" altLang="zh-CN" sz="2000" dirty="0">
                <a:solidFill>
                  <a:srgbClr val="000080"/>
                </a:solidFill>
                <a:latin typeface="幼圆" pitchFamily="49" charset="-122"/>
                <a:ea typeface="幼圆" pitchFamily="49" charset="-122"/>
              </a:rPr>
              <a:t>list-&gt;</a:t>
            </a:r>
            <a:r>
              <a:rPr lang="en-US" altLang="zh-CN" sz="2000" dirty="0" err="1">
                <a:solidFill>
                  <a:srgbClr val="000080"/>
                </a:solidFill>
                <a:latin typeface="幼圆" pitchFamily="49" charset="-122"/>
                <a:ea typeface="幼圆" pitchFamily="49" charset="-122"/>
              </a:rPr>
              <a:t>rlink</a:t>
            </a:r>
            <a:r>
              <a:rPr lang="en-US" altLang="zh-CN" sz="2000" dirty="0">
                <a:solidFill>
                  <a:srgbClr val="000080"/>
                </a:solidFill>
                <a:latin typeface="幼圆" pitchFamily="49" charset="-122"/>
                <a:ea typeface="幼圆" pitchFamily="49" charset="-122"/>
              </a:rPr>
              <a:t>-&gt;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 = list-&gt;link;</a:t>
            </a:r>
          </a:p>
          <a:p>
            <a:pPr lvl="2" algn="just" fontAlgn="base">
              <a:spcBef>
                <a:spcPct val="0"/>
              </a:spcBef>
            </a:pPr>
            <a:r>
              <a:rPr lang="en-US" altLang="zh-CN" sz="2000" dirty="0">
                <a:solidFill>
                  <a:srgbClr val="000080"/>
                </a:solidFill>
                <a:latin typeface="幼圆" pitchFamily="49" charset="-122"/>
                <a:ea typeface="幼圆" pitchFamily="49" charset="-122"/>
              </a:rPr>
              <a:t>list-&gt;</a:t>
            </a:r>
            <a:r>
              <a:rPr lang="en-US" altLang="zh-CN" sz="2000" dirty="0" err="1">
                <a:solidFill>
                  <a:srgbClr val="000080"/>
                </a:solidFill>
                <a:latin typeface="幼圆" pitchFamily="49" charset="-122"/>
                <a:ea typeface="幼圆" pitchFamily="49" charset="-122"/>
              </a:rPr>
              <a:t>llink</a:t>
            </a:r>
            <a:r>
              <a:rPr lang="en-US" altLang="zh-CN" sz="2000" dirty="0">
                <a:solidFill>
                  <a:srgbClr val="000080"/>
                </a:solidFill>
                <a:latin typeface="幼圆" pitchFamily="49" charset="-122"/>
                <a:ea typeface="幼圆" pitchFamily="49" charset="-122"/>
              </a:rPr>
              <a:t>-&gt;</a:t>
            </a:r>
            <a:r>
              <a:rPr lang="en-US" altLang="zh-CN" sz="2000" dirty="0" err="1">
                <a:solidFill>
                  <a:srgbClr val="000080"/>
                </a:solidFill>
                <a:latin typeface="幼圆" pitchFamily="49" charset="-122"/>
                <a:ea typeface="幼圆" pitchFamily="49" charset="-122"/>
              </a:rPr>
              <a:t>rlink</a:t>
            </a:r>
            <a:r>
              <a:rPr lang="en-US" altLang="zh-CN" sz="2000" dirty="0">
                <a:solidFill>
                  <a:srgbClr val="000080"/>
                </a:solidFill>
                <a:latin typeface="幼圆" pitchFamily="49" charset="-122"/>
                <a:ea typeface="幼圆" pitchFamily="49" charset="-122"/>
              </a:rPr>
              <a:t> = list-&gt;</a:t>
            </a:r>
            <a:r>
              <a:rPr lang="en-US" altLang="zh-CN" sz="2000" dirty="0" err="1">
                <a:solidFill>
                  <a:srgbClr val="000080"/>
                </a:solidFill>
                <a:latin typeface="幼圆" pitchFamily="49" charset="-122"/>
                <a:ea typeface="幼圆" pitchFamily="49" charset="-122"/>
              </a:rPr>
              <a:t>rlink</a:t>
            </a:r>
            <a:r>
              <a:rPr lang="en-US" altLang="zh-CN" sz="2000" dirty="0">
                <a:solidFill>
                  <a:srgbClr val="000080"/>
                </a:solidFill>
                <a:latin typeface="幼圆" pitchFamily="49" charset="-122"/>
                <a:ea typeface="幼圆" pitchFamily="49" charset="-122"/>
              </a:rPr>
              <a:t>;</a:t>
            </a:r>
          </a:p>
          <a:p>
            <a:pPr lvl="2" algn="just" fontAlgn="base">
              <a:spcBef>
                <a:spcPct val="0"/>
              </a:spcBef>
            </a:pPr>
            <a:r>
              <a:rPr lang="en-US" altLang="zh-CN" sz="2000" b="1" dirty="0">
                <a:solidFill>
                  <a:srgbClr val="000080"/>
                </a:solidFill>
                <a:latin typeface="幼圆" pitchFamily="49" charset="-122"/>
                <a:ea typeface="幼圆" pitchFamily="49" charset="-122"/>
              </a:rPr>
              <a:t>q = list; list = list-&gt;</a:t>
            </a:r>
            <a:r>
              <a:rPr lang="en-US" altLang="zh-CN" sz="2000" b="1" dirty="0" err="1">
                <a:solidFill>
                  <a:srgbClr val="000080"/>
                </a:solidFill>
                <a:latin typeface="幼圆" pitchFamily="49" charset="-122"/>
                <a:ea typeface="幼圆" pitchFamily="49" charset="-122"/>
              </a:rPr>
              <a:t>rlink</a:t>
            </a:r>
            <a:r>
              <a:rPr lang="en-US" altLang="zh-CN" sz="2000" b="1" dirty="0">
                <a:solidFill>
                  <a:srgbClr val="000080"/>
                </a:solidFill>
                <a:latin typeface="幼圆" pitchFamily="49" charset="-122"/>
                <a:ea typeface="幼圆" pitchFamily="49" charset="-122"/>
              </a:rPr>
              <a:t>; free(q);</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righ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ox(in)">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6"/>
                                        </p:tgtEl>
                                        <p:attrNameLst>
                                          <p:attrName>style.visibility</p:attrName>
                                        </p:attrNameLst>
                                      </p:cBhvr>
                                      <p:to>
                                        <p:strVal val="visible"/>
                                      </p:to>
                                    </p:set>
                                    <p:animEffect transition="in" filter="blinds(horizontal)">
                                      <p:cBhvr>
                                        <p:cTn id="3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1"/>
          <p:cNvGrpSpPr>
            <a:grpSpLocks/>
          </p:cNvGrpSpPr>
          <p:nvPr/>
        </p:nvGrpSpPr>
        <p:grpSpPr bwMode="auto">
          <a:xfrm>
            <a:off x="609600" y="1905000"/>
            <a:ext cx="8001000" cy="1447800"/>
            <a:chOff x="384" y="1200"/>
            <a:chExt cx="5040" cy="912"/>
          </a:xfrm>
        </p:grpSpPr>
        <p:sp>
          <p:nvSpPr>
            <p:cNvPr id="55334" name="Rectangle 4"/>
            <p:cNvSpPr>
              <a:spLocks noChangeArrowheads="1"/>
            </p:cNvSpPr>
            <p:nvPr/>
          </p:nvSpPr>
          <p:spPr bwMode="auto">
            <a:xfrm>
              <a:off x="384" y="1200"/>
              <a:ext cx="5040" cy="912"/>
            </a:xfrm>
            <a:prstGeom prst="rect">
              <a:avLst/>
            </a:prstGeom>
            <a:solidFill>
              <a:srgbClr val="D1FFD1"/>
            </a:solidFill>
            <a:ln w="9525">
              <a:noFill/>
              <a:miter lim="800000"/>
              <a:headEnd/>
              <a:tailEnd/>
            </a:ln>
            <a:effectLst>
              <a:outerShdw dist="179605" dir="2700000" algn="ctr" rotWithShape="0">
                <a:srgbClr val="B0B0B0"/>
              </a:outerShdw>
            </a:effectLst>
          </p:spPr>
          <p:txBody>
            <a:bodyPr wrap="none" anchor="ctr"/>
            <a:lstStyle/>
            <a:p>
              <a:endParaRPr lang="zh-CN" altLang="en-US"/>
            </a:p>
          </p:txBody>
        </p:sp>
        <p:sp>
          <p:nvSpPr>
            <p:cNvPr id="55335" name="Text Box 5"/>
            <p:cNvSpPr txBox="1">
              <a:spLocks noChangeArrowheads="1"/>
            </p:cNvSpPr>
            <p:nvPr/>
          </p:nvSpPr>
          <p:spPr bwMode="auto">
            <a:xfrm>
              <a:off x="624" y="1260"/>
              <a:ext cx="4800" cy="796"/>
            </a:xfrm>
            <a:prstGeom prst="rect">
              <a:avLst/>
            </a:prstGeom>
            <a:noFill/>
            <a:ln w="9525">
              <a:noFill/>
              <a:miter lim="800000"/>
              <a:headEnd/>
              <a:tailEnd/>
            </a:ln>
          </p:spPr>
          <p:txBody>
            <a:bodyPr>
              <a:spAutoFit/>
            </a:bodyPr>
            <a:lstStyle/>
            <a:p>
              <a:pPr algn="just" fontAlgn="base">
                <a:lnSpc>
                  <a:spcPct val="95000"/>
                </a:lnSpc>
                <a:spcBef>
                  <a:spcPct val="0"/>
                </a:spcBef>
              </a:pPr>
              <a:r>
                <a:rPr lang="zh-CN" altLang="en-US" sz="2700" baseline="0">
                  <a:solidFill>
                    <a:srgbClr val="000099"/>
                  </a:solidFill>
                  <a:latin typeface="幼圆" pitchFamily="49" charset="-122"/>
                  <a:ea typeface="幼圆" pitchFamily="49" charset="-122"/>
                </a:rPr>
                <a:t>    用一组</a:t>
              </a:r>
              <a:r>
                <a:rPr lang="zh-CN" altLang="en-US" sz="2700" baseline="0">
                  <a:solidFill>
                    <a:schemeClr val="accent2"/>
                  </a:solidFill>
                  <a:latin typeface="幼圆" pitchFamily="49" charset="-122"/>
                  <a:ea typeface="幼圆" pitchFamily="49" charset="-122"/>
                </a:rPr>
                <a:t>地址连续</a:t>
              </a:r>
              <a:r>
                <a:rPr lang="zh-CN" altLang="en-US" sz="2700" baseline="0">
                  <a:solidFill>
                    <a:srgbClr val="000099"/>
                  </a:solidFill>
                  <a:latin typeface="幼圆" pitchFamily="49" charset="-122"/>
                  <a:ea typeface="幼圆" pitchFamily="49" charset="-122"/>
                </a:rPr>
                <a:t>的存储单元依次存储线性</a:t>
              </a:r>
            </a:p>
            <a:p>
              <a:pPr algn="just" fontAlgn="base">
                <a:lnSpc>
                  <a:spcPct val="95000"/>
                </a:lnSpc>
                <a:spcBef>
                  <a:spcPct val="0"/>
                </a:spcBef>
              </a:pPr>
              <a:r>
                <a:rPr lang="zh-CN" altLang="en-US" sz="2700" baseline="0">
                  <a:solidFill>
                    <a:srgbClr val="000099"/>
                  </a:solidFill>
                  <a:latin typeface="幼圆" pitchFamily="49" charset="-122"/>
                  <a:ea typeface="幼圆" pitchFamily="49" charset="-122"/>
                </a:rPr>
                <a:t>表的数据元素，数据元素之间的逻辑关系通过</a:t>
              </a:r>
            </a:p>
            <a:p>
              <a:pPr algn="just" fontAlgn="base">
                <a:lnSpc>
                  <a:spcPct val="95000"/>
                </a:lnSpc>
                <a:spcBef>
                  <a:spcPct val="0"/>
                </a:spcBef>
              </a:pPr>
              <a:r>
                <a:rPr lang="zh-CN" altLang="en-US" sz="2700" baseline="0">
                  <a:solidFill>
                    <a:srgbClr val="000099"/>
                  </a:solidFill>
                  <a:latin typeface="幼圆" pitchFamily="49" charset="-122"/>
                  <a:ea typeface="幼圆" pitchFamily="49" charset="-122"/>
                </a:rPr>
                <a:t>数据元素的存储位置直接反映</a:t>
              </a:r>
              <a:r>
                <a:rPr lang="zh-CN" altLang="en-US" sz="2700" baseline="0">
                  <a:solidFill>
                    <a:srgbClr val="000099"/>
                  </a:solidFill>
                </a:rPr>
                <a:t>。   </a:t>
              </a:r>
              <a:endParaRPr lang="zh-CN" altLang="en-US" sz="2700" b="0" baseline="0">
                <a:solidFill>
                  <a:srgbClr val="000099"/>
                </a:solidFill>
                <a:ea typeface="宋体" charset="-122"/>
              </a:endParaRPr>
            </a:p>
          </p:txBody>
        </p:sp>
      </p:grpSp>
      <p:sp>
        <p:nvSpPr>
          <p:cNvPr id="424975" name="Text Box 15"/>
          <p:cNvSpPr txBox="1">
            <a:spLocks noChangeArrowheads="1"/>
          </p:cNvSpPr>
          <p:nvPr/>
        </p:nvSpPr>
        <p:spPr bwMode="auto">
          <a:xfrm>
            <a:off x="1524000" y="3505200"/>
            <a:ext cx="5257800" cy="533400"/>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2900" b="0" baseline="0">
                <a:solidFill>
                  <a:srgbClr val="002F8C"/>
                </a:solidFill>
              </a:rPr>
              <a:t>    </a:t>
            </a:r>
            <a:r>
              <a:rPr lang="zh-CN" altLang="en-US" sz="2900" baseline="0">
                <a:solidFill>
                  <a:srgbClr val="002F8C"/>
                </a:solidFill>
              </a:rPr>
              <a:t>   </a:t>
            </a:r>
            <a:r>
              <a:rPr lang="zh-CN" altLang="zh-CN" sz="2900" baseline="0">
                <a:solidFill>
                  <a:srgbClr val="002F8C"/>
                </a:solidFill>
              </a:rPr>
              <a:t>( </a:t>
            </a:r>
            <a:r>
              <a:rPr lang="zh-CN" altLang="en-US" sz="2900" baseline="0">
                <a:solidFill>
                  <a:srgbClr val="002F8C"/>
                </a:solidFill>
              </a:rPr>
              <a:t> </a:t>
            </a:r>
            <a:r>
              <a:rPr lang="en-US" altLang="zh-CN" sz="2900" baseline="0">
                <a:solidFill>
                  <a:srgbClr val="002F8C"/>
                </a:solidFill>
              </a:rPr>
              <a:t>a</a:t>
            </a:r>
            <a:r>
              <a:rPr lang="en-US" altLang="zh-CN" sz="2900" baseline="-25000">
                <a:solidFill>
                  <a:srgbClr val="002F8C"/>
                </a:solidFill>
              </a:rPr>
              <a:t>1</a:t>
            </a:r>
            <a:r>
              <a:rPr lang="en-US" altLang="zh-CN" sz="2900" baseline="0">
                <a:solidFill>
                  <a:srgbClr val="002F8C"/>
                </a:solidFill>
              </a:rPr>
              <a:t>，a</a:t>
            </a:r>
            <a:r>
              <a:rPr lang="en-US" altLang="zh-CN" sz="2900" baseline="-25000">
                <a:solidFill>
                  <a:srgbClr val="002F8C"/>
                </a:solidFill>
              </a:rPr>
              <a:t>2</a:t>
            </a:r>
            <a:r>
              <a:rPr lang="en-US" altLang="zh-CN" sz="2900" baseline="0">
                <a:solidFill>
                  <a:srgbClr val="002F8C"/>
                </a:solidFill>
              </a:rPr>
              <a:t>，a</a:t>
            </a:r>
            <a:r>
              <a:rPr lang="en-US" altLang="zh-CN" sz="2900" baseline="-25000">
                <a:solidFill>
                  <a:srgbClr val="002F8C"/>
                </a:solidFill>
              </a:rPr>
              <a:t>3</a:t>
            </a:r>
            <a:r>
              <a:rPr lang="en-US" altLang="zh-CN" sz="2900" baseline="0">
                <a:solidFill>
                  <a:srgbClr val="002F8C"/>
                </a:solidFill>
              </a:rPr>
              <a:t>， ... ... ,  a</a:t>
            </a:r>
            <a:r>
              <a:rPr lang="en-US" altLang="zh-CN" sz="2900" baseline="-25000">
                <a:solidFill>
                  <a:srgbClr val="002F8C"/>
                </a:solidFill>
              </a:rPr>
              <a:t>n  </a:t>
            </a:r>
            <a:r>
              <a:rPr lang="en-US" altLang="zh-CN" sz="2900" baseline="0">
                <a:solidFill>
                  <a:srgbClr val="002F8C"/>
                </a:solidFill>
              </a:rPr>
              <a:t>)</a:t>
            </a:r>
            <a:endParaRPr lang="zh-CN" altLang="en-US" sz="2900" baseline="0">
              <a:solidFill>
                <a:srgbClr val="002F8C"/>
              </a:solidFill>
            </a:endParaRPr>
          </a:p>
        </p:txBody>
      </p:sp>
      <p:grpSp>
        <p:nvGrpSpPr>
          <p:cNvPr id="3" name="Group 58"/>
          <p:cNvGrpSpPr>
            <a:grpSpLocks/>
          </p:cNvGrpSpPr>
          <p:nvPr/>
        </p:nvGrpSpPr>
        <p:grpSpPr bwMode="auto">
          <a:xfrm>
            <a:off x="844550" y="5181600"/>
            <a:ext cx="6464300" cy="1441450"/>
            <a:chOff x="260" y="3264"/>
            <a:chExt cx="4072" cy="908"/>
          </a:xfrm>
        </p:grpSpPr>
        <p:sp>
          <p:nvSpPr>
            <p:cNvPr id="55331" name="Freeform 17"/>
            <p:cNvSpPr>
              <a:spLocks/>
            </p:cNvSpPr>
            <p:nvPr/>
          </p:nvSpPr>
          <p:spPr bwMode="auto">
            <a:xfrm>
              <a:off x="260" y="3264"/>
              <a:ext cx="4072" cy="908"/>
            </a:xfrm>
            <a:custGeom>
              <a:avLst/>
              <a:gdLst>
                <a:gd name="T0" fmla="*/ 154 w 4223"/>
                <a:gd name="T1" fmla="*/ 104 h 908"/>
                <a:gd name="T2" fmla="*/ 440 w 4223"/>
                <a:gd name="T3" fmla="*/ 127 h 908"/>
                <a:gd name="T4" fmla="*/ 583 w 4223"/>
                <a:gd name="T5" fmla="*/ 150 h 908"/>
                <a:gd name="T6" fmla="*/ 1815 w 4223"/>
                <a:gd name="T7" fmla="*/ 162 h 908"/>
                <a:gd name="T8" fmla="*/ 3163 w 4223"/>
                <a:gd name="T9" fmla="*/ 150 h 908"/>
                <a:gd name="T10" fmla="*/ 3207 w 4223"/>
                <a:gd name="T11" fmla="*/ 173 h 908"/>
                <a:gd name="T12" fmla="*/ 3199 w 4223"/>
                <a:gd name="T13" fmla="*/ 311 h 908"/>
                <a:gd name="T14" fmla="*/ 3172 w 4223"/>
                <a:gd name="T15" fmla="*/ 323 h 908"/>
                <a:gd name="T16" fmla="*/ 3207 w 4223"/>
                <a:gd name="T17" fmla="*/ 334 h 908"/>
                <a:gd name="T18" fmla="*/ 3235 w 4223"/>
                <a:gd name="T19" fmla="*/ 346 h 908"/>
                <a:gd name="T20" fmla="*/ 3244 w 4223"/>
                <a:gd name="T21" fmla="*/ 599 h 908"/>
                <a:gd name="T22" fmla="*/ 3226 w 4223"/>
                <a:gd name="T23" fmla="*/ 795 h 908"/>
                <a:gd name="T24" fmla="*/ 2832 w 4223"/>
                <a:gd name="T25" fmla="*/ 807 h 908"/>
                <a:gd name="T26" fmla="*/ 2655 w 4223"/>
                <a:gd name="T27" fmla="*/ 830 h 908"/>
                <a:gd name="T28" fmla="*/ 2691 w 4223"/>
                <a:gd name="T29" fmla="*/ 818 h 908"/>
                <a:gd name="T30" fmla="*/ 2369 w 4223"/>
                <a:gd name="T31" fmla="*/ 830 h 908"/>
                <a:gd name="T32" fmla="*/ 2325 w 4223"/>
                <a:gd name="T33" fmla="*/ 841 h 908"/>
                <a:gd name="T34" fmla="*/ 2271 w 4223"/>
                <a:gd name="T35" fmla="*/ 864 h 908"/>
                <a:gd name="T36" fmla="*/ 245 w 4223"/>
                <a:gd name="T37" fmla="*/ 853 h 908"/>
                <a:gd name="T38" fmla="*/ 47 w 4223"/>
                <a:gd name="T39" fmla="*/ 738 h 908"/>
                <a:gd name="T40" fmla="*/ 20 w 4223"/>
                <a:gd name="T41" fmla="*/ 438 h 908"/>
                <a:gd name="T42" fmla="*/ 65 w 4223"/>
                <a:gd name="T43" fmla="*/ 219 h 908"/>
                <a:gd name="T44" fmla="*/ 110 w 4223"/>
                <a:gd name="T45" fmla="*/ 104 h 908"/>
                <a:gd name="T46" fmla="*/ 154 w 4223"/>
                <a:gd name="T47" fmla="*/ 104 h 90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223" h="908">
                  <a:moveTo>
                    <a:pt x="199" y="104"/>
                  </a:moveTo>
                  <a:cubicBezTo>
                    <a:pt x="620" y="120"/>
                    <a:pt x="362" y="100"/>
                    <a:pt x="568" y="127"/>
                  </a:cubicBezTo>
                  <a:cubicBezTo>
                    <a:pt x="629" y="135"/>
                    <a:pt x="752" y="150"/>
                    <a:pt x="752" y="150"/>
                  </a:cubicBezTo>
                  <a:cubicBezTo>
                    <a:pt x="1281" y="131"/>
                    <a:pt x="1814" y="155"/>
                    <a:pt x="2342" y="162"/>
                  </a:cubicBezTo>
                  <a:cubicBezTo>
                    <a:pt x="2922" y="158"/>
                    <a:pt x="3502" y="158"/>
                    <a:pt x="4082" y="150"/>
                  </a:cubicBezTo>
                  <a:cubicBezTo>
                    <a:pt x="4139" y="149"/>
                    <a:pt x="4098" y="113"/>
                    <a:pt x="4139" y="173"/>
                  </a:cubicBezTo>
                  <a:cubicBezTo>
                    <a:pt x="4135" y="219"/>
                    <a:pt x="4142" y="267"/>
                    <a:pt x="4128" y="311"/>
                  </a:cubicBezTo>
                  <a:cubicBezTo>
                    <a:pt x="4124" y="323"/>
                    <a:pt x="4088" y="312"/>
                    <a:pt x="4093" y="323"/>
                  </a:cubicBezTo>
                  <a:cubicBezTo>
                    <a:pt x="4100" y="337"/>
                    <a:pt x="4124" y="330"/>
                    <a:pt x="4139" y="334"/>
                  </a:cubicBezTo>
                  <a:cubicBezTo>
                    <a:pt x="4151" y="337"/>
                    <a:pt x="4162" y="342"/>
                    <a:pt x="4174" y="346"/>
                  </a:cubicBezTo>
                  <a:cubicBezTo>
                    <a:pt x="4178" y="430"/>
                    <a:pt x="4187" y="515"/>
                    <a:pt x="4185" y="599"/>
                  </a:cubicBezTo>
                  <a:cubicBezTo>
                    <a:pt x="4183" y="665"/>
                    <a:pt x="4223" y="771"/>
                    <a:pt x="4162" y="795"/>
                  </a:cubicBezTo>
                  <a:cubicBezTo>
                    <a:pt x="4005" y="857"/>
                    <a:pt x="3824" y="803"/>
                    <a:pt x="3655" y="807"/>
                  </a:cubicBezTo>
                  <a:cubicBezTo>
                    <a:pt x="3570" y="821"/>
                    <a:pt x="3523" y="830"/>
                    <a:pt x="3425" y="830"/>
                  </a:cubicBezTo>
                  <a:cubicBezTo>
                    <a:pt x="3409" y="830"/>
                    <a:pt x="3487" y="818"/>
                    <a:pt x="3471" y="818"/>
                  </a:cubicBezTo>
                  <a:cubicBezTo>
                    <a:pt x="3333" y="818"/>
                    <a:pt x="3194" y="826"/>
                    <a:pt x="3056" y="830"/>
                  </a:cubicBezTo>
                  <a:cubicBezTo>
                    <a:pt x="3037" y="834"/>
                    <a:pt x="3018" y="836"/>
                    <a:pt x="2999" y="841"/>
                  </a:cubicBezTo>
                  <a:cubicBezTo>
                    <a:pt x="2976" y="847"/>
                    <a:pt x="2930" y="864"/>
                    <a:pt x="2930" y="864"/>
                  </a:cubicBezTo>
                  <a:cubicBezTo>
                    <a:pt x="2037" y="859"/>
                    <a:pt x="1192" y="834"/>
                    <a:pt x="315" y="853"/>
                  </a:cubicBezTo>
                  <a:cubicBezTo>
                    <a:pt x="39" y="830"/>
                    <a:pt x="6" y="908"/>
                    <a:pt x="61" y="738"/>
                  </a:cubicBezTo>
                  <a:cubicBezTo>
                    <a:pt x="53" y="574"/>
                    <a:pt x="55" y="556"/>
                    <a:pt x="27" y="438"/>
                  </a:cubicBezTo>
                  <a:cubicBezTo>
                    <a:pt x="32" y="359"/>
                    <a:pt x="0" y="249"/>
                    <a:pt x="84" y="219"/>
                  </a:cubicBezTo>
                  <a:cubicBezTo>
                    <a:pt x="103" y="0"/>
                    <a:pt x="53" y="84"/>
                    <a:pt x="142" y="104"/>
                  </a:cubicBezTo>
                  <a:cubicBezTo>
                    <a:pt x="161" y="108"/>
                    <a:pt x="180" y="104"/>
                    <a:pt x="199" y="104"/>
                  </a:cubicBezTo>
                  <a:close/>
                </a:path>
              </a:pathLst>
            </a:custGeom>
            <a:solidFill>
              <a:srgbClr val="CCFFFF"/>
            </a:solidFill>
            <a:ln w="12700" cap="sq" cmpd="sng">
              <a:noFill/>
              <a:prstDash val="solid"/>
              <a:round/>
              <a:headEnd/>
              <a:tailEnd/>
            </a:ln>
            <a:effectLst>
              <a:outerShdw dist="117088" dir="2436078" algn="ctr" rotWithShape="0">
                <a:srgbClr val="B0B0B0"/>
              </a:outerShdw>
            </a:effectLst>
          </p:spPr>
          <p:txBody>
            <a:bodyPr wrap="none" anchor="ctr"/>
            <a:lstStyle/>
            <a:p>
              <a:endParaRPr lang="zh-CN" altLang="en-US"/>
            </a:p>
          </p:txBody>
        </p:sp>
        <p:sp>
          <p:nvSpPr>
            <p:cNvPr id="55332" name="Text Box 18"/>
            <p:cNvSpPr txBox="1">
              <a:spLocks noChangeArrowheads="1"/>
            </p:cNvSpPr>
            <p:nvPr/>
          </p:nvSpPr>
          <p:spPr bwMode="auto">
            <a:xfrm>
              <a:off x="404" y="3476"/>
              <a:ext cx="3770" cy="587"/>
            </a:xfrm>
            <a:prstGeom prst="rect">
              <a:avLst/>
            </a:prstGeom>
            <a:noFill/>
            <a:ln w="12700" cap="sq">
              <a:noFill/>
              <a:miter lim="800000"/>
              <a:headEnd/>
              <a:tailEnd/>
            </a:ln>
          </p:spPr>
          <p:txBody>
            <a:bodyPr wrap="none">
              <a:spAutoFit/>
            </a:bodyPr>
            <a:lstStyle/>
            <a:p>
              <a:pPr fontAlgn="base">
                <a:lnSpc>
                  <a:spcPct val="125000"/>
                </a:lnSpc>
                <a:spcBef>
                  <a:spcPct val="0"/>
                </a:spcBef>
              </a:pPr>
              <a:r>
                <a:rPr lang="zh-CN" altLang="en-US" sz="2300" baseline="0">
                  <a:solidFill>
                    <a:srgbClr val="000099"/>
                  </a:solidFill>
                  <a:latin typeface="幼圆" pitchFamily="49" charset="-122"/>
                  <a:ea typeface="幼圆" pitchFamily="49" charset="-122"/>
                </a:rPr>
                <a:t>    所谓一个元素的     是指该元素占用的</a:t>
              </a:r>
            </a:p>
            <a:p>
              <a:pPr fontAlgn="base">
                <a:lnSpc>
                  <a:spcPct val="125000"/>
                </a:lnSpc>
                <a:spcBef>
                  <a:spcPct val="0"/>
                </a:spcBef>
              </a:pPr>
              <a:r>
                <a:rPr lang="en-US" altLang="zh-CN" sz="2300" baseline="0">
                  <a:solidFill>
                    <a:srgbClr val="000099"/>
                  </a:solidFill>
                  <a:ea typeface="幼圆" pitchFamily="49" charset="-122"/>
                </a:rPr>
                <a:t>k</a:t>
              </a:r>
              <a:r>
                <a:rPr lang="zh-CN" altLang="en-US" sz="2300" baseline="0">
                  <a:solidFill>
                    <a:srgbClr val="000099"/>
                  </a:solidFill>
                  <a:latin typeface="幼圆" pitchFamily="49" charset="-122"/>
                  <a:ea typeface="幼圆" pitchFamily="49" charset="-122"/>
                </a:rPr>
                <a:t>个</a:t>
              </a:r>
              <a:r>
                <a:rPr lang="en-US" altLang="zh-CN" sz="2300" baseline="0">
                  <a:solidFill>
                    <a:srgbClr val="000099"/>
                  </a:solidFill>
                  <a:latin typeface="幼圆" pitchFamily="49" charset="-122"/>
                  <a:ea typeface="幼圆" pitchFamily="49" charset="-122"/>
                </a:rPr>
                <a:t>(</a:t>
              </a:r>
              <a:r>
                <a:rPr lang="zh-CN" altLang="en-US" sz="2300" baseline="0">
                  <a:solidFill>
                    <a:srgbClr val="000099"/>
                  </a:solidFill>
                  <a:latin typeface="幼圆" pitchFamily="49" charset="-122"/>
                  <a:ea typeface="幼圆" pitchFamily="49" charset="-122"/>
                </a:rPr>
                <a:t>连续的)存储单元的第一个单元的地址。</a:t>
              </a:r>
            </a:p>
          </p:txBody>
        </p:sp>
        <p:sp>
          <p:nvSpPr>
            <p:cNvPr id="55333" name="Rectangle 19"/>
            <p:cNvSpPr>
              <a:spLocks noChangeArrowheads="1"/>
            </p:cNvSpPr>
            <p:nvPr/>
          </p:nvSpPr>
          <p:spPr bwMode="auto">
            <a:xfrm>
              <a:off x="2064" y="3437"/>
              <a:ext cx="917" cy="336"/>
            </a:xfrm>
            <a:prstGeom prst="rect">
              <a:avLst/>
            </a:prstGeom>
            <a:noFill/>
            <a:ln w="12700" cap="sq">
              <a:noFill/>
              <a:miter lim="800000"/>
              <a:headEnd/>
              <a:tailEnd/>
            </a:ln>
            <a:effectLst>
              <a:outerShdw dist="17961" dir="2700000" algn="ctr" rotWithShape="0">
                <a:schemeClr val="bg1"/>
              </a:outerShdw>
            </a:effectLst>
          </p:spPr>
          <p:txBody>
            <a:bodyPr>
              <a:spAutoFit/>
            </a:bodyPr>
            <a:lstStyle/>
            <a:p>
              <a:pPr fontAlgn="base">
                <a:spcBef>
                  <a:spcPct val="0"/>
                </a:spcBef>
              </a:pPr>
              <a:r>
                <a:rPr lang="zh-CN" altLang="en-US" sz="2900" i="1" baseline="0">
                  <a:solidFill>
                    <a:srgbClr val="FF3300"/>
                  </a:solidFill>
                  <a:latin typeface="黑体" pitchFamily="2" charset="-122"/>
                  <a:ea typeface="黑体" pitchFamily="2" charset="-122"/>
                </a:rPr>
                <a:t>地址</a:t>
              </a:r>
            </a:p>
          </p:txBody>
        </p:sp>
      </p:grpSp>
      <p:grpSp>
        <p:nvGrpSpPr>
          <p:cNvPr id="4" name="Group 57"/>
          <p:cNvGrpSpPr>
            <a:grpSpLocks/>
          </p:cNvGrpSpPr>
          <p:nvPr/>
        </p:nvGrpSpPr>
        <p:grpSpPr bwMode="auto">
          <a:xfrm>
            <a:off x="7019925" y="4398963"/>
            <a:ext cx="1600200" cy="685800"/>
            <a:chOff x="4558" y="2614"/>
            <a:chExt cx="1008" cy="432"/>
          </a:xfrm>
        </p:grpSpPr>
        <p:sp>
          <p:nvSpPr>
            <p:cNvPr id="55329" name="AutoShape 21"/>
            <p:cNvSpPr>
              <a:spLocks noChangeArrowheads="1"/>
            </p:cNvSpPr>
            <p:nvPr/>
          </p:nvSpPr>
          <p:spPr bwMode="auto">
            <a:xfrm>
              <a:off x="4558" y="2614"/>
              <a:ext cx="1008" cy="432"/>
            </a:xfrm>
            <a:prstGeom prst="wedgeEllipseCallout">
              <a:avLst>
                <a:gd name="adj1" fmla="val -63194"/>
                <a:gd name="adj2" fmla="val 96759"/>
              </a:avLst>
            </a:prstGeom>
            <a:noFill/>
            <a:ln w="63500"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55330" name="Text Box 22"/>
            <p:cNvSpPr txBox="1">
              <a:spLocks noChangeArrowheads="1"/>
            </p:cNvSpPr>
            <p:nvPr/>
          </p:nvSpPr>
          <p:spPr bwMode="auto">
            <a:xfrm>
              <a:off x="4609" y="2663"/>
              <a:ext cx="957" cy="317"/>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en-US" altLang="zh-CN" sz="2700" baseline="0">
                  <a:solidFill>
                    <a:srgbClr val="FF3300"/>
                  </a:solidFill>
                  <a:ea typeface="宋体" charset="-122"/>
                </a:rPr>
                <a:t>LOC(a</a:t>
              </a:r>
              <a:r>
                <a:rPr lang="en-US" altLang="zh-CN" sz="2700" baseline="-25000">
                  <a:solidFill>
                    <a:srgbClr val="FF3300"/>
                  </a:solidFill>
                  <a:ea typeface="宋体" charset="-122"/>
                </a:rPr>
                <a:t>i</a:t>
              </a:r>
              <a:r>
                <a:rPr lang="en-US" altLang="zh-CN" sz="2700" baseline="0">
                  <a:solidFill>
                    <a:srgbClr val="FF3300"/>
                  </a:solidFill>
                  <a:ea typeface="宋体" charset="-122"/>
                </a:rPr>
                <a:t>)</a:t>
              </a:r>
            </a:p>
          </p:txBody>
        </p:sp>
      </p:grpSp>
      <p:grpSp>
        <p:nvGrpSpPr>
          <p:cNvPr id="5" name="Group 50"/>
          <p:cNvGrpSpPr>
            <a:grpSpLocks/>
          </p:cNvGrpSpPr>
          <p:nvPr/>
        </p:nvGrpSpPr>
        <p:grpSpPr bwMode="auto">
          <a:xfrm>
            <a:off x="342900" y="266700"/>
            <a:ext cx="6134100" cy="742950"/>
            <a:chOff x="216" y="168"/>
            <a:chExt cx="3864" cy="468"/>
          </a:xfrm>
        </p:grpSpPr>
        <p:sp>
          <p:nvSpPr>
            <p:cNvPr id="55327" name="Rectangle 24"/>
            <p:cNvSpPr>
              <a:spLocks noChangeArrowheads="1"/>
            </p:cNvSpPr>
            <p:nvPr/>
          </p:nvSpPr>
          <p:spPr bwMode="auto">
            <a:xfrm>
              <a:off x="216" y="168"/>
              <a:ext cx="3780" cy="468"/>
            </a:xfrm>
            <a:prstGeom prst="rect">
              <a:avLst/>
            </a:prstGeom>
            <a:solidFill>
              <a:srgbClr val="C9E4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5328" name="Rectangle 25"/>
            <p:cNvSpPr>
              <a:spLocks noChangeArrowheads="1"/>
            </p:cNvSpPr>
            <p:nvPr/>
          </p:nvSpPr>
          <p:spPr bwMode="auto">
            <a:xfrm>
              <a:off x="264" y="216"/>
              <a:ext cx="3816" cy="404"/>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kumimoji="1" lang="zh-CN" altLang="en-US" sz="3600" baseline="0" dirty="0">
                  <a:solidFill>
                    <a:srgbClr val="FF3300"/>
                  </a:solidFill>
                </a:rPr>
                <a:t> 2.2  线性表</a:t>
              </a:r>
              <a:r>
                <a:rPr kumimoji="1" lang="zh-CN" altLang="en-US" sz="3600" baseline="0">
                  <a:solidFill>
                    <a:srgbClr val="FF3300"/>
                  </a:solidFill>
                </a:rPr>
                <a:t>的顺序存储</a:t>
              </a:r>
              <a:r>
                <a:rPr kumimoji="1" lang="zh-CN" altLang="en-US" sz="3600" baseline="0" dirty="0">
                  <a:solidFill>
                    <a:srgbClr val="FF3300"/>
                  </a:solidFill>
                </a:rPr>
                <a:t>结构</a:t>
              </a:r>
            </a:p>
          </p:txBody>
        </p:sp>
      </p:grpSp>
      <p:grpSp>
        <p:nvGrpSpPr>
          <p:cNvPr id="6" name="Group 52"/>
          <p:cNvGrpSpPr>
            <a:grpSpLocks/>
          </p:cNvGrpSpPr>
          <p:nvPr/>
        </p:nvGrpSpPr>
        <p:grpSpPr bwMode="auto">
          <a:xfrm>
            <a:off x="361950" y="1143000"/>
            <a:ext cx="4138613" cy="666750"/>
            <a:chOff x="228" y="804"/>
            <a:chExt cx="1776" cy="420"/>
          </a:xfrm>
        </p:grpSpPr>
        <p:sp>
          <p:nvSpPr>
            <p:cNvPr id="55325" name="Oval 27"/>
            <p:cNvSpPr>
              <a:spLocks noChangeArrowheads="1"/>
            </p:cNvSpPr>
            <p:nvPr/>
          </p:nvSpPr>
          <p:spPr bwMode="auto">
            <a:xfrm>
              <a:off x="228" y="804"/>
              <a:ext cx="1776" cy="420"/>
            </a:xfrm>
            <a:prstGeom prst="ellipse">
              <a:avLst/>
            </a:prstGeom>
            <a:solidFill>
              <a:srgbClr val="FFFFCD"/>
            </a:solidFill>
            <a:ln w="12700" cap="sq">
              <a:noFill/>
              <a:round/>
              <a:headEnd/>
              <a:tailEnd/>
            </a:ln>
            <a:effectLst>
              <a:outerShdw dist="85194" dir="1593903" algn="ctr" rotWithShape="0">
                <a:srgbClr val="B0B0B0"/>
              </a:outerShdw>
            </a:effectLst>
          </p:spPr>
          <p:txBody>
            <a:bodyPr wrap="none" anchor="ctr"/>
            <a:lstStyle/>
            <a:p>
              <a:pPr algn="ctr"/>
              <a:endParaRPr lang="zh-CN" altLang="en-US" sz="2600"/>
            </a:p>
          </p:txBody>
        </p:sp>
        <p:sp>
          <p:nvSpPr>
            <p:cNvPr id="55326" name="Text Box 28"/>
            <p:cNvSpPr txBox="1">
              <a:spLocks noChangeArrowheads="1"/>
            </p:cNvSpPr>
            <p:nvPr/>
          </p:nvSpPr>
          <p:spPr bwMode="auto">
            <a:xfrm>
              <a:off x="494" y="813"/>
              <a:ext cx="1239" cy="349"/>
            </a:xfrm>
            <a:prstGeom prst="rect">
              <a:avLst/>
            </a:prstGeom>
            <a:noFill/>
            <a:ln w="12700" cap="sq">
              <a:noFill/>
              <a:miter lim="800000"/>
              <a:headEnd/>
              <a:tailEnd/>
            </a:ln>
          </p:spPr>
          <p:txBody>
            <a:bodyPr wrap="none">
              <a:spAutoFit/>
            </a:bodyPr>
            <a:lstStyle/>
            <a:p>
              <a:pPr fontAlgn="base">
                <a:spcBef>
                  <a:spcPct val="0"/>
                </a:spcBef>
              </a:pPr>
              <a:r>
                <a:rPr lang="en-US" altLang="zh-CN" sz="3000" baseline="0">
                  <a:solidFill>
                    <a:srgbClr val="000099"/>
                  </a:solidFill>
                  <a:latin typeface="幼圆" pitchFamily="49" charset="-122"/>
                  <a:ea typeface="幼圆" pitchFamily="49" charset="-122"/>
                </a:rPr>
                <a:t>2.2.1 </a:t>
              </a:r>
              <a:r>
                <a:rPr lang="zh-CN" altLang="en-US" sz="3000" baseline="0">
                  <a:solidFill>
                    <a:srgbClr val="000099"/>
                  </a:solidFill>
                  <a:latin typeface="幼圆" pitchFamily="49" charset="-122"/>
                  <a:ea typeface="幼圆" pitchFamily="49" charset="-122"/>
                </a:rPr>
                <a:t>构造原理 </a:t>
              </a:r>
            </a:p>
          </p:txBody>
        </p:sp>
      </p:grpSp>
      <p:grpSp>
        <p:nvGrpSpPr>
          <p:cNvPr id="7" name="Group 55"/>
          <p:cNvGrpSpPr>
            <a:grpSpLocks/>
          </p:cNvGrpSpPr>
          <p:nvPr/>
        </p:nvGrpSpPr>
        <p:grpSpPr bwMode="auto">
          <a:xfrm>
            <a:off x="1631950" y="4114800"/>
            <a:ext cx="4768850" cy="1276350"/>
            <a:chOff x="1028" y="2592"/>
            <a:chExt cx="3004" cy="804"/>
          </a:xfrm>
        </p:grpSpPr>
        <p:grpSp>
          <p:nvGrpSpPr>
            <p:cNvPr id="8" name="Group 30"/>
            <p:cNvGrpSpPr>
              <a:grpSpLocks/>
            </p:cNvGrpSpPr>
            <p:nvPr/>
          </p:nvGrpSpPr>
          <p:grpSpPr bwMode="auto">
            <a:xfrm>
              <a:off x="1044" y="2865"/>
              <a:ext cx="2988" cy="531"/>
              <a:chOff x="1044" y="2736"/>
              <a:chExt cx="2988" cy="531"/>
            </a:xfrm>
          </p:grpSpPr>
          <p:grpSp>
            <p:nvGrpSpPr>
              <p:cNvPr id="9" name="Group 31"/>
              <p:cNvGrpSpPr>
                <a:grpSpLocks/>
              </p:cNvGrpSpPr>
              <p:nvPr/>
            </p:nvGrpSpPr>
            <p:grpSpPr bwMode="auto">
              <a:xfrm>
                <a:off x="1104" y="2736"/>
                <a:ext cx="2928" cy="339"/>
                <a:chOff x="576" y="3168"/>
                <a:chExt cx="2928" cy="339"/>
              </a:xfrm>
            </p:grpSpPr>
            <p:grpSp>
              <p:nvGrpSpPr>
                <p:cNvPr id="10" name="Group 32"/>
                <p:cNvGrpSpPr>
                  <a:grpSpLocks/>
                </p:cNvGrpSpPr>
                <p:nvPr/>
              </p:nvGrpSpPr>
              <p:grpSpPr bwMode="auto">
                <a:xfrm>
                  <a:off x="576" y="3168"/>
                  <a:ext cx="384" cy="339"/>
                  <a:chOff x="576" y="3213"/>
                  <a:chExt cx="384" cy="339"/>
                </a:xfrm>
              </p:grpSpPr>
              <p:sp>
                <p:nvSpPr>
                  <p:cNvPr id="55323" name="Rectangle 33"/>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24" name="Rectangle 34"/>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dirty="0">
                        <a:solidFill>
                          <a:schemeClr val="bg1"/>
                        </a:solidFill>
                      </a:rPr>
                      <a:t>a</a:t>
                    </a:r>
                    <a:r>
                      <a:rPr lang="en-US" altLang="zh-CN" sz="2800" baseline="-25000" dirty="0">
                        <a:solidFill>
                          <a:schemeClr val="bg1"/>
                        </a:solidFill>
                      </a:rPr>
                      <a:t>1</a:t>
                    </a:r>
                  </a:p>
                </p:txBody>
              </p:sp>
            </p:grpSp>
            <p:grpSp>
              <p:nvGrpSpPr>
                <p:cNvPr id="11" name="Group 35"/>
                <p:cNvGrpSpPr>
                  <a:grpSpLocks/>
                </p:cNvGrpSpPr>
                <p:nvPr/>
              </p:nvGrpSpPr>
              <p:grpSpPr bwMode="auto">
                <a:xfrm>
                  <a:off x="960" y="3168"/>
                  <a:ext cx="384" cy="339"/>
                  <a:chOff x="576" y="3213"/>
                  <a:chExt cx="384" cy="339"/>
                </a:xfrm>
              </p:grpSpPr>
              <p:sp>
                <p:nvSpPr>
                  <p:cNvPr id="55321" name="Rectangle 36"/>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22" name="Rectangle 37"/>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2</a:t>
                    </a:r>
                  </a:p>
                </p:txBody>
              </p:sp>
            </p:grpSp>
            <p:grpSp>
              <p:nvGrpSpPr>
                <p:cNvPr id="12" name="Group 38"/>
                <p:cNvGrpSpPr>
                  <a:grpSpLocks/>
                </p:cNvGrpSpPr>
                <p:nvPr/>
              </p:nvGrpSpPr>
              <p:grpSpPr bwMode="auto">
                <a:xfrm>
                  <a:off x="1344" y="3168"/>
                  <a:ext cx="384" cy="339"/>
                  <a:chOff x="576" y="3213"/>
                  <a:chExt cx="384" cy="339"/>
                </a:xfrm>
              </p:grpSpPr>
              <p:sp>
                <p:nvSpPr>
                  <p:cNvPr id="55319" name="Rectangle 39"/>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20" name="Rectangle 40"/>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3</a:t>
                    </a:r>
                  </a:p>
                </p:txBody>
              </p:sp>
            </p:grpSp>
            <p:grpSp>
              <p:nvGrpSpPr>
                <p:cNvPr id="13" name="Group 41"/>
                <p:cNvGrpSpPr>
                  <a:grpSpLocks/>
                </p:cNvGrpSpPr>
                <p:nvPr/>
              </p:nvGrpSpPr>
              <p:grpSpPr bwMode="auto">
                <a:xfrm>
                  <a:off x="3120" y="3168"/>
                  <a:ext cx="384" cy="339"/>
                  <a:chOff x="576" y="3213"/>
                  <a:chExt cx="384" cy="339"/>
                </a:xfrm>
              </p:grpSpPr>
              <p:sp>
                <p:nvSpPr>
                  <p:cNvPr id="55317" name="Rectangle 42"/>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5318" name="Rectangle 43"/>
                  <p:cNvSpPr>
                    <a:spLocks noChangeArrowheads="1"/>
                  </p:cNvSpPr>
                  <p:nvPr/>
                </p:nvSpPr>
                <p:spPr bwMode="auto">
                  <a:xfrm>
                    <a:off x="632" y="3213"/>
                    <a:ext cx="313"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n</a:t>
                    </a:r>
                  </a:p>
                </p:txBody>
              </p:sp>
            </p:grpSp>
            <p:sp>
              <p:nvSpPr>
                <p:cNvPr id="55314" name="Line 44"/>
                <p:cNvSpPr>
                  <a:spLocks noChangeShapeType="1"/>
                </p:cNvSpPr>
                <p:nvPr/>
              </p:nvSpPr>
              <p:spPr bwMode="auto">
                <a:xfrm>
                  <a:off x="1728" y="3504"/>
                  <a:ext cx="1392" cy="0"/>
                </a:xfrm>
                <a:prstGeom prst="line">
                  <a:avLst/>
                </a:prstGeom>
                <a:noFill/>
                <a:ln w="22225" cap="sq">
                  <a:solidFill>
                    <a:srgbClr val="008000"/>
                  </a:solidFill>
                  <a:round/>
                  <a:headEnd/>
                  <a:tailEnd/>
                </a:ln>
              </p:spPr>
              <p:txBody>
                <a:bodyPr wrap="none" anchor="ctr"/>
                <a:lstStyle/>
                <a:p>
                  <a:endParaRPr lang="zh-CN" altLang="en-US"/>
                </a:p>
              </p:txBody>
            </p:sp>
            <p:sp>
              <p:nvSpPr>
                <p:cNvPr id="55315" name="Line 45"/>
                <p:cNvSpPr>
                  <a:spLocks noChangeShapeType="1"/>
                </p:cNvSpPr>
                <p:nvPr/>
              </p:nvSpPr>
              <p:spPr bwMode="auto">
                <a:xfrm>
                  <a:off x="1728" y="3216"/>
                  <a:ext cx="1392" cy="0"/>
                </a:xfrm>
                <a:prstGeom prst="line">
                  <a:avLst/>
                </a:prstGeom>
                <a:noFill/>
                <a:ln w="22225" cap="sq">
                  <a:solidFill>
                    <a:srgbClr val="008000"/>
                  </a:solidFill>
                  <a:round/>
                  <a:headEnd/>
                  <a:tailEnd/>
                </a:ln>
              </p:spPr>
              <p:txBody>
                <a:bodyPr wrap="none" anchor="ctr"/>
                <a:lstStyle/>
                <a:p>
                  <a:endParaRPr lang="zh-CN" altLang="en-US"/>
                </a:p>
              </p:txBody>
            </p:sp>
            <p:sp>
              <p:nvSpPr>
                <p:cNvPr id="55316" name="Rectangle 46"/>
                <p:cNvSpPr>
                  <a:spLocks noChangeArrowheads="1"/>
                </p:cNvSpPr>
                <p:nvPr/>
              </p:nvSpPr>
              <p:spPr bwMode="auto">
                <a:xfrm>
                  <a:off x="2304" y="3206"/>
                  <a:ext cx="476" cy="250"/>
                </a:xfrm>
                <a:prstGeom prst="rect">
                  <a:avLst/>
                </a:prstGeom>
                <a:noFill/>
                <a:ln w="12700" cap="sq">
                  <a:noFill/>
                  <a:miter lim="800000"/>
                  <a:headEnd/>
                  <a:tailEnd/>
                </a:ln>
              </p:spPr>
              <p:txBody>
                <a:bodyPr wrap="none">
                  <a:spAutoFit/>
                </a:bodyPr>
                <a:lstStyle/>
                <a:p>
                  <a:pPr algn="ctr" fontAlgn="base">
                    <a:spcBef>
                      <a:spcPct val="0"/>
                    </a:spcBef>
                  </a:pPr>
                  <a:r>
                    <a:rPr kumimoji="1" lang="zh-CN" altLang="en-US" sz="2000" baseline="0">
                      <a:solidFill>
                        <a:schemeClr val="bg1"/>
                      </a:solidFill>
                      <a:ea typeface="宋体" charset="-122"/>
                    </a:rPr>
                    <a:t>… …</a:t>
                  </a:r>
                </a:p>
              </p:txBody>
            </p:sp>
          </p:grpSp>
          <p:sp>
            <p:nvSpPr>
              <p:cNvPr id="55309" name="Text Box 47"/>
              <p:cNvSpPr txBox="1">
                <a:spLocks noChangeArrowheads="1"/>
              </p:cNvSpPr>
              <p:nvPr/>
            </p:nvSpPr>
            <p:spPr bwMode="auto">
              <a:xfrm>
                <a:off x="1044" y="3036"/>
                <a:ext cx="2853" cy="231"/>
              </a:xfrm>
              <a:prstGeom prst="rect">
                <a:avLst/>
              </a:prstGeom>
              <a:noFill/>
              <a:ln w="12700" cap="sq">
                <a:noFill/>
                <a:miter lim="800000"/>
                <a:headEnd/>
                <a:tailEnd/>
              </a:ln>
            </p:spPr>
            <p:txBody>
              <a:bodyPr wrap="none">
                <a:spAutoFit/>
              </a:bodyPr>
              <a:lstStyle/>
              <a:p>
                <a:pPr fontAlgn="base">
                  <a:spcBef>
                    <a:spcPct val="0"/>
                  </a:spcBef>
                </a:pPr>
                <a:r>
                  <a:rPr lang="en-US" altLang="zh-CN" sz="1800" baseline="0">
                    <a:solidFill>
                      <a:schemeClr val="bg2"/>
                    </a:solidFill>
                    <a:ea typeface="宋体" charset="-122"/>
                  </a:rPr>
                  <a:t>d</a:t>
                </a:r>
                <a:r>
                  <a:rPr lang="en-US" altLang="zh-CN" sz="1800" baseline="-25000">
                    <a:solidFill>
                      <a:schemeClr val="bg2"/>
                    </a:solidFill>
                    <a:ea typeface="宋体" charset="-122"/>
                  </a:rPr>
                  <a:t>1</a:t>
                </a:r>
                <a:r>
                  <a:rPr lang="en-US" altLang="zh-CN" sz="1800" baseline="0">
                    <a:solidFill>
                      <a:schemeClr val="bg2"/>
                    </a:solidFill>
                    <a:ea typeface="宋体" charset="-122"/>
                  </a:rPr>
                  <a:t>       d</a:t>
                </a:r>
                <a:r>
                  <a:rPr lang="en-US" altLang="zh-CN" sz="1800" baseline="-25000">
                    <a:solidFill>
                      <a:schemeClr val="bg2"/>
                    </a:solidFill>
                    <a:ea typeface="宋体" charset="-122"/>
                  </a:rPr>
                  <a:t>2       </a:t>
                </a:r>
                <a:r>
                  <a:rPr lang="en-US" altLang="zh-CN" sz="1800" baseline="0">
                    <a:solidFill>
                      <a:schemeClr val="bg2"/>
                    </a:solidFill>
                    <a:ea typeface="宋体" charset="-122"/>
                  </a:rPr>
                  <a:t>   d</a:t>
                </a:r>
                <a:r>
                  <a:rPr lang="en-US" altLang="zh-CN" sz="1800" baseline="-25000">
                    <a:solidFill>
                      <a:schemeClr val="bg2"/>
                    </a:solidFill>
                    <a:ea typeface="宋体" charset="-122"/>
                  </a:rPr>
                  <a:t>3</a:t>
                </a:r>
                <a:r>
                  <a:rPr lang="en-US" altLang="zh-CN" sz="1800" baseline="0">
                    <a:solidFill>
                      <a:schemeClr val="bg2"/>
                    </a:solidFill>
                    <a:ea typeface="宋体" charset="-122"/>
                  </a:rPr>
                  <a:t>                         </a:t>
                </a:r>
                <a:r>
                  <a:rPr kumimoji="1" lang="zh-CN" altLang="en-US" sz="1800" baseline="0">
                    <a:solidFill>
                      <a:schemeClr val="bg2"/>
                    </a:solidFill>
                    <a:ea typeface="宋体" charset="-122"/>
                  </a:rPr>
                  <a:t>… …            </a:t>
                </a:r>
                <a:r>
                  <a:rPr kumimoji="1" lang="en-US" altLang="zh-CN" sz="1800" baseline="0">
                    <a:solidFill>
                      <a:schemeClr val="bg2"/>
                    </a:solidFill>
                    <a:ea typeface="宋体" charset="-122"/>
                  </a:rPr>
                  <a:t>d</a:t>
                </a:r>
                <a:r>
                  <a:rPr kumimoji="1" lang="en-US" altLang="zh-CN" sz="1800" baseline="-25000">
                    <a:solidFill>
                      <a:schemeClr val="bg2"/>
                    </a:solidFill>
                    <a:ea typeface="宋体" charset="-122"/>
                  </a:rPr>
                  <a:t>n</a:t>
                </a:r>
                <a:r>
                  <a:rPr lang="en-US" altLang="zh-CN" sz="1800" b="0" baseline="0">
                    <a:solidFill>
                      <a:schemeClr val="bg2"/>
                    </a:solidFill>
                    <a:ea typeface="宋体" charset="-122"/>
                  </a:rPr>
                  <a:t> </a:t>
                </a:r>
              </a:p>
            </p:txBody>
          </p:sp>
        </p:grpSp>
        <p:sp>
          <p:nvSpPr>
            <p:cNvPr id="55306" name="AutoShape 48"/>
            <p:cNvSpPr>
              <a:spLocks/>
            </p:cNvSpPr>
            <p:nvPr/>
          </p:nvSpPr>
          <p:spPr bwMode="auto">
            <a:xfrm rot="5400000">
              <a:off x="1248" y="2628"/>
              <a:ext cx="96" cy="384"/>
            </a:xfrm>
            <a:prstGeom prst="leftBrace">
              <a:avLst>
                <a:gd name="adj1" fmla="val 33333"/>
                <a:gd name="adj2" fmla="val 50000"/>
              </a:avLst>
            </a:prstGeom>
            <a:noFill/>
            <a:ln w="15875" cap="sq">
              <a:solidFill>
                <a:schemeClr val="accent2"/>
              </a:solidFill>
              <a:round/>
              <a:headEnd/>
              <a:tailEnd/>
            </a:ln>
          </p:spPr>
          <p:txBody>
            <a:bodyPr wrap="none" anchor="ctr"/>
            <a:lstStyle/>
            <a:p>
              <a:endParaRPr lang="zh-CN" altLang="en-US"/>
            </a:p>
          </p:txBody>
        </p:sp>
        <p:sp>
          <p:nvSpPr>
            <p:cNvPr id="55307" name="Text Box 49"/>
            <p:cNvSpPr txBox="1">
              <a:spLocks noChangeArrowheads="1"/>
            </p:cNvSpPr>
            <p:nvPr/>
          </p:nvSpPr>
          <p:spPr bwMode="auto">
            <a:xfrm>
              <a:off x="1028" y="2592"/>
              <a:ext cx="945" cy="291"/>
            </a:xfrm>
            <a:prstGeom prst="rect">
              <a:avLst/>
            </a:prstGeom>
            <a:noFill/>
            <a:ln w="12700" cap="sq">
              <a:noFill/>
              <a:miter lim="800000"/>
              <a:headEnd/>
              <a:tailEnd/>
            </a:ln>
          </p:spPr>
          <p:txBody>
            <a:bodyPr wrap="square">
              <a:spAutoFit/>
            </a:bodyPr>
            <a:lstStyle/>
            <a:p>
              <a:r>
                <a:rPr lang="en-US" altLang="zh-CN" sz="2400" dirty="0">
                  <a:solidFill>
                    <a:schemeClr val="accent2"/>
                  </a:solidFill>
                  <a:ea typeface="黑体" pitchFamily="2" charset="-122"/>
                </a:rPr>
                <a:t>k</a:t>
              </a:r>
              <a:r>
                <a:rPr lang="zh-CN" altLang="en-US" sz="2400" dirty="0">
                  <a:solidFill>
                    <a:schemeClr val="accent2"/>
                  </a:solidFill>
                  <a:latin typeface="黑体" pitchFamily="2" charset="-122"/>
                  <a:ea typeface="黑体" pitchFamily="2" charset="-122"/>
                </a:rPr>
                <a:t>个单元</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4975"/>
                                        </p:tgtEl>
                                        <p:attrNameLst>
                                          <p:attrName>style.visibility</p:attrName>
                                        </p:attrNameLst>
                                      </p:cBhvr>
                                      <p:to>
                                        <p:strVal val="visible"/>
                                      </p:to>
                                    </p:set>
                                    <p:animEffect transition="in" filter="blinds(horizontal)">
                                      <p:cBhvr>
                                        <p:cTn id="12" dur="500"/>
                                        <p:tgtEl>
                                          <p:spTgt spid="424975"/>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75"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8" name="Text Box 6"/>
          <p:cNvSpPr txBox="1">
            <a:spLocks noChangeArrowheads="1"/>
          </p:cNvSpPr>
          <p:nvPr/>
        </p:nvSpPr>
        <p:spPr bwMode="auto">
          <a:xfrm>
            <a:off x="323528" y="2032000"/>
            <a:ext cx="8744272" cy="1754326"/>
          </a:xfrm>
          <a:prstGeom prst="rect">
            <a:avLst/>
          </a:prstGeom>
          <a:noFill/>
          <a:ln w="9525">
            <a:noFill/>
            <a:miter lim="800000"/>
            <a:headEnd/>
            <a:tailEnd/>
          </a:ln>
        </p:spPr>
        <p:txBody>
          <a:bodyPr wrap="square">
            <a:spAutoFit/>
          </a:bodyPr>
          <a:lstStyle/>
          <a:p>
            <a:pPr algn="just" fontAlgn="base">
              <a:lnSpc>
                <a:spcPct val="90000"/>
              </a:lnSpc>
              <a:spcBef>
                <a:spcPct val="0"/>
              </a:spcBef>
            </a:pPr>
            <a:r>
              <a:rPr lang="zh-CN" altLang="zh-CN" sz="2400" baseline="0" dirty="0">
                <a:solidFill>
                  <a:srgbClr val="002F8C"/>
                </a:solidFill>
              </a:rPr>
              <a:t>       </a:t>
            </a:r>
            <a:r>
              <a:rPr lang="zh-CN" altLang="en-US" sz="2400" baseline="0" dirty="0">
                <a:solidFill>
                  <a:srgbClr val="002F8C"/>
                </a:solidFill>
              </a:rPr>
              <a:t> </a:t>
            </a:r>
            <a:r>
              <a:rPr lang="en-US" altLang="zh-CN" sz="2400" baseline="0" dirty="0">
                <a:solidFill>
                  <a:srgbClr val="002F8C"/>
                </a:solidFill>
              </a:rPr>
              <a:t>                   </a:t>
            </a:r>
            <a:r>
              <a:rPr lang="en-US" altLang="zh-CN" sz="2100" baseline="0" dirty="0">
                <a:solidFill>
                  <a:srgbClr val="002F8C"/>
                </a:solidFill>
                <a:ea typeface="宋体" charset="-122"/>
              </a:rPr>
              <a:t>/*</a:t>
            </a:r>
            <a:r>
              <a:rPr lang="en-US" altLang="zh-CN" sz="2100" baseline="0" dirty="0">
                <a:solidFill>
                  <a:srgbClr val="002F8C"/>
                </a:solidFill>
                <a:latin typeface="宋体" charset="-122"/>
              </a:rPr>
              <a:t> </a:t>
            </a:r>
            <a:r>
              <a:rPr lang="en-US" altLang="zh-CN" sz="2100" baseline="0" dirty="0">
                <a:solidFill>
                  <a:srgbClr val="002F8C"/>
                </a:solidFill>
              </a:rPr>
              <a:t>q</a:t>
            </a:r>
            <a:r>
              <a:rPr lang="zh-CN" altLang="en-US" sz="2100" baseline="0" dirty="0">
                <a:solidFill>
                  <a:srgbClr val="002F8C"/>
                </a:solidFill>
                <a:latin typeface="宋体" charset="-122"/>
                <a:ea typeface="幼圆" pitchFamily="49" charset="-122"/>
              </a:rPr>
              <a:t>初始指向头结点的下一个结点</a:t>
            </a:r>
            <a:r>
              <a:rPr lang="zh-CN" altLang="en-US" sz="2100" baseline="0" dirty="0">
                <a:solidFill>
                  <a:srgbClr val="002F8C"/>
                </a:solidFill>
                <a:ea typeface="幼圆" pitchFamily="49" charset="-122"/>
              </a:rPr>
              <a:t> </a:t>
            </a:r>
            <a:r>
              <a:rPr lang="zh-CN" altLang="en-US" sz="2100" baseline="0" dirty="0">
                <a:solidFill>
                  <a:srgbClr val="002F8C"/>
                </a:solidFill>
              </a:rPr>
              <a:t>*</a:t>
            </a:r>
            <a:r>
              <a:rPr lang="zh-CN" altLang="zh-CN" sz="2100" baseline="0" dirty="0">
                <a:solidFill>
                  <a:srgbClr val="002F8C"/>
                </a:solidFill>
                <a:ea typeface="宋体" charset="-122"/>
              </a:rPr>
              <a:t>/</a:t>
            </a:r>
            <a:r>
              <a:rPr lang="zh-CN" altLang="zh-CN" sz="2000" baseline="0" dirty="0">
                <a:solidFill>
                  <a:srgbClr val="002F8C"/>
                </a:solidFill>
                <a:ea typeface="宋体" charset="-122"/>
              </a:rPr>
              <a:t> </a:t>
            </a:r>
            <a:endParaRPr lang="zh-CN" altLang="en-US" sz="2000" baseline="0" dirty="0">
              <a:solidFill>
                <a:srgbClr val="002F8C"/>
              </a:solidFill>
              <a:latin typeface="宋体" charset="-122"/>
            </a:endParaRPr>
          </a:p>
          <a:p>
            <a:pPr algn="just" fontAlgn="base">
              <a:lnSpc>
                <a:spcPct val="90000"/>
              </a:lnSpc>
              <a:spcBef>
                <a:spcPct val="0"/>
              </a:spcBef>
            </a:pPr>
            <a:r>
              <a:rPr lang="zh-CN" altLang="en-US" sz="2400" baseline="0" dirty="0">
                <a:solidFill>
                  <a:srgbClr val="002F8C"/>
                </a:solidFill>
              </a:rPr>
              <a:t>       </a:t>
            </a:r>
            <a:r>
              <a:rPr lang="zh-CN" altLang="en-US" sz="2400" dirty="0">
                <a:solidFill>
                  <a:srgbClr val="002F8C"/>
                </a:solidFill>
              </a:rPr>
              <a:t> </a:t>
            </a:r>
            <a:r>
              <a:rPr lang="en-US" altLang="zh-CN" sz="2400" dirty="0">
                <a:solidFill>
                  <a:srgbClr val="002F8C"/>
                </a:solidFill>
              </a:rPr>
              <a:t>for</a:t>
            </a:r>
            <a:r>
              <a:rPr lang="en-US" altLang="zh-CN" sz="2400" baseline="0" dirty="0">
                <a:solidFill>
                  <a:srgbClr val="002F8C"/>
                </a:solidFill>
              </a:rPr>
              <a:t>(q=list; q!=list  </a:t>
            </a:r>
            <a:r>
              <a:rPr lang="en-US" altLang="zh-CN" sz="2200" baseline="0" dirty="0">
                <a:solidFill>
                  <a:srgbClr val="002F8C"/>
                </a:solidFill>
              </a:rPr>
              <a:t>&amp;&amp;</a:t>
            </a:r>
            <a:r>
              <a:rPr lang="en-US" altLang="zh-CN" sz="2400" baseline="0" dirty="0">
                <a:solidFill>
                  <a:srgbClr val="002F8C"/>
                </a:solidFill>
              </a:rPr>
              <a:t>  q</a:t>
            </a:r>
            <a:r>
              <a:rPr lang="en-US" altLang="zh-CN" sz="2400" baseline="0" dirty="0">
                <a:solidFill>
                  <a:srgbClr val="002F8C"/>
                </a:solidFill>
                <a:latin typeface="宋体" charset="-122"/>
                <a:ea typeface="宋体" charset="-122"/>
              </a:rPr>
              <a:t>-</a:t>
            </a:r>
            <a:r>
              <a:rPr lang="en-US" altLang="zh-CN" sz="2400" baseline="0" dirty="0">
                <a:solidFill>
                  <a:srgbClr val="002F8C"/>
                </a:solidFill>
              </a:rPr>
              <a:t>&gt;data!=x; q=q-&gt;</a:t>
            </a:r>
            <a:r>
              <a:rPr lang="en-US" altLang="zh-CN" sz="2400" baseline="0" dirty="0" err="1">
                <a:solidFill>
                  <a:srgbClr val="002F8C"/>
                </a:solidFill>
              </a:rPr>
              <a:t>rlink</a:t>
            </a:r>
            <a:r>
              <a:rPr lang="en-US" altLang="zh-CN" sz="2400" baseline="0" dirty="0">
                <a:solidFill>
                  <a:srgbClr val="002F8C"/>
                </a:solidFill>
              </a:rPr>
              <a:t>) </a:t>
            </a:r>
            <a:r>
              <a:rPr lang="en-US" altLang="zh-CN" sz="2100" baseline="0" dirty="0">
                <a:solidFill>
                  <a:srgbClr val="002F8C"/>
                </a:solidFill>
                <a:ea typeface="宋体" charset="-122"/>
              </a:rPr>
              <a:t>/*</a:t>
            </a:r>
            <a:r>
              <a:rPr lang="en-US" altLang="zh-CN" sz="2100" baseline="0" dirty="0">
                <a:solidFill>
                  <a:srgbClr val="002F8C"/>
                </a:solidFill>
                <a:latin typeface="宋体" charset="-122"/>
              </a:rPr>
              <a:t> </a:t>
            </a:r>
            <a:r>
              <a:rPr lang="zh-CN" altLang="en-US" sz="2100" baseline="0" dirty="0">
                <a:solidFill>
                  <a:srgbClr val="002F8C"/>
                </a:solidFill>
                <a:latin typeface="宋体" charset="-122"/>
                <a:ea typeface="幼圆" pitchFamily="49" charset="-122"/>
              </a:rPr>
              <a:t>找满足条件的链结点</a:t>
            </a:r>
            <a:r>
              <a:rPr lang="zh-CN" altLang="en-US" sz="2100" baseline="0" dirty="0">
                <a:solidFill>
                  <a:srgbClr val="002F8C"/>
                </a:solidFill>
                <a:latin typeface="宋体" charset="-122"/>
              </a:rPr>
              <a:t> </a:t>
            </a:r>
            <a:r>
              <a:rPr lang="zh-CN" altLang="en-US" sz="2100" baseline="0" dirty="0">
                <a:solidFill>
                  <a:srgbClr val="002F8C"/>
                </a:solidFill>
                <a:ea typeface="宋体" charset="-122"/>
              </a:rPr>
              <a:t>*</a:t>
            </a:r>
            <a:r>
              <a:rPr lang="zh-CN" altLang="zh-CN" sz="2100" baseline="0" dirty="0">
                <a:solidFill>
                  <a:srgbClr val="002F8C"/>
                </a:solidFill>
                <a:ea typeface="宋体" charset="-122"/>
              </a:rPr>
              <a:t>/ </a:t>
            </a:r>
            <a:endParaRPr lang="en-US" altLang="zh-CN" sz="2400" baseline="0" dirty="0">
              <a:solidFill>
                <a:srgbClr val="002F8C"/>
              </a:solidFill>
              <a:latin typeface="宋体" charset="-122"/>
            </a:endParaRPr>
          </a:p>
          <a:p>
            <a:pPr algn="just" fontAlgn="base">
              <a:lnSpc>
                <a:spcPct val="90000"/>
              </a:lnSpc>
              <a:spcBef>
                <a:spcPct val="0"/>
              </a:spcBef>
            </a:pPr>
            <a:r>
              <a:rPr lang="en-US" altLang="zh-CN" sz="2400" baseline="0" dirty="0">
                <a:solidFill>
                  <a:srgbClr val="002F8C"/>
                </a:solidFill>
              </a:rPr>
              <a:t>              ；</a:t>
            </a:r>
            <a:endParaRPr lang="en-US" altLang="zh-CN" sz="2400" baseline="0" dirty="0">
              <a:solidFill>
                <a:srgbClr val="002F8C"/>
              </a:solidFill>
              <a:latin typeface="宋体" charset="-122"/>
            </a:endParaRPr>
          </a:p>
          <a:p>
            <a:pPr algn="just" fontAlgn="base">
              <a:lnSpc>
                <a:spcPct val="90000"/>
              </a:lnSpc>
              <a:spcBef>
                <a:spcPct val="0"/>
              </a:spcBef>
            </a:pPr>
            <a:r>
              <a:rPr lang="en-US" altLang="zh-CN" sz="2400" baseline="0" dirty="0">
                <a:solidFill>
                  <a:srgbClr val="002F8C"/>
                </a:solidFill>
              </a:rPr>
              <a:t>        if(q==list) </a:t>
            </a:r>
          </a:p>
          <a:p>
            <a:pPr algn="just" fontAlgn="base">
              <a:lnSpc>
                <a:spcPct val="90000"/>
              </a:lnSpc>
              <a:spcBef>
                <a:spcPct val="0"/>
              </a:spcBef>
            </a:pPr>
            <a:r>
              <a:rPr lang="en-US" altLang="zh-CN" sz="2400" baseline="0" dirty="0">
                <a:solidFill>
                  <a:srgbClr val="002F8C"/>
                </a:solidFill>
              </a:rPr>
              <a:t>              return </a:t>
            </a:r>
            <a:r>
              <a:rPr lang="en-US" altLang="zh-CN" sz="2400" baseline="0" dirty="0">
                <a:solidFill>
                  <a:srgbClr val="002F8C"/>
                </a:solidFill>
                <a:latin typeface="宋体" charset="-122"/>
                <a:ea typeface="宋体" charset="-122"/>
              </a:rPr>
              <a:t>-</a:t>
            </a:r>
            <a:r>
              <a:rPr lang="en-US" altLang="zh-CN" sz="2400" baseline="0" dirty="0">
                <a:solidFill>
                  <a:srgbClr val="002F8C"/>
                </a:solidFill>
              </a:rPr>
              <a:t>1;                    </a:t>
            </a:r>
            <a:r>
              <a:rPr lang="en-US" altLang="zh-CN" sz="2100" baseline="0" dirty="0">
                <a:solidFill>
                  <a:srgbClr val="002F8C"/>
                </a:solidFill>
                <a:ea typeface="宋体" charset="-122"/>
              </a:rPr>
              <a:t>/*</a:t>
            </a:r>
            <a:r>
              <a:rPr lang="en-US" altLang="zh-CN" sz="2100" baseline="0" dirty="0">
                <a:solidFill>
                  <a:srgbClr val="002F8C"/>
                </a:solidFill>
                <a:latin typeface="宋体" charset="-122"/>
              </a:rPr>
              <a:t> </a:t>
            </a:r>
            <a:r>
              <a:rPr lang="zh-CN" altLang="en-US" sz="2100" baseline="0" dirty="0">
                <a:solidFill>
                  <a:srgbClr val="002F8C"/>
                </a:solidFill>
                <a:latin typeface="宋体" charset="-122"/>
                <a:ea typeface="幼圆" pitchFamily="49" charset="-122"/>
              </a:rPr>
              <a:t>没有找到满足条件的结点</a:t>
            </a:r>
            <a:r>
              <a:rPr lang="zh-CN" altLang="en-US" sz="2100" baseline="0" dirty="0">
                <a:solidFill>
                  <a:srgbClr val="002F8C"/>
                </a:solidFill>
                <a:latin typeface="宋体" charset="-122"/>
              </a:rPr>
              <a:t> *</a:t>
            </a:r>
            <a:r>
              <a:rPr lang="zh-CN" altLang="zh-CN" sz="2100" baseline="0" dirty="0">
                <a:solidFill>
                  <a:srgbClr val="002F8C"/>
                </a:solidFill>
                <a:ea typeface="宋体" charset="-122"/>
              </a:rPr>
              <a:t>/</a:t>
            </a:r>
            <a:r>
              <a:rPr lang="zh-CN" altLang="zh-CN" sz="2400" baseline="0" dirty="0">
                <a:solidFill>
                  <a:srgbClr val="002F8C"/>
                </a:solidFill>
                <a:ea typeface="宋体" charset="-122"/>
              </a:rPr>
              <a:t> </a:t>
            </a:r>
            <a:endParaRPr lang="zh-CN" altLang="en-US" sz="2400" baseline="0" dirty="0">
              <a:solidFill>
                <a:srgbClr val="002F8C"/>
              </a:solidFill>
              <a:ea typeface="宋体" charset="-122"/>
            </a:endParaRPr>
          </a:p>
        </p:txBody>
      </p:sp>
      <p:sp>
        <p:nvSpPr>
          <p:cNvPr id="341028" name="Rectangle 36"/>
          <p:cNvSpPr>
            <a:spLocks noChangeArrowheads="1"/>
          </p:cNvSpPr>
          <p:nvPr/>
        </p:nvSpPr>
        <p:spPr bwMode="auto">
          <a:xfrm>
            <a:off x="973138" y="3614738"/>
            <a:ext cx="4419600" cy="457200"/>
          </a:xfrm>
          <a:prstGeom prst="rect">
            <a:avLst/>
          </a:prstGeom>
          <a:noFill/>
          <a:ln w="9525">
            <a:noFill/>
            <a:miter lim="800000"/>
            <a:headEnd/>
            <a:tailEnd/>
          </a:ln>
        </p:spPr>
        <p:txBody>
          <a:bodyPr anchor="ctr">
            <a:spAutoFit/>
          </a:bodyPr>
          <a:lstStyle/>
          <a:p>
            <a:pPr fontAlgn="base"/>
            <a:r>
              <a:rPr lang="zh-CN" altLang="en-US" sz="2400" baseline="0" dirty="0">
                <a:solidFill>
                  <a:srgbClr val="FF3300"/>
                </a:solidFill>
              </a:rPr>
              <a:t> </a:t>
            </a:r>
            <a:r>
              <a:rPr lang="en-US" altLang="zh-CN" sz="2400" baseline="0" dirty="0">
                <a:solidFill>
                  <a:srgbClr val="FF3300"/>
                </a:solidFill>
              </a:rPr>
              <a:t>q</a:t>
            </a:r>
            <a:r>
              <a:rPr lang="en-US" altLang="zh-CN" sz="2400" baseline="0" dirty="0">
                <a:solidFill>
                  <a:srgbClr val="FF3300"/>
                </a:solidFill>
                <a:latin typeface="宋体" charset="-122"/>
                <a:ea typeface="宋体" charset="-122"/>
              </a:rPr>
              <a:t>-</a:t>
            </a:r>
            <a:r>
              <a:rPr lang="en-US" altLang="zh-CN" sz="2400" baseline="0" dirty="0">
                <a:solidFill>
                  <a:srgbClr val="FF3300"/>
                </a:solidFill>
              </a:rPr>
              <a:t>&gt;</a:t>
            </a:r>
            <a:r>
              <a:rPr lang="en-US" altLang="zh-CN" sz="2400" baseline="0" dirty="0" err="1">
                <a:solidFill>
                  <a:srgbClr val="FF3300"/>
                </a:solidFill>
              </a:rPr>
              <a:t>llink</a:t>
            </a:r>
            <a:r>
              <a:rPr lang="en-US" altLang="zh-CN" sz="2400" baseline="0" dirty="0">
                <a:solidFill>
                  <a:srgbClr val="FF3300"/>
                </a:solidFill>
                <a:latin typeface="宋体" charset="-122"/>
                <a:ea typeface="宋体" charset="-122"/>
              </a:rPr>
              <a:t>-</a:t>
            </a:r>
            <a:r>
              <a:rPr lang="en-US" altLang="zh-CN" sz="2400" baseline="0" dirty="0">
                <a:solidFill>
                  <a:srgbClr val="FF3300"/>
                </a:solidFill>
              </a:rPr>
              <a:t>&gt;</a:t>
            </a:r>
            <a:r>
              <a:rPr lang="en-US" altLang="zh-CN" sz="2400" baseline="0" dirty="0" err="1">
                <a:solidFill>
                  <a:srgbClr val="FF3300"/>
                </a:solidFill>
              </a:rPr>
              <a:t>rlink</a:t>
            </a:r>
            <a:r>
              <a:rPr lang="en-US" altLang="zh-CN" sz="2400" baseline="0" dirty="0">
                <a:solidFill>
                  <a:srgbClr val="FF3300"/>
                </a:solidFill>
              </a:rPr>
              <a:t>=q</a:t>
            </a:r>
            <a:r>
              <a:rPr lang="en-US" altLang="zh-CN" sz="2400" baseline="0" dirty="0">
                <a:solidFill>
                  <a:srgbClr val="FF3300"/>
                </a:solidFill>
                <a:latin typeface="宋体" charset="-122"/>
                <a:ea typeface="宋体" charset="-122"/>
              </a:rPr>
              <a:t>-</a:t>
            </a:r>
            <a:r>
              <a:rPr lang="en-US" altLang="zh-CN" sz="2400" baseline="0" dirty="0">
                <a:solidFill>
                  <a:srgbClr val="FF3300"/>
                </a:solidFill>
              </a:rPr>
              <a:t>&gt;</a:t>
            </a:r>
            <a:r>
              <a:rPr lang="en-US" altLang="zh-CN" sz="2400" baseline="0" dirty="0" err="1">
                <a:solidFill>
                  <a:srgbClr val="FF3300"/>
                </a:solidFill>
              </a:rPr>
              <a:t>rlink</a:t>
            </a:r>
            <a:r>
              <a:rPr lang="en-US" altLang="zh-CN" sz="2400" baseline="0" dirty="0">
                <a:solidFill>
                  <a:srgbClr val="FF3300"/>
                </a:solidFill>
              </a:rPr>
              <a:t>;</a:t>
            </a:r>
          </a:p>
        </p:txBody>
      </p:sp>
      <p:sp>
        <p:nvSpPr>
          <p:cNvPr id="341029" name="Rectangle 37"/>
          <p:cNvSpPr>
            <a:spLocks noChangeArrowheads="1"/>
          </p:cNvSpPr>
          <p:nvPr/>
        </p:nvSpPr>
        <p:spPr bwMode="auto">
          <a:xfrm>
            <a:off x="974725" y="3941763"/>
            <a:ext cx="4335463" cy="457200"/>
          </a:xfrm>
          <a:prstGeom prst="rect">
            <a:avLst/>
          </a:prstGeom>
          <a:noFill/>
          <a:ln w="9525">
            <a:noFill/>
            <a:miter lim="800000"/>
            <a:headEnd/>
            <a:tailEnd/>
          </a:ln>
        </p:spPr>
        <p:txBody>
          <a:bodyPr anchor="ctr">
            <a:spAutoFit/>
          </a:bodyPr>
          <a:lstStyle/>
          <a:p>
            <a:pPr fontAlgn="base"/>
            <a:r>
              <a:rPr lang="zh-CN" altLang="zh-CN" sz="2400" baseline="0">
                <a:solidFill>
                  <a:srgbClr val="FF3300"/>
                </a:solidFill>
              </a:rPr>
              <a:t> </a:t>
            </a:r>
            <a:r>
              <a:rPr lang="zh-CN" altLang="en-US" sz="2400" baseline="0">
                <a:solidFill>
                  <a:srgbClr val="FF3300"/>
                </a:solidFill>
              </a:rPr>
              <a:t>q</a:t>
            </a:r>
            <a:r>
              <a:rPr lang="zh-CN" altLang="en-US" sz="2400" baseline="0">
                <a:solidFill>
                  <a:srgbClr val="FF3300"/>
                </a:solidFill>
                <a:latin typeface="宋体" charset="-122"/>
                <a:ea typeface="宋体" charset="-122"/>
              </a:rPr>
              <a:t>-</a:t>
            </a:r>
            <a:r>
              <a:rPr lang="zh-CN" altLang="en-US" sz="2400" baseline="0">
                <a:solidFill>
                  <a:srgbClr val="FF3300"/>
                </a:solidFill>
              </a:rPr>
              <a:t>&gt;</a:t>
            </a:r>
            <a:r>
              <a:rPr lang="en-US" altLang="zh-CN" sz="2400" baseline="0">
                <a:solidFill>
                  <a:srgbClr val="FF3300"/>
                </a:solidFill>
              </a:rPr>
              <a:t>rlink</a:t>
            </a:r>
            <a:r>
              <a:rPr lang="en-US" altLang="zh-CN" sz="2400" baseline="0">
                <a:solidFill>
                  <a:srgbClr val="FF3300"/>
                </a:solidFill>
                <a:latin typeface="宋体" charset="-122"/>
                <a:ea typeface="宋体" charset="-122"/>
              </a:rPr>
              <a:t>-</a:t>
            </a:r>
            <a:r>
              <a:rPr lang="en-US" altLang="zh-CN" sz="2400" baseline="0">
                <a:solidFill>
                  <a:srgbClr val="FF3300"/>
                </a:solidFill>
              </a:rPr>
              <a:t>&gt;llink=q</a:t>
            </a:r>
            <a:r>
              <a:rPr lang="en-US" altLang="zh-CN" sz="2400" baseline="0">
                <a:solidFill>
                  <a:srgbClr val="FF3300"/>
                </a:solidFill>
                <a:latin typeface="宋体" charset="-122"/>
                <a:ea typeface="宋体" charset="-122"/>
              </a:rPr>
              <a:t>-</a:t>
            </a:r>
            <a:r>
              <a:rPr lang="en-US" altLang="zh-CN" sz="2400" baseline="0">
                <a:solidFill>
                  <a:srgbClr val="FF3300"/>
                </a:solidFill>
              </a:rPr>
              <a:t>&gt;llink;</a:t>
            </a:r>
          </a:p>
        </p:txBody>
      </p:sp>
      <p:sp>
        <p:nvSpPr>
          <p:cNvPr id="341030" name="Rectangle 38"/>
          <p:cNvSpPr>
            <a:spLocks noChangeArrowheads="1"/>
          </p:cNvSpPr>
          <p:nvPr/>
        </p:nvSpPr>
        <p:spPr bwMode="auto">
          <a:xfrm>
            <a:off x="1066800" y="4283075"/>
            <a:ext cx="7249616" cy="457200"/>
          </a:xfrm>
          <a:prstGeom prst="rect">
            <a:avLst/>
          </a:prstGeom>
          <a:noFill/>
          <a:ln w="9525">
            <a:noFill/>
            <a:miter lim="800000"/>
            <a:headEnd/>
            <a:tailEnd/>
          </a:ln>
        </p:spPr>
        <p:txBody>
          <a:bodyPr wrap="square" anchor="ctr">
            <a:spAutoFit/>
          </a:bodyPr>
          <a:lstStyle/>
          <a:p>
            <a:pPr fontAlgn="base"/>
            <a:r>
              <a:rPr lang="en-US" altLang="zh-CN" sz="2400" baseline="0" dirty="0">
                <a:solidFill>
                  <a:srgbClr val="002F8C"/>
                </a:solidFill>
              </a:rPr>
              <a:t>free(q);                               </a:t>
            </a:r>
            <a:r>
              <a:rPr lang="en-US" altLang="zh-CN" sz="2100" baseline="0" dirty="0">
                <a:solidFill>
                  <a:srgbClr val="002F8C"/>
                </a:solidFill>
                <a:ea typeface="宋体" charset="-122"/>
              </a:rPr>
              <a:t>/*</a:t>
            </a:r>
            <a:r>
              <a:rPr lang="en-US" altLang="zh-CN" sz="2100" baseline="0" dirty="0">
                <a:solidFill>
                  <a:srgbClr val="002F8C"/>
                </a:solidFill>
                <a:latin typeface="宋体" charset="-122"/>
              </a:rPr>
              <a:t> </a:t>
            </a:r>
            <a:r>
              <a:rPr lang="zh-CN" altLang="en-US" sz="2100" baseline="0" dirty="0">
                <a:solidFill>
                  <a:srgbClr val="002F8C"/>
                </a:solidFill>
                <a:latin typeface="宋体" charset="-122"/>
                <a:ea typeface="幼圆" pitchFamily="49" charset="-122"/>
              </a:rPr>
              <a:t>释放被删除的结点的存储空间</a:t>
            </a:r>
            <a:r>
              <a:rPr lang="zh-CN" altLang="en-US" sz="2100" baseline="0" dirty="0">
                <a:solidFill>
                  <a:srgbClr val="002F8C"/>
                </a:solidFill>
                <a:latin typeface="宋体" charset="-122"/>
              </a:rPr>
              <a:t> </a:t>
            </a:r>
            <a:r>
              <a:rPr lang="zh-CN" altLang="en-US" sz="2100" baseline="0" dirty="0">
                <a:solidFill>
                  <a:srgbClr val="002F8C"/>
                </a:solidFill>
                <a:ea typeface="宋体" charset="-122"/>
              </a:rPr>
              <a:t>*</a:t>
            </a:r>
            <a:r>
              <a:rPr lang="zh-CN" altLang="zh-CN" sz="2100" baseline="0" dirty="0">
                <a:solidFill>
                  <a:srgbClr val="002F8C"/>
                </a:solidFill>
                <a:ea typeface="宋体" charset="-122"/>
              </a:rPr>
              <a:t>/ </a:t>
            </a:r>
            <a:endParaRPr lang="zh-CN" altLang="en-US" sz="2100" baseline="0" dirty="0">
              <a:solidFill>
                <a:srgbClr val="002F8C"/>
              </a:solidFill>
              <a:ea typeface="宋体" charset="-122"/>
            </a:endParaRPr>
          </a:p>
        </p:txBody>
      </p:sp>
      <p:sp>
        <p:nvSpPr>
          <p:cNvPr id="341032" name="Rectangle 40"/>
          <p:cNvSpPr>
            <a:spLocks noChangeArrowheads="1"/>
          </p:cNvSpPr>
          <p:nvPr/>
        </p:nvSpPr>
        <p:spPr bwMode="auto">
          <a:xfrm>
            <a:off x="323528" y="1196752"/>
            <a:ext cx="4948342" cy="4016484"/>
          </a:xfrm>
          <a:prstGeom prst="rect">
            <a:avLst/>
          </a:prstGeom>
          <a:noFill/>
          <a:ln w="9525">
            <a:noFill/>
            <a:miter lim="800000"/>
            <a:headEnd/>
            <a:tailEnd/>
          </a:ln>
        </p:spPr>
        <p:txBody>
          <a:bodyPr wrap="none" anchor="ctr">
            <a:spAutoFit/>
          </a:bodyPr>
          <a:lstStyle/>
          <a:p>
            <a:pPr fontAlgn="base">
              <a:spcBef>
                <a:spcPct val="0"/>
              </a:spcBef>
            </a:pPr>
            <a:r>
              <a:rPr lang="en-US" altLang="zh-CN" sz="2300" baseline="0" dirty="0" err="1">
                <a:solidFill>
                  <a:srgbClr val="002F8C"/>
                </a:solidFill>
              </a:rPr>
              <a:t>int</a:t>
            </a:r>
            <a:r>
              <a:rPr lang="en-US" altLang="zh-CN" sz="2300" baseline="0" dirty="0">
                <a:solidFill>
                  <a:srgbClr val="002F8C"/>
                </a:solidFill>
              </a:rPr>
              <a:t>  </a:t>
            </a:r>
            <a:r>
              <a:rPr lang="en-US" altLang="zh-CN" sz="2300" dirty="0" err="1">
                <a:solidFill>
                  <a:srgbClr val="002F8C"/>
                </a:solidFill>
              </a:rPr>
              <a:t>deleteDNode</a:t>
            </a:r>
            <a:r>
              <a:rPr lang="en-US" altLang="zh-CN" sz="2300" baseline="0" dirty="0">
                <a:solidFill>
                  <a:srgbClr val="002F8C"/>
                </a:solidFill>
              </a:rPr>
              <a:t>(</a:t>
            </a:r>
            <a:r>
              <a:rPr lang="en-US" altLang="zh-CN" sz="2300" baseline="0" dirty="0" err="1">
                <a:solidFill>
                  <a:srgbClr val="002F8C"/>
                </a:solidFill>
              </a:rPr>
              <a:t>DNodeptr</a:t>
            </a:r>
            <a:r>
              <a:rPr lang="en-US" altLang="zh-CN" sz="2300" baseline="0" dirty="0">
                <a:solidFill>
                  <a:srgbClr val="002F8C"/>
                </a:solidFill>
              </a:rPr>
              <a:t> list, </a:t>
            </a:r>
            <a:r>
              <a:rPr lang="en-US" altLang="zh-CN" sz="2300" baseline="0" dirty="0" err="1">
                <a:solidFill>
                  <a:srgbClr val="002F8C"/>
                </a:solidFill>
              </a:rPr>
              <a:t>ElemType</a:t>
            </a:r>
            <a:r>
              <a:rPr lang="en-US" altLang="zh-CN" sz="2300" baseline="0" dirty="0">
                <a:solidFill>
                  <a:srgbClr val="002F8C"/>
                </a:solidFill>
              </a:rPr>
              <a:t> x)</a:t>
            </a:r>
          </a:p>
          <a:p>
            <a:pPr fontAlgn="base">
              <a:spcBef>
                <a:spcPct val="0"/>
              </a:spcBef>
            </a:pPr>
            <a:r>
              <a:rPr lang="en-US" altLang="zh-CN" sz="2300" baseline="0" dirty="0">
                <a:solidFill>
                  <a:srgbClr val="002F8C"/>
                </a:solidFill>
              </a:rPr>
              <a:t>{      </a:t>
            </a:r>
            <a:r>
              <a:rPr lang="en-US" altLang="zh-CN" sz="2300" baseline="0" dirty="0" err="1">
                <a:solidFill>
                  <a:srgbClr val="002F8C"/>
                </a:solidFill>
              </a:rPr>
              <a:t>DNodeptr</a:t>
            </a:r>
            <a:r>
              <a:rPr lang="en-US" altLang="zh-CN" sz="2300" baseline="0" dirty="0">
                <a:solidFill>
                  <a:srgbClr val="002F8C"/>
                </a:solidFill>
              </a:rPr>
              <a:t> q;</a:t>
            </a: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300" baseline="0" dirty="0">
              <a:solidFill>
                <a:srgbClr val="002F8C"/>
              </a:solidFill>
            </a:endParaRPr>
          </a:p>
          <a:p>
            <a:pPr fontAlgn="base">
              <a:spcBef>
                <a:spcPct val="0"/>
              </a:spcBef>
            </a:pPr>
            <a:endParaRPr lang="en-US" altLang="zh-CN" sz="2400" baseline="0" dirty="0">
              <a:solidFill>
                <a:srgbClr val="002F8C"/>
              </a:solidFill>
            </a:endParaRPr>
          </a:p>
          <a:p>
            <a:pPr fontAlgn="base">
              <a:spcBef>
                <a:spcPct val="0"/>
              </a:spcBef>
            </a:pPr>
            <a:r>
              <a:rPr lang="en-US" altLang="zh-CN" sz="2400" baseline="0" dirty="0">
                <a:solidFill>
                  <a:srgbClr val="002F8C"/>
                </a:solidFill>
              </a:rPr>
              <a:t>}</a:t>
            </a:r>
          </a:p>
        </p:txBody>
      </p:sp>
      <p:sp>
        <p:nvSpPr>
          <p:cNvPr id="341048" name="Rectangle 56"/>
          <p:cNvSpPr>
            <a:spLocks noChangeArrowheads="1"/>
          </p:cNvSpPr>
          <p:nvPr/>
        </p:nvSpPr>
        <p:spPr bwMode="auto">
          <a:xfrm>
            <a:off x="1066800" y="4570413"/>
            <a:ext cx="7696200" cy="457200"/>
          </a:xfrm>
          <a:prstGeom prst="rect">
            <a:avLst/>
          </a:prstGeom>
          <a:noFill/>
          <a:ln w="9525">
            <a:noFill/>
            <a:miter lim="800000"/>
            <a:headEnd/>
            <a:tailEnd/>
          </a:ln>
        </p:spPr>
        <p:txBody>
          <a:bodyPr anchor="ctr">
            <a:spAutoFit/>
          </a:bodyPr>
          <a:lstStyle/>
          <a:p>
            <a:pPr fontAlgn="base"/>
            <a:r>
              <a:rPr lang="en-US" altLang="zh-CN" sz="2400" baseline="0" dirty="0">
                <a:solidFill>
                  <a:srgbClr val="002F8C"/>
                </a:solidFill>
              </a:rPr>
              <a:t>return 1;                            </a:t>
            </a:r>
            <a:r>
              <a:rPr lang="en-US" altLang="zh-CN" sz="2100" baseline="0" dirty="0">
                <a:solidFill>
                  <a:srgbClr val="002F8C"/>
                </a:solidFill>
                <a:ea typeface="宋体" charset="-122"/>
              </a:rPr>
              <a:t>/*</a:t>
            </a:r>
            <a:r>
              <a:rPr lang="en-US" altLang="zh-CN" sz="2100" baseline="0" dirty="0">
                <a:solidFill>
                  <a:srgbClr val="002F8C"/>
                </a:solidFill>
                <a:latin typeface="宋体" charset="-122"/>
              </a:rPr>
              <a:t> </a:t>
            </a:r>
            <a:r>
              <a:rPr lang="zh-CN" altLang="en-US" sz="2100" baseline="0" dirty="0">
                <a:solidFill>
                  <a:srgbClr val="002F8C"/>
                </a:solidFill>
                <a:latin typeface="宋体" charset="-122"/>
                <a:ea typeface="幼圆" pitchFamily="49" charset="-122"/>
              </a:rPr>
              <a:t>删除成功</a:t>
            </a:r>
            <a:r>
              <a:rPr lang="zh-CN" altLang="en-US" sz="2100" baseline="0" dirty="0">
                <a:solidFill>
                  <a:srgbClr val="002F8C"/>
                </a:solidFill>
                <a:latin typeface="宋体" charset="-122"/>
              </a:rPr>
              <a:t> </a:t>
            </a:r>
            <a:r>
              <a:rPr lang="zh-CN" altLang="en-US" sz="2100" baseline="0" dirty="0">
                <a:solidFill>
                  <a:srgbClr val="002F8C"/>
                </a:solidFill>
                <a:ea typeface="宋体" charset="-122"/>
              </a:rPr>
              <a:t>*</a:t>
            </a:r>
            <a:r>
              <a:rPr lang="zh-CN" altLang="zh-CN" sz="2100" baseline="0" dirty="0">
                <a:solidFill>
                  <a:srgbClr val="002F8C"/>
                </a:solidFill>
                <a:ea typeface="宋体" charset="-122"/>
              </a:rPr>
              <a:t>/ </a:t>
            </a:r>
            <a:endParaRPr lang="en-US" altLang="zh-CN" sz="2100" baseline="0" dirty="0">
              <a:solidFill>
                <a:srgbClr val="002F8C"/>
              </a:solidFill>
              <a:ea typeface="宋体" charset="-122"/>
            </a:endParaRPr>
          </a:p>
        </p:txBody>
      </p:sp>
      <p:grpSp>
        <p:nvGrpSpPr>
          <p:cNvPr id="2" name="Group 69"/>
          <p:cNvGrpSpPr>
            <a:grpSpLocks/>
          </p:cNvGrpSpPr>
          <p:nvPr/>
        </p:nvGrpSpPr>
        <p:grpSpPr bwMode="auto">
          <a:xfrm>
            <a:off x="827584" y="1772816"/>
            <a:ext cx="7720013" cy="1368152"/>
            <a:chOff x="672" y="1044"/>
            <a:chExt cx="4863" cy="1020"/>
          </a:xfrm>
        </p:grpSpPr>
        <p:sp>
          <p:nvSpPr>
            <p:cNvPr id="57390" name="Rectangle 60"/>
            <p:cNvSpPr>
              <a:spLocks noChangeArrowheads="1"/>
            </p:cNvSpPr>
            <p:nvPr/>
          </p:nvSpPr>
          <p:spPr bwMode="auto">
            <a:xfrm>
              <a:off x="672" y="1392"/>
              <a:ext cx="3266" cy="672"/>
            </a:xfrm>
            <a:prstGeom prst="rect">
              <a:avLst/>
            </a:prstGeom>
            <a:noFill/>
            <a:ln w="41275">
              <a:solidFill>
                <a:srgbClr val="FF3300"/>
              </a:solidFill>
              <a:prstDash val="lgDash"/>
              <a:miter lim="800000"/>
              <a:headEnd/>
              <a:tailEnd/>
            </a:ln>
          </p:spPr>
          <p:txBody>
            <a:bodyPr wrap="none" anchor="ctr"/>
            <a:lstStyle/>
            <a:p>
              <a:endParaRPr lang="zh-CN" altLang="en-US"/>
            </a:p>
          </p:txBody>
        </p:sp>
        <p:sp>
          <p:nvSpPr>
            <p:cNvPr id="57391" name="AutoShape 61"/>
            <p:cNvSpPr>
              <a:spLocks noChangeArrowheads="1"/>
            </p:cNvSpPr>
            <p:nvPr/>
          </p:nvSpPr>
          <p:spPr bwMode="auto">
            <a:xfrm>
              <a:off x="3519" y="1068"/>
              <a:ext cx="2016" cy="336"/>
            </a:xfrm>
            <a:prstGeom prst="wedgeEllipseCallout">
              <a:avLst>
                <a:gd name="adj1" fmla="val -58333"/>
                <a:gd name="adj2" fmla="val 79167"/>
              </a:avLst>
            </a:prstGeom>
            <a:noFill/>
            <a:ln w="53975" cap="sq">
              <a:solidFill>
                <a:srgbClr val="33CCCC"/>
              </a:solidFill>
              <a:miter lim="800000"/>
              <a:headEnd/>
              <a:tailEnd/>
            </a:ln>
          </p:spPr>
          <p:txBody>
            <a:bodyPr anchor="ctr"/>
            <a:lstStyle/>
            <a:p>
              <a:pPr algn="ctr"/>
              <a:endParaRPr lang="zh-CN" altLang="en-US" sz="2600" b="0"/>
            </a:p>
          </p:txBody>
        </p:sp>
        <p:sp>
          <p:nvSpPr>
            <p:cNvPr id="57392" name="Text Box 62"/>
            <p:cNvSpPr txBox="1">
              <a:spLocks noChangeArrowheads="1"/>
            </p:cNvSpPr>
            <p:nvPr/>
          </p:nvSpPr>
          <p:spPr bwMode="auto">
            <a:xfrm>
              <a:off x="3560" y="1044"/>
              <a:ext cx="1960" cy="291"/>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400" i="1" dirty="0">
                  <a:solidFill>
                    <a:srgbClr val="FF3300"/>
                  </a:solidFill>
                  <a:ea typeface="黑体" pitchFamily="2" charset="-122"/>
                </a:rPr>
                <a:t>寻找满足条件的结点</a:t>
              </a:r>
            </a:p>
          </p:txBody>
        </p:sp>
      </p:grpSp>
      <p:grpSp>
        <p:nvGrpSpPr>
          <p:cNvPr id="3" name="Group 71"/>
          <p:cNvGrpSpPr>
            <a:grpSpLocks/>
          </p:cNvGrpSpPr>
          <p:nvPr/>
        </p:nvGrpSpPr>
        <p:grpSpPr bwMode="auto">
          <a:xfrm>
            <a:off x="4800600" y="304800"/>
            <a:ext cx="3124200" cy="660400"/>
            <a:chOff x="3252" y="168"/>
            <a:chExt cx="1968" cy="416"/>
          </a:xfrm>
        </p:grpSpPr>
        <p:sp>
          <p:nvSpPr>
            <p:cNvPr id="57388" name="Freeform 72"/>
            <p:cNvSpPr>
              <a:spLocks/>
            </p:cNvSpPr>
            <p:nvPr/>
          </p:nvSpPr>
          <p:spPr bwMode="auto">
            <a:xfrm>
              <a:off x="3252" y="168"/>
              <a:ext cx="1968" cy="416"/>
            </a:xfrm>
            <a:custGeom>
              <a:avLst/>
              <a:gdLst>
                <a:gd name="T0" fmla="*/ 9442 w 901"/>
                <a:gd name="T1" fmla="*/ 25 h 416"/>
                <a:gd name="T2" fmla="*/ 79513 w 901"/>
                <a:gd name="T3" fmla="*/ 36 h 416"/>
                <a:gd name="T4" fmla="*/ 90777 w 901"/>
                <a:gd name="T5" fmla="*/ 48 h 416"/>
                <a:gd name="T6" fmla="*/ 88296 w 901"/>
                <a:gd name="T7" fmla="*/ 370 h 416"/>
                <a:gd name="T8" fmla="*/ 23216 w 901"/>
                <a:gd name="T9" fmla="*/ 416 h 416"/>
                <a:gd name="T10" fmla="*/ 4480 w 901"/>
                <a:gd name="T11" fmla="*/ 405 h 416"/>
                <a:gd name="T12" fmla="*/ 749 w 901"/>
                <a:gd name="T13" fmla="*/ 393 h 416"/>
                <a:gd name="T14" fmla="*/ 1937 w 901"/>
                <a:gd name="T15" fmla="*/ 71 h 416"/>
                <a:gd name="T16" fmla="*/ 9442 w 901"/>
                <a:gd name="T17" fmla="*/ 25 h 4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1" h="416">
                  <a:moveTo>
                    <a:pt x="87" y="25"/>
                  </a:moveTo>
                  <a:cubicBezTo>
                    <a:pt x="455" y="62"/>
                    <a:pt x="241" y="50"/>
                    <a:pt x="732" y="36"/>
                  </a:cubicBezTo>
                  <a:cubicBezTo>
                    <a:pt x="767" y="40"/>
                    <a:pt x="823" y="15"/>
                    <a:pt x="836" y="48"/>
                  </a:cubicBezTo>
                  <a:cubicBezTo>
                    <a:pt x="840" y="59"/>
                    <a:pt x="901" y="355"/>
                    <a:pt x="813" y="370"/>
                  </a:cubicBezTo>
                  <a:cubicBezTo>
                    <a:pt x="626" y="401"/>
                    <a:pt x="409" y="393"/>
                    <a:pt x="214" y="416"/>
                  </a:cubicBezTo>
                  <a:cubicBezTo>
                    <a:pt x="156" y="412"/>
                    <a:pt x="98" y="411"/>
                    <a:pt x="41" y="405"/>
                  </a:cubicBezTo>
                  <a:cubicBezTo>
                    <a:pt x="29" y="404"/>
                    <a:pt x="8" y="405"/>
                    <a:pt x="7" y="393"/>
                  </a:cubicBezTo>
                  <a:cubicBezTo>
                    <a:pt x="0" y="286"/>
                    <a:pt x="8" y="178"/>
                    <a:pt x="18" y="71"/>
                  </a:cubicBezTo>
                  <a:cubicBezTo>
                    <a:pt x="20" y="45"/>
                    <a:pt x="64" y="0"/>
                    <a:pt x="87" y="25"/>
                  </a:cubicBezTo>
                  <a:close/>
                </a:path>
              </a:pathLst>
            </a:custGeom>
            <a:solidFill>
              <a:srgbClr val="E7FFE7"/>
            </a:solidFill>
            <a:ln w="12700" cap="sq" cmpd="sng">
              <a:noFill/>
              <a:prstDash val="solid"/>
              <a:round/>
              <a:headEnd/>
              <a:tailEnd/>
            </a:ln>
            <a:effectLst>
              <a:outerShdw dist="91581" dir="2021404" algn="ctr" rotWithShape="0">
                <a:srgbClr val="C0C0C0"/>
              </a:outerShdw>
            </a:effectLst>
          </p:spPr>
          <p:txBody>
            <a:bodyPr wrap="none" anchor="ctr"/>
            <a:lstStyle/>
            <a:p>
              <a:endParaRPr lang="zh-CN" altLang="en-US"/>
            </a:p>
          </p:txBody>
        </p:sp>
        <p:sp>
          <p:nvSpPr>
            <p:cNvPr id="57389" name="Rectangle 73"/>
            <p:cNvSpPr>
              <a:spLocks noChangeArrowheads="1"/>
            </p:cNvSpPr>
            <p:nvPr/>
          </p:nvSpPr>
          <p:spPr bwMode="auto">
            <a:xfrm rot="-30194">
              <a:off x="3335" y="241"/>
              <a:ext cx="1705" cy="327"/>
            </a:xfrm>
            <a:prstGeom prst="rect">
              <a:avLst/>
            </a:prstGeom>
            <a:noFill/>
            <a:ln w="12700" cap="sq">
              <a:noFill/>
              <a:miter lim="800000"/>
              <a:headEnd/>
              <a:tailEnd/>
            </a:ln>
            <a:effectLst>
              <a:outerShdw dist="12700" algn="ctr" rotWithShape="0">
                <a:srgbClr val="000000"/>
              </a:outerShdw>
            </a:effectLst>
          </p:spPr>
          <p:txBody>
            <a:bodyPr>
              <a:spAutoFit/>
            </a:bodyPr>
            <a:lstStyle/>
            <a:p>
              <a:r>
                <a:rPr lang="zh-CN" altLang="en-US" sz="2800" baseline="0">
                  <a:solidFill>
                    <a:srgbClr val="FF3300"/>
                  </a:solidFill>
                  <a:ea typeface="幼圆" pitchFamily="49" charset="-122"/>
                </a:rPr>
                <a:t>时间复杂度</a:t>
              </a:r>
              <a:r>
                <a:rPr lang="en-US" altLang="zh-CN" sz="2800" baseline="0">
                  <a:solidFill>
                    <a:srgbClr val="FF3300"/>
                  </a:solidFill>
                  <a:ea typeface="幼圆" pitchFamily="49" charset="-122"/>
                </a:rPr>
                <a:t>O(n)</a:t>
              </a:r>
              <a:endParaRPr lang="zh-CN" altLang="en-US" sz="2800" baseline="0">
                <a:solidFill>
                  <a:srgbClr val="FF3300"/>
                </a:solidFill>
                <a:ea typeface="幼圆" pitchFamily="49" charset="-122"/>
              </a:endParaRPr>
            </a:p>
          </p:txBody>
        </p:sp>
      </p:grpSp>
      <p:grpSp>
        <p:nvGrpSpPr>
          <p:cNvPr id="4" name="Group 76"/>
          <p:cNvGrpSpPr>
            <a:grpSpLocks/>
          </p:cNvGrpSpPr>
          <p:nvPr/>
        </p:nvGrpSpPr>
        <p:grpSpPr bwMode="auto">
          <a:xfrm>
            <a:off x="1271588" y="5300663"/>
            <a:ext cx="6324600" cy="1219200"/>
            <a:chOff x="432" y="3360"/>
            <a:chExt cx="3984" cy="768"/>
          </a:xfrm>
        </p:grpSpPr>
        <p:grpSp>
          <p:nvGrpSpPr>
            <p:cNvPr id="5" name="Group 77"/>
            <p:cNvGrpSpPr>
              <a:grpSpLocks/>
            </p:cNvGrpSpPr>
            <p:nvPr/>
          </p:nvGrpSpPr>
          <p:grpSpPr bwMode="auto">
            <a:xfrm>
              <a:off x="432" y="3360"/>
              <a:ext cx="3984" cy="768"/>
              <a:chOff x="432" y="3360"/>
              <a:chExt cx="3984" cy="768"/>
            </a:xfrm>
          </p:grpSpPr>
          <p:sp>
            <p:nvSpPr>
              <p:cNvPr id="57361" name="Rectangle 78"/>
              <p:cNvSpPr>
                <a:spLocks noChangeArrowheads="1"/>
              </p:cNvSpPr>
              <p:nvPr/>
            </p:nvSpPr>
            <p:spPr bwMode="auto">
              <a:xfrm>
                <a:off x="432" y="3360"/>
                <a:ext cx="3984" cy="768"/>
              </a:xfrm>
              <a:prstGeom prst="rect">
                <a:avLst/>
              </a:prstGeom>
              <a:solidFill>
                <a:srgbClr val="EBF5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grpSp>
            <p:nvGrpSpPr>
              <p:cNvPr id="6" name="Group 79"/>
              <p:cNvGrpSpPr>
                <a:grpSpLocks/>
              </p:cNvGrpSpPr>
              <p:nvPr/>
            </p:nvGrpSpPr>
            <p:grpSpPr bwMode="auto">
              <a:xfrm>
                <a:off x="1046" y="3640"/>
                <a:ext cx="666" cy="218"/>
                <a:chOff x="1296" y="3120"/>
                <a:chExt cx="768" cy="240"/>
              </a:xfrm>
            </p:grpSpPr>
            <p:sp>
              <p:nvSpPr>
                <p:cNvPr id="57385" name="Rectangle 80"/>
                <p:cNvSpPr>
                  <a:spLocks noChangeArrowheads="1"/>
                </p:cNvSpPr>
                <p:nvPr/>
              </p:nvSpPr>
              <p:spPr bwMode="auto">
                <a:xfrm>
                  <a:off x="1488" y="3120"/>
                  <a:ext cx="384" cy="240"/>
                </a:xfrm>
                <a:prstGeom prst="rect">
                  <a:avLst/>
                </a:prstGeom>
                <a:noFill/>
                <a:ln w="22225">
                  <a:solidFill>
                    <a:srgbClr val="000080"/>
                  </a:solidFill>
                  <a:miter lim="800000"/>
                  <a:headEnd/>
                  <a:tailEnd/>
                </a:ln>
              </p:spPr>
              <p:txBody>
                <a:bodyPr wrap="none" anchor="ctr"/>
                <a:lstStyle/>
                <a:p>
                  <a:endParaRPr lang="zh-CN" altLang="en-US"/>
                </a:p>
              </p:txBody>
            </p:sp>
            <p:sp>
              <p:nvSpPr>
                <p:cNvPr id="57386" name="Rectangle 81"/>
                <p:cNvSpPr>
                  <a:spLocks noChangeArrowheads="1"/>
                </p:cNvSpPr>
                <p:nvPr/>
              </p:nvSpPr>
              <p:spPr bwMode="auto">
                <a:xfrm>
                  <a:off x="1872" y="3120"/>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7387" name="Rectangle 82"/>
                <p:cNvSpPr>
                  <a:spLocks noChangeArrowheads="1"/>
                </p:cNvSpPr>
                <p:nvPr/>
              </p:nvSpPr>
              <p:spPr bwMode="auto">
                <a:xfrm>
                  <a:off x="1296" y="3120"/>
                  <a:ext cx="192" cy="240"/>
                </a:xfrm>
                <a:prstGeom prst="rect">
                  <a:avLst/>
                </a:prstGeom>
                <a:noFill/>
                <a:ln w="22225">
                  <a:solidFill>
                    <a:srgbClr val="000080"/>
                  </a:solidFill>
                  <a:miter lim="800000"/>
                  <a:headEnd/>
                  <a:tailEnd/>
                </a:ln>
              </p:spPr>
              <p:txBody>
                <a:bodyPr wrap="none" anchor="ctr"/>
                <a:lstStyle/>
                <a:p>
                  <a:endParaRPr lang="zh-CN" altLang="en-US"/>
                </a:p>
              </p:txBody>
            </p:sp>
          </p:grpSp>
          <p:grpSp>
            <p:nvGrpSpPr>
              <p:cNvPr id="7" name="Group 83"/>
              <p:cNvGrpSpPr>
                <a:grpSpLocks/>
              </p:cNvGrpSpPr>
              <p:nvPr/>
            </p:nvGrpSpPr>
            <p:grpSpPr bwMode="auto">
              <a:xfrm>
                <a:off x="2069" y="3638"/>
                <a:ext cx="666" cy="218"/>
                <a:chOff x="1296" y="3120"/>
                <a:chExt cx="768" cy="240"/>
              </a:xfrm>
            </p:grpSpPr>
            <p:sp>
              <p:nvSpPr>
                <p:cNvPr id="57382" name="Rectangle 84"/>
                <p:cNvSpPr>
                  <a:spLocks noChangeArrowheads="1"/>
                </p:cNvSpPr>
                <p:nvPr/>
              </p:nvSpPr>
              <p:spPr bwMode="auto">
                <a:xfrm>
                  <a:off x="1488" y="3120"/>
                  <a:ext cx="384" cy="240"/>
                </a:xfrm>
                <a:prstGeom prst="rect">
                  <a:avLst/>
                </a:prstGeom>
                <a:noFill/>
                <a:ln w="19050">
                  <a:solidFill>
                    <a:schemeClr val="accent2"/>
                  </a:solidFill>
                  <a:miter lim="800000"/>
                  <a:headEnd/>
                  <a:tailEnd/>
                </a:ln>
              </p:spPr>
              <p:txBody>
                <a:bodyPr wrap="none" anchor="ctr"/>
                <a:lstStyle/>
                <a:p>
                  <a:endParaRPr lang="zh-CN" altLang="en-US"/>
                </a:p>
              </p:txBody>
            </p:sp>
            <p:sp>
              <p:nvSpPr>
                <p:cNvPr id="57383" name="Rectangle 85"/>
                <p:cNvSpPr>
                  <a:spLocks noChangeArrowheads="1"/>
                </p:cNvSpPr>
                <p:nvPr/>
              </p:nvSpPr>
              <p:spPr bwMode="auto">
                <a:xfrm>
                  <a:off x="1872" y="3120"/>
                  <a:ext cx="192" cy="240"/>
                </a:xfrm>
                <a:prstGeom prst="rect">
                  <a:avLst/>
                </a:prstGeom>
                <a:noFill/>
                <a:ln w="19050">
                  <a:solidFill>
                    <a:schemeClr val="accent2"/>
                  </a:solidFill>
                  <a:miter lim="800000"/>
                  <a:headEnd/>
                  <a:tailEnd/>
                </a:ln>
              </p:spPr>
              <p:txBody>
                <a:bodyPr wrap="none" anchor="ctr"/>
                <a:lstStyle/>
                <a:p>
                  <a:endParaRPr lang="zh-CN" altLang="en-US"/>
                </a:p>
              </p:txBody>
            </p:sp>
            <p:sp>
              <p:nvSpPr>
                <p:cNvPr id="57384" name="Rectangle 86"/>
                <p:cNvSpPr>
                  <a:spLocks noChangeArrowheads="1"/>
                </p:cNvSpPr>
                <p:nvPr/>
              </p:nvSpPr>
              <p:spPr bwMode="auto">
                <a:xfrm>
                  <a:off x="1296" y="3120"/>
                  <a:ext cx="192" cy="240"/>
                </a:xfrm>
                <a:prstGeom prst="rect">
                  <a:avLst/>
                </a:prstGeom>
                <a:noFill/>
                <a:ln w="19050">
                  <a:solidFill>
                    <a:schemeClr val="accent2"/>
                  </a:solidFill>
                  <a:miter lim="800000"/>
                  <a:headEnd/>
                  <a:tailEnd/>
                </a:ln>
              </p:spPr>
              <p:txBody>
                <a:bodyPr wrap="none" anchor="ctr"/>
                <a:lstStyle/>
                <a:p>
                  <a:endParaRPr lang="zh-CN" altLang="en-US"/>
                </a:p>
              </p:txBody>
            </p:sp>
          </p:grpSp>
          <p:grpSp>
            <p:nvGrpSpPr>
              <p:cNvPr id="8" name="Group 87"/>
              <p:cNvGrpSpPr>
                <a:grpSpLocks/>
              </p:cNvGrpSpPr>
              <p:nvPr/>
            </p:nvGrpSpPr>
            <p:grpSpPr bwMode="auto">
              <a:xfrm>
                <a:off x="3054" y="3649"/>
                <a:ext cx="666" cy="218"/>
                <a:chOff x="1296" y="3120"/>
                <a:chExt cx="768" cy="240"/>
              </a:xfrm>
            </p:grpSpPr>
            <p:sp>
              <p:nvSpPr>
                <p:cNvPr id="57379" name="Rectangle 88"/>
                <p:cNvSpPr>
                  <a:spLocks noChangeArrowheads="1"/>
                </p:cNvSpPr>
                <p:nvPr/>
              </p:nvSpPr>
              <p:spPr bwMode="auto">
                <a:xfrm>
                  <a:off x="1488" y="3120"/>
                  <a:ext cx="384" cy="240"/>
                </a:xfrm>
                <a:prstGeom prst="rect">
                  <a:avLst/>
                </a:prstGeom>
                <a:noFill/>
                <a:ln w="22225">
                  <a:solidFill>
                    <a:srgbClr val="000080"/>
                  </a:solidFill>
                  <a:miter lim="800000"/>
                  <a:headEnd/>
                  <a:tailEnd/>
                </a:ln>
              </p:spPr>
              <p:txBody>
                <a:bodyPr wrap="none" anchor="ctr"/>
                <a:lstStyle/>
                <a:p>
                  <a:endParaRPr lang="zh-CN" altLang="en-US"/>
                </a:p>
              </p:txBody>
            </p:sp>
            <p:sp>
              <p:nvSpPr>
                <p:cNvPr id="57380" name="Rectangle 89"/>
                <p:cNvSpPr>
                  <a:spLocks noChangeArrowheads="1"/>
                </p:cNvSpPr>
                <p:nvPr/>
              </p:nvSpPr>
              <p:spPr bwMode="auto">
                <a:xfrm>
                  <a:off x="1872" y="3120"/>
                  <a:ext cx="192" cy="240"/>
                </a:xfrm>
                <a:prstGeom prst="rect">
                  <a:avLst/>
                </a:prstGeom>
                <a:noFill/>
                <a:ln w="22225">
                  <a:solidFill>
                    <a:srgbClr val="000080"/>
                  </a:solidFill>
                  <a:miter lim="800000"/>
                  <a:headEnd/>
                  <a:tailEnd/>
                </a:ln>
              </p:spPr>
              <p:txBody>
                <a:bodyPr wrap="none" anchor="ctr"/>
                <a:lstStyle/>
                <a:p>
                  <a:endParaRPr lang="zh-CN" altLang="en-US"/>
                </a:p>
              </p:txBody>
            </p:sp>
            <p:sp>
              <p:nvSpPr>
                <p:cNvPr id="57381" name="Rectangle 90"/>
                <p:cNvSpPr>
                  <a:spLocks noChangeArrowheads="1"/>
                </p:cNvSpPr>
                <p:nvPr/>
              </p:nvSpPr>
              <p:spPr bwMode="auto">
                <a:xfrm>
                  <a:off x="1296" y="3120"/>
                  <a:ext cx="192" cy="240"/>
                </a:xfrm>
                <a:prstGeom prst="rect">
                  <a:avLst/>
                </a:prstGeom>
                <a:noFill/>
                <a:ln w="22225">
                  <a:solidFill>
                    <a:srgbClr val="000080"/>
                  </a:solidFill>
                  <a:miter lim="800000"/>
                  <a:headEnd/>
                  <a:tailEnd/>
                </a:ln>
              </p:spPr>
              <p:txBody>
                <a:bodyPr wrap="none" anchor="ctr"/>
                <a:lstStyle/>
                <a:p>
                  <a:endParaRPr lang="zh-CN" altLang="en-US"/>
                </a:p>
              </p:txBody>
            </p:sp>
          </p:grpSp>
          <p:sp>
            <p:nvSpPr>
              <p:cNvPr id="57365" name="Line 91"/>
              <p:cNvSpPr>
                <a:spLocks noChangeShapeType="1"/>
              </p:cNvSpPr>
              <p:nvPr/>
            </p:nvSpPr>
            <p:spPr bwMode="auto">
              <a:xfrm>
                <a:off x="838" y="3695"/>
                <a:ext cx="208" cy="0"/>
              </a:xfrm>
              <a:prstGeom prst="line">
                <a:avLst/>
              </a:prstGeom>
              <a:noFill/>
              <a:ln w="19050">
                <a:solidFill>
                  <a:srgbClr val="0000FF"/>
                </a:solidFill>
                <a:round/>
                <a:headEnd/>
                <a:tailEnd type="triangle" w="med" len="med"/>
              </a:ln>
            </p:spPr>
            <p:txBody>
              <a:bodyPr wrap="none" anchor="ctr"/>
              <a:lstStyle/>
              <a:p>
                <a:endParaRPr lang="zh-CN" altLang="en-US"/>
              </a:p>
            </p:txBody>
          </p:sp>
          <p:sp>
            <p:nvSpPr>
              <p:cNvPr id="57366" name="Line 92"/>
              <p:cNvSpPr>
                <a:spLocks noChangeShapeType="1"/>
              </p:cNvSpPr>
              <p:nvPr/>
            </p:nvSpPr>
            <p:spPr bwMode="auto">
              <a:xfrm>
                <a:off x="3627" y="3706"/>
                <a:ext cx="250" cy="0"/>
              </a:xfrm>
              <a:prstGeom prst="line">
                <a:avLst/>
              </a:prstGeom>
              <a:noFill/>
              <a:ln w="12700">
                <a:solidFill>
                  <a:srgbClr val="0000FF"/>
                </a:solidFill>
                <a:round/>
                <a:headEnd/>
                <a:tailEnd type="triangle" w="med" len="med"/>
              </a:ln>
            </p:spPr>
            <p:txBody>
              <a:bodyPr wrap="none" anchor="ctr"/>
              <a:lstStyle/>
              <a:p>
                <a:endParaRPr lang="zh-CN" altLang="en-US"/>
              </a:p>
            </p:txBody>
          </p:sp>
          <p:sp>
            <p:nvSpPr>
              <p:cNvPr id="57367" name="Line 93"/>
              <p:cNvSpPr>
                <a:spLocks noChangeShapeType="1"/>
              </p:cNvSpPr>
              <p:nvPr/>
            </p:nvSpPr>
            <p:spPr bwMode="auto">
              <a:xfrm flipH="1">
                <a:off x="3710" y="3771"/>
                <a:ext cx="208" cy="0"/>
              </a:xfrm>
              <a:prstGeom prst="line">
                <a:avLst/>
              </a:prstGeom>
              <a:noFill/>
              <a:ln w="12700">
                <a:solidFill>
                  <a:srgbClr val="0000FF"/>
                </a:solidFill>
                <a:round/>
                <a:headEnd/>
                <a:tailEnd type="triangle" w="med" len="med"/>
              </a:ln>
            </p:spPr>
            <p:txBody>
              <a:bodyPr wrap="none" anchor="ctr"/>
              <a:lstStyle/>
              <a:p>
                <a:endParaRPr lang="zh-CN" altLang="en-US"/>
              </a:p>
            </p:txBody>
          </p:sp>
          <p:sp>
            <p:nvSpPr>
              <p:cNvPr id="57368" name="Line 94"/>
              <p:cNvSpPr>
                <a:spLocks noChangeShapeType="1"/>
              </p:cNvSpPr>
              <p:nvPr/>
            </p:nvSpPr>
            <p:spPr bwMode="auto">
              <a:xfrm flipH="1">
                <a:off x="838" y="3771"/>
                <a:ext cx="292" cy="0"/>
              </a:xfrm>
              <a:prstGeom prst="line">
                <a:avLst/>
              </a:prstGeom>
              <a:noFill/>
              <a:ln w="12700">
                <a:solidFill>
                  <a:srgbClr val="0000FF"/>
                </a:solidFill>
                <a:round/>
                <a:headEnd/>
                <a:tailEnd type="triangle" w="med" len="med"/>
              </a:ln>
            </p:spPr>
            <p:txBody>
              <a:bodyPr wrap="none" anchor="ctr"/>
              <a:lstStyle/>
              <a:p>
                <a:endParaRPr lang="zh-CN" altLang="en-US"/>
              </a:p>
            </p:txBody>
          </p:sp>
          <p:sp>
            <p:nvSpPr>
              <p:cNvPr id="57369" name="Text Box 95"/>
              <p:cNvSpPr txBox="1">
                <a:spLocks noChangeArrowheads="1"/>
              </p:cNvSpPr>
              <p:nvPr/>
            </p:nvSpPr>
            <p:spPr bwMode="auto">
              <a:xfrm>
                <a:off x="528" y="3553"/>
                <a:ext cx="308" cy="288"/>
              </a:xfrm>
              <a:prstGeom prst="rect">
                <a:avLst/>
              </a:prstGeom>
              <a:noFill/>
              <a:ln w="9525">
                <a:noFill/>
                <a:miter lim="800000"/>
                <a:headEnd/>
                <a:tailEnd/>
              </a:ln>
            </p:spPr>
            <p:txBody>
              <a:bodyPr wrap="none">
                <a:spAutoFit/>
              </a:bodyPr>
              <a:lstStyle/>
              <a:p>
                <a:pPr algn="ctr"/>
                <a:r>
                  <a:rPr lang="zh-CN" altLang="en-US" sz="2400" baseline="0">
                    <a:solidFill>
                      <a:srgbClr val="0033CC"/>
                    </a:solidFill>
                    <a:ea typeface="宋体" charset="-122"/>
                    <a:cs typeface="Times New Roman" pitchFamily="18" charset="0"/>
                  </a:rPr>
                  <a:t>…</a:t>
                </a:r>
              </a:p>
            </p:txBody>
          </p:sp>
          <p:sp>
            <p:nvSpPr>
              <p:cNvPr id="57370" name="Text Box 96"/>
              <p:cNvSpPr txBox="1">
                <a:spLocks noChangeArrowheads="1"/>
              </p:cNvSpPr>
              <p:nvPr/>
            </p:nvSpPr>
            <p:spPr bwMode="auto">
              <a:xfrm>
                <a:off x="3898" y="3553"/>
                <a:ext cx="308" cy="288"/>
              </a:xfrm>
              <a:prstGeom prst="rect">
                <a:avLst/>
              </a:prstGeom>
              <a:noFill/>
              <a:ln w="9525">
                <a:noFill/>
                <a:miter lim="800000"/>
                <a:headEnd/>
                <a:tailEnd/>
              </a:ln>
            </p:spPr>
            <p:txBody>
              <a:bodyPr wrap="none">
                <a:spAutoFit/>
              </a:bodyPr>
              <a:lstStyle/>
              <a:p>
                <a:pPr algn="ctr"/>
                <a:r>
                  <a:rPr lang="zh-CN" altLang="en-US" sz="2400" baseline="0">
                    <a:solidFill>
                      <a:srgbClr val="0033CC"/>
                    </a:solidFill>
                    <a:ea typeface="宋体" charset="-122"/>
                    <a:cs typeface="Times New Roman" pitchFamily="18" charset="0"/>
                  </a:rPr>
                  <a:t>…</a:t>
                </a:r>
              </a:p>
            </p:txBody>
          </p:sp>
          <p:sp>
            <p:nvSpPr>
              <p:cNvPr id="57371" name="Line 97"/>
              <p:cNvSpPr>
                <a:spLocks noChangeShapeType="1"/>
              </p:cNvSpPr>
              <p:nvPr/>
            </p:nvSpPr>
            <p:spPr bwMode="auto">
              <a:xfrm flipH="1">
                <a:off x="1712" y="3793"/>
                <a:ext cx="417" cy="0"/>
              </a:xfrm>
              <a:prstGeom prst="line">
                <a:avLst/>
              </a:prstGeom>
              <a:noFill/>
              <a:ln w="19050">
                <a:solidFill>
                  <a:srgbClr val="0000FF"/>
                </a:solidFill>
                <a:round/>
                <a:headEnd/>
                <a:tailEnd type="triangle" w="med" len="med"/>
              </a:ln>
            </p:spPr>
            <p:txBody>
              <a:bodyPr wrap="none" anchor="ctr"/>
              <a:lstStyle/>
              <a:p>
                <a:endParaRPr lang="zh-CN" altLang="en-US"/>
              </a:p>
            </p:txBody>
          </p:sp>
          <p:sp>
            <p:nvSpPr>
              <p:cNvPr id="57372" name="Line 98"/>
              <p:cNvSpPr>
                <a:spLocks noChangeShapeType="1"/>
              </p:cNvSpPr>
              <p:nvPr/>
            </p:nvSpPr>
            <p:spPr bwMode="auto">
              <a:xfrm>
                <a:off x="2670" y="3706"/>
                <a:ext cx="374" cy="0"/>
              </a:xfrm>
              <a:prstGeom prst="line">
                <a:avLst/>
              </a:prstGeom>
              <a:noFill/>
              <a:ln w="19050">
                <a:solidFill>
                  <a:srgbClr val="0000FF"/>
                </a:solidFill>
                <a:round/>
                <a:headEnd/>
                <a:tailEnd type="triangle" w="med" len="med"/>
              </a:ln>
            </p:spPr>
            <p:txBody>
              <a:bodyPr wrap="none" anchor="ctr"/>
              <a:lstStyle/>
              <a:p>
                <a:endParaRPr lang="zh-CN" altLang="en-US"/>
              </a:p>
            </p:txBody>
          </p:sp>
          <p:sp>
            <p:nvSpPr>
              <p:cNvPr id="57373" name="Text Box 99"/>
              <p:cNvSpPr txBox="1">
                <a:spLocks noChangeArrowheads="1"/>
              </p:cNvSpPr>
              <p:nvPr/>
            </p:nvSpPr>
            <p:spPr bwMode="auto">
              <a:xfrm>
                <a:off x="2280" y="3585"/>
                <a:ext cx="212" cy="288"/>
              </a:xfrm>
              <a:prstGeom prst="rect">
                <a:avLst/>
              </a:prstGeom>
              <a:noFill/>
              <a:ln w="9525">
                <a:noFill/>
                <a:miter lim="800000"/>
                <a:headEnd/>
                <a:tailEnd/>
              </a:ln>
            </p:spPr>
            <p:txBody>
              <a:bodyPr wrap="none">
                <a:spAutoFit/>
              </a:bodyPr>
              <a:lstStyle/>
              <a:p>
                <a:pPr algn="ctr"/>
                <a:r>
                  <a:rPr lang="en-US" altLang="zh-CN" sz="2400" baseline="0">
                    <a:solidFill>
                      <a:srgbClr val="FF3300"/>
                    </a:solidFill>
                    <a:ea typeface="宋体" charset="-122"/>
                  </a:rPr>
                  <a:t>x</a:t>
                </a:r>
              </a:p>
            </p:txBody>
          </p:sp>
          <p:sp>
            <p:nvSpPr>
              <p:cNvPr id="57374" name="Text Box 100"/>
              <p:cNvSpPr txBox="1">
                <a:spLocks noChangeArrowheads="1"/>
              </p:cNvSpPr>
              <p:nvPr/>
            </p:nvSpPr>
            <p:spPr bwMode="auto">
              <a:xfrm>
                <a:off x="2041" y="3780"/>
                <a:ext cx="192" cy="240"/>
              </a:xfrm>
              <a:prstGeom prst="rect">
                <a:avLst/>
              </a:prstGeom>
              <a:noFill/>
              <a:ln w="9525">
                <a:noFill/>
                <a:miter lim="800000"/>
                <a:headEnd/>
                <a:tailEnd/>
              </a:ln>
            </p:spPr>
            <p:txBody>
              <a:bodyPr wrap="none">
                <a:spAutoFit/>
              </a:bodyPr>
              <a:lstStyle/>
              <a:p>
                <a:pPr algn="ctr"/>
                <a:r>
                  <a:rPr lang="en-US" altLang="zh-CN" sz="1900" i="1" baseline="0">
                    <a:solidFill>
                      <a:schemeClr val="accent2"/>
                    </a:solidFill>
                    <a:ea typeface="宋体" charset="-122"/>
                  </a:rPr>
                  <a:t>q</a:t>
                </a:r>
              </a:p>
            </p:txBody>
          </p:sp>
          <p:cxnSp>
            <p:nvCxnSpPr>
              <p:cNvPr id="57375" name="AutoShape 101"/>
              <p:cNvCxnSpPr>
                <a:cxnSpLocks noChangeShapeType="1"/>
                <a:stCxn id="57386" idx="0"/>
                <a:endCxn id="57381" idx="0"/>
              </p:cNvCxnSpPr>
              <p:nvPr/>
            </p:nvCxnSpPr>
            <p:spPr bwMode="auto">
              <a:xfrm rot="5400000" flipV="1">
                <a:off x="2379" y="2883"/>
                <a:ext cx="9" cy="1509"/>
              </a:xfrm>
              <a:prstGeom prst="curvedConnector3">
                <a:avLst>
                  <a:gd name="adj1" fmla="val -1522222"/>
                </a:avLst>
              </a:prstGeom>
              <a:noFill/>
              <a:ln w="25400">
                <a:solidFill>
                  <a:srgbClr val="FF3300"/>
                </a:solidFill>
                <a:round/>
                <a:headEnd/>
                <a:tailEnd type="triangle" w="med" len="med"/>
              </a:ln>
            </p:spPr>
          </p:cxnSp>
          <p:cxnSp>
            <p:nvCxnSpPr>
              <p:cNvPr id="57376" name="AutoShape 102"/>
              <p:cNvCxnSpPr>
                <a:cxnSpLocks noChangeShapeType="1"/>
                <a:stCxn id="57381" idx="2"/>
                <a:endCxn id="57386" idx="2"/>
              </p:cNvCxnSpPr>
              <p:nvPr/>
            </p:nvCxnSpPr>
            <p:spPr bwMode="auto">
              <a:xfrm rot="16200000" flipV="1">
                <a:off x="2379" y="3115"/>
                <a:ext cx="9" cy="1509"/>
              </a:xfrm>
              <a:prstGeom prst="curvedConnector3">
                <a:avLst>
                  <a:gd name="adj1" fmla="val -1522222"/>
                </a:avLst>
              </a:prstGeom>
              <a:noFill/>
              <a:ln w="25400">
                <a:solidFill>
                  <a:srgbClr val="FF3300"/>
                </a:solidFill>
                <a:round/>
                <a:headEnd/>
                <a:tailEnd type="triangle" w="med" len="med"/>
              </a:ln>
            </p:spPr>
          </p:cxnSp>
          <p:sp>
            <p:nvSpPr>
              <p:cNvPr id="57377" name="Line 103"/>
              <p:cNvSpPr>
                <a:spLocks noChangeShapeType="1"/>
              </p:cNvSpPr>
              <p:nvPr/>
            </p:nvSpPr>
            <p:spPr bwMode="auto">
              <a:xfrm>
                <a:off x="1629" y="3706"/>
                <a:ext cx="416" cy="0"/>
              </a:xfrm>
              <a:prstGeom prst="line">
                <a:avLst/>
              </a:prstGeom>
              <a:noFill/>
              <a:ln w="15875">
                <a:solidFill>
                  <a:srgbClr val="C0C0C0"/>
                </a:solidFill>
                <a:round/>
                <a:headEnd/>
                <a:tailEnd type="triangle" w="med" len="med"/>
              </a:ln>
            </p:spPr>
            <p:txBody>
              <a:bodyPr wrap="none" anchor="ctr"/>
              <a:lstStyle/>
              <a:p>
                <a:endParaRPr lang="zh-CN" altLang="en-US"/>
              </a:p>
            </p:txBody>
          </p:sp>
          <p:sp>
            <p:nvSpPr>
              <p:cNvPr id="57378" name="Line 104"/>
              <p:cNvSpPr>
                <a:spLocks noChangeShapeType="1"/>
              </p:cNvSpPr>
              <p:nvPr/>
            </p:nvSpPr>
            <p:spPr bwMode="auto">
              <a:xfrm flipH="1">
                <a:off x="2733" y="3793"/>
                <a:ext cx="416" cy="0"/>
              </a:xfrm>
              <a:prstGeom prst="line">
                <a:avLst/>
              </a:prstGeom>
              <a:noFill/>
              <a:ln w="15875">
                <a:solidFill>
                  <a:srgbClr val="C0C0C0"/>
                </a:solidFill>
                <a:round/>
                <a:headEnd/>
                <a:tailEnd type="triangle" w="med" len="med"/>
              </a:ln>
            </p:spPr>
            <p:txBody>
              <a:bodyPr wrap="none" anchor="ctr"/>
              <a:lstStyle/>
              <a:p>
                <a:endParaRPr lang="zh-CN" altLang="en-US"/>
              </a:p>
            </p:txBody>
          </p:sp>
        </p:grpSp>
        <p:sp>
          <p:nvSpPr>
            <p:cNvPr id="57359" name="Line 105"/>
            <p:cNvSpPr>
              <a:spLocks noChangeShapeType="1"/>
            </p:cNvSpPr>
            <p:nvPr/>
          </p:nvSpPr>
          <p:spPr bwMode="auto">
            <a:xfrm>
              <a:off x="3145" y="3831"/>
              <a:ext cx="0" cy="46"/>
            </a:xfrm>
            <a:prstGeom prst="line">
              <a:avLst/>
            </a:prstGeom>
            <a:noFill/>
            <a:ln w="25400">
              <a:solidFill>
                <a:srgbClr val="FF0000"/>
              </a:solidFill>
              <a:round/>
              <a:headEnd/>
              <a:tailEnd/>
            </a:ln>
          </p:spPr>
          <p:txBody>
            <a:bodyPr wrap="none" anchor="ctr"/>
            <a:lstStyle/>
            <a:p>
              <a:endParaRPr lang="zh-CN" altLang="en-US"/>
            </a:p>
          </p:txBody>
        </p:sp>
        <p:sp>
          <p:nvSpPr>
            <p:cNvPr id="57360" name="Line 106"/>
            <p:cNvSpPr>
              <a:spLocks noChangeShapeType="1"/>
            </p:cNvSpPr>
            <p:nvPr/>
          </p:nvSpPr>
          <p:spPr bwMode="auto">
            <a:xfrm>
              <a:off x="1627" y="3636"/>
              <a:ext cx="0" cy="46"/>
            </a:xfrm>
            <a:prstGeom prst="line">
              <a:avLst/>
            </a:prstGeom>
            <a:noFill/>
            <a:ln w="25400">
              <a:solidFill>
                <a:srgbClr val="FF0000"/>
              </a:solidFill>
              <a:round/>
              <a:headEnd/>
              <a:tailEnd/>
            </a:ln>
          </p:spPr>
          <p:txBody>
            <a:bodyPr wrap="none" anchor="ctr"/>
            <a:lstStyle/>
            <a:p>
              <a:endParaRPr lang="zh-CN" altLang="en-US"/>
            </a:p>
          </p:txBody>
        </p:sp>
      </p:grpSp>
      <p:grpSp>
        <p:nvGrpSpPr>
          <p:cNvPr id="9" name="Group 107"/>
          <p:cNvGrpSpPr>
            <a:grpSpLocks/>
          </p:cNvGrpSpPr>
          <p:nvPr/>
        </p:nvGrpSpPr>
        <p:grpSpPr bwMode="auto">
          <a:xfrm>
            <a:off x="393700" y="239713"/>
            <a:ext cx="2011363" cy="885825"/>
            <a:chOff x="248" y="111"/>
            <a:chExt cx="1267" cy="558"/>
          </a:xfrm>
        </p:grpSpPr>
        <p:sp>
          <p:nvSpPr>
            <p:cNvPr id="57356" name="AutoShape 108"/>
            <p:cNvSpPr>
              <a:spLocks noChangeArrowheads="1"/>
            </p:cNvSpPr>
            <p:nvPr/>
          </p:nvSpPr>
          <p:spPr bwMode="auto">
            <a:xfrm rot="4427584">
              <a:off x="559" y="-164"/>
              <a:ext cx="522" cy="1143"/>
            </a:xfrm>
            <a:prstGeom prst="irregularSeal2">
              <a:avLst/>
            </a:prstGeom>
            <a:solidFill>
              <a:srgbClr val="FF0000"/>
            </a:solidFill>
            <a:ln w="50800">
              <a:solidFill>
                <a:srgbClr val="99CCFF"/>
              </a:solidFill>
              <a:miter lim="800000"/>
              <a:headEnd/>
              <a:tailEnd/>
            </a:ln>
            <a:effectLst>
              <a:outerShdw dist="190923" dir="228844" algn="ctr" rotWithShape="0">
                <a:srgbClr val="C0C0C0"/>
              </a:outerShdw>
            </a:effectLst>
          </p:spPr>
          <p:txBody>
            <a:bodyPr wrap="none" anchor="ctr"/>
            <a:lstStyle/>
            <a:p>
              <a:endParaRPr lang="zh-CN" altLang="en-US"/>
            </a:p>
          </p:txBody>
        </p:sp>
        <p:sp>
          <p:nvSpPr>
            <p:cNvPr id="57357" name="Rectangle 109"/>
            <p:cNvSpPr>
              <a:spLocks noChangeArrowheads="1"/>
            </p:cNvSpPr>
            <p:nvPr/>
          </p:nvSpPr>
          <p:spPr bwMode="auto">
            <a:xfrm rot="-696789">
              <a:off x="330" y="111"/>
              <a:ext cx="1185" cy="442"/>
            </a:xfrm>
            <a:prstGeom prst="rect">
              <a:avLst/>
            </a:prstGeom>
            <a:noFill/>
            <a:ln w="9525">
              <a:noFill/>
              <a:miter lim="800000"/>
              <a:headEnd/>
              <a:tailEnd/>
            </a:ln>
            <a:effectLst>
              <a:outerShdw dist="28398" dir="1593903" algn="ctr" rotWithShape="0">
                <a:schemeClr val="bg2"/>
              </a:outerShdw>
            </a:effectLst>
          </p:spPr>
          <p:txBody>
            <a:bodyPr anchor="ctr">
              <a:spAutoFit/>
            </a:bodyPr>
            <a:lstStyle/>
            <a:p>
              <a:r>
                <a:rPr lang="zh-CN" altLang="en-US" i="1" baseline="0">
                  <a:solidFill>
                    <a:srgbClr val="FFFF00"/>
                  </a:solidFill>
                  <a:ea typeface="黑体" pitchFamily="2" charset="-122"/>
                </a:rPr>
                <a:t>算法</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0998"/>
                                        </p:tgtEl>
                                        <p:attrNameLst>
                                          <p:attrName>style.visibility</p:attrName>
                                        </p:attrNameLst>
                                      </p:cBhvr>
                                      <p:to>
                                        <p:strVal val="visible"/>
                                      </p:to>
                                    </p:set>
                                    <p:animEffect transition="in" filter="wipe(left)">
                                      <p:cBhvr>
                                        <p:cTn id="7" dur="500"/>
                                        <p:tgtEl>
                                          <p:spTgt spid="3409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1028"/>
                                        </p:tgtEl>
                                        <p:attrNameLst>
                                          <p:attrName>style.visibility</p:attrName>
                                        </p:attrNameLst>
                                      </p:cBhvr>
                                      <p:to>
                                        <p:strVal val="visible"/>
                                      </p:to>
                                    </p:set>
                                    <p:animEffect transition="in" filter="blinds(horizontal)">
                                      <p:cBhvr>
                                        <p:cTn id="17" dur="500"/>
                                        <p:tgtEl>
                                          <p:spTgt spid="34102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41029"/>
                                        </p:tgtEl>
                                        <p:attrNameLst>
                                          <p:attrName>style.visibility</p:attrName>
                                        </p:attrNameLst>
                                      </p:cBhvr>
                                      <p:to>
                                        <p:strVal val="visible"/>
                                      </p:to>
                                    </p:set>
                                    <p:animEffect transition="in" filter="blinds(horizontal)">
                                      <p:cBhvr>
                                        <p:cTn id="20" dur="500"/>
                                        <p:tgtEl>
                                          <p:spTgt spid="34102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41030"/>
                                        </p:tgtEl>
                                        <p:attrNameLst>
                                          <p:attrName>style.visibility</p:attrName>
                                        </p:attrNameLst>
                                      </p:cBhvr>
                                      <p:to>
                                        <p:strVal val="visible"/>
                                      </p:to>
                                    </p:set>
                                    <p:animEffect transition="in" filter="blinds(horizontal)">
                                      <p:cBhvr>
                                        <p:cTn id="23" dur="500"/>
                                        <p:tgtEl>
                                          <p:spTgt spid="34103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3"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1+#ppt_w/2"/>
                                          </p:val>
                                        </p:tav>
                                        <p:tav tm="100000">
                                          <p:val>
                                            <p:strVal val="#ppt_x"/>
                                          </p:val>
                                        </p:tav>
                                      </p:tavLst>
                                    </p:anim>
                                    <p:anim calcmode="lin" valueType="num">
                                      <p:cBhvr additive="base">
                                        <p:cTn id="2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8" grpId="0" autoUpdateAnimBg="0"/>
      <p:bldP spid="341028" grpId="0"/>
      <p:bldP spid="341029" grpId="0"/>
      <p:bldP spid="341030"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20" name="Text Box 4"/>
          <p:cNvSpPr txBox="1">
            <a:spLocks noChangeArrowheads="1"/>
          </p:cNvSpPr>
          <p:nvPr/>
        </p:nvSpPr>
        <p:spPr bwMode="auto">
          <a:xfrm>
            <a:off x="1908175" y="1439863"/>
            <a:ext cx="4897438" cy="549275"/>
          </a:xfrm>
          <a:prstGeom prst="rect">
            <a:avLst/>
          </a:prstGeom>
          <a:noFill/>
          <a:ln w="9525">
            <a:noFill/>
            <a:miter lim="800000"/>
            <a:headEnd/>
            <a:tailEnd/>
          </a:ln>
        </p:spPr>
        <p:txBody>
          <a:bodyPr>
            <a:spAutoFit/>
          </a:bodyPr>
          <a:lstStyle/>
          <a:p>
            <a:r>
              <a:rPr lang="zh-CN" altLang="en-US" sz="3000" baseline="0">
                <a:solidFill>
                  <a:srgbClr val="000099"/>
                </a:solidFill>
                <a:ea typeface="宋体" charset="-122"/>
              </a:rPr>
              <a:t>( </a:t>
            </a:r>
            <a:r>
              <a:rPr lang="en-US" altLang="zh-CN" sz="3000" baseline="0">
                <a:solidFill>
                  <a:srgbClr val="000099"/>
                </a:solidFill>
                <a:ea typeface="宋体" charset="-122"/>
              </a:rPr>
              <a:t>a</a:t>
            </a:r>
            <a:r>
              <a:rPr lang="en-US" altLang="zh-CN" sz="3000" baseline="-46000">
                <a:solidFill>
                  <a:srgbClr val="000099"/>
                </a:solidFill>
                <a:ea typeface="宋体" charset="-122"/>
              </a:rPr>
              <a:t>1</a:t>
            </a:r>
            <a:r>
              <a:rPr lang="en-US" altLang="zh-CN" sz="3000" baseline="0">
                <a:solidFill>
                  <a:srgbClr val="000099"/>
                </a:solidFill>
                <a:ea typeface="宋体" charset="-122"/>
              </a:rPr>
              <a:t>,  a</a:t>
            </a:r>
            <a:r>
              <a:rPr lang="en-US" altLang="zh-CN" sz="3000" baseline="-46000">
                <a:solidFill>
                  <a:srgbClr val="000099"/>
                </a:solidFill>
                <a:ea typeface="宋体" charset="-122"/>
              </a:rPr>
              <a:t>2</a:t>
            </a:r>
            <a:r>
              <a:rPr lang="en-US" altLang="zh-CN" sz="3000" baseline="0">
                <a:solidFill>
                  <a:srgbClr val="000099"/>
                </a:solidFill>
                <a:ea typeface="宋体" charset="-122"/>
              </a:rPr>
              <a:t>,  a</a:t>
            </a:r>
            <a:r>
              <a:rPr lang="en-US" altLang="zh-CN" sz="3000" baseline="-46000">
                <a:solidFill>
                  <a:srgbClr val="000099"/>
                </a:solidFill>
                <a:ea typeface="宋体" charset="-122"/>
              </a:rPr>
              <a:t>3</a:t>
            </a:r>
            <a:r>
              <a:rPr lang="en-US" altLang="zh-CN" sz="3000" baseline="0">
                <a:solidFill>
                  <a:srgbClr val="000099"/>
                </a:solidFill>
                <a:ea typeface="宋体" charset="-122"/>
              </a:rPr>
              <a:t>,   </a:t>
            </a:r>
            <a:r>
              <a:rPr lang="en-US" altLang="zh-CN" sz="3000" baseline="0">
                <a:solidFill>
                  <a:srgbClr val="000099"/>
                </a:solidFill>
                <a:ea typeface="宋体" charset="-122"/>
                <a:cs typeface="Times New Roman" pitchFamily="18" charset="0"/>
              </a:rPr>
              <a:t>… ,  </a:t>
            </a:r>
            <a:r>
              <a:rPr lang="en-US" altLang="zh-CN" sz="3000" baseline="0">
                <a:solidFill>
                  <a:srgbClr val="000099"/>
                </a:solidFill>
                <a:ea typeface="宋体" charset="-122"/>
              </a:rPr>
              <a:t>a</a:t>
            </a:r>
            <a:r>
              <a:rPr lang="en-US" altLang="zh-CN" sz="3000" baseline="-46000">
                <a:solidFill>
                  <a:srgbClr val="000099"/>
                </a:solidFill>
                <a:ea typeface="宋体" charset="-122"/>
              </a:rPr>
              <a:t>n–1</a:t>
            </a:r>
            <a:r>
              <a:rPr lang="en-US" altLang="zh-CN" sz="3000" baseline="0">
                <a:solidFill>
                  <a:srgbClr val="000099"/>
                </a:solidFill>
                <a:ea typeface="宋体" charset="-122"/>
              </a:rPr>
              <a:t>,  a</a:t>
            </a:r>
            <a:r>
              <a:rPr lang="en-US" altLang="zh-CN" sz="3000" baseline="-46000">
                <a:solidFill>
                  <a:srgbClr val="000099"/>
                </a:solidFill>
                <a:ea typeface="宋体" charset="-122"/>
              </a:rPr>
              <a:t>n </a:t>
            </a:r>
            <a:r>
              <a:rPr lang="en-US" altLang="zh-CN" sz="3000" baseline="0">
                <a:solidFill>
                  <a:srgbClr val="000099"/>
                </a:solidFill>
                <a:ea typeface="宋体" charset="-122"/>
              </a:rPr>
              <a:t>)</a:t>
            </a:r>
          </a:p>
        </p:txBody>
      </p:sp>
      <p:grpSp>
        <p:nvGrpSpPr>
          <p:cNvPr id="2" name="Group 5"/>
          <p:cNvGrpSpPr>
            <a:grpSpLocks/>
          </p:cNvGrpSpPr>
          <p:nvPr/>
        </p:nvGrpSpPr>
        <p:grpSpPr bwMode="auto">
          <a:xfrm>
            <a:off x="1763713" y="2266950"/>
            <a:ext cx="6121400" cy="874713"/>
            <a:chOff x="1076" y="1253"/>
            <a:chExt cx="3856" cy="551"/>
          </a:xfrm>
        </p:grpSpPr>
        <p:grpSp>
          <p:nvGrpSpPr>
            <p:cNvPr id="4" name="Group 10"/>
            <p:cNvGrpSpPr>
              <a:grpSpLocks/>
            </p:cNvGrpSpPr>
            <p:nvPr/>
          </p:nvGrpSpPr>
          <p:grpSpPr bwMode="auto">
            <a:xfrm>
              <a:off x="1558" y="1441"/>
              <a:ext cx="404" cy="181"/>
              <a:chOff x="976" y="1525"/>
              <a:chExt cx="404" cy="181"/>
            </a:xfrm>
          </p:grpSpPr>
          <p:sp>
            <p:nvSpPr>
              <p:cNvPr id="58529" name="Rectangle 11"/>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30" name="Rectangle 12"/>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31" name="Rectangle 13"/>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5" name="Group 14"/>
            <p:cNvGrpSpPr>
              <a:grpSpLocks/>
            </p:cNvGrpSpPr>
            <p:nvPr/>
          </p:nvGrpSpPr>
          <p:grpSpPr bwMode="auto">
            <a:xfrm>
              <a:off x="2158" y="1441"/>
              <a:ext cx="404" cy="181"/>
              <a:chOff x="976" y="1525"/>
              <a:chExt cx="404" cy="181"/>
            </a:xfrm>
          </p:grpSpPr>
          <p:sp>
            <p:nvSpPr>
              <p:cNvPr id="58526" name="Rectangle 15"/>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7" name="Rectangle 16"/>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8" name="Rectangle 17"/>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6" name="Group 18"/>
            <p:cNvGrpSpPr>
              <a:grpSpLocks/>
            </p:cNvGrpSpPr>
            <p:nvPr/>
          </p:nvGrpSpPr>
          <p:grpSpPr bwMode="auto">
            <a:xfrm>
              <a:off x="2741" y="1441"/>
              <a:ext cx="404" cy="181"/>
              <a:chOff x="976" y="1525"/>
              <a:chExt cx="404" cy="181"/>
            </a:xfrm>
          </p:grpSpPr>
          <p:sp>
            <p:nvSpPr>
              <p:cNvPr id="58523" name="Rectangle 19"/>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4" name="Rectangle 20"/>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5" name="Rectangle 21"/>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7" name="Group 22"/>
            <p:cNvGrpSpPr>
              <a:grpSpLocks/>
            </p:cNvGrpSpPr>
            <p:nvPr/>
          </p:nvGrpSpPr>
          <p:grpSpPr bwMode="auto">
            <a:xfrm>
              <a:off x="3791" y="1441"/>
              <a:ext cx="404" cy="181"/>
              <a:chOff x="976" y="1525"/>
              <a:chExt cx="404" cy="181"/>
            </a:xfrm>
          </p:grpSpPr>
          <p:sp>
            <p:nvSpPr>
              <p:cNvPr id="58520" name="Rectangle 23"/>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1" name="Rectangle 24"/>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22" name="Rectangle 25"/>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grpSp>
          <p:nvGrpSpPr>
            <p:cNvPr id="8" name="Group 26"/>
            <p:cNvGrpSpPr>
              <a:grpSpLocks/>
            </p:cNvGrpSpPr>
            <p:nvPr/>
          </p:nvGrpSpPr>
          <p:grpSpPr bwMode="auto">
            <a:xfrm>
              <a:off x="4381" y="1438"/>
              <a:ext cx="404" cy="181"/>
              <a:chOff x="976" y="1525"/>
              <a:chExt cx="404" cy="181"/>
            </a:xfrm>
          </p:grpSpPr>
          <p:sp>
            <p:nvSpPr>
              <p:cNvPr id="58517" name="Rectangle 27"/>
              <p:cNvSpPr>
                <a:spLocks noChangeArrowheads="1"/>
              </p:cNvSpPr>
              <p:nvPr/>
            </p:nvSpPr>
            <p:spPr bwMode="auto">
              <a:xfrm>
                <a:off x="1066" y="1525"/>
                <a:ext cx="226"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18" name="Rectangle 28"/>
              <p:cNvSpPr>
                <a:spLocks noChangeArrowheads="1"/>
              </p:cNvSpPr>
              <p:nvPr/>
            </p:nvSpPr>
            <p:spPr bwMode="auto">
              <a:xfrm>
                <a:off x="1290" y="1525"/>
                <a:ext cx="90" cy="181"/>
              </a:xfrm>
              <a:prstGeom prst="rect">
                <a:avLst/>
              </a:prstGeom>
              <a:noFill/>
              <a:ln w="22225" cap="sq">
                <a:solidFill>
                  <a:srgbClr val="000080"/>
                </a:solidFill>
                <a:miter lim="800000"/>
                <a:headEnd/>
                <a:tailEnd/>
              </a:ln>
            </p:spPr>
            <p:txBody>
              <a:bodyPr wrap="none" anchor="ctr"/>
              <a:lstStyle/>
              <a:p>
                <a:endParaRPr lang="zh-CN" altLang="en-US"/>
              </a:p>
            </p:txBody>
          </p:sp>
          <p:sp>
            <p:nvSpPr>
              <p:cNvPr id="58519" name="Rectangle 29"/>
              <p:cNvSpPr>
                <a:spLocks noChangeArrowheads="1"/>
              </p:cNvSpPr>
              <p:nvPr/>
            </p:nvSpPr>
            <p:spPr bwMode="auto">
              <a:xfrm>
                <a:off x="976" y="1525"/>
                <a:ext cx="90" cy="181"/>
              </a:xfrm>
              <a:prstGeom prst="rect">
                <a:avLst/>
              </a:prstGeom>
              <a:noFill/>
              <a:ln w="22225" cap="sq">
                <a:solidFill>
                  <a:srgbClr val="000080"/>
                </a:solidFill>
                <a:miter lim="800000"/>
                <a:headEnd/>
                <a:tailEnd/>
              </a:ln>
            </p:spPr>
            <p:txBody>
              <a:bodyPr wrap="none" anchor="ctr"/>
              <a:lstStyle/>
              <a:p>
                <a:endParaRPr lang="zh-CN" altLang="en-US"/>
              </a:p>
            </p:txBody>
          </p:sp>
        </p:grpSp>
        <p:sp>
          <p:nvSpPr>
            <p:cNvPr id="58489" name="Line 30"/>
            <p:cNvSpPr>
              <a:spLocks noChangeShapeType="1"/>
            </p:cNvSpPr>
            <p:nvPr/>
          </p:nvSpPr>
          <p:spPr bwMode="auto">
            <a:xfrm flipV="1">
              <a:off x="1756" y="1253"/>
              <a:ext cx="3165" cy="6"/>
            </a:xfrm>
            <a:prstGeom prst="line">
              <a:avLst/>
            </a:prstGeom>
            <a:noFill/>
            <a:ln w="19050" cap="sq">
              <a:solidFill>
                <a:schemeClr val="tx1"/>
              </a:solidFill>
              <a:round/>
              <a:headEnd/>
              <a:tailEnd/>
            </a:ln>
          </p:spPr>
          <p:txBody>
            <a:bodyPr wrap="none" anchor="ctr"/>
            <a:lstStyle/>
            <a:p>
              <a:endParaRPr lang="zh-CN" altLang="en-US"/>
            </a:p>
          </p:txBody>
        </p:sp>
        <p:sp>
          <p:nvSpPr>
            <p:cNvPr id="58491" name="Line 32"/>
            <p:cNvSpPr>
              <a:spLocks noChangeShapeType="1"/>
            </p:cNvSpPr>
            <p:nvPr/>
          </p:nvSpPr>
          <p:spPr bwMode="auto">
            <a:xfrm>
              <a:off x="191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2" name="Line 33"/>
            <p:cNvSpPr>
              <a:spLocks noChangeShapeType="1"/>
            </p:cNvSpPr>
            <p:nvPr/>
          </p:nvSpPr>
          <p:spPr bwMode="auto">
            <a:xfrm>
              <a:off x="250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3" name="Line 34"/>
            <p:cNvSpPr>
              <a:spLocks noChangeShapeType="1"/>
            </p:cNvSpPr>
            <p:nvPr/>
          </p:nvSpPr>
          <p:spPr bwMode="auto">
            <a:xfrm>
              <a:off x="3075"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4" name="Line 35"/>
            <p:cNvSpPr>
              <a:spLocks noChangeShapeType="1"/>
            </p:cNvSpPr>
            <p:nvPr/>
          </p:nvSpPr>
          <p:spPr bwMode="auto">
            <a:xfrm>
              <a:off x="356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5" name="Line 36"/>
            <p:cNvSpPr>
              <a:spLocks noChangeShapeType="1"/>
            </p:cNvSpPr>
            <p:nvPr/>
          </p:nvSpPr>
          <p:spPr bwMode="auto">
            <a:xfrm>
              <a:off x="4150" y="1494"/>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7" name="Line 38"/>
            <p:cNvSpPr>
              <a:spLocks noChangeShapeType="1"/>
            </p:cNvSpPr>
            <p:nvPr/>
          </p:nvSpPr>
          <p:spPr bwMode="auto">
            <a:xfrm flipH="1">
              <a:off x="1973"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8" name="Line 39"/>
            <p:cNvSpPr>
              <a:spLocks noChangeShapeType="1"/>
            </p:cNvSpPr>
            <p:nvPr/>
          </p:nvSpPr>
          <p:spPr bwMode="auto">
            <a:xfrm flipH="1">
              <a:off x="2562"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499" name="Line 40"/>
            <p:cNvSpPr>
              <a:spLocks noChangeShapeType="1"/>
            </p:cNvSpPr>
            <p:nvPr/>
          </p:nvSpPr>
          <p:spPr bwMode="auto">
            <a:xfrm flipH="1">
              <a:off x="3145"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500" name="Line 41"/>
            <p:cNvSpPr>
              <a:spLocks noChangeShapeType="1"/>
            </p:cNvSpPr>
            <p:nvPr/>
          </p:nvSpPr>
          <p:spPr bwMode="auto">
            <a:xfrm flipH="1">
              <a:off x="3609" y="1570"/>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501" name="Line 42"/>
            <p:cNvSpPr>
              <a:spLocks noChangeShapeType="1"/>
            </p:cNvSpPr>
            <p:nvPr/>
          </p:nvSpPr>
          <p:spPr bwMode="auto">
            <a:xfrm flipH="1">
              <a:off x="4195" y="1563"/>
              <a:ext cx="227" cy="0"/>
            </a:xfrm>
            <a:prstGeom prst="line">
              <a:avLst/>
            </a:prstGeom>
            <a:noFill/>
            <a:ln w="19050" cap="sq">
              <a:solidFill>
                <a:srgbClr val="000000"/>
              </a:solidFill>
              <a:round/>
              <a:headEnd/>
              <a:tailEnd type="stealth" w="med" len="med"/>
            </a:ln>
          </p:spPr>
          <p:txBody>
            <a:bodyPr wrap="none" anchor="ctr"/>
            <a:lstStyle/>
            <a:p>
              <a:endParaRPr lang="zh-CN" altLang="en-US"/>
            </a:p>
          </p:txBody>
        </p:sp>
        <p:sp>
          <p:nvSpPr>
            <p:cNvPr id="58502" name="Text Box 43"/>
            <p:cNvSpPr txBox="1">
              <a:spLocks noChangeArrowheads="1"/>
            </p:cNvSpPr>
            <p:nvPr/>
          </p:nvSpPr>
          <p:spPr bwMode="auto">
            <a:xfrm>
              <a:off x="1624" y="1368"/>
              <a:ext cx="256"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1</a:t>
              </a:r>
            </a:p>
          </p:txBody>
        </p:sp>
        <p:sp>
          <p:nvSpPr>
            <p:cNvPr id="58503" name="Text Box 44"/>
            <p:cNvSpPr txBox="1">
              <a:spLocks noChangeArrowheads="1"/>
            </p:cNvSpPr>
            <p:nvPr/>
          </p:nvSpPr>
          <p:spPr bwMode="auto">
            <a:xfrm>
              <a:off x="2228" y="1365"/>
              <a:ext cx="256"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2</a:t>
              </a:r>
            </a:p>
          </p:txBody>
        </p:sp>
        <p:sp>
          <p:nvSpPr>
            <p:cNvPr id="58504" name="Text Box 45"/>
            <p:cNvSpPr txBox="1">
              <a:spLocks noChangeArrowheads="1"/>
            </p:cNvSpPr>
            <p:nvPr/>
          </p:nvSpPr>
          <p:spPr bwMode="auto">
            <a:xfrm>
              <a:off x="2816" y="1368"/>
              <a:ext cx="256"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3</a:t>
              </a:r>
            </a:p>
          </p:txBody>
        </p:sp>
        <p:sp>
          <p:nvSpPr>
            <p:cNvPr id="58505" name="Text Box 46"/>
            <p:cNvSpPr txBox="1">
              <a:spLocks noChangeArrowheads="1"/>
            </p:cNvSpPr>
            <p:nvPr/>
          </p:nvSpPr>
          <p:spPr bwMode="auto">
            <a:xfrm>
              <a:off x="3828" y="1354"/>
              <a:ext cx="337"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000" baseline="-50000">
                  <a:solidFill>
                    <a:srgbClr val="000099"/>
                  </a:solidFill>
                </a:rPr>
                <a:t>n-1</a:t>
              </a:r>
            </a:p>
          </p:txBody>
        </p:sp>
        <p:sp>
          <p:nvSpPr>
            <p:cNvPr id="58506" name="Text Box 47"/>
            <p:cNvSpPr txBox="1">
              <a:spLocks noChangeArrowheads="1"/>
            </p:cNvSpPr>
            <p:nvPr/>
          </p:nvSpPr>
          <p:spPr bwMode="auto">
            <a:xfrm>
              <a:off x="4470" y="1361"/>
              <a:ext cx="263" cy="240"/>
            </a:xfrm>
            <a:prstGeom prst="rect">
              <a:avLst/>
            </a:prstGeom>
            <a:noFill/>
            <a:ln w="12700" cap="sq">
              <a:noFill/>
              <a:miter lim="800000"/>
              <a:headEnd/>
              <a:tailEnd/>
            </a:ln>
          </p:spPr>
          <p:txBody>
            <a:bodyPr wrap="none">
              <a:spAutoFit/>
            </a:bodyPr>
            <a:lstStyle/>
            <a:p>
              <a:pPr>
                <a:spcBef>
                  <a:spcPct val="0"/>
                </a:spcBef>
              </a:pPr>
              <a:r>
                <a:rPr lang="en-US" altLang="zh-CN" sz="2800">
                  <a:solidFill>
                    <a:srgbClr val="000099"/>
                  </a:solidFill>
                </a:rPr>
                <a:t>a</a:t>
              </a:r>
              <a:r>
                <a:rPr lang="en-US" altLang="zh-CN" sz="2400" baseline="-38000">
                  <a:solidFill>
                    <a:srgbClr val="000099"/>
                  </a:solidFill>
                </a:rPr>
                <a:t>n</a:t>
              </a:r>
            </a:p>
          </p:txBody>
        </p:sp>
        <p:sp>
          <p:nvSpPr>
            <p:cNvPr id="58507" name="Line 48"/>
            <p:cNvSpPr>
              <a:spLocks noChangeShapeType="1"/>
            </p:cNvSpPr>
            <p:nvPr/>
          </p:nvSpPr>
          <p:spPr bwMode="auto">
            <a:xfrm>
              <a:off x="1393" y="1804"/>
              <a:ext cx="3214" cy="0"/>
            </a:xfrm>
            <a:prstGeom prst="line">
              <a:avLst/>
            </a:prstGeom>
            <a:noFill/>
            <a:ln w="19050" cap="sq">
              <a:solidFill>
                <a:schemeClr val="tx1"/>
              </a:solidFill>
              <a:round/>
              <a:headEnd/>
              <a:tailEnd/>
            </a:ln>
          </p:spPr>
          <p:txBody>
            <a:bodyPr wrap="none" anchor="ctr"/>
            <a:lstStyle/>
            <a:p>
              <a:endParaRPr lang="zh-CN" altLang="en-US"/>
            </a:p>
          </p:txBody>
        </p:sp>
        <p:sp>
          <p:nvSpPr>
            <p:cNvPr id="58508" name="Line 49"/>
            <p:cNvSpPr>
              <a:spLocks noChangeShapeType="1"/>
            </p:cNvSpPr>
            <p:nvPr/>
          </p:nvSpPr>
          <p:spPr bwMode="auto">
            <a:xfrm flipV="1">
              <a:off x="4743" y="1480"/>
              <a:ext cx="182" cy="0"/>
            </a:xfrm>
            <a:prstGeom prst="line">
              <a:avLst/>
            </a:prstGeom>
            <a:noFill/>
            <a:ln w="19050" cap="sq">
              <a:solidFill>
                <a:schemeClr val="tx1"/>
              </a:solidFill>
              <a:round/>
              <a:headEnd/>
              <a:tailEnd/>
            </a:ln>
          </p:spPr>
          <p:txBody>
            <a:bodyPr wrap="none" anchor="ctr"/>
            <a:lstStyle/>
            <a:p>
              <a:endParaRPr lang="zh-CN" altLang="en-US"/>
            </a:p>
          </p:txBody>
        </p:sp>
        <p:sp>
          <p:nvSpPr>
            <p:cNvPr id="58509" name="Line 50"/>
            <p:cNvSpPr>
              <a:spLocks noChangeShapeType="1"/>
            </p:cNvSpPr>
            <p:nvPr/>
          </p:nvSpPr>
          <p:spPr bwMode="auto">
            <a:xfrm flipV="1">
              <a:off x="1393" y="1577"/>
              <a:ext cx="182" cy="0"/>
            </a:xfrm>
            <a:prstGeom prst="line">
              <a:avLst/>
            </a:prstGeom>
            <a:noFill/>
            <a:ln w="19050" cap="sq">
              <a:solidFill>
                <a:schemeClr val="tx1"/>
              </a:solidFill>
              <a:round/>
              <a:headEnd/>
              <a:tailEnd/>
            </a:ln>
          </p:spPr>
          <p:txBody>
            <a:bodyPr wrap="none" anchor="ctr"/>
            <a:lstStyle/>
            <a:p>
              <a:endParaRPr lang="zh-CN" altLang="en-US"/>
            </a:p>
          </p:txBody>
        </p:sp>
        <p:sp>
          <p:nvSpPr>
            <p:cNvPr id="58510" name="Line 51"/>
            <p:cNvSpPr>
              <a:spLocks noChangeShapeType="1"/>
            </p:cNvSpPr>
            <p:nvPr/>
          </p:nvSpPr>
          <p:spPr bwMode="auto">
            <a:xfrm>
              <a:off x="1393" y="1577"/>
              <a:ext cx="0" cy="227"/>
            </a:xfrm>
            <a:prstGeom prst="line">
              <a:avLst/>
            </a:prstGeom>
            <a:noFill/>
            <a:ln w="19050" cap="sq">
              <a:solidFill>
                <a:schemeClr val="tx1"/>
              </a:solidFill>
              <a:round/>
              <a:headEnd/>
              <a:tailEnd/>
            </a:ln>
          </p:spPr>
          <p:txBody>
            <a:bodyPr wrap="none" anchor="ctr"/>
            <a:lstStyle/>
            <a:p>
              <a:endParaRPr lang="zh-CN" altLang="en-US"/>
            </a:p>
          </p:txBody>
        </p:sp>
        <p:sp>
          <p:nvSpPr>
            <p:cNvPr id="58511" name="Line 52"/>
            <p:cNvSpPr>
              <a:spLocks noChangeShapeType="1"/>
            </p:cNvSpPr>
            <p:nvPr/>
          </p:nvSpPr>
          <p:spPr bwMode="auto">
            <a:xfrm>
              <a:off x="4932" y="1253"/>
              <a:ext cx="0" cy="227"/>
            </a:xfrm>
            <a:prstGeom prst="line">
              <a:avLst/>
            </a:prstGeom>
            <a:noFill/>
            <a:ln w="19050" cap="sq">
              <a:solidFill>
                <a:schemeClr val="tx1"/>
              </a:solidFill>
              <a:round/>
              <a:headEnd/>
              <a:tailEnd/>
            </a:ln>
          </p:spPr>
          <p:txBody>
            <a:bodyPr wrap="none" anchor="ctr"/>
            <a:lstStyle/>
            <a:p>
              <a:endParaRPr lang="zh-CN" altLang="en-US"/>
            </a:p>
          </p:txBody>
        </p:sp>
        <p:sp>
          <p:nvSpPr>
            <p:cNvPr id="58512" name="Rectangle 53"/>
            <p:cNvSpPr>
              <a:spLocks noChangeArrowheads="1"/>
            </p:cNvSpPr>
            <p:nvPr/>
          </p:nvSpPr>
          <p:spPr bwMode="auto">
            <a:xfrm>
              <a:off x="3341" y="1354"/>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58513" name="Line 54"/>
            <p:cNvSpPr>
              <a:spLocks noChangeShapeType="1"/>
            </p:cNvSpPr>
            <p:nvPr/>
          </p:nvSpPr>
          <p:spPr bwMode="auto">
            <a:xfrm flipH="1">
              <a:off x="1575" y="1259"/>
              <a:ext cx="136" cy="163"/>
            </a:xfrm>
            <a:prstGeom prst="line">
              <a:avLst/>
            </a:prstGeom>
            <a:noFill/>
            <a:ln w="19050" cap="sq">
              <a:solidFill>
                <a:schemeClr val="tx1"/>
              </a:solidFill>
              <a:round/>
              <a:headEnd/>
              <a:tailEnd type="stealth" w="med" len="med"/>
            </a:ln>
          </p:spPr>
          <p:txBody>
            <a:bodyPr wrap="none" anchor="ctr"/>
            <a:lstStyle/>
            <a:p>
              <a:endParaRPr lang="zh-CN" altLang="en-US"/>
            </a:p>
          </p:txBody>
        </p:sp>
        <p:sp>
          <p:nvSpPr>
            <p:cNvPr id="58514" name="Line 55"/>
            <p:cNvSpPr>
              <a:spLocks noChangeShapeType="1"/>
            </p:cNvSpPr>
            <p:nvPr/>
          </p:nvSpPr>
          <p:spPr bwMode="auto">
            <a:xfrm flipV="1">
              <a:off x="4614" y="1630"/>
              <a:ext cx="136" cy="163"/>
            </a:xfrm>
            <a:prstGeom prst="line">
              <a:avLst/>
            </a:prstGeom>
            <a:noFill/>
            <a:ln w="19050" cap="sq">
              <a:solidFill>
                <a:schemeClr val="tx1"/>
              </a:solidFill>
              <a:round/>
              <a:headEnd/>
              <a:tailEnd type="stealth" w="med" len="med"/>
            </a:ln>
          </p:spPr>
          <p:txBody>
            <a:bodyPr wrap="none" anchor="ctr"/>
            <a:lstStyle/>
            <a:p>
              <a:endParaRPr lang="zh-CN" altLang="en-US"/>
            </a:p>
          </p:txBody>
        </p:sp>
        <p:sp>
          <p:nvSpPr>
            <p:cNvPr id="58515" name="Line 56"/>
            <p:cNvSpPr>
              <a:spLocks noChangeShapeType="1"/>
            </p:cNvSpPr>
            <p:nvPr/>
          </p:nvSpPr>
          <p:spPr bwMode="auto">
            <a:xfrm>
              <a:off x="1439" y="1486"/>
              <a:ext cx="137" cy="73"/>
            </a:xfrm>
            <a:prstGeom prst="line">
              <a:avLst/>
            </a:prstGeom>
            <a:noFill/>
            <a:ln w="19050" cap="sq">
              <a:solidFill>
                <a:srgbClr val="FF0000"/>
              </a:solidFill>
              <a:round/>
              <a:headEnd/>
              <a:tailEnd type="stealth" w="med" len="med"/>
            </a:ln>
          </p:spPr>
          <p:txBody>
            <a:bodyPr wrap="none" anchor="ctr"/>
            <a:lstStyle/>
            <a:p>
              <a:endParaRPr lang="zh-CN" altLang="en-US"/>
            </a:p>
          </p:txBody>
        </p:sp>
        <p:sp>
          <p:nvSpPr>
            <p:cNvPr id="58516" name="Rectangle 57"/>
            <p:cNvSpPr>
              <a:spLocks noChangeArrowheads="1"/>
            </p:cNvSpPr>
            <p:nvPr/>
          </p:nvSpPr>
          <p:spPr bwMode="auto">
            <a:xfrm>
              <a:off x="1076" y="1350"/>
              <a:ext cx="310" cy="240"/>
            </a:xfrm>
            <a:prstGeom prst="rect">
              <a:avLst/>
            </a:prstGeom>
            <a:noFill/>
            <a:ln w="12700" cap="sq">
              <a:noFill/>
              <a:miter lim="800000"/>
              <a:headEnd/>
              <a:tailEnd/>
            </a:ln>
          </p:spPr>
          <p:txBody>
            <a:bodyPr wrap="none">
              <a:spAutoFit/>
            </a:bodyPr>
            <a:lstStyle/>
            <a:p>
              <a:pPr>
                <a:spcBef>
                  <a:spcPct val="0"/>
                </a:spcBef>
              </a:pPr>
              <a:r>
                <a:rPr lang="en-US" altLang="zh-CN" sz="2800" dirty="0">
                  <a:solidFill>
                    <a:srgbClr val="FF3300"/>
                  </a:solidFill>
                </a:rPr>
                <a:t>list</a:t>
              </a:r>
              <a:endParaRPr lang="zh-CN" altLang="en-US" sz="2800" dirty="0">
                <a:solidFill>
                  <a:srgbClr val="FF3300"/>
                </a:solidFill>
              </a:endParaRPr>
            </a:p>
          </p:txBody>
        </p:sp>
      </p:grpSp>
      <p:grpSp>
        <p:nvGrpSpPr>
          <p:cNvPr id="9" name="Group 58"/>
          <p:cNvGrpSpPr>
            <a:grpSpLocks/>
          </p:cNvGrpSpPr>
          <p:nvPr/>
        </p:nvGrpSpPr>
        <p:grpSpPr bwMode="auto">
          <a:xfrm rot="319746">
            <a:off x="6372225" y="1412875"/>
            <a:ext cx="1295400" cy="792163"/>
            <a:chOff x="4468" y="436"/>
            <a:chExt cx="650" cy="433"/>
          </a:xfrm>
        </p:grpSpPr>
        <p:sp>
          <p:nvSpPr>
            <p:cNvPr id="58481" name="Freeform 59"/>
            <p:cNvSpPr>
              <a:spLocks/>
            </p:cNvSpPr>
            <p:nvPr/>
          </p:nvSpPr>
          <p:spPr bwMode="auto">
            <a:xfrm>
              <a:off x="4468" y="436"/>
              <a:ext cx="650" cy="433"/>
            </a:xfrm>
            <a:custGeom>
              <a:avLst/>
              <a:gdLst>
                <a:gd name="T0" fmla="*/ 585 w 649"/>
                <a:gd name="T1" fmla="*/ 141 h 433"/>
                <a:gd name="T2" fmla="*/ 536 w 649"/>
                <a:gd name="T3" fmla="*/ 98 h 433"/>
                <a:gd name="T4" fmla="*/ 492 w 649"/>
                <a:gd name="T5" fmla="*/ 69 h 433"/>
                <a:gd name="T6" fmla="*/ 438 w 649"/>
                <a:gd name="T7" fmla="*/ 45 h 433"/>
                <a:gd name="T8" fmla="*/ 377 w 649"/>
                <a:gd name="T9" fmla="*/ 26 h 433"/>
                <a:gd name="T10" fmla="*/ 306 w 649"/>
                <a:gd name="T11" fmla="*/ 12 h 433"/>
                <a:gd name="T12" fmla="*/ 237 w 649"/>
                <a:gd name="T13" fmla="*/ 5 h 433"/>
                <a:gd name="T14" fmla="*/ 164 w 649"/>
                <a:gd name="T15" fmla="*/ 0 h 433"/>
                <a:gd name="T16" fmla="*/ 86 w 649"/>
                <a:gd name="T17" fmla="*/ 0 h 433"/>
                <a:gd name="T18" fmla="*/ 0 w 649"/>
                <a:gd name="T19" fmla="*/ 57 h 433"/>
                <a:gd name="T20" fmla="*/ 42 w 649"/>
                <a:gd name="T21" fmla="*/ 62 h 433"/>
                <a:gd name="T22" fmla="*/ 83 w 649"/>
                <a:gd name="T23" fmla="*/ 69 h 433"/>
                <a:gd name="T24" fmla="*/ 132 w 649"/>
                <a:gd name="T25" fmla="*/ 81 h 433"/>
                <a:gd name="T26" fmla="*/ 176 w 649"/>
                <a:gd name="T27" fmla="*/ 95 h 433"/>
                <a:gd name="T28" fmla="*/ 218 w 649"/>
                <a:gd name="T29" fmla="*/ 112 h 433"/>
                <a:gd name="T30" fmla="*/ 271 w 649"/>
                <a:gd name="T31" fmla="*/ 141 h 433"/>
                <a:gd name="T32" fmla="*/ 318 w 649"/>
                <a:gd name="T33" fmla="*/ 172 h 433"/>
                <a:gd name="T34" fmla="*/ 363 w 649"/>
                <a:gd name="T35" fmla="*/ 203 h 433"/>
                <a:gd name="T36" fmla="*/ 392 w 649"/>
                <a:gd name="T37" fmla="*/ 234 h 433"/>
                <a:gd name="T38" fmla="*/ 414 w 649"/>
                <a:gd name="T39" fmla="*/ 263 h 433"/>
                <a:gd name="T40" fmla="*/ 389 w 649"/>
                <a:gd name="T41" fmla="*/ 344 h 433"/>
                <a:gd name="T42" fmla="*/ 629 w 649"/>
                <a:gd name="T43" fmla="*/ 432 h 433"/>
                <a:gd name="T44" fmla="*/ 656 w 649"/>
                <a:gd name="T45" fmla="*/ 317 h 433"/>
                <a:gd name="T46" fmla="*/ 656 w 649"/>
                <a:gd name="T47" fmla="*/ 74 h 433"/>
                <a:gd name="T48" fmla="*/ 585 w 649"/>
                <a:gd name="T49" fmla="*/ 141 h 4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9"/>
                <a:gd name="T76" fmla="*/ 0 h 433"/>
                <a:gd name="T77" fmla="*/ 649 w 649"/>
                <a:gd name="T78" fmla="*/ 433 h 4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9" h="433">
                  <a:moveTo>
                    <a:pt x="577" y="141"/>
                  </a:moveTo>
                  <a:lnTo>
                    <a:pt x="528" y="98"/>
                  </a:lnTo>
                  <a:lnTo>
                    <a:pt x="484" y="69"/>
                  </a:lnTo>
                  <a:lnTo>
                    <a:pt x="430" y="45"/>
                  </a:lnTo>
                  <a:lnTo>
                    <a:pt x="369" y="26"/>
                  </a:lnTo>
                  <a:lnTo>
                    <a:pt x="306" y="12"/>
                  </a:lnTo>
                  <a:lnTo>
                    <a:pt x="237" y="5"/>
                  </a:lnTo>
                  <a:lnTo>
                    <a:pt x="164" y="0"/>
                  </a:lnTo>
                  <a:lnTo>
                    <a:pt x="86" y="0"/>
                  </a:lnTo>
                  <a:lnTo>
                    <a:pt x="0" y="57"/>
                  </a:lnTo>
                  <a:lnTo>
                    <a:pt x="42" y="62"/>
                  </a:lnTo>
                  <a:lnTo>
                    <a:pt x="83" y="69"/>
                  </a:lnTo>
                  <a:lnTo>
                    <a:pt x="132" y="81"/>
                  </a:lnTo>
                  <a:lnTo>
                    <a:pt x="176" y="95"/>
                  </a:lnTo>
                  <a:lnTo>
                    <a:pt x="218" y="112"/>
                  </a:lnTo>
                  <a:lnTo>
                    <a:pt x="271" y="141"/>
                  </a:lnTo>
                  <a:lnTo>
                    <a:pt x="318" y="172"/>
                  </a:lnTo>
                  <a:lnTo>
                    <a:pt x="355" y="203"/>
                  </a:lnTo>
                  <a:lnTo>
                    <a:pt x="384" y="234"/>
                  </a:lnTo>
                  <a:lnTo>
                    <a:pt x="406" y="263"/>
                  </a:lnTo>
                  <a:lnTo>
                    <a:pt x="381" y="344"/>
                  </a:lnTo>
                  <a:lnTo>
                    <a:pt x="621" y="432"/>
                  </a:lnTo>
                  <a:lnTo>
                    <a:pt x="648" y="317"/>
                  </a:lnTo>
                  <a:lnTo>
                    <a:pt x="648" y="74"/>
                  </a:lnTo>
                  <a:lnTo>
                    <a:pt x="577" y="141"/>
                  </a:lnTo>
                  <a:close/>
                </a:path>
              </a:pathLst>
            </a:custGeom>
            <a:solidFill>
              <a:srgbClr val="888888"/>
            </a:solidFill>
            <a:ln w="3175" cap="flat">
              <a:noFill/>
              <a:prstDash val="solid"/>
              <a:round/>
              <a:headEnd/>
              <a:tailEnd/>
            </a:ln>
          </p:spPr>
          <p:txBody>
            <a:bodyPr wrap="none" anchor="ctr">
              <a:spAutoFit/>
            </a:bodyPr>
            <a:lstStyle/>
            <a:p>
              <a:endParaRPr lang="zh-CN" altLang="en-US"/>
            </a:p>
          </p:txBody>
        </p:sp>
        <p:sp>
          <p:nvSpPr>
            <p:cNvPr id="58482" name="Freeform 60"/>
            <p:cNvSpPr>
              <a:spLocks/>
            </p:cNvSpPr>
            <p:nvPr/>
          </p:nvSpPr>
          <p:spPr bwMode="auto">
            <a:xfrm>
              <a:off x="4515" y="448"/>
              <a:ext cx="567" cy="369"/>
            </a:xfrm>
            <a:custGeom>
              <a:avLst/>
              <a:gdLst>
                <a:gd name="T0" fmla="*/ 524 w 566"/>
                <a:gd name="T1" fmla="*/ 167 h 369"/>
                <a:gd name="T2" fmla="*/ 480 w 566"/>
                <a:gd name="T3" fmla="*/ 124 h 369"/>
                <a:gd name="T4" fmla="*/ 431 w 566"/>
                <a:gd name="T5" fmla="*/ 86 h 369"/>
                <a:gd name="T6" fmla="*/ 375 w 566"/>
                <a:gd name="T7" fmla="*/ 55 h 369"/>
                <a:gd name="T8" fmla="*/ 316 w 566"/>
                <a:gd name="T9" fmla="*/ 29 h 369"/>
                <a:gd name="T10" fmla="*/ 279 w 566"/>
                <a:gd name="T11" fmla="*/ 19 h 369"/>
                <a:gd name="T12" fmla="*/ 244 w 566"/>
                <a:gd name="T13" fmla="*/ 12 h 369"/>
                <a:gd name="T14" fmla="*/ 208 w 566"/>
                <a:gd name="T15" fmla="*/ 7 h 369"/>
                <a:gd name="T16" fmla="*/ 171 w 566"/>
                <a:gd name="T17" fmla="*/ 3 h 369"/>
                <a:gd name="T18" fmla="*/ 132 w 566"/>
                <a:gd name="T19" fmla="*/ 0 h 369"/>
                <a:gd name="T20" fmla="*/ 90 w 566"/>
                <a:gd name="T21" fmla="*/ 0 h 369"/>
                <a:gd name="T22" fmla="*/ 46 w 566"/>
                <a:gd name="T23" fmla="*/ 0 h 369"/>
                <a:gd name="T24" fmla="*/ 0 w 566"/>
                <a:gd name="T25" fmla="*/ 5 h 369"/>
                <a:gd name="T26" fmla="*/ 39 w 566"/>
                <a:gd name="T27" fmla="*/ 10 h 369"/>
                <a:gd name="T28" fmla="*/ 76 w 566"/>
                <a:gd name="T29" fmla="*/ 17 h 369"/>
                <a:gd name="T30" fmla="*/ 110 w 566"/>
                <a:gd name="T31" fmla="*/ 26 h 369"/>
                <a:gd name="T32" fmla="*/ 144 w 566"/>
                <a:gd name="T33" fmla="*/ 38 h 369"/>
                <a:gd name="T34" fmla="*/ 174 w 566"/>
                <a:gd name="T35" fmla="*/ 50 h 369"/>
                <a:gd name="T36" fmla="*/ 203 w 566"/>
                <a:gd name="T37" fmla="*/ 65 h 369"/>
                <a:gd name="T38" fmla="*/ 232 w 566"/>
                <a:gd name="T39" fmla="*/ 79 h 369"/>
                <a:gd name="T40" fmla="*/ 257 w 566"/>
                <a:gd name="T41" fmla="*/ 96 h 369"/>
                <a:gd name="T42" fmla="*/ 281 w 566"/>
                <a:gd name="T43" fmla="*/ 115 h 369"/>
                <a:gd name="T44" fmla="*/ 309 w 566"/>
                <a:gd name="T45" fmla="*/ 131 h 369"/>
                <a:gd name="T46" fmla="*/ 329 w 566"/>
                <a:gd name="T47" fmla="*/ 150 h 369"/>
                <a:gd name="T48" fmla="*/ 346 w 566"/>
                <a:gd name="T49" fmla="*/ 170 h 369"/>
                <a:gd name="T50" fmla="*/ 363 w 566"/>
                <a:gd name="T51" fmla="*/ 189 h 369"/>
                <a:gd name="T52" fmla="*/ 375 w 566"/>
                <a:gd name="T53" fmla="*/ 208 h 369"/>
                <a:gd name="T54" fmla="*/ 387 w 566"/>
                <a:gd name="T55" fmla="*/ 227 h 369"/>
                <a:gd name="T56" fmla="*/ 397 w 566"/>
                <a:gd name="T57" fmla="*/ 244 h 369"/>
                <a:gd name="T58" fmla="*/ 356 w 566"/>
                <a:gd name="T59" fmla="*/ 287 h 369"/>
                <a:gd name="T60" fmla="*/ 571 w 566"/>
                <a:gd name="T61" fmla="*/ 368 h 369"/>
                <a:gd name="T62" fmla="*/ 571 w 566"/>
                <a:gd name="T63" fmla="*/ 119 h 369"/>
                <a:gd name="T64" fmla="*/ 524 w 566"/>
                <a:gd name="T65" fmla="*/ 167 h 3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66" h="369">
                  <a:moveTo>
                    <a:pt x="518" y="167"/>
                  </a:moveTo>
                  <a:lnTo>
                    <a:pt x="474" y="124"/>
                  </a:lnTo>
                  <a:lnTo>
                    <a:pt x="425" y="86"/>
                  </a:lnTo>
                  <a:lnTo>
                    <a:pt x="369" y="55"/>
                  </a:lnTo>
                  <a:lnTo>
                    <a:pt x="310" y="29"/>
                  </a:lnTo>
                  <a:lnTo>
                    <a:pt x="279" y="19"/>
                  </a:lnTo>
                  <a:lnTo>
                    <a:pt x="244" y="12"/>
                  </a:lnTo>
                  <a:lnTo>
                    <a:pt x="208" y="7"/>
                  </a:lnTo>
                  <a:lnTo>
                    <a:pt x="171" y="3"/>
                  </a:lnTo>
                  <a:lnTo>
                    <a:pt x="132" y="0"/>
                  </a:lnTo>
                  <a:lnTo>
                    <a:pt x="90" y="0"/>
                  </a:lnTo>
                  <a:lnTo>
                    <a:pt x="46" y="0"/>
                  </a:lnTo>
                  <a:lnTo>
                    <a:pt x="0" y="5"/>
                  </a:lnTo>
                  <a:lnTo>
                    <a:pt x="39" y="10"/>
                  </a:lnTo>
                  <a:lnTo>
                    <a:pt x="76" y="17"/>
                  </a:lnTo>
                  <a:lnTo>
                    <a:pt x="110" y="26"/>
                  </a:lnTo>
                  <a:lnTo>
                    <a:pt x="144" y="38"/>
                  </a:lnTo>
                  <a:lnTo>
                    <a:pt x="174" y="50"/>
                  </a:lnTo>
                  <a:lnTo>
                    <a:pt x="203" y="65"/>
                  </a:lnTo>
                  <a:lnTo>
                    <a:pt x="232" y="79"/>
                  </a:lnTo>
                  <a:lnTo>
                    <a:pt x="257" y="96"/>
                  </a:lnTo>
                  <a:lnTo>
                    <a:pt x="281" y="115"/>
                  </a:lnTo>
                  <a:lnTo>
                    <a:pt x="303" y="131"/>
                  </a:lnTo>
                  <a:lnTo>
                    <a:pt x="323" y="150"/>
                  </a:lnTo>
                  <a:lnTo>
                    <a:pt x="340" y="170"/>
                  </a:lnTo>
                  <a:lnTo>
                    <a:pt x="357" y="189"/>
                  </a:lnTo>
                  <a:lnTo>
                    <a:pt x="369" y="208"/>
                  </a:lnTo>
                  <a:lnTo>
                    <a:pt x="381" y="227"/>
                  </a:lnTo>
                  <a:lnTo>
                    <a:pt x="391" y="244"/>
                  </a:lnTo>
                  <a:lnTo>
                    <a:pt x="350" y="287"/>
                  </a:lnTo>
                  <a:lnTo>
                    <a:pt x="565" y="368"/>
                  </a:lnTo>
                  <a:lnTo>
                    <a:pt x="565" y="119"/>
                  </a:lnTo>
                  <a:lnTo>
                    <a:pt x="518" y="167"/>
                  </a:lnTo>
                  <a:close/>
                </a:path>
              </a:pathLst>
            </a:custGeom>
            <a:solidFill>
              <a:srgbClr val="FF0000"/>
            </a:solidFill>
            <a:ln w="38100" cap="flat">
              <a:solidFill>
                <a:srgbClr val="FFFF00"/>
              </a:solidFill>
              <a:prstDash val="solid"/>
              <a:round/>
              <a:headEnd/>
              <a:tailEnd/>
            </a:ln>
            <a:effectLst>
              <a:outerShdw dist="17961" dir="2700000" algn="ctr" rotWithShape="0">
                <a:schemeClr val="bg2"/>
              </a:outerShdw>
            </a:effectLst>
          </p:spPr>
          <p:txBody>
            <a:bodyPr wrap="none" anchor="ctr">
              <a:spAutoFit/>
            </a:bodyPr>
            <a:lstStyle/>
            <a:p>
              <a:endParaRPr lang="zh-CN" altLang="en-US"/>
            </a:p>
          </p:txBody>
        </p:sp>
      </p:grpSp>
      <p:grpSp>
        <p:nvGrpSpPr>
          <p:cNvPr id="11" name="Group 363"/>
          <p:cNvGrpSpPr>
            <a:grpSpLocks/>
          </p:cNvGrpSpPr>
          <p:nvPr/>
        </p:nvGrpSpPr>
        <p:grpSpPr bwMode="auto">
          <a:xfrm>
            <a:off x="2051050" y="549275"/>
            <a:ext cx="6193358" cy="657225"/>
            <a:chOff x="1355" y="385"/>
            <a:chExt cx="3468" cy="414"/>
          </a:xfrm>
        </p:grpSpPr>
        <p:sp>
          <p:nvSpPr>
            <p:cNvPr id="546882" name="Rectangle 66"/>
            <p:cNvSpPr>
              <a:spLocks noChangeArrowheads="1"/>
            </p:cNvSpPr>
            <p:nvPr/>
          </p:nvSpPr>
          <p:spPr bwMode="auto">
            <a:xfrm>
              <a:off x="1355" y="385"/>
              <a:ext cx="3339" cy="414"/>
            </a:xfrm>
            <a:prstGeom prst="rect">
              <a:avLst/>
            </a:prstGeom>
            <a:gradFill rotWithShape="1">
              <a:gsLst>
                <a:gs pos="0">
                  <a:schemeClr val="accent2"/>
                </a:gs>
                <a:gs pos="50000">
                  <a:schemeClr val="accent2">
                    <a:gamma/>
                    <a:shade val="46275"/>
                    <a:invGamma/>
                  </a:schemeClr>
                </a:gs>
                <a:gs pos="100000">
                  <a:schemeClr val="accent2"/>
                </a:gs>
              </a:gsLst>
              <a:lin ang="5400000" scaled="1"/>
            </a:gradFill>
            <a:ln w="9525">
              <a:noFill/>
              <a:miter lim="800000"/>
              <a:headEnd/>
              <a:tailEnd/>
            </a:ln>
            <a:effectLst>
              <a:outerShdw dist="89803" dir="2700000" algn="ctr" rotWithShape="0">
                <a:srgbClr val="777777">
                  <a:alpha val="50000"/>
                </a:srgbClr>
              </a:outerShdw>
            </a:effectLst>
          </p:spPr>
          <p:txBody>
            <a:bodyPr wrap="none" anchor="ctr"/>
            <a:lstStyle/>
            <a:p>
              <a:pPr>
                <a:defRPr/>
              </a:pPr>
              <a:endParaRPr lang="zh-CN" altLang="en-US"/>
            </a:p>
          </p:txBody>
        </p:sp>
        <p:sp>
          <p:nvSpPr>
            <p:cNvPr id="58477" name="Text Box 67"/>
            <p:cNvSpPr txBox="1">
              <a:spLocks noChangeArrowheads="1"/>
            </p:cNvSpPr>
            <p:nvPr/>
          </p:nvSpPr>
          <p:spPr bwMode="auto">
            <a:xfrm>
              <a:off x="1474" y="392"/>
              <a:ext cx="3349" cy="330"/>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pPr>
                <a:spcBef>
                  <a:spcPct val="0"/>
                </a:spcBef>
              </a:pPr>
              <a:r>
                <a:rPr lang="zh-CN" altLang="en-US" sz="2800" dirty="0">
                  <a:solidFill>
                    <a:schemeClr val="bg1"/>
                  </a:solidFill>
                  <a:ea typeface="黑体" pitchFamily="2" charset="-122"/>
                </a:rPr>
                <a:t>构造一个双向循环链表</a:t>
              </a:r>
            </a:p>
          </p:txBody>
        </p:sp>
      </p:grpSp>
      <p:grpSp>
        <p:nvGrpSpPr>
          <p:cNvPr id="25" name="Group 378"/>
          <p:cNvGrpSpPr>
            <a:grpSpLocks/>
          </p:cNvGrpSpPr>
          <p:nvPr/>
        </p:nvGrpSpPr>
        <p:grpSpPr bwMode="auto">
          <a:xfrm>
            <a:off x="5424488" y="3255963"/>
            <a:ext cx="2343150" cy="942975"/>
            <a:chOff x="3417" y="2051"/>
            <a:chExt cx="1476" cy="594"/>
          </a:xfrm>
        </p:grpSpPr>
        <p:sp>
          <p:nvSpPr>
            <p:cNvPr id="58385" name="AutoShape 374"/>
            <p:cNvSpPr>
              <a:spLocks noChangeArrowheads="1"/>
            </p:cNvSpPr>
            <p:nvPr/>
          </p:nvSpPr>
          <p:spPr bwMode="auto">
            <a:xfrm>
              <a:off x="3417" y="2055"/>
              <a:ext cx="1476" cy="590"/>
            </a:xfrm>
            <a:prstGeom prst="irregularSeal2">
              <a:avLst/>
            </a:prstGeom>
            <a:noFill/>
            <a:ln w="69850">
              <a:solidFill>
                <a:srgbClr val="00CCFF"/>
              </a:solidFill>
              <a:miter lim="800000"/>
              <a:headEnd/>
              <a:tailEnd/>
            </a:ln>
            <a:effectLst>
              <a:outerShdw dist="63500" dir="2212194" algn="ctr" rotWithShape="0">
                <a:srgbClr val="969696"/>
              </a:outerShdw>
            </a:effectLst>
          </p:spPr>
          <p:txBody>
            <a:bodyPr wrap="none" anchor="ctr"/>
            <a:lstStyle/>
            <a:p>
              <a:endParaRPr lang="zh-CN" altLang="en-US"/>
            </a:p>
          </p:txBody>
        </p:sp>
        <p:sp>
          <p:nvSpPr>
            <p:cNvPr id="58386" name="Text Box 376"/>
            <p:cNvSpPr txBox="1">
              <a:spLocks noChangeArrowheads="1"/>
            </p:cNvSpPr>
            <p:nvPr/>
          </p:nvSpPr>
          <p:spPr bwMode="auto">
            <a:xfrm rot="330400">
              <a:off x="4057" y="2051"/>
              <a:ext cx="468" cy="480"/>
            </a:xfrm>
            <a:prstGeom prst="rect">
              <a:avLst/>
            </a:prstGeom>
            <a:noFill/>
            <a:ln w="12700" cap="sq">
              <a:noFill/>
              <a:miter lim="800000"/>
              <a:headEnd/>
              <a:tailEnd/>
            </a:ln>
            <a:effectLst>
              <a:outerShdw dist="28398" dir="3806097" algn="ctr" rotWithShape="0">
                <a:srgbClr val="000000"/>
              </a:outerShdw>
            </a:effectLst>
          </p:spPr>
          <p:txBody>
            <a:bodyPr wrap="none">
              <a:spAutoFit/>
            </a:bodyPr>
            <a:lstStyle/>
            <a:p>
              <a:r>
                <a:rPr lang="zh-CN" altLang="en-US" sz="6600">
                  <a:solidFill>
                    <a:srgbClr val="FF0000"/>
                  </a:solidFill>
                  <a:ea typeface="华文新魏" pitchFamily="2" charset="-122"/>
                </a:rPr>
                <a:t>入</a:t>
              </a:r>
            </a:p>
          </p:txBody>
        </p:sp>
        <p:sp>
          <p:nvSpPr>
            <p:cNvPr id="58387" name="Text Box 377"/>
            <p:cNvSpPr txBox="1">
              <a:spLocks noChangeArrowheads="1"/>
            </p:cNvSpPr>
            <p:nvPr/>
          </p:nvSpPr>
          <p:spPr bwMode="auto">
            <a:xfrm rot="291258">
              <a:off x="3740" y="2079"/>
              <a:ext cx="468" cy="480"/>
            </a:xfrm>
            <a:prstGeom prst="rect">
              <a:avLst/>
            </a:prstGeom>
            <a:noFill/>
            <a:ln w="12700" cap="sq">
              <a:noFill/>
              <a:miter lim="800000"/>
              <a:headEnd/>
              <a:tailEnd/>
            </a:ln>
            <a:effectLst>
              <a:outerShdw dist="28398" dir="3806097" algn="ctr" rotWithShape="0">
                <a:srgbClr val="000000"/>
              </a:outerShdw>
            </a:effectLst>
          </p:spPr>
          <p:txBody>
            <a:bodyPr wrap="none">
              <a:spAutoFit/>
            </a:bodyPr>
            <a:lstStyle/>
            <a:p>
              <a:r>
                <a:rPr lang="zh-CN" altLang="en-US" sz="6600">
                  <a:solidFill>
                    <a:srgbClr val="FF0000"/>
                  </a:solidFill>
                  <a:ea typeface="华文新魏" pitchFamily="2" charset="-122"/>
                </a:rPr>
                <a:t>插</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528"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p:cTn id="18" dur="500" fill="hold"/>
                                        <p:tgtEl>
                                          <p:spTgt spid="25"/>
                                        </p:tgtEl>
                                        <p:attrNameLst>
                                          <p:attrName>ppt_w</p:attrName>
                                        </p:attrNameLst>
                                      </p:cBhvr>
                                      <p:tavLst>
                                        <p:tav tm="0">
                                          <p:val>
                                            <p:fltVal val="0"/>
                                          </p:val>
                                        </p:tav>
                                        <p:tav tm="100000">
                                          <p:val>
                                            <p:strVal val="#ppt_w"/>
                                          </p:val>
                                        </p:tav>
                                      </p:tavLst>
                                    </p:anim>
                                    <p:anim calcmode="lin" valueType="num">
                                      <p:cBhvr>
                                        <p:cTn id="19" dur="500" fill="hold"/>
                                        <p:tgtEl>
                                          <p:spTgt spid="25"/>
                                        </p:tgtEl>
                                        <p:attrNameLst>
                                          <p:attrName>ppt_h</p:attrName>
                                        </p:attrNameLst>
                                      </p:cBhvr>
                                      <p:tavLst>
                                        <p:tav tm="0">
                                          <p:val>
                                            <p:fltVal val="0"/>
                                          </p:val>
                                        </p:tav>
                                        <p:tav tm="100000">
                                          <p:val>
                                            <p:strVal val="#ppt_h"/>
                                          </p:val>
                                        </p:tav>
                                      </p:tavLst>
                                    </p:anim>
                                    <p:anim calcmode="lin" valueType="num">
                                      <p:cBhvr>
                                        <p:cTn id="20" dur="500" fill="hold"/>
                                        <p:tgtEl>
                                          <p:spTgt spid="25"/>
                                        </p:tgtEl>
                                        <p:attrNameLst>
                                          <p:attrName>ppt_x</p:attrName>
                                        </p:attrNameLst>
                                      </p:cBhvr>
                                      <p:tavLst>
                                        <p:tav tm="0">
                                          <p:val>
                                            <p:fltVal val="0.5"/>
                                          </p:val>
                                        </p:tav>
                                        <p:tav tm="100000">
                                          <p:val>
                                            <p:strVal val="#ppt_x"/>
                                          </p:val>
                                        </p:tav>
                                      </p:tavLst>
                                    </p:anim>
                                    <p:anim calcmode="lin" valueType="num">
                                      <p:cBhvr>
                                        <p:cTn id="21" dur="500" fill="hold"/>
                                        <p:tgtEl>
                                          <p:spTgt spid="2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71563" y="2460625"/>
            <a:ext cx="2292350" cy="742950"/>
            <a:chOff x="892" y="2600"/>
            <a:chExt cx="1444" cy="468"/>
          </a:xfrm>
        </p:grpSpPr>
        <p:sp>
          <p:nvSpPr>
            <p:cNvPr id="59484" name="Rectangle 3"/>
            <p:cNvSpPr>
              <a:spLocks noChangeArrowheads="1"/>
            </p:cNvSpPr>
            <p:nvPr/>
          </p:nvSpPr>
          <p:spPr bwMode="auto">
            <a:xfrm>
              <a:off x="1565" y="2750"/>
              <a:ext cx="453" cy="318"/>
            </a:xfrm>
            <a:prstGeom prst="rect">
              <a:avLst/>
            </a:prstGeom>
            <a:solidFill>
              <a:srgbClr val="C0C0C0"/>
            </a:solidFill>
            <a:ln w="31750" cap="sq">
              <a:solidFill>
                <a:schemeClr val="accent2"/>
              </a:solidFill>
              <a:miter lim="800000"/>
              <a:headEnd/>
              <a:tailEnd/>
            </a:ln>
          </p:spPr>
          <p:txBody>
            <a:bodyPr wrap="none" anchor="ctr"/>
            <a:lstStyle/>
            <a:p>
              <a:r>
                <a:rPr lang="en-US" altLang="zh-CN" dirty="0">
                  <a:solidFill>
                    <a:srgbClr val="000099"/>
                  </a:solidFill>
                </a:rPr>
                <a:t>a</a:t>
              </a:r>
              <a:r>
                <a:rPr lang="en-US" altLang="zh-CN" baseline="-30000" dirty="0">
                  <a:solidFill>
                    <a:srgbClr val="000099"/>
                  </a:solidFill>
                </a:rPr>
                <a:t>1</a:t>
              </a:r>
              <a:endParaRPr lang="zh-CN" altLang="en-US" baseline="-30000" dirty="0">
                <a:solidFill>
                  <a:srgbClr val="000099"/>
                </a:solidFill>
              </a:endParaRPr>
            </a:p>
            <a:p>
              <a:endParaRPr lang="zh-CN" altLang="en-US" dirty="0"/>
            </a:p>
          </p:txBody>
        </p:sp>
        <p:sp>
          <p:nvSpPr>
            <p:cNvPr id="59485" name="Rectangle 4"/>
            <p:cNvSpPr>
              <a:spLocks noChangeArrowheads="1"/>
            </p:cNvSpPr>
            <p:nvPr/>
          </p:nvSpPr>
          <p:spPr bwMode="auto">
            <a:xfrm>
              <a:off x="2018" y="2750"/>
              <a:ext cx="182" cy="318"/>
            </a:xfrm>
            <a:prstGeom prst="rect">
              <a:avLst/>
            </a:prstGeom>
            <a:noFill/>
            <a:ln w="31750" cap="sq">
              <a:solidFill>
                <a:schemeClr val="accent2"/>
              </a:solidFill>
              <a:miter lim="800000"/>
              <a:headEnd/>
              <a:tailEnd/>
            </a:ln>
          </p:spPr>
          <p:txBody>
            <a:bodyPr wrap="none" anchor="ctr"/>
            <a:lstStyle/>
            <a:p>
              <a:endParaRPr lang="zh-CN" altLang="en-US"/>
            </a:p>
          </p:txBody>
        </p:sp>
        <p:sp>
          <p:nvSpPr>
            <p:cNvPr id="59486" name="Rectangle 5"/>
            <p:cNvSpPr>
              <a:spLocks noChangeArrowheads="1"/>
            </p:cNvSpPr>
            <p:nvPr/>
          </p:nvSpPr>
          <p:spPr bwMode="auto">
            <a:xfrm>
              <a:off x="1383" y="2750"/>
              <a:ext cx="182" cy="318"/>
            </a:xfrm>
            <a:prstGeom prst="rect">
              <a:avLst/>
            </a:prstGeom>
            <a:noFill/>
            <a:ln w="31750" cap="sq">
              <a:solidFill>
                <a:schemeClr val="accent2"/>
              </a:solidFill>
              <a:miter lim="800000"/>
              <a:headEnd/>
              <a:tailEnd/>
            </a:ln>
          </p:spPr>
          <p:txBody>
            <a:bodyPr wrap="none" anchor="ctr"/>
            <a:lstStyle/>
            <a:p>
              <a:endParaRPr lang="zh-CN" altLang="en-US"/>
            </a:p>
          </p:txBody>
        </p:sp>
        <p:sp>
          <p:nvSpPr>
            <p:cNvPr id="59487" name="Line 6"/>
            <p:cNvSpPr>
              <a:spLocks noChangeShapeType="1"/>
            </p:cNvSpPr>
            <p:nvPr/>
          </p:nvSpPr>
          <p:spPr bwMode="auto">
            <a:xfrm>
              <a:off x="1171" y="2809"/>
              <a:ext cx="181" cy="91"/>
            </a:xfrm>
            <a:prstGeom prst="line">
              <a:avLst/>
            </a:prstGeom>
            <a:noFill/>
            <a:ln w="25400" cap="sq">
              <a:solidFill>
                <a:srgbClr val="FF0000"/>
              </a:solidFill>
              <a:round/>
              <a:headEnd/>
              <a:tailEnd type="stealth" w="med" len="lg"/>
            </a:ln>
          </p:spPr>
          <p:txBody>
            <a:bodyPr wrap="none" anchor="ctr"/>
            <a:lstStyle/>
            <a:p>
              <a:endParaRPr lang="zh-CN" altLang="en-US"/>
            </a:p>
          </p:txBody>
        </p:sp>
        <p:sp>
          <p:nvSpPr>
            <p:cNvPr id="59488" name="Rectangle 7"/>
            <p:cNvSpPr>
              <a:spLocks noChangeArrowheads="1"/>
            </p:cNvSpPr>
            <p:nvPr/>
          </p:nvSpPr>
          <p:spPr bwMode="auto">
            <a:xfrm>
              <a:off x="892" y="2600"/>
              <a:ext cx="310" cy="240"/>
            </a:xfrm>
            <a:prstGeom prst="rect">
              <a:avLst/>
            </a:prstGeom>
            <a:noFill/>
            <a:ln w="12700" cap="sq">
              <a:noFill/>
              <a:miter lim="800000"/>
              <a:headEnd/>
              <a:tailEnd/>
            </a:ln>
          </p:spPr>
          <p:txBody>
            <a:bodyPr wrap="none">
              <a:spAutoFit/>
            </a:bodyPr>
            <a:lstStyle/>
            <a:p>
              <a:r>
                <a:rPr lang="en-US" altLang="zh-CN" sz="2800">
                  <a:solidFill>
                    <a:srgbClr val="FF3300"/>
                  </a:solidFill>
                </a:rPr>
                <a:t>list</a:t>
              </a:r>
              <a:endParaRPr lang="zh-CN" altLang="en-US" sz="2800">
                <a:solidFill>
                  <a:srgbClr val="FF3300"/>
                </a:solidFill>
              </a:endParaRPr>
            </a:p>
          </p:txBody>
        </p:sp>
        <p:sp>
          <p:nvSpPr>
            <p:cNvPr id="59489" name="Freeform 8"/>
            <p:cNvSpPr>
              <a:spLocks/>
            </p:cNvSpPr>
            <p:nvPr/>
          </p:nvSpPr>
          <p:spPr bwMode="auto">
            <a:xfrm>
              <a:off x="2064" y="2614"/>
              <a:ext cx="272" cy="233"/>
            </a:xfrm>
            <a:custGeom>
              <a:avLst/>
              <a:gdLst>
                <a:gd name="T0" fmla="*/ 45 w 272"/>
                <a:gd name="T1" fmla="*/ 226 h 233"/>
                <a:gd name="T2" fmla="*/ 181 w 272"/>
                <a:gd name="T3" fmla="*/ 226 h 233"/>
                <a:gd name="T4" fmla="*/ 226 w 272"/>
                <a:gd name="T5" fmla="*/ 181 h 233"/>
                <a:gd name="T6" fmla="*/ 272 w 272"/>
                <a:gd name="T7" fmla="*/ 90 h 233"/>
                <a:gd name="T8" fmla="*/ 226 w 272"/>
                <a:gd name="T9" fmla="*/ 45 h 233"/>
                <a:gd name="T10" fmla="*/ 136 w 272"/>
                <a:gd name="T11" fmla="*/ 0 h 233"/>
                <a:gd name="T12" fmla="*/ 45 w 272"/>
                <a:gd name="T13" fmla="*/ 45 h 233"/>
                <a:gd name="T14" fmla="*/ 0 w 272"/>
                <a:gd name="T15" fmla="*/ 90 h 233"/>
                <a:gd name="T16" fmla="*/ 0 60000 65536"/>
                <a:gd name="T17" fmla="*/ 0 60000 65536"/>
                <a:gd name="T18" fmla="*/ 0 60000 65536"/>
                <a:gd name="T19" fmla="*/ 0 60000 65536"/>
                <a:gd name="T20" fmla="*/ 0 60000 65536"/>
                <a:gd name="T21" fmla="*/ 0 60000 65536"/>
                <a:gd name="T22" fmla="*/ 0 60000 65536"/>
                <a:gd name="T23" fmla="*/ 0 60000 65536"/>
                <a:gd name="T24" fmla="*/ 0 w 272"/>
                <a:gd name="T25" fmla="*/ 0 h 233"/>
                <a:gd name="T26" fmla="*/ 272 w 272"/>
                <a:gd name="T27" fmla="*/ 233 h 2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 h="233">
                  <a:moveTo>
                    <a:pt x="45" y="226"/>
                  </a:moveTo>
                  <a:cubicBezTo>
                    <a:pt x="98" y="229"/>
                    <a:pt x="151" y="233"/>
                    <a:pt x="181" y="226"/>
                  </a:cubicBezTo>
                  <a:cubicBezTo>
                    <a:pt x="211" y="219"/>
                    <a:pt x="211" y="204"/>
                    <a:pt x="226" y="181"/>
                  </a:cubicBezTo>
                  <a:cubicBezTo>
                    <a:pt x="241" y="158"/>
                    <a:pt x="272" y="113"/>
                    <a:pt x="272" y="90"/>
                  </a:cubicBezTo>
                  <a:cubicBezTo>
                    <a:pt x="272" y="67"/>
                    <a:pt x="249" y="60"/>
                    <a:pt x="226" y="45"/>
                  </a:cubicBezTo>
                  <a:cubicBezTo>
                    <a:pt x="203" y="30"/>
                    <a:pt x="166" y="0"/>
                    <a:pt x="136" y="0"/>
                  </a:cubicBezTo>
                  <a:cubicBezTo>
                    <a:pt x="106" y="0"/>
                    <a:pt x="68" y="30"/>
                    <a:pt x="45" y="45"/>
                  </a:cubicBezTo>
                  <a:cubicBezTo>
                    <a:pt x="22" y="60"/>
                    <a:pt x="7" y="83"/>
                    <a:pt x="0" y="90"/>
                  </a:cubicBezTo>
                </a:path>
              </a:pathLst>
            </a:custGeom>
            <a:noFill/>
            <a:ln w="22225" cap="sq" cmpd="sng">
              <a:solidFill>
                <a:schemeClr val="bg1"/>
              </a:solidFill>
              <a:prstDash val="solid"/>
              <a:round/>
              <a:headEnd/>
              <a:tailEnd type="stealth" w="med" len="lg"/>
            </a:ln>
          </p:spPr>
          <p:txBody>
            <a:bodyPr wrap="none" anchor="ctr"/>
            <a:lstStyle/>
            <a:p>
              <a:endParaRPr lang="zh-CN" altLang="en-US"/>
            </a:p>
          </p:txBody>
        </p:sp>
        <p:sp>
          <p:nvSpPr>
            <p:cNvPr id="59490" name="Freeform 9"/>
            <p:cNvSpPr>
              <a:spLocks/>
            </p:cNvSpPr>
            <p:nvPr/>
          </p:nvSpPr>
          <p:spPr bwMode="auto">
            <a:xfrm flipH="1">
              <a:off x="1264" y="2618"/>
              <a:ext cx="272" cy="233"/>
            </a:xfrm>
            <a:custGeom>
              <a:avLst/>
              <a:gdLst>
                <a:gd name="T0" fmla="*/ 45 w 272"/>
                <a:gd name="T1" fmla="*/ 226 h 233"/>
                <a:gd name="T2" fmla="*/ 181 w 272"/>
                <a:gd name="T3" fmla="*/ 226 h 233"/>
                <a:gd name="T4" fmla="*/ 226 w 272"/>
                <a:gd name="T5" fmla="*/ 181 h 233"/>
                <a:gd name="T6" fmla="*/ 272 w 272"/>
                <a:gd name="T7" fmla="*/ 90 h 233"/>
                <a:gd name="T8" fmla="*/ 226 w 272"/>
                <a:gd name="T9" fmla="*/ 45 h 233"/>
                <a:gd name="T10" fmla="*/ 136 w 272"/>
                <a:gd name="T11" fmla="*/ 0 h 233"/>
                <a:gd name="T12" fmla="*/ 45 w 272"/>
                <a:gd name="T13" fmla="*/ 45 h 233"/>
                <a:gd name="T14" fmla="*/ 0 w 272"/>
                <a:gd name="T15" fmla="*/ 90 h 233"/>
                <a:gd name="T16" fmla="*/ 0 60000 65536"/>
                <a:gd name="T17" fmla="*/ 0 60000 65536"/>
                <a:gd name="T18" fmla="*/ 0 60000 65536"/>
                <a:gd name="T19" fmla="*/ 0 60000 65536"/>
                <a:gd name="T20" fmla="*/ 0 60000 65536"/>
                <a:gd name="T21" fmla="*/ 0 60000 65536"/>
                <a:gd name="T22" fmla="*/ 0 60000 65536"/>
                <a:gd name="T23" fmla="*/ 0 60000 65536"/>
                <a:gd name="T24" fmla="*/ 0 w 272"/>
                <a:gd name="T25" fmla="*/ 0 h 233"/>
                <a:gd name="T26" fmla="*/ 272 w 272"/>
                <a:gd name="T27" fmla="*/ 233 h 2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2" h="233">
                  <a:moveTo>
                    <a:pt x="45" y="226"/>
                  </a:moveTo>
                  <a:cubicBezTo>
                    <a:pt x="98" y="229"/>
                    <a:pt x="151" y="233"/>
                    <a:pt x="181" y="226"/>
                  </a:cubicBezTo>
                  <a:cubicBezTo>
                    <a:pt x="211" y="219"/>
                    <a:pt x="211" y="204"/>
                    <a:pt x="226" y="181"/>
                  </a:cubicBezTo>
                  <a:cubicBezTo>
                    <a:pt x="241" y="158"/>
                    <a:pt x="272" y="113"/>
                    <a:pt x="272" y="90"/>
                  </a:cubicBezTo>
                  <a:cubicBezTo>
                    <a:pt x="272" y="67"/>
                    <a:pt x="249" y="60"/>
                    <a:pt x="226" y="45"/>
                  </a:cubicBezTo>
                  <a:cubicBezTo>
                    <a:pt x="203" y="30"/>
                    <a:pt x="166" y="0"/>
                    <a:pt x="136" y="0"/>
                  </a:cubicBezTo>
                  <a:cubicBezTo>
                    <a:pt x="106" y="0"/>
                    <a:pt x="68" y="30"/>
                    <a:pt x="45" y="45"/>
                  </a:cubicBezTo>
                  <a:cubicBezTo>
                    <a:pt x="22" y="60"/>
                    <a:pt x="7" y="83"/>
                    <a:pt x="0" y="90"/>
                  </a:cubicBezTo>
                </a:path>
              </a:pathLst>
            </a:custGeom>
            <a:noFill/>
            <a:ln w="22225" cap="sq" cmpd="sng">
              <a:solidFill>
                <a:schemeClr val="bg1"/>
              </a:solidFill>
              <a:prstDash val="solid"/>
              <a:round/>
              <a:headEnd/>
              <a:tailEnd type="stealth" w="med" len="lg"/>
            </a:ln>
          </p:spPr>
          <p:txBody>
            <a:bodyPr wrap="none" anchor="ctr"/>
            <a:lstStyle/>
            <a:p>
              <a:endParaRPr lang="zh-CN" altLang="en-US"/>
            </a:p>
          </p:txBody>
        </p:sp>
      </p:grpSp>
      <p:grpSp>
        <p:nvGrpSpPr>
          <p:cNvPr id="3" name="Group 10"/>
          <p:cNvGrpSpPr>
            <a:grpSpLocks/>
          </p:cNvGrpSpPr>
          <p:nvPr/>
        </p:nvGrpSpPr>
        <p:grpSpPr bwMode="auto">
          <a:xfrm>
            <a:off x="3806825" y="2582863"/>
            <a:ext cx="1296988" cy="849312"/>
            <a:chOff x="2426" y="2645"/>
            <a:chExt cx="817" cy="535"/>
          </a:xfrm>
        </p:grpSpPr>
        <p:grpSp>
          <p:nvGrpSpPr>
            <p:cNvPr id="4" name="Group 11"/>
            <p:cNvGrpSpPr>
              <a:grpSpLocks/>
            </p:cNvGrpSpPr>
            <p:nvPr/>
          </p:nvGrpSpPr>
          <p:grpSpPr bwMode="auto">
            <a:xfrm>
              <a:off x="2426" y="2715"/>
              <a:ext cx="817" cy="318"/>
              <a:chOff x="3560" y="2795"/>
              <a:chExt cx="817" cy="318"/>
            </a:xfrm>
          </p:grpSpPr>
          <p:sp>
            <p:nvSpPr>
              <p:cNvPr id="59481" name="Rectangle 12"/>
              <p:cNvSpPr>
                <a:spLocks noChangeArrowheads="1"/>
              </p:cNvSpPr>
              <p:nvPr/>
            </p:nvSpPr>
            <p:spPr bwMode="auto">
              <a:xfrm>
                <a:off x="3742" y="2795"/>
                <a:ext cx="453" cy="318"/>
              </a:xfrm>
              <a:prstGeom prst="rect">
                <a:avLst/>
              </a:prstGeom>
              <a:noFill/>
              <a:ln w="31750" cap="sq">
                <a:solidFill>
                  <a:srgbClr val="000080"/>
                </a:solidFill>
                <a:miter lim="800000"/>
                <a:headEnd/>
                <a:tailEnd/>
              </a:ln>
            </p:spPr>
            <p:txBody>
              <a:bodyPr wrap="none" anchor="ctr"/>
              <a:lstStyle/>
              <a:p>
                <a:endParaRPr lang="zh-CN" altLang="en-US"/>
              </a:p>
            </p:txBody>
          </p:sp>
          <p:sp>
            <p:nvSpPr>
              <p:cNvPr id="59482" name="Rectangle 13"/>
              <p:cNvSpPr>
                <a:spLocks noChangeArrowheads="1"/>
              </p:cNvSpPr>
              <p:nvPr/>
            </p:nvSpPr>
            <p:spPr bwMode="auto">
              <a:xfrm>
                <a:off x="4195" y="2795"/>
                <a:ext cx="182" cy="318"/>
              </a:xfrm>
              <a:prstGeom prst="rect">
                <a:avLst/>
              </a:prstGeom>
              <a:noFill/>
              <a:ln w="31750" cap="sq">
                <a:solidFill>
                  <a:srgbClr val="333399"/>
                </a:solidFill>
                <a:miter lim="800000"/>
                <a:headEnd/>
                <a:tailEnd/>
              </a:ln>
            </p:spPr>
            <p:txBody>
              <a:bodyPr wrap="none" anchor="ctr"/>
              <a:lstStyle/>
              <a:p>
                <a:endParaRPr lang="zh-CN" altLang="en-US"/>
              </a:p>
            </p:txBody>
          </p:sp>
          <p:sp>
            <p:nvSpPr>
              <p:cNvPr id="59483" name="Rectangle 14"/>
              <p:cNvSpPr>
                <a:spLocks noChangeArrowheads="1"/>
              </p:cNvSpPr>
              <p:nvPr/>
            </p:nvSpPr>
            <p:spPr bwMode="auto">
              <a:xfrm>
                <a:off x="3560" y="2795"/>
                <a:ext cx="182" cy="318"/>
              </a:xfrm>
              <a:prstGeom prst="rect">
                <a:avLst/>
              </a:prstGeom>
              <a:noFill/>
              <a:ln w="31750" cap="sq">
                <a:solidFill>
                  <a:srgbClr val="000080"/>
                </a:solidFill>
                <a:miter lim="800000"/>
                <a:headEnd/>
                <a:tailEnd/>
              </a:ln>
            </p:spPr>
            <p:txBody>
              <a:bodyPr wrap="none" anchor="ctr"/>
              <a:lstStyle/>
              <a:p>
                <a:endParaRPr lang="zh-CN" altLang="en-US"/>
              </a:p>
            </p:txBody>
          </p:sp>
        </p:grpSp>
        <p:sp>
          <p:nvSpPr>
            <p:cNvPr id="59479" name="Rectangle 15"/>
            <p:cNvSpPr>
              <a:spLocks noChangeArrowheads="1"/>
            </p:cNvSpPr>
            <p:nvPr/>
          </p:nvSpPr>
          <p:spPr bwMode="auto">
            <a:xfrm>
              <a:off x="2667" y="2645"/>
              <a:ext cx="227" cy="233"/>
            </a:xfrm>
            <a:prstGeom prst="rect">
              <a:avLst/>
            </a:prstGeom>
            <a:noFill/>
            <a:ln w="12700" cap="sq">
              <a:noFill/>
              <a:miter lim="800000"/>
              <a:headEnd/>
              <a:tailEnd/>
            </a:ln>
          </p:spPr>
          <p:txBody>
            <a:bodyPr wrap="none">
              <a:spAutoFit/>
            </a:bodyPr>
            <a:lstStyle/>
            <a:p>
              <a:pPr>
                <a:spcBef>
                  <a:spcPct val="0"/>
                </a:spcBef>
              </a:pPr>
              <a:r>
                <a:rPr lang="en-US" altLang="zh-CN" dirty="0">
                  <a:solidFill>
                    <a:srgbClr val="000099"/>
                  </a:solidFill>
                </a:rPr>
                <a:t>a</a:t>
              </a:r>
              <a:r>
                <a:rPr lang="en-US" altLang="zh-CN" baseline="-30000" dirty="0">
                  <a:solidFill>
                    <a:srgbClr val="000099"/>
                  </a:solidFill>
                </a:rPr>
                <a:t>2</a:t>
              </a:r>
              <a:endParaRPr lang="zh-CN" altLang="en-US" baseline="-30000" dirty="0">
                <a:solidFill>
                  <a:srgbClr val="000099"/>
                </a:solidFill>
              </a:endParaRPr>
            </a:p>
          </p:txBody>
        </p:sp>
        <p:sp>
          <p:nvSpPr>
            <p:cNvPr id="59480" name="Rectangle 16"/>
            <p:cNvSpPr>
              <a:spLocks noChangeArrowheads="1"/>
            </p:cNvSpPr>
            <p:nvPr/>
          </p:nvSpPr>
          <p:spPr bwMode="auto">
            <a:xfrm>
              <a:off x="2458" y="2959"/>
              <a:ext cx="192" cy="221"/>
            </a:xfrm>
            <a:prstGeom prst="rect">
              <a:avLst/>
            </a:prstGeom>
            <a:noFill/>
            <a:ln w="12700" cap="sq">
              <a:noFill/>
              <a:miter lim="800000"/>
              <a:headEnd/>
              <a:tailEnd/>
            </a:ln>
          </p:spPr>
          <p:txBody>
            <a:bodyPr wrap="none">
              <a:spAutoFit/>
            </a:bodyPr>
            <a:lstStyle/>
            <a:p>
              <a:r>
                <a:rPr lang="en-US" altLang="zh-CN" sz="2600">
                  <a:solidFill>
                    <a:srgbClr val="FF0000"/>
                  </a:solidFill>
                </a:rPr>
                <a:t>p</a:t>
              </a:r>
              <a:endParaRPr lang="zh-CN" altLang="en-US" sz="2600">
                <a:solidFill>
                  <a:srgbClr val="FF0000"/>
                </a:solidFill>
              </a:endParaRPr>
            </a:p>
          </p:txBody>
        </p:sp>
      </p:grpSp>
      <p:sp>
        <p:nvSpPr>
          <p:cNvPr id="611345" name="Line 17"/>
          <p:cNvSpPr>
            <a:spLocks noChangeShapeType="1"/>
          </p:cNvSpPr>
          <p:nvPr/>
        </p:nvSpPr>
        <p:spPr bwMode="auto">
          <a:xfrm flipH="1">
            <a:off x="5137150" y="3086100"/>
            <a:ext cx="792163" cy="0"/>
          </a:xfrm>
          <a:prstGeom prst="line">
            <a:avLst/>
          </a:prstGeom>
          <a:noFill/>
          <a:ln w="31750" cap="sq">
            <a:solidFill>
              <a:schemeClr val="bg1"/>
            </a:solidFill>
            <a:round/>
            <a:headEnd/>
            <a:tailEnd type="triangle" w="med" len="lg"/>
          </a:ln>
        </p:spPr>
        <p:txBody>
          <a:bodyPr wrap="none" anchor="ctr"/>
          <a:lstStyle/>
          <a:p>
            <a:endParaRPr lang="zh-CN" altLang="en-US"/>
          </a:p>
        </p:txBody>
      </p:sp>
      <p:grpSp>
        <p:nvGrpSpPr>
          <p:cNvPr id="5" name="Group 18"/>
          <p:cNvGrpSpPr>
            <a:grpSpLocks/>
          </p:cNvGrpSpPr>
          <p:nvPr/>
        </p:nvGrpSpPr>
        <p:grpSpPr bwMode="auto">
          <a:xfrm>
            <a:off x="2887663" y="2339975"/>
            <a:ext cx="908050" cy="514350"/>
            <a:chOff x="1847" y="2492"/>
            <a:chExt cx="572" cy="324"/>
          </a:xfrm>
        </p:grpSpPr>
        <p:sp>
          <p:nvSpPr>
            <p:cNvPr id="59475" name="Line 19"/>
            <p:cNvSpPr>
              <a:spLocks noChangeShapeType="1"/>
            </p:cNvSpPr>
            <p:nvPr/>
          </p:nvSpPr>
          <p:spPr bwMode="auto">
            <a:xfrm>
              <a:off x="1920" y="2816"/>
              <a:ext cx="499" cy="0"/>
            </a:xfrm>
            <a:prstGeom prst="line">
              <a:avLst/>
            </a:prstGeom>
            <a:noFill/>
            <a:ln w="31750" cap="sq">
              <a:solidFill>
                <a:schemeClr val="bg1"/>
              </a:solidFill>
              <a:round/>
              <a:headEnd/>
              <a:tailEnd type="triangle" w="med" len="lg"/>
            </a:ln>
          </p:spPr>
          <p:txBody>
            <a:bodyPr wrap="none" anchor="ctr"/>
            <a:lstStyle/>
            <a:p>
              <a:endParaRPr lang="zh-CN" altLang="en-US"/>
            </a:p>
          </p:txBody>
        </p:sp>
        <p:sp>
          <p:nvSpPr>
            <p:cNvPr id="59476" name="Rectangle 20"/>
            <p:cNvSpPr>
              <a:spLocks noChangeArrowheads="1"/>
            </p:cNvSpPr>
            <p:nvPr/>
          </p:nvSpPr>
          <p:spPr bwMode="auto">
            <a:xfrm>
              <a:off x="2039" y="2624"/>
              <a:ext cx="227" cy="181"/>
            </a:xfrm>
            <a:prstGeom prst="rect">
              <a:avLst/>
            </a:prstGeom>
            <a:solidFill>
              <a:srgbClr val="FFFFFF"/>
            </a:solidFill>
            <a:ln w="12700" cap="sq">
              <a:noFill/>
              <a:miter lim="800000"/>
              <a:headEnd/>
              <a:tailEnd/>
            </a:ln>
          </p:spPr>
          <p:txBody>
            <a:bodyPr wrap="none" anchor="ctr"/>
            <a:lstStyle/>
            <a:p>
              <a:endParaRPr lang="zh-CN" altLang="en-US"/>
            </a:p>
          </p:txBody>
        </p:sp>
        <p:sp>
          <p:nvSpPr>
            <p:cNvPr id="59477" name="Rectangle 21"/>
            <p:cNvSpPr>
              <a:spLocks noChangeArrowheads="1"/>
            </p:cNvSpPr>
            <p:nvPr/>
          </p:nvSpPr>
          <p:spPr bwMode="auto">
            <a:xfrm>
              <a:off x="1847" y="2492"/>
              <a:ext cx="346" cy="181"/>
            </a:xfrm>
            <a:prstGeom prst="rect">
              <a:avLst/>
            </a:prstGeom>
            <a:solidFill>
              <a:srgbClr val="FFFFFF"/>
            </a:solidFill>
            <a:ln w="12700" cap="sq">
              <a:noFill/>
              <a:miter lim="800000"/>
              <a:headEnd/>
              <a:tailEnd/>
            </a:ln>
          </p:spPr>
          <p:txBody>
            <a:bodyPr wrap="none" anchor="ctr"/>
            <a:lstStyle/>
            <a:p>
              <a:endParaRPr lang="zh-CN" altLang="en-US"/>
            </a:p>
          </p:txBody>
        </p:sp>
      </p:grpSp>
      <p:sp>
        <p:nvSpPr>
          <p:cNvPr id="611350" name="Text Box 22"/>
          <p:cNvSpPr txBox="1">
            <a:spLocks noChangeArrowheads="1"/>
          </p:cNvSpPr>
          <p:nvPr/>
        </p:nvSpPr>
        <p:spPr bwMode="auto">
          <a:xfrm>
            <a:off x="2627784" y="1700808"/>
            <a:ext cx="3168650" cy="461665"/>
          </a:xfrm>
          <a:prstGeom prst="rect">
            <a:avLst/>
          </a:prstGeom>
          <a:noFill/>
          <a:ln w="12700" cap="sq">
            <a:noFill/>
            <a:miter lim="800000"/>
            <a:headEnd/>
            <a:tailEnd/>
          </a:ln>
        </p:spPr>
        <p:txBody>
          <a:bodyPr>
            <a:spAutoFit/>
          </a:bodyPr>
          <a:lstStyle/>
          <a:p>
            <a:pPr>
              <a:spcBef>
                <a:spcPct val="0"/>
              </a:spcBef>
            </a:pPr>
            <a:r>
              <a:rPr lang="zh-CN" altLang="en-US" sz="2400" dirty="0">
                <a:solidFill>
                  <a:schemeClr val="accent2"/>
                </a:solidFill>
                <a:ea typeface="幼圆" pitchFamily="49" charset="-122"/>
                <a:sym typeface="Symbol" pitchFamily="18" charset="2"/>
              </a:rPr>
              <a:t>最右边结点</a:t>
            </a:r>
            <a:r>
              <a:rPr lang="en-US" altLang="zh-CN" sz="2000" dirty="0">
                <a:solidFill>
                  <a:srgbClr val="000099"/>
                </a:solidFill>
                <a:latin typeface="宋体" charset="-122"/>
                <a:ea typeface="宋体" charset="-122"/>
                <a:sym typeface="Symbol" pitchFamily="18" charset="2"/>
              </a:rPr>
              <a:t>-</a:t>
            </a:r>
            <a:r>
              <a:rPr lang="en-US" altLang="zh-CN" sz="2000" dirty="0">
                <a:solidFill>
                  <a:srgbClr val="000099"/>
                </a:solidFill>
                <a:sym typeface="Symbol" pitchFamily="18" charset="2"/>
              </a:rPr>
              <a:t>&gt;</a:t>
            </a:r>
            <a:r>
              <a:rPr lang="en-US" altLang="zh-CN" sz="2400" dirty="0" err="1">
                <a:solidFill>
                  <a:srgbClr val="000099"/>
                </a:solidFill>
              </a:rPr>
              <a:t>rlink</a:t>
            </a:r>
            <a:r>
              <a:rPr lang="en-US" altLang="zh-CN" sz="2400" dirty="0">
                <a:solidFill>
                  <a:srgbClr val="000099"/>
                </a:solidFill>
              </a:rPr>
              <a:t>=p;</a:t>
            </a:r>
            <a:endParaRPr lang="en-US" altLang="zh-CN" sz="2800" dirty="0">
              <a:solidFill>
                <a:srgbClr val="000099"/>
              </a:solidFill>
            </a:endParaRPr>
          </a:p>
        </p:txBody>
      </p:sp>
      <p:sp>
        <p:nvSpPr>
          <p:cNvPr id="611354" name="Line 26"/>
          <p:cNvSpPr>
            <a:spLocks noChangeShapeType="1"/>
          </p:cNvSpPr>
          <p:nvPr/>
        </p:nvSpPr>
        <p:spPr bwMode="auto">
          <a:xfrm flipH="1">
            <a:off x="3159125" y="3063875"/>
            <a:ext cx="792163" cy="0"/>
          </a:xfrm>
          <a:prstGeom prst="line">
            <a:avLst/>
          </a:prstGeom>
          <a:noFill/>
          <a:ln w="31750" cap="sq">
            <a:solidFill>
              <a:schemeClr val="bg1"/>
            </a:solidFill>
            <a:round/>
            <a:headEnd/>
            <a:tailEnd type="triangle" w="med" len="lg"/>
          </a:ln>
        </p:spPr>
        <p:txBody>
          <a:bodyPr wrap="none" anchor="ctr"/>
          <a:lstStyle/>
          <a:p>
            <a:endParaRPr lang="zh-CN" altLang="en-US"/>
          </a:p>
        </p:txBody>
      </p:sp>
      <p:sp>
        <p:nvSpPr>
          <p:cNvPr id="611355" name="Rectangle 27"/>
          <p:cNvSpPr>
            <a:spLocks noChangeArrowheads="1"/>
          </p:cNvSpPr>
          <p:nvPr/>
        </p:nvSpPr>
        <p:spPr bwMode="auto">
          <a:xfrm>
            <a:off x="1939925" y="3835400"/>
            <a:ext cx="2951163" cy="461665"/>
          </a:xfrm>
          <a:prstGeom prst="rect">
            <a:avLst/>
          </a:prstGeom>
          <a:noFill/>
          <a:ln w="12700" cap="sq">
            <a:noFill/>
            <a:miter lim="800000"/>
            <a:headEnd/>
            <a:tailEnd/>
          </a:ln>
        </p:spPr>
        <p:txBody>
          <a:bodyPr>
            <a:spAutoFit/>
          </a:bodyPr>
          <a:lstStyle/>
          <a:p>
            <a:pPr>
              <a:spcBef>
                <a:spcPct val="0"/>
              </a:spcBef>
            </a:pPr>
            <a:r>
              <a:rPr lang="en-US" altLang="zh-CN" sz="2400" dirty="0">
                <a:solidFill>
                  <a:srgbClr val="000099"/>
                </a:solidFill>
                <a:sym typeface="Symbol" pitchFamily="18" charset="2"/>
              </a:rPr>
              <a:t>p</a:t>
            </a:r>
            <a:r>
              <a:rPr lang="en-US" altLang="zh-CN" sz="2400" dirty="0">
                <a:solidFill>
                  <a:srgbClr val="000099"/>
                </a:solidFill>
                <a:latin typeface="宋体" charset="-122"/>
                <a:ea typeface="宋体" charset="-122"/>
                <a:sym typeface="Symbol" pitchFamily="18" charset="2"/>
              </a:rPr>
              <a:t>-</a:t>
            </a:r>
            <a:r>
              <a:rPr lang="en-US" altLang="zh-CN" sz="2400" dirty="0">
                <a:solidFill>
                  <a:srgbClr val="000099"/>
                </a:solidFill>
                <a:sym typeface="Symbol" pitchFamily="18" charset="2"/>
              </a:rPr>
              <a:t>&gt;</a:t>
            </a:r>
            <a:r>
              <a:rPr lang="en-US" altLang="zh-CN" sz="2400" dirty="0" err="1">
                <a:solidFill>
                  <a:srgbClr val="000099"/>
                </a:solidFill>
              </a:rPr>
              <a:t>llink</a:t>
            </a:r>
            <a:r>
              <a:rPr lang="en-US" altLang="zh-CN" sz="2400" dirty="0">
                <a:solidFill>
                  <a:srgbClr val="000099"/>
                </a:solidFill>
              </a:rPr>
              <a:t>= </a:t>
            </a:r>
            <a:r>
              <a:rPr lang="zh-CN" altLang="en-US" sz="2400" dirty="0">
                <a:solidFill>
                  <a:schemeClr val="accent2"/>
                </a:solidFill>
                <a:ea typeface="幼圆" pitchFamily="49" charset="-122"/>
              </a:rPr>
              <a:t>最右边结点</a:t>
            </a:r>
            <a:r>
              <a:rPr lang="en-US" altLang="zh-CN" sz="2400" dirty="0">
                <a:solidFill>
                  <a:schemeClr val="accent2"/>
                </a:solidFill>
                <a:ea typeface="幼圆" pitchFamily="49" charset="-122"/>
              </a:rPr>
              <a:t>;</a:t>
            </a:r>
          </a:p>
        </p:txBody>
      </p:sp>
      <p:grpSp>
        <p:nvGrpSpPr>
          <p:cNvPr id="7" name="Group 28"/>
          <p:cNvGrpSpPr>
            <a:grpSpLocks/>
          </p:cNvGrpSpPr>
          <p:nvPr/>
        </p:nvGrpSpPr>
        <p:grpSpPr bwMode="auto">
          <a:xfrm>
            <a:off x="3014663" y="3833813"/>
            <a:ext cx="1849437" cy="454025"/>
            <a:chOff x="1955" y="3378"/>
            <a:chExt cx="1165" cy="286"/>
          </a:xfrm>
        </p:grpSpPr>
        <p:sp>
          <p:nvSpPr>
            <p:cNvPr id="59471" name="Rectangle 29"/>
            <p:cNvSpPr>
              <a:spLocks noChangeArrowheads="1"/>
            </p:cNvSpPr>
            <p:nvPr/>
          </p:nvSpPr>
          <p:spPr bwMode="auto">
            <a:xfrm>
              <a:off x="1986" y="3437"/>
              <a:ext cx="1134" cy="227"/>
            </a:xfrm>
            <a:prstGeom prst="rect">
              <a:avLst/>
            </a:prstGeom>
            <a:solidFill>
              <a:srgbClr val="FFFFFF"/>
            </a:solidFill>
            <a:ln w="12700" cap="sq">
              <a:noFill/>
              <a:miter lim="800000"/>
              <a:headEnd/>
              <a:tailEnd/>
            </a:ln>
          </p:spPr>
          <p:txBody>
            <a:bodyPr wrap="none" anchor="ctr"/>
            <a:lstStyle/>
            <a:p>
              <a:endParaRPr lang="zh-CN" altLang="en-US"/>
            </a:p>
          </p:txBody>
        </p:sp>
        <p:sp>
          <p:nvSpPr>
            <p:cNvPr id="59472" name="Rectangle 30"/>
            <p:cNvSpPr>
              <a:spLocks noChangeArrowheads="1"/>
            </p:cNvSpPr>
            <p:nvPr/>
          </p:nvSpPr>
          <p:spPr bwMode="auto">
            <a:xfrm>
              <a:off x="1955" y="3378"/>
              <a:ext cx="880" cy="240"/>
            </a:xfrm>
            <a:prstGeom prst="rect">
              <a:avLst/>
            </a:prstGeom>
            <a:noFill/>
            <a:ln w="12700" cap="sq">
              <a:noFill/>
              <a:miter lim="800000"/>
              <a:headEnd/>
              <a:tailEnd/>
            </a:ln>
          </p:spPr>
          <p:txBody>
            <a:bodyPr>
              <a:spAutoFit/>
            </a:bodyPr>
            <a:lstStyle/>
            <a:p>
              <a:r>
                <a:rPr lang="en-US" altLang="zh-CN" sz="2800" dirty="0">
                  <a:solidFill>
                    <a:schemeClr val="accent2"/>
                  </a:solidFill>
                  <a:sym typeface="Symbol" pitchFamily="18" charset="2"/>
                </a:rPr>
                <a:t>list</a:t>
              </a:r>
              <a:r>
                <a:rPr lang="en-US" altLang="zh-CN" sz="2800" dirty="0">
                  <a:solidFill>
                    <a:schemeClr val="accent2"/>
                  </a:solidFill>
                  <a:latin typeface="宋体" charset="-122"/>
                  <a:ea typeface="宋体" charset="-122"/>
                  <a:sym typeface="Symbol" pitchFamily="18" charset="2"/>
                </a:rPr>
                <a:t>-</a:t>
              </a:r>
              <a:r>
                <a:rPr lang="en-US" altLang="zh-CN" sz="2800" dirty="0">
                  <a:solidFill>
                    <a:schemeClr val="accent2"/>
                  </a:solidFill>
                  <a:sym typeface="Symbol" pitchFamily="18" charset="2"/>
                </a:rPr>
                <a:t>&gt;</a:t>
              </a:r>
              <a:r>
                <a:rPr lang="en-US" altLang="zh-CN" sz="2800" dirty="0" err="1">
                  <a:solidFill>
                    <a:schemeClr val="accent2"/>
                  </a:solidFill>
                </a:rPr>
                <a:t>llink</a:t>
              </a:r>
              <a:r>
                <a:rPr lang="en-US" altLang="zh-CN" sz="2800" dirty="0">
                  <a:solidFill>
                    <a:schemeClr val="accent2"/>
                  </a:solidFill>
                </a:rPr>
                <a:t>;</a:t>
              </a:r>
              <a:endParaRPr lang="zh-CN" altLang="en-US" sz="2800" dirty="0">
                <a:solidFill>
                  <a:schemeClr val="accent2"/>
                </a:solidFill>
              </a:endParaRPr>
            </a:p>
          </p:txBody>
        </p:sp>
      </p:grpSp>
      <p:grpSp>
        <p:nvGrpSpPr>
          <p:cNvPr id="8" name="Group 31"/>
          <p:cNvGrpSpPr>
            <a:grpSpLocks/>
          </p:cNvGrpSpPr>
          <p:nvPr/>
        </p:nvGrpSpPr>
        <p:grpSpPr bwMode="auto">
          <a:xfrm>
            <a:off x="5535613" y="1196975"/>
            <a:ext cx="2348755" cy="954088"/>
            <a:chOff x="3515" y="1772"/>
            <a:chExt cx="1225" cy="601"/>
          </a:xfrm>
        </p:grpSpPr>
        <p:grpSp>
          <p:nvGrpSpPr>
            <p:cNvPr id="9" name="Group 32"/>
            <p:cNvGrpSpPr>
              <a:grpSpLocks/>
            </p:cNvGrpSpPr>
            <p:nvPr/>
          </p:nvGrpSpPr>
          <p:grpSpPr bwMode="auto">
            <a:xfrm>
              <a:off x="3515" y="2069"/>
              <a:ext cx="1225" cy="304"/>
              <a:chOff x="3515" y="2069"/>
              <a:chExt cx="1225" cy="304"/>
            </a:xfrm>
          </p:grpSpPr>
          <p:sp>
            <p:nvSpPr>
              <p:cNvPr id="59469" name="Rectangle 33"/>
              <p:cNvSpPr>
                <a:spLocks noChangeArrowheads="1"/>
              </p:cNvSpPr>
              <p:nvPr/>
            </p:nvSpPr>
            <p:spPr bwMode="auto">
              <a:xfrm>
                <a:off x="3560" y="2069"/>
                <a:ext cx="1180" cy="240"/>
              </a:xfrm>
              <a:prstGeom prst="rect">
                <a:avLst/>
              </a:prstGeom>
              <a:noFill/>
              <a:ln w="12700" cap="sq">
                <a:noFill/>
                <a:miter lim="800000"/>
                <a:headEnd/>
                <a:tailEnd/>
              </a:ln>
            </p:spPr>
            <p:txBody>
              <a:bodyPr>
                <a:spAutoFit/>
              </a:bodyPr>
              <a:lstStyle/>
              <a:p>
                <a:pPr>
                  <a:spcBef>
                    <a:spcPct val="0"/>
                  </a:spcBef>
                </a:pPr>
                <a:r>
                  <a:rPr lang="en-US" altLang="zh-CN" sz="2800" dirty="0">
                    <a:solidFill>
                      <a:srgbClr val="000099"/>
                    </a:solidFill>
                    <a:sym typeface="Symbol" pitchFamily="18" charset="2"/>
                  </a:rPr>
                  <a:t>p</a:t>
                </a:r>
                <a:r>
                  <a:rPr lang="en-US" altLang="zh-CN" sz="2800" dirty="0">
                    <a:solidFill>
                      <a:srgbClr val="000099"/>
                    </a:solidFill>
                    <a:latin typeface="宋体" charset="-122"/>
                    <a:ea typeface="宋体" charset="-122"/>
                    <a:sym typeface="Symbol" pitchFamily="18" charset="2"/>
                  </a:rPr>
                  <a:t>-</a:t>
                </a:r>
                <a:r>
                  <a:rPr lang="en-US" altLang="zh-CN" sz="2800" dirty="0">
                    <a:solidFill>
                      <a:srgbClr val="000099"/>
                    </a:solidFill>
                    <a:sym typeface="Symbol" pitchFamily="18" charset="2"/>
                  </a:rPr>
                  <a:t>&gt;</a:t>
                </a:r>
                <a:r>
                  <a:rPr lang="en-US" altLang="zh-CN" sz="2800" dirty="0" err="1">
                    <a:solidFill>
                      <a:srgbClr val="000099"/>
                    </a:solidFill>
                  </a:rPr>
                  <a:t>rlink</a:t>
                </a:r>
                <a:r>
                  <a:rPr lang="en-US" altLang="zh-CN" sz="2800" dirty="0">
                    <a:solidFill>
                      <a:srgbClr val="000099"/>
                    </a:solidFill>
                  </a:rPr>
                  <a:t>=list;</a:t>
                </a:r>
                <a:endParaRPr lang="zh-CN" altLang="en-US" sz="2800" dirty="0">
                  <a:solidFill>
                    <a:srgbClr val="000099"/>
                  </a:solidFill>
                </a:endParaRPr>
              </a:p>
            </p:txBody>
          </p:sp>
          <p:sp>
            <p:nvSpPr>
              <p:cNvPr id="59470" name="AutoShape 34"/>
              <p:cNvSpPr>
                <a:spLocks noChangeArrowheads="1"/>
              </p:cNvSpPr>
              <p:nvPr/>
            </p:nvSpPr>
            <p:spPr bwMode="auto">
              <a:xfrm>
                <a:off x="3515" y="2080"/>
                <a:ext cx="1075" cy="293"/>
              </a:xfrm>
              <a:prstGeom prst="wedgeRectCallout">
                <a:avLst>
                  <a:gd name="adj1" fmla="val -49907"/>
                  <a:gd name="adj2" fmla="val 100171"/>
                </a:avLst>
              </a:prstGeom>
              <a:noFill/>
              <a:ln w="44450" cap="sq">
                <a:solidFill>
                  <a:srgbClr val="33CCCC"/>
                </a:solidFill>
                <a:miter lim="800000"/>
                <a:headEnd/>
                <a:tailEnd/>
              </a:ln>
            </p:spPr>
            <p:txBody>
              <a:bodyPr anchor="ctr"/>
              <a:lstStyle/>
              <a:p>
                <a:pPr algn="ctr"/>
                <a:endParaRPr lang="zh-CN" altLang="en-US" sz="2600"/>
              </a:p>
            </p:txBody>
          </p:sp>
        </p:grpSp>
        <p:grpSp>
          <p:nvGrpSpPr>
            <p:cNvPr id="10" name="Group 35"/>
            <p:cNvGrpSpPr>
              <a:grpSpLocks/>
            </p:cNvGrpSpPr>
            <p:nvPr/>
          </p:nvGrpSpPr>
          <p:grpSpPr bwMode="auto">
            <a:xfrm>
              <a:off x="3515" y="1772"/>
              <a:ext cx="227" cy="266"/>
              <a:chOff x="249" y="1835"/>
              <a:chExt cx="227" cy="266"/>
            </a:xfrm>
          </p:grpSpPr>
          <p:sp>
            <p:nvSpPr>
              <p:cNvPr id="59467" name="Oval 36"/>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68" name="Text Box 37"/>
              <p:cNvSpPr txBox="1">
                <a:spLocks noChangeArrowheads="1"/>
              </p:cNvSpPr>
              <p:nvPr/>
            </p:nvSpPr>
            <p:spPr bwMode="auto">
              <a:xfrm>
                <a:off x="274" y="1835"/>
                <a:ext cx="192" cy="240"/>
              </a:xfrm>
              <a:prstGeom prst="rect">
                <a:avLst/>
              </a:prstGeom>
              <a:noFill/>
              <a:ln w="12700" cap="sq">
                <a:noFill/>
                <a:miter lim="800000"/>
                <a:headEnd/>
                <a:tailEnd/>
              </a:ln>
            </p:spPr>
            <p:txBody>
              <a:bodyPr wrap="none">
                <a:spAutoFit/>
              </a:bodyPr>
              <a:lstStyle/>
              <a:p>
                <a:r>
                  <a:rPr lang="en-US" altLang="zh-CN" sz="2800">
                    <a:solidFill>
                      <a:srgbClr val="FF0000"/>
                    </a:solidFill>
                  </a:rPr>
                  <a:t>3</a:t>
                </a:r>
              </a:p>
            </p:txBody>
          </p:sp>
        </p:grpSp>
      </p:grpSp>
      <p:grpSp>
        <p:nvGrpSpPr>
          <p:cNvPr id="11" name="Group 38"/>
          <p:cNvGrpSpPr>
            <a:grpSpLocks/>
          </p:cNvGrpSpPr>
          <p:nvPr/>
        </p:nvGrpSpPr>
        <p:grpSpPr bwMode="auto">
          <a:xfrm>
            <a:off x="2101850" y="2460625"/>
            <a:ext cx="3289300" cy="382588"/>
            <a:chOff x="1352" y="2568"/>
            <a:chExt cx="2072" cy="241"/>
          </a:xfrm>
        </p:grpSpPr>
        <p:sp>
          <p:nvSpPr>
            <p:cNvPr id="59461" name="Line 39"/>
            <p:cNvSpPr>
              <a:spLocks noChangeShapeType="1"/>
            </p:cNvSpPr>
            <p:nvPr/>
          </p:nvSpPr>
          <p:spPr bwMode="auto">
            <a:xfrm flipH="1">
              <a:off x="1352" y="2568"/>
              <a:ext cx="136" cy="136"/>
            </a:xfrm>
            <a:prstGeom prst="line">
              <a:avLst/>
            </a:prstGeom>
            <a:noFill/>
            <a:ln w="31750" cap="sq">
              <a:solidFill>
                <a:schemeClr val="bg1"/>
              </a:solidFill>
              <a:round/>
              <a:headEnd/>
              <a:tailEnd type="stealth" w="med" len="lg"/>
            </a:ln>
          </p:spPr>
          <p:txBody>
            <a:bodyPr wrap="none" anchor="ctr"/>
            <a:lstStyle/>
            <a:p>
              <a:endParaRPr lang="zh-CN" altLang="en-US"/>
            </a:p>
          </p:txBody>
        </p:sp>
        <p:sp>
          <p:nvSpPr>
            <p:cNvPr id="59462" name="Line 40"/>
            <p:cNvSpPr>
              <a:spLocks noChangeShapeType="1"/>
            </p:cNvSpPr>
            <p:nvPr/>
          </p:nvSpPr>
          <p:spPr bwMode="auto">
            <a:xfrm flipV="1">
              <a:off x="1495" y="2568"/>
              <a:ext cx="1929" cy="0"/>
            </a:xfrm>
            <a:prstGeom prst="line">
              <a:avLst/>
            </a:prstGeom>
            <a:noFill/>
            <a:ln w="31750" cap="sq">
              <a:solidFill>
                <a:schemeClr val="bg1"/>
              </a:solidFill>
              <a:round/>
              <a:headEnd/>
              <a:tailEnd/>
            </a:ln>
          </p:spPr>
          <p:txBody>
            <a:bodyPr wrap="none" anchor="ctr"/>
            <a:lstStyle/>
            <a:p>
              <a:endParaRPr lang="zh-CN" altLang="en-US"/>
            </a:p>
          </p:txBody>
        </p:sp>
        <p:sp>
          <p:nvSpPr>
            <p:cNvPr id="59463" name="Line 41"/>
            <p:cNvSpPr>
              <a:spLocks noChangeShapeType="1"/>
            </p:cNvSpPr>
            <p:nvPr/>
          </p:nvSpPr>
          <p:spPr bwMode="auto">
            <a:xfrm rot="5400000" flipV="1">
              <a:off x="3309" y="2696"/>
              <a:ext cx="227" cy="0"/>
            </a:xfrm>
            <a:prstGeom prst="line">
              <a:avLst/>
            </a:prstGeom>
            <a:noFill/>
            <a:ln w="31750" cap="sq">
              <a:solidFill>
                <a:schemeClr val="bg1"/>
              </a:solidFill>
              <a:round/>
              <a:headEnd/>
              <a:tailEnd/>
            </a:ln>
          </p:spPr>
          <p:txBody>
            <a:bodyPr wrap="none" anchor="ctr"/>
            <a:lstStyle/>
            <a:p>
              <a:endParaRPr lang="zh-CN" altLang="en-US"/>
            </a:p>
          </p:txBody>
        </p:sp>
        <p:sp>
          <p:nvSpPr>
            <p:cNvPr id="59464" name="Line 42"/>
            <p:cNvSpPr>
              <a:spLocks noChangeShapeType="1"/>
            </p:cNvSpPr>
            <p:nvPr/>
          </p:nvSpPr>
          <p:spPr bwMode="auto">
            <a:xfrm>
              <a:off x="3180" y="2809"/>
              <a:ext cx="227" cy="0"/>
            </a:xfrm>
            <a:prstGeom prst="line">
              <a:avLst/>
            </a:prstGeom>
            <a:noFill/>
            <a:ln w="31750" cap="sq">
              <a:solidFill>
                <a:schemeClr val="bg1"/>
              </a:solidFill>
              <a:round/>
              <a:headEnd/>
              <a:tailEnd/>
            </a:ln>
          </p:spPr>
          <p:txBody>
            <a:bodyPr wrap="none" anchor="ctr"/>
            <a:lstStyle/>
            <a:p>
              <a:endParaRPr lang="zh-CN" altLang="en-US"/>
            </a:p>
          </p:txBody>
        </p:sp>
      </p:grpSp>
      <p:grpSp>
        <p:nvGrpSpPr>
          <p:cNvPr id="12" name="Group 43"/>
          <p:cNvGrpSpPr>
            <a:grpSpLocks/>
          </p:cNvGrpSpPr>
          <p:nvPr/>
        </p:nvGrpSpPr>
        <p:grpSpPr bwMode="auto">
          <a:xfrm>
            <a:off x="1597025" y="2378075"/>
            <a:ext cx="3395663" cy="1090613"/>
            <a:chOff x="1034" y="2516"/>
            <a:chExt cx="2139" cy="687"/>
          </a:xfrm>
        </p:grpSpPr>
        <p:sp>
          <p:nvSpPr>
            <p:cNvPr id="59453" name="Rectangle 44"/>
            <p:cNvSpPr>
              <a:spLocks noChangeArrowheads="1"/>
            </p:cNvSpPr>
            <p:nvPr/>
          </p:nvSpPr>
          <p:spPr bwMode="auto">
            <a:xfrm rot="5400000">
              <a:off x="1245" y="2741"/>
              <a:ext cx="70" cy="150"/>
            </a:xfrm>
            <a:prstGeom prst="rect">
              <a:avLst/>
            </a:prstGeom>
            <a:solidFill>
              <a:srgbClr val="FFFFFF"/>
            </a:solidFill>
            <a:ln w="12700" cap="sq">
              <a:noFill/>
              <a:miter lim="800000"/>
              <a:headEnd/>
              <a:tailEnd/>
            </a:ln>
          </p:spPr>
          <p:txBody>
            <a:bodyPr wrap="none" anchor="ctr"/>
            <a:lstStyle/>
            <a:p>
              <a:endParaRPr lang="zh-CN" altLang="en-US"/>
            </a:p>
          </p:txBody>
        </p:sp>
        <p:sp>
          <p:nvSpPr>
            <p:cNvPr id="59454" name="Rectangle 45"/>
            <p:cNvSpPr>
              <a:spLocks noChangeArrowheads="1"/>
            </p:cNvSpPr>
            <p:nvPr/>
          </p:nvSpPr>
          <p:spPr bwMode="auto">
            <a:xfrm>
              <a:off x="1111" y="2673"/>
              <a:ext cx="70" cy="150"/>
            </a:xfrm>
            <a:prstGeom prst="rect">
              <a:avLst/>
            </a:prstGeom>
            <a:solidFill>
              <a:srgbClr val="FFFFFF"/>
            </a:solidFill>
            <a:ln w="12700" cap="sq">
              <a:noFill/>
              <a:miter lim="800000"/>
              <a:headEnd/>
              <a:tailEnd/>
            </a:ln>
          </p:spPr>
          <p:txBody>
            <a:bodyPr wrap="none" anchor="ctr"/>
            <a:lstStyle/>
            <a:p>
              <a:endParaRPr lang="zh-CN" altLang="en-US"/>
            </a:p>
          </p:txBody>
        </p:sp>
        <p:sp>
          <p:nvSpPr>
            <p:cNvPr id="59455" name="Rectangle 46"/>
            <p:cNvSpPr>
              <a:spLocks noChangeArrowheads="1"/>
            </p:cNvSpPr>
            <p:nvPr/>
          </p:nvSpPr>
          <p:spPr bwMode="auto">
            <a:xfrm>
              <a:off x="1034" y="2516"/>
              <a:ext cx="136" cy="272"/>
            </a:xfrm>
            <a:prstGeom prst="rect">
              <a:avLst/>
            </a:prstGeom>
            <a:solidFill>
              <a:srgbClr val="FFFFFF"/>
            </a:solidFill>
            <a:ln w="12700" cap="sq">
              <a:noFill/>
              <a:miter lim="800000"/>
              <a:headEnd/>
              <a:tailEnd/>
            </a:ln>
          </p:spPr>
          <p:txBody>
            <a:bodyPr wrap="none" anchor="ctr"/>
            <a:lstStyle/>
            <a:p>
              <a:endParaRPr lang="zh-CN" altLang="en-US"/>
            </a:p>
          </p:txBody>
        </p:sp>
        <p:sp>
          <p:nvSpPr>
            <p:cNvPr id="59456" name="Rectangle 47"/>
            <p:cNvSpPr>
              <a:spLocks noChangeArrowheads="1"/>
            </p:cNvSpPr>
            <p:nvPr/>
          </p:nvSpPr>
          <p:spPr bwMode="auto">
            <a:xfrm>
              <a:off x="1087" y="2527"/>
              <a:ext cx="272" cy="168"/>
            </a:xfrm>
            <a:prstGeom prst="rect">
              <a:avLst/>
            </a:prstGeom>
            <a:solidFill>
              <a:srgbClr val="FFFFFF"/>
            </a:solidFill>
            <a:ln w="12700" cap="sq">
              <a:noFill/>
              <a:miter lim="800000"/>
              <a:headEnd/>
              <a:tailEnd/>
            </a:ln>
          </p:spPr>
          <p:txBody>
            <a:bodyPr wrap="none" anchor="ctr"/>
            <a:lstStyle/>
            <a:p>
              <a:endParaRPr lang="zh-CN" altLang="en-US"/>
            </a:p>
          </p:txBody>
        </p:sp>
        <p:sp>
          <p:nvSpPr>
            <p:cNvPr id="59457" name="Line 48"/>
            <p:cNvSpPr>
              <a:spLocks noChangeShapeType="1"/>
            </p:cNvSpPr>
            <p:nvPr/>
          </p:nvSpPr>
          <p:spPr bwMode="auto">
            <a:xfrm rot="5400000" flipV="1">
              <a:off x="920" y="3090"/>
              <a:ext cx="227" cy="0"/>
            </a:xfrm>
            <a:prstGeom prst="line">
              <a:avLst/>
            </a:prstGeom>
            <a:noFill/>
            <a:ln w="31750" cap="sq">
              <a:solidFill>
                <a:schemeClr val="bg1"/>
              </a:solidFill>
              <a:round/>
              <a:headEnd/>
              <a:tailEnd/>
            </a:ln>
          </p:spPr>
          <p:txBody>
            <a:bodyPr wrap="none" anchor="ctr"/>
            <a:lstStyle/>
            <a:p>
              <a:endParaRPr lang="zh-CN" altLang="en-US"/>
            </a:p>
          </p:txBody>
        </p:sp>
        <p:sp>
          <p:nvSpPr>
            <p:cNvPr id="59458" name="Line 49"/>
            <p:cNvSpPr>
              <a:spLocks noChangeShapeType="1"/>
            </p:cNvSpPr>
            <p:nvPr/>
          </p:nvSpPr>
          <p:spPr bwMode="auto">
            <a:xfrm>
              <a:off x="1037" y="2969"/>
              <a:ext cx="227" cy="0"/>
            </a:xfrm>
            <a:prstGeom prst="line">
              <a:avLst/>
            </a:prstGeom>
            <a:noFill/>
            <a:ln w="31750" cap="sq">
              <a:solidFill>
                <a:schemeClr val="bg1"/>
              </a:solidFill>
              <a:round/>
              <a:headEnd/>
              <a:tailEnd/>
            </a:ln>
          </p:spPr>
          <p:txBody>
            <a:bodyPr wrap="none" anchor="ctr"/>
            <a:lstStyle/>
            <a:p>
              <a:endParaRPr lang="zh-CN" altLang="en-US"/>
            </a:p>
          </p:txBody>
        </p:sp>
        <p:sp>
          <p:nvSpPr>
            <p:cNvPr id="59459" name="Line 50"/>
            <p:cNvSpPr>
              <a:spLocks noChangeShapeType="1"/>
            </p:cNvSpPr>
            <p:nvPr/>
          </p:nvSpPr>
          <p:spPr bwMode="auto">
            <a:xfrm flipV="1">
              <a:off x="1055" y="3203"/>
              <a:ext cx="1929" cy="0"/>
            </a:xfrm>
            <a:prstGeom prst="line">
              <a:avLst/>
            </a:prstGeom>
            <a:noFill/>
            <a:ln w="31750" cap="sq">
              <a:solidFill>
                <a:schemeClr val="bg1"/>
              </a:solidFill>
              <a:round/>
              <a:headEnd/>
              <a:tailEnd/>
            </a:ln>
          </p:spPr>
          <p:txBody>
            <a:bodyPr wrap="none" anchor="ctr"/>
            <a:lstStyle/>
            <a:p>
              <a:endParaRPr lang="zh-CN" altLang="en-US"/>
            </a:p>
          </p:txBody>
        </p:sp>
        <p:sp>
          <p:nvSpPr>
            <p:cNvPr id="59460" name="Line 51"/>
            <p:cNvSpPr>
              <a:spLocks noChangeShapeType="1"/>
            </p:cNvSpPr>
            <p:nvPr/>
          </p:nvSpPr>
          <p:spPr bwMode="auto">
            <a:xfrm rot="4999457" flipH="1" flipV="1">
              <a:off x="3015" y="3030"/>
              <a:ext cx="136" cy="181"/>
            </a:xfrm>
            <a:prstGeom prst="line">
              <a:avLst/>
            </a:prstGeom>
            <a:noFill/>
            <a:ln w="31750" cap="sq">
              <a:solidFill>
                <a:schemeClr val="bg1"/>
              </a:solidFill>
              <a:round/>
              <a:headEnd/>
              <a:tailEnd type="stealth" w="med" len="lg"/>
            </a:ln>
          </p:spPr>
          <p:txBody>
            <a:bodyPr wrap="none" anchor="ctr"/>
            <a:lstStyle/>
            <a:p>
              <a:endParaRPr lang="zh-CN" altLang="en-US"/>
            </a:p>
          </p:txBody>
        </p:sp>
      </p:grpSp>
      <p:grpSp>
        <p:nvGrpSpPr>
          <p:cNvPr id="13" name="Group 52"/>
          <p:cNvGrpSpPr>
            <a:grpSpLocks/>
          </p:cNvGrpSpPr>
          <p:nvPr/>
        </p:nvGrpSpPr>
        <p:grpSpPr bwMode="auto">
          <a:xfrm>
            <a:off x="3879850" y="2605088"/>
            <a:ext cx="3240088" cy="849312"/>
            <a:chOff x="2472" y="2659"/>
            <a:chExt cx="2041" cy="535"/>
          </a:xfrm>
        </p:grpSpPr>
        <p:sp>
          <p:nvSpPr>
            <p:cNvPr id="59445" name="Rectangle 53"/>
            <p:cNvSpPr>
              <a:spLocks noChangeArrowheads="1"/>
            </p:cNvSpPr>
            <p:nvPr/>
          </p:nvSpPr>
          <p:spPr bwMode="auto">
            <a:xfrm>
              <a:off x="2472" y="3060"/>
              <a:ext cx="136" cy="122"/>
            </a:xfrm>
            <a:prstGeom prst="rect">
              <a:avLst/>
            </a:prstGeom>
            <a:solidFill>
              <a:srgbClr val="FFFFFF"/>
            </a:solidFill>
            <a:ln w="12700" cap="sq">
              <a:noFill/>
              <a:miter lim="800000"/>
              <a:headEnd/>
              <a:tailEnd/>
            </a:ln>
          </p:spPr>
          <p:txBody>
            <a:bodyPr wrap="none" anchor="ctr"/>
            <a:lstStyle/>
            <a:p>
              <a:endParaRPr lang="zh-CN" altLang="en-US"/>
            </a:p>
          </p:txBody>
        </p:sp>
        <p:grpSp>
          <p:nvGrpSpPr>
            <p:cNvPr id="14" name="Group 54"/>
            <p:cNvGrpSpPr>
              <a:grpSpLocks/>
            </p:cNvGrpSpPr>
            <p:nvPr/>
          </p:nvGrpSpPr>
          <p:grpSpPr bwMode="auto">
            <a:xfrm>
              <a:off x="3696" y="2659"/>
              <a:ext cx="817" cy="535"/>
              <a:chOff x="2426" y="2645"/>
              <a:chExt cx="817" cy="535"/>
            </a:xfrm>
          </p:grpSpPr>
          <p:grpSp>
            <p:nvGrpSpPr>
              <p:cNvPr id="15" name="Group 55"/>
              <p:cNvGrpSpPr>
                <a:grpSpLocks/>
              </p:cNvGrpSpPr>
              <p:nvPr/>
            </p:nvGrpSpPr>
            <p:grpSpPr bwMode="auto">
              <a:xfrm>
                <a:off x="2426" y="2715"/>
                <a:ext cx="817" cy="318"/>
                <a:chOff x="3560" y="2795"/>
                <a:chExt cx="817" cy="318"/>
              </a:xfrm>
            </p:grpSpPr>
            <p:sp>
              <p:nvSpPr>
                <p:cNvPr id="59450" name="Rectangle 56"/>
                <p:cNvSpPr>
                  <a:spLocks noChangeArrowheads="1"/>
                </p:cNvSpPr>
                <p:nvPr/>
              </p:nvSpPr>
              <p:spPr bwMode="auto">
                <a:xfrm>
                  <a:off x="3742" y="2795"/>
                  <a:ext cx="453" cy="318"/>
                </a:xfrm>
                <a:prstGeom prst="rect">
                  <a:avLst/>
                </a:prstGeom>
                <a:noFill/>
                <a:ln w="31750" cap="sq">
                  <a:solidFill>
                    <a:srgbClr val="000080"/>
                  </a:solidFill>
                  <a:miter lim="800000"/>
                  <a:headEnd/>
                  <a:tailEnd/>
                </a:ln>
              </p:spPr>
              <p:txBody>
                <a:bodyPr wrap="none" anchor="ctr"/>
                <a:lstStyle/>
                <a:p>
                  <a:endParaRPr lang="zh-CN" altLang="en-US"/>
                </a:p>
              </p:txBody>
            </p:sp>
            <p:sp>
              <p:nvSpPr>
                <p:cNvPr id="59451" name="Rectangle 57"/>
                <p:cNvSpPr>
                  <a:spLocks noChangeArrowheads="1"/>
                </p:cNvSpPr>
                <p:nvPr/>
              </p:nvSpPr>
              <p:spPr bwMode="auto">
                <a:xfrm>
                  <a:off x="4195" y="2795"/>
                  <a:ext cx="182" cy="318"/>
                </a:xfrm>
                <a:prstGeom prst="rect">
                  <a:avLst/>
                </a:prstGeom>
                <a:noFill/>
                <a:ln w="31750" cap="sq">
                  <a:solidFill>
                    <a:srgbClr val="333399"/>
                  </a:solidFill>
                  <a:miter lim="800000"/>
                  <a:headEnd/>
                  <a:tailEnd/>
                </a:ln>
              </p:spPr>
              <p:txBody>
                <a:bodyPr wrap="none" anchor="ctr"/>
                <a:lstStyle/>
                <a:p>
                  <a:endParaRPr lang="zh-CN" altLang="en-US"/>
                </a:p>
              </p:txBody>
            </p:sp>
            <p:sp>
              <p:nvSpPr>
                <p:cNvPr id="59452" name="Rectangle 58"/>
                <p:cNvSpPr>
                  <a:spLocks noChangeArrowheads="1"/>
                </p:cNvSpPr>
                <p:nvPr/>
              </p:nvSpPr>
              <p:spPr bwMode="auto">
                <a:xfrm>
                  <a:off x="3560" y="2795"/>
                  <a:ext cx="182" cy="318"/>
                </a:xfrm>
                <a:prstGeom prst="rect">
                  <a:avLst/>
                </a:prstGeom>
                <a:noFill/>
                <a:ln w="31750" cap="sq">
                  <a:solidFill>
                    <a:srgbClr val="000080"/>
                  </a:solidFill>
                  <a:miter lim="800000"/>
                  <a:headEnd/>
                  <a:tailEnd/>
                </a:ln>
              </p:spPr>
              <p:txBody>
                <a:bodyPr wrap="none" anchor="ctr"/>
                <a:lstStyle/>
                <a:p>
                  <a:endParaRPr lang="zh-CN" altLang="en-US"/>
                </a:p>
              </p:txBody>
            </p:sp>
          </p:grpSp>
          <p:sp>
            <p:nvSpPr>
              <p:cNvPr id="59448" name="Rectangle 59"/>
              <p:cNvSpPr>
                <a:spLocks noChangeArrowheads="1"/>
              </p:cNvSpPr>
              <p:nvPr/>
            </p:nvSpPr>
            <p:spPr bwMode="auto">
              <a:xfrm>
                <a:off x="2667" y="2645"/>
                <a:ext cx="227" cy="233"/>
              </a:xfrm>
              <a:prstGeom prst="rect">
                <a:avLst/>
              </a:prstGeom>
              <a:noFill/>
              <a:ln w="12700" cap="sq">
                <a:noFill/>
                <a:miter lim="800000"/>
                <a:headEnd/>
                <a:tailEnd/>
              </a:ln>
            </p:spPr>
            <p:txBody>
              <a:bodyPr wrap="none">
                <a:spAutoFit/>
              </a:bodyPr>
              <a:lstStyle/>
              <a:p>
                <a:pPr>
                  <a:spcBef>
                    <a:spcPct val="0"/>
                  </a:spcBef>
                </a:pPr>
                <a:r>
                  <a:rPr lang="en-US" altLang="zh-CN" dirty="0">
                    <a:solidFill>
                      <a:srgbClr val="000099"/>
                    </a:solidFill>
                  </a:rPr>
                  <a:t>a</a:t>
                </a:r>
                <a:r>
                  <a:rPr lang="en-US" altLang="zh-CN" baseline="-30000" dirty="0">
                    <a:solidFill>
                      <a:srgbClr val="000099"/>
                    </a:solidFill>
                  </a:rPr>
                  <a:t>3</a:t>
                </a:r>
                <a:endParaRPr lang="zh-CN" altLang="en-US" baseline="-30000" dirty="0">
                  <a:solidFill>
                    <a:srgbClr val="000099"/>
                  </a:solidFill>
                </a:endParaRPr>
              </a:p>
            </p:txBody>
          </p:sp>
          <p:sp>
            <p:nvSpPr>
              <p:cNvPr id="59449" name="Rectangle 60"/>
              <p:cNvSpPr>
                <a:spLocks noChangeArrowheads="1"/>
              </p:cNvSpPr>
              <p:nvPr/>
            </p:nvSpPr>
            <p:spPr bwMode="auto">
              <a:xfrm>
                <a:off x="2458" y="2959"/>
                <a:ext cx="192" cy="221"/>
              </a:xfrm>
              <a:prstGeom prst="rect">
                <a:avLst/>
              </a:prstGeom>
              <a:noFill/>
              <a:ln w="12700" cap="sq">
                <a:noFill/>
                <a:miter lim="800000"/>
                <a:headEnd/>
                <a:tailEnd/>
              </a:ln>
            </p:spPr>
            <p:txBody>
              <a:bodyPr wrap="none">
                <a:spAutoFit/>
              </a:bodyPr>
              <a:lstStyle/>
              <a:p>
                <a:r>
                  <a:rPr lang="en-US" altLang="zh-CN" sz="2600">
                    <a:solidFill>
                      <a:srgbClr val="FF0000"/>
                    </a:solidFill>
                  </a:rPr>
                  <a:t>p</a:t>
                </a:r>
                <a:endParaRPr lang="zh-CN" altLang="en-US" sz="2600">
                  <a:solidFill>
                    <a:srgbClr val="FF0000"/>
                  </a:solidFill>
                </a:endParaRPr>
              </a:p>
            </p:txBody>
          </p:sp>
        </p:grpSp>
      </p:grpSp>
      <p:grpSp>
        <p:nvGrpSpPr>
          <p:cNvPr id="16" name="Group 61"/>
          <p:cNvGrpSpPr>
            <a:grpSpLocks/>
          </p:cNvGrpSpPr>
          <p:nvPr/>
        </p:nvGrpSpPr>
        <p:grpSpPr bwMode="auto">
          <a:xfrm>
            <a:off x="2123728" y="2204864"/>
            <a:ext cx="3711575" cy="596900"/>
            <a:chOff x="1352" y="2433"/>
            <a:chExt cx="2338" cy="376"/>
          </a:xfrm>
        </p:grpSpPr>
        <p:sp>
          <p:nvSpPr>
            <p:cNvPr id="59442" name="Rectangle 62"/>
            <p:cNvSpPr>
              <a:spLocks noChangeArrowheads="1"/>
            </p:cNvSpPr>
            <p:nvPr/>
          </p:nvSpPr>
          <p:spPr bwMode="auto">
            <a:xfrm>
              <a:off x="1352" y="2433"/>
              <a:ext cx="2051" cy="272"/>
            </a:xfrm>
            <a:prstGeom prst="rect">
              <a:avLst/>
            </a:prstGeom>
            <a:solidFill>
              <a:srgbClr val="FFFFFF"/>
            </a:solidFill>
            <a:ln w="12700" cap="sq">
              <a:noFill/>
              <a:miter lim="800000"/>
              <a:headEnd/>
              <a:tailEnd/>
            </a:ln>
          </p:spPr>
          <p:txBody>
            <a:bodyPr wrap="none" anchor="ctr"/>
            <a:lstStyle/>
            <a:p>
              <a:endParaRPr lang="zh-CN" altLang="en-US"/>
            </a:p>
          </p:txBody>
        </p:sp>
        <p:sp>
          <p:nvSpPr>
            <p:cNvPr id="59443" name="Rectangle 63"/>
            <p:cNvSpPr>
              <a:spLocks noChangeArrowheads="1"/>
            </p:cNvSpPr>
            <p:nvPr/>
          </p:nvSpPr>
          <p:spPr bwMode="auto">
            <a:xfrm>
              <a:off x="3334" y="2484"/>
              <a:ext cx="136" cy="318"/>
            </a:xfrm>
            <a:prstGeom prst="rect">
              <a:avLst/>
            </a:prstGeom>
            <a:solidFill>
              <a:srgbClr val="FFFFFF"/>
            </a:solidFill>
            <a:ln w="12700" cap="sq">
              <a:noFill/>
              <a:miter lim="800000"/>
              <a:headEnd/>
              <a:tailEnd/>
            </a:ln>
          </p:spPr>
          <p:txBody>
            <a:bodyPr wrap="none" anchor="ctr"/>
            <a:lstStyle/>
            <a:p>
              <a:endParaRPr lang="zh-CN" altLang="en-US"/>
            </a:p>
          </p:txBody>
        </p:sp>
        <p:sp>
          <p:nvSpPr>
            <p:cNvPr id="59444" name="Line 64"/>
            <p:cNvSpPr>
              <a:spLocks noChangeShapeType="1"/>
            </p:cNvSpPr>
            <p:nvPr/>
          </p:nvSpPr>
          <p:spPr bwMode="auto">
            <a:xfrm>
              <a:off x="3191" y="2809"/>
              <a:ext cx="499" cy="0"/>
            </a:xfrm>
            <a:prstGeom prst="line">
              <a:avLst/>
            </a:prstGeom>
            <a:noFill/>
            <a:ln w="31750" cap="sq">
              <a:solidFill>
                <a:schemeClr val="bg1"/>
              </a:solidFill>
              <a:round/>
              <a:headEnd/>
              <a:tailEnd type="triangle" w="med" len="lg"/>
            </a:ln>
          </p:spPr>
          <p:txBody>
            <a:bodyPr wrap="none" anchor="ctr"/>
            <a:lstStyle/>
            <a:p>
              <a:endParaRPr lang="zh-CN" altLang="en-US"/>
            </a:p>
          </p:txBody>
        </p:sp>
      </p:grpSp>
      <p:grpSp>
        <p:nvGrpSpPr>
          <p:cNvPr id="17" name="Group 65"/>
          <p:cNvGrpSpPr>
            <a:grpSpLocks/>
          </p:cNvGrpSpPr>
          <p:nvPr/>
        </p:nvGrpSpPr>
        <p:grpSpPr bwMode="auto">
          <a:xfrm>
            <a:off x="1946275" y="2411413"/>
            <a:ext cx="5461000" cy="476250"/>
            <a:chOff x="1254" y="2537"/>
            <a:chExt cx="3440" cy="300"/>
          </a:xfrm>
        </p:grpSpPr>
        <p:sp>
          <p:nvSpPr>
            <p:cNvPr id="59438" name="Line 66"/>
            <p:cNvSpPr>
              <a:spLocks noChangeShapeType="1"/>
            </p:cNvSpPr>
            <p:nvPr/>
          </p:nvSpPr>
          <p:spPr bwMode="auto">
            <a:xfrm rot="11843774" flipV="1">
              <a:off x="1254" y="2537"/>
              <a:ext cx="136" cy="181"/>
            </a:xfrm>
            <a:prstGeom prst="line">
              <a:avLst/>
            </a:prstGeom>
            <a:noFill/>
            <a:ln w="31750" cap="sq">
              <a:solidFill>
                <a:schemeClr val="bg1"/>
              </a:solidFill>
              <a:round/>
              <a:headEnd/>
              <a:tailEnd type="stealth" w="med" len="lg"/>
            </a:ln>
          </p:spPr>
          <p:txBody>
            <a:bodyPr wrap="none" anchor="ctr"/>
            <a:lstStyle/>
            <a:p>
              <a:endParaRPr lang="zh-CN" altLang="en-US"/>
            </a:p>
          </p:txBody>
        </p:sp>
        <p:sp>
          <p:nvSpPr>
            <p:cNvPr id="59439" name="Line 67"/>
            <p:cNvSpPr>
              <a:spLocks noChangeShapeType="1"/>
            </p:cNvSpPr>
            <p:nvPr/>
          </p:nvSpPr>
          <p:spPr bwMode="auto">
            <a:xfrm flipV="1">
              <a:off x="1415" y="2561"/>
              <a:ext cx="3266" cy="0"/>
            </a:xfrm>
            <a:prstGeom prst="line">
              <a:avLst/>
            </a:prstGeom>
            <a:noFill/>
            <a:ln w="31750" cap="sq">
              <a:solidFill>
                <a:schemeClr val="bg1"/>
              </a:solidFill>
              <a:round/>
              <a:headEnd/>
              <a:tailEnd/>
            </a:ln>
          </p:spPr>
          <p:txBody>
            <a:bodyPr wrap="none" anchor="ctr"/>
            <a:lstStyle/>
            <a:p>
              <a:endParaRPr lang="zh-CN" altLang="en-US"/>
            </a:p>
          </p:txBody>
        </p:sp>
        <p:sp>
          <p:nvSpPr>
            <p:cNvPr id="59440" name="Line 68"/>
            <p:cNvSpPr>
              <a:spLocks noChangeShapeType="1"/>
            </p:cNvSpPr>
            <p:nvPr/>
          </p:nvSpPr>
          <p:spPr bwMode="auto">
            <a:xfrm rot="-5400000" flipH="1" flipV="1">
              <a:off x="4558" y="2697"/>
              <a:ext cx="272" cy="0"/>
            </a:xfrm>
            <a:prstGeom prst="line">
              <a:avLst/>
            </a:prstGeom>
            <a:noFill/>
            <a:ln w="31750" cap="sq">
              <a:solidFill>
                <a:schemeClr val="bg1"/>
              </a:solidFill>
              <a:round/>
              <a:headEnd/>
              <a:tailEnd/>
            </a:ln>
          </p:spPr>
          <p:txBody>
            <a:bodyPr wrap="none" anchor="ctr"/>
            <a:lstStyle/>
            <a:p>
              <a:endParaRPr lang="zh-CN" altLang="en-US"/>
            </a:p>
          </p:txBody>
        </p:sp>
        <p:sp>
          <p:nvSpPr>
            <p:cNvPr id="59441" name="Line 69"/>
            <p:cNvSpPr>
              <a:spLocks noChangeShapeType="1"/>
            </p:cNvSpPr>
            <p:nvPr/>
          </p:nvSpPr>
          <p:spPr bwMode="auto">
            <a:xfrm>
              <a:off x="4450" y="2837"/>
              <a:ext cx="227" cy="0"/>
            </a:xfrm>
            <a:prstGeom prst="line">
              <a:avLst/>
            </a:prstGeom>
            <a:noFill/>
            <a:ln w="31750" cap="sq">
              <a:solidFill>
                <a:schemeClr val="bg1"/>
              </a:solidFill>
              <a:round/>
              <a:headEnd/>
              <a:tailEnd/>
            </a:ln>
          </p:spPr>
          <p:txBody>
            <a:bodyPr wrap="none" anchor="ctr"/>
            <a:lstStyle/>
            <a:p>
              <a:endParaRPr lang="zh-CN" altLang="en-US"/>
            </a:p>
          </p:txBody>
        </p:sp>
      </p:grpSp>
      <p:grpSp>
        <p:nvGrpSpPr>
          <p:cNvPr id="18" name="Group 70"/>
          <p:cNvGrpSpPr>
            <a:grpSpLocks/>
          </p:cNvGrpSpPr>
          <p:nvPr/>
        </p:nvGrpSpPr>
        <p:grpSpPr bwMode="auto">
          <a:xfrm>
            <a:off x="2794000" y="1214438"/>
            <a:ext cx="2454275" cy="914400"/>
            <a:chOff x="1788" y="1783"/>
            <a:chExt cx="1546" cy="576"/>
          </a:xfrm>
        </p:grpSpPr>
        <p:grpSp>
          <p:nvGrpSpPr>
            <p:cNvPr id="19" name="Group 71"/>
            <p:cNvGrpSpPr>
              <a:grpSpLocks/>
            </p:cNvGrpSpPr>
            <p:nvPr/>
          </p:nvGrpSpPr>
          <p:grpSpPr bwMode="auto">
            <a:xfrm>
              <a:off x="1788" y="1783"/>
              <a:ext cx="227" cy="266"/>
              <a:chOff x="249" y="1835"/>
              <a:chExt cx="227" cy="266"/>
            </a:xfrm>
          </p:grpSpPr>
          <p:sp>
            <p:nvSpPr>
              <p:cNvPr id="59436" name="Oval 72"/>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37" name="Text Box 73"/>
              <p:cNvSpPr txBox="1">
                <a:spLocks noChangeArrowheads="1"/>
              </p:cNvSpPr>
              <p:nvPr/>
            </p:nvSpPr>
            <p:spPr bwMode="auto">
              <a:xfrm>
                <a:off x="274" y="1835"/>
                <a:ext cx="192" cy="240"/>
              </a:xfrm>
              <a:prstGeom prst="rect">
                <a:avLst/>
              </a:prstGeom>
              <a:noFill/>
              <a:ln w="12700" cap="sq">
                <a:noFill/>
                <a:miter lim="800000"/>
                <a:headEnd/>
                <a:tailEnd/>
              </a:ln>
            </p:spPr>
            <p:txBody>
              <a:bodyPr wrap="none">
                <a:spAutoFit/>
              </a:bodyPr>
              <a:lstStyle/>
              <a:p>
                <a:r>
                  <a:rPr lang="en-US" altLang="zh-CN" sz="2800">
                    <a:solidFill>
                      <a:srgbClr val="FF0000"/>
                    </a:solidFill>
                  </a:rPr>
                  <a:t>1</a:t>
                </a:r>
              </a:p>
            </p:txBody>
          </p:sp>
        </p:grpSp>
        <p:sp>
          <p:nvSpPr>
            <p:cNvPr id="59435" name="AutoShape 74"/>
            <p:cNvSpPr>
              <a:spLocks noChangeArrowheads="1"/>
            </p:cNvSpPr>
            <p:nvPr/>
          </p:nvSpPr>
          <p:spPr bwMode="auto">
            <a:xfrm>
              <a:off x="1791" y="2087"/>
              <a:ext cx="1543" cy="272"/>
            </a:xfrm>
            <a:prstGeom prst="wedgeRectCallout">
              <a:avLst>
                <a:gd name="adj1" fmla="val -26343"/>
                <a:gd name="adj2" fmla="val 177204"/>
              </a:avLst>
            </a:prstGeom>
            <a:noFill/>
            <a:ln w="44450" cap="sq">
              <a:solidFill>
                <a:srgbClr val="33CCCC"/>
              </a:solidFill>
              <a:miter lim="800000"/>
              <a:headEnd/>
              <a:tailEnd/>
            </a:ln>
          </p:spPr>
          <p:txBody>
            <a:bodyPr anchor="ctr"/>
            <a:lstStyle/>
            <a:p>
              <a:pPr algn="ctr"/>
              <a:endParaRPr lang="zh-CN" altLang="en-US" sz="2600"/>
            </a:p>
          </p:txBody>
        </p:sp>
      </p:grpSp>
      <p:grpSp>
        <p:nvGrpSpPr>
          <p:cNvPr id="20" name="Group 75"/>
          <p:cNvGrpSpPr>
            <a:grpSpLocks/>
          </p:cNvGrpSpPr>
          <p:nvPr/>
        </p:nvGrpSpPr>
        <p:grpSpPr bwMode="auto">
          <a:xfrm>
            <a:off x="4743450" y="3813175"/>
            <a:ext cx="2492846" cy="876300"/>
            <a:chOff x="3016" y="3385"/>
            <a:chExt cx="1385" cy="552"/>
          </a:xfrm>
        </p:grpSpPr>
        <p:grpSp>
          <p:nvGrpSpPr>
            <p:cNvPr id="21" name="Group 76"/>
            <p:cNvGrpSpPr>
              <a:grpSpLocks/>
            </p:cNvGrpSpPr>
            <p:nvPr/>
          </p:nvGrpSpPr>
          <p:grpSpPr bwMode="auto">
            <a:xfrm>
              <a:off x="3016" y="3385"/>
              <a:ext cx="1385" cy="303"/>
              <a:chOff x="3016" y="3385"/>
              <a:chExt cx="1385" cy="303"/>
            </a:xfrm>
          </p:grpSpPr>
          <p:sp>
            <p:nvSpPr>
              <p:cNvPr id="59432" name="Rectangle 77"/>
              <p:cNvSpPr>
                <a:spLocks noChangeArrowheads="1"/>
              </p:cNvSpPr>
              <p:nvPr/>
            </p:nvSpPr>
            <p:spPr bwMode="auto">
              <a:xfrm>
                <a:off x="3086" y="3385"/>
                <a:ext cx="1315" cy="240"/>
              </a:xfrm>
              <a:prstGeom prst="rect">
                <a:avLst/>
              </a:prstGeom>
              <a:noFill/>
              <a:ln w="12700" cap="sq">
                <a:noFill/>
                <a:miter lim="800000"/>
                <a:headEnd/>
                <a:tailEnd/>
              </a:ln>
            </p:spPr>
            <p:txBody>
              <a:bodyPr>
                <a:spAutoFit/>
              </a:bodyPr>
              <a:lstStyle/>
              <a:p>
                <a:pPr>
                  <a:spcBef>
                    <a:spcPct val="0"/>
                  </a:spcBef>
                </a:pPr>
                <a:r>
                  <a:rPr lang="en-US" altLang="zh-CN" sz="2800" dirty="0">
                    <a:solidFill>
                      <a:srgbClr val="000099"/>
                    </a:solidFill>
                    <a:sym typeface="Symbol" pitchFamily="18" charset="2"/>
                  </a:rPr>
                  <a:t>list</a:t>
                </a:r>
                <a:r>
                  <a:rPr lang="en-US" altLang="zh-CN" sz="2800" dirty="0">
                    <a:solidFill>
                      <a:srgbClr val="000099"/>
                    </a:solidFill>
                    <a:latin typeface="宋体" charset="-122"/>
                    <a:ea typeface="宋体" charset="-122"/>
                    <a:sym typeface="Symbol" pitchFamily="18" charset="2"/>
                  </a:rPr>
                  <a:t>-</a:t>
                </a:r>
                <a:r>
                  <a:rPr lang="en-US" altLang="zh-CN" sz="2800" dirty="0">
                    <a:solidFill>
                      <a:srgbClr val="000099"/>
                    </a:solidFill>
                    <a:sym typeface="Symbol" pitchFamily="18" charset="2"/>
                  </a:rPr>
                  <a:t>&gt;</a:t>
                </a:r>
                <a:r>
                  <a:rPr lang="en-US" altLang="zh-CN" sz="2800" dirty="0" err="1">
                    <a:solidFill>
                      <a:srgbClr val="000099"/>
                    </a:solidFill>
                  </a:rPr>
                  <a:t>llink</a:t>
                </a:r>
                <a:r>
                  <a:rPr lang="en-US" altLang="zh-CN" sz="2800" dirty="0">
                    <a:solidFill>
                      <a:srgbClr val="000099"/>
                    </a:solidFill>
                  </a:rPr>
                  <a:t>=p;</a:t>
                </a:r>
                <a:endParaRPr lang="zh-CN" altLang="en-US" sz="2800" dirty="0">
                  <a:solidFill>
                    <a:srgbClr val="000099"/>
                  </a:solidFill>
                </a:endParaRPr>
              </a:p>
            </p:txBody>
          </p:sp>
          <p:sp>
            <p:nvSpPr>
              <p:cNvPr id="59433" name="AutoShape 78"/>
              <p:cNvSpPr>
                <a:spLocks noChangeArrowheads="1"/>
              </p:cNvSpPr>
              <p:nvPr/>
            </p:nvSpPr>
            <p:spPr bwMode="auto">
              <a:xfrm>
                <a:off x="3016" y="3416"/>
                <a:ext cx="1089" cy="272"/>
              </a:xfrm>
              <a:prstGeom prst="wedgeRectCallout">
                <a:avLst>
                  <a:gd name="adj1" fmla="val -40269"/>
                  <a:gd name="adj2" fmla="val -133454"/>
                </a:avLst>
              </a:prstGeom>
              <a:noFill/>
              <a:ln w="44450" cap="sq">
                <a:solidFill>
                  <a:srgbClr val="33CCCC"/>
                </a:solidFill>
                <a:miter lim="800000"/>
                <a:headEnd/>
                <a:tailEnd/>
              </a:ln>
            </p:spPr>
            <p:txBody>
              <a:bodyPr anchor="ctr"/>
              <a:lstStyle/>
              <a:p>
                <a:pPr algn="ctr"/>
                <a:endParaRPr lang="zh-CN" altLang="en-US" sz="2600"/>
              </a:p>
            </p:txBody>
          </p:sp>
        </p:grpSp>
        <p:grpSp>
          <p:nvGrpSpPr>
            <p:cNvPr id="22" name="Group 79"/>
            <p:cNvGrpSpPr>
              <a:grpSpLocks/>
            </p:cNvGrpSpPr>
            <p:nvPr/>
          </p:nvGrpSpPr>
          <p:grpSpPr bwMode="auto">
            <a:xfrm>
              <a:off x="3016" y="3671"/>
              <a:ext cx="227" cy="266"/>
              <a:chOff x="249" y="1835"/>
              <a:chExt cx="227" cy="266"/>
            </a:xfrm>
          </p:grpSpPr>
          <p:sp>
            <p:nvSpPr>
              <p:cNvPr id="59430" name="Oval 80"/>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31" name="Text Box 81"/>
              <p:cNvSpPr txBox="1">
                <a:spLocks noChangeArrowheads="1"/>
              </p:cNvSpPr>
              <p:nvPr/>
            </p:nvSpPr>
            <p:spPr bwMode="auto">
              <a:xfrm>
                <a:off x="274" y="1835"/>
                <a:ext cx="192" cy="240"/>
              </a:xfrm>
              <a:prstGeom prst="rect">
                <a:avLst/>
              </a:prstGeom>
              <a:noFill/>
              <a:ln w="12700" cap="sq">
                <a:noFill/>
                <a:miter lim="800000"/>
                <a:headEnd/>
                <a:tailEnd/>
              </a:ln>
            </p:spPr>
            <p:txBody>
              <a:bodyPr wrap="none">
                <a:spAutoFit/>
              </a:bodyPr>
              <a:lstStyle/>
              <a:p>
                <a:r>
                  <a:rPr lang="en-US" altLang="zh-CN" sz="2800">
                    <a:solidFill>
                      <a:srgbClr val="FF0000"/>
                    </a:solidFill>
                  </a:rPr>
                  <a:t>4</a:t>
                </a:r>
              </a:p>
            </p:txBody>
          </p:sp>
        </p:grpSp>
      </p:grpSp>
      <p:grpSp>
        <p:nvGrpSpPr>
          <p:cNvPr id="23" name="Group 82"/>
          <p:cNvGrpSpPr>
            <a:grpSpLocks/>
          </p:cNvGrpSpPr>
          <p:nvPr/>
        </p:nvGrpSpPr>
        <p:grpSpPr bwMode="auto">
          <a:xfrm>
            <a:off x="1514475" y="2627313"/>
            <a:ext cx="5540375" cy="1057275"/>
            <a:chOff x="982" y="2673"/>
            <a:chExt cx="3490" cy="666"/>
          </a:xfrm>
        </p:grpSpPr>
        <p:sp>
          <p:nvSpPr>
            <p:cNvPr id="59421" name="Rectangle 83"/>
            <p:cNvSpPr>
              <a:spLocks noChangeArrowheads="1"/>
            </p:cNvSpPr>
            <p:nvPr/>
          </p:nvSpPr>
          <p:spPr bwMode="auto">
            <a:xfrm>
              <a:off x="1111" y="2673"/>
              <a:ext cx="70" cy="150"/>
            </a:xfrm>
            <a:prstGeom prst="rect">
              <a:avLst/>
            </a:prstGeom>
            <a:solidFill>
              <a:srgbClr val="FFFFFF"/>
            </a:solidFill>
            <a:ln w="12700" cap="sq">
              <a:noFill/>
              <a:miter lim="800000"/>
              <a:headEnd/>
              <a:tailEnd/>
            </a:ln>
          </p:spPr>
          <p:txBody>
            <a:bodyPr wrap="none" anchor="ctr"/>
            <a:lstStyle/>
            <a:p>
              <a:endParaRPr lang="zh-CN" altLang="en-US"/>
            </a:p>
          </p:txBody>
        </p:sp>
        <p:grpSp>
          <p:nvGrpSpPr>
            <p:cNvPr id="24" name="Group 84"/>
            <p:cNvGrpSpPr>
              <a:grpSpLocks/>
            </p:cNvGrpSpPr>
            <p:nvPr/>
          </p:nvGrpSpPr>
          <p:grpSpPr bwMode="auto">
            <a:xfrm>
              <a:off x="982" y="2980"/>
              <a:ext cx="3490" cy="359"/>
              <a:chOff x="982" y="2980"/>
              <a:chExt cx="3490" cy="359"/>
            </a:xfrm>
          </p:grpSpPr>
          <p:sp>
            <p:nvSpPr>
              <p:cNvPr id="59424" name="Rectangle 85"/>
              <p:cNvSpPr>
                <a:spLocks noChangeArrowheads="1"/>
              </p:cNvSpPr>
              <p:nvPr/>
            </p:nvSpPr>
            <p:spPr bwMode="auto">
              <a:xfrm>
                <a:off x="982" y="3067"/>
                <a:ext cx="2051" cy="272"/>
              </a:xfrm>
              <a:prstGeom prst="rect">
                <a:avLst/>
              </a:prstGeom>
              <a:solidFill>
                <a:srgbClr val="FFFFFF"/>
              </a:solidFill>
              <a:ln w="12700" cap="sq">
                <a:noFill/>
                <a:miter lim="800000"/>
                <a:headEnd/>
                <a:tailEnd/>
              </a:ln>
            </p:spPr>
            <p:txBody>
              <a:bodyPr wrap="none" anchor="ctr"/>
              <a:lstStyle/>
              <a:p>
                <a:endParaRPr lang="zh-CN" altLang="en-US"/>
              </a:p>
            </p:txBody>
          </p:sp>
          <p:sp>
            <p:nvSpPr>
              <p:cNvPr id="59425" name="Line 86"/>
              <p:cNvSpPr>
                <a:spLocks noChangeShapeType="1"/>
              </p:cNvSpPr>
              <p:nvPr/>
            </p:nvSpPr>
            <p:spPr bwMode="auto">
              <a:xfrm rot="5400000" flipV="1">
                <a:off x="932" y="3086"/>
                <a:ext cx="212" cy="0"/>
              </a:xfrm>
              <a:prstGeom prst="line">
                <a:avLst/>
              </a:prstGeom>
              <a:noFill/>
              <a:ln w="31750" cap="sq">
                <a:solidFill>
                  <a:schemeClr val="bg1"/>
                </a:solidFill>
                <a:round/>
                <a:headEnd/>
                <a:tailEnd/>
              </a:ln>
            </p:spPr>
            <p:txBody>
              <a:bodyPr wrap="none" anchor="ctr"/>
              <a:lstStyle/>
              <a:p>
                <a:endParaRPr lang="zh-CN" altLang="en-US"/>
              </a:p>
            </p:txBody>
          </p:sp>
          <p:sp>
            <p:nvSpPr>
              <p:cNvPr id="59426" name="Line 87"/>
              <p:cNvSpPr>
                <a:spLocks noChangeShapeType="1"/>
              </p:cNvSpPr>
              <p:nvPr/>
            </p:nvSpPr>
            <p:spPr bwMode="auto">
              <a:xfrm rot="5621742" flipH="1" flipV="1">
                <a:off x="4331" y="3058"/>
                <a:ext cx="136" cy="147"/>
              </a:xfrm>
              <a:prstGeom prst="line">
                <a:avLst/>
              </a:prstGeom>
              <a:noFill/>
              <a:ln w="31750" cap="sq">
                <a:solidFill>
                  <a:schemeClr val="bg1"/>
                </a:solidFill>
                <a:round/>
                <a:headEnd/>
                <a:tailEnd type="stealth" w="med" len="lg"/>
              </a:ln>
            </p:spPr>
            <p:txBody>
              <a:bodyPr wrap="none" anchor="ctr"/>
              <a:lstStyle/>
              <a:p>
                <a:endParaRPr lang="zh-CN" altLang="en-US"/>
              </a:p>
            </p:txBody>
          </p:sp>
          <p:sp>
            <p:nvSpPr>
              <p:cNvPr id="59427" name="Line 88"/>
              <p:cNvSpPr>
                <a:spLocks noChangeShapeType="1"/>
              </p:cNvSpPr>
              <p:nvPr/>
            </p:nvSpPr>
            <p:spPr bwMode="auto">
              <a:xfrm flipV="1">
                <a:off x="1038" y="3203"/>
                <a:ext cx="3266" cy="0"/>
              </a:xfrm>
              <a:prstGeom prst="line">
                <a:avLst/>
              </a:prstGeom>
              <a:noFill/>
              <a:ln w="31750" cap="sq">
                <a:solidFill>
                  <a:schemeClr val="bg1"/>
                </a:solidFill>
                <a:round/>
                <a:headEnd/>
                <a:tailEnd/>
              </a:ln>
            </p:spPr>
            <p:txBody>
              <a:bodyPr wrap="none" anchor="ctr"/>
              <a:lstStyle/>
              <a:p>
                <a:endParaRPr lang="zh-CN" altLang="en-US"/>
              </a:p>
            </p:txBody>
          </p:sp>
        </p:grpSp>
        <p:sp>
          <p:nvSpPr>
            <p:cNvPr id="59423" name="Rectangle 89"/>
            <p:cNvSpPr>
              <a:spLocks noChangeArrowheads="1"/>
            </p:cNvSpPr>
            <p:nvPr/>
          </p:nvSpPr>
          <p:spPr bwMode="auto">
            <a:xfrm>
              <a:off x="2971" y="3050"/>
              <a:ext cx="317" cy="136"/>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25" name="Group 90"/>
          <p:cNvGrpSpPr>
            <a:grpSpLocks/>
          </p:cNvGrpSpPr>
          <p:nvPr/>
        </p:nvGrpSpPr>
        <p:grpSpPr bwMode="auto">
          <a:xfrm>
            <a:off x="1907704" y="3933056"/>
            <a:ext cx="2449512" cy="836612"/>
            <a:chOff x="1271" y="3413"/>
            <a:chExt cx="1543" cy="527"/>
          </a:xfrm>
        </p:grpSpPr>
        <p:grpSp>
          <p:nvGrpSpPr>
            <p:cNvPr id="26" name="Group 91"/>
            <p:cNvGrpSpPr>
              <a:grpSpLocks/>
            </p:cNvGrpSpPr>
            <p:nvPr/>
          </p:nvGrpSpPr>
          <p:grpSpPr bwMode="auto">
            <a:xfrm>
              <a:off x="1285" y="3674"/>
              <a:ext cx="227" cy="266"/>
              <a:chOff x="249" y="1835"/>
              <a:chExt cx="227" cy="266"/>
            </a:xfrm>
          </p:grpSpPr>
          <p:sp>
            <p:nvSpPr>
              <p:cNvPr id="59419" name="Oval 92"/>
              <p:cNvSpPr>
                <a:spLocks noChangeArrowheads="1"/>
              </p:cNvSpPr>
              <p:nvPr/>
            </p:nvSpPr>
            <p:spPr bwMode="auto">
              <a:xfrm>
                <a:off x="249" y="1888"/>
                <a:ext cx="227" cy="213"/>
              </a:xfrm>
              <a:prstGeom prst="ellipse">
                <a:avLst/>
              </a:prstGeom>
              <a:noFill/>
              <a:ln w="25400" cap="sq">
                <a:solidFill>
                  <a:srgbClr val="FF0000"/>
                </a:solidFill>
                <a:round/>
                <a:headEnd/>
                <a:tailEnd/>
              </a:ln>
            </p:spPr>
            <p:txBody>
              <a:bodyPr wrap="none" anchor="ctr"/>
              <a:lstStyle/>
              <a:p>
                <a:endParaRPr lang="zh-CN" altLang="en-US"/>
              </a:p>
            </p:txBody>
          </p:sp>
          <p:sp>
            <p:nvSpPr>
              <p:cNvPr id="59420" name="Text Box 93"/>
              <p:cNvSpPr txBox="1">
                <a:spLocks noChangeArrowheads="1"/>
              </p:cNvSpPr>
              <p:nvPr/>
            </p:nvSpPr>
            <p:spPr bwMode="auto">
              <a:xfrm>
                <a:off x="274" y="1835"/>
                <a:ext cx="192" cy="240"/>
              </a:xfrm>
              <a:prstGeom prst="rect">
                <a:avLst/>
              </a:prstGeom>
              <a:noFill/>
              <a:ln w="12700" cap="sq">
                <a:noFill/>
                <a:miter lim="800000"/>
                <a:headEnd/>
                <a:tailEnd/>
              </a:ln>
            </p:spPr>
            <p:txBody>
              <a:bodyPr wrap="none">
                <a:spAutoFit/>
              </a:bodyPr>
              <a:lstStyle/>
              <a:p>
                <a:r>
                  <a:rPr lang="en-US" altLang="zh-CN" sz="2800" dirty="0">
                    <a:solidFill>
                      <a:srgbClr val="FF0000"/>
                    </a:solidFill>
                  </a:rPr>
                  <a:t>2</a:t>
                </a:r>
              </a:p>
            </p:txBody>
          </p:sp>
        </p:grpSp>
        <p:sp>
          <p:nvSpPr>
            <p:cNvPr id="59418" name="AutoShape 94"/>
            <p:cNvSpPr>
              <a:spLocks noChangeArrowheads="1"/>
            </p:cNvSpPr>
            <p:nvPr/>
          </p:nvSpPr>
          <p:spPr bwMode="auto">
            <a:xfrm>
              <a:off x="1271" y="3413"/>
              <a:ext cx="1543" cy="272"/>
            </a:xfrm>
            <a:prstGeom prst="wedgeRectCallout">
              <a:avLst>
                <a:gd name="adj1" fmla="val 10532"/>
                <a:gd name="adj2" fmla="val -202574"/>
              </a:avLst>
            </a:prstGeom>
            <a:noFill/>
            <a:ln w="44450" cap="sq">
              <a:solidFill>
                <a:srgbClr val="33CCCC"/>
              </a:solidFill>
              <a:miter lim="800000"/>
              <a:headEnd/>
              <a:tailEnd/>
            </a:ln>
          </p:spPr>
          <p:txBody>
            <a:bodyPr anchor="ctr"/>
            <a:lstStyle/>
            <a:p>
              <a:pPr algn="ctr"/>
              <a:endParaRPr lang="zh-CN" altLang="en-US" sz="2600"/>
            </a:p>
          </p:txBody>
        </p:sp>
      </p:grpSp>
      <p:sp>
        <p:nvSpPr>
          <p:cNvPr id="611423" name="Text Box 95"/>
          <p:cNvSpPr txBox="1">
            <a:spLocks noChangeArrowheads="1"/>
          </p:cNvSpPr>
          <p:nvPr/>
        </p:nvSpPr>
        <p:spPr bwMode="auto">
          <a:xfrm>
            <a:off x="7480300" y="2420938"/>
            <a:ext cx="692150" cy="701675"/>
          </a:xfrm>
          <a:prstGeom prst="rect">
            <a:avLst/>
          </a:prstGeom>
          <a:noFill/>
          <a:ln w="9525">
            <a:noFill/>
            <a:miter lim="800000"/>
            <a:headEnd/>
            <a:tailEnd/>
          </a:ln>
        </p:spPr>
        <p:txBody>
          <a:bodyPr wrap="none">
            <a:spAutoFit/>
          </a:bodyPr>
          <a:lstStyle/>
          <a:p>
            <a:r>
              <a:rPr lang="zh-CN" altLang="en-US" sz="6000">
                <a:solidFill>
                  <a:schemeClr val="bg1"/>
                </a:solidFill>
                <a:sym typeface="Symbol" pitchFamily="18" charset="2"/>
              </a:rPr>
              <a:t></a:t>
            </a:r>
          </a:p>
        </p:txBody>
      </p:sp>
      <p:grpSp>
        <p:nvGrpSpPr>
          <p:cNvPr id="27" name="Group 96"/>
          <p:cNvGrpSpPr>
            <a:grpSpLocks/>
          </p:cNvGrpSpPr>
          <p:nvPr/>
        </p:nvGrpSpPr>
        <p:grpSpPr bwMode="auto">
          <a:xfrm>
            <a:off x="2555875" y="5749925"/>
            <a:ext cx="4608514" cy="520700"/>
            <a:chOff x="1610" y="3622"/>
            <a:chExt cx="2903" cy="328"/>
          </a:xfrm>
        </p:grpSpPr>
        <p:sp>
          <p:nvSpPr>
            <p:cNvPr id="59415" name="Rectangle 97"/>
            <p:cNvSpPr>
              <a:spLocks noChangeArrowheads="1"/>
            </p:cNvSpPr>
            <p:nvPr/>
          </p:nvSpPr>
          <p:spPr bwMode="auto">
            <a:xfrm>
              <a:off x="1610" y="3633"/>
              <a:ext cx="2903" cy="317"/>
            </a:xfrm>
            <a:prstGeom prst="rect">
              <a:avLst/>
            </a:prstGeom>
            <a:gradFill rotWithShape="1">
              <a:gsLst>
                <a:gs pos="0">
                  <a:srgbClr val="0000FF"/>
                </a:gs>
                <a:gs pos="50000">
                  <a:srgbClr val="000076"/>
                </a:gs>
                <a:gs pos="100000">
                  <a:srgbClr val="0000FF"/>
                </a:gs>
              </a:gsLst>
              <a:lin ang="5400000" scaled="1"/>
            </a:gradFill>
            <a:ln w="9525">
              <a:noFill/>
              <a:miter lim="800000"/>
              <a:headEnd/>
              <a:tailEnd/>
            </a:ln>
            <a:effectLst>
              <a:outerShdw dist="71842" dir="2700000" algn="ctr" rotWithShape="0">
                <a:srgbClr val="9D9D9D"/>
              </a:outerShdw>
            </a:effectLst>
          </p:spPr>
          <p:txBody>
            <a:bodyPr wrap="none" anchor="ctr"/>
            <a:lstStyle/>
            <a:p>
              <a:endParaRPr lang="zh-CN" altLang="en-US"/>
            </a:p>
          </p:txBody>
        </p:sp>
        <p:sp>
          <p:nvSpPr>
            <p:cNvPr id="59416" name="Text Box 98"/>
            <p:cNvSpPr txBox="1">
              <a:spLocks noChangeArrowheads="1"/>
            </p:cNvSpPr>
            <p:nvPr/>
          </p:nvSpPr>
          <p:spPr bwMode="auto">
            <a:xfrm>
              <a:off x="1701" y="3622"/>
              <a:ext cx="2767" cy="310"/>
            </a:xfrm>
            <a:prstGeom prst="rect">
              <a:avLst/>
            </a:prstGeom>
            <a:noFill/>
            <a:ln w="9525">
              <a:noFill/>
              <a:miter lim="800000"/>
              <a:headEnd/>
              <a:tailEnd/>
            </a:ln>
            <a:effectLst>
              <a:outerShdw dist="17961" dir="2700000" algn="ctr" rotWithShape="0">
                <a:srgbClr val="000000"/>
              </a:outerShdw>
            </a:effectLst>
          </p:spPr>
          <p:txBody>
            <a:bodyPr wrap="square">
              <a:spAutoFit/>
            </a:bodyPr>
            <a:lstStyle/>
            <a:p>
              <a:r>
                <a:rPr lang="zh-CN" altLang="en-US" sz="2600" baseline="0" dirty="0">
                  <a:solidFill>
                    <a:srgbClr val="FFFF00"/>
                  </a:solidFill>
                  <a:ea typeface="黑体" pitchFamily="2" charset="-122"/>
                </a:rPr>
                <a:t>首先构造链表的第一个结点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 calcmode="lin" valueType="num">
                                      <p:cBhvr>
                                        <p:cTn id="9" dur="500" fill="hold"/>
                                        <p:tgtEl>
                                          <p:spTgt spid="27"/>
                                        </p:tgtEl>
                                        <p:attrNameLst>
                                          <p:attrName>ppt_x</p:attrName>
                                        </p:attrNameLst>
                                      </p:cBhvr>
                                      <p:tavLst>
                                        <p:tav tm="0">
                                          <p:val>
                                            <p:fltVal val="0.5"/>
                                          </p:val>
                                        </p:tav>
                                        <p:tav tm="100000">
                                          <p:val>
                                            <p:strVal val="#ppt_x"/>
                                          </p:val>
                                        </p:tav>
                                      </p:tavLst>
                                    </p:anim>
                                    <p:anim calcmode="lin" valueType="num">
                                      <p:cBhvr>
                                        <p:cTn id="10" dur="500" fill="hold"/>
                                        <p:tgtEl>
                                          <p:spTgt spid="27"/>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611350"/>
                                        </p:tgtEl>
                                        <p:attrNameLst>
                                          <p:attrName>style.visibility</p:attrName>
                                        </p:attrNameLst>
                                      </p:cBhvr>
                                      <p:to>
                                        <p:strVal val="visible"/>
                                      </p:to>
                                    </p:set>
                                    <p:animEffect transition="in" filter="wipe(right)">
                                      <p:cBhvr>
                                        <p:cTn id="26" dur="500"/>
                                        <p:tgtEl>
                                          <p:spTgt spid="61135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611354"/>
                                        </p:tgtEl>
                                        <p:attrNameLst>
                                          <p:attrName>style.visibility</p:attrName>
                                        </p:attrNameLst>
                                      </p:cBhvr>
                                      <p:to>
                                        <p:strVal val="visible"/>
                                      </p:to>
                                    </p:set>
                                    <p:animEffect transition="in" filter="wipe(right)">
                                      <p:cBhvr>
                                        <p:cTn id="36" dur="500"/>
                                        <p:tgtEl>
                                          <p:spTgt spid="61135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611355"/>
                                        </p:tgtEl>
                                        <p:attrNameLst>
                                          <p:attrName>style.visibility</p:attrName>
                                        </p:attrNameLst>
                                      </p:cBhvr>
                                      <p:to>
                                        <p:strVal val="visible"/>
                                      </p:to>
                                    </p:set>
                                    <p:animEffect transition="in" filter="wipe(right)">
                                      <p:cBhvr>
                                        <p:cTn id="41" dur="500"/>
                                        <p:tgtEl>
                                          <p:spTgt spid="61135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dissolve">
                                      <p:cBhvr>
                                        <p:cTn id="46" dur="500"/>
                                        <p:tgtEl>
                                          <p:spTgt spid="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2"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right)">
                                      <p:cBhvr>
                                        <p:cTn id="56" dur="500"/>
                                        <p:tgtEl>
                                          <p:spTgt spid="1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2"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right)">
                                      <p:cBhvr>
                                        <p:cTn id="61" dur="500"/>
                                        <p:tgtEl>
                                          <p:spTgt spid="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4" fill="hold"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down)">
                                      <p:cBhvr>
                                        <p:cTn id="71" dur="500"/>
                                        <p:tgtEl>
                                          <p:spTgt spid="2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fill="hold" nodeType="clickEffect">
                                  <p:stCondLst>
                                    <p:cond delay="0"/>
                                  </p:stCondLst>
                                  <p:childTnLst>
                                    <p:set>
                                      <p:cBhvr>
                                        <p:cTn id="75" dur="1" fill="hold">
                                          <p:stCondLst>
                                            <p:cond delay="0"/>
                                          </p:stCondLst>
                                        </p:cTn>
                                        <p:tgtEl>
                                          <p:spTgt spid="13"/>
                                        </p:tgtEl>
                                        <p:attrNameLst>
                                          <p:attrName>style.visibility</p:attrName>
                                        </p:attrNameLst>
                                      </p:cBhvr>
                                      <p:to>
                                        <p:strVal val="visible"/>
                                      </p:to>
                                    </p:set>
                                    <p:anim calcmode="lin" valueType="num">
                                      <p:cBhvr additive="base">
                                        <p:cTn id="76" dur="500" fill="hold"/>
                                        <p:tgtEl>
                                          <p:spTgt spid="13"/>
                                        </p:tgtEl>
                                        <p:attrNameLst>
                                          <p:attrName>ppt_x</p:attrName>
                                        </p:attrNameLst>
                                      </p:cBhvr>
                                      <p:tavLst>
                                        <p:tav tm="0">
                                          <p:val>
                                            <p:strVal val="1+#ppt_w/2"/>
                                          </p:val>
                                        </p:tav>
                                        <p:tav tm="100000">
                                          <p:val>
                                            <p:strVal val="#ppt_x"/>
                                          </p:val>
                                        </p:tav>
                                      </p:tavLst>
                                    </p:anim>
                                    <p:anim calcmode="lin" valueType="num">
                                      <p:cBhvr additive="base">
                                        <p:cTn id="77"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left)">
                                      <p:cBhvr>
                                        <p:cTn id="82" dur="500"/>
                                        <p:tgtEl>
                                          <p:spTgt spid="1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2" fill="hold" grpId="0" nodeType="clickEffect">
                                  <p:stCondLst>
                                    <p:cond delay="0"/>
                                  </p:stCondLst>
                                  <p:childTnLst>
                                    <p:set>
                                      <p:cBhvr>
                                        <p:cTn id="86" dur="1" fill="hold">
                                          <p:stCondLst>
                                            <p:cond delay="0"/>
                                          </p:stCondLst>
                                        </p:cTn>
                                        <p:tgtEl>
                                          <p:spTgt spid="611345"/>
                                        </p:tgtEl>
                                        <p:attrNameLst>
                                          <p:attrName>style.visibility</p:attrName>
                                        </p:attrNameLst>
                                      </p:cBhvr>
                                      <p:to>
                                        <p:strVal val="visible"/>
                                      </p:to>
                                    </p:set>
                                    <p:animEffect transition="in" filter="wipe(right)">
                                      <p:cBhvr>
                                        <p:cTn id="87" dur="500"/>
                                        <p:tgtEl>
                                          <p:spTgt spid="61134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2" fill="hold"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wipe(right)">
                                      <p:cBhvr>
                                        <p:cTn id="92" dur="500"/>
                                        <p:tgtEl>
                                          <p:spTgt spid="1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wipe(left)">
                                      <p:cBhvr>
                                        <p:cTn id="97" dur="500"/>
                                        <p:tgtEl>
                                          <p:spTgt spid="2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611423"/>
                                        </p:tgtEl>
                                        <p:attrNameLst>
                                          <p:attrName>style.visibility</p:attrName>
                                        </p:attrNameLst>
                                      </p:cBhvr>
                                      <p:to>
                                        <p:strVal val="visible"/>
                                      </p:to>
                                    </p:set>
                                    <p:animEffect transition="in" filter="wipe(left)">
                                      <p:cBhvr>
                                        <p:cTn id="102" dur="500"/>
                                        <p:tgtEl>
                                          <p:spTgt spid="611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45" grpId="0" animBg="1"/>
      <p:bldP spid="611350" grpId="0"/>
      <p:bldP spid="611354" grpId="0" animBg="1"/>
      <p:bldP spid="611355" grpId="0"/>
      <p:bldP spid="611423"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90575" y="4076700"/>
            <a:ext cx="6697663" cy="2433638"/>
            <a:chOff x="361" y="2568"/>
            <a:chExt cx="4219" cy="1533"/>
          </a:xfrm>
        </p:grpSpPr>
        <p:sp>
          <p:nvSpPr>
            <p:cNvPr id="60459" name="Rectangle 3"/>
            <p:cNvSpPr>
              <a:spLocks noChangeArrowheads="1"/>
            </p:cNvSpPr>
            <p:nvPr/>
          </p:nvSpPr>
          <p:spPr bwMode="auto">
            <a:xfrm>
              <a:off x="361" y="2568"/>
              <a:ext cx="4219" cy="1497"/>
            </a:xfrm>
            <a:prstGeom prst="rect">
              <a:avLst/>
            </a:prstGeom>
            <a:gradFill rotWithShape="1">
              <a:gsLst>
                <a:gs pos="0">
                  <a:srgbClr val="0000FF"/>
                </a:gs>
                <a:gs pos="50000">
                  <a:srgbClr val="000076"/>
                </a:gs>
                <a:gs pos="100000">
                  <a:srgbClr val="0000FF"/>
                </a:gs>
              </a:gsLst>
              <a:lin ang="18900000" scaled="1"/>
            </a:gradFill>
            <a:ln w="12700" cap="sq">
              <a:noFill/>
              <a:miter lim="800000"/>
              <a:headEnd/>
              <a:tailEnd/>
            </a:ln>
            <a:effectLst>
              <a:outerShdw dist="135003" dir="2471156" algn="ctr" rotWithShape="0">
                <a:srgbClr val="B2B2B2"/>
              </a:outerShdw>
            </a:effectLst>
          </p:spPr>
          <p:txBody>
            <a:bodyPr wrap="none" anchor="ctr"/>
            <a:lstStyle/>
            <a:p>
              <a:endParaRPr lang="zh-CN" altLang="en-US"/>
            </a:p>
          </p:txBody>
        </p:sp>
        <p:sp>
          <p:nvSpPr>
            <p:cNvPr id="60460" name="Text Box 4"/>
            <p:cNvSpPr txBox="1">
              <a:spLocks noChangeArrowheads="1"/>
            </p:cNvSpPr>
            <p:nvPr/>
          </p:nvSpPr>
          <p:spPr bwMode="auto">
            <a:xfrm>
              <a:off x="547" y="2659"/>
              <a:ext cx="3755" cy="1442"/>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nSpc>
                  <a:spcPct val="85000"/>
                </a:lnSpc>
                <a:spcBef>
                  <a:spcPct val="0"/>
                </a:spcBef>
              </a:pPr>
              <a:r>
                <a:rPr lang="en-US" altLang="zh-CN" sz="2400" dirty="0">
                  <a:solidFill>
                    <a:schemeClr val="bg1"/>
                  </a:solidFill>
                </a:rPr>
                <a:t>void  </a:t>
              </a:r>
              <a:r>
                <a:rPr lang="en-US" altLang="zh-CN" sz="2400" dirty="0" err="1">
                  <a:solidFill>
                    <a:schemeClr val="bg1"/>
                  </a:solidFill>
                </a:rPr>
                <a:t>insertNode</a:t>
              </a:r>
              <a:r>
                <a:rPr lang="en-US" altLang="zh-CN" sz="2400" dirty="0">
                  <a:solidFill>
                    <a:schemeClr val="bg1"/>
                  </a:solidFill>
                </a:rPr>
                <a:t>(</a:t>
              </a:r>
              <a:r>
                <a:rPr lang="en-US" altLang="zh-CN" sz="2400" dirty="0" err="1">
                  <a:solidFill>
                    <a:schemeClr val="bg1"/>
                  </a:solidFill>
                </a:rPr>
                <a:t>DNodeptr</a:t>
              </a:r>
              <a:r>
                <a:rPr lang="en-US" altLang="zh-CN" sz="2400" dirty="0">
                  <a:solidFill>
                    <a:schemeClr val="bg1"/>
                  </a:solidFill>
                </a:rPr>
                <a:t> list, </a:t>
              </a:r>
              <a:r>
                <a:rPr lang="en-US" altLang="zh-CN" sz="2400" dirty="0" err="1">
                  <a:solidFill>
                    <a:schemeClr val="bg1"/>
                  </a:solidFill>
                </a:rPr>
                <a:t>Dnodeptr</a:t>
              </a:r>
              <a:r>
                <a:rPr lang="en-US" altLang="zh-CN" sz="2400" dirty="0">
                  <a:solidFill>
                    <a:schemeClr val="bg1"/>
                  </a:solidFill>
                </a:rPr>
                <a:t>  p)</a:t>
              </a:r>
            </a:p>
            <a:p>
              <a:pPr>
                <a:lnSpc>
                  <a:spcPct val="85000"/>
                </a:lnSpc>
                <a:spcBef>
                  <a:spcPct val="0"/>
                </a:spcBef>
              </a:pPr>
              <a:r>
                <a:rPr lang="en-US" altLang="zh-CN" sz="2400" dirty="0">
                  <a:solidFill>
                    <a:schemeClr val="bg1"/>
                  </a:solidFill>
                </a:rPr>
                <a:t>{</a:t>
              </a:r>
            </a:p>
            <a:p>
              <a:pPr>
                <a:lnSpc>
                  <a:spcPct val="85000"/>
                </a:lnSpc>
                <a:spcBef>
                  <a:spcPct val="0"/>
                </a:spcBef>
              </a:pPr>
              <a:r>
                <a:rPr lang="en-US" altLang="zh-CN" sz="2400" dirty="0">
                  <a:solidFill>
                    <a:schemeClr val="bg1"/>
                  </a:solidFill>
                </a:rPr>
                <a:t>       list</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rlink</a:t>
              </a:r>
              <a:r>
                <a:rPr lang="en-US" altLang="zh-CN" sz="2400" dirty="0">
                  <a:solidFill>
                    <a:schemeClr val="bg1"/>
                  </a:solidFill>
                </a:rPr>
                <a:t>=p;</a:t>
              </a:r>
            </a:p>
            <a:p>
              <a:pPr>
                <a:lnSpc>
                  <a:spcPct val="85000"/>
                </a:lnSpc>
                <a:spcBef>
                  <a:spcPct val="0"/>
                </a:spcBef>
              </a:pPr>
              <a:r>
                <a:rPr lang="en-US" altLang="zh-CN" sz="2400" dirty="0">
                  <a:solidFill>
                    <a:schemeClr val="bg1"/>
                  </a:solidFill>
                </a:rPr>
                <a:t>       p</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rPr>
                <a:t>=list</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rPr>
                <a:t>;</a:t>
              </a:r>
            </a:p>
            <a:p>
              <a:pPr>
                <a:lnSpc>
                  <a:spcPct val="85000"/>
                </a:lnSpc>
                <a:spcBef>
                  <a:spcPct val="0"/>
                </a:spcBef>
              </a:pPr>
              <a:r>
                <a:rPr lang="en-US" altLang="zh-CN" sz="2400" dirty="0">
                  <a:solidFill>
                    <a:schemeClr val="bg1"/>
                  </a:solidFill>
                </a:rPr>
                <a:t>       p</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rlink</a:t>
              </a:r>
              <a:r>
                <a:rPr lang="en-US" altLang="zh-CN" sz="2400" dirty="0">
                  <a:solidFill>
                    <a:schemeClr val="bg1"/>
                  </a:solidFill>
                </a:rPr>
                <a:t>=list;</a:t>
              </a:r>
            </a:p>
            <a:p>
              <a:pPr>
                <a:lnSpc>
                  <a:spcPct val="85000"/>
                </a:lnSpc>
                <a:spcBef>
                  <a:spcPct val="0"/>
                </a:spcBef>
              </a:pPr>
              <a:r>
                <a:rPr lang="en-US" altLang="zh-CN" sz="2400" dirty="0">
                  <a:solidFill>
                    <a:schemeClr val="bg1"/>
                  </a:solidFill>
                </a:rPr>
                <a:t>       list</a:t>
              </a:r>
              <a:r>
                <a:rPr lang="en-US" altLang="zh-CN" sz="2400" dirty="0">
                  <a:solidFill>
                    <a:schemeClr val="bg1"/>
                  </a:solidFill>
                  <a:latin typeface="宋体" charset="-122"/>
                  <a:ea typeface="宋体" charset="-122"/>
                </a:rPr>
                <a:t>-</a:t>
              </a:r>
              <a:r>
                <a:rPr lang="en-US" altLang="zh-CN" sz="2400" dirty="0">
                  <a:solidFill>
                    <a:schemeClr val="bg1"/>
                  </a:solidFill>
                </a:rPr>
                <a:t>&gt;</a:t>
              </a:r>
              <a:r>
                <a:rPr lang="en-US" altLang="zh-CN" sz="2400" dirty="0" err="1">
                  <a:solidFill>
                    <a:schemeClr val="bg1"/>
                  </a:solidFill>
                </a:rPr>
                <a:t>llink</a:t>
              </a:r>
              <a:r>
                <a:rPr lang="en-US" altLang="zh-CN" sz="2400" dirty="0">
                  <a:solidFill>
                    <a:schemeClr val="bg1"/>
                  </a:solidFill>
                </a:rPr>
                <a:t>=p;</a:t>
              </a:r>
            </a:p>
            <a:p>
              <a:pPr>
                <a:lnSpc>
                  <a:spcPct val="85000"/>
                </a:lnSpc>
                <a:spcBef>
                  <a:spcPct val="0"/>
                </a:spcBef>
              </a:pPr>
              <a:r>
                <a:rPr lang="en-US" altLang="zh-CN" sz="2400" dirty="0">
                  <a:solidFill>
                    <a:schemeClr val="bg1"/>
                  </a:solidFill>
                </a:rPr>
                <a:t>}</a:t>
              </a:r>
            </a:p>
          </p:txBody>
        </p:sp>
      </p:grpSp>
      <p:grpSp>
        <p:nvGrpSpPr>
          <p:cNvPr id="3" name="Group 5"/>
          <p:cNvGrpSpPr>
            <a:grpSpLocks/>
          </p:cNvGrpSpPr>
          <p:nvPr/>
        </p:nvGrpSpPr>
        <p:grpSpPr bwMode="auto">
          <a:xfrm>
            <a:off x="828675" y="333375"/>
            <a:ext cx="6697663" cy="4303713"/>
            <a:chOff x="522" y="210"/>
            <a:chExt cx="4219" cy="2711"/>
          </a:xfrm>
        </p:grpSpPr>
        <p:sp>
          <p:nvSpPr>
            <p:cNvPr id="60457" name="Text Box 6"/>
            <p:cNvSpPr txBox="1">
              <a:spLocks noChangeArrowheads="1"/>
            </p:cNvSpPr>
            <p:nvPr/>
          </p:nvSpPr>
          <p:spPr bwMode="auto">
            <a:xfrm>
              <a:off x="613" y="304"/>
              <a:ext cx="3945" cy="2617"/>
            </a:xfrm>
            <a:prstGeom prst="rect">
              <a:avLst/>
            </a:prstGeom>
            <a:noFill/>
            <a:ln w="9525">
              <a:noFill/>
              <a:miter lim="800000"/>
              <a:headEnd/>
              <a:tailEnd/>
            </a:ln>
          </p:spPr>
          <p:txBody>
            <a:bodyPr wrap="square">
              <a:spAutoFit/>
            </a:bodyPr>
            <a:lstStyle/>
            <a:p>
              <a:pPr>
                <a:lnSpc>
                  <a:spcPct val="75000"/>
                </a:lnSpc>
                <a:spcBef>
                  <a:spcPct val="0"/>
                </a:spcBef>
              </a:pPr>
              <a:r>
                <a:rPr lang="en-US" altLang="zh-CN" sz="2400" dirty="0" err="1">
                  <a:solidFill>
                    <a:srgbClr val="000000"/>
                  </a:solidFill>
                </a:rPr>
                <a:t>DNodeptr</a:t>
              </a:r>
              <a:r>
                <a:rPr lang="en-US" altLang="zh-CN" sz="2400" dirty="0">
                  <a:solidFill>
                    <a:srgbClr val="000000"/>
                  </a:solidFill>
                </a:rPr>
                <a:t> </a:t>
              </a:r>
              <a:r>
                <a:rPr lang="en-US" altLang="zh-CN" sz="2400" dirty="0" err="1">
                  <a:solidFill>
                    <a:srgbClr val="000000"/>
                  </a:solidFill>
                </a:rPr>
                <a:t>initDLink</a:t>
              </a:r>
              <a:r>
                <a:rPr lang="en-US" altLang="zh-CN" sz="2400" dirty="0">
                  <a:solidFill>
                    <a:srgbClr val="000000"/>
                  </a:solidFill>
                </a:rPr>
                <a:t>(</a:t>
              </a:r>
              <a:r>
                <a:rPr lang="en-US" altLang="zh-CN" sz="2400" dirty="0" err="1">
                  <a:solidFill>
                    <a:srgbClr val="000000"/>
                  </a:solidFill>
                </a:rPr>
                <a:t>int</a:t>
              </a:r>
              <a:r>
                <a:rPr lang="en-US" altLang="zh-CN" sz="2400" dirty="0">
                  <a:solidFill>
                    <a:srgbClr val="000000"/>
                  </a:solidFill>
                </a:rPr>
                <a:t> n)</a:t>
              </a:r>
            </a:p>
            <a:p>
              <a:pPr>
                <a:lnSpc>
                  <a:spcPct val="75000"/>
                </a:lnSpc>
                <a:spcBef>
                  <a:spcPct val="0"/>
                </a:spcBef>
              </a:pPr>
              <a:r>
                <a:rPr lang="en-US" altLang="zh-CN" sz="2400" dirty="0">
                  <a:solidFill>
                    <a:srgbClr val="000000"/>
                  </a:solidFill>
                </a:rPr>
                <a:t>{</a:t>
              </a:r>
            </a:p>
            <a:p>
              <a:pPr>
                <a:lnSpc>
                  <a:spcPct val="75000"/>
                </a:lnSpc>
                <a:spcBef>
                  <a:spcPct val="0"/>
                </a:spcBef>
              </a:pPr>
              <a:r>
                <a:rPr lang="en-US" altLang="zh-CN" sz="2400" dirty="0">
                  <a:solidFill>
                    <a:srgbClr val="000000"/>
                  </a:solidFill>
                </a:rPr>
                <a:t>        </a:t>
              </a:r>
              <a:r>
                <a:rPr lang="en-US" altLang="zh-CN" sz="2400" dirty="0" err="1">
                  <a:solidFill>
                    <a:srgbClr val="000000"/>
                  </a:solidFill>
                </a:rPr>
                <a:t>int</a:t>
              </a:r>
              <a:r>
                <a:rPr lang="en-US" altLang="zh-CN" sz="2400" dirty="0">
                  <a:solidFill>
                    <a:srgbClr val="000000"/>
                  </a:solidFill>
                </a:rPr>
                <a:t> </a:t>
              </a:r>
              <a:r>
                <a:rPr lang="en-US" altLang="zh-CN" sz="2400" dirty="0" err="1">
                  <a:solidFill>
                    <a:srgbClr val="000000"/>
                  </a:solidFill>
                </a:rPr>
                <a:t>i</a:t>
              </a:r>
              <a:r>
                <a:rPr lang="en-US" altLang="zh-CN" sz="2400" dirty="0">
                  <a:solidFill>
                    <a:srgbClr val="000000"/>
                  </a:solidFill>
                </a:rPr>
                <a:t>;</a:t>
              </a:r>
            </a:p>
            <a:p>
              <a:pPr>
                <a:lnSpc>
                  <a:spcPct val="75000"/>
                </a:lnSpc>
                <a:spcBef>
                  <a:spcPct val="0"/>
                </a:spcBef>
              </a:pPr>
              <a:r>
                <a:rPr lang="en-US" altLang="zh-CN" sz="2400" dirty="0">
                  <a:solidFill>
                    <a:srgbClr val="000000"/>
                  </a:solidFill>
                </a:rPr>
                <a:t>        </a:t>
              </a:r>
              <a:r>
                <a:rPr lang="en-US" altLang="zh-CN" sz="2400" dirty="0" err="1">
                  <a:solidFill>
                    <a:srgbClr val="000000"/>
                  </a:solidFill>
                </a:rPr>
                <a:t>DNodeptr</a:t>
              </a:r>
              <a:r>
                <a:rPr lang="en-US" altLang="zh-CN" sz="2400" dirty="0">
                  <a:solidFill>
                    <a:srgbClr val="000000"/>
                  </a:solidFill>
                </a:rPr>
                <a:t> </a:t>
              </a:r>
              <a:r>
                <a:rPr lang="en-US" altLang="zh-CN" sz="2400" dirty="0" err="1">
                  <a:solidFill>
                    <a:srgbClr val="000000"/>
                  </a:solidFill>
                </a:rPr>
                <a:t>list,p</a:t>
              </a:r>
              <a:r>
                <a:rPr lang="en-US" altLang="zh-CN" sz="2400" dirty="0">
                  <a:solidFill>
                    <a:srgbClr val="000000"/>
                  </a:solidFill>
                </a:rPr>
                <a:t>;</a:t>
              </a:r>
            </a:p>
            <a:p>
              <a:pPr>
                <a:lnSpc>
                  <a:spcPct val="75000"/>
                </a:lnSpc>
                <a:spcBef>
                  <a:spcPct val="0"/>
                </a:spcBef>
              </a:pPr>
              <a:r>
                <a:rPr lang="en-US" altLang="zh-CN" sz="2400" dirty="0">
                  <a:solidFill>
                    <a:srgbClr val="000000"/>
                  </a:solidFill>
                </a:rPr>
                <a:t>        list=(</a:t>
              </a:r>
              <a:r>
                <a:rPr lang="en-US" altLang="zh-CN" sz="2400" dirty="0" err="1">
                  <a:solidFill>
                    <a:srgbClr val="000000"/>
                  </a:solidFill>
                </a:rPr>
                <a:t>DNodeptr</a:t>
              </a:r>
              <a:r>
                <a:rPr lang="en-US" altLang="zh-CN" sz="2400" dirty="0">
                  <a:solidFill>
                    <a:srgbClr val="000000"/>
                  </a:solidFill>
                </a:rPr>
                <a:t>)</a:t>
              </a:r>
              <a:r>
                <a:rPr lang="en-US" altLang="zh-CN" sz="2400" dirty="0" err="1">
                  <a:solidFill>
                    <a:srgbClr val="000000"/>
                  </a:solidFill>
                </a:rPr>
                <a:t>malloc</a:t>
              </a:r>
              <a:r>
                <a:rPr lang="en-US" altLang="zh-CN" sz="2400" dirty="0">
                  <a:solidFill>
                    <a:srgbClr val="000000"/>
                  </a:solidFill>
                </a:rPr>
                <a:t>(</a:t>
              </a:r>
              <a:r>
                <a:rPr lang="en-US" altLang="zh-CN" sz="2400" dirty="0" err="1">
                  <a:solidFill>
                    <a:srgbClr val="000000"/>
                  </a:solidFill>
                </a:rPr>
                <a:t>sizeof</a:t>
              </a:r>
              <a:r>
                <a:rPr lang="en-US" altLang="zh-CN" sz="2400" dirty="0">
                  <a:solidFill>
                    <a:srgbClr val="000000"/>
                  </a:solidFill>
                </a:rPr>
                <a:t>(</a:t>
              </a:r>
              <a:r>
                <a:rPr lang="en-US" altLang="zh-CN" sz="2400" dirty="0" err="1">
                  <a:solidFill>
                    <a:srgbClr val="000000"/>
                  </a:solidFill>
                </a:rPr>
                <a:t>DNode</a:t>
              </a:r>
              <a:r>
                <a:rPr lang="en-US" altLang="zh-CN" sz="2400" dirty="0">
                  <a:solidFill>
                    <a:srgbClr val="000000"/>
                  </a:solidFill>
                </a:rPr>
                <a:t>));</a:t>
              </a:r>
            </a:p>
            <a:p>
              <a:pPr>
                <a:lnSpc>
                  <a:spcPct val="75000"/>
                </a:lnSpc>
                <a:spcBef>
                  <a:spcPct val="0"/>
                </a:spcBef>
              </a:pPr>
              <a:r>
                <a:rPr lang="en-US" altLang="zh-CN" sz="2400" dirty="0">
                  <a:solidFill>
                    <a:schemeClr val="accent2"/>
                  </a:solidFill>
                </a:rPr>
                <a:t>        READ</a:t>
              </a:r>
              <a:r>
                <a:rPr lang="en-US" altLang="zh-CN" sz="2400" dirty="0">
                  <a:solidFill>
                    <a:srgbClr val="000000"/>
                  </a:solidFill>
                </a:rPr>
                <a:t>(list</a:t>
              </a:r>
              <a:r>
                <a:rPr lang="en-US" altLang="zh-CN" sz="2400" dirty="0">
                  <a:solidFill>
                    <a:srgbClr val="000000"/>
                  </a:solidFill>
                  <a:latin typeface="宋体" charset="-122"/>
                  <a:ea typeface="宋体" charset="-122"/>
                </a:rPr>
                <a:t>-</a:t>
              </a:r>
              <a:r>
                <a:rPr lang="en-US" altLang="zh-CN" sz="2400" dirty="0">
                  <a:solidFill>
                    <a:srgbClr val="000000"/>
                  </a:solidFill>
                </a:rPr>
                <a:t>&gt;data);</a:t>
              </a:r>
            </a:p>
            <a:p>
              <a:pPr>
                <a:lnSpc>
                  <a:spcPct val="75000"/>
                </a:lnSpc>
                <a:spcBef>
                  <a:spcPct val="0"/>
                </a:spcBef>
              </a:pPr>
              <a:r>
                <a:rPr lang="en-US" altLang="zh-CN" sz="2400" dirty="0">
                  <a:solidFill>
                    <a:srgbClr val="000000"/>
                  </a:solidFill>
                </a:rPr>
                <a:t>        list</a:t>
              </a:r>
              <a:r>
                <a:rPr lang="en-US" altLang="zh-CN" sz="2400" dirty="0">
                  <a:solidFill>
                    <a:srgbClr val="000000"/>
                  </a:solidFill>
                  <a:latin typeface="宋体" charset="-122"/>
                  <a:ea typeface="宋体" charset="-122"/>
                </a:rPr>
                <a:t>-</a:t>
              </a:r>
              <a:r>
                <a:rPr lang="en-US" altLang="zh-CN" sz="2400" dirty="0">
                  <a:solidFill>
                    <a:srgbClr val="000000"/>
                  </a:solidFill>
                </a:rPr>
                <a:t>&gt;</a:t>
              </a:r>
              <a:r>
                <a:rPr lang="en-US" altLang="zh-CN" sz="2400" dirty="0" err="1">
                  <a:solidFill>
                    <a:srgbClr val="000000"/>
                  </a:solidFill>
                </a:rPr>
                <a:t>llink</a:t>
              </a:r>
              <a:r>
                <a:rPr lang="en-US" altLang="zh-CN" sz="2400" dirty="0">
                  <a:solidFill>
                    <a:srgbClr val="000000"/>
                  </a:solidFill>
                </a:rPr>
                <a:t>=list;</a:t>
              </a:r>
            </a:p>
            <a:p>
              <a:pPr>
                <a:lnSpc>
                  <a:spcPct val="75000"/>
                </a:lnSpc>
                <a:spcBef>
                  <a:spcPct val="0"/>
                </a:spcBef>
              </a:pPr>
              <a:r>
                <a:rPr lang="en-US" altLang="zh-CN" sz="2400" dirty="0">
                  <a:solidFill>
                    <a:srgbClr val="000000"/>
                  </a:solidFill>
                </a:rPr>
                <a:t>        list</a:t>
              </a:r>
              <a:r>
                <a:rPr lang="en-US" altLang="zh-CN" sz="2400" dirty="0">
                  <a:solidFill>
                    <a:srgbClr val="000000"/>
                  </a:solidFill>
                  <a:latin typeface="宋体" charset="-122"/>
                  <a:ea typeface="宋体" charset="-122"/>
                </a:rPr>
                <a:t>-</a:t>
              </a:r>
              <a:r>
                <a:rPr lang="en-US" altLang="zh-CN" sz="2400" dirty="0">
                  <a:solidFill>
                    <a:srgbClr val="000000"/>
                  </a:solidFill>
                </a:rPr>
                <a:t>&gt;</a:t>
              </a:r>
              <a:r>
                <a:rPr lang="en-US" altLang="zh-CN" sz="2400" dirty="0" err="1">
                  <a:solidFill>
                    <a:srgbClr val="000000"/>
                  </a:solidFill>
                </a:rPr>
                <a:t>rlink</a:t>
              </a:r>
              <a:r>
                <a:rPr lang="en-US" altLang="zh-CN" sz="2400" dirty="0">
                  <a:solidFill>
                    <a:srgbClr val="000000"/>
                  </a:solidFill>
                </a:rPr>
                <a:t>=list;</a:t>
              </a:r>
            </a:p>
            <a:p>
              <a:pPr>
                <a:lnSpc>
                  <a:spcPct val="75000"/>
                </a:lnSpc>
                <a:spcBef>
                  <a:spcPct val="0"/>
                </a:spcBef>
              </a:pPr>
              <a:r>
                <a:rPr lang="en-US" altLang="zh-CN" sz="2400" dirty="0">
                  <a:solidFill>
                    <a:srgbClr val="000000"/>
                  </a:solidFill>
                </a:rPr>
                <a:t>        for(</a:t>
              </a:r>
              <a:r>
                <a:rPr lang="en-US" altLang="zh-CN" sz="2400" dirty="0" err="1">
                  <a:solidFill>
                    <a:srgbClr val="000000"/>
                  </a:solidFill>
                </a:rPr>
                <a:t>i</a:t>
              </a:r>
              <a:r>
                <a:rPr lang="en-US" altLang="zh-CN" sz="2400" dirty="0">
                  <a:solidFill>
                    <a:srgbClr val="000000"/>
                  </a:solidFill>
                </a:rPr>
                <a:t>=1;i&lt;</a:t>
              </a:r>
              <a:r>
                <a:rPr lang="en-US" altLang="zh-CN" sz="2400" dirty="0" err="1">
                  <a:solidFill>
                    <a:srgbClr val="000000"/>
                  </a:solidFill>
                </a:rPr>
                <a:t>n;i</a:t>
              </a:r>
              <a:r>
                <a:rPr lang="en-US" altLang="zh-CN" sz="2400" dirty="0">
                  <a:solidFill>
                    <a:srgbClr val="000000"/>
                  </a:solidFill>
                </a:rPr>
                <a:t>++){</a:t>
              </a:r>
            </a:p>
            <a:p>
              <a:pPr>
                <a:lnSpc>
                  <a:spcPct val="75000"/>
                </a:lnSpc>
                <a:spcBef>
                  <a:spcPct val="0"/>
                </a:spcBef>
              </a:pPr>
              <a:r>
                <a:rPr lang="en-US" altLang="zh-CN" sz="2400" dirty="0">
                  <a:solidFill>
                    <a:srgbClr val="000000"/>
                  </a:solidFill>
                </a:rPr>
                <a:t>               p=(</a:t>
              </a:r>
              <a:r>
                <a:rPr lang="en-US" altLang="zh-CN" sz="2400" dirty="0" err="1">
                  <a:solidFill>
                    <a:srgbClr val="000000"/>
                  </a:solidFill>
                </a:rPr>
                <a:t>DNodeptr</a:t>
              </a:r>
              <a:r>
                <a:rPr lang="en-US" altLang="zh-CN" sz="2400" dirty="0">
                  <a:solidFill>
                    <a:srgbClr val="000000"/>
                  </a:solidFill>
                </a:rPr>
                <a:t>)</a:t>
              </a:r>
              <a:r>
                <a:rPr lang="en-US" altLang="zh-CN" sz="2400" dirty="0" err="1">
                  <a:solidFill>
                    <a:srgbClr val="000000"/>
                  </a:solidFill>
                </a:rPr>
                <a:t>malloc</a:t>
              </a:r>
              <a:r>
                <a:rPr lang="en-US" altLang="zh-CN" sz="2400" dirty="0">
                  <a:solidFill>
                    <a:srgbClr val="000000"/>
                  </a:solidFill>
                </a:rPr>
                <a:t>(</a:t>
              </a:r>
              <a:r>
                <a:rPr lang="en-US" altLang="zh-CN" sz="2400" dirty="0" err="1">
                  <a:solidFill>
                    <a:srgbClr val="000000"/>
                  </a:solidFill>
                </a:rPr>
                <a:t>sizeof</a:t>
              </a:r>
              <a:r>
                <a:rPr lang="en-US" altLang="zh-CN" sz="2400" dirty="0">
                  <a:solidFill>
                    <a:srgbClr val="000000"/>
                  </a:solidFill>
                </a:rPr>
                <a:t>(</a:t>
              </a:r>
              <a:r>
                <a:rPr lang="en-US" altLang="zh-CN" sz="2400" dirty="0" err="1">
                  <a:solidFill>
                    <a:srgbClr val="000000"/>
                  </a:solidFill>
                </a:rPr>
                <a:t>DNode</a:t>
              </a:r>
              <a:r>
                <a:rPr lang="en-US" altLang="zh-CN" sz="2400" dirty="0">
                  <a:solidFill>
                    <a:srgbClr val="000000"/>
                  </a:solidFill>
                </a:rPr>
                <a:t>));</a:t>
              </a:r>
            </a:p>
            <a:p>
              <a:pPr>
                <a:lnSpc>
                  <a:spcPct val="75000"/>
                </a:lnSpc>
                <a:spcBef>
                  <a:spcPct val="0"/>
                </a:spcBef>
              </a:pPr>
              <a:r>
                <a:rPr lang="en-US" altLang="zh-CN" sz="2000" dirty="0">
                  <a:solidFill>
                    <a:srgbClr val="000000"/>
                  </a:solidFill>
                </a:rPr>
                <a:t>                  </a:t>
              </a:r>
              <a:r>
                <a:rPr lang="en-US" altLang="zh-CN" sz="2000" dirty="0">
                  <a:solidFill>
                    <a:schemeClr val="accent2"/>
                  </a:solidFill>
                </a:rPr>
                <a:t>READ</a:t>
              </a:r>
              <a:r>
                <a:rPr lang="en-US" altLang="zh-CN" sz="2000" dirty="0">
                  <a:solidFill>
                    <a:srgbClr val="000000"/>
                  </a:solidFill>
                </a:rPr>
                <a:t>(p</a:t>
              </a:r>
              <a:r>
                <a:rPr lang="en-US" altLang="zh-CN" sz="2000" dirty="0">
                  <a:solidFill>
                    <a:srgbClr val="000000"/>
                  </a:solidFill>
                  <a:latin typeface="宋体" charset="-122"/>
                  <a:ea typeface="宋体" charset="-122"/>
                </a:rPr>
                <a:t>-</a:t>
              </a:r>
              <a:r>
                <a:rPr lang="en-US" altLang="zh-CN" sz="2000" dirty="0">
                  <a:solidFill>
                    <a:srgbClr val="000000"/>
                  </a:solidFill>
                </a:rPr>
                <a:t>&gt;data);            </a:t>
              </a:r>
              <a:r>
                <a:rPr lang="en-US" altLang="zh-CN" dirty="0">
                  <a:solidFill>
                    <a:srgbClr val="000000"/>
                  </a:solidFill>
                  <a:latin typeface="幼圆" pitchFamily="49" charset="-122"/>
                  <a:ea typeface="幼圆" pitchFamily="49" charset="-122"/>
                </a:rPr>
                <a:t>/* </a:t>
              </a:r>
              <a:r>
                <a:rPr lang="zh-CN" altLang="en-US" dirty="0">
                  <a:solidFill>
                    <a:srgbClr val="000000"/>
                  </a:solidFill>
                  <a:latin typeface="幼圆" pitchFamily="49" charset="-122"/>
                  <a:ea typeface="幼圆" pitchFamily="49" charset="-122"/>
                </a:rPr>
                <a:t>读入一元素 *</a:t>
              </a:r>
              <a:r>
                <a:rPr lang="en-US" altLang="zh-CN" dirty="0">
                  <a:solidFill>
                    <a:srgbClr val="000000"/>
                  </a:solidFill>
                  <a:latin typeface="幼圆" pitchFamily="49" charset="-122"/>
                  <a:ea typeface="幼圆" pitchFamily="49" charset="-122"/>
                </a:rPr>
                <a:t>/</a:t>
              </a:r>
            </a:p>
            <a:p>
              <a:pPr>
                <a:lnSpc>
                  <a:spcPct val="75000"/>
                </a:lnSpc>
                <a:spcBef>
                  <a:spcPct val="0"/>
                </a:spcBef>
              </a:pPr>
              <a:r>
                <a:rPr lang="en-US" altLang="zh-CN" sz="2400" dirty="0">
                  <a:solidFill>
                    <a:srgbClr val="000000"/>
                  </a:solidFill>
                </a:rPr>
                <a:t>               </a:t>
              </a:r>
              <a:r>
                <a:rPr lang="en-US" altLang="zh-CN" sz="2400" dirty="0" err="1">
                  <a:solidFill>
                    <a:srgbClr val="FF0000"/>
                  </a:solidFill>
                </a:rPr>
                <a:t>insertNode</a:t>
              </a:r>
              <a:r>
                <a:rPr lang="en-US" altLang="zh-CN" sz="2400" dirty="0">
                  <a:solidFill>
                    <a:srgbClr val="000000"/>
                  </a:solidFill>
                </a:rPr>
                <a:t>(</a:t>
              </a:r>
              <a:r>
                <a:rPr lang="en-US" altLang="zh-CN" sz="2400" dirty="0" err="1">
                  <a:solidFill>
                    <a:srgbClr val="000000"/>
                  </a:solidFill>
                </a:rPr>
                <a:t>list,p</a:t>
              </a:r>
              <a:r>
                <a:rPr lang="en-US" altLang="zh-CN" sz="2400" dirty="0">
                  <a:solidFill>
                    <a:srgbClr val="000000"/>
                  </a:solidFill>
                </a:rPr>
                <a:t>);</a:t>
              </a:r>
            </a:p>
            <a:p>
              <a:pPr>
                <a:lnSpc>
                  <a:spcPct val="75000"/>
                </a:lnSpc>
                <a:spcBef>
                  <a:spcPct val="0"/>
                </a:spcBef>
              </a:pPr>
              <a:r>
                <a:rPr lang="en-US" altLang="zh-CN" sz="2000" dirty="0">
                  <a:solidFill>
                    <a:srgbClr val="000000"/>
                  </a:solidFill>
                </a:rPr>
                <a:t>        }</a:t>
              </a:r>
            </a:p>
            <a:p>
              <a:pPr>
                <a:lnSpc>
                  <a:spcPct val="75000"/>
                </a:lnSpc>
                <a:spcBef>
                  <a:spcPct val="0"/>
                </a:spcBef>
              </a:pPr>
              <a:r>
                <a:rPr lang="en-US" altLang="zh-CN" sz="2400" dirty="0">
                  <a:solidFill>
                    <a:srgbClr val="000000"/>
                  </a:solidFill>
                </a:rPr>
                <a:t>        return list;</a:t>
              </a:r>
            </a:p>
            <a:p>
              <a:pPr>
                <a:lnSpc>
                  <a:spcPct val="75000"/>
                </a:lnSpc>
                <a:spcBef>
                  <a:spcPct val="0"/>
                </a:spcBef>
              </a:pPr>
              <a:r>
                <a:rPr lang="en-US" altLang="zh-CN" sz="2400" dirty="0">
                  <a:solidFill>
                    <a:srgbClr val="000000"/>
                  </a:solidFill>
                </a:rPr>
                <a:t>} </a:t>
              </a:r>
            </a:p>
          </p:txBody>
        </p:sp>
        <p:sp>
          <p:nvSpPr>
            <p:cNvPr id="60458" name="Rectangle 7"/>
            <p:cNvSpPr>
              <a:spLocks noChangeArrowheads="1"/>
            </p:cNvSpPr>
            <p:nvPr/>
          </p:nvSpPr>
          <p:spPr bwMode="auto">
            <a:xfrm>
              <a:off x="522" y="210"/>
              <a:ext cx="4219" cy="2268"/>
            </a:xfrm>
            <a:prstGeom prst="rect">
              <a:avLst/>
            </a:prstGeom>
            <a:noFill/>
            <a:ln w="82550">
              <a:solidFill>
                <a:srgbClr val="00CCFF"/>
              </a:solidFill>
              <a:miter lim="800000"/>
              <a:headEnd/>
              <a:tailEnd/>
            </a:ln>
            <a:effectLst>
              <a:outerShdw dist="81320" dir="3080412" algn="ctr" rotWithShape="0">
                <a:srgbClr val="D1D1D1"/>
              </a:outerShdw>
            </a:effectLst>
          </p:spPr>
          <p:txBody>
            <a:bodyPr wrap="none" anchor="ctr"/>
            <a:lstStyle/>
            <a:p>
              <a:endParaRPr lang="zh-CN" altLang="en-US"/>
            </a:p>
          </p:txBody>
        </p:sp>
      </p:grpSp>
      <p:grpSp>
        <p:nvGrpSpPr>
          <p:cNvPr id="4" name="Group 155"/>
          <p:cNvGrpSpPr>
            <a:grpSpLocks/>
          </p:cNvGrpSpPr>
          <p:nvPr/>
        </p:nvGrpSpPr>
        <p:grpSpPr bwMode="auto">
          <a:xfrm>
            <a:off x="7548563" y="1265238"/>
            <a:ext cx="984250" cy="1658937"/>
            <a:chOff x="4220" y="300"/>
            <a:chExt cx="620" cy="1045"/>
          </a:xfrm>
        </p:grpSpPr>
        <p:sp>
          <p:nvSpPr>
            <p:cNvPr id="60454" name="Freeform 118"/>
            <p:cNvSpPr>
              <a:spLocks/>
            </p:cNvSpPr>
            <p:nvPr/>
          </p:nvSpPr>
          <p:spPr bwMode="auto">
            <a:xfrm rot="1336615">
              <a:off x="4220" y="300"/>
              <a:ext cx="615" cy="1045"/>
            </a:xfrm>
            <a:custGeom>
              <a:avLst/>
              <a:gdLst>
                <a:gd name="T0" fmla="*/ 18 w 727"/>
                <a:gd name="T1" fmla="*/ 95 h 1045"/>
                <a:gd name="T2" fmla="*/ 18 w 727"/>
                <a:gd name="T3" fmla="*/ 643 h 1045"/>
                <a:gd name="T4" fmla="*/ 154 w 727"/>
                <a:gd name="T5" fmla="*/ 889 h 1045"/>
                <a:gd name="T6" fmla="*/ 175 w 727"/>
                <a:gd name="T7" fmla="*/ 847 h 1045"/>
                <a:gd name="T8" fmla="*/ 171 w 727"/>
                <a:gd name="T9" fmla="*/ 545 h 1045"/>
                <a:gd name="T10" fmla="*/ 179 w 727"/>
                <a:gd name="T11" fmla="*/ 426 h 1045"/>
                <a:gd name="T12" fmla="*/ 179 w 727"/>
                <a:gd name="T13" fmla="*/ 145 h 1045"/>
                <a:gd name="T14" fmla="*/ 118 w 727"/>
                <a:gd name="T15" fmla="*/ 53 h 1045"/>
                <a:gd name="T16" fmla="*/ 30 w 727"/>
                <a:gd name="T17" fmla="*/ 46 h 1045"/>
                <a:gd name="T18" fmla="*/ 25 w 727"/>
                <a:gd name="T19" fmla="*/ 116 h 1045"/>
                <a:gd name="T20" fmla="*/ 18 w 727"/>
                <a:gd name="T21" fmla="*/ 95 h 10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27"/>
                <a:gd name="T34" fmla="*/ 0 h 1045"/>
                <a:gd name="T35" fmla="*/ 727 w 727"/>
                <a:gd name="T36" fmla="*/ 1045 h 10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27" h="1045">
                  <a:moveTo>
                    <a:pt x="68" y="95"/>
                  </a:moveTo>
                  <a:cubicBezTo>
                    <a:pt x="55" y="278"/>
                    <a:pt x="63" y="457"/>
                    <a:pt x="68" y="643"/>
                  </a:cubicBezTo>
                  <a:cubicBezTo>
                    <a:pt x="52" y="1045"/>
                    <a:pt x="0" y="897"/>
                    <a:pt x="588" y="889"/>
                  </a:cubicBezTo>
                  <a:cubicBezTo>
                    <a:pt x="617" y="879"/>
                    <a:pt x="647" y="864"/>
                    <a:pt x="672" y="847"/>
                  </a:cubicBezTo>
                  <a:cubicBezTo>
                    <a:pt x="705" y="748"/>
                    <a:pt x="727" y="621"/>
                    <a:pt x="651" y="545"/>
                  </a:cubicBezTo>
                  <a:cubicBezTo>
                    <a:pt x="659" y="484"/>
                    <a:pt x="669" y="477"/>
                    <a:pt x="686" y="426"/>
                  </a:cubicBezTo>
                  <a:cubicBezTo>
                    <a:pt x="694" y="332"/>
                    <a:pt x="717" y="238"/>
                    <a:pt x="686" y="145"/>
                  </a:cubicBezTo>
                  <a:cubicBezTo>
                    <a:pt x="672" y="0"/>
                    <a:pt x="639" y="59"/>
                    <a:pt x="448" y="53"/>
                  </a:cubicBezTo>
                  <a:cubicBezTo>
                    <a:pt x="349" y="3"/>
                    <a:pt x="224" y="39"/>
                    <a:pt x="117" y="46"/>
                  </a:cubicBezTo>
                  <a:cubicBezTo>
                    <a:pt x="100" y="97"/>
                    <a:pt x="107" y="74"/>
                    <a:pt x="96" y="116"/>
                  </a:cubicBezTo>
                  <a:cubicBezTo>
                    <a:pt x="79" y="91"/>
                    <a:pt x="90" y="95"/>
                    <a:pt x="68" y="95"/>
                  </a:cubicBezTo>
                  <a:close/>
                </a:path>
              </a:pathLst>
            </a:custGeom>
            <a:solidFill>
              <a:srgbClr val="FFFF00">
                <a:alpha val="94901"/>
              </a:srgbClr>
            </a:solidFill>
            <a:ln w="41275" cap="flat" cmpd="sng">
              <a:solidFill>
                <a:srgbClr val="DDDDDD"/>
              </a:solidFill>
              <a:prstDash val="solid"/>
              <a:round/>
              <a:headEnd/>
              <a:tailEnd/>
            </a:ln>
          </p:spPr>
          <p:txBody>
            <a:bodyPr wrap="none" anchor="ctr"/>
            <a:lstStyle/>
            <a:p>
              <a:endParaRPr lang="zh-CN" altLang="en-US"/>
            </a:p>
          </p:txBody>
        </p:sp>
        <p:sp>
          <p:nvSpPr>
            <p:cNvPr id="60455" name="Text Box 119"/>
            <p:cNvSpPr txBox="1">
              <a:spLocks noChangeArrowheads="1"/>
            </p:cNvSpPr>
            <p:nvPr/>
          </p:nvSpPr>
          <p:spPr bwMode="auto">
            <a:xfrm rot="941543">
              <a:off x="4404" y="391"/>
              <a:ext cx="436" cy="442"/>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spcBef>
                  <a:spcPct val="0"/>
                </a:spcBef>
              </a:pPr>
              <a:r>
                <a:rPr lang="zh-CN" altLang="en-US" sz="6000">
                  <a:solidFill>
                    <a:schemeClr val="accent2"/>
                  </a:solidFill>
                  <a:ea typeface="华文行楷" pitchFamily="2" charset="-122"/>
                </a:rPr>
                <a:t>算</a:t>
              </a:r>
            </a:p>
          </p:txBody>
        </p:sp>
        <p:sp>
          <p:nvSpPr>
            <p:cNvPr id="60456" name="Text Box 120"/>
            <p:cNvSpPr txBox="1">
              <a:spLocks noChangeArrowheads="1"/>
            </p:cNvSpPr>
            <p:nvPr/>
          </p:nvSpPr>
          <p:spPr bwMode="auto">
            <a:xfrm rot="1018567">
              <a:off x="4288" y="691"/>
              <a:ext cx="436" cy="442"/>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spcBef>
                  <a:spcPct val="0"/>
                </a:spcBef>
              </a:pPr>
              <a:r>
                <a:rPr lang="zh-CN" altLang="en-US" sz="6000">
                  <a:solidFill>
                    <a:schemeClr val="accent2"/>
                  </a:solidFill>
                  <a:ea typeface="华文行楷" pitchFamily="2" charset="-122"/>
                </a:rPr>
                <a:t>法</a:t>
              </a:r>
            </a:p>
          </p:txBody>
        </p:sp>
      </p:grpSp>
      <p:grpSp>
        <p:nvGrpSpPr>
          <p:cNvPr id="5" name="Group 122"/>
          <p:cNvGrpSpPr>
            <a:grpSpLocks/>
          </p:cNvGrpSpPr>
          <p:nvPr/>
        </p:nvGrpSpPr>
        <p:grpSpPr bwMode="auto">
          <a:xfrm>
            <a:off x="1475656" y="1628800"/>
            <a:ext cx="4537075" cy="863600"/>
            <a:chOff x="793" y="949"/>
            <a:chExt cx="2858" cy="544"/>
          </a:xfrm>
        </p:grpSpPr>
        <p:grpSp>
          <p:nvGrpSpPr>
            <p:cNvPr id="7" name="Group 124"/>
            <p:cNvGrpSpPr>
              <a:grpSpLocks/>
            </p:cNvGrpSpPr>
            <p:nvPr/>
          </p:nvGrpSpPr>
          <p:grpSpPr bwMode="auto">
            <a:xfrm>
              <a:off x="2362" y="1207"/>
              <a:ext cx="922" cy="286"/>
              <a:chOff x="518" y="1044"/>
              <a:chExt cx="922" cy="286"/>
            </a:xfrm>
          </p:grpSpPr>
          <p:sp>
            <p:nvSpPr>
              <p:cNvPr id="60447" name="Rectangle 125"/>
              <p:cNvSpPr>
                <a:spLocks noChangeArrowheads="1"/>
              </p:cNvSpPr>
              <p:nvPr/>
            </p:nvSpPr>
            <p:spPr bwMode="auto">
              <a:xfrm>
                <a:off x="1020" y="1162"/>
                <a:ext cx="227" cy="168"/>
              </a:xfrm>
              <a:prstGeom prst="rect">
                <a:avLst/>
              </a:prstGeom>
              <a:solidFill>
                <a:srgbClr val="C0C0C0"/>
              </a:solidFill>
              <a:ln w="22225">
                <a:solidFill>
                  <a:schemeClr val="accent2"/>
                </a:solidFill>
                <a:miter lim="800000"/>
                <a:headEnd/>
                <a:tailEnd/>
              </a:ln>
            </p:spPr>
            <p:txBody>
              <a:bodyPr wrap="none" anchor="ctr"/>
              <a:lstStyle/>
              <a:p>
                <a:endParaRPr lang="zh-CN" altLang="en-US"/>
              </a:p>
            </p:txBody>
          </p:sp>
          <p:sp>
            <p:nvSpPr>
              <p:cNvPr id="60448" name="Rectangle 126"/>
              <p:cNvSpPr>
                <a:spLocks noChangeArrowheads="1"/>
              </p:cNvSpPr>
              <p:nvPr/>
            </p:nvSpPr>
            <p:spPr bwMode="auto">
              <a:xfrm>
                <a:off x="1247" y="1162"/>
                <a:ext cx="91" cy="168"/>
              </a:xfrm>
              <a:prstGeom prst="rect">
                <a:avLst/>
              </a:prstGeom>
              <a:noFill/>
              <a:ln w="22225">
                <a:solidFill>
                  <a:schemeClr val="accent2"/>
                </a:solidFill>
                <a:miter lim="800000"/>
                <a:headEnd/>
                <a:tailEnd/>
              </a:ln>
            </p:spPr>
            <p:txBody>
              <a:bodyPr wrap="none" anchor="ctr"/>
              <a:lstStyle/>
              <a:p>
                <a:endParaRPr lang="zh-CN" altLang="en-US"/>
              </a:p>
            </p:txBody>
          </p:sp>
          <p:sp>
            <p:nvSpPr>
              <p:cNvPr id="60449" name="Rectangle 127"/>
              <p:cNvSpPr>
                <a:spLocks noChangeArrowheads="1"/>
              </p:cNvSpPr>
              <p:nvPr/>
            </p:nvSpPr>
            <p:spPr bwMode="auto">
              <a:xfrm>
                <a:off x="930" y="1162"/>
                <a:ext cx="91" cy="168"/>
              </a:xfrm>
              <a:prstGeom prst="rect">
                <a:avLst/>
              </a:prstGeom>
              <a:noFill/>
              <a:ln w="22225">
                <a:solidFill>
                  <a:schemeClr val="accent2"/>
                </a:solidFill>
                <a:miter lim="800000"/>
                <a:headEnd/>
                <a:tailEnd/>
              </a:ln>
            </p:spPr>
            <p:txBody>
              <a:bodyPr wrap="none" anchor="ctr"/>
              <a:lstStyle/>
              <a:p>
                <a:endParaRPr lang="zh-CN" altLang="en-US"/>
              </a:p>
            </p:txBody>
          </p:sp>
          <p:sp>
            <p:nvSpPr>
              <p:cNvPr id="60450" name="Text Box 128"/>
              <p:cNvSpPr txBox="1">
                <a:spLocks noChangeArrowheads="1"/>
              </p:cNvSpPr>
              <p:nvPr/>
            </p:nvSpPr>
            <p:spPr bwMode="auto">
              <a:xfrm>
                <a:off x="518" y="1044"/>
                <a:ext cx="281" cy="212"/>
              </a:xfrm>
              <a:prstGeom prst="rect">
                <a:avLst/>
              </a:prstGeom>
              <a:noFill/>
              <a:ln w="9525">
                <a:noFill/>
                <a:miter lim="800000"/>
                <a:headEnd/>
                <a:tailEnd/>
              </a:ln>
            </p:spPr>
            <p:txBody>
              <a:bodyPr wrap="none">
                <a:spAutoFit/>
              </a:bodyPr>
              <a:lstStyle/>
              <a:p>
                <a:pPr>
                  <a:spcBef>
                    <a:spcPct val="0"/>
                  </a:spcBef>
                </a:pPr>
                <a:r>
                  <a:rPr lang="en-US" altLang="zh-CN" sz="2400">
                    <a:solidFill>
                      <a:srgbClr val="FF0000"/>
                    </a:solidFill>
                  </a:rPr>
                  <a:t>list</a:t>
                </a:r>
              </a:p>
            </p:txBody>
          </p:sp>
          <p:sp>
            <p:nvSpPr>
              <p:cNvPr id="60451" name="Line 129"/>
              <p:cNvSpPr>
                <a:spLocks noChangeShapeType="1"/>
              </p:cNvSpPr>
              <p:nvPr/>
            </p:nvSpPr>
            <p:spPr bwMode="auto">
              <a:xfrm>
                <a:off x="755" y="1207"/>
                <a:ext cx="136" cy="45"/>
              </a:xfrm>
              <a:prstGeom prst="line">
                <a:avLst/>
              </a:prstGeom>
              <a:noFill/>
              <a:ln w="15875">
                <a:solidFill>
                  <a:srgbClr val="FF0000"/>
                </a:solidFill>
                <a:round/>
                <a:headEnd/>
                <a:tailEnd type="stealth" w="med" len="lg"/>
              </a:ln>
            </p:spPr>
            <p:txBody>
              <a:bodyPr wrap="none" anchor="ctr"/>
              <a:lstStyle/>
              <a:p>
                <a:endParaRPr lang="zh-CN" altLang="en-US"/>
              </a:p>
            </p:txBody>
          </p:sp>
          <p:sp>
            <p:nvSpPr>
              <p:cNvPr id="60452" name="Freeform 130"/>
              <p:cNvSpPr>
                <a:spLocks/>
              </p:cNvSpPr>
              <p:nvPr/>
            </p:nvSpPr>
            <p:spPr bwMode="auto">
              <a:xfrm>
                <a:off x="1224" y="1061"/>
                <a:ext cx="216" cy="170"/>
              </a:xfrm>
              <a:custGeom>
                <a:avLst/>
                <a:gdLst>
                  <a:gd name="T0" fmla="*/ 68 w 216"/>
                  <a:gd name="T1" fmla="*/ 146 h 170"/>
                  <a:gd name="T2" fmla="*/ 167 w 216"/>
                  <a:gd name="T3" fmla="*/ 154 h 170"/>
                  <a:gd name="T4" fmla="*/ 174 w 216"/>
                  <a:gd name="T5" fmla="*/ 112 h 170"/>
                  <a:gd name="T6" fmla="*/ 181 w 216"/>
                  <a:gd name="T7" fmla="*/ 35 h 170"/>
                  <a:gd name="T8" fmla="*/ 83 w 216"/>
                  <a:gd name="T9" fmla="*/ 0 h 170"/>
                  <a:gd name="T10" fmla="*/ 5 w 216"/>
                  <a:gd name="T11" fmla="*/ 42 h 170"/>
                  <a:gd name="T12" fmla="*/ 5 w 216"/>
                  <a:gd name="T13" fmla="*/ 77 h 170"/>
                  <a:gd name="T14" fmla="*/ 0 60000 65536"/>
                  <a:gd name="T15" fmla="*/ 0 60000 65536"/>
                  <a:gd name="T16" fmla="*/ 0 60000 65536"/>
                  <a:gd name="T17" fmla="*/ 0 60000 65536"/>
                  <a:gd name="T18" fmla="*/ 0 60000 65536"/>
                  <a:gd name="T19" fmla="*/ 0 60000 65536"/>
                  <a:gd name="T20" fmla="*/ 0 60000 65536"/>
                  <a:gd name="T21" fmla="*/ 0 w 216"/>
                  <a:gd name="T22" fmla="*/ 0 h 170"/>
                  <a:gd name="T23" fmla="*/ 216 w 216"/>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70">
                    <a:moveTo>
                      <a:pt x="68" y="146"/>
                    </a:moveTo>
                    <a:cubicBezTo>
                      <a:pt x="103" y="170"/>
                      <a:pt x="121" y="154"/>
                      <a:pt x="167" y="154"/>
                    </a:cubicBezTo>
                    <a:cubicBezTo>
                      <a:pt x="176" y="126"/>
                      <a:pt x="174" y="140"/>
                      <a:pt x="174" y="112"/>
                    </a:cubicBezTo>
                    <a:cubicBezTo>
                      <a:pt x="213" y="42"/>
                      <a:pt x="216" y="70"/>
                      <a:pt x="181" y="35"/>
                    </a:cubicBezTo>
                    <a:cubicBezTo>
                      <a:pt x="151" y="1"/>
                      <a:pt x="128" y="0"/>
                      <a:pt x="83" y="0"/>
                    </a:cubicBezTo>
                    <a:cubicBezTo>
                      <a:pt x="66" y="16"/>
                      <a:pt x="12" y="25"/>
                      <a:pt x="5" y="42"/>
                    </a:cubicBezTo>
                    <a:cubicBezTo>
                      <a:pt x="0" y="53"/>
                      <a:pt x="5" y="65"/>
                      <a:pt x="5" y="77"/>
                    </a:cubicBezTo>
                  </a:path>
                </a:pathLst>
              </a:custGeom>
              <a:noFill/>
              <a:ln w="22225" cap="flat" cmpd="sng">
                <a:solidFill>
                  <a:srgbClr val="FF0000"/>
                </a:solidFill>
                <a:prstDash val="solid"/>
                <a:round/>
                <a:headEnd/>
                <a:tailEnd type="triangle" w="med" len="lg"/>
              </a:ln>
            </p:spPr>
            <p:txBody>
              <a:bodyPr wrap="none" anchor="ctr"/>
              <a:lstStyle/>
              <a:p>
                <a:endParaRPr lang="zh-CN" altLang="en-US"/>
              </a:p>
            </p:txBody>
          </p:sp>
          <p:sp>
            <p:nvSpPr>
              <p:cNvPr id="60453" name="Freeform 131"/>
              <p:cNvSpPr>
                <a:spLocks/>
              </p:cNvSpPr>
              <p:nvPr/>
            </p:nvSpPr>
            <p:spPr bwMode="auto">
              <a:xfrm flipH="1">
                <a:off x="832" y="1064"/>
                <a:ext cx="216" cy="170"/>
              </a:xfrm>
              <a:custGeom>
                <a:avLst/>
                <a:gdLst>
                  <a:gd name="T0" fmla="*/ 68 w 216"/>
                  <a:gd name="T1" fmla="*/ 146 h 170"/>
                  <a:gd name="T2" fmla="*/ 167 w 216"/>
                  <a:gd name="T3" fmla="*/ 154 h 170"/>
                  <a:gd name="T4" fmla="*/ 174 w 216"/>
                  <a:gd name="T5" fmla="*/ 112 h 170"/>
                  <a:gd name="T6" fmla="*/ 181 w 216"/>
                  <a:gd name="T7" fmla="*/ 35 h 170"/>
                  <a:gd name="T8" fmla="*/ 83 w 216"/>
                  <a:gd name="T9" fmla="*/ 0 h 170"/>
                  <a:gd name="T10" fmla="*/ 5 w 216"/>
                  <a:gd name="T11" fmla="*/ 42 h 170"/>
                  <a:gd name="T12" fmla="*/ 5 w 216"/>
                  <a:gd name="T13" fmla="*/ 77 h 170"/>
                  <a:gd name="T14" fmla="*/ 0 60000 65536"/>
                  <a:gd name="T15" fmla="*/ 0 60000 65536"/>
                  <a:gd name="T16" fmla="*/ 0 60000 65536"/>
                  <a:gd name="T17" fmla="*/ 0 60000 65536"/>
                  <a:gd name="T18" fmla="*/ 0 60000 65536"/>
                  <a:gd name="T19" fmla="*/ 0 60000 65536"/>
                  <a:gd name="T20" fmla="*/ 0 60000 65536"/>
                  <a:gd name="T21" fmla="*/ 0 w 216"/>
                  <a:gd name="T22" fmla="*/ 0 h 170"/>
                  <a:gd name="T23" fmla="*/ 216 w 216"/>
                  <a:gd name="T24" fmla="*/ 170 h 1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170">
                    <a:moveTo>
                      <a:pt x="68" y="146"/>
                    </a:moveTo>
                    <a:cubicBezTo>
                      <a:pt x="103" y="170"/>
                      <a:pt x="121" y="154"/>
                      <a:pt x="167" y="154"/>
                    </a:cubicBezTo>
                    <a:cubicBezTo>
                      <a:pt x="176" y="126"/>
                      <a:pt x="174" y="140"/>
                      <a:pt x="174" y="112"/>
                    </a:cubicBezTo>
                    <a:cubicBezTo>
                      <a:pt x="213" y="42"/>
                      <a:pt x="216" y="70"/>
                      <a:pt x="181" y="35"/>
                    </a:cubicBezTo>
                    <a:cubicBezTo>
                      <a:pt x="151" y="1"/>
                      <a:pt x="128" y="0"/>
                      <a:pt x="83" y="0"/>
                    </a:cubicBezTo>
                    <a:cubicBezTo>
                      <a:pt x="66" y="16"/>
                      <a:pt x="12" y="25"/>
                      <a:pt x="5" y="42"/>
                    </a:cubicBezTo>
                    <a:cubicBezTo>
                      <a:pt x="0" y="53"/>
                      <a:pt x="5" y="65"/>
                      <a:pt x="5" y="77"/>
                    </a:cubicBezTo>
                  </a:path>
                </a:pathLst>
              </a:custGeom>
              <a:noFill/>
              <a:ln w="22225" cap="flat" cmpd="sng">
                <a:solidFill>
                  <a:srgbClr val="FF0000"/>
                </a:solidFill>
                <a:prstDash val="solid"/>
                <a:round/>
                <a:headEnd/>
                <a:tailEnd type="triangle" w="med" len="lg"/>
              </a:ln>
            </p:spPr>
            <p:txBody>
              <a:bodyPr wrap="none" anchor="ctr"/>
              <a:lstStyle/>
              <a:p>
                <a:endParaRPr lang="zh-CN" altLang="en-US"/>
              </a:p>
            </p:txBody>
          </p:sp>
        </p:grpSp>
        <p:sp>
          <p:nvSpPr>
            <p:cNvPr id="60439" name="Line 133"/>
            <p:cNvSpPr>
              <a:spLocks noChangeShapeType="1"/>
            </p:cNvSpPr>
            <p:nvPr/>
          </p:nvSpPr>
          <p:spPr bwMode="auto">
            <a:xfrm>
              <a:off x="793" y="960"/>
              <a:ext cx="2858" cy="0"/>
            </a:xfrm>
            <a:prstGeom prst="line">
              <a:avLst/>
            </a:prstGeom>
            <a:noFill/>
            <a:ln w="25400">
              <a:solidFill>
                <a:srgbClr val="FF0000"/>
              </a:solidFill>
              <a:round/>
              <a:headEnd/>
              <a:tailEnd/>
            </a:ln>
          </p:spPr>
          <p:txBody>
            <a:bodyPr wrap="none" anchor="ctr"/>
            <a:lstStyle/>
            <a:p>
              <a:endParaRPr lang="zh-CN" altLang="en-US"/>
            </a:p>
          </p:txBody>
        </p:sp>
        <p:sp>
          <p:nvSpPr>
            <p:cNvPr id="60440" name="Line 134"/>
            <p:cNvSpPr>
              <a:spLocks noChangeShapeType="1"/>
            </p:cNvSpPr>
            <p:nvPr/>
          </p:nvSpPr>
          <p:spPr bwMode="auto">
            <a:xfrm flipV="1">
              <a:off x="807" y="1431"/>
              <a:ext cx="1225" cy="0"/>
            </a:xfrm>
            <a:prstGeom prst="line">
              <a:avLst/>
            </a:prstGeom>
            <a:noFill/>
            <a:ln w="25400">
              <a:solidFill>
                <a:srgbClr val="FF0000"/>
              </a:solidFill>
              <a:round/>
              <a:headEnd/>
              <a:tailEnd/>
            </a:ln>
          </p:spPr>
          <p:txBody>
            <a:bodyPr wrap="none" anchor="ctr"/>
            <a:lstStyle/>
            <a:p>
              <a:endParaRPr lang="zh-CN" altLang="en-US"/>
            </a:p>
          </p:txBody>
        </p:sp>
        <p:sp>
          <p:nvSpPr>
            <p:cNvPr id="60441" name="Line 135"/>
            <p:cNvSpPr>
              <a:spLocks noChangeShapeType="1"/>
            </p:cNvSpPr>
            <p:nvPr/>
          </p:nvSpPr>
          <p:spPr bwMode="auto">
            <a:xfrm>
              <a:off x="800" y="974"/>
              <a:ext cx="0" cy="453"/>
            </a:xfrm>
            <a:prstGeom prst="line">
              <a:avLst/>
            </a:prstGeom>
            <a:noFill/>
            <a:ln w="25400">
              <a:solidFill>
                <a:srgbClr val="FF0000"/>
              </a:solidFill>
              <a:round/>
              <a:headEnd/>
              <a:tailEnd/>
            </a:ln>
          </p:spPr>
          <p:txBody>
            <a:bodyPr wrap="none" anchor="ctr"/>
            <a:lstStyle/>
            <a:p>
              <a:endParaRPr lang="zh-CN" altLang="en-US"/>
            </a:p>
          </p:txBody>
        </p:sp>
        <p:sp>
          <p:nvSpPr>
            <p:cNvPr id="60442" name="Line 136"/>
            <p:cNvSpPr>
              <a:spLocks noChangeShapeType="1"/>
            </p:cNvSpPr>
            <p:nvPr/>
          </p:nvSpPr>
          <p:spPr bwMode="auto">
            <a:xfrm flipV="1">
              <a:off x="2050" y="1162"/>
              <a:ext cx="1587" cy="0"/>
            </a:xfrm>
            <a:prstGeom prst="line">
              <a:avLst/>
            </a:prstGeom>
            <a:noFill/>
            <a:ln w="25400">
              <a:solidFill>
                <a:srgbClr val="FF0000"/>
              </a:solidFill>
              <a:round/>
              <a:headEnd/>
              <a:tailEnd/>
            </a:ln>
          </p:spPr>
          <p:txBody>
            <a:bodyPr wrap="none" anchor="ctr"/>
            <a:lstStyle/>
            <a:p>
              <a:endParaRPr lang="zh-CN" altLang="en-US"/>
            </a:p>
          </p:txBody>
        </p:sp>
        <p:sp>
          <p:nvSpPr>
            <p:cNvPr id="60443" name="Line 137"/>
            <p:cNvSpPr>
              <a:spLocks noChangeShapeType="1"/>
            </p:cNvSpPr>
            <p:nvPr/>
          </p:nvSpPr>
          <p:spPr bwMode="auto">
            <a:xfrm>
              <a:off x="2043" y="1162"/>
              <a:ext cx="0" cy="272"/>
            </a:xfrm>
            <a:prstGeom prst="line">
              <a:avLst/>
            </a:prstGeom>
            <a:noFill/>
            <a:ln w="25400">
              <a:solidFill>
                <a:srgbClr val="FF0000"/>
              </a:solidFill>
              <a:round/>
              <a:headEnd/>
              <a:tailEnd/>
            </a:ln>
          </p:spPr>
          <p:txBody>
            <a:bodyPr wrap="none" anchor="ctr"/>
            <a:lstStyle/>
            <a:p>
              <a:endParaRPr lang="zh-CN" altLang="en-US"/>
            </a:p>
          </p:txBody>
        </p:sp>
        <p:sp>
          <p:nvSpPr>
            <p:cNvPr id="60444" name="Line 138"/>
            <p:cNvSpPr>
              <a:spLocks noChangeShapeType="1"/>
            </p:cNvSpPr>
            <p:nvPr/>
          </p:nvSpPr>
          <p:spPr bwMode="auto">
            <a:xfrm>
              <a:off x="3651" y="949"/>
              <a:ext cx="0" cy="227"/>
            </a:xfrm>
            <a:prstGeom prst="line">
              <a:avLst/>
            </a:prstGeom>
            <a:noFill/>
            <a:ln w="25400">
              <a:solidFill>
                <a:srgbClr val="FF0000"/>
              </a:solidFill>
              <a:round/>
              <a:headEnd/>
              <a:tailEnd/>
            </a:ln>
          </p:spPr>
          <p:txBody>
            <a:bodyPr wrap="none" anchor="ctr"/>
            <a:lstStyle/>
            <a:p>
              <a:endParaRPr lang="zh-CN" altLang="en-US"/>
            </a:p>
          </p:txBody>
        </p:sp>
      </p:grpSp>
      <p:grpSp>
        <p:nvGrpSpPr>
          <p:cNvPr id="8" name="Group 139"/>
          <p:cNvGrpSpPr>
            <a:grpSpLocks/>
          </p:cNvGrpSpPr>
          <p:nvPr/>
        </p:nvGrpSpPr>
        <p:grpSpPr bwMode="auto">
          <a:xfrm>
            <a:off x="5148064" y="4869161"/>
            <a:ext cx="2664296" cy="1988839"/>
            <a:chOff x="2880" y="3161"/>
            <a:chExt cx="1601" cy="958"/>
          </a:xfrm>
        </p:grpSpPr>
        <p:sp>
          <p:nvSpPr>
            <p:cNvPr id="60435" name="AutoShape 140"/>
            <p:cNvSpPr>
              <a:spLocks noChangeArrowheads="1"/>
            </p:cNvSpPr>
            <p:nvPr/>
          </p:nvSpPr>
          <p:spPr bwMode="auto">
            <a:xfrm>
              <a:off x="2880" y="3385"/>
              <a:ext cx="1542" cy="635"/>
            </a:xfrm>
            <a:prstGeom prst="cloudCallout">
              <a:avLst>
                <a:gd name="adj1" fmla="val -71921"/>
                <a:gd name="adj2" fmla="val -32519"/>
              </a:avLst>
            </a:prstGeom>
            <a:noFill/>
            <a:ln w="38100">
              <a:solidFill>
                <a:srgbClr val="FFFF00"/>
              </a:solidFill>
              <a:round/>
              <a:headEnd/>
              <a:tailEnd/>
            </a:ln>
          </p:spPr>
          <p:txBody>
            <a:bodyPr anchor="ctr"/>
            <a:lstStyle/>
            <a:p>
              <a:pPr algn="ctr"/>
              <a:endParaRPr lang="zh-CN" altLang="en-US" sz="2600"/>
            </a:p>
          </p:txBody>
        </p:sp>
        <p:sp>
          <p:nvSpPr>
            <p:cNvPr id="60436" name="Text Box 141"/>
            <p:cNvSpPr txBox="1">
              <a:spLocks noChangeArrowheads="1"/>
            </p:cNvSpPr>
            <p:nvPr/>
          </p:nvSpPr>
          <p:spPr bwMode="auto">
            <a:xfrm>
              <a:off x="3005" y="3502"/>
              <a:ext cx="1476" cy="617"/>
            </a:xfrm>
            <a:prstGeom prst="rect">
              <a:avLst/>
            </a:prstGeom>
            <a:noFill/>
            <a:ln w="9525">
              <a:noFill/>
              <a:miter lim="800000"/>
              <a:headEnd/>
              <a:tailEnd/>
            </a:ln>
          </p:spPr>
          <p:txBody>
            <a:bodyPr>
              <a:spAutoFit/>
            </a:bodyPr>
            <a:lstStyle/>
            <a:p>
              <a:pPr>
                <a:lnSpc>
                  <a:spcPct val="80000"/>
                </a:lnSpc>
                <a:spcBef>
                  <a:spcPct val="0"/>
                </a:spcBef>
              </a:pPr>
              <a:r>
                <a:rPr lang="zh-CN" altLang="en-US" dirty="0">
                  <a:solidFill>
                    <a:schemeClr val="bg1"/>
                  </a:solidFill>
                  <a:latin typeface="幼圆" pitchFamily="49" charset="-122"/>
                  <a:ea typeface="幼圆" pitchFamily="49" charset="-122"/>
                </a:rPr>
                <a:t>将指针为</a:t>
              </a:r>
              <a:r>
                <a:rPr lang="en-US" altLang="zh-CN" dirty="0">
                  <a:solidFill>
                    <a:schemeClr val="bg1"/>
                  </a:solidFill>
                  <a:ea typeface="幼圆" pitchFamily="49" charset="-122"/>
                </a:rPr>
                <a:t>p</a:t>
              </a:r>
              <a:r>
                <a:rPr lang="zh-CN" altLang="en-US" dirty="0">
                  <a:solidFill>
                    <a:schemeClr val="bg1"/>
                  </a:solidFill>
                  <a:latin typeface="幼圆" pitchFamily="49" charset="-122"/>
                  <a:ea typeface="幼圆" pitchFamily="49" charset="-122"/>
                </a:rPr>
                <a:t>的结点插入</a:t>
              </a:r>
            </a:p>
            <a:p>
              <a:pPr>
                <a:lnSpc>
                  <a:spcPct val="80000"/>
                </a:lnSpc>
                <a:spcBef>
                  <a:spcPct val="0"/>
                </a:spcBef>
              </a:pPr>
              <a:r>
                <a:rPr lang="zh-CN" altLang="en-US" dirty="0">
                  <a:solidFill>
                    <a:schemeClr val="bg1"/>
                  </a:solidFill>
                  <a:latin typeface="幼圆" pitchFamily="49" charset="-122"/>
                  <a:ea typeface="幼圆" pitchFamily="49" charset="-122"/>
                </a:rPr>
                <a:t>到头结点指针为</a:t>
              </a:r>
              <a:r>
                <a:rPr lang="en-US" altLang="zh-CN" dirty="0">
                  <a:solidFill>
                    <a:schemeClr val="bg1"/>
                  </a:solidFill>
                  <a:ea typeface="幼圆" pitchFamily="49" charset="-122"/>
                </a:rPr>
                <a:t>list</a:t>
              </a:r>
              <a:r>
                <a:rPr lang="zh-CN" altLang="en-US" dirty="0">
                  <a:solidFill>
                    <a:schemeClr val="bg1"/>
                  </a:solidFill>
                  <a:latin typeface="幼圆" pitchFamily="49" charset="-122"/>
                  <a:ea typeface="幼圆" pitchFamily="49" charset="-122"/>
                </a:rPr>
                <a:t>的</a:t>
              </a:r>
            </a:p>
            <a:p>
              <a:pPr>
                <a:lnSpc>
                  <a:spcPct val="80000"/>
                </a:lnSpc>
                <a:spcBef>
                  <a:spcPct val="0"/>
                </a:spcBef>
              </a:pPr>
              <a:r>
                <a:rPr lang="zh-CN" altLang="en-US" dirty="0">
                  <a:solidFill>
                    <a:schemeClr val="bg1"/>
                  </a:solidFill>
                  <a:latin typeface="幼圆" pitchFamily="49" charset="-122"/>
                  <a:ea typeface="幼圆" pitchFamily="49" charset="-122"/>
                </a:rPr>
                <a:t>双向循环链表中</a:t>
              </a:r>
            </a:p>
          </p:txBody>
        </p:sp>
        <p:sp>
          <p:nvSpPr>
            <p:cNvPr id="60437" name="Text Box 142"/>
            <p:cNvSpPr txBox="1">
              <a:spLocks noChangeArrowheads="1"/>
            </p:cNvSpPr>
            <p:nvPr/>
          </p:nvSpPr>
          <p:spPr bwMode="auto">
            <a:xfrm>
              <a:off x="3061" y="3161"/>
              <a:ext cx="608" cy="330"/>
            </a:xfrm>
            <a:prstGeom prst="rect">
              <a:avLst/>
            </a:prstGeom>
            <a:noFill/>
            <a:ln w="9525">
              <a:noFill/>
              <a:miter lim="800000"/>
              <a:headEnd/>
              <a:tailEnd/>
            </a:ln>
            <a:effectLst>
              <a:outerShdw dist="17961" dir="2700000" algn="ctr" rotWithShape="0">
                <a:srgbClr val="000000">
                  <a:alpha val="50000"/>
                </a:srgbClr>
              </a:outerShdw>
            </a:effectLst>
          </p:spPr>
          <p:txBody>
            <a:bodyPr>
              <a:spAutoFit/>
            </a:bodyPr>
            <a:lstStyle/>
            <a:p>
              <a:r>
                <a:rPr lang="zh-CN" altLang="en-US" sz="2800" dirty="0">
                  <a:solidFill>
                    <a:srgbClr val="FFFF00"/>
                  </a:solidFill>
                  <a:ea typeface="黑体" pitchFamily="2" charset="-122"/>
                </a:rPr>
                <a:t>功能</a:t>
              </a:r>
            </a:p>
          </p:txBody>
        </p:sp>
      </p:grpSp>
      <p:grpSp>
        <p:nvGrpSpPr>
          <p:cNvPr id="9" name="Group 143"/>
          <p:cNvGrpSpPr>
            <a:grpSpLocks/>
          </p:cNvGrpSpPr>
          <p:nvPr/>
        </p:nvGrpSpPr>
        <p:grpSpPr bwMode="auto">
          <a:xfrm>
            <a:off x="3349625" y="4724400"/>
            <a:ext cx="1082675" cy="1296988"/>
            <a:chOff x="2094" y="2976"/>
            <a:chExt cx="682" cy="817"/>
          </a:xfrm>
        </p:grpSpPr>
        <p:sp>
          <p:nvSpPr>
            <p:cNvPr id="60427" name="Oval 144"/>
            <p:cNvSpPr>
              <a:spLocks noChangeArrowheads="1"/>
            </p:cNvSpPr>
            <p:nvPr/>
          </p:nvSpPr>
          <p:spPr bwMode="auto">
            <a:xfrm>
              <a:off x="2583" y="3255"/>
              <a:ext cx="181" cy="168"/>
            </a:xfrm>
            <a:prstGeom prst="ellipse">
              <a:avLst/>
            </a:prstGeom>
            <a:noFill/>
            <a:ln w="28575">
              <a:solidFill>
                <a:srgbClr val="FF0000"/>
              </a:solidFill>
              <a:round/>
              <a:headEnd/>
              <a:tailEnd/>
            </a:ln>
          </p:spPr>
          <p:txBody>
            <a:bodyPr wrap="none" anchor="ctr"/>
            <a:lstStyle/>
            <a:p>
              <a:endParaRPr lang="zh-CN" altLang="en-US"/>
            </a:p>
          </p:txBody>
        </p:sp>
        <p:sp>
          <p:nvSpPr>
            <p:cNvPr id="60428" name="Text Box 145"/>
            <p:cNvSpPr txBox="1">
              <a:spLocks noChangeArrowheads="1"/>
            </p:cNvSpPr>
            <p:nvPr/>
          </p:nvSpPr>
          <p:spPr bwMode="auto">
            <a:xfrm>
              <a:off x="2576" y="3187"/>
              <a:ext cx="196" cy="250"/>
            </a:xfrm>
            <a:prstGeom prst="rect">
              <a:avLst/>
            </a:prstGeom>
            <a:noFill/>
            <a:ln w="9525">
              <a:noFill/>
              <a:miter lim="800000"/>
              <a:headEnd/>
              <a:tailEnd/>
            </a:ln>
          </p:spPr>
          <p:txBody>
            <a:bodyPr wrap="none">
              <a:spAutoFit/>
            </a:bodyPr>
            <a:lstStyle/>
            <a:p>
              <a:r>
                <a:rPr lang="en-US" altLang="zh-CN" sz="3000">
                  <a:solidFill>
                    <a:srgbClr val="FFFF00"/>
                  </a:solidFill>
                </a:rPr>
                <a:t>2</a:t>
              </a:r>
            </a:p>
          </p:txBody>
        </p:sp>
        <p:sp>
          <p:nvSpPr>
            <p:cNvPr id="60429" name="Oval 146"/>
            <p:cNvSpPr>
              <a:spLocks noChangeArrowheads="1"/>
            </p:cNvSpPr>
            <p:nvPr/>
          </p:nvSpPr>
          <p:spPr bwMode="auto">
            <a:xfrm>
              <a:off x="2587" y="3044"/>
              <a:ext cx="181" cy="168"/>
            </a:xfrm>
            <a:prstGeom prst="ellipse">
              <a:avLst/>
            </a:prstGeom>
            <a:noFill/>
            <a:ln w="28575">
              <a:solidFill>
                <a:srgbClr val="FF0000"/>
              </a:solidFill>
              <a:round/>
              <a:headEnd/>
              <a:tailEnd/>
            </a:ln>
          </p:spPr>
          <p:txBody>
            <a:bodyPr wrap="none" anchor="ctr"/>
            <a:lstStyle/>
            <a:p>
              <a:endParaRPr lang="zh-CN" altLang="en-US"/>
            </a:p>
          </p:txBody>
        </p:sp>
        <p:sp>
          <p:nvSpPr>
            <p:cNvPr id="60430" name="Text Box 147"/>
            <p:cNvSpPr txBox="1">
              <a:spLocks noChangeArrowheads="1"/>
            </p:cNvSpPr>
            <p:nvPr/>
          </p:nvSpPr>
          <p:spPr bwMode="auto">
            <a:xfrm>
              <a:off x="2580" y="2976"/>
              <a:ext cx="196" cy="250"/>
            </a:xfrm>
            <a:prstGeom prst="rect">
              <a:avLst/>
            </a:prstGeom>
            <a:noFill/>
            <a:ln w="9525">
              <a:noFill/>
              <a:miter lim="800000"/>
              <a:headEnd/>
              <a:tailEnd/>
            </a:ln>
          </p:spPr>
          <p:txBody>
            <a:bodyPr wrap="none">
              <a:spAutoFit/>
            </a:bodyPr>
            <a:lstStyle/>
            <a:p>
              <a:r>
                <a:rPr lang="en-US" altLang="zh-CN" sz="3000">
                  <a:solidFill>
                    <a:srgbClr val="FFFF00"/>
                  </a:solidFill>
                </a:rPr>
                <a:t>1</a:t>
              </a:r>
            </a:p>
          </p:txBody>
        </p:sp>
        <p:sp>
          <p:nvSpPr>
            <p:cNvPr id="60431" name="Oval 148"/>
            <p:cNvSpPr>
              <a:spLocks noChangeArrowheads="1"/>
            </p:cNvSpPr>
            <p:nvPr/>
          </p:nvSpPr>
          <p:spPr bwMode="auto">
            <a:xfrm>
              <a:off x="2102" y="3405"/>
              <a:ext cx="181" cy="168"/>
            </a:xfrm>
            <a:prstGeom prst="ellipse">
              <a:avLst/>
            </a:prstGeom>
            <a:noFill/>
            <a:ln w="28575">
              <a:solidFill>
                <a:srgbClr val="FF0000"/>
              </a:solidFill>
              <a:round/>
              <a:headEnd/>
              <a:tailEnd/>
            </a:ln>
          </p:spPr>
          <p:txBody>
            <a:bodyPr wrap="none" anchor="ctr"/>
            <a:lstStyle/>
            <a:p>
              <a:endParaRPr lang="zh-CN" altLang="en-US"/>
            </a:p>
          </p:txBody>
        </p:sp>
        <p:sp>
          <p:nvSpPr>
            <p:cNvPr id="60432" name="Text Box 149"/>
            <p:cNvSpPr txBox="1">
              <a:spLocks noChangeArrowheads="1"/>
            </p:cNvSpPr>
            <p:nvPr/>
          </p:nvSpPr>
          <p:spPr bwMode="auto">
            <a:xfrm>
              <a:off x="2095" y="3337"/>
              <a:ext cx="196" cy="250"/>
            </a:xfrm>
            <a:prstGeom prst="rect">
              <a:avLst/>
            </a:prstGeom>
            <a:noFill/>
            <a:ln w="9525">
              <a:noFill/>
              <a:miter lim="800000"/>
              <a:headEnd/>
              <a:tailEnd/>
            </a:ln>
          </p:spPr>
          <p:txBody>
            <a:bodyPr wrap="none">
              <a:spAutoFit/>
            </a:bodyPr>
            <a:lstStyle/>
            <a:p>
              <a:r>
                <a:rPr lang="en-US" altLang="zh-CN" sz="3000">
                  <a:solidFill>
                    <a:srgbClr val="FFFF00"/>
                  </a:solidFill>
                </a:rPr>
                <a:t>3</a:t>
              </a:r>
            </a:p>
          </p:txBody>
        </p:sp>
        <p:sp>
          <p:nvSpPr>
            <p:cNvPr id="60433" name="Oval 150"/>
            <p:cNvSpPr>
              <a:spLocks noChangeArrowheads="1"/>
            </p:cNvSpPr>
            <p:nvPr/>
          </p:nvSpPr>
          <p:spPr bwMode="auto">
            <a:xfrm>
              <a:off x="2101" y="3611"/>
              <a:ext cx="181" cy="168"/>
            </a:xfrm>
            <a:prstGeom prst="ellipse">
              <a:avLst/>
            </a:prstGeom>
            <a:noFill/>
            <a:ln w="28575">
              <a:solidFill>
                <a:srgbClr val="FF0000"/>
              </a:solidFill>
              <a:round/>
              <a:headEnd/>
              <a:tailEnd/>
            </a:ln>
          </p:spPr>
          <p:txBody>
            <a:bodyPr wrap="none" anchor="ctr"/>
            <a:lstStyle/>
            <a:p>
              <a:endParaRPr lang="zh-CN" altLang="en-US"/>
            </a:p>
          </p:txBody>
        </p:sp>
        <p:sp>
          <p:nvSpPr>
            <p:cNvPr id="60434" name="Text Box 151"/>
            <p:cNvSpPr txBox="1">
              <a:spLocks noChangeArrowheads="1"/>
            </p:cNvSpPr>
            <p:nvPr/>
          </p:nvSpPr>
          <p:spPr bwMode="auto">
            <a:xfrm>
              <a:off x="2094" y="3543"/>
              <a:ext cx="196" cy="250"/>
            </a:xfrm>
            <a:prstGeom prst="rect">
              <a:avLst/>
            </a:prstGeom>
            <a:noFill/>
            <a:ln w="9525">
              <a:noFill/>
              <a:miter lim="800000"/>
              <a:headEnd/>
              <a:tailEnd/>
            </a:ln>
          </p:spPr>
          <p:txBody>
            <a:bodyPr wrap="none">
              <a:spAutoFit/>
            </a:bodyPr>
            <a:lstStyle/>
            <a:p>
              <a:r>
                <a:rPr lang="en-US" altLang="zh-CN" sz="3000">
                  <a:solidFill>
                    <a:srgbClr val="FFFF00"/>
                  </a:solidFill>
                </a:rPr>
                <a:t>4</a:t>
              </a:r>
            </a:p>
          </p:txBody>
        </p:sp>
      </p:grpSp>
      <p:grpSp>
        <p:nvGrpSpPr>
          <p:cNvPr id="10" name="Group 152"/>
          <p:cNvGrpSpPr>
            <a:grpSpLocks/>
          </p:cNvGrpSpPr>
          <p:nvPr/>
        </p:nvGrpSpPr>
        <p:grpSpPr bwMode="auto">
          <a:xfrm>
            <a:off x="7740650" y="3873500"/>
            <a:ext cx="1001713" cy="2508250"/>
            <a:chOff x="4876" y="2318"/>
            <a:chExt cx="631" cy="1580"/>
          </a:xfrm>
        </p:grpSpPr>
        <p:sp>
          <p:nvSpPr>
            <p:cNvPr id="60425" name="Freeform 153"/>
            <p:cNvSpPr>
              <a:spLocks/>
            </p:cNvSpPr>
            <p:nvPr/>
          </p:nvSpPr>
          <p:spPr bwMode="auto">
            <a:xfrm rot="-5400000">
              <a:off x="4392" y="2900"/>
              <a:ext cx="1580" cy="416"/>
            </a:xfrm>
            <a:custGeom>
              <a:avLst/>
              <a:gdLst>
                <a:gd name="T0" fmla="*/ 2534 w 901"/>
                <a:gd name="T1" fmla="*/ 25 h 416"/>
                <a:gd name="T2" fmla="*/ 21296 w 901"/>
                <a:gd name="T3" fmla="*/ 36 h 416"/>
                <a:gd name="T4" fmla="*/ 24316 w 901"/>
                <a:gd name="T5" fmla="*/ 48 h 416"/>
                <a:gd name="T6" fmla="*/ 23651 w 901"/>
                <a:gd name="T7" fmla="*/ 370 h 416"/>
                <a:gd name="T8" fmla="*/ 6224 w 901"/>
                <a:gd name="T9" fmla="*/ 416 h 416"/>
                <a:gd name="T10" fmla="*/ 1192 w 901"/>
                <a:gd name="T11" fmla="*/ 405 h 416"/>
                <a:gd name="T12" fmla="*/ 200 w 901"/>
                <a:gd name="T13" fmla="*/ 393 h 416"/>
                <a:gd name="T14" fmla="*/ 530 w 901"/>
                <a:gd name="T15" fmla="*/ 71 h 416"/>
                <a:gd name="T16" fmla="*/ 2534 w 901"/>
                <a:gd name="T17" fmla="*/ 25 h 4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01" h="416">
                  <a:moveTo>
                    <a:pt x="87" y="25"/>
                  </a:moveTo>
                  <a:cubicBezTo>
                    <a:pt x="455" y="62"/>
                    <a:pt x="241" y="50"/>
                    <a:pt x="732" y="36"/>
                  </a:cubicBezTo>
                  <a:cubicBezTo>
                    <a:pt x="767" y="40"/>
                    <a:pt x="823" y="15"/>
                    <a:pt x="836" y="48"/>
                  </a:cubicBezTo>
                  <a:cubicBezTo>
                    <a:pt x="840" y="59"/>
                    <a:pt x="901" y="355"/>
                    <a:pt x="813" y="370"/>
                  </a:cubicBezTo>
                  <a:cubicBezTo>
                    <a:pt x="626" y="401"/>
                    <a:pt x="409" y="393"/>
                    <a:pt x="214" y="416"/>
                  </a:cubicBezTo>
                  <a:cubicBezTo>
                    <a:pt x="156" y="412"/>
                    <a:pt x="98" y="411"/>
                    <a:pt x="41" y="405"/>
                  </a:cubicBezTo>
                  <a:cubicBezTo>
                    <a:pt x="29" y="404"/>
                    <a:pt x="8" y="405"/>
                    <a:pt x="7" y="393"/>
                  </a:cubicBezTo>
                  <a:cubicBezTo>
                    <a:pt x="0" y="286"/>
                    <a:pt x="8" y="178"/>
                    <a:pt x="18" y="71"/>
                  </a:cubicBezTo>
                  <a:cubicBezTo>
                    <a:pt x="20" y="45"/>
                    <a:pt x="64" y="0"/>
                    <a:pt x="87" y="25"/>
                  </a:cubicBezTo>
                  <a:close/>
                </a:path>
              </a:pathLst>
            </a:custGeom>
            <a:solidFill>
              <a:srgbClr val="5BE0FF"/>
            </a:solidFill>
            <a:ln w="12700" cap="sq" cmpd="sng">
              <a:noFill/>
              <a:prstDash val="solid"/>
              <a:round/>
              <a:headEnd/>
              <a:tailEnd/>
            </a:ln>
            <a:effectLst>
              <a:outerShdw dist="91581" dir="2021404" algn="ctr" rotWithShape="0">
                <a:srgbClr val="C0C0C0"/>
              </a:outerShdw>
            </a:effectLst>
          </p:spPr>
          <p:txBody>
            <a:bodyPr wrap="none" anchor="ctr"/>
            <a:lstStyle/>
            <a:p>
              <a:endParaRPr lang="zh-CN" altLang="en-US"/>
            </a:p>
          </p:txBody>
        </p:sp>
        <p:sp>
          <p:nvSpPr>
            <p:cNvPr id="60426" name="Rectangle 154"/>
            <p:cNvSpPr>
              <a:spLocks noChangeArrowheads="1"/>
            </p:cNvSpPr>
            <p:nvPr/>
          </p:nvSpPr>
          <p:spPr bwMode="auto">
            <a:xfrm rot="-30194">
              <a:off x="4876" y="2478"/>
              <a:ext cx="631" cy="1282"/>
            </a:xfrm>
            <a:prstGeom prst="rect">
              <a:avLst/>
            </a:prstGeom>
            <a:noFill/>
            <a:ln w="12700" cap="sq">
              <a:noFill/>
              <a:miter lim="800000"/>
              <a:headEnd/>
              <a:tailEnd/>
            </a:ln>
            <a:effectLst>
              <a:outerShdw dist="12700" algn="ctr" rotWithShape="0">
                <a:srgbClr val="000000"/>
              </a:outerShdw>
            </a:effectLst>
          </p:spPr>
          <p:txBody>
            <a:bodyPr>
              <a:spAutoFit/>
            </a:bodyPr>
            <a:lstStyle/>
            <a:p>
              <a:pPr algn="ctr">
                <a:lnSpc>
                  <a:spcPct val="85000"/>
                </a:lnSpc>
                <a:spcBef>
                  <a:spcPct val="0"/>
                </a:spcBef>
              </a:pPr>
              <a:r>
                <a:rPr lang="zh-CN" altLang="en-US" sz="2500" baseline="0">
                  <a:solidFill>
                    <a:srgbClr val="FF3300"/>
                  </a:solidFill>
                  <a:ea typeface="幼圆" pitchFamily="49" charset="-122"/>
                </a:rPr>
                <a:t>时</a:t>
              </a:r>
            </a:p>
            <a:p>
              <a:pPr algn="ctr">
                <a:lnSpc>
                  <a:spcPct val="85000"/>
                </a:lnSpc>
                <a:spcBef>
                  <a:spcPct val="0"/>
                </a:spcBef>
              </a:pPr>
              <a:r>
                <a:rPr lang="zh-CN" altLang="en-US" sz="2500" baseline="0">
                  <a:solidFill>
                    <a:srgbClr val="FF3300"/>
                  </a:solidFill>
                  <a:ea typeface="幼圆" pitchFamily="49" charset="-122"/>
                </a:rPr>
                <a:t>间</a:t>
              </a:r>
            </a:p>
            <a:p>
              <a:pPr algn="ctr">
                <a:lnSpc>
                  <a:spcPct val="85000"/>
                </a:lnSpc>
                <a:spcBef>
                  <a:spcPct val="0"/>
                </a:spcBef>
              </a:pPr>
              <a:r>
                <a:rPr lang="zh-CN" altLang="en-US" sz="2500" baseline="0">
                  <a:solidFill>
                    <a:srgbClr val="FF3300"/>
                  </a:solidFill>
                  <a:ea typeface="幼圆" pitchFamily="49" charset="-122"/>
                </a:rPr>
                <a:t>复</a:t>
              </a:r>
            </a:p>
            <a:p>
              <a:pPr algn="ctr">
                <a:lnSpc>
                  <a:spcPct val="85000"/>
                </a:lnSpc>
                <a:spcBef>
                  <a:spcPct val="0"/>
                </a:spcBef>
              </a:pPr>
              <a:r>
                <a:rPr lang="zh-CN" altLang="en-US" sz="2500" baseline="0">
                  <a:solidFill>
                    <a:srgbClr val="FF3300"/>
                  </a:solidFill>
                  <a:ea typeface="幼圆" pitchFamily="49" charset="-122"/>
                </a:rPr>
                <a:t>杂</a:t>
              </a:r>
            </a:p>
            <a:p>
              <a:pPr algn="ctr">
                <a:lnSpc>
                  <a:spcPct val="85000"/>
                </a:lnSpc>
                <a:spcBef>
                  <a:spcPct val="0"/>
                </a:spcBef>
              </a:pPr>
              <a:r>
                <a:rPr lang="zh-CN" altLang="en-US" sz="2500" baseline="0">
                  <a:solidFill>
                    <a:srgbClr val="FF3300"/>
                  </a:solidFill>
                  <a:ea typeface="幼圆" pitchFamily="49" charset="-122"/>
                </a:rPr>
                <a:t>度</a:t>
              </a:r>
            </a:p>
            <a:p>
              <a:pPr algn="ctr">
                <a:lnSpc>
                  <a:spcPct val="85000"/>
                </a:lnSpc>
                <a:spcBef>
                  <a:spcPct val="0"/>
                </a:spcBef>
              </a:pPr>
              <a:r>
                <a:rPr lang="en-US" altLang="zh-CN" sz="2500" baseline="0">
                  <a:solidFill>
                    <a:srgbClr val="FF3300"/>
                  </a:solidFill>
                  <a:ea typeface="幼圆" pitchFamily="49" charset="-122"/>
                </a:rPr>
                <a:t>O(n)</a:t>
              </a:r>
              <a:endParaRPr lang="zh-CN" altLang="en-US" sz="2500" baseline="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124</a:t>
            </a:fld>
            <a:endParaRPr lang="zh-CN" altLang="en-US"/>
          </a:p>
        </p:txBody>
      </p:sp>
      <p:graphicFrame>
        <p:nvGraphicFramePr>
          <p:cNvPr id="3" name="表格 2"/>
          <p:cNvGraphicFramePr>
            <a:graphicFrameLocks noGrp="1"/>
          </p:cNvGraphicFramePr>
          <p:nvPr/>
        </p:nvGraphicFramePr>
        <p:xfrm>
          <a:off x="1907704" y="1484784"/>
          <a:ext cx="5400600" cy="408422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5400600">
                  <a:extLst>
                    <a:ext uri="{9D8B030D-6E8A-4147-A177-3AD203B41FA5}">
                      <a16:colId xmlns:a16="http://schemas.microsoft.com/office/drawing/2014/main" val="20000"/>
                    </a:ext>
                  </a:extLst>
                </a:gridCol>
              </a:tblGrid>
              <a:tr h="639980">
                <a:tc>
                  <a:txBody>
                    <a:bodyPr/>
                    <a:lstStyle/>
                    <a:p>
                      <a:pPr algn="ctr"/>
                      <a:r>
                        <a:rPr lang="zh-CN" altLang="en-US" sz="2800" dirty="0">
                          <a:solidFill>
                            <a:srgbClr val="FFFF00"/>
                          </a:solidFill>
                          <a:latin typeface="黑体" pitchFamily="49" charset="-122"/>
                          <a:ea typeface="黑体" pitchFamily="49" charset="-122"/>
                        </a:rPr>
                        <a:t>双向链表</a:t>
                      </a:r>
                    </a:p>
                  </a:txBody>
                  <a:tcPr>
                    <a:solidFill>
                      <a:schemeClr val="tx2"/>
                    </a:solidFill>
                  </a:tcPr>
                </a:tc>
                <a:extLst>
                  <a:ext uri="{0D108BD9-81ED-4DB2-BD59-A6C34878D82A}">
                    <a16:rowId xmlns:a16="http://schemas.microsoft.com/office/drawing/2014/main" val="10000"/>
                  </a:ext>
                </a:extLst>
              </a:tr>
              <a:tr h="3032428">
                <a:tc>
                  <a:txBody>
                    <a:bodyPr/>
                    <a:lstStyle/>
                    <a:p>
                      <a:pPr marL="261938" indent="-261938">
                        <a:buFont typeface="Wingdings" pitchFamily="2" charset="2"/>
                        <a:buChar char="ü"/>
                      </a:pPr>
                      <a:r>
                        <a:rPr lang="en-US" altLang="zh-CN" sz="2800" dirty="0"/>
                        <a:t> </a:t>
                      </a:r>
                      <a:r>
                        <a:rPr lang="zh-CN" altLang="en-US" sz="2400" dirty="0">
                          <a:solidFill>
                            <a:srgbClr val="002060"/>
                          </a:solidFill>
                          <a:latin typeface="楷体" pitchFamily="49" charset="-122"/>
                          <a:ea typeface="楷体" pitchFamily="49" charset="-122"/>
                        </a:rPr>
                        <a:t>双向链表由于多了一个前驱结点的指针，使得结点的插入和删除时需要做更多的操作，需要小心；</a:t>
                      </a:r>
                      <a:endParaRPr lang="en-US" altLang="zh-CN" sz="2400" dirty="0">
                        <a:solidFill>
                          <a:srgbClr val="002060"/>
                        </a:solidFill>
                        <a:latin typeface="楷体" pitchFamily="49" charset="-122"/>
                        <a:ea typeface="楷体" pitchFamily="49" charset="-122"/>
                      </a:endParaRPr>
                    </a:p>
                    <a:p>
                      <a:pPr marL="261938" indent="-261938">
                        <a:buFont typeface="Wingdings" pitchFamily="2" charset="2"/>
                        <a:buChar char="ü"/>
                      </a:pPr>
                      <a:r>
                        <a:rPr lang="zh-CN" altLang="en-US" sz="2400" baseline="0" dirty="0">
                          <a:solidFill>
                            <a:srgbClr val="002060"/>
                          </a:solidFill>
                          <a:latin typeface="楷体" pitchFamily="49" charset="-122"/>
                          <a:ea typeface="楷体" pitchFamily="49" charset="-122"/>
                        </a:rPr>
                        <a:t>双向链表需要保存前驱和后续结点的指针，要比单向链表多占用一些空间；</a:t>
                      </a:r>
                      <a:endParaRPr lang="en-US" altLang="zh-CN" sz="2400" baseline="0" dirty="0">
                        <a:solidFill>
                          <a:srgbClr val="002060"/>
                        </a:solidFill>
                        <a:latin typeface="楷体" pitchFamily="49" charset="-122"/>
                        <a:ea typeface="楷体" pitchFamily="49" charset="-122"/>
                      </a:endParaRPr>
                    </a:p>
                    <a:p>
                      <a:pPr marL="261938" indent="-261938">
                        <a:buFont typeface="Wingdings" pitchFamily="2" charset="2"/>
                        <a:buChar char="ü"/>
                      </a:pPr>
                      <a:r>
                        <a:rPr lang="zh-CN" altLang="en-US" sz="2400" baseline="0" dirty="0">
                          <a:solidFill>
                            <a:srgbClr val="002060"/>
                          </a:solidFill>
                          <a:latin typeface="楷体" pitchFamily="49" charset="-122"/>
                          <a:ea typeface="楷体" pitchFamily="49" charset="-122"/>
                        </a:rPr>
                        <a:t>双向链表由于很好的对称性，使得对某个结点的前后结点访问带来了方便，简化了算法，可以提高算法的时间性能，以空间换时间。</a:t>
                      </a:r>
                      <a:endParaRPr lang="zh-CN" altLang="en-US" sz="3200" dirty="0">
                        <a:solidFill>
                          <a:srgbClr val="002060"/>
                        </a:solidFill>
                      </a:endParaRPr>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125</a:t>
            </a:fld>
            <a:endParaRPr lang="zh-CN" altLang="en-US"/>
          </a:p>
        </p:txBody>
      </p:sp>
      <p:graphicFrame>
        <p:nvGraphicFramePr>
          <p:cNvPr id="3" name="表格 2"/>
          <p:cNvGraphicFramePr>
            <a:graphicFrameLocks noGrp="1"/>
          </p:cNvGraphicFramePr>
          <p:nvPr/>
        </p:nvGraphicFramePr>
        <p:xfrm>
          <a:off x="755576" y="980728"/>
          <a:ext cx="7560840" cy="5256584"/>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7560840">
                  <a:extLst>
                    <a:ext uri="{9D8B030D-6E8A-4147-A177-3AD203B41FA5}">
                      <a16:colId xmlns:a16="http://schemas.microsoft.com/office/drawing/2014/main" val="20000"/>
                    </a:ext>
                  </a:extLst>
                </a:gridCol>
              </a:tblGrid>
              <a:tr h="639980">
                <a:tc>
                  <a:txBody>
                    <a:bodyPr/>
                    <a:lstStyle/>
                    <a:p>
                      <a:pPr algn="l"/>
                      <a:r>
                        <a:rPr lang="zh-CN" altLang="en-US" sz="2800" dirty="0">
                          <a:solidFill>
                            <a:srgbClr val="FFFF00"/>
                          </a:solidFill>
                          <a:latin typeface="黑体" pitchFamily="49" charset="-122"/>
                          <a:ea typeface="黑体" pitchFamily="49" charset="-122"/>
                        </a:rPr>
                        <a:t>链表使用的注意事项：</a:t>
                      </a:r>
                    </a:p>
                  </a:txBody>
                  <a:tcPr>
                    <a:solidFill>
                      <a:schemeClr val="tx2"/>
                    </a:solidFill>
                  </a:tcPr>
                </a:tc>
                <a:extLst>
                  <a:ext uri="{0D108BD9-81ED-4DB2-BD59-A6C34878D82A}">
                    <a16:rowId xmlns:a16="http://schemas.microsoft.com/office/drawing/2014/main" val="10000"/>
                  </a:ext>
                </a:extLst>
              </a:tr>
              <a:tr h="4616604">
                <a:tc>
                  <a:txBody>
                    <a:bodyPr/>
                    <a:lstStyle/>
                    <a:p>
                      <a:pPr marL="514350" indent="-514350">
                        <a:buFont typeface="+mj-ea"/>
                        <a:buAutoNum type="circleNumDbPlain"/>
                      </a:pPr>
                      <a:r>
                        <a:rPr lang="zh-CN" altLang="en-US" sz="2000" dirty="0">
                          <a:solidFill>
                            <a:srgbClr val="002060"/>
                          </a:solidFill>
                          <a:latin typeface="楷体" pitchFamily="49" charset="-122"/>
                          <a:ea typeface="楷体" pitchFamily="49" charset="-122"/>
                        </a:rPr>
                        <a:t>应确保链表结点指针指向一个合法空间（通常由</a:t>
                      </a:r>
                      <a:r>
                        <a:rPr lang="en-US" altLang="zh-CN" sz="2000" dirty="0" err="1">
                          <a:solidFill>
                            <a:srgbClr val="002060"/>
                          </a:solidFill>
                          <a:latin typeface="楷体" pitchFamily="49" charset="-122"/>
                          <a:ea typeface="楷体" pitchFamily="49" charset="-122"/>
                        </a:rPr>
                        <a:t>malloc</a:t>
                      </a:r>
                      <a:r>
                        <a:rPr lang="zh-CN" altLang="en-US" sz="2000" dirty="0">
                          <a:solidFill>
                            <a:srgbClr val="002060"/>
                          </a:solidFill>
                          <a:latin typeface="楷体" pitchFamily="49" charset="-122"/>
                          <a:ea typeface="楷体" pitchFamily="49" charset="-122"/>
                        </a:rPr>
                        <a:t>申请而得），否则结点操作时会出现内存错误（</a:t>
                      </a:r>
                      <a:r>
                        <a:rPr lang="en-US" altLang="zh-CN" sz="2000" b="1" dirty="0">
                          <a:solidFill>
                            <a:srgbClr val="FF0000"/>
                          </a:solidFill>
                          <a:latin typeface="+mn-lt"/>
                          <a:ea typeface="楷体" pitchFamily="49" charset="-122"/>
                        </a:rPr>
                        <a:t>memory</a:t>
                      </a:r>
                      <a:r>
                        <a:rPr lang="en-US" altLang="zh-CN" sz="2000" b="1" baseline="0" dirty="0">
                          <a:solidFill>
                            <a:srgbClr val="FF0000"/>
                          </a:solidFill>
                          <a:latin typeface="+mn-lt"/>
                          <a:ea typeface="楷体" pitchFamily="49" charset="-122"/>
                        </a:rPr>
                        <a:t> access violation</a:t>
                      </a:r>
                      <a:r>
                        <a:rPr lang="zh-CN" altLang="en-US" sz="2000" baseline="0" dirty="0">
                          <a:solidFill>
                            <a:srgbClr val="002060"/>
                          </a:solidFill>
                          <a:latin typeface="楷体" pitchFamily="49" charset="-122"/>
                          <a:ea typeface="楷体" pitchFamily="49" charset="-122"/>
                        </a:rPr>
                        <a:t>），如：</a:t>
                      </a:r>
                      <a:endParaRPr lang="en-US" altLang="zh-CN" sz="2000" baseline="0" dirty="0">
                        <a:solidFill>
                          <a:srgbClr val="002060"/>
                        </a:solidFill>
                        <a:latin typeface="楷体" pitchFamily="49" charset="-122"/>
                        <a:ea typeface="楷体" pitchFamily="49" charset="-122"/>
                      </a:endParaRPr>
                    </a:p>
                    <a:p>
                      <a:pPr marL="1428750" lvl="2" indent="-514350">
                        <a:buFont typeface="+mj-ea"/>
                        <a:buNone/>
                      </a:pPr>
                      <a:r>
                        <a:rPr lang="en-US" altLang="zh-CN" sz="2000" kern="1200" dirty="0" err="1">
                          <a:solidFill>
                            <a:srgbClr val="FF0000"/>
                          </a:solidFill>
                          <a:latin typeface="+mn-lt"/>
                          <a:ea typeface="楷体" pitchFamily="49" charset="-122"/>
                          <a:cs typeface="+mn-cs"/>
                        </a:rPr>
                        <a:t>struct</a:t>
                      </a:r>
                      <a:r>
                        <a:rPr lang="en-US" altLang="zh-CN" sz="2000" kern="1200" baseline="0" dirty="0">
                          <a:solidFill>
                            <a:srgbClr val="FF0000"/>
                          </a:solidFill>
                          <a:latin typeface="+mn-lt"/>
                          <a:ea typeface="楷体" pitchFamily="49" charset="-122"/>
                          <a:cs typeface="+mn-cs"/>
                        </a:rPr>
                        <a:t> Node *p;</a:t>
                      </a:r>
                    </a:p>
                    <a:p>
                      <a:pPr marL="1428750" lvl="2" indent="-514350">
                        <a:buFont typeface="+mj-ea"/>
                        <a:buNone/>
                      </a:pPr>
                      <a:r>
                        <a:rPr lang="en-US" altLang="zh-CN" sz="2000" kern="1200" baseline="0" dirty="0">
                          <a:solidFill>
                            <a:srgbClr val="FF0000"/>
                          </a:solidFill>
                          <a:latin typeface="+mn-lt"/>
                          <a:ea typeface="楷体" pitchFamily="49" charset="-122"/>
                          <a:cs typeface="+mn-cs"/>
                        </a:rPr>
                        <a:t>p-&gt;link = q;</a:t>
                      </a:r>
                    </a:p>
                    <a:p>
                      <a:pPr marL="514350" lvl="1" indent="-514350" algn="l" defTabSz="914400" rtl="0" eaLnBrk="1" latinLnBrk="0" hangingPunct="1">
                        <a:buFont typeface="+mj-ea"/>
                        <a:buAutoNum type="circleNumDbPlain" startAt="2"/>
                      </a:pPr>
                      <a:r>
                        <a:rPr lang="zh-CN" altLang="en-US" sz="2000" kern="1200" dirty="0">
                          <a:solidFill>
                            <a:srgbClr val="002060"/>
                          </a:solidFill>
                          <a:latin typeface="楷体" pitchFamily="49" charset="-122"/>
                          <a:ea typeface="楷体" pitchFamily="49" charset="-122"/>
                          <a:cs typeface="+mn-cs"/>
                        </a:rPr>
                        <a:t>单向链表的最后一个结点的</a:t>
                      </a:r>
                      <a:r>
                        <a:rPr lang="en-US" altLang="zh-CN" sz="2000" kern="1200" dirty="0">
                          <a:solidFill>
                            <a:srgbClr val="002060"/>
                          </a:solidFill>
                          <a:latin typeface="楷体" pitchFamily="49" charset="-122"/>
                          <a:ea typeface="楷体" pitchFamily="49" charset="-122"/>
                          <a:cs typeface="+mn-cs"/>
                        </a:rPr>
                        <a:t>p-&gt;link</a:t>
                      </a:r>
                      <a:r>
                        <a:rPr lang="zh-CN" altLang="en-US" sz="2000" kern="1200" dirty="0">
                          <a:solidFill>
                            <a:srgbClr val="002060"/>
                          </a:solidFill>
                          <a:latin typeface="楷体" pitchFamily="49" charset="-122"/>
                          <a:ea typeface="楷体" pitchFamily="49" charset="-122"/>
                          <a:cs typeface="+mn-cs"/>
                        </a:rPr>
                        <a:t>指针一定要为</a:t>
                      </a:r>
                      <a:r>
                        <a:rPr lang="en-US" altLang="zh-CN" sz="2000" kern="1200" dirty="0">
                          <a:solidFill>
                            <a:srgbClr val="002060"/>
                          </a:solidFill>
                          <a:latin typeface="楷体" pitchFamily="49" charset="-122"/>
                          <a:ea typeface="楷体" pitchFamily="49" charset="-122"/>
                          <a:cs typeface="+mn-cs"/>
                        </a:rPr>
                        <a:t>NULL,</a:t>
                      </a:r>
                      <a:r>
                        <a:rPr lang="zh-CN" altLang="en-US" sz="2000" kern="1200" dirty="0">
                          <a:solidFill>
                            <a:srgbClr val="002060"/>
                          </a:solidFill>
                          <a:latin typeface="楷体" pitchFamily="49" charset="-122"/>
                          <a:ea typeface="楷体" pitchFamily="49" charset="-122"/>
                          <a:cs typeface="+mn-cs"/>
                        </a:rPr>
                        <a:t>通常申请一个结点</a:t>
                      </a:r>
                      <a:r>
                        <a:rPr lang="en-US" altLang="zh-CN" sz="2000" kern="1200" dirty="0">
                          <a:solidFill>
                            <a:srgbClr val="002060"/>
                          </a:solidFill>
                          <a:latin typeface="楷体" pitchFamily="49" charset="-122"/>
                          <a:ea typeface="楷体" pitchFamily="49" charset="-122"/>
                          <a:cs typeface="+mn-cs"/>
                        </a:rPr>
                        <a:t>p</a:t>
                      </a:r>
                      <a:r>
                        <a:rPr lang="zh-CN" altLang="en-US" sz="2000" kern="1200" dirty="0">
                          <a:solidFill>
                            <a:srgbClr val="002060"/>
                          </a:solidFill>
                          <a:latin typeface="楷体" pitchFamily="49" charset="-122"/>
                          <a:ea typeface="楷体" pitchFamily="49" charset="-122"/>
                          <a:cs typeface="+mn-cs"/>
                        </a:rPr>
                        <a:t>时及时执行</a:t>
                      </a:r>
                      <a:r>
                        <a:rPr lang="en-US" altLang="zh-CN" sz="2000" kern="1200" dirty="0">
                          <a:solidFill>
                            <a:srgbClr val="FF0000"/>
                          </a:solidFill>
                          <a:latin typeface="楷体" pitchFamily="49" charset="-122"/>
                          <a:ea typeface="楷体" pitchFamily="49" charset="-122"/>
                          <a:cs typeface="+mn-cs"/>
                        </a:rPr>
                        <a:t>p-&gt;link</a:t>
                      </a:r>
                      <a:r>
                        <a:rPr lang="en-US" altLang="zh-CN" sz="2000" kern="1200" baseline="0" dirty="0">
                          <a:solidFill>
                            <a:srgbClr val="FF0000"/>
                          </a:solidFill>
                          <a:latin typeface="楷体" pitchFamily="49" charset="-122"/>
                          <a:ea typeface="楷体" pitchFamily="49" charset="-122"/>
                          <a:cs typeface="+mn-cs"/>
                        </a:rPr>
                        <a:t> = NULL;</a:t>
                      </a:r>
                      <a:r>
                        <a:rPr lang="zh-CN" altLang="en-US" sz="2000" kern="1200" baseline="0" dirty="0">
                          <a:solidFill>
                            <a:srgbClr val="002060"/>
                          </a:solidFill>
                          <a:latin typeface="楷体" pitchFamily="49" charset="-122"/>
                          <a:ea typeface="楷体" pitchFamily="49" charset="-122"/>
                          <a:cs typeface="+mn-cs"/>
                        </a:rPr>
                        <a:t>语句是一个好习惯；</a:t>
                      </a:r>
                      <a:endParaRPr lang="en-US" altLang="zh-CN" sz="2000" kern="1200" dirty="0">
                        <a:solidFill>
                          <a:srgbClr val="002060"/>
                        </a:solidFill>
                        <a:latin typeface="楷体" pitchFamily="49" charset="-122"/>
                        <a:ea typeface="楷体" pitchFamily="49" charset="-122"/>
                        <a:cs typeface="+mn-cs"/>
                      </a:endParaRPr>
                    </a:p>
                    <a:p>
                      <a:pPr marL="514350" lvl="1" indent="-514350" algn="l" defTabSz="914400" rtl="0" eaLnBrk="1" latinLnBrk="0" hangingPunct="1">
                        <a:buFont typeface="+mj-ea"/>
                        <a:buAutoNum type="circleNumDbPlain" startAt="2"/>
                      </a:pPr>
                      <a:r>
                        <a:rPr lang="zh-CN" altLang="en-US" sz="2000" kern="1200" dirty="0">
                          <a:solidFill>
                            <a:srgbClr val="002060"/>
                          </a:solidFill>
                          <a:latin typeface="楷体" pitchFamily="49" charset="-122"/>
                          <a:ea typeface="楷体" pitchFamily="49" charset="-122"/>
                          <a:cs typeface="+mn-cs"/>
                        </a:rPr>
                        <a:t>当链表结点删除后应及时用</a:t>
                      </a:r>
                      <a:r>
                        <a:rPr lang="en-US" altLang="zh-CN" sz="2000" kern="1200" dirty="0">
                          <a:solidFill>
                            <a:srgbClr val="002060"/>
                          </a:solidFill>
                          <a:latin typeface="楷体" pitchFamily="49" charset="-122"/>
                          <a:ea typeface="楷体" pitchFamily="49" charset="-122"/>
                          <a:cs typeface="+mn-cs"/>
                        </a:rPr>
                        <a:t>free(p)</a:t>
                      </a:r>
                      <a:r>
                        <a:rPr lang="zh-CN" altLang="en-US" sz="2000" kern="1200" dirty="0">
                          <a:solidFill>
                            <a:srgbClr val="002060"/>
                          </a:solidFill>
                          <a:latin typeface="楷体" pitchFamily="49" charset="-122"/>
                          <a:ea typeface="楷体" pitchFamily="49" charset="-122"/>
                          <a:cs typeface="+mn-cs"/>
                        </a:rPr>
                        <a:t>释放。不释放</a:t>
                      </a:r>
                      <a:r>
                        <a:rPr lang="zh-CN" altLang="en-US" sz="2000" kern="1200" baseline="0" dirty="0">
                          <a:solidFill>
                            <a:srgbClr val="002060"/>
                          </a:solidFill>
                          <a:latin typeface="楷体" pitchFamily="49" charset="-122"/>
                          <a:ea typeface="楷体" pitchFamily="49" charset="-122"/>
                          <a:cs typeface="+mn-cs"/>
                        </a:rPr>
                        <a:t>不用的结点会造成</a:t>
                      </a:r>
                      <a:r>
                        <a:rPr lang="zh-CN" altLang="en-US" sz="2000" kern="1200" dirty="0">
                          <a:solidFill>
                            <a:srgbClr val="002060"/>
                          </a:solidFill>
                          <a:latin typeface="楷体" pitchFamily="49" charset="-122"/>
                          <a:ea typeface="楷体" pitchFamily="49" charset="-122"/>
                          <a:cs typeface="+mn-cs"/>
                        </a:rPr>
                        <a:t>内存泄漏（</a:t>
                      </a:r>
                      <a:r>
                        <a:rPr lang="en-US" altLang="zh-CN" sz="2000" b="1" kern="1200" dirty="0">
                          <a:solidFill>
                            <a:srgbClr val="7030A0"/>
                          </a:solidFill>
                          <a:latin typeface="+mn-lt"/>
                          <a:ea typeface="楷体" pitchFamily="49" charset="-122"/>
                          <a:cs typeface="+mn-cs"/>
                        </a:rPr>
                        <a:t>memory</a:t>
                      </a:r>
                      <a:r>
                        <a:rPr lang="en-US" altLang="zh-CN" sz="2000" b="1" kern="1200" baseline="0" dirty="0">
                          <a:solidFill>
                            <a:srgbClr val="7030A0"/>
                          </a:solidFill>
                          <a:latin typeface="+mn-lt"/>
                          <a:ea typeface="楷体" pitchFamily="49" charset="-122"/>
                          <a:cs typeface="+mn-cs"/>
                        </a:rPr>
                        <a:t> leak</a:t>
                      </a:r>
                      <a:r>
                        <a:rPr lang="zh-CN" altLang="en-US" sz="2000" kern="1200" dirty="0">
                          <a:solidFill>
                            <a:srgbClr val="002060"/>
                          </a:solidFill>
                          <a:latin typeface="楷体" pitchFamily="49" charset="-122"/>
                          <a:ea typeface="楷体" pitchFamily="49" charset="-122"/>
                          <a:cs typeface="+mn-cs"/>
                        </a:rPr>
                        <a:t>），这是工程应中常见问题；</a:t>
                      </a:r>
                      <a:endParaRPr lang="en-US" altLang="zh-CN" sz="2000" kern="1200" dirty="0">
                        <a:solidFill>
                          <a:srgbClr val="002060"/>
                        </a:solidFill>
                        <a:latin typeface="楷体" pitchFamily="49" charset="-122"/>
                        <a:ea typeface="楷体" pitchFamily="49" charset="-122"/>
                        <a:cs typeface="+mn-cs"/>
                      </a:endParaRPr>
                    </a:p>
                    <a:p>
                      <a:pPr marL="514350" lvl="1" indent="-514350" algn="l" defTabSz="914400" rtl="0" eaLnBrk="1" latinLnBrk="0" hangingPunct="1">
                        <a:buFont typeface="+mj-ea"/>
                        <a:buAutoNum type="circleNumDbPlain" startAt="2"/>
                      </a:pPr>
                      <a:r>
                        <a:rPr lang="zh-CN" altLang="en-US" sz="2000" kern="1200" dirty="0">
                          <a:solidFill>
                            <a:srgbClr val="002060"/>
                          </a:solidFill>
                          <a:latin typeface="楷体" pitchFamily="49" charset="-122"/>
                          <a:ea typeface="楷体" pitchFamily="49" charset="-122"/>
                          <a:cs typeface="+mn-cs"/>
                        </a:rPr>
                        <a:t>不能随意移动链表的</a:t>
                      </a:r>
                      <a:r>
                        <a:rPr lang="zh-CN" altLang="en-US" sz="2000" b="1" kern="1200" dirty="0">
                          <a:solidFill>
                            <a:srgbClr val="002060"/>
                          </a:solidFill>
                          <a:latin typeface="楷体" pitchFamily="49" charset="-122"/>
                          <a:ea typeface="楷体" pitchFamily="49" charset="-122"/>
                          <a:cs typeface="+mn-cs"/>
                        </a:rPr>
                        <a:t>头结点指针</a:t>
                      </a:r>
                      <a:r>
                        <a:rPr lang="zh-CN" altLang="en-US" sz="2000" kern="1200" dirty="0">
                          <a:solidFill>
                            <a:srgbClr val="002060"/>
                          </a:solidFill>
                          <a:latin typeface="楷体" pitchFamily="49" charset="-122"/>
                          <a:ea typeface="楷体" pitchFamily="49" charset="-122"/>
                          <a:cs typeface="+mn-cs"/>
                        </a:rPr>
                        <a:t>，对头结点的移动都应是有意义的（如要在头结点前插入一个结点或要删除链表的第一个结点），否则会造成链表头结点的丢失。</a:t>
                      </a:r>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rot="-821294">
            <a:off x="1944688" y="2466975"/>
            <a:ext cx="4775200" cy="1006475"/>
          </a:xfrm>
          <a:prstGeom prst="rect">
            <a:avLst/>
          </a:prstGeom>
          <a:noFill/>
          <a:ln w="9525">
            <a:noFill/>
            <a:miter lim="800000"/>
            <a:headEnd/>
            <a:tailEnd/>
          </a:ln>
        </p:spPr>
        <p:txBody>
          <a:bodyPr wrap="none">
            <a:spAutoFit/>
          </a:bodyPr>
          <a:lstStyle/>
          <a:p>
            <a:r>
              <a:rPr lang="zh-CN" altLang="en-US" sz="6000" baseline="0">
                <a:ea typeface="黑体" pitchFamily="2" charset="-122"/>
              </a:rPr>
              <a:t>本章内容小结</a:t>
            </a:r>
          </a:p>
        </p:txBody>
      </p:sp>
      <p:sp>
        <p:nvSpPr>
          <p:cNvPr id="61443" name="Freeform 3"/>
          <p:cNvSpPr>
            <a:spLocks/>
          </p:cNvSpPr>
          <p:nvPr/>
        </p:nvSpPr>
        <p:spPr bwMode="auto">
          <a:xfrm rot="-1509673">
            <a:off x="762000" y="2773363"/>
            <a:ext cx="5607050" cy="1798637"/>
          </a:xfrm>
          <a:custGeom>
            <a:avLst/>
            <a:gdLst>
              <a:gd name="T0" fmla="*/ 2147483647 w 3784"/>
              <a:gd name="T1" fmla="*/ 2147483647 h 1277"/>
              <a:gd name="T2" fmla="*/ 2147483647 w 3784"/>
              <a:gd name="T3" fmla="*/ 2147483647 h 1277"/>
              <a:gd name="T4" fmla="*/ 2147483647 w 3784"/>
              <a:gd name="T5" fmla="*/ 2147483647 h 1277"/>
              <a:gd name="T6" fmla="*/ 2147483647 w 3784"/>
              <a:gd name="T7" fmla="*/ 0 h 1277"/>
              <a:gd name="T8" fmla="*/ 2147483647 w 3784"/>
              <a:gd name="T9" fmla="*/ 2147483647 h 1277"/>
              <a:gd name="T10" fmla="*/ 2147483647 w 3784"/>
              <a:gd name="T11" fmla="*/ 2147483647 h 1277"/>
              <a:gd name="T12" fmla="*/ 2147483647 w 3784"/>
              <a:gd name="T13" fmla="*/ 2147483647 h 1277"/>
              <a:gd name="T14" fmla="*/ 2147483647 w 3784"/>
              <a:gd name="T15" fmla="*/ 2147483647 h 1277"/>
              <a:gd name="T16" fmla="*/ 2147483647 w 3784"/>
              <a:gd name="T17" fmla="*/ 2147483647 h 1277"/>
              <a:gd name="T18" fmla="*/ 2147483647 w 3784"/>
              <a:gd name="T19" fmla="*/ 2147483647 h 1277"/>
              <a:gd name="T20" fmla="*/ 2147483647 w 3784"/>
              <a:gd name="T21" fmla="*/ 2147483647 h 1277"/>
              <a:gd name="T22" fmla="*/ 2147483647 w 3784"/>
              <a:gd name="T23" fmla="*/ 2147483647 h 1277"/>
              <a:gd name="T24" fmla="*/ 2147483647 w 3784"/>
              <a:gd name="T25" fmla="*/ 2147483647 h 1277"/>
              <a:gd name="T26" fmla="*/ 2147483647 w 3784"/>
              <a:gd name="T27" fmla="*/ 2147483647 h 1277"/>
              <a:gd name="T28" fmla="*/ 2147483647 w 3784"/>
              <a:gd name="T29" fmla="*/ 2147483647 h 1277"/>
              <a:gd name="T30" fmla="*/ 2147483647 w 3784"/>
              <a:gd name="T31" fmla="*/ 2147483647 h 1277"/>
              <a:gd name="T32" fmla="*/ 2147483647 w 3784"/>
              <a:gd name="T33" fmla="*/ 2147483647 h 1277"/>
              <a:gd name="T34" fmla="*/ 2147483647 w 3784"/>
              <a:gd name="T35" fmla="*/ 2147483647 h 1277"/>
              <a:gd name="T36" fmla="*/ 2147483647 w 3784"/>
              <a:gd name="T37" fmla="*/ 2147483647 h 1277"/>
              <a:gd name="T38" fmla="*/ 2147483647 w 3784"/>
              <a:gd name="T39" fmla="*/ 2147483647 h 1277"/>
              <a:gd name="T40" fmla="*/ 2147483647 w 3784"/>
              <a:gd name="T41" fmla="*/ 2147483647 h 1277"/>
              <a:gd name="T42" fmla="*/ 2147483647 w 3784"/>
              <a:gd name="T43" fmla="*/ 2147483647 h 1277"/>
              <a:gd name="T44" fmla="*/ 2147483647 w 3784"/>
              <a:gd name="T45" fmla="*/ 2147483647 h 1277"/>
              <a:gd name="T46" fmla="*/ 2147483647 w 3784"/>
              <a:gd name="T47" fmla="*/ 2147483647 h 1277"/>
              <a:gd name="T48" fmla="*/ 2147483647 w 3784"/>
              <a:gd name="T49" fmla="*/ 2147483647 h 1277"/>
              <a:gd name="T50" fmla="*/ 2147483647 w 3784"/>
              <a:gd name="T51" fmla="*/ 2147483647 h 1277"/>
              <a:gd name="T52" fmla="*/ 2147483647 w 3784"/>
              <a:gd name="T53" fmla="*/ 2147483647 h 1277"/>
              <a:gd name="T54" fmla="*/ 2147483647 w 3784"/>
              <a:gd name="T55" fmla="*/ 2147483647 h 1277"/>
              <a:gd name="T56" fmla="*/ 2147483647 w 3784"/>
              <a:gd name="T57" fmla="*/ 2147483647 h 1277"/>
              <a:gd name="T58" fmla="*/ 2147483647 w 3784"/>
              <a:gd name="T59" fmla="*/ 2147483647 h 1277"/>
              <a:gd name="T60" fmla="*/ 2147483647 w 3784"/>
              <a:gd name="T61" fmla="*/ 2147483647 h 1277"/>
              <a:gd name="T62" fmla="*/ 2147483647 w 3784"/>
              <a:gd name="T63" fmla="*/ 2147483647 h 1277"/>
              <a:gd name="T64" fmla="*/ 2147483647 w 3784"/>
              <a:gd name="T65" fmla="*/ 2147483647 h 1277"/>
              <a:gd name="T66" fmla="*/ 2147483647 w 3784"/>
              <a:gd name="T67" fmla="*/ 2147483647 h 1277"/>
              <a:gd name="T68" fmla="*/ 2147483647 w 3784"/>
              <a:gd name="T69" fmla="*/ 2147483647 h 1277"/>
              <a:gd name="T70" fmla="*/ 2147483647 w 3784"/>
              <a:gd name="T71" fmla="*/ 2147483647 h 1277"/>
              <a:gd name="T72" fmla="*/ 2147483647 w 3784"/>
              <a:gd name="T73" fmla="*/ 2147483647 h 1277"/>
              <a:gd name="T74" fmla="*/ 2147483647 w 3784"/>
              <a:gd name="T75" fmla="*/ 2147483647 h 1277"/>
              <a:gd name="T76" fmla="*/ 2147483647 w 3784"/>
              <a:gd name="T77" fmla="*/ 2147483647 h 1277"/>
              <a:gd name="T78" fmla="*/ 2147483647 w 3784"/>
              <a:gd name="T79" fmla="*/ 2147483647 h 1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784" h="1277">
                <a:moveTo>
                  <a:pt x="103" y="68"/>
                </a:moveTo>
                <a:cubicBezTo>
                  <a:pt x="243" y="78"/>
                  <a:pt x="381" y="93"/>
                  <a:pt x="521" y="102"/>
                </a:cubicBezTo>
                <a:cubicBezTo>
                  <a:pt x="1201" y="86"/>
                  <a:pt x="1871" y="53"/>
                  <a:pt x="2554" y="45"/>
                </a:cubicBezTo>
                <a:cubicBezTo>
                  <a:pt x="2942" y="26"/>
                  <a:pt x="3328" y="8"/>
                  <a:pt x="3717" y="0"/>
                </a:cubicBezTo>
                <a:cubicBezTo>
                  <a:pt x="3710" y="11"/>
                  <a:pt x="3705" y="25"/>
                  <a:pt x="3695" y="34"/>
                </a:cubicBezTo>
                <a:cubicBezTo>
                  <a:pt x="3675" y="52"/>
                  <a:pt x="3627" y="79"/>
                  <a:pt x="3627" y="79"/>
                </a:cubicBezTo>
                <a:cubicBezTo>
                  <a:pt x="3630" y="126"/>
                  <a:pt x="3630" y="309"/>
                  <a:pt x="3672" y="373"/>
                </a:cubicBezTo>
                <a:cubicBezTo>
                  <a:pt x="3681" y="387"/>
                  <a:pt x="3702" y="388"/>
                  <a:pt x="3717" y="396"/>
                </a:cubicBezTo>
                <a:cubicBezTo>
                  <a:pt x="3688" y="514"/>
                  <a:pt x="3687" y="626"/>
                  <a:pt x="3729" y="746"/>
                </a:cubicBezTo>
                <a:cubicBezTo>
                  <a:pt x="3725" y="772"/>
                  <a:pt x="3729" y="801"/>
                  <a:pt x="3717" y="825"/>
                </a:cubicBezTo>
                <a:cubicBezTo>
                  <a:pt x="3712" y="835"/>
                  <a:pt x="3685" y="824"/>
                  <a:pt x="3684" y="836"/>
                </a:cubicBezTo>
                <a:cubicBezTo>
                  <a:pt x="3666" y="986"/>
                  <a:pt x="3690" y="991"/>
                  <a:pt x="3751" y="1085"/>
                </a:cubicBezTo>
                <a:cubicBezTo>
                  <a:pt x="3755" y="1107"/>
                  <a:pt x="3758" y="1130"/>
                  <a:pt x="3763" y="1152"/>
                </a:cubicBezTo>
                <a:cubicBezTo>
                  <a:pt x="3766" y="1164"/>
                  <a:pt x="3784" y="1179"/>
                  <a:pt x="3774" y="1186"/>
                </a:cubicBezTo>
                <a:cubicBezTo>
                  <a:pt x="3752" y="1201"/>
                  <a:pt x="3721" y="1193"/>
                  <a:pt x="3695" y="1197"/>
                </a:cubicBezTo>
                <a:cubicBezTo>
                  <a:pt x="3676" y="1200"/>
                  <a:pt x="3657" y="1208"/>
                  <a:pt x="3638" y="1209"/>
                </a:cubicBezTo>
                <a:cubicBezTo>
                  <a:pt x="3521" y="1216"/>
                  <a:pt x="3405" y="1216"/>
                  <a:pt x="3288" y="1220"/>
                </a:cubicBezTo>
                <a:cubicBezTo>
                  <a:pt x="3224" y="1233"/>
                  <a:pt x="3159" y="1239"/>
                  <a:pt x="3096" y="1254"/>
                </a:cubicBezTo>
                <a:cubicBezTo>
                  <a:pt x="2888" y="1220"/>
                  <a:pt x="2848" y="1235"/>
                  <a:pt x="2554" y="1243"/>
                </a:cubicBezTo>
                <a:cubicBezTo>
                  <a:pt x="2233" y="1263"/>
                  <a:pt x="1917" y="1270"/>
                  <a:pt x="1594" y="1277"/>
                </a:cubicBezTo>
                <a:cubicBezTo>
                  <a:pt x="1372" y="1273"/>
                  <a:pt x="1150" y="1273"/>
                  <a:pt x="928" y="1265"/>
                </a:cubicBezTo>
                <a:cubicBezTo>
                  <a:pt x="916" y="1265"/>
                  <a:pt x="974" y="1254"/>
                  <a:pt x="962" y="1254"/>
                </a:cubicBezTo>
                <a:cubicBezTo>
                  <a:pt x="664" y="1246"/>
                  <a:pt x="367" y="1247"/>
                  <a:pt x="69" y="1243"/>
                </a:cubicBezTo>
                <a:cubicBezTo>
                  <a:pt x="73" y="1220"/>
                  <a:pt x="69" y="1195"/>
                  <a:pt x="81" y="1175"/>
                </a:cubicBezTo>
                <a:cubicBezTo>
                  <a:pt x="87" y="1165"/>
                  <a:pt x="111" y="1175"/>
                  <a:pt x="115" y="1164"/>
                </a:cubicBezTo>
                <a:cubicBezTo>
                  <a:pt x="132" y="1117"/>
                  <a:pt x="122" y="1064"/>
                  <a:pt x="137" y="1017"/>
                </a:cubicBezTo>
                <a:cubicBezTo>
                  <a:pt x="121" y="950"/>
                  <a:pt x="116" y="896"/>
                  <a:pt x="103" y="825"/>
                </a:cubicBezTo>
                <a:cubicBezTo>
                  <a:pt x="99" y="802"/>
                  <a:pt x="81" y="757"/>
                  <a:pt x="81" y="757"/>
                </a:cubicBezTo>
                <a:cubicBezTo>
                  <a:pt x="60" y="615"/>
                  <a:pt x="46" y="600"/>
                  <a:pt x="69" y="463"/>
                </a:cubicBezTo>
                <a:cubicBezTo>
                  <a:pt x="73" y="440"/>
                  <a:pt x="84" y="418"/>
                  <a:pt x="92" y="396"/>
                </a:cubicBezTo>
                <a:cubicBezTo>
                  <a:pt x="96" y="385"/>
                  <a:pt x="103" y="362"/>
                  <a:pt x="103" y="362"/>
                </a:cubicBezTo>
                <a:cubicBezTo>
                  <a:pt x="93" y="342"/>
                  <a:pt x="74" y="307"/>
                  <a:pt x="69" y="283"/>
                </a:cubicBezTo>
                <a:cubicBezTo>
                  <a:pt x="64" y="257"/>
                  <a:pt x="69" y="228"/>
                  <a:pt x="58" y="204"/>
                </a:cubicBezTo>
                <a:cubicBezTo>
                  <a:pt x="52" y="191"/>
                  <a:pt x="35" y="189"/>
                  <a:pt x="24" y="181"/>
                </a:cubicBezTo>
                <a:cubicBezTo>
                  <a:pt x="17" y="170"/>
                  <a:pt x="4" y="160"/>
                  <a:pt x="2" y="147"/>
                </a:cubicBezTo>
                <a:cubicBezTo>
                  <a:pt x="0" y="132"/>
                  <a:pt x="10" y="117"/>
                  <a:pt x="13" y="102"/>
                </a:cubicBezTo>
                <a:cubicBezTo>
                  <a:pt x="18" y="76"/>
                  <a:pt x="20" y="49"/>
                  <a:pt x="24" y="23"/>
                </a:cubicBezTo>
                <a:cubicBezTo>
                  <a:pt x="39" y="27"/>
                  <a:pt x="54" y="31"/>
                  <a:pt x="69" y="34"/>
                </a:cubicBezTo>
                <a:cubicBezTo>
                  <a:pt x="92" y="38"/>
                  <a:pt x="115" y="40"/>
                  <a:pt x="137" y="45"/>
                </a:cubicBezTo>
                <a:cubicBezTo>
                  <a:pt x="149" y="48"/>
                  <a:pt x="171" y="57"/>
                  <a:pt x="171" y="57"/>
                </a:cubicBezTo>
              </a:path>
            </a:pathLst>
          </a:custGeom>
          <a:gradFill rotWithShape="0">
            <a:gsLst>
              <a:gs pos="0">
                <a:srgbClr val="0000FF"/>
              </a:gs>
              <a:gs pos="50000">
                <a:srgbClr val="000076"/>
              </a:gs>
              <a:gs pos="100000">
                <a:srgbClr val="0000FF"/>
              </a:gs>
            </a:gsLst>
            <a:lin ang="5400000" scaled="1"/>
          </a:gradFill>
          <a:ln w="9525" cap="flat" cmpd="sng">
            <a:noFill/>
            <a:prstDash val="solid"/>
            <a:round/>
            <a:headEnd/>
            <a:tailEnd/>
          </a:ln>
          <a:effectLst>
            <a:outerShdw dist="261509" dir="1743276" algn="ctr" rotWithShape="0">
              <a:srgbClr val="808080"/>
            </a:outerShdw>
          </a:effectLst>
        </p:spPr>
        <p:txBody>
          <a:bodyPr/>
          <a:lstStyle/>
          <a:p>
            <a:endParaRPr lang="zh-CN" altLang="en-US"/>
          </a:p>
        </p:txBody>
      </p:sp>
      <p:sp>
        <p:nvSpPr>
          <p:cNvPr id="61444" name="Text Box 4"/>
          <p:cNvSpPr txBox="1">
            <a:spLocks noChangeArrowheads="1"/>
          </p:cNvSpPr>
          <p:nvPr/>
        </p:nvSpPr>
        <p:spPr bwMode="auto">
          <a:xfrm rot="-1477272">
            <a:off x="1143000" y="3184525"/>
            <a:ext cx="4775200" cy="1006475"/>
          </a:xfrm>
          <a:prstGeom prst="rect">
            <a:avLst/>
          </a:prstGeom>
          <a:noFill/>
          <a:ln w="9525">
            <a:noFill/>
            <a:miter lim="800000"/>
            <a:headEnd/>
            <a:tailEnd/>
          </a:ln>
        </p:spPr>
        <p:txBody>
          <a:bodyPr wrap="none">
            <a:spAutoFit/>
          </a:bodyPr>
          <a:lstStyle/>
          <a:p>
            <a:r>
              <a:rPr lang="zh-CN" altLang="en-US" sz="6000" baseline="0">
                <a:ea typeface="幼圆" pitchFamily="49" charset="-122"/>
              </a:rPr>
              <a:t>本章内容小结</a:t>
            </a:r>
          </a:p>
        </p:txBody>
      </p:sp>
      <p:graphicFrame>
        <p:nvGraphicFramePr>
          <p:cNvPr id="61445" name="Object 19"/>
          <p:cNvGraphicFramePr>
            <a:graphicFrameLocks noChangeAspect="1"/>
          </p:cNvGraphicFramePr>
          <p:nvPr/>
        </p:nvGraphicFramePr>
        <p:xfrm>
          <a:off x="6400800" y="685800"/>
          <a:ext cx="2235200" cy="2667000"/>
        </p:xfrm>
        <a:graphic>
          <a:graphicData uri="http://schemas.openxmlformats.org/presentationml/2006/ole">
            <mc:AlternateContent xmlns:mc="http://schemas.openxmlformats.org/markup-compatibility/2006">
              <mc:Choice xmlns:v="urn:schemas-microsoft-com:vml" Requires="v">
                <p:oleObj spid="_x0000_s1035" name="Photo Editor 照片" r:id="rId3" imgW="790476" imgH="952633" progId="">
                  <p:embed/>
                </p:oleObj>
              </mc:Choice>
              <mc:Fallback>
                <p:oleObj name="Photo Editor 照片" r:id="rId3" imgW="790476" imgH="952633" progId="">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685800"/>
                        <a:ext cx="22352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3" name="Rectangle 5"/>
          <p:cNvSpPr>
            <a:spLocks noChangeArrowheads="1"/>
          </p:cNvSpPr>
          <p:nvPr/>
        </p:nvSpPr>
        <p:spPr bwMode="auto">
          <a:xfrm>
            <a:off x="1482725" y="533400"/>
            <a:ext cx="3698875" cy="48895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baseline="0">
                <a:solidFill>
                  <a:schemeClr val="accent2"/>
                </a:solidFill>
                <a:ea typeface="黑体" pitchFamily="2" charset="-122"/>
              </a:rPr>
              <a:t>线性表的基本概念</a:t>
            </a:r>
          </a:p>
        </p:txBody>
      </p:sp>
      <p:sp>
        <p:nvSpPr>
          <p:cNvPr id="273414" name="Rectangle 6"/>
          <p:cNvSpPr>
            <a:spLocks noChangeArrowheads="1"/>
          </p:cNvSpPr>
          <p:nvPr/>
        </p:nvSpPr>
        <p:spPr bwMode="auto">
          <a:xfrm>
            <a:off x="1506538" y="2457450"/>
            <a:ext cx="4360862" cy="48895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baseline="0">
                <a:solidFill>
                  <a:schemeClr val="accent2"/>
                </a:solidFill>
                <a:ea typeface="黑体" pitchFamily="2" charset="-122"/>
              </a:rPr>
              <a:t>线性表的顺序存储结构</a:t>
            </a:r>
          </a:p>
        </p:txBody>
      </p:sp>
      <p:sp>
        <p:nvSpPr>
          <p:cNvPr id="273415" name="Rectangle 7"/>
          <p:cNvSpPr>
            <a:spLocks noChangeArrowheads="1"/>
          </p:cNvSpPr>
          <p:nvPr/>
        </p:nvSpPr>
        <p:spPr bwMode="auto">
          <a:xfrm>
            <a:off x="1524000" y="4308475"/>
            <a:ext cx="4495800" cy="488950"/>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900" baseline="0">
                <a:solidFill>
                  <a:schemeClr val="accent2"/>
                </a:solidFill>
                <a:ea typeface="黑体" pitchFamily="2" charset="-122"/>
              </a:rPr>
              <a:t>线性表的链式存储结构</a:t>
            </a:r>
          </a:p>
        </p:txBody>
      </p:sp>
      <p:grpSp>
        <p:nvGrpSpPr>
          <p:cNvPr id="2" name="Group 24"/>
          <p:cNvGrpSpPr>
            <a:grpSpLocks/>
          </p:cNvGrpSpPr>
          <p:nvPr/>
        </p:nvGrpSpPr>
        <p:grpSpPr bwMode="auto">
          <a:xfrm>
            <a:off x="1606550" y="1009650"/>
            <a:ext cx="3498850" cy="420688"/>
            <a:chOff x="1012" y="816"/>
            <a:chExt cx="2204" cy="265"/>
          </a:xfrm>
        </p:grpSpPr>
        <p:sp>
          <p:nvSpPr>
            <p:cNvPr id="62498" name="Rectangle 8"/>
            <p:cNvSpPr>
              <a:spLocks noChangeArrowheads="1"/>
            </p:cNvSpPr>
            <p:nvPr/>
          </p:nvSpPr>
          <p:spPr bwMode="auto">
            <a:xfrm>
              <a:off x="1200" y="816"/>
              <a:ext cx="2016"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什么是线性关系</a:t>
              </a:r>
              <a:r>
                <a:rPr kumimoji="1" lang="zh-CN" altLang="en-US" sz="2400" baseline="0">
                  <a:solidFill>
                    <a:srgbClr val="004B96"/>
                  </a:solidFill>
                  <a:ea typeface="宋体" charset="-122"/>
                </a:rPr>
                <a:t>？</a:t>
              </a:r>
            </a:p>
          </p:txBody>
        </p:sp>
        <p:sp>
          <p:nvSpPr>
            <p:cNvPr id="62499" name="Text Box 16"/>
            <p:cNvSpPr txBox="1">
              <a:spLocks noChangeArrowheads="1"/>
            </p:cNvSpPr>
            <p:nvPr/>
          </p:nvSpPr>
          <p:spPr bwMode="auto">
            <a:xfrm>
              <a:off x="1012" y="842"/>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3" name="Group 25"/>
          <p:cNvGrpSpPr>
            <a:grpSpLocks/>
          </p:cNvGrpSpPr>
          <p:nvPr/>
        </p:nvGrpSpPr>
        <p:grpSpPr bwMode="auto">
          <a:xfrm>
            <a:off x="1606550" y="1379538"/>
            <a:ext cx="3492500" cy="420687"/>
            <a:chOff x="1012" y="1104"/>
            <a:chExt cx="2200" cy="265"/>
          </a:xfrm>
        </p:grpSpPr>
        <p:sp>
          <p:nvSpPr>
            <p:cNvPr id="62496" name="Rectangle 9"/>
            <p:cNvSpPr>
              <a:spLocks noChangeArrowheads="1"/>
            </p:cNvSpPr>
            <p:nvPr/>
          </p:nvSpPr>
          <p:spPr bwMode="auto">
            <a:xfrm>
              <a:off x="1196" y="1104"/>
              <a:ext cx="2016"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什么是线性表</a:t>
              </a:r>
              <a:r>
                <a:rPr kumimoji="1" lang="zh-CN" altLang="en-US" sz="2400" baseline="0">
                  <a:solidFill>
                    <a:srgbClr val="004B96"/>
                  </a:solidFill>
                  <a:ea typeface="宋体" charset="-122"/>
                </a:rPr>
                <a:t>？</a:t>
              </a:r>
            </a:p>
          </p:txBody>
        </p:sp>
        <p:sp>
          <p:nvSpPr>
            <p:cNvPr id="62497" name="Text Box 17"/>
            <p:cNvSpPr txBox="1">
              <a:spLocks noChangeArrowheads="1"/>
            </p:cNvSpPr>
            <p:nvPr/>
          </p:nvSpPr>
          <p:spPr bwMode="auto">
            <a:xfrm>
              <a:off x="1012" y="1145"/>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4" name="Group 26"/>
          <p:cNvGrpSpPr>
            <a:grpSpLocks/>
          </p:cNvGrpSpPr>
          <p:nvPr/>
        </p:nvGrpSpPr>
        <p:grpSpPr bwMode="auto">
          <a:xfrm>
            <a:off x="1606550" y="1754188"/>
            <a:ext cx="7250113" cy="442912"/>
            <a:chOff x="1012" y="1392"/>
            <a:chExt cx="4567" cy="279"/>
          </a:xfrm>
        </p:grpSpPr>
        <p:sp>
          <p:nvSpPr>
            <p:cNvPr id="62494" name="Rectangle 10"/>
            <p:cNvSpPr>
              <a:spLocks noChangeArrowheads="1"/>
            </p:cNvSpPr>
            <p:nvPr/>
          </p:nvSpPr>
          <p:spPr bwMode="auto">
            <a:xfrm>
              <a:off x="1211" y="1392"/>
              <a:ext cx="4368"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线性表的基本操作有哪些？其中最主要的有哪些</a:t>
              </a:r>
              <a:r>
                <a:rPr kumimoji="1" lang="zh-CN" altLang="en-US" sz="2400" baseline="0">
                  <a:solidFill>
                    <a:srgbClr val="004B96"/>
                  </a:solidFill>
                  <a:ea typeface="宋体" charset="-122"/>
                </a:rPr>
                <a:t>？</a:t>
              </a:r>
            </a:p>
          </p:txBody>
        </p:sp>
        <p:sp>
          <p:nvSpPr>
            <p:cNvPr id="62495" name="Text Box 18"/>
            <p:cNvSpPr txBox="1">
              <a:spLocks noChangeArrowheads="1"/>
            </p:cNvSpPr>
            <p:nvPr/>
          </p:nvSpPr>
          <p:spPr bwMode="auto">
            <a:xfrm>
              <a:off x="1012" y="1459"/>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5" name="Group 28"/>
          <p:cNvGrpSpPr>
            <a:grpSpLocks/>
          </p:cNvGrpSpPr>
          <p:nvPr/>
        </p:nvGrpSpPr>
        <p:grpSpPr bwMode="auto">
          <a:xfrm>
            <a:off x="1630363" y="2914650"/>
            <a:ext cx="3128962" cy="420688"/>
            <a:chOff x="1027" y="2197"/>
            <a:chExt cx="1971" cy="265"/>
          </a:xfrm>
        </p:grpSpPr>
        <p:sp>
          <p:nvSpPr>
            <p:cNvPr id="62492" name="Rectangle 11"/>
            <p:cNvSpPr>
              <a:spLocks noChangeArrowheads="1"/>
            </p:cNvSpPr>
            <p:nvPr/>
          </p:nvSpPr>
          <p:spPr bwMode="auto">
            <a:xfrm>
              <a:off x="1222" y="2197"/>
              <a:ext cx="1776"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构造原理。</a:t>
              </a:r>
            </a:p>
          </p:txBody>
        </p:sp>
        <p:sp>
          <p:nvSpPr>
            <p:cNvPr id="62493" name="Text Box 19"/>
            <p:cNvSpPr txBox="1">
              <a:spLocks noChangeArrowheads="1"/>
            </p:cNvSpPr>
            <p:nvPr/>
          </p:nvSpPr>
          <p:spPr bwMode="auto">
            <a:xfrm>
              <a:off x="1027" y="2238"/>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6" name="Group 29"/>
          <p:cNvGrpSpPr>
            <a:grpSpLocks/>
          </p:cNvGrpSpPr>
          <p:nvPr/>
        </p:nvGrpSpPr>
        <p:grpSpPr bwMode="auto">
          <a:xfrm>
            <a:off x="1635125" y="3278188"/>
            <a:ext cx="5562600" cy="420687"/>
            <a:chOff x="1030" y="2400"/>
            <a:chExt cx="3504" cy="265"/>
          </a:xfrm>
        </p:grpSpPr>
        <p:sp>
          <p:nvSpPr>
            <p:cNvPr id="62490" name="Rectangle 12"/>
            <p:cNvSpPr>
              <a:spLocks noChangeArrowheads="1"/>
            </p:cNvSpPr>
            <p:nvPr/>
          </p:nvSpPr>
          <p:spPr bwMode="auto">
            <a:xfrm>
              <a:off x="1222" y="2400"/>
              <a:ext cx="3312"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插入、删除操作对应的算法设计。</a:t>
              </a:r>
            </a:p>
          </p:txBody>
        </p:sp>
        <p:sp>
          <p:nvSpPr>
            <p:cNvPr id="62491" name="Text Box 20"/>
            <p:cNvSpPr txBox="1">
              <a:spLocks noChangeArrowheads="1"/>
            </p:cNvSpPr>
            <p:nvPr/>
          </p:nvSpPr>
          <p:spPr bwMode="auto">
            <a:xfrm>
              <a:off x="1030" y="2448"/>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7" name="Group 90"/>
          <p:cNvGrpSpPr>
            <a:grpSpLocks/>
          </p:cNvGrpSpPr>
          <p:nvPr/>
        </p:nvGrpSpPr>
        <p:grpSpPr bwMode="auto">
          <a:xfrm>
            <a:off x="1624013" y="3663950"/>
            <a:ext cx="3513137" cy="457200"/>
            <a:chOff x="1023" y="2308"/>
            <a:chExt cx="2213" cy="288"/>
          </a:xfrm>
        </p:grpSpPr>
        <p:sp>
          <p:nvSpPr>
            <p:cNvPr id="62488" name="Rectangle 13"/>
            <p:cNvSpPr>
              <a:spLocks noChangeArrowheads="1"/>
            </p:cNvSpPr>
            <p:nvPr/>
          </p:nvSpPr>
          <p:spPr bwMode="auto">
            <a:xfrm>
              <a:off x="1227" y="2308"/>
              <a:ext cx="2009" cy="288"/>
            </a:xfrm>
            <a:prstGeom prst="rect">
              <a:avLst/>
            </a:prstGeom>
            <a:noFill/>
            <a:ln w="12700" cap="sq">
              <a:noFill/>
              <a:miter lim="800000"/>
              <a:headEnd/>
              <a:tailEnd/>
            </a:ln>
          </p:spPr>
          <p:txBody>
            <a:bodyPr>
              <a:spAutoFit/>
            </a:bodyPr>
            <a:lstStyle/>
            <a:p>
              <a:r>
                <a:rPr kumimoji="1" lang="zh-CN" altLang="en-US" sz="2400" baseline="0">
                  <a:solidFill>
                    <a:srgbClr val="004B96"/>
                  </a:solidFill>
                  <a:ea typeface="幼圆" pitchFamily="49" charset="-122"/>
                </a:rPr>
                <a:t>特点</a:t>
              </a:r>
              <a:r>
                <a:rPr kumimoji="1" lang="en-US" altLang="zh-CN" sz="2400" baseline="0">
                  <a:solidFill>
                    <a:srgbClr val="004B96"/>
                  </a:solidFill>
                  <a:ea typeface="幼圆" pitchFamily="49" charset="-122"/>
                </a:rPr>
                <a:t>(</a:t>
              </a:r>
              <a:r>
                <a:rPr kumimoji="1" lang="zh-CN" altLang="en-US" sz="2400" baseline="0">
                  <a:solidFill>
                    <a:srgbClr val="004B96"/>
                  </a:solidFill>
                  <a:ea typeface="幼圆" pitchFamily="49" charset="-122"/>
                </a:rPr>
                <a:t>优点、缺点</a:t>
              </a:r>
              <a:r>
                <a:rPr kumimoji="1" lang="en-US" altLang="zh-CN" sz="2400" baseline="0">
                  <a:solidFill>
                    <a:srgbClr val="004B96"/>
                  </a:solidFill>
                  <a:ea typeface="幼圆" pitchFamily="49" charset="-122"/>
                </a:rPr>
                <a:t>)</a:t>
              </a:r>
              <a:r>
                <a:rPr kumimoji="1" lang="zh-CN" altLang="en-US" sz="2400" baseline="0">
                  <a:solidFill>
                    <a:srgbClr val="004B96"/>
                  </a:solidFill>
                  <a:ea typeface="幼圆" pitchFamily="49" charset="-122"/>
                </a:rPr>
                <a:t>。</a:t>
              </a:r>
            </a:p>
          </p:txBody>
        </p:sp>
        <p:sp>
          <p:nvSpPr>
            <p:cNvPr id="62489" name="Text Box 21"/>
            <p:cNvSpPr txBox="1">
              <a:spLocks noChangeArrowheads="1"/>
            </p:cNvSpPr>
            <p:nvPr/>
          </p:nvSpPr>
          <p:spPr bwMode="auto">
            <a:xfrm>
              <a:off x="1023" y="2351"/>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8" name="Group 31"/>
          <p:cNvGrpSpPr>
            <a:grpSpLocks/>
          </p:cNvGrpSpPr>
          <p:nvPr/>
        </p:nvGrpSpPr>
        <p:grpSpPr bwMode="auto">
          <a:xfrm>
            <a:off x="1624013" y="4737100"/>
            <a:ext cx="7138987" cy="420688"/>
            <a:chOff x="1023" y="3216"/>
            <a:chExt cx="4497" cy="265"/>
          </a:xfrm>
        </p:grpSpPr>
        <p:sp>
          <p:nvSpPr>
            <p:cNvPr id="62486" name="Rectangle 14"/>
            <p:cNvSpPr>
              <a:spLocks noChangeArrowheads="1"/>
            </p:cNvSpPr>
            <p:nvPr/>
          </p:nvSpPr>
          <p:spPr bwMode="auto">
            <a:xfrm>
              <a:off x="1248" y="3216"/>
              <a:ext cx="4272"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线性链表、循环链表和双向链表的构造原理。</a:t>
              </a:r>
            </a:p>
          </p:txBody>
        </p:sp>
        <p:sp>
          <p:nvSpPr>
            <p:cNvPr id="62487" name="Text Box 22"/>
            <p:cNvSpPr txBox="1">
              <a:spLocks noChangeArrowheads="1"/>
            </p:cNvSpPr>
            <p:nvPr/>
          </p:nvSpPr>
          <p:spPr bwMode="auto">
            <a:xfrm>
              <a:off x="1023" y="3268"/>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9" name="Group 32"/>
          <p:cNvGrpSpPr>
            <a:grpSpLocks/>
          </p:cNvGrpSpPr>
          <p:nvPr/>
        </p:nvGrpSpPr>
        <p:grpSpPr bwMode="auto">
          <a:xfrm>
            <a:off x="1624013" y="5118100"/>
            <a:ext cx="7519987" cy="420688"/>
            <a:chOff x="1023" y="3489"/>
            <a:chExt cx="4737" cy="265"/>
          </a:xfrm>
        </p:grpSpPr>
        <p:sp>
          <p:nvSpPr>
            <p:cNvPr id="62484" name="Rectangle 15"/>
            <p:cNvSpPr>
              <a:spLocks noChangeArrowheads="1"/>
            </p:cNvSpPr>
            <p:nvPr/>
          </p:nvSpPr>
          <p:spPr bwMode="auto">
            <a:xfrm>
              <a:off x="1248" y="3489"/>
              <a:ext cx="4512" cy="265"/>
            </a:xfrm>
            <a:prstGeom prst="rect">
              <a:avLst/>
            </a:prstGeom>
            <a:noFill/>
            <a:ln w="12700" cap="sq">
              <a:noFill/>
              <a:miter lim="800000"/>
              <a:headEnd/>
              <a:tailEnd/>
            </a:ln>
          </p:spPr>
          <p:txBody>
            <a:bodyPr>
              <a:spAutoFit/>
            </a:bodyPr>
            <a:lstStyle/>
            <a:p>
              <a:pPr>
                <a:lnSpc>
                  <a:spcPct val="90000"/>
                </a:lnSpc>
                <a:spcBef>
                  <a:spcPct val="0"/>
                </a:spcBef>
              </a:pPr>
              <a:r>
                <a:rPr kumimoji="1" lang="zh-CN" altLang="en-US" sz="2400" baseline="0">
                  <a:solidFill>
                    <a:srgbClr val="004B96"/>
                  </a:solidFill>
                  <a:ea typeface="幼圆" pitchFamily="49" charset="-122"/>
                </a:rPr>
                <a:t>各种链表中进行插入、删除操作对应的算法设计。</a:t>
              </a:r>
            </a:p>
          </p:txBody>
        </p:sp>
        <p:sp>
          <p:nvSpPr>
            <p:cNvPr id="62485" name="Text Box 23"/>
            <p:cNvSpPr txBox="1">
              <a:spLocks noChangeArrowheads="1"/>
            </p:cNvSpPr>
            <p:nvPr/>
          </p:nvSpPr>
          <p:spPr bwMode="auto">
            <a:xfrm>
              <a:off x="1023" y="3532"/>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sp>
        <p:nvSpPr>
          <p:cNvPr id="273441" name="AutoShape 33"/>
          <p:cNvSpPr>
            <a:spLocks/>
          </p:cNvSpPr>
          <p:nvPr/>
        </p:nvSpPr>
        <p:spPr bwMode="auto">
          <a:xfrm>
            <a:off x="1143000" y="781050"/>
            <a:ext cx="304800" cy="3810000"/>
          </a:xfrm>
          <a:prstGeom prst="leftBrace">
            <a:avLst>
              <a:gd name="adj1" fmla="val 104167"/>
              <a:gd name="adj2" fmla="val 50000"/>
            </a:avLst>
          </a:prstGeom>
          <a:noFill/>
          <a:ln w="44450" cap="sq">
            <a:solidFill>
              <a:srgbClr val="008000"/>
            </a:solidFill>
            <a:round/>
            <a:headEnd/>
            <a:tailEnd/>
          </a:ln>
        </p:spPr>
        <p:txBody>
          <a:bodyPr wrap="none" anchor="ctr"/>
          <a:lstStyle/>
          <a:p>
            <a:endParaRPr lang="zh-CN" altLang="en-US"/>
          </a:p>
        </p:txBody>
      </p:sp>
      <p:grpSp>
        <p:nvGrpSpPr>
          <p:cNvPr id="10" name="Group 51"/>
          <p:cNvGrpSpPr>
            <a:grpSpLocks/>
          </p:cNvGrpSpPr>
          <p:nvPr/>
        </p:nvGrpSpPr>
        <p:grpSpPr bwMode="auto">
          <a:xfrm>
            <a:off x="1630363" y="5481638"/>
            <a:ext cx="2347912" cy="468312"/>
            <a:chOff x="1023" y="2596"/>
            <a:chExt cx="1479" cy="295"/>
          </a:xfrm>
        </p:grpSpPr>
        <p:sp>
          <p:nvSpPr>
            <p:cNvPr id="62482" name="Rectangle 52"/>
            <p:cNvSpPr>
              <a:spLocks noChangeArrowheads="1"/>
            </p:cNvSpPr>
            <p:nvPr/>
          </p:nvSpPr>
          <p:spPr bwMode="auto">
            <a:xfrm>
              <a:off x="1234" y="2596"/>
              <a:ext cx="1268" cy="288"/>
            </a:xfrm>
            <a:prstGeom prst="rect">
              <a:avLst/>
            </a:prstGeom>
            <a:noFill/>
            <a:ln w="12700" cap="sq">
              <a:noFill/>
              <a:miter lim="800000"/>
              <a:headEnd/>
              <a:tailEnd/>
            </a:ln>
          </p:spPr>
          <p:txBody>
            <a:bodyPr wrap="none">
              <a:spAutoFit/>
            </a:bodyPr>
            <a:lstStyle/>
            <a:p>
              <a:r>
                <a:rPr kumimoji="1" lang="zh-CN" altLang="en-US" sz="2400" baseline="0">
                  <a:solidFill>
                    <a:srgbClr val="004B96"/>
                  </a:solidFill>
                  <a:ea typeface="幼圆" pitchFamily="49" charset="-122"/>
                </a:rPr>
                <a:t>头结点问题。</a:t>
              </a:r>
            </a:p>
          </p:txBody>
        </p:sp>
        <p:sp>
          <p:nvSpPr>
            <p:cNvPr id="62483" name="Text Box 53"/>
            <p:cNvSpPr txBox="1">
              <a:spLocks noChangeArrowheads="1"/>
            </p:cNvSpPr>
            <p:nvPr/>
          </p:nvSpPr>
          <p:spPr bwMode="auto">
            <a:xfrm>
              <a:off x="1023" y="2679"/>
              <a:ext cx="244" cy="212"/>
            </a:xfrm>
            <a:prstGeom prst="rect">
              <a:avLst/>
            </a:prstGeom>
            <a:noFill/>
            <a:ln w="12700" cap="sq">
              <a:noFill/>
              <a:miter lim="800000"/>
              <a:headEnd/>
              <a:tailEnd/>
            </a:ln>
          </p:spPr>
          <p:txBody>
            <a:bodyPr wrap="none">
              <a:spAutoFit/>
            </a:bodyPr>
            <a:lstStyle/>
            <a:p>
              <a:pPr algn="ctr"/>
              <a:r>
                <a:rPr lang="zh-CN" altLang="en-US" sz="2400" b="0">
                  <a:solidFill>
                    <a:srgbClr val="FD3968"/>
                  </a:solidFill>
                  <a:sym typeface="Marlett" pitchFamily="2" charset="2"/>
                </a:rPr>
                <a:t></a:t>
              </a:r>
              <a:endParaRPr lang="zh-CN" altLang="en-US" sz="2400" b="0">
                <a:solidFill>
                  <a:srgbClr val="FD3968"/>
                </a:solidFill>
              </a:endParaRPr>
            </a:p>
          </p:txBody>
        </p:sp>
      </p:grpSp>
      <p:grpSp>
        <p:nvGrpSpPr>
          <p:cNvPr id="11" name="Group 89"/>
          <p:cNvGrpSpPr>
            <a:grpSpLocks/>
          </p:cNvGrpSpPr>
          <p:nvPr/>
        </p:nvGrpSpPr>
        <p:grpSpPr bwMode="auto">
          <a:xfrm>
            <a:off x="381000" y="2133600"/>
            <a:ext cx="609600" cy="1371600"/>
            <a:chOff x="384" y="2832"/>
            <a:chExt cx="384" cy="864"/>
          </a:xfrm>
        </p:grpSpPr>
        <p:sp>
          <p:nvSpPr>
            <p:cNvPr id="62480" name="Oval 87"/>
            <p:cNvSpPr>
              <a:spLocks noChangeArrowheads="1"/>
            </p:cNvSpPr>
            <p:nvPr/>
          </p:nvSpPr>
          <p:spPr bwMode="auto">
            <a:xfrm>
              <a:off x="384" y="2832"/>
              <a:ext cx="384" cy="864"/>
            </a:xfrm>
            <a:prstGeom prst="ellipse">
              <a:avLst/>
            </a:prstGeom>
            <a:solidFill>
              <a:srgbClr val="CCFFCC"/>
            </a:solidFill>
            <a:ln w="12700" cap="sq">
              <a:noFill/>
              <a:round/>
              <a:headEnd/>
              <a:tailEnd/>
            </a:ln>
            <a:effectLst>
              <a:outerShdw dist="63500" dir="2212194" algn="ctr" rotWithShape="0">
                <a:srgbClr val="B2B2B2"/>
              </a:outerShdw>
            </a:effectLst>
          </p:spPr>
          <p:txBody>
            <a:bodyPr wrap="none" anchor="ctr"/>
            <a:lstStyle/>
            <a:p>
              <a:endParaRPr lang="zh-CN" altLang="en-US"/>
            </a:p>
          </p:txBody>
        </p:sp>
        <p:sp>
          <p:nvSpPr>
            <p:cNvPr id="62481" name="Rectangle 88"/>
            <p:cNvSpPr>
              <a:spLocks noChangeArrowheads="1"/>
            </p:cNvSpPr>
            <p:nvPr/>
          </p:nvSpPr>
          <p:spPr bwMode="auto">
            <a:xfrm>
              <a:off x="388" y="2877"/>
              <a:ext cx="365" cy="772"/>
            </a:xfrm>
            <a:prstGeom prst="rect">
              <a:avLst/>
            </a:prstGeom>
            <a:noFill/>
            <a:ln w="12700" cap="sq">
              <a:noFill/>
              <a:miter lim="800000"/>
              <a:headEnd/>
              <a:tailEnd/>
            </a:ln>
            <a:effectLst>
              <a:outerShdw dist="12700" algn="ctr" rotWithShape="0">
                <a:schemeClr val="bg1"/>
              </a:outerShdw>
            </a:effectLst>
          </p:spPr>
          <p:txBody>
            <a:bodyPr wrap="none">
              <a:spAutoFit/>
            </a:bodyPr>
            <a:lstStyle/>
            <a:p>
              <a:pPr algn="ctr">
                <a:lnSpc>
                  <a:spcPct val="80000"/>
                </a:lnSpc>
                <a:spcBef>
                  <a:spcPct val="0"/>
                </a:spcBef>
              </a:pPr>
              <a:r>
                <a:rPr kumimoji="1" lang="zh-CN" altLang="en-US" sz="3100" baseline="0">
                  <a:solidFill>
                    <a:srgbClr val="FF0066"/>
                  </a:solidFill>
                  <a:ea typeface="黑体" pitchFamily="2" charset="-122"/>
                </a:rPr>
                <a:t>线</a:t>
              </a:r>
            </a:p>
            <a:p>
              <a:pPr algn="ctr">
                <a:lnSpc>
                  <a:spcPct val="80000"/>
                </a:lnSpc>
                <a:spcBef>
                  <a:spcPct val="0"/>
                </a:spcBef>
              </a:pPr>
              <a:r>
                <a:rPr kumimoji="1" lang="zh-CN" altLang="en-US" sz="3100" baseline="0">
                  <a:solidFill>
                    <a:srgbClr val="FF0066"/>
                  </a:solidFill>
                  <a:ea typeface="黑体" pitchFamily="2" charset="-122"/>
                </a:rPr>
                <a:t>性</a:t>
              </a:r>
            </a:p>
            <a:p>
              <a:pPr algn="ctr">
                <a:lnSpc>
                  <a:spcPct val="80000"/>
                </a:lnSpc>
                <a:spcBef>
                  <a:spcPct val="0"/>
                </a:spcBef>
              </a:pPr>
              <a:r>
                <a:rPr kumimoji="1" lang="zh-CN" altLang="en-US" sz="3100" baseline="0">
                  <a:solidFill>
                    <a:srgbClr val="FF0066"/>
                  </a:solidFill>
                  <a:ea typeface="黑体" pitchFamily="2" charset="-122"/>
                </a:rPr>
                <a:t>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3413"/>
                                        </p:tgtEl>
                                        <p:attrNameLst>
                                          <p:attrName>style.visibility</p:attrName>
                                        </p:attrNameLst>
                                      </p:cBhvr>
                                      <p:to>
                                        <p:strVal val="visible"/>
                                      </p:to>
                                    </p:set>
                                    <p:animEffect transition="in" filter="dissolve">
                                      <p:cBhvr>
                                        <p:cTn id="7" dur="500"/>
                                        <p:tgtEl>
                                          <p:spTgt spid="273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3414"/>
                                        </p:tgtEl>
                                        <p:attrNameLst>
                                          <p:attrName>style.visibility</p:attrName>
                                        </p:attrNameLst>
                                      </p:cBhvr>
                                      <p:to>
                                        <p:strVal val="visible"/>
                                      </p:to>
                                    </p:set>
                                    <p:animEffect transition="in" filter="dissolve">
                                      <p:cBhvr>
                                        <p:cTn id="12" dur="500"/>
                                        <p:tgtEl>
                                          <p:spTgt spid="2734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3415"/>
                                        </p:tgtEl>
                                        <p:attrNameLst>
                                          <p:attrName>style.visibility</p:attrName>
                                        </p:attrNameLst>
                                      </p:cBhvr>
                                      <p:to>
                                        <p:strVal val="visible"/>
                                      </p:to>
                                    </p:set>
                                    <p:animEffect transition="in" filter="dissolve">
                                      <p:cBhvr>
                                        <p:cTn id="17" dur="500"/>
                                        <p:tgtEl>
                                          <p:spTgt spid="2734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273441"/>
                                        </p:tgtEl>
                                        <p:attrNameLst>
                                          <p:attrName>style.visibility</p:attrName>
                                        </p:attrNameLst>
                                      </p:cBhvr>
                                      <p:to>
                                        <p:strVal val="visible"/>
                                      </p:to>
                                    </p:set>
                                    <p:animEffect transition="in" filter="barn(outHorizontal)">
                                      <p:cBhvr>
                                        <p:cTn id="22" dur="500"/>
                                        <p:tgtEl>
                                          <p:spTgt spid="2734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righ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right)">
                                      <p:cBhvr>
                                        <p:cTn id="47" dur="500"/>
                                        <p:tgtEl>
                                          <p:spTgt spid="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right)">
                                      <p:cBhvr>
                                        <p:cTn id="62" dur="500"/>
                                        <p:tgtEl>
                                          <p:spTgt spid="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left)">
                                      <p:cBhvr>
                                        <p:cTn id="6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3" grpId="0" autoUpdateAnimBg="0"/>
      <p:bldP spid="273414" grpId="0" autoUpdateAnimBg="0"/>
      <p:bldP spid="273415" grpId="0" autoUpdateAnimBg="0"/>
      <p:bldP spid="273441"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128</a:t>
            </a:fld>
            <a:endParaRPr lang="zh-CN" altLang="en-US"/>
          </a:p>
        </p:txBody>
      </p:sp>
      <p:grpSp>
        <p:nvGrpSpPr>
          <p:cNvPr id="3" name="Group 38"/>
          <p:cNvGrpSpPr>
            <a:grpSpLocks/>
          </p:cNvGrpSpPr>
          <p:nvPr/>
        </p:nvGrpSpPr>
        <p:grpSpPr bwMode="auto">
          <a:xfrm>
            <a:off x="2051720" y="2348880"/>
            <a:ext cx="5049316" cy="2629396"/>
            <a:chOff x="289" y="1200"/>
            <a:chExt cx="5136" cy="2352"/>
          </a:xfrm>
        </p:grpSpPr>
        <p:sp>
          <p:nvSpPr>
            <p:cNvPr id="4"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5" name="Text Box 10"/>
            <p:cNvSpPr txBox="1">
              <a:spLocks noChangeArrowheads="1"/>
            </p:cNvSpPr>
            <p:nvPr/>
          </p:nvSpPr>
          <p:spPr bwMode="auto">
            <a:xfrm>
              <a:off x="1388" y="1780"/>
              <a:ext cx="3027" cy="909"/>
            </a:xfrm>
            <a:prstGeom prst="rect">
              <a:avLst/>
            </a:prstGeom>
            <a:noFill/>
            <a:ln w="9525">
              <a:noFill/>
              <a:miter lim="800000"/>
              <a:headEnd/>
              <a:tailEnd/>
            </a:ln>
          </p:spPr>
          <p:txBody>
            <a:bodyPr wrap="square">
              <a:spAutoFit/>
            </a:bodyPr>
            <a:lstStyle/>
            <a:p>
              <a:pPr fontAlgn="base">
                <a:spcBef>
                  <a:spcPct val="0"/>
                </a:spcBef>
              </a:pPr>
              <a:r>
                <a:rPr lang="zh-CN" altLang="en-US" sz="6000" b="1" dirty="0">
                  <a:solidFill>
                    <a:srgbClr val="FF0000"/>
                  </a:solidFill>
                  <a:latin typeface="隶书" pitchFamily="49" charset="-122"/>
                  <a:ea typeface="隶书" pitchFamily="49" charset="-122"/>
                </a:rPr>
                <a:t>结束！</a:t>
              </a:r>
              <a:endParaRPr lang="zh-CN" altLang="en-US" sz="6000" b="1" baseline="0" dirty="0">
                <a:solidFill>
                  <a:srgbClr val="FF0000"/>
                </a:solidFill>
                <a:latin typeface="隶书" pitchFamily="49" charset="-122"/>
                <a:ea typeface="隶书"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Text Box 2"/>
          <p:cNvSpPr txBox="1">
            <a:spLocks noChangeArrowheads="1"/>
          </p:cNvSpPr>
          <p:nvPr/>
        </p:nvSpPr>
        <p:spPr bwMode="auto">
          <a:xfrm>
            <a:off x="1095375" y="1557338"/>
            <a:ext cx="7705725" cy="1041400"/>
          </a:xfrm>
          <a:prstGeom prst="rect">
            <a:avLst/>
          </a:prstGeom>
          <a:noFill/>
          <a:ln w="9525">
            <a:noFill/>
            <a:miter lim="800000"/>
            <a:headEnd/>
            <a:tailEnd/>
          </a:ln>
        </p:spPr>
        <p:txBody>
          <a:bodyPr>
            <a:spAutoFit/>
          </a:bodyPr>
          <a:lstStyle/>
          <a:p>
            <a:pPr fontAlgn="base">
              <a:lnSpc>
                <a:spcPct val="125000"/>
              </a:lnSpc>
              <a:spcBef>
                <a:spcPct val="0"/>
              </a:spcBef>
            </a:pPr>
            <a:r>
              <a:rPr lang="zh-CN" altLang="en-US" sz="2600" baseline="0">
                <a:solidFill>
                  <a:srgbClr val="000099"/>
                </a:solidFill>
                <a:latin typeface="幼圆" pitchFamily="49" charset="-122"/>
                <a:ea typeface="幼圆" pitchFamily="49" charset="-122"/>
              </a:rPr>
              <a:t>    若假设每个数据元素占用</a:t>
            </a:r>
            <a:r>
              <a:rPr lang="en-US" altLang="zh-CN" sz="2600" baseline="0">
                <a:solidFill>
                  <a:srgbClr val="000099"/>
                </a:solidFill>
                <a:ea typeface="幼圆" pitchFamily="49" charset="-122"/>
              </a:rPr>
              <a:t>k</a:t>
            </a:r>
            <a:r>
              <a:rPr lang="zh-CN" altLang="en-US" sz="2600" baseline="0">
                <a:solidFill>
                  <a:srgbClr val="000099"/>
                </a:solidFill>
                <a:latin typeface="幼圆" pitchFamily="49" charset="-122"/>
                <a:ea typeface="幼圆" pitchFamily="49" charset="-122"/>
              </a:rPr>
              <a:t>个存储单元，并</a:t>
            </a:r>
          </a:p>
          <a:p>
            <a:pPr fontAlgn="base">
              <a:lnSpc>
                <a:spcPct val="125000"/>
              </a:lnSpc>
              <a:spcBef>
                <a:spcPct val="0"/>
              </a:spcBef>
            </a:pPr>
            <a:r>
              <a:rPr lang="zh-CN" altLang="en-US" sz="2600" baseline="0">
                <a:solidFill>
                  <a:srgbClr val="000099"/>
                </a:solidFill>
                <a:latin typeface="幼圆" pitchFamily="49" charset="-122"/>
                <a:ea typeface="幼圆" pitchFamily="49" charset="-122"/>
              </a:rPr>
              <a:t>且已知第一个元素的存储位置</a:t>
            </a:r>
            <a:r>
              <a:rPr lang="en-US" altLang="zh-CN" sz="2600" baseline="0">
                <a:solidFill>
                  <a:srgbClr val="000099"/>
                </a:solidFill>
                <a:ea typeface="幼圆" pitchFamily="49" charset="-122"/>
              </a:rPr>
              <a:t>LOC(a</a:t>
            </a:r>
            <a:r>
              <a:rPr lang="en-US" altLang="zh-CN" sz="2600" baseline="-25000">
                <a:solidFill>
                  <a:srgbClr val="000099"/>
                </a:solidFill>
                <a:ea typeface="幼圆" pitchFamily="49" charset="-122"/>
              </a:rPr>
              <a:t>1</a:t>
            </a:r>
            <a:r>
              <a:rPr lang="en-US" altLang="zh-CN" sz="2600" baseline="0">
                <a:solidFill>
                  <a:srgbClr val="000099"/>
                </a:solidFill>
                <a:ea typeface="幼圆" pitchFamily="49" charset="-122"/>
              </a:rPr>
              <a:t>)</a:t>
            </a:r>
            <a:r>
              <a:rPr lang="zh-CN" altLang="en-US" sz="2600" baseline="0">
                <a:solidFill>
                  <a:srgbClr val="000099"/>
                </a:solidFill>
                <a:latin typeface="幼圆" pitchFamily="49" charset="-122"/>
                <a:ea typeface="幼圆" pitchFamily="49" charset="-122"/>
              </a:rPr>
              <a:t>，则有</a:t>
            </a:r>
            <a:r>
              <a:rPr lang="zh-CN" altLang="zh-CN" sz="2600" baseline="0">
                <a:solidFill>
                  <a:srgbClr val="000099"/>
                </a:solidFill>
                <a:latin typeface="幼圆" pitchFamily="49" charset="-122"/>
                <a:ea typeface="幼圆" pitchFamily="49" charset="-122"/>
              </a:rPr>
              <a:t>                          </a:t>
            </a:r>
            <a:r>
              <a:rPr lang="zh-CN" altLang="en-US" sz="2600" baseline="0">
                <a:solidFill>
                  <a:srgbClr val="000099"/>
                </a:solidFill>
                <a:latin typeface="幼圆" pitchFamily="49" charset="-122"/>
                <a:ea typeface="幼圆" pitchFamily="49" charset="-122"/>
              </a:rPr>
              <a:t>  </a:t>
            </a:r>
          </a:p>
        </p:txBody>
      </p:sp>
      <p:sp>
        <p:nvSpPr>
          <p:cNvPr id="418837" name="Text Box 21"/>
          <p:cNvSpPr txBox="1">
            <a:spLocks noChangeArrowheads="1"/>
          </p:cNvSpPr>
          <p:nvPr/>
        </p:nvSpPr>
        <p:spPr bwMode="auto">
          <a:xfrm rot="18873">
            <a:off x="506413" y="3962400"/>
            <a:ext cx="1511300" cy="884238"/>
          </a:xfrm>
          <a:prstGeom prst="rect">
            <a:avLst/>
          </a:prstGeom>
          <a:noFill/>
          <a:ln w="12700" cap="sq">
            <a:noFill/>
            <a:miter lim="800000"/>
            <a:headEnd/>
            <a:tailEnd/>
          </a:ln>
          <a:effectLst>
            <a:outerShdw dist="17961" dir="2700000" algn="ctr" rotWithShape="0">
              <a:schemeClr val="bg2"/>
            </a:outerShdw>
          </a:effectLst>
        </p:spPr>
        <p:txBody>
          <a:bodyPr wrap="none">
            <a:spAutoFit/>
          </a:bodyPr>
          <a:lstStyle/>
          <a:p>
            <a:pPr algn="ctr" fontAlgn="base">
              <a:spcBef>
                <a:spcPct val="0"/>
              </a:spcBef>
            </a:pPr>
            <a:r>
              <a:rPr lang="zh-CN" altLang="en-US" sz="5200" baseline="0">
                <a:solidFill>
                  <a:schemeClr val="folHlink"/>
                </a:solidFill>
                <a:ea typeface="方正舒体" pitchFamily="2" charset="-122"/>
              </a:rPr>
              <a:t>例：</a:t>
            </a:r>
          </a:p>
        </p:txBody>
      </p:sp>
      <p:sp>
        <p:nvSpPr>
          <p:cNvPr id="418838" name="Text Box 22"/>
          <p:cNvSpPr txBox="1">
            <a:spLocks noChangeArrowheads="1"/>
          </p:cNvSpPr>
          <p:nvPr/>
        </p:nvSpPr>
        <p:spPr bwMode="auto">
          <a:xfrm>
            <a:off x="2057400" y="4267200"/>
            <a:ext cx="6553200" cy="488950"/>
          </a:xfrm>
          <a:prstGeom prst="rect">
            <a:avLst/>
          </a:prstGeom>
          <a:noFill/>
          <a:ln w="12700" cap="sq">
            <a:noFill/>
            <a:miter lim="800000"/>
            <a:headEnd/>
            <a:tailEnd/>
          </a:ln>
        </p:spPr>
        <p:txBody>
          <a:bodyPr>
            <a:spAutoFit/>
          </a:bodyPr>
          <a:lstStyle/>
          <a:p>
            <a:pPr fontAlgn="base">
              <a:spcBef>
                <a:spcPct val="0"/>
              </a:spcBef>
            </a:pPr>
            <a:r>
              <a:rPr lang="en-US" altLang="zh-CN" sz="2600" baseline="0" dirty="0">
                <a:solidFill>
                  <a:srgbClr val="7030A0"/>
                </a:solidFill>
                <a:ea typeface="宋体" charset="-122"/>
              </a:rPr>
              <a:t>LOC(a</a:t>
            </a:r>
            <a:r>
              <a:rPr lang="en-US" altLang="zh-CN" sz="2600" baseline="-25000" dirty="0">
                <a:solidFill>
                  <a:srgbClr val="7030A0"/>
                </a:solidFill>
                <a:ea typeface="宋体" charset="-122"/>
              </a:rPr>
              <a:t>1</a:t>
            </a:r>
            <a:r>
              <a:rPr lang="en-US" altLang="zh-CN" sz="2600" baseline="0" dirty="0">
                <a:solidFill>
                  <a:srgbClr val="7030A0"/>
                </a:solidFill>
                <a:ea typeface="宋体" charset="-122"/>
              </a:rPr>
              <a:t>)=100     k=4      </a:t>
            </a:r>
            <a:r>
              <a:rPr lang="zh-CN" altLang="en-US" sz="2600" baseline="0" dirty="0">
                <a:solidFill>
                  <a:srgbClr val="7030A0"/>
                </a:solidFill>
                <a:ea typeface="宋体" charset="-122"/>
              </a:rPr>
              <a:t>求</a:t>
            </a:r>
            <a:r>
              <a:rPr lang="en-US" altLang="zh-CN" sz="2600" baseline="0" dirty="0">
                <a:solidFill>
                  <a:srgbClr val="7030A0"/>
                </a:solidFill>
                <a:ea typeface="宋体" charset="-122"/>
              </a:rPr>
              <a:t>LOC(a</a:t>
            </a:r>
            <a:r>
              <a:rPr lang="en-US" altLang="zh-CN" sz="2600" baseline="-25000" dirty="0">
                <a:solidFill>
                  <a:srgbClr val="7030A0"/>
                </a:solidFill>
                <a:ea typeface="宋体" charset="-122"/>
              </a:rPr>
              <a:t>5</a:t>
            </a:r>
            <a:r>
              <a:rPr lang="en-US" altLang="zh-CN" sz="2600" baseline="0" dirty="0">
                <a:solidFill>
                  <a:srgbClr val="7030A0"/>
                </a:solidFill>
                <a:ea typeface="宋体" charset="-122"/>
              </a:rPr>
              <a:t>)=?</a:t>
            </a:r>
            <a:endParaRPr lang="zh-CN" altLang="en-US" sz="2600" baseline="0" dirty="0">
              <a:solidFill>
                <a:srgbClr val="7030A0"/>
              </a:solidFill>
              <a:ea typeface="宋体" charset="-122"/>
            </a:endParaRPr>
          </a:p>
        </p:txBody>
      </p:sp>
      <p:grpSp>
        <p:nvGrpSpPr>
          <p:cNvPr id="2" name="Group 23"/>
          <p:cNvGrpSpPr>
            <a:grpSpLocks/>
          </p:cNvGrpSpPr>
          <p:nvPr/>
        </p:nvGrpSpPr>
        <p:grpSpPr bwMode="auto">
          <a:xfrm>
            <a:off x="2000250" y="4876803"/>
            <a:ext cx="5448300" cy="823913"/>
            <a:chOff x="1260" y="3273"/>
            <a:chExt cx="3432" cy="519"/>
          </a:xfrm>
        </p:grpSpPr>
        <p:grpSp>
          <p:nvGrpSpPr>
            <p:cNvPr id="4" name="Group 24"/>
            <p:cNvGrpSpPr>
              <a:grpSpLocks/>
            </p:cNvGrpSpPr>
            <p:nvPr/>
          </p:nvGrpSpPr>
          <p:grpSpPr bwMode="auto">
            <a:xfrm>
              <a:off x="1344" y="3273"/>
              <a:ext cx="384" cy="339"/>
              <a:chOff x="576" y="3213"/>
              <a:chExt cx="384" cy="339"/>
            </a:xfrm>
          </p:grpSpPr>
          <p:sp>
            <p:nvSpPr>
              <p:cNvPr id="56374" name="Rectangle 25"/>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75" name="Rectangle 26"/>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dirty="0">
                    <a:solidFill>
                      <a:schemeClr val="bg1"/>
                    </a:solidFill>
                  </a:rPr>
                  <a:t>a</a:t>
                </a:r>
                <a:r>
                  <a:rPr lang="en-US" altLang="zh-CN" sz="2800" baseline="-25000" dirty="0">
                    <a:solidFill>
                      <a:schemeClr val="bg1"/>
                    </a:solidFill>
                  </a:rPr>
                  <a:t>1</a:t>
                </a:r>
              </a:p>
            </p:txBody>
          </p:sp>
        </p:grpSp>
        <p:grpSp>
          <p:nvGrpSpPr>
            <p:cNvPr id="5" name="Group 27"/>
            <p:cNvGrpSpPr>
              <a:grpSpLocks/>
            </p:cNvGrpSpPr>
            <p:nvPr/>
          </p:nvGrpSpPr>
          <p:grpSpPr bwMode="auto">
            <a:xfrm>
              <a:off x="1728" y="3273"/>
              <a:ext cx="384" cy="339"/>
              <a:chOff x="576" y="3213"/>
              <a:chExt cx="384" cy="339"/>
            </a:xfrm>
          </p:grpSpPr>
          <p:sp>
            <p:nvSpPr>
              <p:cNvPr id="56372" name="Rectangle 28"/>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73" name="Rectangle 29"/>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2</a:t>
                </a:r>
              </a:p>
            </p:txBody>
          </p:sp>
        </p:grpSp>
        <p:grpSp>
          <p:nvGrpSpPr>
            <p:cNvPr id="6" name="Group 30"/>
            <p:cNvGrpSpPr>
              <a:grpSpLocks/>
            </p:cNvGrpSpPr>
            <p:nvPr/>
          </p:nvGrpSpPr>
          <p:grpSpPr bwMode="auto">
            <a:xfrm>
              <a:off x="2112" y="3273"/>
              <a:ext cx="384" cy="339"/>
              <a:chOff x="576" y="3213"/>
              <a:chExt cx="384" cy="339"/>
            </a:xfrm>
          </p:grpSpPr>
          <p:sp>
            <p:nvSpPr>
              <p:cNvPr id="56370" name="Rectangle 31"/>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71" name="Rectangle 32"/>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3</a:t>
                </a:r>
              </a:p>
            </p:txBody>
          </p:sp>
        </p:grpSp>
        <p:grpSp>
          <p:nvGrpSpPr>
            <p:cNvPr id="7" name="Group 33"/>
            <p:cNvGrpSpPr>
              <a:grpSpLocks/>
            </p:cNvGrpSpPr>
            <p:nvPr/>
          </p:nvGrpSpPr>
          <p:grpSpPr bwMode="auto">
            <a:xfrm>
              <a:off x="4308" y="3273"/>
              <a:ext cx="384" cy="339"/>
              <a:chOff x="576" y="3213"/>
              <a:chExt cx="384" cy="339"/>
            </a:xfrm>
          </p:grpSpPr>
          <p:sp>
            <p:nvSpPr>
              <p:cNvPr id="56368" name="Rectangle 34"/>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69" name="Rectangle 35"/>
              <p:cNvSpPr>
                <a:spLocks noChangeArrowheads="1"/>
              </p:cNvSpPr>
              <p:nvPr/>
            </p:nvSpPr>
            <p:spPr bwMode="auto">
              <a:xfrm>
                <a:off x="632" y="3213"/>
                <a:ext cx="313"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n</a:t>
                </a:r>
              </a:p>
            </p:txBody>
          </p:sp>
        </p:grpSp>
        <p:sp>
          <p:nvSpPr>
            <p:cNvPr id="56358" name="Line 36"/>
            <p:cNvSpPr>
              <a:spLocks noChangeShapeType="1"/>
            </p:cNvSpPr>
            <p:nvPr/>
          </p:nvSpPr>
          <p:spPr bwMode="auto">
            <a:xfrm>
              <a:off x="3264" y="3612"/>
              <a:ext cx="1056" cy="0"/>
            </a:xfrm>
            <a:prstGeom prst="line">
              <a:avLst/>
            </a:prstGeom>
            <a:noFill/>
            <a:ln w="22225" cap="sq">
              <a:solidFill>
                <a:srgbClr val="008000"/>
              </a:solidFill>
              <a:round/>
              <a:headEnd/>
              <a:tailEnd/>
            </a:ln>
          </p:spPr>
          <p:txBody>
            <a:bodyPr wrap="none" anchor="ctr"/>
            <a:lstStyle/>
            <a:p>
              <a:endParaRPr lang="zh-CN" altLang="en-US"/>
            </a:p>
          </p:txBody>
        </p:sp>
        <p:sp>
          <p:nvSpPr>
            <p:cNvPr id="56359" name="Rectangle 37"/>
            <p:cNvSpPr>
              <a:spLocks noChangeArrowheads="1"/>
            </p:cNvSpPr>
            <p:nvPr/>
          </p:nvSpPr>
          <p:spPr bwMode="auto">
            <a:xfrm>
              <a:off x="3504" y="3312"/>
              <a:ext cx="476" cy="250"/>
            </a:xfrm>
            <a:prstGeom prst="rect">
              <a:avLst/>
            </a:prstGeom>
            <a:noFill/>
            <a:ln w="12700" cap="sq">
              <a:noFill/>
              <a:miter lim="800000"/>
              <a:headEnd/>
              <a:tailEnd/>
            </a:ln>
          </p:spPr>
          <p:txBody>
            <a:bodyPr wrap="none">
              <a:spAutoFit/>
            </a:bodyPr>
            <a:lstStyle/>
            <a:p>
              <a:pPr algn="ctr" fontAlgn="base">
                <a:spcBef>
                  <a:spcPct val="0"/>
                </a:spcBef>
              </a:pPr>
              <a:r>
                <a:rPr kumimoji="1" lang="zh-CN" altLang="en-US" sz="2000" baseline="0">
                  <a:solidFill>
                    <a:schemeClr val="bg1"/>
                  </a:solidFill>
                  <a:ea typeface="宋体" charset="-122"/>
                </a:rPr>
                <a:t>… …</a:t>
              </a:r>
            </a:p>
          </p:txBody>
        </p:sp>
        <p:grpSp>
          <p:nvGrpSpPr>
            <p:cNvPr id="8" name="Group 38"/>
            <p:cNvGrpSpPr>
              <a:grpSpLocks/>
            </p:cNvGrpSpPr>
            <p:nvPr/>
          </p:nvGrpSpPr>
          <p:grpSpPr bwMode="auto">
            <a:xfrm>
              <a:off x="2496" y="3273"/>
              <a:ext cx="384" cy="339"/>
              <a:chOff x="576" y="3213"/>
              <a:chExt cx="384" cy="339"/>
            </a:xfrm>
          </p:grpSpPr>
          <p:sp>
            <p:nvSpPr>
              <p:cNvPr id="56366" name="Rectangle 39"/>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67" name="Rectangle 40"/>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4</a:t>
                </a:r>
              </a:p>
            </p:txBody>
          </p:sp>
        </p:grpSp>
        <p:grpSp>
          <p:nvGrpSpPr>
            <p:cNvPr id="9" name="Group 41"/>
            <p:cNvGrpSpPr>
              <a:grpSpLocks/>
            </p:cNvGrpSpPr>
            <p:nvPr/>
          </p:nvGrpSpPr>
          <p:grpSpPr bwMode="auto">
            <a:xfrm>
              <a:off x="2880" y="3273"/>
              <a:ext cx="384" cy="339"/>
              <a:chOff x="576" y="3213"/>
              <a:chExt cx="384" cy="339"/>
            </a:xfrm>
          </p:grpSpPr>
          <p:sp>
            <p:nvSpPr>
              <p:cNvPr id="56364" name="Rectangle 42"/>
              <p:cNvSpPr>
                <a:spLocks noChangeArrowheads="1"/>
              </p:cNvSpPr>
              <p:nvPr/>
            </p:nvSpPr>
            <p:spPr bwMode="auto">
              <a:xfrm>
                <a:off x="576" y="3264"/>
                <a:ext cx="384" cy="288"/>
              </a:xfrm>
              <a:prstGeom prst="rect">
                <a:avLst/>
              </a:prstGeom>
              <a:noFill/>
              <a:ln w="22225" cap="sq">
                <a:solidFill>
                  <a:srgbClr val="008000"/>
                </a:solidFill>
                <a:miter lim="800000"/>
                <a:headEnd/>
                <a:tailEnd/>
              </a:ln>
            </p:spPr>
            <p:txBody>
              <a:bodyPr wrap="none" anchor="ctr"/>
              <a:lstStyle/>
              <a:p>
                <a:endParaRPr lang="zh-CN" altLang="en-US"/>
              </a:p>
            </p:txBody>
          </p:sp>
          <p:sp>
            <p:nvSpPr>
              <p:cNvPr id="56365" name="Rectangle 43"/>
              <p:cNvSpPr>
                <a:spLocks noChangeArrowheads="1"/>
              </p:cNvSpPr>
              <p:nvPr/>
            </p:nvSpPr>
            <p:spPr bwMode="auto">
              <a:xfrm>
                <a:off x="636" y="3213"/>
                <a:ext cx="304"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bg1"/>
                    </a:solidFill>
                  </a:rPr>
                  <a:t>a</a:t>
                </a:r>
                <a:r>
                  <a:rPr lang="en-US" altLang="zh-CN" sz="2800" baseline="-25000">
                    <a:solidFill>
                      <a:schemeClr val="bg1"/>
                    </a:solidFill>
                  </a:rPr>
                  <a:t>5</a:t>
                </a:r>
              </a:p>
            </p:txBody>
          </p:sp>
        </p:grpSp>
        <p:sp>
          <p:nvSpPr>
            <p:cNvPr id="56362" name="Line 44"/>
            <p:cNvSpPr>
              <a:spLocks noChangeShapeType="1"/>
            </p:cNvSpPr>
            <p:nvPr/>
          </p:nvSpPr>
          <p:spPr bwMode="auto">
            <a:xfrm>
              <a:off x="3264" y="3324"/>
              <a:ext cx="1056" cy="0"/>
            </a:xfrm>
            <a:prstGeom prst="line">
              <a:avLst/>
            </a:prstGeom>
            <a:noFill/>
            <a:ln w="22225" cap="sq">
              <a:solidFill>
                <a:srgbClr val="008080"/>
              </a:solidFill>
              <a:round/>
              <a:headEnd/>
              <a:tailEnd/>
            </a:ln>
          </p:spPr>
          <p:txBody>
            <a:bodyPr wrap="none" anchor="ctr"/>
            <a:lstStyle/>
            <a:p>
              <a:endParaRPr lang="zh-CN" altLang="en-US"/>
            </a:p>
          </p:txBody>
        </p:sp>
        <p:sp>
          <p:nvSpPr>
            <p:cNvPr id="56363" name="Text Box 45"/>
            <p:cNvSpPr txBox="1">
              <a:spLocks noChangeArrowheads="1"/>
            </p:cNvSpPr>
            <p:nvPr/>
          </p:nvSpPr>
          <p:spPr bwMode="auto">
            <a:xfrm>
              <a:off x="1260" y="3579"/>
              <a:ext cx="1711" cy="213"/>
            </a:xfrm>
            <a:prstGeom prst="rect">
              <a:avLst/>
            </a:prstGeom>
            <a:noFill/>
            <a:ln w="12700" cap="sq">
              <a:noFill/>
              <a:miter lim="800000"/>
              <a:headEnd/>
              <a:tailEnd/>
            </a:ln>
          </p:spPr>
          <p:txBody>
            <a:bodyPr wrap="none">
              <a:spAutoFit/>
            </a:bodyPr>
            <a:lstStyle/>
            <a:p>
              <a:pPr fontAlgn="base">
                <a:spcBef>
                  <a:spcPct val="0"/>
                </a:spcBef>
              </a:pPr>
              <a:r>
                <a:rPr lang="zh-CN" altLang="en-US" sz="1600" baseline="0" dirty="0">
                  <a:solidFill>
                    <a:srgbClr val="7030A0"/>
                  </a:solidFill>
                  <a:ea typeface="宋体" charset="-122"/>
                </a:rPr>
                <a:t>100       104      108      112     116 </a:t>
              </a:r>
            </a:p>
          </p:txBody>
        </p:sp>
      </p:grpSp>
      <p:sp>
        <p:nvSpPr>
          <p:cNvPr id="418862" name="Rectangle 46"/>
          <p:cNvSpPr>
            <a:spLocks noChangeArrowheads="1"/>
          </p:cNvSpPr>
          <p:nvPr/>
        </p:nvSpPr>
        <p:spPr bwMode="auto">
          <a:xfrm>
            <a:off x="2001838" y="5878513"/>
            <a:ext cx="5091112" cy="503237"/>
          </a:xfrm>
          <a:prstGeom prst="rect">
            <a:avLst/>
          </a:prstGeom>
          <a:noFill/>
          <a:ln w="12700" cap="sq">
            <a:noFill/>
            <a:miter lim="800000"/>
            <a:headEnd/>
            <a:tailEnd/>
          </a:ln>
          <a:effectLst>
            <a:outerShdw dist="12700" algn="ctr" rotWithShape="0">
              <a:schemeClr val="bg2"/>
            </a:outerShdw>
          </a:effectLst>
        </p:spPr>
        <p:txBody>
          <a:bodyPr>
            <a:spAutoFit/>
          </a:bodyPr>
          <a:lstStyle/>
          <a:p>
            <a:pPr fontAlgn="base">
              <a:spcBef>
                <a:spcPct val="25000"/>
              </a:spcBef>
            </a:pPr>
            <a:r>
              <a:rPr lang="zh-CN" altLang="zh-CN" sz="2700" baseline="0">
                <a:solidFill>
                  <a:srgbClr val="FF3300"/>
                </a:solidFill>
                <a:ea typeface="幼圆" pitchFamily="49" charset="-122"/>
              </a:rPr>
              <a:t> </a:t>
            </a:r>
            <a:r>
              <a:rPr lang="en-US" altLang="zh-CN" sz="2700" baseline="0">
                <a:solidFill>
                  <a:srgbClr val="FF3300"/>
                </a:solidFill>
                <a:ea typeface="幼圆" pitchFamily="49" charset="-122"/>
              </a:rPr>
              <a:t>LOC(a</a:t>
            </a:r>
            <a:r>
              <a:rPr lang="en-US" altLang="zh-CN" sz="2700" baseline="-25000">
                <a:solidFill>
                  <a:srgbClr val="FF3300"/>
                </a:solidFill>
                <a:ea typeface="幼圆" pitchFamily="49" charset="-122"/>
              </a:rPr>
              <a:t>5</a:t>
            </a:r>
            <a:r>
              <a:rPr lang="en-US" altLang="zh-CN" sz="2700" baseline="0">
                <a:solidFill>
                  <a:srgbClr val="FF3300"/>
                </a:solidFill>
                <a:ea typeface="幼圆" pitchFamily="49" charset="-122"/>
              </a:rPr>
              <a:t>) = 100+(5 </a:t>
            </a:r>
            <a:r>
              <a:rPr lang="en-US" altLang="zh-CN" sz="2700" baseline="0">
                <a:solidFill>
                  <a:srgbClr val="FF3300"/>
                </a:solidFill>
                <a:ea typeface="幼圆" pitchFamily="49" charset="-122"/>
                <a:sym typeface="Symbol" pitchFamily="18" charset="2"/>
              </a:rPr>
              <a:t></a:t>
            </a:r>
            <a:r>
              <a:rPr lang="en-US" altLang="zh-CN" sz="2700" baseline="0">
                <a:solidFill>
                  <a:srgbClr val="FF3300"/>
                </a:solidFill>
                <a:ea typeface="幼圆" pitchFamily="49" charset="-122"/>
              </a:rPr>
              <a:t>1)</a:t>
            </a:r>
            <a:r>
              <a:rPr lang="en-US" altLang="zh-CN" sz="2700" baseline="0">
                <a:solidFill>
                  <a:srgbClr val="FF3300"/>
                </a:solidFill>
                <a:ea typeface="幼圆" pitchFamily="49" charset="-122"/>
                <a:sym typeface="Symbol" pitchFamily="18" charset="2"/>
              </a:rPr>
              <a:t>4=116</a:t>
            </a:r>
            <a:endParaRPr lang="zh-CN" altLang="en-US" sz="2700" baseline="0">
              <a:solidFill>
                <a:srgbClr val="FF3300"/>
              </a:solidFill>
              <a:ea typeface="幼圆" pitchFamily="49" charset="-122"/>
            </a:endParaRPr>
          </a:p>
        </p:txBody>
      </p:sp>
      <p:sp>
        <p:nvSpPr>
          <p:cNvPr id="418873" name="Oval 57"/>
          <p:cNvSpPr>
            <a:spLocks noChangeArrowheads="1"/>
          </p:cNvSpPr>
          <p:nvPr/>
        </p:nvSpPr>
        <p:spPr bwMode="auto">
          <a:xfrm>
            <a:off x="4139952" y="5373216"/>
            <a:ext cx="457200" cy="381000"/>
          </a:xfrm>
          <a:prstGeom prst="ellipse">
            <a:avLst/>
          </a:prstGeom>
          <a:noFill/>
          <a:ln w="41275">
            <a:solidFill>
              <a:srgbClr val="FF0000"/>
            </a:solidFill>
            <a:prstDash val="lgDash"/>
            <a:round/>
            <a:headEnd/>
            <a:tailEnd/>
          </a:ln>
        </p:spPr>
        <p:txBody>
          <a:bodyPr wrap="none" anchor="ctr"/>
          <a:lstStyle/>
          <a:p>
            <a:endParaRPr lang="zh-CN" altLang="en-US"/>
          </a:p>
        </p:txBody>
      </p:sp>
      <p:grpSp>
        <p:nvGrpSpPr>
          <p:cNvPr id="10" name="Group 59"/>
          <p:cNvGrpSpPr>
            <a:grpSpLocks/>
          </p:cNvGrpSpPr>
          <p:nvPr/>
        </p:nvGrpSpPr>
        <p:grpSpPr bwMode="auto">
          <a:xfrm>
            <a:off x="1676400" y="2759075"/>
            <a:ext cx="5886450" cy="838200"/>
            <a:chOff x="1056" y="1944"/>
            <a:chExt cx="3708" cy="528"/>
          </a:xfrm>
        </p:grpSpPr>
        <p:sp>
          <p:nvSpPr>
            <p:cNvPr id="56352" name="Rectangle 3"/>
            <p:cNvSpPr>
              <a:spLocks noChangeArrowheads="1"/>
            </p:cNvSpPr>
            <p:nvPr/>
          </p:nvSpPr>
          <p:spPr bwMode="auto">
            <a:xfrm>
              <a:off x="1056" y="2016"/>
              <a:ext cx="3696" cy="365"/>
            </a:xfrm>
            <a:prstGeom prst="rect">
              <a:avLst/>
            </a:prstGeom>
            <a:noFill/>
            <a:ln w="34925" cap="sq">
              <a:noFill/>
              <a:miter lim="800000"/>
              <a:headEnd/>
              <a:tailEnd/>
            </a:ln>
            <a:effectLst>
              <a:outerShdw dist="12700" dir="5400000" algn="ctr" rotWithShape="0">
                <a:srgbClr val="000000"/>
              </a:outerShdw>
            </a:effectLst>
          </p:spPr>
          <p:txBody>
            <a:bodyPr>
              <a:spAutoFit/>
            </a:bodyPr>
            <a:lstStyle/>
            <a:p>
              <a:pPr algn="ctr" fontAlgn="base">
                <a:spcBef>
                  <a:spcPct val="25000"/>
                </a:spcBef>
              </a:pPr>
              <a:r>
                <a:rPr lang="zh-CN" altLang="zh-CN" sz="3200" baseline="0">
                  <a:solidFill>
                    <a:srgbClr val="FF3300"/>
                  </a:solidFill>
                  <a:ea typeface="幼圆" pitchFamily="49" charset="-122"/>
                </a:rPr>
                <a:t> </a:t>
              </a:r>
              <a:r>
                <a:rPr lang="en-US" altLang="zh-CN" sz="3200" baseline="0">
                  <a:solidFill>
                    <a:srgbClr val="FF3300"/>
                  </a:solidFill>
                  <a:ea typeface="幼圆" pitchFamily="49" charset="-122"/>
                </a:rPr>
                <a:t>LOC(a</a:t>
              </a:r>
              <a:r>
                <a:rPr lang="en-US" altLang="zh-CN" sz="3200" baseline="-25000">
                  <a:solidFill>
                    <a:srgbClr val="FF3300"/>
                  </a:solidFill>
                  <a:ea typeface="幼圆" pitchFamily="49" charset="-122"/>
                </a:rPr>
                <a:t>i</a:t>
              </a:r>
              <a:r>
                <a:rPr lang="en-US" altLang="zh-CN" sz="3200" baseline="0">
                  <a:solidFill>
                    <a:srgbClr val="FF3300"/>
                  </a:solidFill>
                  <a:ea typeface="幼圆" pitchFamily="49" charset="-122"/>
                </a:rPr>
                <a:t>) = LOC(a</a:t>
              </a:r>
              <a:r>
                <a:rPr lang="en-US" altLang="zh-CN" sz="3200" baseline="-25000">
                  <a:solidFill>
                    <a:srgbClr val="FF3300"/>
                  </a:solidFill>
                  <a:ea typeface="幼圆" pitchFamily="49" charset="-122"/>
                </a:rPr>
                <a:t>1</a:t>
              </a:r>
              <a:r>
                <a:rPr lang="en-US" altLang="zh-CN" sz="3200" baseline="0">
                  <a:solidFill>
                    <a:srgbClr val="FF3300"/>
                  </a:solidFill>
                  <a:ea typeface="幼圆" pitchFamily="49" charset="-122"/>
                </a:rPr>
                <a:t>)+(i</a:t>
              </a:r>
              <a:r>
                <a:rPr lang="en-US" altLang="zh-CN" sz="3200" baseline="0">
                  <a:solidFill>
                    <a:srgbClr val="FF3300"/>
                  </a:solidFill>
                  <a:ea typeface="幼圆" pitchFamily="49" charset="-122"/>
                  <a:sym typeface="Symbol" pitchFamily="18" charset="2"/>
                </a:rPr>
                <a:t></a:t>
              </a:r>
              <a:r>
                <a:rPr lang="en-US" altLang="zh-CN" sz="3200" baseline="0">
                  <a:solidFill>
                    <a:srgbClr val="FF3300"/>
                  </a:solidFill>
                  <a:ea typeface="幼圆" pitchFamily="49" charset="-122"/>
                </a:rPr>
                <a:t>1)</a:t>
              </a:r>
              <a:r>
                <a:rPr lang="en-US" altLang="zh-CN" sz="3200" baseline="0">
                  <a:solidFill>
                    <a:srgbClr val="FF3300"/>
                  </a:solidFill>
                  <a:ea typeface="幼圆" pitchFamily="49" charset="-122"/>
                  <a:sym typeface="Symbol" pitchFamily="18" charset="2"/>
                </a:rPr>
                <a:t></a:t>
              </a:r>
              <a:r>
                <a:rPr lang="en-US" altLang="zh-CN" sz="3200" baseline="0">
                  <a:solidFill>
                    <a:srgbClr val="FF3300"/>
                  </a:solidFill>
                  <a:ea typeface="幼圆" pitchFamily="49" charset="-122"/>
                </a:rPr>
                <a:t>k   </a:t>
              </a:r>
              <a:endParaRPr lang="zh-CN" altLang="en-US" sz="3200" baseline="0">
                <a:solidFill>
                  <a:srgbClr val="FF3300"/>
                </a:solidFill>
                <a:ea typeface="幼圆" pitchFamily="49" charset="-122"/>
              </a:endParaRPr>
            </a:p>
          </p:txBody>
        </p:sp>
        <p:sp>
          <p:nvSpPr>
            <p:cNvPr id="56353" name="Rectangle 58"/>
            <p:cNvSpPr>
              <a:spLocks noChangeArrowheads="1"/>
            </p:cNvSpPr>
            <p:nvPr/>
          </p:nvSpPr>
          <p:spPr bwMode="auto">
            <a:xfrm>
              <a:off x="1116" y="1944"/>
              <a:ext cx="3648" cy="528"/>
            </a:xfrm>
            <a:prstGeom prst="rect">
              <a:avLst/>
            </a:prstGeom>
            <a:noFill/>
            <a:ln w="66675" cap="sq">
              <a:solidFill>
                <a:srgbClr val="00CCFF"/>
              </a:solidFill>
              <a:miter lim="800000"/>
              <a:headEnd/>
              <a:tailEnd/>
            </a:ln>
          </p:spPr>
          <p:txBody>
            <a:bodyPr wrap="none" anchor="ctr"/>
            <a:lstStyle/>
            <a:p>
              <a:endParaRPr lang="zh-CN" altLang="en-US"/>
            </a:p>
          </p:txBody>
        </p:sp>
      </p:grpSp>
      <p:grpSp>
        <p:nvGrpSpPr>
          <p:cNvPr id="11" name="Group 67"/>
          <p:cNvGrpSpPr>
            <a:grpSpLocks/>
          </p:cNvGrpSpPr>
          <p:nvPr/>
        </p:nvGrpSpPr>
        <p:grpSpPr bwMode="auto">
          <a:xfrm rot="-699391">
            <a:off x="395288" y="981075"/>
            <a:ext cx="1447800" cy="777875"/>
            <a:chOff x="360" y="3486"/>
            <a:chExt cx="912" cy="490"/>
          </a:xfrm>
        </p:grpSpPr>
        <p:sp>
          <p:nvSpPr>
            <p:cNvPr id="56350" name="Oval 68"/>
            <p:cNvSpPr>
              <a:spLocks noChangeArrowheads="1"/>
            </p:cNvSpPr>
            <p:nvPr/>
          </p:nvSpPr>
          <p:spPr bwMode="auto">
            <a:xfrm>
              <a:off x="359" y="3535"/>
              <a:ext cx="912" cy="420"/>
            </a:xfrm>
            <a:prstGeom prst="ellipse">
              <a:avLst/>
            </a:prstGeom>
            <a:solidFill>
              <a:srgbClr val="CCFFFF"/>
            </a:solidFill>
            <a:ln w="12700" cap="sq">
              <a:noFill/>
              <a:round/>
              <a:headEnd/>
              <a:tailEnd/>
            </a:ln>
            <a:effectLst>
              <a:outerShdw dist="45791" dir="2021404" algn="ctr" rotWithShape="0">
                <a:srgbClr val="B0B0B0"/>
              </a:outerShdw>
            </a:effectLst>
          </p:spPr>
          <p:txBody>
            <a:bodyPr wrap="none" anchor="ctr"/>
            <a:lstStyle/>
            <a:p>
              <a:endParaRPr lang="zh-CN" altLang="en-US"/>
            </a:p>
          </p:txBody>
        </p:sp>
        <p:sp>
          <p:nvSpPr>
            <p:cNvPr id="56351" name="Text Box 69"/>
            <p:cNvSpPr txBox="1">
              <a:spLocks noChangeArrowheads="1"/>
            </p:cNvSpPr>
            <p:nvPr/>
          </p:nvSpPr>
          <p:spPr bwMode="auto">
            <a:xfrm rot="-40312">
              <a:off x="377" y="3486"/>
              <a:ext cx="836" cy="490"/>
            </a:xfrm>
            <a:prstGeom prst="rect">
              <a:avLst/>
            </a:prstGeom>
            <a:noFill/>
            <a:ln w="12700" cap="sq">
              <a:noFill/>
              <a:miter lim="800000"/>
              <a:headEnd/>
              <a:tailEnd/>
            </a:ln>
            <a:effectLst>
              <a:outerShdw dist="28398" dir="1593903" algn="ctr" rotWithShape="0">
                <a:schemeClr val="bg2"/>
              </a:outerShdw>
            </a:effectLst>
          </p:spPr>
          <p:txBody>
            <a:bodyPr wrap="none">
              <a:spAutoFit/>
            </a:bodyPr>
            <a:lstStyle/>
            <a:p>
              <a:pPr algn="ctr" fontAlgn="base">
                <a:spcBef>
                  <a:spcPct val="0"/>
                </a:spcBef>
              </a:pPr>
              <a:r>
                <a:rPr lang="zh-CN" altLang="en-US" sz="4500" baseline="0">
                  <a:solidFill>
                    <a:srgbClr val="FF3300"/>
                  </a:solidFill>
                  <a:ea typeface="华文新魏" pitchFamily="2" charset="-122"/>
                </a:rPr>
                <a:t>结论</a:t>
              </a:r>
            </a:p>
          </p:txBody>
        </p:sp>
      </p:grpSp>
      <p:grpSp>
        <p:nvGrpSpPr>
          <p:cNvPr id="12" name="Group 70"/>
          <p:cNvGrpSpPr>
            <a:grpSpLocks/>
          </p:cNvGrpSpPr>
          <p:nvPr/>
        </p:nvGrpSpPr>
        <p:grpSpPr bwMode="auto">
          <a:xfrm>
            <a:off x="2195513" y="455613"/>
            <a:ext cx="4968875" cy="525462"/>
            <a:chOff x="1383" y="287"/>
            <a:chExt cx="3130" cy="331"/>
          </a:xfrm>
        </p:grpSpPr>
        <p:sp>
          <p:nvSpPr>
            <p:cNvPr id="56335" name="Rectangle 71"/>
            <p:cNvSpPr>
              <a:spLocks noChangeArrowheads="1"/>
            </p:cNvSpPr>
            <p:nvPr/>
          </p:nvSpPr>
          <p:spPr bwMode="auto">
            <a:xfrm>
              <a:off x="1388" y="302"/>
              <a:ext cx="288"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1</a:t>
              </a:r>
            </a:p>
          </p:txBody>
        </p:sp>
        <p:sp>
          <p:nvSpPr>
            <p:cNvPr id="56336" name="Rectangle 72"/>
            <p:cNvSpPr>
              <a:spLocks noChangeArrowheads="1"/>
            </p:cNvSpPr>
            <p:nvPr/>
          </p:nvSpPr>
          <p:spPr bwMode="auto">
            <a:xfrm>
              <a:off x="1699" y="306"/>
              <a:ext cx="288"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2</a:t>
              </a:r>
            </a:p>
          </p:txBody>
        </p:sp>
        <p:sp>
          <p:nvSpPr>
            <p:cNvPr id="56337" name="Rectangle 73"/>
            <p:cNvSpPr>
              <a:spLocks noChangeArrowheads="1"/>
            </p:cNvSpPr>
            <p:nvPr/>
          </p:nvSpPr>
          <p:spPr bwMode="auto">
            <a:xfrm>
              <a:off x="2040" y="302"/>
              <a:ext cx="288"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3</a:t>
              </a:r>
            </a:p>
          </p:txBody>
        </p:sp>
        <p:sp>
          <p:nvSpPr>
            <p:cNvPr id="56338" name="Rectangle 74"/>
            <p:cNvSpPr>
              <a:spLocks noChangeArrowheads="1"/>
            </p:cNvSpPr>
            <p:nvPr/>
          </p:nvSpPr>
          <p:spPr bwMode="auto">
            <a:xfrm>
              <a:off x="3860" y="300"/>
              <a:ext cx="409"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n-1</a:t>
              </a:r>
            </a:p>
          </p:txBody>
        </p:sp>
        <p:sp>
          <p:nvSpPr>
            <p:cNvPr id="56339" name="Rectangle 75"/>
            <p:cNvSpPr>
              <a:spLocks noChangeArrowheads="1"/>
            </p:cNvSpPr>
            <p:nvPr/>
          </p:nvSpPr>
          <p:spPr bwMode="auto">
            <a:xfrm>
              <a:off x="2799" y="287"/>
              <a:ext cx="548" cy="288"/>
            </a:xfrm>
            <a:prstGeom prst="rect">
              <a:avLst/>
            </a:prstGeom>
            <a:noFill/>
            <a:ln w="12700" cap="sq">
              <a:noFill/>
              <a:miter lim="800000"/>
              <a:headEnd/>
              <a:tailEnd/>
            </a:ln>
          </p:spPr>
          <p:txBody>
            <a:bodyPr wrap="none">
              <a:spAutoFit/>
            </a:bodyPr>
            <a:lstStyle/>
            <a:p>
              <a:pPr algn="ctr" fontAlgn="base">
                <a:spcBef>
                  <a:spcPct val="0"/>
                </a:spcBef>
              </a:pPr>
              <a:r>
                <a:rPr kumimoji="1" lang="zh-CN" altLang="en-US" sz="2400" baseline="0">
                  <a:solidFill>
                    <a:schemeClr val="bg1"/>
                  </a:solidFill>
                  <a:ea typeface="宋体" charset="-122"/>
                </a:rPr>
                <a:t>… …</a:t>
              </a:r>
            </a:p>
          </p:txBody>
        </p:sp>
        <p:sp>
          <p:nvSpPr>
            <p:cNvPr id="56340" name="Line 76"/>
            <p:cNvSpPr>
              <a:spLocks noChangeShapeType="1"/>
            </p:cNvSpPr>
            <p:nvPr/>
          </p:nvSpPr>
          <p:spPr bwMode="auto">
            <a:xfrm>
              <a:off x="1383" y="346"/>
              <a:ext cx="3130" cy="0"/>
            </a:xfrm>
            <a:prstGeom prst="line">
              <a:avLst/>
            </a:prstGeom>
            <a:noFill/>
            <a:ln w="25400">
              <a:solidFill>
                <a:srgbClr val="000070"/>
              </a:solidFill>
              <a:round/>
              <a:headEnd/>
              <a:tailEnd/>
            </a:ln>
          </p:spPr>
          <p:txBody>
            <a:bodyPr wrap="none" anchor="ctr"/>
            <a:lstStyle/>
            <a:p>
              <a:endParaRPr lang="zh-CN" altLang="en-US"/>
            </a:p>
          </p:txBody>
        </p:sp>
        <p:sp>
          <p:nvSpPr>
            <p:cNvPr id="56341" name="Line 77"/>
            <p:cNvSpPr>
              <a:spLocks noChangeShapeType="1"/>
            </p:cNvSpPr>
            <p:nvPr/>
          </p:nvSpPr>
          <p:spPr bwMode="auto">
            <a:xfrm rot="5400000" flipV="1">
              <a:off x="1575" y="482"/>
              <a:ext cx="272" cy="0"/>
            </a:xfrm>
            <a:prstGeom prst="line">
              <a:avLst/>
            </a:prstGeom>
            <a:noFill/>
            <a:ln w="25400">
              <a:solidFill>
                <a:srgbClr val="000070"/>
              </a:solidFill>
              <a:round/>
              <a:headEnd/>
              <a:tailEnd/>
            </a:ln>
          </p:spPr>
          <p:txBody>
            <a:bodyPr wrap="none" anchor="ctr"/>
            <a:lstStyle/>
            <a:p>
              <a:endParaRPr lang="zh-CN" altLang="en-US"/>
            </a:p>
          </p:txBody>
        </p:sp>
        <p:sp>
          <p:nvSpPr>
            <p:cNvPr id="56342" name="Line 78"/>
            <p:cNvSpPr>
              <a:spLocks noChangeShapeType="1"/>
            </p:cNvSpPr>
            <p:nvPr/>
          </p:nvSpPr>
          <p:spPr bwMode="auto">
            <a:xfrm rot="5400000" flipV="1">
              <a:off x="1254" y="482"/>
              <a:ext cx="272" cy="0"/>
            </a:xfrm>
            <a:prstGeom prst="line">
              <a:avLst/>
            </a:prstGeom>
            <a:noFill/>
            <a:ln w="25400">
              <a:solidFill>
                <a:srgbClr val="000070"/>
              </a:solidFill>
              <a:round/>
              <a:headEnd/>
              <a:tailEnd/>
            </a:ln>
          </p:spPr>
          <p:txBody>
            <a:bodyPr wrap="none" anchor="ctr"/>
            <a:lstStyle/>
            <a:p>
              <a:endParaRPr lang="zh-CN" altLang="en-US"/>
            </a:p>
          </p:txBody>
        </p:sp>
        <p:sp>
          <p:nvSpPr>
            <p:cNvPr id="56343" name="Line 79"/>
            <p:cNvSpPr>
              <a:spLocks noChangeShapeType="1"/>
            </p:cNvSpPr>
            <p:nvPr/>
          </p:nvSpPr>
          <p:spPr bwMode="auto">
            <a:xfrm rot="5400000" flipV="1">
              <a:off x="1882" y="482"/>
              <a:ext cx="272" cy="0"/>
            </a:xfrm>
            <a:prstGeom prst="line">
              <a:avLst/>
            </a:prstGeom>
            <a:noFill/>
            <a:ln w="25400">
              <a:solidFill>
                <a:srgbClr val="000070"/>
              </a:solidFill>
              <a:round/>
              <a:headEnd/>
              <a:tailEnd/>
            </a:ln>
          </p:spPr>
          <p:txBody>
            <a:bodyPr wrap="none" anchor="ctr"/>
            <a:lstStyle/>
            <a:p>
              <a:endParaRPr lang="zh-CN" altLang="en-US"/>
            </a:p>
          </p:txBody>
        </p:sp>
        <p:sp>
          <p:nvSpPr>
            <p:cNvPr id="56344" name="Line 80"/>
            <p:cNvSpPr>
              <a:spLocks noChangeShapeType="1"/>
            </p:cNvSpPr>
            <p:nvPr/>
          </p:nvSpPr>
          <p:spPr bwMode="auto">
            <a:xfrm rot="5400000" flipV="1">
              <a:off x="2207" y="482"/>
              <a:ext cx="272" cy="0"/>
            </a:xfrm>
            <a:prstGeom prst="line">
              <a:avLst/>
            </a:prstGeom>
            <a:noFill/>
            <a:ln w="25400">
              <a:solidFill>
                <a:srgbClr val="000070"/>
              </a:solidFill>
              <a:round/>
              <a:headEnd/>
              <a:tailEnd/>
            </a:ln>
          </p:spPr>
          <p:txBody>
            <a:bodyPr wrap="none" anchor="ctr"/>
            <a:lstStyle/>
            <a:p>
              <a:endParaRPr lang="zh-CN" altLang="en-US"/>
            </a:p>
          </p:txBody>
        </p:sp>
        <p:sp>
          <p:nvSpPr>
            <p:cNvPr id="56345" name="Line 81"/>
            <p:cNvSpPr>
              <a:spLocks noChangeShapeType="1"/>
            </p:cNvSpPr>
            <p:nvPr/>
          </p:nvSpPr>
          <p:spPr bwMode="auto">
            <a:xfrm rot="5400000" flipV="1">
              <a:off x="4070" y="482"/>
              <a:ext cx="272" cy="0"/>
            </a:xfrm>
            <a:prstGeom prst="line">
              <a:avLst/>
            </a:prstGeom>
            <a:noFill/>
            <a:ln w="25400">
              <a:solidFill>
                <a:srgbClr val="000070"/>
              </a:solidFill>
              <a:round/>
              <a:headEnd/>
              <a:tailEnd/>
            </a:ln>
          </p:spPr>
          <p:txBody>
            <a:bodyPr wrap="none" anchor="ctr"/>
            <a:lstStyle/>
            <a:p>
              <a:endParaRPr lang="zh-CN" altLang="en-US"/>
            </a:p>
          </p:txBody>
        </p:sp>
        <p:sp>
          <p:nvSpPr>
            <p:cNvPr id="56346" name="Line 82"/>
            <p:cNvSpPr>
              <a:spLocks noChangeShapeType="1"/>
            </p:cNvSpPr>
            <p:nvPr/>
          </p:nvSpPr>
          <p:spPr bwMode="auto">
            <a:xfrm>
              <a:off x="1383" y="618"/>
              <a:ext cx="3130" cy="0"/>
            </a:xfrm>
            <a:prstGeom prst="line">
              <a:avLst/>
            </a:prstGeom>
            <a:noFill/>
            <a:ln w="25400">
              <a:solidFill>
                <a:srgbClr val="000070"/>
              </a:solidFill>
              <a:round/>
              <a:headEnd/>
              <a:tailEnd/>
            </a:ln>
          </p:spPr>
          <p:txBody>
            <a:bodyPr wrap="none" anchor="ctr"/>
            <a:lstStyle/>
            <a:p>
              <a:endParaRPr lang="zh-CN" altLang="en-US"/>
            </a:p>
          </p:txBody>
        </p:sp>
        <p:sp>
          <p:nvSpPr>
            <p:cNvPr id="56347" name="Line 83"/>
            <p:cNvSpPr>
              <a:spLocks noChangeShapeType="1"/>
            </p:cNvSpPr>
            <p:nvPr/>
          </p:nvSpPr>
          <p:spPr bwMode="auto">
            <a:xfrm rot="5400000" flipV="1">
              <a:off x="4370" y="482"/>
              <a:ext cx="272" cy="0"/>
            </a:xfrm>
            <a:prstGeom prst="line">
              <a:avLst/>
            </a:prstGeom>
            <a:noFill/>
            <a:ln w="25400">
              <a:solidFill>
                <a:srgbClr val="000070"/>
              </a:solidFill>
              <a:round/>
              <a:headEnd/>
              <a:tailEnd/>
            </a:ln>
          </p:spPr>
          <p:txBody>
            <a:bodyPr wrap="none" anchor="ctr"/>
            <a:lstStyle/>
            <a:p>
              <a:endParaRPr lang="zh-CN" altLang="en-US"/>
            </a:p>
          </p:txBody>
        </p:sp>
        <p:sp>
          <p:nvSpPr>
            <p:cNvPr id="56348" name="Line 84"/>
            <p:cNvSpPr>
              <a:spLocks noChangeShapeType="1"/>
            </p:cNvSpPr>
            <p:nvPr/>
          </p:nvSpPr>
          <p:spPr bwMode="auto">
            <a:xfrm rot="5400000" flipV="1">
              <a:off x="3766" y="482"/>
              <a:ext cx="272" cy="0"/>
            </a:xfrm>
            <a:prstGeom prst="line">
              <a:avLst/>
            </a:prstGeom>
            <a:noFill/>
            <a:ln w="25400">
              <a:solidFill>
                <a:srgbClr val="000070"/>
              </a:solidFill>
              <a:round/>
              <a:headEnd/>
              <a:tailEnd/>
            </a:ln>
          </p:spPr>
          <p:txBody>
            <a:bodyPr wrap="none" anchor="ctr"/>
            <a:lstStyle/>
            <a:p>
              <a:endParaRPr lang="zh-CN" altLang="en-US"/>
            </a:p>
          </p:txBody>
        </p:sp>
        <p:sp>
          <p:nvSpPr>
            <p:cNvPr id="56349" name="Rectangle 85"/>
            <p:cNvSpPr>
              <a:spLocks noChangeArrowheads="1"/>
            </p:cNvSpPr>
            <p:nvPr/>
          </p:nvSpPr>
          <p:spPr bwMode="auto">
            <a:xfrm>
              <a:off x="4202" y="297"/>
              <a:ext cx="296" cy="308"/>
            </a:xfrm>
            <a:prstGeom prst="rect">
              <a:avLst/>
            </a:prstGeom>
            <a:noFill/>
            <a:ln w="12700" cap="sq">
              <a:noFill/>
              <a:miter lim="800000"/>
              <a:headEnd/>
              <a:tailEnd/>
            </a:ln>
          </p:spPr>
          <p:txBody>
            <a:bodyPr wrap="none">
              <a:spAutoFit/>
            </a:bodyPr>
            <a:lstStyle/>
            <a:p>
              <a:pPr algn="ctr" fontAlgn="base">
                <a:spcBef>
                  <a:spcPct val="0"/>
                </a:spcBef>
              </a:pPr>
              <a:r>
                <a:rPr lang="en-US" altLang="zh-CN" sz="2600" baseline="0">
                  <a:solidFill>
                    <a:schemeClr val="bg1"/>
                  </a:solidFill>
                </a:rPr>
                <a:t>a</a:t>
              </a:r>
              <a:r>
                <a:rPr lang="en-US" altLang="zh-CN" sz="2600" baseline="-25000">
                  <a:solidFill>
                    <a:schemeClr val="bg1"/>
                  </a:solidFill>
                </a:rPr>
                <a:t>n</a:t>
              </a:r>
            </a:p>
          </p:txBody>
        </p:sp>
      </p:grpSp>
      <p:grpSp>
        <p:nvGrpSpPr>
          <p:cNvPr id="13" name="Group 137"/>
          <p:cNvGrpSpPr>
            <a:grpSpLocks/>
          </p:cNvGrpSpPr>
          <p:nvPr/>
        </p:nvGrpSpPr>
        <p:grpSpPr bwMode="auto">
          <a:xfrm>
            <a:off x="468313" y="3322638"/>
            <a:ext cx="1931987" cy="898525"/>
            <a:chOff x="3742" y="3202"/>
            <a:chExt cx="1859" cy="726"/>
          </a:xfrm>
        </p:grpSpPr>
        <p:sp>
          <p:nvSpPr>
            <p:cNvPr id="56333" name="AutoShape 138"/>
            <p:cNvSpPr>
              <a:spLocks noChangeArrowheads="1"/>
            </p:cNvSpPr>
            <p:nvPr/>
          </p:nvSpPr>
          <p:spPr bwMode="auto">
            <a:xfrm rot="473854">
              <a:off x="3742" y="3202"/>
              <a:ext cx="1859" cy="726"/>
            </a:xfrm>
            <a:prstGeom prst="irregularSeal2">
              <a:avLst/>
            </a:prstGeom>
            <a:solidFill>
              <a:srgbClr val="FF0000"/>
            </a:solidFill>
            <a:ln w="53975">
              <a:solidFill>
                <a:srgbClr val="FFFF00"/>
              </a:solidFill>
              <a:miter lim="800000"/>
              <a:headEnd/>
              <a:tailEnd/>
            </a:ln>
            <a:effectLst>
              <a:outerShdw dist="45791" dir="2021404" algn="ctr" rotWithShape="0">
                <a:schemeClr val="bg2"/>
              </a:outerShdw>
            </a:effectLst>
          </p:spPr>
          <p:txBody>
            <a:bodyPr wrap="none" anchor="ctr"/>
            <a:lstStyle/>
            <a:p>
              <a:endParaRPr lang="zh-CN" altLang="en-US"/>
            </a:p>
          </p:txBody>
        </p:sp>
        <p:sp>
          <p:nvSpPr>
            <p:cNvPr id="56334" name="Rectangle 139"/>
            <p:cNvSpPr>
              <a:spLocks noChangeArrowheads="1"/>
            </p:cNvSpPr>
            <p:nvPr/>
          </p:nvSpPr>
          <p:spPr bwMode="auto">
            <a:xfrm>
              <a:off x="4057" y="3414"/>
              <a:ext cx="1062" cy="30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gn="ctr"/>
              <a:r>
                <a:rPr lang="zh-CN" altLang="en-US" sz="2400" baseline="0">
                  <a:latin typeface="黑体" pitchFamily="2" charset="-122"/>
                  <a:ea typeface="黑体" pitchFamily="2" charset="-122"/>
                  <a:cs typeface="Times New Roman" pitchFamily="18" charset="0"/>
                </a:rPr>
                <a:t>提问</a:t>
              </a:r>
            </a:p>
          </p:txBody>
        </p:sp>
      </p:grpSp>
      <p:sp>
        <p:nvSpPr>
          <p:cNvPr id="3" name="TextBox 2"/>
          <p:cNvSpPr txBox="1">
            <a:spLocks noChangeArrowheads="1"/>
          </p:cNvSpPr>
          <p:nvPr/>
        </p:nvSpPr>
        <p:spPr bwMode="auto">
          <a:xfrm>
            <a:off x="2433638" y="3621088"/>
            <a:ext cx="5295900" cy="1384995"/>
          </a:xfrm>
          <a:prstGeom prst="rect">
            <a:avLst/>
          </a:prstGeom>
          <a:solidFill>
            <a:schemeClr val="bg2">
              <a:lumMod val="20000"/>
              <a:lumOff val="80000"/>
            </a:schemeClr>
          </a:solidFill>
          <a:ln w="9525">
            <a:noFill/>
            <a:miter lim="800000"/>
            <a:headEnd/>
            <a:tailEnd/>
          </a:ln>
        </p:spPr>
        <p:txBody>
          <a:bodyPr>
            <a:spAutoFit/>
          </a:bodyPr>
          <a:lstStyle/>
          <a:p>
            <a:r>
              <a:rPr lang="zh-CN" altLang="en-US" sz="2800" dirty="0">
                <a:latin typeface="黑体" pitchFamily="2" charset="-122"/>
                <a:ea typeface="黑体" pitchFamily="2" charset="-122"/>
              </a:rPr>
              <a:t>这个如此简单的公式，说明了顺序存储的线性表具有一个什么样的巨大优势呢？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8818"/>
                                        </p:tgtEl>
                                        <p:attrNameLst>
                                          <p:attrName>style.visibility</p:attrName>
                                        </p:attrNameLst>
                                      </p:cBhvr>
                                      <p:to>
                                        <p:strVal val="visible"/>
                                      </p:to>
                                    </p:set>
                                    <p:animEffect transition="in" filter="wipe(left)">
                                      <p:cBhvr>
                                        <p:cTn id="7" dur="500"/>
                                        <p:tgtEl>
                                          <p:spTgt spid="418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 calcmode="lin" valueType="num">
                                      <p:cBhvr>
                                        <p:cTn id="14" dur="500" fill="hold"/>
                                        <p:tgtEl>
                                          <p:spTgt spid="10"/>
                                        </p:tgtEl>
                                        <p:attrNameLst>
                                          <p:attrName>ppt_x</p:attrName>
                                        </p:attrNameLst>
                                      </p:cBhvr>
                                      <p:tavLst>
                                        <p:tav tm="0">
                                          <p:val>
                                            <p:fltVal val="0.5"/>
                                          </p:val>
                                        </p:tav>
                                        <p:tav tm="100000">
                                          <p:val>
                                            <p:strVal val="#ppt_x"/>
                                          </p:val>
                                        </p:tav>
                                      </p:tavLst>
                                    </p:anim>
                                    <p:anim calcmode="lin" valueType="num">
                                      <p:cBhvr>
                                        <p:cTn id="15"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18837"/>
                                        </p:tgtEl>
                                        <p:attrNameLst>
                                          <p:attrName>style.visibility</p:attrName>
                                        </p:attrNameLst>
                                      </p:cBhvr>
                                      <p:to>
                                        <p:strVal val="visible"/>
                                      </p:to>
                                    </p:set>
                                    <p:animEffect transition="in" filter="blinds(horizontal)">
                                      <p:cBhvr>
                                        <p:cTn id="20" dur="500"/>
                                        <p:tgtEl>
                                          <p:spTgt spid="41883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18838"/>
                                        </p:tgtEl>
                                        <p:attrNameLst>
                                          <p:attrName>style.visibility</p:attrName>
                                        </p:attrNameLst>
                                      </p:cBhvr>
                                      <p:to>
                                        <p:strVal val="visible"/>
                                      </p:to>
                                    </p:set>
                                    <p:animEffect transition="in" filter="blinds(horizontal)">
                                      <p:cBhvr>
                                        <p:cTn id="23" dur="500"/>
                                        <p:tgtEl>
                                          <p:spTgt spid="41883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18862"/>
                                        </p:tgtEl>
                                        <p:attrNameLst>
                                          <p:attrName>style.visibility</p:attrName>
                                        </p:attrNameLst>
                                      </p:cBhvr>
                                      <p:to>
                                        <p:strVal val="visible"/>
                                      </p:to>
                                    </p:set>
                                    <p:animEffect transition="in" filter="blinds(horizontal)">
                                      <p:cBhvr>
                                        <p:cTn id="31" dur="500"/>
                                        <p:tgtEl>
                                          <p:spTgt spid="41886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18873"/>
                                        </p:tgtEl>
                                        <p:attrNameLst>
                                          <p:attrName>style.visibility</p:attrName>
                                        </p:attrNameLst>
                                      </p:cBhvr>
                                      <p:to>
                                        <p:strVal val="visible"/>
                                      </p:to>
                                    </p:set>
                                    <p:animEffect transition="in" filter="blinds(horizontal)">
                                      <p:cBhvr>
                                        <p:cTn id="34" dur="500"/>
                                        <p:tgtEl>
                                          <p:spTgt spid="41887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autoUpdateAnimBg="0"/>
      <p:bldP spid="418837" grpId="0"/>
      <p:bldP spid="418838" grpId="0"/>
      <p:bldP spid="418862" grpId="0"/>
      <p:bldP spid="418873"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79438" y="476250"/>
            <a:ext cx="5592762" cy="671513"/>
          </a:xfrm>
          <a:prstGeom prst="rect">
            <a:avLst/>
          </a:prstGeom>
          <a:noFill/>
          <a:ln w="12700" cap="sq">
            <a:noFill/>
            <a:miter lim="800000"/>
            <a:headEnd/>
            <a:tailEnd/>
          </a:ln>
          <a:effectLst>
            <a:outerShdw dist="28398" dir="3806097" algn="ctr" rotWithShape="0">
              <a:schemeClr val="bg1"/>
            </a:outerShdw>
          </a:effectLst>
        </p:spPr>
        <p:txBody>
          <a:bodyPr>
            <a:spAutoFit/>
          </a:bodyPr>
          <a:lstStyle/>
          <a:p>
            <a:r>
              <a:rPr lang="zh-CN" altLang="en-US" sz="3800" i="1" baseline="0">
                <a:solidFill>
                  <a:srgbClr val="FF3300"/>
                </a:solidFill>
                <a:ea typeface="黑体" pitchFamily="2" charset="-122"/>
              </a:rPr>
              <a:t>顺序存储结构示意图</a:t>
            </a:r>
          </a:p>
        </p:txBody>
      </p:sp>
      <p:grpSp>
        <p:nvGrpSpPr>
          <p:cNvPr id="2" name="Group 116"/>
          <p:cNvGrpSpPr>
            <a:grpSpLocks/>
          </p:cNvGrpSpPr>
          <p:nvPr/>
        </p:nvGrpSpPr>
        <p:grpSpPr bwMode="auto">
          <a:xfrm>
            <a:off x="1847850" y="1268413"/>
            <a:ext cx="5524500" cy="685800"/>
            <a:chOff x="1164" y="876"/>
            <a:chExt cx="3480" cy="432"/>
          </a:xfrm>
        </p:grpSpPr>
        <p:sp>
          <p:nvSpPr>
            <p:cNvPr id="57392" name="Rectangle 4"/>
            <p:cNvSpPr>
              <a:spLocks noChangeArrowheads="1"/>
            </p:cNvSpPr>
            <p:nvPr/>
          </p:nvSpPr>
          <p:spPr bwMode="auto">
            <a:xfrm>
              <a:off x="1164" y="876"/>
              <a:ext cx="3132" cy="432"/>
            </a:xfrm>
            <a:prstGeom prst="rect">
              <a:avLst/>
            </a:prstGeom>
            <a:solidFill>
              <a:srgbClr val="DDFFDD"/>
            </a:solidFill>
            <a:ln w="12700" cap="sq">
              <a:noFill/>
              <a:miter lim="800000"/>
              <a:headEnd/>
              <a:tailEnd/>
            </a:ln>
            <a:effectLst>
              <a:outerShdw dist="125724" dir="2700000" algn="ctr" rotWithShape="0">
                <a:srgbClr val="B0B0B0"/>
              </a:outerShdw>
            </a:effectLst>
          </p:spPr>
          <p:txBody>
            <a:bodyPr wrap="none" anchor="ctr"/>
            <a:lstStyle/>
            <a:p>
              <a:endParaRPr lang="zh-CN" altLang="en-US"/>
            </a:p>
          </p:txBody>
        </p:sp>
        <p:sp>
          <p:nvSpPr>
            <p:cNvPr id="57393" name="Text Box 5"/>
            <p:cNvSpPr txBox="1">
              <a:spLocks noChangeArrowheads="1"/>
            </p:cNvSpPr>
            <p:nvPr/>
          </p:nvSpPr>
          <p:spPr bwMode="auto">
            <a:xfrm>
              <a:off x="1332" y="912"/>
              <a:ext cx="3312" cy="346"/>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en-US" sz="3000" baseline="0">
                  <a:solidFill>
                    <a:srgbClr val="000080"/>
                  </a:solidFill>
                </a:rPr>
                <a:t> </a:t>
              </a:r>
              <a:r>
                <a:rPr lang="zh-CN" altLang="zh-CN" sz="3000" baseline="0">
                  <a:solidFill>
                    <a:srgbClr val="000080"/>
                  </a:solidFill>
                </a:rPr>
                <a:t>(</a:t>
              </a:r>
              <a:r>
                <a:rPr lang="zh-CN" altLang="en-US" sz="3000" baseline="0">
                  <a:solidFill>
                    <a:srgbClr val="000080"/>
                  </a:solidFill>
                </a:rPr>
                <a:t> </a:t>
              </a:r>
              <a:r>
                <a:rPr lang="en-US" altLang="zh-CN" sz="3000" baseline="0">
                  <a:solidFill>
                    <a:srgbClr val="000080"/>
                  </a:solidFill>
                </a:rPr>
                <a:t>a</a:t>
              </a:r>
              <a:r>
                <a:rPr lang="en-US" altLang="zh-CN" sz="3000" baseline="-25000">
                  <a:solidFill>
                    <a:srgbClr val="000080"/>
                  </a:solidFill>
                </a:rPr>
                <a:t>1</a:t>
              </a:r>
              <a:r>
                <a:rPr lang="en-US" altLang="zh-CN" sz="3000" baseline="0">
                  <a:solidFill>
                    <a:srgbClr val="000080"/>
                  </a:solidFill>
                </a:rPr>
                <a:t>, a</a:t>
              </a:r>
              <a:r>
                <a:rPr lang="en-US" altLang="zh-CN" sz="3000" baseline="-25000">
                  <a:solidFill>
                    <a:srgbClr val="000080"/>
                  </a:solidFill>
                </a:rPr>
                <a:t>2</a:t>
              </a:r>
              <a:r>
                <a:rPr lang="en-US" altLang="zh-CN" sz="3000" baseline="0">
                  <a:solidFill>
                    <a:srgbClr val="000080"/>
                  </a:solidFill>
                </a:rPr>
                <a:t>, a</a:t>
              </a:r>
              <a:r>
                <a:rPr lang="en-US" altLang="zh-CN" sz="3000" baseline="-25000">
                  <a:solidFill>
                    <a:srgbClr val="000080"/>
                  </a:solidFill>
                </a:rPr>
                <a:t>3</a:t>
              </a:r>
              <a:r>
                <a:rPr lang="en-US" altLang="zh-CN" sz="3000" baseline="0">
                  <a:solidFill>
                    <a:srgbClr val="000080"/>
                  </a:solidFill>
                </a:rPr>
                <a:t>, ... ... , a</a:t>
              </a:r>
              <a:r>
                <a:rPr lang="en-US" altLang="zh-CN" sz="3000" baseline="-25000">
                  <a:solidFill>
                    <a:srgbClr val="000080"/>
                  </a:solidFill>
                </a:rPr>
                <a:t>n</a:t>
              </a:r>
              <a:r>
                <a:rPr lang="en-US" altLang="zh-CN" sz="3000" baseline="-25000">
                  <a:solidFill>
                    <a:srgbClr val="000080"/>
                  </a:solidFill>
                  <a:latin typeface="宋体" charset="-122"/>
                  <a:ea typeface="宋体" charset="-122"/>
                </a:rPr>
                <a:t>-</a:t>
              </a:r>
              <a:r>
                <a:rPr lang="en-US" altLang="zh-CN" sz="3000" baseline="-25000">
                  <a:solidFill>
                    <a:srgbClr val="000080"/>
                  </a:solidFill>
                </a:rPr>
                <a:t>1</a:t>
              </a:r>
              <a:r>
                <a:rPr lang="en-US" altLang="zh-CN" sz="3000" baseline="0">
                  <a:solidFill>
                    <a:srgbClr val="000080"/>
                  </a:solidFill>
                </a:rPr>
                <a:t>, a</a:t>
              </a:r>
              <a:r>
                <a:rPr lang="en-US" altLang="zh-CN" sz="3000" baseline="-25000">
                  <a:solidFill>
                    <a:srgbClr val="000080"/>
                  </a:solidFill>
                </a:rPr>
                <a:t>n </a:t>
              </a:r>
              <a:r>
                <a:rPr lang="en-US" altLang="zh-CN" sz="3000" baseline="0">
                  <a:solidFill>
                    <a:srgbClr val="000080"/>
                  </a:solidFill>
                </a:rPr>
                <a:t>)</a:t>
              </a:r>
              <a:endParaRPr lang="zh-CN" altLang="en-US" sz="3000" baseline="0">
                <a:solidFill>
                  <a:srgbClr val="000080"/>
                </a:solidFill>
              </a:endParaRPr>
            </a:p>
          </p:txBody>
        </p:sp>
      </p:grpSp>
      <p:grpSp>
        <p:nvGrpSpPr>
          <p:cNvPr id="3" name="Group 96"/>
          <p:cNvGrpSpPr>
            <a:grpSpLocks/>
          </p:cNvGrpSpPr>
          <p:nvPr/>
        </p:nvGrpSpPr>
        <p:grpSpPr bwMode="auto">
          <a:xfrm>
            <a:off x="2039938" y="4835525"/>
            <a:ext cx="5638800" cy="1184275"/>
            <a:chOff x="960" y="2573"/>
            <a:chExt cx="3552" cy="746"/>
          </a:xfrm>
        </p:grpSpPr>
        <p:sp>
          <p:nvSpPr>
            <p:cNvPr id="57390" name="AutoShape 97"/>
            <p:cNvSpPr>
              <a:spLocks/>
            </p:cNvSpPr>
            <p:nvPr/>
          </p:nvSpPr>
          <p:spPr bwMode="auto">
            <a:xfrm rot="5400000" flipH="1" flipV="1">
              <a:off x="2544" y="989"/>
              <a:ext cx="384" cy="3552"/>
            </a:xfrm>
            <a:prstGeom prst="leftBrace">
              <a:avLst>
                <a:gd name="adj1" fmla="val 77083"/>
                <a:gd name="adj2" fmla="val 50778"/>
              </a:avLst>
            </a:prstGeom>
            <a:noFill/>
            <a:ln w="31750" cap="sq">
              <a:solidFill>
                <a:schemeClr val="accent2"/>
              </a:solidFill>
              <a:round/>
              <a:headEnd/>
              <a:tailEnd/>
            </a:ln>
          </p:spPr>
          <p:txBody>
            <a:bodyPr wrap="none" anchor="ctr"/>
            <a:lstStyle/>
            <a:p>
              <a:endParaRPr lang="zh-CN" altLang="en-US"/>
            </a:p>
          </p:txBody>
        </p:sp>
        <p:sp>
          <p:nvSpPr>
            <p:cNvPr id="57391" name="Rectangle 98"/>
            <p:cNvSpPr>
              <a:spLocks noChangeArrowheads="1"/>
            </p:cNvSpPr>
            <p:nvPr/>
          </p:nvSpPr>
          <p:spPr bwMode="auto">
            <a:xfrm>
              <a:off x="1524" y="3002"/>
              <a:ext cx="2736" cy="317"/>
            </a:xfrm>
            <a:prstGeom prst="rect">
              <a:avLst/>
            </a:prstGeom>
            <a:noFill/>
            <a:ln w="12700" cap="sq">
              <a:noFill/>
              <a:miter lim="800000"/>
              <a:headEnd/>
              <a:tailEnd/>
            </a:ln>
            <a:effectLst>
              <a:outerShdw dist="12700" algn="ctr" rotWithShape="0">
                <a:schemeClr val="bg1"/>
              </a:outerShdw>
            </a:effectLst>
          </p:spPr>
          <p:txBody>
            <a:bodyPr>
              <a:spAutoFit/>
            </a:bodyPr>
            <a:lstStyle/>
            <a:p>
              <a:r>
                <a:rPr lang="zh-CN" altLang="en-US" sz="2700" i="1" baseline="0">
                  <a:solidFill>
                    <a:srgbClr val="FF3300"/>
                  </a:solidFill>
                  <a:ea typeface="黑体" pitchFamily="2" charset="-122"/>
                </a:rPr>
                <a:t>事先分配给线性表的空间</a:t>
              </a:r>
            </a:p>
          </p:txBody>
        </p:sp>
      </p:grpSp>
      <p:grpSp>
        <p:nvGrpSpPr>
          <p:cNvPr id="4" name="Group 99"/>
          <p:cNvGrpSpPr>
            <a:grpSpLocks/>
          </p:cNvGrpSpPr>
          <p:nvPr/>
        </p:nvGrpSpPr>
        <p:grpSpPr bwMode="auto">
          <a:xfrm>
            <a:off x="1968500" y="2816225"/>
            <a:ext cx="3709988" cy="811213"/>
            <a:chOff x="915" y="1361"/>
            <a:chExt cx="2337" cy="511"/>
          </a:xfrm>
        </p:grpSpPr>
        <p:sp>
          <p:nvSpPr>
            <p:cNvPr id="57388" name="AutoShape 100"/>
            <p:cNvSpPr>
              <a:spLocks/>
            </p:cNvSpPr>
            <p:nvPr/>
          </p:nvSpPr>
          <p:spPr bwMode="auto">
            <a:xfrm rot="16200000" flipH="1">
              <a:off x="1892" y="655"/>
              <a:ext cx="240" cy="2193"/>
            </a:xfrm>
            <a:prstGeom prst="leftBrace">
              <a:avLst>
                <a:gd name="adj1" fmla="val 76146"/>
                <a:gd name="adj2" fmla="val 50796"/>
              </a:avLst>
            </a:prstGeom>
            <a:noFill/>
            <a:ln w="31750" cap="sq">
              <a:solidFill>
                <a:srgbClr val="FF3300"/>
              </a:solidFill>
              <a:round/>
              <a:headEnd/>
              <a:tailEnd/>
            </a:ln>
          </p:spPr>
          <p:txBody>
            <a:bodyPr wrap="none" anchor="ctr"/>
            <a:lstStyle/>
            <a:p>
              <a:endParaRPr lang="zh-CN" altLang="en-US"/>
            </a:p>
          </p:txBody>
        </p:sp>
        <p:sp>
          <p:nvSpPr>
            <p:cNvPr id="57389" name="Rectangle 101"/>
            <p:cNvSpPr>
              <a:spLocks noChangeArrowheads="1"/>
            </p:cNvSpPr>
            <p:nvPr/>
          </p:nvSpPr>
          <p:spPr bwMode="auto">
            <a:xfrm>
              <a:off x="1044" y="1361"/>
              <a:ext cx="2208" cy="308"/>
            </a:xfrm>
            <a:prstGeom prst="rect">
              <a:avLst/>
            </a:prstGeom>
            <a:noFill/>
            <a:ln w="12700" cap="sq">
              <a:noFill/>
              <a:miter lim="800000"/>
              <a:headEnd/>
              <a:tailEnd/>
            </a:ln>
          </p:spPr>
          <p:txBody>
            <a:bodyPr>
              <a:spAutoFit/>
            </a:bodyPr>
            <a:lstStyle/>
            <a:p>
              <a:r>
                <a:rPr lang="zh-CN" altLang="en-US" sz="2600" i="1" baseline="0">
                  <a:solidFill>
                    <a:srgbClr val="000099"/>
                  </a:solidFill>
                  <a:ea typeface="黑体" pitchFamily="2" charset="-122"/>
                </a:rPr>
                <a:t>当前已经占用的空间</a:t>
              </a:r>
            </a:p>
          </p:txBody>
        </p:sp>
      </p:grpSp>
      <p:grpSp>
        <p:nvGrpSpPr>
          <p:cNvPr id="5" name="Group 102"/>
          <p:cNvGrpSpPr>
            <a:grpSpLocks/>
          </p:cNvGrpSpPr>
          <p:nvPr/>
        </p:nvGrpSpPr>
        <p:grpSpPr bwMode="auto">
          <a:xfrm>
            <a:off x="5434013" y="2808288"/>
            <a:ext cx="2778125" cy="819150"/>
            <a:chOff x="3098" y="1356"/>
            <a:chExt cx="1750" cy="516"/>
          </a:xfrm>
        </p:grpSpPr>
        <p:sp>
          <p:nvSpPr>
            <p:cNvPr id="57386" name="AutoShape 103"/>
            <p:cNvSpPr>
              <a:spLocks/>
            </p:cNvSpPr>
            <p:nvPr/>
          </p:nvSpPr>
          <p:spPr bwMode="auto">
            <a:xfrm rot="-5400000" flipH="1" flipV="1">
              <a:off x="3742" y="1110"/>
              <a:ext cx="199" cy="1325"/>
            </a:xfrm>
            <a:prstGeom prst="leftBrace">
              <a:avLst>
                <a:gd name="adj1" fmla="val 55486"/>
                <a:gd name="adj2" fmla="val 50000"/>
              </a:avLst>
            </a:prstGeom>
            <a:noFill/>
            <a:ln w="31750" cap="sq">
              <a:solidFill>
                <a:srgbClr val="0000FF"/>
              </a:solidFill>
              <a:round/>
              <a:headEnd/>
              <a:tailEnd/>
            </a:ln>
          </p:spPr>
          <p:txBody>
            <a:bodyPr wrap="none" anchor="ctr"/>
            <a:lstStyle/>
            <a:p>
              <a:endParaRPr lang="zh-CN" altLang="en-US"/>
            </a:p>
          </p:txBody>
        </p:sp>
        <p:sp>
          <p:nvSpPr>
            <p:cNvPr id="57387" name="Rectangle 104"/>
            <p:cNvSpPr>
              <a:spLocks noChangeArrowheads="1"/>
            </p:cNvSpPr>
            <p:nvPr/>
          </p:nvSpPr>
          <p:spPr bwMode="auto">
            <a:xfrm>
              <a:off x="3098" y="1356"/>
              <a:ext cx="1750" cy="308"/>
            </a:xfrm>
            <a:prstGeom prst="rect">
              <a:avLst/>
            </a:prstGeom>
            <a:noFill/>
            <a:ln w="12700" cap="sq">
              <a:noFill/>
              <a:miter lim="800000"/>
              <a:headEnd/>
              <a:tailEnd/>
            </a:ln>
          </p:spPr>
          <p:txBody>
            <a:bodyPr>
              <a:spAutoFit/>
            </a:bodyPr>
            <a:lstStyle/>
            <a:p>
              <a:r>
                <a:rPr lang="zh-CN" altLang="en-US" sz="2600" i="1" baseline="0">
                  <a:solidFill>
                    <a:srgbClr val="0000FF"/>
                  </a:solidFill>
                  <a:ea typeface="黑体" pitchFamily="2" charset="-122"/>
                </a:rPr>
                <a:t>尚未使用的空间</a:t>
              </a:r>
            </a:p>
          </p:txBody>
        </p:sp>
      </p:grpSp>
      <p:grpSp>
        <p:nvGrpSpPr>
          <p:cNvPr id="6" name="Group 121"/>
          <p:cNvGrpSpPr>
            <a:grpSpLocks/>
          </p:cNvGrpSpPr>
          <p:nvPr/>
        </p:nvGrpSpPr>
        <p:grpSpPr bwMode="auto">
          <a:xfrm>
            <a:off x="1963738" y="3824288"/>
            <a:ext cx="7216775" cy="912812"/>
            <a:chOff x="912" y="2409"/>
            <a:chExt cx="4546" cy="575"/>
          </a:xfrm>
        </p:grpSpPr>
        <p:sp>
          <p:nvSpPr>
            <p:cNvPr id="57370" name="Text Box 60"/>
            <p:cNvSpPr txBox="1">
              <a:spLocks noChangeArrowheads="1"/>
            </p:cNvSpPr>
            <p:nvPr/>
          </p:nvSpPr>
          <p:spPr bwMode="auto">
            <a:xfrm>
              <a:off x="965" y="2753"/>
              <a:ext cx="4493" cy="231"/>
            </a:xfrm>
            <a:prstGeom prst="rect">
              <a:avLst/>
            </a:prstGeom>
            <a:noFill/>
            <a:ln w="9525">
              <a:noFill/>
              <a:miter lim="800000"/>
              <a:headEnd/>
              <a:tailEnd/>
            </a:ln>
          </p:spPr>
          <p:txBody>
            <a:bodyPr>
              <a:spAutoFit/>
            </a:bodyPr>
            <a:lstStyle/>
            <a:p>
              <a:r>
                <a:rPr lang="en-US" altLang="zh-CN" sz="1800" baseline="0">
                  <a:solidFill>
                    <a:srgbClr val="000000"/>
                  </a:solidFill>
                  <a:ea typeface="宋体" charset="-122"/>
                </a:rPr>
                <a:t>0       1      2      3     </a:t>
              </a:r>
              <a:r>
                <a:rPr lang="en-US" altLang="zh-CN" sz="1800" baseline="0">
                  <a:solidFill>
                    <a:srgbClr val="000000"/>
                  </a:solidFill>
                  <a:ea typeface="宋体" charset="-122"/>
                  <a:cs typeface="Times New Roman" pitchFamily="18" charset="0"/>
                </a:rPr>
                <a:t>…</a:t>
              </a:r>
              <a:r>
                <a:rPr lang="en-US" altLang="zh-CN" sz="1800" baseline="0">
                  <a:solidFill>
                    <a:srgbClr val="000000"/>
                  </a:solidFill>
                  <a:ea typeface="宋体" charset="-122"/>
                </a:rPr>
                <a:t>      n-2    n-1    n    n+1      …   MaxSize-1</a:t>
              </a:r>
              <a:endParaRPr lang="en-US" altLang="zh-CN" sz="1800" baseline="-44000">
                <a:solidFill>
                  <a:srgbClr val="000000"/>
                </a:solidFill>
                <a:ea typeface="宋体" charset="-122"/>
              </a:endParaRPr>
            </a:p>
          </p:txBody>
        </p:sp>
        <p:sp>
          <p:nvSpPr>
            <p:cNvPr id="57371" name="Line 61"/>
            <p:cNvSpPr>
              <a:spLocks noChangeShapeType="1"/>
            </p:cNvSpPr>
            <p:nvPr/>
          </p:nvSpPr>
          <p:spPr bwMode="auto">
            <a:xfrm flipV="1">
              <a:off x="4279" y="2439"/>
              <a:ext cx="544" cy="0"/>
            </a:xfrm>
            <a:prstGeom prst="line">
              <a:avLst/>
            </a:prstGeom>
            <a:noFill/>
            <a:ln w="28575" cap="sq">
              <a:solidFill>
                <a:srgbClr val="333399"/>
              </a:solidFill>
              <a:round/>
              <a:headEnd/>
              <a:tailEnd/>
            </a:ln>
          </p:spPr>
          <p:txBody>
            <a:bodyPr wrap="none" anchor="ctr"/>
            <a:lstStyle/>
            <a:p>
              <a:endParaRPr lang="zh-CN" altLang="en-US"/>
            </a:p>
          </p:txBody>
        </p:sp>
        <p:sp>
          <p:nvSpPr>
            <p:cNvPr id="57372" name="Line 62"/>
            <p:cNvSpPr>
              <a:spLocks noChangeShapeType="1"/>
            </p:cNvSpPr>
            <p:nvPr/>
          </p:nvSpPr>
          <p:spPr bwMode="auto">
            <a:xfrm>
              <a:off x="4202" y="2774"/>
              <a:ext cx="726" cy="0"/>
            </a:xfrm>
            <a:prstGeom prst="line">
              <a:avLst/>
            </a:prstGeom>
            <a:noFill/>
            <a:ln w="28575" cap="sq">
              <a:solidFill>
                <a:srgbClr val="333399"/>
              </a:solidFill>
              <a:round/>
              <a:headEnd/>
              <a:tailEnd/>
            </a:ln>
          </p:spPr>
          <p:txBody>
            <a:bodyPr wrap="none" anchor="ctr"/>
            <a:lstStyle/>
            <a:p>
              <a:endParaRPr lang="zh-CN" altLang="en-US"/>
            </a:p>
          </p:txBody>
        </p:sp>
        <p:sp>
          <p:nvSpPr>
            <p:cNvPr id="57373" name="Rectangle 63"/>
            <p:cNvSpPr>
              <a:spLocks noChangeArrowheads="1"/>
            </p:cNvSpPr>
            <p:nvPr/>
          </p:nvSpPr>
          <p:spPr bwMode="auto">
            <a:xfrm>
              <a:off x="912" y="2441"/>
              <a:ext cx="2208"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57374" name="Line 64"/>
            <p:cNvSpPr>
              <a:spLocks noChangeShapeType="1"/>
            </p:cNvSpPr>
            <p:nvPr/>
          </p:nvSpPr>
          <p:spPr bwMode="auto">
            <a:xfrm>
              <a:off x="12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5" name="Line 65"/>
            <p:cNvSpPr>
              <a:spLocks noChangeShapeType="1"/>
            </p:cNvSpPr>
            <p:nvPr/>
          </p:nvSpPr>
          <p:spPr bwMode="auto">
            <a:xfrm>
              <a:off x="15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6" name="Line 66"/>
            <p:cNvSpPr>
              <a:spLocks noChangeShapeType="1"/>
            </p:cNvSpPr>
            <p:nvPr/>
          </p:nvSpPr>
          <p:spPr bwMode="auto">
            <a:xfrm>
              <a:off x="183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7" name="Line 67"/>
            <p:cNvSpPr>
              <a:spLocks noChangeShapeType="1"/>
            </p:cNvSpPr>
            <p:nvPr/>
          </p:nvSpPr>
          <p:spPr bwMode="auto">
            <a:xfrm>
              <a:off x="280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8" name="Line 68"/>
            <p:cNvSpPr>
              <a:spLocks noChangeShapeType="1"/>
            </p:cNvSpPr>
            <p:nvPr/>
          </p:nvSpPr>
          <p:spPr bwMode="auto">
            <a:xfrm>
              <a:off x="249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79" name="Rectangle 69"/>
            <p:cNvSpPr>
              <a:spLocks noChangeArrowheads="1"/>
            </p:cNvSpPr>
            <p:nvPr/>
          </p:nvSpPr>
          <p:spPr bwMode="auto">
            <a:xfrm>
              <a:off x="1884" y="2409"/>
              <a:ext cx="584" cy="308"/>
            </a:xfrm>
            <a:prstGeom prst="rect">
              <a:avLst/>
            </a:prstGeom>
            <a:noFill/>
            <a:ln w="12700" cap="sq">
              <a:noFill/>
              <a:miter lim="800000"/>
              <a:headEnd/>
              <a:tailEnd/>
            </a:ln>
          </p:spPr>
          <p:txBody>
            <a:bodyPr wrap="none">
              <a:spAutoFit/>
            </a:bodyPr>
            <a:lstStyle/>
            <a:p>
              <a:pPr algn="ctr"/>
              <a:r>
                <a:rPr kumimoji="1" lang="zh-CN" altLang="en-US" sz="2600" baseline="0">
                  <a:solidFill>
                    <a:srgbClr val="000099"/>
                  </a:solidFill>
                  <a:ea typeface="宋体" charset="-122"/>
                </a:rPr>
                <a:t>… …</a:t>
              </a:r>
            </a:p>
          </p:txBody>
        </p:sp>
        <p:sp>
          <p:nvSpPr>
            <p:cNvPr id="57380" name="Rectangle 75"/>
            <p:cNvSpPr>
              <a:spLocks noChangeArrowheads="1"/>
            </p:cNvSpPr>
            <p:nvPr/>
          </p:nvSpPr>
          <p:spPr bwMode="auto">
            <a:xfrm>
              <a:off x="3120" y="2441"/>
              <a:ext cx="1152"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57381" name="Line 76"/>
            <p:cNvSpPr>
              <a:spLocks noChangeShapeType="1"/>
            </p:cNvSpPr>
            <p:nvPr/>
          </p:nvSpPr>
          <p:spPr bwMode="auto">
            <a:xfrm>
              <a:off x="34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82" name="Line 77"/>
            <p:cNvSpPr>
              <a:spLocks noChangeShapeType="1"/>
            </p:cNvSpPr>
            <p:nvPr/>
          </p:nvSpPr>
          <p:spPr bwMode="auto">
            <a:xfrm>
              <a:off x="37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83" name="Rectangle 78"/>
            <p:cNvSpPr>
              <a:spLocks noChangeArrowheads="1"/>
            </p:cNvSpPr>
            <p:nvPr/>
          </p:nvSpPr>
          <p:spPr bwMode="auto">
            <a:xfrm>
              <a:off x="3780" y="2421"/>
              <a:ext cx="372" cy="308"/>
            </a:xfrm>
            <a:prstGeom prst="rect">
              <a:avLst/>
            </a:prstGeom>
            <a:noFill/>
            <a:ln w="12700" cap="sq">
              <a:noFill/>
              <a:miter lim="800000"/>
              <a:headEnd/>
              <a:tailEnd/>
            </a:ln>
          </p:spPr>
          <p:txBody>
            <a:bodyPr>
              <a:spAutoFit/>
            </a:bodyPr>
            <a:lstStyle/>
            <a:p>
              <a:r>
                <a:rPr kumimoji="1" lang="zh-CN" altLang="en-US" sz="2600" baseline="0">
                  <a:solidFill>
                    <a:srgbClr val="000099"/>
                  </a:solidFill>
                  <a:ea typeface="宋体" charset="-122"/>
                </a:rPr>
                <a:t>…</a:t>
              </a:r>
            </a:p>
          </p:txBody>
        </p:sp>
        <p:sp>
          <p:nvSpPr>
            <p:cNvPr id="57384" name="Line 79"/>
            <p:cNvSpPr>
              <a:spLocks noChangeShapeType="1"/>
            </p:cNvSpPr>
            <p:nvPr/>
          </p:nvSpPr>
          <p:spPr bwMode="auto">
            <a:xfrm>
              <a:off x="454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57385" name="Freeform 120"/>
            <p:cNvSpPr>
              <a:spLocks/>
            </p:cNvSpPr>
            <p:nvPr/>
          </p:nvSpPr>
          <p:spPr bwMode="auto">
            <a:xfrm rot="-284740">
              <a:off x="4830" y="2443"/>
              <a:ext cx="91" cy="317"/>
            </a:xfrm>
            <a:custGeom>
              <a:avLst/>
              <a:gdLst>
                <a:gd name="T0" fmla="*/ 3 w 106"/>
                <a:gd name="T1" fmla="*/ 0 h 363"/>
                <a:gd name="T2" fmla="*/ 3 w 106"/>
                <a:gd name="T3" fmla="*/ 17 h 363"/>
                <a:gd name="T4" fmla="*/ 3 w 106"/>
                <a:gd name="T5" fmla="*/ 26 h 363"/>
                <a:gd name="T6" fmla="*/ 8 w 106"/>
                <a:gd name="T7" fmla="*/ 36 h 363"/>
                <a:gd name="T8" fmla="*/ 8 w 106"/>
                <a:gd name="T9" fmla="*/ 45 h 363"/>
                <a:gd name="T10" fmla="*/ 15 w 106"/>
                <a:gd name="T11" fmla="*/ 54 h 363"/>
                <a:gd name="T12" fmla="*/ 15 w 106"/>
                <a:gd name="T13" fmla="*/ 71 h 363"/>
                <a:gd name="T14" fmla="*/ 0 60000 65536"/>
                <a:gd name="T15" fmla="*/ 0 60000 65536"/>
                <a:gd name="T16" fmla="*/ 0 60000 65536"/>
                <a:gd name="T17" fmla="*/ 0 60000 65536"/>
                <a:gd name="T18" fmla="*/ 0 60000 65536"/>
                <a:gd name="T19" fmla="*/ 0 60000 65536"/>
                <a:gd name="T20" fmla="*/ 0 60000 65536"/>
                <a:gd name="T21" fmla="*/ 0 w 106"/>
                <a:gd name="T22" fmla="*/ 0 h 363"/>
                <a:gd name="T23" fmla="*/ 106 w 106"/>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363">
                  <a:moveTo>
                    <a:pt x="8" y="0"/>
                  </a:moveTo>
                  <a:cubicBezTo>
                    <a:pt x="8" y="34"/>
                    <a:pt x="8" y="68"/>
                    <a:pt x="8" y="91"/>
                  </a:cubicBezTo>
                  <a:cubicBezTo>
                    <a:pt x="8" y="114"/>
                    <a:pt x="0" y="121"/>
                    <a:pt x="8" y="136"/>
                  </a:cubicBezTo>
                  <a:cubicBezTo>
                    <a:pt x="16" y="151"/>
                    <a:pt x="46" y="167"/>
                    <a:pt x="54" y="182"/>
                  </a:cubicBezTo>
                  <a:cubicBezTo>
                    <a:pt x="62" y="197"/>
                    <a:pt x="47" y="212"/>
                    <a:pt x="54" y="227"/>
                  </a:cubicBezTo>
                  <a:cubicBezTo>
                    <a:pt x="61" y="242"/>
                    <a:pt x="92" y="249"/>
                    <a:pt x="99" y="272"/>
                  </a:cubicBezTo>
                  <a:cubicBezTo>
                    <a:pt x="106" y="295"/>
                    <a:pt x="99" y="348"/>
                    <a:pt x="99" y="363"/>
                  </a:cubicBezTo>
                </a:path>
              </a:pathLst>
            </a:custGeom>
            <a:noFill/>
            <a:ln w="28575" cap="sq" cmpd="sng">
              <a:solidFill>
                <a:srgbClr val="1D53FF"/>
              </a:solidFill>
              <a:prstDash val="solid"/>
              <a:round/>
              <a:headEnd/>
              <a:tailEnd/>
            </a:ln>
          </p:spPr>
          <p:txBody>
            <a:bodyPr wrap="none" anchor="ctr"/>
            <a:lstStyle/>
            <a:p>
              <a:endParaRPr lang="zh-CN" altLang="en-US"/>
            </a:p>
          </p:txBody>
        </p:sp>
      </p:grpSp>
      <p:grpSp>
        <p:nvGrpSpPr>
          <p:cNvPr id="7" name="Group 122"/>
          <p:cNvGrpSpPr>
            <a:grpSpLocks/>
          </p:cNvGrpSpPr>
          <p:nvPr/>
        </p:nvGrpSpPr>
        <p:grpSpPr bwMode="auto">
          <a:xfrm>
            <a:off x="1946275" y="3816350"/>
            <a:ext cx="3524250" cy="595313"/>
            <a:chOff x="996" y="3513"/>
            <a:chExt cx="2220" cy="375"/>
          </a:xfrm>
        </p:grpSpPr>
        <p:grpSp>
          <p:nvGrpSpPr>
            <p:cNvPr id="8" name="Group 123"/>
            <p:cNvGrpSpPr>
              <a:grpSpLocks/>
            </p:cNvGrpSpPr>
            <p:nvPr/>
          </p:nvGrpSpPr>
          <p:grpSpPr bwMode="auto">
            <a:xfrm>
              <a:off x="1008" y="3545"/>
              <a:ext cx="2208" cy="343"/>
              <a:chOff x="912" y="2345"/>
              <a:chExt cx="2208" cy="343"/>
            </a:xfrm>
          </p:grpSpPr>
          <p:sp>
            <p:nvSpPr>
              <p:cNvPr id="57364" name="Rectangle 124"/>
              <p:cNvSpPr>
                <a:spLocks noChangeArrowheads="1"/>
              </p:cNvSpPr>
              <p:nvPr/>
            </p:nvSpPr>
            <p:spPr bwMode="auto">
              <a:xfrm>
                <a:off x="912" y="2352"/>
                <a:ext cx="2208" cy="336"/>
              </a:xfrm>
              <a:prstGeom prst="rect">
                <a:avLst/>
              </a:prstGeom>
              <a:solidFill>
                <a:srgbClr val="DDDDDD"/>
              </a:solidFill>
              <a:ln w="28575" cap="sq">
                <a:solidFill>
                  <a:srgbClr val="000080"/>
                </a:solidFill>
                <a:miter lim="800000"/>
                <a:headEnd/>
                <a:tailEnd/>
              </a:ln>
            </p:spPr>
            <p:txBody>
              <a:bodyPr wrap="none" anchor="ctr"/>
              <a:lstStyle/>
              <a:p>
                <a:endParaRPr lang="zh-CN" altLang="en-US"/>
              </a:p>
            </p:txBody>
          </p:sp>
          <p:sp>
            <p:nvSpPr>
              <p:cNvPr id="57365" name="Line 125"/>
              <p:cNvSpPr>
                <a:spLocks noChangeShapeType="1"/>
              </p:cNvSpPr>
              <p:nvPr/>
            </p:nvSpPr>
            <p:spPr bwMode="auto">
              <a:xfrm>
                <a:off x="12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6" name="Line 126"/>
              <p:cNvSpPr>
                <a:spLocks noChangeShapeType="1"/>
              </p:cNvSpPr>
              <p:nvPr/>
            </p:nvSpPr>
            <p:spPr bwMode="auto">
              <a:xfrm>
                <a:off x="15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7" name="Line 127"/>
              <p:cNvSpPr>
                <a:spLocks noChangeShapeType="1"/>
              </p:cNvSpPr>
              <p:nvPr/>
            </p:nvSpPr>
            <p:spPr bwMode="auto">
              <a:xfrm>
                <a:off x="1836"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8" name="Line 128"/>
              <p:cNvSpPr>
                <a:spLocks noChangeShapeType="1"/>
              </p:cNvSpPr>
              <p:nvPr/>
            </p:nvSpPr>
            <p:spPr bwMode="auto">
              <a:xfrm>
                <a:off x="2808"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57369" name="Line 129"/>
              <p:cNvSpPr>
                <a:spLocks noChangeShapeType="1"/>
              </p:cNvSpPr>
              <p:nvPr/>
            </p:nvSpPr>
            <p:spPr bwMode="auto">
              <a:xfrm>
                <a:off x="2496" y="2345"/>
                <a:ext cx="0" cy="336"/>
              </a:xfrm>
              <a:prstGeom prst="line">
                <a:avLst/>
              </a:prstGeom>
              <a:noFill/>
              <a:ln w="25400" cap="sq">
                <a:solidFill>
                  <a:srgbClr val="333399"/>
                </a:solidFill>
                <a:round/>
                <a:headEnd/>
                <a:tailEnd/>
              </a:ln>
            </p:spPr>
            <p:txBody>
              <a:bodyPr wrap="none" anchor="ctr"/>
              <a:lstStyle/>
              <a:p>
                <a:endParaRPr lang="zh-CN" altLang="en-US"/>
              </a:p>
            </p:txBody>
          </p:sp>
        </p:grpSp>
        <p:grpSp>
          <p:nvGrpSpPr>
            <p:cNvPr id="9" name="Group 130"/>
            <p:cNvGrpSpPr>
              <a:grpSpLocks/>
            </p:cNvGrpSpPr>
            <p:nvPr/>
          </p:nvGrpSpPr>
          <p:grpSpPr bwMode="auto">
            <a:xfrm>
              <a:off x="996" y="3513"/>
              <a:ext cx="2208" cy="339"/>
              <a:chOff x="924" y="1680"/>
              <a:chExt cx="2208" cy="339"/>
            </a:xfrm>
          </p:grpSpPr>
          <p:sp>
            <p:nvSpPr>
              <p:cNvPr id="57358" name="Rectangle 131"/>
              <p:cNvSpPr>
                <a:spLocks noChangeArrowheads="1"/>
              </p:cNvSpPr>
              <p:nvPr/>
            </p:nvSpPr>
            <p:spPr bwMode="auto">
              <a:xfrm>
                <a:off x="1884" y="1696"/>
                <a:ext cx="584" cy="308"/>
              </a:xfrm>
              <a:prstGeom prst="rect">
                <a:avLst/>
              </a:prstGeom>
              <a:noFill/>
              <a:ln w="12700" cap="sq">
                <a:noFill/>
                <a:miter lim="800000"/>
                <a:headEnd/>
                <a:tailEnd/>
              </a:ln>
            </p:spPr>
            <p:txBody>
              <a:bodyPr wrap="none">
                <a:spAutoFit/>
              </a:bodyPr>
              <a:lstStyle/>
              <a:p>
                <a:pPr algn="ctr"/>
                <a:r>
                  <a:rPr kumimoji="1" lang="zh-CN" altLang="en-US" sz="2600" baseline="0">
                    <a:solidFill>
                      <a:srgbClr val="000099"/>
                    </a:solidFill>
                    <a:ea typeface="宋体" charset="-122"/>
                  </a:rPr>
                  <a:t>… …</a:t>
                </a:r>
              </a:p>
            </p:txBody>
          </p:sp>
          <p:sp>
            <p:nvSpPr>
              <p:cNvPr id="57359" name="Rectangle 132"/>
              <p:cNvSpPr>
                <a:spLocks noChangeArrowheads="1"/>
              </p:cNvSpPr>
              <p:nvPr/>
            </p:nvSpPr>
            <p:spPr bwMode="auto">
              <a:xfrm>
                <a:off x="12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2</a:t>
                </a:r>
              </a:p>
            </p:txBody>
          </p:sp>
          <p:sp>
            <p:nvSpPr>
              <p:cNvPr id="57360" name="Rectangle 133"/>
              <p:cNvSpPr>
                <a:spLocks noChangeArrowheads="1"/>
              </p:cNvSpPr>
              <p:nvPr/>
            </p:nvSpPr>
            <p:spPr bwMode="auto">
              <a:xfrm>
                <a:off x="9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1</a:t>
                </a:r>
              </a:p>
            </p:txBody>
          </p:sp>
          <p:sp>
            <p:nvSpPr>
              <p:cNvPr id="57361" name="Rectangle 134"/>
              <p:cNvSpPr>
                <a:spLocks noChangeArrowheads="1"/>
              </p:cNvSpPr>
              <p:nvPr/>
            </p:nvSpPr>
            <p:spPr bwMode="auto">
              <a:xfrm>
                <a:off x="15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3</a:t>
                </a:r>
              </a:p>
            </p:txBody>
          </p:sp>
          <p:sp>
            <p:nvSpPr>
              <p:cNvPr id="57362" name="Rectangle 135"/>
              <p:cNvSpPr>
                <a:spLocks noChangeArrowheads="1"/>
              </p:cNvSpPr>
              <p:nvPr/>
            </p:nvSpPr>
            <p:spPr bwMode="auto">
              <a:xfrm>
                <a:off x="2448" y="1680"/>
                <a:ext cx="440" cy="327"/>
              </a:xfrm>
              <a:prstGeom prst="rect">
                <a:avLst/>
              </a:prstGeom>
              <a:noFill/>
              <a:ln w="12700" cap="sq">
                <a:noFill/>
                <a:miter lim="800000"/>
                <a:headEnd/>
                <a:tailEnd/>
              </a:ln>
            </p:spPr>
            <p:txBody>
              <a:bodyPr wrap="none">
                <a:spAutoFit/>
              </a:bodyPr>
              <a:lstStyle/>
              <a:p>
                <a:pPr algn="ctr"/>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n-1</a:t>
                </a:r>
              </a:p>
            </p:txBody>
          </p:sp>
          <p:sp>
            <p:nvSpPr>
              <p:cNvPr id="57363" name="Rectangle 136"/>
              <p:cNvSpPr>
                <a:spLocks noChangeArrowheads="1"/>
              </p:cNvSpPr>
              <p:nvPr/>
            </p:nvSpPr>
            <p:spPr bwMode="auto">
              <a:xfrm>
                <a:off x="2819" y="1692"/>
                <a:ext cx="313"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n</a:t>
                </a:r>
              </a:p>
            </p:txBody>
          </p:sp>
        </p:grpSp>
      </p:grpSp>
      <p:grpSp>
        <p:nvGrpSpPr>
          <p:cNvPr id="10" name="Group 137"/>
          <p:cNvGrpSpPr>
            <a:grpSpLocks/>
          </p:cNvGrpSpPr>
          <p:nvPr/>
        </p:nvGrpSpPr>
        <p:grpSpPr bwMode="auto">
          <a:xfrm>
            <a:off x="250825" y="5516563"/>
            <a:ext cx="2951163" cy="1152525"/>
            <a:chOff x="3742" y="3202"/>
            <a:chExt cx="1859" cy="726"/>
          </a:xfrm>
        </p:grpSpPr>
        <p:sp>
          <p:nvSpPr>
            <p:cNvPr id="57354" name="AutoShape 138"/>
            <p:cNvSpPr>
              <a:spLocks noChangeArrowheads="1"/>
            </p:cNvSpPr>
            <p:nvPr/>
          </p:nvSpPr>
          <p:spPr bwMode="auto">
            <a:xfrm rot="473854">
              <a:off x="3742" y="3202"/>
              <a:ext cx="1859" cy="726"/>
            </a:xfrm>
            <a:prstGeom prst="irregularSeal2">
              <a:avLst/>
            </a:prstGeom>
            <a:solidFill>
              <a:srgbClr val="FF0000"/>
            </a:solidFill>
            <a:ln w="53975">
              <a:solidFill>
                <a:srgbClr val="FFFF00"/>
              </a:solidFill>
              <a:miter lim="800000"/>
              <a:headEnd/>
              <a:tailEnd/>
            </a:ln>
            <a:effectLst>
              <a:outerShdw dist="45791" dir="2021404" algn="ctr" rotWithShape="0">
                <a:schemeClr val="bg2"/>
              </a:outerShdw>
            </a:effectLst>
          </p:spPr>
          <p:txBody>
            <a:bodyPr wrap="none" anchor="ctr"/>
            <a:lstStyle/>
            <a:p>
              <a:endParaRPr lang="zh-CN" altLang="en-US"/>
            </a:p>
          </p:txBody>
        </p:sp>
        <p:sp>
          <p:nvSpPr>
            <p:cNvPr id="57355" name="Rectangle 139"/>
            <p:cNvSpPr>
              <a:spLocks noChangeArrowheads="1"/>
            </p:cNvSpPr>
            <p:nvPr/>
          </p:nvSpPr>
          <p:spPr bwMode="auto">
            <a:xfrm>
              <a:off x="4057" y="3414"/>
              <a:ext cx="1328" cy="308"/>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en-US" altLang="zh-CN" sz="2600" baseline="0">
                  <a:ea typeface="Dotum" pitchFamily="34" charset="-127"/>
                  <a:cs typeface="Times New Roman" pitchFamily="18" charset="0"/>
                </a:rPr>
                <a:t>n&lt;MaxSize</a:t>
              </a:r>
              <a:endParaRPr lang="zh-CN" altLang="en-US" sz="2600" baseline="0">
                <a:ea typeface="Dotum" pitchFamily="34" charset="-127"/>
                <a:cs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52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 calcmode="lin" valueType="num">
                                      <p:cBhvr>
                                        <p:cTn id="29" dur="500" fill="hold"/>
                                        <p:tgtEl>
                                          <p:spTgt spid="10"/>
                                        </p:tgtEl>
                                        <p:attrNameLst>
                                          <p:attrName>ppt_x</p:attrName>
                                        </p:attrNameLst>
                                      </p:cBhvr>
                                      <p:tavLst>
                                        <p:tav tm="0">
                                          <p:val>
                                            <p:fltVal val="0.5"/>
                                          </p:val>
                                        </p:tav>
                                        <p:tav tm="100000">
                                          <p:val>
                                            <p:strVal val="#ppt_x"/>
                                          </p:val>
                                        </p:tav>
                                      </p:tavLst>
                                    </p:anim>
                                    <p:anim calcmode="lin" valueType="num">
                                      <p:cBhvr>
                                        <p:cTn id="30" dur="500" fill="hold"/>
                                        <p:tgtEl>
                                          <p:spTgt spid="1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227138" y="1522413"/>
            <a:ext cx="6324600" cy="2209800"/>
            <a:chOff x="912" y="768"/>
            <a:chExt cx="3984" cy="1392"/>
          </a:xfrm>
        </p:grpSpPr>
        <p:sp>
          <p:nvSpPr>
            <p:cNvPr id="58388" name="Rectangle 6"/>
            <p:cNvSpPr>
              <a:spLocks noChangeArrowheads="1"/>
            </p:cNvSpPr>
            <p:nvPr/>
          </p:nvSpPr>
          <p:spPr bwMode="auto">
            <a:xfrm>
              <a:off x="912" y="768"/>
              <a:ext cx="3984" cy="1392"/>
            </a:xfrm>
            <a:prstGeom prst="rect">
              <a:avLst/>
            </a:prstGeom>
            <a:solidFill>
              <a:srgbClr val="FFFF99"/>
            </a:solidFill>
            <a:ln w="12700" cap="sq">
              <a:noFill/>
              <a:miter lim="800000"/>
              <a:headEnd/>
              <a:tailEnd/>
            </a:ln>
            <a:effectLst>
              <a:outerShdw dist="242633" dir="2572734" algn="ctr" rotWithShape="0">
                <a:srgbClr val="B0B0B0"/>
              </a:outerShdw>
            </a:effectLst>
          </p:spPr>
          <p:txBody>
            <a:bodyPr wrap="none" anchor="ctr"/>
            <a:lstStyle/>
            <a:p>
              <a:endParaRPr lang="zh-CN" altLang="en-US"/>
            </a:p>
          </p:txBody>
        </p:sp>
        <p:sp>
          <p:nvSpPr>
            <p:cNvPr id="58389" name="Text Box 7"/>
            <p:cNvSpPr txBox="1">
              <a:spLocks noChangeArrowheads="1"/>
            </p:cNvSpPr>
            <p:nvPr/>
          </p:nvSpPr>
          <p:spPr bwMode="auto">
            <a:xfrm>
              <a:off x="1584" y="1104"/>
              <a:ext cx="2736" cy="773"/>
            </a:xfrm>
            <a:prstGeom prst="rect">
              <a:avLst/>
            </a:prstGeom>
            <a:solidFill>
              <a:srgbClr val="FFFF99"/>
            </a:solidFill>
            <a:ln w="12700" cap="sq">
              <a:noFill/>
              <a:miter lim="800000"/>
              <a:headEnd/>
              <a:tailEnd/>
            </a:ln>
          </p:spPr>
          <p:txBody>
            <a:bodyPr>
              <a:spAutoFit/>
            </a:bodyPr>
            <a:lstStyle/>
            <a:p>
              <a:pPr>
                <a:lnSpc>
                  <a:spcPct val="105000"/>
                </a:lnSpc>
                <a:spcBef>
                  <a:spcPct val="0"/>
                </a:spcBef>
              </a:pPr>
              <a:r>
                <a:rPr lang="zh-CN" altLang="en-US" sz="2400" dirty="0">
                  <a:solidFill>
                    <a:srgbClr val="0099FF"/>
                  </a:solidFill>
                </a:rPr>
                <a:t>#</a:t>
              </a:r>
              <a:r>
                <a:rPr lang="en-US" altLang="zh-CN" sz="2400" dirty="0">
                  <a:solidFill>
                    <a:srgbClr val="0099FF"/>
                  </a:solidFill>
                </a:rPr>
                <a:t>define    </a:t>
              </a:r>
              <a:r>
                <a:rPr lang="en-US" altLang="zh-CN" sz="2400" dirty="0" err="1">
                  <a:solidFill>
                    <a:srgbClr val="0099FF"/>
                  </a:solidFill>
                </a:rPr>
                <a:t>MaxSize</a:t>
              </a:r>
              <a:r>
                <a:rPr lang="en-US" altLang="zh-CN" sz="2400" dirty="0">
                  <a:solidFill>
                    <a:srgbClr val="0099FF"/>
                  </a:solidFill>
                </a:rPr>
                <a:t>   </a:t>
              </a:r>
              <a:r>
                <a:rPr lang="en-US" altLang="zh-CN" sz="2400" dirty="0">
                  <a:solidFill>
                    <a:srgbClr val="000099"/>
                  </a:solidFill>
                </a:rPr>
                <a:t>100</a:t>
              </a:r>
            </a:p>
            <a:p>
              <a:pPr>
                <a:lnSpc>
                  <a:spcPct val="105000"/>
                </a:lnSpc>
                <a:spcBef>
                  <a:spcPct val="0"/>
                </a:spcBef>
              </a:pPr>
              <a:r>
                <a:rPr lang="en-US" altLang="zh-CN" sz="2400" dirty="0" err="1">
                  <a:solidFill>
                    <a:srgbClr val="000099"/>
                  </a:solidFill>
                </a:rPr>
                <a:t>ElemType</a:t>
              </a:r>
              <a:r>
                <a:rPr lang="en-US" altLang="zh-CN" sz="2400" dirty="0">
                  <a:solidFill>
                    <a:srgbClr val="000099"/>
                  </a:solidFill>
                </a:rPr>
                <a:t>  A[</a:t>
              </a:r>
              <a:r>
                <a:rPr lang="en-US" altLang="zh-CN" sz="2400" dirty="0" err="1">
                  <a:solidFill>
                    <a:srgbClr val="000099"/>
                  </a:solidFill>
                </a:rPr>
                <a:t>MaxSize</a:t>
              </a:r>
              <a:r>
                <a:rPr lang="en-US" altLang="zh-CN" sz="2400" dirty="0">
                  <a:solidFill>
                    <a:srgbClr val="000099"/>
                  </a:solidFill>
                </a:rPr>
                <a:t>];</a:t>
              </a:r>
            </a:p>
            <a:p>
              <a:pPr>
                <a:lnSpc>
                  <a:spcPct val="105000"/>
                </a:lnSpc>
                <a:spcBef>
                  <a:spcPct val="0"/>
                </a:spcBef>
              </a:pPr>
              <a:r>
                <a:rPr lang="en-US" altLang="zh-CN" sz="2400" dirty="0" err="1">
                  <a:solidFill>
                    <a:srgbClr val="000099"/>
                  </a:solidFill>
                </a:rPr>
                <a:t>int</a:t>
              </a:r>
              <a:r>
                <a:rPr lang="en-US" altLang="zh-CN" sz="2400" dirty="0">
                  <a:solidFill>
                    <a:srgbClr val="000099"/>
                  </a:solidFill>
                </a:rPr>
                <a:t>  n;</a:t>
              </a:r>
              <a:endParaRPr lang="en-US" altLang="zh-CN" sz="2000" dirty="0">
                <a:solidFill>
                  <a:srgbClr val="000099"/>
                </a:solidFill>
              </a:endParaRPr>
            </a:p>
          </p:txBody>
        </p:sp>
      </p:grpSp>
      <p:grpSp>
        <p:nvGrpSpPr>
          <p:cNvPr id="3" name="Group 12"/>
          <p:cNvGrpSpPr>
            <a:grpSpLocks/>
          </p:cNvGrpSpPr>
          <p:nvPr/>
        </p:nvGrpSpPr>
        <p:grpSpPr bwMode="auto">
          <a:xfrm>
            <a:off x="685800" y="1295400"/>
            <a:ext cx="2843213" cy="685800"/>
            <a:chOff x="571" y="625"/>
            <a:chExt cx="1791" cy="432"/>
          </a:xfrm>
        </p:grpSpPr>
        <p:sp>
          <p:nvSpPr>
            <p:cNvPr id="58386" name="Oval 9"/>
            <p:cNvSpPr>
              <a:spLocks noChangeArrowheads="1"/>
            </p:cNvSpPr>
            <p:nvPr/>
          </p:nvSpPr>
          <p:spPr bwMode="auto">
            <a:xfrm rot="-632069">
              <a:off x="571" y="625"/>
              <a:ext cx="1621" cy="432"/>
            </a:xfrm>
            <a:prstGeom prst="ellipse">
              <a:avLst/>
            </a:prstGeom>
            <a:solidFill>
              <a:srgbClr val="99CCFF"/>
            </a:solidFill>
            <a:ln w="12700" cap="sq">
              <a:noFill/>
              <a:round/>
              <a:headEnd/>
              <a:tailEnd/>
            </a:ln>
            <a:effectLst>
              <a:outerShdw dist="108509" dir="1233363" algn="ctr" rotWithShape="0">
                <a:srgbClr val="B0B0B0"/>
              </a:outerShdw>
            </a:effectLst>
          </p:spPr>
          <p:txBody>
            <a:bodyPr wrap="none" anchor="ctr"/>
            <a:lstStyle/>
            <a:p>
              <a:endParaRPr lang="zh-CN" altLang="en-US"/>
            </a:p>
          </p:txBody>
        </p:sp>
        <p:sp>
          <p:nvSpPr>
            <p:cNvPr id="58387" name="Rectangle 10"/>
            <p:cNvSpPr>
              <a:spLocks noChangeArrowheads="1"/>
            </p:cNvSpPr>
            <p:nvPr/>
          </p:nvSpPr>
          <p:spPr bwMode="auto">
            <a:xfrm rot="-632069">
              <a:off x="646" y="647"/>
              <a:ext cx="1716" cy="375"/>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3300" i="1" baseline="0">
                  <a:solidFill>
                    <a:srgbClr val="FFFF00"/>
                  </a:solidFill>
                  <a:ea typeface="黑体" pitchFamily="2" charset="-122"/>
                </a:rPr>
                <a:t>在</a:t>
              </a:r>
              <a:r>
                <a:rPr lang="en-US" altLang="zh-CN" sz="3300" i="1" baseline="0">
                  <a:solidFill>
                    <a:srgbClr val="FFFF00"/>
                  </a:solidFill>
                  <a:ea typeface="黑体" pitchFamily="2" charset="-122"/>
                </a:rPr>
                <a:t>C</a:t>
              </a:r>
              <a:r>
                <a:rPr lang="zh-CN" altLang="en-US" sz="3300" i="1" baseline="0">
                  <a:solidFill>
                    <a:srgbClr val="FFFF00"/>
                  </a:solidFill>
                  <a:ea typeface="黑体" pitchFamily="2" charset="-122"/>
                </a:rPr>
                <a:t>语言中</a:t>
              </a:r>
            </a:p>
          </p:txBody>
        </p:sp>
      </p:grpSp>
      <p:grpSp>
        <p:nvGrpSpPr>
          <p:cNvPr id="4" name="Group 17"/>
          <p:cNvGrpSpPr>
            <a:grpSpLocks/>
          </p:cNvGrpSpPr>
          <p:nvPr/>
        </p:nvGrpSpPr>
        <p:grpSpPr bwMode="auto">
          <a:xfrm>
            <a:off x="3707904" y="980728"/>
            <a:ext cx="4237037" cy="1962150"/>
            <a:chOff x="2928" y="492"/>
            <a:chExt cx="2669" cy="1236"/>
          </a:xfrm>
        </p:grpSpPr>
        <p:sp>
          <p:nvSpPr>
            <p:cNvPr id="58383" name="AutoShape 14"/>
            <p:cNvSpPr>
              <a:spLocks noChangeArrowheads="1"/>
            </p:cNvSpPr>
            <p:nvPr/>
          </p:nvSpPr>
          <p:spPr bwMode="auto">
            <a:xfrm>
              <a:off x="3888" y="492"/>
              <a:ext cx="1488" cy="528"/>
            </a:xfrm>
            <a:prstGeom prst="wedgeRectCallout">
              <a:avLst>
                <a:gd name="adj1" fmla="val -57796"/>
                <a:gd name="adj2" fmla="val 132384"/>
              </a:avLst>
            </a:prstGeom>
            <a:noFill/>
            <a:ln w="66675" cap="sq">
              <a:solidFill>
                <a:srgbClr val="33CCCC"/>
              </a:solidFill>
              <a:miter lim="800000"/>
              <a:headEnd/>
              <a:tailEnd/>
            </a:ln>
          </p:spPr>
          <p:txBody>
            <a:bodyPr anchor="ctr"/>
            <a:lstStyle/>
            <a:p>
              <a:pPr algn="ctr"/>
              <a:endParaRPr lang="zh-CN" altLang="en-US" sz="2600" b="0"/>
            </a:p>
          </p:txBody>
        </p:sp>
        <p:sp>
          <p:nvSpPr>
            <p:cNvPr id="58384" name="Rectangle 15"/>
            <p:cNvSpPr>
              <a:spLocks noChangeArrowheads="1"/>
            </p:cNvSpPr>
            <p:nvPr/>
          </p:nvSpPr>
          <p:spPr bwMode="auto">
            <a:xfrm>
              <a:off x="3888" y="528"/>
              <a:ext cx="1709" cy="450"/>
            </a:xfrm>
            <a:prstGeom prst="rect">
              <a:avLst/>
            </a:prstGeom>
            <a:noFill/>
            <a:ln w="12700" cap="sq">
              <a:noFill/>
              <a:miter lim="800000"/>
              <a:headEnd/>
              <a:tailEnd/>
            </a:ln>
          </p:spPr>
          <p:txBody>
            <a:bodyPr>
              <a:spAutoFit/>
            </a:bodyPr>
            <a:lstStyle/>
            <a:p>
              <a:pPr>
                <a:lnSpc>
                  <a:spcPct val="85000"/>
                </a:lnSpc>
                <a:spcBef>
                  <a:spcPct val="0"/>
                </a:spcBef>
              </a:pPr>
              <a:r>
                <a:rPr lang="zh-CN" altLang="en-US" sz="2400" baseline="0">
                  <a:solidFill>
                    <a:srgbClr val="000099"/>
                  </a:solidFill>
                  <a:latin typeface="幼圆" pitchFamily="49" charset="-122"/>
                  <a:ea typeface="幼圆" pitchFamily="49" charset="-122"/>
                </a:rPr>
                <a:t>  预先分配给线</a:t>
              </a:r>
            </a:p>
            <a:p>
              <a:pPr>
                <a:lnSpc>
                  <a:spcPct val="85000"/>
                </a:lnSpc>
                <a:spcBef>
                  <a:spcPct val="0"/>
                </a:spcBef>
              </a:pPr>
              <a:r>
                <a:rPr lang="zh-CN" altLang="en-US" sz="2400" baseline="0">
                  <a:solidFill>
                    <a:srgbClr val="000099"/>
                  </a:solidFill>
                  <a:latin typeface="幼圆" pitchFamily="49" charset="-122"/>
                  <a:ea typeface="幼圆" pitchFamily="49" charset="-122"/>
                </a:rPr>
                <a:t>性表的空间大小</a:t>
              </a:r>
            </a:p>
          </p:txBody>
        </p:sp>
        <p:sp>
          <p:nvSpPr>
            <p:cNvPr id="58385" name="Line 16"/>
            <p:cNvSpPr>
              <a:spLocks noChangeShapeType="1"/>
            </p:cNvSpPr>
            <p:nvPr/>
          </p:nvSpPr>
          <p:spPr bwMode="auto">
            <a:xfrm>
              <a:off x="2928" y="1728"/>
              <a:ext cx="768" cy="0"/>
            </a:xfrm>
            <a:prstGeom prst="line">
              <a:avLst/>
            </a:prstGeom>
            <a:noFill/>
            <a:ln w="50800" cap="sq">
              <a:solidFill>
                <a:srgbClr val="FF3300"/>
              </a:solidFill>
              <a:round/>
              <a:headEnd/>
              <a:tailEnd/>
            </a:ln>
          </p:spPr>
          <p:txBody>
            <a:bodyPr wrap="none" anchor="ctr"/>
            <a:lstStyle/>
            <a:p>
              <a:endParaRPr lang="zh-CN" altLang="en-US"/>
            </a:p>
          </p:txBody>
        </p:sp>
      </p:grpSp>
      <p:grpSp>
        <p:nvGrpSpPr>
          <p:cNvPr id="5" name="Group 22"/>
          <p:cNvGrpSpPr>
            <a:grpSpLocks/>
          </p:cNvGrpSpPr>
          <p:nvPr/>
        </p:nvGrpSpPr>
        <p:grpSpPr bwMode="auto">
          <a:xfrm>
            <a:off x="827584" y="2852936"/>
            <a:ext cx="2286000" cy="1733550"/>
            <a:chOff x="768" y="1728"/>
            <a:chExt cx="1440" cy="1092"/>
          </a:xfrm>
        </p:grpSpPr>
        <p:sp>
          <p:nvSpPr>
            <p:cNvPr id="58380" name="Oval 19"/>
            <p:cNvSpPr>
              <a:spLocks noChangeArrowheads="1"/>
            </p:cNvSpPr>
            <p:nvPr/>
          </p:nvSpPr>
          <p:spPr bwMode="auto">
            <a:xfrm>
              <a:off x="1920" y="1728"/>
              <a:ext cx="288" cy="288"/>
            </a:xfrm>
            <a:prstGeom prst="ellipse">
              <a:avLst/>
            </a:prstGeom>
            <a:noFill/>
            <a:ln w="44450" cap="sq">
              <a:solidFill>
                <a:srgbClr val="FF3300"/>
              </a:solidFill>
              <a:round/>
              <a:headEnd/>
              <a:tailEnd/>
            </a:ln>
          </p:spPr>
          <p:txBody>
            <a:bodyPr wrap="none" anchor="ctr"/>
            <a:lstStyle/>
            <a:p>
              <a:endParaRPr lang="zh-CN" altLang="en-US"/>
            </a:p>
          </p:txBody>
        </p:sp>
        <p:sp>
          <p:nvSpPr>
            <p:cNvPr id="58381" name="Rectangle 20"/>
            <p:cNvSpPr>
              <a:spLocks noChangeArrowheads="1"/>
            </p:cNvSpPr>
            <p:nvPr/>
          </p:nvSpPr>
          <p:spPr bwMode="auto">
            <a:xfrm>
              <a:off x="840" y="2508"/>
              <a:ext cx="948" cy="288"/>
            </a:xfrm>
            <a:prstGeom prst="rect">
              <a:avLst/>
            </a:prstGeom>
            <a:noFill/>
            <a:ln w="12700" cap="sq">
              <a:noFill/>
              <a:miter lim="800000"/>
              <a:headEnd/>
              <a:tailEnd/>
            </a:ln>
          </p:spPr>
          <p:txBody>
            <a:bodyPr>
              <a:spAutoFit/>
            </a:bodyPr>
            <a:lstStyle/>
            <a:p>
              <a:r>
                <a:rPr lang="zh-CN" altLang="en-US" sz="2400" baseline="0">
                  <a:solidFill>
                    <a:srgbClr val="000099"/>
                  </a:solidFill>
                  <a:latin typeface="幼圆" pitchFamily="49" charset="-122"/>
                  <a:ea typeface="幼圆" pitchFamily="49" charset="-122"/>
                </a:rPr>
                <a:t>表的长度</a:t>
              </a:r>
            </a:p>
          </p:txBody>
        </p:sp>
        <p:sp>
          <p:nvSpPr>
            <p:cNvPr id="58382" name="AutoShape 21"/>
            <p:cNvSpPr>
              <a:spLocks noChangeArrowheads="1"/>
            </p:cNvSpPr>
            <p:nvPr/>
          </p:nvSpPr>
          <p:spPr bwMode="auto">
            <a:xfrm>
              <a:off x="768" y="2532"/>
              <a:ext cx="1056" cy="288"/>
            </a:xfrm>
            <a:prstGeom prst="wedgeRectCallout">
              <a:avLst>
                <a:gd name="adj1" fmla="val 57009"/>
                <a:gd name="adj2" fmla="val -209722"/>
              </a:avLst>
            </a:prstGeom>
            <a:noFill/>
            <a:ln w="69850" cap="sq">
              <a:solidFill>
                <a:srgbClr val="00CCFF"/>
              </a:solidFill>
              <a:miter lim="800000"/>
              <a:headEnd/>
              <a:tailEnd/>
            </a:ln>
          </p:spPr>
          <p:txBody>
            <a:bodyPr anchor="ctr"/>
            <a:lstStyle/>
            <a:p>
              <a:endParaRPr lang="zh-CN" altLang="en-US" sz="2600" b="0"/>
            </a:p>
          </p:txBody>
        </p:sp>
      </p:grpSp>
      <p:grpSp>
        <p:nvGrpSpPr>
          <p:cNvPr id="6" name="Group 36"/>
          <p:cNvGrpSpPr>
            <a:grpSpLocks/>
          </p:cNvGrpSpPr>
          <p:nvPr/>
        </p:nvGrpSpPr>
        <p:grpSpPr bwMode="auto">
          <a:xfrm>
            <a:off x="3189288" y="4341816"/>
            <a:ext cx="4335040" cy="1967504"/>
            <a:chOff x="2009" y="2735"/>
            <a:chExt cx="2593" cy="913"/>
          </a:xfrm>
        </p:grpSpPr>
        <p:sp>
          <p:nvSpPr>
            <p:cNvPr id="58378" name="AutoShape 24"/>
            <p:cNvSpPr>
              <a:spLocks noChangeArrowheads="1"/>
            </p:cNvSpPr>
            <p:nvPr/>
          </p:nvSpPr>
          <p:spPr bwMode="auto">
            <a:xfrm rot="-381">
              <a:off x="2009" y="2735"/>
              <a:ext cx="2593" cy="913"/>
            </a:xfrm>
            <a:prstGeom prst="irregularSeal2">
              <a:avLst/>
            </a:prstGeom>
            <a:solidFill>
              <a:srgbClr val="FFFF00"/>
            </a:solidFill>
            <a:ln w="60325" cap="sq">
              <a:solidFill>
                <a:srgbClr val="C0C0C0"/>
              </a:solidFill>
              <a:miter lim="800000"/>
              <a:headEnd/>
              <a:tailEnd/>
            </a:ln>
            <a:effectLst>
              <a:outerShdw dist="227185" dir="1593903" algn="ctr" rotWithShape="0">
                <a:srgbClr val="000000">
                  <a:alpha val="50000"/>
                </a:srgbClr>
              </a:outerShdw>
            </a:effectLst>
          </p:spPr>
          <p:txBody>
            <a:bodyPr wrap="none" anchor="ctr"/>
            <a:lstStyle/>
            <a:p>
              <a:endParaRPr lang="zh-CN" altLang="en-US"/>
            </a:p>
          </p:txBody>
        </p:sp>
        <p:sp>
          <p:nvSpPr>
            <p:cNvPr id="58379" name="Rectangle 25"/>
            <p:cNvSpPr>
              <a:spLocks noChangeArrowheads="1"/>
            </p:cNvSpPr>
            <p:nvPr/>
          </p:nvSpPr>
          <p:spPr bwMode="auto">
            <a:xfrm rot="21128006">
              <a:off x="2489" y="3073"/>
              <a:ext cx="1806" cy="328"/>
            </a:xfrm>
            <a:prstGeom prst="rect">
              <a:avLst/>
            </a:prstGeom>
            <a:noFill/>
            <a:ln w="12700" cap="sq">
              <a:noFill/>
              <a:miter lim="800000"/>
              <a:headEnd/>
              <a:tailEnd/>
            </a:ln>
            <a:effectLst>
              <a:outerShdw dist="28398" dir="3806097" algn="ctr" rotWithShape="0">
                <a:schemeClr val="bg1"/>
              </a:outerShdw>
            </a:effectLst>
          </p:spPr>
          <p:txBody>
            <a:bodyPr wrap="square">
              <a:spAutoFit/>
            </a:bodyPr>
            <a:lstStyle/>
            <a:p>
              <a:r>
                <a:rPr lang="zh-CN" altLang="en-US" sz="4000" i="1" baseline="0" dirty="0">
                  <a:solidFill>
                    <a:srgbClr val="FF3300"/>
                  </a:solidFill>
                  <a:ea typeface="黑体" pitchFamily="2" charset="-122"/>
                </a:rPr>
                <a:t>数组</a:t>
              </a:r>
              <a:r>
                <a:rPr lang="en-US" altLang="zh-CN" sz="4000" i="1" baseline="0" dirty="0">
                  <a:solidFill>
                    <a:srgbClr val="FF3300"/>
                  </a:solidFill>
                  <a:ea typeface="黑体" pitchFamily="2" charset="-122"/>
                </a:rPr>
                <a:t>-</a:t>
              </a:r>
              <a:r>
                <a:rPr lang="zh-CN" altLang="en-US" sz="4000" i="1" baseline="0" dirty="0">
                  <a:solidFill>
                    <a:srgbClr val="FF3300"/>
                  </a:solidFill>
                  <a:ea typeface="黑体" pitchFamily="2" charset="-122"/>
                </a:rPr>
                <a:t>顺序表</a:t>
              </a:r>
            </a:p>
          </p:txBody>
        </p:sp>
      </p:grpSp>
      <p:grpSp>
        <p:nvGrpSpPr>
          <p:cNvPr id="7" name="Group 37"/>
          <p:cNvGrpSpPr>
            <a:grpSpLocks/>
          </p:cNvGrpSpPr>
          <p:nvPr/>
        </p:nvGrpSpPr>
        <p:grpSpPr bwMode="auto">
          <a:xfrm>
            <a:off x="1927225" y="150813"/>
            <a:ext cx="5524500" cy="685800"/>
            <a:chOff x="1164" y="876"/>
            <a:chExt cx="3480" cy="432"/>
          </a:xfrm>
        </p:grpSpPr>
        <p:sp>
          <p:nvSpPr>
            <p:cNvPr id="58376" name="Rectangle 38"/>
            <p:cNvSpPr>
              <a:spLocks noChangeArrowheads="1"/>
            </p:cNvSpPr>
            <p:nvPr/>
          </p:nvSpPr>
          <p:spPr bwMode="auto">
            <a:xfrm>
              <a:off x="1164" y="876"/>
              <a:ext cx="3132" cy="432"/>
            </a:xfrm>
            <a:prstGeom prst="rect">
              <a:avLst/>
            </a:prstGeom>
            <a:solidFill>
              <a:srgbClr val="DDFFDD"/>
            </a:solidFill>
            <a:ln w="12700" cap="sq">
              <a:noFill/>
              <a:miter lim="800000"/>
              <a:headEnd/>
              <a:tailEnd/>
            </a:ln>
            <a:effectLst>
              <a:outerShdw dist="125724" dir="2700000" algn="ctr" rotWithShape="0">
                <a:srgbClr val="B0B0B0"/>
              </a:outerShdw>
            </a:effectLst>
          </p:spPr>
          <p:txBody>
            <a:bodyPr wrap="none" anchor="ctr"/>
            <a:lstStyle/>
            <a:p>
              <a:endParaRPr lang="zh-CN" altLang="en-US"/>
            </a:p>
          </p:txBody>
        </p:sp>
        <p:sp>
          <p:nvSpPr>
            <p:cNvPr id="58377" name="Text Box 39"/>
            <p:cNvSpPr txBox="1">
              <a:spLocks noChangeArrowheads="1"/>
            </p:cNvSpPr>
            <p:nvPr/>
          </p:nvSpPr>
          <p:spPr bwMode="auto">
            <a:xfrm>
              <a:off x="1332" y="912"/>
              <a:ext cx="3312" cy="346"/>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en-US" sz="3000" baseline="0">
                  <a:solidFill>
                    <a:srgbClr val="000080"/>
                  </a:solidFill>
                </a:rPr>
                <a:t> </a:t>
              </a:r>
              <a:r>
                <a:rPr lang="zh-CN" altLang="zh-CN" sz="3000" baseline="0">
                  <a:solidFill>
                    <a:srgbClr val="000080"/>
                  </a:solidFill>
                </a:rPr>
                <a:t>(</a:t>
              </a:r>
              <a:r>
                <a:rPr lang="zh-CN" altLang="en-US" sz="3000" baseline="0">
                  <a:solidFill>
                    <a:srgbClr val="000080"/>
                  </a:solidFill>
                </a:rPr>
                <a:t> </a:t>
              </a:r>
              <a:r>
                <a:rPr lang="en-US" altLang="zh-CN" sz="3000" baseline="0">
                  <a:solidFill>
                    <a:srgbClr val="000080"/>
                  </a:solidFill>
                </a:rPr>
                <a:t>a</a:t>
              </a:r>
              <a:r>
                <a:rPr lang="en-US" altLang="zh-CN" sz="3000" baseline="-25000">
                  <a:solidFill>
                    <a:srgbClr val="000080"/>
                  </a:solidFill>
                </a:rPr>
                <a:t>1</a:t>
              </a:r>
              <a:r>
                <a:rPr lang="en-US" altLang="zh-CN" sz="3000" baseline="0">
                  <a:solidFill>
                    <a:srgbClr val="000080"/>
                  </a:solidFill>
                </a:rPr>
                <a:t>, a</a:t>
              </a:r>
              <a:r>
                <a:rPr lang="en-US" altLang="zh-CN" sz="3000" baseline="-25000">
                  <a:solidFill>
                    <a:srgbClr val="000080"/>
                  </a:solidFill>
                </a:rPr>
                <a:t>2</a:t>
              </a:r>
              <a:r>
                <a:rPr lang="en-US" altLang="zh-CN" sz="3000" baseline="0">
                  <a:solidFill>
                    <a:srgbClr val="000080"/>
                  </a:solidFill>
                </a:rPr>
                <a:t>, a</a:t>
              </a:r>
              <a:r>
                <a:rPr lang="en-US" altLang="zh-CN" sz="3000" baseline="-25000">
                  <a:solidFill>
                    <a:srgbClr val="000080"/>
                  </a:solidFill>
                </a:rPr>
                <a:t>3</a:t>
              </a:r>
              <a:r>
                <a:rPr lang="en-US" altLang="zh-CN" sz="3000" baseline="0">
                  <a:solidFill>
                    <a:srgbClr val="000080"/>
                  </a:solidFill>
                </a:rPr>
                <a:t>, ... ... , a</a:t>
              </a:r>
              <a:r>
                <a:rPr lang="en-US" altLang="zh-CN" sz="3000" baseline="-25000">
                  <a:solidFill>
                    <a:srgbClr val="000080"/>
                  </a:solidFill>
                </a:rPr>
                <a:t>n</a:t>
              </a:r>
              <a:r>
                <a:rPr lang="en-US" altLang="zh-CN" sz="3000" baseline="-25000">
                  <a:solidFill>
                    <a:srgbClr val="000080"/>
                  </a:solidFill>
                  <a:latin typeface="宋体" charset="-122"/>
                  <a:ea typeface="宋体" charset="-122"/>
                </a:rPr>
                <a:t>-</a:t>
              </a:r>
              <a:r>
                <a:rPr lang="en-US" altLang="zh-CN" sz="3000" baseline="-25000">
                  <a:solidFill>
                    <a:srgbClr val="000080"/>
                  </a:solidFill>
                </a:rPr>
                <a:t>1</a:t>
              </a:r>
              <a:r>
                <a:rPr lang="en-US" altLang="zh-CN" sz="3000" baseline="0">
                  <a:solidFill>
                    <a:srgbClr val="000080"/>
                  </a:solidFill>
                </a:rPr>
                <a:t>, a</a:t>
              </a:r>
              <a:r>
                <a:rPr lang="en-US" altLang="zh-CN" sz="3000" baseline="-25000">
                  <a:solidFill>
                    <a:srgbClr val="000080"/>
                  </a:solidFill>
                </a:rPr>
                <a:t>n </a:t>
              </a:r>
              <a:r>
                <a:rPr lang="en-US" altLang="zh-CN" sz="3000" baseline="0">
                  <a:solidFill>
                    <a:srgbClr val="000080"/>
                  </a:solidFill>
                </a:rPr>
                <a:t>)</a:t>
              </a:r>
              <a:endParaRPr lang="zh-CN" altLang="en-US" sz="3000" baseline="0">
                <a:solidFill>
                  <a:srgbClr val="00008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1"/>
          <p:cNvGrpSpPr>
            <a:grpSpLocks/>
          </p:cNvGrpSpPr>
          <p:nvPr/>
        </p:nvGrpSpPr>
        <p:grpSpPr bwMode="auto">
          <a:xfrm>
            <a:off x="114300" y="2895600"/>
            <a:ext cx="8572500" cy="3562350"/>
            <a:chOff x="72" y="1824"/>
            <a:chExt cx="5400" cy="2244"/>
          </a:xfrm>
        </p:grpSpPr>
        <p:sp>
          <p:nvSpPr>
            <p:cNvPr id="59421" name="Freeform 97"/>
            <p:cNvSpPr>
              <a:spLocks/>
            </p:cNvSpPr>
            <p:nvPr/>
          </p:nvSpPr>
          <p:spPr bwMode="auto">
            <a:xfrm>
              <a:off x="288" y="1881"/>
              <a:ext cx="5184" cy="2187"/>
            </a:xfrm>
            <a:custGeom>
              <a:avLst/>
              <a:gdLst>
                <a:gd name="T0" fmla="*/ 442 w 4497"/>
                <a:gd name="T1" fmla="*/ 137 h 1938"/>
                <a:gd name="T2" fmla="*/ 3512 w 4497"/>
                <a:gd name="T3" fmla="*/ 96 h 1938"/>
                <a:gd name="T4" fmla="*/ 5074 w 4497"/>
                <a:gd name="T5" fmla="*/ 81 h 1938"/>
                <a:gd name="T6" fmla="*/ 7051 w 4497"/>
                <a:gd name="T7" fmla="*/ 3 h 1938"/>
                <a:gd name="T8" fmla="*/ 9502 w 4497"/>
                <a:gd name="T9" fmla="*/ 81 h 1938"/>
                <a:gd name="T10" fmla="*/ 12099 w 4497"/>
                <a:gd name="T11" fmla="*/ 109 h 1938"/>
                <a:gd name="T12" fmla="*/ 12072 w 4497"/>
                <a:gd name="T13" fmla="*/ 202 h 1938"/>
                <a:gd name="T14" fmla="*/ 12042 w 4497"/>
                <a:gd name="T15" fmla="*/ 2192 h 1938"/>
                <a:gd name="T16" fmla="*/ 12011 w 4497"/>
                <a:gd name="T17" fmla="*/ 2286 h 1938"/>
                <a:gd name="T18" fmla="*/ 11422 w 4497"/>
                <a:gd name="T19" fmla="*/ 2299 h 1938"/>
                <a:gd name="T20" fmla="*/ 10889 w 4497"/>
                <a:gd name="T21" fmla="*/ 2337 h 1938"/>
                <a:gd name="T22" fmla="*/ 205 w 4497"/>
                <a:gd name="T23" fmla="*/ 2286 h 1938"/>
                <a:gd name="T24" fmla="*/ 295 w 4497"/>
                <a:gd name="T25" fmla="*/ 653 h 1938"/>
                <a:gd name="T26" fmla="*/ 384 w 4497"/>
                <a:gd name="T27" fmla="*/ 548 h 1938"/>
                <a:gd name="T28" fmla="*/ 471 w 4497"/>
                <a:gd name="T29" fmla="*/ 178 h 1938"/>
                <a:gd name="T30" fmla="*/ 442 w 4497"/>
                <a:gd name="T31" fmla="*/ 137 h 19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97" h="1938">
                  <a:moveTo>
                    <a:pt x="163" y="112"/>
                  </a:moveTo>
                  <a:cubicBezTo>
                    <a:pt x="533" y="0"/>
                    <a:pt x="836" y="86"/>
                    <a:pt x="1298" y="80"/>
                  </a:cubicBezTo>
                  <a:cubicBezTo>
                    <a:pt x="1491" y="77"/>
                    <a:pt x="1683" y="73"/>
                    <a:pt x="1876" y="69"/>
                  </a:cubicBezTo>
                  <a:cubicBezTo>
                    <a:pt x="2120" y="47"/>
                    <a:pt x="2362" y="25"/>
                    <a:pt x="2607" y="3"/>
                  </a:cubicBezTo>
                  <a:cubicBezTo>
                    <a:pt x="2911" y="14"/>
                    <a:pt x="3208" y="55"/>
                    <a:pt x="3512" y="69"/>
                  </a:cubicBezTo>
                  <a:cubicBezTo>
                    <a:pt x="3683" y="66"/>
                    <a:pt x="4267" y="36"/>
                    <a:pt x="4472" y="91"/>
                  </a:cubicBezTo>
                  <a:cubicBezTo>
                    <a:pt x="4497" y="98"/>
                    <a:pt x="4465" y="142"/>
                    <a:pt x="4462" y="167"/>
                  </a:cubicBezTo>
                  <a:cubicBezTo>
                    <a:pt x="4458" y="712"/>
                    <a:pt x="4458" y="1258"/>
                    <a:pt x="4451" y="1803"/>
                  </a:cubicBezTo>
                  <a:cubicBezTo>
                    <a:pt x="4451" y="1829"/>
                    <a:pt x="4464" y="1871"/>
                    <a:pt x="4440" y="1880"/>
                  </a:cubicBezTo>
                  <a:cubicBezTo>
                    <a:pt x="4372" y="1906"/>
                    <a:pt x="4295" y="1887"/>
                    <a:pt x="4222" y="1891"/>
                  </a:cubicBezTo>
                  <a:cubicBezTo>
                    <a:pt x="4154" y="1899"/>
                    <a:pt x="4091" y="1906"/>
                    <a:pt x="4025" y="1923"/>
                  </a:cubicBezTo>
                  <a:cubicBezTo>
                    <a:pt x="2674" y="1918"/>
                    <a:pt x="1397" y="1938"/>
                    <a:pt x="76" y="1880"/>
                  </a:cubicBezTo>
                  <a:cubicBezTo>
                    <a:pt x="0" y="1463"/>
                    <a:pt x="22" y="967"/>
                    <a:pt x="109" y="538"/>
                  </a:cubicBezTo>
                  <a:cubicBezTo>
                    <a:pt x="113" y="479"/>
                    <a:pt x="116" y="167"/>
                    <a:pt x="142" y="451"/>
                  </a:cubicBezTo>
                  <a:cubicBezTo>
                    <a:pt x="172" y="351"/>
                    <a:pt x="141" y="244"/>
                    <a:pt x="174" y="145"/>
                  </a:cubicBezTo>
                  <a:cubicBezTo>
                    <a:pt x="161" y="69"/>
                    <a:pt x="163" y="58"/>
                    <a:pt x="163" y="112"/>
                  </a:cubicBezTo>
                  <a:close/>
                </a:path>
              </a:pathLst>
            </a:custGeom>
            <a:solidFill>
              <a:srgbClr val="D1FFD1"/>
            </a:solidFill>
            <a:ln w="9525" cap="flat" cmpd="sng">
              <a:noFill/>
              <a:prstDash val="solid"/>
              <a:round/>
              <a:headEnd/>
              <a:tailEnd/>
            </a:ln>
            <a:effectLst>
              <a:outerShdw dist="206741" dir="2550627" algn="ctr" rotWithShape="0">
                <a:srgbClr val="B0B0B0"/>
              </a:outerShdw>
            </a:effectLst>
          </p:spPr>
          <p:txBody>
            <a:bodyPr wrap="none" anchor="ctr"/>
            <a:lstStyle/>
            <a:p>
              <a:endParaRPr lang="zh-CN" altLang="en-US"/>
            </a:p>
          </p:txBody>
        </p:sp>
        <p:sp>
          <p:nvSpPr>
            <p:cNvPr id="59422" name="AutoShape 99"/>
            <p:cNvSpPr>
              <a:spLocks noChangeArrowheads="1"/>
            </p:cNvSpPr>
            <p:nvPr/>
          </p:nvSpPr>
          <p:spPr bwMode="auto">
            <a:xfrm rot="-424366">
              <a:off x="72" y="1824"/>
              <a:ext cx="1152" cy="660"/>
            </a:xfrm>
            <a:prstGeom prst="irregularSeal1">
              <a:avLst/>
            </a:prstGeom>
            <a:solidFill>
              <a:srgbClr val="FF3300"/>
            </a:solidFill>
            <a:ln w="53975" cap="sq">
              <a:solidFill>
                <a:srgbClr val="FFFF99"/>
              </a:solidFill>
              <a:miter lim="800000"/>
              <a:headEnd/>
              <a:tailEnd/>
            </a:ln>
            <a:effectLst>
              <a:outerShdw dist="104727" dir="842175" algn="ctr" rotWithShape="0">
                <a:srgbClr val="B0B0B0"/>
              </a:outerShdw>
            </a:effectLst>
          </p:spPr>
          <p:txBody>
            <a:bodyPr wrap="none" anchor="ctr"/>
            <a:lstStyle/>
            <a:p>
              <a:endParaRPr lang="zh-CN" altLang="en-US"/>
            </a:p>
          </p:txBody>
        </p:sp>
        <p:sp>
          <p:nvSpPr>
            <p:cNvPr id="59423" name="Rectangle 100"/>
            <p:cNvSpPr>
              <a:spLocks noChangeArrowheads="1"/>
            </p:cNvSpPr>
            <p:nvPr/>
          </p:nvSpPr>
          <p:spPr bwMode="auto">
            <a:xfrm rot="-975114">
              <a:off x="271" y="1938"/>
              <a:ext cx="476" cy="490"/>
            </a:xfrm>
            <a:prstGeom prst="rect">
              <a:avLst/>
            </a:prstGeom>
            <a:noFill/>
            <a:ln w="12700" cap="sq">
              <a:noFill/>
              <a:miter lim="800000"/>
              <a:headEnd/>
              <a:tailEnd/>
            </a:ln>
            <a:effectLst>
              <a:outerShdw dist="40161" dir="1106097" algn="ctr" rotWithShape="0">
                <a:schemeClr val="bg1"/>
              </a:outerShdw>
            </a:effectLst>
          </p:spPr>
          <p:txBody>
            <a:bodyPr wrap="none">
              <a:spAutoFit/>
            </a:bodyPr>
            <a:lstStyle/>
            <a:p>
              <a:pPr algn="ctr"/>
              <a:r>
                <a:rPr lang="zh-CN" altLang="en-US" sz="4500" i="1" baseline="0" dirty="0">
                  <a:latin typeface="华文新魏" pitchFamily="2" charset="-122"/>
                  <a:ea typeface="华文新魏" pitchFamily="2" charset="-122"/>
                </a:rPr>
                <a:t>算</a:t>
              </a:r>
            </a:p>
          </p:txBody>
        </p:sp>
        <p:sp>
          <p:nvSpPr>
            <p:cNvPr id="59424" name="Rectangle 101"/>
            <p:cNvSpPr>
              <a:spLocks noChangeArrowheads="1"/>
            </p:cNvSpPr>
            <p:nvPr/>
          </p:nvSpPr>
          <p:spPr bwMode="auto">
            <a:xfrm rot="-746186">
              <a:off x="547" y="1860"/>
              <a:ext cx="476" cy="490"/>
            </a:xfrm>
            <a:prstGeom prst="rect">
              <a:avLst/>
            </a:prstGeom>
            <a:noFill/>
            <a:ln w="12700" cap="sq">
              <a:noFill/>
              <a:miter lim="800000"/>
              <a:headEnd/>
              <a:tailEnd/>
            </a:ln>
            <a:effectLst>
              <a:outerShdw dist="45791" dir="2021404" algn="ctr" rotWithShape="0">
                <a:schemeClr val="bg1"/>
              </a:outerShdw>
            </a:effectLst>
          </p:spPr>
          <p:txBody>
            <a:bodyPr wrap="none">
              <a:spAutoFit/>
            </a:bodyPr>
            <a:lstStyle/>
            <a:p>
              <a:pPr algn="ctr"/>
              <a:r>
                <a:rPr lang="zh-CN" altLang="en-US" sz="4500" i="1" baseline="0">
                  <a:latin typeface="华文新魏" pitchFamily="2" charset="-122"/>
                  <a:ea typeface="华文新魏" pitchFamily="2" charset="-122"/>
                </a:rPr>
                <a:t>法</a:t>
              </a:r>
            </a:p>
          </p:txBody>
        </p:sp>
      </p:grpSp>
      <p:grpSp>
        <p:nvGrpSpPr>
          <p:cNvPr id="3" name="Group 129"/>
          <p:cNvGrpSpPr>
            <a:grpSpLocks/>
          </p:cNvGrpSpPr>
          <p:nvPr/>
        </p:nvGrpSpPr>
        <p:grpSpPr bwMode="auto">
          <a:xfrm>
            <a:off x="469900" y="990600"/>
            <a:ext cx="8674100" cy="685800"/>
            <a:chOff x="296" y="624"/>
            <a:chExt cx="4943" cy="432"/>
          </a:xfrm>
        </p:grpSpPr>
        <p:sp>
          <p:nvSpPr>
            <p:cNvPr id="59419" name="Rectangle 7"/>
            <p:cNvSpPr>
              <a:spLocks noChangeArrowheads="1"/>
            </p:cNvSpPr>
            <p:nvPr/>
          </p:nvSpPr>
          <p:spPr bwMode="auto">
            <a:xfrm>
              <a:off x="304" y="624"/>
              <a:ext cx="4928" cy="432"/>
            </a:xfrm>
            <a:prstGeom prst="rect">
              <a:avLst/>
            </a:prstGeom>
            <a:solidFill>
              <a:srgbClr val="A7EEFF"/>
            </a:solidFill>
            <a:ln w="12700" cap="sq">
              <a:noFill/>
              <a:miter lim="800000"/>
              <a:headEnd/>
              <a:tailEnd/>
            </a:ln>
            <a:effectLst>
              <a:outerShdw dist="135003" dir="2471156" algn="ctr" rotWithShape="0">
                <a:srgbClr val="B0B0B0"/>
              </a:outerShdw>
            </a:effectLst>
          </p:spPr>
          <p:txBody>
            <a:bodyPr wrap="none" anchor="ctr"/>
            <a:lstStyle/>
            <a:p>
              <a:endParaRPr lang="zh-CN" altLang="en-US"/>
            </a:p>
          </p:txBody>
        </p:sp>
        <p:sp>
          <p:nvSpPr>
            <p:cNvPr id="59420" name="Rectangle 8"/>
            <p:cNvSpPr>
              <a:spLocks noChangeArrowheads="1"/>
            </p:cNvSpPr>
            <p:nvPr/>
          </p:nvSpPr>
          <p:spPr bwMode="auto">
            <a:xfrm>
              <a:off x="296" y="686"/>
              <a:ext cx="4943" cy="330"/>
            </a:xfrm>
            <a:prstGeom prst="rect">
              <a:avLst/>
            </a:prstGeom>
            <a:noFill/>
            <a:ln w="12700" cap="sq">
              <a:noFill/>
              <a:miter lim="800000"/>
              <a:headEnd/>
              <a:tailEnd/>
            </a:ln>
          </p:spPr>
          <p:txBody>
            <a:bodyPr>
              <a:spAutoFit/>
            </a:bodyPr>
            <a:lstStyle/>
            <a:p>
              <a:pPr fontAlgn="base">
                <a:spcBef>
                  <a:spcPct val="0"/>
                </a:spcBef>
              </a:pPr>
              <a:r>
                <a:rPr kumimoji="1" lang="zh-CN" altLang="en-US" sz="2800" baseline="0" dirty="0">
                  <a:solidFill>
                    <a:schemeClr val="accent2"/>
                  </a:solidFill>
                  <a:latin typeface="黑体" pitchFamily="2" charset="-122"/>
                  <a:ea typeface="黑体" pitchFamily="2" charset="-122"/>
                </a:rPr>
                <a:t> </a:t>
              </a:r>
              <a:r>
                <a:rPr kumimoji="1" lang="en-US" altLang="zh-CN" sz="2800" baseline="0" dirty="0">
                  <a:solidFill>
                    <a:schemeClr val="accent2"/>
                  </a:solidFill>
                  <a:latin typeface="黑体" pitchFamily="2" charset="-122"/>
                  <a:ea typeface="黑体" pitchFamily="2" charset="-122"/>
                </a:rPr>
                <a:t>1.</a:t>
              </a:r>
              <a:r>
                <a:rPr kumimoji="1" lang="zh-CN" altLang="en-US" sz="2800" dirty="0">
                  <a:solidFill>
                    <a:srgbClr val="7030A0"/>
                  </a:solidFill>
                  <a:latin typeface="黑体" pitchFamily="2" charset="-122"/>
                  <a:ea typeface="黑体" pitchFamily="2" charset="-122"/>
                </a:rPr>
                <a:t>查找：</a:t>
              </a:r>
              <a:r>
                <a:rPr kumimoji="1" lang="zh-CN" altLang="en-US" sz="2800" baseline="0" dirty="0">
                  <a:solidFill>
                    <a:schemeClr val="accent2"/>
                  </a:solidFill>
                  <a:latin typeface="黑体" pitchFamily="2" charset="-122"/>
                  <a:ea typeface="黑体" pitchFamily="2" charset="-122"/>
                </a:rPr>
                <a:t>确定元素</a:t>
              </a:r>
              <a:r>
                <a:rPr kumimoji="1" lang="en-US" altLang="zh-CN" sz="2800" baseline="0" dirty="0">
                  <a:solidFill>
                    <a:schemeClr val="accent2"/>
                  </a:solidFill>
                  <a:ea typeface="黑体" pitchFamily="2" charset="-122"/>
                </a:rPr>
                <a:t>item</a:t>
              </a:r>
              <a:r>
                <a:rPr kumimoji="1" lang="zh-CN" altLang="en-US" sz="2800" baseline="0" dirty="0">
                  <a:solidFill>
                    <a:schemeClr val="accent2"/>
                  </a:solidFill>
                  <a:latin typeface="黑体" pitchFamily="2" charset="-122"/>
                  <a:ea typeface="黑体" pitchFamily="2" charset="-122"/>
                </a:rPr>
                <a:t>在长度为</a:t>
              </a:r>
              <a:r>
                <a:rPr kumimoji="1" lang="en-US" altLang="zh-CN" sz="2800" baseline="0" dirty="0">
                  <a:solidFill>
                    <a:schemeClr val="accent2"/>
                  </a:solidFill>
                  <a:ea typeface="黑体" pitchFamily="2" charset="-122"/>
                </a:rPr>
                <a:t>n</a:t>
              </a:r>
              <a:r>
                <a:rPr kumimoji="1" lang="zh-CN" altLang="en-US" sz="2800" baseline="0" dirty="0">
                  <a:solidFill>
                    <a:schemeClr val="accent2"/>
                  </a:solidFill>
                  <a:latin typeface="黑体" pitchFamily="2" charset="-122"/>
                  <a:ea typeface="黑体" pitchFamily="2" charset="-122"/>
                </a:rPr>
                <a:t>的顺序表</a:t>
              </a:r>
              <a:r>
                <a:rPr kumimoji="1" lang="en-US" altLang="zh-CN" sz="2800" dirty="0">
                  <a:solidFill>
                    <a:schemeClr val="accent2"/>
                  </a:solidFill>
                  <a:ea typeface="黑体" pitchFamily="2" charset="-122"/>
                </a:rPr>
                <a:t>list</a:t>
              </a:r>
              <a:r>
                <a:rPr kumimoji="1" lang="zh-CN" altLang="en-US" sz="2800" baseline="0" dirty="0">
                  <a:solidFill>
                    <a:schemeClr val="accent2"/>
                  </a:solidFill>
                  <a:latin typeface="黑体" pitchFamily="2" charset="-122"/>
                  <a:ea typeface="黑体" pitchFamily="2" charset="-122"/>
                </a:rPr>
                <a:t>中的位置</a:t>
              </a:r>
              <a:endParaRPr kumimoji="1" lang="zh-CN" altLang="en-US" sz="2800" baseline="0" dirty="0">
                <a:solidFill>
                  <a:srgbClr val="7030A0"/>
                </a:solidFill>
                <a:latin typeface="黑体" pitchFamily="2" charset="-122"/>
                <a:ea typeface="黑体" pitchFamily="2" charset="-122"/>
              </a:endParaRPr>
            </a:p>
          </p:txBody>
        </p:sp>
      </p:grpSp>
      <p:sp>
        <p:nvSpPr>
          <p:cNvPr id="300041" name="Rectangle 9"/>
          <p:cNvSpPr>
            <a:spLocks noChangeArrowheads="1"/>
          </p:cNvSpPr>
          <p:nvPr/>
        </p:nvSpPr>
        <p:spPr bwMode="auto">
          <a:xfrm>
            <a:off x="1066800" y="1919288"/>
            <a:ext cx="6584950" cy="519112"/>
          </a:xfrm>
          <a:prstGeom prst="rect">
            <a:avLst/>
          </a:prstGeom>
          <a:noFill/>
          <a:ln w="12700" cap="sq">
            <a:noFill/>
            <a:miter lim="800000"/>
            <a:headEnd/>
            <a:tailEnd/>
          </a:ln>
        </p:spPr>
        <p:txBody>
          <a:bodyPr wrap="none">
            <a:spAutoFit/>
          </a:bodyPr>
          <a:lstStyle/>
          <a:p>
            <a:pPr fontAlgn="base">
              <a:spcBef>
                <a:spcPct val="0"/>
              </a:spcBef>
            </a:pPr>
            <a:r>
              <a:rPr lang="zh-CN" altLang="en-US" sz="2800" baseline="0" dirty="0">
                <a:solidFill>
                  <a:schemeClr val="bg1"/>
                </a:solidFill>
              </a:rPr>
              <a:t> </a:t>
            </a:r>
            <a:r>
              <a:rPr lang="zh-CN" altLang="en-US" sz="2800" baseline="0" dirty="0"/>
              <a:t>( </a:t>
            </a:r>
            <a:r>
              <a:rPr lang="en-US" altLang="zh-CN" sz="2800" baseline="0" dirty="0"/>
              <a:t>a</a:t>
            </a:r>
            <a:r>
              <a:rPr lang="en-US" altLang="zh-CN" sz="2800" baseline="-25000" dirty="0"/>
              <a:t>1</a:t>
            </a:r>
            <a:r>
              <a:rPr lang="en-US" altLang="zh-CN" sz="2800" baseline="0" dirty="0"/>
              <a:t>, a</a:t>
            </a:r>
            <a:r>
              <a:rPr lang="en-US" altLang="zh-CN" sz="2800" baseline="-25000" dirty="0"/>
              <a:t>2</a:t>
            </a:r>
            <a:r>
              <a:rPr lang="en-US" altLang="zh-CN" sz="2800" baseline="0" dirty="0"/>
              <a:t>,</a:t>
            </a:r>
            <a:r>
              <a:rPr lang="en-US" altLang="zh-CN" sz="2800" baseline="0" dirty="0">
                <a:latin typeface="宋体" charset="-122"/>
              </a:rPr>
              <a:t> </a:t>
            </a:r>
            <a:r>
              <a:rPr lang="en-US" altLang="zh-CN" sz="2800" baseline="0" dirty="0"/>
              <a:t>a</a:t>
            </a:r>
            <a:r>
              <a:rPr lang="en-US" altLang="zh-CN" sz="2800" baseline="-25000" dirty="0"/>
              <a:t>3</a:t>
            </a:r>
            <a:r>
              <a:rPr lang="en-US" altLang="zh-CN" sz="2800" baseline="0" dirty="0"/>
              <a:t>,</a:t>
            </a:r>
            <a:r>
              <a:rPr lang="en-US" altLang="zh-CN" sz="2800" baseline="0" dirty="0">
                <a:latin typeface="宋体" charset="-122"/>
              </a:rPr>
              <a:t> </a:t>
            </a:r>
            <a:r>
              <a:rPr lang="en-US" altLang="zh-CN" sz="2800" baseline="0" dirty="0"/>
              <a:t>…</a:t>
            </a:r>
            <a:r>
              <a:rPr lang="en-US" altLang="zh-CN" sz="2800" baseline="0" dirty="0">
                <a:latin typeface="宋体" charset="-122"/>
              </a:rPr>
              <a:t> </a:t>
            </a:r>
            <a:r>
              <a:rPr lang="en-US" altLang="zh-CN" sz="2800" baseline="0" dirty="0"/>
              <a:t>, a</a:t>
            </a:r>
            <a:r>
              <a:rPr lang="en-US" altLang="zh-CN" sz="2800" baseline="-25000" dirty="0"/>
              <a:t>i-1</a:t>
            </a:r>
            <a:r>
              <a:rPr lang="en-US" altLang="zh-CN" sz="2800" baseline="0" dirty="0"/>
              <a:t>, </a:t>
            </a:r>
            <a:r>
              <a:rPr lang="en-US" altLang="zh-CN" sz="2800" baseline="0" dirty="0" err="1"/>
              <a:t>a</a:t>
            </a:r>
            <a:r>
              <a:rPr lang="en-US" altLang="zh-CN" sz="2800" baseline="-25000" dirty="0" err="1"/>
              <a:t>i</a:t>
            </a:r>
            <a:r>
              <a:rPr lang="en-US" altLang="zh-CN" sz="2800" baseline="-25000" dirty="0"/>
              <a:t> </a:t>
            </a:r>
            <a:r>
              <a:rPr lang="en-US" altLang="zh-CN" sz="2800" baseline="0" dirty="0"/>
              <a:t>,</a:t>
            </a:r>
            <a:r>
              <a:rPr lang="en-US" altLang="zh-CN" sz="2800" baseline="-25000" dirty="0"/>
              <a:t> </a:t>
            </a:r>
            <a:r>
              <a:rPr lang="en-US" altLang="zh-CN" sz="2800" baseline="0" dirty="0"/>
              <a:t>a</a:t>
            </a:r>
            <a:r>
              <a:rPr lang="en-US" altLang="zh-CN" sz="2800" baseline="-25000" dirty="0"/>
              <a:t>i+1</a:t>
            </a:r>
            <a:r>
              <a:rPr lang="en-US" altLang="zh-CN" sz="2800" baseline="0" dirty="0"/>
              <a:t>, </a:t>
            </a:r>
            <a:r>
              <a:rPr lang="en-US" altLang="zh-CN" sz="2800" baseline="-25000" dirty="0"/>
              <a:t> </a:t>
            </a:r>
            <a:r>
              <a:rPr lang="en-US" altLang="zh-CN" sz="2800" baseline="0" dirty="0"/>
              <a:t>…</a:t>
            </a:r>
            <a:r>
              <a:rPr lang="en-US" altLang="zh-CN" sz="2800" baseline="0" dirty="0">
                <a:latin typeface="宋体" charset="-122"/>
              </a:rPr>
              <a:t> </a:t>
            </a:r>
            <a:r>
              <a:rPr lang="en-US" altLang="zh-CN" sz="2800" baseline="0" dirty="0"/>
              <a:t>,a</a:t>
            </a:r>
            <a:r>
              <a:rPr lang="en-US" altLang="zh-CN" sz="2800" baseline="-25000" dirty="0"/>
              <a:t>n-1 </a:t>
            </a:r>
            <a:r>
              <a:rPr lang="en-US" altLang="zh-CN" sz="2800" baseline="0" dirty="0"/>
              <a:t>,</a:t>
            </a:r>
            <a:r>
              <a:rPr lang="en-US" altLang="zh-CN" sz="2800" baseline="-25000" dirty="0"/>
              <a:t> </a:t>
            </a:r>
            <a:r>
              <a:rPr lang="en-US" altLang="zh-CN" sz="2800" baseline="0" dirty="0"/>
              <a:t>a</a:t>
            </a:r>
            <a:r>
              <a:rPr lang="en-US" altLang="zh-CN" sz="2800" baseline="-25000" dirty="0"/>
              <a:t>n  </a:t>
            </a:r>
            <a:r>
              <a:rPr lang="en-US" altLang="zh-CN" sz="2800" baseline="0" dirty="0"/>
              <a:t>)</a:t>
            </a:r>
            <a:r>
              <a:rPr lang="zh-CN" altLang="en-US" sz="2800" b="0" baseline="0" dirty="0">
                <a:latin typeface="楷体_GB2312" pitchFamily="49" charset="-122"/>
              </a:rPr>
              <a:t>	</a:t>
            </a:r>
            <a:endParaRPr lang="en-US" altLang="zh-CN" sz="2800" b="0" baseline="0" dirty="0">
              <a:latin typeface="楷体_GB2312" pitchFamily="49" charset="-122"/>
            </a:endParaRPr>
          </a:p>
        </p:txBody>
      </p:sp>
      <p:grpSp>
        <p:nvGrpSpPr>
          <p:cNvPr id="4" name="Group 116"/>
          <p:cNvGrpSpPr>
            <a:grpSpLocks/>
          </p:cNvGrpSpPr>
          <p:nvPr/>
        </p:nvGrpSpPr>
        <p:grpSpPr bwMode="auto">
          <a:xfrm>
            <a:off x="457200" y="209550"/>
            <a:ext cx="3827463" cy="628650"/>
            <a:chOff x="288" y="84"/>
            <a:chExt cx="2138" cy="396"/>
          </a:xfrm>
        </p:grpSpPr>
        <p:sp>
          <p:nvSpPr>
            <p:cNvPr id="59417" name="Oval 57"/>
            <p:cNvSpPr>
              <a:spLocks noChangeArrowheads="1"/>
            </p:cNvSpPr>
            <p:nvPr/>
          </p:nvSpPr>
          <p:spPr bwMode="auto">
            <a:xfrm>
              <a:off x="288" y="84"/>
              <a:ext cx="1872" cy="396"/>
            </a:xfrm>
            <a:prstGeom prst="ellipse">
              <a:avLst/>
            </a:prstGeom>
            <a:solidFill>
              <a:srgbClr val="FFFFCD"/>
            </a:solidFill>
            <a:ln w="12700" cap="sq">
              <a:noFill/>
              <a:round/>
              <a:headEnd/>
              <a:tailEnd/>
            </a:ln>
            <a:effectLst>
              <a:outerShdw dist="96720" dir="1391915" algn="ctr" rotWithShape="0">
                <a:srgbClr val="B0B0B0"/>
              </a:outerShdw>
            </a:effectLst>
          </p:spPr>
          <p:txBody>
            <a:bodyPr wrap="none" anchor="ctr"/>
            <a:lstStyle/>
            <a:p>
              <a:endParaRPr lang="zh-CN" altLang="en-US"/>
            </a:p>
          </p:txBody>
        </p:sp>
        <p:sp>
          <p:nvSpPr>
            <p:cNvPr id="59418" name="Text Box 58"/>
            <p:cNvSpPr txBox="1">
              <a:spLocks noChangeArrowheads="1"/>
            </p:cNvSpPr>
            <p:nvPr/>
          </p:nvSpPr>
          <p:spPr bwMode="auto">
            <a:xfrm>
              <a:off x="372" y="96"/>
              <a:ext cx="2054" cy="349"/>
            </a:xfrm>
            <a:prstGeom prst="rect">
              <a:avLst/>
            </a:prstGeom>
            <a:noFill/>
            <a:ln w="12700" cap="sq">
              <a:noFill/>
              <a:miter lim="800000"/>
              <a:headEnd/>
              <a:tailEnd/>
            </a:ln>
          </p:spPr>
          <p:txBody>
            <a:bodyPr>
              <a:spAutoFit/>
            </a:bodyPr>
            <a:lstStyle/>
            <a:p>
              <a:pPr fontAlgn="base">
                <a:spcBef>
                  <a:spcPct val="0"/>
                </a:spcBef>
              </a:pPr>
              <a:r>
                <a:rPr lang="en-US" altLang="zh-CN" sz="3000" baseline="0">
                  <a:solidFill>
                    <a:srgbClr val="000099"/>
                  </a:solidFill>
                  <a:latin typeface="幼圆" pitchFamily="49" charset="-122"/>
                  <a:ea typeface="幼圆" pitchFamily="49" charset="-122"/>
                </a:rPr>
                <a:t>2.2.2</a:t>
              </a:r>
              <a:r>
                <a:rPr lang="zh-CN" altLang="en-US" sz="3000" baseline="0">
                  <a:solidFill>
                    <a:srgbClr val="000099"/>
                  </a:solidFill>
                  <a:latin typeface="幼圆" pitchFamily="49" charset="-122"/>
                  <a:ea typeface="幼圆" pitchFamily="49" charset="-122"/>
                </a:rPr>
                <a:t> 基本算法 </a:t>
              </a:r>
            </a:p>
          </p:txBody>
        </p:sp>
      </p:grpSp>
      <p:grpSp>
        <p:nvGrpSpPr>
          <p:cNvPr id="7" name="Group 90"/>
          <p:cNvGrpSpPr>
            <a:grpSpLocks/>
          </p:cNvGrpSpPr>
          <p:nvPr/>
        </p:nvGrpSpPr>
        <p:grpSpPr bwMode="auto">
          <a:xfrm>
            <a:off x="3059832" y="2492896"/>
            <a:ext cx="962025" cy="342900"/>
            <a:chOff x="2358" y="1524"/>
            <a:chExt cx="606" cy="216"/>
          </a:xfrm>
        </p:grpSpPr>
        <p:sp>
          <p:nvSpPr>
            <p:cNvPr id="59411" name="AutoShape 92"/>
            <p:cNvSpPr>
              <a:spLocks noChangeArrowheads="1"/>
            </p:cNvSpPr>
            <p:nvPr/>
          </p:nvSpPr>
          <p:spPr bwMode="auto">
            <a:xfrm>
              <a:off x="2748" y="1524"/>
              <a:ext cx="216" cy="216"/>
            </a:xfrm>
            <a:prstGeom prst="upArrow">
              <a:avLst>
                <a:gd name="adj1" fmla="val 50000"/>
                <a:gd name="adj2" fmla="val 25000"/>
              </a:avLst>
            </a:prstGeom>
            <a:gradFill rotWithShape="0">
              <a:gsLst>
                <a:gs pos="0">
                  <a:srgbClr val="760000"/>
                </a:gs>
                <a:gs pos="50000">
                  <a:srgbClr val="FF0000"/>
                </a:gs>
                <a:gs pos="100000">
                  <a:srgbClr val="760000"/>
                </a:gs>
              </a:gsLst>
              <a:lin ang="0" scaled="1"/>
            </a:gradFill>
            <a:ln w="12700" cap="sq">
              <a:noFill/>
              <a:miter lim="800000"/>
              <a:headEnd/>
              <a:tailEnd/>
            </a:ln>
          </p:spPr>
          <p:txBody>
            <a:bodyPr wrap="none" anchor="ctr"/>
            <a:lstStyle/>
            <a:p>
              <a:endParaRPr lang="zh-CN" altLang="en-US"/>
            </a:p>
          </p:txBody>
        </p:sp>
        <p:sp>
          <p:nvSpPr>
            <p:cNvPr id="59412" name="Text Box 93"/>
            <p:cNvSpPr txBox="1">
              <a:spLocks noChangeArrowheads="1"/>
            </p:cNvSpPr>
            <p:nvPr/>
          </p:nvSpPr>
          <p:spPr bwMode="auto">
            <a:xfrm>
              <a:off x="2358" y="1524"/>
              <a:ext cx="315" cy="212"/>
            </a:xfrm>
            <a:prstGeom prst="rect">
              <a:avLst/>
            </a:prstGeom>
            <a:noFill/>
            <a:ln w="12700" cap="sq">
              <a:noFill/>
              <a:miter lim="800000"/>
              <a:headEnd/>
              <a:tailEnd/>
            </a:ln>
          </p:spPr>
          <p:txBody>
            <a:bodyPr wrap="none">
              <a:spAutoFit/>
            </a:bodyPr>
            <a:lstStyle/>
            <a:p>
              <a:pPr algn="ctr"/>
              <a:r>
                <a:rPr lang="zh-CN" altLang="en-US" sz="2400" dirty="0">
                  <a:solidFill>
                    <a:srgbClr val="FF3300"/>
                  </a:solidFill>
                  <a:ea typeface="宋体" charset="-122"/>
                  <a:cs typeface="Times New Roman" pitchFamily="18" charset="0"/>
                </a:rPr>
                <a:t>• • •</a:t>
              </a:r>
            </a:p>
          </p:txBody>
        </p:sp>
      </p:grpSp>
      <p:sp>
        <p:nvSpPr>
          <p:cNvPr id="300130" name="Text Box 98"/>
          <p:cNvSpPr txBox="1">
            <a:spLocks noChangeArrowheads="1"/>
          </p:cNvSpPr>
          <p:nvPr/>
        </p:nvSpPr>
        <p:spPr bwMode="auto">
          <a:xfrm>
            <a:off x="1066800" y="3573463"/>
            <a:ext cx="7543800" cy="2959100"/>
          </a:xfrm>
          <a:prstGeom prst="rect">
            <a:avLst/>
          </a:prstGeom>
          <a:noFill/>
          <a:ln w="9525">
            <a:noFill/>
            <a:miter lim="800000"/>
            <a:headEnd/>
            <a:tailEnd/>
          </a:ln>
        </p:spPr>
        <p:txBody>
          <a:bodyPr>
            <a:spAutoFit/>
          </a:bodyPr>
          <a:lstStyle/>
          <a:p>
            <a:pPr eaLnBrk="1" fontAlgn="base" hangingPunct="1">
              <a:lnSpc>
                <a:spcPct val="90000"/>
              </a:lnSpc>
              <a:spcBef>
                <a:spcPct val="0"/>
              </a:spcBef>
            </a:pPr>
            <a:r>
              <a:rPr lang="en-US" altLang="zh-CN" sz="2500" baseline="0" dirty="0" err="1">
                <a:solidFill>
                  <a:srgbClr val="000099"/>
                </a:solidFill>
              </a:rPr>
              <a:t>int</a:t>
            </a:r>
            <a:r>
              <a:rPr lang="en-US" altLang="zh-CN" sz="2500" baseline="0" dirty="0">
                <a:solidFill>
                  <a:srgbClr val="000099"/>
                </a:solidFill>
              </a:rPr>
              <a:t> </a:t>
            </a:r>
            <a:r>
              <a:rPr lang="en-US" altLang="zh-CN" sz="2500" dirty="0" err="1">
                <a:solidFill>
                  <a:srgbClr val="000099"/>
                </a:solidFill>
              </a:rPr>
              <a:t>searchElem</a:t>
            </a:r>
            <a:r>
              <a:rPr lang="en-US" altLang="zh-CN" sz="2500" baseline="0" dirty="0">
                <a:solidFill>
                  <a:srgbClr val="000099"/>
                </a:solidFill>
              </a:rPr>
              <a:t>(</a:t>
            </a:r>
            <a:r>
              <a:rPr lang="en-US" altLang="zh-CN" sz="2500" baseline="0" dirty="0" err="1">
                <a:solidFill>
                  <a:srgbClr val="000099"/>
                </a:solidFill>
              </a:rPr>
              <a:t>ElemType</a:t>
            </a:r>
            <a:r>
              <a:rPr lang="en-US" altLang="zh-CN" sz="2500" baseline="0" dirty="0">
                <a:solidFill>
                  <a:srgbClr val="000099"/>
                </a:solidFill>
              </a:rPr>
              <a:t> </a:t>
            </a:r>
            <a:r>
              <a:rPr lang="en-US" altLang="zh-CN" sz="2500" dirty="0">
                <a:solidFill>
                  <a:srgbClr val="000099"/>
                </a:solidFill>
              </a:rPr>
              <a:t>list</a:t>
            </a:r>
            <a:r>
              <a:rPr lang="en-US" altLang="zh-CN" sz="2500" baseline="0" dirty="0">
                <a:solidFill>
                  <a:srgbClr val="000099"/>
                </a:solidFill>
              </a:rPr>
              <a:t>[ ], </a:t>
            </a:r>
            <a:r>
              <a:rPr lang="en-US" altLang="zh-CN" sz="2500" baseline="0" dirty="0" err="1">
                <a:solidFill>
                  <a:srgbClr val="000099"/>
                </a:solidFill>
              </a:rPr>
              <a:t>int</a:t>
            </a:r>
            <a:r>
              <a:rPr lang="en-US" altLang="zh-CN" sz="2500" baseline="0" dirty="0">
                <a:solidFill>
                  <a:srgbClr val="000099"/>
                </a:solidFill>
              </a:rPr>
              <a:t> n, </a:t>
            </a:r>
            <a:r>
              <a:rPr lang="en-US" altLang="zh-CN" sz="2500" baseline="0" dirty="0" err="1">
                <a:solidFill>
                  <a:srgbClr val="000099"/>
                </a:solidFill>
              </a:rPr>
              <a:t>ElemType</a:t>
            </a:r>
            <a:r>
              <a:rPr lang="en-US" altLang="zh-CN" sz="2500" baseline="0" dirty="0">
                <a:solidFill>
                  <a:srgbClr val="000099"/>
                </a:solidFill>
              </a:rPr>
              <a:t> item)</a:t>
            </a:r>
          </a:p>
          <a:p>
            <a:pPr eaLnBrk="1" fontAlgn="base" hangingPunct="1">
              <a:lnSpc>
                <a:spcPct val="90000"/>
              </a:lnSpc>
              <a:spcBef>
                <a:spcPct val="0"/>
              </a:spcBef>
            </a:pPr>
            <a:r>
              <a:rPr lang="en-US" altLang="zh-CN" sz="2600" baseline="0" dirty="0">
                <a:solidFill>
                  <a:srgbClr val="000099"/>
                </a:solidFill>
              </a:rPr>
              <a:t>{ </a:t>
            </a:r>
          </a:p>
          <a:p>
            <a:pPr eaLnBrk="1" fontAlgn="base" hangingPunct="1">
              <a:lnSpc>
                <a:spcPct val="90000"/>
              </a:lnSpc>
              <a:spcBef>
                <a:spcPct val="0"/>
              </a:spcBef>
            </a:pPr>
            <a:r>
              <a:rPr lang="en-US" altLang="zh-CN" sz="2600" baseline="0" dirty="0">
                <a:solidFill>
                  <a:srgbClr val="000099"/>
                </a:solidFill>
              </a:rPr>
              <a:t>      </a:t>
            </a:r>
            <a:r>
              <a:rPr lang="en-US" altLang="zh-CN" sz="2600" baseline="0" dirty="0" err="1">
                <a:solidFill>
                  <a:srgbClr val="000099"/>
                </a:solidFill>
              </a:rPr>
              <a:t>int</a:t>
            </a:r>
            <a:r>
              <a:rPr lang="en-US" altLang="zh-CN" sz="2600" baseline="0" dirty="0">
                <a:solidFill>
                  <a:srgbClr val="000099"/>
                </a:solidFill>
              </a:rPr>
              <a:t> </a:t>
            </a:r>
            <a:r>
              <a:rPr lang="en-US" altLang="zh-CN" sz="2600" baseline="0" dirty="0" err="1">
                <a:solidFill>
                  <a:srgbClr val="000099"/>
                </a:solidFill>
              </a:rPr>
              <a:t>i</a:t>
            </a:r>
            <a:r>
              <a:rPr lang="en-US" altLang="zh-CN" sz="2600" baseline="0" dirty="0">
                <a:solidFill>
                  <a:srgbClr val="000099"/>
                </a:solidFill>
              </a:rPr>
              <a:t>;</a:t>
            </a:r>
            <a:endParaRPr lang="en-US" altLang="zh-CN" sz="2600" baseline="0" dirty="0">
              <a:solidFill>
                <a:srgbClr val="000099"/>
              </a:solidFill>
              <a:latin typeface="宋体" charset="-122"/>
            </a:endParaRPr>
          </a:p>
          <a:p>
            <a:pPr algn="just" fontAlgn="base">
              <a:lnSpc>
                <a:spcPct val="90000"/>
              </a:lnSpc>
              <a:spcBef>
                <a:spcPct val="0"/>
              </a:spcBef>
            </a:pPr>
            <a:r>
              <a:rPr lang="en-US" altLang="zh-CN" sz="2600" baseline="0" dirty="0">
                <a:solidFill>
                  <a:srgbClr val="000099"/>
                </a:solidFill>
                <a:latin typeface="宋体" charset="-122"/>
              </a:rPr>
              <a:t>   </a:t>
            </a:r>
            <a:r>
              <a:rPr lang="en-US" altLang="zh-CN" sz="2600" baseline="0" dirty="0">
                <a:solidFill>
                  <a:srgbClr val="000099"/>
                </a:solidFill>
              </a:rPr>
              <a:t>for(</a:t>
            </a:r>
            <a:r>
              <a:rPr lang="en-US" altLang="zh-CN" sz="2600" baseline="0" dirty="0" err="1">
                <a:solidFill>
                  <a:srgbClr val="000099"/>
                </a:solidFill>
              </a:rPr>
              <a:t>i</a:t>
            </a:r>
            <a:r>
              <a:rPr lang="en-US" altLang="zh-CN" sz="2600" baseline="0" dirty="0">
                <a:solidFill>
                  <a:srgbClr val="000099"/>
                </a:solidFill>
              </a:rPr>
              <a:t>=0;i&lt;</a:t>
            </a:r>
            <a:r>
              <a:rPr lang="en-US" altLang="zh-CN" sz="2600" baseline="0" dirty="0" err="1">
                <a:solidFill>
                  <a:srgbClr val="000099"/>
                </a:solidFill>
              </a:rPr>
              <a:t>n;i</a:t>
            </a:r>
            <a:r>
              <a:rPr lang="en-US" altLang="zh-CN" sz="2600" baseline="0" dirty="0">
                <a:solidFill>
                  <a:srgbClr val="000099"/>
                </a:solidFill>
              </a:rPr>
              <a:t>++)</a:t>
            </a:r>
          </a:p>
          <a:p>
            <a:pPr algn="just" fontAlgn="base">
              <a:lnSpc>
                <a:spcPct val="90000"/>
              </a:lnSpc>
              <a:spcBef>
                <a:spcPct val="0"/>
              </a:spcBef>
            </a:pPr>
            <a:r>
              <a:rPr lang="en-US" altLang="zh-CN" sz="2600" baseline="0" dirty="0">
                <a:solidFill>
                  <a:srgbClr val="000099"/>
                </a:solidFill>
              </a:rPr>
              <a:t>          if(list[</a:t>
            </a:r>
            <a:r>
              <a:rPr lang="en-US" altLang="zh-CN" sz="2600" baseline="0" dirty="0" err="1">
                <a:solidFill>
                  <a:srgbClr val="000099"/>
                </a:solidFill>
              </a:rPr>
              <a:t>i</a:t>
            </a:r>
            <a:r>
              <a:rPr lang="en-US" altLang="zh-CN" sz="2600" baseline="0" dirty="0">
                <a:solidFill>
                  <a:srgbClr val="000099"/>
                </a:solidFill>
              </a:rPr>
              <a:t>]==item) </a:t>
            </a:r>
          </a:p>
          <a:p>
            <a:pPr algn="just" fontAlgn="base">
              <a:lnSpc>
                <a:spcPct val="90000"/>
              </a:lnSpc>
              <a:spcBef>
                <a:spcPct val="0"/>
              </a:spcBef>
            </a:pPr>
            <a:r>
              <a:rPr lang="en-US" altLang="zh-CN" sz="2600" baseline="0" dirty="0">
                <a:solidFill>
                  <a:srgbClr val="000099"/>
                </a:solidFill>
              </a:rPr>
              <a:t>              return  </a:t>
            </a:r>
            <a:r>
              <a:rPr lang="en-US" altLang="zh-CN" sz="2600" baseline="0" dirty="0" err="1">
                <a:solidFill>
                  <a:srgbClr val="000099"/>
                </a:solidFill>
              </a:rPr>
              <a:t>i</a:t>
            </a:r>
            <a:r>
              <a:rPr lang="en-US" altLang="zh-CN" sz="2600" baseline="0" dirty="0">
                <a:solidFill>
                  <a:srgbClr val="000099"/>
                </a:solidFill>
              </a:rPr>
              <a:t> ; </a:t>
            </a:r>
            <a:r>
              <a:rPr lang="en-US" altLang="zh-CN" sz="2200" baseline="0" dirty="0">
                <a:solidFill>
                  <a:srgbClr val="000099"/>
                </a:solidFill>
              </a:rPr>
              <a:t>/* </a:t>
            </a:r>
            <a:r>
              <a:rPr lang="zh-CN" altLang="zh-CN" sz="2200" baseline="0" dirty="0">
                <a:solidFill>
                  <a:srgbClr val="000099"/>
                </a:solidFill>
                <a:latin typeface="幼圆" pitchFamily="49" charset="-122"/>
                <a:ea typeface="幼圆" pitchFamily="49" charset="-122"/>
              </a:rPr>
              <a:t>查找成功,</a:t>
            </a:r>
            <a:r>
              <a:rPr lang="zh-CN" altLang="en-US" sz="2200" baseline="0" dirty="0">
                <a:solidFill>
                  <a:srgbClr val="000099"/>
                </a:solidFill>
                <a:latin typeface="幼圆" pitchFamily="49" charset="-122"/>
                <a:ea typeface="幼圆" pitchFamily="49" charset="-122"/>
              </a:rPr>
              <a:t> </a:t>
            </a:r>
            <a:r>
              <a:rPr lang="zh-CN" altLang="zh-CN" sz="2200" baseline="0" dirty="0">
                <a:solidFill>
                  <a:srgbClr val="000099"/>
                </a:solidFill>
                <a:latin typeface="幼圆" pitchFamily="49" charset="-122"/>
                <a:ea typeface="幼圆" pitchFamily="49" charset="-122"/>
              </a:rPr>
              <a:t>返回</a:t>
            </a:r>
            <a:r>
              <a:rPr lang="zh-CN" altLang="en-US" sz="2200" baseline="0" dirty="0">
                <a:solidFill>
                  <a:srgbClr val="000099"/>
                </a:solidFill>
                <a:latin typeface="幼圆" pitchFamily="49" charset="-122"/>
                <a:ea typeface="幼圆" pitchFamily="49" charset="-122"/>
              </a:rPr>
              <a:t>在表中位置</a:t>
            </a:r>
            <a:r>
              <a:rPr lang="en-US" altLang="zh-CN" sz="2200" baseline="0" dirty="0">
                <a:solidFill>
                  <a:srgbClr val="000099"/>
                </a:solidFill>
              </a:rPr>
              <a:t> */</a:t>
            </a:r>
          </a:p>
          <a:p>
            <a:pPr algn="just" fontAlgn="base">
              <a:lnSpc>
                <a:spcPct val="90000"/>
              </a:lnSpc>
              <a:spcBef>
                <a:spcPct val="0"/>
              </a:spcBef>
            </a:pPr>
            <a:r>
              <a:rPr lang="en-US" altLang="zh-CN" sz="2600" baseline="0" dirty="0">
                <a:solidFill>
                  <a:srgbClr val="000099"/>
                </a:solidFill>
              </a:rPr>
              <a:t>      return </a:t>
            </a:r>
            <a:r>
              <a:rPr lang="en-US" altLang="zh-CN" sz="2600" baseline="0" dirty="0">
                <a:solidFill>
                  <a:srgbClr val="000099"/>
                </a:solidFill>
                <a:latin typeface="宋体" charset="-122"/>
                <a:ea typeface="宋体" charset="-122"/>
              </a:rPr>
              <a:t>-</a:t>
            </a:r>
            <a:r>
              <a:rPr lang="en-US" altLang="zh-CN" sz="2600" baseline="0" dirty="0">
                <a:solidFill>
                  <a:srgbClr val="000099"/>
                </a:solidFill>
              </a:rPr>
              <a:t>1;             </a:t>
            </a:r>
            <a:r>
              <a:rPr lang="en-US" altLang="zh-CN" sz="2200" baseline="0" dirty="0">
                <a:solidFill>
                  <a:srgbClr val="000099"/>
                </a:solidFill>
              </a:rPr>
              <a:t>/*  </a:t>
            </a:r>
            <a:r>
              <a:rPr lang="zh-CN" altLang="zh-CN" sz="2200" baseline="0" dirty="0">
                <a:solidFill>
                  <a:srgbClr val="000099"/>
                </a:solidFill>
                <a:latin typeface="幼圆" pitchFamily="49" charset="-122"/>
                <a:ea typeface="幼圆" pitchFamily="49" charset="-122"/>
              </a:rPr>
              <a:t>查找失败,</a:t>
            </a:r>
            <a:r>
              <a:rPr lang="zh-CN" altLang="en-US" sz="2200" baseline="0" dirty="0">
                <a:solidFill>
                  <a:srgbClr val="000099"/>
                </a:solidFill>
                <a:latin typeface="幼圆" pitchFamily="49" charset="-122"/>
                <a:ea typeface="幼圆" pitchFamily="49" charset="-122"/>
              </a:rPr>
              <a:t> </a:t>
            </a:r>
            <a:r>
              <a:rPr lang="zh-CN" altLang="zh-CN" sz="2200" baseline="0" dirty="0">
                <a:solidFill>
                  <a:srgbClr val="000099"/>
                </a:solidFill>
                <a:latin typeface="幼圆" pitchFamily="49" charset="-122"/>
                <a:ea typeface="幼圆" pitchFamily="49" charset="-122"/>
              </a:rPr>
              <a:t>返回信息</a:t>
            </a:r>
            <a:r>
              <a:rPr lang="zh-CN" altLang="en-US" sz="2200" baseline="0" dirty="0">
                <a:solidFill>
                  <a:srgbClr val="000099"/>
                </a:solidFill>
                <a:latin typeface="宋体" charset="-122"/>
                <a:ea typeface="宋体" charset="-122"/>
              </a:rPr>
              <a:t>-</a:t>
            </a:r>
            <a:r>
              <a:rPr lang="zh-CN" altLang="en-US" sz="2200" baseline="0" dirty="0">
                <a:solidFill>
                  <a:srgbClr val="000099"/>
                </a:solidFill>
              </a:rPr>
              <a:t>1 */</a:t>
            </a:r>
          </a:p>
          <a:p>
            <a:pPr algn="just" fontAlgn="base">
              <a:lnSpc>
                <a:spcPct val="90000"/>
              </a:lnSpc>
              <a:spcBef>
                <a:spcPct val="0"/>
              </a:spcBef>
            </a:pPr>
            <a:r>
              <a:rPr lang="zh-CN" altLang="en-US" sz="2600" baseline="0" dirty="0">
                <a:solidFill>
                  <a:srgbClr val="000099"/>
                </a:solidFill>
              </a:rPr>
              <a:t>}</a:t>
            </a:r>
            <a:endParaRPr lang="en-US" altLang="zh-CN" sz="2600" baseline="0" dirty="0"/>
          </a:p>
        </p:txBody>
      </p:sp>
      <p:grpSp>
        <p:nvGrpSpPr>
          <p:cNvPr id="8" name="Group 103"/>
          <p:cNvGrpSpPr>
            <a:grpSpLocks/>
          </p:cNvGrpSpPr>
          <p:nvPr/>
        </p:nvGrpSpPr>
        <p:grpSpPr bwMode="auto">
          <a:xfrm>
            <a:off x="6019800" y="2852738"/>
            <a:ext cx="2381250" cy="560387"/>
            <a:chOff x="3684" y="1848"/>
            <a:chExt cx="1500" cy="353"/>
          </a:xfrm>
        </p:grpSpPr>
        <p:sp>
          <p:nvSpPr>
            <p:cNvPr id="59408" name="Text Box 76"/>
            <p:cNvSpPr txBox="1">
              <a:spLocks noChangeArrowheads="1"/>
            </p:cNvSpPr>
            <p:nvPr/>
          </p:nvSpPr>
          <p:spPr bwMode="auto">
            <a:xfrm>
              <a:off x="3828" y="1893"/>
              <a:ext cx="1356" cy="308"/>
            </a:xfrm>
            <a:prstGeom prst="rect">
              <a:avLst/>
            </a:prstGeom>
            <a:noFill/>
            <a:ln w="12700" cap="sq">
              <a:noFill/>
              <a:miter lim="800000"/>
              <a:headEnd/>
              <a:tailEnd/>
            </a:ln>
          </p:spPr>
          <p:txBody>
            <a:bodyPr>
              <a:spAutoFit/>
            </a:bodyPr>
            <a:lstStyle/>
            <a:p>
              <a:r>
                <a:rPr kumimoji="1" lang="zh-CN" altLang="en-US" sz="2600" baseline="0">
                  <a:solidFill>
                    <a:srgbClr val="000099"/>
                  </a:solidFill>
                  <a:latin typeface="黑体" pitchFamily="2" charset="-122"/>
                  <a:ea typeface="黑体" pitchFamily="2" charset="-122"/>
                </a:rPr>
                <a:t>顺序查找法</a:t>
              </a:r>
            </a:p>
          </p:txBody>
        </p:sp>
        <p:sp>
          <p:nvSpPr>
            <p:cNvPr id="59409" name="AutoShape 102"/>
            <p:cNvSpPr>
              <a:spLocks noChangeArrowheads="1"/>
            </p:cNvSpPr>
            <p:nvPr/>
          </p:nvSpPr>
          <p:spPr bwMode="auto">
            <a:xfrm>
              <a:off x="3684" y="1848"/>
              <a:ext cx="1428" cy="336"/>
            </a:xfrm>
            <a:prstGeom prst="wedgeEllipseCallout">
              <a:avLst>
                <a:gd name="adj1" fmla="val -44259"/>
                <a:gd name="adj2" fmla="val 111903"/>
              </a:avLst>
            </a:prstGeom>
            <a:noFill/>
            <a:ln w="57150" cap="sq">
              <a:solidFill>
                <a:srgbClr val="FF6600"/>
              </a:solidFill>
              <a:miter lim="800000"/>
              <a:headEnd/>
              <a:tailEnd/>
            </a:ln>
          </p:spPr>
          <p:txBody>
            <a:bodyPr anchor="ctr"/>
            <a:lstStyle/>
            <a:p>
              <a:pPr algn="ctr"/>
              <a:endParaRPr lang="zh-CN" altLang="en-US" sz="2600"/>
            </a:p>
          </p:txBody>
        </p:sp>
      </p:grpSp>
      <p:sp>
        <p:nvSpPr>
          <p:cNvPr id="300136" name="Rectangle 104"/>
          <p:cNvSpPr>
            <a:spLocks noChangeArrowheads="1"/>
          </p:cNvSpPr>
          <p:nvPr/>
        </p:nvSpPr>
        <p:spPr bwMode="auto">
          <a:xfrm>
            <a:off x="5257800" y="4495800"/>
            <a:ext cx="2882900" cy="549275"/>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2800" baseline="0" dirty="0">
                <a:solidFill>
                  <a:srgbClr val="FF3300"/>
                </a:solidFill>
                <a:ea typeface="幼圆" pitchFamily="49" charset="-122"/>
              </a:rPr>
              <a:t>时间复杂度</a:t>
            </a:r>
            <a:r>
              <a:rPr lang="en-US" altLang="zh-CN" sz="3000" baseline="0" dirty="0">
                <a:solidFill>
                  <a:srgbClr val="FF3300"/>
                </a:solidFill>
              </a:rPr>
              <a:t>O</a:t>
            </a:r>
            <a:r>
              <a:rPr lang="en-US" altLang="zh-CN" sz="2800" baseline="0" dirty="0">
                <a:solidFill>
                  <a:srgbClr val="FF3300"/>
                </a:solidFill>
              </a:rPr>
              <a:t>(n)</a:t>
            </a:r>
            <a:endParaRPr lang="zh-CN" altLang="en-US" sz="2800" baseline="0" dirty="0">
              <a:solidFill>
                <a:srgbClr val="FF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300041"/>
                                        </p:tgtEl>
                                        <p:attrNameLst>
                                          <p:attrName>style.visibility</p:attrName>
                                        </p:attrNameLst>
                                      </p:cBhvr>
                                      <p:to>
                                        <p:strVal val="visible"/>
                                      </p:to>
                                    </p:set>
                                    <p:animEffect transition="in" filter="wipe(right)">
                                      <p:cBhvr>
                                        <p:cTn id="13" dur="500"/>
                                        <p:tgtEl>
                                          <p:spTgt spid="3000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00130"/>
                                        </p:tgtEl>
                                        <p:attrNameLst>
                                          <p:attrName>style.visibility</p:attrName>
                                        </p:attrNameLst>
                                      </p:cBhvr>
                                      <p:to>
                                        <p:strVal val="visible"/>
                                      </p:to>
                                    </p:set>
                                    <p:animEffect transition="in" filter="blinds(horizontal)">
                                      <p:cBhvr>
                                        <p:cTn id="29" dur="500"/>
                                        <p:tgtEl>
                                          <p:spTgt spid="30013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up)">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3" presetClass="entr" presetSubtype="528" fill="hold" grpId="0" nodeType="clickEffect">
                                  <p:stCondLst>
                                    <p:cond delay="0"/>
                                  </p:stCondLst>
                                  <p:childTnLst>
                                    <p:set>
                                      <p:cBhvr>
                                        <p:cTn id="38" dur="1" fill="hold">
                                          <p:stCondLst>
                                            <p:cond delay="0"/>
                                          </p:stCondLst>
                                        </p:cTn>
                                        <p:tgtEl>
                                          <p:spTgt spid="300136"/>
                                        </p:tgtEl>
                                        <p:attrNameLst>
                                          <p:attrName>style.visibility</p:attrName>
                                        </p:attrNameLst>
                                      </p:cBhvr>
                                      <p:to>
                                        <p:strVal val="visible"/>
                                      </p:to>
                                    </p:set>
                                    <p:anim calcmode="lin" valueType="num">
                                      <p:cBhvr>
                                        <p:cTn id="39" dur="500" fill="hold"/>
                                        <p:tgtEl>
                                          <p:spTgt spid="300136"/>
                                        </p:tgtEl>
                                        <p:attrNameLst>
                                          <p:attrName>ppt_w</p:attrName>
                                        </p:attrNameLst>
                                      </p:cBhvr>
                                      <p:tavLst>
                                        <p:tav tm="0">
                                          <p:val>
                                            <p:fltVal val="0"/>
                                          </p:val>
                                        </p:tav>
                                        <p:tav tm="100000">
                                          <p:val>
                                            <p:strVal val="#ppt_w"/>
                                          </p:val>
                                        </p:tav>
                                      </p:tavLst>
                                    </p:anim>
                                    <p:anim calcmode="lin" valueType="num">
                                      <p:cBhvr>
                                        <p:cTn id="40" dur="500" fill="hold"/>
                                        <p:tgtEl>
                                          <p:spTgt spid="300136"/>
                                        </p:tgtEl>
                                        <p:attrNameLst>
                                          <p:attrName>ppt_h</p:attrName>
                                        </p:attrNameLst>
                                      </p:cBhvr>
                                      <p:tavLst>
                                        <p:tav tm="0">
                                          <p:val>
                                            <p:fltVal val="0"/>
                                          </p:val>
                                        </p:tav>
                                        <p:tav tm="100000">
                                          <p:val>
                                            <p:strVal val="#ppt_h"/>
                                          </p:val>
                                        </p:tav>
                                      </p:tavLst>
                                    </p:anim>
                                    <p:anim calcmode="lin" valueType="num">
                                      <p:cBhvr>
                                        <p:cTn id="41" dur="500" fill="hold"/>
                                        <p:tgtEl>
                                          <p:spTgt spid="300136"/>
                                        </p:tgtEl>
                                        <p:attrNameLst>
                                          <p:attrName>ppt_x</p:attrName>
                                        </p:attrNameLst>
                                      </p:cBhvr>
                                      <p:tavLst>
                                        <p:tav tm="0">
                                          <p:val>
                                            <p:fltVal val="0.5"/>
                                          </p:val>
                                        </p:tav>
                                        <p:tav tm="100000">
                                          <p:val>
                                            <p:strVal val="#ppt_x"/>
                                          </p:val>
                                        </p:tav>
                                      </p:tavLst>
                                    </p:anim>
                                    <p:anim calcmode="lin" valueType="num">
                                      <p:cBhvr>
                                        <p:cTn id="42" dur="500" fill="hold"/>
                                        <p:tgtEl>
                                          <p:spTgt spid="30013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41" grpId="0" autoUpdateAnimBg="0"/>
      <p:bldP spid="300130" grpId="0"/>
      <p:bldP spid="30013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17</a:t>
            </a:fld>
            <a:endParaRPr lang="zh-CN" altLang="en-US"/>
          </a:p>
        </p:txBody>
      </p:sp>
      <p:grpSp>
        <p:nvGrpSpPr>
          <p:cNvPr id="3" name="Group 129"/>
          <p:cNvGrpSpPr>
            <a:grpSpLocks/>
          </p:cNvGrpSpPr>
          <p:nvPr/>
        </p:nvGrpSpPr>
        <p:grpSpPr bwMode="auto">
          <a:xfrm>
            <a:off x="467544" y="836712"/>
            <a:ext cx="7847013" cy="685800"/>
            <a:chOff x="296" y="624"/>
            <a:chExt cx="4943" cy="432"/>
          </a:xfrm>
        </p:grpSpPr>
        <p:sp>
          <p:nvSpPr>
            <p:cNvPr id="4" name="Rectangle 7"/>
            <p:cNvSpPr>
              <a:spLocks noChangeArrowheads="1"/>
            </p:cNvSpPr>
            <p:nvPr/>
          </p:nvSpPr>
          <p:spPr bwMode="auto">
            <a:xfrm>
              <a:off x="304" y="624"/>
              <a:ext cx="4928" cy="432"/>
            </a:xfrm>
            <a:prstGeom prst="rect">
              <a:avLst/>
            </a:prstGeom>
            <a:solidFill>
              <a:srgbClr val="A7EEFF"/>
            </a:solidFill>
            <a:ln w="12700" cap="sq">
              <a:noFill/>
              <a:miter lim="800000"/>
              <a:headEnd/>
              <a:tailEnd/>
            </a:ln>
            <a:effectLst>
              <a:outerShdw dist="135003" dir="2471156" algn="ctr" rotWithShape="0">
                <a:srgbClr val="B0B0B0"/>
              </a:outerShdw>
            </a:effectLst>
          </p:spPr>
          <p:txBody>
            <a:bodyPr wrap="none" anchor="ctr"/>
            <a:lstStyle/>
            <a:p>
              <a:endParaRPr lang="zh-CN" altLang="en-US"/>
            </a:p>
          </p:txBody>
        </p:sp>
        <p:sp>
          <p:nvSpPr>
            <p:cNvPr id="5" name="Rectangle 8"/>
            <p:cNvSpPr>
              <a:spLocks noChangeArrowheads="1"/>
            </p:cNvSpPr>
            <p:nvPr/>
          </p:nvSpPr>
          <p:spPr bwMode="auto">
            <a:xfrm>
              <a:off x="296" y="686"/>
              <a:ext cx="4943" cy="330"/>
            </a:xfrm>
            <a:prstGeom prst="rect">
              <a:avLst/>
            </a:prstGeom>
            <a:noFill/>
            <a:ln w="12700" cap="sq">
              <a:noFill/>
              <a:miter lim="800000"/>
              <a:headEnd/>
              <a:tailEnd/>
            </a:ln>
          </p:spPr>
          <p:txBody>
            <a:bodyPr>
              <a:spAutoFit/>
            </a:bodyPr>
            <a:lstStyle/>
            <a:p>
              <a:pPr fontAlgn="base">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dirty="0">
                  <a:solidFill>
                    <a:schemeClr val="accent2"/>
                  </a:solidFill>
                  <a:latin typeface="黑体" pitchFamily="2" charset="-122"/>
                  <a:ea typeface="黑体" pitchFamily="2" charset="-122"/>
                </a:rPr>
                <a:t>如何在</a:t>
              </a:r>
              <a:r>
                <a:rPr kumimoji="1" lang="zh-CN" altLang="en-US" sz="2800" dirty="0">
                  <a:solidFill>
                    <a:srgbClr val="7030A0"/>
                  </a:solidFill>
                  <a:latin typeface="黑体" pitchFamily="2" charset="-122"/>
                  <a:ea typeface="黑体" pitchFamily="2" charset="-122"/>
                </a:rPr>
                <a:t>有序</a:t>
              </a:r>
              <a:r>
                <a:rPr kumimoji="1" lang="zh-CN" altLang="en-US" sz="2800" baseline="0" dirty="0">
                  <a:solidFill>
                    <a:schemeClr val="accent2"/>
                  </a:solidFill>
                  <a:latin typeface="黑体" pitchFamily="2" charset="-122"/>
                  <a:ea typeface="黑体" pitchFamily="2" charset="-122"/>
                </a:rPr>
                <a:t>顺序表中查找元素？</a:t>
              </a:r>
            </a:p>
          </p:txBody>
        </p:sp>
      </p:grpSp>
      <p:sp>
        <p:nvSpPr>
          <p:cNvPr id="6" name="矩形 5"/>
          <p:cNvSpPr/>
          <p:nvPr/>
        </p:nvSpPr>
        <p:spPr>
          <a:xfrm>
            <a:off x="1043608" y="1772816"/>
            <a:ext cx="7056784" cy="1569660"/>
          </a:xfrm>
          <a:prstGeom prst="rect">
            <a:avLst/>
          </a:prstGeom>
        </p:spPr>
        <p:txBody>
          <a:bodyPr wrap="square">
            <a:spAutoFit/>
          </a:bodyPr>
          <a:lstStyle/>
          <a:p>
            <a:pPr>
              <a:buFont typeface="Wingdings" pitchFamily="2" charset="2"/>
              <a:buChar char="n"/>
            </a:pPr>
            <a:r>
              <a:rPr lang="zh-CN" altLang="en-US" dirty="0">
                <a:solidFill>
                  <a:srgbClr val="0000CC"/>
                </a:solidFill>
                <a:ea typeface="宋体" pitchFamily="2" charset="-122"/>
              </a:rPr>
              <a:t> </a:t>
            </a:r>
            <a:r>
              <a:rPr lang="zh-CN" altLang="en-US" sz="2400" b="1" dirty="0">
                <a:solidFill>
                  <a:srgbClr val="0000CC"/>
                </a:solidFill>
                <a:ea typeface="宋体" pitchFamily="2" charset="-122"/>
              </a:rPr>
              <a:t>折半查找算法</a:t>
            </a:r>
            <a:r>
              <a:rPr lang="zh-CN" altLang="en-US" sz="2400" b="1" dirty="0">
                <a:ea typeface="宋体" pitchFamily="2" charset="-122"/>
              </a:rPr>
              <a:t>（</a:t>
            </a:r>
            <a:r>
              <a:rPr lang="en-US" altLang="zh-CN" sz="2400" b="1" dirty="0">
                <a:ea typeface="宋体" pitchFamily="2" charset="-122"/>
              </a:rPr>
              <a:t>The binary search</a:t>
            </a:r>
            <a:r>
              <a:rPr lang="zh-CN" altLang="en-US" sz="2400" b="1" dirty="0">
                <a:ea typeface="宋体" pitchFamily="2" charset="-122"/>
              </a:rPr>
              <a:t>）：</a:t>
            </a:r>
            <a:endParaRPr lang="en-US" altLang="zh-CN" b="1" dirty="0">
              <a:ea typeface="宋体" pitchFamily="2" charset="-122"/>
            </a:endParaRPr>
          </a:p>
          <a:p>
            <a:pPr lvl="1"/>
            <a:r>
              <a:rPr lang="zh-CN" altLang="en-US" sz="2400" dirty="0">
                <a:latin typeface="楷体" pitchFamily="49" charset="-122"/>
                <a:ea typeface="楷体" pitchFamily="49" charset="-122"/>
              </a:rPr>
              <a:t>在有序数据集中查找指定数据项（或数据项插入位置）最常用及效率较高的算法是</a:t>
            </a:r>
            <a:r>
              <a:rPr lang="zh-CN" altLang="en-US" sz="2400" dirty="0">
                <a:solidFill>
                  <a:srgbClr val="0000CC"/>
                </a:solidFill>
                <a:latin typeface="楷体" pitchFamily="49" charset="-122"/>
                <a:ea typeface="楷体" pitchFamily="49" charset="-122"/>
              </a:rPr>
              <a:t>折半查找算法</a:t>
            </a:r>
            <a:r>
              <a:rPr lang="zh-CN" altLang="en-US" sz="2400" dirty="0">
                <a:latin typeface="楷体" pitchFamily="49" charset="-122"/>
                <a:ea typeface="楷体" pitchFamily="49" charset="-122"/>
              </a:rPr>
              <a:t>。当数据集较大时，折半查找平均效率高。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灯片编号占位符 4"/>
          <p:cNvSpPr>
            <a:spLocks noGrp="1"/>
          </p:cNvSpPr>
          <p:nvPr>
            <p:ph type="sldNum" sz="quarter" idx="11"/>
          </p:nvPr>
        </p:nvSpPr>
        <p:spPr>
          <a:noFill/>
        </p:spPr>
        <p:txBody>
          <a:bodyPr/>
          <a:lstStyle/>
          <a:p>
            <a:fld id="{EC6B9CCC-4CB6-48C8-927E-5DDABA649D5B}" type="slidenum">
              <a:rPr lang="en-US" altLang="zh-CN" smtClean="0"/>
              <a:pPr/>
              <a:t>18</a:t>
            </a:fld>
            <a:endParaRPr lang="en-US" altLang="zh-CN"/>
          </a:p>
        </p:txBody>
      </p:sp>
      <p:sp>
        <p:nvSpPr>
          <p:cNvPr id="95236" name="Rectangle 2"/>
          <p:cNvSpPr>
            <a:spLocks noGrp="1" noChangeArrowheads="1"/>
          </p:cNvSpPr>
          <p:nvPr>
            <p:ph type="title"/>
          </p:nvPr>
        </p:nvSpPr>
        <p:spPr/>
        <p:txBody>
          <a:bodyPr/>
          <a:lstStyle/>
          <a:p>
            <a:r>
              <a:rPr lang="zh-CN" altLang="en-US" dirty="0">
                <a:ea typeface="宋体" pitchFamily="2" charset="-122"/>
              </a:rPr>
              <a:t>折半查找算法（</a:t>
            </a:r>
            <a:r>
              <a:rPr lang="en-US" altLang="zh-CN" dirty="0">
                <a:ea typeface="宋体" pitchFamily="2" charset="-122"/>
              </a:rPr>
              <a:t>binary search</a:t>
            </a:r>
            <a:r>
              <a:rPr lang="zh-CN" altLang="en-US" dirty="0">
                <a:ea typeface="宋体" pitchFamily="2" charset="-122"/>
              </a:rPr>
              <a:t>）</a:t>
            </a:r>
          </a:p>
        </p:txBody>
      </p:sp>
      <p:sp>
        <p:nvSpPr>
          <p:cNvPr id="95237" name="Rectangle 3"/>
          <p:cNvSpPr>
            <a:spLocks noGrp="1" noChangeArrowheads="1"/>
          </p:cNvSpPr>
          <p:nvPr>
            <p:ph type="body" idx="1"/>
          </p:nvPr>
        </p:nvSpPr>
        <p:spPr>
          <a:xfrm>
            <a:off x="755650" y="1447800"/>
            <a:ext cx="7704138" cy="4556125"/>
          </a:xfrm>
        </p:spPr>
        <p:txBody>
          <a:bodyPr/>
          <a:lstStyle/>
          <a:p>
            <a:pPr marL="457200" indent="-457200">
              <a:lnSpc>
                <a:spcPct val="80000"/>
              </a:lnSpc>
            </a:pPr>
            <a:r>
              <a:rPr lang="zh-CN" altLang="en-US" sz="2000" dirty="0">
                <a:ea typeface="宋体" pitchFamily="2" charset="-122"/>
              </a:rPr>
              <a:t>假设数据集按由小到大排列，</a:t>
            </a:r>
            <a:r>
              <a:rPr lang="zh-CN" altLang="en-US" sz="2000" dirty="0">
                <a:solidFill>
                  <a:srgbClr val="0000CC"/>
                </a:solidFill>
                <a:ea typeface="宋体" pitchFamily="2" charset="-122"/>
              </a:rPr>
              <a:t>折半查找算法</a:t>
            </a:r>
            <a:r>
              <a:rPr lang="zh-CN" altLang="en-US" sz="2000" dirty="0">
                <a:ea typeface="宋体" pitchFamily="2" charset="-122"/>
              </a:rPr>
              <a:t>的核心思想是：</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将要查找的有序数据集的中间元素与指定数据项相比较；</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如果指定数据项小于该中间元素，则将数据集的前半部分指定为要查找的数据集，然后转步骤</a:t>
            </a:r>
            <a:r>
              <a:rPr lang="en-US" altLang="zh-CN" sz="2000" dirty="0">
                <a:latin typeface="楷体" pitchFamily="49" charset="-122"/>
                <a:ea typeface="楷体" pitchFamily="49" charset="-122"/>
              </a:rPr>
              <a:t>1</a:t>
            </a:r>
            <a:r>
              <a:rPr lang="zh-CN" altLang="en-US" sz="2000" dirty="0">
                <a:latin typeface="楷体" pitchFamily="49" charset="-122"/>
                <a:ea typeface="楷体" pitchFamily="49" charset="-122"/>
              </a:rPr>
              <a:t>；</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如果指定数据项大于该中间元素，则将数据集的后半部分指定为要查找的数据集，然后转步骤</a:t>
            </a:r>
            <a:r>
              <a:rPr lang="en-US" altLang="zh-CN" sz="2000" dirty="0">
                <a:latin typeface="楷体" pitchFamily="49" charset="-122"/>
                <a:ea typeface="楷体" pitchFamily="49" charset="-122"/>
              </a:rPr>
              <a:t>1</a:t>
            </a:r>
            <a:r>
              <a:rPr lang="zh-CN" altLang="en-US" sz="2000" dirty="0">
                <a:latin typeface="楷体" pitchFamily="49" charset="-122"/>
                <a:ea typeface="楷体" pitchFamily="49" charset="-122"/>
              </a:rPr>
              <a:t>；</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如果指定数据项等于中间元素，则查找成功结束。</a:t>
            </a:r>
          </a:p>
          <a:p>
            <a:pPr marL="850900" lvl="1" indent="-457200">
              <a:lnSpc>
                <a:spcPct val="100000"/>
              </a:lnSpc>
              <a:buFont typeface="Wingdings" pitchFamily="2" charset="2"/>
              <a:buAutoNum type="arabicPeriod"/>
            </a:pPr>
            <a:r>
              <a:rPr lang="zh-CN" altLang="en-US" sz="2000" dirty="0">
                <a:latin typeface="楷体" pitchFamily="49" charset="-122"/>
                <a:ea typeface="楷体" pitchFamily="49" charset="-122"/>
              </a:rPr>
              <a:t>最后如果数据集中没有元素再可进行查找，则查找失败。</a:t>
            </a:r>
          </a:p>
          <a:p>
            <a:pPr marL="850900" lvl="1" indent="-457200">
              <a:lnSpc>
                <a:spcPct val="80000"/>
              </a:lnSpc>
              <a:buFont typeface="Wingdings" pitchFamily="2" charset="2"/>
              <a:buNone/>
            </a:pPr>
            <a:endParaRPr lang="en-US" altLang="zh-CN" sz="2000" dirty="0">
              <a:ea typeface="宋体" pitchFamily="2" charset="-122"/>
            </a:endParaRPr>
          </a:p>
          <a:p>
            <a:pPr marL="361950" lvl="1" indent="31750">
              <a:lnSpc>
                <a:spcPct val="100000"/>
              </a:lnSpc>
              <a:buFont typeface="Wingdings" pitchFamily="2" charset="2"/>
              <a:buNone/>
            </a:pPr>
            <a:r>
              <a:rPr lang="zh-CN" altLang="en-US" sz="2000" dirty="0">
                <a:ea typeface="宋体" pitchFamily="2" charset="-122"/>
              </a:rPr>
              <a:t>下面以在一个有序整型数据集中查找给定整数为例来说明折半查找原理。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灯片编号占位符 4"/>
          <p:cNvSpPr>
            <a:spLocks noGrp="1"/>
          </p:cNvSpPr>
          <p:nvPr>
            <p:ph type="sldNum" sz="quarter" idx="11"/>
          </p:nvPr>
        </p:nvSpPr>
        <p:spPr>
          <a:noFill/>
        </p:spPr>
        <p:txBody>
          <a:bodyPr/>
          <a:lstStyle/>
          <a:p>
            <a:fld id="{311BFF0F-32CA-4AF1-843C-C3C98E48517D}" type="slidenum">
              <a:rPr lang="en-US" altLang="zh-CN" smtClean="0"/>
              <a:pPr/>
              <a:t>19</a:t>
            </a:fld>
            <a:endParaRPr lang="en-US" altLang="zh-CN"/>
          </a:p>
        </p:txBody>
      </p:sp>
      <p:sp>
        <p:nvSpPr>
          <p:cNvPr id="96260" name="Rectangle 2"/>
          <p:cNvSpPr>
            <a:spLocks noGrp="1" noChangeArrowheads="1"/>
          </p:cNvSpPr>
          <p:nvPr>
            <p:ph type="title"/>
          </p:nvPr>
        </p:nvSpPr>
        <p:spPr/>
        <p:txBody>
          <a:bodyPr/>
          <a:lstStyle/>
          <a:p>
            <a:r>
              <a:rPr lang="zh-CN" altLang="en-US">
                <a:ea typeface="宋体" pitchFamily="2" charset="-122"/>
              </a:rPr>
              <a:t>折半查找算法（续）</a:t>
            </a:r>
          </a:p>
        </p:txBody>
      </p:sp>
      <p:grpSp>
        <p:nvGrpSpPr>
          <p:cNvPr id="2" name="Group 3"/>
          <p:cNvGrpSpPr>
            <a:grpSpLocks/>
          </p:cNvGrpSpPr>
          <p:nvPr/>
        </p:nvGrpSpPr>
        <p:grpSpPr bwMode="auto">
          <a:xfrm>
            <a:off x="827088" y="1628775"/>
            <a:ext cx="4629150" cy="1543050"/>
            <a:chOff x="599" y="1026"/>
            <a:chExt cx="2916" cy="972"/>
          </a:xfrm>
        </p:grpSpPr>
        <p:grpSp>
          <p:nvGrpSpPr>
            <p:cNvPr id="3" name="Group 4"/>
            <p:cNvGrpSpPr>
              <a:grpSpLocks/>
            </p:cNvGrpSpPr>
            <p:nvPr/>
          </p:nvGrpSpPr>
          <p:grpSpPr bwMode="auto">
            <a:xfrm>
              <a:off x="657" y="1026"/>
              <a:ext cx="2789" cy="499"/>
              <a:chOff x="1020" y="663"/>
              <a:chExt cx="2789" cy="499"/>
            </a:xfrm>
          </p:grpSpPr>
          <p:sp>
            <p:nvSpPr>
              <p:cNvPr id="96358" name="Rectangle 5"/>
              <p:cNvSpPr>
                <a:spLocks noChangeArrowheads="1"/>
              </p:cNvSpPr>
              <p:nvPr/>
            </p:nvSpPr>
            <p:spPr bwMode="auto">
              <a:xfrm>
                <a:off x="1020" y="890"/>
                <a:ext cx="2767" cy="272"/>
              </a:xfrm>
              <a:prstGeom prst="rect">
                <a:avLst/>
              </a:prstGeom>
              <a:noFill/>
              <a:ln w="9525">
                <a:solidFill>
                  <a:schemeClr val="tx1"/>
                </a:solidFill>
                <a:miter lim="800000"/>
                <a:headEnd/>
                <a:tailEnd/>
              </a:ln>
            </p:spPr>
            <p:txBody>
              <a:bodyPr anchor="ctr">
                <a:spAutoFit/>
              </a:bodyPr>
              <a:lstStyle/>
              <a:p>
                <a:endParaRPr lang="zh-CN" altLang="en-US"/>
              </a:p>
            </p:txBody>
          </p:sp>
          <p:sp>
            <p:nvSpPr>
              <p:cNvPr id="96359" name="Line 6"/>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0" name="Text Box 7"/>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361" name="Line 8"/>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2" name="Line 9"/>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3" name="Line 10"/>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4" name="Line 11"/>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5" name="Line 12"/>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6" name="Line 13"/>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7" name="Line 14"/>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8" name="Line 15"/>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9" name="Line 16"/>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70" name="Text Box 17"/>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371" name="Text Box 18"/>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372" name="Text Box 19"/>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373" name="Text Box 20"/>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solidFill>
                      <a:srgbClr val="0000CC"/>
                    </a:solidFill>
                  </a:rPr>
                  <a:t>25</a:t>
                </a:r>
              </a:p>
            </p:txBody>
          </p:sp>
          <p:sp>
            <p:nvSpPr>
              <p:cNvPr id="96374" name="Text Box 21"/>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375" name="Text Box 22"/>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376" name="Text Box 23"/>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t>50</a:t>
                </a:r>
              </a:p>
            </p:txBody>
          </p:sp>
          <p:sp>
            <p:nvSpPr>
              <p:cNvPr id="96377" name="Text Box 24"/>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t>62</a:t>
                </a:r>
              </a:p>
            </p:txBody>
          </p:sp>
          <p:sp>
            <p:nvSpPr>
              <p:cNvPr id="96378" name="Text Box 25"/>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79" name="Text Box 26"/>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80" name="Text Box 27"/>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81" name="Text Box 28"/>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82" name="Text Box 29"/>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83" name="Text Box 30"/>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84" name="Text Box 31"/>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85" name="Text Box 32"/>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86" name="Text Box 33"/>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87" name="Text Box 34"/>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88" name="Text Box 35"/>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351" name="Line 36"/>
            <p:cNvSpPr>
              <a:spLocks noChangeShapeType="1"/>
            </p:cNvSpPr>
            <p:nvPr/>
          </p:nvSpPr>
          <p:spPr bwMode="auto">
            <a:xfrm flipV="1">
              <a:off x="793" y="1525"/>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2" name="Line 37"/>
            <p:cNvSpPr>
              <a:spLocks noChangeShapeType="1"/>
            </p:cNvSpPr>
            <p:nvPr/>
          </p:nvSpPr>
          <p:spPr bwMode="auto">
            <a:xfrm flipV="1">
              <a:off x="3288" y="1525"/>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3" name="Text Box 38"/>
            <p:cNvSpPr txBox="1">
              <a:spLocks noChangeArrowheads="1"/>
            </p:cNvSpPr>
            <p:nvPr/>
          </p:nvSpPr>
          <p:spPr bwMode="auto">
            <a:xfrm>
              <a:off x="599" y="1748"/>
              <a:ext cx="382" cy="250"/>
            </a:xfrm>
            <a:prstGeom prst="rect">
              <a:avLst/>
            </a:prstGeom>
            <a:noFill/>
            <a:ln w="9525">
              <a:noFill/>
              <a:miter lim="800000"/>
              <a:headEnd/>
              <a:tailEnd/>
            </a:ln>
          </p:spPr>
          <p:txBody>
            <a:bodyPr wrap="none">
              <a:spAutoFit/>
            </a:bodyPr>
            <a:lstStyle/>
            <a:p>
              <a:r>
                <a:rPr lang="en-US" altLang="zh-CN"/>
                <a:t>low</a:t>
              </a:r>
            </a:p>
          </p:txBody>
        </p:sp>
        <p:sp>
          <p:nvSpPr>
            <p:cNvPr id="96354" name="Text Box 39"/>
            <p:cNvSpPr txBox="1">
              <a:spLocks noChangeArrowheads="1"/>
            </p:cNvSpPr>
            <p:nvPr/>
          </p:nvSpPr>
          <p:spPr bwMode="auto">
            <a:xfrm>
              <a:off x="3061" y="1706"/>
              <a:ext cx="454" cy="250"/>
            </a:xfrm>
            <a:prstGeom prst="rect">
              <a:avLst/>
            </a:prstGeom>
            <a:noFill/>
            <a:ln w="9525">
              <a:noFill/>
              <a:miter lim="800000"/>
              <a:headEnd/>
              <a:tailEnd/>
            </a:ln>
          </p:spPr>
          <p:txBody>
            <a:bodyPr wrap="none">
              <a:spAutoFit/>
            </a:bodyPr>
            <a:lstStyle/>
            <a:p>
              <a:r>
                <a:rPr lang="en-US" altLang="zh-CN"/>
                <a:t>high</a:t>
              </a:r>
            </a:p>
          </p:txBody>
        </p:sp>
        <p:sp>
          <p:nvSpPr>
            <p:cNvPr id="96355" name="Line 40"/>
            <p:cNvSpPr>
              <a:spLocks noChangeShapeType="1"/>
            </p:cNvSpPr>
            <p:nvPr/>
          </p:nvSpPr>
          <p:spPr bwMode="auto">
            <a:xfrm flipH="1">
              <a:off x="793" y="1661"/>
              <a:ext cx="726"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6" name="Text Box 41"/>
            <p:cNvSpPr txBox="1">
              <a:spLocks noChangeArrowheads="1"/>
            </p:cNvSpPr>
            <p:nvPr/>
          </p:nvSpPr>
          <p:spPr bwMode="auto">
            <a:xfrm>
              <a:off x="1565" y="1594"/>
              <a:ext cx="628" cy="212"/>
            </a:xfrm>
            <a:prstGeom prst="rect">
              <a:avLst/>
            </a:prstGeom>
            <a:noFill/>
            <a:ln w="9525">
              <a:noFill/>
              <a:miter lim="800000"/>
              <a:headEnd/>
              <a:tailEnd/>
            </a:ln>
          </p:spPr>
          <p:txBody>
            <a:bodyPr wrap="none">
              <a:spAutoFit/>
            </a:bodyPr>
            <a:lstStyle/>
            <a:p>
              <a:r>
                <a:rPr lang="zh-CN" altLang="en-US" sz="1600" b="0"/>
                <a:t>查找范围</a:t>
              </a:r>
            </a:p>
          </p:txBody>
        </p:sp>
        <p:sp>
          <p:nvSpPr>
            <p:cNvPr id="96357" name="Line 42"/>
            <p:cNvSpPr>
              <a:spLocks noChangeShapeType="1"/>
            </p:cNvSpPr>
            <p:nvPr/>
          </p:nvSpPr>
          <p:spPr bwMode="auto">
            <a:xfrm>
              <a:off x="2200" y="1661"/>
              <a:ext cx="1043" cy="0"/>
            </a:xfrm>
            <a:prstGeom prst="line">
              <a:avLst/>
            </a:prstGeom>
            <a:noFill/>
            <a:ln w="9525">
              <a:solidFill>
                <a:schemeClr val="tx1"/>
              </a:solidFill>
              <a:round/>
              <a:headEnd/>
              <a:tailEnd type="triangle" w="med" len="med"/>
            </a:ln>
          </p:spPr>
          <p:txBody>
            <a:bodyPr wrap="none">
              <a:spAutoFit/>
            </a:bodyPr>
            <a:lstStyle/>
            <a:p>
              <a:endParaRPr lang="zh-CN" altLang="en-US"/>
            </a:p>
          </p:txBody>
        </p:sp>
      </p:grpSp>
      <p:sp>
        <p:nvSpPr>
          <p:cNvPr id="96262" name="Text Box 43"/>
          <p:cNvSpPr txBox="1">
            <a:spLocks noChangeArrowheads="1"/>
          </p:cNvSpPr>
          <p:nvPr/>
        </p:nvSpPr>
        <p:spPr bwMode="auto">
          <a:xfrm>
            <a:off x="827088" y="1196975"/>
            <a:ext cx="4530725" cy="396875"/>
          </a:xfrm>
          <a:prstGeom prst="rect">
            <a:avLst/>
          </a:prstGeom>
          <a:noFill/>
          <a:ln w="9525">
            <a:noFill/>
            <a:miter lim="800000"/>
            <a:headEnd/>
            <a:tailEnd/>
          </a:ln>
        </p:spPr>
        <p:txBody>
          <a:bodyPr wrap="none">
            <a:spAutoFit/>
          </a:bodyPr>
          <a:lstStyle/>
          <a:p>
            <a:r>
              <a:rPr lang="zh-CN" altLang="en-US"/>
              <a:t>例：在下面有序数据集中查找数据项</a:t>
            </a:r>
            <a:r>
              <a:rPr lang="en-US" altLang="zh-CN"/>
              <a:t>62</a:t>
            </a:r>
          </a:p>
        </p:txBody>
      </p:sp>
      <p:sp>
        <p:nvSpPr>
          <p:cNvPr id="163884" name="Text Box 44"/>
          <p:cNvSpPr txBox="1">
            <a:spLocks noChangeArrowheads="1"/>
          </p:cNvSpPr>
          <p:nvPr/>
        </p:nvSpPr>
        <p:spPr bwMode="auto">
          <a:xfrm>
            <a:off x="5508625" y="1628775"/>
            <a:ext cx="3679825" cy="1465263"/>
          </a:xfrm>
          <a:prstGeom prst="rect">
            <a:avLst/>
          </a:prstGeom>
          <a:noFill/>
          <a:ln w="9525">
            <a:noFill/>
            <a:miter lim="800000"/>
            <a:headEnd/>
            <a:tailEnd/>
          </a:ln>
        </p:spPr>
        <p:txBody>
          <a:bodyPr wrap="none">
            <a:spAutoFit/>
          </a:bodyPr>
          <a:lstStyle/>
          <a:p>
            <a:r>
              <a:rPr lang="en-US" altLang="zh-CN" sz="1800" b="0" dirty="0"/>
              <a:t>item = 62</a:t>
            </a:r>
            <a:r>
              <a:rPr lang="en-US" altLang="zh-CN" sz="1600" b="0" dirty="0"/>
              <a:t>(</a:t>
            </a:r>
            <a:r>
              <a:rPr lang="zh-CN" altLang="en-US" sz="1600" b="0" dirty="0"/>
              <a:t>查找顶</a:t>
            </a:r>
            <a:r>
              <a:rPr lang="en-US" altLang="zh-CN" sz="1600" b="0" dirty="0"/>
              <a:t>)</a:t>
            </a:r>
          </a:p>
          <a:p>
            <a:r>
              <a:rPr lang="en-US" altLang="zh-CN" sz="1800" b="0" dirty="0"/>
              <a:t>low = 0</a:t>
            </a:r>
            <a:r>
              <a:rPr lang="en-US" altLang="zh-CN" sz="1600" b="0" dirty="0"/>
              <a:t>(</a:t>
            </a:r>
            <a:r>
              <a:rPr lang="zh-CN" altLang="en-US" sz="1600" b="0" dirty="0"/>
              <a:t>查找范围开始</a:t>
            </a:r>
            <a:r>
              <a:rPr lang="en-US" altLang="zh-CN" sz="1600" b="0" dirty="0"/>
              <a:t>)</a:t>
            </a:r>
          </a:p>
          <a:p>
            <a:r>
              <a:rPr lang="en-US" altLang="zh-CN" sz="1800" b="0" dirty="0"/>
              <a:t>high = 9(</a:t>
            </a:r>
            <a:r>
              <a:rPr lang="zh-CN" altLang="en-US" sz="1800" b="0" dirty="0"/>
              <a:t>查找范围结束</a:t>
            </a:r>
            <a:r>
              <a:rPr lang="en-US" altLang="zh-CN" sz="1800" b="0" dirty="0"/>
              <a:t>)</a:t>
            </a:r>
            <a:endParaRPr lang="en-US" altLang="zh-CN" sz="1600" b="0" dirty="0"/>
          </a:p>
          <a:p>
            <a:r>
              <a:rPr lang="en-US" altLang="zh-CN" sz="1800" b="0" dirty="0"/>
              <a:t>mid = (</a:t>
            </a:r>
            <a:r>
              <a:rPr lang="en-US" altLang="zh-CN" sz="1800" b="0" dirty="0" err="1"/>
              <a:t>low+high</a:t>
            </a:r>
            <a:r>
              <a:rPr lang="en-US" altLang="zh-CN" sz="1800" b="0" dirty="0"/>
              <a:t>)/2=4</a:t>
            </a:r>
            <a:r>
              <a:rPr lang="en-US" altLang="zh-CN" sz="1600" b="0" dirty="0"/>
              <a:t>(</a:t>
            </a:r>
            <a:r>
              <a:rPr lang="zh-CN" altLang="en-US" sz="1600" b="0" dirty="0"/>
              <a:t>查找范围中间</a:t>
            </a:r>
            <a:r>
              <a:rPr lang="en-US" altLang="zh-CN" sz="1600" b="0" dirty="0"/>
              <a:t>)</a:t>
            </a:r>
          </a:p>
          <a:p>
            <a:endParaRPr lang="en-US" altLang="zh-CN" sz="1800" b="0" dirty="0"/>
          </a:p>
        </p:txBody>
      </p:sp>
      <p:sp>
        <p:nvSpPr>
          <p:cNvPr id="163885" name="Text Box 45"/>
          <p:cNvSpPr txBox="1">
            <a:spLocks noChangeArrowheads="1"/>
          </p:cNvSpPr>
          <p:nvPr/>
        </p:nvSpPr>
        <p:spPr bwMode="auto">
          <a:xfrm>
            <a:off x="1692275" y="2781300"/>
            <a:ext cx="3170238" cy="396875"/>
          </a:xfrm>
          <a:prstGeom prst="rect">
            <a:avLst/>
          </a:prstGeom>
          <a:noFill/>
          <a:ln w="9525">
            <a:noFill/>
            <a:miter lim="800000"/>
            <a:headEnd/>
            <a:tailEnd/>
          </a:ln>
        </p:spPr>
        <p:txBody>
          <a:bodyPr wrap="none">
            <a:spAutoFit/>
          </a:bodyPr>
          <a:lstStyle/>
          <a:p>
            <a:r>
              <a:rPr lang="en-US" altLang="zh-CN">
                <a:solidFill>
                  <a:srgbClr val="0000CC"/>
                </a:solidFill>
              </a:rPr>
              <a:t>item &gt; data[mid],</a:t>
            </a:r>
            <a:r>
              <a:rPr lang="zh-CN" altLang="en-US">
                <a:solidFill>
                  <a:srgbClr val="0000CC"/>
                </a:solidFill>
              </a:rPr>
              <a:t>即</a:t>
            </a:r>
            <a:r>
              <a:rPr lang="en-US" altLang="zh-CN">
                <a:solidFill>
                  <a:srgbClr val="0000CC"/>
                </a:solidFill>
              </a:rPr>
              <a:t>62&gt;25</a:t>
            </a:r>
          </a:p>
        </p:txBody>
      </p:sp>
      <p:sp>
        <p:nvSpPr>
          <p:cNvPr id="163886" name="AutoShape 46"/>
          <p:cNvSpPr>
            <a:spLocks noChangeArrowheads="1"/>
          </p:cNvSpPr>
          <p:nvPr/>
        </p:nvSpPr>
        <p:spPr bwMode="auto">
          <a:xfrm>
            <a:off x="2700338" y="3141663"/>
            <a:ext cx="360362" cy="142875"/>
          </a:xfrm>
          <a:prstGeom prst="downArrow">
            <a:avLst>
              <a:gd name="adj1" fmla="val 50000"/>
              <a:gd name="adj2" fmla="val 25000"/>
            </a:avLst>
          </a:prstGeom>
          <a:solidFill>
            <a:schemeClr val="accent1"/>
          </a:solidFill>
          <a:ln w="9525">
            <a:solidFill>
              <a:schemeClr val="tx1"/>
            </a:solidFill>
            <a:miter lim="800000"/>
            <a:headEnd/>
            <a:tailEnd/>
          </a:ln>
        </p:spPr>
        <p:txBody>
          <a:bodyPr anchor="ctr">
            <a:spAutoFit/>
          </a:bodyPr>
          <a:lstStyle/>
          <a:p>
            <a:endParaRPr lang="zh-CN" altLang="en-US"/>
          </a:p>
        </p:txBody>
      </p:sp>
      <p:grpSp>
        <p:nvGrpSpPr>
          <p:cNvPr id="4" name="Group 47"/>
          <p:cNvGrpSpPr>
            <a:grpSpLocks/>
          </p:cNvGrpSpPr>
          <p:nvPr/>
        </p:nvGrpSpPr>
        <p:grpSpPr bwMode="auto">
          <a:xfrm>
            <a:off x="900113" y="3284538"/>
            <a:ext cx="6913562" cy="1476375"/>
            <a:chOff x="579" y="2160"/>
            <a:chExt cx="4355" cy="930"/>
          </a:xfrm>
        </p:grpSpPr>
        <p:grpSp>
          <p:nvGrpSpPr>
            <p:cNvPr id="5" name="Group 48"/>
            <p:cNvGrpSpPr>
              <a:grpSpLocks/>
            </p:cNvGrpSpPr>
            <p:nvPr/>
          </p:nvGrpSpPr>
          <p:grpSpPr bwMode="auto">
            <a:xfrm>
              <a:off x="579" y="2160"/>
              <a:ext cx="2789" cy="499"/>
              <a:chOff x="1020" y="663"/>
              <a:chExt cx="2789" cy="499"/>
            </a:xfrm>
          </p:grpSpPr>
          <p:sp>
            <p:nvSpPr>
              <p:cNvPr id="96319" name="Rectangle 49"/>
              <p:cNvSpPr>
                <a:spLocks noChangeArrowheads="1"/>
              </p:cNvSpPr>
              <p:nvPr/>
            </p:nvSpPr>
            <p:spPr bwMode="auto">
              <a:xfrm>
                <a:off x="1020" y="890"/>
                <a:ext cx="2767" cy="272"/>
              </a:xfrm>
              <a:prstGeom prst="rect">
                <a:avLst/>
              </a:prstGeom>
              <a:noFill/>
              <a:ln w="9525">
                <a:solidFill>
                  <a:schemeClr val="tx1"/>
                </a:solidFill>
                <a:miter lim="800000"/>
                <a:headEnd/>
                <a:tailEnd/>
              </a:ln>
            </p:spPr>
            <p:txBody>
              <a:bodyPr anchor="ctr">
                <a:spAutoFit/>
              </a:bodyPr>
              <a:lstStyle/>
              <a:p>
                <a:endParaRPr lang="zh-CN" altLang="en-US"/>
              </a:p>
            </p:txBody>
          </p:sp>
          <p:sp>
            <p:nvSpPr>
              <p:cNvPr id="96320" name="Line 50"/>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1" name="Text Box 51"/>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322" name="Line 52"/>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3" name="Line 53"/>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4" name="Line 54"/>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5" name="Line 55"/>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6" name="Line 56"/>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7" name="Line 57"/>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8" name="Line 58"/>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9" name="Line 59"/>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30" name="Line 60"/>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31" name="Text Box 61"/>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332" name="Text Box 62"/>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333" name="Text Box 63"/>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334" name="Text Box 64"/>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t>25</a:t>
                </a:r>
              </a:p>
            </p:txBody>
          </p:sp>
          <p:sp>
            <p:nvSpPr>
              <p:cNvPr id="96335" name="Text Box 65"/>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336" name="Text Box 66"/>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337" name="Text Box 67"/>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solidFill>
                      <a:srgbClr val="0000CC"/>
                    </a:solidFill>
                  </a:rPr>
                  <a:t>50</a:t>
                </a:r>
              </a:p>
            </p:txBody>
          </p:sp>
          <p:sp>
            <p:nvSpPr>
              <p:cNvPr id="96338" name="Text Box 68"/>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t>62</a:t>
                </a:r>
              </a:p>
            </p:txBody>
          </p:sp>
          <p:sp>
            <p:nvSpPr>
              <p:cNvPr id="96339" name="Text Box 69"/>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40" name="Text Box 70"/>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41" name="Text Box 71"/>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42" name="Text Box 72"/>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43" name="Text Box 73"/>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44" name="Text Box 74"/>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45" name="Text Box 75"/>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46" name="Text Box 76"/>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47" name="Text Box 77"/>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48" name="Text Box 78"/>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49" name="Text Box 79"/>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311" name="Line 80"/>
            <p:cNvSpPr>
              <a:spLocks noChangeShapeType="1"/>
            </p:cNvSpPr>
            <p:nvPr/>
          </p:nvSpPr>
          <p:spPr bwMode="auto">
            <a:xfrm flipV="1">
              <a:off x="2154" y="2614"/>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12" name="Line 81"/>
            <p:cNvSpPr>
              <a:spLocks noChangeShapeType="1"/>
            </p:cNvSpPr>
            <p:nvPr/>
          </p:nvSpPr>
          <p:spPr bwMode="auto">
            <a:xfrm flipV="1">
              <a:off x="3210" y="2659"/>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13" name="Text Box 82"/>
            <p:cNvSpPr txBox="1">
              <a:spLocks noChangeArrowheads="1"/>
            </p:cNvSpPr>
            <p:nvPr/>
          </p:nvSpPr>
          <p:spPr bwMode="auto">
            <a:xfrm>
              <a:off x="1927" y="2840"/>
              <a:ext cx="382" cy="250"/>
            </a:xfrm>
            <a:prstGeom prst="rect">
              <a:avLst/>
            </a:prstGeom>
            <a:noFill/>
            <a:ln w="9525">
              <a:noFill/>
              <a:miter lim="800000"/>
              <a:headEnd/>
              <a:tailEnd/>
            </a:ln>
          </p:spPr>
          <p:txBody>
            <a:bodyPr wrap="none">
              <a:spAutoFit/>
            </a:bodyPr>
            <a:lstStyle/>
            <a:p>
              <a:r>
                <a:rPr lang="en-US" altLang="zh-CN"/>
                <a:t>low</a:t>
              </a:r>
            </a:p>
          </p:txBody>
        </p:sp>
        <p:sp>
          <p:nvSpPr>
            <p:cNvPr id="96314" name="Text Box 83"/>
            <p:cNvSpPr txBox="1">
              <a:spLocks noChangeArrowheads="1"/>
            </p:cNvSpPr>
            <p:nvPr/>
          </p:nvSpPr>
          <p:spPr bwMode="auto">
            <a:xfrm>
              <a:off x="2983" y="2840"/>
              <a:ext cx="454" cy="250"/>
            </a:xfrm>
            <a:prstGeom prst="rect">
              <a:avLst/>
            </a:prstGeom>
            <a:noFill/>
            <a:ln w="9525">
              <a:noFill/>
              <a:miter lim="800000"/>
              <a:headEnd/>
              <a:tailEnd/>
            </a:ln>
          </p:spPr>
          <p:txBody>
            <a:bodyPr wrap="none">
              <a:spAutoFit/>
            </a:bodyPr>
            <a:lstStyle/>
            <a:p>
              <a:r>
                <a:rPr lang="en-US" altLang="zh-CN"/>
                <a:t>high</a:t>
              </a:r>
            </a:p>
          </p:txBody>
        </p:sp>
        <p:sp>
          <p:nvSpPr>
            <p:cNvPr id="96315" name="Line 84"/>
            <p:cNvSpPr>
              <a:spLocks noChangeShapeType="1"/>
            </p:cNvSpPr>
            <p:nvPr/>
          </p:nvSpPr>
          <p:spPr bwMode="auto">
            <a:xfrm flipH="1">
              <a:off x="2200" y="2795"/>
              <a:ext cx="227"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316" name="Text Box 85"/>
            <p:cNvSpPr txBox="1">
              <a:spLocks noChangeArrowheads="1"/>
            </p:cNvSpPr>
            <p:nvPr/>
          </p:nvSpPr>
          <p:spPr bwMode="auto">
            <a:xfrm>
              <a:off x="2426" y="2704"/>
              <a:ext cx="628" cy="212"/>
            </a:xfrm>
            <a:prstGeom prst="rect">
              <a:avLst/>
            </a:prstGeom>
            <a:noFill/>
            <a:ln w="9525">
              <a:noFill/>
              <a:miter lim="800000"/>
              <a:headEnd/>
              <a:tailEnd/>
            </a:ln>
          </p:spPr>
          <p:txBody>
            <a:bodyPr wrap="none">
              <a:spAutoFit/>
            </a:bodyPr>
            <a:lstStyle/>
            <a:p>
              <a:r>
                <a:rPr lang="zh-CN" altLang="en-US" sz="1600" b="0"/>
                <a:t>查找范围</a:t>
              </a:r>
            </a:p>
          </p:txBody>
        </p:sp>
        <p:sp>
          <p:nvSpPr>
            <p:cNvPr id="96317" name="Line 86"/>
            <p:cNvSpPr>
              <a:spLocks noChangeShapeType="1"/>
            </p:cNvSpPr>
            <p:nvPr/>
          </p:nvSpPr>
          <p:spPr bwMode="auto">
            <a:xfrm>
              <a:off x="3016" y="2795"/>
              <a:ext cx="149"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318" name="Text Box 87"/>
            <p:cNvSpPr txBox="1">
              <a:spLocks noChangeArrowheads="1"/>
            </p:cNvSpPr>
            <p:nvPr/>
          </p:nvSpPr>
          <p:spPr bwMode="auto">
            <a:xfrm>
              <a:off x="3470" y="2205"/>
              <a:ext cx="1464" cy="577"/>
            </a:xfrm>
            <a:prstGeom prst="rect">
              <a:avLst/>
            </a:prstGeom>
            <a:noFill/>
            <a:ln w="9525">
              <a:noFill/>
              <a:miter lim="800000"/>
              <a:headEnd/>
              <a:tailEnd/>
            </a:ln>
          </p:spPr>
          <p:txBody>
            <a:bodyPr wrap="none">
              <a:spAutoFit/>
            </a:bodyPr>
            <a:lstStyle/>
            <a:p>
              <a:r>
                <a:rPr lang="en-US" altLang="zh-CN" sz="1800" b="0"/>
                <a:t>low = mid+1=5</a:t>
              </a:r>
            </a:p>
            <a:p>
              <a:r>
                <a:rPr lang="en-US" altLang="zh-CN" sz="1800" b="0"/>
                <a:t>high = 9</a:t>
              </a:r>
            </a:p>
            <a:p>
              <a:r>
                <a:rPr lang="en-US" altLang="zh-CN" sz="1800" b="0"/>
                <a:t>mid = (low+high)/2=7</a:t>
              </a:r>
            </a:p>
          </p:txBody>
        </p:sp>
      </p:grpSp>
      <p:sp>
        <p:nvSpPr>
          <p:cNvPr id="163928" name="Text Box 88"/>
          <p:cNvSpPr txBox="1">
            <a:spLocks noChangeArrowheads="1"/>
          </p:cNvSpPr>
          <p:nvPr/>
        </p:nvSpPr>
        <p:spPr bwMode="auto">
          <a:xfrm>
            <a:off x="1476375" y="4581525"/>
            <a:ext cx="3170238" cy="396875"/>
          </a:xfrm>
          <a:prstGeom prst="rect">
            <a:avLst/>
          </a:prstGeom>
          <a:noFill/>
          <a:ln w="9525">
            <a:noFill/>
            <a:miter lim="800000"/>
            <a:headEnd/>
            <a:tailEnd/>
          </a:ln>
        </p:spPr>
        <p:txBody>
          <a:bodyPr wrap="none">
            <a:spAutoFit/>
          </a:bodyPr>
          <a:lstStyle/>
          <a:p>
            <a:r>
              <a:rPr lang="en-US" altLang="zh-CN">
                <a:solidFill>
                  <a:srgbClr val="0000CC"/>
                </a:solidFill>
              </a:rPr>
              <a:t>item &gt; data[mid],</a:t>
            </a:r>
            <a:r>
              <a:rPr lang="zh-CN" altLang="en-US">
                <a:solidFill>
                  <a:srgbClr val="0000CC"/>
                </a:solidFill>
              </a:rPr>
              <a:t>即</a:t>
            </a:r>
            <a:r>
              <a:rPr lang="en-US" altLang="zh-CN">
                <a:solidFill>
                  <a:srgbClr val="0000CC"/>
                </a:solidFill>
              </a:rPr>
              <a:t>62&gt;50</a:t>
            </a:r>
          </a:p>
        </p:txBody>
      </p:sp>
      <p:sp>
        <p:nvSpPr>
          <p:cNvPr id="163929" name="AutoShape 89"/>
          <p:cNvSpPr>
            <a:spLocks noChangeArrowheads="1"/>
          </p:cNvSpPr>
          <p:nvPr/>
        </p:nvSpPr>
        <p:spPr bwMode="auto">
          <a:xfrm>
            <a:off x="2771775" y="4941888"/>
            <a:ext cx="360363" cy="142875"/>
          </a:xfrm>
          <a:prstGeom prst="downArrow">
            <a:avLst>
              <a:gd name="adj1" fmla="val 50000"/>
              <a:gd name="adj2" fmla="val 25000"/>
            </a:avLst>
          </a:prstGeom>
          <a:solidFill>
            <a:schemeClr val="accent1"/>
          </a:solidFill>
          <a:ln w="9525">
            <a:solidFill>
              <a:schemeClr val="tx1"/>
            </a:solidFill>
            <a:miter lim="800000"/>
            <a:headEnd/>
            <a:tailEnd/>
          </a:ln>
        </p:spPr>
        <p:txBody>
          <a:bodyPr anchor="ctr">
            <a:spAutoFit/>
          </a:bodyPr>
          <a:lstStyle/>
          <a:p>
            <a:endParaRPr lang="zh-CN" altLang="en-US"/>
          </a:p>
        </p:txBody>
      </p:sp>
      <p:grpSp>
        <p:nvGrpSpPr>
          <p:cNvPr id="6" name="Group 90"/>
          <p:cNvGrpSpPr>
            <a:grpSpLocks/>
          </p:cNvGrpSpPr>
          <p:nvPr/>
        </p:nvGrpSpPr>
        <p:grpSpPr bwMode="auto">
          <a:xfrm>
            <a:off x="900113" y="5013325"/>
            <a:ext cx="6913562" cy="1476375"/>
            <a:chOff x="567" y="3158"/>
            <a:chExt cx="4355" cy="930"/>
          </a:xfrm>
        </p:grpSpPr>
        <p:grpSp>
          <p:nvGrpSpPr>
            <p:cNvPr id="7" name="Group 91"/>
            <p:cNvGrpSpPr>
              <a:grpSpLocks/>
            </p:cNvGrpSpPr>
            <p:nvPr/>
          </p:nvGrpSpPr>
          <p:grpSpPr bwMode="auto">
            <a:xfrm>
              <a:off x="567" y="3158"/>
              <a:ext cx="2789" cy="499"/>
              <a:chOff x="1020" y="663"/>
              <a:chExt cx="2789" cy="499"/>
            </a:xfrm>
          </p:grpSpPr>
          <p:sp>
            <p:nvSpPr>
              <p:cNvPr id="96279" name="Rectangle 92"/>
              <p:cNvSpPr>
                <a:spLocks noChangeArrowheads="1"/>
              </p:cNvSpPr>
              <p:nvPr/>
            </p:nvSpPr>
            <p:spPr bwMode="auto">
              <a:xfrm>
                <a:off x="1020" y="890"/>
                <a:ext cx="2767" cy="272"/>
              </a:xfrm>
              <a:prstGeom prst="rect">
                <a:avLst/>
              </a:prstGeom>
              <a:noFill/>
              <a:ln w="9525">
                <a:solidFill>
                  <a:schemeClr val="tx1"/>
                </a:solidFill>
                <a:miter lim="800000"/>
                <a:headEnd/>
                <a:tailEnd/>
              </a:ln>
            </p:spPr>
            <p:txBody>
              <a:bodyPr anchor="ctr">
                <a:spAutoFit/>
              </a:bodyPr>
              <a:lstStyle/>
              <a:p>
                <a:endParaRPr lang="zh-CN" altLang="en-US"/>
              </a:p>
            </p:txBody>
          </p:sp>
          <p:sp>
            <p:nvSpPr>
              <p:cNvPr id="96280" name="Line 93"/>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1" name="Text Box 94"/>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282" name="Line 95"/>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3" name="Line 96"/>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4" name="Line 97"/>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5" name="Line 98"/>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6" name="Line 99"/>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7" name="Line 100"/>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8" name="Line 101"/>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9" name="Line 102"/>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90" name="Line 103"/>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91" name="Text Box 104"/>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292" name="Text Box 105"/>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293" name="Text Box 106"/>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294" name="Text Box 107"/>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t>25</a:t>
                </a:r>
              </a:p>
            </p:txBody>
          </p:sp>
          <p:sp>
            <p:nvSpPr>
              <p:cNvPr id="96295" name="Text Box 108"/>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296" name="Text Box 109"/>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297" name="Text Box 110"/>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t>50</a:t>
                </a:r>
              </a:p>
            </p:txBody>
          </p:sp>
          <p:sp>
            <p:nvSpPr>
              <p:cNvPr id="96298" name="Text Box 111"/>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solidFill>
                      <a:srgbClr val="0000CC"/>
                    </a:solidFill>
                  </a:rPr>
                  <a:t>62</a:t>
                </a:r>
              </a:p>
            </p:txBody>
          </p:sp>
          <p:sp>
            <p:nvSpPr>
              <p:cNvPr id="96299" name="Text Box 112"/>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00" name="Text Box 113"/>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01" name="Text Box 114"/>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02" name="Text Box 115"/>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03" name="Text Box 116"/>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04" name="Text Box 117"/>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05" name="Text Box 118"/>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06" name="Text Box 119"/>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07" name="Text Box 120"/>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08" name="Text Box 121"/>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09" name="Text Box 122"/>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272" name="Line 123"/>
            <p:cNvSpPr>
              <a:spLocks noChangeShapeType="1"/>
            </p:cNvSpPr>
            <p:nvPr/>
          </p:nvSpPr>
          <p:spPr bwMode="auto">
            <a:xfrm flipV="1">
              <a:off x="2880" y="3657"/>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273" name="Line 124"/>
            <p:cNvSpPr>
              <a:spLocks noChangeShapeType="1"/>
            </p:cNvSpPr>
            <p:nvPr/>
          </p:nvSpPr>
          <p:spPr bwMode="auto">
            <a:xfrm flipV="1">
              <a:off x="3198" y="3657"/>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274" name="Text Box 125"/>
            <p:cNvSpPr txBox="1">
              <a:spLocks noChangeArrowheads="1"/>
            </p:cNvSpPr>
            <p:nvPr/>
          </p:nvSpPr>
          <p:spPr bwMode="auto">
            <a:xfrm>
              <a:off x="2653" y="3838"/>
              <a:ext cx="382" cy="250"/>
            </a:xfrm>
            <a:prstGeom prst="rect">
              <a:avLst/>
            </a:prstGeom>
            <a:noFill/>
            <a:ln w="9525">
              <a:noFill/>
              <a:miter lim="800000"/>
              <a:headEnd/>
              <a:tailEnd/>
            </a:ln>
          </p:spPr>
          <p:txBody>
            <a:bodyPr wrap="none">
              <a:spAutoFit/>
            </a:bodyPr>
            <a:lstStyle/>
            <a:p>
              <a:r>
                <a:rPr lang="en-US" altLang="zh-CN"/>
                <a:t>low</a:t>
              </a:r>
            </a:p>
          </p:txBody>
        </p:sp>
        <p:sp>
          <p:nvSpPr>
            <p:cNvPr id="96275" name="Text Box 126"/>
            <p:cNvSpPr txBox="1">
              <a:spLocks noChangeArrowheads="1"/>
            </p:cNvSpPr>
            <p:nvPr/>
          </p:nvSpPr>
          <p:spPr bwMode="auto">
            <a:xfrm>
              <a:off x="2971" y="3838"/>
              <a:ext cx="454" cy="250"/>
            </a:xfrm>
            <a:prstGeom prst="rect">
              <a:avLst/>
            </a:prstGeom>
            <a:noFill/>
            <a:ln w="9525">
              <a:noFill/>
              <a:miter lim="800000"/>
              <a:headEnd/>
              <a:tailEnd/>
            </a:ln>
          </p:spPr>
          <p:txBody>
            <a:bodyPr wrap="none">
              <a:spAutoFit/>
            </a:bodyPr>
            <a:lstStyle/>
            <a:p>
              <a:r>
                <a:rPr lang="en-US" altLang="zh-CN"/>
                <a:t>high</a:t>
              </a:r>
            </a:p>
          </p:txBody>
        </p:sp>
        <p:sp>
          <p:nvSpPr>
            <p:cNvPr id="96276" name="Line 127"/>
            <p:cNvSpPr>
              <a:spLocks noChangeShapeType="1"/>
            </p:cNvSpPr>
            <p:nvPr/>
          </p:nvSpPr>
          <p:spPr bwMode="auto">
            <a:xfrm flipH="1">
              <a:off x="2880" y="3793"/>
              <a:ext cx="227"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277" name="Line 128"/>
            <p:cNvSpPr>
              <a:spLocks noChangeShapeType="1"/>
            </p:cNvSpPr>
            <p:nvPr/>
          </p:nvSpPr>
          <p:spPr bwMode="auto">
            <a:xfrm>
              <a:off x="3004" y="3793"/>
              <a:ext cx="149"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278" name="Text Box 129"/>
            <p:cNvSpPr txBox="1">
              <a:spLocks noChangeArrowheads="1"/>
            </p:cNvSpPr>
            <p:nvPr/>
          </p:nvSpPr>
          <p:spPr bwMode="auto">
            <a:xfrm>
              <a:off x="3458" y="3203"/>
              <a:ext cx="1464" cy="577"/>
            </a:xfrm>
            <a:prstGeom prst="rect">
              <a:avLst/>
            </a:prstGeom>
            <a:noFill/>
            <a:ln w="9525">
              <a:noFill/>
              <a:miter lim="800000"/>
              <a:headEnd/>
              <a:tailEnd/>
            </a:ln>
          </p:spPr>
          <p:txBody>
            <a:bodyPr wrap="none">
              <a:spAutoFit/>
            </a:bodyPr>
            <a:lstStyle/>
            <a:p>
              <a:r>
                <a:rPr lang="en-US" altLang="zh-CN" sz="1800" b="0"/>
                <a:t>low = mid+1=8</a:t>
              </a:r>
            </a:p>
            <a:p>
              <a:r>
                <a:rPr lang="en-US" altLang="zh-CN" sz="1800" b="0"/>
                <a:t>high = 9</a:t>
              </a:r>
            </a:p>
            <a:p>
              <a:r>
                <a:rPr lang="en-US" altLang="zh-CN" sz="1800" b="0"/>
                <a:t>mid = (low+high)/2=8</a:t>
              </a:r>
            </a:p>
          </p:txBody>
        </p:sp>
      </p:grpSp>
      <p:sp>
        <p:nvSpPr>
          <p:cNvPr id="163970" name="Text Box 130"/>
          <p:cNvSpPr txBox="1">
            <a:spLocks noChangeArrowheads="1"/>
          </p:cNvSpPr>
          <p:nvPr/>
        </p:nvSpPr>
        <p:spPr bwMode="auto">
          <a:xfrm>
            <a:off x="1042988" y="5949950"/>
            <a:ext cx="3170237" cy="396875"/>
          </a:xfrm>
          <a:prstGeom prst="rect">
            <a:avLst/>
          </a:prstGeom>
          <a:noFill/>
          <a:ln w="9525">
            <a:noFill/>
            <a:miter lim="800000"/>
            <a:headEnd/>
            <a:tailEnd/>
          </a:ln>
        </p:spPr>
        <p:txBody>
          <a:bodyPr wrap="none">
            <a:spAutoFit/>
          </a:bodyPr>
          <a:lstStyle/>
          <a:p>
            <a:r>
              <a:rPr lang="en-US" altLang="zh-CN">
                <a:solidFill>
                  <a:srgbClr val="0000CC"/>
                </a:solidFill>
              </a:rPr>
              <a:t>item = data[mid],</a:t>
            </a:r>
            <a:r>
              <a:rPr lang="zh-CN" altLang="en-US">
                <a:solidFill>
                  <a:srgbClr val="0000CC"/>
                </a:solidFill>
              </a:rPr>
              <a:t>即</a:t>
            </a:r>
            <a:r>
              <a:rPr lang="en-US" altLang="zh-CN">
                <a:solidFill>
                  <a:srgbClr val="0000CC"/>
                </a:solidFill>
              </a:rPr>
              <a:t>62=62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4"/>
                                        </p:tgtEl>
                                        <p:attrNameLst>
                                          <p:attrName>style.visibility</p:attrName>
                                        </p:attrNameLst>
                                      </p:cBhvr>
                                      <p:to>
                                        <p:strVal val="visible"/>
                                      </p:to>
                                    </p:set>
                                    <p:animEffect transition="in" filter="blinds(horizontal)">
                                      <p:cBhvr>
                                        <p:cTn id="7" dur="500"/>
                                        <p:tgtEl>
                                          <p:spTgt spid="1638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85"/>
                                        </p:tgtEl>
                                        <p:attrNameLst>
                                          <p:attrName>style.visibility</p:attrName>
                                        </p:attrNameLst>
                                      </p:cBhvr>
                                      <p:to>
                                        <p:strVal val="visible"/>
                                      </p:to>
                                    </p:set>
                                    <p:animEffect transition="in" filter="blinds(horizontal)">
                                      <p:cBhvr>
                                        <p:cTn id="12" dur="500"/>
                                        <p:tgtEl>
                                          <p:spTgt spid="1638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86"/>
                                        </p:tgtEl>
                                        <p:attrNameLst>
                                          <p:attrName>style.visibility</p:attrName>
                                        </p:attrNameLst>
                                      </p:cBhvr>
                                      <p:to>
                                        <p:strVal val="visible"/>
                                      </p:to>
                                    </p:set>
                                    <p:animEffect transition="in" filter="blinds(horizontal)">
                                      <p:cBhvr>
                                        <p:cTn id="17" dur="500"/>
                                        <p:tgtEl>
                                          <p:spTgt spid="1638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928"/>
                                        </p:tgtEl>
                                        <p:attrNameLst>
                                          <p:attrName>style.visibility</p:attrName>
                                        </p:attrNameLst>
                                      </p:cBhvr>
                                      <p:to>
                                        <p:strVal val="visible"/>
                                      </p:to>
                                    </p:set>
                                    <p:animEffect transition="in" filter="blinds(horizontal)">
                                      <p:cBhvr>
                                        <p:cTn id="27" dur="500"/>
                                        <p:tgtEl>
                                          <p:spTgt spid="1639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3929"/>
                                        </p:tgtEl>
                                        <p:attrNameLst>
                                          <p:attrName>style.visibility</p:attrName>
                                        </p:attrNameLst>
                                      </p:cBhvr>
                                      <p:to>
                                        <p:strVal val="visible"/>
                                      </p:to>
                                    </p:set>
                                    <p:animEffect transition="in" filter="blinds(horizontal)">
                                      <p:cBhvr>
                                        <p:cTn id="32" dur="500"/>
                                        <p:tgtEl>
                                          <p:spTgt spid="16392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3970"/>
                                        </p:tgtEl>
                                        <p:attrNameLst>
                                          <p:attrName>style.visibility</p:attrName>
                                        </p:attrNameLst>
                                      </p:cBhvr>
                                      <p:to>
                                        <p:strVal val="visible"/>
                                      </p:to>
                                    </p:set>
                                    <p:animEffect transition="in" filter="blinds(horizontal)">
                                      <p:cBhvr>
                                        <p:cTn id="42" dur="500"/>
                                        <p:tgtEl>
                                          <p:spTgt spid="16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4" grpId="0"/>
      <p:bldP spid="163885" grpId="0"/>
      <p:bldP spid="163886" grpId="0" animBg="1"/>
      <p:bldP spid="163928" grpId="0"/>
      <p:bldP spid="163929" grpId="0" animBg="1"/>
      <p:bldP spid="1639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ChangeArrowheads="1"/>
          </p:cNvSpPr>
          <p:nvPr/>
        </p:nvSpPr>
        <p:spPr bwMode="auto">
          <a:xfrm>
            <a:off x="838200" y="1143000"/>
            <a:ext cx="7239000" cy="4878288"/>
          </a:xfrm>
          <a:prstGeom prst="rect">
            <a:avLst/>
          </a:prstGeom>
          <a:solidFill>
            <a:srgbClr val="FFFFBD"/>
          </a:solidFill>
          <a:ln w="9525">
            <a:noFill/>
            <a:miter lim="800000"/>
            <a:headEnd/>
            <a:tailEnd/>
          </a:ln>
          <a:effectLst>
            <a:outerShdw dist="269408" dir="2700000" algn="ctr" rotWithShape="0">
              <a:srgbClr val="B2B2B2"/>
            </a:outerShdw>
          </a:effectLst>
        </p:spPr>
        <p:txBody>
          <a:bodyPr wrap="none" anchor="ctr"/>
          <a:lstStyle/>
          <a:p>
            <a:endParaRPr lang="zh-CN" altLang="en-US"/>
          </a:p>
        </p:txBody>
      </p:sp>
      <p:sp>
        <p:nvSpPr>
          <p:cNvPr id="48131" name="Oval 6"/>
          <p:cNvSpPr>
            <a:spLocks noChangeArrowheads="1"/>
          </p:cNvSpPr>
          <p:nvPr/>
        </p:nvSpPr>
        <p:spPr bwMode="auto">
          <a:xfrm>
            <a:off x="1066800" y="762000"/>
            <a:ext cx="2438400" cy="650875"/>
          </a:xfrm>
          <a:prstGeom prst="ellipse">
            <a:avLst/>
          </a:prstGeom>
          <a:gradFill rotWithShape="0">
            <a:gsLst>
              <a:gs pos="0">
                <a:srgbClr val="761800"/>
              </a:gs>
              <a:gs pos="50000">
                <a:srgbClr val="FF3300"/>
              </a:gs>
              <a:gs pos="100000">
                <a:srgbClr val="761800"/>
              </a:gs>
            </a:gsLst>
            <a:lin ang="18900000" scaled="1"/>
          </a:gradFill>
          <a:ln w="12700" cap="sq">
            <a:noFill/>
            <a:round/>
            <a:headEnd/>
            <a:tailEnd/>
          </a:ln>
          <a:effectLst>
            <a:outerShdw dist="102391" dir="1784693" algn="ctr" rotWithShape="0">
              <a:srgbClr val="B2B2B2"/>
            </a:outerShdw>
          </a:effectLst>
        </p:spPr>
        <p:txBody>
          <a:bodyPr wrap="none" anchor="ctr"/>
          <a:lstStyle/>
          <a:p>
            <a:endParaRPr lang="zh-CN" altLang="en-US"/>
          </a:p>
        </p:txBody>
      </p:sp>
      <p:sp>
        <p:nvSpPr>
          <p:cNvPr id="48132" name="Text Box 7"/>
          <p:cNvSpPr txBox="1">
            <a:spLocks noChangeArrowheads="1"/>
          </p:cNvSpPr>
          <p:nvPr/>
        </p:nvSpPr>
        <p:spPr bwMode="auto">
          <a:xfrm rot="-953939">
            <a:off x="955675" y="682696"/>
            <a:ext cx="2590800" cy="707886"/>
          </a:xfrm>
          <a:prstGeom prst="rect">
            <a:avLst/>
          </a:prstGeom>
          <a:noFill/>
          <a:ln w="12700" cap="sq">
            <a:noFill/>
            <a:miter lim="800000"/>
            <a:headEnd/>
            <a:tailEnd/>
          </a:ln>
          <a:effectLst>
            <a:outerShdw dist="35921" dir="2700000" algn="ctr" rotWithShape="0">
              <a:schemeClr val="bg1"/>
            </a:outerShdw>
          </a:effectLst>
        </p:spPr>
        <p:txBody>
          <a:bodyPr>
            <a:spAutoFit/>
          </a:bodyPr>
          <a:lstStyle/>
          <a:p>
            <a:pPr eaLnBrk="0" fontAlgn="t" hangingPunct="0">
              <a:spcBef>
                <a:spcPct val="50000"/>
              </a:spcBef>
              <a:spcAft>
                <a:spcPct val="0"/>
              </a:spcAft>
            </a:pPr>
            <a:r>
              <a:rPr kumimoji="1" lang="zh-CN" altLang="en-US" sz="4000" b="1" i="1" dirty="0">
                <a:solidFill>
                  <a:srgbClr val="FFFF00"/>
                </a:solidFill>
                <a:latin typeface="Times New Roman" pitchFamily="18" charset="0"/>
                <a:ea typeface="黑体" pitchFamily="2" charset="-122"/>
              </a:rPr>
              <a:t>本章内容</a:t>
            </a:r>
          </a:p>
        </p:txBody>
      </p:sp>
      <p:sp>
        <p:nvSpPr>
          <p:cNvPr id="284680" name="Text Box 8">
            <a:hlinkClick r:id="rId2" action="ppaction://hlinksldjump"/>
          </p:cNvPr>
          <p:cNvSpPr txBox="1">
            <a:spLocks noChangeArrowheads="1"/>
          </p:cNvSpPr>
          <p:nvPr/>
        </p:nvSpPr>
        <p:spPr bwMode="auto">
          <a:xfrm>
            <a:off x="1377950" y="1658938"/>
            <a:ext cx="5251450" cy="579437"/>
          </a:xfrm>
          <a:prstGeom prst="rect">
            <a:avLst/>
          </a:prstGeom>
          <a:noFill/>
          <a:ln w="9525">
            <a:noFill/>
            <a:miter lim="800000"/>
            <a:headEnd/>
            <a:tailEnd/>
          </a:ln>
        </p:spPr>
        <p:txBody>
          <a:bodyPr>
            <a:spAutoFit/>
          </a:bodyPr>
          <a:lstStyle/>
          <a:p>
            <a:r>
              <a:rPr kumimoji="1" lang="zh-CN" altLang="en-US" sz="3200" b="1" baseline="0" dirty="0">
                <a:solidFill>
                  <a:srgbClr val="000099"/>
                </a:solidFill>
                <a:ea typeface="幼圆" pitchFamily="49" charset="-122"/>
              </a:rPr>
              <a:t> 2.1</a:t>
            </a:r>
            <a:r>
              <a:rPr kumimoji="1" lang="zh-CN" altLang="en-US" sz="3200" b="1" baseline="0" dirty="0">
                <a:solidFill>
                  <a:srgbClr val="000099"/>
                </a:solidFill>
                <a:latin typeface="幼圆" pitchFamily="49" charset="-122"/>
                <a:ea typeface="幼圆" pitchFamily="49" charset="-122"/>
              </a:rPr>
              <a:t>  线性表的基本概念</a:t>
            </a:r>
            <a:endParaRPr lang="zh-CN" altLang="en-US" sz="2400" b="1" baseline="0" dirty="0">
              <a:solidFill>
                <a:srgbClr val="000099"/>
              </a:solidFill>
              <a:latin typeface="幼圆" pitchFamily="49" charset="-122"/>
              <a:ea typeface="幼圆" pitchFamily="49" charset="-122"/>
            </a:endParaRPr>
          </a:p>
        </p:txBody>
      </p:sp>
      <p:sp>
        <p:nvSpPr>
          <p:cNvPr id="284681" name="Rectangle 9">
            <a:hlinkClick r:id="rId3" action="ppaction://hlinksldjump"/>
          </p:cNvPr>
          <p:cNvSpPr>
            <a:spLocks noChangeArrowheads="1"/>
          </p:cNvSpPr>
          <p:nvPr/>
        </p:nvSpPr>
        <p:spPr bwMode="auto">
          <a:xfrm>
            <a:off x="1371600" y="2174875"/>
            <a:ext cx="5867400" cy="579438"/>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1" baseline="0" dirty="0">
                <a:solidFill>
                  <a:srgbClr val="000099"/>
                </a:solidFill>
                <a:ea typeface="幼圆" pitchFamily="49" charset="-122"/>
              </a:rPr>
              <a:t> 2.2</a:t>
            </a:r>
            <a:r>
              <a:rPr kumimoji="1" lang="zh-CN" altLang="en-US" sz="3200" b="1" baseline="0" dirty="0">
                <a:solidFill>
                  <a:srgbClr val="000099"/>
                </a:solidFill>
                <a:latin typeface="幼圆" pitchFamily="49" charset="-122"/>
                <a:ea typeface="幼圆" pitchFamily="49" charset="-122"/>
              </a:rPr>
              <a:t>  线性表的顺序存储结构</a:t>
            </a:r>
          </a:p>
        </p:txBody>
      </p:sp>
      <p:sp>
        <p:nvSpPr>
          <p:cNvPr id="284682" name="Rectangle 10">
            <a:hlinkClick r:id="rId4" action="ppaction://hlinksldjump"/>
          </p:cNvPr>
          <p:cNvSpPr>
            <a:spLocks noChangeArrowheads="1"/>
          </p:cNvSpPr>
          <p:nvPr/>
        </p:nvSpPr>
        <p:spPr bwMode="auto">
          <a:xfrm>
            <a:off x="1484313" y="2697163"/>
            <a:ext cx="5754687" cy="579437"/>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1" baseline="0" dirty="0">
                <a:solidFill>
                  <a:srgbClr val="000099"/>
                </a:solidFill>
                <a:ea typeface="幼圆" pitchFamily="49" charset="-122"/>
              </a:rPr>
              <a:t>2.3</a:t>
            </a:r>
            <a:r>
              <a:rPr kumimoji="1" lang="zh-CN" altLang="en-US" sz="3200" b="1" baseline="0" dirty="0">
                <a:solidFill>
                  <a:srgbClr val="000099"/>
                </a:solidFill>
                <a:latin typeface="幼圆" pitchFamily="49" charset="-122"/>
                <a:ea typeface="幼圆" pitchFamily="49" charset="-122"/>
              </a:rPr>
              <a:t>  线性链表及其操作</a:t>
            </a:r>
          </a:p>
        </p:txBody>
      </p:sp>
      <p:sp>
        <p:nvSpPr>
          <p:cNvPr id="284683" name="Rectangle 11">
            <a:hlinkClick r:id="rId5" action="ppaction://hlinksldjump"/>
          </p:cNvPr>
          <p:cNvSpPr>
            <a:spLocks noChangeArrowheads="1"/>
          </p:cNvSpPr>
          <p:nvPr/>
        </p:nvSpPr>
        <p:spPr bwMode="auto">
          <a:xfrm>
            <a:off x="1462088" y="3241675"/>
            <a:ext cx="4786312" cy="579438"/>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1" baseline="0" dirty="0">
                <a:solidFill>
                  <a:srgbClr val="000099"/>
                </a:solidFill>
                <a:ea typeface="幼圆" pitchFamily="49" charset="-122"/>
              </a:rPr>
              <a:t>2.4</a:t>
            </a:r>
            <a:r>
              <a:rPr kumimoji="1" lang="zh-CN" altLang="en-US" sz="3200" b="1" baseline="0" dirty="0">
                <a:solidFill>
                  <a:srgbClr val="000099"/>
                </a:solidFill>
                <a:latin typeface="幼圆" pitchFamily="49" charset="-122"/>
                <a:ea typeface="幼圆" pitchFamily="49" charset="-122"/>
              </a:rPr>
              <a:t>  循环链表及其操作</a:t>
            </a:r>
          </a:p>
        </p:txBody>
      </p:sp>
      <p:sp>
        <p:nvSpPr>
          <p:cNvPr id="284684" name="Rectangle 12">
            <a:hlinkClick r:id="" action="ppaction://noaction"/>
          </p:cNvPr>
          <p:cNvSpPr>
            <a:spLocks noChangeArrowheads="1"/>
          </p:cNvSpPr>
          <p:nvPr/>
        </p:nvSpPr>
        <p:spPr bwMode="auto">
          <a:xfrm>
            <a:off x="1462088" y="3781425"/>
            <a:ext cx="4633912" cy="579438"/>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1" baseline="0" dirty="0">
                <a:solidFill>
                  <a:srgbClr val="000099"/>
                </a:solidFill>
                <a:ea typeface="幼圆" pitchFamily="49" charset="-122"/>
              </a:rPr>
              <a:t>2.5</a:t>
            </a:r>
            <a:r>
              <a:rPr kumimoji="1" lang="zh-CN" altLang="en-US" sz="3200" b="1" baseline="0" dirty="0">
                <a:solidFill>
                  <a:srgbClr val="000099"/>
                </a:solidFill>
                <a:latin typeface="幼圆" pitchFamily="49" charset="-122"/>
                <a:ea typeface="幼圆" pitchFamily="49" charset="-122"/>
              </a:rPr>
              <a:t>  双向链表及其操作</a:t>
            </a:r>
          </a:p>
        </p:txBody>
      </p:sp>
      <p:sp>
        <p:nvSpPr>
          <p:cNvPr id="284685" name="Rectangle 13"/>
          <p:cNvSpPr>
            <a:spLocks noChangeArrowheads="1"/>
          </p:cNvSpPr>
          <p:nvPr/>
        </p:nvSpPr>
        <p:spPr bwMode="auto">
          <a:xfrm>
            <a:off x="1352550" y="4365625"/>
            <a:ext cx="4953000" cy="579438"/>
          </a:xfrm>
          <a:prstGeom prst="rect">
            <a:avLst/>
          </a:prstGeom>
          <a:noFill/>
          <a:ln w="9525">
            <a:noFill/>
            <a:miter lim="800000"/>
            <a:headEnd/>
            <a:tailEnd/>
          </a:ln>
        </p:spPr>
        <p:txBody>
          <a:bodyPr>
            <a:spAutoFit/>
          </a:bodyPr>
          <a:lstStyle/>
          <a:p>
            <a:pPr eaLnBrk="1" fontAlgn="base" hangingPunct="1">
              <a:spcBef>
                <a:spcPct val="20000"/>
              </a:spcBef>
              <a:buClr>
                <a:schemeClr val="tx2"/>
              </a:buClr>
            </a:pPr>
            <a:r>
              <a:rPr kumimoji="1" lang="zh-CN" altLang="en-US" sz="3200" baseline="0" dirty="0">
                <a:solidFill>
                  <a:srgbClr val="B2B2B2"/>
                </a:solidFill>
                <a:ea typeface="幼圆" pitchFamily="49" charset="-122"/>
              </a:rPr>
              <a:t> </a:t>
            </a:r>
            <a:r>
              <a:rPr kumimoji="1" lang="zh-CN" altLang="en-US" sz="3200" b="1" dirty="0">
                <a:solidFill>
                  <a:srgbClr val="000099"/>
                </a:solidFill>
                <a:latin typeface="幼圆" pitchFamily="49" charset="-122"/>
                <a:ea typeface="幼圆" pitchFamily="49" charset="-122"/>
              </a:rPr>
              <a:t>2.6  链表应用举例</a:t>
            </a:r>
          </a:p>
        </p:txBody>
      </p:sp>
      <p:grpSp>
        <p:nvGrpSpPr>
          <p:cNvPr id="2" name="Group 81"/>
          <p:cNvGrpSpPr>
            <a:grpSpLocks/>
          </p:cNvGrpSpPr>
          <p:nvPr/>
        </p:nvGrpSpPr>
        <p:grpSpPr bwMode="auto">
          <a:xfrm>
            <a:off x="1295400" y="2613025"/>
            <a:ext cx="6591300" cy="2544167"/>
            <a:chOff x="816" y="1718"/>
            <a:chExt cx="4152" cy="1186"/>
          </a:xfrm>
        </p:grpSpPr>
        <p:sp>
          <p:nvSpPr>
            <p:cNvPr id="48174" name="Oval 82"/>
            <p:cNvSpPr>
              <a:spLocks noChangeArrowheads="1"/>
            </p:cNvSpPr>
            <p:nvPr/>
          </p:nvSpPr>
          <p:spPr bwMode="auto">
            <a:xfrm>
              <a:off x="816" y="1752"/>
              <a:ext cx="3792" cy="1104"/>
            </a:xfrm>
            <a:prstGeom prst="ellipse">
              <a:avLst/>
            </a:prstGeom>
            <a:noFill/>
            <a:ln w="38100">
              <a:solidFill>
                <a:srgbClr val="FF0000"/>
              </a:solidFill>
              <a:prstDash val="lgDash"/>
              <a:round/>
              <a:headEnd/>
              <a:tailEnd/>
            </a:ln>
          </p:spPr>
          <p:txBody>
            <a:bodyPr wrap="none" anchor="ctr"/>
            <a:lstStyle/>
            <a:p>
              <a:endParaRPr lang="zh-CN" altLang="en-US"/>
            </a:p>
          </p:txBody>
        </p:sp>
        <p:sp>
          <p:nvSpPr>
            <p:cNvPr id="48175" name="Rectangle 83"/>
            <p:cNvSpPr>
              <a:spLocks noChangeArrowheads="1"/>
            </p:cNvSpPr>
            <p:nvPr/>
          </p:nvSpPr>
          <p:spPr bwMode="auto">
            <a:xfrm>
              <a:off x="4651" y="1718"/>
              <a:ext cx="317" cy="1186"/>
            </a:xfrm>
            <a:prstGeom prst="rect">
              <a:avLst/>
            </a:prstGeom>
            <a:noFill/>
            <a:ln w="12700" cap="sq">
              <a:noFill/>
              <a:miter lim="800000"/>
              <a:headEnd/>
              <a:tailEnd/>
            </a:ln>
            <a:effectLst>
              <a:outerShdw dist="12700" dir="5400000" algn="ctr" rotWithShape="0">
                <a:srgbClr val="000000"/>
              </a:outerShdw>
            </a:effectLst>
          </p:spPr>
          <p:txBody>
            <a:bodyPr>
              <a:spAutoFit/>
            </a:bodyPr>
            <a:lstStyle/>
            <a:p>
              <a:pPr algn="ctr">
                <a:lnSpc>
                  <a:spcPct val="85000"/>
                </a:lnSpc>
                <a:spcBef>
                  <a:spcPct val="0"/>
                </a:spcBef>
              </a:pPr>
              <a:r>
                <a:rPr lang="zh-CN" altLang="en-US" sz="2300" baseline="0">
                  <a:solidFill>
                    <a:srgbClr val="FF3300"/>
                  </a:solidFill>
                  <a:latin typeface="黑体" pitchFamily="2" charset="-122"/>
                  <a:ea typeface="黑体" pitchFamily="2" charset="-122"/>
                </a:rPr>
                <a:t>链</a:t>
              </a:r>
            </a:p>
            <a:p>
              <a:pPr algn="ctr">
                <a:lnSpc>
                  <a:spcPct val="85000"/>
                </a:lnSpc>
                <a:spcBef>
                  <a:spcPct val="0"/>
                </a:spcBef>
              </a:pPr>
              <a:r>
                <a:rPr lang="zh-CN" altLang="en-US" sz="2300" baseline="0">
                  <a:solidFill>
                    <a:srgbClr val="FF3300"/>
                  </a:solidFill>
                  <a:latin typeface="黑体" pitchFamily="2" charset="-122"/>
                  <a:ea typeface="黑体" pitchFamily="2" charset="-122"/>
                </a:rPr>
                <a:t>式</a:t>
              </a:r>
            </a:p>
            <a:p>
              <a:pPr algn="ctr">
                <a:lnSpc>
                  <a:spcPct val="85000"/>
                </a:lnSpc>
                <a:spcBef>
                  <a:spcPct val="0"/>
                </a:spcBef>
              </a:pPr>
              <a:r>
                <a:rPr lang="zh-CN" altLang="en-US" sz="2300" baseline="0">
                  <a:solidFill>
                    <a:srgbClr val="FF3300"/>
                  </a:solidFill>
                  <a:latin typeface="黑体" pitchFamily="2" charset="-122"/>
                  <a:ea typeface="黑体" pitchFamily="2" charset="-122"/>
                </a:rPr>
                <a:t>存</a:t>
              </a:r>
            </a:p>
            <a:p>
              <a:pPr algn="ctr">
                <a:lnSpc>
                  <a:spcPct val="85000"/>
                </a:lnSpc>
                <a:spcBef>
                  <a:spcPct val="0"/>
                </a:spcBef>
              </a:pPr>
              <a:r>
                <a:rPr lang="zh-CN" altLang="en-US" sz="2300" baseline="0">
                  <a:solidFill>
                    <a:srgbClr val="FF3300"/>
                  </a:solidFill>
                  <a:latin typeface="黑体" pitchFamily="2" charset="-122"/>
                  <a:ea typeface="黑体" pitchFamily="2" charset="-122"/>
                </a:rPr>
                <a:t>储</a:t>
              </a:r>
            </a:p>
            <a:p>
              <a:pPr algn="ctr">
                <a:lnSpc>
                  <a:spcPct val="85000"/>
                </a:lnSpc>
                <a:spcBef>
                  <a:spcPct val="0"/>
                </a:spcBef>
              </a:pPr>
              <a:r>
                <a:rPr lang="zh-CN" altLang="en-US" sz="2300" baseline="0">
                  <a:solidFill>
                    <a:srgbClr val="FF3300"/>
                  </a:solidFill>
                  <a:latin typeface="黑体" pitchFamily="2" charset="-122"/>
                  <a:ea typeface="黑体" pitchFamily="2" charset="-122"/>
                </a:rPr>
                <a:t>结</a:t>
              </a:r>
            </a:p>
            <a:p>
              <a:pPr algn="ctr">
                <a:lnSpc>
                  <a:spcPct val="85000"/>
                </a:lnSpc>
                <a:spcBef>
                  <a:spcPct val="0"/>
                </a:spcBef>
              </a:pPr>
              <a:r>
                <a:rPr lang="zh-CN" altLang="en-US" sz="2300" baseline="0">
                  <a:solidFill>
                    <a:srgbClr val="FF3300"/>
                  </a:solidFill>
                  <a:latin typeface="黑体" pitchFamily="2" charset="-122"/>
                  <a:ea typeface="黑体" pitchFamily="2" charset="-122"/>
                </a:rPr>
                <a:t>构</a:t>
              </a:r>
            </a:p>
          </p:txBody>
        </p:sp>
      </p:grpSp>
      <p:grpSp>
        <p:nvGrpSpPr>
          <p:cNvPr id="3" name="Group 119"/>
          <p:cNvGrpSpPr>
            <a:grpSpLocks/>
          </p:cNvGrpSpPr>
          <p:nvPr/>
        </p:nvGrpSpPr>
        <p:grpSpPr bwMode="auto">
          <a:xfrm>
            <a:off x="6072188" y="4221163"/>
            <a:ext cx="1293812" cy="1076325"/>
            <a:chOff x="3756" y="3310"/>
            <a:chExt cx="815" cy="678"/>
          </a:xfrm>
        </p:grpSpPr>
        <p:sp>
          <p:nvSpPr>
            <p:cNvPr id="48141" name="Rectangle 120"/>
            <p:cNvSpPr>
              <a:spLocks noChangeArrowheads="1"/>
            </p:cNvSpPr>
            <p:nvPr/>
          </p:nvSpPr>
          <p:spPr bwMode="auto">
            <a:xfrm>
              <a:off x="3855" y="3440"/>
              <a:ext cx="635" cy="408"/>
            </a:xfrm>
            <a:prstGeom prst="rect">
              <a:avLst/>
            </a:prstGeom>
            <a:solidFill>
              <a:srgbClr val="D9D9D9"/>
            </a:solidFill>
            <a:ln w="114300">
              <a:solidFill>
                <a:srgbClr val="FF0000"/>
              </a:solidFill>
              <a:miter lim="800000"/>
              <a:headEnd/>
              <a:tailEnd/>
            </a:ln>
          </p:spPr>
          <p:txBody>
            <a:bodyPr wrap="none" anchor="ctr"/>
            <a:lstStyle/>
            <a:p>
              <a:endParaRPr lang="zh-CN" altLang="en-US"/>
            </a:p>
          </p:txBody>
        </p:sp>
        <p:sp>
          <p:nvSpPr>
            <p:cNvPr id="48142" name="Freeform 121"/>
            <p:cNvSpPr>
              <a:spLocks/>
            </p:cNvSpPr>
            <p:nvPr/>
          </p:nvSpPr>
          <p:spPr bwMode="auto">
            <a:xfrm rot="-4617144">
              <a:off x="3760" y="3753"/>
              <a:ext cx="116" cy="34"/>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3" name="Freeform 122"/>
            <p:cNvSpPr>
              <a:spLocks/>
            </p:cNvSpPr>
            <p:nvPr/>
          </p:nvSpPr>
          <p:spPr bwMode="auto">
            <a:xfrm rot="3000623">
              <a:off x="4413" y="3375"/>
              <a:ext cx="141" cy="59"/>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4" name="Freeform 123"/>
            <p:cNvSpPr>
              <a:spLocks/>
            </p:cNvSpPr>
            <p:nvPr/>
          </p:nvSpPr>
          <p:spPr bwMode="auto">
            <a:xfrm rot="18599377" flipH="1">
              <a:off x="4453" y="3813"/>
              <a:ext cx="141" cy="77"/>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5" name="Freeform 124"/>
            <p:cNvSpPr>
              <a:spLocks/>
            </p:cNvSpPr>
            <p:nvPr/>
          </p:nvSpPr>
          <p:spPr bwMode="auto">
            <a:xfrm rot="18599377" flipH="1">
              <a:off x="3965" y="3357"/>
              <a:ext cx="141" cy="48"/>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6" name="Freeform 125"/>
            <p:cNvSpPr>
              <a:spLocks/>
            </p:cNvSpPr>
            <p:nvPr/>
          </p:nvSpPr>
          <p:spPr bwMode="auto">
            <a:xfrm rot="7962202">
              <a:off x="4451" y="3465"/>
              <a:ext cx="113" cy="43"/>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7" name="Freeform 126"/>
            <p:cNvSpPr>
              <a:spLocks/>
            </p:cNvSpPr>
            <p:nvPr/>
          </p:nvSpPr>
          <p:spPr bwMode="auto">
            <a:xfrm rot="7513901">
              <a:off x="3779" y="3403"/>
              <a:ext cx="141" cy="36"/>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8" name="Freeform 127"/>
            <p:cNvSpPr>
              <a:spLocks/>
            </p:cNvSpPr>
            <p:nvPr/>
          </p:nvSpPr>
          <p:spPr bwMode="auto">
            <a:xfrm rot="-5160831">
              <a:off x="4060" y="3850"/>
              <a:ext cx="100" cy="59"/>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49" name="Freeform 128"/>
            <p:cNvSpPr>
              <a:spLocks/>
            </p:cNvSpPr>
            <p:nvPr/>
          </p:nvSpPr>
          <p:spPr bwMode="auto">
            <a:xfrm rot="-2250248">
              <a:off x="3851" y="3566"/>
              <a:ext cx="84" cy="36"/>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0" name="Freeform 129"/>
            <p:cNvSpPr>
              <a:spLocks/>
            </p:cNvSpPr>
            <p:nvPr/>
          </p:nvSpPr>
          <p:spPr bwMode="auto">
            <a:xfrm rot="558124">
              <a:off x="4243" y="3859"/>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1" name="Freeform 130"/>
            <p:cNvSpPr>
              <a:spLocks/>
            </p:cNvSpPr>
            <p:nvPr/>
          </p:nvSpPr>
          <p:spPr bwMode="auto">
            <a:xfrm>
              <a:off x="4409" y="3673"/>
              <a:ext cx="63" cy="73"/>
            </a:xfrm>
            <a:custGeom>
              <a:avLst/>
              <a:gdLst>
                <a:gd name="T0" fmla="*/ 0 w 157"/>
                <a:gd name="T1" fmla="*/ 0 h 172"/>
                <a:gd name="T2" fmla="*/ 0 w 157"/>
                <a:gd name="T3" fmla="*/ 0 h 172"/>
                <a:gd name="T4" fmla="*/ 0 w 157"/>
                <a:gd name="T5" fmla="*/ 0 h 172"/>
                <a:gd name="T6" fmla="*/ 0 w 157"/>
                <a:gd name="T7" fmla="*/ 0 h 172"/>
                <a:gd name="T8" fmla="*/ 0 w 157"/>
                <a:gd name="T9" fmla="*/ 0 h 172"/>
                <a:gd name="T10" fmla="*/ 0 w 157"/>
                <a:gd name="T11" fmla="*/ 0 h 172"/>
                <a:gd name="T12" fmla="*/ 0 w 157"/>
                <a:gd name="T13" fmla="*/ 0 h 172"/>
                <a:gd name="T14" fmla="*/ 0 w 157"/>
                <a:gd name="T15" fmla="*/ 0 h 172"/>
                <a:gd name="T16" fmla="*/ 0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8152" name="Freeform 131"/>
            <p:cNvSpPr>
              <a:spLocks/>
            </p:cNvSpPr>
            <p:nvPr/>
          </p:nvSpPr>
          <p:spPr bwMode="auto">
            <a:xfrm>
              <a:off x="3926" y="3780"/>
              <a:ext cx="88" cy="84"/>
            </a:xfrm>
            <a:custGeom>
              <a:avLst/>
              <a:gdLst>
                <a:gd name="T0" fmla="*/ 1 w 157"/>
                <a:gd name="T1" fmla="*/ 0 h 172"/>
                <a:gd name="T2" fmla="*/ 1 w 157"/>
                <a:gd name="T3" fmla="*/ 0 h 172"/>
                <a:gd name="T4" fmla="*/ 1 w 157"/>
                <a:gd name="T5" fmla="*/ 0 h 172"/>
                <a:gd name="T6" fmla="*/ 1 w 157"/>
                <a:gd name="T7" fmla="*/ 0 h 172"/>
                <a:gd name="T8" fmla="*/ 1 w 157"/>
                <a:gd name="T9" fmla="*/ 0 h 172"/>
                <a:gd name="T10" fmla="*/ 1 w 157"/>
                <a:gd name="T11" fmla="*/ 0 h 172"/>
                <a:gd name="T12" fmla="*/ 1 w 157"/>
                <a:gd name="T13" fmla="*/ 0 h 172"/>
                <a:gd name="T14" fmla="*/ 1 w 157"/>
                <a:gd name="T15" fmla="*/ 0 h 172"/>
                <a:gd name="T16" fmla="*/ 1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8153" name="Freeform 132"/>
            <p:cNvSpPr>
              <a:spLocks/>
            </p:cNvSpPr>
            <p:nvPr/>
          </p:nvSpPr>
          <p:spPr bwMode="auto">
            <a:xfrm rot="6855375">
              <a:off x="4466" y="3558"/>
              <a:ext cx="141" cy="68"/>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4" name="Freeform 133"/>
            <p:cNvSpPr>
              <a:spLocks/>
            </p:cNvSpPr>
            <p:nvPr/>
          </p:nvSpPr>
          <p:spPr bwMode="auto">
            <a:xfrm rot="6442629">
              <a:off x="3819" y="3833"/>
              <a:ext cx="84" cy="48"/>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5" name="Freeform 134"/>
            <p:cNvSpPr>
              <a:spLocks/>
            </p:cNvSpPr>
            <p:nvPr/>
          </p:nvSpPr>
          <p:spPr bwMode="auto">
            <a:xfrm rot="558124">
              <a:off x="4195" y="3768"/>
              <a:ext cx="109" cy="86"/>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6" name="Freeform 135"/>
            <p:cNvSpPr>
              <a:spLocks/>
            </p:cNvSpPr>
            <p:nvPr/>
          </p:nvSpPr>
          <p:spPr bwMode="auto">
            <a:xfrm rot="558124">
              <a:off x="4152" y="3449"/>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7" name="Freeform 136"/>
            <p:cNvSpPr>
              <a:spLocks/>
            </p:cNvSpPr>
            <p:nvPr/>
          </p:nvSpPr>
          <p:spPr bwMode="auto">
            <a:xfrm flipH="1">
              <a:off x="3766" y="3528"/>
              <a:ext cx="88" cy="84"/>
            </a:xfrm>
            <a:custGeom>
              <a:avLst/>
              <a:gdLst>
                <a:gd name="T0" fmla="*/ 1 w 157"/>
                <a:gd name="T1" fmla="*/ 0 h 172"/>
                <a:gd name="T2" fmla="*/ 1 w 157"/>
                <a:gd name="T3" fmla="*/ 0 h 172"/>
                <a:gd name="T4" fmla="*/ 1 w 157"/>
                <a:gd name="T5" fmla="*/ 0 h 172"/>
                <a:gd name="T6" fmla="*/ 1 w 157"/>
                <a:gd name="T7" fmla="*/ 0 h 172"/>
                <a:gd name="T8" fmla="*/ 1 w 157"/>
                <a:gd name="T9" fmla="*/ 0 h 172"/>
                <a:gd name="T10" fmla="*/ 1 w 157"/>
                <a:gd name="T11" fmla="*/ 0 h 172"/>
                <a:gd name="T12" fmla="*/ 1 w 157"/>
                <a:gd name="T13" fmla="*/ 0 h 172"/>
                <a:gd name="T14" fmla="*/ 1 w 157"/>
                <a:gd name="T15" fmla="*/ 0 h 172"/>
                <a:gd name="T16" fmla="*/ 1 w 157"/>
                <a:gd name="T17" fmla="*/ 0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
                <a:gd name="T28" fmla="*/ 0 h 172"/>
                <a:gd name="T29" fmla="*/ 157 w 157"/>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 h="172">
                  <a:moveTo>
                    <a:pt x="156" y="16"/>
                  </a:moveTo>
                  <a:cubicBezTo>
                    <a:pt x="133" y="8"/>
                    <a:pt x="128" y="0"/>
                    <a:pt x="108" y="24"/>
                  </a:cubicBezTo>
                  <a:cubicBezTo>
                    <a:pt x="103" y="31"/>
                    <a:pt x="106" y="42"/>
                    <a:pt x="100" y="48"/>
                  </a:cubicBezTo>
                  <a:cubicBezTo>
                    <a:pt x="94" y="54"/>
                    <a:pt x="84" y="53"/>
                    <a:pt x="76" y="56"/>
                  </a:cubicBezTo>
                  <a:cubicBezTo>
                    <a:pt x="64" y="74"/>
                    <a:pt x="0" y="172"/>
                    <a:pt x="68" y="104"/>
                  </a:cubicBezTo>
                  <a:cubicBezTo>
                    <a:pt x="106" y="161"/>
                    <a:pt x="86" y="166"/>
                    <a:pt x="124" y="128"/>
                  </a:cubicBezTo>
                  <a:cubicBezTo>
                    <a:pt x="144" y="68"/>
                    <a:pt x="126" y="142"/>
                    <a:pt x="116" y="80"/>
                  </a:cubicBezTo>
                  <a:cubicBezTo>
                    <a:pt x="113" y="60"/>
                    <a:pt x="138" y="42"/>
                    <a:pt x="148" y="32"/>
                  </a:cubicBezTo>
                  <a:cubicBezTo>
                    <a:pt x="157" y="5"/>
                    <a:pt x="156" y="0"/>
                    <a:pt x="156" y="16"/>
                  </a:cubicBezTo>
                  <a:close/>
                </a:path>
              </a:pathLst>
            </a:custGeom>
            <a:solidFill>
              <a:srgbClr val="FFFFFF"/>
            </a:solidFill>
            <a:ln w="12700" cap="flat" cmpd="sng">
              <a:noFill/>
              <a:prstDash val="solid"/>
              <a:round/>
              <a:headEnd/>
              <a:tailEnd/>
            </a:ln>
          </p:spPr>
          <p:txBody>
            <a:bodyPr wrap="none" anchor="ctr"/>
            <a:lstStyle/>
            <a:p>
              <a:endParaRPr lang="zh-CN" altLang="en-US"/>
            </a:p>
          </p:txBody>
        </p:sp>
        <p:sp>
          <p:nvSpPr>
            <p:cNvPr id="48158" name="Freeform 137"/>
            <p:cNvSpPr>
              <a:spLocks/>
            </p:cNvSpPr>
            <p:nvPr/>
          </p:nvSpPr>
          <p:spPr bwMode="auto">
            <a:xfrm rot="558124">
              <a:off x="3876" y="3655"/>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59" name="Freeform 138"/>
            <p:cNvSpPr>
              <a:spLocks/>
            </p:cNvSpPr>
            <p:nvPr/>
          </p:nvSpPr>
          <p:spPr bwMode="auto">
            <a:xfrm rot="558124">
              <a:off x="4422" y="3786"/>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0" name="Freeform 139"/>
            <p:cNvSpPr>
              <a:spLocks/>
            </p:cNvSpPr>
            <p:nvPr/>
          </p:nvSpPr>
          <p:spPr bwMode="auto">
            <a:xfrm rot="558124">
              <a:off x="3878" y="3457"/>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1" name="Freeform 140"/>
            <p:cNvSpPr>
              <a:spLocks/>
            </p:cNvSpPr>
            <p:nvPr/>
          </p:nvSpPr>
          <p:spPr bwMode="auto">
            <a:xfrm>
              <a:off x="4218" y="3383"/>
              <a:ext cx="113" cy="48"/>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2" name="Freeform 141"/>
            <p:cNvSpPr>
              <a:spLocks/>
            </p:cNvSpPr>
            <p:nvPr/>
          </p:nvSpPr>
          <p:spPr bwMode="auto">
            <a:xfrm rot="-4012660">
              <a:off x="3872" y="3880"/>
              <a:ext cx="141" cy="48"/>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3" name="Freeform 142"/>
            <p:cNvSpPr>
              <a:spLocks/>
            </p:cNvSpPr>
            <p:nvPr/>
          </p:nvSpPr>
          <p:spPr bwMode="auto">
            <a:xfrm rot="18599377" flipH="1">
              <a:off x="4009" y="3404"/>
              <a:ext cx="158" cy="27"/>
            </a:xfrm>
            <a:custGeom>
              <a:avLst/>
              <a:gdLst>
                <a:gd name="T0" fmla="*/ 1 w 248"/>
                <a:gd name="T1" fmla="*/ 0 h 191"/>
                <a:gd name="T2" fmla="*/ 1 w 248"/>
                <a:gd name="T3" fmla="*/ 0 h 191"/>
                <a:gd name="T4" fmla="*/ 1 w 248"/>
                <a:gd name="T5" fmla="*/ 0 h 191"/>
                <a:gd name="T6" fmla="*/ 1 w 248"/>
                <a:gd name="T7" fmla="*/ 0 h 191"/>
                <a:gd name="T8" fmla="*/ 1 w 248"/>
                <a:gd name="T9" fmla="*/ 0 h 191"/>
                <a:gd name="T10" fmla="*/ 0 w 248"/>
                <a:gd name="T11" fmla="*/ 0 h 191"/>
                <a:gd name="T12" fmla="*/ 1 w 248"/>
                <a:gd name="T13" fmla="*/ 0 h 191"/>
                <a:gd name="T14" fmla="*/ 1 w 248"/>
                <a:gd name="T15" fmla="*/ 0 h 191"/>
                <a:gd name="T16" fmla="*/ 1 w 248"/>
                <a:gd name="T17" fmla="*/ 0 h 191"/>
                <a:gd name="T18" fmla="*/ 1 w 248"/>
                <a:gd name="T19" fmla="*/ 0 h 191"/>
                <a:gd name="T20" fmla="*/ 1 w 248"/>
                <a:gd name="T21" fmla="*/ 0 h 191"/>
                <a:gd name="T22" fmla="*/ 1 w 248"/>
                <a:gd name="T23" fmla="*/ 0 h 191"/>
                <a:gd name="T24" fmla="*/ 1 w 248"/>
                <a:gd name="T25" fmla="*/ 0 h 191"/>
                <a:gd name="T26" fmla="*/ 1 w 248"/>
                <a:gd name="T27" fmla="*/ 0 h 191"/>
                <a:gd name="T28" fmla="*/ 1 w 248"/>
                <a:gd name="T29" fmla="*/ 0 h 191"/>
                <a:gd name="T30" fmla="*/ 1 w 248"/>
                <a:gd name="T31" fmla="*/ 0 h 191"/>
                <a:gd name="T32" fmla="*/ 1 w 248"/>
                <a:gd name="T33" fmla="*/ 0 h 191"/>
                <a:gd name="T34" fmla="*/ 1 w 248"/>
                <a:gd name="T35" fmla="*/ 0 h 191"/>
                <a:gd name="T36" fmla="*/ 1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4" name="Freeform 143"/>
            <p:cNvSpPr>
              <a:spLocks/>
            </p:cNvSpPr>
            <p:nvPr/>
          </p:nvSpPr>
          <p:spPr bwMode="auto">
            <a:xfrm rot="18599377" flipH="1">
              <a:off x="4077" y="3871"/>
              <a:ext cx="188" cy="45"/>
            </a:xfrm>
            <a:custGeom>
              <a:avLst/>
              <a:gdLst>
                <a:gd name="T0" fmla="*/ 6 w 248"/>
                <a:gd name="T1" fmla="*/ 0 h 191"/>
                <a:gd name="T2" fmla="*/ 4 w 248"/>
                <a:gd name="T3" fmla="*/ 0 h 191"/>
                <a:gd name="T4" fmla="*/ 4 w 248"/>
                <a:gd name="T5" fmla="*/ 0 h 191"/>
                <a:gd name="T6" fmla="*/ 2 w 248"/>
                <a:gd name="T7" fmla="*/ 0 h 191"/>
                <a:gd name="T8" fmla="*/ 2 w 248"/>
                <a:gd name="T9" fmla="*/ 0 h 191"/>
                <a:gd name="T10" fmla="*/ 0 w 248"/>
                <a:gd name="T11" fmla="*/ 0 h 191"/>
                <a:gd name="T12" fmla="*/ 2 w 248"/>
                <a:gd name="T13" fmla="*/ 0 h 191"/>
                <a:gd name="T14" fmla="*/ 2 w 248"/>
                <a:gd name="T15" fmla="*/ 0 h 191"/>
                <a:gd name="T16" fmla="*/ 2 w 248"/>
                <a:gd name="T17" fmla="*/ 0 h 191"/>
                <a:gd name="T18" fmla="*/ 3 w 248"/>
                <a:gd name="T19" fmla="*/ 0 h 191"/>
                <a:gd name="T20" fmla="*/ 4 w 248"/>
                <a:gd name="T21" fmla="*/ 0 h 191"/>
                <a:gd name="T22" fmla="*/ 4 w 248"/>
                <a:gd name="T23" fmla="*/ 0 h 191"/>
                <a:gd name="T24" fmla="*/ 6 w 248"/>
                <a:gd name="T25" fmla="*/ 0 h 191"/>
                <a:gd name="T26" fmla="*/ 6 w 248"/>
                <a:gd name="T27" fmla="*/ 0 h 191"/>
                <a:gd name="T28" fmla="*/ 8 w 248"/>
                <a:gd name="T29" fmla="*/ 0 h 191"/>
                <a:gd name="T30" fmla="*/ 8 w 248"/>
                <a:gd name="T31" fmla="*/ 0 h 191"/>
                <a:gd name="T32" fmla="*/ 6 w 248"/>
                <a:gd name="T33" fmla="*/ 0 h 191"/>
                <a:gd name="T34" fmla="*/ 6 w 248"/>
                <a:gd name="T35" fmla="*/ 0 h 191"/>
                <a:gd name="T36" fmla="*/ 5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5" name="Freeform 144"/>
            <p:cNvSpPr>
              <a:spLocks/>
            </p:cNvSpPr>
            <p:nvPr/>
          </p:nvSpPr>
          <p:spPr bwMode="auto">
            <a:xfrm rot="558124">
              <a:off x="3756" y="3657"/>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6" name="Freeform 145"/>
            <p:cNvSpPr>
              <a:spLocks/>
            </p:cNvSpPr>
            <p:nvPr/>
          </p:nvSpPr>
          <p:spPr bwMode="auto">
            <a:xfrm rot="558124">
              <a:off x="4379" y="3871"/>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7" name="Freeform 146"/>
            <p:cNvSpPr>
              <a:spLocks/>
            </p:cNvSpPr>
            <p:nvPr/>
          </p:nvSpPr>
          <p:spPr bwMode="auto">
            <a:xfrm rot="558124">
              <a:off x="4345" y="3463"/>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8" name="Freeform 147"/>
            <p:cNvSpPr>
              <a:spLocks/>
            </p:cNvSpPr>
            <p:nvPr/>
          </p:nvSpPr>
          <p:spPr bwMode="auto">
            <a:xfrm rot="-237609">
              <a:off x="4404" y="3579"/>
              <a:ext cx="77"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69" name="Freeform 148"/>
            <p:cNvSpPr>
              <a:spLocks/>
            </p:cNvSpPr>
            <p:nvPr/>
          </p:nvSpPr>
          <p:spPr bwMode="auto">
            <a:xfrm rot="558124">
              <a:off x="4014" y="3872"/>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70" name="Freeform 149"/>
            <p:cNvSpPr>
              <a:spLocks/>
            </p:cNvSpPr>
            <p:nvPr/>
          </p:nvSpPr>
          <p:spPr bwMode="auto">
            <a:xfrm rot="-4841876">
              <a:off x="4482" y="3702"/>
              <a:ext cx="109" cy="52"/>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71" name="Freeform 150"/>
            <p:cNvSpPr>
              <a:spLocks/>
            </p:cNvSpPr>
            <p:nvPr/>
          </p:nvSpPr>
          <p:spPr bwMode="auto">
            <a:xfrm rot="-4617144">
              <a:off x="3843" y="3491"/>
              <a:ext cx="116" cy="34"/>
            </a:xfrm>
            <a:custGeom>
              <a:avLst/>
              <a:gdLst>
                <a:gd name="T0" fmla="*/ 0 w 248"/>
                <a:gd name="T1" fmla="*/ 0 h 191"/>
                <a:gd name="T2" fmla="*/ 0 w 248"/>
                <a:gd name="T3" fmla="*/ 0 h 191"/>
                <a:gd name="T4" fmla="*/ 0 w 248"/>
                <a:gd name="T5" fmla="*/ 0 h 191"/>
                <a:gd name="T6" fmla="*/ 0 w 248"/>
                <a:gd name="T7" fmla="*/ 0 h 191"/>
                <a:gd name="T8" fmla="*/ 0 w 248"/>
                <a:gd name="T9" fmla="*/ 0 h 191"/>
                <a:gd name="T10" fmla="*/ 0 w 248"/>
                <a:gd name="T11" fmla="*/ 0 h 191"/>
                <a:gd name="T12" fmla="*/ 0 w 248"/>
                <a:gd name="T13" fmla="*/ 0 h 191"/>
                <a:gd name="T14" fmla="*/ 0 w 248"/>
                <a:gd name="T15" fmla="*/ 0 h 191"/>
                <a:gd name="T16" fmla="*/ 0 w 248"/>
                <a:gd name="T17" fmla="*/ 0 h 191"/>
                <a:gd name="T18" fmla="*/ 0 w 248"/>
                <a:gd name="T19" fmla="*/ 0 h 191"/>
                <a:gd name="T20" fmla="*/ 0 w 248"/>
                <a:gd name="T21" fmla="*/ 0 h 191"/>
                <a:gd name="T22" fmla="*/ 0 w 248"/>
                <a:gd name="T23" fmla="*/ 0 h 191"/>
                <a:gd name="T24" fmla="*/ 0 w 248"/>
                <a:gd name="T25" fmla="*/ 0 h 191"/>
                <a:gd name="T26" fmla="*/ 0 w 248"/>
                <a:gd name="T27" fmla="*/ 0 h 191"/>
                <a:gd name="T28" fmla="*/ 0 w 248"/>
                <a:gd name="T29" fmla="*/ 0 h 191"/>
                <a:gd name="T30" fmla="*/ 0 w 248"/>
                <a:gd name="T31" fmla="*/ 0 h 191"/>
                <a:gd name="T32" fmla="*/ 0 w 248"/>
                <a:gd name="T33" fmla="*/ 0 h 191"/>
                <a:gd name="T34" fmla="*/ 0 w 248"/>
                <a:gd name="T35" fmla="*/ 0 h 191"/>
                <a:gd name="T36" fmla="*/ 0 w 248"/>
                <a:gd name="T37" fmla="*/ 0 h 1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8"/>
                <a:gd name="T58" fmla="*/ 0 h 191"/>
                <a:gd name="T59" fmla="*/ 248 w 248"/>
                <a:gd name="T60" fmla="*/ 191 h 1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8" h="191">
                  <a:moveTo>
                    <a:pt x="184" y="36"/>
                  </a:moveTo>
                  <a:cubicBezTo>
                    <a:pt x="127" y="55"/>
                    <a:pt x="150" y="43"/>
                    <a:pt x="112" y="68"/>
                  </a:cubicBezTo>
                  <a:cubicBezTo>
                    <a:pt x="104" y="63"/>
                    <a:pt x="94" y="60"/>
                    <a:pt x="88" y="52"/>
                  </a:cubicBezTo>
                  <a:cubicBezTo>
                    <a:pt x="67" y="26"/>
                    <a:pt x="98" y="10"/>
                    <a:pt x="56" y="52"/>
                  </a:cubicBezTo>
                  <a:cubicBezTo>
                    <a:pt x="51" y="67"/>
                    <a:pt x="41" y="110"/>
                    <a:pt x="24" y="124"/>
                  </a:cubicBezTo>
                  <a:cubicBezTo>
                    <a:pt x="17" y="129"/>
                    <a:pt x="0" y="140"/>
                    <a:pt x="0" y="132"/>
                  </a:cubicBezTo>
                  <a:cubicBezTo>
                    <a:pt x="0" y="122"/>
                    <a:pt x="16" y="121"/>
                    <a:pt x="24" y="116"/>
                  </a:cubicBezTo>
                  <a:cubicBezTo>
                    <a:pt x="29" y="124"/>
                    <a:pt x="36" y="131"/>
                    <a:pt x="40" y="140"/>
                  </a:cubicBezTo>
                  <a:cubicBezTo>
                    <a:pt x="44" y="148"/>
                    <a:pt x="40" y="164"/>
                    <a:pt x="48" y="164"/>
                  </a:cubicBezTo>
                  <a:cubicBezTo>
                    <a:pt x="59" y="164"/>
                    <a:pt x="63" y="146"/>
                    <a:pt x="72" y="140"/>
                  </a:cubicBezTo>
                  <a:cubicBezTo>
                    <a:pt x="79" y="135"/>
                    <a:pt x="88" y="135"/>
                    <a:pt x="96" y="132"/>
                  </a:cubicBezTo>
                  <a:cubicBezTo>
                    <a:pt x="96" y="132"/>
                    <a:pt x="69" y="191"/>
                    <a:pt x="112" y="148"/>
                  </a:cubicBezTo>
                  <a:cubicBezTo>
                    <a:pt x="133" y="127"/>
                    <a:pt x="147" y="97"/>
                    <a:pt x="168" y="76"/>
                  </a:cubicBezTo>
                  <a:cubicBezTo>
                    <a:pt x="171" y="89"/>
                    <a:pt x="166" y="106"/>
                    <a:pt x="176" y="116"/>
                  </a:cubicBezTo>
                  <a:cubicBezTo>
                    <a:pt x="182" y="122"/>
                    <a:pt x="194" y="113"/>
                    <a:pt x="200" y="108"/>
                  </a:cubicBezTo>
                  <a:cubicBezTo>
                    <a:pt x="219" y="92"/>
                    <a:pt x="231" y="69"/>
                    <a:pt x="248" y="52"/>
                  </a:cubicBezTo>
                  <a:cubicBezTo>
                    <a:pt x="233" y="8"/>
                    <a:pt x="218" y="13"/>
                    <a:pt x="184" y="36"/>
                  </a:cubicBezTo>
                  <a:cubicBezTo>
                    <a:pt x="181" y="25"/>
                    <a:pt x="186" y="0"/>
                    <a:pt x="176" y="4"/>
                  </a:cubicBezTo>
                  <a:cubicBezTo>
                    <a:pt x="155" y="13"/>
                    <a:pt x="152" y="44"/>
                    <a:pt x="136" y="60"/>
                  </a:cubicBezTo>
                </a:path>
              </a:pathLst>
            </a:custGeom>
            <a:solidFill>
              <a:srgbClr val="FFFFFF"/>
            </a:solidFill>
            <a:ln w="12700" cap="flat" cmpd="sng">
              <a:noFill/>
              <a:prstDash val="solid"/>
              <a:round/>
              <a:headEnd/>
              <a:tailEnd/>
            </a:ln>
          </p:spPr>
          <p:txBody>
            <a:bodyPr wrap="none" anchor="ctr"/>
            <a:lstStyle/>
            <a:p>
              <a:endParaRPr lang="zh-CN" altLang="en-US"/>
            </a:p>
          </p:txBody>
        </p:sp>
        <p:sp>
          <p:nvSpPr>
            <p:cNvPr id="48172" name="Rectangle 151"/>
            <p:cNvSpPr>
              <a:spLocks noChangeArrowheads="1"/>
            </p:cNvSpPr>
            <p:nvPr/>
          </p:nvSpPr>
          <p:spPr bwMode="auto">
            <a:xfrm>
              <a:off x="3893" y="3477"/>
              <a:ext cx="553" cy="336"/>
            </a:xfrm>
            <a:prstGeom prst="rect">
              <a:avLst/>
            </a:prstGeom>
            <a:solidFill>
              <a:srgbClr val="D9D9D9"/>
            </a:solidFill>
            <a:ln w="12700">
              <a:noFill/>
              <a:miter lim="800000"/>
              <a:headEnd/>
              <a:tailEnd/>
            </a:ln>
          </p:spPr>
          <p:txBody>
            <a:bodyPr wrap="none" anchor="ctr"/>
            <a:lstStyle/>
            <a:p>
              <a:endParaRPr lang="zh-CN" altLang="en-US"/>
            </a:p>
          </p:txBody>
        </p:sp>
        <p:sp>
          <p:nvSpPr>
            <p:cNvPr id="48173" name="Text Box 152"/>
            <p:cNvSpPr txBox="1">
              <a:spLocks noChangeArrowheads="1"/>
            </p:cNvSpPr>
            <p:nvPr/>
          </p:nvSpPr>
          <p:spPr bwMode="auto">
            <a:xfrm>
              <a:off x="3851" y="3445"/>
              <a:ext cx="628" cy="365"/>
            </a:xfrm>
            <a:prstGeom prst="rect">
              <a:avLst/>
            </a:prstGeom>
            <a:noFill/>
            <a:ln w="12700">
              <a:noFill/>
              <a:miter lim="800000"/>
              <a:headEnd/>
              <a:tailEnd/>
            </a:ln>
            <a:effectLst>
              <a:outerShdw algn="ctr" rotWithShape="0">
                <a:srgbClr val="000000"/>
              </a:outerShdw>
            </a:effectLst>
          </p:spPr>
          <p:txBody>
            <a:bodyPr wrap="none">
              <a:spAutoFit/>
            </a:bodyPr>
            <a:lstStyle/>
            <a:p>
              <a:pPr algn="ctr" eaLnBrk="1" fontAlgn="base" hangingPunct="1">
                <a:spcBef>
                  <a:spcPct val="0"/>
                </a:spcBef>
              </a:pPr>
              <a:r>
                <a:rPr kumimoji="1" lang="zh-CN" altLang="en-US" sz="3200" baseline="0">
                  <a:solidFill>
                    <a:srgbClr val="FF0000"/>
                  </a:solidFill>
                  <a:ea typeface="华文彩云" pitchFamily="2" charset="-122"/>
                </a:rPr>
                <a:t>重点</a:t>
              </a:r>
              <a:endParaRPr kumimoji="1" lang="zh-CN" altLang="en-US" sz="2400" b="0" baseline="0">
                <a:solidFill>
                  <a:schemeClr val="tx1"/>
                </a:solidFill>
                <a:ea typeface="宋体"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 calcmode="lin" valueType="num">
                                      <p:cBhvr>
                                        <p:cTn id="14" dur="500" fill="hold"/>
                                        <p:tgtEl>
                                          <p:spTgt spid="3"/>
                                        </p:tgtEl>
                                        <p:attrNameLst>
                                          <p:attrName>ppt_x</p:attrName>
                                        </p:attrNameLst>
                                      </p:cBhvr>
                                      <p:tavLst>
                                        <p:tav tm="0">
                                          <p:val>
                                            <p:fltVal val="0.5"/>
                                          </p:val>
                                        </p:tav>
                                        <p:tav tm="100000">
                                          <p:val>
                                            <p:strVal val="#ppt_x"/>
                                          </p:val>
                                        </p:tav>
                                      </p:tavLst>
                                    </p:anim>
                                    <p:anim calcmode="lin" valueType="num">
                                      <p:cBhvr>
                                        <p:cTn id="15"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灯片编号占位符 4"/>
          <p:cNvSpPr>
            <a:spLocks noGrp="1"/>
          </p:cNvSpPr>
          <p:nvPr>
            <p:ph type="sldNum" sz="quarter" idx="11"/>
          </p:nvPr>
        </p:nvSpPr>
        <p:spPr>
          <a:noFill/>
        </p:spPr>
        <p:txBody>
          <a:bodyPr/>
          <a:lstStyle/>
          <a:p>
            <a:fld id="{A5A5A117-1998-42A0-B4D5-E9BA658478F4}" type="slidenum">
              <a:rPr lang="en-US" altLang="zh-CN" smtClean="0"/>
              <a:pPr/>
              <a:t>20</a:t>
            </a:fld>
            <a:endParaRPr lang="en-US" altLang="zh-CN" dirty="0"/>
          </a:p>
        </p:txBody>
      </p:sp>
      <p:sp>
        <p:nvSpPr>
          <p:cNvPr id="97284" name="Rectangle 2"/>
          <p:cNvSpPr>
            <a:spLocks noGrp="1" noChangeArrowheads="1"/>
          </p:cNvSpPr>
          <p:nvPr>
            <p:ph type="title"/>
          </p:nvPr>
        </p:nvSpPr>
        <p:spPr/>
        <p:txBody>
          <a:bodyPr/>
          <a:lstStyle/>
          <a:p>
            <a:r>
              <a:rPr lang="zh-CN" altLang="en-US">
                <a:ea typeface="宋体" pitchFamily="2" charset="-122"/>
              </a:rPr>
              <a:t>折半查找算法（续）</a:t>
            </a:r>
          </a:p>
        </p:txBody>
      </p:sp>
      <p:grpSp>
        <p:nvGrpSpPr>
          <p:cNvPr id="6" name="Group 131"/>
          <p:cNvGrpSpPr>
            <a:grpSpLocks/>
          </p:cNvGrpSpPr>
          <p:nvPr/>
        </p:nvGrpSpPr>
        <p:grpSpPr bwMode="auto">
          <a:xfrm>
            <a:off x="0" y="1196752"/>
            <a:ext cx="8572500" cy="4725144"/>
            <a:chOff x="72" y="1824"/>
            <a:chExt cx="5400" cy="2244"/>
          </a:xfrm>
        </p:grpSpPr>
        <p:sp>
          <p:nvSpPr>
            <p:cNvPr id="7" name="Freeform 97"/>
            <p:cNvSpPr>
              <a:spLocks/>
            </p:cNvSpPr>
            <p:nvPr/>
          </p:nvSpPr>
          <p:spPr bwMode="auto">
            <a:xfrm>
              <a:off x="288" y="1881"/>
              <a:ext cx="5184" cy="2187"/>
            </a:xfrm>
            <a:custGeom>
              <a:avLst/>
              <a:gdLst>
                <a:gd name="T0" fmla="*/ 442 w 4497"/>
                <a:gd name="T1" fmla="*/ 137 h 1938"/>
                <a:gd name="T2" fmla="*/ 3512 w 4497"/>
                <a:gd name="T3" fmla="*/ 96 h 1938"/>
                <a:gd name="T4" fmla="*/ 5074 w 4497"/>
                <a:gd name="T5" fmla="*/ 81 h 1938"/>
                <a:gd name="T6" fmla="*/ 7051 w 4497"/>
                <a:gd name="T7" fmla="*/ 3 h 1938"/>
                <a:gd name="T8" fmla="*/ 9502 w 4497"/>
                <a:gd name="T9" fmla="*/ 81 h 1938"/>
                <a:gd name="T10" fmla="*/ 12099 w 4497"/>
                <a:gd name="T11" fmla="*/ 109 h 1938"/>
                <a:gd name="T12" fmla="*/ 12072 w 4497"/>
                <a:gd name="T13" fmla="*/ 202 h 1938"/>
                <a:gd name="T14" fmla="*/ 12042 w 4497"/>
                <a:gd name="T15" fmla="*/ 2192 h 1938"/>
                <a:gd name="T16" fmla="*/ 12011 w 4497"/>
                <a:gd name="T17" fmla="*/ 2286 h 1938"/>
                <a:gd name="T18" fmla="*/ 11422 w 4497"/>
                <a:gd name="T19" fmla="*/ 2299 h 1938"/>
                <a:gd name="T20" fmla="*/ 10889 w 4497"/>
                <a:gd name="T21" fmla="*/ 2337 h 1938"/>
                <a:gd name="T22" fmla="*/ 205 w 4497"/>
                <a:gd name="T23" fmla="*/ 2286 h 1938"/>
                <a:gd name="T24" fmla="*/ 295 w 4497"/>
                <a:gd name="T25" fmla="*/ 653 h 1938"/>
                <a:gd name="T26" fmla="*/ 384 w 4497"/>
                <a:gd name="T27" fmla="*/ 548 h 1938"/>
                <a:gd name="T28" fmla="*/ 471 w 4497"/>
                <a:gd name="T29" fmla="*/ 178 h 1938"/>
                <a:gd name="T30" fmla="*/ 442 w 4497"/>
                <a:gd name="T31" fmla="*/ 137 h 19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497" h="1938">
                  <a:moveTo>
                    <a:pt x="163" y="112"/>
                  </a:moveTo>
                  <a:cubicBezTo>
                    <a:pt x="533" y="0"/>
                    <a:pt x="836" y="86"/>
                    <a:pt x="1298" y="80"/>
                  </a:cubicBezTo>
                  <a:cubicBezTo>
                    <a:pt x="1491" y="77"/>
                    <a:pt x="1683" y="73"/>
                    <a:pt x="1876" y="69"/>
                  </a:cubicBezTo>
                  <a:cubicBezTo>
                    <a:pt x="2120" y="47"/>
                    <a:pt x="2362" y="25"/>
                    <a:pt x="2607" y="3"/>
                  </a:cubicBezTo>
                  <a:cubicBezTo>
                    <a:pt x="2911" y="14"/>
                    <a:pt x="3208" y="55"/>
                    <a:pt x="3512" y="69"/>
                  </a:cubicBezTo>
                  <a:cubicBezTo>
                    <a:pt x="3683" y="66"/>
                    <a:pt x="4267" y="36"/>
                    <a:pt x="4472" y="91"/>
                  </a:cubicBezTo>
                  <a:cubicBezTo>
                    <a:pt x="4497" y="98"/>
                    <a:pt x="4465" y="142"/>
                    <a:pt x="4462" y="167"/>
                  </a:cubicBezTo>
                  <a:cubicBezTo>
                    <a:pt x="4458" y="712"/>
                    <a:pt x="4458" y="1258"/>
                    <a:pt x="4451" y="1803"/>
                  </a:cubicBezTo>
                  <a:cubicBezTo>
                    <a:pt x="4451" y="1829"/>
                    <a:pt x="4464" y="1871"/>
                    <a:pt x="4440" y="1880"/>
                  </a:cubicBezTo>
                  <a:cubicBezTo>
                    <a:pt x="4372" y="1906"/>
                    <a:pt x="4295" y="1887"/>
                    <a:pt x="4222" y="1891"/>
                  </a:cubicBezTo>
                  <a:cubicBezTo>
                    <a:pt x="4154" y="1899"/>
                    <a:pt x="4091" y="1906"/>
                    <a:pt x="4025" y="1923"/>
                  </a:cubicBezTo>
                  <a:cubicBezTo>
                    <a:pt x="2674" y="1918"/>
                    <a:pt x="1397" y="1938"/>
                    <a:pt x="76" y="1880"/>
                  </a:cubicBezTo>
                  <a:cubicBezTo>
                    <a:pt x="0" y="1463"/>
                    <a:pt x="22" y="967"/>
                    <a:pt x="109" y="538"/>
                  </a:cubicBezTo>
                  <a:cubicBezTo>
                    <a:pt x="113" y="479"/>
                    <a:pt x="116" y="167"/>
                    <a:pt x="142" y="451"/>
                  </a:cubicBezTo>
                  <a:cubicBezTo>
                    <a:pt x="172" y="351"/>
                    <a:pt x="141" y="244"/>
                    <a:pt x="174" y="145"/>
                  </a:cubicBezTo>
                  <a:cubicBezTo>
                    <a:pt x="161" y="69"/>
                    <a:pt x="163" y="58"/>
                    <a:pt x="163" y="112"/>
                  </a:cubicBezTo>
                  <a:close/>
                </a:path>
              </a:pathLst>
            </a:custGeom>
            <a:solidFill>
              <a:srgbClr val="D1FFD1"/>
            </a:solidFill>
            <a:ln w="9525" cap="flat" cmpd="sng">
              <a:noFill/>
              <a:prstDash val="solid"/>
              <a:round/>
              <a:headEnd/>
              <a:tailEnd/>
            </a:ln>
            <a:effectLst>
              <a:outerShdw dist="206741" dir="2550627" algn="ctr" rotWithShape="0">
                <a:srgbClr val="B0B0B0"/>
              </a:outerShdw>
            </a:effectLst>
          </p:spPr>
          <p:txBody>
            <a:bodyPr wrap="none" anchor="ctr"/>
            <a:lstStyle/>
            <a:p>
              <a:endParaRPr lang="zh-CN" altLang="en-US"/>
            </a:p>
          </p:txBody>
        </p:sp>
        <p:sp>
          <p:nvSpPr>
            <p:cNvPr id="8" name="AutoShape 99"/>
            <p:cNvSpPr>
              <a:spLocks noChangeArrowheads="1"/>
            </p:cNvSpPr>
            <p:nvPr/>
          </p:nvSpPr>
          <p:spPr bwMode="auto">
            <a:xfrm rot="-424366">
              <a:off x="72" y="1824"/>
              <a:ext cx="1152" cy="660"/>
            </a:xfrm>
            <a:prstGeom prst="irregularSeal1">
              <a:avLst/>
            </a:prstGeom>
            <a:solidFill>
              <a:srgbClr val="FF3300"/>
            </a:solidFill>
            <a:ln w="53975" cap="sq">
              <a:solidFill>
                <a:srgbClr val="FFFF99"/>
              </a:solidFill>
              <a:miter lim="800000"/>
              <a:headEnd/>
              <a:tailEnd/>
            </a:ln>
            <a:effectLst>
              <a:outerShdw dist="104727" dir="842175" algn="ctr" rotWithShape="0">
                <a:srgbClr val="B0B0B0"/>
              </a:outerShdw>
            </a:effectLst>
          </p:spPr>
          <p:txBody>
            <a:bodyPr wrap="none" anchor="ctr"/>
            <a:lstStyle/>
            <a:p>
              <a:endParaRPr lang="zh-CN" altLang="en-US"/>
            </a:p>
          </p:txBody>
        </p:sp>
        <p:sp>
          <p:nvSpPr>
            <p:cNvPr id="9" name="Rectangle 100"/>
            <p:cNvSpPr>
              <a:spLocks noChangeArrowheads="1"/>
            </p:cNvSpPr>
            <p:nvPr/>
          </p:nvSpPr>
          <p:spPr bwMode="auto">
            <a:xfrm rot="-975114">
              <a:off x="271" y="1938"/>
              <a:ext cx="476" cy="490"/>
            </a:xfrm>
            <a:prstGeom prst="rect">
              <a:avLst/>
            </a:prstGeom>
            <a:noFill/>
            <a:ln w="12700" cap="sq">
              <a:noFill/>
              <a:miter lim="800000"/>
              <a:headEnd/>
              <a:tailEnd/>
            </a:ln>
            <a:effectLst>
              <a:outerShdw dist="40161" dir="1106097" algn="ctr" rotWithShape="0">
                <a:schemeClr val="bg1"/>
              </a:outerShdw>
            </a:effectLst>
          </p:spPr>
          <p:txBody>
            <a:bodyPr wrap="none">
              <a:spAutoFit/>
            </a:bodyPr>
            <a:lstStyle/>
            <a:p>
              <a:pPr algn="ctr"/>
              <a:r>
                <a:rPr lang="zh-CN" altLang="en-US" sz="4500" i="1" baseline="0" dirty="0">
                  <a:latin typeface="华文新魏" pitchFamily="2" charset="-122"/>
                  <a:ea typeface="华文新魏" pitchFamily="2" charset="-122"/>
                </a:rPr>
                <a:t>算</a:t>
              </a:r>
            </a:p>
          </p:txBody>
        </p:sp>
        <p:sp>
          <p:nvSpPr>
            <p:cNvPr id="10" name="Rectangle 101"/>
            <p:cNvSpPr>
              <a:spLocks noChangeArrowheads="1"/>
            </p:cNvSpPr>
            <p:nvPr/>
          </p:nvSpPr>
          <p:spPr bwMode="auto">
            <a:xfrm rot="-746186">
              <a:off x="547" y="1860"/>
              <a:ext cx="476" cy="490"/>
            </a:xfrm>
            <a:prstGeom prst="rect">
              <a:avLst/>
            </a:prstGeom>
            <a:noFill/>
            <a:ln w="12700" cap="sq">
              <a:noFill/>
              <a:miter lim="800000"/>
              <a:headEnd/>
              <a:tailEnd/>
            </a:ln>
            <a:effectLst>
              <a:outerShdw dist="45791" dir="2021404" algn="ctr" rotWithShape="0">
                <a:schemeClr val="bg1"/>
              </a:outerShdw>
            </a:effectLst>
          </p:spPr>
          <p:txBody>
            <a:bodyPr wrap="none">
              <a:spAutoFit/>
            </a:bodyPr>
            <a:lstStyle/>
            <a:p>
              <a:pPr algn="ctr"/>
              <a:r>
                <a:rPr lang="zh-CN" altLang="en-US" sz="4500" i="1" baseline="0" dirty="0">
                  <a:latin typeface="华文新魏" pitchFamily="2" charset="-122"/>
                  <a:ea typeface="华文新魏" pitchFamily="2" charset="-122"/>
                </a:rPr>
                <a:t>法</a:t>
              </a:r>
            </a:p>
          </p:txBody>
        </p:sp>
      </p:grpSp>
      <p:sp>
        <p:nvSpPr>
          <p:cNvPr id="11" name="矩形 10"/>
          <p:cNvSpPr/>
          <p:nvPr/>
        </p:nvSpPr>
        <p:spPr>
          <a:xfrm>
            <a:off x="1835696" y="1628800"/>
            <a:ext cx="6192688" cy="4216539"/>
          </a:xfrm>
          <a:prstGeom prst="rect">
            <a:avLst/>
          </a:prstGeom>
        </p:spPr>
        <p:txBody>
          <a:bodyPr wrap="square">
            <a:spAutoFit/>
          </a:bodyPr>
          <a:lstStyle/>
          <a:p>
            <a:pPr>
              <a:buFont typeface="Wingdings" pitchFamily="2" charset="2"/>
              <a:buNone/>
            </a:pPr>
            <a:r>
              <a:rPr lang="zh-CN" altLang="en-US" sz="1600" b="1" dirty="0">
                <a:ea typeface="宋体" pitchFamily="2" charset="-122"/>
              </a:rPr>
              <a:t>在有序（递增）顺序表</a:t>
            </a:r>
            <a:r>
              <a:rPr lang="en-US" altLang="zh-CN" sz="1600" b="1" dirty="0">
                <a:ea typeface="宋体" pitchFamily="2" charset="-122"/>
              </a:rPr>
              <a:t>list</a:t>
            </a:r>
            <a:r>
              <a:rPr lang="zh-CN" altLang="en-US" sz="1600" b="1" dirty="0">
                <a:ea typeface="宋体" pitchFamily="2" charset="-122"/>
              </a:rPr>
              <a:t>中查找给定元素的折半查找算法如下</a:t>
            </a:r>
            <a:r>
              <a:rPr lang="en-US" altLang="zh-CN" sz="1600" b="1" dirty="0">
                <a:ea typeface="宋体" pitchFamily="2" charset="-122"/>
              </a:rPr>
              <a:t>:</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searchElem</a:t>
            </a:r>
            <a:r>
              <a:rPr lang="en-US" altLang="zh-CN" dirty="0">
                <a:ea typeface="宋体" pitchFamily="2" charset="-122"/>
              </a:rPr>
              <a:t>(</a:t>
            </a:r>
            <a:r>
              <a:rPr lang="en-US" altLang="zh-CN" dirty="0" err="1">
                <a:ea typeface="宋体" pitchFamily="2" charset="-122"/>
              </a:rPr>
              <a:t>ElemType</a:t>
            </a:r>
            <a:r>
              <a:rPr lang="en-US" altLang="zh-CN" dirty="0">
                <a:ea typeface="宋体" pitchFamily="2" charset="-122"/>
              </a:rPr>
              <a:t> list[ ], </a:t>
            </a:r>
            <a:r>
              <a:rPr lang="en-US" altLang="zh-CN" dirty="0" err="1">
                <a:ea typeface="宋体" pitchFamily="2" charset="-122"/>
              </a:rPr>
              <a:t>int</a:t>
            </a:r>
            <a:r>
              <a:rPr lang="en-US" altLang="zh-CN" dirty="0">
                <a:ea typeface="宋体" pitchFamily="2" charset="-122"/>
              </a:rPr>
              <a:t> n, </a:t>
            </a:r>
            <a:r>
              <a:rPr lang="en-US" altLang="zh-CN" dirty="0" err="1">
                <a:ea typeface="宋体" pitchFamily="2" charset="-122"/>
              </a:rPr>
              <a:t>ElemType</a:t>
            </a:r>
            <a:r>
              <a:rPr lang="en-US" altLang="zh-CN" dirty="0">
                <a:ea typeface="宋体" pitchFamily="2" charset="-122"/>
              </a:rPr>
              <a:t> item)</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int</a:t>
            </a:r>
            <a:r>
              <a:rPr lang="en-US" altLang="zh-CN" dirty="0">
                <a:ea typeface="宋体" pitchFamily="2" charset="-122"/>
              </a:rPr>
              <a:t> low=0, high=n-1, mid;</a:t>
            </a:r>
          </a:p>
          <a:p>
            <a:pPr lvl="1">
              <a:buFont typeface="Wingdings" pitchFamily="2" charset="2"/>
              <a:buNone/>
            </a:pPr>
            <a:r>
              <a:rPr lang="en-US" altLang="zh-CN" dirty="0">
                <a:ea typeface="宋体" pitchFamily="2" charset="-122"/>
              </a:rPr>
              <a:t>while(low &lt;= high){</a:t>
            </a:r>
          </a:p>
          <a:p>
            <a:pPr lvl="2" indent="0">
              <a:buFont typeface="Wingdings" pitchFamily="2" charset="2"/>
              <a:buNone/>
            </a:pPr>
            <a:r>
              <a:rPr lang="en-US" altLang="zh-CN" dirty="0">
                <a:ea typeface="宋体" pitchFamily="2" charset="-122"/>
              </a:rPr>
              <a:t>mid = (high + low) / 2;</a:t>
            </a:r>
          </a:p>
          <a:p>
            <a:pPr lvl="2" indent="0">
              <a:buFont typeface="Wingdings" pitchFamily="2" charset="2"/>
              <a:buNone/>
            </a:pPr>
            <a:r>
              <a:rPr lang="en-US" altLang="zh-CN" dirty="0">
                <a:ea typeface="宋体" pitchFamily="2" charset="-122"/>
              </a:rPr>
              <a:t>if(( item &lt; list[mid])</a:t>
            </a:r>
          </a:p>
          <a:p>
            <a:pPr lvl="3" indent="0"/>
            <a:r>
              <a:rPr lang="en-US" altLang="zh-CN" dirty="0">
                <a:ea typeface="宋体" pitchFamily="2" charset="-122"/>
              </a:rPr>
              <a:t>   high = mid – 1;</a:t>
            </a:r>
          </a:p>
          <a:p>
            <a:pPr lvl="2" indent="0">
              <a:buFont typeface="Wingdings" pitchFamily="2" charset="2"/>
              <a:buNone/>
            </a:pPr>
            <a:r>
              <a:rPr lang="en-US" altLang="zh-CN" dirty="0">
                <a:ea typeface="宋体" pitchFamily="2" charset="-122"/>
              </a:rPr>
              <a:t>else if ( item &gt; list[mid])</a:t>
            </a:r>
          </a:p>
          <a:p>
            <a:pPr lvl="3" indent="0"/>
            <a:r>
              <a:rPr lang="en-US" altLang="zh-CN" dirty="0">
                <a:ea typeface="宋体" pitchFamily="2" charset="-122"/>
              </a:rPr>
              <a:t>   low = mid + 1;</a:t>
            </a:r>
          </a:p>
          <a:p>
            <a:pPr lvl="2" indent="0">
              <a:buFont typeface="Wingdings" pitchFamily="2" charset="2"/>
              <a:buNone/>
            </a:pPr>
            <a:r>
              <a:rPr lang="en-US" altLang="zh-CN" dirty="0">
                <a:ea typeface="宋体" pitchFamily="2" charset="-122"/>
              </a:rPr>
              <a:t>else</a:t>
            </a:r>
          </a:p>
          <a:p>
            <a:pPr lvl="3" indent="0"/>
            <a:r>
              <a:rPr lang="en-US" altLang="zh-CN" dirty="0">
                <a:ea typeface="宋体" pitchFamily="2" charset="-122"/>
              </a:rPr>
              <a:t>   return (mid);</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dirty="0">
                <a:ea typeface="宋体" pitchFamily="2" charset="-122"/>
              </a:rPr>
              <a:t>return -1;</a:t>
            </a:r>
          </a:p>
          <a:p>
            <a:pPr>
              <a:buFont typeface="Wingdings" pitchFamily="2" charset="2"/>
              <a:buNone/>
            </a:pPr>
            <a:r>
              <a:rPr lang="en-US" altLang="zh-CN" dirty="0">
                <a:ea typeface="宋体" pitchFamily="2" charset="-122"/>
              </a:rPr>
              <a:t>}</a:t>
            </a:r>
          </a:p>
        </p:txBody>
      </p:sp>
      <p:sp>
        <p:nvSpPr>
          <p:cNvPr id="12" name="Rectangle 104"/>
          <p:cNvSpPr>
            <a:spLocks noChangeArrowheads="1"/>
          </p:cNvSpPr>
          <p:nvPr/>
        </p:nvSpPr>
        <p:spPr bwMode="auto">
          <a:xfrm>
            <a:off x="5364088" y="3501008"/>
            <a:ext cx="3098924" cy="553998"/>
          </a:xfrm>
          <a:prstGeom prst="rect">
            <a:avLst/>
          </a:prstGeom>
          <a:noFill/>
          <a:ln w="12700" cap="sq">
            <a:noFill/>
            <a:miter lim="800000"/>
            <a:headEnd/>
            <a:tailEnd/>
          </a:ln>
          <a:effectLst>
            <a:outerShdw dist="17961" dir="2700000" algn="ctr" rotWithShape="0">
              <a:schemeClr val="bg1"/>
            </a:outerShdw>
          </a:effectLst>
        </p:spPr>
        <p:txBody>
          <a:bodyPr wrap="square">
            <a:spAutoFit/>
          </a:bodyPr>
          <a:lstStyle/>
          <a:p>
            <a:r>
              <a:rPr lang="zh-CN" altLang="en-US" sz="2800" b="1" baseline="0" dirty="0">
                <a:solidFill>
                  <a:srgbClr val="FF3300"/>
                </a:solidFill>
                <a:ea typeface="幼圆" pitchFamily="49" charset="-122"/>
              </a:rPr>
              <a:t>时间复杂度</a:t>
            </a:r>
            <a:r>
              <a:rPr lang="en-US" altLang="zh-CN" sz="3000" b="1" baseline="0" dirty="0">
                <a:solidFill>
                  <a:srgbClr val="FF3300"/>
                </a:solidFill>
              </a:rPr>
              <a:t>O</a:t>
            </a:r>
            <a:r>
              <a:rPr lang="en-US" altLang="zh-CN" sz="2800" b="1" baseline="0" dirty="0">
                <a:solidFill>
                  <a:srgbClr val="FF3300"/>
                </a:solidFill>
              </a:rPr>
              <a:t>(log</a:t>
            </a:r>
            <a:r>
              <a:rPr lang="en-US" altLang="zh-CN" sz="2800" b="1" baseline="-25000" dirty="0">
                <a:solidFill>
                  <a:srgbClr val="FF3300"/>
                </a:solidFill>
              </a:rPr>
              <a:t>2</a:t>
            </a:r>
            <a:r>
              <a:rPr lang="en-US" altLang="zh-CN" sz="2800" b="1" baseline="0" dirty="0">
                <a:solidFill>
                  <a:srgbClr val="FF3300"/>
                </a:solidFill>
              </a:rPr>
              <a:t>n)</a:t>
            </a:r>
            <a:endParaRPr lang="zh-CN" altLang="en-US" sz="2800" b="1" baseline="0" dirty="0">
              <a:solidFill>
                <a:srgbClr val="FF3300"/>
              </a:solidFill>
            </a:endParaRPr>
          </a:p>
        </p:txBody>
      </p:sp>
      <p:sp>
        <p:nvSpPr>
          <p:cNvPr id="13" name="Cloud"/>
          <p:cNvSpPr>
            <a:spLocks noChangeAspect="1" noEditPoints="1" noChangeArrowheads="1"/>
          </p:cNvSpPr>
          <p:nvPr/>
        </p:nvSpPr>
        <p:spPr bwMode="auto">
          <a:xfrm>
            <a:off x="4427984" y="4881129"/>
            <a:ext cx="4716016" cy="197687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000" dirty="0">
                <a:solidFill>
                  <a:srgbClr val="002060"/>
                </a:solidFill>
                <a:latin typeface="楷体" pitchFamily="49" charset="-122"/>
                <a:ea typeface="楷体" pitchFamily="49" charset="-122"/>
              </a:rPr>
              <a:t>也就是说假如一个顺序表有</a:t>
            </a:r>
            <a:r>
              <a:rPr lang="en-US" altLang="zh-CN" sz="2000" b="1" dirty="0">
                <a:solidFill>
                  <a:srgbClr val="002060"/>
                </a:solidFill>
                <a:latin typeface="楷体" pitchFamily="49" charset="-122"/>
                <a:ea typeface="楷体" pitchFamily="49" charset="-122"/>
              </a:rPr>
              <a:t>1024</a:t>
            </a:r>
            <a:r>
              <a:rPr lang="zh-CN" altLang="en-US" sz="2000" dirty="0">
                <a:solidFill>
                  <a:srgbClr val="002060"/>
                </a:solidFill>
                <a:latin typeface="楷体" pitchFamily="49" charset="-122"/>
                <a:ea typeface="楷体" pitchFamily="49" charset="-122"/>
              </a:rPr>
              <a:t>个元素，</a:t>
            </a:r>
            <a:r>
              <a:rPr lang="zh-CN" altLang="en-US" sz="2000" b="1" dirty="0">
                <a:solidFill>
                  <a:srgbClr val="002060"/>
                </a:solidFill>
                <a:latin typeface="楷体" pitchFamily="49" charset="-122"/>
                <a:ea typeface="楷体" pitchFamily="49" charset="-122"/>
              </a:rPr>
              <a:t>顺序查找算法</a:t>
            </a:r>
            <a:r>
              <a:rPr lang="zh-CN" altLang="en-US" sz="2000" dirty="0">
                <a:solidFill>
                  <a:srgbClr val="002060"/>
                </a:solidFill>
                <a:latin typeface="楷体" pitchFamily="49" charset="-122"/>
                <a:ea typeface="楷体" pitchFamily="49" charset="-122"/>
              </a:rPr>
              <a:t>平均查找次数为</a:t>
            </a:r>
            <a:r>
              <a:rPr lang="en-US" altLang="zh-CN" sz="2000" b="1" dirty="0">
                <a:solidFill>
                  <a:srgbClr val="002060"/>
                </a:solidFill>
                <a:latin typeface="楷体" pitchFamily="49" charset="-122"/>
                <a:ea typeface="楷体" pitchFamily="49" charset="-122"/>
              </a:rPr>
              <a:t>512</a:t>
            </a:r>
            <a:r>
              <a:rPr lang="zh-CN" altLang="en-US" sz="2000" dirty="0">
                <a:solidFill>
                  <a:srgbClr val="002060"/>
                </a:solidFill>
                <a:latin typeface="楷体" pitchFamily="49" charset="-122"/>
                <a:ea typeface="楷体" pitchFamily="49" charset="-122"/>
              </a:rPr>
              <a:t>次，而</a:t>
            </a:r>
            <a:r>
              <a:rPr lang="zh-CN" altLang="en-US" sz="2000" b="1" dirty="0">
                <a:solidFill>
                  <a:srgbClr val="002060"/>
                </a:solidFill>
                <a:latin typeface="楷体" pitchFamily="49" charset="-122"/>
                <a:ea typeface="楷体" pitchFamily="49" charset="-122"/>
              </a:rPr>
              <a:t>折半查找算法</a:t>
            </a:r>
            <a:r>
              <a:rPr lang="zh-CN" altLang="en-US" sz="2000" dirty="0">
                <a:solidFill>
                  <a:srgbClr val="002060"/>
                </a:solidFill>
                <a:latin typeface="楷体" pitchFamily="49" charset="-122"/>
                <a:ea typeface="楷体" pitchFamily="49" charset="-122"/>
              </a:rPr>
              <a:t>最多</a:t>
            </a:r>
            <a:r>
              <a:rPr lang="zh-CN" altLang="en-US" sz="2000" b="1" dirty="0">
                <a:solidFill>
                  <a:srgbClr val="002060"/>
                </a:solidFill>
                <a:latin typeface="楷体" pitchFamily="49" charset="-122"/>
                <a:ea typeface="楷体" pitchFamily="49" charset="-122"/>
              </a:rPr>
              <a:t> </a:t>
            </a:r>
            <a:r>
              <a:rPr lang="zh-CN" altLang="en-US" sz="2000" dirty="0">
                <a:solidFill>
                  <a:srgbClr val="002060"/>
                </a:solidFill>
                <a:latin typeface="楷体" pitchFamily="49" charset="-122"/>
                <a:ea typeface="楷体" pitchFamily="49" charset="-122"/>
              </a:rPr>
              <a:t>只须</a:t>
            </a:r>
            <a:r>
              <a:rPr lang="en-US" altLang="zh-CN" sz="2000" b="1" dirty="0">
                <a:solidFill>
                  <a:srgbClr val="002060"/>
                </a:solidFill>
                <a:latin typeface="楷体" pitchFamily="49" charset="-122"/>
                <a:ea typeface="楷体" pitchFamily="49" charset="-122"/>
              </a:rPr>
              <a:t>10</a:t>
            </a:r>
            <a:r>
              <a:rPr lang="zh-CN" altLang="en-US" sz="2000" dirty="0">
                <a:solidFill>
                  <a:srgbClr val="002060"/>
                </a:solidFill>
                <a:latin typeface="楷体" pitchFamily="49" charset="-122"/>
                <a:ea typeface="楷体" pitchFamily="49" charset="-122"/>
              </a:rPr>
              <a:t>次。</a:t>
            </a:r>
          </a:p>
        </p:txBody>
      </p:sp>
      <p:sp>
        <p:nvSpPr>
          <p:cNvPr id="14" name="Cloud"/>
          <p:cNvSpPr>
            <a:spLocks noChangeAspect="1" noEditPoints="1" noChangeArrowheads="1"/>
          </p:cNvSpPr>
          <p:nvPr/>
        </p:nvSpPr>
        <p:spPr bwMode="auto">
          <a:xfrm>
            <a:off x="5796136" y="0"/>
            <a:ext cx="3347864" cy="170521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C000"/>
          </a:solidFill>
          <a:ln w="28575">
            <a:solidFill>
              <a:srgbClr val="FFFF00"/>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400" b="1" dirty="0">
                <a:solidFill>
                  <a:srgbClr val="7030A0"/>
                </a:solidFill>
                <a:latin typeface="楷体" pitchFamily="49" charset="-122"/>
                <a:ea typeface="楷体" pitchFamily="49" charset="-122"/>
              </a:rPr>
              <a:t>有关查找算法将在后面章节作专门介绍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528"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 calcmode="lin" valueType="num">
                                      <p:cBhvr>
                                        <p:cTn id="20" dur="500" fill="hold"/>
                                        <p:tgtEl>
                                          <p:spTgt spid="12"/>
                                        </p:tgtEl>
                                        <p:attrNameLst>
                                          <p:attrName>ppt_x</p:attrName>
                                        </p:attrNameLst>
                                      </p:cBhvr>
                                      <p:tavLst>
                                        <p:tav tm="0">
                                          <p:val>
                                            <p:fltVal val="0.5"/>
                                          </p:val>
                                        </p:tav>
                                        <p:tav tm="100000">
                                          <p:val>
                                            <p:strVal val="#ppt_x"/>
                                          </p:val>
                                        </p:tav>
                                      </p:tavLst>
                                    </p:anim>
                                    <p:anim calcmode="lin" valueType="num">
                                      <p:cBhvr>
                                        <p:cTn id="21" dur="500" fill="hold"/>
                                        <p:tgtEl>
                                          <p:spTgt spid="12"/>
                                        </p:tgtEl>
                                        <p:attrNameLst>
                                          <p:attrName>ppt_y</p:attrName>
                                        </p:attrNameLst>
                                      </p:cBhvr>
                                      <p:tavLst>
                                        <p:tav tm="0">
                                          <p:val>
                                            <p:fltVal val="0.5"/>
                                          </p:val>
                                        </p:tav>
                                        <p:tav tm="100000">
                                          <p:val>
                                            <p:strVal val="#ppt_y"/>
                                          </p:val>
                                        </p:tav>
                                      </p:tavLst>
                                    </p:anim>
                                  </p:childTnLst>
                                </p:cTn>
                              </p:par>
                              <p:par>
                                <p:cTn id="22" presetID="3"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utoUpdateAnimBg="0"/>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Text Box 2"/>
          <p:cNvSpPr txBox="1">
            <a:spLocks noChangeArrowheads="1"/>
          </p:cNvSpPr>
          <p:nvPr/>
        </p:nvSpPr>
        <p:spPr bwMode="auto">
          <a:xfrm>
            <a:off x="609600" y="1773238"/>
            <a:ext cx="7772400" cy="1598612"/>
          </a:xfrm>
          <a:prstGeom prst="rect">
            <a:avLst/>
          </a:prstGeom>
          <a:noFill/>
          <a:ln w="9525">
            <a:noFill/>
            <a:miter lim="800000"/>
            <a:headEnd/>
            <a:tailEnd/>
          </a:ln>
        </p:spPr>
        <p:txBody>
          <a:bodyPr>
            <a:spAutoFit/>
          </a:bodyPr>
          <a:lstStyle/>
          <a:p>
            <a:pPr algn="just" fontAlgn="base">
              <a:lnSpc>
                <a:spcPct val="85000"/>
              </a:lnSpc>
              <a:spcBef>
                <a:spcPct val="15000"/>
              </a:spcBef>
            </a:pPr>
            <a:r>
              <a:rPr lang="zh-CN" altLang="en-US" sz="2600" baseline="0">
                <a:solidFill>
                  <a:srgbClr val="000099"/>
                </a:solidFill>
                <a:latin typeface="幼圆" pitchFamily="49" charset="-122"/>
                <a:ea typeface="幼圆" pitchFamily="49" charset="-122"/>
              </a:rPr>
              <a:t>    在线性表的第</a:t>
            </a:r>
            <a:r>
              <a:rPr lang="en-US" altLang="zh-CN" sz="2600" baseline="0">
                <a:solidFill>
                  <a:srgbClr val="000099"/>
                </a:solidFill>
                <a:ea typeface="幼圆" pitchFamily="49" charset="-122"/>
              </a:rPr>
              <a:t>i</a:t>
            </a:r>
            <a:r>
              <a:rPr lang="en-US" altLang="zh-CN" sz="2600" baseline="0">
                <a:solidFill>
                  <a:srgbClr val="000099"/>
                </a:solidFill>
                <a:ea typeface="幼圆" pitchFamily="49" charset="-122"/>
                <a:sym typeface="Symbol" pitchFamily="18" charset="2"/>
              </a:rPr>
              <a:t></a:t>
            </a:r>
            <a:r>
              <a:rPr lang="en-US" altLang="zh-CN" sz="2600" baseline="0">
                <a:solidFill>
                  <a:srgbClr val="000099"/>
                </a:solidFill>
                <a:ea typeface="幼圆" pitchFamily="49" charset="-122"/>
              </a:rPr>
              <a:t>1</a:t>
            </a:r>
            <a:r>
              <a:rPr lang="zh-CN" altLang="en-US" sz="2600" baseline="0">
                <a:solidFill>
                  <a:srgbClr val="000099"/>
                </a:solidFill>
                <a:latin typeface="幼圆" pitchFamily="49" charset="-122"/>
                <a:ea typeface="幼圆" pitchFamily="49" charset="-122"/>
              </a:rPr>
              <a:t>个数据元素与第</a:t>
            </a:r>
            <a:r>
              <a:rPr lang="en-US" altLang="zh-CN" sz="2600" baseline="0">
                <a:solidFill>
                  <a:srgbClr val="000099"/>
                </a:solidFill>
                <a:ea typeface="幼圆" pitchFamily="49" charset="-122"/>
              </a:rPr>
              <a:t>i</a:t>
            </a:r>
            <a:r>
              <a:rPr lang="zh-CN" altLang="en-US" sz="2600" baseline="0">
                <a:solidFill>
                  <a:srgbClr val="000099"/>
                </a:solidFill>
                <a:latin typeface="幼圆" pitchFamily="49" charset="-122"/>
                <a:ea typeface="幼圆" pitchFamily="49" charset="-122"/>
              </a:rPr>
              <a:t>个数据元素之间插入一个由符号</a:t>
            </a:r>
            <a:r>
              <a:rPr lang="en-US" altLang="en-US" sz="2600" baseline="0">
                <a:solidFill>
                  <a:srgbClr val="000099"/>
                </a:solidFill>
                <a:ea typeface="幼圆" pitchFamily="49" charset="-122"/>
              </a:rPr>
              <a:t>item</a:t>
            </a:r>
            <a:r>
              <a:rPr lang="zh-CN" altLang="en-US" sz="2600" baseline="0">
                <a:solidFill>
                  <a:srgbClr val="000099"/>
                </a:solidFill>
                <a:latin typeface="幼圆" pitchFamily="49" charset="-122"/>
                <a:ea typeface="幼圆" pitchFamily="49" charset="-122"/>
              </a:rPr>
              <a:t>表示的数据元素，使得长度为</a:t>
            </a:r>
            <a:r>
              <a:rPr lang="en-US" altLang="zh-CN" sz="2600" baseline="0">
                <a:solidFill>
                  <a:srgbClr val="000099"/>
                </a:solidFill>
                <a:ea typeface="幼圆" pitchFamily="49" charset="-122"/>
              </a:rPr>
              <a:t>n</a:t>
            </a:r>
            <a:r>
              <a:rPr lang="zh-CN" altLang="en-US" sz="2600" baseline="0">
                <a:solidFill>
                  <a:srgbClr val="000099"/>
                </a:solidFill>
                <a:latin typeface="幼圆" pitchFamily="49" charset="-122"/>
                <a:ea typeface="幼圆" pitchFamily="49" charset="-122"/>
              </a:rPr>
              <a:t>的线性表</a:t>
            </a:r>
          </a:p>
          <a:p>
            <a:pPr algn="just" fontAlgn="base">
              <a:lnSpc>
                <a:spcPct val="85000"/>
              </a:lnSpc>
              <a:spcBef>
                <a:spcPct val="30000"/>
              </a:spcBef>
            </a:pPr>
            <a:r>
              <a:rPr lang="zh-CN" altLang="en-US" sz="2800" baseline="0">
                <a:solidFill>
                  <a:srgbClr val="000099"/>
                </a:solidFill>
              </a:rPr>
              <a:t>              ( </a:t>
            </a:r>
            <a:r>
              <a:rPr lang="en-US" altLang="zh-CN" sz="2500" baseline="0">
                <a:solidFill>
                  <a:srgbClr val="000099"/>
                </a:solidFill>
              </a:rPr>
              <a:t>a</a:t>
            </a:r>
            <a:r>
              <a:rPr lang="en-US" altLang="zh-CN" sz="2500" baseline="-25000">
                <a:solidFill>
                  <a:srgbClr val="000099"/>
                </a:solidFill>
              </a:rPr>
              <a:t>1</a:t>
            </a:r>
            <a:r>
              <a:rPr lang="en-US" altLang="zh-CN" sz="2500" baseline="0">
                <a:solidFill>
                  <a:srgbClr val="000099"/>
                </a:solidFill>
              </a:rPr>
              <a:t>, a</a:t>
            </a:r>
            <a:r>
              <a:rPr lang="en-US" altLang="zh-CN" sz="2500" baseline="-25000">
                <a:solidFill>
                  <a:srgbClr val="000099"/>
                </a:solidFill>
              </a:rPr>
              <a:t>2</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 a</a:t>
            </a:r>
            <a:r>
              <a:rPr lang="en-US" altLang="zh-CN" sz="2500" baseline="-25000">
                <a:solidFill>
                  <a:srgbClr val="000099"/>
                </a:solidFill>
              </a:rPr>
              <a:t>i-1</a:t>
            </a:r>
            <a:r>
              <a:rPr lang="en-US" altLang="zh-CN" sz="2500" baseline="0">
                <a:solidFill>
                  <a:srgbClr val="000099"/>
                </a:solidFill>
              </a:rPr>
              <a:t>, a</a:t>
            </a:r>
            <a:r>
              <a:rPr lang="en-US" altLang="zh-CN" sz="2500" baseline="-25000">
                <a:solidFill>
                  <a:srgbClr val="000099"/>
                </a:solidFill>
              </a:rPr>
              <a:t>i </a:t>
            </a:r>
            <a:r>
              <a:rPr lang="en-US" altLang="zh-CN" sz="2500" baseline="0">
                <a:solidFill>
                  <a:srgbClr val="000099"/>
                </a:solidFill>
              </a:rPr>
              <a:t>,</a:t>
            </a:r>
            <a:r>
              <a:rPr lang="en-US" altLang="zh-CN" sz="2500" baseline="-25000">
                <a:solidFill>
                  <a:srgbClr val="000099"/>
                </a:solidFill>
              </a:rPr>
              <a:t> </a:t>
            </a:r>
            <a:r>
              <a:rPr lang="en-US" altLang="zh-CN" sz="2500" baseline="0">
                <a:solidFill>
                  <a:srgbClr val="000099"/>
                </a:solidFill>
              </a:rPr>
              <a:t>a</a:t>
            </a:r>
            <a:r>
              <a:rPr lang="en-US" altLang="zh-CN" sz="2500" baseline="-25000">
                <a:solidFill>
                  <a:srgbClr val="000099"/>
                </a:solidFill>
              </a:rPr>
              <a:t>i+1</a:t>
            </a:r>
            <a:r>
              <a:rPr lang="en-US" altLang="zh-CN" sz="2500" baseline="0">
                <a:solidFill>
                  <a:srgbClr val="000099"/>
                </a:solidFill>
              </a:rPr>
              <a:t>, </a:t>
            </a:r>
            <a:r>
              <a:rPr lang="en-US" altLang="zh-CN" sz="2500" baseline="-25000">
                <a:solidFill>
                  <a:srgbClr val="000099"/>
                </a:solidFill>
              </a:rPr>
              <a:t> </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,a</a:t>
            </a:r>
            <a:r>
              <a:rPr lang="en-US" altLang="zh-CN" sz="2500" baseline="-25000">
                <a:solidFill>
                  <a:srgbClr val="000099"/>
                </a:solidFill>
              </a:rPr>
              <a:t>n-1 </a:t>
            </a:r>
            <a:r>
              <a:rPr lang="en-US" altLang="zh-CN" sz="2500" baseline="0">
                <a:solidFill>
                  <a:srgbClr val="000099"/>
                </a:solidFill>
              </a:rPr>
              <a:t>,</a:t>
            </a:r>
            <a:r>
              <a:rPr lang="en-US" altLang="zh-CN" sz="2500" baseline="-25000">
                <a:solidFill>
                  <a:srgbClr val="000099"/>
                </a:solidFill>
              </a:rPr>
              <a:t> </a:t>
            </a:r>
            <a:r>
              <a:rPr lang="en-US" altLang="zh-CN" sz="2500" baseline="0">
                <a:solidFill>
                  <a:srgbClr val="000099"/>
                </a:solidFill>
              </a:rPr>
              <a:t>a</a:t>
            </a:r>
            <a:r>
              <a:rPr lang="en-US" altLang="zh-CN" sz="2500" baseline="-25000">
                <a:solidFill>
                  <a:srgbClr val="000099"/>
                </a:solidFill>
              </a:rPr>
              <a:t>n </a:t>
            </a:r>
            <a:r>
              <a:rPr lang="en-US" altLang="zh-CN" sz="2800" baseline="0">
                <a:solidFill>
                  <a:srgbClr val="000099"/>
                </a:solidFill>
              </a:rPr>
              <a:t>)</a:t>
            </a:r>
            <a:r>
              <a:rPr lang="zh-CN" altLang="en-US" sz="2400" b="0" baseline="0">
                <a:solidFill>
                  <a:srgbClr val="000099"/>
                </a:solidFill>
                <a:latin typeface="楷体_GB2312" pitchFamily="49" charset="-122"/>
              </a:rPr>
              <a:t>	</a:t>
            </a:r>
            <a:r>
              <a:rPr lang="zh-CN" altLang="en-US" sz="2400" b="0" baseline="0">
                <a:solidFill>
                  <a:schemeClr val="bg1"/>
                </a:solidFill>
                <a:ea typeface="宋体" charset="-122"/>
              </a:rPr>
              <a:t>	</a:t>
            </a:r>
          </a:p>
        </p:txBody>
      </p:sp>
      <p:sp>
        <p:nvSpPr>
          <p:cNvPr id="578563" name="Text Box 3"/>
          <p:cNvSpPr txBox="1">
            <a:spLocks noChangeArrowheads="1"/>
          </p:cNvSpPr>
          <p:nvPr/>
        </p:nvSpPr>
        <p:spPr bwMode="auto">
          <a:xfrm>
            <a:off x="650875" y="4440238"/>
            <a:ext cx="7696200" cy="939800"/>
          </a:xfrm>
          <a:prstGeom prst="rect">
            <a:avLst/>
          </a:prstGeom>
          <a:noFill/>
          <a:ln w="9525">
            <a:noFill/>
            <a:miter lim="800000"/>
            <a:headEnd/>
            <a:tailEnd/>
          </a:ln>
        </p:spPr>
        <p:txBody>
          <a:bodyPr>
            <a:spAutoFit/>
          </a:bodyPr>
          <a:lstStyle/>
          <a:p>
            <a:pPr eaLnBrk="1" fontAlgn="base" hangingPunct="1">
              <a:lnSpc>
                <a:spcPct val="90000"/>
              </a:lnSpc>
              <a:spcBef>
                <a:spcPct val="25000"/>
              </a:spcBef>
            </a:pPr>
            <a:r>
              <a:rPr lang="zh-CN" altLang="en-US" sz="2600" baseline="0">
                <a:solidFill>
                  <a:srgbClr val="000099"/>
                </a:solidFill>
                <a:latin typeface="幼圆" pitchFamily="49" charset="-122"/>
                <a:ea typeface="幼圆" pitchFamily="49" charset="-122"/>
              </a:rPr>
              <a:t>转换成长度为</a:t>
            </a:r>
            <a:r>
              <a:rPr lang="en-US" altLang="zh-CN" sz="2600" baseline="0">
                <a:solidFill>
                  <a:srgbClr val="000099"/>
                </a:solidFill>
                <a:ea typeface="幼圆" pitchFamily="49" charset="-122"/>
              </a:rPr>
              <a:t>n+1</a:t>
            </a:r>
            <a:r>
              <a:rPr lang="zh-CN" altLang="en-US" sz="2600" baseline="0">
                <a:solidFill>
                  <a:srgbClr val="000099"/>
                </a:solidFill>
                <a:latin typeface="幼圆" pitchFamily="49" charset="-122"/>
                <a:ea typeface="幼圆" pitchFamily="49" charset="-122"/>
              </a:rPr>
              <a:t>的线性表</a:t>
            </a:r>
          </a:p>
          <a:p>
            <a:pPr eaLnBrk="1" fontAlgn="base" hangingPunct="1">
              <a:lnSpc>
                <a:spcPct val="90000"/>
              </a:lnSpc>
              <a:spcBef>
                <a:spcPct val="25000"/>
              </a:spcBef>
            </a:pPr>
            <a:r>
              <a:rPr lang="zh-CN" altLang="en-US" sz="2800" baseline="0">
                <a:solidFill>
                  <a:srgbClr val="000099"/>
                </a:solidFill>
              </a:rPr>
              <a:t>           ( </a:t>
            </a:r>
            <a:r>
              <a:rPr lang="en-US" altLang="zh-CN" sz="2500" baseline="0">
                <a:solidFill>
                  <a:srgbClr val="000099"/>
                </a:solidFill>
              </a:rPr>
              <a:t>a</a:t>
            </a:r>
            <a:r>
              <a:rPr lang="en-US" altLang="zh-CN" sz="2500" baseline="-25000">
                <a:solidFill>
                  <a:srgbClr val="000099"/>
                </a:solidFill>
              </a:rPr>
              <a:t>1</a:t>
            </a:r>
            <a:r>
              <a:rPr lang="en-US" altLang="zh-CN" sz="2500" baseline="0">
                <a:solidFill>
                  <a:srgbClr val="000099"/>
                </a:solidFill>
              </a:rPr>
              <a:t>, a</a:t>
            </a:r>
            <a:r>
              <a:rPr lang="en-US" altLang="zh-CN" sz="2500" baseline="-25000">
                <a:solidFill>
                  <a:srgbClr val="000099"/>
                </a:solidFill>
              </a:rPr>
              <a:t>2</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 a</a:t>
            </a:r>
            <a:r>
              <a:rPr lang="en-US" altLang="zh-CN" sz="2500" baseline="-25000">
                <a:solidFill>
                  <a:srgbClr val="000099"/>
                </a:solidFill>
              </a:rPr>
              <a:t>i-1</a:t>
            </a:r>
            <a:r>
              <a:rPr lang="en-US" altLang="zh-CN" sz="2500" baseline="0">
                <a:solidFill>
                  <a:srgbClr val="000099"/>
                </a:solidFill>
              </a:rPr>
              <a:t>,  </a:t>
            </a:r>
            <a:r>
              <a:rPr lang="en-US" altLang="zh-CN" sz="2500" baseline="0">
                <a:solidFill>
                  <a:srgbClr val="FF3300"/>
                </a:solidFill>
              </a:rPr>
              <a:t>item</a:t>
            </a:r>
            <a:r>
              <a:rPr lang="en-US" altLang="zh-CN" sz="2500" baseline="0">
                <a:solidFill>
                  <a:srgbClr val="000099"/>
                </a:solidFill>
              </a:rPr>
              <a:t>,  a</a:t>
            </a:r>
            <a:r>
              <a:rPr lang="en-US" altLang="zh-CN" sz="2500" baseline="-25000">
                <a:solidFill>
                  <a:srgbClr val="000099"/>
                </a:solidFill>
              </a:rPr>
              <a:t>i </a:t>
            </a:r>
            <a:r>
              <a:rPr lang="en-US" altLang="zh-CN" sz="2500" baseline="0">
                <a:solidFill>
                  <a:srgbClr val="000099"/>
                </a:solidFill>
              </a:rPr>
              <a:t>,</a:t>
            </a:r>
            <a:r>
              <a:rPr lang="en-US" altLang="zh-CN" sz="2500" baseline="-25000">
                <a:solidFill>
                  <a:srgbClr val="000099"/>
                </a:solidFill>
              </a:rPr>
              <a:t>  </a:t>
            </a:r>
            <a:r>
              <a:rPr lang="en-US" altLang="zh-CN" sz="2500" baseline="0">
                <a:solidFill>
                  <a:srgbClr val="000099"/>
                </a:solidFill>
              </a:rPr>
              <a:t>…</a:t>
            </a:r>
            <a:r>
              <a:rPr lang="en-US" altLang="zh-CN" sz="2500" baseline="0">
                <a:solidFill>
                  <a:srgbClr val="000099"/>
                </a:solidFill>
                <a:latin typeface="宋体" charset="-122"/>
              </a:rPr>
              <a:t> </a:t>
            </a:r>
            <a:r>
              <a:rPr lang="en-US" altLang="zh-CN" sz="2500" baseline="0">
                <a:solidFill>
                  <a:srgbClr val="000099"/>
                </a:solidFill>
              </a:rPr>
              <a:t>, a</a:t>
            </a:r>
            <a:r>
              <a:rPr lang="en-US" altLang="zh-CN" sz="2500" baseline="-25000">
                <a:solidFill>
                  <a:srgbClr val="000099"/>
                </a:solidFill>
              </a:rPr>
              <a:t>n-1</a:t>
            </a:r>
            <a:r>
              <a:rPr lang="en-US" altLang="zh-CN" sz="2500" baseline="0">
                <a:solidFill>
                  <a:srgbClr val="000099"/>
                </a:solidFill>
              </a:rPr>
              <a:t>, a</a:t>
            </a:r>
            <a:r>
              <a:rPr lang="en-US" altLang="zh-CN" sz="2500" baseline="-25000">
                <a:solidFill>
                  <a:srgbClr val="000099"/>
                </a:solidFill>
              </a:rPr>
              <a:t>n </a:t>
            </a:r>
            <a:r>
              <a:rPr lang="en-US" altLang="zh-CN" sz="2800" baseline="-25000">
                <a:solidFill>
                  <a:srgbClr val="000099"/>
                </a:solidFill>
              </a:rPr>
              <a:t> </a:t>
            </a:r>
            <a:r>
              <a:rPr lang="en-US" altLang="zh-CN" sz="2800" baseline="0">
                <a:solidFill>
                  <a:srgbClr val="000099"/>
                </a:solidFill>
              </a:rPr>
              <a:t>)</a:t>
            </a:r>
            <a:endParaRPr lang="zh-CN" altLang="en-US" sz="2400" baseline="0">
              <a:solidFill>
                <a:srgbClr val="000099"/>
              </a:solidFill>
              <a:latin typeface="楷体_GB2312" pitchFamily="49" charset="-122"/>
            </a:endParaRPr>
          </a:p>
        </p:txBody>
      </p:sp>
      <p:grpSp>
        <p:nvGrpSpPr>
          <p:cNvPr id="2" name="Group 4"/>
          <p:cNvGrpSpPr>
            <a:grpSpLocks/>
          </p:cNvGrpSpPr>
          <p:nvPr/>
        </p:nvGrpSpPr>
        <p:grpSpPr bwMode="auto">
          <a:xfrm>
            <a:off x="2171700" y="3449638"/>
            <a:ext cx="4572000" cy="698500"/>
            <a:chOff x="1344" y="2318"/>
            <a:chExt cx="2880" cy="440"/>
          </a:xfrm>
        </p:grpSpPr>
        <p:sp>
          <p:nvSpPr>
            <p:cNvPr id="60438" name="AutoShape 5"/>
            <p:cNvSpPr>
              <a:spLocks/>
            </p:cNvSpPr>
            <p:nvPr/>
          </p:nvSpPr>
          <p:spPr bwMode="auto">
            <a:xfrm rot="5400000" flipH="1" flipV="1">
              <a:off x="2712" y="950"/>
              <a:ext cx="144" cy="2880"/>
            </a:xfrm>
            <a:prstGeom prst="leftBrace">
              <a:avLst>
                <a:gd name="adj1" fmla="val 166667"/>
                <a:gd name="adj2" fmla="val 50000"/>
              </a:avLst>
            </a:prstGeom>
            <a:noFill/>
            <a:ln w="31750">
              <a:solidFill>
                <a:schemeClr val="folHlink"/>
              </a:solidFill>
              <a:round/>
              <a:headEnd/>
              <a:tailEnd/>
            </a:ln>
          </p:spPr>
          <p:txBody>
            <a:bodyPr wrap="none" anchor="ctr"/>
            <a:lstStyle/>
            <a:p>
              <a:endParaRPr lang="zh-CN" altLang="en-US"/>
            </a:p>
          </p:txBody>
        </p:sp>
        <p:sp>
          <p:nvSpPr>
            <p:cNvPr id="60439" name="Text Box 6"/>
            <p:cNvSpPr txBox="1">
              <a:spLocks noChangeArrowheads="1"/>
            </p:cNvSpPr>
            <p:nvPr/>
          </p:nvSpPr>
          <p:spPr bwMode="auto">
            <a:xfrm>
              <a:off x="2254" y="2479"/>
              <a:ext cx="1298" cy="279"/>
            </a:xfrm>
            <a:prstGeom prst="rect">
              <a:avLst/>
            </a:prstGeom>
            <a:noFill/>
            <a:ln w="9525">
              <a:noFill/>
              <a:miter lim="800000"/>
              <a:headEnd/>
              <a:tailEnd/>
            </a:ln>
          </p:spPr>
          <p:txBody>
            <a:bodyPr>
              <a:spAutoFit/>
            </a:bodyPr>
            <a:lstStyle/>
            <a:p>
              <a:pPr algn="ctr"/>
              <a:r>
                <a:rPr lang="en-US" altLang="zh-CN" sz="2300" baseline="0">
                  <a:solidFill>
                    <a:srgbClr val="993366"/>
                  </a:solidFill>
                  <a:latin typeface="宋体" charset="-122"/>
                  <a:ea typeface="宋体" charset="-122"/>
                </a:rPr>
                <a:t>n</a:t>
              </a:r>
              <a:r>
                <a:rPr lang="zh-CN" altLang="en-US" sz="2300" baseline="0">
                  <a:solidFill>
                    <a:srgbClr val="993366"/>
                  </a:solidFill>
                  <a:latin typeface="幼圆" pitchFamily="49" charset="-122"/>
                  <a:ea typeface="幼圆" pitchFamily="49" charset="-122"/>
                </a:rPr>
                <a:t>个数据元素</a:t>
              </a:r>
            </a:p>
          </p:txBody>
        </p:sp>
      </p:grpSp>
      <p:grpSp>
        <p:nvGrpSpPr>
          <p:cNvPr id="3" name="Group 7"/>
          <p:cNvGrpSpPr>
            <a:grpSpLocks/>
          </p:cNvGrpSpPr>
          <p:nvPr/>
        </p:nvGrpSpPr>
        <p:grpSpPr bwMode="auto">
          <a:xfrm>
            <a:off x="1987550" y="5430838"/>
            <a:ext cx="4876800" cy="685800"/>
            <a:chOff x="1252" y="3552"/>
            <a:chExt cx="3072" cy="432"/>
          </a:xfrm>
        </p:grpSpPr>
        <p:sp>
          <p:nvSpPr>
            <p:cNvPr id="60436" name="AutoShape 8"/>
            <p:cNvSpPr>
              <a:spLocks/>
            </p:cNvSpPr>
            <p:nvPr/>
          </p:nvSpPr>
          <p:spPr bwMode="auto">
            <a:xfrm rot="5400000" flipH="1" flipV="1">
              <a:off x="2716" y="2088"/>
              <a:ext cx="144" cy="3072"/>
            </a:xfrm>
            <a:prstGeom prst="leftBrace">
              <a:avLst>
                <a:gd name="adj1" fmla="val 177778"/>
                <a:gd name="adj2" fmla="val 50000"/>
              </a:avLst>
            </a:prstGeom>
            <a:noFill/>
            <a:ln w="31750">
              <a:solidFill>
                <a:schemeClr val="folHlink"/>
              </a:solidFill>
              <a:round/>
              <a:headEnd/>
              <a:tailEnd/>
            </a:ln>
          </p:spPr>
          <p:txBody>
            <a:bodyPr wrap="none" anchor="ctr"/>
            <a:lstStyle/>
            <a:p>
              <a:endParaRPr lang="zh-CN" altLang="en-US"/>
            </a:p>
          </p:txBody>
        </p:sp>
        <p:sp>
          <p:nvSpPr>
            <p:cNvPr id="60437" name="Text Box 9"/>
            <p:cNvSpPr txBox="1">
              <a:spLocks noChangeArrowheads="1"/>
            </p:cNvSpPr>
            <p:nvPr/>
          </p:nvSpPr>
          <p:spPr bwMode="auto">
            <a:xfrm>
              <a:off x="2090" y="3705"/>
              <a:ext cx="1510" cy="279"/>
            </a:xfrm>
            <a:prstGeom prst="rect">
              <a:avLst/>
            </a:prstGeom>
            <a:noFill/>
            <a:ln w="9525">
              <a:noFill/>
              <a:miter lim="800000"/>
              <a:headEnd/>
              <a:tailEnd/>
            </a:ln>
          </p:spPr>
          <p:txBody>
            <a:bodyPr>
              <a:spAutoFit/>
            </a:bodyPr>
            <a:lstStyle/>
            <a:p>
              <a:pPr algn="ctr"/>
              <a:r>
                <a:rPr lang="en-US" altLang="zh-CN" sz="2300" baseline="0">
                  <a:solidFill>
                    <a:srgbClr val="993366"/>
                  </a:solidFill>
                  <a:latin typeface="宋体" charset="-122"/>
                  <a:ea typeface="宋体" charset="-122"/>
                </a:rPr>
                <a:t>n+1</a:t>
              </a:r>
              <a:r>
                <a:rPr lang="zh-CN" altLang="en-US" sz="2300" baseline="0">
                  <a:solidFill>
                    <a:srgbClr val="993366"/>
                  </a:solidFill>
                  <a:latin typeface="幼圆" pitchFamily="49" charset="-122"/>
                  <a:ea typeface="幼圆" pitchFamily="49" charset="-122"/>
                </a:rPr>
                <a:t>个数据元素</a:t>
              </a:r>
            </a:p>
          </p:txBody>
        </p:sp>
      </p:grpSp>
      <p:grpSp>
        <p:nvGrpSpPr>
          <p:cNvPr id="4" name="Group 10"/>
          <p:cNvGrpSpPr>
            <a:grpSpLocks/>
          </p:cNvGrpSpPr>
          <p:nvPr/>
        </p:nvGrpSpPr>
        <p:grpSpPr bwMode="auto">
          <a:xfrm>
            <a:off x="7162800" y="3297238"/>
            <a:ext cx="1646238" cy="1976437"/>
            <a:chOff x="4512" y="2160"/>
            <a:chExt cx="1037" cy="1245"/>
          </a:xfrm>
        </p:grpSpPr>
        <p:sp>
          <p:nvSpPr>
            <p:cNvPr id="60432" name="AutoShape 11"/>
            <p:cNvSpPr>
              <a:spLocks noChangeArrowheads="1"/>
            </p:cNvSpPr>
            <p:nvPr/>
          </p:nvSpPr>
          <p:spPr bwMode="auto">
            <a:xfrm>
              <a:off x="4512" y="2160"/>
              <a:ext cx="432" cy="1245"/>
            </a:xfrm>
            <a:prstGeom prst="curvedLeftArrow">
              <a:avLst>
                <a:gd name="adj1" fmla="val 57639"/>
                <a:gd name="adj2" fmla="val 115278"/>
                <a:gd name="adj3" fmla="val 33333"/>
              </a:avLst>
            </a:prstGeom>
            <a:solidFill>
              <a:srgbClr val="FF0000"/>
            </a:solidFill>
            <a:ln w="25400" cap="sq">
              <a:solidFill>
                <a:srgbClr val="00FF00"/>
              </a:solidFill>
              <a:miter lim="800000"/>
              <a:headEnd/>
              <a:tailEnd/>
            </a:ln>
          </p:spPr>
          <p:txBody>
            <a:bodyPr wrap="none" anchor="ctr"/>
            <a:lstStyle/>
            <a:p>
              <a:endParaRPr lang="zh-CN" altLang="en-US"/>
            </a:p>
          </p:txBody>
        </p:sp>
        <p:sp>
          <p:nvSpPr>
            <p:cNvPr id="60433" name="Freeform 12"/>
            <p:cNvSpPr>
              <a:spLocks/>
            </p:cNvSpPr>
            <p:nvPr/>
          </p:nvSpPr>
          <p:spPr bwMode="auto">
            <a:xfrm rot="770286">
              <a:off x="4992" y="2496"/>
              <a:ext cx="557" cy="624"/>
            </a:xfrm>
            <a:custGeom>
              <a:avLst/>
              <a:gdLst>
                <a:gd name="T0" fmla="*/ 2605 w 439"/>
                <a:gd name="T1" fmla="*/ 63 h 683"/>
                <a:gd name="T2" fmla="*/ 3372 w 439"/>
                <a:gd name="T3" fmla="*/ 47 h 683"/>
                <a:gd name="T4" fmla="*/ 4733 w 439"/>
                <a:gd name="T5" fmla="*/ 58 h 683"/>
                <a:gd name="T6" fmla="*/ 4607 w 439"/>
                <a:gd name="T7" fmla="*/ 83 h 683"/>
                <a:gd name="T8" fmla="*/ 2977 w 439"/>
                <a:gd name="T9" fmla="*/ 102 h 683"/>
                <a:gd name="T10" fmla="*/ 2658 w 439"/>
                <a:gd name="T11" fmla="*/ 160 h 683"/>
                <a:gd name="T12" fmla="*/ 2977 w 439"/>
                <a:gd name="T13" fmla="*/ 178 h 683"/>
                <a:gd name="T14" fmla="*/ 2448 w 439"/>
                <a:gd name="T15" fmla="*/ 198 h 683"/>
                <a:gd name="T16" fmla="*/ 2565 w 439"/>
                <a:gd name="T17" fmla="*/ 217 h 683"/>
                <a:gd name="T18" fmla="*/ 3706 w 439"/>
                <a:gd name="T19" fmla="*/ 231 h 683"/>
                <a:gd name="T20" fmla="*/ 5226 w 439"/>
                <a:gd name="T21" fmla="*/ 222 h 683"/>
                <a:gd name="T22" fmla="*/ 5708 w 439"/>
                <a:gd name="T23" fmla="*/ 198 h 683"/>
                <a:gd name="T24" fmla="*/ 5102 w 439"/>
                <a:gd name="T25" fmla="*/ 175 h 683"/>
                <a:gd name="T26" fmla="*/ 5765 w 439"/>
                <a:gd name="T27" fmla="*/ 163 h 683"/>
                <a:gd name="T28" fmla="*/ 5765 w 439"/>
                <a:gd name="T29" fmla="*/ 131 h 683"/>
                <a:gd name="T30" fmla="*/ 7452 w 439"/>
                <a:gd name="T31" fmla="*/ 104 h 683"/>
                <a:gd name="T32" fmla="*/ 7643 w 439"/>
                <a:gd name="T33" fmla="*/ 63 h 683"/>
                <a:gd name="T34" fmla="*/ 6541 w 439"/>
                <a:gd name="T35" fmla="*/ 20 h 683"/>
                <a:gd name="T36" fmla="*/ 4352 w 439"/>
                <a:gd name="T37" fmla="*/ 0 h 683"/>
                <a:gd name="T38" fmla="*/ 1945 w 439"/>
                <a:gd name="T39" fmla="*/ 13 h 683"/>
                <a:gd name="T40" fmla="*/ 529 w 439"/>
                <a:gd name="T41" fmla="*/ 39 h 683"/>
                <a:gd name="T42" fmla="*/ 0 w 439"/>
                <a:gd name="T43" fmla="*/ 79 h 683"/>
                <a:gd name="T44" fmla="*/ 66 w 439"/>
                <a:gd name="T45" fmla="*/ 102 h 683"/>
                <a:gd name="T46" fmla="*/ 2565 w 439"/>
                <a:gd name="T47" fmla="*/ 100 h 683"/>
                <a:gd name="T48" fmla="*/ 2605 w 439"/>
                <a:gd name="T49" fmla="*/ 6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60434" name="Freeform 13"/>
            <p:cNvSpPr>
              <a:spLocks/>
            </p:cNvSpPr>
            <p:nvPr/>
          </p:nvSpPr>
          <p:spPr bwMode="auto">
            <a:xfrm rot="770286">
              <a:off x="5028" y="2496"/>
              <a:ext cx="496" cy="435"/>
            </a:xfrm>
            <a:custGeom>
              <a:avLst/>
              <a:gdLst>
                <a:gd name="T0" fmla="*/ 0 w 390"/>
                <a:gd name="T1" fmla="*/ 80 h 477"/>
                <a:gd name="T2" fmla="*/ 1014 w 390"/>
                <a:gd name="T3" fmla="*/ 76 h 477"/>
                <a:gd name="T4" fmla="*/ 1590 w 390"/>
                <a:gd name="T5" fmla="*/ 80 h 477"/>
                <a:gd name="T6" fmla="*/ 1559 w 390"/>
                <a:gd name="T7" fmla="*/ 57 h 477"/>
                <a:gd name="T8" fmla="*/ 1983 w 390"/>
                <a:gd name="T9" fmla="*/ 33 h 477"/>
                <a:gd name="T10" fmla="*/ 3686 w 390"/>
                <a:gd name="T11" fmla="*/ 25 h 477"/>
                <a:gd name="T12" fmla="*/ 4488 w 390"/>
                <a:gd name="T13" fmla="*/ 36 h 477"/>
                <a:gd name="T14" fmla="*/ 5344 w 390"/>
                <a:gd name="T15" fmla="*/ 51 h 477"/>
                <a:gd name="T16" fmla="*/ 5092 w 390"/>
                <a:gd name="T17" fmla="*/ 79 h 477"/>
                <a:gd name="T18" fmla="*/ 3491 w 390"/>
                <a:gd name="T19" fmla="*/ 91 h 477"/>
                <a:gd name="T20" fmla="*/ 3051 w 390"/>
                <a:gd name="T21" fmla="*/ 111 h 477"/>
                <a:gd name="T22" fmla="*/ 3173 w 390"/>
                <a:gd name="T23" fmla="*/ 130 h 477"/>
                <a:gd name="T24" fmla="*/ 2973 w 390"/>
                <a:gd name="T25" fmla="*/ 158 h 477"/>
                <a:gd name="T26" fmla="*/ 4600 w 390"/>
                <a:gd name="T27" fmla="*/ 158 h 477"/>
                <a:gd name="T28" fmla="*/ 4809 w 390"/>
                <a:gd name="T29" fmla="*/ 138 h 477"/>
                <a:gd name="T30" fmla="*/ 4676 w 390"/>
                <a:gd name="T31" fmla="*/ 114 h 477"/>
                <a:gd name="T32" fmla="*/ 5663 w 390"/>
                <a:gd name="T33" fmla="*/ 101 h 477"/>
                <a:gd name="T34" fmla="*/ 6402 w 390"/>
                <a:gd name="T35" fmla="*/ 95 h 477"/>
                <a:gd name="T36" fmla="*/ 6991 w 390"/>
                <a:gd name="T37" fmla="*/ 65 h 477"/>
                <a:gd name="T38" fmla="*/ 6471 w 390"/>
                <a:gd name="T39" fmla="*/ 33 h 477"/>
                <a:gd name="T40" fmla="*/ 4730 w 390"/>
                <a:gd name="T41" fmla="*/ 0 h 477"/>
                <a:gd name="T42" fmla="*/ 2619 w 390"/>
                <a:gd name="T43" fmla="*/ 5 h 477"/>
                <a:gd name="T44" fmla="*/ 928 w 390"/>
                <a:gd name="T45" fmla="*/ 23 h 477"/>
                <a:gd name="T46" fmla="*/ 196 w 390"/>
                <a:gd name="T47" fmla="*/ 47 h 477"/>
                <a:gd name="T48" fmla="*/ 0 w 390"/>
                <a:gd name="T49" fmla="*/ 8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60435" name="Freeform 14"/>
            <p:cNvSpPr>
              <a:spLocks/>
            </p:cNvSpPr>
            <p:nvPr/>
          </p:nvSpPr>
          <p:spPr bwMode="auto">
            <a:xfrm rot="770286">
              <a:off x="5159" y="2986"/>
              <a:ext cx="160" cy="100"/>
            </a:xfrm>
            <a:custGeom>
              <a:avLst/>
              <a:gdLst>
                <a:gd name="T0" fmla="*/ 782 w 126"/>
                <a:gd name="T1" fmla="*/ 0 h 109"/>
                <a:gd name="T2" fmla="*/ 156 w 126"/>
                <a:gd name="T3" fmla="*/ 7 h 109"/>
                <a:gd name="T4" fmla="*/ 0 w 126"/>
                <a:gd name="T5" fmla="*/ 26 h 109"/>
                <a:gd name="T6" fmla="*/ 500 w 126"/>
                <a:gd name="T7" fmla="*/ 39 h 109"/>
                <a:gd name="T8" fmla="*/ 1713 w 126"/>
                <a:gd name="T9" fmla="*/ 39 h 109"/>
                <a:gd name="T10" fmla="*/ 2223 w 126"/>
                <a:gd name="T11" fmla="*/ 24 h 109"/>
                <a:gd name="T12" fmla="*/ 1801 w 126"/>
                <a:gd name="T13" fmla="*/ 6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nvGrpSpPr>
          <p:cNvPr id="5" name="Group 25"/>
          <p:cNvGrpSpPr>
            <a:grpSpLocks/>
          </p:cNvGrpSpPr>
          <p:nvPr/>
        </p:nvGrpSpPr>
        <p:grpSpPr bwMode="auto">
          <a:xfrm>
            <a:off x="5562600" y="342900"/>
            <a:ext cx="2946400" cy="1257300"/>
            <a:chOff x="3136" y="156"/>
            <a:chExt cx="1856" cy="792"/>
          </a:xfrm>
        </p:grpSpPr>
        <p:sp>
          <p:nvSpPr>
            <p:cNvPr id="60427" name="Freeform 26"/>
            <p:cNvSpPr>
              <a:spLocks/>
            </p:cNvSpPr>
            <p:nvPr/>
          </p:nvSpPr>
          <p:spPr bwMode="auto">
            <a:xfrm>
              <a:off x="3136" y="156"/>
              <a:ext cx="1856" cy="718"/>
            </a:xfrm>
            <a:custGeom>
              <a:avLst/>
              <a:gdLst>
                <a:gd name="T0" fmla="*/ 3749 w 993"/>
                <a:gd name="T1" fmla="*/ 411 h 681"/>
                <a:gd name="T2" fmla="*/ 84 w 993"/>
                <a:gd name="T3" fmla="*/ 778 h 681"/>
                <a:gd name="T4" fmla="*/ 1024 w 993"/>
                <a:gd name="T5" fmla="*/ 945 h 681"/>
                <a:gd name="T6" fmla="*/ 17513 w 993"/>
                <a:gd name="T7" fmla="*/ 945 h 681"/>
                <a:gd name="T8" fmla="*/ 75386 w 993"/>
                <a:gd name="T9" fmla="*/ 930 h 681"/>
                <a:gd name="T10" fmla="*/ 78107 w 993"/>
                <a:gd name="T11" fmla="*/ 579 h 681"/>
                <a:gd name="T12" fmla="*/ 3749 w 993"/>
                <a:gd name="T13" fmla="*/ 411 h 6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3" h="681">
                  <a:moveTo>
                    <a:pt x="47" y="285"/>
                  </a:moveTo>
                  <a:cubicBezTo>
                    <a:pt x="38" y="372"/>
                    <a:pt x="19" y="453"/>
                    <a:pt x="1" y="538"/>
                  </a:cubicBezTo>
                  <a:cubicBezTo>
                    <a:pt x="5" y="576"/>
                    <a:pt x="0" y="617"/>
                    <a:pt x="13" y="653"/>
                  </a:cubicBezTo>
                  <a:cubicBezTo>
                    <a:pt x="23" y="681"/>
                    <a:pt x="203" y="653"/>
                    <a:pt x="220" y="653"/>
                  </a:cubicBezTo>
                  <a:cubicBezTo>
                    <a:pt x="462" y="647"/>
                    <a:pt x="704" y="646"/>
                    <a:pt x="946" y="642"/>
                  </a:cubicBezTo>
                  <a:cubicBezTo>
                    <a:pt x="965" y="562"/>
                    <a:pt x="964" y="481"/>
                    <a:pt x="980" y="400"/>
                  </a:cubicBezTo>
                  <a:cubicBezTo>
                    <a:pt x="891" y="0"/>
                    <a:pt x="993" y="296"/>
                    <a:pt x="47" y="285"/>
                  </a:cubicBezTo>
                  <a:close/>
                </a:path>
              </a:pathLst>
            </a:custGeom>
            <a:solidFill>
              <a:srgbClr val="CCFFFF"/>
            </a:solidFill>
            <a:ln w="12700" cap="sq" cmpd="sng">
              <a:noFill/>
              <a:prstDash val="solid"/>
              <a:round/>
              <a:headEnd/>
              <a:tailEnd/>
            </a:ln>
            <a:effectLst>
              <a:outerShdw dist="117088" dir="2436078" algn="ctr" rotWithShape="0">
                <a:srgbClr val="C0C0C0"/>
              </a:outerShdw>
            </a:effectLst>
          </p:spPr>
          <p:txBody>
            <a:bodyPr wrap="none" anchor="ctr"/>
            <a:lstStyle/>
            <a:p>
              <a:endParaRPr lang="zh-CN" altLang="en-US"/>
            </a:p>
          </p:txBody>
        </p:sp>
        <p:sp>
          <p:nvSpPr>
            <p:cNvPr id="60428" name="Rectangle 27"/>
            <p:cNvSpPr>
              <a:spLocks noChangeArrowheads="1"/>
            </p:cNvSpPr>
            <p:nvPr/>
          </p:nvSpPr>
          <p:spPr bwMode="auto">
            <a:xfrm>
              <a:off x="3228" y="376"/>
              <a:ext cx="516" cy="538"/>
            </a:xfrm>
            <a:prstGeom prst="rect">
              <a:avLst/>
            </a:prstGeom>
            <a:noFill/>
            <a:ln w="12700" cap="sq">
              <a:noFill/>
              <a:miter lim="800000"/>
              <a:headEnd/>
              <a:tailEnd/>
            </a:ln>
            <a:effectLst>
              <a:outerShdw dist="12700" algn="ctr" rotWithShape="0">
                <a:srgbClr val="000000"/>
              </a:outerShdw>
            </a:effectLst>
          </p:spPr>
          <p:txBody>
            <a:bodyPr wrap="none">
              <a:spAutoFit/>
            </a:bodyPr>
            <a:lstStyle/>
            <a:p>
              <a:r>
                <a:rPr kumimoji="1" lang="zh-CN" altLang="en-US" sz="5000" baseline="0">
                  <a:solidFill>
                    <a:srgbClr val="FF3300"/>
                  </a:solidFill>
                  <a:latin typeface="华文新魏" pitchFamily="2" charset="-122"/>
                  <a:ea typeface="华文新魏" pitchFamily="2" charset="-122"/>
                </a:rPr>
                <a:t>插</a:t>
              </a:r>
            </a:p>
          </p:txBody>
        </p:sp>
        <p:sp>
          <p:nvSpPr>
            <p:cNvPr id="60429" name="Rectangle 28"/>
            <p:cNvSpPr>
              <a:spLocks noChangeArrowheads="1"/>
            </p:cNvSpPr>
            <p:nvPr/>
          </p:nvSpPr>
          <p:spPr bwMode="auto">
            <a:xfrm>
              <a:off x="3588" y="400"/>
              <a:ext cx="524" cy="548"/>
            </a:xfrm>
            <a:prstGeom prst="rect">
              <a:avLst/>
            </a:prstGeom>
            <a:noFill/>
            <a:ln w="12700" cap="sq">
              <a:noFill/>
              <a:miter lim="800000"/>
              <a:headEnd/>
              <a:tailEnd/>
            </a:ln>
            <a:effectLst>
              <a:outerShdw dist="25400" algn="ctr" rotWithShape="0">
                <a:srgbClr val="000000"/>
              </a:outerShdw>
            </a:effectLst>
          </p:spPr>
          <p:txBody>
            <a:bodyPr wrap="none">
              <a:spAutoFit/>
            </a:bodyPr>
            <a:lstStyle/>
            <a:p>
              <a:r>
                <a:rPr kumimoji="1" lang="zh-CN" altLang="en-US" sz="5100" baseline="0">
                  <a:solidFill>
                    <a:srgbClr val="FF3300"/>
                  </a:solidFill>
                  <a:latin typeface="华文新魏" pitchFamily="2" charset="-122"/>
                  <a:ea typeface="华文新魏" pitchFamily="2" charset="-122"/>
                </a:rPr>
                <a:t>入</a:t>
              </a:r>
            </a:p>
          </p:txBody>
        </p:sp>
        <p:sp>
          <p:nvSpPr>
            <p:cNvPr id="60430" name="Rectangle 29"/>
            <p:cNvSpPr>
              <a:spLocks noChangeArrowheads="1"/>
            </p:cNvSpPr>
            <p:nvPr/>
          </p:nvSpPr>
          <p:spPr bwMode="auto">
            <a:xfrm>
              <a:off x="4008" y="355"/>
              <a:ext cx="516" cy="538"/>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kumimoji="1" lang="zh-CN" altLang="en-US" sz="5000" baseline="0">
                  <a:solidFill>
                    <a:srgbClr val="FF3300"/>
                  </a:solidFill>
                  <a:latin typeface="华文新魏" pitchFamily="2" charset="-122"/>
                  <a:ea typeface="华文新魏" pitchFamily="2" charset="-122"/>
                </a:rPr>
                <a:t>删</a:t>
              </a:r>
            </a:p>
          </p:txBody>
        </p:sp>
        <p:sp>
          <p:nvSpPr>
            <p:cNvPr id="60431" name="Rectangle 30"/>
            <p:cNvSpPr>
              <a:spLocks noChangeArrowheads="1"/>
            </p:cNvSpPr>
            <p:nvPr/>
          </p:nvSpPr>
          <p:spPr bwMode="auto">
            <a:xfrm>
              <a:off x="4332" y="355"/>
              <a:ext cx="516" cy="538"/>
            </a:xfrm>
            <a:prstGeom prst="rect">
              <a:avLst/>
            </a:prstGeom>
            <a:noFill/>
            <a:ln w="12700" cap="sq">
              <a:noFill/>
              <a:miter lim="800000"/>
              <a:headEnd/>
              <a:tailEnd/>
            </a:ln>
            <a:effectLst>
              <a:outerShdw dist="17961" dir="2700000" algn="ctr" rotWithShape="0">
                <a:schemeClr val="bg2"/>
              </a:outerShdw>
            </a:effectLst>
          </p:spPr>
          <p:txBody>
            <a:bodyPr wrap="none">
              <a:spAutoFit/>
            </a:bodyPr>
            <a:lstStyle/>
            <a:p>
              <a:r>
                <a:rPr kumimoji="1" lang="zh-CN" altLang="en-US" sz="5000" baseline="0">
                  <a:solidFill>
                    <a:srgbClr val="FF3300"/>
                  </a:solidFill>
                  <a:latin typeface="华文新魏" pitchFamily="2" charset="-122"/>
                  <a:ea typeface="华文新魏" pitchFamily="2" charset="-122"/>
                </a:rPr>
                <a:t>除</a:t>
              </a:r>
            </a:p>
          </p:txBody>
        </p:sp>
      </p:grpSp>
      <p:grpSp>
        <p:nvGrpSpPr>
          <p:cNvPr id="6" name="Group 34"/>
          <p:cNvGrpSpPr>
            <a:grpSpLocks/>
          </p:cNvGrpSpPr>
          <p:nvPr/>
        </p:nvGrpSpPr>
        <p:grpSpPr bwMode="auto">
          <a:xfrm>
            <a:off x="609600" y="404813"/>
            <a:ext cx="7923213" cy="1143000"/>
            <a:chOff x="384" y="255"/>
            <a:chExt cx="4991" cy="720"/>
          </a:xfrm>
        </p:grpSpPr>
        <p:sp>
          <p:nvSpPr>
            <p:cNvPr id="60425" name="Rectangle 35"/>
            <p:cNvSpPr>
              <a:spLocks noChangeArrowheads="1"/>
            </p:cNvSpPr>
            <p:nvPr/>
          </p:nvSpPr>
          <p:spPr bwMode="auto">
            <a:xfrm>
              <a:off x="384" y="255"/>
              <a:ext cx="4991" cy="720"/>
            </a:xfrm>
            <a:prstGeom prst="rect">
              <a:avLst/>
            </a:prstGeom>
            <a:solidFill>
              <a:srgbClr val="A7EEFF"/>
            </a:solidFill>
            <a:ln w="12700" cap="sq">
              <a:noFill/>
              <a:miter lim="800000"/>
              <a:headEnd/>
              <a:tailEnd/>
            </a:ln>
            <a:effectLst>
              <a:outerShdw dist="143684" dir="2700000" algn="ctr" rotWithShape="0">
                <a:srgbClr val="B0B0B0"/>
              </a:outerShdw>
            </a:effectLst>
          </p:spPr>
          <p:txBody>
            <a:bodyPr wrap="none" anchor="ctr"/>
            <a:lstStyle/>
            <a:p>
              <a:endParaRPr lang="zh-CN" altLang="en-US"/>
            </a:p>
          </p:txBody>
        </p:sp>
        <p:sp>
          <p:nvSpPr>
            <p:cNvPr id="60426" name="Rectangle 36"/>
            <p:cNvSpPr>
              <a:spLocks noChangeArrowheads="1"/>
            </p:cNvSpPr>
            <p:nvPr/>
          </p:nvSpPr>
          <p:spPr bwMode="auto">
            <a:xfrm>
              <a:off x="459" y="384"/>
              <a:ext cx="4898" cy="547"/>
            </a:xfrm>
            <a:prstGeom prst="rect">
              <a:avLst/>
            </a:prstGeom>
            <a:noFill/>
            <a:ln w="9525">
              <a:noFill/>
              <a:miter lim="800000"/>
              <a:headEnd/>
              <a:tailEnd/>
            </a:ln>
          </p:spPr>
          <p:txBody>
            <a:bodyPr>
              <a:spAutoFit/>
            </a:bodyPr>
            <a:lstStyle/>
            <a:p>
              <a:pPr>
                <a:lnSpc>
                  <a:spcPct val="90000"/>
                </a:lnSpc>
                <a:spcBef>
                  <a:spcPct val="0"/>
                </a:spcBef>
              </a:pPr>
              <a:r>
                <a:rPr kumimoji="1" lang="zh-CN" altLang="en-US" sz="2800" baseline="0" dirty="0">
                  <a:latin typeface="黑体" pitchFamily="2" charset="-122"/>
                  <a:ea typeface="黑体" pitchFamily="2" charset="-122"/>
                </a:rPr>
                <a:t> </a:t>
              </a:r>
              <a:r>
                <a:rPr kumimoji="1" lang="en-US" altLang="zh-CN" sz="2800" baseline="0" dirty="0">
                  <a:solidFill>
                    <a:schemeClr val="accent2"/>
                  </a:solidFill>
                  <a:latin typeface="黑体" pitchFamily="2" charset="-122"/>
                  <a:ea typeface="黑体" pitchFamily="2" charset="-122"/>
                </a:rPr>
                <a:t>2.</a:t>
              </a:r>
              <a:r>
                <a:rPr kumimoji="1" lang="zh-CN" altLang="en-US" sz="2800" dirty="0">
                  <a:solidFill>
                    <a:srgbClr val="7030A0"/>
                  </a:solidFill>
                  <a:ea typeface="黑体" pitchFamily="2" charset="-122"/>
                </a:rPr>
                <a:t>插入：</a:t>
              </a:r>
              <a:r>
                <a:rPr kumimoji="1" lang="zh-CN" altLang="en-US" sz="2800" baseline="0" dirty="0">
                  <a:solidFill>
                    <a:schemeClr val="accent2"/>
                  </a:solidFill>
                  <a:latin typeface="黑体" pitchFamily="2" charset="-122"/>
                  <a:ea typeface="黑体" pitchFamily="2" charset="-122"/>
                </a:rPr>
                <a:t>在长度为</a:t>
              </a:r>
              <a:r>
                <a:rPr kumimoji="1" lang="en-US" altLang="zh-CN" sz="2800" baseline="0" dirty="0">
                  <a:solidFill>
                    <a:schemeClr val="accent2"/>
                  </a:solidFill>
                  <a:ea typeface="黑体" pitchFamily="2" charset="-122"/>
                </a:rPr>
                <a:t>n</a:t>
              </a:r>
              <a:r>
                <a:rPr kumimoji="1" lang="zh-CN" altLang="en-US" sz="2800" baseline="0" dirty="0">
                  <a:solidFill>
                    <a:schemeClr val="accent2"/>
                  </a:solidFill>
                  <a:latin typeface="黑体" pitchFamily="2" charset="-122"/>
                  <a:ea typeface="黑体" pitchFamily="2" charset="-122"/>
                </a:rPr>
                <a:t>的顺序表</a:t>
              </a:r>
              <a:r>
                <a:rPr kumimoji="1" lang="en-US" altLang="zh-CN" sz="2800" dirty="0">
                  <a:solidFill>
                    <a:schemeClr val="accent2"/>
                  </a:solidFill>
                  <a:ea typeface="黑体" pitchFamily="2" charset="-122"/>
                </a:rPr>
                <a:t>list</a:t>
              </a:r>
              <a:r>
                <a:rPr kumimoji="1" lang="zh-CN" altLang="en-US" sz="2800" baseline="0" dirty="0">
                  <a:solidFill>
                    <a:schemeClr val="accent2"/>
                  </a:solidFill>
                  <a:latin typeface="黑体" pitchFamily="2" charset="-122"/>
                  <a:ea typeface="黑体" pitchFamily="2" charset="-122"/>
                </a:rPr>
                <a:t>的第</a:t>
              </a:r>
              <a:r>
                <a:rPr kumimoji="1" lang="en-US" altLang="zh-CN" sz="2800" baseline="0" dirty="0" err="1">
                  <a:solidFill>
                    <a:schemeClr val="accent2"/>
                  </a:solidFill>
                  <a:ea typeface="黑体" pitchFamily="2" charset="-122"/>
                </a:rPr>
                <a:t>i</a:t>
              </a:r>
              <a:r>
                <a:rPr kumimoji="1" lang="zh-CN" altLang="en-US" sz="2800" baseline="0" dirty="0">
                  <a:solidFill>
                    <a:schemeClr val="accent2"/>
                  </a:solidFill>
                  <a:latin typeface="黑体" pitchFamily="2" charset="-122"/>
                  <a:ea typeface="黑体" pitchFamily="2" charset="-122"/>
                </a:rPr>
                <a:t>个位置上插入一个新的数据元素</a:t>
              </a:r>
              <a:r>
                <a:rPr kumimoji="1" lang="en-US" altLang="zh-CN" sz="2800" baseline="0" dirty="0">
                  <a:solidFill>
                    <a:schemeClr val="accent2"/>
                  </a:solidFill>
                  <a:ea typeface="黑体" pitchFamily="2" charset="-122"/>
                </a:rPr>
                <a:t>item</a:t>
              </a:r>
              <a:endParaRPr kumimoji="1" lang="en-US" altLang="zh-CN" sz="2800" baseline="0" dirty="0">
                <a:solidFill>
                  <a:srgbClr val="7030A0"/>
                </a:solidFill>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8562"/>
                                        </p:tgtEl>
                                        <p:attrNameLst>
                                          <p:attrName>style.visibility</p:attrName>
                                        </p:attrNameLst>
                                      </p:cBhvr>
                                      <p:to>
                                        <p:strVal val="visible"/>
                                      </p:to>
                                    </p:set>
                                    <p:animEffect transition="in" filter="wipe(up)">
                                      <p:cBhvr>
                                        <p:cTn id="7" dur="500"/>
                                        <p:tgtEl>
                                          <p:spTgt spid="578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78563"/>
                                        </p:tgtEl>
                                        <p:attrNameLst>
                                          <p:attrName>style.visibility</p:attrName>
                                        </p:attrNameLst>
                                      </p:cBhvr>
                                      <p:to>
                                        <p:strVal val="visible"/>
                                      </p:to>
                                    </p:set>
                                    <p:animEffect transition="in" filter="wipe(up)">
                                      <p:cBhvr>
                                        <p:cTn id="18" dur="500"/>
                                        <p:tgtEl>
                                          <p:spTgt spid="57856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p:cTn id="23" dur="500" fill="hold"/>
                                        <p:tgtEl>
                                          <p:spTgt spid="3"/>
                                        </p:tgtEl>
                                        <p:attrNameLst>
                                          <p:attrName>ppt_w</p:attrName>
                                        </p:attrNameLst>
                                      </p:cBhvr>
                                      <p:tavLst>
                                        <p:tav tm="0">
                                          <p:val>
                                            <p:fltVal val="0"/>
                                          </p:val>
                                        </p:tav>
                                        <p:tav tm="100000">
                                          <p:val>
                                            <p:strVal val="#ppt_w"/>
                                          </p:val>
                                        </p:tav>
                                      </p:tavLst>
                                    </p:anim>
                                    <p:anim calcmode="lin" valueType="num">
                                      <p:cBhvr>
                                        <p:cTn id="24"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up)">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2" grpId="0" autoUpdateAnimBg="0"/>
      <p:bldP spid="57856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408113" y="952500"/>
            <a:ext cx="6584950" cy="519113"/>
          </a:xfrm>
          <a:prstGeom prst="rect">
            <a:avLst/>
          </a:prstGeom>
          <a:noFill/>
          <a:ln w="12700" cap="sq">
            <a:noFill/>
            <a:miter lim="800000"/>
            <a:headEnd/>
            <a:tailEnd/>
          </a:ln>
        </p:spPr>
        <p:txBody>
          <a:bodyPr wrap="none">
            <a:spAutoFit/>
          </a:bodyPr>
          <a:lstStyle/>
          <a:p>
            <a:pPr algn="ctr" fontAlgn="base">
              <a:spcBef>
                <a:spcPct val="0"/>
              </a:spcBef>
            </a:pPr>
            <a:r>
              <a:rPr lang="zh-CN" altLang="en-US" sz="2800" baseline="0">
                <a:solidFill>
                  <a:srgbClr val="002C84"/>
                </a:solidFill>
              </a:rPr>
              <a:t> ( </a:t>
            </a:r>
            <a:r>
              <a:rPr lang="en-US" altLang="zh-CN" sz="2800" baseline="0">
                <a:solidFill>
                  <a:srgbClr val="002C84"/>
                </a:solidFill>
              </a:rPr>
              <a:t>a</a:t>
            </a:r>
            <a:r>
              <a:rPr lang="en-US" altLang="zh-CN" sz="2800" baseline="-25000">
                <a:solidFill>
                  <a:srgbClr val="002C84"/>
                </a:solidFill>
              </a:rPr>
              <a:t>1</a:t>
            </a:r>
            <a:r>
              <a:rPr lang="en-US" altLang="zh-CN" sz="2800" baseline="0">
                <a:solidFill>
                  <a:srgbClr val="002C84"/>
                </a:solidFill>
              </a:rPr>
              <a:t>, a</a:t>
            </a:r>
            <a:r>
              <a:rPr lang="en-US" altLang="zh-CN" sz="2800" baseline="-25000">
                <a:solidFill>
                  <a:srgbClr val="002C84"/>
                </a:solidFill>
              </a:rPr>
              <a:t>2</a:t>
            </a:r>
            <a:r>
              <a:rPr lang="en-US" altLang="zh-CN" sz="2800" baseline="0">
                <a:solidFill>
                  <a:srgbClr val="002C84"/>
                </a:solidFill>
              </a:rPr>
              <a:t>,</a:t>
            </a:r>
            <a:r>
              <a:rPr lang="en-US" altLang="zh-CN" sz="2800" baseline="0">
                <a:solidFill>
                  <a:srgbClr val="002C84"/>
                </a:solidFill>
                <a:latin typeface="宋体" charset="-122"/>
              </a:rPr>
              <a:t> </a:t>
            </a:r>
            <a:r>
              <a:rPr lang="en-US" altLang="zh-CN" sz="2800" baseline="0">
                <a:solidFill>
                  <a:srgbClr val="002C84"/>
                </a:solidFill>
              </a:rPr>
              <a:t>…</a:t>
            </a:r>
            <a:r>
              <a:rPr lang="en-US" altLang="zh-CN" sz="2800" baseline="0">
                <a:solidFill>
                  <a:srgbClr val="002C84"/>
                </a:solidFill>
                <a:latin typeface="宋体" charset="-122"/>
              </a:rPr>
              <a:t> </a:t>
            </a:r>
            <a:r>
              <a:rPr lang="en-US" altLang="zh-CN" sz="2800" baseline="0">
                <a:solidFill>
                  <a:srgbClr val="002C84"/>
                </a:solidFill>
              </a:rPr>
              <a:t>, a</a:t>
            </a:r>
            <a:r>
              <a:rPr lang="en-US" altLang="zh-CN" sz="2800" baseline="-25000">
                <a:solidFill>
                  <a:srgbClr val="002C84"/>
                </a:solidFill>
              </a:rPr>
              <a:t>i-1</a:t>
            </a:r>
            <a:r>
              <a:rPr lang="en-US" altLang="zh-CN" sz="2800" baseline="0">
                <a:solidFill>
                  <a:srgbClr val="002C84"/>
                </a:solidFill>
              </a:rPr>
              <a:t>, a</a:t>
            </a:r>
            <a:r>
              <a:rPr lang="en-US" altLang="zh-CN" sz="2800" baseline="-25000">
                <a:solidFill>
                  <a:srgbClr val="002C84"/>
                </a:solidFill>
              </a:rPr>
              <a:t>i </a:t>
            </a:r>
            <a:r>
              <a:rPr lang="en-US" altLang="zh-CN" sz="2800" baseline="0">
                <a:solidFill>
                  <a:srgbClr val="002C84"/>
                </a:solidFill>
              </a:rPr>
              <a:t>,</a:t>
            </a:r>
            <a:r>
              <a:rPr lang="en-US" altLang="zh-CN" sz="2800" baseline="-25000">
                <a:solidFill>
                  <a:srgbClr val="002C84"/>
                </a:solidFill>
              </a:rPr>
              <a:t> </a:t>
            </a:r>
            <a:r>
              <a:rPr lang="en-US" altLang="zh-CN" sz="2800" baseline="0">
                <a:solidFill>
                  <a:srgbClr val="002C84"/>
                </a:solidFill>
              </a:rPr>
              <a:t>a</a:t>
            </a:r>
            <a:r>
              <a:rPr lang="en-US" altLang="zh-CN" sz="2800" baseline="-25000">
                <a:solidFill>
                  <a:srgbClr val="002C84"/>
                </a:solidFill>
              </a:rPr>
              <a:t>i+1</a:t>
            </a:r>
            <a:r>
              <a:rPr lang="en-US" altLang="zh-CN" sz="2800" baseline="0">
                <a:solidFill>
                  <a:srgbClr val="002C84"/>
                </a:solidFill>
              </a:rPr>
              <a:t>, </a:t>
            </a:r>
            <a:r>
              <a:rPr lang="en-US" altLang="zh-CN" sz="2800" baseline="-25000">
                <a:solidFill>
                  <a:srgbClr val="002C84"/>
                </a:solidFill>
              </a:rPr>
              <a:t> </a:t>
            </a:r>
            <a:r>
              <a:rPr lang="en-US" altLang="zh-CN" sz="2800" baseline="0">
                <a:solidFill>
                  <a:srgbClr val="002C84"/>
                </a:solidFill>
              </a:rPr>
              <a:t>…</a:t>
            </a:r>
            <a:r>
              <a:rPr lang="en-US" altLang="zh-CN" sz="2800" baseline="0">
                <a:solidFill>
                  <a:srgbClr val="002C84"/>
                </a:solidFill>
                <a:latin typeface="宋体" charset="-122"/>
              </a:rPr>
              <a:t> </a:t>
            </a:r>
            <a:r>
              <a:rPr lang="en-US" altLang="zh-CN" sz="2800" baseline="0">
                <a:solidFill>
                  <a:srgbClr val="002C84"/>
                </a:solidFill>
              </a:rPr>
              <a:t>,a</a:t>
            </a:r>
            <a:r>
              <a:rPr lang="en-US" altLang="zh-CN" sz="2800" baseline="-25000">
                <a:solidFill>
                  <a:srgbClr val="002C84"/>
                </a:solidFill>
              </a:rPr>
              <a:t>n-1 </a:t>
            </a:r>
            <a:r>
              <a:rPr lang="en-US" altLang="zh-CN" sz="2800" baseline="0">
                <a:solidFill>
                  <a:srgbClr val="002C84"/>
                </a:solidFill>
              </a:rPr>
              <a:t>,</a:t>
            </a:r>
            <a:r>
              <a:rPr lang="en-US" altLang="zh-CN" sz="2800" baseline="-25000">
                <a:solidFill>
                  <a:srgbClr val="002C84"/>
                </a:solidFill>
              </a:rPr>
              <a:t> </a:t>
            </a:r>
            <a:r>
              <a:rPr lang="en-US" altLang="zh-CN" sz="2800" baseline="0">
                <a:solidFill>
                  <a:srgbClr val="002C84"/>
                </a:solidFill>
              </a:rPr>
              <a:t>a</a:t>
            </a:r>
            <a:r>
              <a:rPr lang="en-US" altLang="zh-CN" sz="2800" baseline="-25000">
                <a:solidFill>
                  <a:srgbClr val="002C84"/>
                </a:solidFill>
              </a:rPr>
              <a:t>n  </a:t>
            </a:r>
            <a:r>
              <a:rPr lang="en-US" altLang="zh-CN" sz="2800" baseline="0">
                <a:solidFill>
                  <a:srgbClr val="002C84"/>
                </a:solidFill>
              </a:rPr>
              <a:t>)</a:t>
            </a:r>
            <a:r>
              <a:rPr lang="zh-CN" altLang="en-US" sz="2800" b="0" baseline="0">
                <a:solidFill>
                  <a:srgbClr val="002C84"/>
                </a:solidFill>
                <a:latin typeface="楷体_GB2312" pitchFamily="49" charset="-122"/>
              </a:rPr>
              <a:t>	</a:t>
            </a:r>
            <a:endParaRPr lang="en-US" altLang="zh-CN" sz="2800" b="0" baseline="0">
              <a:solidFill>
                <a:srgbClr val="002C84"/>
              </a:solidFill>
              <a:latin typeface="楷体_GB2312" pitchFamily="49" charset="-122"/>
            </a:endParaRPr>
          </a:p>
        </p:txBody>
      </p:sp>
      <p:sp>
        <p:nvSpPr>
          <p:cNvPr id="296963" name="Rectangle 3"/>
          <p:cNvSpPr>
            <a:spLocks noChangeArrowheads="1"/>
          </p:cNvSpPr>
          <p:nvPr/>
        </p:nvSpPr>
        <p:spPr bwMode="auto">
          <a:xfrm>
            <a:off x="4113213" y="1066800"/>
            <a:ext cx="2971800" cy="457200"/>
          </a:xfrm>
          <a:prstGeom prst="rect">
            <a:avLst/>
          </a:prstGeom>
          <a:noFill/>
          <a:ln w="19050">
            <a:solidFill>
              <a:srgbClr val="FF0000"/>
            </a:solidFill>
            <a:prstDash val="lgDash"/>
            <a:miter lim="800000"/>
            <a:headEnd/>
            <a:tailEnd/>
          </a:ln>
        </p:spPr>
        <p:txBody>
          <a:bodyPr wrap="none" anchor="ctr"/>
          <a:lstStyle/>
          <a:p>
            <a:endParaRPr lang="zh-CN" altLang="en-US"/>
          </a:p>
        </p:txBody>
      </p:sp>
      <p:sp>
        <p:nvSpPr>
          <p:cNvPr id="296964" name="Text Box 4"/>
          <p:cNvSpPr txBox="1">
            <a:spLocks noChangeArrowheads="1"/>
          </p:cNvSpPr>
          <p:nvPr/>
        </p:nvSpPr>
        <p:spPr bwMode="auto">
          <a:xfrm>
            <a:off x="4684713" y="685800"/>
            <a:ext cx="1828800" cy="427038"/>
          </a:xfrm>
          <a:prstGeom prst="rect">
            <a:avLst/>
          </a:prstGeom>
          <a:noFill/>
          <a:ln w="12700" cap="sq">
            <a:noFill/>
            <a:miter lim="800000"/>
            <a:headEnd/>
            <a:tailEnd/>
          </a:ln>
          <a:effectLst>
            <a:outerShdw dist="12700" dir="5400000" algn="ctr" rotWithShape="0">
              <a:srgbClr val="000000"/>
            </a:outerShdw>
          </a:effectLst>
        </p:spPr>
        <p:txBody>
          <a:bodyPr>
            <a:spAutoFit/>
          </a:bodyPr>
          <a:lstStyle/>
          <a:p>
            <a:pPr algn="ctr" fontAlgn="base">
              <a:spcBef>
                <a:spcPct val="0"/>
              </a:spcBef>
            </a:pPr>
            <a:r>
              <a:rPr lang="en-US" altLang="zh-CN" sz="2200" baseline="0">
                <a:solidFill>
                  <a:srgbClr val="FF3300"/>
                </a:solidFill>
                <a:ea typeface="宋体" charset="-122"/>
              </a:rPr>
              <a:t>n-i+1</a:t>
            </a:r>
            <a:r>
              <a:rPr lang="zh-CN" altLang="en-US" sz="2200" i="1" baseline="0">
                <a:solidFill>
                  <a:srgbClr val="FF3300"/>
                </a:solidFill>
                <a:ea typeface="黑体" pitchFamily="2" charset="-122"/>
              </a:rPr>
              <a:t>个元素</a:t>
            </a:r>
          </a:p>
        </p:txBody>
      </p:sp>
      <p:sp>
        <p:nvSpPr>
          <p:cNvPr id="296965" name="Text Box 5"/>
          <p:cNvSpPr txBox="1">
            <a:spLocks noChangeArrowheads="1"/>
          </p:cNvSpPr>
          <p:nvPr/>
        </p:nvSpPr>
        <p:spPr bwMode="auto">
          <a:xfrm>
            <a:off x="4335463" y="1504950"/>
            <a:ext cx="2559050" cy="427038"/>
          </a:xfrm>
          <a:prstGeom prst="rect">
            <a:avLst/>
          </a:prstGeom>
          <a:noFill/>
          <a:ln w="12700" cap="sq">
            <a:noFill/>
            <a:miter lim="800000"/>
            <a:headEnd/>
            <a:tailEnd/>
          </a:ln>
          <a:effectLst>
            <a:outerShdw dist="12700" dir="5400000" algn="ctr" rotWithShape="0">
              <a:schemeClr val="bg1"/>
            </a:outerShdw>
          </a:effectLst>
        </p:spPr>
        <p:txBody>
          <a:bodyPr>
            <a:spAutoFit/>
          </a:bodyPr>
          <a:lstStyle/>
          <a:p>
            <a:pPr algn="ctr" fontAlgn="base">
              <a:spcBef>
                <a:spcPct val="0"/>
              </a:spcBef>
            </a:pPr>
            <a:r>
              <a:rPr lang="zh-CN" altLang="en-US" sz="2200" i="1" baseline="0">
                <a:solidFill>
                  <a:srgbClr val="FF3300"/>
                </a:solidFill>
                <a:ea typeface="黑体" pitchFamily="2" charset="-122"/>
              </a:rPr>
              <a:t>依次后移一个位置</a:t>
            </a:r>
          </a:p>
        </p:txBody>
      </p:sp>
      <p:sp>
        <p:nvSpPr>
          <p:cNvPr id="296966" name="Text Box 6"/>
          <p:cNvSpPr txBox="1">
            <a:spLocks noChangeArrowheads="1"/>
          </p:cNvSpPr>
          <p:nvPr/>
        </p:nvSpPr>
        <p:spPr bwMode="auto">
          <a:xfrm>
            <a:off x="755650" y="3116263"/>
            <a:ext cx="4751388" cy="519112"/>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2800" baseline="0" dirty="0">
                <a:solidFill>
                  <a:srgbClr val="00B050"/>
                </a:solidFill>
                <a:ea typeface="黑体" pitchFamily="2" charset="-122"/>
              </a:rPr>
              <a:t>正常情况下需要做的工作：</a:t>
            </a:r>
          </a:p>
        </p:txBody>
      </p:sp>
      <p:sp>
        <p:nvSpPr>
          <p:cNvPr id="296967" name="Text Box 7"/>
          <p:cNvSpPr txBox="1">
            <a:spLocks noChangeArrowheads="1"/>
          </p:cNvSpPr>
          <p:nvPr/>
        </p:nvSpPr>
        <p:spPr bwMode="auto">
          <a:xfrm>
            <a:off x="1289050" y="3617913"/>
            <a:ext cx="731520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(1) </a:t>
            </a:r>
            <a:r>
              <a:rPr lang="zh-CN" altLang="en-US" sz="2500" baseline="0">
                <a:solidFill>
                  <a:srgbClr val="003399"/>
                </a:solidFill>
                <a:latin typeface="幼圆" pitchFamily="49" charset="-122"/>
                <a:ea typeface="幼圆" pitchFamily="49" charset="-122"/>
              </a:rPr>
              <a:t>将第</a:t>
            </a:r>
            <a:r>
              <a:rPr lang="en-US" altLang="zh-CN" sz="2500" baseline="0">
                <a:solidFill>
                  <a:srgbClr val="003399"/>
                </a:solidFill>
                <a:ea typeface="幼圆" pitchFamily="49" charset="-122"/>
              </a:rPr>
              <a:t>i</a:t>
            </a:r>
            <a:r>
              <a:rPr lang="zh-CN" altLang="en-US" sz="2500" baseline="0">
                <a:solidFill>
                  <a:srgbClr val="003399"/>
                </a:solidFill>
                <a:latin typeface="幼圆" pitchFamily="49" charset="-122"/>
                <a:ea typeface="幼圆" pitchFamily="49" charset="-122"/>
              </a:rPr>
              <a:t>个元素至第</a:t>
            </a:r>
            <a:r>
              <a:rPr lang="en-US" altLang="zh-CN" sz="2500" baseline="0">
                <a:solidFill>
                  <a:srgbClr val="003399"/>
                </a:solidFill>
                <a:ea typeface="幼圆" pitchFamily="49" charset="-122"/>
              </a:rPr>
              <a:t>n</a:t>
            </a:r>
            <a:r>
              <a:rPr lang="zh-CN" altLang="en-US" sz="2500" baseline="0">
                <a:solidFill>
                  <a:srgbClr val="003399"/>
                </a:solidFill>
                <a:latin typeface="幼圆" pitchFamily="49" charset="-122"/>
                <a:ea typeface="幼圆" pitchFamily="49" charset="-122"/>
              </a:rPr>
              <a:t>个元素依次后移一个位置；</a:t>
            </a:r>
          </a:p>
        </p:txBody>
      </p:sp>
      <p:sp>
        <p:nvSpPr>
          <p:cNvPr id="296968" name="Text Box 8"/>
          <p:cNvSpPr txBox="1">
            <a:spLocks noChangeArrowheads="1"/>
          </p:cNvSpPr>
          <p:nvPr/>
        </p:nvSpPr>
        <p:spPr bwMode="auto">
          <a:xfrm>
            <a:off x="1296988" y="4010025"/>
            <a:ext cx="586740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(2) </a:t>
            </a:r>
            <a:r>
              <a:rPr lang="zh-CN" altLang="en-US" sz="2500" baseline="0">
                <a:solidFill>
                  <a:srgbClr val="003399"/>
                </a:solidFill>
                <a:latin typeface="幼圆" pitchFamily="49" charset="-122"/>
                <a:ea typeface="幼圆" pitchFamily="49" charset="-122"/>
              </a:rPr>
              <a:t>将被插入元素插入表的第</a:t>
            </a:r>
            <a:r>
              <a:rPr lang="en-US" altLang="zh-CN" sz="2500" baseline="0">
                <a:solidFill>
                  <a:srgbClr val="003399"/>
                </a:solidFill>
                <a:ea typeface="幼圆" pitchFamily="49" charset="-122"/>
              </a:rPr>
              <a:t>i</a:t>
            </a:r>
            <a:r>
              <a:rPr lang="zh-CN" altLang="en-US" sz="2500" baseline="0">
                <a:solidFill>
                  <a:srgbClr val="003399"/>
                </a:solidFill>
                <a:latin typeface="幼圆" pitchFamily="49" charset="-122"/>
                <a:ea typeface="幼圆" pitchFamily="49" charset="-122"/>
              </a:rPr>
              <a:t>个位置；</a:t>
            </a:r>
          </a:p>
        </p:txBody>
      </p:sp>
      <p:sp>
        <p:nvSpPr>
          <p:cNvPr id="296969" name="Text Box 9"/>
          <p:cNvSpPr txBox="1">
            <a:spLocks noChangeArrowheads="1"/>
          </p:cNvSpPr>
          <p:nvPr/>
        </p:nvSpPr>
        <p:spPr bwMode="auto">
          <a:xfrm>
            <a:off x="1296988" y="4395788"/>
            <a:ext cx="4376737"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(3) </a:t>
            </a:r>
            <a:r>
              <a:rPr lang="zh-CN" altLang="en-US" sz="2500" baseline="0">
                <a:solidFill>
                  <a:srgbClr val="003399"/>
                </a:solidFill>
                <a:latin typeface="幼圆" pitchFamily="49" charset="-122"/>
                <a:ea typeface="幼圆" pitchFamily="49" charset="-122"/>
              </a:rPr>
              <a:t>修改表的长度(表长增</a:t>
            </a:r>
            <a:r>
              <a:rPr lang="zh-CN" altLang="en-US" sz="2500" baseline="0">
                <a:solidFill>
                  <a:srgbClr val="003399"/>
                </a:solidFill>
                <a:ea typeface="幼圆" pitchFamily="49" charset="-122"/>
              </a:rPr>
              <a:t>1</a:t>
            </a:r>
            <a:r>
              <a:rPr lang="zh-CN" altLang="en-US" sz="2500" baseline="0">
                <a:solidFill>
                  <a:srgbClr val="003399"/>
                </a:solidFill>
                <a:latin typeface="幼圆" pitchFamily="49" charset="-122"/>
                <a:ea typeface="幼圆" pitchFamily="49" charset="-122"/>
              </a:rPr>
              <a:t>)。</a:t>
            </a:r>
          </a:p>
        </p:txBody>
      </p:sp>
      <p:sp>
        <p:nvSpPr>
          <p:cNvPr id="296970" name="Text Box 10"/>
          <p:cNvSpPr txBox="1">
            <a:spLocks noChangeArrowheads="1"/>
          </p:cNvSpPr>
          <p:nvPr/>
        </p:nvSpPr>
        <p:spPr bwMode="auto">
          <a:xfrm>
            <a:off x="774700" y="4926013"/>
            <a:ext cx="5233988" cy="523875"/>
          </a:xfrm>
          <a:prstGeom prst="rect">
            <a:avLst/>
          </a:prstGeom>
          <a:noFill/>
          <a:ln w="12700" cap="sq">
            <a:noFill/>
            <a:miter lim="800000"/>
            <a:headEnd/>
            <a:tailEnd/>
          </a:ln>
          <a:effectLst>
            <a:outerShdw dist="17961" dir="2700000" algn="ctr" rotWithShape="0">
              <a:schemeClr val="bg1"/>
            </a:outerShdw>
          </a:effectLst>
        </p:spPr>
        <p:txBody>
          <a:bodyPr wrap="none">
            <a:spAutoFit/>
          </a:bodyPr>
          <a:lstStyle/>
          <a:p>
            <a:pPr fontAlgn="base">
              <a:spcBef>
                <a:spcPct val="0"/>
              </a:spcBef>
            </a:pPr>
            <a:r>
              <a:rPr lang="zh-CN" altLang="en-US" sz="2800" baseline="0" dirty="0">
                <a:solidFill>
                  <a:srgbClr val="FF0000"/>
                </a:solidFill>
                <a:ea typeface="黑体" pitchFamily="2" charset="-122"/>
              </a:rPr>
              <a:t>插入操作需要考虑的异常情况：</a:t>
            </a:r>
          </a:p>
        </p:txBody>
      </p:sp>
      <p:sp>
        <p:nvSpPr>
          <p:cNvPr id="296971" name="Text Box 11"/>
          <p:cNvSpPr txBox="1">
            <a:spLocks noChangeArrowheads="1"/>
          </p:cNvSpPr>
          <p:nvPr/>
        </p:nvSpPr>
        <p:spPr bwMode="auto">
          <a:xfrm>
            <a:off x="1281113" y="5403850"/>
            <a:ext cx="273685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(1) </a:t>
            </a:r>
            <a:r>
              <a:rPr lang="zh-CN" altLang="en-US" sz="2500" baseline="0">
                <a:solidFill>
                  <a:srgbClr val="003399"/>
                </a:solidFill>
                <a:latin typeface="幼圆" pitchFamily="49" charset="-122"/>
                <a:ea typeface="幼圆" pitchFamily="49" charset="-122"/>
              </a:rPr>
              <a:t>是否表满？</a:t>
            </a:r>
          </a:p>
        </p:txBody>
      </p:sp>
      <p:sp>
        <p:nvSpPr>
          <p:cNvPr id="296972" name="Text Box 12"/>
          <p:cNvSpPr txBox="1">
            <a:spLocks noChangeArrowheads="1"/>
          </p:cNvSpPr>
          <p:nvPr/>
        </p:nvSpPr>
        <p:spPr bwMode="auto">
          <a:xfrm>
            <a:off x="1260475" y="5797550"/>
            <a:ext cx="3527425"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(2) </a:t>
            </a:r>
            <a:r>
              <a:rPr lang="zh-CN" altLang="en-US" sz="2500" baseline="0">
                <a:solidFill>
                  <a:srgbClr val="003399"/>
                </a:solidFill>
                <a:latin typeface="幼圆" pitchFamily="49" charset="-122"/>
                <a:ea typeface="幼圆" pitchFamily="49" charset="-122"/>
              </a:rPr>
              <a:t>插入位置是否合适</a:t>
            </a:r>
            <a:r>
              <a:rPr lang="zh-CN" altLang="en-US" sz="2500" baseline="0">
                <a:solidFill>
                  <a:srgbClr val="003399"/>
                </a:solidFill>
                <a:ea typeface="幼圆" pitchFamily="49" charset="-122"/>
              </a:rPr>
              <a:t>？</a:t>
            </a:r>
            <a:endParaRPr lang="en-US" altLang="zh-CN" sz="2500" baseline="0">
              <a:solidFill>
                <a:srgbClr val="003399"/>
              </a:solidFill>
              <a:ea typeface="幼圆" pitchFamily="49" charset="-122"/>
            </a:endParaRPr>
          </a:p>
        </p:txBody>
      </p:sp>
      <p:grpSp>
        <p:nvGrpSpPr>
          <p:cNvPr id="2" name="Group 57"/>
          <p:cNvGrpSpPr>
            <a:grpSpLocks/>
          </p:cNvGrpSpPr>
          <p:nvPr/>
        </p:nvGrpSpPr>
        <p:grpSpPr bwMode="auto">
          <a:xfrm>
            <a:off x="2700338" y="2166938"/>
            <a:ext cx="1223962" cy="503237"/>
            <a:chOff x="1701" y="1365"/>
            <a:chExt cx="771" cy="317"/>
          </a:xfrm>
        </p:grpSpPr>
        <p:sp>
          <p:nvSpPr>
            <p:cNvPr id="61465" name="AutoShape 14"/>
            <p:cNvSpPr>
              <a:spLocks noChangeArrowheads="1"/>
            </p:cNvSpPr>
            <p:nvPr/>
          </p:nvSpPr>
          <p:spPr bwMode="auto">
            <a:xfrm>
              <a:off x="1701" y="1390"/>
              <a:ext cx="635" cy="288"/>
            </a:xfrm>
            <a:prstGeom prst="wedgeRectCallout">
              <a:avLst>
                <a:gd name="adj1" fmla="val 78347"/>
                <a:gd name="adj2" fmla="val -189236"/>
              </a:avLst>
            </a:prstGeom>
            <a:noFill/>
            <a:ln w="63500" cap="sq">
              <a:solidFill>
                <a:srgbClr val="00CCFF"/>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61466" name="Text Box 15"/>
            <p:cNvSpPr txBox="1">
              <a:spLocks noChangeArrowheads="1"/>
            </p:cNvSpPr>
            <p:nvPr/>
          </p:nvSpPr>
          <p:spPr bwMode="auto">
            <a:xfrm>
              <a:off x="1763" y="1365"/>
              <a:ext cx="709" cy="317"/>
            </a:xfrm>
            <a:prstGeom prst="rect">
              <a:avLst/>
            </a:prstGeom>
            <a:noFill/>
            <a:ln w="12700" cap="sq">
              <a:noFill/>
              <a:miter lim="800000"/>
              <a:headEnd/>
              <a:tailEnd/>
            </a:ln>
            <a:effectLst>
              <a:outerShdw dist="12700" algn="ctr" rotWithShape="0">
                <a:srgbClr val="000000"/>
              </a:outerShdw>
            </a:effectLst>
          </p:spPr>
          <p:txBody>
            <a:bodyPr>
              <a:spAutoFit/>
            </a:bodyPr>
            <a:lstStyle/>
            <a:p>
              <a:pPr fontAlgn="base">
                <a:spcBef>
                  <a:spcPct val="0"/>
                </a:spcBef>
              </a:pPr>
              <a:r>
                <a:rPr lang="en-US" altLang="zh-CN" sz="2700" baseline="0">
                  <a:solidFill>
                    <a:srgbClr val="FF3300"/>
                  </a:solidFill>
                  <a:ea typeface="宋体" charset="-122"/>
                </a:rPr>
                <a:t>item</a:t>
              </a:r>
            </a:p>
          </p:txBody>
        </p:sp>
      </p:grpSp>
      <p:grpSp>
        <p:nvGrpSpPr>
          <p:cNvPr id="3" name="Group 43"/>
          <p:cNvGrpSpPr>
            <a:grpSpLocks/>
          </p:cNvGrpSpPr>
          <p:nvPr/>
        </p:nvGrpSpPr>
        <p:grpSpPr bwMode="auto">
          <a:xfrm>
            <a:off x="6372225" y="2174875"/>
            <a:ext cx="2362200" cy="533400"/>
            <a:chOff x="4080" y="1272"/>
            <a:chExt cx="1488" cy="336"/>
          </a:xfrm>
        </p:grpSpPr>
        <p:sp>
          <p:nvSpPr>
            <p:cNvPr id="61463" name="AutoShape 28"/>
            <p:cNvSpPr>
              <a:spLocks noChangeArrowheads="1"/>
            </p:cNvSpPr>
            <p:nvPr/>
          </p:nvSpPr>
          <p:spPr bwMode="auto">
            <a:xfrm>
              <a:off x="4080" y="1272"/>
              <a:ext cx="1296" cy="336"/>
            </a:xfrm>
            <a:prstGeom prst="wedgeRectCallout">
              <a:avLst>
                <a:gd name="adj1" fmla="val -84028"/>
                <a:gd name="adj2" fmla="val -80954"/>
              </a:avLst>
            </a:prstGeom>
            <a:noFill/>
            <a:ln w="60325" cap="sq">
              <a:solidFill>
                <a:srgbClr val="33CCCC"/>
              </a:solidFill>
              <a:miter lim="800000"/>
              <a:headEnd/>
              <a:tailEnd/>
            </a:ln>
          </p:spPr>
          <p:txBody>
            <a:bodyPr anchor="ctr"/>
            <a:lstStyle/>
            <a:p>
              <a:pPr algn="ctr"/>
              <a:endParaRPr lang="zh-CN" altLang="en-US" sz="2600" b="0"/>
            </a:p>
          </p:txBody>
        </p:sp>
        <p:sp>
          <p:nvSpPr>
            <p:cNvPr id="61464" name="Rectangle 29"/>
            <p:cNvSpPr>
              <a:spLocks noChangeArrowheads="1"/>
            </p:cNvSpPr>
            <p:nvPr/>
          </p:nvSpPr>
          <p:spPr bwMode="auto">
            <a:xfrm>
              <a:off x="4137" y="1293"/>
              <a:ext cx="1431" cy="298"/>
            </a:xfrm>
            <a:prstGeom prst="rect">
              <a:avLst/>
            </a:prstGeom>
            <a:noFill/>
            <a:ln w="12700" cap="sq">
              <a:noFill/>
              <a:miter lim="800000"/>
              <a:headEnd/>
              <a:tailEnd/>
            </a:ln>
          </p:spPr>
          <p:txBody>
            <a:bodyPr>
              <a:spAutoFit/>
            </a:bodyPr>
            <a:lstStyle/>
            <a:p>
              <a:r>
                <a:rPr lang="en-US" altLang="zh-CN" sz="2500" baseline="0" dirty="0">
                  <a:solidFill>
                    <a:srgbClr val="000099"/>
                  </a:solidFill>
                </a:rPr>
                <a:t>A[j+1]</a:t>
              </a:r>
              <a:r>
                <a:rPr lang="en-US" altLang="zh-CN" sz="2500" baseline="0" dirty="0">
                  <a:solidFill>
                    <a:srgbClr val="000099"/>
                  </a:solidFill>
                  <a:sym typeface="Symbol" pitchFamily="18" charset="2"/>
                </a:rPr>
                <a:t>=</a:t>
              </a:r>
              <a:r>
                <a:rPr lang="en-US" altLang="zh-CN" sz="2500" baseline="0" dirty="0">
                  <a:solidFill>
                    <a:srgbClr val="000099"/>
                  </a:solidFill>
                </a:rPr>
                <a:t>A[</a:t>
              </a:r>
              <a:r>
                <a:rPr lang="en-US" altLang="zh-CN" sz="2500" dirty="0">
                  <a:solidFill>
                    <a:srgbClr val="000099"/>
                  </a:solidFill>
                </a:rPr>
                <a:t>j</a:t>
              </a:r>
              <a:r>
                <a:rPr lang="en-US" altLang="zh-CN" sz="2500" baseline="0" dirty="0">
                  <a:solidFill>
                    <a:srgbClr val="000099"/>
                  </a:solidFill>
                </a:rPr>
                <a:t>]；</a:t>
              </a:r>
              <a:endParaRPr lang="en-US" altLang="zh-CN" sz="2500" baseline="-25000" dirty="0">
                <a:solidFill>
                  <a:srgbClr val="000099"/>
                </a:solidFill>
              </a:endParaRPr>
            </a:p>
          </p:txBody>
        </p:sp>
      </p:grpSp>
      <p:grpSp>
        <p:nvGrpSpPr>
          <p:cNvPr id="4" name="Group 42"/>
          <p:cNvGrpSpPr>
            <a:grpSpLocks/>
          </p:cNvGrpSpPr>
          <p:nvPr/>
        </p:nvGrpSpPr>
        <p:grpSpPr bwMode="auto">
          <a:xfrm>
            <a:off x="3779912" y="5229200"/>
            <a:ext cx="3099024" cy="571500"/>
            <a:chOff x="2304" y="3300"/>
            <a:chExt cx="1392" cy="360"/>
          </a:xfrm>
        </p:grpSpPr>
        <p:sp>
          <p:nvSpPr>
            <p:cNvPr id="61458" name="Text Box 31"/>
            <p:cNvSpPr txBox="1">
              <a:spLocks noChangeArrowheads="1"/>
            </p:cNvSpPr>
            <p:nvPr/>
          </p:nvSpPr>
          <p:spPr bwMode="auto">
            <a:xfrm>
              <a:off x="2304" y="3300"/>
              <a:ext cx="1392" cy="336"/>
            </a:xfrm>
            <a:prstGeom prst="rect">
              <a:avLst/>
            </a:prstGeom>
            <a:noFill/>
            <a:ln w="12700" cap="sq">
              <a:noFill/>
              <a:miter lim="800000"/>
              <a:headEnd/>
              <a:tailEnd/>
            </a:ln>
          </p:spPr>
          <p:txBody>
            <a:bodyPr>
              <a:spAutoFit/>
            </a:bodyPr>
            <a:lstStyle/>
            <a:p>
              <a:r>
                <a:rPr lang="en-US" altLang="zh-CN" sz="4400" dirty="0">
                  <a:solidFill>
                    <a:srgbClr val="000078"/>
                  </a:solidFill>
                </a:rPr>
                <a:t>n=</a:t>
              </a:r>
              <a:r>
                <a:rPr lang="en-US" altLang="zh-CN" sz="4400" dirty="0" err="1">
                  <a:solidFill>
                    <a:srgbClr val="000078"/>
                  </a:solidFill>
                </a:rPr>
                <a:t>MaxSize</a:t>
              </a:r>
              <a:endParaRPr lang="en-US" altLang="zh-CN" sz="4400" dirty="0">
                <a:solidFill>
                  <a:srgbClr val="000078"/>
                </a:solidFill>
              </a:endParaRPr>
            </a:p>
          </p:txBody>
        </p:sp>
        <p:grpSp>
          <p:nvGrpSpPr>
            <p:cNvPr id="5" name="Group 32"/>
            <p:cNvGrpSpPr>
              <a:grpSpLocks/>
            </p:cNvGrpSpPr>
            <p:nvPr/>
          </p:nvGrpSpPr>
          <p:grpSpPr bwMode="auto">
            <a:xfrm rot="-194015">
              <a:off x="3444" y="3372"/>
              <a:ext cx="240" cy="288"/>
              <a:chOff x="4992" y="576"/>
              <a:chExt cx="557" cy="624"/>
            </a:xfrm>
          </p:grpSpPr>
          <p:sp>
            <p:nvSpPr>
              <p:cNvPr id="61460" name="Freeform 33"/>
              <p:cNvSpPr>
                <a:spLocks/>
              </p:cNvSpPr>
              <p:nvPr/>
            </p:nvSpPr>
            <p:spPr bwMode="auto">
              <a:xfrm rot="770286">
                <a:off x="4992" y="576"/>
                <a:ext cx="557" cy="624"/>
              </a:xfrm>
              <a:custGeom>
                <a:avLst/>
                <a:gdLst>
                  <a:gd name="T0" fmla="*/ 2605 w 439"/>
                  <a:gd name="T1" fmla="*/ 63 h 683"/>
                  <a:gd name="T2" fmla="*/ 3372 w 439"/>
                  <a:gd name="T3" fmla="*/ 47 h 683"/>
                  <a:gd name="T4" fmla="*/ 4733 w 439"/>
                  <a:gd name="T5" fmla="*/ 58 h 683"/>
                  <a:gd name="T6" fmla="*/ 4607 w 439"/>
                  <a:gd name="T7" fmla="*/ 83 h 683"/>
                  <a:gd name="T8" fmla="*/ 2977 w 439"/>
                  <a:gd name="T9" fmla="*/ 102 h 683"/>
                  <a:gd name="T10" fmla="*/ 2658 w 439"/>
                  <a:gd name="T11" fmla="*/ 160 h 683"/>
                  <a:gd name="T12" fmla="*/ 2977 w 439"/>
                  <a:gd name="T13" fmla="*/ 178 h 683"/>
                  <a:gd name="T14" fmla="*/ 2448 w 439"/>
                  <a:gd name="T15" fmla="*/ 198 h 683"/>
                  <a:gd name="T16" fmla="*/ 2565 w 439"/>
                  <a:gd name="T17" fmla="*/ 217 h 683"/>
                  <a:gd name="T18" fmla="*/ 3706 w 439"/>
                  <a:gd name="T19" fmla="*/ 231 h 683"/>
                  <a:gd name="T20" fmla="*/ 5226 w 439"/>
                  <a:gd name="T21" fmla="*/ 222 h 683"/>
                  <a:gd name="T22" fmla="*/ 5708 w 439"/>
                  <a:gd name="T23" fmla="*/ 198 h 683"/>
                  <a:gd name="T24" fmla="*/ 5102 w 439"/>
                  <a:gd name="T25" fmla="*/ 175 h 683"/>
                  <a:gd name="T26" fmla="*/ 5765 w 439"/>
                  <a:gd name="T27" fmla="*/ 163 h 683"/>
                  <a:gd name="T28" fmla="*/ 5765 w 439"/>
                  <a:gd name="T29" fmla="*/ 131 h 683"/>
                  <a:gd name="T30" fmla="*/ 7452 w 439"/>
                  <a:gd name="T31" fmla="*/ 104 h 683"/>
                  <a:gd name="T32" fmla="*/ 7643 w 439"/>
                  <a:gd name="T33" fmla="*/ 63 h 683"/>
                  <a:gd name="T34" fmla="*/ 6541 w 439"/>
                  <a:gd name="T35" fmla="*/ 20 h 683"/>
                  <a:gd name="T36" fmla="*/ 4352 w 439"/>
                  <a:gd name="T37" fmla="*/ 0 h 683"/>
                  <a:gd name="T38" fmla="*/ 1945 w 439"/>
                  <a:gd name="T39" fmla="*/ 13 h 683"/>
                  <a:gd name="T40" fmla="*/ 529 w 439"/>
                  <a:gd name="T41" fmla="*/ 39 h 683"/>
                  <a:gd name="T42" fmla="*/ 0 w 439"/>
                  <a:gd name="T43" fmla="*/ 79 h 683"/>
                  <a:gd name="T44" fmla="*/ 66 w 439"/>
                  <a:gd name="T45" fmla="*/ 102 h 683"/>
                  <a:gd name="T46" fmla="*/ 2565 w 439"/>
                  <a:gd name="T47" fmla="*/ 100 h 683"/>
                  <a:gd name="T48" fmla="*/ 2605 w 439"/>
                  <a:gd name="T49" fmla="*/ 6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61461" name="Freeform 34"/>
              <p:cNvSpPr>
                <a:spLocks/>
              </p:cNvSpPr>
              <p:nvPr/>
            </p:nvSpPr>
            <p:spPr bwMode="auto">
              <a:xfrm rot="770286">
                <a:off x="5028" y="576"/>
                <a:ext cx="496" cy="435"/>
              </a:xfrm>
              <a:custGeom>
                <a:avLst/>
                <a:gdLst>
                  <a:gd name="T0" fmla="*/ 0 w 390"/>
                  <a:gd name="T1" fmla="*/ 80 h 477"/>
                  <a:gd name="T2" fmla="*/ 1014 w 390"/>
                  <a:gd name="T3" fmla="*/ 76 h 477"/>
                  <a:gd name="T4" fmla="*/ 1590 w 390"/>
                  <a:gd name="T5" fmla="*/ 80 h 477"/>
                  <a:gd name="T6" fmla="*/ 1559 w 390"/>
                  <a:gd name="T7" fmla="*/ 57 h 477"/>
                  <a:gd name="T8" fmla="*/ 1983 w 390"/>
                  <a:gd name="T9" fmla="*/ 33 h 477"/>
                  <a:gd name="T10" fmla="*/ 3686 w 390"/>
                  <a:gd name="T11" fmla="*/ 25 h 477"/>
                  <a:gd name="T12" fmla="*/ 4488 w 390"/>
                  <a:gd name="T13" fmla="*/ 36 h 477"/>
                  <a:gd name="T14" fmla="*/ 5344 w 390"/>
                  <a:gd name="T15" fmla="*/ 51 h 477"/>
                  <a:gd name="T16" fmla="*/ 5092 w 390"/>
                  <a:gd name="T17" fmla="*/ 79 h 477"/>
                  <a:gd name="T18" fmla="*/ 3491 w 390"/>
                  <a:gd name="T19" fmla="*/ 91 h 477"/>
                  <a:gd name="T20" fmla="*/ 3051 w 390"/>
                  <a:gd name="T21" fmla="*/ 111 h 477"/>
                  <a:gd name="T22" fmla="*/ 3173 w 390"/>
                  <a:gd name="T23" fmla="*/ 130 h 477"/>
                  <a:gd name="T24" fmla="*/ 2973 w 390"/>
                  <a:gd name="T25" fmla="*/ 158 h 477"/>
                  <a:gd name="T26" fmla="*/ 4600 w 390"/>
                  <a:gd name="T27" fmla="*/ 158 h 477"/>
                  <a:gd name="T28" fmla="*/ 4809 w 390"/>
                  <a:gd name="T29" fmla="*/ 138 h 477"/>
                  <a:gd name="T30" fmla="*/ 4676 w 390"/>
                  <a:gd name="T31" fmla="*/ 114 h 477"/>
                  <a:gd name="T32" fmla="*/ 5663 w 390"/>
                  <a:gd name="T33" fmla="*/ 101 h 477"/>
                  <a:gd name="T34" fmla="*/ 6402 w 390"/>
                  <a:gd name="T35" fmla="*/ 95 h 477"/>
                  <a:gd name="T36" fmla="*/ 6991 w 390"/>
                  <a:gd name="T37" fmla="*/ 65 h 477"/>
                  <a:gd name="T38" fmla="*/ 6471 w 390"/>
                  <a:gd name="T39" fmla="*/ 33 h 477"/>
                  <a:gd name="T40" fmla="*/ 4730 w 390"/>
                  <a:gd name="T41" fmla="*/ 0 h 477"/>
                  <a:gd name="T42" fmla="*/ 2619 w 390"/>
                  <a:gd name="T43" fmla="*/ 5 h 477"/>
                  <a:gd name="T44" fmla="*/ 928 w 390"/>
                  <a:gd name="T45" fmla="*/ 23 h 477"/>
                  <a:gd name="T46" fmla="*/ 196 w 390"/>
                  <a:gd name="T47" fmla="*/ 47 h 477"/>
                  <a:gd name="T48" fmla="*/ 0 w 390"/>
                  <a:gd name="T49" fmla="*/ 8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61462" name="Freeform 35"/>
              <p:cNvSpPr>
                <a:spLocks/>
              </p:cNvSpPr>
              <p:nvPr/>
            </p:nvSpPr>
            <p:spPr bwMode="auto">
              <a:xfrm rot="770286">
                <a:off x="5159" y="1066"/>
                <a:ext cx="160" cy="100"/>
              </a:xfrm>
              <a:custGeom>
                <a:avLst/>
                <a:gdLst>
                  <a:gd name="T0" fmla="*/ 782 w 126"/>
                  <a:gd name="T1" fmla="*/ 0 h 109"/>
                  <a:gd name="T2" fmla="*/ 156 w 126"/>
                  <a:gd name="T3" fmla="*/ 7 h 109"/>
                  <a:gd name="T4" fmla="*/ 0 w 126"/>
                  <a:gd name="T5" fmla="*/ 26 h 109"/>
                  <a:gd name="T6" fmla="*/ 500 w 126"/>
                  <a:gd name="T7" fmla="*/ 39 h 109"/>
                  <a:gd name="T8" fmla="*/ 1713 w 126"/>
                  <a:gd name="T9" fmla="*/ 39 h 109"/>
                  <a:gd name="T10" fmla="*/ 2223 w 126"/>
                  <a:gd name="T11" fmla="*/ 24 h 109"/>
                  <a:gd name="T12" fmla="*/ 1801 w 126"/>
                  <a:gd name="T13" fmla="*/ 6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sp>
        <p:nvSpPr>
          <p:cNvPr id="297015" name="Rectangle 55"/>
          <p:cNvSpPr>
            <a:spLocks noChangeArrowheads="1"/>
          </p:cNvSpPr>
          <p:nvPr/>
        </p:nvSpPr>
        <p:spPr bwMode="auto">
          <a:xfrm>
            <a:off x="4643438" y="5805488"/>
            <a:ext cx="3384550" cy="457200"/>
          </a:xfrm>
          <a:prstGeom prst="rect">
            <a:avLst/>
          </a:prstGeom>
          <a:noFill/>
          <a:ln w="9525">
            <a:noFill/>
            <a:miter lim="800000"/>
            <a:headEnd/>
            <a:tailEnd/>
          </a:ln>
        </p:spPr>
        <p:txBody>
          <a:bodyPr>
            <a:spAutoFit/>
          </a:bodyPr>
          <a:lstStyle/>
          <a:p>
            <a:pPr fontAlgn="base">
              <a:spcBef>
                <a:spcPct val="0"/>
              </a:spcBef>
            </a:pPr>
            <a:r>
              <a:rPr lang="zh-CN" altLang="en-US" sz="2400" baseline="0" dirty="0">
                <a:solidFill>
                  <a:schemeClr val="accent2"/>
                </a:solidFill>
                <a:ea typeface="幼圆" pitchFamily="49" charset="-122"/>
              </a:rPr>
              <a:t>(</a:t>
            </a:r>
            <a:r>
              <a:rPr lang="zh-CN" altLang="en-US" sz="2400" baseline="0" dirty="0">
                <a:solidFill>
                  <a:schemeClr val="accent2"/>
                </a:solidFill>
                <a:latin typeface="幼圆" pitchFamily="49" charset="-122"/>
                <a:ea typeface="幼圆" pitchFamily="49" charset="-122"/>
              </a:rPr>
              <a:t>正常位置:</a:t>
            </a:r>
            <a:r>
              <a:rPr lang="en-US" altLang="zh-CN" sz="2400" dirty="0">
                <a:solidFill>
                  <a:schemeClr val="accent2"/>
                </a:solidFill>
                <a:ea typeface="幼圆" pitchFamily="49" charset="-122"/>
              </a:rPr>
              <a:t>0</a:t>
            </a:r>
            <a:r>
              <a:rPr lang="zh-CN" altLang="en-US" sz="2400" baseline="0" dirty="0">
                <a:solidFill>
                  <a:schemeClr val="accent2"/>
                </a:solidFill>
                <a:ea typeface="幼圆" pitchFamily="49" charset="-122"/>
              </a:rPr>
              <a:t>≤</a:t>
            </a:r>
            <a:r>
              <a:rPr lang="en-US" altLang="zh-CN" sz="2400" baseline="0" dirty="0" err="1">
                <a:solidFill>
                  <a:schemeClr val="accent2"/>
                </a:solidFill>
                <a:ea typeface="幼圆" pitchFamily="49" charset="-122"/>
              </a:rPr>
              <a:t>i≤n</a:t>
            </a:r>
            <a:r>
              <a:rPr lang="en-US" altLang="zh-CN" sz="2400" baseline="0" dirty="0">
                <a:solidFill>
                  <a:schemeClr val="accent2"/>
                </a:solidFill>
                <a:ea typeface="幼圆" pitchFamily="49" charset="-122"/>
              </a:rPr>
              <a:t>)</a:t>
            </a:r>
          </a:p>
        </p:txBody>
      </p:sp>
      <p:sp>
        <p:nvSpPr>
          <p:cNvPr id="297016" name="Rectangle 56"/>
          <p:cNvSpPr>
            <a:spLocks noChangeArrowheads="1"/>
          </p:cNvSpPr>
          <p:nvPr/>
        </p:nvSpPr>
        <p:spPr bwMode="auto">
          <a:xfrm>
            <a:off x="5286375" y="4387850"/>
            <a:ext cx="1444625" cy="457200"/>
          </a:xfrm>
          <a:prstGeom prst="rect">
            <a:avLst/>
          </a:prstGeom>
          <a:noFill/>
          <a:ln w="9525">
            <a:noFill/>
            <a:miter lim="800000"/>
            <a:headEnd/>
            <a:tailEnd/>
          </a:ln>
        </p:spPr>
        <p:txBody>
          <a:bodyPr>
            <a:spAutoFit/>
          </a:bodyPr>
          <a:lstStyle/>
          <a:p>
            <a:pPr fontAlgn="base">
              <a:spcBef>
                <a:spcPct val="0"/>
              </a:spcBef>
            </a:pPr>
            <a:r>
              <a:rPr lang="zh-CN" altLang="en-US" sz="2400" baseline="0">
                <a:solidFill>
                  <a:schemeClr val="accent2"/>
                </a:solidFill>
                <a:ea typeface="幼圆" pitchFamily="49" charset="-122"/>
              </a:rPr>
              <a:t>( </a:t>
            </a:r>
            <a:r>
              <a:rPr lang="en-US" altLang="zh-CN" sz="2400" baseline="0">
                <a:solidFill>
                  <a:schemeClr val="accent2"/>
                </a:solidFill>
                <a:ea typeface="幼圆" pitchFamily="49" charset="-122"/>
              </a:rPr>
              <a:t>n++;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66"/>
                                        </p:tgtEl>
                                        <p:attrNameLst>
                                          <p:attrName>style.visibility</p:attrName>
                                        </p:attrNameLst>
                                      </p:cBhvr>
                                      <p:to>
                                        <p:strVal val="visible"/>
                                      </p:to>
                                    </p:set>
                                    <p:anim calcmode="lin" valueType="num">
                                      <p:cBhvr additive="base">
                                        <p:cTn id="7" dur="500" fill="hold"/>
                                        <p:tgtEl>
                                          <p:spTgt spid="296966"/>
                                        </p:tgtEl>
                                        <p:attrNameLst>
                                          <p:attrName>ppt_x</p:attrName>
                                        </p:attrNameLst>
                                      </p:cBhvr>
                                      <p:tavLst>
                                        <p:tav tm="0">
                                          <p:val>
                                            <p:strVal val="0-#ppt_w/2"/>
                                          </p:val>
                                        </p:tav>
                                        <p:tav tm="100000">
                                          <p:val>
                                            <p:strVal val="#ppt_x"/>
                                          </p:val>
                                        </p:tav>
                                      </p:tavLst>
                                    </p:anim>
                                    <p:anim calcmode="lin" valueType="num">
                                      <p:cBhvr additive="base">
                                        <p:cTn id="8" dur="500" fill="hold"/>
                                        <p:tgtEl>
                                          <p:spTgt spid="2969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296967"/>
                                        </p:tgtEl>
                                        <p:attrNameLst>
                                          <p:attrName>style.visibility</p:attrName>
                                        </p:attrNameLst>
                                      </p:cBhvr>
                                      <p:to>
                                        <p:strVal val="visible"/>
                                      </p:to>
                                    </p:set>
                                    <p:animEffect transition="in" filter="wipe(right)">
                                      <p:cBhvr>
                                        <p:cTn id="13" dur="500"/>
                                        <p:tgtEl>
                                          <p:spTgt spid="2969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6963"/>
                                        </p:tgtEl>
                                        <p:attrNameLst>
                                          <p:attrName>style.visibility</p:attrName>
                                        </p:attrNameLst>
                                      </p:cBhvr>
                                      <p:to>
                                        <p:strVal val="visible"/>
                                      </p:to>
                                    </p:set>
                                    <p:animEffect transition="in" filter="dissolve">
                                      <p:cBhvr>
                                        <p:cTn id="18" dur="500"/>
                                        <p:tgtEl>
                                          <p:spTgt spid="29696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96964"/>
                                        </p:tgtEl>
                                        <p:attrNameLst>
                                          <p:attrName>style.visibility</p:attrName>
                                        </p:attrNameLst>
                                      </p:cBhvr>
                                      <p:to>
                                        <p:strVal val="visible"/>
                                      </p:to>
                                    </p:set>
                                    <p:animEffect transition="in" filter="wipe(left)">
                                      <p:cBhvr>
                                        <p:cTn id="23" dur="500"/>
                                        <p:tgtEl>
                                          <p:spTgt spid="29696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96965"/>
                                        </p:tgtEl>
                                        <p:attrNameLst>
                                          <p:attrName>style.visibility</p:attrName>
                                        </p:attrNameLst>
                                      </p:cBhvr>
                                      <p:to>
                                        <p:strVal val="visible"/>
                                      </p:to>
                                    </p:set>
                                    <p:animEffect transition="in" filter="wipe(left)">
                                      <p:cBhvr>
                                        <p:cTn id="28" dur="500"/>
                                        <p:tgtEl>
                                          <p:spTgt spid="29696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right)">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96968"/>
                                        </p:tgtEl>
                                        <p:attrNameLst>
                                          <p:attrName>style.visibility</p:attrName>
                                        </p:attrNameLst>
                                      </p:cBhvr>
                                      <p:to>
                                        <p:strVal val="visible"/>
                                      </p:to>
                                    </p:set>
                                    <p:animEffect transition="in" filter="wipe(left)">
                                      <p:cBhvr>
                                        <p:cTn id="38" dur="500"/>
                                        <p:tgtEl>
                                          <p:spTgt spid="29696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00"/>
                                        <p:tgtEl>
                                          <p:spTgt spid="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grpId="0" nodeType="clickEffect">
                                  <p:stCondLst>
                                    <p:cond delay="0"/>
                                  </p:stCondLst>
                                  <p:childTnLst>
                                    <p:set>
                                      <p:cBhvr>
                                        <p:cTn id="47" dur="1" fill="hold">
                                          <p:stCondLst>
                                            <p:cond delay="0"/>
                                          </p:stCondLst>
                                        </p:cTn>
                                        <p:tgtEl>
                                          <p:spTgt spid="296969"/>
                                        </p:tgtEl>
                                        <p:attrNameLst>
                                          <p:attrName>style.visibility</p:attrName>
                                        </p:attrNameLst>
                                      </p:cBhvr>
                                      <p:to>
                                        <p:strVal val="visible"/>
                                      </p:to>
                                    </p:set>
                                    <p:animEffect transition="in" filter="wipe(right)">
                                      <p:cBhvr>
                                        <p:cTn id="48" dur="500"/>
                                        <p:tgtEl>
                                          <p:spTgt spid="29696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97016"/>
                                        </p:tgtEl>
                                        <p:attrNameLst>
                                          <p:attrName>style.visibility</p:attrName>
                                        </p:attrNameLst>
                                      </p:cBhvr>
                                      <p:to>
                                        <p:strVal val="visible"/>
                                      </p:to>
                                    </p:set>
                                    <p:animEffect transition="in" filter="wipe(left)">
                                      <p:cBhvr>
                                        <p:cTn id="53" dur="500"/>
                                        <p:tgtEl>
                                          <p:spTgt spid="29701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296970"/>
                                        </p:tgtEl>
                                        <p:attrNameLst>
                                          <p:attrName>style.visibility</p:attrName>
                                        </p:attrNameLst>
                                      </p:cBhvr>
                                      <p:to>
                                        <p:strVal val="visible"/>
                                      </p:to>
                                    </p:set>
                                    <p:anim calcmode="lin" valueType="num">
                                      <p:cBhvr additive="base">
                                        <p:cTn id="58" dur="500" fill="hold"/>
                                        <p:tgtEl>
                                          <p:spTgt spid="296970"/>
                                        </p:tgtEl>
                                        <p:attrNameLst>
                                          <p:attrName>ppt_x</p:attrName>
                                        </p:attrNameLst>
                                      </p:cBhvr>
                                      <p:tavLst>
                                        <p:tav tm="0">
                                          <p:val>
                                            <p:strVal val="0-#ppt_w/2"/>
                                          </p:val>
                                        </p:tav>
                                        <p:tav tm="100000">
                                          <p:val>
                                            <p:strVal val="#ppt_x"/>
                                          </p:val>
                                        </p:tav>
                                      </p:tavLst>
                                    </p:anim>
                                    <p:anim calcmode="lin" valueType="num">
                                      <p:cBhvr additive="base">
                                        <p:cTn id="59" dur="500" fill="hold"/>
                                        <p:tgtEl>
                                          <p:spTgt spid="296970"/>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296971"/>
                                        </p:tgtEl>
                                        <p:attrNameLst>
                                          <p:attrName>style.visibility</p:attrName>
                                        </p:attrNameLst>
                                      </p:cBhvr>
                                      <p:to>
                                        <p:strVal val="visible"/>
                                      </p:to>
                                    </p:set>
                                    <p:animEffect transition="in" filter="wipe(right)">
                                      <p:cBhvr>
                                        <p:cTn id="64" dur="500"/>
                                        <p:tgtEl>
                                          <p:spTgt spid="29697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272"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p:cTn id="69" dur="500" fill="hold"/>
                                        <p:tgtEl>
                                          <p:spTgt spid="4"/>
                                        </p:tgtEl>
                                        <p:attrNameLst>
                                          <p:attrName>ppt_w</p:attrName>
                                        </p:attrNameLst>
                                      </p:cBhvr>
                                      <p:tavLst>
                                        <p:tav tm="0">
                                          <p:val>
                                            <p:strVal val="2/3*#ppt_w"/>
                                          </p:val>
                                        </p:tav>
                                        <p:tav tm="100000">
                                          <p:val>
                                            <p:strVal val="#ppt_w"/>
                                          </p:val>
                                        </p:tav>
                                      </p:tavLst>
                                    </p:anim>
                                    <p:anim calcmode="lin" valueType="num">
                                      <p:cBhvr>
                                        <p:cTn id="70" dur="500" fill="hold"/>
                                        <p:tgtEl>
                                          <p:spTgt spid="4"/>
                                        </p:tgtEl>
                                        <p:attrNameLst>
                                          <p:attrName>ppt_h</p:attrName>
                                        </p:attrNameLst>
                                      </p:cBhvr>
                                      <p:tavLst>
                                        <p:tav tm="0">
                                          <p:val>
                                            <p:strVal val="2/3*#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96972"/>
                                        </p:tgtEl>
                                        <p:attrNameLst>
                                          <p:attrName>style.visibility</p:attrName>
                                        </p:attrNameLst>
                                      </p:cBhvr>
                                      <p:to>
                                        <p:strVal val="visible"/>
                                      </p:to>
                                    </p:set>
                                    <p:animEffect transition="in" filter="wipe(left)">
                                      <p:cBhvr>
                                        <p:cTn id="75" dur="500"/>
                                        <p:tgtEl>
                                          <p:spTgt spid="29697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2" fill="hold" grpId="0" nodeType="clickEffect">
                                  <p:stCondLst>
                                    <p:cond delay="0"/>
                                  </p:stCondLst>
                                  <p:childTnLst>
                                    <p:set>
                                      <p:cBhvr>
                                        <p:cTn id="79" dur="1" fill="hold">
                                          <p:stCondLst>
                                            <p:cond delay="0"/>
                                          </p:stCondLst>
                                        </p:cTn>
                                        <p:tgtEl>
                                          <p:spTgt spid="297015"/>
                                        </p:tgtEl>
                                        <p:attrNameLst>
                                          <p:attrName>style.visibility</p:attrName>
                                        </p:attrNameLst>
                                      </p:cBhvr>
                                      <p:to>
                                        <p:strVal val="visible"/>
                                      </p:to>
                                    </p:set>
                                    <p:animEffect transition="in" filter="wipe(right)">
                                      <p:cBhvr>
                                        <p:cTn id="80" dur="500"/>
                                        <p:tgtEl>
                                          <p:spTgt spid="297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animBg="1"/>
      <p:bldP spid="296964" grpId="0" autoUpdateAnimBg="0"/>
      <p:bldP spid="296965" grpId="0" autoUpdateAnimBg="0"/>
      <p:bldP spid="296966" grpId="0" autoUpdateAnimBg="0"/>
      <p:bldP spid="296967" grpId="0" autoUpdateAnimBg="0"/>
      <p:bldP spid="296968" grpId="0" autoUpdateAnimBg="0"/>
      <p:bldP spid="296969" grpId="0" autoUpdateAnimBg="0"/>
      <p:bldP spid="296970" grpId="0" autoUpdateAnimBg="0"/>
      <p:bldP spid="296971" grpId="0" autoUpdateAnimBg="0"/>
      <p:bldP spid="296972" grpId="0" autoUpdateAnimBg="0"/>
      <p:bldP spid="297015" grpId="0"/>
      <p:bldP spid="2970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8"/>
          <p:cNvGrpSpPr>
            <a:grpSpLocks/>
          </p:cNvGrpSpPr>
          <p:nvPr/>
        </p:nvGrpSpPr>
        <p:grpSpPr bwMode="auto">
          <a:xfrm>
            <a:off x="1187450" y="1447800"/>
            <a:ext cx="6553200" cy="2987675"/>
            <a:chOff x="748" y="912"/>
            <a:chExt cx="4128" cy="1882"/>
          </a:xfrm>
        </p:grpSpPr>
        <p:sp>
          <p:nvSpPr>
            <p:cNvPr id="62467" name="Cloud"/>
            <p:cNvSpPr>
              <a:spLocks noChangeAspect="1" noEditPoints="1" noChangeArrowheads="1"/>
            </p:cNvSpPr>
            <p:nvPr/>
          </p:nvSpPr>
          <p:spPr bwMode="auto">
            <a:xfrm>
              <a:off x="748" y="1392"/>
              <a:ext cx="4128" cy="140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7 w 21600"/>
                <a:gd name="T13" fmla="*/ 3266 h 21600"/>
                <a:gd name="T14" fmla="*/ 17090 w 21600"/>
                <a:gd name="T15" fmla="*/ 17332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endParaRPr lang="zh-CN" altLang="en-US"/>
            </a:p>
          </p:txBody>
        </p:sp>
        <p:sp>
          <p:nvSpPr>
            <p:cNvPr id="62468" name="Rectangle 5"/>
            <p:cNvSpPr>
              <a:spLocks noChangeArrowheads="1"/>
            </p:cNvSpPr>
            <p:nvPr/>
          </p:nvSpPr>
          <p:spPr bwMode="auto">
            <a:xfrm>
              <a:off x="844" y="912"/>
              <a:ext cx="1680" cy="701"/>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lgn="ctr"/>
              <a:r>
                <a:rPr lang="zh-CN" altLang="en-US" sz="6700" baseline="0">
                  <a:solidFill>
                    <a:schemeClr val="accent2"/>
                  </a:solidFill>
                  <a:ea typeface="华文行楷" pitchFamily="2" charset="-122"/>
                </a:rPr>
                <a:t>约定</a:t>
              </a:r>
            </a:p>
          </p:txBody>
        </p:sp>
        <p:sp>
          <p:nvSpPr>
            <p:cNvPr id="62469" name="Rectangle 7"/>
            <p:cNvSpPr>
              <a:spLocks noChangeArrowheads="1"/>
            </p:cNvSpPr>
            <p:nvPr/>
          </p:nvSpPr>
          <p:spPr bwMode="auto">
            <a:xfrm>
              <a:off x="1372" y="1782"/>
              <a:ext cx="3096" cy="642"/>
            </a:xfrm>
            <a:prstGeom prst="rect">
              <a:avLst/>
            </a:prstGeom>
            <a:noFill/>
            <a:ln w="12700" cap="sq">
              <a:noFill/>
              <a:miter lim="800000"/>
              <a:headEnd/>
              <a:tailEnd/>
            </a:ln>
            <a:effectLst>
              <a:outerShdw dist="12700" algn="ctr" rotWithShape="0">
                <a:schemeClr val="bg1"/>
              </a:outerShdw>
            </a:effectLst>
          </p:spPr>
          <p:txBody>
            <a:bodyPr>
              <a:spAutoFit/>
            </a:bodyPr>
            <a:lstStyle/>
            <a:p>
              <a:pPr>
                <a:lnSpc>
                  <a:spcPct val="95000"/>
                </a:lnSpc>
                <a:spcBef>
                  <a:spcPct val="0"/>
                </a:spcBef>
              </a:pPr>
              <a:r>
                <a:rPr lang="zh-CN" altLang="en-US" sz="3200" baseline="0">
                  <a:solidFill>
                    <a:srgbClr val="FF3300"/>
                  </a:solidFill>
                  <a:latin typeface="黑体" pitchFamily="2" charset="-122"/>
                  <a:ea typeface="黑体" pitchFamily="2" charset="-122"/>
                </a:rPr>
                <a:t>若插入成功，算法返回</a:t>
              </a:r>
              <a:r>
                <a:rPr lang="zh-CN" altLang="en-US" sz="3200" baseline="0">
                  <a:solidFill>
                    <a:srgbClr val="FF3300"/>
                  </a:solidFill>
                  <a:ea typeface="黑体" pitchFamily="2" charset="-122"/>
                </a:rPr>
                <a:t>1</a:t>
              </a:r>
              <a:r>
                <a:rPr lang="zh-CN" altLang="en-US" sz="3200" baseline="0">
                  <a:solidFill>
                    <a:srgbClr val="FF3300"/>
                  </a:solidFill>
                  <a:latin typeface="黑体" pitchFamily="2" charset="-122"/>
                  <a:ea typeface="黑体" pitchFamily="2" charset="-122"/>
                </a:rPr>
                <a:t>，</a:t>
              </a:r>
            </a:p>
            <a:p>
              <a:pPr>
                <a:lnSpc>
                  <a:spcPct val="95000"/>
                </a:lnSpc>
                <a:spcBef>
                  <a:spcPct val="0"/>
                </a:spcBef>
              </a:pPr>
              <a:r>
                <a:rPr lang="zh-CN" altLang="en-US" sz="3200" baseline="0">
                  <a:solidFill>
                    <a:srgbClr val="FF3300"/>
                  </a:solidFill>
                  <a:latin typeface="黑体" pitchFamily="2" charset="-122"/>
                  <a:ea typeface="黑体" pitchFamily="2" charset="-122"/>
                </a:rPr>
                <a:t>否则，算法返回-</a:t>
              </a:r>
              <a:r>
                <a:rPr lang="zh-CN" altLang="en-US" sz="3200" baseline="0">
                  <a:solidFill>
                    <a:srgbClr val="FF3300"/>
                  </a:solidFill>
                  <a:ea typeface="黑体" pitchFamily="2" charset="-122"/>
                </a:rPr>
                <a:t>1</a:t>
              </a:r>
              <a:r>
                <a:rPr lang="zh-CN" altLang="en-US" sz="3200" baseline="0">
                  <a:solidFill>
                    <a:srgbClr val="FF3300"/>
                  </a:solidFill>
                  <a:latin typeface="黑体" pitchFamily="2" charset="-122"/>
                  <a:ea typeface="黑体" pitchFamily="2" charset="-122"/>
                </a:rPr>
                <a:t>。</a:t>
              </a:r>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838200" y="3135313"/>
            <a:ext cx="7848600" cy="806450"/>
          </a:xfrm>
          <a:prstGeom prst="rect">
            <a:avLst/>
          </a:prstGeom>
          <a:noFill/>
          <a:ln w="12700" cap="sq">
            <a:noFill/>
            <a:miter lim="800000"/>
            <a:headEnd/>
            <a:tailEnd/>
          </a:ln>
        </p:spPr>
        <p:txBody>
          <a:bodyPr>
            <a:spAutoFit/>
          </a:bodyPr>
          <a:lstStyle/>
          <a:p>
            <a:pPr fontAlgn="base">
              <a:lnSpc>
                <a:spcPct val="90000"/>
              </a:lnSpc>
              <a:spcBef>
                <a:spcPct val="0"/>
              </a:spcBef>
            </a:pPr>
            <a:r>
              <a:rPr lang="zh-CN" altLang="zh-CN" sz="2600" baseline="0" dirty="0"/>
              <a:t> </a:t>
            </a:r>
            <a:r>
              <a:rPr lang="en-US" altLang="zh-CN" sz="2600" baseline="0" dirty="0"/>
              <a:t>for( </a:t>
            </a:r>
            <a:r>
              <a:rPr lang="en-US" altLang="zh-CN" sz="2600" dirty="0"/>
              <a:t>k</a:t>
            </a:r>
            <a:r>
              <a:rPr lang="en-US" altLang="zh-CN" sz="2600" baseline="0" dirty="0"/>
              <a:t>=N-1; </a:t>
            </a:r>
            <a:r>
              <a:rPr lang="en-US" altLang="zh-CN" sz="2600" dirty="0"/>
              <a:t>k</a:t>
            </a:r>
            <a:r>
              <a:rPr lang="en-US" altLang="zh-CN" sz="2600" baseline="0" dirty="0"/>
              <a:t>&gt;=</a:t>
            </a:r>
            <a:r>
              <a:rPr lang="en-US" altLang="zh-CN" sz="2600" baseline="0" dirty="0" err="1"/>
              <a:t>i</a:t>
            </a:r>
            <a:r>
              <a:rPr lang="en-US" altLang="zh-CN" sz="2600" baseline="0" dirty="0"/>
              <a:t>; </a:t>
            </a:r>
            <a:r>
              <a:rPr lang="en-US" altLang="zh-CN" sz="2600" dirty="0"/>
              <a:t>k</a:t>
            </a:r>
            <a:r>
              <a:rPr lang="en-US" altLang="zh-CN" sz="2600" baseline="0" dirty="0"/>
              <a:t>-- )</a:t>
            </a:r>
          </a:p>
          <a:p>
            <a:pPr fontAlgn="base">
              <a:lnSpc>
                <a:spcPct val="90000"/>
              </a:lnSpc>
              <a:spcBef>
                <a:spcPct val="0"/>
              </a:spcBef>
            </a:pPr>
            <a:r>
              <a:rPr lang="en-US" altLang="zh-CN" sz="2600" baseline="0" dirty="0"/>
              <a:t>       list[k+1]=list[</a:t>
            </a:r>
            <a:r>
              <a:rPr lang="en-US" altLang="zh-CN" sz="2600" dirty="0"/>
              <a:t>k</a:t>
            </a:r>
            <a:r>
              <a:rPr lang="en-US" altLang="zh-CN" sz="2600" baseline="0" dirty="0"/>
              <a:t>];                 </a:t>
            </a:r>
            <a:r>
              <a:rPr lang="en-US" altLang="zh-CN" sz="2400" baseline="0" dirty="0">
                <a:solidFill>
                  <a:srgbClr val="009900"/>
                </a:solidFill>
              </a:rPr>
              <a:t>/* </a:t>
            </a:r>
            <a:r>
              <a:rPr lang="zh-CN" altLang="en-US" sz="2400" baseline="0" dirty="0">
                <a:solidFill>
                  <a:srgbClr val="007C00"/>
                </a:solidFill>
                <a:ea typeface="幼圆" pitchFamily="49" charset="-122"/>
              </a:rPr>
              <a:t>元素依次后移一个位置</a:t>
            </a:r>
            <a:r>
              <a:rPr lang="zh-CN" altLang="en-US" sz="2400" baseline="0" dirty="0">
                <a:solidFill>
                  <a:srgbClr val="009900"/>
                </a:solidFill>
              </a:rPr>
              <a:t> */</a:t>
            </a:r>
          </a:p>
        </p:txBody>
      </p:sp>
      <p:sp>
        <p:nvSpPr>
          <p:cNvPr id="580611" name="Text Box 3"/>
          <p:cNvSpPr txBox="1">
            <a:spLocks noChangeArrowheads="1"/>
          </p:cNvSpPr>
          <p:nvPr/>
        </p:nvSpPr>
        <p:spPr bwMode="auto">
          <a:xfrm>
            <a:off x="609600" y="3797300"/>
            <a:ext cx="85344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600" baseline="0" dirty="0"/>
              <a:t> </a:t>
            </a:r>
            <a:r>
              <a:rPr lang="zh-CN" altLang="en-US" sz="2600" baseline="0" dirty="0"/>
              <a:t>   </a:t>
            </a:r>
            <a:r>
              <a:rPr lang="en-US" altLang="zh-CN" sz="2600" dirty="0"/>
              <a:t>list</a:t>
            </a:r>
            <a:r>
              <a:rPr lang="en-US" altLang="zh-CN" sz="2600" baseline="0" dirty="0"/>
              <a:t>[</a:t>
            </a:r>
            <a:r>
              <a:rPr lang="en-US" altLang="zh-CN" sz="2600" baseline="0" dirty="0" err="1"/>
              <a:t>i</a:t>
            </a:r>
            <a:r>
              <a:rPr lang="en-US" altLang="zh-CN" sz="2600" baseline="0" dirty="0"/>
              <a:t>]=item;                             </a:t>
            </a:r>
            <a:r>
              <a:rPr lang="en-US" altLang="zh-CN" sz="2600" dirty="0"/>
              <a:t> </a:t>
            </a:r>
            <a:r>
              <a:rPr lang="en-US" altLang="zh-CN" sz="2400" baseline="0" dirty="0">
                <a:solidFill>
                  <a:srgbClr val="009900"/>
                </a:solidFill>
              </a:rPr>
              <a:t>/</a:t>
            </a:r>
            <a:r>
              <a:rPr lang="en-US" altLang="zh-CN" sz="2400" baseline="0" dirty="0">
                <a:solidFill>
                  <a:srgbClr val="007C00"/>
                </a:solidFill>
              </a:rPr>
              <a:t>* </a:t>
            </a:r>
            <a:r>
              <a:rPr lang="zh-CN" altLang="en-US" sz="2400" baseline="0" dirty="0">
                <a:solidFill>
                  <a:srgbClr val="007C00"/>
                </a:solidFill>
                <a:ea typeface="幼圆" pitchFamily="49" charset="-122"/>
              </a:rPr>
              <a:t>将</a:t>
            </a:r>
            <a:r>
              <a:rPr lang="en-US" altLang="zh-CN" sz="2400" baseline="0" dirty="0">
                <a:solidFill>
                  <a:srgbClr val="007C00"/>
                </a:solidFill>
              </a:rPr>
              <a:t>item</a:t>
            </a:r>
            <a:r>
              <a:rPr lang="zh-CN" altLang="en-US" sz="2400" baseline="0" dirty="0">
                <a:solidFill>
                  <a:srgbClr val="007C00"/>
                </a:solidFill>
                <a:ea typeface="幼圆" pitchFamily="49" charset="-122"/>
              </a:rPr>
              <a:t>插入表的第</a:t>
            </a:r>
            <a:r>
              <a:rPr lang="en-US" altLang="zh-CN" sz="2400" baseline="0" dirty="0" err="1">
                <a:solidFill>
                  <a:srgbClr val="007C00"/>
                </a:solidFill>
              </a:rPr>
              <a:t>i</a:t>
            </a:r>
            <a:r>
              <a:rPr lang="zh-CN" altLang="en-US" sz="2400" baseline="0" dirty="0">
                <a:solidFill>
                  <a:srgbClr val="007C00"/>
                </a:solidFill>
                <a:ea typeface="幼圆" pitchFamily="49" charset="-122"/>
              </a:rPr>
              <a:t>个位置</a:t>
            </a:r>
            <a:r>
              <a:rPr lang="zh-CN" altLang="en-US" sz="2400" baseline="0" dirty="0">
                <a:solidFill>
                  <a:srgbClr val="007C00"/>
                </a:solidFill>
              </a:rPr>
              <a:t> */</a:t>
            </a:r>
            <a:r>
              <a:rPr lang="zh-CN" altLang="en-US" sz="2600" b="0" baseline="0" dirty="0">
                <a:solidFill>
                  <a:schemeClr val="bg1"/>
                </a:solidFill>
              </a:rPr>
              <a:t> </a:t>
            </a:r>
            <a:endParaRPr kumimoji="1" lang="zh-CN" altLang="en-US" sz="2600" b="0" baseline="0" dirty="0">
              <a:solidFill>
                <a:schemeClr val="bg1"/>
              </a:solidFill>
              <a:ea typeface="宋体" charset="-122"/>
            </a:endParaRPr>
          </a:p>
        </p:txBody>
      </p:sp>
      <p:sp>
        <p:nvSpPr>
          <p:cNvPr id="580612" name="Text Box 4"/>
          <p:cNvSpPr txBox="1">
            <a:spLocks noChangeArrowheads="1"/>
          </p:cNvSpPr>
          <p:nvPr/>
        </p:nvSpPr>
        <p:spPr bwMode="auto">
          <a:xfrm>
            <a:off x="855663" y="4125913"/>
            <a:ext cx="71628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600" b="0" baseline="0" dirty="0">
                <a:solidFill>
                  <a:schemeClr val="bg1"/>
                </a:solidFill>
              </a:rPr>
              <a:t> </a:t>
            </a:r>
            <a:r>
              <a:rPr lang="en-US" altLang="zh-CN" sz="2600" dirty="0"/>
              <a:t>N</a:t>
            </a:r>
            <a:r>
              <a:rPr lang="en-US" altLang="zh-CN" sz="2600" baseline="0" dirty="0"/>
              <a:t>++;                                       </a:t>
            </a:r>
            <a:r>
              <a:rPr lang="zh-CN" altLang="zh-CN" sz="2400" baseline="0" dirty="0">
                <a:solidFill>
                  <a:srgbClr val="007C00"/>
                </a:solidFill>
              </a:rPr>
              <a:t>/</a:t>
            </a:r>
            <a:r>
              <a:rPr lang="zh-CN" altLang="en-US" sz="2400" baseline="0" dirty="0">
                <a:solidFill>
                  <a:srgbClr val="007C00"/>
                </a:solidFill>
              </a:rPr>
              <a:t>* </a:t>
            </a:r>
            <a:r>
              <a:rPr lang="zh-CN" altLang="en-US" sz="2400" baseline="0" dirty="0">
                <a:solidFill>
                  <a:srgbClr val="007C00"/>
                </a:solidFill>
                <a:ea typeface="幼圆" pitchFamily="49" charset="-122"/>
              </a:rPr>
              <a:t>线性表的长度加</a:t>
            </a:r>
            <a:r>
              <a:rPr lang="zh-CN" altLang="en-US" sz="2400" baseline="0" dirty="0">
                <a:solidFill>
                  <a:srgbClr val="007C00"/>
                </a:solidFill>
              </a:rPr>
              <a:t>1 */</a:t>
            </a:r>
          </a:p>
        </p:txBody>
      </p:sp>
      <p:sp>
        <p:nvSpPr>
          <p:cNvPr id="580613" name="Text Box 5"/>
          <p:cNvSpPr txBox="1">
            <a:spLocks noChangeArrowheads="1"/>
          </p:cNvSpPr>
          <p:nvPr/>
        </p:nvSpPr>
        <p:spPr bwMode="auto">
          <a:xfrm>
            <a:off x="685800" y="2471738"/>
            <a:ext cx="7620000" cy="768350"/>
          </a:xfrm>
          <a:prstGeom prst="rect">
            <a:avLst/>
          </a:prstGeom>
          <a:noFill/>
          <a:ln w="12700" cap="sq">
            <a:noFill/>
            <a:miter lim="800000"/>
            <a:headEnd type="none" w="sm" len="sm"/>
            <a:tailEnd type="none" w="sm" len="sm"/>
          </a:ln>
        </p:spPr>
        <p:txBody>
          <a:bodyPr>
            <a:spAutoFit/>
          </a:bodyPr>
          <a:lstStyle/>
          <a:p>
            <a:pPr fontAlgn="base">
              <a:lnSpc>
                <a:spcPct val="85000"/>
              </a:lnSpc>
              <a:spcBef>
                <a:spcPct val="0"/>
              </a:spcBef>
            </a:pPr>
            <a:r>
              <a:rPr lang="zh-CN" altLang="zh-CN" sz="2600" baseline="0" dirty="0">
                <a:solidFill>
                  <a:srgbClr val="0033CC"/>
                </a:solidFill>
              </a:rPr>
              <a:t>   </a:t>
            </a:r>
            <a:r>
              <a:rPr lang="en-US" altLang="zh-CN" sz="2600" baseline="0" dirty="0">
                <a:solidFill>
                  <a:srgbClr val="0033CC"/>
                </a:solidFill>
              </a:rPr>
              <a:t>if (N==</a:t>
            </a:r>
            <a:r>
              <a:rPr lang="en-US" altLang="zh-CN" sz="2600" baseline="0" dirty="0" err="1">
                <a:solidFill>
                  <a:srgbClr val="0033CC"/>
                </a:solidFill>
              </a:rPr>
              <a:t>MaxSize</a:t>
            </a:r>
            <a:r>
              <a:rPr lang="en-US" altLang="zh-CN" sz="2600" baseline="0" dirty="0">
                <a:solidFill>
                  <a:srgbClr val="0033CC"/>
                </a:solidFill>
              </a:rPr>
              <a:t> || </a:t>
            </a:r>
            <a:r>
              <a:rPr lang="en-US" altLang="zh-CN" sz="2600" dirty="0" err="1">
                <a:solidFill>
                  <a:srgbClr val="0033CC"/>
                </a:solidFill>
              </a:rPr>
              <a:t>i</a:t>
            </a:r>
            <a:r>
              <a:rPr lang="en-US" altLang="zh-CN" sz="2600" baseline="0" dirty="0">
                <a:solidFill>
                  <a:srgbClr val="0033CC"/>
                </a:solidFill>
              </a:rPr>
              <a:t>&lt;0 || </a:t>
            </a:r>
            <a:r>
              <a:rPr lang="en-US" altLang="zh-CN" sz="2600" dirty="0" err="1">
                <a:solidFill>
                  <a:srgbClr val="0033CC"/>
                </a:solidFill>
              </a:rPr>
              <a:t>i</a:t>
            </a:r>
            <a:r>
              <a:rPr lang="en-US" altLang="zh-CN" sz="2600" baseline="0" dirty="0">
                <a:solidFill>
                  <a:srgbClr val="0033CC"/>
                </a:solidFill>
              </a:rPr>
              <a:t>&gt;N)</a:t>
            </a:r>
          </a:p>
          <a:p>
            <a:pPr fontAlgn="base">
              <a:lnSpc>
                <a:spcPct val="85000"/>
              </a:lnSpc>
              <a:spcBef>
                <a:spcPct val="0"/>
              </a:spcBef>
            </a:pPr>
            <a:r>
              <a:rPr lang="en-US" altLang="zh-CN" sz="2600" baseline="0" dirty="0">
                <a:solidFill>
                  <a:srgbClr val="0033CC"/>
                </a:solidFill>
              </a:rPr>
              <a:t>         return </a:t>
            </a:r>
            <a:r>
              <a:rPr lang="en-US" altLang="zh-CN" sz="2600" baseline="0" dirty="0">
                <a:solidFill>
                  <a:srgbClr val="0033CC"/>
                </a:solidFill>
                <a:sym typeface="Symbol" pitchFamily="18" charset="2"/>
              </a:rPr>
              <a:t>-</a:t>
            </a:r>
            <a:r>
              <a:rPr lang="en-US" altLang="zh-CN" sz="2600" baseline="0" dirty="0">
                <a:solidFill>
                  <a:srgbClr val="0033CC"/>
                </a:solidFill>
              </a:rPr>
              <a:t>1;                     </a:t>
            </a:r>
            <a:r>
              <a:rPr lang="en-US" altLang="zh-CN" sz="2200" baseline="0" dirty="0">
                <a:solidFill>
                  <a:srgbClr val="008000"/>
                </a:solidFill>
              </a:rPr>
              <a:t>/* </a:t>
            </a:r>
            <a:r>
              <a:rPr lang="zh-CN" altLang="en-US" sz="2200" baseline="0" dirty="0">
                <a:solidFill>
                  <a:srgbClr val="008000"/>
                </a:solidFill>
                <a:ea typeface="幼圆" pitchFamily="49" charset="-122"/>
              </a:rPr>
              <a:t>插入失败</a:t>
            </a:r>
            <a:r>
              <a:rPr lang="zh-CN" altLang="en-US" sz="2200" baseline="0" dirty="0">
                <a:solidFill>
                  <a:srgbClr val="008000"/>
                </a:solidFill>
              </a:rPr>
              <a:t> */</a:t>
            </a:r>
            <a:endParaRPr kumimoji="1" lang="zh-CN" altLang="en-US" sz="2200" baseline="0" dirty="0">
              <a:solidFill>
                <a:srgbClr val="008000"/>
              </a:solidFill>
              <a:ea typeface="宋体" charset="-122"/>
            </a:endParaRPr>
          </a:p>
        </p:txBody>
      </p:sp>
      <p:sp>
        <p:nvSpPr>
          <p:cNvPr id="580614" name="Text Box 6"/>
          <p:cNvSpPr txBox="1">
            <a:spLocks noChangeArrowheads="1"/>
          </p:cNvSpPr>
          <p:nvPr/>
        </p:nvSpPr>
        <p:spPr bwMode="auto">
          <a:xfrm>
            <a:off x="381000" y="1124744"/>
            <a:ext cx="8763000" cy="4121128"/>
          </a:xfrm>
          <a:prstGeom prst="rect">
            <a:avLst/>
          </a:prstGeom>
          <a:noFill/>
          <a:ln w="9525">
            <a:noFill/>
            <a:miter lim="800000"/>
            <a:headEnd/>
            <a:tailEnd/>
          </a:ln>
        </p:spPr>
        <p:txBody>
          <a:bodyPr wrap="square">
            <a:spAutoFit/>
          </a:bodyPr>
          <a:lstStyle/>
          <a:p>
            <a:pPr fontAlgn="base">
              <a:lnSpc>
                <a:spcPct val="85000"/>
              </a:lnSpc>
              <a:spcBef>
                <a:spcPct val="0"/>
              </a:spcBef>
            </a:pPr>
            <a:r>
              <a:rPr lang="en-US" altLang="zh-CN" sz="2400" baseline="0" dirty="0"/>
              <a:t>/* </a:t>
            </a:r>
            <a:r>
              <a:rPr lang="zh-CN" altLang="en-US" sz="2400" baseline="0" dirty="0"/>
              <a:t>假设</a:t>
            </a:r>
            <a:r>
              <a:rPr lang="en-US" altLang="zh-CN" sz="2400" baseline="0" dirty="0"/>
              <a:t>N</a:t>
            </a:r>
            <a:r>
              <a:rPr lang="zh-CN" altLang="en-US" sz="2400" baseline="0" dirty="0"/>
              <a:t>是顺序表的长度（元素个数），为一个全局变量</a:t>
            </a:r>
            <a:r>
              <a:rPr lang="en-US" altLang="zh-CN" sz="2400" baseline="0" dirty="0"/>
              <a:t>*/</a:t>
            </a:r>
          </a:p>
          <a:p>
            <a:pPr fontAlgn="base">
              <a:lnSpc>
                <a:spcPct val="85000"/>
              </a:lnSpc>
              <a:spcBef>
                <a:spcPct val="0"/>
              </a:spcBef>
            </a:pPr>
            <a:r>
              <a:rPr lang="en-US" altLang="zh-CN" sz="2400" baseline="0" dirty="0" err="1"/>
              <a:t>int</a:t>
            </a:r>
            <a:r>
              <a:rPr lang="en-US" altLang="zh-CN" sz="2400" baseline="0" dirty="0"/>
              <a:t>  </a:t>
            </a:r>
            <a:r>
              <a:rPr lang="en-US" altLang="zh-CN" sz="2400" dirty="0" err="1"/>
              <a:t>insertElem</a:t>
            </a:r>
            <a:r>
              <a:rPr lang="en-US" altLang="zh-CN" sz="2400" baseline="0" dirty="0"/>
              <a:t>(</a:t>
            </a:r>
            <a:r>
              <a:rPr lang="en-US" altLang="zh-CN" sz="2400" baseline="0" dirty="0" err="1"/>
              <a:t>ElemType</a:t>
            </a:r>
            <a:r>
              <a:rPr lang="en-US" altLang="zh-CN" sz="2400" baseline="0" dirty="0"/>
              <a:t> </a:t>
            </a:r>
            <a:r>
              <a:rPr lang="en-US" altLang="zh-CN" sz="2400" dirty="0"/>
              <a:t>list</a:t>
            </a:r>
            <a:r>
              <a:rPr lang="en-US" altLang="zh-CN" sz="2400" baseline="0" dirty="0"/>
              <a:t>[], </a:t>
            </a:r>
            <a:r>
              <a:rPr lang="en-US" altLang="zh-CN" sz="2400" baseline="0" dirty="0" err="1"/>
              <a:t>int</a:t>
            </a:r>
            <a:r>
              <a:rPr lang="en-US" altLang="zh-CN" sz="2400" baseline="0" dirty="0"/>
              <a:t> </a:t>
            </a:r>
            <a:r>
              <a:rPr lang="en-US" altLang="zh-CN" sz="2400" dirty="0" err="1"/>
              <a:t>i</a:t>
            </a:r>
            <a:r>
              <a:rPr lang="en-US" altLang="zh-CN" sz="2400" baseline="0" dirty="0"/>
              <a:t>, </a:t>
            </a:r>
            <a:r>
              <a:rPr lang="en-US" altLang="zh-CN" sz="2400" baseline="0" dirty="0" err="1"/>
              <a:t>ElemType</a:t>
            </a:r>
            <a:r>
              <a:rPr lang="en-US" altLang="zh-CN" sz="2400" baseline="0" dirty="0"/>
              <a:t> item )</a:t>
            </a:r>
          </a:p>
          <a:p>
            <a:pPr fontAlgn="base">
              <a:lnSpc>
                <a:spcPct val="85000"/>
              </a:lnSpc>
              <a:spcBef>
                <a:spcPct val="0"/>
              </a:spcBef>
            </a:pPr>
            <a:r>
              <a:rPr lang="zh-CN" altLang="en-US" sz="2600" baseline="0" dirty="0"/>
              <a:t>{</a:t>
            </a:r>
          </a:p>
          <a:p>
            <a:pPr fontAlgn="base">
              <a:lnSpc>
                <a:spcPct val="85000"/>
              </a:lnSpc>
              <a:spcBef>
                <a:spcPct val="0"/>
              </a:spcBef>
            </a:pPr>
            <a:r>
              <a:rPr lang="zh-CN" altLang="en-US" sz="2600" baseline="0" dirty="0"/>
              <a:t>      </a:t>
            </a:r>
            <a:r>
              <a:rPr lang="en-US" altLang="zh-CN" sz="2600" baseline="0" dirty="0" err="1"/>
              <a:t>int</a:t>
            </a:r>
            <a:r>
              <a:rPr lang="en-US" altLang="zh-CN" sz="2600" baseline="0" dirty="0"/>
              <a:t> </a:t>
            </a:r>
            <a:r>
              <a:rPr lang="en-US" altLang="zh-CN" sz="2600" dirty="0"/>
              <a:t>k</a:t>
            </a:r>
            <a:r>
              <a:rPr lang="en-US" altLang="zh-CN" sz="2600" baseline="0" dirty="0"/>
              <a:t>;</a:t>
            </a:r>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endParaRPr lang="zh-CN" altLang="en-US" sz="2600" baseline="0" dirty="0"/>
          </a:p>
          <a:p>
            <a:pPr fontAlgn="base">
              <a:lnSpc>
                <a:spcPct val="85000"/>
              </a:lnSpc>
              <a:spcBef>
                <a:spcPct val="0"/>
              </a:spcBef>
            </a:pPr>
            <a:r>
              <a:rPr lang="zh-CN" altLang="en-US" sz="2600" baseline="0" dirty="0"/>
              <a:t>}</a:t>
            </a:r>
            <a:endParaRPr lang="zh-CN" altLang="en-US" sz="2600" baseline="0" dirty="0">
              <a:latin typeface="宋体" charset="-122"/>
            </a:endParaRPr>
          </a:p>
        </p:txBody>
      </p:sp>
      <p:sp>
        <p:nvSpPr>
          <p:cNvPr id="580615" name="Rectangle 7"/>
          <p:cNvSpPr>
            <a:spLocks noChangeArrowheads="1"/>
          </p:cNvSpPr>
          <p:nvPr/>
        </p:nvSpPr>
        <p:spPr bwMode="auto">
          <a:xfrm>
            <a:off x="949325" y="4464050"/>
            <a:ext cx="5832475" cy="430213"/>
          </a:xfrm>
          <a:prstGeom prst="rect">
            <a:avLst/>
          </a:prstGeom>
          <a:noFill/>
          <a:ln w="12700" cap="sq">
            <a:noFill/>
            <a:miter lim="800000"/>
            <a:headEnd/>
            <a:tailEnd/>
          </a:ln>
        </p:spPr>
        <p:txBody>
          <a:bodyPr>
            <a:spAutoFit/>
          </a:bodyPr>
          <a:lstStyle/>
          <a:p>
            <a:pPr fontAlgn="base">
              <a:lnSpc>
                <a:spcPct val="85000"/>
              </a:lnSpc>
              <a:spcBef>
                <a:spcPct val="0"/>
              </a:spcBef>
            </a:pPr>
            <a:r>
              <a:rPr lang="en-US" altLang="zh-CN" sz="2600" baseline="0" dirty="0"/>
              <a:t>return 1;                                 </a:t>
            </a:r>
            <a:r>
              <a:rPr lang="en-US" altLang="zh-CN" sz="2200" baseline="0" dirty="0">
                <a:solidFill>
                  <a:srgbClr val="008000"/>
                </a:solidFill>
              </a:rPr>
              <a:t>/* </a:t>
            </a:r>
            <a:r>
              <a:rPr lang="zh-CN" altLang="en-US" sz="2200" baseline="0" dirty="0">
                <a:solidFill>
                  <a:srgbClr val="008000"/>
                </a:solidFill>
                <a:ea typeface="幼圆" pitchFamily="49" charset="-122"/>
              </a:rPr>
              <a:t>插入成功</a:t>
            </a:r>
            <a:r>
              <a:rPr lang="zh-CN" altLang="en-US" sz="2200" baseline="0" dirty="0">
                <a:solidFill>
                  <a:srgbClr val="008000"/>
                </a:solidFill>
              </a:rPr>
              <a:t> */</a:t>
            </a:r>
          </a:p>
        </p:txBody>
      </p:sp>
      <p:grpSp>
        <p:nvGrpSpPr>
          <p:cNvPr id="2" name="Group 8"/>
          <p:cNvGrpSpPr>
            <a:grpSpLocks/>
          </p:cNvGrpSpPr>
          <p:nvPr/>
        </p:nvGrpSpPr>
        <p:grpSpPr bwMode="auto">
          <a:xfrm>
            <a:off x="1295401" y="1858963"/>
            <a:ext cx="2556520" cy="989012"/>
            <a:chOff x="816" y="1260"/>
            <a:chExt cx="2059" cy="623"/>
          </a:xfrm>
        </p:grpSpPr>
        <p:sp>
          <p:nvSpPr>
            <p:cNvPr id="63507" name="Line 9"/>
            <p:cNvSpPr>
              <a:spLocks noChangeShapeType="1"/>
            </p:cNvSpPr>
            <p:nvPr/>
          </p:nvSpPr>
          <p:spPr bwMode="auto">
            <a:xfrm flipV="1">
              <a:off x="816" y="1883"/>
              <a:ext cx="1248" cy="0"/>
            </a:xfrm>
            <a:prstGeom prst="line">
              <a:avLst/>
            </a:prstGeom>
            <a:noFill/>
            <a:ln w="44450" cap="sq">
              <a:solidFill>
                <a:srgbClr val="FF0000"/>
              </a:solidFill>
              <a:round/>
              <a:headEnd/>
              <a:tailEnd/>
            </a:ln>
          </p:spPr>
          <p:txBody>
            <a:bodyPr wrap="none" anchor="ctr"/>
            <a:lstStyle/>
            <a:p>
              <a:endParaRPr lang="zh-CN" altLang="en-US"/>
            </a:p>
          </p:txBody>
        </p:sp>
        <p:sp>
          <p:nvSpPr>
            <p:cNvPr id="63508" name="AutoShape 10"/>
            <p:cNvSpPr>
              <a:spLocks noChangeArrowheads="1"/>
            </p:cNvSpPr>
            <p:nvPr/>
          </p:nvSpPr>
          <p:spPr bwMode="auto">
            <a:xfrm>
              <a:off x="1193" y="1296"/>
              <a:ext cx="1642" cy="229"/>
            </a:xfrm>
            <a:prstGeom prst="wedgeRectCallout">
              <a:avLst>
                <a:gd name="adj1" fmla="val -37917"/>
                <a:gd name="adj2" fmla="val 114319"/>
              </a:avLst>
            </a:prstGeom>
            <a:noFill/>
            <a:ln w="53975"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63509" name="Text Box 11"/>
            <p:cNvSpPr txBox="1">
              <a:spLocks noChangeArrowheads="1"/>
            </p:cNvSpPr>
            <p:nvPr/>
          </p:nvSpPr>
          <p:spPr bwMode="auto">
            <a:xfrm>
              <a:off x="1135" y="1260"/>
              <a:ext cx="1740" cy="269"/>
            </a:xfrm>
            <a:prstGeom prst="rect">
              <a:avLst/>
            </a:prstGeom>
            <a:noFill/>
            <a:ln w="12700" cap="sq">
              <a:noFill/>
              <a:miter lim="800000"/>
              <a:headEnd/>
              <a:tailEnd/>
            </a:ln>
          </p:spPr>
          <p:txBody>
            <a:bodyPr wrap="square">
              <a:spAutoFit/>
            </a:bodyPr>
            <a:lstStyle/>
            <a:p>
              <a:pPr fontAlgn="base">
                <a:spcBef>
                  <a:spcPct val="0"/>
                </a:spcBef>
              </a:pPr>
              <a:r>
                <a:rPr lang="zh-CN" altLang="en-US" sz="2200" baseline="0" dirty="0">
                  <a:solidFill>
                    <a:schemeClr val="accent2"/>
                  </a:solidFill>
                  <a:ea typeface="黑体" pitchFamily="2" charset="-122"/>
                </a:rPr>
                <a:t>测试空间满否</a:t>
              </a:r>
            </a:p>
          </p:txBody>
        </p:sp>
      </p:grpSp>
      <p:grpSp>
        <p:nvGrpSpPr>
          <p:cNvPr id="3" name="Group 12"/>
          <p:cNvGrpSpPr>
            <a:grpSpLocks/>
          </p:cNvGrpSpPr>
          <p:nvPr/>
        </p:nvGrpSpPr>
        <p:grpSpPr bwMode="auto">
          <a:xfrm>
            <a:off x="1547664" y="2852936"/>
            <a:ext cx="3352800" cy="2743200"/>
            <a:chOff x="1274" y="1884"/>
            <a:chExt cx="2112" cy="1728"/>
          </a:xfrm>
        </p:grpSpPr>
        <p:sp>
          <p:nvSpPr>
            <p:cNvPr id="63504" name="Line 13"/>
            <p:cNvSpPr>
              <a:spLocks noChangeShapeType="1"/>
            </p:cNvSpPr>
            <p:nvPr/>
          </p:nvSpPr>
          <p:spPr bwMode="auto">
            <a:xfrm flipV="1">
              <a:off x="2167" y="1884"/>
              <a:ext cx="1008" cy="0"/>
            </a:xfrm>
            <a:prstGeom prst="line">
              <a:avLst/>
            </a:prstGeom>
            <a:noFill/>
            <a:ln w="44450" cap="sq">
              <a:solidFill>
                <a:srgbClr val="FF0000"/>
              </a:solidFill>
              <a:round/>
              <a:headEnd/>
              <a:tailEnd/>
            </a:ln>
          </p:spPr>
          <p:txBody>
            <a:bodyPr wrap="none" anchor="ctr"/>
            <a:lstStyle/>
            <a:p>
              <a:endParaRPr lang="zh-CN" altLang="en-US"/>
            </a:p>
          </p:txBody>
        </p:sp>
        <p:sp>
          <p:nvSpPr>
            <p:cNvPr id="63505" name="AutoShape 14"/>
            <p:cNvSpPr>
              <a:spLocks noChangeArrowheads="1"/>
            </p:cNvSpPr>
            <p:nvPr/>
          </p:nvSpPr>
          <p:spPr bwMode="auto">
            <a:xfrm>
              <a:off x="1439" y="3310"/>
              <a:ext cx="1759" cy="302"/>
            </a:xfrm>
            <a:prstGeom prst="wedgeRectCallout">
              <a:avLst>
                <a:gd name="adj1" fmla="val 25611"/>
                <a:gd name="adj2" fmla="val -477815"/>
              </a:avLst>
            </a:prstGeom>
            <a:noFill/>
            <a:ln w="57150"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63506" name="Text Box 15"/>
            <p:cNvSpPr txBox="1">
              <a:spLocks noChangeArrowheads="1"/>
            </p:cNvSpPr>
            <p:nvPr/>
          </p:nvSpPr>
          <p:spPr bwMode="auto">
            <a:xfrm>
              <a:off x="1274" y="3361"/>
              <a:ext cx="2112" cy="227"/>
            </a:xfrm>
            <a:prstGeom prst="rect">
              <a:avLst/>
            </a:prstGeom>
            <a:noFill/>
            <a:ln w="12700" cap="sq">
              <a:noFill/>
              <a:miter lim="800000"/>
              <a:headEnd/>
              <a:tailEnd/>
            </a:ln>
          </p:spPr>
          <p:txBody>
            <a:bodyPr>
              <a:spAutoFit/>
            </a:bodyPr>
            <a:lstStyle/>
            <a:p>
              <a:pPr fontAlgn="base">
                <a:lnSpc>
                  <a:spcPct val="80000"/>
                </a:lnSpc>
                <a:spcBef>
                  <a:spcPct val="0"/>
                </a:spcBef>
              </a:pPr>
              <a:r>
                <a:rPr lang="zh-CN" altLang="en-US" sz="2200" baseline="0" dirty="0">
                  <a:solidFill>
                    <a:schemeClr val="accent2"/>
                  </a:solidFill>
                  <a:latin typeface="黑体" pitchFamily="2" charset="-122"/>
                  <a:ea typeface="黑体" pitchFamily="2" charset="-122"/>
                </a:rPr>
                <a:t>  测试插入位置合适否</a:t>
              </a:r>
            </a:p>
          </p:txBody>
        </p:sp>
      </p:grpSp>
      <p:grpSp>
        <p:nvGrpSpPr>
          <p:cNvPr id="5" name="Group 16"/>
          <p:cNvGrpSpPr>
            <a:grpSpLocks/>
          </p:cNvGrpSpPr>
          <p:nvPr/>
        </p:nvGrpSpPr>
        <p:grpSpPr bwMode="auto">
          <a:xfrm>
            <a:off x="231775" y="201613"/>
            <a:ext cx="2590800" cy="1139825"/>
            <a:chOff x="144" y="276"/>
            <a:chExt cx="1632" cy="718"/>
          </a:xfrm>
        </p:grpSpPr>
        <p:sp>
          <p:nvSpPr>
            <p:cNvPr id="63501" name="AutoShape 17"/>
            <p:cNvSpPr>
              <a:spLocks noChangeArrowheads="1"/>
            </p:cNvSpPr>
            <p:nvPr/>
          </p:nvSpPr>
          <p:spPr bwMode="auto">
            <a:xfrm>
              <a:off x="144" y="336"/>
              <a:ext cx="1632" cy="624"/>
            </a:xfrm>
            <a:prstGeom prst="irregularSeal2">
              <a:avLst/>
            </a:prstGeom>
            <a:solidFill>
              <a:srgbClr val="CCFFFF"/>
            </a:solidFill>
            <a:ln w="66675" cap="sq">
              <a:solidFill>
                <a:srgbClr val="99CCFF"/>
              </a:solidFill>
              <a:miter lim="800000"/>
              <a:headEnd/>
              <a:tailEnd/>
            </a:ln>
            <a:effectLst>
              <a:outerShdw dist="141990" dir="618291" algn="ctr" rotWithShape="0">
                <a:srgbClr val="B9B9B9"/>
              </a:outerShdw>
            </a:effectLst>
          </p:spPr>
          <p:txBody>
            <a:bodyPr wrap="none" anchor="ctr"/>
            <a:lstStyle/>
            <a:p>
              <a:endParaRPr lang="zh-CN" altLang="en-US"/>
            </a:p>
          </p:txBody>
        </p:sp>
        <p:sp>
          <p:nvSpPr>
            <p:cNvPr id="63502" name="Rectangle 18"/>
            <p:cNvSpPr>
              <a:spLocks noChangeArrowheads="1"/>
            </p:cNvSpPr>
            <p:nvPr/>
          </p:nvSpPr>
          <p:spPr bwMode="auto">
            <a:xfrm rot="-195445">
              <a:off x="756" y="276"/>
              <a:ext cx="596" cy="63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algn="ctr"/>
              <a:r>
                <a:rPr lang="zh-CN" altLang="en-US" sz="6000" i="1" baseline="0" dirty="0">
                  <a:solidFill>
                    <a:srgbClr val="FF3300"/>
                  </a:solidFill>
                  <a:ea typeface="华文新魏" pitchFamily="2" charset="-122"/>
                </a:rPr>
                <a:t>法</a:t>
              </a:r>
            </a:p>
          </p:txBody>
        </p:sp>
        <p:sp>
          <p:nvSpPr>
            <p:cNvPr id="63503" name="Text Box 19"/>
            <p:cNvSpPr txBox="1">
              <a:spLocks noChangeArrowheads="1"/>
            </p:cNvSpPr>
            <p:nvPr/>
          </p:nvSpPr>
          <p:spPr bwMode="auto">
            <a:xfrm rot="-657574">
              <a:off x="336" y="360"/>
              <a:ext cx="768" cy="634"/>
            </a:xfrm>
            <a:prstGeom prst="rect">
              <a:avLst/>
            </a:prstGeom>
            <a:noFill/>
            <a:ln w="12700" cap="sq">
              <a:noFill/>
              <a:miter lim="800000"/>
              <a:headEnd/>
              <a:tailEnd/>
            </a:ln>
            <a:effectLst>
              <a:outerShdw dist="35921" dir="2700000" algn="ctr" rotWithShape="0">
                <a:schemeClr val="bg1"/>
              </a:outerShdw>
            </a:effectLst>
          </p:spPr>
          <p:txBody>
            <a:bodyPr>
              <a:spAutoFit/>
            </a:bodyPr>
            <a:lstStyle/>
            <a:p>
              <a:pPr fontAlgn="base">
                <a:spcBef>
                  <a:spcPct val="0"/>
                </a:spcBef>
              </a:pPr>
              <a:r>
                <a:rPr lang="zh-CN" altLang="en-US" sz="6000" i="1" baseline="0" dirty="0">
                  <a:solidFill>
                    <a:srgbClr val="FF3300"/>
                  </a:solidFill>
                  <a:ea typeface="华文新魏" pitchFamily="2" charset="-122"/>
                </a:rPr>
                <a:t>算</a:t>
              </a:r>
            </a:p>
          </p:txBody>
        </p:sp>
      </p:grpSp>
      <p:sp>
        <p:nvSpPr>
          <p:cNvPr id="20" name="矩形 19"/>
          <p:cNvSpPr>
            <a:spLocks noChangeArrowheads="1"/>
          </p:cNvSpPr>
          <p:nvPr/>
        </p:nvSpPr>
        <p:spPr bwMode="auto">
          <a:xfrm>
            <a:off x="554038" y="6021388"/>
            <a:ext cx="4821237" cy="584200"/>
          </a:xfrm>
          <a:prstGeom prst="rect">
            <a:avLst/>
          </a:prstGeom>
          <a:noFill/>
          <a:ln w="9525">
            <a:noFill/>
            <a:miter lim="800000"/>
            <a:headEnd/>
            <a:tailEnd/>
          </a:ln>
        </p:spPr>
        <p:txBody>
          <a:bodyPr>
            <a:spAutoFit/>
          </a:bodyPr>
          <a:lstStyle/>
          <a:p>
            <a:r>
              <a:rPr lang="zh-CN" altLang="en-US" sz="3200" baseline="0">
                <a:solidFill>
                  <a:srgbClr val="000080"/>
                </a:solidFill>
                <a:latin typeface="幼圆" pitchFamily="49" charset="-122"/>
                <a:ea typeface="幼圆" pitchFamily="49" charset="-122"/>
              </a:rPr>
              <a:t>该算法的时间复杂度是：</a:t>
            </a:r>
            <a:endParaRPr lang="zh-CN" altLang="en-US" sz="3200"/>
          </a:p>
        </p:txBody>
      </p:sp>
      <p:sp>
        <p:nvSpPr>
          <p:cNvPr id="4" name="矩形 3"/>
          <p:cNvSpPr>
            <a:spLocks noChangeArrowheads="1"/>
          </p:cNvSpPr>
          <p:nvPr/>
        </p:nvSpPr>
        <p:spPr bwMode="auto">
          <a:xfrm>
            <a:off x="5076056" y="5949280"/>
            <a:ext cx="963725" cy="646331"/>
          </a:xfrm>
          <a:prstGeom prst="rect">
            <a:avLst/>
          </a:prstGeom>
          <a:noFill/>
          <a:ln w="9525">
            <a:noFill/>
            <a:miter lim="800000"/>
            <a:headEnd/>
            <a:tailEnd/>
          </a:ln>
        </p:spPr>
        <p:txBody>
          <a:bodyPr wrap="none">
            <a:spAutoFit/>
          </a:bodyPr>
          <a:lstStyle/>
          <a:p>
            <a:r>
              <a:rPr lang="en-US" altLang="zh-CN" sz="3600" b="1" baseline="0" dirty="0">
                <a:solidFill>
                  <a:srgbClr val="FF3300"/>
                </a:solidFill>
                <a:ea typeface="幼圆" pitchFamily="49" charset="-122"/>
              </a:rPr>
              <a:t>O(n)</a:t>
            </a:r>
            <a:endParaRPr lang="zh-CN" altLang="en-US" sz="3600"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580610"/>
                                        </p:tgtEl>
                                        <p:attrNameLst>
                                          <p:attrName>style.visibility</p:attrName>
                                        </p:attrNameLst>
                                      </p:cBhvr>
                                      <p:to>
                                        <p:strVal val="visible"/>
                                      </p:to>
                                    </p:set>
                                    <p:animEffect transition="in" filter="blinds(vertical)">
                                      <p:cBhvr>
                                        <p:cTn id="7" dur="500"/>
                                        <p:tgtEl>
                                          <p:spTgt spid="580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580611"/>
                                        </p:tgtEl>
                                        <p:attrNameLst>
                                          <p:attrName>style.visibility</p:attrName>
                                        </p:attrNameLst>
                                      </p:cBhvr>
                                      <p:to>
                                        <p:strVal val="visible"/>
                                      </p:to>
                                    </p:set>
                                    <p:animEffect transition="in" filter="blinds(vertical)">
                                      <p:cBhvr>
                                        <p:cTn id="12" dur="500"/>
                                        <p:tgtEl>
                                          <p:spTgt spid="580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580612"/>
                                        </p:tgtEl>
                                        <p:attrNameLst>
                                          <p:attrName>style.visibility</p:attrName>
                                        </p:attrNameLst>
                                      </p:cBhvr>
                                      <p:to>
                                        <p:strVal val="visible"/>
                                      </p:to>
                                    </p:set>
                                    <p:animEffect transition="in" filter="blinds(vertical)">
                                      <p:cBhvr>
                                        <p:cTn id="17" dur="500"/>
                                        <p:tgtEl>
                                          <p:spTgt spid="5806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80615"/>
                                        </p:tgtEl>
                                        <p:attrNameLst>
                                          <p:attrName>style.visibility</p:attrName>
                                        </p:attrNameLst>
                                      </p:cBhvr>
                                      <p:to>
                                        <p:strVal val="visible"/>
                                      </p:to>
                                    </p:set>
                                    <p:animEffect transition="in" filter="slide(fromBottom)">
                                      <p:cBhvr>
                                        <p:cTn id="22" dur="500"/>
                                        <p:tgtEl>
                                          <p:spTgt spid="5806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580613"/>
                                        </p:tgtEl>
                                        <p:attrNameLst>
                                          <p:attrName>style.visibility</p:attrName>
                                        </p:attrNameLst>
                                      </p:cBhvr>
                                      <p:to>
                                        <p:strVal val="visible"/>
                                      </p:to>
                                    </p:set>
                                    <p:animEffect transition="in" filter="blinds(vertical)">
                                      <p:cBhvr>
                                        <p:cTn id="27" dur="500"/>
                                        <p:tgtEl>
                                          <p:spTgt spid="5806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righ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0" grpId="0" autoUpdateAnimBg="0"/>
      <p:bldP spid="580611" grpId="0" autoUpdateAnimBg="0"/>
      <p:bldP spid="580612" grpId="0" autoUpdateAnimBg="0"/>
      <p:bldP spid="580613" grpId="0" autoUpdateAnimBg="0"/>
      <p:bldP spid="580615" grpId="0" autoUpdateAnimBg="0"/>
      <p:bldP spid="20"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458788" y="1663700"/>
            <a:ext cx="8228012" cy="3733800"/>
            <a:chOff x="289" y="1200"/>
            <a:chExt cx="5183" cy="2352"/>
          </a:xfrm>
        </p:grpSpPr>
        <p:sp>
          <p:nvSpPr>
            <p:cNvPr id="64519"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64520" name="Text Box 10"/>
            <p:cNvSpPr txBox="1">
              <a:spLocks noChangeArrowheads="1"/>
            </p:cNvSpPr>
            <p:nvPr/>
          </p:nvSpPr>
          <p:spPr bwMode="auto">
            <a:xfrm>
              <a:off x="624" y="1632"/>
              <a:ext cx="4848" cy="1473"/>
            </a:xfrm>
            <a:prstGeom prst="rect">
              <a:avLst/>
            </a:prstGeom>
            <a:noFill/>
            <a:ln w="9525">
              <a:noFill/>
              <a:miter lim="800000"/>
              <a:headEnd/>
              <a:tailEnd/>
            </a:ln>
          </p:spPr>
          <p:txBody>
            <a:bodyPr>
              <a:spAutoFit/>
            </a:bodyPr>
            <a:lstStyle/>
            <a:p>
              <a:pPr algn="just" fontAlgn="base">
                <a:spcBef>
                  <a:spcPct val="0"/>
                </a:spcBef>
              </a:pPr>
              <a:r>
                <a:rPr lang="zh-CN" altLang="en-US" sz="2600" b="0" baseline="0" dirty="0">
                  <a:solidFill>
                    <a:srgbClr val="000080"/>
                  </a:solidFill>
                  <a:latin typeface="幼圆" pitchFamily="49" charset="-122"/>
                  <a:ea typeface="幼圆" pitchFamily="49" charset="-122"/>
                </a:rPr>
                <a:t>   </a:t>
              </a:r>
              <a:r>
                <a:rPr lang="zh-CN" altLang="en-US" sz="2600" baseline="0" dirty="0">
                  <a:solidFill>
                    <a:srgbClr val="000080"/>
                  </a:solidFill>
                  <a:latin typeface="幼圆" pitchFamily="49" charset="-122"/>
                  <a:ea typeface="幼圆" pitchFamily="49" charset="-122"/>
                </a:rPr>
                <a:t>若设</a:t>
              </a:r>
              <a:r>
                <a:rPr lang="en-US" altLang="zh-CN" sz="2600" baseline="0" dirty="0">
                  <a:solidFill>
                    <a:srgbClr val="000080"/>
                  </a:solidFill>
                  <a:ea typeface="幼圆" pitchFamily="49" charset="-122"/>
                </a:rPr>
                <a:t>p</a:t>
              </a:r>
              <a:r>
                <a:rPr lang="en-US" altLang="zh-CN" sz="2600" baseline="-25000" dirty="0">
                  <a:solidFill>
                    <a:srgbClr val="000080"/>
                  </a:solidFill>
                  <a:ea typeface="幼圆" pitchFamily="49" charset="-122"/>
                </a:rPr>
                <a:t>i</a:t>
              </a:r>
              <a:r>
                <a:rPr lang="zh-CN" altLang="en-US" sz="2600" baseline="0" dirty="0">
                  <a:solidFill>
                    <a:srgbClr val="000080"/>
                  </a:solidFill>
                  <a:latin typeface="幼圆" pitchFamily="49" charset="-122"/>
                  <a:ea typeface="幼圆" pitchFamily="49" charset="-122"/>
                </a:rPr>
                <a:t>为插入一个元素于线性表第</a:t>
              </a:r>
              <a:r>
                <a:rPr lang="en-US" altLang="zh-CN" sz="2600" baseline="0" dirty="0" err="1">
                  <a:solidFill>
                    <a:srgbClr val="000080"/>
                  </a:solidFill>
                  <a:ea typeface="幼圆" pitchFamily="49" charset="-122"/>
                </a:rPr>
                <a:t>i</a:t>
              </a:r>
              <a:r>
                <a:rPr lang="zh-CN" altLang="en-US" sz="2600" baseline="0" dirty="0">
                  <a:solidFill>
                    <a:srgbClr val="000080"/>
                  </a:solidFill>
                  <a:latin typeface="幼圆" pitchFamily="49" charset="-122"/>
                  <a:ea typeface="幼圆" pitchFamily="49" charset="-122"/>
                </a:rPr>
                <a:t>个位置的</a:t>
              </a:r>
            </a:p>
            <a:p>
              <a:pPr algn="just" fontAlgn="base">
                <a:spcBef>
                  <a:spcPct val="0"/>
                </a:spcBef>
              </a:pPr>
              <a:r>
                <a:rPr lang="zh-CN" altLang="en-US" sz="2600" baseline="0" dirty="0">
                  <a:solidFill>
                    <a:srgbClr val="000080"/>
                  </a:solidFill>
                  <a:latin typeface="幼圆" pitchFamily="49" charset="-122"/>
                  <a:ea typeface="幼圆" pitchFamily="49" charset="-122"/>
                </a:rPr>
                <a:t>概率(概率相等)，则在长度为</a:t>
              </a:r>
              <a:r>
                <a:rPr lang="en-US" altLang="zh-CN" sz="2600" baseline="0" dirty="0">
                  <a:solidFill>
                    <a:srgbClr val="000080"/>
                  </a:solidFill>
                  <a:ea typeface="幼圆" pitchFamily="49" charset="-122"/>
                </a:rPr>
                <a:t>n</a:t>
              </a:r>
              <a:r>
                <a:rPr lang="zh-CN" altLang="en-US" sz="2600" baseline="0" dirty="0">
                  <a:solidFill>
                    <a:srgbClr val="000080"/>
                  </a:solidFill>
                  <a:latin typeface="幼圆" pitchFamily="49" charset="-122"/>
                  <a:ea typeface="幼圆" pitchFamily="49" charset="-122"/>
                </a:rPr>
                <a:t>的线性表中插入</a:t>
              </a:r>
            </a:p>
            <a:p>
              <a:pPr algn="just" fontAlgn="base">
                <a:spcBef>
                  <a:spcPct val="0"/>
                </a:spcBef>
              </a:pPr>
              <a:r>
                <a:rPr lang="zh-CN" altLang="en-US" sz="2600" baseline="0" dirty="0">
                  <a:solidFill>
                    <a:srgbClr val="000080"/>
                  </a:solidFill>
                  <a:latin typeface="幼圆" pitchFamily="49" charset="-122"/>
                  <a:ea typeface="幼圆" pitchFamily="49" charset="-122"/>
                </a:rPr>
                <a:t>一个元素需要移动其他的元素的平均次数为</a:t>
              </a:r>
              <a:endParaRPr lang="zh-CN" altLang="en-US" sz="2600" b="0" baseline="0" dirty="0">
                <a:solidFill>
                  <a:srgbClr val="000080"/>
                </a:solidFill>
                <a:latin typeface="幼圆" pitchFamily="49" charset="-122"/>
                <a:ea typeface="幼圆" pitchFamily="49" charset="-122"/>
              </a:endParaRPr>
            </a:p>
            <a:p>
              <a:pPr algn="just" fontAlgn="base">
                <a:lnSpc>
                  <a:spcPct val="85000"/>
                </a:lnSpc>
                <a:spcBef>
                  <a:spcPct val="0"/>
                </a:spcBef>
              </a:pPr>
              <a:r>
                <a:rPr lang="zh-CN" altLang="en-US" sz="2600" b="0" baseline="0" dirty="0">
                  <a:solidFill>
                    <a:srgbClr val="000080"/>
                  </a:solidFill>
                  <a:latin typeface="幼圆" pitchFamily="49" charset="-122"/>
                  <a:ea typeface="幼圆" pitchFamily="49" charset="-122"/>
                </a:rPr>
                <a:t>    </a:t>
              </a:r>
            </a:p>
            <a:p>
              <a:pPr algn="just" fontAlgn="base">
                <a:lnSpc>
                  <a:spcPct val="85000"/>
                </a:lnSpc>
                <a:spcBef>
                  <a:spcPct val="0"/>
                </a:spcBef>
              </a:pPr>
              <a:r>
                <a:rPr lang="zh-CN" altLang="en-US" sz="2600" baseline="0" dirty="0">
                  <a:solidFill>
                    <a:srgbClr val="000080"/>
                  </a:solidFill>
                  <a:ea typeface="幼圆" pitchFamily="49" charset="-122"/>
                </a:rPr>
                <a:t>               </a:t>
              </a:r>
              <a:r>
                <a:rPr lang="en-US" altLang="zh-CN" sz="2600" baseline="0" dirty="0" err="1">
                  <a:solidFill>
                    <a:srgbClr val="000080"/>
                  </a:solidFill>
                  <a:ea typeface="幼圆" pitchFamily="49" charset="-122"/>
                </a:rPr>
                <a:t>T</a:t>
              </a:r>
              <a:r>
                <a:rPr lang="en-US" altLang="zh-CN" sz="2600" baseline="-25000" dirty="0" err="1">
                  <a:solidFill>
                    <a:srgbClr val="000080"/>
                  </a:solidFill>
                  <a:ea typeface="幼圆" pitchFamily="49" charset="-122"/>
                </a:rPr>
                <a:t>is</a:t>
              </a:r>
              <a:r>
                <a:rPr lang="en-US" altLang="zh-CN" sz="2600" baseline="0" dirty="0">
                  <a:solidFill>
                    <a:srgbClr val="000080"/>
                  </a:solidFill>
                  <a:ea typeface="幼圆" pitchFamily="49" charset="-122"/>
                </a:rPr>
                <a:t>= </a:t>
              </a:r>
              <a:r>
                <a:rPr lang="en-US" altLang="zh-CN" sz="2800" baseline="0" dirty="0">
                  <a:solidFill>
                    <a:srgbClr val="000080"/>
                  </a:solidFill>
                  <a:ea typeface="幼圆" pitchFamily="49" charset="-122"/>
                  <a:sym typeface="Symbol" pitchFamily="18" charset="2"/>
                </a:rPr>
                <a:t></a:t>
              </a:r>
              <a:r>
                <a:rPr lang="en-US" altLang="zh-CN" sz="2600" baseline="0" dirty="0">
                  <a:solidFill>
                    <a:srgbClr val="000080"/>
                  </a:solidFill>
                  <a:ea typeface="幼圆" pitchFamily="49" charset="-122"/>
                </a:rPr>
                <a:t>p</a:t>
              </a:r>
              <a:r>
                <a:rPr lang="en-US" altLang="zh-CN" sz="2600" baseline="-25000" dirty="0">
                  <a:solidFill>
                    <a:srgbClr val="000080"/>
                  </a:solidFill>
                  <a:ea typeface="幼圆" pitchFamily="49" charset="-122"/>
                </a:rPr>
                <a:t>i</a:t>
              </a:r>
              <a:r>
                <a:rPr lang="en-US" altLang="zh-CN" sz="2600" baseline="0" dirty="0">
                  <a:solidFill>
                    <a:srgbClr val="000080"/>
                  </a:solidFill>
                  <a:ea typeface="幼圆" pitchFamily="49" charset="-122"/>
                </a:rPr>
                <a:t>(n-i+1) = </a:t>
              </a:r>
              <a:r>
                <a:rPr lang="en-US" altLang="zh-CN" sz="2800" baseline="0" dirty="0">
                  <a:solidFill>
                    <a:srgbClr val="000080"/>
                  </a:solidFill>
                  <a:ea typeface="幼圆" pitchFamily="49" charset="-122"/>
                  <a:sym typeface="Symbol" pitchFamily="18" charset="2"/>
                </a:rPr>
                <a:t></a:t>
              </a:r>
              <a:r>
                <a:rPr lang="en-US" altLang="zh-CN" sz="2600" baseline="0" dirty="0">
                  <a:solidFill>
                    <a:srgbClr val="000080"/>
                  </a:solidFill>
                  <a:ea typeface="幼圆" pitchFamily="49" charset="-122"/>
                </a:rPr>
                <a:t>(n-i+1)/(n+1) = n/2</a:t>
              </a:r>
            </a:p>
            <a:p>
              <a:pPr algn="just" fontAlgn="base">
                <a:lnSpc>
                  <a:spcPct val="85000"/>
                </a:lnSpc>
                <a:spcBef>
                  <a:spcPct val="0"/>
                </a:spcBef>
              </a:pPr>
              <a:endParaRPr lang="en-US" altLang="zh-CN" sz="2600" b="0" baseline="0" dirty="0">
                <a:solidFill>
                  <a:srgbClr val="000080"/>
                </a:solidFill>
                <a:ea typeface="幼圆" pitchFamily="49" charset="-122"/>
              </a:endParaRPr>
            </a:p>
          </p:txBody>
        </p:sp>
        <p:sp>
          <p:nvSpPr>
            <p:cNvPr id="64521" name="Text Box 11"/>
            <p:cNvSpPr txBox="1">
              <a:spLocks noChangeArrowheads="1"/>
            </p:cNvSpPr>
            <p:nvPr/>
          </p:nvSpPr>
          <p:spPr bwMode="auto">
            <a:xfrm>
              <a:off x="1655" y="2493"/>
              <a:ext cx="289" cy="508"/>
            </a:xfrm>
            <a:prstGeom prst="rect">
              <a:avLst/>
            </a:prstGeom>
            <a:noFill/>
            <a:ln w="9525">
              <a:noFill/>
              <a:miter lim="800000"/>
              <a:headEnd/>
              <a:tailEnd/>
            </a:ln>
          </p:spPr>
          <p:txBody>
            <a:bodyPr wrap="square">
              <a:spAutoFit/>
            </a:bodyPr>
            <a:lstStyle/>
            <a:p>
              <a:pPr algn="ctr" fontAlgn="base">
                <a:lnSpc>
                  <a:spcPct val="80000"/>
                </a:lnSpc>
              </a:pPr>
              <a:r>
                <a:rPr lang="en-US" altLang="zh-CN" sz="1600" dirty="0">
                  <a:solidFill>
                    <a:srgbClr val="000080"/>
                  </a:solidFill>
                  <a:ea typeface="宋体" charset="-122"/>
                </a:rPr>
                <a:t>n</a:t>
              </a:r>
              <a:endParaRPr lang="en-US" altLang="zh-CN" sz="1600" baseline="0" dirty="0">
                <a:solidFill>
                  <a:srgbClr val="000080"/>
                </a:solidFill>
                <a:ea typeface="宋体" charset="-122"/>
              </a:endParaRPr>
            </a:p>
            <a:p>
              <a:pPr algn="ctr" fontAlgn="base">
                <a:lnSpc>
                  <a:spcPct val="80000"/>
                </a:lnSpc>
              </a:pPr>
              <a:endParaRPr lang="en-US" altLang="zh-CN" sz="1600" baseline="0" dirty="0">
                <a:solidFill>
                  <a:srgbClr val="000080"/>
                </a:solidFill>
                <a:ea typeface="宋体" charset="-122"/>
              </a:endParaRPr>
            </a:p>
            <a:p>
              <a:pPr algn="ctr" fontAlgn="base">
                <a:lnSpc>
                  <a:spcPct val="80000"/>
                </a:lnSpc>
              </a:pPr>
              <a:endParaRPr lang="en-US" altLang="zh-CN" sz="1000" baseline="0" dirty="0">
                <a:solidFill>
                  <a:srgbClr val="000080"/>
                </a:solidFill>
                <a:ea typeface="宋体" charset="-122"/>
              </a:endParaRPr>
            </a:p>
            <a:p>
              <a:pPr algn="ctr" fontAlgn="base">
                <a:lnSpc>
                  <a:spcPct val="80000"/>
                </a:lnSpc>
              </a:pPr>
              <a:r>
                <a:rPr lang="en-US" altLang="zh-CN" sz="1600" baseline="0" dirty="0" err="1">
                  <a:solidFill>
                    <a:srgbClr val="000080"/>
                  </a:solidFill>
                  <a:ea typeface="宋体" charset="-122"/>
                </a:rPr>
                <a:t>i</a:t>
              </a:r>
              <a:r>
                <a:rPr lang="en-US" altLang="zh-CN" sz="1600" baseline="0" dirty="0">
                  <a:solidFill>
                    <a:srgbClr val="000080"/>
                  </a:solidFill>
                  <a:ea typeface="宋体" charset="-122"/>
                </a:rPr>
                <a:t>=1</a:t>
              </a:r>
            </a:p>
          </p:txBody>
        </p:sp>
        <p:sp>
          <p:nvSpPr>
            <p:cNvPr id="64522" name="Text Box 12"/>
            <p:cNvSpPr txBox="1">
              <a:spLocks noChangeArrowheads="1"/>
            </p:cNvSpPr>
            <p:nvPr/>
          </p:nvSpPr>
          <p:spPr bwMode="auto">
            <a:xfrm>
              <a:off x="2653" y="2493"/>
              <a:ext cx="260" cy="461"/>
            </a:xfrm>
            <a:prstGeom prst="rect">
              <a:avLst/>
            </a:prstGeom>
            <a:noFill/>
            <a:ln w="9525">
              <a:noFill/>
              <a:miter lim="800000"/>
              <a:headEnd/>
              <a:tailEnd/>
            </a:ln>
          </p:spPr>
          <p:txBody>
            <a:bodyPr wrap="none">
              <a:spAutoFit/>
            </a:bodyPr>
            <a:lstStyle/>
            <a:p>
              <a:pPr algn="ctr" fontAlgn="base">
                <a:lnSpc>
                  <a:spcPct val="80000"/>
                </a:lnSpc>
              </a:pPr>
              <a:r>
                <a:rPr lang="en-US" altLang="zh-CN" sz="1600" baseline="0" dirty="0">
                  <a:solidFill>
                    <a:srgbClr val="000080"/>
                  </a:solidFill>
                  <a:ea typeface="宋体" charset="-122"/>
                </a:rPr>
                <a:t>n</a:t>
              </a:r>
            </a:p>
            <a:p>
              <a:pPr algn="ctr" fontAlgn="base">
                <a:lnSpc>
                  <a:spcPct val="80000"/>
                </a:lnSpc>
              </a:pPr>
              <a:endParaRPr lang="en-US" altLang="zh-CN" sz="1000" baseline="0" dirty="0">
                <a:solidFill>
                  <a:srgbClr val="000080"/>
                </a:solidFill>
                <a:ea typeface="宋体" charset="-122"/>
              </a:endParaRPr>
            </a:p>
            <a:p>
              <a:pPr algn="ctr" fontAlgn="base">
                <a:lnSpc>
                  <a:spcPct val="80000"/>
                </a:lnSpc>
              </a:pPr>
              <a:endParaRPr lang="en-US" altLang="zh-CN" sz="1000" baseline="0" dirty="0">
                <a:solidFill>
                  <a:srgbClr val="000080"/>
                </a:solidFill>
                <a:ea typeface="宋体" charset="-122"/>
              </a:endParaRPr>
            </a:p>
            <a:p>
              <a:pPr algn="ctr" fontAlgn="base">
                <a:lnSpc>
                  <a:spcPct val="80000"/>
                </a:lnSpc>
              </a:pPr>
              <a:r>
                <a:rPr lang="en-US" altLang="zh-CN" sz="1600" baseline="0" dirty="0" err="1">
                  <a:solidFill>
                    <a:srgbClr val="000080"/>
                  </a:solidFill>
                  <a:ea typeface="宋体" charset="-122"/>
                </a:rPr>
                <a:t>i</a:t>
              </a:r>
              <a:r>
                <a:rPr lang="en-US" altLang="zh-CN" sz="1600" baseline="0" dirty="0">
                  <a:solidFill>
                    <a:srgbClr val="000080"/>
                  </a:solidFill>
                  <a:ea typeface="宋体" charset="-122"/>
                </a:rPr>
                <a:t>=1</a:t>
              </a:r>
            </a:p>
          </p:txBody>
        </p:sp>
      </p:grpSp>
      <p:sp>
        <p:nvSpPr>
          <p:cNvPr id="396327" name="Line 39"/>
          <p:cNvSpPr>
            <a:spLocks noChangeShapeType="1"/>
          </p:cNvSpPr>
          <p:nvPr/>
        </p:nvSpPr>
        <p:spPr bwMode="auto">
          <a:xfrm>
            <a:off x="1907704" y="3212976"/>
            <a:ext cx="1295400" cy="0"/>
          </a:xfrm>
          <a:prstGeom prst="line">
            <a:avLst/>
          </a:prstGeom>
          <a:noFill/>
          <a:ln w="47625">
            <a:solidFill>
              <a:srgbClr val="FF0000"/>
            </a:solidFill>
            <a:round/>
            <a:headEnd/>
            <a:tailEnd/>
          </a:ln>
        </p:spPr>
        <p:txBody>
          <a:bodyPr wrap="none" anchor="ctr"/>
          <a:lstStyle/>
          <a:p>
            <a:endParaRPr lang="zh-CN" altLang="en-US"/>
          </a:p>
        </p:txBody>
      </p:sp>
      <p:grpSp>
        <p:nvGrpSpPr>
          <p:cNvPr id="3" name="Group 26"/>
          <p:cNvGrpSpPr>
            <a:grpSpLocks/>
          </p:cNvGrpSpPr>
          <p:nvPr/>
        </p:nvGrpSpPr>
        <p:grpSpPr bwMode="auto">
          <a:xfrm>
            <a:off x="4559300" y="836613"/>
            <a:ext cx="4343400" cy="1457325"/>
            <a:chOff x="2832" y="474"/>
            <a:chExt cx="2736" cy="918"/>
          </a:xfrm>
        </p:grpSpPr>
        <p:sp>
          <p:nvSpPr>
            <p:cNvPr id="64517" name="Cloud"/>
            <p:cNvSpPr>
              <a:spLocks noChangeAspect="1" noEditPoints="1" noChangeArrowheads="1"/>
            </p:cNvSpPr>
            <p:nvPr/>
          </p:nvSpPr>
          <p:spPr bwMode="auto">
            <a:xfrm>
              <a:off x="2832" y="474"/>
              <a:ext cx="2736" cy="91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6 w 21600"/>
                <a:gd name="T13" fmla="*/ 3271 h 21600"/>
                <a:gd name="T14" fmla="*/ 17084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8575">
              <a:solidFill>
                <a:srgbClr val="808080"/>
              </a:solidFill>
              <a:miter lim="800000"/>
              <a:headEnd/>
              <a:tailEnd/>
            </a:ln>
            <a:effectLst>
              <a:outerShdw dist="143684" dir="2700000" algn="ctr" rotWithShape="0">
                <a:srgbClr val="B9B9B9"/>
              </a:outerShdw>
            </a:effectLst>
          </p:spPr>
          <p:txBody>
            <a:bodyPr/>
            <a:lstStyle/>
            <a:p>
              <a:endParaRPr lang="zh-CN" altLang="en-US"/>
            </a:p>
          </p:txBody>
        </p:sp>
        <p:sp>
          <p:nvSpPr>
            <p:cNvPr id="64518" name="Rectangle 7"/>
            <p:cNvSpPr>
              <a:spLocks noChangeArrowheads="1"/>
            </p:cNvSpPr>
            <p:nvPr/>
          </p:nvSpPr>
          <p:spPr bwMode="auto">
            <a:xfrm>
              <a:off x="3016" y="664"/>
              <a:ext cx="2448" cy="593"/>
            </a:xfrm>
            <a:prstGeom prst="rect">
              <a:avLst/>
            </a:prstGeom>
            <a:noFill/>
            <a:ln w="12700" cap="sq">
              <a:noFill/>
              <a:miter lim="800000"/>
              <a:headEnd/>
              <a:tailEnd/>
            </a:ln>
          </p:spPr>
          <p:txBody>
            <a:bodyPr>
              <a:spAutoFit/>
            </a:bodyPr>
            <a:lstStyle/>
            <a:p>
              <a:pPr>
                <a:lnSpc>
                  <a:spcPct val="80000"/>
                </a:lnSpc>
                <a:spcBef>
                  <a:spcPct val="0"/>
                </a:spcBef>
              </a:pPr>
              <a:r>
                <a:rPr lang="zh-CN" altLang="en-US" sz="2300" i="1" baseline="0">
                  <a:solidFill>
                    <a:srgbClr val="000099"/>
                  </a:solidFill>
                  <a:latin typeface="黑体" pitchFamily="2" charset="-122"/>
                  <a:ea typeface="黑体" pitchFamily="2" charset="-122"/>
                </a:rPr>
                <a:t>衡量插入和删除算法时间效率的另一个重要指标：</a:t>
              </a:r>
            </a:p>
            <a:p>
              <a:pPr>
                <a:lnSpc>
                  <a:spcPct val="80000"/>
                </a:lnSpc>
                <a:spcBef>
                  <a:spcPct val="0"/>
                </a:spcBef>
              </a:pPr>
              <a:r>
                <a:rPr lang="zh-CN" altLang="en-US" sz="2300" i="1" baseline="0">
                  <a:solidFill>
                    <a:schemeClr val="accent2"/>
                  </a:solidFill>
                  <a:latin typeface="黑体" pitchFamily="2" charset="-122"/>
                  <a:ea typeface="黑体" pitchFamily="2" charset="-122"/>
                </a:rPr>
                <a:t>元素移动次数的平均值</a:t>
              </a:r>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ChangeArrowheads="1"/>
          </p:cNvSpPr>
          <p:nvPr/>
        </p:nvSpPr>
        <p:spPr bwMode="auto">
          <a:xfrm>
            <a:off x="685800" y="1600200"/>
            <a:ext cx="7772400" cy="1303338"/>
          </a:xfrm>
          <a:prstGeom prst="rect">
            <a:avLst/>
          </a:prstGeom>
          <a:noFill/>
          <a:ln w="9525">
            <a:noFill/>
            <a:miter lim="800000"/>
            <a:headEnd/>
            <a:tailEnd/>
          </a:ln>
        </p:spPr>
        <p:txBody>
          <a:bodyPr anchor="ctr">
            <a:spAutoFit/>
          </a:bodyPr>
          <a:lstStyle/>
          <a:p>
            <a:pPr fontAlgn="base">
              <a:lnSpc>
                <a:spcPct val="90000"/>
              </a:lnSpc>
              <a:spcBef>
                <a:spcPct val="0"/>
              </a:spcBef>
            </a:pPr>
            <a:r>
              <a:rPr lang="zh-CN" altLang="en-US" sz="2600" baseline="0">
                <a:solidFill>
                  <a:srgbClr val="000080"/>
                </a:solidFill>
                <a:latin typeface="幼圆" pitchFamily="49" charset="-122"/>
                <a:ea typeface="幼圆" pitchFamily="49" charset="-122"/>
              </a:rPr>
              <a:t>    把线性表的第</a:t>
            </a:r>
            <a:r>
              <a:rPr lang="en-US" altLang="zh-CN" sz="2600" baseline="0">
                <a:solidFill>
                  <a:srgbClr val="000080"/>
                </a:solidFill>
                <a:ea typeface="幼圆" pitchFamily="49" charset="-122"/>
              </a:rPr>
              <a:t>i</a:t>
            </a:r>
            <a:r>
              <a:rPr lang="zh-CN" altLang="en-US" sz="2600" baseline="0">
                <a:solidFill>
                  <a:srgbClr val="000080"/>
                </a:solidFill>
                <a:latin typeface="幼圆" pitchFamily="49" charset="-122"/>
                <a:ea typeface="幼圆" pitchFamily="49" charset="-122"/>
              </a:rPr>
              <a:t>个数据元素从线性表中去掉，使得长度为</a:t>
            </a:r>
            <a:r>
              <a:rPr lang="en-US" altLang="zh-CN" sz="2600" baseline="0">
                <a:solidFill>
                  <a:srgbClr val="000080"/>
                </a:solidFill>
                <a:ea typeface="幼圆" pitchFamily="49" charset="-122"/>
              </a:rPr>
              <a:t>n </a:t>
            </a:r>
            <a:r>
              <a:rPr lang="zh-CN" altLang="en-US" sz="2600" baseline="0">
                <a:solidFill>
                  <a:srgbClr val="000080"/>
                </a:solidFill>
                <a:latin typeface="幼圆" pitchFamily="49" charset="-122"/>
                <a:ea typeface="幼圆" pitchFamily="49" charset="-122"/>
              </a:rPr>
              <a:t>的线性表</a:t>
            </a:r>
          </a:p>
          <a:p>
            <a:pPr algn="ctr" fontAlgn="base">
              <a:spcBef>
                <a:spcPct val="25000"/>
              </a:spcBef>
            </a:pPr>
            <a:r>
              <a:rPr lang="zh-CN" altLang="en-US" sz="2600" baseline="0">
                <a:solidFill>
                  <a:srgbClr val="000080"/>
                </a:solidFill>
              </a:rPr>
              <a:t>        (  </a:t>
            </a:r>
            <a:r>
              <a:rPr lang="en-US" altLang="zh-CN" sz="2500" baseline="0">
                <a:solidFill>
                  <a:srgbClr val="000080"/>
                </a:solidFill>
              </a:rPr>
              <a:t>a</a:t>
            </a:r>
            <a:r>
              <a:rPr lang="en-US" altLang="zh-CN" sz="2500" baseline="-25000">
                <a:solidFill>
                  <a:srgbClr val="000080"/>
                </a:solidFill>
              </a:rPr>
              <a:t>1</a:t>
            </a:r>
            <a:r>
              <a:rPr lang="en-US" altLang="zh-CN" sz="2500" baseline="0">
                <a:solidFill>
                  <a:srgbClr val="000080"/>
                </a:solidFill>
              </a:rPr>
              <a:t>, a</a:t>
            </a:r>
            <a:r>
              <a:rPr lang="en-US" altLang="zh-CN" sz="2500" baseline="-25000">
                <a:solidFill>
                  <a:srgbClr val="000080"/>
                </a:solidFill>
              </a:rPr>
              <a:t>2</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 a</a:t>
            </a:r>
            <a:r>
              <a:rPr lang="en-US" altLang="zh-CN" sz="2500" baseline="-25000">
                <a:solidFill>
                  <a:srgbClr val="000080"/>
                </a:solidFill>
              </a:rPr>
              <a:t>i-1</a:t>
            </a:r>
            <a:r>
              <a:rPr lang="en-US" altLang="zh-CN" sz="2500" baseline="0">
                <a:solidFill>
                  <a:srgbClr val="000080"/>
                </a:solidFill>
              </a:rPr>
              <a:t>, a</a:t>
            </a:r>
            <a:r>
              <a:rPr lang="en-US" altLang="zh-CN" sz="2500" baseline="-25000">
                <a:solidFill>
                  <a:srgbClr val="000080"/>
                </a:solidFill>
              </a:rPr>
              <a:t>i </a:t>
            </a:r>
            <a:r>
              <a:rPr lang="en-US" altLang="zh-CN" sz="2500" baseline="0">
                <a:solidFill>
                  <a:srgbClr val="000080"/>
                </a:solidFill>
              </a:rPr>
              <a:t>,</a:t>
            </a:r>
            <a:r>
              <a:rPr lang="en-US" altLang="zh-CN" sz="2500" baseline="-25000">
                <a:solidFill>
                  <a:srgbClr val="000080"/>
                </a:solidFill>
              </a:rPr>
              <a:t> </a:t>
            </a:r>
            <a:r>
              <a:rPr lang="en-US" altLang="zh-CN" sz="2500" baseline="0">
                <a:solidFill>
                  <a:srgbClr val="000080"/>
                </a:solidFill>
              </a:rPr>
              <a:t>a</a:t>
            </a:r>
            <a:r>
              <a:rPr lang="en-US" altLang="zh-CN" sz="2500" baseline="-25000">
                <a:solidFill>
                  <a:srgbClr val="000080"/>
                </a:solidFill>
              </a:rPr>
              <a:t>i+1</a:t>
            </a:r>
            <a:r>
              <a:rPr lang="en-US" altLang="zh-CN" sz="2500" baseline="0">
                <a:solidFill>
                  <a:srgbClr val="000080"/>
                </a:solidFill>
              </a:rPr>
              <a:t>, </a:t>
            </a:r>
            <a:r>
              <a:rPr lang="en-US" altLang="zh-CN" sz="2500" baseline="-25000">
                <a:solidFill>
                  <a:srgbClr val="000080"/>
                </a:solidFill>
              </a:rPr>
              <a:t>  </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,a</a:t>
            </a:r>
            <a:r>
              <a:rPr lang="en-US" altLang="zh-CN" sz="2500" baseline="-25000">
                <a:solidFill>
                  <a:srgbClr val="000080"/>
                </a:solidFill>
              </a:rPr>
              <a:t>n-1 </a:t>
            </a:r>
            <a:r>
              <a:rPr lang="en-US" altLang="zh-CN" sz="2500" baseline="0">
                <a:solidFill>
                  <a:srgbClr val="000080"/>
                </a:solidFill>
              </a:rPr>
              <a:t>,</a:t>
            </a:r>
            <a:r>
              <a:rPr lang="en-US" altLang="zh-CN" sz="2500" baseline="-25000">
                <a:solidFill>
                  <a:srgbClr val="000080"/>
                </a:solidFill>
              </a:rPr>
              <a:t> </a:t>
            </a:r>
            <a:r>
              <a:rPr lang="en-US" altLang="zh-CN" sz="2500" baseline="0">
                <a:solidFill>
                  <a:srgbClr val="000080"/>
                </a:solidFill>
              </a:rPr>
              <a:t>a</a:t>
            </a:r>
            <a:r>
              <a:rPr lang="en-US" altLang="zh-CN" sz="2500" baseline="-25000">
                <a:solidFill>
                  <a:srgbClr val="000080"/>
                </a:solidFill>
              </a:rPr>
              <a:t>n </a:t>
            </a:r>
            <a:r>
              <a:rPr lang="en-US" altLang="zh-CN" sz="2600" baseline="-25000">
                <a:solidFill>
                  <a:srgbClr val="000080"/>
                </a:solidFill>
              </a:rPr>
              <a:t> </a:t>
            </a:r>
            <a:r>
              <a:rPr lang="en-US" altLang="zh-CN" sz="2600" baseline="0">
                <a:solidFill>
                  <a:srgbClr val="000080"/>
                </a:solidFill>
              </a:rPr>
              <a:t>)</a:t>
            </a:r>
            <a:r>
              <a:rPr lang="zh-CN" altLang="en-US" sz="2400" baseline="0">
                <a:solidFill>
                  <a:srgbClr val="000080"/>
                </a:solidFill>
                <a:ea typeface="宋体" charset="-122"/>
              </a:rPr>
              <a:t>	</a:t>
            </a:r>
          </a:p>
        </p:txBody>
      </p:sp>
      <p:sp>
        <p:nvSpPr>
          <p:cNvPr id="297987" name="Text Box 3"/>
          <p:cNvSpPr txBox="1">
            <a:spLocks noChangeArrowheads="1"/>
          </p:cNvSpPr>
          <p:nvPr/>
        </p:nvSpPr>
        <p:spPr bwMode="auto">
          <a:xfrm>
            <a:off x="762000" y="4214813"/>
            <a:ext cx="6705600" cy="966787"/>
          </a:xfrm>
          <a:prstGeom prst="rect">
            <a:avLst/>
          </a:prstGeom>
          <a:noFill/>
          <a:ln w="9525">
            <a:noFill/>
            <a:miter lim="800000"/>
            <a:headEnd/>
            <a:tailEnd/>
          </a:ln>
        </p:spPr>
        <p:txBody>
          <a:bodyPr anchor="ctr">
            <a:spAutoFit/>
          </a:bodyPr>
          <a:lstStyle/>
          <a:p>
            <a:pPr eaLnBrk="1" fontAlgn="base" hangingPunct="1">
              <a:lnSpc>
                <a:spcPct val="85000"/>
              </a:lnSpc>
            </a:pPr>
            <a:r>
              <a:rPr lang="zh-CN" altLang="en-US" sz="2600" baseline="0">
                <a:solidFill>
                  <a:srgbClr val="000080"/>
                </a:solidFill>
                <a:latin typeface="幼圆" pitchFamily="49" charset="-122"/>
                <a:ea typeface="幼圆" pitchFamily="49" charset="-122"/>
              </a:rPr>
              <a:t>转换成长度为 </a:t>
            </a:r>
            <a:r>
              <a:rPr lang="en-US" altLang="zh-CN" sz="2600" baseline="0">
                <a:solidFill>
                  <a:srgbClr val="000080"/>
                </a:solidFill>
                <a:ea typeface="幼圆" pitchFamily="49" charset="-122"/>
              </a:rPr>
              <a:t>n-1</a:t>
            </a:r>
            <a:r>
              <a:rPr lang="en-US" altLang="zh-CN" sz="2600" baseline="0">
                <a:solidFill>
                  <a:srgbClr val="000080"/>
                </a:solidFill>
                <a:latin typeface="幼圆" pitchFamily="49" charset="-122"/>
                <a:ea typeface="幼圆" pitchFamily="49" charset="-122"/>
              </a:rPr>
              <a:t> </a:t>
            </a:r>
            <a:r>
              <a:rPr lang="zh-CN" altLang="en-US" sz="2600" baseline="0">
                <a:solidFill>
                  <a:srgbClr val="000080"/>
                </a:solidFill>
                <a:latin typeface="幼圆" pitchFamily="49" charset="-122"/>
                <a:ea typeface="幼圆" pitchFamily="49" charset="-122"/>
              </a:rPr>
              <a:t>的线性表</a:t>
            </a:r>
          </a:p>
          <a:p>
            <a:pPr eaLnBrk="1" fontAlgn="base" hangingPunct="1">
              <a:lnSpc>
                <a:spcPct val="85000"/>
              </a:lnSpc>
            </a:pPr>
            <a:r>
              <a:rPr lang="zh-CN" altLang="en-US" sz="2600" baseline="0">
                <a:solidFill>
                  <a:srgbClr val="000080"/>
                </a:solidFill>
              </a:rPr>
              <a:t>                ( </a:t>
            </a:r>
            <a:r>
              <a:rPr lang="en-US" altLang="zh-CN" sz="2500" baseline="0">
                <a:solidFill>
                  <a:srgbClr val="000080"/>
                </a:solidFill>
              </a:rPr>
              <a:t>a</a:t>
            </a:r>
            <a:r>
              <a:rPr lang="en-US" altLang="zh-CN" sz="2500" baseline="-25000">
                <a:solidFill>
                  <a:srgbClr val="000080"/>
                </a:solidFill>
              </a:rPr>
              <a:t>1</a:t>
            </a:r>
            <a:r>
              <a:rPr lang="en-US" altLang="zh-CN" sz="2500" baseline="0">
                <a:solidFill>
                  <a:srgbClr val="000080"/>
                </a:solidFill>
              </a:rPr>
              <a:t>, a</a:t>
            </a:r>
            <a:r>
              <a:rPr lang="en-US" altLang="zh-CN" sz="2500" baseline="-25000">
                <a:solidFill>
                  <a:srgbClr val="000080"/>
                </a:solidFill>
              </a:rPr>
              <a:t>2</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a:t>
            </a:r>
            <a:r>
              <a:rPr lang="en-US" altLang="zh-CN" sz="2500" baseline="0">
                <a:solidFill>
                  <a:srgbClr val="000080"/>
                </a:solidFill>
                <a:latin typeface="宋体" charset="-122"/>
              </a:rPr>
              <a:t> </a:t>
            </a:r>
            <a:r>
              <a:rPr lang="en-US" altLang="zh-CN" sz="2500" baseline="0">
                <a:solidFill>
                  <a:srgbClr val="000080"/>
                </a:solidFill>
              </a:rPr>
              <a:t>, a</a:t>
            </a:r>
            <a:r>
              <a:rPr lang="en-US" altLang="zh-CN" sz="2500" baseline="-25000">
                <a:solidFill>
                  <a:srgbClr val="000080"/>
                </a:solidFill>
              </a:rPr>
              <a:t>i-1</a:t>
            </a:r>
            <a:r>
              <a:rPr lang="en-US" altLang="zh-CN" sz="2500" baseline="0">
                <a:solidFill>
                  <a:srgbClr val="000080"/>
                </a:solidFill>
              </a:rPr>
              <a:t>,  a</a:t>
            </a:r>
            <a:r>
              <a:rPr lang="en-US" altLang="zh-CN" sz="2500" baseline="-25000">
                <a:solidFill>
                  <a:srgbClr val="000080"/>
                </a:solidFill>
              </a:rPr>
              <a:t>i+1</a:t>
            </a:r>
            <a:r>
              <a:rPr lang="en-US" altLang="zh-CN" sz="2500" baseline="0">
                <a:solidFill>
                  <a:srgbClr val="000080"/>
                </a:solidFill>
              </a:rPr>
              <a:t>, …</a:t>
            </a:r>
            <a:r>
              <a:rPr lang="en-US" altLang="zh-CN" sz="2500" baseline="0">
                <a:solidFill>
                  <a:srgbClr val="000080"/>
                </a:solidFill>
                <a:latin typeface="宋体" charset="-122"/>
              </a:rPr>
              <a:t> </a:t>
            </a:r>
            <a:r>
              <a:rPr lang="en-US" altLang="zh-CN" sz="2500" baseline="0">
                <a:solidFill>
                  <a:srgbClr val="000080"/>
                </a:solidFill>
              </a:rPr>
              <a:t>, a</a:t>
            </a:r>
            <a:r>
              <a:rPr lang="en-US" altLang="zh-CN" sz="2500" baseline="-25000">
                <a:solidFill>
                  <a:srgbClr val="000080"/>
                </a:solidFill>
              </a:rPr>
              <a:t>n-1</a:t>
            </a:r>
            <a:r>
              <a:rPr lang="en-US" altLang="zh-CN" sz="2500" baseline="0">
                <a:solidFill>
                  <a:srgbClr val="000080"/>
                </a:solidFill>
              </a:rPr>
              <a:t>, a</a:t>
            </a:r>
            <a:r>
              <a:rPr lang="en-US" altLang="zh-CN" sz="2500" baseline="-25000">
                <a:solidFill>
                  <a:srgbClr val="000080"/>
                </a:solidFill>
              </a:rPr>
              <a:t>n </a:t>
            </a:r>
            <a:r>
              <a:rPr lang="en-US" altLang="zh-CN" sz="2600" baseline="0">
                <a:solidFill>
                  <a:srgbClr val="000080"/>
                </a:solidFill>
              </a:rPr>
              <a:t>)</a:t>
            </a:r>
            <a:endParaRPr lang="zh-CN" altLang="en-US" sz="2600" baseline="0">
              <a:solidFill>
                <a:srgbClr val="000080"/>
              </a:solidFill>
            </a:endParaRPr>
          </a:p>
        </p:txBody>
      </p:sp>
      <p:grpSp>
        <p:nvGrpSpPr>
          <p:cNvPr id="2" name="Group 29"/>
          <p:cNvGrpSpPr>
            <a:grpSpLocks/>
          </p:cNvGrpSpPr>
          <p:nvPr/>
        </p:nvGrpSpPr>
        <p:grpSpPr bwMode="auto">
          <a:xfrm>
            <a:off x="2209800" y="3048000"/>
            <a:ext cx="4800600" cy="781050"/>
            <a:chOff x="1392" y="2139"/>
            <a:chExt cx="3024" cy="492"/>
          </a:xfrm>
        </p:grpSpPr>
        <p:sp>
          <p:nvSpPr>
            <p:cNvPr id="65552" name="AutoShape 5"/>
            <p:cNvSpPr>
              <a:spLocks/>
            </p:cNvSpPr>
            <p:nvPr/>
          </p:nvSpPr>
          <p:spPr bwMode="auto">
            <a:xfrm rot="5400000" flipH="1" flipV="1">
              <a:off x="2797" y="734"/>
              <a:ext cx="213" cy="3024"/>
            </a:xfrm>
            <a:prstGeom prst="leftBrace">
              <a:avLst>
                <a:gd name="adj1" fmla="val 118310"/>
                <a:gd name="adj2" fmla="val 49995"/>
              </a:avLst>
            </a:prstGeom>
            <a:noFill/>
            <a:ln w="31750">
              <a:solidFill>
                <a:schemeClr val="folHlink"/>
              </a:solidFill>
              <a:round/>
              <a:headEnd/>
              <a:tailEnd/>
            </a:ln>
          </p:spPr>
          <p:txBody>
            <a:bodyPr vert="eaVert" wrap="none" anchor="ctr"/>
            <a:lstStyle/>
            <a:p>
              <a:pPr algn="ctr"/>
              <a:endParaRPr lang="zh-CN" altLang="en-US" sz="2600" b="0">
                <a:solidFill>
                  <a:srgbClr val="993366"/>
                </a:solidFill>
              </a:endParaRPr>
            </a:p>
          </p:txBody>
        </p:sp>
        <p:sp>
          <p:nvSpPr>
            <p:cNvPr id="65553" name="Text Box 6"/>
            <p:cNvSpPr txBox="1">
              <a:spLocks noChangeArrowheads="1"/>
            </p:cNvSpPr>
            <p:nvPr/>
          </p:nvSpPr>
          <p:spPr bwMode="auto">
            <a:xfrm>
              <a:off x="2354" y="2352"/>
              <a:ext cx="1246" cy="279"/>
            </a:xfrm>
            <a:prstGeom prst="rect">
              <a:avLst/>
            </a:prstGeom>
            <a:noFill/>
            <a:ln w="9525">
              <a:noFill/>
              <a:miter lim="800000"/>
              <a:headEnd/>
              <a:tailEnd/>
            </a:ln>
          </p:spPr>
          <p:txBody>
            <a:bodyPr>
              <a:spAutoFit/>
            </a:bodyPr>
            <a:lstStyle/>
            <a:p>
              <a:pPr algn="ctr"/>
              <a:r>
                <a:rPr lang="en-US" altLang="zh-CN" sz="2300" baseline="0">
                  <a:solidFill>
                    <a:srgbClr val="993366"/>
                  </a:solidFill>
                  <a:latin typeface="幼圆" pitchFamily="49" charset="-122"/>
                  <a:ea typeface="幼圆" pitchFamily="49" charset="-122"/>
                </a:rPr>
                <a:t>n</a:t>
              </a:r>
              <a:r>
                <a:rPr lang="zh-CN" altLang="en-US" sz="2300" baseline="0">
                  <a:solidFill>
                    <a:srgbClr val="993366"/>
                  </a:solidFill>
                  <a:latin typeface="幼圆" pitchFamily="49" charset="-122"/>
                  <a:ea typeface="幼圆" pitchFamily="49" charset="-122"/>
                </a:rPr>
                <a:t>个数据元素</a:t>
              </a:r>
            </a:p>
          </p:txBody>
        </p:sp>
      </p:grpSp>
      <p:grpSp>
        <p:nvGrpSpPr>
          <p:cNvPr id="3" name="Group 37"/>
          <p:cNvGrpSpPr>
            <a:grpSpLocks/>
          </p:cNvGrpSpPr>
          <p:nvPr/>
        </p:nvGrpSpPr>
        <p:grpSpPr bwMode="auto">
          <a:xfrm>
            <a:off x="2457450" y="5295900"/>
            <a:ext cx="4191000" cy="838200"/>
            <a:chOff x="1548" y="3336"/>
            <a:chExt cx="2640" cy="528"/>
          </a:xfrm>
        </p:grpSpPr>
        <p:sp>
          <p:nvSpPr>
            <p:cNvPr id="65550" name="AutoShape 8"/>
            <p:cNvSpPr>
              <a:spLocks/>
            </p:cNvSpPr>
            <p:nvPr/>
          </p:nvSpPr>
          <p:spPr bwMode="auto">
            <a:xfrm rot="5400000" flipH="1" flipV="1">
              <a:off x="2748" y="2136"/>
              <a:ext cx="240" cy="2640"/>
            </a:xfrm>
            <a:prstGeom prst="leftBrace">
              <a:avLst>
                <a:gd name="adj1" fmla="val 91667"/>
                <a:gd name="adj2" fmla="val 50000"/>
              </a:avLst>
            </a:prstGeom>
            <a:noFill/>
            <a:ln w="31750">
              <a:solidFill>
                <a:schemeClr val="folHlink"/>
              </a:solidFill>
              <a:round/>
              <a:headEnd/>
              <a:tailEnd/>
            </a:ln>
          </p:spPr>
          <p:txBody>
            <a:bodyPr wrap="none" anchor="ctr"/>
            <a:lstStyle/>
            <a:p>
              <a:endParaRPr lang="zh-CN" altLang="en-US"/>
            </a:p>
          </p:txBody>
        </p:sp>
        <p:sp>
          <p:nvSpPr>
            <p:cNvPr id="65551" name="Text Box 9"/>
            <p:cNvSpPr txBox="1">
              <a:spLocks noChangeArrowheads="1"/>
            </p:cNvSpPr>
            <p:nvPr/>
          </p:nvSpPr>
          <p:spPr bwMode="auto">
            <a:xfrm>
              <a:off x="2204" y="3585"/>
              <a:ext cx="1444" cy="279"/>
            </a:xfrm>
            <a:prstGeom prst="rect">
              <a:avLst/>
            </a:prstGeom>
            <a:noFill/>
            <a:ln w="9525">
              <a:noFill/>
              <a:miter lim="800000"/>
              <a:headEnd/>
              <a:tailEnd/>
            </a:ln>
          </p:spPr>
          <p:txBody>
            <a:bodyPr>
              <a:spAutoFit/>
            </a:bodyPr>
            <a:lstStyle/>
            <a:p>
              <a:pPr algn="ctr"/>
              <a:r>
                <a:rPr lang="en-US" altLang="zh-CN" sz="2300" baseline="0">
                  <a:solidFill>
                    <a:srgbClr val="993366"/>
                  </a:solidFill>
                  <a:ea typeface="宋体" charset="-122"/>
                </a:rPr>
                <a:t>n-1</a:t>
              </a:r>
              <a:r>
                <a:rPr lang="zh-CN" altLang="en-US" sz="2300" baseline="0">
                  <a:solidFill>
                    <a:srgbClr val="993366"/>
                  </a:solidFill>
                  <a:latin typeface="幼圆" pitchFamily="49" charset="-122"/>
                  <a:ea typeface="幼圆" pitchFamily="49" charset="-122"/>
                </a:rPr>
                <a:t>个数据元素</a:t>
              </a:r>
            </a:p>
          </p:txBody>
        </p:sp>
      </p:grpSp>
      <p:grpSp>
        <p:nvGrpSpPr>
          <p:cNvPr id="4" name="Group 41"/>
          <p:cNvGrpSpPr>
            <a:grpSpLocks/>
          </p:cNvGrpSpPr>
          <p:nvPr/>
        </p:nvGrpSpPr>
        <p:grpSpPr bwMode="auto">
          <a:xfrm>
            <a:off x="7467600" y="3113088"/>
            <a:ext cx="1514475" cy="1900237"/>
            <a:chOff x="4704" y="1872"/>
            <a:chExt cx="954" cy="1197"/>
          </a:xfrm>
        </p:grpSpPr>
        <p:sp>
          <p:nvSpPr>
            <p:cNvPr id="65546" name="AutoShape 11"/>
            <p:cNvSpPr>
              <a:spLocks noChangeArrowheads="1"/>
            </p:cNvSpPr>
            <p:nvPr/>
          </p:nvSpPr>
          <p:spPr bwMode="auto">
            <a:xfrm>
              <a:off x="4704" y="1872"/>
              <a:ext cx="366" cy="1197"/>
            </a:xfrm>
            <a:prstGeom prst="curvedLeftArrow">
              <a:avLst>
                <a:gd name="adj1" fmla="val 65410"/>
                <a:gd name="adj2" fmla="val 130820"/>
                <a:gd name="adj3" fmla="val 33333"/>
              </a:avLst>
            </a:prstGeom>
            <a:solidFill>
              <a:srgbClr val="FF6600"/>
            </a:solidFill>
            <a:ln w="25400" cap="sq">
              <a:solidFill>
                <a:srgbClr val="FFFF00"/>
              </a:solidFill>
              <a:miter lim="800000"/>
              <a:headEnd/>
              <a:tailEnd/>
            </a:ln>
            <a:effectLst>
              <a:outerShdw dist="35921" dir="2700000" algn="ctr" rotWithShape="0">
                <a:srgbClr val="969696"/>
              </a:outerShdw>
            </a:effectLst>
          </p:spPr>
          <p:txBody>
            <a:bodyPr wrap="none" anchor="ctr"/>
            <a:lstStyle/>
            <a:p>
              <a:endParaRPr lang="zh-CN" altLang="en-US"/>
            </a:p>
          </p:txBody>
        </p:sp>
        <p:sp>
          <p:nvSpPr>
            <p:cNvPr id="65547" name="Freeform 25"/>
            <p:cNvSpPr>
              <a:spLocks/>
            </p:cNvSpPr>
            <p:nvPr/>
          </p:nvSpPr>
          <p:spPr bwMode="auto">
            <a:xfrm rot="949094">
              <a:off x="5101" y="2231"/>
              <a:ext cx="557" cy="478"/>
            </a:xfrm>
            <a:custGeom>
              <a:avLst/>
              <a:gdLst>
                <a:gd name="T0" fmla="*/ 2605 w 439"/>
                <a:gd name="T1" fmla="*/ 2 h 683"/>
                <a:gd name="T2" fmla="*/ 3372 w 439"/>
                <a:gd name="T3" fmla="*/ 2 h 683"/>
                <a:gd name="T4" fmla="*/ 4733 w 439"/>
                <a:gd name="T5" fmla="*/ 2 h 683"/>
                <a:gd name="T6" fmla="*/ 4607 w 439"/>
                <a:gd name="T7" fmla="*/ 3 h 683"/>
                <a:gd name="T8" fmla="*/ 2977 w 439"/>
                <a:gd name="T9" fmla="*/ 4 h 683"/>
                <a:gd name="T10" fmla="*/ 2658 w 439"/>
                <a:gd name="T11" fmla="*/ 6 h 683"/>
                <a:gd name="T12" fmla="*/ 2977 w 439"/>
                <a:gd name="T13" fmla="*/ 7 h 683"/>
                <a:gd name="T14" fmla="*/ 2448 w 439"/>
                <a:gd name="T15" fmla="*/ 8 h 683"/>
                <a:gd name="T16" fmla="*/ 2565 w 439"/>
                <a:gd name="T17" fmla="*/ 9 h 683"/>
                <a:gd name="T18" fmla="*/ 3706 w 439"/>
                <a:gd name="T19" fmla="*/ 9 h 683"/>
                <a:gd name="T20" fmla="*/ 5226 w 439"/>
                <a:gd name="T21" fmla="*/ 9 h 683"/>
                <a:gd name="T22" fmla="*/ 5708 w 439"/>
                <a:gd name="T23" fmla="*/ 8 h 683"/>
                <a:gd name="T24" fmla="*/ 5102 w 439"/>
                <a:gd name="T25" fmla="*/ 7 h 683"/>
                <a:gd name="T26" fmla="*/ 5765 w 439"/>
                <a:gd name="T27" fmla="*/ 6 h 683"/>
                <a:gd name="T28" fmla="*/ 5765 w 439"/>
                <a:gd name="T29" fmla="*/ 5 h 683"/>
                <a:gd name="T30" fmla="*/ 7452 w 439"/>
                <a:gd name="T31" fmla="*/ 4 h 683"/>
                <a:gd name="T32" fmla="*/ 7643 w 439"/>
                <a:gd name="T33" fmla="*/ 2 h 683"/>
                <a:gd name="T34" fmla="*/ 6541 w 439"/>
                <a:gd name="T35" fmla="*/ 1 h 683"/>
                <a:gd name="T36" fmla="*/ 4352 w 439"/>
                <a:gd name="T37" fmla="*/ 0 h 683"/>
                <a:gd name="T38" fmla="*/ 1945 w 439"/>
                <a:gd name="T39" fmla="*/ 1 h 683"/>
                <a:gd name="T40" fmla="*/ 529 w 439"/>
                <a:gd name="T41" fmla="*/ 1 h 683"/>
                <a:gd name="T42" fmla="*/ 0 w 439"/>
                <a:gd name="T43" fmla="*/ 3 h 683"/>
                <a:gd name="T44" fmla="*/ 66 w 439"/>
                <a:gd name="T45" fmla="*/ 4 h 683"/>
                <a:gd name="T46" fmla="*/ 2565 w 439"/>
                <a:gd name="T47" fmla="*/ 4 h 683"/>
                <a:gd name="T48" fmla="*/ 2605 w 439"/>
                <a:gd name="T49" fmla="*/ 2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25400">
              <a:solidFill>
                <a:srgbClr val="00FFFF"/>
              </a:solidFill>
              <a:round/>
              <a:headEnd/>
              <a:tailEnd/>
            </a:ln>
          </p:spPr>
          <p:txBody>
            <a:bodyPr/>
            <a:lstStyle/>
            <a:p>
              <a:endParaRPr lang="zh-CN" altLang="en-US"/>
            </a:p>
          </p:txBody>
        </p:sp>
        <p:sp>
          <p:nvSpPr>
            <p:cNvPr id="65548" name="Freeform 26"/>
            <p:cNvSpPr>
              <a:spLocks/>
            </p:cNvSpPr>
            <p:nvPr/>
          </p:nvSpPr>
          <p:spPr bwMode="auto">
            <a:xfrm rot="949094">
              <a:off x="5139" y="2253"/>
              <a:ext cx="496" cy="333"/>
            </a:xfrm>
            <a:custGeom>
              <a:avLst/>
              <a:gdLst>
                <a:gd name="T0" fmla="*/ 0 w 390"/>
                <a:gd name="T1" fmla="*/ 20 h 477"/>
                <a:gd name="T2" fmla="*/ 305 w 390"/>
                <a:gd name="T3" fmla="*/ 19 h 477"/>
                <a:gd name="T4" fmla="*/ 478 w 390"/>
                <a:gd name="T5" fmla="*/ 20 h 477"/>
                <a:gd name="T6" fmla="*/ 469 w 390"/>
                <a:gd name="T7" fmla="*/ 14 h 477"/>
                <a:gd name="T8" fmla="*/ 596 w 390"/>
                <a:gd name="T9" fmla="*/ 8 h 477"/>
                <a:gd name="T10" fmla="*/ 1108 w 390"/>
                <a:gd name="T11" fmla="*/ 6 h 477"/>
                <a:gd name="T12" fmla="*/ 1349 w 390"/>
                <a:gd name="T13" fmla="*/ 8 h 477"/>
                <a:gd name="T14" fmla="*/ 1606 w 390"/>
                <a:gd name="T15" fmla="*/ 12 h 477"/>
                <a:gd name="T16" fmla="*/ 1530 w 390"/>
                <a:gd name="T17" fmla="*/ 19 h 477"/>
                <a:gd name="T18" fmla="*/ 1049 w 390"/>
                <a:gd name="T19" fmla="*/ 22 h 477"/>
                <a:gd name="T20" fmla="*/ 917 w 390"/>
                <a:gd name="T21" fmla="*/ 27 h 477"/>
                <a:gd name="T22" fmla="*/ 954 w 390"/>
                <a:gd name="T23" fmla="*/ 32 h 477"/>
                <a:gd name="T24" fmla="*/ 893 w 390"/>
                <a:gd name="T25" fmla="*/ 38 h 477"/>
                <a:gd name="T26" fmla="*/ 1382 w 390"/>
                <a:gd name="T27" fmla="*/ 38 h 477"/>
                <a:gd name="T28" fmla="*/ 1445 w 390"/>
                <a:gd name="T29" fmla="*/ 33 h 477"/>
                <a:gd name="T30" fmla="*/ 1405 w 390"/>
                <a:gd name="T31" fmla="*/ 28 h 477"/>
                <a:gd name="T32" fmla="*/ 1702 w 390"/>
                <a:gd name="T33" fmla="*/ 25 h 477"/>
                <a:gd name="T34" fmla="*/ 1924 w 390"/>
                <a:gd name="T35" fmla="*/ 23 h 477"/>
                <a:gd name="T36" fmla="*/ 2101 w 390"/>
                <a:gd name="T37" fmla="*/ 16 h 477"/>
                <a:gd name="T38" fmla="*/ 1945 w 390"/>
                <a:gd name="T39" fmla="*/ 8 h 477"/>
                <a:gd name="T40" fmla="*/ 1422 w 390"/>
                <a:gd name="T41" fmla="*/ 0 h 477"/>
                <a:gd name="T42" fmla="*/ 787 w 390"/>
                <a:gd name="T43" fmla="*/ 1 h 477"/>
                <a:gd name="T44" fmla="*/ 279 w 390"/>
                <a:gd name="T45" fmla="*/ 6 h 477"/>
                <a:gd name="T46" fmla="*/ 59 w 390"/>
                <a:gd name="T47" fmla="*/ 11 h 477"/>
                <a:gd name="T48" fmla="*/ 0 w 390"/>
                <a:gd name="T49" fmla="*/ 2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969696"/>
              </a:outerShdw>
            </a:effectLst>
          </p:spPr>
          <p:txBody>
            <a:bodyPr/>
            <a:lstStyle/>
            <a:p>
              <a:endParaRPr lang="zh-CN" altLang="en-US"/>
            </a:p>
          </p:txBody>
        </p:sp>
        <p:sp>
          <p:nvSpPr>
            <p:cNvPr id="65549" name="Freeform 27"/>
            <p:cNvSpPr>
              <a:spLocks/>
            </p:cNvSpPr>
            <p:nvPr/>
          </p:nvSpPr>
          <p:spPr bwMode="auto">
            <a:xfrm rot="949094">
              <a:off x="5265" y="2626"/>
              <a:ext cx="160" cy="76"/>
            </a:xfrm>
            <a:custGeom>
              <a:avLst/>
              <a:gdLst>
                <a:gd name="T0" fmla="*/ 782 w 126"/>
                <a:gd name="T1" fmla="*/ 0 h 109"/>
                <a:gd name="T2" fmla="*/ 156 w 126"/>
                <a:gd name="T3" fmla="*/ 1 h 109"/>
                <a:gd name="T4" fmla="*/ 0 w 126"/>
                <a:gd name="T5" fmla="*/ 1 h 109"/>
                <a:gd name="T6" fmla="*/ 500 w 126"/>
                <a:gd name="T7" fmla="*/ 1 h 109"/>
                <a:gd name="T8" fmla="*/ 1713 w 126"/>
                <a:gd name="T9" fmla="*/ 1 h 109"/>
                <a:gd name="T10" fmla="*/ 2223 w 126"/>
                <a:gd name="T11" fmla="*/ 1 h 109"/>
                <a:gd name="T12" fmla="*/ 1801 w 126"/>
                <a:gd name="T13" fmla="*/ 1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19050">
              <a:solidFill>
                <a:srgbClr val="00FFFF"/>
              </a:solidFill>
              <a:round/>
              <a:headEnd/>
              <a:tailEnd/>
            </a:ln>
          </p:spPr>
          <p:txBody>
            <a:bodyPr/>
            <a:lstStyle/>
            <a:p>
              <a:endParaRPr lang="zh-CN" altLang="en-US"/>
            </a:p>
          </p:txBody>
        </p:sp>
      </p:grpSp>
      <p:grpSp>
        <p:nvGrpSpPr>
          <p:cNvPr id="5" name="Group 36"/>
          <p:cNvGrpSpPr>
            <a:grpSpLocks/>
          </p:cNvGrpSpPr>
          <p:nvPr/>
        </p:nvGrpSpPr>
        <p:grpSpPr bwMode="auto">
          <a:xfrm>
            <a:off x="546100" y="381000"/>
            <a:ext cx="8130356" cy="762000"/>
            <a:chOff x="296" y="288"/>
            <a:chExt cx="4648" cy="480"/>
          </a:xfrm>
        </p:grpSpPr>
        <p:sp>
          <p:nvSpPr>
            <p:cNvPr id="65544" name="Rectangle 33"/>
            <p:cNvSpPr>
              <a:spLocks noChangeArrowheads="1"/>
            </p:cNvSpPr>
            <p:nvPr/>
          </p:nvSpPr>
          <p:spPr bwMode="auto">
            <a:xfrm>
              <a:off x="296" y="288"/>
              <a:ext cx="4600" cy="480"/>
            </a:xfrm>
            <a:prstGeom prst="rect">
              <a:avLst/>
            </a:prstGeom>
            <a:solidFill>
              <a:srgbClr val="A7EEFF"/>
            </a:solidFill>
            <a:ln w="12700" cap="sq">
              <a:noFill/>
              <a:miter lim="800000"/>
              <a:headEnd/>
              <a:tailEnd/>
            </a:ln>
            <a:effectLst>
              <a:outerShdw dist="135003" dir="2471156" algn="ctr" rotWithShape="0">
                <a:srgbClr val="B0B0B0"/>
              </a:outerShdw>
            </a:effectLst>
          </p:spPr>
          <p:txBody>
            <a:bodyPr wrap="none" anchor="ctr"/>
            <a:lstStyle/>
            <a:p>
              <a:endParaRPr lang="zh-CN" altLang="en-US"/>
            </a:p>
          </p:txBody>
        </p:sp>
        <p:sp>
          <p:nvSpPr>
            <p:cNvPr id="65545" name="Rectangle 35"/>
            <p:cNvSpPr>
              <a:spLocks noChangeArrowheads="1"/>
            </p:cNvSpPr>
            <p:nvPr/>
          </p:nvSpPr>
          <p:spPr bwMode="auto">
            <a:xfrm>
              <a:off x="336" y="381"/>
              <a:ext cx="4608" cy="330"/>
            </a:xfrm>
            <a:prstGeom prst="rect">
              <a:avLst/>
            </a:prstGeom>
            <a:noFill/>
            <a:ln w="12700" cap="sq">
              <a:noFill/>
              <a:miter lim="800000"/>
              <a:headEnd/>
              <a:tailEnd/>
            </a:ln>
          </p:spPr>
          <p:txBody>
            <a:bodyPr>
              <a:spAutoFit/>
            </a:bodyPr>
            <a:lstStyle/>
            <a:p>
              <a:pPr fontAlgn="base">
                <a:spcBef>
                  <a:spcPct val="0"/>
                </a:spcBef>
              </a:pPr>
              <a:r>
                <a:rPr lang="zh-CN" altLang="en-US" sz="2800" baseline="0" dirty="0">
                  <a:solidFill>
                    <a:schemeClr val="accent2"/>
                  </a:solidFill>
                  <a:latin typeface="黑体" pitchFamily="2" charset="-122"/>
                  <a:ea typeface="黑体" pitchFamily="2" charset="-122"/>
                </a:rPr>
                <a:t> </a:t>
              </a:r>
              <a:r>
                <a:rPr lang="en-US" altLang="zh-CN" sz="2800" baseline="0" dirty="0">
                  <a:solidFill>
                    <a:schemeClr val="accent2"/>
                  </a:solidFill>
                  <a:latin typeface="黑体" pitchFamily="2" charset="-122"/>
                  <a:ea typeface="黑体" pitchFamily="2" charset="-122"/>
                </a:rPr>
                <a:t>3.</a:t>
              </a:r>
              <a:r>
                <a:rPr lang="zh-CN" altLang="en-US" sz="2800" dirty="0">
                  <a:solidFill>
                    <a:srgbClr val="7030A0"/>
                  </a:solidFill>
                  <a:latin typeface="黑体" pitchFamily="2" charset="-122"/>
                  <a:ea typeface="黑体" pitchFamily="2" charset="-122"/>
                </a:rPr>
                <a:t>删除：</a:t>
              </a:r>
              <a:r>
                <a:rPr lang="zh-CN" altLang="en-US" sz="2800" baseline="0" dirty="0">
                  <a:solidFill>
                    <a:schemeClr val="accent2"/>
                  </a:solidFill>
                  <a:latin typeface="黑体" pitchFamily="2" charset="-122"/>
                  <a:ea typeface="黑体" pitchFamily="2" charset="-122"/>
                </a:rPr>
                <a:t>删除长度为</a:t>
              </a:r>
              <a:r>
                <a:rPr lang="en-US" altLang="zh-CN" sz="2800" baseline="0" dirty="0">
                  <a:solidFill>
                    <a:schemeClr val="accent2"/>
                  </a:solidFill>
                  <a:ea typeface="黑体" pitchFamily="2" charset="-122"/>
                </a:rPr>
                <a:t>n</a:t>
              </a:r>
              <a:r>
                <a:rPr lang="zh-CN" altLang="en-US" sz="2800" baseline="0" dirty="0">
                  <a:solidFill>
                    <a:schemeClr val="accent2"/>
                  </a:solidFill>
                  <a:latin typeface="黑体" pitchFamily="2" charset="-122"/>
                  <a:ea typeface="黑体" pitchFamily="2" charset="-122"/>
                </a:rPr>
                <a:t>的顺序表</a:t>
              </a:r>
              <a:r>
                <a:rPr lang="en-US" altLang="zh-CN" sz="2800" dirty="0">
                  <a:solidFill>
                    <a:schemeClr val="accent2"/>
                  </a:solidFill>
                  <a:ea typeface="黑体" pitchFamily="2" charset="-122"/>
                </a:rPr>
                <a:t>list</a:t>
              </a:r>
              <a:r>
                <a:rPr lang="zh-CN" altLang="en-US" sz="2800" baseline="0" dirty="0">
                  <a:solidFill>
                    <a:schemeClr val="accent2"/>
                  </a:solidFill>
                  <a:latin typeface="黑体" pitchFamily="2" charset="-122"/>
                  <a:ea typeface="黑体" pitchFamily="2" charset="-122"/>
                </a:rPr>
                <a:t>的</a:t>
              </a:r>
              <a:r>
                <a:rPr lang="zh-CN" altLang="en-US" sz="2800" dirty="0">
                  <a:solidFill>
                    <a:schemeClr val="accent2"/>
                  </a:solidFill>
                  <a:latin typeface="黑体" pitchFamily="2" charset="-122"/>
                  <a:ea typeface="黑体" pitchFamily="2" charset="-122"/>
                </a:rPr>
                <a:t>某</a:t>
              </a:r>
              <a:r>
                <a:rPr lang="zh-CN" altLang="en-US" sz="2800" baseline="0" dirty="0">
                  <a:solidFill>
                    <a:schemeClr val="accent2"/>
                  </a:solidFill>
                  <a:latin typeface="黑体" pitchFamily="2" charset="-122"/>
                  <a:ea typeface="黑体" pitchFamily="2" charset="-122"/>
                </a:rPr>
                <a:t>个数据元素</a:t>
              </a:r>
              <a:endParaRPr lang="zh-CN" altLang="en-US" sz="2800" baseline="0" dirty="0">
                <a:solidFill>
                  <a:srgbClr val="7030A0"/>
                </a:solidFill>
                <a:latin typeface="黑体" pitchFamily="2" charset="-122"/>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1255713" y="1104900"/>
            <a:ext cx="6584950" cy="519113"/>
          </a:xfrm>
          <a:prstGeom prst="rect">
            <a:avLst/>
          </a:prstGeom>
          <a:noFill/>
          <a:ln w="12700" cap="sq">
            <a:noFill/>
            <a:miter lim="800000"/>
            <a:headEnd/>
            <a:tailEnd/>
          </a:ln>
        </p:spPr>
        <p:txBody>
          <a:bodyPr wrap="none">
            <a:spAutoFit/>
          </a:bodyPr>
          <a:lstStyle/>
          <a:p>
            <a:pPr algn="ctr" fontAlgn="base">
              <a:spcBef>
                <a:spcPct val="0"/>
              </a:spcBef>
            </a:pPr>
            <a:r>
              <a:rPr lang="zh-CN" altLang="en-US" sz="2800" baseline="0" dirty="0">
                <a:solidFill>
                  <a:srgbClr val="002C84"/>
                </a:solidFill>
              </a:rPr>
              <a:t> ( </a:t>
            </a:r>
            <a:r>
              <a:rPr lang="en-US" altLang="zh-CN" sz="2800" baseline="0" dirty="0">
                <a:solidFill>
                  <a:srgbClr val="002C84"/>
                </a:solidFill>
              </a:rPr>
              <a:t>a</a:t>
            </a:r>
            <a:r>
              <a:rPr lang="en-US" altLang="zh-CN" sz="2800" baseline="-25000" dirty="0">
                <a:solidFill>
                  <a:srgbClr val="002C84"/>
                </a:solidFill>
              </a:rPr>
              <a:t>1</a:t>
            </a:r>
            <a:r>
              <a:rPr lang="en-US" altLang="zh-CN" sz="2800" baseline="0" dirty="0">
                <a:solidFill>
                  <a:srgbClr val="002C84"/>
                </a:solidFill>
              </a:rPr>
              <a:t>, a</a:t>
            </a:r>
            <a:r>
              <a:rPr lang="en-US" altLang="zh-CN" sz="2800" baseline="-25000" dirty="0">
                <a:solidFill>
                  <a:srgbClr val="002C84"/>
                </a:solidFill>
              </a:rPr>
              <a:t>2</a:t>
            </a:r>
            <a:r>
              <a:rPr lang="en-US" altLang="zh-CN" sz="2800" baseline="0" dirty="0">
                <a:solidFill>
                  <a:srgbClr val="002C84"/>
                </a:solidFill>
              </a:rPr>
              <a:t>,</a:t>
            </a:r>
            <a:r>
              <a:rPr lang="en-US" altLang="zh-CN" sz="2800" baseline="0" dirty="0">
                <a:solidFill>
                  <a:srgbClr val="002C84"/>
                </a:solidFill>
                <a:latin typeface="宋体" charset="-122"/>
              </a:rPr>
              <a:t> </a:t>
            </a:r>
            <a:r>
              <a:rPr lang="en-US" altLang="zh-CN" sz="2800" baseline="0" dirty="0">
                <a:solidFill>
                  <a:srgbClr val="002C84"/>
                </a:solidFill>
              </a:rPr>
              <a:t>…</a:t>
            </a:r>
            <a:r>
              <a:rPr lang="en-US" altLang="zh-CN" sz="2800" baseline="0" dirty="0">
                <a:solidFill>
                  <a:srgbClr val="002C84"/>
                </a:solidFill>
                <a:latin typeface="宋体" charset="-122"/>
              </a:rPr>
              <a:t> </a:t>
            </a:r>
            <a:r>
              <a:rPr lang="en-US" altLang="zh-CN" sz="2800" baseline="0" dirty="0">
                <a:solidFill>
                  <a:srgbClr val="002C84"/>
                </a:solidFill>
              </a:rPr>
              <a:t>, a</a:t>
            </a:r>
            <a:r>
              <a:rPr lang="en-US" altLang="zh-CN" sz="2800" baseline="-25000" dirty="0">
                <a:solidFill>
                  <a:srgbClr val="002C84"/>
                </a:solidFill>
              </a:rPr>
              <a:t>i-1</a:t>
            </a:r>
            <a:r>
              <a:rPr lang="en-US" altLang="zh-CN" sz="2800" baseline="0" dirty="0">
                <a:solidFill>
                  <a:srgbClr val="002C84"/>
                </a:solidFill>
              </a:rPr>
              <a:t>, </a:t>
            </a:r>
            <a:r>
              <a:rPr lang="en-US" altLang="zh-CN" sz="2800" baseline="0" dirty="0" err="1">
                <a:solidFill>
                  <a:srgbClr val="002C84"/>
                </a:solidFill>
              </a:rPr>
              <a:t>a</a:t>
            </a:r>
            <a:r>
              <a:rPr lang="en-US" altLang="zh-CN" sz="2800" baseline="-25000" dirty="0" err="1">
                <a:solidFill>
                  <a:srgbClr val="002C84"/>
                </a:solidFill>
              </a:rPr>
              <a:t>i</a:t>
            </a:r>
            <a:r>
              <a:rPr lang="en-US" altLang="zh-CN" sz="2800" baseline="-25000" dirty="0">
                <a:solidFill>
                  <a:srgbClr val="002C84"/>
                </a:solidFill>
              </a:rPr>
              <a:t> </a:t>
            </a:r>
            <a:r>
              <a:rPr lang="en-US" altLang="zh-CN" sz="2800" baseline="0" dirty="0">
                <a:solidFill>
                  <a:srgbClr val="002C84"/>
                </a:solidFill>
              </a:rPr>
              <a:t>,</a:t>
            </a:r>
            <a:r>
              <a:rPr lang="en-US" altLang="zh-CN" sz="2800" baseline="-25000" dirty="0">
                <a:solidFill>
                  <a:srgbClr val="002C84"/>
                </a:solidFill>
              </a:rPr>
              <a:t> </a:t>
            </a:r>
            <a:r>
              <a:rPr lang="en-US" altLang="zh-CN" sz="2800" baseline="0" dirty="0">
                <a:solidFill>
                  <a:srgbClr val="002C84"/>
                </a:solidFill>
              </a:rPr>
              <a:t>a</a:t>
            </a:r>
            <a:r>
              <a:rPr lang="en-US" altLang="zh-CN" sz="2800" baseline="-25000" dirty="0">
                <a:solidFill>
                  <a:srgbClr val="002C84"/>
                </a:solidFill>
              </a:rPr>
              <a:t>i+1</a:t>
            </a:r>
            <a:r>
              <a:rPr lang="en-US" altLang="zh-CN" sz="2800" baseline="0" dirty="0">
                <a:solidFill>
                  <a:srgbClr val="002C84"/>
                </a:solidFill>
              </a:rPr>
              <a:t>, </a:t>
            </a:r>
            <a:r>
              <a:rPr lang="en-US" altLang="zh-CN" sz="2800" baseline="-25000" dirty="0">
                <a:solidFill>
                  <a:srgbClr val="002C84"/>
                </a:solidFill>
              </a:rPr>
              <a:t> </a:t>
            </a:r>
            <a:r>
              <a:rPr lang="en-US" altLang="zh-CN" sz="2800" baseline="0" dirty="0">
                <a:solidFill>
                  <a:srgbClr val="002C84"/>
                </a:solidFill>
              </a:rPr>
              <a:t>…</a:t>
            </a:r>
            <a:r>
              <a:rPr lang="en-US" altLang="zh-CN" sz="2800" baseline="0" dirty="0">
                <a:solidFill>
                  <a:srgbClr val="002C84"/>
                </a:solidFill>
                <a:latin typeface="宋体" charset="-122"/>
              </a:rPr>
              <a:t> </a:t>
            </a:r>
            <a:r>
              <a:rPr lang="en-US" altLang="zh-CN" sz="2800" baseline="0" dirty="0">
                <a:solidFill>
                  <a:srgbClr val="002C84"/>
                </a:solidFill>
              </a:rPr>
              <a:t>,a</a:t>
            </a:r>
            <a:r>
              <a:rPr lang="en-US" altLang="zh-CN" sz="2800" baseline="-25000" dirty="0">
                <a:solidFill>
                  <a:srgbClr val="002C84"/>
                </a:solidFill>
              </a:rPr>
              <a:t>n-1 </a:t>
            </a:r>
            <a:r>
              <a:rPr lang="en-US" altLang="zh-CN" sz="2800" baseline="0" dirty="0">
                <a:solidFill>
                  <a:srgbClr val="002C84"/>
                </a:solidFill>
              </a:rPr>
              <a:t>,</a:t>
            </a:r>
            <a:r>
              <a:rPr lang="en-US" altLang="zh-CN" sz="2800" baseline="-25000" dirty="0">
                <a:solidFill>
                  <a:srgbClr val="002C84"/>
                </a:solidFill>
              </a:rPr>
              <a:t> </a:t>
            </a:r>
            <a:r>
              <a:rPr lang="en-US" altLang="zh-CN" sz="2800" baseline="0" dirty="0">
                <a:solidFill>
                  <a:srgbClr val="002C84"/>
                </a:solidFill>
              </a:rPr>
              <a:t>a</a:t>
            </a:r>
            <a:r>
              <a:rPr lang="en-US" altLang="zh-CN" sz="2800" baseline="-25000" dirty="0">
                <a:solidFill>
                  <a:srgbClr val="002C84"/>
                </a:solidFill>
              </a:rPr>
              <a:t>n  </a:t>
            </a:r>
            <a:r>
              <a:rPr lang="en-US" altLang="zh-CN" sz="2800" baseline="0" dirty="0">
                <a:solidFill>
                  <a:srgbClr val="002C84"/>
                </a:solidFill>
              </a:rPr>
              <a:t>)</a:t>
            </a:r>
            <a:r>
              <a:rPr lang="zh-CN" altLang="en-US" sz="2800" baseline="0" dirty="0">
                <a:solidFill>
                  <a:srgbClr val="002C84"/>
                </a:solidFill>
                <a:latin typeface="楷体_GB2312" pitchFamily="49" charset="-122"/>
              </a:rPr>
              <a:t>	</a:t>
            </a:r>
            <a:endParaRPr lang="en-US" altLang="zh-CN" sz="2800" baseline="0" dirty="0">
              <a:solidFill>
                <a:srgbClr val="002C84"/>
              </a:solidFill>
              <a:latin typeface="楷体_GB2312" pitchFamily="49" charset="-122"/>
            </a:endParaRPr>
          </a:p>
        </p:txBody>
      </p:sp>
      <p:sp>
        <p:nvSpPr>
          <p:cNvPr id="581635" name="Rectangle 3"/>
          <p:cNvSpPr>
            <a:spLocks noChangeArrowheads="1"/>
          </p:cNvSpPr>
          <p:nvPr/>
        </p:nvSpPr>
        <p:spPr bwMode="auto">
          <a:xfrm>
            <a:off x="4456113" y="1219200"/>
            <a:ext cx="2457450" cy="457200"/>
          </a:xfrm>
          <a:prstGeom prst="rect">
            <a:avLst/>
          </a:prstGeom>
          <a:noFill/>
          <a:ln w="31750">
            <a:solidFill>
              <a:srgbClr val="FF0000"/>
            </a:solidFill>
            <a:prstDash val="lgDash"/>
            <a:miter lim="800000"/>
            <a:headEnd/>
            <a:tailEnd/>
          </a:ln>
        </p:spPr>
        <p:txBody>
          <a:bodyPr wrap="none" anchor="ctr"/>
          <a:lstStyle/>
          <a:p>
            <a:endParaRPr lang="zh-CN" altLang="en-US"/>
          </a:p>
        </p:txBody>
      </p:sp>
      <p:sp>
        <p:nvSpPr>
          <p:cNvPr id="581636" name="Text Box 4"/>
          <p:cNvSpPr txBox="1">
            <a:spLocks noChangeArrowheads="1"/>
          </p:cNvSpPr>
          <p:nvPr/>
        </p:nvSpPr>
        <p:spPr bwMode="auto">
          <a:xfrm>
            <a:off x="4930775" y="838200"/>
            <a:ext cx="1506538" cy="427038"/>
          </a:xfrm>
          <a:prstGeom prst="rect">
            <a:avLst/>
          </a:prstGeom>
          <a:noFill/>
          <a:ln w="12700" cap="sq">
            <a:noFill/>
            <a:miter lim="800000"/>
            <a:headEnd/>
            <a:tailEnd/>
          </a:ln>
        </p:spPr>
        <p:txBody>
          <a:bodyPr>
            <a:spAutoFit/>
          </a:bodyPr>
          <a:lstStyle/>
          <a:p>
            <a:pPr fontAlgn="base">
              <a:spcBef>
                <a:spcPct val="0"/>
              </a:spcBef>
            </a:pPr>
            <a:r>
              <a:rPr lang="en-US" altLang="zh-CN" sz="2200" baseline="0">
                <a:solidFill>
                  <a:srgbClr val="FF3300"/>
                </a:solidFill>
                <a:ea typeface="宋体" charset="-122"/>
              </a:rPr>
              <a:t>n-i</a:t>
            </a:r>
            <a:r>
              <a:rPr lang="zh-CN" altLang="en-US" sz="2200" baseline="0">
                <a:solidFill>
                  <a:srgbClr val="FF3300"/>
                </a:solidFill>
                <a:ea typeface="黑体" pitchFamily="2" charset="-122"/>
              </a:rPr>
              <a:t>个元素</a:t>
            </a:r>
          </a:p>
        </p:txBody>
      </p:sp>
      <p:sp>
        <p:nvSpPr>
          <p:cNvPr id="581637" name="Text Box 5"/>
          <p:cNvSpPr txBox="1">
            <a:spLocks noChangeArrowheads="1"/>
          </p:cNvSpPr>
          <p:nvPr/>
        </p:nvSpPr>
        <p:spPr bwMode="auto">
          <a:xfrm>
            <a:off x="4449763" y="1695450"/>
            <a:ext cx="2597150" cy="427038"/>
          </a:xfrm>
          <a:prstGeom prst="rect">
            <a:avLst/>
          </a:prstGeom>
          <a:noFill/>
          <a:ln w="12700" cap="sq">
            <a:noFill/>
            <a:miter lim="800000"/>
            <a:headEnd/>
            <a:tailEnd/>
          </a:ln>
        </p:spPr>
        <p:txBody>
          <a:bodyPr>
            <a:spAutoFit/>
          </a:bodyPr>
          <a:lstStyle/>
          <a:p>
            <a:pPr fontAlgn="base">
              <a:spcBef>
                <a:spcPct val="0"/>
              </a:spcBef>
            </a:pPr>
            <a:r>
              <a:rPr lang="zh-CN" altLang="en-US" sz="2200" baseline="0">
                <a:solidFill>
                  <a:srgbClr val="FF3300"/>
                </a:solidFill>
                <a:ea typeface="黑体" pitchFamily="2" charset="-122"/>
              </a:rPr>
              <a:t>依次前移一个位置</a:t>
            </a:r>
          </a:p>
        </p:txBody>
      </p:sp>
      <p:sp>
        <p:nvSpPr>
          <p:cNvPr id="581638" name="Text Box 6"/>
          <p:cNvSpPr txBox="1">
            <a:spLocks noChangeArrowheads="1"/>
          </p:cNvSpPr>
          <p:nvPr/>
        </p:nvSpPr>
        <p:spPr bwMode="auto">
          <a:xfrm>
            <a:off x="533400" y="3240088"/>
            <a:ext cx="4876800" cy="519112"/>
          </a:xfrm>
          <a:prstGeom prst="rect">
            <a:avLst/>
          </a:prstGeom>
          <a:noFill/>
          <a:ln w="12700" cap="sq">
            <a:noFill/>
            <a:miter lim="800000"/>
            <a:headEnd/>
            <a:tailEnd/>
          </a:ln>
          <a:effectLst>
            <a:outerShdw dist="12700" algn="ctr" rotWithShape="0">
              <a:srgbClr val="000000"/>
            </a:outerShdw>
          </a:effectLst>
        </p:spPr>
        <p:txBody>
          <a:bodyPr>
            <a:spAutoFit/>
          </a:bodyPr>
          <a:lstStyle/>
          <a:p>
            <a:pPr fontAlgn="base">
              <a:spcBef>
                <a:spcPct val="0"/>
              </a:spcBef>
            </a:pPr>
            <a:r>
              <a:rPr lang="zh-CN" altLang="en-US" sz="2800" dirty="0">
                <a:solidFill>
                  <a:srgbClr val="00E400"/>
                </a:solidFill>
                <a:ea typeface="黑体" pitchFamily="2" charset="-122"/>
              </a:rPr>
              <a:t>正常情况下需要做的工作：</a:t>
            </a:r>
          </a:p>
        </p:txBody>
      </p:sp>
      <p:sp>
        <p:nvSpPr>
          <p:cNvPr id="581639" name="Text Box 7"/>
          <p:cNvSpPr txBox="1">
            <a:spLocks noChangeArrowheads="1"/>
          </p:cNvSpPr>
          <p:nvPr/>
        </p:nvSpPr>
        <p:spPr bwMode="auto">
          <a:xfrm>
            <a:off x="971600" y="3732213"/>
            <a:ext cx="8172400" cy="477054"/>
          </a:xfrm>
          <a:prstGeom prst="rect">
            <a:avLst/>
          </a:prstGeom>
          <a:noFill/>
          <a:ln w="12700" cap="sq">
            <a:noFill/>
            <a:miter lim="800000"/>
            <a:headEnd/>
            <a:tailEnd/>
          </a:ln>
        </p:spPr>
        <p:txBody>
          <a:bodyPr wrap="square">
            <a:spAutoFit/>
          </a:bodyPr>
          <a:lstStyle/>
          <a:p>
            <a:pPr fontAlgn="base">
              <a:spcBef>
                <a:spcPct val="0"/>
              </a:spcBef>
            </a:pPr>
            <a:r>
              <a:rPr lang="zh-CN" altLang="en-US" sz="2500" baseline="0" dirty="0">
                <a:solidFill>
                  <a:srgbClr val="003399"/>
                </a:solidFill>
                <a:ea typeface="幼圆" pitchFamily="49" charset="-122"/>
              </a:rPr>
              <a:t>(1) </a:t>
            </a:r>
            <a:r>
              <a:rPr lang="zh-CN" altLang="en-US" sz="2500" baseline="0" dirty="0">
                <a:solidFill>
                  <a:srgbClr val="003399"/>
                </a:solidFill>
                <a:latin typeface="幼圆" pitchFamily="49" charset="-122"/>
                <a:ea typeface="幼圆" pitchFamily="49" charset="-122"/>
              </a:rPr>
              <a:t>将</a:t>
            </a:r>
            <a:r>
              <a:rPr lang="zh-CN" altLang="en-US" sz="2500" dirty="0">
                <a:solidFill>
                  <a:srgbClr val="003399"/>
                </a:solidFill>
                <a:latin typeface="幼圆" pitchFamily="49" charset="-122"/>
                <a:ea typeface="幼圆" pitchFamily="49" charset="-122"/>
              </a:rPr>
              <a:t>删除元素的下一</a:t>
            </a:r>
            <a:r>
              <a:rPr lang="zh-CN" altLang="en-US" sz="2500" baseline="0" dirty="0">
                <a:solidFill>
                  <a:srgbClr val="003399"/>
                </a:solidFill>
                <a:latin typeface="幼圆" pitchFamily="49" charset="-122"/>
                <a:ea typeface="幼圆" pitchFamily="49" charset="-122"/>
              </a:rPr>
              <a:t>元素至第</a:t>
            </a:r>
            <a:r>
              <a:rPr lang="en-US" altLang="zh-CN" sz="2500" baseline="0" dirty="0">
                <a:solidFill>
                  <a:srgbClr val="003399"/>
                </a:solidFill>
                <a:ea typeface="幼圆" pitchFamily="49" charset="-122"/>
              </a:rPr>
              <a:t>n</a:t>
            </a:r>
            <a:r>
              <a:rPr lang="zh-CN" altLang="en-US" sz="2500" baseline="0" dirty="0">
                <a:solidFill>
                  <a:srgbClr val="003399"/>
                </a:solidFill>
                <a:latin typeface="幼圆" pitchFamily="49" charset="-122"/>
                <a:ea typeface="幼圆" pitchFamily="49" charset="-122"/>
              </a:rPr>
              <a:t>个元素依次前移一个位置；</a:t>
            </a:r>
          </a:p>
        </p:txBody>
      </p:sp>
      <p:sp>
        <p:nvSpPr>
          <p:cNvPr id="581640" name="Text Box 8"/>
          <p:cNvSpPr txBox="1">
            <a:spLocks noChangeArrowheads="1"/>
          </p:cNvSpPr>
          <p:nvPr/>
        </p:nvSpPr>
        <p:spPr bwMode="auto">
          <a:xfrm>
            <a:off x="971600" y="4130675"/>
            <a:ext cx="5062488" cy="473075"/>
          </a:xfrm>
          <a:prstGeom prst="rect">
            <a:avLst/>
          </a:prstGeom>
          <a:noFill/>
          <a:ln w="12700" cap="sq">
            <a:noFill/>
            <a:miter lim="800000"/>
            <a:headEnd/>
            <a:tailEnd/>
          </a:ln>
        </p:spPr>
        <p:txBody>
          <a:bodyPr wrap="square">
            <a:spAutoFit/>
          </a:bodyPr>
          <a:lstStyle/>
          <a:p>
            <a:pPr fontAlgn="base">
              <a:spcBef>
                <a:spcPct val="0"/>
              </a:spcBef>
            </a:pPr>
            <a:r>
              <a:rPr lang="zh-CN" altLang="en-US" sz="2500" baseline="0" dirty="0">
                <a:solidFill>
                  <a:srgbClr val="003399"/>
                </a:solidFill>
                <a:ea typeface="幼圆" pitchFamily="49" charset="-122"/>
              </a:rPr>
              <a:t>(2)</a:t>
            </a:r>
            <a:r>
              <a:rPr lang="zh-CN" altLang="en-US" sz="2500" baseline="0" dirty="0">
                <a:solidFill>
                  <a:srgbClr val="003399"/>
                </a:solidFill>
                <a:latin typeface="幼圆" pitchFamily="49" charset="-122"/>
                <a:ea typeface="幼圆" pitchFamily="49" charset="-122"/>
              </a:rPr>
              <a:t> 修改表的长度(表长减</a:t>
            </a:r>
            <a:r>
              <a:rPr lang="zh-CN" altLang="en-US" sz="2500" baseline="0" dirty="0">
                <a:solidFill>
                  <a:srgbClr val="003399"/>
                </a:solidFill>
                <a:ea typeface="幼圆" pitchFamily="49" charset="-122"/>
              </a:rPr>
              <a:t>1</a:t>
            </a:r>
            <a:r>
              <a:rPr lang="zh-CN" altLang="en-US" sz="2500" baseline="0" dirty="0">
                <a:solidFill>
                  <a:srgbClr val="003399"/>
                </a:solidFill>
                <a:latin typeface="幼圆" pitchFamily="49" charset="-122"/>
                <a:ea typeface="幼圆" pitchFamily="49" charset="-122"/>
              </a:rPr>
              <a:t>)。</a:t>
            </a:r>
          </a:p>
        </p:txBody>
      </p:sp>
      <p:sp>
        <p:nvSpPr>
          <p:cNvPr id="581641" name="Text Box 9"/>
          <p:cNvSpPr txBox="1">
            <a:spLocks noChangeArrowheads="1"/>
          </p:cNvSpPr>
          <p:nvPr/>
        </p:nvSpPr>
        <p:spPr bwMode="auto">
          <a:xfrm>
            <a:off x="552450" y="4716463"/>
            <a:ext cx="5195888" cy="523875"/>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fontAlgn="base">
              <a:spcBef>
                <a:spcPct val="0"/>
              </a:spcBef>
            </a:pPr>
            <a:r>
              <a:rPr lang="zh-CN" altLang="en-US" sz="2800" baseline="0" dirty="0">
                <a:solidFill>
                  <a:srgbClr val="FF0000"/>
                </a:solidFill>
                <a:ea typeface="黑体" pitchFamily="2" charset="-122"/>
              </a:rPr>
              <a:t>删除操作需要考虑的异常情况：</a:t>
            </a:r>
          </a:p>
        </p:txBody>
      </p:sp>
      <p:sp>
        <p:nvSpPr>
          <p:cNvPr id="581642" name="Text Box 10"/>
          <p:cNvSpPr txBox="1">
            <a:spLocks noChangeArrowheads="1"/>
          </p:cNvSpPr>
          <p:nvPr/>
        </p:nvSpPr>
        <p:spPr bwMode="auto">
          <a:xfrm>
            <a:off x="1133475" y="5227638"/>
            <a:ext cx="259080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(1) </a:t>
            </a:r>
            <a:r>
              <a:rPr lang="zh-CN" altLang="en-US" sz="2500" baseline="0">
                <a:solidFill>
                  <a:srgbClr val="003399"/>
                </a:solidFill>
                <a:latin typeface="幼圆" pitchFamily="49" charset="-122"/>
                <a:ea typeface="幼圆" pitchFamily="49" charset="-122"/>
              </a:rPr>
              <a:t>是否表空？</a:t>
            </a:r>
          </a:p>
        </p:txBody>
      </p:sp>
      <p:sp>
        <p:nvSpPr>
          <p:cNvPr id="581643" name="Text Box 11"/>
          <p:cNvSpPr txBox="1">
            <a:spLocks noChangeArrowheads="1"/>
          </p:cNvSpPr>
          <p:nvPr/>
        </p:nvSpPr>
        <p:spPr bwMode="auto">
          <a:xfrm>
            <a:off x="1147763" y="5641975"/>
            <a:ext cx="3644900" cy="473075"/>
          </a:xfrm>
          <a:prstGeom prst="rect">
            <a:avLst/>
          </a:prstGeom>
          <a:noFill/>
          <a:ln w="12700" cap="sq">
            <a:noFill/>
            <a:miter lim="800000"/>
            <a:headEnd/>
            <a:tailEnd/>
          </a:ln>
        </p:spPr>
        <p:txBody>
          <a:bodyPr>
            <a:spAutoFit/>
          </a:bodyPr>
          <a:lstStyle/>
          <a:p>
            <a:pPr fontAlgn="base">
              <a:spcBef>
                <a:spcPct val="0"/>
              </a:spcBef>
            </a:pPr>
            <a:r>
              <a:rPr lang="zh-CN" altLang="en-US" sz="2500" baseline="0">
                <a:solidFill>
                  <a:srgbClr val="003399"/>
                </a:solidFill>
                <a:ea typeface="幼圆" pitchFamily="49" charset="-122"/>
              </a:rPr>
              <a:t>(2) </a:t>
            </a:r>
            <a:r>
              <a:rPr lang="zh-CN" altLang="en-US" sz="2500" baseline="0">
                <a:solidFill>
                  <a:srgbClr val="003399"/>
                </a:solidFill>
                <a:latin typeface="幼圆" pitchFamily="49" charset="-122"/>
                <a:ea typeface="幼圆" pitchFamily="49" charset="-122"/>
              </a:rPr>
              <a:t>删除位置是否合适</a:t>
            </a:r>
            <a:r>
              <a:rPr lang="zh-CN" altLang="en-US" sz="2500" baseline="0">
                <a:solidFill>
                  <a:srgbClr val="003399"/>
                </a:solidFill>
                <a:ea typeface="幼圆" pitchFamily="49" charset="-122"/>
              </a:rPr>
              <a:t>？</a:t>
            </a:r>
            <a:endParaRPr lang="en-US" altLang="zh-CN" sz="2500" baseline="0">
              <a:solidFill>
                <a:srgbClr val="003399"/>
              </a:solidFill>
              <a:ea typeface="幼圆" pitchFamily="49" charset="-122"/>
            </a:endParaRPr>
          </a:p>
        </p:txBody>
      </p:sp>
      <p:grpSp>
        <p:nvGrpSpPr>
          <p:cNvPr id="2" name="Group 12"/>
          <p:cNvGrpSpPr>
            <a:grpSpLocks/>
          </p:cNvGrpSpPr>
          <p:nvPr/>
        </p:nvGrpSpPr>
        <p:grpSpPr bwMode="auto">
          <a:xfrm>
            <a:off x="6300788" y="2365375"/>
            <a:ext cx="2362200" cy="558800"/>
            <a:chOff x="4080" y="1376"/>
            <a:chExt cx="1488" cy="352"/>
          </a:xfrm>
        </p:grpSpPr>
        <p:sp>
          <p:nvSpPr>
            <p:cNvPr id="66583" name="AutoShape 13"/>
            <p:cNvSpPr>
              <a:spLocks noChangeArrowheads="1"/>
            </p:cNvSpPr>
            <p:nvPr/>
          </p:nvSpPr>
          <p:spPr bwMode="auto">
            <a:xfrm>
              <a:off x="4080" y="1392"/>
              <a:ext cx="1248" cy="336"/>
            </a:xfrm>
            <a:prstGeom prst="wedgeRectCallout">
              <a:avLst>
                <a:gd name="adj1" fmla="val -93028"/>
                <a:gd name="adj2" fmla="val -80954"/>
              </a:avLst>
            </a:prstGeom>
            <a:noFill/>
            <a:ln w="63500" cap="sq">
              <a:solidFill>
                <a:srgbClr val="33CCCC"/>
              </a:solidFill>
              <a:miter lim="800000"/>
              <a:headEnd/>
              <a:tailEnd/>
            </a:ln>
          </p:spPr>
          <p:txBody>
            <a:bodyPr anchor="ctr"/>
            <a:lstStyle/>
            <a:p>
              <a:pPr algn="ctr"/>
              <a:endParaRPr lang="zh-CN" altLang="en-US" sz="2600" b="0"/>
            </a:p>
          </p:txBody>
        </p:sp>
        <p:sp>
          <p:nvSpPr>
            <p:cNvPr id="66584" name="Rectangle 14"/>
            <p:cNvSpPr>
              <a:spLocks noChangeArrowheads="1"/>
            </p:cNvSpPr>
            <p:nvPr/>
          </p:nvSpPr>
          <p:spPr bwMode="auto">
            <a:xfrm>
              <a:off x="4098" y="1376"/>
              <a:ext cx="1470" cy="308"/>
            </a:xfrm>
            <a:prstGeom prst="rect">
              <a:avLst/>
            </a:prstGeom>
            <a:noFill/>
            <a:ln w="12700" cap="sq">
              <a:noFill/>
              <a:miter lim="800000"/>
              <a:headEnd/>
              <a:tailEnd/>
            </a:ln>
          </p:spPr>
          <p:txBody>
            <a:bodyPr>
              <a:spAutoFit/>
            </a:bodyPr>
            <a:lstStyle/>
            <a:p>
              <a:r>
                <a:rPr lang="en-US" altLang="zh-CN" sz="2600" dirty="0">
                  <a:solidFill>
                    <a:srgbClr val="000080"/>
                  </a:solidFill>
                </a:rPr>
                <a:t>list</a:t>
              </a:r>
              <a:r>
                <a:rPr lang="en-US" altLang="zh-CN" sz="2600" baseline="0" dirty="0">
                  <a:solidFill>
                    <a:srgbClr val="000080"/>
                  </a:solidFill>
                </a:rPr>
                <a:t>[j-1]</a:t>
              </a:r>
              <a:r>
                <a:rPr lang="en-US" altLang="zh-CN" sz="2600" baseline="0" dirty="0">
                  <a:solidFill>
                    <a:srgbClr val="000080"/>
                  </a:solidFill>
                  <a:sym typeface="Symbol" pitchFamily="18" charset="2"/>
                </a:rPr>
                <a:t>=</a:t>
              </a:r>
              <a:r>
                <a:rPr lang="en-US" altLang="zh-CN" sz="2600" dirty="0">
                  <a:solidFill>
                    <a:srgbClr val="000080"/>
                  </a:solidFill>
                  <a:sym typeface="Symbol" pitchFamily="18" charset="2"/>
                </a:rPr>
                <a:t>list</a:t>
              </a:r>
              <a:r>
                <a:rPr lang="en-US" altLang="zh-CN" sz="2600" baseline="0" dirty="0">
                  <a:solidFill>
                    <a:srgbClr val="000080"/>
                  </a:solidFill>
                </a:rPr>
                <a:t>[j]；</a:t>
              </a:r>
              <a:endParaRPr lang="en-US" altLang="zh-CN" sz="2600" baseline="-25000" dirty="0">
                <a:solidFill>
                  <a:srgbClr val="000080"/>
                </a:solidFill>
              </a:endParaRPr>
            </a:p>
          </p:txBody>
        </p:sp>
      </p:grpSp>
      <p:sp>
        <p:nvSpPr>
          <p:cNvPr id="581647" name="Oval 15"/>
          <p:cNvSpPr>
            <a:spLocks noChangeArrowheads="1"/>
          </p:cNvSpPr>
          <p:nvPr/>
        </p:nvSpPr>
        <p:spPr bwMode="auto">
          <a:xfrm>
            <a:off x="4067944" y="1196752"/>
            <a:ext cx="381000" cy="457200"/>
          </a:xfrm>
          <a:prstGeom prst="ellipse">
            <a:avLst/>
          </a:prstGeom>
          <a:noFill/>
          <a:ln w="44450" cap="sq">
            <a:solidFill>
              <a:srgbClr val="FF3300"/>
            </a:solidFill>
            <a:round/>
            <a:headEnd/>
            <a:tailEnd/>
          </a:ln>
        </p:spPr>
        <p:txBody>
          <a:bodyPr wrap="none" anchor="ctr"/>
          <a:lstStyle/>
          <a:p>
            <a:endParaRPr lang="zh-CN" altLang="en-US"/>
          </a:p>
        </p:txBody>
      </p:sp>
      <p:grpSp>
        <p:nvGrpSpPr>
          <p:cNvPr id="3" name="Group 16"/>
          <p:cNvGrpSpPr>
            <a:grpSpLocks/>
          </p:cNvGrpSpPr>
          <p:nvPr/>
        </p:nvGrpSpPr>
        <p:grpSpPr bwMode="auto">
          <a:xfrm>
            <a:off x="3467100" y="5080000"/>
            <a:ext cx="1752600" cy="685800"/>
            <a:chOff x="2304" y="3072"/>
            <a:chExt cx="1104" cy="432"/>
          </a:xfrm>
        </p:grpSpPr>
        <p:sp>
          <p:nvSpPr>
            <p:cNvPr id="66577" name="Freeform 17"/>
            <p:cNvSpPr>
              <a:spLocks/>
            </p:cNvSpPr>
            <p:nvPr/>
          </p:nvSpPr>
          <p:spPr bwMode="auto">
            <a:xfrm>
              <a:off x="2304" y="3072"/>
              <a:ext cx="901" cy="432"/>
            </a:xfrm>
            <a:custGeom>
              <a:avLst/>
              <a:gdLst>
                <a:gd name="T0" fmla="*/ 950 w 536"/>
                <a:gd name="T1" fmla="*/ 410 h 372"/>
                <a:gd name="T2" fmla="*/ 1395 w 536"/>
                <a:gd name="T3" fmla="*/ 877 h 372"/>
                <a:gd name="T4" fmla="*/ 7092 w 536"/>
                <a:gd name="T5" fmla="*/ 905 h 372"/>
                <a:gd name="T6" fmla="*/ 9249 w 536"/>
                <a:gd name="T7" fmla="*/ 939 h 372"/>
                <a:gd name="T8" fmla="*/ 18428 w 536"/>
                <a:gd name="T9" fmla="*/ 905 h 372"/>
                <a:gd name="T10" fmla="*/ 17996 w 536"/>
                <a:gd name="T11" fmla="*/ 350 h 372"/>
                <a:gd name="T12" fmla="*/ 950 w 536"/>
                <a:gd name="T13" fmla="*/ 410 h 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6" h="372">
                  <a:moveTo>
                    <a:pt x="25" y="145"/>
                  </a:moveTo>
                  <a:cubicBezTo>
                    <a:pt x="29" y="199"/>
                    <a:pt x="0" y="267"/>
                    <a:pt x="37" y="307"/>
                  </a:cubicBezTo>
                  <a:cubicBezTo>
                    <a:pt x="71" y="344"/>
                    <a:pt x="137" y="312"/>
                    <a:pt x="187" y="318"/>
                  </a:cubicBezTo>
                  <a:cubicBezTo>
                    <a:pt x="206" y="320"/>
                    <a:pt x="225" y="326"/>
                    <a:pt x="244" y="330"/>
                  </a:cubicBezTo>
                  <a:cubicBezTo>
                    <a:pt x="325" y="326"/>
                    <a:pt x="426" y="372"/>
                    <a:pt x="486" y="318"/>
                  </a:cubicBezTo>
                  <a:cubicBezTo>
                    <a:pt x="535" y="274"/>
                    <a:pt x="536" y="147"/>
                    <a:pt x="475" y="122"/>
                  </a:cubicBezTo>
                  <a:cubicBezTo>
                    <a:pt x="178" y="0"/>
                    <a:pt x="139" y="40"/>
                    <a:pt x="25" y="145"/>
                  </a:cubicBezTo>
                  <a:close/>
                </a:path>
              </a:pathLst>
            </a:custGeom>
            <a:solidFill>
              <a:srgbClr val="97FFFF"/>
            </a:solidFill>
            <a:ln w="12700" cap="sq" cmpd="sng">
              <a:noFill/>
              <a:prstDash val="solid"/>
              <a:round/>
              <a:headEnd/>
              <a:tailEnd/>
            </a:ln>
            <a:effectLst>
              <a:outerShdw dist="56796" dir="1593903" algn="ctr" rotWithShape="0">
                <a:srgbClr val="C0C0C0"/>
              </a:outerShdw>
            </a:effectLst>
          </p:spPr>
          <p:txBody>
            <a:bodyPr wrap="none" anchor="ctr"/>
            <a:lstStyle/>
            <a:p>
              <a:endParaRPr lang="zh-CN" altLang="en-US"/>
            </a:p>
          </p:txBody>
        </p:sp>
        <p:sp>
          <p:nvSpPr>
            <p:cNvPr id="66578" name="Rectangle 18"/>
            <p:cNvSpPr>
              <a:spLocks noChangeArrowheads="1"/>
            </p:cNvSpPr>
            <p:nvPr/>
          </p:nvSpPr>
          <p:spPr bwMode="auto">
            <a:xfrm>
              <a:off x="2316" y="3150"/>
              <a:ext cx="1092" cy="327"/>
            </a:xfrm>
            <a:prstGeom prst="rect">
              <a:avLst/>
            </a:prstGeom>
            <a:noFill/>
            <a:ln w="12700" cap="sq">
              <a:noFill/>
              <a:miter lim="800000"/>
              <a:headEnd/>
              <a:tailEnd/>
            </a:ln>
          </p:spPr>
          <p:txBody>
            <a:bodyPr>
              <a:spAutoFit/>
            </a:bodyPr>
            <a:lstStyle/>
            <a:p>
              <a:r>
                <a:rPr lang="zh-CN" altLang="en-US" sz="2800" baseline="0">
                  <a:solidFill>
                    <a:srgbClr val="003399"/>
                  </a:solidFill>
                  <a:latin typeface="幼圆" pitchFamily="49" charset="-122"/>
                  <a:ea typeface="幼圆" pitchFamily="49" charset="-122"/>
                </a:rPr>
                <a:t> </a:t>
              </a:r>
              <a:r>
                <a:rPr lang="en-US" altLang="zh-CN" sz="2800" baseline="0">
                  <a:solidFill>
                    <a:srgbClr val="FF3300"/>
                  </a:solidFill>
                  <a:ea typeface="宋体" charset="-122"/>
                  <a:cs typeface="Times New Roman" pitchFamily="18" charset="0"/>
                </a:rPr>
                <a:t>n=0</a:t>
              </a:r>
              <a:endParaRPr lang="zh-CN" altLang="en-US" sz="3300" baseline="0">
                <a:solidFill>
                  <a:srgbClr val="003399"/>
                </a:solidFill>
                <a:latin typeface="幼圆" pitchFamily="49" charset="-122"/>
                <a:ea typeface="幼圆" pitchFamily="49" charset="-122"/>
              </a:endParaRPr>
            </a:p>
          </p:txBody>
        </p:sp>
        <p:grpSp>
          <p:nvGrpSpPr>
            <p:cNvPr id="4" name="Group 19"/>
            <p:cNvGrpSpPr>
              <a:grpSpLocks/>
            </p:cNvGrpSpPr>
            <p:nvPr/>
          </p:nvGrpSpPr>
          <p:grpSpPr bwMode="auto">
            <a:xfrm rot="-194015">
              <a:off x="2880" y="3168"/>
              <a:ext cx="240" cy="288"/>
              <a:chOff x="4992" y="576"/>
              <a:chExt cx="557" cy="624"/>
            </a:xfrm>
          </p:grpSpPr>
          <p:sp>
            <p:nvSpPr>
              <p:cNvPr id="66580" name="Freeform 20"/>
              <p:cNvSpPr>
                <a:spLocks/>
              </p:cNvSpPr>
              <p:nvPr/>
            </p:nvSpPr>
            <p:spPr bwMode="auto">
              <a:xfrm rot="770286">
                <a:off x="4992" y="576"/>
                <a:ext cx="557" cy="624"/>
              </a:xfrm>
              <a:custGeom>
                <a:avLst/>
                <a:gdLst>
                  <a:gd name="T0" fmla="*/ 2605 w 439"/>
                  <a:gd name="T1" fmla="*/ 63 h 683"/>
                  <a:gd name="T2" fmla="*/ 3372 w 439"/>
                  <a:gd name="T3" fmla="*/ 47 h 683"/>
                  <a:gd name="T4" fmla="*/ 4733 w 439"/>
                  <a:gd name="T5" fmla="*/ 58 h 683"/>
                  <a:gd name="T6" fmla="*/ 4607 w 439"/>
                  <a:gd name="T7" fmla="*/ 83 h 683"/>
                  <a:gd name="T8" fmla="*/ 2977 w 439"/>
                  <a:gd name="T9" fmla="*/ 102 h 683"/>
                  <a:gd name="T10" fmla="*/ 2658 w 439"/>
                  <a:gd name="T11" fmla="*/ 160 h 683"/>
                  <a:gd name="T12" fmla="*/ 2977 w 439"/>
                  <a:gd name="T13" fmla="*/ 178 h 683"/>
                  <a:gd name="T14" fmla="*/ 2448 w 439"/>
                  <a:gd name="T15" fmla="*/ 198 h 683"/>
                  <a:gd name="T16" fmla="*/ 2565 w 439"/>
                  <a:gd name="T17" fmla="*/ 217 h 683"/>
                  <a:gd name="T18" fmla="*/ 3706 w 439"/>
                  <a:gd name="T19" fmla="*/ 231 h 683"/>
                  <a:gd name="T20" fmla="*/ 5226 w 439"/>
                  <a:gd name="T21" fmla="*/ 222 h 683"/>
                  <a:gd name="T22" fmla="*/ 5708 w 439"/>
                  <a:gd name="T23" fmla="*/ 198 h 683"/>
                  <a:gd name="T24" fmla="*/ 5102 w 439"/>
                  <a:gd name="T25" fmla="*/ 175 h 683"/>
                  <a:gd name="T26" fmla="*/ 5765 w 439"/>
                  <a:gd name="T27" fmla="*/ 163 h 683"/>
                  <a:gd name="T28" fmla="*/ 5765 w 439"/>
                  <a:gd name="T29" fmla="*/ 131 h 683"/>
                  <a:gd name="T30" fmla="*/ 7452 w 439"/>
                  <a:gd name="T31" fmla="*/ 104 h 683"/>
                  <a:gd name="T32" fmla="*/ 7643 w 439"/>
                  <a:gd name="T33" fmla="*/ 63 h 683"/>
                  <a:gd name="T34" fmla="*/ 6541 w 439"/>
                  <a:gd name="T35" fmla="*/ 20 h 683"/>
                  <a:gd name="T36" fmla="*/ 4352 w 439"/>
                  <a:gd name="T37" fmla="*/ 0 h 683"/>
                  <a:gd name="T38" fmla="*/ 1945 w 439"/>
                  <a:gd name="T39" fmla="*/ 13 h 683"/>
                  <a:gd name="T40" fmla="*/ 529 w 439"/>
                  <a:gd name="T41" fmla="*/ 39 h 683"/>
                  <a:gd name="T42" fmla="*/ 0 w 439"/>
                  <a:gd name="T43" fmla="*/ 79 h 683"/>
                  <a:gd name="T44" fmla="*/ 66 w 439"/>
                  <a:gd name="T45" fmla="*/ 102 h 683"/>
                  <a:gd name="T46" fmla="*/ 2565 w 439"/>
                  <a:gd name="T47" fmla="*/ 100 h 683"/>
                  <a:gd name="T48" fmla="*/ 2605 w 439"/>
                  <a:gd name="T49" fmla="*/ 6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66581" name="Freeform 21"/>
              <p:cNvSpPr>
                <a:spLocks/>
              </p:cNvSpPr>
              <p:nvPr/>
            </p:nvSpPr>
            <p:spPr bwMode="auto">
              <a:xfrm rot="770286">
                <a:off x="5028" y="576"/>
                <a:ext cx="496" cy="435"/>
              </a:xfrm>
              <a:custGeom>
                <a:avLst/>
                <a:gdLst>
                  <a:gd name="T0" fmla="*/ 0 w 390"/>
                  <a:gd name="T1" fmla="*/ 80 h 477"/>
                  <a:gd name="T2" fmla="*/ 1014 w 390"/>
                  <a:gd name="T3" fmla="*/ 76 h 477"/>
                  <a:gd name="T4" fmla="*/ 1590 w 390"/>
                  <a:gd name="T5" fmla="*/ 80 h 477"/>
                  <a:gd name="T6" fmla="*/ 1559 w 390"/>
                  <a:gd name="T7" fmla="*/ 57 h 477"/>
                  <a:gd name="T8" fmla="*/ 1983 w 390"/>
                  <a:gd name="T9" fmla="*/ 33 h 477"/>
                  <a:gd name="T10" fmla="*/ 3686 w 390"/>
                  <a:gd name="T11" fmla="*/ 25 h 477"/>
                  <a:gd name="T12" fmla="*/ 4488 w 390"/>
                  <a:gd name="T13" fmla="*/ 36 h 477"/>
                  <a:gd name="T14" fmla="*/ 5344 w 390"/>
                  <a:gd name="T15" fmla="*/ 51 h 477"/>
                  <a:gd name="T16" fmla="*/ 5092 w 390"/>
                  <a:gd name="T17" fmla="*/ 79 h 477"/>
                  <a:gd name="T18" fmla="*/ 3491 w 390"/>
                  <a:gd name="T19" fmla="*/ 91 h 477"/>
                  <a:gd name="T20" fmla="*/ 3051 w 390"/>
                  <a:gd name="T21" fmla="*/ 111 h 477"/>
                  <a:gd name="T22" fmla="*/ 3173 w 390"/>
                  <a:gd name="T23" fmla="*/ 130 h 477"/>
                  <a:gd name="T24" fmla="*/ 2973 w 390"/>
                  <a:gd name="T25" fmla="*/ 158 h 477"/>
                  <a:gd name="T26" fmla="*/ 4600 w 390"/>
                  <a:gd name="T27" fmla="*/ 158 h 477"/>
                  <a:gd name="T28" fmla="*/ 4809 w 390"/>
                  <a:gd name="T29" fmla="*/ 138 h 477"/>
                  <a:gd name="T30" fmla="*/ 4676 w 390"/>
                  <a:gd name="T31" fmla="*/ 114 h 477"/>
                  <a:gd name="T32" fmla="*/ 5663 w 390"/>
                  <a:gd name="T33" fmla="*/ 101 h 477"/>
                  <a:gd name="T34" fmla="*/ 6402 w 390"/>
                  <a:gd name="T35" fmla="*/ 95 h 477"/>
                  <a:gd name="T36" fmla="*/ 6991 w 390"/>
                  <a:gd name="T37" fmla="*/ 65 h 477"/>
                  <a:gd name="T38" fmla="*/ 6471 w 390"/>
                  <a:gd name="T39" fmla="*/ 33 h 477"/>
                  <a:gd name="T40" fmla="*/ 4730 w 390"/>
                  <a:gd name="T41" fmla="*/ 0 h 477"/>
                  <a:gd name="T42" fmla="*/ 2619 w 390"/>
                  <a:gd name="T43" fmla="*/ 5 h 477"/>
                  <a:gd name="T44" fmla="*/ 928 w 390"/>
                  <a:gd name="T45" fmla="*/ 23 h 477"/>
                  <a:gd name="T46" fmla="*/ 196 w 390"/>
                  <a:gd name="T47" fmla="*/ 47 h 477"/>
                  <a:gd name="T48" fmla="*/ 0 w 390"/>
                  <a:gd name="T49" fmla="*/ 80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66582" name="Freeform 22"/>
              <p:cNvSpPr>
                <a:spLocks/>
              </p:cNvSpPr>
              <p:nvPr/>
            </p:nvSpPr>
            <p:spPr bwMode="auto">
              <a:xfrm rot="770286">
                <a:off x="5159" y="1066"/>
                <a:ext cx="160" cy="100"/>
              </a:xfrm>
              <a:custGeom>
                <a:avLst/>
                <a:gdLst>
                  <a:gd name="T0" fmla="*/ 782 w 126"/>
                  <a:gd name="T1" fmla="*/ 0 h 109"/>
                  <a:gd name="T2" fmla="*/ 156 w 126"/>
                  <a:gd name="T3" fmla="*/ 7 h 109"/>
                  <a:gd name="T4" fmla="*/ 0 w 126"/>
                  <a:gd name="T5" fmla="*/ 26 h 109"/>
                  <a:gd name="T6" fmla="*/ 500 w 126"/>
                  <a:gd name="T7" fmla="*/ 39 h 109"/>
                  <a:gd name="T8" fmla="*/ 1713 w 126"/>
                  <a:gd name="T9" fmla="*/ 39 h 109"/>
                  <a:gd name="T10" fmla="*/ 2223 w 126"/>
                  <a:gd name="T11" fmla="*/ 24 h 109"/>
                  <a:gd name="T12" fmla="*/ 1801 w 126"/>
                  <a:gd name="T13" fmla="*/ 6 h 109"/>
                  <a:gd name="T14" fmla="*/ 782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sp>
        <p:nvSpPr>
          <p:cNvPr id="581655" name="Text Box 23"/>
          <p:cNvSpPr txBox="1">
            <a:spLocks noChangeArrowheads="1"/>
          </p:cNvSpPr>
          <p:nvPr/>
        </p:nvSpPr>
        <p:spPr bwMode="auto">
          <a:xfrm>
            <a:off x="4487863" y="5622925"/>
            <a:ext cx="3789362" cy="473075"/>
          </a:xfrm>
          <a:prstGeom prst="rect">
            <a:avLst/>
          </a:prstGeom>
          <a:noFill/>
          <a:ln w="12700" cap="sq">
            <a:noFill/>
            <a:miter lim="800000"/>
            <a:headEnd/>
            <a:tailEnd/>
          </a:ln>
        </p:spPr>
        <p:txBody>
          <a:bodyPr>
            <a:spAutoFit/>
          </a:bodyPr>
          <a:lstStyle/>
          <a:p>
            <a:pPr fontAlgn="base">
              <a:spcBef>
                <a:spcPct val="0"/>
              </a:spcBef>
            </a:pPr>
            <a:r>
              <a:rPr lang="zh-CN" altLang="en-US" sz="2500" baseline="0" dirty="0">
                <a:solidFill>
                  <a:srgbClr val="003399"/>
                </a:solidFill>
                <a:ea typeface="幼圆" pitchFamily="49" charset="-122"/>
              </a:rPr>
              <a:t>( 正常位置</a:t>
            </a:r>
            <a:r>
              <a:rPr lang="en-US" altLang="zh-CN" sz="2500" baseline="0" dirty="0">
                <a:solidFill>
                  <a:srgbClr val="003399"/>
                </a:solidFill>
                <a:ea typeface="幼圆" pitchFamily="49" charset="-122"/>
              </a:rPr>
              <a:t>:0</a:t>
            </a:r>
            <a:r>
              <a:rPr lang="en-US" altLang="zh-CN" sz="2500" baseline="0" dirty="0">
                <a:solidFill>
                  <a:srgbClr val="FF3300"/>
                </a:solidFill>
                <a:ea typeface="宋体" charset="-122"/>
                <a:cs typeface="Times New Roman" pitchFamily="18" charset="0"/>
              </a:rPr>
              <a:t>≤i≤n-1 </a:t>
            </a:r>
            <a:r>
              <a:rPr lang="en-US" altLang="zh-CN" sz="2500" baseline="0" dirty="0">
                <a:solidFill>
                  <a:srgbClr val="003399"/>
                </a:solidFill>
                <a:ea typeface="幼圆" pitchFamily="49" charset="-122"/>
              </a:rPr>
              <a:t>)</a:t>
            </a:r>
          </a:p>
        </p:txBody>
      </p:sp>
      <p:sp>
        <p:nvSpPr>
          <p:cNvPr id="581656" name="Rectangle 24"/>
          <p:cNvSpPr>
            <a:spLocks noChangeArrowheads="1"/>
          </p:cNvSpPr>
          <p:nvPr/>
        </p:nvSpPr>
        <p:spPr bwMode="auto">
          <a:xfrm>
            <a:off x="5248275" y="4124325"/>
            <a:ext cx="1444625" cy="457200"/>
          </a:xfrm>
          <a:prstGeom prst="rect">
            <a:avLst/>
          </a:prstGeom>
          <a:noFill/>
          <a:ln w="9525">
            <a:noFill/>
            <a:miter lim="800000"/>
            <a:headEnd/>
            <a:tailEnd/>
          </a:ln>
        </p:spPr>
        <p:txBody>
          <a:bodyPr>
            <a:spAutoFit/>
          </a:bodyPr>
          <a:lstStyle/>
          <a:p>
            <a:pPr fontAlgn="base">
              <a:spcBef>
                <a:spcPct val="0"/>
              </a:spcBef>
            </a:pPr>
            <a:r>
              <a:rPr lang="zh-CN" altLang="en-US" sz="2400" baseline="0">
                <a:solidFill>
                  <a:schemeClr val="accent2"/>
                </a:solidFill>
                <a:ea typeface="幼圆" pitchFamily="49" charset="-122"/>
              </a:rPr>
              <a:t>( </a:t>
            </a:r>
            <a:r>
              <a:rPr lang="en-US" altLang="zh-CN" sz="2400" baseline="0">
                <a:solidFill>
                  <a:schemeClr val="accent2"/>
                </a:solidFill>
                <a:ea typeface="幼圆" pitchFamily="49" charset="-122"/>
              </a:rPr>
              <a:t>n</a:t>
            </a:r>
            <a:r>
              <a:rPr lang="en-US" altLang="zh-CN" sz="2400" baseline="0">
                <a:solidFill>
                  <a:schemeClr val="accent2"/>
                </a:solidFill>
                <a:latin typeface="宋体" charset="-122"/>
                <a:ea typeface="宋体" charset="-122"/>
              </a:rPr>
              <a:t>--</a:t>
            </a:r>
            <a:r>
              <a:rPr lang="en-US" altLang="zh-CN" sz="2400" baseline="0">
                <a:solidFill>
                  <a:schemeClr val="accent2"/>
                </a:solidFill>
                <a:ea typeface="幼圆"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1638"/>
                                        </p:tgtEl>
                                        <p:attrNameLst>
                                          <p:attrName>style.visibility</p:attrName>
                                        </p:attrNameLst>
                                      </p:cBhvr>
                                      <p:to>
                                        <p:strVal val="visible"/>
                                      </p:to>
                                    </p:set>
                                    <p:anim calcmode="lin" valueType="num">
                                      <p:cBhvr additive="base">
                                        <p:cTn id="7" dur="500" fill="hold"/>
                                        <p:tgtEl>
                                          <p:spTgt spid="581638"/>
                                        </p:tgtEl>
                                        <p:attrNameLst>
                                          <p:attrName>ppt_x</p:attrName>
                                        </p:attrNameLst>
                                      </p:cBhvr>
                                      <p:tavLst>
                                        <p:tav tm="0">
                                          <p:val>
                                            <p:strVal val="0-#ppt_w/2"/>
                                          </p:val>
                                        </p:tav>
                                        <p:tav tm="100000">
                                          <p:val>
                                            <p:strVal val="#ppt_x"/>
                                          </p:val>
                                        </p:tav>
                                      </p:tavLst>
                                    </p:anim>
                                    <p:anim calcmode="lin" valueType="num">
                                      <p:cBhvr additive="base">
                                        <p:cTn id="8" dur="500" fill="hold"/>
                                        <p:tgtEl>
                                          <p:spTgt spid="5816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581639"/>
                                        </p:tgtEl>
                                        <p:attrNameLst>
                                          <p:attrName>style.visibility</p:attrName>
                                        </p:attrNameLst>
                                      </p:cBhvr>
                                      <p:to>
                                        <p:strVal val="visible"/>
                                      </p:to>
                                    </p:set>
                                    <p:animEffect transition="in" filter="wipe(right)">
                                      <p:cBhvr>
                                        <p:cTn id="13" dur="500"/>
                                        <p:tgtEl>
                                          <p:spTgt spid="58163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81635"/>
                                        </p:tgtEl>
                                        <p:attrNameLst>
                                          <p:attrName>style.visibility</p:attrName>
                                        </p:attrNameLst>
                                      </p:cBhvr>
                                      <p:to>
                                        <p:strVal val="visible"/>
                                      </p:to>
                                    </p:set>
                                    <p:animEffect transition="in" filter="blinds(horizontal)">
                                      <p:cBhvr>
                                        <p:cTn id="18" dur="500"/>
                                        <p:tgtEl>
                                          <p:spTgt spid="58163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81636"/>
                                        </p:tgtEl>
                                        <p:attrNameLst>
                                          <p:attrName>style.visibility</p:attrName>
                                        </p:attrNameLst>
                                      </p:cBhvr>
                                      <p:to>
                                        <p:strVal val="visible"/>
                                      </p:to>
                                    </p:set>
                                    <p:animEffect transition="in" filter="blinds(horizontal)">
                                      <p:cBhvr>
                                        <p:cTn id="21" dur="500"/>
                                        <p:tgtEl>
                                          <p:spTgt spid="58163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81637"/>
                                        </p:tgtEl>
                                        <p:attrNameLst>
                                          <p:attrName>style.visibility</p:attrName>
                                        </p:attrNameLst>
                                      </p:cBhvr>
                                      <p:to>
                                        <p:strVal val="visible"/>
                                      </p:to>
                                    </p:set>
                                    <p:animEffect transition="in" filter="blinds(horizontal)">
                                      <p:cBhvr>
                                        <p:cTn id="24" dur="500"/>
                                        <p:tgtEl>
                                          <p:spTgt spid="581637"/>
                                        </p:tgtEl>
                                      </p:cBhvr>
                                    </p:animEffect>
                                  </p:childTnLst>
                                </p:cTn>
                              </p:par>
                              <p:par>
                                <p:cTn id="25" presetID="3" presetClass="entr" presetSubtype="1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1640"/>
                                        </p:tgtEl>
                                        <p:attrNameLst>
                                          <p:attrName>style.visibility</p:attrName>
                                        </p:attrNameLst>
                                      </p:cBhvr>
                                      <p:to>
                                        <p:strVal val="visible"/>
                                      </p:to>
                                    </p:set>
                                    <p:animEffect transition="in" filter="blinds(horizontal)">
                                      <p:cBhvr>
                                        <p:cTn id="32" dur="500"/>
                                        <p:tgtEl>
                                          <p:spTgt spid="58164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81656"/>
                                        </p:tgtEl>
                                        <p:attrNameLst>
                                          <p:attrName>style.visibility</p:attrName>
                                        </p:attrNameLst>
                                      </p:cBhvr>
                                      <p:to>
                                        <p:strVal val="visible"/>
                                      </p:to>
                                    </p:set>
                                    <p:animEffect transition="in" filter="blinds(horizontal)">
                                      <p:cBhvr>
                                        <p:cTn id="35" dur="500"/>
                                        <p:tgtEl>
                                          <p:spTgt spid="58165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581641"/>
                                        </p:tgtEl>
                                        <p:attrNameLst>
                                          <p:attrName>style.visibility</p:attrName>
                                        </p:attrNameLst>
                                      </p:cBhvr>
                                      <p:to>
                                        <p:strVal val="visible"/>
                                      </p:to>
                                    </p:set>
                                    <p:anim calcmode="lin" valueType="num">
                                      <p:cBhvr additive="base">
                                        <p:cTn id="40" dur="500" fill="hold"/>
                                        <p:tgtEl>
                                          <p:spTgt spid="581641"/>
                                        </p:tgtEl>
                                        <p:attrNameLst>
                                          <p:attrName>ppt_x</p:attrName>
                                        </p:attrNameLst>
                                      </p:cBhvr>
                                      <p:tavLst>
                                        <p:tav tm="0">
                                          <p:val>
                                            <p:strVal val="0-#ppt_w/2"/>
                                          </p:val>
                                        </p:tav>
                                        <p:tav tm="100000">
                                          <p:val>
                                            <p:strVal val="#ppt_x"/>
                                          </p:val>
                                        </p:tav>
                                      </p:tavLst>
                                    </p:anim>
                                    <p:anim calcmode="lin" valueType="num">
                                      <p:cBhvr additive="base">
                                        <p:cTn id="41" dur="500" fill="hold"/>
                                        <p:tgtEl>
                                          <p:spTgt spid="58164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581642"/>
                                        </p:tgtEl>
                                        <p:attrNameLst>
                                          <p:attrName>style.visibility</p:attrName>
                                        </p:attrNameLst>
                                      </p:cBhvr>
                                      <p:to>
                                        <p:strVal val="visible"/>
                                      </p:to>
                                    </p:set>
                                    <p:animEffect transition="in" filter="wipe(right)">
                                      <p:cBhvr>
                                        <p:cTn id="46" dur="500"/>
                                        <p:tgtEl>
                                          <p:spTgt spid="58164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right)">
                                      <p:cBhvr>
                                        <p:cTn id="51" dur="500"/>
                                        <p:tgtEl>
                                          <p:spTgt spid="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81643"/>
                                        </p:tgtEl>
                                        <p:attrNameLst>
                                          <p:attrName>style.visibility</p:attrName>
                                        </p:attrNameLst>
                                      </p:cBhvr>
                                      <p:to>
                                        <p:strVal val="visible"/>
                                      </p:to>
                                    </p:set>
                                    <p:animEffect transition="in" filter="wipe(left)">
                                      <p:cBhvr>
                                        <p:cTn id="56" dur="500"/>
                                        <p:tgtEl>
                                          <p:spTgt spid="58164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581655"/>
                                        </p:tgtEl>
                                        <p:attrNameLst>
                                          <p:attrName>style.visibility</p:attrName>
                                        </p:attrNameLst>
                                      </p:cBhvr>
                                      <p:to>
                                        <p:strVal val="visible"/>
                                      </p:to>
                                    </p:set>
                                    <p:animEffect transition="in" filter="wipe(right)">
                                      <p:cBhvr>
                                        <p:cTn id="61" dur="500"/>
                                        <p:tgtEl>
                                          <p:spTgt spid="581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animBg="1"/>
      <p:bldP spid="581636" grpId="0"/>
      <p:bldP spid="581637" grpId="0"/>
      <p:bldP spid="581638" grpId="0" autoUpdateAnimBg="0"/>
      <p:bldP spid="581639" grpId="0" autoUpdateAnimBg="0"/>
      <p:bldP spid="581640" grpId="0"/>
      <p:bldP spid="581641" grpId="0" autoUpdateAnimBg="0"/>
      <p:bldP spid="581642" grpId="0" autoUpdateAnimBg="0"/>
      <p:bldP spid="581643" grpId="0" autoUpdateAnimBg="0"/>
      <p:bldP spid="581655" grpId="0" autoUpdateAnimBg="0"/>
      <p:bldP spid="58165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loud"/>
          <p:cNvSpPr>
            <a:spLocks noChangeAspect="1" noEditPoints="1" noChangeArrowheads="1"/>
          </p:cNvSpPr>
          <p:nvPr/>
        </p:nvSpPr>
        <p:spPr bwMode="auto">
          <a:xfrm>
            <a:off x="1143000" y="2209800"/>
            <a:ext cx="6553200" cy="22256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endParaRPr lang="zh-CN" altLang="en-US"/>
          </a:p>
        </p:txBody>
      </p:sp>
      <p:sp>
        <p:nvSpPr>
          <p:cNvPr id="67587" name="Rectangle 84"/>
          <p:cNvSpPr>
            <a:spLocks noChangeArrowheads="1"/>
          </p:cNvSpPr>
          <p:nvPr/>
        </p:nvSpPr>
        <p:spPr bwMode="auto">
          <a:xfrm>
            <a:off x="1295400" y="1447800"/>
            <a:ext cx="2667000" cy="1112838"/>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lgn="ctr"/>
            <a:r>
              <a:rPr lang="zh-CN" altLang="en-US" sz="6700" baseline="0">
                <a:solidFill>
                  <a:schemeClr val="accent2"/>
                </a:solidFill>
                <a:ea typeface="华文行楷" pitchFamily="2" charset="-122"/>
              </a:rPr>
              <a:t>约定</a:t>
            </a:r>
          </a:p>
        </p:txBody>
      </p:sp>
      <p:sp>
        <p:nvSpPr>
          <p:cNvPr id="67588" name="Rectangle 85"/>
          <p:cNvSpPr>
            <a:spLocks noChangeArrowheads="1"/>
          </p:cNvSpPr>
          <p:nvPr/>
        </p:nvSpPr>
        <p:spPr bwMode="auto">
          <a:xfrm>
            <a:off x="2133600" y="2828925"/>
            <a:ext cx="4875213" cy="1019175"/>
          </a:xfrm>
          <a:prstGeom prst="rect">
            <a:avLst/>
          </a:prstGeom>
          <a:noFill/>
          <a:ln w="12700" cap="sq">
            <a:noFill/>
            <a:miter lim="800000"/>
            <a:headEnd/>
            <a:tailEnd/>
          </a:ln>
          <a:effectLst>
            <a:outerShdw dist="12700" algn="ctr" rotWithShape="0">
              <a:schemeClr val="bg1"/>
            </a:outerShdw>
          </a:effectLst>
        </p:spPr>
        <p:txBody>
          <a:bodyPr wrap="none">
            <a:spAutoFit/>
          </a:bodyPr>
          <a:lstStyle/>
          <a:p>
            <a:pPr>
              <a:lnSpc>
                <a:spcPct val="95000"/>
              </a:lnSpc>
              <a:spcBef>
                <a:spcPct val="0"/>
              </a:spcBef>
            </a:pPr>
            <a:r>
              <a:rPr lang="zh-CN" altLang="en-US" sz="3200" baseline="0">
                <a:solidFill>
                  <a:srgbClr val="FF3300"/>
                </a:solidFill>
                <a:latin typeface="黑体" pitchFamily="2" charset="-122"/>
                <a:ea typeface="黑体" pitchFamily="2" charset="-122"/>
              </a:rPr>
              <a:t>若删除成功，算法返回</a:t>
            </a:r>
            <a:r>
              <a:rPr lang="zh-CN" altLang="en-US" sz="3200" baseline="0">
                <a:solidFill>
                  <a:srgbClr val="FF3300"/>
                </a:solidFill>
                <a:ea typeface="黑体" pitchFamily="2" charset="-122"/>
              </a:rPr>
              <a:t>1</a:t>
            </a:r>
            <a:r>
              <a:rPr lang="zh-CN" altLang="en-US" sz="3200" baseline="0">
                <a:solidFill>
                  <a:srgbClr val="FF3300"/>
                </a:solidFill>
                <a:latin typeface="黑体" pitchFamily="2" charset="-122"/>
                <a:ea typeface="黑体" pitchFamily="2" charset="-122"/>
              </a:rPr>
              <a:t>，</a:t>
            </a:r>
          </a:p>
          <a:p>
            <a:pPr>
              <a:lnSpc>
                <a:spcPct val="95000"/>
              </a:lnSpc>
              <a:spcBef>
                <a:spcPct val="0"/>
              </a:spcBef>
            </a:pPr>
            <a:r>
              <a:rPr lang="zh-CN" altLang="en-US" sz="3200" baseline="0">
                <a:solidFill>
                  <a:srgbClr val="FF3300"/>
                </a:solidFill>
                <a:latin typeface="黑体" pitchFamily="2" charset="-122"/>
                <a:ea typeface="黑体" pitchFamily="2" charset="-122"/>
              </a:rPr>
              <a:t>否则，算法返回-</a:t>
            </a:r>
            <a:r>
              <a:rPr lang="zh-CN" altLang="en-US" sz="3200" baseline="0">
                <a:solidFill>
                  <a:srgbClr val="FF3300"/>
                </a:solidFill>
                <a:ea typeface="黑体" pitchFamily="2" charset="-122"/>
              </a:rPr>
              <a:t>1</a:t>
            </a:r>
            <a:r>
              <a:rPr lang="zh-CN" altLang="en-US" sz="3200" baseline="0">
                <a:solidFill>
                  <a:srgbClr val="FF3300"/>
                </a:solidFill>
                <a:latin typeface="黑体" pitchFamily="2" charset="-122"/>
                <a:ea typeface="黑体" pitchFamily="2" charset="-122"/>
              </a:rPr>
              <a: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7" name="Text Box 3"/>
          <p:cNvSpPr txBox="1">
            <a:spLocks noChangeArrowheads="1"/>
          </p:cNvSpPr>
          <p:nvPr/>
        </p:nvSpPr>
        <p:spPr bwMode="auto">
          <a:xfrm>
            <a:off x="346075" y="3721100"/>
            <a:ext cx="8001000" cy="847725"/>
          </a:xfrm>
          <a:prstGeom prst="rect">
            <a:avLst/>
          </a:prstGeom>
          <a:noFill/>
          <a:ln w="12700" cap="sq">
            <a:noFill/>
            <a:miter lim="800000"/>
            <a:headEnd type="none" w="sm" len="sm"/>
            <a:tailEnd type="none" w="sm" len="sm"/>
          </a:ln>
        </p:spPr>
        <p:txBody>
          <a:bodyPr>
            <a:spAutoFit/>
          </a:bodyPr>
          <a:lstStyle/>
          <a:p>
            <a:pPr fontAlgn="base">
              <a:lnSpc>
                <a:spcPct val="95000"/>
              </a:lnSpc>
              <a:spcBef>
                <a:spcPct val="0"/>
              </a:spcBef>
            </a:pPr>
            <a:r>
              <a:rPr lang="zh-CN" altLang="zh-CN" sz="2600" baseline="0" dirty="0"/>
              <a:t>              </a:t>
            </a:r>
            <a:r>
              <a:rPr lang="en-US" altLang="zh-CN" sz="2600" baseline="0" dirty="0"/>
              <a:t>for( k=i</a:t>
            </a:r>
            <a:r>
              <a:rPr lang="en-US" altLang="zh-CN" sz="2600" dirty="0"/>
              <a:t>+1</a:t>
            </a:r>
            <a:r>
              <a:rPr lang="en-US" altLang="zh-CN" sz="2600" baseline="0" dirty="0"/>
              <a:t>; k&lt;N; </a:t>
            </a:r>
            <a:r>
              <a:rPr lang="en-US" altLang="zh-CN" sz="2600" dirty="0"/>
              <a:t>k</a:t>
            </a:r>
            <a:r>
              <a:rPr lang="en-US" altLang="zh-CN" sz="2600" baseline="0" dirty="0"/>
              <a:t>++ ) </a:t>
            </a:r>
          </a:p>
          <a:p>
            <a:pPr fontAlgn="base">
              <a:lnSpc>
                <a:spcPct val="95000"/>
              </a:lnSpc>
              <a:spcBef>
                <a:spcPct val="0"/>
              </a:spcBef>
            </a:pPr>
            <a:r>
              <a:rPr lang="en-US" altLang="zh-CN" sz="2600" baseline="0" dirty="0"/>
              <a:t>                   list[k-1]=</a:t>
            </a:r>
            <a:r>
              <a:rPr lang="en-US" altLang="zh-CN" sz="2600" dirty="0"/>
              <a:t>list</a:t>
            </a:r>
            <a:r>
              <a:rPr lang="en-US" altLang="zh-CN" sz="2600" baseline="0" dirty="0"/>
              <a:t>[k];            </a:t>
            </a:r>
            <a:r>
              <a:rPr lang="en-US" altLang="zh-CN" sz="2200" baseline="0" dirty="0">
                <a:solidFill>
                  <a:srgbClr val="007C00"/>
                </a:solidFill>
              </a:rPr>
              <a:t>/* </a:t>
            </a:r>
            <a:r>
              <a:rPr lang="zh-CN" altLang="en-US" sz="2200" baseline="0" dirty="0">
                <a:solidFill>
                  <a:srgbClr val="007C00"/>
                </a:solidFill>
                <a:ea typeface="幼圆" pitchFamily="49" charset="-122"/>
              </a:rPr>
              <a:t>元素依次前移一个位置</a:t>
            </a:r>
            <a:r>
              <a:rPr lang="zh-CN" altLang="en-US" sz="2200" baseline="0" dirty="0">
                <a:solidFill>
                  <a:srgbClr val="007C00"/>
                </a:solidFill>
              </a:rPr>
              <a:t> *</a:t>
            </a:r>
            <a:r>
              <a:rPr lang="zh-CN" altLang="zh-CN" sz="2200" baseline="0" dirty="0">
                <a:solidFill>
                  <a:srgbClr val="007C00"/>
                </a:solidFill>
              </a:rPr>
              <a:t>/</a:t>
            </a:r>
            <a:endParaRPr lang="zh-CN" altLang="en-US" sz="2200" baseline="0" dirty="0">
              <a:solidFill>
                <a:srgbClr val="007C00"/>
              </a:solidFill>
            </a:endParaRPr>
          </a:p>
        </p:txBody>
      </p:sp>
      <p:sp>
        <p:nvSpPr>
          <p:cNvPr id="359428" name="Text Box 4"/>
          <p:cNvSpPr txBox="1">
            <a:spLocks noChangeArrowheads="1"/>
          </p:cNvSpPr>
          <p:nvPr/>
        </p:nvSpPr>
        <p:spPr bwMode="auto">
          <a:xfrm>
            <a:off x="855663" y="4384675"/>
            <a:ext cx="20574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600" baseline="0" dirty="0">
                <a:solidFill>
                  <a:schemeClr val="bg1"/>
                </a:solidFill>
              </a:rPr>
              <a:t>        </a:t>
            </a:r>
            <a:r>
              <a:rPr lang="en-US" altLang="zh-CN" sz="2600" dirty="0"/>
              <a:t>N</a:t>
            </a:r>
            <a:r>
              <a:rPr lang="en-US" altLang="zh-CN" sz="2600" baseline="0" dirty="0">
                <a:latin typeface="宋体" charset="-122"/>
                <a:ea typeface="宋体" charset="-122"/>
              </a:rPr>
              <a:t>--</a:t>
            </a:r>
            <a:r>
              <a:rPr lang="en-US" altLang="zh-CN" sz="2600" baseline="0" dirty="0"/>
              <a:t>;</a:t>
            </a:r>
            <a:endParaRPr kumimoji="1" lang="zh-CN" altLang="en-US" sz="2600" baseline="0" dirty="0">
              <a:ea typeface="宋体" charset="-122"/>
            </a:endParaRPr>
          </a:p>
        </p:txBody>
      </p:sp>
      <p:sp>
        <p:nvSpPr>
          <p:cNvPr id="359429" name="Text Box 5"/>
          <p:cNvSpPr txBox="1">
            <a:spLocks noChangeArrowheads="1"/>
          </p:cNvSpPr>
          <p:nvPr/>
        </p:nvSpPr>
        <p:spPr bwMode="auto">
          <a:xfrm>
            <a:off x="4576763" y="4446588"/>
            <a:ext cx="3335337" cy="427037"/>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zh-CN" sz="2200" baseline="0">
                <a:solidFill>
                  <a:srgbClr val="009900"/>
                </a:solidFill>
              </a:rPr>
              <a:t> </a:t>
            </a:r>
            <a:r>
              <a:rPr lang="zh-CN" altLang="zh-CN" sz="2200" baseline="0">
                <a:solidFill>
                  <a:srgbClr val="008000"/>
                </a:solidFill>
              </a:rPr>
              <a:t>/</a:t>
            </a:r>
            <a:r>
              <a:rPr lang="zh-CN" altLang="en-US" sz="2200" baseline="0">
                <a:solidFill>
                  <a:srgbClr val="008000"/>
                </a:solidFill>
              </a:rPr>
              <a:t>* </a:t>
            </a:r>
            <a:r>
              <a:rPr lang="zh-CN" altLang="en-US" sz="2200" baseline="0">
                <a:solidFill>
                  <a:srgbClr val="008000"/>
                </a:solidFill>
                <a:latin typeface="宋体" charset="-122"/>
                <a:ea typeface="幼圆" pitchFamily="49" charset="-122"/>
              </a:rPr>
              <a:t>线性表的长度减</a:t>
            </a:r>
            <a:r>
              <a:rPr lang="zh-CN" altLang="en-US" sz="2200" baseline="0">
                <a:solidFill>
                  <a:srgbClr val="008000"/>
                </a:solidFill>
                <a:latin typeface="宋体" charset="-122"/>
              </a:rPr>
              <a:t>1 *</a:t>
            </a:r>
            <a:r>
              <a:rPr lang="zh-CN" altLang="zh-CN" sz="2200" baseline="0">
                <a:solidFill>
                  <a:srgbClr val="008000"/>
                </a:solidFill>
              </a:rPr>
              <a:t>/</a:t>
            </a:r>
            <a:endParaRPr lang="zh-CN" altLang="en-US" sz="2200" baseline="0">
              <a:solidFill>
                <a:srgbClr val="008000"/>
              </a:solidFill>
            </a:endParaRPr>
          </a:p>
        </p:txBody>
      </p:sp>
      <p:sp>
        <p:nvSpPr>
          <p:cNvPr id="359430" name="Text Box 6"/>
          <p:cNvSpPr txBox="1">
            <a:spLocks noChangeArrowheads="1"/>
          </p:cNvSpPr>
          <p:nvPr/>
        </p:nvSpPr>
        <p:spPr bwMode="auto">
          <a:xfrm>
            <a:off x="914400" y="3000375"/>
            <a:ext cx="7696200" cy="806450"/>
          </a:xfrm>
          <a:prstGeom prst="rect">
            <a:avLst/>
          </a:prstGeom>
          <a:noFill/>
          <a:ln w="12700" cap="sq">
            <a:noFill/>
            <a:miter lim="800000"/>
            <a:headEnd type="none" w="sm" len="sm"/>
            <a:tailEnd type="none" w="sm" len="sm"/>
          </a:ln>
        </p:spPr>
        <p:txBody>
          <a:bodyPr>
            <a:spAutoFit/>
          </a:bodyPr>
          <a:lstStyle/>
          <a:p>
            <a:pPr fontAlgn="base">
              <a:lnSpc>
                <a:spcPct val="90000"/>
              </a:lnSpc>
              <a:spcBef>
                <a:spcPct val="0"/>
              </a:spcBef>
            </a:pPr>
            <a:r>
              <a:rPr lang="zh-CN" altLang="zh-CN" sz="2600" baseline="0" dirty="0">
                <a:solidFill>
                  <a:srgbClr val="0033CC"/>
                </a:solidFill>
              </a:rPr>
              <a:t>       </a:t>
            </a:r>
            <a:r>
              <a:rPr lang="en-US" altLang="zh-CN" sz="2600" baseline="0" dirty="0">
                <a:solidFill>
                  <a:srgbClr val="0033CC"/>
                </a:solidFill>
              </a:rPr>
              <a:t>if(N==0|| </a:t>
            </a:r>
            <a:r>
              <a:rPr lang="en-US" altLang="zh-CN" sz="2600" baseline="0" dirty="0" err="1">
                <a:solidFill>
                  <a:srgbClr val="0033CC"/>
                </a:solidFill>
              </a:rPr>
              <a:t>i</a:t>
            </a:r>
            <a:r>
              <a:rPr lang="en-US" altLang="zh-CN" sz="2600" baseline="0" dirty="0">
                <a:solidFill>
                  <a:srgbClr val="0033CC"/>
                </a:solidFill>
              </a:rPr>
              <a:t>&lt;0 || </a:t>
            </a:r>
            <a:r>
              <a:rPr lang="en-US" altLang="zh-CN" sz="2600" baseline="0" dirty="0" err="1">
                <a:solidFill>
                  <a:srgbClr val="0033CC"/>
                </a:solidFill>
              </a:rPr>
              <a:t>i</a:t>
            </a:r>
            <a:r>
              <a:rPr lang="en-US" altLang="zh-CN" sz="2600" baseline="0" dirty="0">
                <a:solidFill>
                  <a:srgbClr val="0033CC"/>
                </a:solidFill>
              </a:rPr>
              <a:t>&gt;N-1 )</a:t>
            </a:r>
            <a:endParaRPr lang="en-US" altLang="zh-CN" sz="2600" baseline="0" dirty="0">
              <a:solidFill>
                <a:srgbClr val="0033CC"/>
              </a:solidFill>
              <a:latin typeface="宋体" charset="-122"/>
            </a:endParaRPr>
          </a:p>
          <a:p>
            <a:pPr fontAlgn="base">
              <a:lnSpc>
                <a:spcPct val="90000"/>
              </a:lnSpc>
              <a:spcBef>
                <a:spcPct val="0"/>
              </a:spcBef>
            </a:pPr>
            <a:r>
              <a:rPr lang="en-US" altLang="zh-CN" sz="2600" baseline="0" dirty="0">
                <a:solidFill>
                  <a:srgbClr val="0033CC"/>
                </a:solidFill>
              </a:rPr>
              <a:t>            </a:t>
            </a:r>
            <a:r>
              <a:rPr lang="en-US" altLang="zh-CN" sz="2600" baseline="0" dirty="0" err="1">
                <a:solidFill>
                  <a:srgbClr val="0033CC"/>
                </a:solidFill>
              </a:rPr>
              <a:t>retutn</a:t>
            </a:r>
            <a:r>
              <a:rPr lang="en-US" altLang="zh-CN" sz="2600" baseline="0" dirty="0">
                <a:solidFill>
                  <a:srgbClr val="0033CC"/>
                </a:solidFill>
              </a:rPr>
              <a:t> -1;                 </a:t>
            </a:r>
            <a:r>
              <a:rPr lang="en-US" altLang="zh-CN" sz="2200" baseline="0" dirty="0">
                <a:solidFill>
                  <a:srgbClr val="008000"/>
                </a:solidFill>
              </a:rPr>
              <a:t>/* </a:t>
            </a:r>
            <a:r>
              <a:rPr lang="zh-CN" altLang="en-US" sz="2200" baseline="0" dirty="0">
                <a:solidFill>
                  <a:srgbClr val="008000"/>
                </a:solidFill>
                <a:ea typeface="幼圆" pitchFamily="49" charset="-122"/>
              </a:rPr>
              <a:t>删除失败</a:t>
            </a:r>
            <a:r>
              <a:rPr lang="zh-CN" altLang="en-US" sz="2200" baseline="0" dirty="0">
                <a:solidFill>
                  <a:srgbClr val="008000"/>
                </a:solidFill>
              </a:rPr>
              <a:t> */</a:t>
            </a:r>
            <a:r>
              <a:rPr lang="en-US" altLang="zh-CN" sz="2600" baseline="0" dirty="0">
                <a:solidFill>
                  <a:srgbClr val="0033CC"/>
                </a:solidFill>
              </a:rPr>
              <a:t>   </a:t>
            </a:r>
            <a:endParaRPr kumimoji="1" lang="zh-CN" altLang="en-US" sz="2600" baseline="0" dirty="0">
              <a:solidFill>
                <a:srgbClr val="0033CC"/>
              </a:solidFill>
              <a:ea typeface="宋体" charset="-122"/>
            </a:endParaRPr>
          </a:p>
        </p:txBody>
      </p:sp>
      <p:sp>
        <p:nvSpPr>
          <p:cNvPr id="359438" name="Text Box 14"/>
          <p:cNvSpPr txBox="1">
            <a:spLocks noChangeArrowheads="1"/>
          </p:cNvSpPr>
          <p:nvPr/>
        </p:nvSpPr>
        <p:spPr bwMode="auto">
          <a:xfrm>
            <a:off x="899592" y="1556792"/>
            <a:ext cx="7713663" cy="3807196"/>
          </a:xfrm>
          <a:prstGeom prst="rect">
            <a:avLst/>
          </a:prstGeom>
          <a:noFill/>
          <a:ln w="9525">
            <a:noFill/>
            <a:miter lim="800000"/>
            <a:headEnd/>
            <a:tailEnd/>
          </a:ln>
        </p:spPr>
        <p:txBody>
          <a:bodyPr wrap="square">
            <a:spAutoFit/>
          </a:bodyPr>
          <a:lstStyle/>
          <a:p>
            <a:pPr eaLnBrk="1" fontAlgn="base" hangingPunct="1">
              <a:lnSpc>
                <a:spcPct val="85000"/>
              </a:lnSpc>
              <a:spcBef>
                <a:spcPct val="0"/>
              </a:spcBef>
            </a:pPr>
            <a:r>
              <a:rPr lang="en-US" altLang="zh-CN" sz="2400" dirty="0">
                <a:latin typeface="宋体" charset="-122"/>
              </a:rPr>
              <a:t>/* </a:t>
            </a:r>
            <a:r>
              <a:rPr lang="zh-CN" altLang="en-US" sz="2400" dirty="0">
                <a:latin typeface="宋体" charset="-122"/>
              </a:rPr>
              <a:t>假设</a:t>
            </a:r>
            <a:r>
              <a:rPr lang="en-US" altLang="zh-CN" sz="2400" dirty="0">
                <a:latin typeface="宋体" charset="-122"/>
              </a:rPr>
              <a:t>N</a:t>
            </a:r>
            <a:r>
              <a:rPr lang="zh-CN" altLang="en-US" sz="2400" dirty="0">
                <a:latin typeface="宋体" charset="-122"/>
              </a:rPr>
              <a:t>是表的长度（元素个数），为一个全局变量 </a:t>
            </a:r>
            <a:r>
              <a:rPr lang="en-US" altLang="zh-CN" sz="2400" dirty="0">
                <a:latin typeface="宋体" charset="-122"/>
              </a:rPr>
              <a:t>*/</a:t>
            </a:r>
            <a:r>
              <a:rPr lang="zh-CN" altLang="zh-CN" sz="2400" baseline="0" dirty="0">
                <a:solidFill>
                  <a:schemeClr val="bg1"/>
                </a:solidFill>
                <a:latin typeface="宋体" charset="-122"/>
              </a:rPr>
              <a:t> </a:t>
            </a:r>
            <a:endParaRPr lang="en-US" altLang="zh-CN" sz="2400" baseline="0" dirty="0">
              <a:solidFill>
                <a:schemeClr val="bg1"/>
              </a:solidFill>
              <a:latin typeface="宋体" charset="-122"/>
            </a:endParaRPr>
          </a:p>
          <a:p>
            <a:pPr eaLnBrk="1" fontAlgn="base" hangingPunct="1">
              <a:lnSpc>
                <a:spcPct val="85000"/>
              </a:lnSpc>
              <a:spcBef>
                <a:spcPct val="0"/>
              </a:spcBef>
            </a:pPr>
            <a:r>
              <a:rPr lang="en-US" altLang="zh-CN" sz="2600" baseline="0" dirty="0" err="1"/>
              <a:t>int</a:t>
            </a:r>
            <a:r>
              <a:rPr lang="en-US" altLang="zh-CN" sz="2600" baseline="0" dirty="0"/>
              <a:t>  </a:t>
            </a:r>
            <a:r>
              <a:rPr lang="en-US" altLang="zh-CN" sz="2600" dirty="0" err="1"/>
              <a:t>deleteElem</a:t>
            </a:r>
            <a:r>
              <a:rPr lang="en-US" altLang="zh-CN" sz="2600" baseline="0" dirty="0"/>
              <a:t>( </a:t>
            </a:r>
            <a:r>
              <a:rPr lang="en-US" altLang="zh-CN" sz="2600" baseline="0" dirty="0" err="1"/>
              <a:t>ElemType</a:t>
            </a:r>
            <a:r>
              <a:rPr lang="en-US" altLang="zh-CN" sz="2600" baseline="0" dirty="0"/>
              <a:t> list[ ],   </a:t>
            </a:r>
            <a:r>
              <a:rPr lang="en-US" altLang="zh-CN" sz="2600" baseline="0" dirty="0" err="1"/>
              <a:t>int</a:t>
            </a:r>
            <a:r>
              <a:rPr lang="en-US" altLang="zh-CN" sz="2600" baseline="0" dirty="0"/>
              <a:t> </a:t>
            </a:r>
            <a:r>
              <a:rPr lang="en-US" altLang="zh-CN" sz="2600" baseline="0" dirty="0" err="1"/>
              <a:t>i</a:t>
            </a:r>
            <a:r>
              <a:rPr lang="en-US" altLang="zh-CN" sz="2600" baseline="0" dirty="0"/>
              <a:t> )</a:t>
            </a:r>
          </a:p>
          <a:p>
            <a:pPr eaLnBrk="1" fontAlgn="base" hangingPunct="1">
              <a:lnSpc>
                <a:spcPct val="85000"/>
              </a:lnSpc>
              <a:spcBef>
                <a:spcPct val="0"/>
              </a:spcBef>
            </a:pPr>
            <a:r>
              <a:rPr lang="zh-CN" altLang="en-US" sz="2600" baseline="0" dirty="0"/>
              <a:t>{</a:t>
            </a:r>
          </a:p>
          <a:p>
            <a:pPr eaLnBrk="1" fontAlgn="base" hangingPunct="1">
              <a:lnSpc>
                <a:spcPct val="85000"/>
              </a:lnSpc>
              <a:spcBef>
                <a:spcPct val="0"/>
              </a:spcBef>
            </a:pPr>
            <a:r>
              <a:rPr lang="zh-CN" altLang="en-US" sz="2600" baseline="0" dirty="0"/>
              <a:t>        </a:t>
            </a:r>
            <a:r>
              <a:rPr lang="en-US" altLang="zh-CN" sz="2600" baseline="0" dirty="0" err="1"/>
              <a:t>int</a:t>
            </a:r>
            <a:r>
              <a:rPr lang="en-US" altLang="zh-CN" sz="2600" baseline="0" dirty="0"/>
              <a:t> k;</a:t>
            </a:r>
          </a:p>
          <a:p>
            <a:pPr eaLnBrk="1" fontAlgn="base" hangingPunct="1">
              <a:lnSpc>
                <a:spcPct val="85000"/>
              </a:lnSpc>
              <a:spcBef>
                <a:spcPct val="0"/>
              </a:spcBef>
            </a:pPr>
            <a:endParaRPr lang="en-US" altLang="zh-CN" sz="2600" baseline="0" dirty="0"/>
          </a:p>
          <a:p>
            <a:pPr eaLnBrk="1" fontAlgn="base" hangingPunct="1">
              <a:lnSpc>
                <a:spcPct val="85000"/>
              </a:lnSpc>
              <a:spcBef>
                <a:spcPct val="0"/>
              </a:spcBef>
            </a:pPr>
            <a:endParaRPr lang="en-US" altLang="zh-CN" sz="2600" baseline="0" dirty="0"/>
          </a:p>
          <a:p>
            <a:pPr eaLnBrk="1" fontAlgn="base" hangingPunct="1">
              <a:lnSpc>
                <a:spcPct val="85000"/>
              </a:lnSpc>
              <a:spcBef>
                <a:spcPct val="0"/>
              </a:spcBef>
            </a:pPr>
            <a:endParaRPr lang="en-US" altLang="zh-CN" sz="2600" baseline="0" dirty="0"/>
          </a:p>
          <a:p>
            <a:pPr eaLnBrk="1" fontAlgn="base" hangingPunct="1">
              <a:lnSpc>
                <a:spcPct val="85000"/>
              </a:lnSpc>
              <a:spcBef>
                <a:spcPct val="0"/>
              </a:spcBef>
            </a:pPr>
            <a:endParaRPr lang="zh-CN" altLang="en-US" sz="2600" baseline="0" dirty="0"/>
          </a:p>
          <a:p>
            <a:pPr eaLnBrk="1" fontAlgn="base" hangingPunct="1">
              <a:lnSpc>
                <a:spcPct val="85000"/>
              </a:lnSpc>
              <a:spcBef>
                <a:spcPct val="0"/>
              </a:spcBef>
            </a:pPr>
            <a:endParaRPr lang="zh-CN" altLang="en-US" sz="2600" baseline="0" dirty="0"/>
          </a:p>
          <a:p>
            <a:pPr eaLnBrk="1" fontAlgn="base" hangingPunct="1">
              <a:lnSpc>
                <a:spcPct val="85000"/>
              </a:lnSpc>
              <a:spcBef>
                <a:spcPct val="0"/>
              </a:spcBef>
            </a:pPr>
            <a:endParaRPr lang="zh-CN" altLang="en-US" sz="2600" baseline="0" dirty="0"/>
          </a:p>
          <a:p>
            <a:pPr eaLnBrk="1" fontAlgn="base" hangingPunct="1">
              <a:lnSpc>
                <a:spcPct val="85000"/>
              </a:lnSpc>
              <a:spcBef>
                <a:spcPct val="0"/>
              </a:spcBef>
            </a:pPr>
            <a:r>
              <a:rPr lang="zh-CN" altLang="en-US" sz="2600" baseline="0" dirty="0"/>
              <a:t>}</a:t>
            </a:r>
          </a:p>
        </p:txBody>
      </p:sp>
      <p:sp>
        <p:nvSpPr>
          <p:cNvPr id="359471" name="Text Box 47"/>
          <p:cNvSpPr txBox="1">
            <a:spLocks noChangeArrowheads="1"/>
          </p:cNvSpPr>
          <p:nvPr/>
        </p:nvSpPr>
        <p:spPr bwMode="auto">
          <a:xfrm>
            <a:off x="1506538" y="4689475"/>
            <a:ext cx="5351462"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en-US" altLang="zh-CN" sz="2600" baseline="0" dirty="0"/>
              <a:t>return 1;                        </a:t>
            </a:r>
            <a:r>
              <a:rPr lang="en-US" altLang="zh-CN" sz="2200" baseline="0" dirty="0">
                <a:solidFill>
                  <a:srgbClr val="008000"/>
                </a:solidFill>
              </a:rPr>
              <a:t>/* </a:t>
            </a:r>
            <a:r>
              <a:rPr lang="zh-CN" altLang="en-US" sz="2200" baseline="0" dirty="0">
                <a:solidFill>
                  <a:srgbClr val="008000"/>
                </a:solidFill>
                <a:ea typeface="幼圆" pitchFamily="49" charset="-122"/>
              </a:rPr>
              <a:t>删除成功</a:t>
            </a:r>
            <a:r>
              <a:rPr lang="zh-CN" altLang="en-US" sz="2200" baseline="0" dirty="0">
                <a:solidFill>
                  <a:srgbClr val="008000"/>
                </a:solidFill>
              </a:rPr>
              <a:t> */</a:t>
            </a:r>
          </a:p>
        </p:txBody>
      </p:sp>
      <p:grpSp>
        <p:nvGrpSpPr>
          <p:cNvPr id="2" name="Group 68"/>
          <p:cNvGrpSpPr>
            <a:grpSpLocks/>
          </p:cNvGrpSpPr>
          <p:nvPr/>
        </p:nvGrpSpPr>
        <p:grpSpPr bwMode="auto">
          <a:xfrm>
            <a:off x="304800" y="368300"/>
            <a:ext cx="2590800" cy="1189038"/>
            <a:chOff x="192" y="232"/>
            <a:chExt cx="1632" cy="749"/>
          </a:xfrm>
        </p:grpSpPr>
        <p:sp>
          <p:nvSpPr>
            <p:cNvPr id="68623" name="AutoShape 62"/>
            <p:cNvSpPr>
              <a:spLocks noChangeArrowheads="1"/>
            </p:cNvSpPr>
            <p:nvPr/>
          </p:nvSpPr>
          <p:spPr bwMode="auto">
            <a:xfrm rot="-326418">
              <a:off x="192" y="287"/>
              <a:ext cx="1632" cy="624"/>
            </a:xfrm>
            <a:prstGeom prst="irregularSeal2">
              <a:avLst/>
            </a:prstGeom>
            <a:solidFill>
              <a:srgbClr val="FFFFE7"/>
            </a:solidFill>
            <a:ln w="63500" cap="sq">
              <a:solidFill>
                <a:schemeClr val="tx2"/>
              </a:solidFill>
              <a:miter lim="800000"/>
              <a:headEnd/>
              <a:tailEnd/>
            </a:ln>
            <a:effectLst>
              <a:outerShdw dist="165100" dir="1357192" algn="ctr" rotWithShape="0">
                <a:srgbClr val="B9B9B9"/>
              </a:outerShdw>
            </a:effectLst>
          </p:spPr>
          <p:txBody>
            <a:bodyPr wrap="none" anchor="ctr"/>
            <a:lstStyle/>
            <a:p>
              <a:endParaRPr lang="zh-CN" altLang="en-US"/>
            </a:p>
          </p:txBody>
        </p:sp>
        <p:sp>
          <p:nvSpPr>
            <p:cNvPr id="68624" name="Rectangle 63"/>
            <p:cNvSpPr>
              <a:spLocks noChangeArrowheads="1"/>
            </p:cNvSpPr>
            <p:nvPr/>
          </p:nvSpPr>
          <p:spPr bwMode="auto">
            <a:xfrm rot="-521862">
              <a:off x="787" y="232"/>
              <a:ext cx="596" cy="634"/>
            </a:xfrm>
            <a:prstGeom prst="rect">
              <a:avLst/>
            </a:prstGeom>
            <a:noFill/>
            <a:ln w="12700" cap="sq">
              <a:noFill/>
              <a:miter lim="800000"/>
              <a:headEnd/>
              <a:tailEnd/>
            </a:ln>
            <a:effectLst>
              <a:outerShdw dist="35921" dir="2700000" algn="ctr" rotWithShape="0">
                <a:schemeClr val="bg1"/>
              </a:outerShdw>
            </a:effectLst>
          </p:spPr>
          <p:txBody>
            <a:bodyPr wrap="none">
              <a:spAutoFit/>
            </a:bodyPr>
            <a:lstStyle/>
            <a:p>
              <a:pPr algn="ctr"/>
              <a:r>
                <a:rPr lang="zh-CN" altLang="en-US" sz="6000" i="1" baseline="0">
                  <a:solidFill>
                    <a:srgbClr val="FF3300"/>
                  </a:solidFill>
                  <a:ea typeface="华文新魏" pitchFamily="2" charset="-122"/>
                </a:rPr>
                <a:t>法</a:t>
              </a:r>
            </a:p>
          </p:txBody>
        </p:sp>
        <p:sp>
          <p:nvSpPr>
            <p:cNvPr id="68625" name="Text Box 64"/>
            <p:cNvSpPr txBox="1">
              <a:spLocks noChangeArrowheads="1"/>
            </p:cNvSpPr>
            <p:nvPr/>
          </p:nvSpPr>
          <p:spPr bwMode="auto">
            <a:xfrm rot="-983991">
              <a:off x="377" y="347"/>
              <a:ext cx="768" cy="634"/>
            </a:xfrm>
            <a:prstGeom prst="rect">
              <a:avLst/>
            </a:prstGeom>
            <a:noFill/>
            <a:ln w="12700" cap="sq">
              <a:noFill/>
              <a:miter lim="800000"/>
              <a:headEnd/>
              <a:tailEnd/>
            </a:ln>
            <a:effectLst>
              <a:outerShdw dist="35921" dir="2700000" algn="ctr" rotWithShape="0">
                <a:schemeClr val="bg1"/>
              </a:outerShdw>
            </a:effectLst>
          </p:spPr>
          <p:txBody>
            <a:bodyPr>
              <a:spAutoFit/>
            </a:bodyPr>
            <a:lstStyle/>
            <a:p>
              <a:pPr fontAlgn="base">
                <a:spcBef>
                  <a:spcPct val="0"/>
                </a:spcBef>
              </a:pPr>
              <a:r>
                <a:rPr lang="zh-CN" altLang="en-US" sz="6000" i="1" baseline="0">
                  <a:solidFill>
                    <a:srgbClr val="FF3300"/>
                  </a:solidFill>
                  <a:ea typeface="华文新魏" pitchFamily="2" charset="-122"/>
                </a:rPr>
                <a:t>算</a:t>
              </a:r>
            </a:p>
          </p:txBody>
        </p:sp>
      </p:grpSp>
      <p:grpSp>
        <p:nvGrpSpPr>
          <p:cNvPr id="3" name="Group 70"/>
          <p:cNvGrpSpPr>
            <a:grpSpLocks/>
          </p:cNvGrpSpPr>
          <p:nvPr/>
        </p:nvGrpSpPr>
        <p:grpSpPr bwMode="auto">
          <a:xfrm>
            <a:off x="1968500" y="2449513"/>
            <a:ext cx="5683250" cy="976312"/>
            <a:chOff x="1240" y="1449"/>
            <a:chExt cx="3580" cy="615"/>
          </a:xfrm>
        </p:grpSpPr>
        <p:sp>
          <p:nvSpPr>
            <p:cNvPr id="68620" name="Line 71"/>
            <p:cNvSpPr>
              <a:spLocks noChangeShapeType="1"/>
            </p:cNvSpPr>
            <p:nvPr/>
          </p:nvSpPr>
          <p:spPr bwMode="auto">
            <a:xfrm flipV="1">
              <a:off x="1240" y="2057"/>
              <a:ext cx="764" cy="7"/>
            </a:xfrm>
            <a:prstGeom prst="line">
              <a:avLst/>
            </a:prstGeom>
            <a:noFill/>
            <a:ln w="41275" cap="sq">
              <a:solidFill>
                <a:srgbClr val="FF0000"/>
              </a:solidFill>
              <a:round/>
              <a:headEnd/>
              <a:tailEnd/>
            </a:ln>
          </p:spPr>
          <p:txBody>
            <a:bodyPr wrap="none" anchor="ctr"/>
            <a:lstStyle/>
            <a:p>
              <a:endParaRPr lang="zh-CN" altLang="en-US"/>
            </a:p>
          </p:txBody>
        </p:sp>
        <p:sp>
          <p:nvSpPr>
            <p:cNvPr id="68621" name="AutoShape 72"/>
            <p:cNvSpPr>
              <a:spLocks noChangeArrowheads="1"/>
            </p:cNvSpPr>
            <p:nvPr/>
          </p:nvSpPr>
          <p:spPr bwMode="auto">
            <a:xfrm>
              <a:off x="2304" y="1462"/>
              <a:ext cx="2073" cy="288"/>
            </a:xfrm>
            <a:prstGeom prst="wedgeRectCallout">
              <a:avLst>
                <a:gd name="adj1" fmla="val -57912"/>
                <a:gd name="adj2" fmla="val 128125"/>
              </a:avLst>
            </a:prstGeom>
            <a:noFill/>
            <a:ln w="57150"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68622" name="Text Box 73"/>
            <p:cNvSpPr txBox="1">
              <a:spLocks noChangeArrowheads="1"/>
            </p:cNvSpPr>
            <p:nvPr/>
          </p:nvSpPr>
          <p:spPr bwMode="auto">
            <a:xfrm>
              <a:off x="2318" y="1449"/>
              <a:ext cx="2502" cy="269"/>
            </a:xfrm>
            <a:prstGeom prst="rect">
              <a:avLst/>
            </a:prstGeom>
            <a:noFill/>
            <a:ln w="12700" cap="sq">
              <a:noFill/>
              <a:miter lim="800000"/>
              <a:headEnd/>
              <a:tailEnd/>
            </a:ln>
          </p:spPr>
          <p:txBody>
            <a:bodyPr>
              <a:spAutoFit/>
            </a:bodyPr>
            <a:lstStyle/>
            <a:p>
              <a:pPr fontAlgn="base">
                <a:spcBef>
                  <a:spcPct val="0"/>
                </a:spcBef>
              </a:pPr>
              <a:r>
                <a:rPr lang="zh-CN" altLang="en-US" sz="2200" baseline="0">
                  <a:solidFill>
                    <a:schemeClr val="accent2"/>
                  </a:solidFill>
                  <a:ea typeface="黑体" pitchFamily="2" charset="-122"/>
                </a:rPr>
                <a:t>测试表空和位置合适与否</a:t>
              </a:r>
            </a:p>
          </p:txBody>
        </p:sp>
      </p:grpSp>
      <p:sp>
        <p:nvSpPr>
          <p:cNvPr id="16" name="矩形 15"/>
          <p:cNvSpPr>
            <a:spLocks noChangeArrowheads="1"/>
          </p:cNvSpPr>
          <p:nvPr/>
        </p:nvSpPr>
        <p:spPr bwMode="auto">
          <a:xfrm>
            <a:off x="855663" y="5889625"/>
            <a:ext cx="4821237" cy="584200"/>
          </a:xfrm>
          <a:prstGeom prst="rect">
            <a:avLst/>
          </a:prstGeom>
          <a:noFill/>
          <a:ln w="9525">
            <a:noFill/>
            <a:miter lim="800000"/>
            <a:headEnd/>
            <a:tailEnd/>
          </a:ln>
        </p:spPr>
        <p:txBody>
          <a:bodyPr>
            <a:spAutoFit/>
          </a:bodyPr>
          <a:lstStyle/>
          <a:p>
            <a:r>
              <a:rPr lang="zh-CN" altLang="en-US" sz="3200" baseline="0">
                <a:solidFill>
                  <a:srgbClr val="000080"/>
                </a:solidFill>
                <a:latin typeface="幼圆" pitchFamily="49" charset="-122"/>
                <a:ea typeface="幼圆" pitchFamily="49" charset="-122"/>
              </a:rPr>
              <a:t>该算法的时间复杂度是：</a:t>
            </a:r>
            <a:endParaRPr lang="zh-CN" altLang="en-US" sz="3200"/>
          </a:p>
        </p:txBody>
      </p:sp>
      <p:sp>
        <p:nvSpPr>
          <p:cNvPr id="17" name="矩形 16"/>
          <p:cNvSpPr>
            <a:spLocks noChangeArrowheads="1"/>
          </p:cNvSpPr>
          <p:nvPr/>
        </p:nvSpPr>
        <p:spPr bwMode="auto">
          <a:xfrm>
            <a:off x="5233988" y="5757863"/>
            <a:ext cx="963725" cy="646331"/>
          </a:xfrm>
          <a:prstGeom prst="rect">
            <a:avLst/>
          </a:prstGeom>
          <a:noFill/>
          <a:ln w="9525">
            <a:noFill/>
            <a:miter lim="800000"/>
            <a:headEnd/>
            <a:tailEnd/>
          </a:ln>
        </p:spPr>
        <p:txBody>
          <a:bodyPr wrap="none">
            <a:spAutoFit/>
          </a:bodyPr>
          <a:lstStyle/>
          <a:p>
            <a:r>
              <a:rPr lang="en-US" altLang="zh-CN" sz="3600" b="1" baseline="0" dirty="0">
                <a:solidFill>
                  <a:srgbClr val="FF0000"/>
                </a:solidFill>
                <a:ea typeface="幼圆" pitchFamily="49" charset="-122"/>
              </a:rPr>
              <a:t>O(n)</a:t>
            </a:r>
            <a:endParaRPr lang="zh-CN" altLang="en-US" sz="3600"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59427"/>
                                        </p:tgtEl>
                                        <p:attrNameLst>
                                          <p:attrName>style.visibility</p:attrName>
                                        </p:attrNameLst>
                                      </p:cBhvr>
                                      <p:to>
                                        <p:strVal val="visible"/>
                                      </p:to>
                                    </p:set>
                                    <p:animEffect transition="in" filter="blinds(vertical)">
                                      <p:cBhvr>
                                        <p:cTn id="7" dur="500"/>
                                        <p:tgtEl>
                                          <p:spTgt spid="359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359428"/>
                                        </p:tgtEl>
                                        <p:attrNameLst>
                                          <p:attrName>style.visibility</p:attrName>
                                        </p:attrNameLst>
                                      </p:cBhvr>
                                      <p:to>
                                        <p:strVal val="visible"/>
                                      </p:to>
                                    </p:set>
                                    <p:animEffect transition="in" filter="blinds(vertical)">
                                      <p:cBhvr>
                                        <p:cTn id="12" dur="500"/>
                                        <p:tgtEl>
                                          <p:spTgt spid="359428"/>
                                        </p:tgtEl>
                                      </p:cBhvr>
                                    </p:animEffect>
                                  </p:childTnLst>
                                </p:cTn>
                              </p:par>
                            </p:childTnLst>
                          </p:cTn>
                        </p:par>
                        <p:par>
                          <p:cTn id="13" fill="hold" nodeType="afterGroup">
                            <p:stCondLst>
                              <p:cond delay="500"/>
                            </p:stCondLst>
                            <p:childTnLst>
                              <p:par>
                                <p:cTn id="14" presetID="3" presetClass="entr" presetSubtype="5" fill="hold" grpId="0" nodeType="afterEffect">
                                  <p:stCondLst>
                                    <p:cond delay="0"/>
                                  </p:stCondLst>
                                  <p:childTnLst>
                                    <p:set>
                                      <p:cBhvr>
                                        <p:cTn id="15" dur="1" fill="hold">
                                          <p:stCondLst>
                                            <p:cond delay="0"/>
                                          </p:stCondLst>
                                        </p:cTn>
                                        <p:tgtEl>
                                          <p:spTgt spid="359429"/>
                                        </p:tgtEl>
                                        <p:attrNameLst>
                                          <p:attrName>style.visibility</p:attrName>
                                        </p:attrNameLst>
                                      </p:cBhvr>
                                      <p:to>
                                        <p:strVal val="visible"/>
                                      </p:to>
                                    </p:set>
                                    <p:animEffect transition="in" filter="blinds(vertical)">
                                      <p:cBhvr>
                                        <p:cTn id="16" dur="500"/>
                                        <p:tgtEl>
                                          <p:spTgt spid="3594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359471"/>
                                        </p:tgtEl>
                                        <p:attrNameLst>
                                          <p:attrName>style.visibility</p:attrName>
                                        </p:attrNameLst>
                                      </p:cBhvr>
                                      <p:to>
                                        <p:strVal val="visible"/>
                                      </p:to>
                                    </p:set>
                                    <p:animEffect transition="in" filter="blinds(vertical)">
                                      <p:cBhvr>
                                        <p:cTn id="21" dur="500"/>
                                        <p:tgtEl>
                                          <p:spTgt spid="35947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359430"/>
                                        </p:tgtEl>
                                        <p:attrNameLst>
                                          <p:attrName>style.visibility</p:attrName>
                                        </p:attrNameLst>
                                      </p:cBhvr>
                                      <p:to>
                                        <p:strVal val="visible"/>
                                      </p:to>
                                    </p:set>
                                    <p:animEffect transition="in" filter="blinds(vertical)">
                                      <p:cBhvr>
                                        <p:cTn id="26" dur="500"/>
                                        <p:tgtEl>
                                          <p:spTgt spid="35943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righ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autoUpdateAnimBg="0"/>
      <p:bldP spid="359428" grpId="0" autoUpdateAnimBg="0"/>
      <p:bldP spid="359429" grpId="0" autoUpdateAnimBg="0"/>
      <p:bldP spid="359430" grpId="0" autoUpdateAnimBg="0"/>
      <p:bldP spid="359471" grpId="0" autoUpdateAnimBg="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a:t>
            </a:r>
          </a:p>
        </p:txBody>
      </p:sp>
      <p:sp>
        <p:nvSpPr>
          <p:cNvPr id="4" name="灯片编号占位符 3"/>
          <p:cNvSpPr>
            <a:spLocks noGrp="1"/>
          </p:cNvSpPr>
          <p:nvPr>
            <p:ph type="sldNum" sz="quarter" idx="12"/>
          </p:nvPr>
        </p:nvSpPr>
        <p:spPr>
          <a:xfrm>
            <a:off x="6731000" y="6229350"/>
            <a:ext cx="1905000" cy="457200"/>
          </a:xfrm>
        </p:spPr>
        <p:txBody>
          <a:bodyPr/>
          <a:lstStyle/>
          <a:p>
            <a:pPr>
              <a:defRPr/>
            </a:pPr>
            <a:fld id="{116D1347-07F4-4751-9C03-6E7F30E2E01E}" type="slidenum">
              <a:rPr lang="zh-CN" altLang="en-US" smtClean="0"/>
              <a:pPr>
                <a:defRPr/>
              </a:pPr>
              <a:t>3</a:t>
            </a:fld>
            <a:endParaRPr lang="en-US" altLang="zh-CN"/>
          </a:p>
        </p:txBody>
      </p:sp>
      <p:sp>
        <p:nvSpPr>
          <p:cNvPr id="5" name="Rectangle 3"/>
          <p:cNvSpPr txBox="1">
            <a:spLocks noChangeArrowheads="1"/>
          </p:cNvSpPr>
          <p:nvPr/>
        </p:nvSpPr>
        <p:spPr bwMode="auto">
          <a:xfrm>
            <a:off x="971600" y="1196752"/>
            <a:ext cx="7105650"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问题：编写程序统计一个文本文件中每个单词的出现次数（词频统计）</a:t>
            </a:r>
            <a:r>
              <a:rPr lang="zh-CN" altLang="en-US" sz="2400" b="1" kern="0" dirty="0">
                <a:ea typeface="宋体" pitchFamily="2" charset="-122"/>
              </a:rPr>
              <a:t>，并按字典序输出每个单词及出现次数。</a:t>
            </a:r>
            <a:endPar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a:ea typeface="宋体" pitchFamily="2" charset="-122"/>
              </a:rPr>
              <a:t>算法</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分析：</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本问题算法很简单，基本上只有</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查找</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和</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插入</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操作。</a:t>
            </a: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p:txBody>
      </p:sp>
      <p:grpSp>
        <p:nvGrpSpPr>
          <p:cNvPr id="54" name="组合 53"/>
          <p:cNvGrpSpPr/>
          <p:nvPr/>
        </p:nvGrpSpPr>
        <p:grpSpPr>
          <a:xfrm>
            <a:off x="1835696" y="2780928"/>
            <a:ext cx="5688632" cy="4077072"/>
            <a:chOff x="1475656" y="2780928"/>
            <a:chExt cx="5688632" cy="4077072"/>
          </a:xfrm>
        </p:grpSpPr>
        <p:sp>
          <p:nvSpPr>
            <p:cNvPr id="6" name="TextBox 5"/>
            <p:cNvSpPr txBox="1"/>
            <p:nvPr/>
          </p:nvSpPr>
          <p:spPr>
            <a:xfrm>
              <a:off x="2915816" y="2996952"/>
              <a:ext cx="2304256"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构造一个空单词表</a:t>
              </a: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2" name="流程图: 决策 11"/>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文件中仍有单词</a:t>
              </a:r>
            </a:p>
          </p:txBody>
        </p:sp>
        <p:cxnSp>
          <p:nvCxnSpPr>
            <p:cNvPr id="14" name="直接箭头连接符 13"/>
            <p:cNvCxnSpPr>
              <a:endCxn id="6" idx="0"/>
            </p:cNvCxnSpPr>
            <p:nvPr/>
          </p:nvCxnSpPr>
          <p:spPr bwMode="auto">
            <a:xfrm>
              <a:off x="4067944" y="2780928"/>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7" name="直接箭头连接符 16"/>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8" name="直接箭头连接符 17"/>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25"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28" name="肘形连接符 27"/>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30" name="肘形连接符 29"/>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36" name="直接箭头连接符 35"/>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44" name="肘形连接符 43"/>
            <p:cNvCxnSpPr>
              <a:stCxn id="12"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48" name="直接箭头连接符 47"/>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50" name="TextBox 49"/>
            <p:cNvSpPr txBox="1"/>
            <p:nvPr/>
          </p:nvSpPr>
          <p:spPr>
            <a:xfrm>
              <a:off x="2267744" y="4365104"/>
              <a:ext cx="543739" cy="307777"/>
            </a:xfrm>
            <a:prstGeom prst="rect">
              <a:avLst/>
            </a:prstGeom>
            <a:noFill/>
          </p:spPr>
          <p:txBody>
            <a:bodyPr wrap="none" rtlCol="0">
              <a:spAutoFit/>
            </a:bodyPr>
            <a:lstStyle/>
            <a:p>
              <a:r>
                <a:rPr lang="zh-CN" altLang="en-US" sz="1400" dirty="0">
                  <a:latin typeface="楷体" pitchFamily="49" charset="-122"/>
                  <a:ea typeface="楷体" pitchFamily="49" charset="-122"/>
                </a:rPr>
                <a:t>找到</a:t>
              </a:r>
            </a:p>
          </p:txBody>
        </p:sp>
        <p:sp>
          <p:nvSpPr>
            <p:cNvPr id="51" name="TextBox 50"/>
            <p:cNvSpPr txBox="1"/>
            <p:nvPr/>
          </p:nvSpPr>
          <p:spPr>
            <a:xfrm>
              <a:off x="5508104" y="4365104"/>
              <a:ext cx="723275" cy="307777"/>
            </a:xfrm>
            <a:prstGeom prst="rect">
              <a:avLst/>
            </a:prstGeom>
            <a:noFill/>
          </p:spPr>
          <p:txBody>
            <a:bodyPr wrap="none" rtlCol="0">
              <a:spAutoFit/>
            </a:bodyPr>
            <a:lstStyle/>
            <a:p>
              <a:r>
                <a:rPr lang="zh-CN" altLang="en-US" sz="1400" dirty="0">
                  <a:latin typeface="楷体" pitchFamily="49" charset="-122"/>
                  <a:ea typeface="楷体" pitchFamily="49" charset="-122"/>
                </a:rPr>
                <a:t>没找到</a:t>
              </a:r>
            </a:p>
          </p:txBody>
        </p:sp>
        <p:sp>
          <p:nvSpPr>
            <p:cNvPr id="52" name="TextBox 51"/>
            <p:cNvSpPr txBox="1"/>
            <p:nvPr/>
          </p:nvSpPr>
          <p:spPr>
            <a:xfrm>
              <a:off x="1475656" y="5949280"/>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有</a:t>
              </a:r>
            </a:p>
          </p:txBody>
        </p:sp>
        <p:sp>
          <p:nvSpPr>
            <p:cNvPr id="53" name="TextBox 52"/>
            <p:cNvSpPr txBox="1"/>
            <p:nvPr/>
          </p:nvSpPr>
          <p:spPr>
            <a:xfrm>
              <a:off x="4427984" y="6550223"/>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无</a:t>
              </a:r>
            </a:p>
          </p:txBody>
        </p:sp>
      </p:grpSp>
      <p:sp>
        <p:nvSpPr>
          <p:cNvPr id="55" name="Cloud"/>
          <p:cNvSpPr>
            <a:spLocks noChangeAspect="1" noEditPoints="1" noChangeArrowheads="1"/>
          </p:cNvSpPr>
          <p:nvPr/>
        </p:nvSpPr>
        <p:spPr bwMode="auto">
          <a:xfrm>
            <a:off x="5580112" y="2852936"/>
            <a:ext cx="3563888" cy="176084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algn="ct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问题的关键是</a:t>
            </a:r>
            <a:r>
              <a:rPr lang="zh-CN" altLang="en-US" sz="2000" b="1" dirty="0">
                <a:solidFill>
                  <a:srgbClr val="FF3300"/>
                </a:solidFill>
                <a:latin typeface="黑体" pitchFamily="2" charset="-122"/>
                <a:ea typeface="黑体" pitchFamily="2" charset="-122"/>
              </a:rPr>
              <a:t>单词表的构造和单词的组织方式，</a:t>
            </a:r>
            <a:r>
              <a:rPr lang="zh-CN" altLang="en-US" sz="2000" dirty="0">
                <a:solidFill>
                  <a:srgbClr val="7030A0"/>
                </a:solidFill>
                <a:latin typeface="黑体" pitchFamily="2" charset="-122"/>
                <a:ea typeface="黑体" pitchFamily="2" charset="-122"/>
              </a:rPr>
              <a:t>它将影响算法的效率</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 calcmode="lin" valueType="num">
                                      <p:cBhvr additive="base">
                                        <p:cTn id="12" dur="500" fill="hold"/>
                                        <p:tgtEl>
                                          <p:spTgt spid="54"/>
                                        </p:tgtEl>
                                        <p:attrNameLst>
                                          <p:attrName>ppt_x</p:attrName>
                                        </p:attrNameLst>
                                      </p:cBhvr>
                                      <p:tavLst>
                                        <p:tav tm="0">
                                          <p:val>
                                            <p:strVal val="#ppt_x"/>
                                          </p:val>
                                        </p:tav>
                                        <p:tav tm="100000">
                                          <p:val>
                                            <p:strVal val="#ppt_x"/>
                                          </p:val>
                                        </p:tav>
                                      </p:tavLst>
                                    </p:anim>
                                    <p:anim calcmode="lin" valueType="num">
                                      <p:cBhvr additive="base">
                                        <p:cTn id="13"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blinds(horizontal)">
                                      <p:cBhvr>
                                        <p:cTn id="1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762000" y="1828800"/>
            <a:ext cx="7848600" cy="3581400"/>
            <a:chOff x="480" y="1152"/>
            <a:chExt cx="4944" cy="2256"/>
          </a:xfrm>
        </p:grpSpPr>
        <p:sp>
          <p:nvSpPr>
            <p:cNvPr id="69638" name="Freeform 3"/>
            <p:cNvSpPr>
              <a:spLocks/>
            </p:cNvSpPr>
            <p:nvPr/>
          </p:nvSpPr>
          <p:spPr bwMode="auto">
            <a:xfrm>
              <a:off x="480" y="1152"/>
              <a:ext cx="4944" cy="2256"/>
            </a:xfrm>
            <a:custGeom>
              <a:avLst/>
              <a:gdLst>
                <a:gd name="T0" fmla="*/ 267 w 4808"/>
                <a:gd name="T1" fmla="*/ 25 h 2804"/>
                <a:gd name="T2" fmla="*/ 1614 w 4808"/>
                <a:gd name="T3" fmla="*/ 25 h 2804"/>
                <a:gd name="T4" fmla="*/ 3481 w 4808"/>
                <a:gd name="T5" fmla="*/ 19 h 2804"/>
                <a:gd name="T6" fmla="*/ 3864 w 4808"/>
                <a:gd name="T7" fmla="*/ 15 h 2804"/>
                <a:gd name="T8" fmla="*/ 4661 w 4808"/>
                <a:gd name="T9" fmla="*/ 19 h 2804"/>
                <a:gd name="T10" fmla="*/ 5266 w 4808"/>
                <a:gd name="T11" fmla="*/ 15 h 2804"/>
                <a:gd name="T12" fmla="*/ 5539 w 4808"/>
                <a:gd name="T13" fmla="*/ 6 h 2804"/>
                <a:gd name="T14" fmla="*/ 5637 w 4808"/>
                <a:gd name="T15" fmla="*/ 2 h 2804"/>
                <a:gd name="T16" fmla="*/ 5622 w 4808"/>
                <a:gd name="T17" fmla="*/ 19 h 2804"/>
                <a:gd name="T18" fmla="*/ 5596 w 4808"/>
                <a:gd name="T19" fmla="*/ 33 h 2804"/>
                <a:gd name="T20" fmla="*/ 5622 w 4808"/>
                <a:gd name="T21" fmla="*/ 63 h 2804"/>
                <a:gd name="T22" fmla="*/ 5678 w 4808"/>
                <a:gd name="T23" fmla="*/ 76 h 2804"/>
                <a:gd name="T24" fmla="*/ 5664 w 4808"/>
                <a:gd name="T25" fmla="*/ 208 h 2804"/>
                <a:gd name="T26" fmla="*/ 5786 w 4808"/>
                <a:gd name="T27" fmla="*/ 277 h 2804"/>
                <a:gd name="T28" fmla="*/ 5827 w 4808"/>
                <a:gd name="T29" fmla="*/ 282 h 2804"/>
                <a:gd name="T30" fmla="*/ 5772 w 4808"/>
                <a:gd name="T31" fmla="*/ 336 h 2804"/>
                <a:gd name="T32" fmla="*/ 5760 w 4808"/>
                <a:gd name="T33" fmla="*/ 346 h 2804"/>
                <a:gd name="T34" fmla="*/ 5719 w 4808"/>
                <a:gd name="T35" fmla="*/ 352 h 2804"/>
                <a:gd name="T36" fmla="*/ 5664 w 4808"/>
                <a:gd name="T37" fmla="*/ 366 h 2804"/>
                <a:gd name="T38" fmla="*/ 5596 w 4808"/>
                <a:gd name="T39" fmla="*/ 385 h 2804"/>
                <a:gd name="T40" fmla="*/ 5553 w 4808"/>
                <a:gd name="T41" fmla="*/ 472 h 2804"/>
                <a:gd name="T42" fmla="*/ 5568 w 4808"/>
                <a:gd name="T43" fmla="*/ 508 h 2804"/>
                <a:gd name="T44" fmla="*/ 5609 w 4808"/>
                <a:gd name="T45" fmla="*/ 533 h 2804"/>
                <a:gd name="T46" fmla="*/ 5637 w 4808"/>
                <a:gd name="T47" fmla="*/ 572 h 2804"/>
                <a:gd name="T48" fmla="*/ 5609 w 4808"/>
                <a:gd name="T49" fmla="*/ 583 h 2804"/>
                <a:gd name="T50" fmla="*/ 5306 w 4808"/>
                <a:gd name="T51" fmla="*/ 598 h 2804"/>
                <a:gd name="T52" fmla="*/ 5059 w 4808"/>
                <a:gd name="T53" fmla="*/ 602 h 2804"/>
                <a:gd name="T54" fmla="*/ 2918 w 4808"/>
                <a:gd name="T55" fmla="*/ 599 h 2804"/>
                <a:gd name="T56" fmla="*/ 2904 w 4808"/>
                <a:gd name="T57" fmla="*/ 593 h 2804"/>
                <a:gd name="T58" fmla="*/ 2863 w 4808"/>
                <a:gd name="T59" fmla="*/ 591 h 2804"/>
                <a:gd name="T60" fmla="*/ 2766 w 4808"/>
                <a:gd name="T61" fmla="*/ 595 h 2804"/>
                <a:gd name="T62" fmla="*/ 2684 w 4808"/>
                <a:gd name="T63" fmla="*/ 607 h 2804"/>
                <a:gd name="T64" fmla="*/ 2437 w 4808"/>
                <a:gd name="T65" fmla="*/ 611 h 2804"/>
                <a:gd name="T66" fmla="*/ 1627 w 4808"/>
                <a:gd name="T67" fmla="*/ 610 h 2804"/>
                <a:gd name="T68" fmla="*/ 1682 w 4808"/>
                <a:gd name="T69" fmla="*/ 607 h 2804"/>
                <a:gd name="T70" fmla="*/ 62 w 4808"/>
                <a:gd name="T71" fmla="*/ 599 h 2804"/>
                <a:gd name="T72" fmla="*/ 76 w 4808"/>
                <a:gd name="T73" fmla="*/ 373 h 2804"/>
                <a:gd name="T74" fmla="*/ 6 w 4808"/>
                <a:gd name="T75" fmla="*/ 217 h 2804"/>
                <a:gd name="T76" fmla="*/ 35 w 4808"/>
                <a:gd name="T77" fmla="*/ 174 h 2804"/>
                <a:gd name="T78" fmla="*/ 226 w 4808"/>
                <a:gd name="T79" fmla="*/ 124 h 2804"/>
                <a:gd name="T80" fmla="*/ 145 w 4808"/>
                <a:gd name="T81" fmla="*/ 60 h 2804"/>
                <a:gd name="T82" fmla="*/ 76 w 4808"/>
                <a:gd name="T83" fmla="*/ 42 h 2804"/>
                <a:gd name="T84" fmla="*/ 35 w 4808"/>
                <a:gd name="T85" fmla="*/ 33 h 2804"/>
                <a:gd name="T86" fmla="*/ 17 w 4808"/>
                <a:gd name="T87" fmla="*/ 25 h 2804"/>
                <a:gd name="T88" fmla="*/ 62 w 4808"/>
                <a:gd name="T89" fmla="*/ 23 h 2804"/>
                <a:gd name="T90" fmla="*/ 322 w 4808"/>
                <a:gd name="T91" fmla="*/ 25 h 2804"/>
                <a:gd name="T92" fmla="*/ 267 w 4808"/>
                <a:gd name="T93" fmla="*/ 25 h 280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4808" h="2804">
                  <a:moveTo>
                    <a:pt x="220" y="116"/>
                  </a:moveTo>
                  <a:cubicBezTo>
                    <a:pt x="568" y="31"/>
                    <a:pt x="967" y="105"/>
                    <a:pt x="1327" y="116"/>
                  </a:cubicBezTo>
                  <a:cubicBezTo>
                    <a:pt x="2270" y="109"/>
                    <a:pt x="2324" y="177"/>
                    <a:pt x="2863" y="82"/>
                  </a:cubicBezTo>
                  <a:cubicBezTo>
                    <a:pt x="2991" y="19"/>
                    <a:pt x="2882" y="64"/>
                    <a:pt x="3179" y="71"/>
                  </a:cubicBezTo>
                  <a:cubicBezTo>
                    <a:pt x="3397" y="76"/>
                    <a:pt x="3616" y="78"/>
                    <a:pt x="3834" y="82"/>
                  </a:cubicBezTo>
                  <a:cubicBezTo>
                    <a:pt x="4000" y="78"/>
                    <a:pt x="4165" y="78"/>
                    <a:pt x="4331" y="71"/>
                  </a:cubicBezTo>
                  <a:cubicBezTo>
                    <a:pt x="4399" y="68"/>
                    <a:pt x="4486" y="34"/>
                    <a:pt x="4557" y="26"/>
                  </a:cubicBezTo>
                  <a:cubicBezTo>
                    <a:pt x="4563" y="24"/>
                    <a:pt x="4635" y="0"/>
                    <a:pt x="4636" y="3"/>
                  </a:cubicBezTo>
                  <a:cubicBezTo>
                    <a:pt x="4648" y="27"/>
                    <a:pt x="4631" y="56"/>
                    <a:pt x="4625" y="82"/>
                  </a:cubicBezTo>
                  <a:cubicBezTo>
                    <a:pt x="4620" y="105"/>
                    <a:pt x="4602" y="150"/>
                    <a:pt x="4602" y="150"/>
                  </a:cubicBezTo>
                  <a:cubicBezTo>
                    <a:pt x="4603" y="163"/>
                    <a:pt x="4608" y="255"/>
                    <a:pt x="4625" y="286"/>
                  </a:cubicBezTo>
                  <a:cubicBezTo>
                    <a:pt x="4638" y="310"/>
                    <a:pt x="4670" y="353"/>
                    <a:pt x="4670" y="353"/>
                  </a:cubicBezTo>
                  <a:cubicBezTo>
                    <a:pt x="4666" y="553"/>
                    <a:pt x="4665" y="752"/>
                    <a:pt x="4659" y="952"/>
                  </a:cubicBezTo>
                  <a:cubicBezTo>
                    <a:pt x="4654" y="1100"/>
                    <a:pt x="4594" y="1213"/>
                    <a:pt x="4760" y="1268"/>
                  </a:cubicBezTo>
                  <a:cubicBezTo>
                    <a:pt x="4771" y="1276"/>
                    <a:pt x="4792" y="1277"/>
                    <a:pt x="4794" y="1291"/>
                  </a:cubicBezTo>
                  <a:cubicBezTo>
                    <a:pt x="4808" y="1384"/>
                    <a:pt x="4772" y="1456"/>
                    <a:pt x="4749" y="1539"/>
                  </a:cubicBezTo>
                  <a:cubicBezTo>
                    <a:pt x="4745" y="1554"/>
                    <a:pt x="4746" y="1571"/>
                    <a:pt x="4738" y="1585"/>
                  </a:cubicBezTo>
                  <a:cubicBezTo>
                    <a:pt x="4730" y="1599"/>
                    <a:pt x="4715" y="1607"/>
                    <a:pt x="4704" y="1618"/>
                  </a:cubicBezTo>
                  <a:cubicBezTo>
                    <a:pt x="4683" y="1683"/>
                    <a:pt x="4710" y="1624"/>
                    <a:pt x="4659" y="1675"/>
                  </a:cubicBezTo>
                  <a:cubicBezTo>
                    <a:pt x="4630" y="1704"/>
                    <a:pt x="4620" y="1729"/>
                    <a:pt x="4602" y="1765"/>
                  </a:cubicBezTo>
                  <a:cubicBezTo>
                    <a:pt x="4596" y="1908"/>
                    <a:pt x="4592" y="2025"/>
                    <a:pt x="4568" y="2161"/>
                  </a:cubicBezTo>
                  <a:cubicBezTo>
                    <a:pt x="4572" y="2217"/>
                    <a:pt x="4572" y="2274"/>
                    <a:pt x="4580" y="2330"/>
                  </a:cubicBezTo>
                  <a:cubicBezTo>
                    <a:pt x="4586" y="2369"/>
                    <a:pt x="4606" y="2404"/>
                    <a:pt x="4614" y="2443"/>
                  </a:cubicBezTo>
                  <a:cubicBezTo>
                    <a:pt x="4627" y="2507"/>
                    <a:pt x="4629" y="2556"/>
                    <a:pt x="4636" y="2624"/>
                  </a:cubicBezTo>
                  <a:cubicBezTo>
                    <a:pt x="4629" y="2639"/>
                    <a:pt x="4627" y="2659"/>
                    <a:pt x="4614" y="2669"/>
                  </a:cubicBezTo>
                  <a:cubicBezTo>
                    <a:pt x="4577" y="2696"/>
                    <a:pt x="4407" y="2731"/>
                    <a:pt x="4365" y="2737"/>
                  </a:cubicBezTo>
                  <a:cubicBezTo>
                    <a:pt x="4298" y="2747"/>
                    <a:pt x="4162" y="2759"/>
                    <a:pt x="4162" y="2759"/>
                  </a:cubicBezTo>
                  <a:cubicBezTo>
                    <a:pt x="3575" y="2755"/>
                    <a:pt x="2987" y="2763"/>
                    <a:pt x="2400" y="2748"/>
                  </a:cubicBezTo>
                  <a:cubicBezTo>
                    <a:pt x="2388" y="2748"/>
                    <a:pt x="2397" y="2722"/>
                    <a:pt x="2389" y="2714"/>
                  </a:cubicBezTo>
                  <a:cubicBezTo>
                    <a:pt x="2381" y="2706"/>
                    <a:pt x="2366" y="2707"/>
                    <a:pt x="2355" y="2703"/>
                  </a:cubicBezTo>
                  <a:cubicBezTo>
                    <a:pt x="2355" y="2703"/>
                    <a:pt x="2281" y="2720"/>
                    <a:pt x="2276" y="2725"/>
                  </a:cubicBezTo>
                  <a:cubicBezTo>
                    <a:pt x="2225" y="2775"/>
                    <a:pt x="2330" y="2759"/>
                    <a:pt x="2208" y="2782"/>
                  </a:cubicBezTo>
                  <a:cubicBezTo>
                    <a:pt x="2141" y="2795"/>
                    <a:pt x="2072" y="2795"/>
                    <a:pt x="2005" y="2804"/>
                  </a:cubicBezTo>
                  <a:cubicBezTo>
                    <a:pt x="1783" y="2800"/>
                    <a:pt x="1560" y="2801"/>
                    <a:pt x="1338" y="2793"/>
                  </a:cubicBezTo>
                  <a:cubicBezTo>
                    <a:pt x="1322" y="2792"/>
                    <a:pt x="1400" y="2783"/>
                    <a:pt x="1384" y="2782"/>
                  </a:cubicBezTo>
                  <a:cubicBezTo>
                    <a:pt x="940" y="2766"/>
                    <a:pt x="495" y="2759"/>
                    <a:pt x="51" y="2748"/>
                  </a:cubicBezTo>
                  <a:cubicBezTo>
                    <a:pt x="48" y="2508"/>
                    <a:pt x="0" y="2024"/>
                    <a:pt x="62" y="1709"/>
                  </a:cubicBezTo>
                  <a:cubicBezTo>
                    <a:pt x="50" y="1470"/>
                    <a:pt x="18" y="1236"/>
                    <a:pt x="6" y="997"/>
                  </a:cubicBezTo>
                  <a:cubicBezTo>
                    <a:pt x="13" y="929"/>
                    <a:pt x="17" y="861"/>
                    <a:pt x="28" y="794"/>
                  </a:cubicBezTo>
                  <a:cubicBezTo>
                    <a:pt x="45" y="692"/>
                    <a:pt x="119" y="635"/>
                    <a:pt x="186" y="568"/>
                  </a:cubicBezTo>
                  <a:cubicBezTo>
                    <a:pt x="177" y="414"/>
                    <a:pt x="191" y="382"/>
                    <a:pt x="119" y="274"/>
                  </a:cubicBezTo>
                  <a:cubicBezTo>
                    <a:pt x="101" y="247"/>
                    <a:pt x="81" y="221"/>
                    <a:pt x="62" y="195"/>
                  </a:cubicBezTo>
                  <a:cubicBezTo>
                    <a:pt x="51" y="180"/>
                    <a:pt x="28" y="150"/>
                    <a:pt x="28" y="150"/>
                  </a:cubicBezTo>
                  <a:cubicBezTo>
                    <a:pt x="24" y="139"/>
                    <a:pt x="12" y="127"/>
                    <a:pt x="17" y="116"/>
                  </a:cubicBezTo>
                  <a:cubicBezTo>
                    <a:pt x="22" y="105"/>
                    <a:pt x="39" y="105"/>
                    <a:pt x="51" y="105"/>
                  </a:cubicBezTo>
                  <a:cubicBezTo>
                    <a:pt x="122" y="105"/>
                    <a:pt x="194" y="111"/>
                    <a:pt x="265" y="116"/>
                  </a:cubicBezTo>
                  <a:cubicBezTo>
                    <a:pt x="280" y="117"/>
                    <a:pt x="235" y="116"/>
                    <a:pt x="220" y="116"/>
                  </a:cubicBezTo>
                  <a:close/>
                </a:path>
              </a:pathLst>
            </a:custGeom>
            <a:solidFill>
              <a:srgbClr val="C9E4FF"/>
            </a:solidFill>
            <a:ln w="38100" cap="sq" cmpd="sng">
              <a:noFill/>
              <a:prstDash val="solid"/>
              <a:round/>
              <a:headEnd/>
              <a:tailEnd/>
            </a:ln>
            <a:effectLst>
              <a:outerShdw dist="215526" dir="2700000" algn="ctr" rotWithShape="0">
                <a:srgbClr val="B9B9B9"/>
              </a:outerShdw>
            </a:effectLst>
          </p:spPr>
          <p:txBody>
            <a:bodyPr wrap="none" anchor="ctr"/>
            <a:lstStyle/>
            <a:p>
              <a:endParaRPr lang="zh-CN" altLang="en-US"/>
            </a:p>
          </p:txBody>
        </p:sp>
        <p:sp>
          <p:nvSpPr>
            <p:cNvPr id="69639" name="Text Box 4"/>
            <p:cNvSpPr txBox="1">
              <a:spLocks noChangeArrowheads="1"/>
            </p:cNvSpPr>
            <p:nvPr/>
          </p:nvSpPr>
          <p:spPr bwMode="auto">
            <a:xfrm>
              <a:off x="768" y="1486"/>
              <a:ext cx="4608" cy="1285"/>
            </a:xfrm>
            <a:prstGeom prst="rect">
              <a:avLst/>
            </a:prstGeom>
            <a:noFill/>
            <a:ln w="9525">
              <a:noFill/>
              <a:miter lim="800000"/>
              <a:headEnd/>
              <a:tailEnd/>
            </a:ln>
          </p:spPr>
          <p:txBody>
            <a:bodyPr>
              <a:spAutoFit/>
            </a:bodyPr>
            <a:lstStyle/>
            <a:p>
              <a:pPr algn="just" fontAlgn="base">
                <a:spcBef>
                  <a:spcPct val="0"/>
                </a:spcBef>
              </a:pPr>
              <a:r>
                <a:rPr lang="zh-CN" altLang="en-US" sz="2600" b="0" baseline="0" dirty="0">
                  <a:solidFill>
                    <a:srgbClr val="002F8C"/>
                  </a:solidFill>
                  <a:latin typeface="幼圆" pitchFamily="49" charset="-122"/>
                  <a:ea typeface="幼圆" pitchFamily="49" charset="-122"/>
                </a:rPr>
                <a:t>    </a:t>
              </a:r>
              <a:r>
                <a:rPr lang="zh-CN" altLang="en-US" sz="2600" baseline="0" dirty="0">
                  <a:solidFill>
                    <a:srgbClr val="002F8C"/>
                  </a:solidFill>
                  <a:latin typeface="幼圆" pitchFamily="49" charset="-122"/>
                  <a:ea typeface="幼圆" pitchFamily="49" charset="-122"/>
                </a:rPr>
                <a:t>若</a:t>
              </a:r>
              <a:r>
                <a:rPr lang="en-US" altLang="zh-CN" sz="2600" baseline="0" dirty="0">
                  <a:solidFill>
                    <a:srgbClr val="002F8C"/>
                  </a:solidFill>
                  <a:ea typeface="幼圆" pitchFamily="49" charset="-122"/>
                </a:rPr>
                <a:t>p</a:t>
              </a:r>
              <a:r>
                <a:rPr lang="en-US" altLang="zh-CN" sz="2600" baseline="-25000" dirty="0">
                  <a:solidFill>
                    <a:srgbClr val="002F8C"/>
                  </a:solidFill>
                  <a:ea typeface="幼圆" pitchFamily="49" charset="-122"/>
                </a:rPr>
                <a:t>i</a:t>
              </a:r>
              <a:r>
                <a:rPr lang="zh-CN" altLang="en-US" sz="2600" baseline="0" dirty="0">
                  <a:solidFill>
                    <a:srgbClr val="002F8C"/>
                  </a:solidFill>
                  <a:latin typeface="幼圆" pitchFamily="49" charset="-122"/>
                  <a:ea typeface="幼圆" pitchFamily="49" charset="-122"/>
                </a:rPr>
                <a:t>为删除线性表中第</a:t>
              </a:r>
              <a:r>
                <a:rPr lang="en-US" altLang="zh-CN" sz="2600" baseline="0" dirty="0" err="1">
                  <a:solidFill>
                    <a:srgbClr val="002F8C"/>
                  </a:solidFill>
                  <a:ea typeface="幼圆" pitchFamily="49" charset="-122"/>
                </a:rPr>
                <a:t>i</a:t>
              </a:r>
              <a:r>
                <a:rPr lang="zh-CN" altLang="en-US" sz="2600" baseline="0" dirty="0">
                  <a:solidFill>
                    <a:srgbClr val="002F8C"/>
                  </a:solidFill>
                  <a:latin typeface="幼圆" pitchFamily="49" charset="-122"/>
                  <a:ea typeface="幼圆" pitchFamily="49" charset="-122"/>
                </a:rPr>
                <a:t>个数据元素的概率</a:t>
              </a:r>
            </a:p>
            <a:p>
              <a:pPr algn="just" fontAlgn="base">
                <a:spcBef>
                  <a:spcPct val="0"/>
                </a:spcBef>
              </a:pPr>
              <a:r>
                <a:rPr lang="zh-CN" altLang="en-US" sz="2600" baseline="0" dirty="0">
                  <a:solidFill>
                    <a:srgbClr val="002F8C"/>
                  </a:solidFill>
                  <a:latin typeface="幼圆" pitchFamily="49" charset="-122"/>
                  <a:ea typeface="幼圆" pitchFamily="49" charset="-122"/>
                </a:rPr>
                <a:t>(设概率相等)，在长度为</a:t>
              </a:r>
              <a:r>
                <a:rPr lang="en-US" altLang="zh-CN" sz="2600" baseline="0" dirty="0">
                  <a:solidFill>
                    <a:srgbClr val="002F8C"/>
                  </a:solidFill>
                  <a:ea typeface="幼圆" pitchFamily="49" charset="-122"/>
                </a:rPr>
                <a:t>n</a:t>
              </a:r>
              <a:r>
                <a:rPr lang="zh-CN" altLang="en-US" sz="2600" baseline="0" dirty="0">
                  <a:solidFill>
                    <a:srgbClr val="002F8C"/>
                  </a:solidFill>
                  <a:latin typeface="幼圆" pitchFamily="49" charset="-122"/>
                  <a:ea typeface="幼圆" pitchFamily="49" charset="-122"/>
                </a:rPr>
                <a:t>的线性表中删除第</a:t>
              </a:r>
              <a:r>
                <a:rPr lang="en-US" altLang="zh-CN" sz="2600" baseline="0" dirty="0" err="1">
                  <a:solidFill>
                    <a:srgbClr val="002F8C"/>
                  </a:solidFill>
                  <a:ea typeface="幼圆" pitchFamily="49" charset="-122"/>
                </a:rPr>
                <a:t>i</a:t>
              </a:r>
              <a:endParaRPr lang="en-US" altLang="zh-CN" sz="2600" baseline="0" dirty="0">
                <a:solidFill>
                  <a:srgbClr val="002F8C"/>
                </a:solidFill>
                <a:ea typeface="幼圆" pitchFamily="49" charset="-122"/>
              </a:endParaRPr>
            </a:p>
            <a:p>
              <a:pPr algn="just" fontAlgn="base">
                <a:spcBef>
                  <a:spcPct val="0"/>
                </a:spcBef>
              </a:pPr>
              <a:r>
                <a:rPr lang="zh-CN" altLang="en-US" sz="2600" baseline="0" dirty="0">
                  <a:solidFill>
                    <a:srgbClr val="002F8C"/>
                  </a:solidFill>
                  <a:latin typeface="幼圆" pitchFamily="49" charset="-122"/>
                  <a:ea typeface="幼圆" pitchFamily="49" charset="-122"/>
                </a:rPr>
                <a:t>个数据元素需要移动其他的元素的平均次数为</a:t>
              </a:r>
            </a:p>
            <a:p>
              <a:pPr algn="just" fontAlgn="base">
                <a:lnSpc>
                  <a:spcPct val="90000"/>
                </a:lnSpc>
                <a:spcBef>
                  <a:spcPct val="0"/>
                </a:spcBef>
              </a:pPr>
              <a:endParaRPr lang="zh-CN" altLang="en-US" sz="2600" baseline="0" dirty="0">
                <a:solidFill>
                  <a:srgbClr val="002F8C"/>
                </a:solidFill>
                <a:latin typeface="幼圆" pitchFamily="49" charset="-122"/>
                <a:ea typeface="幼圆" pitchFamily="49" charset="-122"/>
              </a:endParaRPr>
            </a:p>
            <a:p>
              <a:pPr algn="just" fontAlgn="base">
                <a:lnSpc>
                  <a:spcPct val="90000"/>
                </a:lnSpc>
                <a:spcBef>
                  <a:spcPct val="0"/>
                </a:spcBef>
              </a:pPr>
              <a:r>
                <a:rPr lang="zh-CN" altLang="en-US" sz="2600" b="0" baseline="0" dirty="0">
                  <a:solidFill>
                    <a:srgbClr val="002F8C"/>
                  </a:solidFill>
                  <a:latin typeface="幼圆" pitchFamily="49" charset="-122"/>
                  <a:ea typeface="幼圆" pitchFamily="49" charset="-122"/>
                </a:rPr>
                <a:t>      </a:t>
              </a:r>
              <a:r>
                <a:rPr lang="en-US" altLang="zh-CN" sz="2600" baseline="0" dirty="0" err="1">
                  <a:solidFill>
                    <a:srgbClr val="002F8C"/>
                  </a:solidFill>
                  <a:ea typeface="幼圆" pitchFamily="49" charset="-122"/>
                </a:rPr>
                <a:t>T</a:t>
              </a:r>
              <a:r>
                <a:rPr lang="en-US" altLang="zh-CN" sz="2600" baseline="-25000" dirty="0" err="1">
                  <a:solidFill>
                    <a:srgbClr val="002F8C"/>
                  </a:solidFill>
                  <a:ea typeface="幼圆" pitchFamily="49" charset="-122"/>
                </a:rPr>
                <a:t>ds</a:t>
              </a:r>
              <a:r>
                <a:rPr lang="en-US" altLang="zh-CN" sz="2600" baseline="0" dirty="0">
                  <a:solidFill>
                    <a:srgbClr val="002F8C"/>
                  </a:solidFill>
                  <a:ea typeface="幼圆" pitchFamily="49" charset="-122"/>
                </a:rPr>
                <a:t>= </a:t>
              </a:r>
              <a:r>
                <a:rPr lang="en-US" altLang="zh-CN" sz="2800" baseline="0" dirty="0">
                  <a:solidFill>
                    <a:srgbClr val="002F8C"/>
                  </a:solidFill>
                  <a:ea typeface="幼圆" pitchFamily="49" charset="-122"/>
                  <a:sym typeface="Symbol" pitchFamily="18" charset="2"/>
                </a:rPr>
                <a:t></a:t>
              </a:r>
              <a:r>
                <a:rPr lang="en-US" altLang="zh-CN" sz="2600" baseline="0" dirty="0">
                  <a:solidFill>
                    <a:srgbClr val="002F8C"/>
                  </a:solidFill>
                  <a:ea typeface="幼圆" pitchFamily="49" charset="-122"/>
                </a:rPr>
                <a:t>p</a:t>
              </a:r>
              <a:r>
                <a:rPr lang="en-US" altLang="zh-CN" sz="2600" baseline="-25000" dirty="0">
                  <a:solidFill>
                    <a:srgbClr val="002F8C"/>
                  </a:solidFill>
                  <a:ea typeface="幼圆" pitchFamily="49" charset="-122"/>
                </a:rPr>
                <a:t>i</a:t>
              </a:r>
              <a:r>
                <a:rPr lang="en-US" altLang="zh-CN" sz="2600" baseline="0" dirty="0">
                  <a:solidFill>
                    <a:srgbClr val="002F8C"/>
                  </a:solidFill>
                  <a:ea typeface="幼圆" pitchFamily="49" charset="-122"/>
                </a:rPr>
                <a:t>(n</a:t>
              </a:r>
              <a:r>
                <a:rPr lang="en-US" altLang="zh-CN" sz="2600" baseline="0" dirty="0">
                  <a:solidFill>
                    <a:srgbClr val="002F8C"/>
                  </a:solidFill>
                  <a:latin typeface="宋体" charset="-122"/>
                  <a:ea typeface="宋体" charset="-122"/>
                </a:rPr>
                <a:t>-</a:t>
              </a:r>
              <a:r>
                <a:rPr lang="en-US" altLang="zh-CN" sz="2600" baseline="0" dirty="0" err="1">
                  <a:solidFill>
                    <a:srgbClr val="002F8C"/>
                  </a:solidFill>
                  <a:ea typeface="幼圆" pitchFamily="49" charset="-122"/>
                </a:rPr>
                <a:t>i</a:t>
              </a:r>
              <a:r>
                <a:rPr lang="en-US" altLang="zh-CN" sz="2600" baseline="0" dirty="0">
                  <a:solidFill>
                    <a:srgbClr val="002F8C"/>
                  </a:solidFill>
                  <a:ea typeface="幼圆" pitchFamily="49" charset="-122"/>
                </a:rPr>
                <a:t>) = </a:t>
              </a:r>
              <a:r>
                <a:rPr lang="en-US" altLang="zh-CN" sz="2800" baseline="0" dirty="0">
                  <a:solidFill>
                    <a:srgbClr val="002F8C"/>
                  </a:solidFill>
                  <a:ea typeface="幼圆" pitchFamily="49" charset="-122"/>
                  <a:sym typeface="Symbol" pitchFamily="18" charset="2"/>
                </a:rPr>
                <a:t></a:t>
              </a:r>
              <a:r>
                <a:rPr lang="en-US" altLang="zh-CN" sz="2600" baseline="0" dirty="0">
                  <a:solidFill>
                    <a:srgbClr val="002F8C"/>
                  </a:solidFill>
                  <a:ea typeface="幼圆" pitchFamily="49" charset="-122"/>
                </a:rPr>
                <a:t>(n</a:t>
              </a:r>
              <a:r>
                <a:rPr lang="en-US" altLang="zh-CN" sz="2600" baseline="0" dirty="0">
                  <a:solidFill>
                    <a:srgbClr val="002F8C"/>
                  </a:solidFill>
                  <a:latin typeface="宋体" charset="-122"/>
                  <a:ea typeface="宋体" charset="-122"/>
                </a:rPr>
                <a:t>-</a:t>
              </a:r>
              <a:r>
                <a:rPr lang="en-US" altLang="zh-CN" sz="2600" baseline="0" dirty="0" err="1">
                  <a:solidFill>
                    <a:srgbClr val="002F8C"/>
                  </a:solidFill>
                  <a:ea typeface="幼圆" pitchFamily="49" charset="-122"/>
                </a:rPr>
                <a:t>i</a:t>
              </a:r>
              <a:r>
                <a:rPr lang="en-US" altLang="zh-CN" sz="2600" baseline="0" dirty="0">
                  <a:solidFill>
                    <a:srgbClr val="002F8C"/>
                  </a:solidFill>
                  <a:ea typeface="幼圆" pitchFamily="49" charset="-122"/>
                </a:rPr>
                <a:t>)/n = (n</a:t>
              </a:r>
              <a:r>
                <a:rPr lang="en-US" altLang="zh-CN" sz="2600" baseline="0" dirty="0">
                  <a:solidFill>
                    <a:srgbClr val="002F8C"/>
                  </a:solidFill>
                  <a:latin typeface="宋体" charset="-122"/>
                  <a:ea typeface="宋体" charset="-122"/>
                </a:rPr>
                <a:t>-</a:t>
              </a:r>
              <a:r>
                <a:rPr lang="en-US" altLang="zh-CN" sz="2600" baseline="0" dirty="0">
                  <a:solidFill>
                    <a:srgbClr val="002F8C"/>
                  </a:solidFill>
                  <a:ea typeface="幼圆" pitchFamily="49" charset="-122"/>
                </a:rPr>
                <a:t>1)/2</a:t>
              </a:r>
            </a:p>
          </p:txBody>
        </p:sp>
        <p:sp>
          <p:nvSpPr>
            <p:cNvPr id="69640" name="Text Box 5"/>
            <p:cNvSpPr txBox="1">
              <a:spLocks noChangeArrowheads="1"/>
            </p:cNvSpPr>
            <p:nvPr/>
          </p:nvSpPr>
          <p:spPr bwMode="auto">
            <a:xfrm>
              <a:off x="1791" y="2387"/>
              <a:ext cx="260" cy="461"/>
            </a:xfrm>
            <a:prstGeom prst="rect">
              <a:avLst/>
            </a:prstGeom>
            <a:noFill/>
            <a:ln w="9525">
              <a:noFill/>
              <a:miter lim="800000"/>
              <a:headEnd/>
              <a:tailEnd/>
            </a:ln>
          </p:spPr>
          <p:txBody>
            <a:bodyPr wrap="none">
              <a:spAutoFit/>
            </a:bodyPr>
            <a:lstStyle/>
            <a:p>
              <a:pPr algn="ctr" fontAlgn="base">
                <a:lnSpc>
                  <a:spcPct val="80000"/>
                </a:lnSpc>
              </a:pPr>
              <a:r>
                <a:rPr lang="en-US" altLang="zh-CN" sz="1600" baseline="0" dirty="0">
                  <a:solidFill>
                    <a:srgbClr val="000099"/>
                  </a:solidFill>
                  <a:ea typeface="宋体" charset="-122"/>
                </a:rPr>
                <a:t>n</a:t>
              </a:r>
            </a:p>
            <a:p>
              <a:pPr algn="ctr" fontAlgn="base">
                <a:lnSpc>
                  <a:spcPct val="80000"/>
                </a:lnSpc>
              </a:pPr>
              <a:endParaRPr lang="en-US" altLang="zh-CN" sz="1000" baseline="0" dirty="0">
                <a:solidFill>
                  <a:srgbClr val="000099"/>
                </a:solidFill>
                <a:ea typeface="宋体" charset="-122"/>
              </a:endParaRPr>
            </a:p>
            <a:p>
              <a:pPr algn="ctr" fontAlgn="base">
                <a:lnSpc>
                  <a:spcPct val="80000"/>
                </a:lnSpc>
              </a:pPr>
              <a:endParaRPr lang="en-US" altLang="zh-CN" sz="1000" baseline="0" dirty="0">
                <a:solidFill>
                  <a:srgbClr val="000099"/>
                </a:solidFill>
                <a:ea typeface="宋体" charset="-122"/>
              </a:endParaRPr>
            </a:p>
            <a:p>
              <a:pPr algn="ctr" fontAlgn="base">
                <a:lnSpc>
                  <a:spcPct val="80000"/>
                </a:lnSpc>
              </a:pPr>
              <a:r>
                <a:rPr lang="en-US" altLang="zh-CN" sz="1600" baseline="0" dirty="0" err="1">
                  <a:solidFill>
                    <a:srgbClr val="000099"/>
                  </a:solidFill>
                  <a:ea typeface="宋体" charset="-122"/>
                </a:rPr>
                <a:t>i</a:t>
              </a:r>
              <a:r>
                <a:rPr lang="en-US" altLang="zh-CN" sz="1600" baseline="0" dirty="0">
                  <a:solidFill>
                    <a:srgbClr val="000099"/>
                  </a:solidFill>
                  <a:ea typeface="宋体" charset="-122"/>
                </a:rPr>
                <a:t>=1</a:t>
              </a:r>
            </a:p>
          </p:txBody>
        </p:sp>
        <p:sp>
          <p:nvSpPr>
            <p:cNvPr id="69641" name="Text Box 6"/>
            <p:cNvSpPr txBox="1">
              <a:spLocks noChangeArrowheads="1"/>
            </p:cNvSpPr>
            <p:nvPr/>
          </p:nvSpPr>
          <p:spPr bwMode="auto">
            <a:xfrm>
              <a:off x="2608" y="2387"/>
              <a:ext cx="260" cy="461"/>
            </a:xfrm>
            <a:prstGeom prst="rect">
              <a:avLst/>
            </a:prstGeom>
            <a:noFill/>
            <a:ln w="9525">
              <a:noFill/>
              <a:miter lim="800000"/>
              <a:headEnd/>
              <a:tailEnd/>
            </a:ln>
          </p:spPr>
          <p:txBody>
            <a:bodyPr wrap="none">
              <a:spAutoFit/>
            </a:bodyPr>
            <a:lstStyle/>
            <a:p>
              <a:pPr algn="ctr" fontAlgn="base">
                <a:lnSpc>
                  <a:spcPct val="80000"/>
                </a:lnSpc>
              </a:pPr>
              <a:r>
                <a:rPr lang="en-US" altLang="zh-CN" sz="1600" baseline="0" dirty="0">
                  <a:solidFill>
                    <a:srgbClr val="000099"/>
                  </a:solidFill>
                  <a:ea typeface="宋体" charset="-122"/>
                </a:rPr>
                <a:t>n</a:t>
              </a:r>
            </a:p>
            <a:p>
              <a:pPr algn="ctr" fontAlgn="base">
                <a:lnSpc>
                  <a:spcPct val="80000"/>
                </a:lnSpc>
              </a:pPr>
              <a:endParaRPr lang="en-US" altLang="zh-CN" sz="1000" baseline="0" dirty="0">
                <a:solidFill>
                  <a:srgbClr val="000099"/>
                </a:solidFill>
                <a:ea typeface="宋体" charset="-122"/>
              </a:endParaRPr>
            </a:p>
            <a:p>
              <a:pPr algn="ctr" fontAlgn="base">
                <a:lnSpc>
                  <a:spcPct val="80000"/>
                </a:lnSpc>
              </a:pPr>
              <a:endParaRPr lang="en-US" altLang="zh-CN" sz="1000" baseline="0" dirty="0">
                <a:solidFill>
                  <a:srgbClr val="000099"/>
                </a:solidFill>
                <a:ea typeface="宋体" charset="-122"/>
              </a:endParaRPr>
            </a:p>
            <a:p>
              <a:pPr algn="ctr" fontAlgn="base">
                <a:lnSpc>
                  <a:spcPct val="80000"/>
                </a:lnSpc>
              </a:pPr>
              <a:r>
                <a:rPr lang="en-US" altLang="zh-CN" sz="1600" baseline="0" dirty="0" err="1">
                  <a:solidFill>
                    <a:srgbClr val="000099"/>
                  </a:solidFill>
                  <a:ea typeface="宋体" charset="-122"/>
                </a:rPr>
                <a:t>i</a:t>
              </a:r>
              <a:r>
                <a:rPr lang="en-US" altLang="zh-CN" sz="1600" baseline="0" dirty="0">
                  <a:solidFill>
                    <a:srgbClr val="000099"/>
                  </a:solidFill>
                  <a:ea typeface="宋体" charset="-122"/>
                </a:rPr>
                <a:t>=1</a:t>
              </a:r>
            </a:p>
          </p:txBody>
        </p:sp>
      </p:grpSp>
      <p:grpSp>
        <p:nvGrpSpPr>
          <p:cNvPr id="3" name="Group 7"/>
          <p:cNvGrpSpPr>
            <a:grpSpLocks/>
          </p:cNvGrpSpPr>
          <p:nvPr/>
        </p:nvGrpSpPr>
        <p:grpSpPr bwMode="auto">
          <a:xfrm>
            <a:off x="4572000" y="609600"/>
            <a:ext cx="4419600" cy="1457325"/>
            <a:chOff x="2880" y="384"/>
            <a:chExt cx="2784" cy="918"/>
          </a:xfrm>
        </p:grpSpPr>
        <p:sp>
          <p:nvSpPr>
            <p:cNvPr id="69636" name="Cloud"/>
            <p:cNvSpPr>
              <a:spLocks noChangeAspect="1" noEditPoints="1" noChangeArrowheads="1"/>
            </p:cNvSpPr>
            <p:nvPr/>
          </p:nvSpPr>
          <p:spPr bwMode="auto">
            <a:xfrm>
              <a:off x="2880" y="384"/>
              <a:ext cx="2784" cy="91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9 w 21600"/>
                <a:gd name="T13" fmla="*/ 3271 h 21600"/>
                <a:gd name="T14" fmla="*/ 17084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28575">
              <a:solidFill>
                <a:srgbClr val="969696"/>
              </a:solidFill>
              <a:miter lim="800000"/>
              <a:headEnd/>
              <a:tailEnd/>
            </a:ln>
            <a:effectLst>
              <a:outerShdw dist="135003" dir="2471156" algn="ctr" rotWithShape="0">
                <a:srgbClr val="B9B9B9"/>
              </a:outerShdw>
            </a:effectLst>
          </p:spPr>
          <p:txBody>
            <a:bodyPr/>
            <a:lstStyle/>
            <a:p>
              <a:endParaRPr lang="zh-CN" altLang="en-US"/>
            </a:p>
          </p:txBody>
        </p:sp>
        <p:sp>
          <p:nvSpPr>
            <p:cNvPr id="69637" name="Rectangle 9"/>
            <p:cNvSpPr>
              <a:spLocks noChangeArrowheads="1"/>
            </p:cNvSpPr>
            <p:nvPr/>
          </p:nvSpPr>
          <p:spPr bwMode="auto">
            <a:xfrm>
              <a:off x="3012" y="516"/>
              <a:ext cx="2556" cy="589"/>
            </a:xfrm>
            <a:prstGeom prst="rect">
              <a:avLst/>
            </a:prstGeom>
            <a:noFill/>
            <a:ln w="12700" cap="sq">
              <a:noFill/>
              <a:miter lim="800000"/>
              <a:headEnd/>
              <a:tailEnd/>
            </a:ln>
          </p:spPr>
          <p:txBody>
            <a:bodyPr>
              <a:spAutoFit/>
            </a:bodyPr>
            <a:lstStyle/>
            <a:p>
              <a:pPr>
                <a:lnSpc>
                  <a:spcPct val="80000"/>
                </a:lnSpc>
                <a:spcBef>
                  <a:spcPct val="0"/>
                </a:spcBef>
              </a:pPr>
              <a:r>
                <a:rPr lang="zh-CN" altLang="en-US" sz="2300" i="1" baseline="0">
                  <a:solidFill>
                    <a:schemeClr val="accent2"/>
                  </a:solidFill>
                  <a:latin typeface="黑体" pitchFamily="2" charset="-122"/>
                  <a:ea typeface="黑体" pitchFamily="2" charset="-122"/>
                </a:rPr>
                <a:t>    通常采用元素移动次数的平均值作为衡量删除算法时间效率的主要指标。</a:t>
              </a:r>
            </a:p>
          </p:txBody>
        </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Text Box 2"/>
          <p:cNvSpPr txBox="1">
            <a:spLocks noChangeArrowheads="1"/>
          </p:cNvSpPr>
          <p:nvPr/>
        </p:nvSpPr>
        <p:spPr bwMode="auto">
          <a:xfrm>
            <a:off x="1054100" y="1905000"/>
            <a:ext cx="6105525" cy="461665"/>
          </a:xfrm>
          <a:prstGeom prst="rect">
            <a:avLst/>
          </a:prstGeom>
          <a:noFill/>
          <a:ln w="9525">
            <a:noFill/>
            <a:miter lim="800000"/>
            <a:headEnd/>
            <a:tailEnd/>
          </a:ln>
        </p:spPr>
        <p:txBody>
          <a:bodyPr>
            <a:spAutoFit/>
          </a:bodyPr>
          <a:lstStyle/>
          <a:p>
            <a:pPr fontAlgn="base">
              <a:spcBef>
                <a:spcPct val="0"/>
              </a:spcBef>
            </a:pPr>
            <a:r>
              <a:rPr lang="zh-CN" altLang="en-US" sz="2400" baseline="0" dirty="0">
                <a:solidFill>
                  <a:srgbClr val="000099"/>
                </a:solidFill>
                <a:ea typeface="幼圆" pitchFamily="49" charset="-122"/>
              </a:rPr>
              <a:t>(1)</a:t>
            </a:r>
            <a:r>
              <a:rPr lang="zh-CN" altLang="en-US" sz="2400" baseline="0" dirty="0">
                <a:solidFill>
                  <a:srgbClr val="000099"/>
                </a:solidFill>
                <a:latin typeface="幼圆" pitchFamily="49" charset="-122"/>
                <a:ea typeface="幼圆" pitchFamily="49" charset="-122"/>
              </a:rPr>
              <a:t>  构造原理简单、直观，易理解。</a:t>
            </a:r>
          </a:p>
        </p:txBody>
      </p:sp>
      <p:sp>
        <p:nvSpPr>
          <p:cNvPr id="302083" name="Text Box 3"/>
          <p:cNvSpPr txBox="1">
            <a:spLocks noChangeArrowheads="1"/>
          </p:cNvSpPr>
          <p:nvPr/>
        </p:nvSpPr>
        <p:spPr bwMode="auto">
          <a:xfrm>
            <a:off x="1054100" y="2319338"/>
            <a:ext cx="7400925" cy="720197"/>
          </a:xfrm>
          <a:prstGeom prst="rect">
            <a:avLst/>
          </a:prstGeom>
          <a:noFill/>
          <a:ln w="9525">
            <a:noFill/>
            <a:miter lim="800000"/>
            <a:headEnd/>
            <a:tailEnd/>
          </a:ln>
        </p:spPr>
        <p:txBody>
          <a:bodyPr>
            <a:spAutoFit/>
          </a:bodyPr>
          <a:lstStyle/>
          <a:p>
            <a:pPr fontAlgn="base">
              <a:lnSpc>
                <a:spcPct val="85000"/>
              </a:lnSpc>
              <a:spcBef>
                <a:spcPct val="0"/>
              </a:spcBef>
            </a:pPr>
            <a:r>
              <a:rPr lang="zh-CN" altLang="en-US" sz="2400" baseline="0">
                <a:solidFill>
                  <a:srgbClr val="000099"/>
                </a:solidFill>
                <a:ea typeface="幼圆" pitchFamily="49" charset="-122"/>
              </a:rPr>
              <a:t>(2)</a:t>
            </a:r>
            <a:r>
              <a:rPr lang="zh-CN" altLang="en-US" sz="2400" baseline="0">
                <a:solidFill>
                  <a:srgbClr val="000099"/>
                </a:solidFill>
                <a:latin typeface="幼圆" pitchFamily="49" charset="-122"/>
                <a:ea typeface="幼圆" pitchFamily="49" charset="-122"/>
              </a:rPr>
              <a:t>  元素的存储地址可以通过一个简单的解析式</a:t>
            </a:r>
          </a:p>
          <a:p>
            <a:pPr fontAlgn="base">
              <a:lnSpc>
                <a:spcPct val="85000"/>
              </a:lnSpc>
              <a:spcBef>
                <a:spcPct val="0"/>
              </a:spcBef>
            </a:pPr>
            <a:r>
              <a:rPr lang="zh-CN" altLang="en-US" sz="2400" baseline="0">
                <a:solidFill>
                  <a:srgbClr val="000099"/>
                </a:solidFill>
                <a:latin typeface="幼圆" pitchFamily="49" charset="-122"/>
                <a:ea typeface="幼圆" pitchFamily="49" charset="-122"/>
              </a:rPr>
              <a:t>    计算出来。</a:t>
            </a:r>
          </a:p>
        </p:txBody>
      </p:sp>
      <p:sp>
        <p:nvSpPr>
          <p:cNvPr id="302084" name="Text Box 4"/>
          <p:cNvSpPr txBox="1">
            <a:spLocks noChangeArrowheads="1"/>
          </p:cNvSpPr>
          <p:nvPr/>
        </p:nvSpPr>
        <p:spPr bwMode="auto">
          <a:xfrm>
            <a:off x="827584" y="5635625"/>
            <a:ext cx="48863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baseline="-10000">
                <a:solidFill>
                  <a:srgbClr val="FFFFFF"/>
                </a:solidFill>
                <a:latin typeface="Times New Roman" pitchFamily="18" charset="0"/>
                <a:ea typeface="楷体_GB2312" pitchFamily="49" charset="-122"/>
              </a:defRPr>
            </a:lvl1pPr>
            <a:lvl2pPr marL="742950" indent="-285750">
              <a:defRPr sz="4000" b="1" baseline="-10000">
                <a:solidFill>
                  <a:srgbClr val="FFFFFF"/>
                </a:solidFill>
                <a:latin typeface="Times New Roman" pitchFamily="18" charset="0"/>
                <a:ea typeface="楷体_GB2312" pitchFamily="49" charset="-122"/>
              </a:defRPr>
            </a:lvl2pPr>
            <a:lvl3pPr marL="1143000" indent="-228600">
              <a:defRPr sz="4000" b="1" baseline="-10000">
                <a:solidFill>
                  <a:srgbClr val="FFFFFF"/>
                </a:solidFill>
                <a:latin typeface="Times New Roman" pitchFamily="18" charset="0"/>
                <a:ea typeface="楷体_GB2312" pitchFamily="49" charset="-122"/>
              </a:defRPr>
            </a:lvl3pPr>
            <a:lvl4pPr marL="1600200" indent="-228600">
              <a:defRPr sz="4000" b="1" baseline="-10000">
                <a:solidFill>
                  <a:srgbClr val="FFFFFF"/>
                </a:solidFill>
                <a:latin typeface="Times New Roman" pitchFamily="18" charset="0"/>
                <a:ea typeface="楷体_GB2312" pitchFamily="49" charset="-122"/>
              </a:defRPr>
            </a:lvl4pPr>
            <a:lvl5pPr marL="2057400" indent="-228600">
              <a:defRPr sz="4000" b="1" baseline="-10000">
                <a:solidFill>
                  <a:srgbClr val="FFFFFF"/>
                </a:solidFill>
                <a:latin typeface="Times New Roman" pitchFamily="18" charset="0"/>
                <a:ea typeface="楷体_GB2312" pitchFamily="49" charset="-122"/>
              </a:defRPr>
            </a:lvl5pPr>
            <a:lvl6pPr marL="25146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6pPr>
            <a:lvl7pPr marL="29718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7pPr>
            <a:lvl8pPr marL="34290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8pPr>
            <a:lvl9pPr marL="3886200" indent="-228600" eaLnBrk="0" fontAlgn="t" hangingPunct="0">
              <a:spcBef>
                <a:spcPct val="50000"/>
              </a:spcBef>
              <a:spcAft>
                <a:spcPct val="0"/>
              </a:spcAft>
              <a:defRPr sz="4000" b="1" baseline="-10000">
                <a:solidFill>
                  <a:srgbClr val="FFFFFF"/>
                </a:solidFill>
                <a:latin typeface="Times New Roman" pitchFamily="18" charset="0"/>
                <a:ea typeface="楷体_GB2312" pitchFamily="49" charset="-122"/>
              </a:defRPr>
            </a:lvl9pPr>
          </a:lstStyle>
          <a:p>
            <a:pPr fontAlgn="base">
              <a:spcBef>
                <a:spcPct val="0"/>
              </a:spcBef>
              <a:defRPr/>
            </a:pPr>
            <a:r>
              <a:rPr lang="zh-CN" altLang="en-US" sz="2500" baseline="0" dirty="0">
                <a:solidFill>
                  <a:srgbClr val="000099"/>
                </a:solidFill>
                <a:ea typeface="幼圆" pitchFamily="49" charset="-122"/>
              </a:rPr>
              <a:t>(1)</a:t>
            </a:r>
            <a:r>
              <a:rPr lang="zh-CN" altLang="en-US" sz="2500" baseline="0" dirty="0">
                <a:solidFill>
                  <a:srgbClr val="000099"/>
                </a:solidFill>
                <a:latin typeface="幼圆" pitchFamily="49" charset="-122"/>
                <a:ea typeface="幼圆" pitchFamily="49" charset="-122"/>
              </a:rPr>
              <a:t>  </a:t>
            </a:r>
            <a:r>
              <a:rPr lang="zh-CN" altLang="en-US" sz="2500" baseline="0" dirty="0">
                <a:solidFill>
                  <a:schemeClr val="bg2">
                    <a:lumMod val="75000"/>
                  </a:schemeClr>
                </a:solidFill>
                <a:latin typeface="幼圆" pitchFamily="49" charset="-122"/>
                <a:ea typeface="幼圆" pitchFamily="49" charset="-122"/>
              </a:rPr>
              <a:t>存储分配需要事先进行。</a:t>
            </a:r>
          </a:p>
        </p:txBody>
      </p:sp>
      <p:sp>
        <p:nvSpPr>
          <p:cNvPr id="302085" name="Text Box 5"/>
          <p:cNvSpPr txBox="1">
            <a:spLocks noChangeArrowheads="1"/>
          </p:cNvSpPr>
          <p:nvPr/>
        </p:nvSpPr>
        <p:spPr bwMode="auto">
          <a:xfrm>
            <a:off x="827584" y="6022975"/>
            <a:ext cx="5572125" cy="473075"/>
          </a:xfrm>
          <a:prstGeom prst="rect">
            <a:avLst/>
          </a:prstGeom>
          <a:noFill/>
          <a:ln w="9525">
            <a:noFill/>
            <a:miter lim="800000"/>
            <a:headEnd/>
            <a:tailEnd/>
          </a:ln>
        </p:spPr>
        <p:txBody>
          <a:bodyPr>
            <a:spAutoFit/>
          </a:bodyPr>
          <a:lstStyle/>
          <a:p>
            <a:pPr fontAlgn="base">
              <a:spcBef>
                <a:spcPct val="0"/>
              </a:spcBef>
            </a:pPr>
            <a:r>
              <a:rPr lang="zh-CN" altLang="en-US" sz="2500" baseline="0" dirty="0">
                <a:solidFill>
                  <a:srgbClr val="000099"/>
                </a:solidFill>
                <a:ea typeface="幼圆" pitchFamily="49" charset="-122"/>
              </a:rPr>
              <a:t>(2)</a:t>
            </a:r>
            <a:r>
              <a:rPr lang="zh-CN" altLang="en-US" sz="2500" baseline="0" dirty="0">
                <a:solidFill>
                  <a:srgbClr val="000099"/>
                </a:solidFill>
                <a:latin typeface="幼圆" pitchFamily="49" charset="-122"/>
                <a:ea typeface="幼圆" pitchFamily="49" charset="-122"/>
              </a:rPr>
              <a:t>  需要一块地址连续的存储空间。</a:t>
            </a:r>
          </a:p>
        </p:txBody>
      </p:sp>
      <p:sp>
        <p:nvSpPr>
          <p:cNvPr id="302088" name="Text Box 8"/>
          <p:cNvSpPr txBox="1">
            <a:spLocks noChangeArrowheads="1"/>
          </p:cNvSpPr>
          <p:nvPr/>
        </p:nvSpPr>
        <p:spPr bwMode="auto">
          <a:xfrm>
            <a:off x="1054100" y="3043238"/>
            <a:ext cx="7086600" cy="1089529"/>
          </a:xfrm>
          <a:prstGeom prst="rect">
            <a:avLst/>
          </a:prstGeom>
          <a:noFill/>
          <a:ln w="12700" cap="sq">
            <a:noFill/>
            <a:miter lim="800000"/>
            <a:headEnd/>
            <a:tailEnd/>
          </a:ln>
        </p:spPr>
        <p:txBody>
          <a:bodyPr>
            <a:spAutoFit/>
          </a:bodyPr>
          <a:lstStyle/>
          <a:p>
            <a:pPr>
              <a:lnSpc>
                <a:spcPct val="90000"/>
              </a:lnSpc>
              <a:spcBef>
                <a:spcPct val="0"/>
              </a:spcBef>
            </a:pPr>
            <a:r>
              <a:rPr lang="en-US" altLang="zh-CN" sz="2400" baseline="0" dirty="0">
                <a:solidFill>
                  <a:srgbClr val="000099"/>
                </a:solidFill>
                <a:ea typeface="幼圆" pitchFamily="49" charset="-122"/>
              </a:rPr>
              <a:t>(3)</a:t>
            </a:r>
            <a:r>
              <a:rPr lang="en-US" altLang="zh-CN" sz="2400" baseline="0" dirty="0">
                <a:solidFill>
                  <a:srgbClr val="000099"/>
                </a:solidFill>
                <a:latin typeface="幼圆" pitchFamily="49" charset="-122"/>
                <a:ea typeface="幼圆" pitchFamily="49" charset="-122"/>
              </a:rPr>
              <a:t>  </a:t>
            </a:r>
            <a:r>
              <a:rPr lang="zh-CN" altLang="en-US" sz="2400" baseline="0" dirty="0">
                <a:solidFill>
                  <a:srgbClr val="000099"/>
                </a:solidFill>
                <a:latin typeface="幼圆" pitchFamily="49" charset="-122"/>
                <a:ea typeface="幼圆" pitchFamily="49" charset="-122"/>
              </a:rPr>
              <a:t>由于只需存放数据元素本身的信息，而无其</a:t>
            </a:r>
          </a:p>
          <a:p>
            <a:pPr>
              <a:lnSpc>
                <a:spcPct val="90000"/>
              </a:lnSpc>
              <a:spcBef>
                <a:spcPct val="0"/>
              </a:spcBef>
            </a:pPr>
            <a:r>
              <a:rPr lang="zh-CN" altLang="en-US" sz="2400" baseline="0" dirty="0">
                <a:solidFill>
                  <a:srgbClr val="000099"/>
                </a:solidFill>
                <a:latin typeface="幼圆" pitchFamily="49" charset="-122"/>
                <a:ea typeface="幼圆" pitchFamily="49" charset="-122"/>
              </a:rPr>
              <a:t>    他空间开销，相对链式存储结构而言，存储</a:t>
            </a:r>
          </a:p>
          <a:p>
            <a:pPr>
              <a:lnSpc>
                <a:spcPct val="90000"/>
              </a:lnSpc>
              <a:spcBef>
                <a:spcPct val="0"/>
              </a:spcBef>
            </a:pPr>
            <a:r>
              <a:rPr lang="zh-CN" altLang="en-US" sz="2400" baseline="0" dirty="0">
                <a:solidFill>
                  <a:srgbClr val="000099"/>
                </a:solidFill>
                <a:latin typeface="幼圆" pitchFamily="49" charset="-122"/>
                <a:ea typeface="幼圆" pitchFamily="49" charset="-122"/>
              </a:rPr>
              <a:t>    空间开销小</a:t>
            </a:r>
            <a:endParaRPr lang="en-US" altLang="zh-CN" sz="2400" baseline="0" dirty="0">
              <a:solidFill>
                <a:schemeClr val="accent2"/>
              </a:solidFill>
              <a:latin typeface="幼圆" pitchFamily="49" charset="-122"/>
              <a:ea typeface="幼圆" pitchFamily="49" charset="-122"/>
            </a:endParaRPr>
          </a:p>
        </p:txBody>
      </p:sp>
      <p:grpSp>
        <p:nvGrpSpPr>
          <p:cNvPr id="2" name="Group 74"/>
          <p:cNvGrpSpPr>
            <a:grpSpLocks/>
          </p:cNvGrpSpPr>
          <p:nvPr/>
        </p:nvGrpSpPr>
        <p:grpSpPr bwMode="auto">
          <a:xfrm>
            <a:off x="683568" y="5013176"/>
            <a:ext cx="1684337" cy="609600"/>
            <a:chOff x="458" y="2688"/>
            <a:chExt cx="1061" cy="384"/>
          </a:xfrm>
        </p:grpSpPr>
        <p:sp>
          <p:nvSpPr>
            <p:cNvPr id="70678" name="Rectangle 13"/>
            <p:cNvSpPr>
              <a:spLocks noChangeArrowheads="1"/>
            </p:cNvSpPr>
            <p:nvPr/>
          </p:nvSpPr>
          <p:spPr bwMode="auto">
            <a:xfrm>
              <a:off x="458" y="2688"/>
              <a:ext cx="1030" cy="384"/>
            </a:xfrm>
            <a:prstGeom prst="rect">
              <a:avLst/>
            </a:prstGeom>
            <a:gradFill rotWithShape="0">
              <a:gsLst>
                <a:gs pos="0">
                  <a:srgbClr val="007600"/>
                </a:gs>
                <a:gs pos="50000">
                  <a:srgbClr val="00FF00"/>
                </a:gs>
                <a:gs pos="100000">
                  <a:srgbClr val="007600"/>
                </a:gs>
              </a:gsLst>
              <a:lin ang="5400000" scaled="1"/>
            </a:gradFill>
            <a:ln w="12700" cap="sq">
              <a:noFill/>
              <a:miter lim="800000"/>
              <a:headEnd/>
              <a:tailEnd/>
            </a:ln>
            <a:effectLst>
              <a:outerShdw dist="99190" dir="2388334" algn="ctr" rotWithShape="0">
                <a:srgbClr val="B9B9B9"/>
              </a:outerShdw>
            </a:effectLst>
          </p:spPr>
          <p:txBody>
            <a:bodyPr wrap="none" anchor="ctr"/>
            <a:lstStyle/>
            <a:p>
              <a:endParaRPr lang="zh-CN" altLang="en-US"/>
            </a:p>
          </p:txBody>
        </p:sp>
        <p:sp>
          <p:nvSpPr>
            <p:cNvPr id="70679" name="Rectangle 14"/>
            <p:cNvSpPr>
              <a:spLocks noChangeArrowheads="1"/>
            </p:cNvSpPr>
            <p:nvPr/>
          </p:nvSpPr>
          <p:spPr bwMode="auto">
            <a:xfrm>
              <a:off x="551" y="2710"/>
              <a:ext cx="968" cy="327"/>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2800" baseline="0" dirty="0">
                  <a:solidFill>
                    <a:srgbClr val="FFFF00"/>
                  </a:solidFill>
                  <a:latin typeface="黑体" pitchFamily="2" charset="-122"/>
                  <a:ea typeface="黑体" pitchFamily="2" charset="-122"/>
                </a:rPr>
                <a:t>2.缺点</a:t>
              </a:r>
            </a:p>
          </p:txBody>
        </p:sp>
      </p:grpSp>
      <p:sp>
        <p:nvSpPr>
          <p:cNvPr id="302113" name="Text Box 33"/>
          <p:cNvSpPr txBox="1">
            <a:spLocks noChangeArrowheads="1"/>
          </p:cNvSpPr>
          <p:nvPr/>
        </p:nvSpPr>
        <p:spPr bwMode="auto">
          <a:xfrm>
            <a:off x="3179763" y="2624138"/>
            <a:ext cx="5495925" cy="461665"/>
          </a:xfrm>
          <a:prstGeom prst="rect">
            <a:avLst/>
          </a:prstGeom>
          <a:noFill/>
          <a:ln w="9525">
            <a:noFill/>
            <a:miter lim="800000"/>
            <a:headEnd/>
            <a:tailEnd/>
          </a:ln>
        </p:spPr>
        <p:txBody>
          <a:bodyPr>
            <a:spAutoFit/>
          </a:bodyPr>
          <a:lstStyle/>
          <a:p>
            <a:pPr fontAlgn="base">
              <a:spcBef>
                <a:spcPct val="0"/>
              </a:spcBef>
            </a:pPr>
            <a:r>
              <a:rPr lang="zh-CN" altLang="en-US" sz="2400" baseline="0" dirty="0">
                <a:solidFill>
                  <a:srgbClr val="000099"/>
                </a:solidFill>
                <a:latin typeface="幼圆" pitchFamily="49" charset="-122"/>
                <a:ea typeface="幼圆" pitchFamily="49" charset="-122"/>
              </a:rPr>
              <a:t>是一种</a:t>
            </a:r>
            <a:r>
              <a:rPr lang="zh-CN" altLang="en-US" sz="2400" dirty="0">
                <a:solidFill>
                  <a:srgbClr val="FF0000"/>
                </a:solidFill>
                <a:latin typeface="幼圆" pitchFamily="49" charset="-122"/>
                <a:ea typeface="幼圆" pitchFamily="49" charset="-122"/>
              </a:rPr>
              <a:t>顺序</a:t>
            </a:r>
            <a:r>
              <a:rPr lang="zh-CN" altLang="en-US" sz="2400" baseline="0" dirty="0">
                <a:solidFill>
                  <a:srgbClr val="FF0000"/>
                </a:solidFill>
                <a:latin typeface="幼圆" pitchFamily="49" charset="-122"/>
                <a:ea typeface="幼圆" pitchFamily="49" charset="-122"/>
              </a:rPr>
              <a:t>存储结构</a:t>
            </a:r>
            <a:r>
              <a:rPr lang="zh-CN" altLang="en-US" sz="2400" baseline="0" dirty="0">
                <a:solidFill>
                  <a:srgbClr val="000099"/>
                </a:solidFill>
                <a:latin typeface="幼圆" pitchFamily="49" charset="-122"/>
                <a:ea typeface="幼圆" pitchFamily="49" charset="-122"/>
              </a:rPr>
              <a:t>,</a:t>
            </a:r>
            <a:r>
              <a:rPr lang="zh-CN" altLang="en-US" sz="2400" dirty="0">
                <a:solidFill>
                  <a:srgbClr val="000099"/>
                </a:solidFill>
                <a:latin typeface="幼圆" pitchFamily="49" charset="-122"/>
                <a:ea typeface="幼圆" pitchFamily="49" charset="-122"/>
              </a:rPr>
              <a:t>读取</a:t>
            </a:r>
            <a:r>
              <a:rPr lang="zh-CN" altLang="en-US" sz="2400" baseline="0" dirty="0">
                <a:solidFill>
                  <a:srgbClr val="000099"/>
                </a:solidFill>
                <a:latin typeface="幼圆" pitchFamily="49" charset="-122"/>
                <a:ea typeface="幼圆" pitchFamily="49" charset="-122"/>
              </a:rPr>
              <a:t>速度快。</a:t>
            </a:r>
          </a:p>
        </p:txBody>
      </p:sp>
      <p:grpSp>
        <p:nvGrpSpPr>
          <p:cNvPr id="3" name="Group 72"/>
          <p:cNvGrpSpPr>
            <a:grpSpLocks/>
          </p:cNvGrpSpPr>
          <p:nvPr/>
        </p:nvGrpSpPr>
        <p:grpSpPr bwMode="auto">
          <a:xfrm>
            <a:off x="152400" y="266700"/>
            <a:ext cx="5572125" cy="685800"/>
            <a:chOff x="96" y="168"/>
            <a:chExt cx="3120" cy="432"/>
          </a:xfrm>
        </p:grpSpPr>
        <p:sp>
          <p:nvSpPr>
            <p:cNvPr id="70676" name="Oval 35"/>
            <p:cNvSpPr>
              <a:spLocks noChangeArrowheads="1"/>
            </p:cNvSpPr>
            <p:nvPr/>
          </p:nvSpPr>
          <p:spPr bwMode="auto">
            <a:xfrm>
              <a:off x="96" y="168"/>
              <a:ext cx="3120" cy="432"/>
            </a:xfrm>
            <a:prstGeom prst="ellipse">
              <a:avLst/>
            </a:prstGeom>
            <a:solidFill>
              <a:srgbClr val="FFFFD1"/>
            </a:solidFill>
            <a:ln w="12700" cap="sq">
              <a:noFill/>
              <a:round/>
              <a:headEnd/>
              <a:tailEnd/>
            </a:ln>
            <a:effectLst>
              <a:outerShdw dist="120483" dir="1106097" algn="ctr" rotWithShape="0">
                <a:srgbClr val="B9B9B9"/>
              </a:outerShdw>
            </a:effectLst>
          </p:spPr>
          <p:txBody>
            <a:bodyPr wrap="none" anchor="ctr"/>
            <a:lstStyle/>
            <a:p>
              <a:endParaRPr lang="zh-CN" altLang="en-US"/>
            </a:p>
          </p:txBody>
        </p:sp>
        <p:sp>
          <p:nvSpPr>
            <p:cNvPr id="70677" name="Rectangle 36"/>
            <p:cNvSpPr>
              <a:spLocks noChangeArrowheads="1"/>
            </p:cNvSpPr>
            <p:nvPr/>
          </p:nvSpPr>
          <p:spPr bwMode="auto">
            <a:xfrm>
              <a:off x="156" y="210"/>
              <a:ext cx="2875" cy="336"/>
            </a:xfrm>
            <a:prstGeom prst="rect">
              <a:avLst/>
            </a:prstGeom>
            <a:noFill/>
            <a:ln w="12700" cap="sq">
              <a:noFill/>
              <a:miter lim="800000"/>
              <a:headEnd/>
              <a:tailEnd/>
            </a:ln>
          </p:spPr>
          <p:txBody>
            <a:bodyPr>
              <a:spAutoFit/>
            </a:bodyPr>
            <a:lstStyle/>
            <a:p>
              <a:pPr fontAlgn="base">
                <a:spcBef>
                  <a:spcPct val="0"/>
                </a:spcBef>
              </a:pPr>
              <a:r>
                <a:rPr kumimoji="1" lang="zh-CN" altLang="en-US" sz="2900" baseline="0">
                  <a:solidFill>
                    <a:srgbClr val="003399"/>
                  </a:solidFill>
                  <a:latin typeface="黑体" pitchFamily="2" charset="-122"/>
                  <a:ea typeface="黑体" pitchFamily="2" charset="-122"/>
                </a:rPr>
                <a:t> </a:t>
              </a:r>
              <a:r>
                <a:rPr kumimoji="1" lang="en-US" altLang="zh-CN" sz="2900" baseline="0">
                  <a:solidFill>
                    <a:srgbClr val="003399"/>
                  </a:solidFill>
                  <a:latin typeface="黑体" pitchFamily="2" charset="-122"/>
                  <a:ea typeface="黑体" pitchFamily="2" charset="-122"/>
                </a:rPr>
                <a:t>2.2.3 </a:t>
              </a:r>
              <a:r>
                <a:rPr kumimoji="1" lang="zh-CN" altLang="en-US" sz="2900" baseline="0">
                  <a:solidFill>
                    <a:srgbClr val="003399"/>
                  </a:solidFill>
                  <a:latin typeface="幼圆" pitchFamily="49" charset="-122"/>
                  <a:ea typeface="幼圆" pitchFamily="49" charset="-122"/>
                </a:rPr>
                <a:t>顺序存储结构的特点</a:t>
              </a:r>
            </a:p>
          </p:txBody>
        </p:sp>
      </p:grpSp>
      <p:sp>
        <p:nvSpPr>
          <p:cNvPr id="302120" name="Text Box 40"/>
          <p:cNvSpPr txBox="1">
            <a:spLocks noChangeArrowheads="1"/>
          </p:cNvSpPr>
          <p:nvPr/>
        </p:nvSpPr>
        <p:spPr bwMode="auto">
          <a:xfrm>
            <a:off x="827584" y="6423025"/>
            <a:ext cx="7010400" cy="434975"/>
          </a:xfrm>
          <a:prstGeom prst="rect">
            <a:avLst/>
          </a:prstGeom>
          <a:noFill/>
          <a:ln w="9525">
            <a:noFill/>
            <a:miter lim="800000"/>
            <a:headEnd/>
            <a:tailEnd/>
          </a:ln>
        </p:spPr>
        <p:txBody>
          <a:bodyPr>
            <a:spAutoFit/>
          </a:bodyPr>
          <a:lstStyle/>
          <a:p>
            <a:pPr fontAlgn="base">
              <a:lnSpc>
                <a:spcPct val="90000"/>
              </a:lnSpc>
              <a:spcBef>
                <a:spcPct val="0"/>
              </a:spcBef>
            </a:pPr>
            <a:r>
              <a:rPr lang="zh-CN" altLang="en-US" sz="2500" baseline="0" dirty="0">
                <a:solidFill>
                  <a:srgbClr val="000099"/>
                </a:solidFill>
                <a:ea typeface="幼圆" pitchFamily="49" charset="-122"/>
              </a:rPr>
              <a:t>(3)</a:t>
            </a:r>
            <a:r>
              <a:rPr lang="zh-CN" altLang="en-US" sz="2500" baseline="0" dirty="0">
                <a:solidFill>
                  <a:srgbClr val="000099"/>
                </a:solidFill>
                <a:latin typeface="幼圆" pitchFamily="49" charset="-122"/>
                <a:ea typeface="幼圆" pitchFamily="49" charset="-122"/>
              </a:rPr>
              <a:t>  基本操作(如插入、删除)的时间效率较低。</a:t>
            </a:r>
          </a:p>
        </p:txBody>
      </p:sp>
      <p:grpSp>
        <p:nvGrpSpPr>
          <p:cNvPr id="4" name="Group 73"/>
          <p:cNvGrpSpPr>
            <a:grpSpLocks/>
          </p:cNvGrpSpPr>
          <p:nvPr/>
        </p:nvGrpSpPr>
        <p:grpSpPr bwMode="auto">
          <a:xfrm>
            <a:off x="674688" y="1219200"/>
            <a:ext cx="1733550" cy="609600"/>
            <a:chOff x="432" y="768"/>
            <a:chExt cx="1092" cy="384"/>
          </a:xfrm>
        </p:grpSpPr>
        <p:sp>
          <p:nvSpPr>
            <p:cNvPr id="70674" name="Rectangle 70"/>
            <p:cNvSpPr>
              <a:spLocks noChangeArrowheads="1"/>
            </p:cNvSpPr>
            <p:nvPr/>
          </p:nvSpPr>
          <p:spPr bwMode="auto">
            <a:xfrm>
              <a:off x="432" y="768"/>
              <a:ext cx="1003" cy="384"/>
            </a:xfrm>
            <a:prstGeom prst="rect">
              <a:avLst/>
            </a:prstGeom>
            <a:gradFill rotWithShape="0">
              <a:gsLst>
                <a:gs pos="0">
                  <a:srgbClr val="760000"/>
                </a:gs>
                <a:gs pos="50000">
                  <a:srgbClr val="FF0000"/>
                </a:gs>
                <a:gs pos="100000">
                  <a:srgbClr val="760000"/>
                </a:gs>
              </a:gsLst>
              <a:lin ang="5400000" scaled="1"/>
            </a:gradFill>
            <a:ln w="12700" cap="sq">
              <a:noFill/>
              <a:miter lim="800000"/>
              <a:headEnd/>
              <a:tailEnd/>
            </a:ln>
            <a:effectLst>
              <a:outerShdw dist="89803" dir="2700000" algn="ctr" rotWithShape="0">
                <a:srgbClr val="B9B9B9"/>
              </a:outerShdw>
            </a:effectLst>
          </p:spPr>
          <p:txBody>
            <a:bodyPr wrap="none" anchor="ctr"/>
            <a:lstStyle/>
            <a:p>
              <a:endParaRPr lang="zh-CN" altLang="en-US"/>
            </a:p>
          </p:txBody>
        </p:sp>
        <p:sp>
          <p:nvSpPr>
            <p:cNvPr id="70675" name="Text Box 71"/>
            <p:cNvSpPr txBox="1">
              <a:spLocks noChangeArrowheads="1"/>
            </p:cNvSpPr>
            <p:nvPr/>
          </p:nvSpPr>
          <p:spPr bwMode="auto">
            <a:xfrm>
              <a:off x="468" y="776"/>
              <a:ext cx="1056" cy="327"/>
            </a:xfrm>
            <a:prstGeom prst="rect">
              <a:avLst/>
            </a:prstGeom>
            <a:noFill/>
            <a:ln w="9525">
              <a:noFill/>
              <a:miter lim="800000"/>
              <a:headEnd/>
              <a:tailEnd/>
            </a:ln>
            <a:effectLst>
              <a:outerShdw dist="28398" dir="3806097" algn="ctr" rotWithShape="0">
                <a:srgbClr val="000000"/>
              </a:outerShdw>
            </a:effectLst>
          </p:spPr>
          <p:txBody>
            <a:bodyPr>
              <a:spAutoFit/>
            </a:bodyPr>
            <a:lstStyle/>
            <a:p>
              <a:pPr fontAlgn="base">
                <a:spcBef>
                  <a:spcPct val="0"/>
                </a:spcBef>
              </a:pPr>
              <a:r>
                <a:rPr lang="zh-CN" altLang="en-US" sz="2800" baseline="0">
                  <a:solidFill>
                    <a:srgbClr val="FFFF00"/>
                  </a:solidFill>
                  <a:latin typeface="黑体" pitchFamily="2" charset="-122"/>
                  <a:ea typeface="黑体" pitchFamily="2" charset="-122"/>
                </a:rPr>
                <a:t>1.优点</a:t>
              </a:r>
              <a:endParaRPr lang="zh-CN" altLang="en-US" sz="2800" baseline="0">
                <a:solidFill>
                  <a:srgbClr val="00FFFF"/>
                </a:solidFill>
                <a:latin typeface="黑体" pitchFamily="2" charset="-122"/>
                <a:ea typeface="黑体" pitchFamily="2" charset="-122"/>
              </a:endParaRPr>
            </a:p>
          </p:txBody>
        </p:sp>
      </p:grpSp>
      <p:grpSp>
        <p:nvGrpSpPr>
          <p:cNvPr id="5" name="Group 75"/>
          <p:cNvGrpSpPr>
            <a:grpSpLocks/>
          </p:cNvGrpSpPr>
          <p:nvPr/>
        </p:nvGrpSpPr>
        <p:grpSpPr bwMode="auto">
          <a:xfrm>
            <a:off x="7870825" y="6262687"/>
            <a:ext cx="1273175" cy="595313"/>
            <a:chOff x="4377" y="2900"/>
            <a:chExt cx="802" cy="375"/>
          </a:xfrm>
        </p:grpSpPr>
        <p:sp>
          <p:nvSpPr>
            <p:cNvPr id="70672" name="AutoShape 76"/>
            <p:cNvSpPr>
              <a:spLocks noChangeArrowheads="1"/>
            </p:cNvSpPr>
            <p:nvPr/>
          </p:nvSpPr>
          <p:spPr bwMode="auto">
            <a:xfrm>
              <a:off x="4377" y="2931"/>
              <a:ext cx="720" cy="336"/>
            </a:xfrm>
            <a:prstGeom prst="wedgeRectCallout">
              <a:avLst>
                <a:gd name="adj1" fmla="val -73381"/>
                <a:gd name="adj2" fmla="val -762"/>
              </a:avLst>
            </a:prstGeom>
            <a:noFill/>
            <a:ln w="57150" cap="sq">
              <a:solidFill>
                <a:srgbClr val="33CCCC"/>
              </a:solidFill>
              <a:miter lim="800000"/>
              <a:headEnd/>
              <a:tailEnd/>
            </a:ln>
          </p:spPr>
          <p:txBody>
            <a:bodyPr anchor="ctr"/>
            <a:lstStyle/>
            <a:p>
              <a:pPr algn="ctr">
                <a:spcBef>
                  <a:spcPct val="0"/>
                </a:spcBef>
              </a:pPr>
              <a:endParaRPr lang="zh-CN" altLang="en-US" sz="2600" b="0"/>
            </a:p>
          </p:txBody>
        </p:sp>
        <p:sp>
          <p:nvSpPr>
            <p:cNvPr id="70673" name="Rectangle 77"/>
            <p:cNvSpPr>
              <a:spLocks noChangeArrowheads="1"/>
            </p:cNvSpPr>
            <p:nvPr/>
          </p:nvSpPr>
          <p:spPr bwMode="auto">
            <a:xfrm>
              <a:off x="4417" y="2900"/>
              <a:ext cx="762" cy="375"/>
            </a:xfrm>
            <a:prstGeom prst="rect">
              <a:avLst/>
            </a:prstGeom>
            <a:noFill/>
            <a:ln w="12700" cap="sq">
              <a:noFill/>
              <a:miter lim="800000"/>
              <a:headEnd/>
              <a:tailEnd/>
            </a:ln>
            <a:effectLst>
              <a:outerShdw dist="12700" algn="ctr" rotWithShape="0">
                <a:srgbClr val="000000"/>
              </a:outerShdw>
            </a:effectLst>
          </p:spPr>
          <p:txBody>
            <a:bodyPr>
              <a:spAutoFit/>
            </a:bodyPr>
            <a:lstStyle/>
            <a:p>
              <a:r>
                <a:rPr lang="en-US" altLang="zh-CN" sz="3300" baseline="0" dirty="0">
                  <a:solidFill>
                    <a:srgbClr val="FF3300"/>
                  </a:solidFill>
                  <a:ea typeface="幼圆" pitchFamily="49" charset="-122"/>
                </a:rPr>
                <a:t>O</a:t>
              </a:r>
              <a:r>
                <a:rPr lang="en-US" altLang="zh-CN" sz="3000" baseline="0" dirty="0">
                  <a:solidFill>
                    <a:srgbClr val="FF3300"/>
                  </a:solidFill>
                  <a:ea typeface="幼圆" pitchFamily="49" charset="-122"/>
                </a:rPr>
                <a:t>(n)</a:t>
              </a:r>
              <a:endParaRPr lang="zh-CN" altLang="en-US" sz="3000" baseline="0" dirty="0">
                <a:solidFill>
                  <a:srgbClr val="FF3300"/>
                </a:solidFill>
                <a:ea typeface="幼圆" pitchFamily="49" charset="-122"/>
              </a:endParaRPr>
            </a:p>
          </p:txBody>
        </p:sp>
      </p:grpSp>
      <p:grpSp>
        <p:nvGrpSpPr>
          <p:cNvPr id="6" name="Group 78"/>
          <p:cNvGrpSpPr>
            <a:grpSpLocks/>
          </p:cNvGrpSpPr>
          <p:nvPr/>
        </p:nvGrpSpPr>
        <p:grpSpPr bwMode="auto">
          <a:xfrm>
            <a:off x="5154613" y="1125538"/>
            <a:ext cx="3970337" cy="457200"/>
            <a:chOff x="3247" y="709"/>
            <a:chExt cx="2501" cy="288"/>
          </a:xfrm>
        </p:grpSpPr>
        <p:sp>
          <p:nvSpPr>
            <p:cNvPr id="70670" name="Rectangle 79"/>
            <p:cNvSpPr>
              <a:spLocks noChangeArrowheads="1"/>
            </p:cNvSpPr>
            <p:nvPr/>
          </p:nvSpPr>
          <p:spPr bwMode="auto">
            <a:xfrm>
              <a:off x="3252" y="713"/>
              <a:ext cx="2496" cy="269"/>
            </a:xfrm>
            <a:prstGeom prst="rect">
              <a:avLst/>
            </a:prstGeom>
            <a:noFill/>
            <a:ln w="12700" cap="sq">
              <a:noFill/>
              <a:miter lim="800000"/>
              <a:headEnd/>
              <a:tailEnd/>
            </a:ln>
          </p:spPr>
          <p:txBody>
            <a:bodyPr>
              <a:spAutoFit/>
            </a:bodyPr>
            <a:lstStyle/>
            <a:p>
              <a:pPr fontAlgn="base">
                <a:spcBef>
                  <a:spcPct val="25000"/>
                </a:spcBef>
              </a:pPr>
              <a:r>
                <a:rPr lang="zh-CN" altLang="zh-CN" sz="2200" baseline="0">
                  <a:solidFill>
                    <a:schemeClr val="accent2"/>
                  </a:solidFill>
                  <a:ea typeface="幼圆" pitchFamily="49" charset="-122"/>
                </a:rPr>
                <a:t> </a:t>
              </a:r>
              <a:r>
                <a:rPr lang="en-US" altLang="zh-CN" sz="2200" baseline="0">
                  <a:solidFill>
                    <a:schemeClr val="accent2"/>
                  </a:solidFill>
                  <a:ea typeface="幼圆" pitchFamily="49" charset="-122"/>
                </a:rPr>
                <a:t>LOC(a</a:t>
              </a:r>
              <a:r>
                <a:rPr lang="en-US" altLang="zh-CN" sz="2200" baseline="-25000">
                  <a:solidFill>
                    <a:schemeClr val="accent2"/>
                  </a:solidFill>
                  <a:ea typeface="幼圆" pitchFamily="49" charset="-122"/>
                </a:rPr>
                <a:t>i</a:t>
              </a:r>
              <a:r>
                <a:rPr lang="en-US" altLang="zh-CN" sz="2200" baseline="0">
                  <a:solidFill>
                    <a:schemeClr val="accent2"/>
                  </a:solidFill>
                  <a:ea typeface="幼圆" pitchFamily="49" charset="-122"/>
                </a:rPr>
                <a:t>)=LOC(a</a:t>
              </a:r>
              <a:r>
                <a:rPr lang="en-US" altLang="zh-CN" sz="2200" baseline="-25000">
                  <a:solidFill>
                    <a:schemeClr val="accent2"/>
                  </a:solidFill>
                  <a:ea typeface="幼圆" pitchFamily="49" charset="-122"/>
                </a:rPr>
                <a:t>1</a:t>
              </a:r>
              <a:r>
                <a:rPr lang="en-US" altLang="zh-CN" sz="2200" baseline="0">
                  <a:solidFill>
                    <a:schemeClr val="accent2"/>
                  </a:solidFill>
                  <a:ea typeface="幼圆" pitchFamily="49" charset="-122"/>
                </a:rPr>
                <a:t>)+(i</a:t>
              </a:r>
              <a:r>
                <a:rPr lang="en-US" altLang="zh-CN" sz="2200" baseline="0">
                  <a:solidFill>
                    <a:schemeClr val="accent2"/>
                  </a:solidFill>
                  <a:ea typeface="幼圆" pitchFamily="49" charset="-122"/>
                  <a:sym typeface="Symbol" pitchFamily="18" charset="2"/>
                </a:rPr>
                <a:t></a:t>
              </a:r>
              <a:r>
                <a:rPr lang="en-US" altLang="zh-CN" sz="2200" baseline="0">
                  <a:solidFill>
                    <a:schemeClr val="accent2"/>
                  </a:solidFill>
                  <a:ea typeface="幼圆" pitchFamily="49" charset="-122"/>
                </a:rPr>
                <a:t>1)</a:t>
              </a:r>
              <a:r>
                <a:rPr lang="en-US" altLang="zh-CN" sz="2200" baseline="0">
                  <a:solidFill>
                    <a:schemeClr val="accent2"/>
                  </a:solidFill>
                  <a:ea typeface="幼圆" pitchFamily="49" charset="-122"/>
                  <a:sym typeface="Symbol" pitchFamily="18" charset="2"/>
                </a:rPr>
                <a:t></a:t>
              </a:r>
              <a:r>
                <a:rPr lang="en-US" altLang="zh-CN" sz="2200" baseline="0">
                  <a:solidFill>
                    <a:schemeClr val="accent2"/>
                  </a:solidFill>
                  <a:ea typeface="幼圆" pitchFamily="49" charset="-122"/>
                </a:rPr>
                <a:t>k</a:t>
              </a:r>
              <a:endParaRPr lang="zh-CN" altLang="en-US" sz="2200" baseline="0">
                <a:solidFill>
                  <a:schemeClr val="accent2"/>
                </a:solidFill>
                <a:ea typeface="幼圆" pitchFamily="49" charset="-122"/>
              </a:endParaRPr>
            </a:p>
          </p:txBody>
        </p:sp>
        <p:sp>
          <p:nvSpPr>
            <p:cNvPr id="70671" name="AutoShape 80"/>
            <p:cNvSpPr>
              <a:spLocks noChangeArrowheads="1"/>
            </p:cNvSpPr>
            <p:nvPr/>
          </p:nvSpPr>
          <p:spPr bwMode="auto">
            <a:xfrm>
              <a:off x="3247" y="709"/>
              <a:ext cx="2222" cy="288"/>
            </a:xfrm>
            <a:prstGeom prst="wedgeRectCallout">
              <a:avLst>
                <a:gd name="adj1" fmla="val 3509"/>
                <a:gd name="adj2" fmla="val 196875"/>
              </a:avLst>
            </a:prstGeom>
            <a:noFill/>
            <a:ln w="57150">
              <a:solidFill>
                <a:srgbClr val="00CCFF"/>
              </a:solidFill>
              <a:miter lim="800000"/>
              <a:headEnd/>
              <a:tailEnd/>
            </a:ln>
          </p:spPr>
          <p:txBody>
            <a:bodyPr anchor="ctr"/>
            <a:lstStyle/>
            <a:p>
              <a:pPr algn="ctr" fontAlgn="base">
                <a:spcBef>
                  <a:spcPct val="0"/>
                </a:spcBef>
              </a:pPr>
              <a:endParaRPr lang="zh-CN" altLang="en-US" sz="2400" b="0" baseline="0">
                <a:solidFill>
                  <a:schemeClr val="bg1"/>
                </a:solidFill>
                <a:ea typeface="宋体" charset="-122"/>
              </a:endParaRPr>
            </a:p>
          </p:txBody>
        </p:sp>
      </p:grpSp>
      <p:grpSp>
        <p:nvGrpSpPr>
          <p:cNvPr id="24" name="Group 78"/>
          <p:cNvGrpSpPr>
            <a:grpSpLocks/>
          </p:cNvGrpSpPr>
          <p:nvPr/>
        </p:nvGrpSpPr>
        <p:grpSpPr bwMode="auto">
          <a:xfrm>
            <a:off x="5345869" y="5661248"/>
            <a:ext cx="3798131" cy="457200"/>
            <a:chOff x="3202" y="1356"/>
            <a:chExt cx="2222" cy="288"/>
          </a:xfrm>
        </p:grpSpPr>
        <p:sp>
          <p:nvSpPr>
            <p:cNvPr id="25" name="Rectangle 79"/>
            <p:cNvSpPr>
              <a:spLocks noChangeArrowheads="1"/>
            </p:cNvSpPr>
            <p:nvPr/>
          </p:nvSpPr>
          <p:spPr bwMode="auto">
            <a:xfrm>
              <a:off x="3202" y="1375"/>
              <a:ext cx="2106" cy="269"/>
            </a:xfrm>
            <a:prstGeom prst="rect">
              <a:avLst/>
            </a:prstGeom>
            <a:solidFill>
              <a:schemeClr val="bg2">
                <a:lumMod val="20000"/>
                <a:lumOff val="80000"/>
              </a:schemeClr>
            </a:solidFill>
            <a:ln w="12700" cap="sq">
              <a:noFill/>
              <a:miter lim="800000"/>
              <a:headEnd/>
              <a:tailEnd/>
            </a:ln>
          </p:spPr>
          <p:txBody>
            <a:bodyPr wrap="square">
              <a:spAutoFit/>
            </a:bodyPr>
            <a:lstStyle/>
            <a:p>
              <a:pPr algn="ctr" fontAlgn="base">
                <a:spcBef>
                  <a:spcPct val="25000"/>
                </a:spcBef>
              </a:pPr>
              <a:r>
                <a:rPr lang="zh-CN" altLang="en-US" sz="2200" dirty="0">
                  <a:solidFill>
                    <a:schemeClr val="accent2"/>
                  </a:solidFill>
                  <a:ea typeface="幼圆" pitchFamily="49" charset="-122"/>
                </a:rPr>
                <a:t>需要频繁的移动数据</a:t>
              </a:r>
              <a:endParaRPr lang="zh-CN" altLang="en-US" sz="2200" baseline="0" dirty="0">
                <a:solidFill>
                  <a:schemeClr val="accent2"/>
                </a:solidFill>
                <a:ea typeface="幼圆" pitchFamily="49" charset="-122"/>
              </a:endParaRPr>
            </a:p>
          </p:txBody>
        </p:sp>
        <p:sp>
          <p:nvSpPr>
            <p:cNvPr id="26" name="AutoShape 80"/>
            <p:cNvSpPr>
              <a:spLocks noChangeArrowheads="1"/>
            </p:cNvSpPr>
            <p:nvPr/>
          </p:nvSpPr>
          <p:spPr bwMode="auto">
            <a:xfrm>
              <a:off x="3202" y="1356"/>
              <a:ext cx="2222" cy="288"/>
            </a:xfrm>
            <a:prstGeom prst="wedgeRectCallout">
              <a:avLst>
                <a:gd name="adj1" fmla="val -20538"/>
                <a:gd name="adj2" fmla="val 112238"/>
              </a:avLst>
            </a:prstGeom>
            <a:noFill/>
            <a:ln w="57150">
              <a:solidFill>
                <a:srgbClr val="00CCFF"/>
              </a:solidFill>
              <a:miter lim="800000"/>
              <a:headEnd/>
              <a:tailEnd/>
            </a:ln>
          </p:spPr>
          <p:txBody>
            <a:bodyPr anchor="ctr"/>
            <a:lstStyle/>
            <a:p>
              <a:pPr algn="ctr" fontAlgn="base">
                <a:spcBef>
                  <a:spcPct val="0"/>
                </a:spcBef>
              </a:pPr>
              <a:endParaRPr lang="zh-CN" altLang="en-US" sz="2400" b="0" baseline="0">
                <a:solidFill>
                  <a:schemeClr val="bg1"/>
                </a:solidFill>
                <a:ea typeface="宋体" charset="-122"/>
              </a:endParaRPr>
            </a:p>
          </p:txBody>
        </p:sp>
      </p:grpSp>
      <p:sp>
        <p:nvSpPr>
          <p:cNvPr id="27" name="Text Box 2"/>
          <p:cNvSpPr txBox="1">
            <a:spLocks noChangeArrowheads="1"/>
          </p:cNvSpPr>
          <p:nvPr/>
        </p:nvSpPr>
        <p:spPr bwMode="auto">
          <a:xfrm>
            <a:off x="1043608" y="4077072"/>
            <a:ext cx="6984776" cy="830997"/>
          </a:xfrm>
          <a:prstGeom prst="rect">
            <a:avLst/>
          </a:prstGeom>
          <a:noFill/>
          <a:ln w="9525">
            <a:noFill/>
            <a:miter lim="800000"/>
            <a:headEnd/>
            <a:tailEnd/>
          </a:ln>
        </p:spPr>
        <p:txBody>
          <a:bodyPr wrap="square">
            <a:spAutoFit/>
          </a:bodyPr>
          <a:lstStyle/>
          <a:p>
            <a:pPr marL="542925" indent="-542925" fontAlgn="base">
              <a:spcBef>
                <a:spcPct val="0"/>
              </a:spcBef>
            </a:pPr>
            <a:r>
              <a:rPr lang="zh-CN" altLang="en-US" sz="2400" baseline="0" dirty="0">
                <a:solidFill>
                  <a:srgbClr val="000099"/>
                </a:solidFill>
                <a:ea typeface="幼圆" pitchFamily="49" charset="-122"/>
              </a:rPr>
              <a:t>(</a:t>
            </a:r>
            <a:r>
              <a:rPr lang="en-US" altLang="zh-CN" sz="2400" baseline="0" dirty="0">
                <a:solidFill>
                  <a:srgbClr val="000099"/>
                </a:solidFill>
                <a:ea typeface="幼圆" pitchFamily="49" charset="-122"/>
              </a:rPr>
              <a:t>4</a:t>
            </a:r>
            <a:r>
              <a:rPr lang="zh-CN" altLang="en-US" sz="2400" baseline="0" dirty="0">
                <a:solidFill>
                  <a:srgbClr val="000099"/>
                </a:solidFill>
                <a:ea typeface="幼圆" pitchFamily="49" charset="-122"/>
              </a:rPr>
              <a:t>)</a:t>
            </a:r>
            <a:r>
              <a:rPr lang="zh-CN" altLang="en-US" sz="2400" baseline="0" dirty="0">
                <a:solidFill>
                  <a:srgbClr val="000099"/>
                </a:solidFill>
                <a:latin typeface="幼圆" pitchFamily="49" charset="-122"/>
                <a:ea typeface="幼圆" pitchFamily="49" charset="-122"/>
              </a:rPr>
              <a:t>  </a:t>
            </a:r>
            <a:r>
              <a:rPr lang="zh-CN" altLang="en-US" sz="2400" dirty="0">
                <a:solidFill>
                  <a:srgbClr val="000099"/>
                </a:solidFill>
                <a:latin typeface="幼圆" pitchFamily="49" charset="-122"/>
                <a:ea typeface="幼圆" pitchFamily="49" charset="-122"/>
              </a:rPr>
              <a:t>对于有序表，可使用折半查找等快速查找算法，</a:t>
            </a:r>
            <a:r>
              <a:rPr lang="zh-CN" altLang="en-US" sz="2400" b="1" dirty="0">
                <a:solidFill>
                  <a:srgbClr val="FF0000"/>
                </a:solidFill>
                <a:latin typeface="幼圆" pitchFamily="49" charset="-122"/>
                <a:ea typeface="幼圆" pitchFamily="49" charset="-122"/>
              </a:rPr>
              <a:t>查找效率高</a:t>
            </a:r>
            <a:r>
              <a:rPr lang="zh-CN" altLang="en-US" sz="2400" dirty="0">
                <a:solidFill>
                  <a:srgbClr val="000099"/>
                </a:solidFill>
                <a:latin typeface="幼圆" pitchFamily="49" charset="-122"/>
                <a:ea typeface="幼圆" pitchFamily="49" charset="-122"/>
              </a:rPr>
              <a:t>。</a:t>
            </a:r>
            <a:endParaRPr lang="zh-CN" altLang="en-US" sz="2400" baseline="0" dirty="0">
              <a:solidFill>
                <a:srgbClr val="000099"/>
              </a:solidFill>
              <a:latin typeface="幼圆" pitchFamily="49" charset="-122"/>
              <a:ea typeface="幼圆" pitchFamily="49" charset="-122"/>
            </a:endParaRPr>
          </a:p>
        </p:txBody>
      </p:sp>
      <p:sp>
        <p:nvSpPr>
          <p:cNvPr id="29" name="Rectangle 79"/>
          <p:cNvSpPr>
            <a:spLocks noChangeArrowheads="1"/>
          </p:cNvSpPr>
          <p:nvPr/>
        </p:nvSpPr>
        <p:spPr bwMode="auto">
          <a:xfrm>
            <a:off x="3779912" y="4653136"/>
            <a:ext cx="5364088" cy="923330"/>
          </a:xfrm>
          <a:prstGeom prst="rect">
            <a:avLst/>
          </a:prstGeom>
          <a:solidFill>
            <a:schemeClr val="bg2">
              <a:lumMod val="20000"/>
              <a:lumOff val="80000"/>
            </a:schemeClr>
          </a:solidFill>
          <a:ln w="12700" cap="sq">
            <a:noFill/>
            <a:miter lim="800000"/>
            <a:headEnd/>
            <a:tailEnd/>
          </a:ln>
        </p:spPr>
        <p:txBody>
          <a:bodyPr wrap="square">
            <a:spAutoFit/>
          </a:bodyPr>
          <a:lstStyle/>
          <a:p>
            <a:pPr fontAlgn="base">
              <a:spcBef>
                <a:spcPct val="25000"/>
              </a:spcBef>
            </a:pPr>
            <a:r>
              <a:rPr lang="zh-CN" altLang="en-US" dirty="0">
                <a:solidFill>
                  <a:schemeClr val="accent2"/>
                </a:solidFill>
                <a:ea typeface="幼圆" pitchFamily="49" charset="-122"/>
              </a:rPr>
              <a:t>对于</a:t>
            </a:r>
            <a:r>
              <a:rPr lang="zh-CN" altLang="en-US" b="1" dirty="0">
                <a:solidFill>
                  <a:schemeClr val="accent2"/>
                </a:solidFill>
                <a:ea typeface="幼圆" pitchFamily="49" charset="-122"/>
              </a:rPr>
              <a:t>动态表</a:t>
            </a:r>
            <a:r>
              <a:rPr lang="zh-CN" altLang="en-US" dirty="0">
                <a:solidFill>
                  <a:schemeClr val="accent2"/>
                </a:solidFill>
                <a:ea typeface="幼圆" pitchFamily="49" charset="-122"/>
              </a:rPr>
              <a:t>（即需要频繁插入和删除操作的表）往往由于问题规模不知，需要事先分配很大的空间，造成空间浪费或空间不足。</a:t>
            </a:r>
            <a:endParaRPr lang="zh-CN" altLang="en-US" baseline="0" dirty="0">
              <a:solidFill>
                <a:schemeClr val="accent2"/>
              </a:solidFill>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2082"/>
                                        </p:tgtEl>
                                        <p:attrNameLst>
                                          <p:attrName>style.visibility</p:attrName>
                                        </p:attrNameLst>
                                      </p:cBhvr>
                                      <p:to>
                                        <p:strVal val="visible"/>
                                      </p:to>
                                    </p:set>
                                    <p:animEffect transition="in" filter="wipe(right)">
                                      <p:cBhvr>
                                        <p:cTn id="7" dur="500"/>
                                        <p:tgtEl>
                                          <p:spTgt spid="302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2083"/>
                                        </p:tgtEl>
                                        <p:attrNameLst>
                                          <p:attrName>style.visibility</p:attrName>
                                        </p:attrNameLst>
                                      </p:cBhvr>
                                      <p:to>
                                        <p:strVal val="visible"/>
                                      </p:to>
                                    </p:set>
                                    <p:animEffect transition="in" filter="blinds(horizontal)">
                                      <p:cBhvr>
                                        <p:cTn id="12" dur="500"/>
                                        <p:tgtEl>
                                          <p:spTgt spid="30208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02113"/>
                                        </p:tgtEl>
                                        <p:attrNameLst>
                                          <p:attrName>style.visibility</p:attrName>
                                        </p:attrNameLst>
                                      </p:cBhvr>
                                      <p:to>
                                        <p:strVal val="visible"/>
                                      </p:to>
                                    </p:set>
                                    <p:animEffect transition="in" filter="blinds(horizontal)">
                                      <p:cBhvr>
                                        <p:cTn id="15" dur="500"/>
                                        <p:tgtEl>
                                          <p:spTgt spid="3021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02088"/>
                                        </p:tgtEl>
                                        <p:attrNameLst>
                                          <p:attrName>style.visibility</p:attrName>
                                        </p:attrNameLst>
                                      </p:cBhvr>
                                      <p:to>
                                        <p:strVal val="visible"/>
                                      </p:to>
                                    </p:set>
                                    <p:animEffect transition="in" filter="wipe(left)">
                                      <p:cBhvr>
                                        <p:cTn id="25" dur="500"/>
                                        <p:tgtEl>
                                          <p:spTgt spid="30208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right)">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02084"/>
                                        </p:tgtEl>
                                        <p:attrNameLst>
                                          <p:attrName>style.visibility</p:attrName>
                                        </p:attrNameLst>
                                      </p:cBhvr>
                                      <p:to>
                                        <p:strVal val="visible"/>
                                      </p:to>
                                    </p:set>
                                    <p:animEffect transition="in" filter="wipe(left)">
                                      <p:cBhvr>
                                        <p:cTn id="35" dur="500"/>
                                        <p:tgtEl>
                                          <p:spTgt spid="30208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302085"/>
                                        </p:tgtEl>
                                        <p:attrNameLst>
                                          <p:attrName>style.visibility</p:attrName>
                                        </p:attrNameLst>
                                      </p:cBhvr>
                                      <p:to>
                                        <p:strVal val="visible"/>
                                      </p:to>
                                    </p:set>
                                    <p:animEffect transition="in" filter="wipe(right)">
                                      <p:cBhvr>
                                        <p:cTn id="40" dur="500"/>
                                        <p:tgtEl>
                                          <p:spTgt spid="30208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linds(horizontal)">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02120"/>
                                        </p:tgtEl>
                                        <p:attrNameLst>
                                          <p:attrName>style.visibility</p:attrName>
                                        </p:attrNameLst>
                                      </p:cBhvr>
                                      <p:to>
                                        <p:strVal val="visible"/>
                                      </p:to>
                                    </p:set>
                                    <p:animEffect transition="in" filter="wipe(left)">
                                      <p:cBhvr>
                                        <p:cTn id="50" dur="500"/>
                                        <p:tgtEl>
                                          <p:spTgt spid="30212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blinds(horizontal)">
                                      <p:cBhvr>
                                        <p:cTn id="55" dur="500"/>
                                        <p:tgtEl>
                                          <p:spTgt spid="5"/>
                                        </p:tgtEl>
                                      </p:cBhvr>
                                    </p:animEffect>
                                  </p:childTnLst>
                                </p:cTn>
                              </p:par>
                              <p:par>
                                <p:cTn id="56" presetID="3" presetClass="entr" presetSubtype="10"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linds(horizontal)">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2" grpId="0"/>
      <p:bldP spid="302083" grpId="0"/>
      <p:bldP spid="302084" grpId="0"/>
      <p:bldP spid="302085" grpId="0"/>
      <p:bldP spid="302088" grpId="0"/>
      <p:bldP spid="302113" grpId="0"/>
      <p:bldP spid="302120" grpId="0" autoUpdateAnimBg="0"/>
      <p:bldP spid="27" grpId="0"/>
      <p:bldP spid="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Text Box 2"/>
          <p:cNvSpPr txBox="1">
            <a:spLocks noChangeArrowheads="1"/>
          </p:cNvSpPr>
          <p:nvPr/>
        </p:nvSpPr>
        <p:spPr bwMode="auto">
          <a:xfrm>
            <a:off x="838200" y="3600450"/>
            <a:ext cx="6172200" cy="595313"/>
          </a:xfrm>
          <a:prstGeom prst="rect">
            <a:avLst/>
          </a:prstGeom>
          <a:noFill/>
          <a:ln w="12700" cap="sq">
            <a:noFill/>
            <a:miter lim="800000"/>
            <a:headEnd/>
            <a:tailEnd/>
          </a:ln>
        </p:spPr>
        <p:txBody>
          <a:bodyPr>
            <a:spAutoFit/>
          </a:bodyPr>
          <a:lstStyle/>
          <a:p>
            <a:pPr algn="ctr" fontAlgn="base">
              <a:spcBef>
                <a:spcPct val="0"/>
              </a:spcBef>
            </a:pPr>
            <a:r>
              <a:rPr lang="en-US" altLang="zh-CN" sz="3300" baseline="0" dirty="0">
                <a:solidFill>
                  <a:srgbClr val="003399"/>
                </a:solidFill>
                <a:ea typeface="宋体" charset="-122"/>
              </a:rPr>
              <a:t>a</a:t>
            </a:r>
            <a:r>
              <a:rPr lang="en-US" altLang="zh-CN" sz="3300" baseline="-25000" dirty="0">
                <a:solidFill>
                  <a:srgbClr val="003399"/>
                </a:solidFill>
                <a:ea typeface="宋体" charset="-122"/>
              </a:rPr>
              <a:t>1</a:t>
            </a:r>
            <a:r>
              <a:rPr lang="en-US" altLang="zh-CN" sz="3300" baseline="0" dirty="0">
                <a:solidFill>
                  <a:srgbClr val="003399"/>
                </a:solidFill>
                <a:ea typeface="宋体" charset="-122"/>
              </a:rPr>
              <a:t>, a</a:t>
            </a:r>
            <a:r>
              <a:rPr lang="en-US" altLang="zh-CN" sz="3300" baseline="-25000" dirty="0">
                <a:solidFill>
                  <a:srgbClr val="003399"/>
                </a:solidFill>
                <a:ea typeface="宋体" charset="-122"/>
              </a:rPr>
              <a:t>2</a:t>
            </a:r>
            <a:r>
              <a:rPr lang="en-US" altLang="zh-CN" sz="3300" baseline="0" dirty="0">
                <a:solidFill>
                  <a:srgbClr val="003399"/>
                </a:solidFill>
                <a:ea typeface="宋体" charset="-122"/>
              </a:rPr>
              <a:t>, a</a:t>
            </a:r>
            <a:r>
              <a:rPr lang="en-US" altLang="zh-CN" sz="3300" baseline="-25000" dirty="0">
                <a:solidFill>
                  <a:srgbClr val="003399"/>
                </a:solidFill>
                <a:ea typeface="宋体" charset="-122"/>
              </a:rPr>
              <a:t>3</a:t>
            </a:r>
            <a:r>
              <a:rPr lang="en-US" altLang="zh-CN" sz="3300" baseline="0" dirty="0">
                <a:solidFill>
                  <a:srgbClr val="003399"/>
                </a:solidFill>
                <a:ea typeface="宋体" charset="-122"/>
              </a:rPr>
              <a:t>,  </a:t>
            </a:r>
            <a:r>
              <a:rPr lang="en-US" altLang="zh-CN" sz="3300" baseline="0" dirty="0">
                <a:solidFill>
                  <a:srgbClr val="003399"/>
                </a:solidFill>
                <a:ea typeface="宋体" charset="-122"/>
                <a:cs typeface="Times New Roman" pitchFamily="18" charset="0"/>
              </a:rPr>
              <a:t>…,</a:t>
            </a:r>
            <a:r>
              <a:rPr lang="en-US" altLang="zh-CN" sz="3300" baseline="0" dirty="0">
                <a:solidFill>
                  <a:srgbClr val="003399"/>
                </a:solidFill>
                <a:ea typeface="宋体" charset="-122"/>
              </a:rPr>
              <a:t> </a:t>
            </a:r>
            <a:r>
              <a:rPr lang="en-US" altLang="zh-CN" sz="3300" baseline="0" dirty="0" err="1">
                <a:solidFill>
                  <a:srgbClr val="003399"/>
                </a:solidFill>
                <a:ea typeface="宋体" charset="-122"/>
              </a:rPr>
              <a:t>a</a:t>
            </a:r>
            <a:r>
              <a:rPr lang="en-US" altLang="zh-CN" sz="3300" baseline="-25000" dirty="0" err="1">
                <a:solidFill>
                  <a:srgbClr val="003399"/>
                </a:solidFill>
                <a:ea typeface="宋体" charset="-122"/>
              </a:rPr>
              <a:t>i</a:t>
            </a:r>
            <a:r>
              <a:rPr lang="en-US" altLang="zh-CN" sz="3300" baseline="0" dirty="0">
                <a:solidFill>
                  <a:srgbClr val="003399"/>
                </a:solidFill>
                <a:ea typeface="宋体" charset="-122"/>
              </a:rPr>
              <a:t>, a</a:t>
            </a:r>
            <a:r>
              <a:rPr lang="en-US" altLang="zh-CN" sz="3300" baseline="-25000" dirty="0">
                <a:solidFill>
                  <a:srgbClr val="003399"/>
                </a:solidFill>
                <a:ea typeface="宋体" charset="-122"/>
              </a:rPr>
              <a:t>i+1</a:t>
            </a:r>
            <a:r>
              <a:rPr lang="en-US" altLang="zh-CN" sz="3300" baseline="0" dirty="0">
                <a:solidFill>
                  <a:srgbClr val="003399"/>
                </a:solidFill>
                <a:ea typeface="宋体" charset="-122"/>
              </a:rPr>
              <a:t>, a</a:t>
            </a:r>
            <a:r>
              <a:rPr lang="en-US" altLang="zh-CN" sz="3300" baseline="-25000" dirty="0">
                <a:solidFill>
                  <a:srgbClr val="003399"/>
                </a:solidFill>
                <a:ea typeface="宋体" charset="-122"/>
              </a:rPr>
              <a:t>i+2</a:t>
            </a:r>
            <a:r>
              <a:rPr lang="en-US" altLang="zh-CN" sz="3300" baseline="0" dirty="0">
                <a:solidFill>
                  <a:srgbClr val="003399"/>
                </a:solidFill>
                <a:ea typeface="宋体" charset="-122"/>
              </a:rPr>
              <a:t>,  …, a</a:t>
            </a:r>
            <a:r>
              <a:rPr lang="en-US" altLang="zh-CN" sz="3300" baseline="-25000" dirty="0">
                <a:solidFill>
                  <a:srgbClr val="003399"/>
                </a:solidFill>
                <a:ea typeface="宋体" charset="-122"/>
              </a:rPr>
              <a:t>n</a:t>
            </a:r>
          </a:p>
        </p:txBody>
      </p:sp>
      <p:sp>
        <p:nvSpPr>
          <p:cNvPr id="563204" name="AutoShape 4"/>
          <p:cNvSpPr>
            <a:spLocks noChangeArrowheads="1"/>
          </p:cNvSpPr>
          <p:nvPr/>
        </p:nvSpPr>
        <p:spPr bwMode="auto">
          <a:xfrm>
            <a:off x="3505200" y="4286250"/>
            <a:ext cx="304800" cy="381000"/>
          </a:xfrm>
          <a:prstGeom prst="upArrow">
            <a:avLst>
              <a:gd name="adj1" fmla="val 50000"/>
              <a:gd name="adj2" fmla="val 31250"/>
            </a:avLst>
          </a:prstGeom>
          <a:gradFill rotWithShape="0">
            <a:gsLst>
              <a:gs pos="0">
                <a:srgbClr val="760000"/>
              </a:gs>
              <a:gs pos="50000">
                <a:srgbClr val="FF0000"/>
              </a:gs>
              <a:gs pos="100000">
                <a:srgbClr val="760000"/>
              </a:gs>
            </a:gsLst>
            <a:lin ang="0" scaled="1"/>
          </a:gradFill>
          <a:ln w="12700" cap="sq">
            <a:solidFill>
              <a:srgbClr val="FFFF00"/>
            </a:solidFill>
            <a:miter lim="800000"/>
            <a:headEnd/>
            <a:tailEnd/>
          </a:ln>
        </p:spPr>
        <p:txBody>
          <a:bodyPr wrap="none" anchor="ctr"/>
          <a:lstStyle/>
          <a:p>
            <a:endParaRPr lang="zh-CN" altLang="en-US"/>
          </a:p>
        </p:txBody>
      </p:sp>
      <p:sp>
        <p:nvSpPr>
          <p:cNvPr id="563205" name="Text Box 5"/>
          <p:cNvSpPr txBox="1">
            <a:spLocks noChangeArrowheads="1"/>
          </p:cNvSpPr>
          <p:nvPr/>
        </p:nvSpPr>
        <p:spPr bwMode="auto">
          <a:xfrm>
            <a:off x="3276600" y="3397250"/>
            <a:ext cx="990600" cy="488950"/>
          </a:xfrm>
          <a:prstGeom prst="rect">
            <a:avLst/>
          </a:prstGeom>
          <a:noFill/>
          <a:ln w="12700" cap="sq">
            <a:noFill/>
            <a:miter lim="800000"/>
            <a:headEnd/>
            <a:tailEnd/>
          </a:ln>
          <a:effectLst>
            <a:outerShdw dist="12700" algn="ctr" rotWithShape="0">
              <a:srgbClr val="000000"/>
            </a:outerShdw>
          </a:effectLst>
        </p:spPr>
        <p:txBody>
          <a:bodyPr>
            <a:spAutoFit/>
          </a:bodyPr>
          <a:lstStyle/>
          <a:p>
            <a:pPr fontAlgn="base">
              <a:spcBef>
                <a:spcPct val="0"/>
              </a:spcBef>
            </a:pPr>
            <a:r>
              <a:rPr lang="en-US" altLang="zh-CN" sz="2600" baseline="0" dirty="0">
                <a:solidFill>
                  <a:srgbClr val="FF0000"/>
                </a:solidFill>
                <a:ea typeface="宋体" charset="-122"/>
              </a:rPr>
              <a:t>item</a:t>
            </a:r>
          </a:p>
        </p:txBody>
      </p:sp>
      <p:grpSp>
        <p:nvGrpSpPr>
          <p:cNvPr id="2" name="Group 9"/>
          <p:cNvGrpSpPr>
            <a:grpSpLocks/>
          </p:cNvGrpSpPr>
          <p:nvPr/>
        </p:nvGrpSpPr>
        <p:grpSpPr bwMode="auto">
          <a:xfrm>
            <a:off x="3543300" y="4183063"/>
            <a:ext cx="3200400" cy="427037"/>
            <a:chOff x="2256" y="2688"/>
            <a:chExt cx="2016" cy="269"/>
          </a:xfrm>
        </p:grpSpPr>
        <p:sp>
          <p:nvSpPr>
            <p:cNvPr id="71707" name="Line 10"/>
            <p:cNvSpPr>
              <a:spLocks noChangeShapeType="1"/>
            </p:cNvSpPr>
            <p:nvPr/>
          </p:nvSpPr>
          <p:spPr bwMode="auto">
            <a:xfrm>
              <a:off x="2256" y="2688"/>
              <a:ext cx="2016" cy="0"/>
            </a:xfrm>
            <a:prstGeom prst="line">
              <a:avLst/>
            </a:prstGeom>
            <a:noFill/>
            <a:ln w="31750">
              <a:solidFill>
                <a:srgbClr val="00BA00"/>
              </a:solidFill>
              <a:prstDash val="lgDash"/>
              <a:round/>
              <a:headEnd/>
              <a:tailEnd type="stealth" w="med" len="lg"/>
            </a:ln>
          </p:spPr>
          <p:txBody>
            <a:bodyPr wrap="none" anchor="ctr"/>
            <a:lstStyle/>
            <a:p>
              <a:endParaRPr lang="zh-CN" altLang="en-US"/>
            </a:p>
          </p:txBody>
        </p:sp>
        <p:sp>
          <p:nvSpPr>
            <p:cNvPr id="71708" name="Text Box 11"/>
            <p:cNvSpPr txBox="1">
              <a:spLocks noChangeArrowheads="1"/>
            </p:cNvSpPr>
            <p:nvPr/>
          </p:nvSpPr>
          <p:spPr bwMode="auto">
            <a:xfrm>
              <a:off x="2436" y="2688"/>
              <a:ext cx="1532" cy="269"/>
            </a:xfrm>
            <a:prstGeom prst="rect">
              <a:avLst/>
            </a:prstGeom>
            <a:noFill/>
            <a:ln w="12700" cap="sq">
              <a:noFill/>
              <a:miter lim="800000"/>
              <a:headEnd/>
              <a:tailEnd/>
            </a:ln>
          </p:spPr>
          <p:txBody>
            <a:bodyPr wrap="none">
              <a:spAutoFit/>
            </a:bodyPr>
            <a:lstStyle/>
            <a:p>
              <a:pPr algn="ctr" fontAlgn="base">
                <a:spcBef>
                  <a:spcPct val="0"/>
                </a:spcBef>
              </a:pPr>
              <a:r>
                <a:rPr lang="zh-CN" altLang="en-US" sz="2200" baseline="0">
                  <a:solidFill>
                    <a:srgbClr val="00AA00"/>
                  </a:solidFill>
                  <a:ea typeface="黑体" pitchFamily="2" charset="-122"/>
                </a:rPr>
                <a:t>依次后移一个位置</a:t>
              </a:r>
            </a:p>
          </p:txBody>
        </p:sp>
      </p:grpSp>
      <p:grpSp>
        <p:nvGrpSpPr>
          <p:cNvPr id="3" name="Group 22"/>
          <p:cNvGrpSpPr>
            <a:grpSpLocks/>
          </p:cNvGrpSpPr>
          <p:nvPr/>
        </p:nvGrpSpPr>
        <p:grpSpPr bwMode="auto">
          <a:xfrm>
            <a:off x="6096000" y="2996952"/>
            <a:ext cx="3048000" cy="625475"/>
            <a:chOff x="3600" y="1718"/>
            <a:chExt cx="1920" cy="394"/>
          </a:xfrm>
        </p:grpSpPr>
        <p:sp>
          <p:nvSpPr>
            <p:cNvPr id="71704" name="Oval 23"/>
            <p:cNvSpPr>
              <a:spLocks noChangeArrowheads="1"/>
            </p:cNvSpPr>
            <p:nvPr/>
          </p:nvSpPr>
          <p:spPr bwMode="auto">
            <a:xfrm>
              <a:off x="3600" y="1728"/>
              <a:ext cx="1920" cy="384"/>
            </a:xfrm>
            <a:prstGeom prst="ellipse">
              <a:avLst/>
            </a:prstGeom>
            <a:noFill/>
            <a:ln w="66675" cap="sq">
              <a:solidFill>
                <a:srgbClr val="00CCFF"/>
              </a:solidFill>
              <a:round/>
              <a:headEnd/>
              <a:tailEnd/>
            </a:ln>
          </p:spPr>
          <p:txBody>
            <a:bodyPr wrap="none" anchor="ctr"/>
            <a:lstStyle/>
            <a:p>
              <a:endParaRPr lang="zh-CN" altLang="en-US"/>
            </a:p>
          </p:txBody>
        </p:sp>
        <p:sp>
          <p:nvSpPr>
            <p:cNvPr id="71705" name="Rectangle 24"/>
            <p:cNvSpPr>
              <a:spLocks noChangeArrowheads="1"/>
            </p:cNvSpPr>
            <p:nvPr/>
          </p:nvSpPr>
          <p:spPr bwMode="auto">
            <a:xfrm>
              <a:off x="3801" y="1718"/>
              <a:ext cx="836" cy="384"/>
            </a:xfrm>
            <a:prstGeom prst="rect">
              <a:avLst/>
            </a:prstGeom>
            <a:noFill/>
            <a:ln w="12700" cap="sq">
              <a:noFill/>
              <a:miter lim="800000"/>
              <a:headEnd/>
              <a:tailEnd/>
            </a:ln>
            <a:effectLst>
              <a:outerShdw dist="12700" algn="ctr" rotWithShape="0">
                <a:schemeClr val="bg2"/>
              </a:outerShdw>
            </a:effectLst>
          </p:spPr>
          <p:txBody>
            <a:bodyPr wrap="none">
              <a:spAutoFit/>
            </a:bodyPr>
            <a:lstStyle/>
            <a:p>
              <a:r>
                <a:rPr lang="en-US" altLang="zh-CN" sz="3400" baseline="0" dirty="0">
                  <a:solidFill>
                    <a:srgbClr val="FF3300"/>
                  </a:solidFill>
                  <a:ea typeface="宋体" charset="-122"/>
                </a:rPr>
                <a:t>a</a:t>
              </a:r>
              <a:r>
                <a:rPr lang="en-US" altLang="zh-CN" sz="3400" baseline="-42000" dirty="0">
                  <a:solidFill>
                    <a:srgbClr val="FF3300"/>
                  </a:solidFill>
                  <a:ea typeface="宋体" charset="-122"/>
                </a:rPr>
                <a:t>i</a:t>
              </a:r>
              <a:r>
                <a:rPr lang="en-US" altLang="zh-CN" sz="3400" baseline="0" dirty="0">
                  <a:solidFill>
                    <a:srgbClr val="FF3300"/>
                  </a:solidFill>
                  <a:ea typeface="宋体" charset="-122"/>
                  <a:sym typeface="Symbol" pitchFamily="18" charset="2"/>
                </a:rPr>
                <a:t></a:t>
              </a:r>
              <a:r>
                <a:rPr lang="en-US" altLang="zh-CN" sz="3400" baseline="0" dirty="0">
                  <a:solidFill>
                    <a:srgbClr val="FF3300"/>
                  </a:solidFill>
                  <a:ea typeface="宋体" charset="-122"/>
                </a:rPr>
                <a:t>a</a:t>
              </a:r>
              <a:r>
                <a:rPr lang="en-US" altLang="zh-CN" sz="3400" baseline="-46000" dirty="0">
                  <a:solidFill>
                    <a:srgbClr val="FF3300"/>
                  </a:solidFill>
                  <a:ea typeface="宋体" charset="-122"/>
                </a:rPr>
                <a:t>i+1</a:t>
              </a:r>
              <a:endParaRPr lang="en-US" altLang="zh-CN" sz="3400" baseline="0" dirty="0">
                <a:solidFill>
                  <a:srgbClr val="FF3300"/>
                </a:solidFill>
                <a:ea typeface="宋体" charset="-122"/>
                <a:sym typeface="Symbol" pitchFamily="18" charset="2"/>
              </a:endParaRPr>
            </a:p>
          </p:txBody>
        </p:sp>
        <p:sp>
          <p:nvSpPr>
            <p:cNvPr id="71706" name="Rectangle 25"/>
            <p:cNvSpPr>
              <a:spLocks noChangeArrowheads="1"/>
            </p:cNvSpPr>
            <p:nvPr/>
          </p:nvSpPr>
          <p:spPr bwMode="auto">
            <a:xfrm>
              <a:off x="4602" y="1804"/>
              <a:ext cx="798" cy="279"/>
            </a:xfrm>
            <a:prstGeom prst="rect">
              <a:avLst/>
            </a:prstGeom>
            <a:noFill/>
            <a:ln w="12700" cap="sq">
              <a:noFill/>
              <a:miter lim="800000"/>
              <a:headEnd/>
              <a:tailEnd/>
            </a:ln>
          </p:spPr>
          <p:txBody>
            <a:bodyPr>
              <a:spAutoFit/>
            </a:bodyPr>
            <a:lstStyle/>
            <a:p>
              <a:r>
                <a:rPr lang="en-US" altLang="zh-CN" sz="2300" baseline="0" dirty="0">
                  <a:solidFill>
                    <a:schemeClr val="accent2"/>
                  </a:solidFill>
                  <a:ea typeface="宋体" charset="-122"/>
                </a:rPr>
                <a:t>1</a:t>
              </a:r>
              <a:r>
                <a:rPr lang="en-US" altLang="zh-CN" sz="2300" baseline="0" dirty="0">
                  <a:solidFill>
                    <a:schemeClr val="accent2"/>
                  </a:solidFill>
                  <a:ea typeface="宋体" charset="-122"/>
                  <a:sym typeface="Symbol" pitchFamily="18" charset="2"/>
                </a:rPr>
                <a:t>in1</a:t>
              </a:r>
            </a:p>
          </p:txBody>
        </p:sp>
      </p:grpSp>
      <p:grpSp>
        <p:nvGrpSpPr>
          <p:cNvPr id="4" name="Group 29"/>
          <p:cNvGrpSpPr>
            <a:grpSpLocks/>
          </p:cNvGrpSpPr>
          <p:nvPr/>
        </p:nvGrpSpPr>
        <p:grpSpPr bwMode="auto">
          <a:xfrm>
            <a:off x="1371600" y="5105400"/>
            <a:ext cx="4186238" cy="1447800"/>
            <a:chOff x="1011" y="3132"/>
            <a:chExt cx="2637" cy="912"/>
          </a:xfrm>
        </p:grpSpPr>
        <p:sp>
          <p:nvSpPr>
            <p:cNvPr id="71701" name="AutoShape 30"/>
            <p:cNvSpPr>
              <a:spLocks noChangeArrowheads="1"/>
            </p:cNvSpPr>
            <p:nvPr/>
          </p:nvSpPr>
          <p:spPr bwMode="auto">
            <a:xfrm>
              <a:off x="1392" y="3132"/>
              <a:ext cx="2256" cy="912"/>
            </a:xfrm>
            <a:prstGeom prst="wedgeRectCallout">
              <a:avLst>
                <a:gd name="adj1" fmla="val 39407"/>
                <a:gd name="adj2" fmla="val -82787"/>
              </a:avLst>
            </a:prstGeom>
            <a:noFill/>
            <a:ln w="73025" cap="sq">
              <a:solidFill>
                <a:srgbClr val="33CCCC"/>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71702" name="Rectangle 31"/>
            <p:cNvSpPr>
              <a:spLocks noChangeArrowheads="1"/>
            </p:cNvSpPr>
            <p:nvPr/>
          </p:nvSpPr>
          <p:spPr bwMode="auto">
            <a:xfrm>
              <a:off x="1536" y="3207"/>
              <a:ext cx="2064" cy="810"/>
            </a:xfrm>
            <a:prstGeom prst="rect">
              <a:avLst/>
            </a:prstGeom>
            <a:noFill/>
            <a:ln w="12700" cap="sq">
              <a:noFill/>
              <a:miter lim="800000"/>
              <a:headEnd/>
              <a:tailEnd/>
            </a:ln>
          </p:spPr>
          <p:txBody>
            <a:bodyPr>
              <a:spAutoFit/>
            </a:bodyPr>
            <a:lstStyle/>
            <a:p>
              <a:pPr>
                <a:lnSpc>
                  <a:spcPct val="75000"/>
                </a:lnSpc>
                <a:spcBef>
                  <a:spcPct val="0"/>
                </a:spcBef>
              </a:pPr>
              <a:r>
                <a:rPr lang="en-US" altLang="zh-CN" sz="2600" baseline="0" dirty="0">
                  <a:solidFill>
                    <a:srgbClr val="003399"/>
                  </a:solidFill>
                  <a:ea typeface="幼圆" pitchFamily="49" charset="-122"/>
                </a:rPr>
                <a:t>for(j</a:t>
              </a:r>
              <a:r>
                <a:rPr lang="en-US" altLang="zh-CN" sz="2600" baseline="0" dirty="0">
                  <a:solidFill>
                    <a:srgbClr val="003399"/>
                  </a:solidFill>
                  <a:ea typeface="幼圆" pitchFamily="49" charset="-122"/>
                  <a:sym typeface="Symbol" pitchFamily="18" charset="2"/>
                </a:rPr>
                <a:t>=</a:t>
              </a:r>
              <a:r>
                <a:rPr lang="en-US" altLang="zh-CN" sz="2600" baseline="0" dirty="0">
                  <a:solidFill>
                    <a:srgbClr val="003399"/>
                  </a:solidFill>
                  <a:ea typeface="幼圆" pitchFamily="49" charset="-122"/>
                </a:rPr>
                <a:t>n</a:t>
              </a:r>
              <a:r>
                <a:rPr lang="en-US" altLang="zh-CN" sz="2600" baseline="0" dirty="0">
                  <a:solidFill>
                    <a:srgbClr val="003399"/>
                  </a:solidFill>
                  <a:latin typeface="宋体" charset="-122"/>
                  <a:ea typeface="宋体" charset="-122"/>
                  <a:sym typeface="Symbol" pitchFamily="18" charset="2"/>
                </a:rPr>
                <a:t>-</a:t>
              </a:r>
              <a:r>
                <a:rPr lang="en-US" altLang="zh-CN" sz="2600" baseline="0" dirty="0">
                  <a:solidFill>
                    <a:srgbClr val="003399"/>
                  </a:solidFill>
                  <a:ea typeface="幼圆" pitchFamily="49" charset="-122"/>
                </a:rPr>
                <a:t>1;j&gt;=</a:t>
              </a:r>
              <a:r>
                <a:rPr lang="en-US" altLang="zh-CN" sz="2600" baseline="0" dirty="0" err="1">
                  <a:solidFill>
                    <a:srgbClr val="003399"/>
                  </a:solidFill>
                  <a:ea typeface="幼圆" pitchFamily="49" charset="-122"/>
                </a:rPr>
                <a:t>i;j</a:t>
              </a:r>
              <a:r>
                <a:rPr lang="en-US" altLang="zh-CN" sz="2600" baseline="0" dirty="0">
                  <a:solidFill>
                    <a:srgbClr val="003399"/>
                  </a:solidFill>
                  <a:latin typeface="宋体" charset="-122"/>
                  <a:ea typeface="宋体" charset="-122"/>
                  <a:sym typeface="Symbol" pitchFamily="18" charset="2"/>
                </a:rPr>
                <a:t>--</a:t>
              </a:r>
              <a:r>
                <a:rPr lang="en-US" altLang="zh-CN" sz="2600" baseline="0" dirty="0">
                  <a:solidFill>
                    <a:srgbClr val="003399"/>
                  </a:solidFill>
                  <a:ea typeface="幼圆" pitchFamily="49" charset="-122"/>
                </a:rPr>
                <a:t>)</a:t>
              </a:r>
            </a:p>
            <a:p>
              <a:pPr>
                <a:lnSpc>
                  <a:spcPct val="75000"/>
                </a:lnSpc>
                <a:spcBef>
                  <a:spcPct val="0"/>
                </a:spcBef>
              </a:pPr>
              <a:r>
                <a:rPr lang="en-US" altLang="zh-CN" sz="2600" baseline="0" dirty="0">
                  <a:solidFill>
                    <a:srgbClr val="003399"/>
                  </a:solidFill>
                  <a:ea typeface="幼圆" pitchFamily="49" charset="-122"/>
                </a:rPr>
                <a:t>      list[j+1]=list[j];</a:t>
              </a:r>
            </a:p>
            <a:p>
              <a:pPr>
                <a:lnSpc>
                  <a:spcPct val="75000"/>
                </a:lnSpc>
                <a:spcBef>
                  <a:spcPct val="0"/>
                </a:spcBef>
              </a:pPr>
              <a:r>
                <a:rPr lang="en-US" altLang="zh-CN" sz="2600" dirty="0">
                  <a:solidFill>
                    <a:srgbClr val="003399"/>
                  </a:solidFill>
                  <a:ea typeface="幼圆" pitchFamily="49" charset="-122"/>
                </a:rPr>
                <a:t>list</a:t>
              </a:r>
              <a:r>
                <a:rPr lang="en-US" altLang="zh-CN" sz="2600" baseline="0" dirty="0">
                  <a:solidFill>
                    <a:srgbClr val="003399"/>
                  </a:solidFill>
                  <a:ea typeface="幼圆" pitchFamily="49" charset="-122"/>
                </a:rPr>
                <a:t>[</a:t>
              </a:r>
              <a:r>
                <a:rPr lang="en-US" altLang="zh-CN" sz="2600" baseline="0" dirty="0" err="1">
                  <a:solidFill>
                    <a:srgbClr val="003399"/>
                  </a:solidFill>
                  <a:ea typeface="幼圆" pitchFamily="49" charset="-122"/>
                </a:rPr>
                <a:t>i</a:t>
              </a:r>
              <a:r>
                <a:rPr lang="en-US" altLang="zh-CN" sz="2600" baseline="0" dirty="0">
                  <a:solidFill>
                    <a:srgbClr val="003399"/>
                  </a:solidFill>
                  <a:ea typeface="幼圆" pitchFamily="49" charset="-122"/>
                </a:rPr>
                <a:t>]</a:t>
              </a:r>
              <a:r>
                <a:rPr lang="en-US" altLang="zh-CN" sz="2600" baseline="0" dirty="0">
                  <a:solidFill>
                    <a:srgbClr val="003399"/>
                  </a:solidFill>
                  <a:ea typeface="幼圆" pitchFamily="49" charset="-122"/>
                  <a:sym typeface="Symbol" pitchFamily="18" charset="2"/>
                </a:rPr>
                <a:t>=</a:t>
              </a:r>
              <a:r>
                <a:rPr lang="en-US" altLang="zh-CN" sz="2600" baseline="0" dirty="0">
                  <a:solidFill>
                    <a:srgbClr val="003399"/>
                  </a:solidFill>
                  <a:ea typeface="幼圆" pitchFamily="49" charset="-122"/>
                </a:rPr>
                <a:t>item;</a:t>
              </a:r>
            </a:p>
            <a:p>
              <a:pPr>
                <a:lnSpc>
                  <a:spcPct val="75000"/>
                </a:lnSpc>
                <a:spcBef>
                  <a:spcPct val="0"/>
                </a:spcBef>
              </a:pPr>
              <a:r>
                <a:rPr lang="en-US" altLang="zh-CN" sz="2600" baseline="0" dirty="0">
                  <a:solidFill>
                    <a:srgbClr val="003399"/>
                  </a:solidFill>
                  <a:ea typeface="幼圆" pitchFamily="49" charset="-122"/>
                </a:rPr>
                <a:t>n++;</a:t>
              </a:r>
            </a:p>
          </p:txBody>
        </p:sp>
        <p:sp>
          <p:nvSpPr>
            <p:cNvPr id="71703" name="Rectangle 32"/>
            <p:cNvSpPr>
              <a:spLocks noChangeArrowheads="1"/>
            </p:cNvSpPr>
            <p:nvPr/>
          </p:nvSpPr>
          <p:spPr bwMode="auto">
            <a:xfrm>
              <a:off x="1011" y="3324"/>
              <a:ext cx="333" cy="524"/>
            </a:xfrm>
            <a:prstGeom prst="rect">
              <a:avLst/>
            </a:prstGeom>
            <a:noFill/>
            <a:ln w="12700" cap="sq">
              <a:noFill/>
              <a:miter lim="800000"/>
              <a:headEnd/>
              <a:tailEnd/>
            </a:ln>
            <a:effectLst>
              <a:outerShdw dist="12700" dir="5400000" algn="ctr" rotWithShape="0">
                <a:srgbClr val="000000"/>
              </a:outerShdw>
            </a:effectLst>
          </p:spPr>
          <p:txBody>
            <a:bodyPr wrap="none">
              <a:spAutoFit/>
            </a:bodyPr>
            <a:lstStyle/>
            <a:p>
              <a:pPr>
                <a:lnSpc>
                  <a:spcPct val="90000"/>
                </a:lnSpc>
                <a:spcBef>
                  <a:spcPct val="0"/>
                </a:spcBef>
              </a:pPr>
              <a:r>
                <a:rPr lang="zh-CN" altLang="en-US" sz="2700" baseline="0">
                  <a:solidFill>
                    <a:srgbClr val="FF3300"/>
                  </a:solidFill>
                  <a:latin typeface="黑体" pitchFamily="2" charset="-122"/>
                  <a:ea typeface="黑体" pitchFamily="2" charset="-122"/>
                </a:rPr>
                <a:t>插</a:t>
              </a:r>
            </a:p>
            <a:p>
              <a:pPr>
                <a:lnSpc>
                  <a:spcPct val="90000"/>
                </a:lnSpc>
                <a:spcBef>
                  <a:spcPct val="0"/>
                </a:spcBef>
              </a:pPr>
              <a:r>
                <a:rPr lang="zh-CN" altLang="en-US" sz="2700" baseline="0">
                  <a:solidFill>
                    <a:srgbClr val="FF3300"/>
                  </a:solidFill>
                  <a:latin typeface="黑体" pitchFamily="2" charset="-122"/>
                  <a:ea typeface="黑体" pitchFamily="2" charset="-122"/>
                </a:rPr>
                <a:t>入</a:t>
              </a:r>
            </a:p>
          </p:txBody>
        </p:sp>
      </p:grpSp>
      <p:grpSp>
        <p:nvGrpSpPr>
          <p:cNvPr id="5" name="Group 33"/>
          <p:cNvGrpSpPr>
            <a:grpSpLocks/>
          </p:cNvGrpSpPr>
          <p:nvPr/>
        </p:nvGrpSpPr>
        <p:grpSpPr bwMode="auto">
          <a:xfrm>
            <a:off x="457200" y="2590800"/>
            <a:ext cx="3638550" cy="771525"/>
            <a:chOff x="288" y="1680"/>
            <a:chExt cx="2292" cy="486"/>
          </a:xfrm>
        </p:grpSpPr>
        <p:sp>
          <p:nvSpPr>
            <p:cNvPr id="71695" name="Cloud"/>
            <p:cNvSpPr>
              <a:spLocks noChangeAspect="1" noEditPoints="1" noChangeArrowheads="1"/>
            </p:cNvSpPr>
            <p:nvPr/>
          </p:nvSpPr>
          <p:spPr bwMode="auto">
            <a:xfrm>
              <a:off x="288" y="1680"/>
              <a:ext cx="2112" cy="48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6 w 21600"/>
                <a:gd name="T13" fmla="*/ 3244 h 21600"/>
                <a:gd name="T14" fmla="*/ 17090 w 21600"/>
                <a:gd name="T15" fmla="*/ 1733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28575">
              <a:solidFill>
                <a:srgbClr val="C0C0C0"/>
              </a:solidFill>
              <a:miter lim="800000"/>
              <a:headEnd/>
              <a:tailEnd/>
            </a:ln>
            <a:effectLst>
              <a:outerShdw dist="107763" dir="2700000" algn="ctr" rotWithShape="0">
                <a:srgbClr val="C0C0C0"/>
              </a:outerShdw>
            </a:effectLst>
          </p:spPr>
          <p:txBody>
            <a:bodyPr/>
            <a:lstStyle/>
            <a:p>
              <a:endParaRPr lang="zh-CN" altLang="en-US"/>
            </a:p>
          </p:txBody>
        </p:sp>
        <p:sp>
          <p:nvSpPr>
            <p:cNvPr id="71696" name="Rectangle 35"/>
            <p:cNvSpPr>
              <a:spLocks noChangeArrowheads="1"/>
            </p:cNvSpPr>
            <p:nvPr/>
          </p:nvSpPr>
          <p:spPr bwMode="auto">
            <a:xfrm>
              <a:off x="420" y="1756"/>
              <a:ext cx="1968" cy="308"/>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2600" baseline="0">
                  <a:solidFill>
                    <a:srgbClr val="FF3300"/>
                  </a:solidFill>
                  <a:latin typeface="黑体" pitchFamily="2" charset="-122"/>
                  <a:ea typeface="黑体" pitchFamily="2" charset="-122"/>
                </a:rPr>
                <a:t>如何找到插入位置</a:t>
              </a:r>
            </a:p>
          </p:txBody>
        </p:sp>
        <p:grpSp>
          <p:nvGrpSpPr>
            <p:cNvPr id="6" name="Group 36"/>
            <p:cNvGrpSpPr>
              <a:grpSpLocks/>
            </p:cNvGrpSpPr>
            <p:nvPr/>
          </p:nvGrpSpPr>
          <p:grpSpPr bwMode="auto">
            <a:xfrm rot="352892">
              <a:off x="2148" y="1740"/>
              <a:ext cx="432" cy="330"/>
              <a:chOff x="4992" y="576"/>
              <a:chExt cx="557" cy="624"/>
            </a:xfrm>
          </p:grpSpPr>
          <p:sp>
            <p:nvSpPr>
              <p:cNvPr id="71698" name="Freeform 37"/>
              <p:cNvSpPr>
                <a:spLocks/>
              </p:cNvSpPr>
              <p:nvPr/>
            </p:nvSpPr>
            <p:spPr bwMode="auto">
              <a:xfrm rot="770286">
                <a:off x="4992" y="576"/>
                <a:ext cx="557" cy="624"/>
              </a:xfrm>
              <a:custGeom>
                <a:avLst/>
                <a:gdLst>
                  <a:gd name="T0" fmla="*/ 792 w 439"/>
                  <a:gd name="T1" fmla="*/ 99 h 683"/>
                  <a:gd name="T2" fmla="*/ 1025 w 439"/>
                  <a:gd name="T3" fmla="*/ 73 h 683"/>
                  <a:gd name="T4" fmla="*/ 1439 w 439"/>
                  <a:gd name="T5" fmla="*/ 90 h 683"/>
                  <a:gd name="T6" fmla="*/ 1401 w 439"/>
                  <a:gd name="T7" fmla="*/ 130 h 683"/>
                  <a:gd name="T8" fmla="*/ 905 w 439"/>
                  <a:gd name="T9" fmla="*/ 162 h 683"/>
                  <a:gd name="T10" fmla="*/ 808 w 439"/>
                  <a:gd name="T11" fmla="*/ 252 h 683"/>
                  <a:gd name="T12" fmla="*/ 905 w 439"/>
                  <a:gd name="T13" fmla="*/ 279 h 683"/>
                  <a:gd name="T14" fmla="*/ 744 w 439"/>
                  <a:gd name="T15" fmla="*/ 311 h 683"/>
                  <a:gd name="T16" fmla="*/ 780 w 439"/>
                  <a:gd name="T17" fmla="*/ 343 h 683"/>
                  <a:gd name="T18" fmla="*/ 1127 w 439"/>
                  <a:gd name="T19" fmla="*/ 363 h 683"/>
                  <a:gd name="T20" fmla="*/ 1589 w 439"/>
                  <a:gd name="T21" fmla="*/ 349 h 683"/>
                  <a:gd name="T22" fmla="*/ 1736 w 439"/>
                  <a:gd name="T23" fmla="*/ 311 h 683"/>
                  <a:gd name="T24" fmla="*/ 1552 w 439"/>
                  <a:gd name="T25" fmla="*/ 275 h 683"/>
                  <a:gd name="T26" fmla="*/ 1753 w 439"/>
                  <a:gd name="T27" fmla="*/ 255 h 683"/>
                  <a:gd name="T28" fmla="*/ 1753 w 439"/>
                  <a:gd name="T29" fmla="*/ 206 h 683"/>
                  <a:gd name="T30" fmla="*/ 2266 w 439"/>
                  <a:gd name="T31" fmla="*/ 164 h 683"/>
                  <a:gd name="T32" fmla="*/ 2324 w 439"/>
                  <a:gd name="T33" fmla="*/ 100 h 683"/>
                  <a:gd name="T34" fmla="*/ 1989 w 439"/>
                  <a:gd name="T35" fmla="*/ 31 h 683"/>
                  <a:gd name="T36" fmla="*/ 1323 w 439"/>
                  <a:gd name="T37" fmla="*/ 0 h 683"/>
                  <a:gd name="T38" fmla="*/ 591 w 439"/>
                  <a:gd name="T39" fmla="*/ 20 h 683"/>
                  <a:gd name="T40" fmla="*/ 161 w 439"/>
                  <a:gd name="T41" fmla="*/ 61 h 683"/>
                  <a:gd name="T42" fmla="*/ 0 w 439"/>
                  <a:gd name="T43" fmla="*/ 125 h 683"/>
                  <a:gd name="T44" fmla="*/ 20 w 439"/>
                  <a:gd name="T45" fmla="*/ 162 h 683"/>
                  <a:gd name="T46" fmla="*/ 780 w 439"/>
                  <a:gd name="T47" fmla="*/ 157 h 683"/>
                  <a:gd name="T48" fmla="*/ 792 w 439"/>
                  <a:gd name="T49" fmla="*/ 99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35921" dir="2700000" algn="ctr" rotWithShape="0">
                  <a:srgbClr val="C0C0C0"/>
                </a:outerShdw>
              </a:effectLst>
            </p:spPr>
            <p:txBody>
              <a:bodyPr/>
              <a:lstStyle/>
              <a:p>
                <a:endParaRPr lang="zh-CN" altLang="en-US"/>
              </a:p>
            </p:txBody>
          </p:sp>
          <p:sp>
            <p:nvSpPr>
              <p:cNvPr id="71699" name="Freeform 38"/>
              <p:cNvSpPr>
                <a:spLocks/>
              </p:cNvSpPr>
              <p:nvPr/>
            </p:nvSpPr>
            <p:spPr bwMode="auto">
              <a:xfrm rot="770286">
                <a:off x="5028" y="567"/>
                <a:ext cx="496" cy="442"/>
              </a:xfrm>
              <a:custGeom>
                <a:avLst/>
                <a:gdLst>
                  <a:gd name="T0" fmla="*/ 0 w 390"/>
                  <a:gd name="T1" fmla="*/ 142 h 477"/>
                  <a:gd name="T2" fmla="*/ 305 w 390"/>
                  <a:gd name="T3" fmla="*/ 135 h 477"/>
                  <a:gd name="T4" fmla="*/ 478 w 390"/>
                  <a:gd name="T5" fmla="*/ 142 h 477"/>
                  <a:gd name="T6" fmla="*/ 469 w 390"/>
                  <a:gd name="T7" fmla="*/ 103 h 477"/>
                  <a:gd name="T8" fmla="*/ 596 w 390"/>
                  <a:gd name="T9" fmla="*/ 59 h 477"/>
                  <a:gd name="T10" fmla="*/ 1108 w 390"/>
                  <a:gd name="T11" fmla="*/ 44 h 477"/>
                  <a:gd name="T12" fmla="*/ 1349 w 390"/>
                  <a:gd name="T13" fmla="*/ 61 h 477"/>
                  <a:gd name="T14" fmla="*/ 1606 w 390"/>
                  <a:gd name="T15" fmla="*/ 90 h 477"/>
                  <a:gd name="T16" fmla="*/ 1530 w 390"/>
                  <a:gd name="T17" fmla="*/ 139 h 477"/>
                  <a:gd name="T18" fmla="*/ 1049 w 390"/>
                  <a:gd name="T19" fmla="*/ 162 h 477"/>
                  <a:gd name="T20" fmla="*/ 917 w 390"/>
                  <a:gd name="T21" fmla="*/ 196 h 477"/>
                  <a:gd name="T22" fmla="*/ 954 w 390"/>
                  <a:gd name="T23" fmla="*/ 232 h 477"/>
                  <a:gd name="T24" fmla="*/ 893 w 390"/>
                  <a:gd name="T25" fmla="*/ 280 h 477"/>
                  <a:gd name="T26" fmla="*/ 1382 w 390"/>
                  <a:gd name="T27" fmla="*/ 280 h 477"/>
                  <a:gd name="T28" fmla="*/ 1445 w 390"/>
                  <a:gd name="T29" fmla="*/ 244 h 477"/>
                  <a:gd name="T30" fmla="*/ 1405 w 390"/>
                  <a:gd name="T31" fmla="*/ 203 h 477"/>
                  <a:gd name="T32" fmla="*/ 1702 w 390"/>
                  <a:gd name="T33" fmla="*/ 180 h 477"/>
                  <a:gd name="T34" fmla="*/ 1924 w 390"/>
                  <a:gd name="T35" fmla="*/ 169 h 477"/>
                  <a:gd name="T36" fmla="*/ 2101 w 390"/>
                  <a:gd name="T37" fmla="*/ 115 h 477"/>
                  <a:gd name="T38" fmla="*/ 1945 w 390"/>
                  <a:gd name="T39" fmla="*/ 57 h 477"/>
                  <a:gd name="T40" fmla="*/ 1422 w 390"/>
                  <a:gd name="T41" fmla="*/ 0 h 477"/>
                  <a:gd name="T42" fmla="*/ 787 w 390"/>
                  <a:gd name="T43" fmla="*/ 6 h 477"/>
                  <a:gd name="T44" fmla="*/ 279 w 390"/>
                  <a:gd name="T45" fmla="*/ 39 h 477"/>
                  <a:gd name="T46" fmla="*/ 59 w 390"/>
                  <a:gd name="T47" fmla="*/ 82 h 477"/>
                  <a:gd name="T48" fmla="*/ 0 w 390"/>
                  <a:gd name="T49" fmla="*/ 14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35921" dir="2700000" algn="ctr" rotWithShape="0">
                  <a:srgbClr val="C0C0C0"/>
                </a:outerShdw>
              </a:effectLst>
            </p:spPr>
            <p:txBody>
              <a:bodyPr/>
              <a:lstStyle/>
              <a:p>
                <a:endParaRPr lang="zh-CN" altLang="en-US"/>
              </a:p>
            </p:txBody>
          </p:sp>
          <p:sp>
            <p:nvSpPr>
              <p:cNvPr id="71700" name="Freeform 39"/>
              <p:cNvSpPr>
                <a:spLocks/>
              </p:cNvSpPr>
              <p:nvPr/>
            </p:nvSpPr>
            <p:spPr bwMode="auto">
              <a:xfrm rot="770286">
                <a:off x="5154" y="1063"/>
                <a:ext cx="160" cy="95"/>
              </a:xfrm>
              <a:custGeom>
                <a:avLst/>
                <a:gdLst>
                  <a:gd name="T0" fmla="*/ 237 w 126"/>
                  <a:gd name="T1" fmla="*/ 0 h 109"/>
                  <a:gd name="T2" fmla="*/ 47 w 126"/>
                  <a:gd name="T3" fmla="*/ 8 h 109"/>
                  <a:gd name="T4" fmla="*/ 0 w 126"/>
                  <a:gd name="T5" fmla="*/ 28 h 109"/>
                  <a:gd name="T6" fmla="*/ 151 w 126"/>
                  <a:gd name="T7" fmla="*/ 42 h 109"/>
                  <a:gd name="T8" fmla="*/ 518 w 126"/>
                  <a:gd name="T9" fmla="*/ 42 h 109"/>
                  <a:gd name="T10" fmla="*/ 673 w 126"/>
                  <a:gd name="T11" fmla="*/ 25 h 109"/>
                  <a:gd name="T12" fmla="*/ 546 w 126"/>
                  <a:gd name="T13" fmla="*/ 5 h 109"/>
                  <a:gd name="T14" fmla="*/ 23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35921" dir="2700000" algn="ctr" rotWithShape="0">
                  <a:srgbClr val="C0C0C0"/>
                </a:outerShdw>
              </a:effectLst>
            </p:spPr>
            <p:txBody>
              <a:bodyPr/>
              <a:lstStyle/>
              <a:p>
                <a:endParaRPr lang="zh-CN" altLang="en-US"/>
              </a:p>
            </p:txBody>
          </p:sp>
        </p:grpSp>
      </p:grpSp>
      <p:grpSp>
        <p:nvGrpSpPr>
          <p:cNvPr id="7" name="Group 40"/>
          <p:cNvGrpSpPr>
            <a:grpSpLocks/>
          </p:cNvGrpSpPr>
          <p:nvPr/>
        </p:nvGrpSpPr>
        <p:grpSpPr bwMode="auto">
          <a:xfrm>
            <a:off x="839788" y="381000"/>
            <a:ext cx="7692652" cy="1981200"/>
            <a:chOff x="624" y="240"/>
            <a:chExt cx="4800" cy="1248"/>
          </a:xfrm>
        </p:grpSpPr>
        <p:sp>
          <p:nvSpPr>
            <p:cNvPr id="71693" name="Rectangle 41"/>
            <p:cNvSpPr>
              <a:spLocks noChangeArrowheads="1"/>
            </p:cNvSpPr>
            <p:nvPr/>
          </p:nvSpPr>
          <p:spPr bwMode="auto">
            <a:xfrm>
              <a:off x="624" y="240"/>
              <a:ext cx="4800" cy="1248"/>
            </a:xfrm>
            <a:prstGeom prst="rect">
              <a:avLst/>
            </a:prstGeom>
            <a:solidFill>
              <a:srgbClr val="D5EAFF"/>
            </a:solidFill>
            <a:ln w="12700" cap="sq">
              <a:noFill/>
              <a:miter lim="800000"/>
              <a:headEnd/>
              <a:tailEnd/>
            </a:ln>
            <a:effectLst>
              <a:outerShdw dist="188799" dir="2536421" algn="ctr" rotWithShape="0">
                <a:srgbClr val="B9B9B9"/>
              </a:outerShdw>
            </a:effectLst>
          </p:spPr>
          <p:txBody>
            <a:bodyPr wrap="none" anchor="ctr"/>
            <a:lstStyle/>
            <a:p>
              <a:endParaRPr lang="zh-CN" altLang="en-US"/>
            </a:p>
          </p:txBody>
        </p:sp>
        <p:sp>
          <p:nvSpPr>
            <p:cNvPr id="71694" name="Text Box 42"/>
            <p:cNvSpPr txBox="1">
              <a:spLocks noChangeArrowheads="1"/>
            </p:cNvSpPr>
            <p:nvPr/>
          </p:nvSpPr>
          <p:spPr bwMode="auto">
            <a:xfrm>
              <a:off x="965" y="404"/>
              <a:ext cx="4459" cy="965"/>
            </a:xfrm>
            <a:prstGeom prst="rect">
              <a:avLst/>
            </a:prstGeom>
            <a:noFill/>
            <a:ln w="12700" cap="sq">
              <a:noFill/>
              <a:miter lim="800000"/>
              <a:headEnd/>
              <a:tailEnd/>
            </a:ln>
          </p:spPr>
          <p:txBody>
            <a:bodyPr wrap="square">
              <a:spAutoFit/>
            </a:bodyPr>
            <a:lstStyle/>
            <a:p>
              <a:pPr fontAlgn="base">
                <a:lnSpc>
                  <a:spcPct val="90000"/>
                </a:lnSpc>
                <a:spcBef>
                  <a:spcPct val="0"/>
                </a:spcBef>
              </a:pPr>
              <a:r>
                <a:rPr lang="zh-CN" altLang="en-US" sz="2600" baseline="0" dirty="0">
                  <a:solidFill>
                    <a:srgbClr val="003399"/>
                  </a:solidFill>
                  <a:latin typeface="幼圆" pitchFamily="49" charset="-122"/>
                  <a:ea typeface="幼圆" pitchFamily="49" charset="-122"/>
                </a:rPr>
                <a:t>    已知长度为</a:t>
              </a:r>
              <a:r>
                <a:rPr lang="en-US" altLang="zh-CN" sz="2600" baseline="0" dirty="0">
                  <a:solidFill>
                    <a:srgbClr val="003399"/>
                  </a:solidFill>
                  <a:ea typeface="幼圆" pitchFamily="49" charset="-122"/>
                </a:rPr>
                <a:t>n </a:t>
              </a:r>
              <a:r>
                <a:rPr lang="zh-CN" altLang="en-US" sz="2600" baseline="0" dirty="0">
                  <a:solidFill>
                    <a:srgbClr val="003399"/>
                  </a:solidFill>
                  <a:latin typeface="幼圆" pitchFamily="49" charset="-122"/>
                  <a:ea typeface="幼圆" pitchFamily="49" charset="-122"/>
                </a:rPr>
                <a:t>的非空线性表</a:t>
              </a:r>
              <a:r>
                <a:rPr lang="en-US" altLang="zh-CN" sz="2600" dirty="0">
                  <a:solidFill>
                    <a:srgbClr val="003399"/>
                  </a:solidFill>
                  <a:ea typeface="幼圆" pitchFamily="49" charset="-122"/>
                </a:rPr>
                <a:t>list</a:t>
              </a:r>
              <a:r>
                <a:rPr lang="zh-CN" altLang="en-US" sz="2600" baseline="0" dirty="0">
                  <a:solidFill>
                    <a:srgbClr val="003399"/>
                  </a:solidFill>
                  <a:latin typeface="幼圆" pitchFamily="49" charset="-122"/>
                  <a:ea typeface="幼圆" pitchFamily="49" charset="-122"/>
                </a:rPr>
                <a:t>采用顺序存储结构,并且数据元素按值的大小非递减排列</a:t>
              </a:r>
              <a:r>
                <a:rPr lang="en-US" altLang="zh-CN" sz="2600" baseline="0" dirty="0">
                  <a:solidFill>
                    <a:srgbClr val="003399"/>
                  </a:solidFill>
                  <a:latin typeface="幼圆" pitchFamily="49" charset="-122"/>
                  <a:ea typeface="幼圆" pitchFamily="49" charset="-122"/>
                </a:rPr>
                <a:t>(</a:t>
              </a:r>
              <a:r>
                <a:rPr lang="zh-CN" altLang="en-US" sz="2600" baseline="0" dirty="0">
                  <a:solidFill>
                    <a:srgbClr val="003399"/>
                  </a:solidFill>
                  <a:latin typeface="幼圆" pitchFamily="49" charset="-122"/>
                  <a:ea typeface="幼圆" pitchFamily="49" charset="-122"/>
                </a:rPr>
                <a:t>有序</a:t>
              </a:r>
              <a:r>
                <a:rPr lang="en-US" altLang="zh-CN" sz="2600" baseline="0" dirty="0">
                  <a:solidFill>
                    <a:srgbClr val="003399"/>
                  </a:solidFill>
                  <a:latin typeface="幼圆" pitchFamily="49" charset="-122"/>
                  <a:ea typeface="幼圆" pitchFamily="49" charset="-122"/>
                </a:rPr>
                <a:t>)</a:t>
              </a:r>
              <a:r>
                <a:rPr lang="zh-CN" altLang="en-US" sz="2600" baseline="0" dirty="0">
                  <a:solidFill>
                    <a:srgbClr val="003399"/>
                  </a:solidFill>
                  <a:latin typeface="幼圆" pitchFamily="49" charset="-122"/>
                  <a:ea typeface="幼圆" pitchFamily="49" charset="-122"/>
                </a:rPr>
                <a:t>，写一算法,在该线性表中插入一个数据元素</a:t>
              </a:r>
              <a:r>
                <a:rPr lang="en-US" altLang="zh-CN" sz="2600" baseline="0" dirty="0">
                  <a:solidFill>
                    <a:srgbClr val="003399"/>
                  </a:solidFill>
                  <a:ea typeface="幼圆" pitchFamily="49" charset="-122"/>
                </a:rPr>
                <a:t>item</a:t>
              </a:r>
              <a:r>
                <a:rPr lang="en-US" altLang="zh-CN" sz="2600" baseline="0" dirty="0">
                  <a:solidFill>
                    <a:srgbClr val="003399"/>
                  </a:solidFill>
                  <a:latin typeface="幼圆" pitchFamily="49" charset="-122"/>
                  <a:ea typeface="幼圆" pitchFamily="49" charset="-122"/>
                </a:rPr>
                <a:t>,</a:t>
              </a:r>
              <a:r>
                <a:rPr lang="zh-CN" altLang="en-US" sz="2600" baseline="0" dirty="0">
                  <a:solidFill>
                    <a:srgbClr val="003399"/>
                  </a:solidFill>
                  <a:latin typeface="幼圆" pitchFamily="49" charset="-122"/>
                  <a:ea typeface="幼圆" pitchFamily="49" charset="-122"/>
                </a:rPr>
                <a:t>使得线性表仍然保持按值非递减排列。</a:t>
              </a:r>
            </a:p>
          </p:txBody>
        </p:sp>
      </p:grpSp>
      <p:grpSp>
        <p:nvGrpSpPr>
          <p:cNvPr id="8" name="Group 49"/>
          <p:cNvGrpSpPr>
            <a:grpSpLocks/>
          </p:cNvGrpSpPr>
          <p:nvPr/>
        </p:nvGrpSpPr>
        <p:grpSpPr bwMode="auto">
          <a:xfrm>
            <a:off x="425450" y="44450"/>
            <a:ext cx="1843088" cy="1033463"/>
            <a:chOff x="404" y="73"/>
            <a:chExt cx="1161" cy="651"/>
          </a:xfrm>
        </p:grpSpPr>
        <p:sp>
          <p:nvSpPr>
            <p:cNvPr id="71691"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1692"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a:solidFill>
                    <a:srgbClr val="FF3300"/>
                  </a:solidFill>
                  <a:latin typeface="方正舒体" pitchFamily="2" charset="-122"/>
                  <a:ea typeface="华文新魏" pitchFamily="2" charset="-122"/>
                </a:rPr>
                <a:t>例</a:t>
              </a:r>
              <a:endParaRPr kumimoji="1" lang="zh-CN" altLang="en-US" sz="6000" baseline="0">
                <a:solidFill>
                  <a:srgbClr val="FF3300"/>
                </a:solidFill>
                <a:latin typeface="黑体" pitchFamily="2" charset="-122"/>
                <a:ea typeface="华文新魏"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04"/>
                                        </p:tgtEl>
                                        <p:attrNameLst>
                                          <p:attrName>style.visibility</p:attrName>
                                        </p:attrNameLst>
                                      </p:cBhvr>
                                      <p:to>
                                        <p:strVal val="visible"/>
                                      </p:to>
                                    </p:set>
                                    <p:animEffect transition="in" filter="blinds(horizontal)">
                                      <p:cBhvr>
                                        <p:cTn id="7" dur="500"/>
                                        <p:tgtEl>
                                          <p:spTgt spid="5632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563205"/>
                                        </p:tgtEl>
                                        <p:attrNameLst>
                                          <p:attrName>style.visibility</p:attrName>
                                        </p:attrNameLst>
                                      </p:cBhvr>
                                      <p:to>
                                        <p:strVal val="visible"/>
                                      </p:to>
                                    </p:set>
                                    <p:animEffect transition="in" filter="slide(fromTop)">
                                      <p:cBhvr>
                                        <p:cTn id="17" dur="500"/>
                                        <p:tgtEl>
                                          <p:spTgt spid="5632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52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 calcmode="lin" valueType="num">
                                      <p:cBhvr>
                                        <p:cTn id="29" dur="500" fill="hold"/>
                                        <p:tgtEl>
                                          <p:spTgt spid="5"/>
                                        </p:tgtEl>
                                        <p:attrNameLst>
                                          <p:attrName>ppt_x</p:attrName>
                                        </p:attrNameLst>
                                      </p:cBhvr>
                                      <p:tavLst>
                                        <p:tav tm="0">
                                          <p:val>
                                            <p:fltVal val="0.5"/>
                                          </p:val>
                                        </p:tav>
                                        <p:tav tm="100000">
                                          <p:val>
                                            <p:strVal val="#ppt_x"/>
                                          </p:val>
                                        </p:tav>
                                      </p:tavLst>
                                    </p:anim>
                                    <p:anim calcmode="lin" valueType="num">
                                      <p:cBhvr>
                                        <p:cTn id="30"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7" name="Text Box 3"/>
          <p:cNvSpPr txBox="1">
            <a:spLocks noChangeArrowheads="1"/>
          </p:cNvSpPr>
          <p:nvPr/>
        </p:nvSpPr>
        <p:spPr bwMode="auto">
          <a:xfrm>
            <a:off x="1138238" y="1593850"/>
            <a:ext cx="3040062" cy="488950"/>
          </a:xfrm>
          <a:prstGeom prst="rect">
            <a:avLst/>
          </a:prstGeom>
          <a:noFill/>
          <a:ln w="12700" cap="sq">
            <a:noFill/>
            <a:miter lim="800000"/>
            <a:headEnd/>
            <a:tailEnd/>
          </a:ln>
        </p:spPr>
        <p:txBody>
          <a:bodyPr>
            <a:spAutoFit/>
          </a:bodyPr>
          <a:lstStyle/>
          <a:p>
            <a:pPr fontAlgn="base">
              <a:spcBef>
                <a:spcPct val="0"/>
              </a:spcBef>
            </a:pPr>
            <a:r>
              <a:rPr lang="en-US" altLang="zh-CN" sz="2600" baseline="0">
                <a:solidFill>
                  <a:srgbClr val="003399"/>
                </a:solidFill>
                <a:ea typeface="幼圆" pitchFamily="49" charset="-122"/>
              </a:rPr>
              <a:t>1.  </a:t>
            </a:r>
            <a:r>
              <a:rPr lang="zh-CN" altLang="en-US" sz="2600" baseline="0">
                <a:solidFill>
                  <a:srgbClr val="003399"/>
                </a:solidFill>
                <a:latin typeface="幼圆" pitchFamily="49" charset="-122"/>
                <a:ea typeface="幼圆" pitchFamily="49" charset="-122"/>
              </a:rPr>
              <a:t>寻找插入位置：</a:t>
            </a:r>
          </a:p>
        </p:txBody>
      </p:sp>
      <p:sp>
        <p:nvSpPr>
          <p:cNvPr id="564228" name="Text Box 4"/>
          <p:cNvSpPr txBox="1">
            <a:spLocks noChangeArrowheads="1"/>
          </p:cNvSpPr>
          <p:nvPr/>
        </p:nvSpPr>
        <p:spPr bwMode="auto">
          <a:xfrm>
            <a:off x="1547813" y="2049463"/>
            <a:ext cx="7596187" cy="1127125"/>
          </a:xfrm>
          <a:prstGeom prst="rect">
            <a:avLst/>
          </a:prstGeom>
          <a:noFill/>
          <a:ln w="12700" cap="sq">
            <a:noFill/>
            <a:miter lim="800000"/>
            <a:headEnd/>
            <a:tailEnd/>
          </a:ln>
        </p:spPr>
        <p:txBody>
          <a:bodyPr>
            <a:spAutoFit/>
          </a:bodyPr>
          <a:lstStyle/>
          <a:p>
            <a:pPr fontAlgn="base">
              <a:lnSpc>
                <a:spcPct val="75000"/>
              </a:lnSpc>
              <a:spcBef>
                <a:spcPct val="0"/>
              </a:spcBef>
            </a:pPr>
            <a:r>
              <a:rPr lang="zh-CN" altLang="en-US" sz="2600" baseline="0">
                <a:solidFill>
                  <a:schemeClr val="accent2"/>
                </a:solidFill>
                <a:latin typeface="幼圆" pitchFamily="49" charset="-122"/>
                <a:ea typeface="幼圆" pitchFamily="49" charset="-122"/>
              </a:rPr>
              <a:t>从表的第一个元素开始进行比较，若有关系</a:t>
            </a:r>
            <a:endParaRPr lang="en-US" altLang="zh-CN" sz="2600" baseline="0">
              <a:solidFill>
                <a:schemeClr val="accent2"/>
              </a:solidFill>
              <a:latin typeface="幼圆" pitchFamily="49" charset="-122"/>
              <a:ea typeface="幼圆" pitchFamily="49" charset="-122"/>
            </a:endParaRPr>
          </a:p>
          <a:p>
            <a:pPr fontAlgn="base">
              <a:lnSpc>
                <a:spcPct val="75000"/>
              </a:lnSpc>
              <a:spcBef>
                <a:spcPct val="10000"/>
              </a:spcBef>
              <a:spcAft>
                <a:spcPct val="10000"/>
              </a:spcAft>
            </a:pPr>
            <a:r>
              <a:rPr lang="zh-CN" altLang="en-US" sz="2600" baseline="0">
                <a:solidFill>
                  <a:schemeClr val="accent2"/>
                </a:solidFill>
                <a:ea typeface="幼圆" pitchFamily="49" charset="-122"/>
              </a:rPr>
              <a:t>              </a:t>
            </a:r>
            <a:r>
              <a:rPr lang="en-US" altLang="zh-CN" sz="2600" baseline="0">
                <a:solidFill>
                  <a:schemeClr val="accent2"/>
                </a:solidFill>
                <a:ea typeface="幼圆" pitchFamily="49" charset="-122"/>
              </a:rPr>
              <a:t>              item&lt;a</a:t>
            </a:r>
            <a:r>
              <a:rPr lang="en-US" altLang="zh-CN" sz="2600" baseline="-25000">
                <a:solidFill>
                  <a:schemeClr val="accent2"/>
                </a:solidFill>
                <a:ea typeface="幼圆" pitchFamily="49" charset="-122"/>
              </a:rPr>
              <a:t>i</a:t>
            </a:r>
          </a:p>
          <a:p>
            <a:pPr fontAlgn="base">
              <a:lnSpc>
                <a:spcPct val="75000"/>
              </a:lnSpc>
              <a:spcBef>
                <a:spcPct val="15000"/>
              </a:spcBef>
            </a:pPr>
            <a:r>
              <a:rPr lang="zh-CN" altLang="en-US" sz="2600" baseline="0">
                <a:solidFill>
                  <a:schemeClr val="accent2"/>
                </a:solidFill>
                <a:latin typeface="幼圆" pitchFamily="49" charset="-122"/>
                <a:ea typeface="幼圆" pitchFamily="49" charset="-122"/>
              </a:rPr>
              <a:t>则找到插入位置为表的第</a:t>
            </a:r>
            <a:r>
              <a:rPr lang="en-US" altLang="zh-CN" sz="2600" baseline="0">
                <a:solidFill>
                  <a:schemeClr val="accent2"/>
                </a:solidFill>
                <a:ea typeface="幼圆" pitchFamily="49" charset="-122"/>
              </a:rPr>
              <a:t>i</a:t>
            </a:r>
            <a:r>
              <a:rPr lang="zh-CN" altLang="en-US" sz="2600" baseline="0">
                <a:solidFill>
                  <a:schemeClr val="accent2"/>
                </a:solidFill>
                <a:latin typeface="幼圆" pitchFamily="49" charset="-122"/>
                <a:ea typeface="幼圆" pitchFamily="49" charset="-122"/>
              </a:rPr>
              <a:t>个位置。</a:t>
            </a:r>
            <a:endParaRPr lang="en-US" altLang="zh-CN" sz="2600" baseline="0">
              <a:solidFill>
                <a:schemeClr val="accent2"/>
              </a:solidFill>
              <a:latin typeface="幼圆" pitchFamily="49" charset="-122"/>
              <a:ea typeface="幼圆" pitchFamily="49" charset="-122"/>
            </a:endParaRPr>
          </a:p>
        </p:txBody>
      </p:sp>
      <p:sp>
        <p:nvSpPr>
          <p:cNvPr id="564229" name="Text Box 5"/>
          <p:cNvSpPr txBox="1">
            <a:spLocks noChangeArrowheads="1"/>
          </p:cNvSpPr>
          <p:nvPr/>
        </p:nvSpPr>
        <p:spPr bwMode="auto">
          <a:xfrm>
            <a:off x="1169988" y="3163888"/>
            <a:ext cx="7312025" cy="488950"/>
          </a:xfrm>
          <a:prstGeom prst="rect">
            <a:avLst/>
          </a:prstGeom>
          <a:noFill/>
          <a:ln w="12700" cap="sq">
            <a:noFill/>
            <a:miter lim="800000"/>
            <a:headEnd/>
            <a:tailEnd/>
          </a:ln>
        </p:spPr>
        <p:txBody>
          <a:bodyPr wrap="none">
            <a:spAutoFit/>
          </a:bodyPr>
          <a:lstStyle/>
          <a:p>
            <a:pPr fontAlgn="base">
              <a:spcBef>
                <a:spcPct val="0"/>
              </a:spcBef>
            </a:pPr>
            <a:r>
              <a:rPr lang="en-US" altLang="zh-CN" sz="2600" baseline="0">
                <a:solidFill>
                  <a:srgbClr val="000099"/>
                </a:solidFill>
                <a:ea typeface="幼圆" pitchFamily="49" charset="-122"/>
              </a:rPr>
              <a:t>2.  </a:t>
            </a:r>
            <a:r>
              <a:rPr lang="zh-CN" altLang="en-US" sz="2600" baseline="0">
                <a:solidFill>
                  <a:srgbClr val="000099"/>
                </a:solidFill>
                <a:latin typeface="幼圆" pitchFamily="49" charset="-122"/>
                <a:ea typeface="幼圆" pitchFamily="49" charset="-122"/>
              </a:rPr>
              <a:t>将第</a:t>
            </a:r>
            <a:r>
              <a:rPr lang="en-US" altLang="zh-CN" sz="2600" baseline="0">
                <a:solidFill>
                  <a:srgbClr val="000099"/>
                </a:solidFill>
                <a:ea typeface="幼圆" pitchFamily="49" charset="-122"/>
              </a:rPr>
              <a:t>i</a:t>
            </a:r>
            <a:r>
              <a:rPr lang="zh-CN" altLang="en-US" sz="2600" baseline="0">
                <a:solidFill>
                  <a:srgbClr val="000099"/>
                </a:solidFill>
                <a:latin typeface="幼圆" pitchFamily="49" charset="-122"/>
                <a:ea typeface="幼圆" pitchFamily="49" charset="-122"/>
              </a:rPr>
              <a:t>个元素至第</a:t>
            </a:r>
            <a:r>
              <a:rPr lang="en-US" altLang="zh-CN" sz="2600" baseline="0">
                <a:solidFill>
                  <a:srgbClr val="000099"/>
                </a:solidFill>
                <a:ea typeface="幼圆" pitchFamily="49" charset="-122"/>
              </a:rPr>
              <a:t>n</a:t>
            </a:r>
            <a:r>
              <a:rPr lang="zh-CN" altLang="en-US" sz="2600" baseline="0">
                <a:solidFill>
                  <a:srgbClr val="000099"/>
                </a:solidFill>
                <a:latin typeface="幼圆" pitchFamily="49" charset="-122"/>
                <a:ea typeface="幼圆" pitchFamily="49" charset="-122"/>
              </a:rPr>
              <a:t>个元素依次后移一个位置； </a:t>
            </a:r>
          </a:p>
        </p:txBody>
      </p:sp>
      <p:sp>
        <p:nvSpPr>
          <p:cNvPr id="564230" name="Text Box 6"/>
          <p:cNvSpPr txBox="1">
            <a:spLocks noChangeArrowheads="1"/>
          </p:cNvSpPr>
          <p:nvPr/>
        </p:nvSpPr>
        <p:spPr bwMode="auto">
          <a:xfrm>
            <a:off x="1187450" y="3544888"/>
            <a:ext cx="4778375" cy="488950"/>
          </a:xfrm>
          <a:prstGeom prst="rect">
            <a:avLst/>
          </a:prstGeom>
          <a:noFill/>
          <a:ln w="12700" cap="sq">
            <a:noFill/>
            <a:miter lim="800000"/>
            <a:headEnd/>
            <a:tailEnd/>
          </a:ln>
        </p:spPr>
        <p:txBody>
          <a:bodyPr wrap="none">
            <a:spAutoFit/>
          </a:bodyPr>
          <a:lstStyle/>
          <a:p>
            <a:pPr fontAlgn="base">
              <a:spcBef>
                <a:spcPct val="0"/>
              </a:spcBef>
            </a:pPr>
            <a:r>
              <a:rPr lang="en-US" altLang="zh-CN" sz="2600" baseline="0">
                <a:solidFill>
                  <a:srgbClr val="000099"/>
                </a:solidFill>
                <a:ea typeface="幼圆" pitchFamily="49" charset="-122"/>
              </a:rPr>
              <a:t>3.</a:t>
            </a:r>
            <a:r>
              <a:rPr lang="en-US" altLang="zh-CN" sz="2600" baseline="0">
                <a:solidFill>
                  <a:srgbClr val="000099"/>
                </a:solidFill>
                <a:latin typeface="幼圆" pitchFamily="49" charset="-122"/>
                <a:ea typeface="幼圆" pitchFamily="49" charset="-122"/>
              </a:rPr>
              <a:t> </a:t>
            </a:r>
            <a:r>
              <a:rPr lang="zh-CN" altLang="en-US" sz="2600" baseline="0">
                <a:solidFill>
                  <a:srgbClr val="000099"/>
                </a:solidFill>
                <a:latin typeface="幼圆" pitchFamily="49" charset="-122"/>
                <a:ea typeface="幼圆" pitchFamily="49" charset="-122"/>
              </a:rPr>
              <a:t>将</a:t>
            </a:r>
            <a:r>
              <a:rPr lang="en-US" altLang="zh-CN" sz="2600" baseline="0">
                <a:solidFill>
                  <a:srgbClr val="000099"/>
                </a:solidFill>
                <a:ea typeface="幼圆" pitchFamily="49" charset="-122"/>
              </a:rPr>
              <a:t>item</a:t>
            </a:r>
            <a:r>
              <a:rPr lang="zh-CN" altLang="en-US" sz="2600" baseline="0">
                <a:solidFill>
                  <a:srgbClr val="000099"/>
                </a:solidFill>
                <a:latin typeface="幼圆" pitchFamily="49" charset="-122"/>
                <a:ea typeface="幼圆" pitchFamily="49" charset="-122"/>
              </a:rPr>
              <a:t>插入表的第</a:t>
            </a:r>
            <a:r>
              <a:rPr lang="en-US" altLang="zh-CN" sz="2600" baseline="0">
                <a:solidFill>
                  <a:srgbClr val="000099"/>
                </a:solidFill>
                <a:ea typeface="幼圆" pitchFamily="49" charset="-122"/>
              </a:rPr>
              <a:t>i</a:t>
            </a:r>
            <a:r>
              <a:rPr lang="zh-CN" altLang="en-US" sz="2600" baseline="0">
                <a:solidFill>
                  <a:srgbClr val="000099"/>
                </a:solidFill>
                <a:latin typeface="幼圆" pitchFamily="49" charset="-122"/>
                <a:ea typeface="幼圆" pitchFamily="49" charset="-122"/>
              </a:rPr>
              <a:t>个位置； </a:t>
            </a:r>
          </a:p>
        </p:txBody>
      </p:sp>
      <p:sp>
        <p:nvSpPr>
          <p:cNvPr id="564231" name="Text Box 7"/>
          <p:cNvSpPr txBox="1">
            <a:spLocks noChangeArrowheads="1"/>
          </p:cNvSpPr>
          <p:nvPr/>
        </p:nvSpPr>
        <p:spPr bwMode="auto">
          <a:xfrm>
            <a:off x="1187450" y="3921125"/>
            <a:ext cx="2908300" cy="488950"/>
          </a:xfrm>
          <a:prstGeom prst="rect">
            <a:avLst/>
          </a:prstGeom>
          <a:noFill/>
          <a:ln w="12700" cap="sq">
            <a:noFill/>
            <a:miter lim="800000"/>
            <a:headEnd/>
            <a:tailEnd/>
          </a:ln>
        </p:spPr>
        <p:txBody>
          <a:bodyPr wrap="none">
            <a:spAutoFit/>
          </a:bodyPr>
          <a:lstStyle/>
          <a:p>
            <a:pPr fontAlgn="base">
              <a:spcBef>
                <a:spcPct val="0"/>
              </a:spcBef>
            </a:pPr>
            <a:r>
              <a:rPr lang="en-US" altLang="zh-CN" sz="2600" baseline="0">
                <a:solidFill>
                  <a:srgbClr val="000099"/>
                </a:solidFill>
                <a:ea typeface="幼圆" pitchFamily="49" charset="-122"/>
              </a:rPr>
              <a:t>4.</a:t>
            </a:r>
            <a:r>
              <a:rPr lang="en-US" altLang="zh-CN" sz="2600" baseline="0">
                <a:solidFill>
                  <a:srgbClr val="000099"/>
                </a:solidFill>
                <a:latin typeface="幼圆" pitchFamily="49" charset="-122"/>
                <a:ea typeface="幼圆" pitchFamily="49" charset="-122"/>
              </a:rPr>
              <a:t> </a:t>
            </a:r>
            <a:r>
              <a:rPr lang="zh-CN" altLang="en-US" sz="2600" baseline="0">
                <a:solidFill>
                  <a:srgbClr val="000099"/>
                </a:solidFill>
                <a:latin typeface="幼圆" pitchFamily="49" charset="-122"/>
                <a:ea typeface="幼圆" pitchFamily="49" charset="-122"/>
              </a:rPr>
              <a:t>表的长度增</a:t>
            </a:r>
            <a:r>
              <a:rPr lang="zh-CN" altLang="en-US" sz="2600" baseline="0">
                <a:solidFill>
                  <a:srgbClr val="000099"/>
                </a:solidFill>
                <a:ea typeface="幼圆" pitchFamily="49" charset="-122"/>
              </a:rPr>
              <a:t>1</a:t>
            </a:r>
            <a:r>
              <a:rPr lang="zh-CN" altLang="en-US" sz="2600" baseline="0">
                <a:solidFill>
                  <a:srgbClr val="000099"/>
                </a:solidFill>
                <a:latin typeface="幼圆" pitchFamily="49" charset="-122"/>
                <a:ea typeface="幼圆" pitchFamily="49" charset="-122"/>
              </a:rPr>
              <a:t>。 </a:t>
            </a:r>
          </a:p>
        </p:txBody>
      </p:sp>
      <p:grpSp>
        <p:nvGrpSpPr>
          <p:cNvPr id="2" name="Group 18"/>
          <p:cNvGrpSpPr>
            <a:grpSpLocks/>
          </p:cNvGrpSpPr>
          <p:nvPr/>
        </p:nvGrpSpPr>
        <p:grpSpPr bwMode="auto">
          <a:xfrm>
            <a:off x="323850" y="404813"/>
            <a:ext cx="3048000" cy="685800"/>
            <a:chOff x="1968" y="528"/>
            <a:chExt cx="1920" cy="432"/>
          </a:xfrm>
        </p:grpSpPr>
        <p:sp>
          <p:nvSpPr>
            <p:cNvPr id="72725" name="Oval 19"/>
            <p:cNvSpPr>
              <a:spLocks noChangeArrowheads="1"/>
            </p:cNvSpPr>
            <p:nvPr/>
          </p:nvSpPr>
          <p:spPr bwMode="auto">
            <a:xfrm>
              <a:off x="1968" y="528"/>
              <a:ext cx="1920" cy="432"/>
            </a:xfrm>
            <a:prstGeom prst="ellipse">
              <a:avLst/>
            </a:prstGeom>
            <a:solidFill>
              <a:srgbClr val="E1FFE1"/>
            </a:solidFill>
            <a:ln w="12700" cap="sq">
              <a:noFill/>
              <a:round/>
              <a:headEnd/>
              <a:tailEnd/>
            </a:ln>
            <a:effectLst>
              <a:outerShdw dist="113592" dir="1593903" algn="ctr" rotWithShape="0">
                <a:srgbClr val="B2B2B2"/>
              </a:outerShdw>
            </a:effectLst>
          </p:spPr>
          <p:txBody>
            <a:bodyPr wrap="none" anchor="ctr"/>
            <a:lstStyle/>
            <a:p>
              <a:endParaRPr lang="zh-CN" altLang="en-US"/>
            </a:p>
          </p:txBody>
        </p:sp>
        <p:sp>
          <p:nvSpPr>
            <p:cNvPr id="72726" name="Text Box 20"/>
            <p:cNvSpPr txBox="1">
              <a:spLocks noChangeArrowheads="1"/>
            </p:cNvSpPr>
            <p:nvPr/>
          </p:nvSpPr>
          <p:spPr bwMode="auto">
            <a:xfrm>
              <a:off x="2136" y="549"/>
              <a:ext cx="1752" cy="365"/>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3200" baseline="0" dirty="0">
                  <a:solidFill>
                    <a:srgbClr val="FF3300"/>
                  </a:solidFill>
                  <a:ea typeface="黑体" pitchFamily="2" charset="-122"/>
                </a:rPr>
                <a:t>需要做的工作</a:t>
              </a:r>
            </a:p>
          </p:txBody>
        </p:sp>
      </p:grpSp>
      <p:grpSp>
        <p:nvGrpSpPr>
          <p:cNvPr id="3" name="Group 21"/>
          <p:cNvGrpSpPr>
            <a:grpSpLocks/>
          </p:cNvGrpSpPr>
          <p:nvPr/>
        </p:nvGrpSpPr>
        <p:grpSpPr bwMode="auto">
          <a:xfrm>
            <a:off x="539750" y="4695825"/>
            <a:ext cx="6565900" cy="663575"/>
            <a:chOff x="162" y="3647"/>
            <a:chExt cx="4136" cy="418"/>
          </a:xfrm>
        </p:grpSpPr>
        <p:sp>
          <p:nvSpPr>
            <p:cNvPr id="72721" name="Rectangle 22"/>
            <p:cNvSpPr>
              <a:spLocks noChangeArrowheads="1"/>
            </p:cNvSpPr>
            <p:nvPr/>
          </p:nvSpPr>
          <p:spPr bwMode="auto">
            <a:xfrm>
              <a:off x="444" y="3657"/>
              <a:ext cx="3810" cy="408"/>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endParaRPr lang="zh-CN" altLang="en-US"/>
            </a:p>
          </p:txBody>
        </p:sp>
        <p:sp>
          <p:nvSpPr>
            <p:cNvPr id="72722" name="Text Box 23"/>
            <p:cNvSpPr txBox="1">
              <a:spLocks noChangeArrowheads="1"/>
            </p:cNvSpPr>
            <p:nvPr/>
          </p:nvSpPr>
          <p:spPr bwMode="auto">
            <a:xfrm>
              <a:off x="410" y="3699"/>
              <a:ext cx="3888" cy="327"/>
            </a:xfrm>
            <a:prstGeom prst="rect">
              <a:avLst/>
            </a:prstGeom>
            <a:noFill/>
            <a:ln w="12700" cap="sq">
              <a:noFill/>
              <a:miter lim="800000"/>
              <a:headEnd/>
              <a:tailEnd/>
            </a:ln>
          </p:spPr>
          <p:txBody>
            <a:bodyPr>
              <a:spAutoFit/>
            </a:bodyPr>
            <a:lstStyle/>
            <a:p>
              <a:pPr algn="ctr" fontAlgn="base">
                <a:spcBef>
                  <a:spcPct val="0"/>
                </a:spcBef>
              </a:pPr>
              <a:r>
                <a:rPr lang="en-US" altLang="zh-CN" sz="2800" baseline="0">
                  <a:solidFill>
                    <a:srgbClr val="003399"/>
                  </a:solidFill>
                  <a:ea typeface="宋体" charset="-122"/>
                </a:rPr>
                <a:t>1,  3,  5,  5,  8,  10,  13,  15,  20,  25 </a:t>
              </a:r>
              <a:endParaRPr lang="en-US" altLang="zh-CN" sz="2800" baseline="-25000">
                <a:solidFill>
                  <a:srgbClr val="003399"/>
                </a:solidFill>
                <a:ea typeface="宋体" charset="-122"/>
              </a:endParaRPr>
            </a:p>
          </p:txBody>
        </p:sp>
        <p:sp>
          <p:nvSpPr>
            <p:cNvPr id="72723" name="Oval 24"/>
            <p:cNvSpPr>
              <a:spLocks noChangeArrowheads="1"/>
            </p:cNvSpPr>
            <p:nvPr/>
          </p:nvSpPr>
          <p:spPr bwMode="auto">
            <a:xfrm>
              <a:off x="172" y="3720"/>
              <a:ext cx="408" cy="304"/>
            </a:xfrm>
            <a:prstGeom prst="ellipse">
              <a:avLst/>
            </a:prstGeom>
            <a:solidFill>
              <a:schemeClr val="accent2"/>
            </a:solidFill>
            <a:ln w="12700" cap="sq">
              <a:noFill/>
              <a:round/>
              <a:headEnd/>
              <a:tailEnd/>
            </a:ln>
          </p:spPr>
          <p:txBody>
            <a:bodyPr wrap="none" anchor="ctr"/>
            <a:lstStyle/>
            <a:p>
              <a:endParaRPr lang="zh-CN" altLang="en-US"/>
            </a:p>
          </p:txBody>
        </p:sp>
        <p:sp>
          <p:nvSpPr>
            <p:cNvPr id="72724" name="Text Box 25"/>
            <p:cNvSpPr txBox="1">
              <a:spLocks noChangeArrowheads="1"/>
            </p:cNvSpPr>
            <p:nvPr/>
          </p:nvSpPr>
          <p:spPr bwMode="auto">
            <a:xfrm>
              <a:off x="162" y="3647"/>
              <a:ext cx="404" cy="404"/>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zh-CN" altLang="en-US" sz="3600" baseline="0">
                  <a:latin typeface="华文新魏" pitchFamily="2" charset="-122"/>
                  <a:ea typeface="华文新魏" pitchFamily="2" charset="-122"/>
                </a:rPr>
                <a:t>例</a:t>
              </a:r>
            </a:p>
          </p:txBody>
        </p:sp>
      </p:grpSp>
      <p:grpSp>
        <p:nvGrpSpPr>
          <p:cNvPr id="4" name="Group 26"/>
          <p:cNvGrpSpPr>
            <a:grpSpLocks/>
          </p:cNvGrpSpPr>
          <p:nvPr/>
        </p:nvGrpSpPr>
        <p:grpSpPr bwMode="auto">
          <a:xfrm>
            <a:off x="7392988" y="4803775"/>
            <a:ext cx="1223962" cy="503238"/>
            <a:chOff x="2147" y="3905"/>
            <a:chExt cx="771" cy="317"/>
          </a:xfrm>
        </p:grpSpPr>
        <p:sp>
          <p:nvSpPr>
            <p:cNvPr id="72719" name="Text Box 27"/>
            <p:cNvSpPr txBox="1">
              <a:spLocks noChangeArrowheads="1"/>
            </p:cNvSpPr>
            <p:nvPr/>
          </p:nvSpPr>
          <p:spPr bwMode="auto">
            <a:xfrm>
              <a:off x="2164" y="3912"/>
              <a:ext cx="752" cy="279"/>
            </a:xfrm>
            <a:prstGeom prst="rect">
              <a:avLst/>
            </a:prstGeom>
            <a:noFill/>
            <a:ln w="12700" cap="sq">
              <a:noFill/>
              <a:miter lim="800000"/>
              <a:headEnd/>
              <a:tailEnd/>
            </a:ln>
          </p:spPr>
          <p:txBody>
            <a:bodyPr wrap="none">
              <a:spAutoFit/>
            </a:bodyPr>
            <a:lstStyle/>
            <a:p>
              <a:r>
                <a:rPr lang="en-US" altLang="zh-CN" sz="2300" baseline="0">
                  <a:solidFill>
                    <a:srgbClr val="FF0000"/>
                  </a:solidFill>
                  <a:ea typeface="宋体" charset="-122"/>
                </a:rPr>
                <a:t>item=12</a:t>
              </a:r>
            </a:p>
          </p:txBody>
        </p:sp>
        <p:sp>
          <p:nvSpPr>
            <p:cNvPr id="72720" name="Oval 28"/>
            <p:cNvSpPr>
              <a:spLocks noChangeArrowheads="1"/>
            </p:cNvSpPr>
            <p:nvPr/>
          </p:nvSpPr>
          <p:spPr bwMode="auto">
            <a:xfrm>
              <a:off x="2147" y="3905"/>
              <a:ext cx="771" cy="317"/>
            </a:xfrm>
            <a:prstGeom prst="ellipse">
              <a:avLst/>
            </a:prstGeom>
            <a:noFill/>
            <a:ln w="50800" cap="sq">
              <a:solidFill>
                <a:srgbClr val="00CCFF"/>
              </a:solidFill>
              <a:round/>
              <a:headEnd/>
              <a:tailEnd/>
            </a:ln>
          </p:spPr>
          <p:txBody>
            <a:bodyPr wrap="none" anchor="ctr"/>
            <a:lstStyle/>
            <a:p>
              <a:endParaRPr lang="zh-CN" altLang="en-US"/>
            </a:p>
          </p:txBody>
        </p:sp>
      </p:grpSp>
      <p:sp>
        <p:nvSpPr>
          <p:cNvPr id="564253" name="Freeform 29"/>
          <p:cNvSpPr>
            <a:spLocks/>
          </p:cNvSpPr>
          <p:nvPr/>
        </p:nvSpPr>
        <p:spPr bwMode="auto">
          <a:xfrm>
            <a:off x="4152900" y="4840288"/>
            <a:ext cx="2736850" cy="604837"/>
          </a:xfrm>
          <a:custGeom>
            <a:avLst/>
            <a:gdLst>
              <a:gd name="T0" fmla="*/ 2147483647 w 786"/>
              <a:gd name="T1" fmla="*/ 2147483647 h 381"/>
              <a:gd name="T2" fmla="*/ 2147483647 w 786"/>
              <a:gd name="T3" fmla="*/ 2147483647 h 381"/>
              <a:gd name="T4" fmla="*/ 2147483647 w 786"/>
              <a:gd name="T5" fmla="*/ 2147483647 h 381"/>
              <a:gd name="T6" fmla="*/ 0 w 786"/>
              <a:gd name="T7" fmla="*/ 2147483647 h 381"/>
              <a:gd name="T8" fmla="*/ 2147483647 w 786"/>
              <a:gd name="T9" fmla="*/ 2147483647 h 381"/>
              <a:gd name="T10" fmla="*/ 2147483647 w 786"/>
              <a:gd name="T11" fmla="*/ 2147483647 h 381"/>
              <a:gd name="T12" fmla="*/ 2147483647 w 786"/>
              <a:gd name="T13" fmla="*/ 2147483647 h 381"/>
              <a:gd name="T14" fmla="*/ 2147483647 w 786"/>
              <a:gd name="T15" fmla="*/ 2147483647 h 381"/>
              <a:gd name="T16" fmla="*/ 2147483647 w 786"/>
              <a:gd name="T17" fmla="*/ 2147483647 h 381"/>
              <a:gd name="T18" fmla="*/ 2147483647 w 786"/>
              <a:gd name="T19" fmla="*/ 2147483647 h 3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6"/>
              <a:gd name="T31" fmla="*/ 0 h 381"/>
              <a:gd name="T32" fmla="*/ 786 w 786"/>
              <a:gd name="T33" fmla="*/ 381 h 3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6" h="381">
                <a:moveTo>
                  <a:pt x="414" y="34"/>
                </a:moveTo>
                <a:cubicBezTo>
                  <a:pt x="312" y="0"/>
                  <a:pt x="175" y="25"/>
                  <a:pt x="84" y="27"/>
                </a:cubicBezTo>
                <a:cubicBezTo>
                  <a:pt x="70" y="29"/>
                  <a:pt x="55" y="30"/>
                  <a:pt x="42" y="34"/>
                </a:cubicBezTo>
                <a:cubicBezTo>
                  <a:pt x="10" y="45"/>
                  <a:pt x="7" y="97"/>
                  <a:pt x="0" y="125"/>
                </a:cubicBezTo>
                <a:cubicBezTo>
                  <a:pt x="4" y="142"/>
                  <a:pt x="17" y="199"/>
                  <a:pt x="28" y="210"/>
                </a:cubicBezTo>
                <a:cubicBezTo>
                  <a:pt x="63" y="246"/>
                  <a:pt x="165" y="250"/>
                  <a:pt x="210" y="259"/>
                </a:cubicBezTo>
                <a:cubicBezTo>
                  <a:pt x="730" y="252"/>
                  <a:pt x="643" y="381"/>
                  <a:pt x="786" y="167"/>
                </a:cubicBezTo>
                <a:cubicBezTo>
                  <a:pt x="784" y="137"/>
                  <a:pt x="784" y="106"/>
                  <a:pt x="779" y="76"/>
                </a:cubicBezTo>
                <a:cubicBezTo>
                  <a:pt x="770" y="22"/>
                  <a:pt x="704" y="21"/>
                  <a:pt x="660" y="6"/>
                </a:cubicBezTo>
                <a:cubicBezTo>
                  <a:pt x="360" y="13"/>
                  <a:pt x="468" y="13"/>
                  <a:pt x="337" y="13"/>
                </a:cubicBezTo>
              </a:path>
            </a:pathLst>
          </a:custGeom>
          <a:noFill/>
          <a:ln w="38100" cap="sq" cmpd="sng">
            <a:solidFill>
              <a:srgbClr val="FF0000"/>
            </a:solidFill>
            <a:prstDash val="solid"/>
            <a:round/>
            <a:headEnd/>
            <a:tailEnd/>
          </a:ln>
        </p:spPr>
        <p:txBody>
          <a:bodyPr wrap="none" anchor="ctr"/>
          <a:lstStyle/>
          <a:p>
            <a:endParaRPr lang="zh-CN" altLang="en-US"/>
          </a:p>
        </p:txBody>
      </p:sp>
      <p:sp>
        <p:nvSpPr>
          <p:cNvPr id="564254" name="Freeform 30"/>
          <p:cNvSpPr>
            <a:spLocks/>
          </p:cNvSpPr>
          <p:nvPr/>
        </p:nvSpPr>
        <p:spPr bwMode="auto">
          <a:xfrm rot="11092562" flipH="1">
            <a:off x="4286250" y="4443413"/>
            <a:ext cx="371475" cy="304800"/>
          </a:xfrm>
          <a:custGeom>
            <a:avLst/>
            <a:gdLst>
              <a:gd name="T0" fmla="*/ 2147483647 w 337"/>
              <a:gd name="T1" fmla="*/ 2147483647 h 249"/>
              <a:gd name="T2" fmla="*/ 2147483647 w 337"/>
              <a:gd name="T3" fmla="*/ 2147483647 h 249"/>
              <a:gd name="T4" fmla="*/ 2147483647 w 337"/>
              <a:gd name="T5" fmla="*/ 2147483647 h 249"/>
              <a:gd name="T6" fmla="*/ 2147483647 w 337"/>
              <a:gd name="T7" fmla="*/ 2147483647 h 249"/>
              <a:gd name="T8" fmla="*/ 2147483647 w 337"/>
              <a:gd name="T9" fmla="*/ 2147483647 h 249"/>
              <a:gd name="T10" fmla="*/ 2147483647 w 337"/>
              <a:gd name="T11" fmla="*/ 2147483647 h 249"/>
              <a:gd name="T12" fmla="*/ 2147483647 w 337"/>
              <a:gd name="T13" fmla="*/ 2147483647 h 249"/>
              <a:gd name="T14" fmla="*/ 2147483647 w 337"/>
              <a:gd name="T15" fmla="*/ 2147483647 h 249"/>
              <a:gd name="T16" fmla="*/ 2147483647 w 337"/>
              <a:gd name="T17" fmla="*/ 2147483647 h 249"/>
              <a:gd name="T18" fmla="*/ 2147483647 w 337"/>
              <a:gd name="T19" fmla="*/ 2147483647 h 249"/>
              <a:gd name="T20" fmla="*/ 2147483647 w 337"/>
              <a:gd name="T21" fmla="*/ 2147483647 h 249"/>
              <a:gd name="T22" fmla="*/ 2147483647 w 337"/>
              <a:gd name="T23" fmla="*/ 2147483647 h 249"/>
              <a:gd name="T24" fmla="*/ 2147483647 w 337"/>
              <a:gd name="T25" fmla="*/ 2147483647 h 249"/>
              <a:gd name="T26" fmla="*/ 2147483647 w 337"/>
              <a:gd name="T27" fmla="*/ 2147483647 h 249"/>
              <a:gd name="T28" fmla="*/ 2147483647 w 337"/>
              <a:gd name="T29" fmla="*/ 2147483647 h 249"/>
              <a:gd name="T30" fmla="*/ 2147483647 w 337"/>
              <a:gd name="T31" fmla="*/ 2147483647 h 249"/>
              <a:gd name="T32" fmla="*/ 2147483647 w 337"/>
              <a:gd name="T33" fmla="*/ 2147483647 h 249"/>
              <a:gd name="T34" fmla="*/ 2147483647 w 337"/>
              <a:gd name="T35" fmla="*/ 2147483647 h 249"/>
              <a:gd name="T36" fmla="*/ 2147483647 w 337"/>
              <a:gd name="T37" fmla="*/ 2147483647 h 249"/>
              <a:gd name="T38" fmla="*/ 2147483647 w 337"/>
              <a:gd name="T39" fmla="*/ 2147483647 h 249"/>
              <a:gd name="T40" fmla="*/ 2147483647 w 337"/>
              <a:gd name="T41" fmla="*/ 2147483647 h 249"/>
              <a:gd name="T42" fmla="*/ 2147483647 w 337"/>
              <a:gd name="T43" fmla="*/ 2147483647 h 249"/>
              <a:gd name="T44" fmla="*/ 2147483647 w 337"/>
              <a:gd name="T45" fmla="*/ 2147483647 h 249"/>
              <a:gd name="T46" fmla="*/ 2147483647 w 337"/>
              <a:gd name="T47" fmla="*/ 2147483647 h 249"/>
              <a:gd name="T48" fmla="*/ 2147483647 w 337"/>
              <a:gd name="T49" fmla="*/ 2147483647 h 249"/>
              <a:gd name="T50" fmla="*/ 2147483647 w 337"/>
              <a:gd name="T51" fmla="*/ 2147483647 h 249"/>
              <a:gd name="T52" fmla="*/ 2147483647 w 337"/>
              <a:gd name="T53" fmla="*/ 2147483647 h 249"/>
              <a:gd name="T54" fmla="*/ 2147483647 w 337"/>
              <a:gd name="T55" fmla="*/ 2147483647 h 249"/>
              <a:gd name="T56" fmla="*/ 2147483647 w 337"/>
              <a:gd name="T57" fmla="*/ 2147483647 h 249"/>
              <a:gd name="T58" fmla="*/ 2147483647 w 337"/>
              <a:gd name="T59" fmla="*/ 2147483647 h 249"/>
              <a:gd name="T60" fmla="*/ 2147483647 w 337"/>
              <a:gd name="T61" fmla="*/ 2147483647 h 249"/>
              <a:gd name="T62" fmla="*/ 2147483647 w 337"/>
              <a:gd name="T63" fmla="*/ 2147483647 h 249"/>
              <a:gd name="T64" fmla="*/ 2147483647 w 337"/>
              <a:gd name="T65" fmla="*/ 2147483647 h 249"/>
              <a:gd name="T66" fmla="*/ 2147483647 w 337"/>
              <a:gd name="T67" fmla="*/ 2147483647 h 249"/>
              <a:gd name="T68" fmla="*/ 2147483647 w 337"/>
              <a:gd name="T69" fmla="*/ 2147483647 h 249"/>
              <a:gd name="T70" fmla="*/ 2147483647 w 337"/>
              <a:gd name="T71" fmla="*/ 2147483647 h 249"/>
              <a:gd name="T72" fmla="*/ 0 w 337"/>
              <a:gd name="T73" fmla="*/ 2147483647 h 249"/>
              <a:gd name="T74" fmla="*/ 0 w 337"/>
              <a:gd name="T75" fmla="*/ 2147483647 h 249"/>
              <a:gd name="T76" fmla="*/ 0 w 337"/>
              <a:gd name="T77" fmla="*/ 2147483647 h 249"/>
              <a:gd name="T78" fmla="*/ 0 w 337"/>
              <a:gd name="T79" fmla="*/ 2147483647 h 249"/>
              <a:gd name="T80" fmla="*/ 0 w 337"/>
              <a:gd name="T81" fmla="*/ 2147483647 h 249"/>
              <a:gd name="T82" fmla="*/ 2147483647 w 337"/>
              <a:gd name="T83" fmla="*/ 2147483647 h 249"/>
              <a:gd name="T84" fmla="*/ 2147483647 w 337"/>
              <a:gd name="T85" fmla="*/ 2147483647 h 249"/>
              <a:gd name="T86" fmla="*/ 2147483647 w 337"/>
              <a:gd name="T87" fmla="*/ 2147483647 h 249"/>
              <a:gd name="T88" fmla="*/ 2147483647 w 337"/>
              <a:gd name="T89" fmla="*/ 2147483647 h 249"/>
              <a:gd name="T90" fmla="*/ 2147483647 w 337"/>
              <a:gd name="T91" fmla="*/ 2147483647 h 249"/>
              <a:gd name="T92" fmla="*/ 2147483647 w 337"/>
              <a:gd name="T93" fmla="*/ 2147483647 h 249"/>
              <a:gd name="T94" fmla="*/ 2147483647 w 337"/>
              <a:gd name="T95" fmla="*/ 2147483647 h 249"/>
              <a:gd name="T96" fmla="*/ 2147483647 w 337"/>
              <a:gd name="T97" fmla="*/ 2147483647 h 249"/>
              <a:gd name="T98" fmla="*/ 2147483647 w 337"/>
              <a:gd name="T99" fmla="*/ 2147483647 h 249"/>
              <a:gd name="T100" fmla="*/ 2147483647 w 337"/>
              <a:gd name="T101" fmla="*/ 2147483647 h 249"/>
              <a:gd name="T102" fmla="*/ 2147483647 w 337"/>
              <a:gd name="T103" fmla="*/ 2147483647 h 249"/>
              <a:gd name="T104" fmla="*/ 2147483647 w 337"/>
              <a:gd name="T105" fmla="*/ 2147483647 h 249"/>
              <a:gd name="T106" fmla="*/ 2147483647 w 337"/>
              <a:gd name="T107" fmla="*/ 2147483647 h 249"/>
              <a:gd name="T108" fmla="*/ 2147483647 w 337"/>
              <a:gd name="T109" fmla="*/ 2147483647 h 24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37" h="249">
                <a:moveTo>
                  <a:pt x="152" y="112"/>
                </a:moveTo>
                <a:lnTo>
                  <a:pt x="152" y="112"/>
                </a:lnTo>
                <a:lnTo>
                  <a:pt x="151" y="112"/>
                </a:lnTo>
                <a:lnTo>
                  <a:pt x="150" y="112"/>
                </a:lnTo>
                <a:lnTo>
                  <a:pt x="149" y="112"/>
                </a:lnTo>
                <a:lnTo>
                  <a:pt x="148" y="112"/>
                </a:lnTo>
                <a:lnTo>
                  <a:pt x="147" y="112"/>
                </a:lnTo>
                <a:lnTo>
                  <a:pt x="146" y="112"/>
                </a:lnTo>
                <a:lnTo>
                  <a:pt x="144" y="112"/>
                </a:lnTo>
                <a:lnTo>
                  <a:pt x="143" y="112"/>
                </a:lnTo>
                <a:lnTo>
                  <a:pt x="141" y="112"/>
                </a:lnTo>
                <a:lnTo>
                  <a:pt x="139" y="112"/>
                </a:lnTo>
                <a:lnTo>
                  <a:pt x="137" y="112"/>
                </a:lnTo>
                <a:lnTo>
                  <a:pt x="134" y="112"/>
                </a:lnTo>
                <a:lnTo>
                  <a:pt x="132" y="112"/>
                </a:lnTo>
                <a:lnTo>
                  <a:pt x="130" y="112"/>
                </a:lnTo>
                <a:lnTo>
                  <a:pt x="127" y="112"/>
                </a:lnTo>
                <a:lnTo>
                  <a:pt x="125" y="112"/>
                </a:lnTo>
                <a:lnTo>
                  <a:pt x="123" y="112"/>
                </a:lnTo>
                <a:lnTo>
                  <a:pt x="121" y="112"/>
                </a:lnTo>
                <a:lnTo>
                  <a:pt x="120" y="112"/>
                </a:lnTo>
                <a:lnTo>
                  <a:pt x="118" y="112"/>
                </a:lnTo>
                <a:lnTo>
                  <a:pt x="117" y="112"/>
                </a:lnTo>
                <a:lnTo>
                  <a:pt x="116" y="112"/>
                </a:lnTo>
                <a:lnTo>
                  <a:pt x="115" y="112"/>
                </a:lnTo>
                <a:lnTo>
                  <a:pt x="114" y="112"/>
                </a:lnTo>
                <a:lnTo>
                  <a:pt x="113" y="112"/>
                </a:lnTo>
                <a:lnTo>
                  <a:pt x="112" y="112"/>
                </a:lnTo>
                <a:lnTo>
                  <a:pt x="113" y="111"/>
                </a:lnTo>
                <a:lnTo>
                  <a:pt x="114" y="110"/>
                </a:lnTo>
                <a:lnTo>
                  <a:pt x="116" y="109"/>
                </a:lnTo>
                <a:lnTo>
                  <a:pt x="117" y="107"/>
                </a:lnTo>
                <a:lnTo>
                  <a:pt x="120" y="104"/>
                </a:lnTo>
                <a:lnTo>
                  <a:pt x="123" y="101"/>
                </a:lnTo>
                <a:lnTo>
                  <a:pt x="126" y="98"/>
                </a:lnTo>
                <a:lnTo>
                  <a:pt x="130" y="94"/>
                </a:lnTo>
                <a:lnTo>
                  <a:pt x="134" y="90"/>
                </a:lnTo>
                <a:lnTo>
                  <a:pt x="138" y="86"/>
                </a:lnTo>
                <a:lnTo>
                  <a:pt x="144" y="81"/>
                </a:lnTo>
                <a:lnTo>
                  <a:pt x="149" y="75"/>
                </a:lnTo>
                <a:lnTo>
                  <a:pt x="155" y="69"/>
                </a:lnTo>
                <a:lnTo>
                  <a:pt x="161" y="63"/>
                </a:lnTo>
                <a:lnTo>
                  <a:pt x="168" y="56"/>
                </a:lnTo>
                <a:lnTo>
                  <a:pt x="175" y="49"/>
                </a:lnTo>
                <a:lnTo>
                  <a:pt x="181" y="43"/>
                </a:lnTo>
                <a:lnTo>
                  <a:pt x="187" y="37"/>
                </a:lnTo>
                <a:lnTo>
                  <a:pt x="193" y="32"/>
                </a:lnTo>
                <a:lnTo>
                  <a:pt x="198" y="26"/>
                </a:lnTo>
                <a:lnTo>
                  <a:pt x="202" y="22"/>
                </a:lnTo>
                <a:lnTo>
                  <a:pt x="206" y="18"/>
                </a:lnTo>
                <a:lnTo>
                  <a:pt x="210" y="14"/>
                </a:lnTo>
                <a:lnTo>
                  <a:pt x="213" y="11"/>
                </a:lnTo>
                <a:lnTo>
                  <a:pt x="216" y="8"/>
                </a:lnTo>
                <a:lnTo>
                  <a:pt x="219" y="5"/>
                </a:lnTo>
                <a:lnTo>
                  <a:pt x="221" y="4"/>
                </a:lnTo>
                <a:lnTo>
                  <a:pt x="222" y="2"/>
                </a:lnTo>
                <a:lnTo>
                  <a:pt x="223" y="1"/>
                </a:lnTo>
                <a:lnTo>
                  <a:pt x="224" y="0"/>
                </a:lnTo>
                <a:lnTo>
                  <a:pt x="225" y="1"/>
                </a:lnTo>
                <a:lnTo>
                  <a:pt x="226" y="2"/>
                </a:lnTo>
                <a:lnTo>
                  <a:pt x="228" y="4"/>
                </a:lnTo>
                <a:lnTo>
                  <a:pt x="229" y="5"/>
                </a:lnTo>
                <a:lnTo>
                  <a:pt x="232" y="8"/>
                </a:lnTo>
                <a:lnTo>
                  <a:pt x="235" y="11"/>
                </a:lnTo>
                <a:lnTo>
                  <a:pt x="238" y="14"/>
                </a:lnTo>
                <a:lnTo>
                  <a:pt x="242" y="18"/>
                </a:lnTo>
                <a:lnTo>
                  <a:pt x="246" y="22"/>
                </a:lnTo>
                <a:lnTo>
                  <a:pt x="250" y="26"/>
                </a:lnTo>
                <a:lnTo>
                  <a:pt x="256" y="32"/>
                </a:lnTo>
                <a:lnTo>
                  <a:pt x="261" y="37"/>
                </a:lnTo>
                <a:lnTo>
                  <a:pt x="267" y="43"/>
                </a:lnTo>
                <a:lnTo>
                  <a:pt x="273" y="49"/>
                </a:lnTo>
                <a:lnTo>
                  <a:pt x="280" y="56"/>
                </a:lnTo>
                <a:lnTo>
                  <a:pt x="287" y="63"/>
                </a:lnTo>
                <a:lnTo>
                  <a:pt x="293" y="69"/>
                </a:lnTo>
                <a:lnTo>
                  <a:pt x="299" y="75"/>
                </a:lnTo>
                <a:lnTo>
                  <a:pt x="305" y="81"/>
                </a:lnTo>
                <a:lnTo>
                  <a:pt x="310" y="86"/>
                </a:lnTo>
                <a:lnTo>
                  <a:pt x="314" y="90"/>
                </a:lnTo>
                <a:lnTo>
                  <a:pt x="318" y="94"/>
                </a:lnTo>
                <a:lnTo>
                  <a:pt x="322" y="98"/>
                </a:lnTo>
                <a:lnTo>
                  <a:pt x="325" y="101"/>
                </a:lnTo>
                <a:lnTo>
                  <a:pt x="328" y="104"/>
                </a:lnTo>
                <a:lnTo>
                  <a:pt x="331" y="107"/>
                </a:lnTo>
                <a:lnTo>
                  <a:pt x="333" y="109"/>
                </a:lnTo>
                <a:lnTo>
                  <a:pt x="334" y="110"/>
                </a:lnTo>
                <a:lnTo>
                  <a:pt x="335" y="111"/>
                </a:lnTo>
                <a:lnTo>
                  <a:pt x="336" y="112"/>
                </a:lnTo>
                <a:lnTo>
                  <a:pt x="335" y="112"/>
                </a:lnTo>
                <a:lnTo>
                  <a:pt x="334" y="112"/>
                </a:lnTo>
                <a:lnTo>
                  <a:pt x="333" y="112"/>
                </a:lnTo>
                <a:lnTo>
                  <a:pt x="332" y="112"/>
                </a:lnTo>
                <a:lnTo>
                  <a:pt x="331" y="112"/>
                </a:lnTo>
                <a:lnTo>
                  <a:pt x="330" y="112"/>
                </a:lnTo>
                <a:lnTo>
                  <a:pt x="328" y="112"/>
                </a:lnTo>
                <a:lnTo>
                  <a:pt x="327" y="112"/>
                </a:lnTo>
                <a:lnTo>
                  <a:pt x="325" y="112"/>
                </a:lnTo>
                <a:lnTo>
                  <a:pt x="323" y="112"/>
                </a:lnTo>
                <a:lnTo>
                  <a:pt x="321" y="112"/>
                </a:lnTo>
                <a:lnTo>
                  <a:pt x="318" y="112"/>
                </a:lnTo>
                <a:lnTo>
                  <a:pt x="316" y="112"/>
                </a:lnTo>
                <a:lnTo>
                  <a:pt x="314" y="112"/>
                </a:lnTo>
                <a:lnTo>
                  <a:pt x="311" y="112"/>
                </a:lnTo>
                <a:lnTo>
                  <a:pt x="309" y="112"/>
                </a:lnTo>
                <a:lnTo>
                  <a:pt x="307" y="112"/>
                </a:lnTo>
                <a:lnTo>
                  <a:pt x="305" y="112"/>
                </a:lnTo>
                <a:lnTo>
                  <a:pt x="304" y="112"/>
                </a:lnTo>
                <a:lnTo>
                  <a:pt x="302" y="112"/>
                </a:lnTo>
                <a:lnTo>
                  <a:pt x="301" y="112"/>
                </a:lnTo>
                <a:lnTo>
                  <a:pt x="300" y="112"/>
                </a:lnTo>
                <a:lnTo>
                  <a:pt x="299" y="112"/>
                </a:lnTo>
                <a:lnTo>
                  <a:pt x="298" y="112"/>
                </a:lnTo>
                <a:lnTo>
                  <a:pt x="297" y="112"/>
                </a:lnTo>
                <a:lnTo>
                  <a:pt x="296" y="112"/>
                </a:lnTo>
                <a:lnTo>
                  <a:pt x="296" y="113"/>
                </a:lnTo>
                <a:lnTo>
                  <a:pt x="296" y="114"/>
                </a:lnTo>
                <a:lnTo>
                  <a:pt x="295" y="115"/>
                </a:lnTo>
                <a:lnTo>
                  <a:pt x="295" y="116"/>
                </a:lnTo>
                <a:lnTo>
                  <a:pt x="295" y="117"/>
                </a:lnTo>
                <a:lnTo>
                  <a:pt x="295" y="118"/>
                </a:lnTo>
                <a:lnTo>
                  <a:pt x="294" y="120"/>
                </a:lnTo>
                <a:lnTo>
                  <a:pt x="294" y="121"/>
                </a:lnTo>
                <a:lnTo>
                  <a:pt x="294" y="123"/>
                </a:lnTo>
                <a:lnTo>
                  <a:pt x="293" y="125"/>
                </a:lnTo>
                <a:lnTo>
                  <a:pt x="293" y="127"/>
                </a:lnTo>
                <a:lnTo>
                  <a:pt x="292" y="130"/>
                </a:lnTo>
                <a:lnTo>
                  <a:pt x="292" y="132"/>
                </a:lnTo>
                <a:lnTo>
                  <a:pt x="291" y="135"/>
                </a:lnTo>
                <a:lnTo>
                  <a:pt x="291" y="137"/>
                </a:lnTo>
                <a:lnTo>
                  <a:pt x="290" y="140"/>
                </a:lnTo>
                <a:lnTo>
                  <a:pt x="289" y="142"/>
                </a:lnTo>
                <a:lnTo>
                  <a:pt x="288" y="145"/>
                </a:lnTo>
                <a:lnTo>
                  <a:pt x="287" y="148"/>
                </a:lnTo>
                <a:lnTo>
                  <a:pt x="285" y="150"/>
                </a:lnTo>
                <a:lnTo>
                  <a:pt x="284" y="153"/>
                </a:lnTo>
                <a:lnTo>
                  <a:pt x="282" y="156"/>
                </a:lnTo>
                <a:lnTo>
                  <a:pt x="281" y="159"/>
                </a:lnTo>
                <a:lnTo>
                  <a:pt x="279" y="161"/>
                </a:lnTo>
                <a:lnTo>
                  <a:pt x="277" y="164"/>
                </a:lnTo>
                <a:lnTo>
                  <a:pt x="275" y="167"/>
                </a:lnTo>
                <a:lnTo>
                  <a:pt x="273" y="170"/>
                </a:lnTo>
                <a:lnTo>
                  <a:pt x="270" y="173"/>
                </a:lnTo>
                <a:lnTo>
                  <a:pt x="268" y="176"/>
                </a:lnTo>
                <a:lnTo>
                  <a:pt x="265" y="179"/>
                </a:lnTo>
                <a:lnTo>
                  <a:pt x="263" y="182"/>
                </a:lnTo>
                <a:lnTo>
                  <a:pt x="260" y="185"/>
                </a:lnTo>
                <a:lnTo>
                  <a:pt x="258" y="188"/>
                </a:lnTo>
                <a:lnTo>
                  <a:pt x="255" y="190"/>
                </a:lnTo>
                <a:lnTo>
                  <a:pt x="252" y="193"/>
                </a:lnTo>
                <a:lnTo>
                  <a:pt x="249" y="195"/>
                </a:lnTo>
                <a:lnTo>
                  <a:pt x="246" y="198"/>
                </a:lnTo>
                <a:lnTo>
                  <a:pt x="243" y="200"/>
                </a:lnTo>
                <a:lnTo>
                  <a:pt x="240" y="203"/>
                </a:lnTo>
                <a:lnTo>
                  <a:pt x="237" y="205"/>
                </a:lnTo>
                <a:lnTo>
                  <a:pt x="234" y="208"/>
                </a:lnTo>
                <a:lnTo>
                  <a:pt x="230" y="210"/>
                </a:lnTo>
                <a:lnTo>
                  <a:pt x="227" y="212"/>
                </a:lnTo>
                <a:lnTo>
                  <a:pt x="223" y="214"/>
                </a:lnTo>
                <a:lnTo>
                  <a:pt x="220" y="216"/>
                </a:lnTo>
                <a:lnTo>
                  <a:pt x="216" y="218"/>
                </a:lnTo>
                <a:lnTo>
                  <a:pt x="213" y="220"/>
                </a:lnTo>
                <a:lnTo>
                  <a:pt x="209" y="222"/>
                </a:lnTo>
                <a:lnTo>
                  <a:pt x="205" y="224"/>
                </a:lnTo>
                <a:lnTo>
                  <a:pt x="201" y="225"/>
                </a:lnTo>
                <a:lnTo>
                  <a:pt x="197" y="227"/>
                </a:lnTo>
                <a:lnTo>
                  <a:pt x="193" y="228"/>
                </a:lnTo>
                <a:lnTo>
                  <a:pt x="189" y="230"/>
                </a:lnTo>
                <a:lnTo>
                  <a:pt x="185" y="231"/>
                </a:lnTo>
                <a:lnTo>
                  <a:pt x="180" y="233"/>
                </a:lnTo>
                <a:lnTo>
                  <a:pt x="176" y="234"/>
                </a:lnTo>
                <a:lnTo>
                  <a:pt x="171" y="236"/>
                </a:lnTo>
                <a:lnTo>
                  <a:pt x="167" y="237"/>
                </a:lnTo>
                <a:lnTo>
                  <a:pt x="162" y="238"/>
                </a:lnTo>
                <a:lnTo>
                  <a:pt x="157" y="239"/>
                </a:lnTo>
                <a:lnTo>
                  <a:pt x="152" y="240"/>
                </a:lnTo>
                <a:lnTo>
                  <a:pt x="147" y="241"/>
                </a:lnTo>
                <a:lnTo>
                  <a:pt x="142" y="242"/>
                </a:lnTo>
                <a:lnTo>
                  <a:pt x="137" y="243"/>
                </a:lnTo>
                <a:lnTo>
                  <a:pt x="132" y="244"/>
                </a:lnTo>
                <a:lnTo>
                  <a:pt x="127" y="244"/>
                </a:lnTo>
                <a:lnTo>
                  <a:pt x="121" y="245"/>
                </a:lnTo>
                <a:lnTo>
                  <a:pt x="116" y="245"/>
                </a:lnTo>
                <a:lnTo>
                  <a:pt x="111" y="246"/>
                </a:lnTo>
                <a:lnTo>
                  <a:pt x="106" y="246"/>
                </a:lnTo>
                <a:lnTo>
                  <a:pt x="100" y="247"/>
                </a:lnTo>
                <a:lnTo>
                  <a:pt x="95" y="247"/>
                </a:lnTo>
                <a:lnTo>
                  <a:pt x="90" y="248"/>
                </a:lnTo>
                <a:lnTo>
                  <a:pt x="84" y="248"/>
                </a:lnTo>
                <a:lnTo>
                  <a:pt x="79" y="248"/>
                </a:lnTo>
                <a:lnTo>
                  <a:pt x="73" y="248"/>
                </a:lnTo>
                <a:lnTo>
                  <a:pt x="68" y="248"/>
                </a:lnTo>
                <a:lnTo>
                  <a:pt x="63" y="248"/>
                </a:lnTo>
                <a:lnTo>
                  <a:pt x="58" y="248"/>
                </a:lnTo>
                <a:lnTo>
                  <a:pt x="53" y="248"/>
                </a:lnTo>
                <a:lnTo>
                  <a:pt x="48" y="248"/>
                </a:lnTo>
                <a:lnTo>
                  <a:pt x="44" y="248"/>
                </a:lnTo>
                <a:lnTo>
                  <a:pt x="40" y="248"/>
                </a:lnTo>
                <a:lnTo>
                  <a:pt x="36" y="248"/>
                </a:lnTo>
                <a:lnTo>
                  <a:pt x="32" y="248"/>
                </a:lnTo>
                <a:lnTo>
                  <a:pt x="29" y="248"/>
                </a:lnTo>
                <a:lnTo>
                  <a:pt x="26" y="248"/>
                </a:lnTo>
                <a:lnTo>
                  <a:pt x="23" y="248"/>
                </a:lnTo>
                <a:lnTo>
                  <a:pt x="20" y="248"/>
                </a:lnTo>
                <a:lnTo>
                  <a:pt x="18" y="248"/>
                </a:lnTo>
                <a:lnTo>
                  <a:pt x="16" y="248"/>
                </a:lnTo>
                <a:lnTo>
                  <a:pt x="14" y="248"/>
                </a:lnTo>
                <a:lnTo>
                  <a:pt x="12" y="248"/>
                </a:lnTo>
                <a:lnTo>
                  <a:pt x="11" y="248"/>
                </a:lnTo>
                <a:lnTo>
                  <a:pt x="9" y="248"/>
                </a:lnTo>
                <a:lnTo>
                  <a:pt x="8" y="248"/>
                </a:lnTo>
                <a:lnTo>
                  <a:pt x="7" y="248"/>
                </a:lnTo>
                <a:lnTo>
                  <a:pt x="6" y="248"/>
                </a:lnTo>
                <a:lnTo>
                  <a:pt x="5" y="248"/>
                </a:lnTo>
                <a:lnTo>
                  <a:pt x="4" y="248"/>
                </a:lnTo>
                <a:lnTo>
                  <a:pt x="3" y="248"/>
                </a:lnTo>
                <a:lnTo>
                  <a:pt x="2" y="248"/>
                </a:lnTo>
                <a:lnTo>
                  <a:pt x="1" y="248"/>
                </a:lnTo>
                <a:lnTo>
                  <a:pt x="0" y="248"/>
                </a:lnTo>
                <a:lnTo>
                  <a:pt x="0" y="247"/>
                </a:lnTo>
                <a:lnTo>
                  <a:pt x="0" y="246"/>
                </a:lnTo>
                <a:lnTo>
                  <a:pt x="0" y="245"/>
                </a:lnTo>
                <a:lnTo>
                  <a:pt x="0" y="244"/>
                </a:lnTo>
                <a:lnTo>
                  <a:pt x="0" y="243"/>
                </a:lnTo>
                <a:lnTo>
                  <a:pt x="0" y="242"/>
                </a:lnTo>
                <a:lnTo>
                  <a:pt x="0" y="241"/>
                </a:lnTo>
                <a:lnTo>
                  <a:pt x="0" y="240"/>
                </a:lnTo>
                <a:lnTo>
                  <a:pt x="0" y="239"/>
                </a:lnTo>
                <a:lnTo>
                  <a:pt x="0" y="238"/>
                </a:lnTo>
                <a:lnTo>
                  <a:pt x="0" y="237"/>
                </a:lnTo>
                <a:lnTo>
                  <a:pt x="0" y="236"/>
                </a:lnTo>
                <a:lnTo>
                  <a:pt x="0" y="235"/>
                </a:lnTo>
                <a:lnTo>
                  <a:pt x="1" y="234"/>
                </a:lnTo>
                <a:lnTo>
                  <a:pt x="2" y="234"/>
                </a:lnTo>
                <a:lnTo>
                  <a:pt x="2" y="233"/>
                </a:lnTo>
                <a:lnTo>
                  <a:pt x="3" y="233"/>
                </a:lnTo>
                <a:lnTo>
                  <a:pt x="4" y="233"/>
                </a:lnTo>
                <a:lnTo>
                  <a:pt x="5" y="233"/>
                </a:lnTo>
                <a:lnTo>
                  <a:pt x="6" y="232"/>
                </a:lnTo>
                <a:lnTo>
                  <a:pt x="7" y="232"/>
                </a:lnTo>
                <a:lnTo>
                  <a:pt x="8" y="232"/>
                </a:lnTo>
                <a:lnTo>
                  <a:pt x="9" y="232"/>
                </a:lnTo>
                <a:lnTo>
                  <a:pt x="11" y="232"/>
                </a:lnTo>
                <a:lnTo>
                  <a:pt x="12" y="232"/>
                </a:lnTo>
                <a:lnTo>
                  <a:pt x="14" y="232"/>
                </a:lnTo>
                <a:lnTo>
                  <a:pt x="15" y="232"/>
                </a:lnTo>
                <a:lnTo>
                  <a:pt x="17" y="232"/>
                </a:lnTo>
                <a:lnTo>
                  <a:pt x="20" y="231"/>
                </a:lnTo>
                <a:lnTo>
                  <a:pt x="22" y="231"/>
                </a:lnTo>
                <a:lnTo>
                  <a:pt x="25" y="230"/>
                </a:lnTo>
                <a:lnTo>
                  <a:pt x="28" y="230"/>
                </a:lnTo>
                <a:lnTo>
                  <a:pt x="31" y="229"/>
                </a:lnTo>
                <a:lnTo>
                  <a:pt x="34" y="228"/>
                </a:lnTo>
                <a:lnTo>
                  <a:pt x="38" y="227"/>
                </a:lnTo>
                <a:lnTo>
                  <a:pt x="42" y="226"/>
                </a:lnTo>
                <a:lnTo>
                  <a:pt x="46" y="225"/>
                </a:lnTo>
                <a:lnTo>
                  <a:pt x="50" y="224"/>
                </a:lnTo>
                <a:lnTo>
                  <a:pt x="54" y="223"/>
                </a:lnTo>
                <a:lnTo>
                  <a:pt x="59" y="221"/>
                </a:lnTo>
                <a:lnTo>
                  <a:pt x="64" y="220"/>
                </a:lnTo>
                <a:lnTo>
                  <a:pt x="69" y="218"/>
                </a:lnTo>
                <a:lnTo>
                  <a:pt x="74" y="217"/>
                </a:lnTo>
                <a:lnTo>
                  <a:pt x="78" y="215"/>
                </a:lnTo>
                <a:lnTo>
                  <a:pt x="83" y="213"/>
                </a:lnTo>
                <a:lnTo>
                  <a:pt x="87" y="211"/>
                </a:lnTo>
                <a:lnTo>
                  <a:pt x="91" y="209"/>
                </a:lnTo>
                <a:lnTo>
                  <a:pt x="94" y="207"/>
                </a:lnTo>
                <a:lnTo>
                  <a:pt x="98" y="205"/>
                </a:lnTo>
                <a:lnTo>
                  <a:pt x="101" y="203"/>
                </a:lnTo>
                <a:lnTo>
                  <a:pt x="105" y="200"/>
                </a:lnTo>
                <a:lnTo>
                  <a:pt x="108" y="198"/>
                </a:lnTo>
                <a:lnTo>
                  <a:pt x="111" y="195"/>
                </a:lnTo>
                <a:lnTo>
                  <a:pt x="113" y="193"/>
                </a:lnTo>
                <a:lnTo>
                  <a:pt x="116" y="190"/>
                </a:lnTo>
                <a:lnTo>
                  <a:pt x="118" y="187"/>
                </a:lnTo>
                <a:lnTo>
                  <a:pt x="120" y="184"/>
                </a:lnTo>
                <a:lnTo>
                  <a:pt x="122" y="181"/>
                </a:lnTo>
                <a:lnTo>
                  <a:pt x="124" y="178"/>
                </a:lnTo>
                <a:lnTo>
                  <a:pt x="126" y="175"/>
                </a:lnTo>
                <a:lnTo>
                  <a:pt x="128" y="172"/>
                </a:lnTo>
                <a:lnTo>
                  <a:pt x="129" y="169"/>
                </a:lnTo>
                <a:lnTo>
                  <a:pt x="131" y="166"/>
                </a:lnTo>
                <a:lnTo>
                  <a:pt x="132" y="163"/>
                </a:lnTo>
                <a:lnTo>
                  <a:pt x="134" y="160"/>
                </a:lnTo>
                <a:lnTo>
                  <a:pt x="135" y="157"/>
                </a:lnTo>
                <a:lnTo>
                  <a:pt x="137" y="154"/>
                </a:lnTo>
                <a:lnTo>
                  <a:pt x="138" y="151"/>
                </a:lnTo>
                <a:lnTo>
                  <a:pt x="140" y="148"/>
                </a:lnTo>
                <a:lnTo>
                  <a:pt x="141" y="145"/>
                </a:lnTo>
                <a:lnTo>
                  <a:pt x="142" y="142"/>
                </a:lnTo>
                <a:lnTo>
                  <a:pt x="143" y="139"/>
                </a:lnTo>
                <a:lnTo>
                  <a:pt x="144" y="136"/>
                </a:lnTo>
                <a:lnTo>
                  <a:pt x="145" y="133"/>
                </a:lnTo>
                <a:lnTo>
                  <a:pt x="146" y="130"/>
                </a:lnTo>
                <a:lnTo>
                  <a:pt x="147" y="128"/>
                </a:lnTo>
                <a:lnTo>
                  <a:pt x="148" y="126"/>
                </a:lnTo>
                <a:lnTo>
                  <a:pt x="148" y="123"/>
                </a:lnTo>
                <a:lnTo>
                  <a:pt x="149" y="121"/>
                </a:lnTo>
                <a:lnTo>
                  <a:pt x="149" y="120"/>
                </a:lnTo>
                <a:lnTo>
                  <a:pt x="150" y="118"/>
                </a:lnTo>
                <a:lnTo>
                  <a:pt x="150" y="117"/>
                </a:lnTo>
                <a:lnTo>
                  <a:pt x="151" y="115"/>
                </a:lnTo>
                <a:lnTo>
                  <a:pt x="151" y="114"/>
                </a:lnTo>
                <a:lnTo>
                  <a:pt x="152" y="114"/>
                </a:lnTo>
                <a:lnTo>
                  <a:pt x="152" y="113"/>
                </a:lnTo>
                <a:lnTo>
                  <a:pt x="152" y="112"/>
                </a:lnTo>
                <a:close/>
              </a:path>
            </a:pathLst>
          </a:custGeom>
          <a:solidFill>
            <a:srgbClr val="FF0000"/>
          </a:solidFill>
          <a:ln w="28575" cap="flat">
            <a:solidFill>
              <a:srgbClr val="FFFF00"/>
            </a:solidFill>
            <a:prstDash val="solid"/>
            <a:round/>
            <a:headEnd/>
            <a:tailEnd/>
          </a:ln>
          <a:effectLst>
            <a:outerShdw dist="17961" dir="2700000" algn="ctr" rotWithShape="0">
              <a:schemeClr val="bg2"/>
            </a:outerShdw>
          </a:effectLst>
        </p:spPr>
        <p:txBody>
          <a:bodyPr anchor="ctr">
            <a:spAutoFit/>
          </a:bodyPr>
          <a:lstStyle/>
          <a:p>
            <a:endParaRPr lang="zh-CN" altLang="en-US"/>
          </a:p>
        </p:txBody>
      </p:sp>
      <p:grpSp>
        <p:nvGrpSpPr>
          <p:cNvPr id="5" name="Group 31"/>
          <p:cNvGrpSpPr>
            <a:grpSpLocks/>
          </p:cNvGrpSpPr>
          <p:nvPr/>
        </p:nvGrpSpPr>
        <p:grpSpPr bwMode="auto">
          <a:xfrm>
            <a:off x="971550" y="5518150"/>
            <a:ext cx="6624638" cy="647700"/>
            <a:chOff x="612" y="3476"/>
            <a:chExt cx="4173" cy="408"/>
          </a:xfrm>
        </p:grpSpPr>
        <p:sp>
          <p:nvSpPr>
            <p:cNvPr id="72717" name="Rectangle 32"/>
            <p:cNvSpPr>
              <a:spLocks noChangeArrowheads="1"/>
            </p:cNvSpPr>
            <p:nvPr/>
          </p:nvSpPr>
          <p:spPr bwMode="auto">
            <a:xfrm>
              <a:off x="612" y="3476"/>
              <a:ext cx="4082" cy="408"/>
            </a:xfrm>
            <a:prstGeom prst="rect">
              <a:avLst/>
            </a:prstGeom>
            <a:solidFill>
              <a:srgbClr val="FFFF99"/>
            </a:solidFill>
            <a:ln w="12700" cap="sq">
              <a:noFill/>
              <a:miter lim="800000"/>
              <a:headEnd/>
              <a:tailEnd/>
            </a:ln>
            <a:effectLst>
              <a:outerShdw dist="89803" dir="2700000" algn="ctr" rotWithShape="0">
                <a:srgbClr val="B2B2B2"/>
              </a:outerShdw>
            </a:effectLst>
          </p:spPr>
          <p:txBody>
            <a:bodyPr wrap="none" anchor="ctr"/>
            <a:lstStyle/>
            <a:p>
              <a:endParaRPr lang="zh-CN" altLang="en-US"/>
            </a:p>
          </p:txBody>
        </p:sp>
        <p:sp>
          <p:nvSpPr>
            <p:cNvPr id="72718" name="Text Box 33"/>
            <p:cNvSpPr txBox="1">
              <a:spLocks noChangeArrowheads="1"/>
            </p:cNvSpPr>
            <p:nvPr/>
          </p:nvSpPr>
          <p:spPr bwMode="auto">
            <a:xfrm>
              <a:off x="703" y="3521"/>
              <a:ext cx="4082" cy="327"/>
            </a:xfrm>
            <a:prstGeom prst="rect">
              <a:avLst/>
            </a:prstGeom>
            <a:noFill/>
            <a:ln w="12700" cap="sq">
              <a:noFill/>
              <a:miter lim="800000"/>
              <a:headEnd/>
              <a:tailEnd/>
            </a:ln>
          </p:spPr>
          <p:txBody>
            <a:bodyPr>
              <a:spAutoFit/>
            </a:bodyPr>
            <a:lstStyle/>
            <a:p>
              <a:pPr algn="ctr" fontAlgn="base">
                <a:spcBef>
                  <a:spcPct val="0"/>
                </a:spcBef>
              </a:pPr>
              <a:r>
                <a:rPr lang="en-US" altLang="zh-CN" sz="2800" baseline="0">
                  <a:solidFill>
                    <a:srgbClr val="003399"/>
                  </a:solidFill>
                  <a:ea typeface="宋体" charset="-122"/>
                </a:rPr>
                <a:t>1,  3,  5,  5,  8,  10,  </a:t>
              </a:r>
              <a:r>
                <a:rPr lang="en-US" altLang="zh-CN" sz="2800" baseline="0">
                  <a:solidFill>
                    <a:srgbClr val="FF0000"/>
                  </a:solidFill>
                  <a:ea typeface="宋体" charset="-122"/>
                </a:rPr>
                <a:t>12</a:t>
              </a:r>
              <a:r>
                <a:rPr lang="en-US" altLang="zh-CN" sz="2800" baseline="0">
                  <a:solidFill>
                    <a:srgbClr val="003399"/>
                  </a:solidFill>
                  <a:ea typeface="宋体" charset="-122"/>
                </a:rPr>
                <a:t>,  13,  15,  20,  25 </a:t>
              </a:r>
              <a:endParaRPr lang="en-US" altLang="zh-CN" sz="2800" baseline="-25000">
                <a:solidFill>
                  <a:srgbClr val="003399"/>
                </a:solidFill>
                <a:ea typeface="宋体" charset="-122"/>
              </a:endParaRPr>
            </a:p>
          </p:txBody>
        </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609600" y="1295400"/>
            <a:ext cx="8382000" cy="5198346"/>
          </a:xfrm>
          <a:prstGeom prst="rect">
            <a:avLst/>
          </a:prstGeom>
          <a:noFill/>
          <a:ln w="12700" cap="sq">
            <a:noFill/>
            <a:miter lim="800000"/>
            <a:headEnd/>
            <a:tailEnd/>
          </a:ln>
        </p:spPr>
        <p:txBody>
          <a:bodyPr>
            <a:spAutoFit/>
          </a:bodyPr>
          <a:lstStyle/>
          <a:p>
            <a:pPr fontAlgn="base">
              <a:lnSpc>
                <a:spcPct val="80000"/>
              </a:lnSpc>
              <a:spcBef>
                <a:spcPct val="0"/>
              </a:spcBef>
            </a:pPr>
            <a:r>
              <a:rPr lang="en-US" altLang="zh-CN" sz="2800" baseline="0" dirty="0">
                <a:solidFill>
                  <a:srgbClr val="003399"/>
                </a:solidFill>
                <a:ea typeface="宋体" charset="-122"/>
              </a:rPr>
              <a:t>/*</a:t>
            </a:r>
            <a:r>
              <a:rPr lang="zh-CN" altLang="en-US" sz="2800" baseline="0" dirty="0">
                <a:solidFill>
                  <a:srgbClr val="003399"/>
                </a:solidFill>
                <a:ea typeface="宋体" charset="-122"/>
              </a:rPr>
              <a:t>假设</a:t>
            </a:r>
            <a:r>
              <a:rPr lang="en-US" altLang="zh-CN" sz="2800" baseline="0" dirty="0">
                <a:solidFill>
                  <a:srgbClr val="003399"/>
                </a:solidFill>
                <a:ea typeface="宋体" charset="-122"/>
              </a:rPr>
              <a:t> N</a:t>
            </a:r>
            <a:r>
              <a:rPr lang="zh-CN" altLang="en-US" sz="2800" baseline="0" dirty="0">
                <a:solidFill>
                  <a:srgbClr val="003399"/>
                </a:solidFill>
                <a:ea typeface="宋体" charset="-122"/>
              </a:rPr>
              <a:t>是表长度，是一个全局变量</a:t>
            </a:r>
            <a:r>
              <a:rPr lang="zh-CN" altLang="en-US" sz="2800" dirty="0">
                <a:solidFill>
                  <a:srgbClr val="003399"/>
                </a:solidFill>
                <a:ea typeface="宋体" charset="-122"/>
              </a:rPr>
              <a:t> </a:t>
            </a:r>
            <a:r>
              <a:rPr lang="en-US" altLang="zh-CN" sz="2800" dirty="0">
                <a:solidFill>
                  <a:srgbClr val="003399"/>
                </a:solidFill>
                <a:ea typeface="宋体" charset="-122"/>
              </a:rPr>
              <a:t>*/</a:t>
            </a:r>
            <a:endParaRPr lang="en-US" altLang="zh-CN" sz="2800" baseline="0" dirty="0">
              <a:solidFill>
                <a:srgbClr val="003399"/>
              </a:solidFill>
              <a:ea typeface="宋体" charset="-122"/>
            </a:endParaRPr>
          </a:p>
          <a:p>
            <a:pPr fontAlgn="base">
              <a:lnSpc>
                <a:spcPct val="80000"/>
              </a:lnSpc>
              <a:spcBef>
                <a:spcPct val="0"/>
              </a:spcBef>
            </a:pPr>
            <a:r>
              <a:rPr lang="en-US" altLang="zh-CN" sz="2800" dirty="0" err="1">
                <a:solidFill>
                  <a:srgbClr val="003399"/>
                </a:solidFill>
                <a:ea typeface="宋体" charset="-122"/>
              </a:rPr>
              <a:t>int</a:t>
            </a:r>
            <a:r>
              <a:rPr lang="en-US" altLang="zh-CN" sz="2800" baseline="0" dirty="0">
                <a:solidFill>
                  <a:srgbClr val="003399"/>
                </a:solidFill>
                <a:ea typeface="宋体" charset="-122"/>
              </a:rPr>
              <a:t> </a:t>
            </a:r>
            <a:r>
              <a:rPr lang="en-US" altLang="zh-CN" sz="2800" dirty="0" err="1">
                <a:solidFill>
                  <a:srgbClr val="003399"/>
                </a:solidFill>
                <a:ea typeface="宋体" charset="-122"/>
              </a:rPr>
              <a:t>insertElem</a:t>
            </a:r>
            <a:r>
              <a:rPr lang="en-US" altLang="zh-CN" sz="2800" baseline="0" dirty="0">
                <a:solidFill>
                  <a:srgbClr val="003399"/>
                </a:solidFill>
                <a:ea typeface="宋体" charset="-122"/>
              </a:rPr>
              <a:t>(</a:t>
            </a:r>
            <a:r>
              <a:rPr lang="en-US" altLang="zh-CN" sz="2700" baseline="0" dirty="0" err="1">
                <a:solidFill>
                  <a:srgbClr val="003399"/>
                </a:solidFill>
                <a:ea typeface="宋体" charset="-122"/>
              </a:rPr>
              <a:t>ElemType</a:t>
            </a:r>
            <a:r>
              <a:rPr lang="en-US" altLang="zh-CN" sz="2700" baseline="0" dirty="0">
                <a:solidFill>
                  <a:srgbClr val="003399"/>
                </a:solidFill>
                <a:ea typeface="宋体" charset="-122"/>
              </a:rPr>
              <a:t> </a:t>
            </a:r>
            <a:r>
              <a:rPr lang="en-US" altLang="zh-CN" sz="2700" dirty="0">
                <a:solidFill>
                  <a:srgbClr val="003399"/>
                </a:solidFill>
                <a:ea typeface="宋体" charset="-122"/>
              </a:rPr>
              <a:t>list</a:t>
            </a:r>
            <a:r>
              <a:rPr lang="en-US" altLang="zh-CN" sz="2700" baseline="0" dirty="0">
                <a:solidFill>
                  <a:srgbClr val="003399"/>
                </a:solidFill>
                <a:ea typeface="宋体" charset="-122"/>
              </a:rPr>
              <a:t>[ ], </a:t>
            </a:r>
            <a:r>
              <a:rPr lang="en-US" altLang="zh-CN" sz="2700" baseline="0" dirty="0" err="1">
                <a:solidFill>
                  <a:srgbClr val="003399"/>
                </a:solidFill>
                <a:ea typeface="宋体" charset="-122"/>
              </a:rPr>
              <a:t>ElemType</a:t>
            </a:r>
            <a:r>
              <a:rPr lang="en-US" altLang="zh-CN" sz="2700" baseline="0" dirty="0">
                <a:solidFill>
                  <a:srgbClr val="003399"/>
                </a:solidFill>
                <a:ea typeface="宋体" charset="-122"/>
              </a:rPr>
              <a:t> item</a:t>
            </a:r>
            <a:r>
              <a:rPr lang="en-US" altLang="zh-CN" sz="2800" baseline="0" dirty="0">
                <a:solidFill>
                  <a:srgbClr val="003399"/>
                </a:solidFill>
                <a:ea typeface="宋体" charset="-122"/>
              </a:rPr>
              <a:t>)</a:t>
            </a:r>
          </a:p>
          <a:p>
            <a:pPr fontAlgn="base">
              <a:lnSpc>
                <a:spcPct val="80000"/>
              </a:lnSpc>
              <a:spcBef>
                <a:spcPct val="0"/>
              </a:spcBef>
            </a:pPr>
            <a:r>
              <a:rPr lang="en-US" altLang="zh-CN" sz="2800" baseline="0" dirty="0">
                <a:solidFill>
                  <a:srgbClr val="003399"/>
                </a:solidFill>
                <a:ea typeface="宋体" charset="-122"/>
              </a:rPr>
              <a:t>{</a:t>
            </a:r>
          </a:p>
          <a:p>
            <a:pPr fontAlgn="base">
              <a:lnSpc>
                <a:spcPct val="80000"/>
              </a:lnSpc>
              <a:spcBef>
                <a:spcPct val="0"/>
              </a:spcBef>
            </a:pPr>
            <a:r>
              <a:rPr lang="en-US" altLang="zh-CN" sz="2800" baseline="0" dirty="0">
                <a:solidFill>
                  <a:srgbClr val="003399"/>
                </a:solidFill>
                <a:ea typeface="宋体" charset="-122"/>
              </a:rPr>
              <a:t>      </a:t>
            </a:r>
            <a:r>
              <a:rPr lang="en-US" altLang="zh-CN" sz="2800" baseline="0" dirty="0" err="1">
                <a:solidFill>
                  <a:srgbClr val="003399"/>
                </a:solidFill>
                <a:ea typeface="宋体" charset="-122"/>
              </a:rPr>
              <a:t>int</a:t>
            </a:r>
            <a:r>
              <a:rPr lang="en-US" altLang="zh-CN" sz="2800" baseline="0" dirty="0">
                <a:solidFill>
                  <a:srgbClr val="003399"/>
                </a:solidFill>
                <a:ea typeface="宋体" charset="-122"/>
              </a:rPr>
              <a:t> </a:t>
            </a:r>
            <a:r>
              <a:rPr lang="en-US" altLang="zh-CN" sz="2800" baseline="0" dirty="0" err="1">
                <a:solidFill>
                  <a:srgbClr val="003399"/>
                </a:solidFill>
                <a:ea typeface="宋体" charset="-122"/>
              </a:rPr>
              <a:t>i,j</a:t>
            </a:r>
            <a:r>
              <a:rPr lang="en-US" altLang="zh-CN" sz="2800" baseline="0" dirty="0">
                <a:solidFill>
                  <a:srgbClr val="003399"/>
                </a:solidFill>
                <a:ea typeface="宋体" charset="-122"/>
              </a:rPr>
              <a:t>;</a:t>
            </a:r>
          </a:p>
          <a:p>
            <a:pPr fontAlgn="base">
              <a:lnSpc>
                <a:spcPct val="80000"/>
              </a:lnSpc>
              <a:spcBef>
                <a:spcPct val="0"/>
              </a:spcBef>
            </a:pPr>
            <a:endParaRPr lang="en-US" altLang="zh-CN" sz="2800" baseline="0" dirty="0">
              <a:solidFill>
                <a:srgbClr val="003399"/>
              </a:solidFill>
              <a:ea typeface="宋体" charset="-122"/>
              <a:sym typeface="Symbol" pitchFamily="18" charset="2"/>
            </a:endParaRPr>
          </a:p>
          <a:p>
            <a:pPr fontAlgn="base">
              <a:lnSpc>
                <a:spcPct val="80000"/>
              </a:lnSpc>
              <a:spcBef>
                <a:spcPct val="0"/>
              </a:spcBef>
            </a:pPr>
            <a:r>
              <a:rPr lang="en-US" altLang="zh-CN" sz="2800" baseline="0" dirty="0">
                <a:solidFill>
                  <a:srgbClr val="003399"/>
                </a:solidFill>
                <a:ea typeface="宋体" charset="-122"/>
                <a:sym typeface="Symbol" pitchFamily="18" charset="2"/>
              </a:rPr>
              <a:t>      if(N == MAXSIZE</a:t>
            </a:r>
            <a:r>
              <a:rPr lang="en-US" altLang="zh-CN" sz="2800" dirty="0">
                <a:solidFill>
                  <a:srgbClr val="003399"/>
                </a:solidFill>
                <a:ea typeface="宋体" charset="-122"/>
                <a:sym typeface="Symbol" pitchFamily="18" charset="2"/>
              </a:rPr>
              <a:t>)  return -1;</a:t>
            </a:r>
            <a:endParaRPr lang="en-US" altLang="zh-CN" sz="2800" baseline="0" dirty="0">
              <a:solidFill>
                <a:srgbClr val="003399"/>
              </a:solidFill>
              <a:ea typeface="宋体" charset="-122"/>
              <a:sym typeface="Symbol" pitchFamily="18" charset="2"/>
            </a:endParaRPr>
          </a:p>
          <a:p>
            <a:pPr fontAlgn="base">
              <a:lnSpc>
                <a:spcPct val="80000"/>
              </a:lnSpc>
              <a:spcBef>
                <a:spcPct val="0"/>
              </a:spcBef>
            </a:pPr>
            <a:r>
              <a:rPr lang="en-US" altLang="zh-CN" sz="2800" baseline="0" dirty="0">
                <a:solidFill>
                  <a:srgbClr val="003399"/>
                </a:solidFill>
                <a:ea typeface="宋体" charset="-122"/>
                <a:sym typeface="Symbol" pitchFamily="18" charset="2"/>
              </a:rPr>
              <a:t>      for(</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=0; </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&lt;N&amp;&amp;item&gt;=list[</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a:t>
            </a:r>
            <a:r>
              <a:rPr lang="en-US" altLang="zh-CN" sz="2800" dirty="0">
                <a:solidFill>
                  <a:srgbClr val="003399"/>
                </a:solidFill>
                <a:ea typeface="宋体" charset="-122"/>
                <a:sym typeface="Symbol" pitchFamily="18" charset="2"/>
              </a:rPr>
              <a:t> </a:t>
            </a:r>
            <a:r>
              <a:rPr lang="en-US" altLang="zh-CN" sz="2800" dirty="0" err="1">
                <a:solidFill>
                  <a:srgbClr val="003399"/>
                </a:solidFill>
                <a:ea typeface="宋体" charset="-122"/>
                <a:sym typeface="Symbol" pitchFamily="18" charset="2"/>
              </a:rPr>
              <a:t>i</a:t>
            </a:r>
            <a:r>
              <a:rPr lang="en-US" altLang="zh-CN" sz="2800" dirty="0">
                <a:solidFill>
                  <a:srgbClr val="003399"/>
                </a:solidFill>
                <a:ea typeface="宋体" charset="-122"/>
                <a:sym typeface="Symbol" pitchFamily="18" charset="2"/>
              </a:rPr>
              <a:t>++)</a:t>
            </a:r>
            <a:r>
              <a:rPr lang="en-US" altLang="zh-CN" sz="2800" baseline="0" dirty="0">
                <a:solidFill>
                  <a:srgbClr val="003399"/>
                </a:solidFill>
                <a:ea typeface="宋体" charset="-122"/>
                <a:sym typeface="Symbol" pitchFamily="18" charset="2"/>
              </a:rPr>
              <a:t>          </a:t>
            </a:r>
            <a:r>
              <a:rPr lang="en-US" altLang="zh-CN" sz="2200" baseline="0" dirty="0">
                <a:solidFill>
                  <a:srgbClr val="007400"/>
                </a:solidFill>
                <a:ea typeface="宋体" charset="-122"/>
                <a:sym typeface="Symbol" pitchFamily="18" charset="2"/>
              </a:rPr>
              <a:t>/* </a:t>
            </a:r>
            <a:r>
              <a:rPr lang="zh-CN" altLang="en-US" sz="2200" baseline="0" dirty="0">
                <a:solidFill>
                  <a:srgbClr val="007400"/>
                </a:solidFill>
                <a:ea typeface="幼圆" pitchFamily="49" charset="-122"/>
                <a:sym typeface="Symbol" pitchFamily="18" charset="2"/>
              </a:rPr>
              <a:t>寻找</a:t>
            </a:r>
            <a:r>
              <a:rPr lang="en-US" altLang="zh-CN" sz="2200" baseline="0" dirty="0">
                <a:solidFill>
                  <a:srgbClr val="007400"/>
                </a:solidFill>
                <a:ea typeface="幼圆" pitchFamily="49" charset="-122"/>
                <a:sym typeface="Symbol" pitchFamily="18" charset="2"/>
              </a:rPr>
              <a:t>item</a:t>
            </a:r>
            <a:r>
              <a:rPr lang="zh-CN" altLang="en-US" sz="2200" baseline="0" dirty="0">
                <a:solidFill>
                  <a:srgbClr val="007400"/>
                </a:solidFill>
                <a:ea typeface="幼圆" pitchFamily="49" charset="-122"/>
                <a:sym typeface="Symbol" pitchFamily="18" charset="2"/>
              </a:rPr>
              <a:t>的合适位置 </a:t>
            </a:r>
            <a:r>
              <a:rPr lang="zh-CN" altLang="en-US" sz="2200" baseline="0" dirty="0">
                <a:solidFill>
                  <a:srgbClr val="007400"/>
                </a:solidFill>
                <a:ea typeface="宋体" charset="-122"/>
                <a:sym typeface="Symbol" pitchFamily="18" charset="2"/>
              </a:rPr>
              <a:t>*/</a:t>
            </a:r>
            <a:endParaRPr lang="zh-CN" altLang="en-US" sz="2800" baseline="0" dirty="0">
              <a:solidFill>
                <a:srgbClr val="007400"/>
              </a:solidFill>
              <a:ea typeface="宋体" charset="-122"/>
              <a:sym typeface="Symbol" pitchFamily="18" charset="2"/>
            </a:endParaRPr>
          </a:p>
          <a:p>
            <a:pPr fontAlgn="base">
              <a:lnSpc>
                <a:spcPct val="80000"/>
              </a:lnSpc>
              <a:spcBef>
                <a:spcPct val="0"/>
              </a:spcBef>
            </a:pPr>
            <a:r>
              <a:rPr lang="en-US" altLang="zh-CN" sz="2800" baseline="0" dirty="0">
                <a:solidFill>
                  <a:srgbClr val="003399"/>
                </a:solidFill>
                <a:ea typeface="宋体" charset="-122"/>
                <a:sym typeface="Symbol" pitchFamily="18" charset="2"/>
              </a:rPr>
              <a:t>           ;     </a:t>
            </a:r>
          </a:p>
          <a:p>
            <a:pPr fontAlgn="base">
              <a:lnSpc>
                <a:spcPct val="80000"/>
              </a:lnSpc>
              <a:spcBef>
                <a:spcPct val="0"/>
              </a:spcBef>
            </a:pPr>
            <a:r>
              <a:rPr lang="en-US" altLang="zh-CN" sz="2800" baseline="0" dirty="0">
                <a:solidFill>
                  <a:srgbClr val="003399"/>
                </a:solidFill>
                <a:ea typeface="宋体" charset="-122"/>
                <a:sym typeface="Symbol" pitchFamily="18" charset="2"/>
              </a:rPr>
              <a:t>     for(j=N</a:t>
            </a:r>
            <a:r>
              <a:rPr lang="en-US" altLang="zh-CN" sz="2800" baseline="0" dirty="0">
                <a:solidFill>
                  <a:srgbClr val="003399"/>
                </a:solidFill>
                <a:latin typeface="宋体" charset="-122"/>
                <a:ea typeface="宋体" charset="-122"/>
                <a:sym typeface="Symbol" pitchFamily="18" charset="2"/>
              </a:rPr>
              <a:t>-</a:t>
            </a:r>
            <a:r>
              <a:rPr lang="en-US" altLang="zh-CN" sz="2800" baseline="0" dirty="0">
                <a:solidFill>
                  <a:srgbClr val="003399"/>
                </a:solidFill>
                <a:ea typeface="宋体" charset="-122"/>
                <a:sym typeface="Symbol" pitchFamily="18" charset="2"/>
              </a:rPr>
              <a:t>1; j&gt;=</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 j</a:t>
            </a:r>
            <a:r>
              <a:rPr lang="en-US" altLang="zh-CN" sz="2800" baseline="0" dirty="0">
                <a:solidFill>
                  <a:srgbClr val="003399"/>
                </a:solidFill>
                <a:latin typeface="宋体" charset="-122"/>
                <a:ea typeface="宋体" charset="-122"/>
                <a:sym typeface="Symbol" pitchFamily="18" charset="2"/>
              </a:rPr>
              <a:t>--</a:t>
            </a:r>
            <a:r>
              <a:rPr lang="en-US" altLang="zh-CN" sz="2800" baseline="0" dirty="0">
                <a:solidFill>
                  <a:srgbClr val="003399"/>
                </a:solidFill>
                <a:ea typeface="宋体" charset="-122"/>
                <a:sym typeface="Symbol" pitchFamily="18" charset="2"/>
              </a:rPr>
              <a:t>)</a:t>
            </a:r>
          </a:p>
          <a:p>
            <a:pPr fontAlgn="base">
              <a:lnSpc>
                <a:spcPct val="80000"/>
              </a:lnSpc>
              <a:spcBef>
                <a:spcPct val="0"/>
              </a:spcBef>
            </a:pPr>
            <a:r>
              <a:rPr lang="en-US" altLang="zh-CN" sz="2800" baseline="0" dirty="0">
                <a:solidFill>
                  <a:srgbClr val="003399"/>
                </a:solidFill>
                <a:ea typeface="宋体" charset="-122"/>
                <a:sym typeface="Symbol" pitchFamily="18" charset="2"/>
              </a:rPr>
              <a:t>          list[j+1]=list[j];</a:t>
            </a:r>
          </a:p>
          <a:p>
            <a:pPr fontAlgn="base">
              <a:lnSpc>
                <a:spcPct val="80000"/>
              </a:lnSpc>
              <a:spcBef>
                <a:spcPct val="0"/>
              </a:spcBef>
            </a:pPr>
            <a:r>
              <a:rPr lang="en-US" altLang="zh-CN" sz="2800" baseline="0" dirty="0">
                <a:solidFill>
                  <a:srgbClr val="003399"/>
                </a:solidFill>
                <a:ea typeface="宋体" charset="-122"/>
                <a:sym typeface="Symbol" pitchFamily="18" charset="2"/>
              </a:rPr>
              <a:t>     </a:t>
            </a:r>
          </a:p>
          <a:p>
            <a:pPr fontAlgn="base">
              <a:lnSpc>
                <a:spcPct val="80000"/>
              </a:lnSpc>
              <a:spcBef>
                <a:spcPct val="0"/>
              </a:spcBef>
            </a:pPr>
            <a:r>
              <a:rPr lang="en-US" altLang="zh-CN" sz="2800" baseline="0" dirty="0">
                <a:solidFill>
                  <a:srgbClr val="003399"/>
                </a:solidFill>
                <a:ea typeface="宋体" charset="-122"/>
                <a:sym typeface="Symbol" pitchFamily="18" charset="2"/>
              </a:rPr>
              <a:t>     list[</a:t>
            </a:r>
            <a:r>
              <a:rPr lang="en-US" altLang="zh-CN" sz="2800" baseline="0" dirty="0" err="1">
                <a:solidFill>
                  <a:srgbClr val="003399"/>
                </a:solidFill>
                <a:ea typeface="宋体" charset="-122"/>
                <a:sym typeface="Symbol" pitchFamily="18" charset="2"/>
              </a:rPr>
              <a:t>i</a:t>
            </a:r>
            <a:r>
              <a:rPr lang="en-US" altLang="zh-CN" sz="2800" baseline="0" dirty="0">
                <a:solidFill>
                  <a:srgbClr val="003399"/>
                </a:solidFill>
                <a:ea typeface="宋体" charset="-122"/>
                <a:sym typeface="Symbol" pitchFamily="18" charset="2"/>
              </a:rPr>
              <a:t>]=item;                                           </a:t>
            </a:r>
            <a:r>
              <a:rPr lang="en-US" altLang="zh-CN" sz="2200" baseline="0" dirty="0">
                <a:solidFill>
                  <a:srgbClr val="007400"/>
                </a:solidFill>
                <a:ea typeface="宋体" charset="-122"/>
                <a:sym typeface="Symbol" pitchFamily="18" charset="2"/>
              </a:rPr>
              <a:t>/* </a:t>
            </a:r>
            <a:r>
              <a:rPr lang="zh-CN" altLang="en-US" sz="2200" baseline="0" dirty="0">
                <a:solidFill>
                  <a:srgbClr val="007400"/>
                </a:solidFill>
                <a:ea typeface="宋体" charset="-122"/>
                <a:sym typeface="Symbol" pitchFamily="18" charset="2"/>
              </a:rPr>
              <a:t>将</a:t>
            </a:r>
            <a:r>
              <a:rPr lang="en-US" altLang="zh-CN" sz="2200" baseline="0" dirty="0">
                <a:solidFill>
                  <a:srgbClr val="007400"/>
                </a:solidFill>
                <a:ea typeface="宋体" charset="-122"/>
                <a:sym typeface="Symbol" pitchFamily="18" charset="2"/>
              </a:rPr>
              <a:t>item</a:t>
            </a:r>
            <a:r>
              <a:rPr lang="zh-CN" altLang="en-US" sz="2200" baseline="0" dirty="0">
                <a:solidFill>
                  <a:srgbClr val="007400"/>
                </a:solidFill>
                <a:ea typeface="幼圆" pitchFamily="49" charset="-122"/>
                <a:sym typeface="Symbol" pitchFamily="18" charset="2"/>
              </a:rPr>
              <a:t>插入表中</a:t>
            </a:r>
            <a:r>
              <a:rPr lang="zh-CN" altLang="en-US" sz="2200" baseline="0" dirty="0">
                <a:solidFill>
                  <a:srgbClr val="007400"/>
                </a:solidFill>
                <a:ea typeface="宋体" charset="-122"/>
                <a:sym typeface="Symbol" pitchFamily="18" charset="2"/>
              </a:rPr>
              <a:t> */</a:t>
            </a:r>
          </a:p>
          <a:p>
            <a:pPr fontAlgn="base">
              <a:lnSpc>
                <a:spcPct val="80000"/>
              </a:lnSpc>
              <a:spcBef>
                <a:spcPct val="0"/>
              </a:spcBef>
            </a:pPr>
            <a:r>
              <a:rPr lang="en-US" altLang="zh-CN" sz="2800" baseline="0" dirty="0">
                <a:solidFill>
                  <a:srgbClr val="003399"/>
                </a:solidFill>
                <a:ea typeface="宋体" charset="-122"/>
                <a:sym typeface="Symbol" pitchFamily="18" charset="2"/>
              </a:rPr>
              <a:t>     N+</a:t>
            </a:r>
            <a:r>
              <a:rPr lang="en-US" altLang="zh-CN" sz="2800" baseline="0" dirty="0">
                <a:solidFill>
                  <a:srgbClr val="003399"/>
                </a:solidFill>
                <a:ea typeface="宋体" charset="-122"/>
                <a:cs typeface="Times New Roman" pitchFamily="18" charset="0"/>
                <a:sym typeface="Symbol" pitchFamily="18" charset="2"/>
              </a:rPr>
              <a:t>+;</a:t>
            </a:r>
          </a:p>
          <a:p>
            <a:pPr fontAlgn="base">
              <a:lnSpc>
                <a:spcPct val="80000"/>
              </a:lnSpc>
              <a:spcBef>
                <a:spcPct val="0"/>
              </a:spcBef>
            </a:pPr>
            <a:r>
              <a:rPr lang="en-US" altLang="zh-CN" sz="2800" dirty="0">
                <a:solidFill>
                  <a:srgbClr val="003399"/>
                </a:solidFill>
                <a:ea typeface="宋体" charset="-122"/>
                <a:cs typeface="Times New Roman" pitchFamily="18" charset="0"/>
                <a:sym typeface="Symbol" pitchFamily="18" charset="2"/>
              </a:rPr>
              <a:t>     return 1;</a:t>
            </a:r>
            <a:endParaRPr lang="en-US" altLang="zh-CN" sz="28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800" baseline="0" dirty="0">
                <a:solidFill>
                  <a:srgbClr val="003399"/>
                </a:solidFill>
                <a:ea typeface="宋体" charset="-122"/>
                <a:cs typeface="Times New Roman" pitchFamily="18" charset="0"/>
                <a:sym typeface="Symbol" pitchFamily="18" charset="2"/>
              </a:rPr>
              <a:t>}</a:t>
            </a:r>
          </a:p>
        </p:txBody>
      </p:sp>
      <p:grpSp>
        <p:nvGrpSpPr>
          <p:cNvPr id="2" name="Group 8"/>
          <p:cNvGrpSpPr>
            <a:grpSpLocks/>
          </p:cNvGrpSpPr>
          <p:nvPr/>
        </p:nvGrpSpPr>
        <p:grpSpPr bwMode="auto">
          <a:xfrm>
            <a:off x="971600" y="5229200"/>
            <a:ext cx="2833687" cy="941388"/>
            <a:chOff x="720" y="3521"/>
            <a:chExt cx="1785" cy="593"/>
          </a:xfrm>
        </p:grpSpPr>
        <p:sp>
          <p:nvSpPr>
            <p:cNvPr id="73742" name="Freeform 9"/>
            <p:cNvSpPr>
              <a:spLocks/>
            </p:cNvSpPr>
            <p:nvPr/>
          </p:nvSpPr>
          <p:spPr bwMode="auto">
            <a:xfrm>
              <a:off x="720" y="3624"/>
              <a:ext cx="562" cy="240"/>
            </a:xfrm>
            <a:custGeom>
              <a:avLst/>
              <a:gdLst>
                <a:gd name="T0" fmla="*/ 0 w 1891"/>
                <a:gd name="T1" fmla="*/ 0 h 577"/>
                <a:gd name="T2" fmla="*/ 0 w 1891"/>
                <a:gd name="T3" fmla="*/ 0 h 577"/>
                <a:gd name="T4" fmla="*/ 0 w 1891"/>
                <a:gd name="T5" fmla="*/ 0 h 577"/>
                <a:gd name="T6" fmla="*/ 0 w 1891"/>
                <a:gd name="T7" fmla="*/ 0 h 577"/>
                <a:gd name="T8" fmla="*/ 0 w 1891"/>
                <a:gd name="T9" fmla="*/ 0 h 577"/>
                <a:gd name="T10" fmla="*/ 0 w 1891"/>
                <a:gd name="T11" fmla="*/ 0 h 577"/>
                <a:gd name="T12" fmla="*/ 0 w 1891"/>
                <a:gd name="T13" fmla="*/ 0 h 577"/>
                <a:gd name="T14" fmla="*/ 0 w 1891"/>
                <a:gd name="T15" fmla="*/ 0 h 577"/>
                <a:gd name="T16" fmla="*/ 0 w 1891"/>
                <a:gd name="T17" fmla="*/ 0 h 577"/>
                <a:gd name="T18" fmla="*/ 0 w 1891"/>
                <a:gd name="T19" fmla="*/ 0 h 577"/>
                <a:gd name="T20" fmla="*/ 0 w 1891"/>
                <a:gd name="T21" fmla="*/ 0 h 577"/>
                <a:gd name="T22" fmla="*/ 0 w 1891"/>
                <a:gd name="T23" fmla="*/ 0 h 577"/>
                <a:gd name="T24" fmla="*/ 0 w 1891"/>
                <a:gd name="T25" fmla="*/ 0 h 577"/>
                <a:gd name="T26" fmla="*/ 0 w 1891"/>
                <a:gd name="T27" fmla="*/ 0 h 577"/>
                <a:gd name="T28" fmla="*/ 0 w 1891"/>
                <a:gd name="T29" fmla="*/ 0 h 57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91"/>
                <a:gd name="T46" fmla="*/ 0 h 577"/>
                <a:gd name="T47" fmla="*/ 1891 w 1891"/>
                <a:gd name="T48" fmla="*/ 577 h 57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91" h="577">
                  <a:moveTo>
                    <a:pt x="1756" y="42"/>
                  </a:moveTo>
                  <a:cubicBezTo>
                    <a:pt x="1253" y="47"/>
                    <a:pt x="746" y="0"/>
                    <a:pt x="247" y="66"/>
                  </a:cubicBezTo>
                  <a:cubicBezTo>
                    <a:pt x="175" y="76"/>
                    <a:pt x="102" y="102"/>
                    <a:pt x="28" y="112"/>
                  </a:cubicBezTo>
                  <a:cubicBezTo>
                    <a:pt x="20" y="123"/>
                    <a:pt x="6" y="132"/>
                    <a:pt x="5" y="146"/>
                  </a:cubicBezTo>
                  <a:cubicBezTo>
                    <a:pt x="0" y="236"/>
                    <a:pt x="13" y="308"/>
                    <a:pt x="40" y="388"/>
                  </a:cubicBezTo>
                  <a:cubicBezTo>
                    <a:pt x="44" y="400"/>
                    <a:pt x="41" y="415"/>
                    <a:pt x="51" y="423"/>
                  </a:cubicBezTo>
                  <a:cubicBezTo>
                    <a:pt x="91" y="454"/>
                    <a:pt x="239" y="508"/>
                    <a:pt x="293" y="515"/>
                  </a:cubicBezTo>
                  <a:cubicBezTo>
                    <a:pt x="373" y="525"/>
                    <a:pt x="535" y="538"/>
                    <a:pt x="535" y="538"/>
                  </a:cubicBezTo>
                  <a:cubicBezTo>
                    <a:pt x="699" y="577"/>
                    <a:pt x="873" y="556"/>
                    <a:pt x="1042" y="572"/>
                  </a:cubicBezTo>
                  <a:cubicBezTo>
                    <a:pt x="1157" y="568"/>
                    <a:pt x="1273" y="570"/>
                    <a:pt x="1388" y="561"/>
                  </a:cubicBezTo>
                  <a:cubicBezTo>
                    <a:pt x="1420" y="559"/>
                    <a:pt x="1449" y="542"/>
                    <a:pt x="1480" y="538"/>
                  </a:cubicBezTo>
                  <a:cubicBezTo>
                    <a:pt x="1541" y="530"/>
                    <a:pt x="1664" y="515"/>
                    <a:pt x="1664" y="515"/>
                  </a:cubicBezTo>
                  <a:cubicBezTo>
                    <a:pt x="1756" y="492"/>
                    <a:pt x="1805" y="481"/>
                    <a:pt x="1860" y="400"/>
                  </a:cubicBezTo>
                  <a:cubicBezTo>
                    <a:pt x="1869" y="325"/>
                    <a:pt x="1891" y="188"/>
                    <a:pt x="1848" y="123"/>
                  </a:cubicBezTo>
                  <a:cubicBezTo>
                    <a:pt x="1830" y="96"/>
                    <a:pt x="1684" y="54"/>
                    <a:pt x="1653" y="54"/>
                  </a:cubicBezTo>
                </a:path>
              </a:pathLst>
            </a:custGeom>
            <a:noFill/>
            <a:ln w="53975" cap="sq" cmpd="sng">
              <a:solidFill>
                <a:srgbClr val="FF0000"/>
              </a:solidFill>
              <a:prstDash val="solid"/>
              <a:round/>
              <a:headEnd/>
              <a:tailEnd/>
            </a:ln>
          </p:spPr>
          <p:txBody>
            <a:bodyPr wrap="none" anchor="ctr"/>
            <a:lstStyle/>
            <a:p>
              <a:endParaRPr lang="zh-CN" altLang="en-US"/>
            </a:p>
          </p:txBody>
        </p:sp>
        <p:grpSp>
          <p:nvGrpSpPr>
            <p:cNvPr id="3" name="Group 10"/>
            <p:cNvGrpSpPr>
              <a:grpSpLocks/>
            </p:cNvGrpSpPr>
            <p:nvPr/>
          </p:nvGrpSpPr>
          <p:grpSpPr bwMode="auto">
            <a:xfrm rot="-225457">
              <a:off x="1308" y="3521"/>
              <a:ext cx="1197" cy="593"/>
              <a:chOff x="1287" y="3521"/>
              <a:chExt cx="1197" cy="593"/>
            </a:xfrm>
          </p:grpSpPr>
          <p:sp>
            <p:nvSpPr>
              <p:cNvPr id="73744" name="Freeform 11"/>
              <p:cNvSpPr>
                <a:spLocks/>
              </p:cNvSpPr>
              <p:nvPr/>
            </p:nvSpPr>
            <p:spPr bwMode="auto">
              <a:xfrm rot="20376750" flipV="1">
                <a:off x="1287" y="3521"/>
                <a:ext cx="1003" cy="593"/>
              </a:xfrm>
              <a:custGeom>
                <a:avLst/>
                <a:gdLst>
                  <a:gd name="T0" fmla="*/ 1 w 1441"/>
                  <a:gd name="T1" fmla="*/ 1 h 1153"/>
                  <a:gd name="T2" fmla="*/ 1 w 1441"/>
                  <a:gd name="T3" fmla="*/ 1 h 1153"/>
                  <a:gd name="T4" fmla="*/ 2 w 1441"/>
                  <a:gd name="T5" fmla="*/ 1 h 1153"/>
                  <a:gd name="T6" fmla="*/ 4 w 1441"/>
                  <a:gd name="T7" fmla="*/ 1 h 1153"/>
                  <a:gd name="T8" fmla="*/ 7 w 1441"/>
                  <a:gd name="T9" fmla="*/ 1 h 1153"/>
                  <a:gd name="T10" fmla="*/ 10 w 1441"/>
                  <a:gd name="T11" fmla="*/ 1 h 1153"/>
                  <a:gd name="T12" fmla="*/ 13 w 1441"/>
                  <a:gd name="T13" fmla="*/ 1 h 1153"/>
                  <a:gd name="T14" fmla="*/ 16 w 1441"/>
                  <a:gd name="T15" fmla="*/ 1 h 1153"/>
                  <a:gd name="T16" fmla="*/ 17 w 1441"/>
                  <a:gd name="T17" fmla="*/ 1 h 1153"/>
                  <a:gd name="T18" fmla="*/ 18 w 1441"/>
                  <a:gd name="T19" fmla="*/ 1 h 1153"/>
                  <a:gd name="T20" fmla="*/ 18 w 1441"/>
                  <a:gd name="T21" fmla="*/ 1 h 1153"/>
                  <a:gd name="T22" fmla="*/ 18 w 1441"/>
                  <a:gd name="T23" fmla="*/ 1 h 1153"/>
                  <a:gd name="T24" fmla="*/ 18 w 1441"/>
                  <a:gd name="T25" fmla="*/ 1 h 1153"/>
                  <a:gd name="T26" fmla="*/ 17 w 1441"/>
                  <a:gd name="T27" fmla="*/ 1 h 1153"/>
                  <a:gd name="T28" fmla="*/ 15 w 1441"/>
                  <a:gd name="T29" fmla="*/ 1 h 1153"/>
                  <a:gd name="T30" fmla="*/ 13 w 1441"/>
                  <a:gd name="T31" fmla="*/ 1 h 1153"/>
                  <a:gd name="T32" fmla="*/ 12 w 1441"/>
                  <a:gd name="T33" fmla="*/ 1 h 1153"/>
                  <a:gd name="T34" fmla="*/ 10 w 1441"/>
                  <a:gd name="T35" fmla="*/ 1 h 1153"/>
                  <a:gd name="T36" fmla="*/ 8 w 1441"/>
                  <a:gd name="T37" fmla="*/ 1 h 1153"/>
                  <a:gd name="T38" fmla="*/ 6 w 1441"/>
                  <a:gd name="T39" fmla="*/ 1 h 1153"/>
                  <a:gd name="T40" fmla="*/ 6 w 1441"/>
                  <a:gd name="T41" fmla="*/ 1 h 1153"/>
                  <a:gd name="T42" fmla="*/ 4 w 1441"/>
                  <a:gd name="T43" fmla="*/ 1 h 1153"/>
                  <a:gd name="T44" fmla="*/ 3 w 1441"/>
                  <a:gd name="T45" fmla="*/ 1 h 1153"/>
                  <a:gd name="T46" fmla="*/ 3 w 1441"/>
                  <a:gd name="T47" fmla="*/ 1 h 1153"/>
                  <a:gd name="T48" fmla="*/ 2 w 1441"/>
                  <a:gd name="T49" fmla="*/ 1 h 1153"/>
                  <a:gd name="T50" fmla="*/ 2 w 1441"/>
                  <a:gd name="T51" fmla="*/ 1 h 1153"/>
                  <a:gd name="T52" fmla="*/ 2 w 1441"/>
                  <a:gd name="T53" fmla="*/ 1 h 1153"/>
                  <a:gd name="T54" fmla="*/ 2 w 1441"/>
                  <a:gd name="T55" fmla="*/ 1 h 1153"/>
                  <a:gd name="T56" fmla="*/ 2 w 1441"/>
                  <a:gd name="T57" fmla="*/ 1 h 1153"/>
                  <a:gd name="T58" fmla="*/ 2 w 1441"/>
                  <a:gd name="T59" fmla="*/ 1 h 1153"/>
                  <a:gd name="T60" fmla="*/ 3 w 1441"/>
                  <a:gd name="T61" fmla="*/ 1 h 1153"/>
                  <a:gd name="T62" fmla="*/ 3 w 1441"/>
                  <a:gd name="T63" fmla="*/ 1 h 1153"/>
                  <a:gd name="T64" fmla="*/ 3 w 1441"/>
                  <a:gd name="T65" fmla="*/ 1 h 1153"/>
                  <a:gd name="T66" fmla="*/ 4 w 1441"/>
                  <a:gd name="T67" fmla="*/ 1 h 1153"/>
                  <a:gd name="T68" fmla="*/ 4 w 1441"/>
                  <a:gd name="T69" fmla="*/ 1 h 1153"/>
                  <a:gd name="T70" fmla="*/ 3 w 1441"/>
                  <a:gd name="T71" fmla="*/ 1 h 1153"/>
                  <a:gd name="T72" fmla="*/ 3 w 1441"/>
                  <a:gd name="T73" fmla="*/ 1 h 1153"/>
                  <a:gd name="T74" fmla="*/ 2 w 1441"/>
                  <a:gd name="T75" fmla="*/ 1 h 1153"/>
                  <a:gd name="T76" fmla="*/ 1 w 1441"/>
                  <a:gd name="T77" fmla="*/ 1 h 1153"/>
                  <a:gd name="T78" fmla="*/ 1 w 1441"/>
                  <a:gd name="T79" fmla="*/ 1 h 1153"/>
                  <a:gd name="T80" fmla="*/ 1 w 1441"/>
                  <a:gd name="T81" fmla="*/ 1 h 1153"/>
                  <a:gd name="T82" fmla="*/ 1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zh-CN" altLang="en-US"/>
              </a:p>
            </p:txBody>
          </p:sp>
          <p:sp>
            <p:nvSpPr>
              <p:cNvPr id="73745" name="Rectangle 12"/>
              <p:cNvSpPr>
                <a:spLocks noChangeArrowheads="1"/>
              </p:cNvSpPr>
              <p:nvPr/>
            </p:nvSpPr>
            <p:spPr bwMode="auto">
              <a:xfrm rot="-1230766">
                <a:off x="1380" y="3749"/>
                <a:ext cx="1104" cy="298"/>
              </a:xfrm>
              <a:prstGeom prst="rect">
                <a:avLst/>
              </a:prstGeom>
              <a:noFill/>
              <a:ln w="12700" cap="sq">
                <a:noFill/>
                <a:miter lim="800000"/>
                <a:headEnd/>
                <a:tailEnd/>
              </a:ln>
            </p:spPr>
            <p:txBody>
              <a:bodyPr>
                <a:spAutoFit/>
              </a:bodyPr>
              <a:lstStyle/>
              <a:p>
                <a:r>
                  <a:rPr lang="zh-CN" altLang="en-US" sz="2500" baseline="0" dirty="0">
                    <a:solidFill>
                      <a:schemeClr val="accent2"/>
                    </a:solidFill>
                    <a:latin typeface="黑体" pitchFamily="2" charset="-122"/>
                    <a:ea typeface="黑体" pitchFamily="2" charset="-122"/>
                  </a:rPr>
                  <a:t>表长加1</a:t>
                </a:r>
              </a:p>
            </p:txBody>
          </p:sp>
        </p:grpSp>
      </p:grpSp>
      <p:grpSp>
        <p:nvGrpSpPr>
          <p:cNvPr id="4" name="Group 13"/>
          <p:cNvGrpSpPr>
            <a:grpSpLocks/>
          </p:cNvGrpSpPr>
          <p:nvPr/>
        </p:nvGrpSpPr>
        <p:grpSpPr bwMode="auto">
          <a:xfrm>
            <a:off x="282575" y="93663"/>
            <a:ext cx="1841500" cy="1196975"/>
            <a:chOff x="178" y="0"/>
            <a:chExt cx="1160" cy="754"/>
          </a:xfrm>
        </p:grpSpPr>
        <p:sp>
          <p:nvSpPr>
            <p:cNvPr id="73740" name="AutoShape 14"/>
            <p:cNvSpPr>
              <a:spLocks noChangeArrowheads="1"/>
            </p:cNvSpPr>
            <p:nvPr/>
          </p:nvSpPr>
          <p:spPr bwMode="auto">
            <a:xfrm>
              <a:off x="178" y="0"/>
              <a:ext cx="1160" cy="754"/>
            </a:xfrm>
            <a:prstGeom prst="irregularSeal2">
              <a:avLst/>
            </a:prstGeom>
            <a:solidFill>
              <a:srgbClr val="CCFFFF"/>
            </a:solidFill>
            <a:ln w="73025" cap="sq">
              <a:solidFill>
                <a:srgbClr val="FFFF00"/>
              </a:solidFill>
              <a:miter lim="800000"/>
              <a:headEnd/>
              <a:tailEnd/>
            </a:ln>
            <a:effectLst>
              <a:outerShdw dist="157090" dir="842175" algn="ctr" rotWithShape="0">
                <a:srgbClr val="B2B2B2"/>
              </a:outerShdw>
            </a:effectLst>
          </p:spPr>
          <p:txBody>
            <a:bodyPr wrap="none" anchor="ctr"/>
            <a:lstStyle/>
            <a:p>
              <a:endParaRPr lang="zh-CN" altLang="en-US"/>
            </a:p>
          </p:txBody>
        </p:sp>
        <p:sp>
          <p:nvSpPr>
            <p:cNvPr id="73741" name="Rectangle 15"/>
            <p:cNvSpPr>
              <a:spLocks noChangeArrowheads="1"/>
            </p:cNvSpPr>
            <p:nvPr/>
          </p:nvSpPr>
          <p:spPr bwMode="auto">
            <a:xfrm>
              <a:off x="328" y="163"/>
              <a:ext cx="1004" cy="423"/>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800" i="1" baseline="0">
                  <a:solidFill>
                    <a:srgbClr val="FF3300"/>
                  </a:solidFill>
                  <a:ea typeface="黑体" pitchFamily="2" charset="-122"/>
                </a:rPr>
                <a:t>算法</a:t>
              </a:r>
            </a:p>
          </p:txBody>
        </p:sp>
      </p:grpSp>
      <p:grpSp>
        <p:nvGrpSpPr>
          <p:cNvPr id="5" name="Group 16"/>
          <p:cNvGrpSpPr>
            <a:grpSpLocks/>
          </p:cNvGrpSpPr>
          <p:nvPr/>
        </p:nvGrpSpPr>
        <p:grpSpPr bwMode="auto">
          <a:xfrm>
            <a:off x="611560" y="3284984"/>
            <a:ext cx="6294437" cy="1717675"/>
            <a:chOff x="899" y="2076"/>
            <a:chExt cx="3965" cy="1082"/>
          </a:xfrm>
        </p:grpSpPr>
        <p:sp>
          <p:nvSpPr>
            <p:cNvPr id="73737" name="Freeform 17"/>
            <p:cNvSpPr>
              <a:spLocks/>
            </p:cNvSpPr>
            <p:nvPr/>
          </p:nvSpPr>
          <p:spPr bwMode="auto">
            <a:xfrm>
              <a:off x="899" y="2076"/>
              <a:ext cx="3130" cy="499"/>
            </a:xfrm>
            <a:custGeom>
              <a:avLst/>
              <a:gdLst>
                <a:gd name="T0" fmla="*/ 207 w 2338"/>
                <a:gd name="T1" fmla="*/ 21 h 693"/>
                <a:gd name="T2" fmla="*/ 368 w 2338"/>
                <a:gd name="T3" fmla="*/ 32 h 693"/>
                <a:gd name="T4" fmla="*/ 1451 w 2338"/>
                <a:gd name="T5" fmla="*/ 44 h 693"/>
                <a:gd name="T6" fmla="*/ 2073 w 2338"/>
                <a:gd name="T7" fmla="*/ 101 h 693"/>
                <a:gd name="T8" fmla="*/ 2292 w 2338"/>
                <a:gd name="T9" fmla="*/ 147 h 693"/>
                <a:gd name="T10" fmla="*/ 2338 w 2338"/>
                <a:gd name="T11" fmla="*/ 274 h 693"/>
                <a:gd name="T12" fmla="*/ 2292 w 2338"/>
                <a:gd name="T13" fmla="*/ 504 h 693"/>
                <a:gd name="T14" fmla="*/ 2246 w 2338"/>
                <a:gd name="T15" fmla="*/ 528 h 693"/>
                <a:gd name="T16" fmla="*/ 2154 w 2338"/>
                <a:gd name="T17" fmla="*/ 620 h 693"/>
                <a:gd name="T18" fmla="*/ 2131 w 2338"/>
                <a:gd name="T19" fmla="*/ 654 h 693"/>
                <a:gd name="T20" fmla="*/ 1082 w 2338"/>
                <a:gd name="T21" fmla="*/ 677 h 693"/>
                <a:gd name="T22" fmla="*/ 184 w 2338"/>
                <a:gd name="T23" fmla="*/ 666 h 693"/>
                <a:gd name="T24" fmla="*/ 92 w 2338"/>
                <a:gd name="T25" fmla="*/ 608 h 693"/>
                <a:gd name="T26" fmla="*/ 23 w 2338"/>
                <a:gd name="T27" fmla="*/ 470 h 693"/>
                <a:gd name="T28" fmla="*/ 11 w 2338"/>
                <a:gd name="T29" fmla="*/ 435 h 693"/>
                <a:gd name="T30" fmla="*/ 0 w 2338"/>
                <a:gd name="T31" fmla="*/ 401 h 693"/>
                <a:gd name="T32" fmla="*/ 69 w 2338"/>
                <a:gd name="T33" fmla="*/ 124 h 693"/>
                <a:gd name="T34" fmla="*/ 149 w 2338"/>
                <a:gd name="T35" fmla="*/ 32 h 693"/>
                <a:gd name="T36" fmla="*/ 276 w 2338"/>
                <a:gd name="T37" fmla="*/ 21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8"/>
                <a:gd name="T58" fmla="*/ 0 h 693"/>
                <a:gd name="T59" fmla="*/ 2338 w 2338"/>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8" h="693">
                  <a:moveTo>
                    <a:pt x="207" y="21"/>
                  </a:moveTo>
                  <a:cubicBezTo>
                    <a:pt x="265" y="0"/>
                    <a:pt x="313" y="31"/>
                    <a:pt x="368" y="32"/>
                  </a:cubicBezTo>
                  <a:cubicBezTo>
                    <a:pt x="729" y="39"/>
                    <a:pt x="1090" y="40"/>
                    <a:pt x="1451" y="44"/>
                  </a:cubicBezTo>
                  <a:cubicBezTo>
                    <a:pt x="1662" y="55"/>
                    <a:pt x="1862" y="90"/>
                    <a:pt x="2073" y="101"/>
                  </a:cubicBezTo>
                  <a:cubicBezTo>
                    <a:pt x="2151" y="121"/>
                    <a:pt x="2211" y="137"/>
                    <a:pt x="2292" y="147"/>
                  </a:cubicBezTo>
                  <a:cubicBezTo>
                    <a:pt x="2307" y="191"/>
                    <a:pt x="2327" y="229"/>
                    <a:pt x="2338" y="274"/>
                  </a:cubicBezTo>
                  <a:cubicBezTo>
                    <a:pt x="2323" y="351"/>
                    <a:pt x="2319" y="430"/>
                    <a:pt x="2292" y="504"/>
                  </a:cubicBezTo>
                  <a:cubicBezTo>
                    <a:pt x="2286" y="520"/>
                    <a:pt x="2260" y="518"/>
                    <a:pt x="2246" y="528"/>
                  </a:cubicBezTo>
                  <a:cubicBezTo>
                    <a:pt x="2207" y="556"/>
                    <a:pt x="2194" y="593"/>
                    <a:pt x="2154" y="620"/>
                  </a:cubicBezTo>
                  <a:cubicBezTo>
                    <a:pt x="2146" y="631"/>
                    <a:pt x="2145" y="653"/>
                    <a:pt x="2131" y="654"/>
                  </a:cubicBezTo>
                  <a:cubicBezTo>
                    <a:pt x="1782" y="679"/>
                    <a:pt x="1432" y="668"/>
                    <a:pt x="1082" y="677"/>
                  </a:cubicBezTo>
                  <a:cubicBezTo>
                    <a:pt x="782" y="693"/>
                    <a:pt x="483" y="692"/>
                    <a:pt x="184" y="666"/>
                  </a:cubicBezTo>
                  <a:cubicBezTo>
                    <a:pt x="127" y="647"/>
                    <a:pt x="148" y="628"/>
                    <a:pt x="92" y="608"/>
                  </a:cubicBezTo>
                  <a:cubicBezTo>
                    <a:pt x="32" y="518"/>
                    <a:pt x="55" y="566"/>
                    <a:pt x="23" y="470"/>
                  </a:cubicBezTo>
                  <a:cubicBezTo>
                    <a:pt x="19" y="458"/>
                    <a:pt x="15" y="447"/>
                    <a:pt x="11" y="435"/>
                  </a:cubicBezTo>
                  <a:cubicBezTo>
                    <a:pt x="7" y="424"/>
                    <a:pt x="0" y="401"/>
                    <a:pt x="0" y="401"/>
                  </a:cubicBezTo>
                  <a:cubicBezTo>
                    <a:pt x="9" y="308"/>
                    <a:pt x="19" y="207"/>
                    <a:pt x="69" y="124"/>
                  </a:cubicBezTo>
                  <a:cubicBezTo>
                    <a:pt x="92" y="85"/>
                    <a:pt x="107" y="50"/>
                    <a:pt x="149" y="32"/>
                  </a:cubicBezTo>
                  <a:cubicBezTo>
                    <a:pt x="190" y="15"/>
                    <a:pt x="233" y="21"/>
                    <a:pt x="276" y="21"/>
                  </a:cubicBezTo>
                </a:path>
              </a:pathLst>
            </a:custGeom>
            <a:noFill/>
            <a:ln w="66675" cap="sq" cmpd="sng">
              <a:solidFill>
                <a:srgbClr val="2CB3B0"/>
              </a:solidFill>
              <a:prstDash val="solid"/>
              <a:round/>
              <a:headEnd/>
              <a:tailEnd/>
            </a:ln>
          </p:spPr>
          <p:txBody>
            <a:bodyPr wrap="none" anchor="ctr"/>
            <a:lstStyle/>
            <a:p>
              <a:endParaRPr lang="zh-CN" altLang="en-US"/>
            </a:p>
          </p:txBody>
        </p:sp>
        <p:sp>
          <p:nvSpPr>
            <p:cNvPr id="73738" name="Freeform 18"/>
            <p:cNvSpPr>
              <a:spLocks/>
            </p:cNvSpPr>
            <p:nvPr/>
          </p:nvSpPr>
          <p:spPr bwMode="auto">
            <a:xfrm rot="10007710" flipH="1">
              <a:off x="3162" y="2458"/>
              <a:ext cx="1396" cy="700"/>
            </a:xfrm>
            <a:custGeom>
              <a:avLst/>
              <a:gdLst>
                <a:gd name="T0" fmla="*/ 11 w 1441"/>
                <a:gd name="T1" fmla="*/ 1 h 1153"/>
                <a:gd name="T2" fmla="*/ 47 w 1441"/>
                <a:gd name="T3" fmla="*/ 1 h 1153"/>
                <a:gd name="T4" fmla="*/ 124 w 1441"/>
                <a:gd name="T5" fmla="*/ 1 h 1153"/>
                <a:gd name="T6" fmla="*/ 233 w 1441"/>
                <a:gd name="T7" fmla="*/ 1 h 1153"/>
                <a:gd name="T8" fmla="*/ 376 w 1441"/>
                <a:gd name="T9" fmla="*/ 1 h 1153"/>
                <a:gd name="T10" fmla="*/ 551 w 1441"/>
                <a:gd name="T11" fmla="*/ 1 h 1153"/>
                <a:gd name="T12" fmla="*/ 707 w 1441"/>
                <a:gd name="T13" fmla="*/ 1 h 1153"/>
                <a:gd name="T14" fmla="*/ 829 w 1441"/>
                <a:gd name="T15" fmla="*/ 1 h 1153"/>
                <a:gd name="T16" fmla="*/ 915 w 1441"/>
                <a:gd name="T17" fmla="*/ 1 h 1153"/>
                <a:gd name="T18" fmla="*/ 968 w 1441"/>
                <a:gd name="T19" fmla="*/ 1 h 1153"/>
                <a:gd name="T20" fmla="*/ 983 w 1441"/>
                <a:gd name="T21" fmla="*/ 1 h 1153"/>
                <a:gd name="T22" fmla="*/ 974 w 1441"/>
                <a:gd name="T23" fmla="*/ 1 h 1153"/>
                <a:gd name="T24" fmla="*/ 944 w 1441"/>
                <a:gd name="T25" fmla="*/ 1 h 1153"/>
                <a:gd name="T26" fmla="*/ 888 w 1441"/>
                <a:gd name="T27" fmla="*/ 1 h 1153"/>
                <a:gd name="T28" fmla="*/ 819 w 1441"/>
                <a:gd name="T29" fmla="*/ 1 h 1153"/>
                <a:gd name="T30" fmla="*/ 725 w 1441"/>
                <a:gd name="T31" fmla="*/ 1 h 1153"/>
                <a:gd name="T32" fmla="*/ 617 w 1441"/>
                <a:gd name="T33" fmla="*/ 1 h 1153"/>
                <a:gd name="T34" fmla="*/ 518 w 1441"/>
                <a:gd name="T35" fmla="*/ 1 h 1153"/>
                <a:gd name="T36" fmla="*/ 431 w 1441"/>
                <a:gd name="T37" fmla="*/ 1 h 1153"/>
                <a:gd name="T38" fmla="*/ 353 w 1441"/>
                <a:gd name="T39" fmla="*/ 2 h 1153"/>
                <a:gd name="T40" fmla="*/ 286 w 1441"/>
                <a:gd name="T41" fmla="*/ 2 h 1153"/>
                <a:gd name="T42" fmla="*/ 229 w 1441"/>
                <a:gd name="T43" fmla="*/ 2 h 1153"/>
                <a:gd name="T44" fmla="*/ 182 w 1441"/>
                <a:gd name="T45" fmla="*/ 2 h 1153"/>
                <a:gd name="T46" fmla="*/ 145 w 1441"/>
                <a:gd name="T47" fmla="*/ 2 h 1153"/>
                <a:gd name="T48" fmla="*/ 120 w 1441"/>
                <a:gd name="T49" fmla="*/ 3 h 1153"/>
                <a:gd name="T50" fmla="*/ 104 w 1441"/>
                <a:gd name="T51" fmla="*/ 3 h 1153"/>
                <a:gd name="T52" fmla="*/ 100 w 1441"/>
                <a:gd name="T53" fmla="*/ 3 h 1153"/>
                <a:gd name="T54" fmla="*/ 102 w 1441"/>
                <a:gd name="T55" fmla="*/ 3 h 1153"/>
                <a:gd name="T56" fmla="*/ 109 w 1441"/>
                <a:gd name="T57" fmla="*/ 3 h 1153"/>
                <a:gd name="T58" fmla="*/ 122 w 1441"/>
                <a:gd name="T59" fmla="*/ 2 h 1153"/>
                <a:gd name="T60" fmla="*/ 140 w 1441"/>
                <a:gd name="T61" fmla="*/ 2 h 1153"/>
                <a:gd name="T62" fmla="*/ 164 w 1441"/>
                <a:gd name="T63" fmla="*/ 2 h 1153"/>
                <a:gd name="T64" fmla="*/ 188 w 1441"/>
                <a:gd name="T65" fmla="*/ 2 h 1153"/>
                <a:gd name="T66" fmla="*/ 199 w 1441"/>
                <a:gd name="T67" fmla="*/ 2 h 1153"/>
                <a:gd name="T68" fmla="*/ 197 w 1441"/>
                <a:gd name="T69" fmla="*/ 1 h 1153"/>
                <a:gd name="T70" fmla="*/ 181 w 1441"/>
                <a:gd name="T71" fmla="*/ 1 h 1153"/>
                <a:gd name="T72" fmla="*/ 151 w 1441"/>
                <a:gd name="T73" fmla="*/ 1 h 1153"/>
                <a:gd name="T74" fmla="*/ 108 w 1441"/>
                <a:gd name="T75" fmla="*/ 1 h 1153"/>
                <a:gd name="T76" fmla="*/ 70 w 1441"/>
                <a:gd name="T77" fmla="*/ 1 h 1153"/>
                <a:gd name="T78" fmla="*/ 40 w 1441"/>
                <a:gd name="T79" fmla="*/ 1 h 1153"/>
                <a:gd name="T80" fmla="*/ 16 w 1441"/>
                <a:gd name="T81" fmla="*/ 1 h 1153"/>
                <a:gd name="T82" fmla="*/ 6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zh-CN" altLang="en-US"/>
            </a:p>
          </p:txBody>
        </p:sp>
        <p:sp>
          <p:nvSpPr>
            <p:cNvPr id="73739" name="Rectangle 19"/>
            <p:cNvSpPr>
              <a:spLocks noChangeArrowheads="1"/>
            </p:cNvSpPr>
            <p:nvPr/>
          </p:nvSpPr>
          <p:spPr bwMode="auto">
            <a:xfrm rot="-845706">
              <a:off x="3225" y="2781"/>
              <a:ext cx="1639" cy="279"/>
            </a:xfrm>
            <a:prstGeom prst="rect">
              <a:avLst/>
            </a:prstGeom>
            <a:noFill/>
            <a:ln w="12700" cap="sq">
              <a:noFill/>
              <a:miter lim="800000"/>
              <a:headEnd/>
              <a:tailEnd/>
            </a:ln>
          </p:spPr>
          <p:txBody>
            <a:bodyPr>
              <a:spAutoFit/>
            </a:bodyPr>
            <a:lstStyle/>
            <a:p>
              <a:r>
                <a:rPr lang="zh-CN" altLang="en-US" sz="2300" baseline="0">
                  <a:solidFill>
                    <a:schemeClr val="accent2"/>
                  </a:solidFill>
                  <a:latin typeface="黑体" pitchFamily="2" charset="-122"/>
                  <a:ea typeface="黑体" pitchFamily="2" charset="-122"/>
                </a:rPr>
                <a:t>确定插入位置</a:t>
              </a:r>
            </a:p>
          </p:txBody>
        </p:sp>
      </p:grpSp>
      <p:grpSp>
        <p:nvGrpSpPr>
          <p:cNvPr id="6" name="Group 20"/>
          <p:cNvGrpSpPr>
            <a:grpSpLocks/>
          </p:cNvGrpSpPr>
          <p:nvPr/>
        </p:nvGrpSpPr>
        <p:grpSpPr bwMode="auto">
          <a:xfrm>
            <a:off x="5507038" y="5589588"/>
            <a:ext cx="1544637" cy="1152525"/>
            <a:chOff x="3469" y="3521"/>
            <a:chExt cx="973" cy="726"/>
          </a:xfrm>
        </p:grpSpPr>
        <p:sp>
          <p:nvSpPr>
            <p:cNvPr id="73735" name="Freeform 21"/>
            <p:cNvSpPr>
              <a:spLocks/>
            </p:cNvSpPr>
            <p:nvPr/>
          </p:nvSpPr>
          <p:spPr bwMode="auto">
            <a:xfrm>
              <a:off x="3469" y="3521"/>
              <a:ext cx="953" cy="726"/>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73736" name="Rectangle 22"/>
            <p:cNvSpPr>
              <a:spLocks noChangeArrowheads="1"/>
            </p:cNvSpPr>
            <p:nvPr/>
          </p:nvSpPr>
          <p:spPr bwMode="auto">
            <a:xfrm>
              <a:off x="3626" y="3710"/>
              <a:ext cx="816" cy="404"/>
            </a:xfrm>
            <a:prstGeom prst="rect">
              <a:avLst/>
            </a:prstGeom>
            <a:noFill/>
            <a:ln w="12700" cap="sq">
              <a:noFill/>
              <a:miter lim="800000"/>
              <a:headEnd/>
              <a:tailEnd/>
            </a:ln>
            <a:effectLst>
              <a:outerShdw dist="12700" algn="ctr" rotWithShape="0">
                <a:srgbClr val="000000"/>
              </a:outerShdw>
            </a:effectLst>
          </p:spPr>
          <p:txBody>
            <a:bodyPr>
              <a:spAutoFit/>
            </a:bodyPr>
            <a:lstStyle/>
            <a:p>
              <a:r>
                <a:rPr lang="en-US" altLang="zh-CN" sz="3600" baseline="0">
                  <a:solidFill>
                    <a:srgbClr val="FF3300"/>
                  </a:solidFill>
                  <a:ea typeface="幼圆" pitchFamily="49" charset="-122"/>
                </a:rPr>
                <a:t>O</a:t>
              </a:r>
              <a:r>
                <a:rPr lang="en-US" altLang="zh-CN" sz="3200" baseline="0">
                  <a:solidFill>
                    <a:srgbClr val="FF3300"/>
                  </a:solidFill>
                  <a:ea typeface="幼圆" pitchFamily="49" charset="-122"/>
                </a:rPr>
                <a:t>(n)</a:t>
              </a:r>
              <a:endParaRPr lang="zh-CN" altLang="en-US" sz="3200" baseline="0">
                <a:solidFill>
                  <a:srgbClr val="FF3300"/>
                </a:solidFill>
                <a:ea typeface="幼圆" pitchFamily="49" charset="-122"/>
              </a:endParaRPr>
            </a:p>
          </p:txBody>
        </p:sp>
      </p:grpSp>
      <p:sp>
        <p:nvSpPr>
          <p:cNvPr id="18" name="Text Box 2"/>
          <p:cNvSpPr txBox="1">
            <a:spLocks noChangeArrowheads="1"/>
          </p:cNvSpPr>
          <p:nvPr/>
        </p:nvSpPr>
        <p:spPr bwMode="auto">
          <a:xfrm>
            <a:off x="1295400" y="0"/>
            <a:ext cx="6172200" cy="595313"/>
          </a:xfrm>
          <a:prstGeom prst="rect">
            <a:avLst/>
          </a:prstGeom>
          <a:solidFill>
            <a:schemeClr val="bg2">
              <a:lumMod val="20000"/>
              <a:lumOff val="80000"/>
            </a:schemeClr>
          </a:solidFill>
          <a:ln w="12700" cap="sq">
            <a:noFill/>
            <a:miter lim="800000"/>
            <a:headEnd/>
            <a:tailEnd/>
          </a:ln>
        </p:spPr>
        <p:txBody>
          <a:bodyPr>
            <a:spAutoFit/>
          </a:bodyPr>
          <a:lstStyle/>
          <a:p>
            <a:pPr algn="ctr" fontAlgn="base">
              <a:spcBef>
                <a:spcPct val="0"/>
              </a:spcBef>
            </a:pPr>
            <a:r>
              <a:rPr lang="en-US" altLang="zh-CN" sz="3300" baseline="0">
                <a:solidFill>
                  <a:srgbClr val="003399"/>
                </a:solidFill>
                <a:ea typeface="宋体" charset="-122"/>
              </a:rPr>
              <a:t>a</a:t>
            </a:r>
            <a:r>
              <a:rPr lang="en-US" altLang="zh-CN" sz="3300" baseline="-25000">
                <a:solidFill>
                  <a:srgbClr val="003399"/>
                </a:solidFill>
                <a:ea typeface="宋体" charset="-122"/>
              </a:rPr>
              <a:t>1</a:t>
            </a:r>
            <a:r>
              <a:rPr lang="en-US" altLang="zh-CN" sz="3300" baseline="0">
                <a:solidFill>
                  <a:srgbClr val="003399"/>
                </a:solidFill>
                <a:ea typeface="宋体" charset="-122"/>
              </a:rPr>
              <a:t>, a</a:t>
            </a:r>
            <a:r>
              <a:rPr lang="en-US" altLang="zh-CN" sz="3300" baseline="-25000">
                <a:solidFill>
                  <a:srgbClr val="003399"/>
                </a:solidFill>
                <a:ea typeface="宋体" charset="-122"/>
              </a:rPr>
              <a:t>2</a:t>
            </a:r>
            <a:r>
              <a:rPr lang="en-US" altLang="zh-CN" sz="3300" baseline="0">
                <a:solidFill>
                  <a:srgbClr val="003399"/>
                </a:solidFill>
                <a:ea typeface="宋体" charset="-122"/>
              </a:rPr>
              <a:t>, a</a:t>
            </a:r>
            <a:r>
              <a:rPr lang="en-US" altLang="zh-CN" sz="3300" baseline="-25000">
                <a:solidFill>
                  <a:srgbClr val="003399"/>
                </a:solidFill>
                <a:ea typeface="宋体" charset="-122"/>
              </a:rPr>
              <a:t>3</a:t>
            </a:r>
            <a:r>
              <a:rPr lang="en-US" altLang="zh-CN" sz="3300" baseline="0">
                <a:solidFill>
                  <a:srgbClr val="003399"/>
                </a:solidFill>
                <a:ea typeface="宋体" charset="-122"/>
              </a:rPr>
              <a:t>,  </a:t>
            </a:r>
            <a:r>
              <a:rPr lang="en-US" altLang="zh-CN" sz="3300" baseline="0">
                <a:solidFill>
                  <a:srgbClr val="003399"/>
                </a:solidFill>
                <a:ea typeface="宋体" charset="-122"/>
                <a:cs typeface="Times New Roman" pitchFamily="18" charset="0"/>
              </a:rPr>
              <a:t>…,</a:t>
            </a:r>
            <a:r>
              <a:rPr lang="en-US" altLang="zh-CN" sz="3300" baseline="0">
                <a:solidFill>
                  <a:srgbClr val="003399"/>
                </a:solidFill>
                <a:ea typeface="宋体" charset="-122"/>
              </a:rPr>
              <a:t> a</a:t>
            </a:r>
            <a:r>
              <a:rPr lang="en-US" altLang="zh-CN" sz="3300" baseline="-25000">
                <a:solidFill>
                  <a:srgbClr val="003399"/>
                </a:solidFill>
                <a:ea typeface="宋体" charset="-122"/>
              </a:rPr>
              <a:t>i</a:t>
            </a:r>
            <a:r>
              <a:rPr lang="en-US" altLang="zh-CN" sz="3300" baseline="0">
                <a:solidFill>
                  <a:srgbClr val="003399"/>
                </a:solidFill>
                <a:ea typeface="宋体" charset="-122"/>
              </a:rPr>
              <a:t>, a</a:t>
            </a:r>
            <a:r>
              <a:rPr lang="en-US" altLang="zh-CN" sz="3300" baseline="-25000">
                <a:solidFill>
                  <a:srgbClr val="003399"/>
                </a:solidFill>
                <a:ea typeface="宋体" charset="-122"/>
              </a:rPr>
              <a:t>i+1</a:t>
            </a:r>
            <a:r>
              <a:rPr lang="en-US" altLang="zh-CN" sz="3300" baseline="0">
                <a:solidFill>
                  <a:srgbClr val="003399"/>
                </a:solidFill>
                <a:ea typeface="宋体" charset="-122"/>
              </a:rPr>
              <a:t>, a</a:t>
            </a:r>
            <a:r>
              <a:rPr lang="en-US" altLang="zh-CN" sz="3300" baseline="-25000">
                <a:solidFill>
                  <a:srgbClr val="003399"/>
                </a:solidFill>
                <a:ea typeface="宋体" charset="-122"/>
              </a:rPr>
              <a:t>i+2</a:t>
            </a:r>
            <a:r>
              <a:rPr lang="en-US" altLang="zh-CN" sz="3300" baseline="0">
                <a:solidFill>
                  <a:srgbClr val="003399"/>
                </a:solidFill>
                <a:ea typeface="宋体" charset="-122"/>
              </a:rPr>
              <a:t>,  …, a</a:t>
            </a:r>
            <a:r>
              <a:rPr lang="en-US" altLang="zh-CN" sz="3300" baseline="-25000">
                <a:solidFill>
                  <a:srgbClr val="003399"/>
                </a:solidFill>
                <a:ea typeface="宋体" charset="-122"/>
              </a:rPr>
              <a:t>n</a:t>
            </a:r>
          </a:p>
        </p:txBody>
      </p:sp>
      <p:sp>
        <p:nvSpPr>
          <p:cNvPr id="19" name="Text Box 3"/>
          <p:cNvSpPr txBox="1">
            <a:spLocks noChangeArrowheads="1"/>
          </p:cNvSpPr>
          <p:nvPr/>
        </p:nvSpPr>
        <p:spPr bwMode="auto">
          <a:xfrm>
            <a:off x="7218363" y="139700"/>
            <a:ext cx="944562" cy="473075"/>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fontAlgn="base">
              <a:spcBef>
                <a:spcPct val="0"/>
              </a:spcBef>
            </a:pPr>
            <a:r>
              <a:rPr lang="zh-CN" altLang="zh-CN" sz="2500" baseline="0" dirty="0">
                <a:solidFill>
                  <a:srgbClr val="FF0000"/>
                </a:solidFill>
                <a:ea typeface="宋体" charset="-122"/>
              </a:rPr>
              <a:t>, </a:t>
            </a:r>
            <a:r>
              <a:rPr lang="en-US" altLang="zh-CN" sz="2500" baseline="0" dirty="0">
                <a:solidFill>
                  <a:srgbClr val="FF0000"/>
                </a:solidFill>
                <a:ea typeface="宋体" charset="-122"/>
              </a:rPr>
              <a:t>item</a:t>
            </a:r>
          </a:p>
        </p:txBody>
      </p:sp>
      <p:grpSp>
        <p:nvGrpSpPr>
          <p:cNvPr id="20" name="Group 16"/>
          <p:cNvGrpSpPr>
            <a:grpSpLocks/>
          </p:cNvGrpSpPr>
          <p:nvPr/>
        </p:nvGrpSpPr>
        <p:grpSpPr bwMode="auto">
          <a:xfrm>
            <a:off x="7620000" y="514350"/>
            <a:ext cx="1524000" cy="514350"/>
            <a:chOff x="4512" y="2592"/>
            <a:chExt cx="960" cy="324"/>
          </a:xfrm>
          <a:solidFill>
            <a:schemeClr val="bg2">
              <a:lumMod val="20000"/>
              <a:lumOff val="80000"/>
            </a:schemeClr>
          </a:solidFill>
        </p:grpSpPr>
        <p:sp>
          <p:nvSpPr>
            <p:cNvPr id="21" name="AutoShape 17"/>
            <p:cNvSpPr>
              <a:spLocks noChangeArrowheads="1"/>
            </p:cNvSpPr>
            <p:nvPr/>
          </p:nvSpPr>
          <p:spPr bwMode="auto">
            <a:xfrm>
              <a:off x="4512" y="2676"/>
              <a:ext cx="192" cy="240"/>
            </a:xfrm>
            <a:prstGeom prst="upArrow">
              <a:avLst>
                <a:gd name="adj1" fmla="val 50000"/>
                <a:gd name="adj2" fmla="val 31250"/>
              </a:avLst>
            </a:prstGeom>
            <a:solidFill>
              <a:srgbClr val="FF0000"/>
            </a:solidFill>
            <a:ln w="12700" cap="sq">
              <a:solidFill>
                <a:srgbClr val="FFFF00"/>
              </a:solidFill>
              <a:miter lim="800000"/>
              <a:headEnd/>
              <a:tailEnd/>
            </a:ln>
          </p:spPr>
          <p:txBody>
            <a:bodyPr wrap="none" anchor="ctr"/>
            <a:lstStyle/>
            <a:p>
              <a:endParaRPr lang="zh-CN" altLang="en-US"/>
            </a:p>
          </p:txBody>
        </p:sp>
        <p:sp>
          <p:nvSpPr>
            <p:cNvPr id="22" name="Text Box 18"/>
            <p:cNvSpPr txBox="1">
              <a:spLocks noChangeArrowheads="1"/>
            </p:cNvSpPr>
            <p:nvPr/>
          </p:nvSpPr>
          <p:spPr bwMode="auto">
            <a:xfrm>
              <a:off x="4656" y="2592"/>
              <a:ext cx="816" cy="231"/>
            </a:xfrm>
            <a:prstGeom prst="rect">
              <a:avLst/>
            </a:prstGeom>
            <a:noFill/>
            <a:ln w="12700" cap="sq">
              <a:noFill/>
              <a:miter lim="800000"/>
              <a:headEnd/>
              <a:tailEnd/>
            </a:ln>
          </p:spPr>
          <p:txBody>
            <a:bodyPr>
              <a:spAutoFit/>
            </a:bodyPr>
            <a:lstStyle/>
            <a:p>
              <a:pPr>
                <a:spcBef>
                  <a:spcPct val="0"/>
                </a:spcBef>
              </a:pPr>
              <a:r>
                <a:rPr lang="zh-CN" altLang="en-US" sz="1800" baseline="0" dirty="0">
                  <a:solidFill>
                    <a:schemeClr val="accent2"/>
                  </a:solidFill>
                  <a:latin typeface="黑体" pitchFamily="2" charset="-122"/>
                  <a:ea typeface="黑体" pitchFamily="2" charset="-122"/>
                </a:rPr>
                <a:t>特殊情况</a:t>
              </a:r>
            </a:p>
          </p:txBody>
        </p:sp>
      </p:grpSp>
      <p:grpSp>
        <p:nvGrpSpPr>
          <p:cNvPr id="23" name="Group 20"/>
          <p:cNvGrpSpPr>
            <a:grpSpLocks/>
          </p:cNvGrpSpPr>
          <p:nvPr/>
        </p:nvGrpSpPr>
        <p:grpSpPr bwMode="auto">
          <a:xfrm>
            <a:off x="6516216" y="1700808"/>
            <a:ext cx="2304256" cy="1152525"/>
            <a:chOff x="3469" y="3521"/>
            <a:chExt cx="973" cy="726"/>
          </a:xfrm>
        </p:grpSpPr>
        <p:sp>
          <p:nvSpPr>
            <p:cNvPr id="24" name="Freeform 21"/>
            <p:cNvSpPr>
              <a:spLocks/>
            </p:cNvSpPr>
            <p:nvPr/>
          </p:nvSpPr>
          <p:spPr bwMode="auto">
            <a:xfrm>
              <a:off x="3469" y="3521"/>
              <a:ext cx="953" cy="726"/>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25" name="Rectangle 22"/>
            <p:cNvSpPr>
              <a:spLocks noChangeArrowheads="1"/>
            </p:cNvSpPr>
            <p:nvPr/>
          </p:nvSpPr>
          <p:spPr bwMode="auto">
            <a:xfrm>
              <a:off x="3626" y="3710"/>
              <a:ext cx="816" cy="330"/>
            </a:xfrm>
            <a:prstGeom prst="rect">
              <a:avLst/>
            </a:prstGeom>
            <a:noFill/>
            <a:ln w="12700" cap="sq">
              <a:noFill/>
              <a:miter lim="800000"/>
              <a:headEnd/>
              <a:tailEnd/>
            </a:ln>
            <a:effectLst>
              <a:outerShdw dist="12700" algn="ctr" rotWithShape="0">
                <a:srgbClr val="000000"/>
              </a:outerShdw>
            </a:effectLst>
          </p:spPr>
          <p:txBody>
            <a:bodyPr>
              <a:spAutoFit/>
            </a:bodyPr>
            <a:lstStyle/>
            <a:p>
              <a:r>
                <a:rPr lang="zh-CN" altLang="en-US" sz="2800" dirty="0">
                  <a:solidFill>
                    <a:srgbClr val="FF3300"/>
                  </a:solidFill>
                  <a:ea typeface="幼圆" pitchFamily="49" charset="-122"/>
                </a:rPr>
                <a:t>能处理吗？</a:t>
              </a:r>
              <a:endParaRPr lang="zh-CN" altLang="en-US" sz="2400" baseline="0" dirty="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2658"/>
                                        </p:tgtEl>
                                        <p:attrNameLst>
                                          <p:attrName>style.visibility</p:attrName>
                                        </p:attrNameLst>
                                      </p:cBhvr>
                                      <p:to>
                                        <p:strVal val="visible"/>
                                      </p:to>
                                    </p:set>
                                    <p:animEffect transition="in" filter="wipe(up)">
                                      <p:cBhvr>
                                        <p:cTn id="7" dur="500"/>
                                        <p:tgtEl>
                                          <p:spTgt spid="582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par>
                                <p:cTn id="34" presetID="3" presetClass="entr" presetSubtype="1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linds(horizontal)">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528"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ppt_w</p:attrName>
                                        </p:attrNameLst>
                                      </p:cBhvr>
                                      <p:tavLst>
                                        <p:tav tm="0">
                                          <p:val>
                                            <p:fltVal val="0"/>
                                          </p:val>
                                        </p:tav>
                                        <p:tav tm="100000">
                                          <p:val>
                                            <p:strVal val="#ppt_w"/>
                                          </p:val>
                                        </p:tav>
                                      </p:tavLst>
                                    </p:anim>
                                    <p:anim calcmode="lin" valueType="num">
                                      <p:cBhvr>
                                        <p:cTn id="42" dur="500" fill="hold"/>
                                        <p:tgtEl>
                                          <p:spTgt spid="23"/>
                                        </p:tgtEl>
                                        <p:attrNameLst>
                                          <p:attrName>ppt_h</p:attrName>
                                        </p:attrNameLst>
                                      </p:cBhvr>
                                      <p:tavLst>
                                        <p:tav tm="0">
                                          <p:val>
                                            <p:fltVal val="0"/>
                                          </p:val>
                                        </p:tav>
                                        <p:tav tm="100000">
                                          <p:val>
                                            <p:strVal val="#ppt_h"/>
                                          </p:val>
                                        </p:tav>
                                      </p:tavLst>
                                    </p:anim>
                                    <p:anim calcmode="lin" valueType="num">
                                      <p:cBhvr>
                                        <p:cTn id="43" dur="500" fill="hold"/>
                                        <p:tgtEl>
                                          <p:spTgt spid="23"/>
                                        </p:tgtEl>
                                        <p:attrNameLst>
                                          <p:attrName>ppt_x</p:attrName>
                                        </p:attrNameLst>
                                      </p:cBhvr>
                                      <p:tavLst>
                                        <p:tav tm="0">
                                          <p:val>
                                            <p:fltVal val="0.5"/>
                                          </p:val>
                                        </p:tav>
                                        <p:tav tm="100000">
                                          <p:val>
                                            <p:strVal val="#ppt_x"/>
                                          </p:val>
                                        </p:tav>
                                      </p:tavLst>
                                    </p:anim>
                                    <p:anim calcmode="lin" valueType="num">
                                      <p:cBhvr>
                                        <p:cTn id="44" dur="500" fill="hold"/>
                                        <p:tgtEl>
                                          <p:spTgt spid="2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autoUpdateAnimBg="0"/>
      <p:bldP spid="18" grpId="0" animBg="1"/>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35</a:t>
            </a:fld>
            <a:endParaRPr lang="zh-CN" altLang="en-US"/>
          </a:p>
        </p:txBody>
      </p:sp>
      <p:grpSp>
        <p:nvGrpSpPr>
          <p:cNvPr id="3" name="Group 18"/>
          <p:cNvGrpSpPr>
            <a:grpSpLocks/>
          </p:cNvGrpSpPr>
          <p:nvPr/>
        </p:nvGrpSpPr>
        <p:grpSpPr bwMode="auto">
          <a:xfrm>
            <a:off x="323850" y="404813"/>
            <a:ext cx="3048000" cy="685800"/>
            <a:chOff x="1968" y="528"/>
            <a:chExt cx="1920" cy="432"/>
          </a:xfrm>
        </p:grpSpPr>
        <p:sp>
          <p:nvSpPr>
            <p:cNvPr id="4" name="Oval 19"/>
            <p:cNvSpPr>
              <a:spLocks noChangeArrowheads="1"/>
            </p:cNvSpPr>
            <p:nvPr/>
          </p:nvSpPr>
          <p:spPr bwMode="auto">
            <a:xfrm>
              <a:off x="1968" y="528"/>
              <a:ext cx="1920" cy="432"/>
            </a:xfrm>
            <a:prstGeom prst="ellipse">
              <a:avLst/>
            </a:prstGeom>
            <a:solidFill>
              <a:srgbClr val="E1FFE1"/>
            </a:solidFill>
            <a:ln w="12700" cap="sq">
              <a:noFill/>
              <a:round/>
              <a:headEnd/>
              <a:tailEnd/>
            </a:ln>
            <a:effectLst>
              <a:outerShdw dist="113592" dir="1593903" algn="ctr" rotWithShape="0">
                <a:srgbClr val="B2B2B2"/>
              </a:outerShdw>
            </a:effectLst>
          </p:spPr>
          <p:txBody>
            <a:bodyPr wrap="none" anchor="ctr"/>
            <a:lstStyle/>
            <a:p>
              <a:endParaRPr lang="zh-CN" altLang="en-US"/>
            </a:p>
          </p:txBody>
        </p:sp>
        <p:sp>
          <p:nvSpPr>
            <p:cNvPr id="5" name="Text Box 20"/>
            <p:cNvSpPr txBox="1">
              <a:spLocks noChangeArrowheads="1"/>
            </p:cNvSpPr>
            <p:nvPr/>
          </p:nvSpPr>
          <p:spPr bwMode="auto">
            <a:xfrm>
              <a:off x="2136" y="549"/>
              <a:ext cx="1752" cy="365"/>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3200" dirty="0">
                  <a:solidFill>
                    <a:srgbClr val="FF3300"/>
                  </a:solidFill>
                  <a:ea typeface="黑体" pitchFamily="2" charset="-122"/>
                </a:rPr>
                <a:t>主函数</a:t>
              </a:r>
              <a:endParaRPr lang="zh-CN" altLang="en-US" sz="3200" baseline="0" dirty="0">
                <a:solidFill>
                  <a:srgbClr val="FF3300"/>
                </a:solidFill>
                <a:ea typeface="黑体" pitchFamily="2" charset="-122"/>
              </a:endParaRPr>
            </a:p>
          </p:txBody>
        </p:sp>
      </p:grpSp>
      <p:sp>
        <p:nvSpPr>
          <p:cNvPr id="6" name="Text Box 2"/>
          <p:cNvSpPr txBox="1">
            <a:spLocks noChangeArrowheads="1"/>
          </p:cNvSpPr>
          <p:nvPr/>
        </p:nvSpPr>
        <p:spPr bwMode="auto">
          <a:xfrm>
            <a:off x="762000" y="1268760"/>
            <a:ext cx="8382000" cy="5632311"/>
          </a:xfrm>
          <a:prstGeom prst="rect">
            <a:avLst/>
          </a:prstGeom>
          <a:noFill/>
          <a:ln w="12700" cap="sq">
            <a:noFill/>
            <a:miter lim="800000"/>
            <a:headEnd/>
            <a:tailEnd/>
          </a:ln>
        </p:spPr>
        <p:txBody>
          <a:bodyPr>
            <a:spAutoFit/>
          </a:bodyPr>
          <a:lstStyle/>
          <a:p>
            <a:pPr fontAlgn="base">
              <a:spcBef>
                <a:spcPct val="0"/>
              </a:spcBef>
            </a:pPr>
            <a:r>
              <a:rPr lang="en-US" altLang="zh-CN" sz="2000" dirty="0">
                <a:solidFill>
                  <a:srgbClr val="003399"/>
                </a:solidFill>
                <a:ea typeface="宋体" charset="-122"/>
              </a:rPr>
              <a:t>#include &lt;</a:t>
            </a:r>
            <a:r>
              <a:rPr lang="en-US" altLang="zh-CN" sz="2000" dirty="0" err="1">
                <a:solidFill>
                  <a:srgbClr val="003399"/>
                </a:solidFill>
                <a:ea typeface="宋体" charset="-122"/>
              </a:rPr>
              <a:t>stdio.h</a:t>
            </a:r>
            <a:r>
              <a:rPr lang="en-US" altLang="zh-CN" sz="2000" dirty="0">
                <a:solidFill>
                  <a:srgbClr val="003399"/>
                </a:solidFill>
                <a:ea typeface="宋体" charset="-122"/>
              </a:rPr>
              <a:t>&gt;</a:t>
            </a:r>
          </a:p>
          <a:p>
            <a:pPr fontAlgn="base">
              <a:spcBef>
                <a:spcPct val="0"/>
              </a:spcBef>
            </a:pPr>
            <a:r>
              <a:rPr lang="en-US" altLang="zh-CN" sz="2000" dirty="0">
                <a:solidFill>
                  <a:srgbClr val="003399"/>
                </a:solidFill>
                <a:ea typeface="宋体" charset="-122"/>
              </a:rPr>
              <a:t>#define MAXSIZE 1000</a:t>
            </a:r>
          </a:p>
          <a:p>
            <a:pPr fontAlgn="base">
              <a:spcBef>
                <a:spcPct val="0"/>
              </a:spcBef>
            </a:pPr>
            <a:r>
              <a:rPr lang="en-US" altLang="zh-CN" sz="2000" dirty="0" err="1">
                <a:solidFill>
                  <a:srgbClr val="003399"/>
                </a:solidFill>
                <a:ea typeface="宋体" charset="-122"/>
              </a:rPr>
              <a:t>typedef</a:t>
            </a:r>
            <a:r>
              <a:rPr lang="en-US" altLang="zh-CN" sz="2000" dirty="0">
                <a:solidFill>
                  <a:srgbClr val="003399"/>
                </a:solidFill>
                <a:ea typeface="宋体" charset="-122"/>
              </a:rPr>
              <a:t>  </a:t>
            </a:r>
            <a:r>
              <a:rPr lang="en-US" altLang="zh-CN" sz="2000" dirty="0" err="1">
                <a:solidFill>
                  <a:srgbClr val="003399"/>
                </a:solidFill>
                <a:ea typeface="宋体" charset="-122"/>
              </a:rPr>
              <a:t>int</a:t>
            </a:r>
            <a:r>
              <a:rPr lang="en-US" altLang="zh-CN" sz="2000" dirty="0">
                <a:solidFill>
                  <a:srgbClr val="003399"/>
                </a:solidFill>
                <a:ea typeface="宋体" charset="-122"/>
              </a:rPr>
              <a:t>  </a:t>
            </a:r>
            <a:r>
              <a:rPr lang="en-US" altLang="zh-CN" sz="2000" dirty="0" err="1">
                <a:solidFill>
                  <a:srgbClr val="003399"/>
                </a:solidFill>
                <a:ea typeface="宋体" charset="-122"/>
              </a:rPr>
              <a:t>ElemType</a:t>
            </a:r>
            <a:r>
              <a:rPr lang="en-US" altLang="zh-CN" sz="2000" dirty="0">
                <a:solidFill>
                  <a:srgbClr val="003399"/>
                </a:solidFill>
                <a:ea typeface="宋体" charset="-122"/>
              </a:rPr>
              <a:t>;</a:t>
            </a:r>
          </a:p>
          <a:p>
            <a:pPr fontAlgn="base">
              <a:spcBef>
                <a:spcPct val="0"/>
              </a:spcBef>
            </a:pPr>
            <a:r>
              <a:rPr lang="en-US" altLang="zh-CN" sz="2000" dirty="0" err="1">
                <a:solidFill>
                  <a:srgbClr val="003399"/>
                </a:solidFill>
                <a:ea typeface="宋体" charset="-122"/>
              </a:rPr>
              <a:t>int</a:t>
            </a:r>
            <a:r>
              <a:rPr lang="en-US" altLang="zh-CN" sz="2000" dirty="0">
                <a:solidFill>
                  <a:srgbClr val="003399"/>
                </a:solidFill>
                <a:ea typeface="宋体" charset="-122"/>
              </a:rPr>
              <a:t> N=0; </a:t>
            </a:r>
          </a:p>
          <a:p>
            <a:pPr fontAlgn="base">
              <a:spcBef>
                <a:spcPct val="0"/>
              </a:spcBef>
            </a:pPr>
            <a:r>
              <a:rPr lang="en-US" altLang="zh-CN" sz="2000" dirty="0" err="1">
                <a:solidFill>
                  <a:srgbClr val="003399"/>
                </a:solidFill>
                <a:ea typeface="宋体" charset="-122"/>
              </a:rPr>
              <a:t>int</a:t>
            </a:r>
            <a:r>
              <a:rPr lang="en-US" altLang="zh-CN" sz="2000" dirty="0">
                <a:solidFill>
                  <a:srgbClr val="003399"/>
                </a:solidFill>
                <a:ea typeface="宋体" charset="-122"/>
              </a:rPr>
              <a:t> main()</a:t>
            </a:r>
          </a:p>
          <a:p>
            <a:pPr fontAlgn="base">
              <a:spcBef>
                <a:spcPct val="0"/>
              </a:spcBef>
            </a:pPr>
            <a:r>
              <a:rPr lang="en-US" altLang="zh-CN" sz="2000" dirty="0">
                <a:solidFill>
                  <a:srgbClr val="003399"/>
                </a:solidFill>
                <a:ea typeface="宋体" charset="-122"/>
              </a:rPr>
              <a:t>{</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int</a:t>
            </a:r>
            <a:r>
              <a:rPr lang="en-US" altLang="zh-CN" sz="2000" dirty="0">
                <a:solidFill>
                  <a:srgbClr val="003399"/>
                </a:solidFill>
                <a:ea typeface="宋体" charset="-122"/>
              </a:rPr>
              <a:t> </a:t>
            </a:r>
            <a:r>
              <a:rPr lang="en-US" altLang="zh-CN" sz="2000" dirty="0" err="1">
                <a:solidFill>
                  <a:srgbClr val="003399"/>
                </a:solidFill>
                <a:ea typeface="宋体" charset="-122"/>
              </a:rPr>
              <a:t>i</a:t>
            </a:r>
            <a:r>
              <a:rPr lang="en-US" altLang="zh-CN" sz="2000" dirty="0">
                <a:solidFill>
                  <a:srgbClr val="003399"/>
                </a:solidFill>
                <a:ea typeface="宋体" charset="-122"/>
              </a:rPr>
              <a:t>;</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ElemType</a:t>
            </a:r>
            <a:r>
              <a:rPr lang="en-US" altLang="zh-CN" sz="2000" dirty="0">
                <a:solidFill>
                  <a:srgbClr val="003399"/>
                </a:solidFill>
                <a:ea typeface="宋体" charset="-122"/>
              </a:rPr>
              <a:t>  </a:t>
            </a:r>
            <a:r>
              <a:rPr lang="en-US" altLang="zh-CN" sz="2000" dirty="0" err="1">
                <a:solidFill>
                  <a:srgbClr val="003399"/>
                </a:solidFill>
                <a:ea typeface="宋体" charset="-122"/>
              </a:rPr>
              <a:t>data,list</a:t>
            </a:r>
            <a:r>
              <a:rPr lang="en-US" altLang="zh-CN" sz="2000" dirty="0">
                <a:solidFill>
                  <a:srgbClr val="003399"/>
                </a:solidFill>
                <a:ea typeface="宋体" charset="-122"/>
              </a:rPr>
              <a:t>[MAXSIZE];</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scanf</a:t>
            </a:r>
            <a:r>
              <a:rPr lang="en-US" altLang="zh-CN" sz="2000" dirty="0">
                <a:solidFill>
                  <a:srgbClr val="003399"/>
                </a:solidFill>
                <a:ea typeface="宋体" charset="-122"/>
              </a:rPr>
              <a:t>(“%d”, &amp;N);</a:t>
            </a:r>
          </a:p>
          <a:p>
            <a:pPr fontAlgn="base">
              <a:spcBef>
                <a:spcPct val="0"/>
              </a:spcBef>
            </a:pPr>
            <a:r>
              <a:rPr lang="en-US" altLang="zh-CN" sz="2000" dirty="0">
                <a:solidFill>
                  <a:srgbClr val="003399"/>
                </a:solidFill>
                <a:ea typeface="宋体" charset="-122"/>
              </a:rPr>
              <a:t>    for(</a:t>
            </a:r>
            <a:r>
              <a:rPr lang="en-US" altLang="zh-CN" sz="2000" dirty="0" err="1">
                <a:solidFill>
                  <a:srgbClr val="003399"/>
                </a:solidFill>
                <a:ea typeface="宋体" charset="-122"/>
              </a:rPr>
              <a:t>i</a:t>
            </a:r>
            <a:r>
              <a:rPr lang="en-US" altLang="zh-CN" sz="2000" dirty="0">
                <a:solidFill>
                  <a:srgbClr val="003399"/>
                </a:solidFill>
                <a:ea typeface="宋体" charset="-122"/>
              </a:rPr>
              <a:t>=0; </a:t>
            </a:r>
            <a:r>
              <a:rPr lang="en-US" altLang="zh-CN" sz="2000" dirty="0" err="1">
                <a:solidFill>
                  <a:srgbClr val="003399"/>
                </a:solidFill>
                <a:ea typeface="宋体" charset="-122"/>
              </a:rPr>
              <a:t>i</a:t>
            </a:r>
            <a:r>
              <a:rPr lang="en-US" altLang="zh-CN" sz="2000" dirty="0">
                <a:solidFill>
                  <a:srgbClr val="003399"/>
                </a:solidFill>
                <a:ea typeface="宋体" charset="-122"/>
              </a:rPr>
              <a:t>&lt; N; </a:t>
            </a:r>
            <a:r>
              <a:rPr lang="en-US" altLang="zh-CN" sz="2000" dirty="0" err="1">
                <a:solidFill>
                  <a:srgbClr val="003399"/>
                </a:solidFill>
                <a:ea typeface="宋体" charset="-122"/>
              </a:rPr>
              <a:t>i</a:t>
            </a:r>
            <a:r>
              <a:rPr lang="en-US" altLang="zh-CN" sz="2000" dirty="0">
                <a:solidFill>
                  <a:srgbClr val="003399"/>
                </a:solidFill>
                <a:ea typeface="宋体" charset="-122"/>
              </a:rPr>
              <a:t>++)</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scanf</a:t>
            </a:r>
            <a:r>
              <a:rPr lang="en-US" altLang="zh-CN" sz="2000" dirty="0">
                <a:solidFill>
                  <a:srgbClr val="003399"/>
                </a:solidFill>
                <a:ea typeface="宋体" charset="-122"/>
              </a:rPr>
              <a:t>(“%d”, &amp;list[</a:t>
            </a:r>
            <a:r>
              <a:rPr lang="en-US" altLang="zh-CN" sz="2000" dirty="0" err="1">
                <a:solidFill>
                  <a:srgbClr val="003399"/>
                </a:solidFill>
                <a:ea typeface="宋体" charset="-122"/>
              </a:rPr>
              <a:t>i</a:t>
            </a:r>
            <a:r>
              <a:rPr lang="en-US" altLang="zh-CN" sz="2000" dirty="0">
                <a:solidFill>
                  <a:srgbClr val="003399"/>
                </a:solidFill>
                <a:ea typeface="宋体" charset="-122"/>
              </a:rPr>
              <a:t>]);</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scanf</a:t>
            </a:r>
            <a:r>
              <a:rPr lang="en-US" altLang="zh-CN" sz="2000" dirty="0">
                <a:solidFill>
                  <a:srgbClr val="003399"/>
                </a:solidFill>
                <a:ea typeface="宋体" charset="-122"/>
              </a:rPr>
              <a:t>(“%d”, &amp;data);</a:t>
            </a:r>
          </a:p>
          <a:p>
            <a:pPr fontAlgn="base">
              <a:spcBef>
                <a:spcPct val="0"/>
              </a:spcBef>
            </a:pPr>
            <a:r>
              <a:rPr lang="en-US" altLang="zh-CN" sz="2000" dirty="0">
                <a:solidFill>
                  <a:srgbClr val="003399"/>
                </a:solidFill>
                <a:ea typeface="宋体" charset="-122"/>
              </a:rPr>
              <a:t>    if(</a:t>
            </a:r>
            <a:r>
              <a:rPr lang="en-US" altLang="zh-CN" sz="2000" dirty="0" err="1">
                <a:solidFill>
                  <a:srgbClr val="003399"/>
                </a:solidFill>
                <a:ea typeface="宋体" charset="-122"/>
              </a:rPr>
              <a:t>insertElem</a:t>
            </a:r>
            <a:r>
              <a:rPr lang="en-US" altLang="zh-CN" sz="2000" dirty="0">
                <a:solidFill>
                  <a:srgbClr val="003399"/>
                </a:solidFill>
                <a:ea typeface="宋体" charset="-122"/>
              </a:rPr>
              <a:t>(list, data ) == 1)</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printf</a:t>
            </a:r>
            <a:r>
              <a:rPr lang="en-US" altLang="zh-CN" sz="2000" dirty="0">
                <a:solidFill>
                  <a:srgbClr val="003399"/>
                </a:solidFill>
                <a:ea typeface="宋体" charset="-122"/>
              </a:rPr>
              <a:t>(“OK\n”);</a:t>
            </a:r>
          </a:p>
          <a:p>
            <a:pPr fontAlgn="base">
              <a:spcBef>
                <a:spcPct val="0"/>
              </a:spcBef>
            </a:pPr>
            <a:r>
              <a:rPr lang="en-US" altLang="zh-CN" sz="2000" dirty="0">
                <a:solidFill>
                  <a:srgbClr val="003399"/>
                </a:solidFill>
                <a:ea typeface="宋体" charset="-122"/>
              </a:rPr>
              <a:t>    else </a:t>
            </a:r>
          </a:p>
          <a:p>
            <a:pPr fontAlgn="base">
              <a:spcBef>
                <a:spcPct val="0"/>
              </a:spcBef>
            </a:pPr>
            <a:r>
              <a:rPr lang="en-US" altLang="zh-CN" sz="2000" dirty="0">
                <a:solidFill>
                  <a:srgbClr val="003399"/>
                </a:solidFill>
                <a:ea typeface="宋体" charset="-122"/>
              </a:rPr>
              <a:t>        </a:t>
            </a:r>
            <a:r>
              <a:rPr lang="en-US" altLang="zh-CN" sz="2000" dirty="0" err="1">
                <a:solidFill>
                  <a:srgbClr val="003399"/>
                </a:solidFill>
                <a:ea typeface="宋体" charset="-122"/>
              </a:rPr>
              <a:t>printf</a:t>
            </a:r>
            <a:r>
              <a:rPr lang="en-US" altLang="zh-CN" sz="2000" dirty="0">
                <a:solidFill>
                  <a:srgbClr val="003399"/>
                </a:solidFill>
                <a:ea typeface="宋体" charset="-122"/>
              </a:rPr>
              <a:t>(“Fail\n”);</a:t>
            </a:r>
          </a:p>
          <a:p>
            <a:pPr fontAlgn="base">
              <a:spcBef>
                <a:spcPct val="0"/>
              </a:spcBef>
            </a:pPr>
            <a:r>
              <a:rPr lang="en-US" altLang="zh-CN" sz="2000" dirty="0">
                <a:solidFill>
                  <a:srgbClr val="003399"/>
                </a:solidFill>
                <a:ea typeface="宋体" charset="-122"/>
              </a:rPr>
              <a:t>    return 0;</a:t>
            </a:r>
          </a:p>
          <a:p>
            <a:pPr fontAlgn="base">
              <a:spcBef>
                <a:spcPct val="0"/>
              </a:spcBef>
            </a:pPr>
            <a:r>
              <a:rPr lang="en-US" altLang="zh-CN" sz="2000" dirty="0">
                <a:solidFill>
                  <a:srgbClr val="003399"/>
                </a:solidFill>
                <a:ea typeface="宋体" charset="-122"/>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611560" y="1340768"/>
            <a:ext cx="8382000" cy="4173450"/>
          </a:xfrm>
          <a:prstGeom prst="rect">
            <a:avLst/>
          </a:prstGeom>
          <a:noFill/>
          <a:ln w="12700" cap="sq">
            <a:noFill/>
            <a:miter lim="800000"/>
            <a:headEnd/>
            <a:tailEnd/>
          </a:ln>
        </p:spPr>
        <p:txBody>
          <a:bodyPr>
            <a:spAutoFit/>
          </a:bodyPr>
          <a:lstStyle/>
          <a:p>
            <a:pPr fontAlgn="base">
              <a:lnSpc>
                <a:spcPct val="80000"/>
              </a:lnSpc>
              <a:spcBef>
                <a:spcPct val="0"/>
              </a:spcBef>
            </a:pPr>
            <a:r>
              <a:rPr lang="en-US" altLang="zh-CN" sz="2400" dirty="0" err="1">
                <a:solidFill>
                  <a:srgbClr val="003399"/>
                </a:solidFill>
                <a:ea typeface="宋体" charset="-122"/>
              </a:rPr>
              <a:t>int</a:t>
            </a:r>
            <a:r>
              <a:rPr lang="en-US" altLang="zh-CN" sz="2400" baseline="0" dirty="0">
                <a:solidFill>
                  <a:srgbClr val="003399"/>
                </a:solidFill>
                <a:ea typeface="宋体" charset="-122"/>
              </a:rPr>
              <a:t> </a:t>
            </a:r>
            <a:r>
              <a:rPr lang="en-US" altLang="zh-CN" sz="2400" dirty="0" err="1">
                <a:solidFill>
                  <a:srgbClr val="003399"/>
                </a:solidFill>
                <a:ea typeface="宋体" charset="-122"/>
              </a:rPr>
              <a:t>insertElem</a:t>
            </a:r>
            <a:r>
              <a:rPr lang="en-US" altLang="zh-CN" sz="2400" baseline="0" dirty="0">
                <a:solidFill>
                  <a:srgbClr val="003399"/>
                </a:solidFill>
                <a:ea typeface="宋体" charset="-122"/>
              </a:rPr>
              <a:t>(</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a:t>
            </a:r>
            <a:r>
              <a:rPr lang="en-US" altLang="zh-CN" sz="2400" dirty="0">
                <a:solidFill>
                  <a:srgbClr val="003399"/>
                </a:solidFill>
                <a:ea typeface="宋体" charset="-122"/>
              </a:rPr>
              <a:t>list</a:t>
            </a:r>
            <a:r>
              <a:rPr lang="en-US" altLang="zh-CN" sz="2400" baseline="0" dirty="0">
                <a:solidFill>
                  <a:srgbClr val="003399"/>
                </a:solidFill>
                <a:ea typeface="宋体" charset="-122"/>
              </a:rPr>
              <a:t>[ ],  </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item)</a:t>
            </a:r>
          </a:p>
          <a:p>
            <a:pPr fontAlgn="base">
              <a:lnSpc>
                <a:spcPct val="80000"/>
              </a:lnSpc>
              <a:spcBef>
                <a:spcPct val="0"/>
              </a:spcBef>
            </a:pPr>
            <a:r>
              <a:rPr lang="en-US" altLang="zh-CN" sz="2400" baseline="0" dirty="0">
                <a:solidFill>
                  <a:srgbClr val="003399"/>
                </a:solidFill>
                <a:ea typeface="宋体" charset="-122"/>
              </a:rPr>
              <a:t>{</a:t>
            </a:r>
          </a:p>
          <a:p>
            <a:pPr fontAlgn="base">
              <a:lnSpc>
                <a:spcPct val="80000"/>
              </a:lnSpc>
              <a:spcBef>
                <a:spcPct val="0"/>
              </a:spcBef>
            </a:pPr>
            <a:r>
              <a:rPr lang="en-US" altLang="zh-CN" sz="2400" baseline="0" dirty="0">
                <a:solidFill>
                  <a:srgbClr val="003399"/>
                </a:solidFill>
                <a:ea typeface="宋体" charset="-122"/>
              </a:rPr>
              <a:t>      </a:t>
            </a:r>
            <a:r>
              <a:rPr lang="en-US" altLang="zh-CN" sz="2400" baseline="0" dirty="0" err="1">
                <a:solidFill>
                  <a:srgbClr val="003399"/>
                </a:solidFill>
                <a:ea typeface="宋体" charset="-122"/>
              </a:rPr>
              <a:t>int</a:t>
            </a:r>
            <a:r>
              <a:rPr lang="en-US" altLang="zh-CN" sz="2400" baseline="0" dirty="0">
                <a:solidFill>
                  <a:srgbClr val="003399"/>
                </a:solidFill>
                <a:ea typeface="宋体" charset="-122"/>
              </a:rPr>
              <a:t> </a:t>
            </a:r>
            <a:r>
              <a:rPr lang="en-US" altLang="zh-CN" sz="2400" baseline="0" dirty="0" err="1">
                <a:solidFill>
                  <a:srgbClr val="003399"/>
                </a:solidFill>
                <a:ea typeface="宋体" charset="-122"/>
              </a:rPr>
              <a:t>i</a:t>
            </a:r>
            <a:r>
              <a:rPr lang="en-US" altLang="zh-CN" sz="2400" baseline="0" dirty="0">
                <a:solidFill>
                  <a:srgbClr val="003399"/>
                </a:solidFill>
                <a:ea typeface="宋体" charset="-122"/>
              </a:rPr>
              <a:t>=0,j;</a:t>
            </a:r>
          </a:p>
          <a:p>
            <a:pPr fontAlgn="base">
              <a:lnSpc>
                <a:spcPct val="80000"/>
              </a:lnSpc>
              <a:spcBef>
                <a:spcPct val="0"/>
              </a:spcBef>
            </a:pPr>
            <a:endParaRPr lang="en-US" altLang="zh-CN" sz="2400" baseline="0" dirty="0">
              <a:solidFill>
                <a:srgbClr val="003399"/>
              </a:solidFill>
              <a:ea typeface="宋体" charset="-122"/>
              <a:sym typeface="Symbol" pitchFamily="18" charset="2"/>
            </a:endParaRP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dirty="0">
                <a:solidFill>
                  <a:srgbClr val="003399"/>
                </a:solidFill>
                <a:ea typeface="宋体" charset="-122"/>
              </a:rPr>
              <a:t>if  (N == MAXSIZE) return -1;</a:t>
            </a: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a:t>
            </a:r>
            <a:r>
              <a:rPr lang="en-US" altLang="zh-CN" sz="2400" dirty="0">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 = </a:t>
            </a:r>
            <a:r>
              <a:rPr lang="en-US" altLang="zh-CN" sz="2400" baseline="0" dirty="0" err="1">
                <a:solidFill>
                  <a:srgbClr val="003399"/>
                </a:solidFill>
                <a:ea typeface="宋体" charset="-122"/>
                <a:sym typeface="Symbol" pitchFamily="18" charset="2"/>
              </a:rPr>
              <a:t>searchElem</a:t>
            </a:r>
            <a:r>
              <a:rPr lang="en-US" altLang="zh-CN" sz="2400" baseline="0" dirty="0">
                <a:solidFill>
                  <a:srgbClr val="003399"/>
                </a:solidFill>
                <a:ea typeface="宋体" charset="-122"/>
                <a:sym typeface="Symbol" pitchFamily="18" charset="2"/>
              </a:rPr>
              <a:t>(list, item);          </a:t>
            </a:r>
            <a:r>
              <a:rPr lang="en-US" altLang="zh-CN" sz="2000" baseline="0" dirty="0">
                <a:solidFill>
                  <a:srgbClr val="007400"/>
                </a:solidFill>
                <a:ea typeface="宋体" charset="-122"/>
                <a:sym typeface="Symbol" pitchFamily="18" charset="2"/>
              </a:rPr>
              <a:t>/* </a:t>
            </a:r>
            <a:r>
              <a:rPr lang="zh-CN" altLang="en-US" sz="2000" baseline="0" dirty="0">
                <a:solidFill>
                  <a:srgbClr val="007400"/>
                </a:solidFill>
                <a:ea typeface="幼圆" pitchFamily="49" charset="-122"/>
                <a:sym typeface="Symbol" pitchFamily="18" charset="2"/>
              </a:rPr>
              <a:t>寻找</a:t>
            </a:r>
            <a:r>
              <a:rPr lang="en-US" altLang="zh-CN" sz="2000" baseline="0" dirty="0">
                <a:solidFill>
                  <a:srgbClr val="007400"/>
                </a:solidFill>
                <a:ea typeface="幼圆" pitchFamily="49" charset="-122"/>
                <a:sym typeface="Symbol" pitchFamily="18" charset="2"/>
              </a:rPr>
              <a:t>item</a:t>
            </a:r>
            <a:r>
              <a:rPr lang="zh-CN" altLang="en-US" sz="2000" baseline="0" dirty="0">
                <a:solidFill>
                  <a:srgbClr val="007400"/>
                </a:solidFill>
                <a:ea typeface="幼圆" pitchFamily="49" charset="-122"/>
                <a:sym typeface="Symbol" pitchFamily="18" charset="2"/>
              </a:rPr>
              <a:t>的合适位置 </a:t>
            </a:r>
            <a:r>
              <a:rPr lang="zh-CN" altLang="en-US" sz="2000" baseline="0" dirty="0">
                <a:solidFill>
                  <a:srgbClr val="007400"/>
                </a:solidFill>
                <a:ea typeface="宋体" charset="-122"/>
                <a:sym typeface="Symbol" pitchFamily="18" charset="2"/>
              </a:rPr>
              <a:t>*/</a:t>
            </a:r>
            <a:endParaRPr lang="zh-CN" altLang="en-US" sz="2400" baseline="0" dirty="0">
              <a:solidFill>
                <a:srgbClr val="007400"/>
              </a:solidFill>
              <a:ea typeface="宋体" charset="-122"/>
              <a:sym typeface="Symbol" pitchFamily="18" charset="2"/>
            </a:endParaRPr>
          </a:p>
          <a:p>
            <a:pPr fontAlgn="base">
              <a:lnSpc>
                <a:spcPct val="80000"/>
              </a:lnSpc>
              <a:spcBef>
                <a:spcPct val="0"/>
              </a:spcBef>
            </a:pP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for(j=N</a:t>
            </a:r>
            <a:r>
              <a:rPr lang="en-US" altLang="zh-CN" sz="2400" baseline="0" dirty="0">
                <a:solidFill>
                  <a:srgbClr val="003399"/>
                </a:solidFill>
                <a:latin typeface="宋体" charset="-122"/>
                <a:ea typeface="宋体" charset="-122"/>
                <a:sym typeface="Symbol" pitchFamily="18" charset="2"/>
              </a:rPr>
              <a:t>-</a:t>
            </a:r>
            <a:r>
              <a:rPr lang="en-US" altLang="zh-CN" sz="2400" baseline="0" dirty="0">
                <a:solidFill>
                  <a:srgbClr val="003399"/>
                </a:solidFill>
                <a:ea typeface="宋体" charset="-122"/>
                <a:sym typeface="Symbol" pitchFamily="18" charset="2"/>
              </a:rPr>
              <a:t>1; j&gt;=</a:t>
            </a:r>
            <a:r>
              <a:rPr lang="en-US" altLang="zh-CN" sz="2400" baseline="0" dirty="0" err="1">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 j</a:t>
            </a:r>
            <a:r>
              <a:rPr lang="en-US" altLang="zh-CN" sz="2400" baseline="0" dirty="0">
                <a:solidFill>
                  <a:srgbClr val="003399"/>
                </a:solidFill>
                <a:latin typeface="宋体" charset="-122"/>
                <a:ea typeface="宋体" charset="-122"/>
                <a:sym typeface="Symbol" pitchFamily="18" charset="2"/>
              </a:rPr>
              <a:t>--</a:t>
            </a:r>
            <a:r>
              <a:rPr lang="en-US" altLang="zh-CN" sz="2400" baseline="0" dirty="0">
                <a:solidFill>
                  <a:srgbClr val="003399"/>
                </a:solidFill>
                <a:ea typeface="宋体" charset="-122"/>
                <a:sym typeface="Symbol" pitchFamily="18" charset="2"/>
              </a:rPr>
              <a:t>)</a:t>
            </a:r>
          </a:p>
          <a:p>
            <a:pPr fontAlgn="base">
              <a:lnSpc>
                <a:spcPct val="80000"/>
              </a:lnSpc>
              <a:spcBef>
                <a:spcPct val="0"/>
              </a:spcBef>
            </a:pPr>
            <a:r>
              <a:rPr lang="en-US" altLang="zh-CN" sz="2400" baseline="0" dirty="0">
                <a:solidFill>
                  <a:srgbClr val="003399"/>
                </a:solidFill>
                <a:ea typeface="宋体" charset="-122"/>
                <a:sym typeface="Symbol" pitchFamily="18" charset="2"/>
              </a:rPr>
              <a:t>          list[j+1]=list[j];</a:t>
            </a:r>
          </a:p>
          <a:p>
            <a:pPr fontAlgn="base">
              <a:lnSpc>
                <a:spcPct val="80000"/>
              </a:lnSpc>
              <a:spcBef>
                <a:spcPct val="0"/>
              </a:spcBef>
            </a:pPr>
            <a:r>
              <a:rPr lang="en-US" altLang="zh-CN" sz="2400" baseline="0" dirty="0">
                <a:solidFill>
                  <a:srgbClr val="003399"/>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list[</a:t>
            </a:r>
            <a:r>
              <a:rPr lang="en-US" altLang="zh-CN" sz="2400" baseline="0" dirty="0" err="1">
                <a:solidFill>
                  <a:srgbClr val="003399"/>
                </a:solidFill>
                <a:ea typeface="宋体" charset="-122"/>
                <a:sym typeface="Symbol" pitchFamily="18" charset="2"/>
              </a:rPr>
              <a:t>i</a:t>
            </a:r>
            <a:r>
              <a:rPr lang="en-US" altLang="zh-CN" sz="2400" baseline="0" dirty="0">
                <a:solidFill>
                  <a:srgbClr val="003399"/>
                </a:solidFill>
                <a:ea typeface="宋体" charset="-122"/>
                <a:sym typeface="Symbol" pitchFamily="18" charset="2"/>
              </a:rPr>
              <a:t>]=item;                       </a:t>
            </a:r>
            <a:r>
              <a:rPr lang="en-US" altLang="zh-CN" sz="2000" baseline="0" dirty="0">
                <a:solidFill>
                  <a:srgbClr val="007400"/>
                </a:solidFill>
                <a:ea typeface="宋体" charset="-122"/>
                <a:sym typeface="Symbol" pitchFamily="18" charset="2"/>
              </a:rPr>
              <a:t>/* </a:t>
            </a:r>
            <a:r>
              <a:rPr lang="zh-CN" altLang="en-US" sz="2000" baseline="0" dirty="0">
                <a:solidFill>
                  <a:srgbClr val="007400"/>
                </a:solidFill>
                <a:ea typeface="宋体" charset="-122"/>
                <a:sym typeface="Symbol" pitchFamily="18" charset="2"/>
              </a:rPr>
              <a:t>将</a:t>
            </a:r>
            <a:r>
              <a:rPr lang="en-US" altLang="zh-CN" sz="2000" baseline="0" dirty="0">
                <a:solidFill>
                  <a:srgbClr val="007400"/>
                </a:solidFill>
                <a:ea typeface="宋体" charset="-122"/>
                <a:sym typeface="Symbol" pitchFamily="18" charset="2"/>
              </a:rPr>
              <a:t>item</a:t>
            </a:r>
            <a:r>
              <a:rPr lang="zh-CN" altLang="en-US" sz="2000" baseline="0" dirty="0">
                <a:solidFill>
                  <a:srgbClr val="007400"/>
                </a:solidFill>
                <a:ea typeface="幼圆" pitchFamily="49" charset="-122"/>
                <a:sym typeface="Symbol" pitchFamily="18" charset="2"/>
              </a:rPr>
              <a:t>插入表中</a:t>
            </a:r>
            <a:r>
              <a:rPr lang="zh-CN" altLang="en-US" sz="2000" baseline="0" dirty="0">
                <a:solidFill>
                  <a:srgbClr val="007400"/>
                </a:solidFill>
                <a:ea typeface="宋体" charset="-122"/>
                <a:sym typeface="Symbol" pitchFamily="18" charset="2"/>
              </a:rPr>
              <a:t> */</a:t>
            </a:r>
          </a:p>
          <a:p>
            <a:pPr fontAlgn="base">
              <a:lnSpc>
                <a:spcPct val="80000"/>
              </a:lnSpc>
              <a:spcBef>
                <a:spcPct val="0"/>
              </a:spcBef>
            </a:pPr>
            <a:r>
              <a:rPr lang="en-US" altLang="zh-CN" sz="2400" baseline="0" dirty="0">
                <a:solidFill>
                  <a:srgbClr val="003399"/>
                </a:solidFill>
                <a:ea typeface="宋体" charset="-122"/>
                <a:sym typeface="Symbol" pitchFamily="18" charset="2"/>
              </a:rPr>
              <a:t>     N+</a:t>
            </a:r>
            <a:r>
              <a:rPr lang="en-US" altLang="zh-CN" sz="2400" baseline="0" dirty="0">
                <a:solidFill>
                  <a:srgbClr val="003399"/>
                </a:solidFill>
                <a:ea typeface="宋体" charset="-122"/>
                <a:cs typeface="Times New Roman" pitchFamily="18" charset="0"/>
                <a:sym typeface="Symbol" pitchFamily="18" charset="2"/>
              </a:rPr>
              <a:t>+;</a:t>
            </a:r>
          </a:p>
          <a:p>
            <a:pPr fontAlgn="base">
              <a:lnSpc>
                <a:spcPct val="80000"/>
              </a:lnSpc>
              <a:spcBef>
                <a:spcPct val="0"/>
              </a:spcBef>
            </a:pPr>
            <a:r>
              <a:rPr lang="en-US" altLang="zh-CN" sz="2400" dirty="0">
                <a:solidFill>
                  <a:srgbClr val="003399"/>
                </a:solidFill>
                <a:ea typeface="宋体" charset="-122"/>
                <a:cs typeface="Times New Roman" pitchFamily="18" charset="0"/>
                <a:sym typeface="Symbol" pitchFamily="18" charset="2"/>
              </a:rPr>
              <a:t>     return 1;</a:t>
            </a:r>
            <a:endParaRPr lang="en-US" altLang="zh-CN" sz="24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400" baseline="0" dirty="0">
                <a:solidFill>
                  <a:srgbClr val="003399"/>
                </a:solidFill>
                <a:ea typeface="宋体" charset="-122"/>
                <a:cs typeface="Times New Roman" pitchFamily="18" charset="0"/>
                <a:sym typeface="Symbol" pitchFamily="18" charset="2"/>
              </a:rPr>
              <a:t>}</a:t>
            </a:r>
          </a:p>
        </p:txBody>
      </p:sp>
      <p:grpSp>
        <p:nvGrpSpPr>
          <p:cNvPr id="4" name="Group 13"/>
          <p:cNvGrpSpPr>
            <a:grpSpLocks/>
          </p:cNvGrpSpPr>
          <p:nvPr/>
        </p:nvGrpSpPr>
        <p:grpSpPr bwMode="auto">
          <a:xfrm>
            <a:off x="282575" y="93663"/>
            <a:ext cx="1841500" cy="1196975"/>
            <a:chOff x="178" y="0"/>
            <a:chExt cx="1160" cy="754"/>
          </a:xfrm>
        </p:grpSpPr>
        <p:sp>
          <p:nvSpPr>
            <p:cNvPr id="73740" name="AutoShape 14"/>
            <p:cNvSpPr>
              <a:spLocks noChangeArrowheads="1"/>
            </p:cNvSpPr>
            <p:nvPr/>
          </p:nvSpPr>
          <p:spPr bwMode="auto">
            <a:xfrm>
              <a:off x="178" y="0"/>
              <a:ext cx="1160" cy="754"/>
            </a:xfrm>
            <a:prstGeom prst="irregularSeal2">
              <a:avLst/>
            </a:prstGeom>
            <a:solidFill>
              <a:srgbClr val="CCFFFF"/>
            </a:solidFill>
            <a:ln w="73025" cap="sq">
              <a:solidFill>
                <a:srgbClr val="FFFF00"/>
              </a:solidFill>
              <a:miter lim="800000"/>
              <a:headEnd/>
              <a:tailEnd/>
            </a:ln>
            <a:effectLst>
              <a:outerShdw dist="157090" dir="842175" algn="ctr" rotWithShape="0">
                <a:srgbClr val="B2B2B2"/>
              </a:outerShdw>
            </a:effectLst>
          </p:spPr>
          <p:txBody>
            <a:bodyPr wrap="none" anchor="ctr"/>
            <a:lstStyle/>
            <a:p>
              <a:endParaRPr lang="zh-CN" altLang="en-US"/>
            </a:p>
          </p:txBody>
        </p:sp>
        <p:sp>
          <p:nvSpPr>
            <p:cNvPr id="73741" name="Rectangle 15"/>
            <p:cNvSpPr>
              <a:spLocks noChangeArrowheads="1"/>
            </p:cNvSpPr>
            <p:nvPr/>
          </p:nvSpPr>
          <p:spPr bwMode="auto">
            <a:xfrm>
              <a:off x="328" y="163"/>
              <a:ext cx="1004" cy="423"/>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800" i="1" baseline="0">
                  <a:solidFill>
                    <a:srgbClr val="FF3300"/>
                  </a:solidFill>
                  <a:ea typeface="黑体" pitchFamily="2" charset="-122"/>
                </a:rPr>
                <a:t>算法</a:t>
              </a:r>
            </a:p>
          </p:txBody>
        </p:sp>
      </p:grpSp>
      <p:grpSp>
        <p:nvGrpSpPr>
          <p:cNvPr id="5" name="Group 16"/>
          <p:cNvGrpSpPr>
            <a:grpSpLocks/>
          </p:cNvGrpSpPr>
          <p:nvPr/>
        </p:nvGrpSpPr>
        <p:grpSpPr bwMode="auto">
          <a:xfrm>
            <a:off x="683568" y="2348880"/>
            <a:ext cx="6962774" cy="2016224"/>
            <a:chOff x="899" y="2076"/>
            <a:chExt cx="4386" cy="1082"/>
          </a:xfrm>
        </p:grpSpPr>
        <p:sp>
          <p:nvSpPr>
            <p:cNvPr id="73737" name="Freeform 17"/>
            <p:cNvSpPr>
              <a:spLocks/>
            </p:cNvSpPr>
            <p:nvPr/>
          </p:nvSpPr>
          <p:spPr bwMode="auto">
            <a:xfrm>
              <a:off x="899" y="2076"/>
              <a:ext cx="2338" cy="451"/>
            </a:xfrm>
            <a:custGeom>
              <a:avLst/>
              <a:gdLst>
                <a:gd name="T0" fmla="*/ 207 w 2338"/>
                <a:gd name="T1" fmla="*/ 21 h 693"/>
                <a:gd name="T2" fmla="*/ 368 w 2338"/>
                <a:gd name="T3" fmla="*/ 32 h 693"/>
                <a:gd name="T4" fmla="*/ 1451 w 2338"/>
                <a:gd name="T5" fmla="*/ 44 h 693"/>
                <a:gd name="T6" fmla="*/ 2073 w 2338"/>
                <a:gd name="T7" fmla="*/ 101 h 693"/>
                <a:gd name="T8" fmla="*/ 2292 w 2338"/>
                <a:gd name="T9" fmla="*/ 147 h 693"/>
                <a:gd name="T10" fmla="*/ 2338 w 2338"/>
                <a:gd name="T11" fmla="*/ 274 h 693"/>
                <a:gd name="T12" fmla="*/ 2292 w 2338"/>
                <a:gd name="T13" fmla="*/ 504 h 693"/>
                <a:gd name="T14" fmla="*/ 2246 w 2338"/>
                <a:gd name="T15" fmla="*/ 528 h 693"/>
                <a:gd name="T16" fmla="*/ 2154 w 2338"/>
                <a:gd name="T17" fmla="*/ 620 h 693"/>
                <a:gd name="T18" fmla="*/ 2131 w 2338"/>
                <a:gd name="T19" fmla="*/ 654 h 693"/>
                <a:gd name="T20" fmla="*/ 1082 w 2338"/>
                <a:gd name="T21" fmla="*/ 677 h 693"/>
                <a:gd name="T22" fmla="*/ 184 w 2338"/>
                <a:gd name="T23" fmla="*/ 666 h 693"/>
                <a:gd name="T24" fmla="*/ 92 w 2338"/>
                <a:gd name="T25" fmla="*/ 608 h 693"/>
                <a:gd name="T26" fmla="*/ 23 w 2338"/>
                <a:gd name="T27" fmla="*/ 470 h 693"/>
                <a:gd name="T28" fmla="*/ 11 w 2338"/>
                <a:gd name="T29" fmla="*/ 435 h 693"/>
                <a:gd name="T30" fmla="*/ 0 w 2338"/>
                <a:gd name="T31" fmla="*/ 401 h 693"/>
                <a:gd name="T32" fmla="*/ 69 w 2338"/>
                <a:gd name="T33" fmla="*/ 124 h 693"/>
                <a:gd name="T34" fmla="*/ 149 w 2338"/>
                <a:gd name="T35" fmla="*/ 32 h 693"/>
                <a:gd name="T36" fmla="*/ 276 w 2338"/>
                <a:gd name="T37" fmla="*/ 21 h 69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38"/>
                <a:gd name="T58" fmla="*/ 0 h 693"/>
                <a:gd name="T59" fmla="*/ 2338 w 2338"/>
                <a:gd name="T60" fmla="*/ 693 h 69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38" h="693">
                  <a:moveTo>
                    <a:pt x="207" y="21"/>
                  </a:moveTo>
                  <a:cubicBezTo>
                    <a:pt x="265" y="0"/>
                    <a:pt x="313" y="31"/>
                    <a:pt x="368" y="32"/>
                  </a:cubicBezTo>
                  <a:cubicBezTo>
                    <a:pt x="729" y="39"/>
                    <a:pt x="1090" y="40"/>
                    <a:pt x="1451" y="44"/>
                  </a:cubicBezTo>
                  <a:cubicBezTo>
                    <a:pt x="1662" y="55"/>
                    <a:pt x="1862" y="90"/>
                    <a:pt x="2073" y="101"/>
                  </a:cubicBezTo>
                  <a:cubicBezTo>
                    <a:pt x="2151" y="121"/>
                    <a:pt x="2211" y="137"/>
                    <a:pt x="2292" y="147"/>
                  </a:cubicBezTo>
                  <a:cubicBezTo>
                    <a:pt x="2307" y="191"/>
                    <a:pt x="2327" y="229"/>
                    <a:pt x="2338" y="274"/>
                  </a:cubicBezTo>
                  <a:cubicBezTo>
                    <a:pt x="2323" y="351"/>
                    <a:pt x="2319" y="430"/>
                    <a:pt x="2292" y="504"/>
                  </a:cubicBezTo>
                  <a:cubicBezTo>
                    <a:pt x="2286" y="520"/>
                    <a:pt x="2260" y="518"/>
                    <a:pt x="2246" y="528"/>
                  </a:cubicBezTo>
                  <a:cubicBezTo>
                    <a:pt x="2207" y="556"/>
                    <a:pt x="2194" y="593"/>
                    <a:pt x="2154" y="620"/>
                  </a:cubicBezTo>
                  <a:cubicBezTo>
                    <a:pt x="2146" y="631"/>
                    <a:pt x="2145" y="653"/>
                    <a:pt x="2131" y="654"/>
                  </a:cubicBezTo>
                  <a:cubicBezTo>
                    <a:pt x="1782" y="679"/>
                    <a:pt x="1432" y="668"/>
                    <a:pt x="1082" y="677"/>
                  </a:cubicBezTo>
                  <a:cubicBezTo>
                    <a:pt x="782" y="693"/>
                    <a:pt x="483" y="692"/>
                    <a:pt x="184" y="666"/>
                  </a:cubicBezTo>
                  <a:cubicBezTo>
                    <a:pt x="127" y="647"/>
                    <a:pt x="148" y="628"/>
                    <a:pt x="92" y="608"/>
                  </a:cubicBezTo>
                  <a:cubicBezTo>
                    <a:pt x="32" y="518"/>
                    <a:pt x="55" y="566"/>
                    <a:pt x="23" y="470"/>
                  </a:cubicBezTo>
                  <a:cubicBezTo>
                    <a:pt x="19" y="458"/>
                    <a:pt x="15" y="447"/>
                    <a:pt x="11" y="435"/>
                  </a:cubicBezTo>
                  <a:cubicBezTo>
                    <a:pt x="7" y="424"/>
                    <a:pt x="0" y="401"/>
                    <a:pt x="0" y="401"/>
                  </a:cubicBezTo>
                  <a:cubicBezTo>
                    <a:pt x="9" y="308"/>
                    <a:pt x="19" y="207"/>
                    <a:pt x="69" y="124"/>
                  </a:cubicBezTo>
                  <a:cubicBezTo>
                    <a:pt x="92" y="85"/>
                    <a:pt x="107" y="50"/>
                    <a:pt x="149" y="32"/>
                  </a:cubicBezTo>
                  <a:cubicBezTo>
                    <a:pt x="190" y="15"/>
                    <a:pt x="233" y="21"/>
                    <a:pt x="276" y="21"/>
                  </a:cubicBezTo>
                </a:path>
              </a:pathLst>
            </a:custGeom>
            <a:noFill/>
            <a:ln w="66675" cap="sq" cmpd="sng">
              <a:solidFill>
                <a:srgbClr val="2CB3B0"/>
              </a:solidFill>
              <a:prstDash val="solid"/>
              <a:round/>
              <a:headEnd/>
              <a:tailEnd/>
            </a:ln>
          </p:spPr>
          <p:txBody>
            <a:bodyPr wrap="none" anchor="ctr"/>
            <a:lstStyle/>
            <a:p>
              <a:endParaRPr lang="zh-CN" altLang="en-US"/>
            </a:p>
          </p:txBody>
        </p:sp>
        <p:sp>
          <p:nvSpPr>
            <p:cNvPr id="73738" name="Freeform 18"/>
            <p:cNvSpPr>
              <a:spLocks/>
            </p:cNvSpPr>
            <p:nvPr/>
          </p:nvSpPr>
          <p:spPr bwMode="auto">
            <a:xfrm rot="10007710" flipH="1">
              <a:off x="3162" y="2458"/>
              <a:ext cx="1396" cy="700"/>
            </a:xfrm>
            <a:custGeom>
              <a:avLst/>
              <a:gdLst>
                <a:gd name="T0" fmla="*/ 11 w 1441"/>
                <a:gd name="T1" fmla="*/ 1 h 1153"/>
                <a:gd name="T2" fmla="*/ 47 w 1441"/>
                <a:gd name="T3" fmla="*/ 1 h 1153"/>
                <a:gd name="T4" fmla="*/ 124 w 1441"/>
                <a:gd name="T5" fmla="*/ 1 h 1153"/>
                <a:gd name="T6" fmla="*/ 233 w 1441"/>
                <a:gd name="T7" fmla="*/ 1 h 1153"/>
                <a:gd name="T8" fmla="*/ 376 w 1441"/>
                <a:gd name="T9" fmla="*/ 1 h 1153"/>
                <a:gd name="T10" fmla="*/ 551 w 1441"/>
                <a:gd name="T11" fmla="*/ 1 h 1153"/>
                <a:gd name="T12" fmla="*/ 707 w 1441"/>
                <a:gd name="T13" fmla="*/ 1 h 1153"/>
                <a:gd name="T14" fmla="*/ 829 w 1441"/>
                <a:gd name="T15" fmla="*/ 1 h 1153"/>
                <a:gd name="T16" fmla="*/ 915 w 1441"/>
                <a:gd name="T17" fmla="*/ 1 h 1153"/>
                <a:gd name="T18" fmla="*/ 968 w 1441"/>
                <a:gd name="T19" fmla="*/ 1 h 1153"/>
                <a:gd name="T20" fmla="*/ 983 w 1441"/>
                <a:gd name="T21" fmla="*/ 1 h 1153"/>
                <a:gd name="T22" fmla="*/ 974 w 1441"/>
                <a:gd name="T23" fmla="*/ 1 h 1153"/>
                <a:gd name="T24" fmla="*/ 944 w 1441"/>
                <a:gd name="T25" fmla="*/ 1 h 1153"/>
                <a:gd name="T26" fmla="*/ 888 w 1441"/>
                <a:gd name="T27" fmla="*/ 1 h 1153"/>
                <a:gd name="T28" fmla="*/ 819 w 1441"/>
                <a:gd name="T29" fmla="*/ 1 h 1153"/>
                <a:gd name="T30" fmla="*/ 725 w 1441"/>
                <a:gd name="T31" fmla="*/ 1 h 1153"/>
                <a:gd name="T32" fmla="*/ 617 w 1441"/>
                <a:gd name="T33" fmla="*/ 1 h 1153"/>
                <a:gd name="T34" fmla="*/ 518 w 1441"/>
                <a:gd name="T35" fmla="*/ 1 h 1153"/>
                <a:gd name="T36" fmla="*/ 431 w 1441"/>
                <a:gd name="T37" fmla="*/ 1 h 1153"/>
                <a:gd name="T38" fmla="*/ 353 w 1441"/>
                <a:gd name="T39" fmla="*/ 2 h 1153"/>
                <a:gd name="T40" fmla="*/ 286 w 1441"/>
                <a:gd name="T41" fmla="*/ 2 h 1153"/>
                <a:gd name="T42" fmla="*/ 229 w 1441"/>
                <a:gd name="T43" fmla="*/ 2 h 1153"/>
                <a:gd name="T44" fmla="*/ 182 w 1441"/>
                <a:gd name="T45" fmla="*/ 2 h 1153"/>
                <a:gd name="T46" fmla="*/ 145 w 1441"/>
                <a:gd name="T47" fmla="*/ 2 h 1153"/>
                <a:gd name="T48" fmla="*/ 120 w 1441"/>
                <a:gd name="T49" fmla="*/ 3 h 1153"/>
                <a:gd name="T50" fmla="*/ 104 w 1441"/>
                <a:gd name="T51" fmla="*/ 3 h 1153"/>
                <a:gd name="T52" fmla="*/ 100 w 1441"/>
                <a:gd name="T53" fmla="*/ 3 h 1153"/>
                <a:gd name="T54" fmla="*/ 102 w 1441"/>
                <a:gd name="T55" fmla="*/ 3 h 1153"/>
                <a:gd name="T56" fmla="*/ 109 w 1441"/>
                <a:gd name="T57" fmla="*/ 3 h 1153"/>
                <a:gd name="T58" fmla="*/ 122 w 1441"/>
                <a:gd name="T59" fmla="*/ 2 h 1153"/>
                <a:gd name="T60" fmla="*/ 140 w 1441"/>
                <a:gd name="T61" fmla="*/ 2 h 1153"/>
                <a:gd name="T62" fmla="*/ 164 w 1441"/>
                <a:gd name="T63" fmla="*/ 2 h 1153"/>
                <a:gd name="T64" fmla="*/ 188 w 1441"/>
                <a:gd name="T65" fmla="*/ 2 h 1153"/>
                <a:gd name="T66" fmla="*/ 199 w 1441"/>
                <a:gd name="T67" fmla="*/ 2 h 1153"/>
                <a:gd name="T68" fmla="*/ 197 w 1441"/>
                <a:gd name="T69" fmla="*/ 1 h 1153"/>
                <a:gd name="T70" fmla="*/ 181 w 1441"/>
                <a:gd name="T71" fmla="*/ 1 h 1153"/>
                <a:gd name="T72" fmla="*/ 151 w 1441"/>
                <a:gd name="T73" fmla="*/ 1 h 1153"/>
                <a:gd name="T74" fmla="*/ 108 w 1441"/>
                <a:gd name="T75" fmla="*/ 1 h 1153"/>
                <a:gd name="T76" fmla="*/ 70 w 1441"/>
                <a:gd name="T77" fmla="*/ 1 h 1153"/>
                <a:gd name="T78" fmla="*/ 40 w 1441"/>
                <a:gd name="T79" fmla="*/ 1 h 1153"/>
                <a:gd name="T80" fmla="*/ 16 w 1441"/>
                <a:gd name="T81" fmla="*/ 1 h 1153"/>
                <a:gd name="T82" fmla="*/ 6 w 1441"/>
                <a:gd name="T83" fmla="*/ 1 h 1153"/>
                <a:gd name="T84" fmla="*/ 0 w 1441"/>
                <a:gd name="T85" fmla="*/ 1 h 115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41"/>
                <a:gd name="T130" fmla="*/ 0 h 1153"/>
                <a:gd name="T131" fmla="*/ 1441 w 1441"/>
                <a:gd name="T132" fmla="*/ 1153 h 115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41" h="1153">
                  <a:moveTo>
                    <a:pt x="0" y="288"/>
                  </a:moveTo>
                  <a:lnTo>
                    <a:pt x="3" y="253"/>
                  </a:lnTo>
                  <a:lnTo>
                    <a:pt x="11" y="221"/>
                  </a:lnTo>
                  <a:lnTo>
                    <a:pt x="25" y="190"/>
                  </a:lnTo>
                  <a:lnTo>
                    <a:pt x="45" y="162"/>
                  </a:lnTo>
                  <a:lnTo>
                    <a:pt x="70" y="136"/>
                  </a:lnTo>
                  <a:lnTo>
                    <a:pt x="101" y="113"/>
                  </a:lnTo>
                  <a:lnTo>
                    <a:pt x="138" y="91"/>
                  </a:lnTo>
                  <a:lnTo>
                    <a:pt x="180" y="72"/>
                  </a:lnTo>
                  <a:lnTo>
                    <a:pt x="228" y="55"/>
                  </a:lnTo>
                  <a:lnTo>
                    <a:pt x="281" y="41"/>
                  </a:lnTo>
                  <a:lnTo>
                    <a:pt x="340" y="28"/>
                  </a:lnTo>
                  <a:lnTo>
                    <a:pt x="405" y="18"/>
                  </a:lnTo>
                  <a:lnTo>
                    <a:pt x="475" y="10"/>
                  </a:lnTo>
                  <a:lnTo>
                    <a:pt x="551" y="5"/>
                  </a:lnTo>
                  <a:lnTo>
                    <a:pt x="633" y="1"/>
                  </a:lnTo>
                  <a:lnTo>
                    <a:pt x="720" y="0"/>
                  </a:lnTo>
                  <a:lnTo>
                    <a:pt x="807" y="1"/>
                  </a:lnTo>
                  <a:lnTo>
                    <a:pt x="889" y="5"/>
                  </a:lnTo>
                  <a:lnTo>
                    <a:pt x="965" y="10"/>
                  </a:lnTo>
                  <a:lnTo>
                    <a:pt x="1035" y="18"/>
                  </a:lnTo>
                  <a:lnTo>
                    <a:pt x="1100" y="28"/>
                  </a:lnTo>
                  <a:lnTo>
                    <a:pt x="1159" y="41"/>
                  </a:lnTo>
                  <a:lnTo>
                    <a:pt x="1212" y="55"/>
                  </a:lnTo>
                  <a:lnTo>
                    <a:pt x="1260" y="72"/>
                  </a:lnTo>
                  <a:lnTo>
                    <a:pt x="1302" y="91"/>
                  </a:lnTo>
                  <a:lnTo>
                    <a:pt x="1339" y="113"/>
                  </a:lnTo>
                  <a:lnTo>
                    <a:pt x="1370" y="136"/>
                  </a:lnTo>
                  <a:lnTo>
                    <a:pt x="1395" y="162"/>
                  </a:lnTo>
                  <a:lnTo>
                    <a:pt x="1415" y="190"/>
                  </a:lnTo>
                  <a:lnTo>
                    <a:pt x="1429" y="221"/>
                  </a:lnTo>
                  <a:lnTo>
                    <a:pt x="1437" y="253"/>
                  </a:lnTo>
                  <a:lnTo>
                    <a:pt x="1440" y="288"/>
                  </a:lnTo>
                  <a:lnTo>
                    <a:pt x="1438" y="323"/>
                  </a:lnTo>
                  <a:lnTo>
                    <a:pt x="1433" y="356"/>
                  </a:lnTo>
                  <a:lnTo>
                    <a:pt x="1425" y="386"/>
                  </a:lnTo>
                  <a:lnTo>
                    <a:pt x="1413" y="414"/>
                  </a:lnTo>
                  <a:lnTo>
                    <a:pt x="1398" y="440"/>
                  </a:lnTo>
                  <a:lnTo>
                    <a:pt x="1379" y="464"/>
                  </a:lnTo>
                  <a:lnTo>
                    <a:pt x="1357" y="485"/>
                  </a:lnTo>
                  <a:lnTo>
                    <a:pt x="1332" y="504"/>
                  </a:lnTo>
                  <a:lnTo>
                    <a:pt x="1303" y="521"/>
                  </a:lnTo>
                  <a:lnTo>
                    <a:pt x="1271" y="536"/>
                  </a:lnTo>
                  <a:lnTo>
                    <a:pt x="1236" y="548"/>
                  </a:lnTo>
                  <a:lnTo>
                    <a:pt x="1197" y="558"/>
                  </a:lnTo>
                  <a:lnTo>
                    <a:pt x="1155" y="566"/>
                  </a:lnTo>
                  <a:lnTo>
                    <a:pt x="1109" y="572"/>
                  </a:lnTo>
                  <a:lnTo>
                    <a:pt x="1060" y="575"/>
                  </a:lnTo>
                  <a:lnTo>
                    <a:pt x="1008" y="576"/>
                  </a:lnTo>
                  <a:lnTo>
                    <a:pt x="955" y="577"/>
                  </a:lnTo>
                  <a:lnTo>
                    <a:pt x="903" y="581"/>
                  </a:lnTo>
                  <a:lnTo>
                    <a:pt x="854" y="586"/>
                  </a:lnTo>
                  <a:lnTo>
                    <a:pt x="806" y="594"/>
                  </a:lnTo>
                  <a:lnTo>
                    <a:pt x="759" y="604"/>
                  </a:lnTo>
                  <a:lnTo>
                    <a:pt x="714" y="617"/>
                  </a:lnTo>
                  <a:lnTo>
                    <a:pt x="671" y="631"/>
                  </a:lnTo>
                  <a:lnTo>
                    <a:pt x="630" y="648"/>
                  </a:lnTo>
                  <a:lnTo>
                    <a:pt x="590" y="667"/>
                  </a:lnTo>
                  <a:lnTo>
                    <a:pt x="552" y="689"/>
                  </a:lnTo>
                  <a:lnTo>
                    <a:pt x="516" y="712"/>
                  </a:lnTo>
                  <a:lnTo>
                    <a:pt x="482" y="738"/>
                  </a:lnTo>
                  <a:lnTo>
                    <a:pt x="449" y="766"/>
                  </a:lnTo>
                  <a:lnTo>
                    <a:pt x="417" y="797"/>
                  </a:lnTo>
                  <a:lnTo>
                    <a:pt x="388" y="829"/>
                  </a:lnTo>
                  <a:lnTo>
                    <a:pt x="360" y="864"/>
                  </a:lnTo>
                  <a:lnTo>
                    <a:pt x="334" y="899"/>
                  </a:lnTo>
                  <a:lnTo>
                    <a:pt x="309" y="932"/>
                  </a:lnTo>
                  <a:lnTo>
                    <a:pt x="287" y="962"/>
                  </a:lnTo>
                  <a:lnTo>
                    <a:pt x="266" y="990"/>
                  </a:lnTo>
                  <a:lnTo>
                    <a:pt x="246" y="1016"/>
                  </a:lnTo>
                  <a:lnTo>
                    <a:pt x="228" y="1040"/>
                  </a:lnTo>
                  <a:lnTo>
                    <a:pt x="212" y="1061"/>
                  </a:lnTo>
                  <a:lnTo>
                    <a:pt x="198" y="1080"/>
                  </a:lnTo>
                  <a:lnTo>
                    <a:pt x="185" y="1097"/>
                  </a:lnTo>
                  <a:lnTo>
                    <a:pt x="174" y="1112"/>
                  </a:lnTo>
                  <a:lnTo>
                    <a:pt x="165" y="1124"/>
                  </a:lnTo>
                  <a:lnTo>
                    <a:pt x="158" y="1134"/>
                  </a:lnTo>
                  <a:lnTo>
                    <a:pt x="152" y="1142"/>
                  </a:lnTo>
                  <a:lnTo>
                    <a:pt x="147" y="1148"/>
                  </a:lnTo>
                  <a:lnTo>
                    <a:pt x="145" y="1151"/>
                  </a:lnTo>
                  <a:lnTo>
                    <a:pt x="144" y="1152"/>
                  </a:lnTo>
                  <a:lnTo>
                    <a:pt x="144" y="1151"/>
                  </a:lnTo>
                  <a:lnTo>
                    <a:pt x="146" y="1148"/>
                  </a:lnTo>
                  <a:lnTo>
                    <a:pt x="148" y="1142"/>
                  </a:lnTo>
                  <a:lnTo>
                    <a:pt x="151" y="1134"/>
                  </a:lnTo>
                  <a:lnTo>
                    <a:pt x="155" y="1124"/>
                  </a:lnTo>
                  <a:lnTo>
                    <a:pt x="159" y="1112"/>
                  </a:lnTo>
                  <a:lnTo>
                    <a:pt x="165" y="1097"/>
                  </a:lnTo>
                  <a:lnTo>
                    <a:pt x="171" y="1080"/>
                  </a:lnTo>
                  <a:lnTo>
                    <a:pt x="178" y="1061"/>
                  </a:lnTo>
                  <a:lnTo>
                    <a:pt x="186" y="1040"/>
                  </a:lnTo>
                  <a:lnTo>
                    <a:pt x="195" y="1016"/>
                  </a:lnTo>
                  <a:lnTo>
                    <a:pt x="205" y="990"/>
                  </a:lnTo>
                  <a:lnTo>
                    <a:pt x="215" y="962"/>
                  </a:lnTo>
                  <a:lnTo>
                    <a:pt x="227" y="932"/>
                  </a:lnTo>
                  <a:lnTo>
                    <a:pt x="239" y="899"/>
                  </a:lnTo>
                  <a:lnTo>
                    <a:pt x="252" y="864"/>
                  </a:lnTo>
                  <a:lnTo>
                    <a:pt x="264" y="829"/>
                  </a:lnTo>
                  <a:lnTo>
                    <a:pt x="275" y="797"/>
                  </a:lnTo>
                  <a:lnTo>
                    <a:pt x="282" y="766"/>
                  </a:lnTo>
                  <a:lnTo>
                    <a:pt x="288" y="738"/>
                  </a:lnTo>
                  <a:lnTo>
                    <a:pt x="291" y="712"/>
                  </a:lnTo>
                  <a:lnTo>
                    <a:pt x="293" y="689"/>
                  </a:lnTo>
                  <a:lnTo>
                    <a:pt x="291" y="667"/>
                  </a:lnTo>
                  <a:lnTo>
                    <a:pt x="288" y="648"/>
                  </a:lnTo>
                  <a:lnTo>
                    <a:pt x="282" y="631"/>
                  </a:lnTo>
                  <a:lnTo>
                    <a:pt x="275" y="617"/>
                  </a:lnTo>
                  <a:lnTo>
                    <a:pt x="264" y="604"/>
                  </a:lnTo>
                  <a:lnTo>
                    <a:pt x="252" y="594"/>
                  </a:lnTo>
                  <a:lnTo>
                    <a:pt x="237" y="586"/>
                  </a:lnTo>
                  <a:lnTo>
                    <a:pt x="221" y="581"/>
                  </a:lnTo>
                  <a:lnTo>
                    <a:pt x="201" y="577"/>
                  </a:lnTo>
                  <a:lnTo>
                    <a:pt x="180" y="576"/>
                  </a:lnTo>
                  <a:lnTo>
                    <a:pt x="158" y="575"/>
                  </a:lnTo>
                  <a:lnTo>
                    <a:pt x="138" y="572"/>
                  </a:lnTo>
                  <a:lnTo>
                    <a:pt x="119" y="566"/>
                  </a:lnTo>
                  <a:lnTo>
                    <a:pt x="101" y="558"/>
                  </a:lnTo>
                  <a:lnTo>
                    <a:pt x="85" y="548"/>
                  </a:lnTo>
                  <a:lnTo>
                    <a:pt x="70" y="536"/>
                  </a:lnTo>
                  <a:lnTo>
                    <a:pt x="57" y="521"/>
                  </a:lnTo>
                  <a:lnTo>
                    <a:pt x="45" y="504"/>
                  </a:lnTo>
                  <a:lnTo>
                    <a:pt x="34" y="485"/>
                  </a:lnTo>
                  <a:lnTo>
                    <a:pt x="25" y="464"/>
                  </a:lnTo>
                  <a:lnTo>
                    <a:pt x="18" y="440"/>
                  </a:lnTo>
                  <a:lnTo>
                    <a:pt x="11" y="414"/>
                  </a:lnTo>
                  <a:lnTo>
                    <a:pt x="6" y="386"/>
                  </a:lnTo>
                  <a:lnTo>
                    <a:pt x="3" y="356"/>
                  </a:lnTo>
                  <a:lnTo>
                    <a:pt x="1" y="323"/>
                  </a:lnTo>
                  <a:lnTo>
                    <a:pt x="0" y="288"/>
                  </a:lnTo>
                  <a:close/>
                </a:path>
              </a:pathLst>
            </a:custGeom>
            <a:noFill/>
            <a:ln w="57150" cap="flat">
              <a:solidFill>
                <a:srgbClr val="00CCFF"/>
              </a:solidFill>
              <a:prstDash val="solid"/>
              <a:round/>
              <a:headEnd/>
              <a:tailEnd/>
            </a:ln>
          </p:spPr>
          <p:txBody>
            <a:bodyPr anchor="ctr">
              <a:spAutoFit/>
            </a:bodyPr>
            <a:lstStyle/>
            <a:p>
              <a:endParaRPr lang="zh-CN" altLang="en-US"/>
            </a:p>
          </p:txBody>
        </p:sp>
        <p:sp>
          <p:nvSpPr>
            <p:cNvPr id="73739" name="Rectangle 19"/>
            <p:cNvSpPr>
              <a:spLocks noChangeArrowheads="1"/>
            </p:cNvSpPr>
            <p:nvPr/>
          </p:nvSpPr>
          <p:spPr bwMode="auto">
            <a:xfrm rot="20754294">
              <a:off x="3219" y="2729"/>
              <a:ext cx="2066" cy="279"/>
            </a:xfrm>
            <a:prstGeom prst="rect">
              <a:avLst/>
            </a:prstGeom>
            <a:noFill/>
            <a:ln w="12700" cap="sq">
              <a:noFill/>
              <a:miter lim="800000"/>
              <a:headEnd/>
              <a:tailEnd/>
            </a:ln>
          </p:spPr>
          <p:txBody>
            <a:bodyPr wrap="square">
              <a:spAutoFit/>
            </a:bodyPr>
            <a:lstStyle/>
            <a:p>
              <a:r>
                <a:rPr lang="zh-CN" altLang="en-US" sz="2300" dirty="0">
                  <a:solidFill>
                    <a:schemeClr val="accent2"/>
                  </a:solidFill>
                  <a:latin typeface="黑体" pitchFamily="2" charset="-122"/>
                  <a:ea typeface="黑体" pitchFamily="2" charset="-122"/>
                </a:rPr>
                <a:t>折半查找</a:t>
              </a:r>
              <a:r>
                <a:rPr lang="zh-CN" altLang="en-US" sz="2300" baseline="0" dirty="0">
                  <a:solidFill>
                    <a:schemeClr val="accent2"/>
                  </a:solidFill>
                  <a:latin typeface="黑体" pitchFamily="2" charset="-122"/>
                  <a:ea typeface="黑体" pitchFamily="2" charset="-122"/>
                </a:rPr>
                <a:t>确定插入位置</a:t>
              </a:r>
            </a:p>
          </p:txBody>
        </p:sp>
      </p:grpSp>
      <p:grpSp>
        <p:nvGrpSpPr>
          <p:cNvPr id="6" name="Group 20"/>
          <p:cNvGrpSpPr>
            <a:grpSpLocks/>
          </p:cNvGrpSpPr>
          <p:nvPr/>
        </p:nvGrpSpPr>
        <p:grpSpPr bwMode="auto">
          <a:xfrm>
            <a:off x="6300192" y="-171450"/>
            <a:ext cx="2843808" cy="1700213"/>
            <a:chOff x="3469" y="3413"/>
            <a:chExt cx="1474" cy="1071"/>
          </a:xfrm>
        </p:grpSpPr>
        <p:sp>
          <p:nvSpPr>
            <p:cNvPr id="73735" name="Freeform 21"/>
            <p:cNvSpPr>
              <a:spLocks/>
            </p:cNvSpPr>
            <p:nvPr/>
          </p:nvSpPr>
          <p:spPr bwMode="auto">
            <a:xfrm>
              <a:off x="3469" y="3413"/>
              <a:ext cx="1474"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73736" name="Rectangle 22"/>
            <p:cNvSpPr>
              <a:spLocks noChangeArrowheads="1"/>
            </p:cNvSpPr>
            <p:nvPr/>
          </p:nvSpPr>
          <p:spPr bwMode="auto">
            <a:xfrm>
              <a:off x="3608" y="3521"/>
              <a:ext cx="1230" cy="834"/>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000" baseline="0" dirty="0">
                  <a:solidFill>
                    <a:srgbClr val="FF3300"/>
                  </a:solidFill>
                  <a:ea typeface="幼圆" pitchFamily="49" charset="-122"/>
                </a:rPr>
                <a:t>算法总复杂度为：</a:t>
              </a:r>
              <a:endParaRPr lang="en-US" altLang="zh-CN" sz="2000" baseline="0" dirty="0">
                <a:solidFill>
                  <a:srgbClr val="FF3300"/>
                </a:solidFill>
                <a:ea typeface="幼圆" pitchFamily="49" charset="-122"/>
              </a:endParaRPr>
            </a:p>
            <a:p>
              <a:r>
                <a:rPr lang="en-US" altLang="zh-CN" sz="2400" dirty="0">
                  <a:solidFill>
                    <a:srgbClr val="FF3300"/>
                  </a:solidFill>
                  <a:ea typeface="幼圆" pitchFamily="49" charset="-122"/>
                </a:rPr>
                <a:t>O</a:t>
              </a:r>
              <a:r>
                <a:rPr lang="en-US" altLang="zh-CN" sz="2000" dirty="0">
                  <a:solidFill>
                    <a:srgbClr val="FF3300"/>
                  </a:solidFill>
                  <a:ea typeface="幼圆" pitchFamily="49" charset="-122"/>
                </a:rPr>
                <a:t>(log</a:t>
              </a:r>
              <a:r>
                <a:rPr lang="en-US" altLang="zh-CN" sz="2000" baseline="-25000" dirty="0">
                  <a:solidFill>
                    <a:srgbClr val="FF3300"/>
                  </a:solidFill>
                  <a:ea typeface="幼圆" pitchFamily="49" charset="-122"/>
                </a:rPr>
                <a:t>2</a:t>
              </a:r>
              <a:r>
                <a:rPr lang="en-US" altLang="zh-CN" sz="2000" dirty="0">
                  <a:solidFill>
                    <a:srgbClr val="FF3300"/>
                  </a:solidFill>
                  <a:ea typeface="幼圆" pitchFamily="49" charset="-122"/>
                </a:rPr>
                <a:t>n + n) </a:t>
              </a:r>
              <a:endParaRPr lang="zh-CN" altLang="en-US" sz="2000" dirty="0">
                <a:solidFill>
                  <a:srgbClr val="FF3300"/>
                </a:solidFill>
                <a:ea typeface="幼圆" pitchFamily="49" charset="-122"/>
              </a:endParaRPr>
            </a:p>
            <a:p>
              <a:r>
                <a:rPr lang="en-US" altLang="zh-CN" sz="3600" baseline="0" dirty="0">
                  <a:solidFill>
                    <a:srgbClr val="FF3300"/>
                  </a:solidFill>
                  <a:ea typeface="幼圆" pitchFamily="49" charset="-122"/>
                </a:rPr>
                <a:t>= O</a:t>
              </a:r>
              <a:r>
                <a:rPr lang="en-US" altLang="zh-CN" sz="3200" baseline="0" dirty="0">
                  <a:solidFill>
                    <a:srgbClr val="FF3300"/>
                  </a:solidFill>
                  <a:ea typeface="幼圆" pitchFamily="49" charset="-122"/>
                </a:rPr>
                <a:t>(n)</a:t>
              </a:r>
              <a:endParaRPr lang="zh-CN" altLang="en-US" sz="3200" baseline="0" dirty="0">
                <a:solidFill>
                  <a:srgbClr val="FF3300"/>
                </a:solidFill>
                <a:ea typeface="幼圆" pitchFamily="49" charset="-122"/>
              </a:endParaRPr>
            </a:p>
          </p:txBody>
        </p:sp>
      </p:grpSp>
      <p:sp>
        <p:nvSpPr>
          <p:cNvPr id="18" name="矩形 17"/>
          <p:cNvSpPr/>
          <p:nvPr/>
        </p:nvSpPr>
        <p:spPr>
          <a:xfrm>
            <a:off x="4427984" y="2641461"/>
            <a:ext cx="4716016" cy="4216539"/>
          </a:xfrm>
          <a:prstGeom prst="rect">
            <a:avLst/>
          </a:prstGeom>
          <a:solidFill>
            <a:schemeClr val="accent1">
              <a:lumMod val="90000"/>
            </a:schemeClr>
          </a:solidFill>
        </p:spPr>
        <p:txBody>
          <a:bodyPr wrap="square">
            <a:spAutoFit/>
          </a:bodyPr>
          <a:lstStyle/>
          <a:p>
            <a:pPr>
              <a:buFont typeface="Wingdings" pitchFamily="2" charset="2"/>
              <a:buNone/>
            </a:pPr>
            <a:r>
              <a:rPr lang="zh-CN" altLang="en-US" sz="1600" b="1" dirty="0">
                <a:ea typeface="宋体" pitchFamily="2" charset="-122"/>
              </a:rPr>
              <a:t>折半查找算法如下</a:t>
            </a:r>
            <a:r>
              <a:rPr lang="en-US" altLang="zh-CN" sz="1600" b="1" dirty="0">
                <a:ea typeface="宋体" pitchFamily="2" charset="-122"/>
              </a:rPr>
              <a:t>:</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searchElem</a:t>
            </a:r>
            <a:r>
              <a:rPr lang="en-US" altLang="zh-CN" dirty="0">
                <a:ea typeface="宋体" pitchFamily="2" charset="-122"/>
              </a:rPr>
              <a:t>(</a:t>
            </a:r>
            <a:r>
              <a:rPr lang="en-US" altLang="zh-CN" dirty="0" err="1">
                <a:ea typeface="宋体" pitchFamily="2" charset="-122"/>
              </a:rPr>
              <a:t>ElemType</a:t>
            </a:r>
            <a:r>
              <a:rPr lang="en-US" altLang="zh-CN" dirty="0">
                <a:ea typeface="宋体" pitchFamily="2" charset="-122"/>
              </a:rPr>
              <a:t> list[ ], </a:t>
            </a:r>
            <a:r>
              <a:rPr lang="en-US" altLang="zh-CN" dirty="0" err="1">
                <a:ea typeface="宋体" pitchFamily="2" charset="-122"/>
              </a:rPr>
              <a:t>ElemType</a:t>
            </a:r>
            <a:r>
              <a:rPr lang="en-US" altLang="zh-CN" dirty="0">
                <a:ea typeface="宋体" pitchFamily="2" charset="-122"/>
              </a:rPr>
              <a:t> item)</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int</a:t>
            </a:r>
            <a:r>
              <a:rPr lang="en-US" altLang="zh-CN" dirty="0">
                <a:ea typeface="宋体" pitchFamily="2" charset="-122"/>
              </a:rPr>
              <a:t> low=0, high=n-1, mid;</a:t>
            </a:r>
          </a:p>
          <a:p>
            <a:pPr lvl="1">
              <a:buFont typeface="Wingdings" pitchFamily="2" charset="2"/>
              <a:buNone/>
            </a:pPr>
            <a:r>
              <a:rPr lang="en-US" altLang="zh-CN" dirty="0">
                <a:ea typeface="宋体" pitchFamily="2" charset="-122"/>
              </a:rPr>
              <a:t>while(low &lt;= high){</a:t>
            </a:r>
          </a:p>
          <a:p>
            <a:pPr lvl="2" indent="0">
              <a:buFont typeface="Wingdings" pitchFamily="2" charset="2"/>
              <a:buNone/>
            </a:pPr>
            <a:r>
              <a:rPr lang="en-US" altLang="zh-CN" dirty="0">
                <a:ea typeface="宋体" pitchFamily="2" charset="-122"/>
              </a:rPr>
              <a:t>mid = (high + low) / 2;</a:t>
            </a:r>
          </a:p>
          <a:p>
            <a:pPr lvl="2" indent="0">
              <a:buFont typeface="Wingdings" pitchFamily="2" charset="2"/>
              <a:buNone/>
            </a:pPr>
            <a:r>
              <a:rPr lang="en-US" altLang="zh-CN" dirty="0">
                <a:ea typeface="宋体" pitchFamily="2" charset="-122"/>
              </a:rPr>
              <a:t>if(( item &lt; list[mid])</a:t>
            </a:r>
          </a:p>
          <a:p>
            <a:pPr lvl="3" indent="0"/>
            <a:r>
              <a:rPr lang="en-US" altLang="zh-CN" dirty="0">
                <a:ea typeface="宋体" pitchFamily="2" charset="-122"/>
              </a:rPr>
              <a:t>   high = mid – 1;</a:t>
            </a:r>
          </a:p>
          <a:p>
            <a:pPr lvl="2" indent="0">
              <a:buFont typeface="Wingdings" pitchFamily="2" charset="2"/>
              <a:buNone/>
            </a:pPr>
            <a:r>
              <a:rPr lang="en-US" altLang="zh-CN" dirty="0">
                <a:ea typeface="宋体" pitchFamily="2" charset="-122"/>
              </a:rPr>
              <a:t>else if ( item &gt; list[mid])</a:t>
            </a:r>
          </a:p>
          <a:p>
            <a:pPr lvl="3" indent="0"/>
            <a:r>
              <a:rPr lang="en-US" altLang="zh-CN" dirty="0">
                <a:ea typeface="宋体" pitchFamily="2" charset="-122"/>
              </a:rPr>
              <a:t>   low = mid + 1;</a:t>
            </a:r>
          </a:p>
          <a:p>
            <a:pPr lvl="2" indent="0">
              <a:buFont typeface="Wingdings" pitchFamily="2" charset="2"/>
              <a:buNone/>
            </a:pPr>
            <a:r>
              <a:rPr lang="en-US" altLang="zh-CN" dirty="0">
                <a:ea typeface="宋体" pitchFamily="2" charset="-122"/>
              </a:rPr>
              <a:t>else</a:t>
            </a:r>
          </a:p>
          <a:p>
            <a:pPr lvl="3" indent="0"/>
            <a:r>
              <a:rPr lang="en-US" altLang="zh-CN" dirty="0">
                <a:ea typeface="宋体" pitchFamily="2" charset="-122"/>
              </a:rPr>
              <a:t>   return (mid);</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b="1">
                <a:solidFill>
                  <a:srgbClr val="7030A0"/>
                </a:solidFill>
                <a:ea typeface="宋体" pitchFamily="2" charset="-122"/>
              </a:rPr>
              <a:t>return low</a:t>
            </a:r>
            <a:r>
              <a:rPr lang="en-US" altLang="zh-CN" b="1">
                <a:solidFill>
                  <a:srgbClr val="7030A0"/>
                </a:solidFill>
              </a:rPr>
              <a:t> </a:t>
            </a:r>
            <a:r>
              <a:rPr lang="en-US" altLang="zh-CN" b="1" dirty="0">
                <a:solidFill>
                  <a:srgbClr val="7030A0"/>
                </a:solidFill>
                <a:ea typeface="宋体" pitchFamily="2" charset="-122"/>
              </a:rPr>
              <a:t>;</a:t>
            </a:r>
          </a:p>
          <a:p>
            <a:pPr>
              <a:buFont typeface="Wingdings" pitchFamily="2" charset="2"/>
              <a:buNone/>
            </a:pPr>
            <a:r>
              <a:rPr lang="en-US" altLang="zh-CN" dirty="0">
                <a:ea typeface="宋体"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82658"/>
                                        </p:tgtEl>
                                        <p:attrNameLst>
                                          <p:attrName>style.visibility</p:attrName>
                                        </p:attrNameLst>
                                      </p:cBhvr>
                                      <p:to>
                                        <p:strVal val="visible"/>
                                      </p:to>
                                    </p:set>
                                    <p:animEffect transition="in" filter="wipe(up)">
                                      <p:cBhvr>
                                        <p:cTn id="7" dur="500"/>
                                        <p:tgtEl>
                                          <p:spTgt spid="582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52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 calcmode="lin" valueType="num">
                                      <p:cBhvr>
                                        <p:cTn id="24" dur="500" fill="hold"/>
                                        <p:tgtEl>
                                          <p:spTgt spid="6"/>
                                        </p:tgtEl>
                                        <p:attrNameLst>
                                          <p:attrName>ppt_x</p:attrName>
                                        </p:attrNameLst>
                                      </p:cBhvr>
                                      <p:tavLst>
                                        <p:tav tm="0">
                                          <p:val>
                                            <p:fltVal val="0.5"/>
                                          </p:val>
                                        </p:tav>
                                        <p:tav tm="100000">
                                          <p:val>
                                            <p:strVal val="#ppt_x"/>
                                          </p:val>
                                        </p:tav>
                                      </p:tavLst>
                                    </p:anim>
                                    <p:anim calcmode="lin" valueType="num">
                                      <p:cBhvr>
                                        <p:cTn id="25"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autoUpdateAnimBg="0"/>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顺序表</a:t>
            </a:r>
          </a:p>
        </p:txBody>
      </p:sp>
      <p:sp>
        <p:nvSpPr>
          <p:cNvPr id="4" name="灯片编号占位符 3"/>
          <p:cNvSpPr>
            <a:spLocks noGrp="1"/>
          </p:cNvSpPr>
          <p:nvPr>
            <p:ph type="sldNum" sz="quarter" idx="12"/>
          </p:nvPr>
        </p:nvSpPr>
        <p:spPr>
          <a:xfrm>
            <a:off x="6731000" y="6229350"/>
            <a:ext cx="1905000" cy="457200"/>
          </a:xfrm>
        </p:spPr>
        <p:txBody>
          <a:bodyPr/>
          <a:lstStyle/>
          <a:p>
            <a:pPr>
              <a:defRPr/>
            </a:pPr>
            <a:fld id="{116D1347-07F4-4751-9C03-6E7F30E2E01E}" type="slidenum">
              <a:rPr lang="zh-CN" altLang="en-US" smtClean="0"/>
              <a:pPr>
                <a:defRPr/>
              </a:pPr>
              <a:t>37</a:t>
            </a:fld>
            <a:endParaRPr lang="en-US" altLang="zh-CN"/>
          </a:p>
        </p:txBody>
      </p:sp>
      <p:sp>
        <p:nvSpPr>
          <p:cNvPr id="5" name="Rectangle 3"/>
          <p:cNvSpPr txBox="1">
            <a:spLocks noChangeArrowheads="1"/>
          </p:cNvSpPr>
          <p:nvPr/>
        </p:nvSpPr>
        <p:spPr bwMode="auto">
          <a:xfrm>
            <a:off x="971600" y="1196752"/>
            <a:ext cx="7105650"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问题：编写程序统计一个文件中每个单词的出现次数（词频统计）</a:t>
            </a:r>
            <a:r>
              <a:rPr lang="zh-CN" altLang="en-US" sz="2400" b="1" kern="0" dirty="0">
                <a:ea typeface="宋体" pitchFamily="2" charset="-122"/>
              </a:rPr>
              <a:t>，并按字典序输出每个单词及出现次数。</a:t>
            </a:r>
            <a:endPar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a:ea typeface="宋体" pitchFamily="2" charset="-122"/>
              </a:rPr>
              <a:t>算法</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分析：</a:t>
            </a:r>
            <a:endParaRPr kumimoji="0" lang="en-US" altLang="zh-CN" sz="2400" i="0" u="none" strike="noStrike" kern="0" cap="none" spc="0" normalizeH="0" baseline="0" noProof="0" dirty="0">
              <a:ln>
                <a:noFill/>
              </a:ln>
              <a:solidFill>
                <a:schemeClr val="tx1"/>
              </a:solidFill>
              <a:effectLst/>
              <a:uLnTx/>
              <a:uFillTx/>
              <a:latin typeface="+mn-lt"/>
              <a:ea typeface="宋体" pitchFamily="2" charset="-122"/>
              <a:cs typeface="+mn-cs"/>
            </a:endParaRPr>
          </a:p>
          <a:p>
            <a:pPr marL="449263" lvl="1" indent="7938" fontAlgn="base">
              <a:lnSpc>
                <a:spcPct val="90000"/>
              </a:lnSpc>
              <a:spcBef>
                <a:spcPct val="60000"/>
              </a:spcBef>
              <a:spcAft>
                <a:spcPct val="0"/>
              </a:spcAft>
              <a:buClr>
                <a:srgbClr val="D60093"/>
              </a:buClr>
              <a:buSzPct val="70000"/>
              <a:defRPr/>
            </a:pPr>
            <a:r>
              <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rPr>
              <a:t>1.</a:t>
            </a:r>
            <a:r>
              <a:rPr kumimoji="0" lang="zh-CN" altLang="en-US" sz="2000" i="0" u="none" strike="noStrike" kern="0" cap="none" spc="0" normalizeH="0" baseline="0" noProof="0" dirty="0">
                <a:ln>
                  <a:noFill/>
                </a:ln>
                <a:solidFill>
                  <a:schemeClr val="tx1"/>
                </a:solidFill>
                <a:effectLst/>
                <a:uLnTx/>
                <a:uFillTx/>
                <a:latin typeface="楷体" pitchFamily="49" charset="-122"/>
                <a:ea typeface="楷体" pitchFamily="49" charset="-122"/>
              </a:rPr>
              <a:t>首先构造一个空的有序（字典序）单词表；</a:t>
            </a:r>
            <a:endPar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endParaRPr>
          </a:p>
          <a:p>
            <a:pPr marL="449263" lvl="1" indent="7938" fontAlgn="base">
              <a:lnSpc>
                <a:spcPct val="90000"/>
              </a:lnSpc>
              <a:spcBef>
                <a:spcPct val="60000"/>
              </a:spcBef>
              <a:spcAft>
                <a:spcPct val="0"/>
              </a:spcAft>
              <a:buClr>
                <a:srgbClr val="D60093"/>
              </a:buClr>
              <a:buSzPct val="70000"/>
              <a:defRPr/>
            </a:pPr>
            <a:r>
              <a:rPr lang="en-US" altLang="zh-CN" sz="2000" kern="0" dirty="0">
                <a:latin typeface="楷体" pitchFamily="49" charset="-122"/>
                <a:ea typeface="楷体" pitchFamily="49" charset="-122"/>
              </a:rPr>
              <a:t>2.</a:t>
            </a:r>
            <a:r>
              <a:rPr kumimoji="0" lang="zh-CN" altLang="en-US" sz="2000" i="0" u="none" strike="noStrike" kern="0" cap="none" spc="0" normalizeH="0" baseline="0" noProof="0" dirty="0">
                <a:ln>
                  <a:noFill/>
                </a:ln>
                <a:solidFill>
                  <a:schemeClr val="tx1"/>
                </a:solidFill>
                <a:effectLst/>
                <a:uLnTx/>
                <a:uFillTx/>
                <a:latin typeface="楷体" pitchFamily="49" charset="-122"/>
                <a:ea typeface="楷体" pitchFamily="49" charset="-122"/>
              </a:rPr>
              <a:t>每次从文件中读入一个单词；</a:t>
            </a:r>
            <a:endPar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endParaRPr>
          </a:p>
          <a:p>
            <a:pPr marL="449263" lvl="1" indent="7938" fontAlgn="base">
              <a:lnSpc>
                <a:spcPct val="90000"/>
              </a:lnSpc>
              <a:spcBef>
                <a:spcPct val="60000"/>
              </a:spcBef>
              <a:spcAft>
                <a:spcPct val="0"/>
              </a:spcAft>
              <a:buClr>
                <a:srgbClr val="D60093"/>
              </a:buClr>
              <a:buSzPct val="70000"/>
              <a:defRPr/>
            </a:pPr>
            <a:r>
              <a:rPr lang="en-US" altLang="zh-CN" sz="2000" kern="0" dirty="0">
                <a:latin typeface="楷体" pitchFamily="49" charset="-122"/>
                <a:ea typeface="楷体" pitchFamily="49" charset="-122"/>
              </a:rPr>
              <a:t>3.</a:t>
            </a:r>
            <a:r>
              <a:rPr kumimoji="0" lang="zh-CN" altLang="en-US" sz="2000" i="0" u="none" strike="noStrike" kern="0" cap="none" spc="0" normalizeH="0" baseline="0" noProof="0" dirty="0">
                <a:ln>
                  <a:noFill/>
                </a:ln>
                <a:solidFill>
                  <a:schemeClr val="tx1"/>
                </a:solidFill>
                <a:effectLst/>
                <a:uLnTx/>
                <a:uFillTx/>
                <a:latin typeface="楷体" pitchFamily="49" charset="-122"/>
                <a:ea typeface="楷体" pitchFamily="49" charset="-122"/>
              </a:rPr>
              <a:t>在单词表中（折半）查找该单词，若找到，则单词次数加</a:t>
            </a:r>
            <a:r>
              <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rPr>
              <a:t>1</a:t>
            </a:r>
            <a:r>
              <a:rPr kumimoji="0" lang="zh-CN" altLang="en-US" sz="2000" i="0" u="none" strike="noStrike" kern="0" cap="none" spc="0" normalizeH="0" baseline="0" noProof="0" dirty="0">
                <a:ln>
                  <a:noFill/>
                </a:ln>
                <a:solidFill>
                  <a:schemeClr val="tx1"/>
                </a:solidFill>
                <a:effectLst/>
                <a:uLnTx/>
                <a:uFillTx/>
                <a:latin typeface="楷体" pitchFamily="49" charset="-122"/>
                <a:ea typeface="楷体" pitchFamily="49" charset="-122"/>
              </a:rPr>
              <a:t>，否则将该单词插入到单词表中相应位置，并设置出现次数为</a:t>
            </a:r>
            <a:r>
              <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rPr>
              <a:t>1</a:t>
            </a:r>
            <a:r>
              <a:rPr kumimoji="0" lang="zh-CN" altLang="en-US" sz="2000" i="0" u="none" strike="noStrike" kern="0" cap="none" spc="0" normalizeH="0" baseline="0" noProof="0" dirty="0">
                <a:ln>
                  <a:noFill/>
                </a:ln>
                <a:solidFill>
                  <a:schemeClr val="tx1"/>
                </a:solidFill>
                <a:effectLst/>
                <a:uLnTx/>
                <a:uFillTx/>
                <a:latin typeface="楷体" pitchFamily="49" charset="-122"/>
                <a:ea typeface="楷体" pitchFamily="49" charset="-122"/>
              </a:rPr>
              <a:t>；</a:t>
            </a:r>
            <a:endPar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endParaRPr>
          </a:p>
          <a:p>
            <a:pPr marL="449263" lvl="1" indent="7938" fontAlgn="base">
              <a:lnSpc>
                <a:spcPct val="90000"/>
              </a:lnSpc>
              <a:spcBef>
                <a:spcPct val="60000"/>
              </a:spcBef>
              <a:spcAft>
                <a:spcPct val="0"/>
              </a:spcAft>
              <a:buClr>
                <a:srgbClr val="D60093"/>
              </a:buClr>
              <a:buSzPct val="70000"/>
              <a:defRPr/>
            </a:pPr>
            <a:r>
              <a:rPr lang="en-US" altLang="zh-CN" sz="2000" kern="0" noProof="0" dirty="0">
                <a:latin typeface="楷体" pitchFamily="49" charset="-122"/>
                <a:ea typeface="楷体" pitchFamily="49" charset="-122"/>
              </a:rPr>
              <a:t>4. </a:t>
            </a:r>
            <a:r>
              <a:rPr lang="zh-CN" altLang="en-US" sz="2000" kern="0" noProof="0" dirty="0">
                <a:latin typeface="楷体" pitchFamily="49" charset="-122"/>
                <a:ea typeface="楷体" pitchFamily="49" charset="-122"/>
              </a:rPr>
              <a:t>重复步骤</a:t>
            </a:r>
            <a:r>
              <a:rPr lang="en-US" altLang="zh-CN" sz="2000" kern="0" noProof="0" dirty="0">
                <a:latin typeface="楷体" pitchFamily="49" charset="-122"/>
                <a:ea typeface="楷体" pitchFamily="49" charset="-122"/>
              </a:rPr>
              <a:t>2</a:t>
            </a:r>
            <a:r>
              <a:rPr lang="zh-CN" altLang="en-US" sz="2000" kern="0" noProof="0" dirty="0">
                <a:latin typeface="楷体" pitchFamily="49" charset="-122"/>
                <a:ea typeface="楷体" pitchFamily="49" charset="-122"/>
              </a:rPr>
              <a:t>，直到文件结束。</a:t>
            </a:r>
            <a:endParaRPr kumimoji="0" lang="en-US" altLang="zh-CN" sz="2000" i="0" u="none" strike="noStrike" kern="0" cap="none" spc="0" normalizeH="0" baseline="0" noProof="0" dirty="0">
              <a:ln>
                <a:noFill/>
              </a:ln>
              <a:solidFill>
                <a:schemeClr val="tx1"/>
              </a:solidFill>
              <a:effectLst/>
              <a:uLnTx/>
              <a:uFillTx/>
              <a:latin typeface="楷体" pitchFamily="49" charset="-122"/>
              <a:ea typeface="楷体" pitchFamily="49" charset="-122"/>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顺序表</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38</a:t>
            </a:fld>
            <a:endParaRPr lang="en-US" altLang="zh-CN"/>
          </a:p>
        </p:txBody>
      </p:sp>
      <p:grpSp>
        <p:nvGrpSpPr>
          <p:cNvPr id="5" name="组合 53"/>
          <p:cNvGrpSpPr/>
          <p:nvPr/>
        </p:nvGrpSpPr>
        <p:grpSpPr>
          <a:xfrm>
            <a:off x="1691680" y="1916832"/>
            <a:ext cx="5688632" cy="4077072"/>
            <a:chOff x="1475656" y="2780928"/>
            <a:chExt cx="5688632" cy="4077072"/>
          </a:xfrm>
        </p:grpSpPr>
        <p:sp>
          <p:nvSpPr>
            <p:cNvPr id="6" name="TextBox 5"/>
            <p:cNvSpPr txBox="1"/>
            <p:nvPr/>
          </p:nvSpPr>
          <p:spPr>
            <a:xfrm>
              <a:off x="2771800" y="2996952"/>
              <a:ext cx="2520280"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构造一个空有序单词表</a:t>
              </a: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1" name="流程图: 决策 10"/>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文件中仍有单词</a:t>
              </a:r>
            </a:p>
          </p:txBody>
        </p:sp>
        <p:cxnSp>
          <p:nvCxnSpPr>
            <p:cNvPr id="12" name="直接箭头连接符 11"/>
            <p:cNvCxnSpPr>
              <a:endCxn id="6" idx="0"/>
            </p:cNvCxnSpPr>
            <p:nvPr/>
          </p:nvCxnSpPr>
          <p:spPr bwMode="auto">
            <a:xfrm flipH="1">
              <a:off x="4031940" y="2780928"/>
              <a:ext cx="36004" cy="216024"/>
            </a:xfrm>
            <a:prstGeom prst="straightConnector1">
              <a:avLst/>
            </a:prstGeom>
            <a:noFill/>
            <a:ln w="9525" cap="flat" cmpd="sng" algn="ctr">
              <a:solidFill>
                <a:schemeClr val="tx1"/>
              </a:solidFill>
              <a:prstDash val="solid"/>
              <a:round/>
              <a:headEnd type="none" w="med" len="med"/>
              <a:tailEnd type="arrow"/>
            </a:ln>
            <a:effectLst/>
          </p:spPr>
        </p:cxnSp>
        <p:cxnSp>
          <p:nvCxnSpPr>
            <p:cNvPr id="13" name="直接箭头连接符 12"/>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5"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16"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17" name="肘形连接符 16"/>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18" name="肘形连接符 17"/>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19" name="直接箭头连接符 18"/>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43"/>
            <p:cNvCxnSpPr>
              <a:stCxn id="11"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21" name="直接箭头连接符 20"/>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22" name="TextBox 21"/>
            <p:cNvSpPr txBox="1"/>
            <p:nvPr/>
          </p:nvSpPr>
          <p:spPr>
            <a:xfrm>
              <a:off x="2267744" y="4365104"/>
              <a:ext cx="543739" cy="307777"/>
            </a:xfrm>
            <a:prstGeom prst="rect">
              <a:avLst/>
            </a:prstGeom>
            <a:noFill/>
          </p:spPr>
          <p:txBody>
            <a:bodyPr wrap="none" rtlCol="0">
              <a:spAutoFit/>
            </a:bodyPr>
            <a:lstStyle/>
            <a:p>
              <a:r>
                <a:rPr lang="zh-CN" altLang="en-US" sz="1400" dirty="0">
                  <a:latin typeface="楷体" pitchFamily="49" charset="-122"/>
                  <a:ea typeface="楷体" pitchFamily="49" charset="-122"/>
                </a:rPr>
                <a:t>找到</a:t>
              </a:r>
            </a:p>
          </p:txBody>
        </p:sp>
        <p:sp>
          <p:nvSpPr>
            <p:cNvPr id="23" name="TextBox 22"/>
            <p:cNvSpPr txBox="1"/>
            <p:nvPr/>
          </p:nvSpPr>
          <p:spPr>
            <a:xfrm>
              <a:off x="5508104" y="4365104"/>
              <a:ext cx="723275" cy="307777"/>
            </a:xfrm>
            <a:prstGeom prst="rect">
              <a:avLst/>
            </a:prstGeom>
            <a:noFill/>
          </p:spPr>
          <p:txBody>
            <a:bodyPr wrap="none" rtlCol="0">
              <a:spAutoFit/>
            </a:bodyPr>
            <a:lstStyle/>
            <a:p>
              <a:r>
                <a:rPr lang="zh-CN" altLang="en-US" sz="1400" dirty="0">
                  <a:latin typeface="楷体" pitchFamily="49" charset="-122"/>
                  <a:ea typeface="楷体" pitchFamily="49" charset="-122"/>
                </a:rPr>
                <a:t>没找到</a:t>
              </a:r>
            </a:p>
          </p:txBody>
        </p:sp>
        <p:sp>
          <p:nvSpPr>
            <p:cNvPr id="24" name="TextBox 23"/>
            <p:cNvSpPr txBox="1"/>
            <p:nvPr/>
          </p:nvSpPr>
          <p:spPr>
            <a:xfrm>
              <a:off x="1475656" y="5949280"/>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有</a:t>
              </a:r>
            </a:p>
          </p:txBody>
        </p:sp>
        <p:sp>
          <p:nvSpPr>
            <p:cNvPr id="25" name="TextBox 24"/>
            <p:cNvSpPr txBox="1"/>
            <p:nvPr/>
          </p:nvSpPr>
          <p:spPr>
            <a:xfrm>
              <a:off x="4427984" y="6550223"/>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无</a:t>
              </a:r>
            </a:p>
          </p:txBody>
        </p:sp>
      </p:grpSp>
      <p:sp>
        <p:nvSpPr>
          <p:cNvPr id="26" name="圆角矩形标注 25"/>
          <p:cNvSpPr/>
          <p:nvPr/>
        </p:nvSpPr>
        <p:spPr bwMode="auto">
          <a:xfrm>
            <a:off x="5868144" y="0"/>
            <a:ext cx="3275856" cy="2553891"/>
          </a:xfrm>
          <a:prstGeom prst="wedgeRoundRectCallout">
            <a:avLst>
              <a:gd name="adj1" fmla="val -57115"/>
              <a:gd name="adj2" fmla="val 38397"/>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en-US" altLang="zh-CN" dirty="0">
                <a:latin typeface="楷体" pitchFamily="49" charset="-122"/>
                <a:ea typeface="楷体" pitchFamily="49" charset="-122"/>
              </a:rPr>
              <a:t>/*</a:t>
            </a:r>
            <a:r>
              <a:rPr lang="zh-CN" altLang="en-US" dirty="0">
                <a:latin typeface="楷体" pitchFamily="49" charset="-122"/>
                <a:ea typeface="楷体" pitchFamily="49" charset="-122"/>
              </a:rPr>
              <a:t>用数组构造一个顺序表，表中单词按字典序组织</a:t>
            </a:r>
            <a:r>
              <a:rPr lang="en-US" altLang="zh-CN" dirty="0">
                <a:latin typeface="楷体" pitchFamily="49" charset="-122"/>
                <a:ea typeface="楷体" pitchFamily="49" charset="-122"/>
              </a:rPr>
              <a:t>*/</a:t>
            </a:r>
          </a:p>
          <a:p>
            <a:r>
              <a:rPr lang="en-US" altLang="zh-CN" dirty="0" err="1"/>
              <a:t>struct</a:t>
            </a:r>
            <a:r>
              <a:rPr lang="en-US" altLang="zh-CN" dirty="0"/>
              <a:t> </a:t>
            </a:r>
            <a:r>
              <a:rPr lang="en-US" altLang="zh-CN" dirty="0" err="1"/>
              <a:t>lnode</a:t>
            </a:r>
            <a:r>
              <a:rPr lang="en-US" altLang="zh-CN" dirty="0"/>
              <a:t> {</a:t>
            </a:r>
          </a:p>
          <a:p>
            <a:r>
              <a:rPr lang="en-US" altLang="zh-CN" dirty="0"/>
              <a:t>    char  word[MAXWORD];</a:t>
            </a:r>
          </a:p>
          <a:p>
            <a:r>
              <a:rPr lang="en-US" altLang="zh-CN" dirty="0"/>
              <a:t>    </a:t>
            </a:r>
            <a:r>
              <a:rPr lang="en-US" altLang="zh-CN" dirty="0" err="1"/>
              <a:t>int</a:t>
            </a:r>
            <a:r>
              <a:rPr lang="en-US" altLang="zh-CN" dirty="0"/>
              <a:t> count;</a:t>
            </a:r>
          </a:p>
          <a:p>
            <a:r>
              <a:rPr lang="en-US" altLang="zh-CN" dirty="0"/>
              <a:t>};</a:t>
            </a:r>
          </a:p>
          <a:p>
            <a:r>
              <a:rPr lang="en-US" altLang="zh-CN" dirty="0"/>
              <a:t> </a:t>
            </a:r>
            <a:r>
              <a:rPr lang="en-US" altLang="zh-CN" dirty="0" err="1"/>
              <a:t>struct</a:t>
            </a:r>
            <a:r>
              <a:rPr lang="en-US" altLang="zh-CN" dirty="0"/>
              <a:t> </a:t>
            </a:r>
            <a:r>
              <a:rPr lang="en-US" altLang="zh-CN" dirty="0" err="1"/>
              <a:t>lnode</a:t>
            </a:r>
            <a:r>
              <a:rPr lang="en-US" altLang="zh-CN" dirty="0"/>
              <a:t> wordlist[MAXSIZE];</a:t>
            </a:r>
          </a:p>
          <a:p>
            <a:r>
              <a:rPr lang="en-US" altLang="zh-CN" dirty="0" err="1"/>
              <a:t>Int</a:t>
            </a:r>
            <a:r>
              <a:rPr lang="en-US" altLang="zh-CN" dirty="0"/>
              <a:t> N=0; //</a:t>
            </a:r>
            <a:r>
              <a:rPr lang="zh-CN" altLang="en-US" dirty="0"/>
              <a:t>一个空表</a:t>
            </a:r>
            <a:endParaRPr lang="en-US" altLang="zh-CN" dirty="0"/>
          </a:p>
        </p:txBody>
      </p:sp>
      <p:sp>
        <p:nvSpPr>
          <p:cNvPr id="27" name="圆角矩形标注 26"/>
          <p:cNvSpPr/>
          <p:nvPr/>
        </p:nvSpPr>
        <p:spPr bwMode="auto">
          <a:xfrm>
            <a:off x="5868144" y="2636912"/>
            <a:ext cx="3275856" cy="715089"/>
          </a:xfrm>
          <a:prstGeom prst="wedgeRoundRectCallout">
            <a:avLst>
              <a:gd name="adj1" fmla="val -57115"/>
              <a:gd name="adj2" fmla="val -12968"/>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dirty="0">
                <a:latin typeface="楷体" pitchFamily="49" charset="-122"/>
                <a:ea typeface="楷体" pitchFamily="49" charset="-122"/>
              </a:rPr>
              <a:t>用函数</a:t>
            </a:r>
            <a:r>
              <a:rPr lang="en-US" altLang="zh-CN" dirty="0" err="1">
                <a:latin typeface="楷体" pitchFamily="49" charset="-122"/>
                <a:ea typeface="楷体" pitchFamily="49" charset="-122"/>
              </a:rPr>
              <a:t>getWord</a:t>
            </a:r>
            <a:r>
              <a:rPr lang="zh-CN" altLang="en-US" dirty="0">
                <a:latin typeface="楷体" pitchFamily="49" charset="-122"/>
                <a:ea typeface="楷体" pitchFamily="49" charset="-122"/>
              </a:rPr>
              <a:t>从文件中每次读入一个单词</a:t>
            </a:r>
            <a:endParaRPr lang="en-US" altLang="zh-CN" dirty="0">
              <a:latin typeface="楷体" pitchFamily="49" charset="-122"/>
              <a:ea typeface="楷体" pitchFamily="49" charset="-122"/>
            </a:endParaRPr>
          </a:p>
        </p:txBody>
      </p:sp>
      <p:sp>
        <p:nvSpPr>
          <p:cNvPr id="28" name="圆角矩形标注 27"/>
          <p:cNvSpPr/>
          <p:nvPr/>
        </p:nvSpPr>
        <p:spPr bwMode="auto">
          <a:xfrm>
            <a:off x="5868144" y="3501008"/>
            <a:ext cx="3275856" cy="715089"/>
          </a:xfrm>
          <a:prstGeom prst="wedgeRoundRectCallout">
            <a:avLst>
              <a:gd name="adj1" fmla="val -58061"/>
              <a:gd name="adj2" fmla="val -17303"/>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dirty="0">
                <a:latin typeface="楷体" pitchFamily="49" charset="-122"/>
                <a:ea typeface="楷体" pitchFamily="49" charset="-122"/>
              </a:rPr>
              <a:t>用函数</a:t>
            </a:r>
            <a:r>
              <a:rPr lang="en-US" altLang="zh-CN" dirty="0" err="1">
                <a:latin typeface="楷体" pitchFamily="49" charset="-122"/>
                <a:ea typeface="楷体" pitchFamily="49" charset="-122"/>
              </a:rPr>
              <a:t>searchWord</a:t>
            </a:r>
            <a:r>
              <a:rPr lang="zh-CN" altLang="en-US" dirty="0">
                <a:latin typeface="楷体" pitchFamily="49" charset="-122"/>
                <a:ea typeface="楷体" pitchFamily="49" charset="-122"/>
              </a:rPr>
              <a:t>在单词表中查找一个单词</a:t>
            </a:r>
            <a:endParaRPr lang="en-US" altLang="zh-CN" dirty="0">
              <a:latin typeface="楷体" pitchFamily="49" charset="-122"/>
              <a:ea typeface="楷体" pitchFamily="49" charset="-122"/>
            </a:endParaRPr>
          </a:p>
        </p:txBody>
      </p:sp>
      <p:sp>
        <p:nvSpPr>
          <p:cNvPr id="29" name="圆角矩形标注 28"/>
          <p:cNvSpPr/>
          <p:nvPr/>
        </p:nvSpPr>
        <p:spPr bwMode="auto">
          <a:xfrm>
            <a:off x="5868144" y="5373216"/>
            <a:ext cx="3275856" cy="715089"/>
          </a:xfrm>
          <a:prstGeom prst="wedgeRoundRectCallout">
            <a:avLst>
              <a:gd name="adj1" fmla="val -17374"/>
              <a:gd name="adj2" fmla="val -108331"/>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dirty="0">
                <a:latin typeface="楷体" pitchFamily="49" charset="-122"/>
                <a:ea typeface="楷体" pitchFamily="49" charset="-122"/>
              </a:rPr>
              <a:t>用函数</a:t>
            </a:r>
            <a:r>
              <a:rPr lang="en-US" altLang="zh-CN" dirty="0" err="1">
                <a:latin typeface="楷体" pitchFamily="49" charset="-122"/>
                <a:ea typeface="楷体" pitchFamily="49" charset="-122"/>
              </a:rPr>
              <a:t>insertWord</a:t>
            </a:r>
            <a:r>
              <a:rPr lang="zh-CN" altLang="en-US" dirty="0">
                <a:latin typeface="楷体" pitchFamily="49" charset="-122"/>
                <a:ea typeface="楷体" pitchFamily="49" charset="-122"/>
              </a:rPr>
              <a:t>在单词表中插入一个单词</a:t>
            </a:r>
            <a:endParaRPr lang="en-US" altLang="zh-CN" dirty="0">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代码实现</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39</a:t>
            </a:fld>
            <a:endParaRPr lang="en-US" altLang="zh-CN"/>
          </a:p>
        </p:txBody>
      </p:sp>
      <p:sp>
        <p:nvSpPr>
          <p:cNvPr id="5" name="TextBox 4"/>
          <p:cNvSpPr txBox="1"/>
          <p:nvPr/>
        </p:nvSpPr>
        <p:spPr>
          <a:xfrm>
            <a:off x="0" y="1196752"/>
            <a:ext cx="3995936" cy="3970318"/>
          </a:xfrm>
          <a:prstGeom prst="rect">
            <a:avLst/>
          </a:prstGeom>
          <a:solidFill>
            <a:schemeClr val="accent1">
              <a:lumMod val="90000"/>
            </a:schemeClr>
          </a:solidFill>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string.h</a:t>
            </a:r>
            <a:r>
              <a:rPr lang="en-US" altLang="zh-CN" dirty="0"/>
              <a:t>&gt;</a:t>
            </a:r>
          </a:p>
          <a:p>
            <a:r>
              <a:rPr lang="en-US" altLang="zh-CN" dirty="0"/>
              <a:t>#include &lt;</a:t>
            </a:r>
            <a:r>
              <a:rPr lang="en-US" altLang="zh-CN" dirty="0" err="1"/>
              <a:t>ctype.h</a:t>
            </a:r>
            <a:r>
              <a:rPr lang="en-US" altLang="zh-CN" dirty="0"/>
              <a:t>&gt;</a:t>
            </a:r>
          </a:p>
          <a:p>
            <a:r>
              <a:rPr lang="en-US" altLang="zh-CN" dirty="0"/>
              <a:t>#define MAXWORD  32</a:t>
            </a:r>
          </a:p>
          <a:p>
            <a:r>
              <a:rPr lang="en-US" altLang="zh-CN" dirty="0"/>
              <a:t>#define MAXSIZE  1024</a:t>
            </a:r>
          </a:p>
          <a:p>
            <a:r>
              <a:rPr lang="en-US" altLang="zh-CN" dirty="0" err="1"/>
              <a:t>struct</a:t>
            </a:r>
            <a:r>
              <a:rPr lang="en-US" altLang="zh-CN" dirty="0"/>
              <a:t> </a:t>
            </a:r>
            <a:r>
              <a:rPr lang="en-US" altLang="zh-CN" dirty="0" err="1"/>
              <a:t>lnode</a:t>
            </a:r>
            <a:r>
              <a:rPr lang="en-US" altLang="zh-CN" dirty="0"/>
              <a:t> {</a:t>
            </a:r>
          </a:p>
          <a:p>
            <a:r>
              <a:rPr lang="en-US" altLang="zh-CN" dirty="0"/>
              <a:t>    char word[MAXWORD];</a:t>
            </a:r>
          </a:p>
          <a:p>
            <a:r>
              <a:rPr lang="en-US" altLang="zh-CN" dirty="0"/>
              <a:t>    </a:t>
            </a:r>
            <a:r>
              <a:rPr lang="en-US" altLang="zh-CN" dirty="0" err="1"/>
              <a:t>int</a:t>
            </a:r>
            <a:r>
              <a:rPr lang="en-US" altLang="zh-CN" dirty="0"/>
              <a:t> count;</a:t>
            </a:r>
          </a:p>
          <a:p>
            <a:r>
              <a:rPr lang="en-US" altLang="zh-CN" dirty="0"/>
              <a:t>};</a:t>
            </a:r>
          </a:p>
          <a:p>
            <a:r>
              <a:rPr lang="en-US" altLang="zh-CN" dirty="0" err="1"/>
              <a:t>int</a:t>
            </a:r>
            <a:r>
              <a:rPr lang="en-US" altLang="zh-CN" dirty="0"/>
              <a:t> </a:t>
            </a:r>
            <a:r>
              <a:rPr lang="en-US" altLang="zh-CN" dirty="0" err="1"/>
              <a:t>getWord</a:t>
            </a:r>
            <a:r>
              <a:rPr lang="en-US" altLang="zh-CN" dirty="0"/>
              <a:t>(FILE *</a:t>
            </a:r>
            <a:r>
              <a:rPr lang="en-US" altLang="zh-CN" dirty="0" err="1"/>
              <a:t>bfp,char</a:t>
            </a:r>
            <a:r>
              <a:rPr lang="en-US" altLang="zh-CN" dirty="0"/>
              <a:t> *w);</a:t>
            </a:r>
          </a:p>
          <a:p>
            <a:r>
              <a:rPr lang="en-US" altLang="zh-CN" dirty="0" err="1"/>
              <a:t>int</a:t>
            </a:r>
            <a:r>
              <a:rPr lang="en-US" altLang="zh-CN" dirty="0"/>
              <a:t> </a:t>
            </a:r>
            <a:r>
              <a:rPr lang="en-US" altLang="zh-CN" dirty="0" err="1"/>
              <a:t>searchWord</a:t>
            </a:r>
            <a:r>
              <a:rPr lang="en-US" altLang="zh-CN" dirty="0"/>
              <a:t>(</a:t>
            </a:r>
            <a:r>
              <a:rPr lang="en-US" altLang="zh-CN" dirty="0" err="1"/>
              <a:t>struct</a:t>
            </a:r>
            <a:r>
              <a:rPr lang="en-US" altLang="zh-CN" dirty="0"/>
              <a:t> </a:t>
            </a:r>
            <a:r>
              <a:rPr lang="en-US" altLang="zh-CN" dirty="0" err="1"/>
              <a:t>lnode</a:t>
            </a:r>
            <a:r>
              <a:rPr lang="en-US" altLang="zh-CN" dirty="0"/>
              <a:t> list[], char *w);</a:t>
            </a:r>
          </a:p>
          <a:p>
            <a:r>
              <a:rPr lang="en-US" altLang="zh-CN" dirty="0" err="1">
                <a:solidFill>
                  <a:srgbClr val="003399"/>
                </a:solidFill>
                <a:ea typeface="宋体" charset="-122"/>
              </a:rPr>
              <a:t>int</a:t>
            </a:r>
            <a:r>
              <a:rPr lang="en-US" altLang="zh-CN" dirty="0">
                <a:solidFill>
                  <a:srgbClr val="003399"/>
                </a:solidFill>
                <a:ea typeface="宋体" charset="-122"/>
              </a:rPr>
              <a:t> </a:t>
            </a:r>
            <a:r>
              <a:rPr lang="en-US" altLang="zh-CN" dirty="0" err="1">
                <a:solidFill>
                  <a:srgbClr val="003399"/>
                </a:solidFill>
                <a:ea typeface="宋体" charset="-122"/>
              </a:rPr>
              <a:t>insertWord</a:t>
            </a:r>
            <a:r>
              <a:rPr lang="en-US" altLang="zh-CN" dirty="0">
                <a:solidFill>
                  <a:srgbClr val="003399"/>
                </a:solidFill>
                <a:ea typeface="宋体" charset="-122"/>
              </a:rPr>
              <a:t>(</a:t>
            </a:r>
            <a:r>
              <a:rPr lang="en-US" altLang="zh-CN" dirty="0" err="1">
                <a:solidFill>
                  <a:srgbClr val="003399"/>
                </a:solidFill>
                <a:ea typeface="宋体" charset="-122"/>
              </a:rPr>
              <a:t>struct</a:t>
            </a:r>
            <a:r>
              <a:rPr lang="en-US" altLang="zh-CN" dirty="0">
                <a:solidFill>
                  <a:srgbClr val="003399"/>
                </a:solidFill>
                <a:ea typeface="宋体" charset="-122"/>
              </a:rPr>
              <a:t> </a:t>
            </a:r>
            <a:r>
              <a:rPr lang="en-US" altLang="zh-CN" dirty="0" err="1">
                <a:solidFill>
                  <a:srgbClr val="003399"/>
                </a:solidFill>
                <a:ea typeface="宋体" charset="-122"/>
              </a:rPr>
              <a:t>lnode</a:t>
            </a:r>
            <a:r>
              <a:rPr lang="en-US" altLang="zh-CN" dirty="0">
                <a:solidFill>
                  <a:srgbClr val="003399"/>
                </a:solidFill>
                <a:ea typeface="宋体" charset="-122"/>
              </a:rPr>
              <a:t> list[ ],  </a:t>
            </a:r>
            <a:r>
              <a:rPr lang="en-US" altLang="zh-CN" dirty="0" err="1">
                <a:solidFill>
                  <a:srgbClr val="003399"/>
                </a:solidFill>
                <a:ea typeface="宋体" charset="-122"/>
              </a:rPr>
              <a:t>int</a:t>
            </a:r>
            <a:r>
              <a:rPr lang="en-US" altLang="zh-CN" dirty="0">
                <a:solidFill>
                  <a:srgbClr val="003399"/>
                </a:solidFill>
                <a:ea typeface="宋体" charset="-122"/>
              </a:rPr>
              <a:t> pos, char *w);</a:t>
            </a:r>
          </a:p>
          <a:p>
            <a:r>
              <a:rPr lang="en-US" altLang="zh-CN" dirty="0" err="1">
                <a:solidFill>
                  <a:srgbClr val="003399"/>
                </a:solidFill>
                <a:ea typeface="宋体" charset="-122"/>
              </a:rPr>
              <a:t>int</a:t>
            </a:r>
            <a:r>
              <a:rPr lang="en-US" altLang="zh-CN" dirty="0">
                <a:solidFill>
                  <a:srgbClr val="003399"/>
                </a:solidFill>
                <a:ea typeface="宋体" charset="-122"/>
              </a:rPr>
              <a:t> N=0; //</a:t>
            </a:r>
            <a:r>
              <a:rPr lang="zh-CN" altLang="en-US" dirty="0">
                <a:solidFill>
                  <a:srgbClr val="003399"/>
                </a:solidFill>
                <a:ea typeface="宋体" charset="-122"/>
              </a:rPr>
              <a:t>单词表中单词的实际个数</a:t>
            </a:r>
            <a:endParaRPr lang="en-US" altLang="zh-CN" dirty="0">
              <a:solidFill>
                <a:srgbClr val="003399"/>
              </a:solidFill>
              <a:ea typeface="宋体" charset="-122"/>
            </a:endParaRPr>
          </a:p>
        </p:txBody>
      </p:sp>
      <p:sp>
        <p:nvSpPr>
          <p:cNvPr id="6" name="矩形 5"/>
          <p:cNvSpPr/>
          <p:nvPr/>
        </p:nvSpPr>
        <p:spPr>
          <a:xfrm>
            <a:off x="4067944" y="671691"/>
            <a:ext cx="5076056" cy="5909310"/>
          </a:xfrm>
          <a:prstGeom prst="rect">
            <a:avLst/>
          </a:prstGeom>
          <a:solidFill>
            <a:srgbClr val="92D050"/>
          </a:solidFill>
        </p:spPr>
        <p:txBody>
          <a:bodyPr wrap="square">
            <a:spAutoFit/>
          </a:bodyPr>
          <a:lstStyle/>
          <a:p>
            <a:r>
              <a:rPr lang="en-US" altLang="zh-CN" dirty="0" err="1"/>
              <a:t>int</a:t>
            </a:r>
            <a:r>
              <a:rPr lang="en-US" altLang="zh-CN" dirty="0"/>
              <a:t> main()</a:t>
            </a:r>
          </a:p>
          <a:p>
            <a:r>
              <a:rPr lang="en-US" altLang="zh-CN" dirty="0"/>
              <a:t>{</a:t>
            </a:r>
          </a:p>
          <a:p>
            <a:r>
              <a:rPr lang="en-US" altLang="zh-CN" dirty="0"/>
              <a:t>    </a:t>
            </a:r>
            <a:r>
              <a:rPr lang="en-US" altLang="zh-CN" dirty="0" err="1"/>
              <a:t>struct</a:t>
            </a:r>
            <a:r>
              <a:rPr lang="en-US" altLang="zh-CN" dirty="0"/>
              <a:t> </a:t>
            </a:r>
            <a:r>
              <a:rPr lang="en-US" altLang="zh-CN" dirty="0" err="1"/>
              <a:t>lnode</a:t>
            </a:r>
            <a:r>
              <a:rPr lang="en-US" altLang="zh-CN" dirty="0"/>
              <a:t> wordlist[MAXSIZE];	/*</a:t>
            </a:r>
            <a:r>
              <a:rPr lang="zh-CN" altLang="en-US" dirty="0"/>
              <a:t>单词表</a:t>
            </a:r>
            <a:r>
              <a:rPr lang="en-US" altLang="zh-CN" dirty="0"/>
              <a:t>*/</a:t>
            </a:r>
          </a:p>
          <a:p>
            <a:r>
              <a:rPr lang="en-US" altLang="zh-CN" dirty="0"/>
              <a:t>    </a:t>
            </a:r>
            <a:r>
              <a:rPr lang="en-US" altLang="zh-CN" dirty="0" err="1"/>
              <a:t>int</a:t>
            </a:r>
            <a:r>
              <a:rPr lang="en-US" altLang="zh-CN" dirty="0"/>
              <a:t> </a:t>
            </a:r>
            <a:r>
              <a:rPr lang="en-US" altLang="zh-CN" dirty="0" err="1"/>
              <a:t>i</a:t>
            </a:r>
            <a:r>
              <a:rPr lang="en-US" altLang="zh-CN" dirty="0"/>
              <a:t>;	</a:t>
            </a:r>
          </a:p>
          <a:p>
            <a:r>
              <a:rPr lang="en-US" altLang="zh-CN" dirty="0"/>
              <a:t>    char filename[MAXWORD], word[MAXWORD];</a:t>
            </a:r>
          </a:p>
          <a:p>
            <a:r>
              <a:rPr lang="en-US" altLang="zh-CN" dirty="0"/>
              <a:t>    FILE *</a:t>
            </a:r>
            <a:r>
              <a:rPr lang="en-US" altLang="zh-CN" dirty="0" err="1"/>
              <a:t>bfp</a:t>
            </a:r>
            <a:r>
              <a:rPr lang="en-US" altLang="zh-CN" dirty="0"/>
              <a:t>;</a:t>
            </a:r>
          </a:p>
          <a:p>
            <a:endParaRPr lang="en-US" altLang="zh-CN" dirty="0"/>
          </a:p>
          <a:p>
            <a:r>
              <a:rPr lang="en-US" altLang="zh-CN" dirty="0"/>
              <a:t>    </a:t>
            </a:r>
            <a:r>
              <a:rPr lang="en-US" altLang="zh-CN" dirty="0" err="1"/>
              <a:t>scanf</a:t>
            </a:r>
            <a:r>
              <a:rPr lang="en-US" altLang="zh-CN" dirty="0"/>
              <a:t>(“%s”, filename);</a:t>
            </a:r>
          </a:p>
          <a:p>
            <a:r>
              <a:rPr lang="en-US" altLang="zh-CN" dirty="0"/>
              <a:t>    if((</a:t>
            </a:r>
            <a:r>
              <a:rPr lang="en-US" altLang="zh-CN" dirty="0" err="1"/>
              <a:t>bfp</a:t>
            </a:r>
            <a:r>
              <a:rPr lang="en-US" altLang="zh-CN" dirty="0"/>
              <a:t> = </a:t>
            </a:r>
            <a:r>
              <a:rPr lang="en-US" altLang="zh-CN" dirty="0" err="1"/>
              <a:t>fopen</a:t>
            </a:r>
            <a:r>
              <a:rPr lang="en-US" altLang="zh-CN" dirty="0"/>
              <a:t>(</a:t>
            </a:r>
            <a:r>
              <a:rPr lang="en-US" altLang="zh-CN" dirty="0" err="1"/>
              <a:t>bname</a:t>
            </a:r>
            <a:r>
              <a:rPr lang="en-US" altLang="zh-CN" dirty="0"/>
              <a:t>, “r”)) == NULL){</a:t>
            </a:r>
          </a:p>
          <a:p>
            <a:r>
              <a:rPr lang="en-US" altLang="zh-CN" dirty="0"/>
              <a:t>        </a:t>
            </a:r>
            <a:r>
              <a:rPr lang="en-US" altLang="zh-CN" dirty="0" err="1"/>
              <a:t>fprintf</a:t>
            </a:r>
            <a:r>
              <a:rPr lang="en-US" altLang="zh-CN" dirty="0"/>
              <a:t>(</a:t>
            </a:r>
            <a:r>
              <a:rPr lang="en-US" altLang="zh-CN" dirty="0" err="1"/>
              <a:t>stderr</a:t>
            </a:r>
            <a:r>
              <a:rPr lang="en-US" altLang="zh-CN" dirty="0"/>
              <a:t>, “%s  can’t open!\</a:t>
            </a:r>
            <a:r>
              <a:rPr lang="en-US" altLang="zh-CN" dirty="0" err="1"/>
              <a:t>n”,filename</a:t>
            </a:r>
            <a:r>
              <a:rPr lang="en-US" altLang="zh-CN" dirty="0"/>
              <a:t>);</a:t>
            </a:r>
          </a:p>
          <a:p>
            <a:r>
              <a:rPr lang="en-US" altLang="zh-CN" dirty="0"/>
              <a:t>        return -1;</a:t>
            </a:r>
          </a:p>
          <a:p>
            <a:r>
              <a:rPr lang="en-US" altLang="zh-CN" dirty="0"/>
              <a:t>     }</a:t>
            </a:r>
          </a:p>
          <a:p>
            <a:r>
              <a:rPr lang="en-US" altLang="zh-CN" dirty="0"/>
              <a:t>    while( </a:t>
            </a:r>
            <a:r>
              <a:rPr lang="en-US" altLang="zh-CN" dirty="0" err="1"/>
              <a:t>getWord</a:t>
            </a:r>
            <a:r>
              <a:rPr lang="en-US" altLang="zh-CN" dirty="0"/>
              <a:t>(</a:t>
            </a:r>
            <a:r>
              <a:rPr lang="en-US" altLang="zh-CN" dirty="0" err="1"/>
              <a:t>bfp,word</a:t>
            </a:r>
            <a:r>
              <a:rPr lang="en-US" altLang="zh-CN" dirty="0"/>
              <a:t>) != EOF)</a:t>
            </a:r>
          </a:p>
          <a:p>
            <a:r>
              <a:rPr lang="en-US" altLang="zh-CN" dirty="0"/>
              <a:t>        if(</a:t>
            </a:r>
            <a:r>
              <a:rPr lang="en-US" altLang="zh-CN" dirty="0" err="1"/>
              <a:t>searchWord</a:t>
            </a:r>
            <a:r>
              <a:rPr lang="en-US" altLang="zh-CN" dirty="0"/>
              <a:t>(wordlist, word) == -1) {</a:t>
            </a:r>
          </a:p>
          <a:p>
            <a:r>
              <a:rPr lang="en-US" altLang="zh-CN" dirty="0"/>
              <a:t>            </a:t>
            </a:r>
            <a:r>
              <a:rPr lang="en-US" altLang="zh-CN" dirty="0" err="1"/>
              <a:t>fprintf</a:t>
            </a:r>
            <a:r>
              <a:rPr lang="en-US" altLang="zh-CN" dirty="0"/>
              <a:t>(</a:t>
            </a:r>
            <a:r>
              <a:rPr lang="en-US" altLang="zh-CN" dirty="0" err="1"/>
              <a:t>stderr</a:t>
            </a:r>
            <a:r>
              <a:rPr lang="en-US" altLang="zh-CN" dirty="0"/>
              <a:t>, “Wordlist is full!\n”);</a:t>
            </a:r>
          </a:p>
          <a:p>
            <a:r>
              <a:rPr lang="en-US" altLang="zh-CN" dirty="0"/>
              <a:t>            return -1;</a:t>
            </a:r>
          </a:p>
          <a:p>
            <a:r>
              <a:rPr lang="en-US" altLang="zh-CN" dirty="0"/>
              <a:t>        }</a:t>
            </a:r>
          </a:p>
          <a:p>
            <a:r>
              <a:rPr lang="en-US" altLang="zh-CN" dirty="0"/>
              <a:t>    for(</a:t>
            </a:r>
            <a:r>
              <a:rPr lang="en-US" altLang="zh-CN" dirty="0" err="1"/>
              <a:t>i</a:t>
            </a:r>
            <a:r>
              <a:rPr lang="en-US" altLang="zh-CN" dirty="0"/>
              <a:t>=0; </a:t>
            </a:r>
            <a:r>
              <a:rPr lang="en-US" altLang="zh-CN" dirty="0" err="1"/>
              <a:t>i</a:t>
            </a:r>
            <a:r>
              <a:rPr lang="en-US" altLang="zh-CN" dirty="0"/>
              <a:t>&lt;= N-1; </a:t>
            </a:r>
            <a:r>
              <a:rPr lang="en-US" altLang="zh-CN" dirty="0" err="1"/>
              <a:t>i</a:t>
            </a:r>
            <a:r>
              <a:rPr lang="en-US" altLang="zh-CN" dirty="0"/>
              <a:t>++)</a:t>
            </a:r>
          </a:p>
          <a:p>
            <a:r>
              <a:rPr lang="en-US" altLang="zh-CN" dirty="0"/>
              <a:t>        </a:t>
            </a:r>
            <a:r>
              <a:rPr lang="en-US" altLang="zh-CN" dirty="0" err="1"/>
              <a:t>printf</a:t>
            </a:r>
            <a:r>
              <a:rPr lang="en-US" altLang="zh-CN" dirty="0"/>
              <a:t>(“%s  %d\n”, wordlist[</a:t>
            </a:r>
            <a:r>
              <a:rPr lang="en-US" altLang="zh-CN" dirty="0" err="1"/>
              <a:t>i</a:t>
            </a:r>
            <a:r>
              <a:rPr lang="en-US" altLang="zh-CN" dirty="0"/>
              <a:t>].word, wordlist[</a:t>
            </a:r>
            <a:r>
              <a:rPr lang="en-US" altLang="zh-CN" dirty="0" err="1"/>
              <a:t>i</a:t>
            </a:r>
            <a:r>
              <a:rPr lang="en-US" altLang="zh-CN" dirty="0"/>
              <a:t>].count);</a:t>
            </a:r>
          </a:p>
          <a:p>
            <a:r>
              <a:rPr lang="en-US" altLang="zh-CN" dirty="0"/>
              <a:t>    return 0;</a:t>
            </a:r>
          </a:p>
          <a:p>
            <a:r>
              <a:rPr lang="en-US" altLang="zh-CN" dirty="0"/>
              <a:t>} </a:t>
            </a:r>
            <a:endParaRPr lang="zh-CN" altLang="en-US" dirty="0"/>
          </a:p>
        </p:txBody>
      </p:sp>
      <p:sp>
        <p:nvSpPr>
          <p:cNvPr id="10" name="圆角矩形标注 9"/>
          <p:cNvSpPr/>
          <p:nvPr/>
        </p:nvSpPr>
        <p:spPr bwMode="auto">
          <a:xfrm>
            <a:off x="1115616" y="5373216"/>
            <a:ext cx="1728192" cy="1021556"/>
          </a:xfrm>
          <a:prstGeom prst="wedgeRoundRectCallout">
            <a:avLst>
              <a:gd name="adj1" fmla="val -23729"/>
              <a:gd name="adj2" fmla="val -83741"/>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a:ln>
                  <a:noFill/>
                </a:ln>
                <a:effectLst/>
                <a:latin typeface="Arial" charset="0"/>
                <a:ea typeface="宋体" charset="-122"/>
              </a:rPr>
              <a:t>为什么要将</a:t>
            </a:r>
            <a:r>
              <a:rPr kumimoji="0" lang="en-US" altLang="zh-CN" b="1" i="0" u="none" strike="noStrike" cap="none" normalizeH="0" baseline="0" dirty="0">
                <a:ln>
                  <a:noFill/>
                </a:ln>
                <a:effectLst/>
                <a:latin typeface="Arial" charset="0"/>
                <a:ea typeface="宋体" charset="-122"/>
              </a:rPr>
              <a:t>N</a:t>
            </a:r>
            <a:r>
              <a:rPr kumimoji="0" lang="zh-CN" altLang="en-US" b="1" i="0" u="none" strike="noStrike" cap="none" normalizeH="0" baseline="0" dirty="0">
                <a:ln>
                  <a:noFill/>
                </a:ln>
                <a:effectLst/>
                <a:latin typeface="Arial" charset="0"/>
                <a:ea typeface="宋体" charset="-122"/>
              </a:rPr>
              <a:t>定义为</a:t>
            </a:r>
            <a:r>
              <a:rPr kumimoji="0" lang="zh-CN" altLang="en-US" b="1" i="0" u="none" strike="noStrike" cap="none" normalizeH="0" baseline="0" dirty="0">
                <a:ln>
                  <a:noFill/>
                </a:ln>
                <a:solidFill>
                  <a:schemeClr val="tx1"/>
                </a:solidFill>
                <a:effectLst/>
                <a:latin typeface="Arial" charset="0"/>
                <a:ea typeface="宋体" charset="-122"/>
              </a:rPr>
              <a:t>一个</a:t>
            </a:r>
            <a:r>
              <a:rPr kumimoji="0" lang="zh-CN" altLang="en-US" b="1" i="0" u="none" strike="noStrike" cap="none" normalizeH="0" baseline="0" dirty="0">
                <a:ln>
                  <a:noFill/>
                </a:ln>
                <a:solidFill>
                  <a:srgbClr val="FF0000"/>
                </a:solidFill>
                <a:effectLst/>
                <a:latin typeface="Arial" charset="0"/>
                <a:ea typeface="宋体" charset="-122"/>
              </a:rPr>
              <a:t>全局变量</a:t>
            </a:r>
            <a:r>
              <a:rPr kumimoji="0" lang="zh-CN" altLang="en-US" b="1" i="0" u="none" strike="noStrike" cap="none" normalizeH="0" baseline="0" dirty="0">
                <a:ln>
                  <a:noFill/>
                </a:ln>
                <a:solidFill>
                  <a:schemeClr val="tx1"/>
                </a:solidFill>
                <a:effectLst/>
                <a:latin typeface="Arial" charset="0"/>
                <a:ea typeface="宋体"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a:t>
            </a:r>
          </a:p>
        </p:txBody>
      </p:sp>
      <p:sp>
        <p:nvSpPr>
          <p:cNvPr id="3" name="内容占位符 2"/>
          <p:cNvSpPr>
            <a:spLocks noGrp="1"/>
          </p:cNvSpPr>
          <p:nvPr>
            <p:ph idx="1"/>
          </p:nvPr>
        </p:nvSpPr>
        <p:spPr>
          <a:xfrm>
            <a:off x="977900" y="1447801"/>
            <a:ext cx="7105650" cy="541040"/>
          </a:xfrm>
        </p:spPr>
        <p:txBody>
          <a:bodyPr/>
          <a:lstStyle/>
          <a:p>
            <a:r>
              <a:rPr lang="zh-CN" altLang="en-US" dirty="0"/>
              <a:t>用何种数据结构来构造和组织单词表？</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a:t>
            </a:fld>
            <a:endParaRPr lang="en-US" altLang="zh-CN"/>
          </a:p>
        </p:txBody>
      </p:sp>
      <p:sp>
        <p:nvSpPr>
          <p:cNvPr id="5" name="内容占位符 2"/>
          <p:cNvSpPr txBox="1">
            <a:spLocks/>
          </p:cNvSpPr>
          <p:nvPr/>
        </p:nvSpPr>
        <p:spPr bwMode="auto">
          <a:xfrm>
            <a:off x="971600" y="4149080"/>
            <a:ext cx="7105650" cy="936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79400" indent="-279400" algn="l" rtl="0" eaLnBrk="1" fontAlgn="base" hangingPunct="1">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1" fontAlgn="base" hangingPunct="1">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algn="l" rtl="0" eaLnBrk="1" fontAlgn="base" hangingPunct="1">
              <a:spcBef>
                <a:spcPct val="20000"/>
              </a:spcBef>
              <a:spcAft>
                <a:spcPct val="0"/>
              </a:spcAft>
              <a:buFont typeface="Wingdings" pitchFamily="2" charset="2"/>
              <a:buChar char="Ø"/>
              <a:defRPr sz="2400">
                <a:solidFill>
                  <a:schemeClr val="tx1"/>
                </a:solidFill>
                <a:latin typeface="+mn-lt"/>
              </a:defRPr>
            </a:lvl3pPr>
            <a:lvl4pPr marL="919163" algn="l" rtl="0" eaLnBrk="1" fontAlgn="base" hangingPunct="1">
              <a:spcBef>
                <a:spcPct val="20000"/>
              </a:spcBef>
              <a:spcAft>
                <a:spcPct val="0"/>
              </a:spcAft>
              <a:defRPr sz="2000">
                <a:solidFill>
                  <a:schemeClr val="tx1"/>
                </a:solidFill>
                <a:latin typeface="+mn-lt"/>
              </a:defRPr>
            </a:lvl4pPr>
            <a:lvl5pPr marL="1033463" algn="l" rtl="0" eaLnBrk="1" fontAlgn="base" hangingPunct="1">
              <a:spcBef>
                <a:spcPct val="20000"/>
              </a:spcBef>
              <a:spcAft>
                <a:spcPct val="0"/>
              </a:spcAft>
              <a:defRPr sz="2000">
                <a:solidFill>
                  <a:schemeClr val="tx1"/>
                </a:solidFill>
                <a:latin typeface="+mn-lt"/>
              </a:defRPr>
            </a:lvl5pPr>
            <a:lvl6pPr marL="1490663" algn="l" rtl="0" eaLnBrk="1" fontAlgn="base" hangingPunct="1">
              <a:spcBef>
                <a:spcPct val="20000"/>
              </a:spcBef>
              <a:spcAft>
                <a:spcPct val="0"/>
              </a:spcAft>
              <a:defRPr sz="2000">
                <a:solidFill>
                  <a:schemeClr val="tx1"/>
                </a:solidFill>
                <a:latin typeface="+mn-lt"/>
              </a:defRPr>
            </a:lvl6pPr>
            <a:lvl7pPr marL="1947863" algn="l" rtl="0" eaLnBrk="1" fontAlgn="base" hangingPunct="1">
              <a:spcBef>
                <a:spcPct val="20000"/>
              </a:spcBef>
              <a:spcAft>
                <a:spcPct val="0"/>
              </a:spcAft>
              <a:defRPr sz="2000">
                <a:solidFill>
                  <a:schemeClr val="tx1"/>
                </a:solidFill>
                <a:latin typeface="+mn-lt"/>
              </a:defRPr>
            </a:lvl7pPr>
            <a:lvl8pPr marL="2405063" algn="l" rtl="0" eaLnBrk="1" fontAlgn="base" hangingPunct="1">
              <a:spcBef>
                <a:spcPct val="20000"/>
              </a:spcBef>
              <a:spcAft>
                <a:spcPct val="0"/>
              </a:spcAft>
              <a:defRPr sz="2000">
                <a:solidFill>
                  <a:schemeClr val="tx1"/>
                </a:solidFill>
                <a:latin typeface="+mn-lt"/>
              </a:defRPr>
            </a:lvl8pPr>
            <a:lvl9pPr marL="2862263" algn="l" rtl="0" eaLnBrk="1" fontAlgn="base" hangingPunct="1">
              <a:spcBef>
                <a:spcPct val="20000"/>
              </a:spcBef>
              <a:spcAft>
                <a:spcPct val="0"/>
              </a:spcAft>
              <a:defRPr sz="2000">
                <a:solidFill>
                  <a:schemeClr val="tx1"/>
                </a:solidFill>
                <a:latin typeface="+mn-lt"/>
              </a:defRPr>
            </a:lvl9pPr>
          </a:lstStyle>
          <a:p>
            <a:r>
              <a:rPr lang="zh-CN" altLang="en-US" kern="0" dirty="0"/>
              <a:t>不同数据结构构造的单词表单词表如何影响着</a:t>
            </a:r>
            <a:r>
              <a:rPr lang="zh-CN" altLang="en-US" kern="0"/>
              <a:t>算法的性能？</a:t>
            </a:r>
            <a:endParaRPr lang="zh-CN" altLang="en-US" kern="0" dirty="0"/>
          </a:p>
        </p:txBody>
      </p:sp>
      <p:pic>
        <p:nvPicPr>
          <p:cNvPr id="1027" name="Picture 3" descr="C:\Users\YHH\AppData\Local\Microsoft\Windows\Temporary Internet Files\Content.IE5\B0HVC0DJ\62037b5ajw1ecb3yu5nw0j20aj0alwey[1].jpg"/>
          <p:cNvPicPr>
            <a:picLocks noChangeAspect="1" noChangeArrowheads="1"/>
          </p:cNvPicPr>
          <p:nvPr/>
        </p:nvPicPr>
        <p:blipFill>
          <a:blip r:embed="rId2" cstate="print"/>
          <a:srcRect/>
          <a:stretch>
            <a:fillRect/>
          </a:stretch>
        </p:blipFill>
        <p:spPr bwMode="auto">
          <a:xfrm>
            <a:off x="3491880" y="2348880"/>
            <a:ext cx="1535683" cy="1543787"/>
          </a:xfrm>
          <a:prstGeom prst="rect">
            <a:avLst/>
          </a:prstGeom>
          <a:noFill/>
        </p:spPr>
      </p:pic>
      <p:sp>
        <p:nvSpPr>
          <p:cNvPr id="10" name="Cloud"/>
          <p:cNvSpPr>
            <a:spLocks noChangeAspect="1" noEditPoints="1" noChangeArrowheads="1"/>
          </p:cNvSpPr>
          <p:nvPr/>
        </p:nvSpPr>
        <p:spPr bwMode="auto">
          <a:xfrm>
            <a:off x="5292080" y="1700808"/>
            <a:ext cx="3672408" cy="197687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000" b="1" dirty="0">
                <a:solidFill>
                  <a:srgbClr val="002060"/>
                </a:solidFill>
                <a:latin typeface="楷体" pitchFamily="49" charset="-122"/>
                <a:ea typeface="楷体" pitchFamily="49" charset="-122"/>
              </a:rPr>
              <a:t>用数组？链表？还是</a:t>
            </a:r>
            <a:r>
              <a:rPr lang="en-US" altLang="zh-CN" sz="2000" b="1" dirty="0">
                <a:solidFill>
                  <a:srgbClr val="002060"/>
                </a:solidFill>
                <a:latin typeface="楷体" pitchFamily="49" charset="-122"/>
                <a:ea typeface="楷体" pitchFamily="49" charset="-122"/>
              </a:rPr>
              <a:t>…?</a:t>
            </a:r>
            <a:r>
              <a:rPr lang="zh-CN" altLang="en-US" sz="2000" b="1" dirty="0">
                <a:solidFill>
                  <a:srgbClr val="002060"/>
                </a:solidFill>
                <a:latin typeface="楷体" pitchFamily="49" charset="-122"/>
                <a:ea typeface="楷体" pitchFamily="49" charset="-122"/>
              </a:rPr>
              <a:t>来构造单词表</a:t>
            </a:r>
            <a:endParaRPr lang="en-US" altLang="zh-CN" sz="2000" b="1" dirty="0">
              <a:solidFill>
                <a:srgbClr val="002060"/>
              </a:solidFill>
              <a:latin typeface="楷体" pitchFamily="49" charset="-122"/>
              <a:ea typeface="楷体" pitchFamily="49" charset="-122"/>
            </a:endParaRPr>
          </a:p>
          <a:p>
            <a:pPr eaLnBrk="0" fontAlgn="base" hangingPunct="0">
              <a:spcBef>
                <a:spcPct val="0"/>
              </a:spcBef>
              <a:spcAft>
                <a:spcPct val="0"/>
              </a:spcAft>
            </a:pPr>
            <a:r>
              <a:rPr lang="zh-CN" altLang="en-US" sz="2000" b="1" dirty="0">
                <a:solidFill>
                  <a:srgbClr val="002060"/>
                </a:solidFill>
                <a:latin typeface="楷体" pitchFamily="49" charset="-122"/>
                <a:ea typeface="楷体" pitchFamily="49" charset="-122"/>
              </a:rPr>
              <a:t>单词表是有序还是无序？</a:t>
            </a:r>
          </a:p>
        </p:txBody>
      </p:sp>
      <p:pic>
        <p:nvPicPr>
          <p:cNvPr id="11" name="Picture 3" descr="C:\Users\YHH\AppData\Local\Microsoft\Windows\Temporary Internet Files\Content.IE5\B0HVC0DJ\62037b5ajw1ecb3yu5nw0j20aj0alwey[1].jpg"/>
          <p:cNvPicPr>
            <a:picLocks noChangeAspect="1" noChangeArrowheads="1"/>
          </p:cNvPicPr>
          <p:nvPr/>
        </p:nvPicPr>
        <p:blipFill>
          <a:blip r:embed="rId2" cstate="print"/>
          <a:srcRect/>
          <a:stretch>
            <a:fillRect/>
          </a:stretch>
        </p:blipFill>
        <p:spPr bwMode="auto">
          <a:xfrm>
            <a:off x="3491880" y="4941168"/>
            <a:ext cx="1535683" cy="1543787"/>
          </a:xfrm>
          <a:prstGeom prst="rect">
            <a:avLst/>
          </a:prstGeom>
          <a:noFill/>
        </p:spPr>
      </p:pic>
      <p:sp>
        <p:nvSpPr>
          <p:cNvPr id="12" name="Cloud"/>
          <p:cNvSpPr>
            <a:spLocks noChangeAspect="1" noEditPoints="1" noChangeArrowheads="1"/>
          </p:cNvSpPr>
          <p:nvPr/>
        </p:nvSpPr>
        <p:spPr bwMode="auto">
          <a:xfrm>
            <a:off x="5471592" y="4581128"/>
            <a:ext cx="3672408" cy="1976871"/>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base" hangingPunct="0">
              <a:spcBef>
                <a:spcPct val="0"/>
              </a:spcBef>
              <a:spcAft>
                <a:spcPct val="0"/>
              </a:spcAft>
            </a:pPr>
            <a:r>
              <a:rPr lang="zh-CN" altLang="en-US" sz="2000" b="1" dirty="0">
                <a:solidFill>
                  <a:srgbClr val="002060"/>
                </a:solidFill>
                <a:latin typeface="楷体" pitchFamily="49" charset="-122"/>
                <a:ea typeface="楷体" pitchFamily="49" charset="-122"/>
              </a:rPr>
              <a:t>当单词表较大时（如一本长篇小说），单词的查找和插入会面临什么问题？</a:t>
            </a:r>
          </a:p>
        </p:txBody>
      </p:sp>
    </p:spTree>
    <p:extLst>
      <p:ext uri="{BB962C8B-B14F-4D97-AF65-F5344CB8AC3E}">
        <p14:creationId xmlns:p14="http://schemas.microsoft.com/office/powerpoint/2010/main" val="4058505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代码实现</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40</a:t>
            </a:fld>
            <a:endParaRPr lang="en-US" altLang="zh-CN"/>
          </a:p>
        </p:txBody>
      </p:sp>
      <p:sp>
        <p:nvSpPr>
          <p:cNvPr id="5" name="Text Box 2"/>
          <p:cNvSpPr txBox="1">
            <a:spLocks noChangeArrowheads="1"/>
          </p:cNvSpPr>
          <p:nvPr/>
        </p:nvSpPr>
        <p:spPr bwMode="auto">
          <a:xfrm>
            <a:off x="0" y="836712"/>
            <a:ext cx="8382000" cy="2262158"/>
          </a:xfrm>
          <a:prstGeom prst="rect">
            <a:avLst/>
          </a:prstGeom>
          <a:solidFill>
            <a:srgbClr val="92D050"/>
          </a:solidFill>
          <a:ln w="12700" cap="sq">
            <a:noFill/>
            <a:miter lim="800000"/>
            <a:headEnd/>
            <a:tailEnd/>
          </a:ln>
        </p:spPr>
        <p:txBody>
          <a:bodyPr>
            <a:spAutoFit/>
          </a:bodyPr>
          <a:lstStyle/>
          <a:p>
            <a:pPr fontAlgn="base">
              <a:lnSpc>
                <a:spcPct val="80000"/>
              </a:lnSpc>
              <a:spcBef>
                <a:spcPct val="0"/>
              </a:spcBef>
            </a:pPr>
            <a:r>
              <a:rPr lang="en-US" altLang="zh-CN" sz="2000" dirty="0">
                <a:solidFill>
                  <a:srgbClr val="003399"/>
                </a:solidFill>
                <a:ea typeface="宋体" charset="-122"/>
              </a:rPr>
              <a:t>/*</a:t>
            </a:r>
            <a:r>
              <a:rPr lang="zh-CN" altLang="en-US" sz="2000" dirty="0">
                <a:solidFill>
                  <a:srgbClr val="003399"/>
                </a:solidFill>
                <a:latin typeface="楷体" pitchFamily="49" charset="-122"/>
                <a:ea typeface="楷体" pitchFamily="49" charset="-122"/>
              </a:rPr>
              <a:t>在表中相应位置插入一个单词，同时置次数为</a:t>
            </a:r>
            <a:r>
              <a:rPr lang="en-US" altLang="zh-CN" sz="2000" dirty="0">
                <a:solidFill>
                  <a:srgbClr val="003399"/>
                </a:solidFill>
                <a:latin typeface="楷体" pitchFamily="49" charset="-122"/>
                <a:ea typeface="楷体" pitchFamily="49" charset="-122"/>
              </a:rPr>
              <a:t>1*/</a:t>
            </a:r>
            <a:endParaRPr lang="en-US" altLang="zh-CN" sz="2000" dirty="0">
              <a:solidFill>
                <a:srgbClr val="003399"/>
              </a:solidFill>
              <a:ea typeface="宋体" charset="-122"/>
            </a:endParaRPr>
          </a:p>
          <a:p>
            <a:pPr fontAlgn="base">
              <a:lnSpc>
                <a:spcPct val="80000"/>
              </a:lnSpc>
              <a:spcBef>
                <a:spcPct val="0"/>
              </a:spcBef>
            </a:pPr>
            <a:r>
              <a:rPr lang="en-US" altLang="zh-CN" sz="2000" dirty="0" err="1">
                <a:solidFill>
                  <a:srgbClr val="003399"/>
                </a:solidFill>
                <a:ea typeface="宋体" charset="-122"/>
              </a:rPr>
              <a:t>int</a:t>
            </a:r>
            <a:r>
              <a:rPr lang="en-US" altLang="zh-CN" sz="2000" baseline="0" dirty="0">
                <a:solidFill>
                  <a:srgbClr val="003399"/>
                </a:solidFill>
                <a:ea typeface="宋体" charset="-122"/>
              </a:rPr>
              <a:t> </a:t>
            </a:r>
            <a:r>
              <a:rPr lang="en-US" altLang="zh-CN" sz="2000" dirty="0" err="1">
                <a:solidFill>
                  <a:srgbClr val="003399"/>
                </a:solidFill>
                <a:ea typeface="宋体" charset="-122"/>
              </a:rPr>
              <a:t>insertWord</a:t>
            </a:r>
            <a:r>
              <a:rPr lang="en-US" altLang="zh-CN" sz="2000" baseline="0" dirty="0">
                <a:solidFill>
                  <a:srgbClr val="003399"/>
                </a:solidFill>
                <a:ea typeface="宋体" charset="-122"/>
              </a:rPr>
              <a:t>(</a:t>
            </a:r>
            <a:r>
              <a:rPr lang="en-US" altLang="zh-CN" sz="2000" baseline="0" dirty="0" err="1">
                <a:solidFill>
                  <a:srgbClr val="003399"/>
                </a:solidFill>
                <a:ea typeface="宋体" charset="-122"/>
              </a:rPr>
              <a:t>struct</a:t>
            </a:r>
            <a:r>
              <a:rPr lang="en-US" altLang="zh-CN" sz="2000" dirty="0">
                <a:solidFill>
                  <a:srgbClr val="003399"/>
                </a:solidFill>
                <a:ea typeface="宋体" charset="-122"/>
              </a:rPr>
              <a:t> </a:t>
            </a:r>
            <a:r>
              <a:rPr lang="en-US" altLang="zh-CN" sz="2000" dirty="0" err="1">
                <a:solidFill>
                  <a:srgbClr val="003399"/>
                </a:solidFill>
                <a:ea typeface="宋体" charset="-122"/>
              </a:rPr>
              <a:t>lnode</a:t>
            </a:r>
            <a:r>
              <a:rPr lang="en-US" altLang="zh-CN" sz="2000" baseline="0" dirty="0">
                <a:solidFill>
                  <a:srgbClr val="003399"/>
                </a:solidFill>
                <a:ea typeface="宋体" charset="-122"/>
              </a:rPr>
              <a:t> </a:t>
            </a:r>
            <a:r>
              <a:rPr lang="en-US" altLang="zh-CN" sz="2000" dirty="0">
                <a:solidFill>
                  <a:srgbClr val="003399"/>
                </a:solidFill>
                <a:ea typeface="宋体" charset="-122"/>
              </a:rPr>
              <a:t>list</a:t>
            </a:r>
            <a:r>
              <a:rPr lang="en-US" altLang="zh-CN" sz="2000" baseline="0" dirty="0">
                <a:solidFill>
                  <a:srgbClr val="003399"/>
                </a:solidFill>
                <a:ea typeface="宋体" charset="-122"/>
              </a:rPr>
              <a:t>[ ], </a:t>
            </a:r>
            <a:r>
              <a:rPr lang="en-US" altLang="zh-CN" sz="2000" baseline="0" dirty="0" err="1">
                <a:solidFill>
                  <a:srgbClr val="003399"/>
                </a:solidFill>
                <a:ea typeface="宋体" charset="-122"/>
              </a:rPr>
              <a:t>int</a:t>
            </a:r>
            <a:r>
              <a:rPr lang="en-US" altLang="zh-CN" sz="2000" baseline="0" dirty="0">
                <a:solidFill>
                  <a:srgbClr val="003399"/>
                </a:solidFill>
                <a:ea typeface="宋体" charset="-122"/>
              </a:rPr>
              <a:t> </a:t>
            </a:r>
            <a:r>
              <a:rPr lang="en-US" altLang="zh-CN" sz="2000" dirty="0">
                <a:solidFill>
                  <a:srgbClr val="003399"/>
                </a:solidFill>
                <a:ea typeface="宋体" charset="-122"/>
              </a:rPr>
              <a:t>pos, char *w)</a:t>
            </a:r>
            <a:endParaRPr lang="en-US" altLang="zh-CN" sz="2000" baseline="0" dirty="0">
              <a:solidFill>
                <a:srgbClr val="003399"/>
              </a:solidFill>
              <a:ea typeface="宋体" charset="-122"/>
            </a:endParaRPr>
          </a:p>
          <a:p>
            <a:pPr fontAlgn="base">
              <a:lnSpc>
                <a:spcPct val="80000"/>
              </a:lnSpc>
              <a:spcBef>
                <a:spcPct val="0"/>
              </a:spcBef>
            </a:pPr>
            <a:r>
              <a:rPr lang="en-US" altLang="zh-CN" sz="2000" baseline="0" dirty="0">
                <a:solidFill>
                  <a:srgbClr val="003399"/>
                </a:solidFill>
                <a:ea typeface="宋体" charset="-122"/>
              </a:rPr>
              <a:t>{</a:t>
            </a:r>
          </a:p>
          <a:p>
            <a:pPr fontAlgn="base">
              <a:lnSpc>
                <a:spcPct val="80000"/>
              </a:lnSpc>
              <a:spcBef>
                <a:spcPct val="0"/>
              </a:spcBef>
            </a:pPr>
            <a:r>
              <a:rPr lang="en-US" altLang="zh-CN" sz="2000" baseline="0" dirty="0">
                <a:solidFill>
                  <a:srgbClr val="003399"/>
                </a:solidFill>
                <a:ea typeface="宋体" charset="-122"/>
              </a:rPr>
              <a:t>      </a:t>
            </a:r>
            <a:r>
              <a:rPr lang="en-US" altLang="zh-CN" sz="2000" baseline="0" dirty="0" err="1">
                <a:solidFill>
                  <a:srgbClr val="003399"/>
                </a:solidFill>
                <a:ea typeface="宋体" charset="-122"/>
              </a:rPr>
              <a:t>int</a:t>
            </a:r>
            <a:r>
              <a:rPr lang="en-US" altLang="zh-CN" sz="2000" baseline="0" dirty="0">
                <a:solidFill>
                  <a:srgbClr val="003399"/>
                </a:solidFill>
                <a:ea typeface="宋体" charset="-122"/>
              </a:rPr>
              <a:t> </a:t>
            </a:r>
            <a:r>
              <a:rPr lang="en-US" altLang="zh-CN" sz="2000" dirty="0">
                <a:solidFill>
                  <a:srgbClr val="003399"/>
                </a:solidFill>
                <a:ea typeface="宋体" charset="-122"/>
              </a:rPr>
              <a:t>i</a:t>
            </a:r>
            <a:r>
              <a:rPr lang="en-US" altLang="zh-CN" sz="2000" baseline="0" dirty="0">
                <a:solidFill>
                  <a:srgbClr val="003399"/>
                </a:solidFill>
                <a:ea typeface="宋体" charset="-122"/>
              </a:rPr>
              <a:t>;</a:t>
            </a:r>
          </a:p>
          <a:p>
            <a:pPr fontAlgn="base">
              <a:lnSpc>
                <a:spcPct val="80000"/>
              </a:lnSpc>
              <a:spcBef>
                <a:spcPct val="0"/>
              </a:spcBef>
            </a:pPr>
            <a:endParaRPr lang="en-US" altLang="zh-CN" sz="2000" baseline="0" dirty="0">
              <a:solidFill>
                <a:srgbClr val="003399"/>
              </a:solidFill>
              <a:ea typeface="宋体" charset="-122"/>
              <a:sym typeface="Symbol" pitchFamily="18" charset="2"/>
            </a:endParaRPr>
          </a:p>
          <a:p>
            <a:pPr fontAlgn="base">
              <a:lnSpc>
                <a:spcPct val="80000"/>
              </a:lnSpc>
              <a:spcBef>
                <a:spcPct val="0"/>
              </a:spcBef>
            </a:pPr>
            <a:r>
              <a:rPr lang="en-US" altLang="zh-CN" sz="2000" baseline="0" dirty="0">
                <a:solidFill>
                  <a:srgbClr val="003399"/>
                </a:solidFill>
                <a:ea typeface="宋体" charset="-122"/>
                <a:cs typeface="Times New Roman" pitchFamily="18" charset="0"/>
                <a:sym typeface="Symbol" pitchFamily="18" charset="2"/>
              </a:rPr>
              <a:t>     …</a:t>
            </a:r>
          </a:p>
          <a:p>
            <a:pPr fontAlgn="base">
              <a:lnSpc>
                <a:spcPct val="80000"/>
              </a:lnSpc>
              <a:spcBef>
                <a:spcPct val="0"/>
              </a:spcBef>
            </a:pPr>
            <a:endParaRPr lang="en-US" altLang="zh-CN" sz="2000" baseline="0" dirty="0">
              <a:solidFill>
                <a:srgbClr val="003399"/>
              </a:solidFill>
              <a:ea typeface="宋体" charset="-122"/>
              <a:cs typeface="Times New Roman" pitchFamily="18" charset="0"/>
              <a:sym typeface="Symbol" pitchFamily="18" charset="2"/>
            </a:endParaRPr>
          </a:p>
          <a:p>
            <a:pPr fontAlgn="base">
              <a:lnSpc>
                <a:spcPct val="80000"/>
              </a:lnSpc>
              <a:spcBef>
                <a:spcPct val="0"/>
              </a:spcBef>
            </a:pPr>
            <a:r>
              <a:rPr lang="en-US" altLang="zh-CN" sz="2000" dirty="0">
                <a:solidFill>
                  <a:srgbClr val="003399"/>
                </a:solidFill>
                <a:ea typeface="宋体" charset="-122"/>
                <a:cs typeface="Times New Roman" pitchFamily="18" charset="0"/>
                <a:sym typeface="Symbol" pitchFamily="18" charset="2"/>
              </a:rPr>
              <a:t>     return 1;</a:t>
            </a:r>
            <a:endParaRPr lang="en-US" altLang="zh-CN" sz="20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000" baseline="0" dirty="0">
                <a:solidFill>
                  <a:srgbClr val="003399"/>
                </a:solidFill>
                <a:ea typeface="宋体" charset="-122"/>
                <a:cs typeface="Times New Roman" pitchFamily="18" charset="0"/>
                <a:sym typeface="Symbol" pitchFamily="18" charset="2"/>
              </a:rPr>
              <a:t>}</a:t>
            </a:r>
          </a:p>
        </p:txBody>
      </p:sp>
      <p:sp>
        <p:nvSpPr>
          <p:cNvPr id="10" name="矩形 9"/>
          <p:cNvSpPr/>
          <p:nvPr/>
        </p:nvSpPr>
        <p:spPr>
          <a:xfrm>
            <a:off x="4427984" y="1502688"/>
            <a:ext cx="4716016" cy="5355312"/>
          </a:xfrm>
          <a:prstGeom prst="rect">
            <a:avLst/>
          </a:prstGeom>
          <a:solidFill>
            <a:schemeClr val="accent1">
              <a:lumMod val="90000"/>
            </a:schemeClr>
          </a:solidFill>
        </p:spPr>
        <p:txBody>
          <a:bodyPr wrap="square">
            <a:spAutoFit/>
          </a:bodyPr>
          <a:lstStyle/>
          <a:p>
            <a:pPr>
              <a:buFont typeface="Wingdings" pitchFamily="2" charset="2"/>
              <a:buNone/>
            </a:pPr>
            <a:r>
              <a:rPr lang="en-US" altLang="zh-CN" dirty="0">
                <a:latin typeface="楷体" pitchFamily="49" charset="-122"/>
                <a:ea typeface="楷体" pitchFamily="49" charset="-122"/>
              </a:rPr>
              <a:t>/*</a:t>
            </a:r>
            <a:r>
              <a:rPr lang="zh-CN" altLang="en-US" dirty="0">
                <a:latin typeface="楷体" pitchFamily="49" charset="-122"/>
                <a:ea typeface="楷体" pitchFamily="49" charset="-122"/>
              </a:rPr>
              <a:t>在表中查找一单词，若找到，则次数加</a:t>
            </a:r>
            <a:r>
              <a:rPr lang="en-US" altLang="zh-CN" dirty="0">
                <a:latin typeface="楷体" pitchFamily="49" charset="-122"/>
                <a:ea typeface="楷体" pitchFamily="49" charset="-122"/>
              </a:rPr>
              <a:t>1</a:t>
            </a:r>
            <a:r>
              <a:rPr lang="zh-CN" altLang="en-US" dirty="0">
                <a:latin typeface="楷体" pitchFamily="49" charset="-122"/>
                <a:ea typeface="楷体" pitchFamily="49" charset="-122"/>
              </a:rPr>
              <a:t>；否则将该单词插入到有序表中相应位置，同时次数置</a:t>
            </a:r>
            <a:r>
              <a:rPr lang="en-US" altLang="zh-CN" dirty="0">
                <a:latin typeface="楷体" pitchFamily="49" charset="-122"/>
                <a:ea typeface="楷体" pitchFamily="49" charset="-122"/>
              </a:rPr>
              <a:t>1*/</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searchWord</a:t>
            </a:r>
            <a:r>
              <a:rPr lang="en-US" altLang="zh-CN" dirty="0">
                <a:ea typeface="宋体" pitchFamily="2" charset="-122"/>
              </a:rPr>
              <a:t>(</a:t>
            </a:r>
            <a:r>
              <a:rPr lang="en-US" altLang="zh-CN" dirty="0" err="1">
                <a:ea typeface="宋体" pitchFamily="2" charset="-122"/>
              </a:rPr>
              <a:t>struct</a:t>
            </a:r>
            <a:r>
              <a:rPr lang="en-US" altLang="zh-CN" dirty="0">
                <a:ea typeface="宋体" pitchFamily="2" charset="-122"/>
              </a:rPr>
              <a:t> </a:t>
            </a:r>
            <a:r>
              <a:rPr lang="en-US" altLang="zh-CN" dirty="0" err="1">
                <a:ea typeface="宋体" pitchFamily="2" charset="-122"/>
              </a:rPr>
              <a:t>lnode</a:t>
            </a:r>
            <a:r>
              <a:rPr lang="en-US" altLang="zh-CN" dirty="0">
                <a:ea typeface="宋体" pitchFamily="2" charset="-122"/>
              </a:rPr>
              <a:t> list[ ], char *w)</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int</a:t>
            </a:r>
            <a:r>
              <a:rPr lang="en-US" altLang="zh-CN" dirty="0">
                <a:ea typeface="宋体" pitchFamily="2" charset="-122"/>
              </a:rPr>
              <a:t> low=0, high=N-1, mid=0;</a:t>
            </a:r>
          </a:p>
          <a:p>
            <a:pPr lvl="1">
              <a:buFont typeface="Wingdings" pitchFamily="2" charset="2"/>
              <a:buNone/>
            </a:pPr>
            <a:r>
              <a:rPr lang="en-US" altLang="zh-CN" dirty="0">
                <a:ea typeface="宋体" pitchFamily="2" charset="-122"/>
              </a:rPr>
              <a:t>while(low &lt;= high){</a:t>
            </a:r>
          </a:p>
          <a:p>
            <a:pPr lvl="2" indent="0">
              <a:buFont typeface="Wingdings" pitchFamily="2" charset="2"/>
              <a:buNone/>
            </a:pPr>
            <a:r>
              <a:rPr lang="en-US" altLang="zh-CN" dirty="0">
                <a:ea typeface="宋体" pitchFamily="2" charset="-122"/>
              </a:rPr>
              <a:t>mid = (high + low) / 2;</a:t>
            </a:r>
          </a:p>
          <a:p>
            <a:pPr lvl="2" indent="0">
              <a:buFont typeface="Wingdings" pitchFamily="2" charset="2"/>
              <a:buNone/>
            </a:pPr>
            <a:r>
              <a:rPr lang="en-US" altLang="zh-CN" dirty="0">
                <a:ea typeface="宋体" pitchFamily="2" charset="-122"/>
              </a:rPr>
              <a:t>if(</a:t>
            </a:r>
            <a:r>
              <a:rPr lang="en-US" altLang="zh-CN" dirty="0" err="1">
                <a:ea typeface="宋体" pitchFamily="2" charset="-122"/>
              </a:rPr>
              <a:t>strcmp</a:t>
            </a:r>
            <a:r>
              <a:rPr lang="en-US" altLang="zh-CN" dirty="0">
                <a:ea typeface="宋体" pitchFamily="2" charset="-122"/>
              </a:rPr>
              <a:t>( w, list[mid].word)&lt;0)</a:t>
            </a:r>
          </a:p>
          <a:p>
            <a:pPr lvl="3" indent="0"/>
            <a:r>
              <a:rPr lang="en-US" altLang="zh-CN" dirty="0">
                <a:ea typeface="宋体" pitchFamily="2" charset="-122"/>
              </a:rPr>
              <a:t>   high = mid -1;</a:t>
            </a:r>
          </a:p>
          <a:p>
            <a:pPr lvl="2" indent="0">
              <a:buFont typeface="Wingdings" pitchFamily="2" charset="2"/>
              <a:buNone/>
            </a:pPr>
            <a:r>
              <a:rPr lang="en-US" altLang="zh-CN" dirty="0">
                <a:ea typeface="宋体" pitchFamily="2" charset="-122"/>
              </a:rPr>
              <a:t>else if(</a:t>
            </a:r>
            <a:r>
              <a:rPr lang="en-US" altLang="zh-CN" dirty="0" err="1">
                <a:ea typeface="宋体" pitchFamily="2" charset="-122"/>
              </a:rPr>
              <a:t>strcmp</a:t>
            </a:r>
            <a:r>
              <a:rPr lang="en-US" altLang="zh-CN" dirty="0">
                <a:ea typeface="宋体" pitchFamily="2" charset="-122"/>
              </a:rPr>
              <a:t>( w, list[mid].word)&gt;0)</a:t>
            </a:r>
          </a:p>
          <a:p>
            <a:pPr lvl="3" indent="0"/>
            <a:r>
              <a:rPr lang="en-US" altLang="zh-CN" dirty="0">
                <a:ea typeface="宋体" pitchFamily="2" charset="-122"/>
              </a:rPr>
              <a:t>   low = mid + 1;</a:t>
            </a:r>
          </a:p>
          <a:p>
            <a:pPr lvl="2" indent="0">
              <a:buFont typeface="Wingdings" pitchFamily="2" charset="2"/>
              <a:buNone/>
            </a:pPr>
            <a:r>
              <a:rPr lang="en-US" altLang="zh-CN" dirty="0">
                <a:ea typeface="宋体" pitchFamily="2" charset="-122"/>
              </a:rPr>
              <a:t>else { </a:t>
            </a:r>
          </a:p>
          <a:p>
            <a:pPr lvl="2" indent="0">
              <a:buFont typeface="Wingdings" pitchFamily="2" charset="2"/>
              <a:buNone/>
            </a:pPr>
            <a:r>
              <a:rPr lang="en-US" altLang="zh-CN" dirty="0">
                <a:ea typeface="宋体" pitchFamily="2" charset="-122"/>
              </a:rPr>
              <a:t>            list[mid].count++;</a:t>
            </a:r>
          </a:p>
          <a:p>
            <a:pPr lvl="3" indent="0"/>
            <a:r>
              <a:rPr lang="en-US" altLang="zh-CN" dirty="0">
                <a:ea typeface="宋体" pitchFamily="2" charset="-122"/>
              </a:rPr>
              <a:t>   return 0;</a:t>
            </a:r>
          </a:p>
          <a:p>
            <a:pPr lvl="1">
              <a:buFont typeface="Wingdings" pitchFamily="2" charset="2"/>
              <a:buNone/>
            </a:pPr>
            <a:r>
              <a:rPr lang="en-US" altLang="zh-CN" dirty="0">
                <a:ea typeface="宋体" pitchFamily="2" charset="-122"/>
              </a:rPr>
              <a:t>	}</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b="1" dirty="0">
                <a:solidFill>
                  <a:srgbClr val="7030A0"/>
                </a:solidFill>
                <a:ea typeface="宋体" pitchFamily="2" charset="-122"/>
              </a:rPr>
              <a:t>return </a:t>
            </a:r>
            <a:r>
              <a:rPr lang="en-US" altLang="zh-CN" b="1" dirty="0" err="1">
                <a:solidFill>
                  <a:srgbClr val="7030A0"/>
                </a:solidFill>
                <a:ea typeface="宋体" pitchFamily="2" charset="-122"/>
              </a:rPr>
              <a:t>insertWord</a:t>
            </a:r>
            <a:r>
              <a:rPr lang="en-US" altLang="zh-CN" b="1" dirty="0">
                <a:solidFill>
                  <a:srgbClr val="7030A0"/>
                </a:solidFill>
                <a:ea typeface="宋体" pitchFamily="2" charset="-122"/>
              </a:rPr>
              <a:t>(list, low, w);</a:t>
            </a:r>
          </a:p>
          <a:p>
            <a:pPr>
              <a:buFont typeface="Wingdings" pitchFamily="2" charset="2"/>
              <a:buNone/>
            </a:pPr>
            <a:r>
              <a:rPr lang="en-US" altLang="zh-CN" dirty="0">
                <a:ea typeface="宋体" pitchFamily="2" charset="-122"/>
              </a:rPr>
              <a:t>}</a:t>
            </a:r>
          </a:p>
        </p:txBody>
      </p:sp>
      <p:grpSp>
        <p:nvGrpSpPr>
          <p:cNvPr id="6" name="Group 20"/>
          <p:cNvGrpSpPr>
            <a:grpSpLocks/>
          </p:cNvGrpSpPr>
          <p:nvPr/>
        </p:nvGrpSpPr>
        <p:grpSpPr bwMode="auto">
          <a:xfrm>
            <a:off x="755576" y="4724574"/>
            <a:ext cx="3384376" cy="1700213"/>
            <a:chOff x="3469" y="3458"/>
            <a:chExt cx="1474" cy="1071"/>
          </a:xfrm>
        </p:grpSpPr>
        <p:sp>
          <p:nvSpPr>
            <p:cNvPr id="7" name="Freeform 21"/>
            <p:cNvSpPr>
              <a:spLocks/>
            </p:cNvSpPr>
            <p:nvPr/>
          </p:nvSpPr>
          <p:spPr bwMode="auto">
            <a:xfrm>
              <a:off x="3469" y="3458"/>
              <a:ext cx="1474"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8" name="Rectangle 22"/>
            <p:cNvSpPr>
              <a:spLocks noChangeArrowheads="1"/>
            </p:cNvSpPr>
            <p:nvPr/>
          </p:nvSpPr>
          <p:spPr bwMode="auto">
            <a:xfrm>
              <a:off x="3626" y="3685"/>
              <a:ext cx="1306" cy="640"/>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000" dirty="0">
                  <a:solidFill>
                    <a:srgbClr val="FF3300"/>
                  </a:solidFill>
                  <a:ea typeface="幼圆" pitchFamily="49" charset="-122"/>
                </a:rPr>
                <a:t>在本程序中：</a:t>
              </a:r>
              <a:endParaRPr lang="en-US" altLang="zh-CN" sz="2000" baseline="0" dirty="0">
                <a:solidFill>
                  <a:srgbClr val="FF3300"/>
                </a:solidFill>
                <a:ea typeface="幼圆" pitchFamily="49" charset="-122"/>
              </a:endParaRPr>
            </a:p>
            <a:p>
              <a:r>
                <a:rPr lang="zh-CN" altLang="en-US" sz="2000" dirty="0">
                  <a:solidFill>
                    <a:srgbClr val="7030A0"/>
                  </a:solidFill>
                  <a:ea typeface="幼圆" pitchFamily="49" charset="-122"/>
                </a:rPr>
                <a:t>查找算法复杂度为</a:t>
              </a:r>
              <a:r>
                <a:rPr lang="en-US" altLang="zh-CN" sz="2000" dirty="0">
                  <a:solidFill>
                    <a:srgbClr val="7030A0"/>
                  </a:solidFill>
                  <a:ea typeface="幼圆" pitchFamily="49" charset="-122"/>
                </a:rPr>
                <a:t>O</a:t>
              </a:r>
              <a:r>
                <a:rPr lang="en-US" altLang="zh-CN" dirty="0">
                  <a:solidFill>
                    <a:srgbClr val="7030A0"/>
                  </a:solidFill>
                  <a:ea typeface="幼圆" pitchFamily="49" charset="-122"/>
                </a:rPr>
                <a:t>(log</a:t>
              </a:r>
              <a:r>
                <a:rPr lang="en-US" altLang="zh-CN" baseline="-25000" dirty="0">
                  <a:solidFill>
                    <a:srgbClr val="7030A0"/>
                  </a:solidFill>
                  <a:ea typeface="幼圆" pitchFamily="49" charset="-122"/>
                </a:rPr>
                <a:t>2</a:t>
              </a:r>
              <a:r>
                <a:rPr lang="en-US" altLang="zh-CN" dirty="0">
                  <a:solidFill>
                    <a:srgbClr val="7030A0"/>
                  </a:solidFill>
                  <a:ea typeface="幼圆" pitchFamily="49" charset="-122"/>
                </a:rPr>
                <a:t>n) </a:t>
              </a:r>
              <a:endParaRPr lang="zh-CN" altLang="en-US" dirty="0">
                <a:solidFill>
                  <a:srgbClr val="7030A0"/>
                </a:solidFill>
                <a:ea typeface="幼圆" pitchFamily="49" charset="-122"/>
              </a:endParaRPr>
            </a:p>
            <a:p>
              <a:r>
                <a:rPr lang="zh-CN" altLang="en-US" sz="2000" dirty="0">
                  <a:solidFill>
                    <a:srgbClr val="7030A0"/>
                  </a:solidFill>
                  <a:ea typeface="幼圆" pitchFamily="49" charset="-122"/>
                </a:rPr>
                <a:t>插入算法复杂度为</a:t>
              </a:r>
              <a:r>
                <a:rPr lang="en-US" altLang="zh-CN" sz="2000" dirty="0">
                  <a:solidFill>
                    <a:srgbClr val="7030A0"/>
                  </a:solidFill>
                  <a:ea typeface="幼圆" pitchFamily="49" charset="-122"/>
                </a:rPr>
                <a:t> O(n)</a:t>
              </a:r>
              <a:endParaRPr lang="zh-CN" altLang="en-US" sz="2000" dirty="0">
                <a:solidFill>
                  <a:srgbClr val="7030A0"/>
                </a:solidFill>
                <a:ea typeface="幼圆" pitchFamily="49" charset="-122"/>
              </a:endParaRPr>
            </a:p>
          </p:txBody>
        </p:sp>
      </p:grpSp>
    </p:spTree>
    <p:extLst>
      <p:ext uri="{BB962C8B-B14F-4D97-AF65-F5344CB8AC3E}">
        <p14:creationId xmlns:p14="http://schemas.microsoft.com/office/powerpoint/2010/main" val="12188502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ppt_x</p:attrName>
                                        </p:attrNameLst>
                                      </p:cBhvr>
                                      <p:tavLst>
                                        <p:tav tm="0">
                                          <p:val>
                                            <p:fltVal val="0.5"/>
                                          </p:val>
                                        </p:tav>
                                        <p:tav tm="100000">
                                          <p:val>
                                            <p:strVal val="#ppt_x"/>
                                          </p:val>
                                        </p:tav>
                                      </p:tavLst>
                                    </p:anim>
                                    <p:anim calcmode="lin" valueType="num">
                                      <p:cBhvr>
                                        <p:cTn id="20" dur="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a:t>
            </a:r>
          </a:p>
        </p:txBody>
      </p:sp>
      <p:sp>
        <p:nvSpPr>
          <p:cNvPr id="3" name="内容占位符 2"/>
          <p:cNvSpPr>
            <a:spLocks noGrp="1"/>
          </p:cNvSpPr>
          <p:nvPr>
            <p:ph idx="1"/>
          </p:nvPr>
        </p:nvSpPr>
        <p:spPr>
          <a:xfrm>
            <a:off x="971600" y="1268760"/>
            <a:ext cx="7416824" cy="613048"/>
          </a:xfrm>
        </p:spPr>
        <p:txBody>
          <a:bodyPr/>
          <a:lstStyle/>
          <a:p>
            <a:r>
              <a:rPr lang="zh-CN" altLang="en-US" sz="2000" dirty="0"/>
              <a:t>由于顺序表（数组）的大小需要事先确定，用顺序表作为单词表会有什么问题？</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41</a:t>
            </a:fld>
            <a:endParaRPr lang="en-US" altLang="zh-CN"/>
          </a:p>
        </p:txBody>
      </p:sp>
      <p:grpSp>
        <p:nvGrpSpPr>
          <p:cNvPr id="5" name="Group 49"/>
          <p:cNvGrpSpPr>
            <a:grpSpLocks/>
          </p:cNvGrpSpPr>
          <p:nvPr/>
        </p:nvGrpSpPr>
        <p:grpSpPr bwMode="auto">
          <a:xfrm>
            <a:off x="6292850" y="0"/>
            <a:ext cx="2851150" cy="1033463"/>
            <a:chOff x="404" y="73"/>
            <a:chExt cx="1161" cy="651"/>
          </a:xfrm>
        </p:grpSpPr>
        <p:sp>
          <p:nvSpPr>
            <p:cNvPr id="6"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a:solidFill>
                    <a:srgbClr val="FF3300"/>
                  </a:solidFill>
                  <a:latin typeface="方正舒体" pitchFamily="2" charset="-122"/>
                  <a:ea typeface="华文新魏" pitchFamily="2" charset="-122"/>
                </a:rPr>
                <a:t>思考</a:t>
              </a:r>
              <a:r>
                <a:rPr kumimoji="1" lang="en-US" altLang="zh-CN" sz="6000" baseline="0" dirty="0">
                  <a:solidFill>
                    <a:srgbClr val="FF3300"/>
                  </a:solidFill>
                  <a:latin typeface="方正舒体" pitchFamily="2" charset="-122"/>
                  <a:ea typeface="华文新魏" pitchFamily="2" charset="-122"/>
                </a:rPr>
                <a:t>1</a:t>
              </a:r>
              <a:endParaRPr kumimoji="1" lang="zh-CN" altLang="en-US" sz="6000" baseline="0" dirty="0">
                <a:solidFill>
                  <a:srgbClr val="FF3300"/>
                </a:solidFill>
                <a:latin typeface="黑体" pitchFamily="2" charset="-122"/>
                <a:ea typeface="华文新魏" pitchFamily="2" charset="-122"/>
              </a:endParaRPr>
            </a:p>
          </p:txBody>
        </p:sp>
      </p:grpSp>
      <p:sp>
        <p:nvSpPr>
          <p:cNvPr id="8" name="圆角矩形标注 7"/>
          <p:cNvSpPr/>
          <p:nvPr/>
        </p:nvSpPr>
        <p:spPr bwMode="auto">
          <a:xfrm>
            <a:off x="1187624" y="1988840"/>
            <a:ext cx="7956376" cy="1328023"/>
          </a:xfrm>
          <a:prstGeom prst="wedgeRoundRectCallout">
            <a:avLst>
              <a:gd name="adj1" fmla="val 1741"/>
              <a:gd name="adj2" fmla="val -77623"/>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dirty="0">
                <a:solidFill>
                  <a:srgbClr val="7030A0"/>
                </a:solidFill>
                <a:latin typeface="楷体" pitchFamily="49" charset="-122"/>
                <a:ea typeface="楷体" pitchFamily="49" charset="-122"/>
              </a:rPr>
              <a:t>由于事先不知道被统计的文件大小（可能是本很厚的书），单词表的大小如何定：</a:t>
            </a:r>
            <a:endParaRPr lang="en-US" altLang="zh-CN" dirty="0">
              <a:solidFill>
                <a:srgbClr val="7030A0"/>
              </a:solidFill>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030A0"/>
                </a:solidFill>
                <a:effectLst/>
                <a:latin typeface="楷体" pitchFamily="49" charset="-122"/>
                <a:ea typeface="楷体" pitchFamily="49" charset="-122"/>
              </a:rPr>
              <a:t>1</a:t>
            </a:r>
            <a:r>
              <a:rPr kumimoji="0" lang="zh-CN" altLang="en-US" b="1" i="0" u="none" strike="noStrike" cap="none" normalizeH="0" baseline="0" dirty="0">
                <a:ln>
                  <a:noFill/>
                </a:ln>
                <a:solidFill>
                  <a:srgbClr val="7030A0"/>
                </a:solidFill>
                <a:effectLst/>
                <a:latin typeface="楷体" pitchFamily="49" charset="-122"/>
                <a:ea typeface="楷体" pitchFamily="49" charset="-122"/>
              </a:rPr>
              <a:t>）太小，对于大文件会造成单词表溢出；</a:t>
            </a:r>
            <a:endParaRPr kumimoji="0" lang="en-US" altLang="zh-CN" b="1" i="0" u="none" strike="noStrike" cap="none" normalizeH="0" baseline="0" dirty="0">
              <a:ln>
                <a:noFill/>
              </a:ln>
              <a:solidFill>
                <a:srgbClr val="7030A0"/>
              </a:solidFill>
              <a:effectLst/>
              <a:latin typeface="楷体" pitchFamily="49" charset="-122"/>
              <a:ea typeface="楷体" pitchFamily="49" charset="-122"/>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zh-CN" b="1" dirty="0">
                <a:solidFill>
                  <a:srgbClr val="7030A0"/>
                </a:solidFill>
                <a:latin typeface="楷体" pitchFamily="49" charset="-122"/>
                <a:ea typeface="楷体" pitchFamily="49" charset="-122"/>
              </a:rPr>
              <a:t>2</a:t>
            </a:r>
            <a:r>
              <a:rPr lang="zh-CN" altLang="en-US" b="1" dirty="0">
                <a:solidFill>
                  <a:srgbClr val="7030A0"/>
                </a:solidFill>
                <a:latin typeface="楷体" pitchFamily="49" charset="-122"/>
                <a:ea typeface="楷体" pitchFamily="49" charset="-122"/>
              </a:rPr>
              <a:t>）太大，对一般文件处理会造成很大的空间浪费。</a:t>
            </a:r>
            <a:endParaRPr kumimoji="0" lang="zh-CN" altLang="en-US" b="1" i="0" u="none" strike="noStrike" cap="none" normalizeH="0" baseline="0" dirty="0">
              <a:ln>
                <a:noFill/>
              </a:ln>
              <a:solidFill>
                <a:srgbClr val="7030A0"/>
              </a:solidFill>
              <a:effectLst/>
              <a:latin typeface="楷体" pitchFamily="49" charset="-122"/>
              <a:ea typeface="楷体" pitchFamily="49" charset="-122"/>
            </a:endParaRPr>
          </a:p>
        </p:txBody>
      </p:sp>
      <p:sp>
        <p:nvSpPr>
          <p:cNvPr id="9" name="内容占位符 2"/>
          <p:cNvSpPr txBox="1">
            <a:spLocks/>
          </p:cNvSpPr>
          <p:nvPr/>
        </p:nvSpPr>
        <p:spPr bwMode="auto">
          <a:xfrm>
            <a:off x="899592" y="3429000"/>
            <a:ext cx="7488832" cy="613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79400" marR="0" lvl="0" indent="-2794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000" b="1" kern="0" dirty="0"/>
              <a:t>词频统计需要在单词表中频繁的查找和插入单词，</a:t>
            </a:r>
            <a:r>
              <a:rPr lang="zh-CN" altLang="en-US" sz="2000" b="1" kern="0" dirty="0">
                <a:solidFill>
                  <a:srgbClr val="7030A0"/>
                </a:solidFill>
              </a:rPr>
              <a:t>有序</a:t>
            </a:r>
            <a:r>
              <a:rPr lang="zh-CN" altLang="en-US" sz="2000" b="1" kern="0" dirty="0"/>
              <a:t>顺序表结构的单词表有什么特点？</a:t>
            </a:r>
            <a:endParaRPr kumimoji="0" lang="zh-CN" altLang="en-US" sz="2000" b="1" i="0" u="none" strike="noStrike" kern="0" cap="none" spc="0" normalizeH="0" baseline="0" noProof="0" dirty="0">
              <a:ln>
                <a:noFill/>
              </a:ln>
              <a:solidFill>
                <a:schemeClr val="tx1"/>
              </a:solidFill>
              <a:effectLst/>
              <a:uLnTx/>
              <a:uFillTx/>
              <a:latin typeface="+mn-lt"/>
              <a:ea typeface="+mn-ea"/>
              <a:cs typeface="+mn-cs"/>
            </a:endParaRPr>
          </a:p>
        </p:txBody>
      </p:sp>
      <p:sp>
        <p:nvSpPr>
          <p:cNvPr id="10" name="圆角矩形标注 9"/>
          <p:cNvSpPr/>
          <p:nvPr/>
        </p:nvSpPr>
        <p:spPr bwMode="auto">
          <a:xfrm>
            <a:off x="1187624" y="4077072"/>
            <a:ext cx="7956376" cy="1089660"/>
          </a:xfrm>
          <a:prstGeom prst="wedgeRoundRectCallout">
            <a:avLst>
              <a:gd name="adj1" fmla="val 6119"/>
              <a:gd name="adj2" fmla="val -80157"/>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kumimoji="0" lang="en-US" altLang="zh-CN" b="1" i="0" u="none" strike="noStrike" cap="none" normalizeH="0" baseline="0" dirty="0">
                <a:ln>
                  <a:noFill/>
                </a:ln>
                <a:solidFill>
                  <a:srgbClr val="7030A0"/>
                </a:solidFill>
                <a:effectLst/>
                <a:latin typeface="楷体" pitchFamily="49" charset="-122"/>
                <a:ea typeface="楷体" pitchFamily="49" charset="-122"/>
              </a:rPr>
              <a:t>1</a:t>
            </a:r>
            <a:r>
              <a:rPr kumimoji="0" lang="zh-CN" altLang="en-US" b="1" i="0" u="none" strike="noStrike" cap="none" normalizeH="0" baseline="0" dirty="0">
                <a:ln>
                  <a:noFill/>
                </a:ln>
                <a:solidFill>
                  <a:srgbClr val="7030A0"/>
                </a:solidFill>
                <a:effectLst/>
                <a:latin typeface="楷体" pitchFamily="49" charset="-122"/>
                <a:ea typeface="楷体" pitchFamily="49" charset="-122"/>
              </a:rPr>
              <a:t>）单词查找效率很高（</a:t>
            </a:r>
            <a:r>
              <a:rPr lang="zh-CN" altLang="en-US" b="1" dirty="0">
                <a:solidFill>
                  <a:srgbClr val="7030A0"/>
                </a:solidFill>
                <a:latin typeface="楷体" pitchFamily="49" charset="-122"/>
                <a:ea typeface="楷体" pitchFamily="49" charset="-122"/>
              </a:rPr>
              <a:t>可</a:t>
            </a:r>
            <a:r>
              <a:rPr kumimoji="0" lang="zh-CN" altLang="en-US" b="1" i="0" u="none" strike="noStrike" cap="none" normalizeH="0" baseline="0" dirty="0">
                <a:ln>
                  <a:noFill/>
                </a:ln>
                <a:solidFill>
                  <a:srgbClr val="7030A0"/>
                </a:solidFill>
                <a:effectLst/>
                <a:latin typeface="楷体" pitchFamily="49" charset="-122"/>
                <a:ea typeface="楷体" pitchFamily="49" charset="-122"/>
              </a:rPr>
              <a:t>用折半查算法，一次查找算法复杂度为</a:t>
            </a:r>
            <a:r>
              <a:rPr lang="en-US" altLang="zh-CN" sz="2000" b="1" dirty="0">
                <a:solidFill>
                  <a:srgbClr val="FF3300"/>
                </a:solidFill>
              </a:rPr>
              <a:t>O</a:t>
            </a:r>
            <a:r>
              <a:rPr lang="en-US" altLang="zh-CN" b="1" dirty="0">
                <a:solidFill>
                  <a:srgbClr val="FF3300"/>
                </a:solidFill>
              </a:rPr>
              <a:t>(log</a:t>
            </a:r>
            <a:r>
              <a:rPr lang="en-US" altLang="zh-CN" b="1" baseline="-25000" dirty="0">
                <a:solidFill>
                  <a:srgbClr val="FF3300"/>
                </a:solidFill>
              </a:rPr>
              <a:t>2</a:t>
            </a:r>
            <a:r>
              <a:rPr lang="en-US" altLang="zh-CN" b="1" dirty="0">
                <a:solidFill>
                  <a:srgbClr val="FF3300"/>
                </a:solidFill>
              </a:rPr>
              <a:t>n) </a:t>
            </a:r>
            <a:r>
              <a:rPr kumimoji="0" lang="en-US" altLang="zh-CN" b="1" i="0" u="none" strike="noStrike" cap="none" normalizeH="0" baseline="0" dirty="0">
                <a:ln>
                  <a:noFill/>
                </a:ln>
                <a:solidFill>
                  <a:srgbClr val="7030A0"/>
                </a:solidFill>
                <a:effectLst/>
                <a:latin typeface="楷体" pitchFamily="49" charset="-122"/>
                <a:ea typeface="楷体" pitchFamily="49" charset="-122"/>
              </a:rPr>
              <a:t>);</a:t>
            </a:r>
          </a:p>
          <a:p>
            <a:pPr eaLnBrk="0" fontAlgn="base" hangingPunct="0">
              <a:spcBef>
                <a:spcPct val="0"/>
              </a:spcBef>
              <a:spcAft>
                <a:spcPct val="0"/>
              </a:spcAft>
            </a:pPr>
            <a:r>
              <a:rPr lang="en-US" altLang="zh-CN" b="1" dirty="0">
                <a:solidFill>
                  <a:srgbClr val="7030A0"/>
                </a:solidFill>
                <a:latin typeface="楷体" pitchFamily="49" charset="-122"/>
                <a:ea typeface="楷体" pitchFamily="49" charset="-122"/>
              </a:rPr>
              <a:t>2</a:t>
            </a:r>
            <a:r>
              <a:rPr lang="zh-CN" altLang="en-US" b="1" dirty="0">
                <a:solidFill>
                  <a:srgbClr val="7030A0"/>
                </a:solidFill>
                <a:latin typeface="楷体" pitchFamily="49" charset="-122"/>
                <a:ea typeface="楷体" pitchFamily="49" charset="-122"/>
              </a:rPr>
              <a:t>）单词表中单词需要频繁移动（对于一般的英文材料来说，插入操作较多，一次插入算法的复杂度为</a:t>
            </a:r>
            <a:r>
              <a:rPr lang="en-US" altLang="zh-CN" sz="2000" b="1" dirty="0">
                <a:solidFill>
                  <a:srgbClr val="FF3300"/>
                </a:solidFill>
              </a:rPr>
              <a:t>O(n)</a:t>
            </a:r>
            <a:r>
              <a:rPr lang="en-US" altLang="zh-CN" b="1" dirty="0">
                <a:solidFill>
                  <a:srgbClr val="7030A0"/>
                </a:solidFill>
                <a:latin typeface="楷体" pitchFamily="49" charset="-122"/>
                <a:ea typeface="楷体" pitchFamily="49" charset="-122"/>
              </a:rPr>
              <a:t>;</a:t>
            </a:r>
            <a:endParaRPr kumimoji="0" lang="zh-CN" altLang="en-US" b="1" i="0" u="none" strike="noStrike" cap="none" normalizeH="0" baseline="0" dirty="0">
              <a:ln>
                <a:noFill/>
              </a:ln>
              <a:solidFill>
                <a:srgbClr val="7030A0"/>
              </a:solidFill>
              <a:effectLst/>
              <a:latin typeface="楷体" pitchFamily="49" charset="-122"/>
              <a:ea typeface="楷体" pitchFamily="49" charset="-122"/>
            </a:endParaRPr>
          </a:p>
        </p:txBody>
      </p:sp>
      <p:sp>
        <p:nvSpPr>
          <p:cNvPr id="11" name="内容占位符 2"/>
          <p:cNvSpPr txBox="1">
            <a:spLocks/>
          </p:cNvSpPr>
          <p:nvPr/>
        </p:nvSpPr>
        <p:spPr bwMode="auto">
          <a:xfrm>
            <a:off x="899592" y="5229200"/>
            <a:ext cx="7488832" cy="613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79400" marR="0" lvl="0" indent="-2794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000" b="1" kern="0" dirty="0">
                <a:solidFill>
                  <a:srgbClr val="7030A0"/>
                </a:solidFill>
              </a:rPr>
              <a:t>无序（输入序）</a:t>
            </a:r>
            <a:r>
              <a:rPr lang="zh-CN" altLang="en-US" sz="2000" b="1" kern="0" dirty="0"/>
              <a:t>顺序表结构构造的单词表</a:t>
            </a:r>
            <a:r>
              <a:rPr lang="zh-CN" altLang="en-US" sz="2000" b="1" kern="0" dirty="0">
                <a:solidFill>
                  <a:srgbClr val="7030A0"/>
                </a:solidFill>
              </a:rPr>
              <a:t>又</a:t>
            </a:r>
            <a:r>
              <a:rPr lang="zh-CN" altLang="en-US" sz="2000" b="1" kern="0" dirty="0"/>
              <a:t>有什么特点？</a:t>
            </a:r>
            <a:endParaRPr kumimoji="0" lang="zh-CN" altLang="en-US" sz="2000" b="1" i="0" u="none" strike="noStrike" kern="0" cap="none" spc="0" normalizeH="0" baseline="0" noProof="0" dirty="0">
              <a:ln>
                <a:noFill/>
              </a:ln>
              <a:solidFill>
                <a:schemeClr val="tx1"/>
              </a:solidFill>
              <a:effectLst/>
              <a:uLnTx/>
              <a:uFillTx/>
              <a:latin typeface="+mn-lt"/>
              <a:ea typeface="+mn-ea"/>
              <a:cs typeface="+mn-cs"/>
            </a:endParaRPr>
          </a:p>
        </p:txBody>
      </p:sp>
      <p:sp>
        <p:nvSpPr>
          <p:cNvPr id="12" name="圆角矩形标注 11"/>
          <p:cNvSpPr/>
          <p:nvPr/>
        </p:nvSpPr>
        <p:spPr bwMode="auto">
          <a:xfrm>
            <a:off x="1187624" y="5768340"/>
            <a:ext cx="7956376" cy="1089660"/>
          </a:xfrm>
          <a:prstGeom prst="wedgeRoundRectCallout">
            <a:avLst>
              <a:gd name="adj1" fmla="val 7395"/>
              <a:gd name="adj2" fmla="val -68169"/>
              <a:gd name="adj3" fmla="val 16667"/>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0"/>
              </a:spcBef>
              <a:spcAft>
                <a:spcPct val="0"/>
              </a:spcAft>
            </a:pPr>
            <a:r>
              <a:rPr kumimoji="0" lang="en-US" altLang="zh-CN" b="1" i="0" u="none" strike="noStrike" cap="none" normalizeH="0" baseline="0" dirty="0">
                <a:ln>
                  <a:noFill/>
                </a:ln>
                <a:solidFill>
                  <a:srgbClr val="7030A0"/>
                </a:solidFill>
                <a:effectLst/>
                <a:latin typeface="楷体" pitchFamily="49" charset="-122"/>
                <a:ea typeface="楷体" pitchFamily="49" charset="-122"/>
              </a:rPr>
              <a:t>1</a:t>
            </a:r>
            <a:r>
              <a:rPr kumimoji="0" lang="zh-CN" altLang="en-US" b="1" i="0" u="none" strike="noStrike" cap="none" normalizeH="0" baseline="0" dirty="0">
                <a:ln>
                  <a:noFill/>
                </a:ln>
                <a:solidFill>
                  <a:srgbClr val="7030A0"/>
                </a:solidFill>
                <a:effectLst/>
                <a:latin typeface="楷体" pitchFamily="49" charset="-122"/>
                <a:ea typeface="楷体" pitchFamily="49" charset="-122"/>
              </a:rPr>
              <a:t>）单词查找效率低（顺序查找算法，一次查找算法复杂度为</a:t>
            </a:r>
            <a:r>
              <a:rPr lang="en-US" altLang="zh-CN" sz="2000" b="1" dirty="0">
                <a:solidFill>
                  <a:srgbClr val="FF3300"/>
                </a:solidFill>
              </a:rPr>
              <a:t>O</a:t>
            </a:r>
            <a:r>
              <a:rPr lang="en-US" altLang="zh-CN" b="1" dirty="0">
                <a:solidFill>
                  <a:srgbClr val="FF3300"/>
                </a:solidFill>
              </a:rPr>
              <a:t>(n) </a:t>
            </a:r>
            <a:r>
              <a:rPr kumimoji="0" lang="en-US" altLang="zh-CN" b="1" i="0" u="none" strike="noStrike" cap="none" normalizeH="0" baseline="0" dirty="0">
                <a:ln>
                  <a:noFill/>
                </a:ln>
                <a:solidFill>
                  <a:srgbClr val="7030A0"/>
                </a:solidFill>
                <a:effectLst/>
                <a:latin typeface="楷体" pitchFamily="49" charset="-122"/>
                <a:ea typeface="楷体" pitchFamily="49" charset="-122"/>
              </a:rPr>
              <a:t>);</a:t>
            </a:r>
          </a:p>
          <a:p>
            <a:pPr eaLnBrk="0" fontAlgn="base" hangingPunct="0">
              <a:spcBef>
                <a:spcPct val="0"/>
              </a:spcBef>
              <a:spcAft>
                <a:spcPct val="0"/>
              </a:spcAft>
            </a:pPr>
            <a:r>
              <a:rPr lang="en-US" altLang="zh-CN" b="1" dirty="0">
                <a:solidFill>
                  <a:srgbClr val="7030A0"/>
                </a:solidFill>
                <a:latin typeface="楷体" pitchFamily="49" charset="-122"/>
                <a:ea typeface="楷体" pitchFamily="49" charset="-122"/>
              </a:rPr>
              <a:t>2</a:t>
            </a:r>
            <a:r>
              <a:rPr lang="zh-CN" altLang="en-US" b="1" dirty="0">
                <a:solidFill>
                  <a:srgbClr val="7030A0"/>
                </a:solidFill>
                <a:latin typeface="楷体" pitchFamily="49" charset="-122"/>
                <a:ea typeface="楷体" pitchFamily="49" charset="-122"/>
              </a:rPr>
              <a:t>）单词</a:t>
            </a:r>
            <a:r>
              <a:rPr lang="zh-CN" altLang="en-US" b="1" dirty="0">
                <a:solidFill>
                  <a:srgbClr val="FF0000"/>
                </a:solidFill>
                <a:latin typeface="楷体" pitchFamily="49" charset="-122"/>
                <a:ea typeface="楷体" pitchFamily="49" charset="-122"/>
              </a:rPr>
              <a:t>不需要</a:t>
            </a:r>
            <a:r>
              <a:rPr lang="zh-CN" altLang="en-US" b="1" dirty="0">
                <a:solidFill>
                  <a:srgbClr val="7030A0"/>
                </a:solidFill>
                <a:latin typeface="楷体" pitchFamily="49" charset="-122"/>
                <a:ea typeface="楷体" pitchFamily="49" charset="-122"/>
              </a:rPr>
              <a:t>移动（新单词总是放在表尾），但需要对最终的总表要进行</a:t>
            </a:r>
            <a:r>
              <a:rPr lang="zh-CN" altLang="en-US" b="1" dirty="0">
                <a:solidFill>
                  <a:srgbClr val="FF0000"/>
                </a:solidFill>
                <a:latin typeface="楷体" pitchFamily="49" charset="-122"/>
                <a:ea typeface="楷体" pitchFamily="49" charset="-122"/>
              </a:rPr>
              <a:t>排序</a:t>
            </a:r>
            <a:r>
              <a:rPr lang="zh-CN" altLang="en-US" b="1" dirty="0">
                <a:solidFill>
                  <a:srgbClr val="7030A0"/>
                </a:solidFill>
                <a:latin typeface="楷体" pitchFamily="49" charset="-122"/>
                <a:ea typeface="楷体" pitchFamily="49" charset="-122"/>
              </a:rPr>
              <a:t>，简单排序算法的复杂度为</a:t>
            </a:r>
            <a:r>
              <a:rPr lang="en-US" altLang="zh-CN" sz="2000" b="1" dirty="0">
                <a:solidFill>
                  <a:srgbClr val="FF3300"/>
                </a:solidFill>
              </a:rPr>
              <a:t>O(N</a:t>
            </a:r>
            <a:r>
              <a:rPr lang="en-US" altLang="zh-CN" sz="2000" b="1" baseline="30000" dirty="0">
                <a:solidFill>
                  <a:srgbClr val="FF3300"/>
                </a:solidFill>
              </a:rPr>
              <a:t>2</a:t>
            </a:r>
            <a:r>
              <a:rPr lang="en-US" altLang="zh-CN" sz="2000" b="1" dirty="0">
                <a:solidFill>
                  <a:srgbClr val="FF3300"/>
                </a:solidFill>
              </a:rPr>
              <a:t>)</a:t>
            </a:r>
            <a:r>
              <a:rPr lang="en-US" altLang="zh-CN" b="1" dirty="0">
                <a:solidFill>
                  <a:srgbClr val="7030A0"/>
                </a:solidFill>
                <a:latin typeface="楷体" pitchFamily="49" charset="-122"/>
                <a:ea typeface="楷体" pitchFamily="49" charset="-122"/>
              </a:rPr>
              <a:t>;</a:t>
            </a:r>
            <a:endParaRPr kumimoji="0" lang="zh-CN" altLang="en-US" b="1" i="0" u="none" strike="noStrike" cap="none" normalizeH="0" baseline="0" dirty="0">
              <a:ln>
                <a:noFill/>
              </a:ln>
              <a:solidFill>
                <a:srgbClr val="7030A0"/>
              </a:solidFill>
              <a:effectLst/>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blinds(horizontal)">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build="p"/>
      <p:bldP spid="10" grpId="0" animBg="1"/>
      <p:bldP spid="11" grpId="0" build="p"/>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a:t>
            </a:r>
          </a:p>
        </p:txBody>
      </p:sp>
      <p:sp>
        <p:nvSpPr>
          <p:cNvPr id="3" name="内容占位符 2"/>
          <p:cNvSpPr>
            <a:spLocks noGrp="1"/>
          </p:cNvSpPr>
          <p:nvPr>
            <p:ph idx="1"/>
          </p:nvPr>
        </p:nvSpPr>
        <p:spPr/>
        <p:txBody>
          <a:bodyPr/>
          <a:lstStyle/>
          <a:p>
            <a:r>
              <a:rPr lang="zh-CN" altLang="en-US" dirty="0"/>
              <a:t>请用</a:t>
            </a:r>
            <a:r>
              <a:rPr lang="zh-CN" altLang="en-US" dirty="0">
                <a:solidFill>
                  <a:srgbClr val="7030A0"/>
                </a:solidFill>
              </a:rPr>
              <a:t>无序（输入序）</a:t>
            </a:r>
            <a:r>
              <a:rPr lang="zh-CN" altLang="en-US" dirty="0"/>
              <a:t>顺序表来重新实现问题</a:t>
            </a:r>
            <a:r>
              <a:rPr lang="en-US" altLang="zh-CN" dirty="0"/>
              <a:t>2.1</a:t>
            </a:r>
            <a:r>
              <a:rPr lang="zh-CN" altLang="en-US" dirty="0"/>
              <a:t>，并比较一下两个程序的实际性能。</a:t>
            </a:r>
            <a:endParaRPr lang="en-US" altLang="zh-CN" dirty="0"/>
          </a:p>
          <a:p>
            <a:pPr marL="363538" lvl="1" indent="0">
              <a:buNone/>
            </a:pPr>
            <a:r>
              <a:rPr lang="zh-CN" altLang="en-US" sz="2000" dirty="0">
                <a:latin typeface="楷体" pitchFamily="49" charset="-122"/>
                <a:ea typeface="楷体" pitchFamily="49" charset="-122"/>
              </a:rPr>
              <a:t>即单词表中的单词按其读入顺序排放，新加入的单词总是放在表的末尾。</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42</a:t>
            </a:fld>
            <a:endParaRPr lang="en-US" altLang="zh-CN"/>
          </a:p>
        </p:txBody>
      </p:sp>
      <p:grpSp>
        <p:nvGrpSpPr>
          <p:cNvPr id="5" name="Group 49"/>
          <p:cNvGrpSpPr>
            <a:grpSpLocks/>
          </p:cNvGrpSpPr>
          <p:nvPr/>
        </p:nvGrpSpPr>
        <p:grpSpPr bwMode="auto">
          <a:xfrm>
            <a:off x="6292850" y="0"/>
            <a:ext cx="2851150" cy="1033463"/>
            <a:chOff x="404" y="73"/>
            <a:chExt cx="1161" cy="651"/>
          </a:xfrm>
        </p:grpSpPr>
        <p:sp>
          <p:nvSpPr>
            <p:cNvPr id="6"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a:solidFill>
                    <a:srgbClr val="FF3300"/>
                  </a:solidFill>
                  <a:latin typeface="方正舒体" pitchFamily="2" charset="-122"/>
                  <a:ea typeface="华文新魏" pitchFamily="2" charset="-122"/>
                </a:rPr>
                <a:t>思考</a:t>
              </a:r>
              <a:r>
                <a:rPr kumimoji="1" lang="en-US" altLang="zh-CN" sz="6000" baseline="0" dirty="0">
                  <a:solidFill>
                    <a:srgbClr val="FF3300"/>
                  </a:solidFill>
                  <a:latin typeface="方正舒体" pitchFamily="2" charset="-122"/>
                  <a:ea typeface="华文新魏" pitchFamily="2" charset="-122"/>
                </a:rPr>
                <a:t>2</a:t>
              </a:r>
              <a:endParaRPr kumimoji="1" lang="zh-CN" altLang="en-US" sz="6000" baseline="0" dirty="0">
                <a:solidFill>
                  <a:srgbClr val="FF3300"/>
                </a:solidFill>
                <a:latin typeface="黑体" pitchFamily="2" charset="-122"/>
                <a:ea typeface="华文新魏" pitchFamily="2" charset="-122"/>
              </a:endParaRPr>
            </a:p>
          </p:txBody>
        </p:sp>
      </p:grpSp>
      <p:sp>
        <p:nvSpPr>
          <p:cNvPr id="8" name="云形 7"/>
          <p:cNvSpPr/>
          <p:nvPr/>
        </p:nvSpPr>
        <p:spPr bwMode="auto">
          <a:xfrm>
            <a:off x="5364088" y="3501008"/>
            <a:ext cx="3240360" cy="1077575"/>
          </a:xfrm>
          <a:prstGeom prst="cloud">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C00000"/>
                </a:solidFill>
                <a:effectLst/>
                <a:latin typeface="Arial" charset="0"/>
                <a:ea typeface="宋体" charset="-122"/>
              </a:rPr>
              <a:t>如何获取程序的实际运行时间？</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1055688" y="727075"/>
            <a:ext cx="7693025" cy="1981200"/>
            <a:chOff x="624" y="240"/>
            <a:chExt cx="4800" cy="1248"/>
          </a:xfrm>
        </p:grpSpPr>
        <p:sp>
          <p:nvSpPr>
            <p:cNvPr id="76807" name="Rectangle 41"/>
            <p:cNvSpPr>
              <a:spLocks noChangeArrowheads="1"/>
            </p:cNvSpPr>
            <p:nvPr/>
          </p:nvSpPr>
          <p:spPr bwMode="auto">
            <a:xfrm>
              <a:off x="624" y="240"/>
              <a:ext cx="4800" cy="1248"/>
            </a:xfrm>
            <a:prstGeom prst="rect">
              <a:avLst/>
            </a:prstGeom>
            <a:solidFill>
              <a:srgbClr val="D5EAFF"/>
            </a:solidFill>
            <a:ln w="12700" cap="sq">
              <a:noFill/>
              <a:miter lim="800000"/>
              <a:headEnd/>
              <a:tailEnd/>
            </a:ln>
            <a:effectLst>
              <a:outerShdw dist="188799" dir="2536421" algn="ctr" rotWithShape="0">
                <a:srgbClr val="B9B9B9"/>
              </a:outerShdw>
            </a:effectLst>
          </p:spPr>
          <p:txBody>
            <a:bodyPr wrap="none" anchor="ctr"/>
            <a:lstStyle/>
            <a:p>
              <a:endParaRPr lang="zh-CN" altLang="en-US"/>
            </a:p>
          </p:txBody>
        </p:sp>
        <p:sp>
          <p:nvSpPr>
            <p:cNvPr id="76808" name="Text Box 42"/>
            <p:cNvSpPr txBox="1">
              <a:spLocks noChangeArrowheads="1"/>
            </p:cNvSpPr>
            <p:nvPr/>
          </p:nvSpPr>
          <p:spPr bwMode="auto">
            <a:xfrm>
              <a:off x="965" y="404"/>
              <a:ext cx="4375" cy="965"/>
            </a:xfrm>
            <a:prstGeom prst="rect">
              <a:avLst/>
            </a:prstGeom>
            <a:noFill/>
            <a:ln w="12700" cap="sq">
              <a:noFill/>
              <a:miter lim="800000"/>
              <a:headEnd/>
              <a:tailEnd/>
            </a:ln>
          </p:spPr>
          <p:txBody>
            <a:bodyPr>
              <a:spAutoFit/>
            </a:bodyPr>
            <a:lstStyle/>
            <a:p>
              <a:pPr fontAlgn="base">
                <a:lnSpc>
                  <a:spcPct val="90000"/>
                </a:lnSpc>
                <a:spcBef>
                  <a:spcPct val="0"/>
                </a:spcBef>
              </a:pPr>
              <a:r>
                <a:rPr lang="zh-CN" altLang="en-US" sz="2600" baseline="0">
                  <a:solidFill>
                    <a:srgbClr val="003399"/>
                  </a:solidFill>
                  <a:latin typeface="幼圆" pitchFamily="49" charset="-122"/>
                  <a:ea typeface="幼圆" pitchFamily="49" charset="-122"/>
                </a:rPr>
                <a:t>    已知顺序表中的每个数据元素为互不相等的整数。设计算法将其调整为两部分，使得左边所有元素为奇数，右边为偶数。分析算法的时间复杂度。</a:t>
              </a:r>
              <a:endParaRPr lang="en-US" altLang="zh-CN" sz="2600" baseline="0">
                <a:solidFill>
                  <a:srgbClr val="003399"/>
                </a:solidFill>
                <a:latin typeface="幼圆" pitchFamily="49" charset="-122"/>
                <a:ea typeface="幼圆" pitchFamily="49" charset="-122"/>
              </a:endParaRPr>
            </a:p>
          </p:txBody>
        </p:sp>
      </p:grpSp>
      <p:grpSp>
        <p:nvGrpSpPr>
          <p:cNvPr id="3" name="Group 49"/>
          <p:cNvGrpSpPr>
            <a:grpSpLocks/>
          </p:cNvGrpSpPr>
          <p:nvPr/>
        </p:nvGrpSpPr>
        <p:grpSpPr bwMode="auto">
          <a:xfrm>
            <a:off x="136525" y="390525"/>
            <a:ext cx="2851150" cy="1033463"/>
            <a:chOff x="404" y="73"/>
            <a:chExt cx="1161" cy="651"/>
          </a:xfrm>
        </p:grpSpPr>
        <p:sp>
          <p:nvSpPr>
            <p:cNvPr id="76805"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6806"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a:solidFill>
                    <a:srgbClr val="FF3300"/>
                  </a:solidFill>
                  <a:latin typeface="方正舒体" pitchFamily="2" charset="-122"/>
                  <a:ea typeface="华文新魏" pitchFamily="2" charset="-122"/>
                </a:rPr>
                <a:t>思考</a:t>
              </a:r>
              <a:endParaRPr kumimoji="1" lang="zh-CN" altLang="en-US" sz="6000" baseline="0" dirty="0">
                <a:solidFill>
                  <a:srgbClr val="FF3300"/>
                </a:solidFill>
                <a:latin typeface="黑体" pitchFamily="2" charset="-122"/>
                <a:ea typeface="华文新魏"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线性表顺序存储结构的优缺点</a:t>
            </a:r>
          </a:p>
        </p:txBody>
      </p:sp>
      <p:sp>
        <p:nvSpPr>
          <p:cNvPr id="3" name="内容占位符 2"/>
          <p:cNvSpPr>
            <a:spLocks noGrp="1"/>
          </p:cNvSpPr>
          <p:nvPr>
            <p:ph idx="1"/>
          </p:nvPr>
        </p:nvSpPr>
        <p:spPr>
          <a:xfrm>
            <a:off x="977900" y="1447800"/>
            <a:ext cx="3234060" cy="4556125"/>
          </a:xfrm>
          <a:solidFill>
            <a:srgbClr val="92D050"/>
          </a:solidFill>
          <a:effectLst>
            <a:outerShdw blurRad="50800" dist="38100" dir="2700000" algn="tl" rotWithShape="0">
              <a:prstClr val="black">
                <a:alpha val="40000"/>
              </a:prstClr>
            </a:outerShdw>
          </a:effectLst>
        </p:spPr>
        <p:txBody>
          <a:bodyPr/>
          <a:lstStyle/>
          <a:p>
            <a:r>
              <a:rPr lang="zh-CN" altLang="en-US" dirty="0">
                <a:solidFill>
                  <a:srgbClr val="C00000"/>
                </a:solidFill>
              </a:rPr>
              <a:t>优点</a:t>
            </a:r>
            <a:endParaRPr lang="en-US" altLang="zh-CN" dirty="0">
              <a:solidFill>
                <a:srgbClr val="C00000"/>
              </a:solidFill>
            </a:endParaRPr>
          </a:p>
          <a:p>
            <a:pPr lvl="1"/>
            <a:r>
              <a:rPr lang="zh-CN" altLang="en-US" sz="2000" dirty="0">
                <a:solidFill>
                  <a:srgbClr val="C00000"/>
                </a:solidFill>
                <a:latin typeface="楷体" pitchFamily="49" charset="-122"/>
                <a:ea typeface="楷体" pitchFamily="49" charset="-122"/>
              </a:rPr>
              <a:t>构造原理简单（如用数组）</a:t>
            </a:r>
            <a:endParaRPr lang="en-US" altLang="zh-CN" sz="2000" dirty="0">
              <a:solidFill>
                <a:srgbClr val="C00000"/>
              </a:solidFill>
              <a:latin typeface="楷体" pitchFamily="49" charset="-122"/>
              <a:ea typeface="楷体" pitchFamily="49" charset="-122"/>
            </a:endParaRPr>
          </a:p>
          <a:p>
            <a:pPr lvl="1"/>
            <a:r>
              <a:rPr lang="zh-CN" altLang="en-US" sz="2000" dirty="0">
                <a:solidFill>
                  <a:srgbClr val="C00000"/>
                </a:solidFill>
                <a:latin typeface="楷体" pitchFamily="49" charset="-122"/>
                <a:ea typeface="楷体" pitchFamily="49" charset="-122"/>
              </a:rPr>
              <a:t>无须为表中元素之间的逻辑关系而增加额外的存储空间</a:t>
            </a:r>
            <a:endParaRPr lang="en-US" altLang="zh-CN" sz="2000" dirty="0">
              <a:solidFill>
                <a:srgbClr val="C00000"/>
              </a:solidFill>
              <a:latin typeface="楷体" pitchFamily="49" charset="-122"/>
              <a:ea typeface="楷体" pitchFamily="49" charset="-122"/>
            </a:endParaRPr>
          </a:p>
          <a:p>
            <a:pPr lvl="1"/>
            <a:r>
              <a:rPr lang="zh-CN" altLang="en-US" sz="2000" dirty="0">
                <a:solidFill>
                  <a:srgbClr val="C00000"/>
                </a:solidFill>
                <a:latin typeface="楷体" pitchFamily="49" charset="-122"/>
                <a:ea typeface="楷体" pitchFamily="49" charset="-122"/>
              </a:rPr>
              <a:t>可以快速地存取表中任一位置的元素。</a:t>
            </a:r>
            <a:endParaRPr lang="en-US" altLang="zh-CN" sz="2000" dirty="0">
              <a:solidFill>
                <a:srgbClr val="C00000"/>
              </a:solidFill>
              <a:latin typeface="楷体" pitchFamily="49" charset="-122"/>
              <a:ea typeface="楷体" pitchFamily="49" charset="-122"/>
            </a:endParaRPr>
          </a:p>
          <a:p>
            <a:pPr lvl="1"/>
            <a:r>
              <a:rPr lang="zh-CN" altLang="en-US" sz="2000" dirty="0">
                <a:solidFill>
                  <a:srgbClr val="C00000"/>
                </a:solidFill>
                <a:latin typeface="楷体" pitchFamily="49" charset="-122"/>
                <a:ea typeface="楷体" pitchFamily="49" charset="-122"/>
              </a:rPr>
              <a:t>可将数据组织成</a:t>
            </a:r>
            <a:r>
              <a:rPr lang="zh-CN" altLang="en-US" sz="2000" b="1" dirty="0">
                <a:solidFill>
                  <a:srgbClr val="C00000"/>
                </a:solidFill>
                <a:latin typeface="楷体" pitchFamily="49" charset="-122"/>
                <a:ea typeface="楷体" pitchFamily="49" charset="-122"/>
              </a:rPr>
              <a:t>有序表，</a:t>
            </a:r>
            <a:r>
              <a:rPr lang="zh-CN" altLang="en-US" sz="2000" dirty="0">
                <a:solidFill>
                  <a:srgbClr val="C00000"/>
                </a:solidFill>
                <a:latin typeface="楷体" pitchFamily="49" charset="-122"/>
                <a:ea typeface="楷体" pitchFamily="49" charset="-122"/>
              </a:rPr>
              <a:t>可用折半查找算法查找元素，</a:t>
            </a:r>
            <a:r>
              <a:rPr lang="zh-CN" altLang="en-US" sz="2000" b="1" dirty="0">
                <a:solidFill>
                  <a:srgbClr val="C00000"/>
                </a:solidFill>
                <a:latin typeface="楷体" pitchFamily="49" charset="-122"/>
                <a:ea typeface="楷体" pitchFamily="49" charset="-122"/>
              </a:rPr>
              <a:t>查找效率高</a:t>
            </a:r>
            <a:r>
              <a:rPr lang="zh-CN" altLang="en-US" sz="2000" dirty="0">
                <a:solidFill>
                  <a:srgbClr val="C00000"/>
                </a:solidFill>
                <a:latin typeface="楷体" pitchFamily="49" charset="-122"/>
                <a:ea typeface="楷体" pitchFamily="49" charset="-122"/>
              </a:rPr>
              <a:t>。</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44</a:t>
            </a:fld>
            <a:endParaRPr lang="en-US" altLang="zh-CN"/>
          </a:p>
        </p:txBody>
      </p:sp>
      <p:sp>
        <p:nvSpPr>
          <p:cNvPr id="5" name="内容占位符 2"/>
          <p:cNvSpPr txBox="1">
            <a:spLocks/>
          </p:cNvSpPr>
          <p:nvPr/>
        </p:nvSpPr>
        <p:spPr bwMode="auto">
          <a:xfrm>
            <a:off x="4644008" y="1412776"/>
            <a:ext cx="3234060" cy="4556125"/>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279400" marR="0" lvl="0" indent="-2794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a:t>缺</a:t>
            </a:r>
            <a:r>
              <a:rPr kumimoji="0" lang="zh-CN" altLang="en-US" sz="2400" b="1" i="0" u="none" strike="noStrike" kern="0" cap="none" spc="0" normalizeH="0" baseline="0" noProof="0" dirty="0">
                <a:ln>
                  <a:noFill/>
                </a:ln>
                <a:effectLst/>
                <a:uLnTx/>
                <a:uFillTx/>
                <a:latin typeface="+mn-lt"/>
                <a:ea typeface="+mn-ea"/>
                <a:cs typeface="+mn-cs"/>
              </a:rPr>
              <a:t>点</a:t>
            </a:r>
            <a:endParaRPr kumimoji="0" lang="en-US" altLang="zh-CN" sz="2400" b="1" i="0" u="none" strike="noStrike" kern="0" cap="none" spc="0" normalizeH="0" baseline="0" noProof="0" dirty="0">
              <a:ln>
                <a:noFill/>
              </a:ln>
              <a:effectLst/>
              <a:uLnTx/>
              <a:uFillTx/>
              <a:latin typeface="+mn-lt"/>
              <a:ea typeface="+mn-ea"/>
              <a:cs typeface="+mn-cs"/>
            </a:endParaRPr>
          </a:p>
          <a:p>
            <a:pPr marL="690563" lvl="1" indent="-296863" fontAlgn="base">
              <a:lnSpc>
                <a:spcPct val="90000"/>
              </a:lnSpc>
              <a:spcBef>
                <a:spcPct val="60000"/>
              </a:spcBef>
              <a:spcAft>
                <a:spcPct val="0"/>
              </a:spcAft>
              <a:buClr>
                <a:srgbClr val="D60093"/>
              </a:buClr>
              <a:buSzPct val="65000"/>
              <a:buFont typeface="Wingdings" pitchFamily="2" charset="2"/>
              <a:buChar char="l"/>
            </a:pPr>
            <a:r>
              <a:rPr lang="zh-CN" altLang="en-US" sz="2000" kern="0" dirty="0">
                <a:latin typeface="楷体" pitchFamily="49" charset="-122"/>
                <a:ea typeface="楷体" pitchFamily="49" charset="-122"/>
              </a:rPr>
              <a:t>存储空间需要事先分配（容易造成表空间不够或浪费）</a:t>
            </a:r>
            <a:endParaRPr lang="en-US" altLang="zh-CN" sz="2000" kern="0" dirty="0">
              <a:latin typeface="楷体" pitchFamily="49" charset="-122"/>
              <a:ea typeface="楷体" pitchFamily="49" charset="-122"/>
            </a:endParaRPr>
          </a:p>
          <a:p>
            <a:pPr marL="690563" lvl="1" indent="-296863" fontAlgn="base">
              <a:lnSpc>
                <a:spcPct val="90000"/>
              </a:lnSpc>
              <a:spcBef>
                <a:spcPct val="60000"/>
              </a:spcBef>
              <a:spcAft>
                <a:spcPct val="0"/>
              </a:spcAft>
              <a:buClr>
                <a:srgbClr val="D60093"/>
              </a:buClr>
              <a:buSzPct val="65000"/>
              <a:buFont typeface="Wingdings" pitchFamily="2" charset="2"/>
              <a:buChar char="l"/>
            </a:pPr>
            <a:r>
              <a:rPr lang="zh-CN" altLang="en-US" sz="2000" kern="0" dirty="0">
                <a:latin typeface="楷体" pitchFamily="49" charset="-122"/>
                <a:ea typeface="楷体" pitchFamily="49" charset="-122"/>
              </a:rPr>
              <a:t>需要一块地址连续的存储空间</a:t>
            </a:r>
            <a:endParaRPr lang="en-US" altLang="zh-CN" sz="2000" kern="0" dirty="0">
              <a:latin typeface="楷体" pitchFamily="49" charset="-122"/>
              <a:ea typeface="楷体" pitchFamily="49" charset="-122"/>
            </a:endParaRPr>
          </a:p>
          <a:p>
            <a:pPr marL="690563" lvl="1" indent="-296863" fontAlgn="base">
              <a:lnSpc>
                <a:spcPct val="90000"/>
              </a:lnSpc>
              <a:spcBef>
                <a:spcPct val="60000"/>
              </a:spcBef>
              <a:spcAft>
                <a:spcPct val="0"/>
              </a:spcAft>
              <a:buClr>
                <a:srgbClr val="D60093"/>
              </a:buClr>
              <a:buSzPct val="65000"/>
              <a:buFont typeface="Wingdings" pitchFamily="2" charset="2"/>
              <a:buChar char="l"/>
            </a:pPr>
            <a:r>
              <a:rPr kumimoji="0" lang="zh-CN" altLang="en-US" sz="2000" b="1" i="0" u="none" strike="noStrike" kern="0" cap="none" spc="0" normalizeH="0" baseline="0" noProof="0" dirty="0">
                <a:ln>
                  <a:noFill/>
                </a:ln>
                <a:effectLst/>
                <a:uLnTx/>
                <a:uFillTx/>
                <a:latin typeface="楷体" pitchFamily="49" charset="-122"/>
                <a:ea typeface="楷体" pitchFamily="49" charset="-122"/>
              </a:rPr>
              <a:t>插入和删除操作需要移动大量元素</a:t>
            </a:r>
            <a:r>
              <a:rPr kumimoji="0" lang="zh-CN" altLang="en-US" sz="2000" b="0" i="0" u="none" strike="noStrike" kern="0" cap="none" spc="0" normalizeH="0" baseline="0" noProof="0" dirty="0">
                <a:ln>
                  <a:noFill/>
                </a:ln>
                <a:effectLst/>
                <a:uLnTx/>
                <a:uFillTx/>
                <a:latin typeface="楷体" pitchFamily="49" charset="-122"/>
                <a:ea typeface="楷体" pitchFamily="49" charset="-122"/>
              </a:rPr>
              <a:t>，效率低。</a:t>
            </a:r>
            <a:endParaRPr kumimoji="0" lang="en-US" altLang="zh-CN" sz="2000" b="0" i="0" u="none" strike="noStrike" kern="0" cap="none" spc="0" normalizeH="0" baseline="0" noProof="0" dirty="0">
              <a:ln>
                <a:noFill/>
              </a:ln>
              <a:effectLst/>
              <a:uLnTx/>
              <a:uFillTx/>
              <a:latin typeface="楷体" pitchFamily="49" charset="-122"/>
              <a:ea typeface="楷体" pitchFamily="49" charset="-122"/>
            </a:endParaRPr>
          </a:p>
          <a:p>
            <a:pPr marL="690563" marR="0" lvl="1" indent="-296863" algn="l" defTabSz="914400" rtl="0" eaLnBrk="1" fontAlgn="base" latinLnBrk="0" hangingPunct="1">
              <a:lnSpc>
                <a:spcPct val="90000"/>
              </a:lnSpc>
              <a:spcBef>
                <a:spcPct val="60000"/>
              </a:spcBef>
              <a:spcAft>
                <a:spcPct val="0"/>
              </a:spcAft>
              <a:buClr>
                <a:srgbClr val="D60093"/>
              </a:buClr>
              <a:buSzPct val="65000"/>
              <a:buFont typeface="Wingdings" pitchFamily="2" charset="2"/>
              <a:buChar char="l"/>
              <a:tabLst/>
              <a:defRPr/>
            </a:pPr>
            <a:endParaRPr kumimoji="0" lang="zh-CN" altLang="en-US" sz="2000" b="0" i="0" u="none" strike="noStrike" kern="0" cap="none" spc="0" normalizeH="0" baseline="0" noProof="0" dirty="0">
              <a:ln>
                <a:noFill/>
              </a:ln>
              <a:solidFill>
                <a:srgbClr val="C00000"/>
              </a:solidFill>
              <a:effectLst/>
              <a:uLnTx/>
              <a:uFillTx/>
              <a:latin typeface="楷体" pitchFamily="49" charset="-122"/>
              <a:ea typeface="楷体" pitchFamily="49"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0"/>
          <p:cNvGrpSpPr>
            <a:grpSpLocks/>
          </p:cNvGrpSpPr>
          <p:nvPr/>
        </p:nvGrpSpPr>
        <p:grpSpPr bwMode="auto">
          <a:xfrm>
            <a:off x="1476375" y="1341438"/>
            <a:ext cx="6705600" cy="3048000"/>
            <a:chOff x="864" y="1344"/>
            <a:chExt cx="4224" cy="1920"/>
          </a:xfrm>
        </p:grpSpPr>
        <p:sp>
          <p:nvSpPr>
            <p:cNvPr id="77867" name="Oval 2"/>
            <p:cNvSpPr>
              <a:spLocks noChangeArrowheads="1"/>
            </p:cNvSpPr>
            <p:nvPr/>
          </p:nvSpPr>
          <p:spPr bwMode="auto">
            <a:xfrm>
              <a:off x="864" y="1536"/>
              <a:ext cx="4224" cy="1728"/>
            </a:xfrm>
            <a:prstGeom prst="ellipse">
              <a:avLst/>
            </a:prstGeom>
            <a:solidFill>
              <a:srgbClr val="CCFFFF"/>
            </a:solidFill>
            <a:ln w="9525">
              <a:noFill/>
              <a:round/>
              <a:headEnd/>
              <a:tailEnd/>
            </a:ln>
            <a:effectLst>
              <a:outerShdw dist="170861" dir="2880767" algn="ctr" rotWithShape="0">
                <a:srgbClr val="B2B2B2"/>
              </a:outerShdw>
            </a:effectLst>
          </p:spPr>
          <p:txBody>
            <a:bodyPr wrap="none" anchor="ctr"/>
            <a:lstStyle/>
            <a:p>
              <a:endParaRPr lang="zh-CN" altLang="en-US"/>
            </a:p>
          </p:txBody>
        </p:sp>
        <p:sp>
          <p:nvSpPr>
            <p:cNvPr id="77868" name="Rectangle 3"/>
            <p:cNvSpPr>
              <a:spLocks noChangeArrowheads="1"/>
            </p:cNvSpPr>
            <p:nvPr/>
          </p:nvSpPr>
          <p:spPr bwMode="auto">
            <a:xfrm>
              <a:off x="1296" y="1920"/>
              <a:ext cx="3456" cy="1056"/>
            </a:xfrm>
            <a:prstGeom prst="rect">
              <a:avLst/>
            </a:prstGeom>
            <a:noFill/>
            <a:ln w="9525">
              <a:noFill/>
              <a:miter lim="800000"/>
              <a:headEnd/>
              <a:tailEnd/>
            </a:ln>
          </p:spPr>
          <p:txBody>
            <a:bodyPr lIns="92075" tIns="46038" rIns="92075" bIns="46038"/>
            <a:lstStyle/>
            <a:p>
              <a:pPr marL="342900" indent="-342900" eaLnBrk="1" fontAlgn="base" hangingPunct="1">
                <a:spcBef>
                  <a:spcPct val="0"/>
                </a:spcBef>
                <a:buClr>
                  <a:schemeClr val="tx2"/>
                </a:buClr>
              </a:pPr>
              <a:r>
                <a:rPr kumimoji="1" lang="zh-CN" altLang="en-US" sz="3000" baseline="0">
                  <a:solidFill>
                    <a:srgbClr val="003399"/>
                  </a:solidFill>
                </a:rPr>
                <a:t>1.  </a:t>
              </a:r>
              <a:r>
                <a:rPr kumimoji="1" lang="zh-CN" altLang="en-US" sz="3000" baseline="0">
                  <a:solidFill>
                    <a:srgbClr val="003399"/>
                  </a:solidFill>
                  <a:ea typeface="幼圆" pitchFamily="49" charset="-122"/>
                </a:rPr>
                <a:t>线性链表的构造原理</a:t>
              </a:r>
            </a:p>
            <a:p>
              <a:pPr marL="342900" indent="-342900" eaLnBrk="1" fontAlgn="base" hangingPunct="1">
                <a:spcBef>
                  <a:spcPct val="0"/>
                </a:spcBef>
                <a:buClr>
                  <a:schemeClr val="tx2"/>
                </a:buClr>
              </a:pPr>
              <a:r>
                <a:rPr kumimoji="1" lang="zh-CN" altLang="en-US" sz="3000" baseline="0">
                  <a:solidFill>
                    <a:srgbClr val="003399"/>
                  </a:solidFill>
                </a:rPr>
                <a:t>2.  </a:t>
              </a:r>
              <a:r>
                <a:rPr kumimoji="1" lang="zh-CN" altLang="en-US" sz="3000" baseline="0">
                  <a:solidFill>
                    <a:srgbClr val="003399"/>
                  </a:solidFill>
                  <a:ea typeface="幼圆" pitchFamily="49" charset="-122"/>
                </a:rPr>
                <a:t>几个常用符号的说明</a:t>
              </a:r>
            </a:p>
            <a:p>
              <a:pPr marL="342900" indent="-342900" eaLnBrk="1" fontAlgn="base" hangingPunct="1">
                <a:spcBef>
                  <a:spcPct val="0"/>
                </a:spcBef>
                <a:buClr>
                  <a:schemeClr val="tx2"/>
                </a:buClr>
              </a:pPr>
              <a:r>
                <a:rPr kumimoji="1" lang="zh-CN" altLang="en-US" sz="3000" baseline="0">
                  <a:solidFill>
                    <a:srgbClr val="003399"/>
                  </a:solidFill>
                </a:rPr>
                <a:t>3.  </a:t>
              </a:r>
              <a:r>
                <a:rPr kumimoji="1" lang="zh-CN" altLang="en-US" sz="3000" baseline="0">
                  <a:solidFill>
                    <a:srgbClr val="003399"/>
                  </a:solidFill>
                  <a:latin typeface="幼圆" pitchFamily="49" charset="-122"/>
                  <a:ea typeface="幼圆" pitchFamily="49" charset="-122"/>
                </a:rPr>
                <a:t>线性链表的有关(操作)算法</a:t>
              </a:r>
            </a:p>
          </p:txBody>
        </p:sp>
        <p:sp>
          <p:nvSpPr>
            <p:cNvPr id="77869" name="AutoShape 52"/>
            <p:cNvSpPr>
              <a:spLocks noChangeArrowheads="1"/>
            </p:cNvSpPr>
            <p:nvPr/>
          </p:nvSpPr>
          <p:spPr bwMode="auto">
            <a:xfrm>
              <a:off x="912" y="1344"/>
              <a:ext cx="2496" cy="432"/>
            </a:xfrm>
            <a:prstGeom prst="cloudCallout">
              <a:avLst>
                <a:gd name="adj1" fmla="val 25639"/>
                <a:gd name="adj2" fmla="val 68519"/>
              </a:avLst>
            </a:prstGeom>
            <a:solidFill>
              <a:srgbClr val="FFFFFF"/>
            </a:solidFill>
            <a:ln w="25400" cap="sq">
              <a:solidFill>
                <a:srgbClr val="C0C0C0"/>
              </a:solidFill>
              <a:round/>
              <a:headEnd/>
              <a:tailEnd/>
            </a:ln>
            <a:effectLst>
              <a:outerShdw dist="104727" dir="842175" algn="ctr" rotWithShape="0">
                <a:srgbClr val="B2B2B2"/>
              </a:outerShdw>
            </a:effectLst>
          </p:spPr>
          <p:txBody>
            <a:bodyPr anchor="ctr"/>
            <a:lstStyle/>
            <a:p>
              <a:pPr algn="ctr"/>
              <a:endParaRPr lang="zh-CN" altLang="en-US" sz="2600" b="0" i="1"/>
            </a:p>
          </p:txBody>
        </p:sp>
        <p:sp>
          <p:nvSpPr>
            <p:cNvPr id="77870" name="Text Box 53"/>
            <p:cNvSpPr txBox="1">
              <a:spLocks noChangeArrowheads="1"/>
            </p:cNvSpPr>
            <p:nvPr/>
          </p:nvSpPr>
          <p:spPr bwMode="auto">
            <a:xfrm>
              <a:off x="1176" y="1354"/>
              <a:ext cx="2124" cy="356"/>
            </a:xfrm>
            <a:prstGeom prst="rect">
              <a:avLst/>
            </a:prstGeom>
            <a:noFill/>
            <a:ln w="12700" cap="sq">
              <a:noFill/>
              <a:miter lim="800000"/>
              <a:headEnd/>
              <a:tailEnd/>
            </a:ln>
          </p:spPr>
          <p:txBody>
            <a:bodyPr>
              <a:spAutoFit/>
            </a:bodyPr>
            <a:lstStyle/>
            <a:p>
              <a:r>
                <a:rPr kumimoji="1" lang="zh-CN" altLang="en-US" sz="3100" i="1" baseline="0">
                  <a:solidFill>
                    <a:srgbClr val="003399"/>
                  </a:solidFill>
                  <a:ea typeface="黑体" pitchFamily="2" charset="-122"/>
                </a:rPr>
                <a:t>将要讨论的内容</a:t>
              </a:r>
              <a:endParaRPr lang="zh-CN" altLang="en-US" sz="3100" i="1">
                <a:solidFill>
                  <a:srgbClr val="003399"/>
                </a:solidFill>
                <a:ea typeface="黑体" pitchFamily="2" charset="-122"/>
              </a:endParaRPr>
            </a:p>
          </p:txBody>
        </p:sp>
      </p:grpSp>
      <p:grpSp>
        <p:nvGrpSpPr>
          <p:cNvPr id="3" name="Group 109"/>
          <p:cNvGrpSpPr>
            <a:grpSpLocks/>
          </p:cNvGrpSpPr>
          <p:nvPr/>
        </p:nvGrpSpPr>
        <p:grpSpPr bwMode="auto">
          <a:xfrm>
            <a:off x="250824" y="260350"/>
            <a:ext cx="6697439" cy="762000"/>
            <a:chOff x="336" y="480"/>
            <a:chExt cx="3348" cy="480"/>
          </a:xfrm>
        </p:grpSpPr>
        <p:sp>
          <p:nvSpPr>
            <p:cNvPr id="77865" name="Rectangle 57"/>
            <p:cNvSpPr>
              <a:spLocks noChangeArrowheads="1"/>
            </p:cNvSpPr>
            <p:nvPr/>
          </p:nvSpPr>
          <p:spPr bwMode="auto">
            <a:xfrm>
              <a:off x="336" y="480"/>
              <a:ext cx="3216" cy="480"/>
            </a:xfrm>
            <a:prstGeom prst="rect">
              <a:avLst/>
            </a:prstGeom>
            <a:solidFill>
              <a:srgbClr val="9BECFF"/>
            </a:solidFill>
            <a:ln w="12700" cap="sq">
              <a:noFill/>
              <a:miter lim="800000"/>
              <a:headEnd/>
              <a:tailEnd/>
            </a:ln>
            <a:effectLst>
              <a:outerShdw dist="152928" dir="2498012" algn="ctr" rotWithShape="0">
                <a:srgbClr val="B2B2B2"/>
              </a:outerShdw>
            </a:effectLst>
          </p:spPr>
          <p:txBody>
            <a:bodyPr wrap="none" anchor="ctr"/>
            <a:lstStyle/>
            <a:p>
              <a:endParaRPr lang="zh-CN" altLang="en-US"/>
            </a:p>
          </p:txBody>
        </p:sp>
        <p:sp>
          <p:nvSpPr>
            <p:cNvPr id="77866" name="Rectangle 58"/>
            <p:cNvSpPr>
              <a:spLocks noChangeArrowheads="1"/>
            </p:cNvSpPr>
            <p:nvPr/>
          </p:nvSpPr>
          <p:spPr bwMode="auto">
            <a:xfrm>
              <a:off x="390" y="538"/>
              <a:ext cx="3294" cy="407"/>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kumimoji="1" lang="zh-CN" altLang="en-US" sz="3600" baseline="0" dirty="0">
                  <a:solidFill>
                    <a:srgbClr val="FF3300"/>
                  </a:solidFill>
                </a:rPr>
                <a:t> </a:t>
              </a:r>
              <a:r>
                <a:rPr kumimoji="1" lang="zh-CN" altLang="en-US" sz="3600" b="1" baseline="0" dirty="0">
                  <a:solidFill>
                    <a:srgbClr val="FF3300"/>
                  </a:solidFill>
                </a:rPr>
                <a:t>2.3  线性表的链式存储结构</a:t>
              </a:r>
            </a:p>
          </p:txBody>
        </p:sp>
      </p:grpSp>
      <p:grpSp>
        <p:nvGrpSpPr>
          <p:cNvPr id="4" name="Group 147"/>
          <p:cNvGrpSpPr>
            <a:grpSpLocks/>
          </p:cNvGrpSpPr>
          <p:nvPr/>
        </p:nvGrpSpPr>
        <p:grpSpPr bwMode="auto">
          <a:xfrm>
            <a:off x="1446213" y="4164013"/>
            <a:ext cx="7302500" cy="2578100"/>
            <a:chOff x="911" y="2623"/>
            <a:chExt cx="4600" cy="1624"/>
          </a:xfrm>
        </p:grpSpPr>
        <p:grpSp>
          <p:nvGrpSpPr>
            <p:cNvPr id="5" name="Group 111"/>
            <p:cNvGrpSpPr>
              <a:grpSpLocks/>
            </p:cNvGrpSpPr>
            <p:nvPr/>
          </p:nvGrpSpPr>
          <p:grpSpPr bwMode="auto">
            <a:xfrm>
              <a:off x="965" y="2936"/>
              <a:ext cx="4546" cy="575"/>
              <a:chOff x="912" y="2409"/>
              <a:chExt cx="4546" cy="575"/>
            </a:xfrm>
          </p:grpSpPr>
          <p:sp>
            <p:nvSpPr>
              <p:cNvPr id="77849" name="Text Box 112"/>
              <p:cNvSpPr txBox="1">
                <a:spLocks noChangeArrowheads="1"/>
              </p:cNvSpPr>
              <p:nvPr/>
            </p:nvSpPr>
            <p:spPr bwMode="auto">
              <a:xfrm>
                <a:off x="965" y="2753"/>
                <a:ext cx="4493" cy="231"/>
              </a:xfrm>
              <a:prstGeom prst="rect">
                <a:avLst/>
              </a:prstGeom>
              <a:noFill/>
              <a:ln w="9525">
                <a:noFill/>
                <a:miter lim="800000"/>
                <a:headEnd/>
                <a:tailEnd/>
              </a:ln>
            </p:spPr>
            <p:txBody>
              <a:bodyPr>
                <a:spAutoFit/>
              </a:bodyPr>
              <a:lstStyle/>
              <a:p>
                <a:r>
                  <a:rPr lang="en-US" altLang="zh-CN" sz="1800" baseline="0">
                    <a:solidFill>
                      <a:srgbClr val="000000"/>
                    </a:solidFill>
                    <a:ea typeface="宋体" charset="-122"/>
                  </a:rPr>
                  <a:t>0       1      2      3     </a:t>
                </a:r>
                <a:r>
                  <a:rPr lang="en-US" altLang="zh-CN" sz="1800" baseline="0">
                    <a:solidFill>
                      <a:srgbClr val="000000"/>
                    </a:solidFill>
                    <a:ea typeface="宋体" charset="-122"/>
                    <a:cs typeface="Times New Roman" pitchFamily="18" charset="0"/>
                  </a:rPr>
                  <a:t>…</a:t>
                </a:r>
                <a:r>
                  <a:rPr lang="en-US" altLang="zh-CN" sz="1800" baseline="0">
                    <a:solidFill>
                      <a:srgbClr val="000000"/>
                    </a:solidFill>
                    <a:ea typeface="宋体" charset="-122"/>
                  </a:rPr>
                  <a:t>      n-2    n-1    n    n+1      …   MaxSize-1</a:t>
                </a:r>
                <a:endParaRPr lang="en-US" altLang="zh-CN" sz="1800" baseline="-44000">
                  <a:solidFill>
                    <a:srgbClr val="000000"/>
                  </a:solidFill>
                  <a:ea typeface="宋体" charset="-122"/>
                </a:endParaRPr>
              </a:p>
            </p:txBody>
          </p:sp>
          <p:sp>
            <p:nvSpPr>
              <p:cNvPr id="77850" name="Line 113"/>
              <p:cNvSpPr>
                <a:spLocks noChangeShapeType="1"/>
              </p:cNvSpPr>
              <p:nvPr/>
            </p:nvSpPr>
            <p:spPr bwMode="auto">
              <a:xfrm flipV="1">
                <a:off x="4279" y="2439"/>
                <a:ext cx="544" cy="0"/>
              </a:xfrm>
              <a:prstGeom prst="line">
                <a:avLst/>
              </a:prstGeom>
              <a:noFill/>
              <a:ln w="28575" cap="sq">
                <a:solidFill>
                  <a:srgbClr val="333399"/>
                </a:solidFill>
                <a:round/>
                <a:headEnd/>
                <a:tailEnd/>
              </a:ln>
            </p:spPr>
            <p:txBody>
              <a:bodyPr wrap="none" anchor="ctr"/>
              <a:lstStyle/>
              <a:p>
                <a:endParaRPr lang="zh-CN" altLang="en-US"/>
              </a:p>
            </p:txBody>
          </p:sp>
          <p:sp>
            <p:nvSpPr>
              <p:cNvPr id="77851" name="Line 114"/>
              <p:cNvSpPr>
                <a:spLocks noChangeShapeType="1"/>
              </p:cNvSpPr>
              <p:nvPr/>
            </p:nvSpPr>
            <p:spPr bwMode="auto">
              <a:xfrm>
                <a:off x="4202" y="2774"/>
                <a:ext cx="726" cy="0"/>
              </a:xfrm>
              <a:prstGeom prst="line">
                <a:avLst/>
              </a:prstGeom>
              <a:noFill/>
              <a:ln w="28575" cap="sq">
                <a:solidFill>
                  <a:srgbClr val="333399"/>
                </a:solidFill>
                <a:round/>
                <a:headEnd/>
                <a:tailEnd/>
              </a:ln>
            </p:spPr>
            <p:txBody>
              <a:bodyPr wrap="none" anchor="ctr"/>
              <a:lstStyle/>
              <a:p>
                <a:endParaRPr lang="zh-CN" altLang="en-US"/>
              </a:p>
            </p:txBody>
          </p:sp>
          <p:sp>
            <p:nvSpPr>
              <p:cNvPr id="77852" name="Rectangle 115"/>
              <p:cNvSpPr>
                <a:spLocks noChangeArrowheads="1"/>
              </p:cNvSpPr>
              <p:nvPr/>
            </p:nvSpPr>
            <p:spPr bwMode="auto">
              <a:xfrm>
                <a:off x="912" y="2441"/>
                <a:ext cx="2208"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77853" name="Line 116"/>
              <p:cNvSpPr>
                <a:spLocks noChangeShapeType="1"/>
              </p:cNvSpPr>
              <p:nvPr/>
            </p:nvSpPr>
            <p:spPr bwMode="auto">
              <a:xfrm>
                <a:off x="12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4" name="Line 117"/>
              <p:cNvSpPr>
                <a:spLocks noChangeShapeType="1"/>
              </p:cNvSpPr>
              <p:nvPr/>
            </p:nvSpPr>
            <p:spPr bwMode="auto">
              <a:xfrm>
                <a:off x="1524"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5" name="Line 118"/>
              <p:cNvSpPr>
                <a:spLocks noChangeShapeType="1"/>
              </p:cNvSpPr>
              <p:nvPr/>
            </p:nvSpPr>
            <p:spPr bwMode="auto">
              <a:xfrm>
                <a:off x="183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6" name="Line 119"/>
              <p:cNvSpPr>
                <a:spLocks noChangeShapeType="1"/>
              </p:cNvSpPr>
              <p:nvPr/>
            </p:nvSpPr>
            <p:spPr bwMode="auto">
              <a:xfrm>
                <a:off x="280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7" name="Line 120"/>
              <p:cNvSpPr>
                <a:spLocks noChangeShapeType="1"/>
              </p:cNvSpPr>
              <p:nvPr/>
            </p:nvSpPr>
            <p:spPr bwMode="auto">
              <a:xfrm>
                <a:off x="2496"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58" name="Rectangle 121"/>
              <p:cNvSpPr>
                <a:spLocks noChangeArrowheads="1"/>
              </p:cNvSpPr>
              <p:nvPr/>
            </p:nvSpPr>
            <p:spPr bwMode="auto">
              <a:xfrm>
                <a:off x="1884" y="2409"/>
                <a:ext cx="584" cy="308"/>
              </a:xfrm>
              <a:prstGeom prst="rect">
                <a:avLst/>
              </a:prstGeom>
              <a:noFill/>
              <a:ln w="12700" cap="sq">
                <a:noFill/>
                <a:miter lim="800000"/>
                <a:headEnd/>
                <a:tailEnd/>
              </a:ln>
            </p:spPr>
            <p:txBody>
              <a:bodyPr wrap="none">
                <a:spAutoFit/>
              </a:bodyPr>
              <a:lstStyle/>
              <a:p>
                <a:pPr algn="ctr"/>
                <a:r>
                  <a:rPr kumimoji="1" lang="zh-CN" altLang="en-US" sz="2600" baseline="0">
                    <a:solidFill>
                      <a:srgbClr val="000099"/>
                    </a:solidFill>
                    <a:ea typeface="宋体" charset="-122"/>
                  </a:rPr>
                  <a:t>… …</a:t>
                </a:r>
              </a:p>
            </p:txBody>
          </p:sp>
          <p:sp>
            <p:nvSpPr>
              <p:cNvPr id="77859" name="Rectangle 122"/>
              <p:cNvSpPr>
                <a:spLocks noChangeArrowheads="1"/>
              </p:cNvSpPr>
              <p:nvPr/>
            </p:nvSpPr>
            <p:spPr bwMode="auto">
              <a:xfrm>
                <a:off x="3120" y="2441"/>
                <a:ext cx="1152" cy="336"/>
              </a:xfrm>
              <a:prstGeom prst="rect">
                <a:avLst/>
              </a:prstGeom>
              <a:solidFill>
                <a:srgbClr val="FFFFFF"/>
              </a:solidFill>
              <a:ln w="28575" cap="sq">
                <a:solidFill>
                  <a:srgbClr val="000080"/>
                </a:solidFill>
                <a:miter lim="800000"/>
                <a:headEnd/>
                <a:tailEnd/>
              </a:ln>
            </p:spPr>
            <p:txBody>
              <a:bodyPr wrap="none" anchor="ctr"/>
              <a:lstStyle/>
              <a:p>
                <a:endParaRPr lang="zh-CN" altLang="en-US"/>
              </a:p>
            </p:txBody>
          </p:sp>
          <p:sp>
            <p:nvSpPr>
              <p:cNvPr id="77860" name="Line 123"/>
              <p:cNvSpPr>
                <a:spLocks noChangeShapeType="1"/>
              </p:cNvSpPr>
              <p:nvPr/>
            </p:nvSpPr>
            <p:spPr bwMode="auto">
              <a:xfrm>
                <a:off x="34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61" name="Line 124"/>
              <p:cNvSpPr>
                <a:spLocks noChangeShapeType="1"/>
              </p:cNvSpPr>
              <p:nvPr/>
            </p:nvSpPr>
            <p:spPr bwMode="auto">
              <a:xfrm>
                <a:off x="3720"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62" name="Rectangle 125"/>
              <p:cNvSpPr>
                <a:spLocks noChangeArrowheads="1"/>
              </p:cNvSpPr>
              <p:nvPr/>
            </p:nvSpPr>
            <p:spPr bwMode="auto">
              <a:xfrm>
                <a:off x="3780" y="2421"/>
                <a:ext cx="372" cy="308"/>
              </a:xfrm>
              <a:prstGeom prst="rect">
                <a:avLst/>
              </a:prstGeom>
              <a:noFill/>
              <a:ln w="12700" cap="sq">
                <a:noFill/>
                <a:miter lim="800000"/>
                <a:headEnd/>
                <a:tailEnd/>
              </a:ln>
            </p:spPr>
            <p:txBody>
              <a:bodyPr>
                <a:spAutoFit/>
              </a:bodyPr>
              <a:lstStyle/>
              <a:p>
                <a:r>
                  <a:rPr kumimoji="1" lang="zh-CN" altLang="en-US" sz="2600" baseline="0">
                    <a:solidFill>
                      <a:srgbClr val="000099"/>
                    </a:solidFill>
                    <a:ea typeface="宋体" charset="-122"/>
                  </a:rPr>
                  <a:t>…</a:t>
                </a:r>
              </a:p>
            </p:txBody>
          </p:sp>
          <p:sp>
            <p:nvSpPr>
              <p:cNvPr id="77863" name="Line 126"/>
              <p:cNvSpPr>
                <a:spLocks noChangeShapeType="1"/>
              </p:cNvSpPr>
              <p:nvPr/>
            </p:nvSpPr>
            <p:spPr bwMode="auto">
              <a:xfrm>
                <a:off x="4548" y="2441"/>
                <a:ext cx="0" cy="336"/>
              </a:xfrm>
              <a:prstGeom prst="line">
                <a:avLst/>
              </a:prstGeom>
              <a:noFill/>
              <a:ln w="25400" cap="sq">
                <a:solidFill>
                  <a:srgbClr val="333399"/>
                </a:solidFill>
                <a:round/>
                <a:headEnd/>
                <a:tailEnd/>
              </a:ln>
            </p:spPr>
            <p:txBody>
              <a:bodyPr wrap="none" anchor="ctr"/>
              <a:lstStyle/>
              <a:p>
                <a:endParaRPr lang="zh-CN" altLang="en-US"/>
              </a:p>
            </p:txBody>
          </p:sp>
          <p:sp>
            <p:nvSpPr>
              <p:cNvPr id="77864" name="Freeform 127"/>
              <p:cNvSpPr>
                <a:spLocks/>
              </p:cNvSpPr>
              <p:nvPr/>
            </p:nvSpPr>
            <p:spPr bwMode="auto">
              <a:xfrm rot="-284740">
                <a:off x="4830" y="2443"/>
                <a:ext cx="91" cy="317"/>
              </a:xfrm>
              <a:custGeom>
                <a:avLst/>
                <a:gdLst>
                  <a:gd name="T0" fmla="*/ 3 w 106"/>
                  <a:gd name="T1" fmla="*/ 0 h 363"/>
                  <a:gd name="T2" fmla="*/ 3 w 106"/>
                  <a:gd name="T3" fmla="*/ 17 h 363"/>
                  <a:gd name="T4" fmla="*/ 3 w 106"/>
                  <a:gd name="T5" fmla="*/ 26 h 363"/>
                  <a:gd name="T6" fmla="*/ 8 w 106"/>
                  <a:gd name="T7" fmla="*/ 36 h 363"/>
                  <a:gd name="T8" fmla="*/ 8 w 106"/>
                  <a:gd name="T9" fmla="*/ 45 h 363"/>
                  <a:gd name="T10" fmla="*/ 15 w 106"/>
                  <a:gd name="T11" fmla="*/ 54 h 363"/>
                  <a:gd name="T12" fmla="*/ 15 w 106"/>
                  <a:gd name="T13" fmla="*/ 71 h 363"/>
                  <a:gd name="T14" fmla="*/ 0 60000 65536"/>
                  <a:gd name="T15" fmla="*/ 0 60000 65536"/>
                  <a:gd name="T16" fmla="*/ 0 60000 65536"/>
                  <a:gd name="T17" fmla="*/ 0 60000 65536"/>
                  <a:gd name="T18" fmla="*/ 0 60000 65536"/>
                  <a:gd name="T19" fmla="*/ 0 60000 65536"/>
                  <a:gd name="T20" fmla="*/ 0 60000 65536"/>
                  <a:gd name="T21" fmla="*/ 0 w 106"/>
                  <a:gd name="T22" fmla="*/ 0 h 363"/>
                  <a:gd name="T23" fmla="*/ 106 w 106"/>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363">
                    <a:moveTo>
                      <a:pt x="8" y="0"/>
                    </a:moveTo>
                    <a:cubicBezTo>
                      <a:pt x="8" y="34"/>
                      <a:pt x="8" y="68"/>
                      <a:pt x="8" y="91"/>
                    </a:cubicBezTo>
                    <a:cubicBezTo>
                      <a:pt x="8" y="114"/>
                      <a:pt x="0" y="121"/>
                      <a:pt x="8" y="136"/>
                    </a:cubicBezTo>
                    <a:cubicBezTo>
                      <a:pt x="16" y="151"/>
                      <a:pt x="46" y="167"/>
                      <a:pt x="54" y="182"/>
                    </a:cubicBezTo>
                    <a:cubicBezTo>
                      <a:pt x="62" y="197"/>
                      <a:pt x="47" y="212"/>
                      <a:pt x="54" y="227"/>
                    </a:cubicBezTo>
                    <a:cubicBezTo>
                      <a:pt x="61" y="242"/>
                      <a:pt x="92" y="249"/>
                      <a:pt x="99" y="272"/>
                    </a:cubicBezTo>
                    <a:cubicBezTo>
                      <a:pt x="106" y="295"/>
                      <a:pt x="99" y="348"/>
                      <a:pt x="99" y="363"/>
                    </a:cubicBezTo>
                  </a:path>
                </a:pathLst>
              </a:custGeom>
              <a:noFill/>
              <a:ln w="28575" cap="sq" cmpd="sng">
                <a:solidFill>
                  <a:srgbClr val="1D53FF"/>
                </a:solidFill>
                <a:prstDash val="solid"/>
                <a:round/>
                <a:headEnd/>
                <a:tailEnd/>
              </a:ln>
            </p:spPr>
            <p:txBody>
              <a:bodyPr wrap="none" anchor="ctr"/>
              <a:lstStyle/>
              <a:p>
                <a:endParaRPr lang="zh-CN" altLang="en-US"/>
              </a:p>
            </p:txBody>
          </p:sp>
        </p:grpSp>
        <p:grpSp>
          <p:nvGrpSpPr>
            <p:cNvPr id="6" name="Group 128"/>
            <p:cNvGrpSpPr>
              <a:grpSpLocks/>
            </p:cNvGrpSpPr>
            <p:nvPr/>
          </p:nvGrpSpPr>
          <p:grpSpPr bwMode="auto">
            <a:xfrm>
              <a:off x="954" y="2931"/>
              <a:ext cx="2220" cy="375"/>
              <a:chOff x="996" y="3513"/>
              <a:chExt cx="2220" cy="375"/>
            </a:xfrm>
          </p:grpSpPr>
          <p:grpSp>
            <p:nvGrpSpPr>
              <p:cNvPr id="7" name="Group 129"/>
              <p:cNvGrpSpPr>
                <a:grpSpLocks/>
              </p:cNvGrpSpPr>
              <p:nvPr/>
            </p:nvGrpSpPr>
            <p:grpSpPr bwMode="auto">
              <a:xfrm>
                <a:off x="1008" y="3545"/>
                <a:ext cx="2208" cy="343"/>
                <a:chOff x="912" y="2345"/>
                <a:chExt cx="2208" cy="343"/>
              </a:xfrm>
            </p:grpSpPr>
            <p:sp>
              <p:nvSpPr>
                <p:cNvPr id="77843" name="Rectangle 130"/>
                <p:cNvSpPr>
                  <a:spLocks noChangeArrowheads="1"/>
                </p:cNvSpPr>
                <p:nvPr/>
              </p:nvSpPr>
              <p:spPr bwMode="auto">
                <a:xfrm>
                  <a:off x="912" y="2352"/>
                  <a:ext cx="2208" cy="336"/>
                </a:xfrm>
                <a:prstGeom prst="rect">
                  <a:avLst/>
                </a:prstGeom>
                <a:solidFill>
                  <a:srgbClr val="DDDDDD"/>
                </a:solidFill>
                <a:ln w="28575" cap="sq">
                  <a:solidFill>
                    <a:srgbClr val="000080"/>
                  </a:solidFill>
                  <a:miter lim="800000"/>
                  <a:headEnd/>
                  <a:tailEnd/>
                </a:ln>
              </p:spPr>
              <p:txBody>
                <a:bodyPr wrap="none" anchor="ctr"/>
                <a:lstStyle/>
                <a:p>
                  <a:endParaRPr lang="zh-CN" altLang="en-US"/>
                </a:p>
              </p:txBody>
            </p:sp>
            <p:sp>
              <p:nvSpPr>
                <p:cNvPr id="77844" name="Line 131"/>
                <p:cNvSpPr>
                  <a:spLocks noChangeShapeType="1"/>
                </p:cNvSpPr>
                <p:nvPr/>
              </p:nvSpPr>
              <p:spPr bwMode="auto">
                <a:xfrm>
                  <a:off x="12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5" name="Line 132"/>
                <p:cNvSpPr>
                  <a:spLocks noChangeShapeType="1"/>
                </p:cNvSpPr>
                <p:nvPr/>
              </p:nvSpPr>
              <p:spPr bwMode="auto">
                <a:xfrm>
                  <a:off x="1524"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6" name="Line 133"/>
                <p:cNvSpPr>
                  <a:spLocks noChangeShapeType="1"/>
                </p:cNvSpPr>
                <p:nvPr/>
              </p:nvSpPr>
              <p:spPr bwMode="auto">
                <a:xfrm>
                  <a:off x="1836"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7" name="Line 134"/>
                <p:cNvSpPr>
                  <a:spLocks noChangeShapeType="1"/>
                </p:cNvSpPr>
                <p:nvPr/>
              </p:nvSpPr>
              <p:spPr bwMode="auto">
                <a:xfrm>
                  <a:off x="2808" y="2345"/>
                  <a:ext cx="0" cy="336"/>
                </a:xfrm>
                <a:prstGeom prst="line">
                  <a:avLst/>
                </a:prstGeom>
                <a:noFill/>
                <a:ln w="25400" cap="sq">
                  <a:solidFill>
                    <a:srgbClr val="333399"/>
                  </a:solidFill>
                  <a:round/>
                  <a:headEnd/>
                  <a:tailEnd/>
                </a:ln>
              </p:spPr>
              <p:txBody>
                <a:bodyPr wrap="none" anchor="ctr"/>
                <a:lstStyle/>
                <a:p>
                  <a:endParaRPr lang="zh-CN" altLang="en-US"/>
                </a:p>
              </p:txBody>
            </p:sp>
            <p:sp>
              <p:nvSpPr>
                <p:cNvPr id="77848" name="Line 135"/>
                <p:cNvSpPr>
                  <a:spLocks noChangeShapeType="1"/>
                </p:cNvSpPr>
                <p:nvPr/>
              </p:nvSpPr>
              <p:spPr bwMode="auto">
                <a:xfrm>
                  <a:off x="2496" y="2345"/>
                  <a:ext cx="0" cy="336"/>
                </a:xfrm>
                <a:prstGeom prst="line">
                  <a:avLst/>
                </a:prstGeom>
                <a:noFill/>
                <a:ln w="25400" cap="sq">
                  <a:solidFill>
                    <a:srgbClr val="333399"/>
                  </a:solidFill>
                  <a:round/>
                  <a:headEnd/>
                  <a:tailEnd/>
                </a:ln>
              </p:spPr>
              <p:txBody>
                <a:bodyPr wrap="none" anchor="ctr"/>
                <a:lstStyle/>
                <a:p>
                  <a:endParaRPr lang="zh-CN" altLang="en-US"/>
                </a:p>
              </p:txBody>
            </p:sp>
          </p:grpSp>
          <p:grpSp>
            <p:nvGrpSpPr>
              <p:cNvPr id="8" name="Group 136"/>
              <p:cNvGrpSpPr>
                <a:grpSpLocks/>
              </p:cNvGrpSpPr>
              <p:nvPr/>
            </p:nvGrpSpPr>
            <p:grpSpPr bwMode="auto">
              <a:xfrm>
                <a:off x="996" y="3513"/>
                <a:ext cx="2208" cy="339"/>
                <a:chOff x="924" y="1680"/>
                <a:chExt cx="2208" cy="339"/>
              </a:xfrm>
            </p:grpSpPr>
            <p:sp>
              <p:nvSpPr>
                <p:cNvPr id="77837" name="Rectangle 137"/>
                <p:cNvSpPr>
                  <a:spLocks noChangeArrowheads="1"/>
                </p:cNvSpPr>
                <p:nvPr/>
              </p:nvSpPr>
              <p:spPr bwMode="auto">
                <a:xfrm>
                  <a:off x="1884" y="1696"/>
                  <a:ext cx="584" cy="308"/>
                </a:xfrm>
                <a:prstGeom prst="rect">
                  <a:avLst/>
                </a:prstGeom>
                <a:noFill/>
                <a:ln w="12700" cap="sq">
                  <a:noFill/>
                  <a:miter lim="800000"/>
                  <a:headEnd/>
                  <a:tailEnd/>
                </a:ln>
              </p:spPr>
              <p:txBody>
                <a:bodyPr wrap="none">
                  <a:spAutoFit/>
                </a:bodyPr>
                <a:lstStyle/>
                <a:p>
                  <a:pPr algn="ctr"/>
                  <a:r>
                    <a:rPr kumimoji="1" lang="zh-CN" altLang="en-US" sz="2600" baseline="0">
                      <a:solidFill>
                        <a:srgbClr val="000099"/>
                      </a:solidFill>
                      <a:ea typeface="宋体" charset="-122"/>
                    </a:rPr>
                    <a:t>… …</a:t>
                  </a:r>
                </a:p>
              </p:txBody>
            </p:sp>
            <p:sp>
              <p:nvSpPr>
                <p:cNvPr id="77838" name="Rectangle 138"/>
                <p:cNvSpPr>
                  <a:spLocks noChangeArrowheads="1"/>
                </p:cNvSpPr>
                <p:nvPr/>
              </p:nvSpPr>
              <p:spPr bwMode="auto">
                <a:xfrm>
                  <a:off x="12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2</a:t>
                  </a:r>
                </a:p>
              </p:txBody>
            </p:sp>
            <p:sp>
              <p:nvSpPr>
                <p:cNvPr id="77839" name="Rectangle 139"/>
                <p:cNvSpPr>
                  <a:spLocks noChangeArrowheads="1"/>
                </p:cNvSpPr>
                <p:nvPr/>
              </p:nvSpPr>
              <p:spPr bwMode="auto">
                <a:xfrm>
                  <a:off x="9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1</a:t>
                  </a:r>
                </a:p>
              </p:txBody>
            </p:sp>
            <p:sp>
              <p:nvSpPr>
                <p:cNvPr id="77840" name="Rectangle 140"/>
                <p:cNvSpPr>
                  <a:spLocks noChangeArrowheads="1"/>
                </p:cNvSpPr>
                <p:nvPr/>
              </p:nvSpPr>
              <p:spPr bwMode="auto">
                <a:xfrm>
                  <a:off x="1524" y="1692"/>
                  <a:ext cx="304"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3</a:t>
                  </a:r>
                </a:p>
              </p:txBody>
            </p:sp>
            <p:sp>
              <p:nvSpPr>
                <p:cNvPr id="77841" name="Rectangle 141"/>
                <p:cNvSpPr>
                  <a:spLocks noChangeArrowheads="1"/>
                </p:cNvSpPr>
                <p:nvPr/>
              </p:nvSpPr>
              <p:spPr bwMode="auto">
                <a:xfrm>
                  <a:off x="2448" y="1680"/>
                  <a:ext cx="440" cy="327"/>
                </a:xfrm>
                <a:prstGeom prst="rect">
                  <a:avLst/>
                </a:prstGeom>
                <a:noFill/>
                <a:ln w="12700" cap="sq">
                  <a:noFill/>
                  <a:miter lim="800000"/>
                  <a:headEnd/>
                  <a:tailEnd/>
                </a:ln>
              </p:spPr>
              <p:txBody>
                <a:bodyPr wrap="none">
                  <a:spAutoFit/>
                </a:bodyPr>
                <a:lstStyle/>
                <a:p>
                  <a:pPr algn="ctr"/>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n-1</a:t>
                  </a:r>
                </a:p>
              </p:txBody>
            </p:sp>
            <p:sp>
              <p:nvSpPr>
                <p:cNvPr id="77842" name="Rectangle 142"/>
                <p:cNvSpPr>
                  <a:spLocks noChangeArrowheads="1"/>
                </p:cNvSpPr>
                <p:nvPr/>
              </p:nvSpPr>
              <p:spPr bwMode="auto">
                <a:xfrm>
                  <a:off x="2819" y="1692"/>
                  <a:ext cx="313" cy="327"/>
                </a:xfrm>
                <a:prstGeom prst="rect">
                  <a:avLst/>
                </a:prstGeom>
                <a:noFill/>
                <a:ln w="12700" cap="sq">
                  <a:noFill/>
                  <a:miter lim="800000"/>
                  <a:headEnd/>
                  <a:tailEnd/>
                </a:ln>
              </p:spPr>
              <p:txBody>
                <a:bodyPr wrap="none">
                  <a:spAutoFit/>
                </a:bodyPr>
                <a:lstStyle/>
                <a:p>
                  <a:r>
                    <a:rPr kumimoji="1" lang="en-US" altLang="zh-CN" sz="2800" baseline="0">
                      <a:solidFill>
                        <a:srgbClr val="000099"/>
                      </a:solidFill>
                      <a:ea typeface="宋体" charset="-122"/>
                    </a:rPr>
                    <a:t>a</a:t>
                  </a:r>
                  <a:r>
                    <a:rPr kumimoji="1" lang="en-US" altLang="zh-CN" sz="2800" baseline="-52000">
                      <a:solidFill>
                        <a:srgbClr val="000099"/>
                      </a:solidFill>
                      <a:ea typeface="宋体" charset="-122"/>
                    </a:rPr>
                    <a:t>n</a:t>
                  </a:r>
                </a:p>
              </p:txBody>
            </p:sp>
          </p:grpSp>
        </p:grpSp>
        <p:sp>
          <p:nvSpPr>
            <p:cNvPr id="77831" name="Text Box 143"/>
            <p:cNvSpPr txBox="1">
              <a:spLocks noChangeArrowheads="1"/>
            </p:cNvSpPr>
            <p:nvPr/>
          </p:nvSpPr>
          <p:spPr bwMode="auto">
            <a:xfrm>
              <a:off x="975" y="3475"/>
              <a:ext cx="1878" cy="298"/>
            </a:xfrm>
            <a:prstGeom prst="rect">
              <a:avLst/>
            </a:prstGeom>
            <a:noFill/>
            <a:ln w="9525">
              <a:noFill/>
              <a:miter lim="800000"/>
              <a:headEnd/>
              <a:tailEnd/>
            </a:ln>
          </p:spPr>
          <p:txBody>
            <a:bodyPr>
              <a:spAutoFit/>
            </a:bodyPr>
            <a:lstStyle/>
            <a:p>
              <a:pPr fontAlgn="base">
                <a:spcBef>
                  <a:spcPct val="0"/>
                </a:spcBef>
              </a:pPr>
              <a:r>
                <a:rPr lang="zh-CN" altLang="en-US" sz="2500" baseline="0" dirty="0">
                  <a:solidFill>
                    <a:srgbClr val="000099"/>
                  </a:solidFill>
                  <a:ea typeface="幼圆" pitchFamily="49" charset="-122"/>
                </a:rPr>
                <a:t>(1)</a:t>
              </a:r>
              <a:r>
                <a:rPr lang="zh-CN" altLang="en-US" sz="2500" baseline="0" dirty="0">
                  <a:solidFill>
                    <a:srgbClr val="000099"/>
                  </a:solidFill>
                  <a:latin typeface="幼圆" pitchFamily="49" charset="-122"/>
                  <a:ea typeface="幼圆" pitchFamily="49" charset="-122"/>
                </a:rPr>
                <a:t>  </a:t>
              </a:r>
              <a:r>
                <a:rPr lang="zh-CN" altLang="en-US" sz="2500" dirty="0">
                  <a:solidFill>
                    <a:srgbClr val="000099"/>
                  </a:solidFill>
                  <a:latin typeface="幼圆" pitchFamily="49" charset="-122"/>
                  <a:ea typeface="幼圆" pitchFamily="49" charset="-122"/>
                </a:rPr>
                <a:t>一次</a:t>
              </a:r>
              <a:r>
                <a:rPr lang="zh-CN" altLang="en-US" sz="2500" baseline="0" dirty="0">
                  <a:solidFill>
                    <a:srgbClr val="000099"/>
                  </a:solidFill>
                  <a:latin typeface="幼圆" pitchFamily="49" charset="-122"/>
                  <a:ea typeface="幼圆" pitchFamily="49" charset="-122"/>
                </a:rPr>
                <a:t>分配内存</a:t>
              </a:r>
            </a:p>
          </p:txBody>
        </p:sp>
        <p:sp>
          <p:nvSpPr>
            <p:cNvPr id="77832" name="Text Box 144"/>
            <p:cNvSpPr txBox="1">
              <a:spLocks noChangeArrowheads="1"/>
            </p:cNvSpPr>
            <p:nvPr/>
          </p:nvSpPr>
          <p:spPr bwMode="auto">
            <a:xfrm>
              <a:off x="975" y="3719"/>
              <a:ext cx="1788" cy="298"/>
            </a:xfrm>
            <a:prstGeom prst="rect">
              <a:avLst/>
            </a:prstGeom>
            <a:noFill/>
            <a:ln w="9525">
              <a:noFill/>
              <a:miter lim="800000"/>
              <a:headEnd/>
              <a:tailEnd/>
            </a:ln>
          </p:spPr>
          <p:txBody>
            <a:bodyPr>
              <a:spAutoFit/>
            </a:bodyPr>
            <a:lstStyle/>
            <a:p>
              <a:pPr fontAlgn="base">
                <a:spcBef>
                  <a:spcPct val="0"/>
                </a:spcBef>
              </a:pPr>
              <a:r>
                <a:rPr lang="zh-CN" altLang="en-US" sz="2500" baseline="0">
                  <a:solidFill>
                    <a:srgbClr val="000099"/>
                  </a:solidFill>
                  <a:ea typeface="幼圆" pitchFamily="49" charset="-122"/>
                </a:rPr>
                <a:t>(2)</a:t>
              </a:r>
              <a:r>
                <a:rPr lang="zh-CN" altLang="en-US" sz="2500" baseline="0">
                  <a:solidFill>
                    <a:srgbClr val="000099"/>
                  </a:solidFill>
                  <a:latin typeface="幼圆" pitchFamily="49" charset="-122"/>
                  <a:ea typeface="幼圆" pitchFamily="49" charset="-122"/>
                </a:rPr>
                <a:t>  需要连续空间</a:t>
              </a:r>
            </a:p>
          </p:txBody>
        </p:sp>
        <p:sp>
          <p:nvSpPr>
            <p:cNvPr id="77833" name="Text Box 145"/>
            <p:cNvSpPr txBox="1">
              <a:spLocks noChangeArrowheads="1"/>
            </p:cNvSpPr>
            <p:nvPr/>
          </p:nvSpPr>
          <p:spPr bwMode="auto">
            <a:xfrm>
              <a:off x="975" y="3971"/>
              <a:ext cx="2948" cy="276"/>
            </a:xfrm>
            <a:prstGeom prst="rect">
              <a:avLst/>
            </a:prstGeom>
            <a:noFill/>
            <a:ln w="9525">
              <a:noFill/>
              <a:miter lim="800000"/>
              <a:headEnd/>
              <a:tailEnd/>
            </a:ln>
          </p:spPr>
          <p:txBody>
            <a:bodyPr wrap="square">
              <a:spAutoFit/>
            </a:bodyPr>
            <a:lstStyle/>
            <a:p>
              <a:pPr fontAlgn="base">
                <a:lnSpc>
                  <a:spcPct val="90000"/>
                </a:lnSpc>
                <a:spcBef>
                  <a:spcPct val="0"/>
                </a:spcBef>
              </a:pPr>
              <a:r>
                <a:rPr lang="zh-CN" altLang="en-US" sz="2500" baseline="0" dirty="0">
                  <a:solidFill>
                    <a:srgbClr val="000099"/>
                  </a:solidFill>
                  <a:ea typeface="幼圆" pitchFamily="49" charset="-122"/>
                </a:rPr>
                <a:t>(3)</a:t>
              </a:r>
              <a:r>
                <a:rPr lang="zh-CN" altLang="en-US" sz="2500" baseline="0" dirty="0">
                  <a:solidFill>
                    <a:srgbClr val="000099"/>
                  </a:solidFill>
                  <a:latin typeface="幼圆" pitchFamily="49" charset="-122"/>
                  <a:ea typeface="幼圆" pitchFamily="49" charset="-122"/>
                </a:rPr>
                <a:t>  插入和删除操作时效较低</a:t>
              </a:r>
            </a:p>
          </p:txBody>
        </p:sp>
        <p:sp>
          <p:nvSpPr>
            <p:cNvPr id="77834" name="Text Box 146"/>
            <p:cNvSpPr txBox="1">
              <a:spLocks noChangeArrowheads="1"/>
            </p:cNvSpPr>
            <p:nvPr/>
          </p:nvSpPr>
          <p:spPr bwMode="auto">
            <a:xfrm>
              <a:off x="911" y="2623"/>
              <a:ext cx="1969" cy="291"/>
            </a:xfrm>
            <a:prstGeom prst="rect">
              <a:avLst/>
            </a:prstGeom>
            <a:noFill/>
            <a:ln w="9525">
              <a:noFill/>
              <a:miter lim="800000"/>
              <a:headEnd/>
              <a:tailEnd/>
            </a:ln>
          </p:spPr>
          <p:txBody>
            <a:bodyPr wrap="square">
              <a:spAutoFit/>
            </a:bodyPr>
            <a:lstStyle/>
            <a:p>
              <a:r>
                <a:rPr lang="zh-CN" altLang="en-US" sz="2400" dirty="0">
                  <a:solidFill>
                    <a:srgbClr val="000099"/>
                  </a:solidFill>
                  <a:ea typeface="微软雅黑" pitchFamily="34" charset="-122"/>
                </a:rPr>
                <a:t>顺序表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0"/>
          <p:cNvGrpSpPr>
            <a:grpSpLocks/>
          </p:cNvGrpSpPr>
          <p:nvPr/>
        </p:nvGrpSpPr>
        <p:grpSpPr bwMode="auto">
          <a:xfrm>
            <a:off x="715963" y="960438"/>
            <a:ext cx="8104187" cy="1676400"/>
            <a:chOff x="451" y="605"/>
            <a:chExt cx="5105" cy="1056"/>
          </a:xfrm>
        </p:grpSpPr>
        <p:sp>
          <p:nvSpPr>
            <p:cNvPr id="78965" name="Rectangle 3"/>
            <p:cNvSpPr>
              <a:spLocks noChangeArrowheads="1"/>
            </p:cNvSpPr>
            <p:nvPr/>
          </p:nvSpPr>
          <p:spPr bwMode="auto">
            <a:xfrm>
              <a:off x="451" y="605"/>
              <a:ext cx="4932" cy="1056"/>
            </a:xfrm>
            <a:prstGeom prst="rect">
              <a:avLst/>
            </a:prstGeom>
            <a:solidFill>
              <a:srgbClr val="C1F3FF"/>
            </a:solidFill>
            <a:ln w="9525">
              <a:noFill/>
              <a:miter lim="800000"/>
              <a:headEnd/>
              <a:tailEnd/>
            </a:ln>
            <a:effectLst>
              <a:outerShdw dist="179605" dir="2700000" algn="ctr" rotWithShape="0">
                <a:srgbClr val="999999"/>
              </a:outerShdw>
            </a:effectLst>
          </p:spPr>
          <p:txBody>
            <a:bodyPr wrap="none" anchor="ctr"/>
            <a:lstStyle/>
            <a:p>
              <a:pPr algn="ctr"/>
              <a:endParaRPr lang="zh-CN" altLang="en-US" sz="2600">
                <a:solidFill>
                  <a:srgbClr val="003399"/>
                </a:solidFill>
              </a:endParaRPr>
            </a:p>
          </p:txBody>
        </p:sp>
        <p:sp>
          <p:nvSpPr>
            <p:cNvPr id="78966" name="Text Box 4"/>
            <p:cNvSpPr txBox="1">
              <a:spLocks noChangeArrowheads="1"/>
            </p:cNvSpPr>
            <p:nvPr/>
          </p:nvSpPr>
          <p:spPr bwMode="auto">
            <a:xfrm>
              <a:off x="612" y="707"/>
              <a:ext cx="4944" cy="796"/>
            </a:xfrm>
            <a:prstGeom prst="rect">
              <a:avLst/>
            </a:prstGeom>
            <a:noFill/>
            <a:ln w="9525">
              <a:noFill/>
              <a:miter lim="800000"/>
              <a:headEnd/>
              <a:tailEnd/>
            </a:ln>
          </p:spPr>
          <p:txBody>
            <a:bodyPr>
              <a:spAutoFit/>
            </a:bodyPr>
            <a:lstStyle/>
            <a:p>
              <a:pPr algn="just" fontAlgn="base">
                <a:lnSpc>
                  <a:spcPct val="95000"/>
                </a:lnSpc>
                <a:spcBef>
                  <a:spcPct val="0"/>
                </a:spcBef>
              </a:pPr>
              <a:r>
                <a:rPr lang="zh-CN" altLang="en-US" sz="2700" baseline="0">
                  <a:solidFill>
                    <a:srgbClr val="003399"/>
                  </a:solidFill>
                  <a:latin typeface="幼圆" pitchFamily="49" charset="-122"/>
                  <a:ea typeface="幼圆" pitchFamily="49" charset="-122"/>
                </a:rPr>
                <a:t>    用一组地址任意的存储单元(连续的或不连</a:t>
              </a:r>
            </a:p>
            <a:p>
              <a:pPr algn="just" fontAlgn="base">
                <a:lnSpc>
                  <a:spcPct val="95000"/>
                </a:lnSpc>
                <a:spcBef>
                  <a:spcPct val="0"/>
                </a:spcBef>
              </a:pPr>
              <a:r>
                <a:rPr lang="zh-CN" altLang="en-US" sz="2700" baseline="0">
                  <a:solidFill>
                    <a:srgbClr val="003399"/>
                  </a:solidFill>
                  <a:latin typeface="幼圆" pitchFamily="49" charset="-122"/>
                  <a:ea typeface="幼圆" pitchFamily="49" charset="-122"/>
                </a:rPr>
                <a:t>续的)依次存储表中各个数据元素, 数据元素之</a:t>
              </a:r>
            </a:p>
            <a:p>
              <a:pPr algn="just" fontAlgn="base">
                <a:lnSpc>
                  <a:spcPct val="95000"/>
                </a:lnSpc>
                <a:spcBef>
                  <a:spcPct val="0"/>
                </a:spcBef>
              </a:pPr>
              <a:r>
                <a:rPr lang="zh-CN" altLang="en-US" sz="2700" baseline="0">
                  <a:solidFill>
                    <a:srgbClr val="003399"/>
                  </a:solidFill>
                  <a:latin typeface="幼圆" pitchFamily="49" charset="-122"/>
                  <a:ea typeface="幼圆" pitchFamily="49" charset="-122"/>
                </a:rPr>
                <a:t>间的逻辑关系通过     间接地反映出来。</a:t>
              </a:r>
              <a:endParaRPr kumimoji="1" lang="zh-CN" altLang="en-US" sz="2700" b="0" baseline="0">
                <a:solidFill>
                  <a:srgbClr val="003399"/>
                </a:solidFill>
                <a:latin typeface="幼圆" pitchFamily="49" charset="-122"/>
                <a:ea typeface="幼圆" pitchFamily="49" charset="-122"/>
              </a:endParaRPr>
            </a:p>
          </p:txBody>
        </p:sp>
        <p:sp>
          <p:nvSpPr>
            <p:cNvPr id="78967" name="Text Box 5"/>
            <p:cNvSpPr txBox="1">
              <a:spLocks noChangeArrowheads="1"/>
            </p:cNvSpPr>
            <p:nvPr/>
          </p:nvSpPr>
          <p:spPr bwMode="auto">
            <a:xfrm>
              <a:off x="2337" y="1144"/>
              <a:ext cx="818" cy="384"/>
            </a:xfrm>
            <a:prstGeom prst="rect">
              <a:avLst/>
            </a:prstGeom>
            <a:noFill/>
            <a:ln w="12700" cap="sq">
              <a:noFill/>
              <a:miter lim="800000"/>
              <a:headEnd/>
              <a:tailEnd/>
            </a:ln>
            <a:effectLst>
              <a:outerShdw dist="17961" dir="2700000" algn="ctr" rotWithShape="0">
                <a:schemeClr val="bg1"/>
              </a:outerShdw>
            </a:effectLst>
          </p:spPr>
          <p:txBody>
            <a:bodyPr>
              <a:spAutoFit/>
            </a:bodyPr>
            <a:lstStyle/>
            <a:p>
              <a:pPr fontAlgn="base">
                <a:spcBef>
                  <a:spcPct val="0"/>
                </a:spcBef>
              </a:pPr>
              <a:r>
                <a:rPr lang="zh-CN" altLang="en-US" sz="3400" baseline="0">
                  <a:solidFill>
                    <a:srgbClr val="FF3300"/>
                  </a:solidFill>
                  <a:ea typeface="黑体" pitchFamily="2" charset="-122"/>
                </a:rPr>
                <a:t>指针</a:t>
              </a:r>
            </a:p>
          </p:txBody>
        </p:sp>
      </p:grpSp>
      <p:sp>
        <p:nvSpPr>
          <p:cNvPr id="509958" name="Text Box 6"/>
          <p:cNvSpPr txBox="1">
            <a:spLocks noChangeArrowheads="1"/>
          </p:cNvSpPr>
          <p:nvPr/>
        </p:nvSpPr>
        <p:spPr bwMode="auto">
          <a:xfrm>
            <a:off x="2154238" y="2735263"/>
            <a:ext cx="5657850" cy="549275"/>
          </a:xfrm>
          <a:prstGeom prst="rect">
            <a:avLst/>
          </a:prstGeom>
          <a:noFill/>
          <a:ln w="9525">
            <a:noFill/>
            <a:miter lim="800000"/>
            <a:headEnd/>
            <a:tailEnd/>
          </a:ln>
        </p:spPr>
        <p:txBody>
          <a:bodyPr>
            <a:spAutoFit/>
          </a:bodyPr>
          <a:lstStyle/>
          <a:p>
            <a:r>
              <a:rPr lang="zh-CN" altLang="en-US" sz="3000" baseline="0">
                <a:solidFill>
                  <a:srgbClr val="003399"/>
                </a:solidFill>
                <a:ea typeface="宋体" charset="-122"/>
              </a:rPr>
              <a:t>( </a:t>
            </a:r>
            <a:r>
              <a:rPr lang="en-US" altLang="zh-CN" sz="3000" baseline="0">
                <a:solidFill>
                  <a:srgbClr val="003399"/>
                </a:solidFill>
                <a:ea typeface="宋体" charset="-122"/>
              </a:rPr>
              <a:t>a</a:t>
            </a:r>
            <a:r>
              <a:rPr lang="en-US" altLang="zh-CN" sz="3000" baseline="-46000">
                <a:solidFill>
                  <a:srgbClr val="003399"/>
                </a:solidFill>
                <a:ea typeface="宋体" charset="-122"/>
              </a:rPr>
              <a:t>1</a:t>
            </a:r>
            <a:r>
              <a:rPr lang="en-US" altLang="zh-CN" sz="3000" baseline="0">
                <a:solidFill>
                  <a:srgbClr val="003399"/>
                </a:solidFill>
                <a:ea typeface="宋体" charset="-122"/>
              </a:rPr>
              <a:t>,  a</a:t>
            </a:r>
            <a:r>
              <a:rPr lang="en-US" altLang="zh-CN" sz="3000" baseline="-46000">
                <a:solidFill>
                  <a:srgbClr val="003399"/>
                </a:solidFill>
                <a:ea typeface="宋体" charset="-122"/>
              </a:rPr>
              <a:t>2</a:t>
            </a:r>
            <a:r>
              <a:rPr lang="en-US" altLang="zh-CN" sz="3000" baseline="0">
                <a:solidFill>
                  <a:srgbClr val="003399"/>
                </a:solidFill>
                <a:ea typeface="宋体" charset="-122"/>
              </a:rPr>
              <a:t>,  a</a:t>
            </a:r>
            <a:r>
              <a:rPr lang="en-US" altLang="zh-CN" sz="3000" baseline="-46000">
                <a:solidFill>
                  <a:srgbClr val="003399"/>
                </a:solidFill>
                <a:ea typeface="宋体" charset="-122"/>
              </a:rPr>
              <a:t>3</a:t>
            </a:r>
            <a:r>
              <a:rPr lang="en-US" altLang="zh-CN" sz="3000" baseline="0">
                <a:solidFill>
                  <a:srgbClr val="003399"/>
                </a:solidFill>
                <a:ea typeface="宋体" charset="-122"/>
              </a:rPr>
              <a:t>,  a</a:t>
            </a:r>
            <a:r>
              <a:rPr lang="en-US" altLang="zh-CN" sz="3000" baseline="-46000">
                <a:solidFill>
                  <a:srgbClr val="003399"/>
                </a:solidFill>
                <a:ea typeface="宋体" charset="-122"/>
              </a:rPr>
              <a:t>4</a:t>
            </a:r>
            <a:r>
              <a:rPr lang="en-US" altLang="zh-CN" sz="3000" baseline="0">
                <a:solidFill>
                  <a:srgbClr val="003399"/>
                </a:solidFill>
                <a:ea typeface="宋体" charset="-122"/>
              </a:rPr>
              <a:t>,  </a:t>
            </a:r>
            <a:r>
              <a:rPr lang="en-US" altLang="zh-CN" sz="3000" baseline="0">
                <a:solidFill>
                  <a:srgbClr val="003399"/>
                </a:solidFill>
                <a:ea typeface="宋体" charset="-122"/>
                <a:cs typeface="Times New Roman" pitchFamily="18" charset="0"/>
              </a:rPr>
              <a:t>… , </a:t>
            </a:r>
            <a:r>
              <a:rPr lang="en-US" altLang="zh-CN" sz="3000" baseline="0">
                <a:solidFill>
                  <a:srgbClr val="003399"/>
                </a:solidFill>
                <a:ea typeface="宋体" charset="-122"/>
              </a:rPr>
              <a:t>a</a:t>
            </a:r>
            <a:r>
              <a:rPr lang="en-US" altLang="zh-CN" sz="3000" baseline="-46000">
                <a:solidFill>
                  <a:srgbClr val="003399"/>
                </a:solidFill>
                <a:ea typeface="宋体" charset="-122"/>
              </a:rPr>
              <a:t>n-1</a:t>
            </a:r>
            <a:r>
              <a:rPr lang="en-US" altLang="zh-CN" sz="3000" baseline="0">
                <a:solidFill>
                  <a:srgbClr val="003399"/>
                </a:solidFill>
                <a:ea typeface="宋体" charset="-122"/>
              </a:rPr>
              <a:t>,  a</a:t>
            </a:r>
            <a:r>
              <a:rPr lang="en-US" altLang="zh-CN" sz="3000" baseline="-46000">
                <a:solidFill>
                  <a:srgbClr val="003399"/>
                </a:solidFill>
                <a:ea typeface="宋体" charset="-122"/>
              </a:rPr>
              <a:t>n </a:t>
            </a:r>
            <a:r>
              <a:rPr lang="en-US" altLang="zh-CN" sz="3000" baseline="0">
                <a:solidFill>
                  <a:srgbClr val="003399"/>
                </a:solidFill>
                <a:ea typeface="宋体" charset="-122"/>
              </a:rPr>
              <a:t>)</a:t>
            </a:r>
          </a:p>
        </p:txBody>
      </p:sp>
      <p:grpSp>
        <p:nvGrpSpPr>
          <p:cNvPr id="3" name="Group 7"/>
          <p:cNvGrpSpPr>
            <a:grpSpLocks/>
          </p:cNvGrpSpPr>
          <p:nvPr/>
        </p:nvGrpSpPr>
        <p:grpSpPr bwMode="auto">
          <a:xfrm>
            <a:off x="609600" y="4030663"/>
            <a:ext cx="8096250" cy="533400"/>
            <a:chOff x="384" y="2688"/>
            <a:chExt cx="5100" cy="336"/>
          </a:xfrm>
        </p:grpSpPr>
        <p:sp>
          <p:nvSpPr>
            <p:cNvPr id="78932" name="Line 8"/>
            <p:cNvSpPr>
              <a:spLocks noChangeShapeType="1"/>
            </p:cNvSpPr>
            <p:nvPr/>
          </p:nvSpPr>
          <p:spPr bwMode="auto">
            <a:xfrm>
              <a:off x="384" y="2736"/>
              <a:ext cx="5088" cy="0"/>
            </a:xfrm>
            <a:prstGeom prst="line">
              <a:avLst/>
            </a:prstGeom>
            <a:noFill/>
            <a:ln w="25400" cap="sq">
              <a:solidFill>
                <a:srgbClr val="008000"/>
              </a:solidFill>
              <a:round/>
              <a:headEnd/>
              <a:tailEnd/>
            </a:ln>
          </p:spPr>
          <p:txBody>
            <a:bodyPr wrap="none" anchor="ctr"/>
            <a:lstStyle/>
            <a:p>
              <a:endParaRPr lang="zh-CN" altLang="en-US"/>
            </a:p>
          </p:txBody>
        </p:sp>
        <p:sp>
          <p:nvSpPr>
            <p:cNvPr id="78933" name="Line 9"/>
            <p:cNvSpPr>
              <a:spLocks noChangeShapeType="1"/>
            </p:cNvSpPr>
            <p:nvPr/>
          </p:nvSpPr>
          <p:spPr bwMode="auto">
            <a:xfrm>
              <a:off x="392" y="3024"/>
              <a:ext cx="4984" cy="0"/>
            </a:xfrm>
            <a:prstGeom prst="line">
              <a:avLst/>
            </a:prstGeom>
            <a:noFill/>
            <a:ln w="25400" cap="sq">
              <a:solidFill>
                <a:srgbClr val="008000"/>
              </a:solidFill>
              <a:round/>
              <a:headEnd/>
              <a:tailEnd/>
            </a:ln>
          </p:spPr>
          <p:txBody>
            <a:bodyPr wrap="none" anchor="ctr"/>
            <a:lstStyle/>
            <a:p>
              <a:endParaRPr lang="zh-CN" altLang="en-US"/>
            </a:p>
          </p:txBody>
        </p:sp>
        <p:sp>
          <p:nvSpPr>
            <p:cNvPr id="78934" name="Line 10"/>
            <p:cNvSpPr>
              <a:spLocks noChangeShapeType="1"/>
            </p:cNvSpPr>
            <p:nvPr/>
          </p:nvSpPr>
          <p:spPr bwMode="auto">
            <a:xfrm>
              <a:off x="38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5" name="Line 11"/>
            <p:cNvSpPr>
              <a:spLocks noChangeShapeType="1"/>
            </p:cNvSpPr>
            <p:nvPr/>
          </p:nvSpPr>
          <p:spPr bwMode="auto">
            <a:xfrm>
              <a:off x="543"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6" name="Line 12"/>
            <p:cNvSpPr>
              <a:spLocks noChangeShapeType="1"/>
            </p:cNvSpPr>
            <p:nvPr/>
          </p:nvSpPr>
          <p:spPr bwMode="auto">
            <a:xfrm>
              <a:off x="701"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7" name="Line 13"/>
            <p:cNvSpPr>
              <a:spLocks noChangeShapeType="1"/>
            </p:cNvSpPr>
            <p:nvPr/>
          </p:nvSpPr>
          <p:spPr bwMode="auto">
            <a:xfrm>
              <a:off x="867"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8" name="Line 14"/>
            <p:cNvSpPr>
              <a:spLocks noChangeShapeType="1"/>
            </p:cNvSpPr>
            <p:nvPr/>
          </p:nvSpPr>
          <p:spPr bwMode="auto">
            <a:xfrm>
              <a:off x="1023"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39" name="Line 15"/>
            <p:cNvSpPr>
              <a:spLocks noChangeShapeType="1"/>
            </p:cNvSpPr>
            <p:nvPr/>
          </p:nvSpPr>
          <p:spPr bwMode="auto">
            <a:xfrm>
              <a:off x="118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0" name="Line 16"/>
            <p:cNvSpPr>
              <a:spLocks noChangeShapeType="1"/>
            </p:cNvSpPr>
            <p:nvPr/>
          </p:nvSpPr>
          <p:spPr bwMode="auto">
            <a:xfrm>
              <a:off x="133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1" name="Line 17"/>
            <p:cNvSpPr>
              <a:spLocks noChangeShapeType="1"/>
            </p:cNvSpPr>
            <p:nvPr/>
          </p:nvSpPr>
          <p:spPr bwMode="auto">
            <a:xfrm>
              <a:off x="148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2" name="Line 18"/>
            <p:cNvSpPr>
              <a:spLocks noChangeShapeType="1"/>
            </p:cNvSpPr>
            <p:nvPr/>
          </p:nvSpPr>
          <p:spPr bwMode="auto">
            <a:xfrm>
              <a:off x="164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3" name="Line 19"/>
            <p:cNvSpPr>
              <a:spLocks noChangeShapeType="1"/>
            </p:cNvSpPr>
            <p:nvPr/>
          </p:nvSpPr>
          <p:spPr bwMode="auto">
            <a:xfrm>
              <a:off x="179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4" name="Line 20"/>
            <p:cNvSpPr>
              <a:spLocks noChangeShapeType="1"/>
            </p:cNvSpPr>
            <p:nvPr/>
          </p:nvSpPr>
          <p:spPr bwMode="auto">
            <a:xfrm>
              <a:off x="195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5" name="Line 21"/>
            <p:cNvSpPr>
              <a:spLocks noChangeShapeType="1"/>
            </p:cNvSpPr>
            <p:nvPr/>
          </p:nvSpPr>
          <p:spPr bwMode="auto">
            <a:xfrm>
              <a:off x="211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6" name="Line 22"/>
            <p:cNvSpPr>
              <a:spLocks noChangeShapeType="1"/>
            </p:cNvSpPr>
            <p:nvPr/>
          </p:nvSpPr>
          <p:spPr bwMode="auto">
            <a:xfrm>
              <a:off x="228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7" name="Line 23"/>
            <p:cNvSpPr>
              <a:spLocks noChangeShapeType="1"/>
            </p:cNvSpPr>
            <p:nvPr/>
          </p:nvSpPr>
          <p:spPr bwMode="auto">
            <a:xfrm>
              <a:off x="244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8" name="Line 24"/>
            <p:cNvSpPr>
              <a:spLocks noChangeShapeType="1"/>
            </p:cNvSpPr>
            <p:nvPr/>
          </p:nvSpPr>
          <p:spPr bwMode="auto">
            <a:xfrm>
              <a:off x="261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49" name="Line 25"/>
            <p:cNvSpPr>
              <a:spLocks noChangeShapeType="1"/>
            </p:cNvSpPr>
            <p:nvPr/>
          </p:nvSpPr>
          <p:spPr bwMode="auto">
            <a:xfrm>
              <a:off x="278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0" name="Line 26"/>
            <p:cNvSpPr>
              <a:spLocks noChangeShapeType="1"/>
            </p:cNvSpPr>
            <p:nvPr/>
          </p:nvSpPr>
          <p:spPr bwMode="auto">
            <a:xfrm>
              <a:off x="295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1" name="Line 27"/>
            <p:cNvSpPr>
              <a:spLocks noChangeShapeType="1"/>
            </p:cNvSpPr>
            <p:nvPr/>
          </p:nvSpPr>
          <p:spPr bwMode="auto">
            <a:xfrm>
              <a:off x="312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2" name="Line 28"/>
            <p:cNvSpPr>
              <a:spLocks noChangeShapeType="1"/>
            </p:cNvSpPr>
            <p:nvPr/>
          </p:nvSpPr>
          <p:spPr bwMode="auto">
            <a:xfrm>
              <a:off x="328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3" name="Line 29"/>
            <p:cNvSpPr>
              <a:spLocks noChangeShapeType="1"/>
            </p:cNvSpPr>
            <p:nvPr/>
          </p:nvSpPr>
          <p:spPr bwMode="auto">
            <a:xfrm>
              <a:off x="345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4" name="Line 30"/>
            <p:cNvSpPr>
              <a:spLocks noChangeShapeType="1"/>
            </p:cNvSpPr>
            <p:nvPr/>
          </p:nvSpPr>
          <p:spPr bwMode="auto">
            <a:xfrm>
              <a:off x="362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5" name="Line 31"/>
            <p:cNvSpPr>
              <a:spLocks noChangeShapeType="1"/>
            </p:cNvSpPr>
            <p:nvPr/>
          </p:nvSpPr>
          <p:spPr bwMode="auto">
            <a:xfrm>
              <a:off x="379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6" name="Line 32"/>
            <p:cNvSpPr>
              <a:spLocks noChangeShapeType="1"/>
            </p:cNvSpPr>
            <p:nvPr/>
          </p:nvSpPr>
          <p:spPr bwMode="auto">
            <a:xfrm>
              <a:off x="396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7" name="Line 33"/>
            <p:cNvSpPr>
              <a:spLocks noChangeShapeType="1"/>
            </p:cNvSpPr>
            <p:nvPr/>
          </p:nvSpPr>
          <p:spPr bwMode="auto">
            <a:xfrm>
              <a:off x="412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8" name="Line 34"/>
            <p:cNvSpPr>
              <a:spLocks noChangeShapeType="1"/>
            </p:cNvSpPr>
            <p:nvPr/>
          </p:nvSpPr>
          <p:spPr bwMode="auto">
            <a:xfrm>
              <a:off x="430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59" name="Line 35"/>
            <p:cNvSpPr>
              <a:spLocks noChangeShapeType="1"/>
            </p:cNvSpPr>
            <p:nvPr/>
          </p:nvSpPr>
          <p:spPr bwMode="auto">
            <a:xfrm>
              <a:off x="4472"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0" name="Line 36"/>
            <p:cNvSpPr>
              <a:spLocks noChangeShapeType="1"/>
            </p:cNvSpPr>
            <p:nvPr/>
          </p:nvSpPr>
          <p:spPr bwMode="auto">
            <a:xfrm>
              <a:off x="4640"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1" name="Line 37"/>
            <p:cNvSpPr>
              <a:spLocks noChangeShapeType="1"/>
            </p:cNvSpPr>
            <p:nvPr/>
          </p:nvSpPr>
          <p:spPr bwMode="auto">
            <a:xfrm>
              <a:off x="4808"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2" name="Line 38"/>
            <p:cNvSpPr>
              <a:spLocks noChangeShapeType="1"/>
            </p:cNvSpPr>
            <p:nvPr/>
          </p:nvSpPr>
          <p:spPr bwMode="auto">
            <a:xfrm>
              <a:off x="4976"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3" name="Line 39"/>
            <p:cNvSpPr>
              <a:spLocks noChangeShapeType="1"/>
            </p:cNvSpPr>
            <p:nvPr/>
          </p:nvSpPr>
          <p:spPr bwMode="auto">
            <a:xfrm>
              <a:off x="5144" y="2736"/>
              <a:ext cx="0" cy="288"/>
            </a:xfrm>
            <a:prstGeom prst="line">
              <a:avLst/>
            </a:prstGeom>
            <a:noFill/>
            <a:ln w="25400" cap="sq">
              <a:solidFill>
                <a:srgbClr val="008000"/>
              </a:solidFill>
              <a:round/>
              <a:headEnd/>
              <a:tailEnd/>
            </a:ln>
          </p:spPr>
          <p:txBody>
            <a:bodyPr wrap="none" anchor="ctr"/>
            <a:lstStyle/>
            <a:p>
              <a:endParaRPr lang="zh-CN" altLang="en-US"/>
            </a:p>
          </p:txBody>
        </p:sp>
        <p:sp>
          <p:nvSpPr>
            <p:cNvPr id="78964" name="Rectangle 40"/>
            <p:cNvSpPr>
              <a:spLocks noChangeArrowheads="1"/>
            </p:cNvSpPr>
            <p:nvPr/>
          </p:nvSpPr>
          <p:spPr bwMode="auto">
            <a:xfrm>
              <a:off x="5176" y="2688"/>
              <a:ext cx="308" cy="288"/>
            </a:xfrm>
            <a:prstGeom prst="rect">
              <a:avLst/>
            </a:prstGeom>
            <a:noFill/>
            <a:ln w="12700" cap="sq">
              <a:noFill/>
              <a:miter lim="800000"/>
              <a:headEnd/>
              <a:tailEnd/>
            </a:ln>
          </p:spPr>
          <p:txBody>
            <a:bodyPr wrap="none">
              <a:spAutoFit/>
            </a:bodyPr>
            <a:lstStyle/>
            <a:p>
              <a:pPr algn="ctr" fontAlgn="base">
                <a:spcBef>
                  <a:spcPct val="0"/>
                </a:spcBef>
              </a:pPr>
              <a:r>
                <a:rPr lang="zh-CN" altLang="en-US" sz="2400" baseline="0">
                  <a:solidFill>
                    <a:srgbClr val="008000"/>
                  </a:solidFill>
                  <a:ea typeface="宋体" charset="-122"/>
                  <a:cs typeface="Times New Roman" pitchFamily="18" charset="0"/>
                </a:rPr>
                <a:t>…</a:t>
              </a:r>
            </a:p>
          </p:txBody>
        </p:sp>
      </p:grpSp>
      <p:grpSp>
        <p:nvGrpSpPr>
          <p:cNvPr id="4" name="Group 41"/>
          <p:cNvGrpSpPr>
            <a:grpSpLocks/>
          </p:cNvGrpSpPr>
          <p:nvPr/>
        </p:nvGrpSpPr>
        <p:grpSpPr bwMode="auto">
          <a:xfrm>
            <a:off x="776288" y="3935413"/>
            <a:ext cx="1093787" cy="963612"/>
            <a:chOff x="475" y="2631"/>
            <a:chExt cx="689" cy="607"/>
          </a:xfrm>
        </p:grpSpPr>
        <p:grpSp>
          <p:nvGrpSpPr>
            <p:cNvPr id="5" name="Group 42"/>
            <p:cNvGrpSpPr>
              <a:grpSpLocks/>
            </p:cNvGrpSpPr>
            <p:nvPr/>
          </p:nvGrpSpPr>
          <p:grpSpPr bwMode="auto">
            <a:xfrm>
              <a:off x="540" y="2631"/>
              <a:ext cx="624" cy="393"/>
              <a:chOff x="540" y="2631"/>
              <a:chExt cx="624" cy="393"/>
            </a:xfrm>
          </p:grpSpPr>
          <p:sp>
            <p:nvSpPr>
              <p:cNvPr id="78930" name="Rectangle 43"/>
              <p:cNvSpPr>
                <a:spLocks noChangeArrowheads="1"/>
              </p:cNvSpPr>
              <p:nvPr/>
            </p:nvSpPr>
            <p:spPr bwMode="auto">
              <a:xfrm>
                <a:off x="540" y="2736"/>
                <a:ext cx="624"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31" name="Rectangle 44"/>
              <p:cNvSpPr>
                <a:spLocks noChangeArrowheads="1"/>
              </p:cNvSpPr>
              <p:nvPr/>
            </p:nvSpPr>
            <p:spPr bwMode="auto">
              <a:xfrm>
                <a:off x="686" y="2631"/>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46000" dirty="0">
                    <a:ea typeface="宋体" charset="-122"/>
                  </a:rPr>
                  <a:t>2</a:t>
                </a:r>
              </a:p>
            </p:txBody>
          </p:sp>
        </p:grpSp>
        <p:sp>
          <p:nvSpPr>
            <p:cNvPr id="78929" name="Text Box 45"/>
            <p:cNvSpPr txBox="1">
              <a:spLocks noChangeArrowheads="1"/>
            </p:cNvSpPr>
            <p:nvPr/>
          </p:nvSpPr>
          <p:spPr bwMode="auto">
            <a:xfrm>
              <a:off x="475" y="2988"/>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2</a:t>
              </a:r>
            </a:p>
          </p:txBody>
        </p:sp>
      </p:grpSp>
      <p:grpSp>
        <p:nvGrpSpPr>
          <p:cNvPr id="6" name="Group 46"/>
          <p:cNvGrpSpPr>
            <a:grpSpLocks/>
          </p:cNvGrpSpPr>
          <p:nvPr/>
        </p:nvGrpSpPr>
        <p:grpSpPr bwMode="auto">
          <a:xfrm>
            <a:off x="2754313" y="3935413"/>
            <a:ext cx="1131887" cy="968375"/>
            <a:chOff x="1735" y="2628"/>
            <a:chExt cx="713" cy="610"/>
          </a:xfrm>
        </p:grpSpPr>
        <p:sp>
          <p:nvSpPr>
            <p:cNvPr id="78925" name="Rectangle 47"/>
            <p:cNvSpPr>
              <a:spLocks noChangeArrowheads="1"/>
            </p:cNvSpPr>
            <p:nvPr/>
          </p:nvSpPr>
          <p:spPr bwMode="auto">
            <a:xfrm>
              <a:off x="1800" y="2733"/>
              <a:ext cx="648"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26" name="Rectangle 48"/>
            <p:cNvSpPr>
              <a:spLocks noChangeArrowheads="1"/>
            </p:cNvSpPr>
            <p:nvPr/>
          </p:nvSpPr>
          <p:spPr bwMode="auto">
            <a:xfrm>
              <a:off x="1946" y="2628"/>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46000" dirty="0">
                  <a:ea typeface="宋体" charset="-122"/>
                </a:rPr>
                <a:t>1</a:t>
              </a:r>
            </a:p>
          </p:txBody>
        </p:sp>
        <p:sp>
          <p:nvSpPr>
            <p:cNvPr id="78927" name="Text Box 49"/>
            <p:cNvSpPr txBox="1">
              <a:spLocks noChangeArrowheads="1"/>
            </p:cNvSpPr>
            <p:nvPr/>
          </p:nvSpPr>
          <p:spPr bwMode="auto">
            <a:xfrm>
              <a:off x="1735" y="2988"/>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1</a:t>
              </a:r>
            </a:p>
          </p:txBody>
        </p:sp>
      </p:grpSp>
      <p:grpSp>
        <p:nvGrpSpPr>
          <p:cNvPr id="7" name="Group 50"/>
          <p:cNvGrpSpPr>
            <a:grpSpLocks/>
          </p:cNvGrpSpPr>
          <p:nvPr/>
        </p:nvGrpSpPr>
        <p:grpSpPr bwMode="auto">
          <a:xfrm>
            <a:off x="4602163" y="3935413"/>
            <a:ext cx="1150937" cy="987425"/>
            <a:chOff x="2911" y="2628"/>
            <a:chExt cx="725" cy="622"/>
          </a:xfrm>
        </p:grpSpPr>
        <p:grpSp>
          <p:nvGrpSpPr>
            <p:cNvPr id="8" name="Group 51"/>
            <p:cNvGrpSpPr>
              <a:grpSpLocks/>
            </p:cNvGrpSpPr>
            <p:nvPr/>
          </p:nvGrpSpPr>
          <p:grpSpPr bwMode="auto">
            <a:xfrm>
              <a:off x="2964" y="2628"/>
              <a:ext cx="672" cy="393"/>
              <a:chOff x="2964" y="2640"/>
              <a:chExt cx="672" cy="393"/>
            </a:xfrm>
          </p:grpSpPr>
          <p:sp>
            <p:nvSpPr>
              <p:cNvPr id="78923" name="Rectangle 52"/>
              <p:cNvSpPr>
                <a:spLocks noChangeArrowheads="1"/>
              </p:cNvSpPr>
              <p:nvPr/>
            </p:nvSpPr>
            <p:spPr bwMode="auto">
              <a:xfrm>
                <a:off x="2964" y="2745"/>
                <a:ext cx="672"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24" name="Rectangle 53"/>
              <p:cNvSpPr>
                <a:spLocks noChangeArrowheads="1"/>
              </p:cNvSpPr>
              <p:nvPr/>
            </p:nvSpPr>
            <p:spPr bwMode="auto">
              <a:xfrm>
                <a:off x="3122" y="2640"/>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46000" dirty="0">
                    <a:ea typeface="宋体" charset="-122"/>
                  </a:rPr>
                  <a:t>4</a:t>
                </a:r>
              </a:p>
            </p:txBody>
          </p:sp>
        </p:grpSp>
        <p:sp>
          <p:nvSpPr>
            <p:cNvPr id="78922" name="Text Box 54"/>
            <p:cNvSpPr txBox="1">
              <a:spLocks noChangeArrowheads="1"/>
            </p:cNvSpPr>
            <p:nvPr/>
          </p:nvSpPr>
          <p:spPr bwMode="auto">
            <a:xfrm>
              <a:off x="2911" y="3000"/>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4</a:t>
              </a:r>
            </a:p>
          </p:txBody>
        </p:sp>
      </p:grpSp>
      <p:grpSp>
        <p:nvGrpSpPr>
          <p:cNvPr id="9" name="Group 55"/>
          <p:cNvGrpSpPr>
            <a:grpSpLocks/>
          </p:cNvGrpSpPr>
          <p:nvPr/>
        </p:nvGrpSpPr>
        <p:grpSpPr bwMode="auto">
          <a:xfrm>
            <a:off x="6819900" y="3935413"/>
            <a:ext cx="1085850" cy="968375"/>
            <a:chOff x="4296" y="2628"/>
            <a:chExt cx="684" cy="610"/>
          </a:xfrm>
        </p:grpSpPr>
        <p:grpSp>
          <p:nvGrpSpPr>
            <p:cNvPr id="10" name="Group 56"/>
            <p:cNvGrpSpPr>
              <a:grpSpLocks/>
            </p:cNvGrpSpPr>
            <p:nvPr/>
          </p:nvGrpSpPr>
          <p:grpSpPr bwMode="auto">
            <a:xfrm>
              <a:off x="4320" y="2628"/>
              <a:ext cx="660" cy="393"/>
              <a:chOff x="4320" y="2628"/>
              <a:chExt cx="660" cy="393"/>
            </a:xfrm>
          </p:grpSpPr>
          <p:sp>
            <p:nvSpPr>
              <p:cNvPr id="78919" name="Rectangle 57"/>
              <p:cNvSpPr>
                <a:spLocks noChangeArrowheads="1"/>
              </p:cNvSpPr>
              <p:nvPr/>
            </p:nvSpPr>
            <p:spPr bwMode="auto">
              <a:xfrm>
                <a:off x="4320" y="2733"/>
                <a:ext cx="660" cy="288"/>
              </a:xfrm>
              <a:prstGeom prst="rect">
                <a:avLst/>
              </a:prstGeom>
              <a:noFill/>
              <a:ln w="31750" cap="sq">
                <a:solidFill>
                  <a:srgbClr val="FF3300"/>
                </a:solidFill>
                <a:miter lim="800000"/>
                <a:headEnd/>
                <a:tailEnd/>
              </a:ln>
            </p:spPr>
            <p:txBody>
              <a:bodyPr wrap="none" anchor="ctr"/>
              <a:lstStyle/>
              <a:p>
                <a:endParaRPr lang="zh-CN" altLang="en-US"/>
              </a:p>
            </p:txBody>
          </p:sp>
          <p:sp>
            <p:nvSpPr>
              <p:cNvPr id="78920" name="Rectangle 58"/>
              <p:cNvSpPr>
                <a:spLocks noChangeArrowheads="1"/>
              </p:cNvSpPr>
              <p:nvPr/>
            </p:nvSpPr>
            <p:spPr bwMode="auto">
              <a:xfrm>
                <a:off x="4490" y="2628"/>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46000" dirty="0">
                    <a:ea typeface="宋体" charset="-122"/>
                  </a:rPr>
                  <a:t>3</a:t>
                </a:r>
              </a:p>
            </p:txBody>
          </p:sp>
        </p:grpSp>
        <p:sp>
          <p:nvSpPr>
            <p:cNvPr id="78918" name="Text Box 59"/>
            <p:cNvSpPr txBox="1">
              <a:spLocks noChangeArrowheads="1"/>
            </p:cNvSpPr>
            <p:nvPr/>
          </p:nvSpPr>
          <p:spPr bwMode="auto">
            <a:xfrm>
              <a:off x="4296" y="2988"/>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3</a:t>
              </a:r>
            </a:p>
          </p:txBody>
        </p:sp>
      </p:grpSp>
      <p:grpSp>
        <p:nvGrpSpPr>
          <p:cNvPr id="11" name="Group 60"/>
          <p:cNvGrpSpPr>
            <a:grpSpLocks/>
          </p:cNvGrpSpPr>
          <p:nvPr/>
        </p:nvGrpSpPr>
        <p:grpSpPr bwMode="auto">
          <a:xfrm>
            <a:off x="3800475" y="4068763"/>
            <a:ext cx="434975" cy="490537"/>
            <a:chOff x="2394" y="2715"/>
            <a:chExt cx="274" cy="309"/>
          </a:xfrm>
        </p:grpSpPr>
        <p:sp>
          <p:nvSpPr>
            <p:cNvPr id="78915" name="Rectangle 61"/>
            <p:cNvSpPr>
              <a:spLocks noChangeArrowheads="1"/>
            </p:cNvSpPr>
            <p:nvPr/>
          </p:nvSpPr>
          <p:spPr bwMode="auto">
            <a:xfrm>
              <a:off x="2394" y="2715"/>
              <a:ext cx="274" cy="269"/>
            </a:xfrm>
            <a:prstGeom prst="rect">
              <a:avLst/>
            </a:prstGeom>
            <a:noFill/>
            <a:ln w="12700" cap="sq">
              <a:noFill/>
              <a:miter lim="800000"/>
              <a:headEnd/>
              <a:tailEnd/>
            </a:ln>
          </p:spPr>
          <p:txBody>
            <a:bodyPr wrap="none">
              <a:spAutoFit/>
            </a:bodyPr>
            <a:lstStyle/>
            <a:p>
              <a:pPr algn="ctr" fontAlgn="base">
                <a:spcBef>
                  <a:spcPct val="0"/>
                </a:spcBef>
              </a:pPr>
              <a:r>
                <a:rPr lang="en-US" altLang="zh-CN" sz="2200" baseline="0">
                  <a:solidFill>
                    <a:srgbClr val="800000"/>
                  </a:solidFill>
                  <a:ea typeface="宋体" charset="-122"/>
                </a:rPr>
                <a:t>d</a:t>
              </a:r>
              <a:r>
                <a:rPr lang="en-US" altLang="zh-CN" sz="2200" baseline="-25000">
                  <a:solidFill>
                    <a:srgbClr val="800000"/>
                  </a:solidFill>
                  <a:ea typeface="宋体" charset="-122"/>
                </a:rPr>
                <a:t>2</a:t>
              </a:r>
            </a:p>
          </p:txBody>
        </p:sp>
        <p:sp>
          <p:nvSpPr>
            <p:cNvPr id="78916" name="Rectangle 62"/>
            <p:cNvSpPr>
              <a:spLocks noChangeArrowheads="1"/>
            </p:cNvSpPr>
            <p:nvPr/>
          </p:nvSpPr>
          <p:spPr bwMode="auto">
            <a:xfrm>
              <a:off x="2448" y="2736"/>
              <a:ext cx="159" cy="288"/>
            </a:xfrm>
            <a:prstGeom prst="rect">
              <a:avLst/>
            </a:prstGeom>
            <a:noFill/>
            <a:ln w="31750" cap="sq">
              <a:solidFill>
                <a:srgbClr val="FF0000"/>
              </a:solidFill>
              <a:miter lim="800000"/>
              <a:headEnd/>
              <a:tailEnd/>
            </a:ln>
          </p:spPr>
          <p:txBody>
            <a:bodyPr wrap="none" anchor="ctr"/>
            <a:lstStyle/>
            <a:p>
              <a:endParaRPr lang="zh-CN" altLang="en-US"/>
            </a:p>
          </p:txBody>
        </p:sp>
      </p:grpSp>
      <p:grpSp>
        <p:nvGrpSpPr>
          <p:cNvPr id="12" name="Group 63"/>
          <p:cNvGrpSpPr>
            <a:grpSpLocks/>
          </p:cNvGrpSpPr>
          <p:nvPr/>
        </p:nvGrpSpPr>
        <p:grpSpPr bwMode="auto">
          <a:xfrm>
            <a:off x="1782763" y="4098925"/>
            <a:ext cx="434975" cy="457200"/>
            <a:chOff x="1116" y="2736"/>
            <a:chExt cx="274" cy="288"/>
          </a:xfrm>
        </p:grpSpPr>
        <p:sp>
          <p:nvSpPr>
            <p:cNvPr id="78913" name="Rectangle 64"/>
            <p:cNvSpPr>
              <a:spLocks noChangeArrowheads="1"/>
            </p:cNvSpPr>
            <p:nvPr/>
          </p:nvSpPr>
          <p:spPr bwMode="auto">
            <a:xfrm>
              <a:off x="1176" y="2736"/>
              <a:ext cx="159" cy="288"/>
            </a:xfrm>
            <a:prstGeom prst="rect">
              <a:avLst/>
            </a:prstGeom>
            <a:noFill/>
            <a:ln w="31750" cap="sq">
              <a:solidFill>
                <a:srgbClr val="FF0000"/>
              </a:solidFill>
              <a:miter lim="800000"/>
              <a:headEnd/>
              <a:tailEnd/>
            </a:ln>
          </p:spPr>
          <p:txBody>
            <a:bodyPr wrap="none" anchor="ctr"/>
            <a:lstStyle/>
            <a:p>
              <a:endParaRPr lang="zh-CN" altLang="en-US"/>
            </a:p>
          </p:txBody>
        </p:sp>
        <p:sp>
          <p:nvSpPr>
            <p:cNvPr id="78914" name="Rectangle 65"/>
            <p:cNvSpPr>
              <a:spLocks noChangeArrowheads="1"/>
            </p:cNvSpPr>
            <p:nvPr/>
          </p:nvSpPr>
          <p:spPr bwMode="auto">
            <a:xfrm>
              <a:off x="1116" y="2736"/>
              <a:ext cx="274" cy="269"/>
            </a:xfrm>
            <a:prstGeom prst="rect">
              <a:avLst/>
            </a:prstGeom>
            <a:noFill/>
            <a:ln w="12700" cap="sq">
              <a:noFill/>
              <a:miter lim="800000"/>
              <a:headEnd/>
              <a:tailEnd/>
            </a:ln>
          </p:spPr>
          <p:txBody>
            <a:bodyPr wrap="none">
              <a:spAutoFit/>
            </a:bodyPr>
            <a:lstStyle/>
            <a:p>
              <a:pPr algn="ctr" fontAlgn="base">
                <a:spcBef>
                  <a:spcPct val="0"/>
                </a:spcBef>
              </a:pPr>
              <a:r>
                <a:rPr lang="en-US" altLang="zh-CN" sz="2200" baseline="0">
                  <a:solidFill>
                    <a:srgbClr val="800000"/>
                  </a:solidFill>
                  <a:ea typeface="宋体" charset="-122"/>
                </a:rPr>
                <a:t>d</a:t>
              </a:r>
              <a:r>
                <a:rPr lang="en-US" altLang="zh-CN" sz="2200" baseline="-25000">
                  <a:solidFill>
                    <a:srgbClr val="800000"/>
                  </a:solidFill>
                  <a:ea typeface="宋体" charset="-122"/>
                </a:rPr>
                <a:t>3</a:t>
              </a:r>
            </a:p>
          </p:txBody>
        </p:sp>
      </p:grpSp>
      <p:grpSp>
        <p:nvGrpSpPr>
          <p:cNvPr id="13" name="Group 66"/>
          <p:cNvGrpSpPr>
            <a:grpSpLocks/>
          </p:cNvGrpSpPr>
          <p:nvPr/>
        </p:nvGrpSpPr>
        <p:grpSpPr bwMode="auto">
          <a:xfrm>
            <a:off x="7791450" y="4106863"/>
            <a:ext cx="434975" cy="457200"/>
            <a:chOff x="4920" y="2736"/>
            <a:chExt cx="274" cy="288"/>
          </a:xfrm>
        </p:grpSpPr>
        <p:sp>
          <p:nvSpPr>
            <p:cNvPr id="78911" name="Rectangle 67"/>
            <p:cNvSpPr>
              <a:spLocks noChangeArrowheads="1"/>
            </p:cNvSpPr>
            <p:nvPr/>
          </p:nvSpPr>
          <p:spPr bwMode="auto">
            <a:xfrm>
              <a:off x="4992" y="2736"/>
              <a:ext cx="159" cy="288"/>
            </a:xfrm>
            <a:prstGeom prst="rect">
              <a:avLst/>
            </a:prstGeom>
            <a:noFill/>
            <a:ln w="31750" cap="sq">
              <a:solidFill>
                <a:srgbClr val="FF0000"/>
              </a:solidFill>
              <a:miter lim="800000"/>
              <a:headEnd/>
              <a:tailEnd/>
            </a:ln>
          </p:spPr>
          <p:txBody>
            <a:bodyPr wrap="none" anchor="ctr"/>
            <a:lstStyle/>
            <a:p>
              <a:endParaRPr lang="zh-CN" altLang="en-US"/>
            </a:p>
          </p:txBody>
        </p:sp>
        <p:sp>
          <p:nvSpPr>
            <p:cNvPr id="78912" name="Rectangle 68"/>
            <p:cNvSpPr>
              <a:spLocks noChangeArrowheads="1"/>
            </p:cNvSpPr>
            <p:nvPr/>
          </p:nvSpPr>
          <p:spPr bwMode="auto">
            <a:xfrm>
              <a:off x="4920" y="2736"/>
              <a:ext cx="274" cy="269"/>
            </a:xfrm>
            <a:prstGeom prst="rect">
              <a:avLst/>
            </a:prstGeom>
            <a:noFill/>
            <a:ln w="12700" cap="sq">
              <a:noFill/>
              <a:miter lim="800000"/>
              <a:headEnd/>
              <a:tailEnd/>
            </a:ln>
          </p:spPr>
          <p:txBody>
            <a:bodyPr wrap="none">
              <a:spAutoFit/>
            </a:bodyPr>
            <a:lstStyle/>
            <a:p>
              <a:pPr algn="ctr" fontAlgn="base">
                <a:spcBef>
                  <a:spcPct val="0"/>
                </a:spcBef>
              </a:pPr>
              <a:r>
                <a:rPr lang="en-US" altLang="zh-CN" sz="2200" baseline="0">
                  <a:solidFill>
                    <a:srgbClr val="800000"/>
                  </a:solidFill>
                  <a:ea typeface="宋体" charset="-122"/>
                </a:rPr>
                <a:t>d</a:t>
              </a:r>
              <a:r>
                <a:rPr lang="en-US" altLang="zh-CN" sz="2200" baseline="-25000">
                  <a:solidFill>
                    <a:srgbClr val="800000"/>
                  </a:solidFill>
                  <a:ea typeface="宋体" charset="-122"/>
                </a:rPr>
                <a:t>4</a:t>
              </a:r>
            </a:p>
          </p:txBody>
        </p:sp>
      </p:grpSp>
      <p:grpSp>
        <p:nvGrpSpPr>
          <p:cNvPr id="14" name="Group 69"/>
          <p:cNvGrpSpPr>
            <a:grpSpLocks/>
          </p:cNvGrpSpPr>
          <p:nvPr/>
        </p:nvGrpSpPr>
        <p:grpSpPr bwMode="auto">
          <a:xfrm>
            <a:off x="5707063" y="4106863"/>
            <a:ext cx="407987" cy="457200"/>
            <a:chOff x="3595" y="2736"/>
            <a:chExt cx="257" cy="288"/>
          </a:xfrm>
        </p:grpSpPr>
        <p:sp>
          <p:nvSpPr>
            <p:cNvPr id="78909" name="Rectangle 70"/>
            <p:cNvSpPr>
              <a:spLocks noChangeArrowheads="1"/>
            </p:cNvSpPr>
            <p:nvPr/>
          </p:nvSpPr>
          <p:spPr bwMode="auto">
            <a:xfrm>
              <a:off x="3624" y="2736"/>
              <a:ext cx="159" cy="288"/>
            </a:xfrm>
            <a:prstGeom prst="rect">
              <a:avLst/>
            </a:prstGeom>
            <a:noFill/>
            <a:ln w="31750" cap="sq">
              <a:solidFill>
                <a:srgbClr val="FF0000"/>
              </a:solidFill>
              <a:miter lim="800000"/>
              <a:headEnd/>
              <a:tailEnd/>
            </a:ln>
          </p:spPr>
          <p:txBody>
            <a:bodyPr wrap="none" anchor="ctr"/>
            <a:lstStyle/>
            <a:p>
              <a:endParaRPr lang="zh-CN" altLang="en-US"/>
            </a:p>
          </p:txBody>
        </p:sp>
        <p:sp>
          <p:nvSpPr>
            <p:cNvPr id="78910" name="Rectangle 71"/>
            <p:cNvSpPr>
              <a:spLocks noChangeArrowheads="1"/>
            </p:cNvSpPr>
            <p:nvPr/>
          </p:nvSpPr>
          <p:spPr bwMode="auto">
            <a:xfrm>
              <a:off x="3595" y="2760"/>
              <a:ext cx="257" cy="250"/>
            </a:xfrm>
            <a:prstGeom prst="rect">
              <a:avLst/>
            </a:prstGeom>
            <a:noFill/>
            <a:ln w="12700" cap="sq">
              <a:noFill/>
              <a:miter lim="800000"/>
              <a:headEnd/>
              <a:tailEnd/>
            </a:ln>
          </p:spPr>
          <p:txBody>
            <a:bodyPr wrap="none">
              <a:spAutoFit/>
            </a:bodyPr>
            <a:lstStyle/>
            <a:p>
              <a:pPr algn="ctr" fontAlgn="base">
                <a:spcBef>
                  <a:spcPct val="0"/>
                </a:spcBef>
              </a:pPr>
              <a:r>
                <a:rPr lang="en-US" altLang="zh-CN" sz="2000" baseline="0">
                  <a:solidFill>
                    <a:srgbClr val="800000"/>
                  </a:solidFill>
                  <a:ea typeface="宋体" charset="-122"/>
                </a:rPr>
                <a:t>d</a:t>
              </a:r>
              <a:r>
                <a:rPr lang="en-US" altLang="zh-CN" sz="2000" baseline="-25000">
                  <a:solidFill>
                    <a:srgbClr val="800000"/>
                  </a:solidFill>
                  <a:ea typeface="宋体" charset="-122"/>
                </a:rPr>
                <a:t>5</a:t>
              </a:r>
            </a:p>
          </p:txBody>
        </p:sp>
      </p:grpSp>
      <p:sp>
        <p:nvSpPr>
          <p:cNvPr id="510024" name="Freeform 72"/>
          <p:cNvSpPr>
            <a:spLocks/>
          </p:cNvSpPr>
          <p:nvPr/>
        </p:nvSpPr>
        <p:spPr bwMode="auto">
          <a:xfrm rot="514381">
            <a:off x="1046163" y="3649663"/>
            <a:ext cx="3067050" cy="641350"/>
          </a:xfrm>
          <a:custGeom>
            <a:avLst/>
            <a:gdLst>
              <a:gd name="T0" fmla="*/ 2147483647 w 1296"/>
              <a:gd name="T1" fmla="*/ 2147483647 h 256"/>
              <a:gd name="T2" fmla="*/ 2147483647 w 1296"/>
              <a:gd name="T3" fmla="*/ 2147483647 h 256"/>
              <a:gd name="T4" fmla="*/ 0 w 1296"/>
              <a:gd name="T5" fmla="*/ 2147483647 h 256"/>
              <a:gd name="T6" fmla="*/ 0 60000 65536"/>
              <a:gd name="T7" fmla="*/ 0 60000 65536"/>
              <a:gd name="T8" fmla="*/ 0 60000 65536"/>
              <a:gd name="T9" fmla="*/ 0 w 1296"/>
              <a:gd name="T10" fmla="*/ 0 h 256"/>
              <a:gd name="T11" fmla="*/ 1296 w 1296"/>
              <a:gd name="T12" fmla="*/ 256 h 256"/>
            </a:gdLst>
            <a:ahLst/>
            <a:cxnLst>
              <a:cxn ang="T6">
                <a:pos x="T0" y="T1"/>
              </a:cxn>
              <a:cxn ang="T7">
                <a:pos x="T2" y="T3"/>
              </a:cxn>
              <a:cxn ang="T8">
                <a:pos x="T4" y="T5"/>
              </a:cxn>
            </a:cxnLst>
            <a:rect l="T9" t="T10" r="T11" b="T12"/>
            <a:pathLst>
              <a:path w="1296" h="256">
                <a:moveTo>
                  <a:pt x="1296" y="160"/>
                </a:moveTo>
                <a:cubicBezTo>
                  <a:pt x="1020" y="80"/>
                  <a:pt x="744" y="0"/>
                  <a:pt x="528" y="16"/>
                </a:cubicBezTo>
                <a:cubicBezTo>
                  <a:pt x="312" y="32"/>
                  <a:pt x="88" y="216"/>
                  <a:pt x="0" y="256"/>
                </a:cubicBezTo>
              </a:path>
            </a:pathLst>
          </a:custGeom>
          <a:noFill/>
          <a:ln w="38100" cap="sq" cmpd="sng">
            <a:solidFill>
              <a:schemeClr val="accent2"/>
            </a:solidFill>
            <a:prstDash val="solid"/>
            <a:round/>
            <a:headEnd/>
            <a:tailEnd type="stealth" w="med" len="lg"/>
          </a:ln>
        </p:spPr>
        <p:txBody>
          <a:bodyPr wrap="none" anchor="ctr"/>
          <a:lstStyle/>
          <a:p>
            <a:endParaRPr lang="zh-CN" altLang="en-US"/>
          </a:p>
        </p:txBody>
      </p:sp>
      <p:sp>
        <p:nvSpPr>
          <p:cNvPr id="510025" name="Freeform 73"/>
          <p:cNvSpPr>
            <a:spLocks/>
          </p:cNvSpPr>
          <p:nvPr/>
        </p:nvSpPr>
        <p:spPr bwMode="auto">
          <a:xfrm>
            <a:off x="1981200" y="4564063"/>
            <a:ext cx="4953000" cy="685800"/>
          </a:xfrm>
          <a:custGeom>
            <a:avLst/>
            <a:gdLst>
              <a:gd name="T0" fmla="*/ 0 w 3120"/>
              <a:gd name="T1" fmla="*/ 0 h 536"/>
              <a:gd name="T2" fmla="*/ 2147483647 w 3120"/>
              <a:gd name="T3" fmla="*/ 2147483647 h 536"/>
              <a:gd name="T4" fmla="*/ 2147483647 w 3120"/>
              <a:gd name="T5" fmla="*/ 2147483647 h 536"/>
              <a:gd name="T6" fmla="*/ 0 60000 65536"/>
              <a:gd name="T7" fmla="*/ 0 60000 65536"/>
              <a:gd name="T8" fmla="*/ 0 60000 65536"/>
              <a:gd name="T9" fmla="*/ 0 w 3120"/>
              <a:gd name="T10" fmla="*/ 0 h 536"/>
              <a:gd name="T11" fmla="*/ 3120 w 3120"/>
              <a:gd name="T12" fmla="*/ 536 h 536"/>
            </a:gdLst>
            <a:ahLst/>
            <a:cxnLst>
              <a:cxn ang="T6">
                <a:pos x="T0" y="T1"/>
              </a:cxn>
              <a:cxn ang="T7">
                <a:pos x="T2" y="T3"/>
              </a:cxn>
              <a:cxn ang="T8">
                <a:pos x="T4" y="T5"/>
              </a:cxn>
            </a:cxnLst>
            <a:rect l="T9" t="T10" r="T11" b="T12"/>
            <a:pathLst>
              <a:path w="3120" h="536">
                <a:moveTo>
                  <a:pt x="0" y="0"/>
                </a:moveTo>
                <a:cubicBezTo>
                  <a:pt x="604" y="260"/>
                  <a:pt x="1208" y="520"/>
                  <a:pt x="1728" y="528"/>
                </a:cubicBezTo>
                <a:cubicBezTo>
                  <a:pt x="2248" y="536"/>
                  <a:pt x="2888" y="128"/>
                  <a:pt x="3120" y="48"/>
                </a:cubicBezTo>
              </a:path>
            </a:pathLst>
          </a:custGeom>
          <a:noFill/>
          <a:ln w="38100" cap="sq" cmpd="sng">
            <a:solidFill>
              <a:schemeClr val="accent2"/>
            </a:solidFill>
            <a:prstDash val="solid"/>
            <a:round/>
            <a:headEnd/>
            <a:tailEnd type="stealth" w="med" len="med"/>
          </a:ln>
        </p:spPr>
        <p:txBody>
          <a:bodyPr wrap="none" anchor="ctr"/>
          <a:lstStyle/>
          <a:p>
            <a:endParaRPr lang="zh-CN" altLang="en-US"/>
          </a:p>
        </p:txBody>
      </p:sp>
      <p:sp>
        <p:nvSpPr>
          <p:cNvPr id="510026" name="Freeform 74"/>
          <p:cNvSpPr>
            <a:spLocks/>
          </p:cNvSpPr>
          <p:nvPr/>
        </p:nvSpPr>
        <p:spPr bwMode="auto">
          <a:xfrm>
            <a:off x="4508500" y="3649663"/>
            <a:ext cx="3568700" cy="558800"/>
          </a:xfrm>
          <a:custGeom>
            <a:avLst/>
            <a:gdLst>
              <a:gd name="T0" fmla="*/ 2147483647 w 2248"/>
              <a:gd name="T1" fmla="*/ 2147483647 h 352"/>
              <a:gd name="T2" fmla="*/ 2147483647 w 2248"/>
              <a:gd name="T3" fmla="*/ 2147483647 h 352"/>
              <a:gd name="T4" fmla="*/ 2147483647 w 2248"/>
              <a:gd name="T5" fmla="*/ 2147483647 h 352"/>
              <a:gd name="T6" fmla="*/ 2147483647 w 2248"/>
              <a:gd name="T7" fmla="*/ 2147483647 h 352"/>
              <a:gd name="T8" fmla="*/ 0 60000 65536"/>
              <a:gd name="T9" fmla="*/ 0 60000 65536"/>
              <a:gd name="T10" fmla="*/ 0 60000 65536"/>
              <a:gd name="T11" fmla="*/ 0 60000 65536"/>
              <a:gd name="T12" fmla="*/ 0 w 2248"/>
              <a:gd name="T13" fmla="*/ 0 h 352"/>
              <a:gd name="T14" fmla="*/ 2248 w 2248"/>
              <a:gd name="T15" fmla="*/ 352 h 352"/>
            </a:gdLst>
            <a:ahLst/>
            <a:cxnLst>
              <a:cxn ang="T8">
                <a:pos x="T0" y="T1"/>
              </a:cxn>
              <a:cxn ang="T9">
                <a:pos x="T2" y="T3"/>
              </a:cxn>
              <a:cxn ang="T10">
                <a:pos x="T4" y="T5"/>
              </a:cxn>
              <a:cxn ang="T11">
                <a:pos x="T6" y="T7"/>
              </a:cxn>
            </a:cxnLst>
            <a:rect l="T12" t="T13" r="T14" b="T15"/>
            <a:pathLst>
              <a:path w="2248" h="352">
                <a:moveTo>
                  <a:pt x="2248" y="352"/>
                </a:moveTo>
                <a:cubicBezTo>
                  <a:pt x="1892" y="192"/>
                  <a:pt x="1536" y="32"/>
                  <a:pt x="1192" y="16"/>
                </a:cubicBezTo>
                <a:cubicBezTo>
                  <a:pt x="848" y="0"/>
                  <a:pt x="368" y="208"/>
                  <a:pt x="184" y="256"/>
                </a:cubicBezTo>
                <a:cubicBezTo>
                  <a:pt x="0" y="304"/>
                  <a:pt x="44" y="304"/>
                  <a:pt x="88" y="304"/>
                </a:cubicBezTo>
              </a:path>
            </a:pathLst>
          </a:custGeom>
          <a:noFill/>
          <a:ln w="38100" cap="sq" cmpd="sng">
            <a:solidFill>
              <a:schemeClr val="accent2"/>
            </a:solidFill>
            <a:prstDash val="solid"/>
            <a:round/>
            <a:headEnd/>
            <a:tailEnd type="stealth" w="med" len="med"/>
          </a:ln>
        </p:spPr>
        <p:txBody>
          <a:bodyPr wrap="none" anchor="ctr"/>
          <a:lstStyle/>
          <a:p>
            <a:endParaRPr lang="zh-CN" altLang="en-US"/>
          </a:p>
        </p:txBody>
      </p:sp>
      <p:sp>
        <p:nvSpPr>
          <p:cNvPr id="510027" name="Text Box 75"/>
          <p:cNvSpPr txBox="1">
            <a:spLocks noChangeArrowheads="1"/>
          </p:cNvSpPr>
          <p:nvPr/>
        </p:nvSpPr>
        <p:spPr bwMode="auto">
          <a:xfrm>
            <a:off x="8070766" y="5842000"/>
            <a:ext cx="312906" cy="492443"/>
          </a:xfrm>
          <a:prstGeom prst="rect">
            <a:avLst/>
          </a:prstGeom>
          <a:noFill/>
          <a:ln w="12700" cap="sq">
            <a:noFill/>
            <a:miter lim="800000"/>
            <a:headEnd/>
            <a:tailEnd/>
          </a:ln>
        </p:spPr>
        <p:txBody>
          <a:bodyPr wrap="none">
            <a:spAutoFit/>
          </a:bodyPr>
          <a:lstStyle/>
          <a:p>
            <a:pPr algn="ctr" fontAlgn="base">
              <a:spcBef>
                <a:spcPct val="0"/>
              </a:spcBef>
            </a:pPr>
            <a:r>
              <a:rPr lang="zh-CN" altLang="en-US" sz="2600" baseline="0" dirty="0">
                <a:ea typeface="宋体" charset="-122"/>
              </a:rPr>
              <a:t>^</a:t>
            </a:r>
          </a:p>
        </p:txBody>
      </p:sp>
      <p:grpSp>
        <p:nvGrpSpPr>
          <p:cNvPr id="15" name="Group 76"/>
          <p:cNvGrpSpPr>
            <a:grpSpLocks/>
          </p:cNvGrpSpPr>
          <p:nvPr/>
        </p:nvGrpSpPr>
        <p:grpSpPr bwMode="auto">
          <a:xfrm>
            <a:off x="1076325" y="5530854"/>
            <a:ext cx="7305675" cy="747713"/>
            <a:chOff x="678" y="3372"/>
            <a:chExt cx="4602" cy="471"/>
          </a:xfrm>
        </p:grpSpPr>
        <p:grpSp>
          <p:nvGrpSpPr>
            <p:cNvPr id="16" name="Group 77"/>
            <p:cNvGrpSpPr>
              <a:grpSpLocks/>
            </p:cNvGrpSpPr>
            <p:nvPr/>
          </p:nvGrpSpPr>
          <p:grpSpPr bwMode="auto">
            <a:xfrm>
              <a:off x="678" y="3372"/>
              <a:ext cx="4602" cy="471"/>
              <a:chOff x="486" y="3528"/>
              <a:chExt cx="4602" cy="471"/>
            </a:xfrm>
          </p:grpSpPr>
          <p:grpSp>
            <p:nvGrpSpPr>
              <p:cNvPr id="17" name="Group 78"/>
              <p:cNvGrpSpPr>
                <a:grpSpLocks/>
              </p:cNvGrpSpPr>
              <p:nvPr/>
            </p:nvGrpSpPr>
            <p:grpSpPr bwMode="auto">
              <a:xfrm>
                <a:off x="486" y="3537"/>
                <a:ext cx="618" cy="462"/>
                <a:chOff x="246" y="3533"/>
                <a:chExt cx="618" cy="462"/>
              </a:xfrm>
            </p:grpSpPr>
            <p:sp>
              <p:nvSpPr>
                <p:cNvPr id="78905" name="Rectangle 7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6" name="Rectangle 8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7" name="Rectangle 8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1" baseline="0" dirty="0">
                      <a:ea typeface="宋体" charset="-122"/>
                    </a:rPr>
                    <a:t>a</a:t>
                  </a:r>
                  <a:r>
                    <a:rPr lang="en-US" altLang="zh-CN" sz="3000" b="1" baseline="-28000" dirty="0">
                      <a:ea typeface="宋体" charset="-122"/>
                    </a:rPr>
                    <a:t>1</a:t>
                  </a:r>
                </a:p>
              </p:txBody>
            </p:sp>
            <p:sp>
              <p:nvSpPr>
                <p:cNvPr id="78908" name="Rectangle 82"/>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1</a:t>
                  </a:r>
                </a:p>
              </p:txBody>
            </p:sp>
          </p:grpSp>
          <p:grpSp>
            <p:nvGrpSpPr>
              <p:cNvPr id="18" name="Group 83"/>
              <p:cNvGrpSpPr>
                <a:grpSpLocks/>
              </p:cNvGrpSpPr>
              <p:nvPr/>
            </p:nvGrpSpPr>
            <p:grpSpPr bwMode="auto">
              <a:xfrm>
                <a:off x="1296" y="3528"/>
                <a:ext cx="618" cy="462"/>
                <a:chOff x="246" y="3533"/>
                <a:chExt cx="618" cy="462"/>
              </a:xfrm>
            </p:grpSpPr>
            <p:sp>
              <p:nvSpPr>
                <p:cNvPr id="78901" name="Rectangle 8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2" name="Rectangle 8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903" name="Rectangle 8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1" baseline="0" dirty="0">
                      <a:ea typeface="宋体" charset="-122"/>
                    </a:rPr>
                    <a:t>a</a:t>
                  </a:r>
                  <a:r>
                    <a:rPr lang="en-US" altLang="zh-CN" sz="3000" b="1" baseline="-28000" dirty="0">
                      <a:ea typeface="宋体" charset="-122"/>
                    </a:rPr>
                    <a:t>2</a:t>
                  </a:r>
                </a:p>
              </p:txBody>
            </p:sp>
            <p:sp>
              <p:nvSpPr>
                <p:cNvPr id="78904" name="Rectangle 87"/>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2</a:t>
                  </a:r>
                </a:p>
              </p:txBody>
            </p:sp>
          </p:grpSp>
          <p:grpSp>
            <p:nvGrpSpPr>
              <p:cNvPr id="19" name="Group 88"/>
              <p:cNvGrpSpPr>
                <a:grpSpLocks/>
              </p:cNvGrpSpPr>
              <p:nvPr/>
            </p:nvGrpSpPr>
            <p:grpSpPr bwMode="auto">
              <a:xfrm>
                <a:off x="2112" y="3528"/>
                <a:ext cx="618" cy="462"/>
                <a:chOff x="246" y="3533"/>
                <a:chExt cx="618" cy="462"/>
              </a:xfrm>
            </p:grpSpPr>
            <p:sp>
              <p:nvSpPr>
                <p:cNvPr id="78897" name="Rectangle 8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8" name="Rectangle 9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9" name="Rectangle 9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1" baseline="0" dirty="0">
                      <a:ea typeface="宋体" charset="-122"/>
                    </a:rPr>
                    <a:t>a</a:t>
                  </a:r>
                  <a:r>
                    <a:rPr lang="en-US" altLang="zh-CN" sz="3000" b="1" baseline="-28000" dirty="0">
                      <a:ea typeface="宋体" charset="-122"/>
                    </a:rPr>
                    <a:t>3</a:t>
                  </a:r>
                </a:p>
              </p:txBody>
            </p:sp>
            <p:sp>
              <p:nvSpPr>
                <p:cNvPr id="78900" name="Rectangle 92"/>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3</a:t>
                  </a:r>
                </a:p>
              </p:txBody>
            </p:sp>
          </p:grpSp>
          <p:grpSp>
            <p:nvGrpSpPr>
              <p:cNvPr id="20" name="Group 93"/>
              <p:cNvGrpSpPr>
                <a:grpSpLocks/>
              </p:cNvGrpSpPr>
              <p:nvPr/>
            </p:nvGrpSpPr>
            <p:grpSpPr bwMode="auto">
              <a:xfrm>
                <a:off x="2934" y="3528"/>
                <a:ext cx="618" cy="462"/>
                <a:chOff x="246" y="3533"/>
                <a:chExt cx="618" cy="462"/>
              </a:xfrm>
            </p:grpSpPr>
            <p:sp>
              <p:nvSpPr>
                <p:cNvPr id="78893" name="Rectangle 9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4" name="Rectangle 9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5" name="Rectangle 9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4</a:t>
                  </a:r>
                </a:p>
              </p:txBody>
            </p:sp>
            <p:sp>
              <p:nvSpPr>
                <p:cNvPr id="78896" name="Rectangle 97"/>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4</a:t>
                  </a:r>
                </a:p>
              </p:txBody>
            </p:sp>
          </p:grpSp>
          <p:grpSp>
            <p:nvGrpSpPr>
              <p:cNvPr id="21" name="Group 98"/>
              <p:cNvGrpSpPr>
                <a:grpSpLocks/>
              </p:cNvGrpSpPr>
              <p:nvPr/>
            </p:nvGrpSpPr>
            <p:grpSpPr bwMode="auto">
              <a:xfrm>
                <a:off x="4468" y="3537"/>
                <a:ext cx="620" cy="462"/>
                <a:chOff x="244" y="3533"/>
                <a:chExt cx="620" cy="462"/>
              </a:xfrm>
            </p:grpSpPr>
            <p:sp>
              <p:nvSpPr>
                <p:cNvPr id="78889" name="Rectangle 9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0" name="Rectangle 10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8891" name="Rectangle 10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n</a:t>
                  </a:r>
                </a:p>
              </p:txBody>
            </p:sp>
            <p:sp>
              <p:nvSpPr>
                <p:cNvPr id="78892" name="Rectangle 102"/>
                <p:cNvSpPr>
                  <a:spLocks noChangeArrowheads="1"/>
                </p:cNvSpPr>
                <p:nvPr/>
              </p:nvSpPr>
              <p:spPr bwMode="auto">
                <a:xfrm>
                  <a:off x="244" y="3533"/>
                  <a:ext cx="249"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800000"/>
                      </a:solidFill>
                      <a:ea typeface="宋体" charset="-122"/>
                    </a:rPr>
                    <a:t>d</a:t>
                  </a:r>
                  <a:r>
                    <a:rPr lang="en-US" altLang="zh-CN" sz="1800" baseline="-25000">
                      <a:solidFill>
                        <a:srgbClr val="800000"/>
                      </a:solidFill>
                      <a:ea typeface="宋体" charset="-122"/>
                    </a:rPr>
                    <a:t>n</a:t>
                  </a:r>
                </a:p>
              </p:txBody>
            </p:sp>
          </p:grpSp>
        </p:grpSp>
        <p:sp>
          <p:nvSpPr>
            <p:cNvPr id="78878" name="Line 103"/>
            <p:cNvSpPr>
              <a:spLocks noChangeShapeType="1"/>
            </p:cNvSpPr>
            <p:nvPr/>
          </p:nvSpPr>
          <p:spPr bwMode="auto">
            <a:xfrm>
              <a:off x="1200"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79" name="Line 104"/>
            <p:cNvSpPr>
              <a:spLocks noChangeShapeType="1"/>
            </p:cNvSpPr>
            <p:nvPr/>
          </p:nvSpPr>
          <p:spPr bwMode="auto">
            <a:xfrm>
              <a:off x="2028"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0" name="Line 105"/>
            <p:cNvSpPr>
              <a:spLocks noChangeShapeType="1"/>
            </p:cNvSpPr>
            <p:nvPr/>
          </p:nvSpPr>
          <p:spPr bwMode="auto">
            <a:xfrm>
              <a:off x="2844"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1" name="Line 106"/>
            <p:cNvSpPr>
              <a:spLocks noChangeShapeType="1"/>
            </p:cNvSpPr>
            <p:nvPr/>
          </p:nvSpPr>
          <p:spPr bwMode="auto">
            <a:xfrm>
              <a:off x="3648"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2" name="Line 107"/>
            <p:cNvSpPr>
              <a:spLocks noChangeShapeType="1"/>
            </p:cNvSpPr>
            <p:nvPr/>
          </p:nvSpPr>
          <p:spPr bwMode="auto">
            <a:xfrm>
              <a:off x="4368" y="3692"/>
              <a:ext cx="336" cy="0"/>
            </a:xfrm>
            <a:prstGeom prst="line">
              <a:avLst/>
            </a:prstGeom>
            <a:noFill/>
            <a:ln w="25400" cap="sq">
              <a:solidFill>
                <a:schemeClr val="accent2"/>
              </a:solidFill>
              <a:round/>
              <a:headEnd/>
              <a:tailEnd type="triangle" w="med" len="lg"/>
            </a:ln>
          </p:spPr>
          <p:txBody>
            <a:bodyPr wrap="none" anchor="ctr"/>
            <a:lstStyle/>
            <a:p>
              <a:endParaRPr lang="zh-CN" altLang="en-US"/>
            </a:p>
          </p:txBody>
        </p:sp>
        <p:sp>
          <p:nvSpPr>
            <p:cNvPr id="78883" name="Rectangle 108"/>
            <p:cNvSpPr>
              <a:spLocks noChangeArrowheads="1"/>
            </p:cNvSpPr>
            <p:nvPr/>
          </p:nvSpPr>
          <p:spPr bwMode="auto">
            <a:xfrm>
              <a:off x="4012" y="3465"/>
              <a:ext cx="340" cy="327"/>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a:solidFill>
                    <a:schemeClr val="accent2"/>
                  </a:solidFill>
                  <a:ea typeface="宋体" charset="-122"/>
                  <a:cs typeface="Times New Roman" pitchFamily="18" charset="0"/>
                </a:rPr>
                <a:t>…</a:t>
              </a:r>
              <a:endParaRPr lang="zh-CN" altLang="en-US" sz="2800" baseline="0">
                <a:solidFill>
                  <a:schemeClr val="accent2"/>
                </a:solidFill>
                <a:ea typeface="宋体" charset="-122"/>
                <a:cs typeface="Times New Roman" pitchFamily="18" charset="0"/>
              </a:endParaRPr>
            </a:p>
          </p:txBody>
        </p:sp>
      </p:grpSp>
      <p:grpSp>
        <p:nvGrpSpPr>
          <p:cNvPr id="22" name="Group 109"/>
          <p:cNvGrpSpPr>
            <a:grpSpLocks/>
          </p:cNvGrpSpPr>
          <p:nvPr/>
        </p:nvGrpSpPr>
        <p:grpSpPr bwMode="auto">
          <a:xfrm>
            <a:off x="457200" y="5130800"/>
            <a:ext cx="685800" cy="762000"/>
            <a:chOff x="144" y="3216"/>
            <a:chExt cx="432" cy="480"/>
          </a:xfrm>
        </p:grpSpPr>
        <p:sp>
          <p:nvSpPr>
            <p:cNvPr id="78875" name="Text Box 110"/>
            <p:cNvSpPr txBox="1">
              <a:spLocks noChangeArrowheads="1"/>
            </p:cNvSpPr>
            <p:nvPr/>
          </p:nvSpPr>
          <p:spPr bwMode="auto">
            <a:xfrm>
              <a:off x="144" y="3216"/>
              <a:ext cx="361" cy="288"/>
            </a:xfrm>
            <a:prstGeom prst="rect">
              <a:avLst/>
            </a:prstGeom>
            <a:noFill/>
            <a:ln w="12700" cap="sq">
              <a:noFill/>
              <a:miter lim="800000"/>
              <a:headEnd/>
              <a:tailEnd/>
            </a:ln>
          </p:spPr>
          <p:txBody>
            <a:bodyPr wrap="none">
              <a:spAutoFit/>
            </a:bodyPr>
            <a:lstStyle/>
            <a:p>
              <a:pPr algn="ctr" fontAlgn="base">
                <a:spcBef>
                  <a:spcPct val="0"/>
                </a:spcBef>
              </a:pPr>
              <a:r>
                <a:rPr lang="en-US" altLang="zh-CN" sz="2400" baseline="0">
                  <a:solidFill>
                    <a:srgbClr val="FF3300"/>
                  </a:solidFill>
                  <a:ea typeface="宋体" charset="-122"/>
                </a:rPr>
                <a:t>list</a:t>
              </a:r>
            </a:p>
          </p:txBody>
        </p:sp>
        <p:sp>
          <p:nvSpPr>
            <p:cNvPr id="78876" name="Line 111"/>
            <p:cNvSpPr>
              <a:spLocks noChangeShapeType="1"/>
            </p:cNvSpPr>
            <p:nvPr/>
          </p:nvSpPr>
          <p:spPr bwMode="auto">
            <a:xfrm>
              <a:off x="384" y="3456"/>
              <a:ext cx="192" cy="240"/>
            </a:xfrm>
            <a:prstGeom prst="line">
              <a:avLst/>
            </a:prstGeom>
            <a:noFill/>
            <a:ln w="25400" cap="sq">
              <a:solidFill>
                <a:srgbClr val="FF0000"/>
              </a:solidFill>
              <a:round/>
              <a:headEnd/>
              <a:tailEnd type="triangle" w="med" len="lg"/>
            </a:ln>
          </p:spPr>
          <p:txBody>
            <a:bodyPr wrap="none" anchor="ctr"/>
            <a:lstStyle/>
            <a:p>
              <a:endParaRPr lang="zh-CN" altLang="en-US"/>
            </a:p>
          </p:txBody>
        </p:sp>
      </p:grpSp>
      <p:grpSp>
        <p:nvGrpSpPr>
          <p:cNvPr id="23" name="Group 112"/>
          <p:cNvGrpSpPr>
            <a:grpSpLocks/>
          </p:cNvGrpSpPr>
          <p:nvPr/>
        </p:nvGrpSpPr>
        <p:grpSpPr bwMode="auto">
          <a:xfrm>
            <a:off x="304800" y="227013"/>
            <a:ext cx="5605463" cy="609600"/>
            <a:chOff x="240" y="192"/>
            <a:chExt cx="2064" cy="384"/>
          </a:xfrm>
        </p:grpSpPr>
        <p:sp>
          <p:nvSpPr>
            <p:cNvPr id="78873" name="Oval 113"/>
            <p:cNvSpPr>
              <a:spLocks noChangeArrowheads="1"/>
            </p:cNvSpPr>
            <p:nvPr/>
          </p:nvSpPr>
          <p:spPr bwMode="auto">
            <a:xfrm>
              <a:off x="240" y="192"/>
              <a:ext cx="2064" cy="384"/>
            </a:xfrm>
            <a:prstGeom prst="ellipse">
              <a:avLst/>
            </a:prstGeom>
            <a:solidFill>
              <a:srgbClr val="FFFFD1"/>
            </a:solidFill>
            <a:ln w="9525">
              <a:noFill/>
              <a:round/>
              <a:headEnd/>
              <a:tailEnd/>
            </a:ln>
            <a:effectLst>
              <a:outerShdw dist="125080" dir="1437749" algn="ctr" rotWithShape="0">
                <a:srgbClr val="B2B2B2"/>
              </a:outerShdw>
            </a:effectLst>
          </p:spPr>
          <p:txBody>
            <a:bodyPr wrap="none" anchor="ctr"/>
            <a:lstStyle/>
            <a:p>
              <a:pPr algn="ctr"/>
              <a:endParaRPr lang="zh-CN" altLang="en-US" sz="2600"/>
            </a:p>
          </p:txBody>
        </p:sp>
        <p:sp>
          <p:nvSpPr>
            <p:cNvPr id="78874" name="Rectangle 114"/>
            <p:cNvSpPr>
              <a:spLocks noChangeArrowheads="1"/>
            </p:cNvSpPr>
            <p:nvPr/>
          </p:nvSpPr>
          <p:spPr bwMode="auto">
            <a:xfrm>
              <a:off x="432" y="192"/>
              <a:ext cx="1797" cy="368"/>
            </a:xfrm>
            <a:prstGeom prst="rect">
              <a:avLst/>
            </a:prstGeom>
            <a:noFill/>
            <a:ln w="12700" cap="sq">
              <a:noFill/>
              <a:miter lim="800000"/>
              <a:headEnd/>
              <a:tailEnd/>
            </a:ln>
          </p:spPr>
          <p:txBody>
            <a:bodyPr>
              <a:spAutoFit/>
            </a:bodyPr>
            <a:lstStyle/>
            <a:p>
              <a:pPr fontAlgn="base">
                <a:spcBef>
                  <a:spcPct val="0"/>
                </a:spcBef>
              </a:pPr>
              <a:r>
                <a:rPr kumimoji="1" lang="zh-CN" altLang="zh-CN" sz="3200" baseline="0">
                  <a:solidFill>
                    <a:srgbClr val="003399"/>
                  </a:solidFill>
                  <a:latin typeface="幼圆" pitchFamily="49" charset="-122"/>
                  <a:ea typeface="幼圆" pitchFamily="49" charset="-122"/>
                </a:rPr>
                <a:t>一.</a:t>
              </a:r>
              <a:r>
                <a:rPr kumimoji="1" lang="zh-CN" altLang="en-US" sz="3200" baseline="0">
                  <a:solidFill>
                    <a:srgbClr val="003399"/>
                  </a:solidFill>
                  <a:latin typeface="幼圆" pitchFamily="49" charset="-122"/>
                  <a:ea typeface="幼圆" pitchFamily="49" charset="-122"/>
                </a:rPr>
                <a:t>线性链表的构造原理</a:t>
              </a:r>
            </a:p>
          </p:txBody>
        </p:sp>
      </p:grpSp>
      <p:grpSp>
        <p:nvGrpSpPr>
          <p:cNvPr id="24" name="Group 115"/>
          <p:cNvGrpSpPr>
            <a:grpSpLocks/>
          </p:cNvGrpSpPr>
          <p:nvPr/>
        </p:nvGrpSpPr>
        <p:grpSpPr bwMode="auto">
          <a:xfrm>
            <a:off x="5867400" y="4354513"/>
            <a:ext cx="2711450" cy="900112"/>
            <a:chOff x="3696" y="2652"/>
            <a:chExt cx="1708" cy="567"/>
          </a:xfrm>
        </p:grpSpPr>
        <p:sp>
          <p:nvSpPr>
            <p:cNvPr id="78871" name="Freeform 116"/>
            <p:cNvSpPr>
              <a:spLocks/>
            </p:cNvSpPr>
            <p:nvPr/>
          </p:nvSpPr>
          <p:spPr bwMode="auto">
            <a:xfrm>
              <a:off x="3696" y="2652"/>
              <a:ext cx="1344" cy="560"/>
            </a:xfrm>
            <a:custGeom>
              <a:avLst/>
              <a:gdLst>
                <a:gd name="T0" fmla="*/ 0 w 1344"/>
                <a:gd name="T1" fmla="*/ 0 h 560"/>
                <a:gd name="T2" fmla="*/ 576 w 1344"/>
                <a:gd name="T3" fmla="*/ 480 h 560"/>
                <a:gd name="T4" fmla="*/ 1344 w 1344"/>
                <a:gd name="T5" fmla="*/ 480 h 560"/>
                <a:gd name="T6" fmla="*/ 0 60000 65536"/>
                <a:gd name="T7" fmla="*/ 0 60000 65536"/>
                <a:gd name="T8" fmla="*/ 0 60000 65536"/>
                <a:gd name="T9" fmla="*/ 0 w 1344"/>
                <a:gd name="T10" fmla="*/ 0 h 560"/>
                <a:gd name="T11" fmla="*/ 1344 w 1344"/>
                <a:gd name="T12" fmla="*/ 560 h 560"/>
              </a:gdLst>
              <a:ahLst/>
              <a:cxnLst>
                <a:cxn ang="T6">
                  <a:pos x="T0" y="T1"/>
                </a:cxn>
                <a:cxn ang="T7">
                  <a:pos x="T2" y="T3"/>
                </a:cxn>
                <a:cxn ang="T8">
                  <a:pos x="T4" y="T5"/>
                </a:cxn>
              </a:cxnLst>
              <a:rect l="T9" t="T10" r="T11" b="T12"/>
              <a:pathLst>
                <a:path w="1344" h="560">
                  <a:moveTo>
                    <a:pt x="0" y="0"/>
                  </a:moveTo>
                  <a:cubicBezTo>
                    <a:pt x="176" y="200"/>
                    <a:pt x="352" y="400"/>
                    <a:pt x="576" y="480"/>
                  </a:cubicBezTo>
                  <a:cubicBezTo>
                    <a:pt x="800" y="560"/>
                    <a:pt x="1216" y="480"/>
                    <a:pt x="1344" y="480"/>
                  </a:cubicBezTo>
                </a:path>
              </a:pathLst>
            </a:custGeom>
            <a:noFill/>
            <a:ln w="38100" cap="sq" cmpd="sng">
              <a:solidFill>
                <a:schemeClr val="accent2"/>
              </a:solidFill>
              <a:prstDash val="solid"/>
              <a:round/>
              <a:headEnd/>
              <a:tailEnd type="stealth" w="med" len="med"/>
            </a:ln>
          </p:spPr>
          <p:txBody>
            <a:bodyPr wrap="none" anchor="ctr"/>
            <a:lstStyle/>
            <a:p>
              <a:endParaRPr lang="zh-CN" altLang="en-US"/>
            </a:p>
          </p:txBody>
        </p:sp>
        <p:sp>
          <p:nvSpPr>
            <p:cNvPr id="78872" name="Rectangle 117"/>
            <p:cNvSpPr>
              <a:spLocks noChangeArrowheads="1"/>
            </p:cNvSpPr>
            <p:nvPr/>
          </p:nvSpPr>
          <p:spPr bwMode="auto">
            <a:xfrm>
              <a:off x="5064" y="2892"/>
              <a:ext cx="340" cy="327"/>
            </a:xfrm>
            <a:prstGeom prst="rect">
              <a:avLst/>
            </a:prstGeom>
            <a:noFill/>
            <a:ln w="12700" cap="sq">
              <a:noFill/>
              <a:miter lim="800000"/>
              <a:headEnd/>
              <a:tailEnd/>
            </a:ln>
          </p:spPr>
          <p:txBody>
            <a:bodyPr wrap="none">
              <a:spAutoFit/>
            </a:bodyPr>
            <a:lstStyle/>
            <a:p>
              <a:pPr algn="ctr"/>
              <a:r>
                <a:rPr lang="zh-CN" altLang="en-US" sz="2800" baseline="0">
                  <a:solidFill>
                    <a:schemeClr val="accent2"/>
                  </a:solidFill>
                  <a:ea typeface="宋体" charset="-122"/>
                  <a:cs typeface="Times New Roman" pitchFamily="18" charset="0"/>
                </a:rPr>
                <a:t>…</a:t>
              </a:r>
            </a:p>
          </p:txBody>
        </p:sp>
      </p:grpSp>
      <p:sp>
        <p:nvSpPr>
          <p:cNvPr id="510070" name="AutoShape 118"/>
          <p:cNvSpPr>
            <a:spLocks noChangeArrowheads="1"/>
          </p:cNvSpPr>
          <p:nvPr/>
        </p:nvSpPr>
        <p:spPr bwMode="auto">
          <a:xfrm>
            <a:off x="250825" y="4941888"/>
            <a:ext cx="1008063" cy="914400"/>
          </a:xfrm>
          <a:prstGeom prst="irregularSeal1">
            <a:avLst/>
          </a:prstGeom>
          <a:noFill/>
          <a:ln w="57150" cap="sq">
            <a:solidFill>
              <a:srgbClr val="00B7E2"/>
            </a:solidFill>
            <a:miter lim="800000"/>
            <a:headEnd/>
            <a:tailEnd/>
          </a:ln>
          <a:effectLst>
            <a:outerShdw dist="28398" dir="3806097" algn="ctr" rotWithShape="0">
              <a:schemeClr val="bg2"/>
            </a:outerShdw>
          </a:effectLst>
        </p:spPr>
        <p:txBody>
          <a:bodyPr wrap="none" anchor="ctr"/>
          <a:lstStyle/>
          <a:p>
            <a:endParaRPr lang="zh-CN" altLang="en-US"/>
          </a:p>
        </p:txBody>
      </p:sp>
      <p:sp>
        <p:nvSpPr>
          <p:cNvPr id="510074" name="Text Box 122"/>
          <p:cNvSpPr txBox="1">
            <a:spLocks noChangeArrowheads="1"/>
          </p:cNvSpPr>
          <p:nvPr/>
        </p:nvSpPr>
        <p:spPr bwMode="auto">
          <a:xfrm>
            <a:off x="7983538" y="6242050"/>
            <a:ext cx="923925" cy="412750"/>
          </a:xfrm>
          <a:prstGeom prst="rect">
            <a:avLst/>
          </a:prstGeom>
          <a:noFill/>
          <a:ln w="9525">
            <a:noFill/>
            <a:miter lim="800000"/>
            <a:headEnd/>
            <a:tailEnd/>
          </a:ln>
        </p:spPr>
        <p:txBody>
          <a:bodyPr wrap="none">
            <a:spAutoFit/>
          </a:bodyPr>
          <a:lstStyle/>
          <a:p>
            <a:r>
              <a:rPr lang="en-US" altLang="zh-CN" sz="3200">
                <a:solidFill>
                  <a:schemeClr val="bg1"/>
                </a:solidFill>
              </a:rPr>
              <a:t>NULL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9958"/>
                                        </p:tgtEl>
                                        <p:attrNameLst>
                                          <p:attrName>style.visibility</p:attrName>
                                        </p:attrNameLst>
                                      </p:cBhvr>
                                      <p:to>
                                        <p:strVal val="visible"/>
                                      </p:to>
                                    </p:set>
                                    <p:animEffect transition="in" filter="dissolve">
                                      <p:cBhvr>
                                        <p:cTn id="7" dur="500"/>
                                        <p:tgtEl>
                                          <p:spTgt spid="5099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par>
                                <p:cTn id="19" presetID="3"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par>
                                <p:cTn id="28" presetID="3" presetClass="entr" presetSubtype="1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par>
                                <p:cTn id="34" presetID="3" presetClass="entr" presetSubtype="1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510024"/>
                                        </p:tgtEl>
                                        <p:attrNameLst>
                                          <p:attrName>style.visibility</p:attrName>
                                        </p:attrNameLst>
                                      </p:cBhvr>
                                      <p:to>
                                        <p:strVal val="visible"/>
                                      </p:to>
                                    </p:set>
                                    <p:animEffect transition="in" filter="wipe(right)">
                                      <p:cBhvr>
                                        <p:cTn id="41" dur="500"/>
                                        <p:tgtEl>
                                          <p:spTgt spid="51002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10025"/>
                                        </p:tgtEl>
                                        <p:attrNameLst>
                                          <p:attrName>style.visibility</p:attrName>
                                        </p:attrNameLst>
                                      </p:cBhvr>
                                      <p:to>
                                        <p:strVal val="visible"/>
                                      </p:to>
                                    </p:set>
                                    <p:animEffect transition="in" filter="wipe(left)">
                                      <p:cBhvr>
                                        <p:cTn id="46" dur="500"/>
                                        <p:tgtEl>
                                          <p:spTgt spid="51002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510026"/>
                                        </p:tgtEl>
                                        <p:attrNameLst>
                                          <p:attrName>style.visibility</p:attrName>
                                        </p:attrNameLst>
                                      </p:cBhvr>
                                      <p:to>
                                        <p:strVal val="visible"/>
                                      </p:to>
                                    </p:set>
                                    <p:animEffect transition="in" filter="wipe(right)">
                                      <p:cBhvr>
                                        <p:cTn id="51" dur="500"/>
                                        <p:tgtEl>
                                          <p:spTgt spid="51002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left)">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wipe(right)">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510027"/>
                                        </p:tgtEl>
                                        <p:attrNameLst>
                                          <p:attrName>style.visibility</p:attrName>
                                        </p:attrNameLst>
                                      </p:cBhvr>
                                      <p:to>
                                        <p:strVal val="visible"/>
                                      </p:to>
                                    </p:set>
                                    <p:anim calcmode="lin" valueType="num">
                                      <p:cBhvr additive="base">
                                        <p:cTn id="71" dur="500" fill="hold"/>
                                        <p:tgtEl>
                                          <p:spTgt spid="510027"/>
                                        </p:tgtEl>
                                        <p:attrNameLst>
                                          <p:attrName>ppt_x</p:attrName>
                                        </p:attrNameLst>
                                      </p:cBhvr>
                                      <p:tavLst>
                                        <p:tav tm="0">
                                          <p:val>
                                            <p:strVal val="1+#ppt_w/2"/>
                                          </p:val>
                                        </p:tav>
                                        <p:tav tm="100000">
                                          <p:val>
                                            <p:strVal val="#ppt_x"/>
                                          </p:val>
                                        </p:tav>
                                      </p:tavLst>
                                    </p:anim>
                                    <p:anim calcmode="lin" valueType="num">
                                      <p:cBhvr additive="base">
                                        <p:cTn id="72" dur="500" fill="hold"/>
                                        <p:tgtEl>
                                          <p:spTgt spid="510027"/>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510074"/>
                                        </p:tgtEl>
                                        <p:attrNameLst>
                                          <p:attrName>style.visibility</p:attrName>
                                        </p:attrNameLst>
                                      </p:cBhvr>
                                      <p:to>
                                        <p:strVal val="visible"/>
                                      </p:to>
                                    </p:set>
                                    <p:anim calcmode="lin" valueType="num">
                                      <p:cBhvr additive="base">
                                        <p:cTn id="77" dur="500" fill="hold"/>
                                        <p:tgtEl>
                                          <p:spTgt spid="510074"/>
                                        </p:tgtEl>
                                        <p:attrNameLst>
                                          <p:attrName>ppt_x</p:attrName>
                                        </p:attrNameLst>
                                      </p:cBhvr>
                                      <p:tavLst>
                                        <p:tav tm="0">
                                          <p:val>
                                            <p:strVal val="1+#ppt_w/2"/>
                                          </p:val>
                                        </p:tav>
                                        <p:tav tm="100000">
                                          <p:val>
                                            <p:strVal val="#ppt_x"/>
                                          </p:val>
                                        </p:tav>
                                      </p:tavLst>
                                    </p:anim>
                                    <p:anim calcmode="lin" valueType="num">
                                      <p:cBhvr additive="base">
                                        <p:cTn id="78" dur="500" fill="hold"/>
                                        <p:tgtEl>
                                          <p:spTgt spid="510074"/>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wipe(up)">
                                      <p:cBhvr>
                                        <p:cTn id="83" dur="500"/>
                                        <p:tgtEl>
                                          <p:spTgt spid="22"/>
                                        </p:tgtEl>
                                      </p:cBhvr>
                                    </p:animEffect>
                                  </p:childTnLst>
                                </p:cTn>
                              </p:par>
                            </p:childTnLst>
                          </p:cTn>
                        </p:par>
                      </p:childTnLst>
                    </p:cTn>
                  </p:par>
                  <p:par>
                    <p:cTn id="84" fill="hold">
                      <p:stCondLst>
                        <p:cond delay="indefinite"/>
                      </p:stCondLst>
                      <p:childTnLst>
                        <p:par>
                          <p:cTn id="85" fill="hold">
                            <p:stCondLst>
                              <p:cond delay="0"/>
                            </p:stCondLst>
                            <p:childTnLst>
                              <p:par>
                                <p:cTn id="86" presetID="23" presetClass="entr" presetSubtype="288" fill="hold" grpId="0" nodeType="clickEffect">
                                  <p:stCondLst>
                                    <p:cond delay="0"/>
                                  </p:stCondLst>
                                  <p:childTnLst>
                                    <p:set>
                                      <p:cBhvr>
                                        <p:cTn id="87" dur="1" fill="hold">
                                          <p:stCondLst>
                                            <p:cond delay="0"/>
                                          </p:stCondLst>
                                        </p:cTn>
                                        <p:tgtEl>
                                          <p:spTgt spid="510070"/>
                                        </p:tgtEl>
                                        <p:attrNameLst>
                                          <p:attrName>style.visibility</p:attrName>
                                        </p:attrNameLst>
                                      </p:cBhvr>
                                      <p:to>
                                        <p:strVal val="visible"/>
                                      </p:to>
                                    </p:set>
                                    <p:anim calcmode="lin" valueType="num">
                                      <p:cBhvr>
                                        <p:cTn id="88" dur="500" fill="hold"/>
                                        <p:tgtEl>
                                          <p:spTgt spid="510070"/>
                                        </p:tgtEl>
                                        <p:attrNameLst>
                                          <p:attrName>ppt_w</p:attrName>
                                        </p:attrNameLst>
                                      </p:cBhvr>
                                      <p:tavLst>
                                        <p:tav tm="0">
                                          <p:val>
                                            <p:strVal val="4/3*#ppt_w"/>
                                          </p:val>
                                        </p:tav>
                                        <p:tav tm="100000">
                                          <p:val>
                                            <p:strVal val="#ppt_w"/>
                                          </p:val>
                                        </p:tav>
                                      </p:tavLst>
                                    </p:anim>
                                    <p:anim calcmode="lin" valueType="num">
                                      <p:cBhvr>
                                        <p:cTn id="89" dur="500" fill="hold"/>
                                        <p:tgtEl>
                                          <p:spTgt spid="51007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8" grpId="0" autoUpdateAnimBg="0"/>
      <p:bldP spid="510024" grpId="0" animBg="1"/>
      <p:bldP spid="510025" grpId="0" animBg="1"/>
      <p:bldP spid="510026" grpId="0" animBg="1"/>
      <p:bldP spid="510027" grpId="0" autoUpdateAnimBg="0"/>
      <p:bldP spid="510070" grpId="0" animBg="1"/>
      <p:bldP spid="51007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
          <p:cNvGrpSpPr>
            <a:grpSpLocks/>
          </p:cNvGrpSpPr>
          <p:nvPr/>
        </p:nvGrpSpPr>
        <p:grpSpPr bwMode="auto">
          <a:xfrm>
            <a:off x="683568" y="1052736"/>
            <a:ext cx="8229600" cy="1116013"/>
            <a:chOff x="384" y="306"/>
            <a:chExt cx="5184" cy="703"/>
          </a:xfrm>
        </p:grpSpPr>
        <p:sp>
          <p:nvSpPr>
            <p:cNvPr id="79924" name="Rectangle 3"/>
            <p:cNvSpPr>
              <a:spLocks noChangeArrowheads="1"/>
            </p:cNvSpPr>
            <p:nvPr/>
          </p:nvSpPr>
          <p:spPr bwMode="auto">
            <a:xfrm>
              <a:off x="384" y="351"/>
              <a:ext cx="5184" cy="658"/>
            </a:xfrm>
            <a:prstGeom prst="rect">
              <a:avLst/>
            </a:prstGeom>
            <a:noFill/>
            <a:ln w="12700" cap="sq">
              <a:noFill/>
              <a:miter lim="800000"/>
              <a:headEnd/>
              <a:tailEnd/>
            </a:ln>
          </p:spPr>
          <p:txBody>
            <a:bodyPr>
              <a:spAutoFit/>
            </a:bodyPr>
            <a:lstStyle/>
            <a:p>
              <a:pPr>
                <a:lnSpc>
                  <a:spcPct val="120000"/>
                </a:lnSpc>
                <a:spcBef>
                  <a:spcPct val="0"/>
                </a:spcBef>
              </a:pPr>
              <a:r>
                <a:rPr lang="zh-CN" altLang="en-US" sz="2600" baseline="0" dirty="0">
                  <a:solidFill>
                    <a:schemeClr val="bg1"/>
                  </a:solidFill>
                  <a:latin typeface="幼圆" pitchFamily="49" charset="-122"/>
                  <a:ea typeface="幼圆" pitchFamily="49" charset="-122"/>
                </a:rPr>
                <a:t>     </a:t>
              </a:r>
              <a:r>
                <a:rPr lang="zh-CN" altLang="en-US" sz="2600" baseline="0" dirty="0">
                  <a:solidFill>
                    <a:srgbClr val="000099"/>
                  </a:solidFill>
                  <a:latin typeface="幼圆" pitchFamily="49" charset="-122"/>
                  <a:ea typeface="幼圆" pitchFamily="49" charset="-122"/>
                </a:rPr>
                <a:t>线性表的这种存储结构称为 </a:t>
              </a:r>
              <a:r>
                <a:rPr lang="zh-CN" altLang="en-US" sz="2600" i="1" baseline="0" dirty="0">
                  <a:solidFill>
                    <a:srgbClr val="000099"/>
                  </a:solidFill>
                  <a:latin typeface="幼圆" pitchFamily="49" charset="-122"/>
                  <a:ea typeface="幼圆" pitchFamily="49" charset="-122"/>
                </a:rPr>
                <a:t>          </a:t>
              </a:r>
              <a:r>
                <a:rPr lang="zh-CN" altLang="en-US" sz="2600" baseline="0" dirty="0">
                  <a:solidFill>
                    <a:srgbClr val="000099"/>
                  </a:solidFill>
                  <a:latin typeface="幼圆" pitchFamily="49" charset="-122"/>
                  <a:ea typeface="幼圆" pitchFamily="49" charset="-122"/>
                </a:rPr>
                <a:t>，或</a:t>
              </a:r>
            </a:p>
            <a:p>
              <a:pPr>
                <a:lnSpc>
                  <a:spcPct val="120000"/>
                </a:lnSpc>
                <a:spcBef>
                  <a:spcPct val="0"/>
                </a:spcBef>
              </a:pPr>
              <a:r>
                <a:rPr lang="zh-CN" altLang="en-US" sz="2600" baseline="0" dirty="0">
                  <a:solidFill>
                    <a:srgbClr val="000099"/>
                  </a:solidFill>
                  <a:latin typeface="幼圆" pitchFamily="49" charset="-122"/>
                  <a:ea typeface="幼圆" pitchFamily="49" charset="-122"/>
                </a:rPr>
                <a:t>者</a:t>
              </a:r>
              <a:r>
                <a:rPr lang="zh-CN" altLang="en-US" sz="2600" baseline="0" dirty="0">
                  <a:solidFill>
                    <a:schemeClr val="bg1"/>
                  </a:solidFill>
                  <a:latin typeface="幼圆" pitchFamily="49" charset="-122"/>
                  <a:ea typeface="幼圆" pitchFamily="49" charset="-122"/>
                </a:rPr>
                <a:t>               </a:t>
              </a:r>
              <a:r>
                <a:rPr lang="zh-CN" altLang="en-US" sz="2600" baseline="0" dirty="0">
                  <a:solidFill>
                    <a:srgbClr val="000099"/>
                  </a:solidFill>
                  <a:latin typeface="幼圆" pitchFamily="49" charset="-122"/>
                  <a:ea typeface="幼圆" pitchFamily="49" charset="-122"/>
                </a:rPr>
                <a:t>，其一般形式为：</a:t>
              </a:r>
            </a:p>
          </p:txBody>
        </p:sp>
        <p:sp>
          <p:nvSpPr>
            <p:cNvPr id="79925" name="Text Box 4"/>
            <p:cNvSpPr txBox="1">
              <a:spLocks noChangeArrowheads="1"/>
            </p:cNvSpPr>
            <p:nvPr/>
          </p:nvSpPr>
          <p:spPr bwMode="auto">
            <a:xfrm rot="21593144">
              <a:off x="560" y="598"/>
              <a:ext cx="1638" cy="404"/>
            </a:xfrm>
            <a:prstGeom prst="rect">
              <a:avLst/>
            </a:prstGeom>
            <a:noFill/>
            <a:ln w="12700" cap="sq">
              <a:noFill/>
              <a:miter lim="800000"/>
              <a:headEnd/>
              <a:tailEnd/>
            </a:ln>
            <a:effectLst>
              <a:outerShdw dist="17961" dir="2700000" algn="ctr" rotWithShape="0">
                <a:schemeClr val="bg1"/>
              </a:outerShdw>
            </a:effectLst>
          </p:spPr>
          <p:txBody>
            <a:bodyPr wrap="square">
              <a:spAutoFit/>
            </a:bodyPr>
            <a:lstStyle/>
            <a:p>
              <a:pPr fontAlgn="base">
                <a:spcBef>
                  <a:spcPct val="0"/>
                </a:spcBef>
              </a:pPr>
              <a:r>
                <a:rPr lang="zh-CN" altLang="en-US" sz="3600" i="1" baseline="0" dirty="0">
                  <a:solidFill>
                    <a:srgbClr val="FF3300"/>
                  </a:solidFill>
                  <a:ea typeface="黑体" pitchFamily="2" charset="-122"/>
                </a:rPr>
                <a:t>单</a:t>
              </a:r>
              <a:r>
                <a:rPr lang="en-US" altLang="zh-CN" sz="3600" i="1" baseline="0" dirty="0">
                  <a:solidFill>
                    <a:srgbClr val="FF3300"/>
                  </a:solidFill>
                  <a:ea typeface="黑体" pitchFamily="2" charset="-122"/>
                </a:rPr>
                <a:t>(</a:t>
              </a:r>
              <a:r>
                <a:rPr lang="zh-CN" altLang="en-US" sz="3600" i="1" baseline="0" dirty="0">
                  <a:solidFill>
                    <a:srgbClr val="FF3300"/>
                  </a:solidFill>
                  <a:ea typeface="黑体" pitchFamily="2" charset="-122"/>
                </a:rPr>
                <a:t>向</a:t>
              </a:r>
              <a:r>
                <a:rPr lang="en-US" altLang="zh-CN" sz="3600" i="1" baseline="0" dirty="0">
                  <a:solidFill>
                    <a:srgbClr val="FF3300"/>
                  </a:solidFill>
                  <a:ea typeface="黑体" pitchFamily="2" charset="-122"/>
                </a:rPr>
                <a:t>)</a:t>
              </a:r>
              <a:r>
                <a:rPr lang="zh-CN" altLang="en-US" sz="3600" i="1" baseline="0" dirty="0">
                  <a:solidFill>
                    <a:srgbClr val="FF3300"/>
                  </a:solidFill>
                  <a:ea typeface="黑体" pitchFamily="2" charset="-122"/>
                </a:rPr>
                <a:t>链表</a:t>
              </a:r>
            </a:p>
          </p:txBody>
        </p:sp>
        <p:sp>
          <p:nvSpPr>
            <p:cNvPr id="79926" name="Text Box 5"/>
            <p:cNvSpPr txBox="1">
              <a:spLocks noChangeArrowheads="1"/>
            </p:cNvSpPr>
            <p:nvPr/>
          </p:nvSpPr>
          <p:spPr bwMode="auto">
            <a:xfrm rot="-8042">
              <a:off x="3395" y="306"/>
              <a:ext cx="1901" cy="404"/>
            </a:xfrm>
            <a:prstGeom prst="rect">
              <a:avLst/>
            </a:prstGeom>
            <a:noFill/>
            <a:ln w="12700" cap="sq">
              <a:noFill/>
              <a:miter lim="800000"/>
              <a:headEnd/>
              <a:tailEnd/>
            </a:ln>
            <a:effectLst>
              <a:outerShdw dist="12700" dir="5400000" algn="ctr" rotWithShape="0">
                <a:schemeClr val="bg1"/>
              </a:outerShdw>
            </a:effectLst>
          </p:spPr>
          <p:txBody>
            <a:bodyPr>
              <a:spAutoFit/>
            </a:bodyPr>
            <a:lstStyle/>
            <a:p>
              <a:pPr fontAlgn="base">
                <a:spcBef>
                  <a:spcPct val="0"/>
                </a:spcBef>
              </a:pPr>
              <a:r>
                <a:rPr lang="zh-CN" altLang="en-US" sz="3600" i="1" baseline="0">
                  <a:solidFill>
                    <a:srgbClr val="FF3300"/>
                  </a:solidFill>
                  <a:ea typeface="黑体" pitchFamily="2" charset="-122"/>
                </a:rPr>
                <a:t>线性链表</a:t>
              </a:r>
            </a:p>
          </p:txBody>
        </p:sp>
      </p:grpSp>
      <p:grpSp>
        <p:nvGrpSpPr>
          <p:cNvPr id="3" name="Group 6"/>
          <p:cNvGrpSpPr>
            <a:grpSpLocks/>
          </p:cNvGrpSpPr>
          <p:nvPr/>
        </p:nvGrpSpPr>
        <p:grpSpPr bwMode="auto">
          <a:xfrm>
            <a:off x="496888" y="2319339"/>
            <a:ext cx="7932738" cy="1185863"/>
            <a:chOff x="192" y="1584"/>
            <a:chExt cx="4997" cy="747"/>
          </a:xfrm>
        </p:grpSpPr>
        <p:grpSp>
          <p:nvGrpSpPr>
            <p:cNvPr id="4" name="Group 7"/>
            <p:cNvGrpSpPr>
              <a:grpSpLocks/>
            </p:cNvGrpSpPr>
            <p:nvPr/>
          </p:nvGrpSpPr>
          <p:grpSpPr bwMode="auto">
            <a:xfrm>
              <a:off x="582" y="1824"/>
              <a:ext cx="4602" cy="471"/>
              <a:chOff x="486" y="3528"/>
              <a:chExt cx="4602" cy="471"/>
            </a:xfrm>
          </p:grpSpPr>
          <p:grpSp>
            <p:nvGrpSpPr>
              <p:cNvPr id="5" name="Group 8"/>
              <p:cNvGrpSpPr>
                <a:grpSpLocks/>
              </p:cNvGrpSpPr>
              <p:nvPr/>
            </p:nvGrpSpPr>
            <p:grpSpPr bwMode="auto">
              <a:xfrm>
                <a:off x="486" y="3537"/>
                <a:ext cx="618" cy="462"/>
                <a:chOff x="246" y="3533"/>
                <a:chExt cx="618" cy="462"/>
              </a:xfrm>
            </p:grpSpPr>
            <p:sp>
              <p:nvSpPr>
                <p:cNvPr id="79920" name="Rectangle 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21" name="Rectangle 1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22" name="Rectangle 1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1</a:t>
                  </a:r>
                </a:p>
              </p:txBody>
            </p:sp>
            <p:sp>
              <p:nvSpPr>
                <p:cNvPr id="79923" name="Rectangle 12"/>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1</a:t>
                  </a:r>
                </a:p>
              </p:txBody>
            </p:sp>
          </p:grpSp>
          <p:grpSp>
            <p:nvGrpSpPr>
              <p:cNvPr id="6" name="Group 13"/>
              <p:cNvGrpSpPr>
                <a:grpSpLocks/>
              </p:cNvGrpSpPr>
              <p:nvPr/>
            </p:nvGrpSpPr>
            <p:grpSpPr bwMode="auto">
              <a:xfrm>
                <a:off x="1296" y="3528"/>
                <a:ext cx="618" cy="462"/>
                <a:chOff x="246" y="3533"/>
                <a:chExt cx="618" cy="462"/>
              </a:xfrm>
            </p:grpSpPr>
            <p:sp>
              <p:nvSpPr>
                <p:cNvPr id="79916" name="Rectangle 1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7" name="Rectangle 1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8" name="Rectangle 1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2</a:t>
                  </a:r>
                </a:p>
              </p:txBody>
            </p:sp>
            <p:sp>
              <p:nvSpPr>
                <p:cNvPr id="79919" name="Rectangle 17"/>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2</a:t>
                  </a:r>
                </a:p>
              </p:txBody>
            </p:sp>
          </p:grpSp>
          <p:grpSp>
            <p:nvGrpSpPr>
              <p:cNvPr id="7" name="Group 18"/>
              <p:cNvGrpSpPr>
                <a:grpSpLocks/>
              </p:cNvGrpSpPr>
              <p:nvPr/>
            </p:nvGrpSpPr>
            <p:grpSpPr bwMode="auto">
              <a:xfrm>
                <a:off x="2112" y="3528"/>
                <a:ext cx="618" cy="462"/>
                <a:chOff x="246" y="3533"/>
                <a:chExt cx="618" cy="462"/>
              </a:xfrm>
            </p:grpSpPr>
            <p:sp>
              <p:nvSpPr>
                <p:cNvPr id="79912" name="Rectangle 1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3" name="Rectangle 2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4" name="Rectangle 2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3</a:t>
                  </a:r>
                </a:p>
              </p:txBody>
            </p:sp>
            <p:sp>
              <p:nvSpPr>
                <p:cNvPr id="79915" name="Rectangle 22"/>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3</a:t>
                  </a:r>
                </a:p>
              </p:txBody>
            </p:sp>
          </p:grpSp>
          <p:grpSp>
            <p:nvGrpSpPr>
              <p:cNvPr id="8" name="Group 23"/>
              <p:cNvGrpSpPr>
                <a:grpSpLocks/>
              </p:cNvGrpSpPr>
              <p:nvPr/>
            </p:nvGrpSpPr>
            <p:grpSpPr bwMode="auto">
              <a:xfrm>
                <a:off x="2934" y="3528"/>
                <a:ext cx="618" cy="462"/>
                <a:chOff x="246" y="3533"/>
                <a:chExt cx="618" cy="462"/>
              </a:xfrm>
            </p:grpSpPr>
            <p:sp>
              <p:nvSpPr>
                <p:cNvPr id="79908" name="Rectangle 24"/>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09" name="Rectangle 25"/>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10" name="Rectangle 26"/>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4</a:t>
                  </a:r>
                </a:p>
              </p:txBody>
            </p:sp>
            <p:sp>
              <p:nvSpPr>
                <p:cNvPr id="79911" name="Rectangle 27"/>
                <p:cNvSpPr>
                  <a:spLocks noChangeArrowheads="1"/>
                </p:cNvSpPr>
                <p:nvPr/>
              </p:nvSpPr>
              <p:spPr bwMode="auto">
                <a:xfrm>
                  <a:off x="246" y="3533"/>
                  <a:ext cx="244"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4</a:t>
                  </a:r>
                </a:p>
              </p:txBody>
            </p:sp>
          </p:grpSp>
          <p:grpSp>
            <p:nvGrpSpPr>
              <p:cNvPr id="9" name="Group 28"/>
              <p:cNvGrpSpPr>
                <a:grpSpLocks/>
              </p:cNvGrpSpPr>
              <p:nvPr/>
            </p:nvGrpSpPr>
            <p:grpSpPr bwMode="auto">
              <a:xfrm>
                <a:off x="4468" y="3537"/>
                <a:ext cx="620" cy="462"/>
                <a:chOff x="244" y="3533"/>
                <a:chExt cx="620" cy="462"/>
              </a:xfrm>
            </p:grpSpPr>
            <p:sp>
              <p:nvSpPr>
                <p:cNvPr id="79904" name="Rectangle 29"/>
                <p:cNvSpPr>
                  <a:spLocks noChangeArrowheads="1"/>
                </p:cNvSpPr>
                <p:nvPr/>
              </p:nvSpPr>
              <p:spPr bwMode="auto">
                <a:xfrm>
                  <a:off x="288" y="3744"/>
                  <a:ext cx="384"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05" name="Rectangle 30"/>
                <p:cNvSpPr>
                  <a:spLocks noChangeArrowheads="1"/>
                </p:cNvSpPr>
                <p:nvPr/>
              </p:nvSpPr>
              <p:spPr bwMode="auto">
                <a:xfrm>
                  <a:off x="672" y="3744"/>
                  <a:ext cx="192" cy="240"/>
                </a:xfrm>
                <a:prstGeom prst="rect">
                  <a:avLst/>
                </a:prstGeom>
                <a:noFill/>
                <a:ln w="28575" cap="sq">
                  <a:solidFill>
                    <a:schemeClr val="accent2"/>
                  </a:solidFill>
                  <a:miter lim="800000"/>
                  <a:headEnd/>
                  <a:tailEnd/>
                </a:ln>
              </p:spPr>
              <p:txBody>
                <a:bodyPr wrap="none" anchor="ctr"/>
                <a:lstStyle/>
                <a:p>
                  <a:endParaRPr lang="zh-CN" altLang="en-US"/>
                </a:p>
              </p:txBody>
            </p:sp>
            <p:sp>
              <p:nvSpPr>
                <p:cNvPr id="79906" name="Rectangle 31"/>
                <p:cNvSpPr>
                  <a:spLocks noChangeArrowheads="1"/>
                </p:cNvSpPr>
                <p:nvPr/>
              </p:nvSpPr>
              <p:spPr bwMode="auto">
                <a:xfrm>
                  <a:off x="358" y="3646"/>
                  <a:ext cx="300" cy="349"/>
                </a:xfrm>
                <a:prstGeom prst="rect">
                  <a:avLst/>
                </a:prstGeom>
                <a:noFill/>
                <a:ln w="12700" cap="sq">
                  <a:noFill/>
                  <a:miter lim="800000"/>
                  <a:headEnd/>
                  <a:tailEnd/>
                </a:ln>
              </p:spPr>
              <p:txBody>
                <a:bodyPr wrap="none">
                  <a:spAutoFit/>
                </a:bodyPr>
                <a:lstStyle/>
                <a:p>
                  <a:pPr algn="ctr" fontAlgn="base">
                    <a:spcBef>
                      <a:spcPct val="0"/>
                    </a:spcBef>
                  </a:pPr>
                  <a:r>
                    <a:rPr lang="en-US" altLang="zh-CN" sz="3000" baseline="0" dirty="0">
                      <a:ea typeface="宋体" charset="-122"/>
                    </a:rPr>
                    <a:t>a</a:t>
                  </a:r>
                  <a:r>
                    <a:rPr lang="en-US" altLang="zh-CN" sz="3000" baseline="-28000" dirty="0">
                      <a:ea typeface="宋体" charset="-122"/>
                    </a:rPr>
                    <a:t>n</a:t>
                  </a:r>
                </a:p>
              </p:txBody>
            </p:sp>
            <p:sp>
              <p:nvSpPr>
                <p:cNvPr id="79907" name="Rectangle 32"/>
                <p:cNvSpPr>
                  <a:spLocks noChangeArrowheads="1"/>
                </p:cNvSpPr>
                <p:nvPr/>
              </p:nvSpPr>
              <p:spPr bwMode="auto">
                <a:xfrm>
                  <a:off x="244" y="3533"/>
                  <a:ext cx="249" cy="231"/>
                </a:xfrm>
                <a:prstGeom prst="rect">
                  <a:avLst/>
                </a:prstGeom>
                <a:noFill/>
                <a:ln w="12700" cap="sq">
                  <a:noFill/>
                  <a:miter lim="800000"/>
                  <a:headEnd/>
                  <a:tailEnd/>
                </a:ln>
              </p:spPr>
              <p:txBody>
                <a:bodyPr wrap="none">
                  <a:spAutoFit/>
                </a:bodyPr>
                <a:lstStyle/>
                <a:p>
                  <a:pPr algn="ctr" fontAlgn="base">
                    <a:spcBef>
                      <a:spcPct val="0"/>
                    </a:spcBef>
                  </a:pPr>
                  <a:r>
                    <a:rPr lang="en-US" altLang="zh-CN" sz="1800" baseline="0">
                      <a:solidFill>
                        <a:srgbClr val="008000"/>
                      </a:solidFill>
                      <a:ea typeface="宋体" charset="-122"/>
                    </a:rPr>
                    <a:t>d</a:t>
                  </a:r>
                  <a:r>
                    <a:rPr lang="en-US" altLang="zh-CN" sz="1800" baseline="-25000">
                      <a:solidFill>
                        <a:srgbClr val="008000"/>
                      </a:solidFill>
                      <a:ea typeface="宋体" charset="-122"/>
                    </a:rPr>
                    <a:t>n</a:t>
                  </a:r>
                </a:p>
              </p:txBody>
            </p:sp>
          </p:grpSp>
        </p:grpSp>
        <p:grpSp>
          <p:nvGrpSpPr>
            <p:cNvPr id="10" name="Group 33"/>
            <p:cNvGrpSpPr>
              <a:grpSpLocks/>
            </p:cNvGrpSpPr>
            <p:nvPr/>
          </p:nvGrpSpPr>
          <p:grpSpPr bwMode="auto">
            <a:xfrm>
              <a:off x="1104" y="1920"/>
              <a:ext cx="3504" cy="330"/>
              <a:chOff x="1008" y="3625"/>
              <a:chExt cx="3504" cy="330"/>
            </a:xfrm>
          </p:grpSpPr>
          <p:sp>
            <p:nvSpPr>
              <p:cNvPr id="79893" name="Line 34"/>
              <p:cNvSpPr>
                <a:spLocks noChangeShapeType="1"/>
              </p:cNvSpPr>
              <p:nvPr/>
            </p:nvSpPr>
            <p:spPr bwMode="auto">
              <a:xfrm>
                <a:off x="1008"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4" name="Line 35"/>
              <p:cNvSpPr>
                <a:spLocks noChangeShapeType="1"/>
              </p:cNvSpPr>
              <p:nvPr/>
            </p:nvSpPr>
            <p:spPr bwMode="auto">
              <a:xfrm>
                <a:off x="1836"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5" name="Line 36"/>
              <p:cNvSpPr>
                <a:spLocks noChangeShapeType="1"/>
              </p:cNvSpPr>
              <p:nvPr/>
            </p:nvSpPr>
            <p:spPr bwMode="auto">
              <a:xfrm>
                <a:off x="2652"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6" name="Line 37"/>
              <p:cNvSpPr>
                <a:spLocks noChangeShapeType="1"/>
              </p:cNvSpPr>
              <p:nvPr/>
            </p:nvSpPr>
            <p:spPr bwMode="auto">
              <a:xfrm>
                <a:off x="3456" y="3852"/>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7" name="Line 38"/>
              <p:cNvSpPr>
                <a:spLocks noChangeShapeType="1"/>
              </p:cNvSpPr>
              <p:nvPr/>
            </p:nvSpPr>
            <p:spPr bwMode="auto">
              <a:xfrm>
                <a:off x="4176" y="3864"/>
                <a:ext cx="336" cy="0"/>
              </a:xfrm>
              <a:prstGeom prst="line">
                <a:avLst/>
              </a:prstGeom>
              <a:noFill/>
              <a:ln w="25400" cap="sq">
                <a:solidFill>
                  <a:schemeClr val="tx1"/>
                </a:solidFill>
                <a:round/>
                <a:headEnd/>
                <a:tailEnd type="triangle" w="med" len="lg"/>
              </a:ln>
            </p:spPr>
            <p:txBody>
              <a:bodyPr wrap="none" anchor="ctr"/>
              <a:lstStyle/>
              <a:p>
                <a:endParaRPr lang="zh-CN" altLang="en-US"/>
              </a:p>
            </p:txBody>
          </p:sp>
          <p:sp>
            <p:nvSpPr>
              <p:cNvPr id="79898" name="Rectangle 39"/>
              <p:cNvSpPr>
                <a:spLocks noChangeArrowheads="1"/>
              </p:cNvSpPr>
              <p:nvPr/>
            </p:nvSpPr>
            <p:spPr bwMode="auto">
              <a:xfrm>
                <a:off x="3839" y="3625"/>
                <a:ext cx="302" cy="330"/>
              </a:xfrm>
              <a:prstGeom prst="rect">
                <a:avLst/>
              </a:prstGeom>
              <a:noFill/>
              <a:ln w="12700" cap="sq">
                <a:noFill/>
                <a:miter lim="800000"/>
                <a:headEnd/>
                <a:tailEnd/>
              </a:ln>
            </p:spPr>
            <p:txBody>
              <a:bodyPr wrap="none">
                <a:spAutoFit/>
              </a:bodyPr>
              <a:lstStyle/>
              <a:p>
                <a:pPr algn="ctr" fontAlgn="base">
                  <a:spcBef>
                    <a:spcPct val="0"/>
                  </a:spcBef>
                </a:pPr>
                <a:r>
                  <a:rPr lang="en-US" altLang="zh-CN" sz="2800" baseline="0" dirty="0">
                    <a:ea typeface="宋体" charset="-122"/>
                    <a:cs typeface="Times New Roman" pitchFamily="18" charset="0"/>
                  </a:rPr>
                  <a:t>…</a:t>
                </a:r>
                <a:endParaRPr lang="zh-CN" altLang="en-US" sz="2800" baseline="0" dirty="0">
                  <a:ea typeface="宋体" charset="-122"/>
                  <a:cs typeface="Times New Roman" pitchFamily="18" charset="0"/>
                </a:endParaRPr>
              </a:p>
            </p:txBody>
          </p:sp>
        </p:grpSp>
        <p:sp>
          <p:nvSpPr>
            <p:cNvPr id="79889" name="Text Box 40"/>
            <p:cNvSpPr txBox="1">
              <a:spLocks noChangeArrowheads="1"/>
            </p:cNvSpPr>
            <p:nvPr/>
          </p:nvSpPr>
          <p:spPr bwMode="auto">
            <a:xfrm>
              <a:off x="4998" y="2040"/>
              <a:ext cx="191" cy="291"/>
            </a:xfrm>
            <a:prstGeom prst="rect">
              <a:avLst/>
            </a:prstGeom>
            <a:noFill/>
            <a:ln w="12700" cap="sq">
              <a:noFill/>
              <a:miter lim="800000"/>
              <a:headEnd/>
              <a:tailEnd/>
            </a:ln>
          </p:spPr>
          <p:txBody>
            <a:bodyPr wrap="none">
              <a:spAutoFit/>
            </a:bodyPr>
            <a:lstStyle/>
            <a:p>
              <a:pPr algn="ctr" fontAlgn="base">
                <a:spcBef>
                  <a:spcPct val="0"/>
                </a:spcBef>
              </a:pPr>
              <a:r>
                <a:rPr lang="zh-CN" altLang="en-US" sz="2400" baseline="0" dirty="0">
                  <a:ea typeface="宋体" charset="-122"/>
                </a:rPr>
                <a:t>^</a:t>
              </a:r>
            </a:p>
          </p:txBody>
        </p:sp>
        <p:grpSp>
          <p:nvGrpSpPr>
            <p:cNvPr id="11" name="Group 41"/>
            <p:cNvGrpSpPr>
              <a:grpSpLocks/>
            </p:cNvGrpSpPr>
            <p:nvPr/>
          </p:nvGrpSpPr>
          <p:grpSpPr bwMode="auto">
            <a:xfrm>
              <a:off x="192" y="1584"/>
              <a:ext cx="432" cy="480"/>
              <a:chOff x="144" y="3216"/>
              <a:chExt cx="432" cy="480"/>
            </a:xfrm>
          </p:grpSpPr>
          <p:sp>
            <p:nvSpPr>
              <p:cNvPr id="79891" name="Text Box 42"/>
              <p:cNvSpPr txBox="1">
                <a:spLocks noChangeArrowheads="1"/>
              </p:cNvSpPr>
              <p:nvPr/>
            </p:nvSpPr>
            <p:spPr bwMode="auto">
              <a:xfrm>
                <a:off x="144" y="3216"/>
                <a:ext cx="361" cy="288"/>
              </a:xfrm>
              <a:prstGeom prst="rect">
                <a:avLst/>
              </a:prstGeom>
              <a:noFill/>
              <a:ln w="12700" cap="sq">
                <a:noFill/>
                <a:miter lim="800000"/>
                <a:headEnd/>
                <a:tailEnd/>
              </a:ln>
            </p:spPr>
            <p:txBody>
              <a:bodyPr wrap="none">
                <a:spAutoFit/>
              </a:bodyPr>
              <a:lstStyle/>
              <a:p>
                <a:pPr algn="ctr" fontAlgn="base">
                  <a:spcBef>
                    <a:spcPct val="0"/>
                  </a:spcBef>
                </a:pPr>
                <a:r>
                  <a:rPr lang="en-US" altLang="zh-CN" sz="2400" baseline="0">
                    <a:solidFill>
                      <a:srgbClr val="FF3300"/>
                    </a:solidFill>
                    <a:ea typeface="宋体" charset="-122"/>
                  </a:rPr>
                  <a:t>list</a:t>
                </a:r>
              </a:p>
            </p:txBody>
          </p:sp>
          <p:sp>
            <p:nvSpPr>
              <p:cNvPr id="79892" name="Line 43"/>
              <p:cNvSpPr>
                <a:spLocks noChangeShapeType="1"/>
              </p:cNvSpPr>
              <p:nvPr/>
            </p:nvSpPr>
            <p:spPr bwMode="auto">
              <a:xfrm>
                <a:off x="384" y="3456"/>
                <a:ext cx="192" cy="240"/>
              </a:xfrm>
              <a:prstGeom prst="line">
                <a:avLst/>
              </a:prstGeom>
              <a:noFill/>
              <a:ln w="25400" cap="sq">
                <a:solidFill>
                  <a:srgbClr val="FF0000"/>
                </a:solidFill>
                <a:round/>
                <a:headEnd/>
                <a:tailEnd type="triangle" w="med" len="lg"/>
              </a:ln>
            </p:spPr>
            <p:txBody>
              <a:bodyPr wrap="none" anchor="ctr"/>
              <a:lstStyle/>
              <a:p>
                <a:endParaRPr lang="zh-CN" altLang="en-US"/>
              </a:p>
            </p:txBody>
          </p:sp>
        </p:grpSp>
      </p:grpSp>
      <p:grpSp>
        <p:nvGrpSpPr>
          <p:cNvPr id="12" name="Group 44"/>
          <p:cNvGrpSpPr>
            <a:grpSpLocks/>
          </p:cNvGrpSpPr>
          <p:nvPr/>
        </p:nvGrpSpPr>
        <p:grpSpPr bwMode="auto">
          <a:xfrm>
            <a:off x="1639888" y="4973638"/>
            <a:ext cx="4495800" cy="549275"/>
            <a:chOff x="960" y="2822"/>
            <a:chExt cx="2832" cy="346"/>
          </a:xfrm>
        </p:grpSpPr>
        <p:sp>
          <p:nvSpPr>
            <p:cNvPr id="79884" name="Rectangle 45"/>
            <p:cNvSpPr>
              <a:spLocks noChangeArrowheads="1"/>
            </p:cNvSpPr>
            <p:nvPr/>
          </p:nvSpPr>
          <p:spPr bwMode="auto">
            <a:xfrm>
              <a:off x="2448" y="2844"/>
              <a:ext cx="672" cy="288"/>
            </a:xfrm>
            <a:prstGeom prst="rect">
              <a:avLst/>
            </a:prstGeom>
            <a:noFill/>
            <a:ln w="25400">
              <a:solidFill>
                <a:schemeClr val="bg1"/>
              </a:solidFill>
              <a:miter lim="800000"/>
              <a:headEnd/>
              <a:tailEnd/>
            </a:ln>
          </p:spPr>
          <p:txBody>
            <a:bodyPr wrap="none" anchor="ctr"/>
            <a:lstStyle/>
            <a:p>
              <a:pPr algn="ctr" fontAlgn="base">
                <a:spcBef>
                  <a:spcPct val="0"/>
                </a:spcBef>
              </a:pPr>
              <a:endParaRPr lang="zh-CN" altLang="en-US" sz="2400" b="0" baseline="0">
                <a:solidFill>
                  <a:schemeClr val="bg1"/>
                </a:solidFill>
                <a:ea typeface="宋体" charset="-122"/>
              </a:endParaRPr>
            </a:p>
          </p:txBody>
        </p:sp>
        <p:sp>
          <p:nvSpPr>
            <p:cNvPr id="79885" name="Text Box 46"/>
            <p:cNvSpPr txBox="1">
              <a:spLocks noChangeArrowheads="1"/>
            </p:cNvSpPr>
            <p:nvPr/>
          </p:nvSpPr>
          <p:spPr bwMode="auto">
            <a:xfrm>
              <a:off x="960" y="2822"/>
              <a:ext cx="1488" cy="346"/>
            </a:xfrm>
            <a:prstGeom prst="rect">
              <a:avLst/>
            </a:prstGeom>
            <a:noFill/>
            <a:ln w="9525">
              <a:noFill/>
              <a:miter lim="800000"/>
              <a:headEnd/>
              <a:tailEnd/>
            </a:ln>
          </p:spPr>
          <p:txBody>
            <a:bodyPr>
              <a:spAutoFit/>
            </a:bodyPr>
            <a:lstStyle/>
            <a:p>
              <a:r>
                <a:rPr lang="zh-CN" altLang="en-US" sz="3000" i="1" baseline="0">
                  <a:solidFill>
                    <a:srgbClr val="000099"/>
                  </a:solidFill>
                  <a:ea typeface="黑体" pitchFamily="2" charset="-122"/>
                </a:rPr>
                <a:t>一个链结点</a:t>
              </a:r>
            </a:p>
          </p:txBody>
        </p:sp>
        <p:sp>
          <p:nvSpPr>
            <p:cNvPr id="79886" name="Rectangle 47"/>
            <p:cNvSpPr>
              <a:spLocks noChangeArrowheads="1"/>
            </p:cNvSpPr>
            <p:nvPr/>
          </p:nvSpPr>
          <p:spPr bwMode="auto">
            <a:xfrm>
              <a:off x="3120" y="2844"/>
              <a:ext cx="672" cy="288"/>
            </a:xfrm>
            <a:prstGeom prst="rect">
              <a:avLst/>
            </a:prstGeom>
            <a:noFill/>
            <a:ln w="25400">
              <a:solidFill>
                <a:schemeClr val="bg1"/>
              </a:solidFill>
              <a:miter lim="800000"/>
              <a:headEnd/>
              <a:tailEnd/>
            </a:ln>
          </p:spPr>
          <p:txBody>
            <a:bodyPr wrap="none" anchor="ctr"/>
            <a:lstStyle/>
            <a:p>
              <a:pPr algn="ctr" fontAlgn="base">
                <a:spcBef>
                  <a:spcPct val="0"/>
                </a:spcBef>
              </a:pPr>
              <a:endParaRPr lang="zh-CN" altLang="en-US" sz="2400" b="0" baseline="0">
                <a:solidFill>
                  <a:schemeClr val="bg1"/>
                </a:solidFill>
                <a:ea typeface="宋体" charset="-122"/>
              </a:endParaRPr>
            </a:p>
          </p:txBody>
        </p:sp>
      </p:grpSp>
      <p:sp>
        <p:nvSpPr>
          <p:cNvPr id="438320" name="Text Box 48"/>
          <p:cNvSpPr txBox="1">
            <a:spLocks noChangeArrowheads="1"/>
          </p:cNvSpPr>
          <p:nvPr/>
        </p:nvSpPr>
        <p:spPr bwMode="auto">
          <a:xfrm>
            <a:off x="3983038" y="4973638"/>
            <a:ext cx="1238250" cy="457200"/>
          </a:xfrm>
          <a:prstGeom prst="rect">
            <a:avLst/>
          </a:prstGeom>
          <a:noFill/>
          <a:ln w="12700" cap="sq">
            <a:noFill/>
            <a:miter lim="800000"/>
            <a:headEnd/>
            <a:tailEnd/>
          </a:ln>
        </p:spPr>
        <p:txBody>
          <a:bodyPr>
            <a:spAutoFit/>
          </a:bodyPr>
          <a:lstStyle/>
          <a:p>
            <a:pPr fontAlgn="base">
              <a:spcBef>
                <a:spcPct val="0"/>
              </a:spcBef>
            </a:pPr>
            <a:r>
              <a:rPr lang="zh-CN" altLang="en-US" sz="2400" baseline="0" dirty="0">
                <a:solidFill>
                  <a:srgbClr val="002F8C"/>
                </a:solidFill>
                <a:ea typeface="幼圆" pitchFamily="49" charset="-122"/>
              </a:rPr>
              <a:t>数据域</a:t>
            </a:r>
          </a:p>
        </p:txBody>
      </p:sp>
      <p:sp>
        <p:nvSpPr>
          <p:cNvPr id="438321" name="Text Box 49"/>
          <p:cNvSpPr txBox="1">
            <a:spLocks noChangeArrowheads="1"/>
          </p:cNvSpPr>
          <p:nvPr/>
        </p:nvSpPr>
        <p:spPr bwMode="auto">
          <a:xfrm>
            <a:off x="5049838" y="4973638"/>
            <a:ext cx="1466850" cy="457200"/>
          </a:xfrm>
          <a:prstGeom prst="rect">
            <a:avLst/>
          </a:prstGeom>
          <a:noFill/>
          <a:ln w="12700" cap="sq">
            <a:noFill/>
            <a:miter lim="800000"/>
            <a:headEnd/>
            <a:tailEnd/>
          </a:ln>
        </p:spPr>
        <p:txBody>
          <a:bodyPr>
            <a:spAutoFit/>
          </a:bodyPr>
          <a:lstStyle/>
          <a:p>
            <a:pPr fontAlgn="base">
              <a:spcBef>
                <a:spcPct val="0"/>
              </a:spcBef>
            </a:pPr>
            <a:r>
              <a:rPr lang="zh-CN" altLang="en-US" sz="2400" baseline="0" dirty="0">
                <a:solidFill>
                  <a:srgbClr val="002F8C"/>
                </a:solidFill>
                <a:ea typeface="幼圆" pitchFamily="49" charset="-122"/>
              </a:rPr>
              <a:t>指针域</a:t>
            </a:r>
          </a:p>
        </p:txBody>
      </p:sp>
      <p:sp>
        <p:nvSpPr>
          <p:cNvPr id="438322" name="Text Box 50"/>
          <p:cNvSpPr txBox="1">
            <a:spLocks noChangeArrowheads="1"/>
          </p:cNvSpPr>
          <p:nvPr/>
        </p:nvSpPr>
        <p:spPr bwMode="auto">
          <a:xfrm>
            <a:off x="4130675" y="5426075"/>
            <a:ext cx="1090613" cy="519113"/>
          </a:xfrm>
          <a:prstGeom prst="rect">
            <a:avLst/>
          </a:prstGeom>
          <a:noFill/>
          <a:ln w="12700" cap="sq">
            <a:noFill/>
            <a:miter lim="800000"/>
            <a:headEnd/>
            <a:tailEnd/>
          </a:ln>
          <a:effectLst>
            <a:outerShdw dist="12700" algn="ctr" rotWithShape="0">
              <a:schemeClr val="bg2"/>
            </a:outerShdw>
          </a:effectLst>
        </p:spPr>
        <p:txBody>
          <a:bodyPr>
            <a:spAutoFit/>
          </a:bodyPr>
          <a:lstStyle/>
          <a:p>
            <a:pPr fontAlgn="base">
              <a:spcBef>
                <a:spcPct val="0"/>
              </a:spcBef>
            </a:pPr>
            <a:r>
              <a:rPr lang="en-US" altLang="zh-CN" sz="2800" baseline="0">
                <a:solidFill>
                  <a:srgbClr val="FF3300"/>
                </a:solidFill>
                <a:ea typeface="宋体" charset="-122"/>
              </a:rPr>
              <a:t>data</a:t>
            </a:r>
          </a:p>
        </p:txBody>
      </p:sp>
      <p:sp>
        <p:nvSpPr>
          <p:cNvPr id="438323" name="Text Box 51"/>
          <p:cNvSpPr txBox="1">
            <a:spLocks noChangeArrowheads="1"/>
          </p:cNvSpPr>
          <p:nvPr/>
        </p:nvSpPr>
        <p:spPr bwMode="auto">
          <a:xfrm>
            <a:off x="5219700" y="5430838"/>
            <a:ext cx="1014413" cy="519112"/>
          </a:xfrm>
          <a:prstGeom prst="rect">
            <a:avLst/>
          </a:prstGeom>
          <a:noFill/>
          <a:ln w="12700" cap="sq">
            <a:noFill/>
            <a:miter lim="800000"/>
            <a:headEnd/>
            <a:tailEnd/>
          </a:ln>
          <a:effectLst>
            <a:outerShdw dist="12700" algn="ctr" rotWithShape="0">
              <a:schemeClr val="bg2"/>
            </a:outerShdw>
          </a:effectLst>
        </p:spPr>
        <p:txBody>
          <a:bodyPr>
            <a:spAutoFit/>
          </a:bodyPr>
          <a:lstStyle/>
          <a:p>
            <a:pPr fontAlgn="base">
              <a:spcBef>
                <a:spcPct val="0"/>
              </a:spcBef>
            </a:pPr>
            <a:r>
              <a:rPr lang="en-US" altLang="zh-CN" sz="2800" baseline="0">
                <a:solidFill>
                  <a:srgbClr val="FF3300"/>
                </a:solidFill>
                <a:ea typeface="宋体" charset="-122"/>
              </a:rPr>
              <a:t>link</a:t>
            </a:r>
          </a:p>
        </p:txBody>
      </p:sp>
      <p:grpSp>
        <p:nvGrpSpPr>
          <p:cNvPr id="13" name="Group 71"/>
          <p:cNvGrpSpPr>
            <a:grpSpLocks/>
          </p:cNvGrpSpPr>
          <p:nvPr/>
        </p:nvGrpSpPr>
        <p:grpSpPr bwMode="auto">
          <a:xfrm>
            <a:off x="4022725" y="4189413"/>
            <a:ext cx="2089150" cy="614362"/>
            <a:chOff x="2468" y="2136"/>
            <a:chExt cx="1316" cy="387"/>
          </a:xfrm>
        </p:grpSpPr>
        <p:sp>
          <p:nvSpPr>
            <p:cNvPr id="79882" name="AutoShape 69"/>
            <p:cNvSpPr>
              <a:spLocks/>
            </p:cNvSpPr>
            <p:nvPr/>
          </p:nvSpPr>
          <p:spPr bwMode="auto">
            <a:xfrm rot="5400000" flipH="1" flipV="1">
              <a:off x="3058" y="1797"/>
              <a:ext cx="136" cy="1316"/>
            </a:xfrm>
            <a:prstGeom prst="rightBrace">
              <a:avLst>
                <a:gd name="adj1" fmla="val 80637"/>
                <a:gd name="adj2" fmla="val 50000"/>
              </a:avLst>
            </a:prstGeom>
            <a:noFill/>
            <a:ln w="25400" cap="sq">
              <a:solidFill>
                <a:schemeClr val="accent2"/>
              </a:solidFill>
              <a:round/>
              <a:headEnd/>
              <a:tailEnd/>
            </a:ln>
          </p:spPr>
          <p:txBody>
            <a:bodyPr wrap="none" anchor="ctr"/>
            <a:lstStyle/>
            <a:p>
              <a:endParaRPr lang="zh-CN" altLang="en-US"/>
            </a:p>
          </p:txBody>
        </p:sp>
        <p:sp>
          <p:nvSpPr>
            <p:cNvPr id="79883" name="Text Box 70"/>
            <p:cNvSpPr txBox="1">
              <a:spLocks noChangeArrowheads="1"/>
            </p:cNvSpPr>
            <p:nvPr/>
          </p:nvSpPr>
          <p:spPr bwMode="auto">
            <a:xfrm>
              <a:off x="2587" y="2136"/>
              <a:ext cx="1109" cy="252"/>
            </a:xfrm>
            <a:prstGeom prst="rect">
              <a:avLst/>
            </a:prstGeom>
            <a:noFill/>
            <a:ln w="12700" cap="sq">
              <a:noFill/>
              <a:miter lim="800000"/>
              <a:headEnd/>
              <a:tailEnd/>
            </a:ln>
          </p:spPr>
          <p:txBody>
            <a:bodyPr wrap="square">
              <a:spAutoFit/>
            </a:bodyPr>
            <a:lstStyle/>
            <a:p>
              <a:pPr>
                <a:spcBef>
                  <a:spcPct val="0"/>
                </a:spcBef>
              </a:pPr>
              <a:r>
                <a:rPr lang="en-US" altLang="zh-CN" sz="2000" dirty="0">
                  <a:solidFill>
                    <a:schemeClr val="accent2"/>
                  </a:solidFill>
                  <a:ea typeface="幼圆" pitchFamily="49" charset="-122"/>
                </a:rPr>
                <a:t>k</a:t>
              </a:r>
              <a:r>
                <a:rPr lang="zh-CN" altLang="en-US" sz="2000" dirty="0">
                  <a:solidFill>
                    <a:schemeClr val="accent2"/>
                  </a:solidFill>
                  <a:latin typeface="幼圆" pitchFamily="49" charset="-122"/>
                  <a:ea typeface="幼圆" pitchFamily="49" charset="-122"/>
                </a:rPr>
                <a:t>个存储单元</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38320"/>
                                        </p:tgtEl>
                                        <p:attrNameLst>
                                          <p:attrName>style.visibility</p:attrName>
                                        </p:attrNameLst>
                                      </p:cBhvr>
                                      <p:to>
                                        <p:strVal val="visible"/>
                                      </p:to>
                                    </p:set>
                                    <p:animEffect transition="in" filter="blinds(horizontal)">
                                      <p:cBhvr>
                                        <p:cTn id="15" dur="500"/>
                                        <p:tgtEl>
                                          <p:spTgt spid="43832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8321"/>
                                        </p:tgtEl>
                                        <p:attrNameLst>
                                          <p:attrName>style.visibility</p:attrName>
                                        </p:attrNameLst>
                                      </p:cBhvr>
                                      <p:to>
                                        <p:strVal val="visible"/>
                                      </p:to>
                                    </p:set>
                                    <p:animEffect transition="in" filter="blinds(horizontal)">
                                      <p:cBhvr>
                                        <p:cTn id="18" dur="500"/>
                                        <p:tgtEl>
                                          <p:spTgt spid="43832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38322"/>
                                        </p:tgtEl>
                                        <p:attrNameLst>
                                          <p:attrName>style.visibility</p:attrName>
                                        </p:attrNameLst>
                                      </p:cBhvr>
                                      <p:to>
                                        <p:strVal val="visible"/>
                                      </p:to>
                                    </p:set>
                                    <p:animEffect transition="in" filter="blinds(horizontal)">
                                      <p:cBhvr>
                                        <p:cTn id="21" dur="500"/>
                                        <p:tgtEl>
                                          <p:spTgt spid="43832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38323"/>
                                        </p:tgtEl>
                                        <p:attrNameLst>
                                          <p:attrName>style.visibility</p:attrName>
                                        </p:attrNameLst>
                                      </p:cBhvr>
                                      <p:to>
                                        <p:strVal val="visible"/>
                                      </p:to>
                                    </p:set>
                                    <p:animEffect transition="in" filter="blinds(horizontal)">
                                      <p:cBhvr>
                                        <p:cTn id="24" dur="500"/>
                                        <p:tgtEl>
                                          <p:spTgt spid="438323"/>
                                        </p:tgtEl>
                                      </p:cBhvr>
                                    </p:animEffect>
                                  </p:childTnLst>
                                </p:cTn>
                              </p:par>
                              <p:par>
                                <p:cTn id="25" presetID="3" presetClass="entr" presetSubtype="1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320" grpId="0"/>
      <p:bldP spid="438321" grpId="0"/>
      <p:bldP spid="438322" grpId="0"/>
      <p:bldP spid="43832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427984" y="476672"/>
            <a:ext cx="4392241" cy="1231900"/>
            <a:chOff x="977" y="295"/>
            <a:chExt cx="3175" cy="776"/>
          </a:xfrm>
        </p:grpSpPr>
        <p:sp>
          <p:nvSpPr>
            <p:cNvPr id="80921" name="Cloud"/>
            <p:cNvSpPr>
              <a:spLocks noChangeAspect="1" noEditPoints="1" noChangeArrowheads="1"/>
            </p:cNvSpPr>
            <p:nvPr/>
          </p:nvSpPr>
          <p:spPr bwMode="auto">
            <a:xfrm rot="156839">
              <a:off x="977" y="295"/>
              <a:ext cx="3175" cy="77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0 w 21600"/>
                <a:gd name="T13" fmla="*/ 3257 h 21600"/>
                <a:gd name="T14" fmla="*/ 17090 w 21600"/>
                <a:gd name="T15" fmla="*/ 1734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969696"/>
              </a:solidFill>
              <a:miter lim="800000"/>
              <a:headEnd/>
              <a:tailEnd/>
            </a:ln>
            <a:effectLst>
              <a:outerShdw dist="117088" dir="2436078" algn="ctr" rotWithShape="0">
                <a:srgbClr val="B2B2B2"/>
              </a:outerShdw>
            </a:effectLst>
          </p:spPr>
          <p:txBody>
            <a:bodyPr/>
            <a:lstStyle/>
            <a:p>
              <a:endParaRPr lang="zh-CN" altLang="en-US"/>
            </a:p>
          </p:txBody>
        </p:sp>
        <p:sp>
          <p:nvSpPr>
            <p:cNvPr id="80922" name="Rectangle 4"/>
            <p:cNvSpPr>
              <a:spLocks noChangeArrowheads="1"/>
            </p:cNvSpPr>
            <p:nvPr/>
          </p:nvSpPr>
          <p:spPr bwMode="auto">
            <a:xfrm>
              <a:off x="2415" y="540"/>
              <a:ext cx="528" cy="179"/>
            </a:xfrm>
            <a:prstGeom prst="rect">
              <a:avLst/>
            </a:prstGeom>
            <a:solidFill>
              <a:srgbClr val="00FFFF"/>
            </a:solidFill>
            <a:ln w="22225">
              <a:solidFill>
                <a:srgbClr val="000000"/>
              </a:solidFill>
              <a:miter lim="800000"/>
              <a:headEnd/>
              <a:tailEnd/>
            </a:ln>
          </p:spPr>
          <p:txBody>
            <a:bodyPr wrap="none" anchor="ctr"/>
            <a:lstStyle/>
            <a:p>
              <a:endParaRPr lang="zh-CN" altLang="en-US"/>
            </a:p>
          </p:txBody>
        </p:sp>
        <p:sp>
          <p:nvSpPr>
            <p:cNvPr id="80923" name="Rectangle 5"/>
            <p:cNvSpPr>
              <a:spLocks noChangeArrowheads="1"/>
            </p:cNvSpPr>
            <p:nvPr/>
          </p:nvSpPr>
          <p:spPr bwMode="auto">
            <a:xfrm>
              <a:off x="2943" y="540"/>
              <a:ext cx="528" cy="179"/>
            </a:xfrm>
            <a:prstGeom prst="rect">
              <a:avLst/>
            </a:prstGeom>
            <a:solidFill>
              <a:srgbClr val="00FFFF"/>
            </a:solidFill>
            <a:ln w="22225">
              <a:solidFill>
                <a:srgbClr val="000000"/>
              </a:solidFill>
              <a:miter lim="800000"/>
              <a:headEnd/>
              <a:tailEnd/>
            </a:ln>
          </p:spPr>
          <p:txBody>
            <a:bodyPr wrap="none" anchor="ctr"/>
            <a:lstStyle/>
            <a:p>
              <a:endParaRPr lang="zh-CN" altLang="en-US"/>
            </a:p>
          </p:txBody>
        </p:sp>
        <p:sp>
          <p:nvSpPr>
            <p:cNvPr id="80924" name="Text Box 6"/>
            <p:cNvSpPr txBox="1">
              <a:spLocks noChangeArrowheads="1"/>
            </p:cNvSpPr>
            <p:nvPr/>
          </p:nvSpPr>
          <p:spPr bwMode="auto">
            <a:xfrm>
              <a:off x="2432" y="678"/>
              <a:ext cx="1128" cy="279"/>
            </a:xfrm>
            <a:prstGeom prst="rect">
              <a:avLst/>
            </a:prstGeom>
            <a:noFill/>
            <a:ln w="9525">
              <a:noFill/>
              <a:miter lim="800000"/>
              <a:headEnd/>
              <a:tailEnd/>
            </a:ln>
          </p:spPr>
          <p:txBody>
            <a:bodyPr>
              <a:spAutoFit/>
            </a:bodyPr>
            <a:lstStyle/>
            <a:p>
              <a:r>
                <a:rPr lang="en-US" altLang="zh-CN" sz="2300" baseline="0">
                  <a:solidFill>
                    <a:srgbClr val="3333FF"/>
                  </a:solidFill>
                  <a:ea typeface="宋体" charset="-122"/>
                </a:rPr>
                <a:t>data    link</a:t>
              </a:r>
            </a:p>
          </p:txBody>
        </p:sp>
        <p:sp>
          <p:nvSpPr>
            <p:cNvPr id="80925" name="Rectangle 7"/>
            <p:cNvSpPr>
              <a:spLocks noChangeArrowheads="1"/>
            </p:cNvSpPr>
            <p:nvPr/>
          </p:nvSpPr>
          <p:spPr bwMode="auto">
            <a:xfrm>
              <a:off x="1311" y="401"/>
              <a:ext cx="1152" cy="365"/>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3200" i="1" baseline="0">
                  <a:solidFill>
                    <a:srgbClr val="FF3300"/>
                  </a:solidFill>
                  <a:ea typeface="黑体" pitchFamily="2" charset="-122"/>
                </a:rPr>
                <a:t>链结点：</a:t>
              </a:r>
            </a:p>
          </p:txBody>
        </p:sp>
      </p:grpSp>
      <p:grpSp>
        <p:nvGrpSpPr>
          <p:cNvPr id="3" name="Group 8"/>
          <p:cNvGrpSpPr>
            <a:grpSpLocks/>
          </p:cNvGrpSpPr>
          <p:nvPr/>
        </p:nvGrpSpPr>
        <p:grpSpPr bwMode="auto">
          <a:xfrm>
            <a:off x="4499993" y="1772763"/>
            <a:ext cx="4644008" cy="2635355"/>
            <a:chOff x="549" y="1338"/>
            <a:chExt cx="3510" cy="1465"/>
          </a:xfrm>
        </p:grpSpPr>
        <p:sp>
          <p:nvSpPr>
            <p:cNvPr id="80918" name="AutoShape 9"/>
            <p:cNvSpPr>
              <a:spLocks noChangeArrowheads="1"/>
            </p:cNvSpPr>
            <p:nvPr/>
          </p:nvSpPr>
          <p:spPr bwMode="auto">
            <a:xfrm>
              <a:off x="1057" y="1338"/>
              <a:ext cx="3002" cy="1361"/>
            </a:xfrm>
            <a:prstGeom prst="foldedCorner">
              <a:avLst>
                <a:gd name="adj" fmla="val 12986"/>
              </a:avLst>
            </a:prstGeom>
            <a:solidFill>
              <a:srgbClr val="E1F0FF"/>
            </a:solidFill>
            <a:ln w="12700" cap="sq">
              <a:noFill/>
              <a:round/>
              <a:headEnd/>
              <a:tailEnd/>
            </a:ln>
            <a:effectLst>
              <a:outerShdw dist="179605" dir="2700000" algn="ctr" rotWithShape="0">
                <a:srgbClr val="DDDDDD"/>
              </a:outerShdw>
            </a:effectLst>
          </p:spPr>
          <p:txBody>
            <a:bodyPr wrap="none" anchor="ctr"/>
            <a:lstStyle/>
            <a:p>
              <a:endParaRPr lang="zh-CN" altLang="en-US"/>
            </a:p>
          </p:txBody>
        </p:sp>
        <p:sp>
          <p:nvSpPr>
            <p:cNvPr id="80919" name="Rectangle 10"/>
            <p:cNvSpPr>
              <a:spLocks noChangeArrowheads="1"/>
            </p:cNvSpPr>
            <p:nvPr/>
          </p:nvSpPr>
          <p:spPr bwMode="auto">
            <a:xfrm>
              <a:off x="1148" y="1338"/>
              <a:ext cx="2911" cy="1465"/>
            </a:xfrm>
            <a:prstGeom prst="rect">
              <a:avLst/>
            </a:prstGeom>
            <a:noFill/>
            <a:ln w="12700" cap="sq">
              <a:noFill/>
              <a:miter lim="800000"/>
              <a:headEnd/>
              <a:tailEnd/>
            </a:ln>
          </p:spPr>
          <p:txBody>
            <a:bodyPr wrap="square">
              <a:spAutoFit/>
            </a:bodyPr>
            <a:lstStyle/>
            <a:p>
              <a:pPr fontAlgn="base">
                <a:lnSpc>
                  <a:spcPct val="95000"/>
                </a:lnSpc>
                <a:spcBef>
                  <a:spcPct val="0"/>
                </a:spcBef>
              </a:pPr>
              <a:r>
                <a:rPr lang="en-US" altLang="zh-CN" sz="2500" baseline="0" dirty="0" err="1">
                  <a:solidFill>
                    <a:srgbClr val="003399"/>
                  </a:solidFill>
                  <a:ea typeface="宋体" charset="-122"/>
                </a:rPr>
                <a:t>struct</a:t>
              </a:r>
              <a:r>
                <a:rPr lang="en-US" altLang="zh-CN" sz="2500" baseline="0" dirty="0">
                  <a:solidFill>
                    <a:srgbClr val="003399"/>
                  </a:solidFill>
                  <a:ea typeface="宋体" charset="-122"/>
                </a:rPr>
                <a:t> node {   </a:t>
              </a:r>
            </a:p>
            <a:p>
              <a:pPr fontAlgn="base">
                <a:lnSpc>
                  <a:spcPct val="95000"/>
                </a:lnSpc>
                <a:spcBef>
                  <a:spcPct val="0"/>
                </a:spcBef>
              </a:pPr>
              <a:r>
                <a:rPr lang="en-US" altLang="zh-CN" sz="2500" baseline="0" dirty="0">
                  <a:solidFill>
                    <a:srgbClr val="003399"/>
                  </a:solidFill>
                  <a:ea typeface="宋体" charset="-122"/>
                </a:rPr>
                <a:t>        </a:t>
              </a:r>
              <a:r>
                <a:rPr lang="en-US" altLang="zh-CN" sz="2500" baseline="0" dirty="0" err="1">
                  <a:solidFill>
                    <a:srgbClr val="003399"/>
                  </a:solidFill>
                  <a:ea typeface="宋体" charset="-122"/>
                </a:rPr>
                <a:t>ElemType</a:t>
              </a:r>
              <a:r>
                <a:rPr lang="en-US" altLang="zh-CN" sz="2500" baseline="0" dirty="0">
                  <a:solidFill>
                    <a:srgbClr val="003399"/>
                  </a:solidFill>
                  <a:ea typeface="宋体" charset="-122"/>
                </a:rPr>
                <a:t>   data;</a:t>
              </a:r>
            </a:p>
            <a:p>
              <a:pPr fontAlgn="base">
                <a:lnSpc>
                  <a:spcPct val="95000"/>
                </a:lnSpc>
                <a:spcBef>
                  <a:spcPct val="0"/>
                </a:spcBef>
              </a:pPr>
              <a:r>
                <a:rPr lang="en-US" altLang="zh-CN" sz="2500" baseline="0" dirty="0">
                  <a:solidFill>
                    <a:srgbClr val="003399"/>
                  </a:solidFill>
                  <a:ea typeface="宋体" charset="-122"/>
                </a:rPr>
                <a:t>        </a:t>
              </a:r>
              <a:r>
                <a:rPr lang="en-US" altLang="zh-CN" sz="2500" baseline="0" dirty="0" err="1">
                  <a:solidFill>
                    <a:srgbClr val="003399"/>
                  </a:solidFill>
                  <a:ea typeface="宋体" charset="-122"/>
                </a:rPr>
                <a:t>struct</a:t>
              </a:r>
              <a:r>
                <a:rPr lang="en-US" altLang="zh-CN" sz="2500" baseline="0" dirty="0">
                  <a:solidFill>
                    <a:srgbClr val="003399"/>
                  </a:solidFill>
                  <a:ea typeface="宋体" charset="-122"/>
                </a:rPr>
                <a:t> node   *link;</a:t>
              </a:r>
            </a:p>
            <a:p>
              <a:pPr fontAlgn="base">
                <a:lnSpc>
                  <a:spcPct val="95000"/>
                </a:lnSpc>
                <a:spcBef>
                  <a:spcPct val="0"/>
                </a:spcBef>
              </a:pPr>
              <a:r>
                <a:rPr lang="en-US" altLang="zh-CN" sz="2500" baseline="0" dirty="0">
                  <a:solidFill>
                    <a:srgbClr val="003399"/>
                  </a:solidFill>
                  <a:ea typeface="宋体" charset="-122"/>
                </a:rPr>
                <a:t>} </a:t>
              </a:r>
              <a:r>
                <a:rPr lang="en-US" altLang="zh-CN" sz="2500" dirty="0">
                  <a:solidFill>
                    <a:srgbClr val="003399"/>
                  </a:solidFill>
                  <a:ea typeface="宋体" charset="-122"/>
                </a:rPr>
                <a:t> </a:t>
              </a:r>
              <a:r>
                <a:rPr lang="en-US" altLang="zh-CN" sz="2500" baseline="0" dirty="0">
                  <a:solidFill>
                    <a:srgbClr val="003399"/>
                  </a:solidFill>
                  <a:ea typeface="宋体" charset="-122"/>
                </a:rPr>
                <a:t>;</a:t>
              </a:r>
            </a:p>
            <a:p>
              <a:pPr fontAlgn="base">
                <a:lnSpc>
                  <a:spcPct val="95000"/>
                </a:lnSpc>
                <a:spcBef>
                  <a:spcPct val="0"/>
                </a:spcBef>
              </a:pPr>
              <a:r>
                <a:rPr lang="en-US" altLang="zh-CN" sz="2500" dirty="0" err="1">
                  <a:solidFill>
                    <a:srgbClr val="003399"/>
                  </a:solidFill>
                  <a:ea typeface="宋体" charset="-122"/>
                </a:rPr>
                <a:t>typedef</a:t>
              </a:r>
              <a:r>
                <a:rPr lang="en-US" altLang="zh-CN" sz="2500" dirty="0">
                  <a:solidFill>
                    <a:srgbClr val="003399"/>
                  </a:solidFill>
                  <a:ea typeface="宋体" charset="-122"/>
                </a:rPr>
                <a:t>  </a:t>
              </a:r>
              <a:r>
                <a:rPr lang="en-US" altLang="zh-CN" sz="2500" dirty="0" err="1">
                  <a:solidFill>
                    <a:srgbClr val="003399"/>
                  </a:solidFill>
                  <a:ea typeface="宋体" charset="-122"/>
                </a:rPr>
                <a:t>struct</a:t>
              </a:r>
              <a:r>
                <a:rPr lang="en-US" altLang="zh-CN" sz="2500" dirty="0">
                  <a:solidFill>
                    <a:srgbClr val="003399"/>
                  </a:solidFill>
                  <a:ea typeface="宋体" charset="-122"/>
                </a:rPr>
                <a:t> node *</a:t>
              </a:r>
              <a:r>
                <a:rPr lang="en-US" altLang="zh-CN" sz="2500" dirty="0" err="1">
                  <a:solidFill>
                    <a:srgbClr val="003399"/>
                  </a:solidFill>
                  <a:ea typeface="宋体" charset="-122"/>
                </a:rPr>
                <a:t>Nodeptr</a:t>
              </a:r>
              <a:r>
                <a:rPr lang="en-US" altLang="zh-CN" sz="2500" dirty="0">
                  <a:solidFill>
                    <a:srgbClr val="003399"/>
                  </a:solidFill>
                  <a:ea typeface="宋体" charset="-122"/>
                </a:rPr>
                <a:t>;</a:t>
              </a:r>
            </a:p>
            <a:p>
              <a:pPr fontAlgn="base">
                <a:lnSpc>
                  <a:spcPct val="95000"/>
                </a:lnSpc>
                <a:spcBef>
                  <a:spcPct val="0"/>
                </a:spcBef>
              </a:pPr>
              <a:r>
                <a:rPr lang="en-US" altLang="zh-CN" sz="2500" dirty="0" err="1">
                  <a:solidFill>
                    <a:srgbClr val="003399"/>
                  </a:solidFill>
                  <a:ea typeface="宋体" charset="-122"/>
                </a:rPr>
                <a:t>t</a:t>
              </a:r>
              <a:r>
                <a:rPr lang="en-US" altLang="zh-CN" sz="2500" baseline="0" dirty="0" err="1">
                  <a:solidFill>
                    <a:srgbClr val="003399"/>
                  </a:solidFill>
                  <a:ea typeface="宋体" charset="-122"/>
                </a:rPr>
                <a:t>ypedef</a:t>
              </a:r>
              <a:r>
                <a:rPr lang="en-US" altLang="zh-CN" sz="2500" baseline="0" dirty="0">
                  <a:solidFill>
                    <a:srgbClr val="003399"/>
                  </a:solidFill>
                  <a:ea typeface="宋体" charset="-122"/>
                </a:rPr>
                <a:t>  </a:t>
              </a:r>
              <a:r>
                <a:rPr lang="en-US" altLang="zh-CN" sz="2500" baseline="0" dirty="0" err="1">
                  <a:solidFill>
                    <a:srgbClr val="003399"/>
                  </a:solidFill>
                  <a:ea typeface="宋体" charset="-122"/>
                </a:rPr>
                <a:t>struct</a:t>
              </a:r>
              <a:r>
                <a:rPr lang="en-US" altLang="zh-CN" sz="2500" baseline="0" dirty="0">
                  <a:solidFill>
                    <a:srgbClr val="003399"/>
                  </a:solidFill>
                  <a:ea typeface="宋体" charset="-122"/>
                </a:rPr>
                <a:t> node </a:t>
              </a:r>
              <a:r>
                <a:rPr lang="en-US" altLang="zh-CN" sz="2500" baseline="0" dirty="0" err="1">
                  <a:solidFill>
                    <a:srgbClr val="003399"/>
                  </a:solidFill>
                  <a:ea typeface="宋体" charset="-122"/>
                </a:rPr>
                <a:t>Node</a:t>
              </a:r>
              <a:r>
                <a:rPr lang="en-US" altLang="zh-CN" sz="2500" baseline="0" dirty="0">
                  <a:solidFill>
                    <a:srgbClr val="003399"/>
                  </a:solidFill>
                  <a:ea typeface="宋体" charset="-122"/>
                </a:rPr>
                <a:t>; </a:t>
              </a:r>
            </a:p>
            <a:p>
              <a:pPr fontAlgn="base">
                <a:lnSpc>
                  <a:spcPct val="95000"/>
                </a:lnSpc>
                <a:spcBef>
                  <a:spcPct val="0"/>
                </a:spcBef>
              </a:pPr>
              <a:r>
                <a:rPr lang="en-US" altLang="zh-CN" sz="2400" b="1" dirty="0" err="1">
                  <a:solidFill>
                    <a:schemeClr val="accent2"/>
                  </a:solidFill>
                  <a:ea typeface="宋体" charset="-122"/>
                </a:rPr>
                <a:t>Nodeptr</a:t>
              </a:r>
              <a:r>
                <a:rPr lang="en-US" altLang="zh-CN" sz="2400" b="1" dirty="0">
                  <a:solidFill>
                    <a:srgbClr val="FF3300"/>
                  </a:solidFill>
                  <a:ea typeface="宋体" charset="-122"/>
                </a:rPr>
                <a:t>   list, p;</a:t>
              </a:r>
              <a:endParaRPr lang="zh-CN" altLang="en-US" sz="2400" b="1" dirty="0">
                <a:solidFill>
                  <a:srgbClr val="FF3300"/>
                </a:solidFill>
                <a:ea typeface="宋体" charset="-122"/>
              </a:endParaRPr>
            </a:p>
          </p:txBody>
        </p:sp>
        <p:sp>
          <p:nvSpPr>
            <p:cNvPr id="80920" name="Text Box 11"/>
            <p:cNvSpPr txBox="1">
              <a:spLocks noChangeArrowheads="1"/>
            </p:cNvSpPr>
            <p:nvPr/>
          </p:nvSpPr>
          <p:spPr bwMode="auto">
            <a:xfrm>
              <a:off x="549" y="1411"/>
              <a:ext cx="452" cy="1186"/>
            </a:xfrm>
            <a:prstGeom prst="rect">
              <a:avLst/>
            </a:prstGeom>
            <a:noFill/>
            <a:ln w="12700" cap="sq">
              <a:noFill/>
              <a:miter lim="800000"/>
              <a:headEnd/>
              <a:tailEnd/>
            </a:ln>
            <a:effectLst>
              <a:outerShdw dist="28398" dir="1593903" algn="ctr" rotWithShape="0">
                <a:schemeClr val="bg1"/>
              </a:outerShdw>
            </a:effectLst>
          </p:spPr>
          <p:txBody>
            <a:bodyPr wrap="none">
              <a:spAutoFit/>
            </a:bodyPr>
            <a:lstStyle/>
            <a:p>
              <a:pPr>
                <a:lnSpc>
                  <a:spcPct val="70000"/>
                </a:lnSpc>
                <a:spcBef>
                  <a:spcPct val="0"/>
                </a:spcBef>
              </a:pPr>
              <a:r>
                <a:rPr lang="zh-CN" altLang="en-US" sz="4200" baseline="0" dirty="0">
                  <a:solidFill>
                    <a:srgbClr val="FF3300"/>
                  </a:solidFill>
                  <a:ea typeface="华文新魏" pitchFamily="2" charset="-122"/>
                </a:rPr>
                <a:t>类</a:t>
              </a:r>
            </a:p>
            <a:p>
              <a:pPr>
                <a:lnSpc>
                  <a:spcPct val="70000"/>
                </a:lnSpc>
                <a:spcBef>
                  <a:spcPct val="0"/>
                </a:spcBef>
              </a:pPr>
              <a:r>
                <a:rPr lang="zh-CN" altLang="en-US" sz="4200" baseline="0" dirty="0">
                  <a:solidFill>
                    <a:srgbClr val="FF3300"/>
                  </a:solidFill>
                  <a:ea typeface="华文新魏" pitchFamily="2" charset="-122"/>
                </a:rPr>
                <a:t>型</a:t>
              </a:r>
            </a:p>
            <a:p>
              <a:pPr>
                <a:lnSpc>
                  <a:spcPct val="70000"/>
                </a:lnSpc>
                <a:spcBef>
                  <a:spcPct val="0"/>
                </a:spcBef>
              </a:pPr>
              <a:r>
                <a:rPr lang="zh-CN" altLang="en-US" sz="4200" baseline="0" dirty="0">
                  <a:solidFill>
                    <a:srgbClr val="FF3300"/>
                  </a:solidFill>
                  <a:ea typeface="华文新魏" pitchFamily="2" charset="-122"/>
                </a:rPr>
                <a:t>定</a:t>
              </a:r>
            </a:p>
            <a:p>
              <a:pPr>
                <a:lnSpc>
                  <a:spcPct val="70000"/>
                </a:lnSpc>
                <a:spcBef>
                  <a:spcPct val="0"/>
                </a:spcBef>
              </a:pPr>
              <a:r>
                <a:rPr lang="zh-CN" altLang="en-US" sz="4200" baseline="0" dirty="0">
                  <a:solidFill>
                    <a:srgbClr val="FF3300"/>
                  </a:solidFill>
                  <a:ea typeface="华文新魏" pitchFamily="2" charset="-122"/>
                </a:rPr>
                <a:t>义</a:t>
              </a:r>
            </a:p>
          </p:txBody>
        </p:sp>
      </p:grpSp>
      <p:grpSp>
        <p:nvGrpSpPr>
          <p:cNvPr id="4" name="Group 40"/>
          <p:cNvGrpSpPr>
            <a:grpSpLocks/>
          </p:cNvGrpSpPr>
          <p:nvPr/>
        </p:nvGrpSpPr>
        <p:grpSpPr bwMode="auto">
          <a:xfrm>
            <a:off x="1331913" y="4508500"/>
            <a:ext cx="2528887" cy="1666875"/>
            <a:chOff x="839" y="2840"/>
            <a:chExt cx="1593" cy="1050"/>
          </a:xfrm>
        </p:grpSpPr>
        <p:sp>
          <p:nvSpPr>
            <p:cNvPr id="80905" name="Line 13"/>
            <p:cNvSpPr>
              <a:spLocks noChangeShapeType="1"/>
            </p:cNvSpPr>
            <p:nvPr/>
          </p:nvSpPr>
          <p:spPr bwMode="auto">
            <a:xfrm>
              <a:off x="1030" y="3025"/>
              <a:ext cx="1134" cy="0"/>
            </a:xfrm>
            <a:prstGeom prst="line">
              <a:avLst/>
            </a:prstGeom>
            <a:noFill/>
            <a:ln w="15875">
              <a:solidFill>
                <a:srgbClr val="000080"/>
              </a:solidFill>
              <a:round/>
              <a:headEnd/>
              <a:tailEnd/>
            </a:ln>
          </p:spPr>
          <p:txBody>
            <a:bodyPr wrap="none" anchor="ctr"/>
            <a:lstStyle/>
            <a:p>
              <a:endParaRPr lang="zh-CN" altLang="en-US"/>
            </a:p>
          </p:txBody>
        </p:sp>
        <p:sp>
          <p:nvSpPr>
            <p:cNvPr id="80906" name="Line 14"/>
            <p:cNvSpPr>
              <a:spLocks noChangeShapeType="1"/>
            </p:cNvSpPr>
            <p:nvPr/>
          </p:nvSpPr>
          <p:spPr bwMode="auto">
            <a:xfrm>
              <a:off x="1023" y="3168"/>
              <a:ext cx="1134" cy="0"/>
            </a:xfrm>
            <a:prstGeom prst="line">
              <a:avLst/>
            </a:prstGeom>
            <a:noFill/>
            <a:ln w="15875">
              <a:solidFill>
                <a:srgbClr val="000080"/>
              </a:solidFill>
              <a:round/>
              <a:headEnd/>
              <a:tailEnd/>
            </a:ln>
          </p:spPr>
          <p:txBody>
            <a:bodyPr wrap="none" anchor="ctr"/>
            <a:lstStyle/>
            <a:p>
              <a:endParaRPr lang="zh-CN" altLang="en-US"/>
            </a:p>
          </p:txBody>
        </p:sp>
        <p:sp>
          <p:nvSpPr>
            <p:cNvPr id="80907" name="Line 15"/>
            <p:cNvSpPr>
              <a:spLocks noChangeShapeType="1"/>
            </p:cNvSpPr>
            <p:nvPr/>
          </p:nvSpPr>
          <p:spPr bwMode="auto">
            <a:xfrm>
              <a:off x="1023" y="3297"/>
              <a:ext cx="1134" cy="0"/>
            </a:xfrm>
            <a:prstGeom prst="line">
              <a:avLst/>
            </a:prstGeom>
            <a:noFill/>
            <a:ln w="15875">
              <a:solidFill>
                <a:srgbClr val="000080"/>
              </a:solidFill>
              <a:round/>
              <a:headEnd/>
              <a:tailEnd/>
            </a:ln>
          </p:spPr>
          <p:txBody>
            <a:bodyPr wrap="none" anchor="ctr"/>
            <a:lstStyle/>
            <a:p>
              <a:endParaRPr lang="zh-CN" altLang="en-US"/>
            </a:p>
          </p:txBody>
        </p:sp>
        <p:sp>
          <p:nvSpPr>
            <p:cNvPr id="80908" name="Line 16"/>
            <p:cNvSpPr>
              <a:spLocks noChangeShapeType="1"/>
            </p:cNvSpPr>
            <p:nvPr/>
          </p:nvSpPr>
          <p:spPr bwMode="auto">
            <a:xfrm>
              <a:off x="1023" y="3430"/>
              <a:ext cx="1134" cy="0"/>
            </a:xfrm>
            <a:prstGeom prst="line">
              <a:avLst/>
            </a:prstGeom>
            <a:noFill/>
            <a:ln w="15875">
              <a:solidFill>
                <a:srgbClr val="000080"/>
              </a:solidFill>
              <a:round/>
              <a:headEnd/>
              <a:tailEnd/>
            </a:ln>
          </p:spPr>
          <p:txBody>
            <a:bodyPr wrap="none" anchor="ctr"/>
            <a:lstStyle/>
            <a:p>
              <a:endParaRPr lang="zh-CN" altLang="en-US"/>
            </a:p>
          </p:txBody>
        </p:sp>
        <p:sp>
          <p:nvSpPr>
            <p:cNvPr id="80909" name="Line 17"/>
            <p:cNvSpPr>
              <a:spLocks noChangeShapeType="1"/>
            </p:cNvSpPr>
            <p:nvPr/>
          </p:nvSpPr>
          <p:spPr bwMode="auto">
            <a:xfrm>
              <a:off x="1030" y="3751"/>
              <a:ext cx="1134" cy="0"/>
            </a:xfrm>
            <a:prstGeom prst="line">
              <a:avLst/>
            </a:prstGeom>
            <a:noFill/>
            <a:ln w="15875">
              <a:solidFill>
                <a:srgbClr val="000080"/>
              </a:solidFill>
              <a:round/>
              <a:headEnd/>
              <a:tailEnd/>
            </a:ln>
          </p:spPr>
          <p:txBody>
            <a:bodyPr wrap="none" anchor="ctr"/>
            <a:lstStyle/>
            <a:p>
              <a:endParaRPr lang="zh-CN" altLang="en-US"/>
            </a:p>
          </p:txBody>
        </p:sp>
        <p:sp>
          <p:nvSpPr>
            <p:cNvPr id="80910" name="Line 18"/>
            <p:cNvSpPr>
              <a:spLocks noChangeShapeType="1"/>
            </p:cNvSpPr>
            <p:nvPr/>
          </p:nvSpPr>
          <p:spPr bwMode="auto">
            <a:xfrm>
              <a:off x="1030" y="3887"/>
              <a:ext cx="1134" cy="0"/>
            </a:xfrm>
            <a:prstGeom prst="line">
              <a:avLst/>
            </a:prstGeom>
            <a:noFill/>
            <a:ln w="15875">
              <a:solidFill>
                <a:srgbClr val="000080"/>
              </a:solidFill>
              <a:round/>
              <a:headEnd/>
              <a:tailEnd/>
            </a:ln>
          </p:spPr>
          <p:txBody>
            <a:bodyPr wrap="none" anchor="ctr"/>
            <a:lstStyle/>
            <a:p>
              <a:endParaRPr lang="zh-CN" altLang="en-US"/>
            </a:p>
          </p:txBody>
        </p:sp>
        <p:sp>
          <p:nvSpPr>
            <p:cNvPr id="80911" name="Line 19"/>
            <p:cNvSpPr>
              <a:spLocks noChangeShapeType="1"/>
            </p:cNvSpPr>
            <p:nvPr/>
          </p:nvSpPr>
          <p:spPr bwMode="auto">
            <a:xfrm rot="-5400000">
              <a:off x="1733" y="3456"/>
              <a:ext cx="862" cy="0"/>
            </a:xfrm>
            <a:prstGeom prst="line">
              <a:avLst/>
            </a:prstGeom>
            <a:noFill/>
            <a:ln w="22225">
              <a:solidFill>
                <a:srgbClr val="000080"/>
              </a:solidFill>
              <a:round/>
              <a:headEnd/>
              <a:tailEnd/>
            </a:ln>
          </p:spPr>
          <p:txBody>
            <a:bodyPr wrap="none" anchor="ctr"/>
            <a:lstStyle/>
            <a:p>
              <a:endParaRPr lang="zh-CN" altLang="en-US"/>
            </a:p>
          </p:txBody>
        </p:sp>
        <p:sp>
          <p:nvSpPr>
            <p:cNvPr id="80912" name="Line 20"/>
            <p:cNvSpPr>
              <a:spLocks noChangeShapeType="1"/>
            </p:cNvSpPr>
            <p:nvPr/>
          </p:nvSpPr>
          <p:spPr bwMode="auto">
            <a:xfrm rot="-5400000">
              <a:off x="599" y="3456"/>
              <a:ext cx="862" cy="0"/>
            </a:xfrm>
            <a:prstGeom prst="line">
              <a:avLst/>
            </a:prstGeom>
            <a:noFill/>
            <a:ln w="22225">
              <a:solidFill>
                <a:srgbClr val="000080"/>
              </a:solidFill>
              <a:round/>
              <a:headEnd/>
              <a:tailEnd/>
            </a:ln>
          </p:spPr>
          <p:txBody>
            <a:bodyPr wrap="none" anchor="ctr"/>
            <a:lstStyle/>
            <a:p>
              <a:endParaRPr lang="zh-CN" altLang="en-US"/>
            </a:p>
          </p:txBody>
        </p:sp>
        <p:sp>
          <p:nvSpPr>
            <p:cNvPr id="80913" name="Line 21"/>
            <p:cNvSpPr>
              <a:spLocks noChangeShapeType="1"/>
            </p:cNvSpPr>
            <p:nvPr/>
          </p:nvSpPr>
          <p:spPr bwMode="auto">
            <a:xfrm rot="-5400000">
              <a:off x="941" y="3456"/>
              <a:ext cx="862" cy="0"/>
            </a:xfrm>
            <a:prstGeom prst="line">
              <a:avLst/>
            </a:prstGeom>
            <a:noFill/>
            <a:ln w="15875">
              <a:solidFill>
                <a:srgbClr val="000080"/>
              </a:solidFill>
              <a:round/>
              <a:headEnd/>
              <a:tailEnd/>
            </a:ln>
          </p:spPr>
          <p:txBody>
            <a:bodyPr wrap="none" anchor="ctr"/>
            <a:lstStyle/>
            <a:p>
              <a:endParaRPr lang="zh-CN" altLang="en-US"/>
            </a:p>
          </p:txBody>
        </p:sp>
        <p:sp>
          <p:nvSpPr>
            <p:cNvPr id="80914" name="Line 22"/>
            <p:cNvSpPr>
              <a:spLocks noChangeShapeType="1"/>
            </p:cNvSpPr>
            <p:nvPr/>
          </p:nvSpPr>
          <p:spPr bwMode="auto">
            <a:xfrm rot="-5400000">
              <a:off x="1388" y="3459"/>
              <a:ext cx="862" cy="0"/>
            </a:xfrm>
            <a:prstGeom prst="line">
              <a:avLst/>
            </a:prstGeom>
            <a:noFill/>
            <a:ln w="15875">
              <a:solidFill>
                <a:srgbClr val="000080"/>
              </a:solidFill>
              <a:round/>
              <a:headEnd/>
              <a:tailEnd/>
            </a:ln>
          </p:spPr>
          <p:txBody>
            <a:bodyPr wrap="none" anchor="ctr"/>
            <a:lstStyle/>
            <a:p>
              <a:endParaRPr lang="zh-CN" altLang="en-US"/>
            </a:p>
          </p:txBody>
        </p:sp>
        <p:sp>
          <p:nvSpPr>
            <p:cNvPr id="80915" name="Text Box 23"/>
            <p:cNvSpPr txBox="1">
              <a:spLocks noChangeArrowheads="1"/>
            </p:cNvSpPr>
            <p:nvPr/>
          </p:nvSpPr>
          <p:spPr bwMode="auto">
            <a:xfrm>
              <a:off x="1077" y="2840"/>
              <a:ext cx="1283" cy="192"/>
            </a:xfrm>
            <a:prstGeom prst="rect">
              <a:avLst/>
            </a:prstGeom>
            <a:noFill/>
            <a:ln w="9525">
              <a:noFill/>
              <a:miter lim="800000"/>
              <a:headEnd/>
              <a:tailEnd/>
            </a:ln>
          </p:spPr>
          <p:txBody>
            <a:bodyPr>
              <a:spAutoFit/>
            </a:bodyPr>
            <a:lstStyle/>
            <a:p>
              <a:r>
                <a:rPr lang="en-US" altLang="zh-CN" sz="1400" baseline="0">
                  <a:solidFill>
                    <a:schemeClr val="accent2"/>
                  </a:solidFill>
                </a:rPr>
                <a:t>Num     Name    Age</a:t>
              </a:r>
            </a:p>
          </p:txBody>
        </p:sp>
        <p:sp>
          <p:nvSpPr>
            <p:cNvPr id="80916" name="Text Box 24"/>
            <p:cNvSpPr txBox="1">
              <a:spLocks noChangeArrowheads="1"/>
            </p:cNvSpPr>
            <p:nvPr/>
          </p:nvSpPr>
          <p:spPr bwMode="auto">
            <a:xfrm>
              <a:off x="839" y="3011"/>
              <a:ext cx="453" cy="873"/>
            </a:xfrm>
            <a:prstGeom prst="rect">
              <a:avLst/>
            </a:prstGeom>
            <a:noFill/>
            <a:ln w="9525">
              <a:noFill/>
              <a:miter lim="800000"/>
              <a:headEnd/>
              <a:tailEnd/>
            </a:ln>
          </p:spPr>
          <p:txBody>
            <a:bodyPr>
              <a:spAutoFit/>
            </a:bodyPr>
            <a:lstStyle/>
            <a:p>
              <a:pPr>
                <a:spcBef>
                  <a:spcPct val="10000"/>
                </a:spcBef>
              </a:pPr>
              <a:r>
                <a:rPr lang="en-US" altLang="zh-CN" sz="1300" baseline="0">
                  <a:solidFill>
                    <a:schemeClr val="accent2"/>
                  </a:solidFill>
                </a:rPr>
                <a:t>a</a:t>
              </a:r>
              <a:r>
                <a:rPr lang="en-US" altLang="zh-CN" sz="1300" baseline="-30000">
                  <a:solidFill>
                    <a:schemeClr val="accent2"/>
                  </a:solidFill>
                </a:rPr>
                <a:t>1</a:t>
              </a:r>
            </a:p>
            <a:p>
              <a:pPr>
                <a:spcBef>
                  <a:spcPct val="10000"/>
                </a:spcBef>
              </a:pPr>
              <a:r>
                <a:rPr lang="en-US" altLang="zh-CN" sz="1300" baseline="0">
                  <a:solidFill>
                    <a:schemeClr val="accent2"/>
                  </a:solidFill>
                </a:rPr>
                <a:t>a</a:t>
              </a:r>
              <a:r>
                <a:rPr lang="en-US" altLang="zh-CN" sz="1300" baseline="-30000">
                  <a:solidFill>
                    <a:schemeClr val="accent2"/>
                  </a:solidFill>
                </a:rPr>
                <a:t>2</a:t>
              </a:r>
            </a:p>
            <a:p>
              <a:pPr>
                <a:spcBef>
                  <a:spcPct val="10000"/>
                </a:spcBef>
              </a:pPr>
              <a:r>
                <a:rPr lang="en-US" altLang="zh-CN" sz="1300" baseline="0">
                  <a:solidFill>
                    <a:schemeClr val="accent2"/>
                  </a:solidFill>
                </a:rPr>
                <a:t>a</a:t>
              </a:r>
              <a:r>
                <a:rPr lang="en-US" altLang="zh-CN" sz="1300" baseline="-30000">
                  <a:solidFill>
                    <a:schemeClr val="accent2"/>
                  </a:solidFill>
                </a:rPr>
                <a:t>3</a:t>
              </a:r>
            </a:p>
            <a:p>
              <a:pPr>
                <a:spcBef>
                  <a:spcPct val="10000"/>
                </a:spcBef>
              </a:pPr>
              <a:endParaRPr lang="en-US" altLang="zh-CN" sz="1300" baseline="0">
                <a:solidFill>
                  <a:schemeClr val="accent2"/>
                </a:solidFill>
              </a:endParaRPr>
            </a:p>
            <a:p>
              <a:pPr>
                <a:spcBef>
                  <a:spcPct val="10000"/>
                </a:spcBef>
              </a:pPr>
              <a:endParaRPr lang="en-US" altLang="zh-CN" sz="1300" baseline="0">
                <a:solidFill>
                  <a:schemeClr val="accent2"/>
                </a:solidFill>
              </a:endParaRPr>
            </a:p>
            <a:p>
              <a:pPr>
                <a:spcBef>
                  <a:spcPct val="10000"/>
                </a:spcBef>
              </a:pPr>
              <a:r>
                <a:rPr lang="en-US" altLang="zh-CN" sz="1300" baseline="0">
                  <a:solidFill>
                    <a:schemeClr val="accent2"/>
                  </a:solidFill>
                </a:rPr>
                <a:t>a</a:t>
              </a:r>
              <a:r>
                <a:rPr lang="en-US" altLang="zh-CN" sz="1300" baseline="-30000">
                  <a:solidFill>
                    <a:schemeClr val="accent2"/>
                  </a:solidFill>
                </a:rPr>
                <a:t>30</a:t>
              </a:r>
            </a:p>
          </p:txBody>
        </p:sp>
        <p:sp>
          <p:nvSpPr>
            <p:cNvPr id="80917" name="Text Box 25"/>
            <p:cNvSpPr txBox="1">
              <a:spLocks noChangeArrowheads="1"/>
            </p:cNvSpPr>
            <p:nvPr/>
          </p:nvSpPr>
          <p:spPr bwMode="auto">
            <a:xfrm>
              <a:off x="1013" y="2994"/>
              <a:ext cx="1419" cy="597"/>
            </a:xfrm>
            <a:prstGeom prst="rect">
              <a:avLst/>
            </a:prstGeom>
            <a:noFill/>
            <a:ln w="9525">
              <a:noFill/>
              <a:miter lim="800000"/>
              <a:headEnd/>
              <a:tailEnd/>
            </a:ln>
          </p:spPr>
          <p:txBody>
            <a:bodyPr>
              <a:spAutoFit/>
            </a:bodyPr>
            <a:lstStyle/>
            <a:p>
              <a:pPr>
                <a:spcBef>
                  <a:spcPct val="10000"/>
                </a:spcBef>
              </a:pPr>
              <a:r>
                <a:rPr lang="en-US" altLang="zh-CN" sz="1300" baseline="0">
                  <a:solidFill>
                    <a:srgbClr val="003399"/>
                  </a:solidFill>
                </a:rPr>
                <a:t>60101      </a:t>
              </a:r>
              <a:r>
                <a:rPr lang="zh-CN" altLang="en-US" sz="1300" baseline="0">
                  <a:solidFill>
                    <a:srgbClr val="003399"/>
                  </a:solidFill>
                </a:rPr>
                <a:t>张三        </a:t>
              </a:r>
              <a:r>
                <a:rPr lang="en-US" altLang="zh-CN" sz="1300" baseline="0">
                  <a:solidFill>
                    <a:srgbClr val="003399"/>
                  </a:solidFill>
                </a:rPr>
                <a:t>17</a:t>
              </a:r>
            </a:p>
            <a:p>
              <a:pPr>
                <a:spcBef>
                  <a:spcPct val="10000"/>
                </a:spcBef>
              </a:pPr>
              <a:r>
                <a:rPr lang="en-US" altLang="zh-CN" sz="1300" baseline="0">
                  <a:solidFill>
                    <a:srgbClr val="003399"/>
                  </a:solidFill>
                </a:rPr>
                <a:t>60102      </a:t>
              </a:r>
              <a:r>
                <a:rPr lang="zh-CN" altLang="en-US" sz="1300" baseline="0">
                  <a:solidFill>
                    <a:srgbClr val="003399"/>
                  </a:solidFill>
                </a:rPr>
                <a:t>李四        </a:t>
              </a:r>
              <a:r>
                <a:rPr lang="en-US" altLang="zh-CN" sz="1300" baseline="0">
                  <a:solidFill>
                    <a:srgbClr val="003399"/>
                  </a:solidFill>
                </a:rPr>
                <a:t>16</a:t>
              </a:r>
            </a:p>
            <a:p>
              <a:pPr>
                <a:spcBef>
                  <a:spcPct val="10000"/>
                </a:spcBef>
              </a:pPr>
              <a:r>
                <a:rPr lang="en-US" altLang="zh-CN" sz="1300" baseline="0">
                  <a:solidFill>
                    <a:srgbClr val="003399"/>
                  </a:solidFill>
                </a:rPr>
                <a:t>60103      </a:t>
              </a:r>
              <a:r>
                <a:rPr lang="zh-CN" altLang="en-US" sz="1300" baseline="0">
                  <a:solidFill>
                    <a:srgbClr val="003399"/>
                  </a:solidFill>
                </a:rPr>
                <a:t>王五        </a:t>
              </a:r>
              <a:r>
                <a:rPr lang="en-US" altLang="zh-CN" sz="1300" baseline="0">
                  <a:solidFill>
                    <a:srgbClr val="003399"/>
                  </a:solidFill>
                </a:rPr>
                <a:t>20</a:t>
              </a:r>
            </a:p>
            <a:p>
              <a:pPr>
                <a:spcBef>
                  <a:spcPct val="10000"/>
                </a:spcBef>
              </a:pPr>
              <a:endParaRPr lang="en-US" altLang="zh-CN" sz="1300" baseline="0">
                <a:solidFill>
                  <a:srgbClr val="003399"/>
                </a:solidFill>
              </a:endParaRPr>
            </a:p>
          </p:txBody>
        </p:sp>
      </p:grpSp>
      <p:sp>
        <p:nvSpPr>
          <p:cNvPr id="603162" name="Rectangle 26"/>
          <p:cNvSpPr>
            <a:spLocks noChangeArrowheads="1"/>
          </p:cNvSpPr>
          <p:nvPr/>
        </p:nvSpPr>
        <p:spPr bwMode="auto">
          <a:xfrm>
            <a:off x="899592" y="3717032"/>
            <a:ext cx="2897187" cy="457200"/>
          </a:xfrm>
          <a:prstGeom prst="rect">
            <a:avLst/>
          </a:prstGeom>
          <a:noFill/>
          <a:ln w="12700" cap="sq">
            <a:noFill/>
            <a:miter lim="800000"/>
            <a:headEnd/>
            <a:tailEnd/>
          </a:ln>
          <a:effectLst>
            <a:outerShdw algn="ctr" rotWithShape="0">
              <a:schemeClr val="bg1"/>
            </a:outerShdw>
          </a:effectLst>
        </p:spPr>
        <p:txBody>
          <a:bodyPr>
            <a:spAutoFit/>
          </a:bodyPr>
          <a:lstStyle/>
          <a:p>
            <a:pPr eaLnBrk="1" fontAlgn="base" hangingPunct="1"/>
            <a:endParaRPr lang="zh-CN" altLang="en-US" sz="2400" baseline="0" dirty="0">
              <a:solidFill>
                <a:srgbClr val="FF3300"/>
              </a:solidFill>
              <a:ea typeface="宋体" charset="-122"/>
            </a:endParaRPr>
          </a:p>
        </p:txBody>
      </p:sp>
      <p:grpSp>
        <p:nvGrpSpPr>
          <p:cNvPr id="5" name="Group 27"/>
          <p:cNvGrpSpPr>
            <a:grpSpLocks/>
          </p:cNvGrpSpPr>
          <p:nvPr/>
        </p:nvGrpSpPr>
        <p:grpSpPr bwMode="auto">
          <a:xfrm>
            <a:off x="4067175" y="4724400"/>
            <a:ext cx="4032250" cy="1322388"/>
            <a:chOff x="2835" y="2976"/>
            <a:chExt cx="2540" cy="833"/>
          </a:xfrm>
        </p:grpSpPr>
        <p:sp>
          <p:nvSpPr>
            <p:cNvPr id="80903" name="Text Box 28"/>
            <p:cNvSpPr txBox="1">
              <a:spLocks noChangeArrowheads="1"/>
            </p:cNvSpPr>
            <p:nvPr/>
          </p:nvSpPr>
          <p:spPr bwMode="auto">
            <a:xfrm>
              <a:off x="3412" y="2976"/>
              <a:ext cx="1963" cy="833"/>
            </a:xfrm>
            <a:prstGeom prst="rect">
              <a:avLst/>
            </a:prstGeom>
            <a:noFill/>
            <a:ln w="9525">
              <a:noFill/>
              <a:miter lim="800000"/>
              <a:headEnd/>
              <a:tailEnd/>
            </a:ln>
          </p:spPr>
          <p:txBody>
            <a:bodyPr>
              <a:spAutoFit/>
            </a:bodyPr>
            <a:lstStyle/>
            <a:p>
              <a:pPr>
                <a:lnSpc>
                  <a:spcPct val="85000"/>
                </a:lnSpc>
                <a:spcBef>
                  <a:spcPct val="0"/>
                </a:spcBef>
              </a:pPr>
              <a:r>
                <a:rPr lang="en-US" altLang="zh-CN" sz="1900" baseline="0" dirty="0" err="1">
                  <a:solidFill>
                    <a:srgbClr val="003399"/>
                  </a:solidFill>
                </a:rPr>
                <a:t>typedef</a:t>
              </a:r>
              <a:r>
                <a:rPr lang="en-US" altLang="zh-CN" sz="1900" baseline="0" dirty="0">
                  <a:solidFill>
                    <a:srgbClr val="003399"/>
                  </a:solidFill>
                </a:rPr>
                <a:t>  </a:t>
              </a:r>
              <a:r>
                <a:rPr lang="en-US" altLang="zh-CN" sz="1900" baseline="0" dirty="0" err="1">
                  <a:solidFill>
                    <a:srgbClr val="003399"/>
                  </a:solidFill>
                </a:rPr>
                <a:t>struct</a:t>
              </a:r>
              <a:r>
                <a:rPr lang="en-US" altLang="zh-CN" sz="1900" baseline="0" dirty="0">
                  <a:solidFill>
                    <a:srgbClr val="003399"/>
                  </a:solidFill>
                </a:rPr>
                <a:t> {</a:t>
              </a:r>
            </a:p>
            <a:p>
              <a:pPr>
                <a:lnSpc>
                  <a:spcPct val="85000"/>
                </a:lnSpc>
                <a:spcBef>
                  <a:spcPct val="0"/>
                </a:spcBef>
              </a:pPr>
              <a:r>
                <a:rPr lang="en-US" altLang="zh-CN" sz="1900" baseline="0" dirty="0">
                  <a:solidFill>
                    <a:srgbClr val="003399"/>
                  </a:solidFill>
                </a:rPr>
                <a:t>       </a:t>
              </a:r>
              <a:r>
                <a:rPr lang="en-US" altLang="zh-CN" sz="1900" baseline="0" dirty="0" err="1">
                  <a:solidFill>
                    <a:srgbClr val="003399"/>
                  </a:solidFill>
                </a:rPr>
                <a:t>int</a:t>
              </a:r>
              <a:r>
                <a:rPr lang="en-US" altLang="zh-CN" sz="1900" baseline="0" dirty="0">
                  <a:solidFill>
                    <a:srgbClr val="003399"/>
                  </a:solidFill>
                </a:rPr>
                <a:t> Num;</a:t>
              </a:r>
            </a:p>
            <a:p>
              <a:pPr>
                <a:lnSpc>
                  <a:spcPct val="85000"/>
                </a:lnSpc>
                <a:spcBef>
                  <a:spcPct val="0"/>
                </a:spcBef>
              </a:pPr>
              <a:r>
                <a:rPr lang="en-US" altLang="zh-CN" sz="1900" baseline="0" dirty="0">
                  <a:solidFill>
                    <a:srgbClr val="003399"/>
                  </a:solidFill>
                </a:rPr>
                <a:t>       char Name[10];</a:t>
              </a:r>
            </a:p>
            <a:p>
              <a:pPr>
                <a:lnSpc>
                  <a:spcPct val="85000"/>
                </a:lnSpc>
                <a:spcBef>
                  <a:spcPct val="0"/>
                </a:spcBef>
              </a:pPr>
              <a:r>
                <a:rPr lang="en-US" altLang="zh-CN" sz="1900" baseline="0" dirty="0">
                  <a:solidFill>
                    <a:srgbClr val="003399"/>
                  </a:solidFill>
                </a:rPr>
                <a:t>       </a:t>
              </a:r>
              <a:r>
                <a:rPr lang="en-US" altLang="zh-CN" sz="1900" baseline="0" dirty="0" err="1">
                  <a:solidFill>
                    <a:srgbClr val="003399"/>
                  </a:solidFill>
                </a:rPr>
                <a:t>int</a:t>
              </a:r>
              <a:r>
                <a:rPr lang="en-US" altLang="zh-CN" sz="1900" baseline="0" dirty="0">
                  <a:solidFill>
                    <a:srgbClr val="003399"/>
                  </a:solidFill>
                </a:rPr>
                <a:t> Age;</a:t>
              </a:r>
            </a:p>
            <a:p>
              <a:pPr>
                <a:lnSpc>
                  <a:spcPct val="85000"/>
                </a:lnSpc>
                <a:spcBef>
                  <a:spcPct val="0"/>
                </a:spcBef>
              </a:pPr>
              <a:r>
                <a:rPr lang="en-US" altLang="zh-CN" sz="1900" baseline="0" dirty="0">
                  <a:solidFill>
                    <a:srgbClr val="003399"/>
                  </a:solidFill>
                </a:rPr>
                <a:t>}  </a:t>
              </a:r>
              <a:r>
                <a:rPr lang="en-US" altLang="zh-CN" sz="1900" baseline="0" dirty="0" err="1">
                  <a:solidFill>
                    <a:srgbClr val="F20000"/>
                  </a:solidFill>
                </a:rPr>
                <a:t>ElemType</a:t>
              </a:r>
              <a:r>
                <a:rPr lang="en-US" altLang="zh-CN" sz="1900" baseline="0" dirty="0">
                  <a:solidFill>
                    <a:srgbClr val="003399"/>
                  </a:solidFill>
                </a:rPr>
                <a:t>;</a:t>
              </a:r>
            </a:p>
          </p:txBody>
        </p:sp>
        <p:sp>
          <p:nvSpPr>
            <p:cNvPr id="80904" name="AutoShape 29"/>
            <p:cNvSpPr>
              <a:spLocks noChangeArrowheads="1"/>
            </p:cNvSpPr>
            <p:nvPr/>
          </p:nvSpPr>
          <p:spPr bwMode="auto">
            <a:xfrm>
              <a:off x="2835" y="3294"/>
              <a:ext cx="408" cy="306"/>
            </a:xfrm>
            <a:prstGeom prst="rightArrow">
              <a:avLst>
                <a:gd name="adj1" fmla="val 50000"/>
                <a:gd name="adj2" fmla="val 33333"/>
              </a:avLst>
            </a:prstGeom>
            <a:solidFill>
              <a:srgbClr val="F20000"/>
            </a:solidFill>
            <a:ln w="9525">
              <a:noFill/>
              <a:miter lim="800000"/>
              <a:headEnd/>
              <a:tailEnd/>
            </a:ln>
            <a:effectLst>
              <a:outerShdw dist="12700" algn="ctr" rotWithShape="0">
                <a:schemeClr val="bg2"/>
              </a:outerShdw>
            </a:effectLst>
          </p:spPr>
          <p:txBody>
            <a:bodyPr wrap="none" anchor="ctr"/>
            <a:lstStyle/>
            <a:p>
              <a:endParaRPr lang="zh-CN" altLang="en-US"/>
            </a:p>
          </p:txBody>
        </p:sp>
      </p:grpSp>
      <p:grpSp>
        <p:nvGrpSpPr>
          <p:cNvPr id="30" name="Group 18"/>
          <p:cNvGrpSpPr>
            <a:grpSpLocks/>
          </p:cNvGrpSpPr>
          <p:nvPr/>
        </p:nvGrpSpPr>
        <p:grpSpPr bwMode="auto">
          <a:xfrm>
            <a:off x="323850" y="404813"/>
            <a:ext cx="3456062" cy="1007963"/>
            <a:chOff x="1968" y="528"/>
            <a:chExt cx="1920" cy="700"/>
          </a:xfrm>
        </p:grpSpPr>
        <p:sp>
          <p:nvSpPr>
            <p:cNvPr id="31" name="Oval 19"/>
            <p:cNvSpPr>
              <a:spLocks noChangeArrowheads="1"/>
            </p:cNvSpPr>
            <p:nvPr/>
          </p:nvSpPr>
          <p:spPr bwMode="auto">
            <a:xfrm>
              <a:off x="1968" y="528"/>
              <a:ext cx="1920" cy="432"/>
            </a:xfrm>
            <a:prstGeom prst="ellipse">
              <a:avLst/>
            </a:prstGeom>
            <a:solidFill>
              <a:srgbClr val="E1FFE1"/>
            </a:solidFill>
            <a:ln w="12700" cap="sq">
              <a:noFill/>
              <a:round/>
              <a:headEnd/>
              <a:tailEnd/>
            </a:ln>
            <a:effectLst>
              <a:outerShdw dist="113592" dir="1593903" algn="ctr" rotWithShape="0">
                <a:srgbClr val="B2B2B2"/>
              </a:outerShdw>
            </a:effectLst>
          </p:spPr>
          <p:txBody>
            <a:bodyPr wrap="none" anchor="ctr"/>
            <a:lstStyle/>
            <a:p>
              <a:endParaRPr lang="zh-CN" altLang="en-US"/>
            </a:p>
          </p:txBody>
        </p:sp>
        <p:sp>
          <p:nvSpPr>
            <p:cNvPr id="32" name="Text Box 20"/>
            <p:cNvSpPr txBox="1">
              <a:spLocks noChangeArrowheads="1"/>
            </p:cNvSpPr>
            <p:nvPr/>
          </p:nvSpPr>
          <p:spPr bwMode="auto">
            <a:xfrm>
              <a:off x="2136" y="549"/>
              <a:ext cx="1752" cy="679"/>
            </a:xfrm>
            <a:prstGeom prst="rect">
              <a:avLst/>
            </a:prstGeom>
            <a:noFill/>
            <a:ln w="12700" cap="sq">
              <a:noFill/>
              <a:miter lim="800000"/>
              <a:headEnd/>
              <a:tailEnd/>
            </a:ln>
            <a:effectLst>
              <a:outerShdw dist="12700" algn="ctr" rotWithShape="0">
                <a:schemeClr val="bg1"/>
              </a:outerShdw>
            </a:effectLst>
          </p:spPr>
          <p:txBody>
            <a:bodyPr>
              <a:spAutoFit/>
            </a:bodyPr>
            <a:lstStyle/>
            <a:p>
              <a:pPr fontAlgn="base">
                <a:spcBef>
                  <a:spcPct val="0"/>
                </a:spcBef>
              </a:pPr>
              <a:r>
                <a:rPr lang="zh-CN" altLang="en-US" sz="3200" dirty="0">
                  <a:solidFill>
                    <a:srgbClr val="FF3300"/>
                  </a:solidFill>
                  <a:ea typeface="黑体" pitchFamily="2" charset="-122"/>
                </a:rPr>
                <a:t>线性链表的定义</a:t>
              </a:r>
              <a:endParaRPr lang="zh-CN" altLang="en-US" sz="3200" baseline="0" dirty="0">
                <a:solidFill>
                  <a:srgbClr val="FF3300"/>
                </a:solidFill>
                <a:ea typeface="黑体" pitchFamily="2" charset="-122"/>
              </a:endParaRPr>
            </a:p>
          </p:txBody>
        </p:sp>
      </p:grpSp>
      <p:grpSp>
        <p:nvGrpSpPr>
          <p:cNvPr id="33" name="Group 8"/>
          <p:cNvGrpSpPr>
            <a:grpSpLocks/>
          </p:cNvGrpSpPr>
          <p:nvPr/>
        </p:nvGrpSpPr>
        <p:grpSpPr bwMode="auto">
          <a:xfrm>
            <a:off x="0" y="1772816"/>
            <a:ext cx="4300909" cy="2448272"/>
            <a:chOff x="549" y="1298"/>
            <a:chExt cx="3510" cy="1361"/>
          </a:xfrm>
        </p:grpSpPr>
        <p:sp>
          <p:nvSpPr>
            <p:cNvPr id="34" name="AutoShape 9"/>
            <p:cNvSpPr>
              <a:spLocks noChangeArrowheads="1"/>
            </p:cNvSpPr>
            <p:nvPr/>
          </p:nvSpPr>
          <p:spPr bwMode="auto">
            <a:xfrm>
              <a:off x="1057" y="1298"/>
              <a:ext cx="3002" cy="1361"/>
            </a:xfrm>
            <a:prstGeom prst="foldedCorner">
              <a:avLst>
                <a:gd name="adj" fmla="val 12986"/>
              </a:avLst>
            </a:prstGeom>
            <a:solidFill>
              <a:srgbClr val="E1F0FF"/>
            </a:solidFill>
            <a:ln w="12700" cap="sq">
              <a:noFill/>
              <a:round/>
              <a:headEnd/>
              <a:tailEnd/>
            </a:ln>
            <a:effectLst>
              <a:outerShdw dist="179605" dir="2700000" algn="ctr" rotWithShape="0">
                <a:srgbClr val="DDDDDD"/>
              </a:outerShdw>
            </a:effectLst>
          </p:spPr>
          <p:txBody>
            <a:bodyPr wrap="none" anchor="ctr"/>
            <a:lstStyle/>
            <a:p>
              <a:endParaRPr lang="zh-CN" altLang="en-US"/>
            </a:p>
          </p:txBody>
        </p:sp>
        <p:sp>
          <p:nvSpPr>
            <p:cNvPr id="35" name="Rectangle 10"/>
            <p:cNvSpPr>
              <a:spLocks noChangeArrowheads="1"/>
            </p:cNvSpPr>
            <p:nvPr/>
          </p:nvSpPr>
          <p:spPr bwMode="auto">
            <a:xfrm>
              <a:off x="1125" y="1487"/>
              <a:ext cx="2880" cy="1067"/>
            </a:xfrm>
            <a:prstGeom prst="rect">
              <a:avLst/>
            </a:prstGeom>
            <a:noFill/>
            <a:ln w="12700" cap="sq">
              <a:noFill/>
              <a:miter lim="800000"/>
              <a:headEnd/>
              <a:tailEnd/>
            </a:ln>
          </p:spPr>
          <p:txBody>
            <a:bodyPr>
              <a:spAutoFit/>
            </a:bodyPr>
            <a:lstStyle/>
            <a:p>
              <a:pPr fontAlgn="base">
                <a:lnSpc>
                  <a:spcPct val="95000"/>
                </a:lnSpc>
                <a:spcBef>
                  <a:spcPct val="0"/>
                </a:spcBef>
              </a:pPr>
              <a:r>
                <a:rPr lang="en-US" altLang="zh-CN" sz="2500" baseline="0" dirty="0" err="1">
                  <a:solidFill>
                    <a:srgbClr val="003399"/>
                  </a:solidFill>
                  <a:ea typeface="宋体" charset="-122"/>
                </a:rPr>
                <a:t>struct</a:t>
              </a:r>
              <a:r>
                <a:rPr lang="en-US" altLang="zh-CN" sz="2500" baseline="0" dirty="0">
                  <a:solidFill>
                    <a:srgbClr val="003399"/>
                  </a:solidFill>
                  <a:ea typeface="宋体" charset="-122"/>
                </a:rPr>
                <a:t> node {   </a:t>
              </a:r>
            </a:p>
            <a:p>
              <a:pPr fontAlgn="base">
                <a:lnSpc>
                  <a:spcPct val="95000"/>
                </a:lnSpc>
                <a:spcBef>
                  <a:spcPct val="0"/>
                </a:spcBef>
              </a:pPr>
              <a:r>
                <a:rPr lang="en-US" altLang="zh-CN" sz="2500" baseline="0" dirty="0">
                  <a:solidFill>
                    <a:srgbClr val="003399"/>
                  </a:solidFill>
                  <a:ea typeface="宋体" charset="-122"/>
                </a:rPr>
                <a:t>        </a:t>
              </a:r>
              <a:r>
                <a:rPr lang="en-US" altLang="zh-CN" sz="2500" baseline="0" dirty="0" err="1">
                  <a:solidFill>
                    <a:srgbClr val="003399"/>
                  </a:solidFill>
                  <a:ea typeface="宋体" charset="-122"/>
                </a:rPr>
                <a:t>ElemType</a:t>
              </a:r>
              <a:r>
                <a:rPr lang="en-US" altLang="zh-CN" sz="2500" baseline="0" dirty="0">
                  <a:solidFill>
                    <a:srgbClr val="003399"/>
                  </a:solidFill>
                  <a:ea typeface="宋体" charset="-122"/>
                </a:rPr>
                <a:t>   data;</a:t>
              </a:r>
            </a:p>
            <a:p>
              <a:pPr fontAlgn="base">
                <a:lnSpc>
                  <a:spcPct val="95000"/>
                </a:lnSpc>
                <a:spcBef>
                  <a:spcPct val="0"/>
                </a:spcBef>
              </a:pPr>
              <a:r>
                <a:rPr lang="en-US" altLang="zh-CN" sz="2500" baseline="0" dirty="0">
                  <a:solidFill>
                    <a:srgbClr val="003399"/>
                  </a:solidFill>
                  <a:ea typeface="宋体" charset="-122"/>
                </a:rPr>
                <a:t>        </a:t>
              </a:r>
              <a:r>
                <a:rPr lang="en-US" altLang="zh-CN" sz="2500" baseline="0" dirty="0" err="1">
                  <a:solidFill>
                    <a:srgbClr val="003399"/>
                  </a:solidFill>
                  <a:ea typeface="宋体" charset="-122"/>
                </a:rPr>
                <a:t>struct</a:t>
              </a:r>
              <a:r>
                <a:rPr lang="en-US" altLang="zh-CN" sz="2500" baseline="0" dirty="0">
                  <a:solidFill>
                    <a:srgbClr val="003399"/>
                  </a:solidFill>
                  <a:ea typeface="宋体" charset="-122"/>
                </a:rPr>
                <a:t> node   *link;</a:t>
              </a:r>
            </a:p>
            <a:p>
              <a:pPr fontAlgn="base">
                <a:lnSpc>
                  <a:spcPct val="95000"/>
                </a:lnSpc>
                <a:spcBef>
                  <a:spcPct val="0"/>
                </a:spcBef>
              </a:pPr>
              <a:r>
                <a:rPr lang="en-US" altLang="zh-CN" sz="2500" baseline="0" dirty="0">
                  <a:solidFill>
                    <a:srgbClr val="003399"/>
                  </a:solidFill>
                  <a:ea typeface="宋体" charset="-122"/>
                </a:rPr>
                <a:t>} </a:t>
              </a:r>
              <a:r>
                <a:rPr lang="en-US" altLang="zh-CN" sz="2500" dirty="0">
                  <a:solidFill>
                    <a:srgbClr val="003399"/>
                  </a:solidFill>
                  <a:ea typeface="宋体" charset="-122"/>
                </a:rPr>
                <a:t>;</a:t>
              </a:r>
            </a:p>
            <a:p>
              <a:pPr fontAlgn="base">
                <a:lnSpc>
                  <a:spcPct val="95000"/>
                </a:lnSpc>
                <a:spcBef>
                  <a:spcPct val="0"/>
                </a:spcBef>
              </a:pPr>
              <a:r>
                <a:rPr lang="en-US" altLang="zh-CN" sz="2500" b="1" dirty="0" err="1">
                  <a:solidFill>
                    <a:srgbClr val="FF0000"/>
                  </a:solidFill>
                  <a:ea typeface="宋体" charset="-122"/>
                </a:rPr>
                <a:t>s</a:t>
              </a:r>
              <a:r>
                <a:rPr lang="en-US" altLang="zh-CN" sz="2500" b="1" baseline="0" dirty="0" err="1">
                  <a:solidFill>
                    <a:srgbClr val="FF0000"/>
                  </a:solidFill>
                  <a:ea typeface="宋体" charset="-122"/>
                </a:rPr>
                <a:t>truct</a:t>
              </a:r>
              <a:r>
                <a:rPr lang="en-US" altLang="zh-CN" sz="2500" b="1" dirty="0">
                  <a:solidFill>
                    <a:srgbClr val="FF0000"/>
                  </a:solidFill>
                  <a:ea typeface="宋体" charset="-122"/>
                </a:rPr>
                <a:t> node *list, *p;</a:t>
              </a:r>
              <a:endParaRPr lang="en-US" altLang="zh-CN" sz="2500" b="1" baseline="0" dirty="0">
                <a:solidFill>
                  <a:srgbClr val="FF0000"/>
                </a:solidFill>
                <a:ea typeface="宋体" charset="-122"/>
              </a:endParaRPr>
            </a:p>
          </p:txBody>
        </p:sp>
        <p:sp>
          <p:nvSpPr>
            <p:cNvPr id="36" name="Text Box 11"/>
            <p:cNvSpPr txBox="1">
              <a:spLocks noChangeArrowheads="1"/>
            </p:cNvSpPr>
            <p:nvPr/>
          </p:nvSpPr>
          <p:spPr bwMode="auto">
            <a:xfrm>
              <a:off x="549" y="1411"/>
              <a:ext cx="590" cy="1057"/>
            </a:xfrm>
            <a:prstGeom prst="rect">
              <a:avLst/>
            </a:prstGeom>
            <a:noFill/>
            <a:ln w="12700" cap="sq">
              <a:noFill/>
              <a:miter lim="800000"/>
              <a:headEnd/>
              <a:tailEnd/>
            </a:ln>
            <a:effectLst>
              <a:outerShdw dist="28398" dir="1593903" algn="ctr" rotWithShape="0">
                <a:schemeClr val="bg1"/>
              </a:outerShdw>
            </a:effectLst>
          </p:spPr>
          <p:txBody>
            <a:bodyPr wrap="none">
              <a:spAutoFit/>
            </a:bodyPr>
            <a:lstStyle/>
            <a:p>
              <a:pPr>
                <a:lnSpc>
                  <a:spcPct val="70000"/>
                </a:lnSpc>
                <a:spcBef>
                  <a:spcPct val="0"/>
                </a:spcBef>
              </a:pPr>
              <a:r>
                <a:rPr lang="zh-CN" altLang="en-US" sz="4200" dirty="0">
                  <a:solidFill>
                    <a:srgbClr val="FF3300"/>
                  </a:solidFill>
                  <a:ea typeface="华文新魏" pitchFamily="2" charset="-122"/>
                </a:rPr>
                <a:t>链</a:t>
              </a:r>
              <a:endParaRPr lang="en-US" altLang="zh-CN" sz="4200" dirty="0">
                <a:solidFill>
                  <a:srgbClr val="FF3300"/>
                </a:solidFill>
                <a:ea typeface="华文新魏" pitchFamily="2" charset="-122"/>
              </a:endParaRPr>
            </a:p>
            <a:p>
              <a:pPr>
                <a:lnSpc>
                  <a:spcPct val="70000"/>
                </a:lnSpc>
                <a:spcBef>
                  <a:spcPct val="0"/>
                </a:spcBef>
              </a:pPr>
              <a:r>
                <a:rPr lang="zh-CN" altLang="en-US" sz="4200" dirty="0">
                  <a:solidFill>
                    <a:srgbClr val="FF3300"/>
                  </a:solidFill>
                  <a:ea typeface="华文新魏" pitchFamily="2" charset="-122"/>
                </a:rPr>
                <a:t>表</a:t>
              </a:r>
              <a:endParaRPr lang="zh-CN" altLang="en-US" sz="4200" baseline="0" dirty="0">
                <a:solidFill>
                  <a:srgbClr val="FF3300"/>
                </a:solidFill>
                <a:ea typeface="华文新魏" pitchFamily="2" charset="-122"/>
              </a:endParaRPr>
            </a:p>
            <a:p>
              <a:pPr>
                <a:lnSpc>
                  <a:spcPct val="70000"/>
                </a:lnSpc>
                <a:spcBef>
                  <a:spcPct val="0"/>
                </a:spcBef>
              </a:pPr>
              <a:r>
                <a:rPr lang="zh-CN" altLang="en-US" sz="4200" baseline="0" dirty="0">
                  <a:solidFill>
                    <a:srgbClr val="FF3300"/>
                  </a:solidFill>
                  <a:ea typeface="华文新魏" pitchFamily="2" charset="-122"/>
                </a:rPr>
                <a:t>定</a:t>
              </a:r>
            </a:p>
            <a:p>
              <a:pPr>
                <a:lnSpc>
                  <a:spcPct val="70000"/>
                </a:lnSpc>
                <a:spcBef>
                  <a:spcPct val="0"/>
                </a:spcBef>
              </a:pPr>
              <a:r>
                <a:rPr lang="zh-CN" altLang="en-US" sz="4200" baseline="0" dirty="0">
                  <a:solidFill>
                    <a:srgbClr val="FF3300"/>
                  </a:solidFill>
                  <a:ea typeface="华文新魏" pitchFamily="2" charset="-122"/>
                </a:rPr>
                <a:t>义</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strVal val="2/3*#ppt_w"/>
                                          </p:val>
                                        </p:tav>
                                        <p:tav tm="100000">
                                          <p:val>
                                            <p:strVal val="#ppt_w"/>
                                          </p:val>
                                        </p:tav>
                                      </p:tavLst>
                                    </p:anim>
                                    <p:anim calcmode="lin" valueType="num">
                                      <p:cBhvr>
                                        <p:cTn id="8" dur="500" fill="hold"/>
                                        <p:tgtEl>
                                          <p:spTgt spid="33"/>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strVal val="2/3*#ppt_w"/>
                                          </p:val>
                                        </p:tav>
                                        <p:tav tm="100000">
                                          <p:val>
                                            <p:strVal val="#ppt_w"/>
                                          </p:val>
                                        </p:tav>
                                      </p:tavLst>
                                    </p:anim>
                                    <p:anim calcmode="lin" valueType="num">
                                      <p:cBhvr>
                                        <p:cTn id="14"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nodePh="1">
                                  <p:stCondLst>
                                    <p:cond delay="0"/>
                                  </p:stCondLst>
                                  <p:endCondLst>
                                    <p:cond evt="begin" delay="0">
                                      <p:tn val="17"/>
                                    </p:cond>
                                  </p:endCondLst>
                                  <p:childTnLst>
                                    <p:set>
                                      <p:cBhvr>
                                        <p:cTn id="18" dur="1" fill="hold">
                                          <p:stCondLst>
                                            <p:cond delay="0"/>
                                          </p:stCondLst>
                                        </p:cTn>
                                        <p:tgtEl>
                                          <p:spTgt spid="603162"/>
                                        </p:tgtEl>
                                        <p:attrNameLst>
                                          <p:attrName>style.visibility</p:attrName>
                                        </p:attrNameLst>
                                      </p:cBhvr>
                                      <p:to>
                                        <p:strVal val="visible"/>
                                      </p:to>
                                    </p:set>
                                    <p:anim calcmode="lin" valueType="num">
                                      <p:cBhvr additive="base">
                                        <p:cTn id="19" dur="500" fill="hold"/>
                                        <p:tgtEl>
                                          <p:spTgt spid="603162"/>
                                        </p:tgtEl>
                                        <p:attrNameLst>
                                          <p:attrName>ppt_x</p:attrName>
                                        </p:attrNameLst>
                                      </p:cBhvr>
                                      <p:tavLst>
                                        <p:tav tm="0">
                                          <p:val>
                                            <p:strVal val="1+#ppt_w/2"/>
                                          </p:val>
                                        </p:tav>
                                        <p:tav tm="100000">
                                          <p:val>
                                            <p:strVal val="#ppt_x"/>
                                          </p:val>
                                        </p:tav>
                                      </p:tavLst>
                                    </p:anim>
                                    <p:anim calcmode="lin" valueType="num">
                                      <p:cBhvr additive="base">
                                        <p:cTn id="20" dur="500" fill="hold"/>
                                        <p:tgtEl>
                                          <p:spTgt spid="6031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62"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ChangeArrowheads="1"/>
          </p:cNvSpPr>
          <p:nvPr/>
        </p:nvSpPr>
        <p:spPr bwMode="auto">
          <a:xfrm>
            <a:off x="914400" y="1196752"/>
            <a:ext cx="8229600" cy="806450"/>
          </a:xfrm>
          <a:prstGeom prst="rect">
            <a:avLst/>
          </a:prstGeom>
          <a:noFill/>
          <a:ln w="9525">
            <a:noFill/>
            <a:miter lim="800000"/>
            <a:headEnd/>
            <a:tailEnd/>
          </a:ln>
        </p:spPr>
        <p:txBody>
          <a:bodyPr>
            <a:spAutoFit/>
          </a:bodyPr>
          <a:lstStyle/>
          <a:p>
            <a:pPr fontAlgn="base">
              <a:lnSpc>
                <a:spcPct val="90000"/>
              </a:lnSpc>
              <a:spcBef>
                <a:spcPct val="0"/>
              </a:spcBef>
            </a:pPr>
            <a:r>
              <a:rPr lang="zh-CN" altLang="en-US" sz="2600" baseline="0" dirty="0">
                <a:solidFill>
                  <a:srgbClr val="002F8C"/>
                </a:solidFill>
                <a:latin typeface="幼圆" pitchFamily="49" charset="-122"/>
                <a:ea typeface="幼圆" pitchFamily="49" charset="-122"/>
              </a:rPr>
              <a:t>    若指针变量</a:t>
            </a:r>
            <a:r>
              <a:rPr lang="en-US" altLang="zh-CN" sz="2600" baseline="0" dirty="0">
                <a:solidFill>
                  <a:srgbClr val="002F8C"/>
                </a:solidFill>
                <a:ea typeface="幼圆" pitchFamily="49" charset="-122"/>
              </a:rPr>
              <a:t>p</a:t>
            </a:r>
            <a:r>
              <a:rPr lang="zh-CN" altLang="en-US" sz="2600" baseline="0" dirty="0">
                <a:solidFill>
                  <a:srgbClr val="002F8C"/>
                </a:solidFill>
                <a:latin typeface="幼圆" pitchFamily="49" charset="-122"/>
                <a:ea typeface="幼圆" pitchFamily="49" charset="-122"/>
              </a:rPr>
              <a:t>为指向链表中某结点的指针(即</a:t>
            </a:r>
            <a:r>
              <a:rPr lang="en-US" altLang="zh-CN" sz="2600" baseline="0" dirty="0">
                <a:solidFill>
                  <a:srgbClr val="002F8C"/>
                </a:solidFill>
                <a:ea typeface="幼圆" pitchFamily="49" charset="-122"/>
              </a:rPr>
              <a:t>p</a:t>
            </a:r>
          </a:p>
          <a:p>
            <a:pPr fontAlgn="base">
              <a:lnSpc>
                <a:spcPct val="90000"/>
              </a:lnSpc>
              <a:spcBef>
                <a:spcPct val="0"/>
              </a:spcBef>
            </a:pPr>
            <a:r>
              <a:rPr lang="zh-CN" altLang="en-US" sz="2600" baseline="0" dirty="0">
                <a:solidFill>
                  <a:srgbClr val="002F8C"/>
                </a:solidFill>
                <a:latin typeface="幼圆" pitchFamily="49" charset="-122"/>
                <a:ea typeface="幼圆" pitchFamily="49" charset="-122"/>
              </a:rPr>
              <a:t>的内容为链表中某链结点的地址))，则</a:t>
            </a:r>
          </a:p>
        </p:txBody>
      </p:sp>
      <p:sp>
        <p:nvSpPr>
          <p:cNvPr id="604163" name="Text Box 3"/>
          <p:cNvSpPr txBox="1">
            <a:spLocks noChangeArrowheads="1"/>
          </p:cNvSpPr>
          <p:nvPr/>
        </p:nvSpPr>
        <p:spPr bwMode="auto">
          <a:xfrm>
            <a:off x="2411760" y="2132856"/>
            <a:ext cx="6248400" cy="400110"/>
          </a:xfrm>
          <a:prstGeom prst="rect">
            <a:avLst/>
          </a:prstGeom>
          <a:noFill/>
          <a:ln w="9525">
            <a:noFill/>
            <a:miter lim="800000"/>
            <a:headEnd/>
            <a:tailEnd/>
          </a:ln>
        </p:spPr>
        <p:txBody>
          <a:bodyPr>
            <a:spAutoFit/>
          </a:bodyPr>
          <a:lstStyle/>
          <a:p>
            <a:pPr algn="just" fontAlgn="base">
              <a:lnSpc>
                <a:spcPct val="80000"/>
              </a:lnSpc>
              <a:spcBef>
                <a:spcPct val="0"/>
              </a:spcBef>
            </a:pPr>
            <a:r>
              <a:rPr lang="zh-CN" altLang="en-US" sz="2500" baseline="0" dirty="0">
                <a:solidFill>
                  <a:srgbClr val="000099"/>
                </a:solidFill>
                <a:latin typeface="幼圆" pitchFamily="49" charset="-122"/>
                <a:ea typeface="幼圆" pitchFamily="49" charset="-122"/>
              </a:rPr>
              <a:t>表示由</a:t>
            </a:r>
            <a:r>
              <a:rPr lang="en-US" altLang="zh-CN" sz="2500" baseline="0" dirty="0">
                <a:solidFill>
                  <a:srgbClr val="000099"/>
                </a:solidFill>
                <a:ea typeface="幼圆" pitchFamily="49" charset="-122"/>
              </a:rPr>
              <a:t>p</a:t>
            </a:r>
            <a:r>
              <a:rPr lang="zh-CN" altLang="en-US" sz="2500" baseline="0" dirty="0">
                <a:solidFill>
                  <a:srgbClr val="000099"/>
                </a:solidFill>
                <a:latin typeface="幼圆" pitchFamily="49" charset="-122"/>
                <a:ea typeface="幼圆" pitchFamily="49" charset="-122"/>
              </a:rPr>
              <a:t>指向的链结点的数据域</a:t>
            </a:r>
            <a:endParaRPr lang="zh-CN" altLang="en-US" sz="2500" b="0" baseline="0" dirty="0">
              <a:solidFill>
                <a:srgbClr val="000099"/>
              </a:solidFill>
            </a:endParaRPr>
          </a:p>
        </p:txBody>
      </p:sp>
      <p:grpSp>
        <p:nvGrpSpPr>
          <p:cNvPr id="2" name="Group 4"/>
          <p:cNvGrpSpPr>
            <a:grpSpLocks/>
          </p:cNvGrpSpPr>
          <p:nvPr/>
        </p:nvGrpSpPr>
        <p:grpSpPr bwMode="auto">
          <a:xfrm>
            <a:off x="539552" y="2852936"/>
            <a:ext cx="7918450" cy="1252538"/>
            <a:chOff x="340" y="1968"/>
            <a:chExt cx="4988" cy="789"/>
          </a:xfrm>
        </p:grpSpPr>
        <p:sp>
          <p:nvSpPr>
            <p:cNvPr id="81945" name="Text Box 5"/>
            <p:cNvSpPr txBox="1">
              <a:spLocks noChangeArrowheads="1"/>
            </p:cNvSpPr>
            <p:nvPr/>
          </p:nvSpPr>
          <p:spPr bwMode="auto">
            <a:xfrm>
              <a:off x="340" y="1968"/>
              <a:ext cx="500" cy="288"/>
            </a:xfrm>
            <a:prstGeom prst="rect">
              <a:avLst/>
            </a:prstGeom>
            <a:noFill/>
            <a:ln w="9525">
              <a:noFill/>
              <a:miter lim="800000"/>
              <a:headEnd/>
              <a:tailEnd/>
            </a:ln>
          </p:spPr>
          <p:txBody>
            <a:bodyPr anchor="ctr">
              <a:spAutoFit/>
            </a:bodyPr>
            <a:lstStyle/>
            <a:p>
              <a:pPr eaLnBrk="1" fontAlgn="base" hangingPunct="1"/>
              <a:r>
                <a:rPr kumimoji="1" lang="en-US" altLang="zh-CN" sz="2400" baseline="0">
                  <a:solidFill>
                    <a:srgbClr val="FF3300"/>
                  </a:solidFill>
                  <a:ea typeface="宋体" charset="-122"/>
                </a:rPr>
                <a:t>list</a:t>
              </a:r>
              <a:endParaRPr kumimoji="1" lang="en-US" altLang="zh-CN" sz="2400" b="0" baseline="0">
                <a:solidFill>
                  <a:srgbClr val="FF3300"/>
                </a:solidFill>
                <a:ea typeface="宋体" charset="-122"/>
              </a:endParaRPr>
            </a:p>
          </p:txBody>
        </p:sp>
        <p:sp>
          <p:nvSpPr>
            <p:cNvPr id="81946" name="Line 6"/>
            <p:cNvSpPr>
              <a:spLocks noChangeShapeType="1"/>
            </p:cNvSpPr>
            <p:nvPr/>
          </p:nvSpPr>
          <p:spPr bwMode="auto">
            <a:xfrm>
              <a:off x="576" y="2208"/>
              <a:ext cx="240" cy="144"/>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81947" name="Text Box 7"/>
            <p:cNvSpPr txBox="1">
              <a:spLocks noChangeArrowheads="1"/>
            </p:cNvSpPr>
            <p:nvPr/>
          </p:nvSpPr>
          <p:spPr bwMode="auto">
            <a:xfrm>
              <a:off x="5132" y="2358"/>
              <a:ext cx="191" cy="291"/>
            </a:xfrm>
            <a:prstGeom prst="rect">
              <a:avLst/>
            </a:prstGeom>
            <a:noFill/>
            <a:ln w="9525">
              <a:noFill/>
              <a:miter lim="800000"/>
              <a:headEnd/>
              <a:tailEnd/>
            </a:ln>
          </p:spPr>
          <p:txBody>
            <a:bodyPr wrap="none" anchor="ctr">
              <a:spAutoFit/>
            </a:bodyPr>
            <a:lstStyle/>
            <a:p>
              <a:pPr algn="ctr" eaLnBrk="1" fontAlgn="base" hangingPunct="1"/>
              <a:r>
                <a:rPr kumimoji="1" lang="zh-CN" altLang="en-US" sz="2400" baseline="0" dirty="0">
                  <a:ea typeface="宋体" charset="-122"/>
                </a:rPr>
                <a:t>^</a:t>
              </a:r>
            </a:p>
          </p:txBody>
        </p:sp>
        <p:sp>
          <p:nvSpPr>
            <p:cNvPr id="81948" name="Text Box 8"/>
            <p:cNvSpPr txBox="1">
              <a:spLocks noChangeArrowheads="1"/>
            </p:cNvSpPr>
            <p:nvPr/>
          </p:nvSpPr>
          <p:spPr bwMode="auto">
            <a:xfrm>
              <a:off x="1665" y="2171"/>
              <a:ext cx="388"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1024</a:t>
              </a:r>
            </a:p>
          </p:txBody>
        </p:sp>
        <p:sp>
          <p:nvSpPr>
            <p:cNvPr id="81949" name="Text Box 9"/>
            <p:cNvSpPr txBox="1">
              <a:spLocks noChangeArrowheads="1"/>
            </p:cNvSpPr>
            <p:nvPr/>
          </p:nvSpPr>
          <p:spPr bwMode="auto">
            <a:xfrm>
              <a:off x="777" y="2186"/>
              <a:ext cx="320"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735</a:t>
              </a:r>
            </a:p>
          </p:txBody>
        </p:sp>
        <p:sp>
          <p:nvSpPr>
            <p:cNvPr id="81950" name="Text Box 10"/>
            <p:cNvSpPr txBox="1">
              <a:spLocks noChangeArrowheads="1"/>
            </p:cNvSpPr>
            <p:nvPr/>
          </p:nvSpPr>
          <p:spPr bwMode="auto">
            <a:xfrm>
              <a:off x="2590" y="2182"/>
              <a:ext cx="320"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622</a:t>
              </a:r>
            </a:p>
          </p:txBody>
        </p:sp>
        <p:grpSp>
          <p:nvGrpSpPr>
            <p:cNvPr id="3" name="Group 11"/>
            <p:cNvGrpSpPr>
              <a:grpSpLocks/>
            </p:cNvGrpSpPr>
            <p:nvPr/>
          </p:nvGrpSpPr>
          <p:grpSpPr bwMode="auto">
            <a:xfrm>
              <a:off x="816" y="2352"/>
              <a:ext cx="672" cy="240"/>
              <a:chOff x="576" y="3072"/>
              <a:chExt cx="672" cy="240"/>
            </a:xfrm>
          </p:grpSpPr>
          <p:sp>
            <p:nvSpPr>
              <p:cNvPr id="81970" name="Rectangle 12"/>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71" name="Rectangle 13"/>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4" name="Group 14"/>
            <p:cNvGrpSpPr>
              <a:grpSpLocks/>
            </p:cNvGrpSpPr>
            <p:nvPr/>
          </p:nvGrpSpPr>
          <p:grpSpPr bwMode="auto">
            <a:xfrm>
              <a:off x="1728" y="2352"/>
              <a:ext cx="672" cy="240"/>
              <a:chOff x="576" y="3072"/>
              <a:chExt cx="672" cy="240"/>
            </a:xfrm>
          </p:grpSpPr>
          <p:sp>
            <p:nvSpPr>
              <p:cNvPr id="81968" name="Rectangle 15"/>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69" name="Rectangle 16"/>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5" name="Group 17"/>
            <p:cNvGrpSpPr>
              <a:grpSpLocks/>
            </p:cNvGrpSpPr>
            <p:nvPr/>
          </p:nvGrpSpPr>
          <p:grpSpPr bwMode="auto">
            <a:xfrm>
              <a:off x="2640" y="2352"/>
              <a:ext cx="672" cy="240"/>
              <a:chOff x="576" y="3072"/>
              <a:chExt cx="672" cy="240"/>
            </a:xfrm>
          </p:grpSpPr>
          <p:sp>
            <p:nvSpPr>
              <p:cNvPr id="81966" name="Rectangle 18"/>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67" name="Rectangle 19"/>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6" name="Group 20"/>
            <p:cNvGrpSpPr>
              <a:grpSpLocks/>
            </p:cNvGrpSpPr>
            <p:nvPr/>
          </p:nvGrpSpPr>
          <p:grpSpPr bwMode="auto">
            <a:xfrm>
              <a:off x="4656" y="2352"/>
              <a:ext cx="672" cy="240"/>
              <a:chOff x="576" y="3072"/>
              <a:chExt cx="672" cy="240"/>
            </a:xfrm>
          </p:grpSpPr>
          <p:sp>
            <p:nvSpPr>
              <p:cNvPr id="81964" name="Rectangle 21"/>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81965" name="Rectangle 22"/>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sp>
          <p:nvSpPr>
            <p:cNvPr id="81955" name="Line 23"/>
            <p:cNvSpPr>
              <a:spLocks noChangeShapeType="1"/>
            </p:cNvSpPr>
            <p:nvPr/>
          </p:nvSpPr>
          <p:spPr bwMode="auto">
            <a:xfrm>
              <a:off x="1425" y="2481"/>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6" name="Line 24"/>
            <p:cNvSpPr>
              <a:spLocks noChangeShapeType="1"/>
            </p:cNvSpPr>
            <p:nvPr/>
          </p:nvSpPr>
          <p:spPr bwMode="auto">
            <a:xfrm>
              <a:off x="2352" y="2481"/>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7" name="Line 25"/>
            <p:cNvSpPr>
              <a:spLocks noChangeShapeType="1"/>
            </p:cNvSpPr>
            <p:nvPr/>
          </p:nvSpPr>
          <p:spPr bwMode="auto">
            <a:xfrm>
              <a:off x="3168" y="2485"/>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8" name="Line 26"/>
            <p:cNvSpPr>
              <a:spLocks noChangeShapeType="1"/>
            </p:cNvSpPr>
            <p:nvPr/>
          </p:nvSpPr>
          <p:spPr bwMode="auto">
            <a:xfrm>
              <a:off x="4342" y="2492"/>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81959" name="Rectangle 27"/>
            <p:cNvSpPr>
              <a:spLocks noChangeArrowheads="1"/>
            </p:cNvSpPr>
            <p:nvPr/>
          </p:nvSpPr>
          <p:spPr bwMode="auto">
            <a:xfrm>
              <a:off x="3692" y="2256"/>
              <a:ext cx="340" cy="327"/>
            </a:xfrm>
            <a:prstGeom prst="rect">
              <a:avLst/>
            </a:prstGeom>
            <a:noFill/>
            <a:ln w="12700" cap="sq">
              <a:noFill/>
              <a:miter lim="800000"/>
              <a:headEnd/>
              <a:tailEnd/>
            </a:ln>
          </p:spPr>
          <p:txBody>
            <a:bodyPr wrap="none">
              <a:spAutoFit/>
            </a:bodyPr>
            <a:lstStyle/>
            <a:p>
              <a:pPr algn="ctr"/>
              <a:r>
                <a:rPr lang="en-US" altLang="zh-CN" sz="2800" baseline="0">
                  <a:solidFill>
                    <a:schemeClr val="bg1"/>
                  </a:solidFill>
                  <a:ea typeface="宋体" charset="-122"/>
                  <a:cs typeface="Times New Roman" pitchFamily="18" charset="0"/>
                </a:rPr>
                <a:t>…</a:t>
              </a:r>
              <a:endParaRPr lang="zh-CN" altLang="en-US" sz="2800" baseline="0">
                <a:solidFill>
                  <a:schemeClr val="bg1"/>
                </a:solidFill>
                <a:ea typeface="宋体" charset="-122"/>
                <a:cs typeface="Times New Roman" pitchFamily="18" charset="0"/>
              </a:endParaRPr>
            </a:p>
          </p:txBody>
        </p:sp>
        <p:sp>
          <p:nvSpPr>
            <p:cNvPr id="81960" name="Rectangle 28"/>
            <p:cNvSpPr>
              <a:spLocks noChangeArrowheads="1"/>
            </p:cNvSpPr>
            <p:nvPr/>
          </p:nvSpPr>
          <p:spPr bwMode="auto">
            <a:xfrm>
              <a:off x="779" y="2379"/>
              <a:ext cx="740" cy="212"/>
            </a:xfrm>
            <a:prstGeom prst="rect">
              <a:avLst/>
            </a:prstGeom>
            <a:noFill/>
            <a:ln w="12700" cap="sq">
              <a:noFill/>
              <a:miter lim="800000"/>
              <a:headEnd/>
              <a:tailEnd/>
            </a:ln>
          </p:spPr>
          <p:txBody>
            <a:bodyPr>
              <a:spAutoFit/>
            </a:bodyPr>
            <a:lstStyle/>
            <a:p>
              <a:r>
                <a:rPr kumimoji="1" lang="zh-CN" altLang="en-US" sz="1600" baseline="0" dirty="0">
                  <a:solidFill>
                    <a:srgbClr val="000099"/>
                  </a:solidFill>
                  <a:ea typeface="幼圆" pitchFamily="49" charset="-122"/>
                </a:rPr>
                <a:t>张三 </a:t>
              </a:r>
              <a:r>
                <a:rPr kumimoji="1" lang="en-US" altLang="zh-CN" sz="1600" baseline="0" dirty="0">
                  <a:solidFill>
                    <a:srgbClr val="000099"/>
                  </a:solidFill>
                  <a:latin typeface="宋体" charset="-122"/>
                  <a:ea typeface="宋体" charset="-122"/>
                </a:rPr>
                <a:t>…</a:t>
              </a:r>
              <a:endParaRPr kumimoji="1" lang="en-US" altLang="zh-CN" sz="1600" baseline="0" dirty="0">
                <a:solidFill>
                  <a:srgbClr val="000099"/>
                </a:solidFill>
                <a:ea typeface="幼圆" pitchFamily="49" charset="-122"/>
              </a:endParaRPr>
            </a:p>
          </p:txBody>
        </p:sp>
        <p:sp>
          <p:nvSpPr>
            <p:cNvPr id="81961" name="Rectangle 29"/>
            <p:cNvSpPr>
              <a:spLocks noChangeArrowheads="1"/>
            </p:cNvSpPr>
            <p:nvPr/>
          </p:nvSpPr>
          <p:spPr bwMode="auto">
            <a:xfrm>
              <a:off x="1693" y="2379"/>
              <a:ext cx="733" cy="212"/>
            </a:xfrm>
            <a:prstGeom prst="rect">
              <a:avLst/>
            </a:prstGeom>
            <a:noFill/>
            <a:ln w="12700" cap="sq">
              <a:noFill/>
              <a:miter lim="800000"/>
              <a:headEnd/>
              <a:tailEnd/>
            </a:ln>
          </p:spPr>
          <p:txBody>
            <a:bodyPr>
              <a:spAutoFit/>
            </a:bodyPr>
            <a:lstStyle/>
            <a:p>
              <a:r>
                <a:rPr kumimoji="1" lang="zh-CN" altLang="en-US" sz="1600" baseline="0">
                  <a:solidFill>
                    <a:srgbClr val="000099"/>
                  </a:solidFill>
                  <a:ea typeface="幼圆" pitchFamily="49" charset="-122"/>
                </a:rPr>
                <a:t>李四 </a:t>
              </a:r>
              <a:r>
                <a:rPr kumimoji="1" lang="en-US" altLang="zh-CN" sz="1600" baseline="0">
                  <a:solidFill>
                    <a:srgbClr val="000099"/>
                  </a:solidFill>
                  <a:latin typeface="宋体" charset="-122"/>
                  <a:ea typeface="宋体" charset="-122"/>
                </a:rPr>
                <a:t>…</a:t>
              </a:r>
              <a:endParaRPr kumimoji="1" lang="en-US" altLang="zh-CN" sz="1600" baseline="0">
                <a:solidFill>
                  <a:srgbClr val="000099"/>
                </a:solidFill>
                <a:ea typeface="幼圆" pitchFamily="49" charset="-122"/>
              </a:endParaRPr>
            </a:p>
          </p:txBody>
        </p:sp>
        <p:sp>
          <p:nvSpPr>
            <p:cNvPr id="81962" name="Rectangle 30"/>
            <p:cNvSpPr>
              <a:spLocks noChangeArrowheads="1"/>
            </p:cNvSpPr>
            <p:nvPr/>
          </p:nvSpPr>
          <p:spPr bwMode="auto">
            <a:xfrm>
              <a:off x="2605" y="2376"/>
              <a:ext cx="701" cy="212"/>
            </a:xfrm>
            <a:prstGeom prst="rect">
              <a:avLst/>
            </a:prstGeom>
            <a:noFill/>
            <a:ln w="12700" cap="sq">
              <a:noFill/>
              <a:miter lim="800000"/>
              <a:headEnd/>
              <a:tailEnd/>
            </a:ln>
          </p:spPr>
          <p:txBody>
            <a:bodyPr>
              <a:spAutoFit/>
            </a:bodyPr>
            <a:lstStyle/>
            <a:p>
              <a:r>
                <a:rPr kumimoji="1" lang="zh-CN" altLang="en-US" sz="1600" baseline="0">
                  <a:solidFill>
                    <a:srgbClr val="000099"/>
                  </a:solidFill>
                  <a:ea typeface="幼圆" pitchFamily="49" charset="-122"/>
                </a:rPr>
                <a:t>王五 </a:t>
              </a:r>
              <a:r>
                <a:rPr kumimoji="1" lang="en-US" altLang="zh-CN" sz="1600" baseline="0">
                  <a:solidFill>
                    <a:srgbClr val="000099"/>
                  </a:solidFill>
                  <a:latin typeface="宋体" charset="-122"/>
                  <a:ea typeface="宋体" charset="-122"/>
                </a:rPr>
                <a:t>…</a:t>
              </a:r>
              <a:endParaRPr kumimoji="1" lang="en-US" altLang="zh-CN" sz="1600" baseline="0">
                <a:solidFill>
                  <a:srgbClr val="000099"/>
                </a:solidFill>
                <a:ea typeface="幼圆" pitchFamily="49" charset="-122"/>
              </a:endParaRPr>
            </a:p>
          </p:txBody>
        </p:sp>
        <p:sp>
          <p:nvSpPr>
            <p:cNvPr id="81963" name="Text Box 31"/>
            <p:cNvSpPr txBox="1">
              <a:spLocks noChangeArrowheads="1"/>
            </p:cNvSpPr>
            <p:nvPr/>
          </p:nvSpPr>
          <p:spPr bwMode="auto">
            <a:xfrm>
              <a:off x="1691" y="2507"/>
              <a:ext cx="205" cy="250"/>
            </a:xfrm>
            <a:prstGeom prst="rect">
              <a:avLst/>
            </a:prstGeom>
            <a:noFill/>
            <a:ln w="12700" cap="sq">
              <a:noFill/>
              <a:miter lim="800000"/>
              <a:headEnd/>
              <a:tailEnd/>
            </a:ln>
          </p:spPr>
          <p:txBody>
            <a:bodyPr wrap="none">
              <a:spAutoFit/>
            </a:bodyPr>
            <a:lstStyle/>
            <a:p>
              <a:pPr algn="ctr"/>
              <a:r>
                <a:rPr lang="en-US" altLang="zh-CN" sz="3000">
                  <a:solidFill>
                    <a:schemeClr val="accent2"/>
                  </a:solidFill>
                </a:rPr>
                <a:t>p</a:t>
              </a:r>
            </a:p>
          </p:txBody>
        </p:sp>
      </p:grpSp>
      <p:grpSp>
        <p:nvGrpSpPr>
          <p:cNvPr id="7" name="Group 32"/>
          <p:cNvGrpSpPr>
            <a:grpSpLocks/>
          </p:cNvGrpSpPr>
          <p:nvPr/>
        </p:nvGrpSpPr>
        <p:grpSpPr bwMode="auto">
          <a:xfrm>
            <a:off x="228600" y="228600"/>
            <a:ext cx="4775448" cy="1046163"/>
            <a:chOff x="144" y="144"/>
            <a:chExt cx="2448" cy="659"/>
          </a:xfrm>
        </p:grpSpPr>
        <p:sp>
          <p:nvSpPr>
            <p:cNvPr id="81943" name="Oval 33"/>
            <p:cNvSpPr>
              <a:spLocks noChangeArrowheads="1"/>
            </p:cNvSpPr>
            <p:nvPr/>
          </p:nvSpPr>
          <p:spPr bwMode="auto">
            <a:xfrm>
              <a:off x="144" y="144"/>
              <a:ext cx="2448" cy="384"/>
            </a:xfrm>
            <a:prstGeom prst="ellipse">
              <a:avLst/>
            </a:prstGeom>
            <a:solidFill>
              <a:srgbClr val="FFFFD1"/>
            </a:solidFill>
            <a:ln w="9525">
              <a:noFill/>
              <a:round/>
              <a:headEnd/>
              <a:tailEnd/>
            </a:ln>
            <a:effectLst>
              <a:outerShdw dist="108509" dir="1233363" algn="ctr" rotWithShape="0">
                <a:srgbClr val="B2B2B2"/>
              </a:outerShdw>
            </a:effectLst>
          </p:spPr>
          <p:txBody>
            <a:bodyPr wrap="none" anchor="ctr"/>
            <a:lstStyle/>
            <a:p>
              <a:endParaRPr lang="zh-CN" altLang="en-US"/>
            </a:p>
          </p:txBody>
        </p:sp>
        <p:sp>
          <p:nvSpPr>
            <p:cNvPr id="81944" name="Rectangle 34"/>
            <p:cNvSpPr>
              <a:spLocks noChangeArrowheads="1"/>
            </p:cNvSpPr>
            <p:nvPr/>
          </p:nvSpPr>
          <p:spPr bwMode="auto">
            <a:xfrm>
              <a:off x="192" y="144"/>
              <a:ext cx="2352" cy="659"/>
            </a:xfrm>
            <a:prstGeom prst="rect">
              <a:avLst/>
            </a:prstGeom>
            <a:noFill/>
            <a:ln w="12700" cap="sq">
              <a:noFill/>
              <a:miter lim="800000"/>
              <a:headEnd/>
              <a:tailEnd/>
            </a:ln>
          </p:spPr>
          <p:txBody>
            <a:bodyPr>
              <a:spAutoFit/>
            </a:bodyPr>
            <a:lstStyle/>
            <a:p>
              <a:pPr fontAlgn="base">
                <a:spcBef>
                  <a:spcPct val="0"/>
                </a:spcBef>
              </a:pPr>
              <a:r>
                <a:rPr kumimoji="1" lang="zh-CN" altLang="en-US" sz="3100" baseline="0" dirty="0">
                  <a:solidFill>
                    <a:srgbClr val="003399"/>
                  </a:solidFill>
                  <a:latin typeface="幼圆" pitchFamily="49" charset="-122"/>
                  <a:ea typeface="幼圆" pitchFamily="49" charset="-122"/>
                </a:rPr>
                <a:t> 二</a:t>
              </a:r>
              <a:r>
                <a:rPr kumimoji="1" lang="zh-CN" altLang="zh-CN" sz="3100" baseline="0" dirty="0">
                  <a:solidFill>
                    <a:srgbClr val="003399"/>
                  </a:solidFill>
                  <a:latin typeface="幼圆" pitchFamily="49" charset="-122"/>
                  <a:ea typeface="幼圆" pitchFamily="49" charset="-122"/>
                </a:rPr>
                <a:t>.</a:t>
              </a:r>
              <a:r>
                <a:rPr kumimoji="1" lang="zh-CN" altLang="en-US" sz="3100" dirty="0">
                  <a:solidFill>
                    <a:srgbClr val="003399"/>
                  </a:solidFill>
                  <a:latin typeface="幼圆" pitchFamily="49" charset="-122"/>
                  <a:ea typeface="幼圆" pitchFamily="49" charset="-122"/>
                </a:rPr>
                <a:t>链表结点的基本操作</a:t>
              </a:r>
              <a:endParaRPr kumimoji="1" lang="zh-CN" altLang="en-US" sz="3100" baseline="0" dirty="0">
                <a:solidFill>
                  <a:srgbClr val="003399"/>
                </a:solidFill>
                <a:latin typeface="幼圆" pitchFamily="49" charset="-122"/>
                <a:ea typeface="幼圆" pitchFamily="49" charset="-122"/>
              </a:endParaRPr>
            </a:p>
          </p:txBody>
        </p:sp>
      </p:grpSp>
      <p:grpSp>
        <p:nvGrpSpPr>
          <p:cNvPr id="8" name="Group 35"/>
          <p:cNvGrpSpPr>
            <a:grpSpLocks/>
          </p:cNvGrpSpPr>
          <p:nvPr/>
        </p:nvGrpSpPr>
        <p:grpSpPr bwMode="auto">
          <a:xfrm>
            <a:off x="601663" y="2027238"/>
            <a:ext cx="1905000" cy="576262"/>
            <a:chOff x="3243" y="300"/>
            <a:chExt cx="1200" cy="363"/>
          </a:xfrm>
        </p:grpSpPr>
        <p:sp>
          <p:nvSpPr>
            <p:cNvPr id="81941" name="Rectangle 36"/>
            <p:cNvSpPr>
              <a:spLocks noChangeArrowheads="1"/>
            </p:cNvSpPr>
            <p:nvPr/>
          </p:nvSpPr>
          <p:spPr bwMode="auto">
            <a:xfrm>
              <a:off x="3243" y="346"/>
              <a:ext cx="1043" cy="317"/>
            </a:xfrm>
            <a:prstGeom prst="rect">
              <a:avLst/>
            </a:prstGeom>
            <a:solidFill>
              <a:srgbClr val="ECD9FF"/>
            </a:solidFill>
            <a:ln w="12700" cap="sq">
              <a:noFill/>
              <a:miter lim="800000"/>
              <a:headEnd/>
              <a:tailEnd/>
            </a:ln>
            <a:effectLst>
              <a:outerShdw dist="53882" dir="2700000" algn="ctr" rotWithShape="0">
                <a:srgbClr val="969696"/>
              </a:outerShdw>
            </a:effectLst>
          </p:spPr>
          <p:txBody>
            <a:bodyPr wrap="none" anchor="ctr"/>
            <a:lstStyle/>
            <a:p>
              <a:endParaRPr lang="zh-CN" altLang="en-US"/>
            </a:p>
          </p:txBody>
        </p:sp>
        <p:sp>
          <p:nvSpPr>
            <p:cNvPr id="81942" name="Rectangle 37"/>
            <p:cNvSpPr>
              <a:spLocks noChangeArrowheads="1"/>
            </p:cNvSpPr>
            <p:nvPr/>
          </p:nvSpPr>
          <p:spPr bwMode="auto">
            <a:xfrm>
              <a:off x="3266" y="300"/>
              <a:ext cx="1177" cy="346"/>
            </a:xfrm>
            <a:prstGeom prst="rect">
              <a:avLst/>
            </a:prstGeom>
            <a:noFill/>
            <a:ln w="9525">
              <a:noFill/>
              <a:miter lim="800000"/>
              <a:headEnd/>
              <a:tailEnd/>
            </a:ln>
            <a:effectLst>
              <a:outerShdw dist="17961" dir="2700000" algn="ctr" rotWithShape="0">
                <a:schemeClr val="bg1"/>
              </a:outerShdw>
            </a:effectLst>
          </p:spPr>
          <p:txBody>
            <a:bodyPr>
              <a:spAutoFit/>
            </a:bodyPr>
            <a:lstStyle/>
            <a:p>
              <a:r>
                <a:rPr lang="en-US" altLang="zh-CN" sz="3000" baseline="0">
                  <a:solidFill>
                    <a:srgbClr val="FF3300"/>
                  </a:solidFill>
                </a:rPr>
                <a:t>p</a:t>
              </a:r>
              <a:r>
                <a:rPr lang="en-US" altLang="zh-CN" sz="3000" baseline="0">
                  <a:solidFill>
                    <a:srgbClr val="FF3300"/>
                  </a:solidFill>
                  <a:latin typeface="宋体" charset="-122"/>
                  <a:ea typeface="宋体" charset="-122"/>
                </a:rPr>
                <a:t>-</a:t>
              </a:r>
              <a:r>
                <a:rPr lang="en-US" altLang="zh-CN" sz="3000" baseline="0">
                  <a:solidFill>
                    <a:srgbClr val="FF3300"/>
                  </a:solidFill>
                </a:rPr>
                <a:t>&gt;data</a:t>
              </a:r>
              <a:endParaRPr lang="zh-CN" altLang="en-US" sz="3000" baseline="0">
                <a:solidFill>
                  <a:srgbClr val="FF3300"/>
                </a:solidFill>
              </a:endParaRPr>
            </a:p>
          </p:txBody>
        </p:sp>
      </p:grpSp>
      <p:sp>
        <p:nvSpPr>
          <p:cNvPr id="604200" name="Rectangle 40"/>
          <p:cNvSpPr>
            <a:spLocks noChangeArrowheads="1"/>
          </p:cNvSpPr>
          <p:nvPr/>
        </p:nvSpPr>
        <p:spPr bwMode="auto">
          <a:xfrm>
            <a:off x="1331640" y="4149080"/>
            <a:ext cx="5126038" cy="549275"/>
          </a:xfrm>
          <a:prstGeom prst="rect">
            <a:avLst/>
          </a:prstGeom>
          <a:noFill/>
          <a:ln w="9525">
            <a:noFill/>
            <a:miter lim="800000"/>
            <a:headEnd/>
            <a:tailEnd/>
          </a:ln>
        </p:spPr>
        <p:txBody>
          <a:bodyPr>
            <a:spAutoFit/>
          </a:bodyPr>
          <a:lstStyle/>
          <a:p>
            <a:pPr>
              <a:lnSpc>
                <a:spcPct val="125000"/>
              </a:lnSpc>
              <a:spcBef>
                <a:spcPct val="0"/>
              </a:spcBef>
            </a:pPr>
            <a:r>
              <a:rPr lang="en-US" altLang="zh-CN" sz="2400" baseline="0" dirty="0">
                <a:solidFill>
                  <a:schemeClr val="bg1"/>
                </a:solidFill>
                <a:latin typeface="宋体" charset="-122"/>
                <a:ea typeface="宋体" charset="-122"/>
              </a:rPr>
              <a:t>X = </a:t>
            </a:r>
            <a:r>
              <a:rPr lang="en-US" altLang="zh-CN" sz="2400" baseline="0" dirty="0">
                <a:solidFill>
                  <a:srgbClr val="F20000"/>
                </a:solidFill>
              </a:rPr>
              <a:t>p-&gt;data</a:t>
            </a:r>
            <a:r>
              <a:rPr lang="zh-CN" altLang="en-US" sz="2400" baseline="0" dirty="0">
                <a:solidFill>
                  <a:schemeClr val="bg1"/>
                </a:solidFill>
                <a:latin typeface="宋体" charset="-122"/>
                <a:ea typeface="宋体" charset="-122"/>
              </a:rPr>
              <a:t>； </a:t>
            </a:r>
            <a:r>
              <a:rPr lang="en-US" altLang="zh-CN" sz="2400" baseline="0" dirty="0">
                <a:solidFill>
                  <a:schemeClr val="bg1"/>
                </a:solidFill>
                <a:latin typeface="宋体" charset="-122"/>
                <a:ea typeface="宋体" charset="-122"/>
              </a:rPr>
              <a:t>X = </a:t>
            </a:r>
            <a:r>
              <a:rPr lang="en-US" altLang="zh-CN" sz="2400" baseline="0" dirty="0">
                <a:solidFill>
                  <a:srgbClr val="FF0000"/>
                </a:solidFill>
                <a:latin typeface="宋体" charset="-122"/>
                <a:ea typeface="宋体" charset="-122"/>
              </a:rPr>
              <a:t>“</a:t>
            </a:r>
            <a:r>
              <a:rPr lang="zh-CN" altLang="en-US" sz="2400" baseline="0" dirty="0">
                <a:solidFill>
                  <a:srgbClr val="FF0000"/>
                </a:solidFill>
                <a:latin typeface="宋体" charset="-122"/>
                <a:ea typeface="宋体" charset="-122"/>
              </a:rPr>
              <a:t>李四”</a:t>
            </a:r>
            <a:r>
              <a:rPr lang="zh-CN" altLang="en-US" sz="2400" dirty="0">
                <a:solidFill>
                  <a:schemeClr val="bg1"/>
                </a:solidFill>
                <a:latin typeface="宋体" charset="-122"/>
                <a:ea typeface="宋体" charset="-122"/>
              </a:rPr>
              <a:t>；</a:t>
            </a:r>
            <a:endParaRPr lang="en-US" altLang="zh-CN" sz="2400" dirty="0">
              <a:solidFill>
                <a:schemeClr val="bg1"/>
              </a:solidFill>
              <a:latin typeface="宋体" charset="-122"/>
              <a:ea typeface="宋体" charset="-122"/>
            </a:endParaRPr>
          </a:p>
        </p:txBody>
      </p:sp>
      <p:grpSp>
        <p:nvGrpSpPr>
          <p:cNvPr id="9" name="Group 41"/>
          <p:cNvGrpSpPr>
            <a:grpSpLocks/>
          </p:cNvGrpSpPr>
          <p:nvPr/>
        </p:nvGrpSpPr>
        <p:grpSpPr bwMode="auto">
          <a:xfrm>
            <a:off x="467544" y="4293096"/>
            <a:ext cx="7283450" cy="1584325"/>
            <a:chOff x="424" y="2886"/>
            <a:chExt cx="4588" cy="998"/>
          </a:xfrm>
        </p:grpSpPr>
        <p:sp>
          <p:nvSpPr>
            <p:cNvPr id="81937" name="Rectangle 42"/>
            <p:cNvSpPr>
              <a:spLocks noChangeArrowheads="1"/>
            </p:cNvSpPr>
            <p:nvPr/>
          </p:nvSpPr>
          <p:spPr bwMode="auto">
            <a:xfrm>
              <a:off x="703" y="2886"/>
              <a:ext cx="4309" cy="998"/>
            </a:xfrm>
            <a:prstGeom prst="rect">
              <a:avLst/>
            </a:prstGeom>
            <a:solidFill>
              <a:srgbClr val="FFFFFF"/>
            </a:solidFill>
            <a:ln w="9525">
              <a:noFill/>
              <a:miter lim="800000"/>
              <a:headEnd/>
              <a:tailEnd/>
            </a:ln>
          </p:spPr>
          <p:txBody>
            <a:bodyPr wrap="none" anchor="ctr"/>
            <a:lstStyle/>
            <a:p>
              <a:endParaRPr lang="zh-CN" altLang="en-US"/>
            </a:p>
          </p:txBody>
        </p:sp>
        <p:grpSp>
          <p:nvGrpSpPr>
            <p:cNvPr id="10" name="Group 43"/>
            <p:cNvGrpSpPr>
              <a:grpSpLocks/>
            </p:cNvGrpSpPr>
            <p:nvPr/>
          </p:nvGrpSpPr>
          <p:grpSpPr bwMode="auto">
            <a:xfrm>
              <a:off x="424" y="2962"/>
              <a:ext cx="1200" cy="363"/>
              <a:chOff x="3243" y="300"/>
              <a:chExt cx="1200" cy="363"/>
            </a:xfrm>
          </p:grpSpPr>
          <p:sp>
            <p:nvSpPr>
              <p:cNvPr id="81939" name="Rectangle 44"/>
              <p:cNvSpPr>
                <a:spLocks noChangeArrowheads="1"/>
              </p:cNvSpPr>
              <p:nvPr/>
            </p:nvSpPr>
            <p:spPr bwMode="auto">
              <a:xfrm>
                <a:off x="3243" y="346"/>
                <a:ext cx="1043" cy="317"/>
              </a:xfrm>
              <a:prstGeom prst="rect">
                <a:avLst/>
              </a:prstGeom>
              <a:solidFill>
                <a:srgbClr val="ECD9FF"/>
              </a:solidFill>
              <a:ln w="12700" cap="sq">
                <a:noFill/>
                <a:miter lim="800000"/>
                <a:headEnd/>
                <a:tailEnd/>
              </a:ln>
              <a:effectLst>
                <a:outerShdw dist="53882" dir="2700000" algn="ctr" rotWithShape="0">
                  <a:srgbClr val="969696"/>
                </a:outerShdw>
              </a:effectLst>
            </p:spPr>
            <p:txBody>
              <a:bodyPr wrap="none" anchor="ctr"/>
              <a:lstStyle/>
              <a:p>
                <a:endParaRPr lang="zh-CN" altLang="en-US"/>
              </a:p>
            </p:txBody>
          </p:sp>
          <p:sp>
            <p:nvSpPr>
              <p:cNvPr id="81940" name="Rectangle 45"/>
              <p:cNvSpPr>
                <a:spLocks noChangeArrowheads="1"/>
              </p:cNvSpPr>
              <p:nvPr/>
            </p:nvSpPr>
            <p:spPr bwMode="auto">
              <a:xfrm>
                <a:off x="3266" y="300"/>
                <a:ext cx="1177" cy="346"/>
              </a:xfrm>
              <a:prstGeom prst="rect">
                <a:avLst/>
              </a:prstGeom>
              <a:noFill/>
              <a:ln w="9525">
                <a:noFill/>
                <a:miter lim="800000"/>
                <a:headEnd/>
                <a:tailEnd/>
              </a:ln>
              <a:effectLst>
                <a:outerShdw dist="17961" dir="2700000" algn="ctr" rotWithShape="0">
                  <a:schemeClr val="bg1"/>
                </a:outerShdw>
              </a:effectLst>
            </p:spPr>
            <p:txBody>
              <a:bodyPr>
                <a:spAutoFit/>
              </a:bodyPr>
              <a:lstStyle/>
              <a:p>
                <a:r>
                  <a:rPr lang="en-US" altLang="zh-CN" sz="3000" baseline="0" dirty="0">
                    <a:solidFill>
                      <a:srgbClr val="FF3300"/>
                    </a:solidFill>
                  </a:rPr>
                  <a:t>p</a:t>
                </a:r>
                <a:r>
                  <a:rPr lang="en-US" altLang="zh-CN" sz="3000" baseline="0" dirty="0">
                    <a:solidFill>
                      <a:srgbClr val="FF3300"/>
                    </a:solidFill>
                    <a:latin typeface="宋体" charset="-122"/>
                    <a:ea typeface="宋体" charset="-122"/>
                  </a:rPr>
                  <a:t>-</a:t>
                </a:r>
                <a:r>
                  <a:rPr lang="en-US" altLang="zh-CN" sz="3000" baseline="0" dirty="0">
                    <a:solidFill>
                      <a:srgbClr val="FF3300"/>
                    </a:solidFill>
                  </a:rPr>
                  <a:t>&gt;link</a:t>
                </a:r>
                <a:endParaRPr lang="zh-CN" altLang="en-US" sz="3000" baseline="0" dirty="0">
                  <a:solidFill>
                    <a:srgbClr val="FF3300"/>
                  </a:solidFill>
                </a:endParaRPr>
              </a:p>
            </p:txBody>
          </p:sp>
        </p:grpSp>
      </p:grpSp>
      <p:sp>
        <p:nvSpPr>
          <p:cNvPr id="604206" name="Text Box 46"/>
          <p:cNvSpPr txBox="1">
            <a:spLocks noChangeArrowheads="1"/>
          </p:cNvSpPr>
          <p:nvPr/>
        </p:nvSpPr>
        <p:spPr bwMode="auto">
          <a:xfrm>
            <a:off x="2438400" y="4685364"/>
            <a:ext cx="5373960" cy="1015663"/>
          </a:xfrm>
          <a:prstGeom prst="rect">
            <a:avLst/>
          </a:prstGeom>
          <a:noFill/>
          <a:ln w="9525">
            <a:noFill/>
            <a:miter lim="800000"/>
            <a:headEnd/>
            <a:tailEnd/>
          </a:ln>
        </p:spPr>
        <p:txBody>
          <a:bodyPr wrap="square" anchor="ctr">
            <a:spAutoFit/>
          </a:bodyPr>
          <a:lstStyle/>
          <a:p>
            <a:pPr fontAlgn="base">
              <a:lnSpc>
                <a:spcPct val="80000"/>
              </a:lnSpc>
              <a:spcBef>
                <a:spcPct val="0"/>
              </a:spcBef>
            </a:pPr>
            <a:r>
              <a:rPr lang="zh-CN" altLang="en-US" sz="2500" baseline="0" dirty="0">
                <a:solidFill>
                  <a:srgbClr val="000099"/>
                </a:solidFill>
                <a:latin typeface="幼圆" pitchFamily="49" charset="-122"/>
                <a:ea typeface="幼圆" pitchFamily="49" charset="-122"/>
              </a:rPr>
              <a:t>表示由</a:t>
            </a:r>
            <a:r>
              <a:rPr lang="en-US" altLang="zh-CN" sz="2500" baseline="0" dirty="0">
                <a:solidFill>
                  <a:srgbClr val="000099"/>
                </a:solidFill>
                <a:ea typeface="幼圆" pitchFamily="49" charset="-122"/>
              </a:rPr>
              <a:t>p</a:t>
            </a:r>
            <a:r>
              <a:rPr lang="zh-CN" altLang="en-US" sz="2500" baseline="0" dirty="0">
                <a:solidFill>
                  <a:srgbClr val="000099"/>
                </a:solidFill>
                <a:latin typeface="幼圆" pitchFamily="49" charset="-122"/>
                <a:ea typeface="幼圆" pitchFamily="49" charset="-122"/>
              </a:rPr>
              <a:t>指向的链结点的指针域</a:t>
            </a:r>
            <a:r>
              <a:rPr lang="zh-CN" altLang="en-US" sz="2500" baseline="0" dirty="0">
                <a:solidFill>
                  <a:srgbClr val="000099"/>
                </a:solidFill>
              </a:rPr>
              <a:t>，</a:t>
            </a:r>
            <a:r>
              <a:rPr lang="zh-CN" altLang="en-US" sz="2500" baseline="0" dirty="0">
                <a:solidFill>
                  <a:srgbClr val="000099"/>
                </a:solidFill>
                <a:latin typeface="幼圆" pitchFamily="49" charset="-122"/>
                <a:ea typeface="幼圆" pitchFamily="49" charset="-122"/>
              </a:rPr>
              <a:t>即</a:t>
            </a:r>
            <a:r>
              <a:rPr lang="en-US" altLang="zh-CN" sz="2500" baseline="0" dirty="0">
                <a:solidFill>
                  <a:srgbClr val="000099"/>
                </a:solidFill>
                <a:ea typeface="幼圆" pitchFamily="49" charset="-122"/>
              </a:rPr>
              <a:t>p</a:t>
            </a:r>
            <a:r>
              <a:rPr lang="zh-CN" altLang="en-US" sz="2500" baseline="0" dirty="0">
                <a:solidFill>
                  <a:srgbClr val="000099"/>
                </a:solidFill>
                <a:latin typeface="幼圆" pitchFamily="49" charset="-122"/>
                <a:ea typeface="幼圆" pitchFamily="49" charset="-122"/>
              </a:rPr>
              <a:t>所指的链结点的下一个链结点的指针（地址）</a:t>
            </a:r>
            <a:r>
              <a:rPr lang="zh-CN" altLang="en-US" sz="2500" baseline="0" dirty="0">
                <a:solidFill>
                  <a:srgbClr val="000099"/>
                </a:solidFill>
              </a:rPr>
              <a:t>。</a:t>
            </a:r>
            <a:endParaRPr kumimoji="1" lang="zh-CN" altLang="en-US" sz="2500" b="0" baseline="0" dirty="0">
              <a:solidFill>
                <a:srgbClr val="000099"/>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63"/>
                                        </p:tgtEl>
                                        <p:attrNameLst>
                                          <p:attrName>style.visibility</p:attrName>
                                        </p:attrNameLst>
                                      </p:cBhvr>
                                      <p:to>
                                        <p:strVal val="visible"/>
                                      </p:to>
                                    </p:set>
                                    <p:animEffect transition="in" filter="blinds(horizontal)">
                                      <p:cBhvr>
                                        <p:cTn id="7" dur="500"/>
                                        <p:tgtEl>
                                          <p:spTgt spid="604163"/>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04200"/>
                                        </p:tgtEl>
                                        <p:attrNameLst>
                                          <p:attrName>style.visibility</p:attrName>
                                        </p:attrNameLst>
                                      </p:cBhvr>
                                      <p:to>
                                        <p:strVal val="visible"/>
                                      </p:to>
                                    </p:set>
                                    <p:animEffect transition="in" filter="wipe(left)">
                                      <p:cBhvr>
                                        <p:cTn id="20" dur="500"/>
                                        <p:tgtEl>
                                          <p:spTgt spid="60420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1" nodeType="clickEffect">
                                  <p:stCondLst>
                                    <p:cond delay="0"/>
                                  </p:stCondLst>
                                  <p:childTnLst>
                                    <p:set>
                                      <p:cBhvr>
                                        <p:cTn id="24" dur="1" fill="hold">
                                          <p:stCondLst>
                                            <p:cond delay="0"/>
                                          </p:stCondLst>
                                        </p:cTn>
                                        <p:tgtEl>
                                          <p:spTgt spid="604200"/>
                                        </p:tgtEl>
                                        <p:attrNameLst>
                                          <p:attrName>style.visibility</p:attrName>
                                        </p:attrNameLst>
                                      </p:cBhvr>
                                      <p:to>
                                        <p:strVal val="visible"/>
                                      </p:to>
                                    </p:set>
                                    <p:animEffect transition="in" filter="blinds(horizontal)">
                                      <p:cBhvr>
                                        <p:cTn id="25" dur="500"/>
                                        <p:tgtEl>
                                          <p:spTgt spid="604200"/>
                                        </p:tgtEl>
                                      </p:cBhvr>
                                    </p:animEffect>
                                  </p:childTnLst>
                                </p:cTn>
                              </p:par>
                              <p:par>
                                <p:cTn id="26" presetID="3" presetClass="entr" presetSubtype="1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04206"/>
                                        </p:tgtEl>
                                        <p:attrNameLst>
                                          <p:attrName>style.visibility</p:attrName>
                                        </p:attrNameLst>
                                      </p:cBhvr>
                                      <p:to>
                                        <p:strVal val="visible"/>
                                      </p:to>
                                    </p:set>
                                    <p:animEffect transition="in" filter="blinds(horizontal)">
                                      <p:cBhvr>
                                        <p:cTn id="31" dur="500"/>
                                        <p:tgtEl>
                                          <p:spTgt spid="604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p:bldP spid="604200" grpId="0"/>
      <p:bldP spid="604200" grpId="1"/>
      <p:bldP spid="60420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Text Box 2"/>
          <p:cNvSpPr txBox="1">
            <a:spLocks noChangeArrowheads="1"/>
          </p:cNvSpPr>
          <p:nvPr/>
        </p:nvSpPr>
        <p:spPr bwMode="auto">
          <a:xfrm>
            <a:off x="179388" y="1844675"/>
            <a:ext cx="5715000" cy="579438"/>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3200" b="0" baseline="0">
                <a:solidFill>
                  <a:srgbClr val="002C84"/>
                </a:solidFill>
              </a:rPr>
              <a:t>    </a:t>
            </a:r>
            <a:r>
              <a:rPr lang="en-US" altLang="zh-CN" sz="3200" baseline="0">
                <a:solidFill>
                  <a:srgbClr val="002C84"/>
                </a:solidFill>
              </a:rPr>
              <a:t>A=( a</a:t>
            </a:r>
            <a:r>
              <a:rPr lang="en-US" altLang="zh-CN" sz="3200" baseline="-25000">
                <a:solidFill>
                  <a:srgbClr val="002C84"/>
                </a:solidFill>
              </a:rPr>
              <a:t>1</a:t>
            </a:r>
            <a:r>
              <a:rPr lang="en-US" altLang="zh-CN" sz="3200" baseline="0">
                <a:solidFill>
                  <a:srgbClr val="002C84"/>
                </a:solidFill>
              </a:rPr>
              <a:t>，a</a:t>
            </a:r>
            <a:r>
              <a:rPr lang="en-US" altLang="zh-CN" sz="3200" baseline="-25000">
                <a:solidFill>
                  <a:srgbClr val="002C84"/>
                </a:solidFill>
              </a:rPr>
              <a:t>2</a:t>
            </a:r>
            <a:r>
              <a:rPr lang="en-US" altLang="zh-CN" sz="3200" baseline="0">
                <a:solidFill>
                  <a:srgbClr val="002C84"/>
                </a:solidFill>
              </a:rPr>
              <a:t>，a</a:t>
            </a:r>
            <a:r>
              <a:rPr lang="en-US" altLang="zh-CN" sz="3200" baseline="-25000">
                <a:solidFill>
                  <a:srgbClr val="002C84"/>
                </a:solidFill>
              </a:rPr>
              <a:t>3</a:t>
            </a:r>
            <a:r>
              <a:rPr lang="en-US" altLang="zh-CN" sz="3200" baseline="0">
                <a:solidFill>
                  <a:srgbClr val="002C84"/>
                </a:solidFill>
              </a:rPr>
              <a:t>， ... ... ,  a</a:t>
            </a:r>
            <a:r>
              <a:rPr lang="en-US" altLang="zh-CN" sz="3200" baseline="-25000">
                <a:solidFill>
                  <a:srgbClr val="002C84"/>
                </a:solidFill>
              </a:rPr>
              <a:t>n </a:t>
            </a:r>
            <a:r>
              <a:rPr lang="en-US" altLang="zh-CN" sz="3200" baseline="0">
                <a:solidFill>
                  <a:srgbClr val="002C84"/>
                </a:solidFill>
              </a:rPr>
              <a:t>)</a:t>
            </a:r>
            <a:endParaRPr lang="zh-CN" altLang="en-US" sz="3200" baseline="0">
              <a:solidFill>
                <a:srgbClr val="002C84"/>
              </a:solidFill>
            </a:endParaRPr>
          </a:p>
        </p:txBody>
      </p:sp>
      <p:grpSp>
        <p:nvGrpSpPr>
          <p:cNvPr id="2" name="Group 3"/>
          <p:cNvGrpSpPr>
            <a:grpSpLocks/>
          </p:cNvGrpSpPr>
          <p:nvPr/>
        </p:nvGrpSpPr>
        <p:grpSpPr bwMode="auto">
          <a:xfrm>
            <a:off x="838200" y="3200400"/>
            <a:ext cx="7620000" cy="3200400"/>
            <a:chOff x="528" y="2016"/>
            <a:chExt cx="4800" cy="2016"/>
          </a:xfrm>
        </p:grpSpPr>
        <p:sp>
          <p:nvSpPr>
            <p:cNvPr id="49170" name="Rectangle 4"/>
            <p:cNvSpPr>
              <a:spLocks noChangeArrowheads="1"/>
            </p:cNvSpPr>
            <p:nvPr/>
          </p:nvSpPr>
          <p:spPr bwMode="auto">
            <a:xfrm>
              <a:off x="528" y="2016"/>
              <a:ext cx="4800" cy="2016"/>
            </a:xfrm>
            <a:prstGeom prst="rect">
              <a:avLst/>
            </a:prstGeom>
            <a:solidFill>
              <a:srgbClr val="CCFFFF"/>
            </a:solidFill>
            <a:ln w="12700" cap="sq">
              <a:noFill/>
              <a:miter lim="800000"/>
              <a:headEnd/>
              <a:tailEnd/>
            </a:ln>
            <a:effectLst>
              <a:outerShdw dist="233487" dir="2700000" algn="ctr" rotWithShape="0">
                <a:srgbClr val="B2B2B2"/>
              </a:outerShdw>
            </a:effectLst>
          </p:spPr>
          <p:txBody>
            <a:bodyPr wrap="none" anchor="ctr"/>
            <a:lstStyle/>
            <a:p>
              <a:endParaRPr lang="zh-CN" altLang="en-US"/>
            </a:p>
          </p:txBody>
        </p:sp>
        <p:sp>
          <p:nvSpPr>
            <p:cNvPr id="4" name="Text Box 5"/>
            <p:cNvSpPr txBox="1">
              <a:spLocks noChangeArrowheads="1"/>
            </p:cNvSpPr>
            <p:nvPr/>
          </p:nvSpPr>
          <p:spPr bwMode="auto">
            <a:xfrm>
              <a:off x="731" y="2160"/>
              <a:ext cx="4154" cy="484"/>
            </a:xfrm>
            <a:prstGeom prst="rect">
              <a:avLst/>
            </a:prstGeom>
            <a:noFill/>
            <a:ln w="12700" cap="sq">
              <a:noFill/>
              <a:miter lim="800000"/>
              <a:headEnd/>
              <a:tailEnd/>
            </a:ln>
          </p:spPr>
          <p:txBody>
            <a:bodyPr wrap="none">
              <a:spAutoFit/>
            </a:bodyPr>
            <a:lstStyle/>
            <a:p>
              <a:pPr fontAlgn="base">
                <a:lnSpc>
                  <a:spcPct val="85000"/>
                </a:lnSpc>
                <a:spcBef>
                  <a:spcPct val="0"/>
                </a:spcBef>
              </a:pPr>
              <a:r>
                <a:rPr lang="zh-CN" altLang="zh-CN" sz="2600" baseline="0">
                  <a:solidFill>
                    <a:srgbClr val="002C84"/>
                  </a:solidFill>
                  <a:ea typeface="幼圆" pitchFamily="49" charset="-122"/>
                </a:rPr>
                <a:t>(1)</a:t>
              </a:r>
              <a:r>
                <a:rPr lang="zh-CN" altLang="en-US" sz="2600" baseline="0">
                  <a:solidFill>
                    <a:srgbClr val="002C84"/>
                  </a:solidFill>
                  <a:latin typeface="幼圆" pitchFamily="49" charset="-122"/>
                  <a:ea typeface="幼圆" pitchFamily="49" charset="-122"/>
                </a:rPr>
                <a:t> 当</a:t>
              </a:r>
              <a:r>
                <a:rPr lang="zh-CN" altLang="en-US" sz="2600" baseline="0">
                  <a:solidFill>
                    <a:srgbClr val="002C84"/>
                  </a:solidFill>
                  <a:ea typeface="幼圆" pitchFamily="49" charset="-122"/>
                </a:rPr>
                <a:t>1&lt;</a:t>
              </a:r>
              <a:r>
                <a:rPr lang="en-US" altLang="zh-CN" sz="2600" baseline="0">
                  <a:solidFill>
                    <a:srgbClr val="002C84"/>
                  </a:solidFill>
                  <a:ea typeface="幼圆" pitchFamily="49" charset="-122"/>
                </a:rPr>
                <a:t>i&lt;n</a:t>
              </a:r>
              <a:r>
                <a:rPr lang="zh-CN" altLang="zh-CN" sz="2600" baseline="0">
                  <a:solidFill>
                    <a:srgbClr val="002C84"/>
                  </a:solidFill>
                  <a:latin typeface="幼圆" pitchFamily="49" charset="-122"/>
                  <a:ea typeface="幼圆" pitchFamily="49" charset="-122"/>
                </a:rPr>
                <a:t>时，</a:t>
              </a:r>
              <a:endParaRPr lang="zh-CN" altLang="en-US" sz="2600" baseline="0">
                <a:solidFill>
                  <a:srgbClr val="002C84"/>
                </a:solidFill>
                <a:latin typeface="幼圆" pitchFamily="49" charset="-122"/>
                <a:ea typeface="幼圆" pitchFamily="49" charset="-122"/>
              </a:endParaRPr>
            </a:p>
            <a:p>
              <a:pPr fontAlgn="base">
                <a:lnSpc>
                  <a:spcPct val="85000"/>
                </a:lnSpc>
                <a:spcBef>
                  <a:spcPct val="0"/>
                </a:spcBef>
              </a:pPr>
              <a:r>
                <a:rPr lang="en-US" altLang="zh-CN" sz="2600" baseline="0">
                  <a:solidFill>
                    <a:srgbClr val="002C84"/>
                  </a:solidFill>
                  <a:latin typeface="幼圆" pitchFamily="49" charset="-122"/>
                  <a:ea typeface="幼圆" pitchFamily="49" charset="-122"/>
                </a:rPr>
                <a:t>   </a:t>
              </a:r>
              <a:r>
                <a:rPr lang="en-US" altLang="zh-CN" sz="2600" baseline="0">
                  <a:solidFill>
                    <a:srgbClr val="002C84"/>
                  </a:solidFill>
                  <a:ea typeface="幼圆" pitchFamily="49" charset="-122"/>
                </a:rPr>
                <a:t>a</a:t>
              </a:r>
              <a:r>
                <a:rPr lang="en-US" altLang="zh-CN" sz="2600" baseline="-25000">
                  <a:solidFill>
                    <a:srgbClr val="002C84"/>
                  </a:solidFill>
                  <a:ea typeface="幼圆" pitchFamily="49" charset="-122"/>
                </a:rPr>
                <a:t>i</a:t>
              </a:r>
              <a:r>
                <a:rPr lang="zh-CN" altLang="zh-CN" sz="2600" baseline="0">
                  <a:solidFill>
                    <a:srgbClr val="002C84"/>
                  </a:solidFill>
                  <a:latin typeface="幼圆" pitchFamily="49" charset="-122"/>
                  <a:ea typeface="幼圆" pitchFamily="49" charset="-122"/>
                </a:rPr>
                <a:t>的直接前驱为</a:t>
              </a:r>
              <a:r>
                <a:rPr lang="en-US" altLang="zh-CN" sz="2600" baseline="0">
                  <a:solidFill>
                    <a:srgbClr val="002C84"/>
                  </a:solidFill>
                  <a:ea typeface="幼圆" pitchFamily="49" charset="-122"/>
                </a:rPr>
                <a:t>a</a:t>
              </a:r>
              <a:r>
                <a:rPr lang="en-US" altLang="zh-CN" sz="2600" baseline="-25000">
                  <a:solidFill>
                    <a:srgbClr val="002C84"/>
                  </a:solidFill>
                  <a:ea typeface="幼圆" pitchFamily="49" charset="-122"/>
                </a:rPr>
                <a:t>i</a:t>
              </a:r>
              <a:r>
                <a:rPr lang="en-US" altLang="zh-CN" sz="2600" baseline="-25000">
                  <a:solidFill>
                    <a:srgbClr val="002C84"/>
                  </a:solidFill>
                  <a:latin typeface="宋体" charset="-122"/>
                  <a:ea typeface="宋体" charset="-122"/>
                </a:rPr>
                <a:t>-</a:t>
              </a:r>
              <a:r>
                <a:rPr lang="en-US" altLang="zh-CN" sz="2600" baseline="-25000">
                  <a:solidFill>
                    <a:srgbClr val="002C84"/>
                  </a:solidFill>
                  <a:ea typeface="幼圆" pitchFamily="49" charset="-122"/>
                </a:rPr>
                <a:t>1</a:t>
              </a:r>
              <a:r>
                <a:rPr lang="en-US" altLang="zh-CN" sz="2600" baseline="0">
                  <a:solidFill>
                    <a:srgbClr val="002C84"/>
                  </a:solidFill>
                  <a:ea typeface="幼圆" pitchFamily="49" charset="-122"/>
                </a:rPr>
                <a:t>,  a</a:t>
              </a:r>
              <a:r>
                <a:rPr lang="en-US" altLang="zh-CN" sz="2600" baseline="-25000">
                  <a:solidFill>
                    <a:srgbClr val="002C84"/>
                  </a:solidFill>
                  <a:ea typeface="幼圆" pitchFamily="49" charset="-122"/>
                </a:rPr>
                <a:t>i</a:t>
              </a:r>
              <a:r>
                <a:rPr lang="zh-CN" altLang="zh-CN" sz="2600" baseline="0">
                  <a:solidFill>
                    <a:srgbClr val="002C84"/>
                  </a:solidFill>
                  <a:latin typeface="幼圆" pitchFamily="49" charset="-122"/>
                  <a:ea typeface="幼圆" pitchFamily="49" charset="-122"/>
                </a:rPr>
                <a:t>的直接后继为</a:t>
              </a:r>
              <a:r>
                <a:rPr lang="en-US" altLang="zh-CN" sz="2600" baseline="0">
                  <a:solidFill>
                    <a:srgbClr val="002C84"/>
                  </a:solidFill>
                  <a:ea typeface="幼圆" pitchFamily="49" charset="-122"/>
                </a:rPr>
                <a:t>a</a:t>
              </a:r>
              <a:r>
                <a:rPr lang="en-US" altLang="zh-CN" sz="2600" baseline="-25000">
                  <a:solidFill>
                    <a:srgbClr val="002C84"/>
                  </a:solidFill>
                  <a:ea typeface="幼圆" pitchFamily="49" charset="-122"/>
                </a:rPr>
                <a:t>i+1</a:t>
              </a:r>
              <a:r>
                <a:rPr lang="zh-CN" altLang="en-US" sz="2600" baseline="0">
                  <a:solidFill>
                    <a:srgbClr val="002C84"/>
                  </a:solidFill>
                  <a:latin typeface="幼圆" pitchFamily="49" charset="-122"/>
                  <a:ea typeface="幼圆" pitchFamily="49" charset="-122"/>
                </a:rPr>
                <a:t>。</a:t>
              </a:r>
              <a:endParaRPr lang="en-US" altLang="zh-CN" sz="2600" baseline="0">
                <a:solidFill>
                  <a:srgbClr val="002C84"/>
                </a:solidFill>
                <a:latin typeface="幼圆" pitchFamily="49" charset="-122"/>
                <a:ea typeface="幼圆" pitchFamily="49" charset="-122"/>
              </a:endParaRPr>
            </a:p>
          </p:txBody>
        </p:sp>
      </p:grpSp>
      <p:sp>
        <p:nvSpPr>
          <p:cNvPr id="504838" name="Rectangle 6"/>
          <p:cNvSpPr>
            <a:spLocks noChangeArrowheads="1"/>
          </p:cNvSpPr>
          <p:nvPr/>
        </p:nvSpPr>
        <p:spPr bwMode="auto">
          <a:xfrm>
            <a:off x="1143000" y="4229100"/>
            <a:ext cx="7143750" cy="1044575"/>
          </a:xfrm>
          <a:prstGeom prst="rect">
            <a:avLst/>
          </a:prstGeom>
          <a:noFill/>
          <a:ln w="12700" cap="sq">
            <a:noFill/>
            <a:miter lim="800000"/>
            <a:headEnd/>
            <a:tailEnd/>
          </a:ln>
        </p:spPr>
        <p:txBody>
          <a:bodyPr>
            <a:spAutoFit/>
          </a:bodyPr>
          <a:lstStyle/>
          <a:p>
            <a:pPr eaLnBrk="1" fontAlgn="base" hangingPunct="1">
              <a:lnSpc>
                <a:spcPct val="80000"/>
              </a:lnSpc>
              <a:spcBef>
                <a:spcPct val="0"/>
              </a:spcBef>
            </a:pPr>
            <a:r>
              <a:rPr lang="zh-CN" altLang="zh-CN" sz="2600" baseline="0">
                <a:solidFill>
                  <a:srgbClr val="002C84"/>
                </a:solidFill>
                <a:ea typeface="幼圆" pitchFamily="49" charset="-122"/>
              </a:rPr>
              <a:t>(2)</a:t>
            </a:r>
            <a:r>
              <a:rPr lang="zh-CN" altLang="zh-CN" sz="2600" baseline="0">
                <a:solidFill>
                  <a:srgbClr val="002C84"/>
                </a:solidFill>
                <a:latin typeface="幼圆" pitchFamily="49" charset="-122"/>
                <a:ea typeface="幼圆" pitchFamily="49" charset="-122"/>
              </a:rPr>
              <a:t> </a:t>
            </a:r>
            <a:r>
              <a:rPr lang="zh-CN" altLang="en-US" sz="2600" baseline="0">
                <a:solidFill>
                  <a:srgbClr val="002C84"/>
                </a:solidFill>
                <a:latin typeface="幼圆" pitchFamily="49" charset="-122"/>
                <a:ea typeface="幼圆" pitchFamily="49" charset="-122"/>
              </a:rPr>
              <a:t>除了第一个元素与最后一个元素，序列中</a:t>
            </a:r>
          </a:p>
          <a:p>
            <a:pPr eaLnBrk="1" fontAlgn="base" hangingPunct="1">
              <a:lnSpc>
                <a:spcPct val="80000"/>
              </a:lnSpc>
              <a:spcBef>
                <a:spcPct val="0"/>
              </a:spcBef>
            </a:pPr>
            <a:r>
              <a:rPr lang="zh-CN" altLang="en-US" sz="2600" baseline="0">
                <a:solidFill>
                  <a:srgbClr val="002C84"/>
                </a:solidFill>
                <a:latin typeface="幼圆" pitchFamily="49" charset="-122"/>
                <a:ea typeface="幼圆" pitchFamily="49" charset="-122"/>
              </a:rPr>
              <a:t>   任何一个元素</a:t>
            </a:r>
            <a:r>
              <a:rPr lang="zh-CN" altLang="en-US" sz="2600" baseline="0">
                <a:solidFill>
                  <a:schemeClr val="accent2"/>
                </a:solidFill>
                <a:latin typeface="幼圆" pitchFamily="49" charset="-122"/>
                <a:ea typeface="幼圆" pitchFamily="49" charset="-122"/>
              </a:rPr>
              <a:t>有且仅有</a:t>
            </a:r>
            <a:r>
              <a:rPr lang="zh-CN" altLang="en-US" sz="2600" baseline="0">
                <a:solidFill>
                  <a:srgbClr val="002C84"/>
                </a:solidFill>
                <a:latin typeface="幼圆" pitchFamily="49" charset="-122"/>
                <a:ea typeface="幼圆" pitchFamily="49" charset="-122"/>
              </a:rPr>
              <a:t>一个直接前驱元素, </a:t>
            </a:r>
          </a:p>
          <a:p>
            <a:pPr eaLnBrk="1" fontAlgn="base" hangingPunct="1">
              <a:lnSpc>
                <a:spcPct val="80000"/>
              </a:lnSpc>
              <a:spcBef>
                <a:spcPct val="0"/>
              </a:spcBef>
            </a:pPr>
            <a:r>
              <a:rPr lang="zh-CN" altLang="en-US" sz="2600" baseline="0">
                <a:solidFill>
                  <a:srgbClr val="002C84"/>
                </a:solidFill>
                <a:latin typeface="幼圆" pitchFamily="49" charset="-122"/>
                <a:ea typeface="幼圆" pitchFamily="49" charset="-122"/>
              </a:rPr>
              <a:t>   </a:t>
            </a:r>
            <a:r>
              <a:rPr lang="zh-CN" altLang="en-US" sz="2600" baseline="0">
                <a:solidFill>
                  <a:schemeClr val="accent2"/>
                </a:solidFill>
                <a:latin typeface="幼圆" pitchFamily="49" charset="-122"/>
                <a:ea typeface="幼圆" pitchFamily="49" charset="-122"/>
              </a:rPr>
              <a:t>有且仅有</a:t>
            </a:r>
            <a:r>
              <a:rPr lang="zh-CN" altLang="en-US" sz="2600" baseline="0">
                <a:solidFill>
                  <a:srgbClr val="002C84"/>
                </a:solidFill>
                <a:latin typeface="幼圆" pitchFamily="49" charset="-122"/>
                <a:ea typeface="幼圆" pitchFamily="49" charset="-122"/>
              </a:rPr>
              <a:t>一个直接后继元素。</a:t>
            </a:r>
          </a:p>
        </p:txBody>
      </p:sp>
      <p:grpSp>
        <p:nvGrpSpPr>
          <p:cNvPr id="3" name="Group 30"/>
          <p:cNvGrpSpPr>
            <a:grpSpLocks/>
          </p:cNvGrpSpPr>
          <p:nvPr/>
        </p:nvGrpSpPr>
        <p:grpSpPr bwMode="auto">
          <a:xfrm>
            <a:off x="1143000" y="5148263"/>
            <a:ext cx="7245350" cy="1249362"/>
            <a:chOff x="720" y="3243"/>
            <a:chExt cx="4564" cy="787"/>
          </a:xfrm>
        </p:grpSpPr>
        <p:sp>
          <p:nvSpPr>
            <p:cNvPr id="49168" name="Text Box 8"/>
            <p:cNvSpPr txBox="1">
              <a:spLocks noChangeArrowheads="1"/>
            </p:cNvSpPr>
            <p:nvPr/>
          </p:nvSpPr>
          <p:spPr bwMode="auto">
            <a:xfrm>
              <a:off x="720" y="3333"/>
              <a:ext cx="4564" cy="697"/>
            </a:xfrm>
            <a:prstGeom prst="rect">
              <a:avLst/>
            </a:prstGeom>
            <a:noFill/>
            <a:ln w="12700" cap="sq">
              <a:noFill/>
              <a:miter lim="800000"/>
              <a:headEnd/>
              <a:tailEnd/>
            </a:ln>
          </p:spPr>
          <p:txBody>
            <a:bodyPr>
              <a:spAutoFit/>
            </a:bodyPr>
            <a:lstStyle/>
            <a:p>
              <a:pPr fontAlgn="base">
                <a:lnSpc>
                  <a:spcPct val="85000"/>
                </a:lnSpc>
                <a:spcBef>
                  <a:spcPct val="0"/>
                </a:spcBef>
              </a:pPr>
              <a:r>
                <a:rPr lang="zh-CN" altLang="zh-CN" sz="2600" baseline="0">
                  <a:solidFill>
                    <a:srgbClr val="002C84"/>
                  </a:solidFill>
                  <a:ea typeface="幼圆" pitchFamily="49" charset="-122"/>
                </a:rPr>
                <a:t>(</a:t>
              </a:r>
              <a:r>
                <a:rPr lang="zh-CN" altLang="en-US" sz="2600" baseline="0">
                  <a:solidFill>
                    <a:srgbClr val="002C84"/>
                  </a:solidFill>
                  <a:ea typeface="幼圆" pitchFamily="49" charset="-122"/>
                </a:rPr>
                <a:t>3</a:t>
              </a:r>
              <a:r>
                <a:rPr lang="zh-CN" altLang="zh-CN" sz="2600" baseline="0">
                  <a:solidFill>
                    <a:srgbClr val="002C84"/>
                  </a:solidFill>
                  <a:ea typeface="幼圆" pitchFamily="49" charset="-122"/>
                </a:rPr>
                <a:t>)</a:t>
              </a:r>
              <a:r>
                <a:rPr lang="zh-CN" altLang="en-US" sz="2600" baseline="0">
                  <a:solidFill>
                    <a:srgbClr val="002C84"/>
                  </a:solidFill>
                  <a:latin typeface="幼圆" pitchFamily="49" charset="-122"/>
                  <a:ea typeface="幼圆" pitchFamily="49" charset="-122"/>
                </a:rPr>
                <a:t> 数据元素之间的先后顺序为</a:t>
              </a:r>
              <a:r>
                <a:rPr lang="zh-CN" altLang="en-US" sz="2600" baseline="0">
                  <a:solidFill>
                    <a:srgbClr val="002C84"/>
                  </a:solidFill>
                  <a:ea typeface="幼圆" pitchFamily="49" charset="-122"/>
                </a:rPr>
                <a:t>“</a:t>
              </a:r>
              <a:r>
                <a:rPr lang="zh-CN" altLang="en-US" sz="2600" baseline="0">
                  <a:solidFill>
                    <a:srgbClr val="002C84"/>
                  </a:solidFill>
                  <a:latin typeface="幼圆" pitchFamily="49" charset="-122"/>
                  <a:ea typeface="幼圆" pitchFamily="49" charset="-122"/>
                </a:rPr>
                <a:t>        </a:t>
              </a:r>
              <a:r>
                <a:rPr lang="zh-CN" altLang="en-US" sz="2600" baseline="0">
                  <a:solidFill>
                    <a:srgbClr val="002C84"/>
                  </a:solidFill>
                  <a:ea typeface="幼圆" pitchFamily="49" charset="-122"/>
                </a:rPr>
                <a:t>”</a:t>
              </a:r>
              <a:r>
                <a:rPr lang="zh-CN" altLang="en-US" sz="2600" baseline="0">
                  <a:solidFill>
                    <a:srgbClr val="002C84"/>
                  </a:solidFill>
                  <a:latin typeface="幼圆" pitchFamily="49" charset="-122"/>
                  <a:ea typeface="幼圆" pitchFamily="49" charset="-122"/>
                </a:rPr>
                <a:t>的</a:t>
              </a:r>
            </a:p>
            <a:p>
              <a:pPr fontAlgn="base">
                <a:lnSpc>
                  <a:spcPct val="85000"/>
                </a:lnSpc>
                <a:spcBef>
                  <a:spcPct val="0"/>
                </a:spcBef>
              </a:pPr>
              <a:r>
                <a:rPr lang="zh-CN" altLang="en-US" sz="2600" baseline="0">
                  <a:solidFill>
                    <a:srgbClr val="002C84"/>
                  </a:solidFill>
                  <a:latin typeface="幼圆" pitchFamily="49" charset="-122"/>
                  <a:ea typeface="幼圆" pitchFamily="49" charset="-122"/>
                </a:rPr>
                <a:t>   关系。</a:t>
              </a:r>
              <a:endParaRPr lang="en-US" altLang="zh-CN" sz="2600" baseline="0">
                <a:solidFill>
                  <a:srgbClr val="002C84"/>
                </a:solidFill>
                <a:latin typeface="幼圆" pitchFamily="49" charset="-122"/>
                <a:ea typeface="幼圆" pitchFamily="49" charset="-122"/>
              </a:endParaRPr>
            </a:p>
            <a:p>
              <a:pPr fontAlgn="base">
                <a:lnSpc>
                  <a:spcPct val="85000"/>
                </a:lnSpc>
                <a:spcBef>
                  <a:spcPct val="0"/>
                </a:spcBef>
              </a:pPr>
              <a:endParaRPr lang="zh-CN" altLang="en-US" sz="2600" baseline="0">
                <a:solidFill>
                  <a:srgbClr val="002C84"/>
                </a:solidFill>
                <a:latin typeface="幼圆" pitchFamily="49" charset="-122"/>
                <a:ea typeface="幼圆" pitchFamily="49" charset="-122"/>
              </a:endParaRPr>
            </a:p>
          </p:txBody>
        </p:sp>
        <p:sp>
          <p:nvSpPr>
            <p:cNvPr id="49169" name="Text Box 9"/>
            <p:cNvSpPr txBox="1">
              <a:spLocks noChangeArrowheads="1"/>
            </p:cNvSpPr>
            <p:nvPr/>
          </p:nvSpPr>
          <p:spPr bwMode="auto">
            <a:xfrm>
              <a:off x="3815" y="3243"/>
              <a:ext cx="1224" cy="346"/>
            </a:xfrm>
            <a:prstGeom prst="rect">
              <a:avLst/>
            </a:prstGeom>
            <a:noFill/>
            <a:ln w="12700" cap="sq">
              <a:noFill/>
              <a:miter lim="800000"/>
              <a:headEnd/>
              <a:tailEnd/>
            </a:ln>
            <a:effectLst>
              <a:outerShdw dist="28398" dir="1593903" algn="ctr" rotWithShape="0">
                <a:schemeClr val="bg1"/>
              </a:outerShdw>
            </a:effectLst>
          </p:spPr>
          <p:txBody>
            <a:bodyPr>
              <a:spAutoFit/>
            </a:bodyPr>
            <a:lstStyle/>
            <a:p>
              <a:pPr fontAlgn="base">
                <a:spcBef>
                  <a:spcPct val="0"/>
                </a:spcBef>
              </a:pPr>
              <a:r>
                <a:rPr lang="zh-CN" altLang="en-US" sz="3000" i="1" baseline="0">
                  <a:solidFill>
                    <a:srgbClr val="FF3300"/>
                  </a:solidFill>
                  <a:ea typeface="黑体" pitchFamily="2" charset="-122"/>
                </a:rPr>
                <a:t>一对一</a:t>
              </a:r>
            </a:p>
          </p:txBody>
        </p:sp>
      </p:grpSp>
      <p:grpSp>
        <p:nvGrpSpPr>
          <p:cNvPr id="5" name="Group 10"/>
          <p:cNvGrpSpPr>
            <a:grpSpLocks/>
          </p:cNvGrpSpPr>
          <p:nvPr/>
        </p:nvGrpSpPr>
        <p:grpSpPr bwMode="auto">
          <a:xfrm>
            <a:off x="438150" y="228600"/>
            <a:ext cx="5276850" cy="752475"/>
            <a:chOff x="276" y="240"/>
            <a:chExt cx="3324" cy="474"/>
          </a:xfrm>
        </p:grpSpPr>
        <p:sp>
          <p:nvSpPr>
            <p:cNvPr id="49166" name="Rectangle 11"/>
            <p:cNvSpPr>
              <a:spLocks noChangeArrowheads="1"/>
            </p:cNvSpPr>
            <p:nvPr/>
          </p:nvSpPr>
          <p:spPr bwMode="auto">
            <a:xfrm>
              <a:off x="276" y="240"/>
              <a:ext cx="3228" cy="468"/>
            </a:xfrm>
            <a:prstGeom prst="rect">
              <a:avLst/>
            </a:prstGeom>
            <a:solidFill>
              <a:srgbClr val="C9E4FF"/>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49167" name="Rectangle 12"/>
            <p:cNvSpPr>
              <a:spLocks noChangeArrowheads="1"/>
            </p:cNvSpPr>
            <p:nvPr/>
          </p:nvSpPr>
          <p:spPr bwMode="auto">
            <a:xfrm>
              <a:off x="386" y="310"/>
              <a:ext cx="3214" cy="404"/>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kumimoji="1" lang="zh-CN" altLang="en-US" sz="3600" baseline="0">
                  <a:solidFill>
                    <a:srgbClr val="FF0000"/>
                  </a:solidFill>
                </a:rPr>
                <a:t>2.1  线性表的基本概念</a:t>
              </a:r>
            </a:p>
          </p:txBody>
        </p:sp>
      </p:grpSp>
      <p:grpSp>
        <p:nvGrpSpPr>
          <p:cNvPr id="6" name="Group 13"/>
          <p:cNvGrpSpPr>
            <a:grpSpLocks/>
          </p:cNvGrpSpPr>
          <p:nvPr/>
        </p:nvGrpSpPr>
        <p:grpSpPr bwMode="auto">
          <a:xfrm>
            <a:off x="533400" y="2459038"/>
            <a:ext cx="2724150" cy="609600"/>
            <a:chOff x="3264" y="816"/>
            <a:chExt cx="1716" cy="384"/>
          </a:xfrm>
        </p:grpSpPr>
        <p:sp>
          <p:nvSpPr>
            <p:cNvPr id="49164" name="Oval 14"/>
            <p:cNvSpPr>
              <a:spLocks noChangeArrowheads="1"/>
            </p:cNvSpPr>
            <p:nvPr/>
          </p:nvSpPr>
          <p:spPr bwMode="auto">
            <a:xfrm>
              <a:off x="3264" y="816"/>
              <a:ext cx="1584" cy="384"/>
            </a:xfrm>
            <a:prstGeom prst="ellipse">
              <a:avLst/>
            </a:prstGeom>
            <a:solidFill>
              <a:srgbClr val="FFFFB1"/>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49165" name="Text Box 15"/>
            <p:cNvSpPr txBox="1">
              <a:spLocks noChangeArrowheads="1"/>
            </p:cNvSpPr>
            <p:nvPr/>
          </p:nvSpPr>
          <p:spPr bwMode="auto">
            <a:xfrm>
              <a:off x="3396" y="852"/>
              <a:ext cx="1584" cy="336"/>
            </a:xfrm>
            <a:prstGeom prst="rect">
              <a:avLst/>
            </a:prstGeom>
            <a:noFill/>
            <a:ln w="12700" cap="sq">
              <a:noFill/>
              <a:miter lim="800000"/>
              <a:headEnd/>
              <a:tailEnd/>
            </a:ln>
          </p:spPr>
          <p:txBody>
            <a:bodyPr>
              <a:spAutoFit/>
            </a:bodyPr>
            <a:lstStyle/>
            <a:p>
              <a:pPr fontAlgn="base">
                <a:spcBef>
                  <a:spcPct val="0"/>
                </a:spcBef>
              </a:pPr>
              <a:r>
                <a:rPr lang="zh-CN" altLang="en-US" sz="2900" baseline="0">
                  <a:solidFill>
                    <a:schemeClr val="accent2"/>
                  </a:solidFill>
                  <a:ea typeface="黑体" pitchFamily="2" charset="-122"/>
                </a:rPr>
                <a:t>1</a:t>
              </a:r>
              <a:r>
                <a:rPr lang="zh-CN" altLang="en-US" sz="2900" baseline="0">
                  <a:solidFill>
                    <a:schemeClr val="accent2"/>
                  </a:solidFill>
                  <a:latin typeface="黑体" pitchFamily="2" charset="-122"/>
                  <a:ea typeface="黑体" pitchFamily="2" charset="-122"/>
                </a:rPr>
                <a:t>.线性关系 </a:t>
              </a:r>
            </a:p>
          </p:txBody>
        </p:sp>
      </p:grpSp>
      <p:grpSp>
        <p:nvGrpSpPr>
          <p:cNvPr id="7" name="Group 16"/>
          <p:cNvGrpSpPr>
            <a:grpSpLocks/>
          </p:cNvGrpSpPr>
          <p:nvPr/>
        </p:nvGrpSpPr>
        <p:grpSpPr bwMode="auto">
          <a:xfrm>
            <a:off x="609600" y="1143000"/>
            <a:ext cx="4568825" cy="609600"/>
            <a:chOff x="2688" y="720"/>
            <a:chExt cx="2400" cy="384"/>
          </a:xfrm>
        </p:grpSpPr>
        <p:sp>
          <p:nvSpPr>
            <p:cNvPr id="49162" name="Rectangle 17"/>
            <p:cNvSpPr>
              <a:spLocks noChangeArrowheads="1"/>
            </p:cNvSpPr>
            <p:nvPr/>
          </p:nvSpPr>
          <p:spPr bwMode="auto">
            <a:xfrm>
              <a:off x="2688" y="720"/>
              <a:ext cx="2400"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49163" name="Text Box 18"/>
            <p:cNvSpPr txBox="1">
              <a:spLocks noChangeArrowheads="1"/>
            </p:cNvSpPr>
            <p:nvPr/>
          </p:nvSpPr>
          <p:spPr bwMode="auto">
            <a:xfrm>
              <a:off x="2736" y="720"/>
              <a:ext cx="2156" cy="368"/>
            </a:xfrm>
            <a:prstGeom prst="rect">
              <a:avLst/>
            </a:prstGeom>
            <a:noFill/>
            <a:ln w="12700" cap="sq">
              <a:noFill/>
              <a:miter lim="800000"/>
              <a:headEnd/>
              <a:tailEnd/>
            </a:ln>
          </p:spPr>
          <p:txBody>
            <a:bodyPr wrap="none">
              <a:spAutoFit/>
            </a:bodyPr>
            <a:lstStyle/>
            <a:p>
              <a:pPr fontAlgn="base">
                <a:spcBef>
                  <a:spcPct val="0"/>
                </a:spcBef>
              </a:pPr>
              <a:r>
                <a:rPr lang="en-US" altLang="zh-CN" sz="3200" baseline="0">
                  <a:solidFill>
                    <a:srgbClr val="002C84"/>
                  </a:solidFill>
                  <a:latin typeface="幼圆" pitchFamily="49" charset="-122"/>
                  <a:ea typeface="幼圆" pitchFamily="49" charset="-122"/>
                </a:rPr>
                <a:t>2.1.1</a:t>
              </a:r>
              <a:r>
                <a:rPr lang="zh-CN" altLang="en-US" sz="3200" baseline="0">
                  <a:solidFill>
                    <a:srgbClr val="002C84"/>
                  </a:solidFill>
                  <a:latin typeface="幼圆" pitchFamily="49" charset="-122"/>
                  <a:ea typeface="幼圆" pitchFamily="49" charset="-122"/>
                </a:rPr>
                <a:t> 线性表的定义 </a:t>
              </a:r>
            </a:p>
          </p:txBody>
        </p:sp>
      </p:grpSp>
      <p:pic>
        <p:nvPicPr>
          <p:cNvPr id="49171" name="Picture 19"/>
          <p:cNvPicPr>
            <a:picLocks noChangeAspect="1" noChangeArrowheads="1"/>
          </p:cNvPicPr>
          <p:nvPr/>
        </p:nvPicPr>
        <p:blipFill>
          <a:blip r:embed="rId2" cstate="print"/>
          <a:srcRect/>
          <a:stretch>
            <a:fillRect/>
          </a:stretch>
        </p:blipFill>
        <p:spPr bwMode="auto">
          <a:xfrm>
            <a:off x="5651500" y="1196975"/>
            <a:ext cx="3260725" cy="1614488"/>
          </a:xfrm>
          <a:prstGeom prst="rect">
            <a:avLst/>
          </a:prstGeom>
          <a:ln/>
        </p:spPr>
        <p:style>
          <a:lnRef idx="2">
            <a:schemeClr val="accent5">
              <a:shade val="50000"/>
            </a:schemeClr>
          </a:lnRef>
          <a:fillRef idx="1">
            <a:schemeClr val="accent5"/>
          </a:fillRef>
          <a:effectRef idx="0">
            <a:schemeClr val="accent5"/>
          </a:effectRef>
          <a:fontRef idx="minor">
            <a:schemeClr val="lt1"/>
          </a:fontRef>
        </p:style>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4834"/>
                                        </p:tgtEl>
                                        <p:attrNameLst>
                                          <p:attrName>style.visibility</p:attrName>
                                        </p:attrNameLst>
                                      </p:cBhvr>
                                      <p:to>
                                        <p:strVal val="visible"/>
                                      </p:to>
                                    </p:set>
                                    <p:animEffect transition="in" filter="dissolve">
                                      <p:cBhvr>
                                        <p:cTn id="7" dur="500"/>
                                        <p:tgtEl>
                                          <p:spTgt spid="504834"/>
                                        </p:tgtEl>
                                      </p:cBhvr>
                                    </p:animEffect>
                                  </p:childTnLst>
                                </p:cTn>
                              </p:par>
                              <p:par>
                                <p:cTn id="8" presetID="42" presetClass="entr" presetSubtype="0" fill="hold" nodeType="withEffect">
                                  <p:stCondLst>
                                    <p:cond delay="0"/>
                                  </p:stCondLst>
                                  <p:childTnLst>
                                    <p:set>
                                      <p:cBhvr>
                                        <p:cTn id="9" dur="1" fill="hold">
                                          <p:stCondLst>
                                            <p:cond delay="0"/>
                                          </p:stCondLst>
                                        </p:cTn>
                                        <p:tgtEl>
                                          <p:spTgt spid="49171"/>
                                        </p:tgtEl>
                                        <p:attrNameLst>
                                          <p:attrName>style.visibility</p:attrName>
                                        </p:attrNameLst>
                                      </p:cBhvr>
                                      <p:to>
                                        <p:strVal val="visible"/>
                                      </p:to>
                                    </p:set>
                                    <p:animEffect transition="in" filter="fade">
                                      <p:cBhvr>
                                        <p:cTn id="10" dur="1000"/>
                                        <p:tgtEl>
                                          <p:spTgt spid="49171"/>
                                        </p:tgtEl>
                                      </p:cBhvr>
                                    </p:animEffect>
                                    <p:anim calcmode="lin" valueType="num">
                                      <p:cBhvr>
                                        <p:cTn id="11" dur="1000" fill="hold"/>
                                        <p:tgtEl>
                                          <p:spTgt spid="49171"/>
                                        </p:tgtEl>
                                        <p:attrNameLst>
                                          <p:attrName>ppt_x</p:attrName>
                                        </p:attrNameLst>
                                      </p:cBhvr>
                                      <p:tavLst>
                                        <p:tav tm="0">
                                          <p:val>
                                            <p:strVal val="#ppt_x"/>
                                          </p:val>
                                        </p:tav>
                                        <p:tav tm="100000">
                                          <p:val>
                                            <p:strVal val="#ppt_x"/>
                                          </p:val>
                                        </p:tav>
                                      </p:tavLst>
                                    </p:anim>
                                    <p:anim calcmode="lin" valueType="num">
                                      <p:cBhvr>
                                        <p:cTn id="12" dur="1000" fill="hold"/>
                                        <p:tgtEl>
                                          <p:spTgt spid="49171"/>
                                        </p:tgtEl>
                                        <p:attrNameLst>
                                          <p:attrName>ppt_y</p:attrName>
                                        </p:attrNameLst>
                                      </p:cBhvr>
                                      <p:tavLst>
                                        <p:tav tm="0">
                                          <p:val>
                                            <p:strVal val="#ppt_y+.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Righ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04838"/>
                                        </p:tgtEl>
                                        <p:attrNameLst>
                                          <p:attrName>style.visibility</p:attrName>
                                        </p:attrNameLst>
                                      </p:cBhvr>
                                      <p:to>
                                        <p:strVal val="visible"/>
                                      </p:to>
                                    </p:set>
                                    <p:animEffect transition="in" filter="wipe(right)">
                                      <p:cBhvr>
                                        <p:cTn id="27" dur="500"/>
                                        <p:tgtEl>
                                          <p:spTgt spid="5048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4" grpId="0" autoUpdateAnimBg="0"/>
      <p:bldP spid="504838"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882650" y="1533525"/>
            <a:ext cx="8153400" cy="4343400"/>
          </a:xfrm>
        </p:spPr>
        <p:txBody>
          <a:bodyPr/>
          <a:lstStyle/>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求线性链表的长度。</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dirty="0">
                <a:solidFill>
                  <a:srgbClr val="FF0000"/>
                </a:solidFill>
                <a:latin typeface="幼圆" pitchFamily="49" charset="-122"/>
                <a:ea typeface="幼圆" pitchFamily="49" charset="-122"/>
              </a:rPr>
              <a:t>建立</a:t>
            </a:r>
            <a:r>
              <a:rPr lang="zh-CN" altLang="en-US" sz="2700" b="1" dirty="0">
                <a:solidFill>
                  <a:srgbClr val="000099"/>
                </a:solidFill>
                <a:latin typeface="幼圆" pitchFamily="49" charset="-122"/>
                <a:ea typeface="幼圆" pitchFamily="49" charset="-122"/>
              </a:rPr>
              <a:t>一个线性链表。</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在非空线性链表的第一个结点前</a:t>
            </a:r>
            <a:r>
              <a:rPr lang="zh-CN" altLang="en-US" sz="2700" b="1" dirty="0">
                <a:solidFill>
                  <a:srgbClr val="FF0000"/>
                </a:solidFill>
                <a:latin typeface="幼圆" pitchFamily="49" charset="-122"/>
                <a:ea typeface="幼圆" pitchFamily="49" charset="-122"/>
              </a:rPr>
              <a:t>插入</a:t>
            </a:r>
            <a:r>
              <a:rPr lang="zh-CN" altLang="en-US" sz="2700" b="1" dirty="0">
                <a:solidFill>
                  <a:srgbClr val="000099"/>
                </a:solidFill>
                <a:latin typeface="幼圆" pitchFamily="49" charset="-122"/>
                <a:ea typeface="幼圆" pitchFamily="49" charset="-122"/>
              </a:rPr>
              <a:t>一个数据</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rPr>
              <a:t>  信息为</a:t>
            </a:r>
            <a:r>
              <a:rPr lang="en-US" altLang="zh-CN" sz="2700" b="1" dirty="0">
                <a:solidFill>
                  <a:srgbClr val="000099"/>
                </a:solidFill>
                <a:ea typeface="幼圆" pitchFamily="49" charset="-122"/>
              </a:rPr>
              <a:t>item</a:t>
            </a:r>
            <a:r>
              <a:rPr lang="zh-CN" altLang="en-US" sz="2700" b="1" dirty="0">
                <a:solidFill>
                  <a:srgbClr val="000099"/>
                </a:solidFill>
                <a:latin typeface="幼圆" pitchFamily="49" charset="-122"/>
                <a:ea typeface="幼圆" pitchFamily="49" charset="-122"/>
              </a:rPr>
              <a:t>的新结点。</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在线性链表中由指针</a:t>
            </a:r>
            <a:r>
              <a:rPr lang="en-US" altLang="zh-CN" sz="2700" b="1" dirty="0">
                <a:solidFill>
                  <a:srgbClr val="000099"/>
                </a:solidFill>
                <a:ea typeface="幼圆" pitchFamily="49" charset="-122"/>
              </a:rPr>
              <a:t>q </a:t>
            </a:r>
            <a:r>
              <a:rPr lang="zh-CN" altLang="en-US" sz="2700" b="1" dirty="0">
                <a:solidFill>
                  <a:srgbClr val="000099"/>
                </a:solidFill>
                <a:latin typeface="幼圆" pitchFamily="49" charset="-122"/>
                <a:ea typeface="幼圆" pitchFamily="49" charset="-122"/>
              </a:rPr>
              <a:t>指出的结点之后</a:t>
            </a:r>
            <a:r>
              <a:rPr lang="zh-CN" altLang="en-US" sz="2700" b="1" dirty="0">
                <a:solidFill>
                  <a:srgbClr val="FF0000"/>
                </a:solidFill>
                <a:latin typeface="幼圆" pitchFamily="49" charset="-122"/>
                <a:ea typeface="幼圆" pitchFamily="49" charset="-122"/>
              </a:rPr>
              <a:t>插入</a:t>
            </a:r>
            <a:r>
              <a:rPr lang="zh-CN" altLang="en-US" sz="2700" b="1" dirty="0">
                <a:solidFill>
                  <a:srgbClr val="000099"/>
                </a:solidFill>
                <a:latin typeface="幼圆" pitchFamily="49" charset="-122"/>
                <a:ea typeface="幼圆" pitchFamily="49" charset="-122"/>
              </a:rPr>
              <a:t>一</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rPr>
              <a:t>  个数据信息为</a:t>
            </a:r>
            <a:r>
              <a:rPr lang="en-US" altLang="zh-CN" sz="2700" b="1" dirty="0">
                <a:solidFill>
                  <a:srgbClr val="000099"/>
                </a:solidFill>
                <a:ea typeface="幼圆" pitchFamily="49" charset="-122"/>
              </a:rPr>
              <a:t>item</a:t>
            </a:r>
            <a:r>
              <a:rPr lang="zh-CN" altLang="en-US" sz="2700" b="1" dirty="0">
                <a:solidFill>
                  <a:srgbClr val="000099"/>
                </a:solidFill>
                <a:latin typeface="幼圆" pitchFamily="49" charset="-122"/>
                <a:ea typeface="幼圆" pitchFamily="49" charset="-122"/>
              </a:rPr>
              <a:t>的链结点。</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在线性</a:t>
            </a:r>
            <a:r>
              <a:rPr lang="zh-CN" altLang="en-US" sz="2700" b="1">
                <a:solidFill>
                  <a:srgbClr val="000099"/>
                </a:solidFill>
                <a:latin typeface="幼圆" pitchFamily="49" charset="-122"/>
                <a:ea typeface="幼圆" pitchFamily="49" charset="-122"/>
              </a:rPr>
              <a:t>链表中</a:t>
            </a:r>
            <a:r>
              <a:rPr lang="zh-CN" altLang="en-US" sz="2700">
                <a:solidFill>
                  <a:srgbClr val="000099"/>
                </a:solidFill>
                <a:latin typeface="幼圆" pitchFamily="49" charset="-122"/>
                <a:ea typeface="幼圆" pitchFamily="49" charset="-122"/>
              </a:rPr>
              <a:t>满足某条件的</a:t>
            </a:r>
            <a:r>
              <a:rPr lang="zh-CN" altLang="en-US" sz="2700" b="1">
                <a:solidFill>
                  <a:srgbClr val="000099"/>
                </a:solidFill>
                <a:latin typeface="幼圆" pitchFamily="49" charset="-122"/>
                <a:ea typeface="幼圆" pitchFamily="49" charset="-122"/>
              </a:rPr>
              <a:t>结点</a:t>
            </a:r>
            <a:r>
              <a:rPr lang="zh-CN" altLang="en-US" sz="2700" b="1" dirty="0">
                <a:solidFill>
                  <a:srgbClr val="000099"/>
                </a:solidFill>
                <a:latin typeface="幼圆" pitchFamily="49" charset="-122"/>
                <a:ea typeface="幼圆" pitchFamily="49" charset="-122"/>
              </a:rPr>
              <a:t>后面插入一个</a:t>
            </a:r>
            <a:r>
              <a:rPr lang="zh-CN" altLang="en-US" sz="2700" b="1">
                <a:solidFill>
                  <a:srgbClr val="000099"/>
                </a:solidFill>
                <a:latin typeface="幼圆" pitchFamily="49" charset="-122"/>
                <a:ea typeface="幼圆" pitchFamily="49" charset="-122"/>
              </a:rPr>
              <a:t>数据信息为</a:t>
            </a:r>
            <a:r>
              <a:rPr lang="en-US" altLang="zh-CN" sz="2700" b="1" dirty="0">
                <a:solidFill>
                  <a:srgbClr val="000099"/>
                </a:solidFill>
                <a:ea typeface="幼圆" pitchFamily="49" charset="-122"/>
              </a:rPr>
              <a:t>item</a:t>
            </a:r>
            <a:r>
              <a:rPr lang="zh-CN" altLang="en-US" sz="2700" b="1" dirty="0">
                <a:solidFill>
                  <a:srgbClr val="000099"/>
                </a:solidFill>
                <a:latin typeface="幼圆" pitchFamily="49" charset="-122"/>
                <a:ea typeface="幼圆" pitchFamily="49" charset="-122"/>
              </a:rPr>
              <a:t>的链结点</a:t>
            </a:r>
            <a:r>
              <a:rPr lang="zh-CN" altLang="en-US" sz="2700" dirty="0">
                <a:solidFill>
                  <a:srgbClr val="000099"/>
                </a:solidFill>
                <a:latin typeface="幼圆" pitchFamily="49" charset="-122"/>
                <a:ea typeface="幼圆" pitchFamily="49" charset="-122"/>
              </a:rPr>
              <a:t>。</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从非空线性链表中</a:t>
            </a:r>
            <a:r>
              <a:rPr lang="zh-CN" altLang="en-US" sz="2700" dirty="0">
                <a:solidFill>
                  <a:srgbClr val="FF0000"/>
                </a:solidFill>
                <a:latin typeface="幼圆" pitchFamily="49" charset="-122"/>
                <a:ea typeface="幼圆" pitchFamily="49" charset="-122"/>
              </a:rPr>
              <a:t>删除</a:t>
            </a:r>
            <a:r>
              <a:rPr lang="zh-CN" altLang="en-US" sz="2700" b="1" dirty="0">
                <a:solidFill>
                  <a:srgbClr val="000099"/>
                </a:solidFill>
                <a:latin typeface="幼圆" pitchFamily="49" charset="-122"/>
                <a:ea typeface="幼圆" pitchFamily="49" charset="-122"/>
              </a:rPr>
              <a:t>链结点</a:t>
            </a:r>
            <a:r>
              <a:rPr lang="en-US" altLang="zh-CN" sz="2700" b="1" dirty="0">
                <a:solidFill>
                  <a:srgbClr val="000099"/>
                </a:solidFill>
                <a:ea typeface="幼圆" pitchFamily="49" charset="-122"/>
              </a:rPr>
              <a:t>q(q</a:t>
            </a:r>
            <a:r>
              <a:rPr lang="zh-CN" altLang="en-US" sz="2700" b="1" dirty="0">
                <a:solidFill>
                  <a:srgbClr val="000099"/>
                </a:solidFill>
                <a:latin typeface="幼圆" pitchFamily="49" charset="-122"/>
                <a:ea typeface="幼圆" pitchFamily="49" charset="-122"/>
              </a:rPr>
              <a:t>为指向被删除</a:t>
            </a:r>
          </a:p>
          <a:p>
            <a:pPr eaLnBrk="1" hangingPunct="1">
              <a:lnSpc>
                <a:spcPct val="90000"/>
              </a:lnSpc>
              <a:spcBef>
                <a:spcPct val="15000"/>
              </a:spcBef>
              <a:buFontTx/>
              <a:buNone/>
            </a:pPr>
            <a:r>
              <a:rPr lang="zh-CN" altLang="en-US" sz="2700" b="1" dirty="0">
                <a:solidFill>
                  <a:srgbClr val="000099"/>
                </a:solidFill>
                <a:latin typeface="幼圆" pitchFamily="49" charset="-122"/>
                <a:ea typeface="幼圆" pitchFamily="49" charset="-122"/>
              </a:rPr>
              <a:t>  链结点的指针</a:t>
            </a:r>
            <a:r>
              <a:rPr lang="zh-CN" altLang="en-US" sz="2700" b="1" dirty="0">
                <a:solidFill>
                  <a:srgbClr val="000099"/>
                </a:solidFill>
                <a:ea typeface="幼圆" pitchFamily="49" charset="-122"/>
              </a:rPr>
              <a:t>)</a:t>
            </a:r>
            <a:r>
              <a:rPr lang="zh-CN" altLang="en-US" sz="2700" b="1" dirty="0">
                <a:solidFill>
                  <a:srgbClr val="000099"/>
                </a:solidFill>
                <a:latin typeface="幼圆" pitchFamily="49" charset="-122"/>
                <a:ea typeface="幼圆" pitchFamily="49" charset="-122"/>
              </a:rPr>
              <a:t>。</a:t>
            </a:r>
          </a:p>
          <a:p>
            <a:pPr eaLnBrk="1" hangingPunct="1">
              <a:lnSpc>
                <a:spcPct val="90000"/>
              </a:lnSpc>
              <a:spcBef>
                <a:spcPct val="15000"/>
              </a:spcBef>
              <a:buFontTx/>
              <a:buNone/>
            </a:pPr>
            <a:endParaRPr lang="zh-CN" altLang="en-US" sz="2700" dirty="0">
              <a:solidFill>
                <a:srgbClr val="000099"/>
              </a:solidFill>
              <a:latin typeface="幼圆" pitchFamily="49" charset="-122"/>
              <a:ea typeface="幼圆" pitchFamily="49" charset="-122"/>
            </a:endParaRPr>
          </a:p>
        </p:txBody>
      </p:sp>
      <p:grpSp>
        <p:nvGrpSpPr>
          <p:cNvPr id="2" name="Group 120"/>
          <p:cNvGrpSpPr>
            <a:grpSpLocks/>
          </p:cNvGrpSpPr>
          <p:nvPr/>
        </p:nvGrpSpPr>
        <p:grpSpPr bwMode="auto">
          <a:xfrm>
            <a:off x="228600" y="533400"/>
            <a:ext cx="5567363" cy="685800"/>
            <a:chOff x="192" y="384"/>
            <a:chExt cx="2832" cy="432"/>
          </a:xfrm>
        </p:grpSpPr>
        <p:sp>
          <p:nvSpPr>
            <p:cNvPr id="7172" name="Oval 115"/>
            <p:cNvSpPr>
              <a:spLocks noChangeArrowheads="1"/>
            </p:cNvSpPr>
            <p:nvPr/>
          </p:nvSpPr>
          <p:spPr bwMode="auto">
            <a:xfrm>
              <a:off x="192" y="384"/>
              <a:ext cx="2832" cy="432"/>
            </a:xfrm>
            <a:prstGeom prst="ellipse">
              <a:avLst/>
            </a:prstGeom>
            <a:solidFill>
              <a:srgbClr val="FFFFD1"/>
            </a:solidFill>
            <a:ln w="9525">
              <a:noFill/>
              <a:round/>
              <a:headEnd/>
              <a:tailEnd/>
            </a:ln>
            <a:effectLst>
              <a:outerShdw dist="74053" dir="1857825" algn="ctr" rotWithShape="0">
                <a:srgbClr val="B2B2B2"/>
              </a:outerShdw>
            </a:effectLst>
          </p:spPr>
          <p:txBody>
            <a:bodyPr wrap="none" anchor="ctr"/>
            <a:lstStyle/>
            <a:p>
              <a:endParaRPr lang="zh-CN" altLang="en-US"/>
            </a:p>
          </p:txBody>
        </p:sp>
        <p:sp>
          <p:nvSpPr>
            <p:cNvPr id="7173" name="Rectangle 116"/>
            <p:cNvSpPr>
              <a:spLocks noChangeArrowheads="1"/>
            </p:cNvSpPr>
            <p:nvPr/>
          </p:nvSpPr>
          <p:spPr bwMode="auto">
            <a:xfrm>
              <a:off x="192" y="403"/>
              <a:ext cx="2640" cy="368"/>
            </a:xfrm>
            <a:prstGeom prst="rect">
              <a:avLst/>
            </a:prstGeom>
            <a:noFill/>
            <a:ln w="12700" cap="sq">
              <a:noFill/>
              <a:miter lim="800000"/>
              <a:headEnd/>
              <a:tailEnd/>
            </a:ln>
          </p:spPr>
          <p:txBody>
            <a:bodyPr>
              <a:spAutoFit/>
            </a:bodyPr>
            <a:lstStyle/>
            <a:p>
              <a:pPr fontAlgn="base">
                <a:spcBef>
                  <a:spcPct val="0"/>
                </a:spcBef>
              </a:pPr>
              <a:r>
                <a:rPr kumimoji="1" lang="zh-CN" altLang="en-US" sz="3200" baseline="0">
                  <a:solidFill>
                    <a:srgbClr val="003399"/>
                  </a:solidFill>
                  <a:latin typeface="幼圆" pitchFamily="49" charset="-122"/>
                  <a:ea typeface="幼圆" pitchFamily="49" charset="-122"/>
                </a:rPr>
                <a:t>   </a:t>
              </a:r>
              <a:r>
                <a:rPr kumimoji="1" lang="en-US" altLang="zh-CN" sz="3200" baseline="0">
                  <a:solidFill>
                    <a:srgbClr val="003399"/>
                  </a:solidFill>
                  <a:latin typeface="幼圆" pitchFamily="49" charset="-122"/>
                  <a:ea typeface="幼圆" pitchFamily="49" charset="-122"/>
                </a:rPr>
                <a:t>2.3.3 </a:t>
              </a:r>
              <a:r>
                <a:rPr kumimoji="1" lang="zh-CN" altLang="en-US" sz="3200" baseline="0">
                  <a:solidFill>
                    <a:srgbClr val="003399"/>
                  </a:solidFill>
                  <a:latin typeface="幼圆" pitchFamily="49" charset="-122"/>
                  <a:ea typeface="幼圆" pitchFamily="49" charset="-122"/>
                </a:rPr>
                <a:t>链表的基本操作</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ppt_x"/>
                                          </p:val>
                                        </p:tav>
                                        <p:tav tm="100000">
                                          <p:val>
                                            <p:strVal val="#ppt_x"/>
                                          </p:val>
                                        </p:tav>
                                      </p:tavLst>
                                    </p:anim>
                                    <p:anim calcmode="lin" valueType="num">
                                      <p:cBhvr additive="base">
                                        <p:cTn id="8" dur="500" fill="hold"/>
                                        <p:tgtEl>
                                          <p:spTgt spid="276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827584" y="1340768"/>
            <a:ext cx="7924800" cy="3429000"/>
          </a:xfrm>
        </p:spPr>
        <p:txBody>
          <a:bodyPr/>
          <a:lstStyle/>
          <a:p>
            <a:pPr eaLnBrk="1" hangingPunct="1">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删除线性链表中满足某个条件的链结点。</a:t>
            </a:r>
          </a:p>
          <a:p>
            <a:pPr eaLnBrk="1" hangingPunct="1">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线性链表的逆转。</a:t>
            </a:r>
          </a:p>
          <a:p>
            <a:pPr eaLnBrk="1" hangingPunct="1">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将两个线性链表合并为一个线性链表。</a:t>
            </a:r>
          </a:p>
          <a:p>
            <a:pPr eaLnBrk="1" hangingPunct="1">
              <a:buFontTx/>
              <a:buNone/>
            </a:pPr>
            <a:r>
              <a:rPr lang="zh-CN" altLang="en-US" sz="2700" b="1" dirty="0">
                <a:solidFill>
                  <a:srgbClr val="000099"/>
                </a:solidFill>
                <a:latin typeface="幼圆" pitchFamily="49" charset="-122"/>
                <a:ea typeface="幼圆" pitchFamily="49" charset="-122"/>
                <a:sym typeface="Symbol" pitchFamily="18" charset="2"/>
              </a:rPr>
              <a:t> </a:t>
            </a:r>
            <a:r>
              <a:rPr lang="zh-CN" altLang="en-US" sz="2700" b="1" dirty="0">
                <a:solidFill>
                  <a:srgbClr val="000099"/>
                </a:solidFill>
                <a:latin typeface="幼圆" pitchFamily="49" charset="-122"/>
                <a:ea typeface="幼圆" pitchFamily="49" charset="-122"/>
              </a:rPr>
              <a:t>检索线性链表中的第</a:t>
            </a:r>
            <a:r>
              <a:rPr lang="en-US" altLang="en-US" sz="2700" b="1" dirty="0" err="1">
                <a:solidFill>
                  <a:srgbClr val="000099"/>
                </a:solidFill>
                <a:ea typeface="幼圆" pitchFamily="49" charset="-122"/>
              </a:rPr>
              <a:t>i</a:t>
            </a:r>
            <a:r>
              <a:rPr lang="zh-CN" altLang="en-US" sz="2700" b="1" dirty="0">
                <a:solidFill>
                  <a:srgbClr val="000099"/>
                </a:solidFill>
                <a:latin typeface="幼圆" pitchFamily="49" charset="-122"/>
                <a:ea typeface="幼圆" pitchFamily="49" charset="-122"/>
              </a:rPr>
              <a:t>个链结点。</a:t>
            </a:r>
          </a:p>
          <a:p>
            <a:pPr eaLnBrk="1" hangingPunct="1">
              <a:buFontTx/>
              <a:buNone/>
            </a:pPr>
            <a:r>
              <a:rPr lang="zh-CN" altLang="zh-CN" sz="2700" b="1" dirty="0">
                <a:solidFill>
                  <a:srgbClr val="000099"/>
                </a:solidFill>
                <a:latin typeface="幼圆" pitchFamily="49" charset="-122"/>
                <a:ea typeface="幼圆" pitchFamily="49" charset="-122"/>
              </a:rPr>
              <a:t> </a:t>
            </a:r>
            <a:r>
              <a:rPr lang="zh-CN" altLang="zh-CN" sz="2700" b="1" dirty="0">
                <a:solidFill>
                  <a:srgbClr val="000099"/>
                </a:solidFill>
                <a:ea typeface="幼圆" pitchFamily="49" charset="-122"/>
              </a:rPr>
              <a:t>……</a:t>
            </a:r>
            <a:endParaRPr lang="zh-CN" altLang="en-US" sz="2700" b="1" dirty="0">
              <a:solidFill>
                <a:srgbClr val="000099"/>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slide(fromBottom)">
                                      <p:cBhvr>
                                        <p:cTn id="7" dur="500"/>
                                        <p:tgtEl>
                                          <p:spTgt spid="2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340768"/>
            <a:ext cx="8496944" cy="4556125"/>
          </a:xfrm>
          <a:solidFill>
            <a:schemeClr val="bg2">
              <a:lumMod val="20000"/>
              <a:lumOff val="80000"/>
            </a:schemeClr>
          </a:solidFill>
          <a:effectLst>
            <a:outerShdw blurRad="50800" dist="38100" dir="2700000" algn="tl" rotWithShape="0">
              <a:prstClr val="black">
                <a:alpha val="40000"/>
              </a:prstClr>
            </a:outerShdw>
          </a:effectLst>
        </p:spPr>
        <p:txBody>
          <a:bodyPr/>
          <a:lstStyle/>
          <a:p>
            <a:r>
              <a:rPr lang="en-US" altLang="zh-CN" sz="2000" b="0" dirty="0" err="1"/>
              <a:t>createList</a:t>
            </a:r>
            <a:r>
              <a:rPr lang="en-US" altLang="zh-CN" sz="2000" b="0" dirty="0"/>
              <a:t>(</a:t>
            </a:r>
            <a:r>
              <a:rPr lang="en-US" altLang="zh-CN" sz="2000" b="0" dirty="0" err="1"/>
              <a:t>int</a:t>
            </a:r>
            <a:r>
              <a:rPr lang="en-US" altLang="zh-CN" sz="2000" b="0" dirty="0"/>
              <a:t> n); 	//</a:t>
            </a:r>
            <a:r>
              <a:rPr lang="zh-CN" altLang="en-US" sz="2000" b="0" dirty="0"/>
              <a:t>创建一个具有</a:t>
            </a:r>
            <a:r>
              <a:rPr lang="en-US" altLang="zh-CN" sz="2000" b="0" dirty="0"/>
              <a:t>n</a:t>
            </a:r>
            <a:r>
              <a:rPr lang="zh-CN" altLang="en-US" sz="2000" b="0" dirty="0"/>
              <a:t>个结点的链表</a:t>
            </a:r>
            <a:endParaRPr lang="en-US" altLang="zh-CN" sz="2000" b="0" dirty="0"/>
          </a:p>
          <a:p>
            <a:r>
              <a:rPr lang="en-US" altLang="zh-CN" sz="2000" b="0" dirty="0" err="1"/>
              <a:t>getLength</a:t>
            </a:r>
            <a:r>
              <a:rPr lang="en-US" altLang="zh-CN" sz="2000" b="0" dirty="0"/>
              <a:t>(</a:t>
            </a:r>
            <a:r>
              <a:rPr lang="en-US" altLang="zh-CN" sz="2000" b="0" dirty="0" err="1"/>
              <a:t>Nodeptr</a:t>
            </a:r>
            <a:r>
              <a:rPr lang="en-US" altLang="zh-CN" sz="2000" b="0" dirty="0"/>
              <a:t> list);	//</a:t>
            </a:r>
            <a:r>
              <a:rPr lang="zh-CN" altLang="en-US" sz="2000" b="0" dirty="0"/>
              <a:t>获得链表的长度</a:t>
            </a:r>
            <a:endParaRPr lang="en-US" altLang="zh-CN" sz="2000" b="0" dirty="0"/>
          </a:p>
          <a:p>
            <a:r>
              <a:rPr lang="en-US" altLang="zh-CN" sz="2000" b="0" dirty="0" err="1"/>
              <a:t>destroyList</a:t>
            </a:r>
            <a:r>
              <a:rPr lang="en-US" altLang="zh-CN" sz="2000" b="0" dirty="0"/>
              <a:t> (</a:t>
            </a:r>
            <a:r>
              <a:rPr lang="en-US" altLang="zh-CN" sz="2000" b="0" dirty="0" err="1"/>
              <a:t>Nodeprt</a:t>
            </a:r>
            <a:r>
              <a:rPr lang="en-US" altLang="zh-CN" sz="2000" b="0" dirty="0"/>
              <a:t> list);	//</a:t>
            </a:r>
            <a:r>
              <a:rPr lang="zh-CN" altLang="en-US" sz="2000" b="0" dirty="0"/>
              <a:t>销毁一个表</a:t>
            </a:r>
            <a:endParaRPr lang="en-US" altLang="zh-CN" sz="2000" b="0" dirty="0"/>
          </a:p>
          <a:p>
            <a:r>
              <a:rPr lang="en-US" altLang="zh-CN" sz="2000" b="0" dirty="0" err="1"/>
              <a:t>printList</a:t>
            </a:r>
            <a:r>
              <a:rPr lang="en-US" altLang="zh-CN" sz="2000" b="0" dirty="0"/>
              <a:t>(</a:t>
            </a:r>
            <a:r>
              <a:rPr lang="en-US" altLang="zh-CN" sz="2000" b="0" dirty="0" err="1"/>
              <a:t>Nodeptr</a:t>
            </a:r>
            <a:r>
              <a:rPr lang="en-US" altLang="zh-CN" sz="2000" b="0" dirty="0"/>
              <a:t> list);	//</a:t>
            </a:r>
            <a:r>
              <a:rPr lang="zh-CN" altLang="en-US" sz="2000" b="0" dirty="0"/>
              <a:t>输出一个表</a:t>
            </a:r>
            <a:endParaRPr lang="en-US" altLang="zh-CN" sz="2000" b="0" dirty="0"/>
          </a:p>
          <a:p>
            <a:r>
              <a:rPr lang="en-US" altLang="zh-CN" sz="2000" b="0" dirty="0" err="1"/>
              <a:t>insertFrst</a:t>
            </a:r>
            <a:r>
              <a:rPr lang="en-US" altLang="zh-CN" sz="2000" b="0" dirty="0"/>
              <a:t> (</a:t>
            </a:r>
            <a:r>
              <a:rPr lang="en-US" altLang="zh-CN" sz="2000" b="0" dirty="0" err="1"/>
              <a:t>Nodeptr</a:t>
            </a:r>
            <a:r>
              <a:rPr lang="en-US" altLang="zh-CN" sz="2000" b="0" dirty="0"/>
              <a:t> list,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在链表头插入一个元素</a:t>
            </a:r>
            <a:endParaRPr lang="en-US" altLang="zh-CN" sz="2000" b="0" dirty="0"/>
          </a:p>
          <a:p>
            <a:r>
              <a:rPr lang="en-US" altLang="zh-CN" sz="2000" b="0" dirty="0" err="1"/>
              <a:t>insertLast</a:t>
            </a:r>
            <a:r>
              <a:rPr lang="en-US" altLang="zh-CN" sz="2000" b="0" dirty="0"/>
              <a:t>(</a:t>
            </a:r>
            <a:r>
              <a:rPr lang="en-US" altLang="zh-CN" sz="2000" b="0" dirty="0" err="1"/>
              <a:t>Nodeptr</a:t>
            </a:r>
            <a:r>
              <a:rPr lang="en-US" altLang="zh-CN" sz="2000" b="0" dirty="0"/>
              <a:t> list ,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在链表尾插入一个元素</a:t>
            </a:r>
            <a:endParaRPr lang="en-US" altLang="zh-CN" sz="2000" b="0" dirty="0"/>
          </a:p>
          <a:p>
            <a:r>
              <a:rPr lang="en-US" altLang="zh-CN" sz="2000" b="0" dirty="0" err="1"/>
              <a:t>insertNode</a:t>
            </a:r>
            <a:r>
              <a:rPr lang="en-US" altLang="zh-CN" sz="2000" b="0" dirty="0"/>
              <a:t>(</a:t>
            </a:r>
            <a:r>
              <a:rPr lang="en-US" altLang="zh-CN" sz="2000" b="0" dirty="0" err="1"/>
              <a:t>Nodeptr</a:t>
            </a:r>
            <a:r>
              <a:rPr lang="en-US" altLang="zh-CN" sz="2000" b="0" dirty="0"/>
              <a:t> list , </a:t>
            </a:r>
            <a:r>
              <a:rPr lang="en-US" altLang="zh-CN" sz="2000" b="0" dirty="0" err="1"/>
              <a:t>Nodeptr</a:t>
            </a:r>
            <a:r>
              <a:rPr lang="en-US" altLang="zh-CN" sz="2000" b="0" dirty="0"/>
              <a:t> p,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在链表某一结点后插入包含某一个元素的结点</a:t>
            </a:r>
            <a:endParaRPr lang="en-US" altLang="zh-CN" sz="2000" b="0" dirty="0"/>
          </a:p>
          <a:p>
            <a:r>
              <a:rPr lang="en-US" altLang="zh-CN" sz="2000" b="0" dirty="0" err="1"/>
              <a:t>searchNode</a:t>
            </a:r>
            <a:r>
              <a:rPr lang="en-US" altLang="zh-CN" sz="2000" b="0" dirty="0"/>
              <a:t>(</a:t>
            </a:r>
            <a:r>
              <a:rPr lang="en-US" altLang="zh-CN" sz="2000" b="0" dirty="0" err="1"/>
              <a:t>Nodeptr</a:t>
            </a:r>
            <a:r>
              <a:rPr lang="en-US" altLang="zh-CN" sz="2000" b="0" dirty="0"/>
              <a:t> list ,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在链表中查找某一元素</a:t>
            </a:r>
            <a:endParaRPr lang="en-US" altLang="zh-CN" sz="2000" b="0" dirty="0"/>
          </a:p>
          <a:p>
            <a:r>
              <a:rPr lang="en-US" altLang="zh-CN" sz="2000" b="0" dirty="0" err="1"/>
              <a:t>deleteNode</a:t>
            </a:r>
            <a:r>
              <a:rPr lang="en-US" altLang="zh-CN" sz="2000" b="0" dirty="0"/>
              <a:t>(</a:t>
            </a:r>
            <a:r>
              <a:rPr lang="en-US" altLang="zh-CN" sz="2000" b="0" dirty="0" err="1"/>
              <a:t>Nodeptr</a:t>
            </a:r>
            <a:r>
              <a:rPr lang="en-US" altLang="zh-CN" sz="2000" b="0" dirty="0"/>
              <a:t> list , </a:t>
            </a:r>
            <a:r>
              <a:rPr lang="en-US" altLang="zh-CN" sz="2000" b="0" dirty="0" err="1"/>
              <a:t>ElemType</a:t>
            </a:r>
            <a:r>
              <a:rPr lang="en-US" altLang="zh-CN" sz="2000" b="0" dirty="0"/>
              <a:t> </a:t>
            </a:r>
            <a:r>
              <a:rPr lang="en-US" altLang="zh-CN" sz="2000" b="0" dirty="0" err="1"/>
              <a:t>elem</a:t>
            </a:r>
            <a:r>
              <a:rPr lang="en-US" altLang="zh-CN" sz="2000" b="0" dirty="0"/>
              <a:t> );	//</a:t>
            </a:r>
            <a:r>
              <a:rPr lang="zh-CN" altLang="en-US" sz="2000" b="0" dirty="0"/>
              <a:t>在链表中删除包含某一元素结点</a:t>
            </a:r>
            <a:endParaRPr lang="en-US" altLang="zh-CN" sz="2000" b="0" dirty="0"/>
          </a:p>
          <a:p>
            <a:endParaRPr lang="zh-CN" altLang="en-US" sz="2000" b="0" dirty="0"/>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52</a:t>
            </a:fld>
            <a:endParaRPr lang="en-US" altLang="zh-CN"/>
          </a:p>
        </p:txBody>
      </p:sp>
      <p:grpSp>
        <p:nvGrpSpPr>
          <p:cNvPr id="2" name="Group 2"/>
          <p:cNvGrpSpPr>
            <a:grpSpLocks/>
          </p:cNvGrpSpPr>
          <p:nvPr/>
        </p:nvGrpSpPr>
        <p:grpSpPr bwMode="auto">
          <a:xfrm>
            <a:off x="468313" y="587375"/>
            <a:ext cx="5832475" cy="609600"/>
            <a:chOff x="324" y="432"/>
            <a:chExt cx="3356" cy="384"/>
          </a:xfrm>
        </p:grpSpPr>
        <p:sp>
          <p:nvSpPr>
            <p:cNvPr id="6" name="Rectangle 3"/>
            <p:cNvSpPr>
              <a:spLocks noChangeArrowheads="1"/>
            </p:cNvSpPr>
            <p:nvPr/>
          </p:nvSpPr>
          <p:spPr bwMode="auto">
            <a:xfrm>
              <a:off x="324" y="432"/>
              <a:ext cx="2976"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7" name="Text Box 4"/>
            <p:cNvSpPr txBox="1">
              <a:spLocks noChangeArrowheads="1"/>
            </p:cNvSpPr>
            <p:nvPr/>
          </p:nvSpPr>
          <p:spPr bwMode="auto">
            <a:xfrm>
              <a:off x="432" y="432"/>
              <a:ext cx="3248" cy="368"/>
            </a:xfrm>
            <a:prstGeom prst="rect">
              <a:avLst/>
            </a:prstGeom>
            <a:noFill/>
            <a:ln w="12700" cap="sq">
              <a:noFill/>
              <a:miter lim="800000"/>
              <a:headEnd/>
              <a:tailEnd/>
            </a:ln>
          </p:spPr>
          <p:txBody>
            <a:bodyPr>
              <a:spAutoFit/>
            </a:bodyPr>
            <a:lstStyle/>
            <a:p>
              <a:pPr fontAlgn="base">
                <a:spcBef>
                  <a:spcPct val="0"/>
                </a:spcBef>
              </a:pPr>
              <a:r>
                <a:rPr lang="zh-CN" altLang="en-US" sz="3200" dirty="0">
                  <a:solidFill>
                    <a:srgbClr val="002C84"/>
                  </a:solidFill>
                  <a:latin typeface="幼圆" pitchFamily="49" charset="-122"/>
                  <a:ea typeface="幼圆" pitchFamily="49" charset="-122"/>
                </a:rPr>
                <a:t>链</a:t>
              </a:r>
              <a:r>
                <a:rPr lang="zh-CN" altLang="en-US" sz="3200" baseline="0" dirty="0">
                  <a:solidFill>
                    <a:srgbClr val="002C84"/>
                  </a:solidFill>
                  <a:latin typeface="幼圆" pitchFamily="49" charset="-122"/>
                  <a:ea typeface="幼圆" pitchFamily="49" charset="-122"/>
                </a:rPr>
                <a:t>表的基本操作 </a:t>
              </a:r>
            </a:p>
          </p:txBody>
        </p:sp>
      </p:gr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灯片编号占位符 4"/>
          <p:cNvSpPr>
            <a:spLocks noGrp="1"/>
          </p:cNvSpPr>
          <p:nvPr>
            <p:ph type="sldNum" sz="quarter" idx="11"/>
          </p:nvPr>
        </p:nvSpPr>
        <p:spPr>
          <a:noFill/>
        </p:spPr>
        <p:txBody>
          <a:bodyPr/>
          <a:lstStyle/>
          <a:p>
            <a:fld id="{22D8E201-68DD-4941-856A-98BF8C39D514}" type="slidenum">
              <a:rPr lang="en-US" altLang="zh-CN" smtClean="0"/>
              <a:pPr/>
              <a:t>53</a:t>
            </a:fld>
            <a:endParaRPr lang="en-US" altLang="zh-CN"/>
          </a:p>
        </p:txBody>
      </p:sp>
      <p:sp>
        <p:nvSpPr>
          <p:cNvPr id="113669" name="Rectangle 3"/>
          <p:cNvSpPr>
            <a:spLocks noGrp="1" noChangeArrowheads="1"/>
          </p:cNvSpPr>
          <p:nvPr>
            <p:ph type="body" idx="1"/>
          </p:nvPr>
        </p:nvSpPr>
        <p:spPr>
          <a:xfrm>
            <a:off x="971600" y="1340768"/>
            <a:ext cx="7105650" cy="4968552"/>
          </a:xfrm>
          <a:solidFill>
            <a:schemeClr val="bg2">
              <a:lumMod val="20000"/>
              <a:lumOff val="80000"/>
            </a:schemeClr>
          </a:solidFill>
        </p:spPr>
        <p:txBody>
          <a:bodyPr/>
          <a:lstStyle/>
          <a:p>
            <a:pPr>
              <a:lnSpc>
                <a:spcPts val="1200"/>
              </a:lnSpc>
              <a:buFont typeface="Wingdings" pitchFamily="2" charset="2"/>
              <a:buNone/>
            </a:pPr>
            <a:r>
              <a:rPr lang="zh-CN" altLang="en-US" sz="2000" dirty="0">
                <a:ea typeface="宋体" pitchFamily="2" charset="-122"/>
              </a:rPr>
              <a:t>指向下一个结点：</a:t>
            </a:r>
            <a:endParaRPr lang="en-US" altLang="zh-CN" sz="2000" dirty="0">
              <a:ea typeface="宋体" pitchFamily="2" charset="-122"/>
            </a:endParaRPr>
          </a:p>
          <a:p>
            <a:pPr lvl="1">
              <a:lnSpc>
                <a:spcPts val="1200"/>
              </a:lnSpc>
              <a:buFont typeface="Wingdings" pitchFamily="2" charset="2"/>
              <a:buNone/>
            </a:pPr>
            <a:r>
              <a:rPr lang="en-US" altLang="zh-CN" dirty="0">
                <a:solidFill>
                  <a:srgbClr val="7030A0"/>
                </a:solidFill>
                <a:ea typeface="宋体" pitchFamily="2" charset="-122"/>
              </a:rPr>
              <a:t>p = p-&gt;link;</a:t>
            </a:r>
          </a:p>
          <a:p>
            <a:pPr>
              <a:lnSpc>
                <a:spcPts val="1200"/>
              </a:lnSpc>
              <a:buFont typeface="Wingdings" pitchFamily="2" charset="2"/>
              <a:buNone/>
            </a:pPr>
            <a:r>
              <a:rPr lang="zh-CN" altLang="en-US" sz="2000" dirty="0">
                <a:ea typeface="宋体" pitchFamily="2" charset="-122"/>
              </a:rPr>
              <a:t>插入一个结点：</a:t>
            </a:r>
          </a:p>
          <a:p>
            <a:pPr lvl="1">
              <a:lnSpc>
                <a:spcPts val="1200"/>
              </a:lnSpc>
              <a:buFont typeface="Wingdings" pitchFamily="2" charset="2"/>
              <a:buNone/>
            </a:pPr>
            <a:r>
              <a:rPr lang="en-US" altLang="zh-CN" dirty="0">
                <a:solidFill>
                  <a:srgbClr val="7030A0"/>
                </a:solidFill>
                <a:ea typeface="宋体" pitchFamily="2" charset="-122"/>
              </a:rPr>
              <a:t>q-&gt;link = p-&gt;link;</a:t>
            </a:r>
          </a:p>
          <a:p>
            <a:pPr lvl="1">
              <a:lnSpc>
                <a:spcPts val="1200"/>
              </a:lnSpc>
              <a:buFont typeface="Wingdings" pitchFamily="2" charset="2"/>
              <a:buNone/>
            </a:pPr>
            <a:r>
              <a:rPr lang="en-US" altLang="zh-CN" dirty="0">
                <a:solidFill>
                  <a:srgbClr val="7030A0"/>
                </a:solidFill>
                <a:ea typeface="宋体" pitchFamily="2" charset="-122"/>
              </a:rPr>
              <a:t>p-&gt;link = q;</a:t>
            </a:r>
          </a:p>
          <a:p>
            <a:pPr lvl="1">
              <a:lnSpc>
                <a:spcPts val="1200"/>
              </a:lnSpc>
              <a:buNone/>
            </a:pPr>
            <a:r>
              <a:rPr lang="en-US" altLang="zh-CN" dirty="0">
                <a:solidFill>
                  <a:srgbClr val="7030A0"/>
                </a:solidFill>
              </a:rPr>
              <a:t>(</a:t>
            </a:r>
            <a:r>
              <a:rPr lang="zh-CN" altLang="en-US" dirty="0">
                <a:solidFill>
                  <a:srgbClr val="7030A0"/>
                </a:solidFill>
              </a:rPr>
              <a:t>在</a:t>
            </a:r>
            <a:r>
              <a:rPr lang="en-US" altLang="zh-CN" dirty="0">
                <a:solidFill>
                  <a:srgbClr val="7030A0"/>
                </a:solidFill>
              </a:rPr>
              <a:t>p</a:t>
            </a:r>
            <a:r>
              <a:rPr lang="zh-CN" altLang="en-US" dirty="0">
                <a:solidFill>
                  <a:srgbClr val="7030A0"/>
                </a:solidFill>
              </a:rPr>
              <a:t>后插入</a:t>
            </a:r>
            <a:r>
              <a:rPr lang="en-US" altLang="zh-CN" dirty="0">
                <a:solidFill>
                  <a:srgbClr val="7030A0"/>
                </a:solidFill>
              </a:rPr>
              <a:t>q)</a:t>
            </a:r>
            <a:endParaRPr lang="en-US" altLang="zh-CN" dirty="0">
              <a:solidFill>
                <a:srgbClr val="7030A0"/>
              </a:solidFill>
              <a:ea typeface="宋体" pitchFamily="2" charset="-122"/>
            </a:endParaRPr>
          </a:p>
          <a:p>
            <a:pPr>
              <a:lnSpc>
                <a:spcPts val="1200"/>
              </a:lnSpc>
              <a:buFont typeface="Wingdings" pitchFamily="2" charset="2"/>
              <a:buNone/>
            </a:pPr>
            <a:r>
              <a:rPr lang="zh-CN" altLang="en-US" sz="2000" dirty="0">
                <a:ea typeface="宋体" pitchFamily="2" charset="-122"/>
              </a:rPr>
              <a:t>删除一个结点：</a:t>
            </a:r>
          </a:p>
          <a:p>
            <a:pPr lvl="1">
              <a:lnSpc>
                <a:spcPts val="1200"/>
              </a:lnSpc>
              <a:buNone/>
            </a:pPr>
            <a:r>
              <a:rPr lang="en-US" altLang="zh-CN" dirty="0">
                <a:solidFill>
                  <a:srgbClr val="7030A0"/>
                </a:solidFill>
                <a:ea typeface="宋体" pitchFamily="2" charset="-122"/>
              </a:rPr>
              <a:t>q = p-&gt;link;</a:t>
            </a:r>
          </a:p>
          <a:p>
            <a:pPr lvl="1">
              <a:lnSpc>
                <a:spcPts val="1200"/>
              </a:lnSpc>
              <a:buNone/>
            </a:pPr>
            <a:r>
              <a:rPr lang="en-US" altLang="zh-CN" dirty="0">
                <a:solidFill>
                  <a:srgbClr val="7030A0"/>
                </a:solidFill>
                <a:ea typeface="宋体" pitchFamily="2" charset="-122"/>
              </a:rPr>
              <a:t>p-&gt;link = p-&gt;link-&gt;link; </a:t>
            </a:r>
            <a:r>
              <a:rPr lang="zh-CN" altLang="en-US" dirty="0">
                <a:solidFill>
                  <a:srgbClr val="7030A0"/>
                </a:solidFill>
                <a:ea typeface="宋体" pitchFamily="2" charset="-122"/>
              </a:rPr>
              <a:t>或 </a:t>
            </a:r>
            <a:r>
              <a:rPr lang="en-US" altLang="zh-CN" dirty="0">
                <a:solidFill>
                  <a:srgbClr val="7030A0"/>
                </a:solidFill>
                <a:ea typeface="宋体" pitchFamily="2" charset="-122"/>
              </a:rPr>
              <a:t>p-&gt;link = q-&gt;link;</a:t>
            </a:r>
          </a:p>
          <a:p>
            <a:pPr lvl="1">
              <a:lnSpc>
                <a:spcPts val="1200"/>
              </a:lnSpc>
              <a:buNone/>
            </a:pPr>
            <a:r>
              <a:rPr lang="en-US" altLang="zh-CN" dirty="0">
                <a:solidFill>
                  <a:srgbClr val="7030A0"/>
                </a:solidFill>
                <a:ea typeface="宋体" pitchFamily="2" charset="-122"/>
              </a:rPr>
              <a:t>free(q);</a:t>
            </a:r>
          </a:p>
          <a:p>
            <a:pPr lvl="1">
              <a:lnSpc>
                <a:spcPts val="1200"/>
              </a:lnSpc>
              <a:buNone/>
            </a:pPr>
            <a:r>
              <a:rPr lang="zh-CN" altLang="en-US" dirty="0">
                <a:solidFill>
                  <a:srgbClr val="7030A0"/>
                </a:solidFill>
                <a:ea typeface="宋体" pitchFamily="2" charset="-122"/>
              </a:rPr>
              <a:t>（删除</a:t>
            </a:r>
            <a:r>
              <a:rPr lang="en-US" altLang="zh-CN" dirty="0">
                <a:solidFill>
                  <a:srgbClr val="7030A0"/>
                </a:solidFill>
                <a:ea typeface="宋体" pitchFamily="2" charset="-122"/>
              </a:rPr>
              <a:t>p</a:t>
            </a:r>
            <a:r>
              <a:rPr lang="zh-CN" altLang="en-US" dirty="0">
                <a:solidFill>
                  <a:srgbClr val="7030A0"/>
                </a:solidFill>
                <a:ea typeface="宋体" pitchFamily="2" charset="-122"/>
              </a:rPr>
              <a:t>的下一结点）</a:t>
            </a:r>
            <a:endParaRPr lang="en-US" altLang="zh-CN" dirty="0">
              <a:solidFill>
                <a:srgbClr val="7030A0"/>
              </a:solidFill>
              <a:ea typeface="宋体" pitchFamily="2" charset="-122"/>
            </a:endParaRPr>
          </a:p>
          <a:p>
            <a:pPr>
              <a:lnSpc>
                <a:spcPts val="1200"/>
              </a:lnSpc>
              <a:buNone/>
            </a:pPr>
            <a:r>
              <a:rPr lang="zh-CN" altLang="en-US" sz="2000" dirty="0">
                <a:ea typeface="宋体" pitchFamily="2" charset="-122"/>
              </a:rPr>
              <a:t>遍历一个链表：</a:t>
            </a:r>
          </a:p>
          <a:p>
            <a:pPr lvl="1">
              <a:lnSpc>
                <a:spcPts val="1200"/>
              </a:lnSpc>
              <a:buNone/>
            </a:pPr>
            <a:r>
              <a:rPr lang="en-US" altLang="zh-CN" dirty="0">
                <a:solidFill>
                  <a:srgbClr val="7030A0"/>
                </a:solidFill>
                <a:ea typeface="宋体" pitchFamily="2" charset="-122"/>
              </a:rPr>
              <a:t>for(p=list; p != NULL; p=p-&gt;link)</a:t>
            </a:r>
          </a:p>
          <a:p>
            <a:pPr lvl="1">
              <a:lnSpc>
                <a:spcPts val="1200"/>
              </a:lnSpc>
              <a:buNone/>
            </a:pPr>
            <a:r>
              <a:rPr lang="en-US" altLang="zh-CN" dirty="0">
                <a:solidFill>
                  <a:srgbClr val="7030A0"/>
                </a:solidFill>
                <a:ea typeface="宋体" pitchFamily="2" charset="-122"/>
              </a:rPr>
              <a:t>    ….</a:t>
            </a:r>
          </a:p>
          <a:p>
            <a:pPr lvl="1">
              <a:lnSpc>
                <a:spcPts val="1200"/>
              </a:lnSpc>
              <a:buNone/>
            </a:pPr>
            <a:endParaRPr lang="en-US" altLang="zh-CN" dirty="0">
              <a:solidFill>
                <a:srgbClr val="7030A0"/>
              </a:solidFill>
              <a:ea typeface="宋体" pitchFamily="2" charset="-122"/>
            </a:endParaRPr>
          </a:p>
        </p:txBody>
      </p:sp>
      <p:grpSp>
        <p:nvGrpSpPr>
          <p:cNvPr id="2" name="Group 4"/>
          <p:cNvGrpSpPr>
            <a:grpSpLocks/>
          </p:cNvGrpSpPr>
          <p:nvPr/>
        </p:nvGrpSpPr>
        <p:grpSpPr bwMode="auto">
          <a:xfrm>
            <a:off x="4538663" y="2492896"/>
            <a:ext cx="2057400" cy="1219200"/>
            <a:chOff x="1973" y="1512"/>
            <a:chExt cx="1296" cy="768"/>
          </a:xfrm>
        </p:grpSpPr>
        <p:grpSp>
          <p:nvGrpSpPr>
            <p:cNvPr id="3" name="Group 5"/>
            <p:cNvGrpSpPr>
              <a:grpSpLocks/>
            </p:cNvGrpSpPr>
            <p:nvPr/>
          </p:nvGrpSpPr>
          <p:grpSpPr bwMode="auto">
            <a:xfrm>
              <a:off x="1973" y="1752"/>
              <a:ext cx="1268" cy="528"/>
              <a:chOff x="1056" y="3120"/>
              <a:chExt cx="1268" cy="528"/>
            </a:xfrm>
          </p:grpSpPr>
          <p:sp>
            <p:nvSpPr>
              <p:cNvPr id="113709" name="Rectangle 6"/>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10" name="Line 7"/>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11" name="Text Box 8"/>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0</a:t>
                </a:r>
              </a:p>
            </p:txBody>
          </p:sp>
          <p:sp>
            <p:nvSpPr>
              <p:cNvPr id="113712" name="Freeform 9"/>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713" name="Text Box 10"/>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13705" name="Rectangle 11"/>
            <p:cNvSpPr>
              <a:spLocks noChangeArrowheads="1"/>
            </p:cNvSpPr>
            <p:nvPr/>
          </p:nvSpPr>
          <p:spPr bwMode="auto">
            <a:xfrm>
              <a:off x="2789" y="1800"/>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06" name="Line 12"/>
            <p:cNvSpPr>
              <a:spLocks noChangeShapeType="1"/>
            </p:cNvSpPr>
            <p:nvPr/>
          </p:nvSpPr>
          <p:spPr bwMode="auto">
            <a:xfrm>
              <a:off x="2789" y="2040"/>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07" name="Text Box 13"/>
            <p:cNvSpPr txBox="1">
              <a:spLocks noChangeArrowheads="1"/>
            </p:cNvSpPr>
            <p:nvPr/>
          </p:nvSpPr>
          <p:spPr bwMode="auto">
            <a:xfrm>
              <a:off x="2933" y="1752"/>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1</a:t>
              </a:r>
            </a:p>
          </p:txBody>
        </p:sp>
        <p:sp>
          <p:nvSpPr>
            <p:cNvPr id="113708" name="Text Box 14"/>
            <p:cNvSpPr txBox="1">
              <a:spLocks noChangeArrowheads="1"/>
            </p:cNvSpPr>
            <p:nvPr/>
          </p:nvSpPr>
          <p:spPr bwMode="auto">
            <a:xfrm>
              <a:off x="2837" y="1512"/>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p</a:t>
              </a:r>
            </a:p>
          </p:txBody>
        </p:sp>
      </p:grpSp>
      <p:grpSp>
        <p:nvGrpSpPr>
          <p:cNvPr id="4" name="Group 15"/>
          <p:cNvGrpSpPr>
            <a:grpSpLocks/>
          </p:cNvGrpSpPr>
          <p:nvPr/>
        </p:nvGrpSpPr>
        <p:grpSpPr bwMode="auto">
          <a:xfrm>
            <a:off x="7131050" y="2853258"/>
            <a:ext cx="2012950" cy="838200"/>
            <a:chOff x="1056" y="3120"/>
            <a:chExt cx="1268" cy="528"/>
          </a:xfrm>
        </p:grpSpPr>
        <p:sp>
          <p:nvSpPr>
            <p:cNvPr id="113699" name="Rectangle 16"/>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00" name="Line 17"/>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01" name="Text Box 18"/>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dirty="0">
                  <a:latin typeface="Times New Roman" pitchFamily="18" charset="0"/>
                </a:rPr>
                <a:t>2</a:t>
              </a:r>
            </a:p>
          </p:txBody>
        </p:sp>
        <p:sp>
          <p:nvSpPr>
            <p:cNvPr id="113702" name="Freeform 19"/>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703" name="Text Box 20"/>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dirty="0">
                  <a:latin typeface="Times New Roman" pitchFamily="18" charset="0"/>
                </a:rPr>
                <a:t>NULL</a:t>
              </a:r>
            </a:p>
          </p:txBody>
        </p:sp>
      </p:grpSp>
      <p:sp>
        <p:nvSpPr>
          <p:cNvPr id="113672" name="Rectangle 21"/>
          <p:cNvSpPr>
            <a:spLocks noChangeArrowheads="1"/>
          </p:cNvSpPr>
          <p:nvPr/>
        </p:nvSpPr>
        <p:spPr bwMode="auto">
          <a:xfrm>
            <a:off x="6626225" y="4170883"/>
            <a:ext cx="762000" cy="76200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73" name="Line 22"/>
          <p:cNvSpPr>
            <a:spLocks noChangeShapeType="1"/>
          </p:cNvSpPr>
          <p:nvPr/>
        </p:nvSpPr>
        <p:spPr bwMode="auto">
          <a:xfrm>
            <a:off x="6626225" y="4551883"/>
            <a:ext cx="76200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74" name="Text Box 23"/>
          <p:cNvSpPr txBox="1">
            <a:spLocks noChangeArrowheads="1"/>
          </p:cNvSpPr>
          <p:nvPr/>
        </p:nvSpPr>
        <p:spPr bwMode="auto">
          <a:xfrm>
            <a:off x="6854825" y="4094683"/>
            <a:ext cx="336550" cy="457200"/>
          </a:xfrm>
          <a:prstGeom prst="rect">
            <a:avLst/>
          </a:prstGeom>
          <a:noFill/>
          <a:ln w="12700" cap="sq">
            <a:noFill/>
            <a:miter lim="800000"/>
            <a:headEnd type="none" w="sm" len="sm"/>
            <a:tailEnd type="none" w="sm" len="sm"/>
          </a:ln>
        </p:spPr>
        <p:txBody>
          <a:bodyPr wrap="none">
            <a:spAutoFit/>
          </a:bodyPr>
          <a:lstStyle/>
          <a:p>
            <a:r>
              <a:rPr lang="en-US" altLang="zh-CN" sz="2400" b="0" dirty="0">
                <a:latin typeface="Times New Roman" pitchFamily="18" charset="0"/>
              </a:rPr>
              <a:t>3</a:t>
            </a:r>
          </a:p>
        </p:txBody>
      </p:sp>
      <p:sp>
        <p:nvSpPr>
          <p:cNvPr id="174104" name="Freeform 24"/>
          <p:cNvSpPr>
            <a:spLocks/>
          </p:cNvSpPr>
          <p:nvPr/>
        </p:nvSpPr>
        <p:spPr bwMode="auto">
          <a:xfrm>
            <a:off x="6829425" y="3104083"/>
            <a:ext cx="977900" cy="1676400"/>
          </a:xfrm>
          <a:custGeom>
            <a:avLst/>
            <a:gdLst>
              <a:gd name="T0" fmla="*/ 2147483647 w 616"/>
              <a:gd name="T1" fmla="*/ 2147483647 h 1056"/>
              <a:gd name="T2" fmla="*/ 2147483647 w 616"/>
              <a:gd name="T3" fmla="*/ 2147483647 h 1056"/>
              <a:gd name="T4" fmla="*/ 2147483647 w 616"/>
              <a:gd name="T5" fmla="*/ 2147483647 h 1056"/>
              <a:gd name="T6" fmla="*/ 2147483647 w 616"/>
              <a:gd name="T7" fmla="*/ 2147483647 h 1056"/>
              <a:gd name="T8" fmla="*/ 2147483647 w 616"/>
              <a:gd name="T9" fmla="*/ 0 h 1056"/>
              <a:gd name="T10" fmla="*/ 0 60000 65536"/>
              <a:gd name="T11" fmla="*/ 0 60000 65536"/>
              <a:gd name="T12" fmla="*/ 0 60000 65536"/>
              <a:gd name="T13" fmla="*/ 0 60000 65536"/>
              <a:gd name="T14" fmla="*/ 0 60000 65536"/>
              <a:gd name="T15" fmla="*/ 0 w 616"/>
              <a:gd name="T16" fmla="*/ 0 h 1056"/>
              <a:gd name="T17" fmla="*/ 616 w 616"/>
              <a:gd name="T18" fmla="*/ 1056 h 1056"/>
            </a:gdLst>
            <a:ahLst/>
            <a:cxnLst>
              <a:cxn ang="T10">
                <a:pos x="T0" y="T1"/>
              </a:cxn>
              <a:cxn ang="T11">
                <a:pos x="T2" y="T3"/>
              </a:cxn>
              <a:cxn ang="T12">
                <a:pos x="T4" y="T5"/>
              </a:cxn>
              <a:cxn ang="T13">
                <a:pos x="T6" y="T7"/>
              </a:cxn>
              <a:cxn ang="T14">
                <a:pos x="T8" y="T9"/>
              </a:cxn>
            </a:cxnLst>
            <a:rect l="T15" t="T16" r="T17" b="T18"/>
            <a:pathLst>
              <a:path w="616" h="1056">
                <a:moveTo>
                  <a:pt x="112" y="1056"/>
                </a:moveTo>
                <a:cubicBezTo>
                  <a:pt x="268" y="1048"/>
                  <a:pt x="424" y="1040"/>
                  <a:pt x="496" y="960"/>
                </a:cubicBezTo>
                <a:cubicBezTo>
                  <a:pt x="568" y="880"/>
                  <a:pt x="616" y="656"/>
                  <a:pt x="544" y="576"/>
                </a:cubicBezTo>
                <a:cubicBezTo>
                  <a:pt x="472" y="496"/>
                  <a:pt x="128" y="576"/>
                  <a:pt x="64" y="480"/>
                </a:cubicBezTo>
                <a:cubicBezTo>
                  <a:pt x="0" y="384"/>
                  <a:pt x="80" y="192"/>
                  <a:pt x="160"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74105" name="Freeform 25"/>
          <p:cNvSpPr>
            <a:spLocks/>
          </p:cNvSpPr>
          <p:nvPr/>
        </p:nvSpPr>
        <p:spPr bwMode="auto">
          <a:xfrm>
            <a:off x="6283325" y="3269183"/>
            <a:ext cx="495300" cy="1143000"/>
          </a:xfrm>
          <a:custGeom>
            <a:avLst/>
            <a:gdLst>
              <a:gd name="T0" fmla="*/ 2147483647 w 312"/>
              <a:gd name="T1" fmla="*/ 2147483647 h 720"/>
              <a:gd name="T2" fmla="*/ 2147483647 w 312"/>
              <a:gd name="T3" fmla="*/ 2147483647 h 720"/>
              <a:gd name="T4" fmla="*/ 2147483647 w 312"/>
              <a:gd name="T5" fmla="*/ 2147483647 h 720"/>
              <a:gd name="T6" fmla="*/ 2147483647 w 312"/>
              <a:gd name="T7" fmla="*/ 2147483647 h 720"/>
              <a:gd name="T8" fmla="*/ 0 60000 65536"/>
              <a:gd name="T9" fmla="*/ 0 60000 65536"/>
              <a:gd name="T10" fmla="*/ 0 60000 65536"/>
              <a:gd name="T11" fmla="*/ 0 60000 65536"/>
              <a:gd name="T12" fmla="*/ 0 w 312"/>
              <a:gd name="T13" fmla="*/ 0 h 720"/>
              <a:gd name="T14" fmla="*/ 312 w 312"/>
              <a:gd name="T15" fmla="*/ 720 h 720"/>
            </a:gdLst>
            <a:ahLst/>
            <a:cxnLst>
              <a:cxn ang="T8">
                <a:pos x="T0" y="T1"/>
              </a:cxn>
              <a:cxn ang="T9">
                <a:pos x="T2" y="T3"/>
              </a:cxn>
              <a:cxn ang="T10">
                <a:pos x="T4" y="T5"/>
              </a:cxn>
              <a:cxn ang="T11">
                <a:pos x="T6" y="T7"/>
              </a:cxn>
            </a:cxnLst>
            <a:rect l="T12" t="T13" r="T14" b="T15"/>
            <a:pathLst>
              <a:path w="312" h="720">
                <a:moveTo>
                  <a:pt x="24" y="88"/>
                </a:moveTo>
                <a:cubicBezTo>
                  <a:pt x="168" y="44"/>
                  <a:pt x="312" y="0"/>
                  <a:pt x="312" y="88"/>
                </a:cubicBezTo>
                <a:cubicBezTo>
                  <a:pt x="312" y="176"/>
                  <a:pt x="48" y="512"/>
                  <a:pt x="24" y="616"/>
                </a:cubicBezTo>
                <a:cubicBezTo>
                  <a:pt x="0" y="720"/>
                  <a:pt x="84" y="716"/>
                  <a:pt x="168" y="712"/>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77" name="Text Box 26"/>
          <p:cNvSpPr txBox="1">
            <a:spLocks noChangeArrowheads="1"/>
          </p:cNvSpPr>
          <p:nvPr/>
        </p:nvSpPr>
        <p:spPr bwMode="auto">
          <a:xfrm>
            <a:off x="6626225" y="3789883"/>
            <a:ext cx="312906" cy="400110"/>
          </a:xfrm>
          <a:prstGeom prst="rect">
            <a:avLst/>
          </a:prstGeom>
          <a:noFill/>
          <a:ln w="12700" cap="sq">
            <a:noFill/>
            <a:miter lim="800000"/>
            <a:headEnd type="none" w="sm" len="sm"/>
            <a:tailEnd type="none" w="sm" len="sm"/>
          </a:ln>
        </p:spPr>
        <p:txBody>
          <a:bodyPr wrap="none">
            <a:spAutoFit/>
          </a:bodyPr>
          <a:lstStyle/>
          <a:p>
            <a:r>
              <a:rPr lang="en-US" altLang="zh-CN" b="0" dirty="0">
                <a:latin typeface="Times New Roman" pitchFamily="18" charset="0"/>
              </a:rPr>
              <a:t>q</a:t>
            </a:r>
          </a:p>
        </p:txBody>
      </p:sp>
      <p:sp>
        <p:nvSpPr>
          <p:cNvPr id="174107" name="Freeform 27"/>
          <p:cNvSpPr>
            <a:spLocks/>
          </p:cNvSpPr>
          <p:nvPr/>
        </p:nvSpPr>
        <p:spPr bwMode="auto">
          <a:xfrm>
            <a:off x="6267450" y="3069158"/>
            <a:ext cx="838200" cy="457200"/>
          </a:xfrm>
          <a:custGeom>
            <a:avLst/>
            <a:gdLst>
              <a:gd name="T0" fmla="*/ 0 w 528"/>
              <a:gd name="T1" fmla="*/ 2147483647 h 272"/>
              <a:gd name="T2" fmla="*/ 2147483647 w 528"/>
              <a:gd name="T3" fmla="*/ 2147483647 h 272"/>
              <a:gd name="T4" fmla="*/ 2147483647 w 528"/>
              <a:gd name="T5" fmla="*/ 2147483647 h 272"/>
              <a:gd name="T6" fmla="*/ 2147483647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79" name="Rectangle 28"/>
          <p:cNvSpPr>
            <a:spLocks noChangeArrowheads="1"/>
          </p:cNvSpPr>
          <p:nvPr/>
        </p:nvSpPr>
        <p:spPr bwMode="auto">
          <a:xfrm>
            <a:off x="4540250" y="5902424"/>
            <a:ext cx="762000" cy="76200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80" name="Line 29"/>
          <p:cNvSpPr>
            <a:spLocks noChangeShapeType="1"/>
          </p:cNvSpPr>
          <p:nvPr/>
        </p:nvSpPr>
        <p:spPr bwMode="auto">
          <a:xfrm>
            <a:off x="4540250" y="6283424"/>
            <a:ext cx="76200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81" name="Text Box 30"/>
          <p:cNvSpPr txBox="1">
            <a:spLocks noChangeArrowheads="1"/>
          </p:cNvSpPr>
          <p:nvPr/>
        </p:nvSpPr>
        <p:spPr bwMode="auto">
          <a:xfrm>
            <a:off x="4768850" y="5826224"/>
            <a:ext cx="336550" cy="457200"/>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0</a:t>
            </a:r>
          </a:p>
        </p:txBody>
      </p:sp>
      <p:sp>
        <p:nvSpPr>
          <p:cNvPr id="174111" name="Freeform 31"/>
          <p:cNvSpPr>
            <a:spLocks/>
          </p:cNvSpPr>
          <p:nvPr/>
        </p:nvSpPr>
        <p:spPr bwMode="auto">
          <a:xfrm>
            <a:off x="4921250" y="6054824"/>
            <a:ext cx="838200" cy="457200"/>
          </a:xfrm>
          <a:custGeom>
            <a:avLst/>
            <a:gdLst>
              <a:gd name="T0" fmla="*/ 0 w 528"/>
              <a:gd name="T1" fmla="*/ 2147483647 h 272"/>
              <a:gd name="T2" fmla="*/ 2147483647 w 528"/>
              <a:gd name="T3" fmla="*/ 2147483647 h 272"/>
              <a:gd name="T4" fmla="*/ 2147483647 w 528"/>
              <a:gd name="T5" fmla="*/ 2147483647 h 272"/>
              <a:gd name="T6" fmla="*/ 2147483647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83" name="Text Box 32"/>
          <p:cNvSpPr txBox="1">
            <a:spLocks noChangeArrowheads="1"/>
          </p:cNvSpPr>
          <p:nvPr/>
        </p:nvSpPr>
        <p:spPr bwMode="auto">
          <a:xfrm>
            <a:off x="7054850" y="5919886"/>
            <a:ext cx="793750" cy="366713"/>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nvGrpSpPr>
          <p:cNvPr id="5" name="Group 33"/>
          <p:cNvGrpSpPr>
            <a:grpSpLocks/>
          </p:cNvGrpSpPr>
          <p:nvPr/>
        </p:nvGrpSpPr>
        <p:grpSpPr bwMode="auto">
          <a:xfrm>
            <a:off x="7131050" y="5826224"/>
            <a:ext cx="2012950" cy="838200"/>
            <a:chOff x="1056" y="3120"/>
            <a:chExt cx="1268" cy="528"/>
          </a:xfrm>
        </p:grpSpPr>
        <p:sp>
          <p:nvSpPr>
            <p:cNvPr id="113694" name="Rectangle 34"/>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95" name="Line 35"/>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96" name="Text Box 36"/>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2</a:t>
              </a:r>
            </a:p>
          </p:txBody>
        </p:sp>
        <p:sp>
          <p:nvSpPr>
            <p:cNvPr id="113697" name="Freeform 37"/>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98" name="Text Box 38"/>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74119" name="Freeform 39"/>
          <p:cNvSpPr>
            <a:spLocks/>
          </p:cNvSpPr>
          <p:nvPr/>
        </p:nvSpPr>
        <p:spPr bwMode="auto">
          <a:xfrm>
            <a:off x="4932363" y="5559524"/>
            <a:ext cx="2209800" cy="927100"/>
          </a:xfrm>
          <a:custGeom>
            <a:avLst/>
            <a:gdLst>
              <a:gd name="T0" fmla="*/ 0 w 1392"/>
              <a:gd name="T1" fmla="*/ 2147483647 h 584"/>
              <a:gd name="T2" fmla="*/ 2147483647 w 1392"/>
              <a:gd name="T3" fmla="*/ 2147483647 h 584"/>
              <a:gd name="T4" fmla="*/ 2147483647 w 1392"/>
              <a:gd name="T5" fmla="*/ 2147483647 h 584"/>
              <a:gd name="T6" fmla="*/ 2147483647 w 1392"/>
              <a:gd name="T7" fmla="*/ 2147483647 h 584"/>
              <a:gd name="T8" fmla="*/ 2147483647 w 1392"/>
              <a:gd name="T9" fmla="*/ 2147483647 h 584"/>
              <a:gd name="T10" fmla="*/ 0 60000 65536"/>
              <a:gd name="T11" fmla="*/ 0 60000 65536"/>
              <a:gd name="T12" fmla="*/ 0 60000 65536"/>
              <a:gd name="T13" fmla="*/ 0 60000 65536"/>
              <a:gd name="T14" fmla="*/ 0 60000 65536"/>
              <a:gd name="T15" fmla="*/ 0 w 1392"/>
              <a:gd name="T16" fmla="*/ 0 h 584"/>
              <a:gd name="T17" fmla="*/ 1392 w 1392"/>
              <a:gd name="T18" fmla="*/ 584 h 584"/>
            </a:gdLst>
            <a:ahLst/>
            <a:cxnLst>
              <a:cxn ang="T10">
                <a:pos x="T0" y="T1"/>
              </a:cxn>
              <a:cxn ang="T11">
                <a:pos x="T2" y="T3"/>
              </a:cxn>
              <a:cxn ang="T12">
                <a:pos x="T4" y="T5"/>
              </a:cxn>
              <a:cxn ang="T13">
                <a:pos x="T6" y="T7"/>
              </a:cxn>
              <a:cxn ang="T14">
                <a:pos x="T8" y="T9"/>
              </a:cxn>
            </a:cxnLst>
            <a:rect l="T15" t="T16" r="T17" b="T18"/>
            <a:pathLst>
              <a:path w="1392" h="584">
                <a:moveTo>
                  <a:pt x="0" y="552"/>
                </a:moveTo>
                <a:cubicBezTo>
                  <a:pt x="124" y="568"/>
                  <a:pt x="248" y="584"/>
                  <a:pt x="336" y="504"/>
                </a:cubicBezTo>
                <a:cubicBezTo>
                  <a:pt x="424" y="424"/>
                  <a:pt x="408" y="144"/>
                  <a:pt x="528" y="72"/>
                </a:cubicBezTo>
                <a:cubicBezTo>
                  <a:pt x="648" y="0"/>
                  <a:pt x="912" y="32"/>
                  <a:pt x="1056" y="72"/>
                </a:cubicBezTo>
                <a:cubicBezTo>
                  <a:pt x="1200" y="112"/>
                  <a:pt x="1296" y="212"/>
                  <a:pt x="1392" y="312"/>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86" name="Text Box 40"/>
          <p:cNvSpPr txBox="1">
            <a:spLocks noChangeArrowheads="1"/>
          </p:cNvSpPr>
          <p:nvPr/>
        </p:nvSpPr>
        <p:spPr bwMode="auto">
          <a:xfrm>
            <a:off x="4768850" y="5445224"/>
            <a:ext cx="311150" cy="396875"/>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p</a:t>
            </a:r>
          </a:p>
        </p:txBody>
      </p:sp>
      <p:grpSp>
        <p:nvGrpSpPr>
          <p:cNvPr id="6" name="Group 41"/>
          <p:cNvGrpSpPr>
            <a:grpSpLocks/>
          </p:cNvGrpSpPr>
          <p:nvPr/>
        </p:nvGrpSpPr>
        <p:grpSpPr bwMode="auto">
          <a:xfrm>
            <a:off x="5759450" y="5445224"/>
            <a:ext cx="1295400" cy="1219200"/>
            <a:chOff x="3628" y="2859"/>
            <a:chExt cx="816" cy="768"/>
          </a:xfrm>
        </p:grpSpPr>
        <p:sp>
          <p:nvSpPr>
            <p:cNvPr id="113688" name="Text Box 42"/>
            <p:cNvSpPr txBox="1">
              <a:spLocks noChangeArrowheads="1"/>
            </p:cNvSpPr>
            <p:nvPr/>
          </p:nvSpPr>
          <p:spPr bwMode="auto">
            <a:xfrm>
              <a:off x="3628" y="3158"/>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sp>
          <p:nvSpPr>
            <p:cNvPr id="113689" name="Rectangle 43"/>
            <p:cNvSpPr>
              <a:spLocks noChangeArrowheads="1"/>
            </p:cNvSpPr>
            <p:nvPr/>
          </p:nvSpPr>
          <p:spPr bwMode="auto">
            <a:xfrm>
              <a:off x="3676" y="3147"/>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90" name="Line 44"/>
            <p:cNvSpPr>
              <a:spLocks noChangeShapeType="1"/>
            </p:cNvSpPr>
            <p:nvPr/>
          </p:nvSpPr>
          <p:spPr bwMode="auto">
            <a:xfrm>
              <a:off x="3676" y="3387"/>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91" name="Text Box 45"/>
            <p:cNvSpPr txBox="1">
              <a:spLocks noChangeArrowheads="1"/>
            </p:cNvSpPr>
            <p:nvPr/>
          </p:nvSpPr>
          <p:spPr bwMode="auto">
            <a:xfrm>
              <a:off x="3820" y="3099"/>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1</a:t>
              </a:r>
            </a:p>
          </p:txBody>
        </p:sp>
        <p:sp>
          <p:nvSpPr>
            <p:cNvPr id="113692" name="Freeform 46"/>
            <p:cNvSpPr>
              <a:spLocks/>
            </p:cNvSpPr>
            <p:nvPr/>
          </p:nvSpPr>
          <p:spPr bwMode="auto">
            <a:xfrm>
              <a:off x="3916" y="3243"/>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93" name="Text Box 47"/>
            <p:cNvSpPr txBox="1">
              <a:spLocks noChangeArrowheads="1"/>
            </p:cNvSpPr>
            <p:nvPr/>
          </p:nvSpPr>
          <p:spPr bwMode="auto">
            <a:xfrm>
              <a:off x="3820" y="2859"/>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q</a:t>
              </a:r>
            </a:p>
          </p:txBody>
        </p:sp>
      </p:grpSp>
      <p:sp>
        <p:nvSpPr>
          <p:cNvPr id="50" name="圆角矩形标注 49"/>
          <p:cNvSpPr/>
          <p:nvPr/>
        </p:nvSpPr>
        <p:spPr bwMode="auto">
          <a:xfrm>
            <a:off x="0" y="4077072"/>
            <a:ext cx="1403648" cy="1055608"/>
          </a:xfrm>
          <a:prstGeom prst="wedgeRoundRectCallout">
            <a:avLst>
              <a:gd name="adj1" fmla="val 47341"/>
              <a:gd name="adj2" fmla="val -64732"/>
              <a:gd name="adj3" fmla="val 16667"/>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dirty="0">
                <a:latin typeface="楷体" pitchFamily="49" charset="-122"/>
                <a:ea typeface="楷体" pitchFamily="49" charset="-122"/>
              </a:rPr>
              <a:t>为什么首先要执行：</a:t>
            </a:r>
            <a:endParaRPr lang="en-US" altLang="zh-CN" sz="1800" b="0" dirty="0">
              <a:latin typeface="楷体" pitchFamily="49" charset="-122"/>
              <a:ea typeface="楷体" pitchFamily="49" charset="-122"/>
            </a:endParaRPr>
          </a:p>
          <a:p>
            <a:r>
              <a:rPr lang="en-US" altLang="zh-CN" sz="1600" dirty="0"/>
              <a:t>q = p-&gt;link</a:t>
            </a:r>
            <a:r>
              <a:rPr lang="zh-CN" altLang="en-US" dirty="0"/>
              <a:t>？</a:t>
            </a:r>
            <a:endParaRPr kumimoji="0" lang="zh-CN" altLang="en-US" sz="1600" b="0" i="0" u="none" strike="noStrike" cap="none" normalizeH="0" baseline="0" dirty="0">
              <a:ln>
                <a:noFill/>
              </a:ln>
              <a:solidFill>
                <a:schemeClr val="tx1"/>
              </a:solidFill>
              <a:effectLst/>
              <a:latin typeface="楷体" pitchFamily="49" charset="-122"/>
              <a:ea typeface="楷体" pitchFamily="49" charset="-122"/>
            </a:endParaRPr>
          </a:p>
        </p:txBody>
      </p:sp>
      <p:grpSp>
        <p:nvGrpSpPr>
          <p:cNvPr id="7" name="Group 3"/>
          <p:cNvGrpSpPr>
            <a:grpSpLocks/>
          </p:cNvGrpSpPr>
          <p:nvPr/>
        </p:nvGrpSpPr>
        <p:grpSpPr bwMode="auto">
          <a:xfrm>
            <a:off x="1273175" y="0"/>
            <a:ext cx="7870825" cy="1077912"/>
            <a:chOff x="432" y="1659"/>
            <a:chExt cx="4958" cy="679"/>
          </a:xfrm>
        </p:grpSpPr>
        <p:sp>
          <p:nvSpPr>
            <p:cNvPr id="52" name="Text Box 4"/>
            <p:cNvSpPr txBox="1">
              <a:spLocks noChangeArrowheads="1"/>
            </p:cNvSpPr>
            <p:nvPr/>
          </p:nvSpPr>
          <p:spPr bwMode="auto">
            <a:xfrm>
              <a:off x="432" y="1659"/>
              <a:ext cx="361" cy="288"/>
            </a:xfrm>
            <a:prstGeom prst="rect">
              <a:avLst/>
            </a:prstGeom>
            <a:noFill/>
            <a:ln w="9525">
              <a:noFill/>
              <a:miter lim="800000"/>
              <a:headEnd/>
              <a:tailEnd/>
            </a:ln>
          </p:spPr>
          <p:txBody>
            <a:bodyPr wrap="none" anchor="ctr">
              <a:spAutoFit/>
            </a:bodyPr>
            <a:lstStyle/>
            <a:p>
              <a:pPr algn="ctr" eaLnBrk="1" fontAlgn="base" hangingPunct="1"/>
              <a:r>
                <a:rPr kumimoji="1" lang="en-US" altLang="zh-CN" sz="2400" baseline="0">
                  <a:solidFill>
                    <a:srgbClr val="FF3300"/>
                  </a:solidFill>
                  <a:ea typeface="宋体" charset="-122"/>
                </a:rPr>
                <a:t>list</a:t>
              </a:r>
              <a:endParaRPr kumimoji="1" lang="en-US" altLang="zh-CN" sz="2400" b="0" baseline="0">
                <a:solidFill>
                  <a:srgbClr val="FF3300"/>
                </a:solidFill>
                <a:ea typeface="宋体" charset="-122"/>
              </a:endParaRPr>
            </a:p>
          </p:txBody>
        </p:sp>
        <p:sp>
          <p:nvSpPr>
            <p:cNvPr id="53" name="Line 5"/>
            <p:cNvSpPr>
              <a:spLocks noChangeShapeType="1"/>
            </p:cNvSpPr>
            <p:nvPr/>
          </p:nvSpPr>
          <p:spPr bwMode="auto">
            <a:xfrm>
              <a:off x="624" y="1899"/>
              <a:ext cx="240" cy="144"/>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54" name="Text Box 6"/>
            <p:cNvSpPr txBox="1">
              <a:spLocks noChangeArrowheads="1"/>
            </p:cNvSpPr>
            <p:nvPr/>
          </p:nvSpPr>
          <p:spPr bwMode="auto">
            <a:xfrm>
              <a:off x="5162" y="2050"/>
              <a:ext cx="228" cy="288"/>
            </a:xfrm>
            <a:prstGeom prst="rect">
              <a:avLst/>
            </a:prstGeom>
            <a:noFill/>
            <a:ln w="9525">
              <a:noFill/>
              <a:miter lim="800000"/>
              <a:headEnd/>
              <a:tailEnd/>
            </a:ln>
          </p:spPr>
          <p:txBody>
            <a:bodyPr wrap="none" anchor="ctr">
              <a:spAutoFit/>
            </a:bodyPr>
            <a:lstStyle/>
            <a:p>
              <a:pPr algn="ctr" eaLnBrk="1" fontAlgn="base" hangingPunct="1"/>
              <a:r>
                <a:rPr kumimoji="1" lang="zh-CN" altLang="en-US" sz="2400" baseline="0">
                  <a:solidFill>
                    <a:schemeClr val="bg1"/>
                  </a:solidFill>
                  <a:ea typeface="宋体" charset="-122"/>
                </a:rPr>
                <a:t>^</a:t>
              </a:r>
            </a:p>
          </p:txBody>
        </p:sp>
        <p:sp>
          <p:nvSpPr>
            <p:cNvPr id="55" name="Text Box 7"/>
            <p:cNvSpPr txBox="1">
              <a:spLocks noChangeArrowheads="1"/>
            </p:cNvSpPr>
            <p:nvPr/>
          </p:nvSpPr>
          <p:spPr bwMode="auto">
            <a:xfrm>
              <a:off x="1713" y="1862"/>
              <a:ext cx="388"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1024</a:t>
              </a:r>
            </a:p>
          </p:txBody>
        </p:sp>
        <p:sp>
          <p:nvSpPr>
            <p:cNvPr id="56" name="Text Box 8"/>
            <p:cNvSpPr txBox="1">
              <a:spLocks noChangeArrowheads="1"/>
            </p:cNvSpPr>
            <p:nvPr/>
          </p:nvSpPr>
          <p:spPr bwMode="auto">
            <a:xfrm>
              <a:off x="825" y="1877"/>
              <a:ext cx="320"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735</a:t>
              </a:r>
            </a:p>
          </p:txBody>
        </p:sp>
        <p:sp>
          <p:nvSpPr>
            <p:cNvPr id="57" name="Text Box 9"/>
            <p:cNvSpPr txBox="1">
              <a:spLocks noChangeArrowheads="1"/>
            </p:cNvSpPr>
            <p:nvPr/>
          </p:nvSpPr>
          <p:spPr bwMode="auto">
            <a:xfrm>
              <a:off x="2638" y="1873"/>
              <a:ext cx="320" cy="221"/>
            </a:xfrm>
            <a:prstGeom prst="rect">
              <a:avLst/>
            </a:prstGeom>
            <a:noFill/>
            <a:ln w="9525">
              <a:noFill/>
              <a:miter lim="800000"/>
              <a:headEnd/>
              <a:tailEnd/>
            </a:ln>
          </p:spPr>
          <p:txBody>
            <a:bodyPr wrap="none">
              <a:spAutoFit/>
            </a:bodyPr>
            <a:lstStyle/>
            <a:p>
              <a:pPr algn="ctr"/>
              <a:r>
                <a:rPr lang="zh-CN" altLang="en-US" sz="1700" baseline="0">
                  <a:solidFill>
                    <a:schemeClr val="accent2"/>
                  </a:solidFill>
                  <a:ea typeface="宋体" charset="-122"/>
                </a:rPr>
                <a:t>622</a:t>
              </a:r>
            </a:p>
          </p:txBody>
        </p:sp>
        <p:grpSp>
          <p:nvGrpSpPr>
            <p:cNvPr id="8" name="Group 10"/>
            <p:cNvGrpSpPr>
              <a:grpSpLocks/>
            </p:cNvGrpSpPr>
            <p:nvPr/>
          </p:nvGrpSpPr>
          <p:grpSpPr bwMode="auto">
            <a:xfrm>
              <a:off x="864" y="2043"/>
              <a:ext cx="672" cy="240"/>
              <a:chOff x="576" y="3072"/>
              <a:chExt cx="672" cy="240"/>
            </a:xfrm>
          </p:grpSpPr>
          <p:sp>
            <p:nvSpPr>
              <p:cNvPr id="76" name="Rectangle 11"/>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7" name="Rectangle 12"/>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9" name="Group 13"/>
            <p:cNvGrpSpPr>
              <a:grpSpLocks/>
            </p:cNvGrpSpPr>
            <p:nvPr/>
          </p:nvGrpSpPr>
          <p:grpSpPr bwMode="auto">
            <a:xfrm>
              <a:off x="1776" y="2043"/>
              <a:ext cx="672" cy="240"/>
              <a:chOff x="576" y="3072"/>
              <a:chExt cx="672" cy="240"/>
            </a:xfrm>
          </p:grpSpPr>
          <p:sp>
            <p:nvSpPr>
              <p:cNvPr id="74" name="Rectangle 14"/>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5" name="Rectangle 15"/>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10" name="Group 16"/>
            <p:cNvGrpSpPr>
              <a:grpSpLocks/>
            </p:cNvGrpSpPr>
            <p:nvPr/>
          </p:nvGrpSpPr>
          <p:grpSpPr bwMode="auto">
            <a:xfrm>
              <a:off x="2688" y="2043"/>
              <a:ext cx="672" cy="240"/>
              <a:chOff x="576" y="3072"/>
              <a:chExt cx="672" cy="240"/>
            </a:xfrm>
          </p:grpSpPr>
          <p:sp>
            <p:nvSpPr>
              <p:cNvPr id="72" name="Rectangle 17"/>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3" name="Rectangle 18"/>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grpSp>
          <p:nvGrpSpPr>
            <p:cNvPr id="11" name="Group 19"/>
            <p:cNvGrpSpPr>
              <a:grpSpLocks/>
            </p:cNvGrpSpPr>
            <p:nvPr/>
          </p:nvGrpSpPr>
          <p:grpSpPr bwMode="auto">
            <a:xfrm>
              <a:off x="4704" y="2043"/>
              <a:ext cx="672" cy="240"/>
              <a:chOff x="576" y="3072"/>
              <a:chExt cx="672" cy="240"/>
            </a:xfrm>
          </p:grpSpPr>
          <p:sp>
            <p:nvSpPr>
              <p:cNvPr id="70" name="Rectangle 20"/>
              <p:cNvSpPr>
                <a:spLocks noChangeArrowheads="1"/>
              </p:cNvSpPr>
              <p:nvPr/>
            </p:nvSpPr>
            <p:spPr bwMode="auto">
              <a:xfrm>
                <a:off x="576" y="3072"/>
                <a:ext cx="480" cy="240"/>
              </a:xfrm>
              <a:prstGeom prst="rect">
                <a:avLst/>
              </a:prstGeom>
              <a:noFill/>
              <a:ln w="25400" cap="sq">
                <a:solidFill>
                  <a:srgbClr val="008000"/>
                </a:solidFill>
                <a:miter lim="800000"/>
                <a:headEnd/>
                <a:tailEnd/>
              </a:ln>
            </p:spPr>
            <p:txBody>
              <a:bodyPr wrap="none" anchor="ctr"/>
              <a:lstStyle/>
              <a:p>
                <a:endParaRPr lang="zh-CN" altLang="en-US"/>
              </a:p>
            </p:txBody>
          </p:sp>
          <p:sp>
            <p:nvSpPr>
              <p:cNvPr id="71" name="Rectangle 21"/>
              <p:cNvSpPr>
                <a:spLocks noChangeArrowheads="1"/>
              </p:cNvSpPr>
              <p:nvPr/>
            </p:nvSpPr>
            <p:spPr bwMode="auto">
              <a:xfrm>
                <a:off x="1056" y="3072"/>
                <a:ext cx="192" cy="240"/>
              </a:xfrm>
              <a:prstGeom prst="rect">
                <a:avLst/>
              </a:prstGeom>
              <a:noFill/>
              <a:ln w="25400" cap="sq">
                <a:solidFill>
                  <a:srgbClr val="008000"/>
                </a:solidFill>
                <a:miter lim="800000"/>
                <a:headEnd/>
                <a:tailEnd/>
              </a:ln>
            </p:spPr>
            <p:txBody>
              <a:bodyPr wrap="none" anchor="ctr"/>
              <a:lstStyle/>
              <a:p>
                <a:endParaRPr lang="zh-CN" altLang="en-US"/>
              </a:p>
            </p:txBody>
          </p:sp>
        </p:grpSp>
        <p:sp>
          <p:nvSpPr>
            <p:cNvPr id="62" name="Line 22"/>
            <p:cNvSpPr>
              <a:spLocks noChangeShapeType="1"/>
            </p:cNvSpPr>
            <p:nvPr/>
          </p:nvSpPr>
          <p:spPr bwMode="auto">
            <a:xfrm>
              <a:off x="1473" y="2172"/>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3" name="Line 23"/>
            <p:cNvSpPr>
              <a:spLocks noChangeShapeType="1"/>
            </p:cNvSpPr>
            <p:nvPr/>
          </p:nvSpPr>
          <p:spPr bwMode="auto">
            <a:xfrm>
              <a:off x="2400" y="2172"/>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4" name="Line 24"/>
            <p:cNvSpPr>
              <a:spLocks noChangeShapeType="1"/>
            </p:cNvSpPr>
            <p:nvPr/>
          </p:nvSpPr>
          <p:spPr bwMode="auto">
            <a:xfrm>
              <a:off x="3216" y="2176"/>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5" name="Line 25"/>
            <p:cNvSpPr>
              <a:spLocks noChangeShapeType="1"/>
            </p:cNvSpPr>
            <p:nvPr/>
          </p:nvSpPr>
          <p:spPr bwMode="auto">
            <a:xfrm>
              <a:off x="4390" y="2183"/>
              <a:ext cx="288" cy="0"/>
            </a:xfrm>
            <a:prstGeom prst="line">
              <a:avLst/>
            </a:prstGeom>
            <a:noFill/>
            <a:ln w="19050" cap="sq">
              <a:solidFill>
                <a:srgbClr val="000000"/>
              </a:solidFill>
              <a:round/>
              <a:headEnd/>
              <a:tailEnd type="triangle" w="med" len="med"/>
            </a:ln>
          </p:spPr>
          <p:txBody>
            <a:bodyPr wrap="none" anchor="ctr"/>
            <a:lstStyle/>
            <a:p>
              <a:endParaRPr lang="zh-CN" altLang="en-US"/>
            </a:p>
          </p:txBody>
        </p:sp>
        <p:sp>
          <p:nvSpPr>
            <p:cNvPr id="66" name="Rectangle 26"/>
            <p:cNvSpPr>
              <a:spLocks noChangeArrowheads="1"/>
            </p:cNvSpPr>
            <p:nvPr/>
          </p:nvSpPr>
          <p:spPr bwMode="auto">
            <a:xfrm>
              <a:off x="3740" y="1947"/>
              <a:ext cx="340" cy="327"/>
            </a:xfrm>
            <a:prstGeom prst="rect">
              <a:avLst/>
            </a:prstGeom>
            <a:noFill/>
            <a:ln w="12700" cap="sq">
              <a:noFill/>
              <a:miter lim="800000"/>
              <a:headEnd/>
              <a:tailEnd/>
            </a:ln>
          </p:spPr>
          <p:txBody>
            <a:bodyPr wrap="none">
              <a:spAutoFit/>
            </a:bodyPr>
            <a:lstStyle/>
            <a:p>
              <a:pPr algn="ctr"/>
              <a:r>
                <a:rPr lang="en-US" altLang="zh-CN" sz="2800" baseline="0">
                  <a:solidFill>
                    <a:schemeClr val="bg1"/>
                  </a:solidFill>
                  <a:ea typeface="宋体" charset="-122"/>
                  <a:cs typeface="Times New Roman" pitchFamily="18" charset="0"/>
                </a:rPr>
                <a:t>…</a:t>
              </a:r>
              <a:endParaRPr lang="zh-CN" altLang="en-US" sz="2800" baseline="0">
                <a:solidFill>
                  <a:schemeClr val="bg1"/>
                </a:solidFill>
                <a:ea typeface="宋体" charset="-122"/>
                <a:cs typeface="Times New Roman" pitchFamily="18" charset="0"/>
              </a:endParaRPr>
            </a:p>
          </p:txBody>
        </p:sp>
        <p:sp>
          <p:nvSpPr>
            <p:cNvPr id="67" name="Rectangle 27"/>
            <p:cNvSpPr>
              <a:spLocks noChangeArrowheads="1"/>
            </p:cNvSpPr>
            <p:nvPr/>
          </p:nvSpPr>
          <p:spPr bwMode="auto">
            <a:xfrm>
              <a:off x="814" y="2032"/>
              <a:ext cx="598" cy="250"/>
            </a:xfrm>
            <a:prstGeom prst="rect">
              <a:avLst/>
            </a:prstGeom>
            <a:noFill/>
            <a:ln w="12700" cap="sq">
              <a:noFill/>
              <a:miter lim="800000"/>
              <a:headEnd/>
              <a:tailEnd/>
            </a:ln>
          </p:spPr>
          <p:txBody>
            <a:bodyPr wrap="none">
              <a:spAutoFit/>
            </a:bodyPr>
            <a:lstStyle/>
            <a:p>
              <a:pPr algn="ctr"/>
              <a:r>
                <a:rPr kumimoji="1" lang="zh-CN" altLang="en-US" sz="2000" baseline="0">
                  <a:solidFill>
                    <a:srgbClr val="000099"/>
                  </a:solidFill>
                  <a:ea typeface="幼圆" pitchFamily="49" charset="-122"/>
                </a:rPr>
                <a:t>张三…</a:t>
              </a:r>
            </a:p>
          </p:txBody>
        </p:sp>
        <p:sp>
          <p:nvSpPr>
            <p:cNvPr id="68" name="Rectangle 28"/>
            <p:cNvSpPr>
              <a:spLocks noChangeArrowheads="1"/>
            </p:cNvSpPr>
            <p:nvPr/>
          </p:nvSpPr>
          <p:spPr bwMode="auto">
            <a:xfrm>
              <a:off x="1721" y="2039"/>
              <a:ext cx="598" cy="250"/>
            </a:xfrm>
            <a:prstGeom prst="rect">
              <a:avLst/>
            </a:prstGeom>
            <a:noFill/>
            <a:ln w="12700" cap="sq">
              <a:noFill/>
              <a:miter lim="800000"/>
              <a:headEnd/>
              <a:tailEnd/>
            </a:ln>
          </p:spPr>
          <p:txBody>
            <a:bodyPr wrap="none">
              <a:spAutoFit/>
            </a:bodyPr>
            <a:lstStyle/>
            <a:p>
              <a:pPr algn="ctr"/>
              <a:r>
                <a:rPr kumimoji="1" lang="zh-CN" altLang="en-US" sz="2000" baseline="0">
                  <a:solidFill>
                    <a:srgbClr val="000099"/>
                  </a:solidFill>
                  <a:ea typeface="幼圆" pitchFamily="49" charset="-122"/>
                </a:rPr>
                <a:t>李四…</a:t>
              </a:r>
            </a:p>
          </p:txBody>
        </p:sp>
        <p:sp>
          <p:nvSpPr>
            <p:cNvPr id="69" name="Rectangle 29"/>
            <p:cNvSpPr>
              <a:spLocks noChangeArrowheads="1"/>
            </p:cNvSpPr>
            <p:nvPr/>
          </p:nvSpPr>
          <p:spPr bwMode="auto">
            <a:xfrm>
              <a:off x="2640" y="2043"/>
              <a:ext cx="598" cy="250"/>
            </a:xfrm>
            <a:prstGeom prst="rect">
              <a:avLst/>
            </a:prstGeom>
            <a:noFill/>
            <a:ln w="12700" cap="sq">
              <a:noFill/>
              <a:miter lim="800000"/>
              <a:headEnd/>
              <a:tailEnd/>
            </a:ln>
          </p:spPr>
          <p:txBody>
            <a:bodyPr wrap="none">
              <a:spAutoFit/>
            </a:bodyPr>
            <a:lstStyle/>
            <a:p>
              <a:pPr algn="ctr"/>
              <a:r>
                <a:rPr kumimoji="1" lang="zh-CN" altLang="en-US" sz="2000" baseline="0">
                  <a:solidFill>
                    <a:srgbClr val="000099"/>
                  </a:solidFill>
                  <a:ea typeface="幼圆" pitchFamily="49" charset="-122"/>
                </a:rPr>
                <a:t>王五…</a:t>
              </a:r>
            </a:p>
          </p:txBody>
        </p:sp>
      </p:grpSp>
      <p:sp>
        <p:nvSpPr>
          <p:cNvPr id="78" name="Text Box 30"/>
          <p:cNvSpPr txBox="1">
            <a:spLocks noChangeArrowheads="1"/>
          </p:cNvSpPr>
          <p:nvPr/>
        </p:nvSpPr>
        <p:spPr bwMode="auto">
          <a:xfrm>
            <a:off x="1911350" y="884237"/>
            <a:ext cx="325438" cy="396875"/>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
        <p:nvSpPr>
          <p:cNvPr id="81" name="Text Box 33"/>
          <p:cNvSpPr txBox="1">
            <a:spLocks noChangeArrowheads="1"/>
          </p:cNvSpPr>
          <p:nvPr/>
        </p:nvSpPr>
        <p:spPr bwMode="auto">
          <a:xfrm>
            <a:off x="3368675" y="849312"/>
            <a:ext cx="325438" cy="396875"/>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
        <p:nvSpPr>
          <p:cNvPr id="84" name="Text Box 36"/>
          <p:cNvSpPr txBox="1">
            <a:spLocks noChangeArrowheads="1"/>
          </p:cNvSpPr>
          <p:nvPr/>
        </p:nvSpPr>
        <p:spPr bwMode="auto">
          <a:xfrm>
            <a:off x="4833938" y="849312"/>
            <a:ext cx="325437" cy="396875"/>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669">
                                            <p:txEl>
                                              <p:pRg st="0" end="0"/>
                                            </p:txEl>
                                          </p:spTgt>
                                        </p:tgtEl>
                                        <p:attrNameLst>
                                          <p:attrName>style.visibility</p:attrName>
                                        </p:attrNameLst>
                                      </p:cBhvr>
                                      <p:to>
                                        <p:strVal val="visible"/>
                                      </p:to>
                                    </p:set>
                                    <p:animEffect transition="in" filter="blinds(horizontal)">
                                      <p:cBhvr>
                                        <p:cTn id="7" dur="500"/>
                                        <p:tgtEl>
                                          <p:spTgt spid="11366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3669">
                                            <p:txEl>
                                              <p:pRg st="1" end="1"/>
                                            </p:txEl>
                                          </p:spTgt>
                                        </p:tgtEl>
                                        <p:attrNameLst>
                                          <p:attrName>style.visibility</p:attrName>
                                        </p:attrNameLst>
                                      </p:cBhvr>
                                      <p:to>
                                        <p:strVal val="visible"/>
                                      </p:to>
                                    </p:set>
                                    <p:animEffect transition="in" filter="blinds(horizontal)">
                                      <p:cBhvr>
                                        <p:cTn id="10" dur="500"/>
                                        <p:tgtEl>
                                          <p:spTgt spid="11366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dissolve">
                                      <p:cBhvr>
                                        <p:cTn id="20"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blinds(horizontal)">
                                      <p:cBhvr>
                                        <p:cTn id="25"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blinds(horizontal)">
                                      <p:cBhvr>
                                        <p:cTn id="30" dur="500"/>
                                        <p:tgtEl>
                                          <p:spTgt spid="8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3669">
                                            <p:txEl>
                                              <p:pRg st="2" end="2"/>
                                            </p:txEl>
                                          </p:spTgt>
                                        </p:tgtEl>
                                        <p:attrNameLst>
                                          <p:attrName>style.visibility</p:attrName>
                                        </p:attrNameLst>
                                      </p:cBhvr>
                                      <p:to>
                                        <p:strVal val="visible"/>
                                      </p:to>
                                    </p:set>
                                    <p:animEffect transition="in" filter="blinds(horizontal)">
                                      <p:cBhvr>
                                        <p:cTn id="35" dur="500"/>
                                        <p:tgtEl>
                                          <p:spTgt spid="113669">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13669">
                                            <p:txEl>
                                              <p:pRg st="3" end="3"/>
                                            </p:txEl>
                                          </p:spTgt>
                                        </p:tgtEl>
                                        <p:attrNameLst>
                                          <p:attrName>style.visibility</p:attrName>
                                        </p:attrNameLst>
                                      </p:cBhvr>
                                      <p:to>
                                        <p:strVal val="visible"/>
                                      </p:to>
                                    </p:set>
                                    <p:animEffect transition="in" filter="blinds(horizontal)">
                                      <p:cBhvr>
                                        <p:cTn id="38" dur="500"/>
                                        <p:tgtEl>
                                          <p:spTgt spid="113669">
                                            <p:txEl>
                                              <p:pRg st="3" end="3"/>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13669">
                                            <p:txEl>
                                              <p:pRg st="4" end="4"/>
                                            </p:txEl>
                                          </p:spTgt>
                                        </p:tgtEl>
                                        <p:attrNameLst>
                                          <p:attrName>style.visibility</p:attrName>
                                        </p:attrNameLst>
                                      </p:cBhvr>
                                      <p:to>
                                        <p:strVal val="visible"/>
                                      </p:to>
                                    </p:set>
                                    <p:animEffect transition="in" filter="blinds(horizontal)">
                                      <p:cBhvr>
                                        <p:cTn id="41" dur="500"/>
                                        <p:tgtEl>
                                          <p:spTgt spid="113669">
                                            <p:txEl>
                                              <p:pRg st="4" end="4"/>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13669">
                                            <p:txEl>
                                              <p:pRg st="5" end="5"/>
                                            </p:txEl>
                                          </p:spTgt>
                                        </p:tgtEl>
                                        <p:attrNameLst>
                                          <p:attrName>style.visibility</p:attrName>
                                        </p:attrNameLst>
                                      </p:cBhvr>
                                      <p:to>
                                        <p:strVal val="visible"/>
                                      </p:to>
                                    </p:set>
                                    <p:animEffect transition="in" filter="blinds(horizontal)">
                                      <p:cBhvr>
                                        <p:cTn id="44" dur="500"/>
                                        <p:tgtEl>
                                          <p:spTgt spid="113669">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74104"/>
                                        </p:tgtEl>
                                        <p:attrNameLst>
                                          <p:attrName>style.visibility</p:attrName>
                                        </p:attrNameLst>
                                      </p:cBhvr>
                                      <p:to>
                                        <p:strVal val="visible"/>
                                      </p:to>
                                    </p:set>
                                    <p:anim calcmode="lin" valueType="num">
                                      <p:cBhvr additive="base">
                                        <p:cTn id="49" dur="500" fill="hold"/>
                                        <p:tgtEl>
                                          <p:spTgt spid="174104"/>
                                        </p:tgtEl>
                                        <p:attrNameLst>
                                          <p:attrName>ppt_x</p:attrName>
                                        </p:attrNameLst>
                                      </p:cBhvr>
                                      <p:tavLst>
                                        <p:tav tm="0">
                                          <p:val>
                                            <p:strVal val="1+#ppt_w/2"/>
                                          </p:val>
                                        </p:tav>
                                        <p:tav tm="100000">
                                          <p:val>
                                            <p:strVal val="#ppt_x"/>
                                          </p:val>
                                        </p:tav>
                                      </p:tavLst>
                                    </p:anim>
                                    <p:anim calcmode="lin" valueType="num">
                                      <p:cBhvr additive="base">
                                        <p:cTn id="50" dur="500" fill="hold"/>
                                        <p:tgtEl>
                                          <p:spTgt spid="17410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74107"/>
                                        </p:tgtEl>
                                        <p:attrNameLst>
                                          <p:attrName>style.visibility</p:attrName>
                                        </p:attrNameLst>
                                      </p:cBhvr>
                                      <p:to>
                                        <p:strVal val="hidden"/>
                                      </p:to>
                                    </p:set>
                                  </p:childTnLst>
                                </p:cTn>
                              </p:par>
                            </p:childTnLst>
                          </p:cTn>
                        </p:par>
                        <p:par>
                          <p:cTn id="55" fill="hold">
                            <p:stCondLst>
                              <p:cond delay="0"/>
                            </p:stCondLst>
                            <p:childTnLst>
                              <p:par>
                                <p:cTn id="56" presetID="2" presetClass="entr" presetSubtype="8" fill="hold" grpId="0" nodeType="afterEffect">
                                  <p:stCondLst>
                                    <p:cond delay="0"/>
                                  </p:stCondLst>
                                  <p:childTnLst>
                                    <p:set>
                                      <p:cBhvr>
                                        <p:cTn id="57" dur="1" fill="hold">
                                          <p:stCondLst>
                                            <p:cond delay="0"/>
                                          </p:stCondLst>
                                        </p:cTn>
                                        <p:tgtEl>
                                          <p:spTgt spid="174105"/>
                                        </p:tgtEl>
                                        <p:attrNameLst>
                                          <p:attrName>style.visibility</p:attrName>
                                        </p:attrNameLst>
                                      </p:cBhvr>
                                      <p:to>
                                        <p:strVal val="visible"/>
                                      </p:to>
                                    </p:set>
                                    <p:anim calcmode="lin" valueType="num">
                                      <p:cBhvr additive="base">
                                        <p:cTn id="58" dur="500" fill="hold"/>
                                        <p:tgtEl>
                                          <p:spTgt spid="174105"/>
                                        </p:tgtEl>
                                        <p:attrNameLst>
                                          <p:attrName>ppt_x</p:attrName>
                                        </p:attrNameLst>
                                      </p:cBhvr>
                                      <p:tavLst>
                                        <p:tav tm="0">
                                          <p:val>
                                            <p:strVal val="0-#ppt_w/2"/>
                                          </p:val>
                                        </p:tav>
                                        <p:tav tm="100000">
                                          <p:val>
                                            <p:strVal val="#ppt_x"/>
                                          </p:val>
                                        </p:tav>
                                      </p:tavLst>
                                    </p:anim>
                                    <p:anim calcmode="lin" valueType="num">
                                      <p:cBhvr additive="base">
                                        <p:cTn id="59" dur="500" fill="hold"/>
                                        <p:tgtEl>
                                          <p:spTgt spid="174105"/>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13669">
                                            <p:txEl>
                                              <p:pRg st="6" end="6"/>
                                            </p:txEl>
                                          </p:spTgt>
                                        </p:tgtEl>
                                        <p:attrNameLst>
                                          <p:attrName>style.visibility</p:attrName>
                                        </p:attrNameLst>
                                      </p:cBhvr>
                                      <p:to>
                                        <p:strVal val="visible"/>
                                      </p:to>
                                    </p:set>
                                    <p:animEffect transition="in" filter="blinds(horizontal)">
                                      <p:cBhvr>
                                        <p:cTn id="64" dur="500"/>
                                        <p:tgtEl>
                                          <p:spTgt spid="113669">
                                            <p:txEl>
                                              <p:pRg st="6" end="6"/>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113669">
                                            <p:txEl>
                                              <p:pRg st="7" end="7"/>
                                            </p:txEl>
                                          </p:spTgt>
                                        </p:tgtEl>
                                        <p:attrNameLst>
                                          <p:attrName>style.visibility</p:attrName>
                                        </p:attrNameLst>
                                      </p:cBhvr>
                                      <p:to>
                                        <p:strVal val="visible"/>
                                      </p:to>
                                    </p:set>
                                    <p:animEffect transition="in" filter="blinds(horizontal)">
                                      <p:cBhvr>
                                        <p:cTn id="67" dur="500"/>
                                        <p:tgtEl>
                                          <p:spTgt spid="113669">
                                            <p:txEl>
                                              <p:pRg st="7" end="7"/>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113669">
                                            <p:txEl>
                                              <p:pRg st="8" end="8"/>
                                            </p:txEl>
                                          </p:spTgt>
                                        </p:tgtEl>
                                        <p:attrNameLst>
                                          <p:attrName>style.visibility</p:attrName>
                                        </p:attrNameLst>
                                      </p:cBhvr>
                                      <p:to>
                                        <p:strVal val="visible"/>
                                      </p:to>
                                    </p:set>
                                    <p:animEffect transition="in" filter="blinds(horizontal)">
                                      <p:cBhvr>
                                        <p:cTn id="70" dur="500"/>
                                        <p:tgtEl>
                                          <p:spTgt spid="113669">
                                            <p:txEl>
                                              <p:pRg st="8" end="8"/>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113669">
                                            <p:txEl>
                                              <p:pRg st="9" end="9"/>
                                            </p:txEl>
                                          </p:spTgt>
                                        </p:tgtEl>
                                        <p:attrNameLst>
                                          <p:attrName>style.visibility</p:attrName>
                                        </p:attrNameLst>
                                      </p:cBhvr>
                                      <p:to>
                                        <p:strVal val="visible"/>
                                      </p:to>
                                    </p:set>
                                    <p:animEffect transition="in" filter="blinds(horizontal)">
                                      <p:cBhvr>
                                        <p:cTn id="73" dur="500"/>
                                        <p:tgtEl>
                                          <p:spTgt spid="113669">
                                            <p:txEl>
                                              <p:pRg st="9" end="9"/>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113669">
                                            <p:txEl>
                                              <p:pRg st="10" end="10"/>
                                            </p:txEl>
                                          </p:spTgt>
                                        </p:tgtEl>
                                        <p:attrNameLst>
                                          <p:attrName>style.visibility</p:attrName>
                                        </p:attrNameLst>
                                      </p:cBhvr>
                                      <p:to>
                                        <p:strVal val="visible"/>
                                      </p:to>
                                    </p:set>
                                    <p:animEffect transition="in" filter="blinds(horizontal)">
                                      <p:cBhvr>
                                        <p:cTn id="76" dur="500"/>
                                        <p:tgtEl>
                                          <p:spTgt spid="113669">
                                            <p:txEl>
                                              <p:pRg st="10" end="10"/>
                                            </p:txEl>
                                          </p:spTgt>
                                        </p:tgtEl>
                                      </p:cBhvr>
                                    </p:animEffect>
                                  </p:childTnLst>
                                </p:cTn>
                              </p:par>
                              <p:par>
                                <p:cTn id="77" presetID="3" presetClass="entr" presetSubtype="10" fill="hold" nodeType="withEffect">
                                  <p:stCondLst>
                                    <p:cond delay="0"/>
                                  </p:stCondLst>
                                  <p:childTnLst>
                                    <p:set>
                                      <p:cBhvr>
                                        <p:cTn id="78" dur="1" fill="hold">
                                          <p:stCondLst>
                                            <p:cond delay="0"/>
                                          </p:stCondLst>
                                        </p:cTn>
                                        <p:tgtEl>
                                          <p:spTgt spid="113669">
                                            <p:txEl>
                                              <p:pRg st="11" end="11"/>
                                            </p:txEl>
                                          </p:spTgt>
                                        </p:tgtEl>
                                        <p:attrNameLst>
                                          <p:attrName>style.visibility</p:attrName>
                                        </p:attrNameLst>
                                      </p:cBhvr>
                                      <p:to>
                                        <p:strVal val="visible"/>
                                      </p:to>
                                    </p:set>
                                    <p:animEffect transition="in" filter="blinds(horizontal)">
                                      <p:cBhvr>
                                        <p:cTn id="79" dur="500"/>
                                        <p:tgtEl>
                                          <p:spTgt spid="113669">
                                            <p:txEl>
                                              <p:pRg st="11" end="11"/>
                                            </p:txEl>
                                          </p:spTgt>
                                        </p:tgtEl>
                                      </p:cBhvr>
                                    </p:animEffect>
                                  </p:childTnLst>
                                </p:cTn>
                              </p:par>
                              <p:par>
                                <p:cTn id="80" presetID="3" presetClass="entr" presetSubtype="10" fill="hold" nodeType="withEffect">
                                  <p:stCondLst>
                                    <p:cond delay="0"/>
                                  </p:stCondLst>
                                  <p:childTnLst>
                                    <p:set>
                                      <p:cBhvr>
                                        <p:cTn id="81" dur="1" fill="hold">
                                          <p:stCondLst>
                                            <p:cond delay="0"/>
                                          </p:stCondLst>
                                        </p:cTn>
                                        <p:tgtEl>
                                          <p:spTgt spid="113669">
                                            <p:txEl>
                                              <p:pRg st="12" end="12"/>
                                            </p:txEl>
                                          </p:spTgt>
                                        </p:tgtEl>
                                        <p:attrNameLst>
                                          <p:attrName>style.visibility</p:attrName>
                                        </p:attrNameLst>
                                      </p:cBhvr>
                                      <p:to>
                                        <p:strVal val="visible"/>
                                      </p:to>
                                    </p:set>
                                    <p:animEffect transition="in" filter="blinds(horizontal)">
                                      <p:cBhvr>
                                        <p:cTn id="82" dur="500"/>
                                        <p:tgtEl>
                                          <p:spTgt spid="113669">
                                            <p:txEl>
                                              <p:pRg st="12" end="12"/>
                                            </p:txEl>
                                          </p:spTgt>
                                        </p:tgtEl>
                                      </p:cBhvr>
                                    </p:animEffect>
                                  </p:childTnLst>
                                </p:cTn>
                              </p:par>
                              <p:par>
                                <p:cTn id="83" presetID="3" presetClass="entr" presetSubtype="10" fill="hold" nodeType="withEffect">
                                  <p:stCondLst>
                                    <p:cond delay="0"/>
                                  </p:stCondLst>
                                  <p:childTnLst>
                                    <p:set>
                                      <p:cBhvr>
                                        <p:cTn id="84" dur="1" fill="hold">
                                          <p:stCondLst>
                                            <p:cond delay="0"/>
                                          </p:stCondLst>
                                        </p:cTn>
                                        <p:tgtEl>
                                          <p:spTgt spid="113669">
                                            <p:txEl>
                                              <p:pRg st="13" end="13"/>
                                            </p:txEl>
                                          </p:spTgt>
                                        </p:tgtEl>
                                        <p:attrNameLst>
                                          <p:attrName>style.visibility</p:attrName>
                                        </p:attrNameLst>
                                      </p:cBhvr>
                                      <p:to>
                                        <p:strVal val="visible"/>
                                      </p:to>
                                    </p:set>
                                    <p:animEffect transition="in" filter="blinds(horizontal)">
                                      <p:cBhvr>
                                        <p:cTn id="85" dur="500"/>
                                        <p:tgtEl>
                                          <p:spTgt spid="113669">
                                            <p:txEl>
                                              <p:pRg st="13" end="13"/>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0" nodeType="clickEffect">
                                  <p:stCondLst>
                                    <p:cond delay="0"/>
                                  </p:stCondLst>
                                  <p:childTnLst>
                                    <p:set>
                                      <p:cBhvr>
                                        <p:cTn id="89" dur="1" fill="hold">
                                          <p:stCondLst>
                                            <p:cond delay="0"/>
                                          </p:stCondLst>
                                        </p:cTn>
                                        <p:tgtEl>
                                          <p:spTgt spid="174111"/>
                                        </p:tgtEl>
                                        <p:attrNameLst>
                                          <p:attrName>style.visibility</p:attrName>
                                        </p:attrNameLst>
                                      </p:cBhvr>
                                      <p:to>
                                        <p:strVal val="hidden"/>
                                      </p:to>
                                    </p:set>
                                  </p:childTnLst>
                                </p:cTn>
                              </p:par>
                            </p:childTnLst>
                          </p:cTn>
                        </p:par>
                        <p:par>
                          <p:cTn id="90" fill="hold">
                            <p:stCondLst>
                              <p:cond delay="0"/>
                            </p:stCondLst>
                            <p:childTnLst>
                              <p:par>
                                <p:cTn id="91" presetID="2" presetClass="entr" presetSubtype="8" fill="hold" grpId="0" nodeType="afterEffect">
                                  <p:stCondLst>
                                    <p:cond delay="0"/>
                                  </p:stCondLst>
                                  <p:childTnLst>
                                    <p:set>
                                      <p:cBhvr>
                                        <p:cTn id="92" dur="1" fill="hold">
                                          <p:stCondLst>
                                            <p:cond delay="0"/>
                                          </p:stCondLst>
                                        </p:cTn>
                                        <p:tgtEl>
                                          <p:spTgt spid="174119"/>
                                        </p:tgtEl>
                                        <p:attrNameLst>
                                          <p:attrName>style.visibility</p:attrName>
                                        </p:attrNameLst>
                                      </p:cBhvr>
                                      <p:to>
                                        <p:strVal val="visible"/>
                                      </p:to>
                                    </p:set>
                                    <p:anim calcmode="lin" valueType="num">
                                      <p:cBhvr additive="base">
                                        <p:cTn id="93" dur="500" fill="hold"/>
                                        <p:tgtEl>
                                          <p:spTgt spid="174119"/>
                                        </p:tgtEl>
                                        <p:attrNameLst>
                                          <p:attrName>ppt_x</p:attrName>
                                        </p:attrNameLst>
                                      </p:cBhvr>
                                      <p:tavLst>
                                        <p:tav tm="0">
                                          <p:val>
                                            <p:strVal val="0-#ppt_w/2"/>
                                          </p:val>
                                        </p:tav>
                                        <p:tav tm="100000">
                                          <p:val>
                                            <p:strVal val="#ppt_x"/>
                                          </p:val>
                                        </p:tav>
                                      </p:tavLst>
                                    </p:anim>
                                    <p:anim calcmode="lin" valueType="num">
                                      <p:cBhvr additive="base">
                                        <p:cTn id="94" dur="500" fill="hold"/>
                                        <p:tgtEl>
                                          <p:spTgt spid="174119"/>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6"/>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50"/>
                                        </p:tgtEl>
                                        <p:attrNameLst>
                                          <p:attrName>style.visibility</p:attrName>
                                        </p:attrNameLst>
                                      </p:cBhvr>
                                      <p:to>
                                        <p:strVal val="visible"/>
                                      </p:to>
                                    </p:set>
                                    <p:animEffect transition="in" filter="blinds(horizontal)">
                                      <p:cBhvr>
                                        <p:cTn id="10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4" grpId="0" animBg="1"/>
      <p:bldP spid="174105" grpId="0" animBg="1"/>
      <p:bldP spid="174107" grpId="0" animBg="1"/>
      <p:bldP spid="174111" grpId="0" animBg="1"/>
      <p:bldP spid="174119" grpId="0" animBg="1"/>
      <p:bldP spid="50" grpId="0" animBg="1"/>
      <p:bldP spid="78" grpId="0" autoUpdateAnimBg="0"/>
      <p:bldP spid="81" grpId="0"/>
      <p:bldP spid="8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Text Box 3"/>
          <p:cNvSpPr txBox="1">
            <a:spLocks noChangeArrowheads="1"/>
          </p:cNvSpPr>
          <p:nvPr/>
        </p:nvSpPr>
        <p:spPr bwMode="auto">
          <a:xfrm>
            <a:off x="971600" y="4581128"/>
            <a:ext cx="4114800" cy="461665"/>
          </a:xfrm>
          <a:prstGeom prst="rect">
            <a:avLst/>
          </a:prstGeom>
          <a:noFill/>
          <a:ln w="9525">
            <a:noFill/>
            <a:miter lim="800000"/>
            <a:headEnd/>
            <a:tailEnd/>
          </a:ln>
        </p:spPr>
        <p:txBody>
          <a:bodyPr>
            <a:spAutoFit/>
          </a:bodyPr>
          <a:lstStyle/>
          <a:p>
            <a:r>
              <a:rPr lang="zh-CN" altLang="en-US" sz="2400" baseline="0" dirty="0">
                <a:solidFill>
                  <a:srgbClr val="003399"/>
                </a:solidFill>
                <a:ea typeface="黑体" pitchFamily="2" charset="-122"/>
              </a:rPr>
              <a:t>申请一个链结点的空间</a:t>
            </a:r>
          </a:p>
        </p:txBody>
      </p:sp>
      <p:sp>
        <p:nvSpPr>
          <p:cNvPr id="184324" name="Text Box 4"/>
          <p:cNvSpPr txBox="1">
            <a:spLocks noChangeArrowheads="1"/>
          </p:cNvSpPr>
          <p:nvPr/>
        </p:nvSpPr>
        <p:spPr bwMode="auto">
          <a:xfrm>
            <a:off x="920279" y="5496346"/>
            <a:ext cx="3962400" cy="461665"/>
          </a:xfrm>
          <a:prstGeom prst="rect">
            <a:avLst/>
          </a:prstGeom>
          <a:noFill/>
          <a:ln w="9525">
            <a:noFill/>
            <a:miter lim="800000"/>
            <a:headEnd/>
            <a:tailEnd/>
          </a:ln>
        </p:spPr>
        <p:txBody>
          <a:bodyPr>
            <a:spAutoFit/>
          </a:bodyPr>
          <a:lstStyle/>
          <a:p>
            <a:r>
              <a:rPr lang="zh-CN" altLang="en-US" sz="2400" baseline="0" dirty="0">
                <a:solidFill>
                  <a:srgbClr val="003399"/>
                </a:solidFill>
                <a:ea typeface="黑体" pitchFamily="2" charset="-122"/>
              </a:rPr>
              <a:t>释放一个链结点的空间</a:t>
            </a:r>
          </a:p>
        </p:txBody>
      </p:sp>
      <p:sp>
        <p:nvSpPr>
          <p:cNvPr id="184356" name="Text Box 36"/>
          <p:cNvSpPr txBox="1">
            <a:spLocks noChangeArrowheads="1"/>
          </p:cNvSpPr>
          <p:nvPr/>
        </p:nvSpPr>
        <p:spPr bwMode="auto">
          <a:xfrm>
            <a:off x="4500563" y="373063"/>
            <a:ext cx="4664075" cy="549275"/>
          </a:xfrm>
          <a:prstGeom prst="rect">
            <a:avLst/>
          </a:prstGeom>
          <a:noFill/>
          <a:ln w="9525">
            <a:noFill/>
            <a:miter lim="800000"/>
            <a:headEnd/>
            <a:tailEnd/>
          </a:ln>
        </p:spPr>
        <p:txBody>
          <a:bodyPr>
            <a:spAutoFit/>
          </a:bodyPr>
          <a:lstStyle/>
          <a:p>
            <a:r>
              <a:rPr lang="zh-CN" altLang="en-US" sz="3000" baseline="0">
                <a:solidFill>
                  <a:srgbClr val="000099"/>
                </a:solidFill>
                <a:ea typeface="宋体" charset="-122"/>
              </a:rPr>
              <a:t>( </a:t>
            </a:r>
            <a:r>
              <a:rPr lang="en-US" altLang="zh-CN" sz="3000" baseline="0">
                <a:solidFill>
                  <a:srgbClr val="000099"/>
                </a:solidFill>
                <a:ea typeface="宋体" charset="-122"/>
              </a:rPr>
              <a:t>a</a:t>
            </a:r>
            <a:r>
              <a:rPr lang="en-US" altLang="zh-CN" sz="3000" baseline="-46000">
                <a:solidFill>
                  <a:srgbClr val="000099"/>
                </a:solidFill>
                <a:ea typeface="宋体" charset="-122"/>
              </a:rPr>
              <a:t>1</a:t>
            </a:r>
            <a:r>
              <a:rPr lang="en-US" altLang="zh-CN" sz="3000" baseline="0">
                <a:solidFill>
                  <a:srgbClr val="000099"/>
                </a:solidFill>
                <a:ea typeface="宋体" charset="-122"/>
              </a:rPr>
              <a:t>,  a</a:t>
            </a:r>
            <a:r>
              <a:rPr lang="en-US" altLang="zh-CN" sz="3000" baseline="-46000">
                <a:solidFill>
                  <a:srgbClr val="000099"/>
                </a:solidFill>
                <a:ea typeface="宋体" charset="-122"/>
              </a:rPr>
              <a:t>2</a:t>
            </a:r>
            <a:r>
              <a:rPr lang="en-US" altLang="zh-CN" sz="3000" baseline="0">
                <a:solidFill>
                  <a:srgbClr val="000099"/>
                </a:solidFill>
                <a:ea typeface="宋体" charset="-122"/>
              </a:rPr>
              <a:t>,  a</a:t>
            </a:r>
            <a:r>
              <a:rPr lang="en-US" altLang="zh-CN" sz="3000" baseline="-46000">
                <a:solidFill>
                  <a:srgbClr val="000099"/>
                </a:solidFill>
                <a:ea typeface="宋体" charset="-122"/>
              </a:rPr>
              <a:t>3</a:t>
            </a:r>
            <a:r>
              <a:rPr lang="en-US" altLang="zh-CN" sz="3000" baseline="0">
                <a:solidFill>
                  <a:srgbClr val="000099"/>
                </a:solidFill>
                <a:ea typeface="宋体" charset="-122"/>
              </a:rPr>
              <a:t>,   </a:t>
            </a:r>
            <a:r>
              <a:rPr lang="en-US" altLang="zh-CN" sz="3000" baseline="0">
                <a:solidFill>
                  <a:srgbClr val="000099"/>
                </a:solidFill>
                <a:ea typeface="宋体" charset="-122"/>
                <a:cs typeface="Times New Roman" pitchFamily="18" charset="0"/>
              </a:rPr>
              <a:t>… ,  </a:t>
            </a:r>
            <a:r>
              <a:rPr lang="en-US" altLang="zh-CN" sz="3000" baseline="0">
                <a:solidFill>
                  <a:srgbClr val="000099"/>
                </a:solidFill>
                <a:ea typeface="宋体" charset="-122"/>
              </a:rPr>
              <a:t>a</a:t>
            </a:r>
            <a:r>
              <a:rPr lang="en-US" altLang="zh-CN" sz="3000" baseline="-46000">
                <a:solidFill>
                  <a:srgbClr val="000099"/>
                </a:solidFill>
                <a:ea typeface="宋体" charset="-122"/>
              </a:rPr>
              <a:t>n–1</a:t>
            </a:r>
            <a:r>
              <a:rPr lang="en-US" altLang="zh-CN" sz="3000" baseline="0">
                <a:solidFill>
                  <a:srgbClr val="000099"/>
                </a:solidFill>
                <a:ea typeface="宋体" charset="-122"/>
              </a:rPr>
              <a:t>,  a</a:t>
            </a:r>
            <a:r>
              <a:rPr lang="en-US" altLang="zh-CN" sz="3000" baseline="-46000">
                <a:solidFill>
                  <a:srgbClr val="000099"/>
                </a:solidFill>
                <a:ea typeface="宋体" charset="-122"/>
              </a:rPr>
              <a:t>n </a:t>
            </a:r>
            <a:r>
              <a:rPr lang="en-US" altLang="zh-CN" sz="3000" baseline="0">
                <a:solidFill>
                  <a:srgbClr val="000099"/>
                </a:solidFill>
                <a:ea typeface="宋体" charset="-122"/>
              </a:rPr>
              <a:t>)</a:t>
            </a:r>
          </a:p>
        </p:txBody>
      </p:sp>
      <p:sp>
        <p:nvSpPr>
          <p:cNvPr id="184380" name="Text Box 60"/>
          <p:cNvSpPr txBox="1">
            <a:spLocks noChangeArrowheads="1"/>
          </p:cNvSpPr>
          <p:nvPr/>
        </p:nvSpPr>
        <p:spPr bwMode="auto">
          <a:xfrm>
            <a:off x="1907704" y="5013176"/>
            <a:ext cx="5718175" cy="488950"/>
          </a:xfrm>
          <a:prstGeom prst="rect">
            <a:avLst/>
          </a:prstGeom>
          <a:noFill/>
          <a:ln w="9525">
            <a:noFill/>
            <a:miter lim="800000"/>
            <a:headEnd/>
            <a:tailEnd/>
          </a:ln>
        </p:spPr>
        <p:txBody>
          <a:bodyPr>
            <a:spAutoFit/>
          </a:bodyPr>
          <a:lstStyle/>
          <a:p>
            <a:r>
              <a:rPr lang="en-US" altLang="zh-CN" sz="2600" baseline="0" dirty="0">
                <a:solidFill>
                  <a:schemeClr val="accent2"/>
                </a:solidFill>
                <a:ea typeface="宋体" charset="-122"/>
              </a:rPr>
              <a:t>p=(</a:t>
            </a:r>
            <a:r>
              <a:rPr lang="en-US" altLang="zh-CN" sz="2600" dirty="0" err="1">
                <a:solidFill>
                  <a:schemeClr val="accent2"/>
                </a:solidFill>
                <a:ea typeface="宋体" charset="-122"/>
              </a:rPr>
              <a:t>Nodeptr</a:t>
            </a:r>
            <a:r>
              <a:rPr lang="en-US" altLang="zh-CN" sz="2600" baseline="0" dirty="0">
                <a:solidFill>
                  <a:schemeClr val="accent2"/>
                </a:solidFill>
                <a:ea typeface="宋体" charset="-122"/>
              </a:rPr>
              <a:t>)</a:t>
            </a:r>
            <a:r>
              <a:rPr lang="en-US" altLang="zh-CN" sz="2600" baseline="0" dirty="0" err="1">
                <a:solidFill>
                  <a:schemeClr val="accent2"/>
                </a:solidFill>
                <a:ea typeface="宋体" charset="-122"/>
              </a:rPr>
              <a:t>malloc</a:t>
            </a:r>
            <a:r>
              <a:rPr lang="en-US" altLang="zh-CN" sz="2600" baseline="0" dirty="0">
                <a:solidFill>
                  <a:schemeClr val="accent2"/>
                </a:solidFill>
                <a:ea typeface="宋体" charset="-122"/>
              </a:rPr>
              <a:t>(</a:t>
            </a:r>
            <a:r>
              <a:rPr lang="en-US" altLang="zh-CN" sz="2600" baseline="0" dirty="0" err="1">
                <a:solidFill>
                  <a:schemeClr val="accent2"/>
                </a:solidFill>
                <a:ea typeface="宋体" charset="-122"/>
              </a:rPr>
              <a:t>sizeof</a:t>
            </a:r>
            <a:r>
              <a:rPr lang="en-US" altLang="zh-CN" sz="2600" baseline="0" dirty="0">
                <a:solidFill>
                  <a:schemeClr val="accent2"/>
                </a:solidFill>
                <a:ea typeface="宋体" charset="-122"/>
              </a:rPr>
              <a:t>(Node));</a:t>
            </a:r>
          </a:p>
        </p:txBody>
      </p:sp>
      <p:sp>
        <p:nvSpPr>
          <p:cNvPr id="12294" name="Text Box 62"/>
          <p:cNvSpPr txBox="1">
            <a:spLocks noChangeArrowheads="1"/>
          </p:cNvSpPr>
          <p:nvPr/>
        </p:nvSpPr>
        <p:spPr bwMode="auto">
          <a:xfrm>
            <a:off x="7962255" y="5633863"/>
            <a:ext cx="792163" cy="381000"/>
          </a:xfrm>
          <a:prstGeom prst="rect">
            <a:avLst/>
          </a:prstGeom>
          <a:noFill/>
          <a:ln w="12700" cap="sq">
            <a:noFill/>
            <a:miter lim="800000"/>
            <a:headEnd/>
            <a:tailEnd/>
          </a:ln>
        </p:spPr>
        <p:txBody>
          <a:bodyPr wrap="none" anchor="ctr">
            <a:spAutoFit/>
          </a:bodyPr>
          <a:lstStyle/>
          <a:p>
            <a:pPr algn="ctr"/>
            <a:r>
              <a:rPr lang="en-US" altLang="zh-CN" sz="2800" dirty="0">
                <a:latin typeface="黑体" pitchFamily="2" charset="-122"/>
                <a:ea typeface="黑体" pitchFamily="2" charset="-122"/>
              </a:rPr>
              <a:t>C</a:t>
            </a:r>
            <a:r>
              <a:rPr lang="zh-CN" altLang="zh-CN" sz="2800" dirty="0">
                <a:latin typeface="黑体" pitchFamily="2" charset="-122"/>
                <a:ea typeface="黑体" pitchFamily="2" charset="-122"/>
              </a:rPr>
              <a:t>语言</a:t>
            </a:r>
            <a:endParaRPr lang="zh-CN" altLang="en-US" sz="2800" dirty="0">
              <a:latin typeface="黑体" pitchFamily="2" charset="-122"/>
              <a:ea typeface="黑体" pitchFamily="2" charset="-122"/>
            </a:endParaRPr>
          </a:p>
        </p:txBody>
      </p:sp>
      <p:sp>
        <p:nvSpPr>
          <p:cNvPr id="184387" name="Text Box 67"/>
          <p:cNvSpPr txBox="1">
            <a:spLocks noChangeArrowheads="1"/>
          </p:cNvSpPr>
          <p:nvPr/>
        </p:nvSpPr>
        <p:spPr bwMode="auto">
          <a:xfrm>
            <a:off x="4499992" y="5517232"/>
            <a:ext cx="1639887" cy="488950"/>
          </a:xfrm>
          <a:prstGeom prst="rect">
            <a:avLst/>
          </a:prstGeom>
          <a:noFill/>
          <a:ln w="9525">
            <a:noFill/>
            <a:miter lim="800000"/>
            <a:headEnd/>
            <a:tailEnd/>
          </a:ln>
        </p:spPr>
        <p:txBody>
          <a:bodyPr>
            <a:spAutoFit/>
          </a:bodyPr>
          <a:lstStyle/>
          <a:p>
            <a:r>
              <a:rPr lang="en-US" altLang="zh-CN" sz="2600" baseline="0" dirty="0">
                <a:solidFill>
                  <a:schemeClr val="accent2"/>
                </a:solidFill>
                <a:ea typeface="宋体" charset="-122"/>
              </a:rPr>
              <a:t>free(p);</a:t>
            </a:r>
            <a:endParaRPr lang="en-US" altLang="zh-CN" sz="2600" baseline="0" dirty="0">
              <a:solidFill>
                <a:srgbClr val="00FF00"/>
              </a:solidFill>
              <a:ea typeface="宋体" charset="-122"/>
            </a:endParaRPr>
          </a:p>
        </p:txBody>
      </p:sp>
      <p:grpSp>
        <p:nvGrpSpPr>
          <p:cNvPr id="2" name="Group 174"/>
          <p:cNvGrpSpPr>
            <a:grpSpLocks/>
          </p:cNvGrpSpPr>
          <p:nvPr/>
        </p:nvGrpSpPr>
        <p:grpSpPr bwMode="auto">
          <a:xfrm>
            <a:off x="179388" y="260350"/>
            <a:ext cx="4133850" cy="685800"/>
            <a:chOff x="2628" y="360"/>
            <a:chExt cx="2604" cy="432"/>
          </a:xfrm>
        </p:grpSpPr>
        <p:sp>
          <p:nvSpPr>
            <p:cNvPr id="12329" name="Rectangle 171"/>
            <p:cNvSpPr>
              <a:spLocks noChangeArrowheads="1"/>
            </p:cNvSpPr>
            <p:nvPr/>
          </p:nvSpPr>
          <p:spPr bwMode="auto">
            <a:xfrm>
              <a:off x="2628" y="360"/>
              <a:ext cx="2604" cy="43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12330" name="Rectangle 173"/>
            <p:cNvSpPr>
              <a:spLocks noChangeArrowheads="1"/>
            </p:cNvSpPr>
            <p:nvPr/>
          </p:nvSpPr>
          <p:spPr bwMode="auto">
            <a:xfrm>
              <a:off x="2661" y="429"/>
              <a:ext cx="2475" cy="336"/>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kumimoji="1" lang="zh-CN" altLang="en-US" sz="2900" baseline="0" dirty="0">
                  <a:solidFill>
                    <a:schemeClr val="accent2"/>
                  </a:solidFill>
                  <a:ea typeface="黑体" pitchFamily="2" charset="-122"/>
                </a:rPr>
                <a:t> </a:t>
              </a:r>
              <a:r>
                <a:rPr kumimoji="1" lang="en-US" altLang="zh-CN" sz="2900" baseline="0" dirty="0">
                  <a:solidFill>
                    <a:schemeClr val="accent2"/>
                  </a:solidFill>
                  <a:ea typeface="黑体" pitchFamily="2" charset="-122"/>
                </a:rPr>
                <a:t>1</a:t>
              </a:r>
              <a:r>
                <a:rPr kumimoji="1" lang="zh-CN" altLang="en-US" sz="2900" baseline="0" dirty="0">
                  <a:solidFill>
                    <a:schemeClr val="accent2"/>
                  </a:solidFill>
                  <a:latin typeface="黑体" pitchFamily="2" charset="-122"/>
                  <a:ea typeface="黑体" pitchFamily="2" charset="-122"/>
                </a:rPr>
                <a:t>. 建立一个线性链表</a:t>
              </a:r>
            </a:p>
          </p:txBody>
        </p:sp>
      </p:grpSp>
      <p:grpSp>
        <p:nvGrpSpPr>
          <p:cNvPr id="3" name="Group 212"/>
          <p:cNvGrpSpPr>
            <a:grpSpLocks/>
          </p:cNvGrpSpPr>
          <p:nvPr/>
        </p:nvGrpSpPr>
        <p:grpSpPr bwMode="auto">
          <a:xfrm>
            <a:off x="1259632" y="1052736"/>
            <a:ext cx="6677025" cy="990600"/>
            <a:chOff x="715" y="1165"/>
            <a:chExt cx="4206" cy="624"/>
          </a:xfrm>
        </p:grpSpPr>
        <p:sp>
          <p:nvSpPr>
            <p:cNvPr id="12302" name="Text Box 33"/>
            <p:cNvSpPr txBox="1">
              <a:spLocks noChangeArrowheads="1"/>
            </p:cNvSpPr>
            <p:nvPr/>
          </p:nvSpPr>
          <p:spPr bwMode="auto">
            <a:xfrm>
              <a:off x="715" y="1165"/>
              <a:ext cx="404" cy="269"/>
            </a:xfrm>
            <a:prstGeom prst="rect">
              <a:avLst/>
            </a:prstGeom>
            <a:noFill/>
            <a:ln w="9525">
              <a:noFill/>
              <a:miter lim="800000"/>
              <a:headEnd/>
              <a:tailEnd/>
            </a:ln>
          </p:spPr>
          <p:txBody>
            <a:bodyPr>
              <a:spAutoFit/>
            </a:bodyPr>
            <a:lstStyle/>
            <a:p>
              <a:r>
                <a:rPr lang="en-US" altLang="zh-CN" sz="2200" baseline="0">
                  <a:solidFill>
                    <a:schemeClr val="accent2"/>
                  </a:solidFill>
                  <a:ea typeface="宋体" charset="-122"/>
                </a:rPr>
                <a:t>list</a:t>
              </a:r>
            </a:p>
          </p:txBody>
        </p:sp>
        <p:sp>
          <p:nvSpPr>
            <p:cNvPr id="12303" name="Line 34"/>
            <p:cNvSpPr>
              <a:spLocks noChangeShapeType="1"/>
            </p:cNvSpPr>
            <p:nvPr/>
          </p:nvSpPr>
          <p:spPr bwMode="auto">
            <a:xfrm>
              <a:off x="1002" y="1381"/>
              <a:ext cx="144" cy="144"/>
            </a:xfrm>
            <a:prstGeom prst="line">
              <a:avLst/>
            </a:prstGeom>
            <a:noFill/>
            <a:ln w="19050">
              <a:solidFill>
                <a:schemeClr val="accent2"/>
              </a:solidFill>
              <a:round/>
              <a:headEnd/>
              <a:tailEnd type="triangle" w="med" len="med"/>
            </a:ln>
          </p:spPr>
          <p:txBody>
            <a:bodyPr wrap="none" anchor="ctr"/>
            <a:lstStyle/>
            <a:p>
              <a:endParaRPr lang="zh-CN" altLang="en-US"/>
            </a:p>
          </p:txBody>
        </p:sp>
        <p:sp>
          <p:nvSpPr>
            <p:cNvPr id="12304" name="Text Box 35"/>
            <p:cNvSpPr txBox="1">
              <a:spLocks noChangeArrowheads="1"/>
            </p:cNvSpPr>
            <p:nvPr/>
          </p:nvSpPr>
          <p:spPr bwMode="auto">
            <a:xfrm>
              <a:off x="4693" y="1501"/>
              <a:ext cx="228" cy="288"/>
            </a:xfrm>
            <a:prstGeom prst="rect">
              <a:avLst/>
            </a:prstGeom>
            <a:noFill/>
            <a:ln w="9525">
              <a:noFill/>
              <a:miter lim="800000"/>
              <a:headEnd/>
              <a:tailEnd/>
            </a:ln>
          </p:spPr>
          <p:txBody>
            <a:bodyPr wrap="none">
              <a:spAutoFit/>
            </a:bodyPr>
            <a:lstStyle/>
            <a:p>
              <a:pPr algn="ctr"/>
              <a:r>
                <a:rPr lang="zh-CN" altLang="en-US" sz="2400" baseline="0">
                  <a:solidFill>
                    <a:srgbClr val="000099"/>
                  </a:solidFill>
                  <a:ea typeface="宋体" charset="-122"/>
                </a:rPr>
                <a:t>^</a:t>
              </a:r>
            </a:p>
          </p:txBody>
        </p:sp>
        <p:grpSp>
          <p:nvGrpSpPr>
            <p:cNvPr id="4" name="Group 183"/>
            <p:cNvGrpSpPr>
              <a:grpSpLocks/>
            </p:cNvGrpSpPr>
            <p:nvPr/>
          </p:nvGrpSpPr>
          <p:grpSpPr bwMode="auto">
            <a:xfrm>
              <a:off x="1146" y="1483"/>
              <a:ext cx="628" cy="288"/>
              <a:chOff x="907" y="1476"/>
              <a:chExt cx="628" cy="288"/>
            </a:xfrm>
          </p:grpSpPr>
          <p:sp>
            <p:nvSpPr>
              <p:cNvPr id="12325" name="Rectangle 8"/>
              <p:cNvSpPr>
                <a:spLocks noChangeArrowheads="1"/>
              </p:cNvSpPr>
              <p:nvPr/>
            </p:nvSpPr>
            <p:spPr bwMode="auto">
              <a:xfrm>
                <a:off x="907" y="1539"/>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26" name="Text Box 10"/>
              <p:cNvSpPr txBox="1">
                <a:spLocks noChangeArrowheads="1"/>
              </p:cNvSpPr>
              <p:nvPr/>
            </p:nvSpPr>
            <p:spPr bwMode="auto">
              <a:xfrm>
                <a:off x="930" y="1476"/>
                <a:ext cx="276"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1</a:t>
                </a:r>
              </a:p>
            </p:txBody>
          </p:sp>
          <p:sp>
            <p:nvSpPr>
              <p:cNvPr id="12327" name="Line 27"/>
              <p:cNvSpPr>
                <a:spLocks noChangeShapeType="1"/>
              </p:cNvSpPr>
              <p:nvPr/>
            </p:nvSpPr>
            <p:spPr bwMode="auto">
              <a:xfrm>
                <a:off x="1247" y="1635"/>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28" name="Rectangle 176"/>
              <p:cNvSpPr>
                <a:spLocks noChangeArrowheads="1"/>
              </p:cNvSpPr>
              <p:nvPr/>
            </p:nvSpPr>
            <p:spPr bwMode="auto">
              <a:xfrm>
                <a:off x="1195" y="1539"/>
                <a:ext cx="149" cy="192"/>
              </a:xfrm>
              <a:prstGeom prst="rect">
                <a:avLst/>
              </a:prstGeom>
              <a:noFill/>
              <a:ln w="19050">
                <a:solidFill>
                  <a:srgbClr val="000080"/>
                </a:solidFill>
                <a:miter lim="800000"/>
                <a:headEnd/>
                <a:tailEnd/>
              </a:ln>
            </p:spPr>
            <p:txBody>
              <a:bodyPr wrap="none" anchor="ctr"/>
              <a:lstStyle/>
              <a:p>
                <a:endParaRPr lang="zh-CN" altLang="en-US"/>
              </a:p>
            </p:txBody>
          </p:sp>
        </p:grpSp>
        <p:grpSp>
          <p:nvGrpSpPr>
            <p:cNvPr id="5" name="Group 184"/>
            <p:cNvGrpSpPr>
              <a:grpSpLocks/>
            </p:cNvGrpSpPr>
            <p:nvPr/>
          </p:nvGrpSpPr>
          <p:grpSpPr bwMode="auto">
            <a:xfrm>
              <a:off x="1765" y="1473"/>
              <a:ext cx="628" cy="288"/>
              <a:chOff x="907" y="1476"/>
              <a:chExt cx="628" cy="288"/>
            </a:xfrm>
          </p:grpSpPr>
          <p:sp>
            <p:nvSpPr>
              <p:cNvPr id="12321" name="Rectangle 185"/>
              <p:cNvSpPr>
                <a:spLocks noChangeArrowheads="1"/>
              </p:cNvSpPr>
              <p:nvPr/>
            </p:nvSpPr>
            <p:spPr bwMode="auto">
              <a:xfrm>
                <a:off x="907" y="1539"/>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22" name="Text Box 186"/>
              <p:cNvSpPr txBox="1">
                <a:spLocks noChangeArrowheads="1"/>
              </p:cNvSpPr>
              <p:nvPr/>
            </p:nvSpPr>
            <p:spPr bwMode="auto">
              <a:xfrm>
                <a:off x="930" y="1476"/>
                <a:ext cx="276"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2</a:t>
                </a:r>
              </a:p>
            </p:txBody>
          </p:sp>
          <p:sp>
            <p:nvSpPr>
              <p:cNvPr id="12323" name="Line 187"/>
              <p:cNvSpPr>
                <a:spLocks noChangeShapeType="1"/>
              </p:cNvSpPr>
              <p:nvPr/>
            </p:nvSpPr>
            <p:spPr bwMode="auto">
              <a:xfrm>
                <a:off x="1247" y="1635"/>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24" name="Rectangle 188"/>
              <p:cNvSpPr>
                <a:spLocks noChangeArrowheads="1"/>
              </p:cNvSpPr>
              <p:nvPr/>
            </p:nvSpPr>
            <p:spPr bwMode="auto">
              <a:xfrm>
                <a:off x="1195" y="1539"/>
                <a:ext cx="149" cy="192"/>
              </a:xfrm>
              <a:prstGeom prst="rect">
                <a:avLst/>
              </a:prstGeom>
              <a:noFill/>
              <a:ln w="19050">
                <a:solidFill>
                  <a:srgbClr val="000080"/>
                </a:solidFill>
                <a:miter lim="800000"/>
                <a:headEnd/>
                <a:tailEnd/>
              </a:ln>
            </p:spPr>
            <p:txBody>
              <a:bodyPr wrap="none" anchor="ctr"/>
              <a:lstStyle/>
              <a:p>
                <a:endParaRPr lang="zh-CN" altLang="en-US"/>
              </a:p>
            </p:txBody>
          </p:sp>
        </p:grpSp>
        <p:grpSp>
          <p:nvGrpSpPr>
            <p:cNvPr id="6" name="Group 189"/>
            <p:cNvGrpSpPr>
              <a:grpSpLocks/>
            </p:cNvGrpSpPr>
            <p:nvPr/>
          </p:nvGrpSpPr>
          <p:grpSpPr bwMode="auto">
            <a:xfrm>
              <a:off x="2400" y="1473"/>
              <a:ext cx="628" cy="288"/>
              <a:chOff x="907" y="1476"/>
              <a:chExt cx="628" cy="288"/>
            </a:xfrm>
          </p:grpSpPr>
          <p:sp>
            <p:nvSpPr>
              <p:cNvPr id="12317" name="Rectangle 190"/>
              <p:cNvSpPr>
                <a:spLocks noChangeArrowheads="1"/>
              </p:cNvSpPr>
              <p:nvPr/>
            </p:nvSpPr>
            <p:spPr bwMode="auto">
              <a:xfrm>
                <a:off x="907" y="1539"/>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18" name="Text Box 191"/>
              <p:cNvSpPr txBox="1">
                <a:spLocks noChangeArrowheads="1"/>
              </p:cNvSpPr>
              <p:nvPr/>
            </p:nvSpPr>
            <p:spPr bwMode="auto">
              <a:xfrm>
                <a:off x="930" y="1476"/>
                <a:ext cx="276"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3</a:t>
                </a:r>
              </a:p>
            </p:txBody>
          </p:sp>
          <p:sp>
            <p:nvSpPr>
              <p:cNvPr id="12319" name="Line 192"/>
              <p:cNvSpPr>
                <a:spLocks noChangeShapeType="1"/>
              </p:cNvSpPr>
              <p:nvPr/>
            </p:nvSpPr>
            <p:spPr bwMode="auto">
              <a:xfrm>
                <a:off x="1247" y="1635"/>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20" name="Rectangle 193"/>
              <p:cNvSpPr>
                <a:spLocks noChangeArrowheads="1"/>
              </p:cNvSpPr>
              <p:nvPr/>
            </p:nvSpPr>
            <p:spPr bwMode="auto">
              <a:xfrm>
                <a:off x="1195" y="1539"/>
                <a:ext cx="149" cy="192"/>
              </a:xfrm>
              <a:prstGeom prst="rect">
                <a:avLst/>
              </a:prstGeom>
              <a:noFill/>
              <a:ln w="19050">
                <a:solidFill>
                  <a:srgbClr val="000080"/>
                </a:solidFill>
                <a:miter lim="800000"/>
                <a:headEnd/>
                <a:tailEnd/>
              </a:ln>
            </p:spPr>
            <p:txBody>
              <a:bodyPr wrap="none" anchor="ctr"/>
              <a:lstStyle/>
              <a:p>
                <a:endParaRPr lang="zh-CN" altLang="en-US"/>
              </a:p>
            </p:txBody>
          </p:sp>
        </p:grpSp>
        <p:sp>
          <p:nvSpPr>
            <p:cNvPr id="12308" name="Rectangle 195"/>
            <p:cNvSpPr>
              <a:spLocks noChangeArrowheads="1"/>
            </p:cNvSpPr>
            <p:nvPr/>
          </p:nvSpPr>
          <p:spPr bwMode="auto">
            <a:xfrm>
              <a:off x="3806" y="1527"/>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09" name="Text Box 196"/>
            <p:cNvSpPr txBox="1">
              <a:spLocks noChangeArrowheads="1"/>
            </p:cNvSpPr>
            <p:nvPr/>
          </p:nvSpPr>
          <p:spPr bwMode="auto">
            <a:xfrm>
              <a:off x="3759" y="1464"/>
              <a:ext cx="390"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n-1</a:t>
              </a:r>
            </a:p>
          </p:txBody>
        </p:sp>
        <p:sp>
          <p:nvSpPr>
            <p:cNvPr id="12310" name="Line 197"/>
            <p:cNvSpPr>
              <a:spLocks noChangeShapeType="1"/>
            </p:cNvSpPr>
            <p:nvPr/>
          </p:nvSpPr>
          <p:spPr bwMode="auto">
            <a:xfrm>
              <a:off x="4146" y="1623"/>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11" name="Rectangle 198"/>
            <p:cNvSpPr>
              <a:spLocks noChangeArrowheads="1"/>
            </p:cNvSpPr>
            <p:nvPr/>
          </p:nvSpPr>
          <p:spPr bwMode="auto">
            <a:xfrm>
              <a:off x="4094" y="1527"/>
              <a:ext cx="149" cy="192"/>
            </a:xfrm>
            <a:prstGeom prst="rect">
              <a:avLst/>
            </a:prstGeom>
            <a:noFill/>
            <a:ln w="19050">
              <a:solidFill>
                <a:srgbClr val="000080"/>
              </a:solidFill>
              <a:miter lim="800000"/>
              <a:headEnd/>
              <a:tailEnd/>
            </a:ln>
          </p:spPr>
          <p:txBody>
            <a:bodyPr wrap="none" anchor="ctr"/>
            <a:lstStyle/>
            <a:p>
              <a:endParaRPr lang="zh-CN" altLang="en-US"/>
            </a:p>
          </p:txBody>
        </p:sp>
        <p:sp>
          <p:nvSpPr>
            <p:cNvPr id="12312" name="Rectangle 200"/>
            <p:cNvSpPr>
              <a:spLocks noChangeArrowheads="1"/>
            </p:cNvSpPr>
            <p:nvPr/>
          </p:nvSpPr>
          <p:spPr bwMode="auto">
            <a:xfrm>
              <a:off x="4441" y="1522"/>
              <a:ext cx="288" cy="192"/>
            </a:xfrm>
            <a:prstGeom prst="rect">
              <a:avLst/>
            </a:prstGeom>
            <a:noFill/>
            <a:ln w="19050">
              <a:solidFill>
                <a:srgbClr val="000080"/>
              </a:solidFill>
              <a:miter lim="800000"/>
              <a:headEnd/>
              <a:tailEnd/>
            </a:ln>
          </p:spPr>
          <p:txBody>
            <a:bodyPr wrap="none" anchor="ctr"/>
            <a:lstStyle/>
            <a:p>
              <a:endParaRPr lang="zh-CN" altLang="en-US"/>
            </a:p>
          </p:txBody>
        </p:sp>
        <p:sp>
          <p:nvSpPr>
            <p:cNvPr id="12313" name="Text Box 201"/>
            <p:cNvSpPr txBox="1">
              <a:spLocks noChangeArrowheads="1"/>
            </p:cNvSpPr>
            <p:nvPr/>
          </p:nvSpPr>
          <p:spPr bwMode="auto">
            <a:xfrm>
              <a:off x="4461" y="1459"/>
              <a:ext cx="283" cy="288"/>
            </a:xfrm>
            <a:prstGeom prst="rect">
              <a:avLst/>
            </a:prstGeom>
            <a:noFill/>
            <a:ln w="9525">
              <a:noFill/>
              <a:miter lim="800000"/>
              <a:headEnd/>
              <a:tailEnd/>
            </a:ln>
          </p:spPr>
          <p:txBody>
            <a:bodyPr wrap="none">
              <a:spAutoFit/>
            </a:bodyPr>
            <a:lstStyle/>
            <a:p>
              <a:pPr algn="ctr"/>
              <a:r>
                <a:rPr lang="en-US" altLang="zh-CN" sz="2400" baseline="0">
                  <a:solidFill>
                    <a:srgbClr val="000099"/>
                  </a:solidFill>
                  <a:ea typeface="宋体" charset="-122"/>
                </a:rPr>
                <a:t>a</a:t>
              </a:r>
              <a:r>
                <a:rPr lang="en-US" altLang="zh-CN" sz="2400" baseline="-42000">
                  <a:solidFill>
                    <a:srgbClr val="000099"/>
                  </a:solidFill>
                  <a:ea typeface="宋体" charset="-122"/>
                </a:rPr>
                <a:t>n</a:t>
              </a:r>
            </a:p>
          </p:txBody>
        </p:sp>
        <p:sp>
          <p:nvSpPr>
            <p:cNvPr id="12314" name="Rectangle 203"/>
            <p:cNvSpPr>
              <a:spLocks noChangeArrowheads="1"/>
            </p:cNvSpPr>
            <p:nvPr/>
          </p:nvSpPr>
          <p:spPr bwMode="auto">
            <a:xfrm>
              <a:off x="4729" y="1522"/>
              <a:ext cx="149" cy="192"/>
            </a:xfrm>
            <a:prstGeom prst="rect">
              <a:avLst/>
            </a:prstGeom>
            <a:noFill/>
            <a:ln w="19050">
              <a:solidFill>
                <a:srgbClr val="000080"/>
              </a:solidFill>
              <a:miter lim="800000"/>
              <a:headEnd/>
              <a:tailEnd/>
            </a:ln>
          </p:spPr>
          <p:txBody>
            <a:bodyPr wrap="none" anchor="ctr"/>
            <a:lstStyle/>
            <a:p>
              <a:endParaRPr lang="zh-CN" altLang="en-US"/>
            </a:p>
          </p:txBody>
        </p:sp>
        <p:sp>
          <p:nvSpPr>
            <p:cNvPr id="12315" name="Line 208"/>
            <p:cNvSpPr>
              <a:spLocks noChangeShapeType="1"/>
            </p:cNvSpPr>
            <p:nvPr/>
          </p:nvSpPr>
          <p:spPr bwMode="auto">
            <a:xfrm>
              <a:off x="3504" y="1630"/>
              <a:ext cx="288" cy="0"/>
            </a:xfrm>
            <a:prstGeom prst="line">
              <a:avLst/>
            </a:prstGeom>
            <a:noFill/>
            <a:ln w="15875">
              <a:solidFill>
                <a:schemeClr val="accent2"/>
              </a:solidFill>
              <a:round/>
              <a:headEnd/>
              <a:tailEnd type="triangle" w="med" len="med"/>
            </a:ln>
          </p:spPr>
          <p:txBody>
            <a:bodyPr wrap="none" anchor="ctr"/>
            <a:lstStyle/>
            <a:p>
              <a:endParaRPr lang="zh-CN" altLang="en-US"/>
            </a:p>
          </p:txBody>
        </p:sp>
        <p:sp>
          <p:nvSpPr>
            <p:cNvPr id="12316" name="Rectangle 210"/>
            <p:cNvSpPr>
              <a:spLocks noChangeArrowheads="1"/>
            </p:cNvSpPr>
            <p:nvPr/>
          </p:nvSpPr>
          <p:spPr bwMode="auto">
            <a:xfrm>
              <a:off x="3119" y="1434"/>
              <a:ext cx="284" cy="260"/>
            </a:xfrm>
            <a:prstGeom prst="rect">
              <a:avLst/>
            </a:prstGeom>
            <a:noFill/>
            <a:ln w="9525">
              <a:noFill/>
              <a:miter lim="800000"/>
              <a:headEnd/>
              <a:tailEnd/>
            </a:ln>
          </p:spPr>
          <p:txBody>
            <a:bodyPr wrap="none">
              <a:spAutoFit/>
            </a:bodyPr>
            <a:lstStyle/>
            <a:p>
              <a:r>
                <a:rPr lang="en-US" altLang="zh-CN" sz="3200">
                  <a:solidFill>
                    <a:srgbClr val="000099"/>
                  </a:solidFill>
                </a:rPr>
                <a:t>…</a:t>
              </a:r>
              <a:endParaRPr lang="zh-CN" altLang="en-US" sz="3200">
                <a:solidFill>
                  <a:srgbClr val="000099"/>
                </a:solidFill>
              </a:endParaRPr>
            </a:p>
          </p:txBody>
        </p:sp>
      </p:grpSp>
      <p:grpSp>
        <p:nvGrpSpPr>
          <p:cNvPr id="7" name="Group 213"/>
          <p:cNvGrpSpPr>
            <a:grpSpLocks/>
          </p:cNvGrpSpPr>
          <p:nvPr/>
        </p:nvGrpSpPr>
        <p:grpSpPr bwMode="auto">
          <a:xfrm>
            <a:off x="2777679" y="6179786"/>
            <a:ext cx="4570413" cy="678214"/>
            <a:chOff x="1248" y="3631"/>
            <a:chExt cx="2879" cy="336"/>
          </a:xfrm>
        </p:grpSpPr>
        <p:sp>
          <p:nvSpPr>
            <p:cNvPr id="12300" name="Rectangle 214"/>
            <p:cNvSpPr>
              <a:spLocks noChangeArrowheads="1"/>
            </p:cNvSpPr>
            <p:nvPr/>
          </p:nvSpPr>
          <p:spPr bwMode="auto">
            <a:xfrm>
              <a:off x="1248" y="3631"/>
              <a:ext cx="2812" cy="336"/>
            </a:xfrm>
            <a:prstGeom prst="rect">
              <a:avLst/>
            </a:prstGeom>
            <a:solidFill>
              <a:srgbClr val="FFFF99"/>
            </a:solidFill>
            <a:ln w="12700" cap="sq">
              <a:noFill/>
              <a:miter lim="800000"/>
              <a:headEnd/>
              <a:tailEnd/>
            </a:ln>
            <a:effectLst>
              <a:outerShdw dist="81320" dir="3080412" algn="ctr" rotWithShape="0">
                <a:srgbClr val="B2B2B2"/>
              </a:outerShdw>
            </a:effectLst>
          </p:spPr>
          <p:txBody>
            <a:bodyPr wrap="none" anchor="ctr"/>
            <a:lstStyle/>
            <a:p>
              <a:endParaRPr lang="zh-CN" altLang="en-US"/>
            </a:p>
          </p:txBody>
        </p:sp>
        <p:sp>
          <p:nvSpPr>
            <p:cNvPr id="12301" name="Text Box 215"/>
            <p:cNvSpPr txBox="1">
              <a:spLocks noChangeArrowheads="1"/>
            </p:cNvSpPr>
            <p:nvPr/>
          </p:nvSpPr>
          <p:spPr bwMode="auto">
            <a:xfrm>
              <a:off x="1293" y="3645"/>
              <a:ext cx="2834" cy="256"/>
            </a:xfrm>
            <a:prstGeom prst="rect">
              <a:avLst/>
            </a:prstGeom>
            <a:noFill/>
            <a:ln w="12700" cap="sq">
              <a:noFill/>
              <a:miter lim="800000"/>
              <a:headEnd/>
              <a:tailEnd/>
            </a:ln>
          </p:spPr>
          <p:txBody>
            <a:bodyPr wrap="square">
              <a:spAutoFit/>
            </a:bodyPr>
            <a:lstStyle/>
            <a:p>
              <a:r>
                <a:rPr lang="zh-CN" altLang="en-US" sz="2400" b="1" dirty="0">
                  <a:solidFill>
                    <a:srgbClr val="003399"/>
                  </a:solidFill>
                </a:rPr>
                <a:t>头文件</a:t>
              </a:r>
              <a:r>
                <a:rPr lang="zh-CN" altLang="en-US" sz="2800" dirty="0">
                  <a:solidFill>
                    <a:srgbClr val="003399"/>
                  </a:solidFill>
                </a:rPr>
                <a:t>：#</a:t>
              </a:r>
              <a:r>
                <a:rPr lang="en-US" altLang="zh-CN" sz="2800" dirty="0">
                  <a:solidFill>
                    <a:srgbClr val="003399"/>
                  </a:solidFill>
                </a:rPr>
                <a:t>include  &lt;</a:t>
              </a:r>
              <a:r>
                <a:rPr lang="en-US" altLang="zh-CN" sz="2800" dirty="0" err="1">
                  <a:solidFill>
                    <a:srgbClr val="003399"/>
                  </a:solidFill>
                </a:rPr>
                <a:t>stdlib.h</a:t>
              </a:r>
              <a:r>
                <a:rPr lang="en-US" altLang="zh-CN" sz="2800" dirty="0">
                  <a:solidFill>
                    <a:srgbClr val="003399"/>
                  </a:solidFill>
                </a:rPr>
                <a:t>&gt;</a:t>
              </a:r>
            </a:p>
          </p:txBody>
        </p:sp>
      </p:grpSp>
      <p:sp>
        <p:nvSpPr>
          <p:cNvPr id="47" name="Rectangle 10"/>
          <p:cNvSpPr>
            <a:spLocks noChangeArrowheads="1"/>
          </p:cNvSpPr>
          <p:nvPr/>
        </p:nvSpPr>
        <p:spPr bwMode="auto">
          <a:xfrm>
            <a:off x="2051720" y="2060848"/>
            <a:ext cx="4392290" cy="1539875"/>
          </a:xfrm>
          <a:prstGeom prst="rect">
            <a:avLst/>
          </a:prstGeom>
          <a:noFill/>
          <a:ln w="12700" cap="sq">
            <a:noFill/>
            <a:miter lim="800000"/>
            <a:headEnd/>
            <a:tailEnd/>
          </a:ln>
        </p:spPr>
        <p:txBody>
          <a:bodyPr wrap="square">
            <a:spAutoFit/>
          </a:bodyPr>
          <a:lstStyle/>
          <a:p>
            <a:pPr fontAlgn="base">
              <a:lnSpc>
                <a:spcPct val="95000"/>
              </a:lnSpc>
              <a:spcBef>
                <a:spcPct val="0"/>
              </a:spcBef>
            </a:pPr>
            <a:r>
              <a:rPr lang="en-US" altLang="zh-CN" sz="2400" baseline="0" dirty="0" err="1">
                <a:solidFill>
                  <a:srgbClr val="003399"/>
                </a:solidFill>
                <a:ea typeface="宋体" charset="-122"/>
              </a:rPr>
              <a:t>struct</a:t>
            </a:r>
            <a:r>
              <a:rPr lang="en-US" altLang="zh-CN" sz="2400" baseline="0" dirty="0">
                <a:solidFill>
                  <a:srgbClr val="003399"/>
                </a:solidFill>
                <a:ea typeface="宋体" charset="-122"/>
              </a:rPr>
              <a:t> node{   </a:t>
            </a:r>
          </a:p>
          <a:p>
            <a:pPr fontAlgn="base">
              <a:lnSpc>
                <a:spcPct val="95000"/>
              </a:lnSpc>
              <a:spcBef>
                <a:spcPct val="0"/>
              </a:spcBef>
            </a:pPr>
            <a:r>
              <a:rPr lang="en-US" altLang="zh-CN" sz="2400" baseline="0" dirty="0">
                <a:solidFill>
                  <a:srgbClr val="003399"/>
                </a:solidFill>
                <a:ea typeface="宋体" charset="-122"/>
              </a:rPr>
              <a:t>        </a:t>
            </a:r>
            <a:r>
              <a:rPr lang="en-US" altLang="zh-CN" sz="2400" baseline="0" dirty="0" err="1">
                <a:solidFill>
                  <a:srgbClr val="003399"/>
                </a:solidFill>
                <a:ea typeface="宋体" charset="-122"/>
              </a:rPr>
              <a:t>ElemType</a:t>
            </a:r>
            <a:r>
              <a:rPr lang="en-US" altLang="zh-CN" sz="2400" baseline="0" dirty="0">
                <a:solidFill>
                  <a:srgbClr val="003399"/>
                </a:solidFill>
                <a:ea typeface="宋体" charset="-122"/>
              </a:rPr>
              <a:t>   data;</a:t>
            </a:r>
          </a:p>
          <a:p>
            <a:pPr fontAlgn="base">
              <a:lnSpc>
                <a:spcPct val="95000"/>
              </a:lnSpc>
              <a:spcBef>
                <a:spcPct val="0"/>
              </a:spcBef>
            </a:pPr>
            <a:r>
              <a:rPr lang="en-US" altLang="zh-CN" sz="2400" baseline="0" dirty="0">
                <a:solidFill>
                  <a:srgbClr val="003399"/>
                </a:solidFill>
                <a:ea typeface="宋体" charset="-122"/>
              </a:rPr>
              <a:t>        </a:t>
            </a:r>
            <a:r>
              <a:rPr lang="en-US" altLang="zh-CN" sz="2400" baseline="0" dirty="0" err="1">
                <a:solidFill>
                  <a:srgbClr val="003399"/>
                </a:solidFill>
                <a:ea typeface="宋体" charset="-122"/>
              </a:rPr>
              <a:t>struct</a:t>
            </a:r>
            <a:r>
              <a:rPr lang="en-US" altLang="zh-CN" sz="2400" baseline="0" dirty="0">
                <a:solidFill>
                  <a:srgbClr val="003399"/>
                </a:solidFill>
                <a:ea typeface="宋体" charset="-122"/>
              </a:rPr>
              <a:t> node   *</a:t>
            </a:r>
            <a:r>
              <a:rPr lang="en-US" altLang="zh-CN" sz="2400" dirty="0">
                <a:solidFill>
                  <a:srgbClr val="003399"/>
                </a:solidFill>
                <a:ea typeface="宋体" charset="-122"/>
              </a:rPr>
              <a:t>link</a:t>
            </a:r>
            <a:r>
              <a:rPr lang="en-US" altLang="zh-CN" sz="2400" baseline="0" dirty="0">
                <a:solidFill>
                  <a:srgbClr val="003399"/>
                </a:solidFill>
                <a:ea typeface="宋体" charset="-122"/>
              </a:rPr>
              <a:t>;</a:t>
            </a:r>
          </a:p>
          <a:p>
            <a:pPr fontAlgn="base">
              <a:lnSpc>
                <a:spcPct val="95000"/>
              </a:lnSpc>
              <a:spcBef>
                <a:spcPct val="0"/>
              </a:spcBef>
            </a:pPr>
            <a:r>
              <a:rPr lang="en-US" altLang="zh-CN" sz="2400" baseline="0" dirty="0">
                <a:solidFill>
                  <a:srgbClr val="003399"/>
                </a:solidFill>
                <a:ea typeface="宋体" charset="-122"/>
              </a:rPr>
              <a:t>} ;</a:t>
            </a:r>
          </a:p>
        </p:txBody>
      </p:sp>
      <p:sp>
        <p:nvSpPr>
          <p:cNvPr id="43" name="矩形 42"/>
          <p:cNvSpPr/>
          <p:nvPr/>
        </p:nvSpPr>
        <p:spPr>
          <a:xfrm>
            <a:off x="1979712" y="3501008"/>
            <a:ext cx="4572000" cy="1086451"/>
          </a:xfrm>
          <a:prstGeom prst="rect">
            <a:avLst/>
          </a:prstGeom>
        </p:spPr>
        <p:txBody>
          <a:bodyPr>
            <a:spAutoFit/>
          </a:bodyPr>
          <a:lstStyle/>
          <a:p>
            <a:pPr fontAlgn="base">
              <a:lnSpc>
                <a:spcPct val="95000"/>
              </a:lnSpc>
              <a:spcBef>
                <a:spcPct val="0"/>
              </a:spcBef>
            </a:pPr>
            <a:r>
              <a:rPr lang="en-US" altLang="zh-CN" sz="2400" b="1" dirty="0" err="1">
                <a:solidFill>
                  <a:srgbClr val="003399"/>
                </a:solidFill>
                <a:ea typeface="宋体" charset="-122"/>
              </a:rPr>
              <a:t>typedef</a:t>
            </a:r>
            <a:r>
              <a:rPr lang="en-US" altLang="zh-CN" sz="2400" b="1" dirty="0">
                <a:solidFill>
                  <a:srgbClr val="003399"/>
                </a:solidFill>
                <a:ea typeface="宋体" charset="-122"/>
              </a:rPr>
              <a:t>  </a:t>
            </a:r>
            <a:r>
              <a:rPr lang="en-US" altLang="zh-CN" sz="2400" b="1" dirty="0" err="1">
                <a:solidFill>
                  <a:srgbClr val="003399"/>
                </a:solidFill>
                <a:ea typeface="宋体" charset="-122"/>
              </a:rPr>
              <a:t>struct</a:t>
            </a:r>
            <a:r>
              <a:rPr lang="en-US" altLang="zh-CN" sz="2400" b="1" dirty="0">
                <a:solidFill>
                  <a:srgbClr val="003399"/>
                </a:solidFill>
                <a:ea typeface="宋体" charset="-122"/>
              </a:rPr>
              <a:t> node *</a:t>
            </a:r>
            <a:r>
              <a:rPr lang="en-US" altLang="zh-CN" sz="2400" b="1" dirty="0" err="1">
                <a:solidFill>
                  <a:srgbClr val="003399"/>
                </a:solidFill>
                <a:ea typeface="宋体" charset="-122"/>
              </a:rPr>
              <a:t>Nodeptr</a:t>
            </a:r>
            <a:r>
              <a:rPr lang="en-US" altLang="zh-CN" sz="2400" b="1" dirty="0">
                <a:solidFill>
                  <a:srgbClr val="003399"/>
                </a:solidFill>
                <a:ea typeface="宋体" charset="-122"/>
              </a:rPr>
              <a:t>;</a:t>
            </a:r>
          </a:p>
          <a:p>
            <a:pPr fontAlgn="base">
              <a:lnSpc>
                <a:spcPct val="95000"/>
              </a:lnSpc>
              <a:spcBef>
                <a:spcPct val="0"/>
              </a:spcBef>
            </a:pPr>
            <a:r>
              <a:rPr lang="en-US" altLang="zh-CN" sz="2400" b="1" dirty="0" err="1">
                <a:solidFill>
                  <a:srgbClr val="003399"/>
                </a:solidFill>
                <a:ea typeface="宋体" charset="-122"/>
              </a:rPr>
              <a:t>typedef</a:t>
            </a:r>
            <a:r>
              <a:rPr lang="en-US" altLang="zh-CN" sz="2400" b="1" dirty="0">
                <a:solidFill>
                  <a:srgbClr val="003399"/>
                </a:solidFill>
                <a:ea typeface="宋体" charset="-122"/>
              </a:rPr>
              <a:t>  </a:t>
            </a:r>
            <a:r>
              <a:rPr lang="en-US" altLang="zh-CN" sz="2400" b="1" dirty="0" err="1">
                <a:solidFill>
                  <a:srgbClr val="003399"/>
                </a:solidFill>
                <a:ea typeface="宋体" charset="-122"/>
              </a:rPr>
              <a:t>struct</a:t>
            </a:r>
            <a:r>
              <a:rPr lang="en-US" altLang="zh-CN" sz="2400" b="1" dirty="0">
                <a:solidFill>
                  <a:srgbClr val="003399"/>
                </a:solidFill>
                <a:ea typeface="宋体" charset="-122"/>
              </a:rPr>
              <a:t> node </a:t>
            </a:r>
            <a:r>
              <a:rPr lang="en-US" altLang="zh-CN" sz="2400" b="1" dirty="0" err="1">
                <a:solidFill>
                  <a:srgbClr val="003399"/>
                </a:solidFill>
                <a:ea typeface="宋体" charset="-122"/>
              </a:rPr>
              <a:t>Node</a:t>
            </a:r>
            <a:r>
              <a:rPr lang="en-US" altLang="zh-CN" sz="2400" b="1" dirty="0">
                <a:solidFill>
                  <a:srgbClr val="003399"/>
                </a:solidFill>
                <a:ea typeface="宋体" charset="-122"/>
              </a:rPr>
              <a:t>; </a:t>
            </a:r>
          </a:p>
          <a:p>
            <a:pPr fontAlgn="base">
              <a:lnSpc>
                <a:spcPct val="95000"/>
              </a:lnSpc>
              <a:spcBef>
                <a:spcPct val="0"/>
              </a:spcBef>
            </a:pPr>
            <a:r>
              <a:rPr lang="en-US" altLang="zh-CN" sz="2000" b="1" dirty="0" err="1">
                <a:solidFill>
                  <a:schemeClr val="accent2"/>
                </a:solidFill>
                <a:ea typeface="宋体" charset="-122"/>
              </a:rPr>
              <a:t>Nodeptr</a:t>
            </a:r>
            <a:r>
              <a:rPr lang="en-US" altLang="zh-CN" sz="2000" b="1" dirty="0">
                <a:solidFill>
                  <a:srgbClr val="FF3300"/>
                </a:solidFill>
                <a:ea typeface="宋体" charset="-122"/>
              </a:rPr>
              <a:t>   list, p;</a:t>
            </a:r>
            <a:endParaRPr lang="zh-CN" altLang="en-US" sz="2000" b="1" dirty="0">
              <a:solidFill>
                <a:srgbClr val="FF3300"/>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linds(horizontal)">
                                      <p:cBhvr>
                                        <p:cTn id="7" dur="500"/>
                                        <p:tgtEl>
                                          <p:spTgt spid="4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blinds(horizontal)">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4323"/>
                                        </p:tgtEl>
                                        <p:attrNameLst>
                                          <p:attrName>style.visibility</p:attrName>
                                        </p:attrNameLst>
                                      </p:cBhvr>
                                      <p:to>
                                        <p:strVal val="visible"/>
                                      </p:to>
                                    </p:set>
                                    <p:animEffect transition="in" filter="blinds(horizontal)">
                                      <p:cBhvr>
                                        <p:cTn id="15" dur="500"/>
                                        <p:tgtEl>
                                          <p:spTgt spid="18432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84324"/>
                                        </p:tgtEl>
                                        <p:attrNameLst>
                                          <p:attrName>style.visibility</p:attrName>
                                        </p:attrNameLst>
                                      </p:cBhvr>
                                      <p:to>
                                        <p:strVal val="visible"/>
                                      </p:to>
                                    </p:set>
                                    <p:animEffect transition="in" filter="blinds(horizontal)">
                                      <p:cBhvr>
                                        <p:cTn id="18" dur="500"/>
                                        <p:tgtEl>
                                          <p:spTgt spid="18432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84380"/>
                                        </p:tgtEl>
                                        <p:attrNameLst>
                                          <p:attrName>style.visibility</p:attrName>
                                        </p:attrNameLst>
                                      </p:cBhvr>
                                      <p:to>
                                        <p:strVal val="visible"/>
                                      </p:to>
                                    </p:set>
                                    <p:animEffect transition="in" filter="blinds(horizontal)">
                                      <p:cBhvr>
                                        <p:cTn id="21" dur="500"/>
                                        <p:tgtEl>
                                          <p:spTgt spid="18438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84387"/>
                                        </p:tgtEl>
                                        <p:attrNameLst>
                                          <p:attrName>style.visibility</p:attrName>
                                        </p:attrNameLst>
                                      </p:cBhvr>
                                      <p:to>
                                        <p:strVal val="visible"/>
                                      </p:to>
                                    </p:set>
                                    <p:animEffect transition="in" filter="blinds(horizontal)">
                                      <p:cBhvr>
                                        <p:cTn id="24" dur="500"/>
                                        <p:tgtEl>
                                          <p:spTgt spid="18438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p:bldP spid="184324" grpId="0"/>
      <p:bldP spid="184380" grpId="0"/>
      <p:bldP spid="184387" grpId="0"/>
      <p:bldP spid="47" grpId="0"/>
      <p:bldP spid="4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522413" y="457200"/>
            <a:ext cx="6434137" cy="625475"/>
          </a:xfrm>
          <a:prstGeom prst="rect">
            <a:avLst/>
          </a:prstGeom>
          <a:noFill/>
          <a:ln w="9525">
            <a:noFill/>
            <a:miter lim="800000"/>
            <a:headEnd/>
            <a:tailEnd/>
          </a:ln>
        </p:spPr>
        <p:txBody>
          <a:bodyPr>
            <a:spAutoFit/>
          </a:bodyPr>
          <a:lstStyle/>
          <a:p>
            <a:r>
              <a:rPr lang="zh-CN" altLang="en-US" sz="3500" baseline="0" dirty="0">
                <a:solidFill>
                  <a:srgbClr val="000099"/>
                </a:solidFill>
                <a:ea typeface="宋体" charset="-122"/>
              </a:rPr>
              <a:t>(  </a:t>
            </a:r>
            <a:r>
              <a:rPr lang="en-US" altLang="zh-CN" sz="3500" baseline="0" dirty="0">
                <a:solidFill>
                  <a:srgbClr val="000099"/>
                </a:solidFill>
                <a:ea typeface="宋体" charset="-122"/>
              </a:rPr>
              <a:t>a</a:t>
            </a:r>
            <a:r>
              <a:rPr lang="en-US" altLang="zh-CN" sz="3500" baseline="-46000" dirty="0">
                <a:solidFill>
                  <a:srgbClr val="000099"/>
                </a:solidFill>
                <a:ea typeface="宋体" charset="-122"/>
              </a:rPr>
              <a:t>1</a:t>
            </a:r>
            <a:r>
              <a:rPr lang="en-US" altLang="zh-CN" sz="3500" baseline="0" dirty="0">
                <a:solidFill>
                  <a:srgbClr val="000099"/>
                </a:solidFill>
                <a:ea typeface="宋体" charset="-122"/>
              </a:rPr>
              <a:t>,  a</a:t>
            </a:r>
            <a:r>
              <a:rPr lang="en-US" altLang="zh-CN" sz="3500" baseline="-46000" dirty="0">
                <a:solidFill>
                  <a:srgbClr val="000099"/>
                </a:solidFill>
                <a:ea typeface="宋体" charset="-122"/>
              </a:rPr>
              <a:t>2</a:t>
            </a:r>
            <a:r>
              <a:rPr lang="en-US" altLang="zh-CN" sz="3500" baseline="0" dirty="0">
                <a:solidFill>
                  <a:srgbClr val="000099"/>
                </a:solidFill>
                <a:ea typeface="宋体" charset="-122"/>
              </a:rPr>
              <a:t>,  a</a:t>
            </a:r>
            <a:r>
              <a:rPr lang="en-US" altLang="zh-CN" sz="3500" baseline="-46000" dirty="0">
                <a:solidFill>
                  <a:srgbClr val="000099"/>
                </a:solidFill>
                <a:ea typeface="宋体" charset="-122"/>
              </a:rPr>
              <a:t>3</a:t>
            </a:r>
            <a:r>
              <a:rPr lang="en-US" altLang="zh-CN" sz="3500" baseline="0" dirty="0">
                <a:solidFill>
                  <a:srgbClr val="000099"/>
                </a:solidFill>
                <a:ea typeface="宋体" charset="-122"/>
              </a:rPr>
              <a:t>,  a</a:t>
            </a:r>
            <a:r>
              <a:rPr lang="en-US" altLang="zh-CN" sz="3500" baseline="-46000" dirty="0">
                <a:solidFill>
                  <a:srgbClr val="000099"/>
                </a:solidFill>
                <a:ea typeface="宋体" charset="-122"/>
              </a:rPr>
              <a:t>4</a:t>
            </a:r>
            <a:r>
              <a:rPr lang="en-US" altLang="zh-CN" sz="3500" baseline="0" dirty="0">
                <a:solidFill>
                  <a:srgbClr val="000099"/>
                </a:solidFill>
                <a:ea typeface="宋体" charset="-122"/>
              </a:rPr>
              <a:t>,  </a:t>
            </a:r>
            <a:r>
              <a:rPr lang="en-US" altLang="zh-CN" sz="3500" baseline="0" dirty="0">
                <a:solidFill>
                  <a:srgbClr val="000099"/>
                </a:solidFill>
                <a:ea typeface="宋体" charset="-122"/>
                <a:cs typeface="Times New Roman" pitchFamily="18" charset="0"/>
              </a:rPr>
              <a:t>… ,  </a:t>
            </a:r>
            <a:r>
              <a:rPr lang="en-US" altLang="zh-CN" sz="3500" baseline="0" dirty="0">
                <a:solidFill>
                  <a:srgbClr val="000099"/>
                </a:solidFill>
                <a:ea typeface="宋体" charset="-122"/>
              </a:rPr>
              <a:t>a</a:t>
            </a:r>
            <a:r>
              <a:rPr lang="en-US" altLang="zh-CN" sz="3500" baseline="-46000" dirty="0">
                <a:solidFill>
                  <a:srgbClr val="000099"/>
                </a:solidFill>
                <a:ea typeface="宋体" charset="-122"/>
              </a:rPr>
              <a:t>n-1</a:t>
            </a:r>
            <a:r>
              <a:rPr lang="en-US" altLang="zh-CN" sz="3500" baseline="0" dirty="0">
                <a:solidFill>
                  <a:srgbClr val="000099"/>
                </a:solidFill>
                <a:ea typeface="宋体" charset="-122"/>
              </a:rPr>
              <a:t>,  a</a:t>
            </a:r>
            <a:r>
              <a:rPr lang="en-US" altLang="zh-CN" sz="3500" baseline="-46000" dirty="0">
                <a:solidFill>
                  <a:srgbClr val="000099"/>
                </a:solidFill>
                <a:ea typeface="宋体" charset="-122"/>
              </a:rPr>
              <a:t>n  </a:t>
            </a:r>
            <a:r>
              <a:rPr lang="en-US" altLang="zh-CN" sz="3500" baseline="0" dirty="0">
                <a:solidFill>
                  <a:srgbClr val="000099"/>
                </a:solidFill>
                <a:ea typeface="宋体" charset="-122"/>
              </a:rPr>
              <a:t>)</a:t>
            </a:r>
          </a:p>
        </p:txBody>
      </p:sp>
      <p:grpSp>
        <p:nvGrpSpPr>
          <p:cNvPr id="2" name="Group 3"/>
          <p:cNvGrpSpPr>
            <a:grpSpLocks/>
          </p:cNvGrpSpPr>
          <p:nvPr/>
        </p:nvGrpSpPr>
        <p:grpSpPr bwMode="auto">
          <a:xfrm>
            <a:off x="1524000" y="2060575"/>
            <a:ext cx="762000" cy="549275"/>
            <a:chOff x="672" y="2518"/>
            <a:chExt cx="480" cy="346"/>
          </a:xfrm>
        </p:grpSpPr>
        <p:sp>
          <p:nvSpPr>
            <p:cNvPr id="13387" name="Rectangle 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8" name="Rectangle 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9" name="Rectangle 6"/>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1</a:t>
              </a:r>
            </a:p>
          </p:txBody>
        </p:sp>
      </p:grpSp>
      <p:sp>
        <p:nvSpPr>
          <p:cNvPr id="540679" name="Text Box 7"/>
          <p:cNvSpPr txBox="1">
            <a:spLocks noChangeArrowheads="1"/>
          </p:cNvSpPr>
          <p:nvPr/>
        </p:nvSpPr>
        <p:spPr bwMode="auto">
          <a:xfrm>
            <a:off x="966788" y="1447800"/>
            <a:ext cx="606425" cy="488950"/>
          </a:xfrm>
          <a:prstGeom prst="rect">
            <a:avLst/>
          </a:prstGeom>
          <a:noFill/>
          <a:ln w="9525">
            <a:noFill/>
            <a:miter lim="800000"/>
            <a:headEnd/>
            <a:tailEnd/>
          </a:ln>
        </p:spPr>
        <p:txBody>
          <a:bodyPr wrap="none">
            <a:spAutoFit/>
          </a:bodyPr>
          <a:lstStyle/>
          <a:p>
            <a:pPr algn="ctr"/>
            <a:r>
              <a:rPr lang="en-US" altLang="zh-CN" sz="2600" baseline="0">
                <a:solidFill>
                  <a:srgbClr val="FF3300"/>
                </a:solidFill>
                <a:ea typeface="宋体" charset="-122"/>
              </a:rPr>
              <a:t>list</a:t>
            </a:r>
          </a:p>
        </p:txBody>
      </p:sp>
      <p:sp>
        <p:nvSpPr>
          <p:cNvPr id="540680" name="Line 8"/>
          <p:cNvSpPr>
            <a:spLocks noChangeShapeType="1"/>
          </p:cNvSpPr>
          <p:nvPr/>
        </p:nvSpPr>
        <p:spPr bwMode="auto">
          <a:xfrm>
            <a:off x="1295400" y="1855788"/>
            <a:ext cx="228600" cy="30480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3" name="Group 9"/>
          <p:cNvGrpSpPr>
            <a:grpSpLocks/>
          </p:cNvGrpSpPr>
          <p:nvPr/>
        </p:nvGrpSpPr>
        <p:grpSpPr bwMode="auto">
          <a:xfrm>
            <a:off x="2667000" y="2060575"/>
            <a:ext cx="762000" cy="549275"/>
            <a:chOff x="672" y="2518"/>
            <a:chExt cx="480" cy="346"/>
          </a:xfrm>
        </p:grpSpPr>
        <p:sp>
          <p:nvSpPr>
            <p:cNvPr id="13384" name="Rectangle 10"/>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5" name="Rectangle 11"/>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6" name="Rectangle 12"/>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2</a:t>
              </a:r>
            </a:p>
          </p:txBody>
        </p:sp>
      </p:grpSp>
      <p:sp>
        <p:nvSpPr>
          <p:cNvPr id="540685" name="Line 13"/>
          <p:cNvSpPr>
            <a:spLocks noChangeShapeType="1"/>
          </p:cNvSpPr>
          <p:nvPr/>
        </p:nvSpPr>
        <p:spPr bwMode="auto">
          <a:xfrm>
            <a:off x="2127250" y="2365375"/>
            <a:ext cx="533400"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4" name="Group 14"/>
          <p:cNvGrpSpPr>
            <a:grpSpLocks/>
          </p:cNvGrpSpPr>
          <p:nvPr/>
        </p:nvGrpSpPr>
        <p:grpSpPr bwMode="auto">
          <a:xfrm>
            <a:off x="3827463" y="2060575"/>
            <a:ext cx="762000" cy="549275"/>
            <a:chOff x="672" y="2518"/>
            <a:chExt cx="480" cy="346"/>
          </a:xfrm>
        </p:grpSpPr>
        <p:sp>
          <p:nvSpPr>
            <p:cNvPr id="13381" name="Rectangle 15"/>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2" name="Rectangle 16"/>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3" name="Rectangle 17"/>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3</a:t>
              </a:r>
            </a:p>
          </p:txBody>
        </p:sp>
      </p:grpSp>
      <p:sp>
        <p:nvSpPr>
          <p:cNvPr id="540690" name="Line 18"/>
          <p:cNvSpPr>
            <a:spLocks noChangeShapeType="1"/>
          </p:cNvSpPr>
          <p:nvPr/>
        </p:nvSpPr>
        <p:spPr bwMode="auto">
          <a:xfrm>
            <a:off x="3294063" y="2365375"/>
            <a:ext cx="533400"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5" name="Group 19"/>
          <p:cNvGrpSpPr>
            <a:grpSpLocks/>
          </p:cNvGrpSpPr>
          <p:nvPr/>
        </p:nvGrpSpPr>
        <p:grpSpPr bwMode="auto">
          <a:xfrm>
            <a:off x="4454525" y="2060575"/>
            <a:ext cx="2268538" cy="555625"/>
            <a:chOff x="2795" y="1728"/>
            <a:chExt cx="1429" cy="350"/>
          </a:xfrm>
        </p:grpSpPr>
        <p:sp>
          <p:nvSpPr>
            <p:cNvPr id="13374" name="Line 20"/>
            <p:cNvSpPr>
              <a:spLocks noChangeShapeType="1"/>
            </p:cNvSpPr>
            <p:nvPr/>
          </p:nvSpPr>
          <p:spPr bwMode="auto">
            <a:xfrm>
              <a:off x="2795" y="1920"/>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75" name="Rectangle 21"/>
            <p:cNvSpPr>
              <a:spLocks noChangeArrowheads="1"/>
            </p:cNvSpPr>
            <p:nvPr/>
          </p:nvSpPr>
          <p:spPr bwMode="auto">
            <a:xfrm>
              <a:off x="3148" y="1728"/>
              <a:ext cx="308" cy="288"/>
            </a:xfrm>
            <a:prstGeom prst="rect">
              <a:avLst/>
            </a:prstGeom>
            <a:noFill/>
            <a:ln w="12700" cap="sq">
              <a:noFill/>
              <a:miter lim="800000"/>
              <a:headEnd/>
              <a:tailEnd/>
            </a:ln>
          </p:spPr>
          <p:txBody>
            <a:bodyPr wrap="none">
              <a:spAutoFit/>
            </a:bodyPr>
            <a:lstStyle/>
            <a:p>
              <a:pPr algn="ctr"/>
              <a:r>
                <a:rPr lang="zh-CN" altLang="en-US" sz="2400" baseline="0">
                  <a:solidFill>
                    <a:schemeClr val="accent2"/>
                  </a:solidFill>
                  <a:ea typeface="宋体" charset="-122"/>
                  <a:cs typeface="Times New Roman" pitchFamily="18" charset="0"/>
                </a:rPr>
                <a:t>…</a:t>
              </a:r>
            </a:p>
          </p:txBody>
        </p:sp>
        <p:sp>
          <p:nvSpPr>
            <p:cNvPr id="13376" name="Line 22"/>
            <p:cNvSpPr>
              <a:spLocks noChangeShapeType="1"/>
            </p:cNvSpPr>
            <p:nvPr/>
          </p:nvSpPr>
          <p:spPr bwMode="auto">
            <a:xfrm>
              <a:off x="3415" y="1920"/>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6" name="Group 23"/>
            <p:cNvGrpSpPr>
              <a:grpSpLocks/>
            </p:cNvGrpSpPr>
            <p:nvPr/>
          </p:nvGrpSpPr>
          <p:grpSpPr bwMode="auto">
            <a:xfrm>
              <a:off x="3681" y="1732"/>
              <a:ext cx="543" cy="346"/>
              <a:chOff x="609" y="2518"/>
              <a:chExt cx="543" cy="346"/>
            </a:xfrm>
          </p:grpSpPr>
          <p:sp>
            <p:nvSpPr>
              <p:cNvPr id="13378" name="Rectangle 2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79" name="Rectangle 2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80" name="Rectangle 26"/>
              <p:cNvSpPr>
                <a:spLocks noChangeArrowheads="1"/>
              </p:cNvSpPr>
              <p:nvPr/>
            </p:nvSpPr>
            <p:spPr bwMode="auto">
              <a:xfrm>
                <a:off x="609" y="2518"/>
                <a:ext cx="458"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n-1</a:t>
                </a:r>
              </a:p>
            </p:txBody>
          </p:sp>
        </p:grpSp>
      </p:grpSp>
      <p:sp>
        <p:nvSpPr>
          <p:cNvPr id="540699" name="Line 27"/>
          <p:cNvSpPr>
            <a:spLocks noChangeShapeType="1"/>
          </p:cNvSpPr>
          <p:nvPr/>
        </p:nvSpPr>
        <p:spPr bwMode="auto">
          <a:xfrm>
            <a:off x="6605588" y="2347913"/>
            <a:ext cx="533400" cy="0"/>
          </a:xfrm>
          <a:prstGeom prst="line">
            <a:avLst/>
          </a:prstGeom>
          <a:noFill/>
          <a:ln w="19050" cap="sq">
            <a:solidFill>
              <a:schemeClr val="accent2"/>
            </a:solidFill>
            <a:round/>
            <a:headEnd/>
            <a:tailEnd type="triangle" w="med" len="med"/>
          </a:ln>
        </p:spPr>
        <p:txBody>
          <a:bodyPr wrap="none" anchor="ctr"/>
          <a:lstStyle/>
          <a:p>
            <a:endParaRPr lang="zh-CN" altLang="en-US"/>
          </a:p>
        </p:txBody>
      </p:sp>
      <p:grpSp>
        <p:nvGrpSpPr>
          <p:cNvPr id="7" name="Group 28"/>
          <p:cNvGrpSpPr>
            <a:grpSpLocks/>
          </p:cNvGrpSpPr>
          <p:nvPr/>
        </p:nvGrpSpPr>
        <p:grpSpPr bwMode="auto">
          <a:xfrm>
            <a:off x="7150100" y="2060575"/>
            <a:ext cx="828675" cy="549275"/>
            <a:chOff x="4460" y="1717"/>
            <a:chExt cx="522" cy="346"/>
          </a:xfrm>
        </p:grpSpPr>
        <p:grpSp>
          <p:nvGrpSpPr>
            <p:cNvPr id="8" name="Group 29"/>
            <p:cNvGrpSpPr>
              <a:grpSpLocks/>
            </p:cNvGrpSpPr>
            <p:nvPr/>
          </p:nvGrpSpPr>
          <p:grpSpPr bwMode="auto">
            <a:xfrm>
              <a:off x="4460" y="1717"/>
              <a:ext cx="480" cy="346"/>
              <a:chOff x="672" y="2518"/>
              <a:chExt cx="480" cy="346"/>
            </a:xfrm>
          </p:grpSpPr>
          <p:sp>
            <p:nvSpPr>
              <p:cNvPr id="13371" name="Rectangle 30"/>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72" name="Rectangle 31"/>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73" name="Rectangle 32"/>
              <p:cNvSpPr>
                <a:spLocks noChangeArrowheads="1"/>
              </p:cNvSpPr>
              <p:nvPr/>
            </p:nvSpPr>
            <p:spPr bwMode="auto">
              <a:xfrm>
                <a:off x="675" y="2518"/>
                <a:ext cx="325"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n</a:t>
                </a:r>
              </a:p>
            </p:txBody>
          </p:sp>
        </p:grpSp>
        <p:sp>
          <p:nvSpPr>
            <p:cNvPr id="13370" name="Text Box 33"/>
            <p:cNvSpPr txBox="1">
              <a:spLocks noChangeArrowheads="1"/>
            </p:cNvSpPr>
            <p:nvPr/>
          </p:nvSpPr>
          <p:spPr bwMode="auto">
            <a:xfrm>
              <a:off x="4778" y="1787"/>
              <a:ext cx="204" cy="240"/>
            </a:xfrm>
            <a:prstGeom prst="rect">
              <a:avLst/>
            </a:prstGeom>
            <a:noFill/>
            <a:ln w="12700" cap="sq">
              <a:noFill/>
              <a:miter lim="800000"/>
              <a:headEnd/>
              <a:tailEnd/>
            </a:ln>
          </p:spPr>
          <p:txBody>
            <a:bodyPr wrap="none">
              <a:spAutoFit/>
            </a:bodyPr>
            <a:lstStyle/>
            <a:p>
              <a:pPr algn="ctr"/>
              <a:r>
                <a:rPr lang="en-US" altLang="zh-CN" sz="2900">
                  <a:solidFill>
                    <a:schemeClr val="bg2"/>
                  </a:solidFill>
                </a:rPr>
                <a:t>^</a:t>
              </a:r>
              <a:endParaRPr lang="zh-CN" altLang="en-US" sz="2900">
                <a:solidFill>
                  <a:schemeClr val="bg2"/>
                </a:solidFill>
              </a:endParaRPr>
            </a:p>
          </p:txBody>
        </p:sp>
      </p:grpSp>
      <p:grpSp>
        <p:nvGrpSpPr>
          <p:cNvPr id="9" name="Group 34"/>
          <p:cNvGrpSpPr>
            <a:grpSpLocks/>
          </p:cNvGrpSpPr>
          <p:nvPr/>
        </p:nvGrpSpPr>
        <p:grpSpPr bwMode="auto">
          <a:xfrm>
            <a:off x="917575" y="3775075"/>
            <a:ext cx="3719513" cy="1101725"/>
            <a:chOff x="578" y="2378"/>
            <a:chExt cx="2343" cy="694"/>
          </a:xfrm>
        </p:grpSpPr>
        <p:grpSp>
          <p:nvGrpSpPr>
            <p:cNvPr id="10" name="Group 35"/>
            <p:cNvGrpSpPr>
              <a:grpSpLocks/>
            </p:cNvGrpSpPr>
            <p:nvPr/>
          </p:nvGrpSpPr>
          <p:grpSpPr bwMode="auto">
            <a:xfrm>
              <a:off x="960" y="2726"/>
              <a:ext cx="480" cy="346"/>
              <a:chOff x="672" y="2518"/>
              <a:chExt cx="480" cy="346"/>
            </a:xfrm>
          </p:grpSpPr>
          <p:sp>
            <p:nvSpPr>
              <p:cNvPr id="13366" name="Rectangle 36"/>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7" name="Rectangle 37"/>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8" name="Rectangle 38"/>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1</a:t>
                </a:r>
              </a:p>
            </p:txBody>
          </p:sp>
        </p:grpSp>
        <p:grpSp>
          <p:nvGrpSpPr>
            <p:cNvPr id="11" name="Group 39"/>
            <p:cNvGrpSpPr>
              <a:grpSpLocks/>
            </p:cNvGrpSpPr>
            <p:nvPr/>
          </p:nvGrpSpPr>
          <p:grpSpPr bwMode="auto">
            <a:xfrm>
              <a:off x="1702" y="2726"/>
              <a:ext cx="480" cy="346"/>
              <a:chOff x="672" y="2518"/>
              <a:chExt cx="480" cy="346"/>
            </a:xfrm>
          </p:grpSpPr>
          <p:sp>
            <p:nvSpPr>
              <p:cNvPr id="13363" name="Rectangle 40"/>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4" name="Rectangle 41"/>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5" name="Rectangle 42"/>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2</a:t>
                </a:r>
              </a:p>
            </p:txBody>
          </p:sp>
        </p:grpSp>
        <p:grpSp>
          <p:nvGrpSpPr>
            <p:cNvPr id="12" name="Group 43"/>
            <p:cNvGrpSpPr>
              <a:grpSpLocks/>
            </p:cNvGrpSpPr>
            <p:nvPr/>
          </p:nvGrpSpPr>
          <p:grpSpPr bwMode="auto">
            <a:xfrm>
              <a:off x="2441" y="2721"/>
              <a:ext cx="480" cy="346"/>
              <a:chOff x="672" y="2518"/>
              <a:chExt cx="480" cy="346"/>
            </a:xfrm>
          </p:grpSpPr>
          <p:sp>
            <p:nvSpPr>
              <p:cNvPr id="13360" name="Rectangle 4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1" name="Rectangle 4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62" name="Rectangle 46"/>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3</a:t>
                </a:r>
              </a:p>
            </p:txBody>
          </p:sp>
        </p:grpSp>
        <p:sp>
          <p:nvSpPr>
            <p:cNvPr id="13355" name="Line 47"/>
            <p:cNvSpPr>
              <a:spLocks noChangeShapeType="1"/>
            </p:cNvSpPr>
            <p:nvPr/>
          </p:nvSpPr>
          <p:spPr bwMode="auto">
            <a:xfrm>
              <a:off x="2090" y="2928"/>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56" name="Line 48"/>
            <p:cNvSpPr>
              <a:spLocks noChangeShapeType="1"/>
            </p:cNvSpPr>
            <p:nvPr/>
          </p:nvSpPr>
          <p:spPr bwMode="auto">
            <a:xfrm>
              <a:off x="1355" y="2917"/>
              <a:ext cx="336" cy="0"/>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57" name="Text Box 49"/>
            <p:cNvSpPr txBox="1">
              <a:spLocks noChangeArrowheads="1"/>
            </p:cNvSpPr>
            <p:nvPr/>
          </p:nvSpPr>
          <p:spPr bwMode="auto">
            <a:xfrm>
              <a:off x="578" y="2378"/>
              <a:ext cx="382" cy="308"/>
            </a:xfrm>
            <a:prstGeom prst="rect">
              <a:avLst/>
            </a:prstGeom>
            <a:noFill/>
            <a:ln w="9525">
              <a:noFill/>
              <a:miter lim="800000"/>
              <a:headEnd/>
              <a:tailEnd/>
            </a:ln>
          </p:spPr>
          <p:txBody>
            <a:bodyPr wrap="none">
              <a:spAutoFit/>
            </a:bodyPr>
            <a:lstStyle/>
            <a:p>
              <a:pPr algn="ctr"/>
              <a:r>
                <a:rPr lang="en-US" altLang="zh-CN" sz="2600" baseline="0">
                  <a:solidFill>
                    <a:srgbClr val="FF3300"/>
                  </a:solidFill>
                  <a:ea typeface="宋体" charset="-122"/>
                </a:rPr>
                <a:t>list</a:t>
              </a:r>
            </a:p>
          </p:txBody>
        </p:sp>
        <p:sp>
          <p:nvSpPr>
            <p:cNvPr id="13358" name="Line 50"/>
            <p:cNvSpPr>
              <a:spLocks noChangeShapeType="1"/>
            </p:cNvSpPr>
            <p:nvPr/>
          </p:nvSpPr>
          <p:spPr bwMode="auto">
            <a:xfrm>
              <a:off x="816" y="2614"/>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13359" name="Text Box 51"/>
            <p:cNvSpPr txBox="1">
              <a:spLocks noChangeArrowheads="1"/>
            </p:cNvSpPr>
            <p:nvPr/>
          </p:nvSpPr>
          <p:spPr bwMode="auto">
            <a:xfrm>
              <a:off x="2426" y="2387"/>
              <a:ext cx="249" cy="407"/>
            </a:xfrm>
            <a:prstGeom prst="rect">
              <a:avLst/>
            </a:prstGeom>
            <a:noFill/>
            <a:ln w="12700" cap="sq">
              <a:noFill/>
              <a:miter lim="800000"/>
              <a:headEnd/>
              <a:tailEnd/>
            </a:ln>
          </p:spPr>
          <p:txBody>
            <a:bodyPr wrap="none">
              <a:spAutoFit/>
            </a:bodyPr>
            <a:lstStyle/>
            <a:p>
              <a:pPr algn="ctr"/>
              <a:r>
                <a:rPr lang="en-US" altLang="zh-CN" sz="3600" dirty="0">
                  <a:solidFill>
                    <a:schemeClr val="accent2"/>
                  </a:solidFill>
                </a:rPr>
                <a:t>p</a:t>
              </a:r>
            </a:p>
          </p:txBody>
        </p:sp>
      </p:grpSp>
      <p:grpSp>
        <p:nvGrpSpPr>
          <p:cNvPr id="13" name="Group 52"/>
          <p:cNvGrpSpPr>
            <a:grpSpLocks/>
          </p:cNvGrpSpPr>
          <p:nvPr/>
        </p:nvGrpSpPr>
        <p:grpSpPr bwMode="auto">
          <a:xfrm>
            <a:off x="5076056" y="4005064"/>
            <a:ext cx="782638" cy="836613"/>
            <a:chOff x="3170" y="2548"/>
            <a:chExt cx="493" cy="527"/>
          </a:xfrm>
        </p:grpSpPr>
        <p:grpSp>
          <p:nvGrpSpPr>
            <p:cNvPr id="14" name="Group 53"/>
            <p:cNvGrpSpPr>
              <a:grpSpLocks/>
            </p:cNvGrpSpPr>
            <p:nvPr/>
          </p:nvGrpSpPr>
          <p:grpSpPr bwMode="auto">
            <a:xfrm>
              <a:off x="3183" y="2729"/>
              <a:ext cx="480" cy="346"/>
              <a:chOff x="672" y="2518"/>
              <a:chExt cx="480" cy="346"/>
            </a:xfrm>
          </p:grpSpPr>
          <p:sp>
            <p:nvSpPr>
              <p:cNvPr id="13349" name="Rectangle 54"/>
              <p:cNvSpPr>
                <a:spLocks noChangeArrowheads="1"/>
              </p:cNvSpPr>
              <p:nvPr/>
            </p:nvSpPr>
            <p:spPr bwMode="auto">
              <a:xfrm>
                <a:off x="672" y="2592"/>
                <a:ext cx="336"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50" name="Rectangle 55"/>
              <p:cNvSpPr>
                <a:spLocks noChangeArrowheads="1"/>
              </p:cNvSpPr>
              <p:nvPr/>
            </p:nvSpPr>
            <p:spPr bwMode="auto">
              <a:xfrm>
                <a:off x="1008" y="2592"/>
                <a:ext cx="144" cy="240"/>
              </a:xfrm>
              <a:prstGeom prst="rect">
                <a:avLst/>
              </a:prstGeom>
              <a:noFill/>
              <a:ln w="25400" cap="sq">
                <a:solidFill>
                  <a:srgbClr val="008000"/>
                </a:solidFill>
                <a:miter lim="800000"/>
                <a:headEnd/>
                <a:tailEnd/>
              </a:ln>
            </p:spPr>
            <p:txBody>
              <a:bodyPr wrap="none" anchor="ctr"/>
              <a:lstStyle/>
              <a:p>
                <a:endParaRPr lang="zh-CN" altLang="en-US"/>
              </a:p>
            </p:txBody>
          </p:sp>
          <p:sp>
            <p:nvSpPr>
              <p:cNvPr id="13351" name="Rectangle 56"/>
              <p:cNvSpPr>
                <a:spLocks noChangeArrowheads="1"/>
              </p:cNvSpPr>
              <p:nvPr/>
            </p:nvSpPr>
            <p:spPr bwMode="auto">
              <a:xfrm>
                <a:off x="679" y="2518"/>
                <a:ext cx="316" cy="346"/>
              </a:xfrm>
              <a:prstGeom prst="rect">
                <a:avLst/>
              </a:prstGeom>
              <a:noFill/>
              <a:ln w="12700" cap="sq">
                <a:noFill/>
                <a:miter lim="800000"/>
                <a:headEnd/>
                <a:tailEnd/>
              </a:ln>
            </p:spPr>
            <p:txBody>
              <a:bodyPr wrap="none">
                <a:spAutoFit/>
              </a:bodyPr>
              <a:lstStyle/>
              <a:p>
                <a:pPr algn="ctr"/>
                <a:r>
                  <a:rPr lang="en-US" altLang="zh-CN" sz="3000" baseline="0">
                    <a:solidFill>
                      <a:srgbClr val="000099"/>
                    </a:solidFill>
                    <a:ea typeface="宋体" charset="-122"/>
                  </a:rPr>
                  <a:t>a</a:t>
                </a:r>
                <a:r>
                  <a:rPr lang="en-US" altLang="zh-CN" sz="3000" baseline="-46000">
                    <a:solidFill>
                      <a:srgbClr val="000099"/>
                    </a:solidFill>
                    <a:ea typeface="宋体" charset="-122"/>
                  </a:rPr>
                  <a:t>4</a:t>
                </a:r>
              </a:p>
            </p:txBody>
          </p:sp>
        </p:grpSp>
        <p:sp>
          <p:nvSpPr>
            <p:cNvPr id="13348" name="Text Box 57"/>
            <p:cNvSpPr txBox="1">
              <a:spLocks noChangeArrowheads="1"/>
            </p:cNvSpPr>
            <p:nvPr/>
          </p:nvSpPr>
          <p:spPr bwMode="auto">
            <a:xfrm>
              <a:off x="3170" y="2548"/>
              <a:ext cx="234" cy="368"/>
            </a:xfrm>
            <a:prstGeom prst="rect">
              <a:avLst/>
            </a:prstGeom>
            <a:noFill/>
            <a:ln w="12700" cap="sq">
              <a:noFill/>
              <a:miter lim="800000"/>
              <a:headEnd/>
              <a:tailEnd/>
            </a:ln>
          </p:spPr>
          <p:txBody>
            <a:bodyPr wrap="none">
              <a:spAutoFit/>
            </a:bodyPr>
            <a:lstStyle/>
            <a:p>
              <a:pPr algn="ctr"/>
              <a:r>
                <a:rPr lang="en-US" altLang="zh-CN" sz="3200" dirty="0">
                  <a:solidFill>
                    <a:srgbClr val="008000"/>
                  </a:solidFill>
                </a:rPr>
                <a:t>q</a:t>
              </a:r>
            </a:p>
          </p:txBody>
        </p:sp>
      </p:grpSp>
      <p:sp>
        <p:nvSpPr>
          <p:cNvPr id="540730" name="Line 58"/>
          <p:cNvSpPr>
            <a:spLocks noChangeShapeType="1"/>
          </p:cNvSpPr>
          <p:nvPr/>
        </p:nvSpPr>
        <p:spPr bwMode="auto">
          <a:xfrm>
            <a:off x="4495800" y="4648200"/>
            <a:ext cx="533400" cy="0"/>
          </a:xfrm>
          <a:prstGeom prst="line">
            <a:avLst/>
          </a:prstGeom>
          <a:noFill/>
          <a:ln w="22225" cap="sq">
            <a:solidFill>
              <a:srgbClr val="FF0000"/>
            </a:solidFill>
            <a:round/>
            <a:headEnd/>
            <a:tailEnd type="triangle" w="med" len="med"/>
          </a:ln>
        </p:spPr>
        <p:txBody>
          <a:bodyPr wrap="none" anchor="ctr"/>
          <a:lstStyle/>
          <a:p>
            <a:endParaRPr lang="zh-CN" altLang="en-US"/>
          </a:p>
        </p:txBody>
      </p:sp>
      <p:grpSp>
        <p:nvGrpSpPr>
          <p:cNvPr id="15" name="Group 89"/>
          <p:cNvGrpSpPr>
            <a:grpSpLocks/>
          </p:cNvGrpSpPr>
          <p:nvPr/>
        </p:nvGrpSpPr>
        <p:grpSpPr bwMode="auto">
          <a:xfrm>
            <a:off x="2916238" y="5445124"/>
            <a:ext cx="2591866" cy="769938"/>
            <a:chOff x="1844" y="3544"/>
            <a:chExt cx="1444" cy="485"/>
          </a:xfrm>
        </p:grpSpPr>
        <p:sp>
          <p:nvSpPr>
            <p:cNvPr id="13345" name="AutoShape 60"/>
            <p:cNvSpPr>
              <a:spLocks noChangeArrowheads="1"/>
            </p:cNvSpPr>
            <p:nvPr/>
          </p:nvSpPr>
          <p:spPr bwMode="auto">
            <a:xfrm>
              <a:off x="1844" y="3593"/>
              <a:ext cx="1354" cy="336"/>
            </a:xfrm>
            <a:prstGeom prst="wedgeRectCallout">
              <a:avLst>
                <a:gd name="adj1" fmla="val 37074"/>
                <a:gd name="adj2" fmla="val -187500"/>
              </a:avLst>
            </a:prstGeom>
            <a:noFill/>
            <a:ln w="63500" cap="sq">
              <a:solidFill>
                <a:srgbClr val="00B4DE"/>
              </a:solidFill>
              <a:miter lim="800000"/>
              <a:headEnd/>
              <a:tailEnd/>
            </a:ln>
          </p:spPr>
          <p:txBody>
            <a:bodyPr anchor="ctr"/>
            <a:lstStyle/>
            <a:p>
              <a:pPr algn="ctr"/>
              <a:endParaRPr lang="zh-CN" altLang="en-US" sz="2600" b="0"/>
            </a:p>
          </p:txBody>
        </p:sp>
        <p:sp>
          <p:nvSpPr>
            <p:cNvPr id="13346" name="Rectangle 61"/>
            <p:cNvSpPr>
              <a:spLocks noChangeArrowheads="1"/>
            </p:cNvSpPr>
            <p:nvPr/>
          </p:nvSpPr>
          <p:spPr bwMode="auto">
            <a:xfrm>
              <a:off x="1916" y="3544"/>
              <a:ext cx="1372" cy="485"/>
            </a:xfrm>
            <a:prstGeom prst="rect">
              <a:avLst/>
            </a:prstGeom>
            <a:noFill/>
            <a:ln w="12700" cap="sq">
              <a:noFill/>
              <a:miter lim="800000"/>
              <a:headEnd/>
              <a:tailEnd/>
            </a:ln>
            <a:effectLst>
              <a:outerShdw dist="12700" algn="ctr" rotWithShape="0">
                <a:srgbClr val="000000"/>
              </a:outerShdw>
            </a:effectLst>
          </p:spPr>
          <p:txBody>
            <a:bodyPr>
              <a:spAutoFit/>
            </a:bodyPr>
            <a:lstStyle/>
            <a:p>
              <a:r>
                <a:rPr lang="en-US" altLang="zh-CN" sz="4400" dirty="0">
                  <a:solidFill>
                    <a:srgbClr val="FF3300"/>
                  </a:solidFill>
                </a:rPr>
                <a:t>p</a:t>
              </a:r>
              <a:r>
                <a:rPr lang="en-US" altLang="zh-CN" sz="4400" dirty="0">
                  <a:solidFill>
                    <a:srgbClr val="FF3300"/>
                  </a:solidFill>
                  <a:latin typeface="宋体" charset="-122"/>
                  <a:ea typeface="宋体" charset="-122"/>
                </a:rPr>
                <a:t>-</a:t>
              </a:r>
              <a:r>
                <a:rPr lang="en-US" altLang="zh-CN" sz="4400" dirty="0">
                  <a:solidFill>
                    <a:srgbClr val="FF3300"/>
                  </a:solidFill>
                </a:rPr>
                <a:t>&gt;link</a:t>
              </a:r>
              <a:r>
                <a:rPr lang="en-US" altLang="zh-CN" sz="4400" dirty="0">
                  <a:solidFill>
                    <a:srgbClr val="FF3300"/>
                  </a:solidFill>
                  <a:sym typeface="Symbol" pitchFamily="18" charset="2"/>
                </a:rPr>
                <a:t>=q;</a:t>
              </a:r>
            </a:p>
          </p:txBody>
        </p:sp>
      </p:grpSp>
      <p:grpSp>
        <p:nvGrpSpPr>
          <p:cNvPr id="16" name="Group 72"/>
          <p:cNvGrpSpPr>
            <a:grpSpLocks/>
          </p:cNvGrpSpPr>
          <p:nvPr/>
        </p:nvGrpSpPr>
        <p:grpSpPr bwMode="auto">
          <a:xfrm>
            <a:off x="3851920" y="3933056"/>
            <a:ext cx="1704976" cy="661988"/>
            <a:chOff x="2460" y="2531"/>
            <a:chExt cx="1074" cy="417"/>
          </a:xfrm>
        </p:grpSpPr>
        <p:sp>
          <p:nvSpPr>
            <p:cNvPr id="13343" name="Rectangle 73"/>
            <p:cNvSpPr>
              <a:spLocks noChangeArrowheads="1"/>
            </p:cNvSpPr>
            <p:nvPr/>
          </p:nvSpPr>
          <p:spPr bwMode="auto">
            <a:xfrm>
              <a:off x="2460" y="2544"/>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3344" name="Rectangle 74"/>
            <p:cNvSpPr>
              <a:spLocks noChangeArrowheads="1"/>
            </p:cNvSpPr>
            <p:nvPr/>
          </p:nvSpPr>
          <p:spPr bwMode="auto">
            <a:xfrm>
              <a:off x="3281" y="2531"/>
              <a:ext cx="253" cy="417"/>
            </a:xfrm>
            <a:prstGeom prst="rect">
              <a:avLst/>
            </a:prstGeom>
            <a:noFill/>
            <a:ln w="12700" cap="sq">
              <a:noFill/>
              <a:miter lim="800000"/>
              <a:headEnd/>
              <a:tailEnd/>
            </a:ln>
          </p:spPr>
          <p:txBody>
            <a:bodyPr wrap="none">
              <a:spAutoFit/>
            </a:bodyPr>
            <a:lstStyle/>
            <a:p>
              <a:pPr algn="ctr"/>
              <a:r>
                <a:rPr lang="en-US" altLang="zh-CN" sz="3700" dirty="0">
                  <a:solidFill>
                    <a:schemeClr val="accent2"/>
                  </a:solidFill>
                </a:rPr>
                <a:t>p</a:t>
              </a:r>
            </a:p>
          </p:txBody>
        </p:sp>
      </p:grpSp>
      <p:grpSp>
        <p:nvGrpSpPr>
          <p:cNvPr id="17" name="Group 75"/>
          <p:cNvGrpSpPr>
            <a:grpSpLocks/>
          </p:cNvGrpSpPr>
          <p:nvPr/>
        </p:nvGrpSpPr>
        <p:grpSpPr bwMode="auto">
          <a:xfrm>
            <a:off x="6478590" y="3284538"/>
            <a:ext cx="1804988" cy="800100"/>
            <a:chOff x="3984" y="2136"/>
            <a:chExt cx="1137" cy="504"/>
          </a:xfrm>
        </p:grpSpPr>
        <p:sp>
          <p:nvSpPr>
            <p:cNvPr id="13341" name="AutoShape 76"/>
            <p:cNvSpPr>
              <a:spLocks noChangeArrowheads="1"/>
            </p:cNvSpPr>
            <p:nvPr/>
          </p:nvSpPr>
          <p:spPr bwMode="auto">
            <a:xfrm>
              <a:off x="3984" y="2208"/>
              <a:ext cx="816" cy="384"/>
            </a:xfrm>
            <a:prstGeom prst="wedgeEllipseCallout">
              <a:avLst>
                <a:gd name="adj1" fmla="val -106741"/>
                <a:gd name="adj2" fmla="val 79167"/>
              </a:avLst>
            </a:prstGeom>
            <a:noFill/>
            <a:ln w="60325" cap="sq">
              <a:solidFill>
                <a:srgbClr val="33CCCC"/>
              </a:solidFill>
              <a:miter lim="800000"/>
              <a:headEnd/>
              <a:tailEnd/>
            </a:ln>
          </p:spPr>
          <p:txBody>
            <a:bodyPr anchor="ctr"/>
            <a:lstStyle/>
            <a:p>
              <a:pPr algn="ctr"/>
              <a:endParaRPr lang="zh-CN" altLang="en-US" sz="2600" b="0"/>
            </a:p>
          </p:txBody>
        </p:sp>
        <p:sp>
          <p:nvSpPr>
            <p:cNvPr id="13342" name="Rectangle 77"/>
            <p:cNvSpPr>
              <a:spLocks noChangeArrowheads="1"/>
            </p:cNvSpPr>
            <p:nvPr/>
          </p:nvSpPr>
          <p:spPr bwMode="auto">
            <a:xfrm>
              <a:off x="4116" y="2136"/>
              <a:ext cx="1005" cy="504"/>
            </a:xfrm>
            <a:prstGeom prst="rect">
              <a:avLst/>
            </a:prstGeom>
            <a:noFill/>
            <a:ln w="12700" cap="sq">
              <a:noFill/>
              <a:miter lim="800000"/>
              <a:headEnd/>
              <a:tailEnd/>
            </a:ln>
            <a:effectLst>
              <a:outerShdw dist="12700" algn="ctr" rotWithShape="0">
                <a:srgbClr val="000000"/>
              </a:outerShdw>
            </a:effectLst>
          </p:spPr>
          <p:txBody>
            <a:bodyPr wrap="none">
              <a:spAutoFit/>
            </a:bodyPr>
            <a:lstStyle/>
            <a:p>
              <a:r>
                <a:rPr lang="en-US" altLang="zh-CN" sz="4600" dirty="0">
                  <a:solidFill>
                    <a:srgbClr val="FF3300"/>
                  </a:solidFill>
                  <a:sym typeface="Symbol" pitchFamily="18" charset="2"/>
                </a:rPr>
                <a:t>p=q；</a:t>
              </a:r>
              <a:endParaRPr lang="zh-CN" altLang="en-US" sz="4600" dirty="0">
                <a:solidFill>
                  <a:srgbClr val="FF3300"/>
                </a:solidFill>
                <a:sym typeface="Symbol" pitchFamily="18" charset="2"/>
              </a:endParaRPr>
            </a:p>
          </p:txBody>
        </p:sp>
      </p:grpSp>
      <p:grpSp>
        <p:nvGrpSpPr>
          <p:cNvPr id="18" name="Group 88"/>
          <p:cNvGrpSpPr>
            <a:grpSpLocks/>
          </p:cNvGrpSpPr>
          <p:nvPr/>
        </p:nvGrpSpPr>
        <p:grpSpPr bwMode="auto">
          <a:xfrm>
            <a:off x="838200" y="3200400"/>
            <a:ext cx="3290888" cy="533400"/>
            <a:chOff x="528" y="2016"/>
            <a:chExt cx="2073" cy="336"/>
          </a:xfrm>
        </p:grpSpPr>
        <p:sp>
          <p:nvSpPr>
            <p:cNvPr id="13339" name="Oval 79"/>
            <p:cNvSpPr>
              <a:spLocks noChangeArrowheads="1"/>
            </p:cNvSpPr>
            <p:nvPr/>
          </p:nvSpPr>
          <p:spPr bwMode="auto">
            <a:xfrm>
              <a:off x="528" y="2016"/>
              <a:ext cx="2016" cy="336"/>
            </a:xfrm>
            <a:prstGeom prst="ellipse">
              <a:avLst/>
            </a:prstGeom>
            <a:solidFill>
              <a:srgbClr val="CCFFFF"/>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13340" name="Rectangle 80"/>
            <p:cNvSpPr>
              <a:spLocks noChangeArrowheads="1"/>
            </p:cNvSpPr>
            <p:nvPr/>
          </p:nvSpPr>
          <p:spPr bwMode="auto">
            <a:xfrm>
              <a:off x="545" y="2023"/>
              <a:ext cx="2056" cy="288"/>
            </a:xfrm>
            <a:prstGeom prst="rect">
              <a:avLst/>
            </a:prstGeom>
            <a:noFill/>
            <a:ln w="12700" cap="sq">
              <a:noFill/>
              <a:miter lim="800000"/>
              <a:headEnd/>
              <a:tailEnd/>
            </a:ln>
          </p:spPr>
          <p:txBody>
            <a:bodyPr>
              <a:spAutoFit/>
            </a:bodyPr>
            <a:lstStyle/>
            <a:p>
              <a:r>
                <a:rPr lang="zh-CN" altLang="en-US" sz="2400" baseline="0">
                  <a:solidFill>
                    <a:schemeClr val="accent2"/>
                  </a:solidFill>
                  <a:ea typeface="黑体" pitchFamily="2" charset="-122"/>
                </a:rPr>
                <a:t>一个结点的插入过程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lide(from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1+#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40730"/>
                                        </p:tgtEl>
                                        <p:attrNameLst>
                                          <p:attrName>style.visibility</p:attrName>
                                        </p:attrNameLst>
                                      </p:cBhvr>
                                      <p:to>
                                        <p:strVal val="visible"/>
                                      </p:to>
                                    </p:set>
                                    <p:animEffect transition="in" filter="wipe(left)">
                                      <p:cBhvr>
                                        <p:cTn id="23" dur="500"/>
                                        <p:tgtEl>
                                          <p:spTgt spid="54073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right)">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73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539750" y="260350"/>
            <a:ext cx="8153400" cy="6337300"/>
          </a:xfrm>
          <a:prstGeom prst="rect">
            <a:avLst/>
          </a:prstGeom>
          <a:solidFill>
            <a:srgbClr val="E1F0FF"/>
          </a:solidFill>
          <a:ln w="9525">
            <a:noFill/>
            <a:miter lim="800000"/>
            <a:headEnd/>
            <a:tailEnd/>
          </a:ln>
          <a:effectLst>
            <a:outerShdw dist="251447" dir="2700000" algn="ctr" rotWithShape="0">
              <a:srgbClr val="C0C0C0"/>
            </a:outerShdw>
          </a:effectLst>
        </p:spPr>
        <p:txBody>
          <a:bodyPr wrap="none" anchor="ctr"/>
          <a:lstStyle/>
          <a:p>
            <a:endParaRPr lang="zh-CN" altLang="en-US"/>
          </a:p>
        </p:txBody>
      </p:sp>
      <p:sp>
        <p:nvSpPr>
          <p:cNvPr id="510980" name="Text Box 4"/>
          <p:cNvSpPr txBox="1">
            <a:spLocks noChangeArrowheads="1"/>
          </p:cNvSpPr>
          <p:nvPr/>
        </p:nvSpPr>
        <p:spPr bwMode="auto">
          <a:xfrm>
            <a:off x="323850" y="582613"/>
            <a:ext cx="8512175" cy="5618461"/>
          </a:xfrm>
          <a:prstGeom prst="rect">
            <a:avLst/>
          </a:prstGeom>
          <a:noFill/>
          <a:ln w="9525">
            <a:noFill/>
            <a:miter lim="800000"/>
            <a:headEnd/>
            <a:tailEnd/>
          </a:ln>
        </p:spPr>
        <p:txBody>
          <a:bodyPr>
            <a:spAutoFit/>
          </a:bodyPr>
          <a:lstStyle/>
          <a:p>
            <a:pPr lvl="2" indent="-247650" algn="just" fontAlgn="base">
              <a:lnSpc>
                <a:spcPct val="70000"/>
              </a:lnSpc>
              <a:spcBef>
                <a:spcPct val="0"/>
              </a:spcBef>
            </a:pPr>
            <a:r>
              <a:rPr lang="en-US" altLang="zh-CN" sz="2600" dirty="0" err="1">
                <a:solidFill>
                  <a:srgbClr val="00297C"/>
                </a:solidFill>
              </a:rPr>
              <a:t>Nodeptr</a:t>
            </a:r>
            <a:r>
              <a:rPr lang="en-US" altLang="zh-CN" sz="2600" dirty="0">
                <a:solidFill>
                  <a:srgbClr val="00297C"/>
                </a:solidFill>
              </a:rPr>
              <a:t> </a:t>
            </a:r>
            <a:r>
              <a:rPr lang="en-US" altLang="zh-CN" sz="2600" dirty="0" err="1">
                <a:solidFill>
                  <a:srgbClr val="00297C"/>
                </a:solidFill>
              </a:rPr>
              <a:t>createList</a:t>
            </a:r>
            <a:r>
              <a:rPr lang="en-US" altLang="zh-CN" sz="2600" baseline="0" dirty="0">
                <a:solidFill>
                  <a:srgbClr val="00297C"/>
                </a:solidFill>
              </a:rPr>
              <a:t>( </a:t>
            </a:r>
            <a:r>
              <a:rPr lang="en-US" altLang="zh-CN" sz="2600" baseline="0" dirty="0" err="1">
                <a:solidFill>
                  <a:srgbClr val="00297C"/>
                </a:solidFill>
              </a:rPr>
              <a:t>int</a:t>
            </a:r>
            <a:r>
              <a:rPr lang="en-US" altLang="zh-CN" sz="2600" baseline="0" dirty="0">
                <a:solidFill>
                  <a:srgbClr val="00297C"/>
                </a:solidFill>
              </a:rPr>
              <a:t> n ) </a:t>
            </a:r>
            <a:r>
              <a:rPr lang="zh-CN" altLang="en-US" sz="2600" dirty="0">
                <a:solidFill>
                  <a:srgbClr val="00297C"/>
                </a:solidFill>
              </a:rPr>
              <a:t> </a:t>
            </a:r>
            <a:r>
              <a:rPr lang="en-US" altLang="zh-CN" sz="2000" dirty="0">
                <a:solidFill>
                  <a:srgbClr val="00297C"/>
                </a:solidFill>
              </a:rPr>
              <a:t>/*</a:t>
            </a:r>
            <a:r>
              <a:rPr lang="zh-CN" altLang="en-US" sz="2000" dirty="0">
                <a:solidFill>
                  <a:srgbClr val="00297C"/>
                </a:solidFill>
              </a:rPr>
              <a:t>创建一个具有</a:t>
            </a:r>
            <a:r>
              <a:rPr lang="en-US" altLang="zh-CN" sz="2000" dirty="0">
                <a:solidFill>
                  <a:srgbClr val="00297C"/>
                </a:solidFill>
              </a:rPr>
              <a:t>n</a:t>
            </a:r>
            <a:r>
              <a:rPr lang="zh-CN" altLang="en-US" sz="2000" dirty="0">
                <a:solidFill>
                  <a:srgbClr val="00297C"/>
                </a:solidFill>
              </a:rPr>
              <a:t>个结点的链表</a:t>
            </a:r>
            <a:r>
              <a:rPr lang="en-US" altLang="zh-CN" sz="2000" dirty="0">
                <a:solidFill>
                  <a:srgbClr val="00297C"/>
                </a:solidFill>
              </a:rPr>
              <a:t> */</a:t>
            </a:r>
            <a:endParaRPr lang="en-US" altLang="zh-CN" sz="2600" baseline="0" dirty="0">
              <a:solidFill>
                <a:srgbClr val="00297C"/>
              </a:solidFill>
            </a:endParaRPr>
          </a:p>
          <a:p>
            <a:pPr lvl="2" indent="-247650" algn="just" fontAlgn="base">
              <a:lnSpc>
                <a:spcPct val="70000"/>
              </a:lnSpc>
              <a:spcBef>
                <a:spcPct val="0"/>
              </a:spcBef>
            </a:pPr>
            <a:r>
              <a:rPr lang="en-US" altLang="zh-CN" sz="2600" baseline="0" dirty="0">
                <a:solidFill>
                  <a:srgbClr val="00297C"/>
                </a:solidFill>
              </a:rPr>
              <a:t>{</a:t>
            </a:r>
          </a:p>
          <a:p>
            <a:pPr lvl="2" indent="-247650" algn="just" fontAlgn="base">
              <a:lnSpc>
                <a:spcPct val="80000"/>
              </a:lnSpc>
              <a:spcBef>
                <a:spcPct val="0"/>
              </a:spcBef>
            </a:pPr>
            <a:r>
              <a:rPr lang="en-US" altLang="zh-CN" sz="2600" baseline="0" dirty="0">
                <a:solidFill>
                  <a:srgbClr val="00297C"/>
                </a:solidFill>
                <a:latin typeface="楷体_GB2312" pitchFamily="49" charset="-122"/>
              </a:rPr>
              <a:t>   </a:t>
            </a:r>
            <a:r>
              <a:rPr lang="en-US" altLang="zh-CN" sz="2000" baseline="0" dirty="0">
                <a:solidFill>
                  <a:srgbClr val="00297C"/>
                </a:solidFill>
                <a:ea typeface="幼圆" pitchFamily="49" charset="-122"/>
              </a:rPr>
              <a:t>/* list</a:t>
            </a:r>
            <a:r>
              <a:rPr lang="zh-CN" altLang="en-US" sz="2000" baseline="0" dirty="0">
                <a:solidFill>
                  <a:srgbClr val="00297C"/>
                </a:solidFill>
                <a:ea typeface="幼圆" pitchFamily="49" charset="-122"/>
              </a:rPr>
              <a:t>是链表</a:t>
            </a:r>
            <a:r>
              <a:rPr lang="zh-CN" altLang="en-US" sz="2000" dirty="0">
                <a:solidFill>
                  <a:srgbClr val="00297C"/>
                </a:solidFill>
                <a:ea typeface="幼圆" pitchFamily="49" charset="-122"/>
              </a:rPr>
              <a:t>头</a:t>
            </a:r>
            <a:r>
              <a:rPr lang="zh-CN" altLang="en-US" sz="2000" baseline="0" dirty="0">
                <a:solidFill>
                  <a:srgbClr val="00297C"/>
                </a:solidFill>
                <a:ea typeface="幼圆" pitchFamily="49" charset="-122"/>
              </a:rPr>
              <a:t>指针</a:t>
            </a:r>
            <a:r>
              <a:rPr lang="en-US" altLang="zh-CN" sz="2000" baseline="0" dirty="0">
                <a:solidFill>
                  <a:srgbClr val="00297C"/>
                </a:solidFill>
                <a:ea typeface="幼圆" pitchFamily="49" charset="-122"/>
              </a:rPr>
              <a:t>, q</a:t>
            </a:r>
            <a:r>
              <a:rPr lang="zh-CN" altLang="en-US" sz="2000" baseline="0" dirty="0">
                <a:solidFill>
                  <a:srgbClr val="00297C"/>
                </a:solidFill>
                <a:ea typeface="幼圆" pitchFamily="49" charset="-122"/>
              </a:rPr>
              <a:t>指向新申请的结点，</a:t>
            </a:r>
            <a:r>
              <a:rPr lang="en-US" altLang="zh-CN" sz="2000" dirty="0">
                <a:solidFill>
                  <a:srgbClr val="00297C"/>
                </a:solidFill>
                <a:ea typeface="幼圆" pitchFamily="49" charset="-122"/>
              </a:rPr>
              <a:t>p</a:t>
            </a:r>
            <a:r>
              <a:rPr lang="zh-CN" altLang="en-US" sz="2000" baseline="0" dirty="0">
                <a:solidFill>
                  <a:srgbClr val="00297C"/>
                </a:solidFill>
                <a:ea typeface="幼圆" pitchFamily="49" charset="-122"/>
              </a:rPr>
              <a:t>指向最后一个结点*</a:t>
            </a:r>
            <a:r>
              <a:rPr lang="en-US" altLang="zh-CN" sz="2000" baseline="0" dirty="0">
                <a:solidFill>
                  <a:srgbClr val="00297C"/>
                </a:solidFill>
                <a:ea typeface="幼圆" pitchFamily="49" charset="-122"/>
              </a:rPr>
              <a:t>/</a:t>
            </a:r>
          </a:p>
          <a:p>
            <a:pPr lvl="2" indent="-247650" algn="just" fontAlgn="base">
              <a:lnSpc>
                <a:spcPct val="80000"/>
              </a:lnSpc>
              <a:spcBef>
                <a:spcPct val="0"/>
              </a:spcBef>
            </a:pPr>
            <a:r>
              <a:rPr lang="en-US" altLang="zh-CN" sz="2600" baseline="0" dirty="0">
                <a:solidFill>
                  <a:srgbClr val="00297C"/>
                </a:solidFill>
              </a:rPr>
              <a:t>     </a:t>
            </a:r>
            <a:r>
              <a:rPr lang="en-US" altLang="zh-CN" sz="2600" dirty="0" err="1">
                <a:solidFill>
                  <a:srgbClr val="00297C"/>
                </a:solidFill>
              </a:rPr>
              <a:t>Nodeptr</a:t>
            </a:r>
            <a:r>
              <a:rPr lang="en-US" altLang="zh-CN" sz="2600" baseline="0" dirty="0">
                <a:solidFill>
                  <a:srgbClr val="00297C"/>
                </a:solidFill>
              </a:rPr>
              <a:t>  p, q, list=NULL;</a:t>
            </a:r>
          </a:p>
          <a:p>
            <a:pPr lvl="2" indent="-247650" algn="just" fontAlgn="base">
              <a:lnSpc>
                <a:spcPct val="80000"/>
              </a:lnSpc>
              <a:spcBef>
                <a:spcPct val="0"/>
              </a:spcBef>
            </a:pPr>
            <a:r>
              <a:rPr lang="zh-CN" altLang="en-US" sz="2200" baseline="0" dirty="0">
                <a:solidFill>
                  <a:srgbClr val="00297C"/>
                </a:solidFill>
              </a:rPr>
              <a:t>　  </a:t>
            </a:r>
            <a:r>
              <a:rPr lang="en-US" altLang="zh-CN" sz="2200" baseline="0" dirty="0" err="1">
                <a:solidFill>
                  <a:srgbClr val="00297C"/>
                </a:solidFill>
              </a:rPr>
              <a:t>int</a:t>
            </a:r>
            <a:r>
              <a:rPr lang="en-US" altLang="zh-CN" sz="2200" baseline="0" dirty="0">
                <a:solidFill>
                  <a:srgbClr val="00297C"/>
                </a:solidFill>
              </a:rPr>
              <a:t> </a:t>
            </a:r>
            <a:r>
              <a:rPr lang="en-US" altLang="zh-CN" sz="2200" baseline="0" dirty="0" err="1">
                <a:solidFill>
                  <a:srgbClr val="00297C"/>
                </a:solidFill>
              </a:rPr>
              <a:t>i</a:t>
            </a:r>
            <a:r>
              <a:rPr lang="en-US" altLang="zh-CN" sz="2200" baseline="0" dirty="0">
                <a:solidFill>
                  <a:srgbClr val="00297C"/>
                </a:solidFill>
              </a:rPr>
              <a:t>;</a:t>
            </a:r>
            <a:endParaRPr lang="en-US" altLang="zh-CN" sz="2600" baseline="0" dirty="0">
              <a:solidFill>
                <a:srgbClr val="00297C"/>
              </a:solidFill>
            </a:endParaRPr>
          </a:p>
          <a:p>
            <a:pPr lvl="2" indent="-247650" algn="just" fontAlgn="base">
              <a:lnSpc>
                <a:spcPct val="80000"/>
              </a:lnSpc>
              <a:spcBef>
                <a:spcPct val="0"/>
              </a:spcBef>
            </a:pPr>
            <a:r>
              <a:rPr lang="zh-CN" altLang="en-US" sz="2600" baseline="0" dirty="0">
                <a:solidFill>
                  <a:srgbClr val="00297C"/>
                </a:solidFill>
              </a:rPr>
              <a:t>     </a:t>
            </a:r>
            <a:r>
              <a:rPr lang="en-US" altLang="zh-CN" sz="2600" baseline="0" dirty="0">
                <a:solidFill>
                  <a:srgbClr val="00297C"/>
                </a:solidFill>
              </a:rPr>
              <a:t>for(</a:t>
            </a:r>
            <a:r>
              <a:rPr lang="en-US" altLang="zh-CN" sz="2600" baseline="0" dirty="0" err="1">
                <a:solidFill>
                  <a:srgbClr val="00297C"/>
                </a:solidFill>
              </a:rPr>
              <a:t>i</a:t>
            </a:r>
            <a:r>
              <a:rPr lang="en-US" altLang="zh-CN" sz="2600" baseline="0" dirty="0">
                <a:solidFill>
                  <a:srgbClr val="00297C"/>
                </a:solidFill>
              </a:rPr>
              <a:t>=0;i&lt;</a:t>
            </a:r>
            <a:r>
              <a:rPr lang="en-US" altLang="zh-CN" sz="2600" baseline="0" dirty="0" err="1">
                <a:solidFill>
                  <a:srgbClr val="00297C"/>
                </a:solidFill>
              </a:rPr>
              <a:t>n;i</a:t>
            </a:r>
            <a:r>
              <a:rPr lang="en-US" altLang="zh-CN" sz="2600" baseline="0" dirty="0">
                <a:solidFill>
                  <a:srgbClr val="00297C"/>
                </a:solidFill>
              </a:rPr>
              <a:t>++){</a:t>
            </a:r>
          </a:p>
          <a:p>
            <a:pPr lvl="2" indent="-247650" algn="just" fontAlgn="base">
              <a:lnSpc>
                <a:spcPct val="80000"/>
              </a:lnSpc>
              <a:spcBef>
                <a:spcPct val="0"/>
              </a:spcBef>
            </a:pPr>
            <a:r>
              <a:rPr lang="en-US" altLang="zh-CN" sz="2600" baseline="0" dirty="0">
                <a:solidFill>
                  <a:srgbClr val="00297C"/>
                </a:solidFill>
              </a:rPr>
              <a:t>          </a:t>
            </a:r>
            <a:r>
              <a:rPr lang="en-US" altLang="zh-CN" sz="2600" dirty="0">
                <a:solidFill>
                  <a:srgbClr val="FF3300"/>
                </a:solidFill>
              </a:rPr>
              <a:t>q</a:t>
            </a:r>
            <a:r>
              <a:rPr lang="en-US" altLang="zh-CN" sz="2600" baseline="0" dirty="0">
                <a:solidFill>
                  <a:srgbClr val="FF3300"/>
                </a:solidFill>
              </a:rPr>
              <a:t>=(</a:t>
            </a:r>
            <a:r>
              <a:rPr lang="en-US" altLang="zh-CN" sz="2600" dirty="0" err="1">
                <a:solidFill>
                  <a:srgbClr val="FF3300"/>
                </a:solidFill>
              </a:rPr>
              <a:t>Nodeptr</a:t>
            </a:r>
            <a:r>
              <a:rPr lang="en-US" altLang="zh-CN" sz="2600" baseline="0" dirty="0">
                <a:solidFill>
                  <a:srgbClr val="FF3300"/>
                </a:solidFill>
              </a:rPr>
              <a:t>)</a:t>
            </a:r>
            <a:r>
              <a:rPr lang="en-US" altLang="zh-CN" sz="2600" baseline="0" dirty="0" err="1">
                <a:solidFill>
                  <a:srgbClr val="FF3300"/>
                </a:solidFill>
              </a:rPr>
              <a:t>malloc</a:t>
            </a:r>
            <a:r>
              <a:rPr lang="en-US" altLang="zh-CN" sz="2600" baseline="0" dirty="0">
                <a:solidFill>
                  <a:srgbClr val="FF3300"/>
                </a:solidFill>
              </a:rPr>
              <a:t>(</a:t>
            </a:r>
            <a:r>
              <a:rPr lang="en-US" altLang="zh-CN" sz="2600" baseline="0" dirty="0" err="1">
                <a:solidFill>
                  <a:srgbClr val="FF3300"/>
                </a:solidFill>
              </a:rPr>
              <a:t>sizeof</a:t>
            </a:r>
            <a:r>
              <a:rPr lang="en-US" altLang="zh-CN" sz="2600" baseline="0" dirty="0">
                <a:solidFill>
                  <a:srgbClr val="FF3300"/>
                </a:solidFill>
              </a:rPr>
              <a:t>(Node));</a:t>
            </a:r>
          </a:p>
          <a:p>
            <a:pPr lvl="2" indent="-247650" algn="just" fontAlgn="base">
              <a:lnSpc>
                <a:spcPct val="80000"/>
              </a:lnSpc>
              <a:spcBef>
                <a:spcPct val="0"/>
              </a:spcBef>
            </a:pPr>
            <a:r>
              <a:rPr lang="zh-CN" altLang="en-US" sz="2600" baseline="0" dirty="0">
                <a:solidFill>
                  <a:srgbClr val="00297C"/>
                </a:solidFill>
              </a:rPr>
              <a:t>         </a:t>
            </a:r>
            <a:r>
              <a:rPr lang="zh-CN" altLang="zh-CN" sz="2600" baseline="0" dirty="0">
                <a:solidFill>
                  <a:srgbClr val="00297C"/>
                </a:solidFill>
              </a:rPr>
              <a:t> </a:t>
            </a:r>
            <a:r>
              <a:rPr lang="en-US" altLang="zh-CN" sz="2600" dirty="0">
                <a:solidFill>
                  <a:srgbClr val="00297C"/>
                </a:solidFill>
              </a:rPr>
              <a:t>q</a:t>
            </a:r>
            <a:r>
              <a:rPr lang="zh-CN" altLang="en-US" sz="2600" baseline="0" dirty="0">
                <a:solidFill>
                  <a:srgbClr val="00297C"/>
                </a:solidFill>
                <a:latin typeface="宋体" charset="-122"/>
                <a:ea typeface="宋体" charset="-122"/>
              </a:rPr>
              <a:t>-</a:t>
            </a:r>
            <a:r>
              <a:rPr lang="zh-CN" altLang="en-US" sz="2600" baseline="0" dirty="0">
                <a:solidFill>
                  <a:srgbClr val="00297C"/>
                </a:solidFill>
              </a:rPr>
              <a:t>&gt;</a:t>
            </a:r>
            <a:r>
              <a:rPr lang="en-US" altLang="zh-CN" sz="2600" baseline="0" dirty="0">
                <a:solidFill>
                  <a:srgbClr val="00297C"/>
                </a:solidFill>
              </a:rPr>
              <a:t>data=read();</a:t>
            </a:r>
            <a:r>
              <a:rPr lang="en-US" altLang="zh-CN" sz="2000" dirty="0">
                <a:solidFill>
                  <a:srgbClr val="00297C"/>
                </a:solidFill>
              </a:rPr>
              <a:t>     	/* </a:t>
            </a:r>
            <a:r>
              <a:rPr lang="zh-CN" altLang="en-US" sz="2000" dirty="0">
                <a:solidFill>
                  <a:srgbClr val="00297C"/>
                </a:solidFill>
                <a:ea typeface="幼圆" pitchFamily="49" charset="-122"/>
              </a:rPr>
              <a:t>取一个数据元素</a:t>
            </a:r>
            <a:r>
              <a:rPr lang="zh-CN" altLang="en-US" sz="2000" dirty="0">
                <a:solidFill>
                  <a:srgbClr val="00297C"/>
                </a:solidFill>
              </a:rPr>
              <a:t> */</a:t>
            </a:r>
            <a:r>
              <a:rPr lang="zh-CN" altLang="en-US" sz="3200" dirty="0">
                <a:solidFill>
                  <a:srgbClr val="00297C"/>
                </a:solidFill>
              </a:rPr>
              <a:t> </a:t>
            </a:r>
            <a:endParaRPr lang="en-US" altLang="zh-CN" sz="2600" baseline="0" dirty="0">
              <a:solidFill>
                <a:srgbClr val="00297C"/>
              </a:solidFill>
            </a:endParaRPr>
          </a:p>
          <a:p>
            <a:pPr lvl="2" indent="-247650" algn="just" fontAlgn="base">
              <a:lnSpc>
                <a:spcPct val="80000"/>
              </a:lnSpc>
              <a:spcBef>
                <a:spcPct val="0"/>
              </a:spcBef>
            </a:pPr>
            <a:r>
              <a:rPr lang="en-US" altLang="zh-CN" sz="2600" baseline="0" dirty="0">
                <a:solidFill>
                  <a:srgbClr val="00297C"/>
                </a:solidFill>
              </a:rPr>
              <a:t>          q</a:t>
            </a:r>
            <a:r>
              <a:rPr lang="en-US" altLang="zh-CN" sz="2600" baseline="0" dirty="0">
                <a:solidFill>
                  <a:srgbClr val="00297C"/>
                </a:solidFill>
                <a:latin typeface="宋体" charset="-122"/>
                <a:ea typeface="宋体" charset="-122"/>
              </a:rPr>
              <a:t>-</a:t>
            </a:r>
            <a:r>
              <a:rPr lang="en-US" altLang="zh-CN" sz="2600" baseline="0" dirty="0">
                <a:solidFill>
                  <a:srgbClr val="00297C"/>
                </a:solidFill>
              </a:rPr>
              <a:t>&gt;link=NULL;</a:t>
            </a:r>
          </a:p>
          <a:p>
            <a:pPr lvl="2" indent="-247650" algn="just" fontAlgn="base">
              <a:lnSpc>
                <a:spcPct val="70000"/>
              </a:lnSpc>
              <a:spcBef>
                <a:spcPct val="0"/>
              </a:spcBef>
            </a:pPr>
            <a:r>
              <a:rPr lang="en-US" altLang="zh-CN" sz="2600" baseline="0" dirty="0">
                <a:solidFill>
                  <a:srgbClr val="00297C"/>
                </a:solidFill>
              </a:rPr>
              <a:t>          </a:t>
            </a:r>
          </a:p>
          <a:p>
            <a:pPr lvl="2" indent="-247650" algn="just" fontAlgn="base">
              <a:lnSpc>
                <a:spcPct val="70000"/>
              </a:lnSpc>
              <a:spcBef>
                <a:spcPct val="0"/>
              </a:spcBef>
            </a:pPr>
            <a:r>
              <a:rPr lang="en-US" altLang="zh-CN" sz="2600" baseline="0" dirty="0">
                <a:solidFill>
                  <a:srgbClr val="3333FF"/>
                </a:solidFill>
              </a:rPr>
              <a:t>	       if (list==NULL) 	/*</a:t>
            </a:r>
            <a:r>
              <a:rPr lang="zh-CN" altLang="en-US" sz="2600" baseline="0" dirty="0">
                <a:solidFill>
                  <a:srgbClr val="3333FF"/>
                </a:solidFill>
              </a:rPr>
              <a:t>链表为空</a:t>
            </a:r>
            <a:r>
              <a:rPr lang="en-US" altLang="zh-CN" sz="2600" baseline="0" dirty="0">
                <a:solidFill>
                  <a:srgbClr val="3333FF"/>
                </a:solidFill>
              </a:rPr>
              <a:t>*/</a:t>
            </a:r>
          </a:p>
          <a:p>
            <a:pPr lvl="2" indent="-247650" algn="just" fontAlgn="base">
              <a:lnSpc>
                <a:spcPct val="70000"/>
              </a:lnSpc>
              <a:spcBef>
                <a:spcPct val="0"/>
              </a:spcBef>
            </a:pPr>
            <a:r>
              <a:rPr lang="en-US" altLang="zh-CN" sz="2600" baseline="0" dirty="0">
                <a:solidFill>
                  <a:srgbClr val="3333FF"/>
                </a:solidFill>
              </a:rPr>
              <a:t>                list=p=q;</a:t>
            </a:r>
          </a:p>
          <a:p>
            <a:pPr lvl="2" indent="-247650" algn="just" fontAlgn="base">
              <a:lnSpc>
                <a:spcPct val="70000"/>
              </a:lnSpc>
              <a:spcBef>
                <a:spcPct val="0"/>
              </a:spcBef>
            </a:pPr>
            <a:r>
              <a:rPr lang="en-US" altLang="zh-CN" sz="2600" baseline="0" dirty="0">
                <a:solidFill>
                  <a:srgbClr val="3333FF"/>
                </a:solidFill>
              </a:rPr>
              <a:t>          else</a:t>
            </a:r>
          </a:p>
          <a:p>
            <a:pPr lvl="2" indent="-247650" algn="just" fontAlgn="base">
              <a:lnSpc>
                <a:spcPct val="70000"/>
              </a:lnSpc>
              <a:spcBef>
                <a:spcPct val="0"/>
              </a:spcBef>
            </a:pPr>
            <a:r>
              <a:rPr lang="en-US" altLang="zh-CN" sz="2600" baseline="0" dirty="0">
                <a:solidFill>
                  <a:srgbClr val="3333FF"/>
                </a:solidFill>
              </a:rPr>
              <a:t>                p</a:t>
            </a:r>
            <a:r>
              <a:rPr lang="en-US" altLang="zh-CN" sz="2600" baseline="0" dirty="0">
                <a:solidFill>
                  <a:srgbClr val="3333FF"/>
                </a:solidFill>
                <a:latin typeface="宋体" charset="-122"/>
                <a:ea typeface="宋体" charset="-122"/>
              </a:rPr>
              <a:t>-</a:t>
            </a:r>
            <a:r>
              <a:rPr lang="en-US" altLang="zh-CN" sz="2600" baseline="0" dirty="0">
                <a:solidFill>
                  <a:srgbClr val="3333FF"/>
                </a:solidFill>
              </a:rPr>
              <a:t>&gt;link=q;       </a:t>
            </a:r>
            <a:r>
              <a:rPr lang="en-US" altLang="zh-CN" sz="2200" baseline="0" dirty="0">
                <a:solidFill>
                  <a:srgbClr val="3333FF"/>
                </a:solidFill>
              </a:rPr>
              <a:t>/* </a:t>
            </a:r>
            <a:r>
              <a:rPr lang="zh-CN" altLang="en-US" sz="2200" baseline="0" dirty="0">
                <a:solidFill>
                  <a:srgbClr val="3333FF"/>
                </a:solidFill>
                <a:ea typeface="幼圆" pitchFamily="49" charset="-122"/>
              </a:rPr>
              <a:t>将新结点链接在链表尾部</a:t>
            </a:r>
            <a:r>
              <a:rPr lang="zh-CN" altLang="en-US" sz="2200" baseline="0" dirty="0">
                <a:solidFill>
                  <a:srgbClr val="3333FF"/>
                </a:solidFill>
              </a:rPr>
              <a:t> */</a:t>
            </a:r>
          </a:p>
          <a:p>
            <a:pPr algn="just" fontAlgn="base">
              <a:lnSpc>
                <a:spcPct val="65000"/>
              </a:lnSpc>
              <a:spcBef>
                <a:spcPct val="0"/>
              </a:spcBef>
            </a:pPr>
            <a:r>
              <a:rPr lang="zh-CN" altLang="en-US" sz="2600" baseline="0" dirty="0">
                <a:solidFill>
                  <a:srgbClr val="00297C"/>
                </a:solidFill>
              </a:rPr>
              <a:t>                  </a:t>
            </a:r>
          </a:p>
          <a:p>
            <a:pPr algn="just" fontAlgn="base">
              <a:lnSpc>
                <a:spcPct val="65000"/>
              </a:lnSpc>
              <a:spcBef>
                <a:spcPct val="0"/>
              </a:spcBef>
            </a:pPr>
            <a:r>
              <a:rPr lang="en-US" altLang="zh-CN" sz="2600" baseline="0" dirty="0">
                <a:solidFill>
                  <a:srgbClr val="00297C"/>
                </a:solidFill>
              </a:rPr>
              <a:t>	       p=q;</a:t>
            </a:r>
          </a:p>
          <a:p>
            <a:pPr algn="just" fontAlgn="base">
              <a:lnSpc>
                <a:spcPct val="65000"/>
              </a:lnSpc>
              <a:spcBef>
                <a:spcPct val="0"/>
              </a:spcBef>
            </a:pPr>
            <a:r>
              <a:rPr lang="en-US" altLang="zh-CN" sz="2600" baseline="0" dirty="0">
                <a:solidFill>
                  <a:srgbClr val="00297C"/>
                </a:solidFill>
              </a:rPr>
              <a:t>             }</a:t>
            </a:r>
          </a:p>
          <a:p>
            <a:pPr algn="just" fontAlgn="base">
              <a:lnSpc>
                <a:spcPct val="65000"/>
              </a:lnSpc>
              <a:spcBef>
                <a:spcPct val="0"/>
              </a:spcBef>
            </a:pPr>
            <a:r>
              <a:rPr lang="en-US" altLang="zh-CN" sz="2600" baseline="0" dirty="0">
                <a:solidFill>
                  <a:srgbClr val="00297C"/>
                </a:solidFill>
              </a:rPr>
              <a:t>             return list;</a:t>
            </a:r>
          </a:p>
          <a:p>
            <a:pPr algn="just" fontAlgn="base">
              <a:lnSpc>
                <a:spcPct val="65000"/>
              </a:lnSpc>
              <a:spcBef>
                <a:spcPct val="0"/>
              </a:spcBef>
            </a:pPr>
            <a:r>
              <a:rPr lang="zh-CN" altLang="zh-CN" sz="2600" baseline="0" dirty="0">
                <a:solidFill>
                  <a:srgbClr val="00297C"/>
                </a:solidFill>
              </a:rPr>
              <a:t>        </a:t>
            </a:r>
            <a:r>
              <a:rPr lang="zh-CN" altLang="en-US" sz="2600" baseline="0" dirty="0">
                <a:solidFill>
                  <a:srgbClr val="00297C"/>
                </a:solidFill>
              </a:rPr>
              <a:t>}</a:t>
            </a:r>
            <a:endParaRPr lang="en-US" altLang="zh-CN" sz="2600" baseline="0" dirty="0">
              <a:solidFill>
                <a:srgbClr val="00297C"/>
              </a:solidFill>
            </a:endParaRPr>
          </a:p>
        </p:txBody>
      </p:sp>
      <p:grpSp>
        <p:nvGrpSpPr>
          <p:cNvPr id="2" name="Group 12"/>
          <p:cNvGrpSpPr>
            <a:grpSpLocks/>
          </p:cNvGrpSpPr>
          <p:nvPr/>
        </p:nvGrpSpPr>
        <p:grpSpPr bwMode="auto">
          <a:xfrm rot="-647433">
            <a:off x="6659563" y="115888"/>
            <a:ext cx="1982787" cy="1014412"/>
            <a:chOff x="175" y="39"/>
            <a:chExt cx="1249" cy="639"/>
          </a:xfrm>
        </p:grpSpPr>
        <p:sp>
          <p:nvSpPr>
            <p:cNvPr id="14348" name="AutoShape 13"/>
            <p:cNvSpPr>
              <a:spLocks noChangeArrowheads="1"/>
            </p:cNvSpPr>
            <p:nvPr/>
          </p:nvSpPr>
          <p:spPr bwMode="auto">
            <a:xfrm rot="1193954">
              <a:off x="175" y="39"/>
              <a:ext cx="1249" cy="639"/>
            </a:xfrm>
            <a:prstGeom prst="irregularSeal2">
              <a:avLst/>
            </a:prstGeom>
            <a:solidFill>
              <a:srgbClr val="FF9393"/>
            </a:solidFill>
            <a:ln w="82550" cap="sq">
              <a:solidFill>
                <a:srgbClr val="FFFF00"/>
              </a:solidFill>
              <a:miter lim="800000"/>
              <a:headEnd/>
              <a:tailEnd/>
            </a:ln>
            <a:effectLst>
              <a:outerShdw dist="169439" dir="779677" algn="ctr" rotWithShape="0">
                <a:srgbClr val="B2B2B2"/>
              </a:outerShdw>
            </a:effectLst>
          </p:spPr>
          <p:txBody>
            <a:bodyPr wrap="none" anchor="ctr"/>
            <a:lstStyle/>
            <a:p>
              <a:endParaRPr lang="zh-CN" altLang="en-US"/>
            </a:p>
          </p:txBody>
        </p:sp>
        <p:sp>
          <p:nvSpPr>
            <p:cNvPr id="14349" name="Rectangle 14"/>
            <p:cNvSpPr>
              <a:spLocks noChangeArrowheads="1"/>
            </p:cNvSpPr>
            <p:nvPr/>
          </p:nvSpPr>
          <p:spPr bwMode="auto">
            <a:xfrm rot="-243528">
              <a:off x="289" y="57"/>
              <a:ext cx="1007" cy="519"/>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4800" i="1" baseline="0" dirty="0">
                  <a:solidFill>
                    <a:srgbClr val="FF0000"/>
                  </a:solidFill>
                  <a:ea typeface="黑体" pitchFamily="2" charset="-122"/>
                </a:rPr>
                <a:t>算法</a:t>
              </a:r>
            </a:p>
          </p:txBody>
        </p:sp>
      </p:grpSp>
      <p:grpSp>
        <p:nvGrpSpPr>
          <p:cNvPr id="3" name="Group 28"/>
          <p:cNvGrpSpPr>
            <a:grpSpLocks/>
          </p:cNvGrpSpPr>
          <p:nvPr/>
        </p:nvGrpSpPr>
        <p:grpSpPr bwMode="auto">
          <a:xfrm>
            <a:off x="1835696" y="2780928"/>
            <a:ext cx="6615113" cy="1028700"/>
            <a:chOff x="1176" y="2064"/>
            <a:chExt cx="4167" cy="648"/>
          </a:xfrm>
        </p:grpSpPr>
        <p:sp>
          <p:nvSpPr>
            <p:cNvPr id="14345" name="AutoShape 29"/>
            <p:cNvSpPr>
              <a:spLocks noChangeArrowheads="1"/>
            </p:cNvSpPr>
            <p:nvPr/>
          </p:nvSpPr>
          <p:spPr bwMode="auto">
            <a:xfrm>
              <a:off x="3240" y="2379"/>
              <a:ext cx="1872" cy="333"/>
            </a:xfrm>
            <a:prstGeom prst="wedgeRoundRectCallout">
              <a:avLst>
                <a:gd name="adj1" fmla="val -48398"/>
                <a:gd name="adj2" fmla="val -128977"/>
                <a:gd name="adj3" fmla="val 16667"/>
              </a:avLst>
            </a:prstGeom>
            <a:noFill/>
            <a:ln w="63500" cap="sq">
              <a:solidFill>
                <a:srgbClr val="33CCCC"/>
              </a:solidFill>
              <a:miter lim="800000"/>
              <a:headEnd/>
              <a:tailEnd/>
            </a:ln>
          </p:spPr>
          <p:txBody>
            <a:bodyPr anchor="ctr"/>
            <a:lstStyle/>
            <a:p>
              <a:pPr>
                <a:spcBef>
                  <a:spcPct val="0"/>
                </a:spcBef>
              </a:pPr>
              <a:endParaRPr lang="zh-CN" altLang="en-US" sz="2600" b="0">
                <a:ea typeface="宋体" charset="-122"/>
              </a:endParaRPr>
            </a:p>
          </p:txBody>
        </p:sp>
        <p:sp>
          <p:nvSpPr>
            <p:cNvPr id="14346" name="Rectangle 30"/>
            <p:cNvSpPr>
              <a:spLocks noChangeArrowheads="1"/>
            </p:cNvSpPr>
            <p:nvPr/>
          </p:nvSpPr>
          <p:spPr bwMode="auto">
            <a:xfrm>
              <a:off x="3269" y="2393"/>
              <a:ext cx="2074" cy="279"/>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2300" baseline="0">
                  <a:solidFill>
                    <a:srgbClr val="FF3300"/>
                  </a:solidFill>
                  <a:ea typeface="黑体" pitchFamily="2" charset="-122"/>
                </a:rPr>
                <a:t>申请一个新的链结点</a:t>
              </a:r>
            </a:p>
          </p:txBody>
        </p:sp>
        <p:sp>
          <p:nvSpPr>
            <p:cNvPr id="14347" name="Line 31"/>
            <p:cNvSpPr>
              <a:spLocks noChangeShapeType="1"/>
            </p:cNvSpPr>
            <p:nvPr/>
          </p:nvSpPr>
          <p:spPr bwMode="auto">
            <a:xfrm>
              <a:off x="1176" y="2064"/>
              <a:ext cx="3264" cy="0"/>
            </a:xfrm>
            <a:prstGeom prst="line">
              <a:avLst/>
            </a:prstGeom>
            <a:noFill/>
            <a:ln w="60325" cap="sq">
              <a:solidFill>
                <a:srgbClr val="33CCCC"/>
              </a:solidFill>
              <a:round/>
              <a:headEnd/>
              <a:tailEnd/>
            </a:ln>
          </p:spPr>
          <p:txBody>
            <a:bodyPr wrap="none" anchor="ctr"/>
            <a:lstStyle/>
            <a:p>
              <a:endParaRPr lang="zh-CN" altLang="en-US"/>
            </a:p>
          </p:txBody>
        </p:sp>
      </p:grpSp>
      <p:grpSp>
        <p:nvGrpSpPr>
          <p:cNvPr id="4" name="Group 25"/>
          <p:cNvGrpSpPr>
            <a:grpSpLocks/>
          </p:cNvGrpSpPr>
          <p:nvPr/>
        </p:nvGrpSpPr>
        <p:grpSpPr bwMode="auto">
          <a:xfrm>
            <a:off x="3544888" y="5411788"/>
            <a:ext cx="3619500" cy="609600"/>
            <a:chOff x="2136" y="3360"/>
            <a:chExt cx="2280" cy="384"/>
          </a:xfrm>
        </p:grpSpPr>
        <p:sp>
          <p:nvSpPr>
            <p:cNvPr id="14343" name="Oval 26"/>
            <p:cNvSpPr>
              <a:spLocks noChangeArrowheads="1"/>
            </p:cNvSpPr>
            <p:nvPr/>
          </p:nvSpPr>
          <p:spPr bwMode="auto">
            <a:xfrm>
              <a:off x="2136" y="3360"/>
              <a:ext cx="2112" cy="384"/>
            </a:xfrm>
            <a:prstGeom prst="ellipse">
              <a:avLst/>
            </a:prstGeom>
            <a:solidFill>
              <a:srgbClr val="CCFFCC"/>
            </a:solidFill>
            <a:ln w="12700" cap="sq">
              <a:noFill/>
              <a:round/>
              <a:headEnd/>
              <a:tailEnd/>
            </a:ln>
            <a:effectLst>
              <a:outerShdw dist="68392" dir="1308085" algn="ctr" rotWithShape="0">
                <a:srgbClr val="B2B2B2"/>
              </a:outerShdw>
            </a:effectLst>
          </p:spPr>
          <p:txBody>
            <a:bodyPr wrap="none" anchor="ctr"/>
            <a:lstStyle/>
            <a:p>
              <a:endParaRPr lang="zh-CN" altLang="en-US"/>
            </a:p>
          </p:txBody>
        </p:sp>
        <p:sp>
          <p:nvSpPr>
            <p:cNvPr id="14344" name="Rectangle 27"/>
            <p:cNvSpPr>
              <a:spLocks noChangeArrowheads="1"/>
            </p:cNvSpPr>
            <p:nvPr/>
          </p:nvSpPr>
          <p:spPr bwMode="auto">
            <a:xfrm>
              <a:off x="2352" y="3372"/>
              <a:ext cx="2064" cy="336"/>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900" baseline="0" dirty="0">
                  <a:solidFill>
                    <a:srgbClr val="FF3300"/>
                  </a:solidFill>
                  <a:ea typeface="幼圆" pitchFamily="49" charset="-122"/>
                </a:rPr>
                <a:t>时间复杂度</a:t>
              </a:r>
              <a:r>
                <a:rPr lang="en-US" altLang="zh-CN" sz="2900" baseline="0" dirty="0">
                  <a:solidFill>
                    <a:srgbClr val="FF3300"/>
                  </a:solidFill>
                  <a:ea typeface="幼圆" pitchFamily="49" charset="-122"/>
                </a:rPr>
                <a:t>O(n)</a:t>
              </a:r>
              <a:endParaRPr lang="zh-CN" altLang="en-US" sz="2900" baseline="0" dirty="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0980"/>
                                        </p:tgtEl>
                                        <p:attrNameLst>
                                          <p:attrName>style.visibility</p:attrName>
                                        </p:attrNameLst>
                                      </p:cBhvr>
                                      <p:to>
                                        <p:strVal val="visible"/>
                                      </p:to>
                                    </p:set>
                                    <p:animEffect transition="in" filter="blinds(horizontal)">
                                      <p:cBhvr>
                                        <p:cTn id="7" dur="500"/>
                                        <p:tgtEl>
                                          <p:spTgt spid="5109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9"/>
          <p:cNvGrpSpPr>
            <a:grpSpLocks/>
          </p:cNvGrpSpPr>
          <p:nvPr/>
        </p:nvGrpSpPr>
        <p:grpSpPr bwMode="auto">
          <a:xfrm>
            <a:off x="384175" y="533400"/>
            <a:ext cx="4149725" cy="685800"/>
            <a:chOff x="242" y="336"/>
            <a:chExt cx="2614" cy="432"/>
          </a:xfrm>
        </p:grpSpPr>
        <p:sp>
          <p:nvSpPr>
            <p:cNvPr id="9258" name="Rectangle 3"/>
            <p:cNvSpPr>
              <a:spLocks noChangeArrowheads="1"/>
            </p:cNvSpPr>
            <p:nvPr/>
          </p:nvSpPr>
          <p:spPr bwMode="auto">
            <a:xfrm>
              <a:off x="288" y="336"/>
              <a:ext cx="2411" cy="43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9259" name="Rectangle 4"/>
            <p:cNvSpPr>
              <a:spLocks noChangeArrowheads="1"/>
            </p:cNvSpPr>
            <p:nvPr/>
          </p:nvSpPr>
          <p:spPr bwMode="auto">
            <a:xfrm>
              <a:off x="242" y="405"/>
              <a:ext cx="2614" cy="336"/>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kumimoji="1" lang="zh-CN" altLang="en-US" sz="2900" baseline="0" dirty="0">
                  <a:solidFill>
                    <a:srgbClr val="CC0000"/>
                  </a:solidFill>
                  <a:latin typeface="黑体" pitchFamily="2" charset="-122"/>
                  <a:ea typeface="黑体" pitchFamily="2" charset="-122"/>
                </a:rPr>
                <a:t> </a:t>
              </a:r>
              <a:r>
                <a:rPr kumimoji="1" lang="en-US" altLang="zh-CN" sz="2900" baseline="0" dirty="0">
                  <a:solidFill>
                    <a:srgbClr val="CC0000"/>
                  </a:solidFill>
                  <a:ea typeface="黑体" pitchFamily="2" charset="-122"/>
                </a:rPr>
                <a:t>2</a:t>
              </a:r>
              <a:r>
                <a:rPr kumimoji="1" lang="zh-CN" altLang="en-US" sz="2900" baseline="0" dirty="0">
                  <a:solidFill>
                    <a:srgbClr val="CC0000"/>
                  </a:solidFill>
                  <a:latin typeface="黑体" pitchFamily="2" charset="-122"/>
                  <a:ea typeface="黑体" pitchFamily="2" charset="-122"/>
                </a:rPr>
                <a:t>.求线性链表的长度</a:t>
              </a:r>
            </a:p>
          </p:txBody>
        </p:sp>
      </p:grpSp>
      <p:grpSp>
        <p:nvGrpSpPr>
          <p:cNvPr id="3" name="Group 5"/>
          <p:cNvGrpSpPr>
            <a:grpSpLocks/>
          </p:cNvGrpSpPr>
          <p:nvPr/>
        </p:nvGrpSpPr>
        <p:grpSpPr bwMode="auto">
          <a:xfrm>
            <a:off x="685800" y="2133600"/>
            <a:ext cx="7194550" cy="1219200"/>
            <a:chOff x="508" y="1440"/>
            <a:chExt cx="4532" cy="768"/>
          </a:xfrm>
        </p:grpSpPr>
        <p:grpSp>
          <p:nvGrpSpPr>
            <p:cNvPr id="4" name="Group 6"/>
            <p:cNvGrpSpPr>
              <a:grpSpLocks/>
            </p:cNvGrpSpPr>
            <p:nvPr/>
          </p:nvGrpSpPr>
          <p:grpSpPr bwMode="auto">
            <a:xfrm>
              <a:off x="864" y="1920"/>
              <a:ext cx="624" cy="288"/>
              <a:chOff x="1008" y="2256"/>
              <a:chExt cx="624" cy="288"/>
            </a:xfrm>
          </p:grpSpPr>
          <p:sp>
            <p:nvSpPr>
              <p:cNvPr id="9256" name="Rectangle 7"/>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7" name="Rectangle 8"/>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1776" y="1920"/>
              <a:ext cx="624" cy="288"/>
              <a:chOff x="1008" y="2256"/>
              <a:chExt cx="624" cy="288"/>
            </a:xfrm>
          </p:grpSpPr>
          <p:sp>
            <p:nvSpPr>
              <p:cNvPr id="9254" name="Rectangle 10"/>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5" name="Rectangle 11"/>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2688" y="1920"/>
              <a:ext cx="624" cy="288"/>
              <a:chOff x="1008" y="2256"/>
              <a:chExt cx="624" cy="288"/>
            </a:xfrm>
          </p:grpSpPr>
          <p:sp>
            <p:nvSpPr>
              <p:cNvPr id="9252" name="Rectangle 13"/>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3" name="Rectangle 14"/>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4416" y="1920"/>
              <a:ext cx="624" cy="288"/>
              <a:chOff x="1008" y="2256"/>
              <a:chExt cx="624" cy="288"/>
            </a:xfrm>
          </p:grpSpPr>
          <p:sp>
            <p:nvSpPr>
              <p:cNvPr id="9250" name="Rectangle 16"/>
              <p:cNvSpPr>
                <a:spLocks noChangeArrowheads="1"/>
              </p:cNvSpPr>
              <p:nvPr/>
            </p:nvSpPr>
            <p:spPr bwMode="auto">
              <a:xfrm>
                <a:off x="1008" y="2256"/>
                <a:ext cx="432" cy="288"/>
              </a:xfrm>
              <a:prstGeom prst="rect">
                <a:avLst/>
              </a:prstGeom>
              <a:noFill/>
              <a:ln w="25400" cap="sq">
                <a:solidFill>
                  <a:srgbClr val="339966"/>
                </a:solidFill>
                <a:miter lim="800000"/>
                <a:headEnd/>
                <a:tailEnd/>
              </a:ln>
            </p:spPr>
            <p:txBody>
              <a:bodyPr wrap="none" anchor="ctr"/>
              <a:lstStyle/>
              <a:p>
                <a:endParaRPr lang="zh-CN" altLang="en-US"/>
              </a:p>
            </p:txBody>
          </p:sp>
          <p:sp>
            <p:nvSpPr>
              <p:cNvPr id="9251" name="Rectangle 17"/>
              <p:cNvSpPr>
                <a:spLocks noChangeArrowheads="1"/>
              </p:cNvSpPr>
              <p:nvPr/>
            </p:nvSpPr>
            <p:spPr bwMode="auto">
              <a:xfrm>
                <a:off x="1440" y="2256"/>
                <a:ext cx="192" cy="288"/>
              </a:xfrm>
              <a:prstGeom prst="rect">
                <a:avLst/>
              </a:prstGeom>
              <a:noFill/>
              <a:ln w="25400" cap="sq">
                <a:solidFill>
                  <a:srgbClr val="339966"/>
                </a:solidFill>
                <a:miter lim="800000"/>
                <a:headEnd/>
                <a:tailEnd/>
              </a:ln>
            </p:spPr>
            <p:txBody>
              <a:bodyPr wrap="none" anchor="ctr"/>
              <a:lstStyle/>
              <a:p>
                <a:endParaRPr lang="zh-CN" altLang="en-US"/>
              </a:p>
            </p:txBody>
          </p:sp>
        </p:grpSp>
        <p:sp>
          <p:nvSpPr>
            <p:cNvPr id="9241" name="Line 18"/>
            <p:cNvSpPr>
              <a:spLocks noChangeShapeType="1"/>
            </p:cNvSpPr>
            <p:nvPr/>
          </p:nvSpPr>
          <p:spPr bwMode="auto">
            <a:xfrm>
              <a:off x="1440"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2" name="Line 19"/>
            <p:cNvSpPr>
              <a:spLocks noChangeShapeType="1"/>
            </p:cNvSpPr>
            <p:nvPr/>
          </p:nvSpPr>
          <p:spPr bwMode="auto">
            <a:xfrm>
              <a:off x="2352"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3" name="Line 20"/>
            <p:cNvSpPr>
              <a:spLocks noChangeShapeType="1"/>
            </p:cNvSpPr>
            <p:nvPr/>
          </p:nvSpPr>
          <p:spPr bwMode="auto">
            <a:xfrm>
              <a:off x="3168"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4" name="Line 21"/>
            <p:cNvSpPr>
              <a:spLocks noChangeShapeType="1"/>
            </p:cNvSpPr>
            <p:nvPr/>
          </p:nvSpPr>
          <p:spPr bwMode="auto">
            <a:xfrm>
              <a:off x="4080" y="2064"/>
              <a:ext cx="336" cy="0"/>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5" name="Rectangle 22"/>
            <p:cNvSpPr>
              <a:spLocks noChangeArrowheads="1"/>
            </p:cNvSpPr>
            <p:nvPr/>
          </p:nvSpPr>
          <p:spPr bwMode="auto">
            <a:xfrm>
              <a:off x="3552" y="1876"/>
              <a:ext cx="308" cy="288"/>
            </a:xfrm>
            <a:prstGeom prst="rect">
              <a:avLst/>
            </a:prstGeom>
            <a:noFill/>
            <a:ln w="12700" cap="sq">
              <a:noFill/>
              <a:miter lim="800000"/>
              <a:headEnd/>
              <a:tailEnd/>
            </a:ln>
          </p:spPr>
          <p:txBody>
            <a:bodyPr wrap="none">
              <a:spAutoFit/>
            </a:bodyPr>
            <a:lstStyle/>
            <a:p>
              <a:pPr algn="ctr" eaLnBrk="1" fontAlgn="base" hangingPunct="1"/>
              <a:r>
                <a:rPr kumimoji="1" lang="zh-CN" altLang="en-US" sz="2400" baseline="0">
                  <a:solidFill>
                    <a:srgbClr val="000099"/>
                  </a:solidFill>
                  <a:ea typeface="宋体" charset="-122"/>
                </a:rPr>
                <a:t>…</a:t>
              </a:r>
            </a:p>
          </p:txBody>
        </p:sp>
        <p:sp>
          <p:nvSpPr>
            <p:cNvPr id="9246" name="Rectangle 23"/>
            <p:cNvSpPr>
              <a:spLocks noChangeArrowheads="1"/>
            </p:cNvSpPr>
            <p:nvPr/>
          </p:nvSpPr>
          <p:spPr bwMode="auto">
            <a:xfrm>
              <a:off x="3748" y="1872"/>
              <a:ext cx="308" cy="288"/>
            </a:xfrm>
            <a:prstGeom prst="rect">
              <a:avLst/>
            </a:prstGeom>
            <a:noFill/>
            <a:ln w="12700" cap="sq">
              <a:noFill/>
              <a:miter lim="800000"/>
              <a:headEnd/>
              <a:tailEnd/>
            </a:ln>
          </p:spPr>
          <p:txBody>
            <a:bodyPr wrap="none">
              <a:spAutoFit/>
            </a:bodyPr>
            <a:lstStyle/>
            <a:p>
              <a:pPr algn="ctr" eaLnBrk="1" fontAlgn="base" hangingPunct="1"/>
              <a:r>
                <a:rPr kumimoji="1" lang="zh-CN" altLang="en-US" sz="2400" baseline="0">
                  <a:solidFill>
                    <a:srgbClr val="000099"/>
                  </a:solidFill>
                  <a:ea typeface="宋体" charset="-122"/>
                </a:rPr>
                <a:t>…</a:t>
              </a:r>
            </a:p>
          </p:txBody>
        </p:sp>
        <p:sp>
          <p:nvSpPr>
            <p:cNvPr id="9247" name="Text Box 24"/>
            <p:cNvSpPr txBox="1">
              <a:spLocks noChangeArrowheads="1"/>
            </p:cNvSpPr>
            <p:nvPr/>
          </p:nvSpPr>
          <p:spPr bwMode="auto">
            <a:xfrm>
              <a:off x="508" y="1440"/>
              <a:ext cx="351" cy="279"/>
            </a:xfrm>
            <a:prstGeom prst="rect">
              <a:avLst/>
            </a:prstGeom>
            <a:noFill/>
            <a:ln w="12700" cap="sq">
              <a:noFill/>
              <a:miter lim="800000"/>
              <a:headEnd/>
              <a:tailEnd/>
            </a:ln>
            <a:effectLst>
              <a:outerShdw dist="12700" dir="5400000" algn="ctr" rotWithShape="0">
                <a:schemeClr val="bg2"/>
              </a:outerShdw>
            </a:effectLst>
          </p:spPr>
          <p:txBody>
            <a:bodyPr wrap="none">
              <a:spAutoFit/>
            </a:bodyPr>
            <a:lstStyle/>
            <a:p>
              <a:pPr algn="ctr"/>
              <a:r>
                <a:rPr lang="en-US" altLang="zh-CN" sz="3400">
                  <a:solidFill>
                    <a:srgbClr val="FF3300"/>
                  </a:solidFill>
                </a:rPr>
                <a:t>list</a:t>
              </a:r>
            </a:p>
          </p:txBody>
        </p:sp>
        <p:sp>
          <p:nvSpPr>
            <p:cNvPr id="9248" name="Line 25"/>
            <p:cNvSpPr>
              <a:spLocks noChangeShapeType="1"/>
            </p:cNvSpPr>
            <p:nvPr/>
          </p:nvSpPr>
          <p:spPr bwMode="auto">
            <a:xfrm>
              <a:off x="768" y="1728"/>
              <a:ext cx="144" cy="192"/>
            </a:xfrm>
            <a:prstGeom prst="line">
              <a:avLst/>
            </a:prstGeom>
            <a:noFill/>
            <a:ln w="19050" cap="sq">
              <a:solidFill>
                <a:srgbClr val="008080"/>
              </a:solidFill>
              <a:round/>
              <a:headEnd/>
              <a:tailEnd type="triangle" w="med" len="med"/>
            </a:ln>
          </p:spPr>
          <p:txBody>
            <a:bodyPr wrap="none" anchor="ctr"/>
            <a:lstStyle/>
            <a:p>
              <a:endParaRPr lang="zh-CN" altLang="en-US"/>
            </a:p>
          </p:txBody>
        </p:sp>
        <p:sp>
          <p:nvSpPr>
            <p:cNvPr id="9249" name="Text Box 26"/>
            <p:cNvSpPr txBox="1">
              <a:spLocks noChangeArrowheads="1"/>
            </p:cNvSpPr>
            <p:nvPr/>
          </p:nvSpPr>
          <p:spPr bwMode="auto">
            <a:xfrm>
              <a:off x="4833" y="1957"/>
              <a:ext cx="204" cy="240"/>
            </a:xfrm>
            <a:prstGeom prst="rect">
              <a:avLst/>
            </a:prstGeom>
            <a:noFill/>
            <a:ln w="12700" cap="sq">
              <a:noFill/>
              <a:miter lim="800000"/>
              <a:headEnd/>
              <a:tailEnd/>
            </a:ln>
          </p:spPr>
          <p:txBody>
            <a:bodyPr wrap="none">
              <a:spAutoFit/>
            </a:bodyPr>
            <a:lstStyle/>
            <a:p>
              <a:pPr algn="ctr"/>
              <a:r>
                <a:rPr lang="zh-CN" altLang="en-US" sz="2900">
                  <a:solidFill>
                    <a:schemeClr val="bg1"/>
                  </a:solidFill>
                </a:rPr>
                <a:t>^</a:t>
              </a:r>
            </a:p>
          </p:txBody>
        </p:sp>
      </p:grpSp>
      <p:sp>
        <p:nvSpPr>
          <p:cNvPr id="436251" name="Rectangle 27"/>
          <p:cNvSpPr>
            <a:spLocks noChangeArrowheads="1"/>
          </p:cNvSpPr>
          <p:nvPr/>
        </p:nvSpPr>
        <p:spPr bwMode="auto">
          <a:xfrm>
            <a:off x="3429000" y="4127500"/>
            <a:ext cx="2209800" cy="549275"/>
          </a:xfrm>
          <a:prstGeom prst="rect">
            <a:avLst/>
          </a:prstGeom>
          <a:noFill/>
          <a:ln w="9525">
            <a:noFill/>
            <a:miter lim="800000"/>
            <a:headEnd/>
            <a:tailEnd/>
          </a:ln>
        </p:spPr>
        <p:txBody>
          <a:bodyPr>
            <a:spAutoFit/>
          </a:bodyPr>
          <a:lstStyle/>
          <a:p>
            <a:pPr algn="ctr"/>
            <a:r>
              <a:rPr lang="en-US" altLang="zh-CN" sz="3000" baseline="0">
                <a:solidFill>
                  <a:srgbClr val="000099"/>
                </a:solidFill>
              </a:rPr>
              <a:t>p=p</a:t>
            </a:r>
            <a:r>
              <a:rPr lang="en-US" altLang="zh-CN" sz="3000" baseline="0">
                <a:solidFill>
                  <a:srgbClr val="000099"/>
                </a:solidFill>
                <a:latin typeface="宋体" charset="-122"/>
                <a:ea typeface="宋体" charset="-122"/>
              </a:rPr>
              <a:t>-</a:t>
            </a:r>
            <a:r>
              <a:rPr lang="en-US" altLang="zh-CN" sz="3000" baseline="0">
                <a:solidFill>
                  <a:srgbClr val="000099"/>
                </a:solidFill>
              </a:rPr>
              <a:t>&gt;link;</a:t>
            </a:r>
            <a:endParaRPr lang="zh-CN" altLang="en-US" sz="3000" baseline="0">
              <a:solidFill>
                <a:srgbClr val="000099"/>
              </a:solidFill>
            </a:endParaRPr>
          </a:p>
        </p:txBody>
      </p:sp>
      <p:sp>
        <p:nvSpPr>
          <p:cNvPr id="436252" name="Text Box 28"/>
          <p:cNvSpPr txBox="1">
            <a:spLocks noChangeArrowheads="1"/>
          </p:cNvSpPr>
          <p:nvPr/>
        </p:nvSpPr>
        <p:spPr bwMode="auto">
          <a:xfrm>
            <a:off x="1233488" y="3235325"/>
            <a:ext cx="325437" cy="396875"/>
          </a:xfrm>
          <a:prstGeom prst="rect">
            <a:avLst/>
          </a:prstGeom>
          <a:noFill/>
          <a:ln w="12700" cap="sq">
            <a:noFill/>
            <a:miter lim="800000"/>
            <a:headEnd/>
            <a:tailEnd/>
          </a:ln>
        </p:spPr>
        <p:txBody>
          <a:bodyPr wrap="none">
            <a:spAutoFit/>
          </a:bodyPr>
          <a:lstStyle/>
          <a:p>
            <a:pPr algn="ctr"/>
            <a:r>
              <a:rPr lang="en-US" altLang="zh-CN" sz="3000">
                <a:solidFill>
                  <a:schemeClr val="accent2"/>
                </a:solidFill>
              </a:rPr>
              <a:t>p</a:t>
            </a:r>
          </a:p>
        </p:txBody>
      </p:sp>
      <p:sp>
        <p:nvSpPr>
          <p:cNvPr id="436259" name="Rectangle 35"/>
          <p:cNvSpPr>
            <a:spLocks noChangeArrowheads="1"/>
          </p:cNvSpPr>
          <p:nvPr/>
        </p:nvSpPr>
        <p:spPr bwMode="auto">
          <a:xfrm>
            <a:off x="3429000" y="4572000"/>
            <a:ext cx="1219200" cy="565150"/>
          </a:xfrm>
          <a:prstGeom prst="rect">
            <a:avLst/>
          </a:prstGeom>
          <a:noFill/>
          <a:ln w="9525">
            <a:noFill/>
            <a:miter lim="800000"/>
            <a:headEnd/>
            <a:tailEnd/>
          </a:ln>
        </p:spPr>
        <p:txBody>
          <a:bodyPr>
            <a:spAutoFit/>
          </a:bodyPr>
          <a:lstStyle/>
          <a:p>
            <a:pPr algn="ctr"/>
            <a:r>
              <a:rPr lang="en-US" altLang="zh-CN" sz="3100" baseline="0">
                <a:solidFill>
                  <a:schemeClr val="accent2"/>
                </a:solidFill>
              </a:rPr>
              <a:t>n++;</a:t>
            </a:r>
            <a:endParaRPr lang="zh-CN" altLang="en-US" sz="3100" baseline="0">
              <a:solidFill>
                <a:schemeClr val="accent2"/>
              </a:solidFill>
            </a:endParaRPr>
          </a:p>
        </p:txBody>
      </p:sp>
      <p:sp>
        <p:nvSpPr>
          <p:cNvPr id="436260" name="Text Box 36"/>
          <p:cNvSpPr txBox="1">
            <a:spLocks noChangeArrowheads="1"/>
          </p:cNvSpPr>
          <p:nvPr/>
        </p:nvSpPr>
        <p:spPr bwMode="auto">
          <a:xfrm>
            <a:off x="8021638" y="3313113"/>
            <a:ext cx="992579" cy="400110"/>
          </a:xfrm>
          <a:prstGeom prst="rect">
            <a:avLst/>
          </a:prstGeom>
          <a:noFill/>
          <a:ln w="12700" cap="sq">
            <a:noFill/>
            <a:miter lim="800000"/>
            <a:headEnd/>
            <a:tailEnd/>
          </a:ln>
        </p:spPr>
        <p:txBody>
          <a:bodyPr wrap="none">
            <a:spAutoFit/>
          </a:bodyPr>
          <a:lstStyle/>
          <a:p>
            <a:r>
              <a:rPr lang="zh-CN" altLang="en-US" sz="2000" b="1" dirty="0">
                <a:solidFill>
                  <a:srgbClr val="0000CC"/>
                </a:solidFill>
              </a:rPr>
              <a:t>=</a:t>
            </a:r>
            <a:r>
              <a:rPr lang="en-US" altLang="zh-CN" sz="2000" b="1" dirty="0">
                <a:solidFill>
                  <a:srgbClr val="0000CC"/>
                </a:solidFill>
              </a:rPr>
              <a:t>=NULL</a:t>
            </a:r>
          </a:p>
        </p:txBody>
      </p:sp>
      <p:grpSp>
        <p:nvGrpSpPr>
          <p:cNvPr id="10" name="Group 68"/>
          <p:cNvGrpSpPr>
            <a:grpSpLocks/>
          </p:cNvGrpSpPr>
          <p:nvPr/>
        </p:nvGrpSpPr>
        <p:grpSpPr bwMode="auto">
          <a:xfrm>
            <a:off x="3954462" y="5421313"/>
            <a:ext cx="2849785" cy="671512"/>
            <a:chOff x="2400" y="3415"/>
            <a:chExt cx="1387" cy="423"/>
          </a:xfrm>
        </p:grpSpPr>
        <p:sp>
          <p:nvSpPr>
            <p:cNvPr id="9231" name="AutoShape 48"/>
            <p:cNvSpPr>
              <a:spLocks noChangeArrowheads="1"/>
            </p:cNvSpPr>
            <p:nvPr/>
          </p:nvSpPr>
          <p:spPr bwMode="auto">
            <a:xfrm>
              <a:off x="2400" y="3502"/>
              <a:ext cx="1248" cy="336"/>
            </a:xfrm>
            <a:prstGeom prst="wedgeRectCallout">
              <a:avLst>
                <a:gd name="adj1" fmla="val -49037"/>
                <a:gd name="adj2" fmla="val -131546"/>
              </a:avLst>
            </a:prstGeom>
            <a:noFill/>
            <a:ln w="66675" cap="sq">
              <a:solidFill>
                <a:srgbClr val="33CCCC"/>
              </a:solidFill>
              <a:miter lim="800000"/>
              <a:headEnd/>
              <a:tailEnd/>
            </a:ln>
          </p:spPr>
          <p:txBody>
            <a:bodyPr anchor="ctr"/>
            <a:lstStyle/>
            <a:p>
              <a:pPr algn="ctr"/>
              <a:endParaRPr lang="zh-CN" altLang="en-US" sz="2600" b="0"/>
            </a:p>
          </p:txBody>
        </p:sp>
        <p:sp>
          <p:nvSpPr>
            <p:cNvPr id="9232" name="Text Box 49"/>
            <p:cNvSpPr txBox="1">
              <a:spLocks noChangeArrowheads="1"/>
            </p:cNvSpPr>
            <p:nvPr/>
          </p:nvSpPr>
          <p:spPr bwMode="auto">
            <a:xfrm>
              <a:off x="2448" y="3415"/>
              <a:ext cx="1339" cy="365"/>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4800" dirty="0">
                  <a:solidFill>
                    <a:srgbClr val="FF3300"/>
                  </a:solidFill>
                  <a:ea typeface="方正舒体" pitchFamily="2" charset="-122"/>
                </a:rPr>
                <a:t>链表长度</a:t>
              </a:r>
            </a:p>
          </p:txBody>
        </p:sp>
      </p:grpSp>
      <p:sp>
        <p:nvSpPr>
          <p:cNvPr id="9230" name="Text Box 52"/>
          <p:cNvSpPr txBox="1">
            <a:spLocks noChangeArrowheads="1"/>
          </p:cNvSpPr>
          <p:nvPr/>
        </p:nvSpPr>
        <p:spPr bwMode="auto">
          <a:xfrm>
            <a:off x="7812090" y="3284542"/>
            <a:ext cx="325438" cy="396875"/>
          </a:xfrm>
          <a:prstGeom prst="rect">
            <a:avLst/>
          </a:prstGeom>
          <a:noFill/>
          <a:ln w="12700" cap="sq">
            <a:noFill/>
            <a:miter lim="800000"/>
            <a:headEnd/>
            <a:tailEnd/>
          </a:ln>
        </p:spPr>
        <p:txBody>
          <a:bodyPr wrap="none">
            <a:spAutoFit/>
          </a:bodyPr>
          <a:lstStyle/>
          <a:p>
            <a:pPr algn="ctr"/>
            <a:r>
              <a:rPr lang="en-US" altLang="zh-CN" sz="3000" dirty="0">
                <a:solidFill>
                  <a:schemeClr val="accent2"/>
                </a:solidFill>
              </a:rPr>
              <a:t>p</a:t>
            </a:r>
          </a:p>
        </p:txBody>
      </p:sp>
      <p:sp>
        <p:nvSpPr>
          <p:cNvPr id="436277" name="Rectangle 53"/>
          <p:cNvSpPr>
            <a:spLocks noChangeArrowheads="1"/>
          </p:cNvSpPr>
          <p:nvPr/>
        </p:nvSpPr>
        <p:spPr bwMode="auto">
          <a:xfrm>
            <a:off x="457200" y="4090988"/>
            <a:ext cx="2209800" cy="1851276"/>
          </a:xfrm>
          <a:prstGeom prst="rect">
            <a:avLst/>
          </a:prstGeom>
          <a:noFill/>
          <a:ln w="9525">
            <a:noFill/>
            <a:miter lim="800000"/>
            <a:headEnd/>
            <a:tailEnd/>
          </a:ln>
        </p:spPr>
        <p:txBody>
          <a:bodyPr>
            <a:spAutoFit/>
          </a:bodyPr>
          <a:lstStyle/>
          <a:p>
            <a:pPr>
              <a:lnSpc>
                <a:spcPct val="90000"/>
              </a:lnSpc>
              <a:spcBef>
                <a:spcPct val="0"/>
              </a:spcBef>
            </a:pPr>
            <a:r>
              <a:rPr lang="zh-CN" altLang="en-US" sz="4800" dirty="0">
                <a:solidFill>
                  <a:srgbClr val="000099"/>
                </a:solidFill>
                <a:ea typeface="方正舒体" pitchFamily="2" charset="-122"/>
              </a:rPr>
              <a:t>初始：</a:t>
            </a:r>
          </a:p>
          <a:p>
            <a:pPr>
              <a:lnSpc>
                <a:spcPct val="90000"/>
              </a:lnSpc>
              <a:spcBef>
                <a:spcPct val="0"/>
              </a:spcBef>
            </a:pPr>
            <a:r>
              <a:rPr lang="en-US" altLang="zh-CN" sz="4800" dirty="0">
                <a:solidFill>
                  <a:srgbClr val="000099"/>
                </a:solidFill>
                <a:ea typeface="方正舒体" pitchFamily="2" charset="-122"/>
              </a:rPr>
              <a:t>          </a:t>
            </a:r>
            <a:r>
              <a:rPr lang="en-US" altLang="zh-CN" sz="3100" baseline="0" dirty="0">
                <a:solidFill>
                  <a:schemeClr val="accent2"/>
                </a:solidFill>
              </a:rPr>
              <a:t>n=0;</a:t>
            </a:r>
          </a:p>
          <a:p>
            <a:pPr algn="r">
              <a:lnSpc>
                <a:spcPct val="90000"/>
              </a:lnSpc>
              <a:spcBef>
                <a:spcPct val="0"/>
              </a:spcBef>
            </a:pPr>
            <a:r>
              <a:rPr lang="en-US" altLang="zh-CN" sz="3100" dirty="0">
                <a:solidFill>
                  <a:schemeClr val="accent2"/>
                </a:solidFill>
              </a:rPr>
              <a:t>p=list;</a:t>
            </a:r>
            <a:endParaRPr lang="zh-CN" altLang="en-US" sz="3100" baseline="0" dirty="0">
              <a:solidFill>
                <a:schemeClr val="accent2"/>
              </a:solidFill>
            </a:endParaRPr>
          </a:p>
        </p:txBody>
      </p:sp>
      <p:sp>
        <p:nvSpPr>
          <p:cNvPr id="44" name="TextBox 43"/>
          <p:cNvSpPr txBox="1"/>
          <p:nvPr/>
        </p:nvSpPr>
        <p:spPr>
          <a:xfrm>
            <a:off x="5508104" y="0"/>
            <a:ext cx="3635896" cy="1484784"/>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noAutofit/>
          </a:bodyPr>
          <a:lstStyle/>
          <a:p>
            <a:r>
              <a:rPr lang="en-US" altLang="zh-CN" sz="2000" dirty="0">
                <a:ea typeface="楷体" pitchFamily="49" charset="-122"/>
              </a:rPr>
              <a:t>list</a:t>
            </a:r>
            <a:r>
              <a:rPr lang="zh-CN" altLang="en-US" sz="2000" dirty="0">
                <a:ea typeface="楷体" pitchFamily="49" charset="-122"/>
              </a:rPr>
              <a:t>实际上就是一个指向链表头节点的指针。在实际使用时千万不要</a:t>
            </a:r>
            <a:r>
              <a:rPr lang="zh-CN" altLang="en-US" sz="2000" b="1" dirty="0">
                <a:solidFill>
                  <a:srgbClr val="FF0000"/>
                </a:solidFill>
                <a:ea typeface="楷体" pitchFamily="49" charset="-122"/>
              </a:rPr>
              <a:t>移动链表头结点指针！</a:t>
            </a:r>
            <a:r>
              <a:rPr lang="zh-CN" altLang="en-US" sz="2000" dirty="0">
                <a:solidFill>
                  <a:srgbClr val="FF0000"/>
                </a:solidFill>
                <a:ea typeface="楷体" pitchFamily="49" charset="-122"/>
              </a:rPr>
              <a:t>（有什么后果？）</a:t>
            </a:r>
            <a:endParaRPr lang="zh-CN" altLang="en-US" sz="2000" b="1" dirty="0">
              <a:solidFill>
                <a:srgbClr val="FF0000"/>
              </a:solidFill>
              <a:ea typeface="楷体" pitchFamily="49" charset="-122"/>
            </a:endParaRPr>
          </a:p>
        </p:txBody>
      </p:sp>
      <p:pic>
        <p:nvPicPr>
          <p:cNvPr id="45" name="Picture 2" descr="C:\Users\YHH\AppData\Local\Microsoft\Windows\Temporary Internet Files\Content.IE5\PNH2O19V\lgi01a201308090000[1].jpg"/>
          <p:cNvPicPr>
            <a:picLocks noChangeAspect="1" noChangeArrowheads="1"/>
          </p:cNvPicPr>
          <p:nvPr/>
        </p:nvPicPr>
        <p:blipFill>
          <a:blip r:embed="rId2" cstate="print"/>
          <a:srcRect/>
          <a:stretch>
            <a:fillRect/>
          </a:stretch>
        </p:blipFill>
        <p:spPr bwMode="auto">
          <a:xfrm>
            <a:off x="3995936" y="0"/>
            <a:ext cx="1485400" cy="1484784"/>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6251"/>
                                        </p:tgtEl>
                                        <p:attrNameLst>
                                          <p:attrName>style.visibility</p:attrName>
                                        </p:attrNameLst>
                                      </p:cBhvr>
                                      <p:to>
                                        <p:strVal val="visible"/>
                                      </p:to>
                                    </p:set>
                                    <p:animEffect transition="in" filter="blinds(horizontal)">
                                      <p:cBhvr>
                                        <p:cTn id="7" dur="500"/>
                                        <p:tgtEl>
                                          <p:spTgt spid="43625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6259"/>
                                        </p:tgtEl>
                                        <p:attrNameLst>
                                          <p:attrName>style.visibility</p:attrName>
                                        </p:attrNameLst>
                                      </p:cBhvr>
                                      <p:to>
                                        <p:strVal val="visible"/>
                                      </p:to>
                                    </p:set>
                                    <p:animEffect transition="in" filter="blinds(horizontal)">
                                      <p:cBhvr>
                                        <p:cTn id="10" dur="500"/>
                                        <p:tgtEl>
                                          <p:spTgt spid="436259"/>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36277"/>
                                        </p:tgtEl>
                                        <p:attrNameLst>
                                          <p:attrName>style.visibility</p:attrName>
                                        </p:attrNameLst>
                                      </p:cBhvr>
                                      <p:to>
                                        <p:strVal val="visible"/>
                                      </p:to>
                                    </p:set>
                                    <p:animEffect transition="in" filter="blinds(horizontal)">
                                      <p:cBhvr>
                                        <p:cTn id="16" dur="500"/>
                                        <p:tgtEl>
                                          <p:spTgt spid="43627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blinds(horizontal)">
                                      <p:cBhvr>
                                        <p:cTn id="21" dur="500"/>
                                        <p:tgtEl>
                                          <p:spTgt spid="44"/>
                                        </p:tgtEl>
                                      </p:cBhvr>
                                    </p:animEffect>
                                  </p:childTnLst>
                                </p:cTn>
                              </p:par>
                              <p:par>
                                <p:cTn id="22" presetID="3" presetClass="entr" presetSubtype="10" fill="hold"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blinds(horizontal)">
                                      <p:cBhvr>
                                        <p:cTn id="2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51" grpId="0"/>
      <p:bldP spid="436259" grpId="0"/>
      <p:bldP spid="436277" grpId="0"/>
      <p:bldP spid="4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685800" y="1052513"/>
            <a:ext cx="7989888" cy="4191000"/>
          </a:xfrm>
          <a:prstGeom prst="rect">
            <a:avLst/>
          </a:prstGeom>
          <a:solidFill>
            <a:srgbClr val="CCFFCC"/>
          </a:solidFill>
          <a:ln w="9525">
            <a:noFill/>
            <a:miter lim="800000"/>
            <a:headEnd/>
            <a:tailEnd/>
          </a:ln>
          <a:effectLst>
            <a:outerShdw dist="260582" dir="2818496" algn="ctr" rotWithShape="0">
              <a:srgbClr val="B2B2B2"/>
            </a:outerShdw>
          </a:effectLst>
        </p:spPr>
        <p:txBody>
          <a:bodyPr wrap="none" anchor="ctr"/>
          <a:lstStyle/>
          <a:p>
            <a:endParaRPr lang="zh-CN" altLang="en-US"/>
          </a:p>
        </p:txBody>
      </p:sp>
      <p:sp>
        <p:nvSpPr>
          <p:cNvPr id="598020" name="Text Box 4"/>
          <p:cNvSpPr txBox="1">
            <a:spLocks noChangeArrowheads="1"/>
          </p:cNvSpPr>
          <p:nvPr/>
        </p:nvSpPr>
        <p:spPr bwMode="auto">
          <a:xfrm>
            <a:off x="755576" y="1412776"/>
            <a:ext cx="7770813" cy="3539430"/>
          </a:xfrm>
          <a:prstGeom prst="rect">
            <a:avLst/>
          </a:prstGeom>
          <a:noFill/>
          <a:ln w="9525">
            <a:noFill/>
            <a:miter lim="800000"/>
            <a:headEnd/>
            <a:tailEnd/>
          </a:ln>
        </p:spPr>
        <p:txBody>
          <a:bodyPr>
            <a:spAutoFit/>
          </a:bodyPr>
          <a:lstStyle/>
          <a:p>
            <a:pPr marL="381000" lvl="2" fontAlgn="base">
              <a:lnSpc>
                <a:spcPct val="80000"/>
              </a:lnSpc>
              <a:spcBef>
                <a:spcPct val="0"/>
              </a:spcBef>
            </a:pPr>
            <a:r>
              <a:rPr lang="en-US" altLang="zh-CN" sz="2800" baseline="0" dirty="0" err="1">
                <a:solidFill>
                  <a:srgbClr val="003399"/>
                </a:solidFill>
              </a:rPr>
              <a:t>int</a:t>
            </a:r>
            <a:r>
              <a:rPr lang="en-US" altLang="zh-CN" sz="2800" baseline="0" dirty="0">
                <a:solidFill>
                  <a:srgbClr val="003399"/>
                </a:solidFill>
              </a:rPr>
              <a:t> </a:t>
            </a:r>
            <a:r>
              <a:rPr lang="en-US" altLang="zh-CN" sz="2800" baseline="0" dirty="0" err="1">
                <a:solidFill>
                  <a:srgbClr val="003399"/>
                </a:solidFill>
              </a:rPr>
              <a:t>getLength</a:t>
            </a:r>
            <a:r>
              <a:rPr lang="en-US" altLang="zh-CN" sz="2800" baseline="0" dirty="0">
                <a:solidFill>
                  <a:srgbClr val="003399"/>
                </a:solidFill>
              </a:rPr>
              <a:t>( </a:t>
            </a:r>
            <a:r>
              <a:rPr lang="en-US" altLang="zh-CN" sz="2800" dirty="0" err="1">
                <a:solidFill>
                  <a:srgbClr val="003399"/>
                </a:solidFill>
              </a:rPr>
              <a:t>Nodeptr</a:t>
            </a:r>
            <a:r>
              <a:rPr lang="en-US" altLang="zh-CN" sz="2800" dirty="0">
                <a:solidFill>
                  <a:srgbClr val="003399"/>
                </a:solidFill>
              </a:rPr>
              <a:t> </a:t>
            </a:r>
            <a:r>
              <a:rPr lang="en-US" altLang="zh-CN" sz="2800" baseline="0" dirty="0">
                <a:solidFill>
                  <a:srgbClr val="003399"/>
                </a:solidFill>
              </a:rPr>
              <a:t>list )</a:t>
            </a:r>
          </a:p>
          <a:p>
            <a:pPr marL="381000" lvl="2" fontAlgn="base">
              <a:lnSpc>
                <a:spcPct val="80000"/>
              </a:lnSpc>
              <a:spcBef>
                <a:spcPct val="0"/>
              </a:spcBef>
            </a:pPr>
            <a:r>
              <a:rPr lang="en-US" altLang="zh-CN" sz="2800" baseline="0" dirty="0">
                <a:solidFill>
                  <a:srgbClr val="003399"/>
                </a:solidFill>
              </a:rPr>
              <a:t>{</a:t>
            </a:r>
          </a:p>
          <a:p>
            <a:pPr marL="381000" lvl="2" fontAlgn="base">
              <a:lnSpc>
                <a:spcPct val="80000"/>
              </a:lnSpc>
              <a:spcBef>
                <a:spcPct val="0"/>
              </a:spcBef>
            </a:pPr>
            <a:r>
              <a:rPr lang="en-US" altLang="zh-CN" sz="2800" baseline="0" dirty="0">
                <a:solidFill>
                  <a:srgbClr val="003399"/>
                </a:solidFill>
              </a:rPr>
              <a:t>      </a:t>
            </a:r>
            <a:r>
              <a:rPr lang="en-US" altLang="zh-CN" sz="2800" dirty="0" err="1">
                <a:solidFill>
                  <a:srgbClr val="003399"/>
                </a:solidFill>
              </a:rPr>
              <a:t>Nodeptr</a:t>
            </a:r>
            <a:r>
              <a:rPr lang="en-US" altLang="zh-CN" sz="2800" dirty="0">
                <a:solidFill>
                  <a:srgbClr val="003399"/>
                </a:solidFill>
              </a:rPr>
              <a:t> </a:t>
            </a:r>
            <a:r>
              <a:rPr lang="en-US" altLang="zh-CN" sz="2800" baseline="0" dirty="0">
                <a:solidFill>
                  <a:srgbClr val="003399"/>
                </a:solidFill>
              </a:rPr>
              <a:t>p;     </a:t>
            </a:r>
            <a:r>
              <a:rPr lang="en-US" altLang="zh-CN" sz="2200" baseline="0" dirty="0">
                <a:solidFill>
                  <a:srgbClr val="003399"/>
                </a:solidFill>
                <a:latin typeface="幼圆" pitchFamily="49" charset="-122"/>
                <a:ea typeface="幼圆" pitchFamily="49" charset="-122"/>
              </a:rPr>
              <a:t>/* p</a:t>
            </a:r>
            <a:r>
              <a:rPr lang="zh-CN" altLang="en-US" sz="2200" baseline="0" dirty="0">
                <a:solidFill>
                  <a:srgbClr val="003399"/>
                </a:solidFill>
                <a:latin typeface="幼圆" pitchFamily="49" charset="-122"/>
                <a:ea typeface="幼圆" pitchFamily="49" charset="-122"/>
              </a:rPr>
              <a:t>为遍历链表结点的指针 */</a:t>
            </a:r>
            <a:r>
              <a:rPr lang="en-US" altLang="zh-CN" sz="2800" baseline="0" dirty="0">
                <a:solidFill>
                  <a:srgbClr val="003399"/>
                </a:solidFill>
              </a:rPr>
              <a:t> </a:t>
            </a:r>
          </a:p>
          <a:p>
            <a:pPr marL="381000" lvl="2" fontAlgn="base">
              <a:lnSpc>
                <a:spcPct val="80000"/>
              </a:lnSpc>
              <a:spcBef>
                <a:spcPct val="0"/>
              </a:spcBef>
            </a:pPr>
            <a:r>
              <a:rPr lang="en-US" altLang="zh-CN" sz="2800" baseline="0" dirty="0">
                <a:solidFill>
                  <a:srgbClr val="003399"/>
                </a:solidFill>
              </a:rPr>
              <a:t>      </a:t>
            </a:r>
            <a:r>
              <a:rPr lang="en-US" altLang="zh-CN" sz="2800" baseline="0" dirty="0" err="1">
                <a:solidFill>
                  <a:srgbClr val="003399"/>
                </a:solidFill>
              </a:rPr>
              <a:t>int</a:t>
            </a:r>
            <a:r>
              <a:rPr lang="en-US" altLang="zh-CN" sz="2800" baseline="0" dirty="0">
                <a:solidFill>
                  <a:srgbClr val="003399"/>
                </a:solidFill>
              </a:rPr>
              <a:t> n=0;                  </a:t>
            </a:r>
            <a:r>
              <a:rPr lang="en-US" altLang="zh-CN" sz="2200" baseline="0" dirty="0">
                <a:solidFill>
                  <a:srgbClr val="003399"/>
                </a:solidFill>
              </a:rPr>
              <a:t>/* </a:t>
            </a:r>
            <a:r>
              <a:rPr lang="zh-CN" altLang="en-US" sz="2200" baseline="0" dirty="0">
                <a:solidFill>
                  <a:srgbClr val="003399"/>
                </a:solidFill>
                <a:latin typeface="幼圆" pitchFamily="49" charset="-122"/>
                <a:ea typeface="幼圆" pitchFamily="49" charset="-122"/>
              </a:rPr>
              <a:t>链表的长度</a:t>
            </a:r>
            <a:r>
              <a:rPr lang="zh-CN" altLang="zh-CN" sz="2200" baseline="0" dirty="0">
                <a:solidFill>
                  <a:srgbClr val="003399"/>
                </a:solidFill>
                <a:latin typeface="幼圆" pitchFamily="49" charset="-122"/>
                <a:ea typeface="幼圆" pitchFamily="49" charset="-122"/>
              </a:rPr>
              <a:t>置</a:t>
            </a:r>
            <a:r>
              <a:rPr lang="zh-CN" altLang="en-US" sz="2200" baseline="0" dirty="0">
                <a:solidFill>
                  <a:srgbClr val="003399"/>
                </a:solidFill>
                <a:latin typeface="幼圆" pitchFamily="49" charset="-122"/>
                <a:ea typeface="幼圆" pitchFamily="49" charset="-122"/>
              </a:rPr>
              <a:t>初值</a:t>
            </a:r>
            <a:r>
              <a:rPr lang="zh-CN" altLang="en-US" sz="2200" baseline="0" dirty="0">
                <a:solidFill>
                  <a:srgbClr val="003399"/>
                </a:solidFill>
                <a:ea typeface="幼圆" pitchFamily="49" charset="-122"/>
              </a:rPr>
              <a:t>0</a:t>
            </a:r>
            <a:r>
              <a:rPr lang="zh-CN" altLang="en-US" sz="2200" baseline="0" dirty="0">
                <a:solidFill>
                  <a:srgbClr val="003399"/>
                </a:solidFill>
                <a:latin typeface="宋体" charset="-122"/>
              </a:rPr>
              <a:t> */</a:t>
            </a:r>
            <a:r>
              <a:rPr lang="zh-CN" altLang="en-US" sz="2500" baseline="0" dirty="0">
                <a:solidFill>
                  <a:srgbClr val="003399"/>
                </a:solidFill>
                <a:latin typeface="宋体" charset="-122"/>
              </a:rPr>
              <a:t> </a:t>
            </a:r>
            <a:endParaRPr lang="zh-CN" altLang="en-US" sz="2800" baseline="0" dirty="0">
              <a:solidFill>
                <a:srgbClr val="003399"/>
              </a:solidFill>
            </a:endParaRPr>
          </a:p>
          <a:p>
            <a:pPr marL="381000" lvl="2" algn="just" fontAlgn="base">
              <a:lnSpc>
                <a:spcPct val="80000"/>
              </a:lnSpc>
              <a:spcBef>
                <a:spcPct val="0"/>
              </a:spcBef>
            </a:pPr>
            <a:r>
              <a:rPr lang="zh-CN" altLang="zh-CN" sz="2800" baseline="0" dirty="0">
                <a:solidFill>
                  <a:srgbClr val="003399"/>
                </a:solidFill>
                <a:latin typeface="宋体" charset="-122"/>
              </a:rPr>
              <a:t>  </a:t>
            </a:r>
            <a:r>
              <a:rPr lang="en-US" altLang="zh-CN" sz="2800" dirty="0">
                <a:solidFill>
                  <a:srgbClr val="003399"/>
                </a:solidFill>
                <a:latin typeface="宋体" charset="-122"/>
              </a:rPr>
              <a:t> </a:t>
            </a:r>
            <a:r>
              <a:rPr lang="en-US" altLang="zh-CN" sz="2800" baseline="0" dirty="0">
                <a:solidFill>
                  <a:srgbClr val="003399"/>
                </a:solidFill>
              </a:rPr>
              <a:t>for(p=list;</a:t>
            </a:r>
            <a:r>
              <a:rPr lang="en-US" altLang="zh-CN" sz="2800" dirty="0">
                <a:solidFill>
                  <a:srgbClr val="003399"/>
                </a:solidFill>
              </a:rPr>
              <a:t> </a:t>
            </a:r>
            <a:r>
              <a:rPr lang="en-US" altLang="zh-CN" sz="2800" baseline="0" dirty="0">
                <a:solidFill>
                  <a:srgbClr val="003399"/>
                </a:solidFill>
              </a:rPr>
              <a:t>p!=NULL; p=p-&gt;link)</a:t>
            </a:r>
          </a:p>
          <a:p>
            <a:pPr marL="381000" lvl="2" algn="just" fontAlgn="base">
              <a:lnSpc>
                <a:spcPct val="80000"/>
              </a:lnSpc>
              <a:spcBef>
                <a:spcPct val="0"/>
              </a:spcBef>
            </a:pPr>
            <a:r>
              <a:rPr lang="en-US" altLang="zh-CN" sz="2200" baseline="0" dirty="0">
                <a:solidFill>
                  <a:srgbClr val="003399"/>
                </a:solidFill>
                <a:latin typeface="幼圆" pitchFamily="49" charset="-122"/>
                <a:ea typeface="幼圆" pitchFamily="49" charset="-122"/>
              </a:rPr>
              <a:t>                      /* p</a:t>
            </a:r>
            <a:r>
              <a:rPr lang="zh-CN" altLang="en-US" sz="2200" baseline="0" dirty="0">
                <a:solidFill>
                  <a:srgbClr val="003399"/>
                </a:solidFill>
                <a:latin typeface="幼圆" pitchFamily="49" charset="-122"/>
                <a:ea typeface="幼圆" pitchFamily="49" charset="-122"/>
              </a:rPr>
              <a:t>依次指向链表的下一结点 */</a:t>
            </a:r>
            <a:r>
              <a:rPr lang="zh-CN" altLang="en-US" dirty="0"/>
              <a:t> </a:t>
            </a:r>
            <a:endParaRPr lang="en-US" altLang="zh-CN" sz="2800" baseline="0" dirty="0">
              <a:solidFill>
                <a:srgbClr val="003399"/>
              </a:solidFill>
            </a:endParaRPr>
          </a:p>
          <a:p>
            <a:pPr marL="381000" lvl="2" fontAlgn="base">
              <a:lnSpc>
                <a:spcPct val="80000"/>
              </a:lnSpc>
              <a:spcBef>
                <a:spcPct val="0"/>
              </a:spcBef>
            </a:pPr>
            <a:r>
              <a:rPr lang="en-US" altLang="zh-CN" sz="2800" baseline="0" dirty="0">
                <a:solidFill>
                  <a:srgbClr val="003399"/>
                </a:solidFill>
              </a:rPr>
              <a:t>            n++;    	</a:t>
            </a:r>
            <a:r>
              <a:rPr lang="zh-CN" altLang="en-US" sz="2800" baseline="0" dirty="0">
                <a:solidFill>
                  <a:srgbClr val="003399"/>
                </a:solidFill>
              </a:rPr>
              <a:t>　　</a:t>
            </a:r>
            <a:r>
              <a:rPr lang="en-US" altLang="zh-CN" sz="2200" baseline="0" dirty="0">
                <a:solidFill>
                  <a:srgbClr val="003399"/>
                </a:solidFill>
                <a:latin typeface="幼圆" pitchFamily="49" charset="-122"/>
                <a:ea typeface="幼圆" pitchFamily="49" charset="-122"/>
              </a:rPr>
              <a:t>/* </a:t>
            </a:r>
            <a:r>
              <a:rPr lang="zh-CN" altLang="en-US" sz="2200" baseline="0" dirty="0">
                <a:solidFill>
                  <a:srgbClr val="003399"/>
                </a:solidFill>
                <a:latin typeface="幼圆" pitchFamily="49" charset="-122"/>
                <a:ea typeface="幼圆" pitchFamily="49" charset="-122"/>
              </a:rPr>
              <a:t>对链表结点累计计数 */</a:t>
            </a:r>
            <a:r>
              <a:rPr lang="zh-CN" altLang="en-US" dirty="0"/>
              <a:t> </a:t>
            </a:r>
            <a:endParaRPr lang="en-US" altLang="zh-CN" sz="2800" baseline="0" dirty="0">
              <a:solidFill>
                <a:srgbClr val="003399"/>
              </a:solidFill>
            </a:endParaRPr>
          </a:p>
          <a:p>
            <a:pPr marL="381000" lvl="2" algn="just" fontAlgn="base">
              <a:lnSpc>
                <a:spcPct val="80000"/>
              </a:lnSpc>
              <a:spcBef>
                <a:spcPct val="0"/>
              </a:spcBef>
            </a:pPr>
            <a:r>
              <a:rPr lang="en-US" altLang="zh-CN" sz="2800" baseline="0" dirty="0">
                <a:solidFill>
                  <a:srgbClr val="003399"/>
                </a:solidFill>
              </a:rPr>
              <a:t>      </a:t>
            </a:r>
          </a:p>
          <a:p>
            <a:pPr marL="381000" lvl="2" algn="just" fontAlgn="base">
              <a:lnSpc>
                <a:spcPct val="80000"/>
              </a:lnSpc>
              <a:spcBef>
                <a:spcPct val="0"/>
              </a:spcBef>
            </a:pPr>
            <a:r>
              <a:rPr lang="en-US" altLang="zh-CN" sz="2800" baseline="0" dirty="0">
                <a:solidFill>
                  <a:srgbClr val="003399"/>
                </a:solidFill>
              </a:rPr>
              <a:t>      return n;                   </a:t>
            </a:r>
            <a:r>
              <a:rPr lang="en-US" altLang="zh-CN" sz="2200" baseline="0" dirty="0">
                <a:solidFill>
                  <a:srgbClr val="003399"/>
                </a:solidFill>
              </a:rPr>
              <a:t>/* </a:t>
            </a:r>
            <a:r>
              <a:rPr lang="zh-CN" altLang="en-US" sz="2200" baseline="0" dirty="0">
                <a:solidFill>
                  <a:srgbClr val="003399"/>
                </a:solidFill>
                <a:latin typeface="宋体" charset="-122"/>
                <a:ea typeface="幼圆" pitchFamily="49" charset="-122"/>
              </a:rPr>
              <a:t>返回链表的长度</a:t>
            </a:r>
            <a:r>
              <a:rPr lang="en-US" altLang="en-US" sz="2200" baseline="0" dirty="0">
                <a:solidFill>
                  <a:srgbClr val="003399"/>
                </a:solidFill>
                <a:latin typeface="宋体" charset="-122"/>
              </a:rPr>
              <a:t>n </a:t>
            </a:r>
            <a:r>
              <a:rPr lang="en-US" altLang="zh-CN" sz="2200" baseline="0" dirty="0">
                <a:solidFill>
                  <a:srgbClr val="003399"/>
                </a:solidFill>
              </a:rPr>
              <a:t>*/</a:t>
            </a:r>
            <a:r>
              <a:rPr lang="en-US" altLang="zh-CN" sz="2800" baseline="0" dirty="0">
                <a:solidFill>
                  <a:srgbClr val="003399"/>
                </a:solidFill>
              </a:rPr>
              <a:t> </a:t>
            </a:r>
            <a:endParaRPr lang="en-US" altLang="zh-CN" sz="2800" baseline="0" dirty="0">
              <a:solidFill>
                <a:srgbClr val="003399"/>
              </a:solidFill>
              <a:latin typeface="宋体" charset="-122"/>
            </a:endParaRPr>
          </a:p>
          <a:p>
            <a:pPr algn="just" fontAlgn="base">
              <a:lnSpc>
                <a:spcPct val="80000"/>
              </a:lnSpc>
              <a:spcBef>
                <a:spcPct val="0"/>
              </a:spcBef>
            </a:pPr>
            <a:r>
              <a:rPr lang="zh-CN" altLang="en-US" sz="2800" baseline="0" dirty="0">
                <a:solidFill>
                  <a:srgbClr val="003399"/>
                </a:solidFill>
                <a:latin typeface="宋体" charset="-122"/>
              </a:rPr>
              <a:t>  </a:t>
            </a:r>
            <a:r>
              <a:rPr lang="en-US" altLang="zh-CN" sz="2800" baseline="0" dirty="0">
                <a:solidFill>
                  <a:srgbClr val="003399"/>
                </a:solidFill>
              </a:rPr>
              <a:t>}</a:t>
            </a:r>
            <a:endParaRPr lang="zh-CN" altLang="en-US" sz="2800" baseline="0" dirty="0">
              <a:solidFill>
                <a:srgbClr val="003399"/>
              </a:solidFill>
            </a:endParaRPr>
          </a:p>
        </p:txBody>
      </p:sp>
      <p:grpSp>
        <p:nvGrpSpPr>
          <p:cNvPr id="2" name="Group 5"/>
          <p:cNvGrpSpPr>
            <a:grpSpLocks/>
          </p:cNvGrpSpPr>
          <p:nvPr/>
        </p:nvGrpSpPr>
        <p:grpSpPr bwMode="auto">
          <a:xfrm>
            <a:off x="217488" y="293688"/>
            <a:ext cx="1687512" cy="1223962"/>
            <a:chOff x="137" y="185"/>
            <a:chExt cx="1063" cy="771"/>
          </a:xfrm>
        </p:grpSpPr>
        <p:sp>
          <p:nvSpPr>
            <p:cNvPr id="10258" name="AutoShape 6"/>
            <p:cNvSpPr>
              <a:spLocks noChangeArrowheads="1"/>
            </p:cNvSpPr>
            <p:nvPr/>
          </p:nvSpPr>
          <p:spPr bwMode="auto">
            <a:xfrm rot="423291">
              <a:off x="137" y="185"/>
              <a:ext cx="1056" cy="771"/>
            </a:xfrm>
            <a:prstGeom prst="irregularSeal2">
              <a:avLst/>
            </a:prstGeom>
            <a:solidFill>
              <a:srgbClr val="CCFFFF"/>
            </a:solidFill>
            <a:ln w="79375" cap="sq">
              <a:solidFill>
                <a:srgbClr val="FFFF00"/>
              </a:solidFill>
              <a:miter lim="800000"/>
              <a:headEnd/>
              <a:tailEnd/>
            </a:ln>
            <a:effectLst>
              <a:outerShdw dist="132592" dir="1001955" algn="ctr" rotWithShape="0">
                <a:srgbClr val="B2B2B2"/>
              </a:outerShdw>
            </a:effectLst>
          </p:spPr>
          <p:txBody>
            <a:bodyPr wrap="none" anchor="ctr"/>
            <a:lstStyle/>
            <a:p>
              <a:endParaRPr lang="zh-CN" altLang="en-US"/>
            </a:p>
          </p:txBody>
        </p:sp>
        <p:sp>
          <p:nvSpPr>
            <p:cNvPr id="10259" name="Rectangle 7"/>
            <p:cNvSpPr>
              <a:spLocks noChangeArrowheads="1"/>
            </p:cNvSpPr>
            <p:nvPr/>
          </p:nvSpPr>
          <p:spPr bwMode="auto">
            <a:xfrm>
              <a:off x="176" y="310"/>
              <a:ext cx="1024" cy="490"/>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4500" i="1" baseline="0">
                  <a:solidFill>
                    <a:srgbClr val="FF3300"/>
                  </a:solidFill>
                  <a:ea typeface="黑体" pitchFamily="2" charset="-122"/>
                </a:rPr>
                <a:t>算法</a:t>
              </a:r>
            </a:p>
          </p:txBody>
        </p:sp>
      </p:grpSp>
      <p:sp>
        <p:nvSpPr>
          <p:cNvPr id="598025" name="Rectangle 9"/>
          <p:cNvSpPr>
            <a:spLocks noChangeArrowheads="1"/>
          </p:cNvSpPr>
          <p:nvPr/>
        </p:nvSpPr>
        <p:spPr bwMode="auto">
          <a:xfrm>
            <a:off x="5652120" y="1412776"/>
            <a:ext cx="3098800" cy="579438"/>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lang="zh-CN" altLang="en-US" sz="2700" b="1" baseline="0" dirty="0">
                <a:solidFill>
                  <a:srgbClr val="FF3300"/>
                </a:solidFill>
                <a:ea typeface="幼圆" pitchFamily="49" charset="-122"/>
              </a:rPr>
              <a:t>时间复杂度</a:t>
            </a:r>
            <a:r>
              <a:rPr lang="en-US" altLang="zh-CN" sz="3200" b="1" baseline="0" dirty="0">
                <a:solidFill>
                  <a:srgbClr val="FF3300"/>
                </a:solidFill>
                <a:ea typeface="幼圆" pitchFamily="49" charset="-122"/>
              </a:rPr>
              <a:t>O(n)</a:t>
            </a:r>
            <a:endParaRPr lang="zh-CN" altLang="en-US" sz="3200" b="1" baseline="0" dirty="0">
              <a:solidFill>
                <a:srgbClr val="FF3300"/>
              </a:solidFill>
              <a:ea typeface="幼圆" pitchFamily="49" charset="-122"/>
            </a:endParaRPr>
          </a:p>
        </p:txBody>
      </p:sp>
      <p:sp>
        <p:nvSpPr>
          <p:cNvPr id="598033" name="Text Box 17"/>
          <p:cNvSpPr txBox="1">
            <a:spLocks noChangeArrowheads="1"/>
          </p:cNvSpPr>
          <p:nvPr/>
        </p:nvSpPr>
        <p:spPr bwMode="auto">
          <a:xfrm>
            <a:off x="2844800" y="5899150"/>
            <a:ext cx="5688013" cy="549275"/>
          </a:xfrm>
          <a:prstGeom prst="rect">
            <a:avLst/>
          </a:prstGeom>
          <a:noFill/>
          <a:ln w="9525">
            <a:noFill/>
            <a:miter lim="800000"/>
            <a:headEnd/>
            <a:tailEnd/>
          </a:ln>
        </p:spPr>
        <p:txBody>
          <a:bodyPr>
            <a:spAutoFit/>
          </a:bodyPr>
          <a:lstStyle/>
          <a:p>
            <a:r>
              <a:rPr lang="zh-CN" altLang="en-US" sz="3000" baseline="0" dirty="0">
                <a:solidFill>
                  <a:srgbClr val="000099"/>
                </a:solidFill>
                <a:ea typeface="宋体" charset="-122"/>
              </a:rPr>
              <a:t>( </a:t>
            </a:r>
            <a:r>
              <a:rPr lang="en-US" altLang="zh-CN" sz="3000" baseline="0" dirty="0">
                <a:solidFill>
                  <a:srgbClr val="000099"/>
                </a:solidFill>
                <a:ea typeface="宋体" charset="-122"/>
              </a:rPr>
              <a:t>a</a:t>
            </a:r>
            <a:r>
              <a:rPr lang="en-US" altLang="zh-CN" sz="3000" baseline="-46000" dirty="0">
                <a:solidFill>
                  <a:srgbClr val="000099"/>
                </a:solidFill>
                <a:ea typeface="宋体" charset="-122"/>
              </a:rPr>
              <a:t>1</a:t>
            </a:r>
            <a:r>
              <a:rPr lang="en-US" altLang="zh-CN" sz="3000" baseline="0" dirty="0">
                <a:solidFill>
                  <a:srgbClr val="000099"/>
                </a:solidFill>
                <a:ea typeface="宋体" charset="-122"/>
              </a:rPr>
              <a:t>,  a</a:t>
            </a:r>
            <a:r>
              <a:rPr lang="en-US" altLang="zh-CN" sz="3000" baseline="-46000" dirty="0">
                <a:solidFill>
                  <a:srgbClr val="000099"/>
                </a:solidFill>
                <a:ea typeface="宋体" charset="-122"/>
              </a:rPr>
              <a:t>2</a:t>
            </a:r>
            <a:r>
              <a:rPr lang="en-US" altLang="zh-CN" sz="3000" baseline="0" dirty="0">
                <a:solidFill>
                  <a:srgbClr val="000099"/>
                </a:solidFill>
                <a:ea typeface="宋体" charset="-122"/>
              </a:rPr>
              <a:t>,  a</a:t>
            </a:r>
            <a:r>
              <a:rPr lang="en-US" altLang="zh-CN" sz="3000" baseline="-46000" dirty="0">
                <a:solidFill>
                  <a:srgbClr val="000099"/>
                </a:solidFill>
                <a:ea typeface="宋体" charset="-122"/>
              </a:rPr>
              <a:t>3</a:t>
            </a:r>
            <a:r>
              <a:rPr lang="en-US" altLang="zh-CN" sz="3000" baseline="0" dirty="0">
                <a:solidFill>
                  <a:srgbClr val="000099"/>
                </a:solidFill>
                <a:ea typeface="宋体" charset="-122"/>
              </a:rPr>
              <a:t>,   </a:t>
            </a:r>
            <a:r>
              <a:rPr lang="en-US" altLang="zh-CN" sz="3000" baseline="0" dirty="0">
                <a:solidFill>
                  <a:srgbClr val="000099"/>
                </a:solidFill>
                <a:ea typeface="宋体" charset="-122"/>
                <a:cs typeface="Times New Roman" pitchFamily="18" charset="0"/>
              </a:rPr>
              <a:t>… ,  </a:t>
            </a:r>
            <a:r>
              <a:rPr lang="en-US" altLang="zh-CN" sz="3000" baseline="0" dirty="0">
                <a:solidFill>
                  <a:srgbClr val="000099"/>
                </a:solidFill>
                <a:ea typeface="宋体" charset="-122"/>
              </a:rPr>
              <a:t>a</a:t>
            </a:r>
            <a:r>
              <a:rPr lang="en-US" altLang="zh-CN" sz="3000" baseline="-46000" dirty="0">
                <a:solidFill>
                  <a:srgbClr val="000099"/>
                </a:solidFill>
                <a:ea typeface="宋体" charset="-122"/>
              </a:rPr>
              <a:t>n–1</a:t>
            </a:r>
            <a:r>
              <a:rPr lang="en-US" altLang="zh-CN" sz="3000" baseline="0" dirty="0">
                <a:solidFill>
                  <a:srgbClr val="000099"/>
                </a:solidFill>
                <a:ea typeface="宋体" charset="-122"/>
              </a:rPr>
              <a:t>,  a</a:t>
            </a:r>
            <a:r>
              <a:rPr lang="en-US" altLang="zh-CN" sz="3000" baseline="-46000" dirty="0">
                <a:solidFill>
                  <a:srgbClr val="000099"/>
                </a:solidFill>
                <a:ea typeface="宋体" charset="-122"/>
              </a:rPr>
              <a:t>n </a:t>
            </a:r>
            <a:r>
              <a:rPr lang="en-US" altLang="zh-CN" sz="3000" baseline="0" dirty="0">
                <a:solidFill>
                  <a:srgbClr val="000099"/>
                </a:solidFill>
                <a:ea typeface="宋体" charset="-122"/>
              </a:rPr>
              <a:t>)  </a:t>
            </a:r>
            <a:r>
              <a:rPr lang="zh-CN" altLang="en-US" sz="3000" baseline="0" dirty="0">
                <a:solidFill>
                  <a:srgbClr val="000099"/>
                </a:solidFill>
                <a:ea typeface="宋体" charset="-122"/>
              </a:rPr>
              <a:t>求</a:t>
            </a:r>
            <a:r>
              <a:rPr lang="en-US" altLang="zh-CN" sz="3000" baseline="0" dirty="0">
                <a:solidFill>
                  <a:srgbClr val="000099"/>
                </a:solidFill>
                <a:ea typeface="宋体" charset="-122"/>
              </a:rPr>
              <a:t>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8020"/>
                                        </p:tgtEl>
                                        <p:attrNameLst>
                                          <p:attrName>style.visibility</p:attrName>
                                        </p:attrNameLst>
                                      </p:cBhvr>
                                      <p:to>
                                        <p:strVal val="visible"/>
                                      </p:to>
                                    </p:set>
                                    <p:animEffect transition="in" filter="blinds(horizontal)">
                                      <p:cBhvr>
                                        <p:cTn id="7" dur="500"/>
                                        <p:tgtEl>
                                          <p:spTgt spid="5980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8025"/>
                                        </p:tgtEl>
                                        <p:attrNameLst>
                                          <p:attrName>style.visibility</p:attrName>
                                        </p:attrNameLst>
                                      </p:cBhvr>
                                      <p:to>
                                        <p:strVal val="visible"/>
                                      </p:to>
                                    </p:set>
                                    <p:animEffect transition="in" filter="wipe(left)">
                                      <p:cBhvr>
                                        <p:cTn id="12" dur="500"/>
                                        <p:tgtEl>
                                          <p:spTgt spid="598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0" grpId="0"/>
      <p:bldP spid="59802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2174875" y="1676400"/>
            <a:ext cx="5978525" cy="1250950"/>
            <a:chOff x="1248" y="1584"/>
            <a:chExt cx="3766" cy="788"/>
          </a:xfrm>
        </p:grpSpPr>
        <p:grpSp>
          <p:nvGrpSpPr>
            <p:cNvPr id="3" name="Group 11"/>
            <p:cNvGrpSpPr>
              <a:grpSpLocks/>
            </p:cNvGrpSpPr>
            <p:nvPr/>
          </p:nvGrpSpPr>
          <p:grpSpPr bwMode="auto">
            <a:xfrm>
              <a:off x="1680" y="2112"/>
              <a:ext cx="624" cy="240"/>
              <a:chOff x="1488" y="2064"/>
              <a:chExt cx="624" cy="240"/>
            </a:xfrm>
          </p:grpSpPr>
          <p:sp>
            <p:nvSpPr>
              <p:cNvPr id="15423" name="Rectangle 9"/>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24" name="Rectangle 10"/>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4" name="Group 12"/>
            <p:cNvGrpSpPr>
              <a:grpSpLocks/>
            </p:cNvGrpSpPr>
            <p:nvPr/>
          </p:nvGrpSpPr>
          <p:grpSpPr bwMode="auto">
            <a:xfrm>
              <a:off x="2592" y="2112"/>
              <a:ext cx="624" cy="240"/>
              <a:chOff x="1488" y="2064"/>
              <a:chExt cx="624" cy="240"/>
            </a:xfrm>
          </p:grpSpPr>
          <p:sp>
            <p:nvSpPr>
              <p:cNvPr id="15421" name="Rectangle 13"/>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22" name="Rectangle 14"/>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5" name="Group 16"/>
            <p:cNvGrpSpPr>
              <a:grpSpLocks/>
            </p:cNvGrpSpPr>
            <p:nvPr/>
          </p:nvGrpSpPr>
          <p:grpSpPr bwMode="auto">
            <a:xfrm>
              <a:off x="4368" y="2112"/>
              <a:ext cx="624" cy="240"/>
              <a:chOff x="1488" y="2064"/>
              <a:chExt cx="624" cy="240"/>
            </a:xfrm>
          </p:grpSpPr>
          <p:sp>
            <p:nvSpPr>
              <p:cNvPr id="15419" name="Rectangle 17"/>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20" name="Rectangle 18"/>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409" name="Line 19"/>
            <p:cNvSpPr>
              <a:spLocks noChangeShapeType="1"/>
            </p:cNvSpPr>
            <p:nvPr/>
          </p:nvSpPr>
          <p:spPr bwMode="auto">
            <a:xfrm>
              <a:off x="2208" y="2230"/>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grpSp>
          <p:nvGrpSpPr>
            <p:cNvPr id="6" name="Group 20"/>
            <p:cNvGrpSpPr>
              <a:grpSpLocks/>
            </p:cNvGrpSpPr>
            <p:nvPr/>
          </p:nvGrpSpPr>
          <p:grpSpPr bwMode="auto">
            <a:xfrm>
              <a:off x="2592" y="2112"/>
              <a:ext cx="624" cy="240"/>
              <a:chOff x="1488" y="2064"/>
              <a:chExt cx="624" cy="240"/>
            </a:xfrm>
          </p:grpSpPr>
          <p:sp>
            <p:nvSpPr>
              <p:cNvPr id="15417" name="Rectangle 21"/>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18" name="Rectangle 22"/>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411" name="Line 23"/>
            <p:cNvSpPr>
              <a:spLocks noChangeShapeType="1"/>
            </p:cNvSpPr>
            <p:nvPr/>
          </p:nvSpPr>
          <p:spPr bwMode="auto">
            <a:xfrm>
              <a:off x="3124" y="2230"/>
              <a:ext cx="384" cy="0"/>
            </a:xfrm>
            <a:prstGeom prst="line">
              <a:avLst/>
            </a:prstGeom>
            <a:noFill/>
            <a:ln w="19050" cap="sq">
              <a:solidFill>
                <a:srgbClr val="808000"/>
              </a:solidFill>
              <a:round/>
              <a:headEnd/>
              <a:tailEnd type="triangle" w="med" len="lg"/>
            </a:ln>
          </p:spPr>
          <p:txBody>
            <a:bodyPr wrap="none" anchor="ctr"/>
            <a:lstStyle/>
            <a:p>
              <a:endParaRPr lang="zh-CN" altLang="en-US"/>
            </a:p>
          </p:txBody>
        </p:sp>
        <p:sp>
          <p:nvSpPr>
            <p:cNvPr id="15412" name="Line 24"/>
            <p:cNvSpPr>
              <a:spLocks noChangeShapeType="1"/>
            </p:cNvSpPr>
            <p:nvPr/>
          </p:nvSpPr>
          <p:spPr bwMode="auto">
            <a:xfrm>
              <a:off x="3984" y="2230"/>
              <a:ext cx="384" cy="0"/>
            </a:xfrm>
            <a:prstGeom prst="line">
              <a:avLst/>
            </a:prstGeom>
            <a:noFill/>
            <a:ln w="19050" cap="sq">
              <a:solidFill>
                <a:srgbClr val="003300"/>
              </a:solidFill>
              <a:round/>
              <a:headEnd/>
              <a:tailEnd type="triangle" w="med" len="lg"/>
            </a:ln>
          </p:spPr>
          <p:txBody>
            <a:bodyPr wrap="none" anchor="ctr"/>
            <a:lstStyle/>
            <a:p>
              <a:endParaRPr lang="zh-CN" altLang="en-US"/>
            </a:p>
          </p:txBody>
        </p:sp>
        <p:sp>
          <p:nvSpPr>
            <p:cNvPr id="15413" name="Rectangle 25"/>
            <p:cNvSpPr>
              <a:spLocks noChangeArrowheads="1"/>
            </p:cNvSpPr>
            <p:nvPr/>
          </p:nvSpPr>
          <p:spPr bwMode="auto">
            <a:xfrm>
              <a:off x="3628" y="2016"/>
              <a:ext cx="308" cy="288"/>
            </a:xfrm>
            <a:prstGeom prst="rect">
              <a:avLst/>
            </a:prstGeom>
            <a:noFill/>
            <a:ln w="12700" cap="sq">
              <a:noFill/>
              <a:miter lim="800000"/>
              <a:headEnd/>
              <a:tailEnd/>
            </a:ln>
          </p:spPr>
          <p:txBody>
            <a:bodyPr wrap="none">
              <a:spAutoFit/>
            </a:bodyPr>
            <a:lstStyle/>
            <a:p>
              <a:pPr algn="ctr"/>
              <a:r>
                <a:rPr lang="zh-CN" altLang="en-US" sz="2400" baseline="0">
                  <a:solidFill>
                    <a:srgbClr val="008000"/>
                  </a:solidFill>
                  <a:ea typeface="宋体" charset="-122"/>
                  <a:cs typeface="Times New Roman" pitchFamily="18" charset="0"/>
                </a:rPr>
                <a:t>…</a:t>
              </a:r>
            </a:p>
          </p:txBody>
        </p:sp>
        <p:sp>
          <p:nvSpPr>
            <p:cNvPr id="15414" name="Text Box 26"/>
            <p:cNvSpPr txBox="1">
              <a:spLocks noChangeArrowheads="1"/>
            </p:cNvSpPr>
            <p:nvPr/>
          </p:nvSpPr>
          <p:spPr bwMode="auto">
            <a:xfrm>
              <a:off x="4800" y="2112"/>
              <a:ext cx="214" cy="260"/>
            </a:xfrm>
            <a:prstGeom prst="rect">
              <a:avLst/>
            </a:prstGeom>
            <a:noFill/>
            <a:ln w="12700" cap="sq">
              <a:noFill/>
              <a:miter lim="800000"/>
              <a:headEnd/>
              <a:tailEnd/>
            </a:ln>
          </p:spPr>
          <p:txBody>
            <a:bodyPr wrap="none">
              <a:spAutoFit/>
            </a:bodyPr>
            <a:lstStyle/>
            <a:p>
              <a:pPr algn="ctr"/>
              <a:r>
                <a:rPr lang="zh-CN" altLang="en-US" sz="3200">
                  <a:solidFill>
                    <a:srgbClr val="008000"/>
                  </a:solidFill>
                </a:rPr>
                <a:t>^</a:t>
              </a:r>
            </a:p>
          </p:txBody>
        </p:sp>
        <p:sp>
          <p:nvSpPr>
            <p:cNvPr id="15415" name="Text Box 27"/>
            <p:cNvSpPr txBox="1">
              <a:spLocks noChangeArrowheads="1"/>
            </p:cNvSpPr>
            <p:nvPr/>
          </p:nvSpPr>
          <p:spPr bwMode="auto">
            <a:xfrm>
              <a:off x="1248" y="1584"/>
              <a:ext cx="331" cy="260"/>
            </a:xfrm>
            <a:prstGeom prst="rect">
              <a:avLst/>
            </a:prstGeom>
            <a:noFill/>
            <a:ln w="12700" cap="sq">
              <a:noFill/>
              <a:miter lim="800000"/>
              <a:headEnd/>
              <a:tailEnd/>
            </a:ln>
          </p:spPr>
          <p:txBody>
            <a:bodyPr wrap="none">
              <a:spAutoFit/>
            </a:bodyPr>
            <a:lstStyle/>
            <a:p>
              <a:pPr algn="ctr"/>
              <a:r>
                <a:rPr lang="en-US" altLang="zh-CN" sz="3200">
                  <a:solidFill>
                    <a:srgbClr val="FF3300"/>
                  </a:solidFill>
                </a:rPr>
                <a:t>list</a:t>
              </a:r>
            </a:p>
          </p:txBody>
        </p:sp>
        <p:sp>
          <p:nvSpPr>
            <p:cNvPr id="15416" name="Line 28"/>
            <p:cNvSpPr>
              <a:spLocks noChangeShapeType="1"/>
            </p:cNvSpPr>
            <p:nvPr/>
          </p:nvSpPr>
          <p:spPr bwMode="auto">
            <a:xfrm>
              <a:off x="1488" y="1872"/>
              <a:ext cx="192" cy="192"/>
            </a:xfrm>
            <a:prstGeom prst="line">
              <a:avLst/>
            </a:prstGeom>
            <a:noFill/>
            <a:ln w="22225" cap="sq">
              <a:solidFill>
                <a:schemeClr val="tx1"/>
              </a:solidFill>
              <a:round/>
              <a:headEnd/>
              <a:tailEnd type="triangle" w="med" len="med"/>
            </a:ln>
          </p:spPr>
          <p:txBody>
            <a:bodyPr wrap="none" anchor="ctr"/>
            <a:lstStyle/>
            <a:p>
              <a:endParaRPr lang="zh-CN" altLang="en-US"/>
            </a:p>
          </p:txBody>
        </p:sp>
      </p:grpSp>
      <p:grpSp>
        <p:nvGrpSpPr>
          <p:cNvPr id="7" name="Group 54"/>
          <p:cNvGrpSpPr>
            <a:grpSpLocks/>
          </p:cNvGrpSpPr>
          <p:nvPr/>
        </p:nvGrpSpPr>
        <p:grpSpPr bwMode="auto">
          <a:xfrm>
            <a:off x="1258888" y="1989139"/>
            <a:ext cx="1103312" cy="896938"/>
            <a:chOff x="793" y="1787"/>
            <a:chExt cx="695" cy="565"/>
          </a:xfrm>
        </p:grpSpPr>
        <p:grpSp>
          <p:nvGrpSpPr>
            <p:cNvPr id="8" name="Group 50"/>
            <p:cNvGrpSpPr>
              <a:grpSpLocks/>
            </p:cNvGrpSpPr>
            <p:nvPr/>
          </p:nvGrpSpPr>
          <p:grpSpPr bwMode="auto">
            <a:xfrm>
              <a:off x="864" y="2112"/>
              <a:ext cx="624" cy="240"/>
              <a:chOff x="1488" y="2064"/>
              <a:chExt cx="624" cy="240"/>
            </a:xfrm>
          </p:grpSpPr>
          <p:sp>
            <p:nvSpPr>
              <p:cNvPr id="15404" name="Rectangle 51"/>
              <p:cNvSpPr>
                <a:spLocks noChangeArrowheads="1"/>
              </p:cNvSpPr>
              <p:nvPr/>
            </p:nvSpPr>
            <p:spPr bwMode="auto">
              <a:xfrm>
                <a:off x="1488" y="2064"/>
                <a:ext cx="432" cy="240"/>
              </a:xfrm>
              <a:prstGeom prst="rect">
                <a:avLst/>
              </a:prstGeom>
              <a:noFill/>
              <a:ln w="25400" cap="sq">
                <a:solidFill>
                  <a:schemeClr val="tx1"/>
                </a:solidFill>
                <a:miter lim="800000"/>
                <a:headEnd/>
                <a:tailEnd/>
              </a:ln>
            </p:spPr>
            <p:txBody>
              <a:bodyPr wrap="none" anchor="ctr"/>
              <a:lstStyle/>
              <a:p>
                <a:endParaRPr lang="zh-CN" altLang="en-US"/>
              </a:p>
            </p:txBody>
          </p:sp>
          <p:sp>
            <p:nvSpPr>
              <p:cNvPr id="15405" name="Rectangle 52"/>
              <p:cNvSpPr>
                <a:spLocks noChangeArrowheads="1"/>
              </p:cNvSpPr>
              <p:nvPr/>
            </p:nvSpPr>
            <p:spPr bwMode="auto">
              <a:xfrm>
                <a:off x="1920" y="2064"/>
                <a:ext cx="192" cy="240"/>
              </a:xfrm>
              <a:prstGeom prst="rect">
                <a:avLst/>
              </a:prstGeom>
              <a:noFill/>
              <a:ln w="25400" cap="sq">
                <a:solidFill>
                  <a:schemeClr val="tx1"/>
                </a:solidFill>
                <a:miter lim="800000"/>
                <a:headEnd/>
                <a:tailEnd/>
              </a:ln>
            </p:spPr>
            <p:txBody>
              <a:bodyPr wrap="none" anchor="ctr"/>
              <a:lstStyle/>
              <a:p>
                <a:endParaRPr lang="zh-CN" altLang="en-US"/>
              </a:p>
            </p:txBody>
          </p:sp>
        </p:grpSp>
        <p:sp>
          <p:nvSpPr>
            <p:cNvPr id="15403" name="Text Box 53"/>
            <p:cNvSpPr txBox="1">
              <a:spLocks noChangeArrowheads="1"/>
            </p:cNvSpPr>
            <p:nvPr/>
          </p:nvSpPr>
          <p:spPr bwMode="auto">
            <a:xfrm>
              <a:off x="793" y="1787"/>
              <a:ext cx="215" cy="368"/>
            </a:xfrm>
            <a:prstGeom prst="rect">
              <a:avLst/>
            </a:prstGeom>
            <a:noFill/>
            <a:ln w="12700" cap="sq">
              <a:noFill/>
              <a:miter lim="800000"/>
              <a:headEnd/>
              <a:tailEnd/>
            </a:ln>
          </p:spPr>
          <p:txBody>
            <a:bodyPr wrap="square">
              <a:spAutoFit/>
            </a:bodyPr>
            <a:lstStyle/>
            <a:p>
              <a:pPr algn="ctr"/>
              <a:r>
                <a:rPr lang="en-US" altLang="zh-CN" sz="3200">
                  <a:solidFill>
                    <a:srgbClr val="FF3300"/>
                  </a:solidFill>
                </a:rPr>
                <a:t>p</a:t>
              </a:r>
            </a:p>
          </p:txBody>
        </p:sp>
      </p:grpSp>
      <p:sp>
        <p:nvSpPr>
          <p:cNvPr id="320567" name="Text Box 55"/>
          <p:cNvSpPr txBox="1">
            <a:spLocks noChangeArrowheads="1"/>
          </p:cNvSpPr>
          <p:nvPr/>
        </p:nvSpPr>
        <p:spPr bwMode="auto">
          <a:xfrm>
            <a:off x="1371600" y="2439988"/>
            <a:ext cx="1039813" cy="412750"/>
          </a:xfrm>
          <a:prstGeom prst="rect">
            <a:avLst/>
          </a:prstGeom>
          <a:noFill/>
          <a:ln w="12700" cap="sq">
            <a:noFill/>
            <a:miter lim="800000"/>
            <a:headEnd/>
            <a:tailEnd/>
          </a:ln>
        </p:spPr>
        <p:txBody>
          <a:bodyPr>
            <a:spAutoFit/>
          </a:bodyPr>
          <a:lstStyle/>
          <a:p>
            <a:r>
              <a:rPr lang="en-US" altLang="zh-CN" sz="3200" dirty="0">
                <a:solidFill>
                  <a:srgbClr val="0000CC"/>
                </a:solidFill>
              </a:rPr>
              <a:t>item</a:t>
            </a:r>
          </a:p>
        </p:txBody>
      </p:sp>
      <p:sp>
        <p:nvSpPr>
          <p:cNvPr id="320568" name="Line 56"/>
          <p:cNvSpPr>
            <a:spLocks noChangeShapeType="1"/>
          </p:cNvSpPr>
          <p:nvPr/>
        </p:nvSpPr>
        <p:spPr bwMode="auto">
          <a:xfrm>
            <a:off x="2209800" y="2701925"/>
            <a:ext cx="609600" cy="0"/>
          </a:xfrm>
          <a:prstGeom prst="line">
            <a:avLst/>
          </a:prstGeom>
          <a:noFill/>
          <a:ln w="22225" cap="sq">
            <a:solidFill>
              <a:schemeClr val="accent2"/>
            </a:solidFill>
            <a:round/>
            <a:headEnd/>
            <a:tailEnd type="triangle" w="med" len="lg"/>
          </a:ln>
        </p:spPr>
        <p:txBody>
          <a:bodyPr wrap="none" anchor="ctr"/>
          <a:lstStyle/>
          <a:p>
            <a:endParaRPr lang="zh-CN" altLang="en-US"/>
          </a:p>
        </p:txBody>
      </p:sp>
      <p:sp>
        <p:nvSpPr>
          <p:cNvPr id="320569" name="Line 57"/>
          <p:cNvSpPr>
            <a:spLocks noChangeShapeType="1"/>
          </p:cNvSpPr>
          <p:nvPr/>
        </p:nvSpPr>
        <p:spPr bwMode="auto">
          <a:xfrm flipH="1">
            <a:off x="1649760" y="2132856"/>
            <a:ext cx="533400" cy="381000"/>
          </a:xfrm>
          <a:prstGeom prst="line">
            <a:avLst/>
          </a:prstGeom>
          <a:noFill/>
          <a:ln w="22225" cap="sq">
            <a:solidFill>
              <a:schemeClr val="accent2"/>
            </a:solidFill>
            <a:round/>
            <a:headEnd/>
            <a:tailEnd type="triangle" w="med" len="med"/>
          </a:ln>
        </p:spPr>
        <p:txBody>
          <a:bodyPr wrap="none" anchor="ctr"/>
          <a:lstStyle/>
          <a:p>
            <a:endParaRPr lang="zh-CN" altLang="en-US"/>
          </a:p>
        </p:txBody>
      </p:sp>
      <p:sp>
        <p:nvSpPr>
          <p:cNvPr id="320570" name="Rectangle 58"/>
          <p:cNvSpPr>
            <a:spLocks noChangeArrowheads="1"/>
          </p:cNvSpPr>
          <p:nvPr/>
        </p:nvSpPr>
        <p:spPr bwMode="auto">
          <a:xfrm>
            <a:off x="2411760" y="2132856"/>
            <a:ext cx="533400" cy="381000"/>
          </a:xfrm>
          <a:prstGeom prst="rect">
            <a:avLst/>
          </a:prstGeom>
          <a:solidFill>
            <a:srgbClr val="FFFFFF"/>
          </a:solidFill>
          <a:ln w="12700" cap="sq">
            <a:noFill/>
            <a:miter lim="800000"/>
            <a:headEnd/>
            <a:tailEnd/>
          </a:ln>
        </p:spPr>
        <p:txBody>
          <a:bodyPr wrap="none" anchor="ctr"/>
          <a:lstStyle/>
          <a:p>
            <a:endParaRPr lang="zh-CN" altLang="en-US"/>
          </a:p>
        </p:txBody>
      </p:sp>
      <p:grpSp>
        <p:nvGrpSpPr>
          <p:cNvPr id="9" name="Group 96"/>
          <p:cNvGrpSpPr>
            <a:grpSpLocks/>
          </p:cNvGrpSpPr>
          <p:nvPr/>
        </p:nvGrpSpPr>
        <p:grpSpPr bwMode="auto">
          <a:xfrm>
            <a:off x="755650" y="4522788"/>
            <a:ext cx="7480300" cy="1138237"/>
            <a:chOff x="476" y="2736"/>
            <a:chExt cx="4712" cy="717"/>
          </a:xfrm>
        </p:grpSpPr>
        <p:grpSp>
          <p:nvGrpSpPr>
            <p:cNvPr id="10" name="Group 31"/>
            <p:cNvGrpSpPr>
              <a:grpSpLocks/>
            </p:cNvGrpSpPr>
            <p:nvPr/>
          </p:nvGrpSpPr>
          <p:grpSpPr bwMode="auto">
            <a:xfrm>
              <a:off x="1854" y="3193"/>
              <a:ext cx="624" cy="240"/>
              <a:chOff x="1488" y="2064"/>
              <a:chExt cx="624" cy="240"/>
            </a:xfrm>
          </p:grpSpPr>
          <p:sp>
            <p:nvSpPr>
              <p:cNvPr id="15400" name="Rectangle 32"/>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401" name="Rectangle 33"/>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11" name="Group 34"/>
            <p:cNvGrpSpPr>
              <a:grpSpLocks/>
            </p:cNvGrpSpPr>
            <p:nvPr/>
          </p:nvGrpSpPr>
          <p:grpSpPr bwMode="auto">
            <a:xfrm>
              <a:off x="2766" y="3193"/>
              <a:ext cx="624" cy="240"/>
              <a:chOff x="1488" y="2064"/>
              <a:chExt cx="624" cy="240"/>
            </a:xfrm>
          </p:grpSpPr>
          <p:sp>
            <p:nvSpPr>
              <p:cNvPr id="15398" name="Rectangle 35"/>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399" name="Rectangle 36"/>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12" name="Group 37"/>
            <p:cNvGrpSpPr>
              <a:grpSpLocks/>
            </p:cNvGrpSpPr>
            <p:nvPr/>
          </p:nvGrpSpPr>
          <p:grpSpPr bwMode="auto">
            <a:xfrm>
              <a:off x="4542" y="3193"/>
              <a:ext cx="624" cy="240"/>
              <a:chOff x="1488" y="2064"/>
              <a:chExt cx="624" cy="240"/>
            </a:xfrm>
          </p:grpSpPr>
          <p:sp>
            <p:nvSpPr>
              <p:cNvPr id="15396" name="Rectangle 38"/>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397" name="Rectangle 39"/>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381" name="Line 40"/>
            <p:cNvSpPr>
              <a:spLocks noChangeShapeType="1"/>
            </p:cNvSpPr>
            <p:nvPr/>
          </p:nvSpPr>
          <p:spPr bwMode="auto">
            <a:xfrm>
              <a:off x="2382" y="3311"/>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grpSp>
          <p:nvGrpSpPr>
            <p:cNvPr id="13" name="Group 41"/>
            <p:cNvGrpSpPr>
              <a:grpSpLocks/>
            </p:cNvGrpSpPr>
            <p:nvPr/>
          </p:nvGrpSpPr>
          <p:grpSpPr bwMode="auto">
            <a:xfrm>
              <a:off x="2766" y="3193"/>
              <a:ext cx="624" cy="240"/>
              <a:chOff x="1488" y="2064"/>
              <a:chExt cx="624" cy="240"/>
            </a:xfrm>
          </p:grpSpPr>
          <p:sp>
            <p:nvSpPr>
              <p:cNvPr id="15394" name="Rectangle 42"/>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5395" name="Rectangle 43"/>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5383" name="Line 44"/>
            <p:cNvSpPr>
              <a:spLocks noChangeShapeType="1"/>
            </p:cNvSpPr>
            <p:nvPr/>
          </p:nvSpPr>
          <p:spPr bwMode="auto">
            <a:xfrm>
              <a:off x="3298" y="3311"/>
              <a:ext cx="384" cy="0"/>
            </a:xfrm>
            <a:prstGeom prst="line">
              <a:avLst/>
            </a:prstGeom>
            <a:noFill/>
            <a:ln w="19050" cap="sq">
              <a:solidFill>
                <a:srgbClr val="000000"/>
              </a:solidFill>
              <a:round/>
              <a:headEnd/>
              <a:tailEnd type="triangle" w="med" len="lg"/>
            </a:ln>
          </p:spPr>
          <p:txBody>
            <a:bodyPr wrap="none" anchor="ctr"/>
            <a:lstStyle/>
            <a:p>
              <a:endParaRPr lang="zh-CN" altLang="en-US"/>
            </a:p>
          </p:txBody>
        </p:sp>
        <p:sp>
          <p:nvSpPr>
            <p:cNvPr id="15384" name="Line 45"/>
            <p:cNvSpPr>
              <a:spLocks noChangeShapeType="1"/>
            </p:cNvSpPr>
            <p:nvPr/>
          </p:nvSpPr>
          <p:spPr bwMode="auto">
            <a:xfrm>
              <a:off x="4158" y="3311"/>
              <a:ext cx="384" cy="0"/>
            </a:xfrm>
            <a:prstGeom prst="line">
              <a:avLst/>
            </a:prstGeom>
            <a:noFill/>
            <a:ln w="19050" cap="sq">
              <a:solidFill>
                <a:srgbClr val="003300"/>
              </a:solidFill>
              <a:round/>
              <a:headEnd/>
              <a:tailEnd type="triangle" w="med" len="lg"/>
            </a:ln>
          </p:spPr>
          <p:txBody>
            <a:bodyPr wrap="none" anchor="ctr"/>
            <a:lstStyle/>
            <a:p>
              <a:endParaRPr lang="zh-CN" altLang="en-US"/>
            </a:p>
          </p:txBody>
        </p:sp>
        <p:sp>
          <p:nvSpPr>
            <p:cNvPr id="15385" name="Rectangle 46"/>
            <p:cNvSpPr>
              <a:spLocks noChangeArrowheads="1"/>
            </p:cNvSpPr>
            <p:nvPr/>
          </p:nvSpPr>
          <p:spPr bwMode="auto">
            <a:xfrm>
              <a:off x="3802" y="3097"/>
              <a:ext cx="308" cy="288"/>
            </a:xfrm>
            <a:prstGeom prst="rect">
              <a:avLst/>
            </a:prstGeom>
            <a:noFill/>
            <a:ln w="12700" cap="sq">
              <a:noFill/>
              <a:miter lim="800000"/>
              <a:headEnd/>
              <a:tailEnd/>
            </a:ln>
          </p:spPr>
          <p:txBody>
            <a:bodyPr wrap="none">
              <a:spAutoFit/>
            </a:bodyPr>
            <a:lstStyle/>
            <a:p>
              <a:pPr algn="ctr"/>
              <a:r>
                <a:rPr lang="zh-CN" altLang="en-US" sz="2400" baseline="0">
                  <a:solidFill>
                    <a:srgbClr val="008000"/>
                  </a:solidFill>
                  <a:ea typeface="宋体" charset="-122"/>
                  <a:cs typeface="Times New Roman" pitchFamily="18" charset="0"/>
                </a:rPr>
                <a:t>…</a:t>
              </a:r>
            </a:p>
          </p:txBody>
        </p:sp>
        <p:sp>
          <p:nvSpPr>
            <p:cNvPr id="15386" name="Text Box 47"/>
            <p:cNvSpPr txBox="1">
              <a:spLocks noChangeArrowheads="1"/>
            </p:cNvSpPr>
            <p:nvPr/>
          </p:nvSpPr>
          <p:spPr bwMode="auto">
            <a:xfrm>
              <a:off x="4974" y="3193"/>
              <a:ext cx="214" cy="260"/>
            </a:xfrm>
            <a:prstGeom prst="rect">
              <a:avLst/>
            </a:prstGeom>
            <a:noFill/>
            <a:ln w="12700" cap="sq">
              <a:noFill/>
              <a:miter lim="800000"/>
              <a:headEnd/>
              <a:tailEnd/>
            </a:ln>
          </p:spPr>
          <p:txBody>
            <a:bodyPr wrap="none">
              <a:spAutoFit/>
            </a:bodyPr>
            <a:lstStyle/>
            <a:p>
              <a:pPr algn="ctr"/>
              <a:r>
                <a:rPr lang="zh-CN" altLang="en-US" sz="3200">
                  <a:solidFill>
                    <a:srgbClr val="008000"/>
                  </a:solidFill>
                </a:rPr>
                <a:t>^</a:t>
              </a:r>
            </a:p>
          </p:txBody>
        </p:sp>
        <p:grpSp>
          <p:nvGrpSpPr>
            <p:cNvPr id="14" name="Group 60"/>
            <p:cNvGrpSpPr>
              <a:grpSpLocks/>
            </p:cNvGrpSpPr>
            <p:nvPr/>
          </p:nvGrpSpPr>
          <p:grpSpPr bwMode="auto">
            <a:xfrm>
              <a:off x="916" y="3199"/>
              <a:ext cx="624" cy="240"/>
              <a:chOff x="1488" y="2064"/>
              <a:chExt cx="624" cy="240"/>
            </a:xfrm>
          </p:grpSpPr>
          <p:sp>
            <p:nvSpPr>
              <p:cNvPr id="15392" name="Rectangle 61"/>
              <p:cNvSpPr>
                <a:spLocks noChangeArrowheads="1"/>
              </p:cNvSpPr>
              <p:nvPr/>
            </p:nvSpPr>
            <p:spPr bwMode="auto">
              <a:xfrm>
                <a:off x="1488" y="2064"/>
                <a:ext cx="432" cy="240"/>
              </a:xfrm>
              <a:prstGeom prst="rect">
                <a:avLst/>
              </a:prstGeom>
              <a:noFill/>
              <a:ln w="25400" cap="sq">
                <a:solidFill>
                  <a:schemeClr val="accent1"/>
                </a:solidFill>
                <a:miter lim="800000"/>
                <a:headEnd/>
                <a:tailEnd/>
              </a:ln>
            </p:spPr>
            <p:txBody>
              <a:bodyPr wrap="none" anchor="ctr"/>
              <a:lstStyle/>
              <a:p>
                <a:endParaRPr lang="zh-CN" altLang="en-US"/>
              </a:p>
            </p:txBody>
          </p:sp>
          <p:sp>
            <p:nvSpPr>
              <p:cNvPr id="15393" name="Rectangle 62"/>
              <p:cNvSpPr>
                <a:spLocks noChangeArrowheads="1"/>
              </p:cNvSpPr>
              <p:nvPr/>
            </p:nvSpPr>
            <p:spPr bwMode="auto">
              <a:xfrm>
                <a:off x="1920" y="2064"/>
                <a:ext cx="192" cy="240"/>
              </a:xfrm>
              <a:prstGeom prst="rect">
                <a:avLst/>
              </a:prstGeom>
              <a:noFill/>
              <a:ln w="25400" cap="sq">
                <a:solidFill>
                  <a:schemeClr val="accent1"/>
                </a:solidFill>
                <a:miter lim="800000"/>
                <a:headEnd/>
                <a:tailEnd/>
              </a:ln>
            </p:spPr>
            <p:txBody>
              <a:bodyPr wrap="none" anchor="ctr"/>
              <a:lstStyle/>
              <a:p>
                <a:endParaRPr lang="zh-CN" altLang="en-US"/>
              </a:p>
            </p:txBody>
          </p:sp>
        </p:grpSp>
        <p:sp>
          <p:nvSpPr>
            <p:cNvPr id="15388" name="Line 63"/>
            <p:cNvSpPr>
              <a:spLocks noChangeShapeType="1"/>
            </p:cNvSpPr>
            <p:nvPr/>
          </p:nvSpPr>
          <p:spPr bwMode="auto">
            <a:xfrm>
              <a:off x="1466" y="3302"/>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sp>
          <p:nvSpPr>
            <p:cNvPr id="15389" name="Rectangle 64"/>
            <p:cNvSpPr>
              <a:spLocks noChangeArrowheads="1"/>
            </p:cNvSpPr>
            <p:nvPr/>
          </p:nvSpPr>
          <p:spPr bwMode="auto">
            <a:xfrm>
              <a:off x="920" y="3164"/>
              <a:ext cx="434" cy="260"/>
            </a:xfrm>
            <a:prstGeom prst="rect">
              <a:avLst/>
            </a:prstGeom>
            <a:noFill/>
            <a:ln w="12700" cap="sq">
              <a:noFill/>
              <a:miter lim="800000"/>
              <a:headEnd/>
              <a:tailEnd/>
            </a:ln>
          </p:spPr>
          <p:txBody>
            <a:bodyPr wrap="none">
              <a:spAutoFit/>
            </a:bodyPr>
            <a:lstStyle/>
            <a:p>
              <a:pPr algn="ctr"/>
              <a:r>
                <a:rPr lang="en-US" altLang="zh-CN" sz="3200">
                  <a:solidFill>
                    <a:srgbClr val="0000CC"/>
                  </a:solidFill>
                </a:rPr>
                <a:t>item</a:t>
              </a:r>
            </a:p>
          </p:txBody>
        </p:sp>
        <p:sp>
          <p:nvSpPr>
            <p:cNvPr id="15390" name="Rectangle 65"/>
            <p:cNvSpPr>
              <a:spLocks noChangeArrowheads="1"/>
            </p:cNvSpPr>
            <p:nvPr/>
          </p:nvSpPr>
          <p:spPr bwMode="auto">
            <a:xfrm>
              <a:off x="476" y="2736"/>
              <a:ext cx="331" cy="260"/>
            </a:xfrm>
            <a:prstGeom prst="rect">
              <a:avLst/>
            </a:prstGeom>
            <a:noFill/>
            <a:ln w="12700" cap="sq">
              <a:noFill/>
              <a:miter lim="800000"/>
              <a:headEnd/>
              <a:tailEnd/>
            </a:ln>
          </p:spPr>
          <p:txBody>
            <a:bodyPr wrap="none">
              <a:spAutoFit/>
            </a:bodyPr>
            <a:lstStyle/>
            <a:p>
              <a:pPr algn="ctr"/>
              <a:r>
                <a:rPr lang="en-US" altLang="zh-CN" sz="3200">
                  <a:solidFill>
                    <a:srgbClr val="FF3300"/>
                  </a:solidFill>
                </a:rPr>
                <a:t>list</a:t>
              </a:r>
            </a:p>
          </p:txBody>
        </p:sp>
        <p:sp>
          <p:nvSpPr>
            <p:cNvPr id="15391" name="Line 66"/>
            <p:cNvSpPr>
              <a:spLocks noChangeShapeType="1"/>
            </p:cNvSpPr>
            <p:nvPr/>
          </p:nvSpPr>
          <p:spPr bwMode="auto">
            <a:xfrm>
              <a:off x="713" y="2981"/>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5" name="Group 92"/>
          <p:cNvGrpSpPr>
            <a:grpSpLocks/>
          </p:cNvGrpSpPr>
          <p:nvPr/>
        </p:nvGrpSpPr>
        <p:grpSpPr bwMode="auto">
          <a:xfrm>
            <a:off x="2676525" y="3313113"/>
            <a:ext cx="2400300" cy="547687"/>
            <a:chOff x="1632" y="2151"/>
            <a:chExt cx="1512" cy="345"/>
          </a:xfrm>
        </p:grpSpPr>
        <p:sp>
          <p:nvSpPr>
            <p:cNvPr id="15376" name="AutoShape 80"/>
            <p:cNvSpPr>
              <a:spLocks noChangeArrowheads="1"/>
            </p:cNvSpPr>
            <p:nvPr/>
          </p:nvSpPr>
          <p:spPr bwMode="auto">
            <a:xfrm>
              <a:off x="1632" y="2164"/>
              <a:ext cx="1344" cy="332"/>
            </a:xfrm>
            <a:prstGeom prst="wedgeRectCallout">
              <a:avLst>
                <a:gd name="adj1" fmla="val -54764"/>
                <a:gd name="adj2" fmla="val -141565"/>
              </a:avLst>
            </a:prstGeom>
            <a:noFill/>
            <a:ln w="60325" cap="sq">
              <a:solidFill>
                <a:srgbClr val="2DB6B3"/>
              </a:solidFill>
              <a:miter lim="800000"/>
              <a:headEnd/>
              <a:tailEnd/>
            </a:ln>
          </p:spPr>
          <p:txBody>
            <a:bodyPr anchor="ctr"/>
            <a:lstStyle/>
            <a:p>
              <a:pPr algn="ctr"/>
              <a:endParaRPr lang="zh-CN" altLang="en-US" sz="2600" b="0"/>
            </a:p>
          </p:txBody>
        </p:sp>
        <p:sp>
          <p:nvSpPr>
            <p:cNvPr id="15377" name="Text Box 81"/>
            <p:cNvSpPr txBox="1">
              <a:spLocks noChangeArrowheads="1"/>
            </p:cNvSpPr>
            <p:nvPr/>
          </p:nvSpPr>
          <p:spPr bwMode="auto">
            <a:xfrm>
              <a:off x="1649" y="2151"/>
              <a:ext cx="1495" cy="327"/>
            </a:xfrm>
            <a:prstGeom prst="rect">
              <a:avLst/>
            </a:prstGeom>
            <a:noFill/>
            <a:ln w="12700" cap="sq">
              <a:noFill/>
              <a:miter lim="800000"/>
              <a:headEnd/>
              <a:tailEnd/>
            </a:ln>
          </p:spPr>
          <p:txBody>
            <a:bodyPr wrap="none">
              <a:spAutoFit/>
            </a:bodyPr>
            <a:lstStyle/>
            <a:p>
              <a:r>
                <a:rPr kumimoji="1" lang="en-US" altLang="zh-CN" sz="2800" baseline="0">
                  <a:solidFill>
                    <a:srgbClr val="00297C"/>
                  </a:solidFill>
                  <a:ea typeface="黑体" pitchFamily="2" charset="-122"/>
                </a:rPr>
                <a:t>p</a:t>
              </a:r>
              <a:r>
                <a:rPr kumimoji="1" lang="en-US" altLang="zh-CN" sz="2800" baseline="0">
                  <a:solidFill>
                    <a:srgbClr val="00297C"/>
                  </a:solidFill>
                  <a:latin typeface="宋体" charset="-122"/>
                  <a:ea typeface="宋体" charset="-122"/>
                </a:rPr>
                <a:t>-</a:t>
              </a:r>
              <a:r>
                <a:rPr kumimoji="1" lang="en-US" altLang="zh-CN" sz="2800" baseline="0">
                  <a:solidFill>
                    <a:srgbClr val="00297C"/>
                  </a:solidFill>
                  <a:ea typeface="黑体" pitchFamily="2" charset="-122"/>
                </a:rPr>
                <a:t>&gt;link</a:t>
              </a:r>
              <a:r>
                <a:rPr kumimoji="1" lang="en-US" altLang="zh-CN" sz="2800" baseline="0">
                  <a:solidFill>
                    <a:srgbClr val="00297C"/>
                  </a:solidFill>
                  <a:ea typeface="黑体" pitchFamily="2" charset="-122"/>
                  <a:sym typeface="Symbol" pitchFamily="18" charset="2"/>
                </a:rPr>
                <a:t>=</a:t>
              </a:r>
              <a:r>
                <a:rPr kumimoji="1" lang="en-US" altLang="zh-CN" sz="2800" baseline="0">
                  <a:solidFill>
                    <a:srgbClr val="00297C"/>
                  </a:solidFill>
                  <a:ea typeface="黑体" pitchFamily="2" charset="-122"/>
                </a:rPr>
                <a:t>list；</a:t>
              </a:r>
            </a:p>
          </p:txBody>
        </p:sp>
      </p:grpSp>
      <p:grpSp>
        <p:nvGrpSpPr>
          <p:cNvPr id="16" name="Group 91"/>
          <p:cNvGrpSpPr>
            <a:grpSpLocks/>
          </p:cNvGrpSpPr>
          <p:nvPr/>
        </p:nvGrpSpPr>
        <p:grpSpPr bwMode="auto">
          <a:xfrm>
            <a:off x="571500" y="228600"/>
            <a:ext cx="8382000" cy="1066800"/>
            <a:chOff x="360" y="288"/>
            <a:chExt cx="5280" cy="672"/>
          </a:xfrm>
        </p:grpSpPr>
        <p:sp>
          <p:nvSpPr>
            <p:cNvPr id="15374" name="Rectangle 88"/>
            <p:cNvSpPr>
              <a:spLocks noChangeArrowheads="1"/>
            </p:cNvSpPr>
            <p:nvPr/>
          </p:nvSpPr>
          <p:spPr bwMode="auto">
            <a:xfrm>
              <a:off x="360" y="288"/>
              <a:ext cx="4788" cy="672"/>
            </a:xfrm>
            <a:prstGeom prst="rect">
              <a:avLst/>
            </a:prstGeom>
            <a:solidFill>
              <a:srgbClr val="E1F0FF"/>
            </a:solidFill>
            <a:ln w="12700" cap="sq">
              <a:noFill/>
              <a:miter lim="800000"/>
              <a:headEnd/>
              <a:tailEnd/>
            </a:ln>
            <a:effectLst>
              <a:outerShdw dist="125724" dir="2700000" algn="ctr" rotWithShape="0">
                <a:srgbClr val="B2B2B2"/>
              </a:outerShdw>
            </a:effectLst>
          </p:spPr>
          <p:txBody>
            <a:bodyPr wrap="none" anchor="ctr"/>
            <a:lstStyle/>
            <a:p>
              <a:endParaRPr lang="zh-CN" altLang="en-US"/>
            </a:p>
          </p:txBody>
        </p:sp>
        <p:sp>
          <p:nvSpPr>
            <p:cNvPr id="15375" name="Rectangle 90"/>
            <p:cNvSpPr>
              <a:spLocks noChangeArrowheads="1"/>
            </p:cNvSpPr>
            <p:nvPr/>
          </p:nvSpPr>
          <p:spPr bwMode="auto">
            <a:xfrm>
              <a:off x="360" y="384"/>
              <a:ext cx="5280" cy="516"/>
            </a:xfrm>
            <a:prstGeom prst="rect">
              <a:avLst/>
            </a:prstGeom>
            <a:noFill/>
            <a:ln w="12700" cap="sq">
              <a:noFill/>
              <a:miter lim="800000"/>
              <a:headEnd/>
              <a:tailEnd/>
            </a:ln>
            <a:effectLst>
              <a:outerShdw dist="12700" algn="ctr" rotWithShape="0">
                <a:schemeClr val="bg1"/>
              </a:outerShdw>
            </a:effectLst>
          </p:spPr>
          <p:txBody>
            <a:bodyPr>
              <a:spAutoFit/>
            </a:bodyPr>
            <a:lstStyle/>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ea typeface="黑体" pitchFamily="2" charset="-122"/>
                </a:rPr>
                <a:t>3</a:t>
              </a:r>
              <a:r>
                <a:rPr kumimoji="1" lang="zh-CN" altLang="en-US" sz="2800" baseline="0" dirty="0">
                  <a:solidFill>
                    <a:schemeClr val="accent2"/>
                  </a:solidFill>
                  <a:latin typeface="黑体" pitchFamily="2" charset="-122"/>
                  <a:ea typeface="黑体" pitchFamily="2" charset="-122"/>
                </a:rPr>
                <a:t>. 在非空线性链表的</a:t>
              </a:r>
              <a:r>
                <a:rPr kumimoji="1" lang="zh-CN" altLang="en-US" sz="2800" baseline="0" dirty="0">
                  <a:solidFill>
                    <a:srgbClr val="FF0000"/>
                  </a:solidFill>
                  <a:latin typeface="黑体" pitchFamily="2" charset="-122"/>
                  <a:ea typeface="黑体" pitchFamily="2" charset="-122"/>
                </a:rPr>
                <a:t>第一个结点前</a:t>
              </a:r>
              <a:r>
                <a:rPr kumimoji="1" lang="zh-CN" altLang="en-US" sz="2800" baseline="0" dirty="0">
                  <a:solidFill>
                    <a:schemeClr val="accent2"/>
                  </a:solidFill>
                  <a:latin typeface="黑体" pitchFamily="2" charset="-122"/>
                  <a:ea typeface="黑体" pitchFamily="2" charset="-122"/>
                </a:rPr>
                <a:t>插入一个</a:t>
              </a:r>
            </a:p>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数据</a:t>
              </a:r>
              <a:r>
                <a:rPr kumimoji="1" lang="zh-CN" altLang="en-US" sz="2800" dirty="0">
                  <a:solidFill>
                    <a:schemeClr val="accent2"/>
                  </a:solidFill>
                  <a:latin typeface="黑体" pitchFamily="2" charset="-122"/>
                  <a:ea typeface="黑体" pitchFamily="2" charset="-122"/>
                </a:rPr>
                <a:t>项</a:t>
              </a:r>
              <a:r>
                <a:rPr kumimoji="1" lang="zh-CN" altLang="en-US" sz="2800" baseline="0" dirty="0">
                  <a:solidFill>
                    <a:schemeClr val="accent2"/>
                  </a:solidFill>
                  <a:latin typeface="黑体" pitchFamily="2" charset="-122"/>
                  <a:ea typeface="黑体" pitchFamily="2" charset="-122"/>
                </a:rPr>
                <a:t>为</a:t>
              </a:r>
              <a:r>
                <a:rPr kumimoji="1" lang="en-US" altLang="zh-CN" sz="2800" baseline="0" dirty="0">
                  <a:solidFill>
                    <a:schemeClr val="accent2"/>
                  </a:solidFill>
                  <a:ea typeface="黑体" pitchFamily="2" charset="-122"/>
                </a:rPr>
                <a:t>item</a:t>
              </a:r>
              <a:r>
                <a:rPr kumimoji="1" lang="zh-CN" altLang="en-US" sz="2800" baseline="0" dirty="0">
                  <a:solidFill>
                    <a:schemeClr val="accent2"/>
                  </a:solidFill>
                  <a:latin typeface="黑体" pitchFamily="2" charset="-122"/>
                  <a:ea typeface="黑体" pitchFamily="2" charset="-122"/>
                </a:rPr>
                <a:t>的新结点</a:t>
              </a:r>
            </a:p>
          </p:txBody>
        </p:sp>
      </p:grpSp>
      <p:grpSp>
        <p:nvGrpSpPr>
          <p:cNvPr id="17" name="Group 95"/>
          <p:cNvGrpSpPr>
            <a:grpSpLocks/>
          </p:cNvGrpSpPr>
          <p:nvPr/>
        </p:nvGrpSpPr>
        <p:grpSpPr bwMode="auto">
          <a:xfrm>
            <a:off x="539552" y="3789040"/>
            <a:ext cx="1600200" cy="685800"/>
            <a:chOff x="720" y="3696"/>
            <a:chExt cx="1008" cy="432"/>
          </a:xfrm>
        </p:grpSpPr>
        <p:sp>
          <p:nvSpPr>
            <p:cNvPr id="15372" name="Oval 93"/>
            <p:cNvSpPr>
              <a:spLocks noChangeArrowheads="1"/>
            </p:cNvSpPr>
            <p:nvPr/>
          </p:nvSpPr>
          <p:spPr bwMode="auto">
            <a:xfrm>
              <a:off x="720" y="3744"/>
              <a:ext cx="1008" cy="384"/>
            </a:xfrm>
            <a:prstGeom prst="ellipse">
              <a:avLst/>
            </a:prstGeom>
            <a:solidFill>
              <a:srgbClr val="CCFFCC"/>
            </a:solidFill>
            <a:ln w="12700" cap="sq">
              <a:noFill/>
              <a:round/>
              <a:headEnd/>
              <a:tailEnd/>
            </a:ln>
            <a:effectLst>
              <a:outerShdw dist="68392" dir="1308085" algn="ctr" rotWithShape="0">
                <a:srgbClr val="B2B2B2"/>
              </a:outerShdw>
            </a:effectLst>
          </p:spPr>
          <p:txBody>
            <a:bodyPr wrap="none" anchor="ctr"/>
            <a:lstStyle/>
            <a:p>
              <a:endParaRPr lang="zh-CN" altLang="en-US"/>
            </a:p>
          </p:txBody>
        </p:sp>
        <p:sp>
          <p:nvSpPr>
            <p:cNvPr id="15373" name="Text Box 94"/>
            <p:cNvSpPr txBox="1">
              <a:spLocks noChangeArrowheads="1"/>
            </p:cNvSpPr>
            <p:nvPr/>
          </p:nvSpPr>
          <p:spPr bwMode="auto">
            <a:xfrm>
              <a:off x="792" y="3696"/>
              <a:ext cx="911" cy="330"/>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spcBef>
                  <a:spcPct val="0"/>
                </a:spcBef>
              </a:pPr>
              <a:r>
                <a:rPr lang="zh-CN" altLang="en-US" sz="2800" i="1" dirty="0">
                  <a:solidFill>
                    <a:srgbClr val="FF3300"/>
                  </a:solidFill>
                  <a:ea typeface="黑体" pitchFamily="2" charset="-122"/>
                </a:rPr>
                <a:t>插入后</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0567"/>
                                        </p:tgtEl>
                                        <p:attrNameLst>
                                          <p:attrName>style.visibility</p:attrName>
                                        </p:attrNameLst>
                                      </p:cBhvr>
                                      <p:to>
                                        <p:strVal val="visible"/>
                                      </p:to>
                                    </p:set>
                                    <p:animEffect transition="in" filter="blinds(horizontal)">
                                      <p:cBhvr>
                                        <p:cTn id="7" dur="500"/>
                                        <p:tgtEl>
                                          <p:spTgt spid="32056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0568"/>
                                        </p:tgtEl>
                                        <p:attrNameLst>
                                          <p:attrName>style.visibility</p:attrName>
                                        </p:attrNameLst>
                                      </p:cBhvr>
                                      <p:to>
                                        <p:strVal val="visible"/>
                                      </p:to>
                                    </p:set>
                                    <p:animEffect transition="in" filter="blinds(horizontal)">
                                      <p:cBhvr>
                                        <p:cTn id="10" dur="500"/>
                                        <p:tgtEl>
                                          <p:spTgt spid="32056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20569"/>
                                        </p:tgtEl>
                                        <p:attrNameLst>
                                          <p:attrName>style.visibility</p:attrName>
                                        </p:attrNameLst>
                                      </p:cBhvr>
                                      <p:to>
                                        <p:strVal val="visible"/>
                                      </p:to>
                                    </p:set>
                                    <p:animEffect transition="in" filter="blinds(horizontal)">
                                      <p:cBhvr>
                                        <p:cTn id="20" dur="500"/>
                                        <p:tgtEl>
                                          <p:spTgt spid="32056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20570"/>
                                        </p:tgtEl>
                                        <p:attrNameLst>
                                          <p:attrName>style.visibility</p:attrName>
                                        </p:attrNameLst>
                                      </p:cBhvr>
                                      <p:to>
                                        <p:strVal val="visible"/>
                                      </p:to>
                                    </p:set>
                                    <p:animEffect transition="in" filter="blinds(horizontal)">
                                      <p:cBhvr>
                                        <p:cTn id="23" dur="500"/>
                                        <p:tgtEl>
                                          <p:spTgt spid="32057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par>
                                <p:cTn id="29" presetID="3" presetClass="entr" presetSubtype="1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67" grpId="0"/>
      <p:bldP spid="320568" grpId="0" animBg="1"/>
      <p:bldP spid="320569" grpId="0" animBg="1"/>
      <p:bldP spid="32057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631825" y="1339850"/>
            <a:ext cx="8343900" cy="3756025"/>
            <a:chOff x="504" y="1152"/>
            <a:chExt cx="5256" cy="1680"/>
          </a:xfrm>
        </p:grpSpPr>
        <p:sp>
          <p:nvSpPr>
            <p:cNvPr id="50183" name="Rectangle 14"/>
            <p:cNvSpPr>
              <a:spLocks noChangeArrowheads="1"/>
            </p:cNvSpPr>
            <p:nvPr/>
          </p:nvSpPr>
          <p:spPr bwMode="auto">
            <a:xfrm>
              <a:off x="504" y="1152"/>
              <a:ext cx="4848" cy="1680"/>
            </a:xfrm>
            <a:prstGeom prst="rect">
              <a:avLst/>
            </a:prstGeom>
            <a:solidFill>
              <a:srgbClr val="E1FFE1"/>
            </a:solidFill>
            <a:ln w="9525">
              <a:noFill/>
              <a:miter lim="800000"/>
              <a:headEnd/>
              <a:tailEnd/>
            </a:ln>
            <a:effectLst>
              <a:outerShdw dist="215526" dir="2700000" algn="ctr" rotWithShape="0">
                <a:srgbClr val="B2B2B2"/>
              </a:outerShdw>
            </a:effectLst>
          </p:spPr>
          <p:txBody>
            <a:bodyPr wrap="none" anchor="ctr"/>
            <a:lstStyle/>
            <a:p>
              <a:endParaRPr lang="zh-CN" altLang="en-US"/>
            </a:p>
          </p:txBody>
        </p:sp>
        <p:sp>
          <p:nvSpPr>
            <p:cNvPr id="50184" name="Text Box 15"/>
            <p:cNvSpPr txBox="1">
              <a:spLocks noChangeArrowheads="1"/>
            </p:cNvSpPr>
            <p:nvPr/>
          </p:nvSpPr>
          <p:spPr bwMode="auto">
            <a:xfrm>
              <a:off x="738" y="1390"/>
              <a:ext cx="5022" cy="1322"/>
            </a:xfrm>
            <a:prstGeom prst="rect">
              <a:avLst/>
            </a:prstGeom>
            <a:noFill/>
            <a:ln w="12700" cap="sq">
              <a:noFill/>
              <a:miter lim="800000"/>
              <a:headEnd type="none" w="sm" len="sm"/>
              <a:tailEnd type="none" w="sm" len="sm"/>
            </a:ln>
          </p:spPr>
          <p:txBody>
            <a:bodyPr>
              <a:spAutoFit/>
            </a:bodyPr>
            <a:lstStyle/>
            <a:p>
              <a:pPr eaLnBrk="1" fontAlgn="base" hangingPunct="1">
                <a:lnSpc>
                  <a:spcPct val="150000"/>
                </a:lnSpc>
                <a:spcBef>
                  <a:spcPct val="0"/>
                </a:spcBef>
              </a:pPr>
              <a:r>
                <a:rPr lang="zh-CN" altLang="en-US" sz="3100" baseline="0">
                  <a:solidFill>
                    <a:srgbClr val="002F8C"/>
                  </a:solidFill>
                  <a:latin typeface="幼圆" pitchFamily="49" charset="-122"/>
                  <a:ea typeface="幼圆" pitchFamily="49" charset="-122"/>
                </a:rPr>
                <a:t>    数据元素之间具有的逻辑关系为</a:t>
              </a:r>
              <a:r>
                <a:rPr lang="zh-CN" altLang="en-US" sz="3100" baseline="0">
                  <a:solidFill>
                    <a:schemeClr val="accent2"/>
                  </a:solidFill>
                  <a:latin typeface="幼圆" pitchFamily="49" charset="-122"/>
                  <a:ea typeface="幼圆" pitchFamily="49" charset="-122"/>
                </a:rPr>
                <a:t>线</a:t>
              </a:r>
            </a:p>
            <a:p>
              <a:pPr eaLnBrk="1" fontAlgn="base" hangingPunct="1">
                <a:lnSpc>
                  <a:spcPct val="150000"/>
                </a:lnSpc>
                <a:spcBef>
                  <a:spcPct val="0"/>
                </a:spcBef>
              </a:pPr>
              <a:r>
                <a:rPr lang="zh-CN" altLang="en-US" sz="3100" baseline="0">
                  <a:solidFill>
                    <a:schemeClr val="accent2"/>
                  </a:solidFill>
                  <a:latin typeface="幼圆" pitchFamily="49" charset="-122"/>
                  <a:ea typeface="幼圆" pitchFamily="49" charset="-122"/>
                </a:rPr>
                <a:t>性关系</a:t>
              </a:r>
              <a:r>
                <a:rPr lang="zh-CN" altLang="en-US" sz="3100" baseline="0">
                  <a:solidFill>
                    <a:srgbClr val="002F8C"/>
                  </a:solidFill>
                  <a:latin typeface="幼圆" pitchFamily="49" charset="-122"/>
                  <a:ea typeface="幼圆" pitchFamily="49" charset="-122"/>
                </a:rPr>
                <a:t>的数据元素集合称为       ，数</a:t>
              </a:r>
              <a:endParaRPr lang="en-US" altLang="zh-CN" sz="3100" baseline="0">
                <a:solidFill>
                  <a:srgbClr val="002F8C"/>
                </a:solidFill>
                <a:latin typeface="幼圆" pitchFamily="49" charset="-122"/>
                <a:ea typeface="幼圆" pitchFamily="49" charset="-122"/>
              </a:endParaRPr>
            </a:p>
            <a:p>
              <a:pPr eaLnBrk="1" fontAlgn="base" hangingPunct="1">
                <a:lnSpc>
                  <a:spcPct val="150000"/>
                </a:lnSpc>
                <a:spcBef>
                  <a:spcPct val="0"/>
                </a:spcBef>
              </a:pPr>
              <a:r>
                <a:rPr lang="zh-CN" altLang="en-US" sz="3100" baseline="0">
                  <a:solidFill>
                    <a:srgbClr val="002F8C"/>
                  </a:solidFill>
                  <a:latin typeface="幼圆" pitchFamily="49" charset="-122"/>
                  <a:ea typeface="幼圆" pitchFamily="49" charset="-122"/>
                </a:rPr>
                <a:t>据元素的个数</a:t>
              </a:r>
              <a:r>
                <a:rPr lang="en-US" altLang="en-US" sz="3100" baseline="0">
                  <a:solidFill>
                    <a:srgbClr val="002F8C"/>
                  </a:solidFill>
                  <a:ea typeface="幼圆" pitchFamily="49" charset="-122"/>
                </a:rPr>
                <a:t>n</a:t>
              </a:r>
              <a:r>
                <a:rPr lang="zh-CN" altLang="en-US" sz="3100" baseline="0">
                  <a:solidFill>
                    <a:srgbClr val="002F8C"/>
                  </a:solidFill>
                  <a:latin typeface="幼圆" pitchFamily="49" charset="-122"/>
                  <a:ea typeface="幼圆" pitchFamily="49" charset="-122"/>
                </a:rPr>
                <a:t>为线性表的长度,长度为</a:t>
              </a:r>
              <a:r>
                <a:rPr lang="zh-CN" altLang="en-US" sz="3100" baseline="0">
                  <a:solidFill>
                    <a:srgbClr val="002F8C"/>
                  </a:solidFill>
                  <a:ea typeface="幼圆" pitchFamily="49" charset="-122"/>
                </a:rPr>
                <a:t>0</a:t>
              </a:r>
              <a:endParaRPr lang="en-US" altLang="zh-CN" sz="3100" baseline="0">
                <a:solidFill>
                  <a:srgbClr val="002F8C"/>
                </a:solidFill>
                <a:ea typeface="幼圆" pitchFamily="49" charset="-122"/>
              </a:endParaRPr>
            </a:p>
            <a:p>
              <a:pPr eaLnBrk="1" fontAlgn="base" hangingPunct="1">
                <a:lnSpc>
                  <a:spcPct val="150000"/>
                </a:lnSpc>
                <a:spcBef>
                  <a:spcPct val="0"/>
                </a:spcBef>
              </a:pPr>
              <a:r>
                <a:rPr lang="zh-CN" altLang="en-US" sz="3100" baseline="0">
                  <a:solidFill>
                    <a:srgbClr val="002F8C"/>
                  </a:solidFill>
                  <a:latin typeface="幼圆" pitchFamily="49" charset="-122"/>
                  <a:ea typeface="幼圆" pitchFamily="49" charset="-122"/>
                </a:rPr>
                <a:t>的线性表称为空表。</a:t>
              </a:r>
            </a:p>
          </p:txBody>
        </p:sp>
        <p:sp>
          <p:nvSpPr>
            <p:cNvPr id="50185" name="Rectangle 16"/>
            <p:cNvSpPr>
              <a:spLocks noChangeArrowheads="1"/>
            </p:cNvSpPr>
            <p:nvPr/>
          </p:nvSpPr>
          <p:spPr bwMode="auto">
            <a:xfrm>
              <a:off x="3730" y="1776"/>
              <a:ext cx="1418" cy="404"/>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3600" baseline="0">
                  <a:solidFill>
                    <a:srgbClr val="FF3300"/>
                  </a:solidFill>
                  <a:latin typeface="黑体" pitchFamily="2" charset="-122"/>
                  <a:ea typeface="黑体" pitchFamily="2" charset="-122"/>
                </a:rPr>
                <a:t>线性表</a:t>
              </a:r>
            </a:p>
          </p:txBody>
        </p:sp>
      </p:grpSp>
      <p:grpSp>
        <p:nvGrpSpPr>
          <p:cNvPr id="3" name="Group 22"/>
          <p:cNvGrpSpPr>
            <a:grpSpLocks/>
          </p:cNvGrpSpPr>
          <p:nvPr/>
        </p:nvGrpSpPr>
        <p:grpSpPr bwMode="auto">
          <a:xfrm>
            <a:off x="323850" y="404813"/>
            <a:ext cx="3105150" cy="609600"/>
            <a:chOff x="1452" y="384"/>
            <a:chExt cx="1956" cy="384"/>
          </a:xfrm>
        </p:grpSpPr>
        <p:sp>
          <p:nvSpPr>
            <p:cNvPr id="50181" name="Oval 19"/>
            <p:cNvSpPr>
              <a:spLocks noChangeArrowheads="1"/>
            </p:cNvSpPr>
            <p:nvPr/>
          </p:nvSpPr>
          <p:spPr bwMode="auto">
            <a:xfrm>
              <a:off x="1452" y="384"/>
              <a:ext cx="1956" cy="384"/>
            </a:xfrm>
            <a:prstGeom prst="ellipse">
              <a:avLst/>
            </a:prstGeom>
            <a:solidFill>
              <a:srgbClr val="FFFFB1"/>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50182" name="Text Box 21"/>
            <p:cNvSpPr txBox="1">
              <a:spLocks noChangeArrowheads="1"/>
            </p:cNvSpPr>
            <p:nvPr/>
          </p:nvSpPr>
          <p:spPr bwMode="auto">
            <a:xfrm>
              <a:off x="1543" y="396"/>
              <a:ext cx="1856" cy="336"/>
            </a:xfrm>
            <a:prstGeom prst="rect">
              <a:avLst/>
            </a:prstGeom>
            <a:noFill/>
            <a:ln w="12700" cap="sq">
              <a:noFill/>
              <a:miter lim="800000"/>
              <a:headEnd/>
              <a:tailEnd/>
            </a:ln>
          </p:spPr>
          <p:txBody>
            <a:bodyPr wrap="none">
              <a:spAutoFit/>
            </a:bodyPr>
            <a:lstStyle/>
            <a:p>
              <a:pPr fontAlgn="base">
                <a:spcBef>
                  <a:spcPct val="0"/>
                </a:spcBef>
              </a:pPr>
              <a:r>
                <a:rPr lang="zh-CN" altLang="en-US" sz="2900" baseline="0">
                  <a:solidFill>
                    <a:schemeClr val="accent2"/>
                  </a:solidFill>
                  <a:latin typeface="黑体" pitchFamily="2" charset="-122"/>
                  <a:ea typeface="黑体" pitchFamily="2" charset="-122"/>
                </a:rPr>
                <a:t>2.线性表的定义 </a:t>
              </a:r>
            </a:p>
          </p:txBody>
        </p:sp>
      </p:grpSp>
      <p:sp>
        <p:nvSpPr>
          <p:cNvPr id="50180" name="矩形 2"/>
          <p:cNvSpPr>
            <a:spLocks noChangeArrowheads="1"/>
          </p:cNvSpPr>
          <p:nvPr/>
        </p:nvSpPr>
        <p:spPr bwMode="auto">
          <a:xfrm>
            <a:off x="683568" y="5301208"/>
            <a:ext cx="7654925" cy="1000274"/>
          </a:xfrm>
          <a:prstGeom prst="rect">
            <a:avLst/>
          </a:prstGeom>
          <a:noFill/>
          <a:ln w="9525">
            <a:noFill/>
            <a:miter lim="800000"/>
            <a:headEnd/>
            <a:tailEnd/>
          </a:ln>
        </p:spPr>
        <p:txBody>
          <a:bodyPr>
            <a:spAutoFit/>
          </a:bodyPr>
          <a:lstStyle/>
          <a:p>
            <a:r>
              <a:rPr lang="zh-CN" altLang="en-US" sz="2800" b="1" dirty="0">
                <a:solidFill>
                  <a:srgbClr val="000099"/>
                </a:solidFill>
                <a:ea typeface="幼圆" pitchFamily="49" charset="-122"/>
              </a:rPr>
              <a:t>线性表的特点：</a:t>
            </a:r>
            <a:endParaRPr lang="en-US" altLang="zh-CN" sz="2800" b="1" dirty="0">
              <a:solidFill>
                <a:srgbClr val="000099"/>
              </a:solidFill>
              <a:ea typeface="幼圆" pitchFamily="49" charset="-122"/>
            </a:endParaRPr>
          </a:p>
          <a:p>
            <a:r>
              <a:rPr lang="zh-CN" altLang="en-US" sz="3100" baseline="0" dirty="0">
                <a:solidFill>
                  <a:srgbClr val="000099"/>
                </a:solidFill>
                <a:latin typeface="幼圆" pitchFamily="49" charset="-122"/>
                <a:ea typeface="幼圆" pitchFamily="49" charset="-122"/>
              </a:rPr>
              <a:t>（</a:t>
            </a:r>
            <a:r>
              <a:rPr lang="en-US" altLang="zh-CN" sz="3100" baseline="0" dirty="0">
                <a:solidFill>
                  <a:srgbClr val="000099"/>
                </a:solidFill>
                <a:latin typeface="幼圆" pitchFamily="49" charset="-122"/>
                <a:ea typeface="幼圆" pitchFamily="49" charset="-122"/>
              </a:rPr>
              <a:t>1</a:t>
            </a:r>
            <a:r>
              <a:rPr lang="zh-CN" altLang="en-US" sz="3100" baseline="0" dirty="0">
                <a:solidFill>
                  <a:srgbClr val="000099"/>
                </a:solidFill>
                <a:latin typeface="幼圆" pitchFamily="49" charset="-122"/>
                <a:ea typeface="幼圆" pitchFamily="49" charset="-122"/>
              </a:rPr>
              <a:t>）同一性 （</a:t>
            </a:r>
            <a:r>
              <a:rPr lang="en-US" altLang="zh-CN" sz="3100" baseline="0" dirty="0">
                <a:solidFill>
                  <a:srgbClr val="000099"/>
                </a:solidFill>
                <a:latin typeface="幼圆" pitchFamily="49" charset="-122"/>
                <a:ea typeface="幼圆" pitchFamily="49" charset="-122"/>
              </a:rPr>
              <a:t>2</a:t>
            </a:r>
            <a:r>
              <a:rPr lang="zh-CN" altLang="en-US" sz="3100" baseline="0" dirty="0">
                <a:solidFill>
                  <a:srgbClr val="000099"/>
                </a:solidFill>
                <a:latin typeface="幼圆" pitchFamily="49" charset="-122"/>
                <a:ea typeface="幼圆" pitchFamily="49" charset="-122"/>
              </a:rPr>
              <a:t>）有穷性  （</a:t>
            </a:r>
            <a:r>
              <a:rPr lang="en-US" altLang="zh-CN" sz="3100" baseline="0" dirty="0">
                <a:solidFill>
                  <a:srgbClr val="000099"/>
                </a:solidFill>
                <a:latin typeface="幼圆" pitchFamily="49" charset="-122"/>
                <a:ea typeface="幼圆" pitchFamily="49" charset="-122"/>
              </a:rPr>
              <a:t>3</a:t>
            </a:r>
            <a:r>
              <a:rPr lang="zh-CN" altLang="en-US" sz="3100" baseline="0" dirty="0">
                <a:solidFill>
                  <a:srgbClr val="000099"/>
                </a:solidFill>
                <a:latin typeface="幼圆" pitchFamily="49" charset="-122"/>
                <a:ea typeface="幼圆" pitchFamily="49" charset="-122"/>
              </a:rPr>
              <a:t>）有序性</a:t>
            </a:r>
            <a:endParaRPr lang="zh-CN" altLang="en-US" sz="3100" baseline="0" dirty="0">
              <a:solidFill>
                <a:srgbClr val="002F8C"/>
              </a:solidFill>
              <a:latin typeface="幼圆" pitchFamily="49" charset="-122"/>
              <a:ea typeface="幼圆"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fade">
                                      <p:cBhvr>
                                        <p:cTn id="12" dur="1000"/>
                                        <p:tgtEl>
                                          <p:spTgt spid="50180"/>
                                        </p:tgtEl>
                                      </p:cBhvr>
                                    </p:animEffect>
                                    <p:anim calcmode="lin" valueType="num">
                                      <p:cBhvr>
                                        <p:cTn id="13" dur="1000" fill="hold"/>
                                        <p:tgtEl>
                                          <p:spTgt spid="50180"/>
                                        </p:tgtEl>
                                        <p:attrNameLst>
                                          <p:attrName>ppt_x</p:attrName>
                                        </p:attrNameLst>
                                      </p:cBhvr>
                                      <p:tavLst>
                                        <p:tav tm="0">
                                          <p:val>
                                            <p:strVal val="#ppt_x"/>
                                          </p:val>
                                        </p:tav>
                                        <p:tav tm="100000">
                                          <p:val>
                                            <p:strVal val="#ppt_x"/>
                                          </p:val>
                                        </p:tav>
                                      </p:tavLst>
                                    </p:anim>
                                    <p:anim calcmode="lin" valueType="num">
                                      <p:cBhvr>
                                        <p:cTn id="14" dur="1000" fill="hold"/>
                                        <p:tgtEl>
                                          <p:spTgt spid="501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839788" y="1268760"/>
            <a:ext cx="8304212" cy="3829050"/>
          </a:xfrm>
          <a:prstGeom prst="rect">
            <a:avLst/>
          </a:prstGeom>
          <a:solidFill>
            <a:srgbClr val="CCFFFF"/>
          </a:solidFill>
          <a:ln w="9525">
            <a:noFill/>
            <a:miter lim="800000"/>
            <a:headEnd/>
            <a:tailEnd/>
          </a:ln>
          <a:effectLst>
            <a:outerShdw dist="260582" dir="2818496" algn="ctr" rotWithShape="0">
              <a:srgbClr val="B2B2B2"/>
            </a:outerShdw>
          </a:effectLst>
        </p:spPr>
        <p:txBody>
          <a:bodyPr wrap="none" anchor="ctr"/>
          <a:lstStyle/>
          <a:p>
            <a:pPr algn="ctr"/>
            <a:endParaRPr lang="zh-CN" altLang="en-US" sz="2600"/>
          </a:p>
        </p:txBody>
      </p:sp>
      <p:grpSp>
        <p:nvGrpSpPr>
          <p:cNvPr id="3" name="Group 3"/>
          <p:cNvGrpSpPr>
            <a:grpSpLocks/>
          </p:cNvGrpSpPr>
          <p:nvPr/>
        </p:nvGrpSpPr>
        <p:grpSpPr bwMode="auto">
          <a:xfrm>
            <a:off x="457200" y="188913"/>
            <a:ext cx="2057400" cy="1136650"/>
            <a:chOff x="288" y="192"/>
            <a:chExt cx="1296" cy="716"/>
          </a:xfrm>
        </p:grpSpPr>
        <p:sp>
          <p:nvSpPr>
            <p:cNvPr id="16422" name="AutoShape 4"/>
            <p:cNvSpPr>
              <a:spLocks noChangeArrowheads="1"/>
            </p:cNvSpPr>
            <p:nvPr/>
          </p:nvSpPr>
          <p:spPr bwMode="auto">
            <a:xfrm rot="4009486">
              <a:off x="578" y="-98"/>
              <a:ext cx="716" cy="1296"/>
            </a:xfrm>
            <a:prstGeom prst="irregularSeal2">
              <a:avLst/>
            </a:prstGeom>
            <a:solidFill>
              <a:srgbClr val="CCFFFF"/>
            </a:solidFill>
            <a:ln w="85725">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6423" name="Rectangle 5"/>
            <p:cNvSpPr>
              <a:spLocks noChangeArrowheads="1"/>
            </p:cNvSpPr>
            <p:nvPr/>
          </p:nvSpPr>
          <p:spPr bwMode="auto">
            <a:xfrm>
              <a:off x="464" y="252"/>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a:solidFill>
                    <a:srgbClr val="FF3300"/>
                  </a:solidFill>
                  <a:ea typeface="黑体" pitchFamily="2" charset="-122"/>
                </a:rPr>
                <a:t>算法</a:t>
              </a:r>
            </a:p>
          </p:txBody>
        </p:sp>
      </p:grpSp>
      <p:sp>
        <p:nvSpPr>
          <p:cNvPr id="541702" name="Rectangle 6"/>
          <p:cNvSpPr>
            <a:spLocks noChangeArrowheads="1"/>
          </p:cNvSpPr>
          <p:nvPr/>
        </p:nvSpPr>
        <p:spPr bwMode="auto">
          <a:xfrm>
            <a:off x="323850" y="2439988"/>
            <a:ext cx="6438900" cy="476250"/>
          </a:xfrm>
          <a:prstGeom prst="rect">
            <a:avLst/>
          </a:prstGeom>
          <a:noFill/>
          <a:ln w="12700" cap="sq">
            <a:noFill/>
            <a:miter lim="800000"/>
            <a:headEnd/>
            <a:tailEnd/>
          </a:ln>
        </p:spPr>
        <p:txBody>
          <a:bodyPr>
            <a:spAutoFit/>
          </a:bodyPr>
          <a:lstStyle/>
          <a:p>
            <a:pPr lvl="2" fontAlgn="base">
              <a:lnSpc>
                <a:spcPct val="90000"/>
              </a:lnSpc>
              <a:spcBef>
                <a:spcPct val="0"/>
              </a:spcBef>
            </a:pPr>
            <a:r>
              <a:rPr lang="zh-CN" altLang="zh-CN" sz="2800" baseline="0" dirty="0">
                <a:solidFill>
                  <a:srgbClr val="FF0066"/>
                </a:solidFill>
              </a:rPr>
              <a:t> </a:t>
            </a:r>
            <a:r>
              <a:rPr lang="en-US" altLang="zh-CN" sz="2600" baseline="0" dirty="0">
                <a:solidFill>
                  <a:srgbClr val="FF0066"/>
                </a:solidFill>
              </a:rPr>
              <a:t>p=(</a:t>
            </a:r>
            <a:r>
              <a:rPr lang="en-US" altLang="zh-CN" sz="2600" dirty="0" err="1">
                <a:solidFill>
                  <a:srgbClr val="FF0066"/>
                </a:solidFill>
              </a:rPr>
              <a:t>Nodeptr</a:t>
            </a:r>
            <a:r>
              <a:rPr lang="en-US" altLang="zh-CN" sz="2600" baseline="0" dirty="0">
                <a:solidFill>
                  <a:srgbClr val="FF0066"/>
                </a:solidFill>
              </a:rPr>
              <a:t>)</a:t>
            </a:r>
            <a:r>
              <a:rPr lang="en-US" altLang="zh-CN" sz="2600" baseline="0" dirty="0" err="1">
                <a:solidFill>
                  <a:srgbClr val="FF0066"/>
                </a:solidFill>
              </a:rPr>
              <a:t>malloc</a:t>
            </a:r>
            <a:r>
              <a:rPr lang="en-US" altLang="zh-CN" sz="2600" baseline="0" dirty="0">
                <a:solidFill>
                  <a:srgbClr val="FF0066"/>
                </a:solidFill>
              </a:rPr>
              <a:t>(</a:t>
            </a:r>
            <a:r>
              <a:rPr lang="en-US" altLang="zh-CN" sz="2600" baseline="0" dirty="0" err="1">
                <a:solidFill>
                  <a:srgbClr val="FF0066"/>
                </a:solidFill>
              </a:rPr>
              <a:t>sizeof</a:t>
            </a:r>
            <a:r>
              <a:rPr lang="en-US" altLang="zh-CN" sz="2600" baseline="0" dirty="0">
                <a:solidFill>
                  <a:srgbClr val="FF0066"/>
                </a:solidFill>
              </a:rPr>
              <a:t>(Node));</a:t>
            </a:r>
            <a:r>
              <a:rPr lang="zh-CN" altLang="zh-CN" sz="2000" baseline="0" dirty="0">
                <a:solidFill>
                  <a:schemeClr val="bg1"/>
                </a:solidFill>
              </a:rPr>
              <a:t> </a:t>
            </a:r>
            <a:endParaRPr lang="zh-CN" altLang="en-US" sz="2000" baseline="0" dirty="0">
              <a:solidFill>
                <a:schemeClr val="bg1"/>
              </a:solidFill>
            </a:endParaRPr>
          </a:p>
        </p:txBody>
      </p:sp>
      <p:grpSp>
        <p:nvGrpSpPr>
          <p:cNvPr id="4" name="Group 7"/>
          <p:cNvGrpSpPr>
            <a:grpSpLocks/>
          </p:cNvGrpSpPr>
          <p:nvPr/>
        </p:nvGrpSpPr>
        <p:grpSpPr bwMode="auto">
          <a:xfrm>
            <a:off x="6376988" y="1852613"/>
            <a:ext cx="2290762" cy="457200"/>
            <a:chOff x="4005" y="1296"/>
            <a:chExt cx="1443" cy="288"/>
          </a:xfrm>
        </p:grpSpPr>
        <p:sp>
          <p:nvSpPr>
            <p:cNvPr id="16420" name="AutoShape 8"/>
            <p:cNvSpPr>
              <a:spLocks noChangeArrowheads="1"/>
            </p:cNvSpPr>
            <p:nvPr/>
          </p:nvSpPr>
          <p:spPr bwMode="auto">
            <a:xfrm>
              <a:off x="4008" y="1296"/>
              <a:ext cx="1392" cy="288"/>
            </a:xfrm>
            <a:prstGeom prst="wedgeRectCallout">
              <a:avLst>
                <a:gd name="adj1" fmla="val -43894"/>
                <a:gd name="adj2" fmla="val 103472"/>
              </a:avLst>
            </a:prstGeom>
            <a:noFill/>
            <a:ln w="57150" cap="sq">
              <a:solidFill>
                <a:srgbClr val="2DB6B3"/>
              </a:solidFill>
              <a:miter lim="800000"/>
              <a:headEnd/>
              <a:tailEnd/>
            </a:ln>
          </p:spPr>
          <p:txBody>
            <a:bodyPr anchor="ctr"/>
            <a:lstStyle/>
            <a:p>
              <a:pPr algn="ctr"/>
              <a:endParaRPr lang="zh-CN" altLang="en-US" sz="2600"/>
            </a:p>
          </p:txBody>
        </p:sp>
        <p:sp>
          <p:nvSpPr>
            <p:cNvPr id="16421" name="Rectangle 9"/>
            <p:cNvSpPr>
              <a:spLocks noChangeArrowheads="1"/>
            </p:cNvSpPr>
            <p:nvPr/>
          </p:nvSpPr>
          <p:spPr bwMode="auto">
            <a:xfrm>
              <a:off x="4005" y="1296"/>
              <a:ext cx="1443" cy="269"/>
            </a:xfrm>
            <a:prstGeom prst="rect">
              <a:avLst/>
            </a:prstGeom>
            <a:noFill/>
            <a:ln w="12700" cap="sq">
              <a:noFill/>
              <a:miter lim="800000"/>
              <a:headEnd/>
              <a:tailEnd/>
            </a:ln>
          </p:spPr>
          <p:txBody>
            <a:bodyPr>
              <a:spAutoFit/>
            </a:bodyPr>
            <a:lstStyle/>
            <a:p>
              <a:r>
                <a:rPr lang="zh-CN" altLang="en-US" sz="2200" baseline="0">
                  <a:solidFill>
                    <a:schemeClr val="accent2"/>
                  </a:solidFill>
                  <a:latin typeface="宋体" charset="-122"/>
                  <a:ea typeface="幼圆" pitchFamily="49" charset="-122"/>
                </a:rPr>
                <a:t>申请一个新结点</a:t>
              </a:r>
            </a:p>
          </p:txBody>
        </p:sp>
      </p:grpSp>
      <p:sp>
        <p:nvSpPr>
          <p:cNvPr id="541706" name="Rectangle 10"/>
          <p:cNvSpPr>
            <a:spLocks noChangeArrowheads="1"/>
          </p:cNvSpPr>
          <p:nvPr/>
        </p:nvSpPr>
        <p:spPr bwMode="auto">
          <a:xfrm>
            <a:off x="1317625" y="2835275"/>
            <a:ext cx="6293711" cy="523220"/>
          </a:xfrm>
          <a:prstGeom prst="rect">
            <a:avLst/>
          </a:prstGeom>
          <a:noFill/>
          <a:ln w="12700" cap="sq">
            <a:noFill/>
            <a:miter lim="800000"/>
            <a:headEnd/>
            <a:tailEnd/>
          </a:ln>
        </p:spPr>
        <p:txBody>
          <a:bodyPr wrap="none">
            <a:spAutoFit/>
          </a:bodyPr>
          <a:lstStyle/>
          <a:p>
            <a:r>
              <a:rPr lang="zh-CN" altLang="en-US" sz="2800" baseline="0" dirty="0">
                <a:solidFill>
                  <a:srgbClr val="00297C"/>
                </a:solidFill>
              </a:rPr>
              <a:t>p</a:t>
            </a:r>
            <a:r>
              <a:rPr lang="zh-CN" altLang="en-US" sz="2800" baseline="0" dirty="0">
                <a:solidFill>
                  <a:srgbClr val="00297C"/>
                </a:solidFill>
                <a:latin typeface="宋体" charset="-122"/>
                <a:ea typeface="宋体" charset="-122"/>
              </a:rPr>
              <a:t>-</a:t>
            </a:r>
            <a:r>
              <a:rPr lang="zh-CN" altLang="en-US" sz="2800" baseline="0" dirty="0">
                <a:solidFill>
                  <a:srgbClr val="00297C"/>
                </a:solidFill>
              </a:rPr>
              <a:t>&gt;</a:t>
            </a:r>
            <a:r>
              <a:rPr lang="en-US" altLang="zh-CN" sz="2600" baseline="0" dirty="0">
                <a:solidFill>
                  <a:srgbClr val="00297C"/>
                </a:solidFill>
              </a:rPr>
              <a:t>data=item;</a:t>
            </a:r>
            <a:r>
              <a:rPr lang="en-US" altLang="zh-CN" sz="2800" baseline="0" dirty="0">
                <a:solidFill>
                  <a:srgbClr val="00297C"/>
                </a:solidFill>
              </a:rPr>
              <a:t>           </a:t>
            </a:r>
            <a:r>
              <a:rPr lang="en-US" altLang="zh-CN" sz="2200" baseline="0" dirty="0">
                <a:solidFill>
                  <a:srgbClr val="00297C"/>
                </a:solidFill>
              </a:rPr>
              <a:t>/* </a:t>
            </a:r>
            <a:r>
              <a:rPr lang="zh-CN" altLang="en-US" sz="2200" baseline="0" dirty="0">
                <a:solidFill>
                  <a:srgbClr val="00297C"/>
                </a:solidFill>
                <a:latin typeface="宋体" charset="-122"/>
                <a:ea typeface="幼圆" pitchFamily="49" charset="-122"/>
              </a:rPr>
              <a:t>将</a:t>
            </a:r>
            <a:r>
              <a:rPr lang="en-US" altLang="zh-CN" sz="2200" baseline="0" dirty="0">
                <a:solidFill>
                  <a:srgbClr val="00297C"/>
                </a:solidFill>
              </a:rPr>
              <a:t>item</a:t>
            </a:r>
            <a:r>
              <a:rPr lang="zh-CN" altLang="en-US" sz="2200" dirty="0">
                <a:solidFill>
                  <a:srgbClr val="00297C"/>
                </a:solidFill>
                <a:latin typeface="宋体" charset="-122"/>
                <a:ea typeface="幼圆" pitchFamily="49" charset="-122"/>
              </a:rPr>
              <a:t>赋给</a:t>
            </a:r>
            <a:r>
              <a:rPr lang="zh-CN" altLang="en-US" sz="2200" baseline="0" dirty="0">
                <a:solidFill>
                  <a:srgbClr val="00297C"/>
                </a:solidFill>
                <a:latin typeface="宋体" charset="-122"/>
                <a:ea typeface="幼圆" pitchFamily="49" charset="-122"/>
              </a:rPr>
              <a:t>新结点数据域</a:t>
            </a:r>
            <a:r>
              <a:rPr lang="zh-CN" altLang="en-US" sz="2200" baseline="0" dirty="0">
                <a:solidFill>
                  <a:srgbClr val="00297C"/>
                </a:solidFill>
              </a:rPr>
              <a:t> *</a:t>
            </a:r>
            <a:r>
              <a:rPr lang="zh-CN" altLang="zh-CN" sz="2200" baseline="0" dirty="0">
                <a:solidFill>
                  <a:srgbClr val="00297C"/>
                </a:solidFill>
              </a:rPr>
              <a:t>/</a:t>
            </a:r>
            <a:endParaRPr lang="zh-CN" altLang="en-US" sz="2200" baseline="0" dirty="0">
              <a:solidFill>
                <a:srgbClr val="00297C"/>
              </a:solidFill>
            </a:endParaRPr>
          </a:p>
        </p:txBody>
      </p:sp>
      <p:sp>
        <p:nvSpPr>
          <p:cNvPr id="541707" name="Rectangle 11"/>
          <p:cNvSpPr>
            <a:spLocks noChangeArrowheads="1"/>
          </p:cNvSpPr>
          <p:nvPr/>
        </p:nvSpPr>
        <p:spPr bwMode="auto">
          <a:xfrm>
            <a:off x="1322388" y="3240088"/>
            <a:ext cx="7539243" cy="523220"/>
          </a:xfrm>
          <a:prstGeom prst="rect">
            <a:avLst/>
          </a:prstGeom>
          <a:noFill/>
          <a:ln w="12700" cap="sq">
            <a:noFill/>
            <a:miter lim="800000"/>
            <a:headEnd/>
            <a:tailEnd/>
          </a:ln>
        </p:spPr>
        <p:txBody>
          <a:bodyPr wrap="none">
            <a:spAutoFit/>
          </a:bodyPr>
          <a:lstStyle/>
          <a:p>
            <a:r>
              <a:rPr lang="zh-CN" altLang="en-US" sz="2800" baseline="0" dirty="0">
                <a:solidFill>
                  <a:srgbClr val="00297C"/>
                </a:solidFill>
              </a:rPr>
              <a:t>p</a:t>
            </a:r>
            <a:r>
              <a:rPr lang="zh-CN" altLang="en-US" sz="2800" baseline="0" dirty="0">
                <a:solidFill>
                  <a:srgbClr val="00297C"/>
                </a:solidFill>
                <a:latin typeface="宋体" charset="-122"/>
                <a:ea typeface="宋体" charset="-122"/>
              </a:rPr>
              <a:t>-</a:t>
            </a:r>
            <a:r>
              <a:rPr lang="zh-CN" altLang="en-US" sz="2800" baseline="0" dirty="0">
                <a:solidFill>
                  <a:srgbClr val="00297C"/>
                </a:solidFill>
              </a:rPr>
              <a:t>&gt;</a:t>
            </a:r>
            <a:r>
              <a:rPr lang="en-US" altLang="zh-CN" sz="2600" baseline="0" dirty="0">
                <a:solidFill>
                  <a:srgbClr val="00297C"/>
                </a:solidFill>
              </a:rPr>
              <a:t>link=list;</a:t>
            </a:r>
            <a:r>
              <a:rPr lang="en-US" altLang="zh-CN" sz="2800" baseline="0" dirty="0">
                <a:solidFill>
                  <a:srgbClr val="00297C"/>
                </a:solidFill>
                <a:latin typeface="宋体" charset="-122"/>
              </a:rPr>
              <a:t>       </a:t>
            </a:r>
            <a:r>
              <a:rPr lang="en-US" altLang="zh-CN" sz="2200" baseline="0" dirty="0">
                <a:solidFill>
                  <a:srgbClr val="00297C"/>
                </a:solidFill>
              </a:rPr>
              <a:t>/* </a:t>
            </a:r>
            <a:r>
              <a:rPr lang="zh-CN" altLang="en-US" sz="2200" baseline="0" dirty="0">
                <a:solidFill>
                  <a:srgbClr val="00297C"/>
                </a:solidFill>
                <a:latin typeface="宋体" charset="-122"/>
                <a:ea typeface="幼圆" pitchFamily="49" charset="-122"/>
              </a:rPr>
              <a:t>将新结点指向原链表第一个结点</a:t>
            </a:r>
            <a:r>
              <a:rPr lang="zh-CN" altLang="en-US" sz="2200" baseline="0" dirty="0">
                <a:solidFill>
                  <a:srgbClr val="00297C"/>
                </a:solidFill>
              </a:rPr>
              <a:t>*</a:t>
            </a:r>
            <a:r>
              <a:rPr lang="zh-CN" altLang="zh-CN" sz="2200" baseline="0" dirty="0">
                <a:solidFill>
                  <a:srgbClr val="00297C"/>
                </a:solidFill>
              </a:rPr>
              <a:t>/</a:t>
            </a:r>
            <a:endParaRPr lang="zh-CN" altLang="en-US" sz="2200" baseline="0" dirty="0">
              <a:solidFill>
                <a:srgbClr val="00297C"/>
              </a:solidFill>
            </a:endParaRPr>
          </a:p>
        </p:txBody>
      </p:sp>
      <p:sp>
        <p:nvSpPr>
          <p:cNvPr id="541708" name="Rectangle 12"/>
          <p:cNvSpPr>
            <a:spLocks noChangeArrowheads="1"/>
          </p:cNvSpPr>
          <p:nvPr/>
        </p:nvSpPr>
        <p:spPr bwMode="auto">
          <a:xfrm>
            <a:off x="419100" y="3640138"/>
            <a:ext cx="7394973" cy="480131"/>
          </a:xfrm>
          <a:prstGeom prst="rect">
            <a:avLst/>
          </a:prstGeom>
          <a:noFill/>
          <a:ln w="12700" cap="sq">
            <a:noFill/>
            <a:miter lim="800000"/>
            <a:headEnd/>
            <a:tailEnd/>
          </a:ln>
        </p:spPr>
        <p:txBody>
          <a:bodyPr wrap="none">
            <a:spAutoFit/>
          </a:bodyPr>
          <a:lstStyle/>
          <a:p>
            <a:pPr lvl="2" fontAlgn="base">
              <a:lnSpc>
                <a:spcPct val="90000"/>
              </a:lnSpc>
              <a:spcBef>
                <a:spcPct val="0"/>
              </a:spcBef>
            </a:pPr>
            <a:r>
              <a:rPr lang="en-US" altLang="zh-CN" sz="2600" dirty="0">
                <a:solidFill>
                  <a:srgbClr val="00297C"/>
                </a:solidFill>
              </a:rPr>
              <a:t>return  p</a:t>
            </a:r>
            <a:r>
              <a:rPr lang="en-US" altLang="zh-CN" sz="2600" baseline="0" dirty="0">
                <a:solidFill>
                  <a:srgbClr val="00297C"/>
                </a:solidFill>
              </a:rPr>
              <a:t>;</a:t>
            </a:r>
            <a:r>
              <a:rPr lang="en-US" altLang="zh-CN" sz="2800" baseline="0" dirty="0">
                <a:solidFill>
                  <a:srgbClr val="00297C"/>
                </a:solidFill>
                <a:latin typeface="宋体" charset="-122"/>
              </a:rPr>
              <a:t>            </a:t>
            </a:r>
            <a:r>
              <a:rPr lang="en-US" altLang="zh-CN" sz="2200" baseline="0" dirty="0">
                <a:solidFill>
                  <a:srgbClr val="00297C"/>
                </a:solidFill>
              </a:rPr>
              <a:t>/* </a:t>
            </a:r>
            <a:r>
              <a:rPr lang="zh-CN" altLang="en-US" sz="2200" dirty="0">
                <a:solidFill>
                  <a:srgbClr val="00297C"/>
                </a:solidFill>
                <a:latin typeface="宋体" charset="-122"/>
                <a:ea typeface="幼圆" pitchFamily="49" charset="-122"/>
              </a:rPr>
              <a:t>将链表新头</a:t>
            </a:r>
            <a:r>
              <a:rPr lang="zh-CN" altLang="en-US" sz="2200" baseline="0" dirty="0">
                <a:solidFill>
                  <a:srgbClr val="00297C"/>
                </a:solidFill>
                <a:latin typeface="宋体" charset="-122"/>
                <a:ea typeface="幼圆" pitchFamily="49" charset="-122"/>
              </a:rPr>
              <a:t>指针返回</a:t>
            </a:r>
            <a:r>
              <a:rPr lang="zh-CN" altLang="en-US" sz="2200" baseline="0" dirty="0">
                <a:solidFill>
                  <a:srgbClr val="00297C"/>
                </a:solidFill>
              </a:rPr>
              <a:t> *</a:t>
            </a:r>
            <a:r>
              <a:rPr lang="zh-CN" altLang="zh-CN" sz="2200" baseline="0" dirty="0">
                <a:solidFill>
                  <a:srgbClr val="00297C"/>
                </a:solidFill>
              </a:rPr>
              <a:t>/ </a:t>
            </a:r>
            <a:endParaRPr lang="zh-CN" altLang="en-US" sz="2200" baseline="0" dirty="0">
              <a:solidFill>
                <a:srgbClr val="00297C"/>
              </a:solidFill>
            </a:endParaRPr>
          </a:p>
        </p:txBody>
      </p:sp>
      <p:sp>
        <p:nvSpPr>
          <p:cNvPr id="541709" name="Rectangle 13"/>
          <p:cNvSpPr>
            <a:spLocks noChangeArrowheads="1"/>
          </p:cNvSpPr>
          <p:nvPr/>
        </p:nvSpPr>
        <p:spPr bwMode="auto">
          <a:xfrm>
            <a:off x="0" y="1268760"/>
            <a:ext cx="8915400" cy="3179762"/>
          </a:xfrm>
          <a:prstGeom prst="rect">
            <a:avLst/>
          </a:prstGeom>
          <a:noFill/>
          <a:ln w="12700" cap="sq">
            <a:noFill/>
            <a:miter lim="800000"/>
            <a:headEnd/>
            <a:tailEnd/>
          </a:ln>
        </p:spPr>
        <p:txBody>
          <a:bodyPr>
            <a:spAutoFit/>
          </a:bodyPr>
          <a:lstStyle/>
          <a:p>
            <a:pPr lvl="2" fontAlgn="base">
              <a:lnSpc>
                <a:spcPct val="90000"/>
              </a:lnSpc>
              <a:spcBef>
                <a:spcPct val="5000"/>
              </a:spcBef>
            </a:pPr>
            <a:r>
              <a:rPr lang="en-US" altLang="zh-CN" sz="2500" dirty="0" err="1">
                <a:solidFill>
                  <a:srgbClr val="00297C"/>
                </a:solidFill>
              </a:rPr>
              <a:t>Nodeptr</a:t>
            </a:r>
            <a:r>
              <a:rPr lang="en-US" altLang="zh-CN" sz="2500" dirty="0">
                <a:solidFill>
                  <a:srgbClr val="00297C"/>
                </a:solidFill>
              </a:rPr>
              <a:t> </a:t>
            </a:r>
            <a:r>
              <a:rPr lang="en-US" altLang="zh-CN" sz="2500" dirty="0" err="1">
                <a:solidFill>
                  <a:srgbClr val="00297C"/>
                </a:solidFill>
              </a:rPr>
              <a:t>insertFirst</a:t>
            </a:r>
            <a:r>
              <a:rPr lang="en-US" altLang="zh-CN" sz="2500" baseline="0" dirty="0">
                <a:solidFill>
                  <a:srgbClr val="00297C"/>
                </a:solidFill>
              </a:rPr>
              <a:t>( </a:t>
            </a:r>
            <a:r>
              <a:rPr lang="en-US" altLang="zh-CN" sz="2500" dirty="0" err="1">
                <a:solidFill>
                  <a:srgbClr val="00297C"/>
                </a:solidFill>
              </a:rPr>
              <a:t>Nodeptr</a:t>
            </a:r>
            <a:r>
              <a:rPr lang="en-US" altLang="zh-CN" sz="2500" dirty="0">
                <a:solidFill>
                  <a:srgbClr val="00297C"/>
                </a:solidFill>
              </a:rPr>
              <a:t> </a:t>
            </a:r>
            <a:r>
              <a:rPr lang="en-US" altLang="zh-CN" sz="2500" baseline="0" dirty="0">
                <a:solidFill>
                  <a:srgbClr val="00297C"/>
                </a:solidFill>
              </a:rPr>
              <a:t>list, </a:t>
            </a:r>
            <a:r>
              <a:rPr lang="en-US" altLang="zh-CN" sz="2500" baseline="0" dirty="0" err="1">
                <a:solidFill>
                  <a:srgbClr val="00297C"/>
                </a:solidFill>
              </a:rPr>
              <a:t>ElemType</a:t>
            </a:r>
            <a:r>
              <a:rPr lang="en-US" altLang="zh-CN" sz="2500" baseline="0" dirty="0">
                <a:solidFill>
                  <a:srgbClr val="00297C"/>
                </a:solidFill>
              </a:rPr>
              <a:t> item )</a:t>
            </a:r>
          </a:p>
          <a:p>
            <a:pPr lvl="2" fontAlgn="base">
              <a:lnSpc>
                <a:spcPct val="90000"/>
              </a:lnSpc>
              <a:spcBef>
                <a:spcPct val="5000"/>
              </a:spcBef>
            </a:pPr>
            <a:r>
              <a:rPr lang="en-US" altLang="zh-CN" sz="2600" baseline="0" dirty="0">
                <a:solidFill>
                  <a:srgbClr val="00297C"/>
                </a:solidFill>
              </a:rPr>
              <a:t>{</a:t>
            </a:r>
          </a:p>
          <a:p>
            <a:pPr lvl="2" fontAlgn="base">
              <a:lnSpc>
                <a:spcPct val="90000"/>
              </a:lnSpc>
              <a:spcBef>
                <a:spcPct val="5000"/>
              </a:spcBef>
              <a:spcAft>
                <a:spcPct val="25000"/>
              </a:spcAft>
            </a:pPr>
            <a:r>
              <a:rPr lang="en-US" altLang="zh-CN" sz="2200" baseline="0" dirty="0">
                <a:solidFill>
                  <a:srgbClr val="00297C"/>
                </a:solidFill>
                <a:latin typeface="宋体" charset="-122"/>
              </a:rPr>
              <a:t>    </a:t>
            </a:r>
            <a:r>
              <a:rPr lang="en-US" altLang="zh-CN" sz="2200" baseline="0" dirty="0">
                <a:solidFill>
                  <a:srgbClr val="00297C"/>
                </a:solidFill>
              </a:rPr>
              <a:t>/*</a:t>
            </a:r>
            <a:r>
              <a:rPr lang="en-US" altLang="zh-CN" sz="2200" baseline="0" dirty="0">
                <a:solidFill>
                  <a:srgbClr val="00297C"/>
                </a:solidFill>
                <a:latin typeface="宋体" charset="-122"/>
              </a:rPr>
              <a:t> </a:t>
            </a:r>
            <a:r>
              <a:rPr lang="en-US" altLang="zh-CN" sz="2200" baseline="0" dirty="0">
                <a:solidFill>
                  <a:srgbClr val="00297C"/>
                </a:solidFill>
              </a:rPr>
              <a:t>list</a:t>
            </a:r>
            <a:r>
              <a:rPr lang="zh-CN" altLang="en-US" sz="2200" baseline="0" dirty="0">
                <a:solidFill>
                  <a:srgbClr val="00297C"/>
                </a:solidFill>
                <a:latin typeface="宋体" charset="-122"/>
                <a:ea typeface="幼圆" pitchFamily="49" charset="-122"/>
              </a:rPr>
              <a:t>指向链表第一个链结点</a:t>
            </a:r>
            <a:r>
              <a:rPr lang="zh-CN" altLang="en-US" sz="2200" baseline="0" dirty="0">
                <a:solidFill>
                  <a:srgbClr val="00297C"/>
                </a:solidFill>
                <a:latin typeface="宋体" charset="-122"/>
              </a:rPr>
              <a:t> *</a:t>
            </a:r>
            <a:r>
              <a:rPr lang="zh-CN" altLang="zh-CN" sz="2200" baseline="0" dirty="0">
                <a:solidFill>
                  <a:srgbClr val="00297C"/>
                </a:solidFill>
              </a:rPr>
              <a:t>/</a:t>
            </a:r>
            <a:r>
              <a:rPr lang="zh-CN" altLang="zh-CN" sz="2600" baseline="0" dirty="0">
                <a:solidFill>
                  <a:srgbClr val="00297C"/>
                </a:solidFill>
              </a:rPr>
              <a:t> </a:t>
            </a:r>
            <a:endParaRPr lang="zh-CN" altLang="en-US" sz="2600" baseline="0" dirty="0">
              <a:solidFill>
                <a:srgbClr val="00297C"/>
              </a:solidFill>
            </a:endParaRPr>
          </a:p>
          <a:p>
            <a:pPr lvl="2" fontAlgn="base">
              <a:lnSpc>
                <a:spcPct val="90000"/>
              </a:lnSpc>
              <a:spcBef>
                <a:spcPct val="5000"/>
              </a:spcBef>
            </a:pPr>
            <a:endParaRPr lang="zh-CN" altLang="en-US" sz="2600" baseline="0" dirty="0">
              <a:solidFill>
                <a:srgbClr val="00297C"/>
              </a:solidFill>
            </a:endParaRPr>
          </a:p>
          <a:p>
            <a:pPr lvl="2" fontAlgn="base">
              <a:lnSpc>
                <a:spcPct val="90000"/>
              </a:lnSpc>
              <a:spcBef>
                <a:spcPct val="5000"/>
              </a:spcBef>
            </a:pPr>
            <a:endParaRPr lang="zh-CN" altLang="en-US" sz="2600" baseline="0" dirty="0">
              <a:solidFill>
                <a:srgbClr val="00297C"/>
              </a:solidFill>
            </a:endParaRPr>
          </a:p>
          <a:p>
            <a:pPr lvl="2" fontAlgn="base">
              <a:lnSpc>
                <a:spcPct val="90000"/>
              </a:lnSpc>
              <a:spcBef>
                <a:spcPct val="5000"/>
              </a:spcBef>
            </a:pPr>
            <a:endParaRPr lang="zh-CN" altLang="en-US" sz="2600" baseline="0" dirty="0">
              <a:solidFill>
                <a:srgbClr val="00297C"/>
              </a:solidFill>
            </a:endParaRPr>
          </a:p>
          <a:p>
            <a:pPr lvl="2" fontAlgn="base">
              <a:lnSpc>
                <a:spcPct val="90000"/>
              </a:lnSpc>
              <a:spcBef>
                <a:spcPct val="5000"/>
              </a:spcBef>
            </a:pPr>
            <a:endParaRPr lang="zh-CN" altLang="en-US" sz="2600" baseline="0" dirty="0">
              <a:solidFill>
                <a:srgbClr val="00297C"/>
              </a:solidFill>
            </a:endParaRPr>
          </a:p>
          <a:p>
            <a:pPr lvl="2" fontAlgn="base">
              <a:lnSpc>
                <a:spcPct val="90000"/>
              </a:lnSpc>
              <a:spcBef>
                <a:spcPct val="5000"/>
              </a:spcBef>
            </a:pPr>
            <a:r>
              <a:rPr lang="en-US" altLang="zh-CN" sz="2600" baseline="0" dirty="0">
                <a:solidFill>
                  <a:srgbClr val="00297C"/>
                </a:solidFill>
              </a:rPr>
              <a:t>}</a:t>
            </a:r>
            <a:endParaRPr lang="zh-CN" altLang="en-US" sz="2600" baseline="0" dirty="0">
              <a:solidFill>
                <a:srgbClr val="00297C"/>
              </a:solidFill>
            </a:endParaRPr>
          </a:p>
        </p:txBody>
      </p:sp>
      <p:grpSp>
        <p:nvGrpSpPr>
          <p:cNvPr id="5" name="Group 14"/>
          <p:cNvGrpSpPr>
            <a:grpSpLocks/>
          </p:cNvGrpSpPr>
          <p:nvPr/>
        </p:nvGrpSpPr>
        <p:grpSpPr bwMode="auto">
          <a:xfrm>
            <a:off x="5580112" y="5373216"/>
            <a:ext cx="3141662" cy="579437"/>
            <a:chOff x="3033" y="3064"/>
            <a:chExt cx="1979" cy="365"/>
          </a:xfrm>
        </p:grpSpPr>
        <p:sp>
          <p:nvSpPr>
            <p:cNvPr id="16418" name="Rectangle 15"/>
            <p:cNvSpPr>
              <a:spLocks noChangeArrowheads="1"/>
            </p:cNvSpPr>
            <p:nvPr/>
          </p:nvSpPr>
          <p:spPr bwMode="auto">
            <a:xfrm>
              <a:off x="3033" y="3064"/>
              <a:ext cx="1951" cy="363"/>
            </a:xfrm>
            <a:prstGeom prst="rect">
              <a:avLst/>
            </a:prstGeom>
            <a:solidFill>
              <a:srgbClr val="FFFF00"/>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16419" name="Rectangle 16"/>
            <p:cNvSpPr>
              <a:spLocks noChangeArrowheads="1"/>
            </p:cNvSpPr>
            <p:nvPr/>
          </p:nvSpPr>
          <p:spPr bwMode="auto">
            <a:xfrm rot="-57975">
              <a:off x="3152" y="3099"/>
              <a:ext cx="1860" cy="330"/>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800" baseline="0" dirty="0">
                  <a:solidFill>
                    <a:srgbClr val="FF3300"/>
                  </a:solidFill>
                  <a:latin typeface="黑体" pitchFamily="2" charset="-122"/>
                  <a:ea typeface="黑体" pitchFamily="2" charset="-122"/>
                </a:rPr>
                <a:t>时间复杂度：</a:t>
              </a:r>
              <a:endParaRPr lang="zh-CN" altLang="en-US" sz="3200" baseline="0" dirty="0">
                <a:solidFill>
                  <a:srgbClr val="FF3300"/>
                </a:solidFill>
                <a:ea typeface="黑体" pitchFamily="2" charset="-122"/>
              </a:endParaRPr>
            </a:p>
          </p:txBody>
        </p:sp>
      </p:grpSp>
      <p:grpSp>
        <p:nvGrpSpPr>
          <p:cNvPr id="6" name="Group 27"/>
          <p:cNvGrpSpPr>
            <a:grpSpLocks/>
          </p:cNvGrpSpPr>
          <p:nvPr/>
        </p:nvGrpSpPr>
        <p:grpSpPr bwMode="auto">
          <a:xfrm>
            <a:off x="1058863" y="5265738"/>
            <a:ext cx="5600700" cy="1349375"/>
            <a:chOff x="486" y="3317"/>
            <a:chExt cx="3528" cy="850"/>
          </a:xfrm>
        </p:grpSpPr>
        <p:grpSp>
          <p:nvGrpSpPr>
            <p:cNvPr id="7" name="Group 28"/>
            <p:cNvGrpSpPr>
              <a:grpSpLocks/>
            </p:cNvGrpSpPr>
            <p:nvPr/>
          </p:nvGrpSpPr>
          <p:grpSpPr bwMode="auto">
            <a:xfrm>
              <a:off x="1864" y="3774"/>
              <a:ext cx="624" cy="240"/>
              <a:chOff x="1488" y="2064"/>
              <a:chExt cx="624" cy="240"/>
            </a:xfrm>
          </p:grpSpPr>
          <p:sp>
            <p:nvSpPr>
              <p:cNvPr id="16416" name="Rectangle 29"/>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6417" name="Rectangle 30"/>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grpSp>
          <p:nvGrpSpPr>
            <p:cNvPr id="8" name="Group 31"/>
            <p:cNvGrpSpPr>
              <a:grpSpLocks/>
            </p:cNvGrpSpPr>
            <p:nvPr/>
          </p:nvGrpSpPr>
          <p:grpSpPr bwMode="auto">
            <a:xfrm>
              <a:off x="2776" y="3774"/>
              <a:ext cx="624" cy="240"/>
              <a:chOff x="1488" y="2064"/>
              <a:chExt cx="624" cy="240"/>
            </a:xfrm>
          </p:grpSpPr>
          <p:sp>
            <p:nvSpPr>
              <p:cNvPr id="16414" name="Rectangle 32"/>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6415" name="Rectangle 33"/>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6399" name="Line 34"/>
            <p:cNvSpPr>
              <a:spLocks noChangeShapeType="1"/>
            </p:cNvSpPr>
            <p:nvPr/>
          </p:nvSpPr>
          <p:spPr bwMode="auto">
            <a:xfrm>
              <a:off x="2392" y="3892"/>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grpSp>
          <p:nvGrpSpPr>
            <p:cNvPr id="9" name="Group 35"/>
            <p:cNvGrpSpPr>
              <a:grpSpLocks/>
            </p:cNvGrpSpPr>
            <p:nvPr/>
          </p:nvGrpSpPr>
          <p:grpSpPr bwMode="auto">
            <a:xfrm>
              <a:off x="2776" y="3774"/>
              <a:ext cx="624" cy="240"/>
              <a:chOff x="1488" y="2064"/>
              <a:chExt cx="624" cy="240"/>
            </a:xfrm>
          </p:grpSpPr>
          <p:sp>
            <p:nvSpPr>
              <p:cNvPr id="16412" name="Rectangle 36"/>
              <p:cNvSpPr>
                <a:spLocks noChangeArrowheads="1"/>
              </p:cNvSpPr>
              <p:nvPr/>
            </p:nvSpPr>
            <p:spPr bwMode="auto">
              <a:xfrm>
                <a:off x="1488" y="2064"/>
                <a:ext cx="432" cy="240"/>
              </a:xfrm>
              <a:prstGeom prst="rect">
                <a:avLst/>
              </a:prstGeom>
              <a:noFill/>
              <a:ln w="25400" cap="sq">
                <a:solidFill>
                  <a:srgbClr val="339966"/>
                </a:solidFill>
                <a:miter lim="800000"/>
                <a:headEnd/>
                <a:tailEnd/>
              </a:ln>
            </p:spPr>
            <p:txBody>
              <a:bodyPr wrap="none" anchor="ctr"/>
              <a:lstStyle/>
              <a:p>
                <a:endParaRPr lang="zh-CN" altLang="en-US"/>
              </a:p>
            </p:txBody>
          </p:sp>
          <p:sp>
            <p:nvSpPr>
              <p:cNvPr id="16413" name="Rectangle 37"/>
              <p:cNvSpPr>
                <a:spLocks noChangeArrowheads="1"/>
              </p:cNvSpPr>
              <p:nvPr/>
            </p:nvSpPr>
            <p:spPr bwMode="auto">
              <a:xfrm>
                <a:off x="1920" y="2064"/>
                <a:ext cx="192" cy="240"/>
              </a:xfrm>
              <a:prstGeom prst="rect">
                <a:avLst/>
              </a:prstGeom>
              <a:noFill/>
              <a:ln w="25400" cap="sq">
                <a:solidFill>
                  <a:srgbClr val="339966"/>
                </a:solidFill>
                <a:miter lim="800000"/>
                <a:headEnd/>
                <a:tailEnd/>
              </a:ln>
            </p:spPr>
            <p:txBody>
              <a:bodyPr wrap="none" anchor="ctr"/>
              <a:lstStyle/>
              <a:p>
                <a:endParaRPr lang="zh-CN" altLang="en-US"/>
              </a:p>
            </p:txBody>
          </p:sp>
        </p:grpSp>
        <p:sp>
          <p:nvSpPr>
            <p:cNvPr id="16401" name="Line 38"/>
            <p:cNvSpPr>
              <a:spLocks noChangeShapeType="1"/>
            </p:cNvSpPr>
            <p:nvPr/>
          </p:nvSpPr>
          <p:spPr bwMode="auto">
            <a:xfrm>
              <a:off x="3308" y="3892"/>
              <a:ext cx="384" cy="0"/>
            </a:xfrm>
            <a:prstGeom prst="line">
              <a:avLst/>
            </a:prstGeom>
            <a:noFill/>
            <a:ln w="19050" cap="sq">
              <a:solidFill>
                <a:srgbClr val="000000"/>
              </a:solidFill>
              <a:round/>
              <a:headEnd/>
              <a:tailEnd type="triangle" w="med" len="lg"/>
            </a:ln>
          </p:spPr>
          <p:txBody>
            <a:bodyPr wrap="none" anchor="ctr"/>
            <a:lstStyle/>
            <a:p>
              <a:endParaRPr lang="zh-CN" altLang="en-US"/>
            </a:p>
          </p:txBody>
        </p:sp>
        <p:sp>
          <p:nvSpPr>
            <p:cNvPr id="16402" name="Rectangle 39"/>
            <p:cNvSpPr>
              <a:spLocks noChangeArrowheads="1"/>
            </p:cNvSpPr>
            <p:nvPr/>
          </p:nvSpPr>
          <p:spPr bwMode="auto">
            <a:xfrm>
              <a:off x="3706" y="3692"/>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grpSp>
          <p:nvGrpSpPr>
            <p:cNvPr id="10" name="Group 40"/>
            <p:cNvGrpSpPr>
              <a:grpSpLocks/>
            </p:cNvGrpSpPr>
            <p:nvPr/>
          </p:nvGrpSpPr>
          <p:grpSpPr bwMode="auto">
            <a:xfrm>
              <a:off x="926" y="3780"/>
              <a:ext cx="624" cy="240"/>
              <a:chOff x="1488" y="2064"/>
              <a:chExt cx="624" cy="240"/>
            </a:xfrm>
          </p:grpSpPr>
          <p:sp>
            <p:nvSpPr>
              <p:cNvPr id="16410" name="Rectangle 41"/>
              <p:cNvSpPr>
                <a:spLocks noChangeArrowheads="1"/>
              </p:cNvSpPr>
              <p:nvPr/>
            </p:nvSpPr>
            <p:spPr bwMode="auto">
              <a:xfrm>
                <a:off x="1488" y="2064"/>
                <a:ext cx="432" cy="240"/>
              </a:xfrm>
              <a:prstGeom prst="rect">
                <a:avLst/>
              </a:prstGeom>
              <a:noFill/>
              <a:ln w="25400" cap="sq">
                <a:solidFill>
                  <a:schemeClr val="accent1"/>
                </a:solidFill>
                <a:miter lim="800000"/>
                <a:headEnd/>
                <a:tailEnd/>
              </a:ln>
            </p:spPr>
            <p:txBody>
              <a:bodyPr wrap="none" anchor="ctr"/>
              <a:lstStyle/>
              <a:p>
                <a:endParaRPr lang="zh-CN" altLang="en-US"/>
              </a:p>
            </p:txBody>
          </p:sp>
          <p:sp>
            <p:nvSpPr>
              <p:cNvPr id="16411" name="Rectangle 42"/>
              <p:cNvSpPr>
                <a:spLocks noChangeArrowheads="1"/>
              </p:cNvSpPr>
              <p:nvPr/>
            </p:nvSpPr>
            <p:spPr bwMode="auto">
              <a:xfrm>
                <a:off x="1920" y="2064"/>
                <a:ext cx="192" cy="240"/>
              </a:xfrm>
              <a:prstGeom prst="rect">
                <a:avLst/>
              </a:prstGeom>
              <a:noFill/>
              <a:ln w="25400" cap="sq">
                <a:solidFill>
                  <a:schemeClr val="accent1"/>
                </a:solidFill>
                <a:miter lim="800000"/>
                <a:headEnd/>
                <a:tailEnd/>
              </a:ln>
            </p:spPr>
            <p:txBody>
              <a:bodyPr wrap="none" anchor="ctr"/>
              <a:lstStyle/>
              <a:p>
                <a:endParaRPr lang="zh-CN" altLang="en-US"/>
              </a:p>
            </p:txBody>
          </p:sp>
        </p:grpSp>
        <p:sp>
          <p:nvSpPr>
            <p:cNvPr id="16404" name="Line 43"/>
            <p:cNvSpPr>
              <a:spLocks noChangeShapeType="1"/>
            </p:cNvSpPr>
            <p:nvPr/>
          </p:nvSpPr>
          <p:spPr bwMode="auto">
            <a:xfrm>
              <a:off x="1476" y="3883"/>
              <a:ext cx="384" cy="0"/>
            </a:xfrm>
            <a:prstGeom prst="line">
              <a:avLst/>
            </a:prstGeom>
            <a:noFill/>
            <a:ln w="19050" cap="sq">
              <a:solidFill>
                <a:srgbClr val="333300"/>
              </a:solidFill>
              <a:round/>
              <a:headEnd/>
              <a:tailEnd type="triangle" w="med" len="lg"/>
            </a:ln>
          </p:spPr>
          <p:txBody>
            <a:bodyPr wrap="none" anchor="ctr"/>
            <a:lstStyle/>
            <a:p>
              <a:endParaRPr lang="zh-CN" altLang="en-US"/>
            </a:p>
          </p:txBody>
        </p:sp>
        <p:sp>
          <p:nvSpPr>
            <p:cNvPr id="16405" name="Rectangle 44"/>
            <p:cNvSpPr>
              <a:spLocks noChangeArrowheads="1"/>
            </p:cNvSpPr>
            <p:nvPr/>
          </p:nvSpPr>
          <p:spPr bwMode="auto">
            <a:xfrm>
              <a:off x="930" y="3745"/>
              <a:ext cx="434" cy="260"/>
            </a:xfrm>
            <a:prstGeom prst="rect">
              <a:avLst/>
            </a:prstGeom>
            <a:noFill/>
            <a:ln w="12700" cap="sq">
              <a:noFill/>
              <a:miter lim="800000"/>
              <a:headEnd/>
              <a:tailEnd/>
            </a:ln>
          </p:spPr>
          <p:txBody>
            <a:bodyPr wrap="none">
              <a:spAutoFit/>
            </a:bodyPr>
            <a:lstStyle/>
            <a:p>
              <a:pPr algn="ctr"/>
              <a:r>
                <a:rPr lang="en-US" altLang="zh-CN" sz="3200">
                  <a:solidFill>
                    <a:srgbClr val="0000CC"/>
                  </a:solidFill>
                </a:rPr>
                <a:t>item</a:t>
              </a:r>
            </a:p>
          </p:txBody>
        </p:sp>
        <p:sp>
          <p:nvSpPr>
            <p:cNvPr id="16406" name="Rectangle 45"/>
            <p:cNvSpPr>
              <a:spLocks noChangeArrowheads="1"/>
            </p:cNvSpPr>
            <p:nvPr/>
          </p:nvSpPr>
          <p:spPr bwMode="auto">
            <a:xfrm>
              <a:off x="486" y="3317"/>
              <a:ext cx="331" cy="260"/>
            </a:xfrm>
            <a:prstGeom prst="rect">
              <a:avLst/>
            </a:prstGeom>
            <a:noFill/>
            <a:ln w="12700" cap="sq">
              <a:noFill/>
              <a:miter lim="800000"/>
              <a:headEnd/>
              <a:tailEnd/>
            </a:ln>
          </p:spPr>
          <p:txBody>
            <a:bodyPr wrap="none">
              <a:spAutoFit/>
            </a:bodyPr>
            <a:lstStyle/>
            <a:p>
              <a:pPr algn="ctr"/>
              <a:r>
                <a:rPr lang="en-US" altLang="zh-CN" sz="3200">
                  <a:solidFill>
                    <a:srgbClr val="FF3300"/>
                  </a:solidFill>
                </a:rPr>
                <a:t>list</a:t>
              </a:r>
            </a:p>
          </p:txBody>
        </p:sp>
        <p:sp>
          <p:nvSpPr>
            <p:cNvPr id="16407" name="Line 46"/>
            <p:cNvSpPr>
              <a:spLocks noChangeShapeType="1"/>
            </p:cNvSpPr>
            <p:nvPr/>
          </p:nvSpPr>
          <p:spPr bwMode="auto">
            <a:xfrm>
              <a:off x="723" y="3562"/>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sp>
          <p:nvSpPr>
            <p:cNvPr id="16408" name="Text Box 47"/>
            <p:cNvSpPr txBox="1">
              <a:spLocks noChangeArrowheads="1"/>
            </p:cNvSpPr>
            <p:nvPr/>
          </p:nvSpPr>
          <p:spPr bwMode="auto">
            <a:xfrm>
              <a:off x="898" y="3946"/>
              <a:ext cx="192" cy="221"/>
            </a:xfrm>
            <a:prstGeom prst="rect">
              <a:avLst/>
            </a:prstGeom>
            <a:noFill/>
            <a:ln w="12700" cap="sq">
              <a:noFill/>
              <a:miter lim="800000"/>
              <a:headEnd/>
              <a:tailEnd/>
            </a:ln>
          </p:spPr>
          <p:txBody>
            <a:bodyPr wrap="none">
              <a:spAutoFit/>
            </a:bodyPr>
            <a:lstStyle/>
            <a:p>
              <a:pPr>
                <a:spcBef>
                  <a:spcPct val="0"/>
                </a:spcBef>
              </a:pPr>
              <a:r>
                <a:rPr lang="en-US" altLang="zh-CN" sz="2600">
                  <a:solidFill>
                    <a:srgbClr val="FF0000"/>
                  </a:solidFill>
                </a:rPr>
                <a:t>p</a:t>
              </a:r>
            </a:p>
          </p:txBody>
        </p:sp>
        <p:sp>
          <p:nvSpPr>
            <p:cNvPr id="16409" name="Line 48"/>
            <p:cNvSpPr>
              <a:spLocks noChangeShapeType="1"/>
            </p:cNvSpPr>
            <p:nvPr/>
          </p:nvSpPr>
          <p:spPr bwMode="auto">
            <a:xfrm>
              <a:off x="807" y="3496"/>
              <a:ext cx="998" cy="273"/>
            </a:xfrm>
            <a:prstGeom prst="line">
              <a:avLst/>
            </a:prstGeom>
            <a:noFill/>
            <a:ln w="12700">
              <a:solidFill>
                <a:schemeClr val="accent2"/>
              </a:solidFill>
              <a:prstDash val="lgDash"/>
              <a:round/>
              <a:headEnd/>
              <a:tailEnd type="triangle" w="med" len="med"/>
            </a:ln>
          </p:spPr>
          <p:txBody>
            <a:bodyPr wrap="none" anchor="ctr"/>
            <a:lstStyle/>
            <a:p>
              <a:endParaRPr lang="zh-CN" altLang="en-US"/>
            </a:p>
          </p:txBody>
        </p:sp>
      </p:grpSp>
      <p:sp>
        <p:nvSpPr>
          <p:cNvPr id="2" name="矩形 1"/>
          <p:cNvSpPr>
            <a:spLocks noChangeArrowheads="1"/>
          </p:cNvSpPr>
          <p:nvPr/>
        </p:nvSpPr>
        <p:spPr bwMode="auto">
          <a:xfrm>
            <a:off x="7884368" y="5373216"/>
            <a:ext cx="857927" cy="584775"/>
          </a:xfrm>
          <a:prstGeom prst="rect">
            <a:avLst/>
          </a:prstGeom>
          <a:noFill/>
          <a:ln w="9525">
            <a:noFill/>
            <a:miter lim="800000"/>
            <a:headEnd/>
            <a:tailEnd/>
          </a:ln>
        </p:spPr>
        <p:txBody>
          <a:bodyPr wrap="none">
            <a:spAutoFit/>
          </a:bodyPr>
          <a:lstStyle/>
          <a:p>
            <a:r>
              <a:rPr lang="en-US" altLang="zh-CN" sz="3200" b="1" baseline="0" dirty="0">
                <a:solidFill>
                  <a:srgbClr val="FF3300"/>
                </a:solidFill>
                <a:ea typeface="黑体" pitchFamily="2" charset="-122"/>
              </a:rPr>
              <a:t>O(1)</a:t>
            </a:r>
            <a:endParaRPr lang="zh-CN" altLang="en-US" sz="3200" b="1" baseline="0" dirty="0">
              <a:solidFill>
                <a:srgbClr val="FF3300"/>
              </a:solidFill>
              <a:ea typeface="黑体" pitchFamily="2" charset="-122"/>
            </a:endParaRPr>
          </a:p>
        </p:txBody>
      </p:sp>
      <p:sp>
        <p:nvSpPr>
          <p:cNvPr id="40" name="TextBox 39"/>
          <p:cNvSpPr txBox="1"/>
          <p:nvPr/>
        </p:nvSpPr>
        <p:spPr>
          <a:xfrm>
            <a:off x="4644008" y="4437112"/>
            <a:ext cx="4680520" cy="646331"/>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dirty="0">
                <a:latin typeface="楷体" pitchFamily="49" charset="-122"/>
                <a:ea typeface="楷体" pitchFamily="49" charset="-122"/>
              </a:rPr>
              <a:t>应使用如下方式调用</a:t>
            </a:r>
            <a:r>
              <a:rPr lang="en-US" altLang="zh-CN" dirty="0" err="1">
                <a:latin typeface="楷体" pitchFamily="49" charset="-122"/>
                <a:ea typeface="楷体" pitchFamily="49" charset="-122"/>
              </a:rPr>
              <a:t>insertFisrt</a:t>
            </a:r>
            <a:r>
              <a:rPr lang="zh-CN" altLang="en-US" dirty="0">
                <a:latin typeface="楷体" pitchFamily="49" charset="-122"/>
                <a:ea typeface="楷体" pitchFamily="49" charset="-122"/>
              </a:rPr>
              <a:t>函数：</a:t>
            </a:r>
            <a:endParaRPr lang="en-US" altLang="zh-CN" dirty="0">
              <a:latin typeface="楷体" pitchFamily="49" charset="-122"/>
              <a:ea typeface="楷体" pitchFamily="49" charset="-122"/>
            </a:endParaRPr>
          </a:p>
          <a:p>
            <a:r>
              <a:rPr lang="en-US" altLang="zh-CN" b="1" dirty="0">
                <a:solidFill>
                  <a:srgbClr val="7030A0"/>
                </a:solidFill>
              </a:rPr>
              <a:t>        list = </a:t>
            </a:r>
            <a:r>
              <a:rPr lang="en-US" altLang="zh-CN" b="1" dirty="0" err="1">
                <a:solidFill>
                  <a:srgbClr val="7030A0"/>
                </a:solidFill>
              </a:rPr>
              <a:t>insertFirst</a:t>
            </a:r>
            <a:r>
              <a:rPr lang="en-US" altLang="zh-CN" b="1" dirty="0">
                <a:solidFill>
                  <a:srgbClr val="7030A0"/>
                </a:solidFill>
              </a:rPr>
              <a:t>(list, item);</a:t>
            </a:r>
            <a:endParaRPr lang="zh-CN" altLang="en-US" b="1" dirty="0">
              <a:solidFill>
                <a:srgbClr val="7030A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blinds(horizontal)">
                                      <p:cBhvr>
                                        <p:cTn id="1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1"/>
          <p:cNvGrpSpPr>
            <a:grpSpLocks/>
          </p:cNvGrpSpPr>
          <p:nvPr/>
        </p:nvGrpSpPr>
        <p:grpSpPr bwMode="auto">
          <a:xfrm>
            <a:off x="654050" y="2590800"/>
            <a:ext cx="7499350" cy="1219200"/>
            <a:chOff x="412" y="1776"/>
            <a:chExt cx="4724" cy="768"/>
          </a:xfrm>
        </p:grpSpPr>
        <p:grpSp>
          <p:nvGrpSpPr>
            <p:cNvPr id="3" name="Group 11"/>
            <p:cNvGrpSpPr>
              <a:grpSpLocks/>
            </p:cNvGrpSpPr>
            <p:nvPr/>
          </p:nvGrpSpPr>
          <p:grpSpPr bwMode="auto">
            <a:xfrm>
              <a:off x="816" y="2256"/>
              <a:ext cx="576" cy="288"/>
              <a:chOff x="960" y="2832"/>
              <a:chExt cx="576" cy="288"/>
            </a:xfrm>
          </p:grpSpPr>
          <p:sp>
            <p:nvSpPr>
              <p:cNvPr id="17455" name="Rectangle 8"/>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6" name="Rectangle 9"/>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grpSp>
          <p:nvGrpSpPr>
            <p:cNvPr id="4" name="Group 12"/>
            <p:cNvGrpSpPr>
              <a:grpSpLocks/>
            </p:cNvGrpSpPr>
            <p:nvPr/>
          </p:nvGrpSpPr>
          <p:grpSpPr bwMode="auto">
            <a:xfrm>
              <a:off x="2208" y="2252"/>
              <a:ext cx="576" cy="288"/>
              <a:chOff x="960" y="2832"/>
              <a:chExt cx="576" cy="288"/>
            </a:xfrm>
          </p:grpSpPr>
          <p:sp>
            <p:nvSpPr>
              <p:cNvPr id="17453" name="Rectangle 13"/>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4" name="Rectangle 14"/>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grpSp>
          <p:nvGrpSpPr>
            <p:cNvPr id="5" name="Group 15"/>
            <p:cNvGrpSpPr>
              <a:grpSpLocks/>
            </p:cNvGrpSpPr>
            <p:nvPr/>
          </p:nvGrpSpPr>
          <p:grpSpPr bwMode="auto">
            <a:xfrm>
              <a:off x="3120" y="2256"/>
              <a:ext cx="576" cy="288"/>
              <a:chOff x="960" y="2832"/>
              <a:chExt cx="576" cy="288"/>
            </a:xfrm>
          </p:grpSpPr>
          <p:sp>
            <p:nvSpPr>
              <p:cNvPr id="17451" name="Rectangle 16"/>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2" name="Rectangle 17"/>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grpSp>
          <p:nvGrpSpPr>
            <p:cNvPr id="6" name="Group 18"/>
            <p:cNvGrpSpPr>
              <a:grpSpLocks/>
            </p:cNvGrpSpPr>
            <p:nvPr/>
          </p:nvGrpSpPr>
          <p:grpSpPr bwMode="auto">
            <a:xfrm>
              <a:off x="4560" y="2256"/>
              <a:ext cx="576" cy="288"/>
              <a:chOff x="960" y="2832"/>
              <a:chExt cx="576" cy="288"/>
            </a:xfrm>
          </p:grpSpPr>
          <p:sp>
            <p:nvSpPr>
              <p:cNvPr id="17449" name="Rectangle 19"/>
              <p:cNvSpPr>
                <a:spLocks noChangeArrowheads="1"/>
              </p:cNvSpPr>
              <p:nvPr/>
            </p:nvSpPr>
            <p:spPr bwMode="auto">
              <a:xfrm>
                <a:off x="960" y="2832"/>
                <a:ext cx="384" cy="288"/>
              </a:xfrm>
              <a:prstGeom prst="rect">
                <a:avLst/>
              </a:prstGeom>
              <a:noFill/>
              <a:ln w="28575" cap="sq">
                <a:solidFill>
                  <a:schemeClr val="tx1"/>
                </a:solidFill>
                <a:miter lim="800000"/>
                <a:headEnd/>
                <a:tailEnd/>
              </a:ln>
            </p:spPr>
            <p:txBody>
              <a:bodyPr wrap="none" anchor="ctr"/>
              <a:lstStyle/>
              <a:p>
                <a:endParaRPr lang="zh-CN" altLang="en-US"/>
              </a:p>
            </p:txBody>
          </p:sp>
          <p:sp>
            <p:nvSpPr>
              <p:cNvPr id="17450" name="Rectangle 20"/>
              <p:cNvSpPr>
                <a:spLocks noChangeArrowheads="1"/>
              </p:cNvSpPr>
              <p:nvPr/>
            </p:nvSpPr>
            <p:spPr bwMode="auto">
              <a:xfrm>
                <a:off x="1344" y="2832"/>
                <a:ext cx="192" cy="288"/>
              </a:xfrm>
              <a:prstGeom prst="rect">
                <a:avLst/>
              </a:prstGeom>
              <a:noFill/>
              <a:ln w="28575" cap="sq">
                <a:solidFill>
                  <a:schemeClr val="tx1"/>
                </a:solidFill>
                <a:miter lim="800000"/>
                <a:headEnd/>
                <a:tailEnd/>
              </a:ln>
            </p:spPr>
            <p:txBody>
              <a:bodyPr wrap="none" anchor="ctr"/>
              <a:lstStyle/>
              <a:p>
                <a:endParaRPr lang="zh-CN" altLang="en-US"/>
              </a:p>
            </p:txBody>
          </p:sp>
        </p:grpSp>
        <p:sp>
          <p:nvSpPr>
            <p:cNvPr id="17436" name="Line 21"/>
            <p:cNvSpPr>
              <a:spLocks noChangeShapeType="1"/>
            </p:cNvSpPr>
            <p:nvPr/>
          </p:nvSpPr>
          <p:spPr bwMode="auto">
            <a:xfrm>
              <a:off x="2662" y="2400"/>
              <a:ext cx="432"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37" name="Line 22"/>
            <p:cNvSpPr>
              <a:spLocks noChangeShapeType="1"/>
            </p:cNvSpPr>
            <p:nvPr/>
          </p:nvSpPr>
          <p:spPr bwMode="auto">
            <a:xfrm>
              <a:off x="1296"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38" name="Line 23"/>
            <p:cNvSpPr>
              <a:spLocks noChangeShapeType="1"/>
            </p:cNvSpPr>
            <p:nvPr/>
          </p:nvSpPr>
          <p:spPr bwMode="auto">
            <a:xfrm>
              <a:off x="1909"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39" name="Line 24"/>
            <p:cNvSpPr>
              <a:spLocks noChangeShapeType="1"/>
            </p:cNvSpPr>
            <p:nvPr/>
          </p:nvSpPr>
          <p:spPr bwMode="auto">
            <a:xfrm>
              <a:off x="3600"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40" name="Line 25"/>
            <p:cNvSpPr>
              <a:spLocks noChangeShapeType="1"/>
            </p:cNvSpPr>
            <p:nvPr/>
          </p:nvSpPr>
          <p:spPr bwMode="auto">
            <a:xfrm>
              <a:off x="4257" y="2400"/>
              <a:ext cx="288" cy="0"/>
            </a:xfrm>
            <a:prstGeom prst="line">
              <a:avLst/>
            </a:prstGeom>
            <a:noFill/>
            <a:ln w="28575" cap="sq">
              <a:solidFill>
                <a:schemeClr val="tx1"/>
              </a:solidFill>
              <a:round/>
              <a:headEnd/>
              <a:tailEnd type="triangle" w="med" len="med"/>
            </a:ln>
          </p:spPr>
          <p:txBody>
            <a:bodyPr wrap="none" anchor="ctr"/>
            <a:lstStyle/>
            <a:p>
              <a:endParaRPr lang="zh-CN" altLang="en-US"/>
            </a:p>
          </p:txBody>
        </p:sp>
        <p:sp>
          <p:nvSpPr>
            <p:cNvPr id="17441" name="Rectangle 26"/>
            <p:cNvSpPr>
              <a:spLocks noChangeArrowheads="1"/>
            </p:cNvSpPr>
            <p:nvPr/>
          </p:nvSpPr>
          <p:spPr bwMode="auto">
            <a:xfrm>
              <a:off x="1644" y="2190"/>
              <a:ext cx="308" cy="288"/>
            </a:xfrm>
            <a:prstGeom prst="rect">
              <a:avLst/>
            </a:prstGeom>
            <a:noFill/>
            <a:ln w="12700" cap="sq">
              <a:noFill/>
              <a:miter lim="800000"/>
              <a:headEnd/>
              <a:tailEnd/>
            </a:ln>
          </p:spPr>
          <p:txBody>
            <a:bodyPr wrap="none">
              <a:spAutoFit/>
            </a:bodyPr>
            <a:lstStyle/>
            <a:p>
              <a:pPr algn="ctr"/>
              <a:r>
                <a:rPr lang="en-US" altLang="zh-CN" sz="2400" baseline="0" dirty="0">
                  <a:solidFill>
                    <a:schemeClr val="bg2"/>
                  </a:solidFill>
                </a:rPr>
                <a:t>…</a:t>
              </a:r>
              <a:endParaRPr lang="zh-CN" altLang="en-US" sz="2400" baseline="0" dirty="0">
                <a:solidFill>
                  <a:schemeClr val="bg2"/>
                </a:solidFill>
                <a:latin typeface="宋体" charset="-122"/>
              </a:endParaRPr>
            </a:p>
          </p:txBody>
        </p:sp>
        <p:sp>
          <p:nvSpPr>
            <p:cNvPr id="17442" name="Rectangle 27"/>
            <p:cNvSpPr>
              <a:spLocks noChangeArrowheads="1"/>
            </p:cNvSpPr>
            <p:nvPr/>
          </p:nvSpPr>
          <p:spPr bwMode="auto">
            <a:xfrm>
              <a:off x="3951" y="2208"/>
              <a:ext cx="308" cy="288"/>
            </a:xfrm>
            <a:prstGeom prst="rect">
              <a:avLst/>
            </a:prstGeom>
            <a:noFill/>
            <a:ln w="12700" cap="sq">
              <a:noFill/>
              <a:miter lim="800000"/>
              <a:headEnd/>
              <a:tailEnd/>
            </a:ln>
          </p:spPr>
          <p:txBody>
            <a:bodyPr wrap="none">
              <a:spAutoFit/>
            </a:bodyPr>
            <a:lstStyle/>
            <a:p>
              <a:pPr algn="ctr"/>
              <a:r>
                <a:rPr lang="en-US" altLang="zh-CN" sz="2400" baseline="0" dirty="0">
                  <a:solidFill>
                    <a:schemeClr val="bg2"/>
                  </a:solidFill>
                </a:rPr>
                <a:t>…</a:t>
              </a:r>
              <a:endParaRPr lang="zh-CN" altLang="en-US" sz="2400" baseline="0" dirty="0">
                <a:solidFill>
                  <a:schemeClr val="bg2"/>
                </a:solidFill>
                <a:latin typeface="宋体" charset="-122"/>
              </a:endParaRPr>
            </a:p>
          </p:txBody>
        </p:sp>
        <p:grpSp>
          <p:nvGrpSpPr>
            <p:cNvPr id="7" name="Group 31"/>
            <p:cNvGrpSpPr>
              <a:grpSpLocks/>
            </p:cNvGrpSpPr>
            <p:nvPr/>
          </p:nvGrpSpPr>
          <p:grpSpPr bwMode="auto">
            <a:xfrm>
              <a:off x="4984" y="2360"/>
              <a:ext cx="104" cy="48"/>
              <a:chOff x="1318" y="1691"/>
              <a:chExt cx="104" cy="48"/>
            </a:xfrm>
          </p:grpSpPr>
          <p:sp>
            <p:nvSpPr>
              <p:cNvPr id="17447" name="Line 28"/>
              <p:cNvSpPr>
                <a:spLocks noChangeShapeType="1"/>
              </p:cNvSpPr>
              <p:nvPr/>
            </p:nvSpPr>
            <p:spPr bwMode="auto">
              <a:xfrm flipH="1">
                <a:off x="1318" y="1691"/>
                <a:ext cx="48" cy="48"/>
              </a:xfrm>
              <a:prstGeom prst="line">
                <a:avLst/>
              </a:prstGeom>
              <a:noFill/>
              <a:ln w="28575" cap="sq">
                <a:solidFill>
                  <a:schemeClr val="tx1"/>
                </a:solidFill>
                <a:round/>
                <a:headEnd/>
                <a:tailEnd/>
              </a:ln>
            </p:spPr>
            <p:txBody>
              <a:bodyPr wrap="none" anchor="ctr"/>
              <a:lstStyle/>
              <a:p>
                <a:endParaRPr lang="zh-CN" altLang="en-US"/>
              </a:p>
            </p:txBody>
          </p:sp>
          <p:sp>
            <p:nvSpPr>
              <p:cNvPr id="17448" name="Line 30"/>
              <p:cNvSpPr>
                <a:spLocks noChangeShapeType="1"/>
              </p:cNvSpPr>
              <p:nvPr/>
            </p:nvSpPr>
            <p:spPr bwMode="auto">
              <a:xfrm rot="5337087" flipH="1">
                <a:off x="1374" y="1691"/>
                <a:ext cx="48" cy="48"/>
              </a:xfrm>
              <a:prstGeom prst="line">
                <a:avLst/>
              </a:prstGeom>
              <a:noFill/>
              <a:ln w="28575" cap="sq">
                <a:solidFill>
                  <a:schemeClr val="tx1"/>
                </a:solidFill>
                <a:round/>
                <a:headEnd/>
                <a:tailEnd/>
              </a:ln>
            </p:spPr>
            <p:txBody>
              <a:bodyPr wrap="none" anchor="ctr"/>
              <a:lstStyle/>
              <a:p>
                <a:endParaRPr lang="zh-CN" altLang="en-US"/>
              </a:p>
            </p:txBody>
          </p:sp>
        </p:grpSp>
        <p:sp>
          <p:nvSpPr>
            <p:cNvPr id="17444" name="Text Box 32"/>
            <p:cNvSpPr txBox="1">
              <a:spLocks noChangeArrowheads="1"/>
            </p:cNvSpPr>
            <p:nvPr/>
          </p:nvSpPr>
          <p:spPr bwMode="auto">
            <a:xfrm>
              <a:off x="2143" y="1905"/>
              <a:ext cx="234" cy="368"/>
            </a:xfrm>
            <a:prstGeom prst="rect">
              <a:avLst/>
            </a:prstGeom>
            <a:noFill/>
            <a:ln w="12700" cap="sq">
              <a:noFill/>
              <a:miter lim="800000"/>
              <a:headEnd/>
              <a:tailEnd/>
            </a:ln>
          </p:spPr>
          <p:txBody>
            <a:bodyPr wrap="none">
              <a:spAutoFit/>
            </a:bodyPr>
            <a:lstStyle/>
            <a:p>
              <a:pPr algn="ctr"/>
              <a:r>
                <a:rPr lang="en-US" altLang="zh-CN" sz="3200" dirty="0">
                  <a:solidFill>
                    <a:schemeClr val="accent2"/>
                  </a:solidFill>
                </a:rPr>
                <a:t>p</a:t>
              </a:r>
            </a:p>
          </p:txBody>
        </p:sp>
        <p:sp>
          <p:nvSpPr>
            <p:cNvPr id="17445" name="Text Box 33"/>
            <p:cNvSpPr txBox="1">
              <a:spLocks noChangeArrowheads="1"/>
            </p:cNvSpPr>
            <p:nvPr/>
          </p:nvSpPr>
          <p:spPr bwMode="auto">
            <a:xfrm>
              <a:off x="412" y="1776"/>
              <a:ext cx="36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17446" name="Line 34"/>
            <p:cNvSpPr>
              <a:spLocks noChangeShapeType="1"/>
            </p:cNvSpPr>
            <p:nvPr/>
          </p:nvSpPr>
          <p:spPr bwMode="auto">
            <a:xfrm>
              <a:off x="624" y="2057"/>
              <a:ext cx="192" cy="192"/>
            </a:xfrm>
            <a:prstGeom prst="line">
              <a:avLst/>
            </a:prstGeom>
            <a:noFill/>
            <a:ln w="28575" cap="sq">
              <a:solidFill>
                <a:schemeClr val="tx1"/>
              </a:solidFill>
              <a:round/>
              <a:headEnd/>
              <a:tailEnd type="triangle" w="med" len="med"/>
            </a:ln>
          </p:spPr>
          <p:txBody>
            <a:bodyPr wrap="none" anchor="ctr"/>
            <a:lstStyle/>
            <a:p>
              <a:endParaRPr lang="zh-CN" altLang="en-US"/>
            </a:p>
          </p:txBody>
        </p:sp>
      </p:grpSp>
      <p:grpSp>
        <p:nvGrpSpPr>
          <p:cNvPr id="8" name="Group 68"/>
          <p:cNvGrpSpPr>
            <a:grpSpLocks/>
          </p:cNvGrpSpPr>
          <p:nvPr/>
        </p:nvGrpSpPr>
        <p:grpSpPr bwMode="auto">
          <a:xfrm>
            <a:off x="4281488" y="4419600"/>
            <a:ext cx="941387" cy="889000"/>
            <a:chOff x="2697" y="2928"/>
            <a:chExt cx="593" cy="560"/>
          </a:xfrm>
        </p:grpSpPr>
        <p:grpSp>
          <p:nvGrpSpPr>
            <p:cNvPr id="9" name="Group 62"/>
            <p:cNvGrpSpPr>
              <a:grpSpLocks/>
            </p:cNvGrpSpPr>
            <p:nvPr/>
          </p:nvGrpSpPr>
          <p:grpSpPr bwMode="auto">
            <a:xfrm>
              <a:off x="2714" y="2928"/>
              <a:ext cx="576" cy="288"/>
              <a:chOff x="960" y="2832"/>
              <a:chExt cx="576" cy="288"/>
            </a:xfrm>
          </p:grpSpPr>
          <p:sp>
            <p:nvSpPr>
              <p:cNvPr id="17430" name="Rectangle 63"/>
              <p:cNvSpPr>
                <a:spLocks noChangeArrowheads="1"/>
              </p:cNvSpPr>
              <p:nvPr/>
            </p:nvSpPr>
            <p:spPr bwMode="auto">
              <a:xfrm>
                <a:off x="960" y="2832"/>
                <a:ext cx="384" cy="288"/>
              </a:xfrm>
              <a:prstGeom prst="rect">
                <a:avLst/>
              </a:prstGeom>
              <a:noFill/>
              <a:ln w="28575" cap="sq">
                <a:solidFill>
                  <a:srgbClr val="E80000"/>
                </a:solidFill>
                <a:miter lim="800000"/>
                <a:headEnd/>
                <a:tailEnd/>
              </a:ln>
            </p:spPr>
            <p:txBody>
              <a:bodyPr wrap="none" anchor="ctr"/>
              <a:lstStyle/>
              <a:p>
                <a:endParaRPr lang="zh-CN" altLang="en-US"/>
              </a:p>
            </p:txBody>
          </p:sp>
          <p:sp>
            <p:nvSpPr>
              <p:cNvPr id="17431" name="Rectangle 64"/>
              <p:cNvSpPr>
                <a:spLocks noChangeArrowheads="1"/>
              </p:cNvSpPr>
              <p:nvPr/>
            </p:nvSpPr>
            <p:spPr bwMode="auto">
              <a:xfrm>
                <a:off x="1344" y="2832"/>
                <a:ext cx="192" cy="288"/>
              </a:xfrm>
              <a:prstGeom prst="rect">
                <a:avLst/>
              </a:prstGeom>
              <a:noFill/>
              <a:ln w="28575" cap="sq">
                <a:solidFill>
                  <a:srgbClr val="E80000"/>
                </a:solidFill>
                <a:miter lim="800000"/>
                <a:headEnd/>
                <a:tailEnd/>
              </a:ln>
            </p:spPr>
            <p:txBody>
              <a:bodyPr wrap="none" anchor="ctr"/>
              <a:lstStyle/>
              <a:p>
                <a:endParaRPr lang="zh-CN" altLang="en-US"/>
              </a:p>
            </p:txBody>
          </p:sp>
        </p:grpSp>
        <p:sp>
          <p:nvSpPr>
            <p:cNvPr id="17429" name="Rectangle 66"/>
            <p:cNvSpPr>
              <a:spLocks noChangeArrowheads="1"/>
            </p:cNvSpPr>
            <p:nvPr/>
          </p:nvSpPr>
          <p:spPr bwMode="auto">
            <a:xfrm>
              <a:off x="2697" y="3120"/>
              <a:ext cx="234" cy="368"/>
            </a:xfrm>
            <a:prstGeom prst="rect">
              <a:avLst/>
            </a:prstGeom>
            <a:noFill/>
            <a:ln w="12700" cap="sq">
              <a:noFill/>
              <a:miter lim="800000"/>
              <a:headEnd/>
              <a:tailEnd/>
            </a:ln>
          </p:spPr>
          <p:txBody>
            <a:bodyPr wrap="none">
              <a:spAutoFit/>
            </a:bodyPr>
            <a:lstStyle/>
            <a:p>
              <a:pPr algn="ctr"/>
              <a:r>
                <a:rPr lang="en-US" altLang="zh-CN" sz="3200" dirty="0">
                  <a:solidFill>
                    <a:schemeClr val="accent2"/>
                  </a:solidFill>
                </a:rPr>
                <a:t>q</a:t>
              </a:r>
            </a:p>
          </p:txBody>
        </p:sp>
      </p:grpSp>
      <p:sp>
        <p:nvSpPr>
          <p:cNvPr id="321603" name="Rectangle 67"/>
          <p:cNvSpPr>
            <a:spLocks noChangeArrowheads="1"/>
          </p:cNvSpPr>
          <p:nvPr/>
        </p:nvSpPr>
        <p:spPr bwMode="auto">
          <a:xfrm>
            <a:off x="4279900" y="4402138"/>
            <a:ext cx="688975" cy="412750"/>
          </a:xfrm>
          <a:prstGeom prst="rect">
            <a:avLst/>
          </a:prstGeom>
          <a:noFill/>
          <a:ln w="12700" cap="sq">
            <a:noFill/>
            <a:miter lim="800000"/>
            <a:headEnd/>
            <a:tailEnd/>
          </a:ln>
        </p:spPr>
        <p:txBody>
          <a:bodyPr wrap="none">
            <a:spAutoFit/>
          </a:bodyPr>
          <a:lstStyle/>
          <a:p>
            <a:r>
              <a:rPr lang="en-US" altLang="zh-CN" sz="3200">
                <a:solidFill>
                  <a:srgbClr val="000099"/>
                </a:solidFill>
              </a:rPr>
              <a:t>item</a:t>
            </a:r>
          </a:p>
        </p:txBody>
      </p:sp>
      <p:sp>
        <p:nvSpPr>
          <p:cNvPr id="321605" name="Line 69"/>
          <p:cNvSpPr>
            <a:spLocks noChangeShapeType="1"/>
          </p:cNvSpPr>
          <p:nvPr/>
        </p:nvSpPr>
        <p:spPr bwMode="auto">
          <a:xfrm flipV="1">
            <a:off x="5029200" y="3810000"/>
            <a:ext cx="152400" cy="762000"/>
          </a:xfrm>
          <a:prstGeom prst="line">
            <a:avLst/>
          </a:prstGeom>
          <a:noFill/>
          <a:ln w="31750" cap="sq">
            <a:solidFill>
              <a:srgbClr val="FF00FF"/>
            </a:solidFill>
            <a:round/>
            <a:headEnd/>
            <a:tailEnd type="triangle" w="med" len="med"/>
          </a:ln>
        </p:spPr>
        <p:txBody>
          <a:bodyPr wrap="none" anchor="ctr"/>
          <a:lstStyle/>
          <a:p>
            <a:endParaRPr lang="zh-CN" altLang="en-US"/>
          </a:p>
        </p:txBody>
      </p:sp>
      <p:sp>
        <p:nvSpPr>
          <p:cNvPr id="321606" name="Line 70"/>
          <p:cNvSpPr>
            <a:spLocks noChangeShapeType="1"/>
          </p:cNvSpPr>
          <p:nvPr/>
        </p:nvSpPr>
        <p:spPr bwMode="auto">
          <a:xfrm>
            <a:off x="4237038" y="3581400"/>
            <a:ext cx="685800" cy="0"/>
          </a:xfrm>
          <a:prstGeom prst="line">
            <a:avLst/>
          </a:prstGeom>
          <a:noFill/>
          <a:ln w="41275" cap="sq">
            <a:solidFill>
              <a:srgbClr val="FFFFFF"/>
            </a:solidFill>
            <a:round/>
            <a:headEnd/>
            <a:tailEnd type="triangle" w="med" len="med"/>
          </a:ln>
        </p:spPr>
        <p:txBody>
          <a:bodyPr wrap="none" anchor="ctr"/>
          <a:lstStyle/>
          <a:p>
            <a:endParaRPr lang="zh-CN" altLang="en-US"/>
          </a:p>
        </p:txBody>
      </p:sp>
      <p:sp>
        <p:nvSpPr>
          <p:cNvPr id="321608" name="Line 72"/>
          <p:cNvSpPr>
            <a:spLocks noChangeShapeType="1"/>
          </p:cNvSpPr>
          <p:nvPr/>
        </p:nvSpPr>
        <p:spPr bwMode="auto">
          <a:xfrm>
            <a:off x="4249738" y="3616325"/>
            <a:ext cx="304800" cy="762000"/>
          </a:xfrm>
          <a:prstGeom prst="line">
            <a:avLst/>
          </a:prstGeom>
          <a:noFill/>
          <a:ln w="28575" cap="sq">
            <a:solidFill>
              <a:schemeClr val="accent2"/>
            </a:solidFill>
            <a:round/>
            <a:headEnd/>
            <a:tailEnd type="triangle" w="med" len="med"/>
          </a:ln>
        </p:spPr>
        <p:txBody>
          <a:bodyPr wrap="none" anchor="ctr"/>
          <a:lstStyle/>
          <a:p>
            <a:endParaRPr lang="zh-CN" altLang="en-US"/>
          </a:p>
        </p:txBody>
      </p:sp>
      <p:grpSp>
        <p:nvGrpSpPr>
          <p:cNvPr id="10" name="Group 106"/>
          <p:cNvGrpSpPr>
            <a:grpSpLocks/>
          </p:cNvGrpSpPr>
          <p:nvPr/>
        </p:nvGrpSpPr>
        <p:grpSpPr bwMode="auto">
          <a:xfrm>
            <a:off x="5867400" y="4652963"/>
            <a:ext cx="3124200" cy="593725"/>
            <a:chOff x="3648" y="2938"/>
            <a:chExt cx="1968" cy="374"/>
          </a:xfrm>
        </p:grpSpPr>
        <p:sp>
          <p:nvSpPr>
            <p:cNvPr id="17426" name="AutoShape 73"/>
            <p:cNvSpPr>
              <a:spLocks noChangeArrowheads="1"/>
            </p:cNvSpPr>
            <p:nvPr/>
          </p:nvSpPr>
          <p:spPr bwMode="auto">
            <a:xfrm>
              <a:off x="3648" y="2938"/>
              <a:ext cx="1824" cy="374"/>
            </a:xfrm>
            <a:prstGeom prst="wedgeRectCallout">
              <a:avLst>
                <a:gd name="adj1" fmla="val -67875"/>
                <a:gd name="adj2" fmla="val -142245"/>
              </a:avLst>
            </a:prstGeom>
            <a:noFill/>
            <a:ln w="47625" cap="sq">
              <a:solidFill>
                <a:srgbClr val="2DB6B3"/>
              </a:solidFill>
              <a:miter lim="800000"/>
              <a:headEnd/>
              <a:tailEnd/>
            </a:ln>
          </p:spPr>
          <p:txBody>
            <a:bodyPr anchor="ctr"/>
            <a:lstStyle/>
            <a:p>
              <a:pPr algn="ctr"/>
              <a:endParaRPr lang="zh-CN" altLang="en-US" sz="2600" b="0"/>
            </a:p>
          </p:txBody>
        </p:sp>
        <p:sp>
          <p:nvSpPr>
            <p:cNvPr id="17427" name="Rectangle 74"/>
            <p:cNvSpPr>
              <a:spLocks noChangeArrowheads="1"/>
            </p:cNvSpPr>
            <p:nvPr/>
          </p:nvSpPr>
          <p:spPr bwMode="auto">
            <a:xfrm>
              <a:off x="3669" y="2955"/>
              <a:ext cx="1947" cy="327"/>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kumimoji="1" lang="en-US" altLang="zh-CN" sz="2800" dirty="0">
                  <a:solidFill>
                    <a:srgbClr val="FF3300"/>
                  </a:solidFill>
                  <a:ea typeface="黑体" pitchFamily="2" charset="-122"/>
                </a:rPr>
                <a:t>q</a:t>
              </a:r>
              <a:r>
                <a:rPr kumimoji="1" lang="en-US" altLang="zh-CN" sz="2800" baseline="0" dirty="0">
                  <a:solidFill>
                    <a:srgbClr val="FF3300"/>
                  </a:solidFill>
                  <a:latin typeface="宋体" charset="-122"/>
                  <a:ea typeface="宋体" charset="-122"/>
                </a:rPr>
                <a:t>-</a:t>
              </a:r>
              <a:r>
                <a:rPr kumimoji="1" lang="en-US" altLang="zh-CN" sz="2800" baseline="0" dirty="0">
                  <a:solidFill>
                    <a:srgbClr val="FF3300"/>
                  </a:solidFill>
                  <a:ea typeface="黑体" pitchFamily="2" charset="-122"/>
                </a:rPr>
                <a:t>&gt;link=p</a:t>
              </a:r>
              <a:r>
                <a:rPr kumimoji="1" lang="en-US" altLang="zh-CN" sz="2800" baseline="0" dirty="0">
                  <a:solidFill>
                    <a:srgbClr val="FF3300"/>
                  </a:solidFill>
                  <a:latin typeface="宋体" charset="-122"/>
                  <a:ea typeface="宋体" charset="-122"/>
                </a:rPr>
                <a:t>-</a:t>
              </a:r>
              <a:r>
                <a:rPr kumimoji="1" lang="en-US" altLang="zh-CN" sz="2800" baseline="0" dirty="0">
                  <a:solidFill>
                    <a:srgbClr val="FF3300"/>
                  </a:solidFill>
                  <a:ea typeface="黑体" pitchFamily="2" charset="-122"/>
                </a:rPr>
                <a:t>&gt;</a:t>
              </a:r>
              <a:r>
                <a:rPr kumimoji="1" lang="en-US" altLang="zh-CN" sz="2800" baseline="0" dirty="0">
                  <a:solidFill>
                    <a:srgbClr val="FF3300"/>
                  </a:solidFill>
                  <a:ea typeface="黑体" pitchFamily="2" charset="-122"/>
                  <a:sym typeface="Symbol" pitchFamily="18" charset="2"/>
                </a:rPr>
                <a:t>link;</a:t>
              </a:r>
              <a:endParaRPr kumimoji="1" lang="en-US" altLang="zh-CN" sz="2800" baseline="0" dirty="0">
                <a:solidFill>
                  <a:srgbClr val="FF3300"/>
                </a:solidFill>
                <a:ea typeface="黑体" pitchFamily="2" charset="-122"/>
              </a:endParaRPr>
            </a:p>
          </p:txBody>
        </p:sp>
      </p:grpSp>
      <p:grpSp>
        <p:nvGrpSpPr>
          <p:cNvPr id="11" name="Group 105"/>
          <p:cNvGrpSpPr>
            <a:grpSpLocks/>
          </p:cNvGrpSpPr>
          <p:nvPr/>
        </p:nvGrpSpPr>
        <p:grpSpPr bwMode="auto">
          <a:xfrm>
            <a:off x="1692275" y="4629150"/>
            <a:ext cx="2057400" cy="552450"/>
            <a:chOff x="1152" y="2916"/>
            <a:chExt cx="1296" cy="348"/>
          </a:xfrm>
        </p:grpSpPr>
        <p:sp>
          <p:nvSpPr>
            <p:cNvPr id="17424" name="AutoShape 76"/>
            <p:cNvSpPr>
              <a:spLocks noChangeArrowheads="1"/>
            </p:cNvSpPr>
            <p:nvPr/>
          </p:nvSpPr>
          <p:spPr bwMode="auto">
            <a:xfrm>
              <a:off x="1152" y="2928"/>
              <a:ext cx="1200" cy="336"/>
            </a:xfrm>
            <a:prstGeom prst="wedgeRectCallout">
              <a:avLst>
                <a:gd name="adj1" fmla="val 81417"/>
                <a:gd name="adj2" fmla="val -151486"/>
              </a:avLst>
            </a:prstGeom>
            <a:noFill/>
            <a:ln w="47625" cap="sq">
              <a:solidFill>
                <a:srgbClr val="2DB6B3"/>
              </a:solidFill>
              <a:miter lim="800000"/>
              <a:headEnd/>
              <a:tailEnd/>
            </a:ln>
          </p:spPr>
          <p:txBody>
            <a:bodyPr anchor="ctr"/>
            <a:lstStyle/>
            <a:p>
              <a:pPr algn="ctr"/>
              <a:endParaRPr lang="zh-CN" altLang="en-US" sz="2600" b="0"/>
            </a:p>
          </p:txBody>
        </p:sp>
        <p:sp>
          <p:nvSpPr>
            <p:cNvPr id="17425" name="Rectangle 77"/>
            <p:cNvSpPr>
              <a:spLocks noChangeArrowheads="1"/>
            </p:cNvSpPr>
            <p:nvPr/>
          </p:nvSpPr>
          <p:spPr bwMode="auto">
            <a:xfrm>
              <a:off x="1164" y="2916"/>
              <a:ext cx="1284" cy="327"/>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kumimoji="1" lang="en-US" altLang="zh-CN" sz="2800" dirty="0">
                  <a:solidFill>
                    <a:srgbClr val="FF3300"/>
                  </a:solidFill>
                  <a:ea typeface="黑体" pitchFamily="2" charset="-122"/>
                </a:rPr>
                <a:t>p</a:t>
              </a:r>
              <a:r>
                <a:rPr kumimoji="1" lang="en-US" altLang="zh-CN" sz="2800" baseline="0" dirty="0">
                  <a:solidFill>
                    <a:srgbClr val="FF3300"/>
                  </a:solidFill>
                  <a:latin typeface="宋体" charset="-122"/>
                  <a:ea typeface="宋体" charset="-122"/>
                </a:rPr>
                <a:t>-</a:t>
              </a:r>
              <a:r>
                <a:rPr kumimoji="1" lang="en-US" altLang="zh-CN" sz="2800" baseline="0" dirty="0">
                  <a:solidFill>
                    <a:srgbClr val="FF3300"/>
                  </a:solidFill>
                  <a:ea typeface="黑体" pitchFamily="2" charset="-122"/>
                </a:rPr>
                <a:t>&gt;link</a:t>
              </a:r>
              <a:r>
                <a:rPr kumimoji="1" lang="en-US" altLang="zh-CN" sz="2800" baseline="0" dirty="0">
                  <a:solidFill>
                    <a:srgbClr val="FF3300"/>
                  </a:solidFill>
                  <a:ea typeface="黑体" pitchFamily="2" charset="-122"/>
                  <a:sym typeface="Symbol" pitchFamily="18" charset="2"/>
                </a:rPr>
                <a:t>=q;</a:t>
              </a:r>
              <a:endParaRPr kumimoji="1" lang="en-US" altLang="zh-CN" sz="2800" baseline="0" dirty="0">
                <a:solidFill>
                  <a:srgbClr val="FF3300"/>
                </a:solidFill>
                <a:ea typeface="黑体" pitchFamily="2" charset="-122"/>
              </a:endParaRPr>
            </a:p>
          </p:txBody>
        </p:sp>
      </p:grpSp>
      <p:grpSp>
        <p:nvGrpSpPr>
          <p:cNvPr id="12" name="Group 107"/>
          <p:cNvGrpSpPr>
            <a:grpSpLocks/>
          </p:cNvGrpSpPr>
          <p:nvPr/>
        </p:nvGrpSpPr>
        <p:grpSpPr bwMode="auto">
          <a:xfrm>
            <a:off x="514350" y="361950"/>
            <a:ext cx="7513638" cy="990600"/>
            <a:chOff x="324" y="228"/>
            <a:chExt cx="4733" cy="624"/>
          </a:xfrm>
        </p:grpSpPr>
        <p:sp>
          <p:nvSpPr>
            <p:cNvPr id="17422" name="Rectangle 94"/>
            <p:cNvSpPr>
              <a:spLocks noChangeArrowheads="1"/>
            </p:cNvSpPr>
            <p:nvPr/>
          </p:nvSpPr>
          <p:spPr bwMode="auto">
            <a:xfrm>
              <a:off x="324" y="228"/>
              <a:ext cx="4733" cy="624"/>
            </a:xfrm>
            <a:prstGeom prst="rect">
              <a:avLst/>
            </a:prstGeom>
            <a:solidFill>
              <a:srgbClr val="E1F0FF"/>
            </a:solidFill>
            <a:ln w="12700" cap="sq">
              <a:noFill/>
              <a:miter lim="800000"/>
              <a:headEnd/>
              <a:tailEnd/>
            </a:ln>
            <a:effectLst>
              <a:outerShdw dist="135003" dir="2471156" algn="ctr" rotWithShape="0">
                <a:srgbClr val="B2B2B2"/>
              </a:outerShdw>
            </a:effectLst>
          </p:spPr>
          <p:txBody>
            <a:bodyPr wrap="none" anchor="ctr"/>
            <a:lstStyle/>
            <a:p>
              <a:endParaRPr lang="zh-CN" altLang="en-US"/>
            </a:p>
          </p:txBody>
        </p:sp>
        <p:sp>
          <p:nvSpPr>
            <p:cNvPr id="17423" name="Rectangle 96"/>
            <p:cNvSpPr>
              <a:spLocks noChangeArrowheads="1"/>
            </p:cNvSpPr>
            <p:nvPr/>
          </p:nvSpPr>
          <p:spPr bwMode="auto">
            <a:xfrm>
              <a:off x="364" y="322"/>
              <a:ext cx="4557" cy="488"/>
            </a:xfrm>
            <a:prstGeom prst="rect">
              <a:avLst/>
            </a:prstGeom>
            <a:noFill/>
            <a:ln w="12700" cap="sq">
              <a:noFill/>
              <a:miter lim="800000"/>
              <a:headEnd/>
              <a:tailEnd/>
            </a:ln>
            <a:effectLst>
              <a:outerShdw dist="12700" dir="5400000" algn="ctr" rotWithShape="0">
                <a:schemeClr val="bg1"/>
              </a:outerShdw>
            </a:effectLst>
          </p:spPr>
          <p:txBody>
            <a:bodyPr>
              <a:spAutoFit/>
            </a:bodyPr>
            <a:lstStyle/>
            <a:p>
              <a:pPr>
                <a:lnSpc>
                  <a:spcPct val="80000"/>
                </a:lnSpc>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ea typeface="黑体" pitchFamily="2" charset="-122"/>
                </a:rPr>
                <a:t>4 .</a:t>
              </a:r>
              <a:r>
                <a:rPr kumimoji="1" lang="zh-CN" altLang="en-US" sz="2800" baseline="0" dirty="0">
                  <a:solidFill>
                    <a:schemeClr val="accent2"/>
                  </a:solidFill>
                  <a:latin typeface="黑体" pitchFamily="2" charset="-122"/>
                  <a:ea typeface="黑体" pitchFamily="2" charset="-122"/>
                </a:rPr>
                <a:t> 在线性链表中由指针</a:t>
              </a:r>
              <a:r>
                <a:rPr kumimoji="1" lang="en-US" altLang="zh-CN" sz="2800" dirty="0">
                  <a:solidFill>
                    <a:schemeClr val="accent2"/>
                  </a:solidFill>
                  <a:ea typeface="黑体" pitchFamily="2" charset="-122"/>
                </a:rPr>
                <a:t>p</a:t>
              </a:r>
              <a:r>
                <a:rPr kumimoji="1" lang="zh-CN" altLang="en-US" sz="2800" baseline="0" dirty="0">
                  <a:solidFill>
                    <a:schemeClr val="accent2"/>
                  </a:solidFill>
                  <a:latin typeface="黑体" pitchFamily="2" charset="-122"/>
                  <a:ea typeface="黑体" pitchFamily="2" charset="-122"/>
                </a:rPr>
                <a:t>指的链结点之后</a:t>
              </a:r>
              <a:br>
                <a:rPr kumimoji="1" lang="zh-CN" altLang="en-US" sz="2800" baseline="0" dirty="0">
                  <a:solidFill>
                    <a:schemeClr val="accent2"/>
                  </a:solidFill>
                  <a:latin typeface="黑体" pitchFamily="2" charset="-122"/>
                  <a:ea typeface="黑体" pitchFamily="2" charset="-122"/>
                </a:rPr>
              </a:br>
              <a:r>
                <a:rPr kumimoji="1" lang="zh-CN" altLang="en-US" sz="2800" baseline="0" dirty="0">
                  <a:solidFill>
                    <a:schemeClr val="accent2"/>
                  </a:solidFill>
                  <a:latin typeface="黑体" pitchFamily="2" charset="-122"/>
                  <a:ea typeface="黑体" pitchFamily="2" charset="-122"/>
                </a:rPr>
                <a:t>    插入一个数据</a:t>
              </a:r>
              <a:r>
                <a:rPr kumimoji="1" lang="zh-CN" altLang="en-US" sz="2800" dirty="0">
                  <a:solidFill>
                    <a:schemeClr val="accent2"/>
                  </a:solidFill>
                  <a:latin typeface="黑体" pitchFamily="2" charset="-122"/>
                  <a:ea typeface="黑体" pitchFamily="2" charset="-122"/>
                </a:rPr>
                <a:t>项</a:t>
              </a:r>
              <a:r>
                <a:rPr kumimoji="1" lang="zh-CN" altLang="en-US" sz="2800" baseline="0" dirty="0">
                  <a:solidFill>
                    <a:schemeClr val="accent2"/>
                  </a:solidFill>
                  <a:latin typeface="黑体" pitchFamily="2" charset="-122"/>
                  <a:ea typeface="黑体" pitchFamily="2" charset="-122"/>
                </a:rPr>
                <a:t>为</a:t>
              </a:r>
              <a:r>
                <a:rPr kumimoji="1" lang="en-US" altLang="zh-CN" sz="2800" baseline="0" dirty="0">
                  <a:solidFill>
                    <a:schemeClr val="accent2"/>
                  </a:solidFill>
                  <a:ea typeface="黑体" pitchFamily="2" charset="-122"/>
                </a:rPr>
                <a:t>item </a:t>
              </a:r>
              <a:r>
                <a:rPr kumimoji="1" lang="zh-CN" altLang="en-US" sz="2800" baseline="0" dirty="0">
                  <a:solidFill>
                    <a:schemeClr val="accent2"/>
                  </a:solidFill>
                  <a:latin typeface="黑体" pitchFamily="2" charset="-122"/>
                  <a:ea typeface="黑体" pitchFamily="2" charset="-122"/>
                </a:rPr>
                <a:t>的链结点</a:t>
              </a:r>
            </a:p>
          </p:txBody>
        </p:sp>
      </p:grpSp>
      <p:grpSp>
        <p:nvGrpSpPr>
          <p:cNvPr id="13" name="Group 100"/>
          <p:cNvGrpSpPr>
            <a:grpSpLocks/>
          </p:cNvGrpSpPr>
          <p:nvPr/>
        </p:nvGrpSpPr>
        <p:grpSpPr bwMode="auto">
          <a:xfrm>
            <a:off x="609600" y="1752600"/>
            <a:ext cx="2019300" cy="666750"/>
            <a:chOff x="2400" y="1260"/>
            <a:chExt cx="1272" cy="420"/>
          </a:xfrm>
        </p:grpSpPr>
        <p:sp>
          <p:nvSpPr>
            <p:cNvPr id="17420" name="Oval 98"/>
            <p:cNvSpPr>
              <a:spLocks noChangeArrowheads="1"/>
            </p:cNvSpPr>
            <p:nvPr/>
          </p:nvSpPr>
          <p:spPr bwMode="auto">
            <a:xfrm>
              <a:off x="2400" y="1296"/>
              <a:ext cx="1248" cy="384"/>
            </a:xfrm>
            <a:prstGeom prst="ellipse">
              <a:avLst/>
            </a:prstGeom>
            <a:solidFill>
              <a:srgbClr val="CCFFFF"/>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17421" name="Text Box 99"/>
            <p:cNvSpPr txBox="1">
              <a:spLocks noChangeArrowheads="1"/>
            </p:cNvSpPr>
            <p:nvPr/>
          </p:nvSpPr>
          <p:spPr bwMode="auto">
            <a:xfrm>
              <a:off x="2424" y="1260"/>
              <a:ext cx="1248" cy="368"/>
            </a:xfrm>
            <a:prstGeom prst="rect">
              <a:avLst/>
            </a:prstGeom>
            <a:noFill/>
            <a:ln w="12700" cap="sq">
              <a:noFill/>
              <a:miter lim="800000"/>
              <a:headEnd/>
              <a:tailEnd/>
            </a:ln>
            <a:effectLst>
              <a:outerShdw dist="25400" dir="5400000" algn="ctr" rotWithShape="0">
                <a:schemeClr val="bg1"/>
              </a:outerShdw>
            </a:effectLst>
          </p:spPr>
          <p:txBody>
            <a:bodyPr>
              <a:spAutoFit/>
            </a:bodyPr>
            <a:lstStyle/>
            <a:p>
              <a:pPr>
                <a:spcBef>
                  <a:spcPct val="0"/>
                </a:spcBef>
              </a:pPr>
              <a:r>
                <a:rPr lang="zh-CN" altLang="en-US" sz="3200" i="1" dirty="0">
                  <a:solidFill>
                    <a:srgbClr val="FF3300"/>
                  </a:solidFill>
                  <a:ea typeface="黑体" pitchFamily="2" charset="-122"/>
                </a:rPr>
                <a:t>插入过程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21603"/>
                                        </p:tgtEl>
                                        <p:attrNameLst>
                                          <p:attrName>style.visibility</p:attrName>
                                        </p:attrNameLst>
                                      </p:cBhvr>
                                      <p:to>
                                        <p:strVal val="visible"/>
                                      </p:to>
                                    </p:set>
                                    <p:animEffect transition="in" filter="blinds(horizontal)">
                                      <p:cBhvr>
                                        <p:cTn id="15" dur="500"/>
                                        <p:tgtEl>
                                          <p:spTgt spid="32160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21605"/>
                                        </p:tgtEl>
                                        <p:attrNameLst>
                                          <p:attrName>style.visibility</p:attrName>
                                        </p:attrNameLst>
                                      </p:cBhvr>
                                      <p:to>
                                        <p:strVal val="visible"/>
                                      </p:to>
                                    </p:set>
                                    <p:animEffect transition="in" filter="wipe(down)">
                                      <p:cBhvr>
                                        <p:cTn id="20" dur="500"/>
                                        <p:tgtEl>
                                          <p:spTgt spid="32160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21608"/>
                                        </p:tgtEl>
                                        <p:attrNameLst>
                                          <p:attrName>style.visibility</p:attrName>
                                        </p:attrNameLst>
                                      </p:cBhvr>
                                      <p:to>
                                        <p:strVal val="visible"/>
                                      </p:to>
                                    </p:set>
                                    <p:animEffect transition="in" filter="wipe(up)">
                                      <p:cBhvr>
                                        <p:cTn id="30" dur="500"/>
                                        <p:tgtEl>
                                          <p:spTgt spid="32160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321606"/>
                                        </p:tgtEl>
                                        <p:attrNameLst>
                                          <p:attrName>style.visibility</p:attrName>
                                        </p:attrNameLst>
                                      </p:cBhvr>
                                      <p:to>
                                        <p:strVal val="visible"/>
                                      </p:to>
                                    </p:set>
                                    <p:animEffect transition="in" filter="dissolve">
                                      <p:cBhvr>
                                        <p:cTn id="40" dur="500"/>
                                        <p:tgtEl>
                                          <p:spTgt spid="321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603" grpId="0"/>
      <p:bldP spid="321605" grpId="0" animBg="1"/>
      <p:bldP spid="321606" grpId="0" animBg="1"/>
      <p:bldP spid="32160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ChangeArrowheads="1"/>
          </p:cNvSpPr>
          <p:nvPr/>
        </p:nvSpPr>
        <p:spPr bwMode="auto">
          <a:xfrm>
            <a:off x="381000" y="735013"/>
            <a:ext cx="8305800" cy="5257800"/>
          </a:xfrm>
          <a:prstGeom prst="rect">
            <a:avLst/>
          </a:prstGeom>
          <a:solidFill>
            <a:srgbClr val="CCFFFF"/>
          </a:solidFill>
          <a:ln w="9525">
            <a:noFill/>
            <a:miter lim="800000"/>
            <a:headEnd/>
            <a:tailEnd/>
          </a:ln>
          <a:effectLst>
            <a:outerShdw dist="224686" dir="2562563" algn="ctr" rotWithShape="0">
              <a:srgbClr val="B2B2B2"/>
            </a:outerShdw>
          </a:effectLst>
        </p:spPr>
        <p:txBody>
          <a:bodyPr wrap="none" anchor="ctr"/>
          <a:lstStyle/>
          <a:p>
            <a:endParaRPr lang="zh-CN" altLang="en-US"/>
          </a:p>
        </p:txBody>
      </p:sp>
      <p:grpSp>
        <p:nvGrpSpPr>
          <p:cNvPr id="2" name="Group 35"/>
          <p:cNvGrpSpPr>
            <a:grpSpLocks/>
          </p:cNvGrpSpPr>
          <p:nvPr/>
        </p:nvGrpSpPr>
        <p:grpSpPr bwMode="auto">
          <a:xfrm>
            <a:off x="304800" y="60325"/>
            <a:ext cx="2057400" cy="1136650"/>
            <a:chOff x="192" y="96"/>
            <a:chExt cx="1296" cy="716"/>
          </a:xfrm>
        </p:grpSpPr>
        <p:sp>
          <p:nvSpPr>
            <p:cNvPr id="18467" name="AutoShape 7"/>
            <p:cNvSpPr>
              <a:spLocks noChangeArrowheads="1"/>
            </p:cNvSpPr>
            <p:nvPr/>
          </p:nvSpPr>
          <p:spPr bwMode="auto">
            <a:xfrm rot="4009486">
              <a:off x="482" y="-194"/>
              <a:ext cx="716" cy="1296"/>
            </a:xfrm>
            <a:prstGeom prst="irregularSeal2">
              <a:avLst/>
            </a:prstGeom>
            <a:solidFill>
              <a:srgbClr val="CCFFCC"/>
            </a:solidFill>
            <a:ln w="82550">
              <a:solidFill>
                <a:srgbClr val="FFFF00"/>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18468" name="Rectangle 8"/>
            <p:cNvSpPr>
              <a:spLocks noChangeArrowheads="1"/>
            </p:cNvSpPr>
            <p:nvPr/>
          </p:nvSpPr>
          <p:spPr bwMode="auto">
            <a:xfrm>
              <a:off x="368" y="15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a:solidFill>
                    <a:srgbClr val="FF3300"/>
                  </a:solidFill>
                  <a:ea typeface="黑体" pitchFamily="2" charset="-122"/>
                </a:rPr>
                <a:t>算法</a:t>
              </a:r>
            </a:p>
          </p:txBody>
        </p:sp>
      </p:grpSp>
      <p:grpSp>
        <p:nvGrpSpPr>
          <p:cNvPr id="3" name="Group 18"/>
          <p:cNvGrpSpPr>
            <a:grpSpLocks/>
          </p:cNvGrpSpPr>
          <p:nvPr/>
        </p:nvGrpSpPr>
        <p:grpSpPr bwMode="auto">
          <a:xfrm>
            <a:off x="1200150" y="1720850"/>
            <a:ext cx="7467600" cy="1143000"/>
            <a:chOff x="756" y="1152"/>
            <a:chExt cx="4704" cy="720"/>
          </a:xfrm>
        </p:grpSpPr>
        <p:sp>
          <p:nvSpPr>
            <p:cNvPr id="18464" name="Rectangle 10"/>
            <p:cNvSpPr>
              <a:spLocks noChangeArrowheads="1"/>
            </p:cNvSpPr>
            <p:nvPr/>
          </p:nvSpPr>
          <p:spPr bwMode="auto">
            <a:xfrm>
              <a:off x="756" y="1388"/>
              <a:ext cx="4704" cy="484"/>
            </a:xfrm>
            <a:prstGeom prst="rect">
              <a:avLst/>
            </a:prstGeom>
            <a:noFill/>
            <a:ln w="12700" cap="sq">
              <a:noFill/>
              <a:miter lim="800000"/>
              <a:headEnd/>
              <a:tailEnd/>
            </a:ln>
          </p:spPr>
          <p:txBody>
            <a:bodyPr>
              <a:spAutoFit/>
            </a:bodyPr>
            <a:lstStyle/>
            <a:p>
              <a:pPr fontAlgn="base">
                <a:lnSpc>
                  <a:spcPct val="85000"/>
                </a:lnSpc>
                <a:spcBef>
                  <a:spcPct val="0"/>
                </a:spcBef>
              </a:pPr>
              <a:r>
                <a:rPr lang="en-US" altLang="zh-CN" sz="2600" dirty="0">
                  <a:solidFill>
                    <a:srgbClr val="FF3300"/>
                  </a:solidFill>
                </a:rPr>
                <a:t>q</a:t>
              </a:r>
              <a:r>
                <a:rPr lang="en-US" altLang="zh-CN" sz="2600" baseline="0" dirty="0">
                  <a:solidFill>
                    <a:srgbClr val="FF3300"/>
                  </a:solidFill>
                </a:rPr>
                <a:t>=(</a:t>
              </a:r>
              <a:r>
                <a:rPr lang="en-US" altLang="zh-CN" sz="2600" dirty="0" err="1">
                  <a:solidFill>
                    <a:srgbClr val="FF3300"/>
                  </a:solidFill>
                </a:rPr>
                <a:t>Nodeptr</a:t>
              </a:r>
              <a:r>
                <a:rPr lang="en-US" altLang="zh-CN" sz="2600" baseline="0" dirty="0">
                  <a:solidFill>
                    <a:srgbClr val="FF3300"/>
                  </a:solidFill>
                </a:rPr>
                <a:t>)</a:t>
              </a:r>
              <a:r>
                <a:rPr lang="en-US" altLang="zh-CN" sz="2600" baseline="0" dirty="0" err="1">
                  <a:solidFill>
                    <a:srgbClr val="FF3300"/>
                  </a:solidFill>
                </a:rPr>
                <a:t>malloc</a:t>
              </a:r>
              <a:r>
                <a:rPr lang="en-US" altLang="zh-CN" sz="2600" baseline="0" dirty="0">
                  <a:solidFill>
                    <a:srgbClr val="FF3300"/>
                  </a:solidFill>
                </a:rPr>
                <a:t>(</a:t>
              </a:r>
              <a:r>
                <a:rPr lang="en-US" altLang="zh-CN" sz="2600" baseline="0" dirty="0" err="1">
                  <a:solidFill>
                    <a:srgbClr val="FF3300"/>
                  </a:solidFill>
                </a:rPr>
                <a:t>sizeof</a:t>
              </a:r>
              <a:r>
                <a:rPr lang="en-US" altLang="zh-CN" sz="2600" baseline="0" dirty="0">
                  <a:solidFill>
                    <a:srgbClr val="FF3300"/>
                  </a:solidFill>
                </a:rPr>
                <a:t>(Node));</a:t>
              </a:r>
              <a:endParaRPr lang="zh-CN" altLang="en-US" sz="2200" baseline="0" dirty="0">
                <a:solidFill>
                  <a:srgbClr val="FF3300"/>
                </a:solidFill>
              </a:endParaRPr>
            </a:p>
            <a:p>
              <a:pPr fontAlgn="base">
                <a:lnSpc>
                  <a:spcPct val="85000"/>
                </a:lnSpc>
                <a:spcBef>
                  <a:spcPct val="0"/>
                </a:spcBef>
              </a:pPr>
              <a:r>
                <a:rPr lang="en-US" altLang="zh-CN" sz="2600" dirty="0">
                  <a:solidFill>
                    <a:srgbClr val="003399"/>
                  </a:solidFill>
                </a:rPr>
                <a:t>q</a:t>
              </a:r>
              <a:r>
                <a:rPr lang="en-US" altLang="zh-CN" sz="2600" baseline="0" dirty="0">
                  <a:solidFill>
                    <a:srgbClr val="003399"/>
                  </a:solidFill>
                  <a:latin typeface="宋体" charset="-122"/>
                  <a:ea typeface="宋体" charset="-122"/>
                </a:rPr>
                <a:t>-</a:t>
              </a:r>
              <a:r>
                <a:rPr lang="en-US" altLang="zh-CN" sz="2600" baseline="0" dirty="0">
                  <a:solidFill>
                    <a:srgbClr val="003399"/>
                  </a:solidFill>
                </a:rPr>
                <a:t>&gt;data=item;                 </a:t>
              </a:r>
              <a:r>
                <a:rPr lang="en-US" altLang="zh-CN" sz="2200" baseline="0" dirty="0">
                  <a:solidFill>
                    <a:srgbClr val="003399"/>
                  </a:solidFill>
                </a:rPr>
                <a:t>/* </a:t>
              </a:r>
              <a:r>
                <a:rPr lang="zh-CN" altLang="en-US" sz="2200" baseline="0" dirty="0">
                  <a:solidFill>
                    <a:srgbClr val="003399"/>
                  </a:solidFill>
                  <a:ea typeface="幼圆" pitchFamily="49" charset="-122"/>
                </a:rPr>
                <a:t>将</a:t>
              </a:r>
              <a:r>
                <a:rPr lang="en-US" altLang="zh-CN" sz="2200" baseline="0" dirty="0">
                  <a:solidFill>
                    <a:srgbClr val="003399"/>
                  </a:solidFill>
                </a:rPr>
                <a:t>item</a:t>
              </a:r>
              <a:r>
                <a:rPr lang="zh-CN" altLang="en-US" sz="2200" baseline="0" dirty="0">
                  <a:solidFill>
                    <a:srgbClr val="003399"/>
                  </a:solidFill>
                  <a:ea typeface="幼圆" pitchFamily="49" charset="-122"/>
                </a:rPr>
                <a:t>送新结点数据域</a:t>
              </a:r>
              <a:r>
                <a:rPr lang="zh-CN" altLang="en-US" sz="2200" baseline="0" dirty="0">
                  <a:solidFill>
                    <a:srgbClr val="003399"/>
                  </a:solidFill>
                </a:rPr>
                <a:t> */</a:t>
              </a:r>
            </a:p>
          </p:txBody>
        </p:sp>
        <p:sp>
          <p:nvSpPr>
            <p:cNvPr id="18465" name="AutoShape 11"/>
            <p:cNvSpPr>
              <a:spLocks noChangeArrowheads="1"/>
            </p:cNvSpPr>
            <p:nvPr/>
          </p:nvSpPr>
          <p:spPr bwMode="auto">
            <a:xfrm>
              <a:off x="3972" y="1152"/>
              <a:ext cx="1392" cy="288"/>
            </a:xfrm>
            <a:prstGeom prst="wedgeRectCallout">
              <a:avLst>
                <a:gd name="adj1" fmla="val -43894"/>
                <a:gd name="adj2" fmla="val 103472"/>
              </a:avLst>
            </a:prstGeom>
            <a:noFill/>
            <a:ln w="44450" cap="sq">
              <a:solidFill>
                <a:srgbClr val="2DB6B3"/>
              </a:solidFill>
              <a:miter lim="800000"/>
              <a:headEnd/>
              <a:tailEnd/>
            </a:ln>
          </p:spPr>
          <p:txBody>
            <a:bodyPr anchor="ctr"/>
            <a:lstStyle/>
            <a:p>
              <a:pPr algn="ctr"/>
              <a:endParaRPr lang="zh-CN" altLang="en-US" sz="2600"/>
            </a:p>
          </p:txBody>
        </p:sp>
        <p:sp>
          <p:nvSpPr>
            <p:cNvPr id="18466" name="Rectangle 12"/>
            <p:cNvSpPr>
              <a:spLocks noChangeArrowheads="1"/>
            </p:cNvSpPr>
            <p:nvPr/>
          </p:nvSpPr>
          <p:spPr bwMode="auto">
            <a:xfrm>
              <a:off x="3984" y="1156"/>
              <a:ext cx="1443" cy="260"/>
            </a:xfrm>
            <a:prstGeom prst="rect">
              <a:avLst/>
            </a:prstGeom>
            <a:noFill/>
            <a:ln w="12700" cap="sq">
              <a:noFill/>
              <a:miter lim="800000"/>
              <a:headEnd/>
              <a:tailEnd/>
            </a:ln>
          </p:spPr>
          <p:txBody>
            <a:bodyPr>
              <a:spAutoFit/>
            </a:bodyPr>
            <a:lstStyle/>
            <a:p>
              <a:r>
                <a:rPr lang="zh-CN" altLang="en-US" sz="2100" baseline="0">
                  <a:solidFill>
                    <a:srgbClr val="00297C"/>
                  </a:solidFill>
                  <a:latin typeface="宋体" charset="-122"/>
                  <a:ea typeface="幼圆" pitchFamily="49" charset="-122"/>
                </a:rPr>
                <a:t>构造一个新结点</a:t>
              </a:r>
            </a:p>
          </p:txBody>
        </p:sp>
      </p:grpSp>
      <p:sp>
        <p:nvSpPr>
          <p:cNvPr id="495636" name="Rectangle 20"/>
          <p:cNvSpPr>
            <a:spLocks noChangeArrowheads="1"/>
          </p:cNvSpPr>
          <p:nvPr/>
        </p:nvSpPr>
        <p:spPr bwMode="auto">
          <a:xfrm>
            <a:off x="1259632" y="3501008"/>
            <a:ext cx="4572000" cy="727075"/>
          </a:xfrm>
          <a:prstGeom prst="rect">
            <a:avLst/>
          </a:prstGeom>
          <a:noFill/>
          <a:ln w="12700" cap="sq">
            <a:noFill/>
            <a:miter lim="800000"/>
            <a:headEnd/>
            <a:tailEnd/>
          </a:ln>
        </p:spPr>
        <p:txBody>
          <a:bodyPr>
            <a:spAutoFit/>
          </a:bodyPr>
          <a:lstStyle/>
          <a:p>
            <a:pPr fontAlgn="base">
              <a:lnSpc>
                <a:spcPct val="80000"/>
              </a:lnSpc>
              <a:spcBef>
                <a:spcPct val="0"/>
              </a:spcBef>
            </a:pPr>
            <a:r>
              <a:rPr lang="zh-CN" altLang="en-US" sz="2600" baseline="0" dirty="0">
                <a:solidFill>
                  <a:srgbClr val="003399"/>
                </a:solidFill>
              </a:rPr>
              <a:t> </a:t>
            </a:r>
            <a:r>
              <a:rPr lang="en-US" altLang="zh-CN" sz="2600" dirty="0">
                <a:solidFill>
                  <a:srgbClr val="003399"/>
                </a:solidFill>
              </a:rPr>
              <a:t>q</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&gt;link=p</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a:t>
            </a:r>
          </a:p>
          <a:p>
            <a:pPr fontAlgn="base">
              <a:lnSpc>
                <a:spcPct val="80000"/>
              </a:lnSpc>
              <a:spcBef>
                <a:spcPct val="0"/>
              </a:spcBef>
            </a:pPr>
            <a:r>
              <a:rPr lang="en-US" altLang="zh-CN" sz="2600" baseline="0" dirty="0">
                <a:solidFill>
                  <a:srgbClr val="003399"/>
                </a:solidFill>
              </a:rPr>
              <a:t> p</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&gt;link=q;</a:t>
            </a:r>
          </a:p>
        </p:txBody>
      </p:sp>
      <p:grpSp>
        <p:nvGrpSpPr>
          <p:cNvPr id="4" name="Group 36"/>
          <p:cNvGrpSpPr>
            <a:grpSpLocks/>
          </p:cNvGrpSpPr>
          <p:nvPr/>
        </p:nvGrpSpPr>
        <p:grpSpPr bwMode="auto">
          <a:xfrm>
            <a:off x="2638425" y="5300662"/>
            <a:ext cx="3517900" cy="1654174"/>
            <a:chOff x="1474" y="3294"/>
            <a:chExt cx="2216" cy="1042"/>
          </a:xfrm>
        </p:grpSpPr>
        <p:grpSp>
          <p:nvGrpSpPr>
            <p:cNvPr id="5" name="Group 37"/>
            <p:cNvGrpSpPr>
              <a:grpSpLocks/>
            </p:cNvGrpSpPr>
            <p:nvPr/>
          </p:nvGrpSpPr>
          <p:grpSpPr bwMode="auto">
            <a:xfrm>
              <a:off x="1927" y="3546"/>
              <a:ext cx="409" cy="182"/>
              <a:chOff x="1927" y="3612"/>
              <a:chExt cx="409" cy="182"/>
            </a:xfrm>
          </p:grpSpPr>
          <p:sp>
            <p:nvSpPr>
              <p:cNvPr id="18462" name="Rectangle 38"/>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18463" name="Rectangle 39"/>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grpSp>
          <p:nvGrpSpPr>
            <p:cNvPr id="6" name="Group 40"/>
            <p:cNvGrpSpPr>
              <a:grpSpLocks/>
            </p:cNvGrpSpPr>
            <p:nvPr/>
          </p:nvGrpSpPr>
          <p:grpSpPr bwMode="auto">
            <a:xfrm>
              <a:off x="2754" y="3546"/>
              <a:ext cx="409" cy="182"/>
              <a:chOff x="1927" y="3612"/>
              <a:chExt cx="409" cy="182"/>
            </a:xfrm>
          </p:grpSpPr>
          <p:sp>
            <p:nvSpPr>
              <p:cNvPr id="18460" name="Rectangle 41"/>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18461" name="Rectangle 42"/>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sp>
          <p:nvSpPr>
            <p:cNvPr id="18447" name="Line 43"/>
            <p:cNvSpPr>
              <a:spLocks noChangeShapeType="1"/>
            </p:cNvSpPr>
            <p:nvPr/>
          </p:nvSpPr>
          <p:spPr bwMode="auto">
            <a:xfrm>
              <a:off x="2290" y="3636"/>
              <a:ext cx="454" cy="0"/>
            </a:xfrm>
            <a:prstGeom prst="line">
              <a:avLst/>
            </a:prstGeom>
            <a:noFill/>
            <a:ln w="19050" cap="sq">
              <a:solidFill>
                <a:srgbClr val="000080"/>
              </a:solidFill>
              <a:round/>
              <a:headEnd/>
              <a:tailEnd type="triangle" w="med" len="med"/>
            </a:ln>
          </p:spPr>
          <p:txBody>
            <a:bodyPr wrap="none" anchor="ctr"/>
            <a:lstStyle/>
            <a:p>
              <a:endParaRPr lang="zh-CN" altLang="en-US"/>
            </a:p>
          </p:txBody>
        </p:sp>
        <p:grpSp>
          <p:nvGrpSpPr>
            <p:cNvPr id="7" name="Group 44"/>
            <p:cNvGrpSpPr>
              <a:grpSpLocks/>
            </p:cNvGrpSpPr>
            <p:nvPr/>
          </p:nvGrpSpPr>
          <p:grpSpPr bwMode="auto">
            <a:xfrm>
              <a:off x="2357" y="3936"/>
              <a:ext cx="409" cy="182"/>
              <a:chOff x="1927" y="3612"/>
              <a:chExt cx="409" cy="182"/>
            </a:xfrm>
          </p:grpSpPr>
          <p:sp>
            <p:nvSpPr>
              <p:cNvPr id="18458" name="Rectangle 45"/>
              <p:cNvSpPr>
                <a:spLocks noChangeArrowheads="1"/>
              </p:cNvSpPr>
              <p:nvPr/>
            </p:nvSpPr>
            <p:spPr bwMode="auto">
              <a:xfrm>
                <a:off x="1927" y="3612"/>
                <a:ext cx="273" cy="182"/>
              </a:xfrm>
              <a:prstGeom prst="rect">
                <a:avLst/>
              </a:prstGeom>
              <a:noFill/>
              <a:ln w="28575" cap="sq">
                <a:solidFill>
                  <a:srgbClr val="FF0000"/>
                </a:solidFill>
                <a:miter lim="800000"/>
                <a:headEnd/>
                <a:tailEnd/>
              </a:ln>
            </p:spPr>
            <p:txBody>
              <a:bodyPr wrap="none" anchor="ctr"/>
              <a:lstStyle/>
              <a:p>
                <a:endParaRPr lang="zh-CN" altLang="en-US"/>
              </a:p>
            </p:txBody>
          </p:sp>
          <p:sp>
            <p:nvSpPr>
              <p:cNvPr id="18459" name="Rectangle 46"/>
              <p:cNvSpPr>
                <a:spLocks noChangeArrowheads="1"/>
              </p:cNvSpPr>
              <p:nvPr/>
            </p:nvSpPr>
            <p:spPr bwMode="auto">
              <a:xfrm>
                <a:off x="2199" y="3612"/>
                <a:ext cx="137" cy="182"/>
              </a:xfrm>
              <a:prstGeom prst="rect">
                <a:avLst/>
              </a:prstGeom>
              <a:noFill/>
              <a:ln w="28575" cap="sq">
                <a:solidFill>
                  <a:srgbClr val="FF0000"/>
                </a:solidFill>
                <a:miter lim="800000"/>
                <a:headEnd/>
                <a:tailEnd/>
              </a:ln>
            </p:spPr>
            <p:txBody>
              <a:bodyPr wrap="none" anchor="ctr"/>
              <a:lstStyle/>
              <a:p>
                <a:endParaRPr lang="zh-CN" altLang="en-US"/>
              </a:p>
            </p:txBody>
          </p:sp>
        </p:grpSp>
        <p:sp>
          <p:nvSpPr>
            <p:cNvPr id="18449" name="Text Box 47"/>
            <p:cNvSpPr txBox="1">
              <a:spLocks noChangeArrowheads="1"/>
            </p:cNvSpPr>
            <p:nvPr/>
          </p:nvSpPr>
          <p:spPr bwMode="auto">
            <a:xfrm>
              <a:off x="1889" y="3294"/>
              <a:ext cx="192" cy="310"/>
            </a:xfrm>
            <a:prstGeom prst="rect">
              <a:avLst/>
            </a:prstGeom>
            <a:noFill/>
            <a:ln w="12700" cap="sq">
              <a:noFill/>
              <a:miter lim="800000"/>
              <a:headEnd/>
              <a:tailEnd/>
            </a:ln>
          </p:spPr>
          <p:txBody>
            <a:bodyPr>
              <a:spAutoFit/>
            </a:bodyPr>
            <a:lstStyle/>
            <a:p>
              <a:pPr>
                <a:spcBef>
                  <a:spcPct val="0"/>
                </a:spcBef>
              </a:pPr>
              <a:r>
                <a:rPr lang="en-US" altLang="zh-CN" sz="2600" dirty="0">
                  <a:solidFill>
                    <a:srgbClr val="FF0000"/>
                  </a:solidFill>
                </a:rPr>
                <a:t>p</a:t>
              </a:r>
            </a:p>
          </p:txBody>
        </p:sp>
        <p:sp>
          <p:nvSpPr>
            <p:cNvPr id="18450" name="Text Box 48"/>
            <p:cNvSpPr txBox="1">
              <a:spLocks noChangeArrowheads="1"/>
            </p:cNvSpPr>
            <p:nvPr/>
          </p:nvSpPr>
          <p:spPr bwMode="auto">
            <a:xfrm>
              <a:off x="2280" y="4026"/>
              <a:ext cx="192" cy="310"/>
            </a:xfrm>
            <a:prstGeom prst="rect">
              <a:avLst/>
            </a:prstGeom>
            <a:noFill/>
            <a:ln w="12700" cap="sq">
              <a:noFill/>
              <a:miter lim="800000"/>
              <a:headEnd/>
              <a:tailEnd/>
            </a:ln>
          </p:spPr>
          <p:txBody>
            <a:bodyPr>
              <a:spAutoFit/>
            </a:bodyPr>
            <a:lstStyle/>
            <a:p>
              <a:pPr>
                <a:spcBef>
                  <a:spcPct val="0"/>
                </a:spcBef>
              </a:pPr>
              <a:r>
                <a:rPr lang="en-US" altLang="zh-CN" sz="2600" dirty="0">
                  <a:solidFill>
                    <a:srgbClr val="FF0000"/>
                  </a:solidFill>
                </a:rPr>
                <a:t>q</a:t>
              </a:r>
            </a:p>
          </p:txBody>
        </p:sp>
        <p:sp>
          <p:nvSpPr>
            <p:cNvPr id="18451" name="Line 49"/>
            <p:cNvSpPr>
              <a:spLocks noChangeShapeType="1"/>
            </p:cNvSpPr>
            <p:nvPr/>
          </p:nvSpPr>
          <p:spPr bwMode="auto">
            <a:xfrm>
              <a:off x="1679" y="3636"/>
              <a:ext cx="227"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8452" name="Line 50"/>
            <p:cNvSpPr>
              <a:spLocks noChangeShapeType="1"/>
            </p:cNvSpPr>
            <p:nvPr/>
          </p:nvSpPr>
          <p:spPr bwMode="auto">
            <a:xfrm>
              <a:off x="3100" y="3636"/>
              <a:ext cx="37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8453" name="Rectangle 51"/>
            <p:cNvSpPr>
              <a:spLocks noChangeArrowheads="1"/>
            </p:cNvSpPr>
            <p:nvPr/>
          </p:nvSpPr>
          <p:spPr bwMode="auto">
            <a:xfrm>
              <a:off x="3438" y="3465"/>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18454" name="Rectangle 52"/>
            <p:cNvSpPr>
              <a:spLocks noChangeArrowheads="1"/>
            </p:cNvSpPr>
            <p:nvPr/>
          </p:nvSpPr>
          <p:spPr bwMode="auto">
            <a:xfrm>
              <a:off x="1474" y="3476"/>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18455" name="Text Box 53"/>
            <p:cNvSpPr txBox="1">
              <a:spLocks noChangeArrowheads="1"/>
            </p:cNvSpPr>
            <p:nvPr/>
          </p:nvSpPr>
          <p:spPr bwMode="auto">
            <a:xfrm>
              <a:off x="2318" y="3884"/>
              <a:ext cx="372" cy="221"/>
            </a:xfrm>
            <a:prstGeom prst="rect">
              <a:avLst/>
            </a:prstGeom>
            <a:noFill/>
            <a:ln w="12700" cap="sq">
              <a:noFill/>
              <a:miter lim="800000"/>
              <a:headEnd/>
              <a:tailEnd/>
            </a:ln>
          </p:spPr>
          <p:txBody>
            <a:bodyPr wrap="none">
              <a:spAutoFit/>
            </a:bodyPr>
            <a:lstStyle/>
            <a:p>
              <a:r>
                <a:rPr lang="en-US" altLang="zh-CN" sz="2600">
                  <a:solidFill>
                    <a:srgbClr val="000099"/>
                  </a:solidFill>
                </a:rPr>
                <a:t>item</a:t>
              </a:r>
            </a:p>
          </p:txBody>
        </p:sp>
        <p:sp>
          <p:nvSpPr>
            <p:cNvPr id="18456" name="Line 54"/>
            <p:cNvSpPr>
              <a:spLocks noChangeShapeType="1"/>
            </p:cNvSpPr>
            <p:nvPr/>
          </p:nvSpPr>
          <p:spPr bwMode="auto">
            <a:xfrm flipV="1">
              <a:off x="2699" y="3748"/>
              <a:ext cx="136" cy="272"/>
            </a:xfrm>
            <a:prstGeom prst="line">
              <a:avLst/>
            </a:prstGeom>
            <a:noFill/>
            <a:ln w="28575" cap="sq">
              <a:solidFill>
                <a:schemeClr val="accent2"/>
              </a:solidFill>
              <a:round/>
              <a:headEnd/>
              <a:tailEnd type="triangle" w="med" len="med"/>
            </a:ln>
          </p:spPr>
          <p:txBody>
            <a:bodyPr wrap="none" anchor="ctr"/>
            <a:lstStyle/>
            <a:p>
              <a:endParaRPr lang="zh-CN" altLang="en-US"/>
            </a:p>
          </p:txBody>
        </p:sp>
        <p:sp>
          <p:nvSpPr>
            <p:cNvPr id="18457" name="Line 55"/>
            <p:cNvSpPr>
              <a:spLocks noChangeShapeType="1"/>
            </p:cNvSpPr>
            <p:nvPr/>
          </p:nvSpPr>
          <p:spPr bwMode="auto">
            <a:xfrm>
              <a:off x="2245" y="3657"/>
              <a:ext cx="181" cy="272"/>
            </a:xfrm>
            <a:prstGeom prst="line">
              <a:avLst/>
            </a:prstGeom>
            <a:noFill/>
            <a:ln w="28575" cap="sq">
              <a:solidFill>
                <a:srgbClr val="FF0000"/>
              </a:solidFill>
              <a:round/>
              <a:headEnd/>
              <a:tailEnd type="triangle" w="med" len="med"/>
            </a:ln>
          </p:spPr>
          <p:txBody>
            <a:bodyPr wrap="none" anchor="ctr"/>
            <a:lstStyle/>
            <a:p>
              <a:endParaRPr lang="zh-CN" altLang="en-US"/>
            </a:p>
          </p:txBody>
        </p:sp>
      </p:grpSp>
      <p:grpSp>
        <p:nvGrpSpPr>
          <p:cNvPr id="8" name="Group 56"/>
          <p:cNvGrpSpPr>
            <a:grpSpLocks/>
          </p:cNvGrpSpPr>
          <p:nvPr/>
        </p:nvGrpSpPr>
        <p:grpSpPr bwMode="auto">
          <a:xfrm>
            <a:off x="5148263" y="4767263"/>
            <a:ext cx="3141662" cy="606425"/>
            <a:chOff x="3033" y="3064"/>
            <a:chExt cx="1979" cy="382"/>
          </a:xfrm>
        </p:grpSpPr>
        <p:sp>
          <p:nvSpPr>
            <p:cNvPr id="18443" name="Rectangle 57"/>
            <p:cNvSpPr>
              <a:spLocks noChangeArrowheads="1"/>
            </p:cNvSpPr>
            <p:nvPr/>
          </p:nvSpPr>
          <p:spPr bwMode="auto">
            <a:xfrm>
              <a:off x="3033" y="3064"/>
              <a:ext cx="1951" cy="363"/>
            </a:xfrm>
            <a:prstGeom prst="rect">
              <a:avLst/>
            </a:prstGeom>
            <a:solidFill>
              <a:srgbClr val="FFFF00"/>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18444" name="Rectangle 58"/>
            <p:cNvSpPr>
              <a:spLocks noChangeArrowheads="1"/>
            </p:cNvSpPr>
            <p:nvPr/>
          </p:nvSpPr>
          <p:spPr bwMode="auto">
            <a:xfrm rot="-57975">
              <a:off x="3152" y="3081"/>
              <a:ext cx="1860"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800" baseline="0">
                  <a:solidFill>
                    <a:srgbClr val="FF3300"/>
                  </a:solidFill>
                  <a:latin typeface="黑体" pitchFamily="2" charset="-122"/>
                  <a:ea typeface="黑体" pitchFamily="2" charset="-122"/>
                </a:rPr>
                <a:t>时间复杂度</a:t>
              </a:r>
              <a:r>
                <a:rPr lang="en-US" altLang="zh-CN" sz="3200" baseline="0">
                  <a:solidFill>
                    <a:srgbClr val="FF3300"/>
                  </a:solidFill>
                  <a:ea typeface="黑体" pitchFamily="2" charset="-122"/>
                </a:rPr>
                <a:t>O(1)</a:t>
              </a:r>
              <a:endParaRPr lang="zh-CN" altLang="en-US" sz="3200" baseline="0">
                <a:solidFill>
                  <a:srgbClr val="FF3300"/>
                </a:solidFill>
                <a:ea typeface="黑体" pitchFamily="2" charset="-122"/>
              </a:endParaRPr>
            </a:p>
          </p:txBody>
        </p:sp>
      </p:grpSp>
      <p:sp>
        <p:nvSpPr>
          <p:cNvPr id="37" name="Text Box 21"/>
          <p:cNvSpPr txBox="1">
            <a:spLocks noChangeArrowheads="1"/>
          </p:cNvSpPr>
          <p:nvPr/>
        </p:nvSpPr>
        <p:spPr bwMode="auto">
          <a:xfrm>
            <a:off x="503040" y="908720"/>
            <a:ext cx="8640960" cy="4653582"/>
          </a:xfrm>
          <a:prstGeom prst="rect">
            <a:avLst/>
          </a:prstGeom>
          <a:noFill/>
          <a:ln w="9525">
            <a:noFill/>
            <a:miter lim="800000"/>
            <a:headEnd/>
            <a:tailEnd/>
          </a:ln>
        </p:spPr>
        <p:txBody>
          <a:bodyPr wrap="square">
            <a:spAutoFit/>
          </a:bodyPr>
          <a:lstStyle/>
          <a:p>
            <a:pPr algn="just" fontAlgn="base">
              <a:lnSpc>
                <a:spcPct val="75000"/>
              </a:lnSpc>
              <a:spcBef>
                <a:spcPct val="0"/>
              </a:spcBef>
            </a:pPr>
            <a:r>
              <a:rPr lang="en-US" altLang="zh-CN" sz="2600" baseline="0" dirty="0">
                <a:solidFill>
                  <a:srgbClr val="003399"/>
                </a:solidFill>
              </a:rPr>
              <a:t>void  </a:t>
            </a:r>
            <a:r>
              <a:rPr lang="en-US" altLang="zh-CN" sz="2600" dirty="0" err="1">
                <a:solidFill>
                  <a:srgbClr val="003399"/>
                </a:solidFill>
              </a:rPr>
              <a:t>insertNode</a:t>
            </a:r>
            <a:r>
              <a:rPr lang="en-US" altLang="zh-CN" sz="2600" baseline="0" dirty="0">
                <a:solidFill>
                  <a:srgbClr val="003399"/>
                </a:solidFill>
              </a:rPr>
              <a:t>(</a:t>
            </a:r>
            <a:r>
              <a:rPr lang="en-US" altLang="zh-CN" sz="2600" dirty="0" err="1">
                <a:solidFill>
                  <a:srgbClr val="003399"/>
                </a:solidFill>
              </a:rPr>
              <a:t>Nodeptr</a:t>
            </a:r>
            <a:r>
              <a:rPr lang="en-US" altLang="zh-CN" sz="2600" dirty="0">
                <a:solidFill>
                  <a:srgbClr val="003399"/>
                </a:solidFill>
              </a:rPr>
              <a:t> p</a:t>
            </a:r>
            <a:r>
              <a:rPr lang="en-US" altLang="zh-CN" sz="2600" baseline="0" dirty="0">
                <a:solidFill>
                  <a:srgbClr val="003399"/>
                </a:solidFill>
              </a:rPr>
              <a:t>,</a:t>
            </a:r>
            <a:r>
              <a:rPr lang="en-US" altLang="zh-CN" sz="2600" dirty="0">
                <a:solidFill>
                  <a:srgbClr val="003399"/>
                </a:solidFill>
              </a:rPr>
              <a:t> </a:t>
            </a:r>
            <a:r>
              <a:rPr lang="en-US" altLang="zh-CN" sz="2600" baseline="0" dirty="0" err="1">
                <a:solidFill>
                  <a:srgbClr val="003399"/>
                </a:solidFill>
              </a:rPr>
              <a:t>ElemType</a:t>
            </a:r>
            <a:r>
              <a:rPr lang="en-US" altLang="zh-CN" sz="2600" baseline="0" dirty="0">
                <a:solidFill>
                  <a:srgbClr val="003399"/>
                </a:solidFill>
              </a:rPr>
              <a:t> item)</a:t>
            </a:r>
          </a:p>
          <a:p>
            <a:pPr algn="just" fontAlgn="base">
              <a:lnSpc>
                <a:spcPct val="75000"/>
              </a:lnSpc>
              <a:spcBef>
                <a:spcPct val="0"/>
              </a:spcBef>
            </a:pPr>
            <a:r>
              <a:rPr lang="en-US" altLang="zh-CN" sz="2600" baseline="0" dirty="0">
                <a:solidFill>
                  <a:srgbClr val="003399"/>
                </a:solidFill>
              </a:rPr>
              <a:t>{    </a:t>
            </a:r>
          </a:p>
          <a:p>
            <a:pPr algn="just" fontAlgn="base">
              <a:lnSpc>
                <a:spcPct val="75000"/>
              </a:lnSpc>
              <a:spcBef>
                <a:spcPct val="0"/>
              </a:spcBef>
            </a:pPr>
            <a:r>
              <a:rPr lang="en-US" altLang="zh-CN" sz="2600" dirty="0">
                <a:solidFill>
                  <a:srgbClr val="003399"/>
                </a:solidFill>
              </a:rPr>
              <a:t>          </a:t>
            </a:r>
            <a:r>
              <a:rPr lang="en-US" altLang="zh-CN" sz="2600" dirty="0" err="1">
                <a:solidFill>
                  <a:srgbClr val="003399"/>
                </a:solidFill>
              </a:rPr>
              <a:t>Nodeptr</a:t>
            </a:r>
            <a:r>
              <a:rPr lang="en-US" altLang="zh-CN" sz="2600" dirty="0">
                <a:solidFill>
                  <a:srgbClr val="003399"/>
                </a:solidFill>
              </a:rPr>
              <a:t> q</a:t>
            </a:r>
            <a:r>
              <a:rPr lang="en-US" altLang="zh-CN" sz="2600" baseline="0" dirty="0">
                <a:solidFill>
                  <a:srgbClr val="003399"/>
                </a:solidFill>
              </a:rPr>
              <a:t>;</a:t>
            </a: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0"/>
              </a:spcBef>
            </a:pPr>
            <a:endParaRPr lang="zh-CN" altLang="en-US" sz="2600" baseline="0" dirty="0">
              <a:solidFill>
                <a:srgbClr val="003399"/>
              </a:solidFill>
            </a:endParaRPr>
          </a:p>
          <a:p>
            <a:pPr algn="just" fontAlgn="base">
              <a:lnSpc>
                <a:spcPct val="75000"/>
              </a:lnSpc>
              <a:spcBef>
                <a:spcPct val="15000"/>
              </a:spcBef>
            </a:pPr>
            <a:r>
              <a:rPr lang="zh-CN" altLang="en-US" sz="2600" baseline="0" dirty="0">
                <a:solidFill>
                  <a:srgbClr val="003399"/>
                </a:solidFill>
              </a:rPr>
              <a:t>}</a:t>
            </a:r>
            <a:endParaRPr kumimoji="1" lang="zh-CN" altLang="en-US" sz="2600" baseline="0" dirty="0">
              <a:solidFill>
                <a:srgbClr val="0033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95636"/>
                                        </p:tgtEl>
                                        <p:attrNameLst>
                                          <p:attrName>style.visibility</p:attrName>
                                        </p:attrNameLst>
                                      </p:cBhvr>
                                      <p:to>
                                        <p:strVal val="visible"/>
                                      </p:to>
                                    </p:set>
                                    <p:animEffect transition="in" filter="wipe(right)">
                                      <p:cBhvr>
                                        <p:cTn id="17" dur="500"/>
                                        <p:tgtEl>
                                          <p:spTgt spid="49563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36" grpId="0" autoUpdateAnimBg="0"/>
      <p:bldP spid="37"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9600" y="247650"/>
            <a:ext cx="7943850" cy="1066800"/>
            <a:chOff x="384" y="156"/>
            <a:chExt cx="5004" cy="672"/>
          </a:xfrm>
        </p:grpSpPr>
        <p:sp>
          <p:nvSpPr>
            <p:cNvPr id="19571" name="Rectangle 3"/>
            <p:cNvSpPr>
              <a:spLocks noChangeArrowheads="1"/>
            </p:cNvSpPr>
            <p:nvPr/>
          </p:nvSpPr>
          <p:spPr bwMode="auto">
            <a:xfrm>
              <a:off x="384" y="156"/>
              <a:ext cx="484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19572" name="Rectangle 4"/>
            <p:cNvSpPr>
              <a:spLocks noChangeArrowheads="1"/>
            </p:cNvSpPr>
            <p:nvPr/>
          </p:nvSpPr>
          <p:spPr bwMode="auto">
            <a:xfrm>
              <a:off x="396" y="240"/>
              <a:ext cx="4992" cy="516"/>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ea typeface="黑体" pitchFamily="2" charset="-122"/>
                </a:rPr>
                <a:t>5 . </a:t>
              </a:r>
              <a:r>
                <a:rPr kumimoji="1" lang="zh-CN" altLang="en-US" sz="2800" baseline="0" dirty="0">
                  <a:solidFill>
                    <a:schemeClr val="accent2"/>
                  </a:solidFill>
                  <a:latin typeface="黑体" pitchFamily="2" charset="-122"/>
                  <a:ea typeface="黑体" pitchFamily="2" charset="-122"/>
                </a:rPr>
                <a:t>在线性链表中第</a:t>
              </a:r>
              <a:r>
                <a:rPr kumimoji="1" lang="en-US" altLang="zh-CN" sz="2800" dirty="0">
                  <a:solidFill>
                    <a:schemeClr val="accent2"/>
                  </a:solidFill>
                  <a:ea typeface="黑体" pitchFamily="2" charset="-122"/>
                </a:rPr>
                <a:t>n</a:t>
              </a:r>
              <a:r>
                <a:rPr kumimoji="1" lang="en-US" altLang="zh-CN" sz="2800" baseline="0" dirty="0">
                  <a:solidFill>
                    <a:schemeClr val="accent2"/>
                  </a:solidFill>
                  <a:ea typeface="黑体" pitchFamily="2" charset="-122"/>
                </a:rPr>
                <a:t>(</a:t>
              </a:r>
              <a:r>
                <a:rPr kumimoji="1" lang="en-US" altLang="zh-CN" sz="2800" dirty="0">
                  <a:solidFill>
                    <a:schemeClr val="accent2"/>
                  </a:solidFill>
                  <a:ea typeface="黑体" pitchFamily="2" charset="-122"/>
                </a:rPr>
                <a:t>n</a:t>
              </a:r>
              <a:r>
                <a:rPr kumimoji="1" lang="en-US" altLang="zh-CN" sz="2800" baseline="0" dirty="0">
                  <a:solidFill>
                    <a:schemeClr val="accent2"/>
                  </a:solidFill>
                  <a:ea typeface="黑体" pitchFamily="2" charset="-122"/>
                </a:rPr>
                <a:t>&gt;0)</a:t>
              </a:r>
              <a:r>
                <a:rPr kumimoji="1" lang="zh-CN" altLang="en-US" sz="2800" baseline="0" dirty="0">
                  <a:solidFill>
                    <a:schemeClr val="accent2"/>
                  </a:solidFill>
                  <a:latin typeface="黑体" pitchFamily="2" charset="-122"/>
                  <a:ea typeface="黑体" pitchFamily="2" charset="-122"/>
                </a:rPr>
                <a:t>个结点后面插入一个     </a:t>
              </a:r>
            </a:p>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数据</a:t>
              </a:r>
              <a:r>
                <a:rPr kumimoji="1" lang="zh-CN" altLang="en-US" sz="2800" dirty="0">
                  <a:solidFill>
                    <a:schemeClr val="accent2"/>
                  </a:solidFill>
                  <a:latin typeface="黑体" pitchFamily="2" charset="-122"/>
                  <a:ea typeface="黑体" pitchFamily="2" charset="-122"/>
                </a:rPr>
                <a:t>项</a:t>
              </a:r>
              <a:r>
                <a:rPr kumimoji="1" lang="zh-CN" altLang="en-US" sz="2800" baseline="0" dirty="0">
                  <a:solidFill>
                    <a:schemeClr val="accent2"/>
                  </a:solidFill>
                  <a:latin typeface="黑体" pitchFamily="2" charset="-122"/>
                  <a:ea typeface="黑体" pitchFamily="2" charset="-122"/>
                </a:rPr>
                <a:t>为</a:t>
              </a:r>
              <a:r>
                <a:rPr kumimoji="1" lang="en-US" altLang="zh-CN" sz="2800" baseline="0" dirty="0">
                  <a:solidFill>
                    <a:schemeClr val="accent2"/>
                  </a:solidFill>
                  <a:ea typeface="黑体" pitchFamily="2" charset="-122"/>
                </a:rPr>
                <a:t>item</a:t>
              </a:r>
              <a:r>
                <a:rPr kumimoji="1" lang="zh-CN" altLang="en-US" sz="2800" baseline="0" dirty="0">
                  <a:solidFill>
                    <a:schemeClr val="accent2"/>
                  </a:solidFill>
                  <a:latin typeface="黑体" pitchFamily="2" charset="-122"/>
                  <a:ea typeface="黑体" pitchFamily="2" charset="-122"/>
                </a:rPr>
                <a:t>的新结点</a:t>
              </a:r>
            </a:p>
          </p:txBody>
        </p:sp>
      </p:grpSp>
      <p:grpSp>
        <p:nvGrpSpPr>
          <p:cNvPr id="3" name="Group 9"/>
          <p:cNvGrpSpPr>
            <a:grpSpLocks/>
          </p:cNvGrpSpPr>
          <p:nvPr/>
        </p:nvGrpSpPr>
        <p:grpSpPr bwMode="auto">
          <a:xfrm>
            <a:off x="685800" y="1524000"/>
            <a:ext cx="7239000" cy="2895600"/>
            <a:chOff x="432" y="1104"/>
            <a:chExt cx="4560" cy="1824"/>
          </a:xfrm>
        </p:grpSpPr>
        <p:sp>
          <p:nvSpPr>
            <p:cNvPr id="19568" name="Rectangle 6"/>
            <p:cNvSpPr>
              <a:spLocks noChangeArrowheads="1"/>
            </p:cNvSpPr>
            <p:nvPr/>
          </p:nvSpPr>
          <p:spPr bwMode="auto">
            <a:xfrm>
              <a:off x="720" y="1200"/>
              <a:ext cx="4272" cy="1728"/>
            </a:xfrm>
            <a:prstGeom prst="rect">
              <a:avLst/>
            </a:prstGeom>
            <a:solidFill>
              <a:srgbClr val="CCFFFF"/>
            </a:solidFill>
            <a:ln w="12700" cap="sq">
              <a:noFill/>
              <a:miter lim="800000"/>
              <a:headEnd/>
              <a:tailEnd/>
            </a:ln>
            <a:effectLst>
              <a:outerShdw dist="152928" dir="2498012" algn="ctr" rotWithShape="0">
                <a:srgbClr val="B2B2B2"/>
              </a:outerShdw>
            </a:effectLst>
          </p:spPr>
          <p:txBody>
            <a:bodyPr wrap="none" anchor="ctr"/>
            <a:lstStyle/>
            <a:p>
              <a:endParaRPr lang="zh-CN" altLang="en-US"/>
            </a:p>
          </p:txBody>
        </p:sp>
        <p:sp>
          <p:nvSpPr>
            <p:cNvPr id="19569" name="AutoShape 7"/>
            <p:cNvSpPr>
              <a:spLocks noChangeArrowheads="1"/>
            </p:cNvSpPr>
            <p:nvPr/>
          </p:nvSpPr>
          <p:spPr bwMode="auto">
            <a:xfrm>
              <a:off x="432" y="1104"/>
              <a:ext cx="2688" cy="576"/>
            </a:xfrm>
            <a:prstGeom prst="irregularSeal2">
              <a:avLst/>
            </a:prstGeom>
            <a:solidFill>
              <a:srgbClr val="FFE6CD"/>
            </a:solidFill>
            <a:ln w="12700" cap="sq">
              <a:noFill/>
              <a:miter lim="800000"/>
              <a:headEnd/>
              <a:tailEnd/>
            </a:ln>
            <a:effectLst>
              <a:outerShdw dist="81320" dir="2319588" algn="ctr" rotWithShape="0">
                <a:srgbClr val="B2B2B2"/>
              </a:outerShdw>
            </a:effectLst>
          </p:spPr>
          <p:txBody>
            <a:bodyPr wrap="none" anchor="ctr"/>
            <a:lstStyle/>
            <a:p>
              <a:endParaRPr lang="zh-CN" altLang="en-US"/>
            </a:p>
          </p:txBody>
        </p:sp>
        <p:sp>
          <p:nvSpPr>
            <p:cNvPr id="19570" name="Text Box 8"/>
            <p:cNvSpPr txBox="1">
              <a:spLocks noChangeArrowheads="1"/>
            </p:cNvSpPr>
            <p:nvPr/>
          </p:nvSpPr>
          <p:spPr bwMode="auto">
            <a:xfrm rot="21321982">
              <a:off x="855" y="1255"/>
              <a:ext cx="1525" cy="320"/>
            </a:xfrm>
            <a:prstGeom prst="rect">
              <a:avLst/>
            </a:prstGeom>
            <a:noFill/>
            <a:ln w="12700" cap="sq">
              <a:noFill/>
              <a:miter lim="800000"/>
              <a:headEnd/>
              <a:tailEnd/>
            </a:ln>
            <a:effectLst>
              <a:outerShdw dist="12700" algn="ctr" rotWithShape="0">
                <a:srgbClr val="000000"/>
              </a:outerShdw>
            </a:effectLst>
          </p:spPr>
          <p:txBody>
            <a:bodyPr wrap="none">
              <a:spAutoFit/>
            </a:bodyPr>
            <a:lstStyle/>
            <a:p>
              <a:pPr>
                <a:spcBef>
                  <a:spcPct val="0"/>
                </a:spcBef>
              </a:pPr>
              <a:r>
                <a:rPr kumimoji="1" lang="zh-CN" altLang="en-US" sz="2700" baseline="0" dirty="0">
                  <a:solidFill>
                    <a:srgbClr val="FF3300"/>
                  </a:solidFill>
                  <a:latin typeface="黑体" pitchFamily="2" charset="-122"/>
                  <a:ea typeface="黑体" pitchFamily="2" charset="-122"/>
                </a:rPr>
                <a:t>寻找第</a:t>
              </a:r>
              <a:r>
                <a:rPr kumimoji="1" lang="en-US" altLang="zh-CN" sz="2700" dirty="0">
                  <a:solidFill>
                    <a:srgbClr val="FF3300"/>
                  </a:solidFill>
                  <a:ea typeface="黑体" pitchFamily="2" charset="-122"/>
                </a:rPr>
                <a:t>n</a:t>
              </a:r>
              <a:r>
                <a:rPr kumimoji="1" lang="zh-CN" altLang="en-US" sz="2700" baseline="0" dirty="0">
                  <a:solidFill>
                    <a:srgbClr val="FF3300"/>
                  </a:solidFill>
                  <a:latin typeface="黑体" pitchFamily="2" charset="-122"/>
                  <a:ea typeface="黑体" pitchFamily="2" charset="-122"/>
                </a:rPr>
                <a:t>个结点</a:t>
              </a:r>
            </a:p>
          </p:txBody>
        </p:sp>
      </p:grpSp>
      <p:grpSp>
        <p:nvGrpSpPr>
          <p:cNvPr id="4" name="Group 10"/>
          <p:cNvGrpSpPr>
            <a:grpSpLocks/>
          </p:cNvGrpSpPr>
          <p:nvPr/>
        </p:nvGrpSpPr>
        <p:grpSpPr bwMode="auto">
          <a:xfrm>
            <a:off x="2019300" y="2514600"/>
            <a:ext cx="5676900" cy="1735138"/>
            <a:chOff x="1272" y="1988"/>
            <a:chExt cx="3576" cy="1093"/>
          </a:xfrm>
        </p:grpSpPr>
        <p:sp>
          <p:nvSpPr>
            <p:cNvPr id="19561" name="Text Box 11"/>
            <p:cNvSpPr txBox="1">
              <a:spLocks noChangeArrowheads="1"/>
            </p:cNvSpPr>
            <p:nvPr/>
          </p:nvSpPr>
          <p:spPr bwMode="auto">
            <a:xfrm>
              <a:off x="1398" y="1988"/>
              <a:ext cx="3450" cy="1093"/>
            </a:xfrm>
            <a:prstGeom prst="rect">
              <a:avLst/>
            </a:prstGeom>
            <a:noFill/>
            <a:ln w="12700" cap="sq">
              <a:noFill/>
              <a:miter lim="800000"/>
              <a:headEnd/>
              <a:tailEnd/>
            </a:ln>
          </p:spPr>
          <p:txBody>
            <a:bodyPr wrap="none">
              <a:spAutoFit/>
            </a:bodyPr>
            <a:lstStyle/>
            <a:p>
              <a:pPr>
                <a:lnSpc>
                  <a:spcPct val="90000"/>
                </a:lnSpc>
                <a:spcBef>
                  <a:spcPct val="0"/>
                </a:spcBef>
              </a:pPr>
              <a:r>
                <a:rPr kumimoji="1" lang="zh-CN" altLang="en-US" sz="2400" baseline="0">
                  <a:solidFill>
                    <a:srgbClr val="000099"/>
                  </a:solidFill>
                  <a:latin typeface="幼圆" pitchFamily="49" charset="-122"/>
                  <a:ea typeface="幼圆" pitchFamily="49" charset="-122"/>
                </a:rPr>
                <a:t>若不存在第</a:t>
              </a:r>
              <a:r>
                <a:rPr kumimoji="1" lang="en-US" altLang="zh-CN" sz="2400" baseline="0">
                  <a:solidFill>
                    <a:srgbClr val="000099"/>
                  </a:solidFill>
                  <a:ea typeface="幼圆" pitchFamily="49" charset="-122"/>
                </a:rPr>
                <a:t>i</a:t>
              </a:r>
              <a:r>
                <a:rPr kumimoji="1" lang="zh-CN" altLang="en-US" sz="2400" baseline="0">
                  <a:solidFill>
                    <a:srgbClr val="000099"/>
                  </a:solidFill>
                  <a:latin typeface="幼圆" pitchFamily="49" charset="-122"/>
                  <a:ea typeface="幼圆" pitchFamily="49" charset="-122"/>
                </a:rPr>
                <a:t>个结点，则不做插入操作；</a:t>
              </a:r>
            </a:p>
            <a:p>
              <a:pPr>
                <a:lnSpc>
                  <a:spcPct val="90000"/>
                </a:lnSpc>
                <a:spcBef>
                  <a:spcPct val="0"/>
                </a:spcBef>
              </a:pPr>
              <a:r>
                <a:rPr kumimoji="1" lang="zh-CN" altLang="en-US" sz="2400" baseline="0">
                  <a:solidFill>
                    <a:srgbClr val="000099"/>
                  </a:solidFill>
                  <a:latin typeface="幼圆" pitchFamily="49" charset="-122"/>
                  <a:ea typeface="幼圆" pitchFamily="49" charset="-122"/>
                </a:rPr>
                <a:t>若存在第</a:t>
              </a:r>
              <a:r>
                <a:rPr kumimoji="1" lang="en-US" altLang="zh-CN" sz="2400" baseline="0">
                  <a:solidFill>
                    <a:srgbClr val="000099"/>
                  </a:solidFill>
                  <a:ea typeface="幼圆" pitchFamily="49" charset="-122"/>
                </a:rPr>
                <a:t>i</a:t>
              </a:r>
              <a:r>
                <a:rPr kumimoji="1" lang="zh-CN" altLang="en-US" sz="2400" baseline="0">
                  <a:solidFill>
                    <a:srgbClr val="000099"/>
                  </a:solidFill>
                  <a:latin typeface="幼圆" pitchFamily="49" charset="-122"/>
                  <a:ea typeface="幼圆" pitchFamily="49" charset="-122"/>
                </a:rPr>
                <a:t>个结点，则</a:t>
              </a:r>
            </a:p>
            <a:p>
              <a:pPr>
                <a:lnSpc>
                  <a:spcPct val="90000"/>
                </a:lnSpc>
                <a:spcBef>
                  <a:spcPct val="0"/>
                </a:spcBef>
              </a:pPr>
              <a:r>
                <a:rPr kumimoji="1" lang="zh-CN" altLang="en-US" sz="2400" baseline="0">
                  <a:solidFill>
                    <a:srgbClr val="000099"/>
                  </a:solidFill>
                  <a:latin typeface="幼圆" pitchFamily="49" charset="-122"/>
                  <a:ea typeface="幼圆" pitchFamily="49" charset="-122"/>
                </a:rPr>
                <a:t>    </a:t>
              </a:r>
              <a:r>
                <a:rPr kumimoji="1" lang="zh-CN" altLang="en-US" sz="2400" baseline="0">
                  <a:solidFill>
                    <a:srgbClr val="000099"/>
                  </a:solidFill>
                  <a:ea typeface="幼圆" pitchFamily="49" charset="-122"/>
                </a:rPr>
                <a:t>1</a:t>
              </a:r>
              <a:r>
                <a:rPr kumimoji="1" lang="zh-CN" altLang="en-US" sz="2400" baseline="0">
                  <a:solidFill>
                    <a:srgbClr val="000099"/>
                  </a:solidFill>
                  <a:latin typeface="幼圆" pitchFamily="49" charset="-122"/>
                  <a:ea typeface="幼圆" pitchFamily="49" charset="-122"/>
                </a:rPr>
                <a:t>.申请一个新结点；</a:t>
              </a:r>
            </a:p>
            <a:p>
              <a:pPr>
                <a:lnSpc>
                  <a:spcPct val="90000"/>
                </a:lnSpc>
                <a:spcBef>
                  <a:spcPct val="0"/>
                </a:spcBef>
              </a:pPr>
              <a:r>
                <a:rPr kumimoji="1" lang="zh-CN" altLang="en-US" sz="2400" baseline="0">
                  <a:solidFill>
                    <a:srgbClr val="000099"/>
                  </a:solidFill>
                  <a:latin typeface="幼圆" pitchFamily="49" charset="-122"/>
                  <a:ea typeface="幼圆" pitchFamily="49" charset="-122"/>
                </a:rPr>
                <a:t>    </a:t>
              </a:r>
              <a:r>
                <a:rPr kumimoji="1" lang="zh-CN" altLang="en-US" sz="2400" baseline="0">
                  <a:solidFill>
                    <a:srgbClr val="000099"/>
                  </a:solidFill>
                  <a:ea typeface="幼圆" pitchFamily="49" charset="-122"/>
                </a:rPr>
                <a:t>2</a:t>
              </a:r>
              <a:r>
                <a:rPr kumimoji="1" lang="zh-CN" altLang="en-US" sz="2400" baseline="0">
                  <a:solidFill>
                    <a:srgbClr val="000099"/>
                  </a:solidFill>
                  <a:latin typeface="幼圆" pitchFamily="49" charset="-122"/>
                  <a:ea typeface="幼圆" pitchFamily="49" charset="-122"/>
                </a:rPr>
                <a:t>.将</a:t>
              </a:r>
              <a:r>
                <a:rPr kumimoji="1" lang="en-US" altLang="zh-CN" sz="2400" baseline="0">
                  <a:solidFill>
                    <a:srgbClr val="000099"/>
                  </a:solidFill>
                  <a:ea typeface="幼圆" pitchFamily="49" charset="-122"/>
                </a:rPr>
                <a:t>item</a:t>
              </a:r>
              <a:r>
                <a:rPr kumimoji="1" lang="zh-CN" altLang="en-US" sz="2400" baseline="0">
                  <a:solidFill>
                    <a:srgbClr val="000099"/>
                  </a:solidFill>
                  <a:latin typeface="幼圆" pitchFamily="49" charset="-122"/>
                  <a:ea typeface="幼圆" pitchFamily="49" charset="-122"/>
                </a:rPr>
                <a:t>送新结点数据域中；</a:t>
              </a:r>
            </a:p>
            <a:p>
              <a:pPr>
                <a:lnSpc>
                  <a:spcPct val="90000"/>
                </a:lnSpc>
                <a:spcBef>
                  <a:spcPct val="0"/>
                </a:spcBef>
              </a:pPr>
              <a:r>
                <a:rPr kumimoji="1" lang="zh-CN" altLang="en-US" sz="2400" baseline="0">
                  <a:solidFill>
                    <a:srgbClr val="000099"/>
                  </a:solidFill>
                  <a:latin typeface="幼圆" pitchFamily="49" charset="-122"/>
                  <a:ea typeface="幼圆" pitchFamily="49" charset="-122"/>
                </a:rPr>
                <a:t>    </a:t>
              </a:r>
              <a:r>
                <a:rPr kumimoji="1" lang="zh-CN" altLang="en-US" sz="2400" baseline="0">
                  <a:solidFill>
                    <a:srgbClr val="000099"/>
                  </a:solidFill>
                  <a:ea typeface="幼圆" pitchFamily="49" charset="-122"/>
                </a:rPr>
                <a:t>3</a:t>
              </a:r>
              <a:r>
                <a:rPr kumimoji="1" lang="zh-CN" altLang="en-US" sz="2400" baseline="0">
                  <a:solidFill>
                    <a:srgbClr val="000099"/>
                  </a:solidFill>
                  <a:latin typeface="幼圆" pitchFamily="49" charset="-122"/>
                  <a:ea typeface="幼圆" pitchFamily="49" charset="-122"/>
                </a:rPr>
                <a:t>.将新结点插入第</a:t>
              </a:r>
              <a:r>
                <a:rPr kumimoji="1" lang="en-US" altLang="zh-CN" sz="2400" baseline="0">
                  <a:solidFill>
                    <a:srgbClr val="000099"/>
                  </a:solidFill>
                  <a:ea typeface="幼圆" pitchFamily="49" charset="-122"/>
                </a:rPr>
                <a:t>i</a:t>
              </a:r>
              <a:r>
                <a:rPr kumimoji="1" lang="zh-CN" altLang="en-US" sz="2400" baseline="0">
                  <a:solidFill>
                    <a:srgbClr val="000099"/>
                  </a:solidFill>
                  <a:latin typeface="幼圆" pitchFamily="49" charset="-122"/>
                  <a:ea typeface="幼圆" pitchFamily="49" charset="-122"/>
                </a:rPr>
                <a:t>个结点之后。</a:t>
              </a:r>
            </a:p>
          </p:txBody>
        </p:sp>
        <p:grpSp>
          <p:nvGrpSpPr>
            <p:cNvPr id="5" name="Group 12"/>
            <p:cNvGrpSpPr>
              <a:grpSpLocks/>
            </p:cNvGrpSpPr>
            <p:nvPr/>
          </p:nvGrpSpPr>
          <p:grpSpPr bwMode="auto">
            <a:xfrm>
              <a:off x="1276" y="2088"/>
              <a:ext cx="116" cy="116"/>
              <a:chOff x="960" y="2304"/>
              <a:chExt cx="116" cy="116"/>
            </a:xfrm>
          </p:grpSpPr>
          <p:sp>
            <p:nvSpPr>
              <p:cNvPr id="19566" name="Oval 13"/>
              <p:cNvSpPr>
                <a:spLocks noChangeArrowheads="1"/>
              </p:cNvSpPr>
              <p:nvPr/>
            </p:nvSpPr>
            <p:spPr bwMode="auto">
              <a:xfrm>
                <a:off x="960" y="2304"/>
                <a:ext cx="116" cy="116"/>
              </a:xfrm>
              <a:prstGeom prst="ellipse">
                <a:avLst/>
              </a:prstGeom>
              <a:solidFill>
                <a:srgbClr val="FF0000"/>
              </a:solidFill>
              <a:ln w="12700" cap="sq">
                <a:noFill/>
                <a:round/>
                <a:headEnd/>
                <a:tailEnd/>
              </a:ln>
            </p:spPr>
            <p:txBody>
              <a:bodyPr wrap="none" anchor="ctr"/>
              <a:lstStyle/>
              <a:p>
                <a:endParaRPr lang="zh-CN" altLang="en-US"/>
              </a:p>
            </p:txBody>
          </p:sp>
          <p:sp>
            <p:nvSpPr>
              <p:cNvPr id="19567" name="Oval 14"/>
              <p:cNvSpPr>
                <a:spLocks noChangeArrowheads="1"/>
              </p:cNvSpPr>
              <p:nvPr/>
            </p:nvSpPr>
            <p:spPr bwMode="auto">
              <a:xfrm>
                <a:off x="984" y="2328"/>
                <a:ext cx="66" cy="66"/>
              </a:xfrm>
              <a:prstGeom prst="ellipse">
                <a:avLst/>
              </a:prstGeom>
              <a:solidFill>
                <a:srgbClr val="FFFF99"/>
              </a:solidFill>
              <a:ln w="12700" cap="sq">
                <a:noFill/>
                <a:round/>
                <a:headEnd/>
                <a:tailEnd/>
              </a:ln>
            </p:spPr>
            <p:txBody>
              <a:bodyPr wrap="none" anchor="ctr"/>
              <a:lstStyle/>
              <a:p>
                <a:endParaRPr lang="zh-CN" altLang="en-US"/>
              </a:p>
            </p:txBody>
          </p:sp>
        </p:grpSp>
        <p:grpSp>
          <p:nvGrpSpPr>
            <p:cNvPr id="6" name="Group 15"/>
            <p:cNvGrpSpPr>
              <a:grpSpLocks/>
            </p:cNvGrpSpPr>
            <p:nvPr/>
          </p:nvGrpSpPr>
          <p:grpSpPr bwMode="auto">
            <a:xfrm>
              <a:off x="1272" y="2284"/>
              <a:ext cx="116" cy="116"/>
              <a:chOff x="960" y="2304"/>
              <a:chExt cx="116" cy="116"/>
            </a:xfrm>
          </p:grpSpPr>
          <p:sp>
            <p:nvSpPr>
              <p:cNvPr id="19564" name="Oval 16"/>
              <p:cNvSpPr>
                <a:spLocks noChangeArrowheads="1"/>
              </p:cNvSpPr>
              <p:nvPr/>
            </p:nvSpPr>
            <p:spPr bwMode="auto">
              <a:xfrm>
                <a:off x="960" y="2304"/>
                <a:ext cx="116" cy="116"/>
              </a:xfrm>
              <a:prstGeom prst="ellipse">
                <a:avLst/>
              </a:prstGeom>
              <a:solidFill>
                <a:srgbClr val="FF0000"/>
              </a:solidFill>
              <a:ln w="12700" cap="sq">
                <a:noFill/>
                <a:round/>
                <a:headEnd/>
                <a:tailEnd/>
              </a:ln>
            </p:spPr>
            <p:txBody>
              <a:bodyPr wrap="none" anchor="ctr"/>
              <a:lstStyle/>
              <a:p>
                <a:endParaRPr lang="zh-CN" altLang="en-US"/>
              </a:p>
            </p:txBody>
          </p:sp>
          <p:sp>
            <p:nvSpPr>
              <p:cNvPr id="19565" name="Oval 17"/>
              <p:cNvSpPr>
                <a:spLocks noChangeArrowheads="1"/>
              </p:cNvSpPr>
              <p:nvPr/>
            </p:nvSpPr>
            <p:spPr bwMode="auto">
              <a:xfrm>
                <a:off x="984" y="2328"/>
                <a:ext cx="66" cy="66"/>
              </a:xfrm>
              <a:prstGeom prst="ellipse">
                <a:avLst/>
              </a:prstGeom>
              <a:solidFill>
                <a:srgbClr val="FFFF99"/>
              </a:solidFill>
              <a:ln w="12700" cap="sq">
                <a:noFill/>
                <a:round/>
                <a:headEnd/>
                <a:tailEnd/>
              </a:ln>
            </p:spPr>
            <p:txBody>
              <a:bodyPr wrap="none" anchor="ctr"/>
              <a:lstStyle/>
              <a:p>
                <a:endParaRPr lang="zh-CN" altLang="en-US"/>
              </a:p>
            </p:txBody>
          </p:sp>
        </p:grpSp>
      </p:grpSp>
      <p:grpSp>
        <p:nvGrpSpPr>
          <p:cNvPr id="7" name="Group 25"/>
          <p:cNvGrpSpPr>
            <a:grpSpLocks/>
          </p:cNvGrpSpPr>
          <p:nvPr/>
        </p:nvGrpSpPr>
        <p:grpSpPr bwMode="auto">
          <a:xfrm>
            <a:off x="4953000" y="1600200"/>
            <a:ext cx="3962400" cy="762000"/>
            <a:chOff x="3120" y="1152"/>
            <a:chExt cx="2496" cy="480"/>
          </a:xfrm>
        </p:grpSpPr>
        <p:sp>
          <p:nvSpPr>
            <p:cNvPr id="19555" name="Oval 19"/>
            <p:cNvSpPr>
              <a:spLocks noChangeArrowheads="1"/>
            </p:cNvSpPr>
            <p:nvPr/>
          </p:nvSpPr>
          <p:spPr bwMode="auto">
            <a:xfrm>
              <a:off x="3120" y="1152"/>
              <a:ext cx="2208" cy="480"/>
            </a:xfrm>
            <a:prstGeom prst="ellipse">
              <a:avLst/>
            </a:prstGeom>
            <a:solidFill>
              <a:srgbClr val="B1F0FF"/>
            </a:solidFill>
            <a:ln w="12700" cap="sq">
              <a:noFill/>
              <a:round/>
              <a:headEnd/>
              <a:tailEnd/>
            </a:ln>
          </p:spPr>
          <p:txBody>
            <a:bodyPr wrap="none" anchor="ctr"/>
            <a:lstStyle/>
            <a:p>
              <a:endParaRPr lang="zh-CN" altLang="en-US"/>
            </a:p>
          </p:txBody>
        </p:sp>
        <p:sp>
          <p:nvSpPr>
            <p:cNvPr id="19556" name="Rectangle 20"/>
            <p:cNvSpPr>
              <a:spLocks noChangeArrowheads="1"/>
            </p:cNvSpPr>
            <p:nvPr/>
          </p:nvSpPr>
          <p:spPr bwMode="auto">
            <a:xfrm>
              <a:off x="3176" y="1239"/>
              <a:ext cx="2103" cy="34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kumimoji="1" lang="zh-CN" altLang="en-US" sz="3000" baseline="0">
                  <a:solidFill>
                    <a:srgbClr val="FF6600"/>
                  </a:solidFill>
                  <a:latin typeface="华文新魏" pitchFamily="2" charset="-122"/>
                  <a:ea typeface="华文新魏" pitchFamily="2" charset="-122"/>
                </a:rPr>
                <a:t>如何找到第</a:t>
              </a:r>
              <a:r>
                <a:rPr kumimoji="1" lang="en-US" altLang="zh-CN" sz="3000" baseline="0">
                  <a:solidFill>
                    <a:srgbClr val="FF6600"/>
                  </a:solidFill>
                  <a:ea typeface="华文新魏" pitchFamily="2" charset="-122"/>
                </a:rPr>
                <a:t>i</a:t>
              </a:r>
              <a:r>
                <a:rPr kumimoji="1" lang="zh-CN" altLang="en-US" sz="3000" baseline="0">
                  <a:solidFill>
                    <a:srgbClr val="FF6600"/>
                  </a:solidFill>
                  <a:latin typeface="华文新魏" pitchFamily="2" charset="-122"/>
                  <a:ea typeface="华文新魏" pitchFamily="2" charset="-122"/>
                </a:rPr>
                <a:t>个结点</a:t>
              </a:r>
            </a:p>
          </p:txBody>
        </p:sp>
        <p:grpSp>
          <p:nvGrpSpPr>
            <p:cNvPr id="8" name="Group 21"/>
            <p:cNvGrpSpPr>
              <a:grpSpLocks/>
            </p:cNvGrpSpPr>
            <p:nvPr/>
          </p:nvGrpSpPr>
          <p:grpSpPr bwMode="auto">
            <a:xfrm rot="672056">
              <a:off x="5136" y="1209"/>
              <a:ext cx="480" cy="339"/>
              <a:chOff x="2995" y="2106"/>
              <a:chExt cx="989" cy="768"/>
            </a:xfrm>
          </p:grpSpPr>
          <p:sp>
            <p:nvSpPr>
              <p:cNvPr id="19558" name="Freeform 22"/>
              <p:cNvSpPr>
                <a:spLocks/>
              </p:cNvSpPr>
              <p:nvPr/>
            </p:nvSpPr>
            <p:spPr bwMode="auto">
              <a:xfrm rot="421002">
                <a:off x="2995" y="2106"/>
                <a:ext cx="989" cy="768"/>
              </a:xfrm>
              <a:custGeom>
                <a:avLst/>
                <a:gdLst>
                  <a:gd name="T0" fmla="*/ 19595 w 439"/>
                  <a:gd name="T1" fmla="*/ 374 h 683"/>
                  <a:gd name="T2" fmla="*/ 25351 w 439"/>
                  <a:gd name="T3" fmla="*/ 278 h 683"/>
                  <a:gd name="T4" fmla="*/ 35572 w 439"/>
                  <a:gd name="T5" fmla="*/ 336 h 683"/>
                  <a:gd name="T6" fmla="*/ 34644 w 439"/>
                  <a:gd name="T7" fmla="*/ 491 h 683"/>
                  <a:gd name="T8" fmla="*/ 22332 w 439"/>
                  <a:gd name="T9" fmla="*/ 616 h 683"/>
                  <a:gd name="T10" fmla="*/ 20008 w 439"/>
                  <a:gd name="T11" fmla="*/ 958 h 683"/>
                  <a:gd name="T12" fmla="*/ 22332 w 439"/>
                  <a:gd name="T13" fmla="*/ 1066 h 683"/>
                  <a:gd name="T14" fmla="*/ 18298 w 439"/>
                  <a:gd name="T15" fmla="*/ 1183 h 683"/>
                  <a:gd name="T16" fmla="*/ 19221 w 439"/>
                  <a:gd name="T17" fmla="*/ 1302 h 683"/>
                  <a:gd name="T18" fmla="*/ 27843 w 439"/>
                  <a:gd name="T19" fmla="*/ 1382 h 683"/>
                  <a:gd name="T20" fmla="*/ 39233 w 439"/>
                  <a:gd name="T21" fmla="*/ 1327 h 683"/>
                  <a:gd name="T22" fmla="*/ 42887 w 439"/>
                  <a:gd name="T23" fmla="*/ 1183 h 683"/>
                  <a:gd name="T24" fmla="*/ 38303 w 439"/>
                  <a:gd name="T25" fmla="*/ 1045 h 683"/>
                  <a:gd name="T26" fmla="*/ 43302 w 439"/>
                  <a:gd name="T27" fmla="*/ 972 h 683"/>
                  <a:gd name="T28" fmla="*/ 43302 w 439"/>
                  <a:gd name="T29" fmla="*/ 781 h 683"/>
                  <a:gd name="T30" fmla="*/ 56046 w 439"/>
                  <a:gd name="T31" fmla="*/ 621 h 683"/>
                  <a:gd name="T32" fmla="*/ 57387 w 439"/>
                  <a:gd name="T33" fmla="*/ 378 h 683"/>
                  <a:gd name="T34" fmla="*/ 49144 w 439"/>
                  <a:gd name="T35" fmla="*/ 118 h 683"/>
                  <a:gd name="T36" fmla="*/ 32792 w 439"/>
                  <a:gd name="T37" fmla="*/ 0 h 683"/>
                  <a:gd name="T38" fmla="*/ 14637 w 439"/>
                  <a:gd name="T39" fmla="*/ 78 h 683"/>
                  <a:gd name="T40" fmla="*/ 4071 w 439"/>
                  <a:gd name="T41" fmla="*/ 232 h 683"/>
                  <a:gd name="T42" fmla="*/ 0 w 439"/>
                  <a:gd name="T43" fmla="*/ 473 h 683"/>
                  <a:gd name="T44" fmla="*/ 514 w 439"/>
                  <a:gd name="T45" fmla="*/ 616 h 683"/>
                  <a:gd name="T46" fmla="*/ 19221 w 439"/>
                  <a:gd name="T47" fmla="*/ 598 h 683"/>
                  <a:gd name="T48" fmla="*/ 19595 w 439"/>
                  <a:gd name="T49" fmla="*/ 37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28398" dir="1593903" algn="ctr" rotWithShape="0">
                  <a:srgbClr val="000000"/>
                </a:outerShdw>
              </a:effectLst>
            </p:spPr>
            <p:txBody>
              <a:bodyPr/>
              <a:lstStyle/>
              <a:p>
                <a:endParaRPr lang="zh-CN" altLang="en-US"/>
              </a:p>
            </p:txBody>
          </p:sp>
          <p:sp>
            <p:nvSpPr>
              <p:cNvPr id="19559" name="Freeform 23"/>
              <p:cNvSpPr>
                <a:spLocks/>
              </p:cNvSpPr>
              <p:nvPr/>
            </p:nvSpPr>
            <p:spPr bwMode="auto">
              <a:xfrm rot="421002">
                <a:off x="3042" y="2105"/>
                <a:ext cx="882" cy="535"/>
              </a:xfrm>
              <a:custGeom>
                <a:avLst/>
                <a:gdLst>
                  <a:gd name="T0" fmla="*/ 0 w 390"/>
                  <a:gd name="T1" fmla="*/ 479 h 477"/>
                  <a:gd name="T2" fmla="*/ 7635 w 390"/>
                  <a:gd name="T3" fmla="*/ 456 h 477"/>
                  <a:gd name="T4" fmla="*/ 11902 w 390"/>
                  <a:gd name="T5" fmla="*/ 479 h 477"/>
                  <a:gd name="T6" fmla="*/ 11672 w 390"/>
                  <a:gd name="T7" fmla="*/ 349 h 477"/>
                  <a:gd name="T8" fmla="*/ 14863 w 390"/>
                  <a:gd name="T9" fmla="*/ 200 h 477"/>
                  <a:gd name="T10" fmla="*/ 27577 w 390"/>
                  <a:gd name="T11" fmla="*/ 147 h 477"/>
                  <a:gd name="T12" fmla="*/ 33613 w 390"/>
                  <a:gd name="T13" fmla="*/ 209 h 477"/>
                  <a:gd name="T14" fmla="*/ 39995 w 390"/>
                  <a:gd name="T15" fmla="*/ 304 h 477"/>
                  <a:gd name="T16" fmla="*/ 38170 w 390"/>
                  <a:gd name="T17" fmla="*/ 472 h 477"/>
                  <a:gd name="T18" fmla="*/ 26085 w 390"/>
                  <a:gd name="T19" fmla="*/ 550 h 477"/>
                  <a:gd name="T20" fmla="*/ 22894 w 390"/>
                  <a:gd name="T21" fmla="*/ 668 h 477"/>
                  <a:gd name="T22" fmla="*/ 23830 w 390"/>
                  <a:gd name="T23" fmla="*/ 786 h 477"/>
                  <a:gd name="T24" fmla="*/ 22188 w 390"/>
                  <a:gd name="T25" fmla="*/ 950 h 477"/>
                  <a:gd name="T26" fmla="*/ 34237 w 390"/>
                  <a:gd name="T27" fmla="*/ 950 h 477"/>
                  <a:gd name="T28" fmla="*/ 35832 w 390"/>
                  <a:gd name="T29" fmla="*/ 829 h 477"/>
                  <a:gd name="T30" fmla="*/ 34896 w 390"/>
                  <a:gd name="T31" fmla="*/ 686 h 477"/>
                  <a:gd name="T32" fmla="*/ 42298 w 390"/>
                  <a:gd name="T33" fmla="*/ 611 h 477"/>
                  <a:gd name="T34" fmla="*/ 47924 w 390"/>
                  <a:gd name="T35" fmla="*/ 571 h 477"/>
                  <a:gd name="T36" fmla="*/ 52190 w 390"/>
                  <a:gd name="T37" fmla="*/ 391 h 477"/>
                  <a:gd name="T38" fmla="*/ 48266 w 390"/>
                  <a:gd name="T39" fmla="*/ 195 h 477"/>
                  <a:gd name="T40" fmla="*/ 35312 w 390"/>
                  <a:gd name="T41" fmla="*/ 0 h 477"/>
                  <a:gd name="T42" fmla="*/ 19513 w 390"/>
                  <a:gd name="T43" fmla="*/ 15 h 477"/>
                  <a:gd name="T44" fmla="*/ 6803 w 390"/>
                  <a:gd name="T45" fmla="*/ 132 h 477"/>
                  <a:gd name="T46" fmla="*/ 1366 w 390"/>
                  <a:gd name="T47" fmla="*/ 278 h 477"/>
                  <a:gd name="T48" fmla="*/ 0 w 390"/>
                  <a:gd name="T49" fmla="*/ 479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28398" dir="1593903" algn="ctr" rotWithShape="0">
                  <a:srgbClr val="000000"/>
                </a:outerShdw>
              </a:effectLst>
            </p:spPr>
            <p:txBody>
              <a:bodyPr/>
              <a:lstStyle/>
              <a:p>
                <a:endParaRPr lang="zh-CN" altLang="en-US"/>
              </a:p>
            </p:txBody>
          </p:sp>
          <p:sp>
            <p:nvSpPr>
              <p:cNvPr id="19560" name="Freeform 24"/>
              <p:cNvSpPr>
                <a:spLocks/>
              </p:cNvSpPr>
              <p:nvPr/>
            </p:nvSpPr>
            <p:spPr bwMode="auto">
              <a:xfrm rot="421002">
                <a:off x="3335" y="2710"/>
                <a:ext cx="284" cy="120"/>
              </a:xfrm>
              <a:custGeom>
                <a:avLst/>
                <a:gdLst>
                  <a:gd name="T0" fmla="*/ 5887 w 126"/>
                  <a:gd name="T1" fmla="*/ 0 h 109"/>
                  <a:gd name="T2" fmla="*/ 1159 w 126"/>
                  <a:gd name="T3" fmla="*/ 35 h 109"/>
                  <a:gd name="T4" fmla="*/ 0 w 126"/>
                  <a:gd name="T5" fmla="*/ 130 h 109"/>
                  <a:gd name="T6" fmla="*/ 3663 w 126"/>
                  <a:gd name="T7" fmla="*/ 194 h 109"/>
                  <a:gd name="T8" fmla="*/ 12848 w 126"/>
                  <a:gd name="T9" fmla="*/ 194 h 109"/>
                  <a:gd name="T10" fmla="*/ 16522 w 126"/>
                  <a:gd name="T11" fmla="*/ 118 h 109"/>
                  <a:gd name="T12" fmla="*/ 13377 w 126"/>
                  <a:gd name="T13" fmla="*/ 25 h 109"/>
                  <a:gd name="T14" fmla="*/ 588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28398" dir="1593903" algn="ctr" rotWithShape="0">
                  <a:srgbClr val="000000"/>
                </a:outerShdw>
              </a:effectLst>
            </p:spPr>
            <p:txBody>
              <a:bodyPr/>
              <a:lstStyle/>
              <a:p>
                <a:endParaRPr lang="zh-CN" altLang="en-US"/>
              </a:p>
            </p:txBody>
          </p:sp>
        </p:grpSp>
      </p:grpSp>
      <p:grpSp>
        <p:nvGrpSpPr>
          <p:cNvPr id="9" name="Group 379"/>
          <p:cNvGrpSpPr>
            <a:grpSpLocks/>
          </p:cNvGrpSpPr>
          <p:nvPr/>
        </p:nvGrpSpPr>
        <p:grpSpPr bwMode="auto">
          <a:xfrm>
            <a:off x="1887538" y="5124450"/>
            <a:ext cx="4324350" cy="476250"/>
            <a:chOff x="1260" y="3396"/>
            <a:chExt cx="2724" cy="300"/>
          </a:xfrm>
        </p:grpSpPr>
        <p:grpSp>
          <p:nvGrpSpPr>
            <p:cNvPr id="10" name="Group 380"/>
            <p:cNvGrpSpPr>
              <a:grpSpLocks/>
            </p:cNvGrpSpPr>
            <p:nvPr/>
          </p:nvGrpSpPr>
          <p:grpSpPr bwMode="auto">
            <a:xfrm>
              <a:off x="1968" y="3456"/>
              <a:ext cx="480" cy="240"/>
              <a:chOff x="864" y="3600"/>
              <a:chExt cx="480" cy="240"/>
            </a:xfrm>
          </p:grpSpPr>
          <p:sp>
            <p:nvSpPr>
              <p:cNvPr id="19553" name="Rectangle 381"/>
              <p:cNvSpPr>
                <a:spLocks noChangeArrowheads="1"/>
              </p:cNvSpPr>
              <p:nvPr/>
            </p:nvSpPr>
            <p:spPr bwMode="auto">
              <a:xfrm>
                <a:off x="864" y="3600"/>
                <a:ext cx="336" cy="240"/>
              </a:xfrm>
              <a:prstGeom prst="rect">
                <a:avLst/>
              </a:prstGeom>
              <a:noFill/>
              <a:ln w="34925" cap="sq">
                <a:solidFill>
                  <a:srgbClr val="008080"/>
                </a:solidFill>
                <a:miter lim="800000"/>
                <a:headEnd/>
                <a:tailEnd/>
              </a:ln>
            </p:spPr>
            <p:txBody>
              <a:bodyPr wrap="none" anchor="ctr"/>
              <a:lstStyle/>
              <a:p>
                <a:endParaRPr lang="zh-CN" altLang="en-US"/>
              </a:p>
            </p:txBody>
          </p:sp>
          <p:sp>
            <p:nvSpPr>
              <p:cNvPr id="19554" name="Rectangle 382"/>
              <p:cNvSpPr>
                <a:spLocks noChangeArrowheads="1"/>
              </p:cNvSpPr>
              <p:nvPr/>
            </p:nvSpPr>
            <p:spPr bwMode="auto">
              <a:xfrm>
                <a:off x="1200" y="3600"/>
                <a:ext cx="144" cy="240"/>
              </a:xfrm>
              <a:prstGeom prst="rect">
                <a:avLst/>
              </a:prstGeom>
              <a:noFill/>
              <a:ln w="34925" cap="sq">
                <a:solidFill>
                  <a:srgbClr val="008080"/>
                </a:solidFill>
                <a:miter lim="800000"/>
                <a:headEnd/>
                <a:tailEnd/>
              </a:ln>
            </p:spPr>
            <p:txBody>
              <a:bodyPr wrap="none" anchor="ctr"/>
              <a:lstStyle/>
              <a:p>
                <a:endParaRPr lang="zh-CN" altLang="en-US"/>
              </a:p>
            </p:txBody>
          </p:sp>
        </p:grpSp>
        <p:grpSp>
          <p:nvGrpSpPr>
            <p:cNvPr id="11" name="Group 383"/>
            <p:cNvGrpSpPr>
              <a:grpSpLocks/>
            </p:cNvGrpSpPr>
            <p:nvPr/>
          </p:nvGrpSpPr>
          <p:grpSpPr bwMode="auto">
            <a:xfrm>
              <a:off x="2856" y="3456"/>
              <a:ext cx="480" cy="240"/>
              <a:chOff x="864" y="3600"/>
              <a:chExt cx="480" cy="240"/>
            </a:xfrm>
          </p:grpSpPr>
          <p:sp>
            <p:nvSpPr>
              <p:cNvPr id="19551" name="Rectangle 384"/>
              <p:cNvSpPr>
                <a:spLocks noChangeArrowheads="1"/>
              </p:cNvSpPr>
              <p:nvPr/>
            </p:nvSpPr>
            <p:spPr bwMode="auto">
              <a:xfrm>
                <a:off x="864" y="3600"/>
                <a:ext cx="336" cy="240"/>
              </a:xfrm>
              <a:prstGeom prst="rect">
                <a:avLst/>
              </a:prstGeom>
              <a:noFill/>
              <a:ln w="34925" cap="sq">
                <a:solidFill>
                  <a:srgbClr val="008080"/>
                </a:solidFill>
                <a:miter lim="800000"/>
                <a:headEnd/>
                <a:tailEnd/>
              </a:ln>
            </p:spPr>
            <p:txBody>
              <a:bodyPr wrap="none" anchor="ctr"/>
              <a:lstStyle/>
              <a:p>
                <a:endParaRPr lang="zh-CN" altLang="en-US"/>
              </a:p>
            </p:txBody>
          </p:sp>
          <p:sp>
            <p:nvSpPr>
              <p:cNvPr id="19552" name="Rectangle 385"/>
              <p:cNvSpPr>
                <a:spLocks noChangeArrowheads="1"/>
              </p:cNvSpPr>
              <p:nvPr/>
            </p:nvSpPr>
            <p:spPr bwMode="auto">
              <a:xfrm>
                <a:off x="1200" y="3600"/>
                <a:ext cx="144" cy="240"/>
              </a:xfrm>
              <a:prstGeom prst="rect">
                <a:avLst/>
              </a:prstGeom>
              <a:noFill/>
              <a:ln w="34925" cap="sq">
                <a:solidFill>
                  <a:srgbClr val="008080"/>
                </a:solidFill>
                <a:miter lim="800000"/>
                <a:headEnd/>
                <a:tailEnd/>
              </a:ln>
            </p:spPr>
            <p:txBody>
              <a:bodyPr wrap="none" anchor="ctr"/>
              <a:lstStyle/>
              <a:p>
                <a:endParaRPr lang="zh-CN" altLang="en-US"/>
              </a:p>
            </p:txBody>
          </p:sp>
        </p:grpSp>
        <p:sp>
          <p:nvSpPr>
            <p:cNvPr id="19546" name="Line 386"/>
            <p:cNvSpPr>
              <a:spLocks noChangeShapeType="1"/>
            </p:cNvSpPr>
            <p:nvPr/>
          </p:nvSpPr>
          <p:spPr bwMode="auto">
            <a:xfrm>
              <a:off x="1500" y="3588"/>
              <a:ext cx="43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9547" name="Line 387"/>
            <p:cNvSpPr>
              <a:spLocks noChangeShapeType="1"/>
            </p:cNvSpPr>
            <p:nvPr/>
          </p:nvSpPr>
          <p:spPr bwMode="auto">
            <a:xfrm>
              <a:off x="3264" y="3588"/>
              <a:ext cx="43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9548" name="Line 388"/>
            <p:cNvSpPr>
              <a:spLocks noChangeShapeType="1"/>
            </p:cNvSpPr>
            <p:nvPr/>
          </p:nvSpPr>
          <p:spPr bwMode="auto">
            <a:xfrm>
              <a:off x="2400" y="3576"/>
              <a:ext cx="43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19549" name="Text Box 389"/>
            <p:cNvSpPr txBox="1">
              <a:spLocks noChangeArrowheads="1"/>
            </p:cNvSpPr>
            <p:nvPr/>
          </p:nvSpPr>
          <p:spPr bwMode="auto">
            <a:xfrm>
              <a:off x="1260" y="3396"/>
              <a:ext cx="276" cy="250"/>
            </a:xfrm>
            <a:prstGeom prst="rect">
              <a:avLst/>
            </a:prstGeom>
            <a:noFill/>
            <a:ln w="12700" cap="sq">
              <a:noFill/>
              <a:miter lim="800000"/>
              <a:headEnd/>
              <a:tailEnd/>
            </a:ln>
          </p:spPr>
          <p:txBody>
            <a:bodyPr wrap="none">
              <a:spAutoFit/>
            </a:bodyPr>
            <a:lstStyle/>
            <a:p>
              <a:r>
                <a:rPr lang="zh-CN" altLang="en-US" sz="3000">
                  <a:solidFill>
                    <a:srgbClr val="000099"/>
                  </a:solidFill>
                  <a:ea typeface="宋体" charset="-122"/>
                  <a:cs typeface="Times New Roman" pitchFamily="18" charset="0"/>
                </a:rPr>
                <a:t>…</a:t>
              </a:r>
            </a:p>
          </p:txBody>
        </p:sp>
        <p:sp>
          <p:nvSpPr>
            <p:cNvPr id="19550" name="Text Box 390"/>
            <p:cNvSpPr txBox="1">
              <a:spLocks noChangeArrowheads="1"/>
            </p:cNvSpPr>
            <p:nvPr/>
          </p:nvSpPr>
          <p:spPr bwMode="auto">
            <a:xfrm>
              <a:off x="3708" y="3396"/>
              <a:ext cx="276" cy="250"/>
            </a:xfrm>
            <a:prstGeom prst="rect">
              <a:avLst/>
            </a:prstGeom>
            <a:noFill/>
            <a:ln w="12700" cap="sq">
              <a:noFill/>
              <a:miter lim="800000"/>
              <a:headEnd/>
              <a:tailEnd/>
            </a:ln>
          </p:spPr>
          <p:txBody>
            <a:bodyPr wrap="none">
              <a:spAutoFit/>
            </a:bodyPr>
            <a:lstStyle/>
            <a:p>
              <a:r>
                <a:rPr lang="zh-CN" altLang="en-US" sz="3000">
                  <a:solidFill>
                    <a:srgbClr val="000099"/>
                  </a:solidFill>
                  <a:ea typeface="宋体" charset="-122"/>
                  <a:cs typeface="Times New Roman" pitchFamily="18" charset="0"/>
                </a:rPr>
                <a:t>…</a:t>
              </a:r>
            </a:p>
          </p:txBody>
        </p:sp>
      </p:grpSp>
      <p:grpSp>
        <p:nvGrpSpPr>
          <p:cNvPr id="12" name="Group 393"/>
          <p:cNvGrpSpPr>
            <a:grpSpLocks/>
          </p:cNvGrpSpPr>
          <p:nvPr/>
        </p:nvGrpSpPr>
        <p:grpSpPr bwMode="auto">
          <a:xfrm>
            <a:off x="3392488" y="5905500"/>
            <a:ext cx="1104900" cy="400050"/>
            <a:chOff x="2208" y="3888"/>
            <a:chExt cx="696" cy="252"/>
          </a:xfrm>
        </p:grpSpPr>
        <p:grpSp>
          <p:nvGrpSpPr>
            <p:cNvPr id="13" name="Group 394"/>
            <p:cNvGrpSpPr>
              <a:grpSpLocks/>
            </p:cNvGrpSpPr>
            <p:nvPr/>
          </p:nvGrpSpPr>
          <p:grpSpPr bwMode="auto">
            <a:xfrm>
              <a:off x="2424" y="3900"/>
              <a:ext cx="480" cy="240"/>
              <a:chOff x="864" y="3600"/>
              <a:chExt cx="480" cy="240"/>
            </a:xfrm>
          </p:grpSpPr>
          <p:sp>
            <p:nvSpPr>
              <p:cNvPr id="19542" name="Rectangle 395"/>
              <p:cNvSpPr>
                <a:spLocks noChangeArrowheads="1"/>
              </p:cNvSpPr>
              <p:nvPr/>
            </p:nvSpPr>
            <p:spPr bwMode="auto">
              <a:xfrm>
                <a:off x="864" y="3600"/>
                <a:ext cx="336" cy="240"/>
              </a:xfrm>
              <a:prstGeom prst="rect">
                <a:avLst/>
              </a:prstGeom>
              <a:noFill/>
              <a:ln w="34925" cap="sq">
                <a:solidFill>
                  <a:schemeClr val="accent2"/>
                </a:solidFill>
                <a:miter lim="800000"/>
                <a:headEnd/>
                <a:tailEnd/>
              </a:ln>
            </p:spPr>
            <p:txBody>
              <a:bodyPr wrap="none" anchor="ctr"/>
              <a:lstStyle/>
              <a:p>
                <a:endParaRPr lang="zh-CN" altLang="en-US"/>
              </a:p>
            </p:txBody>
          </p:sp>
          <p:sp>
            <p:nvSpPr>
              <p:cNvPr id="19543" name="Rectangle 396"/>
              <p:cNvSpPr>
                <a:spLocks noChangeArrowheads="1"/>
              </p:cNvSpPr>
              <p:nvPr/>
            </p:nvSpPr>
            <p:spPr bwMode="auto">
              <a:xfrm>
                <a:off x="1200" y="3600"/>
                <a:ext cx="144" cy="240"/>
              </a:xfrm>
              <a:prstGeom prst="rect">
                <a:avLst/>
              </a:prstGeom>
              <a:noFill/>
              <a:ln w="34925" cap="sq">
                <a:solidFill>
                  <a:schemeClr val="accent2"/>
                </a:solidFill>
                <a:miter lim="800000"/>
                <a:headEnd/>
                <a:tailEnd/>
              </a:ln>
            </p:spPr>
            <p:txBody>
              <a:bodyPr wrap="none" anchor="ctr"/>
              <a:lstStyle/>
              <a:p>
                <a:endParaRPr lang="zh-CN" altLang="en-US"/>
              </a:p>
            </p:txBody>
          </p:sp>
        </p:grpSp>
        <p:sp>
          <p:nvSpPr>
            <p:cNvPr id="19541" name="Rectangle 397"/>
            <p:cNvSpPr>
              <a:spLocks noChangeArrowheads="1"/>
            </p:cNvSpPr>
            <p:nvPr/>
          </p:nvSpPr>
          <p:spPr bwMode="auto">
            <a:xfrm>
              <a:off x="2208" y="3888"/>
              <a:ext cx="190" cy="252"/>
            </a:xfrm>
            <a:prstGeom prst="rect">
              <a:avLst/>
            </a:prstGeom>
            <a:noFill/>
            <a:ln w="12700" cap="sq">
              <a:noFill/>
              <a:miter lim="800000"/>
              <a:headEnd/>
              <a:tailEnd/>
            </a:ln>
          </p:spPr>
          <p:txBody>
            <a:bodyPr wrap="none">
              <a:spAutoFit/>
            </a:bodyPr>
            <a:lstStyle/>
            <a:p>
              <a:r>
                <a:rPr lang="en-US" altLang="zh-CN" sz="2000" dirty="0">
                  <a:solidFill>
                    <a:srgbClr val="FF6600"/>
                  </a:solidFill>
                </a:rPr>
                <a:t>q</a:t>
              </a:r>
              <a:endParaRPr lang="zh-CN" altLang="en-US" sz="2000" baseline="0" dirty="0">
                <a:solidFill>
                  <a:srgbClr val="FF6600"/>
                </a:solidFill>
              </a:endParaRPr>
            </a:p>
          </p:txBody>
        </p:sp>
      </p:grpSp>
      <p:sp>
        <p:nvSpPr>
          <p:cNvPr id="497038" name="Rectangle 398"/>
          <p:cNvSpPr>
            <a:spLocks noChangeArrowheads="1"/>
          </p:cNvSpPr>
          <p:nvPr/>
        </p:nvSpPr>
        <p:spPr bwMode="auto">
          <a:xfrm>
            <a:off x="3700463" y="5927725"/>
            <a:ext cx="615950" cy="366713"/>
          </a:xfrm>
          <a:prstGeom prst="rect">
            <a:avLst/>
          </a:prstGeom>
          <a:noFill/>
          <a:ln w="12700" cap="sq">
            <a:noFill/>
            <a:miter lim="800000"/>
            <a:headEnd/>
            <a:tailEnd/>
          </a:ln>
        </p:spPr>
        <p:txBody>
          <a:bodyPr wrap="none">
            <a:spAutoFit/>
          </a:bodyPr>
          <a:lstStyle/>
          <a:p>
            <a:r>
              <a:rPr kumimoji="1" lang="en-US" altLang="zh-CN" sz="1800" baseline="0">
                <a:solidFill>
                  <a:srgbClr val="000099"/>
                </a:solidFill>
                <a:ea typeface="幼圆" pitchFamily="49" charset="-122"/>
              </a:rPr>
              <a:t>item</a:t>
            </a:r>
            <a:endParaRPr kumimoji="1" lang="zh-CN" altLang="en-US" sz="1800" baseline="0">
              <a:solidFill>
                <a:srgbClr val="000099"/>
              </a:solidFill>
              <a:ea typeface="幼圆" pitchFamily="49" charset="-122"/>
            </a:endParaRPr>
          </a:p>
        </p:txBody>
      </p:sp>
      <p:sp>
        <p:nvSpPr>
          <p:cNvPr id="497039" name="Line 399"/>
          <p:cNvSpPr>
            <a:spLocks noChangeShapeType="1"/>
          </p:cNvSpPr>
          <p:nvPr/>
        </p:nvSpPr>
        <p:spPr bwMode="auto">
          <a:xfrm flipV="1">
            <a:off x="4383088" y="5600700"/>
            <a:ext cx="228600" cy="457200"/>
          </a:xfrm>
          <a:prstGeom prst="line">
            <a:avLst/>
          </a:prstGeom>
          <a:noFill/>
          <a:ln w="38100" cap="sq">
            <a:solidFill>
              <a:srgbClr val="FF0000"/>
            </a:solidFill>
            <a:round/>
            <a:headEnd/>
            <a:tailEnd type="triangle" w="med" len="med"/>
          </a:ln>
        </p:spPr>
        <p:txBody>
          <a:bodyPr wrap="none" anchor="ctr"/>
          <a:lstStyle/>
          <a:p>
            <a:endParaRPr lang="zh-CN" altLang="en-US"/>
          </a:p>
        </p:txBody>
      </p:sp>
      <p:grpSp>
        <p:nvGrpSpPr>
          <p:cNvPr id="14" name="Group 400"/>
          <p:cNvGrpSpPr>
            <a:grpSpLocks/>
          </p:cNvGrpSpPr>
          <p:nvPr/>
        </p:nvGrpSpPr>
        <p:grpSpPr bwMode="auto">
          <a:xfrm>
            <a:off x="3621088" y="5295900"/>
            <a:ext cx="773112" cy="609600"/>
            <a:chOff x="2352" y="3504"/>
            <a:chExt cx="487" cy="384"/>
          </a:xfrm>
        </p:grpSpPr>
        <p:sp>
          <p:nvSpPr>
            <p:cNvPr id="19538" name="Line 401"/>
            <p:cNvSpPr>
              <a:spLocks noChangeShapeType="1"/>
            </p:cNvSpPr>
            <p:nvPr/>
          </p:nvSpPr>
          <p:spPr bwMode="auto">
            <a:xfrm>
              <a:off x="2352" y="3600"/>
              <a:ext cx="144" cy="288"/>
            </a:xfrm>
            <a:prstGeom prst="line">
              <a:avLst/>
            </a:prstGeom>
            <a:noFill/>
            <a:ln w="38100" cap="sq">
              <a:solidFill>
                <a:srgbClr val="FF6600"/>
              </a:solidFill>
              <a:round/>
              <a:headEnd/>
              <a:tailEnd type="triangle" w="med" len="med"/>
            </a:ln>
          </p:spPr>
          <p:txBody>
            <a:bodyPr wrap="none" anchor="ctr"/>
            <a:lstStyle/>
            <a:p>
              <a:endParaRPr lang="zh-CN" altLang="en-US"/>
            </a:p>
          </p:txBody>
        </p:sp>
        <p:sp>
          <p:nvSpPr>
            <p:cNvPr id="19539" name="Rectangle 402"/>
            <p:cNvSpPr>
              <a:spLocks noChangeArrowheads="1"/>
            </p:cNvSpPr>
            <p:nvPr/>
          </p:nvSpPr>
          <p:spPr bwMode="auto">
            <a:xfrm>
              <a:off x="2460" y="3504"/>
              <a:ext cx="379" cy="136"/>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15" name="Group 403"/>
          <p:cNvGrpSpPr>
            <a:grpSpLocks/>
          </p:cNvGrpSpPr>
          <p:nvPr/>
        </p:nvGrpSpPr>
        <p:grpSpPr bwMode="auto">
          <a:xfrm>
            <a:off x="381000" y="2476500"/>
            <a:ext cx="8001000" cy="2133600"/>
            <a:chOff x="240" y="1728"/>
            <a:chExt cx="5040" cy="1344"/>
          </a:xfrm>
        </p:grpSpPr>
        <p:sp>
          <p:nvSpPr>
            <p:cNvPr id="19500" name="Rectangle 404"/>
            <p:cNvSpPr>
              <a:spLocks noChangeArrowheads="1"/>
            </p:cNvSpPr>
            <p:nvPr/>
          </p:nvSpPr>
          <p:spPr bwMode="auto">
            <a:xfrm>
              <a:off x="528" y="1728"/>
              <a:ext cx="4752" cy="1344"/>
            </a:xfrm>
            <a:prstGeom prst="rect">
              <a:avLst/>
            </a:prstGeom>
            <a:solidFill>
              <a:srgbClr val="FFFFFF"/>
            </a:solidFill>
            <a:ln w="12700" cap="sq">
              <a:noFill/>
              <a:miter lim="800000"/>
              <a:headEnd/>
              <a:tailEnd/>
            </a:ln>
          </p:spPr>
          <p:txBody>
            <a:bodyPr wrap="none" anchor="ctr"/>
            <a:lstStyle/>
            <a:p>
              <a:endParaRPr lang="zh-CN" altLang="en-US"/>
            </a:p>
          </p:txBody>
        </p:sp>
        <p:grpSp>
          <p:nvGrpSpPr>
            <p:cNvPr id="16" name="Group 405"/>
            <p:cNvGrpSpPr>
              <a:grpSpLocks/>
            </p:cNvGrpSpPr>
            <p:nvPr/>
          </p:nvGrpSpPr>
          <p:grpSpPr bwMode="auto">
            <a:xfrm>
              <a:off x="240" y="1893"/>
              <a:ext cx="4987" cy="651"/>
              <a:chOff x="240" y="912"/>
              <a:chExt cx="4987" cy="651"/>
            </a:xfrm>
          </p:grpSpPr>
          <p:grpSp>
            <p:nvGrpSpPr>
              <p:cNvPr id="17" name="Group 406"/>
              <p:cNvGrpSpPr>
                <a:grpSpLocks/>
              </p:cNvGrpSpPr>
              <p:nvPr/>
            </p:nvGrpSpPr>
            <p:grpSpPr bwMode="auto">
              <a:xfrm>
                <a:off x="624" y="1308"/>
                <a:ext cx="384" cy="240"/>
                <a:chOff x="864" y="1296"/>
                <a:chExt cx="384" cy="240"/>
              </a:xfrm>
            </p:grpSpPr>
            <p:sp>
              <p:nvSpPr>
                <p:cNvPr id="19536" name="Rectangle 407"/>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7" name="Rectangle 408"/>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18" name="Group 409"/>
              <p:cNvGrpSpPr>
                <a:grpSpLocks/>
              </p:cNvGrpSpPr>
              <p:nvPr/>
            </p:nvGrpSpPr>
            <p:grpSpPr bwMode="auto">
              <a:xfrm>
                <a:off x="1152" y="1308"/>
                <a:ext cx="384" cy="240"/>
                <a:chOff x="864" y="1296"/>
                <a:chExt cx="384" cy="240"/>
              </a:xfrm>
            </p:grpSpPr>
            <p:sp>
              <p:nvSpPr>
                <p:cNvPr id="19534" name="Rectangle 410"/>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5" name="Rectangle 411"/>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19" name="Group 412"/>
              <p:cNvGrpSpPr>
                <a:grpSpLocks/>
              </p:cNvGrpSpPr>
              <p:nvPr/>
            </p:nvGrpSpPr>
            <p:grpSpPr bwMode="auto">
              <a:xfrm>
                <a:off x="4800" y="1308"/>
                <a:ext cx="384" cy="240"/>
                <a:chOff x="864" y="1296"/>
                <a:chExt cx="384" cy="240"/>
              </a:xfrm>
            </p:grpSpPr>
            <p:sp>
              <p:nvSpPr>
                <p:cNvPr id="19532" name="Rectangle 413"/>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3" name="Rectangle 414"/>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05" name="Line 415"/>
              <p:cNvSpPr>
                <a:spLocks noChangeShapeType="1"/>
              </p:cNvSpPr>
              <p:nvPr/>
            </p:nvSpPr>
            <p:spPr bwMode="auto">
              <a:xfrm>
                <a:off x="91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06" name="Line 416"/>
              <p:cNvSpPr>
                <a:spLocks noChangeShapeType="1"/>
              </p:cNvSpPr>
              <p:nvPr/>
            </p:nvSpPr>
            <p:spPr bwMode="auto">
              <a:xfrm>
                <a:off x="1428"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grpSp>
            <p:nvGrpSpPr>
              <p:cNvPr id="20" name="Group 417"/>
              <p:cNvGrpSpPr>
                <a:grpSpLocks/>
              </p:cNvGrpSpPr>
              <p:nvPr/>
            </p:nvGrpSpPr>
            <p:grpSpPr bwMode="auto">
              <a:xfrm>
                <a:off x="1668" y="1308"/>
                <a:ext cx="384" cy="240"/>
                <a:chOff x="864" y="1296"/>
                <a:chExt cx="384" cy="240"/>
              </a:xfrm>
            </p:grpSpPr>
            <p:sp>
              <p:nvSpPr>
                <p:cNvPr id="19530" name="Rectangle 418"/>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31" name="Rectangle 419"/>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21" name="Group 420"/>
              <p:cNvGrpSpPr>
                <a:grpSpLocks/>
              </p:cNvGrpSpPr>
              <p:nvPr/>
            </p:nvGrpSpPr>
            <p:grpSpPr bwMode="auto">
              <a:xfrm>
                <a:off x="2196" y="1308"/>
                <a:ext cx="384" cy="240"/>
                <a:chOff x="864" y="1296"/>
                <a:chExt cx="384" cy="240"/>
              </a:xfrm>
            </p:grpSpPr>
            <p:sp>
              <p:nvSpPr>
                <p:cNvPr id="19528" name="Rectangle 421"/>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9" name="Rectangle 422"/>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09" name="Line 423"/>
              <p:cNvSpPr>
                <a:spLocks noChangeShapeType="1"/>
              </p:cNvSpPr>
              <p:nvPr/>
            </p:nvSpPr>
            <p:spPr bwMode="auto">
              <a:xfrm>
                <a:off x="1956"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0" name="Line 424"/>
              <p:cNvSpPr>
                <a:spLocks noChangeShapeType="1"/>
              </p:cNvSpPr>
              <p:nvPr/>
            </p:nvSpPr>
            <p:spPr bwMode="auto">
              <a:xfrm>
                <a:off x="247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grpSp>
            <p:nvGrpSpPr>
              <p:cNvPr id="22" name="Group 425"/>
              <p:cNvGrpSpPr>
                <a:grpSpLocks/>
              </p:cNvGrpSpPr>
              <p:nvPr/>
            </p:nvGrpSpPr>
            <p:grpSpPr bwMode="auto">
              <a:xfrm>
                <a:off x="2724" y="1308"/>
                <a:ext cx="384" cy="240"/>
                <a:chOff x="864" y="1296"/>
                <a:chExt cx="384" cy="240"/>
              </a:xfrm>
            </p:grpSpPr>
            <p:sp>
              <p:nvSpPr>
                <p:cNvPr id="19526" name="Rectangle 426"/>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7" name="Rectangle 427"/>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grpSp>
            <p:nvGrpSpPr>
              <p:cNvPr id="23" name="Group 428"/>
              <p:cNvGrpSpPr>
                <a:grpSpLocks/>
              </p:cNvGrpSpPr>
              <p:nvPr/>
            </p:nvGrpSpPr>
            <p:grpSpPr bwMode="auto">
              <a:xfrm>
                <a:off x="3252" y="1308"/>
                <a:ext cx="384" cy="240"/>
                <a:chOff x="864" y="1296"/>
                <a:chExt cx="384" cy="240"/>
              </a:xfrm>
            </p:grpSpPr>
            <p:sp>
              <p:nvSpPr>
                <p:cNvPr id="19524" name="Rectangle 429"/>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5" name="Rectangle 430"/>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13" name="Line 431"/>
              <p:cNvSpPr>
                <a:spLocks noChangeShapeType="1"/>
              </p:cNvSpPr>
              <p:nvPr/>
            </p:nvSpPr>
            <p:spPr bwMode="auto">
              <a:xfrm>
                <a:off x="301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grpSp>
            <p:nvGrpSpPr>
              <p:cNvPr id="24" name="Group 432"/>
              <p:cNvGrpSpPr>
                <a:grpSpLocks/>
              </p:cNvGrpSpPr>
              <p:nvPr/>
            </p:nvGrpSpPr>
            <p:grpSpPr bwMode="auto">
              <a:xfrm>
                <a:off x="4284" y="1308"/>
                <a:ext cx="384" cy="240"/>
                <a:chOff x="864" y="1296"/>
                <a:chExt cx="384" cy="240"/>
              </a:xfrm>
            </p:grpSpPr>
            <p:sp>
              <p:nvSpPr>
                <p:cNvPr id="19522" name="Rectangle 433"/>
                <p:cNvSpPr>
                  <a:spLocks noChangeArrowheads="1"/>
                </p:cNvSpPr>
                <p:nvPr/>
              </p:nvSpPr>
              <p:spPr bwMode="auto">
                <a:xfrm>
                  <a:off x="864" y="1296"/>
                  <a:ext cx="240" cy="240"/>
                </a:xfrm>
                <a:prstGeom prst="rect">
                  <a:avLst/>
                </a:prstGeom>
                <a:noFill/>
                <a:ln w="25400" cap="sq">
                  <a:solidFill>
                    <a:srgbClr val="333399"/>
                  </a:solidFill>
                  <a:miter lim="800000"/>
                  <a:headEnd/>
                  <a:tailEnd/>
                </a:ln>
              </p:spPr>
              <p:txBody>
                <a:bodyPr wrap="none" anchor="ctr"/>
                <a:lstStyle/>
                <a:p>
                  <a:endParaRPr lang="zh-CN" altLang="en-US"/>
                </a:p>
              </p:txBody>
            </p:sp>
            <p:sp>
              <p:nvSpPr>
                <p:cNvPr id="19523" name="Rectangle 434"/>
                <p:cNvSpPr>
                  <a:spLocks noChangeArrowheads="1"/>
                </p:cNvSpPr>
                <p:nvPr/>
              </p:nvSpPr>
              <p:spPr bwMode="auto">
                <a:xfrm>
                  <a:off x="1104" y="1296"/>
                  <a:ext cx="144" cy="240"/>
                </a:xfrm>
                <a:prstGeom prst="rect">
                  <a:avLst/>
                </a:prstGeom>
                <a:noFill/>
                <a:ln w="25400" cap="sq">
                  <a:solidFill>
                    <a:srgbClr val="333399"/>
                  </a:solidFill>
                  <a:miter lim="800000"/>
                  <a:headEnd/>
                  <a:tailEnd/>
                </a:ln>
              </p:spPr>
              <p:txBody>
                <a:bodyPr wrap="none" anchor="ctr"/>
                <a:lstStyle/>
                <a:p>
                  <a:endParaRPr lang="zh-CN" altLang="en-US"/>
                </a:p>
              </p:txBody>
            </p:sp>
          </p:grpSp>
          <p:sp>
            <p:nvSpPr>
              <p:cNvPr id="19515" name="Line 435"/>
              <p:cNvSpPr>
                <a:spLocks noChangeShapeType="1"/>
              </p:cNvSpPr>
              <p:nvPr/>
            </p:nvSpPr>
            <p:spPr bwMode="auto">
              <a:xfrm>
                <a:off x="3540"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6" name="Line 436"/>
              <p:cNvSpPr>
                <a:spLocks noChangeShapeType="1"/>
              </p:cNvSpPr>
              <p:nvPr/>
            </p:nvSpPr>
            <p:spPr bwMode="auto">
              <a:xfrm>
                <a:off x="4560"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7" name="Line 437"/>
              <p:cNvSpPr>
                <a:spLocks noChangeShapeType="1"/>
              </p:cNvSpPr>
              <p:nvPr/>
            </p:nvSpPr>
            <p:spPr bwMode="auto">
              <a:xfrm>
                <a:off x="4032" y="1416"/>
                <a:ext cx="240" cy="0"/>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18" name="Text Box 438"/>
              <p:cNvSpPr txBox="1">
                <a:spLocks noChangeArrowheads="1"/>
              </p:cNvSpPr>
              <p:nvPr/>
            </p:nvSpPr>
            <p:spPr bwMode="auto">
              <a:xfrm>
                <a:off x="3756" y="1212"/>
                <a:ext cx="292" cy="269"/>
              </a:xfrm>
              <a:prstGeom prst="rect">
                <a:avLst/>
              </a:prstGeom>
              <a:noFill/>
              <a:ln w="12700" cap="sq">
                <a:noFill/>
                <a:miter lim="800000"/>
                <a:headEnd/>
                <a:tailEnd/>
              </a:ln>
            </p:spPr>
            <p:txBody>
              <a:bodyPr wrap="none">
                <a:spAutoFit/>
              </a:bodyPr>
              <a:lstStyle/>
              <a:p>
                <a:r>
                  <a:rPr lang="zh-CN" altLang="en-US" sz="3300">
                    <a:solidFill>
                      <a:schemeClr val="bg1"/>
                    </a:solidFill>
                    <a:ea typeface="宋体" charset="-122"/>
                    <a:cs typeface="Times New Roman" pitchFamily="18" charset="0"/>
                  </a:rPr>
                  <a:t>…</a:t>
                </a:r>
              </a:p>
            </p:txBody>
          </p:sp>
          <p:sp>
            <p:nvSpPr>
              <p:cNvPr id="19519" name="Text Box 439"/>
              <p:cNvSpPr txBox="1">
                <a:spLocks noChangeArrowheads="1"/>
              </p:cNvSpPr>
              <p:nvPr/>
            </p:nvSpPr>
            <p:spPr bwMode="auto">
              <a:xfrm>
                <a:off x="5004" y="1284"/>
                <a:ext cx="223" cy="279"/>
              </a:xfrm>
              <a:prstGeom prst="rect">
                <a:avLst/>
              </a:prstGeom>
              <a:noFill/>
              <a:ln w="12700" cap="sq">
                <a:noFill/>
                <a:miter lim="800000"/>
                <a:headEnd/>
                <a:tailEnd/>
              </a:ln>
            </p:spPr>
            <p:txBody>
              <a:bodyPr wrap="none">
                <a:spAutoFit/>
              </a:bodyPr>
              <a:lstStyle/>
              <a:p>
                <a:r>
                  <a:rPr lang="zh-CN" altLang="en-US" sz="3500">
                    <a:solidFill>
                      <a:schemeClr val="bg1"/>
                    </a:solidFill>
                  </a:rPr>
                  <a:t>^</a:t>
                </a:r>
              </a:p>
            </p:txBody>
          </p:sp>
          <p:sp>
            <p:nvSpPr>
              <p:cNvPr id="19520" name="Line 440"/>
              <p:cNvSpPr>
                <a:spLocks noChangeShapeType="1"/>
              </p:cNvSpPr>
              <p:nvPr/>
            </p:nvSpPr>
            <p:spPr bwMode="auto">
              <a:xfrm rot="2611048">
                <a:off x="408" y="1248"/>
                <a:ext cx="240" cy="1"/>
              </a:xfrm>
              <a:prstGeom prst="line">
                <a:avLst/>
              </a:prstGeom>
              <a:noFill/>
              <a:ln w="22225" cap="sq">
                <a:solidFill>
                  <a:srgbClr val="333399"/>
                </a:solidFill>
                <a:round/>
                <a:headEnd/>
                <a:tailEnd type="triangle" w="med" len="med"/>
              </a:ln>
            </p:spPr>
            <p:txBody>
              <a:bodyPr wrap="none" anchor="ctr"/>
              <a:lstStyle/>
              <a:p>
                <a:endParaRPr lang="zh-CN" altLang="en-US"/>
              </a:p>
            </p:txBody>
          </p:sp>
          <p:sp>
            <p:nvSpPr>
              <p:cNvPr id="19521" name="Text Box 441"/>
              <p:cNvSpPr txBox="1">
                <a:spLocks noChangeArrowheads="1"/>
              </p:cNvSpPr>
              <p:nvPr/>
            </p:nvSpPr>
            <p:spPr bwMode="auto">
              <a:xfrm>
                <a:off x="240" y="912"/>
                <a:ext cx="341" cy="269"/>
              </a:xfrm>
              <a:prstGeom prst="rect">
                <a:avLst/>
              </a:prstGeom>
              <a:noFill/>
              <a:ln w="12700" cap="sq">
                <a:noFill/>
                <a:miter lim="800000"/>
                <a:headEnd/>
                <a:tailEnd/>
              </a:ln>
            </p:spPr>
            <p:txBody>
              <a:bodyPr wrap="none">
                <a:spAutoFit/>
              </a:bodyPr>
              <a:lstStyle/>
              <a:p>
                <a:pPr>
                  <a:spcBef>
                    <a:spcPct val="0"/>
                  </a:spcBef>
                </a:pPr>
                <a:r>
                  <a:rPr lang="en-US" altLang="zh-CN" sz="3300">
                    <a:solidFill>
                      <a:srgbClr val="FF6600"/>
                    </a:solidFill>
                  </a:rPr>
                  <a:t>list</a:t>
                </a:r>
              </a:p>
            </p:txBody>
          </p:sp>
        </p:grpSp>
      </p:grpSp>
      <p:sp>
        <p:nvSpPr>
          <p:cNvPr id="497082" name="Rectangle 442"/>
          <p:cNvSpPr>
            <a:spLocks noChangeArrowheads="1"/>
          </p:cNvSpPr>
          <p:nvPr/>
        </p:nvSpPr>
        <p:spPr bwMode="auto">
          <a:xfrm>
            <a:off x="965200" y="2914650"/>
            <a:ext cx="339725" cy="427038"/>
          </a:xfrm>
          <a:prstGeom prst="rect">
            <a:avLst/>
          </a:prstGeom>
          <a:noFill/>
          <a:ln w="12700" cap="sq">
            <a:noFill/>
            <a:miter lim="800000"/>
            <a:headEnd/>
            <a:tailEnd/>
          </a:ln>
        </p:spPr>
        <p:txBody>
          <a:bodyPr wrap="none">
            <a:spAutoFit/>
          </a:bodyPr>
          <a:lstStyle/>
          <a:p>
            <a:r>
              <a:rPr lang="en-US" altLang="zh-CN" sz="2200" baseline="0">
                <a:solidFill>
                  <a:srgbClr val="FF6600"/>
                </a:solidFill>
              </a:rPr>
              <a:t>q</a:t>
            </a:r>
            <a:endParaRPr lang="zh-CN" altLang="en-US" sz="2200" baseline="0">
              <a:solidFill>
                <a:srgbClr val="FF6600"/>
              </a:solidFill>
            </a:endParaRPr>
          </a:p>
        </p:txBody>
      </p:sp>
      <p:grpSp>
        <p:nvGrpSpPr>
          <p:cNvPr id="25" name="Group 443"/>
          <p:cNvGrpSpPr>
            <a:grpSpLocks/>
          </p:cNvGrpSpPr>
          <p:nvPr/>
        </p:nvGrpSpPr>
        <p:grpSpPr bwMode="auto">
          <a:xfrm>
            <a:off x="2952750" y="3863975"/>
            <a:ext cx="2438400" cy="593725"/>
            <a:chOff x="1860" y="2602"/>
            <a:chExt cx="1536" cy="374"/>
          </a:xfrm>
        </p:grpSpPr>
        <p:sp>
          <p:nvSpPr>
            <p:cNvPr id="19497" name="Rectangle 444"/>
            <p:cNvSpPr>
              <a:spLocks noChangeArrowheads="1"/>
            </p:cNvSpPr>
            <p:nvPr/>
          </p:nvSpPr>
          <p:spPr bwMode="auto">
            <a:xfrm>
              <a:off x="1860" y="2640"/>
              <a:ext cx="1536" cy="336"/>
            </a:xfrm>
            <a:prstGeom prst="rect">
              <a:avLst/>
            </a:prstGeom>
            <a:solidFill>
              <a:srgbClr val="CCFFCC"/>
            </a:solidFill>
            <a:ln w="47625" cap="sq">
              <a:solidFill>
                <a:srgbClr val="00CCFF"/>
              </a:solidFill>
              <a:miter lim="800000"/>
              <a:headEnd/>
              <a:tailEnd/>
            </a:ln>
          </p:spPr>
          <p:txBody>
            <a:bodyPr wrap="none" anchor="ctr"/>
            <a:lstStyle/>
            <a:p>
              <a:endParaRPr lang="zh-CN" altLang="en-US"/>
            </a:p>
          </p:txBody>
        </p:sp>
        <p:sp>
          <p:nvSpPr>
            <p:cNvPr id="19498" name="Rectangle 445"/>
            <p:cNvSpPr>
              <a:spLocks noChangeArrowheads="1"/>
            </p:cNvSpPr>
            <p:nvPr/>
          </p:nvSpPr>
          <p:spPr bwMode="auto">
            <a:xfrm>
              <a:off x="2015" y="2602"/>
              <a:ext cx="453" cy="349"/>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3000" dirty="0">
                  <a:solidFill>
                    <a:srgbClr val="FF6600"/>
                  </a:solidFill>
                </a:rPr>
                <a:t>p</a:t>
              </a:r>
              <a:r>
                <a:rPr lang="en-US" altLang="zh-CN" sz="3000" baseline="0" dirty="0">
                  <a:solidFill>
                    <a:srgbClr val="FF6600"/>
                  </a:solidFill>
                </a:rPr>
                <a:t>=p</a:t>
              </a:r>
              <a:endParaRPr lang="zh-CN" altLang="en-US" sz="3000" baseline="0" dirty="0">
                <a:solidFill>
                  <a:srgbClr val="FF6600"/>
                </a:solidFill>
              </a:endParaRPr>
            </a:p>
          </p:txBody>
        </p:sp>
        <p:sp>
          <p:nvSpPr>
            <p:cNvPr id="19499" name="Rectangle 446"/>
            <p:cNvSpPr>
              <a:spLocks noChangeArrowheads="1"/>
            </p:cNvSpPr>
            <p:nvPr/>
          </p:nvSpPr>
          <p:spPr bwMode="auto">
            <a:xfrm>
              <a:off x="2429" y="2630"/>
              <a:ext cx="854" cy="346"/>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3000" baseline="0">
                  <a:solidFill>
                    <a:srgbClr val="FF6600"/>
                  </a:solidFill>
                  <a:latin typeface="宋体" charset="-122"/>
                  <a:ea typeface="宋体" charset="-122"/>
                </a:rPr>
                <a:t>-</a:t>
              </a:r>
              <a:r>
                <a:rPr lang="en-US" altLang="zh-CN" sz="3000" baseline="0">
                  <a:solidFill>
                    <a:srgbClr val="FF6600"/>
                  </a:solidFill>
                </a:rPr>
                <a:t>&gt;link;</a:t>
              </a:r>
              <a:endParaRPr lang="zh-CN" altLang="en-US" sz="3000" baseline="0">
                <a:solidFill>
                  <a:srgbClr val="FF6600"/>
                </a:solidFill>
              </a:endParaRPr>
            </a:p>
          </p:txBody>
        </p:sp>
      </p:grpSp>
      <p:grpSp>
        <p:nvGrpSpPr>
          <p:cNvPr id="26" name="Group 447"/>
          <p:cNvGrpSpPr>
            <a:grpSpLocks/>
          </p:cNvGrpSpPr>
          <p:nvPr/>
        </p:nvGrpSpPr>
        <p:grpSpPr bwMode="auto">
          <a:xfrm>
            <a:off x="990600" y="2898775"/>
            <a:ext cx="1143000" cy="415925"/>
            <a:chOff x="624" y="2018"/>
            <a:chExt cx="720" cy="262"/>
          </a:xfrm>
        </p:grpSpPr>
        <p:sp>
          <p:nvSpPr>
            <p:cNvPr id="19495" name="Rectangle 448"/>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6" name="Rectangle 449"/>
            <p:cNvSpPr>
              <a:spLocks noChangeArrowheads="1"/>
            </p:cNvSpPr>
            <p:nvPr/>
          </p:nvSpPr>
          <p:spPr bwMode="auto">
            <a:xfrm>
              <a:off x="1139" y="2018"/>
              <a:ext cx="205" cy="250"/>
            </a:xfrm>
            <a:prstGeom prst="rect">
              <a:avLst/>
            </a:prstGeom>
            <a:noFill/>
            <a:ln w="12700" cap="sq">
              <a:noFill/>
              <a:miter lim="800000"/>
              <a:headEnd/>
              <a:tailEnd/>
            </a:ln>
          </p:spPr>
          <p:txBody>
            <a:bodyPr wrap="none">
              <a:spAutoFit/>
            </a:bodyPr>
            <a:lstStyle/>
            <a:p>
              <a:r>
                <a:rPr lang="en-US" altLang="zh-CN" sz="2000" baseline="0">
                  <a:solidFill>
                    <a:srgbClr val="FF6600"/>
                  </a:solidFill>
                </a:rPr>
                <a:t>q</a:t>
              </a:r>
              <a:endParaRPr lang="zh-CN" altLang="en-US" sz="2000" baseline="0">
                <a:solidFill>
                  <a:srgbClr val="FF6600"/>
                </a:solidFill>
              </a:endParaRPr>
            </a:p>
          </p:txBody>
        </p:sp>
      </p:grpSp>
      <p:grpSp>
        <p:nvGrpSpPr>
          <p:cNvPr id="27" name="Group 450"/>
          <p:cNvGrpSpPr>
            <a:grpSpLocks/>
          </p:cNvGrpSpPr>
          <p:nvPr/>
        </p:nvGrpSpPr>
        <p:grpSpPr bwMode="auto">
          <a:xfrm>
            <a:off x="1790700" y="2933700"/>
            <a:ext cx="1143000" cy="415925"/>
            <a:chOff x="624" y="2018"/>
            <a:chExt cx="720" cy="262"/>
          </a:xfrm>
        </p:grpSpPr>
        <p:sp>
          <p:nvSpPr>
            <p:cNvPr id="19493" name="Rectangle 451"/>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4" name="Rectangle 452"/>
            <p:cNvSpPr>
              <a:spLocks noChangeArrowheads="1"/>
            </p:cNvSpPr>
            <p:nvPr/>
          </p:nvSpPr>
          <p:spPr bwMode="auto">
            <a:xfrm>
              <a:off x="1139" y="2018"/>
              <a:ext cx="205" cy="250"/>
            </a:xfrm>
            <a:prstGeom prst="rect">
              <a:avLst/>
            </a:prstGeom>
            <a:noFill/>
            <a:ln w="12700" cap="sq">
              <a:noFill/>
              <a:miter lim="800000"/>
              <a:headEnd/>
              <a:tailEnd/>
            </a:ln>
          </p:spPr>
          <p:txBody>
            <a:bodyPr wrap="none">
              <a:spAutoFit/>
            </a:bodyPr>
            <a:lstStyle/>
            <a:p>
              <a:r>
                <a:rPr lang="en-US" altLang="zh-CN" sz="2000" baseline="0">
                  <a:solidFill>
                    <a:srgbClr val="FF6600"/>
                  </a:solidFill>
                </a:rPr>
                <a:t>q</a:t>
              </a:r>
              <a:endParaRPr lang="zh-CN" altLang="en-US" sz="2000" baseline="0">
                <a:solidFill>
                  <a:srgbClr val="FF6600"/>
                </a:solidFill>
              </a:endParaRPr>
            </a:p>
          </p:txBody>
        </p:sp>
      </p:grpSp>
      <p:grpSp>
        <p:nvGrpSpPr>
          <p:cNvPr id="28" name="Group 453"/>
          <p:cNvGrpSpPr>
            <a:grpSpLocks/>
          </p:cNvGrpSpPr>
          <p:nvPr/>
        </p:nvGrpSpPr>
        <p:grpSpPr bwMode="auto">
          <a:xfrm>
            <a:off x="2628900" y="2933700"/>
            <a:ext cx="1143000" cy="415925"/>
            <a:chOff x="624" y="2018"/>
            <a:chExt cx="720" cy="262"/>
          </a:xfrm>
        </p:grpSpPr>
        <p:sp>
          <p:nvSpPr>
            <p:cNvPr id="19491" name="Rectangle 454"/>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2" name="Rectangle 455"/>
            <p:cNvSpPr>
              <a:spLocks noChangeArrowheads="1"/>
            </p:cNvSpPr>
            <p:nvPr/>
          </p:nvSpPr>
          <p:spPr bwMode="auto">
            <a:xfrm>
              <a:off x="1139" y="2018"/>
              <a:ext cx="205" cy="250"/>
            </a:xfrm>
            <a:prstGeom prst="rect">
              <a:avLst/>
            </a:prstGeom>
            <a:noFill/>
            <a:ln w="12700" cap="sq">
              <a:noFill/>
              <a:miter lim="800000"/>
              <a:headEnd/>
              <a:tailEnd/>
            </a:ln>
          </p:spPr>
          <p:txBody>
            <a:bodyPr wrap="none">
              <a:spAutoFit/>
            </a:bodyPr>
            <a:lstStyle/>
            <a:p>
              <a:r>
                <a:rPr lang="en-US" altLang="zh-CN" sz="2000" baseline="0">
                  <a:solidFill>
                    <a:srgbClr val="FF6600"/>
                  </a:solidFill>
                </a:rPr>
                <a:t>q</a:t>
              </a:r>
              <a:endParaRPr lang="zh-CN" altLang="en-US" sz="2000" baseline="0">
                <a:solidFill>
                  <a:srgbClr val="FF6600"/>
                </a:solidFill>
              </a:endParaRPr>
            </a:p>
          </p:txBody>
        </p:sp>
      </p:grpSp>
      <p:grpSp>
        <p:nvGrpSpPr>
          <p:cNvPr id="29" name="Group 456"/>
          <p:cNvGrpSpPr>
            <a:grpSpLocks/>
          </p:cNvGrpSpPr>
          <p:nvPr/>
        </p:nvGrpSpPr>
        <p:grpSpPr bwMode="auto">
          <a:xfrm>
            <a:off x="3467100" y="2933700"/>
            <a:ext cx="1119188" cy="415925"/>
            <a:chOff x="624" y="2018"/>
            <a:chExt cx="705" cy="262"/>
          </a:xfrm>
        </p:grpSpPr>
        <p:sp>
          <p:nvSpPr>
            <p:cNvPr id="19489" name="Rectangle 457"/>
            <p:cNvSpPr>
              <a:spLocks noChangeArrowheads="1"/>
            </p:cNvSpPr>
            <p:nvPr/>
          </p:nvSpPr>
          <p:spPr bwMode="auto">
            <a:xfrm>
              <a:off x="624" y="204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19490" name="Rectangle 458"/>
            <p:cNvSpPr>
              <a:spLocks noChangeArrowheads="1"/>
            </p:cNvSpPr>
            <p:nvPr/>
          </p:nvSpPr>
          <p:spPr bwMode="auto">
            <a:xfrm>
              <a:off x="1139" y="2018"/>
              <a:ext cx="190" cy="252"/>
            </a:xfrm>
            <a:prstGeom prst="rect">
              <a:avLst/>
            </a:prstGeom>
            <a:noFill/>
            <a:ln w="12700" cap="sq">
              <a:noFill/>
              <a:miter lim="800000"/>
              <a:headEnd/>
              <a:tailEnd/>
            </a:ln>
          </p:spPr>
          <p:txBody>
            <a:bodyPr wrap="none">
              <a:spAutoFit/>
            </a:bodyPr>
            <a:lstStyle/>
            <a:p>
              <a:r>
                <a:rPr lang="en-US" altLang="zh-CN" sz="2000" dirty="0">
                  <a:solidFill>
                    <a:srgbClr val="FF6600"/>
                  </a:solidFill>
                </a:rPr>
                <a:t>p</a:t>
              </a:r>
              <a:endParaRPr lang="zh-CN" altLang="en-US" sz="2000" baseline="0" dirty="0">
                <a:solidFill>
                  <a:srgbClr val="FF6600"/>
                </a:solidFill>
              </a:endParaRPr>
            </a:p>
          </p:txBody>
        </p:sp>
      </p:grpSp>
      <p:grpSp>
        <p:nvGrpSpPr>
          <p:cNvPr id="30" name="Group 459"/>
          <p:cNvGrpSpPr>
            <a:grpSpLocks/>
          </p:cNvGrpSpPr>
          <p:nvPr/>
        </p:nvGrpSpPr>
        <p:grpSpPr bwMode="auto">
          <a:xfrm>
            <a:off x="5368925" y="5851525"/>
            <a:ext cx="2057400" cy="457200"/>
            <a:chOff x="3360" y="3840"/>
            <a:chExt cx="1296" cy="288"/>
          </a:xfrm>
        </p:grpSpPr>
        <p:sp>
          <p:nvSpPr>
            <p:cNvPr id="19487" name="AutoShape 460"/>
            <p:cNvSpPr>
              <a:spLocks noChangeArrowheads="1"/>
            </p:cNvSpPr>
            <p:nvPr/>
          </p:nvSpPr>
          <p:spPr bwMode="auto">
            <a:xfrm>
              <a:off x="3360" y="3840"/>
              <a:ext cx="1296" cy="288"/>
            </a:xfrm>
            <a:prstGeom prst="wedgeRectCallout">
              <a:avLst>
                <a:gd name="adj1" fmla="val -81866"/>
                <a:gd name="adj2" fmla="val -43750"/>
              </a:avLst>
            </a:prstGeom>
            <a:noFill/>
            <a:ln w="38100" cap="sq">
              <a:solidFill>
                <a:srgbClr val="33CCCC"/>
              </a:solidFill>
              <a:miter lim="800000"/>
              <a:headEnd/>
              <a:tailEnd/>
            </a:ln>
          </p:spPr>
          <p:txBody>
            <a:bodyPr anchor="ctr"/>
            <a:lstStyle/>
            <a:p>
              <a:endParaRPr lang="zh-CN" altLang="en-US" sz="2600"/>
            </a:p>
          </p:txBody>
        </p:sp>
        <p:sp>
          <p:nvSpPr>
            <p:cNvPr id="19488" name="Rectangle 461"/>
            <p:cNvSpPr>
              <a:spLocks noChangeArrowheads="1"/>
            </p:cNvSpPr>
            <p:nvPr/>
          </p:nvSpPr>
          <p:spPr bwMode="auto">
            <a:xfrm>
              <a:off x="3360" y="3844"/>
              <a:ext cx="1093" cy="252"/>
            </a:xfrm>
            <a:prstGeom prst="rect">
              <a:avLst/>
            </a:prstGeom>
            <a:noFill/>
            <a:ln w="12700" cap="sq">
              <a:noFill/>
              <a:miter lim="800000"/>
              <a:headEnd/>
              <a:tailEnd/>
            </a:ln>
          </p:spPr>
          <p:txBody>
            <a:bodyPr wrap="none">
              <a:spAutoFit/>
            </a:bodyPr>
            <a:lstStyle/>
            <a:p>
              <a:r>
                <a:rPr kumimoji="1" lang="en-US" altLang="zh-CN" sz="2000" dirty="0">
                  <a:solidFill>
                    <a:srgbClr val="FF6600"/>
                  </a:solidFill>
                  <a:ea typeface="华文新魏" pitchFamily="2" charset="-122"/>
                </a:rPr>
                <a:t>q</a:t>
              </a:r>
              <a:r>
                <a:rPr kumimoji="1" lang="en-US" altLang="zh-CN" sz="2000" baseline="0" dirty="0">
                  <a:solidFill>
                    <a:srgbClr val="FF6600"/>
                  </a:solidFill>
                  <a:latin typeface="宋体" charset="-122"/>
                  <a:ea typeface="宋体" charset="-122"/>
                </a:rPr>
                <a:t>-</a:t>
              </a:r>
              <a:r>
                <a:rPr kumimoji="1" lang="en-US" altLang="zh-CN" sz="2000" baseline="0" dirty="0">
                  <a:solidFill>
                    <a:srgbClr val="FF6600"/>
                  </a:solidFill>
                  <a:ea typeface="华文新魏" pitchFamily="2" charset="-122"/>
                </a:rPr>
                <a:t>&gt;link=p</a:t>
              </a:r>
              <a:r>
                <a:rPr kumimoji="1" lang="en-US" altLang="zh-CN" sz="2000" baseline="0" dirty="0">
                  <a:solidFill>
                    <a:srgbClr val="FF6600"/>
                  </a:solidFill>
                  <a:latin typeface="宋体" charset="-122"/>
                  <a:ea typeface="宋体" charset="-122"/>
                </a:rPr>
                <a:t>-</a:t>
              </a:r>
              <a:r>
                <a:rPr kumimoji="1" lang="en-US" altLang="zh-CN" sz="2000" baseline="0" dirty="0">
                  <a:solidFill>
                    <a:srgbClr val="FF6600"/>
                  </a:solidFill>
                  <a:ea typeface="华文新魏" pitchFamily="2" charset="-122"/>
                </a:rPr>
                <a:t>&gt;link;</a:t>
              </a:r>
              <a:endParaRPr kumimoji="1" lang="zh-CN" altLang="en-US" sz="2000" baseline="0" dirty="0">
                <a:solidFill>
                  <a:srgbClr val="FF6600"/>
                </a:solidFill>
                <a:latin typeface="华文新魏" pitchFamily="2" charset="-122"/>
                <a:ea typeface="华文新魏" pitchFamily="2" charset="-122"/>
              </a:endParaRPr>
            </a:p>
          </p:txBody>
        </p:sp>
      </p:grpSp>
      <p:grpSp>
        <p:nvGrpSpPr>
          <p:cNvPr id="31" name="Group 471"/>
          <p:cNvGrpSpPr>
            <a:grpSpLocks/>
          </p:cNvGrpSpPr>
          <p:nvPr/>
        </p:nvGrpSpPr>
        <p:grpSpPr bwMode="auto">
          <a:xfrm>
            <a:off x="1258888" y="5984875"/>
            <a:ext cx="1600200" cy="415925"/>
            <a:chOff x="864" y="3770"/>
            <a:chExt cx="1008" cy="262"/>
          </a:xfrm>
        </p:grpSpPr>
        <p:sp>
          <p:nvSpPr>
            <p:cNvPr id="19485" name="AutoShape 463"/>
            <p:cNvSpPr>
              <a:spLocks noChangeArrowheads="1"/>
            </p:cNvSpPr>
            <p:nvPr/>
          </p:nvSpPr>
          <p:spPr bwMode="auto">
            <a:xfrm>
              <a:off x="864" y="3792"/>
              <a:ext cx="1008" cy="240"/>
            </a:xfrm>
            <a:prstGeom prst="wedgeRectCallout">
              <a:avLst>
                <a:gd name="adj1" fmla="val 99704"/>
                <a:gd name="adj2" fmla="val -112500"/>
              </a:avLst>
            </a:prstGeom>
            <a:noFill/>
            <a:ln w="41275" cap="sq">
              <a:solidFill>
                <a:srgbClr val="33CCCC"/>
              </a:solidFill>
              <a:miter lim="800000"/>
              <a:headEnd/>
              <a:tailEnd/>
            </a:ln>
          </p:spPr>
          <p:txBody>
            <a:bodyPr anchor="ctr"/>
            <a:lstStyle/>
            <a:p>
              <a:endParaRPr lang="zh-CN" altLang="en-US" sz="2600"/>
            </a:p>
          </p:txBody>
        </p:sp>
        <p:sp>
          <p:nvSpPr>
            <p:cNvPr id="19486" name="Rectangle 464"/>
            <p:cNvSpPr>
              <a:spLocks noChangeArrowheads="1"/>
            </p:cNvSpPr>
            <p:nvPr/>
          </p:nvSpPr>
          <p:spPr bwMode="auto">
            <a:xfrm>
              <a:off x="912" y="3770"/>
              <a:ext cx="767" cy="262"/>
            </a:xfrm>
            <a:prstGeom prst="rect">
              <a:avLst/>
            </a:prstGeom>
            <a:noFill/>
            <a:ln w="12700" cap="sq">
              <a:noFill/>
              <a:miter lim="800000"/>
              <a:headEnd/>
              <a:tailEnd/>
            </a:ln>
          </p:spPr>
          <p:txBody>
            <a:bodyPr wrap="none">
              <a:spAutoFit/>
            </a:bodyPr>
            <a:lstStyle/>
            <a:p>
              <a:r>
                <a:rPr kumimoji="1" lang="en-US" altLang="zh-CN" sz="2100" dirty="0">
                  <a:solidFill>
                    <a:srgbClr val="FF6600"/>
                  </a:solidFill>
                  <a:ea typeface="华文新魏" pitchFamily="2" charset="-122"/>
                </a:rPr>
                <a:t>p</a:t>
              </a:r>
              <a:r>
                <a:rPr kumimoji="1" lang="en-US" altLang="zh-CN" sz="2100" baseline="0" dirty="0">
                  <a:solidFill>
                    <a:srgbClr val="FF6600"/>
                  </a:solidFill>
                  <a:latin typeface="宋体" charset="-122"/>
                  <a:ea typeface="宋体" charset="-122"/>
                </a:rPr>
                <a:t>-</a:t>
              </a:r>
              <a:r>
                <a:rPr kumimoji="1" lang="en-US" altLang="zh-CN" sz="2100" baseline="0" dirty="0">
                  <a:solidFill>
                    <a:srgbClr val="FF6600"/>
                  </a:solidFill>
                  <a:ea typeface="华文新魏" pitchFamily="2" charset="-122"/>
                </a:rPr>
                <a:t>&gt;link=q;</a:t>
              </a:r>
              <a:endParaRPr kumimoji="1" lang="zh-CN" altLang="en-US" sz="2100" baseline="0" dirty="0">
                <a:solidFill>
                  <a:srgbClr val="FF6600"/>
                </a:solidFill>
                <a:ea typeface="华文新魏" pitchFamily="2" charset="-122"/>
              </a:endParaRPr>
            </a:p>
          </p:txBody>
        </p:sp>
      </p:grpSp>
      <p:grpSp>
        <p:nvGrpSpPr>
          <p:cNvPr id="497024" name="Group 465"/>
          <p:cNvGrpSpPr>
            <a:grpSpLocks/>
          </p:cNvGrpSpPr>
          <p:nvPr/>
        </p:nvGrpSpPr>
        <p:grpSpPr bwMode="auto">
          <a:xfrm>
            <a:off x="6210300" y="4149729"/>
            <a:ext cx="2209800" cy="541338"/>
            <a:chOff x="3912" y="2782"/>
            <a:chExt cx="1392" cy="341"/>
          </a:xfrm>
        </p:grpSpPr>
        <p:sp>
          <p:nvSpPr>
            <p:cNvPr id="19480" name="AutoShape 466"/>
            <p:cNvSpPr>
              <a:spLocks noChangeArrowheads="1"/>
            </p:cNvSpPr>
            <p:nvPr/>
          </p:nvSpPr>
          <p:spPr bwMode="auto">
            <a:xfrm>
              <a:off x="3912" y="2805"/>
              <a:ext cx="1392" cy="288"/>
            </a:xfrm>
            <a:prstGeom prst="wedgeRectCallout">
              <a:avLst>
                <a:gd name="adj1" fmla="val -94324"/>
                <a:gd name="adj2" fmla="val -51736"/>
              </a:avLst>
            </a:prstGeom>
            <a:noFill/>
            <a:ln w="44450" cap="sq">
              <a:solidFill>
                <a:srgbClr val="969696"/>
              </a:solidFill>
              <a:miter lim="800000"/>
              <a:headEnd/>
              <a:tailEnd/>
            </a:ln>
          </p:spPr>
          <p:txBody>
            <a:bodyPr anchor="ctr"/>
            <a:lstStyle/>
            <a:p>
              <a:endParaRPr lang="zh-CN" altLang="en-US" sz="2600"/>
            </a:p>
          </p:txBody>
        </p:sp>
        <p:sp>
          <p:nvSpPr>
            <p:cNvPr id="19481" name="Rectangle 467"/>
            <p:cNvSpPr>
              <a:spLocks noChangeArrowheads="1"/>
            </p:cNvSpPr>
            <p:nvPr/>
          </p:nvSpPr>
          <p:spPr bwMode="auto">
            <a:xfrm>
              <a:off x="3972" y="2793"/>
              <a:ext cx="1114" cy="330"/>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kumimoji="1" lang="zh-CN" altLang="en-US" sz="2800" baseline="0" dirty="0">
                  <a:solidFill>
                    <a:srgbClr val="FF6600"/>
                  </a:solidFill>
                  <a:latin typeface="华文新魏" pitchFamily="2" charset="-122"/>
                  <a:ea typeface="华文新魏" pitchFamily="2" charset="-122"/>
                </a:rPr>
                <a:t>执行</a:t>
              </a:r>
              <a:r>
                <a:rPr kumimoji="1" lang="en-US" altLang="zh-CN" sz="2800" dirty="0">
                  <a:solidFill>
                    <a:srgbClr val="FF6600"/>
                  </a:solidFill>
                  <a:ea typeface="华文新魏" pitchFamily="2" charset="-122"/>
                </a:rPr>
                <a:t>n</a:t>
              </a:r>
              <a:r>
                <a:rPr kumimoji="1" lang="en-US" altLang="zh-CN" sz="2800" baseline="0" dirty="0">
                  <a:solidFill>
                    <a:srgbClr val="FF6600"/>
                  </a:solidFill>
                  <a:latin typeface="宋体" charset="-122"/>
                  <a:ea typeface="宋体" charset="-122"/>
                </a:rPr>
                <a:t>-</a:t>
              </a:r>
              <a:r>
                <a:rPr kumimoji="1" lang="en-US" altLang="zh-CN" sz="2800" baseline="0" dirty="0">
                  <a:solidFill>
                    <a:srgbClr val="FF6600"/>
                  </a:solidFill>
                  <a:ea typeface="华文新魏" pitchFamily="2" charset="-122"/>
                </a:rPr>
                <a:t>1</a:t>
              </a:r>
              <a:r>
                <a:rPr kumimoji="1" lang="zh-CN" altLang="en-US" sz="2800" baseline="0" dirty="0">
                  <a:solidFill>
                    <a:srgbClr val="FF6600"/>
                  </a:solidFill>
                  <a:ea typeface="华文新魏" pitchFamily="2" charset="-122"/>
                </a:rPr>
                <a:t>次</a:t>
              </a:r>
              <a:endParaRPr kumimoji="1" lang="zh-CN" altLang="en-US" sz="2800" baseline="0" dirty="0">
                <a:solidFill>
                  <a:srgbClr val="FF6600"/>
                </a:solidFill>
                <a:latin typeface="华文新魏" pitchFamily="2" charset="-122"/>
                <a:ea typeface="华文新魏" pitchFamily="2" charset="-122"/>
              </a:endParaRPr>
            </a:p>
          </p:txBody>
        </p:sp>
        <p:grpSp>
          <p:nvGrpSpPr>
            <p:cNvPr id="497025" name="Group 468"/>
            <p:cNvGrpSpPr>
              <a:grpSpLocks/>
            </p:cNvGrpSpPr>
            <p:nvPr/>
          </p:nvGrpSpPr>
          <p:grpSpPr bwMode="auto">
            <a:xfrm rot="-649196">
              <a:off x="5014" y="2782"/>
              <a:ext cx="218" cy="312"/>
              <a:chOff x="3703" y="3411"/>
              <a:chExt cx="254" cy="414"/>
            </a:xfrm>
          </p:grpSpPr>
          <p:sp>
            <p:nvSpPr>
              <p:cNvPr id="19483" name="Freeform 469"/>
              <p:cNvSpPr>
                <a:spLocks/>
              </p:cNvSpPr>
              <p:nvPr/>
            </p:nvSpPr>
            <p:spPr bwMode="auto">
              <a:xfrm rot="1102032">
                <a:off x="3765" y="3409"/>
                <a:ext cx="192" cy="296"/>
              </a:xfrm>
              <a:custGeom>
                <a:avLst/>
                <a:gdLst>
                  <a:gd name="T0" fmla="*/ 6 w 291"/>
                  <a:gd name="T1" fmla="*/ 2 h 562"/>
                  <a:gd name="T2" fmla="*/ 22 w 291"/>
                  <a:gd name="T3" fmla="*/ 1 h 562"/>
                  <a:gd name="T4" fmla="*/ 22 w 291"/>
                  <a:gd name="T5" fmla="*/ 5 h 562"/>
                  <a:gd name="T6" fmla="*/ 20 w 291"/>
                  <a:gd name="T7" fmla="*/ 6 h 562"/>
                  <a:gd name="T8" fmla="*/ 19 w 291"/>
                  <a:gd name="T9" fmla="*/ 8 h 562"/>
                  <a:gd name="T10" fmla="*/ 17 w 291"/>
                  <a:gd name="T11" fmla="*/ 9 h 562"/>
                  <a:gd name="T12" fmla="*/ 16 w 291"/>
                  <a:gd name="T13" fmla="*/ 12 h 562"/>
                  <a:gd name="T14" fmla="*/ 6 w 291"/>
                  <a:gd name="T15" fmla="*/ 12 h 562"/>
                  <a:gd name="T16" fmla="*/ 3 w 291"/>
                  <a:gd name="T17" fmla="*/ 6 h 562"/>
                  <a:gd name="T18" fmla="*/ 6 w 291"/>
                  <a:gd name="T19" fmla="*/ 2 h 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562">
                    <a:moveTo>
                      <a:pt x="68" y="84"/>
                    </a:moveTo>
                    <a:cubicBezTo>
                      <a:pt x="97" y="0"/>
                      <a:pt x="197" y="47"/>
                      <a:pt x="274" y="52"/>
                    </a:cubicBezTo>
                    <a:cubicBezTo>
                      <a:pt x="291" y="102"/>
                      <a:pt x="277" y="164"/>
                      <a:pt x="264" y="215"/>
                    </a:cubicBezTo>
                    <a:cubicBezTo>
                      <a:pt x="259" y="237"/>
                      <a:pt x="242" y="280"/>
                      <a:pt x="242" y="280"/>
                    </a:cubicBezTo>
                    <a:cubicBezTo>
                      <a:pt x="238" y="309"/>
                      <a:pt x="237" y="338"/>
                      <a:pt x="231" y="367"/>
                    </a:cubicBezTo>
                    <a:cubicBezTo>
                      <a:pt x="226" y="389"/>
                      <a:pt x="209" y="432"/>
                      <a:pt x="209" y="432"/>
                    </a:cubicBezTo>
                    <a:cubicBezTo>
                      <a:pt x="205" y="465"/>
                      <a:pt x="220" y="506"/>
                      <a:pt x="198" y="530"/>
                    </a:cubicBezTo>
                    <a:cubicBezTo>
                      <a:pt x="170" y="562"/>
                      <a:pt x="102" y="539"/>
                      <a:pt x="68" y="530"/>
                    </a:cubicBezTo>
                    <a:cubicBezTo>
                      <a:pt x="49" y="433"/>
                      <a:pt x="92" y="343"/>
                      <a:pt x="35" y="258"/>
                    </a:cubicBezTo>
                    <a:cubicBezTo>
                      <a:pt x="47" y="52"/>
                      <a:pt x="0" y="16"/>
                      <a:pt x="68" y="84"/>
                    </a:cubicBezTo>
                    <a:close/>
                  </a:path>
                </a:pathLst>
              </a:custGeom>
              <a:solidFill>
                <a:srgbClr val="FF0000"/>
              </a:solidFill>
              <a:ln w="73025" cap="sq" cmpd="sng">
                <a:solidFill>
                  <a:srgbClr val="CCFFCC"/>
                </a:solidFill>
                <a:prstDash val="solid"/>
                <a:round/>
                <a:headEnd/>
                <a:tailEnd/>
              </a:ln>
              <a:effectLst>
                <a:outerShdw dist="35921" dir="2700000" algn="ctr" rotWithShape="0">
                  <a:srgbClr val="969696"/>
                </a:outerShdw>
              </a:effectLst>
            </p:spPr>
            <p:txBody>
              <a:bodyPr wrap="none" anchor="ctr"/>
              <a:lstStyle/>
              <a:p>
                <a:endParaRPr lang="zh-CN" altLang="en-US"/>
              </a:p>
            </p:txBody>
          </p:sp>
          <p:sp>
            <p:nvSpPr>
              <p:cNvPr id="19484" name="Freeform 470"/>
              <p:cNvSpPr>
                <a:spLocks/>
              </p:cNvSpPr>
              <p:nvPr/>
            </p:nvSpPr>
            <p:spPr bwMode="auto">
              <a:xfrm rot="1102032">
                <a:off x="3703" y="3726"/>
                <a:ext cx="132" cy="97"/>
              </a:xfrm>
              <a:custGeom>
                <a:avLst/>
                <a:gdLst>
                  <a:gd name="T0" fmla="*/ 7 w 200"/>
                  <a:gd name="T1" fmla="*/ 0 h 184"/>
                  <a:gd name="T2" fmla="*/ 3 w 200"/>
                  <a:gd name="T3" fmla="*/ 3 h 184"/>
                  <a:gd name="T4" fmla="*/ 3 w 200"/>
                  <a:gd name="T5" fmla="*/ 4 h 184"/>
                  <a:gd name="T6" fmla="*/ 9 w 200"/>
                  <a:gd name="T7" fmla="*/ 4 h 184"/>
                  <a:gd name="T8" fmla="*/ 15 w 200"/>
                  <a:gd name="T9" fmla="*/ 4 h 184"/>
                  <a:gd name="T10" fmla="*/ 16 w 200"/>
                  <a:gd name="T11" fmla="*/ 3 h 184"/>
                  <a:gd name="T12" fmla="*/ 15 w 200"/>
                  <a:gd name="T13" fmla="*/ 1 h 184"/>
                  <a:gd name="T14" fmla="*/ 7 w 200"/>
                  <a:gd name="T15" fmla="*/ 0 h 18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 h="184">
                    <a:moveTo>
                      <a:pt x="84" y="0"/>
                    </a:moveTo>
                    <a:cubicBezTo>
                      <a:pt x="0" y="56"/>
                      <a:pt x="10" y="21"/>
                      <a:pt x="30" y="130"/>
                    </a:cubicBezTo>
                    <a:cubicBezTo>
                      <a:pt x="32" y="141"/>
                      <a:pt x="32" y="156"/>
                      <a:pt x="41" y="163"/>
                    </a:cubicBezTo>
                    <a:cubicBezTo>
                      <a:pt x="60" y="176"/>
                      <a:pt x="106" y="184"/>
                      <a:pt x="106" y="184"/>
                    </a:cubicBezTo>
                    <a:cubicBezTo>
                      <a:pt x="131" y="180"/>
                      <a:pt x="159" y="184"/>
                      <a:pt x="182" y="173"/>
                    </a:cubicBezTo>
                    <a:cubicBezTo>
                      <a:pt x="192" y="168"/>
                      <a:pt x="193" y="152"/>
                      <a:pt x="193" y="141"/>
                    </a:cubicBezTo>
                    <a:cubicBezTo>
                      <a:pt x="193" y="100"/>
                      <a:pt x="200" y="50"/>
                      <a:pt x="171" y="21"/>
                    </a:cubicBezTo>
                    <a:cubicBezTo>
                      <a:pt x="162" y="12"/>
                      <a:pt x="84" y="0"/>
                      <a:pt x="84" y="0"/>
                    </a:cubicBezTo>
                    <a:close/>
                  </a:path>
                </a:pathLst>
              </a:custGeom>
              <a:solidFill>
                <a:srgbClr val="FF0000"/>
              </a:solidFill>
              <a:ln w="76200" cap="sq" cmpd="sng">
                <a:solidFill>
                  <a:srgbClr val="CCFFCC"/>
                </a:solidFill>
                <a:prstDash val="solid"/>
                <a:round/>
                <a:headEnd/>
                <a:tailEnd/>
              </a:ln>
              <a:effectLst>
                <a:outerShdw dist="35921" dir="2700000" algn="ctr" rotWithShape="0">
                  <a:srgbClr val="969696"/>
                </a:outerShdw>
              </a:effectLst>
            </p:spPr>
            <p:txBody>
              <a:bodyPr wrap="none" anchor="ctr"/>
              <a:lstStyle/>
              <a:p>
                <a:endParaRPr lang="zh-CN" altLang="en-US"/>
              </a:p>
            </p:txBody>
          </p:sp>
        </p:grpSp>
      </p:grpSp>
      <p:grpSp>
        <p:nvGrpSpPr>
          <p:cNvPr id="497026" name="Group 482"/>
          <p:cNvGrpSpPr>
            <a:grpSpLocks/>
          </p:cNvGrpSpPr>
          <p:nvPr/>
        </p:nvGrpSpPr>
        <p:grpSpPr bwMode="auto">
          <a:xfrm>
            <a:off x="2771775" y="4843463"/>
            <a:ext cx="1439863" cy="1042987"/>
            <a:chOff x="1746" y="3051"/>
            <a:chExt cx="907" cy="657"/>
          </a:xfrm>
        </p:grpSpPr>
        <p:sp>
          <p:nvSpPr>
            <p:cNvPr id="19478" name="Rectangle 483"/>
            <p:cNvSpPr>
              <a:spLocks noChangeArrowheads="1"/>
            </p:cNvSpPr>
            <p:nvPr/>
          </p:nvSpPr>
          <p:spPr bwMode="auto">
            <a:xfrm>
              <a:off x="1746" y="3051"/>
              <a:ext cx="907" cy="231"/>
            </a:xfrm>
            <a:prstGeom prst="rect">
              <a:avLst/>
            </a:prstGeom>
            <a:noFill/>
            <a:ln w="12700" cap="sq">
              <a:noFill/>
              <a:miter lim="800000"/>
              <a:headEnd/>
              <a:tailEnd/>
            </a:ln>
          </p:spPr>
          <p:txBody>
            <a:bodyPr>
              <a:spAutoFit/>
            </a:bodyPr>
            <a:lstStyle/>
            <a:p>
              <a:r>
                <a:rPr kumimoji="1" lang="zh-CN" altLang="en-US" sz="1800" baseline="0">
                  <a:solidFill>
                    <a:srgbClr val="000099"/>
                  </a:solidFill>
                  <a:latin typeface="幼圆" pitchFamily="49" charset="-122"/>
                  <a:ea typeface="幼圆" pitchFamily="49" charset="-122"/>
                </a:rPr>
                <a:t>第</a:t>
              </a:r>
              <a:r>
                <a:rPr kumimoji="1" lang="en-US" altLang="zh-CN" sz="1800" baseline="0">
                  <a:solidFill>
                    <a:srgbClr val="000099"/>
                  </a:solidFill>
                  <a:ea typeface="幼圆" pitchFamily="49" charset="-122"/>
                </a:rPr>
                <a:t>i</a:t>
              </a:r>
              <a:r>
                <a:rPr kumimoji="1" lang="zh-CN" altLang="en-US" sz="1800" baseline="0">
                  <a:solidFill>
                    <a:srgbClr val="000099"/>
                  </a:solidFill>
                  <a:latin typeface="幼圆" pitchFamily="49" charset="-122"/>
                  <a:ea typeface="幼圆" pitchFamily="49" charset="-122"/>
                </a:rPr>
                <a:t>个结点</a:t>
              </a:r>
            </a:p>
          </p:txBody>
        </p:sp>
        <p:sp>
          <p:nvSpPr>
            <p:cNvPr id="19479" name="Rectangle 484"/>
            <p:cNvSpPr>
              <a:spLocks noChangeArrowheads="1"/>
            </p:cNvSpPr>
            <p:nvPr/>
          </p:nvSpPr>
          <p:spPr bwMode="auto">
            <a:xfrm>
              <a:off x="1860" y="3456"/>
              <a:ext cx="190" cy="252"/>
            </a:xfrm>
            <a:prstGeom prst="rect">
              <a:avLst/>
            </a:prstGeom>
            <a:noFill/>
            <a:ln w="12700" cap="sq">
              <a:noFill/>
              <a:miter lim="800000"/>
              <a:headEnd/>
              <a:tailEnd/>
            </a:ln>
          </p:spPr>
          <p:txBody>
            <a:bodyPr wrap="none">
              <a:spAutoFit/>
            </a:bodyPr>
            <a:lstStyle/>
            <a:p>
              <a:r>
                <a:rPr lang="en-US" altLang="zh-CN" sz="2000" dirty="0">
                  <a:solidFill>
                    <a:srgbClr val="FF0000"/>
                  </a:solidFill>
                </a:rPr>
                <a:t>p</a:t>
              </a:r>
              <a:endParaRPr lang="zh-CN" altLang="en-US" sz="2000" baseline="0" dirty="0">
                <a:solidFill>
                  <a:srgbClr val="FF0000"/>
                </a:solidFill>
              </a:endParaRPr>
            </a:p>
          </p:txBody>
        </p:sp>
      </p:gr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137400" y="457200"/>
            <a:ext cx="1758950" cy="2139950"/>
            <a:chOff x="4496" y="244"/>
            <a:chExt cx="1108" cy="1348"/>
          </a:xfrm>
        </p:grpSpPr>
        <p:sp>
          <p:nvSpPr>
            <p:cNvPr id="20492" name="AutoShape 3"/>
            <p:cNvSpPr>
              <a:spLocks noChangeArrowheads="1"/>
            </p:cNvSpPr>
            <p:nvPr/>
          </p:nvSpPr>
          <p:spPr bwMode="auto">
            <a:xfrm rot="664023">
              <a:off x="4693" y="244"/>
              <a:ext cx="815" cy="1348"/>
            </a:xfrm>
            <a:prstGeom prst="irregularSeal2">
              <a:avLst/>
            </a:prstGeom>
            <a:solidFill>
              <a:srgbClr val="FF3300"/>
            </a:solidFill>
            <a:ln w="79375">
              <a:solidFill>
                <a:srgbClr val="FFFF00"/>
              </a:solidFill>
              <a:miter lim="800000"/>
              <a:headEnd/>
              <a:tailEnd/>
            </a:ln>
            <a:effectLst>
              <a:outerShdw dist="117088" dir="751728" algn="ctr" rotWithShape="0">
                <a:srgbClr val="B2B2B2"/>
              </a:outerShdw>
            </a:effectLst>
          </p:spPr>
          <p:txBody>
            <a:bodyPr wrap="none" anchor="ctr"/>
            <a:lstStyle/>
            <a:p>
              <a:endParaRPr lang="zh-CN" altLang="en-US"/>
            </a:p>
          </p:txBody>
        </p:sp>
        <p:sp>
          <p:nvSpPr>
            <p:cNvPr id="20493" name="Rectangle 4"/>
            <p:cNvSpPr>
              <a:spLocks noChangeArrowheads="1"/>
            </p:cNvSpPr>
            <p:nvPr/>
          </p:nvSpPr>
          <p:spPr bwMode="auto">
            <a:xfrm rot="1026383">
              <a:off x="4496" y="560"/>
              <a:ext cx="1108" cy="770"/>
            </a:xfrm>
            <a:prstGeom prst="rect">
              <a:avLst/>
            </a:prstGeom>
            <a:noFill/>
            <a:ln w="9525">
              <a:noFill/>
              <a:miter lim="800000"/>
              <a:headEnd/>
              <a:tailEnd/>
            </a:ln>
            <a:effectLst>
              <a:outerShdw dist="28398" dir="3806097" algn="ctr" rotWithShape="0">
                <a:srgbClr val="000000"/>
              </a:outerShdw>
            </a:effectLst>
          </p:spPr>
          <p:txBody>
            <a:bodyPr anchor="ctr">
              <a:spAutoFit/>
            </a:bodyPr>
            <a:lstStyle/>
            <a:p>
              <a:pPr algn="ctr">
                <a:lnSpc>
                  <a:spcPct val="70000"/>
                </a:lnSpc>
                <a:spcBef>
                  <a:spcPct val="0"/>
                </a:spcBef>
              </a:pPr>
              <a:r>
                <a:rPr lang="zh-CN" altLang="en-US" sz="5300" baseline="0" dirty="0">
                  <a:ea typeface="华文新魏" pitchFamily="2" charset="-122"/>
                </a:rPr>
                <a:t>算</a:t>
              </a:r>
            </a:p>
            <a:p>
              <a:pPr algn="ctr">
                <a:lnSpc>
                  <a:spcPct val="70000"/>
                </a:lnSpc>
                <a:spcBef>
                  <a:spcPct val="0"/>
                </a:spcBef>
              </a:pPr>
              <a:r>
                <a:rPr lang="zh-CN" altLang="en-US" sz="5300" baseline="0" dirty="0">
                  <a:ea typeface="华文新魏" pitchFamily="2" charset="-122"/>
                </a:rPr>
                <a:t>法</a:t>
              </a:r>
            </a:p>
          </p:txBody>
        </p:sp>
      </p:grpSp>
      <p:sp>
        <p:nvSpPr>
          <p:cNvPr id="512005" name="Text Box 5"/>
          <p:cNvSpPr txBox="1">
            <a:spLocks noChangeArrowheads="1"/>
          </p:cNvSpPr>
          <p:nvPr/>
        </p:nvSpPr>
        <p:spPr bwMode="auto">
          <a:xfrm>
            <a:off x="179512" y="1124744"/>
            <a:ext cx="8307388" cy="4693593"/>
          </a:xfrm>
          <a:prstGeom prst="rect">
            <a:avLst/>
          </a:prstGeom>
          <a:noFill/>
          <a:ln w="9525">
            <a:noFill/>
            <a:miter lim="800000"/>
            <a:headEnd/>
            <a:tailEnd/>
          </a:ln>
        </p:spPr>
        <p:txBody>
          <a:bodyPr>
            <a:spAutoFit/>
          </a:bodyPr>
          <a:lstStyle/>
          <a:p>
            <a:pPr lvl="2" indent="-342900" fontAlgn="base">
              <a:lnSpc>
                <a:spcPct val="75000"/>
              </a:lnSpc>
              <a:spcBef>
                <a:spcPct val="0"/>
              </a:spcBef>
            </a:pPr>
            <a:r>
              <a:rPr lang="en-US" altLang="zh-CN" sz="2600" baseline="0" dirty="0">
                <a:solidFill>
                  <a:srgbClr val="003399"/>
                </a:solidFill>
              </a:rPr>
              <a:t>void  </a:t>
            </a:r>
            <a:r>
              <a:rPr lang="en-US" altLang="zh-CN" sz="2600" dirty="0">
                <a:solidFill>
                  <a:srgbClr val="003399"/>
                </a:solidFill>
              </a:rPr>
              <a:t>insertNode1</a:t>
            </a:r>
            <a:r>
              <a:rPr lang="en-US" altLang="zh-CN" sz="2600" baseline="0" dirty="0">
                <a:solidFill>
                  <a:srgbClr val="003399"/>
                </a:solidFill>
              </a:rPr>
              <a:t>( </a:t>
            </a:r>
            <a:r>
              <a:rPr lang="en-US" altLang="zh-CN" sz="2600" dirty="0" err="1">
                <a:solidFill>
                  <a:srgbClr val="003399"/>
                </a:solidFill>
              </a:rPr>
              <a:t>Nodeptr</a:t>
            </a:r>
            <a:r>
              <a:rPr lang="en-US" altLang="zh-CN" sz="2600" dirty="0">
                <a:solidFill>
                  <a:srgbClr val="003399"/>
                </a:solidFill>
              </a:rPr>
              <a:t> </a:t>
            </a:r>
            <a:r>
              <a:rPr lang="en-US" altLang="zh-CN" sz="2600" baseline="0" dirty="0">
                <a:solidFill>
                  <a:srgbClr val="003399"/>
                </a:solidFill>
              </a:rPr>
              <a:t>list, </a:t>
            </a:r>
            <a:r>
              <a:rPr lang="en-US" altLang="zh-CN" sz="2600" baseline="0" dirty="0" err="1">
                <a:solidFill>
                  <a:srgbClr val="003399"/>
                </a:solidFill>
              </a:rPr>
              <a:t>int</a:t>
            </a:r>
            <a:r>
              <a:rPr lang="en-US" altLang="zh-CN" sz="2600" baseline="0" dirty="0">
                <a:solidFill>
                  <a:srgbClr val="003399"/>
                </a:solidFill>
              </a:rPr>
              <a:t> </a:t>
            </a:r>
            <a:r>
              <a:rPr lang="en-US" altLang="zh-CN" sz="2600" dirty="0">
                <a:solidFill>
                  <a:srgbClr val="003399"/>
                </a:solidFill>
              </a:rPr>
              <a:t>n</a:t>
            </a:r>
            <a:r>
              <a:rPr lang="en-US" altLang="zh-CN" sz="2600" baseline="0" dirty="0">
                <a:solidFill>
                  <a:srgbClr val="003399"/>
                </a:solidFill>
              </a:rPr>
              <a:t>, </a:t>
            </a:r>
            <a:r>
              <a:rPr lang="en-US" altLang="zh-CN" sz="2600" baseline="0" dirty="0" err="1">
                <a:solidFill>
                  <a:srgbClr val="003399"/>
                </a:solidFill>
              </a:rPr>
              <a:t>ElemType</a:t>
            </a:r>
            <a:r>
              <a:rPr lang="en-US" altLang="zh-CN" sz="2600" baseline="0" dirty="0">
                <a:solidFill>
                  <a:srgbClr val="003399"/>
                </a:solidFill>
              </a:rPr>
              <a:t> item )</a:t>
            </a:r>
          </a:p>
          <a:p>
            <a:pPr lvl="2" indent="-342900" fontAlgn="base">
              <a:lnSpc>
                <a:spcPct val="75000"/>
              </a:lnSpc>
              <a:spcBef>
                <a:spcPct val="0"/>
              </a:spcBef>
            </a:pPr>
            <a:r>
              <a:rPr lang="en-US" altLang="zh-CN" sz="2600" baseline="0" dirty="0">
                <a:solidFill>
                  <a:srgbClr val="003399"/>
                </a:solidFill>
              </a:rPr>
              <a:t>{</a:t>
            </a:r>
          </a:p>
          <a:p>
            <a:pPr lvl="2" indent="-342900" fontAlgn="base">
              <a:lnSpc>
                <a:spcPct val="75000"/>
              </a:lnSpc>
              <a:spcBef>
                <a:spcPct val="0"/>
              </a:spcBef>
            </a:pPr>
            <a:r>
              <a:rPr lang="en-US" altLang="zh-CN" sz="2600" baseline="0" dirty="0">
                <a:solidFill>
                  <a:srgbClr val="003399"/>
                </a:solidFill>
              </a:rPr>
              <a:t>     </a:t>
            </a:r>
            <a:r>
              <a:rPr lang="en-US" altLang="zh-CN" sz="2600" dirty="0" err="1">
                <a:solidFill>
                  <a:srgbClr val="003399"/>
                </a:solidFill>
              </a:rPr>
              <a:t>Nodeptr</a:t>
            </a:r>
            <a:r>
              <a:rPr lang="en-US" altLang="zh-CN" sz="2600" dirty="0">
                <a:solidFill>
                  <a:srgbClr val="003399"/>
                </a:solidFill>
              </a:rPr>
              <a:t> </a:t>
            </a:r>
            <a:r>
              <a:rPr lang="en-US" altLang="zh-CN" sz="2600" baseline="0" dirty="0">
                <a:solidFill>
                  <a:srgbClr val="003399"/>
                </a:solidFill>
              </a:rPr>
              <a:t>p=list, q;</a:t>
            </a:r>
          </a:p>
          <a:p>
            <a:pPr lvl="2" indent="-342900" fontAlgn="base">
              <a:lnSpc>
                <a:spcPct val="75000"/>
              </a:lnSpc>
              <a:spcBef>
                <a:spcPct val="0"/>
              </a:spcBef>
            </a:pPr>
            <a:r>
              <a:rPr lang="en-US" altLang="zh-CN" sz="2600" baseline="0" dirty="0">
                <a:solidFill>
                  <a:srgbClr val="003399"/>
                </a:solidFill>
              </a:rPr>
              <a:t>     </a:t>
            </a:r>
            <a:r>
              <a:rPr lang="en-US" altLang="zh-CN" sz="2600" baseline="0" dirty="0" err="1">
                <a:solidFill>
                  <a:srgbClr val="003399"/>
                </a:solidFill>
              </a:rPr>
              <a:t>int</a:t>
            </a:r>
            <a:r>
              <a:rPr lang="en-US" altLang="zh-CN" sz="2600" baseline="0" dirty="0">
                <a:solidFill>
                  <a:srgbClr val="003399"/>
                </a:solidFill>
              </a:rPr>
              <a:t> </a:t>
            </a:r>
            <a:r>
              <a:rPr lang="en-US" altLang="zh-CN" sz="2600" baseline="0" dirty="0" err="1">
                <a:solidFill>
                  <a:srgbClr val="003399"/>
                </a:solidFill>
              </a:rPr>
              <a:t>i</a:t>
            </a:r>
            <a:r>
              <a:rPr lang="en-US" altLang="zh-CN" sz="2600" baseline="0" dirty="0">
                <a:solidFill>
                  <a:srgbClr val="003399"/>
                </a:solidFill>
              </a:rPr>
              <a:t>;</a:t>
            </a:r>
          </a:p>
          <a:p>
            <a:pPr lvl="2" indent="-342900" fontAlgn="base">
              <a:lnSpc>
                <a:spcPct val="75000"/>
              </a:lnSpc>
              <a:spcBef>
                <a:spcPct val="0"/>
              </a:spcBef>
            </a:pPr>
            <a:r>
              <a:rPr lang="en-US" altLang="zh-CN" sz="2600" baseline="0" dirty="0">
                <a:solidFill>
                  <a:srgbClr val="003399"/>
                </a:solidFill>
              </a:rPr>
              <a:t>     for(</a:t>
            </a:r>
            <a:r>
              <a:rPr lang="en-US" altLang="zh-CN" sz="2600" baseline="0" dirty="0" err="1">
                <a:solidFill>
                  <a:srgbClr val="003399"/>
                </a:solidFill>
              </a:rPr>
              <a:t>i</a:t>
            </a:r>
            <a:r>
              <a:rPr lang="en-US" altLang="zh-CN" sz="2600" baseline="0" dirty="0">
                <a:solidFill>
                  <a:srgbClr val="003399"/>
                </a:solidFill>
              </a:rPr>
              <a:t>=1;i&lt;=</a:t>
            </a:r>
            <a:r>
              <a:rPr lang="en-US" altLang="zh-CN" sz="2600" dirty="0">
                <a:solidFill>
                  <a:srgbClr val="003399"/>
                </a:solidFill>
              </a:rPr>
              <a:t>n</a:t>
            </a:r>
            <a:r>
              <a:rPr lang="en-US" altLang="zh-CN" sz="2600" baseline="0" dirty="0">
                <a:solidFill>
                  <a:srgbClr val="003399"/>
                </a:solidFill>
                <a:latin typeface="宋体" charset="-122"/>
                <a:ea typeface="宋体" charset="-122"/>
              </a:rPr>
              <a:t>-</a:t>
            </a:r>
            <a:r>
              <a:rPr lang="en-US" altLang="zh-CN" sz="2600" baseline="0" dirty="0">
                <a:solidFill>
                  <a:srgbClr val="003399"/>
                </a:solidFill>
              </a:rPr>
              <a:t>1;j++){      </a:t>
            </a:r>
            <a:r>
              <a:rPr lang="en-US" altLang="zh-CN" sz="2200" baseline="0" dirty="0">
                <a:solidFill>
                  <a:srgbClr val="007400"/>
                </a:solidFill>
              </a:rPr>
              <a:t>/* </a:t>
            </a:r>
            <a:r>
              <a:rPr lang="zh-CN" altLang="en-US" sz="2200" baseline="0" dirty="0">
                <a:solidFill>
                  <a:srgbClr val="007400"/>
                </a:solidFill>
                <a:ea typeface="幼圆" pitchFamily="49" charset="-122"/>
              </a:rPr>
              <a:t>寻找第</a:t>
            </a:r>
            <a:r>
              <a:rPr lang="en-US" altLang="zh-CN" sz="2200" baseline="0" dirty="0" err="1">
                <a:solidFill>
                  <a:srgbClr val="007400"/>
                </a:solidFill>
              </a:rPr>
              <a:t>i</a:t>
            </a:r>
            <a:r>
              <a:rPr lang="zh-CN" altLang="en-US" sz="2200" baseline="0" dirty="0">
                <a:solidFill>
                  <a:srgbClr val="007400"/>
                </a:solidFill>
                <a:ea typeface="幼圆" pitchFamily="49" charset="-122"/>
              </a:rPr>
              <a:t>个结点</a:t>
            </a:r>
            <a:r>
              <a:rPr lang="zh-CN" altLang="en-US" sz="2200" baseline="0" dirty="0">
                <a:solidFill>
                  <a:srgbClr val="007400"/>
                </a:solidFill>
              </a:rPr>
              <a:t> */</a:t>
            </a:r>
            <a:endParaRPr lang="en-US" altLang="zh-CN" sz="2600" baseline="0" dirty="0">
              <a:solidFill>
                <a:srgbClr val="007400"/>
              </a:solidFill>
            </a:endParaRPr>
          </a:p>
          <a:p>
            <a:pPr lvl="2" indent="-342900" fontAlgn="base">
              <a:lnSpc>
                <a:spcPct val="75000"/>
              </a:lnSpc>
              <a:spcBef>
                <a:spcPct val="0"/>
              </a:spcBef>
            </a:pPr>
            <a:r>
              <a:rPr lang="en-US" altLang="zh-CN" sz="2600" baseline="0" dirty="0">
                <a:solidFill>
                  <a:srgbClr val="003399"/>
                </a:solidFill>
              </a:rPr>
              <a:t>           if(p-&gt;link==NULL)</a:t>
            </a:r>
          </a:p>
          <a:p>
            <a:pPr lvl="2" indent="-342900" fontAlgn="base">
              <a:lnSpc>
                <a:spcPct val="75000"/>
              </a:lnSpc>
              <a:spcBef>
                <a:spcPct val="0"/>
              </a:spcBef>
            </a:pPr>
            <a:r>
              <a:rPr lang="en-US" altLang="zh-CN" sz="2600" baseline="0" dirty="0">
                <a:solidFill>
                  <a:srgbClr val="003399"/>
                </a:solidFill>
              </a:rPr>
              <a:t>                 break;                 </a:t>
            </a:r>
            <a:r>
              <a:rPr lang="en-US" altLang="zh-CN" sz="2200" baseline="0" dirty="0">
                <a:solidFill>
                  <a:srgbClr val="007400"/>
                </a:solidFill>
              </a:rPr>
              <a:t>/* </a:t>
            </a:r>
            <a:r>
              <a:rPr lang="zh-CN" altLang="en-US" sz="2200" baseline="0" dirty="0">
                <a:solidFill>
                  <a:srgbClr val="007400"/>
                </a:solidFill>
                <a:ea typeface="幼圆" pitchFamily="49" charset="-122"/>
              </a:rPr>
              <a:t>不存在第</a:t>
            </a:r>
            <a:r>
              <a:rPr lang="en-US" altLang="zh-CN" sz="2200" baseline="0" dirty="0" err="1">
                <a:solidFill>
                  <a:srgbClr val="007400"/>
                </a:solidFill>
              </a:rPr>
              <a:t>i</a:t>
            </a:r>
            <a:r>
              <a:rPr lang="zh-CN" altLang="en-US" sz="2200" baseline="0" dirty="0">
                <a:solidFill>
                  <a:srgbClr val="007400"/>
                </a:solidFill>
                <a:ea typeface="幼圆" pitchFamily="49" charset="-122"/>
              </a:rPr>
              <a:t>个结点</a:t>
            </a:r>
            <a:r>
              <a:rPr lang="zh-CN" altLang="en-US" sz="2200" baseline="0" dirty="0">
                <a:solidFill>
                  <a:srgbClr val="007400"/>
                </a:solidFill>
              </a:rPr>
              <a:t> */</a:t>
            </a:r>
            <a:endParaRPr lang="en-US" altLang="zh-CN" sz="2200" baseline="0" dirty="0">
              <a:solidFill>
                <a:srgbClr val="007400"/>
              </a:solidFill>
            </a:endParaRPr>
          </a:p>
          <a:p>
            <a:pPr lvl="2" indent="-342900" fontAlgn="base">
              <a:lnSpc>
                <a:spcPct val="75000"/>
              </a:lnSpc>
              <a:spcBef>
                <a:spcPct val="0"/>
              </a:spcBef>
            </a:pPr>
            <a:r>
              <a:rPr lang="en-US" altLang="zh-CN" sz="2200" dirty="0">
                <a:solidFill>
                  <a:srgbClr val="007400"/>
                </a:solidFill>
              </a:rPr>
              <a:t>             </a:t>
            </a:r>
            <a:r>
              <a:rPr lang="en-US" altLang="zh-CN" sz="2400" dirty="0">
                <a:solidFill>
                  <a:srgbClr val="003399"/>
                </a:solidFill>
              </a:rPr>
              <a:t>p=p</a:t>
            </a:r>
            <a:r>
              <a:rPr lang="en-US" altLang="zh-CN" sz="2400" dirty="0">
                <a:solidFill>
                  <a:srgbClr val="003399"/>
                </a:solidFill>
                <a:latin typeface="宋体" charset="-122"/>
                <a:ea typeface="宋体" charset="-122"/>
              </a:rPr>
              <a:t>-</a:t>
            </a:r>
            <a:r>
              <a:rPr lang="en-US" altLang="zh-CN" sz="2400" dirty="0">
                <a:solidFill>
                  <a:srgbClr val="003399"/>
                </a:solidFill>
              </a:rPr>
              <a:t>&gt;link;</a:t>
            </a:r>
            <a:endParaRPr lang="zh-CN" altLang="en-US" sz="2200" baseline="0" dirty="0">
              <a:solidFill>
                <a:srgbClr val="007400"/>
              </a:solidFill>
            </a:endParaRPr>
          </a:p>
          <a:p>
            <a:pPr lvl="2" indent="-342900" fontAlgn="base">
              <a:lnSpc>
                <a:spcPct val="75000"/>
              </a:lnSpc>
              <a:spcBef>
                <a:spcPct val="0"/>
              </a:spcBef>
            </a:pPr>
            <a:r>
              <a:rPr lang="zh-CN" altLang="en-US" sz="2600" baseline="0" dirty="0">
                <a:solidFill>
                  <a:srgbClr val="003399"/>
                </a:solidFill>
              </a:rPr>
              <a:t>     </a:t>
            </a:r>
            <a:r>
              <a:rPr lang="en-US" altLang="en-US" sz="2600" baseline="0" dirty="0">
                <a:solidFill>
                  <a:srgbClr val="003399"/>
                </a:solidFill>
              </a:rPr>
              <a:t>}</a:t>
            </a:r>
            <a:r>
              <a:rPr lang="zh-CN" altLang="en-US" sz="2600" baseline="0" dirty="0">
                <a:solidFill>
                  <a:srgbClr val="003399"/>
                </a:solidFill>
              </a:rPr>
              <a:t>   </a:t>
            </a:r>
          </a:p>
          <a:p>
            <a:pPr lvl="2" indent="-342900" fontAlgn="base">
              <a:lnSpc>
                <a:spcPct val="75000"/>
              </a:lnSpc>
              <a:spcBef>
                <a:spcPct val="0"/>
              </a:spcBef>
            </a:pPr>
            <a:r>
              <a:rPr lang="zh-CN" altLang="en-US" sz="2600" baseline="0" dirty="0">
                <a:solidFill>
                  <a:srgbClr val="003399"/>
                </a:solidFill>
              </a:rPr>
              <a:t>    </a:t>
            </a:r>
          </a:p>
          <a:p>
            <a:pPr lvl="2" indent="-342900" fontAlgn="base">
              <a:lnSpc>
                <a:spcPct val="80000"/>
              </a:lnSpc>
              <a:spcBef>
                <a:spcPct val="0"/>
              </a:spcBef>
            </a:pPr>
            <a:endParaRPr lang="zh-CN" altLang="en-US" sz="2600" baseline="0" dirty="0">
              <a:solidFill>
                <a:srgbClr val="003399"/>
              </a:solidFill>
            </a:endParaRPr>
          </a:p>
          <a:p>
            <a:pPr lvl="2" indent="-342900" fontAlgn="base">
              <a:lnSpc>
                <a:spcPct val="80000"/>
              </a:lnSpc>
              <a:spcBef>
                <a:spcPct val="0"/>
              </a:spcBef>
            </a:pPr>
            <a:endParaRPr lang="zh-CN" altLang="en-US" sz="2600" baseline="0" dirty="0">
              <a:solidFill>
                <a:srgbClr val="003399"/>
              </a:solidFill>
            </a:endParaRPr>
          </a:p>
          <a:p>
            <a:pPr lvl="2" indent="-342900" fontAlgn="base">
              <a:lnSpc>
                <a:spcPct val="80000"/>
              </a:lnSpc>
              <a:spcBef>
                <a:spcPct val="0"/>
              </a:spcBef>
            </a:pPr>
            <a:endParaRPr lang="zh-CN" altLang="en-US" sz="2600" baseline="0" dirty="0">
              <a:solidFill>
                <a:srgbClr val="003399"/>
              </a:solidFill>
            </a:endParaRPr>
          </a:p>
          <a:p>
            <a:pPr lvl="2" indent="-342900" fontAlgn="base">
              <a:lnSpc>
                <a:spcPct val="80000"/>
              </a:lnSpc>
              <a:spcBef>
                <a:spcPct val="0"/>
              </a:spcBef>
            </a:pPr>
            <a:endParaRPr lang="zh-CN" altLang="en-US" sz="2600" baseline="0" dirty="0">
              <a:solidFill>
                <a:srgbClr val="003399"/>
              </a:solidFill>
            </a:endParaRPr>
          </a:p>
          <a:p>
            <a:pPr lvl="2" indent="-342900" fontAlgn="base">
              <a:lnSpc>
                <a:spcPct val="80000"/>
              </a:lnSpc>
              <a:spcBef>
                <a:spcPct val="0"/>
              </a:spcBef>
            </a:pPr>
            <a:r>
              <a:rPr lang="zh-CN" altLang="en-US" sz="2600" baseline="0" dirty="0">
                <a:solidFill>
                  <a:srgbClr val="003399"/>
                </a:solidFill>
              </a:rPr>
              <a:t>}</a:t>
            </a:r>
          </a:p>
        </p:txBody>
      </p:sp>
      <p:grpSp>
        <p:nvGrpSpPr>
          <p:cNvPr id="3" name="Group 25"/>
          <p:cNvGrpSpPr>
            <a:grpSpLocks/>
          </p:cNvGrpSpPr>
          <p:nvPr/>
        </p:nvGrpSpPr>
        <p:grpSpPr bwMode="auto">
          <a:xfrm>
            <a:off x="1238250" y="3619500"/>
            <a:ext cx="7696200" cy="993775"/>
            <a:chOff x="780" y="2280"/>
            <a:chExt cx="4848" cy="626"/>
          </a:xfrm>
        </p:grpSpPr>
        <p:sp>
          <p:nvSpPr>
            <p:cNvPr id="20489" name="Rectangle 7"/>
            <p:cNvSpPr>
              <a:spLocks noChangeArrowheads="1"/>
            </p:cNvSpPr>
            <p:nvPr/>
          </p:nvSpPr>
          <p:spPr bwMode="auto">
            <a:xfrm>
              <a:off x="780" y="2472"/>
              <a:ext cx="4704" cy="434"/>
            </a:xfrm>
            <a:prstGeom prst="rect">
              <a:avLst/>
            </a:prstGeom>
            <a:noFill/>
            <a:ln w="12700" cap="sq">
              <a:noFill/>
              <a:miter lim="800000"/>
              <a:headEnd/>
              <a:tailEnd/>
            </a:ln>
          </p:spPr>
          <p:txBody>
            <a:bodyPr>
              <a:spAutoFit/>
            </a:bodyPr>
            <a:lstStyle/>
            <a:p>
              <a:pPr fontAlgn="base">
                <a:lnSpc>
                  <a:spcPct val="75000"/>
                </a:lnSpc>
                <a:spcBef>
                  <a:spcPct val="0"/>
                </a:spcBef>
              </a:pPr>
              <a:r>
                <a:rPr lang="en-US" altLang="zh-CN" sz="2600" dirty="0">
                  <a:solidFill>
                    <a:srgbClr val="FF3300"/>
                  </a:solidFill>
                </a:rPr>
                <a:t>q</a:t>
              </a:r>
              <a:r>
                <a:rPr lang="en-US" altLang="zh-CN" sz="2600" baseline="0" dirty="0">
                  <a:solidFill>
                    <a:srgbClr val="FF3300"/>
                  </a:solidFill>
                </a:rPr>
                <a:t>=(</a:t>
              </a:r>
              <a:r>
                <a:rPr lang="en-US" altLang="zh-CN" sz="2600" dirty="0" err="1">
                  <a:solidFill>
                    <a:srgbClr val="FF3300"/>
                  </a:solidFill>
                </a:rPr>
                <a:t>Nodeptr</a:t>
              </a:r>
              <a:r>
                <a:rPr lang="en-US" altLang="zh-CN" sz="2600" baseline="0" dirty="0">
                  <a:solidFill>
                    <a:srgbClr val="FF3300"/>
                  </a:solidFill>
                </a:rPr>
                <a:t>)</a:t>
              </a:r>
              <a:r>
                <a:rPr lang="en-US" altLang="zh-CN" sz="2600" baseline="0" dirty="0" err="1">
                  <a:solidFill>
                    <a:srgbClr val="FF3300"/>
                  </a:solidFill>
                </a:rPr>
                <a:t>malloc</a:t>
              </a:r>
              <a:r>
                <a:rPr lang="en-US" altLang="zh-CN" sz="2600" baseline="0" dirty="0">
                  <a:solidFill>
                    <a:srgbClr val="FF3300"/>
                  </a:solidFill>
                </a:rPr>
                <a:t>(</a:t>
              </a:r>
              <a:r>
                <a:rPr lang="en-US" altLang="zh-CN" sz="2600" baseline="0" dirty="0" err="1">
                  <a:solidFill>
                    <a:srgbClr val="FF3300"/>
                  </a:solidFill>
                </a:rPr>
                <a:t>sizeof</a:t>
              </a:r>
              <a:r>
                <a:rPr lang="en-US" altLang="zh-CN" sz="2600" baseline="0" dirty="0">
                  <a:solidFill>
                    <a:srgbClr val="FF3300"/>
                  </a:solidFill>
                </a:rPr>
                <a:t>(Node));</a:t>
              </a:r>
              <a:endParaRPr lang="zh-CN" altLang="en-US" sz="2200" baseline="0" dirty="0">
                <a:solidFill>
                  <a:srgbClr val="FF3300"/>
                </a:solidFill>
              </a:endParaRPr>
            </a:p>
            <a:p>
              <a:pPr fontAlgn="base">
                <a:lnSpc>
                  <a:spcPct val="75000"/>
                </a:lnSpc>
                <a:spcBef>
                  <a:spcPct val="0"/>
                </a:spcBef>
              </a:pPr>
              <a:r>
                <a:rPr lang="en-US" altLang="zh-CN" sz="2600" dirty="0">
                  <a:solidFill>
                    <a:srgbClr val="003399"/>
                  </a:solidFill>
                </a:rPr>
                <a:t>q</a:t>
              </a:r>
              <a:r>
                <a:rPr lang="en-US" altLang="zh-CN" sz="2600" baseline="0" dirty="0">
                  <a:solidFill>
                    <a:srgbClr val="003399"/>
                  </a:solidFill>
                  <a:latin typeface="宋体" charset="-122"/>
                  <a:ea typeface="宋体" charset="-122"/>
                </a:rPr>
                <a:t>-</a:t>
              </a:r>
              <a:r>
                <a:rPr lang="en-US" altLang="zh-CN" sz="2600" baseline="0" dirty="0">
                  <a:solidFill>
                    <a:srgbClr val="003399"/>
                  </a:solidFill>
                </a:rPr>
                <a:t>&gt;data=item;        </a:t>
              </a:r>
              <a:r>
                <a:rPr lang="en-US" altLang="zh-CN" sz="2200" baseline="0" dirty="0">
                  <a:solidFill>
                    <a:srgbClr val="007400"/>
                  </a:solidFill>
                </a:rPr>
                <a:t>/* </a:t>
              </a:r>
              <a:r>
                <a:rPr lang="zh-CN" altLang="en-US" sz="2200" baseline="0" dirty="0">
                  <a:solidFill>
                    <a:srgbClr val="007400"/>
                  </a:solidFill>
                  <a:ea typeface="幼圆" pitchFamily="49" charset="-122"/>
                </a:rPr>
                <a:t>将</a:t>
              </a:r>
              <a:r>
                <a:rPr lang="en-US" altLang="zh-CN" sz="2200" baseline="0" dirty="0">
                  <a:solidFill>
                    <a:srgbClr val="007400"/>
                  </a:solidFill>
                </a:rPr>
                <a:t>item</a:t>
              </a:r>
              <a:r>
                <a:rPr lang="zh-CN" altLang="en-US" sz="2200" baseline="0" dirty="0">
                  <a:solidFill>
                    <a:srgbClr val="007400"/>
                  </a:solidFill>
                  <a:ea typeface="幼圆" pitchFamily="49" charset="-122"/>
                </a:rPr>
                <a:t>送新结点数据域</a:t>
              </a:r>
              <a:r>
                <a:rPr lang="zh-CN" altLang="en-US" sz="2200" baseline="0" dirty="0">
                  <a:solidFill>
                    <a:srgbClr val="007400"/>
                  </a:solidFill>
                </a:rPr>
                <a:t> */</a:t>
              </a:r>
            </a:p>
          </p:txBody>
        </p:sp>
        <p:sp>
          <p:nvSpPr>
            <p:cNvPr id="20490" name="AutoShape 8"/>
            <p:cNvSpPr>
              <a:spLocks noChangeArrowheads="1"/>
            </p:cNvSpPr>
            <p:nvPr/>
          </p:nvSpPr>
          <p:spPr bwMode="auto">
            <a:xfrm>
              <a:off x="4161" y="2280"/>
              <a:ext cx="1392" cy="288"/>
            </a:xfrm>
            <a:prstGeom prst="wedgeRectCallout">
              <a:avLst>
                <a:gd name="adj1" fmla="val -63722"/>
                <a:gd name="adj2" fmla="val 54167"/>
              </a:avLst>
            </a:prstGeom>
            <a:noFill/>
            <a:ln w="47625" cap="sq">
              <a:solidFill>
                <a:srgbClr val="2AA9A6"/>
              </a:solidFill>
              <a:miter lim="800000"/>
              <a:headEnd/>
              <a:tailEnd/>
            </a:ln>
          </p:spPr>
          <p:txBody>
            <a:bodyPr anchor="ctr"/>
            <a:lstStyle/>
            <a:p>
              <a:pPr algn="ctr"/>
              <a:endParaRPr lang="zh-CN" altLang="en-US" sz="2600"/>
            </a:p>
          </p:txBody>
        </p:sp>
        <p:sp>
          <p:nvSpPr>
            <p:cNvPr id="20491" name="Rectangle 9"/>
            <p:cNvSpPr>
              <a:spLocks noChangeArrowheads="1"/>
            </p:cNvSpPr>
            <p:nvPr/>
          </p:nvSpPr>
          <p:spPr bwMode="auto">
            <a:xfrm>
              <a:off x="4185" y="2284"/>
              <a:ext cx="1443" cy="260"/>
            </a:xfrm>
            <a:prstGeom prst="rect">
              <a:avLst/>
            </a:prstGeom>
            <a:noFill/>
            <a:ln w="12700" cap="sq">
              <a:noFill/>
              <a:miter lim="800000"/>
              <a:headEnd/>
              <a:tailEnd/>
            </a:ln>
          </p:spPr>
          <p:txBody>
            <a:bodyPr>
              <a:spAutoFit/>
            </a:bodyPr>
            <a:lstStyle/>
            <a:p>
              <a:r>
                <a:rPr lang="zh-CN" altLang="en-US" sz="2100" baseline="0">
                  <a:solidFill>
                    <a:srgbClr val="003399"/>
                  </a:solidFill>
                  <a:latin typeface="宋体" charset="-122"/>
                  <a:ea typeface="幼圆" pitchFamily="49" charset="-122"/>
                </a:rPr>
                <a:t>构造一个新结点</a:t>
              </a:r>
            </a:p>
          </p:txBody>
        </p:sp>
      </p:grpSp>
      <p:sp>
        <p:nvSpPr>
          <p:cNvPr id="512010" name="Rectangle 10"/>
          <p:cNvSpPr>
            <a:spLocks noChangeArrowheads="1"/>
          </p:cNvSpPr>
          <p:nvPr/>
        </p:nvSpPr>
        <p:spPr bwMode="auto">
          <a:xfrm>
            <a:off x="304800" y="4572000"/>
            <a:ext cx="8477250" cy="688975"/>
          </a:xfrm>
          <a:prstGeom prst="rect">
            <a:avLst/>
          </a:prstGeom>
          <a:noFill/>
          <a:ln w="12700" cap="sq">
            <a:noFill/>
            <a:miter lim="800000"/>
            <a:headEnd/>
            <a:tailEnd/>
          </a:ln>
        </p:spPr>
        <p:txBody>
          <a:bodyPr>
            <a:spAutoFit/>
          </a:bodyPr>
          <a:lstStyle/>
          <a:p>
            <a:pPr lvl="2" fontAlgn="base">
              <a:lnSpc>
                <a:spcPct val="75000"/>
              </a:lnSpc>
              <a:spcBef>
                <a:spcPct val="0"/>
              </a:spcBef>
            </a:pPr>
            <a:r>
              <a:rPr lang="en-US" altLang="zh-CN" sz="2600" dirty="0">
                <a:solidFill>
                  <a:srgbClr val="003399"/>
                </a:solidFill>
              </a:rPr>
              <a:t>q</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&gt;link=p</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a:t>
            </a:r>
          </a:p>
          <a:p>
            <a:pPr lvl="2" fontAlgn="base">
              <a:lnSpc>
                <a:spcPct val="75000"/>
              </a:lnSpc>
              <a:spcBef>
                <a:spcPct val="0"/>
              </a:spcBef>
            </a:pPr>
            <a:r>
              <a:rPr lang="en-US" altLang="zh-CN" sz="2600" dirty="0">
                <a:solidFill>
                  <a:srgbClr val="003399"/>
                </a:solidFill>
              </a:rPr>
              <a:t>p</a:t>
            </a:r>
            <a:r>
              <a:rPr lang="en-US" altLang="zh-CN" sz="2600" baseline="0" dirty="0">
                <a:solidFill>
                  <a:srgbClr val="003399"/>
                </a:solidFill>
                <a:latin typeface="宋体" charset="-122"/>
                <a:ea typeface="宋体" charset="-122"/>
              </a:rPr>
              <a:t>-</a:t>
            </a:r>
            <a:r>
              <a:rPr lang="en-US" altLang="zh-CN" sz="2600" baseline="0" dirty="0">
                <a:solidFill>
                  <a:srgbClr val="003399"/>
                </a:solidFill>
              </a:rPr>
              <a:t>&gt;link=q;              </a:t>
            </a:r>
            <a:r>
              <a:rPr lang="en-US" altLang="zh-CN" sz="2400" baseline="0" dirty="0">
                <a:solidFill>
                  <a:srgbClr val="007400"/>
                </a:solidFill>
              </a:rPr>
              <a:t>/* </a:t>
            </a:r>
            <a:r>
              <a:rPr lang="zh-CN" altLang="en-US" sz="2200" baseline="0" dirty="0">
                <a:solidFill>
                  <a:srgbClr val="007400"/>
                </a:solidFill>
                <a:latin typeface="幼圆" pitchFamily="49" charset="-122"/>
                <a:ea typeface="幼圆" pitchFamily="49" charset="-122"/>
              </a:rPr>
              <a:t>将新结点插入到第</a:t>
            </a:r>
            <a:r>
              <a:rPr lang="en-US" altLang="zh-CN" sz="2200" baseline="0" dirty="0" err="1">
                <a:solidFill>
                  <a:srgbClr val="007400"/>
                </a:solidFill>
                <a:ea typeface="幼圆" pitchFamily="49" charset="-122"/>
              </a:rPr>
              <a:t>i</a:t>
            </a:r>
            <a:r>
              <a:rPr lang="zh-CN" altLang="en-US" sz="2200" baseline="0" dirty="0">
                <a:solidFill>
                  <a:srgbClr val="007400"/>
                </a:solidFill>
                <a:latin typeface="幼圆" pitchFamily="49" charset="-122"/>
                <a:ea typeface="幼圆" pitchFamily="49" charset="-122"/>
              </a:rPr>
              <a:t>个结点之后</a:t>
            </a:r>
            <a:r>
              <a:rPr lang="zh-CN" altLang="en-US" sz="2400" baseline="0" dirty="0">
                <a:solidFill>
                  <a:srgbClr val="007400"/>
                </a:solidFill>
              </a:rPr>
              <a:t> */</a:t>
            </a:r>
          </a:p>
        </p:txBody>
      </p:sp>
      <p:grpSp>
        <p:nvGrpSpPr>
          <p:cNvPr id="4" name="Group 12"/>
          <p:cNvGrpSpPr>
            <a:grpSpLocks/>
          </p:cNvGrpSpPr>
          <p:nvPr/>
        </p:nvGrpSpPr>
        <p:grpSpPr bwMode="auto">
          <a:xfrm rot="52736">
            <a:off x="2819400" y="5734050"/>
            <a:ext cx="3276600" cy="666750"/>
            <a:chOff x="480" y="3744"/>
            <a:chExt cx="2064" cy="420"/>
          </a:xfrm>
        </p:grpSpPr>
        <p:sp>
          <p:nvSpPr>
            <p:cNvPr id="20487" name="Rectangle 13"/>
            <p:cNvSpPr>
              <a:spLocks noChangeArrowheads="1"/>
            </p:cNvSpPr>
            <p:nvPr/>
          </p:nvSpPr>
          <p:spPr bwMode="auto">
            <a:xfrm>
              <a:off x="480" y="3744"/>
              <a:ext cx="2064" cy="420"/>
            </a:xfrm>
            <a:prstGeom prst="rect">
              <a:avLst/>
            </a:prstGeom>
            <a:solidFill>
              <a:srgbClr val="CCECFF"/>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20488" name="Rectangle 14"/>
            <p:cNvSpPr>
              <a:spLocks noChangeArrowheads="1"/>
            </p:cNvSpPr>
            <p:nvPr/>
          </p:nvSpPr>
          <p:spPr bwMode="auto">
            <a:xfrm rot="-57975">
              <a:off x="622" y="3778"/>
              <a:ext cx="1904"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3000" baseline="0">
                  <a:solidFill>
                    <a:srgbClr val="FF3300"/>
                  </a:solidFill>
                  <a:latin typeface="黑体" pitchFamily="2" charset="-122"/>
                  <a:ea typeface="黑体" pitchFamily="2" charset="-122"/>
                </a:rPr>
                <a:t>时间复杂度</a:t>
              </a:r>
              <a:r>
                <a:rPr lang="en-US" altLang="zh-CN" sz="3200" baseline="0">
                  <a:solidFill>
                    <a:srgbClr val="FF3300"/>
                  </a:solidFill>
                  <a:ea typeface="黑体" pitchFamily="2" charset="-122"/>
                </a:rPr>
                <a:t>O(n)</a:t>
              </a:r>
              <a:endParaRPr lang="zh-CN" altLang="en-US" sz="3200" baseline="0">
                <a:solidFill>
                  <a:srgbClr val="FF3300"/>
                </a:solidFill>
                <a:ea typeface="黑体"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65</a:t>
            </a:fld>
            <a:endParaRPr lang="zh-CN" altLang="en-US"/>
          </a:p>
        </p:txBody>
      </p:sp>
      <p:grpSp>
        <p:nvGrpSpPr>
          <p:cNvPr id="3" name="Group 2"/>
          <p:cNvGrpSpPr>
            <a:grpSpLocks/>
          </p:cNvGrpSpPr>
          <p:nvPr/>
        </p:nvGrpSpPr>
        <p:grpSpPr bwMode="auto">
          <a:xfrm>
            <a:off x="609600" y="247650"/>
            <a:ext cx="7943850" cy="1066800"/>
            <a:chOff x="384" y="156"/>
            <a:chExt cx="5004" cy="672"/>
          </a:xfrm>
        </p:grpSpPr>
        <p:sp>
          <p:nvSpPr>
            <p:cNvPr id="4" name="Rectangle 3"/>
            <p:cNvSpPr>
              <a:spLocks noChangeArrowheads="1"/>
            </p:cNvSpPr>
            <p:nvPr/>
          </p:nvSpPr>
          <p:spPr bwMode="auto">
            <a:xfrm>
              <a:off x="384" y="156"/>
              <a:ext cx="484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5" name="Rectangle 4"/>
            <p:cNvSpPr>
              <a:spLocks noChangeArrowheads="1"/>
            </p:cNvSpPr>
            <p:nvPr/>
          </p:nvSpPr>
          <p:spPr bwMode="auto">
            <a:xfrm>
              <a:off x="396" y="240"/>
              <a:ext cx="4992" cy="520"/>
            </a:xfrm>
            <a:prstGeom prst="rect">
              <a:avLst/>
            </a:prstGeom>
            <a:noFill/>
            <a:ln w="12700" cap="sq">
              <a:noFill/>
              <a:miter lim="800000"/>
              <a:headEnd/>
              <a:tailEnd/>
            </a:ln>
            <a:effectLst>
              <a:outerShdw dist="12700" dir="5400000" algn="ctr" rotWithShape="0">
                <a:schemeClr val="bg1"/>
              </a:outerShdw>
            </a:effectLst>
          </p:spPr>
          <p:txBody>
            <a:bodyPr>
              <a:spAutoFit/>
            </a:bodyPr>
            <a:lstStyle/>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a:t>
              </a:r>
              <a:r>
                <a:rPr kumimoji="1" lang="en-US" altLang="zh-CN" sz="2800" dirty="0">
                  <a:solidFill>
                    <a:schemeClr val="accent2"/>
                  </a:solidFill>
                  <a:ea typeface="黑体" pitchFamily="2" charset="-122"/>
                </a:rPr>
                <a:t>5a</a:t>
              </a:r>
              <a:r>
                <a:rPr kumimoji="1" lang="zh-CN" altLang="en-US" sz="2800" baseline="0" dirty="0">
                  <a:solidFill>
                    <a:schemeClr val="accent2"/>
                  </a:solidFill>
                  <a:ea typeface="黑体" pitchFamily="2" charset="-122"/>
                </a:rPr>
                <a:t> . </a:t>
              </a:r>
              <a:r>
                <a:rPr kumimoji="1" lang="zh-CN" altLang="en-US" sz="2800" baseline="0" dirty="0">
                  <a:solidFill>
                    <a:schemeClr val="accent2"/>
                  </a:solidFill>
                  <a:latin typeface="黑体" pitchFamily="2" charset="-122"/>
                  <a:ea typeface="黑体" pitchFamily="2" charset="-122"/>
                </a:rPr>
                <a:t>在</a:t>
              </a:r>
              <a:r>
                <a:rPr kumimoji="1" lang="zh-CN" altLang="en-US" sz="2800" baseline="0" dirty="0">
                  <a:solidFill>
                    <a:srgbClr val="7030A0"/>
                  </a:solidFill>
                  <a:latin typeface="黑体" pitchFamily="2" charset="-122"/>
                  <a:ea typeface="黑体" pitchFamily="2" charset="-122"/>
                </a:rPr>
                <a:t>有序</a:t>
              </a:r>
              <a:r>
                <a:rPr kumimoji="1" lang="zh-CN" altLang="en-US" sz="2800" baseline="0" dirty="0">
                  <a:solidFill>
                    <a:schemeClr val="accent2"/>
                  </a:solidFill>
                  <a:latin typeface="黑体" pitchFamily="2" charset="-122"/>
                  <a:ea typeface="黑体" pitchFamily="2" charset="-122"/>
                </a:rPr>
                <a:t>线性链表中相应结点后面插入一个     </a:t>
              </a:r>
            </a:p>
            <a:p>
              <a:pPr eaLnBrk="1" fontAlgn="base" hangingPunct="1">
                <a:lnSpc>
                  <a:spcPct val="85000"/>
                </a:lnSpc>
                <a:spcBef>
                  <a:spcPct val="0"/>
                </a:spcBef>
              </a:pPr>
              <a:r>
                <a:rPr kumimoji="1" lang="zh-CN" altLang="en-US" sz="2800" baseline="0" dirty="0">
                  <a:solidFill>
                    <a:schemeClr val="accent2"/>
                  </a:solidFill>
                  <a:latin typeface="黑体" pitchFamily="2" charset="-122"/>
                  <a:ea typeface="黑体" pitchFamily="2" charset="-122"/>
                </a:rPr>
                <a:t>    数据</a:t>
              </a:r>
              <a:r>
                <a:rPr kumimoji="1" lang="zh-CN" altLang="en-US" sz="2800" dirty="0">
                  <a:solidFill>
                    <a:schemeClr val="accent2"/>
                  </a:solidFill>
                  <a:latin typeface="黑体" pitchFamily="2" charset="-122"/>
                  <a:ea typeface="黑体" pitchFamily="2" charset="-122"/>
                </a:rPr>
                <a:t>项</a:t>
              </a:r>
              <a:r>
                <a:rPr kumimoji="1" lang="zh-CN" altLang="en-US" sz="2800" baseline="0" dirty="0">
                  <a:solidFill>
                    <a:schemeClr val="accent2"/>
                  </a:solidFill>
                  <a:latin typeface="黑体" pitchFamily="2" charset="-122"/>
                  <a:ea typeface="黑体" pitchFamily="2" charset="-122"/>
                </a:rPr>
                <a:t>为</a:t>
              </a:r>
              <a:r>
                <a:rPr kumimoji="1" lang="en-US" altLang="zh-CN" sz="2800" baseline="0" dirty="0">
                  <a:solidFill>
                    <a:schemeClr val="accent2"/>
                  </a:solidFill>
                  <a:ea typeface="黑体" pitchFamily="2" charset="-122"/>
                </a:rPr>
                <a:t>item</a:t>
              </a:r>
              <a:r>
                <a:rPr kumimoji="1" lang="zh-CN" altLang="en-US" sz="2800" baseline="0" dirty="0">
                  <a:solidFill>
                    <a:schemeClr val="accent2"/>
                  </a:solidFill>
                  <a:latin typeface="黑体" pitchFamily="2" charset="-122"/>
                  <a:ea typeface="黑体" pitchFamily="2" charset="-122"/>
                </a:rPr>
                <a:t>的新结点</a:t>
              </a:r>
            </a:p>
          </p:txBody>
        </p:sp>
      </p:grpSp>
      <p:sp>
        <p:nvSpPr>
          <p:cNvPr id="6" name="TextBox 5"/>
          <p:cNvSpPr txBox="1"/>
          <p:nvPr/>
        </p:nvSpPr>
        <p:spPr>
          <a:xfrm>
            <a:off x="611560" y="1268760"/>
            <a:ext cx="7776864" cy="5632311"/>
          </a:xfrm>
          <a:prstGeom prst="rect">
            <a:avLst/>
          </a:prstGeom>
          <a:solidFill>
            <a:schemeClr val="accent1">
              <a:lumMod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a:t>/* </a:t>
            </a:r>
            <a:r>
              <a:rPr lang="zh-CN" altLang="en-US" dirty="0"/>
              <a:t>设</a:t>
            </a:r>
            <a:r>
              <a:rPr lang="en-US" altLang="zh-CN" dirty="0"/>
              <a:t>list</a:t>
            </a:r>
            <a:r>
              <a:rPr lang="zh-CN" altLang="en-US" dirty="0"/>
              <a:t>是一个有序增序链表，将元素</a:t>
            </a:r>
            <a:r>
              <a:rPr lang="en-US" altLang="zh-CN" dirty="0" err="1"/>
              <a:t>elem</a:t>
            </a:r>
            <a:r>
              <a:rPr lang="zh-CN" altLang="en-US" dirty="0"/>
              <a:t>插入到相应位置上</a:t>
            </a:r>
            <a:r>
              <a:rPr lang="en-US" altLang="zh-CN" dirty="0"/>
              <a:t> */</a:t>
            </a:r>
          </a:p>
          <a:p>
            <a:r>
              <a:rPr lang="en-US" altLang="zh-CN" dirty="0" err="1"/>
              <a:t>Nodeptr</a:t>
            </a:r>
            <a:r>
              <a:rPr lang="en-US" altLang="zh-CN" dirty="0"/>
              <a:t>  </a:t>
            </a:r>
            <a:r>
              <a:rPr lang="en-US" altLang="zh-CN" dirty="0" err="1"/>
              <a:t>insertNode</a:t>
            </a:r>
            <a:r>
              <a:rPr lang="en-US" altLang="zh-CN" dirty="0"/>
              <a:t>(</a:t>
            </a:r>
            <a:r>
              <a:rPr lang="en-US" altLang="zh-CN" dirty="0" err="1"/>
              <a:t>Nodeptr</a:t>
            </a:r>
            <a:r>
              <a:rPr lang="en-US" altLang="zh-CN" dirty="0"/>
              <a:t> list, </a:t>
            </a:r>
            <a:r>
              <a:rPr lang="en-US" altLang="zh-CN" dirty="0" err="1"/>
              <a:t>ElemType</a:t>
            </a:r>
            <a:r>
              <a:rPr lang="en-US" altLang="zh-CN" dirty="0"/>
              <a:t> </a:t>
            </a:r>
            <a:r>
              <a:rPr lang="en-US" altLang="zh-CN" dirty="0" err="1"/>
              <a:t>elem</a:t>
            </a:r>
            <a:r>
              <a:rPr lang="en-US" altLang="zh-CN" dirty="0"/>
              <a:t>)</a:t>
            </a:r>
          </a:p>
          <a:p>
            <a:r>
              <a:rPr lang="en-US" altLang="zh-CN" dirty="0"/>
              <a:t>{ </a:t>
            </a:r>
          </a:p>
          <a:p>
            <a:r>
              <a:rPr lang="en-US" altLang="zh-CN" dirty="0"/>
              <a:t>    </a:t>
            </a:r>
            <a:r>
              <a:rPr lang="en-US" altLang="zh-CN" dirty="0" err="1"/>
              <a:t>Nodeptr</a:t>
            </a:r>
            <a:r>
              <a:rPr lang="en-US" altLang="zh-CN" dirty="0"/>
              <a:t> </a:t>
            </a:r>
            <a:r>
              <a:rPr lang="en-US" altLang="zh-CN" dirty="0" err="1"/>
              <a:t>p,q</a:t>
            </a:r>
            <a:r>
              <a:rPr lang="en-US" altLang="zh-CN" dirty="0"/>
              <a:t>, r;</a:t>
            </a:r>
          </a:p>
          <a:p>
            <a:r>
              <a:rPr lang="en-US" altLang="zh-CN" dirty="0"/>
              <a:t>    r = (</a:t>
            </a:r>
            <a:r>
              <a:rPr lang="en-US" altLang="zh-CN" dirty="0" err="1"/>
              <a:t>Nodeptr</a:t>
            </a:r>
            <a:r>
              <a:rPr lang="en-US" altLang="zh-CN" dirty="0"/>
              <a:t>)</a:t>
            </a:r>
            <a:r>
              <a:rPr lang="en-US" altLang="zh-CN" dirty="0" err="1"/>
              <a:t>malloc</a:t>
            </a:r>
            <a:r>
              <a:rPr lang="en-US" altLang="zh-CN" dirty="0"/>
              <a:t>(</a:t>
            </a:r>
            <a:r>
              <a:rPr lang="en-US" altLang="zh-CN" dirty="0" err="1"/>
              <a:t>sizeof</a:t>
            </a:r>
            <a:r>
              <a:rPr lang="en-US" altLang="zh-CN" dirty="0"/>
              <a:t>(Node)); //</a:t>
            </a:r>
            <a:r>
              <a:rPr lang="zh-CN" altLang="en-US" dirty="0"/>
              <a:t>创建一个数据项为</a:t>
            </a:r>
            <a:r>
              <a:rPr lang="en-US" altLang="zh-CN" dirty="0" err="1"/>
              <a:t>elem</a:t>
            </a:r>
            <a:r>
              <a:rPr lang="zh-CN" altLang="en-US" dirty="0"/>
              <a:t>的新结点</a:t>
            </a:r>
            <a:endParaRPr lang="en-US" altLang="zh-CN" dirty="0"/>
          </a:p>
          <a:p>
            <a:r>
              <a:rPr lang="en-US" altLang="zh-CN" dirty="0"/>
              <a:t>    r-&gt;</a:t>
            </a:r>
            <a:r>
              <a:rPr lang="en-US" altLang="zh-CN" dirty="0" err="1"/>
              <a:t>elem</a:t>
            </a:r>
            <a:r>
              <a:rPr lang="en-US" altLang="zh-CN" dirty="0"/>
              <a:t> = </a:t>
            </a:r>
            <a:r>
              <a:rPr lang="en-US" altLang="zh-CN" dirty="0" err="1"/>
              <a:t>elem</a:t>
            </a:r>
            <a:r>
              <a:rPr lang="en-US" altLang="zh-CN" dirty="0"/>
              <a:t>;   r-&gt;link = NULL;</a:t>
            </a:r>
          </a:p>
          <a:p>
            <a:r>
              <a:rPr lang="en-US" altLang="zh-CN" dirty="0"/>
              <a:t>    if(list == NULL) 	 /* list</a:t>
            </a:r>
            <a:r>
              <a:rPr lang="zh-CN" altLang="en-US" dirty="0"/>
              <a:t>是一个空表 </a:t>
            </a:r>
            <a:r>
              <a:rPr lang="en-US" altLang="zh-CN" dirty="0"/>
              <a:t>*/</a:t>
            </a:r>
          </a:p>
          <a:p>
            <a:r>
              <a:rPr lang="en-US" altLang="zh-CN" dirty="0"/>
              <a:t>        return r;</a:t>
            </a:r>
          </a:p>
          <a:p>
            <a:r>
              <a:rPr lang="en-US" altLang="zh-CN" dirty="0"/>
              <a:t>    for(p=list; </a:t>
            </a:r>
            <a:r>
              <a:rPr lang="en-US" altLang="zh-CN" dirty="0" err="1"/>
              <a:t>elem</a:t>
            </a:r>
            <a:r>
              <a:rPr lang="en-US" altLang="zh-CN" dirty="0"/>
              <a:t> &gt; p-&gt;</a:t>
            </a:r>
            <a:r>
              <a:rPr lang="en-US" altLang="zh-CN" dirty="0" err="1"/>
              <a:t>elem</a:t>
            </a:r>
            <a:r>
              <a:rPr lang="en-US" altLang="zh-CN" dirty="0"/>
              <a:t> &amp;&amp; p != NULL;  q = p, p = p-&gt;link) /* </a:t>
            </a:r>
            <a:r>
              <a:rPr lang="zh-CN" altLang="en-US" dirty="0"/>
              <a:t>找到插入位置 </a:t>
            </a:r>
            <a:r>
              <a:rPr lang="en-US" altLang="zh-CN" dirty="0"/>
              <a:t>*/</a:t>
            </a:r>
          </a:p>
          <a:p>
            <a:r>
              <a:rPr lang="en-US" altLang="zh-CN" dirty="0"/>
              <a:t>        ;</a:t>
            </a:r>
          </a:p>
          <a:p>
            <a:r>
              <a:rPr lang="en-US" altLang="zh-CN" dirty="0"/>
              <a:t>    if( p == list){ /* </a:t>
            </a:r>
            <a:r>
              <a:rPr lang="zh-CN" altLang="en-US" dirty="0"/>
              <a:t>在头结点前插入 </a:t>
            </a:r>
            <a:r>
              <a:rPr lang="en-US" altLang="zh-CN" dirty="0"/>
              <a:t>*/</a:t>
            </a:r>
          </a:p>
          <a:p>
            <a:r>
              <a:rPr lang="en-US" altLang="zh-CN" dirty="0"/>
              <a:t>        r-&gt;link = p;</a:t>
            </a:r>
          </a:p>
          <a:p>
            <a:r>
              <a:rPr lang="en-US" altLang="zh-CN" dirty="0"/>
              <a:t>        return r;</a:t>
            </a:r>
          </a:p>
          <a:p>
            <a:r>
              <a:rPr lang="en-US" altLang="zh-CN" dirty="0"/>
              <a:t>    } </a:t>
            </a:r>
          </a:p>
          <a:p>
            <a:r>
              <a:rPr lang="en-US" altLang="zh-CN" dirty="0"/>
              <a:t>    else { /* </a:t>
            </a:r>
            <a:r>
              <a:rPr lang="zh-CN" altLang="en-US" dirty="0"/>
              <a:t>在结点</a:t>
            </a:r>
            <a:r>
              <a:rPr lang="en-US" altLang="zh-CN" dirty="0"/>
              <a:t>q</a:t>
            </a:r>
            <a:r>
              <a:rPr lang="zh-CN" altLang="en-US" dirty="0"/>
              <a:t>后插入一个结点 </a:t>
            </a:r>
            <a:r>
              <a:rPr lang="en-US" altLang="zh-CN" dirty="0"/>
              <a:t>*/</a:t>
            </a:r>
          </a:p>
          <a:p>
            <a:r>
              <a:rPr lang="en-US" altLang="zh-CN" dirty="0"/>
              <a:t>        q-&gt;link = r;</a:t>
            </a:r>
          </a:p>
          <a:p>
            <a:r>
              <a:rPr lang="en-US" altLang="zh-CN" dirty="0"/>
              <a:t>        r-&gt;link = p;</a:t>
            </a:r>
          </a:p>
          <a:p>
            <a:r>
              <a:rPr lang="en-US" altLang="zh-CN" dirty="0"/>
              <a:t>    }</a:t>
            </a:r>
          </a:p>
          <a:p>
            <a:r>
              <a:rPr lang="en-US" altLang="zh-CN" dirty="0"/>
              <a:t>    return list;</a:t>
            </a:r>
          </a:p>
          <a:p>
            <a:r>
              <a:rPr lang="en-US" altLang="zh-CN" dirty="0"/>
              <a:t>}</a:t>
            </a:r>
            <a:endParaRPr lang="zh-CN" altLang="en-US" dirty="0"/>
          </a:p>
        </p:txBody>
      </p:sp>
      <p:grpSp>
        <p:nvGrpSpPr>
          <p:cNvPr id="7" name="Group 2"/>
          <p:cNvGrpSpPr>
            <a:grpSpLocks/>
          </p:cNvGrpSpPr>
          <p:nvPr/>
        </p:nvGrpSpPr>
        <p:grpSpPr bwMode="auto">
          <a:xfrm>
            <a:off x="7236296" y="188640"/>
            <a:ext cx="1758950" cy="2139950"/>
            <a:chOff x="4496" y="244"/>
            <a:chExt cx="1108" cy="1348"/>
          </a:xfrm>
        </p:grpSpPr>
        <p:sp>
          <p:nvSpPr>
            <p:cNvPr id="8" name="AutoShape 3"/>
            <p:cNvSpPr>
              <a:spLocks noChangeArrowheads="1"/>
            </p:cNvSpPr>
            <p:nvPr/>
          </p:nvSpPr>
          <p:spPr bwMode="auto">
            <a:xfrm rot="664023">
              <a:off x="4693" y="244"/>
              <a:ext cx="815" cy="1348"/>
            </a:xfrm>
            <a:prstGeom prst="irregularSeal2">
              <a:avLst/>
            </a:prstGeom>
            <a:solidFill>
              <a:srgbClr val="FF3300"/>
            </a:solidFill>
            <a:ln w="79375">
              <a:solidFill>
                <a:srgbClr val="FFFF00"/>
              </a:solidFill>
              <a:miter lim="800000"/>
              <a:headEnd/>
              <a:tailEnd/>
            </a:ln>
            <a:effectLst>
              <a:outerShdw dist="117088" dir="751728" algn="ctr" rotWithShape="0">
                <a:srgbClr val="B2B2B2"/>
              </a:outerShdw>
            </a:effectLst>
          </p:spPr>
          <p:txBody>
            <a:bodyPr wrap="none" anchor="ctr"/>
            <a:lstStyle/>
            <a:p>
              <a:endParaRPr lang="zh-CN" altLang="en-US"/>
            </a:p>
          </p:txBody>
        </p:sp>
        <p:sp>
          <p:nvSpPr>
            <p:cNvPr id="9" name="Rectangle 4"/>
            <p:cNvSpPr>
              <a:spLocks noChangeArrowheads="1"/>
            </p:cNvSpPr>
            <p:nvPr/>
          </p:nvSpPr>
          <p:spPr bwMode="auto">
            <a:xfrm rot="1026383">
              <a:off x="4496" y="560"/>
              <a:ext cx="1108" cy="770"/>
            </a:xfrm>
            <a:prstGeom prst="rect">
              <a:avLst/>
            </a:prstGeom>
            <a:noFill/>
            <a:ln w="9525">
              <a:noFill/>
              <a:miter lim="800000"/>
              <a:headEnd/>
              <a:tailEnd/>
            </a:ln>
            <a:effectLst>
              <a:outerShdw dist="28398" dir="3806097" algn="ctr" rotWithShape="0">
                <a:srgbClr val="000000"/>
              </a:outerShdw>
            </a:effectLst>
          </p:spPr>
          <p:txBody>
            <a:bodyPr anchor="ctr">
              <a:spAutoFit/>
            </a:bodyPr>
            <a:lstStyle/>
            <a:p>
              <a:pPr algn="ctr">
                <a:lnSpc>
                  <a:spcPct val="70000"/>
                </a:lnSpc>
                <a:spcBef>
                  <a:spcPct val="0"/>
                </a:spcBef>
              </a:pPr>
              <a:r>
                <a:rPr lang="zh-CN" altLang="en-US" sz="5300" baseline="0" dirty="0">
                  <a:ea typeface="华文新魏" pitchFamily="2" charset="-122"/>
                </a:rPr>
                <a:t>算</a:t>
              </a:r>
            </a:p>
            <a:p>
              <a:pPr algn="ctr">
                <a:lnSpc>
                  <a:spcPct val="70000"/>
                </a:lnSpc>
                <a:spcBef>
                  <a:spcPct val="0"/>
                </a:spcBef>
              </a:pPr>
              <a:r>
                <a:rPr lang="zh-CN" altLang="en-US" sz="5300" baseline="0" dirty="0">
                  <a:ea typeface="华文新魏" pitchFamily="2" charset="-122"/>
                </a:rPr>
                <a:t>法</a:t>
              </a:r>
            </a:p>
          </p:txBody>
        </p:sp>
      </p:grpSp>
      <p:sp>
        <p:nvSpPr>
          <p:cNvPr id="10" name="TextBox 9"/>
          <p:cNvSpPr txBox="1"/>
          <p:nvPr/>
        </p:nvSpPr>
        <p:spPr>
          <a:xfrm>
            <a:off x="4644008" y="4437112"/>
            <a:ext cx="4680520" cy="1477328"/>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dirty="0">
                <a:latin typeface="楷体" pitchFamily="49" charset="-122"/>
                <a:ea typeface="楷体" pitchFamily="49" charset="-122"/>
              </a:rPr>
              <a:t>1.</a:t>
            </a:r>
            <a:r>
              <a:rPr lang="zh-CN" altLang="en-US" dirty="0">
                <a:latin typeface="楷体" pitchFamily="49" charset="-122"/>
                <a:ea typeface="楷体" pitchFamily="49" charset="-122"/>
              </a:rPr>
              <a:t>在结点</a:t>
            </a:r>
            <a:r>
              <a:rPr lang="en-US" altLang="zh-CN" dirty="0">
                <a:latin typeface="楷体" pitchFamily="49" charset="-122"/>
                <a:ea typeface="楷体" pitchFamily="49" charset="-122"/>
              </a:rPr>
              <a:t>p</a:t>
            </a:r>
            <a:r>
              <a:rPr lang="zh-CN" altLang="en-US" dirty="0">
                <a:latin typeface="楷体" pitchFamily="49" charset="-122"/>
                <a:ea typeface="楷体" pitchFamily="49" charset="-122"/>
              </a:rPr>
              <a:t>前插入一个结点，必须要知道该结点的前序结点指针，在本程序中，</a:t>
            </a:r>
            <a:r>
              <a:rPr lang="en-US" altLang="zh-CN" dirty="0">
                <a:latin typeface="楷体" pitchFamily="49" charset="-122"/>
                <a:ea typeface="楷体" pitchFamily="49" charset="-122"/>
              </a:rPr>
              <a:t>q</a:t>
            </a:r>
            <a:r>
              <a:rPr lang="zh-CN" altLang="en-US" dirty="0">
                <a:latin typeface="楷体" pitchFamily="49" charset="-122"/>
                <a:ea typeface="楷体" pitchFamily="49" charset="-122"/>
              </a:rPr>
              <a:t>为</a:t>
            </a:r>
            <a:r>
              <a:rPr lang="en-US" altLang="zh-CN" dirty="0">
                <a:latin typeface="楷体" pitchFamily="49" charset="-122"/>
                <a:ea typeface="楷体" pitchFamily="49" charset="-122"/>
              </a:rPr>
              <a:t>p</a:t>
            </a:r>
            <a:r>
              <a:rPr lang="zh-CN" altLang="en-US" dirty="0">
                <a:latin typeface="楷体" pitchFamily="49" charset="-122"/>
                <a:ea typeface="楷体" pitchFamily="49" charset="-122"/>
              </a:rPr>
              <a:t>的前序结点指针；</a:t>
            </a:r>
            <a:endParaRPr lang="en-US" altLang="zh-CN" dirty="0">
              <a:latin typeface="楷体" pitchFamily="49" charset="-122"/>
              <a:ea typeface="楷体" pitchFamily="49" charset="-122"/>
            </a:endParaRPr>
          </a:p>
          <a:p>
            <a:r>
              <a:rPr lang="en-US" altLang="zh-CN" dirty="0">
                <a:latin typeface="楷体" pitchFamily="49" charset="-122"/>
                <a:ea typeface="楷体" pitchFamily="49" charset="-122"/>
              </a:rPr>
              <a:t>2. </a:t>
            </a:r>
            <a:r>
              <a:rPr lang="zh-CN" altLang="en-US" dirty="0">
                <a:latin typeface="楷体" pitchFamily="49" charset="-122"/>
                <a:ea typeface="楷体" pitchFamily="49" charset="-122"/>
              </a:rPr>
              <a:t>应使用如下方式调用</a:t>
            </a:r>
            <a:r>
              <a:rPr lang="en-US" altLang="zh-CN" dirty="0" err="1">
                <a:latin typeface="楷体" pitchFamily="49" charset="-122"/>
                <a:ea typeface="楷体" pitchFamily="49" charset="-122"/>
              </a:rPr>
              <a:t>insertNode</a:t>
            </a:r>
            <a:r>
              <a:rPr lang="zh-CN" altLang="en-US" dirty="0">
                <a:latin typeface="楷体" pitchFamily="49" charset="-122"/>
                <a:ea typeface="楷体" pitchFamily="49" charset="-122"/>
              </a:rPr>
              <a:t>函数：</a:t>
            </a:r>
            <a:endParaRPr lang="en-US" altLang="zh-CN" dirty="0">
              <a:latin typeface="楷体" pitchFamily="49" charset="-122"/>
              <a:ea typeface="楷体" pitchFamily="49" charset="-122"/>
            </a:endParaRPr>
          </a:p>
          <a:p>
            <a:r>
              <a:rPr lang="en-US" altLang="zh-CN" b="1" dirty="0">
                <a:solidFill>
                  <a:srgbClr val="7030A0"/>
                </a:solidFill>
              </a:rPr>
              <a:t>        list = </a:t>
            </a:r>
            <a:r>
              <a:rPr lang="en-US" altLang="zh-CN" b="1" dirty="0" err="1">
                <a:solidFill>
                  <a:srgbClr val="7030A0"/>
                </a:solidFill>
              </a:rPr>
              <a:t>insertNode</a:t>
            </a:r>
            <a:r>
              <a:rPr lang="en-US" altLang="zh-CN" b="1" dirty="0">
                <a:solidFill>
                  <a:srgbClr val="7030A0"/>
                </a:solidFill>
              </a:rPr>
              <a:t>(list, item);</a:t>
            </a:r>
            <a:endParaRPr lang="zh-CN" altLang="en-US" b="1" dirty="0">
              <a:solidFill>
                <a:srgbClr val="7030A0"/>
              </a:solidFill>
            </a:endParaRPr>
          </a:p>
        </p:txBody>
      </p:sp>
      <p:grpSp>
        <p:nvGrpSpPr>
          <p:cNvPr id="11" name="Group 12"/>
          <p:cNvGrpSpPr>
            <a:grpSpLocks/>
          </p:cNvGrpSpPr>
          <p:nvPr/>
        </p:nvGrpSpPr>
        <p:grpSpPr bwMode="auto">
          <a:xfrm rot="52736">
            <a:off x="5080977" y="6166159"/>
            <a:ext cx="3276600" cy="666750"/>
            <a:chOff x="480" y="3744"/>
            <a:chExt cx="2064" cy="420"/>
          </a:xfrm>
        </p:grpSpPr>
        <p:sp>
          <p:nvSpPr>
            <p:cNvPr id="12" name="Rectangle 13"/>
            <p:cNvSpPr>
              <a:spLocks noChangeArrowheads="1"/>
            </p:cNvSpPr>
            <p:nvPr/>
          </p:nvSpPr>
          <p:spPr bwMode="auto">
            <a:xfrm>
              <a:off x="480" y="3744"/>
              <a:ext cx="2064" cy="420"/>
            </a:xfrm>
            <a:prstGeom prst="rect">
              <a:avLst/>
            </a:prstGeom>
            <a:solidFill>
              <a:srgbClr val="CCECFF"/>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13" name="Rectangle 14"/>
            <p:cNvSpPr>
              <a:spLocks noChangeArrowheads="1"/>
            </p:cNvSpPr>
            <p:nvPr/>
          </p:nvSpPr>
          <p:spPr bwMode="auto">
            <a:xfrm rot="-57975">
              <a:off x="622" y="3778"/>
              <a:ext cx="1904"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3000" baseline="0">
                  <a:solidFill>
                    <a:srgbClr val="FF3300"/>
                  </a:solidFill>
                  <a:latin typeface="黑体" pitchFamily="2" charset="-122"/>
                  <a:ea typeface="黑体" pitchFamily="2" charset="-122"/>
                </a:rPr>
                <a:t>时间复杂度</a:t>
              </a:r>
              <a:r>
                <a:rPr lang="en-US" altLang="zh-CN" sz="3200" baseline="0">
                  <a:solidFill>
                    <a:srgbClr val="FF3300"/>
                  </a:solidFill>
                  <a:ea typeface="黑体" pitchFamily="2" charset="-122"/>
                </a:rPr>
                <a:t>O(n)</a:t>
              </a:r>
              <a:endParaRPr lang="zh-CN" altLang="en-US" sz="3200" baseline="0">
                <a:solidFill>
                  <a:srgbClr val="FF3300"/>
                </a:solidFill>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00113" y="1916114"/>
            <a:ext cx="7351712" cy="1357313"/>
            <a:chOff x="567" y="1618"/>
            <a:chExt cx="4631" cy="855"/>
          </a:xfrm>
        </p:grpSpPr>
        <p:grpSp>
          <p:nvGrpSpPr>
            <p:cNvPr id="3" name="Group 3"/>
            <p:cNvGrpSpPr>
              <a:grpSpLocks/>
            </p:cNvGrpSpPr>
            <p:nvPr/>
          </p:nvGrpSpPr>
          <p:grpSpPr bwMode="auto">
            <a:xfrm>
              <a:off x="816" y="2064"/>
              <a:ext cx="480" cy="240"/>
              <a:chOff x="720" y="2496"/>
              <a:chExt cx="480" cy="240"/>
            </a:xfrm>
          </p:grpSpPr>
          <p:sp>
            <p:nvSpPr>
              <p:cNvPr id="21577" name="Rectangle 4"/>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8" name="Rectangle 5"/>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584" y="2064"/>
              <a:ext cx="480" cy="240"/>
              <a:chOff x="720" y="2496"/>
              <a:chExt cx="480" cy="240"/>
            </a:xfrm>
          </p:grpSpPr>
          <p:sp>
            <p:nvSpPr>
              <p:cNvPr id="21575" name="Rectangle 7"/>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6" name="Rectangle 8"/>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3936" y="2064"/>
              <a:ext cx="480" cy="240"/>
              <a:chOff x="720" y="2496"/>
              <a:chExt cx="480" cy="240"/>
            </a:xfrm>
          </p:grpSpPr>
          <p:sp>
            <p:nvSpPr>
              <p:cNvPr id="21573" name="Rectangle 10"/>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4" name="Rectangle 11"/>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4656" y="2064"/>
              <a:ext cx="480" cy="240"/>
              <a:chOff x="720" y="2496"/>
              <a:chExt cx="480" cy="240"/>
            </a:xfrm>
          </p:grpSpPr>
          <p:sp>
            <p:nvSpPr>
              <p:cNvPr id="21571" name="Rectangle 1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72" name="Rectangle 1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1562" name="Text Box 15"/>
            <p:cNvSpPr txBox="1">
              <a:spLocks noChangeArrowheads="1"/>
            </p:cNvSpPr>
            <p:nvPr/>
          </p:nvSpPr>
          <p:spPr bwMode="auto">
            <a:xfrm>
              <a:off x="4970" y="2042"/>
              <a:ext cx="228" cy="288"/>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1563" name="Line 16"/>
            <p:cNvSpPr>
              <a:spLocks noChangeShapeType="1"/>
            </p:cNvSpPr>
            <p:nvPr/>
          </p:nvSpPr>
          <p:spPr bwMode="auto">
            <a:xfrm>
              <a:off x="1222" y="2171"/>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4" name="Line 17"/>
            <p:cNvSpPr>
              <a:spLocks noChangeShapeType="1"/>
            </p:cNvSpPr>
            <p:nvPr/>
          </p:nvSpPr>
          <p:spPr bwMode="auto">
            <a:xfrm>
              <a:off x="1968" y="2171"/>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5" name="Line 18"/>
            <p:cNvSpPr>
              <a:spLocks noChangeShapeType="1"/>
            </p:cNvSpPr>
            <p:nvPr/>
          </p:nvSpPr>
          <p:spPr bwMode="auto">
            <a:xfrm>
              <a:off x="3611" y="2171"/>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6" name="Line 19"/>
            <p:cNvSpPr>
              <a:spLocks noChangeShapeType="1"/>
            </p:cNvSpPr>
            <p:nvPr/>
          </p:nvSpPr>
          <p:spPr bwMode="auto">
            <a:xfrm>
              <a:off x="4320" y="2182"/>
              <a:ext cx="336" cy="0"/>
            </a:xfrm>
            <a:prstGeom prst="line">
              <a:avLst/>
            </a:prstGeom>
            <a:noFill/>
            <a:ln w="22225" cap="sq">
              <a:solidFill>
                <a:srgbClr val="000000"/>
              </a:solidFill>
              <a:round/>
              <a:headEnd/>
              <a:tailEnd type="triangle" w="med" len="med"/>
            </a:ln>
          </p:spPr>
          <p:txBody>
            <a:bodyPr wrap="none" anchor="ctr"/>
            <a:lstStyle/>
            <a:p>
              <a:endParaRPr lang="zh-CN" altLang="en-US"/>
            </a:p>
          </p:txBody>
        </p:sp>
        <p:sp>
          <p:nvSpPr>
            <p:cNvPr id="21567" name="Rectangle 20"/>
            <p:cNvSpPr>
              <a:spLocks noChangeArrowheads="1"/>
            </p:cNvSpPr>
            <p:nvPr/>
          </p:nvSpPr>
          <p:spPr bwMode="auto">
            <a:xfrm>
              <a:off x="2544" y="1968"/>
              <a:ext cx="597"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r>
                <a:rPr lang="en-US" altLang="zh-CN" sz="2400" baseline="0">
                  <a:solidFill>
                    <a:schemeClr val="bg1"/>
                  </a:solidFill>
                  <a:latin typeface="宋体" charset="-122"/>
                </a:rPr>
                <a:t> </a:t>
              </a:r>
              <a:r>
                <a:rPr lang="en-US" altLang="zh-CN" sz="2400" baseline="0">
                  <a:solidFill>
                    <a:schemeClr val="bg1"/>
                  </a:solidFill>
                </a:rPr>
                <a:t>…</a:t>
              </a:r>
              <a:endParaRPr lang="zh-CN" altLang="en-US" sz="2400" baseline="0">
                <a:solidFill>
                  <a:schemeClr val="bg1"/>
                </a:solidFill>
                <a:latin typeface="宋体" charset="-122"/>
              </a:endParaRPr>
            </a:p>
          </p:txBody>
        </p:sp>
        <p:sp>
          <p:nvSpPr>
            <p:cNvPr id="21568" name="Text Box 21"/>
            <p:cNvSpPr txBox="1">
              <a:spLocks noChangeArrowheads="1"/>
            </p:cNvSpPr>
            <p:nvPr/>
          </p:nvSpPr>
          <p:spPr bwMode="auto">
            <a:xfrm>
              <a:off x="567" y="1618"/>
              <a:ext cx="311" cy="291"/>
            </a:xfrm>
            <a:prstGeom prst="rect">
              <a:avLst/>
            </a:prstGeom>
            <a:noFill/>
            <a:ln w="12700" cap="sq">
              <a:noFill/>
              <a:miter lim="800000"/>
              <a:headEnd/>
              <a:tailEnd/>
            </a:ln>
          </p:spPr>
          <p:txBody>
            <a:bodyPr wrap="none">
              <a:spAutoFit/>
            </a:bodyPr>
            <a:lstStyle/>
            <a:p>
              <a:pPr algn="ctr"/>
              <a:r>
                <a:rPr lang="en-US" altLang="zh-CN" sz="2400" dirty="0">
                  <a:solidFill>
                    <a:schemeClr val="accent2"/>
                  </a:solidFill>
                </a:rPr>
                <a:t>list</a:t>
              </a:r>
            </a:p>
          </p:txBody>
        </p:sp>
        <p:sp>
          <p:nvSpPr>
            <p:cNvPr id="21569" name="Text Box 22"/>
            <p:cNvSpPr txBox="1">
              <a:spLocks noChangeArrowheads="1"/>
            </p:cNvSpPr>
            <p:nvPr/>
          </p:nvSpPr>
          <p:spPr bwMode="auto">
            <a:xfrm>
              <a:off x="794" y="2204"/>
              <a:ext cx="214" cy="269"/>
            </a:xfrm>
            <a:prstGeom prst="rect">
              <a:avLst/>
            </a:prstGeom>
            <a:noFill/>
            <a:ln w="12700" cap="sq">
              <a:noFill/>
              <a:miter lim="800000"/>
              <a:headEnd/>
              <a:tailEnd/>
            </a:ln>
          </p:spPr>
          <p:txBody>
            <a:bodyPr wrap="none">
              <a:spAutoFit/>
            </a:bodyPr>
            <a:lstStyle/>
            <a:p>
              <a:pPr algn="ctr"/>
              <a:r>
                <a:rPr lang="en-US" altLang="zh-CN" sz="3300">
                  <a:solidFill>
                    <a:schemeClr val="accent2"/>
                  </a:solidFill>
                </a:rPr>
                <a:t>q</a:t>
              </a:r>
            </a:p>
          </p:txBody>
        </p:sp>
        <p:sp>
          <p:nvSpPr>
            <p:cNvPr id="21570" name="Line 23"/>
            <p:cNvSpPr>
              <a:spLocks noChangeShapeType="1"/>
            </p:cNvSpPr>
            <p:nvPr/>
          </p:nvSpPr>
          <p:spPr bwMode="auto">
            <a:xfrm>
              <a:off x="672" y="1920"/>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sp>
        <p:nvSpPr>
          <p:cNvPr id="605208" name="Text Box 24"/>
          <p:cNvSpPr txBox="1">
            <a:spLocks noChangeArrowheads="1"/>
          </p:cNvSpPr>
          <p:nvPr/>
        </p:nvSpPr>
        <p:spPr bwMode="auto">
          <a:xfrm>
            <a:off x="2514600" y="3200400"/>
            <a:ext cx="5729808" cy="584775"/>
          </a:xfrm>
          <a:prstGeom prst="rect">
            <a:avLst/>
          </a:prstGeom>
          <a:noFill/>
          <a:ln w="12700" cap="sq">
            <a:noFill/>
            <a:miter lim="800000"/>
            <a:headEnd/>
            <a:tailEnd/>
          </a:ln>
          <a:effectLst>
            <a:outerShdw algn="ctr" rotWithShape="0">
              <a:schemeClr val="bg2"/>
            </a:outerShdw>
          </a:effectLst>
        </p:spPr>
        <p:txBody>
          <a:bodyPr wrap="square">
            <a:spAutoFit/>
          </a:bodyPr>
          <a:lstStyle/>
          <a:p>
            <a:r>
              <a:rPr lang="zh-CN" altLang="en-US" sz="3200" dirty="0">
                <a:solidFill>
                  <a:srgbClr val="000066"/>
                </a:solidFill>
                <a:latin typeface="幼圆" pitchFamily="49" charset="-122"/>
                <a:ea typeface="幼圆" pitchFamily="49" charset="-122"/>
              </a:rPr>
              <a:t>情况</a:t>
            </a:r>
            <a:r>
              <a:rPr lang="zh-CN" altLang="en-US" sz="3200" dirty="0">
                <a:solidFill>
                  <a:srgbClr val="000066"/>
                </a:solidFill>
                <a:ea typeface="幼圆" pitchFamily="49" charset="-122"/>
              </a:rPr>
              <a:t>1</a:t>
            </a:r>
            <a:r>
              <a:rPr lang="zh-CN" altLang="en-US" sz="3200" dirty="0">
                <a:solidFill>
                  <a:srgbClr val="000066"/>
                </a:solidFill>
                <a:latin typeface="幼圆" pitchFamily="49" charset="-122"/>
                <a:ea typeface="幼圆" pitchFamily="49" charset="-122"/>
              </a:rPr>
              <a:t>：删除链表的第一个结点</a:t>
            </a:r>
          </a:p>
        </p:txBody>
      </p:sp>
      <p:sp>
        <p:nvSpPr>
          <p:cNvPr id="605209" name="Line 25"/>
          <p:cNvSpPr>
            <a:spLocks noChangeShapeType="1"/>
          </p:cNvSpPr>
          <p:nvPr/>
        </p:nvSpPr>
        <p:spPr bwMode="auto">
          <a:xfrm>
            <a:off x="1371600" y="2241550"/>
            <a:ext cx="1066800" cy="381000"/>
          </a:xfrm>
          <a:prstGeom prst="line">
            <a:avLst/>
          </a:prstGeom>
          <a:noFill/>
          <a:ln w="28575" cap="sq">
            <a:solidFill>
              <a:schemeClr val="accent2"/>
            </a:solidFill>
            <a:round/>
            <a:headEnd/>
            <a:tailEnd type="triangle" w="med" len="med"/>
          </a:ln>
        </p:spPr>
        <p:txBody>
          <a:bodyPr wrap="none" anchor="ctr"/>
          <a:lstStyle/>
          <a:p>
            <a:endParaRPr lang="zh-CN" altLang="en-US"/>
          </a:p>
        </p:txBody>
      </p:sp>
      <p:grpSp>
        <p:nvGrpSpPr>
          <p:cNvPr id="7" name="Group 26"/>
          <p:cNvGrpSpPr>
            <a:grpSpLocks/>
          </p:cNvGrpSpPr>
          <p:nvPr/>
        </p:nvGrpSpPr>
        <p:grpSpPr bwMode="auto">
          <a:xfrm>
            <a:off x="2209800" y="1524000"/>
            <a:ext cx="2514600" cy="519113"/>
            <a:chOff x="1392" y="960"/>
            <a:chExt cx="1584" cy="327"/>
          </a:xfrm>
        </p:grpSpPr>
        <p:sp>
          <p:nvSpPr>
            <p:cNvPr id="21556" name="AutoShape 27"/>
            <p:cNvSpPr>
              <a:spLocks noChangeArrowheads="1"/>
            </p:cNvSpPr>
            <p:nvPr/>
          </p:nvSpPr>
          <p:spPr bwMode="auto">
            <a:xfrm>
              <a:off x="1392" y="963"/>
              <a:ext cx="1344" cy="317"/>
            </a:xfrm>
            <a:prstGeom prst="wedgeRectCallout">
              <a:avLst>
                <a:gd name="adj1" fmla="val -52528"/>
                <a:gd name="adj2" fmla="val 115931"/>
              </a:avLst>
            </a:prstGeom>
            <a:noFill/>
            <a:ln w="53975" cap="sq">
              <a:solidFill>
                <a:srgbClr val="2AA9A6"/>
              </a:solidFill>
              <a:miter lim="800000"/>
              <a:headEnd/>
              <a:tailEnd/>
            </a:ln>
          </p:spPr>
          <p:txBody>
            <a:bodyPr anchor="ctr"/>
            <a:lstStyle/>
            <a:p>
              <a:pPr algn="ctr"/>
              <a:endParaRPr lang="zh-CN" altLang="en-US" sz="2600" b="0"/>
            </a:p>
          </p:txBody>
        </p:sp>
        <p:sp>
          <p:nvSpPr>
            <p:cNvPr id="21557" name="Text Box 28"/>
            <p:cNvSpPr txBox="1">
              <a:spLocks noChangeArrowheads="1"/>
            </p:cNvSpPr>
            <p:nvPr/>
          </p:nvSpPr>
          <p:spPr bwMode="auto">
            <a:xfrm>
              <a:off x="1410" y="960"/>
              <a:ext cx="1566" cy="327"/>
            </a:xfrm>
            <a:prstGeom prst="rect">
              <a:avLst/>
            </a:prstGeom>
            <a:noFill/>
            <a:ln w="12700" cap="sq">
              <a:noFill/>
              <a:miter lim="800000"/>
              <a:headEnd/>
              <a:tailEnd/>
            </a:ln>
          </p:spPr>
          <p:txBody>
            <a:bodyPr>
              <a:spAutoFit/>
            </a:bodyPr>
            <a:lstStyle/>
            <a:p>
              <a:r>
                <a:rPr kumimoji="1" lang="en-US" altLang="zh-CN" sz="2800" baseline="0" dirty="0">
                  <a:solidFill>
                    <a:srgbClr val="003399"/>
                  </a:solidFill>
                  <a:ea typeface="黑体" pitchFamily="2" charset="-122"/>
                </a:rPr>
                <a:t>list</a:t>
              </a:r>
              <a:r>
                <a:rPr kumimoji="1" lang="en-US" altLang="zh-CN" sz="2800" baseline="0" dirty="0">
                  <a:solidFill>
                    <a:srgbClr val="003399"/>
                  </a:solidFill>
                  <a:ea typeface="黑体" pitchFamily="2" charset="-122"/>
                  <a:sym typeface="Symbol" pitchFamily="18" charset="2"/>
                </a:rPr>
                <a:t>=p</a:t>
              </a:r>
              <a:r>
                <a:rPr kumimoji="1" lang="en-US" altLang="zh-CN" sz="2800" baseline="0" dirty="0">
                  <a:solidFill>
                    <a:srgbClr val="003399"/>
                  </a:solidFill>
                  <a:latin typeface="宋体" charset="-122"/>
                  <a:ea typeface="宋体" charset="-122"/>
                  <a:sym typeface="Symbol" pitchFamily="18" charset="2"/>
                </a:rPr>
                <a:t>-</a:t>
              </a:r>
              <a:r>
                <a:rPr kumimoji="1" lang="en-US" altLang="zh-CN" sz="2800" baseline="0" dirty="0">
                  <a:solidFill>
                    <a:srgbClr val="003399"/>
                  </a:solidFill>
                  <a:ea typeface="黑体" pitchFamily="2" charset="-122"/>
                  <a:sym typeface="Symbol" pitchFamily="18" charset="2"/>
                </a:rPr>
                <a:t>&gt;</a:t>
              </a:r>
              <a:r>
                <a:rPr kumimoji="1" lang="en-US" altLang="zh-CN" sz="2800" baseline="0" dirty="0">
                  <a:solidFill>
                    <a:srgbClr val="003399"/>
                  </a:solidFill>
                  <a:ea typeface="黑体" pitchFamily="2" charset="-122"/>
                </a:rPr>
                <a:t>link;</a:t>
              </a:r>
            </a:p>
          </p:txBody>
        </p:sp>
      </p:grpSp>
      <p:sp>
        <p:nvSpPr>
          <p:cNvPr id="605213" name="Rectangle 29"/>
          <p:cNvSpPr>
            <a:spLocks noChangeArrowheads="1"/>
          </p:cNvSpPr>
          <p:nvPr/>
        </p:nvSpPr>
        <p:spPr bwMode="auto">
          <a:xfrm>
            <a:off x="827584" y="2348880"/>
            <a:ext cx="533400" cy="288032"/>
          </a:xfrm>
          <a:prstGeom prst="rect">
            <a:avLst/>
          </a:prstGeom>
          <a:solidFill>
            <a:srgbClr val="FFFFFF"/>
          </a:solidFill>
          <a:ln w="12700" cap="sq">
            <a:noFill/>
            <a:miter lim="800000"/>
            <a:headEnd/>
            <a:tailEnd/>
          </a:ln>
        </p:spPr>
        <p:txBody>
          <a:bodyPr wrap="none" anchor="ctr"/>
          <a:lstStyle/>
          <a:p>
            <a:endParaRPr lang="zh-CN" altLang="en-US"/>
          </a:p>
        </p:txBody>
      </p:sp>
      <p:sp>
        <p:nvSpPr>
          <p:cNvPr id="605214" name="Rectangle 30"/>
          <p:cNvSpPr>
            <a:spLocks noChangeArrowheads="1"/>
          </p:cNvSpPr>
          <p:nvPr/>
        </p:nvSpPr>
        <p:spPr bwMode="auto">
          <a:xfrm>
            <a:off x="1254125" y="2605088"/>
            <a:ext cx="1219200" cy="703262"/>
          </a:xfrm>
          <a:prstGeom prst="rect">
            <a:avLst/>
          </a:prstGeom>
          <a:solidFill>
            <a:srgbClr val="FFFFFF"/>
          </a:solidFill>
          <a:ln w="12700" cap="sq">
            <a:noFill/>
            <a:miter lim="800000"/>
            <a:headEnd/>
            <a:tailEnd/>
          </a:ln>
        </p:spPr>
        <p:txBody>
          <a:bodyPr wrap="none" anchor="ctr"/>
          <a:lstStyle/>
          <a:p>
            <a:endParaRPr lang="zh-CN" altLang="en-US"/>
          </a:p>
        </p:txBody>
      </p:sp>
      <p:sp>
        <p:nvSpPr>
          <p:cNvPr id="605215" name="Text Box 31"/>
          <p:cNvSpPr txBox="1">
            <a:spLocks noChangeArrowheads="1"/>
          </p:cNvSpPr>
          <p:nvPr/>
        </p:nvSpPr>
        <p:spPr bwMode="auto">
          <a:xfrm>
            <a:off x="2438400" y="6096000"/>
            <a:ext cx="6166048" cy="584775"/>
          </a:xfrm>
          <a:prstGeom prst="rect">
            <a:avLst/>
          </a:prstGeom>
          <a:noFill/>
          <a:ln w="12700" cap="sq">
            <a:noFill/>
            <a:miter lim="800000"/>
            <a:headEnd/>
            <a:tailEnd/>
          </a:ln>
          <a:effectLst>
            <a:outerShdw algn="ctr" rotWithShape="0">
              <a:schemeClr val="bg2"/>
            </a:outerShdw>
          </a:effectLst>
        </p:spPr>
        <p:txBody>
          <a:bodyPr wrap="square">
            <a:spAutoFit/>
          </a:bodyPr>
          <a:lstStyle/>
          <a:p>
            <a:r>
              <a:rPr lang="zh-CN" altLang="en-US" sz="3200" dirty="0">
                <a:solidFill>
                  <a:srgbClr val="000066"/>
                </a:solidFill>
                <a:latin typeface="幼圆" pitchFamily="49" charset="-122"/>
                <a:ea typeface="幼圆" pitchFamily="49" charset="-122"/>
              </a:rPr>
              <a:t>情况</a:t>
            </a:r>
            <a:r>
              <a:rPr lang="zh-CN" altLang="en-US" sz="3200" dirty="0">
                <a:solidFill>
                  <a:srgbClr val="000066"/>
                </a:solidFill>
                <a:ea typeface="幼圆" pitchFamily="49" charset="-122"/>
              </a:rPr>
              <a:t>2</a:t>
            </a:r>
            <a:r>
              <a:rPr lang="zh-CN" altLang="en-US" sz="3200" dirty="0">
                <a:solidFill>
                  <a:srgbClr val="000066"/>
                </a:solidFill>
                <a:latin typeface="幼圆" pitchFamily="49" charset="-122"/>
                <a:ea typeface="幼圆" pitchFamily="49" charset="-122"/>
              </a:rPr>
              <a:t>：删除链表中非第一个结点</a:t>
            </a:r>
          </a:p>
        </p:txBody>
      </p:sp>
      <p:grpSp>
        <p:nvGrpSpPr>
          <p:cNvPr id="8" name="Group 32"/>
          <p:cNvGrpSpPr>
            <a:grpSpLocks/>
          </p:cNvGrpSpPr>
          <p:nvPr/>
        </p:nvGrpSpPr>
        <p:grpSpPr bwMode="auto">
          <a:xfrm>
            <a:off x="798513" y="3886200"/>
            <a:ext cx="7507287" cy="1171575"/>
            <a:chOff x="503" y="2688"/>
            <a:chExt cx="4729" cy="738"/>
          </a:xfrm>
        </p:grpSpPr>
        <p:grpSp>
          <p:nvGrpSpPr>
            <p:cNvPr id="9" name="Group 33"/>
            <p:cNvGrpSpPr>
              <a:grpSpLocks/>
            </p:cNvGrpSpPr>
            <p:nvPr/>
          </p:nvGrpSpPr>
          <p:grpSpPr bwMode="auto">
            <a:xfrm>
              <a:off x="768" y="3175"/>
              <a:ext cx="480" cy="240"/>
              <a:chOff x="720" y="2496"/>
              <a:chExt cx="480" cy="240"/>
            </a:xfrm>
          </p:grpSpPr>
          <p:sp>
            <p:nvSpPr>
              <p:cNvPr id="21554" name="Rectangle 34"/>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55" name="Rectangle 35"/>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36"/>
            <p:cNvGrpSpPr>
              <a:grpSpLocks/>
            </p:cNvGrpSpPr>
            <p:nvPr/>
          </p:nvGrpSpPr>
          <p:grpSpPr bwMode="auto">
            <a:xfrm>
              <a:off x="1920" y="3175"/>
              <a:ext cx="480" cy="240"/>
              <a:chOff x="720" y="2496"/>
              <a:chExt cx="480" cy="240"/>
            </a:xfrm>
          </p:grpSpPr>
          <p:sp>
            <p:nvSpPr>
              <p:cNvPr id="21552" name="Rectangle 37"/>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53" name="Rectangle 38"/>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39"/>
            <p:cNvGrpSpPr>
              <a:grpSpLocks/>
            </p:cNvGrpSpPr>
            <p:nvPr/>
          </p:nvGrpSpPr>
          <p:grpSpPr bwMode="auto">
            <a:xfrm>
              <a:off x="2677" y="3168"/>
              <a:ext cx="480" cy="240"/>
              <a:chOff x="720" y="2496"/>
              <a:chExt cx="480" cy="240"/>
            </a:xfrm>
          </p:grpSpPr>
          <p:sp>
            <p:nvSpPr>
              <p:cNvPr id="21550" name="Rectangle 40"/>
              <p:cNvSpPr>
                <a:spLocks noChangeArrowheads="1"/>
              </p:cNvSpPr>
              <p:nvPr/>
            </p:nvSpPr>
            <p:spPr bwMode="auto">
              <a:xfrm>
                <a:off x="720" y="2496"/>
                <a:ext cx="336"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21551" name="Rectangle 41"/>
              <p:cNvSpPr>
                <a:spLocks noChangeArrowheads="1"/>
              </p:cNvSpPr>
              <p:nvPr/>
            </p:nvSpPr>
            <p:spPr bwMode="auto">
              <a:xfrm>
                <a:off x="1056" y="2496"/>
                <a:ext cx="144"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12" name="Group 42"/>
            <p:cNvGrpSpPr>
              <a:grpSpLocks/>
            </p:cNvGrpSpPr>
            <p:nvPr/>
          </p:nvGrpSpPr>
          <p:grpSpPr bwMode="auto">
            <a:xfrm>
              <a:off x="3456" y="3168"/>
              <a:ext cx="480" cy="240"/>
              <a:chOff x="720" y="2496"/>
              <a:chExt cx="480" cy="240"/>
            </a:xfrm>
          </p:grpSpPr>
          <p:sp>
            <p:nvSpPr>
              <p:cNvPr id="21548" name="Rectangle 4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49" name="Rectangle 4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45"/>
            <p:cNvGrpSpPr>
              <a:grpSpLocks/>
            </p:cNvGrpSpPr>
            <p:nvPr/>
          </p:nvGrpSpPr>
          <p:grpSpPr bwMode="auto">
            <a:xfrm>
              <a:off x="4704" y="3175"/>
              <a:ext cx="480" cy="240"/>
              <a:chOff x="720" y="2496"/>
              <a:chExt cx="480" cy="240"/>
            </a:xfrm>
          </p:grpSpPr>
          <p:sp>
            <p:nvSpPr>
              <p:cNvPr id="21546" name="Rectangle 46"/>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1547" name="Rectangle 47"/>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1533" name="Rectangle 48"/>
            <p:cNvSpPr>
              <a:spLocks noChangeArrowheads="1"/>
            </p:cNvSpPr>
            <p:nvPr/>
          </p:nvSpPr>
          <p:spPr bwMode="auto">
            <a:xfrm>
              <a:off x="5004" y="3138"/>
              <a:ext cx="228" cy="288"/>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1534" name="Line 49"/>
            <p:cNvSpPr>
              <a:spLocks noChangeShapeType="1"/>
            </p:cNvSpPr>
            <p:nvPr/>
          </p:nvSpPr>
          <p:spPr bwMode="auto">
            <a:xfrm>
              <a:off x="1200" y="3286"/>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5" name="Line 50"/>
            <p:cNvSpPr>
              <a:spLocks noChangeShapeType="1"/>
            </p:cNvSpPr>
            <p:nvPr/>
          </p:nvSpPr>
          <p:spPr bwMode="auto">
            <a:xfrm>
              <a:off x="1680" y="329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6" name="Line 51"/>
            <p:cNvSpPr>
              <a:spLocks noChangeShapeType="1"/>
            </p:cNvSpPr>
            <p:nvPr/>
          </p:nvSpPr>
          <p:spPr bwMode="auto">
            <a:xfrm>
              <a:off x="3851" y="3286"/>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7" name="Line 52"/>
            <p:cNvSpPr>
              <a:spLocks noChangeShapeType="1"/>
            </p:cNvSpPr>
            <p:nvPr/>
          </p:nvSpPr>
          <p:spPr bwMode="auto">
            <a:xfrm>
              <a:off x="4475" y="3286"/>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8" name="Line 53"/>
            <p:cNvSpPr>
              <a:spLocks noChangeShapeType="1"/>
            </p:cNvSpPr>
            <p:nvPr/>
          </p:nvSpPr>
          <p:spPr bwMode="auto">
            <a:xfrm flipV="1">
              <a:off x="2341" y="3286"/>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39" name="Line 54"/>
            <p:cNvSpPr>
              <a:spLocks noChangeShapeType="1"/>
            </p:cNvSpPr>
            <p:nvPr/>
          </p:nvSpPr>
          <p:spPr bwMode="auto">
            <a:xfrm flipV="1">
              <a:off x="3105" y="3286"/>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1540" name="Rectangle 55"/>
            <p:cNvSpPr>
              <a:spLocks noChangeArrowheads="1"/>
            </p:cNvSpPr>
            <p:nvPr/>
          </p:nvSpPr>
          <p:spPr bwMode="auto">
            <a:xfrm>
              <a:off x="4139" y="3083"/>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1541" name="Rectangle 56"/>
            <p:cNvSpPr>
              <a:spLocks noChangeArrowheads="1"/>
            </p:cNvSpPr>
            <p:nvPr/>
          </p:nvSpPr>
          <p:spPr bwMode="auto">
            <a:xfrm>
              <a:off x="1425" y="3091"/>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1542" name="Rectangle 57"/>
            <p:cNvSpPr>
              <a:spLocks noChangeArrowheads="1"/>
            </p:cNvSpPr>
            <p:nvPr/>
          </p:nvSpPr>
          <p:spPr bwMode="auto">
            <a:xfrm>
              <a:off x="503" y="2688"/>
              <a:ext cx="36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21543" name="Line 58"/>
            <p:cNvSpPr>
              <a:spLocks noChangeShapeType="1"/>
            </p:cNvSpPr>
            <p:nvPr/>
          </p:nvSpPr>
          <p:spPr bwMode="auto">
            <a:xfrm>
              <a:off x="720" y="2976"/>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21544" name="Rectangle 59"/>
            <p:cNvSpPr>
              <a:spLocks noChangeArrowheads="1"/>
            </p:cNvSpPr>
            <p:nvPr/>
          </p:nvSpPr>
          <p:spPr bwMode="auto">
            <a:xfrm>
              <a:off x="2601" y="2862"/>
              <a:ext cx="249" cy="407"/>
            </a:xfrm>
            <a:prstGeom prst="rect">
              <a:avLst/>
            </a:prstGeom>
            <a:noFill/>
            <a:ln w="12700" cap="sq">
              <a:noFill/>
              <a:miter lim="800000"/>
              <a:headEnd/>
              <a:tailEnd/>
            </a:ln>
          </p:spPr>
          <p:txBody>
            <a:bodyPr wrap="none">
              <a:spAutoFit/>
            </a:bodyPr>
            <a:lstStyle/>
            <a:p>
              <a:pPr algn="ctr"/>
              <a:r>
                <a:rPr lang="en-US" altLang="zh-CN" sz="3600" dirty="0">
                  <a:solidFill>
                    <a:schemeClr val="accent2"/>
                  </a:solidFill>
                </a:rPr>
                <a:t>p</a:t>
              </a:r>
            </a:p>
          </p:txBody>
        </p:sp>
        <p:sp>
          <p:nvSpPr>
            <p:cNvPr id="21545" name="Rectangle 60"/>
            <p:cNvSpPr>
              <a:spLocks noChangeArrowheads="1"/>
            </p:cNvSpPr>
            <p:nvPr/>
          </p:nvSpPr>
          <p:spPr bwMode="auto">
            <a:xfrm>
              <a:off x="1883" y="2865"/>
              <a:ext cx="20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r</a:t>
              </a:r>
            </a:p>
          </p:txBody>
        </p:sp>
      </p:grpSp>
      <p:sp>
        <p:nvSpPr>
          <p:cNvPr id="605245" name="Freeform 61"/>
          <p:cNvSpPr>
            <a:spLocks/>
          </p:cNvSpPr>
          <p:nvPr/>
        </p:nvSpPr>
        <p:spPr bwMode="auto">
          <a:xfrm>
            <a:off x="3675063" y="4935538"/>
            <a:ext cx="1905000" cy="482600"/>
          </a:xfrm>
          <a:custGeom>
            <a:avLst/>
            <a:gdLst>
              <a:gd name="T0" fmla="*/ 0 w 1200"/>
              <a:gd name="T1" fmla="*/ 0 h 304"/>
              <a:gd name="T2" fmla="*/ 2147483647 w 1200"/>
              <a:gd name="T3" fmla="*/ 2147483647 h 304"/>
              <a:gd name="T4" fmla="*/ 2147483647 w 1200"/>
              <a:gd name="T5" fmla="*/ 2147483647 h 304"/>
              <a:gd name="T6" fmla="*/ 0 60000 65536"/>
              <a:gd name="T7" fmla="*/ 0 60000 65536"/>
              <a:gd name="T8" fmla="*/ 0 60000 65536"/>
              <a:gd name="T9" fmla="*/ 0 w 1200"/>
              <a:gd name="T10" fmla="*/ 0 h 304"/>
              <a:gd name="T11" fmla="*/ 1200 w 1200"/>
              <a:gd name="T12" fmla="*/ 304 h 304"/>
            </a:gdLst>
            <a:ahLst/>
            <a:cxnLst>
              <a:cxn ang="T6">
                <a:pos x="T0" y="T1"/>
              </a:cxn>
              <a:cxn ang="T7">
                <a:pos x="T2" y="T3"/>
              </a:cxn>
              <a:cxn ang="T8">
                <a:pos x="T4" y="T5"/>
              </a:cxn>
            </a:cxnLst>
            <a:rect l="T9" t="T10" r="T11" b="T12"/>
            <a:pathLst>
              <a:path w="1200" h="304">
                <a:moveTo>
                  <a:pt x="0" y="0"/>
                </a:moveTo>
                <a:cubicBezTo>
                  <a:pt x="260" y="136"/>
                  <a:pt x="520" y="272"/>
                  <a:pt x="720" y="288"/>
                </a:cubicBezTo>
                <a:cubicBezTo>
                  <a:pt x="920" y="304"/>
                  <a:pt x="1112" y="128"/>
                  <a:pt x="1200" y="96"/>
                </a:cubicBezTo>
              </a:path>
            </a:pathLst>
          </a:custGeom>
          <a:noFill/>
          <a:ln w="31750" cap="sq" cmpd="sng">
            <a:solidFill>
              <a:schemeClr val="accent2"/>
            </a:solidFill>
            <a:prstDash val="solid"/>
            <a:round/>
            <a:headEnd/>
            <a:tailEnd type="arrow" w="med" len="med"/>
          </a:ln>
        </p:spPr>
        <p:txBody>
          <a:bodyPr wrap="none" anchor="ctr"/>
          <a:lstStyle/>
          <a:p>
            <a:endParaRPr lang="zh-CN" altLang="en-US"/>
          </a:p>
        </p:txBody>
      </p:sp>
      <p:grpSp>
        <p:nvGrpSpPr>
          <p:cNvPr id="14" name="Group 62"/>
          <p:cNvGrpSpPr>
            <a:grpSpLocks/>
          </p:cNvGrpSpPr>
          <p:nvPr/>
        </p:nvGrpSpPr>
        <p:grpSpPr bwMode="auto">
          <a:xfrm>
            <a:off x="936625" y="5486399"/>
            <a:ext cx="3025775" cy="646113"/>
            <a:chOff x="590" y="3456"/>
            <a:chExt cx="1906" cy="407"/>
          </a:xfrm>
        </p:grpSpPr>
        <p:sp>
          <p:nvSpPr>
            <p:cNvPr id="21526" name="AutoShape 63"/>
            <p:cNvSpPr>
              <a:spLocks noChangeArrowheads="1"/>
            </p:cNvSpPr>
            <p:nvPr/>
          </p:nvSpPr>
          <p:spPr bwMode="auto">
            <a:xfrm>
              <a:off x="596" y="3471"/>
              <a:ext cx="1728" cy="336"/>
            </a:xfrm>
            <a:prstGeom prst="wedgeRectCallout">
              <a:avLst>
                <a:gd name="adj1" fmla="val 52259"/>
                <a:gd name="adj2" fmla="val -109523"/>
              </a:avLst>
            </a:prstGeom>
            <a:noFill/>
            <a:ln w="50800" cap="sq">
              <a:solidFill>
                <a:srgbClr val="2AA9A6"/>
              </a:solidFill>
              <a:miter lim="800000"/>
              <a:headEnd/>
              <a:tailEnd/>
            </a:ln>
          </p:spPr>
          <p:txBody>
            <a:bodyPr anchor="ctr"/>
            <a:lstStyle/>
            <a:p>
              <a:pPr algn="ctr"/>
              <a:endParaRPr lang="zh-CN" altLang="en-US" sz="2600" b="0"/>
            </a:p>
          </p:txBody>
        </p:sp>
        <p:sp>
          <p:nvSpPr>
            <p:cNvPr id="21527" name="Rectangle 64"/>
            <p:cNvSpPr>
              <a:spLocks noChangeArrowheads="1"/>
            </p:cNvSpPr>
            <p:nvPr/>
          </p:nvSpPr>
          <p:spPr bwMode="auto">
            <a:xfrm>
              <a:off x="590" y="3456"/>
              <a:ext cx="1906" cy="407"/>
            </a:xfrm>
            <a:prstGeom prst="rect">
              <a:avLst/>
            </a:prstGeom>
            <a:noFill/>
            <a:ln w="12700" cap="sq">
              <a:noFill/>
              <a:miter lim="800000"/>
              <a:headEnd/>
              <a:tailEnd/>
            </a:ln>
          </p:spPr>
          <p:txBody>
            <a:bodyPr>
              <a:spAutoFit/>
            </a:bodyPr>
            <a:lstStyle/>
            <a:p>
              <a:r>
                <a:rPr kumimoji="1" lang="en-US" altLang="zh-CN" sz="2800" baseline="0" dirty="0">
                  <a:solidFill>
                    <a:srgbClr val="003399"/>
                  </a:solidFill>
                  <a:ea typeface="黑体" pitchFamily="2" charset="-122"/>
                </a:rPr>
                <a:t>r</a:t>
              </a:r>
              <a:r>
                <a:rPr kumimoji="1" lang="en-US" altLang="zh-CN" sz="2800" baseline="0" dirty="0">
                  <a:solidFill>
                    <a:srgbClr val="003399"/>
                  </a:solidFill>
                  <a:latin typeface="宋体" charset="-122"/>
                  <a:ea typeface="宋体" charset="-122"/>
                </a:rPr>
                <a:t>-</a:t>
              </a:r>
              <a:r>
                <a:rPr kumimoji="1" lang="en-US" altLang="zh-CN" sz="2800" baseline="0" dirty="0">
                  <a:solidFill>
                    <a:srgbClr val="003399"/>
                  </a:solidFill>
                  <a:ea typeface="黑体" pitchFamily="2" charset="-122"/>
                </a:rPr>
                <a:t>&gt;link=p</a:t>
              </a:r>
              <a:r>
                <a:rPr kumimoji="1" lang="en-US" altLang="zh-CN" sz="2800" baseline="0" dirty="0">
                  <a:solidFill>
                    <a:srgbClr val="003399"/>
                  </a:solidFill>
                  <a:latin typeface="宋体" charset="-122"/>
                  <a:ea typeface="宋体" charset="-122"/>
                </a:rPr>
                <a:t>-</a:t>
              </a:r>
              <a:r>
                <a:rPr kumimoji="1" lang="en-US" altLang="zh-CN" sz="2800" baseline="0" dirty="0">
                  <a:solidFill>
                    <a:srgbClr val="003399"/>
                  </a:solidFill>
                  <a:ea typeface="黑体" pitchFamily="2" charset="-122"/>
                </a:rPr>
                <a:t>&gt;link</a:t>
              </a:r>
              <a:r>
                <a:rPr lang="en-US" altLang="zh-CN" sz="3600" dirty="0">
                  <a:solidFill>
                    <a:srgbClr val="003399"/>
                  </a:solidFill>
                </a:rPr>
                <a:t>;</a:t>
              </a:r>
            </a:p>
          </p:txBody>
        </p:sp>
      </p:grpSp>
      <p:grpSp>
        <p:nvGrpSpPr>
          <p:cNvPr id="15" name="Group 65"/>
          <p:cNvGrpSpPr>
            <a:grpSpLocks/>
          </p:cNvGrpSpPr>
          <p:nvPr/>
        </p:nvGrpSpPr>
        <p:grpSpPr bwMode="auto">
          <a:xfrm>
            <a:off x="457200" y="190500"/>
            <a:ext cx="7315200" cy="1066800"/>
            <a:chOff x="384" y="144"/>
            <a:chExt cx="4608" cy="672"/>
          </a:xfrm>
        </p:grpSpPr>
        <p:sp>
          <p:nvSpPr>
            <p:cNvPr id="21524" name="Rectangle 66"/>
            <p:cNvSpPr>
              <a:spLocks noChangeArrowheads="1"/>
            </p:cNvSpPr>
            <p:nvPr/>
          </p:nvSpPr>
          <p:spPr bwMode="auto">
            <a:xfrm>
              <a:off x="384" y="144"/>
              <a:ext cx="460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21525" name="Rectangle 67"/>
            <p:cNvSpPr>
              <a:spLocks noChangeArrowheads="1"/>
            </p:cNvSpPr>
            <p:nvPr/>
          </p:nvSpPr>
          <p:spPr bwMode="auto">
            <a:xfrm>
              <a:off x="425" y="228"/>
              <a:ext cx="4332" cy="330"/>
            </a:xfrm>
            <a:prstGeom prst="rect">
              <a:avLst/>
            </a:prstGeom>
            <a:noFill/>
            <a:ln w="12700" cap="sq">
              <a:noFill/>
              <a:miter lim="800000"/>
              <a:headEnd/>
              <a:tailEnd/>
            </a:ln>
            <a:effectLst>
              <a:outerShdw dist="12700" algn="ctr" rotWithShape="0">
                <a:schemeClr val="bg1"/>
              </a:outerShdw>
            </a:effectLst>
          </p:spPr>
          <p:txBody>
            <a:bodyPr wrap="none">
              <a:spAutoFit/>
            </a:bodyPr>
            <a:lstStyle/>
            <a:p>
              <a:r>
                <a:rPr kumimoji="1" lang="zh-CN" altLang="en-US" sz="2800" baseline="0" dirty="0">
                  <a:solidFill>
                    <a:schemeClr val="accent2"/>
                  </a:solidFill>
                  <a:latin typeface="黑体" pitchFamily="2" charset="-122"/>
                  <a:ea typeface="黑体" pitchFamily="2" charset="-122"/>
                </a:rPr>
                <a:t> </a:t>
              </a:r>
              <a:r>
                <a:rPr kumimoji="1" lang="en-US" altLang="zh-CN" sz="2800" dirty="0">
                  <a:solidFill>
                    <a:schemeClr val="accent2"/>
                  </a:solidFill>
                  <a:ea typeface="黑体" pitchFamily="2" charset="-122"/>
                </a:rPr>
                <a:t>6</a:t>
              </a:r>
              <a:r>
                <a:rPr kumimoji="1" lang="en-US" altLang="zh-CN" sz="2800" baseline="0" dirty="0">
                  <a:solidFill>
                    <a:schemeClr val="accent2"/>
                  </a:solidFill>
                  <a:ea typeface="黑体" pitchFamily="2" charset="-122"/>
                </a:rPr>
                <a:t>.</a:t>
              </a:r>
              <a:r>
                <a:rPr kumimoji="1" lang="en-US" altLang="zh-CN"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latin typeface="黑体" pitchFamily="2" charset="-122"/>
                  <a:ea typeface="黑体" pitchFamily="2" charset="-122"/>
                </a:rPr>
                <a:t>从非空线性链表中删除</a:t>
              </a:r>
              <a:r>
                <a:rPr kumimoji="1" lang="en-US" altLang="zh-CN" sz="2800" dirty="0">
                  <a:solidFill>
                    <a:schemeClr val="accent2"/>
                  </a:solidFill>
                  <a:ea typeface="黑体" pitchFamily="2" charset="-122"/>
                </a:rPr>
                <a:t>p</a:t>
              </a:r>
              <a:r>
                <a:rPr kumimoji="1" lang="zh-CN" altLang="en-US" sz="2800" baseline="0" dirty="0">
                  <a:solidFill>
                    <a:schemeClr val="accent2"/>
                  </a:solidFill>
                  <a:latin typeface="黑体" pitchFamily="2" charset="-122"/>
                  <a:ea typeface="黑体" pitchFamily="2" charset="-122"/>
                </a:rPr>
                <a:t>指向的链结点,</a:t>
              </a:r>
            </a:p>
          </p:txBody>
        </p:sp>
      </p:grpSp>
      <p:sp>
        <p:nvSpPr>
          <p:cNvPr id="605252" name="Rectangle 68"/>
          <p:cNvSpPr>
            <a:spLocks noChangeArrowheads="1"/>
          </p:cNvSpPr>
          <p:nvPr/>
        </p:nvSpPr>
        <p:spPr bwMode="auto">
          <a:xfrm>
            <a:off x="1143000" y="704850"/>
            <a:ext cx="5575300" cy="519113"/>
          </a:xfrm>
          <a:prstGeom prst="rect">
            <a:avLst/>
          </a:prstGeom>
          <a:noFill/>
          <a:ln w="9525">
            <a:noFill/>
            <a:miter lim="800000"/>
            <a:headEnd/>
            <a:tailEnd/>
          </a:ln>
          <a:effectLst>
            <a:outerShdw dist="17961" dir="2700000" algn="ctr" rotWithShape="0">
              <a:schemeClr val="bg1"/>
            </a:outerShdw>
          </a:effectLst>
        </p:spPr>
        <p:txBody>
          <a:bodyPr>
            <a:spAutoFit/>
          </a:bodyPr>
          <a:lstStyle/>
          <a:p>
            <a:r>
              <a:rPr kumimoji="1" lang="zh-CN" altLang="en-US" sz="2800" baseline="0">
                <a:solidFill>
                  <a:srgbClr val="FF3300"/>
                </a:solidFill>
                <a:latin typeface="黑体" pitchFamily="2" charset="-122"/>
                <a:ea typeface="黑体" pitchFamily="2" charset="-122"/>
              </a:rPr>
              <a:t>设</a:t>
            </a:r>
            <a:r>
              <a:rPr kumimoji="1" lang="en-US" altLang="en-US" sz="2800" baseline="0">
                <a:solidFill>
                  <a:srgbClr val="FF3300"/>
                </a:solidFill>
                <a:ea typeface="黑体" pitchFamily="2" charset="-122"/>
              </a:rPr>
              <a:t>q</a:t>
            </a:r>
            <a:r>
              <a:rPr kumimoji="1" lang="zh-CN" altLang="en-US" sz="2800" baseline="0">
                <a:solidFill>
                  <a:srgbClr val="FF3300"/>
                </a:solidFill>
                <a:latin typeface="黑体" pitchFamily="2" charset="-122"/>
                <a:ea typeface="黑体" pitchFamily="2" charset="-122"/>
              </a:rPr>
              <a:t>的直接前驱结点由</a:t>
            </a:r>
            <a:r>
              <a:rPr kumimoji="1" lang="en-US" altLang="en-US" sz="2800" baseline="0">
                <a:solidFill>
                  <a:srgbClr val="FF3300"/>
                </a:solidFill>
                <a:ea typeface="黑体" pitchFamily="2" charset="-122"/>
              </a:rPr>
              <a:t>r</a:t>
            </a:r>
            <a:r>
              <a:rPr kumimoji="1" lang="zh-CN" altLang="en-US" sz="2800" baseline="0">
                <a:solidFill>
                  <a:srgbClr val="FF3300"/>
                </a:solidFill>
                <a:latin typeface="黑体" pitchFamily="2" charset="-122"/>
                <a:ea typeface="黑体" pitchFamily="2" charset="-122"/>
              </a:rPr>
              <a:t>指出</a:t>
            </a:r>
          </a:p>
        </p:txBody>
      </p:sp>
      <p:grpSp>
        <p:nvGrpSpPr>
          <p:cNvPr id="16" name="Group 69"/>
          <p:cNvGrpSpPr>
            <a:grpSpLocks/>
          </p:cNvGrpSpPr>
          <p:nvPr/>
        </p:nvGrpSpPr>
        <p:grpSpPr bwMode="auto">
          <a:xfrm rot="-2610625">
            <a:off x="3863975" y="4660900"/>
            <a:ext cx="358775" cy="358775"/>
            <a:chOff x="295" y="2010"/>
            <a:chExt cx="226" cy="226"/>
          </a:xfrm>
        </p:grpSpPr>
        <p:sp>
          <p:nvSpPr>
            <p:cNvPr id="21522" name="Line 70"/>
            <p:cNvSpPr>
              <a:spLocks noChangeShapeType="1"/>
            </p:cNvSpPr>
            <p:nvPr/>
          </p:nvSpPr>
          <p:spPr bwMode="auto">
            <a:xfrm>
              <a:off x="295" y="2115"/>
              <a:ext cx="226" cy="0"/>
            </a:xfrm>
            <a:prstGeom prst="line">
              <a:avLst/>
            </a:prstGeom>
            <a:noFill/>
            <a:ln w="28575">
              <a:solidFill>
                <a:srgbClr val="F20000"/>
              </a:solidFill>
              <a:round/>
              <a:headEnd/>
              <a:tailEnd/>
            </a:ln>
          </p:spPr>
          <p:txBody>
            <a:bodyPr wrap="none" anchor="ctr"/>
            <a:lstStyle/>
            <a:p>
              <a:endParaRPr lang="zh-CN" altLang="en-US"/>
            </a:p>
          </p:txBody>
        </p:sp>
        <p:sp>
          <p:nvSpPr>
            <p:cNvPr id="21523" name="Line 71"/>
            <p:cNvSpPr>
              <a:spLocks noChangeShapeType="1"/>
            </p:cNvSpPr>
            <p:nvPr/>
          </p:nvSpPr>
          <p:spPr bwMode="auto">
            <a:xfrm rot="16200000" flipV="1">
              <a:off x="297" y="2123"/>
              <a:ext cx="226" cy="0"/>
            </a:xfrm>
            <a:prstGeom prst="line">
              <a:avLst/>
            </a:prstGeom>
            <a:noFill/>
            <a:ln w="28575">
              <a:solidFill>
                <a:srgbClr val="F20000"/>
              </a:solidFill>
              <a:round/>
              <a:headEnd/>
              <a:tailEnd/>
            </a:ln>
          </p:spPr>
          <p:txBody>
            <a:bodyPr wrap="none" anchor="ctr"/>
            <a:lstStyle/>
            <a:p>
              <a:endParaRPr lang="zh-CN" altLang="en-US"/>
            </a:p>
          </p:txBody>
        </p:sp>
      </p:grpSp>
      <p:grpSp>
        <p:nvGrpSpPr>
          <p:cNvPr id="17" name="Group 72"/>
          <p:cNvGrpSpPr>
            <a:grpSpLocks/>
          </p:cNvGrpSpPr>
          <p:nvPr/>
        </p:nvGrpSpPr>
        <p:grpSpPr bwMode="auto">
          <a:xfrm>
            <a:off x="3833813" y="4630738"/>
            <a:ext cx="1612900" cy="454025"/>
            <a:chOff x="2415" y="2917"/>
            <a:chExt cx="1016" cy="286"/>
          </a:xfrm>
        </p:grpSpPr>
        <p:sp>
          <p:nvSpPr>
            <p:cNvPr id="21520" name="Rectangle 73"/>
            <p:cNvSpPr>
              <a:spLocks noChangeArrowheads="1"/>
            </p:cNvSpPr>
            <p:nvPr/>
          </p:nvSpPr>
          <p:spPr bwMode="auto">
            <a:xfrm>
              <a:off x="2415" y="2917"/>
              <a:ext cx="1016" cy="241"/>
            </a:xfrm>
            <a:prstGeom prst="rect">
              <a:avLst/>
            </a:prstGeom>
            <a:solidFill>
              <a:srgbClr val="FFFFFF"/>
            </a:solidFill>
            <a:ln w="12700" cap="sq">
              <a:noFill/>
              <a:miter lim="800000"/>
              <a:headEnd/>
              <a:tailEnd/>
            </a:ln>
          </p:spPr>
          <p:txBody>
            <a:bodyPr wrap="none" anchor="ctr"/>
            <a:lstStyle/>
            <a:p>
              <a:endParaRPr lang="zh-CN" altLang="en-US"/>
            </a:p>
          </p:txBody>
        </p:sp>
        <p:sp>
          <p:nvSpPr>
            <p:cNvPr id="21521" name="Rectangle 74"/>
            <p:cNvSpPr>
              <a:spLocks noChangeArrowheads="1"/>
            </p:cNvSpPr>
            <p:nvPr/>
          </p:nvSpPr>
          <p:spPr bwMode="auto">
            <a:xfrm>
              <a:off x="2608" y="2976"/>
              <a:ext cx="635" cy="227"/>
            </a:xfrm>
            <a:prstGeom prst="rect">
              <a:avLst/>
            </a:prstGeom>
            <a:solidFill>
              <a:srgbClr val="FFFFFF"/>
            </a:solidFill>
            <a:ln w="12700" cap="sq">
              <a:noFill/>
              <a:miter lim="800000"/>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05208"/>
                                        </p:tgtEl>
                                        <p:attrNameLst>
                                          <p:attrName>style.visibility</p:attrName>
                                        </p:attrNameLst>
                                      </p:cBhvr>
                                      <p:to>
                                        <p:strVal val="visible"/>
                                      </p:to>
                                    </p:set>
                                    <p:anim calcmode="lin" valueType="num">
                                      <p:cBhvr>
                                        <p:cTn id="7" dur="500" fill="hold"/>
                                        <p:tgtEl>
                                          <p:spTgt spid="605208"/>
                                        </p:tgtEl>
                                        <p:attrNameLst>
                                          <p:attrName>ppt_w</p:attrName>
                                        </p:attrNameLst>
                                      </p:cBhvr>
                                      <p:tavLst>
                                        <p:tav tm="0">
                                          <p:val>
                                            <p:fltVal val="0"/>
                                          </p:val>
                                        </p:tav>
                                        <p:tav tm="100000">
                                          <p:val>
                                            <p:strVal val="#ppt_w"/>
                                          </p:val>
                                        </p:tav>
                                      </p:tavLst>
                                    </p:anim>
                                    <p:anim calcmode="lin" valueType="num">
                                      <p:cBhvr>
                                        <p:cTn id="8" dur="500" fill="hold"/>
                                        <p:tgtEl>
                                          <p:spTgt spid="60520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05209"/>
                                        </p:tgtEl>
                                        <p:attrNameLst>
                                          <p:attrName>style.visibility</p:attrName>
                                        </p:attrNameLst>
                                      </p:cBhvr>
                                      <p:to>
                                        <p:strVal val="visible"/>
                                      </p:to>
                                    </p:set>
                                    <p:animEffect transition="in" filter="wipe(left)">
                                      <p:cBhvr>
                                        <p:cTn id="18" dur="500"/>
                                        <p:tgtEl>
                                          <p:spTgt spid="6052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right)">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605213"/>
                                        </p:tgtEl>
                                        <p:attrNameLst>
                                          <p:attrName>style.visibility</p:attrName>
                                        </p:attrNameLst>
                                      </p:cBhvr>
                                      <p:to>
                                        <p:strVal val="visible"/>
                                      </p:to>
                                    </p:set>
                                    <p:animEffect transition="in" filter="dissolve">
                                      <p:cBhvr>
                                        <p:cTn id="28" dur="500"/>
                                        <p:tgtEl>
                                          <p:spTgt spid="60521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05214"/>
                                        </p:tgtEl>
                                        <p:attrNameLst>
                                          <p:attrName>style.visibility</p:attrName>
                                        </p:attrNameLst>
                                      </p:cBhvr>
                                      <p:to>
                                        <p:strVal val="visible"/>
                                      </p:to>
                                    </p:set>
                                    <p:animEffect transition="in" filter="dissolve">
                                      <p:cBhvr>
                                        <p:cTn id="33" dur="500"/>
                                        <p:tgtEl>
                                          <p:spTgt spid="6052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grpId="0" nodeType="clickEffect">
                                  <p:stCondLst>
                                    <p:cond delay="0"/>
                                  </p:stCondLst>
                                  <p:childTnLst>
                                    <p:set>
                                      <p:cBhvr>
                                        <p:cTn id="37" dur="1" fill="hold">
                                          <p:stCondLst>
                                            <p:cond delay="0"/>
                                          </p:stCondLst>
                                        </p:cTn>
                                        <p:tgtEl>
                                          <p:spTgt spid="605215"/>
                                        </p:tgtEl>
                                        <p:attrNameLst>
                                          <p:attrName>style.visibility</p:attrName>
                                        </p:attrNameLst>
                                      </p:cBhvr>
                                      <p:to>
                                        <p:strVal val="visible"/>
                                      </p:to>
                                    </p:set>
                                    <p:anim calcmode="lin" valueType="num">
                                      <p:cBhvr>
                                        <p:cTn id="38" dur="500" fill="hold"/>
                                        <p:tgtEl>
                                          <p:spTgt spid="605215"/>
                                        </p:tgtEl>
                                        <p:attrNameLst>
                                          <p:attrName>ppt_w</p:attrName>
                                        </p:attrNameLst>
                                      </p:cBhvr>
                                      <p:tavLst>
                                        <p:tav tm="0">
                                          <p:val>
                                            <p:fltVal val="0"/>
                                          </p:val>
                                        </p:tav>
                                        <p:tav tm="100000">
                                          <p:val>
                                            <p:strVal val="#ppt_w"/>
                                          </p:val>
                                        </p:tav>
                                      </p:tavLst>
                                    </p:anim>
                                    <p:anim calcmode="lin" valueType="num">
                                      <p:cBhvr>
                                        <p:cTn id="39" dur="500" fill="hold"/>
                                        <p:tgtEl>
                                          <p:spTgt spid="605215"/>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605252"/>
                                        </p:tgtEl>
                                        <p:attrNameLst>
                                          <p:attrName>style.visibility</p:attrName>
                                        </p:attrNameLst>
                                      </p:cBhvr>
                                      <p:to>
                                        <p:strVal val="visible"/>
                                      </p:to>
                                    </p:set>
                                    <p:animEffect transition="in" filter="wipe(right)">
                                      <p:cBhvr>
                                        <p:cTn id="44" dur="500"/>
                                        <p:tgtEl>
                                          <p:spTgt spid="60525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6"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strips(downRight)">
                                      <p:cBhvr>
                                        <p:cTn id="49" dur="500"/>
                                        <p:tgtEl>
                                          <p:spTgt spid="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05245"/>
                                        </p:tgtEl>
                                        <p:attrNameLst>
                                          <p:attrName>style.visibility</p:attrName>
                                        </p:attrNameLst>
                                      </p:cBhvr>
                                      <p:to>
                                        <p:strVal val="visible"/>
                                      </p:to>
                                    </p:set>
                                    <p:animEffect transition="in" filter="wipe(left)">
                                      <p:cBhvr>
                                        <p:cTn id="54" dur="500"/>
                                        <p:tgtEl>
                                          <p:spTgt spid="60524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3" presetClass="entr" presetSubtype="272" fill="hold" nodeType="click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strVal val="2/3*#ppt_w"/>
                                          </p:val>
                                        </p:tav>
                                        <p:tav tm="100000">
                                          <p:val>
                                            <p:strVal val="#ppt_w"/>
                                          </p:val>
                                        </p:tav>
                                      </p:tavLst>
                                    </p:anim>
                                    <p:anim calcmode="lin" valueType="num">
                                      <p:cBhvr>
                                        <p:cTn id="65" dur="500" fill="hold"/>
                                        <p:tgtEl>
                                          <p:spTgt spid="16"/>
                                        </p:tgtEl>
                                        <p:attrNameLst>
                                          <p:attrName>ppt_h</p:attrName>
                                        </p:attrNameLst>
                                      </p:cBhvr>
                                      <p:tavLst>
                                        <p:tav tm="0">
                                          <p:val>
                                            <p:strVal val="2/3*#ppt_h"/>
                                          </p:val>
                                        </p:tav>
                                        <p:tav tm="100000">
                                          <p:val>
                                            <p:strVal val="#ppt_h"/>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16" presetClass="entr" presetSubtype="37" fill="hold"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barn(outVertical)">
                                      <p:cBhvr>
                                        <p:cTn id="7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208" grpId="0" autoUpdateAnimBg="0"/>
      <p:bldP spid="605209" grpId="0" animBg="1"/>
      <p:bldP spid="605213" grpId="0" animBg="1"/>
      <p:bldP spid="605214" grpId="0" animBg="1"/>
      <p:bldP spid="605215" grpId="0" autoUpdateAnimBg="0"/>
      <p:bldP spid="605245" grpId="0" animBg="1"/>
      <p:bldP spid="605252"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1003300"/>
            <a:ext cx="8077200" cy="3827463"/>
            <a:chOff x="336" y="632"/>
            <a:chExt cx="5088" cy="2411"/>
          </a:xfrm>
        </p:grpSpPr>
        <p:sp>
          <p:nvSpPr>
            <p:cNvPr id="22572" name="Rectangle 3"/>
            <p:cNvSpPr>
              <a:spLocks noChangeArrowheads="1"/>
            </p:cNvSpPr>
            <p:nvPr/>
          </p:nvSpPr>
          <p:spPr bwMode="auto">
            <a:xfrm>
              <a:off x="384" y="632"/>
              <a:ext cx="5040" cy="2313"/>
            </a:xfrm>
            <a:prstGeom prst="rect">
              <a:avLst/>
            </a:prstGeom>
            <a:solidFill>
              <a:srgbClr val="FFE6CD"/>
            </a:solidFill>
            <a:ln w="9525">
              <a:noFill/>
              <a:miter lim="800000"/>
              <a:headEnd/>
              <a:tailEnd/>
            </a:ln>
            <a:effectLst>
              <a:outerShdw dist="198380" dir="3011666" algn="ctr" rotWithShape="0">
                <a:srgbClr val="B2B2B2"/>
              </a:outerShdw>
            </a:effectLst>
          </p:spPr>
          <p:txBody>
            <a:bodyPr wrap="none" anchor="ctr"/>
            <a:lstStyle/>
            <a:p>
              <a:endParaRPr lang="zh-CN" altLang="en-US"/>
            </a:p>
          </p:txBody>
        </p:sp>
        <p:sp>
          <p:nvSpPr>
            <p:cNvPr id="22573" name="Text Box 4"/>
            <p:cNvSpPr txBox="1">
              <a:spLocks noChangeArrowheads="1"/>
            </p:cNvSpPr>
            <p:nvPr/>
          </p:nvSpPr>
          <p:spPr bwMode="auto">
            <a:xfrm>
              <a:off x="336" y="884"/>
              <a:ext cx="5088" cy="2159"/>
            </a:xfrm>
            <a:prstGeom prst="rect">
              <a:avLst/>
            </a:prstGeom>
            <a:noFill/>
            <a:ln w="9525">
              <a:noFill/>
              <a:miter lim="800000"/>
              <a:headEnd/>
              <a:tailEnd/>
            </a:ln>
          </p:spPr>
          <p:txBody>
            <a:bodyPr>
              <a:spAutoFit/>
            </a:bodyPr>
            <a:lstStyle/>
            <a:p>
              <a:pPr marL="381000" lvl="2" fontAlgn="base">
                <a:lnSpc>
                  <a:spcPct val="85000"/>
                </a:lnSpc>
                <a:spcBef>
                  <a:spcPct val="0"/>
                </a:spcBef>
              </a:pPr>
              <a:r>
                <a:rPr lang="en-US" altLang="zh-CN" sz="2600" dirty="0" err="1">
                  <a:solidFill>
                    <a:srgbClr val="002C84"/>
                  </a:solidFill>
                </a:rPr>
                <a:t>Nodeptr</a:t>
              </a:r>
              <a:r>
                <a:rPr lang="en-US" altLang="zh-CN" sz="2600" baseline="0" dirty="0">
                  <a:solidFill>
                    <a:srgbClr val="002C84"/>
                  </a:solidFill>
                </a:rPr>
                <a:t> </a:t>
              </a:r>
              <a:r>
                <a:rPr lang="en-US" altLang="zh-CN" sz="2600" dirty="0">
                  <a:solidFill>
                    <a:srgbClr val="002C84"/>
                  </a:solidFill>
                </a:rPr>
                <a:t>deleteNode</a:t>
              </a:r>
              <a:r>
                <a:rPr lang="en-US" altLang="zh-CN" sz="2600" baseline="0" dirty="0">
                  <a:solidFill>
                    <a:srgbClr val="002C84"/>
                  </a:solidFill>
                </a:rPr>
                <a:t>1( </a:t>
              </a:r>
              <a:r>
                <a:rPr lang="en-US" altLang="zh-CN" sz="2600" dirty="0" err="1">
                  <a:solidFill>
                    <a:srgbClr val="002C84"/>
                  </a:solidFill>
                </a:rPr>
                <a:t>Nodeptr</a:t>
              </a:r>
              <a:r>
                <a:rPr lang="en-US" altLang="zh-CN" sz="2600" dirty="0">
                  <a:solidFill>
                    <a:srgbClr val="002C84"/>
                  </a:solidFill>
                </a:rPr>
                <a:t> </a:t>
              </a:r>
              <a:r>
                <a:rPr lang="en-US" altLang="zh-CN" sz="2600" baseline="0" dirty="0">
                  <a:solidFill>
                    <a:srgbClr val="002C84"/>
                  </a:solidFill>
                </a:rPr>
                <a:t>list, </a:t>
              </a:r>
              <a:r>
                <a:rPr lang="en-US" altLang="zh-CN" sz="2600" baseline="0" dirty="0" err="1">
                  <a:solidFill>
                    <a:srgbClr val="002C84"/>
                  </a:solidFill>
                </a:rPr>
                <a:t>Nodeptr</a:t>
              </a:r>
              <a:r>
                <a:rPr lang="en-US" altLang="zh-CN" sz="2600" baseline="0" dirty="0">
                  <a:solidFill>
                    <a:srgbClr val="002C84"/>
                  </a:solidFill>
                </a:rPr>
                <a:t> r,  </a:t>
              </a:r>
              <a:r>
                <a:rPr lang="en-US" altLang="zh-CN" sz="2600" baseline="0" dirty="0" err="1">
                  <a:solidFill>
                    <a:srgbClr val="002C84"/>
                  </a:solidFill>
                </a:rPr>
                <a:t>Nodeptr</a:t>
              </a:r>
              <a:r>
                <a:rPr lang="en-US" altLang="zh-CN" sz="2600" baseline="0" dirty="0">
                  <a:solidFill>
                    <a:srgbClr val="002C84"/>
                  </a:solidFill>
                </a:rPr>
                <a:t> </a:t>
              </a:r>
              <a:r>
                <a:rPr lang="en-US" altLang="zh-CN" sz="2600" dirty="0">
                  <a:solidFill>
                    <a:srgbClr val="002C84"/>
                  </a:solidFill>
                </a:rPr>
                <a:t>p</a:t>
              </a:r>
              <a:r>
                <a:rPr lang="en-US" altLang="zh-CN" sz="2600" baseline="0" dirty="0">
                  <a:solidFill>
                    <a:srgbClr val="002C84"/>
                  </a:solidFill>
                </a:rPr>
                <a:t> )</a:t>
              </a:r>
            </a:p>
            <a:p>
              <a:pPr marL="381000" lvl="2" fontAlgn="base">
                <a:lnSpc>
                  <a:spcPct val="85000"/>
                </a:lnSpc>
                <a:spcBef>
                  <a:spcPct val="0"/>
                </a:spcBef>
              </a:pPr>
              <a:r>
                <a:rPr lang="en-US" altLang="zh-CN" sz="2600" baseline="0" dirty="0">
                  <a:solidFill>
                    <a:srgbClr val="002C84"/>
                  </a:solidFill>
                </a:rPr>
                <a:t>{</a:t>
              </a:r>
            </a:p>
            <a:p>
              <a:pPr marL="381000" lvl="2" fontAlgn="base">
                <a:lnSpc>
                  <a:spcPct val="85000"/>
                </a:lnSpc>
                <a:spcBef>
                  <a:spcPct val="0"/>
                </a:spcBef>
              </a:pPr>
              <a:r>
                <a:rPr lang="en-US" altLang="zh-CN" sz="2600" baseline="0" dirty="0">
                  <a:solidFill>
                    <a:srgbClr val="002C84"/>
                  </a:solidFill>
                </a:rPr>
                <a:t>      if(p==list)  </a:t>
              </a:r>
            </a:p>
            <a:p>
              <a:pPr marL="381000" lvl="2" fontAlgn="base">
                <a:lnSpc>
                  <a:spcPct val="85000"/>
                </a:lnSpc>
                <a:spcBef>
                  <a:spcPct val="0"/>
                </a:spcBef>
              </a:pPr>
              <a:r>
                <a:rPr lang="en-US" altLang="zh-CN" sz="2600" baseline="0" dirty="0">
                  <a:solidFill>
                    <a:srgbClr val="002C84"/>
                  </a:solidFill>
                </a:rPr>
                <a:t>           list=p</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         </a:t>
              </a:r>
              <a:r>
                <a:rPr lang="en-US" altLang="zh-CN" sz="2300" baseline="0" dirty="0">
                  <a:solidFill>
                    <a:srgbClr val="002C84"/>
                  </a:solidFill>
                </a:rPr>
                <a:t>/* </a:t>
              </a:r>
              <a:r>
                <a:rPr lang="zh-CN" altLang="en-US" sz="2300" baseline="0" dirty="0">
                  <a:solidFill>
                    <a:srgbClr val="002C84"/>
                  </a:solidFill>
                  <a:ea typeface="幼圆" pitchFamily="49" charset="-122"/>
                </a:rPr>
                <a:t>删除链表的第一个链结点</a:t>
              </a:r>
              <a:r>
                <a:rPr lang="zh-CN" altLang="en-US" sz="2300" baseline="0" dirty="0">
                  <a:solidFill>
                    <a:srgbClr val="002C84"/>
                  </a:solidFill>
                </a:rPr>
                <a:t>*/</a:t>
              </a:r>
            </a:p>
            <a:p>
              <a:pPr marL="381000" lvl="2" fontAlgn="base">
                <a:lnSpc>
                  <a:spcPct val="85000"/>
                </a:lnSpc>
                <a:spcBef>
                  <a:spcPct val="0"/>
                </a:spcBef>
              </a:pPr>
              <a:r>
                <a:rPr lang="zh-CN" altLang="en-US" sz="2600" baseline="0" dirty="0">
                  <a:solidFill>
                    <a:srgbClr val="002C84"/>
                  </a:solidFill>
                </a:rPr>
                <a:t>      </a:t>
              </a:r>
              <a:r>
                <a:rPr lang="en-US" altLang="zh-CN" sz="2600" baseline="0" dirty="0">
                  <a:solidFill>
                    <a:srgbClr val="002C84"/>
                  </a:solidFill>
                </a:rPr>
                <a:t>else</a:t>
              </a:r>
            </a:p>
            <a:p>
              <a:pPr marL="381000" lvl="2" fontAlgn="base">
                <a:lnSpc>
                  <a:spcPct val="85000"/>
                </a:lnSpc>
                <a:spcBef>
                  <a:spcPct val="0"/>
                </a:spcBef>
              </a:pPr>
              <a:r>
                <a:rPr lang="en-US" altLang="zh-CN" sz="2600" baseline="0" dirty="0">
                  <a:solidFill>
                    <a:srgbClr val="002C84"/>
                  </a:solidFill>
                </a:rPr>
                <a:t>           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&gt;link=p</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  </a:t>
              </a:r>
              <a:r>
                <a:rPr lang="en-US" altLang="zh-CN" sz="2300" baseline="0" dirty="0">
                  <a:solidFill>
                    <a:srgbClr val="002C84"/>
                  </a:solidFill>
                </a:rPr>
                <a:t>/* </a:t>
              </a:r>
              <a:r>
                <a:rPr lang="zh-CN" altLang="en-US" sz="2300" baseline="0" dirty="0">
                  <a:solidFill>
                    <a:srgbClr val="002C84"/>
                  </a:solidFill>
                  <a:latin typeface="幼圆" pitchFamily="49" charset="-122"/>
                  <a:ea typeface="幼圆" pitchFamily="49" charset="-122"/>
                </a:rPr>
                <a:t>删除</a:t>
              </a:r>
              <a:r>
                <a:rPr lang="en-US" altLang="zh-CN" sz="2300" dirty="0">
                  <a:solidFill>
                    <a:srgbClr val="002C84"/>
                  </a:solidFill>
                  <a:ea typeface="幼圆" pitchFamily="49" charset="-122"/>
                </a:rPr>
                <a:t>p</a:t>
              </a:r>
              <a:r>
                <a:rPr lang="zh-CN" altLang="en-US" sz="2300" baseline="0" dirty="0">
                  <a:solidFill>
                    <a:srgbClr val="002C84"/>
                  </a:solidFill>
                  <a:latin typeface="幼圆" pitchFamily="49" charset="-122"/>
                  <a:ea typeface="幼圆" pitchFamily="49" charset="-122"/>
                </a:rPr>
                <a:t>指的链结点</a:t>
              </a:r>
              <a:r>
                <a:rPr lang="zh-CN" altLang="en-US" sz="2300" baseline="0" dirty="0">
                  <a:solidFill>
                    <a:srgbClr val="002C84"/>
                  </a:solidFill>
                </a:rPr>
                <a:t>*/</a:t>
              </a:r>
            </a:p>
            <a:p>
              <a:pPr marL="381000" lvl="2" fontAlgn="base">
                <a:lnSpc>
                  <a:spcPct val="85000"/>
                </a:lnSpc>
                <a:spcBef>
                  <a:spcPct val="0"/>
                </a:spcBef>
              </a:pPr>
              <a:r>
                <a:rPr lang="en-US" altLang="zh-CN" sz="2400" baseline="0" dirty="0">
                  <a:solidFill>
                    <a:srgbClr val="002C84"/>
                  </a:solidFill>
                </a:rPr>
                <a:t>       free</a:t>
              </a:r>
              <a:r>
                <a:rPr lang="en-US" altLang="zh-CN" sz="2600" baseline="0" dirty="0">
                  <a:solidFill>
                    <a:srgbClr val="002C84"/>
                  </a:solidFill>
                </a:rPr>
                <a:t>(p);                        </a:t>
              </a:r>
              <a:r>
                <a:rPr lang="en-US" altLang="zh-CN" sz="2300" baseline="0" dirty="0">
                  <a:solidFill>
                    <a:srgbClr val="002C84"/>
                  </a:solidFill>
                </a:rPr>
                <a:t>/* </a:t>
              </a:r>
              <a:r>
                <a:rPr lang="zh-CN" altLang="en-US" sz="2300" baseline="0" dirty="0">
                  <a:solidFill>
                    <a:srgbClr val="002C84"/>
                  </a:solidFill>
                  <a:ea typeface="幼圆" pitchFamily="49" charset="-122"/>
                </a:rPr>
                <a:t>释放被删除的结点空间</a:t>
              </a:r>
              <a:r>
                <a:rPr lang="zh-CN" altLang="en-US" sz="2300" baseline="0" dirty="0">
                  <a:solidFill>
                    <a:srgbClr val="002C84"/>
                  </a:solidFill>
                </a:rPr>
                <a:t>*/</a:t>
              </a:r>
              <a:endParaRPr lang="en-US" altLang="zh-CN" sz="2300" baseline="0" dirty="0">
                <a:solidFill>
                  <a:srgbClr val="002C84"/>
                </a:solidFill>
              </a:endParaRPr>
            </a:p>
            <a:p>
              <a:pPr marL="381000" lvl="2" fontAlgn="base">
                <a:lnSpc>
                  <a:spcPct val="85000"/>
                </a:lnSpc>
                <a:spcBef>
                  <a:spcPct val="0"/>
                </a:spcBef>
              </a:pPr>
              <a:r>
                <a:rPr lang="en-US" altLang="zh-CN" sz="2300" dirty="0">
                  <a:solidFill>
                    <a:srgbClr val="002C84"/>
                  </a:solidFill>
                </a:rPr>
                <a:t>       return list</a:t>
              </a:r>
              <a:endParaRPr lang="zh-CN" altLang="en-US" sz="2300" baseline="0" dirty="0">
                <a:solidFill>
                  <a:srgbClr val="002C84"/>
                </a:solidFill>
              </a:endParaRPr>
            </a:p>
            <a:p>
              <a:pPr marL="381000" lvl="2" fontAlgn="base">
                <a:lnSpc>
                  <a:spcPct val="85000"/>
                </a:lnSpc>
                <a:spcBef>
                  <a:spcPct val="0"/>
                </a:spcBef>
              </a:pPr>
              <a:r>
                <a:rPr lang="en-US" altLang="zh-CN" sz="2600" baseline="0" dirty="0">
                  <a:solidFill>
                    <a:srgbClr val="002C84"/>
                  </a:solidFill>
                </a:rPr>
                <a:t>}</a:t>
              </a:r>
            </a:p>
            <a:p>
              <a:pPr marL="381000" lvl="2" fontAlgn="base">
                <a:lnSpc>
                  <a:spcPct val="85000"/>
                </a:lnSpc>
                <a:spcBef>
                  <a:spcPct val="0"/>
                </a:spcBef>
              </a:pPr>
              <a:r>
                <a:rPr lang="en-US" altLang="zh-CN" sz="2400" b="0" baseline="0" dirty="0">
                  <a:solidFill>
                    <a:srgbClr val="002C84"/>
                  </a:solidFill>
                  <a:latin typeface="宋体" charset="-122"/>
                  <a:ea typeface="宋体" charset="-122"/>
                </a:rPr>
                <a:t>                        </a:t>
              </a:r>
              <a:endParaRPr kumimoji="1" lang="zh-CN" altLang="en-US" sz="2400" b="0" baseline="0" dirty="0">
                <a:solidFill>
                  <a:srgbClr val="002C84"/>
                </a:solidFill>
                <a:ea typeface="宋体" charset="-122"/>
              </a:endParaRPr>
            </a:p>
          </p:txBody>
        </p:sp>
      </p:grpSp>
      <p:grpSp>
        <p:nvGrpSpPr>
          <p:cNvPr id="3" name="Group 6"/>
          <p:cNvGrpSpPr>
            <a:grpSpLocks/>
          </p:cNvGrpSpPr>
          <p:nvPr/>
        </p:nvGrpSpPr>
        <p:grpSpPr bwMode="auto">
          <a:xfrm>
            <a:off x="533400" y="155575"/>
            <a:ext cx="2057400" cy="1219200"/>
            <a:chOff x="336" y="144"/>
            <a:chExt cx="1296" cy="768"/>
          </a:xfrm>
        </p:grpSpPr>
        <p:sp>
          <p:nvSpPr>
            <p:cNvPr id="22570" name="AutoShape 7"/>
            <p:cNvSpPr>
              <a:spLocks noChangeArrowheads="1"/>
            </p:cNvSpPr>
            <p:nvPr/>
          </p:nvSpPr>
          <p:spPr bwMode="auto">
            <a:xfrm rot="4009486">
              <a:off x="600" y="-120"/>
              <a:ext cx="768" cy="1296"/>
            </a:xfrm>
            <a:prstGeom prst="irregularSeal2">
              <a:avLst/>
            </a:prstGeom>
            <a:solidFill>
              <a:srgbClr val="FF9393"/>
            </a:solidFill>
            <a:ln w="60325">
              <a:solidFill>
                <a:srgbClr val="FFFF00"/>
              </a:solidFill>
              <a:miter lim="800000"/>
              <a:headEnd/>
              <a:tailEnd/>
            </a:ln>
            <a:effectLst>
              <a:outerShdw dist="104727" dir="842175" algn="ctr" rotWithShape="0">
                <a:srgbClr val="B2B2B2"/>
              </a:outerShdw>
            </a:effectLst>
          </p:spPr>
          <p:txBody>
            <a:bodyPr wrap="none" anchor="ctr"/>
            <a:lstStyle/>
            <a:p>
              <a:endParaRPr lang="zh-CN" altLang="en-US"/>
            </a:p>
          </p:txBody>
        </p:sp>
        <p:sp>
          <p:nvSpPr>
            <p:cNvPr id="22571" name="Rectangle 8"/>
            <p:cNvSpPr>
              <a:spLocks noChangeArrowheads="1"/>
            </p:cNvSpPr>
            <p:nvPr/>
          </p:nvSpPr>
          <p:spPr bwMode="auto">
            <a:xfrm>
              <a:off x="392" y="226"/>
              <a:ext cx="1108" cy="490"/>
            </a:xfrm>
            <a:prstGeom prst="rect">
              <a:avLst/>
            </a:prstGeom>
            <a:noFill/>
            <a:ln w="9525">
              <a:noFill/>
              <a:miter lim="800000"/>
              <a:headEnd/>
              <a:tailEnd/>
            </a:ln>
            <a:effectLst>
              <a:outerShdw dist="35921" dir="2700000" algn="ctr" rotWithShape="0">
                <a:schemeClr val="bg1"/>
              </a:outerShdw>
            </a:effectLst>
          </p:spPr>
          <p:txBody>
            <a:bodyPr anchor="ctr">
              <a:spAutoFit/>
            </a:bodyPr>
            <a:lstStyle/>
            <a:p>
              <a:pPr algn="ctr"/>
              <a:r>
                <a:rPr lang="zh-CN" altLang="en-US" sz="4500" i="1" baseline="0">
                  <a:ea typeface="黑体" pitchFamily="2" charset="-122"/>
                </a:rPr>
                <a:t>算法</a:t>
              </a:r>
            </a:p>
          </p:txBody>
        </p:sp>
      </p:grpSp>
      <p:grpSp>
        <p:nvGrpSpPr>
          <p:cNvPr id="4" name="Group 50"/>
          <p:cNvGrpSpPr>
            <a:grpSpLocks/>
          </p:cNvGrpSpPr>
          <p:nvPr/>
        </p:nvGrpSpPr>
        <p:grpSpPr bwMode="auto">
          <a:xfrm>
            <a:off x="5003800" y="4910138"/>
            <a:ext cx="3141663" cy="606425"/>
            <a:chOff x="3033" y="3064"/>
            <a:chExt cx="1979" cy="382"/>
          </a:xfrm>
        </p:grpSpPr>
        <p:sp>
          <p:nvSpPr>
            <p:cNvPr id="22568" name="Rectangle 51"/>
            <p:cNvSpPr>
              <a:spLocks noChangeArrowheads="1"/>
            </p:cNvSpPr>
            <p:nvPr/>
          </p:nvSpPr>
          <p:spPr bwMode="auto">
            <a:xfrm>
              <a:off x="3033" y="3064"/>
              <a:ext cx="1951" cy="363"/>
            </a:xfrm>
            <a:prstGeom prst="rect">
              <a:avLst/>
            </a:prstGeom>
            <a:solidFill>
              <a:srgbClr val="FFFF00"/>
            </a:solidFill>
            <a:ln w="12700" cap="sq">
              <a:noFill/>
              <a:miter lim="800000"/>
              <a:headEnd/>
              <a:tailEnd/>
            </a:ln>
            <a:effectLst>
              <a:outerShdw dist="107763" dir="2700000" algn="ctr" rotWithShape="0">
                <a:srgbClr val="969696"/>
              </a:outerShdw>
            </a:effectLst>
          </p:spPr>
          <p:txBody>
            <a:bodyPr wrap="none" anchor="ctr"/>
            <a:lstStyle/>
            <a:p>
              <a:endParaRPr lang="zh-CN" altLang="en-US"/>
            </a:p>
          </p:txBody>
        </p:sp>
        <p:sp>
          <p:nvSpPr>
            <p:cNvPr id="22569" name="Rectangle 52"/>
            <p:cNvSpPr>
              <a:spLocks noChangeArrowheads="1"/>
            </p:cNvSpPr>
            <p:nvPr/>
          </p:nvSpPr>
          <p:spPr bwMode="auto">
            <a:xfrm rot="-57975">
              <a:off x="3152" y="3081"/>
              <a:ext cx="1860" cy="365"/>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800" baseline="0">
                  <a:solidFill>
                    <a:srgbClr val="FF3300"/>
                  </a:solidFill>
                  <a:latin typeface="黑体" pitchFamily="2" charset="-122"/>
                  <a:ea typeface="黑体" pitchFamily="2" charset="-122"/>
                </a:rPr>
                <a:t>时间复杂度</a:t>
              </a:r>
              <a:r>
                <a:rPr lang="en-US" altLang="zh-CN" sz="3200" baseline="0">
                  <a:solidFill>
                    <a:srgbClr val="FF3300"/>
                  </a:solidFill>
                  <a:ea typeface="黑体" pitchFamily="2" charset="-122"/>
                </a:rPr>
                <a:t>O(1)</a:t>
              </a:r>
              <a:endParaRPr lang="zh-CN" altLang="en-US" sz="3200" baseline="0">
                <a:solidFill>
                  <a:srgbClr val="FF3300"/>
                </a:solidFill>
                <a:ea typeface="黑体" pitchFamily="2" charset="-122"/>
              </a:endParaRPr>
            </a:p>
          </p:txBody>
        </p:sp>
      </p:grpSp>
      <p:grpSp>
        <p:nvGrpSpPr>
          <p:cNvPr id="5" name="Group 61"/>
          <p:cNvGrpSpPr>
            <a:grpSpLocks/>
          </p:cNvGrpSpPr>
          <p:nvPr/>
        </p:nvGrpSpPr>
        <p:grpSpPr bwMode="auto">
          <a:xfrm>
            <a:off x="633413" y="4808538"/>
            <a:ext cx="2960687" cy="1284287"/>
            <a:chOff x="399" y="3029"/>
            <a:chExt cx="1865" cy="809"/>
          </a:xfrm>
        </p:grpSpPr>
        <p:grpSp>
          <p:nvGrpSpPr>
            <p:cNvPr id="6" name="Group 37"/>
            <p:cNvGrpSpPr>
              <a:grpSpLocks/>
            </p:cNvGrpSpPr>
            <p:nvPr/>
          </p:nvGrpSpPr>
          <p:grpSpPr bwMode="auto">
            <a:xfrm>
              <a:off x="748" y="3395"/>
              <a:ext cx="409" cy="182"/>
              <a:chOff x="1927" y="3612"/>
              <a:chExt cx="409" cy="182"/>
            </a:xfrm>
          </p:grpSpPr>
          <p:sp>
            <p:nvSpPr>
              <p:cNvPr id="22566" name="Rectangle 38"/>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67" name="Rectangle 39"/>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grpSp>
          <p:nvGrpSpPr>
            <p:cNvPr id="7" name="Group 40"/>
            <p:cNvGrpSpPr>
              <a:grpSpLocks/>
            </p:cNvGrpSpPr>
            <p:nvPr/>
          </p:nvGrpSpPr>
          <p:grpSpPr bwMode="auto">
            <a:xfrm>
              <a:off x="1387" y="3395"/>
              <a:ext cx="409" cy="182"/>
              <a:chOff x="1927" y="3612"/>
              <a:chExt cx="409" cy="182"/>
            </a:xfrm>
          </p:grpSpPr>
          <p:sp>
            <p:nvSpPr>
              <p:cNvPr id="22564" name="Rectangle 41"/>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65" name="Rectangle 42"/>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sp>
          <p:nvSpPr>
            <p:cNvPr id="22556" name="Rectangle 43"/>
            <p:cNvSpPr>
              <a:spLocks noChangeArrowheads="1"/>
            </p:cNvSpPr>
            <p:nvPr/>
          </p:nvSpPr>
          <p:spPr bwMode="auto">
            <a:xfrm>
              <a:off x="2012" y="3307"/>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sp>
          <p:nvSpPr>
            <p:cNvPr id="22557" name="Line 44"/>
            <p:cNvSpPr>
              <a:spLocks noChangeShapeType="1"/>
            </p:cNvSpPr>
            <p:nvPr/>
          </p:nvSpPr>
          <p:spPr bwMode="auto">
            <a:xfrm flipV="1">
              <a:off x="1105" y="3485"/>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58" name="Text Box 45"/>
            <p:cNvSpPr txBox="1">
              <a:spLocks noChangeArrowheads="1"/>
            </p:cNvSpPr>
            <p:nvPr/>
          </p:nvSpPr>
          <p:spPr bwMode="auto">
            <a:xfrm>
              <a:off x="399" y="3029"/>
              <a:ext cx="590" cy="221"/>
            </a:xfrm>
            <a:prstGeom prst="rect">
              <a:avLst/>
            </a:prstGeom>
            <a:noFill/>
            <a:ln w="12700" cap="sq">
              <a:noFill/>
              <a:miter lim="800000"/>
              <a:headEnd/>
              <a:tailEnd/>
            </a:ln>
          </p:spPr>
          <p:txBody>
            <a:bodyPr>
              <a:spAutoFit/>
            </a:bodyPr>
            <a:lstStyle/>
            <a:p>
              <a:pPr>
                <a:spcBef>
                  <a:spcPct val="0"/>
                </a:spcBef>
              </a:pPr>
              <a:r>
                <a:rPr lang="en-US" altLang="zh-CN" sz="2600">
                  <a:solidFill>
                    <a:srgbClr val="FF0000"/>
                  </a:solidFill>
                </a:rPr>
                <a:t>list</a:t>
              </a:r>
            </a:p>
          </p:txBody>
        </p:sp>
        <p:sp>
          <p:nvSpPr>
            <p:cNvPr id="22559" name="Line 46"/>
            <p:cNvSpPr>
              <a:spLocks noChangeShapeType="1"/>
            </p:cNvSpPr>
            <p:nvPr/>
          </p:nvSpPr>
          <p:spPr bwMode="auto">
            <a:xfrm>
              <a:off x="567" y="3249"/>
              <a:ext cx="157" cy="143"/>
            </a:xfrm>
            <a:prstGeom prst="line">
              <a:avLst/>
            </a:prstGeom>
            <a:noFill/>
            <a:ln w="12700">
              <a:solidFill>
                <a:schemeClr val="accent2"/>
              </a:solidFill>
              <a:prstDash val="dash"/>
              <a:round/>
              <a:headEnd/>
              <a:tailEnd type="triangle" w="med" len="med"/>
            </a:ln>
          </p:spPr>
          <p:txBody>
            <a:bodyPr wrap="none" anchor="ctr"/>
            <a:lstStyle/>
            <a:p>
              <a:endParaRPr lang="zh-CN" altLang="en-US"/>
            </a:p>
          </p:txBody>
        </p:sp>
        <p:sp>
          <p:nvSpPr>
            <p:cNvPr id="22560" name="Line 47"/>
            <p:cNvSpPr>
              <a:spLocks noChangeShapeType="1"/>
            </p:cNvSpPr>
            <p:nvPr/>
          </p:nvSpPr>
          <p:spPr bwMode="auto">
            <a:xfrm flipV="1">
              <a:off x="1740" y="3475"/>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61" name="Line 48"/>
            <p:cNvSpPr>
              <a:spLocks noChangeShapeType="1"/>
            </p:cNvSpPr>
            <p:nvPr/>
          </p:nvSpPr>
          <p:spPr bwMode="auto">
            <a:xfrm>
              <a:off x="651" y="3234"/>
              <a:ext cx="701" cy="168"/>
            </a:xfrm>
            <a:prstGeom prst="line">
              <a:avLst/>
            </a:prstGeom>
            <a:noFill/>
            <a:ln w="22225" cap="sq">
              <a:solidFill>
                <a:srgbClr val="FF0000"/>
              </a:solidFill>
              <a:round/>
              <a:headEnd/>
              <a:tailEnd type="triangle" w="med" len="med"/>
            </a:ln>
          </p:spPr>
          <p:txBody>
            <a:bodyPr wrap="none" anchor="ctr"/>
            <a:lstStyle/>
            <a:p>
              <a:endParaRPr lang="zh-CN" altLang="en-US"/>
            </a:p>
          </p:txBody>
        </p:sp>
        <p:sp>
          <p:nvSpPr>
            <p:cNvPr id="22562" name="Rectangle 49"/>
            <p:cNvSpPr>
              <a:spLocks noChangeArrowheads="1"/>
            </p:cNvSpPr>
            <p:nvPr/>
          </p:nvSpPr>
          <p:spPr bwMode="auto">
            <a:xfrm>
              <a:off x="678" y="3172"/>
              <a:ext cx="212" cy="310"/>
            </a:xfrm>
            <a:prstGeom prst="rect">
              <a:avLst/>
            </a:prstGeom>
            <a:noFill/>
            <a:ln w="12700" cap="sq">
              <a:noFill/>
              <a:miter lim="800000"/>
              <a:headEnd/>
              <a:tailEnd/>
            </a:ln>
          </p:spPr>
          <p:txBody>
            <a:bodyPr wrap="none">
              <a:spAutoFit/>
            </a:bodyPr>
            <a:lstStyle/>
            <a:p>
              <a:r>
                <a:rPr lang="en-US" altLang="zh-CN" sz="2600" dirty="0">
                  <a:solidFill>
                    <a:srgbClr val="FF0000"/>
                  </a:solidFill>
                </a:rPr>
                <a:t>p</a:t>
              </a:r>
              <a:endParaRPr lang="zh-CN" altLang="en-US" sz="2600" dirty="0">
                <a:solidFill>
                  <a:srgbClr val="FF0000"/>
                </a:solidFill>
              </a:endParaRPr>
            </a:p>
          </p:txBody>
        </p:sp>
        <p:sp>
          <p:nvSpPr>
            <p:cNvPr id="22563" name="Text Box 53"/>
            <p:cNvSpPr txBox="1">
              <a:spLocks noChangeArrowheads="1"/>
            </p:cNvSpPr>
            <p:nvPr/>
          </p:nvSpPr>
          <p:spPr bwMode="auto">
            <a:xfrm>
              <a:off x="917" y="3626"/>
              <a:ext cx="693" cy="212"/>
            </a:xfrm>
            <a:prstGeom prst="rect">
              <a:avLst/>
            </a:prstGeom>
            <a:noFill/>
            <a:ln w="9525">
              <a:noFill/>
              <a:miter lim="800000"/>
              <a:headEnd/>
              <a:tailEnd/>
            </a:ln>
          </p:spPr>
          <p:txBody>
            <a:bodyPr>
              <a:spAutoFit/>
            </a:bodyPr>
            <a:lstStyle/>
            <a:p>
              <a:pPr>
                <a:spcBef>
                  <a:spcPct val="0"/>
                </a:spcBef>
              </a:pP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情况</a:t>
              </a:r>
              <a:r>
                <a:rPr lang="en-US" altLang="zh-CN" sz="2400">
                  <a:solidFill>
                    <a:srgbClr val="000099"/>
                  </a:solidFill>
                  <a:ea typeface="幼圆" pitchFamily="49" charset="-122"/>
                </a:rPr>
                <a:t>1</a:t>
              </a:r>
              <a:r>
                <a:rPr lang="en-US" altLang="zh-CN" sz="2400">
                  <a:solidFill>
                    <a:srgbClr val="000099"/>
                  </a:solidFill>
                  <a:latin typeface="幼圆" pitchFamily="49" charset="-122"/>
                  <a:ea typeface="幼圆" pitchFamily="49" charset="-122"/>
                </a:rPr>
                <a:t>)</a:t>
              </a:r>
            </a:p>
          </p:txBody>
        </p:sp>
      </p:grpSp>
      <p:grpSp>
        <p:nvGrpSpPr>
          <p:cNvPr id="8" name="Group 60"/>
          <p:cNvGrpSpPr>
            <a:grpSpLocks/>
          </p:cNvGrpSpPr>
          <p:nvPr/>
        </p:nvGrpSpPr>
        <p:grpSpPr bwMode="auto">
          <a:xfrm>
            <a:off x="2982913" y="5516563"/>
            <a:ext cx="4181475" cy="1223962"/>
            <a:chOff x="1879" y="3475"/>
            <a:chExt cx="2634" cy="771"/>
          </a:xfrm>
        </p:grpSpPr>
        <p:grpSp>
          <p:nvGrpSpPr>
            <p:cNvPr id="9" name="Group 19"/>
            <p:cNvGrpSpPr>
              <a:grpSpLocks/>
            </p:cNvGrpSpPr>
            <p:nvPr/>
          </p:nvGrpSpPr>
          <p:grpSpPr bwMode="auto">
            <a:xfrm>
              <a:off x="3030" y="3719"/>
              <a:ext cx="409" cy="182"/>
              <a:chOff x="1927" y="3612"/>
              <a:chExt cx="409" cy="182"/>
            </a:xfrm>
          </p:grpSpPr>
          <p:sp>
            <p:nvSpPr>
              <p:cNvPr id="22552" name="Rectangle 20"/>
              <p:cNvSpPr>
                <a:spLocks noChangeArrowheads="1"/>
              </p:cNvSpPr>
              <p:nvPr/>
            </p:nvSpPr>
            <p:spPr bwMode="auto">
              <a:xfrm>
                <a:off x="1927" y="3612"/>
                <a:ext cx="273" cy="182"/>
              </a:xfrm>
              <a:prstGeom prst="rect">
                <a:avLst/>
              </a:prstGeom>
              <a:noFill/>
              <a:ln w="28575" cap="sq">
                <a:solidFill>
                  <a:srgbClr val="FF0000"/>
                </a:solidFill>
                <a:miter lim="800000"/>
                <a:headEnd/>
                <a:tailEnd/>
              </a:ln>
            </p:spPr>
            <p:txBody>
              <a:bodyPr wrap="none" anchor="ctr"/>
              <a:lstStyle/>
              <a:p>
                <a:endParaRPr lang="zh-CN" altLang="en-US"/>
              </a:p>
            </p:txBody>
          </p:sp>
          <p:sp>
            <p:nvSpPr>
              <p:cNvPr id="22553" name="Rectangle 21"/>
              <p:cNvSpPr>
                <a:spLocks noChangeArrowheads="1"/>
              </p:cNvSpPr>
              <p:nvPr/>
            </p:nvSpPr>
            <p:spPr bwMode="auto">
              <a:xfrm>
                <a:off x="2199" y="3612"/>
                <a:ext cx="137" cy="182"/>
              </a:xfrm>
              <a:prstGeom prst="rect">
                <a:avLst/>
              </a:prstGeom>
              <a:noFill/>
              <a:ln w="28575" cap="sq">
                <a:solidFill>
                  <a:srgbClr val="FF0000"/>
                </a:solidFill>
                <a:miter lim="800000"/>
                <a:headEnd/>
                <a:tailEnd/>
              </a:ln>
            </p:spPr>
            <p:txBody>
              <a:bodyPr wrap="none" anchor="ctr"/>
              <a:lstStyle/>
              <a:p>
                <a:endParaRPr lang="zh-CN" altLang="en-US"/>
              </a:p>
            </p:txBody>
          </p:sp>
        </p:grpSp>
        <p:sp>
          <p:nvSpPr>
            <p:cNvPr id="22536" name="Text Box 22"/>
            <p:cNvSpPr txBox="1">
              <a:spLocks noChangeArrowheads="1"/>
            </p:cNvSpPr>
            <p:nvPr/>
          </p:nvSpPr>
          <p:spPr bwMode="auto">
            <a:xfrm>
              <a:off x="2960" y="3475"/>
              <a:ext cx="192" cy="310"/>
            </a:xfrm>
            <a:prstGeom prst="rect">
              <a:avLst/>
            </a:prstGeom>
            <a:noFill/>
            <a:ln w="12700" cap="sq">
              <a:noFill/>
              <a:miter lim="800000"/>
              <a:headEnd/>
              <a:tailEnd/>
            </a:ln>
          </p:spPr>
          <p:txBody>
            <a:bodyPr>
              <a:spAutoFit/>
            </a:bodyPr>
            <a:lstStyle/>
            <a:p>
              <a:pPr>
                <a:spcBef>
                  <a:spcPct val="0"/>
                </a:spcBef>
              </a:pPr>
              <a:r>
                <a:rPr lang="en-US" altLang="zh-CN" sz="2600" dirty="0">
                  <a:solidFill>
                    <a:srgbClr val="FF0000"/>
                  </a:solidFill>
                </a:rPr>
                <a:t>p</a:t>
              </a:r>
            </a:p>
          </p:txBody>
        </p:sp>
        <p:sp>
          <p:nvSpPr>
            <p:cNvPr id="22537" name="Rectangle 23"/>
            <p:cNvSpPr>
              <a:spLocks noChangeArrowheads="1"/>
            </p:cNvSpPr>
            <p:nvPr/>
          </p:nvSpPr>
          <p:spPr bwMode="auto">
            <a:xfrm>
              <a:off x="1879" y="3649"/>
              <a:ext cx="252" cy="221"/>
            </a:xfrm>
            <a:prstGeom prst="rect">
              <a:avLst/>
            </a:prstGeom>
            <a:noFill/>
            <a:ln w="12700" cap="sq">
              <a:noFill/>
              <a:miter lim="800000"/>
              <a:headEnd/>
              <a:tailEnd/>
            </a:ln>
          </p:spPr>
          <p:txBody>
            <a:bodyPr wrap="none">
              <a:spAutoFit/>
            </a:bodyPr>
            <a:lstStyle/>
            <a:p>
              <a:r>
                <a:rPr lang="en-US" altLang="zh-CN" sz="2600">
                  <a:solidFill>
                    <a:schemeClr val="bg1"/>
                  </a:solidFill>
                </a:rPr>
                <a:t>…</a:t>
              </a:r>
              <a:endParaRPr lang="zh-CN" altLang="en-US" sz="2600">
                <a:solidFill>
                  <a:schemeClr val="bg1"/>
                </a:solidFill>
              </a:endParaRPr>
            </a:p>
          </p:txBody>
        </p:sp>
        <p:grpSp>
          <p:nvGrpSpPr>
            <p:cNvPr id="10" name="Group 24"/>
            <p:cNvGrpSpPr>
              <a:grpSpLocks/>
            </p:cNvGrpSpPr>
            <p:nvPr/>
          </p:nvGrpSpPr>
          <p:grpSpPr bwMode="auto">
            <a:xfrm>
              <a:off x="3637" y="3719"/>
              <a:ext cx="409" cy="182"/>
              <a:chOff x="1927" y="3612"/>
              <a:chExt cx="409" cy="182"/>
            </a:xfrm>
          </p:grpSpPr>
          <p:sp>
            <p:nvSpPr>
              <p:cNvPr id="22550" name="Rectangle 25"/>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51" name="Rectangle 26"/>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grpSp>
          <p:nvGrpSpPr>
            <p:cNvPr id="11" name="Group 27"/>
            <p:cNvGrpSpPr>
              <a:grpSpLocks/>
            </p:cNvGrpSpPr>
            <p:nvPr/>
          </p:nvGrpSpPr>
          <p:grpSpPr bwMode="auto">
            <a:xfrm>
              <a:off x="2399" y="3723"/>
              <a:ext cx="409" cy="182"/>
              <a:chOff x="1927" y="3612"/>
              <a:chExt cx="409" cy="182"/>
            </a:xfrm>
          </p:grpSpPr>
          <p:sp>
            <p:nvSpPr>
              <p:cNvPr id="22548" name="Rectangle 28"/>
              <p:cNvSpPr>
                <a:spLocks noChangeArrowheads="1"/>
              </p:cNvSpPr>
              <p:nvPr/>
            </p:nvSpPr>
            <p:spPr bwMode="auto">
              <a:xfrm>
                <a:off x="1927" y="3612"/>
                <a:ext cx="273" cy="182"/>
              </a:xfrm>
              <a:prstGeom prst="rect">
                <a:avLst/>
              </a:prstGeom>
              <a:noFill/>
              <a:ln w="28575" cap="sq">
                <a:solidFill>
                  <a:srgbClr val="000080"/>
                </a:solidFill>
                <a:miter lim="800000"/>
                <a:headEnd/>
                <a:tailEnd/>
              </a:ln>
            </p:spPr>
            <p:txBody>
              <a:bodyPr wrap="none" anchor="ctr"/>
              <a:lstStyle/>
              <a:p>
                <a:endParaRPr lang="zh-CN" altLang="en-US"/>
              </a:p>
            </p:txBody>
          </p:sp>
          <p:sp>
            <p:nvSpPr>
              <p:cNvPr id="22549" name="Rectangle 29"/>
              <p:cNvSpPr>
                <a:spLocks noChangeArrowheads="1"/>
              </p:cNvSpPr>
              <p:nvPr/>
            </p:nvSpPr>
            <p:spPr bwMode="auto">
              <a:xfrm>
                <a:off x="2199" y="3612"/>
                <a:ext cx="137" cy="182"/>
              </a:xfrm>
              <a:prstGeom prst="rect">
                <a:avLst/>
              </a:prstGeom>
              <a:noFill/>
              <a:ln w="28575" cap="sq">
                <a:solidFill>
                  <a:srgbClr val="000080"/>
                </a:solidFill>
                <a:miter lim="800000"/>
                <a:headEnd/>
                <a:tailEnd/>
              </a:ln>
            </p:spPr>
            <p:txBody>
              <a:bodyPr wrap="none" anchor="ctr"/>
              <a:lstStyle/>
              <a:p>
                <a:endParaRPr lang="zh-CN" altLang="en-US"/>
              </a:p>
            </p:txBody>
          </p:sp>
        </p:grpSp>
        <p:sp>
          <p:nvSpPr>
            <p:cNvPr id="22540" name="Rectangle 30"/>
            <p:cNvSpPr>
              <a:spLocks noChangeArrowheads="1"/>
            </p:cNvSpPr>
            <p:nvPr/>
          </p:nvSpPr>
          <p:spPr bwMode="auto">
            <a:xfrm>
              <a:off x="4261" y="3625"/>
              <a:ext cx="252" cy="221"/>
            </a:xfrm>
            <a:prstGeom prst="rect">
              <a:avLst/>
            </a:prstGeom>
            <a:noFill/>
            <a:ln w="12700" cap="sq">
              <a:noFill/>
              <a:miter lim="800000"/>
              <a:headEnd/>
              <a:tailEnd/>
            </a:ln>
          </p:spPr>
          <p:txBody>
            <a:bodyPr>
              <a:spAutoFit/>
            </a:bodyPr>
            <a:lstStyle/>
            <a:p>
              <a:r>
                <a:rPr lang="en-US" altLang="zh-CN" sz="2600">
                  <a:solidFill>
                    <a:schemeClr val="bg1"/>
                  </a:solidFill>
                </a:rPr>
                <a:t>…</a:t>
              </a:r>
              <a:endParaRPr lang="zh-CN" altLang="en-US" sz="2600">
                <a:solidFill>
                  <a:schemeClr val="bg1"/>
                </a:solidFill>
              </a:endParaRPr>
            </a:p>
          </p:txBody>
        </p:sp>
        <p:sp>
          <p:nvSpPr>
            <p:cNvPr id="22541" name="Line 31"/>
            <p:cNvSpPr>
              <a:spLocks noChangeShapeType="1"/>
            </p:cNvSpPr>
            <p:nvPr/>
          </p:nvSpPr>
          <p:spPr bwMode="auto">
            <a:xfrm flipV="1">
              <a:off x="2117" y="3813"/>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42" name="Line 32"/>
            <p:cNvSpPr>
              <a:spLocks noChangeShapeType="1"/>
            </p:cNvSpPr>
            <p:nvPr/>
          </p:nvSpPr>
          <p:spPr bwMode="auto">
            <a:xfrm flipV="1">
              <a:off x="2752" y="3803"/>
              <a:ext cx="272" cy="0"/>
            </a:xfrm>
            <a:prstGeom prst="line">
              <a:avLst/>
            </a:prstGeom>
            <a:noFill/>
            <a:ln w="15875">
              <a:solidFill>
                <a:srgbClr val="000080"/>
              </a:solidFill>
              <a:prstDash val="dash"/>
              <a:round/>
              <a:headEnd/>
              <a:tailEnd type="triangle" w="med" len="med"/>
            </a:ln>
          </p:spPr>
          <p:txBody>
            <a:bodyPr wrap="none" anchor="ctr"/>
            <a:lstStyle/>
            <a:p>
              <a:endParaRPr lang="zh-CN" altLang="en-US"/>
            </a:p>
          </p:txBody>
        </p:sp>
        <p:sp>
          <p:nvSpPr>
            <p:cNvPr id="22543" name="Line 33"/>
            <p:cNvSpPr>
              <a:spLocks noChangeShapeType="1"/>
            </p:cNvSpPr>
            <p:nvPr/>
          </p:nvSpPr>
          <p:spPr bwMode="auto">
            <a:xfrm flipV="1">
              <a:off x="3348" y="3803"/>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44" name="Line 34"/>
            <p:cNvSpPr>
              <a:spLocks noChangeShapeType="1"/>
            </p:cNvSpPr>
            <p:nvPr/>
          </p:nvSpPr>
          <p:spPr bwMode="auto">
            <a:xfrm flipV="1">
              <a:off x="3979" y="3796"/>
              <a:ext cx="272"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22545" name="Freeform 35"/>
            <p:cNvSpPr>
              <a:spLocks/>
            </p:cNvSpPr>
            <p:nvPr/>
          </p:nvSpPr>
          <p:spPr bwMode="auto">
            <a:xfrm>
              <a:off x="2758" y="3848"/>
              <a:ext cx="862" cy="158"/>
            </a:xfrm>
            <a:custGeom>
              <a:avLst/>
              <a:gdLst>
                <a:gd name="T0" fmla="*/ 0 w 953"/>
                <a:gd name="T1" fmla="*/ 0 h 144"/>
                <a:gd name="T2" fmla="*/ 81 w 953"/>
                <a:gd name="T3" fmla="*/ 193 h 144"/>
                <a:gd name="T4" fmla="*/ 163 w 953"/>
                <a:gd name="T5" fmla="*/ 284 h 144"/>
                <a:gd name="T6" fmla="*/ 264 w 953"/>
                <a:gd name="T7" fmla="*/ 284 h 144"/>
                <a:gd name="T8" fmla="*/ 326 w 953"/>
                <a:gd name="T9" fmla="*/ 284 h 144"/>
                <a:gd name="T10" fmla="*/ 387 w 953"/>
                <a:gd name="T11" fmla="*/ 193 h 144"/>
                <a:gd name="T12" fmla="*/ 428 w 953"/>
                <a:gd name="T13" fmla="*/ 95 h 144"/>
                <a:gd name="T14" fmla="*/ 0 60000 65536"/>
                <a:gd name="T15" fmla="*/ 0 60000 65536"/>
                <a:gd name="T16" fmla="*/ 0 60000 65536"/>
                <a:gd name="T17" fmla="*/ 0 60000 65536"/>
                <a:gd name="T18" fmla="*/ 0 60000 65536"/>
                <a:gd name="T19" fmla="*/ 0 60000 65536"/>
                <a:gd name="T20" fmla="*/ 0 60000 65536"/>
                <a:gd name="T21" fmla="*/ 0 w 953"/>
                <a:gd name="T22" fmla="*/ 0 h 144"/>
                <a:gd name="T23" fmla="*/ 953 w 953"/>
                <a:gd name="T24" fmla="*/ 144 h 1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53" h="144">
                  <a:moveTo>
                    <a:pt x="0" y="0"/>
                  </a:moveTo>
                  <a:cubicBezTo>
                    <a:pt x="61" y="34"/>
                    <a:pt x="122" y="68"/>
                    <a:pt x="182" y="91"/>
                  </a:cubicBezTo>
                  <a:cubicBezTo>
                    <a:pt x="242" y="114"/>
                    <a:pt x="295" y="128"/>
                    <a:pt x="363" y="136"/>
                  </a:cubicBezTo>
                  <a:cubicBezTo>
                    <a:pt x="431" y="144"/>
                    <a:pt x="530" y="136"/>
                    <a:pt x="590" y="136"/>
                  </a:cubicBezTo>
                  <a:cubicBezTo>
                    <a:pt x="650" y="136"/>
                    <a:pt x="681" y="143"/>
                    <a:pt x="726" y="136"/>
                  </a:cubicBezTo>
                  <a:cubicBezTo>
                    <a:pt x="771" y="129"/>
                    <a:pt x="824" y="106"/>
                    <a:pt x="862" y="91"/>
                  </a:cubicBezTo>
                  <a:cubicBezTo>
                    <a:pt x="900" y="76"/>
                    <a:pt x="938" y="53"/>
                    <a:pt x="953" y="46"/>
                  </a:cubicBezTo>
                </a:path>
              </a:pathLst>
            </a:custGeom>
            <a:noFill/>
            <a:ln w="22225" cap="sq" cmpd="sng">
              <a:solidFill>
                <a:srgbClr val="FF0000"/>
              </a:solidFill>
              <a:prstDash val="solid"/>
              <a:round/>
              <a:headEnd/>
              <a:tailEnd type="stealth" w="med" len="med"/>
            </a:ln>
          </p:spPr>
          <p:txBody>
            <a:bodyPr wrap="none" anchor="ctr"/>
            <a:lstStyle/>
            <a:p>
              <a:endParaRPr lang="zh-CN" altLang="en-US"/>
            </a:p>
          </p:txBody>
        </p:sp>
        <p:sp>
          <p:nvSpPr>
            <p:cNvPr id="22546" name="Text Box 54"/>
            <p:cNvSpPr txBox="1">
              <a:spLocks noChangeArrowheads="1"/>
            </p:cNvSpPr>
            <p:nvPr/>
          </p:nvSpPr>
          <p:spPr bwMode="auto">
            <a:xfrm>
              <a:off x="2971" y="4034"/>
              <a:ext cx="693" cy="212"/>
            </a:xfrm>
            <a:prstGeom prst="rect">
              <a:avLst/>
            </a:prstGeom>
            <a:noFill/>
            <a:ln w="9525">
              <a:noFill/>
              <a:miter lim="800000"/>
              <a:headEnd/>
              <a:tailEnd/>
            </a:ln>
          </p:spPr>
          <p:txBody>
            <a:bodyPr>
              <a:spAutoFit/>
            </a:bodyPr>
            <a:lstStyle/>
            <a:p>
              <a:pPr>
                <a:spcBef>
                  <a:spcPct val="0"/>
                </a:spcBef>
              </a:pPr>
              <a:r>
                <a:rPr lang="en-US" altLang="zh-CN" sz="2400">
                  <a:solidFill>
                    <a:srgbClr val="000099"/>
                  </a:solidFill>
                  <a:latin typeface="幼圆" pitchFamily="49" charset="-122"/>
                  <a:ea typeface="幼圆" pitchFamily="49" charset="-122"/>
                </a:rPr>
                <a:t>(</a:t>
              </a:r>
              <a:r>
                <a:rPr lang="zh-CN" altLang="en-US" sz="2400">
                  <a:solidFill>
                    <a:srgbClr val="000099"/>
                  </a:solidFill>
                  <a:latin typeface="幼圆" pitchFamily="49" charset="-122"/>
                  <a:ea typeface="幼圆" pitchFamily="49" charset="-122"/>
                </a:rPr>
                <a:t>情况</a:t>
              </a:r>
              <a:r>
                <a:rPr lang="en-US" altLang="zh-CN" sz="2400">
                  <a:solidFill>
                    <a:srgbClr val="000099"/>
                  </a:solidFill>
                  <a:ea typeface="幼圆" pitchFamily="49" charset="-122"/>
                </a:rPr>
                <a:t>2</a:t>
              </a:r>
              <a:r>
                <a:rPr lang="en-US" altLang="zh-CN" sz="2400">
                  <a:solidFill>
                    <a:srgbClr val="000099"/>
                  </a:solidFill>
                  <a:latin typeface="幼圆" pitchFamily="49" charset="-122"/>
                  <a:ea typeface="幼圆" pitchFamily="49" charset="-122"/>
                </a:rPr>
                <a:t>)</a:t>
              </a:r>
            </a:p>
          </p:txBody>
        </p:sp>
        <p:sp>
          <p:nvSpPr>
            <p:cNvPr id="22547" name="Text Box 59"/>
            <p:cNvSpPr txBox="1">
              <a:spLocks noChangeArrowheads="1"/>
            </p:cNvSpPr>
            <p:nvPr/>
          </p:nvSpPr>
          <p:spPr bwMode="auto">
            <a:xfrm>
              <a:off x="2367" y="3489"/>
              <a:ext cx="192" cy="240"/>
            </a:xfrm>
            <a:prstGeom prst="rect">
              <a:avLst/>
            </a:prstGeom>
            <a:noFill/>
            <a:ln w="12700" cap="sq">
              <a:noFill/>
              <a:miter lim="800000"/>
              <a:headEnd/>
              <a:tailEnd/>
            </a:ln>
          </p:spPr>
          <p:txBody>
            <a:bodyPr>
              <a:spAutoFit/>
            </a:bodyPr>
            <a:lstStyle/>
            <a:p>
              <a:pPr>
                <a:spcBef>
                  <a:spcPct val="0"/>
                </a:spcBef>
              </a:pPr>
              <a:r>
                <a:rPr lang="en-US" altLang="zh-CN" sz="2800">
                  <a:solidFill>
                    <a:srgbClr val="FF0000"/>
                  </a:solidFill>
                </a:rPr>
                <a:t>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5800" y="4251325"/>
            <a:ext cx="7620000" cy="1171575"/>
            <a:chOff x="432" y="2622"/>
            <a:chExt cx="4800" cy="738"/>
          </a:xfrm>
        </p:grpSpPr>
        <p:grpSp>
          <p:nvGrpSpPr>
            <p:cNvPr id="3" name="Group 3"/>
            <p:cNvGrpSpPr>
              <a:grpSpLocks/>
            </p:cNvGrpSpPr>
            <p:nvPr/>
          </p:nvGrpSpPr>
          <p:grpSpPr bwMode="auto">
            <a:xfrm>
              <a:off x="768" y="3109"/>
              <a:ext cx="480" cy="240"/>
              <a:chOff x="720" y="2496"/>
              <a:chExt cx="480" cy="240"/>
            </a:xfrm>
          </p:grpSpPr>
          <p:sp>
            <p:nvSpPr>
              <p:cNvPr id="23630" name="Rectangle 4"/>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31" name="Rectangle 5"/>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920" y="3109"/>
              <a:ext cx="480" cy="240"/>
              <a:chOff x="720" y="2496"/>
              <a:chExt cx="480" cy="240"/>
            </a:xfrm>
          </p:grpSpPr>
          <p:sp>
            <p:nvSpPr>
              <p:cNvPr id="23628" name="Rectangle 7"/>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29" name="Rectangle 8"/>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2677" y="3102"/>
              <a:ext cx="480" cy="240"/>
              <a:chOff x="720" y="2496"/>
              <a:chExt cx="480" cy="240"/>
            </a:xfrm>
          </p:grpSpPr>
          <p:sp>
            <p:nvSpPr>
              <p:cNvPr id="23626" name="Rectangle 10"/>
              <p:cNvSpPr>
                <a:spLocks noChangeArrowheads="1"/>
              </p:cNvSpPr>
              <p:nvPr/>
            </p:nvSpPr>
            <p:spPr bwMode="auto">
              <a:xfrm>
                <a:off x="720" y="2496"/>
                <a:ext cx="336"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23627" name="Rectangle 11"/>
              <p:cNvSpPr>
                <a:spLocks noChangeArrowheads="1"/>
              </p:cNvSpPr>
              <p:nvPr/>
            </p:nvSpPr>
            <p:spPr bwMode="auto">
              <a:xfrm>
                <a:off x="1056" y="2496"/>
                <a:ext cx="144"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3456" y="3102"/>
              <a:ext cx="480" cy="240"/>
              <a:chOff x="720" y="2496"/>
              <a:chExt cx="480" cy="240"/>
            </a:xfrm>
          </p:grpSpPr>
          <p:sp>
            <p:nvSpPr>
              <p:cNvPr id="23624" name="Rectangle 1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25" name="Rectangle 1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4704" y="3109"/>
              <a:ext cx="480" cy="240"/>
              <a:chOff x="720" y="2496"/>
              <a:chExt cx="480" cy="240"/>
            </a:xfrm>
          </p:grpSpPr>
          <p:sp>
            <p:nvSpPr>
              <p:cNvPr id="23622" name="Rectangle 16"/>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23" name="Rectangle 17"/>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3609" name="Rectangle 18"/>
            <p:cNvSpPr>
              <a:spLocks noChangeArrowheads="1"/>
            </p:cNvSpPr>
            <p:nvPr/>
          </p:nvSpPr>
          <p:spPr bwMode="auto">
            <a:xfrm>
              <a:off x="5004" y="3072"/>
              <a:ext cx="228" cy="288"/>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3610" name="Line 19"/>
            <p:cNvSpPr>
              <a:spLocks noChangeShapeType="1"/>
            </p:cNvSpPr>
            <p:nvPr/>
          </p:nvSpPr>
          <p:spPr bwMode="auto">
            <a:xfrm>
              <a:off x="1200" y="322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1" name="Line 20"/>
            <p:cNvSpPr>
              <a:spLocks noChangeShapeType="1"/>
            </p:cNvSpPr>
            <p:nvPr/>
          </p:nvSpPr>
          <p:spPr bwMode="auto">
            <a:xfrm>
              <a:off x="1680" y="3224"/>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2" name="Line 21"/>
            <p:cNvSpPr>
              <a:spLocks noChangeShapeType="1"/>
            </p:cNvSpPr>
            <p:nvPr/>
          </p:nvSpPr>
          <p:spPr bwMode="auto">
            <a:xfrm>
              <a:off x="3851" y="322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3" name="Line 22"/>
            <p:cNvSpPr>
              <a:spLocks noChangeShapeType="1"/>
            </p:cNvSpPr>
            <p:nvPr/>
          </p:nvSpPr>
          <p:spPr bwMode="auto">
            <a:xfrm>
              <a:off x="4475" y="322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4" name="Line 23"/>
            <p:cNvSpPr>
              <a:spLocks noChangeShapeType="1"/>
            </p:cNvSpPr>
            <p:nvPr/>
          </p:nvSpPr>
          <p:spPr bwMode="auto">
            <a:xfrm flipV="1">
              <a:off x="2341" y="322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5" name="Line 24"/>
            <p:cNvSpPr>
              <a:spLocks noChangeShapeType="1"/>
            </p:cNvSpPr>
            <p:nvPr/>
          </p:nvSpPr>
          <p:spPr bwMode="auto">
            <a:xfrm flipV="1">
              <a:off x="3105" y="322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616" name="Rectangle 25"/>
            <p:cNvSpPr>
              <a:spLocks noChangeArrowheads="1"/>
            </p:cNvSpPr>
            <p:nvPr/>
          </p:nvSpPr>
          <p:spPr bwMode="auto">
            <a:xfrm>
              <a:off x="4139" y="3017"/>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3617" name="Rectangle 26"/>
            <p:cNvSpPr>
              <a:spLocks noChangeArrowheads="1"/>
            </p:cNvSpPr>
            <p:nvPr/>
          </p:nvSpPr>
          <p:spPr bwMode="auto">
            <a:xfrm>
              <a:off x="1425" y="3025"/>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3618" name="Rectangle 27"/>
            <p:cNvSpPr>
              <a:spLocks noChangeArrowheads="1"/>
            </p:cNvSpPr>
            <p:nvPr/>
          </p:nvSpPr>
          <p:spPr bwMode="auto">
            <a:xfrm>
              <a:off x="432" y="2622"/>
              <a:ext cx="36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23619" name="Line 28"/>
            <p:cNvSpPr>
              <a:spLocks noChangeShapeType="1"/>
            </p:cNvSpPr>
            <p:nvPr/>
          </p:nvSpPr>
          <p:spPr bwMode="auto">
            <a:xfrm>
              <a:off x="624" y="2910"/>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23620" name="Rectangle 29"/>
            <p:cNvSpPr>
              <a:spLocks noChangeArrowheads="1"/>
            </p:cNvSpPr>
            <p:nvPr/>
          </p:nvSpPr>
          <p:spPr bwMode="auto">
            <a:xfrm>
              <a:off x="2601" y="2796"/>
              <a:ext cx="249" cy="407"/>
            </a:xfrm>
            <a:prstGeom prst="rect">
              <a:avLst/>
            </a:prstGeom>
            <a:noFill/>
            <a:ln w="12700" cap="sq">
              <a:noFill/>
              <a:miter lim="800000"/>
              <a:headEnd/>
              <a:tailEnd/>
            </a:ln>
          </p:spPr>
          <p:txBody>
            <a:bodyPr wrap="none">
              <a:spAutoFit/>
            </a:bodyPr>
            <a:lstStyle/>
            <a:p>
              <a:pPr algn="ctr"/>
              <a:r>
                <a:rPr lang="en-US" altLang="zh-CN" sz="3600" dirty="0">
                  <a:solidFill>
                    <a:schemeClr val="accent2"/>
                  </a:solidFill>
                </a:rPr>
                <a:t>p</a:t>
              </a:r>
            </a:p>
          </p:txBody>
        </p:sp>
        <p:sp>
          <p:nvSpPr>
            <p:cNvPr id="23621" name="Rectangle 30"/>
            <p:cNvSpPr>
              <a:spLocks noChangeArrowheads="1"/>
            </p:cNvSpPr>
            <p:nvPr/>
          </p:nvSpPr>
          <p:spPr bwMode="auto">
            <a:xfrm>
              <a:off x="1883" y="2799"/>
              <a:ext cx="201" cy="288"/>
            </a:xfrm>
            <a:prstGeom prst="rect">
              <a:avLst/>
            </a:prstGeom>
            <a:noFill/>
            <a:ln w="12700" cap="sq">
              <a:noFill/>
              <a:miter lim="800000"/>
              <a:headEnd/>
              <a:tailEnd/>
            </a:ln>
          </p:spPr>
          <p:txBody>
            <a:bodyPr wrap="none">
              <a:spAutoFit/>
            </a:bodyPr>
            <a:lstStyle/>
            <a:p>
              <a:pPr algn="ctr"/>
              <a:r>
                <a:rPr lang="en-US" altLang="zh-CN" sz="3600">
                  <a:solidFill>
                    <a:srgbClr val="0033CC"/>
                  </a:solidFill>
                </a:rPr>
                <a:t>r</a:t>
              </a:r>
            </a:p>
          </p:txBody>
        </p:sp>
      </p:grpSp>
      <p:grpSp>
        <p:nvGrpSpPr>
          <p:cNvPr id="8" name="Group 31"/>
          <p:cNvGrpSpPr>
            <a:grpSpLocks/>
          </p:cNvGrpSpPr>
          <p:nvPr/>
        </p:nvGrpSpPr>
        <p:grpSpPr bwMode="auto">
          <a:xfrm>
            <a:off x="457200" y="2544763"/>
            <a:ext cx="7659688" cy="1171575"/>
            <a:chOff x="288" y="1662"/>
            <a:chExt cx="4825" cy="738"/>
          </a:xfrm>
        </p:grpSpPr>
        <p:grpSp>
          <p:nvGrpSpPr>
            <p:cNvPr id="9" name="Group 32"/>
            <p:cNvGrpSpPr>
              <a:grpSpLocks/>
            </p:cNvGrpSpPr>
            <p:nvPr/>
          </p:nvGrpSpPr>
          <p:grpSpPr bwMode="auto">
            <a:xfrm>
              <a:off x="649" y="2149"/>
              <a:ext cx="480" cy="240"/>
              <a:chOff x="720" y="2496"/>
              <a:chExt cx="480" cy="240"/>
            </a:xfrm>
          </p:grpSpPr>
          <p:sp>
            <p:nvSpPr>
              <p:cNvPr id="23602" name="Rectangle 33"/>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03" name="Rectangle 34"/>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35"/>
            <p:cNvGrpSpPr>
              <a:grpSpLocks/>
            </p:cNvGrpSpPr>
            <p:nvPr/>
          </p:nvGrpSpPr>
          <p:grpSpPr bwMode="auto">
            <a:xfrm>
              <a:off x="1801" y="2149"/>
              <a:ext cx="480" cy="240"/>
              <a:chOff x="720" y="2496"/>
              <a:chExt cx="480" cy="240"/>
            </a:xfrm>
          </p:grpSpPr>
          <p:sp>
            <p:nvSpPr>
              <p:cNvPr id="23600" name="Rectangle 36"/>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601" name="Rectangle 37"/>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38"/>
            <p:cNvGrpSpPr>
              <a:grpSpLocks/>
            </p:cNvGrpSpPr>
            <p:nvPr/>
          </p:nvGrpSpPr>
          <p:grpSpPr bwMode="auto">
            <a:xfrm>
              <a:off x="2558" y="2142"/>
              <a:ext cx="480" cy="240"/>
              <a:chOff x="720" y="2496"/>
              <a:chExt cx="480" cy="240"/>
            </a:xfrm>
          </p:grpSpPr>
          <p:sp>
            <p:nvSpPr>
              <p:cNvPr id="23598" name="Rectangle 39"/>
              <p:cNvSpPr>
                <a:spLocks noChangeArrowheads="1"/>
              </p:cNvSpPr>
              <p:nvPr/>
            </p:nvSpPr>
            <p:spPr bwMode="auto">
              <a:xfrm>
                <a:off x="720" y="2496"/>
                <a:ext cx="336"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23599" name="Rectangle 40"/>
              <p:cNvSpPr>
                <a:spLocks noChangeArrowheads="1"/>
              </p:cNvSpPr>
              <p:nvPr/>
            </p:nvSpPr>
            <p:spPr bwMode="auto">
              <a:xfrm>
                <a:off x="1056" y="2496"/>
                <a:ext cx="144"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12" name="Group 41"/>
            <p:cNvGrpSpPr>
              <a:grpSpLocks/>
            </p:cNvGrpSpPr>
            <p:nvPr/>
          </p:nvGrpSpPr>
          <p:grpSpPr bwMode="auto">
            <a:xfrm>
              <a:off x="3337" y="2142"/>
              <a:ext cx="480" cy="240"/>
              <a:chOff x="720" y="2496"/>
              <a:chExt cx="480" cy="240"/>
            </a:xfrm>
          </p:grpSpPr>
          <p:sp>
            <p:nvSpPr>
              <p:cNvPr id="23596" name="Rectangle 42"/>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597" name="Rectangle 43"/>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44"/>
            <p:cNvGrpSpPr>
              <a:grpSpLocks/>
            </p:cNvGrpSpPr>
            <p:nvPr/>
          </p:nvGrpSpPr>
          <p:grpSpPr bwMode="auto">
            <a:xfrm>
              <a:off x="4585" y="2149"/>
              <a:ext cx="480" cy="240"/>
              <a:chOff x="720" y="2496"/>
              <a:chExt cx="480" cy="240"/>
            </a:xfrm>
          </p:grpSpPr>
          <p:sp>
            <p:nvSpPr>
              <p:cNvPr id="23594" name="Rectangle 45"/>
              <p:cNvSpPr>
                <a:spLocks noChangeArrowheads="1"/>
              </p:cNvSpPr>
              <p:nvPr/>
            </p:nvSpPr>
            <p:spPr bwMode="auto">
              <a:xfrm>
                <a:off x="720" y="2496"/>
                <a:ext cx="336" cy="240"/>
              </a:xfrm>
              <a:prstGeom prst="rect">
                <a:avLst/>
              </a:prstGeom>
              <a:noFill/>
              <a:ln w="25400" cap="sq">
                <a:solidFill>
                  <a:srgbClr val="000000"/>
                </a:solidFill>
                <a:miter lim="800000"/>
                <a:headEnd/>
                <a:tailEnd/>
              </a:ln>
            </p:spPr>
            <p:txBody>
              <a:bodyPr wrap="none" anchor="ctr"/>
              <a:lstStyle/>
              <a:p>
                <a:endParaRPr lang="zh-CN" altLang="en-US"/>
              </a:p>
            </p:txBody>
          </p:sp>
          <p:sp>
            <p:nvSpPr>
              <p:cNvPr id="23595" name="Rectangle 46"/>
              <p:cNvSpPr>
                <a:spLocks noChangeArrowheads="1"/>
              </p:cNvSpPr>
              <p:nvPr/>
            </p:nvSpPr>
            <p:spPr bwMode="auto">
              <a:xfrm>
                <a:off x="1056" y="2496"/>
                <a:ext cx="144"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23582" name="Rectangle 47"/>
            <p:cNvSpPr>
              <a:spLocks noChangeArrowheads="1"/>
            </p:cNvSpPr>
            <p:nvPr/>
          </p:nvSpPr>
          <p:spPr bwMode="auto">
            <a:xfrm>
              <a:off x="4885" y="2112"/>
              <a:ext cx="228" cy="288"/>
            </a:xfrm>
            <a:prstGeom prst="rect">
              <a:avLst/>
            </a:prstGeom>
            <a:noFill/>
            <a:ln w="12700" cap="sq">
              <a:noFill/>
              <a:miter lim="800000"/>
              <a:headEnd/>
              <a:tailEnd/>
            </a:ln>
          </p:spPr>
          <p:txBody>
            <a:bodyPr wrap="none">
              <a:spAutoFit/>
            </a:bodyPr>
            <a:lstStyle/>
            <a:p>
              <a:pPr algn="ctr"/>
              <a:r>
                <a:rPr lang="zh-CN" altLang="en-US" sz="3600">
                  <a:solidFill>
                    <a:schemeClr val="bg1"/>
                  </a:solidFill>
                </a:rPr>
                <a:t>^</a:t>
              </a:r>
            </a:p>
          </p:txBody>
        </p:sp>
        <p:sp>
          <p:nvSpPr>
            <p:cNvPr id="23583" name="Line 48"/>
            <p:cNvSpPr>
              <a:spLocks noChangeShapeType="1"/>
            </p:cNvSpPr>
            <p:nvPr/>
          </p:nvSpPr>
          <p:spPr bwMode="auto">
            <a:xfrm>
              <a:off x="1081" y="226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4" name="Line 49"/>
            <p:cNvSpPr>
              <a:spLocks noChangeShapeType="1"/>
            </p:cNvSpPr>
            <p:nvPr/>
          </p:nvSpPr>
          <p:spPr bwMode="auto">
            <a:xfrm>
              <a:off x="1561" y="2264"/>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5" name="Line 50"/>
            <p:cNvSpPr>
              <a:spLocks noChangeShapeType="1"/>
            </p:cNvSpPr>
            <p:nvPr/>
          </p:nvSpPr>
          <p:spPr bwMode="auto">
            <a:xfrm>
              <a:off x="3732" y="226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6" name="Line 51"/>
            <p:cNvSpPr>
              <a:spLocks noChangeShapeType="1"/>
            </p:cNvSpPr>
            <p:nvPr/>
          </p:nvSpPr>
          <p:spPr bwMode="auto">
            <a:xfrm>
              <a:off x="4356" y="2260"/>
              <a:ext cx="240"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7" name="Line 52"/>
            <p:cNvSpPr>
              <a:spLocks noChangeShapeType="1"/>
            </p:cNvSpPr>
            <p:nvPr/>
          </p:nvSpPr>
          <p:spPr bwMode="auto">
            <a:xfrm flipV="1">
              <a:off x="2222" y="226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8" name="Line 53"/>
            <p:cNvSpPr>
              <a:spLocks noChangeShapeType="1"/>
            </p:cNvSpPr>
            <p:nvPr/>
          </p:nvSpPr>
          <p:spPr bwMode="auto">
            <a:xfrm flipV="1">
              <a:off x="2986" y="2260"/>
              <a:ext cx="336" cy="0"/>
            </a:xfrm>
            <a:prstGeom prst="line">
              <a:avLst/>
            </a:prstGeom>
            <a:noFill/>
            <a:ln w="19050" cap="sq">
              <a:solidFill>
                <a:schemeClr val="bg1"/>
              </a:solidFill>
              <a:round/>
              <a:headEnd/>
              <a:tailEnd type="triangle" w="med" len="med"/>
            </a:ln>
          </p:spPr>
          <p:txBody>
            <a:bodyPr wrap="none" anchor="ctr"/>
            <a:lstStyle/>
            <a:p>
              <a:endParaRPr lang="zh-CN" altLang="en-US"/>
            </a:p>
          </p:txBody>
        </p:sp>
        <p:sp>
          <p:nvSpPr>
            <p:cNvPr id="23589" name="Rectangle 54"/>
            <p:cNvSpPr>
              <a:spLocks noChangeArrowheads="1"/>
            </p:cNvSpPr>
            <p:nvPr/>
          </p:nvSpPr>
          <p:spPr bwMode="auto">
            <a:xfrm>
              <a:off x="4020" y="2057"/>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3590" name="Rectangle 55"/>
            <p:cNvSpPr>
              <a:spLocks noChangeArrowheads="1"/>
            </p:cNvSpPr>
            <p:nvPr/>
          </p:nvSpPr>
          <p:spPr bwMode="auto">
            <a:xfrm>
              <a:off x="1306" y="2065"/>
              <a:ext cx="308" cy="288"/>
            </a:xfrm>
            <a:prstGeom prst="rect">
              <a:avLst/>
            </a:prstGeom>
            <a:noFill/>
            <a:ln w="12700" cap="sq">
              <a:noFill/>
              <a:miter lim="800000"/>
              <a:headEnd/>
              <a:tailEnd/>
            </a:ln>
          </p:spPr>
          <p:txBody>
            <a:bodyPr wrap="none">
              <a:spAutoFit/>
            </a:bodyPr>
            <a:lstStyle/>
            <a:p>
              <a:pPr algn="ctr"/>
              <a:r>
                <a:rPr lang="en-US" altLang="zh-CN" sz="2400" baseline="0">
                  <a:solidFill>
                    <a:schemeClr val="bg1"/>
                  </a:solidFill>
                </a:rPr>
                <a:t>…</a:t>
              </a:r>
              <a:endParaRPr lang="zh-CN" altLang="en-US" sz="2400" baseline="0">
                <a:solidFill>
                  <a:schemeClr val="bg1"/>
                </a:solidFill>
                <a:latin typeface="宋体" charset="-122"/>
              </a:endParaRPr>
            </a:p>
          </p:txBody>
        </p:sp>
        <p:sp>
          <p:nvSpPr>
            <p:cNvPr id="23591" name="Rectangle 56"/>
            <p:cNvSpPr>
              <a:spLocks noChangeArrowheads="1"/>
            </p:cNvSpPr>
            <p:nvPr/>
          </p:nvSpPr>
          <p:spPr bwMode="auto">
            <a:xfrm>
              <a:off x="288" y="1662"/>
              <a:ext cx="361" cy="288"/>
            </a:xfrm>
            <a:prstGeom prst="rect">
              <a:avLst/>
            </a:prstGeom>
            <a:noFill/>
            <a:ln w="12700" cap="sq">
              <a:noFill/>
              <a:miter lim="800000"/>
              <a:headEnd/>
              <a:tailEnd/>
            </a:ln>
          </p:spPr>
          <p:txBody>
            <a:bodyPr wrap="none">
              <a:spAutoFit/>
            </a:bodyPr>
            <a:lstStyle/>
            <a:p>
              <a:pPr algn="ctr"/>
              <a:r>
                <a:rPr lang="en-US" altLang="zh-CN" sz="3600">
                  <a:solidFill>
                    <a:schemeClr val="accent2"/>
                  </a:solidFill>
                </a:rPr>
                <a:t>list</a:t>
              </a:r>
            </a:p>
          </p:txBody>
        </p:sp>
        <p:sp>
          <p:nvSpPr>
            <p:cNvPr id="23592" name="Line 57"/>
            <p:cNvSpPr>
              <a:spLocks noChangeShapeType="1"/>
            </p:cNvSpPr>
            <p:nvPr/>
          </p:nvSpPr>
          <p:spPr bwMode="auto">
            <a:xfrm>
              <a:off x="528" y="1950"/>
              <a:ext cx="144" cy="192"/>
            </a:xfrm>
            <a:prstGeom prst="line">
              <a:avLst/>
            </a:prstGeom>
            <a:noFill/>
            <a:ln w="19050" cap="sq">
              <a:solidFill>
                <a:schemeClr val="accent2"/>
              </a:solidFill>
              <a:round/>
              <a:headEnd/>
              <a:tailEnd type="triangle" w="med" len="med"/>
            </a:ln>
          </p:spPr>
          <p:txBody>
            <a:bodyPr wrap="none" anchor="ctr"/>
            <a:lstStyle/>
            <a:p>
              <a:endParaRPr lang="zh-CN" altLang="en-US"/>
            </a:p>
          </p:txBody>
        </p:sp>
        <p:sp>
          <p:nvSpPr>
            <p:cNvPr id="23593" name="Rectangle 58"/>
            <p:cNvSpPr>
              <a:spLocks noChangeArrowheads="1"/>
            </p:cNvSpPr>
            <p:nvPr/>
          </p:nvSpPr>
          <p:spPr bwMode="auto">
            <a:xfrm>
              <a:off x="2489" y="1836"/>
              <a:ext cx="234" cy="368"/>
            </a:xfrm>
            <a:prstGeom prst="rect">
              <a:avLst/>
            </a:prstGeom>
            <a:noFill/>
            <a:ln w="12700" cap="sq">
              <a:noFill/>
              <a:miter lim="800000"/>
              <a:headEnd/>
              <a:tailEnd/>
            </a:ln>
          </p:spPr>
          <p:txBody>
            <a:bodyPr wrap="none">
              <a:spAutoFit/>
            </a:bodyPr>
            <a:lstStyle/>
            <a:p>
              <a:pPr algn="ctr"/>
              <a:r>
                <a:rPr lang="en-US" altLang="zh-CN" sz="3200" dirty="0">
                  <a:solidFill>
                    <a:schemeClr val="accent2"/>
                  </a:solidFill>
                </a:rPr>
                <a:t>p</a:t>
              </a:r>
            </a:p>
          </p:txBody>
        </p:sp>
      </p:grpSp>
      <p:sp>
        <p:nvSpPr>
          <p:cNvPr id="606267" name="Rectangle 59"/>
          <p:cNvSpPr>
            <a:spLocks noChangeArrowheads="1"/>
          </p:cNvSpPr>
          <p:nvPr/>
        </p:nvSpPr>
        <p:spPr bwMode="auto">
          <a:xfrm>
            <a:off x="1052513" y="2849563"/>
            <a:ext cx="319087" cy="457200"/>
          </a:xfrm>
          <a:prstGeom prst="rect">
            <a:avLst/>
          </a:prstGeom>
          <a:noFill/>
          <a:ln w="12700" cap="sq">
            <a:noFill/>
            <a:miter lim="800000"/>
            <a:headEnd/>
            <a:tailEnd/>
          </a:ln>
        </p:spPr>
        <p:txBody>
          <a:bodyPr wrap="none">
            <a:spAutoFit/>
          </a:bodyPr>
          <a:lstStyle/>
          <a:p>
            <a:pPr algn="ctr"/>
            <a:r>
              <a:rPr lang="en-US" altLang="zh-CN" sz="3600">
                <a:solidFill>
                  <a:srgbClr val="0033CC"/>
                </a:solidFill>
              </a:rPr>
              <a:t>r</a:t>
            </a:r>
          </a:p>
        </p:txBody>
      </p:sp>
      <p:grpSp>
        <p:nvGrpSpPr>
          <p:cNvPr id="15" name="Group 63"/>
          <p:cNvGrpSpPr>
            <a:grpSpLocks/>
          </p:cNvGrpSpPr>
          <p:nvPr/>
        </p:nvGrpSpPr>
        <p:grpSpPr bwMode="auto">
          <a:xfrm>
            <a:off x="1108075" y="2860675"/>
            <a:ext cx="2054225" cy="457200"/>
            <a:chOff x="698" y="1868"/>
            <a:chExt cx="1294" cy="288"/>
          </a:xfrm>
        </p:grpSpPr>
        <p:sp>
          <p:nvSpPr>
            <p:cNvPr id="23573" name="Rectangle 64"/>
            <p:cNvSpPr>
              <a:spLocks noChangeArrowheads="1"/>
            </p:cNvSpPr>
            <p:nvPr/>
          </p:nvSpPr>
          <p:spPr bwMode="auto">
            <a:xfrm>
              <a:off x="1791" y="1868"/>
              <a:ext cx="201" cy="288"/>
            </a:xfrm>
            <a:prstGeom prst="rect">
              <a:avLst/>
            </a:prstGeom>
            <a:noFill/>
            <a:ln w="12700" cap="sq">
              <a:noFill/>
              <a:miter lim="800000"/>
              <a:headEnd/>
              <a:tailEnd/>
            </a:ln>
          </p:spPr>
          <p:txBody>
            <a:bodyPr wrap="none">
              <a:spAutoFit/>
            </a:bodyPr>
            <a:lstStyle/>
            <a:p>
              <a:pPr algn="ctr"/>
              <a:r>
                <a:rPr lang="en-US" altLang="zh-CN" sz="3600">
                  <a:solidFill>
                    <a:srgbClr val="0033CC"/>
                  </a:solidFill>
                </a:rPr>
                <a:t>r</a:t>
              </a:r>
            </a:p>
          </p:txBody>
        </p:sp>
        <p:sp>
          <p:nvSpPr>
            <p:cNvPr id="23574" name="Rectangle 65"/>
            <p:cNvSpPr>
              <a:spLocks noChangeArrowheads="1"/>
            </p:cNvSpPr>
            <p:nvPr/>
          </p:nvSpPr>
          <p:spPr bwMode="auto">
            <a:xfrm>
              <a:off x="698" y="1872"/>
              <a:ext cx="240" cy="240"/>
            </a:xfrm>
            <a:prstGeom prst="rect">
              <a:avLst/>
            </a:prstGeom>
            <a:solidFill>
              <a:srgbClr val="FFFFFF"/>
            </a:solidFill>
            <a:ln w="12700" cap="sq">
              <a:noFill/>
              <a:miter lim="800000"/>
              <a:headEnd/>
              <a:tailEnd/>
            </a:ln>
          </p:spPr>
          <p:txBody>
            <a:bodyPr wrap="none" anchor="ctr"/>
            <a:lstStyle/>
            <a:p>
              <a:endParaRPr lang="zh-CN" altLang="en-US"/>
            </a:p>
          </p:txBody>
        </p:sp>
      </p:grpSp>
      <p:grpSp>
        <p:nvGrpSpPr>
          <p:cNvPr id="16" name="Group 66"/>
          <p:cNvGrpSpPr>
            <a:grpSpLocks/>
          </p:cNvGrpSpPr>
          <p:nvPr/>
        </p:nvGrpSpPr>
        <p:grpSpPr bwMode="auto">
          <a:xfrm>
            <a:off x="4211250" y="1658938"/>
            <a:ext cx="4033347" cy="1143000"/>
            <a:chOff x="2678" y="1056"/>
            <a:chExt cx="2052" cy="720"/>
          </a:xfrm>
        </p:grpSpPr>
        <p:sp>
          <p:nvSpPr>
            <p:cNvPr id="23571" name="AutoShape 67"/>
            <p:cNvSpPr>
              <a:spLocks noChangeArrowheads="1"/>
            </p:cNvSpPr>
            <p:nvPr/>
          </p:nvSpPr>
          <p:spPr bwMode="auto">
            <a:xfrm>
              <a:off x="2784" y="1056"/>
              <a:ext cx="1824" cy="720"/>
            </a:xfrm>
            <a:prstGeom prst="wedgeRectCallout">
              <a:avLst>
                <a:gd name="adj1" fmla="val -97477"/>
                <a:gd name="adj2" fmla="val 60417"/>
              </a:avLst>
            </a:prstGeom>
            <a:noFill/>
            <a:ln w="53975" cap="sq">
              <a:solidFill>
                <a:srgbClr val="2FC0BD"/>
              </a:solidFill>
              <a:miter lim="800000"/>
              <a:headEnd/>
              <a:tailEnd/>
            </a:ln>
          </p:spPr>
          <p:txBody>
            <a:bodyPr wrap="none" anchor="ctr"/>
            <a:lstStyle/>
            <a:p>
              <a:pPr algn="ctr"/>
              <a:endParaRPr lang="zh-CN" altLang="en-US" sz="2600" b="0"/>
            </a:p>
          </p:txBody>
        </p:sp>
        <p:sp>
          <p:nvSpPr>
            <p:cNvPr id="23572" name="Text Box 68"/>
            <p:cNvSpPr txBox="1">
              <a:spLocks noChangeArrowheads="1"/>
            </p:cNvSpPr>
            <p:nvPr/>
          </p:nvSpPr>
          <p:spPr bwMode="auto">
            <a:xfrm>
              <a:off x="2678" y="1215"/>
              <a:ext cx="2052" cy="425"/>
            </a:xfrm>
            <a:prstGeom prst="rect">
              <a:avLst/>
            </a:prstGeom>
            <a:noFill/>
            <a:ln w="12700" cap="sq">
              <a:noFill/>
              <a:miter lim="800000"/>
              <a:headEnd/>
              <a:tailEnd/>
            </a:ln>
          </p:spPr>
          <p:txBody>
            <a:bodyPr wrap="square" anchor="ctr">
              <a:spAutoFit/>
            </a:bodyPr>
            <a:lstStyle/>
            <a:p>
              <a:pPr>
                <a:lnSpc>
                  <a:spcPct val="70000"/>
                </a:lnSpc>
                <a:spcBef>
                  <a:spcPct val="0"/>
                </a:spcBef>
              </a:pPr>
              <a:r>
                <a:rPr kumimoji="1" lang="en-US" altLang="zh-CN" sz="2700" dirty="0">
                  <a:solidFill>
                    <a:srgbClr val="002C84"/>
                  </a:solidFill>
                  <a:ea typeface="黑体" pitchFamily="2" charset="-122"/>
                </a:rPr>
                <a:t>for</a:t>
              </a:r>
              <a:r>
                <a:rPr kumimoji="1" lang="en-US" altLang="zh-CN" sz="2700" baseline="0" dirty="0">
                  <a:solidFill>
                    <a:srgbClr val="002C84"/>
                  </a:solidFill>
                  <a:ea typeface="黑体" pitchFamily="2" charset="-122"/>
                </a:rPr>
                <a:t>(r=list; r</a:t>
              </a:r>
              <a:r>
                <a:rPr kumimoji="1" lang="en-US" altLang="zh-CN" sz="2700" baseline="0" dirty="0">
                  <a:solidFill>
                    <a:srgbClr val="002C84"/>
                  </a:solidFill>
                  <a:latin typeface="宋体" charset="-122"/>
                  <a:ea typeface="宋体" charset="-122"/>
                </a:rPr>
                <a:t>-</a:t>
              </a:r>
              <a:r>
                <a:rPr kumimoji="1" lang="en-US" altLang="zh-CN" sz="2700" baseline="0" dirty="0">
                  <a:solidFill>
                    <a:srgbClr val="002C84"/>
                  </a:solidFill>
                  <a:ea typeface="黑体" pitchFamily="2" charset="-122"/>
                </a:rPr>
                <a:t>&gt;link!=p; r=r-&gt;link)</a:t>
              </a:r>
            </a:p>
            <a:p>
              <a:pPr>
                <a:lnSpc>
                  <a:spcPct val="70000"/>
                </a:lnSpc>
                <a:spcBef>
                  <a:spcPct val="0"/>
                </a:spcBef>
              </a:pPr>
              <a:r>
                <a:rPr kumimoji="1" lang="en-US" altLang="zh-CN" sz="2700" baseline="0" dirty="0">
                  <a:solidFill>
                    <a:srgbClr val="002C84"/>
                  </a:solidFill>
                  <a:ea typeface="黑体" pitchFamily="2" charset="-122"/>
                </a:rPr>
                <a:t>     </a:t>
              </a:r>
              <a:r>
                <a:rPr kumimoji="1" lang="en-US" altLang="zh-CN" sz="2700" baseline="0" dirty="0">
                  <a:solidFill>
                    <a:srgbClr val="002C84"/>
                  </a:solidFill>
                  <a:ea typeface="黑体" pitchFamily="2" charset="-122"/>
                  <a:sym typeface="Symbol" pitchFamily="18" charset="2"/>
                </a:rPr>
                <a:t>;</a:t>
              </a:r>
            </a:p>
          </p:txBody>
        </p:sp>
      </p:grpSp>
      <p:sp>
        <p:nvSpPr>
          <p:cNvPr id="606277" name="Freeform 69"/>
          <p:cNvSpPr>
            <a:spLocks/>
          </p:cNvSpPr>
          <p:nvPr/>
        </p:nvSpPr>
        <p:spPr bwMode="auto">
          <a:xfrm>
            <a:off x="3657600" y="5308600"/>
            <a:ext cx="1905000" cy="482600"/>
          </a:xfrm>
          <a:custGeom>
            <a:avLst/>
            <a:gdLst>
              <a:gd name="T0" fmla="*/ 0 w 1200"/>
              <a:gd name="T1" fmla="*/ 0 h 304"/>
              <a:gd name="T2" fmla="*/ 2147483647 w 1200"/>
              <a:gd name="T3" fmla="*/ 2147483647 h 304"/>
              <a:gd name="T4" fmla="*/ 2147483647 w 1200"/>
              <a:gd name="T5" fmla="*/ 2147483647 h 304"/>
              <a:gd name="T6" fmla="*/ 0 60000 65536"/>
              <a:gd name="T7" fmla="*/ 0 60000 65536"/>
              <a:gd name="T8" fmla="*/ 0 60000 65536"/>
              <a:gd name="T9" fmla="*/ 0 w 1200"/>
              <a:gd name="T10" fmla="*/ 0 h 304"/>
              <a:gd name="T11" fmla="*/ 1200 w 1200"/>
              <a:gd name="T12" fmla="*/ 304 h 304"/>
            </a:gdLst>
            <a:ahLst/>
            <a:cxnLst>
              <a:cxn ang="T6">
                <a:pos x="T0" y="T1"/>
              </a:cxn>
              <a:cxn ang="T7">
                <a:pos x="T2" y="T3"/>
              </a:cxn>
              <a:cxn ang="T8">
                <a:pos x="T4" y="T5"/>
              </a:cxn>
            </a:cxnLst>
            <a:rect l="T9" t="T10" r="T11" b="T12"/>
            <a:pathLst>
              <a:path w="1200" h="304">
                <a:moveTo>
                  <a:pt x="0" y="0"/>
                </a:moveTo>
                <a:cubicBezTo>
                  <a:pt x="260" y="136"/>
                  <a:pt x="520" y="272"/>
                  <a:pt x="720" y="288"/>
                </a:cubicBezTo>
                <a:cubicBezTo>
                  <a:pt x="920" y="304"/>
                  <a:pt x="1112" y="128"/>
                  <a:pt x="1200" y="96"/>
                </a:cubicBezTo>
              </a:path>
            </a:pathLst>
          </a:custGeom>
          <a:noFill/>
          <a:ln w="31750" cap="sq" cmpd="sng">
            <a:solidFill>
              <a:schemeClr val="accent2"/>
            </a:solidFill>
            <a:prstDash val="solid"/>
            <a:round/>
            <a:headEnd/>
            <a:tailEnd type="arrow" w="med" len="med"/>
          </a:ln>
        </p:spPr>
        <p:txBody>
          <a:bodyPr wrap="none" anchor="ctr"/>
          <a:lstStyle/>
          <a:p>
            <a:endParaRPr lang="zh-CN" altLang="en-US"/>
          </a:p>
        </p:txBody>
      </p:sp>
      <p:grpSp>
        <p:nvGrpSpPr>
          <p:cNvPr id="17" name="Group 70"/>
          <p:cNvGrpSpPr>
            <a:grpSpLocks/>
          </p:cNvGrpSpPr>
          <p:nvPr/>
        </p:nvGrpSpPr>
        <p:grpSpPr bwMode="auto">
          <a:xfrm>
            <a:off x="0" y="190500"/>
            <a:ext cx="7772400" cy="1670050"/>
            <a:chOff x="0" y="120"/>
            <a:chExt cx="4896" cy="1052"/>
          </a:xfrm>
        </p:grpSpPr>
        <p:grpSp>
          <p:nvGrpSpPr>
            <p:cNvPr id="18" name="Group 71"/>
            <p:cNvGrpSpPr>
              <a:grpSpLocks/>
            </p:cNvGrpSpPr>
            <p:nvPr/>
          </p:nvGrpSpPr>
          <p:grpSpPr bwMode="auto">
            <a:xfrm>
              <a:off x="288" y="120"/>
              <a:ext cx="4608" cy="672"/>
              <a:chOff x="384" y="144"/>
              <a:chExt cx="4608" cy="672"/>
            </a:xfrm>
          </p:grpSpPr>
          <p:sp>
            <p:nvSpPr>
              <p:cNvPr id="23569" name="Rectangle 72"/>
              <p:cNvSpPr>
                <a:spLocks noChangeArrowheads="1"/>
              </p:cNvSpPr>
              <p:nvPr/>
            </p:nvSpPr>
            <p:spPr bwMode="auto">
              <a:xfrm>
                <a:off x="384" y="144"/>
                <a:ext cx="4608" cy="672"/>
              </a:xfrm>
              <a:prstGeom prst="rect">
                <a:avLst/>
              </a:prstGeom>
              <a:solidFill>
                <a:srgbClr val="E1F0FF"/>
              </a:solidFill>
              <a:ln w="12700" cap="sq">
                <a:noFill/>
                <a:miter lim="800000"/>
                <a:headEnd/>
                <a:tailEnd/>
              </a:ln>
              <a:effectLst>
                <a:outerShdw dist="117088" dir="2436078" algn="ctr" rotWithShape="0">
                  <a:srgbClr val="B2B2B2"/>
                </a:outerShdw>
              </a:effectLst>
            </p:spPr>
            <p:txBody>
              <a:bodyPr wrap="none" anchor="ctr"/>
              <a:lstStyle/>
              <a:p>
                <a:endParaRPr lang="zh-CN" altLang="en-US"/>
              </a:p>
            </p:txBody>
          </p:sp>
          <p:sp>
            <p:nvSpPr>
              <p:cNvPr id="23570" name="Rectangle 73"/>
              <p:cNvSpPr>
                <a:spLocks noChangeArrowheads="1"/>
              </p:cNvSpPr>
              <p:nvPr/>
            </p:nvSpPr>
            <p:spPr bwMode="auto">
              <a:xfrm>
                <a:off x="425" y="228"/>
                <a:ext cx="4332" cy="330"/>
              </a:xfrm>
              <a:prstGeom prst="rect">
                <a:avLst/>
              </a:prstGeom>
              <a:noFill/>
              <a:ln w="12700" cap="sq">
                <a:noFill/>
                <a:miter lim="800000"/>
                <a:headEnd/>
                <a:tailEnd/>
              </a:ln>
              <a:effectLst>
                <a:outerShdw dist="12700" algn="ctr" rotWithShape="0">
                  <a:schemeClr val="bg1"/>
                </a:outerShdw>
              </a:effectLst>
            </p:spPr>
            <p:txBody>
              <a:bodyPr wrap="none">
                <a:spAutoFit/>
              </a:bodyPr>
              <a:lstStyle/>
              <a:p>
                <a:r>
                  <a:rPr kumimoji="1" lang="zh-CN" altLang="en-US" sz="2800" baseline="0" dirty="0">
                    <a:solidFill>
                      <a:schemeClr val="accent2"/>
                    </a:solidFill>
                    <a:latin typeface="黑体" pitchFamily="2" charset="-122"/>
                    <a:ea typeface="黑体" pitchFamily="2" charset="-122"/>
                  </a:rPr>
                  <a:t> </a:t>
                </a:r>
                <a:r>
                  <a:rPr kumimoji="1" lang="en-US" altLang="zh-CN" sz="2800" baseline="0" dirty="0">
                    <a:solidFill>
                      <a:schemeClr val="accent2"/>
                    </a:solidFill>
                    <a:ea typeface="黑体" pitchFamily="2" charset="-122"/>
                  </a:rPr>
                  <a:t>7.</a:t>
                </a:r>
                <a:r>
                  <a:rPr kumimoji="1" lang="en-US" altLang="zh-CN" sz="2800" baseline="0" dirty="0">
                    <a:solidFill>
                      <a:schemeClr val="accent2"/>
                    </a:solidFill>
                    <a:latin typeface="黑体" pitchFamily="2" charset="-122"/>
                    <a:ea typeface="黑体" pitchFamily="2" charset="-122"/>
                  </a:rPr>
                  <a:t> </a:t>
                </a:r>
                <a:r>
                  <a:rPr kumimoji="1" lang="zh-CN" altLang="en-US" sz="2800" baseline="0" dirty="0">
                    <a:solidFill>
                      <a:schemeClr val="accent2"/>
                    </a:solidFill>
                    <a:latin typeface="黑体" pitchFamily="2" charset="-122"/>
                    <a:ea typeface="黑体" pitchFamily="2" charset="-122"/>
                  </a:rPr>
                  <a:t>从非空线性链表中删除</a:t>
                </a:r>
                <a:r>
                  <a:rPr kumimoji="1" lang="en-US" altLang="zh-CN" sz="2800" dirty="0">
                    <a:solidFill>
                      <a:schemeClr val="accent2"/>
                    </a:solidFill>
                    <a:ea typeface="黑体" pitchFamily="2" charset="-122"/>
                  </a:rPr>
                  <a:t>p</a:t>
                </a:r>
                <a:r>
                  <a:rPr kumimoji="1" lang="zh-CN" altLang="en-US" sz="2800" baseline="0" dirty="0">
                    <a:solidFill>
                      <a:schemeClr val="accent2"/>
                    </a:solidFill>
                    <a:latin typeface="黑体" pitchFamily="2" charset="-122"/>
                    <a:ea typeface="黑体" pitchFamily="2" charset="-122"/>
                  </a:rPr>
                  <a:t>指</a:t>
                </a:r>
                <a:r>
                  <a:rPr kumimoji="1" lang="zh-CN" altLang="en-US" sz="2800" dirty="0">
                    <a:solidFill>
                      <a:schemeClr val="accent2"/>
                    </a:solidFill>
                    <a:latin typeface="黑体" pitchFamily="2" charset="-122"/>
                    <a:ea typeface="黑体" pitchFamily="2" charset="-122"/>
                  </a:rPr>
                  <a:t>向</a:t>
                </a:r>
                <a:r>
                  <a:rPr kumimoji="1" lang="zh-CN" altLang="en-US" sz="2800" baseline="0" dirty="0">
                    <a:solidFill>
                      <a:schemeClr val="accent2"/>
                    </a:solidFill>
                    <a:latin typeface="黑体" pitchFamily="2" charset="-122"/>
                    <a:ea typeface="黑体" pitchFamily="2" charset="-122"/>
                  </a:rPr>
                  <a:t>的链结点,</a:t>
                </a:r>
              </a:p>
            </p:txBody>
          </p:sp>
        </p:grpSp>
        <p:sp>
          <p:nvSpPr>
            <p:cNvPr id="23568" name="Rectangle 74"/>
            <p:cNvSpPr>
              <a:spLocks noChangeArrowheads="1"/>
            </p:cNvSpPr>
            <p:nvPr/>
          </p:nvSpPr>
          <p:spPr bwMode="auto">
            <a:xfrm>
              <a:off x="0" y="845"/>
              <a:ext cx="3512" cy="327"/>
            </a:xfrm>
            <a:prstGeom prst="rect">
              <a:avLst/>
            </a:prstGeom>
            <a:noFill/>
            <a:ln w="9525">
              <a:noFill/>
              <a:miter lim="800000"/>
              <a:headEnd/>
              <a:tailEnd/>
            </a:ln>
            <a:effectLst>
              <a:outerShdw dist="17961" dir="2700000" algn="ctr" rotWithShape="0">
                <a:schemeClr val="bg1"/>
              </a:outerShdw>
            </a:effectLst>
          </p:spPr>
          <p:txBody>
            <a:bodyPr>
              <a:spAutoFit/>
            </a:bodyPr>
            <a:lstStyle/>
            <a:p>
              <a:r>
                <a:rPr kumimoji="1" lang="zh-CN" altLang="en-US" sz="2800" baseline="0" dirty="0">
                  <a:solidFill>
                    <a:srgbClr val="FF3300"/>
                  </a:solidFill>
                  <a:latin typeface="黑体" pitchFamily="2" charset="-122"/>
                  <a:ea typeface="黑体" pitchFamily="2" charset="-122"/>
                </a:rPr>
                <a:t>设</a:t>
              </a:r>
              <a:r>
                <a:rPr kumimoji="1" lang="en-US" altLang="zh-CN" sz="2800" dirty="0">
                  <a:solidFill>
                    <a:srgbClr val="FF3300"/>
                  </a:solidFill>
                  <a:ea typeface="黑体" pitchFamily="2" charset="-122"/>
                </a:rPr>
                <a:t>r</a:t>
              </a:r>
              <a:r>
                <a:rPr kumimoji="1" lang="zh-CN" altLang="en-US" sz="2800" dirty="0">
                  <a:solidFill>
                    <a:srgbClr val="FF3300"/>
                  </a:solidFill>
                  <a:ea typeface="黑体" pitchFamily="2" charset="-122"/>
                </a:rPr>
                <a:t>是</a:t>
              </a:r>
              <a:r>
                <a:rPr kumimoji="1" lang="en-US" altLang="zh-CN" sz="2800" dirty="0">
                  <a:solidFill>
                    <a:srgbClr val="FF3300"/>
                  </a:solidFill>
                  <a:ea typeface="黑体" pitchFamily="2" charset="-122"/>
                </a:rPr>
                <a:t>p</a:t>
              </a:r>
              <a:r>
                <a:rPr kumimoji="1" lang="zh-CN" altLang="en-US" sz="2800" baseline="0" dirty="0">
                  <a:solidFill>
                    <a:srgbClr val="FF3300"/>
                  </a:solidFill>
                  <a:latin typeface="黑体" pitchFamily="2" charset="-122"/>
                  <a:ea typeface="黑体" pitchFamily="2" charset="-122"/>
                </a:rPr>
                <a:t>的直接前驱结点指</a:t>
              </a:r>
              <a:r>
                <a:rPr kumimoji="1" lang="zh-CN" altLang="en-US" sz="2800" dirty="0">
                  <a:solidFill>
                    <a:srgbClr val="FF3300"/>
                  </a:solidFill>
                  <a:latin typeface="黑体" pitchFamily="2" charset="-122"/>
                  <a:ea typeface="黑体" pitchFamily="2" charset="-122"/>
                </a:rPr>
                <a:t>针</a:t>
              </a:r>
              <a:endParaRPr kumimoji="1" lang="zh-CN" altLang="en-US" sz="2800" baseline="0" dirty="0">
                <a:solidFill>
                  <a:srgbClr val="FF3300"/>
                </a:solidFill>
                <a:latin typeface="黑体" pitchFamily="2" charset="-122"/>
                <a:ea typeface="黑体" pitchFamily="2" charset="-122"/>
              </a:endParaRPr>
            </a:p>
          </p:txBody>
        </p:sp>
      </p:grpSp>
      <p:grpSp>
        <p:nvGrpSpPr>
          <p:cNvPr id="19" name="Group 76"/>
          <p:cNvGrpSpPr>
            <a:grpSpLocks/>
          </p:cNvGrpSpPr>
          <p:nvPr/>
        </p:nvGrpSpPr>
        <p:grpSpPr bwMode="auto">
          <a:xfrm rot="-2763655">
            <a:off x="3873500" y="5029200"/>
            <a:ext cx="360363" cy="360363"/>
            <a:chOff x="385" y="3824"/>
            <a:chExt cx="227" cy="227"/>
          </a:xfrm>
        </p:grpSpPr>
        <p:sp>
          <p:nvSpPr>
            <p:cNvPr id="23565" name="Line 77"/>
            <p:cNvSpPr>
              <a:spLocks noChangeShapeType="1"/>
            </p:cNvSpPr>
            <p:nvPr/>
          </p:nvSpPr>
          <p:spPr bwMode="auto">
            <a:xfrm>
              <a:off x="385" y="3929"/>
              <a:ext cx="227" cy="0"/>
            </a:xfrm>
            <a:prstGeom prst="line">
              <a:avLst/>
            </a:prstGeom>
            <a:noFill/>
            <a:ln w="28575">
              <a:solidFill>
                <a:srgbClr val="F20000"/>
              </a:solidFill>
              <a:round/>
              <a:headEnd/>
              <a:tailEnd/>
            </a:ln>
          </p:spPr>
          <p:txBody>
            <a:bodyPr wrap="none" anchor="ctr"/>
            <a:lstStyle/>
            <a:p>
              <a:endParaRPr lang="zh-CN" altLang="en-US"/>
            </a:p>
          </p:txBody>
        </p:sp>
        <p:sp>
          <p:nvSpPr>
            <p:cNvPr id="23566" name="Line 78"/>
            <p:cNvSpPr>
              <a:spLocks noChangeShapeType="1"/>
            </p:cNvSpPr>
            <p:nvPr/>
          </p:nvSpPr>
          <p:spPr bwMode="auto">
            <a:xfrm rot="-5400000">
              <a:off x="386" y="3938"/>
              <a:ext cx="227" cy="0"/>
            </a:xfrm>
            <a:prstGeom prst="line">
              <a:avLst/>
            </a:prstGeom>
            <a:noFill/>
            <a:ln w="28575">
              <a:solidFill>
                <a:srgbClr val="F20000"/>
              </a:solidFill>
              <a:round/>
              <a:headEnd/>
              <a:tailEnd/>
            </a:ln>
          </p:spPr>
          <p:txBody>
            <a:bodyPr wrap="none" anchor="ctr"/>
            <a:lstStyle/>
            <a:p>
              <a:endParaRPr lang="zh-CN" altLang="en-US"/>
            </a:p>
          </p:txBody>
        </p:sp>
      </p:grpSp>
      <p:sp>
        <p:nvSpPr>
          <p:cNvPr id="606287" name="Rectangle 79"/>
          <p:cNvSpPr>
            <a:spLocks noChangeArrowheads="1"/>
          </p:cNvSpPr>
          <p:nvPr/>
        </p:nvSpPr>
        <p:spPr bwMode="auto">
          <a:xfrm>
            <a:off x="3851920" y="4725144"/>
            <a:ext cx="1600200" cy="685800"/>
          </a:xfrm>
          <a:prstGeom prst="rect">
            <a:avLst/>
          </a:prstGeom>
          <a:solidFill>
            <a:srgbClr val="FFFFFF"/>
          </a:solidFill>
          <a:ln w="12700" cap="sq">
            <a:no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606267"/>
                                        </p:tgtEl>
                                        <p:attrNameLst>
                                          <p:attrName>style.visibility</p:attrName>
                                        </p:attrNameLst>
                                      </p:cBhvr>
                                      <p:to>
                                        <p:strVal val="visible"/>
                                      </p:to>
                                    </p:set>
                                    <p:anim calcmode="lin" valueType="num">
                                      <p:cBhvr>
                                        <p:cTn id="12" dur="1000" fill="hold"/>
                                        <p:tgtEl>
                                          <p:spTgt spid="606267"/>
                                        </p:tgtEl>
                                        <p:attrNameLst>
                                          <p:attrName>ppt_w</p:attrName>
                                        </p:attrNameLst>
                                      </p:cBhvr>
                                      <p:tavLst>
                                        <p:tav tm="0">
                                          <p:val>
                                            <p:fltVal val="0"/>
                                          </p:val>
                                        </p:tav>
                                        <p:tav tm="100000">
                                          <p:val>
                                            <p:strVal val="#ppt_w"/>
                                          </p:val>
                                        </p:tav>
                                      </p:tavLst>
                                    </p:anim>
                                    <p:anim calcmode="lin" valueType="num">
                                      <p:cBhvr>
                                        <p:cTn id="13" dur="1000" fill="hold"/>
                                        <p:tgtEl>
                                          <p:spTgt spid="606267"/>
                                        </p:tgtEl>
                                        <p:attrNameLst>
                                          <p:attrName>ppt_h</p:attrName>
                                        </p:attrNameLst>
                                      </p:cBhvr>
                                      <p:tavLst>
                                        <p:tav tm="0">
                                          <p:val>
                                            <p:fltVal val="0"/>
                                          </p:val>
                                        </p:tav>
                                        <p:tav tm="100000">
                                          <p:val>
                                            <p:strVal val="#ppt_h"/>
                                          </p:val>
                                        </p:tav>
                                      </p:tavLst>
                                    </p:anim>
                                    <p:anim calcmode="lin" valueType="num">
                                      <p:cBhvr>
                                        <p:cTn id="14" dur="1000" fill="hold"/>
                                        <p:tgtEl>
                                          <p:spTgt spid="60626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60626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2"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right)">
                                      <p:cBhvr>
                                        <p:cTn id="25" dur="500"/>
                                        <p:tgtEl>
                                          <p:spTgt spid="1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dissolve">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06277"/>
                                        </p:tgtEl>
                                        <p:attrNameLst>
                                          <p:attrName>style.visibility</p:attrName>
                                        </p:attrNameLst>
                                      </p:cBhvr>
                                      <p:to>
                                        <p:strVal val="visible"/>
                                      </p:to>
                                    </p:set>
                                    <p:animEffect transition="in" filter="wipe(left)">
                                      <p:cBhvr>
                                        <p:cTn id="35" dur="500"/>
                                        <p:tgtEl>
                                          <p:spTgt spid="60627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ox(in)">
                                      <p:cBhvr>
                                        <p:cTn id="40" dur="500"/>
                                        <p:tgtEl>
                                          <p:spTgt spid="1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0" fill="hold" grpId="0" nodeType="clickEffect">
                                  <p:stCondLst>
                                    <p:cond delay="0"/>
                                  </p:stCondLst>
                                  <p:childTnLst>
                                    <p:set>
                                      <p:cBhvr>
                                        <p:cTn id="44" dur="1" fill="hold">
                                          <p:stCondLst>
                                            <p:cond delay="0"/>
                                          </p:stCondLst>
                                        </p:cTn>
                                        <p:tgtEl>
                                          <p:spTgt spid="606287"/>
                                        </p:tgtEl>
                                        <p:attrNameLst>
                                          <p:attrName>style.visibility</p:attrName>
                                        </p:attrNameLst>
                                      </p:cBhvr>
                                      <p:to>
                                        <p:strVal val="visible"/>
                                      </p:to>
                                    </p:set>
                                    <p:anim calcmode="lin" valueType="num">
                                      <p:cBhvr>
                                        <p:cTn id="45" dur="500" fill="hold"/>
                                        <p:tgtEl>
                                          <p:spTgt spid="606287"/>
                                        </p:tgtEl>
                                        <p:attrNameLst>
                                          <p:attrName>ppt_w</p:attrName>
                                        </p:attrNameLst>
                                      </p:cBhvr>
                                      <p:tavLst>
                                        <p:tav tm="0">
                                          <p:val>
                                            <p:fltVal val="0"/>
                                          </p:val>
                                        </p:tav>
                                        <p:tav tm="100000">
                                          <p:val>
                                            <p:strVal val="#ppt_w"/>
                                          </p:val>
                                        </p:tav>
                                      </p:tavLst>
                                    </p:anim>
                                    <p:anim calcmode="lin" valueType="num">
                                      <p:cBhvr>
                                        <p:cTn id="46" dur="500" fill="hold"/>
                                        <p:tgtEl>
                                          <p:spTgt spid="6062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67" grpId="0" autoUpdateAnimBg="0"/>
      <p:bldP spid="606277" grpId="0" animBg="1"/>
      <p:bldP spid="60628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7"/>
          <p:cNvGrpSpPr>
            <a:grpSpLocks/>
          </p:cNvGrpSpPr>
          <p:nvPr/>
        </p:nvGrpSpPr>
        <p:grpSpPr bwMode="auto">
          <a:xfrm>
            <a:off x="315913" y="762000"/>
            <a:ext cx="8447087" cy="5334000"/>
            <a:chOff x="199" y="576"/>
            <a:chExt cx="5321" cy="3360"/>
          </a:xfrm>
        </p:grpSpPr>
        <p:sp>
          <p:nvSpPr>
            <p:cNvPr id="24589" name="Rectangle 3"/>
            <p:cNvSpPr>
              <a:spLocks noChangeArrowheads="1"/>
            </p:cNvSpPr>
            <p:nvPr/>
          </p:nvSpPr>
          <p:spPr bwMode="auto">
            <a:xfrm>
              <a:off x="240" y="576"/>
              <a:ext cx="5280" cy="3360"/>
            </a:xfrm>
            <a:prstGeom prst="rect">
              <a:avLst/>
            </a:prstGeom>
            <a:solidFill>
              <a:srgbClr val="E1F0FF"/>
            </a:solidFill>
            <a:ln w="9525">
              <a:noFill/>
              <a:miter lim="800000"/>
              <a:headEnd/>
              <a:tailEnd/>
            </a:ln>
            <a:effectLst>
              <a:outerShdw dist="251447" dir="2700000" algn="ctr" rotWithShape="0">
                <a:srgbClr val="B2B2B2"/>
              </a:outerShdw>
            </a:effectLst>
          </p:spPr>
          <p:txBody>
            <a:bodyPr wrap="none" anchor="ctr"/>
            <a:lstStyle/>
            <a:p>
              <a:pPr algn="ctr"/>
              <a:endParaRPr lang="zh-CN" altLang="en-US" sz="2600" b="0">
                <a:solidFill>
                  <a:schemeClr val="accent1"/>
                </a:solidFill>
              </a:endParaRPr>
            </a:p>
          </p:txBody>
        </p:sp>
        <p:sp>
          <p:nvSpPr>
            <p:cNvPr id="24590" name="Text Box 4"/>
            <p:cNvSpPr txBox="1">
              <a:spLocks noChangeArrowheads="1"/>
            </p:cNvSpPr>
            <p:nvPr/>
          </p:nvSpPr>
          <p:spPr bwMode="auto">
            <a:xfrm>
              <a:off x="199" y="823"/>
              <a:ext cx="5273" cy="3057"/>
            </a:xfrm>
            <a:prstGeom prst="rect">
              <a:avLst/>
            </a:prstGeom>
            <a:noFill/>
            <a:ln w="9525">
              <a:noFill/>
              <a:miter lim="800000"/>
              <a:headEnd/>
              <a:tailEnd/>
            </a:ln>
          </p:spPr>
          <p:txBody>
            <a:bodyPr>
              <a:spAutoFit/>
            </a:bodyPr>
            <a:lstStyle/>
            <a:p>
              <a:pPr marL="723900" lvl="2" indent="-342900" algn="just" fontAlgn="base">
                <a:lnSpc>
                  <a:spcPct val="70000"/>
                </a:lnSpc>
                <a:spcBef>
                  <a:spcPct val="0"/>
                </a:spcBef>
              </a:pPr>
              <a:r>
                <a:rPr lang="en-US" altLang="zh-CN" sz="2600" dirty="0" err="1">
                  <a:solidFill>
                    <a:srgbClr val="002C84"/>
                  </a:solidFill>
                </a:rPr>
                <a:t>Nodeptr</a:t>
              </a:r>
              <a:r>
                <a:rPr lang="en-US" altLang="zh-CN" sz="2600" baseline="0" dirty="0">
                  <a:solidFill>
                    <a:srgbClr val="002C84"/>
                  </a:solidFill>
                </a:rPr>
                <a:t> </a:t>
              </a:r>
              <a:r>
                <a:rPr lang="en-US" altLang="zh-CN" sz="2600" dirty="0">
                  <a:solidFill>
                    <a:srgbClr val="002C84"/>
                  </a:solidFill>
                </a:rPr>
                <a:t>deleteNode</a:t>
              </a:r>
              <a:r>
                <a:rPr lang="en-US" altLang="zh-CN" sz="2600" baseline="0" dirty="0">
                  <a:solidFill>
                    <a:srgbClr val="002C84"/>
                  </a:solidFill>
                </a:rPr>
                <a:t>2( </a:t>
              </a:r>
              <a:r>
                <a:rPr lang="en-US" altLang="zh-CN" sz="2600" dirty="0" err="1">
                  <a:solidFill>
                    <a:srgbClr val="002C84"/>
                  </a:solidFill>
                </a:rPr>
                <a:t>Nodeptr</a:t>
              </a:r>
              <a:r>
                <a:rPr lang="en-US" altLang="zh-CN" sz="2600" dirty="0">
                  <a:solidFill>
                    <a:srgbClr val="002C84"/>
                  </a:solidFill>
                </a:rPr>
                <a:t> </a:t>
              </a:r>
              <a:r>
                <a:rPr lang="en-US" altLang="zh-CN" sz="2600" baseline="0" dirty="0">
                  <a:solidFill>
                    <a:srgbClr val="002C84"/>
                  </a:solidFill>
                </a:rPr>
                <a:t>list, </a:t>
              </a:r>
              <a:r>
                <a:rPr lang="en-US" altLang="zh-CN" sz="2600" baseline="0" dirty="0" err="1">
                  <a:solidFill>
                    <a:srgbClr val="002C84"/>
                  </a:solidFill>
                </a:rPr>
                <a:t>Nodeptr</a:t>
              </a:r>
              <a:r>
                <a:rPr lang="en-US" altLang="zh-CN" sz="2600" baseline="0" dirty="0">
                  <a:solidFill>
                    <a:srgbClr val="002C84"/>
                  </a:solidFill>
                </a:rPr>
                <a:t> </a:t>
              </a:r>
              <a:r>
                <a:rPr lang="en-US" altLang="zh-CN" sz="2600" dirty="0">
                  <a:solidFill>
                    <a:srgbClr val="002C84"/>
                  </a:solidFill>
                </a:rPr>
                <a:t>p</a:t>
              </a:r>
              <a:r>
                <a:rPr lang="en-US" altLang="zh-CN" sz="2600" baseline="0" dirty="0">
                  <a:solidFill>
                    <a:srgbClr val="002C84"/>
                  </a:solidFill>
                </a:rPr>
                <a:t> )</a:t>
              </a:r>
            </a:p>
            <a:p>
              <a:pPr marL="723900" lvl="2" indent="-342900" algn="just" fontAlgn="base">
                <a:lnSpc>
                  <a:spcPct val="70000"/>
                </a:lnSpc>
                <a:spcBef>
                  <a:spcPct val="0"/>
                </a:spcBef>
              </a:pPr>
              <a:r>
                <a:rPr lang="en-US" altLang="zh-CN" sz="2600" baseline="0" dirty="0">
                  <a:solidFill>
                    <a:srgbClr val="002C84"/>
                  </a:solidFill>
                </a:rPr>
                <a:t>{</a:t>
              </a:r>
            </a:p>
            <a:p>
              <a:pPr marL="723900" lvl="2" indent="-342900" algn="just" fontAlgn="base">
                <a:lnSpc>
                  <a:spcPct val="70000"/>
                </a:lnSpc>
                <a:spcBef>
                  <a:spcPct val="0"/>
                </a:spcBef>
              </a:pPr>
              <a:r>
                <a:rPr lang="en-US" altLang="zh-CN" sz="2600" baseline="0" dirty="0">
                  <a:solidFill>
                    <a:srgbClr val="002C84"/>
                  </a:solidFill>
                </a:rPr>
                <a:t>      </a:t>
              </a:r>
              <a:r>
                <a:rPr lang="en-US" altLang="zh-CN" sz="2600" dirty="0" err="1">
                  <a:solidFill>
                    <a:srgbClr val="002C84"/>
                  </a:solidFill>
                </a:rPr>
                <a:t>Nodeptr</a:t>
              </a:r>
              <a:r>
                <a:rPr lang="en-US" altLang="zh-CN" sz="2600" dirty="0">
                  <a:solidFill>
                    <a:srgbClr val="002C84"/>
                  </a:solidFill>
                </a:rPr>
                <a:t> </a:t>
              </a:r>
              <a:r>
                <a:rPr lang="en-US" altLang="zh-CN" sz="2600" baseline="0" dirty="0">
                  <a:solidFill>
                    <a:srgbClr val="002C84"/>
                  </a:solidFill>
                </a:rPr>
                <a:t>r;</a:t>
              </a:r>
            </a:p>
            <a:p>
              <a:pPr marL="723900" lvl="2" indent="-342900" algn="just" fontAlgn="base">
                <a:lnSpc>
                  <a:spcPct val="70000"/>
                </a:lnSpc>
                <a:spcBef>
                  <a:spcPct val="0"/>
                </a:spcBef>
              </a:pPr>
              <a:r>
                <a:rPr lang="en-US" altLang="zh-CN" sz="2600" baseline="0" dirty="0">
                  <a:solidFill>
                    <a:srgbClr val="002C84"/>
                  </a:solidFill>
                </a:rPr>
                <a:t>      if(p==list){                         </a:t>
              </a:r>
              <a:r>
                <a:rPr lang="en-US" altLang="zh-CN" sz="2300" baseline="0" dirty="0">
                  <a:solidFill>
                    <a:srgbClr val="002C84"/>
                  </a:solidFill>
                </a:rPr>
                <a:t>/*</a:t>
              </a:r>
              <a:r>
                <a:rPr lang="zh-CN" altLang="en-US" sz="2300" baseline="0" dirty="0">
                  <a:solidFill>
                    <a:srgbClr val="002C84"/>
                  </a:solidFill>
                  <a:ea typeface="幼圆" pitchFamily="49" charset="-122"/>
                </a:rPr>
                <a:t>当删除链表第一个结点</a:t>
              </a:r>
              <a:r>
                <a:rPr lang="zh-CN" altLang="en-US" sz="2300" baseline="0" dirty="0">
                  <a:solidFill>
                    <a:srgbClr val="002C84"/>
                  </a:solidFill>
                </a:rPr>
                <a:t>*/</a:t>
              </a:r>
            </a:p>
            <a:p>
              <a:pPr marL="723900" lvl="2" indent="-342900" algn="just" fontAlgn="base">
                <a:lnSpc>
                  <a:spcPct val="70000"/>
                </a:lnSpc>
                <a:spcBef>
                  <a:spcPct val="0"/>
                </a:spcBef>
              </a:pPr>
              <a:r>
                <a:rPr lang="zh-CN" altLang="en-US" sz="2600" baseline="0" dirty="0">
                  <a:solidFill>
                    <a:srgbClr val="002C84"/>
                  </a:solidFill>
                </a:rPr>
                <a:t>             </a:t>
              </a:r>
              <a:r>
                <a:rPr lang="en-US" altLang="zh-CN" sz="2600" baseline="0" dirty="0">
                  <a:solidFill>
                    <a:srgbClr val="002C84"/>
                  </a:solidFill>
                </a:rPr>
                <a:t>list=list</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a:t>
              </a:r>
            </a:p>
            <a:p>
              <a:pPr marL="723900" lvl="2" indent="-342900" algn="just" fontAlgn="base">
                <a:lnSpc>
                  <a:spcPct val="70000"/>
                </a:lnSpc>
                <a:spcBef>
                  <a:spcPct val="0"/>
                </a:spcBef>
              </a:pPr>
              <a:r>
                <a:rPr lang="en-US" altLang="zh-CN" sz="2600" baseline="0" dirty="0">
                  <a:solidFill>
                    <a:srgbClr val="002C84"/>
                  </a:solidFill>
                </a:rPr>
                <a:t>             free(p);                        </a:t>
              </a:r>
              <a:r>
                <a:rPr lang="en-US" altLang="zh-CN" sz="2300" baseline="0" dirty="0">
                  <a:solidFill>
                    <a:srgbClr val="002C84"/>
                  </a:solidFill>
                </a:rPr>
                <a:t>/*</a:t>
              </a:r>
              <a:r>
                <a:rPr lang="zh-CN" altLang="en-US" sz="2300" baseline="0" dirty="0">
                  <a:solidFill>
                    <a:srgbClr val="002C84"/>
                  </a:solidFill>
                  <a:ea typeface="幼圆" pitchFamily="49" charset="-122"/>
                </a:rPr>
                <a:t>释放被删除结点的空间</a:t>
              </a:r>
              <a:r>
                <a:rPr lang="zh-CN" altLang="en-US" sz="2300" baseline="0" dirty="0">
                  <a:solidFill>
                    <a:srgbClr val="002C84"/>
                  </a:solidFill>
                </a:rPr>
                <a:t>*/</a:t>
              </a:r>
            </a:p>
            <a:p>
              <a:pPr marL="723900" lvl="2" indent="-342900" algn="just" fontAlgn="base">
                <a:lnSpc>
                  <a:spcPct val="70000"/>
                </a:lnSpc>
                <a:spcBef>
                  <a:spcPct val="0"/>
                </a:spcBef>
              </a:pPr>
              <a:r>
                <a:rPr lang="en-US" altLang="zh-CN" sz="2600" baseline="0" dirty="0">
                  <a:solidFill>
                    <a:srgbClr val="002C84"/>
                  </a:solidFill>
                </a:rPr>
                <a:t>       }</a:t>
              </a:r>
            </a:p>
            <a:p>
              <a:pPr marL="723900" lvl="2" indent="-342900" algn="just" fontAlgn="base">
                <a:lnSpc>
                  <a:spcPct val="70000"/>
                </a:lnSpc>
                <a:spcBef>
                  <a:spcPct val="0"/>
                </a:spcBef>
              </a:pPr>
              <a:r>
                <a:rPr lang="en-US" altLang="zh-CN" sz="2600" baseline="0" dirty="0">
                  <a:solidFill>
                    <a:srgbClr val="002C84"/>
                  </a:solidFill>
                </a:rPr>
                <a:t>      else{</a:t>
              </a:r>
            </a:p>
            <a:p>
              <a:pPr marL="723900" lvl="2" indent="-342900" algn="just" fontAlgn="base">
                <a:lnSpc>
                  <a:spcPct val="70000"/>
                </a:lnSpc>
                <a:spcBef>
                  <a:spcPct val="0"/>
                </a:spcBef>
              </a:pPr>
              <a:r>
                <a:rPr lang="en-US" altLang="zh-CN" sz="2600" baseline="0" dirty="0">
                  <a:solidFill>
                    <a:srgbClr val="002C84"/>
                  </a:solidFill>
                </a:rPr>
                <a:t>             for(r=list; 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&gt;link!=p  &amp;&amp;  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&gt;link!=NULL; r=r-&gt;link) </a:t>
              </a:r>
            </a:p>
            <a:p>
              <a:pPr marL="723900" lvl="2" indent="-342900" algn="just" fontAlgn="base">
                <a:lnSpc>
                  <a:spcPct val="70000"/>
                </a:lnSpc>
                <a:spcBef>
                  <a:spcPct val="0"/>
                </a:spcBef>
              </a:pPr>
              <a:r>
                <a:rPr lang="en-US" altLang="zh-CN" sz="2600" baseline="0" dirty="0">
                  <a:solidFill>
                    <a:srgbClr val="002C84"/>
                  </a:solidFill>
                </a:rPr>
                <a:t>                    ;                       </a:t>
              </a:r>
              <a:r>
                <a:rPr lang="en-US" altLang="zh-CN" sz="2600" dirty="0">
                  <a:solidFill>
                    <a:srgbClr val="002C84"/>
                  </a:solidFill>
                </a:rPr>
                <a:t> </a:t>
              </a:r>
              <a:r>
                <a:rPr lang="en-US" altLang="zh-CN" sz="2600" baseline="0" dirty="0">
                  <a:solidFill>
                    <a:srgbClr val="002C84"/>
                  </a:solidFill>
                </a:rPr>
                <a:t>   </a:t>
              </a:r>
              <a:r>
                <a:rPr lang="en-US" altLang="zh-CN" sz="2300" baseline="0" dirty="0">
                  <a:solidFill>
                    <a:srgbClr val="002C84"/>
                  </a:solidFill>
                </a:rPr>
                <a:t>/*</a:t>
              </a:r>
              <a:r>
                <a:rPr lang="zh-CN" altLang="en-US" sz="2300" baseline="0" dirty="0">
                  <a:solidFill>
                    <a:srgbClr val="002C84"/>
                  </a:solidFill>
                  <a:latin typeface="幼圆" pitchFamily="49" charset="-122"/>
                  <a:ea typeface="幼圆" pitchFamily="49" charset="-122"/>
                </a:rPr>
                <a:t>移向下一个链结点*</a:t>
              </a:r>
              <a:r>
                <a:rPr lang="zh-CN" altLang="en-US" sz="2300" baseline="0" dirty="0">
                  <a:solidFill>
                    <a:srgbClr val="002C84"/>
                  </a:solidFill>
                </a:rPr>
                <a:t>/</a:t>
              </a:r>
            </a:p>
            <a:p>
              <a:pPr marL="723900" lvl="2" indent="-342900" algn="just" fontAlgn="base">
                <a:lnSpc>
                  <a:spcPct val="70000"/>
                </a:lnSpc>
                <a:spcBef>
                  <a:spcPct val="0"/>
                </a:spcBef>
              </a:pPr>
              <a:r>
                <a:rPr lang="en-US" altLang="zh-CN" sz="2600" baseline="0" dirty="0">
                  <a:solidFill>
                    <a:srgbClr val="002C84"/>
                  </a:solidFill>
                </a:rPr>
                <a:t>             if(r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&gt;link!=NULL){ </a:t>
              </a:r>
            </a:p>
            <a:p>
              <a:pPr marL="723900" lvl="2" indent="-342900" algn="just" fontAlgn="base">
                <a:lnSpc>
                  <a:spcPct val="70000"/>
                </a:lnSpc>
                <a:spcBef>
                  <a:spcPct val="0"/>
                </a:spcBef>
              </a:pPr>
              <a:r>
                <a:rPr lang="en-US" altLang="zh-CN" sz="2600" baseline="0" dirty="0">
                  <a:solidFill>
                    <a:srgbClr val="002C84"/>
                  </a:solidFill>
                </a:rPr>
                <a:t>                   r</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&gt;link=p</a:t>
              </a:r>
              <a:r>
                <a:rPr lang="en-US" altLang="zh-CN" sz="2600" baseline="0" dirty="0">
                  <a:solidFill>
                    <a:srgbClr val="002C84"/>
                  </a:solidFill>
                  <a:latin typeface="宋体" charset="-122"/>
                  <a:ea typeface="宋体" charset="-122"/>
                </a:rPr>
                <a:t>-</a:t>
              </a:r>
              <a:r>
                <a:rPr lang="en-US" altLang="zh-CN" sz="2600" baseline="0" dirty="0">
                  <a:solidFill>
                    <a:srgbClr val="002C84"/>
                  </a:solidFill>
                </a:rPr>
                <a:t>&gt;link;</a:t>
              </a:r>
            </a:p>
            <a:p>
              <a:pPr marL="723900" lvl="2" indent="-342900" algn="just" fontAlgn="base">
                <a:lnSpc>
                  <a:spcPct val="70000"/>
                </a:lnSpc>
                <a:spcBef>
                  <a:spcPct val="0"/>
                </a:spcBef>
              </a:pPr>
              <a:r>
                <a:rPr lang="en-US" altLang="zh-CN" sz="2600" baseline="0" dirty="0">
                  <a:solidFill>
                    <a:srgbClr val="002C84"/>
                  </a:solidFill>
                </a:rPr>
                <a:t>                   free(p);                  </a:t>
              </a:r>
            </a:p>
            <a:p>
              <a:pPr marL="723900" lvl="2" indent="-342900" algn="just" fontAlgn="base">
                <a:lnSpc>
                  <a:spcPct val="70000"/>
                </a:lnSpc>
                <a:spcBef>
                  <a:spcPct val="0"/>
                </a:spcBef>
              </a:pPr>
              <a:r>
                <a:rPr lang="en-US" altLang="zh-CN" sz="2600" baseline="0" dirty="0">
                  <a:solidFill>
                    <a:srgbClr val="002C84"/>
                  </a:solidFill>
                </a:rPr>
                <a:t>              }</a:t>
              </a:r>
            </a:p>
            <a:p>
              <a:pPr marL="723900" lvl="2" indent="-342900" algn="just" fontAlgn="base">
                <a:lnSpc>
                  <a:spcPct val="70000"/>
                </a:lnSpc>
                <a:spcBef>
                  <a:spcPct val="0"/>
                </a:spcBef>
              </a:pPr>
              <a:r>
                <a:rPr lang="en-US" altLang="zh-CN" sz="2600" baseline="0" dirty="0">
                  <a:solidFill>
                    <a:srgbClr val="002C84"/>
                  </a:solidFill>
                </a:rPr>
                <a:t>      } </a:t>
              </a:r>
            </a:p>
            <a:p>
              <a:pPr marL="723900" lvl="2" indent="-342900" algn="just" fontAlgn="base">
                <a:lnSpc>
                  <a:spcPct val="70000"/>
                </a:lnSpc>
                <a:spcBef>
                  <a:spcPct val="0"/>
                </a:spcBef>
              </a:pPr>
              <a:r>
                <a:rPr lang="en-US" altLang="zh-CN" sz="2600" dirty="0">
                  <a:solidFill>
                    <a:srgbClr val="002C84"/>
                  </a:solidFill>
                </a:rPr>
                <a:t>      return list;</a:t>
              </a:r>
              <a:endParaRPr lang="en-US" altLang="zh-CN" sz="2600" baseline="0" dirty="0">
                <a:solidFill>
                  <a:srgbClr val="002C84"/>
                </a:solidFill>
              </a:endParaRPr>
            </a:p>
            <a:p>
              <a:pPr marL="723900" lvl="2" indent="-342900" algn="just" fontAlgn="base">
                <a:lnSpc>
                  <a:spcPct val="70000"/>
                </a:lnSpc>
                <a:spcBef>
                  <a:spcPct val="0"/>
                </a:spcBef>
              </a:pPr>
              <a:r>
                <a:rPr lang="zh-CN" altLang="zh-CN" sz="2600" baseline="0" dirty="0">
                  <a:solidFill>
                    <a:srgbClr val="002C84"/>
                  </a:solidFill>
                </a:rPr>
                <a:t> </a:t>
              </a:r>
              <a:r>
                <a:rPr lang="en-US" altLang="zh-CN" sz="2600" baseline="0" dirty="0">
                  <a:solidFill>
                    <a:srgbClr val="002C84"/>
                  </a:solidFill>
                </a:rPr>
                <a:t>}</a:t>
              </a:r>
              <a:endParaRPr lang="zh-CN" altLang="en-US" sz="2600" baseline="0" dirty="0">
                <a:solidFill>
                  <a:srgbClr val="002C84"/>
                </a:solidFill>
              </a:endParaRPr>
            </a:p>
          </p:txBody>
        </p:sp>
      </p:grpSp>
      <p:grpSp>
        <p:nvGrpSpPr>
          <p:cNvPr id="3" name="Group 108"/>
          <p:cNvGrpSpPr>
            <a:grpSpLocks/>
          </p:cNvGrpSpPr>
          <p:nvPr/>
        </p:nvGrpSpPr>
        <p:grpSpPr bwMode="auto">
          <a:xfrm>
            <a:off x="1657350" y="3314700"/>
            <a:ext cx="6553200" cy="2500313"/>
            <a:chOff x="1056" y="2184"/>
            <a:chExt cx="4128" cy="1575"/>
          </a:xfrm>
        </p:grpSpPr>
        <p:sp>
          <p:nvSpPr>
            <p:cNvPr id="24586" name="AutoShape 62"/>
            <p:cNvSpPr>
              <a:spLocks noChangeArrowheads="1"/>
            </p:cNvSpPr>
            <p:nvPr/>
          </p:nvSpPr>
          <p:spPr bwMode="auto">
            <a:xfrm>
              <a:off x="1440" y="3408"/>
              <a:ext cx="2208" cy="351"/>
            </a:xfrm>
            <a:prstGeom prst="wedgeRectCallout">
              <a:avLst>
                <a:gd name="adj1" fmla="val 39676"/>
                <a:gd name="adj2" fmla="val -213532"/>
              </a:avLst>
            </a:prstGeom>
            <a:noFill/>
            <a:ln w="57150" cap="sq">
              <a:solidFill>
                <a:srgbClr val="33CCCC"/>
              </a:solidFill>
              <a:miter lim="800000"/>
              <a:headEnd/>
              <a:tailEnd/>
            </a:ln>
          </p:spPr>
          <p:txBody>
            <a:bodyPr anchor="ctr"/>
            <a:lstStyle/>
            <a:p>
              <a:pPr algn="ctr"/>
              <a:endParaRPr lang="zh-CN" altLang="en-US" sz="2600" b="0"/>
            </a:p>
          </p:txBody>
        </p:sp>
        <p:sp>
          <p:nvSpPr>
            <p:cNvPr id="24587" name="Rectangle 63"/>
            <p:cNvSpPr>
              <a:spLocks noChangeArrowheads="1"/>
            </p:cNvSpPr>
            <p:nvPr/>
          </p:nvSpPr>
          <p:spPr bwMode="auto">
            <a:xfrm>
              <a:off x="1476" y="3432"/>
              <a:ext cx="2256" cy="298"/>
            </a:xfrm>
            <a:prstGeom prst="rect">
              <a:avLst/>
            </a:prstGeom>
            <a:noFill/>
            <a:ln w="12700" cap="sq">
              <a:noFill/>
              <a:miter lim="800000"/>
              <a:headEnd/>
              <a:tailEnd/>
            </a:ln>
            <a:effectLst>
              <a:outerShdw dist="12700" dir="5400000" algn="ctr" rotWithShape="0">
                <a:schemeClr val="bg1"/>
              </a:outerShdw>
            </a:effectLst>
          </p:spPr>
          <p:txBody>
            <a:bodyPr>
              <a:spAutoFit/>
            </a:bodyPr>
            <a:lstStyle/>
            <a:p>
              <a:r>
                <a:rPr lang="zh-CN" altLang="en-US" sz="2500" baseline="0" dirty="0">
                  <a:solidFill>
                    <a:srgbClr val="FF3300"/>
                  </a:solidFill>
                  <a:latin typeface="幼圆" pitchFamily="49" charset="-122"/>
                  <a:ea typeface="幼圆" pitchFamily="49" charset="-122"/>
                </a:rPr>
                <a:t>寻找</a:t>
              </a:r>
              <a:r>
                <a:rPr lang="en-US" altLang="zh-CN" sz="2500" dirty="0">
                  <a:solidFill>
                    <a:srgbClr val="FF3300"/>
                  </a:solidFill>
                  <a:ea typeface="幼圆" pitchFamily="49" charset="-122"/>
                </a:rPr>
                <a:t>p</a:t>
              </a:r>
              <a:r>
                <a:rPr lang="zh-CN" altLang="en-US" sz="2500" baseline="0" dirty="0">
                  <a:solidFill>
                    <a:srgbClr val="FF3300"/>
                  </a:solidFill>
                  <a:latin typeface="幼圆" pitchFamily="49" charset="-122"/>
                  <a:ea typeface="幼圆" pitchFamily="49" charset="-122"/>
                </a:rPr>
                <a:t>结点的直接前驱</a:t>
              </a:r>
              <a:r>
                <a:rPr lang="en-US" altLang="zh-CN" sz="2500" baseline="0" dirty="0">
                  <a:solidFill>
                    <a:srgbClr val="FF3300"/>
                  </a:solidFill>
                  <a:ea typeface="幼圆" pitchFamily="49" charset="-122"/>
                </a:rPr>
                <a:t>r</a:t>
              </a:r>
              <a:endParaRPr lang="zh-CN" altLang="en-US" sz="2500" baseline="0" dirty="0">
                <a:solidFill>
                  <a:srgbClr val="FF3300"/>
                </a:solidFill>
                <a:ea typeface="幼圆" pitchFamily="49" charset="-122"/>
              </a:endParaRPr>
            </a:p>
          </p:txBody>
        </p:sp>
        <p:sp>
          <p:nvSpPr>
            <p:cNvPr id="24588" name="Freeform 91"/>
            <p:cNvSpPr>
              <a:spLocks/>
            </p:cNvSpPr>
            <p:nvPr/>
          </p:nvSpPr>
          <p:spPr bwMode="auto">
            <a:xfrm>
              <a:off x="1056" y="2184"/>
              <a:ext cx="4128" cy="792"/>
            </a:xfrm>
            <a:custGeom>
              <a:avLst/>
              <a:gdLst>
                <a:gd name="T0" fmla="*/ 157 w 4188"/>
                <a:gd name="T1" fmla="*/ 23 h 814"/>
                <a:gd name="T2" fmla="*/ 2216 w 4188"/>
                <a:gd name="T3" fmla="*/ 34 h 814"/>
                <a:gd name="T4" fmla="*/ 3110 w 4188"/>
                <a:gd name="T5" fmla="*/ 46 h 814"/>
                <a:gd name="T6" fmla="*/ 3654 w 4188"/>
                <a:gd name="T7" fmla="*/ 72 h 814"/>
                <a:gd name="T8" fmla="*/ 3695 w 4188"/>
                <a:gd name="T9" fmla="*/ 312 h 814"/>
                <a:gd name="T10" fmla="*/ 3121 w 4188"/>
                <a:gd name="T11" fmla="*/ 506 h 814"/>
                <a:gd name="T12" fmla="*/ 61 w 4188"/>
                <a:gd name="T13" fmla="*/ 496 h 814"/>
                <a:gd name="T14" fmla="*/ 50 w 4188"/>
                <a:gd name="T15" fmla="*/ 247 h 814"/>
                <a:gd name="T16" fmla="*/ 0 w 4188"/>
                <a:gd name="T17" fmla="*/ 126 h 814"/>
                <a:gd name="T18" fmla="*/ 61 w 4188"/>
                <a:gd name="T19" fmla="*/ 88 h 814"/>
                <a:gd name="T20" fmla="*/ 96 w 4188"/>
                <a:gd name="T21" fmla="*/ 72 h 814"/>
                <a:gd name="T22" fmla="*/ 157 w 4188"/>
                <a:gd name="T23" fmla="*/ 52 h 814"/>
                <a:gd name="T24" fmla="*/ 183 w 4188"/>
                <a:gd name="T25" fmla="*/ 46 h 814"/>
                <a:gd name="T26" fmla="*/ 157 w 4188"/>
                <a:gd name="T27" fmla="*/ 23 h 8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88"/>
                <a:gd name="T43" fmla="*/ 0 h 814"/>
                <a:gd name="T44" fmla="*/ 4188 w 4188"/>
                <a:gd name="T45" fmla="*/ 814 h 8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88" h="814">
                  <a:moveTo>
                    <a:pt x="173" y="31"/>
                  </a:moveTo>
                  <a:cubicBezTo>
                    <a:pt x="938" y="72"/>
                    <a:pt x="1722" y="34"/>
                    <a:pt x="2488" y="42"/>
                  </a:cubicBezTo>
                  <a:cubicBezTo>
                    <a:pt x="2852" y="63"/>
                    <a:pt x="3069" y="60"/>
                    <a:pt x="3491" y="54"/>
                  </a:cubicBezTo>
                  <a:cubicBezTo>
                    <a:pt x="3564" y="52"/>
                    <a:pt x="4013" y="0"/>
                    <a:pt x="4101" y="88"/>
                  </a:cubicBezTo>
                  <a:cubicBezTo>
                    <a:pt x="4134" y="185"/>
                    <a:pt x="4133" y="287"/>
                    <a:pt x="4147" y="388"/>
                  </a:cubicBezTo>
                  <a:cubicBezTo>
                    <a:pt x="4084" y="814"/>
                    <a:pt x="4188" y="630"/>
                    <a:pt x="3502" y="630"/>
                  </a:cubicBezTo>
                  <a:cubicBezTo>
                    <a:pt x="2358" y="630"/>
                    <a:pt x="1213" y="622"/>
                    <a:pt x="69" y="618"/>
                  </a:cubicBezTo>
                  <a:cubicBezTo>
                    <a:pt x="65" y="514"/>
                    <a:pt x="65" y="411"/>
                    <a:pt x="58" y="307"/>
                  </a:cubicBezTo>
                  <a:cubicBezTo>
                    <a:pt x="54" y="251"/>
                    <a:pt x="18" y="208"/>
                    <a:pt x="0" y="158"/>
                  </a:cubicBezTo>
                  <a:cubicBezTo>
                    <a:pt x="40" y="97"/>
                    <a:pt x="0" y="141"/>
                    <a:pt x="69" y="111"/>
                  </a:cubicBezTo>
                  <a:cubicBezTo>
                    <a:pt x="82" y="105"/>
                    <a:pt x="91" y="94"/>
                    <a:pt x="104" y="88"/>
                  </a:cubicBezTo>
                  <a:cubicBezTo>
                    <a:pt x="126" y="78"/>
                    <a:pt x="150" y="73"/>
                    <a:pt x="173" y="65"/>
                  </a:cubicBezTo>
                  <a:cubicBezTo>
                    <a:pt x="184" y="61"/>
                    <a:pt x="217" y="61"/>
                    <a:pt x="207" y="54"/>
                  </a:cubicBezTo>
                  <a:cubicBezTo>
                    <a:pt x="196" y="46"/>
                    <a:pt x="184" y="39"/>
                    <a:pt x="173" y="31"/>
                  </a:cubicBezTo>
                  <a:close/>
                </a:path>
              </a:pathLst>
            </a:custGeom>
            <a:noFill/>
            <a:ln w="50800" cap="sq" cmpd="sng">
              <a:solidFill>
                <a:srgbClr val="FF0000"/>
              </a:solidFill>
              <a:prstDash val="solid"/>
              <a:round/>
              <a:headEnd/>
              <a:tailEnd/>
            </a:ln>
          </p:spPr>
          <p:txBody>
            <a:bodyPr wrap="none" anchor="ctr"/>
            <a:lstStyle/>
            <a:p>
              <a:endParaRPr lang="zh-CN" altLang="en-US"/>
            </a:p>
          </p:txBody>
        </p:sp>
      </p:grpSp>
      <p:grpSp>
        <p:nvGrpSpPr>
          <p:cNvPr id="4" name="Group 104"/>
          <p:cNvGrpSpPr>
            <a:grpSpLocks/>
          </p:cNvGrpSpPr>
          <p:nvPr/>
        </p:nvGrpSpPr>
        <p:grpSpPr bwMode="auto">
          <a:xfrm>
            <a:off x="342900" y="38100"/>
            <a:ext cx="2057400" cy="1136650"/>
            <a:chOff x="2304" y="2916"/>
            <a:chExt cx="1296" cy="716"/>
          </a:xfrm>
        </p:grpSpPr>
        <p:sp>
          <p:nvSpPr>
            <p:cNvPr id="24584" name="AutoShape 105"/>
            <p:cNvSpPr>
              <a:spLocks noChangeArrowheads="1"/>
            </p:cNvSpPr>
            <p:nvPr/>
          </p:nvSpPr>
          <p:spPr bwMode="auto">
            <a:xfrm rot="4009486">
              <a:off x="2594" y="2626"/>
              <a:ext cx="716" cy="1296"/>
            </a:xfrm>
            <a:prstGeom prst="irregularSeal2">
              <a:avLst/>
            </a:prstGeom>
            <a:solidFill>
              <a:srgbClr val="2DB6B3"/>
            </a:solidFill>
            <a:ln w="73025">
              <a:solidFill>
                <a:srgbClr val="FFFFFF"/>
              </a:solidFill>
              <a:miter lim="800000"/>
              <a:headEnd/>
              <a:tailEnd/>
            </a:ln>
            <a:effectLst>
              <a:outerShdw dist="129515" dir="678596" algn="ctr" rotWithShape="0">
                <a:srgbClr val="B2B2B2"/>
              </a:outerShdw>
            </a:effectLst>
          </p:spPr>
          <p:txBody>
            <a:bodyPr wrap="none" anchor="ctr"/>
            <a:lstStyle/>
            <a:p>
              <a:endParaRPr lang="zh-CN" altLang="en-US"/>
            </a:p>
          </p:txBody>
        </p:sp>
        <p:sp>
          <p:nvSpPr>
            <p:cNvPr id="24585" name="Rectangle 106"/>
            <p:cNvSpPr>
              <a:spLocks noChangeArrowheads="1"/>
            </p:cNvSpPr>
            <p:nvPr/>
          </p:nvSpPr>
          <p:spPr bwMode="auto">
            <a:xfrm>
              <a:off x="2480" y="2976"/>
              <a:ext cx="1108" cy="490"/>
            </a:xfrm>
            <a:prstGeom prst="rect">
              <a:avLst/>
            </a:prstGeom>
            <a:noFill/>
            <a:ln w="9525">
              <a:noFill/>
              <a:miter lim="800000"/>
              <a:headEnd/>
              <a:tailEnd/>
            </a:ln>
            <a:effectLst>
              <a:outerShdw dist="35921" dir="2700000" algn="ctr" rotWithShape="0">
                <a:schemeClr val="bg2"/>
              </a:outerShdw>
            </a:effectLst>
          </p:spPr>
          <p:txBody>
            <a:bodyPr anchor="ctr">
              <a:spAutoFit/>
            </a:bodyPr>
            <a:lstStyle/>
            <a:p>
              <a:r>
                <a:rPr lang="zh-CN" altLang="en-US" sz="4500" i="1" baseline="0">
                  <a:solidFill>
                    <a:srgbClr val="FFFF00"/>
                  </a:solidFill>
                  <a:ea typeface="黑体" pitchFamily="2" charset="-122"/>
                </a:rPr>
                <a:t>算法</a:t>
              </a:r>
            </a:p>
          </p:txBody>
        </p:sp>
      </p:grpSp>
      <p:grpSp>
        <p:nvGrpSpPr>
          <p:cNvPr id="5" name="Group 120"/>
          <p:cNvGrpSpPr>
            <a:grpSpLocks/>
          </p:cNvGrpSpPr>
          <p:nvPr/>
        </p:nvGrpSpPr>
        <p:grpSpPr bwMode="auto">
          <a:xfrm>
            <a:off x="5753100" y="4508500"/>
            <a:ext cx="3067050" cy="723900"/>
            <a:chOff x="3624" y="2907"/>
            <a:chExt cx="1932" cy="456"/>
          </a:xfrm>
        </p:grpSpPr>
        <p:sp>
          <p:nvSpPr>
            <p:cNvPr id="24582" name="Freeform 121"/>
            <p:cNvSpPr>
              <a:spLocks/>
            </p:cNvSpPr>
            <p:nvPr/>
          </p:nvSpPr>
          <p:spPr bwMode="auto">
            <a:xfrm>
              <a:off x="3624" y="2907"/>
              <a:ext cx="1705" cy="456"/>
            </a:xfrm>
            <a:custGeom>
              <a:avLst/>
              <a:gdLst>
                <a:gd name="T0" fmla="*/ 104 w 1635"/>
                <a:gd name="T1" fmla="*/ 81 h 504"/>
                <a:gd name="T2" fmla="*/ 118 w 1635"/>
                <a:gd name="T3" fmla="*/ 61 h 504"/>
                <a:gd name="T4" fmla="*/ 163 w 1635"/>
                <a:gd name="T5" fmla="*/ 55 h 504"/>
                <a:gd name="T6" fmla="*/ 534 w 1635"/>
                <a:gd name="T7" fmla="*/ 24 h 504"/>
                <a:gd name="T8" fmla="*/ 1052 w 1635"/>
                <a:gd name="T9" fmla="*/ 24 h 504"/>
                <a:gd name="T10" fmla="*/ 1970 w 1635"/>
                <a:gd name="T11" fmla="*/ 49 h 504"/>
                <a:gd name="T12" fmla="*/ 2029 w 1635"/>
                <a:gd name="T13" fmla="*/ 130 h 504"/>
                <a:gd name="T14" fmla="*/ 2062 w 1635"/>
                <a:gd name="T15" fmla="*/ 168 h 504"/>
                <a:gd name="T16" fmla="*/ 2015 w 1635"/>
                <a:gd name="T17" fmla="*/ 207 h 504"/>
                <a:gd name="T18" fmla="*/ 1999 w 1635"/>
                <a:gd name="T19" fmla="*/ 233 h 504"/>
                <a:gd name="T20" fmla="*/ 1927 w 1635"/>
                <a:gd name="T21" fmla="*/ 238 h 504"/>
                <a:gd name="T22" fmla="*/ 1794 w 1635"/>
                <a:gd name="T23" fmla="*/ 245 h 504"/>
                <a:gd name="T24" fmla="*/ 1690 w 1635"/>
                <a:gd name="T25" fmla="*/ 263 h 504"/>
                <a:gd name="T26" fmla="*/ 1570 w 1635"/>
                <a:gd name="T27" fmla="*/ 277 h 504"/>
                <a:gd name="T28" fmla="*/ 1244 w 1635"/>
                <a:gd name="T29" fmla="*/ 257 h 504"/>
                <a:gd name="T30" fmla="*/ 474 w 1635"/>
                <a:gd name="T31" fmla="*/ 277 h 504"/>
                <a:gd name="T32" fmla="*/ 268 w 1635"/>
                <a:gd name="T33" fmla="*/ 271 h 504"/>
                <a:gd name="T34" fmla="*/ 88 w 1635"/>
                <a:gd name="T35" fmla="*/ 233 h 504"/>
                <a:gd name="T36" fmla="*/ 0 w 1635"/>
                <a:gd name="T37" fmla="*/ 176 h 504"/>
                <a:gd name="T38" fmla="*/ 104 w 1635"/>
                <a:gd name="T39" fmla="*/ 125 h 504"/>
                <a:gd name="T40" fmla="*/ 118 w 1635"/>
                <a:gd name="T41" fmla="*/ 106 h 504"/>
                <a:gd name="T42" fmla="*/ 104 w 1635"/>
                <a:gd name="T43" fmla="*/ 81 h 50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635" h="504">
                  <a:moveTo>
                    <a:pt x="81" y="147"/>
                  </a:moveTo>
                  <a:cubicBezTo>
                    <a:pt x="85" y="135"/>
                    <a:pt x="83" y="121"/>
                    <a:pt x="92" y="112"/>
                  </a:cubicBezTo>
                  <a:cubicBezTo>
                    <a:pt x="101" y="103"/>
                    <a:pt x="116" y="106"/>
                    <a:pt x="127" y="101"/>
                  </a:cubicBezTo>
                  <a:cubicBezTo>
                    <a:pt x="225" y="53"/>
                    <a:pt x="303" y="54"/>
                    <a:pt x="415" y="43"/>
                  </a:cubicBezTo>
                  <a:cubicBezTo>
                    <a:pt x="552" y="0"/>
                    <a:pt x="681" y="31"/>
                    <a:pt x="818" y="43"/>
                  </a:cubicBezTo>
                  <a:cubicBezTo>
                    <a:pt x="1050" y="91"/>
                    <a:pt x="1296" y="80"/>
                    <a:pt x="1532" y="89"/>
                  </a:cubicBezTo>
                  <a:cubicBezTo>
                    <a:pt x="1601" y="158"/>
                    <a:pt x="1550" y="92"/>
                    <a:pt x="1578" y="239"/>
                  </a:cubicBezTo>
                  <a:cubicBezTo>
                    <a:pt x="1583" y="263"/>
                    <a:pt x="1602" y="308"/>
                    <a:pt x="1602" y="308"/>
                  </a:cubicBezTo>
                  <a:cubicBezTo>
                    <a:pt x="1551" y="457"/>
                    <a:pt x="1635" y="221"/>
                    <a:pt x="1567" y="377"/>
                  </a:cubicBezTo>
                  <a:cubicBezTo>
                    <a:pt x="1561" y="392"/>
                    <a:pt x="1567" y="413"/>
                    <a:pt x="1555" y="423"/>
                  </a:cubicBezTo>
                  <a:cubicBezTo>
                    <a:pt x="1540" y="435"/>
                    <a:pt x="1517" y="432"/>
                    <a:pt x="1498" y="435"/>
                  </a:cubicBezTo>
                  <a:cubicBezTo>
                    <a:pt x="1463" y="440"/>
                    <a:pt x="1429" y="442"/>
                    <a:pt x="1394" y="446"/>
                  </a:cubicBezTo>
                  <a:cubicBezTo>
                    <a:pt x="1367" y="456"/>
                    <a:pt x="1342" y="472"/>
                    <a:pt x="1314" y="481"/>
                  </a:cubicBezTo>
                  <a:cubicBezTo>
                    <a:pt x="1284" y="491"/>
                    <a:pt x="1221" y="504"/>
                    <a:pt x="1221" y="504"/>
                  </a:cubicBezTo>
                  <a:cubicBezTo>
                    <a:pt x="1127" y="497"/>
                    <a:pt x="1056" y="492"/>
                    <a:pt x="968" y="469"/>
                  </a:cubicBezTo>
                  <a:cubicBezTo>
                    <a:pt x="773" y="481"/>
                    <a:pt x="557" y="459"/>
                    <a:pt x="369" y="504"/>
                  </a:cubicBezTo>
                  <a:cubicBezTo>
                    <a:pt x="315" y="500"/>
                    <a:pt x="261" y="502"/>
                    <a:pt x="208" y="493"/>
                  </a:cubicBezTo>
                  <a:cubicBezTo>
                    <a:pt x="202" y="492"/>
                    <a:pt x="83" y="429"/>
                    <a:pt x="69" y="423"/>
                  </a:cubicBezTo>
                  <a:cubicBezTo>
                    <a:pt x="35" y="389"/>
                    <a:pt x="16" y="365"/>
                    <a:pt x="0" y="320"/>
                  </a:cubicBezTo>
                  <a:cubicBezTo>
                    <a:pt x="17" y="270"/>
                    <a:pt x="43" y="265"/>
                    <a:pt x="81" y="228"/>
                  </a:cubicBezTo>
                  <a:cubicBezTo>
                    <a:pt x="85" y="216"/>
                    <a:pt x="94" y="205"/>
                    <a:pt x="92" y="193"/>
                  </a:cubicBezTo>
                  <a:cubicBezTo>
                    <a:pt x="83" y="138"/>
                    <a:pt x="52" y="173"/>
                    <a:pt x="81" y="147"/>
                  </a:cubicBezTo>
                  <a:close/>
                </a:path>
              </a:pathLst>
            </a:custGeom>
            <a:solidFill>
              <a:srgbClr val="FFFF99"/>
            </a:solidFill>
            <a:ln w="12700" cap="sq" cmpd="sng">
              <a:noFill/>
              <a:prstDash val="solid"/>
              <a:round/>
              <a:headEnd/>
              <a:tailEnd/>
            </a:ln>
            <a:effectLst>
              <a:outerShdw dist="71842" dir="2700000" algn="ctr" rotWithShape="0">
                <a:srgbClr val="B2B2B2"/>
              </a:outerShdw>
            </a:effectLst>
          </p:spPr>
          <p:txBody>
            <a:bodyPr wrap="none" anchor="ctr"/>
            <a:lstStyle/>
            <a:p>
              <a:endParaRPr lang="zh-CN" altLang="en-US"/>
            </a:p>
          </p:txBody>
        </p:sp>
        <p:sp>
          <p:nvSpPr>
            <p:cNvPr id="24583" name="Rectangle 122"/>
            <p:cNvSpPr>
              <a:spLocks noChangeArrowheads="1"/>
            </p:cNvSpPr>
            <p:nvPr/>
          </p:nvSpPr>
          <p:spPr bwMode="auto">
            <a:xfrm rot="-30194">
              <a:off x="3694" y="3001"/>
              <a:ext cx="1862" cy="298"/>
            </a:xfrm>
            <a:prstGeom prst="rect">
              <a:avLst/>
            </a:prstGeom>
            <a:noFill/>
            <a:ln w="12700" cap="sq">
              <a:noFill/>
              <a:miter lim="800000"/>
              <a:headEnd/>
              <a:tailEnd/>
            </a:ln>
            <a:effectLst>
              <a:outerShdw dist="12700" dir="5400000" algn="ctr" rotWithShape="0">
                <a:srgbClr val="000000"/>
              </a:outerShdw>
            </a:effectLst>
          </p:spPr>
          <p:txBody>
            <a:bodyPr>
              <a:spAutoFit/>
            </a:bodyPr>
            <a:lstStyle/>
            <a:p>
              <a:r>
                <a:rPr lang="zh-CN" altLang="en-US" sz="2500" baseline="0">
                  <a:solidFill>
                    <a:srgbClr val="FF3300"/>
                  </a:solidFill>
                  <a:ea typeface="幼圆" pitchFamily="49" charset="-122"/>
                </a:rPr>
                <a:t>时间复杂度</a:t>
              </a:r>
              <a:r>
                <a:rPr lang="en-US" altLang="zh-CN" sz="2500" baseline="0">
                  <a:solidFill>
                    <a:srgbClr val="FF3300"/>
                  </a:solidFill>
                  <a:ea typeface="幼圆" pitchFamily="49" charset="-122"/>
                </a:rPr>
                <a:t>O(n)</a:t>
              </a:r>
              <a:endParaRPr lang="zh-CN" altLang="en-US" sz="2500" baseline="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1593850" y="1628775"/>
            <a:ext cx="5715000" cy="579438"/>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3200" b="0" baseline="0">
                <a:solidFill>
                  <a:srgbClr val="000099"/>
                </a:solidFill>
              </a:rPr>
              <a:t>    </a:t>
            </a:r>
            <a:r>
              <a:rPr lang="en-US" altLang="zh-CN" sz="3200" baseline="0">
                <a:solidFill>
                  <a:srgbClr val="000099"/>
                </a:solidFill>
              </a:rPr>
              <a:t>A=( a</a:t>
            </a:r>
            <a:r>
              <a:rPr lang="en-US" altLang="zh-CN" sz="3200" baseline="-25000">
                <a:solidFill>
                  <a:srgbClr val="000099"/>
                </a:solidFill>
              </a:rPr>
              <a:t>1</a:t>
            </a:r>
            <a:r>
              <a:rPr lang="en-US" altLang="zh-CN" sz="3200" baseline="0">
                <a:solidFill>
                  <a:srgbClr val="000099"/>
                </a:solidFill>
              </a:rPr>
              <a:t>，a</a:t>
            </a:r>
            <a:r>
              <a:rPr lang="en-US" altLang="zh-CN" sz="3200" baseline="-25000">
                <a:solidFill>
                  <a:srgbClr val="000099"/>
                </a:solidFill>
              </a:rPr>
              <a:t>2</a:t>
            </a:r>
            <a:r>
              <a:rPr lang="en-US" altLang="zh-CN" sz="3200" baseline="0">
                <a:solidFill>
                  <a:srgbClr val="000099"/>
                </a:solidFill>
              </a:rPr>
              <a:t>，a</a:t>
            </a:r>
            <a:r>
              <a:rPr lang="en-US" altLang="zh-CN" sz="3200" baseline="-25000">
                <a:solidFill>
                  <a:srgbClr val="000099"/>
                </a:solidFill>
              </a:rPr>
              <a:t>3</a:t>
            </a:r>
            <a:r>
              <a:rPr lang="en-US" altLang="zh-CN" sz="3200" baseline="0">
                <a:solidFill>
                  <a:srgbClr val="000099"/>
                </a:solidFill>
              </a:rPr>
              <a:t>， ... ... ,  a</a:t>
            </a:r>
            <a:r>
              <a:rPr lang="en-US" altLang="zh-CN" sz="3200" baseline="-25000">
                <a:solidFill>
                  <a:srgbClr val="000099"/>
                </a:solidFill>
              </a:rPr>
              <a:t>n </a:t>
            </a:r>
            <a:r>
              <a:rPr lang="en-US" altLang="zh-CN" sz="3200" baseline="0">
                <a:solidFill>
                  <a:srgbClr val="000099"/>
                </a:solidFill>
              </a:rPr>
              <a:t>)</a:t>
            </a:r>
            <a:endParaRPr lang="zh-CN" altLang="en-US" sz="3200" baseline="0">
              <a:solidFill>
                <a:srgbClr val="000099"/>
              </a:solidFill>
            </a:endParaRPr>
          </a:p>
        </p:txBody>
      </p:sp>
      <p:sp>
        <p:nvSpPr>
          <p:cNvPr id="51203" name="Text Box 3"/>
          <p:cNvSpPr txBox="1">
            <a:spLocks noChangeArrowheads="1"/>
          </p:cNvSpPr>
          <p:nvPr/>
        </p:nvSpPr>
        <p:spPr bwMode="auto">
          <a:xfrm rot="-286150">
            <a:off x="329509" y="221584"/>
            <a:ext cx="5065713" cy="671512"/>
          </a:xfrm>
          <a:prstGeom prst="rect">
            <a:avLst/>
          </a:prstGeom>
          <a:noFill/>
          <a:ln w="12700" cap="sq">
            <a:noFill/>
            <a:miter lim="800000"/>
            <a:headEnd/>
            <a:tailEnd/>
          </a:ln>
          <a:effectLst>
            <a:outerShdw dist="17961" dir="2700000" algn="ctr" rotWithShape="0">
              <a:schemeClr val="bg1"/>
            </a:outerShdw>
          </a:effectLst>
        </p:spPr>
        <p:txBody>
          <a:bodyPr>
            <a:spAutoFit/>
          </a:bodyPr>
          <a:lstStyle/>
          <a:p>
            <a:pPr algn="ctr" fontAlgn="base">
              <a:spcBef>
                <a:spcPct val="0"/>
              </a:spcBef>
            </a:pPr>
            <a:r>
              <a:rPr lang="zh-CN" altLang="en-US" sz="3800" i="1" baseline="0">
                <a:solidFill>
                  <a:srgbClr val="FF3300"/>
                </a:solidFill>
                <a:ea typeface="黑体" pitchFamily="2" charset="-122"/>
              </a:rPr>
              <a:t>几个线性表的例子</a:t>
            </a:r>
          </a:p>
        </p:txBody>
      </p:sp>
      <p:grpSp>
        <p:nvGrpSpPr>
          <p:cNvPr id="2" name="Group 4"/>
          <p:cNvGrpSpPr>
            <a:grpSpLocks/>
          </p:cNvGrpSpPr>
          <p:nvPr/>
        </p:nvGrpSpPr>
        <p:grpSpPr bwMode="auto">
          <a:xfrm>
            <a:off x="814388" y="2955925"/>
            <a:ext cx="7219950" cy="549275"/>
            <a:chOff x="348" y="1862"/>
            <a:chExt cx="4548" cy="346"/>
          </a:xfrm>
        </p:grpSpPr>
        <p:sp>
          <p:nvSpPr>
            <p:cNvPr id="51218" name="Text Box 5"/>
            <p:cNvSpPr txBox="1">
              <a:spLocks noChangeArrowheads="1"/>
            </p:cNvSpPr>
            <p:nvPr/>
          </p:nvSpPr>
          <p:spPr bwMode="auto">
            <a:xfrm>
              <a:off x="576" y="1872"/>
              <a:ext cx="4320" cy="327"/>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zh-CN" sz="2800" b="0" baseline="0">
                  <a:solidFill>
                    <a:schemeClr val="bg1"/>
                  </a:solidFill>
                  <a:latin typeface="幼圆" pitchFamily="49" charset="-122"/>
                  <a:ea typeface="幼圆" pitchFamily="49" charset="-122"/>
                </a:rPr>
                <a:t> </a:t>
              </a:r>
              <a:r>
                <a:rPr lang="zh-CN" altLang="en-US" sz="2800" baseline="0">
                  <a:solidFill>
                    <a:srgbClr val="002C84"/>
                  </a:solidFill>
                  <a:latin typeface="幼圆" pitchFamily="49" charset="-122"/>
                  <a:ea typeface="幼圆" pitchFamily="49" charset="-122"/>
                </a:rPr>
                <a:t>数列</a:t>
              </a:r>
              <a:r>
                <a:rPr lang="zh-CN" altLang="en-US" sz="2800" baseline="0">
                  <a:solidFill>
                    <a:srgbClr val="002C84"/>
                  </a:solidFill>
                </a:rPr>
                <a:t>：  </a:t>
              </a:r>
              <a:r>
                <a:rPr lang="zh-CN" altLang="zh-CN" sz="2800" baseline="0">
                  <a:solidFill>
                    <a:srgbClr val="002C84"/>
                  </a:solidFill>
                </a:rPr>
                <a:t>  ( 25， 12， 78， 34， 100， 88</a:t>
              </a:r>
              <a:r>
                <a:rPr lang="zh-CN" altLang="en-US" sz="2800" baseline="0">
                  <a:solidFill>
                    <a:srgbClr val="002C84"/>
                  </a:solidFill>
                </a:rPr>
                <a:t> </a:t>
              </a:r>
              <a:r>
                <a:rPr lang="zh-CN" altLang="zh-CN" sz="2800" baseline="0">
                  <a:solidFill>
                    <a:srgbClr val="002C84"/>
                  </a:solidFill>
                </a:rPr>
                <a:t>)</a:t>
              </a:r>
              <a:endParaRPr lang="zh-CN" altLang="en-US" sz="2800" baseline="0">
                <a:solidFill>
                  <a:srgbClr val="002C84"/>
                </a:solidFill>
              </a:endParaRPr>
            </a:p>
          </p:txBody>
        </p:sp>
        <p:grpSp>
          <p:nvGrpSpPr>
            <p:cNvPr id="3" name="Group 6"/>
            <p:cNvGrpSpPr>
              <a:grpSpLocks/>
            </p:cNvGrpSpPr>
            <p:nvPr/>
          </p:nvGrpSpPr>
          <p:grpSpPr bwMode="auto">
            <a:xfrm>
              <a:off x="348" y="1862"/>
              <a:ext cx="288" cy="346"/>
              <a:chOff x="384" y="2986"/>
              <a:chExt cx="288" cy="346"/>
            </a:xfrm>
          </p:grpSpPr>
          <p:sp>
            <p:nvSpPr>
              <p:cNvPr id="51220" name="Oval 7"/>
              <p:cNvSpPr>
                <a:spLocks noChangeArrowheads="1"/>
              </p:cNvSpPr>
              <p:nvPr/>
            </p:nvSpPr>
            <p:spPr bwMode="auto">
              <a:xfrm>
                <a:off x="384" y="3024"/>
                <a:ext cx="288" cy="288"/>
              </a:xfrm>
              <a:prstGeom prst="ellipse">
                <a:avLst/>
              </a:prstGeom>
              <a:solidFill>
                <a:srgbClr val="FF0000"/>
              </a:solidFill>
              <a:ln w="22225" cap="sq">
                <a:solidFill>
                  <a:schemeClr val="accent1"/>
                </a:solidFill>
                <a:round/>
                <a:headEnd/>
                <a:tailEnd/>
              </a:ln>
            </p:spPr>
            <p:txBody>
              <a:bodyPr wrap="none" anchor="ctr"/>
              <a:lstStyle/>
              <a:p>
                <a:endParaRPr lang="zh-CN" altLang="en-US"/>
              </a:p>
            </p:txBody>
          </p:sp>
          <p:sp>
            <p:nvSpPr>
              <p:cNvPr id="51221" name="Text Box 8"/>
              <p:cNvSpPr txBox="1">
                <a:spLocks noChangeArrowheads="1"/>
              </p:cNvSpPr>
              <p:nvPr/>
            </p:nvSpPr>
            <p:spPr bwMode="auto">
              <a:xfrm>
                <a:off x="396" y="2986"/>
                <a:ext cx="237" cy="346"/>
              </a:xfrm>
              <a:prstGeom prst="rect">
                <a:avLst/>
              </a:prstGeom>
              <a:noFill/>
              <a:ln w="12700" cap="sq">
                <a:noFill/>
                <a:miter lim="800000"/>
                <a:headEnd/>
                <a:tailEnd/>
              </a:ln>
              <a:effectLst>
                <a:outerShdw dist="45791" dir="2021404" algn="ctr" rotWithShape="0">
                  <a:schemeClr val="bg2"/>
                </a:outerShdw>
              </a:effectLst>
            </p:spPr>
            <p:txBody>
              <a:bodyPr wrap="none">
                <a:spAutoFit/>
              </a:bodyPr>
              <a:lstStyle/>
              <a:p>
                <a:pPr algn="ctr" fontAlgn="base">
                  <a:spcBef>
                    <a:spcPct val="0"/>
                  </a:spcBef>
                </a:pPr>
                <a:r>
                  <a:rPr lang="zh-CN" altLang="en-US" sz="3000" baseline="0">
                    <a:solidFill>
                      <a:srgbClr val="FFFF00"/>
                    </a:solidFill>
                    <a:latin typeface="黑体" pitchFamily="2" charset="-122"/>
                    <a:ea typeface="黑体" pitchFamily="2" charset="-122"/>
                  </a:rPr>
                  <a:t>1</a:t>
                </a:r>
              </a:p>
            </p:txBody>
          </p:sp>
        </p:grpSp>
      </p:grpSp>
      <p:sp>
        <p:nvSpPr>
          <p:cNvPr id="290825" name="Text Box 9"/>
          <p:cNvSpPr txBox="1">
            <a:spLocks noChangeArrowheads="1"/>
          </p:cNvSpPr>
          <p:nvPr/>
        </p:nvSpPr>
        <p:spPr bwMode="auto">
          <a:xfrm>
            <a:off x="3119438" y="3276600"/>
            <a:ext cx="5105400" cy="457200"/>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1     </a:t>
            </a:r>
            <a:r>
              <a:rPr lang="en-US" altLang="zh-CN" sz="2400" baseline="0">
                <a:solidFill>
                  <a:schemeClr val="accent2"/>
                </a:solidFill>
              </a:rPr>
              <a:t>   a</a:t>
            </a:r>
            <a:r>
              <a:rPr lang="en-US" altLang="zh-CN" sz="2400" baseline="-25000">
                <a:solidFill>
                  <a:schemeClr val="accent2"/>
                </a:solidFill>
              </a:rPr>
              <a:t>2        </a:t>
            </a:r>
            <a:r>
              <a:rPr lang="en-US" altLang="zh-CN" sz="2400" baseline="0">
                <a:solidFill>
                  <a:schemeClr val="accent2"/>
                </a:solidFill>
              </a:rPr>
              <a:t>  a</a:t>
            </a:r>
            <a:r>
              <a:rPr lang="en-US" altLang="zh-CN" sz="2400" baseline="-25000">
                <a:solidFill>
                  <a:schemeClr val="accent2"/>
                </a:solidFill>
              </a:rPr>
              <a:t>3</a:t>
            </a:r>
            <a:r>
              <a:rPr lang="en-US" altLang="zh-CN" sz="2400" baseline="0">
                <a:solidFill>
                  <a:schemeClr val="accent2"/>
                </a:solidFill>
              </a:rPr>
              <a:t>        a</a:t>
            </a:r>
            <a:r>
              <a:rPr lang="en-US" altLang="zh-CN" sz="2400" baseline="-25000">
                <a:solidFill>
                  <a:schemeClr val="accent2"/>
                </a:solidFill>
              </a:rPr>
              <a:t>4      </a:t>
            </a:r>
            <a:r>
              <a:rPr lang="en-US" altLang="zh-CN" sz="2400" baseline="0">
                <a:solidFill>
                  <a:schemeClr val="accent2"/>
                </a:solidFill>
              </a:rPr>
              <a:t>    a</a:t>
            </a:r>
            <a:r>
              <a:rPr lang="en-US" altLang="zh-CN" sz="2400" baseline="-25000">
                <a:solidFill>
                  <a:schemeClr val="accent2"/>
                </a:solidFill>
              </a:rPr>
              <a:t>5</a:t>
            </a:r>
            <a:r>
              <a:rPr lang="en-US" altLang="zh-CN" sz="2400" baseline="0">
                <a:solidFill>
                  <a:schemeClr val="accent2"/>
                </a:solidFill>
              </a:rPr>
              <a:t>        a</a:t>
            </a:r>
            <a:r>
              <a:rPr lang="en-US" altLang="zh-CN" sz="2400" baseline="-25000">
                <a:solidFill>
                  <a:schemeClr val="accent2"/>
                </a:solidFill>
              </a:rPr>
              <a:t>6</a:t>
            </a:r>
            <a:endParaRPr lang="zh-CN" altLang="en-US" sz="2400" baseline="0">
              <a:solidFill>
                <a:schemeClr val="accent2"/>
              </a:solidFill>
            </a:endParaRPr>
          </a:p>
        </p:txBody>
      </p:sp>
      <p:grpSp>
        <p:nvGrpSpPr>
          <p:cNvPr id="4" name="Group 32"/>
          <p:cNvGrpSpPr>
            <a:grpSpLocks/>
          </p:cNvGrpSpPr>
          <p:nvPr/>
        </p:nvGrpSpPr>
        <p:grpSpPr bwMode="auto">
          <a:xfrm>
            <a:off x="6991350" y="1828800"/>
            <a:ext cx="1981200" cy="762000"/>
            <a:chOff x="4404" y="1152"/>
            <a:chExt cx="1248" cy="480"/>
          </a:xfrm>
        </p:grpSpPr>
        <p:sp>
          <p:nvSpPr>
            <p:cNvPr id="51216" name="AutoShape 11"/>
            <p:cNvSpPr>
              <a:spLocks noChangeArrowheads="1"/>
            </p:cNvSpPr>
            <p:nvPr/>
          </p:nvSpPr>
          <p:spPr bwMode="auto">
            <a:xfrm>
              <a:off x="4404" y="1152"/>
              <a:ext cx="1248" cy="480"/>
            </a:xfrm>
            <a:prstGeom prst="wedgeRectCallout">
              <a:avLst>
                <a:gd name="adj1" fmla="val -60736"/>
                <a:gd name="adj2" fmla="val 111667"/>
              </a:avLst>
            </a:prstGeom>
            <a:noFill/>
            <a:ln w="53975" cap="sq">
              <a:solidFill>
                <a:srgbClr val="2CB3B0"/>
              </a:solidFill>
              <a:miter lim="800000"/>
              <a:headEnd/>
              <a:tailEnd/>
            </a:ln>
          </p:spPr>
          <p:txBody>
            <a:bodyPr anchor="ctr"/>
            <a:lstStyle/>
            <a:p>
              <a:pPr algn="ctr" fontAlgn="base">
                <a:spcBef>
                  <a:spcPct val="0"/>
                </a:spcBef>
              </a:pPr>
              <a:endParaRPr lang="zh-CN" altLang="en-US" sz="2400" b="0" baseline="0">
                <a:solidFill>
                  <a:schemeClr val="tx1"/>
                </a:solidFill>
                <a:ea typeface="宋体" charset="-122"/>
              </a:endParaRPr>
            </a:p>
          </p:txBody>
        </p:sp>
        <p:sp>
          <p:nvSpPr>
            <p:cNvPr id="51217" name="Rectangle 12"/>
            <p:cNvSpPr>
              <a:spLocks noChangeArrowheads="1"/>
            </p:cNvSpPr>
            <p:nvPr/>
          </p:nvSpPr>
          <p:spPr bwMode="auto">
            <a:xfrm>
              <a:off x="4440" y="1188"/>
              <a:ext cx="1200" cy="396"/>
            </a:xfrm>
            <a:prstGeom prst="rect">
              <a:avLst/>
            </a:prstGeom>
            <a:noFill/>
            <a:ln w="12700" cap="sq">
              <a:noFill/>
              <a:miter lim="800000"/>
              <a:headEnd/>
              <a:tailEnd/>
            </a:ln>
          </p:spPr>
          <p:txBody>
            <a:bodyPr>
              <a:spAutoFit/>
            </a:bodyPr>
            <a:lstStyle/>
            <a:p>
              <a:pPr>
                <a:lnSpc>
                  <a:spcPct val="80000"/>
                </a:lnSpc>
                <a:spcBef>
                  <a:spcPct val="0"/>
                </a:spcBef>
              </a:pPr>
              <a:r>
                <a:rPr lang="zh-CN" altLang="en-US" sz="2200" baseline="0">
                  <a:solidFill>
                    <a:schemeClr val="accent2"/>
                  </a:solidFill>
                  <a:latin typeface="幼圆" pitchFamily="49" charset="-122"/>
                  <a:ea typeface="幼圆" pitchFamily="49" charset="-122"/>
                </a:rPr>
                <a:t>一个数据元素为一个整数</a:t>
              </a:r>
              <a:endParaRPr lang="zh-CN" altLang="en-US" sz="2200">
                <a:solidFill>
                  <a:schemeClr val="accent2"/>
                </a:solidFill>
                <a:ea typeface="黑体" pitchFamily="2" charset="-122"/>
              </a:endParaRPr>
            </a:p>
          </p:txBody>
        </p:sp>
      </p:grpSp>
      <p:grpSp>
        <p:nvGrpSpPr>
          <p:cNvPr id="5" name="Group 13"/>
          <p:cNvGrpSpPr>
            <a:grpSpLocks/>
          </p:cNvGrpSpPr>
          <p:nvPr/>
        </p:nvGrpSpPr>
        <p:grpSpPr bwMode="auto">
          <a:xfrm>
            <a:off x="814388" y="4471988"/>
            <a:ext cx="7181850" cy="557212"/>
            <a:chOff x="336" y="2640"/>
            <a:chExt cx="4524" cy="351"/>
          </a:xfrm>
        </p:grpSpPr>
        <p:grpSp>
          <p:nvGrpSpPr>
            <p:cNvPr id="6" name="Group 14"/>
            <p:cNvGrpSpPr>
              <a:grpSpLocks/>
            </p:cNvGrpSpPr>
            <p:nvPr/>
          </p:nvGrpSpPr>
          <p:grpSpPr bwMode="auto">
            <a:xfrm>
              <a:off x="336" y="2640"/>
              <a:ext cx="288" cy="346"/>
              <a:chOff x="384" y="2986"/>
              <a:chExt cx="288" cy="346"/>
            </a:xfrm>
          </p:grpSpPr>
          <p:sp>
            <p:nvSpPr>
              <p:cNvPr id="51214" name="Oval 15"/>
              <p:cNvSpPr>
                <a:spLocks noChangeArrowheads="1"/>
              </p:cNvSpPr>
              <p:nvPr/>
            </p:nvSpPr>
            <p:spPr bwMode="auto">
              <a:xfrm>
                <a:off x="384" y="3024"/>
                <a:ext cx="288" cy="288"/>
              </a:xfrm>
              <a:prstGeom prst="ellipse">
                <a:avLst/>
              </a:prstGeom>
              <a:solidFill>
                <a:srgbClr val="FF0000"/>
              </a:solidFill>
              <a:ln w="22225" cap="sq">
                <a:solidFill>
                  <a:schemeClr val="accent1"/>
                </a:solidFill>
                <a:round/>
                <a:headEnd/>
                <a:tailEnd/>
              </a:ln>
            </p:spPr>
            <p:txBody>
              <a:bodyPr wrap="none" anchor="ctr"/>
              <a:lstStyle/>
              <a:p>
                <a:endParaRPr lang="zh-CN" altLang="en-US"/>
              </a:p>
            </p:txBody>
          </p:sp>
          <p:sp>
            <p:nvSpPr>
              <p:cNvPr id="51215" name="Text Box 16"/>
              <p:cNvSpPr txBox="1">
                <a:spLocks noChangeArrowheads="1"/>
              </p:cNvSpPr>
              <p:nvPr/>
            </p:nvSpPr>
            <p:spPr bwMode="auto">
              <a:xfrm>
                <a:off x="396" y="2986"/>
                <a:ext cx="237" cy="346"/>
              </a:xfrm>
              <a:prstGeom prst="rect">
                <a:avLst/>
              </a:prstGeom>
              <a:noFill/>
              <a:ln w="12700" cap="sq">
                <a:noFill/>
                <a:miter lim="800000"/>
                <a:headEnd/>
                <a:tailEnd/>
              </a:ln>
              <a:effectLst>
                <a:outerShdw dist="45791" dir="2021404" algn="ctr" rotWithShape="0">
                  <a:schemeClr val="bg2"/>
                </a:outerShdw>
              </a:effectLst>
            </p:spPr>
            <p:txBody>
              <a:bodyPr wrap="none">
                <a:spAutoFit/>
              </a:bodyPr>
              <a:lstStyle/>
              <a:p>
                <a:pPr algn="ctr" fontAlgn="base">
                  <a:spcBef>
                    <a:spcPct val="0"/>
                  </a:spcBef>
                </a:pPr>
                <a:r>
                  <a:rPr lang="zh-CN" altLang="en-US" sz="3000" baseline="0">
                    <a:solidFill>
                      <a:srgbClr val="FFFF00"/>
                    </a:solidFill>
                    <a:latin typeface="黑体" pitchFamily="2" charset="-122"/>
                    <a:ea typeface="黑体" pitchFamily="2" charset="-122"/>
                  </a:rPr>
                  <a:t>2</a:t>
                </a:r>
              </a:p>
            </p:txBody>
          </p:sp>
        </p:grpSp>
        <p:sp>
          <p:nvSpPr>
            <p:cNvPr id="51213" name="Text Box 17"/>
            <p:cNvSpPr txBox="1">
              <a:spLocks noChangeArrowheads="1"/>
            </p:cNvSpPr>
            <p:nvPr/>
          </p:nvSpPr>
          <p:spPr bwMode="auto">
            <a:xfrm>
              <a:off x="636" y="2664"/>
              <a:ext cx="4224" cy="327"/>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zh-CN" altLang="en-US" sz="2800" baseline="0">
                  <a:solidFill>
                    <a:srgbClr val="002C84"/>
                  </a:solidFill>
                  <a:ea typeface="幼圆" pitchFamily="49" charset="-122"/>
                </a:rPr>
                <a:t>字母表</a:t>
              </a:r>
              <a:r>
                <a:rPr lang="zh-CN" altLang="en-US" sz="2800" baseline="0">
                  <a:solidFill>
                    <a:srgbClr val="002C84"/>
                  </a:solidFill>
                </a:rPr>
                <a:t>：</a:t>
              </a:r>
              <a:r>
                <a:rPr lang="zh-CN" altLang="zh-CN" sz="2800" baseline="0">
                  <a:solidFill>
                    <a:srgbClr val="002C84"/>
                  </a:solidFill>
                </a:rPr>
                <a:t>  ( ‘</a:t>
              </a:r>
              <a:r>
                <a:rPr lang="en-US" altLang="zh-CN" sz="2800" baseline="0">
                  <a:solidFill>
                    <a:srgbClr val="002C84"/>
                  </a:solidFill>
                </a:rPr>
                <a:t>A’， ‘B’， ‘C’，</a:t>
              </a:r>
              <a:r>
                <a:rPr lang="en-US" altLang="zh-CN" sz="2800" baseline="0">
                  <a:solidFill>
                    <a:srgbClr val="002C84"/>
                  </a:solidFill>
                  <a:ea typeface="宋体" charset="-122"/>
                  <a:cs typeface="Times New Roman" pitchFamily="18" charset="0"/>
                </a:rPr>
                <a:t>……</a:t>
              </a:r>
              <a:r>
                <a:rPr lang="en-US" altLang="zh-CN" sz="2800" baseline="0">
                  <a:solidFill>
                    <a:srgbClr val="002C84"/>
                  </a:solidFill>
                </a:rPr>
                <a:t>  , ‘Z’ )</a:t>
              </a:r>
              <a:endParaRPr lang="zh-CN" altLang="en-US" sz="2800" baseline="0">
                <a:solidFill>
                  <a:srgbClr val="002C84"/>
                </a:solidFill>
              </a:endParaRPr>
            </a:p>
          </p:txBody>
        </p:sp>
      </p:grpSp>
      <p:sp>
        <p:nvSpPr>
          <p:cNvPr id="290834" name="Text Box 18"/>
          <p:cNvSpPr txBox="1">
            <a:spLocks noChangeArrowheads="1"/>
          </p:cNvSpPr>
          <p:nvPr/>
        </p:nvSpPr>
        <p:spPr bwMode="auto">
          <a:xfrm>
            <a:off x="3290888" y="4895850"/>
            <a:ext cx="4953000" cy="457200"/>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1     </a:t>
            </a:r>
            <a:r>
              <a:rPr lang="en-US" altLang="zh-CN" sz="2400" baseline="0">
                <a:solidFill>
                  <a:schemeClr val="accent2"/>
                </a:solidFill>
              </a:rPr>
              <a:t>     a</a:t>
            </a:r>
            <a:r>
              <a:rPr lang="en-US" altLang="zh-CN" sz="2400" baseline="-25000">
                <a:solidFill>
                  <a:schemeClr val="accent2"/>
                </a:solidFill>
              </a:rPr>
              <a:t>2     </a:t>
            </a:r>
            <a:r>
              <a:rPr lang="en-US" altLang="zh-CN" sz="2400" baseline="0">
                <a:solidFill>
                  <a:schemeClr val="accent2"/>
                </a:solidFill>
              </a:rPr>
              <a:t>      a</a:t>
            </a:r>
            <a:r>
              <a:rPr lang="en-US" altLang="zh-CN" sz="2400" baseline="-25000">
                <a:solidFill>
                  <a:schemeClr val="accent2"/>
                </a:solidFill>
              </a:rPr>
              <a:t>3</a:t>
            </a:r>
            <a:r>
              <a:rPr lang="en-US" altLang="zh-CN" sz="2400" baseline="0">
                <a:solidFill>
                  <a:schemeClr val="accent2"/>
                </a:solidFill>
              </a:rPr>
              <a:t>     </a:t>
            </a:r>
            <a:r>
              <a:rPr lang="en-US" altLang="zh-CN" sz="2400" baseline="0">
                <a:solidFill>
                  <a:schemeClr val="accent2"/>
                </a:solidFill>
                <a:ea typeface="宋体" charset="-122"/>
                <a:cs typeface="Times New Roman" pitchFamily="18" charset="0"/>
              </a:rPr>
              <a:t>… …      </a:t>
            </a:r>
            <a:r>
              <a:rPr lang="en-US" altLang="zh-CN" sz="2400" baseline="0">
                <a:solidFill>
                  <a:schemeClr val="accent2"/>
                </a:solidFill>
              </a:rPr>
              <a:t>a</a:t>
            </a:r>
            <a:r>
              <a:rPr lang="en-US" altLang="zh-CN" sz="2400" baseline="-25000">
                <a:solidFill>
                  <a:schemeClr val="accent2"/>
                </a:solidFill>
              </a:rPr>
              <a:t>26</a:t>
            </a:r>
            <a:endParaRPr lang="zh-CN" altLang="en-US" sz="2400" baseline="-25000">
              <a:solidFill>
                <a:schemeClr val="accent2"/>
              </a:solidFill>
            </a:endParaRPr>
          </a:p>
        </p:txBody>
      </p:sp>
      <p:grpSp>
        <p:nvGrpSpPr>
          <p:cNvPr id="7" name="Group 33"/>
          <p:cNvGrpSpPr>
            <a:grpSpLocks/>
          </p:cNvGrpSpPr>
          <p:nvPr/>
        </p:nvGrpSpPr>
        <p:grpSpPr bwMode="auto">
          <a:xfrm>
            <a:off x="1668463" y="5715000"/>
            <a:ext cx="2255837" cy="838200"/>
            <a:chOff x="934" y="3600"/>
            <a:chExt cx="1202" cy="528"/>
          </a:xfrm>
        </p:grpSpPr>
        <p:sp>
          <p:nvSpPr>
            <p:cNvPr id="51210" name="AutoShape 20"/>
            <p:cNvSpPr>
              <a:spLocks noChangeArrowheads="1"/>
            </p:cNvSpPr>
            <p:nvPr/>
          </p:nvSpPr>
          <p:spPr bwMode="auto">
            <a:xfrm>
              <a:off x="934" y="3600"/>
              <a:ext cx="1200" cy="528"/>
            </a:xfrm>
            <a:prstGeom prst="wedgeRectCallout">
              <a:avLst>
                <a:gd name="adj1" fmla="val 64000"/>
                <a:gd name="adj2" fmla="val -96968"/>
              </a:avLst>
            </a:prstGeom>
            <a:noFill/>
            <a:ln w="53975" cap="sq">
              <a:solidFill>
                <a:srgbClr val="2CB3B0"/>
              </a:solidFill>
              <a:miter lim="800000"/>
              <a:headEnd/>
              <a:tailEnd/>
            </a:ln>
          </p:spPr>
          <p:txBody>
            <a:bodyPr anchor="ctr"/>
            <a:lstStyle/>
            <a:p>
              <a:pPr>
                <a:lnSpc>
                  <a:spcPct val="85000"/>
                </a:lnSpc>
                <a:spcBef>
                  <a:spcPct val="0"/>
                </a:spcBef>
              </a:pPr>
              <a:endParaRPr lang="zh-CN" altLang="en-US" sz="2400" b="0" baseline="0">
                <a:solidFill>
                  <a:schemeClr val="tx1"/>
                </a:solidFill>
                <a:ea typeface="宋体" charset="-122"/>
              </a:endParaRPr>
            </a:p>
          </p:txBody>
        </p:sp>
        <p:sp>
          <p:nvSpPr>
            <p:cNvPr id="51211" name="Rectangle 21"/>
            <p:cNvSpPr>
              <a:spLocks noChangeArrowheads="1"/>
            </p:cNvSpPr>
            <p:nvPr/>
          </p:nvSpPr>
          <p:spPr bwMode="auto">
            <a:xfrm>
              <a:off x="958" y="3657"/>
              <a:ext cx="1178" cy="416"/>
            </a:xfrm>
            <a:prstGeom prst="rect">
              <a:avLst/>
            </a:prstGeom>
            <a:noFill/>
            <a:ln w="12700" cap="sq">
              <a:noFill/>
              <a:miter lim="800000"/>
              <a:headEnd/>
              <a:tailEnd/>
            </a:ln>
          </p:spPr>
          <p:txBody>
            <a:bodyPr>
              <a:spAutoFit/>
            </a:bodyPr>
            <a:lstStyle/>
            <a:p>
              <a:pPr fontAlgn="base">
                <a:lnSpc>
                  <a:spcPct val="85000"/>
                </a:lnSpc>
                <a:spcBef>
                  <a:spcPct val="0"/>
                </a:spcBef>
              </a:pPr>
              <a:r>
                <a:rPr lang="zh-CN" altLang="en-US" sz="2200" baseline="0">
                  <a:solidFill>
                    <a:schemeClr val="accent2"/>
                  </a:solidFill>
                  <a:latin typeface="幼圆" pitchFamily="49" charset="-122"/>
                  <a:ea typeface="幼圆" pitchFamily="49" charset="-122"/>
                </a:rPr>
                <a:t>一个数据元素</a:t>
              </a:r>
            </a:p>
            <a:p>
              <a:pPr fontAlgn="base">
                <a:lnSpc>
                  <a:spcPct val="85000"/>
                </a:lnSpc>
                <a:spcBef>
                  <a:spcPct val="0"/>
                </a:spcBef>
              </a:pPr>
              <a:r>
                <a:rPr lang="zh-CN" altLang="en-US" sz="2200" baseline="0">
                  <a:solidFill>
                    <a:schemeClr val="accent2"/>
                  </a:solidFill>
                  <a:latin typeface="幼圆" pitchFamily="49" charset="-122"/>
                  <a:ea typeface="幼圆" pitchFamily="49" charset="-122"/>
                </a:rPr>
                <a:t>为一个字母</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0818"/>
                                        </p:tgtEl>
                                        <p:attrNameLst>
                                          <p:attrName>style.visibility</p:attrName>
                                        </p:attrNameLst>
                                      </p:cBhvr>
                                      <p:to>
                                        <p:strVal val="visible"/>
                                      </p:to>
                                    </p:set>
                                    <p:animEffect transition="in" filter="dissolve">
                                      <p:cBhvr>
                                        <p:cTn id="7" dur="500"/>
                                        <p:tgtEl>
                                          <p:spTgt spid="290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0825"/>
                                        </p:tgtEl>
                                        <p:attrNameLst>
                                          <p:attrName>style.visibility</p:attrName>
                                        </p:attrNameLst>
                                      </p:cBhvr>
                                      <p:to>
                                        <p:strVal val="visible"/>
                                      </p:to>
                                    </p:set>
                                    <p:animEffect transition="in" filter="dissolve">
                                      <p:cBhvr>
                                        <p:cTn id="17" dur="500"/>
                                        <p:tgtEl>
                                          <p:spTgt spid="2908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0834"/>
                                        </p:tgtEl>
                                        <p:attrNameLst>
                                          <p:attrName>style.visibility</p:attrName>
                                        </p:attrNameLst>
                                      </p:cBhvr>
                                      <p:to>
                                        <p:strVal val="visible"/>
                                      </p:to>
                                    </p:set>
                                    <p:animEffect transition="in" filter="dissolve">
                                      <p:cBhvr>
                                        <p:cTn id="32" dur="500"/>
                                        <p:tgtEl>
                                          <p:spTgt spid="2908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autoUpdateAnimBg="0"/>
      <p:bldP spid="290825" grpId="0" autoUpdateAnimBg="0"/>
      <p:bldP spid="290834"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ChangeArrowheads="1"/>
          </p:cNvSpPr>
          <p:nvPr/>
        </p:nvSpPr>
        <p:spPr bwMode="auto">
          <a:xfrm>
            <a:off x="1347788" y="560388"/>
            <a:ext cx="6985000" cy="381000"/>
          </a:xfrm>
          <a:prstGeom prst="rect">
            <a:avLst/>
          </a:prstGeom>
          <a:noFill/>
          <a:ln w="9525">
            <a:noFill/>
            <a:miter lim="800000"/>
            <a:headEnd/>
            <a:tailEnd/>
          </a:ln>
          <a:effectLst/>
        </p:spPr>
        <p:txBody>
          <a:bodyPr>
            <a:spAutoFit/>
          </a:bodyPr>
          <a:lstStyle/>
          <a:p>
            <a:r>
              <a:rPr lang="en-US" altLang="zh-CN" sz="2800" dirty="0">
                <a:solidFill>
                  <a:srgbClr val="FF0000"/>
                </a:solidFill>
              </a:rPr>
              <a:t>2009</a:t>
            </a:r>
            <a:r>
              <a:rPr lang="zh-CN" altLang="en-US" sz="2800" dirty="0">
                <a:solidFill>
                  <a:srgbClr val="FF0000"/>
                </a:solidFill>
              </a:rPr>
              <a:t>年硕士研究生入学考试计算机专业基础综合全国联考试题</a:t>
            </a:r>
          </a:p>
        </p:txBody>
      </p:sp>
      <p:sp>
        <p:nvSpPr>
          <p:cNvPr id="588803" name="Rectangle 3"/>
          <p:cNvSpPr>
            <a:spLocks noChangeArrowheads="1"/>
          </p:cNvSpPr>
          <p:nvPr/>
        </p:nvSpPr>
        <p:spPr bwMode="auto">
          <a:xfrm>
            <a:off x="1547813" y="2781300"/>
            <a:ext cx="3960812" cy="584775"/>
          </a:xfrm>
          <a:prstGeom prst="rect">
            <a:avLst/>
          </a:prstGeom>
          <a:noFill/>
          <a:ln w="9525">
            <a:noFill/>
            <a:miter lim="800000"/>
            <a:headEnd/>
            <a:tailEnd/>
          </a:ln>
          <a:effectLst/>
        </p:spPr>
        <p:txBody>
          <a:bodyPr>
            <a:spAutoFit/>
          </a:bodyPr>
          <a:lstStyle/>
          <a:p>
            <a:r>
              <a:rPr lang="en-US" altLang="zh-CN" sz="3200" dirty="0">
                <a:solidFill>
                  <a:srgbClr val="000099"/>
                </a:solidFill>
                <a:ea typeface="幼圆" pitchFamily="49" charset="-122"/>
              </a:rPr>
              <a:t>1</a:t>
            </a:r>
            <a:r>
              <a:rPr lang="en-US" altLang="zh-CN" sz="2400" dirty="0">
                <a:solidFill>
                  <a:srgbClr val="000099"/>
                </a:solidFill>
                <a:ea typeface="幼圆" pitchFamily="49" charset="-122"/>
              </a:rPr>
              <a:t>. </a:t>
            </a:r>
            <a:r>
              <a:rPr lang="zh-CN" altLang="en-US" sz="2400" dirty="0">
                <a:solidFill>
                  <a:srgbClr val="000099"/>
                </a:solidFill>
                <a:ea typeface="幼圆" pitchFamily="49" charset="-122"/>
              </a:rPr>
              <a:t>算法中不得求出链表长度</a:t>
            </a:r>
            <a:r>
              <a:rPr lang="en-US" altLang="zh-CN" sz="2400" dirty="0">
                <a:solidFill>
                  <a:srgbClr val="000099"/>
                </a:solidFill>
                <a:ea typeface="幼圆" pitchFamily="49" charset="-122"/>
              </a:rPr>
              <a:t>;</a:t>
            </a:r>
          </a:p>
        </p:txBody>
      </p:sp>
      <p:grpSp>
        <p:nvGrpSpPr>
          <p:cNvPr id="2" name="Group 4"/>
          <p:cNvGrpSpPr>
            <a:grpSpLocks/>
          </p:cNvGrpSpPr>
          <p:nvPr/>
        </p:nvGrpSpPr>
        <p:grpSpPr bwMode="auto">
          <a:xfrm>
            <a:off x="1187450" y="1019175"/>
            <a:ext cx="7056438" cy="1662113"/>
            <a:chOff x="860" y="663"/>
            <a:chExt cx="4445" cy="1047"/>
          </a:xfrm>
        </p:grpSpPr>
        <p:sp>
          <p:nvSpPr>
            <p:cNvPr id="25732" name="Rectangle 5"/>
            <p:cNvSpPr>
              <a:spLocks noChangeArrowheads="1"/>
            </p:cNvSpPr>
            <p:nvPr/>
          </p:nvSpPr>
          <p:spPr bwMode="auto">
            <a:xfrm>
              <a:off x="860" y="663"/>
              <a:ext cx="4445" cy="998"/>
            </a:xfrm>
            <a:prstGeom prst="rect">
              <a:avLst/>
            </a:prstGeom>
            <a:gradFill rotWithShape="1">
              <a:gsLst>
                <a:gs pos="0">
                  <a:srgbClr val="008080"/>
                </a:gs>
                <a:gs pos="50000">
                  <a:srgbClr val="003B3B"/>
                </a:gs>
                <a:gs pos="100000">
                  <a:srgbClr val="008080"/>
                </a:gs>
              </a:gsLst>
              <a:lin ang="18900000" scaled="1"/>
            </a:gradFill>
            <a:ln w="88900">
              <a:noFill/>
              <a:miter lim="800000"/>
              <a:headEnd/>
              <a:tailEnd/>
            </a:ln>
            <a:effectLst>
              <a:outerShdw dist="117088" dir="2436078" algn="ctr" rotWithShape="0">
                <a:srgbClr val="D7D7D7"/>
              </a:outerShdw>
            </a:effectLst>
          </p:spPr>
          <p:txBody>
            <a:bodyPr wrap="none" anchor="ctr"/>
            <a:lstStyle/>
            <a:p>
              <a:endParaRPr lang="zh-CN" altLang="en-US"/>
            </a:p>
          </p:txBody>
        </p:sp>
        <p:sp>
          <p:nvSpPr>
            <p:cNvPr id="25733" name="Rectangle 6"/>
            <p:cNvSpPr>
              <a:spLocks noChangeArrowheads="1"/>
            </p:cNvSpPr>
            <p:nvPr/>
          </p:nvSpPr>
          <p:spPr bwMode="auto">
            <a:xfrm>
              <a:off x="880" y="745"/>
              <a:ext cx="4400" cy="965"/>
            </a:xfrm>
            <a:prstGeom prst="rect">
              <a:avLst/>
            </a:prstGeom>
            <a:noFill/>
            <a:ln w="9525">
              <a:noFill/>
              <a:miter lim="800000"/>
              <a:headEnd/>
              <a:tailEnd/>
            </a:ln>
            <a:effectLst>
              <a:outerShdw dist="17961" dir="2700000" algn="ctr" rotWithShape="0">
                <a:srgbClr val="000000"/>
              </a:outerShdw>
            </a:effectLst>
          </p:spPr>
          <p:txBody>
            <a:bodyPr anchor="ctr">
              <a:spAutoFit/>
            </a:bodyPr>
            <a:lstStyle/>
            <a:p>
              <a:pPr indent="228600">
                <a:lnSpc>
                  <a:spcPct val="115000"/>
                </a:lnSpc>
                <a:spcBef>
                  <a:spcPct val="0"/>
                </a:spcBef>
              </a:pPr>
              <a:r>
                <a:rPr kumimoji="1" lang="zh-CN" altLang="en-US" sz="2100" baseline="0" dirty="0">
                  <a:latin typeface="幼圆" pitchFamily="49" charset="-122"/>
                  <a:ea typeface="幼圆" pitchFamily="49" charset="-122"/>
                </a:rPr>
                <a:t>     </a:t>
              </a:r>
              <a:r>
                <a:rPr kumimoji="1" lang="zh-CN" altLang="en-US" sz="2100" baseline="0" dirty="0">
                  <a:solidFill>
                    <a:srgbClr val="FFFF00"/>
                  </a:solidFill>
                  <a:latin typeface="幼圆" pitchFamily="49" charset="-122"/>
                  <a:ea typeface="幼圆" pitchFamily="49" charset="-122"/>
                </a:rPr>
                <a:t>请写一算法，该算法用尽可能高的时间效率找到</a:t>
              </a:r>
            </a:p>
            <a:p>
              <a:pPr indent="228600">
                <a:lnSpc>
                  <a:spcPct val="115000"/>
                </a:lnSpc>
                <a:spcBef>
                  <a:spcPct val="0"/>
                </a:spcBef>
              </a:pPr>
              <a:r>
                <a:rPr kumimoji="1" lang="zh-CN" altLang="en-US" sz="2100" baseline="0" dirty="0">
                  <a:solidFill>
                    <a:srgbClr val="FFFF00"/>
                  </a:solidFill>
                  <a:latin typeface="幼圆" pitchFamily="49" charset="-122"/>
                  <a:ea typeface="幼圆" pitchFamily="49" charset="-122"/>
                </a:rPr>
                <a:t>由</a:t>
              </a:r>
              <a:r>
                <a:rPr kumimoji="1" lang="en-US" altLang="zh-CN" sz="2000" baseline="0" dirty="0">
                  <a:solidFill>
                    <a:srgbClr val="FFFF00"/>
                  </a:solidFill>
                  <a:ea typeface="幼圆" pitchFamily="49" charset="-122"/>
                </a:rPr>
                <a:t>list</a:t>
              </a:r>
              <a:r>
                <a:rPr kumimoji="1" lang="zh-CN" altLang="en-US" sz="2100" baseline="0" dirty="0">
                  <a:solidFill>
                    <a:srgbClr val="FFFF00"/>
                  </a:solidFill>
                  <a:latin typeface="幼圆" pitchFamily="49" charset="-122"/>
                  <a:ea typeface="幼圆" pitchFamily="49" charset="-122"/>
                </a:rPr>
                <a:t>所指的线性链表的倒数第</a:t>
              </a:r>
              <a:r>
                <a:rPr kumimoji="1" lang="en-US" altLang="zh-CN" sz="2100" baseline="0" dirty="0">
                  <a:solidFill>
                    <a:srgbClr val="FFFF00"/>
                  </a:solidFill>
                  <a:ea typeface="幼圆" pitchFamily="49" charset="-122"/>
                </a:rPr>
                <a:t>k</a:t>
              </a:r>
              <a:r>
                <a:rPr kumimoji="1" lang="zh-CN" altLang="en-US" sz="2100" baseline="0" dirty="0">
                  <a:solidFill>
                    <a:srgbClr val="FFFF00"/>
                  </a:solidFill>
                  <a:latin typeface="幼圆" pitchFamily="49" charset="-122"/>
                  <a:ea typeface="幼圆" pitchFamily="49" charset="-122"/>
                </a:rPr>
                <a:t>个结点。若找到这样的</a:t>
              </a:r>
            </a:p>
            <a:p>
              <a:pPr indent="228600">
                <a:lnSpc>
                  <a:spcPct val="115000"/>
                </a:lnSpc>
                <a:spcBef>
                  <a:spcPct val="0"/>
                </a:spcBef>
              </a:pPr>
              <a:r>
                <a:rPr kumimoji="1" lang="zh-CN" altLang="en-US" sz="2100" baseline="0" dirty="0">
                  <a:solidFill>
                    <a:srgbClr val="FFFF00"/>
                  </a:solidFill>
                  <a:latin typeface="幼圆" pitchFamily="49" charset="-122"/>
                  <a:ea typeface="幼圆" pitchFamily="49" charset="-122"/>
                </a:rPr>
                <a:t>结点，算法给出该结点的地址，否则，给出</a:t>
              </a:r>
              <a:r>
                <a:rPr kumimoji="1" lang="en-US" altLang="zh-CN" sz="2100" baseline="0" dirty="0">
                  <a:solidFill>
                    <a:srgbClr val="FFFF00"/>
                  </a:solidFill>
                  <a:ea typeface="幼圆" pitchFamily="49" charset="-122"/>
                </a:rPr>
                <a:t>NULL</a:t>
              </a:r>
              <a:r>
                <a:rPr kumimoji="1" lang="zh-CN" altLang="en-US" sz="2100" baseline="0" dirty="0">
                  <a:solidFill>
                    <a:srgbClr val="FFFF00"/>
                  </a:solidFill>
                  <a:latin typeface="幼圆" pitchFamily="49" charset="-122"/>
                  <a:ea typeface="幼圆" pitchFamily="49" charset="-122"/>
                </a:rPr>
                <a:t>。</a:t>
              </a:r>
            </a:p>
            <a:p>
              <a:pPr indent="228600">
                <a:lnSpc>
                  <a:spcPct val="115000"/>
                </a:lnSpc>
                <a:spcBef>
                  <a:spcPct val="0"/>
                </a:spcBef>
              </a:pPr>
              <a:endParaRPr lang="zh-CN" altLang="en-US" sz="2100" dirty="0">
                <a:latin typeface="幼圆" pitchFamily="49" charset="-122"/>
                <a:ea typeface="幼圆" pitchFamily="49" charset="-122"/>
              </a:endParaRPr>
            </a:p>
          </p:txBody>
        </p:sp>
      </p:grpSp>
      <p:grpSp>
        <p:nvGrpSpPr>
          <p:cNvPr id="3" name="Group 7"/>
          <p:cNvGrpSpPr>
            <a:grpSpLocks/>
          </p:cNvGrpSpPr>
          <p:nvPr/>
        </p:nvGrpSpPr>
        <p:grpSpPr bwMode="auto">
          <a:xfrm>
            <a:off x="468313" y="260350"/>
            <a:ext cx="819150" cy="896938"/>
            <a:chOff x="476" y="506"/>
            <a:chExt cx="516" cy="565"/>
          </a:xfrm>
        </p:grpSpPr>
        <p:sp>
          <p:nvSpPr>
            <p:cNvPr id="25730" name="Freeform 8"/>
            <p:cNvSpPr>
              <a:spLocks/>
            </p:cNvSpPr>
            <p:nvPr/>
          </p:nvSpPr>
          <p:spPr bwMode="auto">
            <a:xfrm>
              <a:off x="476" y="506"/>
              <a:ext cx="499" cy="565"/>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25731" name="Rectangle 9"/>
            <p:cNvSpPr>
              <a:spLocks noChangeArrowheads="1"/>
            </p:cNvSpPr>
            <p:nvPr/>
          </p:nvSpPr>
          <p:spPr bwMode="auto">
            <a:xfrm>
              <a:off x="493" y="527"/>
              <a:ext cx="499" cy="480"/>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en-US" altLang="zh-CN" sz="4400" baseline="0">
                  <a:solidFill>
                    <a:srgbClr val="FF0000"/>
                  </a:solidFill>
                  <a:ea typeface="华文新魏" pitchFamily="2" charset="-122"/>
                </a:rPr>
                <a:t> 8</a:t>
              </a:r>
              <a:endParaRPr lang="zh-CN" altLang="en-US" sz="4400" baseline="0">
                <a:solidFill>
                  <a:srgbClr val="FF0000"/>
                </a:solidFill>
                <a:ea typeface="华文新魏" pitchFamily="2" charset="-122"/>
              </a:endParaRPr>
            </a:p>
          </p:txBody>
        </p:sp>
      </p:grpSp>
      <p:sp>
        <p:nvSpPr>
          <p:cNvPr id="588810" name="Rectangle 10"/>
          <p:cNvSpPr>
            <a:spLocks noChangeArrowheads="1"/>
          </p:cNvSpPr>
          <p:nvPr/>
        </p:nvSpPr>
        <p:spPr bwMode="auto">
          <a:xfrm>
            <a:off x="1547664" y="3212976"/>
            <a:ext cx="7416800" cy="954107"/>
          </a:xfrm>
          <a:prstGeom prst="rect">
            <a:avLst/>
          </a:prstGeom>
          <a:noFill/>
          <a:ln w="9525">
            <a:noFill/>
            <a:miter lim="800000"/>
            <a:headEnd/>
            <a:tailEnd/>
          </a:ln>
          <a:effectLst/>
        </p:spPr>
        <p:txBody>
          <a:bodyPr>
            <a:spAutoFit/>
          </a:bodyPr>
          <a:lstStyle/>
          <a:p>
            <a:r>
              <a:rPr lang="en-US" altLang="zh-CN" sz="3200" dirty="0">
                <a:solidFill>
                  <a:srgbClr val="000099"/>
                </a:solidFill>
                <a:ea typeface="幼圆" pitchFamily="49" charset="-122"/>
              </a:rPr>
              <a:t>2</a:t>
            </a:r>
            <a:r>
              <a:rPr lang="en-US" altLang="zh-CN" sz="3200" dirty="0">
                <a:solidFill>
                  <a:srgbClr val="000099"/>
                </a:solidFill>
                <a:latin typeface="幼圆" pitchFamily="49" charset="-122"/>
                <a:ea typeface="幼圆" pitchFamily="49" charset="-122"/>
              </a:rPr>
              <a:t>.</a:t>
            </a:r>
            <a:r>
              <a:rPr lang="zh-CN" altLang="en-US" sz="2400" dirty="0">
                <a:solidFill>
                  <a:srgbClr val="000099"/>
                </a:solidFill>
                <a:latin typeface="幼圆" pitchFamily="49" charset="-122"/>
                <a:ea typeface="幼圆" pitchFamily="49" charset="-122"/>
              </a:rPr>
              <a:t>不允许使用除指针变量和控制变量以外的其他辅助空间。</a:t>
            </a:r>
            <a:endParaRPr lang="zh-CN" altLang="en-US" sz="3200" dirty="0">
              <a:solidFill>
                <a:srgbClr val="000099"/>
              </a:solidFill>
              <a:latin typeface="幼圆" pitchFamily="49" charset="-122"/>
              <a:ea typeface="幼圆" pitchFamily="49" charset="-122"/>
            </a:endParaRPr>
          </a:p>
        </p:txBody>
      </p:sp>
      <p:grpSp>
        <p:nvGrpSpPr>
          <p:cNvPr id="4" name="Group 11"/>
          <p:cNvGrpSpPr>
            <a:grpSpLocks/>
          </p:cNvGrpSpPr>
          <p:nvPr/>
        </p:nvGrpSpPr>
        <p:grpSpPr bwMode="auto">
          <a:xfrm>
            <a:off x="984250" y="2830513"/>
            <a:ext cx="477838" cy="720725"/>
            <a:chOff x="939" y="1532"/>
            <a:chExt cx="301" cy="454"/>
          </a:xfrm>
        </p:grpSpPr>
        <p:sp>
          <p:nvSpPr>
            <p:cNvPr id="25728" name="Oval 12"/>
            <p:cNvSpPr>
              <a:spLocks noChangeArrowheads="1"/>
            </p:cNvSpPr>
            <p:nvPr/>
          </p:nvSpPr>
          <p:spPr bwMode="auto">
            <a:xfrm>
              <a:off x="939" y="1532"/>
              <a:ext cx="301" cy="454"/>
            </a:xfrm>
            <a:prstGeom prst="ellipse">
              <a:avLst/>
            </a:prstGeom>
            <a:solidFill>
              <a:srgbClr val="99CCFF"/>
            </a:solidFill>
            <a:ln w="9525">
              <a:noFill/>
              <a:round/>
              <a:headEnd/>
              <a:tailEnd/>
            </a:ln>
            <a:effectLst>
              <a:outerShdw dist="35921" dir="2700000" algn="ctr" rotWithShape="0">
                <a:srgbClr val="999999"/>
              </a:outerShdw>
            </a:effectLst>
          </p:spPr>
          <p:txBody>
            <a:bodyPr wrap="none" anchor="ctr"/>
            <a:lstStyle/>
            <a:p>
              <a:endParaRPr lang="zh-CN" altLang="en-US"/>
            </a:p>
          </p:txBody>
        </p:sp>
        <p:sp>
          <p:nvSpPr>
            <p:cNvPr id="25729" name="Rectangle 13"/>
            <p:cNvSpPr>
              <a:spLocks noChangeArrowheads="1"/>
            </p:cNvSpPr>
            <p:nvPr/>
          </p:nvSpPr>
          <p:spPr bwMode="auto">
            <a:xfrm>
              <a:off x="946" y="1533"/>
              <a:ext cx="285" cy="422"/>
            </a:xfrm>
            <a:prstGeom prst="rect">
              <a:avLst/>
            </a:prstGeom>
            <a:noFill/>
            <a:ln w="9525">
              <a:noFill/>
              <a:miter lim="800000"/>
              <a:headEnd/>
              <a:tailEnd/>
            </a:ln>
            <a:effectLst>
              <a:outerShdw dist="17961" dir="2700000" algn="ctr" rotWithShape="0">
                <a:srgbClr val="000000"/>
              </a:outerShdw>
            </a:effectLst>
          </p:spPr>
          <p:txBody>
            <a:bodyPr wrap="none">
              <a:spAutoFit/>
            </a:bodyPr>
            <a:lstStyle/>
            <a:p>
              <a:pPr>
                <a:lnSpc>
                  <a:spcPct val="90000"/>
                </a:lnSpc>
                <a:spcBef>
                  <a:spcPct val="0"/>
                </a:spcBef>
              </a:pPr>
              <a:r>
                <a:rPr lang="zh-CN" altLang="en-US" sz="3200">
                  <a:solidFill>
                    <a:srgbClr val="FF0000"/>
                  </a:solidFill>
                  <a:ea typeface="黑体" pitchFamily="2" charset="-122"/>
                </a:rPr>
                <a:t>限</a:t>
              </a:r>
            </a:p>
            <a:p>
              <a:pPr>
                <a:lnSpc>
                  <a:spcPct val="90000"/>
                </a:lnSpc>
                <a:spcBef>
                  <a:spcPct val="0"/>
                </a:spcBef>
              </a:pPr>
              <a:r>
                <a:rPr lang="zh-CN" altLang="en-US" sz="3200">
                  <a:solidFill>
                    <a:srgbClr val="FF0000"/>
                  </a:solidFill>
                  <a:ea typeface="黑体" pitchFamily="2" charset="-122"/>
                </a:rPr>
                <a:t>制</a:t>
              </a:r>
            </a:p>
          </p:txBody>
        </p:sp>
      </p:grpSp>
      <p:grpSp>
        <p:nvGrpSpPr>
          <p:cNvPr id="5" name="Group 14"/>
          <p:cNvGrpSpPr>
            <a:grpSpLocks/>
          </p:cNvGrpSpPr>
          <p:nvPr/>
        </p:nvGrpSpPr>
        <p:grpSpPr bwMode="auto">
          <a:xfrm>
            <a:off x="1042988" y="4067175"/>
            <a:ext cx="7107237" cy="777875"/>
            <a:chOff x="419" y="2746"/>
            <a:chExt cx="4477" cy="490"/>
          </a:xfrm>
        </p:grpSpPr>
        <p:grpSp>
          <p:nvGrpSpPr>
            <p:cNvPr id="6" name="Group 15"/>
            <p:cNvGrpSpPr>
              <a:grpSpLocks/>
            </p:cNvGrpSpPr>
            <p:nvPr/>
          </p:nvGrpSpPr>
          <p:grpSpPr bwMode="auto">
            <a:xfrm>
              <a:off x="4558" y="3022"/>
              <a:ext cx="273" cy="167"/>
              <a:chOff x="1519" y="2931"/>
              <a:chExt cx="273" cy="167"/>
            </a:xfrm>
          </p:grpSpPr>
          <p:sp>
            <p:nvSpPr>
              <p:cNvPr id="25726" name="Rectangle 1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7" name="Rectangle 1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7" name="Group 18"/>
            <p:cNvGrpSpPr>
              <a:grpSpLocks/>
            </p:cNvGrpSpPr>
            <p:nvPr/>
          </p:nvGrpSpPr>
          <p:grpSpPr bwMode="auto">
            <a:xfrm>
              <a:off x="793" y="3023"/>
              <a:ext cx="1259" cy="170"/>
              <a:chOff x="793" y="3023"/>
              <a:chExt cx="1259" cy="170"/>
            </a:xfrm>
          </p:grpSpPr>
          <p:grpSp>
            <p:nvGrpSpPr>
              <p:cNvPr id="8" name="Group 19"/>
              <p:cNvGrpSpPr>
                <a:grpSpLocks/>
              </p:cNvGrpSpPr>
              <p:nvPr/>
            </p:nvGrpSpPr>
            <p:grpSpPr bwMode="auto">
              <a:xfrm>
                <a:off x="793" y="3024"/>
                <a:ext cx="273" cy="167"/>
                <a:chOff x="1519" y="2931"/>
                <a:chExt cx="273" cy="167"/>
              </a:xfrm>
            </p:grpSpPr>
            <p:sp>
              <p:nvSpPr>
                <p:cNvPr id="25724" name="Rectangle 20"/>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5" name="Rectangle 21"/>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9" name="Group 22"/>
              <p:cNvGrpSpPr>
                <a:grpSpLocks/>
              </p:cNvGrpSpPr>
              <p:nvPr/>
            </p:nvGrpSpPr>
            <p:grpSpPr bwMode="auto">
              <a:xfrm>
                <a:off x="1219" y="3026"/>
                <a:ext cx="273" cy="167"/>
                <a:chOff x="1519" y="2931"/>
                <a:chExt cx="273" cy="167"/>
              </a:xfrm>
            </p:grpSpPr>
            <p:sp>
              <p:nvSpPr>
                <p:cNvPr id="25722" name="Rectangle 23"/>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3" name="Rectangle 24"/>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0" name="Group 25"/>
              <p:cNvGrpSpPr>
                <a:grpSpLocks/>
              </p:cNvGrpSpPr>
              <p:nvPr/>
            </p:nvGrpSpPr>
            <p:grpSpPr bwMode="auto">
              <a:xfrm>
                <a:off x="1640" y="3023"/>
                <a:ext cx="273" cy="167"/>
                <a:chOff x="1519" y="2931"/>
                <a:chExt cx="273" cy="167"/>
              </a:xfrm>
            </p:grpSpPr>
            <p:sp>
              <p:nvSpPr>
                <p:cNvPr id="25720" name="Rectangle 2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21" name="Rectangle 2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717" name="Line 28"/>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18" name="Line 29"/>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19" name="Line 30"/>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11" name="Group 31"/>
            <p:cNvGrpSpPr>
              <a:grpSpLocks/>
            </p:cNvGrpSpPr>
            <p:nvPr/>
          </p:nvGrpSpPr>
          <p:grpSpPr bwMode="auto">
            <a:xfrm>
              <a:off x="2047" y="3022"/>
              <a:ext cx="1259" cy="170"/>
              <a:chOff x="793" y="3023"/>
              <a:chExt cx="1259" cy="170"/>
            </a:xfrm>
          </p:grpSpPr>
          <p:grpSp>
            <p:nvGrpSpPr>
              <p:cNvPr id="12" name="Group 32"/>
              <p:cNvGrpSpPr>
                <a:grpSpLocks/>
              </p:cNvGrpSpPr>
              <p:nvPr/>
            </p:nvGrpSpPr>
            <p:grpSpPr bwMode="auto">
              <a:xfrm>
                <a:off x="793" y="3024"/>
                <a:ext cx="273" cy="167"/>
                <a:chOff x="1519" y="2931"/>
                <a:chExt cx="273" cy="167"/>
              </a:xfrm>
            </p:grpSpPr>
            <p:sp>
              <p:nvSpPr>
                <p:cNvPr id="25712" name="Rectangle 33"/>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13" name="Rectangle 34"/>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3" name="Group 35"/>
              <p:cNvGrpSpPr>
                <a:grpSpLocks/>
              </p:cNvGrpSpPr>
              <p:nvPr/>
            </p:nvGrpSpPr>
            <p:grpSpPr bwMode="auto">
              <a:xfrm>
                <a:off x="1219" y="3026"/>
                <a:ext cx="273" cy="167"/>
                <a:chOff x="1519" y="2931"/>
                <a:chExt cx="273" cy="167"/>
              </a:xfrm>
            </p:grpSpPr>
            <p:sp>
              <p:nvSpPr>
                <p:cNvPr id="25710" name="Rectangle 3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11" name="Rectangle 3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4" name="Group 38"/>
              <p:cNvGrpSpPr>
                <a:grpSpLocks/>
              </p:cNvGrpSpPr>
              <p:nvPr/>
            </p:nvGrpSpPr>
            <p:grpSpPr bwMode="auto">
              <a:xfrm>
                <a:off x="1640" y="3023"/>
                <a:ext cx="273" cy="167"/>
                <a:chOff x="1519" y="2931"/>
                <a:chExt cx="273" cy="167"/>
              </a:xfrm>
            </p:grpSpPr>
            <p:sp>
              <p:nvSpPr>
                <p:cNvPr id="25708" name="Rectangle 39"/>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09" name="Rectangle 40"/>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705" name="Line 41"/>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06" name="Line 42"/>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707" name="Line 43"/>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15" name="Group 44"/>
            <p:cNvGrpSpPr>
              <a:grpSpLocks/>
            </p:cNvGrpSpPr>
            <p:nvPr/>
          </p:nvGrpSpPr>
          <p:grpSpPr bwMode="auto">
            <a:xfrm>
              <a:off x="3312" y="3022"/>
              <a:ext cx="1259" cy="170"/>
              <a:chOff x="793" y="3023"/>
              <a:chExt cx="1259" cy="170"/>
            </a:xfrm>
          </p:grpSpPr>
          <p:grpSp>
            <p:nvGrpSpPr>
              <p:cNvPr id="16" name="Group 45"/>
              <p:cNvGrpSpPr>
                <a:grpSpLocks/>
              </p:cNvGrpSpPr>
              <p:nvPr/>
            </p:nvGrpSpPr>
            <p:grpSpPr bwMode="auto">
              <a:xfrm>
                <a:off x="793" y="3024"/>
                <a:ext cx="273" cy="167"/>
                <a:chOff x="1519" y="2931"/>
                <a:chExt cx="273" cy="167"/>
              </a:xfrm>
            </p:grpSpPr>
            <p:sp>
              <p:nvSpPr>
                <p:cNvPr id="25700" name="Rectangle 46"/>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701" name="Rectangle 47"/>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7" name="Group 48"/>
              <p:cNvGrpSpPr>
                <a:grpSpLocks/>
              </p:cNvGrpSpPr>
              <p:nvPr/>
            </p:nvGrpSpPr>
            <p:grpSpPr bwMode="auto">
              <a:xfrm>
                <a:off x="1219" y="3026"/>
                <a:ext cx="273" cy="167"/>
                <a:chOff x="1519" y="2931"/>
                <a:chExt cx="273" cy="167"/>
              </a:xfrm>
            </p:grpSpPr>
            <p:sp>
              <p:nvSpPr>
                <p:cNvPr id="25698" name="Rectangle 49"/>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99" name="Rectangle 50"/>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18" name="Group 51"/>
              <p:cNvGrpSpPr>
                <a:grpSpLocks/>
              </p:cNvGrpSpPr>
              <p:nvPr/>
            </p:nvGrpSpPr>
            <p:grpSpPr bwMode="auto">
              <a:xfrm>
                <a:off x="1640" y="3023"/>
                <a:ext cx="273" cy="167"/>
                <a:chOff x="1519" y="2931"/>
                <a:chExt cx="273" cy="167"/>
              </a:xfrm>
            </p:grpSpPr>
            <p:sp>
              <p:nvSpPr>
                <p:cNvPr id="25696" name="Rectangle 52"/>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97" name="Rectangle 53"/>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93" name="Line 54"/>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94" name="Line 55"/>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95" name="Line 56"/>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sp>
          <p:nvSpPr>
            <p:cNvPr id="25687" name="Text Box 57"/>
            <p:cNvSpPr txBox="1">
              <a:spLocks noChangeArrowheads="1"/>
            </p:cNvSpPr>
            <p:nvPr/>
          </p:nvSpPr>
          <p:spPr bwMode="auto">
            <a:xfrm>
              <a:off x="4682" y="2976"/>
              <a:ext cx="214" cy="260"/>
            </a:xfrm>
            <a:prstGeom prst="rect">
              <a:avLst/>
            </a:prstGeom>
            <a:noFill/>
            <a:ln w="9525">
              <a:noFill/>
              <a:miter lim="800000"/>
              <a:headEnd/>
              <a:tailEnd/>
            </a:ln>
            <a:effectLst/>
          </p:spPr>
          <p:txBody>
            <a:bodyPr wrap="none">
              <a:spAutoFit/>
            </a:bodyPr>
            <a:lstStyle/>
            <a:p>
              <a:r>
                <a:rPr lang="en-US" altLang="zh-CN" sz="3200">
                  <a:solidFill>
                    <a:srgbClr val="000099"/>
                  </a:solidFill>
                </a:rPr>
                <a:t>^</a:t>
              </a:r>
            </a:p>
          </p:txBody>
        </p:sp>
        <p:sp>
          <p:nvSpPr>
            <p:cNvPr id="25688" name="Text Box 58"/>
            <p:cNvSpPr txBox="1">
              <a:spLocks noChangeArrowheads="1"/>
            </p:cNvSpPr>
            <p:nvPr/>
          </p:nvSpPr>
          <p:spPr bwMode="auto">
            <a:xfrm>
              <a:off x="419" y="2746"/>
              <a:ext cx="420" cy="221"/>
            </a:xfrm>
            <a:prstGeom prst="rect">
              <a:avLst/>
            </a:prstGeom>
            <a:noFill/>
            <a:ln w="9525">
              <a:noFill/>
              <a:miter lim="800000"/>
              <a:headEnd/>
              <a:tailEnd/>
            </a:ln>
            <a:effectLst/>
          </p:spPr>
          <p:txBody>
            <a:bodyPr>
              <a:spAutoFit/>
            </a:bodyPr>
            <a:lstStyle/>
            <a:p>
              <a:r>
                <a:rPr lang="en-US" altLang="zh-CN" sz="2500">
                  <a:solidFill>
                    <a:srgbClr val="FF0000"/>
                  </a:solidFill>
                </a:rPr>
                <a:t>list</a:t>
              </a:r>
            </a:p>
          </p:txBody>
        </p:sp>
        <p:sp>
          <p:nvSpPr>
            <p:cNvPr id="25689" name="Line 59"/>
            <p:cNvSpPr>
              <a:spLocks noChangeShapeType="1"/>
            </p:cNvSpPr>
            <p:nvPr/>
          </p:nvSpPr>
          <p:spPr bwMode="auto">
            <a:xfrm>
              <a:off x="657" y="2931"/>
              <a:ext cx="136" cy="90"/>
            </a:xfrm>
            <a:prstGeom prst="line">
              <a:avLst/>
            </a:prstGeom>
            <a:noFill/>
            <a:ln w="12700">
              <a:solidFill>
                <a:schemeClr val="accent2"/>
              </a:solidFill>
              <a:round/>
              <a:headEnd/>
              <a:tailEnd type="triangle" w="med" len="med"/>
            </a:ln>
            <a:effectLst/>
          </p:spPr>
          <p:txBody>
            <a:bodyPr wrap="none" anchor="ctr"/>
            <a:lstStyle/>
            <a:p>
              <a:endParaRPr lang="zh-CN" altLang="en-US"/>
            </a:p>
          </p:txBody>
        </p:sp>
      </p:grpSp>
      <p:grpSp>
        <p:nvGrpSpPr>
          <p:cNvPr id="19" name="Group 60"/>
          <p:cNvGrpSpPr>
            <a:grpSpLocks/>
          </p:cNvGrpSpPr>
          <p:nvPr/>
        </p:nvGrpSpPr>
        <p:grpSpPr bwMode="auto">
          <a:xfrm>
            <a:off x="2805113" y="5157788"/>
            <a:ext cx="1373187" cy="546100"/>
            <a:chOff x="1767" y="3748"/>
            <a:chExt cx="865" cy="344"/>
          </a:xfrm>
        </p:grpSpPr>
        <p:sp>
          <p:nvSpPr>
            <p:cNvPr id="25681" name="Freeform 61"/>
            <p:cNvSpPr>
              <a:spLocks/>
            </p:cNvSpPr>
            <p:nvPr/>
          </p:nvSpPr>
          <p:spPr bwMode="auto">
            <a:xfrm>
              <a:off x="1767" y="3756"/>
              <a:ext cx="499" cy="336"/>
            </a:xfrm>
            <a:custGeom>
              <a:avLst/>
              <a:gdLst>
                <a:gd name="T0" fmla="*/ 51 w 437"/>
                <a:gd name="T1" fmla="*/ 148 h 291"/>
                <a:gd name="T2" fmla="*/ 743 w 437"/>
                <a:gd name="T3" fmla="*/ 475 h 291"/>
                <a:gd name="T4" fmla="*/ 968 w 437"/>
                <a:gd name="T5" fmla="*/ 77 h 291"/>
                <a:gd name="T6" fmla="*/ 92 w 437"/>
                <a:gd name="T7" fmla="*/ 91 h 291"/>
                <a:gd name="T8" fmla="*/ 51 w 437"/>
                <a:gd name="T9" fmla="*/ 148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7" h="291">
                  <a:moveTo>
                    <a:pt x="23" y="62"/>
                  </a:moveTo>
                  <a:cubicBezTo>
                    <a:pt x="35" y="291"/>
                    <a:pt x="0" y="207"/>
                    <a:pt x="335" y="200"/>
                  </a:cubicBezTo>
                  <a:cubicBezTo>
                    <a:pt x="406" y="176"/>
                    <a:pt x="400" y="88"/>
                    <a:pt x="437" y="32"/>
                  </a:cubicBezTo>
                  <a:cubicBezTo>
                    <a:pt x="309" y="0"/>
                    <a:pt x="173" y="36"/>
                    <a:pt x="41" y="38"/>
                  </a:cubicBezTo>
                  <a:cubicBezTo>
                    <a:pt x="27" y="58"/>
                    <a:pt x="34" y="51"/>
                    <a:pt x="23" y="62"/>
                  </a:cubicBezTo>
                  <a:close/>
                </a:path>
              </a:pathLst>
            </a:custGeom>
            <a:solidFill>
              <a:srgbClr val="CCFFFF"/>
            </a:solidFill>
            <a:ln w="9525" cap="flat" cmpd="sng">
              <a:noFill/>
              <a:prstDash val="solid"/>
              <a:round/>
              <a:headEnd/>
              <a:tailEnd/>
            </a:ln>
            <a:effectLst>
              <a:outerShdw dist="17961" dir="2700000" algn="ctr" rotWithShape="0">
                <a:srgbClr val="999999"/>
              </a:outerShdw>
            </a:effectLst>
          </p:spPr>
          <p:txBody>
            <a:bodyPr wrap="none" anchor="ctr"/>
            <a:lstStyle/>
            <a:p>
              <a:endParaRPr lang="zh-CN" altLang="en-US"/>
            </a:p>
          </p:txBody>
        </p:sp>
        <p:sp>
          <p:nvSpPr>
            <p:cNvPr id="25682" name="Text Box 62"/>
            <p:cNvSpPr txBox="1">
              <a:spLocks noChangeArrowheads="1"/>
            </p:cNvSpPr>
            <p:nvPr/>
          </p:nvSpPr>
          <p:spPr bwMode="auto">
            <a:xfrm>
              <a:off x="1837" y="3748"/>
              <a:ext cx="795" cy="240"/>
            </a:xfrm>
            <a:prstGeom prst="rect">
              <a:avLst/>
            </a:prstGeom>
            <a:noFill/>
            <a:ln w="9525">
              <a:noFill/>
              <a:miter lim="800000"/>
              <a:headEnd/>
              <a:tailEnd/>
            </a:ln>
            <a:effectLst/>
          </p:spPr>
          <p:txBody>
            <a:bodyPr>
              <a:spAutoFit/>
            </a:bodyPr>
            <a:lstStyle/>
            <a:p>
              <a:r>
                <a:rPr lang="en-US" altLang="zh-CN" sz="2800">
                  <a:solidFill>
                    <a:srgbClr val="FF0000"/>
                  </a:solidFill>
                </a:rPr>
                <a:t>k=4</a:t>
              </a:r>
            </a:p>
          </p:txBody>
        </p:sp>
      </p:grpSp>
      <p:sp>
        <p:nvSpPr>
          <p:cNvPr id="588863" name="AutoShape 63"/>
          <p:cNvSpPr>
            <a:spLocks noChangeArrowheads="1"/>
          </p:cNvSpPr>
          <p:nvPr/>
        </p:nvSpPr>
        <p:spPr bwMode="auto">
          <a:xfrm>
            <a:off x="5724525" y="4797425"/>
            <a:ext cx="215900" cy="288925"/>
          </a:xfrm>
          <a:prstGeom prst="upArrow">
            <a:avLst>
              <a:gd name="adj1" fmla="val 50000"/>
              <a:gd name="adj2" fmla="val 33456"/>
            </a:avLst>
          </a:prstGeom>
          <a:solidFill>
            <a:srgbClr val="FF0000"/>
          </a:solidFill>
          <a:ln w="9525">
            <a:noFill/>
            <a:miter lim="800000"/>
            <a:headEnd/>
            <a:tailEnd/>
          </a:ln>
          <a:effectLst>
            <a:outerShdw dist="17961" dir="2700000" algn="ctr" rotWithShape="0">
              <a:srgbClr val="6B6B6B"/>
            </a:outerShdw>
          </a:effectLst>
        </p:spPr>
        <p:txBody>
          <a:bodyPr wrap="none" anchor="ctr"/>
          <a:lstStyle/>
          <a:p>
            <a:endParaRPr lang="zh-CN" altLang="en-US"/>
          </a:p>
        </p:txBody>
      </p:sp>
      <p:grpSp>
        <p:nvGrpSpPr>
          <p:cNvPr id="20" name="Group 64"/>
          <p:cNvGrpSpPr>
            <a:grpSpLocks/>
          </p:cNvGrpSpPr>
          <p:nvPr/>
        </p:nvGrpSpPr>
        <p:grpSpPr bwMode="auto">
          <a:xfrm>
            <a:off x="971600" y="4149080"/>
            <a:ext cx="7489825" cy="2232025"/>
            <a:chOff x="612" y="2296"/>
            <a:chExt cx="4718" cy="1406"/>
          </a:xfrm>
        </p:grpSpPr>
        <p:sp>
          <p:nvSpPr>
            <p:cNvPr id="25634" name="Rectangle 65"/>
            <p:cNvSpPr>
              <a:spLocks noChangeArrowheads="1"/>
            </p:cNvSpPr>
            <p:nvPr/>
          </p:nvSpPr>
          <p:spPr bwMode="auto">
            <a:xfrm>
              <a:off x="612" y="2296"/>
              <a:ext cx="4718" cy="1406"/>
            </a:xfrm>
            <a:prstGeom prst="rect">
              <a:avLst/>
            </a:prstGeom>
            <a:solidFill>
              <a:srgbClr val="FFFFFF"/>
            </a:solidFill>
            <a:ln w="9525">
              <a:noFill/>
              <a:miter lim="800000"/>
              <a:headEnd/>
              <a:tailEnd/>
            </a:ln>
            <a:effectLst/>
          </p:spPr>
          <p:txBody>
            <a:bodyPr wrap="none" anchor="ctr"/>
            <a:lstStyle/>
            <a:p>
              <a:endParaRPr lang="zh-CN" altLang="en-US"/>
            </a:p>
          </p:txBody>
        </p:sp>
        <p:grpSp>
          <p:nvGrpSpPr>
            <p:cNvPr id="21" name="Group 66"/>
            <p:cNvGrpSpPr>
              <a:grpSpLocks/>
            </p:cNvGrpSpPr>
            <p:nvPr/>
          </p:nvGrpSpPr>
          <p:grpSpPr bwMode="auto">
            <a:xfrm>
              <a:off x="657" y="2426"/>
              <a:ext cx="4477" cy="490"/>
              <a:chOff x="419" y="2746"/>
              <a:chExt cx="4477" cy="490"/>
            </a:xfrm>
          </p:grpSpPr>
          <p:grpSp>
            <p:nvGrpSpPr>
              <p:cNvPr id="22" name="Group 67"/>
              <p:cNvGrpSpPr>
                <a:grpSpLocks/>
              </p:cNvGrpSpPr>
              <p:nvPr/>
            </p:nvGrpSpPr>
            <p:grpSpPr bwMode="auto">
              <a:xfrm>
                <a:off x="4558" y="3022"/>
                <a:ext cx="273" cy="167"/>
                <a:chOff x="1519" y="2931"/>
                <a:chExt cx="273" cy="167"/>
              </a:xfrm>
            </p:grpSpPr>
            <p:sp>
              <p:nvSpPr>
                <p:cNvPr id="25679" name="Rectangle 6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80" name="Rectangle 6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3" name="Group 70"/>
              <p:cNvGrpSpPr>
                <a:grpSpLocks/>
              </p:cNvGrpSpPr>
              <p:nvPr/>
            </p:nvGrpSpPr>
            <p:grpSpPr bwMode="auto">
              <a:xfrm>
                <a:off x="793" y="3023"/>
                <a:ext cx="1259" cy="170"/>
                <a:chOff x="793" y="3023"/>
                <a:chExt cx="1259" cy="170"/>
              </a:xfrm>
            </p:grpSpPr>
            <p:grpSp>
              <p:nvGrpSpPr>
                <p:cNvPr id="24" name="Group 71"/>
                <p:cNvGrpSpPr>
                  <a:grpSpLocks/>
                </p:cNvGrpSpPr>
                <p:nvPr/>
              </p:nvGrpSpPr>
              <p:grpSpPr bwMode="auto">
                <a:xfrm>
                  <a:off x="793" y="3024"/>
                  <a:ext cx="273" cy="167"/>
                  <a:chOff x="1519" y="2931"/>
                  <a:chExt cx="273" cy="167"/>
                </a:xfrm>
              </p:grpSpPr>
              <p:sp>
                <p:nvSpPr>
                  <p:cNvPr id="25677" name="Rectangle 72"/>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78" name="Rectangle 73"/>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5" name="Group 74"/>
                <p:cNvGrpSpPr>
                  <a:grpSpLocks/>
                </p:cNvGrpSpPr>
                <p:nvPr/>
              </p:nvGrpSpPr>
              <p:grpSpPr bwMode="auto">
                <a:xfrm>
                  <a:off x="1219" y="3026"/>
                  <a:ext cx="273" cy="167"/>
                  <a:chOff x="1519" y="2931"/>
                  <a:chExt cx="273" cy="167"/>
                </a:xfrm>
              </p:grpSpPr>
              <p:sp>
                <p:nvSpPr>
                  <p:cNvPr id="25675" name="Rectangle 75"/>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76" name="Rectangle 76"/>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6" name="Group 77"/>
                <p:cNvGrpSpPr>
                  <a:grpSpLocks/>
                </p:cNvGrpSpPr>
                <p:nvPr/>
              </p:nvGrpSpPr>
              <p:grpSpPr bwMode="auto">
                <a:xfrm>
                  <a:off x="1640" y="3023"/>
                  <a:ext cx="273" cy="167"/>
                  <a:chOff x="1519" y="2931"/>
                  <a:chExt cx="273" cy="167"/>
                </a:xfrm>
              </p:grpSpPr>
              <p:sp>
                <p:nvSpPr>
                  <p:cNvPr id="25673" name="Rectangle 7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74" name="Rectangle 7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70" name="Line 80"/>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71" name="Line 81"/>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72" name="Line 82"/>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27" name="Group 83"/>
              <p:cNvGrpSpPr>
                <a:grpSpLocks/>
              </p:cNvGrpSpPr>
              <p:nvPr/>
            </p:nvGrpSpPr>
            <p:grpSpPr bwMode="auto">
              <a:xfrm>
                <a:off x="2047" y="3022"/>
                <a:ext cx="1259" cy="170"/>
                <a:chOff x="793" y="3023"/>
                <a:chExt cx="1259" cy="170"/>
              </a:xfrm>
            </p:grpSpPr>
            <p:grpSp>
              <p:nvGrpSpPr>
                <p:cNvPr id="28" name="Group 84"/>
                <p:cNvGrpSpPr>
                  <a:grpSpLocks/>
                </p:cNvGrpSpPr>
                <p:nvPr/>
              </p:nvGrpSpPr>
              <p:grpSpPr bwMode="auto">
                <a:xfrm>
                  <a:off x="793" y="3024"/>
                  <a:ext cx="273" cy="167"/>
                  <a:chOff x="1519" y="2931"/>
                  <a:chExt cx="273" cy="167"/>
                </a:xfrm>
              </p:grpSpPr>
              <p:sp>
                <p:nvSpPr>
                  <p:cNvPr id="25665" name="Rectangle 85"/>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66" name="Rectangle 86"/>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29" name="Group 87"/>
                <p:cNvGrpSpPr>
                  <a:grpSpLocks/>
                </p:cNvGrpSpPr>
                <p:nvPr/>
              </p:nvGrpSpPr>
              <p:grpSpPr bwMode="auto">
                <a:xfrm>
                  <a:off x="1219" y="3026"/>
                  <a:ext cx="273" cy="167"/>
                  <a:chOff x="1519" y="2931"/>
                  <a:chExt cx="273" cy="167"/>
                </a:xfrm>
              </p:grpSpPr>
              <p:sp>
                <p:nvSpPr>
                  <p:cNvPr id="25663" name="Rectangle 8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64" name="Rectangle 8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30" name="Group 90"/>
                <p:cNvGrpSpPr>
                  <a:grpSpLocks/>
                </p:cNvGrpSpPr>
                <p:nvPr/>
              </p:nvGrpSpPr>
              <p:grpSpPr bwMode="auto">
                <a:xfrm>
                  <a:off x="1640" y="3023"/>
                  <a:ext cx="273" cy="167"/>
                  <a:chOff x="1519" y="2931"/>
                  <a:chExt cx="273" cy="167"/>
                </a:xfrm>
              </p:grpSpPr>
              <p:sp>
                <p:nvSpPr>
                  <p:cNvPr id="25661" name="Rectangle 91"/>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62" name="Rectangle 92"/>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58" name="Line 93"/>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59" name="Line 94"/>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60" name="Line 95"/>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grpSp>
            <p:nvGrpSpPr>
              <p:cNvPr id="31" name="Group 96"/>
              <p:cNvGrpSpPr>
                <a:grpSpLocks/>
              </p:cNvGrpSpPr>
              <p:nvPr/>
            </p:nvGrpSpPr>
            <p:grpSpPr bwMode="auto">
              <a:xfrm>
                <a:off x="3312" y="3022"/>
                <a:ext cx="1259" cy="170"/>
                <a:chOff x="793" y="3023"/>
                <a:chExt cx="1259" cy="170"/>
              </a:xfrm>
            </p:grpSpPr>
            <p:grpSp>
              <p:nvGrpSpPr>
                <p:cNvPr id="588800" name="Group 97"/>
                <p:cNvGrpSpPr>
                  <a:grpSpLocks/>
                </p:cNvGrpSpPr>
                <p:nvPr/>
              </p:nvGrpSpPr>
              <p:grpSpPr bwMode="auto">
                <a:xfrm>
                  <a:off x="793" y="3024"/>
                  <a:ext cx="273" cy="167"/>
                  <a:chOff x="1519" y="2931"/>
                  <a:chExt cx="273" cy="167"/>
                </a:xfrm>
              </p:grpSpPr>
              <p:sp>
                <p:nvSpPr>
                  <p:cNvPr id="25653" name="Rectangle 98"/>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54" name="Rectangle 99"/>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588801" name="Group 100"/>
                <p:cNvGrpSpPr>
                  <a:grpSpLocks/>
                </p:cNvGrpSpPr>
                <p:nvPr/>
              </p:nvGrpSpPr>
              <p:grpSpPr bwMode="auto">
                <a:xfrm>
                  <a:off x="1219" y="3026"/>
                  <a:ext cx="273" cy="167"/>
                  <a:chOff x="1519" y="2931"/>
                  <a:chExt cx="273" cy="167"/>
                </a:xfrm>
              </p:grpSpPr>
              <p:sp>
                <p:nvSpPr>
                  <p:cNvPr id="25651" name="Rectangle 101"/>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52" name="Rectangle 102"/>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grpSp>
              <p:nvGrpSpPr>
                <p:cNvPr id="588804" name="Group 103"/>
                <p:cNvGrpSpPr>
                  <a:grpSpLocks/>
                </p:cNvGrpSpPr>
                <p:nvPr/>
              </p:nvGrpSpPr>
              <p:grpSpPr bwMode="auto">
                <a:xfrm>
                  <a:off x="1640" y="3023"/>
                  <a:ext cx="273" cy="167"/>
                  <a:chOff x="1519" y="2931"/>
                  <a:chExt cx="273" cy="167"/>
                </a:xfrm>
              </p:grpSpPr>
              <p:sp>
                <p:nvSpPr>
                  <p:cNvPr id="25649" name="Rectangle 104"/>
                  <p:cNvSpPr>
                    <a:spLocks noChangeArrowheads="1"/>
                  </p:cNvSpPr>
                  <p:nvPr/>
                </p:nvSpPr>
                <p:spPr bwMode="auto">
                  <a:xfrm>
                    <a:off x="1519" y="2931"/>
                    <a:ext cx="181" cy="167"/>
                  </a:xfrm>
                  <a:prstGeom prst="rect">
                    <a:avLst/>
                  </a:prstGeom>
                  <a:noFill/>
                  <a:ln w="19050">
                    <a:solidFill>
                      <a:srgbClr val="000080"/>
                    </a:solidFill>
                    <a:miter lim="800000"/>
                    <a:headEnd/>
                    <a:tailEnd/>
                  </a:ln>
                  <a:effectLst/>
                </p:spPr>
                <p:txBody>
                  <a:bodyPr wrap="none" anchor="ctr"/>
                  <a:lstStyle/>
                  <a:p>
                    <a:endParaRPr lang="zh-CN" altLang="en-US"/>
                  </a:p>
                </p:txBody>
              </p:sp>
              <p:sp>
                <p:nvSpPr>
                  <p:cNvPr id="25650" name="Rectangle 105"/>
                  <p:cNvSpPr>
                    <a:spLocks noChangeArrowheads="1"/>
                  </p:cNvSpPr>
                  <p:nvPr/>
                </p:nvSpPr>
                <p:spPr bwMode="auto">
                  <a:xfrm>
                    <a:off x="1701" y="2931"/>
                    <a:ext cx="91" cy="167"/>
                  </a:xfrm>
                  <a:prstGeom prst="rect">
                    <a:avLst/>
                  </a:prstGeom>
                  <a:noFill/>
                  <a:ln w="19050">
                    <a:solidFill>
                      <a:srgbClr val="000080"/>
                    </a:solidFill>
                    <a:miter lim="800000"/>
                    <a:headEnd/>
                    <a:tailEnd/>
                  </a:ln>
                  <a:effectLst/>
                </p:spPr>
                <p:txBody>
                  <a:bodyPr wrap="none" anchor="ctr"/>
                  <a:lstStyle/>
                  <a:p>
                    <a:endParaRPr lang="zh-CN" altLang="en-US"/>
                  </a:p>
                </p:txBody>
              </p:sp>
            </p:grpSp>
            <p:sp>
              <p:nvSpPr>
                <p:cNvPr id="25646" name="Line 106"/>
                <p:cNvSpPr>
                  <a:spLocks noChangeShapeType="1"/>
                </p:cNvSpPr>
                <p:nvPr/>
              </p:nvSpPr>
              <p:spPr bwMode="auto">
                <a:xfrm>
                  <a:off x="102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47" name="Line 107"/>
                <p:cNvSpPr>
                  <a:spLocks noChangeShapeType="1"/>
                </p:cNvSpPr>
                <p:nvPr/>
              </p:nvSpPr>
              <p:spPr bwMode="auto">
                <a:xfrm>
                  <a:off x="1446"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sp>
              <p:nvSpPr>
                <p:cNvPr id="25648" name="Line 108"/>
                <p:cNvSpPr>
                  <a:spLocks noChangeShapeType="1"/>
                </p:cNvSpPr>
                <p:nvPr/>
              </p:nvSpPr>
              <p:spPr bwMode="auto">
                <a:xfrm>
                  <a:off x="1870" y="3113"/>
                  <a:ext cx="182" cy="0"/>
                </a:xfrm>
                <a:prstGeom prst="line">
                  <a:avLst/>
                </a:prstGeom>
                <a:noFill/>
                <a:ln w="12700">
                  <a:solidFill>
                    <a:srgbClr val="000080"/>
                  </a:solidFill>
                  <a:round/>
                  <a:headEnd/>
                  <a:tailEnd type="triangle" w="med" len="med"/>
                </a:ln>
                <a:effectLst/>
              </p:spPr>
              <p:txBody>
                <a:bodyPr wrap="none" anchor="ctr"/>
                <a:lstStyle/>
                <a:p>
                  <a:endParaRPr lang="zh-CN" altLang="en-US"/>
                </a:p>
              </p:txBody>
            </p:sp>
          </p:grpSp>
          <p:sp>
            <p:nvSpPr>
              <p:cNvPr id="25640" name="Text Box 109"/>
              <p:cNvSpPr txBox="1">
                <a:spLocks noChangeArrowheads="1"/>
              </p:cNvSpPr>
              <p:nvPr/>
            </p:nvSpPr>
            <p:spPr bwMode="auto">
              <a:xfrm>
                <a:off x="4682" y="2976"/>
                <a:ext cx="214" cy="260"/>
              </a:xfrm>
              <a:prstGeom prst="rect">
                <a:avLst/>
              </a:prstGeom>
              <a:noFill/>
              <a:ln w="9525">
                <a:noFill/>
                <a:miter lim="800000"/>
                <a:headEnd/>
                <a:tailEnd/>
              </a:ln>
              <a:effectLst/>
            </p:spPr>
            <p:txBody>
              <a:bodyPr wrap="none">
                <a:spAutoFit/>
              </a:bodyPr>
              <a:lstStyle/>
              <a:p>
                <a:r>
                  <a:rPr lang="en-US" altLang="zh-CN" sz="3200">
                    <a:solidFill>
                      <a:srgbClr val="000099"/>
                    </a:solidFill>
                  </a:rPr>
                  <a:t>^</a:t>
                </a:r>
              </a:p>
            </p:txBody>
          </p:sp>
          <p:sp>
            <p:nvSpPr>
              <p:cNvPr id="25641" name="Text Box 110"/>
              <p:cNvSpPr txBox="1">
                <a:spLocks noChangeArrowheads="1"/>
              </p:cNvSpPr>
              <p:nvPr/>
            </p:nvSpPr>
            <p:spPr bwMode="auto">
              <a:xfrm>
                <a:off x="419" y="2746"/>
                <a:ext cx="420" cy="221"/>
              </a:xfrm>
              <a:prstGeom prst="rect">
                <a:avLst/>
              </a:prstGeom>
              <a:noFill/>
              <a:ln w="9525">
                <a:noFill/>
                <a:miter lim="800000"/>
                <a:headEnd/>
                <a:tailEnd/>
              </a:ln>
              <a:effectLst/>
            </p:spPr>
            <p:txBody>
              <a:bodyPr>
                <a:spAutoFit/>
              </a:bodyPr>
              <a:lstStyle/>
              <a:p>
                <a:r>
                  <a:rPr lang="en-US" altLang="zh-CN" sz="2500">
                    <a:solidFill>
                      <a:srgbClr val="FF0000"/>
                    </a:solidFill>
                  </a:rPr>
                  <a:t>list</a:t>
                </a:r>
              </a:p>
            </p:txBody>
          </p:sp>
          <p:sp>
            <p:nvSpPr>
              <p:cNvPr id="25642" name="Line 111"/>
              <p:cNvSpPr>
                <a:spLocks noChangeShapeType="1"/>
              </p:cNvSpPr>
              <p:nvPr/>
            </p:nvSpPr>
            <p:spPr bwMode="auto">
              <a:xfrm>
                <a:off x="657" y="2931"/>
                <a:ext cx="136" cy="90"/>
              </a:xfrm>
              <a:prstGeom prst="line">
                <a:avLst/>
              </a:prstGeom>
              <a:noFill/>
              <a:ln w="12700">
                <a:solidFill>
                  <a:schemeClr val="accent2"/>
                </a:solidFill>
                <a:round/>
                <a:headEnd/>
                <a:tailEnd type="triangle" w="med" len="med"/>
              </a:ln>
              <a:effectLst/>
            </p:spPr>
            <p:txBody>
              <a:bodyPr wrap="none" anchor="ctr"/>
              <a:lstStyle/>
              <a:p>
                <a:endParaRPr lang="zh-CN" altLang="en-US"/>
              </a:p>
            </p:txBody>
          </p:sp>
        </p:grpSp>
      </p:grpSp>
      <p:sp>
        <p:nvSpPr>
          <p:cNvPr id="588912" name="Text Box 112"/>
          <p:cNvSpPr txBox="1">
            <a:spLocks noChangeArrowheads="1"/>
          </p:cNvSpPr>
          <p:nvPr/>
        </p:nvSpPr>
        <p:spPr bwMode="auto">
          <a:xfrm>
            <a:off x="1547813" y="4740275"/>
            <a:ext cx="304800" cy="350838"/>
          </a:xfrm>
          <a:prstGeom prst="rect">
            <a:avLst/>
          </a:prstGeom>
          <a:noFill/>
          <a:ln w="9525">
            <a:noFill/>
            <a:miter lim="800000"/>
            <a:headEnd/>
            <a:tailEnd/>
          </a:ln>
          <a:effectLst/>
        </p:spPr>
        <p:txBody>
          <a:bodyPr>
            <a:spAutoFit/>
          </a:bodyPr>
          <a:lstStyle/>
          <a:p>
            <a:pPr>
              <a:spcBef>
                <a:spcPct val="0"/>
              </a:spcBef>
            </a:pPr>
            <a:r>
              <a:rPr lang="en-US" altLang="zh-CN" sz="2500" baseline="10000">
                <a:solidFill>
                  <a:srgbClr val="FF0000"/>
                </a:solidFill>
              </a:rPr>
              <a:t>p</a:t>
            </a:r>
          </a:p>
        </p:txBody>
      </p:sp>
      <p:grpSp>
        <p:nvGrpSpPr>
          <p:cNvPr id="588805" name="Group 113"/>
          <p:cNvGrpSpPr>
            <a:grpSpLocks/>
          </p:cNvGrpSpPr>
          <p:nvPr/>
        </p:nvGrpSpPr>
        <p:grpSpPr bwMode="auto">
          <a:xfrm>
            <a:off x="1476375" y="5702300"/>
            <a:ext cx="1762125" cy="390525"/>
            <a:chOff x="2450" y="3742"/>
            <a:chExt cx="1110" cy="246"/>
          </a:xfrm>
        </p:grpSpPr>
        <p:sp>
          <p:nvSpPr>
            <p:cNvPr id="25632" name="Rectangle 114"/>
            <p:cNvSpPr>
              <a:spLocks noChangeArrowheads="1"/>
            </p:cNvSpPr>
            <p:nvPr/>
          </p:nvSpPr>
          <p:spPr bwMode="auto">
            <a:xfrm>
              <a:off x="2450" y="3742"/>
              <a:ext cx="998" cy="227"/>
            </a:xfrm>
            <a:prstGeom prst="rect">
              <a:avLst/>
            </a:prstGeom>
            <a:solidFill>
              <a:srgbClr val="4BDDFF"/>
            </a:solidFill>
            <a:ln w="9525">
              <a:noFill/>
              <a:miter lim="800000"/>
              <a:headEnd/>
              <a:tailEnd/>
            </a:ln>
            <a:effectLst>
              <a:outerShdw dist="53882" dir="2700000" algn="ctr" rotWithShape="0">
                <a:srgbClr val="999999"/>
              </a:outerShdw>
            </a:effectLst>
          </p:spPr>
          <p:txBody>
            <a:bodyPr wrap="none" anchor="ctr"/>
            <a:lstStyle/>
            <a:p>
              <a:endParaRPr lang="zh-CN" altLang="en-US"/>
            </a:p>
          </p:txBody>
        </p:sp>
        <p:sp>
          <p:nvSpPr>
            <p:cNvPr id="25633" name="Text Box 115"/>
            <p:cNvSpPr txBox="1">
              <a:spLocks noChangeArrowheads="1"/>
            </p:cNvSpPr>
            <p:nvPr/>
          </p:nvSpPr>
          <p:spPr bwMode="auto">
            <a:xfrm>
              <a:off x="2517" y="3748"/>
              <a:ext cx="1043" cy="240"/>
            </a:xfrm>
            <a:prstGeom prst="rect">
              <a:avLst/>
            </a:prstGeom>
            <a:noFill/>
            <a:ln w="9525">
              <a:noFill/>
              <a:miter lim="800000"/>
              <a:headEnd/>
              <a:tailEnd/>
            </a:ln>
            <a:effectLst/>
          </p:spPr>
          <p:txBody>
            <a:bodyPr>
              <a:spAutoFit/>
            </a:bodyPr>
            <a:lstStyle/>
            <a:p>
              <a:pPr>
                <a:spcBef>
                  <a:spcPct val="0"/>
                </a:spcBef>
              </a:pPr>
              <a:r>
                <a:rPr lang="en-US" altLang="zh-CN" sz="2800" baseline="10000">
                  <a:solidFill>
                    <a:srgbClr val="FF0000"/>
                  </a:solidFill>
                </a:rPr>
                <a:t>p=p</a:t>
              </a:r>
              <a:r>
                <a:rPr lang="en-US" altLang="zh-CN" sz="2800" baseline="10000">
                  <a:solidFill>
                    <a:srgbClr val="FF0000"/>
                  </a:solidFill>
                  <a:latin typeface="宋体" charset="-122"/>
                  <a:ea typeface="宋体" charset="-122"/>
                </a:rPr>
                <a:t>-</a:t>
              </a:r>
              <a:r>
                <a:rPr lang="en-US" altLang="zh-CN" sz="2800" baseline="10000">
                  <a:solidFill>
                    <a:srgbClr val="FF0000"/>
                  </a:solidFill>
                </a:rPr>
                <a:t>&gt;link;</a:t>
              </a:r>
            </a:p>
          </p:txBody>
        </p:sp>
      </p:grpSp>
      <p:grpSp>
        <p:nvGrpSpPr>
          <p:cNvPr id="588806" name="Group 116"/>
          <p:cNvGrpSpPr>
            <a:grpSpLocks/>
          </p:cNvGrpSpPr>
          <p:nvPr/>
        </p:nvGrpSpPr>
        <p:grpSpPr bwMode="auto">
          <a:xfrm>
            <a:off x="1547813" y="4733925"/>
            <a:ext cx="2354262" cy="350838"/>
            <a:chOff x="975" y="2846"/>
            <a:chExt cx="1483" cy="221"/>
          </a:xfrm>
        </p:grpSpPr>
        <p:sp>
          <p:nvSpPr>
            <p:cNvPr id="25630" name="Rectangle 117"/>
            <p:cNvSpPr>
              <a:spLocks noChangeArrowheads="1"/>
            </p:cNvSpPr>
            <p:nvPr/>
          </p:nvSpPr>
          <p:spPr bwMode="auto">
            <a:xfrm>
              <a:off x="975" y="2886"/>
              <a:ext cx="182" cy="168"/>
            </a:xfrm>
            <a:prstGeom prst="rect">
              <a:avLst/>
            </a:prstGeom>
            <a:solidFill>
              <a:srgbClr val="FFFFFF"/>
            </a:solidFill>
            <a:ln w="9525">
              <a:noFill/>
              <a:miter lim="800000"/>
              <a:headEnd/>
              <a:tailEnd/>
            </a:ln>
            <a:effectLst/>
          </p:spPr>
          <p:txBody>
            <a:bodyPr wrap="none" anchor="ctr"/>
            <a:lstStyle/>
            <a:p>
              <a:endParaRPr lang="zh-CN" altLang="en-US"/>
            </a:p>
          </p:txBody>
        </p:sp>
        <p:sp>
          <p:nvSpPr>
            <p:cNvPr id="25631" name="Text Box 118"/>
            <p:cNvSpPr txBox="1">
              <a:spLocks noChangeArrowheads="1"/>
            </p:cNvSpPr>
            <p:nvPr/>
          </p:nvSpPr>
          <p:spPr bwMode="auto">
            <a:xfrm>
              <a:off x="2266" y="2846"/>
              <a:ext cx="192" cy="221"/>
            </a:xfrm>
            <a:prstGeom prst="rect">
              <a:avLst/>
            </a:prstGeom>
            <a:noFill/>
            <a:ln w="9525">
              <a:noFill/>
              <a:miter lim="800000"/>
              <a:headEnd/>
              <a:tailEnd/>
            </a:ln>
            <a:effectLst/>
          </p:spPr>
          <p:txBody>
            <a:bodyPr>
              <a:spAutoFit/>
            </a:bodyPr>
            <a:lstStyle/>
            <a:p>
              <a:pPr>
                <a:spcBef>
                  <a:spcPct val="0"/>
                </a:spcBef>
              </a:pPr>
              <a:r>
                <a:rPr lang="en-US" altLang="zh-CN" sz="2500" baseline="10000">
                  <a:solidFill>
                    <a:srgbClr val="FF0000"/>
                  </a:solidFill>
                </a:rPr>
                <a:t>p</a:t>
              </a:r>
            </a:p>
          </p:txBody>
        </p:sp>
      </p:grpSp>
      <p:sp>
        <p:nvSpPr>
          <p:cNvPr id="588919" name="Text Box 119"/>
          <p:cNvSpPr txBox="1">
            <a:spLocks noChangeArrowheads="1"/>
          </p:cNvSpPr>
          <p:nvPr/>
        </p:nvSpPr>
        <p:spPr bwMode="auto">
          <a:xfrm>
            <a:off x="1600200" y="4724400"/>
            <a:ext cx="304800" cy="350838"/>
          </a:xfrm>
          <a:prstGeom prst="rect">
            <a:avLst/>
          </a:prstGeom>
          <a:noFill/>
          <a:ln w="9525">
            <a:noFill/>
            <a:miter lim="800000"/>
            <a:headEnd/>
            <a:tailEnd/>
          </a:ln>
          <a:effectLst/>
        </p:spPr>
        <p:txBody>
          <a:bodyPr>
            <a:spAutoFit/>
          </a:bodyPr>
          <a:lstStyle/>
          <a:p>
            <a:pPr>
              <a:spcBef>
                <a:spcPct val="0"/>
              </a:spcBef>
            </a:pPr>
            <a:r>
              <a:rPr lang="en-US" altLang="zh-CN" sz="2500" baseline="10000">
                <a:solidFill>
                  <a:srgbClr val="FF0000"/>
                </a:solidFill>
              </a:rPr>
              <a:t>q</a:t>
            </a:r>
          </a:p>
        </p:txBody>
      </p:sp>
      <p:grpSp>
        <p:nvGrpSpPr>
          <p:cNvPr id="588807" name="Group 120"/>
          <p:cNvGrpSpPr>
            <a:grpSpLocks/>
          </p:cNvGrpSpPr>
          <p:nvPr/>
        </p:nvGrpSpPr>
        <p:grpSpPr bwMode="auto">
          <a:xfrm>
            <a:off x="3502025" y="5702300"/>
            <a:ext cx="1762125" cy="390525"/>
            <a:chOff x="2450" y="3742"/>
            <a:chExt cx="1110" cy="246"/>
          </a:xfrm>
        </p:grpSpPr>
        <p:sp>
          <p:nvSpPr>
            <p:cNvPr id="25628" name="Rectangle 121"/>
            <p:cNvSpPr>
              <a:spLocks noChangeArrowheads="1"/>
            </p:cNvSpPr>
            <p:nvPr/>
          </p:nvSpPr>
          <p:spPr bwMode="auto">
            <a:xfrm>
              <a:off x="2450" y="3742"/>
              <a:ext cx="998" cy="227"/>
            </a:xfrm>
            <a:prstGeom prst="rect">
              <a:avLst/>
            </a:prstGeom>
            <a:solidFill>
              <a:srgbClr val="4BDDFF"/>
            </a:solidFill>
            <a:ln w="9525">
              <a:noFill/>
              <a:miter lim="800000"/>
              <a:headEnd/>
              <a:tailEnd/>
            </a:ln>
            <a:effectLst>
              <a:outerShdw dist="53882" dir="2700000" algn="ctr" rotWithShape="0">
                <a:srgbClr val="999999"/>
              </a:outerShdw>
            </a:effectLst>
          </p:spPr>
          <p:txBody>
            <a:bodyPr wrap="none" anchor="ctr"/>
            <a:lstStyle/>
            <a:p>
              <a:endParaRPr lang="zh-CN" altLang="en-US"/>
            </a:p>
          </p:txBody>
        </p:sp>
        <p:sp>
          <p:nvSpPr>
            <p:cNvPr id="25629" name="Text Box 122"/>
            <p:cNvSpPr txBox="1">
              <a:spLocks noChangeArrowheads="1"/>
            </p:cNvSpPr>
            <p:nvPr/>
          </p:nvSpPr>
          <p:spPr bwMode="auto">
            <a:xfrm>
              <a:off x="2517" y="3748"/>
              <a:ext cx="1043" cy="240"/>
            </a:xfrm>
            <a:prstGeom prst="rect">
              <a:avLst/>
            </a:prstGeom>
            <a:noFill/>
            <a:ln w="9525">
              <a:noFill/>
              <a:miter lim="800000"/>
              <a:headEnd/>
              <a:tailEnd/>
            </a:ln>
            <a:effectLst/>
          </p:spPr>
          <p:txBody>
            <a:bodyPr>
              <a:spAutoFit/>
            </a:bodyPr>
            <a:lstStyle/>
            <a:p>
              <a:pPr>
                <a:spcBef>
                  <a:spcPct val="0"/>
                </a:spcBef>
              </a:pPr>
              <a:r>
                <a:rPr lang="en-US" altLang="zh-CN" sz="2800" baseline="10000">
                  <a:solidFill>
                    <a:srgbClr val="FF0000"/>
                  </a:solidFill>
                </a:rPr>
                <a:t>q=q</a:t>
              </a:r>
              <a:r>
                <a:rPr lang="en-US" altLang="zh-CN" sz="2800" baseline="10000">
                  <a:solidFill>
                    <a:srgbClr val="FF0000"/>
                  </a:solidFill>
                  <a:latin typeface="宋体" charset="-122"/>
                  <a:ea typeface="宋体" charset="-122"/>
                </a:rPr>
                <a:t>-</a:t>
              </a:r>
              <a:r>
                <a:rPr lang="en-US" altLang="zh-CN" sz="2800" baseline="10000">
                  <a:solidFill>
                    <a:srgbClr val="FF0000"/>
                  </a:solidFill>
                </a:rPr>
                <a:t>&gt;link;</a:t>
              </a:r>
            </a:p>
          </p:txBody>
        </p:sp>
      </p:grpSp>
      <p:grpSp>
        <p:nvGrpSpPr>
          <p:cNvPr id="588808" name="Group 123"/>
          <p:cNvGrpSpPr>
            <a:grpSpLocks/>
          </p:cNvGrpSpPr>
          <p:nvPr/>
        </p:nvGrpSpPr>
        <p:grpSpPr bwMode="auto">
          <a:xfrm>
            <a:off x="1547813" y="4662488"/>
            <a:ext cx="4300537" cy="533400"/>
            <a:chOff x="975" y="2801"/>
            <a:chExt cx="2709" cy="336"/>
          </a:xfrm>
        </p:grpSpPr>
        <p:sp>
          <p:nvSpPr>
            <p:cNvPr id="25626" name="Rectangle 124"/>
            <p:cNvSpPr>
              <a:spLocks noChangeArrowheads="1"/>
            </p:cNvSpPr>
            <p:nvPr/>
          </p:nvSpPr>
          <p:spPr bwMode="auto">
            <a:xfrm>
              <a:off x="975" y="2886"/>
              <a:ext cx="182" cy="168"/>
            </a:xfrm>
            <a:prstGeom prst="rect">
              <a:avLst/>
            </a:prstGeom>
            <a:solidFill>
              <a:srgbClr val="FFFFFF"/>
            </a:solidFill>
            <a:ln w="9525">
              <a:noFill/>
              <a:miter lim="800000"/>
              <a:headEnd/>
              <a:tailEnd/>
            </a:ln>
            <a:effectLst/>
          </p:spPr>
          <p:txBody>
            <a:bodyPr wrap="none" anchor="ctr"/>
            <a:lstStyle/>
            <a:p>
              <a:endParaRPr lang="zh-CN" altLang="en-US"/>
            </a:p>
          </p:txBody>
        </p:sp>
        <p:sp>
          <p:nvSpPr>
            <p:cNvPr id="25627" name="Text Box 125"/>
            <p:cNvSpPr txBox="1">
              <a:spLocks noChangeArrowheads="1"/>
            </p:cNvSpPr>
            <p:nvPr/>
          </p:nvSpPr>
          <p:spPr bwMode="auto">
            <a:xfrm>
              <a:off x="3492" y="2801"/>
              <a:ext cx="192" cy="336"/>
            </a:xfrm>
            <a:prstGeom prst="rect">
              <a:avLst/>
            </a:prstGeom>
            <a:noFill/>
            <a:ln w="9525">
              <a:noFill/>
              <a:miter lim="800000"/>
              <a:headEnd/>
              <a:tailEnd/>
            </a:ln>
            <a:effectLst/>
          </p:spPr>
          <p:txBody>
            <a:bodyPr>
              <a:spAutoFit/>
            </a:bodyPr>
            <a:lstStyle/>
            <a:p>
              <a:pPr>
                <a:spcBef>
                  <a:spcPct val="0"/>
                </a:spcBef>
              </a:pPr>
              <a:r>
                <a:rPr lang="en-US" altLang="zh-CN" sz="4400" baseline="10000">
                  <a:solidFill>
                    <a:srgbClr val="FF0000"/>
                  </a:solidFill>
                </a:rPr>
                <a:t>q</a:t>
              </a:r>
            </a:p>
          </p:txBody>
        </p:sp>
      </p:grpSp>
      <p:grpSp>
        <p:nvGrpSpPr>
          <p:cNvPr id="588809" name="Group 126"/>
          <p:cNvGrpSpPr>
            <a:grpSpLocks/>
          </p:cNvGrpSpPr>
          <p:nvPr/>
        </p:nvGrpSpPr>
        <p:grpSpPr bwMode="auto">
          <a:xfrm>
            <a:off x="3595688" y="4740275"/>
            <a:ext cx="5224462" cy="350838"/>
            <a:chOff x="2174" y="2850"/>
            <a:chExt cx="3291" cy="221"/>
          </a:xfrm>
        </p:grpSpPr>
        <p:sp>
          <p:nvSpPr>
            <p:cNvPr id="25624" name="Rectangle 127"/>
            <p:cNvSpPr>
              <a:spLocks noChangeArrowheads="1"/>
            </p:cNvSpPr>
            <p:nvPr/>
          </p:nvSpPr>
          <p:spPr bwMode="auto">
            <a:xfrm>
              <a:off x="2174" y="2886"/>
              <a:ext cx="182" cy="168"/>
            </a:xfrm>
            <a:prstGeom prst="rect">
              <a:avLst/>
            </a:prstGeom>
            <a:solidFill>
              <a:srgbClr val="FFFFFF"/>
            </a:solidFill>
            <a:ln w="9525">
              <a:noFill/>
              <a:miter lim="800000"/>
              <a:headEnd/>
              <a:tailEnd/>
            </a:ln>
            <a:effectLst/>
          </p:spPr>
          <p:txBody>
            <a:bodyPr wrap="none" anchor="ctr"/>
            <a:lstStyle/>
            <a:p>
              <a:endParaRPr lang="zh-CN" altLang="en-US"/>
            </a:p>
          </p:txBody>
        </p:sp>
        <p:sp>
          <p:nvSpPr>
            <p:cNvPr id="25625" name="Text Box 128"/>
            <p:cNvSpPr txBox="1">
              <a:spLocks noChangeArrowheads="1"/>
            </p:cNvSpPr>
            <p:nvPr/>
          </p:nvSpPr>
          <p:spPr bwMode="auto">
            <a:xfrm>
              <a:off x="4694" y="2850"/>
              <a:ext cx="771" cy="221"/>
            </a:xfrm>
            <a:prstGeom prst="rect">
              <a:avLst/>
            </a:prstGeom>
            <a:noFill/>
            <a:ln w="9525">
              <a:noFill/>
              <a:miter lim="800000"/>
              <a:headEnd/>
              <a:tailEnd/>
            </a:ln>
            <a:effectLst/>
          </p:spPr>
          <p:txBody>
            <a:bodyPr>
              <a:spAutoFit/>
            </a:bodyPr>
            <a:lstStyle/>
            <a:p>
              <a:pPr>
                <a:spcBef>
                  <a:spcPct val="0"/>
                </a:spcBef>
              </a:pPr>
              <a:r>
                <a:rPr lang="en-US" altLang="zh-CN" sz="2500" baseline="10000">
                  <a:solidFill>
                    <a:srgbClr val="FF0000"/>
                  </a:solidFill>
                </a:rPr>
                <a:t>p</a:t>
              </a:r>
            </a:p>
          </p:txBody>
        </p:sp>
      </p:grpSp>
      <p:grpSp>
        <p:nvGrpSpPr>
          <p:cNvPr id="588811" name="Group 129"/>
          <p:cNvGrpSpPr>
            <a:grpSpLocks/>
          </p:cNvGrpSpPr>
          <p:nvPr/>
        </p:nvGrpSpPr>
        <p:grpSpPr bwMode="auto">
          <a:xfrm>
            <a:off x="5524500" y="4397375"/>
            <a:ext cx="2654300" cy="1544638"/>
            <a:chOff x="3787" y="3203"/>
            <a:chExt cx="1672" cy="973"/>
          </a:xfrm>
        </p:grpSpPr>
        <p:sp>
          <p:nvSpPr>
            <p:cNvPr id="25621" name="Freeform 130"/>
            <p:cNvSpPr>
              <a:spLocks/>
            </p:cNvSpPr>
            <p:nvPr/>
          </p:nvSpPr>
          <p:spPr bwMode="auto">
            <a:xfrm>
              <a:off x="3787" y="3203"/>
              <a:ext cx="445" cy="277"/>
            </a:xfrm>
            <a:custGeom>
              <a:avLst/>
              <a:gdLst>
                <a:gd name="T0" fmla="*/ 234 w 445"/>
                <a:gd name="T1" fmla="*/ 0 h 219"/>
                <a:gd name="T2" fmla="*/ 81 w 445"/>
                <a:gd name="T3" fmla="*/ 32 h 219"/>
                <a:gd name="T4" fmla="*/ 42 w 445"/>
                <a:gd name="T5" fmla="*/ 158 h 219"/>
                <a:gd name="T6" fmla="*/ 11 w 445"/>
                <a:gd name="T7" fmla="*/ 350 h 219"/>
                <a:gd name="T8" fmla="*/ 27 w 445"/>
                <a:gd name="T9" fmla="*/ 851 h 219"/>
                <a:gd name="T10" fmla="*/ 134 w 445"/>
                <a:gd name="T11" fmla="*/ 880 h 219"/>
                <a:gd name="T12" fmla="*/ 380 w 445"/>
                <a:gd name="T13" fmla="*/ 851 h 219"/>
                <a:gd name="T14" fmla="*/ 395 w 445"/>
                <a:gd name="T15" fmla="*/ 785 h 219"/>
                <a:gd name="T16" fmla="*/ 418 w 445"/>
                <a:gd name="T17" fmla="*/ 756 h 219"/>
                <a:gd name="T18" fmla="*/ 441 w 445"/>
                <a:gd name="T19" fmla="*/ 598 h 219"/>
                <a:gd name="T20" fmla="*/ 372 w 445"/>
                <a:gd name="T21" fmla="*/ 65 h 219"/>
                <a:gd name="T22" fmla="*/ 303 w 445"/>
                <a:gd name="T23" fmla="*/ 32 h 219"/>
                <a:gd name="T24" fmla="*/ 234 w 445"/>
                <a:gd name="T25" fmla="*/ 0 h 2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5" h="219">
                  <a:moveTo>
                    <a:pt x="234" y="0"/>
                  </a:moveTo>
                  <a:cubicBezTo>
                    <a:pt x="183" y="3"/>
                    <a:pt x="132" y="1"/>
                    <a:pt x="81" y="8"/>
                  </a:cubicBezTo>
                  <a:cubicBezTo>
                    <a:pt x="69" y="9"/>
                    <a:pt x="49" y="30"/>
                    <a:pt x="42" y="39"/>
                  </a:cubicBezTo>
                  <a:cubicBezTo>
                    <a:pt x="31" y="54"/>
                    <a:pt x="11" y="85"/>
                    <a:pt x="11" y="85"/>
                  </a:cubicBezTo>
                  <a:cubicBezTo>
                    <a:pt x="6" y="109"/>
                    <a:pt x="0" y="200"/>
                    <a:pt x="27" y="208"/>
                  </a:cubicBezTo>
                  <a:cubicBezTo>
                    <a:pt x="61" y="219"/>
                    <a:pt x="98" y="213"/>
                    <a:pt x="134" y="215"/>
                  </a:cubicBezTo>
                  <a:cubicBezTo>
                    <a:pt x="216" y="213"/>
                    <a:pt x="298" y="215"/>
                    <a:pt x="380" y="208"/>
                  </a:cubicBezTo>
                  <a:cubicBezTo>
                    <a:pt x="387" y="207"/>
                    <a:pt x="389" y="196"/>
                    <a:pt x="395" y="192"/>
                  </a:cubicBezTo>
                  <a:cubicBezTo>
                    <a:pt x="402" y="188"/>
                    <a:pt x="410" y="187"/>
                    <a:pt x="418" y="185"/>
                  </a:cubicBezTo>
                  <a:cubicBezTo>
                    <a:pt x="431" y="172"/>
                    <a:pt x="441" y="167"/>
                    <a:pt x="441" y="146"/>
                  </a:cubicBezTo>
                  <a:cubicBezTo>
                    <a:pt x="441" y="74"/>
                    <a:pt x="445" y="26"/>
                    <a:pt x="372" y="16"/>
                  </a:cubicBezTo>
                  <a:cubicBezTo>
                    <a:pt x="349" y="13"/>
                    <a:pt x="326" y="11"/>
                    <a:pt x="303" y="8"/>
                  </a:cubicBezTo>
                  <a:cubicBezTo>
                    <a:pt x="280" y="5"/>
                    <a:pt x="257" y="3"/>
                    <a:pt x="234" y="0"/>
                  </a:cubicBezTo>
                  <a:close/>
                </a:path>
              </a:pathLst>
            </a:custGeom>
            <a:noFill/>
            <a:ln w="50800" cap="flat" cmpd="sng">
              <a:solidFill>
                <a:srgbClr val="FF0000"/>
              </a:solidFill>
              <a:prstDash val="solid"/>
              <a:round/>
              <a:headEnd/>
              <a:tailEnd/>
            </a:ln>
            <a:effectLst/>
          </p:spPr>
          <p:txBody>
            <a:bodyPr wrap="none" anchor="ctr"/>
            <a:lstStyle/>
            <a:p>
              <a:endParaRPr lang="zh-CN" altLang="en-US"/>
            </a:p>
          </p:txBody>
        </p:sp>
        <p:sp>
          <p:nvSpPr>
            <p:cNvPr id="25622" name="AutoShape 131"/>
            <p:cNvSpPr>
              <a:spLocks noChangeArrowheads="1"/>
            </p:cNvSpPr>
            <p:nvPr/>
          </p:nvSpPr>
          <p:spPr bwMode="auto">
            <a:xfrm>
              <a:off x="3923" y="3859"/>
              <a:ext cx="1448" cy="317"/>
            </a:xfrm>
            <a:prstGeom prst="wedgeEllipseCallout">
              <a:avLst>
                <a:gd name="adj1" fmla="val -34532"/>
                <a:gd name="adj2" fmla="val -144954"/>
              </a:avLst>
            </a:prstGeom>
            <a:noFill/>
            <a:ln w="76200">
              <a:solidFill>
                <a:srgbClr val="33CCCC"/>
              </a:solidFill>
              <a:miter lim="800000"/>
              <a:headEnd/>
              <a:tailEnd/>
            </a:ln>
            <a:effectLst/>
          </p:spPr>
          <p:txBody>
            <a:bodyPr anchor="ctr"/>
            <a:lstStyle/>
            <a:p>
              <a:pPr algn="ctr"/>
              <a:endParaRPr lang="zh-CN" altLang="en-US" sz="2600"/>
            </a:p>
          </p:txBody>
        </p:sp>
        <p:sp>
          <p:nvSpPr>
            <p:cNvPr id="25623" name="Text Box 132"/>
            <p:cNvSpPr txBox="1">
              <a:spLocks noChangeArrowheads="1"/>
            </p:cNvSpPr>
            <p:nvPr/>
          </p:nvSpPr>
          <p:spPr bwMode="auto">
            <a:xfrm>
              <a:off x="3993" y="3911"/>
              <a:ext cx="1466" cy="240"/>
            </a:xfrm>
            <a:prstGeom prst="rect">
              <a:avLst/>
            </a:prstGeom>
            <a:noFill/>
            <a:ln w="9525">
              <a:noFill/>
              <a:miter lim="800000"/>
              <a:headEnd/>
              <a:tailEnd/>
            </a:ln>
            <a:effectLst>
              <a:outerShdw dist="12700" algn="ctr" rotWithShape="0">
                <a:srgbClr val="000000"/>
              </a:outerShdw>
            </a:effectLst>
          </p:spPr>
          <p:txBody>
            <a:bodyPr>
              <a:spAutoFit/>
            </a:bodyPr>
            <a:lstStyle/>
            <a:p>
              <a:r>
                <a:rPr lang="zh-CN" altLang="en-US" sz="2900" baseline="4000">
                  <a:solidFill>
                    <a:srgbClr val="FF0000"/>
                  </a:solidFill>
                  <a:latin typeface="黑体" pitchFamily="2" charset="-122"/>
                  <a:ea typeface="黑体" pitchFamily="2" charset="-122"/>
                </a:rPr>
                <a:t>倒数第</a:t>
              </a:r>
              <a:r>
                <a:rPr lang="en-US" altLang="zh-CN" sz="2900" baseline="4000">
                  <a:solidFill>
                    <a:srgbClr val="FF0000"/>
                  </a:solidFill>
                  <a:ea typeface="黑体" pitchFamily="2" charset="-122"/>
                </a:rPr>
                <a:t>k=4</a:t>
              </a:r>
              <a:r>
                <a:rPr lang="zh-CN" altLang="en-US" sz="2900" baseline="4000">
                  <a:solidFill>
                    <a:srgbClr val="FF0000"/>
                  </a:solidFill>
                  <a:latin typeface="黑体" pitchFamily="2" charset="-122"/>
                  <a:ea typeface="黑体" pitchFamily="2" charset="-122"/>
                </a:rPr>
                <a:t>个结点</a:t>
              </a:r>
            </a:p>
          </p:txBody>
        </p:sp>
      </p:grpSp>
      <p:sp>
        <p:nvSpPr>
          <p:cNvPr id="588943" name="Freeform 143"/>
          <p:cNvSpPr>
            <a:spLocks/>
          </p:cNvSpPr>
          <p:nvPr/>
        </p:nvSpPr>
        <p:spPr bwMode="auto">
          <a:xfrm>
            <a:off x="971550" y="5387975"/>
            <a:ext cx="4549775" cy="992188"/>
          </a:xfrm>
          <a:custGeom>
            <a:avLst/>
            <a:gdLst>
              <a:gd name="T0" fmla="*/ 2147483647 w 2790"/>
              <a:gd name="T1" fmla="*/ 2147483647 h 625"/>
              <a:gd name="T2" fmla="*/ 2147483647 w 2790"/>
              <a:gd name="T3" fmla="*/ 2147483647 h 625"/>
              <a:gd name="T4" fmla="*/ 2147483647 w 2790"/>
              <a:gd name="T5" fmla="*/ 2147483647 h 625"/>
              <a:gd name="T6" fmla="*/ 2147483647 w 2790"/>
              <a:gd name="T7" fmla="*/ 2147483647 h 625"/>
              <a:gd name="T8" fmla="*/ 2147483647 w 2790"/>
              <a:gd name="T9" fmla="*/ 2147483647 h 625"/>
              <a:gd name="T10" fmla="*/ 2147483647 w 2790"/>
              <a:gd name="T11" fmla="*/ 2147483647 h 625"/>
              <a:gd name="T12" fmla="*/ 0 w 2790"/>
              <a:gd name="T13" fmla="*/ 2147483647 h 625"/>
              <a:gd name="T14" fmla="*/ 2147483647 w 2790"/>
              <a:gd name="T15" fmla="*/ 2147483647 h 625"/>
              <a:gd name="T16" fmla="*/ 2147483647 w 2790"/>
              <a:gd name="T17" fmla="*/ 2147483647 h 625"/>
              <a:gd name="T18" fmla="*/ 2147483647 w 2790"/>
              <a:gd name="T19" fmla="*/ 2147483647 h 625"/>
              <a:gd name="T20" fmla="*/ 2147483647 w 2790"/>
              <a:gd name="T21" fmla="*/ 2147483647 h 625"/>
              <a:gd name="T22" fmla="*/ 2147483647 w 2790"/>
              <a:gd name="T23" fmla="*/ 2147483647 h 625"/>
              <a:gd name="T24" fmla="*/ 2147483647 w 2790"/>
              <a:gd name="T25" fmla="*/ 2147483647 h 625"/>
              <a:gd name="T26" fmla="*/ 2147483647 w 2790"/>
              <a:gd name="T27" fmla="*/ 2147483647 h 625"/>
              <a:gd name="T28" fmla="*/ 2147483647 w 2790"/>
              <a:gd name="T29" fmla="*/ 2147483647 h 625"/>
              <a:gd name="T30" fmla="*/ 2147483647 w 2790"/>
              <a:gd name="T31" fmla="*/ 2147483647 h 625"/>
              <a:gd name="T32" fmla="*/ 2147483647 w 2790"/>
              <a:gd name="T33" fmla="*/ 2147483647 h 625"/>
              <a:gd name="T34" fmla="*/ 2147483647 w 2790"/>
              <a:gd name="T35" fmla="*/ 2147483647 h 625"/>
              <a:gd name="T36" fmla="*/ 2147483647 w 2790"/>
              <a:gd name="T37" fmla="*/ 2147483647 h 625"/>
              <a:gd name="T38" fmla="*/ 2147483647 w 2790"/>
              <a:gd name="T39" fmla="*/ 2147483647 h 625"/>
              <a:gd name="T40" fmla="*/ 2147483647 w 2790"/>
              <a:gd name="T41" fmla="*/ 2147483647 h 625"/>
              <a:gd name="T42" fmla="*/ 2147483647 w 2790"/>
              <a:gd name="T43" fmla="*/ 2147483647 h 625"/>
              <a:gd name="T44" fmla="*/ 2147483647 w 2790"/>
              <a:gd name="T45" fmla="*/ 2147483647 h 625"/>
              <a:gd name="T46" fmla="*/ 2147483647 w 2790"/>
              <a:gd name="T47" fmla="*/ 2147483647 h 625"/>
              <a:gd name="T48" fmla="*/ 2147483647 w 2790"/>
              <a:gd name="T49" fmla="*/ 2147483647 h 625"/>
              <a:gd name="T50" fmla="*/ 2147483647 w 2790"/>
              <a:gd name="T51" fmla="*/ 2147483647 h 625"/>
              <a:gd name="T52" fmla="*/ 2147483647 w 2790"/>
              <a:gd name="T53" fmla="*/ 0 h 625"/>
              <a:gd name="T54" fmla="*/ 2147483647 w 2790"/>
              <a:gd name="T55" fmla="*/ 2147483647 h 625"/>
              <a:gd name="T56" fmla="*/ 2147483647 w 2790"/>
              <a:gd name="T57" fmla="*/ 2147483647 h 6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790" h="625">
                <a:moveTo>
                  <a:pt x="309" y="28"/>
                </a:moveTo>
                <a:cubicBezTo>
                  <a:pt x="260" y="30"/>
                  <a:pt x="211" y="31"/>
                  <a:pt x="162" y="35"/>
                </a:cubicBezTo>
                <a:cubicBezTo>
                  <a:pt x="149" y="36"/>
                  <a:pt x="97" y="54"/>
                  <a:pt x="91" y="56"/>
                </a:cubicBezTo>
                <a:cubicBezTo>
                  <a:pt x="84" y="58"/>
                  <a:pt x="70" y="63"/>
                  <a:pt x="70" y="63"/>
                </a:cubicBezTo>
                <a:cubicBezTo>
                  <a:pt x="62" y="86"/>
                  <a:pt x="35" y="126"/>
                  <a:pt x="35" y="126"/>
                </a:cubicBezTo>
                <a:cubicBezTo>
                  <a:pt x="11" y="200"/>
                  <a:pt x="48" y="93"/>
                  <a:pt x="14" y="169"/>
                </a:cubicBezTo>
                <a:cubicBezTo>
                  <a:pt x="8" y="182"/>
                  <a:pt x="0" y="211"/>
                  <a:pt x="0" y="211"/>
                </a:cubicBezTo>
                <a:cubicBezTo>
                  <a:pt x="15" y="301"/>
                  <a:pt x="14" y="300"/>
                  <a:pt x="70" y="372"/>
                </a:cubicBezTo>
                <a:cubicBezTo>
                  <a:pt x="110" y="423"/>
                  <a:pt x="83" y="400"/>
                  <a:pt x="112" y="429"/>
                </a:cubicBezTo>
                <a:cubicBezTo>
                  <a:pt x="126" y="443"/>
                  <a:pt x="136" y="465"/>
                  <a:pt x="155" y="471"/>
                </a:cubicBezTo>
                <a:cubicBezTo>
                  <a:pt x="213" y="490"/>
                  <a:pt x="273" y="501"/>
                  <a:pt x="330" y="520"/>
                </a:cubicBezTo>
                <a:cubicBezTo>
                  <a:pt x="450" y="560"/>
                  <a:pt x="562" y="609"/>
                  <a:pt x="688" y="625"/>
                </a:cubicBezTo>
                <a:cubicBezTo>
                  <a:pt x="1018" y="623"/>
                  <a:pt x="1349" y="625"/>
                  <a:pt x="1679" y="618"/>
                </a:cubicBezTo>
                <a:cubicBezTo>
                  <a:pt x="1717" y="617"/>
                  <a:pt x="1759" y="591"/>
                  <a:pt x="1798" y="590"/>
                </a:cubicBezTo>
                <a:cubicBezTo>
                  <a:pt x="1939" y="586"/>
                  <a:pt x="2079" y="585"/>
                  <a:pt x="2220" y="583"/>
                </a:cubicBezTo>
                <a:cubicBezTo>
                  <a:pt x="2304" y="569"/>
                  <a:pt x="2389" y="560"/>
                  <a:pt x="2473" y="548"/>
                </a:cubicBezTo>
                <a:cubicBezTo>
                  <a:pt x="2508" y="536"/>
                  <a:pt x="2555" y="533"/>
                  <a:pt x="2585" y="513"/>
                </a:cubicBezTo>
                <a:cubicBezTo>
                  <a:pt x="2681" y="449"/>
                  <a:pt x="2590" y="504"/>
                  <a:pt x="2648" y="478"/>
                </a:cubicBezTo>
                <a:cubicBezTo>
                  <a:pt x="2756" y="429"/>
                  <a:pt x="2674" y="470"/>
                  <a:pt x="2719" y="436"/>
                </a:cubicBezTo>
                <a:cubicBezTo>
                  <a:pt x="2733" y="426"/>
                  <a:pt x="2761" y="407"/>
                  <a:pt x="2761" y="407"/>
                </a:cubicBezTo>
                <a:cubicBezTo>
                  <a:pt x="2766" y="400"/>
                  <a:pt x="2772" y="394"/>
                  <a:pt x="2775" y="386"/>
                </a:cubicBezTo>
                <a:cubicBezTo>
                  <a:pt x="2781" y="373"/>
                  <a:pt x="2789" y="344"/>
                  <a:pt x="2789" y="344"/>
                </a:cubicBezTo>
                <a:cubicBezTo>
                  <a:pt x="2787" y="297"/>
                  <a:pt x="2790" y="250"/>
                  <a:pt x="2782" y="204"/>
                </a:cubicBezTo>
                <a:cubicBezTo>
                  <a:pt x="2780" y="194"/>
                  <a:pt x="2766" y="191"/>
                  <a:pt x="2761" y="183"/>
                </a:cubicBezTo>
                <a:cubicBezTo>
                  <a:pt x="2741" y="152"/>
                  <a:pt x="2742" y="124"/>
                  <a:pt x="2704" y="112"/>
                </a:cubicBezTo>
                <a:cubicBezTo>
                  <a:pt x="2674" y="92"/>
                  <a:pt x="2640" y="81"/>
                  <a:pt x="2606" y="70"/>
                </a:cubicBezTo>
                <a:cubicBezTo>
                  <a:pt x="2523" y="42"/>
                  <a:pt x="2440" y="15"/>
                  <a:pt x="2353" y="0"/>
                </a:cubicBezTo>
                <a:cubicBezTo>
                  <a:pt x="1672" y="2"/>
                  <a:pt x="990" y="2"/>
                  <a:pt x="309" y="7"/>
                </a:cubicBezTo>
                <a:cubicBezTo>
                  <a:pt x="282" y="7"/>
                  <a:pt x="267" y="35"/>
                  <a:pt x="239" y="35"/>
                </a:cubicBezTo>
              </a:path>
            </a:pathLst>
          </a:custGeom>
          <a:noFill/>
          <a:ln w="63500" cap="flat" cmpd="sng">
            <a:solidFill>
              <a:srgbClr val="F20000"/>
            </a:solidFill>
            <a:prstDash val="solid"/>
            <a:round/>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88863"/>
                                        </p:tgtEl>
                                        <p:attrNameLst>
                                          <p:attrName>style.visibility</p:attrName>
                                        </p:attrNameLst>
                                      </p:cBhvr>
                                      <p:to>
                                        <p:strVal val="visible"/>
                                      </p:to>
                                    </p:set>
                                    <p:animEffect transition="in" filter="wipe(down)">
                                      <p:cBhvr>
                                        <p:cTn id="17" dur="500"/>
                                        <p:tgtEl>
                                          <p:spTgt spid="5888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8803"/>
                                        </p:tgtEl>
                                        <p:attrNameLst>
                                          <p:attrName>style.visibility</p:attrName>
                                        </p:attrNameLst>
                                      </p:cBhvr>
                                      <p:to>
                                        <p:strVal val="visible"/>
                                      </p:to>
                                    </p:set>
                                    <p:animEffect transition="in" filter="blinds(horizontal)">
                                      <p:cBhvr>
                                        <p:cTn id="22" dur="500"/>
                                        <p:tgtEl>
                                          <p:spTgt spid="588803"/>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88810"/>
                                        </p:tgtEl>
                                        <p:attrNameLst>
                                          <p:attrName>style.visibility</p:attrName>
                                        </p:attrNameLst>
                                      </p:cBhvr>
                                      <p:to>
                                        <p:strVal val="visible"/>
                                      </p:to>
                                    </p:set>
                                    <p:animEffect transition="in" filter="blinds(horizontal)">
                                      <p:cBhvr>
                                        <p:cTn id="25" dur="500"/>
                                        <p:tgtEl>
                                          <p:spTgt spid="588810"/>
                                        </p:tgtEl>
                                      </p:cBhvr>
                                    </p:animEffect>
                                  </p:childTnLst>
                                </p:cTn>
                              </p:par>
                              <p:par>
                                <p:cTn id="26" presetID="3"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588912"/>
                                        </p:tgtEl>
                                        <p:attrNameLst>
                                          <p:attrName>style.visibility</p:attrName>
                                        </p:attrNameLst>
                                      </p:cBhvr>
                                      <p:to>
                                        <p:strVal val="visible"/>
                                      </p:to>
                                    </p:set>
                                    <p:anim calcmode="lin" valueType="num">
                                      <p:cBhvr additive="base">
                                        <p:cTn id="38" dur="500" fill="hold"/>
                                        <p:tgtEl>
                                          <p:spTgt spid="588912"/>
                                        </p:tgtEl>
                                        <p:attrNameLst>
                                          <p:attrName>ppt_x</p:attrName>
                                        </p:attrNameLst>
                                      </p:cBhvr>
                                      <p:tavLst>
                                        <p:tav tm="0">
                                          <p:val>
                                            <p:strVal val="0-#ppt_w/2"/>
                                          </p:val>
                                        </p:tav>
                                        <p:tav tm="100000">
                                          <p:val>
                                            <p:strVal val="#ppt_x"/>
                                          </p:val>
                                        </p:tav>
                                      </p:tavLst>
                                    </p:anim>
                                    <p:anim calcmode="lin" valueType="num">
                                      <p:cBhvr additive="base">
                                        <p:cTn id="39" dur="500" fill="hold"/>
                                        <p:tgtEl>
                                          <p:spTgt spid="588912"/>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88805"/>
                                        </p:tgtEl>
                                        <p:attrNameLst>
                                          <p:attrName>style.visibility</p:attrName>
                                        </p:attrNameLst>
                                      </p:cBhvr>
                                      <p:to>
                                        <p:strVal val="visible"/>
                                      </p:to>
                                    </p:set>
                                    <p:animEffect transition="in" filter="dissolve">
                                      <p:cBhvr>
                                        <p:cTn id="44" dur="500"/>
                                        <p:tgtEl>
                                          <p:spTgt spid="58880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88806"/>
                                        </p:tgtEl>
                                        <p:attrNameLst>
                                          <p:attrName>style.visibility</p:attrName>
                                        </p:attrNameLst>
                                      </p:cBhvr>
                                      <p:to>
                                        <p:strVal val="visible"/>
                                      </p:to>
                                    </p:set>
                                    <p:animEffect transition="in" filter="wipe(left)">
                                      <p:cBhvr>
                                        <p:cTn id="49" dur="500"/>
                                        <p:tgtEl>
                                          <p:spTgt spid="588806"/>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588919"/>
                                        </p:tgtEl>
                                        <p:attrNameLst>
                                          <p:attrName>style.visibility</p:attrName>
                                        </p:attrNameLst>
                                      </p:cBhvr>
                                      <p:to>
                                        <p:strVal val="visible"/>
                                      </p:to>
                                    </p:set>
                                    <p:anim calcmode="lin" valueType="num">
                                      <p:cBhvr additive="base">
                                        <p:cTn id="54" dur="500" fill="hold"/>
                                        <p:tgtEl>
                                          <p:spTgt spid="588919"/>
                                        </p:tgtEl>
                                        <p:attrNameLst>
                                          <p:attrName>ppt_x</p:attrName>
                                        </p:attrNameLst>
                                      </p:cBhvr>
                                      <p:tavLst>
                                        <p:tav tm="0">
                                          <p:val>
                                            <p:strVal val="0-#ppt_w/2"/>
                                          </p:val>
                                        </p:tav>
                                        <p:tav tm="100000">
                                          <p:val>
                                            <p:strVal val="#ppt_x"/>
                                          </p:val>
                                        </p:tav>
                                      </p:tavLst>
                                    </p:anim>
                                    <p:anim calcmode="lin" valueType="num">
                                      <p:cBhvr additive="base">
                                        <p:cTn id="55" dur="500" fill="hold"/>
                                        <p:tgtEl>
                                          <p:spTgt spid="588919"/>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588807"/>
                                        </p:tgtEl>
                                        <p:attrNameLst>
                                          <p:attrName>style.visibility</p:attrName>
                                        </p:attrNameLst>
                                      </p:cBhvr>
                                      <p:to>
                                        <p:strVal val="visible"/>
                                      </p:to>
                                    </p:set>
                                    <p:animEffect transition="in" filter="dissolve">
                                      <p:cBhvr>
                                        <p:cTn id="60" dur="500"/>
                                        <p:tgtEl>
                                          <p:spTgt spid="58880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88943"/>
                                        </p:tgtEl>
                                        <p:attrNameLst>
                                          <p:attrName>style.visibility</p:attrName>
                                        </p:attrNameLst>
                                      </p:cBhvr>
                                      <p:to>
                                        <p:strVal val="visible"/>
                                      </p:to>
                                    </p:set>
                                    <p:animEffect transition="in" filter="wipe(left)">
                                      <p:cBhvr>
                                        <p:cTn id="65" dur="500"/>
                                        <p:tgtEl>
                                          <p:spTgt spid="58894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588809"/>
                                        </p:tgtEl>
                                        <p:attrNameLst>
                                          <p:attrName>style.visibility</p:attrName>
                                        </p:attrNameLst>
                                      </p:cBhvr>
                                      <p:to>
                                        <p:strVal val="visible"/>
                                      </p:to>
                                    </p:set>
                                    <p:animEffect transition="in" filter="wipe(left)">
                                      <p:cBhvr>
                                        <p:cTn id="70" dur="500"/>
                                        <p:tgtEl>
                                          <p:spTgt spid="588809"/>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588808"/>
                                        </p:tgtEl>
                                        <p:attrNameLst>
                                          <p:attrName>style.visibility</p:attrName>
                                        </p:attrNameLst>
                                      </p:cBhvr>
                                      <p:to>
                                        <p:strVal val="visible"/>
                                      </p:to>
                                    </p:set>
                                    <p:animEffect transition="in" filter="dissolve">
                                      <p:cBhvr>
                                        <p:cTn id="75" dur="500"/>
                                        <p:tgtEl>
                                          <p:spTgt spid="58880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588811"/>
                                        </p:tgtEl>
                                        <p:attrNameLst>
                                          <p:attrName>style.visibility</p:attrName>
                                        </p:attrNameLst>
                                      </p:cBhvr>
                                      <p:to>
                                        <p:strVal val="visible"/>
                                      </p:to>
                                    </p:set>
                                    <p:animEffect transition="in" filter="wipe(down)">
                                      <p:cBhvr>
                                        <p:cTn id="80" dur="500"/>
                                        <p:tgtEl>
                                          <p:spTgt spid="588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p:bldP spid="588810" grpId="0"/>
      <p:bldP spid="588863" grpId="0" animBg="1"/>
      <p:bldP spid="588912" grpId="0"/>
      <p:bldP spid="588919" grpId="0"/>
      <p:bldP spid="58894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900113" y="981075"/>
            <a:ext cx="7561262" cy="3756025"/>
            <a:chOff x="657" y="618"/>
            <a:chExt cx="4763" cy="2366"/>
          </a:xfrm>
        </p:grpSpPr>
        <p:grpSp>
          <p:nvGrpSpPr>
            <p:cNvPr id="3" name="Group 9"/>
            <p:cNvGrpSpPr>
              <a:grpSpLocks/>
            </p:cNvGrpSpPr>
            <p:nvPr/>
          </p:nvGrpSpPr>
          <p:grpSpPr bwMode="auto">
            <a:xfrm>
              <a:off x="665" y="618"/>
              <a:ext cx="1081" cy="414"/>
              <a:chOff x="1791" y="612"/>
              <a:chExt cx="1081" cy="414"/>
            </a:xfrm>
          </p:grpSpPr>
          <p:sp>
            <p:nvSpPr>
              <p:cNvPr id="26636" name="Oval 7"/>
              <p:cNvSpPr>
                <a:spLocks noChangeArrowheads="1"/>
              </p:cNvSpPr>
              <p:nvPr/>
            </p:nvSpPr>
            <p:spPr bwMode="auto">
              <a:xfrm>
                <a:off x="1791" y="618"/>
                <a:ext cx="817" cy="408"/>
              </a:xfrm>
              <a:prstGeom prst="ellipse">
                <a:avLst/>
              </a:prstGeom>
              <a:solidFill>
                <a:srgbClr val="FFCC99"/>
              </a:solidFill>
              <a:ln w="9525">
                <a:noFill/>
                <a:round/>
                <a:headEnd/>
                <a:tailEnd/>
              </a:ln>
              <a:effectLst>
                <a:outerShdw dist="45791" dir="2021404" algn="ctr" rotWithShape="0">
                  <a:srgbClr val="999999"/>
                </a:outerShdw>
              </a:effectLst>
            </p:spPr>
            <p:txBody>
              <a:bodyPr wrap="none" anchor="ctr"/>
              <a:lstStyle/>
              <a:p>
                <a:endParaRPr lang="zh-CN" altLang="en-US"/>
              </a:p>
            </p:txBody>
          </p:sp>
          <p:sp>
            <p:nvSpPr>
              <p:cNvPr id="26637" name="Text Box 8"/>
              <p:cNvSpPr txBox="1">
                <a:spLocks noChangeArrowheads="1"/>
              </p:cNvSpPr>
              <p:nvPr/>
            </p:nvSpPr>
            <p:spPr bwMode="auto">
              <a:xfrm>
                <a:off x="1828" y="612"/>
                <a:ext cx="1044" cy="404"/>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5400" baseline="4000">
                    <a:solidFill>
                      <a:srgbClr val="FF0000"/>
                    </a:solidFill>
                    <a:ea typeface="华文新魏" pitchFamily="2" charset="-122"/>
                  </a:rPr>
                  <a:t>步骤</a:t>
                </a:r>
              </a:p>
            </p:txBody>
          </p:sp>
        </p:grpSp>
        <p:sp>
          <p:nvSpPr>
            <p:cNvPr id="26632" name="Line 13"/>
            <p:cNvSpPr>
              <a:spLocks noChangeShapeType="1"/>
            </p:cNvSpPr>
            <p:nvPr/>
          </p:nvSpPr>
          <p:spPr bwMode="auto">
            <a:xfrm>
              <a:off x="681" y="989"/>
              <a:ext cx="0" cy="1995"/>
            </a:xfrm>
            <a:prstGeom prst="line">
              <a:avLst/>
            </a:prstGeom>
            <a:noFill/>
            <a:ln w="101600">
              <a:solidFill>
                <a:srgbClr val="33CCCC"/>
              </a:solidFill>
              <a:round/>
              <a:headEnd/>
              <a:tailEnd/>
            </a:ln>
            <a:effectLst/>
          </p:spPr>
          <p:txBody>
            <a:bodyPr wrap="none" anchor="ctr"/>
            <a:lstStyle/>
            <a:p>
              <a:endParaRPr lang="zh-CN" altLang="en-US"/>
            </a:p>
          </p:txBody>
        </p:sp>
        <p:sp>
          <p:nvSpPr>
            <p:cNvPr id="26633" name="Line 14"/>
            <p:cNvSpPr>
              <a:spLocks noChangeShapeType="1"/>
            </p:cNvSpPr>
            <p:nvPr/>
          </p:nvSpPr>
          <p:spPr bwMode="auto">
            <a:xfrm>
              <a:off x="5391" y="951"/>
              <a:ext cx="0" cy="1995"/>
            </a:xfrm>
            <a:prstGeom prst="line">
              <a:avLst/>
            </a:prstGeom>
            <a:noFill/>
            <a:ln w="101600">
              <a:solidFill>
                <a:srgbClr val="33CCCC"/>
              </a:solidFill>
              <a:round/>
              <a:headEnd/>
              <a:tailEnd/>
            </a:ln>
            <a:effectLst/>
          </p:spPr>
          <p:txBody>
            <a:bodyPr wrap="none" anchor="ctr"/>
            <a:lstStyle/>
            <a:p>
              <a:endParaRPr lang="zh-CN" altLang="en-US"/>
            </a:p>
          </p:txBody>
        </p:sp>
        <p:sp>
          <p:nvSpPr>
            <p:cNvPr id="26634" name="Line 15"/>
            <p:cNvSpPr>
              <a:spLocks noChangeShapeType="1"/>
            </p:cNvSpPr>
            <p:nvPr/>
          </p:nvSpPr>
          <p:spPr bwMode="auto">
            <a:xfrm rot="5400000">
              <a:off x="3039" y="594"/>
              <a:ext cx="0" cy="4763"/>
            </a:xfrm>
            <a:prstGeom prst="line">
              <a:avLst/>
            </a:prstGeom>
            <a:noFill/>
            <a:ln w="101600">
              <a:solidFill>
                <a:srgbClr val="33CCCC"/>
              </a:solidFill>
              <a:round/>
              <a:headEnd/>
              <a:tailEnd/>
            </a:ln>
            <a:effectLst/>
          </p:spPr>
          <p:txBody>
            <a:bodyPr wrap="none" anchor="ctr"/>
            <a:lstStyle/>
            <a:p>
              <a:endParaRPr lang="zh-CN" altLang="en-US"/>
            </a:p>
          </p:txBody>
        </p:sp>
        <p:sp>
          <p:nvSpPr>
            <p:cNvPr id="26635" name="Line 16"/>
            <p:cNvSpPr>
              <a:spLocks noChangeShapeType="1"/>
            </p:cNvSpPr>
            <p:nvPr/>
          </p:nvSpPr>
          <p:spPr bwMode="auto">
            <a:xfrm rot="16200000" flipV="1">
              <a:off x="3470" y="-1016"/>
              <a:ext cx="0" cy="3901"/>
            </a:xfrm>
            <a:prstGeom prst="line">
              <a:avLst/>
            </a:prstGeom>
            <a:noFill/>
            <a:ln w="101600">
              <a:solidFill>
                <a:srgbClr val="33CCCC"/>
              </a:solidFill>
              <a:round/>
              <a:headEnd/>
              <a:tailEnd/>
            </a:ln>
            <a:effectLst/>
          </p:spPr>
          <p:txBody>
            <a:bodyPr wrap="none" anchor="ctr"/>
            <a:lstStyle/>
            <a:p>
              <a:endParaRPr lang="zh-CN" altLang="en-US"/>
            </a:p>
          </p:txBody>
        </p:sp>
      </p:grpSp>
      <p:sp>
        <p:nvSpPr>
          <p:cNvPr id="569362" name="Rectangle 18"/>
          <p:cNvSpPr>
            <a:spLocks noChangeArrowheads="1"/>
          </p:cNvSpPr>
          <p:nvPr/>
        </p:nvSpPr>
        <p:spPr bwMode="auto">
          <a:xfrm>
            <a:off x="1123950" y="1862138"/>
            <a:ext cx="7777163" cy="600164"/>
          </a:xfrm>
          <a:prstGeom prst="rect">
            <a:avLst/>
          </a:prstGeom>
          <a:noFill/>
          <a:ln w="9525">
            <a:noFill/>
            <a:miter lim="800000"/>
            <a:headEnd/>
            <a:tailEnd/>
          </a:ln>
          <a:effectLst/>
        </p:spPr>
        <p:txBody>
          <a:bodyPr>
            <a:spAutoFit/>
          </a:bodyPr>
          <a:lstStyle/>
          <a:p>
            <a:r>
              <a:rPr lang="en-US" altLang="zh-CN" sz="3300" dirty="0">
                <a:solidFill>
                  <a:srgbClr val="000099"/>
                </a:solidFill>
                <a:ea typeface="幼圆" pitchFamily="49" charset="-122"/>
              </a:rPr>
              <a:t>1</a:t>
            </a:r>
            <a:r>
              <a:rPr lang="en-US" altLang="zh-CN" sz="3300" dirty="0">
                <a:solidFill>
                  <a:srgbClr val="000099"/>
                </a:solidFill>
                <a:latin typeface="幼圆" pitchFamily="49" charset="-122"/>
                <a:ea typeface="幼圆" pitchFamily="49" charset="-122"/>
              </a:rPr>
              <a:t>. </a:t>
            </a:r>
            <a:r>
              <a:rPr lang="zh-CN" altLang="en-US" sz="2400" dirty="0">
                <a:solidFill>
                  <a:srgbClr val="000099"/>
                </a:solidFill>
                <a:latin typeface="幼圆" pitchFamily="49" charset="-122"/>
                <a:ea typeface="幼圆" pitchFamily="49" charset="-122"/>
              </a:rPr>
              <a:t>设置一个指针变量</a:t>
            </a:r>
            <a:r>
              <a:rPr lang="en-US" altLang="zh-CN" sz="2400" dirty="0">
                <a:solidFill>
                  <a:srgbClr val="FF0000"/>
                </a:solidFill>
                <a:ea typeface="幼圆" pitchFamily="49" charset="-122"/>
              </a:rPr>
              <a:t>p</a:t>
            </a:r>
            <a:r>
              <a:rPr lang="zh-CN" altLang="en-US" sz="2400" dirty="0">
                <a:solidFill>
                  <a:srgbClr val="000099"/>
                </a:solidFill>
                <a:latin typeface="幼圆" pitchFamily="49" charset="-122"/>
                <a:ea typeface="幼圆" pitchFamily="49" charset="-122"/>
              </a:rPr>
              <a:t>，初始时指向链表的第</a:t>
            </a:r>
            <a:r>
              <a:rPr lang="en-US" altLang="zh-CN" sz="2400" dirty="0">
                <a:solidFill>
                  <a:srgbClr val="000099"/>
                </a:solidFill>
                <a:ea typeface="幼圆" pitchFamily="49" charset="-122"/>
              </a:rPr>
              <a:t>1</a:t>
            </a:r>
            <a:r>
              <a:rPr lang="zh-CN" altLang="en-US" sz="2400" dirty="0">
                <a:solidFill>
                  <a:srgbClr val="000099"/>
                </a:solidFill>
                <a:latin typeface="幼圆" pitchFamily="49" charset="-122"/>
                <a:ea typeface="幼圆" pitchFamily="49" charset="-122"/>
              </a:rPr>
              <a:t>个结点；</a:t>
            </a:r>
            <a:endParaRPr lang="zh-CN" altLang="en-US" sz="3300" dirty="0">
              <a:solidFill>
                <a:srgbClr val="000099"/>
              </a:solidFill>
              <a:latin typeface="幼圆" pitchFamily="49" charset="-122"/>
              <a:ea typeface="幼圆" pitchFamily="49" charset="-122"/>
            </a:endParaRPr>
          </a:p>
        </p:txBody>
      </p:sp>
      <p:sp>
        <p:nvSpPr>
          <p:cNvPr id="569363" name="Rectangle 19"/>
          <p:cNvSpPr>
            <a:spLocks noChangeArrowheads="1"/>
          </p:cNvSpPr>
          <p:nvPr/>
        </p:nvSpPr>
        <p:spPr bwMode="auto">
          <a:xfrm>
            <a:off x="1043608" y="3717032"/>
            <a:ext cx="7848600" cy="969496"/>
          </a:xfrm>
          <a:prstGeom prst="rect">
            <a:avLst/>
          </a:prstGeom>
          <a:noFill/>
          <a:ln w="9525">
            <a:noFill/>
            <a:miter lim="800000"/>
            <a:headEnd/>
            <a:tailEnd/>
          </a:ln>
          <a:effectLst/>
        </p:spPr>
        <p:txBody>
          <a:bodyPr anchor="ctr">
            <a:spAutoFit/>
          </a:bodyPr>
          <a:lstStyle/>
          <a:p>
            <a:pPr marL="457200" indent="-457200">
              <a:spcBef>
                <a:spcPct val="0"/>
              </a:spcBef>
            </a:pPr>
            <a:r>
              <a:rPr lang="en-US" altLang="zh-CN" sz="3300" dirty="0">
                <a:solidFill>
                  <a:srgbClr val="000099"/>
                </a:solidFill>
                <a:ea typeface="幼圆" pitchFamily="49" charset="-122"/>
              </a:rPr>
              <a:t>4.    </a:t>
            </a:r>
            <a:r>
              <a:rPr lang="zh-CN" altLang="en-US" sz="2400" dirty="0">
                <a:solidFill>
                  <a:srgbClr val="000099"/>
                </a:solidFill>
                <a:ea typeface="幼圆" pitchFamily="49" charset="-122"/>
              </a:rPr>
              <a:t>利用一个循环让</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与</a:t>
            </a:r>
            <a:r>
              <a:rPr lang="en-US" altLang="zh-CN" sz="2400" dirty="0">
                <a:solidFill>
                  <a:srgbClr val="FF0000"/>
                </a:solidFill>
                <a:ea typeface="幼圆" pitchFamily="49" charset="-122"/>
              </a:rPr>
              <a:t>q</a:t>
            </a:r>
            <a:r>
              <a:rPr lang="zh-CN" altLang="en-US" sz="2400" dirty="0">
                <a:solidFill>
                  <a:srgbClr val="000099"/>
                </a:solidFill>
                <a:ea typeface="幼圆" pitchFamily="49" charset="-122"/>
              </a:rPr>
              <a:t>同步沿链表向后移动；当</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指向</a:t>
            </a:r>
          </a:p>
          <a:p>
            <a:pPr marL="457200" indent="-457200">
              <a:spcBef>
                <a:spcPct val="0"/>
              </a:spcBef>
            </a:pPr>
            <a:r>
              <a:rPr lang="zh-CN" altLang="en-US" sz="2400" dirty="0">
                <a:solidFill>
                  <a:srgbClr val="000099"/>
                </a:solidFill>
                <a:ea typeface="幼圆" pitchFamily="49" charset="-122"/>
              </a:rPr>
              <a:t>       链表最后那个结点时，</a:t>
            </a:r>
            <a:r>
              <a:rPr lang="en-US" altLang="zh-CN" sz="2400" dirty="0">
                <a:solidFill>
                  <a:srgbClr val="FF0000"/>
                </a:solidFill>
                <a:ea typeface="幼圆" pitchFamily="49" charset="-122"/>
              </a:rPr>
              <a:t>q</a:t>
            </a:r>
            <a:r>
              <a:rPr lang="zh-CN" altLang="en-US" sz="2400" dirty="0">
                <a:solidFill>
                  <a:srgbClr val="000099"/>
                </a:solidFill>
                <a:ea typeface="幼圆" pitchFamily="49" charset="-122"/>
              </a:rPr>
              <a:t>指向链表的倒数第</a:t>
            </a:r>
            <a:r>
              <a:rPr lang="en-US" altLang="zh-CN" sz="2400" dirty="0">
                <a:solidFill>
                  <a:srgbClr val="000099"/>
                </a:solidFill>
                <a:ea typeface="幼圆" pitchFamily="49" charset="-122"/>
              </a:rPr>
              <a:t>k</a:t>
            </a:r>
            <a:r>
              <a:rPr lang="zh-CN" altLang="en-US" sz="2400" dirty="0">
                <a:solidFill>
                  <a:srgbClr val="000099"/>
                </a:solidFill>
                <a:ea typeface="幼圆" pitchFamily="49" charset="-122"/>
              </a:rPr>
              <a:t>个结点。</a:t>
            </a:r>
          </a:p>
        </p:txBody>
      </p:sp>
      <p:sp>
        <p:nvSpPr>
          <p:cNvPr id="569364" name="Rectangle 20"/>
          <p:cNvSpPr>
            <a:spLocks noChangeArrowheads="1"/>
          </p:cNvSpPr>
          <p:nvPr/>
        </p:nvSpPr>
        <p:spPr bwMode="auto">
          <a:xfrm>
            <a:off x="1136650" y="2327275"/>
            <a:ext cx="5761038" cy="600164"/>
          </a:xfrm>
          <a:prstGeom prst="rect">
            <a:avLst/>
          </a:prstGeom>
          <a:noFill/>
          <a:ln w="9525">
            <a:noFill/>
            <a:miter lim="800000"/>
            <a:headEnd/>
            <a:tailEnd/>
          </a:ln>
          <a:effectLst/>
        </p:spPr>
        <p:txBody>
          <a:bodyPr>
            <a:spAutoFit/>
          </a:bodyPr>
          <a:lstStyle/>
          <a:p>
            <a:r>
              <a:rPr lang="en-US" altLang="zh-CN" sz="3300" dirty="0">
                <a:solidFill>
                  <a:srgbClr val="000099"/>
                </a:solidFill>
              </a:rPr>
              <a:t>2.    </a:t>
            </a:r>
            <a:r>
              <a:rPr lang="zh-CN" altLang="en-US" sz="2400" dirty="0">
                <a:solidFill>
                  <a:srgbClr val="000099"/>
                </a:solidFill>
                <a:ea typeface="幼圆" pitchFamily="49" charset="-122"/>
              </a:rPr>
              <a:t>然后令</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后移指向链表的第</a:t>
            </a:r>
            <a:r>
              <a:rPr lang="en-US" altLang="zh-CN" sz="2400" dirty="0">
                <a:solidFill>
                  <a:srgbClr val="000099"/>
                </a:solidFill>
              </a:rPr>
              <a:t>k</a:t>
            </a:r>
            <a:r>
              <a:rPr lang="zh-CN" altLang="en-US" sz="2400" dirty="0">
                <a:solidFill>
                  <a:srgbClr val="000099"/>
                </a:solidFill>
              </a:rPr>
              <a:t>个</a:t>
            </a:r>
            <a:r>
              <a:rPr lang="zh-CN" altLang="en-US" sz="2400" dirty="0">
                <a:solidFill>
                  <a:srgbClr val="000099"/>
                </a:solidFill>
                <a:ea typeface="幼圆" pitchFamily="49" charset="-122"/>
              </a:rPr>
              <a:t>结点</a:t>
            </a:r>
            <a:r>
              <a:rPr lang="zh-CN" altLang="en-US" sz="2400" dirty="0">
                <a:solidFill>
                  <a:srgbClr val="000099"/>
                </a:solidFill>
              </a:rPr>
              <a:t>；</a:t>
            </a:r>
          </a:p>
        </p:txBody>
      </p:sp>
      <p:sp>
        <p:nvSpPr>
          <p:cNvPr id="569365" name="Rectangle 21"/>
          <p:cNvSpPr>
            <a:spLocks noChangeArrowheads="1"/>
          </p:cNvSpPr>
          <p:nvPr/>
        </p:nvSpPr>
        <p:spPr bwMode="auto">
          <a:xfrm>
            <a:off x="1115616" y="2780928"/>
            <a:ext cx="7632848" cy="1107996"/>
          </a:xfrm>
          <a:prstGeom prst="rect">
            <a:avLst/>
          </a:prstGeom>
          <a:noFill/>
          <a:ln w="9525">
            <a:noFill/>
            <a:miter lim="800000"/>
            <a:headEnd/>
            <a:tailEnd/>
          </a:ln>
          <a:effectLst/>
        </p:spPr>
        <p:txBody>
          <a:bodyPr wrap="square">
            <a:spAutoFit/>
          </a:bodyPr>
          <a:lstStyle/>
          <a:p>
            <a:pPr>
              <a:spcBef>
                <a:spcPct val="0"/>
              </a:spcBef>
            </a:pPr>
            <a:r>
              <a:rPr lang="en-US" altLang="zh-CN" sz="3300" dirty="0">
                <a:solidFill>
                  <a:srgbClr val="000099"/>
                </a:solidFill>
              </a:rPr>
              <a:t>3</a:t>
            </a:r>
            <a:r>
              <a:rPr lang="en-US" altLang="zh-CN" sz="2400" dirty="0">
                <a:solidFill>
                  <a:srgbClr val="000099"/>
                </a:solidFill>
              </a:rPr>
              <a:t>.      </a:t>
            </a:r>
            <a:r>
              <a:rPr lang="zh-CN" altLang="en-US" sz="2400" dirty="0">
                <a:solidFill>
                  <a:srgbClr val="000099"/>
                </a:solidFill>
                <a:ea typeface="幼圆" pitchFamily="49" charset="-122"/>
              </a:rPr>
              <a:t>再设置另一个指针变量</a:t>
            </a:r>
            <a:r>
              <a:rPr lang="zh-CN" altLang="en-US" sz="2400" dirty="0">
                <a:solidFill>
                  <a:srgbClr val="000099"/>
                </a:solidFill>
              </a:rPr>
              <a:t> </a:t>
            </a:r>
            <a:r>
              <a:rPr lang="en-US" altLang="zh-CN" sz="2400" dirty="0">
                <a:solidFill>
                  <a:srgbClr val="FF0000"/>
                </a:solidFill>
              </a:rPr>
              <a:t>q</a:t>
            </a:r>
            <a:r>
              <a:rPr lang="zh-CN" altLang="en-US" sz="2400" dirty="0">
                <a:solidFill>
                  <a:srgbClr val="000099"/>
                </a:solidFill>
              </a:rPr>
              <a:t>，</a:t>
            </a:r>
            <a:r>
              <a:rPr lang="zh-CN" altLang="en-US" sz="2400" dirty="0">
                <a:solidFill>
                  <a:srgbClr val="000099"/>
                </a:solidFill>
                <a:ea typeface="幼圆" pitchFamily="49" charset="-122"/>
              </a:rPr>
              <a:t>初始时指向链表的第</a:t>
            </a:r>
            <a:r>
              <a:rPr lang="en-US" altLang="zh-CN" sz="2400" dirty="0">
                <a:solidFill>
                  <a:srgbClr val="000099"/>
                </a:solidFill>
              </a:rPr>
              <a:t>1</a:t>
            </a:r>
            <a:r>
              <a:rPr lang="zh-CN" altLang="en-US" sz="2400" dirty="0">
                <a:solidFill>
                  <a:srgbClr val="000099"/>
                </a:solidFill>
                <a:ea typeface="幼圆" pitchFamily="49" charset="-122"/>
              </a:rPr>
              <a:t>个</a:t>
            </a:r>
            <a:endParaRPr lang="zh-CN" altLang="en-US" sz="3300" dirty="0">
              <a:solidFill>
                <a:srgbClr val="000099"/>
              </a:solidFill>
              <a:ea typeface="幼圆" pitchFamily="49" charset="-122"/>
            </a:endParaRPr>
          </a:p>
          <a:p>
            <a:pPr>
              <a:spcBef>
                <a:spcPct val="0"/>
              </a:spcBef>
            </a:pPr>
            <a:r>
              <a:rPr lang="zh-CN" altLang="en-US" sz="3300" dirty="0">
                <a:solidFill>
                  <a:srgbClr val="000099"/>
                </a:solidFill>
                <a:ea typeface="幼圆" pitchFamily="49" charset="-122"/>
              </a:rPr>
              <a:t>       </a:t>
            </a:r>
            <a:r>
              <a:rPr lang="zh-CN" altLang="en-US" sz="2400" dirty="0">
                <a:solidFill>
                  <a:srgbClr val="000099"/>
                </a:solidFill>
                <a:ea typeface="幼圆" pitchFamily="49" charset="-122"/>
              </a:rPr>
              <a:t>结点</a:t>
            </a:r>
            <a:r>
              <a:rPr lang="zh-CN" altLang="en-US" sz="2400" dirty="0">
                <a:solidFill>
                  <a:srgbClr val="000099"/>
                </a:solidFill>
              </a:rPr>
              <a:t>；</a:t>
            </a:r>
            <a:endParaRPr lang="zh-CN" altLang="en-US" sz="3300" dirty="0">
              <a:solidFill>
                <a:srgbClr val="0000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9362"/>
                                        </p:tgtEl>
                                        <p:attrNameLst>
                                          <p:attrName>style.visibility</p:attrName>
                                        </p:attrNameLst>
                                      </p:cBhvr>
                                      <p:to>
                                        <p:strVal val="visible"/>
                                      </p:to>
                                    </p:set>
                                    <p:animEffect transition="in" filter="wipe(left)">
                                      <p:cBhvr>
                                        <p:cTn id="12" dur="500"/>
                                        <p:tgtEl>
                                          <p:spTgt spid="5693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69364"/>
                                        </p:tgtEl>
                                        <p:attrNameLst>
                                          <p:attrName>style.visibility</p:attrName>
                                        </p:attrNameLst>
                                      </p:cBhvr>
                                      <p:to>
                                        <p:strVal val="visible"/>
                                      </p:to>
                                    </p:set>
                                    <p:animEffect transition="in" filter="dissolve">
                                      <p:cBhvr>
                                        <p:cTn id="17" dur="500"/>
                                        <p:tgtEl>
                                          <p:spTgt spid="5693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9365"/>
                                        </p:tgtEl>
                                        <p:attrNameLst>
                                          <p:attrName>style.visibility</p:attrName>
                                        </p:attrNameLst>
                                      </p:cBhvr>
                                      <p:to>
                                        <p:strVal val="visible"/>
                                      </p:to>
                                    </p:set>
                                    <p:animEffect transition="in" filter="wipe(left)">
                                      <p:cBhvr>
                                        <p:cTn id="22" dur="500"/>
                                        <p:tgtEl>
                                          <p:spTgt spid="5693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69363"/>
                                        </p:tgtEl>
                                        <p:attrNameLst>
                                          <p:attrName>style.visibility</p:attrName>
                                        </p:attrNameLst>
                                      </p:cBhvr>
                                      <p:to>
                                        <p:strVal val="visible"/>
                                      </p:to>
                                    </p:set>
                                    <p:animEffect transition="in" filter="wipe(right)">
                                      <p:cBhvr>
                                        <p:cTn id="27" dur="500"/>
                                        <p:tgtEl>
                                          <p:spTgt spid="569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62" grpId="0"/>
      <p:bldP spid="569363" grpId="0"/>
      <p:bldP spid="569364" grpId="0"/>
      <p:bldP spid="56936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6" name="Rectangle 4"/>
          <p:cNvSpPr>
            <a:spLocks noChangeArrowheads="1"/>
          </p:cNvSpPr>
          <p:nvPr/>
        </p:nvSpPr>
        <p:spPr bwMode="auto">
          <a:xfrm>
            <a:off x="1584325" y="2060848"/>
            <a:ext cx="7559675" cy="2185214"/>
          </a:xfrm>
          <a:prstGeom prst="rect">
            <a:avLst/>
          </a:prstGeom>
          <a:noFill/>
          <a:ln w="9525">
            <a:noFill/>
            <a:miter lim="800000"/>
            <a:headEnd/>
            <a:tailEnd/>
          </a:ln>
          <a:effectLst/>
        </p:spPr>
        <p:txBody>
          <a:bodyPr>
            <a:spAutoFit/>
          </a:bodyPr>
          <a:lstStyle/>
          <a:p>
            <a:pPr>
              <a:lnSpc>
                <a:spcPct val="85000"/>
              </a:lnSpc>
              <a:spcBef>
                <a:spcPct val="0"/>
              </a:spcBef>
            </a:pPr>
            <a:r>
              <a:rPr lang="en-US" altLang="zh-CN" sz="3000" baseline="2000" dirty="0">
                <a:solidFill>
                  <a:schemeClr val="accent2"/>
                </a:solidFill>
              </a:rPr>
              <a:t>p=list;</a:t>
            </a:r>
          </a:p>
          <a:p>
            <a:pPr>
              <a:lnSpc>
                <a:spcPct val="85000"/>
              </a:lnSpc>
              <a:spcBef>
                <a:spcPct val="0"/>
              </a:spcBef>
            </a:pPr>
            <a:r>
              <a:rPr lang="en-US" altLang="zh-CN" sz="3000" baseline="2000" dirty="0">
                <a:solidFill>
                  <a:schemeClr val="accent2"/>
                </a:solidFill>
              </a:rPr>
              <a:t>for(</a:t>
            </a:r>
            <a:r>
              <a:rPr lang="en-US" altLang="zh-CN" sz="3000" baseline="2000" dirty="0" err="1">
                <a:solidFill>
                  <a:schemeClr val="accent2"/>
                </a:solidFill>
              </a:rPr>
              <a:t>i</a:t>
            </a:r>
            <a:r>
              <a:rPr lang="en-US" altLang="zh-CN" sz="3000" baseline="2000" dirty="0">
                <a:solidFill>
                  <a:schemeClr val="accent2"/>
                </a:solidFill>
              </a:rPr>
              <a:t>=1;i&lt;</a:t>
            </a:r>
            <a:r>
              <a:rPr lang="en-US" altLang="zh-CN" sz="3000" baseline="2000" dirty="0" err="1">
                <a:solidFill>
                  <a:schemeClr val="accent2"/>
                </a:solidFill>
              </a:rPr>
              <a:t>k;i</a:t>
            </a:r>
            <a:r>
              <a:rPr lang="en-US" altLang="zh-CN" sz="3000" baseline="2000" dirty="0">
                <a:solidFill>
                  <a:schemeClr val="accent2"/>
                </a:solidFill>
              </a:rPr>
              <a:t>++){       </a:t>
            </a:r>
            <a:r>
              <a:rPr lang="en-US" altLang="zh-CN" sz="2800" baseline="2000" dirty="0">
                <a:solidFill>
                  <a:schemeClr val="accent2"/>
                </a:solidFill>
              </a:rPr>
              <a:t>/*  </a:t>
            </a:r>
            <a:r>
              <a:rPr lang="zh-CN" altLang="en-US" sz="2800" baseline="2000" dirty="0">
                <a:solidFill>
                  <a:schemeClr val="accent2"/>
                </a:solidFill>
                <a:ea typeface="幼圆" pitchFamily="49" charset="-122"/>
              </a:rPr>
              <a:t>循环结束时</a:t>
            </a:r>
            <a:r>
              <a:rPr lang="zh-CN" altLang="en-US" sz="2800" baseline="2000" dirty="0">
                <a:solidFill>
                  <a:schemeClr val="accent2"/>
                </a:solidFill>
              </a:rPr>
              <a:t>，</a:t>
            </a:r>
            <a:r>
              <a:rPr lang="en-US" altLang="zh-CN" sz="2800" baseline="2000" dirty="0">
                <a:solidFill>
                  <a:schemeClr val="accent2"/>
                </a:solidFill>
              </a:rPr>
              <a:t>p</a:t>
            </a:r>
            <a:r>
              <a:rPr lang="zh-CN" altLang="en-US" sz="2800" baseline="2000" dirty="0">
                <a:solidFill>
                  <a:schemeClr val="accent2"/>
                </a:solidFill>
                <a:ea typeface="幼圆" pitchFamily="49" charset="-122"/>
              </a:rPr>
              <a:t>指向链表的第</a:t>
            </a:r>
            <a:r>
              <a:rPr lang="en-US" altLang="zh-CN" sz="2800" baseline="2000" dirty="0">
                <a:solidFill>
                  <a:schemeClr val="accent2"/>
                </a:solidFill>
              </a:rPr>
              <a:t>k</a:t>
            </a:r>
            <a:r>
              <a:rPr lang="zh-CN" altLang="en-US" sz="2800" baseline="2000" dirty="0">
                <a:solidFill>
                  <a:schemeClr val="accent2"/>
                </a:solidFill>
                <a:ea typeface="幼圆" pitchFamily="49" charset="-122"/>
              </a:rPr>
              <a:t>个结点</a:t>
            </a:r>
            <a:r>
              <a:rPr lang="en-US" altLang="zh-CN" sz="2800" baseline="2000" dirty="0">
                <a:solidFill>
                  <a:schemeClr val="accent2"/>
                </a:solidFill>
              </a:rPr>
              <a:t>  */</a:t>
            </a:r>
          </a:p>
          <a:p>
            <a:pPr>
              <a:lnSpc>
                <a:spcPct val="85000"/>
              </a:lnSpc>
              <a:spcBef>
                <a:spcPct val="0"/>
              </a:spcBef>
            </a:pPr>
            <a:r>
              <a:rPr lang="en-US" altLang="zh-CN" sz="3000" baseline="2000" dirty="0">
                <a:solidFill>
                  <a:schemeClr val="accent2"/>
                </a:solidFill>
              </a:rPr>
              <a:t>      p=p</a:t>
            </a:r>
            <a:r>
              <a:rPr lang="en-US" altLang="zh-CN" sz="3000" baseline="2000" dirty="0">
                <a:solidFill>
                  <a:schemeClr val="accent2"/>
                </a:solidFill>
                <a:latin typeface="宋体" charset="-122"/>
                <a:ea typeface="宋体" charset="-122"/>
              </a:rPr>
              <a:t>-</a:t>
            </a:r>
            <a:r>
              <a:rPr lang="en-US" altLang="zh-CN" sz="3000" baseline="2000" dirty="0">
                <a:solidFill>
                  <a:schemeClr val="accent2"/>
                </a:solidFill>
              </a:rPr>
              <a:t>&gt;link;</a:t>
            </a:r>
          </a:p>
          <a:p>
            <a:pPr>
              <a:lnSpc>
                <a:spcPct val="85000"/>
              </a:lnSpc>
              <a:spcBef>
                <a:spcPct val="0"/>
              </a:spcBef>
            </a:pPr>
            <a:r>
              <a:rPr lang="en-US" altLang="zh-CN" sz="3000" baseline="2000" dirty="0">
                <a:solidFill>
                  <a:schemeClr val="accent2"/>
                </a:solidFill>
              </a:rPr>
              <a:t>      if(p==NULL){</a:t>
            </a:r>
          </a:p>
          <a:p>
            <a:pPr>
              <a:lnSpc>
                <a:spcPct val="85000"/>
              </a:lnSpc>
              <a:spcBef>
                <a:spcPct val="0"/>
              </a:spcBef>
            </a:pPr>
            <a:r>
              <a:rPr lang="en-US" altLang="zh-CN" sz="3000" baseline="2000" dirty="0">
                <a:solidFill>
                  <a:schemeClr val="accent2"/>
                </a:solidFill>
              </a:rPr>
              <a:t>            </a:t>
            </a:r>
            <a:r>
              <a:rPr lang="en-US" altLang="zh-CN" sz="3000" baseline="2000" dirty="0" err="1">
                <a:solidFill>
                  <a:schemeClr val="accent2"/>
                </a:solidFill>
              </a:rPr>
              <a:t>printf</a:t>
            </a:r>
            <a:r>
              <a:rPr lang="en-US" altLang="zh-CN" sz="3000" baseline="2000" dirty="0">
                <a:solidFill>
                  <a:schemeClr val="accent2"/>
                </a:solidFill>
              </a:rPr>
              <a:t>("</a:t>
            </a:r>
            <a:r>
              <a:rPr lang="zh-CN" altLang="en-US" sz="2800" baseline="2000" dirty="0">
                <a:solidFill>
                  <a:schemeClr val="accent2"/>
                </a:solidFill>
                <a:ea typeface="幼圆" pitchFamily="49" charset="-122"/>
              </a:rPr>
              <a:t>链表中不存在倒数第</a:t>
            </a:r>
            <a:r>
              <a:rPr lang="en-US" altLang="zh-CN" sz="2800" baseline="2000" dirty="0">
                <a:solidFill>
                  <a:schemeClr val="accent2"/>
                </a:solidFill>
              </a:rPr>
              <a:t>k</a:t>
            </a:r>
            <a:r>
              <a:rPr lang="zh-CN" altLang="en-US" sz="2800" baseline="2000" dirty="0">
                <a:solidFill>
                  <a:schemeClr val="accent2"/>
                </a:solidFill>
                <a:ea typeface="幼圆" pitchFamily="49" charset="-122"/>
              </a:rPr>
              <a:t>个结点</a:t>
            </a:r>
            <a:r>
              <a:rPr lang="zh-CN" altLang="en-US" sz="3000" baseline="2000" dirty="0">
                <a:solidFill>
                  <a:schemeClr val="accent2"/>
                </a:solidFill>
              </a:rPr>
              <a:t>！</a:t>
            </a:r>
            <a:r>
              <a:rPr lang="en-US" altLang="zh-CN" sz="3000" baseline="2000" dirty="0">
                <a:solidFill>
                  <a:schemeClr val="accent2"/>
                </a:solidFill>
              </a:rPr>
              <a:t>")</a:t>
            </a:r>
          </a:p>
          <a:p>
            <a:pPr>
              <a:lnSpc>
                <a:spcPct val="85000"/>
              </a:lnSpc>
              <a:spcBef>
                <a:spcPct val="0"/>
              </a:spcBef>
            </a:pPr>
            <a:r>
              <a:rPr lang="en-US" altLang="zh-CN" sz="3000" baseline="2000" dirty="0">
                <a:solidFill>
                  <a:schemeClr val="accent2"/>
                </a:solidFill>
              </a:rPr>
              <a:t>            return NULL;</a:t>
            </a:r>
          </a:p>
          <a:p>
            <a:pPr>
              <a:lnSpc>
                <a:spcPct val="85000"/>
              </a:lnSpc>
              <a:spcBef>
                <a:spcPct val="0"/>
              </a:spcBef>
            </a:pPr>
            <a:r>
              <a:rPr lang="en-US" altLang="zh-CN" sz="3000" baseline="2000" dirty="0">
                <a:solidFill>
                  <a:schemeClr val="accent2"/>
                </a:solidFill>
              </a:rPr>
              <a:t>      }</a:t>
            </a:r>
          </a:p>
          <a:p>
            <a:pPr>
              <a:lnSpc>
                <a:spcPct val="85000"/>
              </a:lnSpc>
              <a:spcBef>
                <a:spcPct val="0"/>
              </a:spcBef>
            </a:pPr>
            <a:r>
              <a:rPr lang="en-US" altLang="zh-CN" sz="3000" baseline="2000" dirty="0">
                <a:solidFill>
                  <a:schemeClr val="accent2"/>
                </a:solidFill>
              </a:rPr>
              <a:t>}</a:t>
            </a:r>
          </a:p>
        </p:txBody>
      </p:sp>
      <p:sp>
        <p:nvSpPr>
          <p:cNvPr id="571397" name="Rectangle 5"/>
          <p:cNvSpPr>
            <a:spLocks noChangeArrowheads="1"/>
          </p:cNvSpPr>
          <p:nvPr/>
        </p:nvSpPr>
        <p:spPr bwMode="auto">
          <a:xfrm>
            <a:off x="1547664" y="4149080"/>
            <a:ext cx="7813675" cy="1007968"/>
          </a:xfrm>
          <a:prstGeom prst="rect">
            <a:avLst/>
          </a:prstGeom>
          <a:noFill/>
          <a:ln w="9525">
            <a:noFill/>
            <a:miter lim="800000"/>
            <a:headEnd/>
            <a:tailEnd/>
          </a:ln>
          <a:effectLst/>
        </p:spPr>
        <p:txBody>
          <a:bodyPr wrap="square">
            <a:spAutoFit/>
          </a:bodyPr>
          <a:lstStyle/>
          <a:p>
            <a:pPr>
              <a:lnSpc>
                <a:spcPct val="85000"/>
              </a:lnSpc>
              <a:spcBef>
                <a:spcPct val="0"/>
              </a:spcBef>
            </a:pPr>
            <a:endParaRPr lang="en-US" altLang="zh-CN" sz="3000" baseline="2000" dirty="0">
              <a:solidFill>
                <a:srgbClr val="000099"/>
              </a:solidFill>
            </a:endParaRPr>
          </a:p>
          <a:p>
            <a:pPr>
              <a:lnSpc>
                <a:spcPct val="85000"/>
              </a:lnSpc>
              <a:spcBef>
                <a:spcPct val="0"/>
              </a:spcBef>
            </a:pPr>
            <a:r>
              <a:rPr lang="en-US" altLang="zh-CN" sz="3000" baseline="2000" dirty="0">
                <a:solidFill>
                  <a:srgbClr val="000099"/>
                </a:solidFill>
              </a:rPr>
              <a:t>for(q=list; p</a:t>
            </a:r>
            <a:r>
              <a:rPr lang="en-US" altLang="zh-CN" sz="3000" baseline="2000" dirty="0">
                <a:solidFill>
                  <a:srgbClr val="000099"/>
                </a:solidFill>
                <a:latin typeface="宋体" charset="-122"/>
                <a:ea typeface="宋体" charset="-122"/>
              </a:rPr>
              <a:t>-</a:t>
            </a:r>
            <a:r>
              <a:rPr lang="en-US" altLang="zh-CN" sz="3000" baseline="2000" dirty="0">
                <a:solidFill>
                  <a:srgbClr val="000099"/>
                </a:solidFill>
              </a:rPr>
              <a:t>&gt;link!=NULL; p=p-&gt;</a:t>
            </a:r>
            <a:r>
              <a:rPr lang="en-US" altLang="zh-CN" sz="3000" baseline="2000" dirty="0" err="1">
                <a:solidFill>
                  <a:srgbClr val="000099"/>
                </a:solidFill>
              </a:rPr>
              <a:t>link,q</a:t>
            </a:r>
            <a:r>
              <a:rPr lang="en-US" altLang="zh-CN" sz="3000" baseline="2000" dirty="0">
                <a:solidFill>
                  <a:srgbClr val="000099"/>
                </a:solidFill>
              </a:rPr>
              <a:t>=q-&gt;link){</a:t>
            </a:r>
          </a:p>
          <a:p>
            <a:pPr>
              <a:lnSpc>
                <a:spcPct val="85000"/>
              </a:lnSpc>
              <a:spcBef>
                <a:spcPct val="0"/>
              </a:spcBef>
            </a:pPr>
            <a:r>
              <a:rPr lang="en-US" altLang="zh-CN" sz="3000" baseline="2000" dirty="0">
                <a:solidFill>
                  <a:srgbClr val="000099"/>
                </a:solidFill>
              </a:rPr>
              <a:t>      ; </a:t>
            </a:r>
            <a:r>
              <a:rPr lang="en-US" altLang="zh-CN" sz="2600" dirty="0">
                <a:solidFill>
                  <a:srgbClr val="000099"/>
                </a:solidFill>
              </a:rPr>
              <a:t>     </a:t>
            </a:r>
            <a:r>
              <a:rPr lang="en-US" altLang="zh-CN" sz="2800" dirty="0">
                <a:solidFill>
                  <a:srgbClr val="000099"/>
                </a:solidFill>
              </a:rPr>
              <a:t>         </a:t>
            </a:r>
            <a:r>
              <a:rPr lang="en-US" altLang="zh-CN" sz="2000" dirty="0">
                <a:solidFill>
                  <a:srgbClr val="000099"/>
                </a:solidFill>
              </a:rPr>
              <a:t>/*  p</a:t>
            </a:r>
            <a:r>
              <a:rPr lang="zh-CN" altLang="en-US" sz="2000" dirty="0">
                <a:solidFill>
                  <a:srgbClr val="000099"/>
                </a:solidFill>
                <a:ea typeface="幼圆" pitchFamily="49" charset="-122"/>
              </a:rPr>
              <a:t>指向链表最后那个结点</a:t>
            </a:r>
            <a:r>
              <a:rPr lang="zh-CN" altLang="en-US" sz="2000" dirty="0">
                <a:solidFill>
                  <a:srgbClr val="000099"/>
                </a:solidFill>
              </a:rPr>
              <a:t>，</a:t>
            </a:r>
            <a:r>
              <a:rPr lang="en-US" altLang="zh-CN" sz="2000" dirty="0">
                <a:solidFill>
                  <a:srgbClr val="000099"/>
                </a:solidFill>
              </a:rPr>
              <a:t>q</a:t>
            </a:r>
            <a:r>
              <a:rPr lang="zh-CN" altLang="en-US" sz="2000" dirty="0">
                <a:solidFill>
                  <a:srgbClr val="000099"/>
                </a:solidFill>
                <a:ea typeface="幼圆" pitchFamily="49" charset="-122"/>
              </a:rPr>
              <a:t>指向倒数第</a:t>
            </a:r>
            <a:r>
              <a:rPr lang="en-US" altLang="zh-CN" sz="2000" dirty="0">
                <a:solidFill>
                  <a:srgbClr val="000099"/>
                </a:solidFill>
              </a:rPr>
              <a:t>k</a:t>
            </a:r>
            <a:r>
              <a:rPr lang="zh-CN" altLang="en-US" sz="2000" dirty="0">
                <a:solidFill>
                  <a:srgbClr val="000099"/>
                </a:solidFill>
                <a:ea typeface="幼圆" pitchFamily="49" charset="-122"/>
              </a:rPr>
              <a:t>个结点</a:t>
            </a:r>
            <a:r>
              <a:rPr lang="zh-CN" altLang="en-US" sz="2000" dirty="0">
                <a:solidFill>
                  <a:srgbClr val="000099"/>
                </a:solidFill>
              </a:rPr>
              <a:t> *</a:t>
            </a:r>
            <a:r>
              <a:rPr lang="en-US" altLang="zh-CN" sz="2000" dirty="0">
                <a:solidFill>
                  <a:srgbClr val="000099"/>
                </a:solidFill>
              </a:rPr>
              <a:t>/</a:t>
            </a:r>
            <a:endParaRPr lang="zh-CN" altLang="en-US" sz="2800" dirty="0">
              <a:solidFill>
                <a:srgbClr val="000099"/>
              </a:solidFill>
            </a:endParaRPr>
          </a:p>
        </p:txBody>
      </p:sp>
      <p:sp>
        <p:nvSpPr>
          <p:cNvPr id="571399" name="Rectangle 7"/>
          <p:cNvSpPr>
            <a:spLocks noChangeArrowheads="1"/>
          </p:cNvSpPr>
          <p:nvPr/>
        </p:nvSpPr>
        <p:spPr bwMode="auto">
          <a:xfrm>
            <a:off x="1187624" y="5589240"/>
            <a:ext cx="8101013" cy="892552"/>
          </a:xfrm>
          <a:prstGeom prst="rect">
            <a:avLst/>
          </a:prstGeom>
          <a:noFill/>
          <a:ln w="9525">
            <a:noFill/>
            <a:miter lim="800000"/>
            <a:headEnd/>
            <a:tailEnd/>
          </a:ln>
          <a:effectLst/>
        </p:spPr>
        <p:txBody>
          <a:bodyPr wrap="square">
            <a:spAutoFit/>
          </a:bodyPr>
          <a:lstStyle/>
          <a:p>
            <a:r>
              <a:rPr lang="en-US" altLang="zh-CN" sz="2400" dirty="0">
                <a:solidFill>
                  <a:srgbClr val="FF0000"/>
                </a:solidFill>
              </a:rPr>
              <a:t>return q;      </a:t>
            </a:r>
            <a:r>
              <a:rPr lang="en-US" altLang="zh-CN" sz="2000" dirty="0">
                <a:solidFill>
                  <a:srgbClr val="FF0000"/>
                </a:solidFill>
              </a:rPr>
              <a:t>/*  </a:t>
            </a:r>
            <a:r>
              <a:rPr lang="zh-CN" altLang="en-US" sz="2000" dirty="0">
                <a:solidFill>
                  <a:srgbClr val="FF0000"/>
                </a:solidFill>
                <a:ea typeface="幼圆" pitchFamily="49" charset="-122"/>
              </a:rPr>
              <a:t>给出链表倒数第</a:t>
            </a:r>
            <a:r>
              <a:rPr lang="en-US" altLang="zh-CN" sz="2000" dirty="0">
                <a:solidFill>
                  <a:srgbClr val="FF0000"/>
                </a:solidFill>
              </a:rPr>
              <a:t>k</a:t>
            </a:r>
            <a:r>
              <a:rPr lang="zh-CN" altLang="en-US" sz="2000" dirty="0">
                <a:solidFill>
                  <a:srgbClr val="FF0000"/>
                </a:solidFill>
                <a:ea typeface="幼圆" pitchFamily="49" charset="-122"/>
              </a:rPr>
              <a:t>个结点</a:t>
            </a:r>
            <a:r>
              <a:rPr lang="en-US" altLang="zh-CN" sz="2000" dirty="0">
                <a:solidFill>
                  <a:srgbClr val="FF0000"/>
                </a:solidFill>
              </a:rPr>
              <a:t>(q</a:t>
            </a:r>
            <a:r>
              <a:rPr lang="zh-CN" altLang="en-US" sz="2000" dirty="0">
                <a:solidFill>
                  <a:srgbClr val="FF0000"/>
                </a:solidFill>
                <a:latin typeface="幼圆" pitchFamily="49" charset="-122"/>
                <a:ea typeface="幼圆" pitchFamily="49" charset="-122"/>
              </a:rPr>
              <a:t>指向的那个结点</a:t>
            </a:r>
            <a:r>
              <a:rPr lang="en-US" altLang="zh-CN" sz="2000" dirty="0">
                <a:solidFill>
                  <a:srgbClr val="FF0000"/>
                </a:solidFill>
                <a:latin typeface="幼圆" pitchFamily="49" charset="-122"/>
                <a:ea typeface="幼圆" pitchFamily="49" charset="-122"/>
              </a:rPr>
              <a:t>)</a:t>
            </a:r>
            <a:r>
              <a:rPr lang="zh-CN" altLang="en-US" sz="2000" dirty="0">
                <a:solidFill>
                  <a:srgbClr val="FF0000"/>
                </a:solidFill>
                <a:latin typeface="幼圆" pitchFamily="49" charset="-122"/>
                <a:ea typeface="幼圆" pitchFamily="49" charset="-122"/>
              </a:rPr>
              <a:t>的地址</a:t>
            </a:r>
            <a:r>
              <a:rPr lang="zh-CN" altLang="en-US" sz="2000" dirty="0">
                <a:solidFill>
                  <a:srgbClr val="FF0000"/>
                </a:solidFill>
              </a:rPr>
              <a:t> *</a:t>
            </a:r>
            <a:r>
              <a:rPr lang="en-US" altLang="zh-CN" sz="2000" dirty="0">
                <a:solidFill>
                  <a:srgbClr val="FF0000"/>
                </a:solidFill>
              </a:rPr>
              <a:t>/</a:t>
            </a:r>
            <a:br>
              <a:rPr lang="en-US" altLang="zh-CN" sz="2800" dirty="0">
                <a:solidFill>
                  <a:srgbClr val="FF0000"/>
                </a:solidFill>
              </a:rPr>
            </a:br>
            <a:endParaRPr lang="zh-CN" altLang="en-US" sz="2800" dirty="0">
              <a:solidFill>
                <a:srgbClr val="FF0000"/>
              </a:solidFill>
            </a:endParaRPr>
          </a:p>
        </p:txBody>
      </p:sp>
      <p:sp>
        <p:nvSpPr>
          <p:cNvPr id="571400" name="Rectangle 8"/>
          <p:cNvSpPr>
            <a:spLocks noChangeArrowheads="1"/>
          </p:cNvSpPr>
          <p:nvPr/>
        </p:nvSpPr>
        <p:spPr bwMode="auto">
          <a:xfrm>
            <a:off x="863600" y="489883"/>
            <a:ext cx="8280400" cy="5847755"/>
          </a:xfrm>
          <a:prstGeom prst="rect">
            <a:avLst/>
          </a:prstGeom>
          <a:noFill/>
          <a:ln w="9525">
            <a:noFill/>
            <a:miter lim="800000"/>
            <a:headEnd/>
            <a:tailEnd/>
          </a:ln>
          <a:effectLst/>
        </p:spPr>
        <p:txBody>
          <a:bodyPr anchor="ctr">
            <a:spAutoFit/>
          </a:bodyPr>
          <a:lstStyle/>
          <a:p>
            <a:pPr indent="114300">
              <a:lnSpc>
                <a:spcPct val="85000"/>
              </a:lnSpc>
              <a:spcBef>
                <a:spcPct val="0"/>
              </a:spcBef>
            </a:pPr>
            <a:r>
              <a:rPr lang="en-US" altLang="zh-CN" sz="3000" baseline="2000" dirty="0" err="1">
                <a:solidFill>
                  <a:srgbClr val="000099"/>
                </a:solidFill>
              </a:rPr>
              <a:t>Nodeptr</a:t>
            </a:r>
            <a:r>
              <a:rPr lang="en-US" altLang="zh-CN" sz="3000" baseline="2000" dirty="0">
                <a:solidFill>
                  <a:srgbClr val="000099"/>
                </a:solidFill>
              </a:rPr>
              <a:t> </a:t>
            </a:r>
            <a:r>
              <a:rPr lang="en-US" altLang="zh-CN" sz="3000" baseline="2000" dirty="0" err="1">
                <a:solidFill>
                  <a:srgbClr val="000099"/>
                </a:solidFill>
              </a:rPr>
              <a:t>searchNode</a:t>
            </a:r>
            <a:r>
              <a:rPr lang="en-US" altLang="zh-CN" sz="3000" baseline="2000" dirty="0">
                <a:solidFill>
                  <a:srgbClr val="000099"/>
                </a:solidFill>
              </a:rPr>
              <a:t>(</a:t>
            </a:r>
            <a:r>
              <a:rPr lang="en-US" altLang="zh-CN" sz="3000" baseline="2000" dirty="0" err="1">
                <a:solidFill>
                  <a:srgbClr val="000099"/>
                </a:solidFill>
              </a:rPr>
              <a:t>Nodeptr</a:t>
            </a:r>
            <a:r>
              <a:rPr lang="en-US" altLang="zh-CN" sz="3000" baseline="2000" dirty="0">
                <a:solidFill>
                  <a:srgbClr val="000099"/>
                </a:solidFill>
              </a:rPr>
              <a:t> </a:t>
            </a:r>
            <a:r>
              <a:rPr lang="en-US" altLang="zh-CN" sz="3000" baseline="2000" dirty="0" err="1">
                <a:solidFill>
                  <a:srgbClr val="000099"/>
                </a:solidFill>
              </a:rPr>
              <a:t>list,int</a:t>
            </a:r>
            <a:r>
              <a:rPr lang="en-US" altLang="zh-CN" sz="3000" baseline="2000" dirty="0">
                <a:solidFill>
                  <a:srgbClr val="000099"/>
                </a:solidFill>
              </a:rPr>
              <a:t> k)</a:t>
            </a:r>
          </a:p>
          <a:p>
            <a:pPr indent="114300">
              <a:lnSpc>
                <a:spcPct val="85000"/>
              </a:lnSpc>
              <a:spcBef>
                <a:spcPct val="0"/>
              </a:spcBef>
            </a:pPr>
            <a:r>
              <a:rPr lang="en-US" altLang="zh-CN" sz="3000" baseline="2000" dirty="0">
                <a:solidFill>
                  <a:srgbClr val="000099"/>
                </a:solidFill>
              </a:rPr>
              <a:t>{  </a:t>
            </a:r>
          </a:p>
          <a:p>
            <a:pPr indent="114300">
              <a:lnSpc>
                <a:spcPct val="85000"/>
              </a:lnSpc>
              <a:spcBef>
                <a:spcPct val="0"/>
              </a:spcBef>
            </a:pPr>
            <a:r>
              <a:rPr lang="en-US" altLang="zh-CN" sz="3000" baseline="2000" dirty="0">
                <a:solidFill>
                  <a:srgbClr val="000099"/>
                </a:solidFill>
              </a:rPr>
              <a:t>     </a:t>
            </a:r>
            <a:r>
              <a:rPr lang="en-US" altLang="zh-CN" sz="3000" baseline="2000" dirty="0" err="1">
                <a:solidFill>
                  <a:srgbClr val="000099"/>
                </a:solidFill>
              </a:rPr>
              <a:t>Nodeptr</a:t>
            </a:r>
            <a:r>
              <a:rPr lang="en-US" altLang="zh-CN" sz="3000" baseline="2000" dirty="0">
                <a:solidFill>
                  <a:srgbClr val="000099"/>
                </a:solidFill>
              </a:rPr>
              <a:t> </a:t>
            </a:r>
            <a:r>
              <a:rPr lang="en-US" altLang="zh-CN" sz="3000" baseline="2000" dirty="0" err="1">
                <a:solidFill>
                  <a:srgbClr val="000099"/>
                </a:solidFill>
              </a:rPr>
              <a:t>p,q</a:t>
            </a:r>
            <a:r>
              <a:rPr lang="en-US" altLang="zh-CN" sz="3000" baseline="2000" dirty="0">
                <a:solidFill>
                  <a:srgbClr val="000099"/>
                </a:solidFill>
              </a:rPr>
              <a:t>;</a:t>
            </a:r>
          </a:p>
          <a:p>
            <a:pPr indent="114300">
              <a:lnSpc>
                <a:spcPct val="85000"/>
              </a:lnSpc>
              <a:spcBef>
                <a:spcPct val="0"/>
              </a:spcBef>
            </a:pPr>
            <a:r>
              <a:rPr lang="en-US" altLang="zh-CN" sz="3000" baseline="2000" dirty="0">
                <a:solidFill>
                  <a:srgbClr val="000099"/>
                </a:solidFill>
              </a:rPr>
              <a:t>     </a:t>
            </a:r>
            <a:r>
              <a:rPr lang="en-US" altLang="zh-CN" sz="3000" baseline="2000" dirty="0" err="1">
                <a:solidFill>
                  <a:srgbClr val="000099"/>
                </a:solidFill>
              </a:rPr>
              <a:t>int</a:t>
            </a:r>
            <a:r>
              <a:rPr lang="en-US" altLang="zh-CN" sz="3000" baseline="2000" dirty="0">
                <a:solidFill>
                  <a:srgbClr val="000099"/>
                </a:solidFill>
              </a:rPr>
              <a:t> </a:t>
            </a:r>
            <a:r>
              <a:rPr lang="en-US" altLang="zh-CN" sz="3000" baseline="2000" dirty="0" err="1">
                <a:solidFill>
                  <a:srgbClr val="000099"/>
                </a:solidFill>
              </a:rPr>
              <a:t>i</a:t>
            </a:r>
            <a:r>
              <a:rPr lang="en-US" altLang="zh-CN" sz="3000" baseline="2000" dirty="0">
                <a:solidFill>
                  <a:srgbClr val="000099"/>
                </a:solidFill>
              </a:rPr>
              <a:t>;</a:t>
            </a:r>
          </a:p>
          <a:p>
            <a:pPr indent="114300">
              <a:lnSpc>
                <a:spcPct val="85000"/>
              </a:lnSpc>
              <a:spcBef>
                <a:spcPct val="0"/>
              </a:spcBef>
            </a:pPr>
            <a:r>
              <a:rPr lang="en-US" altLang="zh-CN" sz="3000" baseline="2000" dirty="0">
                <a:solidFill>
                  <a:srgbClr val="000099"/>
                </a:solidFill>
              </a:rPr>
              <a:t>     if(list!=NULL &amp;&amp; k&gt;0){</a:t>
            </a: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r>
              <a:rPr lang="en-US" altLang="zh-CN" sz="3000" baseline="2000" dirty="0">
                <a:solidFill>
                  <a:srgbClr val="000099"/>
                </a:solidFill>
              </a:rPr>
              <a:t>     }</a:t>
            </a:r>
          </a:p>
          <a:p>
            <a:pPr indent="114300">
              <a:lnSpc>
                <a:spcPct val="85000"/>
              </a:lnSpc>
              <a:spcBef>
                <a:spcPct val="0"/>
              </a:spcBef>
            </a:pPr>
            <a:endParaRPr lang="en-US" altLang="zh-CN" sz="3000" baseline="2000" dirty="0">
              <a:solidFill>
                <a:srgbClr val="000099"/>
              </a:solidFill>
            </a:endParaRPr>
          </a:p>
          <a:p>
            <a:pPr indent="114300">
              <a:lnSpc>
                <a:spcPct val="85000"/>
              </a:lnSpc>
              <a:spcBef>
                <a:spcPct val="0"/>
              </a:spcBef>
            </a:pPr>
            <a:r>
              <a:rPr lang="en-US" altLang="zh-CN" sz="3000" baseline="2000" dirty="0">
                <a:solidFill>
                  <a:srgbClr val="000099"/>
                </a:solidFill>
              </a:rPr>
              <a:t>}</a:t>
            </a:r>
          </a:p>
        </p:txBody>
      </p:sp>
      <p:grpSp>
        <p:nvGrpSpPr>
          <p:cNvPr id="2" name="Group 9"/>
          <p:cNvGrpSpPr>
            <a:grpSpLocks/>
          </p:cNvGrpSpPr>
          <p:nvPr/>
        </p:nvGrpSpPr>
        <p:grpSpPr bwMode="auto">
          <a:xfrm>
            <a:off x="6659563" y="706438"/>
            <a:ext cx="1779587" cy="973137"/>
            <a:chOff x="392" y="169"/>
            <a:chExt cx="1121" cy="613"/>
          </a:xfrm>
        </p:grpSpPr>
        <p:sp>
          <p:nvSpPr>
            <p:cNvPr id="27655" name="AutoShape 10"/>
            <p:cNvSpPr>
              <a:spLocks noChangeArrowheads="1"/>
            </p:cNvSpPr>
            <p:nvPr/>
          </p:nvSpPr>
          <p:spPr bwMode="auto">
            <a:xfrm rot="4009486">
              <a:off x="689" y="-41"/>
              <a:ext cx="613" cy="1034"/>
            </a:xfrm>
            <a:prstGeom prst="irregularSeal2">
              <a:avLst/>
            </a:prstGeom>
            <a:solidFill>
              <a:srgbClr val="FF9393"/>
            </a:solidFill>
            <a:ln w="60325">
              <a:solidFill>
                <a:srgbClr val="FFFF00"/>
              </a:solidFill>
              <a:miter lim="800000"/>
              <a:headEnd/>
              <a:tailEnd/>
            </a:ln>
            <a:effectLst>
              <a:outerShdw dist="104727" dir="842175" algn="ctr" rotWithShape="0">
                <a:srgbClr val="B2B2B2"/>
              </a:outerShdw>
            </a:effectLst>
          </p:spPr>
          <p:txBody>
            <a:bodyPr wrap="none" anchor="ctr"/>
            <a:lstStyle/>
            <a:p>
              <a:endParaRPr lang="zh-CN" altLang="en-US"/>
            </a:p>
          </p:txBody>
        </p:sp>
        <p:sp>
          <p:nvSpPr>
            <p:cNvPr id="27656" name="Rectangle 11"/>
            <p:cNvSpPr>
              <a:spLocks noChangeArrowheads="1"/>
            </p:cNvSpPr>
            <p:nvPr/>
          </p:nvSpPr>
          <p:spPr bwMode="auto">
            <a:xfrm>
              <a:off x="392" y="223"/>
              <a:ext cx="1108" cy="404"/>
            </a:xfrm>
            <a:prstGeom prst="rect">
              <a:avLst/>
            </a:prstGeom>
            <a:noFill/>
            <a:ln w="9525">
              <a:noFill/>
              <a:miter lim="800000"/>
              <a:headEnd/>
              <a:tailEnd/>
            </a:ln>
            <a:effectLst>
              <a:outerShdw dist="35921" dir="2700000" algn="ctr" rotWithShape="0">
                <a:schemeClr val="bg1"/>
              </a:outerShdw>
            </a:effectLst>
          </p:spPr>
          <p:txBody>
            <a:bodyPr anchor="ctr">
              <a:spAutoFit/>
            </a:bodyPr>
            <a:lstStyle/>
            <a:p>
              <a:pPr algn="ctr"/>
              <a:r>
                <a:rPr lang="zh-CN" altLang="en-US" sz="3600" i="1" baseline="0">
                  <a:ea typeface="黑体" pitchFamily="2" charset="-122"/>
                </a:rPr>
                <a:t>算法</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1396"/>
                                        </p:tgtEl>
                                        <p:attrNameLst>
                                          <p:attrName>style.visibility</p:attrName>
                                        </p:attrNameLst>
                                      </p:cBhvr>
                                      <p:to>
                                        <p:strVal val="visible"/>
                                      </p:to>
                                    </p:set>
                                    <p:animEffect transition="in" filter="wipe(left)">
                                      <p:cBhvr>
                                        <p:cTn id="7" dur="500"/>
                                        <p:tgtEl>
                                          <p:spTgt spid="571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71397"/>
                                        </p:tgtEl>
                                        <p:attrNameLst>
                                          <p:attrName>style.visibility</p:attrName>
                                        </p:attrNameLst>
                                      </p:cBhvr>
                                      <p:to>
                                        <p:strVal val="visible"/>
                                      </p:to>
                                    </p:set>
                                    <p:animEffect transition="in" filter="wipe(right)">
                                      <p:cBhvr>
                                        <p:cTn id="12" dur="500"/>
                                        <p:tgtEl>
                                          <p:spTgt spid="5713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71399"/>
                                        </p:tgtEl>
                                        <p:attrNameLst>
                                          <p:attrName>style.visibility</p:attrName>
                                        </p:attrNameLst>
                                      </p:cBhvr>
                                      <p:to>
                                        <p:strVal val="visible"/>
                                      </p:to>
                                    </p:set>
                                    <p:animEffect transition="in" filter="dissolve">
                                      <p:cBhvr>
                                        <p:cTn id="17" dur="500"/>
                                        <p:tgtEl>
                                          <p:spTgt spid="571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6" grpId="0"/>
      <p:bldP spid="571397" grpId="0"/>
      <p:bldP spid="57139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76600" y="2636838"/>
            <a:ext cx="3527425" cy="1800225"/>
            <a:chOff x="2064" y="1661"/>
            <a:chExt cx="2222" cy="1134"/>
          </a:xfrm>
        </p:grpSpPr>
        <p:pic>
          <p:nvPicPr>
            <p:cNvPr id="28707" name="Picture 3" descr="5"/>
            <p:cNvPicPr>
              <a:picLocks noChangeAspect="1" noChangeArrowheads="1" noCrop="1"/>
            </p:cNvPicPr>
            <p:nvPr/>
          </p:nvPicPr>
          <p:blipFill>
            <a:blip r:embed="rId2" cstate="print"/>
            <a:srcRect/>
            <a:stretch>
              <a:fillRect/>
            </a:stretch>
          </p:blipFill>
          <p:spPr bwMode="auto">
            <a:xfrm>
              <a:off x="3424" y="1933"/>
              <a:ext cx="862" cy="862"/>
            </a:xfrm>
            <a:prstGeom prst="rect">
              <a:avLst/>
            </a:prstGeom>
            <a:noFill/>
            <a:ln w="9525">
              <a:noFill/>
              <a:miter lim="800000"/>
              <a:headEnd/>
              <a:tailEnd/>
            </a:ln>
          </p:spPr>
        </p:pic>
        <p:grpSp>
          <p:nvGrpSpPr>
            <p:cNvPr id="3" name="Group 4"/>
            <p:cNvGrpSpPr>
              <a:grpSpLocks/>
            </p:cNvGrpSpPr>
            <p:nvPr/>
          </p:nvGrpSpPr>
          <p:grpSpPr bwMode="auto">
            <a:xfrm>
              <a:off x="2064" y="1661"/>
              <a:ext cx="1315" cy="907"/>
              <a:chOff x="2245" y="1661"/>
              <a:chExt cx="864" cy="1152"/>
            </a:xfrm>
          </p:grpSpPr>
          <p:sp>
            <p:nvSpPr>
              <p:cNvPr id="28710" name="Rectangle 5"/>
              <p:cNvSpPr>
                <a:spLocks noChangeArrowheads="1"/>
              </p:cNvSpPr>
              <p:nvPr/>
            </p:nvSpPr>
            <p:spPr bwMode="auto">
              <a:xfrm>
                <a:off x="2245" y="1661"/>
                <a:ext cx="864" cy="1152"/>
              </a:xfrm>
              <a:prstGeom prst="rect">
                <a:avLst/>
              </a:prstGeom>
              <a:solidFill>
                <a:srgbClr val="BBBBBB"/>
              </a:solidFill>
              <a:ln w="3175">
                <a:solidFill>
                  <a:srgbClr val="000000"/>
                </a:solidFill>
                <a:miter lim="800000"/>
                <a:headEnd/>
                <a:tailEnd/>
              </a:ln>
              <a:effectLst/>
            </p:spPr>
            <p:txBody>
              <a:bodyPr wrap="none" anchor="ctr">
                <a:spAutoFit/>
              </a:bodyPr>
              <a:lstStyle/>
              <a:p>
                <a:endParaRPr lang="zh-CN" altLang="en-US"/>
              </a:p>
            </p:txBody>
          </p:sp>
          <p:sp>
            <p:nvSpPr>
              <p:cNvPr id="28711" name="Rectangle 6"/>
              <p:cNvSpPr>
                <a:spLocks noChangeArrowheads="1"/>
              </p:cNvSpPr>
              <p:nvPr/>
            </p:nvSpPr>
            <p:spPr bwMode="auto">
              <a:xfrm>
                <a:off x="2271" y="1685"/>
                <a:ext cx="812" cy="1104"/>
              </a:xfrm>
              <a:prstGeom prst="rect">
                <a:avLst/>
              </a:prstGeom>
              <a:solidFill>
                <a:srgbClr val="FFFF99"/>
              </a:solidFill>
              <a:ln w="3175">
                <a:solidFill>
                  <a:srgbClr val="000000"/>
                </a:solidFill>
                <a:miter lim="800000"/>
                <a:headEnd/>
                <a:tailEnd/>
              </a:ln>
              <a:effectLst/>
            </p:spPr>
            <p:txBody>
              <a:bodyPr wrap="none" anchor="ctr">
                <a:spAutoFit/>
              </a:bodyPr>
              <a:lstStyle/>
              <a:p>
                <a:endParaRPr lang="zh-CN" altLang="en-US"/>
              </a:p>
            </p:txBody>
          </p:sp>
          <p:sp>
            <p:nvSpPr>
              <p:cNvPr id="28712" name="Freeform 7"/>
              <p:cNvSpPr>
                <a:spLocks/>
              </p:cNvSpPr>
              <p:nvPr/>
            </p:nvSpPr>
            <p:spPr bwMode="auto">
              <a:xfrm>
                <a:off x="2271" y="1685"/>
                <a:ext cx="813" cy="1105"/>
              </a:xfrm>
              <a:custGeom>
                <a:avLst/>
                <a:gdLst>
                  <a:gd name="T0" fmla="*/ 0 w 813"/>
                  <a:gd name="T1" fmla="*/ 0 h 1105"/>
                  <a:gd name="T2" fmla="*/ 0 w 813"/>
                  <a:gd name="T3" fmla="*/ 1104 h 1105"/>
                  <a:gd name="T4" fmla="*/ 171 w 813"/>
                  <a:gd name="T5" fmla="*/ 1104 h 1105"/>
                  <a:gd name="T6" fmla="*/ 222 w 813"/>
                  <a:gd name="T7" fmla="*/ 1095 h 1105"/>
                  <a:gd name="T8" fmla="*/ 278 w 813"/>
                  <a:gd name="T9" fmla="*/ 1087 h 1105"/>
                  <a:gd name="T10" fmla="*/ 333 w 813"/>
                  <a:gd name="T11" fmla="*/ 1059 h 1105"/>
                  <a:gd name="T12" fmla="*/ 380 w 813"/>
                  <a:gd name="T13" fmla="*/ 1038 h 1105"/>
                  <a:gd name="T14" fmla="*/ 453 w 813"/>
                  <a:gd name="T15" fmla="*/ 973 h 1105"/>
                  <a:gd name="T16" fmla="*/ 483 w 813"/>
                  <a:gd name="T17" fmla="*/ 945 h 1105"/>
                  <a:gd name="T18" fmla="*/ 551 w 813"/>
                  <a:gd name="T19" fmla="*/ 790 h 1105"/>
                  <a:gd name="T20" fmla="*/ 573 w 813"/>
                  <a:gd name="T21" fmla="*/ 815 h 1105"/>
                  <a:gd name="T22" fmla="*/ 611 w 813"/>
                  <a:gd name="T23" fmla="*/ 847 h 1105"/>
                  <a:gd name="T24" fmla="*/ 663 w 813"/>
                  <a:gd name="T25" fmla="*/ 863 h 1105"/>
                  <a:gd name="T26" fmla="*/ 714 w 813"/>
                  <a:gd name="T27" fmla="*/ 863 h 1105"/>
                  <a:gd name="T28" fmla="*/ 765 w 813"/>
                  <a:gd name="T29" fmla="*/ 851 h 1105"/>
                  <a:gd name="T30" fmla="*/ 791 w 813"/>
                  <a:gd name="T31" fmla="*/ 823 h 1105"/>
                  <a:gd name="T32" fmla="*/ 804 w 813"/>
                  <a:gd name="T33" fmla="*/ 782 h 1105"/>
                  <a:gd name="T34" fmla="*/ 812 w 813"/>
                  <a:gd name="T35" fmla="*/ 741 h 1105"/>
                  <a:gd name="T36" fmla="*/ 812 w 813"/>
                  <a:gd name="T37" fmla="*/ 0 h 1105"/>
                  <a:gd name="T38" fmla="*/ 0 w 813"/>
                  <a:gd name="T39" fmla="*/ 0 h 11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3" h="1105">
                    <a:moveTo>
                      <a:pt x="0" y="0"/>
                    </a:moveTo>
                    <a:lnTo>
                      <a:pt x="0" y="1104"/>
                    </a:lnTo>
                    <a:lnTo>
                      <a:pt x="171" y="1104"/>
                    </a:lnTo>
                    <a:lnTo>
                      <a:pt x="222" y="1095"/>
                    </a:lnTo>
                    <a:lnTo>
                      <a:pt x="278" y="1087"/>
                    </a:lnTo>
                    <a:lnTo>
                      <a:pt x="333" y="1059"/>
                    </a:lnTo>
                    <a:lnTo>
                      <a:pt x="380" y="1038"/>
                    </a:lnTo>
                    <a:lnTo>
                      <a:pt x="453" y="973"/>
                    </a:lnTo>
                    <a:lnTo>
                      <a:pt x="483" y="945"/>
                    </a:lnTo>
                    <a:lnTo>
                      <a:pt x="551" y="790"/>
                    </a:lnTo>
                    <a:lnTo>
                      <a:pt x="573" y="815"/>
                    </a:lnTo>
                    <a:lnTo>
                      <a:pt x="611" y="847"/>
                    </a:lnTo>
                    <a:lnTo>
                      <a:pt x="663" y="863"/>
                    </a:lnTo>
                    <a:lnTo>
                      <a:pt x="714" y="863"/>
                    </a:lnTo>
                    <a:lnTo>
                      <a:pt x="765" y="851"/>
                    </a:lnTo>
                    <a:lnTo>
                      <a:pt x="791" y="823"/>
                    </a:lnTo>
                    <a:lnTo>
                      <a:pt x="804" y="782"/>
                    </a:lnTo>
                    <a:lnTo>
                      <a:pt x="812" y="741"/>
                    </a:lnTo>
                    <a:lnTo>
                      <a:pt x="812" y="0"/>
                    </a:lnTo>
                    <a:lnTo>
                      <a:pt x="0" y="0"/>
                    </a:lnTo>
                    <a:close/>
                  </a:path>
                </a:pathLst>
              </a:custGeom>
              <a:solidFill>
                <a:srgbClr val="CCFFFF"/>
              </a:solidFill>
              <a:ln w="9525" cap="flat">
                <a:solidFill>
                  <a:srgbClr val="000000"/>
                </a:solidFill>
                <a:prstDash val="solid"/>
                <a:round/>
                <a:headEnd/>
                <a:tailEnd/>
              </a:ln>
              <a:effectLst/>
            </p:spPr>
            <p:txBody>
              <a:bodyPr wrap="none" anchor="ctr">
                <a:spAutoFit/>
              </a:bodyPr>
              <a:lstStyle/>
              <a:p>
                <a:endParaRPr lang="zh-CN" altLang="en-US"/>
              </a:p>
            </p:txBody>
          </p:sp>
          <p:sp>
            <p:nvSpPr>
              <p:cNvPr id="28713" name="Freeform 8"/>
              <p:cNvSpPr>
                <a:spLocks/>
              </p:cNvSpPr>
              <p:nvPr/>
            </p:nvSpPr>
            <p:spPr bwMode="auto">
              <a:xfrm>
                <a:off x="2626" y="2544"/>
                <a:ext cx="390" cy="229"/>
              </a:xfrm>
              <a:custGeom>
                <a:avLst/>
                <a:gdLst>
                  <a:gd name="T0" fmla="*/ 0 w 390"/>
                  <a:gd name="T1" fmla="*/ 228 h 229"/>
                  <a:gd name="T2" fmla="*/ 389 w 390"/>
                  <a:gd name="T3" fmla="*/ 33 h 229"/>
                  <a:gd name="T4" fmla="*/ 350 w 390"/>
                  <a:gd name="T5" fmla="*/ 37 h 229"/>
                  <a:gd name="T6" fmla="*/ 295 w 390"/>
                  <a:gd name="T7" fmla="*/ 41 h 229"/>
                  <a:gd name="T8" fmla="*/ 261 w 390"/>
                  <a:gd name="T9" fmla="*/ 33 h 229"/>
                  <a:gd name="T10" fmla="*/ 231 w 390"/>
                  <a:gd name="T11" fmla="*/ 21 h 229"/>
                  <a:gd name="T12" fmla="*/ 209 w 390"/>
                  <a:gd name="T13" fmla="*/ 0 h 229"/>
                  <a:gd name="T14" fmla="*/ 192 w 390"/>
                  <a:gd name="T15" fmla="*/ 33 h 229"/>
                  <a:gd name="T16" fmla="*/ 184 w 390"/>
                  <a:gd name="T17" fmla="*/ 70 h 229"/>
                  <a:gd name="T18" fmla="*/ 166 w 390"/>
                  <a:gd name="T19" fmla="*/ 106 h 229"/>
                  <a:gd name="T20" fmla="*/ 124 w 390"/>
                  <a:gd name="T21" fmla="*/ 151 h 229"/>
                  <a:gd name="T22" fmla="*/ 17 w 390"/>
                  <a:gd name="T23" fmla="*/ 220 h 2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0" h="229">
                    <a:moveTo>
                      <a:pt x="0" y="228"/>
                    </a:moveTo>
                    <a:lnTo>
                      <a:pt x="389" y="33"/>
                    </a:lnTo>
                    <a:lnTo>
                      <a:pt x="350" y="37"/>
                    </a:lnTo>
                    <a:lnTo>
                      <a:pt x="295" y="41"/>
                    </a:lnTo>
                    <a:lnTo>
                      <a:pt x="261" y="33"/>
                    </a:lnTo>
                    <a:lnTo>
                      <a:pt x="231" y="21"/>
                    </a:lnTo>
                    <a:lnTo>
                      <a:pt x="209" y="0"/>
                    </a:lnTo>
                    <a:lnTo>
                      <a:pt x="192" y="33"/>
                    </a:lnTo>
                    <a:lnTo>
                      <a:pt x="184" y="70"/>
                    </a:lnTo>
                    <a:lnTo>
                      <a:pt x="166" y="106"/>
                    </a:lnTo>
                    <a:lnTo>
                      <a:pt x="124" y="151"/>
                    </a:lnTo>
                    <a:lnTo>
                      <a:pt x="17" y="220"/>
                    </a:lnTo>
                  </a:path>
                </a:pathLst>
              </a:custGeom>
              <a:solidFill>
                <a:srgbClr val="CCFFCC"/>
              </a:solidFill>
              <a:ln w="3175" cap="flat">
                <a:solidFill>
                  <a:srgbClr val="000000"/>
                </a:solidFill>
                <a:prstDash val="solid"/>
                <a:round/>
                <a:headEnd/>
                <a:tailEnd/>
              </a:ln>
              <a:effectLst/>
            </p:spPr>
            <p:txBody>
              <a:bodyPr wrap="none" anchor="ctr">
                <a:spAutoFit/>
              </a:bodyPr>
              <a:lstStyle/>
              <a:p>
                <a:endParaRPr lang="zh-CN" altLang="en-US"/>
              </a:p>
            </p:txBody>
          </p:sp>
        </p:grpSp>
        <p:sp>
          <p:nvSpPr>
            <p:cNvPr id="28709" name="Text Box 9"/>
            <p:cNvSpPr txBox="1">
              <a:spLocks noChangeArrowheads="1"/>
            </p:cNvSpPr>
            <p:nvPr/>
          </p:nvSpPr>
          <p:spPr bwMode="auto">
            <a:xfrm>
              <a:off x="2245" y="1722"/>
              <a:ext cx="998" cy="646"/>
            </a:xfrm>
            <a:prstGeom prst="rect">
              <a:avLst/>
            </a:prstGeom>
            <a:noFill/>
            <a:ln w="9525">
              <a:noFill/>
              <a:miter lim="800000"/>
              <a:headEnd/>
              <a:tailEnd/>
            </a:ln>
            <a:effectLst>
              <a:outerShdw dist="17961" dir="2700000" algn="ctr" rotWithShape="0">
                <a:schemeClr val="bg1"/>
              </a:outerShdw>
            </a:effectLst>
          </p:spPr>
          <p:txBody>
            <a:bodyPr>
              <a:spAutoFit/>
            </a:bodyPr>
            <a:lstStyle/>
            <a:p>
              <a:pPr>
                <a:lnSpc>
                  <a:spcPct val="85000"/>
                </a:lnSpc>
                <a:spcBef>
                  <a:spcPct val="0"/>
                </a:spcBef>
              </a:pPr>
              <a:r>
                <a:rPr lang="zh-CN" altLang="en-US" sz="3600" baseline="0">
                  <a:solidFill>
                    <a:srgbClr val="FF0000"/>
                  </a:solidFill>
                  <a:latin typeface="华文彩云" pitchFamily="2" charset="-122"/>
                  <a:ea typeface="华文彩云" pitchFamily="2" charset="-122"/>
                </a:rPr>
                <a:t>时 间</a:t>
              </a:r>
            </a:p>
            <a:p>
              <a:pPr>
                <a:lnSpc>
                  <a:spcPct val="85000"/>
                </a:lnSpc>
                <a:spcBef>
                  <a:spcPct val="0"/>
                </a:spcBef>
              </a:pPr>
              <a:r>
                <a:rPr lang="zh-CN" altLang="en-US" sz="3600" baseline="0">
                  <a:solidFill>
                    <a:srgbClr val="FF0000"/>
                  </a:solidFill>
                  <a:latin typeface="华文彩云" pitchFamily="2" charset="-122"/>
                  <a:ea typeface="华文彩云" pitchFamily="2" charset="-122"/>
                </a:rPr>
                <a:t>效 率</a:t>
              </a:r>
            </a:p>
          </p:txBody>
        </p:sp>
      </p:grpSp>
      <p:grpSp>
        <p:nvGrpSpPr>
          <p:cNvPr id="4" name="Group 10"/>
          <p:cNvGrpSpPr>
            <a:grpSpLocks/>
          </p:cNvGrpSpPr>
          <p:nvPr/>
        </p:nvGrpSpPr>
        <p:grpSpPr bwMode="auto">
          <a:xfrm>
            <a:off x="900113" y="981075"/>
            <a:ext cx="8001000" cy="4608513"/>
            <a:chOff x="567" y="618"/>
            <a:chExt cx="5040" cy="2903"/>
          </a:xfrm>
        </p:grpSpPr>
        <p:sp>
          <p:nvSpPr>
            <p:cNvPr id="28694" name="Rectangle 11"/>
            <p:cNvSpPr>
              <a:spLocks noChangeArrowheads="1"/>
            </p:cNvSpPr>
            <p:nvPr/>
          </p:nvSpPr>
          <p:spPr bwMode="auto">
            <a:xfrm>
              <a:off x="748" y="935"/>
              <a:ext cx="4355" cy="2586"/>
            </a:xfrm>
            <a:prstGeom prst="rect">
              <a:avLst/>
            </a:prstGeom>
            <a:solidFill>
              <a:srgbClr val="FFFFFF"/>
            </a:solidFill>
            <a:ln w="9525">
              <a:noFill/>
              <a:miter lim="800000"/>
              <a:headEnd/>
              <a:tailEnd/>
            </a:ln>
            <a:effectLst/>
          </p:spPr>
          <p:txBody>
            <a:bodyPr wrap="none" anchor="ctr"/>
            <a:lstStyle/>
            <a:p>
              <a:endParaRPr lang="zh-CN" altLang="en-US"/>
            </a:p>
          </p:txBody>
        </p:sp>
        <p:grpSp>
          <p:nvGrpSpPr>
            <p:cNvPr id="5" name="Group 12"/>
            <p:cNvGrpSpPr>
              <a:grpSpLocks/>
            </p:cNvGrpSpPr>
            <p:nvPr/>
          </p:nvGrpSpPr>
          <p:grpSpPr bwMode="auto">
            <a:xfrm>
              <a:off x="567" y="618"/>
              <a:ext cx="4763" cy="2366"/>
              <a:chOff x="657" y="618"/>
              <a:chExt cx="4763" cy="2366"/>
            </a:xfrm>
          </p:grpSpPr>
          <p:grpSp>
            <p:nvGrpSpPr>
              <p:cNvPr id="6" name="Group 13"/>
              <p:cNvGrpSpPr>
                <a:grpSpLocks/>
              </p:cNvGrpSpPr>
              <p:nvPr/>
            </p:nvGrpSpPr>
            <p:grpSpPr bwMode="auto">
              <a:xfrm>
                <a:off x="665" y="618"/>
                <a:ext cx="1081" cy="414"/>
                <a:chOff x="1791" y="612"/>
                <a:chExt cx="1081" cy="414"/>
              </a:xfrm>
            </p:grpSpPr>
            <p:sp>
              <p:nvSpPr>
                <p:cNvPr id="28705" name="Oval 14"/>
                <p:cNvSpPr>
                  <a:spLocks noChangeArrowheads="1"/>
                </p:cNvSpPr>
                <p:nvPr/>
              </p:nvSpPr>
              <p:spPr bwMode="auto">
                <a:xfrm>
                  <a:off x="1791" y="618"/>
                  <a:ext cx="817" cy="408"/>
                </a:xfrm>
                <a:prstGeom prst="ellipse">
                  <a:avLst/>
                </a:prstGeom>
                <a:solidFill>
                  <a:srgbClr val="FFCC99"/>
                </a:solidFill>
                <a:ln w="9525">
                  <a:noFill/>
                  <a:round/>
                  <a:headEnd/>
                  <a:tailEnd/>
                </a:ln>
                <a:effectLst>
                  <a:outerShdw dist="45791" dir="2021404" algn="ctr" rotWithShape="0">
                    <a:srgbClr val="999999"/>
                  </a:outerShdw>
                </a:effectLst>
              </p:spPr>
              <p:txBody>
                <a:bodyPr wrap="none" anchor="ctr"/>
                <a:lstStyle/>
                <a:p>
                  <a:endParaRPr lang="zh-CN" altLang="en-US"/>
                </a:p>
              </p:txBody>
            </p:sp>
            <p:sp>
              <p:nvSpPr>
                <p:cNvPr id="28706" name="Text Box 15"/>
                <p:cNvSpPr txBox="1">
                  <a:spLocks noChangeArrowheads="1"/>
                </p:cNvSpPr>
                <p:nvPr/>
              </p:nvSpPr>
              <p:spPr bwMode="auto">
                <a:xfrm>
                  <a:off x="1828" y="612"/>
                  <a:ext cx="1044" cy="404"/>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zh-CN" altLang="en-US" sz="5400" baseline="4000">
                      <a:solidFill>
                        <a:srgbClr val="FF0000"/>
                      </a:solidFill>
                      <a:ea typeface="华文新魏" pitchFamily="2" charset="-122"/>
                    </a:rPr>
                    <a:t>步骤</a:t>
                  </a:r>
                </a:p>
              </p:txBody>
            </p:sp>
          </p:grpSp>
          <p:sp>
            <p:nvSpPr>
              <p:cNvPr id="28701" name="Line 16"/>
              <p:cNvSpPr>
                <a:spLocks noChangeShapeType="1"/>
              </p:cNvSpPr>
              <p:nvPr/>
            </p:nvSpPr>
            <p:spPr bwMode="auto">
              <a:xfrm>
                <a:off x="681" y="989"/>
                <a:ext cx="0" cy="1995"/>
              </a:xfrm>
              <a:prstGeom prst="line">
                <a:avLst/>
              </a:prstGeom>
              <a:noFill/>
              <a:ln w="101600">
                <a:solidFill>
                  <a:srgbClr val="33CCCC"/>
                </a:solidFill>
                <a:round/>
                <a:headEnd/>
                <a:tailEnd/>
              </a:ln>
              <a:effectLst/>
            </p:spPr>
            <p:txBody>
              <a:bodyPr wrap="none" anchor="ctr"/>
              <a:lstStyle/>
              <a:p>
                <a:endParaRPr lang="zh-CN" altLang="en-US"/>
              </a:p>
            </p:txBody>
          </p:sp>
          <p:sp>
            <p:nvSpPr>
              <p:cNvPr id="28702" name="Line 17"/>
              <p:cNvSpPr>
                <a:spLocks noChangeShapeType="1"/>
              </p:cNvSpPr>
              <p:nvPr/>
            </p:nvSpPr>
            <p:spPr bwMode="auto">
              <a:xfrm>
                <a:off x="5391" y="951"/>
                <a:ext cx="0" cy="1995"/>
              </a:xfrm>
              <a:prstGeom prst="line">
                <a:avLst/>
              </a:prstGeom>
              <a:noFill/>
              <a:ln w="101600">
                <a:solidFill>
                  <a:srgbClr val="33CCCC"/>
                </a:solidFill>
                <a:round/>
                <a:headEnd/>
                <a:tailEnd/>
              </a:ln>
              <a:effectLst/>
            </p:spPr>
            <p:txBody>
              <a:bodyPr wrap="none" anchor="ctr"/>
              <a:lstStyle/>
              <a:p>
                <a:endParaRPr lang="zh-CN" altLang="en-US"/>
              </a:p>
            </p:txBody>
          </p:sp>
          <p:sp>
            <p:nvSpPr>
              <p:cNvPr id="28703" name="Line 18"/>
              <p:cNvSpPr>
                <a:spLocks noChangeShapeType="1"/>
              </p:cNvSpPr>
              <p:nvPr/>
            </p:nvSpPr>
            <p:spPr bwMode="auto">
              <a:xfrm rot="5400000">
                <a:off x="3039" y="594"/>
                <a:ext cx="0" cy="4763"/>
              </a:xfrm>
              <a:prstGeom prst="line">
                <a:avLst/>
              </a:prstGeom>
              <a:noFill/>
              <a:ln w="101600">
                <a:solidFill>
                  <a:srgbClr val="33CCCC"/>
                </a:solidFill>
                <a:round/>
                <a:headEnd/>
                <a:tailEnd/>
              </a:ln>
              <a:effectLst/>
            </p:spPr>
            <p:txBody>
              <a:bodyPr wrap="none" anchor="ctr"/>
              <a:lstStyle/>
              <a:p>
                <a:endParaRPr lang="zh-CN" altLang="en-US"/>
              </a:p>
            </p:txBody>
          </p:sp>
          <p:sp>
            <p:nvSpPr>
              <p:cNvPr id="28704" name="Line 19"/>
              <p:cNvSpPr>
                <a:spLocks noChangeShapeType="1"/>
              </p:cNvSpPr>
              <p:nvPr/>
            </p:nvSpPr>
            <p:spPr bwMode="auto">
              <a:xfrm rot="16200000" flipV="1">
                <a:off x="3470" y="-1016"/>
                <a:ext cx="0" cy="3901"/>
              </a:xfrm>
              <a:prstGeom prst="line">
                <a:avLst/>
              </a:prstGeom>
              <a:noFill/>
              <a:ln w="101600">
                <a:solidFill>
                  <a:srgbClr val="33CCCC"/>
                </a:solidFill>
                <a:round/>
                <a:headEnd/>
                <a:tailEnd/>
              </a:ln>
              <a:effectLst/>
            </p:spPr>
            <p:txBody>
              <a:bodyPr wrap="none" anchor="ctr"/>
              <a:lstStyle/>
              <a:p>
                <a:endParaRPr lang="zh-CN" altLang="en-US"/>
              </a:p>
            </p:txBody>
          </p:sp>
        </p:grpSp>
        <p:sp>
          <p:nvSpPr>
            <p:cNvPr id="28696" name="Rectangle 20"/>
            <p:cNvSpPr>
              <a:spLocks noChangeArrowheads="1"/>
            </p:cNvSpPr>
            <p:nvPr/>
          </p:nvSpPr>
          <p:spPr bwMode="auto">
            <a:xfrm>
              <a:off x="708" y="1173"/>
              <a:ext cx="4899" cy="378"/>
            </a:xfrm>
            <a:prstGeom prst="rect">
              <a:avLst/>
            </a:prstGeom>
            <a:noFill/>
            <a:ln w="9525">
              <a:noFill/>
              <a:miter lim="800000"/>
              <a:headEnd/>
              <a:tailEnd/>
            </a:ln>
            <a:effectLst/>
          </p:spPr>
          <p:txBody>
            <a:bodyPr>
              <a:spAutoFit/>
            </a:bodyPr>
            <a:lstStyle/>
            <a:p>
              <a:r>
                <a:rPr lang="en-US" altLang="zh-CN" sz="3300" dirty="0">
                  <a:solidFill>
                    <a:srgbClr val="000099"/>
                  </a:solidFill>
                  <a:ea typeface="幼圆" pitchFamily="49" charset="-122"/>
                </a:rPr>
                <a:t>1</a:t>
              </a:r>
              <a:r>
                <a:rPr lang="en-US" altLang="zh-CN" sz="3300" dirty="0">
                  <a:solidFill>
                    <a:srgbClr val="000099"/>
                  </a:solidFill>
                  <a:latin typeface="幼圆" pitchFamily="49" charset="-122"/>
                  <a:ea typeface="幼圆" pitchFamily="49" charset="-122"/>
                </a:rPr>
                <a:t>. </a:t>
              </a:r>
              <a:r>
                <a:rPr lang="zh-CN" altLang="en-US" sz="2400" dirty="0">
                  <a:solidFill>
                    <a:srgbClr val="000099"/>
                  </a:solidFill>
                  <a:latin typeface="幼圆" pitchFamily="49" charset="-122"/>
                  <a:ea typeface="幼圆" pitchFamily="49" charset="-122"/>
                </a:rPr>
                <a:t>设置一个指针变量</a:t>
              </a:r>
              <a:r>
                <a:rPr lang="en-US" altLang="zh-CN" sz="2400" dirty="0">
                  <a:solidFill>
                    <a:srgbClr val="FF0000"/>
                  </a:solidFill>
                  <a:ea typeface="幼圆" pitchFamily="49" charset="-122"/>
                </a:rPr>
                <a:t>p</a:t>
              </a:r>
              <a:r>
                <a:rPr lang="zh-CN" altLang="en-US" sz="2400" dirty="0">
                  <a:solidFill>
                    <a:srgbClr val="000099"/>
                  </a:solidFill>
                  <a:latin typeface="幼圆" pitchFamily="49" charset="-122"/>
                  <a:ea typeface="幼圆" pitchFamily="49" charset="-122"/>
                </a:rPr>
                <a:t>，初始时指向链表的第</a:t>
              </a:r>
              <a:r>
                <a:rPr lang="en-US" altLang="zh-CN" sz="2400" dirty="0">
                  <a:solidFill>
                    <a:srgbClr val="000099"/>
                  </a:solidFill>
                  <a:ea typeface="幼圆" pitchFamily="49" charset="-122"/>
                </a:rPr>
                <a:t>1</a:t>
              </a:r>
              <a:r>
                <a:rPr lang="zh-CN" altLang="en-US" sz="2400" dirty="0">
                  <a:solidFill>
                    <a:srgbClr val="000099"/>
                  </a:solidFill>
                  <a:latin typeface="幼圆" pitchFamily="49" charset="-122"/>
                  <a:ea typeface="幼圆" pitchFamily="49" charset="-122"/>
                </a:rPr>
                <a:t>个结点；</a:t>
              </a:r>
              <a:endParaRPr lang="zh-CN" altLang="en-US" sz="3300" dirty="0">
                <a:solidFill>
                  <a:srgbClr val="000099"/>
                </a:solidFill>
                <a:latin typeface="幼圆" pitchFamily="49" charset="-122"/>
                <a:ea typeface="幼圆" pitchFamily="49" charset="-122"/>
              </a:endParaRPr>
            </a:p>
          </p:txBody>
        </p:sp>
        <p:sp>
          <p:nvSpPr>
            <p:cNvPr id="28697" name="Rectangle 21"/>
            <p:cNvSpPr>
              <a:spLocks noChangeArrowheads="1"/>
            </p:cNvSpPr>
            <p:nvPr/>
          </p:nvSpPr>
          <p:spPr bwMode="auto">
            <a:xfrm>
              <a:off x="748" y="2341"/>
              <a:ext cx="4762" cy="611"/>
            </a:xfrm>
            <a:prstGeom prst="rect">
              <a:avLst/>
            </a:prstGeom>
            <a:noFill/>
            <a:ln w="9525">
              <a:noFill/>
              <a:miter lim="800000"/>
              <a:headEnd/>
              <a:tailEnd/>
            </a:ln>
            <a:effectLst/>
          </p:spPr>
          <p:txBody>
            <a:bodyPr anchor="ctr">
              <a:spAutoFit/>
            </a:bodyPr>
            <a:lstStyle/>
            <a:p>
              <a:pPr marL="457200" indent="-457200">
                <a:spcBef>
                  <a:spcPct val="0"/>
                </a:spcBef>
              </a:pPr>
              <a:r>
                <a:rPr lang="en-US" altLang="zh-CN" sz="2400" dirty="0">
                  <a:solidFill>
                    <a:srgbClr val="000099"/>
                  </a:solidFill>
                  <a:ea typeface="幼圆" pitchFamily="49" charset="-122"/>
                </a:rPr>
                <a:t>4.    </a:t>
              </a:r>
              <a:r>
                <a:rPr lang="zh-CN" altLang="en-US" sz="2400" dirty="0">
                  <a:solidFill>
                    <a:srgbClr val="000099"/>
                  </a:solidFill>
                  <a:ea typeface="幼圆" pitchFamily="49" charset="-122"/>
                </a:rPr>
                <a:t>利用一个循环让</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与</a:t>
              </a:r>
              <a:r>
                <a:rPr lang="en-US" altLang="zh-CN" sz="2400" dirty="0">
                  <a:solidFill>
                    <a:srgbClr val="FF0000"/>
                  </a:solidFill>
                  <a:ea typeface="幼圆" pitchFamily="49" charset="-122"/>
                </a:rPr>
                <a:t>q</a:t>
              </a:r>
              <a:r>
                <a:rPr lang="zh-CN" altLang="en-US" sz="2400" dirty="0">
                  <a:solidFill>
                    <a:srgbClr val="000099"/>
                  </a:solidFill>
                  <a:ea typeface="幼圆" pitchFamily="49" charset="-122"/>
                </a:rPr>
                <a:t>同步沿链表向后移动；当</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指向</a:t>
              </a:r>
            </a:p>
            <a:p>
              <a:pPr marL="457200" indent="-457200">
                <a:spcBef>
                  <a:spcPct val="0"/>
                </a:spcBef>
              </a:pPr>
              <a:r>
                <a:rPr lang="zh-CN" altLang="en-US" sz="2400" dirty="0">
                  <a:solidFill>
                    <a:srgbClr val="000099"/>
                  </a:solidFill>
                  <a:ea typeface="幼圆" pitchFamily="49" charset="-122"/>
                </a:rPr>
                <a:t>       链表最后那个结点时，</a:t>
              </a:r>
              <a:r>
                <a:rPr lang="en-US" altLang="zh-CN" sz="2400" dirty="0">
                  <a:solidFill>
                    <a:srgbClr val="FF0000"/>
                  </a:solidFill>
                  <a:ea typeface="幼圆" pitchFamily="49" charset="-122"/>
                </a:rPr>
                <a:t>q</a:t>
              </a:r>
              <a:r>
                <a:rPr lang="zh-CN" altLang="en-US" sz="2400" dirty="0">
                  <a:solidFill>
                    <a:srgbClr val="000099"/>
                  </a:solidFill>
                  <a:ea typeface="幼圆" pitchFamily="49" charset="-122"/>
                </a:rPr>
                <a:t>指向链表的倒数第</a:t>
              </a:r>
              <a:r>
                <a:rPr lang="en-US" altLang="zh-CN" sz="2400" dirty="0">
                  <a:solidFill>
                    <a:srgbClr val="000099"/>
                  </a:solidFill>
                  <a:ea typeface="幼圆" pitchFamily="49" charset="-122"/>
                </a:rPr>
                <a:t>k</a:t>
              </a:r>
              <a:r>
                <a:rPr lang="zh-CN" altLang="en-US" sz="2400" dirty="0">
                  <a:solidFill>
                    <a:srgbClr val="000099"/>
                  </a:solidFill>
                  <a:ea typeface="幼圆" pitchFamily="49" charset="-122"/>
                </a:rPr>
                <a:t>个结点</a:t>
              </a:r>
              <a:r>
                <a:rPr lang="zh-CN" altLang="en-US" sz="3300" dirty="0">
                  <a:solidFill>
                    <a:srgbClr val="000099"/>
                  </a:solidFill>
                  <a:ea typeface="幼圆" pitchFamily="49" charset="-122"/>
                </a:rPr>
                <a:t>。</a:t>
              </a:r>
            </a:p>
          </p:txBody>
        </p:sp>
        <p:sp>
          <p:nvSpPr>
            <p:cNvPr id="28698" name="Rectangle 22"/>
            <p:cNvSpPr>
              <a:spLocks noChangeArrowheads="1"/>
            </p:cNvSpPr>
            <p:nvPr/>
          </p:nvSpPr>
          <p:spPr bwMode="auto">
            <a:xfrm>
              <a:off x="716" y="1466"/>
              <a:ext cx="3629" cy="378"/>
            </a:xfrm>
            <a:prstGeom prst="rect">
              <a:avLst/>
            </a:prstGeom>
            <a:noFill/>
            <a:ln w="9525">
              <a:noFill/>
              <a:miter lim="800000"/>
              <a:headEnd/>
              <a:tailEnd/>
            </a:ln>
            <a:effectLst/>
          </p:spPr>
          <p:txBody>
            <a:bodyPr>
              <a:spAutoFit/>
            </a:bodyPr>
            <a:lstStyle/>
            <a:p>
              <a:r>
                <a:rPr lang="en-US" altLang="zh-CN" sz="3300" dirty="0">
                  <a:solidFill>
                    <a:srgbClr val="000099"/>
                  </a:solidFill>
                </a:rPr>
                <a:t>2</a:t>
              </a:r>
              <a:r>
                <a:rPr lang="en-US" altLang="zh-CN" sz="2400" dirty="0">
                  <a:solidFill>
                    <a:srgbClr val="000099"/>
                  </a:solidFill>
                </a:rPr>
                <a:t>.    </a:t>
              </a:r>
              <a:r>
                <a:rPr lang="zh-CN" altLang="en-US" sz="2400" dirty="0">
                  <a:solidFill>
                    <a:srgbClr val="000099"/>
                  </a:solidFill>
                  <a:ea typeface="幼圆" pitchFamily="49" charset="-122"/>
                </a:rPr>
                <a:t>然后令</a:t>
              </a:r>
              <a:r>
                <a:rPr lang="en-US" altLang="zh-CN" sz="2400" dirty="0">
                  <a:solidFill>
                    <a:srgbClr val="FF0000"/>
                  </a:solidFill>
                  <a:ea typeface="幼圆" pitchFamily="49" charset="-122"/>
                </a:rPr>
                <a:t>p</a:t>
              </a:r>
              <a:r>
                <a:rPr lang="zh-CN" altLang="en-US" sz="2400" dirty="0">
                  <a:solidFill>
                    <a:srgbClr val="000099"/>
                  </a:solidFill>
                  <a:ea typeface="幼圆" pitchFamily="49" charset="-122"/>
                </a:rPr>
                <a:t>后移指向链表的第</a:t>
              </a:r>
              <a:r>
                <a:rPr lang="en-US" altLang="zh-CN" sz="2400" dirty="0">
                  <a:solidFill>
                    <a:srgbClr val="000099"/>
                  </a:solidFill>
                </a:rPr>
                <a:t>k</a:t>
              </a:r>
              <a:r>
                <a:rPr lang="zh-CN" altLang="en-US" sz="2400" dirty="0">
                  <a:solidFill>
                    <a:srgbClr val="000099"/>
                  </a:solidFill>
                </a:rPr>
                <a:t>个</a:t>
              </a:r>
              <a:r>
                <a:rPr lang="zh-CN" altLang="en-US" sz="2400" dirty="0">
                  <a:solidFill>
                    <a:srgbClr val="000099"/>
                  </a:solidFill>
                  <a:ea typeface="幼圆" pitchFamily="49" charset="-122"/>
                </a:rPr>
                <a:t>结点</a:t>
              </a:r>
              <a:r>
                <a:rPr lang="zh-CN" altLang="en-US" sz="2400" dirty="0">
                  <a:solidFill>
                    <a:srgbClr val="000099"/>
                  </a:solidFill>
                </a:rPr>
                <a:t>；</a:t>
              </a:r>
            </a:p>
          </p:txBody>
        </p:sp>
        <p:sp>
          <p:nvSpPr>
            <p:cNvPr id="28699" name="Rectangle 23"/>
            <p:cNvSpPr>
              <a:spLocks noChangeArrowheads="1"/>
            </p:cNvSpPr>
            <p:nvPr/>
          </p:nvSpPr>
          <p:spPr bwMode="auto">
            <a:xfrm>
              <a:off x="711" y="1771"/>
              <a:ext cx="4709" cy="611"/>
            </a:xfrm>
            <a:prstGeom prst="rect">
              <a:avLst/>
            </a:prstGeom>
            <a:noFill/>
            <a:ln w="9525">
              <a:noFill/>
              <a:miter lim="800000"/>
              <a:headEnd/>
              <a:tailEnd/>
            </a:ln>
            <a:effectLst/>
          </p:spPr>
          <p:txBody>
            <a:bodyPr wrap="square">
              <a:spAutoFit/>
            </a:bodyPr>
            <a:lstStyle/>
            <a:p>
              <a:pPr>
                <a:spcBef>
                  <a:spcPct val="0"/>
                </a:spcBef>
              </a:pPr>
              <a:r>
                <a:rPr lang="en-US" altLang="zh-CN" sz="3300" dirty="0">
                  <a:solidFill>
                    <a:srgbClr val="000099"/>
                  </a:solidFill>
                </a:rPr>
                <a:t>3</a:t>
              </a:r>
              <a:r>
                <a:rPr lang="en-US" altLang="zh-CN" sz="2400" dirty="0">
                  <a:solidFill>
                    <a:srgbClr val="000099"/>
                  </a:solidFill>
                </a:rPr>
                <a:t>.    </a:t>
              </a:r>
              <a:r>
                <a:rPr lang="zh-CN" altLang="en-US" sz="2400" dirty="0">
                  <a:solidFill>
                    <a:srgbClr val="000099"/>
                  </a:solidFill>
                  <a:ea typeface="幼圆" pitchFamily="49" charset="-122"/>
                </a:rPr>
                <a:t>再设置另一个指针变量</a:t>
              </a:r>
              <a:r>
                <a:rPr lang="zh-CN" altLang="en-US" sz="2400" dirty="0">
                  <a:solidFill>
                    <a:srgbClr val="000099"/>
                  </a:solidFill>
                </a:rPr>
                <a:t> </a:t>
              </a:r>
              <a:r>
                <a:rPr lang="en-US" altLang="zh-CN" sz="2400" dirty="0">
                  <a:solidFill>
                    <a:srgbClr val="FF0000"/>
                  </a:solidFill>
                </a:rPr>
                <a:t>q</a:t>
              </a:r>
              <a:r>
                <a:rPr lang="zh-CN" altLang="en-US" sz="2400" dirty="0">
                  <a:solidFill>
                    <a:srgbClr val="000099"/>
                  </a:solidFill>
                </a:rPr>
                <a:t>，</a:t>
              </a:r>
              <a:r>
                <a:rPr lang="zh-CN" altLang="en-US" sz="2400" dirty="0">
                  <a:solidFill>
                    <a:srgbClr val="000099"/>
                  </a:solidFill>
                  <a:ea typeface="幼圆" pitchFamily="49" charset="-122"/>
                </a:rPr>
                <a:t>初始时指向链表的第</a:t>
              </a:r>
              <a:r>
                <a:rPr lang="en-US" altLang="zh-CN" sz="2400" dirty="0">
                  <a:solidFill>
                    <a:srgbClr val="000099"/>
                  </a:solidFill>
                </a:rPr>
                <a:t>1</a:t>
              </a:r>
              <a:r>
                <a:rPr lang="zh-CN" altLang="en-US" sz="2400" dirty="0">
                  <a:solidFill>
                    <a:srgbClr val="000099"/>
                  </a:solidFill>
                  <a:ea typeface="幼圆" pitchFamily="49" charset="-122"/>
                </a:rPr>
                <a:t>个</a:t>
              </a:r>
            </a:p>
            <a:p>
              <a:pPr>
                <a:spcBef>
                  <a:spcPct val="0"/>
                </a:spcBef>
              </a:pPr>
              <a:r>
                <a:rPr lang="zh-CN" altLang="en-US" sz="2400" dirty="0">
                  <a:solidFill>
                    <a:srgbClr val="000099"/>
                  </a:solidFill>
                  <a:ea typeface="幼圆" pitchFamily="49" charset="-122"/>
                </a:rPr>
                <a:t>       结点</a:t>
              </a:r>
              <a:r>
                <a:rPr lang="zh-CN" altLang="en-US" sz="2400" dirty="0">
                  <a:solidFill>
                    <a:srgbClr val="000099"/>
                  </a:solidFill>
                </a:rPr>
                <a:t>；</a:t>
              </a:r>
            </a:p>
          </p:txBody>
        </p:sp>
      </p:grpSp>
      <p:grpSp>
        <p:nvGrpSpPr>
          <p:cNvPr id="7" name="Group 24"/>
          <p:cNvGrpSpPr>
            <a:grpSpLocks/>
          </p:cNvGrpSpPr>
          <p:nvPr/>
        </p:nvGrpSpPr>
        <p:grpSpPr bwMode="auto">
          <a:xfrm>
            <a:off x="1127125" y="2379663"/>
            <a:ext cx="358775" cy="1598612"/>
            <a:chOff x="711" y="1500"/>
            <a:chExt cx="226" cy="1007"/>
          </a:xfrm>
        </p:grpSpPr>
        <p:sp>
          <p:nvSpPr>
            <p:cNvPr id="28692" name="Freeform 25"/>
            <p:cNvSpPr>
              <a:spLocks/>
            </p:cNvSpPr>
            <p:nvPr/>
          </p:nvSpPr>
          <p:spPr bwMode="auto">
            <a:xfrm>
              <a:off x="711" y="1500"/>
              <a:ext cx="218" cy="236"/>
            </a:xfrm>
            <a:custGeom>
              <a:avLst/>
              <a:gdLst>
                <a:gd name="T0" fmla="*/ 141 w 218"/>
                <a:gd name="T1" fmla="*/ 26 h 191"/>
                <a:gd name="T2" fmla="*/ 34 w 218"/>
                <a:gd name="T3" fmla="*/ 106 h 191"/>
                <a:gd name="T4" fmla="*/ 3 w 218"/>
                <a:gd name="T5" fmla="*/ 322 h 191"/>
                <a:gd name="T6" fmla="*/ 72 w 218"/>
                <a:gd name="T7" fmla="*/ 681 h 191"/>
                <a:gd name="T8" fmla="*/ 218 w 218"/>
                <a:gd name="T9" fmla="*/ 407 h 191"/>
                <a:gd name="T10" fmla="*/ 172 w 218"/>
                <a:gd name="T11" fmla="*/ 106 h 191"/>
                <a:gd name="T12" fmla="*/ 141 w 218"/>
                <a:gd name="T13" fmla="*/ 26 h 1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8" h="191">
                  <a:moveTo>
                    <a:pt x="141" y="7"/>
                  </a:moveTo>
                  <a:cubicBezTo>
                    <a:pt x="106" y="18"/>
                    <a:pt x="69" y="18"/>
                    <a:pt x="34" y="30"/>
                  </a:cubicBezTo>
                  <a:cubicBezTo>
                    <a:pt x="14" y="49"/>
                    <a:pt x="12" y="66"/>
                    <a:pt x="3" y="91"/>
                  </a:cubicBezTo>
                  <a:cubicBezTo>
                    <a:pt x="12" y="174"/>
                    <a:pt x="0" y="176"/>
                    <a:pt x="72" y="191"/>
                  </a:cubicBezTo>
                  <a:cubicBezTo>
                    <a:pt x="151" y="183"/>
                    <a:pt x="191" y="191"/>
                    <a:pt x="218" y="114"/>
                  </a:cubicBezTo>
                  <a:cubicBezTo>
                    <a:pt x="211" y="69"/>
                    <a:pt x="217" y="44"/>
                    <a:pt x="172" y="30"/>
                  </a:cubicBezTo>
                  <a:cubicBezTo>
                    <a:pt x="142" y="0"/>
                    <a:pt x="70" y="7"/>
                    <a:pt x="141" y="7"/>
                  </a:cubicBezTo>
                  <a:close/>
                </a:path>
              </a:pathLst>
            </a:custGeom>
            <a:noFill/>
            <a:ln w="44450" cap="flat" cmpd="sng">
              <a:solidFill>
                <a:srgbClr val="FF0000"/>
              </a:solidFill>
              <a:prstDash val="solid"/>
              <a:round/>
              <a:headEnd/>
              <a:tailEnd/>
            </a:ln>
            <a:effectLst/>
          </p:spPr>
          <p:txBody>
            <a:bodyPr wrap="none" anchor="ctr"/>
            <a:lstStyle/>
            <a:p>
              <a:endParaRPr lang="zh-CN" altLang="en-US"/>
            </a:p>
          </p:txBody>
        </p:sp>
        <p:sp>
          <p:nvSpPr>
            <p:cNvPr id="28693" name="Freeform 26"/>
            <p:cNvSpPr>
              <a:spLocks/>
            </p:cNvSpPr>
            <p:nvPr/>
          </p:nvSpPr>
          <p:spPr bwMode="auto">
            <a:xfrm>
              <a:off x="719" y="2271"/>
              <a:ext cx="218" cy="236"/>
            </a:xfrm>
            <a:custGeom>
              <a:avLst/>
              <a:gdLst>
                <a:gd name="T0" fmla="*/ 141 w 218"/>
                <a:gd name="T1" fmla="*/ 26 h 191"/>
                <a:gd name="T2" fmla="*/ 34 w 218"/>
                <a:gd name="T3" fmla="*/ 106 h 191"/>
                <a:gd name="T4" fmla="*/ 3 w 218"/>
                <a:gd name="T5" fmla="*/ 322 h 191"/>
                <a:gd name="T6" fmla="*/ 72 w 218"/>
                <a:gd name="T7" fmla="*/ 681 h 191"/>
                <a:gd name="T8" fmla="*/ 218 w 218"/>
                <a:gd name="T9" fmla="*/ 407 h 191"/>
                <a:gd name="T10" fmla="*/ 172 w 218"/>
                <a:gd name="T11" fmla="*/ 106 h 191"/>
                <a:gd name="T12" fmla="*/ 141 w 218"/>
                <a:gd name="T13" fmla="*/ 26 h 1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8" h="191">
                  <a:moveTo>
                    <a:pt x="141" y="7"/>
                  </a:moveTo>
                  <a:cubicBezTo>
                    <a:pt x="106" y="18"/>
                    <a:pt x="69" y="18"/>
                    <a:pt x="34" y="30"/>
                  </a:cubicBezTo>
                  <a:cubicBezTo>
                    <a:pt x="14" y="49"/>
                    <a:pt x="12" y="66"/>
                    <a:pt x="3" y="91"/>
                  </a:cubicBezTo>
                  <a:cubicBezTo>
                    <a:pt x="12" y="174"/>
                    <a:pt x="0" y="176"/>
                    <a:pt x="72" y="191"/>
                  </a:cubicBezTo>
                  <a:cubicBezTo>
                    <a:pt x="151" y="183"/>
                    <a:pt x="191" y="191"/>
                    <a:pt x="218" y="114"/>
                  </a:cubicBezTo>
                  <a:cubicBezTo>
                    <a:pt x="211" y="69"/>
                    <a:pt x="217" y="44"/>
                    <a:pt x="172" y="30"/>
                  </a:cubicBezTo>
                  <a:cubicBezTo>
                    <a:pt x="142" y="0"/>
                    <a:pt x="70" y="7"/>
                    <a:pt x="141" y="7"/>
                  </a:cubicBezTo>
                  <a:close/>
                </a:path>
              </a:pathLst>
            </a:custGeom>
            <a:noFill/>
            <a:ln w="44450" cap="flat" cmpd="sng">
              <a:solidFill>
                <a:srgbClr val="FF0000"/>
              </a:solidFill>
              <a:prstDash val="solid"/>
              <a:round/>
              <a:headEnd/>
              <a:tailEnd/>
            </a:ln>
            <a:effectLst/>
          </p:spPr>
          <p:txBody>
            <a:bodyPr wrap="none" anchor="ctr"/>
            <a:lstStyle/>
            <a:p>
              <a:endParaRPr lang="zh-CN" altLang="en-US"/>
            </a:p>
          </p:txBody>
        </p:sp>
      </p:grpSp>
      <p:grpSp>
        <p:nvGrpSpPr>
          <p:cNvPr id="8" name="Group 27"/>
          <p:cNvGrpSpPr>
            <a:grpSpLocks/>
          </p:cNvGrpSpPr>
          <p:nvPr/>
        </p:nvGrpSpPr>
        <p:grpSpPr bwMode="auto">
          <a:xfrm>
            <a:off x="1979613" y="5084763"/>
            <a:ext cx="5141912" cy="1119187"/>
            <a:chOff x="1365" y="3224"/>
            <a:chExt cx="3239" cy="705"/>
          </a:xfrm>
        </p:grpSpPr>
        <p:sp>
          <p:nvSpPr>
            <p:cNvPr id="608284" name="Rectangle 28"/>
            <p:cNvSpPr>
              <a:spLocks noChangeArrowheads="1"/>
            </p:cNvSpPr>
            <p:nvPr/>
          </p:nvSpPr>
          <p:spPr bwMode="auto">
            <a:xfrm>
              <a:off x="1365" y="3224"/>
              <a:ext cx="2722" cy="705"/>
            </a:xfrm>
            <a:prstGeom prst="rect">
              <a:avLst/>
            </a:prstGeom>
            <a:gradFill rotWithShape="1">
              <a:gsLst>
                <a:gs pos="0">
                  <a:schemeClr val="hlink"/>
                </a:gs>
                <a:gs pos="50000">
                  <a:schemeClr val="hlink">
                    <a:gamma/>
                    <a:shade val="46275"/>
                    <a:invGamma/>
                  </a:schemeClr>
                </a:gs>
                <a:gs pos="100000">
                  <a:schemeClr val="hlink"/>
                </a:gs>
              </a:gsLst>
              <a:lin ang="18900000" scaled="1"/>
            </a:gradFill>
            <a:ln>
              <a:noFill/>
            </a:ln>
            <a:effectLst>
              <a:outerShdw dist="107763" dir="2700000" algn="ctr" rotWithShape="0">
                <a:srgbClr val="999999"/>
              </a:outerShdw>
            </a:effectLst>
            <a:extLst>
              <a:ext uri="{91240B29-F687-4F45-9708-019B960494DF}">
                <a14:hiddenLine xmlns:a14="http://schemas.microsoft.com/office/drawing/2010/main" w="9525">
                  <a:solidFill>
                    <a:srgbClr val="FFFF00"/>
                  </a:solidFill>
                  <a:miter lim="800000"/>
                  <a:headEnd/>
                  <a:tailEnd/>
                </a14:hiddenLine>
              </a:ext>
            </a:extLst>
          </p:spPr>
          <p:txBody>
            <a:bodyPr wrap="none" anchor="ctr"/>
            <a:lstStyle/>
            <a:p>
              <a:pPr>
                <a:defRPr/>
              </a:pPr>
              <a:endParaRPr lang="zh-CN" altLang="en-US"/>
            </a:p>
          </p:txBody>
        </p:sp>
        <p:sp>
          <p:nvSpPr>
            <p:cNvPr id="28691" name="Rectangle 29"/>
            <p:cNvSpPr>
              <a:spLocks noChangeArrowheads="1"/>
            </p:cNvSpPr>
            <p:nvPr/>
          </p:nvSpPr>
          <p:spPr bwMode="auto">
            <a:xfrm>
              <a:off x="1520" y="3324"/>
              <a:ext cx="3084" cy="542"/>
            </a:xfrm>
            <a:prstGeom prst="rect">
              <a:avLst/>
            </a:prstGeom>
            <a:noFill/>
            <a:ln w="9525">
              <a:noFill/>
              <a:miter lim="800000"/>
              <a:headEnd/>
              <a:tailEnd/>
            </a:ln>
            <a:effectLst>
              <a:outerShdw dist="17961" dir="2700000" algn="ctr" rotWithShape="0">
                <a:srgbClr val="000000"/>
              </a:outerShdw>
            </a:effectLst>
          </p:spPr>
          <p:txBody>
            <a:bodyPr>
              <a:spAutoFit/>
            </a:bodyPr>
            <a:lstStyle/>
            <a:p>
              <a:pPr>
                <a:lnSpc>
                  <a:spcPct val="105000"/>
                </a:lnSpc>
                <a:spcBef>
                  <a:spcPct val="0"/>
                </a:spcBef>
              </a:pPr>
              <a:r>
                <a:rPr lang="zh-CN" altLang="en-US" sz="3600" baseline="2000">
                  <a:solidFill>
                    <a:srgbClr val="FFFF00"/>
                  </a:solidFill>
                  <a:ea typeface="幼圆" pitchFamily="49" charset="-122"/>
                </a:rPr>
                <a:t> 若用</a:t>
              </a:r>
              <a:r>
                <a:rPr lang="en-US" altLang="zh-CN" sz="3600" baseline="2000">
                  <a:solidFill>
                    <a:srgbClr val="FFFF00"/>
                  </a:solidFill>
                  <a:ea typeface="幼圆" pitchFamily="49" charset="-122"/>
                </a:rPr>
                <a:t>n</a:t>
              </a:r>
              <a:r>
                <a:rPr lang="zh-CN" altLang="en-US" sz="3600" baseline="2000">
                  <a:solidFill>
                    <a:srgbClr val="FFFF00"/>
                  </a:solidFill>
                  <a:ea typeface="幼圆" pitchFamily="49" charset="-122"/>
                </a:rPr>
                <a:t>表示链表中结点的个</a:t>
              </a:r>
            </a:p>
            <a:p>
              <a:pPr>
                <a:lnSpc>
                  <a:spcPct val="105000"/>
                </a:lnSpc>
                <a:spcBef>
                  <a:spcPct val="0"/>
                </a:spcBef>
              </a:pPr>
              <a:r>
                <a:rPr lang="zh-CN" altLang="en-US" sz="3600" baseline="2000">
                  <a:solidFill>
                    <a:srgbClr val="FFFF00"/>
                  </a:solidFill>
                  <a:ea typeface="幼圆" pitchFamily="49" charset="-122"/>
                </a:rPr>
                <a:t>数</a:t>
              </a:r>
              <a:r>
                <a:rPr lang="en-US" altLang="zh-CN" sz="3600" baseline="2000">
                  <a:solidFill>
                    <a:srgbClr val="FFFF00"/>
                  </a:solidFill>
                  <a:ea typeface="幼圆" pitchFamily="49" charset="-122"/>
                </a:rPr>
                <a:t>,</a:t>
              </a:r>
              <a:r>
                <a:rPr lang="zh-CN" altLang="en-US" sz="3600" baseline="2000">
                  <a:solidFill>
                    <a:srgbClr val="FFFF00"/>
                  </a:solidFill>
                  <a:ea typeface="幼圆" pitchFamily="49" charset="-122"/>
                </a:rPr>
                <a:t> 对于任意</a:t>
              </a:r>
              <a:r>
                <a:rPr lang="en-US" altLang="zh-CN" sz="3600" baseline="2000">
                  <a:solidFill>
                    <a:srgbClr val="FFFF00"/>
                  </a:solidFill>
                  <a:ea typeface="幼圆" pitchFamily="49" charset="-122"/>
                </a:rPr>
                <a:t>k</a:t>
              </a:r>
              <a:r>
                <a:rPr lang="zh-CN" altLang="en-US" sz="3600" baseline="2000">
                  <a:solidFill>
                    <a:srgbClr val="FFFF00"/>
                  </a:solidFill>
                  <a:ea typeface="幼圆" pitchFamily="49" charset="-122"/>
                </a:rPr>
                <a:t>（</a:t>
              </a:r>
              <a:r>
                <a:rPr lang="en-US" altLang="zh-CN" sz="3600" baseline="2000">
                  <a:solidFill>
                    <a:srgbClr val="FFFF00"/>
                  </a:solidFill>
                  <a:ea typeface="幼圆" pitchFamily="49" charset="-122"/>
                </a:rPr>
                <a:t>1≤k≤n</a:t>
              </a:r>
              <a:r>
                <a:rPr lang="zh-CN" altLang="en-US" sz="3600" baseline="2000">
                  <a:solidFill>
                    <a:srgbClr val="FFFF00"/>
                  </a:solidFill>
                  <a:ea typeface="幼圆" pitchFamily="49" charset="-122"/>
                </a:rPr>
                <a:t>）</a:t>
              </a:r>
              <a:endParaRPr lang="en-US" altLang="zh-CN" sz="3600" baseline="2000">
                <a:solidFill>
                  <a:srgbClr val="FFFF00"/>
                </a:solidFill>
                <a:ea typeface="幼圆" pitchFamily="49" charset="-122"/>
              </a:endParaRPr>
            </a:p>
          </p:txBody>
        </p:sp>
      </p:grpSp>
      <p:grpSp>
        <p:nvGrpSpPr>
          <p:cNvPr id="9" name="Group 52"/>
          <p:cNvGrpSpPr>
            <a:grpSpLocks/>
          </p:cNvGrpSpPr>
          <p:nvPr/>
        </p:nvGrpSpPr>
        <p:grpSpPr bwMode="auto">
          <a:xfrm>
            <a:off x="1691680" y="3356992"/>
            <a:ext cx="6808788" cy="750888"/>
            <a:chOff x="1072" y="2022"/>
            <a:chExt cx="4289" cy="473"/>
          </a:xfrm>
        </p:grpSpPr>
        <p:sp>
          <p:nvSpPr>
            <p:cNvPr id="28687" name="Rectangle 31"/>
            <p:cNvSpPr>
              <a:spLocks noChangeArrowheads="1"/>
            </p:cNvSpPr>
            <p:nvPr/>
          </p:nvSpPr>
          <p:spPr bwMode="auto">
            <a:xfrm>
              <a:off x="4091" y="2025"/>
              <a:ext cx="1270" cy="279"/>
            </a:xfrm>
            <a:prstGeom prst="rect">
              <a:avLst/>
            </a:prstGeom>
            <a:noFill/>
            <a:ln w="9525">
              <a:noFill/>
              <a:miter lim="800000"/>
              <a:headEnd/>
              <a:tailEnd/>
            </a:ln>
            <a:effectLst>
              <a:outerShdw dist="12700" algn="ctr" rotWithShape="0">
                <a:schemeClr val="bg1"/>
              </a:outerShdw>
            </a:effectLst>
          </p:spPr>
          <p:txBody>
            <a:bodyPr>
              <a:spAutoFit/>
            </a:bodyPr>
            <a:lstStyle/>
            <a:p>
              <a:r>
                <a:rPr lang="zh-CN" altLang="en-US" sz="2300" baseline="0">
                  <a:solidFill>
                    <a:srgbClr val="FF0000"/>
                  </a:solidFill>
                  <a:ea typeface="黑体" pitchFamily="2" charset="-122"/>
                </a:rPr>
                <a:t>执行</a:t>
              </a:r>
              <a:r>
                <a:rPr lang="en-US" altLang="zh-CN" sz="2300" baseline="0">
                  <a:solidFill>
                    <a:srgbClr val="FF0000"/>
                  </a:solidFill>
                </a:rPr>
                <a:t>n</a:t>
              </a:r>
              <a:r>
                <a:rPr lang="en-US" altLang="zh-CN" sz="2300" baseline="0">
                  <a:solidFill>
                    <a:srgbClr val="FF0000"/>
                  </a:solidFill>
                  <a:latin typeface="宋体" charset="-122"/>
                  <a:ea typeface="宋体" charset="-122"/>
                </a:rPr>
                <a:t>-</a:t>
              </a:r>
              <a:r>
                <a:rPr lang="en-US" altLang="zh-CN" sz="2300" baseline="0">
                  <a:solidFill>
                    <a:srgbClr val="FF0000"/>
                  </a:solidFill>
                </a:rPr>
                <a:t>k</a:t>
              </a:r>
              <a:r>
                <a:rPr lang="zh-CN" altLang="en-US" sz="2300" baseline="0">
                  <a:solidFill>
                    <a:srgbClr val="FF0000"/>
                  </a:solidFill>
                  <a:ea typeface="黑体" pitchFamily="2" charset="-122"/>
                </a:rPr>
                <a:t>次</a:t>
              </a:r>
            </a:p>
          </p:txBody>
        </p:sp>
        <p:sp>
          <p:nvSpPr>
            <p:cNvPr id="28688" name="AutoShape 32"/>
            <p:cNvSpPr>
              <a:spLocks noChangeArrowheads="1"/>
            </p:cNvSpPr>
            <p:nvPr/>
          </p:nvSpPr>
          <p:spPr bwMode="auto">
            <a:xfrm>
              <a:off x="4094" y="2022"/>
              <a:ext cx="998" cy="272"/>
            </a:xfrm>
            <a:prstGeom prst="wedgeRoundRectCallout">
              <a:avLst>
                <a:gd name="adj1" fmla="val -78958"/>
                <a:gd name="adj2" fmla="val 47060"/>
                <a:gd name="adj3" fmla="val 16667"/>
              </a:avLst>
            </a:prstGeom>
            <a:noFill/>
            <a:ln w="41275">
              <a:solidFill>
                <a:srgbClr val="00CCFF"/>
              </a:solidFill>
              <a:miter lim="800000"/>
              <a:headEnd/>
              <a:tailEnd/>
            </a:ln>
            <a:effectLst/>
          </p:spPr>
          <p:txBody>
            <a:bodyPr anchor="ctr"/>
            <a:lstStyle/>
            <a:p>
              <a:pPr algn="ctr"/>
              <a:endParaRPr lang="zh-CN" altLang="en-US"/>
            </a:p>
          </p:txBody>
        </p:sp>
        <p:sp>
          <p:nvSpPr>
            <p:cNvPr id="28689" name="Line 33"/>
            <p:cNvSpPr>
              <a:spLocks noChangeShapeType="1"/>
            </p:cNvSpPr>
            <p:nvPr/>
          </p:nvSpPr>
          <p:spPr bwMode="auto">
            <a:xfrm>
              <a:off x="1072" y="2495"/>
              <a:ext cx="3221" cy="0"/>
            </a:xfrm>
            <a:prstGeom prst="line">
              <a:avLst/>
            </a:prstGeom>
            <a:noFill/>
            <a:ln w="50800">
              <a:solidFill>
                <a:srgbClr val="FF0000"/>
              </a:solidFill>
              <a:round/>
              <a:headEnd/>
              <a:tailEnd/>
            </a:ln>
            <a:effectLst/>
          </p:spPr>
          <p:txBody>
            <a:bodyPr wrap="none" anchor="ctr"/>
            <a:lstStyle/>
            <a:p>
              <a:endParaRPr lang="zh-CN" altLang="en-US"/>
            </a:p>
          </p:txBody>
        </p:sp>
      </p:grpSp>
      <p:grpSp>
        <p:nvGrpSpPr>
          <p:cNvPr id="10" name="Group 34"/>
          <p:cNvGrpSpPr>
            <a:grpSpLocks/>
          </p:cNvGrpSpPr>
          <p:nvPr/>
        </p:nvGrpSpPr>
        <p:grpSpPr bwMode="auto">
          <a:xfrm>
            <a:off x="1691680" y="2420888"/>
            <a:ext cx="6853238" cy="454025"/>
            <a:chOff x="1066" y="1480"/>
            <a:chExt cx="4317" cy="286"/>
          </a:xfrm>
        </p:grpSpPr>
        <p:sp>
          <p:nvSpPr>
            <p:cNvPr id="28683" name="Line 35"/>
            <p:cNvSpPr>
              <a:spLocks noChangeShapeType="1"/>
            </p:cNvSpPr>
            <p:nvPr/>
          </p:nvSpPr>
          <p:spPr bwMode="auto">
            <a:xfrm flipV="1">
              <a:off x="1066" y="1766"/>
              <a:ext cx="2767" cy="0"/>
            </a:xfrm>
            <a:prstGeom prst="line">
              <a:avLst/>
            </a:prstGeom>
            <a:noFill/>
            <a:ln w="50800">
              <a:solidFill>
                <a:srgbClr val="FF0000"/>
              </a:solidFill>
              <a:round/>
              <a:headEnd/>
              <a:tailEnd/>
            </a:ln>
            <a:effectLst/>
          </p:spPr>
          <p:txBody>
            <a:bodyPr wrap="none" anchor="ctr"/>
            <a:lstStyle/>
            <a:p>
              <a:endParaRPr lang="zh-CN" altLang="en-US"/>
            </a:p>
          </p:txBody>
        </p:sp>
        <p:grpSp>
          <p:nvGrpSpPr>
            <p:cNvPr id="11" name="Group 36"/>
            <p:cNvGrpSpPr>
              <a:grpSpLocks/>
            </p:cNvGrpSpPr>
            <p:nvPr/>
          </p:nvGrpSpPr>
          <p:grpSpPr bwMode="auto">
            <a:xfrm>
              <a:off x="4105" y="1480"/>
              <a:ext cx="1278" cy="284"/>
              <a:chOff x="4114" y="2024"/>
              <a:chExt cx="1278" cy="284"/>
            </a:xfrm>
          </p:grpSpPr>
          <p:sp>
            <p:nvSpPr>
              <p:cNvPr id="28685" name="Rectangle 37"/>
              <p:cNvSpPr>
                <a:spLocks noChangeArrowheads="1"/>
              </p:cNvSpPr>
              <p:nvPr/>
            </p:nvSpPr>
            <p:spPr bwMode="auto">
              <a:xfrm>
                <a:off x="4122" y="2029"/>
                <a:ext cx="1270" cy="279"/>
              </a:xfrm>
              <a:prstGeom prst="rect">
                <a:avLst/>
              </a:prstGeom>
              <a:noFill/>
              <a:ln w="9525">
                <a:noFill/>
                <a:miter lim="800000"/>
                <a:headEnd/>
                <a:tailEnd/>
              </a:ln>
              <a:effectLst>
                <a:outerShdw dist="12700" algn="ctr" rotWithShape="0">
                  <a:schemeClr val="bg1"/>
                </a:outerShdw>
              </a:effectLst>
            </p:spPr>
            <p:txBody>
              <a:bodyPr>
                <a:spAutoFit/>
              </a:bodyPr>
              <a:lstStyle/>
              <a:p>
                <a:r>
                  <a:rPr lang="zh-CN" altLang="en-US" sz="2300" baseline="0">
                    <a:solidFill>
                      <a:srgbClr val="FF0000"/>
                    </a:solidFill>
                    <a:ea typeface="黑体" pitchFamily="2" charset="-122"/>
                  </a:rPr>
                  <a:t>执行</a:t>
                </a:r>
                <a:r>
                  <a:rPr lang="en-US" altLang="zh-CN" sz="2300" baseline="0">
                    <a:solidFill>
                      <a:srgbClr val="FF0000"/>
                    </a:solidFill>
                  </a:rPr>
                  <a:t>k</a:t>
                </a:r>
                <a:r>
                  <a:rPr lang="en-US" altLang="zh-CN" sz="2300" baseline="0">
                    <a:solidFill>
                      <a:srgbClr val="FF0000"/>
                    </a:solidFill>
                    <a:latin typeface="宋体" charset="-122"/>
                    <a:ea typeface="宋体" charset="-122"/>
                  </a:rPr>
                  <a:t>-</a:t>
                </a:r>
                <a:r>
                  <a:rPr lang="en-US" altLang="zh-CN" sz="2300" baseline="0">
                    <a:solidFill>
                      <a:srgbClr val="FF0000"/>
                    </a:solidFill>
                  </a:rPr>
                  <a:t>1</a:t>
                </a:r>
                <a:r>
                  <a:rPr lang="zh-CN" altLang="en-US" sz="2300" baseline="0">
                    <a:solidFill>
                      <a:srgbClr val="FF0000"/>
                    </a:solidFill>
                    <a:ea typeface="黑体" pitchFamily="2" charset="-122"/>
                  </a:rPr>
                  <a:t>次</a:t>
                </a:r>
              </a:p>
            </p:txBody>
          </p:sp>
          <p:sp>
            <p:nvSpPr>
              <p:cNvPr id="28686" name="AutoShape 38"/>
              <p:cNvSpPr>
                <a:spLocks noChangeArrowheads="1"/>
              </p:cNvSpPr>
              <p:nvPr/>
            </p:nvSpPr>
            <p:spPr bwMode="auto">
              <a:xfrm>
                <a:off x="4114" y="2024"/>
                <a:ext cx="998" cy="272"/>
              </a:xfrm>
              <a:prstGeom prst="wedgeRoundRectCallout">
                <a:avLst>
                  <a:gd name="adj1" fmla="val -76852"/>
                  <a:gd name="adj2" fmla="val 43384"/>
                  <a:gd name="adj3" fmla="val 16667"/>
                </a:avLst>
              </a:prstGeom>
              <a:noFill/>
              <a:ln w="41275">
                <a:solidFill>
                  <a:srgbClr val="00CCFF"/>
                </a:solidFill>
                <a:miter lim="800000"/>
                <a:headEnd/>
                <a:tailEnd/>
              </a:ln>
              <a:effectLst/>
            </p:spPr>
            <p:txBody>
              <a:bodyPr anchor="ctr"/>
              <a:lstStyle/>
              <a:p>
                <a:pPr algn="ctr"/>
                <a:endParaRPr lang="en-US" altLang="zh-CN"/>
              </a:p>
            </p:txBody>
          </p:sp>
        </p:grpSp>
      </p:grpSp>
      <p:grpSp>
        <p:nvGrpSpPr>
          <p:cNvPr id="12" name="Group 39"/>
          <p:cNvGrpSpPr>
            <a:grpSpLocks/>
          </p:cNvGrpSpPr>
          <p:nvPr/>
        </p:nvGrpSpPr>
        <p:grpSpPr bwMode="auto">
          <a:xfrm>
            <a:off x="6948488" y="4941888"/>
            <a:ext cx="1262062" cy="1296987"/>
            <a:chOff x="2004" y="73"/>
            <a:chExt cx="795" cy="817"/>
          </a:xfrm>
        </p:grpSpPr>
        <p:sp>
          <p:nvSpPr>
            <p:cNvPr id="28681" name="Freeform 40"/>
            <p:cNvSpPr>
              <a:spLocks/>
            </p:cNvSpPr>
            <p:nvPr/>
          </p:nvSpPr>
          <p:spPr bwMode="auto">
            <a:xfrm rot="198795">
              <a:off x="2004" y="73"/>
              <a:ext cx="784" cy="817"/>
            </a:xfrm>
            <a:custGeom>
              <a:avLst/>
              <a:gdLst>
                <a:gd name="T0" fmla="*/ 22 w 738"/>
                <a:gd name="T1" fmla="*/ 828 h 650"/>
                <a:gd name="T2" fmla="*/ 905 w 738"/>
                <a:gd name="T3" fmla="*/ 1795 h 650"/>
                <a:gd name="T4" fmla="*/ 1017 w 738"/>
                <a:gd name="T5" fmla="*/ 1523 h 650"/>
                <a:gd name="T6" fmla="*/ 78 w 738"/>
                <a:gd name="T7" fmla="*/ 796 h 650"/>
                <a:gd name="T8" fmla="*/ 22 w 738"/>
                <a:gd name="T9" fmla="*/ 828 h 6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8" h="650">
                  <a:moveTo>
                    <a:pt x="16" y="210"/>
                  </a:moveTo>
                  <a:cubicBezTo>
                    <a:pt x="30" y="650"/>
                    <a:pt x="0" y="464"/>
                    <a:pt x="630" y="455"/>
                  </a:cubicBezTo>
                  <a:cubicBezTo>
                    <a:pt x="669" y="429"/>
                    <a:pt x="683" y="423"/>
                    <a:pt x="707" y="386"/>
                  </a:cubicBezTo>
                  <a:cubicBezTo>
                    <a:pt x="738" y="0"/>
                    <a:pt x="672" y="194"/>
                    <a:pt x="54" y="202"/>
                  </a:cubicBezTo>
                  <a:cubicBezTo>
                    <a:pt x="26" y="212"/>
                    <a:pt x="39" y="210"/>
                    <a:pt x="16" y="210"/>
                  </a:cubicBezTo>
                  <a:close/>
                </a:path>
              </a:pathLst>
            </a:custGeom>
            <a:solidFill>
              <a:srgbClr val="FFFF00"/>
            </a:solidFill>
            <a:ln w="9525" cap="flat" cmpd="sng">
              <a:noFill/>
              <a:prstDash val="solid"/>
              <a:round/>
              <a:headEnd/>
              <a:tailEnd/>
            </a:ln>
            <a:effectLst>
              <a:outerShdw dist="53882" dir="2700000" algn="ctr" rotWithShape="0">
                <a:srgbClr val="999999"/>
              </a:outerShdw>
            </a:effectLst>
          </p:spPr>
          <p:txBody>
            <a:bodyPr wrap="none" anchor="ctr"/>
            <a:lstStyle/>
            <a:p>
              <a:endParaRPr lang="zh-CN" altLang="en-US"/>
            </a:p>
          </p:txBody>
        </p:sp>
        <p:sp>
          <p:nvSpPr>
            <p:cNvPr id="28682" name="Text Box 41"/>
            <p:cNvSpPr txBox="1">
              <a:spLocks noChangeArrowheads="1"/>
            </p:cNvSpPr>
            <p:nvPr/>
          </p:nvSpPr>
          <p:spPr bwMode="auto">
            <a:xfrm>
              <a:off x="2106" y="295"/>
              <a:ext cx="693" cy="365"/>
            </a:xfrm>
            <a:prstGeom prst="rect">
              <a:avLst/>
            </a:prstGeom>
            <a:noFill/>
            <a:ln w="9525">
              <a:noFill/>
              <a:miter lim="800000"/>
              <a:headEnd/>
              <a:tailEnd/>
            </a:ln>
            <a:effectLst>
              <a:outerShdw dist="17961" dir="2700000" algn="ctr" rotWithShape="0">
                <a:srgbClr val="000000"/>
              </a:outerShdw>
            </a:effectLst>
          </p:spPr>
          <p:txBody>
            <a:bodyPr>
              <a:spAutoFit/>
            </a:bodyPr>
            <a:lstStyle/>
            <a:p>
              <a:r>
                <a:rPr lang="en-US" altLang="zh-CN" sz="4800" baseline="2000">
                  <a:solidFill>
                    <a:srgbClr val="FF0000"/>
                  </a:solidFill>
                </a:rPr>
                <a:t>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8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strVal val="4/3*#ppt_w"/>
                                          </p:val>
                                        </p:tav>
                                        <p:tav tm="100000">
                                          <p:val>
                                            <p:strVal val="#ppt_w"/>
                                          </p:val>
                                        </p:tav>
                                      </p:tavLst>
                                    </p:anim>
                                    <p:anim calcmode="lin" valueType="num">
                                      <p:cBhvr>
                                        <p:cTn id="13" dur="500" fill="hold"/>
                                        <p:tgtEl>
                                          <p:spTgt spid="7"/>
                                        </p:tgtEl>
                                        <p:attrNameLst>
                                          <p:attrName>ppt_h</p:attrName>
                                        </p:attrNameLst>
                                      </p:cBhvr>
                                      <p:tavLst>
                                        <p:tav tm="0">
                                          <p:val>
                                            <p:strVal val="4/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528"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fltVal val="0"/>
                                          </p:val>
                                        </p:tav>
                                        <p:tav tm="100000">
                                          <p:val>
                                            <p:strVal val="#ppt_w"/>
                                          </p:val>
                                        </p:tav>
                                      </p:tavLst>
                                    </p:anim>
                                    <p:anim calcmode="lin" valueType="num">
                                      <p:cBhvr>
                                        <p:cTn id="34" dur="500" fill="hold"/>
                                        <p:tgtEl>
                                          <p:spTgt spid="12"/>
                                        </p:tgtEl>
                                        <p:attrNameLst>
                                          <p:attrName>ppt_h</p:attrName>
                                        </p:attrNameLst>
                                      </p:cBhvr>
                                      <p:tavLst>
                                        <p:tav tm="0">
                                          <p:val>
                                            <p:fltVal val="0"/>
                                          </p:val>
                                        </p:tav>
                                        <p:tav tm="100000">
                                          <p:val>
                                            <p:strVal val="#ppt_h"/>
                                          </p:val>
                                        </p:tav>
                                      </p:tavLst>
                                    </p:anim>
                                    <p:anim calcmode="lin" valueType="num">
                                      <p:cBhvr>
                                        <p:cTn id="35" dur="500" fill="hold"/>
                                        <p:tgtEl>
                                          <p:spTgt spid="12"/>
                                        </p:tgtEl>
                                        <p:attrNameLst>
                                          <p:attrName>ppt_x</p:attrName>
                                        </p:attrNameLst>
                                      </p:cBhvr>
                                      <p:tavLst>
                                        <p:tav tm="0">
                                          <p:val>
                                            <p:fltVal val="0.5"/>
                                          </p:val>
                                        </p:tav>
                                        <p:tav tm="100000">
                                          <p:val>
                                            <p:strVal val="#ppt_x"/>
                                          </p:val>
                                        </p:tav>
                                      </p:tavLst>
                                    </p:anim>
                                    <p:anim calcmode="lin" valueType="num">
                                      <p:cBhvr>
                                        <p:cTn id="36" dur="500" fill="hold"/>
                                        <p:tgtEl>
                                          <p:spTgt spid="1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a:t>
            </a:r>
          </a:p>
        </p:txBody>
      </p:sp>
      <p:sp>
        <p:nvSpPr>
          <p:cNvPr id="4" name="灯片编号占位符 3"/>
          <p:cNvSpPr>
            <a:spLocks noGrp="1"/>
          </p:cNvSpPr>
          <p:nvPr>
            <p:ph type="sldNum" sz="quarter" idx="12"/>
          </p:nvPr>
        </p:nvSpPr>
        <p:spPr>
          <a:xfrm>
            <a:off x="6731000" y="6229350"/>
            <a:ext cx="1905000" cy="457200"/>
          </a:xfrm>
        </p:spPr>
        <p:txBody>
          <a:bodyPr/>
          <a:lstStyle/>
          <a:p>
            <a:pPr>
              <a:defRPr/>
            </a:pPr>
            <a:fld id="{116D1347-07F4-4751-9C03-6E7F30E2E01E}" type="slidenum">
              <a:rPr lang="zh-CN" altLang="en-US" smtClean="0"/>
              <a:pPr>
                <a:defRPr/>
              </a:pPr>
              <a:t>74</a:t>
            </a:fld>
            <a:endParaRPr lang="en-US" altLang="zh-CN"/>
          </a:p>
        </p:txBody>
      </p:sp>
      <p:sp>
        <p:nvSpPr>
          <p:cNvPr id="5" name="Rectangle 3"/>
          <p:cNvSpPr txBox="1">
            <a:spLocks noChangeArrowheads="1"/>
          </p:cNvSpPr>
          <p:nvPr/>
        </p:nvSpPr>
        <p:spPr bwMode="auto">
          <a:xfrm>
            <a:off x="971600" y="1196752"/>
            <a:ext cx="7105650" cy="1405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问题：编写程序统计一个文件中每个单词的出现次数（词频统计）</a:t>
            </a:r>
            <a:r>
              <a:rPr lang="zh-CN" altLang="en-US" sz="2400" b="1" kern="0" dirty="0">
                <a:ea typeface="宋体" pitchFamily="2" charset="-122"/>
              </a:rPr>
              <a:t>，并按字典序输出每个单词及出现次数。</a:t>
            </a:r>
            <a:endPar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Char char="n"/>
              <a:tabLst/>
              <a:defRPr/>
            </a:pPr>
            <a:r>
              <a:rPr lang="zh-CN" altLang="en-US" sz="2400" b="1" kern="0" dirty="0">
                <a:ea typeface="宋体" pitchFamily="2" charset="-122"/>
              </a:rPr>
              <a:t>算法</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分析：</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本问题算法很简单，基本上只有</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查找</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和</a:t>
            </a:r>
            <a:r>
              <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rPr>
              <a:t>插入</a:t>
            </a:r>
            <a:r>
              <a:rPr kumimoji="0" lang="zh-CN" altLang="en-US" sz="2400" i="0" u="none" strike="noStrike" kern="0" cap="none" spc="0" normalizeH="0" baseline="0" noProof="0" dirty="0">
                <a:ln>
                  <a:noFill/>
                </a:ln>
                <a:solidFill>
                  <a:schemeClr val="tx1"/>
                </a:solidFill>
                <a:effectLst/>
                <a:uLnTx/>
                <a:uFillTx/>
                <a:latin typeface="+mn-lt"/>
                <a:ea typeface="宋体" pitchFamily="2" charset="-122"/>
                <a:cs typeface="+mn-cs"/>
              </a:rPr>
              <a:t>操作。</a:t>
            </a: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457200" marR="0" lvl="0" indent="-457200" algn="l" defTabSz="914400" rtl="0" eaLnBrk="1" fontAlgn="base" latinLnBrk="0" hangingPunct="1">
              <a:lnSpc>
                <a:spcPct val="90000"/>
              </a:lnSpc>
              <a:spcBef>
                <a:spcPct val="60000"/>
              </a:spcBef>
              <a:spcAft>
                <a:spcPct val="0"/>
              </a:spcAft>
              <a:buClr>
                <a:srgbClr val="D60093"/>
              </a:buClr>
              <a:buSzPct val="70000"/>
              <a:buFont typeface="Wingdings" pitchFamily="2" charset="2"/>
              <a:buNone/>
              <a:tabLst/>
              <a:defRPr/>
            </a:pPr>
            <a:endParaRPr kumimoji="0" lang="en-US" altLang="zh-CN" sz="2400" b="1" i="0" u="none" strike="noStrike" kern="0" cap="none" spc="0" normalizeH="0" baseline="0" noProof="0" dirty="0">
              <a:ln>
                <a:noFill/>
              </a:ln>
              <a:solidFill>
                <a:schemeClr val="tx1"/>
              </a:solidFill>
              <a:effectLst/>
              <a:uLnTx/>
              <a:uFillTx/>
              <a:latin typeface="+mn-lt"/>
              <a:ea typeface="宋体" pitchFamily="2" charset="-122"/>
              <a:cs typeface="+mn-cs"/>
            </a:endParaRPr>
          </a:p>
        </p:txBody>
      </p:sp>
      <p:grpSp>
        <p:nvGrpSpPr>
          <p:cNvPr id="3" name="组合 53"/>
          <p:cNvGrpSpPr/>
          <p:nvPr/>
        </p:nvGrpSpPr>
        <p:grpSpPr>
          <a:xfrm>
            <a:off x="1835696" y="2780928"/>
            <a:ext cx="5688632" cy="4077072"/>
            <a:chOff x="1475656" y="2780928"/>
            <a:chExt cx="5688632" cy="4077072"/>
          </a:xfrm>
        </p:grpSpPr>
        <p:sp>
          <p:nvSpPr>
            <p:cNvPr id="6" name="TextBox 5"/>
            <p:cNvSpPr txBox="1"/>
            <p:nvPr/>
          </p:nvSpPr>
          <p:spPr>
            <a:xfrm>
              <a:off x="2915816" y="2996952"/>
              <a:ext cx="2304256"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构造一个空单词表</a:t>
              </a:r>
            </a:p>
          </p:txBody>
        </p:sp>
        <p:sp>
          <p:nvSpPr>
            <p:cNvPr id="7" name="TextBox 6"/>
            <p:cNvSpPr txBox="1"/>
            <p:nvPr/>
          </p:nvSpPr>
          <p:spPr>
            <a:xfrm>
              <a:off x="2915816" y="3573016"/>
              <a:ext cx="2376264" cy="369332"/>
            </a:xfrm>
            <a:prstGeom prst="rect">
              <a:avLst/>
            </a:prstGeom>
            <a:solidFill>
              <a:schemeClr val="bg1"/>
            </a:solidFill>
            <a:ln>
              <a:solidFill>
                <a:schemeClr val="tx1"/>
              </a:solidFill>
            </a:ln>
          </p:spPr>
          <p:txBody>
            <a:bodyPr wrap="square" rtlCol="0">
              <a:spAutoFit/>
            </a:bodyPr>
            <a:lstStyle/>
            <a:p>
              <a:r>
                <a:rPr lang="zh-CN" altLang="en-US" dirty="0">
                  <a:latin typeface="楷体" pitchFamily="49" charset="-122"/>
                  <a:ea typeface="楷体" pitchFamily="49" charset="-122"/>
                </a:rPr>
                <a:t>从文件中读一个单词</a:t>
              </a:r>
            </a:p>
          </p:txBody>
        </p:sp>
        <p:sp>
          <p:nvSpPr>
            <p:cNvPr id="8" name="流程图: 决策 7"/>
            <p:cNvSpPr/>
            <p:nvPr/>
          </p:nvSpPr>
          <p:spPr bwMode="auto">
            <a:xfrm>
              <a:off x="2699792" y="4149080"/>
              <a:ext cx="2736304" cy="1161633"/>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在单词表中查找该单词</a:t>
              </a:r>
            </a:p>
          </p:txBody>
        </p:sp>
        <p:sp>
          <p:nvSpPr>
            <p:cNvPr id="9" name="TextBox 8"/>
            <p:cNvSpPr txBox="1"/>
            <p:nvPr/>
          </p:nvSpPr>
          <p:spPr>
            <a:xfrm>
              <a:off x="4860032" y="5085184"/>
              <a:ext cx="2304256" cy="646331"/>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将该单词加入到单词表中，其次数为</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0" name="TextBox 9"/>
            <p:cNvSpPr txBox="1"/>
            <p:nvPr/>
          </p:nvSpPr>
          <p:spPr>
            <a:xfrm>
              <a:off x="1475656" y="5013176"/>
              <a:ext cx="1440160" cy="648072"/>
            </a:xfrm>
            <a:prstGeom prst="rect">
              <a:avLst/>
            </a:prstGeom>
            <a:solidFill>
              <a:schemeClr val="bg1"/>
            </a:solidFill>
            <a:ln>
              <a:solidFill>
                <a:schemeClr val="tx1"/>
              </a:solidFill>
            </a:ln>
          </p:spPr>
          <p:txBody>
            <a:bodyPr wrap="square" rtlCol="0">
              <a:spAutoFit/>
            </a:bodyPr>
            <a:lstStyle/>
            <a:p>
              <a:pPr algn="ctr"/>
              <a:r>
                <a:rPr lang="zh-CN" altLang="en-US" dirty="0">
                  <a:latin typeface="楷体" pitchFamily="49" charset="-122"/>
                  <a:ea typeface="楷体" pitchFamily="49" charset="-122"/>
                </a:rPr>
                <a:t>该单词次数为加</a:t>
              </a:r>
              <a:r>
                <a:rPr lang="en-US" altLang="zh-CN" dirty="0">
                  <a:latin typeface="楷体" pitchFamily="49" charset="-122"/>
                  <a:ea typeface="楷体" pitchFamily="49" charset="-122"/>
                </a:rPr>
                <a:t>1</a:t>
              </a:r>
              <a:endParaRPr lang="zh-CN" altLang="en-US" dirty="0">
                <a:latin typeface="楷体" pitchFamily="49" charset="-122"/>
                <a:ea typeface="楷体" pitchFamily="49" charset="-122"/>
              </a:endParaRPr>
            </a:p>
          </p:txBody>
        </p:sp>
        <p:sp>
          <p:nvSpPr>
            <p:cNvPr id="12" name="流程图: 决策 11"/>
            <p:cNvSpPr/>
            <p:nvPr/>
          </p:nvSpPr>
          <p:spPr bwMode="auto">
            <a:xfrm>
              <a:off x="2267744" y="6021288"/>
              <a:ext cx="3528392" cy="672525"/>
            </a:xfrm>
            <a:prstGeom prst="flowChartDecisi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dirty="0">
                  <a:latin typeface="楷体" pitchFamily="49" charset="-122"/>
                  <a:ea typeface="楷体" pitchFamily="49" charset="-122"/>
                </a:rPr>
                <a:t>文件中仍有单词</a:t>
              </a:r>
            </a:p>
          </p:txBody>
        </p:sp>
        <p:cxnSp>
          <p:nvCxnSpPr>
            <p:cNvPr id="14" name="直接箭头连接符 13"/>
            <p:cNvCxnSpPr>
              <a:endCxn id="6" idx="0"/>
            </p:cNvCxnSpPr>
            <p:nvPr/>
          </p:nvCxnSpPr>
          <p:spPr bwMode="auto">
            <a:xfrm>
              <a:off x="4067944" y="2780928"/>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7" name="直接箭头连接符 16"/>
            <p:cNvCxnSpPr/>
            <p:nvPr/>
          </p:nvCxnSpPr>
          <p:spPr bwMode="auto">
            <a:xfrm>
              <a:off x="4067944" y="3356992"/>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18" name="直接箭头连接符 17"/>
            <p:cNvCxnSpPr/>
            <p:nvPr/>
          </p:nvCxnSpPr>
          <p:spPr bwMode="auto">
            <a:xfrm>
              <a:off x="4067944" y="3933056"/>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20" name="肘形连接符 19"/>
            <p:cNvCxnSpPr>
              <a:stCxn id="8" idx="3"/>
              <a:endCxn id="9" idx="0"/>
            </p:cNvCxnSpPr>
            <p:nvPr/>
          </p:nvCxnSpPr>
          <p:spPr bwMode="auto">
            <a:xfrm>
              <a:off x="5436096" y="4729897"/>
              <a:ext cx="576064" cy="355287"/>
            </a:xfrm>
            <a:prstGeom prst="bentConnector2">
              <a:avLst/>
            </a:prstGeom>
            <a:noFill/>
            <a:ln w="9525" cap="flat" cmpd="sng" algn="ctr">
              <a:solidFill>
                <a:schemeClr val="tx1"/>
              </a:solidFill>
              <a:prstDash val="solid"/>
              <a:round/>
              <a:headEnd type="none" w="med" len="med"/>
              <a:tailEnd type="arrow"/>
            </a:ln>
            <a:effectLst/>
          </p:spPr>
        </p:cxnSp>
        <p:cxnSp>
          <p:nvCxnSpPr>
            <p:cNvPr id="25" name="肘形连接符 24"/>
            <p:cNvCxnSpPr>
              <a:stCxn id="8" idx="1"/>
              <a:endCxn id="10" idx="0"/>
            </p:cNvCxnSpPr>
            <p:nvPr/>
          </p:nvCxnSpPr>
          <p:spPr bwMode="auto">
            <a:xfrm rot="10800000" flipV="1">
              <a:off x="2195736" y="4729896"/>
              <a:ext cx="504056" cy="283279"/>
            </a:xfrm>
            <a:prstGeom prst="bentConnector2">
              <a:avLst/>
            </a:prstGeom>
            <a:noFill/>
            <a:ln w="9525" cap="flat" cmpd="sng" algn="ctr">
              <a:solidFill>
                <a:schemeClr val="tx1"/>
              </a:solidFill>
              <a:prstDash val="solid"/>
              <a:round/>
              <a:headEnd type="none" w="med" len="med"/>
              <a:tailEnd type="arrow"/>
            </a:ln>
            <a:effectLst/>
          </p:spPr>
        </p:cxnSp>
        <p:cxnSp>
          <p:nvCxnSpPr>
            <p:cNvPr id="28" name="肘形连接符 27"/>
            <p:cNvCxnSpPr/>
            <p:nvPr/>
          </p:nvCxnSpPr>
          <p:spPr bwMode="auto">
            <a:xfrm rot="5400000">
              <a:off x="4175956" y="5769260"/>
              <a:ext cx="360040" cy="12700"/>
            </a:xfrm>
            <a:prstGeom prst="bentConnector3">
              <a:avLst>
                <a:gd name="adj1" fmla="val 50000"/>
              </a:avLst>
            </a:prstGeom>
            <a:noFill/>
            <a:ln w="9525" cap="flat" cmpd="sng" algn="ctr">
              <a:noFill/>
              <a:prstDash val="solid"/>
              <a:round/>
              <a:headEnd type="none" w="med" len="med"/>
              <a:tailEnd type="arrow"/>
            </a:ln>
            <a:effectLst/>
          </p:spPr>
        </p:cxnSp>
        <p:cxnSp>
          <p:nvCxnSpPr>
            <p:cNvPr id="30" name="肘形连接符 29"/>
            <p:cNvCxnSpPr>
              <a:stCxn id="10" idx="2"/>
              <a:endCxn id="9" idx="2"/>
            </p:cNvCxnSpPr>
            <p:nvPr/>
          </p:nvCxnSpPr>
          <p:spPr bwMode="auto">
            <a:xfrm rot="16200000" flipH="1">
              <a:off x="4068815" y="3788169"/>
              <a:ext cx="70267" cy="3816424"/>
            </a:xfrm>
            <a:prstGeom prst="bentConnector3">
              <a:avLst>
                <a:gd name="adj1" fmla="val 198116"/>
              </a:avLst>
            </a:prstGeom>
            <a:noFill/>
            <a:ln w="9525" cap="flat" cmpd="sng" algn="ctr">
              <a:solidFill>
                <a:schemeClr val="tx1"/>
              </a:solidFill>
              <a:prstDash val="solid"/>
              <a:round/>
              <a:headEnd type="none" w="med" len="med"/>
              <a:tailEnd type="none" w="med" len="med"/>
            </a:ln>
            <a:effectLst/>
          </p:spPr>
        </p:cxnSp>
        <p:cxnSp>
          <p:nvCxnSpPr>
            <p:cNvPr id="36" name="直接箭头连接符 35"/>
            <p:cNvCxnSpPr/>
            <p:nvPr/>
          </p:nvCxnSpPr>
          <p:spPr bwMode="auto">
            <a:xfrm>
              <a:off x="3995936" y="5805264"/>
              <a:ext cx="0" cy="216024"/>
            </a:xfrm>
            <a:prstGeom prst="straightConnector1">
              <a:avLst/>
            </a:prstGeom>
            <a:noFill/>
            <a:ln w="9525" cap="flat" cmpd="sng" algn="ctr">
              <a:solidFill>
                <a:schemeClr val="tx1"/>
              </a:solidFill>
              <a:prstDash val="solid"/>
              <a:round/>
              <a:headEnd type="none" w="med" len="med"/>
              <a:tailEnd type="arrow"/>
            </a:ln>
            <a:effectLst/>
          </p:spPr>
        </p:cxnSp>
        <p:cxnSp>
          <p:nvCxnSpPr>
            <p:cNvPr id="44" name="肘形连接符 43"/>
            <p:cNvCxnSpPr>
              <a:stCxn id="12" idx="1"/>
            </p:cNvCxnSpPr>
            <p:nvPr/>
          </p:nvCxnSpPr>
          <p:spPr bwMode="auto">
            <a:xfrm rot="10800000" flipH="1">
              <a:off x="2267744" y="3429001"/>
              <a:ext cx="1800200" cy="2928551"/>
            </a:xfrm>
            <a:prstGeom prst="bentConnector4">
              <a:avLst>
                <a:gd name="adj1" fmla="val -56237"/>
                <a:gd name="adj2" fmla="val 97868"/>
              </a:avLst>
            </a:prstGeom>
            <a:noFill/>
            <a:ln w="9525" cap="flat" cmpd="sng" algn="ctr">
              <a:solidFill>
                <a:schemeClr val="tx1"/>
              </a:solidFill>
              <a:prstDash val="solid"/>
              <a:round/>
              <a:headEnd type="none" w="med" len="med"/>
              <a:tailEnd type="arrow"/>
            </a:ln>
            <a:effectLst/>
          </p:spPr>
        </p:cxnSp>
        <p:cxnSp>
          <p:nvCxnSpPr>
            <p:cNvPr id="48" name="直接箭头连接符 47"/>
            <p:cNvCxnSpPr/>
            <p:nvPr/>
          </p:nvCxnSpPr>
          <p:spPr bwMode="auto">
            <a:xfrm>
              <a:off x="3995936" y="6641976"/>
              <a:ext cx="0" cy="216024"/>
            </a:xfrm>
            <a:prstGeom prst="straightConnector1">
              <a:avLst/>
            </a:prstGeom>
            <a:noFill/>
            <a:ln w="9525" cap="flat" cmpd="sng" algn="ctr">
              <a:solidFill>
                <a:schemeClr val="tx1"/>
              </a:solidFill>
              <a:prstDash val="solid"/>
              <a:round/>
              <a:headEnd type="none" w="med" len="med"/>
              <a:tailEnd type="arrow"/>
            </a:ln>
            <a:effectLst/>
          </p:spPr>
        </p:cxnSp>
        <p:sp>
          <p:nvSpPr>
            <p:cNvPr id="50" name="TextBox 49"/>
            <p:cNvSpPr txBox="1"/>
            <p:nvPr/>
          </p:nvSpPr>
          <p:spPr>
            <a:xfrm>
              <a:off x="2267744" y="4365104"/>
              <a:ext cx="543739" cy="307777"/>
            </a:xfrm>
            <a:prstGeom prst="rect">
              <a:avLst/>
            </a:prstGeom>
            <a:noFill/>
          </p:spPr>
          <p:txBody>
            <a:bodyPr wrap="none" rtlCol="0">
              <a:spAutoFit/>
            </a:bodyPr>
            <a:lstStyle/>
            <a:p>
              <a:r>
                <a:rPr lang="zh-CN" altLang="en-US" sz="1400" dirty="0">
                  <a:latin typeface="楷体" pitchFamily="49" charset="-122"/>
                  <a:ea typeface="楷体" pitchFamily="49" charset="-122"/>
                </a:rPr>
                <a:t>找到</a:t>
              </a:r>
            </a:p>
          </p:txBody>
        </p:sp>
        <p:sp>
          <p:nvSpPr>
            <p:cNvPr id="51" name="TextBox 50"/>
            <p:cNvSpPr txBox="1"/>
            <p:nvPr/>
          </p:nvSpPr>
          <p:spPr>
            <a:xfrm>
              <a:off x="5508104" y="4365104"/>
              <a:ext cx="723275" cy="307777"/>
            </a:xfrm>
            <a:prstGeom prst="rect">
              <a:avLst/>
            </a:prstGeom>
            <a:noFill/>
          </p:spPr>
          <p:txBody>
            <a:bodyPr wrap="none" rtlCol="0">
              <a:spAutoFit/>
            </a:bodyPr>
            <a:lstStyle/>
            <a:p>
              <a:r>
                <a:rPr lang="zh-CN" altLang="en-US" sz="1400" dirty="0">
                  <a:latin typeface="楷体" pitchFamily="49" charset="-122"/>
                  <a:ea typeface="楷体" pitchFamily="49" charset="-122"/>
                </a:rPr>
                <a:t>没找到</a:t>
              </a:r>
            </a:p>
          </p:txBody>
        </p:sp>
        <p:sp>
          <p:nvSpPr>
            <p:cNvPr id="52" name="TextBox 51"/>
            <p:cNvSpPr txBox="1"/>
            <p:nvPr/>
          </p:nvSpPr>
          <p:spPr>
            <a:xfrm>
              <a:off x="1475656" y="5949280"/>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有</a:t>
              </a:r>
            </a:p>
          </p:txBody>
        </p:sp>
        <p:sp>
          <p:nvSpPr>
            <p:cNvPr id="53" name="TextBox 52"/>
            <p:cNvSpPr txBox="1"/>
            <p:nvPr/>
          </p:nvSpPr>
          <p:spPr>
            <a:xfrm>
              <a:off x="4427984" y="6550223"/>
              <a:ext cx="364202" cy="307777"/>
            </a:xfrm>
            <a:prstGeom prst="rect">
              <a:avLst/>
            </a:prstGeom>
            <a:noFill/>
          </p:spPr>
          <p:txBody>
            <a:bodyPr wrap="none" rtlCol="0">
              <a:spAutoFit/>
            </a:bodyPr>
            <a:lstStyle/>
            <a:p>
              <a:r>
                <a:rPr lang="zh-CN" altLang="en-US" sz="1400" dirty="0">
                  <a:latin typeface="楷体" pitchFamily="49" charset="-122"/>
                  <a:ea typeface="楷体" pitchFamily="49" charset="-122"/>
                </a:rPr>
                <a:t>无</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75</a:t>
            </a:fld>
            <a:endParaRPr lang="en-US" altLang="zh-CN"/>
          </a:p>
        </p:txBody>
      </p:sp>
      <p:sp>
        <p:nvSpPr>
          <p:cNvPr id="5" name="Cloud"/>
          <p:cNvSpPr>
            <a:spLocks noChangeAspect="1" noEditPoints="1" noChangeArrowheads="1"/>
          </p:cNvSpPr>
          <p:nvPr/>
        </p:nvSpPr>
        <p:spPr bwMode="auto">
          <a:xfrm>
            <a:off x="323528" y="1124744"/>
            <a:ext cx="8424936" cy="388843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由于本问题有如下特点：</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1.</a:t>
            </a:r>
            <a:r>
              <a:rPr lang="zh-CN" altLang="en-US" sz="2000" dirty="0">
                <a:solidFill>
                  <a:srgbClr val="7030A0"/>
                </a:solidFill>
                <a:latin typeface="黑体" pitchFamily="2" charset="-122"/>
                <a:ea typeface="黑体" pitchFamily="2" charset="-122"/>
              </a:rPr>
              <a:t>问题规模不知（即需要统计的单词数量末知</a:t>
            </a:r>
            <a:r>
              <a:rPr lang="en-US" altLang="zh-CN" sz="2000" dirty="0">
                <a:solidFill>
                  <a:srgbClr val="7030A0"/>
                </a:solidFill>
                <a:latin typeface="黑体" pitchFamily="2" charset="-122"/>
                <a:ea typeface="黑体" pitchFamily="2" charset="-122"/>
              </a:rPr>
              <a:t>)</a:t>
            </a:r>
          </a:p>
          <a:p>
            <a:pPr eaLnBrk="0" fontAlgn="t" hangingPunct="0">
              <a:lnSpc>
                <a:spcPct val="95000"/>
              </a:lnSpc>
              <a:spcBef>
                <a:spcPct val="0"/>
              </a:spcBef>
              <a:spcAft>
                <a:spcPct val="0"/>
              </a:spcAft>
            </a:pPr>
            <a:r>
              <a:rPr lang="en-US" altLang="zh-CN" sz="2000" dirty="0">
                <a:solidFill>
                  <a:srgbClr val="7030A0"/>
                </a:solidFill>
                <a:latin typeface="黑体" pitchFamily="2" charset="-122"/>
                <a:ea typeface="黑体" pitchFamily="2" charset="-122"/>
              </a:rPr>
              <a:t>2.</a:t>
            </a:r>
            <a:r>
              <a:rPr lang="zh-CN" altLang="en-US" sz="2000" dirty="0">
                <a:solidFill>
                  <a:srgbClr val="7030A0"/>
                </a:solidFill>
                <a:latin typeface="黑体" pitchFamily="2" charset="-122"/>
                <a:ea typeface="黑体" pitchFamily="2" charset="-122"/>
              </a:rPr>
              <a:t>单词表需要频繁的执行插入操作</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zh-CN" altLang="en-US" sz="2000" dirty="0">
                <a:solidFill>
                  <a:srgbClr val="7030A0"/>
                </a:solidFill>
                <a:latin typeface="黑体" pitchFamily="2" charset="-122"/>
                <a:ea typeface="黑体" pitchFamily="2" charset="-122"/>
              </a:rPr>
              <a:t>因此，采用顺序表（数组）来构造单词表面临如下</a:t>
            </a:r>
            <a:r>
              <a:rPr lang="zh-CN" altLang="en-US" sz="2000" dirty="0">
                <a:solidFill>
                  <a:srgbClr val="FF0000"/>
                </a:solidFill>
                <a:latin typeface="黑体" pitchFamily="2" charset="-122"/>
                <a:ea typeface="黑体" pitchFamily="2" charset="-122"/>
              </a:rPr>
              <a:t>问题</a:t>
            </a:r>
            <a:r>
              <a:rPr lang="zh-CN" altLang="en-US" sz="2000" dirty="0">
                <a:solidFill>
                  <a:srgbClr val="7030A0"/>
                </a:solidFill>
                <a:latin typeface="黑体" pitchFamily="2" charset="-122"/>
                <a:ea typeface="黑体" pitchFamily="2" charset="-122"/>
              </a:rPr>
              <a:t>：</a:t>
            </a:r>
            <a:endParaRPr lang="en-US" altLang="zh-CN" sz="2000" dirty="0">
              <a:solidFill>
                <a:srgbClr val="7030A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FF0000"/>
                </a:solidFill>
                <a:latin typeface="黑体" pitchFamily="2" charset="-122"/>
                <a:ea typeface="黑体" pitchFamily="2" charset="-122"/>
              </a:rPr>
              <a:t>1.</a:t>
            </a:r>
            <a:r>
              <a:rPr lang="zh-CN" altLang="en-US" sz="2000" dirty="0">
                <a:solidFill>
                  <a:srgbClr val="FF0000"/>
                </a:solidFill>
                <a:latin typeface="黑体" pitchFamily="2" charset="-122"/>
                <a:ea typeface="黑体" pitchFamily="2" charset="-122"/>
              </a:rPr>
              <a:t>单词表长度太小，容易满，太大，空间浪费</a:t>
            </a:r>
            <a:endParaRPr lang="en-US" altLang="zh-CN" sz="2000" dirty="0">
              <a:solidFill>
                <a:srgbClr val="FF0000"/>
              </a:solidFill>
              <a:latin typeface="黑体" pitchFamily="2" charset="-122"/>
              <a:ea typeface="黑体" pitchFamily="2" charset="-122"/>
            </a:endParaRPr>
          </a:p>
          <a:p>
            <a:pPr eaLnBrk="0" fontAlgn="t" hangingPunct="0">
              <a:lnSpc>
                <a:spcPct val="95000"/>
              </a:lnSpc>
              <a:spcBef>
                <a:spcPct val="0"/>
              </a:spcBef>
              <a:spcAft>
                <a:spcPct val="0"/>
              </a:spcAft>
            </a:pPr>
            <a:r>
              <a:rPr lang="en-US" altLang="zh-CN" sz="2000" dirty="0">
                <a:solidFill>
                  <a:srgbClr val="FF0000"/>
                </a:solidFill>
                <a:latin typeface="黑体" pitchFamily="2" charset="-122"/>
                <a:ea typeface="黑体" pitchFamily="2" charset="-122"/>
              </a:rPr>
              <a:t>2.</a:t>
            </a:r>
            <a:r>
              <a:rPr lang="zh-CN" altLang="en-US" sz="2000" dirty="0">
                <a:solidFill>
                  <a:srgbClr val="FF0000"/>
                </a:solidFill>
                <a:latin typeface="黑体" pitchFamily="2" charset="-122"/>
                <a:ea typeface="黑体" pitchFamily="2" charset="-122"/>
              </a:rPr>
              <a:t>插入操作效率低（经常需要移动大量数据）</a:t>
            </a:r>
          </a:p>
        </p:txBody>
      </p:sp>
      <p:sp>
        <p:nvSpPr>
          <p:cNvPr id="6" name="TextBox 5"/>
          <p:cNvSpPr txBox="1"/>
          <p:nvPr/>
        </p:nvSpPr>
        <p:spPr>
          <a:xfrm>
            <a:off x="827584" y="5157192"/>
            <a:ext cx="7488832" cy="1200329"/>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2400" b="1" dirty="0">
                <a:solidFill>
                  <a:srgbClr val="002060"/>
                </a:solidFill>
                <a:latin typeface="楷体" pitchFamily="49" charset="-122"/>
                <a:ea typeface="楷体" pitchFamily="49" charset="-122"/>
              </a:rPr>
              <a:t>而链表具有动态申请结点（空间利用率高），插入和删除结点操作不需要移动结点，插入和删除算法效率高！</a:t>
            </a:r>
            <a:r>
              <a:rPr lang="zh-CN" altLang="en-US" sz="2400" b="1" dirty="0">
                <a:solidFill>
                  <a:srgbClr val="FF0000"/>
                </a:solidFill>
                <a:latin typeface="楷体" pitchFamily="49" charset="-122"/>
                <a:ea typeface="楷体" pitchFamily="49" charset="-122"/>
              </a:rPr>
              <a:t>但单词查找效率低（不能用折半等高效查找算法）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链表（代码实现）</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76</a:t>
            </a:fld>
            <a:endParaRPr lang="en-US" altLang="zh-CN"/>
          </a:p>
        </p:txBody>
      </p:sp>
      <p:sp>
        <p:nvSpPr>
          <p:cNvPr id="5" name="TextBox 4"/>
          <p:cNvSpPr txBox="1"/>
          <p:nvPr/>
        </p:nvSpPr>
        <p:spPr>
          <a:xfrm>
            <a:off x="0" y="1196752"/>
            <a:ext cx="3995936" cy="3970318"/>
          </a:xfrm>
          <a:prstGeom prst="rect">
            <a:avLst/>
          </a:prstGeom>
          <a:solidFill>
            <a:schemeClr val="accent1">
              <a:lumMod val="90000"/>
            </a:schemeClr>
          </a:solidFill>
        </p:spPr>
        <p:txBody>
          <a:bodyPr wrap="square" rtlCol="0">
            <a:spAutoFit/>
          </a:bodyPr>
          <a:lstStyle/>
          <a:p>
            <a:r>
              <a:rPr lang="en-US" altLang="zh-CN" dirty="0"/>
              <a:t>#include &lt;</a:t>
            </a:r>
            <a:r>
              <a:rPr lang="en-US" altLang="zh-CN" dirty="0" err="1"/>
              <a:t>stdio.h</a:t>
            </a:r>
            <a:r>
              <a:rPr lang="en-US" altLang="zh-CN" dirty="0"/>
              <a:t>&gt;</a:t>
            </a:r>
          </a:p>
          <a:p>
            <a:r>
              <a:rPr lang="en-US" altLang="zh-CN" dirty="0"/>
              <a:t>#include &lt;</a:t>
            </a:r>
            <a:r>
              <a:rPr lang="en-US" altLang="zh-CN" dirty="0" err="1"/>
              <a:t>string.h</a:t>
            </a:r>
            <a:r>
              <a:rPr lang="en-US" altLang="zh-CN" dirty="0"/>
              <a:t>&gt;</a:t>
            </a:r>
          </a:p>
          <a:p>
            <a:r>
              <a:rPr lang="en-US" altLang="zh-CN" dirty="0"/>
              <a:t>#</a:t>
            </a:r>
            <a:r>
              <a:rPr lang="en-US" altLang="zh-CN" dirty="0" err="1"/>
              <a:t>inlcude</a:t>
            </a:r>
            <a:r>
              <a:rPr lang="en-US" altLang="zh-CN" dirty="0"/>
              <a:t> &lt;</a:t>
            </a:r>
            <a:r>
              <a:rPr lang="en-US" altLang="zh-CN" dirty="0" err="1"/>
              <a:t>stdlib.h</a:t>
            </a:r>
            <a:r>
              <a:rPr lang="en-US" altLang="zh-CN" dirty="0"/>
              <a:t>&gt;</a:t>
            </a:r>
          </a:p>
          <a:p>
            <a:r>
              <a:rPr lang="en-US" altLang="zh-CN" dirty="0"/>
              <a:t>#define MAXWORD  32</a:t>
            </a:r>
          </a:p>
          <a:p>
            <a:r>
              <a:rPr lang="en-US" altLang="zh-CN" dirty="0" err="1"/>
              <a:t>struct</a:t>
            </a:r>
            <a:r>
              <a:rPr lang="en-US" altLang="zh-CN" dirty="0"/>
              <a:t> node {</a:t>
            </a:r>
          </a:p>
          <a:p>
            <a:r>
              <a:rPr lang="en-US" altLang="zh-CN" dirty="0"/>
              <a:t>    char word[MAXWORD];</a:t>
            </a:r>
          </a:p>
          <a:p>
            <a:r>
              <a:rPr lang="en-US" altLang="zh-CN" dirty="0"/>
              <a:t>    </a:t>
            </a:r>
            <a:r>
              <a:rPr lang="en-US" altLang="zh-CN" dirty="0" err="1"/>
              <a:t>int</a:t>
            </a:r>
            <a:r>
              <a:rPr lang="en-US" altLang="zh-CN" dirty="0"/>
              <a:t> count;</a:t>
            </a:r>
          </a:p>
          <a:p>
            <a:r>
              <a:rPr lang="en-US" altLang="zh-CN" dirty="0"/>
              <a:t>    </a:t>
            </a:r>
            <a:r>
              <a:rPr lang="en-US" altLang="zh-CN" dirty="0" err="1"/>
              <a:t>struct</a:t>
            </a:r>
            <a:r>
              <a:rPr lang="en-US" altLang="zh-CN" dirty="0"/>
              <a:t> node *link;</a:t>
            </a:r>
          </a:p>
          <a:p>
            <a:r>
              <a:rPr lang="en-US" altLang="zh-CN" dirty="0"/>
              <a:t>} ; //</a:t>
            </a:r>
            <a:r>
              <a:rPr lang="zh-CN" altLang="en-US" dirty="0"/>
              <a:t>单词表结构</a:t>
            </a:r>
            <a:endParaRPr lang="en-US" altLang="zh-CN" dirty="0"/>
          </a:p>
          <a:p>
            <a:r>
              <a:rPr lang="en-US" altLang="zh-CN" dirty="0" err="1"/>
              <a:t>struct</a:t>
            </a:r>
            <a:r>
              <a:rPr lang="en-US" altLang="zh-CN" dirty="0"/>
              <a:t> node *Wordlist = NULL; //</a:t>
            </a:r>
            <a:r>
              <a:rPr lang="zh-CN" altLang="en-US" dirty="0"/>
              <a:t>单词表头指针</a:t>
            </a:r>
            <a:endParaRPr lang="en-US" altLang="zh-CN" dirty="0"/>
          </a:p>
          <a:p>
            <a:r>
              <a:rPr lang="en-US" altLang="zh-CN" dirty="0" err="1"/>
              <a:t>int</a:t>
            </a:r>
            <a:r>
              <a:rPr lang="en-US" altLang="zh-CN" dirty="0"/>
              <a:t> </a:t>
            </a:r>
            <a:r>
              <a:rPr lang="en-US" altLang="zh-CN" dirty="0" err="1"/>
              <a:t>getWord</a:t>
            </a:r>
            <a:r>
              <a:rPr lang="en-US" altLang="zh-CN" dirty="0"/>
              <a:t>(FILE *</a:t>
            </a:r>
            <a:r>
              <a:rPr lang="en-US" altLang="zh-CN" dirty="0" err="1"/>
              <a:t>bfp,char</a:t>
            </a:r>
            <a:r>
              <a:rPr lang="en-US" altLang="zh-CN" dirty="0"/>
              <a:t> *w);</a:t>
            </a:r>
          </a:p>
          <a:p>
            <a:r>
              <a:rPr lang="en-US" altLang="zh-CN" dirty="0" err="1"/>
              <a:t>int</a:t>
            </a:r>
            <a:r>
              <a:rPr lang="en-US" altLang="zh-CN" dirty="0"/>
              <a:t> </a:t>
            </a:r>
            <a:r>
              <a:rPr lang="en-US" altLang="zh-CN" dirty="0" err="1"/>
              <a:t>searchWord</a:t>
            </a:r>
            <a:r>
              <a:rPr lang="en-US" altLang="zh-CN" dirty="0"/>
              <a:t>(char *w);</a:t>
            </a:r>
          </a:p>
          <a:p>
            <a:r>
              <a:rPr lang="en-US" altLang="zh-CN" dirty="0" err="1">
                <a:solidFill>
                  <a:srgbClr val="003399"/>
                </a:solidFill>
                <a:ea typeface="宋体" charset="-122"/>
              </a:rPr>
              <a:t>int</a:t>
            </a:r>
            <a:r>
              <a:rPr lang="en-US" altLang="zh-CN" dirty="0">
                <a:solidFill>
                  <a:srgbClr val="003399"/>
                </a:solidFill>
                <a:ea typeface="宋体" charset="-122"/>
              </a:rPr>
              <a:t> </a:t>
            </a:r>
            <a:r>
              <a:rPr lang="en-US" altLang="zh-CN" dirty="0" err="1">
                <a:solidFill>
                  <a:srgbClr val="003399"/>
                </a:solidFill>
                <a:ea typeface="宋体" charset="-122"/>
              </a:rPr>
              <a:t>insertWord</a:t>
            </a:r>
            <a:r>
              <a:rPr lang="en-US" altLang="zh-CN" dirty="0">
                <a:solidFill>
                  <a:srgbClr val="003399"/>
                </a:solidFill>
                <a:ea typeface="宋体" charset="-122"/>
              </a:rPr>
              <a:t>( </a:t>
            </a:r>
            <a:r>
              <a:rPr lang="en-US" altLang="zh-CN" dirty="0" err="1">
                <a:solidFill>
                  <a:srgbClr val="003399"/>
                </a:solidFill>
                <a:ea typeface="宋体" charset="-122"/>
              </a:rPr>
              <a:t>struct</a:t>
            </a:r>
            <a:r>
              <a:rPr lang="en-US" altLang="zh-CN" dirty="0">
                <a:solidFill>
                  <a:srgbClr val="003399"/>
                </a:solidFill>
                <a:ea typeface="宋体" charset="-122"/>
              </a:rPr>
              <a:t> node *p, char *w);</a:t>
            </a:r>
          </a:p>
        </p:txBody>
      </p:sp>
      <p:sp>
        <p:nvSpPr>
          <p:cNvPr id="6" name="矩形 5"/>
          <p:cNvSpPr/>
          <p:nvPr/>
        </p:nvSpPr>
        <p:spPr>
          <a:xfrm>
            <a:off x="4067944" y="671691"/>
            <a:ext cx="5076056" cy="5909310"/>
          </a:xfrm>
          <a:prstGeom prst="rect">
            <a:avLst/>
          </a:prstGeom>
          <a:solidFill>
            <a:srgbClr val="92D050"/>
          </a:solidFill>
        </p:spPr>
        <p:txBody>
          <a:bodyPr wrap="square">
            <a:spAutoFit/>
          </a:bodyPr>
          <a:lstStyle/>
          <a:p>
            <a:r>
              <a:rPr lang="en-US" altLang="zh-CN" dirty="0" err="1"/>
              <a:t>int</a:t>
            </a:r>
            <a:r>
              <a:rPr lang="en-US" altLang="zh-CN" dirty="0"/>
              <a:t> main()</a:t>
            </a:r>
          </a:p>
          <a:p>
            <a:r>
              <a:rPr lang="en-US" altLang="zh-CN" dirty="0"/>
              <a:t>{</a:t>
            </a:r>
          </a:p>
          <a:p>
            <a:r>
              <a:rPr lang="en-US" altLang="zh-CN" dirty="0"/>
              <a:t>    char filename[32], word[MAXWORD];</a:t>
            </a:r>
          </a:p>
          <a:p>
            <a:r>
              <a:rPr lang="en-US" altLang="zh-CN" dirty="0"/>
              <a:t>    FILE *</a:t>
            </a:r>
            <a:r>
              <a:rPr lang="en-US" altLang="zh-CN" dirty="0" err="1"/>
              <a:t>bfp</a:t>
            </a:r>
            <a:r>
              <a:rPr lang="en-US" altLang="zh-CN" dirty="0"/>
              <a:t>;</a:t>
            </a:r>
          </a:p>
          <a:p>
            <a:r>
              <a:rPr lang="en-US" altLang="zh-CN" dirty="0"/>
              <a:t>    </a:t>
            </a:r>
            <a:r>
              <a:rPr lang="en-US" altLang="zh-CN" dirty="0" err="1"/>
              <a:t>struct</a:t>
            </a:r>
            <a:r>
              <a:rPr lang="en-US" altLang="zh-CN" dirty="0"/>
              <a:t> node *p;</a:t>
            </a:r>
          </a:p>
          <a:p>
            <a:endParaRPr lang="en-US" altLang="zh-CN" dirty="0"/>
          </a:p>
          <a:p>
            <a:r>
              <a:rPr lang="en-US" altLang="zh-CN" dirty="0"/>
              <a:t>    </a:t>
            </a:r>
            <a:r>
              <a:rPr lang="en-US" altLang="zh-CN" dirty="0" err="1"/>
              <a:t>scanf</a:t>
            </a:r>
            <a:r>
              <a:rPr lang="en-US" altLang="zh-CN" dirty="0"/>
              <a:t>(“%s”, filename);</a:t>
            </a:r>
          </a:p>
          <a:p>
            <a:r>
              <a:rPr lang="en-US" altLang="zh-CN" dirty="0"/>
              <a:t>    if((</a:t>
            </a:r>
            <a:r>
              <a:rPr lang="en-US" altLang="zh-CN" dirty="0" err="1"/>
              <a:t>bfp</a:t>
            </a:r>
            <a:r>
              <a:rPr lang="en-US" altLang="zh-CN" dirty="0"/>
              <a:t> = </a:t>
            </a:r>
            <a:r>
              <a:rPr lang="en-US" altLang="zh-CN" dirty="0" err="1"/>
              <a:t>fopen</a:t>
            </a:r>
            <a:r>
              <a:rPr lang="en-US" altLang="zh-CN" dirty="0"/>
              <a:t>(filename, “r”)) == NULL){ //</a:t>
            </a:r>
            <a:r>
              <a:rPr lang="zh-CN" altLang="en-US" dirty="0"/>
              <a:t>打开一个文件</a:t>
            </a:r>
            <a:endParaRPr lang="en-US" altLang="zh-CN" dirty="0"/>
          </a:p>
          <a:p>
            <a:r>
              <a:rPr lang="en-US" altLang="zh-CN" dirty="0"/>
              <a:t>        </a:t>
            </a:r>
            <a:r>
              <a:rPr lang="en-US" altLang="zh-CN" dirty="0" err="1"/>
              <a:t>fprintf</a:t>
            </a:r>
            <a:r>
              <a:rPr lang="en-US" altLang="zh-CN" dirty="0"/>
              <a:t>(</a:t>
            </a:r>
            <a:r>
              <a:rPr lang="en-US" altLang="zh-CN" dirty="0" err="1"/>
              <a:t>stderr</a:t>
            </a:r>
            <a:r>
              <a:rPr lang="en-US" altLang="zh-CN" dirty="0"/>
              <a:t>, “%s  can’t open!\</a:t>
            </a:r>
            <a:r>
              <a:rPr lang="en-US" altLang="zh-CN" dirty="0" err="1"/>
              <a:t>n”,filename</a:t>
            </a:r>
            <a:r>
              <a:rPr lang="en-US" altLang="zh-CN" dirty="0"/>
              <a:t>);</a:t>
            </a:r>
          </a:p>
          <a:p>
            <a:r>
              <a:rPr lang="en-US" altLang="zh-CN" dirty="0"/>
              <a:t>        return -1;</a:t>
            </a:r>
          </a:p>
          <a:p>
            <a:r>
              <a:rPr lang="en-US" altLang="zh-CN" dirty="0"/>
              <a:t>     }</a:t>
            </a:r>
          </a:p>
          <a:p>
            <a:r>
              <a:rPr lang="en-US" altLang="zh-CN" dirty="0"/>
              <a:t>     while( </a:t>
            </a:r>
            <a:r>
              <a:rPr lang="en-US" altLang="zh-CN" dirty="0" err="1"/>
              <a:t>getWord</a:t>
            </a:r>
            <a:r>
              <a:rPr lang="en-US" altLang="zh-CN" dirty="0"/>
              <a:t>(</a:t>
            </a:r>
            <a:r>
              <a:rPr lang="en-US" altLang="zh-CN" dirty="0" err="1"/>
              <a:t>bfp,word</a:t>
            </a:r>
            <a:r>
              <a:rPr lang="en-US" altLang="zh-CN" dirty="0"/>
              <a:t>) != EOF) </a:t>
            </a:r>
            <a:r>
              <a:rPr lang="en-US" altLang="zh-CN" sz="1200" dirty="0"/>
              <a:t>//</a:t>
            </a:r>
            <a:r>
              <a:rPr lang="zh-CN" altLang="en-US" sz="1200" dirty="0"/>
              <a:t>从文件中读入一个单词</a:t>
            </a:r>
            <a:endParaRPr lang="en-US" altLang="zh-CN" dirty="0"/>
          </a:p>
          <a:p>
            <a:r>
              <a:rPr lang="en-US" altLang="zh-CN" dirty="0"/>
              <a:t>        if(</a:t>
            </a:r>
            <a:r>
              <a:rPr lang="en-US" altLang="zh-CN" dirty="0" err="1"/>
              <a:t>searchWord</a:t>
            </a:r>
            <a:r>
              <a:rPr lang="en-US" altLang="zh-CN" dirty="0"/>
              <a:t>(word) == -1) { </a:t>
            </a:r>
            <a:r>
              <a:rPr lang="en-US" altLang="zh-CN" sz="1400" dirty="0"/>
              <a:t>//</a:t>
            </a:r>
            <a:r>
              <a:rPr lang="zh-CN" altLang="en-US" sz="1400" dirty="0"/>
              <a:t>在单词表中查找插入单词</a:t>
            </a:r>
            <a:endParaRPr lang="en-US" altLang="zh-CN" dirty="0"/>
          </a:p>
          <a:p>
            <a:r>
              <a:rPr lang="en-US" altLang="zh-CN" dirty="0"/>
              <a:t>            </a:t>
            </a:r>
            <a:r>
              <a:rPr lang="en-US" altLang="zh-CN" dirty="0" err="1"/>
              <a:t>fprintf</a:t>
            </a:r>
            <a:r>
              <a:rPr lang="en-US" altLang="zh-CN" dirty="0"/>
              <a:t>(</a:t>
            </a:r>
            <a:r>
              <a:rPr lang="en-US" altLang="zh-CN" dirty="0" err="1"/>
              <a:t>stderr</a:t>
            </a:r>
            <a:r>
              <a:rPr lang="en-US" altLang="zh-CN" dirty="0"/>
              <a:t>, “Memory is full!\n”);</a:t>
            </a:r>
          </a:p>
          <a:p>
            <a:r>
              <a:rPr lang="en-US" altLang="zh-CN" dirty="0"/>
              <a:t>            return -1;</a:t>
            </a:r>
          </a:p>
          <a:p>
            <a:r>
              <a:rPr lang="en-US" altLang="zh-CN" dirty="0"/>
              <a:t>        }</a:t>
            </a:r>
          </a:p>
          <a:p>
            <a:r>
              <a:rPr lang="en-US" altLang="zh-CN" dirty="0"/>
              <a:t>    for(p=Wordlist; p != NULL; p=p-&gt;link) </a:t>
            </a:r>
            <a:r>
              <a:rPr lang="en-US" altLang="zh-CN" sz="1600" dirty="0"/>
              <a:t>//</a:t>
            </a:r>
            <a:r>
              <a:rPr lang="zh-CN" altLang="en-US" sz="1600" dirty="0"/>
              <a:t>遍历输出单词表</a:t>
            </a:r>
            <a:endParaRPr lang="en-US" altLang="zh-CN" dirty="0"/>
          </a:p>
          <a:p>
            <a:r>
              <a:rPr lang="en-US" altLang="zh-CN" dirty="0"/>
              <a:t>        </a:t>
            </a:r>
            <a:r>
              <a:rPr lang="en-US" altLang="zh-CN" dirty="0" err="1"/>
              <a:t>printf</a:t>
            </a:r>
            <a:r>
              <a:rPr lang="en-US" altLang="zh-CN" dirty="0"/>
              <a:t>(“%s  %d\n”, p-&gt;word, p-&gt;count);</a:t>
            </a:r>
          </a:p>
          <a:p>
            <a:r>
              <a:rPr lang="en-US" altLang="zh-CN" dirty="0"/>
              <a:t>    return 0;</a:t>
            </a:r>
          </a:p>
          <a:p>
            <a:r>
              <a:rPr lang="en-US" altLang="zh-CN" dirty="0"/>
              <a:t>} </a:t>
            </a:r>
            <a:endParaRPr lang="zh-CN" altLang="en-US" dirty="0"/>
          </a:p>
        </p:txBody>
      </p:sp>
      <p:sp>
        <p:nvSpPr>
          <p:cNvPr id="7" name="圆角矩形标注 6"/>
          <p:cNvSpPr/>
          <p:nvPr/>
        </p:nvSpPr>
        <p:spPr bwMode="auto">
          <a:xfrm>
            <a:off x="1115616" y="5373216"/>
            <a:ext cx="1728192" cy="715089"/>
          </a:xfrm>
          <a:prstGeom prst="wedgeRoundRectCallout">
            <a:avLst>
              <a:gd name="adj1" fmla="val -23729"/>
              <a:gd name="adj2" fmla="val -91757"/>
              <a:gd name="adj3" fmla="val 16667"/>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FF0000"/>
                </a:solidFill>
                <a:effectLst/>
                <a:latin typeface="Arial" charset="0"/>
                <a:ea typeface="宋体" charset="-122"/>
              </a:rPr>
              <a:t>Wordlist</a:t>
            </a:r>
            <a:r>
              <a:rPr kumimoji="0" lang="zh-CN" altLang="en-US" b="1" i="0" u="none" strike="noStrike" cap="none" normalizeH="0" baseline="0" dirty="0">
                <a:ln>
                  <a:noFill/>
                </a:ln>
                <a:solidFill>
                  <a:schemeClr val="tx1"/>
                </a:solidFill>
                <a:effectLst/>
                <a:latin typeface="Arial" charset="0"/>
                <a:ea typeface="宋体" charset="-122"/>
              </a:rPr>
              <a:t>是一个全局变量！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链表（代码实现）</a:t>
            </a: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77</a:t>
            </a:fld>
            <a:endParaRPr lang="en-US" altLang="zh-CN"/>
          </a:p>
        </p:txBody>
      </p:sp>
      <p:sp>
        <p:nvSpPr>
          <p:cNvPr id="5" name="Text Box 2"/>
          <p:cNvSpPr txBox="1">
            <a:spLocks noChangeArrowheads="1"/>
          </p:cNvSpPr>
          <p:nvPr/>
        </p:nvSpPr>
        <p:spPr bwMode="auto">
          <a:xfrm>
            <a:off x="0" y="836712"/>
            <a:ext cx="8382000" cy="2262158"/>
          </a:xfrm>
          <a:prstGeom prst="rect">
            <a:avLst/>
          </a:prstGeom>
          <a:solidFill>
            <a:srgbClr val="92D050"/>
          </a:solidFill>
          <a:ln w="12700" cap="sq">
            <a:noFill/>
            <a:miter lim="800000"/>
            <a:headEnd/>
            <a:tailEnd/>
          </a:ln>
        </p:spPr>
        <p:txBody>
          <a:bodyPr>
            <a:spAutoFit/>
          </a:bodyPr>
          <a:lstStyle/>
          <a:p>
            <a:pPr fontAlgn="base">
              <a:lnSpc>
                <a:spcPct val="80000"/>
              </a:lnSpc>
              <a:spcBef>
                <a:spcPct val="0"/>
              </a:spcBef>
            </a:pPr>
            <a:r>
              <a:rPr lang="en-US" altLang="zh-CN" sz="2000" dirty="0">
                <a:solidFill>
                  <a:srgbClr val="003399"/>
                </a:solidFill>
                <a:ea typeface="宋体" charset="-122"/>
              </a:rPr>
              <a:t>/*</a:t>
            </a:r>
            <a:r>
              <a:rPr lang="zh-CN" altLang="en-US" sz="2000" dirty="0">
                <a:solidFill>
                  <a:srgbClr val="003399"/>
                </a:solidFill>
                <a:latin typeface="楷体" pitchFamily="49" charset="-122"/>
                <a:ea typeface="楷体" pitchFamily="49" charset="-122"/>
              </a:rPr>
              <a:t>在链表中</a:t>
            </a:r>
            <a:r>
              <a:rPr lang="en-US" altLang="zh-CN" sz="2000" dirty="0">
                <a:solidFill>
                  <a:srgbClr val="003399"/>
                </a:solidFill>
                <a:latin typeface="楷体" pitchFamily="49" charset="-122"/>
                <a:ea typeface="楷体" pitchFamily="49" charset="-122"/>
              </a:rPr>
              <a:t>p</a:t>
            </a:r>
            <a:r>
              <a:rPr lang="zh-CN" altLang="en-US" sz="2000" dirty="0">
                <a:solidFill>
                  <a:srgbClr val="003399"/>
                </a:solidFill>
                <a:latin typeface="楷体" pitchFamily="49" charset="-122"/>
                <a:ea typeface="楷体" pitchFamily="49" charset="-122"/>
              </a:rPr>
              <a:t>结点后插入包含给定单词的结点，同时置次数为</a:t>
            </a:r>
            <a:r>
              <a:rPr lang="en-US" altLang="zh-CN" sz="2000" dirty="0">
                <a:solidFill>
                  <a:srgbClr val="003399"/>
                </a:solidFill>
                <a:latin typeface="楷体" pitchFamily="49" charset="-122"/>
                <a:ea typeface="楷体" pitchFamily="49" charset="-122"/>
              </a:rPr>
              <a:t>1*/</a:t>
            </a:r>
            <a:endParaRPr lang="en-US" altLang="zh-CN" sz="2000" dirty="0">
              <a:solidFill>
                <a:srgbClr val="003399"/>
              </a:solidFill>
              <a:ea typeface="宋体" charset="-122"/>
            </a:endParaRPr>
          </a:p>
          <a:p>
            <a:pPr fontAlgn="base">
              <a:lnSpc>
                <a:spcPct val="80000"/>
              </a:lnSpc>
              <a:spcBef>
                <a:spcPct val="0"/>
              </a:spcBef>
            </a:pPr>
            <a:r>
              <a:rPr lang="en-US" altLang="zh-CN" sz="2000" dirty="0" err="1">
                <a:solidFill>
                  <a:srgbClr val="003399"/>
                </a:solidFill>
                <a:ea typeface="宋体" charset="-122"/>
              </a:rPr>
              <a:t>int</a:t>
            </a:r>
            <a:r>
              <a:rPr lang="en-US" altLang="zh-CN" sz="2000" baseline="0" dirty="0">
                <a:solidFill>
                  <a:srgbClr val="003399"/>
                </a:solidFill>
                <a:ea typeface="宋体" charset="-122"/>
              </a:rPr>
              <a:t> </a:t>
            </a:r>
            <a:r>
              <a:rPr lang="en-US" altLang="zh-CN" sz="2000" dirty="0" err="1">
                <a:solidFill>
                  <a:srgbClr val="003399"/>
                </a:solidFill>
                <a:ea typeface="宋体" charset="-122"/>
              </a:rPr>
              <a:t>insertWord</a:t>
            </a:r>
            <a:r>
              <a:rPr lang="en-US" altLang="zh-CN" sz="2000" baseline="0" dirty="0">
                <a:solidFill>
                  <a:srgbClr val="003399"/>
                </a:solidFill>
                <a:ea typeface="宋体" charset="-122"/>
              </a:rPr>
              <a:t>(</a:t>
            </a:r>
            <a:r>
              <a:rPr lang="en-US" altLang="zh-CN" sz="2000" baseline="0" dirty="0" err="1">
                <a:solidFill>
                  <a:srgbClr val="003399"/>
                </a:solidFill>
                <a:ea typeface="宋体" charset="-122"/>
              </a:rPr>
              <a:t>struct</a:t>
            </a:r>
            <a:r>
              <a:rPr lang="en-US" altLang="zh-CN" sz="2000" dirty="0">
                <a:solidFill>
                  <a:srgbClr val="003399"/>
                </a:solidFill>
                <a:ea typeface="宋体" charset="-122"/>
              </a:rPr>
              <a:t> node  *p, char *w)</a:t>
            </a:r>
            <a:endParaRPr lang="en-US" altLang="zh-CN" sz="2000" baseline="0" dirty="0">
              <a:solidFill>
                <a:srgbClr val="003399"/>
              </a:solidFill>
              <a:ea typeface="宋体" charset="-122"/>
            </a:endParaRPr>
          </a:p>
          <a:p>
            <a:pPr fontAlgn="base">
              <a:lnSpc>
                <a:spcPct val="80000"/>
              </a:lnSpc>
              <a:spcBef>
                <a:spcPct val="0"/>
              </a:spcBef>
            </a:pPr>
            <a:r>
              <a:rPr lang="en-US" altLang="zh-CN" sz="2000" baseline="0" dirty="0">
                <a:solidFill>
                  <a:srgbClr val="003399"/>
                </a:solidFill>
                <a:ea typeface="宋体" charset="-122"/>
              </a:rPr>
              <a:t>{</a:t>
            </a:r>
          </a:p>
          <a:p>
            <a:pPr fontAlgn="base">
              <a:lnSpc>
                <a:spcPct val="80000"/>
              </a:lnSpc>
              <a:spcBef>
                <a:spcPct val="0"/>
              </a:spcBef>
            </a:pPr>
            <a:r>
              <a:rPr lang="en-US" altLang="zh-CN" sz="2000" baseline="0" dirty="0">
                <a:solidFill>
                  <a:srgbClr val="003399"/>
                </a:solidFill>
                <a:ea typeface="宋体" charset="-122"/>
              </a:rPr>
              <a:t>      </a:t>
            </a:r>
            <a:r>
              <a:rPr lang="en-US" altLang="zh-CN" sz="2000" dirty="0" err="1">
                <a:solidFill>
                  <a:srgbClr val="003399"/>
                </a:solidFill>
                <a:ea typeface="宋体" charset="-122"/>
              </a:rPr>
              <a:t>struct</a:t>
            </a:r>
            <a:r>
              <a:rPr lang="en-US" altLang="zh-CN" sz="2000" dirty="0">
                <a:solidFill>
                  <a:srgbClr val="003399"/>
                </a:solidFill>
                <a:ea typeface="宋体" charset="-122"/>
              </a:rPr>
              <a:t> node  *q</a:t>
            </a:r>
            <a:r>
              <a:rPr lang="en-US" altLang="zh-CN" sz="2000" baseline="0" dirty="0">
                <a:solidFill>
                  <a:srgbClr val="003399"/>
                </a:solidFill>
                <a:ea typeface="宋体" charset="-122"/>
              </a:rPr>
              <a:t>;</a:t>
            </a:r>
          </a:p>
          <a:p>
            <a:pPr fontAlgn="base">
              <a:lnSpc>
                <a:spcPct val="80000"/>
              </a:lnSpc>
              <a:spcBef>
                <a:spcPct val="0"/>
              </a:spcBef>
            </a:pPr>
            <a:endParaRPr lang="en-US" altLang="zh-CN" sz="2000" baseline="0" dirty="0">
              <a:solidFill>
                <a:srgbClr val="003399"/>
              </a:solidFill>
              <a:ea typeface="宋体" charset="-122"/>
              <a:sym typeface="Symbol" pitchFamily="18" charset="2"/>
            </a:endParaRPr>
          </a:p>
          <a:p>
            <a:pPr fontAlgn="base">
              <a:lnSpc>
                <a:spcPct val="80000"/>
              </a:lnSpc>
              <a:spcBef>
                <a:spcPct val="0"/>
              </a:spcBef>
            </a:pPr>
            <a:r>
              <a:rPr lang="en-US" altLang="zh-CN" sz="2000" dirty="0">
                <a:solidFill>
                  <a:srgbClr val="003399"/>
                </a:solidFill>
                <a:ea typeface="宋体" charset="-122"/>
                <a:sym typeface="Symbol" pitchFamily="18" charset="2"/>
              </a:rPr>
              <a:t>      …</a:t>
            </a:r>
          </a:p>
          <a:p>
            <a:pPr fontAlgn="base">
              <a:lnSpc>
                <a:spcPct val="80000"/>
              </a:lnSpc>
              <a:spcBef>
                <a:spcPct val="0"/>
              </a:spcBef>
            </a:pPr>
            <a:endParaRPr lang="en-US" altLang="zh-CN" sz="2000" baseline="0" dirty="0">
              <a:solidFill>
                <a:srgbClr val="003399"/>
              </a:solidFill>
              <a:ea typeface="宋体" charset="-122"/>
              <a:sym typeface="Symbol" pitchFamily="18" charset="2"/>
            </a:endParaRPr>
          </a:p>
          <a:p>
            <a:pPr fontAlgn="base">
              <a:lnSpc>
                <a:spcPct val="80000"/>
              </a:lnSpc>
              <a:spcBef>
                <a:spcPct val="0"/>
              </a:spcBef>
            </a:pPr>
            <a:r>
              <a:rPr lang="en-US" altLang="zh-CN" sz="2000" dirty="0">
                <a:solidFill>
                  <a:srgbClr val="003399"/>
                </a:solidFill>
                <a:ea typeface="宋体" charset="-122"/>
                <a:cs typeface="Times New Roman" pitchFamily="18" charset="0"/>
                <a:sym typeface="Symbol" pitchFamily="18" charset="2"/>
              </a:rPr>
              <a:t>      return 0;</a:t>
            </a:r>
            <a:endParaRPr lang="en-US" altLang="zh-CN" sz="2000" baseline="0" dirty="0">
              <a:solidFill>
                <a:srgbClr val="003399"/>
              </a:solidFill>
              <a:ea typeface="宋体" charset="-122"/>
              <a:cs typeface="Times New Roman" pitchFamily="18" charset="0"/>
              <a:sym typeface="Symbol" pitchFamily="18" charset="2"/>
            </a:endParaRPr>
          </a:p>
          <a:p>
            <a:pPr fontAlgn="base">
              <a:lnSpc>
                <a:spcPct val="65000"/>
              </a:lnSpc>
              <a:spcBef>
                <a:spcPct val="0"/>
              </a:spcBef>
            </a:pPr>
            <a:r>
              <a:rPr lang="en-US" altLang="zh-CN" sz="2000" baseline="0" dirty="0">
                <a:solidFill>
                  <a:srgbClr val="003399"/>
                </a:solidFill>
                <a:ea typeface="宋体" charset="-122"/>
                <a:cs typeface="Times New Roman" pitchFamily="18" charset="0"/>
                <a:sym typeface="Symbol" pitchFamily="18" charset="2"/>
              </a:rPr>
              <a:t>}</a:t>
            </a:r>
          </a:p>
        </p:txBody>
      </p:sp>
      <p:sp>
        <p:nvSpPr>
          <p:cNvPr id="10" name="矩形 9"/>
          <p:cNvSpPr/>
          <p:nvPr/>
        </p:nvSpPr>
        <p:spPr>
          <a:xfrm>
            <a:off x="4427984" y="1502688"/>
            <a:ext cx="4716016" cy="4801314"/>
          </a:xfrm>
          <a:prstGeom prst="rect">
            <a:avLst/>
          </a:prstGeom>
          <a:solidFill>
            <a:schemeClr val="accent1">
              <a:lumMod val="90000"/>
            </a:schemeClr>
          </a:solidFill>
        </p:spPr>
        <p:txBody>
          <a:bodyPr wrap="square">
            <a:spAutoFit/>
          </a:bodyPr>
          <a:lstStyle/>
          <a:p>
            <a:pPr>
              <a:buFont typeface="Wingdings" pitchFamily="2" charset="2"/>
              <a:buNone/>
            </a:pPr>
            <a:r>
              <a:rPr lang="en-US" altLang="zh-CN" dirty="0">
                <a:latin typeface="楷体" pitchFamily="49" charset="-122"/>
                <a:ea typeface="楷体" pitchFamily="49" charset="-122"/>
              </a:rPr>
              <a:t>/*</a:t>
            </a:r>
            <a:r>
              <a:rPr lang="zh-CN" altLang="en-US" dirty="0">
                <a:latin typeface="楷体" pitchFamily="49" charset="-122"/>
                <a:ea typeface="楷体" pitchFamily="49" charset="-122"/>
              </a:rPr>
              <a:t>在链表中查找一单词，若找到，则次数加</a:t>
            </a:r>
            <a:r>
              <a:rPr lang="en-US" altLang="zh-CN" dirty="0">
                <a:latin typeface="楷体" pitchFamily="49" charset="-122"/>
                <a:ea typeface="楷体" pitchFamily="49" charset="-122"/>
              </a:rPr>
              <a:t>1</a:t>
            </a:r>
            <a:r>
              <a:rPr lang="zh-CN" altLang="en-US" dirty="0">
                <a:latin typeface="楷体" pitchFamily="49" charset="-122"/>
                <a:ea typeface="楷体" pitchFamily="49" charset="-122"/>
              </a:rPr>
              <a:t>；否则将该单词插入到有序表中相应位置，同时次数置</a:t>
            </a:r>
            <a:r>
              <a:rPr lang="en-US" altLang="zh-CN" dirty="0">
                <a:latin typeface="楷体" pitchFamily="49" charset="-122"/>
                <a:ea typeface="楷体" pitchFamily="49" charset="-122"/>
              </a:rPr>
              <a:t>1*/</a:t>
            </a:r>
          </a:p>
          <a:p>
            <a:pPr>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searchWord</a:t>
            </a:r>
            <a:r>
              <a:rPr lang="en-US" altLang="zh-CN" dirty="0">
                <a:ea typeface="宋体" pitchFamily="2" charset="-122"/>
              </a:rPr>
              <a:t>(char *w)</a:t>
            </a:r>
          </a:p>
          <a:p>
            <a:pPr>
              <a:buFont typeface="Wingdings" pitchFamily="2" charset="2"/>
              <a:buNone/>
            </a:pPr>
            <a:r>
              <a:rPr lang="en-US" altLang="zh-CN" dirty="0">
                <a:ea typeface="宋体" pitchFamily="2" charset="-122"/>
              </a:rPr>
              <a:t>{</a:t>
            </a:r>
          </a:p>
          <a:p>
            <a:pPr lvl="1">
              <a:buFont typeface="Wingdings" pitchFamily="2" charset="2"/>
              <a:buNone/>
            </a:pPr>
            <a:r>
              <a:rPr lang="en-US" altLang="zh-CN" dirty="0" err="1">
                <a:ea typeface="宋体" pitchFamily="2" charset="-122"/>
              </a:rPr>
              <a:t>struct</a:t>
            </a:r>
            <a:r>
              <a:rPr lang="en-US" altLang="zh-CN" dirty="0">
                <a:ea typeface="宋体" pitchFamily="2" charset="-122"/>
              </a:rPr>
              <a:t>  node *p, *q=NULL; //q</a:t>
            </a:r>
            <a:r>
              <a:rPr lang="zh-CN" altLang="en-US" dirty="0">
                <a:ea typeface="宋体" pitchFamily="2" charset="-122"/>
              </a:rPr>
              <a:t>为</a:t>
            </a:r>
            <a:r>
              <a:rPr lang="en-US" altLang="zh-CN" dirty="0">
                <a:ea typeface="宋体" pitchFamily="2" charset="-122"/>
              </a:rPr>
              <a:t>p</a:t>
            </a:r>
            <a:r>
              <a:rPr lang="zh-CN" altLang="en-US" dirty="0">
                <a:ea typeface="宋体" pitchFamily="2" charset="-122"/>
              </a:rPr>
              <a:t>的前序结点指针</a:t>
            </a:r>
            <a:endParaRPr lang="en-US" altLang="zh-CN" dirty="0">
              <a:ea typeface="宋体" pitchFamily="2" charset="-122"/>
            </a:endParaRPr>
          </a:p>
          <a:p>
            <a:pPr lvl="1">
              <a:buFont typeface="Wingdings" pitchFamily="2" charset="2"/>
              <a:buNone/>
            </a:pPr>
            <a:r>
              <a:rPr lang="en-US" altLang="zh-CN" dirty="0">
                <a:ea typeface="宋体" pitchFamily="2" charset="-122"/>
              </a:rPr>
              <a:t>for(p=Wordlist; p != NULL; q=</a:t>
            </a:r>
            <a:r>
              <a:rPr lang="en-US" altLang="zh-CN" dirty="0" err="1">
                <a:ea typeface="宋体" pitchFamily="2" charset="-122"/>
              </a:rPr>
              <a:t>p,p</a:t>
            </a:r>
            <a:r>
              <a:rPr lang="en-US" altLang="zh-CN" dirty="0">
                <a:ea typeface="宋体" pitchFamily="2" charset="-122"/>
              </a:rPr>
              <a:t>=p-&gt;link){</a:t>
            </a:r>
          </a:p>
          <a:p>
            <a:pPr lvl="1">
              <a:buFont typeface="Wingdings" pitchFamily="2" charset="2"/>
              <a:buNone/>
            </a:pPr>
            <a:r>
              <a:rPr lang="en-US" altLang="zh-CN" dirty="0">
                <a:ea typeface="宋体" pitchFamily="2" charset="-122"/>
              </a:rPr>
              <a:t>    if(</a:t>
            </a:r>
            <a:r>
              <a:rPr lang="en-US" altLang="zh-CN" dirty="0" err="1">
                <a:ea typeface="宋体" pitchFamily="2" charset="-122"/>
              </a:rPr>
              <a:t>strcmp</a:t>
            </a:r>
            <a:r>
              <a:rPr lang="en-US" altLang="zh-CN" dirty="0">
                <a:ea typeface="宋体" pitchFamily="2" charset="-122"/>
              </a:rPr>
              <a:t>(w, p-&gt;word) &lt; 0) </a:t>
            </a:r>
          </a:p>
          <a:p>
            <a:pPr lvl="2" indent="0">
              <a:buFont typeface="Wingdings" pitchFamily="2" charset="2"/>
              <a:buNone/>
            </a:pPr>
            <a:r>
              <a:rPr lang="en-US" altLang="zh-CN" dirty="0">
                <a:ea typeface="宋体" pitchFamily="2" charset="-122"/>
              </a:rPr>
              <a:t> break;</a:t>
            </a:r>
          </a:p>
          <a:p>
            <a:pPr lvl="1">
              <a:buFont typeface="Wingdings" pitchFamily="2" charset="2"/>
              <a:buNone/>
            </a:pPr>
            <a:r>
              <a:rPr lang="en-US" altLang="zh-CN" dirty="0">
                <a:ea typeface="宋体" pitchFamily="2" charset="-122"/>
              </a:rPr>
              <a:t>    else if(</a:t>
            </a:r>
            <a:r>
              <a:rPr lang="en-US" altLang="zh-CN" dirty="0" err="1">
                <a:ea typeface="宋体" pitchFamily="2" charset="-122"/>
              </a:rPr>
              <a:t>strcmp</a:t>
            </a:r>
            <a:r>
              <a:rPr lang="en-US" altLang="zh-CN" dirty="0">
                <a:ea typeface="宋体" pitchFamily="2" charset="-122"/>
              </a:rPr>
              <a:t>(w, p-&gt;word) == 0){</a:t>
            </a:r>
          </a:p>
          <a:p>
            <a:pPr lvl="1">
              <a:buFont typeface="Wingdings" pitchFamily="2" charset="2"/>
              <a:buNone/>
            </a:pPr>
            <a:r>
              <a:rPr lang="en-US" altLang="zh-CN" dirty="0">
                <a:ea typeface="宋体" pitchFamily="2" charset="-122"/>
              </a:rPr>
              <a:t>         p-&gt;count++;</a:t>
            </a:r>
          </a:p>
          <a:p>
            <a:pPr lvl="1">
              <a:buFont typeface="Wingdings" pitchFamily="2" charset="2"/>
              <a:buNone/>
            </a:pPr>
            <a:r>
              <a:rPr lang="en-US" altLang="zh-CN" dirty="0">
                <a:ea typeface="宋体" pitchFamily="2" charset="-122"/>
              </a:rPr>
              <a:t>         return 0 ;</a:t>
            </a:r>
          </a:p>
          <a:p>
            <a:pPr lvl="1">
              <a:buFont typeface="Wingdings" pitchFamily="2" charset="2"/>
              <a:buNone/>
            </a:pPr>
            <a:r>
              <a:rPr lang="en-US" altLang="zh-CN" dirty="0">
                <a:ea typeface="宋体" pitchFamily="2" charset="-122"/>
              </a:rPr>
              <a:t>    }</a:t>
            </a:r>
          </a:p>
          <a:p>
            <a:pPr lvl="1">
              <a:buFont typeface="Wingdings" pitchFamily="2" charset="2"/>
              <a:buNone/>
            </a:pPr>
            <a:r>
              <a:rPr lang="en-US" altLang="zh-CN" dirty="0">
                <a:ea typeface="宋体" pitchFamily="2" charset="-122"/>
              </a:rPr>
              <a:t>}</a:t>
            </a:r>
          </a:p>
          <a:p>
            <a:pPr lvl="1">
              <a:buFont typeface="Wingdings" pitchFamily="2" charset="2"/>
              <a:buNone/>
            </a:pPr>
            <a:r>
              <a:rPr lang="en-US" altLang="zh-CN" b="1" dirty="0">
                <a:solidFill>
                  <a:srgbClr val="7030A0"/>
                </a:solidFill>
                <a:ea typeface="宋体" pitchFamily="2" charset="-122"/>
              </a:rPr>
              <a:t>return </a:t>
            </a:r>
            <a:r>
              <a:rPr lang="en-US" altLang="zh-CN" b="1" dirty="0" err="1">
                <a:solidFill>
                  <a:srgbClr val="7030A0"/>
                </a:solidFill>
                <a:ea typeface="宋体" pitchFamily="2" charset="-122"/>
              </a:rPr>
              <a:t>insertWord</a:t>
            </a:r>
            <a:r>
              <a:rPr lang="en-US" altLang="zh-CN" b="1" dirty="0">
                <a:solidFill>
                  <a:srgbClr val="7030A0"/>
                </a:solidFill>
                <a:ea typeface="宋体" pitchFamily="2" charset="-122"/>
              </a:rPr>
              <a:t>(q, w);</a:t>
            </a:r>
          </a:p>
          <a:p>
            <a:pPr>
              <a:buFont typeface="Wingdings" pitchFamily="2" charset="2"/>
              <a:buNone/>
            </a:pPr>
            <a:r>
              <a:rPr lang="en-US" altLang="zh-CN" dirty="0">
                <a:ea typeface="宋体" pitchFamily="2" charset="-122"/>
              </a:rPr>
              <a:t>}</a:t>
            </a:r>
          </a:p>
        </p:txBody>
      </p:sp>
      <p:grpSp>
        <p:nvGrpSpPr>
          <p:cNvPr id="3" name="Group 20"/>
          <p:cNvGrpSpPr>
            <a:grpSpLocks/>
          </p:cNvGrpSpPr>
          <p:nvPr/>
        </p:nvGrpSpPr>
        <p:grpSpPr bwMode="auto">
          <a:xfrm>
            <a:off x="671462" y="4077072"/>
            <a:ext cx="3384376" cy="1700213"/>
            <a:chOff x="3469" y="3458"/>
            <a:chExt cx="1474" cy="1071"/>
          </a:xfrm>
        </p:grpSpPr>
        <p:sp>
          <p:nvSpPr>
            <p:cNvPr id="7" name="Freeform 21"/>
            <p:cNvSpPr>
              <a:spLocks/>
            </p:cNvSpPr>
            <p:nvPr/>
          </p:nvSpPr>
          <p:spPr bwMode="auto">
            <a:xfrm>
              <a:off x="3469" y="3458"/>
              <a:ext cx="1474" cy="1071"/>
            </a:xfrm>
            <a:custGeom>
              <a:avLst/>
              <a:gdLst>
                <a:gd name="T0" fmla="*/ 282 w 809"/>
                <a:gd name="T1" fmla="*/ 314 h 659"/>
                <a:gd name="T2" fmla="*/ 258 w 809"/>
                <a:gd name="T3" fmla="*/ 534 h 659"/>
                <a:gd name="T4" fmla="*/ 1363 w 809"/>
                <a:gd name="T5" fmla="*/ 1073 h 659"/>
                <a:gd name="T6" fmla="*/ 1429 w 809"/>
                <a:gd name="T7" fmla="*/ 1087 h 659"/>
                <a:gd name="T8" fmla="*/ 1983 w 809"/>
                <a:gd name="T9" fmla="*/ 1031 h 659"/>
                <a:gd name="T10" fmla="*/ 2469 w 809"/>
                <a:gd name="T11" fmla="*/ 1018 h 659"/>
                <a:gd name="T12" fmla="*/ 2489 w 809"/>
                <a:gd name="T13" fmla="*/ 507 h 659"/>
                <a:gd name="T14" fmla="*/ 2336 w 809"/>
                <a:gd name="T15" fmla="*/ 464 h 659"/>
                <a:gd name="T16" fmla="*/ 2269 w 809"/>
                <a:gd name="T17" fmla="*/ 437 h 659"/>
                <a:gd name="T18" fmla="*/ 2159 w 809"/>
                <a:gd name="T19" fmla="*/ 423 h 659"/>
                <a:gd name="T20" fmla="*/ 2118 w 809"/>
                <a:gd name="T21" fmla="*/ 339 h 659"/>
                <a:gd name="T22" fmla="*/ 1983 w 809"/>
                <a:gd name="T23" fmla="*/ 286 h 659"/>
                <a:gd name="T24" fmla="*/ 1847 w 809"/>
                <a:gd name="T25" fmla="*/ 259 h 659"/>
                <a:gd name="T26" fmla="*/ 258 w 809"/>
                <a:gd name="T27" fmla="*/ 394 h 659"/>
                <a:gd name="T28" fmla="*/ 448 w 809"/>
                <a:gd name="T29" fmla="*/ 365 h 6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9" h="659">
                  <a:moveTo>
                    <a:pt x="89" y="159"/>
                  </a:moveTo>
                  <a:cubicBezTo>
                    <a:pt x="68" y="223"/>
                    <a:pt x="74" y="186"/>
                    <a:pt x="82" y="271"/>
                  </a:cubicBezTo>
                  <a:cubicBezTo>
                    <a:pt x="92" y="659"/>
                    <a:pt x="0" y="528"/>
                    <a:pt x="433" y="545"/>
                  </a:cubicBezTo>
                  <a:cubicBezTo>
                    <a:pt x="440" y="545"/>
                    <a:pt x="447" y="550"/>
                    <a:pt x="454" y="552"/>
                  </a:cubicBezTo>
                  <a:cubicBezTo>
                    <a:pt x="533" y="547"/>
                    <a:pt x="564" y="546"/>
                    <a:pt x="630" y="524"/>
                  </a:cubicBezTo>
                  <a:cubicBezTo>
                    <a:pt x="679" y="508"/>
                    <a:pt x="733" y="519"/>
                    <a:pt x="784" y="517"/>
                  </a:cubicBezTo>
                  <a:cubicBezTo>
                    <a:pt x="806" y="450"/>
                    <a:pt x="809" y="330"/>
                    <a:pt x="791" y="257"/>
                  </a:cubicBezTo>
                  <a:cubicBezTo>
                    <a:pt x="788" y="244"/>
                    <a:pt x="749" y="238"/>
                    <a:pt x="742" y="236"/>
                  </a:cubicBezTo>
                  <a:cubicBezTo>
                    <a:pt x="735" y="231"/>
                    <a:pt x="729" y="225"/>
                    <a:pt x="721" y="222"/>
                  </a:cubicBezTo>
                  <a:cubicBezTo>
                    <a:pt x="710" y="218"/>
                    <a:pt x="694" y="223"/>
                    <a:pt x="686" y="215"/>
                  </a:cubicBezTo>
                  <a:cubicBezTo>
                    <a:pt x="676" y="205"/>
                    <a:pt x="677" y="187"/>
                    <a:pt x="672" y="173"/>
                  </a:cubicBezTo>
                  <a:cubicBezTo>
                    <a:pt x="667" y="157"/>
                    <a:pt x="646" y="150"/>
                    <a:pt x="630" y="145"/>
                  </a:cubicBezTo>
                  <a:cubicBezTo>
                    <a:pt x="616" y="140"/>
                    <a:pt x="587" y="131"/>
                    <a:pt x="587" y="131"/>
                  </a:cubicBezTo>
                  <a:cubicBezTo>
                    <a:pt x="510" y="132"/>
                    <a:pt x="82" y="0"/>
                    <a:pt x="82" y="201"/>
                  </a:cubicBezTo>
                  <a:lnTo>
                    <a:pt x="143" y="184"/>
                  </a:lnTo>
                </a:path>
              </a:pathLst>
            </a:custGeom>
            <a:solidFill>
              <a:srgbClr val="FFCC99"/>
            </a:solidFill>
            <a:ln w="12700" cap="sq" cmpd="sng">
              <a:noFill/>
              <a:prstDash val="solid"/>
              <a:round/>
              <a:headEnd/>
              <a:tailEnd/>
            </a:ln>
            <a:effectLst>
              <a:outerShdw dist="53882" dir="2700000" algn="ctr" rotWithShape="0">
                <a:srgbClr val="B2B2B2"/>
              </a:outerShdw>
            </a:effectLst>
          </p:spPr>
          <p:txBody>
            <a:bodyPr wrap="none" anchor="ctr"/>
            <a:lstStyle/>
            <a:p>
              <a:endParaRPr lang="zh-CN" altLang="en-US"/>
            </a:p>
          </p:txBody>
        </p:sp>
        <p:sp>
          <p:nvSpPr>
            <p:cNvPr id="8" name="Rectangle 22"/>
            <p:cNvSpPr>
              <a:spLocks noChangeArrowheads="1"/>
            </p:cNvSpPr>
            <p:nvPr/>
          </p:nvSpPr>
          <p:spPr bwMode="auto">
            <a:xfrm>
              <a:off x="3626" y="3685"/>
              <a:ext cx="1306" cy="640"/>
            </a:xfrm>
            <a:prstGeom prst="rect">
              <a:avLst/>
            </a:prstGeom>
            <a:noFill/>
            <a:ln w="12700" cap="sq">
              <a:noFill/>
              <a:miter lim="800000"/>
              <a:headEnd/>
              <a:tailEnd/>
            </a:ln>
            <a:effectLst>
              <a:outerShdw dist="12700" algn="ctr" rotWithShape="0">
                <a:srgbClr val="000000"/>
              </a:outerShdw>
            </a:effectLst>
          </p:spPr>
          <p:txBody>
            <a:bodyPr wrap="square">
              <a:spAutoFit/>
            </a:bodyPr>
            <a:lstStyle/>
            <a:p>
              <a:r>
                <a:rPr lang="zh-CN" altLang="en-US" sz="2000" dirty="0">
                  <a:solidFill>
                    <a:srgbClr val="FF3300"/>
                  </a:solidFill>
                  <a:ea typeface="幼圆" pitchFamily="49" charset="-122"/>
                </a:rPr>
                <a:t>在本程序中：</a:t>
              </a:r>
              <a:endParaRPr lang="en-US" altLang="zh-CN" sz="2000" baseline="0" dirty="0">
                <a:solidFill>
                  <a:srgbClr val="FF3300"/>
                </a:solidFill>
                <a:ea typeface="幼圆" pitchFamily="49" charset="-122"/>
              </a:endParaRPr>
            </a:p>
            <a:p>
              <a:r>
                <a:rPr lang="zh-CN" altLang="en-US" sz="2000" dirty="0">
                  <a:solidFill>
                    <a:srgbClr val="7030A0"/>
                  </a:solidFill>
                  <a:ea typeface="幼圆" pitchFamily="49" charset="-122"/>
                </a:rPr>
                <a:t>查找算法复杂度为</a:t>
              </a:r>
              <a:r>
                <a:rPr lang="en-US" altLang="zh-CN" sz="2000" b="1" dirty="0">
                  <a:solidFill>
                    <a:srgbClr val="7030A0"/>
                  </a:solidFill>
                  <a:ea typeface="幼圆" pitchFamily="49" charset="-122"/>
                </a:rPr>
                <a:t>O</a:t>
              </a:r>
              <a:r>
                <a:rPr lang="en-US" altLang="zh-CN" b="1" dirty="0">
                  <a:solidFill>
                    <a:srgbClr val="7030A0"/>
                  </a:solidFill>
                  <a:ea typeface="幼圆" pitchFamily="49" charset="-122"/>
                </a:rPr>
                <a:t>(n)</a:t>
              </a:r>
              <a:r>
                <a:rPr lang="en-US" altLang="zh-CN" dirty="0">
                  <a:solidFill>
                    <a:srgbClr val="7030A0"/>
                  </a:solidFill>
                  <a:ea typeface="幼圆" pitchFamily="49" charset="-122"/>
                </a:rPr>
                <a:t> </a:t>
              </a:r>
              <a:endParaRPr lang="zh-CN" altLang="en-US" dirty="0">
                <a:solidFill>
                  <a:srgbClr val="7030A0"/>
                </a:solidFill>
                <a:ea typeface="幼圆" pitchFamily="49" charset="-122"/>
              </a:endParaRPr>
            </a:p>
            <a:p>
              <a:r>
                <a:rPr lang="zh-CN" altLang="en-US" sz="2000" dirty="0">
                  <a:solidFill>
                    <a:srgbClr val="7030A0"/>
                  </a:solidFill>
                  <a:ea typeface="幼圆" pitchFamily="49" charset="-122"/>
                </a:rPr>
                <a:t>插入算法复杂度为</a:t>
              </a:r>
              <a:r>
                <a:rPr lang="en-US" altLang="zh-CN" sz="2000" dirty="0">
                  <a:solidFill>
                    <a:srgbClr val="7030A0"/>
                  </a:solidFill>
                  <a:ea typeface="幼圆" pitchFamily="49" charset="-122"/>
                </a:rPr>
                <a:t> </a:t>
              </a:r>
              <a:r>
                <a:rPr lang="en-US" altLang="zh-CN" sz="2000" b="1" dirty="0">
                  <a:solidFill>
                    <a:srgbClr val="7030A0"/>
                  </a:solidFill>
                  <a:ea typeface="幼圆" pitchFamily="49" charset="-122"/>
                </a:rPr>
                <a:t>O(1)</a:t>
              </a:r>
              <a:endParaRPr lang="zh-CN" altLang="en-US" sz="2000" b="1" dirty="0">
                <a:solidFill>
                  <a:srgbClr val="7030A0"/>
                </a:solidFill>
                <a:ea typeface="幼圆" pitchFamily="49" charset="-122"/>
              </a:endParaRPr>
            </a:p>
          </p:txBody>
        </p:sp>
      </p:grpSp>
    </p:spTree>
    <p:extLst>
      <p:ext uri="{BB962C8B-B14F-4D97-AF65-F5344CB8AC3E}">
        <p14:creationId xmlns:p14="http://schemas.microsoft.com/office/powerpoint/2010/main" val="1937564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 calcmode="lin" valueType="num">
                                      <p:cBhvr>
                                        <p:cTn id="19" dur="500" fill="hold"/>
                                        <p:tgtEl>
                                          <p:spTgt spid="3"/>
                                        </p:tgtEl>
                                        <p:attrNameLst>
                                          <p:attrName>ppt_x</p:attrName>
                                        </p:attrNameLst>
                                      </p:cBhvr>
                                      <p:tavLst>
                                        <p:tav tm="0">
                                          <p:val>
                                            <p:fltVal val="0.5"/>
                                          </p:val>
                                        </p:tav>
                                        <p:tav tm="100000">
                                          <p:val>
                                            <p:strVal val="#ppt_x"/>
                                          </p:val>
                                        </p:tav>
                                      </p:tavLst>
                                    </p:anim>
                                    <p:anim calcmode="lin" valueType="num">
                                      <p:cBhvr>
                                        <p:cTn id="20"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1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2.1</a:t>
            </a:r>
            <a:r>
              <a:rPr lang="zh-CN" altLang="en-US" dirty="0"/>
              <a:t>：词频统计 </a:t>
            </a:r>
            <a:r>
              <a:rPr lang="en-US" altLang="zh-CN" dirty="0"/>
              <a:t>– </a:t>
            </a:r>
            <a:r>
              <a:rPr lang="zh-CN" altLang="en-US" dirty="0"/>
              <a:t>链表</a:t>
            </a:r>
          </a:p>
        </p:txBody>
      </p:sp>
      <p:sp>
        <p:nvSpPr>
          <p:cNvPr id="3" name="内容占位符 2"/>
          <p:cNvSpPr>
            <a:spLocks noGrp="1"/>
          </p:cNvSpPr>
          <p:nvPr>
            <p:ph idx="1"/>
          </p:nvPr>
        </p:nvSpPr>
        <p:spPr>
          <a:xfrm>
            <a:off x="977900" y="1447801"/>
            <a:ext cx="7105650" cy="2845296"/>
          </a:xfrm>
        </p:spPr>
        <p:txBody>
          <a:bodyPr/>
          <a:lstStyle/>
          <a:p>
            <a:r>
              <a:rPr lang="zh-CN" altLang="en-US" dirty="0"/>
              <a:t>采用链表方式构造单词表具有如下特点：</a:t>
            </a:r>
            <a:endParaRPr lang="en-US" altLang="zh-CN" dirty="0"/>
          </a:p>
          <a:p>
            <a:pPr lvl="1"/>
            <a:r>
              <a:rPr lang="zh-CN" altLang="en-US" b="1" dirty="0">
                <a:solidFill>
                  <a:srgbClr val="FF0000"/>
                </a:solidFill>
              </a:rPr>
              <a:t>优点</a:t>
            </a:r>
            <a:endParaRPr lang="en-US" altLang="zh-CN" b="1" dirty="0">
              <a:solidFill>
                <a:srgbClr val="FF0000"/>
              </a:solidFill>
            </a:endParaRPr>
          </a:p>
          <a:p>
            <a:pPr lvl="2"/>
            <a:r>
              <a:rPr lang="en-US" altLang="zh-CN" dirty="0"/>
              <a:t> </a:t>
            </a:r>
            <a:r>
              <a:rPr lang="zh-CN" altLang="en-US" sz="2000" dirty="0">
                <a:latin typeface="楷体" pitchFamily="49" charset="-122"/>
                <a:ea typeface="楷体" pitchFamily="49" charset="-122"/>
              </a:rPr>
              <a:t>由于采用动态申请结点，能够适应不同规模的问题，空间利用率高</a:t>
            </a:r>
            <a:endParaRPr lang="en-US" altLang="zh-CN" sz="2000" dirty="0">
              <a:latin typeface="楷体" pitchFamily="49" charset="-122"/>
              <a:ea typeface="楷体" pitchFamily="49" charset="-122"/>
            </a:endParaRPr>
          </a:p>
          <a:p>
            <a:pPr lvl="2"/>
            <a:r>
              <a:rPr lang="en-US" altLang="zh-CN" sz="2000" dirty="0">
                <a:latin typeface="楷体" pitchFamily="49" charset="-122"/>
                <a:ea typeface="楷体" pitchFamily="49" charset="-122"/>
              </a:rPr>
              <a:t> </a:t>
            </a:r>
            <a:r>
              <a:rPr lang="zh-CN" altLang="en-US" sz="2000" dirty="0">
                <a:latin typeface="楷体" pitchFamily="49" charset="-122"/>
                <a:ea typeface="楷体" pitchFamily="49" charset="-122"/>
              </a:rPr>
              <a:t>算法简单，插入操作效率高</a:t>
            </a:r>
            <a:endParaRPr lang="en-US" altLang="zh-CN" sz="2000" dirty="0">
              <a:latin typeface="楷体" pitchFamily="49" charset="-122"/>
              <a:ea typeface="楷体" pitchFamily="49" charset="-122"/>
            </a:endParaRPr>
          </a:p>
          <a:p>
            <a:pPr lvl="1"/>
            <a:r>
              <a:rPr lang="zh-CN" altLang="en-US" b="1" dirty="0">
                <a:solidFill>
                  <a:srgbClr val="7030A0"/>
                </a:solidFill>
              </a:rPr>
              <a:t>不足</a:t>
            </a:r>
            <a:endParaRPr lang="en-US" altLang="zh-CN" b="1" dirty="0">
              <a:solidFill>
                <a:srgbClr val="7030A0"/>
              </a:solidFill>
            </a:endParaRPr>
          </a:p>
          <a:p>
            <a:pPr lvl="2"/>
            <a:r>
              <a:rPr lang="en-US" altLang="zh-CN" dirty="0"/>
              <a:t> </a:t>
            </a:r>
            <a:r>
              <a:rPr lang="zh-CN" altLang="en-US" sz="2000" dirty="0">
                <a:latin typeface="楷体" pitchFamily="49" charset="-122"/>
                <a:ea typeface="楷体" pitchFamily="49" charset="-122"/>
              </a:rPr>
              <a:t>由于采用顺序查找，单词查找效率低</a:t>
            </a:r>
            <a:endParaRPr lang="en-US" altLang="zh-CN" sz="2000" dirty="0">
              <a:latin typeface="楷体" pitchFamily="49" charset="-122"/>
              <a:ea typeface="楷体" pitchFamily="49" charset="-122"/>
            </a:endParaRPr>
          </a:p>
          <a:p>
            <a:pPr lvl="2"/>
            <a:endParaRPr lang="en-US" altLang="zh-CN" sz="2000" dirty="0">
              <a:latin typeface="楷体" pitchFamily="49" charset="-122"/>
              <a:ea typeface="楷体" pitchFamily="49" charset="-122"/>
            </a:endParaRPr>
          </a:p>
        </p:txBody>
      </p:sp>
      <p:sp>
        <p:nvSpPr>
          <p:cNvPr id="4" name="灯片编号占位符 3"/>
          <p:cNvSpPr>
            <a:spLocks noGrp="1"/>
          </p:cNvSpPr>
          <p:nvPr>
            <p:ph type="sldNum" sz="quarter" idx="12"/>
          </p:nvPr>
        </p:nvSpPr>
        <p:spPr/>
        <p:txBody>
          <a:bodyPr/>
          <a:lstStyle/>
          <a:p>
            <a:pPr>
              <a:defRPr/>
            </a:pPr>
            <a:fld id="{116D1347-07F4-4751-9C03-6E7F30E2E01E}" type="slidenum">
              <a:rPr lang="zh-CN" altLang="en-US" smtClean="0"/>
              <a:pPr>
                <a:defRPr/>
              </a:pPr>
              <a:t>78</a:t>
            </a:fld>
            <a:endParaRPr lang="en-US" altLang="zh-CN"/>
          </a:p>
        </p:txBody>
      </p:sp>
      <p:grpSp>
        <p:nvGrpSpPr>
          <p:cNvPr id="5" name="Group 49"/>
          <p:cNvGrpSpPr>
            <a:grpSpLocks/>
          </p:cNvGrpSpPr>
          <p:nvPr/>
        </p:nvGrpSpPr>
        <p:grpSpPr bwMode="auto">
          <a:xfrm>
            <a:off x="6292850" y="0"/>
            <a:ext cx="2851150" cy="1033463"/>
            <a:chOff x="404" y="73"/>
            <a:chExt cx="1161" cy="651"/>
          </a:xfrm>
        </p:grpSpPr>
        <p:sp>
          <p:nvSpPr>
            <p:cNvPr id="6" name="AutoShape 50"/>
            <p:cNvSpPr>
              <a:spLocks noChangeArrowheads="1"/>
            </p:cNvSpPr>
            <p:nvPr/>
          </p:nvSpPr>
          <p:spPr bwMode="auto">
            <a:xfrm>
              <a:off x="404" y="132"/>
              <a:ext cx="922" cy="592"/>
            </a:xfrm>
            <a:prstGeom prst="irregularSeal2">
              <a:avLst/>
            </a:prstGeom>
            <a:solidFill>
              <a:srgbClr val="CCFFFF"/>
            </a:solidFill>
            <a:ln w="69850" cap="sq">
              <a:solidFill>
                <a:srgbClr val="FFCC00"/>
              </a:solidFill>
              <a:miter lim="800000"/>
              <a:headEnd/>
              <a:tailEnd/>
            </a:ln>
            <a:effectLst>
              <a:outerShdw dist="137372" dir="2021404" algn="ctr" rotWithShape="0">
                <a:srgbClr val="B9B9B9"/>
              </a:outerShdw>
            </a:effectLst>
          </p:spPr>
          <p:txBody>
            <a:bodyPr wrap="none" anchor="ctr"/>
            <a:lstStyle/>
            <a:p>
              <a:endParaRPr lang="zh-CN" altLang="en-US"/>
            </a:p>
          </p:txBody>
        </p:sp>
        <p:sp>
          <p:nvSpPr>
            <p:cNvPr id="7" name="Rectangle 51"/>
            <p:cNvSpPr>
              <a:spLocks noChangeArrowheads="1"/>
            </p:cNvSpPr>
            <p:nvPr/>
          </p:nvSpPr>
          <p:spPr bwMode="auto">
            <a:xfrm rot="-63299">
              <a:off x="509" y="73"/>
              <a:ext cx="1056" cy="634"/>
            </a:xfrm>
            <a:prstGeom prst="rect">
              <a:avLst/>
            </a:prstGeom>
            <a:noFill/>
            <a:ln w="9525">
              <a:noFill/>
              <a:miter lim="800000"/>
              <a:headEnd/>
              <a:tailEnd/>
            </a:ln>
            <a:effectLst>
              <a:outerShdw dist="35921" dir="2700000" algn="ctr" rotWithShape="0">
                <a:schemeClr val="bg1"/>
              </a:outerShdw>
            </a:effectLst>
          </p:spPr>
          <p:txBody>
            <a:bodyPr>
              <a:spAutoFit/>
            </a:bodyPr>
            <a:lstStyle/>
            <a:p>
              <a:r>
                <a:rPr kumimoji="1" lang="zh-CN" altLang="en-US" sz="6000" baseline="0" dirty="0">
                  <a:solidFill>
                    <a:srgbClr val="FF3300"/>
                  </a:solidFill>
                  <a:latin typeface="方正舒体" pitchFamily="2" charset="-122"/>
                  <a:ea typeface="华文新魏" pitchFamily="2" charset="-122"/>
                </a:rPr>
                <a:t>思考</a:t>
              </a:r>
              <a:endParaRPr kumimoji="1" lang="zh-CN" altLang="en-US" sz="6000" baseline="0" dirty="0">
                <a:solidFill>
                  <a:srgbClr val="FF3300"/>
                </a:solidFill>
                <a:latin typeface="黑体" pitchFamily="2" charset="-122"/>
                <a:ea typeface="华文新魏" pitchFamily="2" charset="-122"/>
              </a:endParaRPr>
            </a:p>
          </p:txBody>
        </p:sp>
      </p:grpSp>
      <p:sp>
        <p:nvSpPr>
          <p:cNvPr id="8" name="Cloud"/>
          <p:cNvSpPr>
            <a:spLocks noChangeAspect="1" noEditPoints="1" noChangeArrowheads="1"/>
          </p:cNvSpPr>
          <p:nvPr/>
        </p:nvSpPr>
        <p:spPr bwMode="auto">
          <a:xfrm>
            <a:off x="1979712" y="4509120"/>
            <a:ext cx="4536504" cy="172819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A7EEFF"/>
          </a:solidFill>
          <a:ln w="28575">
            <a:solidFill>
              <a:srgbClr val="969696"/>
            </a:solidFill>
            <a:miter lim="800000"/>
            <a:headEnd/>
            <a:tailEnd/>
          </a:ln>
          <a:effectLst>
            <a:outerShdw dist="170388" dir="1593903" algn="ctr" rotWithShape="0">
              <a:srgbClr val="C3C3C3"/>
            </a:outerShdw>
          </a:effectLst>
        </p:spPr>
        <p:txBody>
          <a:bodyPr/>
          <a:lstStyle/>
          <a:p>
            <a:pPr algn="ctr" eaLnBrk="0" fontAlgn="t" hangingPunct="0">
              <a:lnSpc>
                <a:spcPct val="95000"/>
              </a:lnSpc>
              <a:spcBef>
                <a:spcPct val="0"/>
              </a:spcBef>
              <a:spcAft>
                <a:spcPct val="0"/>
              </a:spcAft>
            </a:pPr>
            <a:r>
              <a:rPr lang="zh-CN" altLang="en-US" sz="2400" dirty="0">
                <a:solidFill>
                  <a:srgbClr val="7030A0"/>
                </a:solidFill>
                <a:latin typeface="黑体" pitchFamily="2" charset="-122"/>
                <a:ea typeface="黑体" pitchFamily="2" charset="-122"/>
              </a:rPr>
              <a:t>还有更好的单词表的构造及查询方法吗？</a:t>
            </a:r>
            <a:endParaRPr lang="en-US" altLang="zh-CN" sz="2400" dirty="0">
              <a:solidFill>
                <a:srgbClr val="7030A0"/>
              </a:solidFill>
              <a:latin typeface="黑体" pitchFamily="2" charset="-122"/>
              <a:ea typeface="黑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页脚占位符 1"/>
          <p:cNvSpPr>
            <a:spLocks noGrp="1"/>
          </p:cNvSpPr>
          <p:nvPr>
            <p:ph type="ftr" sz="quarter" idx="10"/>
          </p:nvPr>
        </p:nvSpPr>
        <p:spPr>
          <a:noFill/>
        </p:spPr>
        <p:txBody>
          <a:bodyPr/>
          <a:lstStyle/>
          <a:p>
            <a:r>
              <a:rPr lang="en-US" altLang="zh-CN"/>
              <a:t>第三讲：程序设计方法-问题分析</a:t>
            </a:r>
          </a:p>
        </p:txBody>
      </p:sp>
      <p:sp>
        <p:nvSpPr>
          <p:cNvPr id="122883" name="灯片编号占位符 2"/>
          <p:cNvSpPr>
            <a:spLocks noGrp="1"/>
          </p:cNvSpPr>
          <p:nvPr>
            <p:ph type="sldNum" sz="quarter" idx="11"/>
          </p:nvPr>
        </p:nvSpPr>
        <p:spPr>
          <a:noFill/>
        </p:spPr>
        <p:txBody>
          <a:bodyPr/>
          <a:lstStyle/>
          <a:p>
            <a:fld id="{CCBDF6D5-845E-45CE-A72A-EDAF3AFD6FFD}" type="slidenum">
              <a:rPr lang="en-US" altLang="zh-CN" smtClean="0"/>
              <a:pPr/>
              <a:t>79</a:t>
            </a:fld>
            <a:endParaRPr lang="en-US" altLang="zh-CN"/>
          </a:p>
        </p:txBody>
      </p:sp>
      <p:sp>
        <p:nvSpPr>
          <p:cNvPr id="122884" name="标题 1"/>
          <p:cNvSpPr>
            <a:spLocks noGrp="1"/>
          </p:cNvSpPr>
          <p:nvPr>
            <p:ph type="title" idx="4294967295"/>
          </p:nvPr>
        </p:nvSpPr>
        <p:spPr/>
        <p:txBody>
          <a:bodyPr/>
          <a:lstStyle/>
          <a:p>
            <a:r>
              <a:rPr lang="zh-CN" altLang="en-US" dirty="0">
                <a:ea typeface="宋体" pitchFamily="2" charset="-122"/>
              </a:rPr>
              <a:t>问题</a:t>
            </a:r>
            <a:r>
              <a:rPr lang="en-US" altLang="zh-CN" dirty="0">
                <a:ea typeface="宋体" pitchFamily="2" charset="-122"/>
              </a:rPr>
              <a:t>2.2</a:t>
            </a:r>
            <a:r>
              <a:rPr lang="zh-CN" altLang="en-US" dirty="0">
                <a:ea typeface="宋体" pitchFamily="2" charset="-122"/>
              </a:rPr>
              <a:t>：多项式相加（链表实现）</a:t>
            </a:r>
            <a:r>
              <a:rPr lang="en-US" altLang="zh-CN" dirty="0">
                <a:ea typeface="宋体" pitchFamily="2" charset="-122"/>
              </a:rPr>
              <a:t>*</a:t>
            </a:r>
            <a:endParaRPr lang="zh-CN" altLang="en-US" dirty="0">
              <a:ea typeface="宋体" pitchFamily="2" charset="-122"/>
            </a:endParaRPr>
          </a:p>
        </p:txBody>
      </p:sp>
      <p:sp>
        <p:nvSpPr>
          <p:cNvPr id="122885" name="矩形 4"/>
          <p:cNvSpPr>
            <a:spLocks noChangeArrowheads="1"/>
          </p:cNvSpPr>
          <p:nvPr/>
        </p:nvSpPr>
        <p:spPr bwMode="auto">
          <a:xfrm>
            <a:off x="857250" y="1143000"/>
            <a:ext cx="7386638" cy="4800600"/>
          </a:xfrm>
          <a:prstGeom prst="rect">
            <a:avLst/>
          </a:prstGeom>
          <a:noFill/>
          <a:ln w="9525">
            <a:noFill/>
            <a:miter lim="800000"/>
            <a:headEnd/>
            <a:tailEnd/>
          </a:ln>
        </p:spPr>
        <p:txBody>
          <a:bodyPr>
            <a:spAutoFit/>
          </a:bodyPr>
          <a:lstStyle/>
          <a:p>
            <a:r>
              <a:rPr lang="en-US" altLang="zh-CN" sz="1600"/>
              <a:t>【</a:t>
            </a:r>
            <a:r>
              <a:rPr lang="zh-CN" altLang="en-US" sz="1600"/>
              <a:t>问题描述</a:t>
            </a:r>
            <a:r>
              <a:rPr lang="en-US" altLang="zh-CN" sz="1600"/>
              <a:t>】</a:t>
            </a:r>
            <a:r>
              <a:rPr lang="zh-CN" altLang="en-US" sz="1600" b="0"/>
              <a:t>编写一个程序实现</a:t>
            </a:r>
            <a:r>
              <a:rPr lang="zh-CN" altLang="en-US" sz="1800">
                <a:solidFill>
                  <a:srgbClr val="0033CC"/>
                </a:solidFill>
              </a:rPr>
              <a:t>任意（最高指数为任意正整数）</a:t>
            </a:r>
            <a:r>
              <a:rPr lang="zh-CN" altLang="en-US" sz="1600" b="0"/>
              <a:t>两个一元多项式相加。</a:t>
            </a:r>
          </a:p>
          <a:p>
            <a:r>
              <a:rPr lang="en-US" altLang="zh-CN" sz="1600"/>
              <a:t>【</a:t>
            </a:r>
            <a:r>
              <a:rPr lang="zh-CN" altLang="en-US" sz="1600"/>
              <a:t>输入形式</a:t>
            </a:r>
            <a:r>
              <a:rPr lang="en-US" altLang="zh-CN" sz="1600"/>
              <a:t>】</a:t>
            </a:r>
            <a:r>
              <a:rPr lang="zh-CN" altLang="en-US" sz="1600" b="0"/>
              <a:t>从标准输入中读入两行以空格分隔的整数，每一行代表一个多项式，且该多项式中各项的系数均为</a:t>
            </a:r>
            <a:r>
              <a:rPr lang="en-US" altLang="zh-CN" sz="1600" b="0"/>
              <a:t>0</a:t>
            </a:r>
            <a:r>
              <a:rPr lang="zh-CN" altLang="en-US" sz="1600" b="0"/>
              <a:t>或正整数。对于多项式 </a:t>
            </a:r>
            <a:r>
              <a:rPr lang="en-US" altLang="zh-CN" sz="1600" b="0"/>
              <a:t>a</a:t>
            </a:r>
            <a:r>
              <a:rPr lang="en-US" altLang="zh-CN" sz="1600" b="0" baseline="30000"/>
              <a:t>n</a:t>
            </a:r>
            <a:r>
              <a:rPr lang="en-US" altLang="zh-CN" sz="1600" b="0"/>
              <a:t>x</a:t>
            </a:r>
            <a:r>
              <a:rPr lang="en-US" altLang="zh-CN" sz="1600" b="0" baseline="30000"/>
              <a:t>n</a:t>
            </a:r>
            <a:r>
              <a:rPr lang="en-US" altLang="zh-CN" sz="1600" b="0"/>
              <a:t> +  a</a:t>
            </a:r>
            <a:r>
              <a:rPr lang="en-US" altLang="zh-CN" sz="1600" b="0" baseline="30000"/>
              <a:t>n-1</a:t>
            </a:r>
            <a:r>
              <a:rPr lang="en-US" altLang="zh-CN" sz="1600" b="0"/>
              <a:t>x</a:t>
            </a:r>
            <a:r>
              <a:rPr lang="en-US" altLang="zh-CN" sz="1600" b="0" baseline="30000"/>
              <a:t>n-1</a:t>
            </a:r>
            <a:r>
              <a:rPr lang="en-US" altLang="zh-CN" sz="1600" b="0"/>
              <a:t>+ … + a</a:t>
            </a:r>
            <a:r>
              <a:rPr lang="en-US" altLang="zh-CN" sz="1600" b="0" baseline="30000"/>
              <a:t>1</a:t>
            </a:r>
            <a:r>
              <a:rPr lang="en-US" altLang="zh-CN" sz="1600" b="0"/>
              <a:t>x</a:t>
            </a:r>
            <a:r>
              <a:rPr lang="en-US" altLang="zh-CN" sz="1600" b="0" baseline="30000"/>
              <a:t>1</a:t>
            </a:r>
            <a:r>
              <a:rPr lang="en-US" altLang="zh-CN" sz="1600" b="0"/>
              <a:t> + a</a:t>
            </a:r>
            <a:r>
              <a:rPr lang="en-US" altLang="zh-CN" sz="1600" b="0" baseline="30000"/>
              <a:t>0</a:t>
            </a:r>
            <a:r>
              <a:rPr lang="en-US" altLang="zh-CN" sz="1600" b="0"/>
              <a:t>x</a:t>
            </a:r>
            <a:r>
              <a:rPr lang="en-US" altLang="zh-CN" sz="1600" b="0" baseline="30000"/>
              <a:t>0</a:t>
            </a:r>
            <a:r>
              <a:rPr lang="en-US" altLang="zh-CN" sz="1600" b="0"/>
              <a:t>  </a:t>
            </a:r>
            <a:r>
              <a:rPr lang="zh-CN" altLang="en-US" sz="1600" b="0"/>
              <a:t>的输入方法如下： </a:t>
            </a:r>
            <a:r>
              <a:rPr lang="en-US" altLang="zh-CN" sz="1600" b="0"/>
              <a:t>a</a:t>
            </a:r>
            <a:r>
              <a:rPr lang="en-US" altLang="zh-CN" sz="1600" b="0" baseline="30000"/>
              <a:t>n</a:t>
            </a:r>
            <a:r>
              <a:rPr lang="en-US" altLang="zh-CN" sz="1600" b="0"/>
              <a:t>  n  a</a:t>
            </a:r>
            <a:r>
              <a:rPr lang="en-US" altLang="zh-CN" sz="1600" b="0" baseline="30000"/>
              <a:t>n-1</a:t>
            </a:r>
            <a:r>
              <a:rPr lang="en-US" altLang="zh-CN" sz="1600" b="0"/>
              <a:t>  n-1 …  a</a:t>
            </a:r>
            <a:r>
              <a:rPr lang="en-US" altLang="zh-CN" sz="1600" b="0" baseline="30000"/>
              <a:t>1</a:t>
            </a:r>
            <a:r>
              <a:rPr lang="en-US" altLang="zh-CN" sz="1600" b="0"/>
              <a:t>  1  a</a:t>
            </a:r>
            <a:r>
              <a:rPr lang="en-US" altLang="zh-CN" sz="1600" b="0" baseline="30000"/>
              <a:t>0</a:t>
            </a:r>
            <a:r>
              <a:rPr lang="en-US" altLang="zh-CN" sz="1600" b="0"/>
              <a:t>  0</a:t>
            </a:r>
            <a:r>
              <a:rPr lang="en-US" altLang="zh-CN" sz="1600"/>
              <a:t> </a:t>
            </a:r>
          </a:p>
          <a:p>
            <a:r>
              <a:rPr lang="zh-CN" altLang="en-US" sz="1600" b="0"/>
              <a:t>即相邻两个整数分别表示表达式中一项的系数和指数。在输入中只出现系数不为</a:t>
            </a:r>
            <a:r>
              <a:rPr lang="en-US" altLang="zh-CN" sz="1600" b="0"/>
              <a:t>0</a:t>
            </a:r>
            <a:r>
              <a:rPr lang="zh-CN" altLang="en-US" sz="1600" b="0"/>
              <a:t>的项。</a:t>
            </a:r>
          </a:p>
          <a:p>
            <a:r>
              <a:rPr lang="en-US" altLang="zh-CN" sz="1600"/>
              <a:t>【</a:t>
            </a:r>
            <a:r>
              <a:rPr lang="zh-CN" altLang="en-US" sz="1600"/>
              <a:t>输出形式</a:t>
            </a:r>
            <a:r>
              <a:rPr lang="en-US" altLang="zh-CN" sz="1600"/>
              <a:t>】</a:t>
            </a:r>
            <a:r>
              <a:rPr lang="zh-CN" altLang="en-US" sz="1600" b="0"/>
              <a:t>将运算结果输出到屏幕。将系数不为</a:t>
            </a:r>
            <a:r>
              <a:rPr lang="en-US" altLang="zh-CN" sz="1600" b="0"/>
              <a:t>0</a:t>
            </a:r>
            <a:r>
              <a:rPr lang="zh-CN" altLang="en-US" sz="1600" b="0"/>
              <a:t>的项按指数从高到低的顺序输出，每次输出其系数和指数，均以一个空格分隔。最后要求换行。</a:t>
            </a:r>
          </a:p>
          <a:p>
            <a:r>
              <a:rPr lang="en-US" altLang="zh-CN" sz="1600"/>
              <a:t>【</a:t>
            </a:r>
            <a:r>
              <a:rPr lang="zh-CN" altLang="en-US" sz="1600"/>
              <a:t>样例输入</a:t>
            </a:r>
            <a:r>
              <a:rPr lang="en-US" altLang="zh-CN" sz="1600"/>
              <a:t>】</a:t>
            </a:r>
          </a:p>
          <a:p>
            <a:r>
              <a:rPr lang="en-US" altLang="zh-CN" sz="1600" b="0"/>
              <a:t>54  8  2  6  7  3  25  1  78  0 </a:t>
            </a:r>
          </a:p>
          <a:p>
            <a:r>
              <a:rPr lang="en-US" altLang="zh-CN" sz="1600" b="0"/>
              <a:t>43  7  4  2  8  1</a:t>
            </a:r>
            <a:r>
              <a:rPr lang="en-US" altLang="zh-CN" sz="1600"/>
              <a:t>   </a:t>
            </a:r>
          </a:p>
          <a:p>
            <a:r>
              <a:rPr lang="en-US" altLang="zh-CN" sz="1600"/>
              <a:t>【</a:t>
            </a:r>
            <a:r>
              <a:rPr lang="zh-CN" altLang="en-US" sz="1600"/>
              <a:t>样例输出</a:t>
            </a:r>
            <a:r>
              <a:rPr lang="en-US" altLang="zh-CN" sz="1600"/>
              <a:t>】</a:t>
            </a:r>
          </a:p>
          <a:p>
            <a:r>
              <a:rPr lang="en-US" altLang="zh-CN" sz="1600" b="0"/>
              <a:t>54  8  43  7  2  6  7  3  4  2  33  1  78  0</a:t>
            </a:r>
          </a:p>
          <a:p>
            <a:r>
              <a:rPr lang="en-US" altLang="zh-CN" sz="1600"/>
              <a:t>【</a:t>
            </a:r>
            <a:r>
              <a:rPr lang="zh-CN" altLang="en-US" sz="1600"/>
              <a:t>样例说明</a:t>
            </a:r>
            <a:r>
              <a:rPr lang="en-US" altLang="zh-CN" sz="1600"/>
              <a:t>】</a:t>
            </a:r>
            <a:r>
              <a:rPr lang="zh-CN" altLang="en-US" sz="1600" b="0"/>
              <a:t>输入的两行分别代表如下表达式： </a:t>
            </a:r>
          </a:p>
          <a:p>
            <a:r>
              <a:rPr lang="en-US" altLang="zh-CN" sz="1600" b="0"/>
              <a:t>54x</a:t>
            </a:r>
            <a:r>
              <a:rPr lang="en-US" altLang="zh-CN" sz="1600" b="0" baseline="30000"/>
              <a:t>8</a:t>
            </a:r>
            <a:r>
              <a:rPr lang="en-US" altLang="zh-CN" sz="1600" b="0"/>
              <a:t> + 2x</a:t>
            </a:r>
            <a:r>
              <a:rPr lang="en-US" altLang="zh-CN" sz="1600" b="0" baseline="30000"/>
              <a:t>6</a:t>
            </a:r>
            <a:r>
              <a:rPr lang="en-US" altLang="zh-CN" sz="1600" b="0"/>
              <a:t> + 7x</a:t>
            </a:r>
            <a:r>
              <a:rPr lang="en-US" altLang="zh-CN" sz="1600" b="0" baseline="30000"/>
              <a:t>3</a:t>
            </a:r>
            <a:r>
              <a:rPr lang="en-US" altLang="zh-CN" sz="1600" b="0"/>
              <a:t> + 25x + 78 </a:t>
            </a:r>
          </a:p>
          <a:p>
            <a:r>
              <a:rPr lang="en-US" altLang="zh-CN" sz="1600" b="0"/>
              <a:t>43x</a:t>
            </a:r>
            <a:r>
              <a:rPr lang="en-US" altLang="zh-CN" sz="1600" b="0" baseline="30000"/>
              <a:t>7</a:t>
            </a:r>
            <a:r>
              <a:rPr lang="en-US" altLang="zh-CN" sz="1600" b="0"/>
              <a:t> + 4x</a:t>
            </a:r>
            <a:r>
              <a:rPr lang="en-US" altLang="zh-CN" sz="1600" b="0" baseline="30000"/>
              <a:t>2</a:t>
            </a:r>
            <a:r>
              <a:rPr lang="en-US" altLang="zh-CN" sz="1600" b="0"/>
              <a:t> + 8x </a:t>
            </a:r>
          </a:p>
          <a:p>
            <a:r>
              <a:rPr lang="zh-CN" altLang="en-US" sz="1600" b="0"/>
              <a:t>其和为 </a:t>
            </a:r>
          </a:p>
          <a:p>
            <a:r>
              <a:rPr lang="en-US" altLang="zh-CN" sz="1600" b="0"/>
              <a:t>54x</a:t>
            </a:r>
            <a:r>
              <a:rPr lang="en-US" altLang="zh-CN" sz="1600" b="0" baseline="30000"/>
              <a:t>8</a:t>
            </a:r>
            <a:r>
              <a:rPr lang="en-US" altLang="zh-CN" sz="1600" b="0"/>
              <a:t> + 43x</a:t>
            </a:r>
            <a:r>
              <a:rPr lang="en-US" altLang="zh-CN" sz="1600" b="0" baseline="30000"/>
              <a:t>7</a:t>
            </a:r>
            <a:r>
              <a:rPr lang="en-US" altLang="zh-CN" sz="1600" b="0"/>
              <a:t> + 2x</a:t>
            </a:r>
            <a:r>
              <a:rPr lang="en-US" altLang="zh-CN" sz="1600" b="0" baseline="30000"/>
              <a:t>6</a:t>
            </a:r>
            <a:r>
              <a:rPr lang="en-US" altLang="zh-CN" sz="1600" b="0"/>
              <a:t> + 7x</a:t>
            </a:r>
            <a:r>
              <a:rPr lang="en-US" altLang="zh-CN" sz="1600" b="0" baseline="30000"/>
              <a:t>3</a:t>
            </a:r>
            <a:r>
              <a:rPr lang="en-US" altLang="zh-CN" sz="1600" b="0"/>
              <a:t> + 4x</a:t>
            </a:r>
            <a:r>
              <a:rPr lang="en-US" altLang="zh-CN" sz="1600" b="0" baseline="30000"/>
              <a:t>2</a:t>
            </a:r>
            <a:r>
              <a:rPr lang="en-US" altLang="zh-CN" sz="1600" b="0"/>
              <a:t> + 33x + 78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4400" y="1192992"/>
            <a:ext cx="3659188" cy="554038"/>
            <a:chOff x="576" y="813"/>
            <a:chExt cx="2305" cy="349"/>
          </a:xfrm>
        </p:grpSpPr>
        <p:sp>
          <p:nvSpPr>
            <p:cNvPr id="52280" name="Rectangle 3"/>
            <p:cNvSpPr>
              <a:spLocks noChangeArrowheads="1"/>
            </p:cNvSpPr>
            <p:nvPr/>
          </p:nvSpPr>
          <p:spPr bwMode="auto">
            <a:xfrm>
              <a:off x="955" y="813"/>
              <a:ext cx="1926" cy="330"/>
            </a:xfrm>
            <a:prstGeom prst="rect">
              <a:avLst/>
            </a:prstGeom>
            <a:noFill/>
            <a:ln w="9525">
              <a:noFill/>
              <a:miter lim="800000"/>
              <a:headEnd/>
              <a:tailEnd/>
            </a:ln>
          </p:spPr>
          <p:txBody>
            <a:bodyPr wrap="none">
              <a:spAutoFit/>
            </a:bodyPr>
            <a:lstStyle/>
            <a:p>
              <a:r>
                <a:rPr lang="zh-CN" altLang="en-US" sz="2800" baseline="0" dirty="0">
                  <a:solidFill>
                    <a:srgbClr val="002C84"/>
                  </a:solidFill>
                  <a:ea typeface="幼圆" pitchFamily="49" charset="-122"/>
                </a:rPr>
                <a:t>数据表（文件）：</a:t>
              </a:r>
            </a:p>
          </p:txBody>
        </p:sp>
        <p:grpSp>
          <p:nvGrpSpPr>
            <p:cNvPr id="3" name="Group 4"/>
            <p:cNvGrpSpPr>
              <a:grpSpLocks/>
            </p:cNvGrpSpPr>
            <p:nvPr/>
          </p:nvGrpSpPr>
          <p:grpSpPr bwMode="auto">
            <a:xfrm>
              <a:off x="576" y="816"/>
              <a:ext cx="288" cy="346"/>
              <a:chOff x="384" y="2986"/>
              <a:chExt cx="288" cy="346"/>
            </a:xfrm>
          </p:grpSpPr>
          <p:sp>
            <p:nvSpPr>
              <p:cNvPr id="52282" name="Oval 5"/>
              <p:cNvSpPr>
                <a:spLocks noChangeArrowheads="1"/>
              </p:cNvSpPr>
              <p:nvPr/>
            </p:nvSpPr>
            <p:spPr bwMode="auto">
              <a:xfrm>
                <a:off x="384" y="3024"/>
                <a:ext cx="288" cy="288"/>
              </a:xfrm>
              <a:prstGeom prst="ellipse">
                <a:avLst/>
              </a:prstGeom>
              <a:solidFill>
                <a:srgbClr val="FF0000"/>
              </a:solidFill>
              <a:ln w="22225" cap="sq">
                <a:solidFill>
                  <a:schemeClr val="accent1"/>
                </a:solidFill>
                <a:round/>
                <a:headEnd/>
                <a:tailEnd/>
              </a:ln>
            </p:spPr>
            <p:txBody>
              <a:bodyPr wrap="none" anchor="ctr"/>
              <a:lstStyle/>
              <a:p>
                <a:endParaRPr lang="zh-CN" altLang="en-US"/>
              </a:p>
            </p:txBody>
          </p:sp>
          <p:sp>
            <p:nvSpPr>
              <p:cNvPr id="52283" name="Text Box 6"/>
              <p:cNvSpPr txBox="1">
                <a:spLocks noChangeArrowheads="1"/>
              </p:cNvSpPr>
              <p:nvPr/>
            </p:nvSpPr>
            <p:spPr bwMode="auto">
              <a:xfrm>
                <a:off x="396" y="2986"/>
                <a:ext cx="237" cy="346"/>
              </a:xfrm>
              <a:prstGeom prst="rect">
                <a:avLst/>
              </a:prstGeom>
              <a:noFill/>
              <a:ln w="12700" cap="sq">
                <a:noFill/>
                <a:miter lim="800000"/>
                <a:headEnd/>
                <a:tailEnd/>
              </a:ln>
              <a:effectLst>
                <a:outerShdw dist="45791" dir="2021404" algn="ctr" rotWithShape="0">
                  <a:schemeClr val="bg2"/>
                </a:outerShdw>
              </a:effectLst>
            </p:spPr>
            <p:txBody>
              <a:bodyPr wrap="none">
                <a:spAutoFit/>
              </a:bodyPr>
              <a:lstStyle/>
              <a:p>
                <a:pPr fontAlgn="base">
                  <a:spcBef>
                    <a:spcPct val="0"/>
                  </a:spcBef>
                </a:pPr>
                <a:r>
                  <a:rPr lang="zh-CN" altLang="en-US" sz="3000" baseline="0">
                    <a:solidFill>
                      <a:srgbClr val="FFFF00"/>
                    </a:solidFill>
                    <a:latin typeface="黑体" pitchFamily="2" charset="-122"/>
                    <a:ea typeface="黑体" pitchFamily="2" charset="-122"/>
                  </a:rPr>
                  <a:t>3</a:t>
                </a:r>
              </a:p>
            </p:txBody>
          </p:sp>
        </p:grpSp>
      </p:grpSp>
      <p:grpSp>
        <p:nvGrpSpPr>
          <p:cNvPr id="4" name="Group 7"/>
          <p:cNvGrpSpPr>
            <a:grpSpLocks/>
          </p:cNvGrpSpPr>
          <p:nvPr/>
        </p:nvGrpSpPr>
        <p:grpSpPr bwMode="auto">
          <a:xfrm>
            <a:off x="1863725" y="5105400"/>
            <a:ext cx="2022475" cy="838200"/>
            <a:chOff x="1174" y="3216"/>
            <a:chExt cx="1274" cy="528"/>
          </a:xfrm>
        </p:grpSpPr>
        <p:sp>
          <p:nvSpPr>
            <p:cNvPr id="52278" name="AutoShape 8"/>
            <p:cNvSpPr>
              <a:spLocks noChangeArrowheads="1"/>
            </p:cNvSpPr>
            <p:nvPr/>
          </p:nvSpPr>
          <p:spPr bwMode="auto">
            <a:xfrm>
              <a:off x="1174" y="3216"/>
              <a:ext cx="1274" cy="528"/>
            </a:xfrm>
            <a:prstGeom prst="wedgeRectCallout">
              <a:avLst>
                <a:gd name="adj1" fmla="val 57380"/>
                <a:gd name="adj2" fmla="val -96968"/>
              </a:avLst>
            </a:prstGeom>
            <a:noFill/>
            <a:ln w="53975" cap="sq">
              <a:solidFill>
                <a:srgbClr val="2CB3B0"/>
              </a:solidFill>
              <a:miter lim="800000"/>
              <a:headEnd/>
              <a:tailEnd/>
            </a:ln>
          </p:spPr>
          <p:txBody>
            <a:bodyPr anchor="ctr"/>
            <a:lstStyle/>
            <a:p>
              <a:pPr>
                <a:lnSpc>
                  <a:spcPct val="85000"/>
                </a:lnSpc>
                <a:spcBef>
                  <a:spcPct val="0"/>
                </a:spcBef>
              </a:pPr>
              <a:endParaRPr lang="zh-CN" altLang="en-US" sz="2400" b="0" baseline="0">
                <a:solidFill>
                  <a:schemeClr val="tx1"/>
                </a:solidFill>
                <a:ea typeface="宋体" charset="-122"/>
              </a:endParaRPr>
            </a:p>
          </p:txBody>
        </p:sp>
        <p:sp>
          <p:nvSpPr>
            <p:cNvPr id="52279" name="Rectangle 9"/>
            <p:cNvSpPr>
              <a:spLocks noChangeArrowheads="1"/>
            </p:cNvSpPr>
            <p:nvPr/>
          </p:nvSpPr>
          <p:spPr bwMode="auto">
            <a:xfrm>
              <a:off x="1216" y="3273"/>
              <a:ext cx="1178" cy="416"/>
            </a:xfrm>
            <a:prstGeom prst="rect">
              <a:avLst/>
            </a:prstGeom>
            <a:noFill/>
            <a:ln w="12700" cap="sq">
              <a:noFill/>
              <a:miter lim="800000"/>
              <a:headEnd/>
              <a:tailEnd/>
            </a:ln>
          </p:spPr>
          <p:txBody>
            <a:bodyPr wrap="none">
              <a:spAutoFit/>
            </a:bodyPr>
            <a:lstStyle/>
            <a:p>
              <a:pPr fontAlgn="base">
                <a:lnSpc>
                  <a:spcPct val="85000"/>
                </a:lnSpc>
                <a:spcBef>
                  <a:spcPct val="0"/>
                </a:spcBef>
              </a:pPr>
              <a:r>
                <a:rPr lang="zh-CN" altLang="en-US" sz="2200" baseline="0">
                  <a:solidFill>
                    <a:schemeClr val="accent2"/>
                  </a:solidFill>
                  <a:latin typeface="幼圆" pitchFamily="49" charset="-122"/>
                  <a:ea typeface="幼圆" pitchFamily="49" charset="-122"/>
                </a:rPr>
                <a:t>一个数据元素</a:t>
              </a:r>
            </a:p>
            <a:p>
              <a:pPr fontAlgn="base">
                <a:lnSpc>
                  <a:spcPct val="85000"/>
                </a:lnSpc>
                <a:spcBef>
                  <a:spcPct val="0"/>
                </a:spcBef>
              </a:pPr>
              <a:r>
                <a:rPr lang="zh-CN" altLang="en-US" sz="2200" baseline="0">
                  <a:solidFill>
                    <a:schemeClr val="accent2"/>
                  </a:solidFill>
                  <a:latin typeface="幼圆" pitchFamily="49" charset="-122"/>
                  <a:ea typeface="幼圆" pitchFamily="49" charset="-122"/>
                </a:rPr>
                <a:t>为一个记录</a:t>
              </a:r>
            </a:p>
          </p:txBody>
        </p:sp>
      </p:grpSp>
      <p:grpSp>
        <p:nvGrpSpPr>
          <p:cNvPr id="5" name="Group 10"/>
          <p:cNvGrpSpPr>
            <a:grpSpLocks/>
          </p:cNvGrpSpPr>
          <p:nvPr/>
        </p:nvGrpSpPr>
        <p:grpSpPr bwMode="auto">
          <a:xfrm>
            <a:off x="1801813" y="1781175"/>
            <a:ext cx="6657975" cy="2797175"/>
            <a:chOff x="1135" y="1122"/>
            <a:chExt cx="4194" cy="1762"/>
          </a:xfrm>
        </p:grpSpPr>
        <p:grpSp>
          <p:nvGrpSpPr>
            <p:cNvPr id="6" name="Group 11"/>
            <p:cNvGrpSpPr>
              <a:grpSpLocks/>
            </p:cNvGrpSpPr>
            <p:nvPr/>
          </p:nvGrpSpPr>
          <p:grpSpPr bwMode="auto">
            <a:xfrm>
              <a:off x="1440" y="1122"/>
              <a:ext cx="3889" cy="1758"/>
              <a:chOff x="1440" y="1122"/>
              <a:chExt cx="3889" cy="1758"/>
            </a:xfrm>
          </p:grpSpPr>
          <p:grpSp>
            <p:nvGrpSpPr>
              <p:cNvPr id="7" name="Group 12"/>
              <p:cNvGrpSpPr>
                <a:grpSpLocks/>
              </p:cNvGrpSpPr>
              <p:nvPr/>
            </p:nvGrpSpPr>
            <p:grpSpPr bwMode="auto">
              <a:xfrm>
                <a:off x="1440" y="1368"/>
                <a:ext cx="3216" cy="216"/>
                <a:chOff x="912" y="1248"/>
                <a:chExt cx="3216" cy="240"/>
              </a:xfrm>
            </p:grpSpPr>
            <p:sp>
              <p:nvSpPr>
                <p:cNvPr id="52273" name="Rectangle 13"/>
                <p:cNvSpPr>
                  <a:spLocks noChangeArrowheads="1"/>
                </p:cNvSpPr>
                <p:nvPr/>
              </p:nvSpPr>
              <p:spPr bwMode="auto">
                <a:xfrm>
                  <a:off x="912" y="1248"/>
                  <a:ext cx="576"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99001</a:t>
                  </a:r>
                  <a:endParaRPr kumimoji="1" lang="zh-CN" altLang="en-US" sz="2400" b="0" baseline="0" dirty="0">
                    <a:ea typeface="宋体" charset="-122"/>
                  </a:endParaRPr>
                </a:p>
              </p:txBody>
            </p:sp>
            <p:sp>
              <p:nvSpPr>
                <p:cNvPr id="52274" name="Rectangle 14"/>
                <p:cNvSpPr>
                  <a:spLocks noChangeArrowheads="1"/>
                </p:cNvSpPr>
                <p:nvPr/>
              </p:nvSpPr>
              <p:spPr bwMode="auto">
                <a:xfrm>
                  <a:off x="1488" y="1248"/>
                  <a:ext cx="672"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latin typeface="楷体_GB2312" pitchFamily="49" charset="-122"/>
                    </a:rPr>
                    <a:t>张 华</a:t>
                  </a:r>
                  <a:endParaRPr kumimoji="1" lang="zh-CN" altLang="zh-CN" sz="2200" b="0" baseline="0" dirty="0">
                    <a:ea typeface="宋体" charset="-122"/>
                  </a:endParaRPr>
                </a:p>
              </p:txBody>
            </p:sp>
            <p:sp>
              <p:nvSpPr>
                <p:cNvPr id="52275" name="Rectangle 15"/>
                <p:cNvSpPr>
                  <a:spLocks noChangeArrowheads="1"/>
                </p:cNvSpPr>
                <p:nvPr/>
              </p:nvSpPr>
              <p:spPr bwMode="auto">
                <a:xfrm>
                  <a:off x="2160" y="1248"/>
                  <a:ext cx="480"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200" baseline="0" dirty="0"/>
                    <a:t>女</a:t>
                  </a:r>
                  <a:endParaRPr kumimoji="1" lang="zh-CN" altLang="en-US" sz="2400" b="0" baseline="0" dirty="0">
                    <a:ea typeface="宋体" charset="-122"/>
                  </a:endParaRPr>
                </a:p>
              </p:txBody>
            </p:sp>
            <p:sp>
              <p:nvSpPr>
                <p:cNvPr id="52276" name="Rectangle 16"/>
                <p:cNvSpPr>
                  <a:spLocks noChangeArrowheads="1"/>
                </p:cNvSpPr>
                <p:nvPr/>
              </p:nvSpPr>
              <p:spPr bwMode="auto">
                <a:xfrm>
                  <a:off x="2640" y="1248"/>
                  <a:ext cx="384"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17</a:t>
                  </a:r>
                  <a:endParaRPr kumimoji="1" lang="zh-CN" altLang="en-US" sz="2400" b="0" baseline="0" dirty="0">
                    <a:ea typeface="宋体" charset="-122"/>
                  </a:endParaRPr>
                </a:p>
              </p:txBody>
            </p:sp>
            <p:sp>
              <p:nvSpPr>
                <p:cNvPr id="52277" name="Rectangle 17"/>
                <p:cNvSpPr>
                  <a:spLocks noChangeArrowheads="1"/>
                </p:cNvSpPr>
                <p:nvPr/>
              </p:nvSpPr>
              <p:spPr bwMode="auto">
                <a:xfrm>
                  <a:off x="3024" y="1248"/>
                  <a:ext cx="1104" cy="240"/>
                </a:xfrm>
                <a:prstGeom prst="rect">
                  <a:avLst/>
                </a:prstGeom>
                <a:noFill/>
                <a:ln w="19050"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8" name="Group 18"/>
              <p:cNvGrpSpPr>
                <a:grpSpLocks/>
              </p:cNvGrpSpPr>
              <p:nvPr/>
            </p:nvGrpSpPr>
            <p:grpSpPr bwMode="auto">
              <a:xfrm>
                <a:off x="1440" y="1584"/>
                <a:ext cx="3216" cy="216"/>
                <a:chOff x="912" y="1248"/>
                <a:chExt cx="3216" cy="240"/>
              </a:xfrm>
            </p:grpSpPr>
            <p:sp>
              <p:nvSpPr>
                <p:cNvPr id="52268" name="Rectangle 19"/>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99002</a:t>
                  </a:r>
                  <a:endParaRPr kumimoji="1" lang="zh-CN" altLang="en-US" sz="2400" b="0" baseline="0" dirty="0">
                    <a:ea typeface="宋体" charset="-122"/>
                  </a:endParaRPr>
                </a:p>
              </p:txBody>
            </p:sp>
            <p:sp>
              <p:nvSpPr>
                <p:cNvPr id="52269" name="Rectangle 20"/>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latin typeface="楷体_GB2312" pitchFamily="49" charset="-122"/>
                    </a:rPr>
                    <a:t>李 军</a:t>
                  </a:r>
                  <a:endParaRPr kumimoji="1" lang="zh-CN" altLang="en-US" sz="2400" b="0" baseline="0" dirty="0">
                    <a:ea typeface="宋体" charset="-122"/>
                  </a:endParaRPr>
                </a:p>
              </p:txBody>
            </p:sp>
            <p:sp>
              <p:nvSpPr>
                <p:cNvPr id="52270" name="Rectangle 21"/>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200" baseline="0" dirty="0"/>
                    <a:t>男</a:t>
                  </a:r>
                  <a:endParaRPr kumimoji="1" lang="zh-CN" altLang="en-US" sz="2400" b="0" baseline="0" dirty="0">
                    <a:ea typeface="宋体" charset="-122"/>
                  </a:endParaRPr>
                </a:p>
              </p:txBody>
            </p:sp>
            <p:sp>
              <p:nvSpPr>
                <p:cNvPr id="52271" name="Rectangle 22"/>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18</a:t>
                  </a:r>
                  <a:endParaRPr kumimoji="1" lang="zh-CN" altLang="en-US" sz="2400" b="0" baseline="0" dirty="0">
                    <a:ea typeface="宋体" charset="-122"/>
                  </a:endParaRPr>
                </a:p>
              </p:txBody>
            </p:sp>
            <p:sp>
              <p:nvSpPr>
                <p:cNvPr id="52272" name="Rectangle 23"/>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9" name="Group 24"/>
              <p:cNvGrpSpPr>
                <a:grpSpLocks/>
              </p:cNvGrpSpPr>
              <p:nvPr/>
            </p:nvGrpSpPr>
            <p:grpSpPr bwMode="auto">
              <a:xfrm>
                <a:off x="1440" y="1800"/>
                <a:ext cx="3216" cy="216"/>
                <a:chOff x="912" y="1248"/>
                <a:chExt cx="3216" cy="240"/>
              </a:xfrm>
            </p:grpSpPr>
            <p:sp>
              <p:nvSpPr>
                <p:cNvPr id="52263" name="Rectangle 25"/>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99003</a:t>
                  </a:r>
                  <a:endParaRPr kumimoji="1" lang="zh-CN" altLang="en-US" sz="2400" b="0" baseline="0" dirty="0">
                    <a:ea typeface="宋体" charset="-122"/>
                  </a:endParaRPr>
                </a:p>
              </p:txBody>
            </p:sp>
            <p:sp>
              <p:nvSpPr>
                <p:cNvPr id="52264" name="Rectangle 26"/>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latin typeface="楷体_GB2312" pitchFamily="49" charset="-122"/>
                    </a:rPr>
                    <a:t>王 明 </a:t>
                  </a:r>
                  <a:r>
                    <a:rPr kumimoji="1" lang="zh-CN" altLang="en-US" sz="2400" baseline="0" dirty="0">
                      <a:latin typeface="楷体_GB2312" pitchFamily="49" charset="-122"/>
                    </a:rPr>
                    <a:t> </a:t>
                  </a:r>
                  <a:endParaRPr kumimoji="1" lang="zh-CN" altLang="en-US" sz="2400" b="0" baseline="0" dirty="0">
                    <a:ea typeface="宋体" charset="-122"/>
                  </a:endParaRPr>
                </a:p>
              </p:txBody>
            </p:sp>
            <p:sp>
              <p:nvSpPr>
                <p:cNvPr id="52265" name="Rectangle 27"/>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200" baseline="0" dirty="0"/>
                    <a:t>男</a:t>
                  </a:r>
                  <a:endParaRPr kumimoji="1" lang="zh-CN" altLang="en-US" sz="2400" b="0" baseline="0" dirty="0">
                    <a:ea typeface="宋体" charset="-122"/>
                  </a:endParaRPr>
                </a:p>
              </p:txBody>
            </p:sp>
            <p:sp>
              <p:nvSpPr>
                <p:cNvPr id="52266" name="Rectangle 28"/>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17</a:t>
                  </a:r>
                  <a:endParaRPr kumimoji="1" lang="zh-CN" altLang="en-US" sz="2400" b="0" baseline="0" dirty="0">
                    <a:ea typeface="宋体" charset="-122"/>
                  </a:endParaRPr>
                </a:p>
              </p:txBody>
            </p:sp>
            <p:sp>
              <p:nvSpPr>
                <p:cNvPr id="52267" name="Rectangle 29"/>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10" name="Group 30"/>
              <p:cNvGrpSpPr>
                <a:grpSpLocks/>
              </p:cNvGrpSpPr>
              <p:nvPr/>
            </p:nvGrpSpPr>
            <p:grpSpPr bwMode="auto">
              <a:xfrm>
                <a:off x="1440" y="2664"/>
                <a:ext cx="3216" cy="216"/>
                <a:chOff x="912" y="1248"/>
                <a:chExt cx="3216" cy="240"/>
              </a:xfrm>
            </p:grpSpPr>
            <p:sp>
              <p:nvSpPr>
                <p:cNvPr id="52258" name="Rectangle 31"/>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99050</a:t>
                  </a:r>
                  <a:endParaRPr kumimoji="1" lang="zh-CN" altLang="en-US" sz="2400" b="0" baseline="0" dirty="0">
                    <a:ea typeface="宋体" charset="-122"/>
                  </a:endParaRPr>
                </a:p>
              </p:txBody>
            </p:sp>
            <p:sp>
              <p:nvSpPr>
                <p:cNvPr id="52259" name="Rectangle 32"/>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latin typeface="楷体_GB2312" pitchFamily="49" charset="-122"/>
                    </a:rPr>
                    <a:t>刘 东</a:t>
                  </a:r>
                  <a:endParaRPr kumimoji="1" lang="zh-CN" altLang="en-US" sz="2400" b="0" baseline="0" dirty="0">
                    <a:ea typeface="宋体" charset="-122"/>
                  </a:endParaRPr>
                </a:p>
              </p:txBody>
            </p:sp>
            <p:sp>
              <p:nvSpPr>
                <p:cNvPr id="52260" name="Rectangle 33"/>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t> 女</a:t>
                  </a:r>
                  <a:endParaRPr kumimoji="1" lang="zh-CN" altLang="en-US" sz="2400" b="0" baseline="0" dirty="0">
                    <a:ea typeface="宋体" charset="-122"/>
                  </a:endParaRPr>
                </a:p>
              </p:txBody>
            </p:sp>
            <p:sp>
              <p:nvSpPr>
                <p:cNvPr id="52261" name="Rectangle 34"/>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200" baseline="0" dirty="0">
                      <a:ea typeface="宋体" charset="-122"/>
                    </a:rPr>
                    <a:t>19</a:t>
                  </a:r>
                  <a:endParaRPr kumimoji="1" lang="zh-CN" altLang="en-US" sz="2400" b="0" baseline="0" dirty="0">
                    <a:ea typeface="宋体" charset="-122"/>
                  </a:endParaRPr>
                </a:p>
              </p:txBody>
            </p:sp>
            <p:sp>
              <p:nvSpPr>
                <p:cNvPr id="52262" name="Rectangle 35"/>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11" name="Group 36"/>
              <p:cNvGrpSpPr>
                <a:grpSpLocks/>
              </p:cNvGrpSpPr>
              <p:nvPr/>
            </p:nvGrpSpPr>
            <p:grpSpPr bwMode="auto">
              <a:xfrm>
                <a:off x="1440" y="2016"/>
                <a:ext cx="3216" cy="216"/>
                <a:chOff x="912" y="1248"/>
                <a:chExt cx="3216" cy="240"/>
              </a:xfrm>
            </p:grpSpPr>
            <p:sp>
              <p:nvSpPr>
                <p:cNvPr id="52253" name="Rectangle 37"/>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54" name="Rectangle 38"/>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55" name="Rectangle 39"/>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400" baseline="0" dirty="0">
                      <a:ea typeface="宋体" charset="-122"/>
                      <a:sym typeface="Symbol" pitchFamily="18" charset="2"/>
                    </a:rPr>
                    <a:t></a:t>
                  </a:r>
                </a:p>
              </p:txBody>
            </p:sp>
            <p:sp>
              <p:nvSpPr>
                <p:cNvPr id="52256" name="Rectangle 40"/>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57" name="Rectangle 41"/>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sp>
            <p:nvSpPr>
              <p:cNvPr id="52240" name="Rectangle 42"/>
              <p:cNvSpPr>
                <a:spLocks noChangeArrowheads="1"/>
              </p:cNvSpPr>
              <p:nvPr/>
            </p:nvSpPr>
            <p:spPr bwMode="auto">
              <a:xfrm>
                <a:off x="1474" y="1122"/>
                <a:ext cx="3855" cy="216"/>
              </a:xfrm>
              <a:prstGeom prst="rect">
                <a:avLst/>
              </a:prstGeom>
              <a:noFill/>
              <a:ln w="12700" cap="sq">
                <a:noFill/>
                <a:miter lim="800000"/>
                <a:headEnd type="none" w="sm" len="sm"/>
                <a:tailEnd type="none" w="sm" len="sm"/>
              </a:ln>
            </p:spPr>
            <p:txBody>
              <a:bodyPr wrap="none" anchor="ctr"/>
              <a:lstStyle/>
              <a:p>
                <a:pPr eaLnBrk="1" fontAlgn="base" hangingPunct="1">
                  <a:spcBef>
                    <a:spcPct val="0"/>
                  </a:spcBef>
                </a:pPr>
                <a:r>
                  <a:rPr kumimoji="1" lang="zh-CN" altLang="en-US" sz="2000" baseline="0">
                    <a:solidFill>
                      <a:srgbClr val="0000CC"/>
                    </a:solidFill>
                    <a:latin typeface="幼圆" pitchFamily="49" charset="-122"/>
                    <a:ea typeface="幼圆" pitchFamily="49" charset="-122"/>
                  </a:rPr>
                  <a:t>学 号   姓 名  性别 年龄     其  他</a:t>
                </a:r>
                <a:endParaRPr kumimoji="1" lang="zh-CN" altLang="en-US" sz="2400" b="0" baseline="0">
                  <a:solidFill>
                    <a:srgbClr val="0000CC"/>
                  </a:solidFill>
                  <a:latin typeface="幼圆" pitchFamily="49" charset="-122"/>
                  <a:ea typeface="幼圆" pitchFamily="49" charset="-122"/>
                </a:endParaRPr>
              </a:p>
            </p:txBody>
          </p:sp>
          <p:grpSp>
            <p:nvGrpSpPr>
              <p:cNvPr id="12" name="Group 43"/>
              <p:cNvGrpSpPr>
                <a:grpSpLocks/>
              </p:cNvGrpSpPr>
              <p:nvPr/>
            </p:nvGrpSpPr>
            <p:grpSpPr bwMode="auto">
              <a:xfrm>
                <a:off x="1440" y="2448"/>
                <a:ext cx="3216" cy="216"/>
                <a:chOff x="912" y="1248"/>
                <a:chExt cx="3216" cy="240"/>
              </a:xfrm>
            </p:grpSpPr>
            <p:sp>
              <p:nvSpPr>
                <p:cNvPr id="52248" name="Rectangle 44"/>
                <p:cNvSpPr>
                  <a:spLocks noChangeArrowheads="1"/>
                </p:cNvSpPr>
                <p:nvPr/>
              </p:nvSpPr>
              <p:spPr bwMode="auto">
                <a:xfrm>
                  <a:off x="912" y="1248"/>
                  <a:ext cx="576"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49" name="Rectangle 45"/>
                <p:cNvSpPr>
                  <a:spLocks noChangeArrowheads="1"/>
                </p:cNvSpPr>
                <p:nvPr/>
              </p:nvSpPr>
              <p:spPr bwMode="auto">
                <a:xfrm>
                  <a:off x="1488" y="1248"/>
                  <a:ext cx="672"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sym typeface="Symbol" pitchFamily="18" charset="2"/>
                    </a:rPr>
                    <a:t>  </a:t>
                  </a:r>
                </a:p>
              </p:txBody>
            </p:sp>
            <p:sp>
              <p:nvSpPr>
                <p:cNvPr id="52250" name="Rectangle 46"/>
                <p:cNvSpPr>
                  <a:spLocks noChangeArrowheads="1"/>
                </p:cNvSpPr>
                <p:nvPr/>
              </p:nvSpPr>
              <p:spPr bwMode="auto">
                <a:xfrm>
                  <a:off x="2160" y="1248"/>
                  <a:ext cx="480"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400" baseline="0" dirty="0">
                      <a:ea typeface="宋体" charset="-122"/>
                      <a:sym typeface="Symbol" pitchFamily="18" charset="2"/>
                    </a:rPr>
                    <a:t></a:t>
                  </a:r>
                </a:p>
              </p:txBody>
            </p:sp>
            <p:sp>
              <p:nvSpPr>
                <p:cNvPr id="52251" name="Rectangle 47"/>
                <p:cNvSpPr>
                  <a:spLocks noChangeArrowheads="1"/>
                </p:cNvSpPr>
                <p:nvPr/>
              </p:nvSpPr>
              <p:spPr bwMode="auto">
                <a:xfrm>
                  <a:off x="2640" y="1248"/>
                  <a:ext cx="38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52" name="Rectangle 48"/>
                <p:cNvSpPr>
                  <a:spLocks noChangeArrowheads="1"/>
                </p:cNvSpPr>
                <p:nvPr/>
              </p:nvSpPr>
              <p:spPr bwMode="auto">
                <a:xfrm>
                  <a:off x="3024" y="1248"/>
                  <a:ext cx="1104" cy="240"/>
                </a:xfrm>
                <a:prstGeom prst="rect">
                  <a:avLst/>
                </a:prstGeom>
                <a:noFill/>
                <a:ln w="22225" cap="sq">
                  <a:solidFill>
                    <a:srgbClr val="00800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rPr>
                    <a:t>     ……</a:t>
                  </a:r>
                  <a:endParaRPr kumimoji="1" lang="zh-CN" altLang="en-US" sz="2400" b="0" baseline="0" dirty="0">
                    <a:ea typeface="宋体" charset="-122"/>
                  </a:endParaRPr>
                </a:p>
              </p:txBody>
            </p:sp>
          </p:grpSp>
          <p:grpSp>
            <p:nvGrpSpPr>
              <p:cNvPr id="13" name="Group 49"/>
              <p:cNvGrpSpPr>
                <a:grpSpLocks/>
              </p:cNvGrpSpPr>
              <p:nvPr/>
            </p:nvGrpSpPr>
            <p:grpSpPr bwMode="auto">
              <a:xfrm>
                <a:off x="1440" y="2232"/>
                <a:ext cx="3216" cy="216"/>
                <a:chOff x="912" y="1248"/>
                <a:chExt cx="3216" cy="240"/>
              </a:xfrm>
            </p:grpSpPr>
            <p:sp>
              <p:nvSpPr>
                <p:cNvPr id="52243" name="Rectangle 50"/>
                <p:cNvSpPr>
                  <a:spLocks noChangeArrowheads="1"/>
                </p:cNvSpPr>
                <p:nvPr/>
              </p:nvSpPr>
              <p:spPr bwMode="auto">
                <a:xfrm>
                  <a:off x="912" y="1248"/>
                  <a:ext cx="576"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44" name="Rectangle 51"/>
                <p:cNvSpPr>
                  <a:spLocks noChangeArrowheads="1"/>
                </p:cNvSpPr>
                <p:nvPr/>
              </p:nvSpPr>
              <p:spPr bwMode="auto">
                <a:xfrm>
                  <a:off x="1488" y="1248"/>
                  <a:ext cx="672"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ea typeface="宋体" charset="-122"/>
                      <a:sym typeface="Symbol" pitchFamily="18" charset="2"/>
                    </a:rPr>
                    <a:t>  </a:t>
                  </a:r>
                </a:p>
              </p:txBody>
            </p:sp>
            <p:sp>
              <p:nvSpPr>
                <p:cNvPr id="52245" name="Rectangle 52"/>
                <p:cNvSpPr>
                  <a:spLocks noChangeArrowheads="1"/>
                </p:cNvSpPr>
                <p:nvPr/>
              </p:nvSpPr>
              <p:spPr bwMode="auto">
                <a:xfrm>
                  <a:off x="2160" y="1248"/>
                  <a:ext cx="480"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dirty="0"/>
                    <a:t> </a:t>
                  </a:r>
                  <a:r>
                    <a:rPr kumimoji="1" lang="zh-CN" altLang="en-US" sz="2400" baseline="0" dirty="0">
                      <a:ea typeface="宋体" charset="-122"/>
                      <a:sym typeface="Symbol" pitchFamily="18" charset="2"/>
                    </a:rPr>
                    <a:t></a:t>
                  </a:r>
                </a:p>
              </p:txBody>
            </p:sp>
            <p:sp>
              <p:nvSpPr>
                <p:cNvPr id="52246" name="Rectangle 53"/>
                <p:cNvSpPr>
                  <a:spLocks noChangeArrowheads="1"/>
                </p:cNvSpPr>
                <p:nvPr/>
              </p:nvSpPr>
              <p:spPr bwMode="auto">
                <a:xfrm>
                  <a:off x="2640" y="1248"/>
                  <a:ext cx="384"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sym typeface="Symbol" pitchFamily="18" charset="2"/>
                    </a:rPr>
                    <a:t> </a:t>
                  </a:r>
                </a:p>
              </p:txBody>
            </p:sp>
            <p:sp>
              <p:nvSpPr>
                <p:cNvPr id="52247" name="Rectangle 54"/>
                <p:cNvSpPr>
                  <a:spLocks noChangeArrowheads="1"/>
                </p:cNvSpPr>
                <p:nvPr/>
              </p:nvSpPr>
              <p:spPr bwMode="auto">
                <a:xfrm>
                  <a:off x="3024" y="1248"/>
                  <a:ext cx="1104" cy="240"/>
                </a:xfrm>
                <a:prstGeom prst="rect">
                  <a:avLst/>
                </a:prstGeom>
                <a:noFill/>
                <a:ln w="22225" cap="sq">
                  <a:solidFill>
                    <a:srgbClr val="008080"/>
                  </a:solidFill>
                  <a:miter lim="800000"/>
                  <a:headEnd type="none" w="sm" len="sm"/>
                  <a:tailEnd type="none" w="sm" len="sm"/>
                </a:ln>
              </p:spPr>
              <p:txBody>
                <a:bodyPr wrap="none" anchor="ctr"/>
                <a:lstStyle/>
                <a:p>
                  <a:pPr eaLnBrk="1" fontAlgn="base" hangingPunct="1">
                    <a:spcBef>
                      <a:spcPct val="0"/>
                    </a:spcBef>
                  </a:pPr>
                  <a:r>
                    <a:rPr kumimoji="1" lang="zh-CN" altLang="en-US" sz="2400" baseline="0">
                      <a:ea typeface="宋体" charset="-122"/>
                    </a:rPr>
                    <a:t>     ……</a:t>
                  </a:r>
                  <a:endParaRPr kumimoji="1" lang="zh-CN" altLang="en-US" sz="2400" b="0" baseline="0">
                    <a:ea typeface="宋体" charset="-122"/>
                  </a:endParaRPr>
                </a:p>
              </p:txBody>
            </p:sp>
          </p:grpSp>
        </p:grpSp>
        <p:grpSp>
          <p:nvGrpSpPr>
            <p:cNvPr id="14" name="Group 55"/>
            <p:cNvGrpSpPr>
              <a:grpSpLocks/>
            </p:cNvGrpSpPr>
            <p:nvPr/>
          </p:nvGrpSpPr>
          <p:grpSpPr bwMode="auto">
            <a:xfrm>
              <a:off x="1135" y="1290"/>
              <a:ext cx="384" cy="1594"/>
              <a:chOff x="1152" y="1344"/>
              <a:chExt cx="384" cy="1594"/>
            </a:xfrm>
          </p:grpSpPr>
          <p:sp>
            <p:nvSpPr>
              <p:cNvPr id="52231" name="Text Box 56"/>
              <p:cNvSpPr txBox="1">
                <a:spLocks noChangeArrowheads="1"/>
              </p:cNvSpPr>
              <p:nvPr/>
            </p:nvSpPr>
            <p:spPr bwMode="auto">
              <a:xfrm>
                <a:off x="1152" y="1344"/>
                <a:ext cx="384" cy="1594"/>
              </a:xfrm>
              <a:prstGeom prst="rect">
                <a:avLst/>
              </a:prstGeom>
              <a:noFill/>
              <a:ln w="12700" cap="sq">
                <a:noFill/>
                <a:miter lim="800000"/>
                <a:headEnd type="none" w="sm" len="sm"/>
                <a:tailEnd type="none" w="sm" len="sm"/>
              </a:ln>
            </p:spPr>
            <p:txBody>
              <a:bodyPr>
                <a:spAutoFit/>
              </a:bodyPr>
              <a:lstStyle/>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1</a:t>
                </a:r>
              </a:p>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2</a:t>
                </a:r>
              </a:p>
              <a:p>
                <a:pPr eaLnBrk="1" fontAlgn="base" hangingPunct="1">
                  <a:spcBef>
                    <a:spcPct val="0"/>
                  </a:spcBef>
                </a:pPr>
                <a:r>
                  <a:rPr lang="en-US" altLang="zh-CN" sz="2400" baseline="0">
                    <a:solidFill>
                      <a:schemeClr val="accent2"/>
                    </a:solidFill>
                  </a:rPr>
                  <a:t>a</a:t>
                </a:r>
                <a:r>
                  <a:rPr lang="en-US" altLang="zh-CN" sz="2400" baseline="-25000">
                    <a:solidFill>
                      <a:schemeClr val="accent2"/>
                    </a:solidFill>
                  </a:rPr>
                  <a:t>3  </a:t>
                </a:r>
              </a:p>
              <a:p>
                <a:pPr eaLnBrk="1" fontAlgn="base" hangingPunct="1">
                  <a:spcBef>
                    <a:spcPct val="0"/>
                  </a:spcBef>
                </a:pPr>
                <a:endParaRPr lang="en-US" altLang="zh-CN" sz="2400" baseline="-25000">
                  <a:solidFill>
                    <a:schemeClr val="accent2"/>
                  </a:solidFill>
                </a:endParaRPr>
              </a:p>
              <a:p>
                <a:pPr eaLnBrk="1" fontAlgn="base" hangingPunct="1">
                  <a:spcBef>
                    <a:spcPct val="0"/>
                  </a:spcBef>
                </a:pPr>
                <a:endParaRPr lang="en-US" altLang="zh-CN" sz="2400" baseline="-25000">
                  <a:solidFill>
                    <a:schemeClr val="accent2"/>
                  </a:solidFill>
                </a:endParaRPr>
              </a:p>
              <a:p>
                <a:pPr eaLnBrk="1" fontAlgn="base" hangingPunct="1">
                  <a:spcBef>
                    <a:spcPct val="0"/>
                  </a:spcBef>
                </a:pPr>
                <a:endParaRPr lang="en-US" altLang="zh-CN" sz="2400" baseline="-25000">
                  <a:solidFill>
                    <a:schemeClr val="accent2"/>
                  </a:solidFill>
                </a:endParaRPr>
              </a:p>
              <a:p>
                <a:pPr eaLnBrk="1" fontAlgn="base" hangingPunct="1">
                  <a:spcBef>
                    <a:spcPct val="0"/>
                  </a:spcBef>
                </a:pPr>
                <a:endParaRPr lang="en-US" altLang="zh-CN" sz="2400" baseline="-25000">
                  <a:solidFill>
                    <a:schemeClr val="accent2"/>
                  </a:solidFill>
                </a:endParaRPr>
              </a:p>
              <a:p>
                <a:pPr eaLnBrk="1" fontAlgn="base" hangingPunct="1">
                  <a:spcBef>
                    <a:spcPct val="0"/>
                  </a:spcBef>
                </a:pPr>
                <a:r>
                  <a:rPr lang="en-US" altLang="zh-CN" sz="2400" baseline="0">
                    <a:solidFill>
                      <a:schemeClr val="accent2"/>
                    </a:solidFill>
                  </a:rPr>
                  <a:t>a</a:t>
                </a:r>
                <a:r>
                  <a:rPr lang="en-US" altLang="zh-CN" sz="2000" baseline="-25000">
                    <a:solidFill>
                      <a:schemeClr val="accent2"/>
                    </a:solidFill>
                  </a:rPr>
                  <a:t>50</a:t>
                </a:r>
                <a:endParaRPr lang="zh-CN" altLang="en-US" sz="2000" baseline="0">
                  <a:solidFill>
                    <a:schemeClr val="accent2"/>
                  </a:solidFill>
                </a:endParaRPr>
              </a:p>
            </p:txBody>
          </p:sp>
          <p:sp>
            <p:nvSpPr>
              <p:cNvPr id="52232" name="Text Box 57"/>
              <p:cNvSpPr txBox="1">
                <a:spLocks noChangeArrowheads="1"/>
              </p:cNvSpPr>
              <p:nvPr/>
            </p:nvSpPr>
            <p:spPr bwMode="auto">
              <a:xfrm>
                <a:off x="1202" y="2287"/>
                <a:ext cx="164" cy="288"/>
              </a:xfrm>
              <a:prstGeom prst="rect">
                <a:avLst/>
              </a:prstGeom>
              <a:noFill/>
              <a:ln w="12700" cap="sq">
                <a:noFill/>
                <a:miter lim="800000"/>
                <a:headEnd/>
                <a:tailEnd/>
              </a:ln>
            </p:spPr>
            <p:txBody>
              <a:bodyPr wrap="none">
                <a:spAutoFit/>
              </a:bodyPr>
              <a:lstStyle/>
              <a:p>
                <a:r>
                  <a:rPr lang="zh-CN" altLang="en-US" sz="3600">
                    <a:solidFill>
                      <a:schemeClr val="accent2"/>
                    </a:solidFill>
                  </a:rPr>
                  <a:t>.</a:t>
                </a:r>
              </a:p>
            </p:txBody>
          </p:sp>
          <p:sp>
            <p:nvSpPr>
              <p:cNvPr id="52233" name="Text Box 58"/>
              <p:cNvSpPr txBox="1">
                <a:spLocks noChangeArrowheads="1"/>
              </p:cNvSpPr>
              <p:nvPr/>
            </p:nvSpPr>
            <p:spPr bwMode="auto">
              <a:xfrm>
                <a:off x="1199" y="2175"/>
                <a:ext cx="164" cy="288"/>
              </a:xfrm>
              <a:prstGeom prst="rect">
                <a:avLst/>
              </a:prstGeom>
              <a:noFill/>
              <a:ln w="12700" cap="sq">
                <a:noFill/>
                <a:miter lim="800000"/>
                <a:headEnd/>
                <a:tailEnd/>
              </a:ln>
            </p:spPr>
            <p:txBody>
              <a:bodyPr wrap="none">
                <a:spAutoFit/>
              </a:bodyPr>
              <a:lstStyle/>
              <a:p>
                <a:r>
                  <a:rPr lang="zh-CN" altLang="en-US" sz="3600">
                    <a:solidFill>
                      <a:schemeClr val="accent2"/>
                    </a:solidFill>
                  </a:rPr>
                  <a:t>.</a:t>
                </a:r>
              </a:p>
            </p:txBody>
          </p:sp>
          <p:sp>
            <p:nvSpPr>
              <p:cNvPr id="52234" name="Text Box 59"/>
              <p:cNvSpPr txBox="1">
                <a:spLocks noChangeArrowheads="1"/>
              </p:cNvSpPr>
              <p:nvPr/>
            </p:nvSpPr>
            <p:spPr bwMode="auto">
              <a:xfrm>
                <a:off x="1199" y="2064"/>
                <a:ext cx="164" cy="288"/>
              </a:xfrm>
              <a:prstGeom prst="rect">
                <a:avLst/>
              </a:prstGeom>
              <a:noFill/>
              <a:ln w="12700" cap="sq">
                <a:noFill/>
                <a:miter lim="800000"/>
                <a:headEnd/>
                <a:tailEnd/>
              </a:ln>
            </p:spPr>
            <p:txBody>
              <a:bodyPr wrap="none">
                <a:spAutoFit/>
              </a:bodyPr>
              <a:lstStyle/>
              <a:p>
                <a:r>
                  <a:rPr lang="zh-CN" altLang="en-US" sz="3600">
                    <a:solidFill>
                      <a:schemeClr val="accent2"/>
                    </a:solidFill>
                  </a:rPr>
                  <a:t>.</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2.2</a:t>
            </a:r>
            <a:r>
              <a:rPr lang="zh-CN" altLang="en-US" dirty="0">
                <a:ea typeface="宋体" pitchFamily="2" charset="-122"/>
              </a:rPr>
              <a:t>：算法设计</a:t>
            </a:r>
            <a:r>
              <a:rPr lang="en-US" altLang="zh-CN" dirty="0">
                <a:ea typeface="宋体" pitchFamily="2" charset="-122"/>
              </a:rPr>
              <a:t>*</a:t>
            </a:r>
            <a:endParaRPr lang="zh-CN" altLang="en-US" dirty="0"/>
          </a:p>
        </p:txBody>
      </p:sp>
      <p:sp>
        <p:nvSpPr>
          <p:cNvPr id="3" name="内容占位符 2"/>
          <p:cNvSpPr>
            <a:spLocks noGrp="1"/>
          </p:cNvSpPr>
          <p:nvPr>
            <p:ph idx="1"/>
          </p:nvPr>
        </p:nvSpPr>
        <p:spPr>
          <a:xfrm>
            <a:off x="755576" y="1196752"/>
            <a:ext cx="7848872" cy="864095"/>
          </a:xfrm>
        </p:spPr>
        <p:txBody>
          <a:bodyPr/>
          <a:lstStyle/>
          <a:p>
            <a:r>
              <a:rPr lang="zh-CN" altLang="en-US" sz="2000" b="0" dirty="0">
                <a:latin typeface="楷体" pitchFamily="49" charset="-122"/>
                <a:ea typeface="楷体" pitchFamily="49" charset="-122"/>
              </a:rPr>
              <a:t>首先读入第一个多项式，并将其生成一个链表；</a:t>
            </a:r>
            <a:endParaRPr lang="en-US" altLang="zh-CN" sz="2000" b="0" dirty="0">
              <a:latin typeface="楷体" pitchFamily="49" charset="-122"/>
              <a:ea typeface="楷体" pitchFamily="49" charset="-122"/>
            </a:endParaRPr>
          </a:p>
          <a:p>
            <a:r>
              <a:rPr lang="zh-CN" altLang="en-US" sz="2000" b="0" dirty="0">
                <a:latin typeface="楷体" pitchFamily="49" charset="-122"/>
                <a:ea typeface="楷体" pitchFamily="49" charset="-122"/>
              </a:rPr>
              <a:t>然后依次将第二个多项式每一项插入（或合并）第一个多项式中</a:t>
            </a:r>
          </a:p>
        </p:txBody>
      </p:sp>
      <p:sp>
        <p:nvSpPr>
          <p:cNvPr id="4" name="页脚占位符 3"/>
          <p:cNvSpPr>
            <a:spLocks noGrp="1"/>
          </p:cNvSpPr>
          <p:nvPr>
            <p:ph type="ftr" sz="quarter" idx="10"/>
          </p:nvPr>
        </p:nvSpPr>
        <p:spPr>
          <a:xfrm>
            <a:off x="3059832" y="6381750"/>
            <a:ext cx="2895600" cy="476250"/>
          </a:xfrm>
        </p:spPr>
        <p:txBody>
          <a:bodyPr/>
          <a:lstStyle/>
          <a:p>
            <a:pPr>
              <a:defRPr/>
            </a:pPr>
            <a:r>
              <a:rPr lang="en-US" altLang="zh-CN" dirty="0" err="1"/>
              <a:t>构造类型</a:t>
            </a:r>
            <a:r>
              <a:rPr lang="en-US" altLang="zh-CN" dirty="0"/>
              <a:t> – </a:t>
            </a:r>
            <a:r>
              <a:rPr lang="en-US" altLang="zh-CN" dirty="0" err="1"/>
              <a:t>数组和指针</a:t>
            </a:r>
            <a:endParaRPr lang="en-US" altLang="zh-CN" dirty="0"/>
          </a:p>
        </p:txBody>
      </p:sp>
      <p:sp>
        <p:nvSpPr>
          <p:cNvPr id="5" name="灯片编号占位符 4"/>
          <p:cNvSpPr>
            <a:spLocks noGrp="1"/>
          </p:cNvSpPr>
          <p:nvPr>
            <p:ph type="sldNum" sz="quarter" idx="11"/>
          </p:nvPr>
        </p:nvSpPr>
        <p:spPr>
          <a:xfrm>
            <a:off x="6516216" y="6619875"/>
            <a:ext cx="2133600" cy="476250"/>
          </a:xfrm>
        </p:spPr>
        <p:txBody>
          <a:bodyPr/>
          <a:lstStyle/>
          <a:p>
            <a:pPr>
              <a:defRPr/>
            </a:pPr>
            <a:fld id="{CB7AD273-DB7E-40AE-9A92-188A2F35C0FE}" type="slidenum">
              <a:rPr lang="en-US" altLang="zh-CN" smtClean="0"/>
              <a:pPr>
                <a:defRPr/>
              </a:pPr>
              <a:t>80</a:t>
            </a:fld>
            <a:endParaRPr lang="en-US" altLang="zh-CN"/>
          </a:p>
        </p:txBody>
      </p:sp>
      <p:grpSp>
        <p:nvGrpSpPr>
          <p:cNvPr id="6" name="组合 94"/>
          <p:cNvGrpSpPr/>
          <p:nvPr/>
        </p:nvGrpSpPr>
        <p:grpSpPr>
          <a:xfrm>
            <a:off x="755577" y="2204864"/>
            <a:ext cx="8388423" cy="1224136"/>
            <a:chOff x="755577" y="2204864"/>
            <a:chExt cx="8388423" cy="1656184"/>
          </a:xfrm>
        </p:grpSpPr>
        <p:sp>
          <p:nvSpPr>
            <p:cNvPr id="25" name="矩形 24"/>
            <p:cNvSpPr/>
            <p:nvPr/>
          </p:nvSpPr>
          <p:spPr bwMode="auto">
            <a:xfrm>
              <a:off x="755577" y="2204864"/>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27" name="直接连接符 26"/>
            <p:cNvCxnSpPr/>
            <p:nvPr/>
          </p:nvCxnSpPr>
          <p:spPr bwMode="auto">
            <a:xfrm>
              <a:off x="755577"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28" name="直接连接符 27"/>
            <p:cNvCxnSpPr/>
            <p:nvPr/>
          </p:nvCxnSpPr>
          <p:spPr bwMode="auto">
            <a:xfrm>
              <a:off x="755577"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29" name="TextBox 28"/>
            <p:cNvSpPr txBox="1"/>
            <p:nvPr/>
          </p:nvSpPr>
          <p:spPr>
            <a:xfrm>
              <a:off x="899594" y="2276872"/>
              <a:ext cx="432047" cy="338554"/>
            </a:xfrm>
            <a:prstGeom prst="rect">
              <a:avLst/>
            </a:prstGeom>
            <a:noFill/>
          </p:spPr>
          <p:txBody>
            <a:bodyPr wrap="square" rtlCol="0">
              <a:spAutoFit/>
            </a:bodyPr>
            <a:lstStyle/>
            <a:p>
              <a:r>
                <a:rPr lang="en-US" altLang="zh-CN" sz="1600" b="0" dirty="0"/>
                <a:t>54</a:t>
              </a:r>
              <a:endParaRPr lang="zh-CN" altLang="en-US" sz="1600" b="0" dirty="0"/>
            </a:p>
          </p:txBody>
        </p:sp>
        <p:sp>
          <p:nvSpPr>
            <p:cNvPr id="30" name="TextBox 29"/>
            <p:cNvSpPr txBox="1"/>
            <p:nvPr/>
          </p:nvSpPr>
          <p:spPr>
            <a:xfrm>
              <a:off x="971601" y="2780928"/>
              <a:ext cx="432047" cy="338554"/>
            </a:xfrm>
            <a:prstGeom prst="rect">
              <a:avLst/>
            </a:prstGeom>
            <a:noFill/>
          </p:spPr>
          <p:txBody>
            <a:bodyPr wrap="square" rtlCol="0">
              <a:spAutoFit/>
            </a:bodyPr>
            <a:lstStyle/>
            <a:p>
              <a:r>
                <a:rPr lang="en-US" altLang="zh-CN" sz="1600" b="0" dirty="0"/>
                <a:t>8</a:t>
              </a:r>
              <a:endParaRPr lang="zh-CN" altLang="en-US" sz="1600" b="0" dirty="0"/>
            </a:p>
          </p:txBody>
        </p:sp>
        <p:sp>
          <p:nvSpPr>
            <p:cNvPr id="31" name="矩形 30"/>
            <p:cNvSpPr/>
            <p:nvPr/>
          </p:nvSpPr>
          <p:spPr bwMode="auto">
            <a:xfrm>
              <a:off x="2267745" y="2204864"/>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32" name="直接连接符 31"/>
            <p:cNvCxnSpPr/>
            <p:nvPr/>
          </p:nvCxnSpPr>
          <p:spPr bwMode="auto">
            <a:xfrm>
              <a:off x="2267745"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33" name="直接连接符 32"/>
            <p:cNvCxnSpPr/>
            <p:nvPr/>
          </p:nvCxnSpPr>
          <p:spPr bwMode="auto">
            <a:xfrm>
              <a:off x="2267745"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34" name="TextBox 33"/>
            <p:cNvSpPr txBox="1"/>
            <p:nvPr/>
          </p:nvSpPr>
          <p:spPr>
            <a:xfrm>
              <a:off x="2411762" y="2276872"/>
              <a:ext cx="432047" cy="338554"/>
            </a:xfrm>
            <a:prstGeom prst="rect">
              <a:avLst/>
            </a:prstGeom>
            <a:noFill/>
          </p:spPr>
          <p:txBody>
            <a:bodyPr wrap="square" rtlCol="0">
              <a:spAutoFit/>
            </a:bodyPr>
            <a:lstStyle/>
            <a:p>
              <a:r>
                <a:rPr lang="en-US" altLang="zh-CN" sz="1600" b="0" dirty="0"/>
                <a:t>2</a:t>
              </a:r>
              <a:endParaRPr lang="zh-CN" altLang="en-US" sz="1600" b="0" dirty="0"/>
            </a:p>
          </p:txBody>
        </p:sp>
        <p:sp>
          <p:nvSpPr>
            <p:cNvPr id="35" name="TextBox 34"/>
            <p:cNvSpPr txBox="1"/>
            <p:nvPr/>
          </p:nvSpPr>
          <p:spPr>
            <a:xfrm>
              <a:off x="2483769" y="2780928"/>
              <a:ext cx="432047" cy="338554"/>
            </a:xfrm>
            <a:prstGeom prst="rect">
              <a:avLst/>
            </a:prstGeom>
            <a:noFill/>
          </p:spPr>
          <p:txBody>
            <a:bodyPr wrap="square" rtlCol="0">
              <a:spAutoFit/>
            </a:bodyPr>
            <a:lstStyle/>
            <a:p>
              <a:r>
                <a:rPr lang="en-US" altLang="zh-CN" sz="1600" b="0" dirty="0"/>
                <a:t>6</a:t>
              </a:r>
              <a:endParaRPr lang="zh-CN" altLang="en-US" sz="1600" b="0" dirty="0"/>
            </a:p>
          </p:txBody>
        </p:sp>
        <p:sp>
          <p:nvSpPr>
            <p:cNvPr id="36" name="矩形 35"/>
            <p:cNvSpPr/>
            <p:nvPr/>
          </p:nvSpPr>
          <p:spPr bwMode="auto">
            <a:xfrm>
              <a:off x="3923928" y="2204864"/>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37" name="直接连接符 36"/>
            <p:cNvCxnSpPr/>
            <p:nvPr/>
          </p:nvCxnSpPr>
          <p:spPr bwMode="auto">
            <a:xfrm>
              <a:off x="3923928"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3923928"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39" name="TextBox 38"/>
            <p:cNvSpPr txBox="1"/>
            <p:nvPr/>
          </p:nvSpPr>
          <p:spPr>
            <a:xfrm>
              <a:off x="4067945" y="2276872"/>
              <a:ext cx="432047" cy="338554"/>
            </a:xfrm>
            <a:prstGeom prst="rect">
              <a:avLst/>
            </a:prstGeom>
            <a:noFill/>
          </p:spPr>
          <p:txBody>
            <a:bodyPr wrap="square" rtlCol="0">
              <a:spAutoFit/>
            </a:bodyPr>
            <a:lstStyle/>
            <a:p>
              <a:r>
                <a:rPr lang="en-US" altLang="zh-CN" sz="1600" b="0" dirty="0"/>
                <a:t>7</a:t>
              </a:r>
              <a:endParaRPr lang="zh-CN" altLang="en-US" sz="1600" b="0" dirty="0"/>
            </a:p>
          </p:txBody>
        </p:sp>
        <p:sp>
          <p:nvSpPr>
            <p:cNvPr id="40" name="TextBox 39"/>
            <p:cNvSpPr txBox="1"/>
            <p:nvPr/>
          </p:nvSpPr>
          <p:spPr>
            <a:xfrm>
              <a:off x="4139952" y="2780928"/>
              <a:ext cx="432047" cy="338554"/>
            </a:xfrm>
            <a:prstGeom prst="rect">
              <a:avLst/>
            </a:prstGeom>
            <a:noFill/>
          </p:spPr>
          <p:txBody>
            <a:bodyPr wrap="square" rtlCol="0">
              <a:spAutoFit/>
            </a:bodyPr>
            <a:lstStyle/>
            <a:p>
              <a:r>
                <a:rPr lang="en-US" altLang="zh-CN" sz="1600" b="0" dirty="0"/>
                <a:t>3</a:t>
              </a:r>
              <a:endParaRPr lang="zh-CN" altLang="en-US" sz="1600" b="0" dirty="0"/>
            </a:p>
          </p:txBody>
        </p:sp>
        <p:sp>
          <p:nvSpPr>
            <p:cNvPr id="43" name="矩形 42"/>
            <p:cNvSpPr/>
            <p:nvPr/>
          </p:nvSpPr>
          <p:spPr bwMode="auto">
            <a:xfrm>
              <a:off x="5652120" y="2204864"/>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44" name="直接连接符 43"/>
            <p:cNvCxnSpPr/>
            <p:nvPr/>
          </p:nvCxnSpPr>
          <p:spPr bwMode="auto">
            <a:xfrm>
              <a:off x="5652120"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45" name="直接连接符 44"/>
            <p:cNvCxnSpPr/>
            <p:nvPr/>
          </p:nvCxnSpPr>
          <p:spPr bwMode="auto">
            <a:xfrm>
              <a:off x="5652120"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46" name="TextBox 45"/>
            <p:cNvSpPr txBox="1"/>
            <p:nvPr/>
          </p:nvSpPr>
          <p:spPr>
            <a:xfrm>
              <a:off x="5796137" y="2276872"/>
              <a:ext cx="432047" cy="338554"/>
            </a:xfrm>
            <a:prstGeom prst="rect">
              <a:avLst/>
            </a:prstGeom>
            <a:noFill/>
          </p:spPr>
          <p:txBody>
            <a:bodyPr wrap="square" rtlCol="0">
              <a:spAutoFit/>
            </a:bodyPr>
            <a:lstStyle/>
            <a:p>
              <a:r>
                <a:rPr lang="en-US" altLang="zh-CN" sz="1600" b="0" dirty="0"/>
                <a:t>25</a:t>
              </a:r>
              <a:endParaRPr lang="zh-CN" altLang="en-US" sz="1600" b="0" dirty="0"/>
            </a:p>
          </p:txBody>
        </p:sp>
        <p:sp>
          <p:nvSpPr>
            <p:cNvPr id="47" name="TextBox 46"/>
            <p:cNvSpPr txBox="1"/>
            <p:nvPr/>
          </p:nvSpPr>
          <p:spPr>
            <a:xfrm>
              <a:off x="5868144" y="2780928"/>
              <a:ext cx="432047" cy="338554"/>
            </a:xfrm>
            <a:prstGeom prst="rect">
              <a:avLst/>
            </a:prstGeom>
            <a:noFill/>
          </p:spPr>
          <p:txBody>
            <a:bodyPr wrap="square" rtlCol="0">
              <a:spAutoFit/>
            </a:bodyPr>
            <a:lstStyle/>
            <a:p>
              <a:r>
                <a:rPr lang="en-US" altLang="zh-CN" sz="1600" b="0" dirty="0"/>
                <a:t>1</a:t>
              </a:r>
              <a:endParaRPr lang="zh-CN" altLang="en-US" sz="1600" b="0" dirty="0"/>
            </a:p>
          </p:txBody>
        </p:sp>
        <p:sp>
          <p:nvSpPr>
            <p:cNvPr id="48" name="矩形 47"/>
            <p:cNvSpPr/>
            <p:nvPr/>
          </p:nvSpPr>
          <p:spPr bwMode="auto">
            <a:xfrm>
              <a:off x="7380312" y="2204864"/>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49" name="直接连接符 48"/>
            <p:cNvCxnSpPr/>
            <p:nvPr/>
          </p:nvCxnSpPr>
          <p:spPr bwMode="auto">
            <a:xfrm>
              <a:off x="7380312" y="2636912"/>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50" name="直接连接符 49"/>
            <p:cNvCxnSpPr/>
            <p:nvPr/>
          </p:nvCxnSpPr>
          <p:spPr bwMode="auto">
            <a:xfrm>
              <a:off x="7380312" y="3212976"/>
              <a:ext cx="936104" cy="0"/>
            </a:xfrm>
            <a:prstGeom prst="line">
              <a:avLst/>
            </a:prstGeom>
            <a:noFill/>
            <a:ln w="9525" cap="flat" cmpd="sng" algn="ctr">
              <a:solidFill>
                <a:schemeClr val="tx1"/>
              </a:solidFill>
              <a:prstDash val="solid"/>
              <a:round/>
              <a:headEnd type="none" w="med" len="med"/>
              <a:tailEnd type="none" w="med" len="med"/>
            </a:ln>
            <a:effectLst/>
          </p:spPr>
        </p:cxnSp>
        <p:sp>
          <p:nvSpPr>
            <p:cNvPr id="51" name="TextBox 50"/>
            <p:cNvSpPr txBox="1"/>
            <p:nvPr/>
          </p:nvSpPr>
          <p:spPr>
            <a:xfrm>
              <a:off x="7524329" y="2276872"/>
              <a:ext cx="432047" cy="338554"/>
            </a:xfrm>
            <a:prstGeom prst="rect">
              <a:avLst/>
            </a:prstGeom>
            <a:noFill/>
          </p:spPr>
          <p:txBody>
            <a:bodyPr wrap="square" rtlCol="0">
              <a:spAutoFit/>
            </a:bodyPr>
            <a:lstStyle/>
            <a:p>
              <a:r>
                <a:rPr lang="en-US" altLang="zh-CN" sz="1600" b="0" dirty="0"/>
                <a:t>78</a:t>
              </a:r>
              <a:endParaRPr lang="zh-CN" altLang="en-US" sz="1600" b="0" dirty="0"/>
            </a:p>
          </p:txBody>
        </p:sp>
        <p:sp>
          <p:nvSpPr>
            <p:cNvPr id="52" name="TextBox 51"/>
            <p:cNvSpPr txBox="1"/>
            <p:nvPr/>
          </p:nvSpPr>
          <p:spPr>
            <a:xfrm>
              <a:off x="7596336" y="2780928"/>
              <a:ext cx="432047" cy="338554"/>
            </a:xfrm>
            <a:prstGeom prst="rect">
              <a:avLst/>
            </a:prstGeom>
            <a:noFill/>
          </p:spPr>
          <p:txBody>
            <a:bodyPr wrap="square" rtlCol="0">
              <a:spAutoFit/>
            </a:bodyPr>
            <a:lstStyle/>
            <a:p>
              <a:r>
                <a:rPr lang="en-US" altLang="zh-CN" sz="1600" b="0" dirty="0"/>
                <a:t>0</a:t>
              </a:r>
              <a:endParaRPr lang="zh-CN" altLang="en-US" sz="1600" b="0" dirty="0"/>
            </a:p>
          </p:txBody>
        </p:sp>
        <p:cxnSp>
          <p:nvCxnSpPr>
            <p:cNvPr id="54" name="直接箭头连接符 53"/>
            <p:cNvCxnSpPr/>
            <p:nvPr/>
          </p:nvCxnSpPr>
          <p:spPr bwMode="auto">
            <a:xfrm flipV="1">
              <a:off x="1403648"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5" name="直接箭头连接符 54"/>
            <p:cNvCxnSpPr/>
            <p:nvPr/>
          </p:nvCxnSpPr>
          <p:spPr bwMode="auto">
            <a:xfrm flipV="1">
              <a:off x="2987824"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6" name="直接箭头连接符 55"/>
            <p:cNvCxnSpPr/>
            <p:nvPr/>
          </p:nvCxnSpPr>
          <p:spPr bwMode="auto">
            <a:xfrm flipV="1">
              <a:off x="4716016"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7" name="直接箭头连接符 56"/>
            <p:cNvCxnSpPr/>
            <p:nvPr/>
          </p:nvCxnSpPr>
          <p:spPr bwMode="auto">
            <a:xfrm flipV="1">
              <a:off x="6444208" y="2564904"/>
              <a:ext cx="864096" cy="936104"/>
            </a:xfrm>
            <a:prstGeom prst="straightConnector1">
              <a:avLst/>
            </a:prstGeom>
            <a:noFill/>
            <a:ln w="9525" cap="flat" cmpd="sng" algn="ctr">
              <a:solidFill>
                <a:schemeClr val="tx1"/>
              </a:solidFill>
              <a:prstDash val="solid"/>
              <a:round/>
              <a:headEnd type="none" w="med" len="med"/>
              <a:tailEnd type="arrow"/>
            </a:ln>
            <a:effectLst/>
          </p:spPr>
        </p:cxnSp>
        <p:cxnSp>
          <p:nvCxnSpPr>
            <p:cNvPr id="58" name="直接箭头连接符 57"/>
            <p:cNvCxnSpPr/>
            <p:nvPr/>
          </p:nvCxnSpPr>
          <p:spPr bwMode="auto">
            <a:xfrm flipV="1">
              <a:off x="7956376" y="2564904"/>
              <a:ext cx="864096" cy="936104"/>
            </a:xfrm>
            <a:prstGeom prst="straightConnector1">
              <a:avLst/>
            </a:prstGeom>
            <a:noFill/>
            <a:ln w="9525" cap="flat" cmpd="sng" algn="ctr">
              <a:solidFill>
                <a:schemeClr val="tx1"/>
              </a:solidFill>
              <a:prstDash val="solid"/>
              <a:round/>
              <a:headEnd type="none" w="med" len="med"/>
              <a:tailEnd type="arrow"/>
            </a:ln>
            <a:effectLst/>
          </p:spPr>
        </p:cxnSp>
        <p:sp>
          <p:nvSpPr>
            <p:cNvPr id="59" name="TextBox 58"/>
            <p:cNvSpPr txBox="1"/>
            <p:nvPr/>
          </p:nvSpPr>
          <p:spPr>
            <a:xfrm>
              <a:off x="8460432" y="2348880"/>
              <a:ext cx="683568" cy="276999"/>
            </a:xfrm>
            <a:prstGeom prst="rect">
              <a:avLst/>
            </a:prstGeom>
            <a:noFill/>
          </p:spPr>
          <p:txBody>
            <a:bodyPr wrap="square" rtlCol="0">
              <a:spAutoFit/>
            </a:bodyPr>
            <a:lstStyle/>
            <a:p>
              <a:r>
                <a:rPr lang="en-US" altLang="zh-CN" sz="1200" b="0" dirty="0"/>
                <a:t>NULL</a:t>
              </a:r>
              <a:endParaRPr lang="zh-CN" altLang="en-US" sz="1200" b="0" dirty="0"/>
            </a:p>
          </p:txBody>
        </p:sp>
      </p:grpSp>
      <p:grpSp>
        <p:nvGrpSpPr>
          <p:cNvPr id="7" name="组合 95"/>
          <p:cNvGrpSpPr/>
          <p:nvPr/>
        </p:nvGrpSpPr>
        <p:grpSpPr>
          <a:xfrm>
            <a:off x="0" y="4077072"/>
            <a:ext cx="9144000" cy="2232248"/>
            <a:chOff x="0" y="4077072"/>
            <a:chExt cx="9144000" cy="2780928"/>
          </a:xfrm>
        </p:grpSpPr>
        <p:sp>
          <p:nvSpPr>
            <p:cNvPr id="153" name="矩形 152"/>
            <p:cNvSpPr/>
            <p:nvPr/>
          </p:nvSpPr>
          <p:spPr bwMode="auto">
            <a:xfrm>
              <a:off x="0" y="4077072"/>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54" name="直接连接符 153"/>
            <p:cNvCxnSpPr/>
            <p:nvPr/>
          </p:nvCxnSpPr>
          <p:spPr bwMode="auto">
            <a:xfrm>
              <a:off x="0"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55" name="直接连接符 154"/>
            <p:cNvCxnSpPr/>
            <p:nvPr/>
          </p:nvCxnSpPr>
          <p:spPr bwMode="auto">
            <a:xfrm>
              <a:off x="0"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56" name="TextBox 155"/>
            <p:cNvSpPr txBox="1"/>
            <p:nvPr/>
          </p:nvSpPr>
          <p:spPr>
            <a:xfrm>
              <a:off x="144017" y="4149080"/>
              <a:ext cx="432047" cy="338554"/>
            </a:xfrm>
            <a:prstGeom prst="rect">
              <a:avLst/>
            </a:prstGeom>
            <a:noFill/>
          </p:spPr>
          <p:txBody>
            <a:bodyPr wrap="square" rtlCol="0">
              <a:spAutoFit/>
            </a:bodyPr>
            <a:lstStyle/>
            <a:p>
              <a:r>
                <a:rPr lang="en-US" altLang="zh-CN" sz="1600" b="0" dirty="0"/>
                <a:t>54</a:t>
              </a:r>
              <a:endParaRPr lang="zh-CN" altLang="en-US" sz="1600" b="0" dirty="0"/>
            </a:p>
          </p:txBody>
        </p:sp>
        <p:sp>
          <p:nvSpPr>
            <p:cNvPr id="157" name="TextBox 156"/>
            <p:cNvSpPr txBox="1"/>
            <p:nvPr/>
          </p:nvSpPr>
          <p:spPr>
            <a:xfrm>
              <a:off x="216024" y="4653136"/>
              <a:ext cx="432047" cy="338554"/>
            </a:xfrm>
            <a:prstGeom prst="rect">
              <a:avLst/>
            </a:prstGeom>
            <a:noFill/>
          </p:spPr>
          <p:txBody>
            <a:bodyPr wrap="square" rtlCol="0">
              <a:spAutoFit/>
            </a:bodyPr>
            <a:lstStyle/>
            <a:p>
              <a:r>
                <a:rPr lang="en-US" altLang="zh-CN" sz="1600" b="0" dirty="0"/>
                <a:t>8</a:t>
              </a:r>
              <a:endParaRPr lang="zh-CN" altLang="en-US" sz="1600" b="0" dirty="0"/>
            </a:p>
          </p:txBody>
        </p:sp>
        <p:sp>
          <p:nvSpPr>
            <p:cNvPr id="158" name="矩形 157"/>
            <p:cNvSpPr/>
            <p:nvPr/>
          </p:nvSpPr>
          <p:spPr bwMode="auto">
            <a:xfrm>
              <a:off x="2267745" y="4077072"/>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59" name="直接连接符 158"/>
            <p:cNvCxnSpPr/>
            <p:nvPr/>
          </p:nvCxnSpPr>
          <p:spPr bwMode="auto">
            <a:xfrm>
              <a:off x="2267745"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60" name="直接连接符 159"/>
            <p:cNvCxnSpPr/>
            <p:nvPr/>
          </p:nvCxnSpPr>
          <p:spPr bwMode="auto">
            <a:xfrm>
              <a:off x="2267745"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61" name="TextBox 160"/>
            <p:cNvSpPr txBox="1"/>
            <p:nvPr/>
          </p:nvSpPr>
          <p:spPr>
            <a:xfrm>
              <a:off x="2411762" y="4149080"/>
              <a:ext cx="432047" cy="338554"/>
            </a:xfrm>
            <a:prstGeom prst="rect">
              <a:avLst/>
            </a:prstGeom>
            <a:noFill/>
          </p:spPr>
          <p:txBody>
            <a:bodyPr wrap="square" rtlCol="0">
              <a:spAutoFit/>
            </a:bodyPr>
            <a:lstStyle/>
            <a:p>
              <a:r>
                <a:rPr lang="en-US" altLang="zh-CN" sz="1600" b="0" dirty="0"/>
                <a:t>2</a:t>
              </a:r>
              <a:endParaRPr lang="zh-CN" altLang="en-US" sz="1600" b="0" dirty="0"/>
            </a:p>
          </p:txBody>
        </p:sp>
        <p:sp>
          <p:nvSpPr>
            <p:cNvPr id="162" name="TextBox 161"/>
            <p:cNvSpPr txBox="1"/>
            <p:nvPr/>
          </p:nvSpPr>
          <p:spPr>
            <a:xfrm>
              <a:off x="2483769" y="4653136"/>
              <a:ext cx="432047" cy="338554"/>
            </a:xfrm>
            <a:prstGeom prst="rect">
              <a:avLst/>
            </a:prstGeom>
            <a:noFill/>
          </p:spPr>
          <p:txBody>
            <a:bodyPr wrap="square" rtlCol="0">
              <a:spAutoFit/>
            </a:bodyPr>
            <a:lstStyle/>
            <a:p>
              <a:r>
                <a:rPr lang="en-US" altLang="zh-CN" sz="1600" b="0" dirty="0"/>
                <a:t>6</a:t>
              </a:r>
              <a:endParaRPr lang="zh-CN" altLang="en-US" sz="1600" b="0" dirty="0"/>
            </a:p>
          </p:txBody>
        </p:sp>
        <p:sp>
          <p:nvSpPr>
            <p:cNvPr id="163" name="矩形 162"/>
            <p:cNvSpPr/>
            <p:nvPr/>
          </p:nvSpPr>
          <p:spPr bwMode="auto">
            <a:xfrm>
              <a:off x="3563887" y="4077072"/>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64" name="直接连接符 163"/>
            <p:cNvCxnSpPr/>
            <p:nvPr/>
          </p:nvCxnSpPr>
          <p:spPr bwMode="auto">
            <a:xfrm>
              <a:off x="3563887"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65" name="直接连接符 164"/>
            <p:cNvCxnSpPr/>
            <p:nvPr/>
          </p:nvCxnSpPr>
          <p:spPr bwMode="auto">
            <a:xfrm>
              <a:off x="3563887"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66" name="TextBox 165"/>
            <p:cNvSpPr txBox="1"/>
            <p:nvPr/>
          </p:nvSpPr>
          <p:spPr>
            <a:xfrm>
              <a:off x="3707904" y="4149080"/>
              <a:ext cx="432047" cy="338554"/>
            </a:xfrm>
            <a:prstGeom prst="rect">
              <a:avLst/>
            </a:prstGeom>
            <a:noFill/>
          </p:spPr>
          <p:txBody>
            <a:bodyPr wrap="square" rtlCol="0">
              <a:spAutoFit/>
            </a:bodyPr>
            <a:lstStyle/>
            <a:p>
              <a:r>
                <a:rPr lang="en-US" altLang="zh-CN" sz="1600" b="0" dirty="0"/>
                <a:t>7</a:t>
              </a:r>
              <a:endParaRPr lang="zh-CN" altLang="en-US" sz="1600" b="0" dirty="0"/>
            </a:p>
          </p:txBody>
        </p:sp>
        <p:sp>
          <p:nvSpPr>
            <p:cNvPr id="167" name="TextBox 166"/>
            <p:cNvSpPr txBox="1"/>
            <p:nvPr/>
          </p:nvSpPr>
          <p:spPr>
            <a:xfrm>
              <a:off x="3779911" y="4653136"/>
              <a:ext cx="432047" cy="338554"/>
            </a:xfrm>
            <a:prstGeom prst="rect">
              <a:avLst/>
            </a:prstGeom>
            <a:noFill/>
          </p:spPr>
          <p:txBody>
            <a:bodyPr wrap="square" rtlCol="0">
              <a:spAutoFit/>
            </a:bodyPr>
            <a:lstStyle/>
            <a:p>
              <a:r>
                <a:rPr lang="en-US" altLang="zh-CN" sz="1600" b="0" dirty="0"/>
                <a:t>3</a:t>
              </a:r>
              <a:endParaRPr lang="zh-CN" altLang="en-US" sz="1600" b="0" dirty="0"/>
            </a:p>
          </p:txBody>
        </p:sp>
        <p:sp>
          <p:nvSpPr>
            <p:cNvPr id="168" name="矩形 167"/>
            <p:cNvSpPr/>
            <p:nvPr/>
          </p:nvSpPr>
          <p:spPr bwMode="auto">
            <a:xfrm>
              <a:off x="6084167" y="4077072"/>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69" name="直接连接符 168"/>
            <p:cNvCxnSpPr/>
            <p:nvPr/>
          </p:nvCxnSpPr>
          <p:spPr bwMode="auto">
            <a:xfrm>
              <a:off x="6084167"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70" name="直接连接符 169"/>
            <p:cNvCxnSpPr/>
            <p:nvPr/>
          </p:nvCxnSpPr>
          <p:spPr bwMode="auto">
            <a:xfrm>
              <a:off x="6084167"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71" name="TextBox 170"/>
            <p:cNvSpPr txBox="1"/>
            <p:nvPr/>
          </p:nvSpPr>
          <p:spPr>
            <a:xfrm>
              <a:off x="6228184" y="4149080"/>
              <a:ext cx="432047" cy="338554"/>
            </a:xfrm>
            <a:prstGeom prst="rect">
              <a:avLst/>
            </a:prstGeom>
            <a:noFill/>
          </p:spPr>
          <p:txBody>
            <a:bodyPr wrap="square" rtlCol="0">
              <a:spAutoFit/>
            </a:bodyPr>
            <a:lstStyle/>
            <a:p>
              <a:r>
                <a:rPr lang="en-US" altLang="zh-CN" sz="1600" b="0" dirty="0"/>
                <a:t>33</a:t>
              </a:r>
              <a:endParaRPr lang="zh-CN" altLang="en-US" sz="1600" b="0" dirty="0"/>
            </a:p>
          </p:txBody>
        </p:sp>
        <p:sp>
          <p:nvSpPr>
            <p:cNvPr id="172" name="TextBox 171"/>
            <p:cNvSpPr txBox="1"/>
            <p:nvPr/>
          </p:nvSpPr>
          <p:spPr>
            <a:xfrm>
              <a:off x="6300191" y="4653136"/>
              <a:ext cx="432047" cy="338554"/>
            </a:xfrm>
            <a:prstGeom prst="rect">
              <a:avLst/>
            </a:prstGeom>
            <a:noFill/>
          </p:spPr>
          <p:txBody>
            <a:bodyPr wrap="square" rtlCol="0">
              <a:spAutoFit/>
            </a:bodyPr>
            <a:lstStyle/>
            <a:p>
              <a:r>
                <a:rPr lang="en-US" altLang="zh-CN" sz="1600" b="0" dirty="0"/>
                <a:t>1</a:t>
              </a:r>
              <a:endParaRPr lang="zh-CN" altLang="en-US" sz="1600" b="0" dirty="0"/>
            </a:p>
          </p:txBody>
        </p:sp>
        <p:sp>
          <p:nvSpPr>
            <p:cNvPr id="173" name="矩形 172"/>
            <p:cNvSpPr/>
            <p:nvPr/>
          </p:nvSpPr>
          <p:spPr bwMode="auto">
            <a:xfrm>
              <a:off x="7380312" y="4077072"/>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74" name="直接连接符 173"/>
            <p:cNvCxnSpPr/>
            <p:nvPr/>
          </p:nvCxnSpPr>
          <p:spPr bwMode="auto">
            <a:xfrm>
              <a:off x="7380312" y="4509120"/>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75" name="直接连接符 174"/>
            <p:cNvCxnSpPr/>
            <p:nvPr/>
          </p:nvCxnSpPr>
          <p:spPr bwMode="auto">
            <a:xfrm>
              <a:off x="7380312" y="5085184"/>
              <a:ext cx="936104" cy="0"/>
            </a:xfrm>
            <a:prstGeom prst="line">
              <a:avLst/>
            </a:prstGeom>
            <a:noFill/>
            <a:ln w="9525" cap="flat" cmpd="sng" algn="ctr">
              <a:solidFill>
                <a:schemeClr val="tx1"/>
              </a:solidFill>
              <a:prstDash val="solid"/>
              <a:round/>
              <a:headEnd type="none" w="med" len="med"/>
              <a:tailEnd type="none" w="med" len="med"/>
            </a:ln>
            <a:effectLst/>
          </p:spPr>
        </p:cxnSp>
        <p:sp>
          <p:nvSpPr>
            <p:cNvPr id="176" name="TextBox 175"/>
            <p:cNvSpPr txBox="1"/>
            <p:nvPr/>
          </p:nvSpPr>
          <p:spPr>
            <a:xfrm>
              <a:off x="7524329" y="4149080"/>
              <a:ext cx="432047" cy="338554"/>
            </a:xfrm>
            <a:prstGeom prst="rect">
              <a:avLst/>
            </a:prstGeom>
            <a:noFill/>
          </p:spPr>
          <p:txBody>
            <a:bodyPr wrap="square" rtlCol="0">
              <a:spAutoFit/>
            </a:bodyPr>
            <a:lstStyle/>
            <a:p>
              <a:r>
                <a:rPr lang="en-US" altLang="zh-CN" sz="1600" b="0" dirty="0"/>
                <a:t>78</a:t>
              </a:r>
              <a:endParaRPr lang="zh-CN" altLang="en-US" sz="1600" b="0" dirty="0"/>
            </a:p>
          </p:txBody>
        </p:sp>
        <p:sp>
          <p:nvSpPr>
            <p:cNvPr id="177" name="TextBox 176"/>
            <p:cNvSpPr txBox="1"/>
            <p:nvPr/>
          </p:nvSpPr>
          <p:spPr>
            <a:xfrm>
              <a:off x="7596336" y="4653136"/>
              <a:ext cx="432047" cy="338554"/>
            </a:xfrm>
            <a:prstGeom prst="rect">
              <a:avLst/>
            </a:prstGeom>
            <a:noFill/>
          </p:spPr>
          <p:txBody>
            <a:bodyPr wrap="square" rtlCol="0">
              <a:spAutoFit/>
            </a:bodyPr>
            <a:lstStyle/>
            <a:p>
              <a:r>
                <a:rPr lang="en-US" altLang="zh-CN" sz="1600" b="0" dirty="0"/>
                <a:t>0</a:t>
              </a:r>
              <a:endParaRPr lang="zh-CN" altLang="en-US" sz="1600" b="0" dirty="0"/>
            </a:p>
          </p:txBody>
        </p:sp>
        <p:cxnSp>
          <p:nvCxnSpPr>
            <p:cNvPr id="178" name="直接箭头连接符 177"/>
            <p:cNvCxnSpPr/>
            <p:nvPr/>
          </p:nvCxnSpPr>
          <p:spPr bwMode="auto">
            <a:xfrm>
              <a:off x="611560" y="5517232"/>
              <a:ext cx="504056" cy="936104"/>
            </a:xfrm>
            <a:prstGeom prst="straightConnector1">
              <a:avLst/>
            </a:prstGeom>
            <a:noFill/>
            <a:ln w="9525" cap="flat" cmpd="sng" algn="ctr">
              <a:solidFill>
                <a:schemeClr val="tx1"/>
              </a:solidFill>
              <a:prstDash val="solid"/>
              <a:round/>
              <a:headEnd type="none" w="med" len="med"/>
              <a:tailEnd type="arrow"/>
            </a:ln>
            <a:effectLst/>
          </p:spPr>
        </p:cxnSp>
        <p:cxnSp>
          <p:nvCxnSpPr>
            <p:cNvPr id="179" name="直接箭头连接符 178"/>
            <p:cNvCxnSpPr/>
            <p:nvPr/>
          </p:nvCxnSpPr>
          <p:spPr bwMode="auto">
            <a:xfrm flipV="1">
              <a:off x="1907704" y="5373216"/>
              <a:ext cx="360040" cy="1152128"/>
            </a:xfrm>
            <a:prstGeom prst="straightConnector1">
              <a:avLst/>
            </a:prstGeom>
            <a:noFill/>
            <a:ln w="9525" cap="flat" cmpd="sng" algn="ctr">
              <a:solidFill>
                <a:schemeClr val="tx1"/>
              </a:solidFill>
              <a:prstDash val="solid"/>
              <a:round/>
              <a:headEnd type="none" w="med" len="med"/>
              <a:tailEnd type="arrow"/>
            </a:ln>
            <a:effectLst/>
          </p:spPr>
        </p:cxnSp>
        <p:cxnSp>
          <p:nvCxnSpPr>
            <p:cNvPr id="180" name="直接箭头连接符 179"/>
            <p:cNvCxnSpPr/>
            <p:nvPr/>
          </p:nvCxnSpPr>
          <p:spPr bwMode="auto">
            <a:xfrm flipV="1">
              <a:off x="2987824" y="4437112"/>
              <a:ext cx="576064" cy="1080120"/>
            </a:xfrm>
            <a:prstGeom prst="straightConnector1">
              <a:avLst/>
            </a:prstGeom>
            <a:noFill/>
            <a:ln w="9525" cap="flat" cmpd="sng" algn="ctr">
              <a:solidFill>
                <a:schemeClr val="tx1"/>
              </a:solidFill>
              <a:prstDash val="solid"/>
              <a:round/>
              <a:headEnd type="none" w="med" len="med"/>
              <a:tailEnd type="arrow"/>
            </a:ln>
            <a:effectLst/>
          </p:spPr>
        </p:cxnSp>
        <p:cxnSp>
          <p:nvCxnSpPr>
            <p:cNvPr id="181" name="直接箭头连接符 180"/>
            <p:cNvCxnSpPr/>
            <p:nvPr/>
          </p:nvCxnSpPr>
          <p:spPr bwMode="auto">
            <a:xfrm flipV="1">
              <a:off x="6732240" y="4365104"/>
              <a:ext cx="648072" cy="1080120"/>
            </a:xfrm>
            <a:prstGeom prst="straightConnector1">
              <a:avLst/>
            </a:prstGeom>
            <a:noFill/>
            <a:ln w="9525" cap="flat" cmpd="sng" algn="ctr">
              <a:solidFill>
                <a:schemeClr val="tx1"/>
              </a:solidFill>
              <a:prstDash val="solid"/>
              <a:round/>
              <a:headEnd type="none" w="med" len="med"/>
              <a:tailEnd type="arrow"/>
            </a:ln>
            <a:effectLst/>
          </p:spPr>
        </p:cxnSp>
        <p:cxnSp>
          <p:nvCxnSpPr>
            <p:cNvPr id="182" name="直接箭头连接符 181"/>
            <p:cNvCxnSpPr/>
            <p:nvPr/>
          </p:nvCxnSpPr>
          <p:spPr bwMode="auto">
            <a:xfrm flipV="1">
              <a:off x="7956376" y="4509120"/>
              <a:ext cx="864096" cy="936104"/>
            </a:xfrm>
            <a:prstGeom prst="straightConnector1">
              <a:avLst/>
            </a:prstGeom>
            <a:noFill/>
            <a:ln w="9525" cap="flat" cmpd="sng" algn="ctr">
              <a:solidFill>
                <a:schemeClr val="tx1"/>
              </a:solidFill>
              <a:prstDash val="solid"/>
              <a:round/>
              <a:headEnd type="none" w="med" len="med"/>
              <a:tailEnd type="arrow"/>
            </a:ln>
            <a:effectLst/>
          </p:spPr>
        </p:cxnSp>
        <p:sp>
          <p:nvSpPr>
            <p:cNvPr id="183" name="TextBox 182"/>
            <p:cNvSpPr txBox="1"/>
            <p:nvPr/>
          </p:nvSpPr>
          <p:spPr>
            <a:xfrm>
              <a:off x="8460432" y="4221088"/>
              <a:ext cx="683568" cy="276999"/>
            </a:xfrm>
            <a:prstGeom prst="rect">
              <a:avLst/>
            </a:prstGeom>
            <a:noFill/>
          </p:spPr>
          <p:txBody>
            <a:bodyPr wrap="square" rtlCol="0">
              <a:spAutoFit/>
            </a:bodyPr>
            <a:lstStyle/>
            <a:p>
              <a:r>
                <a:rPr lang="en-US" altLang="zh-CN" sz="1200" b="0" dirty="0"/>
                <a:t>NULL</a:t>
              </a:r>
              <a:endParaRPr lang="zh-CN" altLang="en-US" sz="1200" b="0" dirty="0"/>
            </a:p>
          </p:txBody>
        </p:sp>
        <p:sp>
          <p:nvSpPr>
            <p:cNvPr id="184" name="矩形 183"/>
            <p:cNvSpPr/>
            <p:nvPr/>
          </p:nvSpPr>
          <p:spPr bwMode="auto">
            <a:xfrm>
              <a:off x="1115615" y="5201816"/>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85" name="直接连接符 184"/>
            <p:cNvCxnSpPr/>
            <p:nvPr/>
          </p:nvCxnSpPr>
          <p:spPr bwMode="auto">
            <a:xfrm>
              <a:off x="1115615" y="5633864"/>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86" name="直接连接符 185"/>
            <p:cNvCxnSpPr/>
            <p:nvPr/>
          </p:nvCxnSpPr>
          <p:spPr bwMode="auto">
            <a:xfrm>
              <a:off x="1115615" y="6209928"/>
              <a:ext cx="936104" cy="0"/>
            </a:xfrm>
            <a:prstGeom prst="line">
              <a:avLst/>
            </a:prstGeom>
            <a:noFill/>
            <a:ln w="9525" cap="flat" cmpd="sng" algn="ctr">
              <a:solidFill>
                <a:schemeClr val="tx1"/>
              </a:solidFill>
              <a:prstDash val="solid"/>
              <a:round/>
              <a:headEnd type="none" w="med" len="med"/>
              <a:tailEnd type="none" w="med" len="med"/>
            </a:ln>
            <a:effectLst/>
          </p:spPr>
        </p:cxnSp>
        <p:sp>
          <p:nvSpPr>
            <p:cNvPr id="187" name="TextBox 186"/>
            <p:cNvSpPr txBox="1"/>
            <p:nvPr/>
          </p:nvSpPr>
          <p:spPr>
            <a:xfrm>
              <a:off x="1259632" y="5273824"/>
              <a:ext cx="432047" cy="338554"/>
            </a:xfrm>
            <a:prstGeom prst="rect">
              <a:avLst/>
            </a:prstGeom>
            <a:noFill/>
          </p:spPr>
          <p:txBody>
            <a:bodyPr wrap="square" rtlCol="0">
              <a:spAutoFit/>
            </a:bodyPr>
            <a:lstStyle/>
            <a:p>
              <a:r>
                <a:rPr lang="en-US" altLang="zh-CN" sz="1600" b="0" dirty="0"/>
                <a:t>43</a:t>
              </a:r>
              <a:endParaRPr lang="zh-CN" altLang="en-US" sz="1600" b="0" dirty="0"/>
            </a:p>
          </p:txBody>
        </p:sp>
        <p:sp>
          <p:nvSpPr>
            <p:cNvPr id="188" name="TextBox 187"/>
            <p:cNvSpPr txBox="1"/>
            <p:nvPr/>
          </p:nvSpPr>
          <p:spPr>
            <a:xfrm>
              <a:off x="1331639" y="5777880"/>
              <a:ext cx="432047" cy="338554"/>
            </a:xfrm>
            <a:prstGeom prst="rect">
              <a:avLst/>
            </a:prstGeom>
            <a:noFill/>
          </p:spPr>
          <p:txBody>
            <a:bodyPr wrap="square" rtlCol="0">
              <a:spAutoFit/>
            </a:bodyPr>
            <a:lstStyle/>
            <a:p>
              <a:r>
                <a:rPr lang="en-US" altLang="zh-CN" sz="1600" b="0" dirty="0"/>
                <a:t>7</a:t>
              </a:r>
              <a:endParaRPr lang="zh-CN" altLang="en-US" sz="1600" b="0" dirty="0"/>
            </a:p>
          </p:txBody>
        </p:sp>
        <p:sp>
          <p:nvSpPr>
            <p:cNvPr id="189" name="矩形 188"/>
            <p:cNvSpPr/>
            <p:nvPr/>
          </p:nvSpPr>
          <p:spPr bwMode="auto">
            <a:xfrm>
              <a:off x="4788023" y="5201816"/>
              <a:ext cx="936104" cy="165618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90" name="直接连接符 189"/>
            <p:cNvCxnSpPr/>
            <p:nvPr/>
          </p:nvCxnSpPr>
          <p:spPr bwMode="auto">
            <a:xfrm>
              <a:off x="4788023" y="5633864"/>
              <a:ext cx="936104" cy="0"/>
            </a:xfrm>
            <a:prstGeom prst="line">
              <a:avLst/>
            </a:prstGeom>
            <a:noFill/>
            <a:ln w="9525" cap="flat" cmpd="sng" algn="ctr">
              <a:solidFill>
                <a:schemeClr val="tx1"/>
              </a:solidFill>
              <a:prstDash val="solid"/>
              <a:round/>
              <a:headEnd type="none" w="med" len="med"/>
              <a:tailEnd type="none" w="med" len="med"/>
            </a:ln>
            <a:effectLst/>
          </p:spPr>
        </p:cxnSp>
        <p:cxnSp>
          <p:nvCxnSpPr>
            <p:cNvPr id="191" name="直接连接符 190"/>
            <p:cNvCxnSpPr/>
            <p:nvPr/>
          </p:nvCxnSpPr>
          <p:spPr bwMode="auto">
            <a:xfrm>
              <a:off x="4788023" y="6209928"/>
              <a:ext cx="936104" cy="0"/>
            </a:xfrm>
            <a:prstGeom prst="line">
              <a:avLst/>
            </a:prstGeom>
            <a:noFill/>
            <a:ln w="9525" cap="flat" cmpd="sng" algn="ctr">
              <a:solidFill>
                <a:schemeClr val="tx1"/>
              </a:solidFill>
              <a:prstDash val="solid"/>
              <a:round/>
              <a:headEnd type="none" w="med" len="med"/>
              <a:tailEnd type="none" w="med" len="med"/>
            </a:ln>
            <a:effectLst/>
          </p:spPr>
        </p:cxnSp>
        <p:sp>
          <p:nvSpPr>
            <p:cNvPr id="192" name="TextBox 191"/>
            <p:cNvSpPr txBox="1"/>
            <p:nvPr/>
          </p:nvSpPr>
          <p:spPr>
            <a:xfrm>
              <a:off x="4932040" y="5273824"/>
              <a:ext cx="432047" cy="338554"/>
            </a:xfrm>
            <a:prstGeom prst="rect">
              <a:avLst/>
            </a:prstGeom>
            <a:noFill/>
          </p:spPr>
          <p:txBody>
            <a:bodyPr wrap="square" rtlCol="0">
              <a:spAutoFit/>
            </a:bodyPr>
            <a:lstStyle/>
            <a:p>
              <a:r>
                <a:rPr lang="en-US" altLang="zh-CN" sz="1600" b="0" dirty="0"/>
                <a:t>4</a:t>
              </a:r>
              <a:endParaRPr lang="zh-CN" altLang="en-US" sz="1600" b="0" dirty="0"/>
            </a:p>
          </p:txBody>
        </p:sp>
        <p:sp>
          <p:nvSpPr>
            <p:cNvPr id="193" name="TextBox 192"/>
            <p:cNvSpPr txBox="1"/>
            <p:nvPr/>
          </p:nvSpPr>
          <p:spPr>
            <a:xfrm>
              <a:off x="5004047" y="5777880"/>
              <a:ext cx="432047" cy="338554"/>
            </a:xfrm>
            <a:prstGeom prst="rect">
              <a:avLst/>
            </a:prstGeom>
            <a:noFill/>
          </p:spPr>
          <p:txBody>
            <a:bodyPr wrap="square" rtlCol="0">
              <a:spAutoFit/>
            </a:bodyPr>
            <a:lstStyle/>
            <a:p>
              <a:r>
                <a:rPr lang="en-US" altLang="zh-CN" sz="1600" b="0" dirty="0"/>
                <a:t>2</a:t>
              </a:r>
              <a:endParaRPr lang="zh-CN" altLang="en-US" sz="1600" b="0" dirty="0"/>
            </a:p>
          </p:txBody>
        </p:sp>
        <p:cxnSp>
          <p:nvCxnSpPr>
            <p:cNvPr id="197" name="直接箭头连接符 196"/>
            <p:cNvCxnSpPr/>
            <p:nvPr/>
          </p:nvCxnSpPr>
          <p:spPr bwMode="auto">
            <a:xfrm>
              <a:off x="4211960" y="5517232"/>
              <a:ext cx="576064" cy="1008112"/>
            </a:xfrm>
            <a:prstGeom prst="straightConnector1">
              <a:avLst/>
            </a:prstGeom>
            <a:noFill/>
            <a:ln w="9525" cap="flat" cmpd="sng" algn="ctr">
              <a:solidFill>
                <a:schemeClr val="tx1"/>
              </a:solidFill>
              <a:prstDash val="solid"/>
              <a:round/>
              <a:headEnd type="none" w="med" len="med"/>
              <a:tailEnd type="arrow"/>
            </a:ln>
            <a:effectLst/>
          </p:spPr>
        </p:cxnSp>
        <p:cxnSp>
          <p:nvCxnSpPr>
            <p:cNvPr id="199" name="直接箭头连接符 198"/>
            <p:cNvCxnSpPr/>
            <p:nvPr/>
          </p:nvCxnSpPr>
          <p:spPr bwMode="auto">
            <a:xfrm flipV="1">
              <a:off x="5436096" y="5373216"/>
              <a:ext cx="648072" cy="1152128"/>
            </a:xfrm>
            <a:prstGeom prst="straightConnector1">
              <a:avLst/>
            </a:prstGeom>
            <a:noFill/>
            <a:ln w="9525"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2.2</a:t>
            </a:r>
            <a:r>
              <a:rPr lang="zh-CN" altLang="en-US" dirty="0">
                <a:ea typeface="宋体" pitchFamily="2" charset="-122"/>
              </a:rPr>
              <a:t>：算法设计</a:t>
            </a:r>
            <a:r>
              <a:rPr lang="en-US" altLang="zh-CN" dirty="0">
                <a:ea typeface="宋体" pitchFamily="2" charset="-122"/>
              </a:rPr>
              <a:t>*</a:t>
            </a:r>
            <a:endParaRPr lang="zh-CN" altLang="en-US" dirty="0"/>
          </a:p>
        </p:txBody>
      </p:sp>
      <p:sp>
        <p:nvSpPr>
          <p:cNvPr id="3" name="内容占位符 2"/>
          <p:cNvSpPr>
            <a:spLocks noGrp="1"/>
          </p:cNvSpPr>
          <p:nvPr>
            <p:ph idx="1"/>
          </p:nvPr>
        </p:nvSpPr>
        <p:spPr>
          <a:xfrm>
            <a:off x="683568" y="1196753"/>
            <a:ext cx="7776864" cy="864096"/>
          </a:xfrm>
        </p:spPr>
        <p:txBody>
          <a:bodyPr/>
          <a:lstStyle/>
          <a:p>
            <a:r>
              <a:rPr lang="zh-CN" altLang="en-US" sz="2000" dirty="0">
                <a:latin typeface="楷体" pitchFamily="49" charset="-122"/>
                <a:ea typeface="楷体" pitchFamily="49" charset="-122"/>
              </a:rPr>
              <a:t>将第二个多项式的一个节点加到第一个多项式中有下面几种情况</a:t>
            </a:r>
            <a:endParaRPr lang="en-US" altLang="zh-CN" sz="2000" dirty="0">
              <a:latin typeface="楷体" pitchFamily="49" charset="-122"/>
              <a:ea typeface="楷体" pitchFamily="49" charset="-122"/>
            </a:endParaRPr>
          </a:p>
          <a:p>
            <a:pPr lvl="1"/>
            <a:r>
              <a:rPr lang="zh-CN" altLang="en-US" sz="1800" dirty="0"/>
              <a:t>第一个多项式中存在相同指数的节点</a:t>
            </a:r>
            <a:r>
              <a:rPr lang="en-US" altLang="zh-CN" sz="1800" dirty="0"/>
              <a:t>: </a:t>
            </a:r>
            <a:r>
              <a:rPr lang="zh-CN" altLang="en-US" sz="1800" dirty="0"/>
              <a:t>系数直接相加</a:t>
            </a:r>
            <a:endParaRPr lang="zh-CN" altLang="en-US" sz="1800" dirty="0">
              <a:latin typeface="楷体" pitchFamily="49" charset="-122"/>
              <a:ea typeface="楷体" pitchFamily="49" charset="-122"/>
            </a:endParaRPr>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81</a:t>
            </a:fld>
            <a:endParaRPr lang="en-US" altLang="zh-CN"/>
          </a:p>
        </p:txBody>
      </p:sp>
      <p:cxnSp>
        <p:nvCxnSpPr>
          <p:cNvPr id="32" name="直接箭头连接符 31"/>
          <p:cNvCxnSpPr/>
          <p:nvPr/>
        </p:nvCxnSpPr>
        <p:spPr bwMode="auto">
          <a:xfrm>
            <a:off x="2699792" y="2852936"/>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33" name="流程图: 联系 32"/>
          <p:cNvSpPr/>
          <p:nvPr/>
        </p:nvSpPr>
        <p:spPr bwMode="auto">
          <a:xfrm>
            <a:off x="2267744" y="2636912"/>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34" name="TextBox 33"/>
          <p:cNvSpPr txBox="1"/>
          <p:nvPr/>
        </p:nvSpPr>
        <p:spPr>
          <a:xfrm>
            <a:off x="3347864" y="2708920"/>
            <a:ext cx="707245" cy="338554"/>
          </a:xfrm>
          <a:prstGeom prst="rect">
            <a:avLst/>
          </a:prstGeom>
          <a:noFill/>
        </p:spPr>
        <p:txBody>
          <a:bodyPr wrap="none" rtlCol="0">
            <a:spAutoFit/>
          </a:bodyPr>
          <a:lstStyle/>
          <a:p>
            <a:r>
              <a:rPr lang="en-US" altLang="zh-CN" sz="1600" b="0" dirty="0"/>
              <a:t>NULL</a:t>
            </a:r>
            <a:endParaRPr lang="zh-CN" altLang="en-US" sz="1600" b="0" dirty="0"/>
          </a:p>
        </p:txBody>
      </p:sp>
      <p:sp>
        <p:nvSpPr>
          <p:cNvPr id="35" name="TextBox 34"/>
          <p:cNvSpPr txBox="1"/>
          <p:nvPr/>
        </p:nvSpPr>
        <p:spPr>
          <a:xfrm>
            <a:off x="1907704" y="2492896"/>
            <a:ext cx="298480" cy="338554"/>
          </a:xfrm>
          <a:prstGeom prst="rect">
            <a:avLst/>
          </a:prstGeom>
          <a:noFill/>
        </p:spPr>
        <p:txBody>
          <a:bodyPr wrap="none" rtlCol="0">
            <a:spAutoFit/>
          </a:bodyPr>
          <a:lstStyle/>
          <a:p>
            <a:r>
              <a:rPr lang="en-US" altLang="zh-CN" sz="1600" b="0" dirty="0"/>
              <a:t>q</a:t>
            </a:r>
            <a:endParaRPr lang="zh-CN" altLang="en-US" sz="1600" b="0" dirty="0"/>
          </a:p>
        </p:txBody>
      </p:sp>
      <p:grpSp>
        <p:nvGrpSpPr>
          <p:cNvPr id="14" name="组合 38"/>
          <p:cNvGrpSpPr/>
          <p:nvPr/>
        </p:nvGrpSpPr>
        <p:grpSpPr>
          <a:xfrm>
            <a:off x="1547664" y="1844824"/>
            <a:ext cx="7115957" cy="745232"/>
            <a:chOff x="1619672" y="1916832"/>
            <a:chExt cx="7115957" cy="745232"/>
          </a:xfrm>
        </p:grpSpPr>
        <p:sp>
          <p:nvSpPr>
            <p:cNvPr id="6" name="流程图: 联系 5"/>
            <p:cNvSpPr/>
            <p:nvPr/>
          </p:nvSpPr>
          <p:spPr bwMode="auto">
            <a:xfrm>
              <a:off x="233975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7" name="流程图: 联系 6"/>
            <p:cNvSpPr/>
            <p:nvPr/>
          </p:nvSpPr>
          <p:spPr bwMode="auto">
            <a:xfrm>
              <a:off x="3491880"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8" name="流程图: 联系 7"/>
            <p:cNvSpPr/>
            <p:nvPr/>
          </p:nvSpPr>
          <p:spPr bwMode="auto">
            <a:xfrm>
              <a:off x="4644008"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9" name="直接箭头连接符 8"/>
            <p:cNvCxnSpPr>
              <a:stCxn id="6" idx="6"/>
              <a:endCxn id="7" idx="2"/>
            </p:cNvCxnSpPr>
            <p:nvPr/>
          </p:nvCxnSpPr>
          <p:spPr bwMode="auto">
            <a:xfrm>
              <a:off x="2796952" y="2433464"/>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0" name="直接箭头连接符 9"/>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1" name="直接箭头连接符 10"/>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2" name="直接箭头连接符 11"/>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3" name="流程图: 联系 12"/>
            <p:cNvSpPr/>
            <p:nvPr/>
          </p:nvSpPr>
          <p:spPr bwMode="auto">
            <a:xfrm>
              <a:off x="6948264"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5" name="流程图: 联系 14"/>
            <p:cNvSpPr/>
            <p:nvPr/>
          </p:nvSpPr>
          <p:spPr bwMode="auto">
            <a:xfrm>
              <a:off x="558011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6" name="TextBox 15"/>
            <p:cNvSpPr txBox="1"/>
            <p:nvPr/>
          </p:nvSpPr>
          <p:spPr>
            <a:xfrm>
              <a:off x="406794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8" name="TextBox 17"/>
            <p:cNvSpPr txBox="1"/>
            <p:nvPr/>
          </p:nvSpPr>
          <p:spPr>
            <a:xfrm>
              <a:off x="622818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9" name="TextBox 18"/>
            <p:cNvSpPr txBox="1"/>
            <p:nvPr/>
          </p:nvSpPr>
          <p:spPr>
            <a:xfrm>
              <a:off x="1619672" y="1988840"/>
              <a:ext cx="639919" cy="338554"/>
            </a:xfrm>
            <a:prstGeom prst="rect">
              <a:avLst/>
            </a:prstGeom>
            <a:noFill/>
          </p:spPr>
          <p:txBody>
            <a:bodyPr wrap="none" rtlCol="0">
              <a:spAutoFit/>
            </a:bodyPr>
            <a:lstStyle/>
            <a:p>
              <a:r>
                <a:rPr lang="en-US" altLang="zh-CN" sz="1600" b="0" dirty="0"/>
                <a:t>head</a:t>
              </a:r>
              <a:endParaRPr lang="zh-CN" altLang="en-US" sz="1600" b="0" dirty="0"/>
            </a:p>
          </p:txBody>
        </p:sp>
        <p:sp>
          <p:nvSpPr>
            <p:cNvPr id="20" name="TextBox 19"/>
            <p:cNvSpPr txBox="1"/>
            <p:nvPr/>
          </p:nvSpPr>
          <p:spPr>
            <a:xfrm>
              <a:off x="4211960" y="1916832"/>
              <a:ext cx="412292" cy="338554"/>
            </a:xfrm>
            <a:prstGeom prst="rect">
              <a:avLst/>
            </a:prstGeom>
            <a:noFill/>
          </p:spPr>
          <p:txBody>
            <a:bodyPr wrap="none" rtlCol="0">
              <a:spAutoFit/>
            </a:bodyPr>
            <a:lstStyle/>
            <a:p>
              <a:r>
                <a:rPr lang="en-US" altLang="zh-CN" sz="1600" b="0" dirty="0"/>
                <a:t>p0</a:t>
              </a:r>
              <a:endParaRPr lang="zh-CN" altLang="en-US" sz="1600" b="0" dirty="0"/>
            </a:p>
          </p:txBody>
        </p:sp>
        <p:sp>
          <p:nvSpPr>
            <p:cNvPr id="21" name="TextBox 20"/>
            <p:cNvSpPr txBox="1"/>
            <p:nvPr/>
          </p:nvSpPr>
          <p:spPr>
            <a:xfrm>
              <a:off x="5148064" y="1916832"/>
              <a:ext cx="298480" cy="338554"/>
            </a:xfrm>
            <a:prstGeom prst="rect">
              <a:avLst/>
            </a:prstGeom>
            <a:noFill/>
          </p:spPr>
          <p:txBody>
            <a:bodyPr wrap="none" rtlCol="0">
              <a:spAutoFit/>
            </a:bodyPr>
            <a:lstStyle/>
            <a:p>
              <a:r>
                <a:rPr lang="en-US" altLang="zh-CN" sz="1600" b="0" dirty="0"/>
                <a:t>p</a:t>
              </a:r>
              <a:endParaRPr lang="zh-CN" altLang="en-US" sz="1600" b="0" dirty="0"/>
            </a:p>
          </p:txBody>
        </p:sp>
        <p:cxnSp>
          <p:nvCxnSpPr>
            <p:cNvPr id="23" name="直接箭头连接符 22"/>
            <p:cNvCxnSpPr>
              <a:endCxn id="8" idx="1"/>
            </p:cNvCxnSpPr>
            <p:nvPr/>
          </p:nvCxnSpPr>
          <p:spPr bwMode="auto">
            <a:xfrm>
              <a:off x="4499992" y="2132856"/>
              <a:ext cx="210971" cy="138963"/>
            </a:xfrm>
            <a:prstGeom prst="straightConnector1">
              <a:avLst/>
            </a:prstGeom>
            <a:noFill/>
            <a:ln w="9525" cap="flat" cmpd="sng" algn="ctr">
              <a:solidFill>
                <a:schemeClr val="tx1"/>
              </a:solidFill>
              <a:prstDash val="solid"/>
              <a:round/>
              <a:headEnd type="none" w="med" len="med"/>
              <a:tailEnd type="arrow"/>
            </a:ln>
            <a:effectLst/>
          </p:spPr>
        </p:cxnSp>
        <p:cxnSp>
          <p:nvCxnSpPr>
            <p:cNvPr id="26" name="直接箭头连接符 25"/>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31" name="TextBox 30"/>
            <p:cNvSpPr txBox="1"/>
            <p:nvPr/>
          </p:nvSpPr>
          <p:spPr>
            <a:xfrm>
              <a:off x="8028384" y="2276872"/>
              <a:ext cx="707245" cy="338554"/>
            </a:xfrm>
            <a:prstGeom prst="rect">
              <a:avLst/>
            </a:prstGeom>
            <a:noFill/>
          </p:spPr>
          <p:txBody>
            <a:bodyPr wrap="none" rtlCol="0">
              <a:spAutoFit/>
            </a:bodyPr>
            <a:lstStyle/>
            <a:p>
              <a:r>
                <a:rPr lang="en-US" altLang="zh-CN" sz="1600" b="0" dirty="0"/>
                <a:t>NULL</a:t>
              </a:r>
              <a:endParaRPr lang="zh-CN" altLang="en-US" sz="1600" b="0" dirty="0"/>
            </a:p>
          </p:txBody>
        </p:sp>
      </p:grpSp>
      <p:cxnSp>
        <p:nvCxnSpPr>
          <p:cNvPr id="38" name="直接箭头连接符 37"/>
          <p:cNvCxnSpPr/>
          <p:nvPr/>
        </p:nvCxnSpPr>
        <p:spPr bwMode="auto">
          <a:xfrm>
            <a:off x="2123728" y="2708920"/>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40" name="矩形 39"/>
          <p:cNvSpPr/>
          <p:nvPr/>
        </p:nvSpPr>
        <p:spPr>
          <a:xfrm>
            <a:off x="611560" y="2996952"/>
            <a:ext cx="7056784" cy="369332"/>
          </a:xfrm>
          <a:prstGeom prst="rect">
            <a:avLst/>
          </a:prstGeom>
        </p:spPr>
        <p:txBody>
          <a:bodyPr wrap="square">
            <a:spAutoFit/>
          </a:bodyPr>
          <a:lstStyle/>
          <a:p>
            <a:pPr lvl="1">
              <a:buFont typeface="Arial" pitchFamily="34" charset="0"/>
              <a:buChar char="•"/>
            </a:pPr>
            <a:r>
              <a:rPr lang="zh-CN" altLang="en-US" sz="1800" b="0" dirty="0">
                <a:latin typeface="楷体" pitchFamily="49" charset="-122"/>
                <a:ea typeface="楷体" pitchFamily="49" charset="-122"/>
              </a:rPr>
              <a:t> 第一个多项式中不存在相同指数的节点</a:t>
            </a:r>
            <a:r>
              <a:rPr lang="en-US" altLang="zh-CN" sz="1800" b="0" dirty="0">
                <a:latin typeface="楷体" pitchFamily="49" charset="-122"/>
                <a:ea typeface="楷体" pitchFamily="49" charset="-122"/>
              </a:rPr>
              <a:t>: </a:t>
            </a:r>
            <a:r>
              <a:rPr lang="zh-CN" altLang="en-US" sz="1800" b="0" dirty="0">
                <a:latin typeface="楷体" pitchFamily="49" charset="-122"/>
                <a:ea typeface="楷体" pitchFamily="49" charset="-122"/>
              </a:rPr>
              <a:t>插入到某个节点前</a:t>
            </a:r>
          </a:p>
        </p:txBody>
      </p:sp>
      <p:cxnSp>
        <p:nvCxnSpPr>
          <p:cNvPr id="64" name="直接箭头连接符 63"/>
          <p:cNvCxnSpPr/>
          <p:nvPr/>
        </p:nvCxnSpPr>
        <p:spPr bwMode="auto">
          <a:xfrm>
            <a:off x="2699792" y="4293096"/>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65" name="流程图: 联系 64"/>
          <p:cNvSpPr/>
          <p:nvPr/>
        </p:nvSpPr>
        <p:spPr bwMode="auto">
          <a:xfrm>
            <a:off x="2267744" y="4077072"/>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66" name="TextBox 65"/>
          <p:cNvSpPr txBox="1"/>
          <p:nvPr/>
        </p:nvSpPr>
        <p:spPr>
          <a:xfrm>
            <a:off x="3347864" y="4149080"/>
            <a:ext cx="707245" cy="338554"/>
          </a:xfrm>
          <a:prstGeom prst="rect">
            <a:avLst/>
          </a:prstGeom>
          <a:noFill/>
        </p:spPr>
        <p:txBody>
          <a:bodyPr wrap="none" rtlCol="0">
            <a:spAutoFit/>
          </a:bodyPr>
          <a:lstStyle/>
          <a:p>
            <a:r>
              <a:rPr lang="en-US" altLang="zh-CN" sz="1600" b="0" dirty="0"/>
              <a:t>NULL</a:t>
            </a:r>
            <a:endParaRPr lang="zh-CN" altLang="en-US" sz="1600" b="0" dirty="0"/>
          </a:p>
        </p:txBody>
      </p:sp>
      <p:sp>
        <p:nvSpPr>
          <p:cNvPr id="67" name="TextBox 66"/>
          <p:cNvSpPr txBox="1"/>
          <p:nvPr/>
        </p:nvSpPr>
        <p:spPr>
          <a:xfrm>
            <a:off x="1835696" y="3933056"/>
            <a:ext cx="298480" cy="338554"/>
          </a:xfrm>
          <a:prstGeom prst="rect">
            <a:avLst/>
          </a:prstGeom>
          <a:noFill/>
        </p:spPr>
        <p:txBody>
          <a:bodyPr wrap="none" rtlCol="0">
            <a:spAutoFit/>
          </a:bodyPr>
          <a:lstStyle/>
          <a:p>
            <a:r>
              <a:rPr lang="en-US" altLang="zh-CN" sz="1600" b="0" dirty="0"/>
              <a:t>q</a:t>
            </a:r>
            <a:endParaRPr lang="zh-CN" altLang="en-US" sz="1600" b="0" dirty="0"/>
          </a:p>
        </p:txBody>
      </p:sp>
      <p:grpSp>
        <p:nvGrpSpPr>
          <p:cNvPr id="17" name="组合 67"/>
          <p:cNvGrpSpPr/>
          <p:nvPr/>
        </p:nvGrpSpPr>
        <p:grpSpPr>
          <a:xfrm>
            <a:off x="1547664" y="3284984"/>
            <a:ext cx="7115957" cy="745232"/>
            <a:chOff x="1619672" y="1916832"/>
            <a:chExt cx="7115957" cy="745232"/>
          </a:xfrm>
        </p:grpSpPr>
        <p:sp>
          <p:nvSpPr>
            <p:cNvPr id="69" name="流程图: 联系 68"/>
            <p:cNvSpPr/>
            <p:nvPr/>
          </p:nvSpPr>
          <p:spPr bwMode="auto">
            <a:xfrm>
              <a:off x="233975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70" name="流程图: 联系 69"/>
            <p:cNvSpPr/>
            <p:nvPr/>
          </p:nvSpPr>
          <p:spPr bwMode="auto">
            <a:xfrm>
              <a:off x="3491880"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71" name="流程图: 联系 70"/>
            <p:cNvSpPr/>
            <p:nvPr/>
          </p:nvSpPr>
          <p:spPr bwMode="auto">
            <a:xfrm>
              <a:off x="4644008"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72" name="直接箭头连接符 71"/>
            <p:cNvCxnSpPr>
              <a:stCxn id="69" idx="6"/>
              <a:endCxn id="70" idx="2"/>
            </p:cNvCxnSpPr>
            <p:nvPr/>
          </p:nvCxnSpPr>
          <p:spPr bwMode="auto">
            <a:xfrm>
              <a:off x="2796952" y="2433464"/>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73" name="直接箭头连接符 72"/>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74" name="直接箭头连接符 73"/>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75" name="直接箭头连接符 74"/>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76" name="流程图: 联系 75"/>
            <p:cNvSpPr/>
            <p:nvPr/>
          </p:nvSpPr>
          <p:spPr bwMode="auto">
            <a:xfrm>
              <a:off x="6948264"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77" name="流程图: 联系 76"/>
            <p:cNvSpPr/>
            <p:nvPr/>
          </p:nvSpPr>
          <p:spPr bwMode="auto">
            <a:xfrm>
              <a:off x="558011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78" name="TextBox 77"/>
            <p:cNvSpPr txBox="1"/>
            <p:nvPr/>
          </p:nvSpPr>
          <p:spPr>
            <a:xfrm>
              <a:off x="406794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79" name="TextBox 78"/>
            <p:cNvSpPr txBox="1"/>
            <p:nvPr/>
          </p:nvSpPr>
          <p:spPr>
            <a:xfrm>
              <a:off x="622818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80" name="TextBox 79"/>
            <p:cNvSpPr txBox="1"/>
            <p:nvPr/>
          </p:nvSpPr>
          <p:spPr>
            <a:xfrm>
              <a:off x="1619672" y="1988840"/>
              <a:ext cx="639919" cy="338554"/>
            </a:xfrm>
            <a:prstGeom prst="rect">
              <a:avLst/>
            </a:prstGeom>
            <a:noFill/>
          </p:spPr>
          <p:txBody>
            <a:bodyPr wrap="none" rtlCol="0">
              <a:spAutoFit/>
            </a:bodyPr>
            <a:lstStyle/>
            <a:p>
              <a:r>
                <a:rPr lang="en-US" altLang="zh-CN" sz="1600" b="0" dirty="0"/>
                <a:t>head</a:t>
              </a:r>
              <a:endParaRPr lang="zh-CN" altLang="en-US" sz="1600" b="0" dirty="0"/>
            </a:p>
          </p:txBody>
        </p:sp>
        <p:sp>
          <p:nvSpPr>
            <p:cNvPr id="81" name="TextBox 80"/>
            <p:cNvSpPr txBox="1"/>
            <p:nvPr/>
          </p:nvSpPr>
          <p:spPr>
            <a:xfrm>
              <a:off x="4211960" y="1916832"/>
              <a:ext cx="412292" cy="338554"/>
            </a:xfrm>
            <a:prstGeom prst="rect">
              <a:avLst/>
            </a:prstGeom>
            <a:noFill/>
          </p:spPr>
          <p:txBody>
            <a:bodyPr wrap="none" rtlCol="0">
              <a:spAutoFit/>
            </a:bodyPr>
            <a:lstStyle/>
            <a:p>
              <a:r>
                <a:rPr lang="en-US" altLang="zh-CN" sz="1600" b="0" dirty="0"/>
                <a:t>p0</a:t>
              </a:r>
              <a:endParaRPr lang="zh-CN" altLang="en-US" sz="1600" b="0" dirty="0"/>
            </a:p>
          </p:txBody>
        </p:sp>
        <p:sp>
          <p:nvSpPr>
            <p:cNvPr id="82" name="TextBox 81"/>
            <p:cNvSpPr txBox="1"/>
            <p:nvPr/>
          </p:nvSpPr>
          <p:spPr>
            <a:xfrm>
              <a:off x="5148064" y="1916832"/>
              <a:ext cx="298480" cy="338554"/>
            </a:xfrm>
            <a:prstGeom prst="rect">
              <a:avLst/>
            </a:prstGeom>
            <a:noFill/>
          </p:spPr>
          <p:txBody>
            <a:bodyPr wrap="none" rtlCol="0">
              <a:spAutoFit/>
            </a:bodyPr>
            <a:lstStyle/>
            <a:p>
              <a:r>
                <a:rPr lang="en-US" altLang="zh-CN" sz="1600" b="0" dirty="0"/>
                <a:t>p</a:t>
              </a:r>
              <a:endParaRPr lang="zh-CN" altLang="en-US" sz="1600" b="0" dirty="0"/>
            </a:p>
          </p:txBody>
        </p:sp>
        <p:cxnSp>
          <p:nvCxnSpPr>
            <p:cNvPr id="83" name="直接箭头连接符 82"/>
            <p:cNvCxnSpPr>
              <a:endCxn id="71" idx="1"/>
            </p:cNvCxnSpPr>
            <p:nvPr/>
          </p:nvCxnSpPr>
          <p:spPr bwMode="auto">
            <a:xfrm>
              <a:off x="4499992" y="2132856"/>
              <a:ext cx="210971" cy="138963"/>
            </a:xfrm>
            <a:prstGeom prst="straightConnector1">
              <a:avLst/>
            </a:prstGeom>
            <a:noFill/>
            <a:ln w="9525" cap="flat" cmpd="sng" algn="ctr">
              <a:solidFill>
                <a:schemeClr val="tx1"/>
              </a:solidFill>
              <a:prstDash val="solid"/>
              <a:round/>
              <a:headEnd type="none" w="med" len="med"/>
              <a:tailEnd type="arrow"/>
            </a:ln>
            <a:effectLst/>
          </p:spPr>
        </p:cxnSp>
        <p:cxnSp>
          <p:nvCxnSpPr>
            <p:cNvPr id="84" name="直接箭头连接符 83"/>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85" name="TextBox 84"/>
            <p:cNvSpPr txBox="1"/>
            <p:nvPr/>
          </p:nvSpPr>
          <p:spPr>
            <a:xfrm>
              <a:off x="8028384" y="2276872"/>
              <a:ext cx="707245" cy="338554"/>
            </a:xfrm>
            <a:prstGeom prst="rect">
              <a:avLst/>
            </a:prstGeom>
            <a:noFill/>
          </p:spPr>
          <p:txBody>
            <a:bodyPr wrap="none" rtlCol="0">
              <a:spAutoFit/>
            </a:bodyPr>
            <a:lstStyle/>
            <a:p>
              <a:r>
                <a:rPr lang="en-US" altLang="zh-CN" sz="1600" b="0" dirty="0"/>
                <a:t>NULL</a:t>
              </a:r>
              <a:endParaRPr lang="zh-CN" altLang="en-US" sz="1600" b="0" dirty="0"/>
            </a:p>
          </p:txBody>
        </p:sp>
      </p:grpSp>
      <p:cxnSp>
        <p:nvCxnSpPr>
          <p:cNvPr id="86" name="直接箭头连接符 85"/>
          <p:cNvCxnSpPr/>
          <p:nvPr/>
        </p:nvCxnSpPr>
        <p:spPr bwMode="auto">
          <a:xfrm>
            <a:off x="2123728" y="4077072"/>
            <a:ext cx="158720" cy="185710"/>
          </a:xfrm>
          <a:prstGeom prst="straightConnector1">
            <a:avLst/>
          </a:prstGeom>
          <a:noFill/>
          <a:ln w="9525" cap="flat" cmpd="sng" algn="ctr">
            <a:solidFill>
              <a:schemeClr val="tx1"/>
            </a:solidFill>
            <a:prstDash val="solid"/>
            <a:round/>
            <a:headEnd type="none" w="med" len="med"/>
            <a:tailEnd type="arrow"/>
          </a:ln>
          <a:effectLst/>
        </p:spPr>
      </p:cxnSp>
      <p:cxnSp>
        <p:nvCxnSpPr>
          <p:cNvPr id="110" name="直接箭头连接符 109"/>
          <p:cNvCxnSpPr/>
          <p:nvPr/>
        </p:nvCxnSpPr>
        <p:spPr bwMode="auto">
          <a:xfrm>
            <a:off x="2699792" y="5589240"/>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11" name="流程图: 联系 110"/>
          <p:cNvSpPr/>
          <p:nvPr/>
        </p:nvSpPr>
        <p:spPr bwMode="auto">
          <a:xfrm>
            <a:off x="2267744" y="5373216"/>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12" name="TextBox 111"/>
          <p:cNvSpPr txBox="1"/>
          <p:nvPr/>
        </p:nvSpPr>
        <p:spPr>
          <a:xfrm>
            <a:off x="3419872" y="5445224"/>
            <a:ext cx="707245" cy="338554"/>
          </a:xfrm>
          <a:prstGeom prst="rect">
            <a:avLst/>
          </a:prstGeom>
          <a:noFill/>
        </p:spPr>
        <p:txBody>
          <a:bodyPr wrap="none" rtlCol="0">
            <a:spAutoFit/>
          </a:bodyPr>
          <a:lstStyle/>
          <a:p>
            <a:r>
              <a:rPr lang="en-US" altLang="zh-CN" sz="1600" b="0" dirty="0"/>
              <a:t>NULL</a:t>
            </a:r>
            <a:endParaRPr lang="zh-CN" altLang="en-US" sz="1600" b="0" dirty="0"/>
          </a:p>
        </p:txBody>
      </p:sp>
      <p:sp>
        <p:nvSpPr>
          <p:cNvPr id="113" name="TextBox 112"/>
          <p:cNvSpPr txBox="1"/>
          <p:nvPr/>
        </p:nvSpPr>
        <p:spPr>
          <a:xfrm>
            <a:off x="1835696" y="5229200"/>
            <a:ext cx="288032" cy="338554"/>
          </a:xfrm>
          <a:prstGeom prst="rect">
            <a:avLst/>
          </a:prstGeom>
          <a:noFill/>
        </p:spPr>
        <p:txBody>
          <a:bodyPr wrap="square" rtlCol="0">
            <a:spAutoFit/>
          </a:bodyPr>
          <a:lstStyle/>
          <a:p>
            <a:r>
              <a:rPr lang="en-US" altLang="zh-CN" sz="1600" b="0" dirty="0"/>
              <a:t>q</a:t>
            </a:r>
            <a:endParaRPr lang="zh-CN" altLang="en-US" sz="1600" b="0" dirty="0"/>
          </a:p>
        </p:txBody>
      </p:sp>
      <p:grpSp>
        <p:nvGrpSpPr>
          <p:cNvPr id="22" name="组合 113"/>
          <p:cNvGrpSpPr/>
          <p:nvPr/>
        </p:nvGrpSpPr>
        <p:grpSpPr>
          <a:xfrm>
            <a:off x="1547664" y="4581128"/>
            <a:ext cx="7115957" cy="745232"/>
            <a:chOff x="1619672" y="1916832"/>
            <a:chExt cx="7115957" cy="745232"/>
          </a:xfrm>
        </p:grpSpPr>
        <p:sp>
          <p:nvSpPr>
            <p:cNvPr id="115" name="流程图: 联系 114"/>
            <p:cNvSpPr/>
            <p:nvPr/>
          </p:nvSpPr>
          <p:spPr bwMode="auto">
            <a:xfrm>
              <a:off x="233975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16" name="流程图: 联系 115"/>
            <p:cNvSpPr/>
            <p:nvPr/>
          </p:nvSpPr>
          <p:spPr bwMode="auto">
            <a:xfrm>
              <a:off x="3491880"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17" name="流程图: 联系 116"/>
            <p:cNvSpPr/>
            <p:nvPr/>
          </p:nvSpPr>
          <p:spPr bwMode="auto">
            <a:xfrm>
              <a:off x="4644008"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18" name="直接箭头连接符 117"/>
            <p:cNvCxnSpPr>
              <a:stCxn id="115" idx="6"/>
              <a:endCxn id="116" idx="2"/>
            </p:cNvCxnSpPr>
            <p:nvPr/>
          </p:nvCxnSpPr>
          <p:spPr bwMode="auto">
            <a:xfrm>
              <a:off x="2796952" y="2433464"/>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19" name="直接箭头连接符 118"/>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20" name="直接箭头连接符 119"/>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21" name="直接箭头连接符 120"/>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22" name="流程图: 联系 121"/>
            <p:cNvSpPr/>
            <p:nvPr/>
          </p:nvSpPr>
          <p:spPr bwMode="auto">
            <a:xfrm>
              <a:off x="6948264"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23" name="流程图: 联系 122"/>
            <p:cNvSpPr/>
            <p:nvPr/>
          </p:nvSpPr>
          <p:spPr bwMode="auto">
            <a:xfrm>
              <a:off x="558011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24" name="TextBox 123"/>
            <p:cNvSpPr txBox="1"/>
            <p:nvPr/>
          </p:nvSpPr>
          <p:spPr>
            <a:xfrm>
              <a:off x="406794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25" name="TextBox 124"/>
            <p:cNvSpPr txBox="1"/>
            <p:nvPr/>
          </p:nvSpPr>
          <p:spPr>
            <a:xfrm>
              <a:off x="622818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26" name="TextBox 125"/>
            <p:cNvSpPr txBox="1"/>
            <p:nvPr/>
          </p:nvSpPr>
          <p:spPr>
            <a:xfrm>
              <a:off x="1619672" y="1988840"/>
              <a:ext cx="639919" cy="338554"/>
            </a:xfrm>
            <a:prstGeom prst="rect">
              <a:avLst/>
            </a:prstGeom>
            <a:noFill/>
          </p:spPr>
          <p:txBody>
            <a:bodyPr wrap="none" rtlCol="0">
              <a:spAutoFit/>
            </a:bodyPr>
            <a:lstStyle/>
            <a:p>
              <a:r>
                <a:rPr lang="en-US" altLang="zh-CN" sz="1600" b="0" dirty="0"/>
                <a:t>head</a:t>
              </a:r>
              <a:endParaRPr lang="zh-CN" altLang="en-US" sz="1600" b="0" dirty="0"/>
            </a:p>
          </p:txBody>
        </p:sp>
        <p:sp>
          <p:nvSpPr>
            <p:cNvPr id="127" name="TextBox 126"/>
            <p:cNvSpPr txBox="1"/>
            <p:nvPr/>
          </p:nvSpPr>
          <p:spPr>
            <a:xfrm>
              <a:off x="4211960" y="1916832"/>
              <a:ext cx="412292" cy="338554"/>
            </a:xfrm>
            <a:prstGeom prst="rect">
              <a:avLst/>
            </a:prstGeom>
            <a:noFill/>
          </p:spPr>
          <p:txBody>
            <a:bodyPr wrap="none" rtlCol="0">
              <a:spAutoFit/>
            </a:bodyPr>
            <a:lstStyle/>
            <a:p>
              <a:r>
                <a:rPr lang="en-US" altLang="zh-CN" sz="1600" b="0" dirty="0"/>
                <a:t>p0</a:t>
              </a:r>
              <a:endParaRPr lang="zh-CN" altLang="en-US" sz="1600" b="0" dirty="0"/>
            </a:p>
          </p:txBody>
        </p:sp>
        <p:sp>
          <p:nvSpPr>
            <p:cNvPr id="128" name="TextBox 127"/>
            <p:cNvSpPr txBox="1"/>
            <p:nvPr/>
          </p:nvSpPr>
          <p:spPr>
            <a:xfrm>
              <a:off x="5148064" y="1916832"/>
              <a:ext cx="298480" cy="338554"/>
            </a:xfrm>
            <a:prstGeom prst="rect">
              <a:avLst/>
            </a:prstGeom>
            <a:noFill/>
          </p:spPr>
          <p:txBody>
            <a:bodyPr wrap="none" rtlCol="0">
              <a:spAutoFit/>
            </a:bodyPr>
            <a:lstStyle/>
            <a:p>
              <a:r>
                <a:rPr lang="en-US" altLang="zh-CN" sz="1600" b="0" dirty="0"/>
                <a:t>p</a:t>
              </a:r>
              <a:endParaRPr lang="zh-CN" altLang="en-US" sz="1600" b="0" dirty="0"/>
            </a:p>
          </p:txBody>
        </p:sp>
        <p:cxnSp>
          <p:nvCxnSpPr>
            <p:cNvPr id="129" name="直接箭头连接符 128"/>
            <p:cNvCxnSpPr>
              <a:endCxn id="117" idx="1"/>
            </p:cNvCxnSpPr>
            <p:nvPr/>
          </p:nvCxnSpPr>
          <p:spPr bwMode="auto">
            <a:xfrm>
              <a:off x="4499992" y="2132856"/>
              <a:ext cx="210971" cy="138963"/>
            </a:xfrm>
            <a:prstGeom prst="straightConnector1">
              <a:avLst/>
            </a:prstGeom>
            <a:noFill/>
            <a:ln w="9525" cap="flat" cmpd="sng" algn="ctr">
              <a:solidFill>
                <a:schemeClr val="tx1"/>
              </a:solidFill>
              <a:prstDash val="solid"/>
              <a:round/>
              <a:headEnd type="none" w="med" len="med"/>
              <a:tailEnd type="arrow"/>
            </a:ln>
            <a:effectLst/>
          </p:spPr>
        </p:cxnSp>
        <p:cxnSp>
          <p:nvCxnSpPr>
            <p:cNvPr id="130" name="直接箭头连接符 129"/>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131" name="TextBox 130"/>
            <p:cNvSpPr txBox="1"/>
            <p:nvPr/>
          </p:nvSpPr>
          <p:spPr>
            <a:xfrm>
              <a:off x="8028384" y="2276872"/>
              <a:ext cx="707245" cy="338554"/>
            </a:xfrm>
            <a:prstGeom prst="rect">
              <a:avLst/>
            </a:prstGeom>
            <a:noFill/>
          </p:spPr>
          <p:txBody>
            <a:bodyPr wrap="none" rtlCol="0">
              <a:spAutoFit/>
            </a:bodyPr>
            <a:lstStyle/>
            <a:p>
              <a:r>
                <a:rPr lang="en-US" altLang="zh-CN" sz="1600" b="0" dirty="0"/>
                <a:t>NULL</a:t>
              </a:r>
              <a:endParaRPr lang="zh-CN" altLang="en-US" sz="1600" b="0" dirty="0"/>
            </a:p>
          </p:txBody>
        </p:sp>
      </p:grpSp>
      <p:cxnSp>
        <p:nvCxnSpPr>
          <p:cNvPr id="132" name="直接箭头连接符 131"/>
          <p:cNvCxnSpPr/>
          <p:nvPr/>
        </p:nvCxnSpPr>
        <p:spPr bwMode="auto">
          <a:xfrm>
            <a:off x="2195736" y="5445224"/>
            <a:ext cx="158720" cy="185710"/>
          </a:xfrm>
          <a:prstGeom prst="straightConnector1">
            <a:avLst/>
          </a:prstGeom>
          <a:noFill/>
          <a:ln w="9525" cap="flat" cmpd="sng" algn="ctr">
            <a:solidFill>
              <a:schemeClr val="tx1"/>
            </a:solidFill>
            <a:prstDash val="solid"/>
            <a:round/>
            <a:headEnd type="none" w="med" len="med"/>
            <a:tailEnd type="arrow"/>
          </a:ln>
          <a:effectLst/>
        </p:spPr>
      </p:cxnSp>
      <p:cxnSp>
        <p:nvCxnSpPr>
          <p:cNvPr id="133" name="直接箭头连接符 132"/>
          <p:cNvCxnSpPr/>
          <p:nvPr/>
        </p:nvCxnSpPr>
        <p:spPr bwMode="auto">
          <a:xfrm>
            <a:off x="2843808" y="6616824"/>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34" name="流程图: 联系 133"/>
          <p:cNvSpPr/>
          <p:nvPr/>
        </p:nvSpPr>
        <p:spPr bwMode="auto">
          <a:xfrm>
            <a:off x="2411760" y="6400800"/>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35" name="TextBox 134"/>
          <p:cNvSpPr txBox="1"/>
          <p:nvPr/>
        </p:nvSpPr>
        <p:spPr>
          <a:xfrm>
            <a:off x="3563888" y="6472808"/>
            <a:ext cx="707245" cy="338554"/>
          </a:xfrm>
          <a:prstGeom prst="rect">
            <a:avLst/>
          </a:prstGeom>
          <a:noFill/>
        </p:spPr>
        <p:txBody>
          <a:bodyPr wrap="none" rtlCol="0">
            <a:spAutoFit/>
          </a:bodyPr>
          <a:lstStyle/>
          <a:p>
            <a:r>
              <a:rPr lang="en-US" altLang="zh-CN" sz="1600" b="0" dirty="0"/>
              <a:t>NULL</a:t>
            </a:r>
            <a:endParaRPr lang="zh-CN" altLang="en-US" sz="1600" b="0" dirty="0"/>
          </a:p>
        </p:txBody>
      </p:sp>
      <p:sp>
        <p:nvSpPr>
          <p:cNvPr id="136" name="TextBox 135"/>
          <p:cNvSpPr txBox="1"/>
          <p:nvPr/>
        </p:nvSpPr>
        <p:spPr>
          <a:xfrm>
            <a:off x="1979712" y="6256784"/>
            <a:ext cx="288032" cy="338554"/>
          </a:xfrm>
          <a:prstGeom prst="rect">
            <a:avLst/>
          </a:prstGeom>
          <a:noFill/>
        </p:spPr>
        <p:txBody>
          <a:bodyPr wrap="square" rtlCol="0">
            <a:spAutoFit/>
          </a:bodyPr>
          <a:lstStyle/>
          <a:p>
            <a:r>
              <a:rPr lang="en-US" altLang="zh-CN" sz="1600" b="0" dirty="0"/>
              <a:t>q</a:t>
            </a:r>
            <a:endParaRPr lang="zh-CN" altLang="en-US" sz="1600" b="0" dirty="0"/>
          </a:p>
        </p:txBody>
      </p:sp>
      <p:grpSp>
        <p:nvGrpSpPr>
          <p:cNvPr id="24" name="组合 136"/>
          <p:cNvGrpSpPr/>
          <p:nvPr/>
        </p:nvGrpSpPr>
        <p:grpSpPr>
          <a:xfrm>
            <a:off x="1691680" y="5608712"/>
            <a:ext cx="7115957" cy="745232"/>
            <a:chOff x="1619672" y="1916832"/>
            <a:chExt cx="7115957" cy="745232"/>
          </a:xfrm>
        </p:grpSpPr>
        <p:sp>
          <p:nvSpPr>
            <p:cNvPr id="138" name="流程图: 联系 137"/>
            <p:cNvSpPr/>
            <p:nvPr/>
          </p:nvSpPr>
          <p:spPr bwMode="auto">
            <a:xfrm>
              <a:off x="233975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39" name="流程图: 联系 138"/>
            <p:cNvSpPr/>
            <p:nvPr/>
          </p:nvSpPr>
          <p:spPr bwMode="auto">
            <a:xfrm>
              <a:off x="3491880"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40" name="流程图: 联系 139"/>
            <p:cNvSpPr/>
            <p:nvPr/>
          </p:nvSpPr>
          <p:spPr bwMode="auto">
            <a:xfrm>
              <a:off x="4644008"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cxnSp>
          <p:nvCxnSpPr>
            <p:cNvPr id="141" name="直接箭头连接符 140"/>
            <p:cNvCxnSpPr>
              <a:stCxn id="138" idx="6"/>
              <a:endCxn id="139" idx="2"/>
            </p:cNvCxnSpPr>
            <p:nvPr/>
          </p:nvCxnSpPr>
          <p:spPr bwMode="auto">
            <a:xfrm>
              <a:off x="2796952" y="2433464"/>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42" name="直接箭头连接符 141"/>
            <p:cNvCxnSpPr/>
            <p:nvPr/>
          </p:nvCxnSpPr>
          <p:spPr bwMode="auto">
            <a:xfrm>
              <a:off x="4932040"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43" name="直接箭头连接符 142"/>
            <p:cNvCxnSpPr/>
            <p:nvPr/>
          </p:nvCxnSpPr>
          <p:spPr bwMode="auto">
            <a:xfrm>
              <a:off x="7380312" y="2420888"/>
              <a:ext cx="694928" cy="0"/>
            </a:xfrm>
            <a:prstGeom prst="straightConnector1">
              <a:avLst/>
            </a:prstGeom>
            <a:noFill/>
            <a:ln w="38100" cap="flat" cmpd="sng" algn="ctr">
              <a:solidFill>
                <a:schemeClr val="tx1"/>
              </a:solidFill>
              <a:prstDash val="solid"/>
              <a:round/>
              <a:headEnd type="none" w="med" len="med"/>
              <a:tailEnd type="arrow"/>
            </a:ln>
            <a:effectLst/>
          </p:spPr>
        </p:cxnSp>
        <p:cxnSp>
          <p:nvCxnSpPr>
            <p:cNvPr id="144" name="直接箭头连接符 143"/>
            <p:cNvCxnSpPr/>
            <p:nvPr/>
          </p:nvCxnSpPr>
          <p:spPr bwMode="auto">
            <a:xfrm>
              <a:off x="1691680" y="2420888"/>
              <a:ext cx="694928" cy="0"/>
            </a:xfrm>
            <a:prstGeom prst="straightConnector1">
              <a:avLst/>
            </a:prstGeom>
            <a:noFill/>
            <a:ln w="38100" cap="flat" cmpd="sng" algn="ctr">
              <a:solidFill>
                <a:schemeClr val="tx1"/>
              </a:solidFill>
              <a:prstDash val="solid"/>
              <a:round/>
              <a:headEnd type="none" w="med" len="med"/>
              <a:tailEnd type="arrow"/>
            </a:ln>
            <a:effectLst/>
          </p:spPr>
        </p:cxnSp>
        <p:sp>
          <p:nvSpPr>
            <p:cNvPr id="145" name="流程图: 联系 144"/>
            <p:cNvSpPr/>
            <p:nvPr/>
          </p:nvSpPr>
          <p:spPr bwMode="auto">
            <a:xfrm>
              <a:off x="6948264"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46" name="流程图: 联系 145"/>
            <p:cNvSpPr/>
            <p:nvPr/>
          </p:nvSpPr>
          <p:spPr bwMode="auto">
            <a:xfrm>
              <a:off x="5580112" y="2204864"/>
              <a:ext cx="457200" cy="457200"/>
            </a:xfrm>
            <a:prstGeom prst="flowChartConnector">
              <a:avLst/>
            </a:prstGeom>
            <a:solidFill>
              <a:schemeClr val="tx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147" name="TextBox 146"/>
            <p:cNvSpPr txBox="1"/>
            <p:nvPr/>
          </p:nvSpPr>
          <p:spPr>
            <a:xfrm>
              <a:off x="406794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48" name="TextBox 147"/>
            <p:cNvSpPr txBox="1"/>
            <p:nvPr/>
          </p:nvSpPr>
          <p:spPr>
            <a:xfrm>
              <a:off x="6228184" y="2132856"/>
              <a:ext cx="492443" cy="461665"/>
            </a:xfrm>
            <a:prstGeom prst="rect">
              <a:avLst/>
            </a:prstGeom>
            <a:noFill/>
          </p:spPr>
          <p:txBody>
            <a:bodyPr wrap="none" rtlCol="0">
              <a:spAutoFit/>
            </a:bodyPr>
            <a:lstStyle/>
            <a:p>
              <a:r>
                <a:rPr lang="en-US" altLang="zh-CN" sz="2400" dirty="0"/>
                <a:t>…</a:t>
              </a:r>
              <a:endParaRPr lang="zh-CN" altLang="en-US" sz="2400" dirty="0"/>
            </a:p>
          </p:txBody>
        </p:sp>
        <p:sp>
          <p:nvSpPr>
            <p:cNvPr id="149" name="TextBox 148"/>
            <p:cNvSpPr txBox="1"/>
            <p:nvPr/>
          </p:nvSpPr>
          <p:spPr>
            <a:xfrm>
              <a:off x="1619672" y="1988840"/>
              <a:ext cx="639919" cy="338554"/>
            </a:xfrm>
            <a:prstGeom prst="rect">
              <a:avLst/>
            </a:prstGeom>
            <a:noFill/>
          </p:spPr>
          <p:txBody>
            <a:bodyPr wrap="none" rtlCol="0">
              <a:spAutoFit/>
            </a:bodyPr>
            <a:lstStyle/>
            <a:p>
              <a:r>
                <a:rPr lang="en-US" altLang="zh-CN" sz="1600" b="0" dirty="0"/>
                <a:t>head</a:t>
              </a:r>
              <a:endParaRPr lang="zh-CN" altLang="en-US" sz="1600" b="0" dirty="0"/>
            </a:p>
          </p:txBody>
        </p:sp>
        <p:sp>
          <p:nvSpPr>
            <p:cNvPr id="150" name="TextBox 149"/>
            <p:cNvSpPr txBox="1"/>
            <p:nvPr/>
          </p:nvSpPr>
          <p:spPr>
            <a:xfrm>
              <a:off x="4211960" y="1916832"/>
              <a:ext cx="412292" cy="338554"/>
            </a:xfrm>
            <a:prstGeom prst="rect">
              <a:avLst/>
            </a:prstGeom>
            <a:noFill/>
          </p:spPr>
          <p:txBody>
            <a:bodyPr wrap="none" rtlCol="0">
              <a:spAutoFit/>
            </a:bodyPr>
            <a:lstStyle/>
            <a:p>
              <a:r>
                <a:rPr lang="en-US" altLang="zh-CN" sz="1600" b="0" dirty="0"/>
                <a:t>p0</a:t>
              </a:r>
              <a:endParaRPr lang="zh-CN" altLang="en-US" sz="1600" b="0" dirty="0"/>
            </a:p>
          </p:txBody>
        </p:sp>
        <p:sp>
          <p:nvSpPr>
            <p:cNvPr id="151" name="TextBox 150"/>
            <p:cNvSpPr txBox="1"/>
            <p:nvPr/>
          </p:nvSpPr>
          <p:spPr>
            <a:xfrm>
              <a:off x="5148064" y="1916832"/>
              <a:ext cx="298480" cy="338554"/>
            </a:xfrm>
            <a:prstGeom prst="rect">
              <a:avLst/>
            </a:prstGeom>
            <a:noFill/>
          </p:spPr>
          <p:txBody>
            <a:bodyPr wrap="none" rtlCol="0">
              <a:spAutoFit/>
            </a:bodyPr>
            <a:lstStyle/>
            <a:p>
              <a:r>
                <a:rPr lang="en-US" altLang="zh-CN" sz="1600" b="0" dirty="0"/>
                <a:t>p</a:t>
              </a:r>
              <a:endParaRPr lang="zh-CN" altLang="en-US" sz="1600" b="0" dirty="0"/>
            </a:p>
          </p:txBody>
        </p:sp>
        <p:cxnSp>
          <p:nvCxnSpPr>
            <p:cNvPr id="152" name="直接箭头连接符 151"/>
            <p:cNvCxnSpPr>
              <a:endCxn id="140" idx="1"/>
            </p:cNvCxnSpPr>
            <p:nvPr/>
          </p:nvCxnSpPr>
          <p:spPr bwMode="auto">
            <a:xfrm>
              <a:off x="4499992" y="2132856"/>
              <a:ext cx="210971" cy="138963"/>
            </a:xfrm>
            <a:prstGeom prst="straightConnector1">
              <a:avLst/>
            </a:prstGeom>
            <a:noFill/>
            <a:ln w="9525" cap="flat" cmpd="sng" algn="ctr">
              <a:solidFill>
                <a:schemeClr val="tx1"/>
              </a:solidFill>
              <a:prstDash val="solid"/>
              <a:round/>
              <a:headEnd type="none" w="med" len="med"/>
              <a:tailEnd type="arrow"/>
            </a:ln>
            <a:effectLst/>
          </p:spPr>
        </p:cxnSp>
        <p:cxnSp>
          <p:nvCxnSpPr>
            <p:cNvPr id="153" name="直接箭头连接符 152"/>
            <p:cNvCxnSpPr/>
            <p:nvPr/>
          </p:nvCxnSpPr>
          <p:spPr bwMode="auto">
            <a:xfrm>
              <a:off x="5364088" y="2132856"/>
              <a:ext cx="158720" cy="185710"/>
            </a:xfrm>
            <a:prstGeom prst="straightConnector1">
              <a:avLst/>
            </a:prstGeom>
            <a:noFill/>
            <a:ln w="9525" cap="flat" cmpd="sng" algn="ctr">
              <a:solidFill>
                <a:schemeClr val="tx1"/>
              </a:solidFill>
              <a:prstDash val="solid"/>
              <a:round/>
              <a:headEnd type="none" w="med" len="med"/>
              <a:tailEnd type="arrow"/>
            </a:ln>
            <a:effectLst/>
          </p:spPr>
        </p:cxnSp>
        <p:sp>
          <p:nvSpPr>
            <p:cNvPr id="154" name="TextBox 153"/>
            <p:cNvSpPr txBox="1"/>
            <p:nvPr/>
          </p:nvSpPr>
          <p:spPr>
            <a:xfrm>
              <a:off x="8028384" y="2276872"/>
              <a:ext cx="707245" cy="338554"/>
            </a:xfrm>
            <a:prstGeom prst="rect">
              <a:avLst/>
            </a:prstGeom>
            <a:noFill/>
          </p:spPr>
          <p:txBody>
            <a:bodyPr wrap="none" rtlCol="0">
              <a:spAutoFit/>
            </a:bodyPr>
            <a:lstStyle/>
            <a:p>
              <a:r>
                <a:rPr lang="en-US" altLang="zh-CN" sz="1600" b="0" dirty="0"/>
                <a:t>NULL</a:t>
              </a:r>
              <a:endParaRPr lang="zh-CN" altLang="en-US" sz="1600" b="0" dirty="0"/>
            </a:p>
          </p:txBody>
        </p:sp>
      </p:grpSp>
      <p:cxnSp>
        <p:nvCxnSpPr>
          <p:cNvPr id="155" name="直接箭头连接符 154"/>
          <p:cNvCxnSpPr/>
          <p:nvPr/>
        </p:nvCxnSpPr>
        <p:spPr bwMode="auto">
          <a:xfrm>
            <a:off x="2339752" y="6472808"/>
            <a:ext cx="158720" cy="185710"/>
          </a:xfrm>
          <a:prstGeom prst="straightConnector1">
            <a:avLst/>
          </a:prstGeom>
          <a:noFill/>
          <a:ln w="9525" cap="flat" cmpd="sng" algn="ctr">
            <a:solidFill>
              <a:schemeClr val="tx1"/>
            </a:solidFill>
            <a:prstDash val="solid"/>
            <a:round/>
            <a:headEnd type="none" w="med" len="med"/>
            <a:tailEnd type="arrow"/>
          </a:ln>
          <a:effectLst/>
        </p:spPr>
      </p:cxnSp>
      <p:cxnSp>
        <p:nvCxnSpPr>
          <p:cNvPr id="99" name="直接箭头连接符 98"/>
          <p:cNvCxnSpPr/>
          <p:nvPr/>
        </p:nvCxnSpPr>
        <p:spPr bwMode="auto">
          <a:xfrm>
            <a:off x="4860032" y="3789040"/>
            <a:ext cx="694928" cy="0"/>
          </a:xfrm>
          <a:prstGeom prst="straightConnector1">
            <a:avLst/>
          </a:prstGeom>
          <a:noFill/>
          <a:ln w="38100" cap="flat" cmpd="sng" algn="ctr">
            <a:solidFill>
              <a:srgbClr val="FFCC99"/>
            </a:solidFill>
            <a:prstDash val="solid"/>
            <a:round/>
            <a:headEnd type="none" w="med" len="med"/>
            <a:tailEnd type="arrow"/>
          </a:ln>
          <a:effectLst/>
        </p:spPr>
      </p:cxnSp>
      <p:cxnSp>
        <p:nvCxnSpPr>
          <p:cNvPr id="100" name="直接箭头连接符 99"/>
          <p:cNvCxnSpPr/>
          <p:nvPr/>
        </p:nvCxnSpPr>
        <p:spPr bwMode="auto">
          <a:xfrm>
            <a:off x="4716016" y="3789040"/>
            <a:ext cx="504056" cy="360040"/>
          </a:xfrm>
          <a:prstGeom prst="straightConnector1">
            <a:avLst/>
          </a:prstGeom>
          <a:noFill/>
          <a:ln w="38100" cap="flat" cmpd="sng" algn="ctr">
            <a:solidFill>
              <a:schemeClr val="tx1"/>
            </a:solidFill>
            <a:prstDash val="solid"/>
            <a:round/>
            <a:headEnd type="none" w="med" len="med"/>
            <a:tailEnd type="arrow"/>
          </a:ln>
          <a:effectLst/>
        </p:spPr>
      </p:cxnSp>
      <p:cxnSp>
        <p:nvCxnSpPr>
          <p:cNvPr id="103" name="直接箭头连接符 102"/>
          <p:cNvCxnSpPr>
            <a:endCxn id="77" idx="4"/>
          </p:cNvCxnSpPr>
          <p:nvPr/>
        </p:nvCxnSpPr>
        <p:spPr bwMode="auto">
          <a:xfrm flipV="1">
            <a:off x="5220072" y="4030216"/>
            <a:ext cx="516632" cy="190872"/>
          </a:xfrm>
          <a:prstGeom prst="straightConnector1">
            <a:avLst/>
          </a:prstGeom>
          <a:noFill/>
          <a:ln w="38100" cap="flat" cmpd="sng" algn="ctr">
            <a:solidFill>
              <a:schemeClr val="tx1"/>
            </a:solidFill>
            <a:prstDash val="solid"/>
            <a:round/>
            <a:headEnd type="none" w="med" len="med"/>
            <a:tailEnd type="arrow"/>
          </a:ln>
          <a:effectLst/>
        </p:spPr>
      </p:cxnSp>
      <p:sp>
        <p:nvSpPr>
          <p:cNvPr id="105" name="矩形 104"/>
          <p:cNvSpPr/>
          <p:nvPr/>
        </p:nvSpPr>
        <p:spPr>
          <a:xfrm>
            <a:off x="755576" y="4365104"/>
            <a:ext cx="8208912" cy="369332"/>
          </a:xfrm>
          <a:prstGeom prst="rect">
            <a:avLst/>
          </a:prstGeom>
        </p:spPr>
        <p:txBody>
          <a:bodyPr wrap="square">
            <a:spAutoFit/>
          </a:bodyPr>
          <a:lstStyle/>
          <a:p>
            <a:pPr lvl="1">
              <a:buFont typeface="Arial" pitchFamily="34" charset="0"/>
              <a:buChar char="•"/>
            </a:pPr>
            <a:r>
              <a:rPr lang="zh-CN" altLang="en-US" sz="1800" b="0" dirty="0">
                <a:latin typeface="楷体" pitchFamily="49" charset="-122"/>
                <a:ea typeface="楷体" pitchFamily="49" charset="-122"/>
              </a:rPr>
              <a:t> 第一个多项式中不存在相同指数的节点</a:t>
            </a:r>
            <a:r>
              <a:rPr lang="en-US" altLang="zh-CN" sz="1800" b="0" dirty="0">
                <a:latin typeface="楷体" pitchFamily="49" charset="-122"/>
                <a:ea typeface="楷体" pitchFamily="49" charset="-122"/>
              </a:rPr>
              <a:t>: </a:t>
            </a:r>
            <a:r>
              <a:rPr lang="zh-CN" altLang="en-US" sz="1800" b="0" dirty="0">
                <a:latin typeface="楷体" pitchFamily="49" charset="-122"/>
                <a:ea typeface="楷体" pitchFamily="49" charset="-122"/>
              </a:rPr>
              <a:t>插入到头节点前，或尾结点后</a:t>
            </a:r>
          </a:p>
        </p:txBody>
      </p:sp>
      <p:cxnSp>
        <p:nvCxnSpPr>
          <p:cNvPr id="106" name="直接箭头连接符 105"/>
          <p:cNvCxnSpPr/>
          <p:nvPr/>
        </p:nvCxnSpPr>
        <p:spPr bwMode="auto">
          <a:xfrm>
            <a:off x="1763688" y="5157192"/>
            <a:ext cx="504056" cy="360040"/>
          </a:xfrm>
          <a:prstGeom prst="straightConnector1">
            <a:avLst/>
          </a:prstGeom>
          <a:noFill/>
          <a:ln w="38100" cap="flat" cmpd="sng" algn="ctr">
            <a:solidFill>
              <a:schemeClr val="tx1"/>
            </a:solidFill>
            <a:prstDash val="solid"/>
            <a:round/>
            <a:headEnd type="none" w="med" len="med"/>
            <a:tailEnd type="arrow"/>
          </a:ln>
          <a:effectLst/>
        </p:spPr>
      </p:cxnSp>
      <p:cxnSp>
        <p:nvCxnSpPr>
          <p:cNvPr id="109" name="直接箭头连接符 108"/>
          <p:cNvCxnSpPr/>
          <p:nvPr/>
        </p:nvCxnSpPr>
        <p:spPr bwMode="auto">
          <a:xfrm>
            <a:off x="1619672" y="5085184"/>
            <a:ext cx="694928" cy="0"/>
          </a:xfrm>
          <a:prstGeom prst="straightConnector1">
            <a:avLst/>
          </a:prstGeom>
          <a:noFill/>
          <a:ln w="38100" cap="flat" cmpd="sng" algn="ctr">
            <a:solidFill>
              <a:srgbClr val="FFCC99"/>
            </a:solidFill>
            <a:prstDash val="solid"/>
            <a:round/>
            <a:headEnd type="none" w="med" len="med"/>
            <a:tailEnd type="arrow"/>
          </a:ln>
          <a:effectLst/>
        </p:spPr>
      </p:cxnSp>
      <p:cxnSp>
        <p:nvCxnSpPr>
          <p:cNvPr id="156" name="直接箭头连接符 155"/>
          <p:cNvCxnSpPr/>
          <p:nvPr/>
        </p:nvCxnSpPr>
        <p:spPr bwMode="auto">
          <a:xfrm flipV="1">
            <a:off x="2483768" y="5229200"/>
            <a:ext cx="0" cy="288032"/>
          </a:xfrm>
          <a:prstGeom prst="straightConnector1">
            <a:avLst/>
          </a:prstGeom>
          <a:noFill/>
          <a:ln w="38100" cap="flat" cmpd="sng" algn="ctr">
            <a:solidFill>
              <a:schemeClr val="tx1"/>
            </a:solidFill>
            <a:prstDash val="solid"/>
            <a:round/>
            <a:headEnd type="none" w="med" len="med"/>
            <a:tailEnd type="arrow"/>
          </a:ln>
          <a:effectLst/>
        </p:spPr>
      </p:cxnSp>
      <p:cxnSp>
        <p:nvCxnSpPr>
          <p:cNvPr id="160" name="直接箭头连接符 159"/>
          <p:cNvCxnSpPr/>
          <p:nvPr/>
        </p:nvCxnSpPr>
        <p:spPr bwMode="auto">
          <a:xfrm>
            <a:off x="7452320" y="6093296"/>
            <a:ext cx="694928" cy="0"/>
          </a:xfrm>
          <a:prstGeom prst="straightConnector1">
            <a:avLst/>
          </a:prstGeom>
          <a:noFill/>
          <a:ln w="38100" cap="flat" cmpd="sng" algn="ctr">
            <a:solidFill>
              <a:srgbClr val="FFCC99"/>
            </a:solidFill>
            <a:prstDash val="solid"/>
            <a:round/>
            <a:headEnd type="none" w="med" len="med"/>
            <a:tailEnd type="arrow"/>
          </a:ln>
          <a:effectLst/>
        </p:spPr>
      </p:cxnSp>
      <p:cxnSp>
        <p:nvCxnSpPr>
          <p:cNvPr id="161" name="直接箭头连接符 160"/>
          <p:cNvCxnSpPr/>
          <p:nvPr/>
        </p:nvCxnSpPr>
        <p:spPr bwMode="auto">
          <a:xfrm>
            <a:off x="7236296" y="6165304"/>
            <a:ext cx="504056" cy="360040"/>
          </a:xfrm>
          <a:prstGeom prst="straightConnector1">
            <a:avLst/>
          </a:prstGeom>
          <a:noFill/>
          <a:ln w="381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linds(horizontal)">
                                      <p:cBhvr>
                                        <p:cTn id="17" dur="500"/>
                                        <p:tgtEl>
                                          <p:spTgt spid="32"/>
                                        </p:tgtEl>
                                      </p:cBhvr>
                                    </p:animEffect>
                                  </p:childTnLst>
                                </p:cTn>
                              </p:par>
                              <p:par>
                                <p:cTn id="18" presetID="3" presetClass="entr" presetSubtype="10" fill="hold" grpId="2"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linds(horizontal)">
                                      <p:cBhvr>
                                        <p:cTn id="20" dur="500"/>
                                        <p:tgtEl>
                                          <p:spTgt spid="33"/>
                                        </p:tgtEl>
                                      </p:cBhvr>
                                    </p:animEffect>
                                  </p:childTnLst>
                                </p:cTn>
                              </p:par>
                              <p:par>
                                <p:cTn id="21" presetID="3" presetClass="entr" presetSubtype="10" fill="hold" grpId="1"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blinds(horizontal)">
                                      <p:cBhvr>
                                        <p:cTn id="23" dur="500"/>
                                        <p:tgtEl>
                                          <p:spTgt spid="34"/>
                                        </p:tgtEl>
                                      </p:cBhvr>
                                    </p:animEffect>
                                  </p:childTnLst>
                                </p:cTn>
                              </p:par>
                              <p:par>
                                <p:cTn id="24" presetID="3" presetClass="entr" presetSubtype="10" fill="hold" grpId="1"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blinds(horizontal)">
                                      <p:cBhvr>
                                        <p:cTn id="26" dur="500"/>
                                        <p:tgtEl>
                                          <p:spTgt spid="35"/>
                                        </p:tgtEl>
                                      </p:cBhvr>
                                    </p:animEffect>
                                  </p:childTnLst>
                                </p:cTn>
                              </p:par>
                              <p:par>
                                <p:cTn id="27" presetID="3" presetClass="entr" presetSubtype="1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blinds(horizontal)">
                                      <p:cBhvr>
                                        <p:cTn id="29" dur="500"/>
                                        <p:tgtEl>
                                          <p:spTgt spid="38"/>
                                        </p:tgtEl>
                                      </p:cBhvr>
                                    </p:animEffect>
                                  </p:childTnLst>
                                </p:cTn>
                              </p:par>
                            </p:childTnLst>
                          </p:cTn>
                        </p:par>
                      </p:childTnLst>
                    </p:cTn>
                  </p:par>
                  <p:par>
                    <p:cTn id="30" fill="hold">
                      <p:stCondLst>
                        <p:cond delay="indefinite"/>
                      </p:stCondLst>
                      <p:childTnLst>
                        <p:par>
                          <p:cTn id="31" fill="hold">
                            <p:stCondLst>
                              <p:cond delay="0"/>
                            </p:stCondLst>
                            <p:childTnLst>
                              <p:par>
                                <p:cTn id="32" presetID="0" presetClass="path" presetSubtype="0" accel="50000" decel="50000" fill="hold" grpId="0" nodeType="clickEffect">
                                  <p:stCondLst>
                                    <p:cond delay="0"/>
                                  </p:stCondLst>
                                  <p:childTnLst>
                                    <p:animMotion origin="layout" path="M -0.00139 0.01921 L 0.34514 -0.08588 " pathEditMode="relative" rAng="0" ptsTypes="AA">
                                      <p:cBhvr>
                                        <p:cTn id="33" dur="2000" fill="hold"/>
                                        <p:tgtEl>
                                          <p:spTgt spid="33"/>
                                        </p:tgtEl>
                                        <p:attrNameLst>
                                          <p:attrName>ppt_x</p:attrName>
                                          <p:attrName>ppt_y</p:attrName>
                                        </p:attrNameLst>
                                      </p:cBhvr>
                                      <p:rCtr x="17300" y="-5300"/>
                                    </p:animMotion>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nodeType="clickEffect">
                                  <p:stCondLst>
                                    <p:cond delay="0"/>
                                  </p:stCondLst>
                                  <p:childTnLst>
                                    <p:animEffect transition="out" filter="blinds(horizontal)">
                                      <p:cBhvr>
                                        <p:cTn id="37" dur="500"/>
                                        <p:tgtEl>
                                          <p:spTgt spid="32"/>
                                        </p:tgtEl>
                                      </p:cBhvr>
                                    </p:animEffect>
                                    <p:set>
                                      <p:cBhvr>
                                        <p:cTn id="38" dur="1" fill="hold">
                                          <p:stCondLst>
                                            <p:cond delay="499"/>
                                          </p:stCondLst>
                                        </p:cTn>
                                        <p:tgtEl>
                                          <p:spTgt spid="32"/>
                                        </p:tgtEl>
                                        <p:attrNameLst>
                                          <p:attrName>style.visibility</p:attrName>
                                        </p:attrNameLst>
                                      </p:cBhvr>
                                      <p:to>
                                        <p:strVal val="hidden"/>
                                      </p:to>
                                    </p:set>
                                  </p:childTnLst>
                                </p:cTn>
                              </p:par>
                              <p:par>
                                <p:cTn id="39" presetID="3" presetClass="exit" presetSubtype="10" fill="hold" grpId="1" nodeType="withEffect">
                                  <p:stCondLst>
                                    <p:cond delay="0"/>
                                  </p:stCondLst>
                                  <p:childTnLst>
                                    <p:animEffect transition="out" filter="blinds(horizontal)">
                                      <p:cBhvr>
                                        <p:cTn id="40" dur="500"/>
                                        <p:tgtEl>
                                          <p:spTgt spid="33"/>
                                        </p:tgtEl>
                                      </p:cBhvr>
                                    </p:animEffect>
                                    <p:set>
                                      <p:cBhvr>
                                        <p:cTn id="41" dur="1" fill="hold">
                                          <p:stCondLst>
                                            <p:cond delay="499"/>
                                          </p:stCondLst>
                                        </p:cTn>
                                        <p:tgtEl>
                                          <p:spTgt spid="33"/>
                                        </p:tgtEl>
                                        <p:attrNameLst>
                                          <p:attrName>style.visibility</p:attrName>
                                        </p:attrNameLst>
                                      </p:cBhvr>
                                      <p:to>
                                        <p:strVal val="hidden"/>
                                      </p:to>
                                    </p:set>
                                  </p:childTnLst>
                                </p:cTn>
                              </p:par>
                              <p:par>
                                <p:cTn id="42" presetID="3" presetClass="exit" presetSubtype="10" fill="hold" grpId="0" nodeType="withEffect">
                                  <p:stCondLst>
                                    <p:cond delay="0"/>
                                  </p:stCondLst>
                                  <p:childTnLst>
                                    <p:animEffect transition="out" filter="blinds(horizontal)">
                                      <p:cBhvr>
                                        <p:cTn id="43" dur="500"/>
                                        <p:tgtEl>
                                          <p:spTgt spid="34"/>
                                        </p:tgtEl>
                                      </p:cBhvr>
                                    </p:animEffect>
                                    <p:set>
                                      <p:cBhvr>
                                        <p:cTn id="44" dur="1" fill="hold">
                                          <p:stCondLst>
                                            <p:cond delay="499"/>
                                          </p:stCondLst>
                                        </p:cTn>
                                        <p:tgtEl>
                                          <p:spTgt spid="34"/>
                                        </p:tgtEl>
                                        <p:attrNameLst>
                                          <p:attrName>style.visibility</p:attrName>
                                        </p:attrNameLst>
                                      </p:cBhvr>
                                      <p:to>
                                        <p:strVal val="hidden"/>
                                      </p:to>
                                    </p:set>
                                  </p:childTnLst>
                                </p:cTn>
                              </p:par>
                              <p:par>
                                <p:cTn id="45" presetID="3" presetClass="exit" presetSubtype="10" fill="hold" grpId="0" nodeType="withEffect">
                                  <p:stCondLst>
                                    <p:cond delay="0"/>
                                  </p:stCondLst>
                                  <p:childTnLst>
                                    <p:animEffect transition="out" filter="blinds(horizontal)">
                                      <p:cBhvr>
                                        <p:cTn id="46" dur="500"/>
                                        <p:tgtEl>
                                          <p:spTgt spid="35"/>
                                        </p:tgtEl>
                                      </p:cBhvr>
                                    </p:animEffect>
                                    <p:set>
                                      <p:cBhvr>
                                        <p:cTn id="47" dur="1" fill="hold">
                                          <p:stCondLst>
                                            <p:cond delay="499"/>
                                          </p:stCondLst>
                                        </p:cTn>
                                        <p:tgtEl>
                                          <p:spTgt spid="35"/>
                                        </p:tgtEl>
                                        <p:attrNameLst>
                                          <p:attrName>style.visibility</p:attrName>
                                        </p:attrNameLst>
                                      </p:cBhvr>
                                      <p:to>
                                        <p:strVal val="hidden"/>
                                      </p:to>
                                    </p:set>
                                  </p:childTnLst>
                                </p:cTn>
                              </p:par>
                              <p:par>
                                <p:cTn id="48" presetID="3" presetClass="exit" presetSubtype="10" fill="hold" nodeType="withEffect">
                                  <p:stCondLst>
                                    <p:cond delay="0"/>
                                  </p:stCondLst>
                                  <p:childTnLst>
                                    <p:animEffect transition="out" filter="blinds(horizontal)">
                                      <p:cBhvr>
                                        <p:cTn id="49" dur="500"/>
                                        <p:tgtEl>
                                          <p:spTgt spid="38"/>
                                        </p:tgtEl>
                                      </p:cBhvr>
                                    </p:animEffect>
                                    <p:set>
                                      <p:cBhvr>
                                        <p:cTn id="50" dur="1" fill="hold">
                                          <p:stCondLst>
                                            <p:cond delay="499"/>
                                          </p:stCondLst>
                                        </p:cTn>
                                        <p:tgtEl>
                                          <p:spTgt spid="3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blinds(horizontal)">
                                      <p:cBhvr>
                                        <p:cTn id="55" dur="5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blinds(horizontal)">
                                      <p:cBhvr>
                                        <p:cTn id="60" dur="500"/>
                                        <p:tgtEl>
                                          <p:spTgt spid="64"/>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blinds(horizontal)">
                                      <p:cBhvr>
                                        <p:cTn id="63" dur="500"/>
                                        <p:tgtEl>
                                          <p:spTgt spid="65"/>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blinds(horizontal)">
                                      <p:cBhvr>
                                        <p:cTn id="66" dur="500"/>
                                        <p:tgtEl>
                                          <p:spTgt spid="66"/>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blinds(horizontal)">
                                      <p:cBhvr>
                                        <p:cTn id="69" dur="500"/>
                                        <p:tgtEl>
                                          <p:spTgt spid="67"/>
                                        </p:tgtEl>
                                      </p:cBhvr>
                                    </p:animEffect>
                                  </p:childTnLst>
                                </p:cTn>
                              </p:par>
                              <p:par>
                                <p:cTn id="70" presetID="3" presetClass="entr" presetSubtype="10" fill="hold"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linds(horizontal)">
                                      <p:cBhvr>
                                        <p:cTn id="72" dur="500"/>
                                        <p:tgtEl>
                                          <p:spTgt spid="17"/>
                                        </p:tgtEl>
                                      </p:cBhvr>
                                    </p:animEffect>
                                  </p:childTnLst>
                                </p:cTn>
                              </p:par>
                              <p:par>
                                <p:cTn id="73" presetID="3" presetClass="entr" presetSubtype="10" fill="hold" nodeType="withEffect">
                                  <p:stCondLst>
                                    <p:cond delay="0"/>
                                  </p:stCondLst>
                                  <p:childTnLst>
                                    <p:set>
                                      <p:cBhvr>
                                        <p:cTn id="74" dur="1" fill="hold">
                                          <p:stCondLst>
                                            <p:cond delay="0"/>
                                          </p:stCondLst>
                                        </p:cTn>
                                        <p:tgtEl>
                                          <p:spTgt spid="86"/>
                                        </p:tgtEl>
                                        <p:attrNameLst>
                                          <p:attrName>style.visibility</p:attrName>
                                        </p:attrNameLst>
                                      </p:cBhvr>
                                      <p:to>
                                        <p:strVal val="visible"/>
                                      </p:to>
                                    </p:set>
                                    <p:animEffect transition="in" filter="blinds(horizontal)">
                                      <p:cBhvr>
                                        <p:cTn id="75" dur="500"/>
                                        <p:tgtEl>
                                          <p:spTgt spid="86"/>
                                        </p:tgtEl>
                                      </p:cBhvr>
                                    </p:animEffect>
                                  </p:childTnLst>
                                </p:cTn>
                              </p:par>
                            </p:childTnLst>
                          </p:cTn>
                        </p:par>
                      </p:childTnLst>
                    </p:cTn>
                  </p:par>
                  <p:par>
                    <p:cTn id="76" fill="hold">
                      <p:stCondLst>
                        <p:cond delay="indefinite"/>
                      </p:stCondLst>
                      <p:childTnLst>
                        <p:par>
                          <p:cTn id="77" fill="hold">
                            <p:stCondLst>
                              <p:cond delay="0"/>
                            </p:stCondLst>
                            <p:childTnLst>
                              <p:par>
                                <p:cTn id="78" presetID="0" presetClass="path" presetSubtype="0" accel="50000" decel="50000" fill="hold" grpId="1" nodeType="clickEffect">
                                  <p:stCondLst>
                                    <p:cond delay="0"/>
                                  </p:stCondLst>
                                  <p:childTnLst>
                                    <p:animMotion origin="layout" path="M 0 0 L 0.29913 0 " pathEditMode="relative" ptsTypes="AA">
                                      <p:cBhvr>
                                        <p:cTn id="79" dur="2000" fill="hold"/>
                                        <p:tgtEl>
                                          <p:spTgt spid="65"/>
                                        </p:tgtEl>
                                        <p:attrNameLst>
                                          <p:attrName>ppt_x</p:attrName>
                                          <p:attrName>ppt_y</p:attrName>
                                        </p:attrNameLst>
                                      </p:cBhvr>
                                    </p:animMotion>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nodeType="clickEffect">
                                  <p:stCondLst>
                                    <p:cond delay="0"/>
                                  </p:stCondLst>
                                  <p:childTnLst>
                                    <p:set>
                                      <p:cBhvr>
                                        <p:cTn id="83" dur="1" fill="hold">
                                          <p:stCondLst>
                                            <p:cond delay="0"/>
                                          </p:stCondLst>
                                        </p:cTn>
                                        <p:tgtEl>
                                          <p:spTgt spid="99"/>
                                        </p:tgtEl>
                                        <p:attrNameLst>
                                          <p:attrName>style.visibility</p:attrName>
                                        </p:attrNameLst>
                                      </p:cBhvr>
                                      <p:to>
                                        <p:strVal val="visible"/>
                                      </p:to>
                                    </p:set>
                                    <p:animEffect transition="in" filter="blinds(horizontal)">
                                      <p:cBhvr>
                                        <p:cTn id="84" dur="500"/>
                                        <p:tgtEl>
                                          <p:spTgt spid="99"/>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blinds(horizontal)">
                                      <p:cBhvr>
                                        <p:cTn id="89" dur="500"/>
                                        <p:tgtEl>
                                          <p:spTgt spid="100"/>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103"/>
                                        </p:tgtEl>
                                        <p:attrNameLst>
                                          <p:attrName>style.visibility</p:attrName>
                                        </p:attrNameLst>
                                      </p:cBhvr>
                                      <p:to>
                                        <p:strVal val="visible"/>
                                      </p:to>
                                    </p:set>
                                    <p:animEffect transition="in" filter="blinds(horizontal)">
                                      <p:cBhvr>
                                        <p:cTn id="94" dur="500"/>
                                        <p:tgtEl>
                                          <p:spTgt spid="103"/>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105"/>
                                        </p:tgtEl>
                                        <p:attrNameLst>
                                          <p:attrName>style.visibility</p:attrName>
                                        </p:attrNameLst>
                                      </p:cBhvr>
                                      <p:to>
                                        <p:strVal val="visible"/>
                                      </p:to>
                                    </p:set>
                                    <p:animEffect transition="in" filter="blinds(horizontal)">
                                      <p:cBhvr>
                                        <p:cTn id="99" dur="500"/>
                                        <p:tgtEl>
                                          <p:spTgt spid="105"/>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11"/>
                                        </p:tgtEl>
                                        <p:attrNameLst>
                                          <p:attrName>style.visibility</p:attrName>
                                        </p:attrNameLst>
                                      </p:cBhvr>
                                      <p:to>
                                        <p:strVal val="visible"/>
                                      </p:to>
                                    </p:set>
                                    <p:animEffect transition="in" filter="blinds(horizontal)">
                                      <p:cBhvr>
                                        <p:cTn id="102" dur="500"/>
                                        <p:tgtEl>
                                          <p:spTgt spid="111"/>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112"/>
                                        </p:tgtEl>
                                        <p:attrNameLst>
                                          <p:attrName>style.visibility</p:attrName>
                                        </p:attrNameLst>
                                      </p:cBhvr>
                                      <p:to>
                                        <p:strVal val="visible"/>
                                      </p:to>
                                    </p:set>
                                    <p:animEffect transition="in" filter="blinds(horizontal)">
                                      <p:cBhvr>
                                        <p:cTn id="105" dur="500"/>
                                        <p:tgtEl>
                                          <p:spTgt spid="112"/>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113"/>
                                        </p:tgtEl>
                                        <p:attrNameLst>
                                          <p:attrName>style.visibility</p:attrName>
                                        </p:attrNameLst>
                                      </p:cBhvr>
                                      <p:to>
                                        <p:strVal val="visible"/>
                                      </p:to>
                                    </p:set>
                                    <p:animEffect transition="in" filter="blinds(horizontal)">
                                      <p:cBhvr>
                                        <p:cTn id="108" dur="500"/>
                                        <p:tgtEl>
                                          <p:spTgt spid="113"/>
                                        </p:tgtEl>
                                      </p:cBhvr>
                                    </p:animEffect>
                                  </p:childTnLst>
                                </p:cTn>
                              </p:par>
                              <p:par>
                                <p:cTn id="109" presetID="3" presetClass="entr" presetSubtype="1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blinds(horizontal)">
                                      <p:cBhvr>
                                        <p:cTn id="111" dur="500"/>
                                        <p:tgtEl>
                                          <p:spTgt spid="22"/>
                                        </p:tgtEl>
                                      </p:cBhvr>
                                    </p:animEffect>
                                  </p:childTnLst>
                                </p:cTn>
                              </p:par>
                              <p:par>
                                <p:cTn id="112" presetID="3" presetClass="entr" presetSubtype="10" fill="hold" nodeType="withEffect">
                                  <p:stCondLst>
                                    <p:cond delay="0"/>
                                  </p:stCondLst>
                                  <p:childTnLst>
                                    <p:set>
                                      <p:cBhvr>
                                        <p:cTn id="113" dur="1" fill="hold">
                                          <p:stCondLst>
                                            <p:cond delay="0"/>
                                          </p:stCondLst>
                                        </p:cTn>
                                        <p:tgtEl>
                                          <p:spTgt spid="132"/>
                                        </p:tgtEl>
                                        <p:attrNameLst>
                                          <p:attrName>style.visibility</p:attrName>
                                        </p:attrNameLst>
                                      </p:cBhvr>
                                      <p:to>
                                        <p:strVal val="visible"/>
                                      </p:to>
                                    </p:set>
                                    <p:animEffect transition="in" filter="blinds(horizontal)">
                                      <p:cBhvr>
                                        <p:cTn id="114" dur="500"/>
                                        <p:tgtEl>
                                          <p:spTgt spid="132"/>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blinds(horizontal)">
                                      <p:cBhvr>
                                        <p:cTn id="119" dur="500"/>
                                        <p:tgtEl>
                                          <p:spTgt spid="110"/>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nodeType="clickEffect">
                                  <p:stCondLst>
                                    <p:cond delay="0"/>
                                  </p:stCondLst>
                                  <p:childTnLst>
                                    <p:set>
                                      <p:cBhvr>
                                        <p:cTn id="123" dur="1" fill="hold">
                                          <p:stCondLst>
                                            <p:cond delay="0"/>
                                          </p:stCondLst>
                                        </p:cTn>
                                        <p:tgtEl>
                                          <p:spTgt spid="156"/>
                                        </p:tgtEl>
                                        <p:attrNameLst>
                                          <p:attrName>style.visibility</p:attrName>
                                        </p:attrNameLst>
                                      </p:cBhvr>
                                      <p:to>
                                        <p:strVal val="visible"/>
                                      </p:to>
                                    </p:set>
                                    <p:animEffect transition="in" filter="blinds(horizontal)">
                                      <p:cBhvr>
                                        <p:cTn id="124" dur="500"/>
                                        <p:tgtEl>
                                          <p:spTgt spid="156"/>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nodeType="clickEffect">
                                  <p:stCondLst>
                                    <p:cond delay="0"/>
                                  </p:stCondLst>
                                  <p:childTnLst>
                                    <p:set>
                                      <p:cBhvr>
                                        <p:cTn id="128" dur="1" fill="hold">
                                          <p:stCondLst>
                                            <p:cond delay="0"/>
                                          </p:stCondLst>
                                        </p:cTn>
                                        <p:tgtEl>
                                          <p:spTgt spid="106"/>
                                        </p:tgtEl>
                                        <p:attrNameLst>
                                          <p:attrName>style.visibility</p:attrName>
                                        </p:attrNameLst>
                                      </p:cBhvr>
                                      <p:to>
                                        <p:strVal val="visible"/>
                                      </p:to>
                                    </p:set>
                                    <p:animEffect transition="in" filter="blinds(horizontal)">
                                      <p:cBhvr>
                                        <p:cTn id="129" dur="500"/>
                                        <p:tgtEl>
                                          <p:spTgt spid="106"/>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nodeType="clickEffect">
                                  <p:stCondLst>
                                    <p:cond delay="0"/>
                                  </p:stCondLst>
                                  <p:childTnLst>
                                    <p:set>
                                      <p:cBhvr>
                                        <p:cTn id="133" dur="1" fill="hold">
                                          <p:stCondLst>
                                            <p:cond delay="0"/>
                                          </p:stCondLst>
                                        </p:cTn>
                                        <p:tgtEl>
                                          <p:spTgt spid="109"/>
                                        </p:tgtEl>
                                        <p:attrNameLst>
                                          <p:attrName>style.visibility</p:attrName>
                                        </p:attrNameLst>
                                      </p:cBhvr>
                                      <p:to>
                                        <p:strVal val="visible"/>
                                      </p:to>
                                    </p:set>
                                    <p:animEffect transition="in" filter="blinds(horizontal)">
                                      <p:cBhvr>
                                        <p:cTn id="134" dur="500"/>
                                        <p:tgtEl>
                                          <p:spTgt spid="109"/>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nodeType="clickEffect">
                                  <p:stCondLst>
                                    <p:cond delay="0"/>
                                  </p:stCondLst>
                                  <p:childTnLst>
                                    <p:set>
                                      <p:cBhvr>
                                        <p:cTn id="138" dur="1" fill="hold">
                                          <p:stCondLst>
                                            <p:cond delay="0"/>
                                          </p:stCondLst>
                                        </p:cTn>
                                        <p:tgtEl>
                                          <p:spTgt spid="133"/>
                                        </p:tgtEl>
                                        <p:attrNameLst>
                                          <p:attrName>style.visibility</p:attrName>
                                        </p:attrNameLst>
                                      </p:cBhvr>
                                      <p:to>
                                        <p:strVal val="visible"/>
                                      </p:to>
                                    </p:set>
                                    <p:animEffect transition="in" filter="blinds(horizontal)">
                                      <p:cBhvr>
                                        <p:cTn id="139" dur="500"/>
                                        <p:tgtEl>
                                          <p:spTgt spid="133"/>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134"/>
                                        </p:tgtEl>
                                        <p:attrNameLst>
                                          <p:attrName>style.visibility</p:attrName>
                                        </p:attrNameLst>
                                      </p:cBhvr>
                                      <p:to>
                                        <p:strVal val="visible"/>
                                      </p:to>
                                    </p:set>
                                    <p:animEffect transition="in" filter="blinds(horizontal)">
                                      <p:cBhvr>
                                        <p:cTn id="142" dur="500"/>
                                        <p:tgtEl>
                                          <p:spTgt spid="134"/>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135"/>
                                        </p:tgtEl>
                                        <p:attrNameLst>
                                          <p:attrName>style.visibility</p:attrName>
                                        </p:attrNameLst>
                                      </p:cBhvr>
                                      <p:to>
                                        <p:strVal val="visible"/>
                                      </p:to>
                                    </p:set>
                                    <p:animEffect transition="in" filter="blinds(horizontal)">
                                      <p:cBhvr>
                                        <p:cTn id="145" dur="500"/>
                                        <p:tgtEl>
                                          <p:spTgt spid="135"/>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136"/>
                                        </p:tgtEl>
                                        <p:attrNameLst>
                                          <p:attrName>style.visibility</p:attrName>
                                        </p:attrNameLst>
                                      </p:cBhvr>
                                      <p:to>
                                        <p:strVal val="visible"/>
                                      </p:to>
                                    </p:set>
                                    <p:animEffect transition="in" filter="blinds(horizontal)">
                                      <p:cBhvr>
                                        <p:cTn id="148" dur="500"/>
                                        <p:tgtEl>
                                          <p:spTgt spid="136"/>
                                        </p:tgtEl>
                                      </p:cBhvr>
                                    </p:animEffect>
                                  </p:childTnLst>
                                </p:cTn>
                              </p:par>
                              <p:par>
                                <p:cTn id="149" presetID="3" presetClass="entr" presetSubtype="10" fill="hold" nodeType="with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blinds(horizontal)">
                                      <p:cBhvr>
                                        <p:cTn id="151" dur="500"/>
                                        <p:tgtEl>
                                          <p:spTgt spid="24"/>
                                        </p:tgtEl>
                                      </p:cBhvr>
                                    </p:animEffect>
                                  </p:childTnLst>
                                </p:cTn>
                              </p:par>
                              <p:par>
                                <p:cTn id="152" presetID="3" presetClass="entr" presetSubtype="10" fill="hold" nodeType="withEffect">
                                  <p:stCondLst>
                                    <p:cond delay="0"/>
                                  </p:stCondLst>
                                  <p:childTnLst>
                                    <p:set>
                                      <p:cBhvr>
                                        <p:cTn id="153" dur="1" fill="hold">
                                          <p:stCondLst>
                                            <p:cond delay="0"/>
                                          </p:stCondLst>
                                        </p:cTn>
                                        <p:tgtEl>
                                          <p:spTgt spid="155"/>
                                        </p:tgtEl>
                                        <p:attrNameLst>
                                          <p:attrName>style.visibility</p:attrName>
                                        </p:attrNameLst>
                                      </p:cBhvr>
                                      <p:to>
                                        <p:strVal val="visible"/>
                                      </p:to>
                                    </p:set>
                                    <p:animEffect transition="in" filter="blinds(horizontal)">
                                      <p:cBhvr>
                                        <p:cTn id="154" dur="500"/>
                                        <p:tgtEl>
                                          <p:spTgt spid="155"/>
                                        </p:tgtEl>
                                      </p:cBhvr>
                                    </p:animEffect>
                                  </p:childTnLst>
                                </p:cTn>
                              </p:par>
                            </p:childTnLst>
                          </p:cTn>
                        </p:par>
                      </p:childTnLst>
                    </p:cTn>
                  </p:par>
                  <p:par>
                    <p:cTn id="155" fill="hold">
                      <p:stCondLst>
                        <p:cond delay="indefinite"/>
                      </p:stCondLst>
                      <p:childTnLst>
                        <p:par>
                          <p:cTn id="156" fill="hold">
                            <p:stCondLst>
                              <p:cond delay="0"/>
                            </p:stCondLst>
                            <p:childTnLst>
                              <p:par>
                                <p:cTn id="157" presetID="0" presetClass="path" presetSubtype="0" accel="50000" decel="50000" fill="hold" nodeType="clickEffect">
                                  <p:stCondLst>
                                    <p:cond delay="0"/>
                                  </p:stCondLst>
                                  <p:childTnLst>
                                    <p:animMotion origin="layout" path="M 0 0 L 0.56701 0 " pathEditMode="relative" ptsTypes="AA">
                                      <p:cBhvr>
                                        <p:cTn id="158" dur="2000" fill="hold"/>
                                        <p:tgtEl>
                                          <p:spTgt spid="133"/>
                                        </p:tgtEl>
                                        <p:attrNameLst>
                                          <p:attrName>ppt_x</p:attrName>
                                          <p:attrName>ppt_y</p:attrName>
                                        </p:attrNameLst>
                                      </p:cBhvr>
                                    </p:animMotion>
                                  </p:childTnLst>
                                </p:cTn>
                              </p:par>
                              <p:par>
                                <p:cTn id="159" presetID="0" presetClass="path" presetSubtype="0" accel="50000" decel="50000" fill="hold" grpId="1" nodeType="withEffect">
                                  <p:stCondLst>
                                    <p:cond delay="0"/>
                                  </p:stCondLst>
                                  <p:childTnLst>
                                    <p:animMotion origin="layout" path="M 0 0 L 0.56701 0 " pathEditMode="relative" ptsTypes="AA">
                                      <p:cBhvr>
                                        <p:cTn id="160" dur="2000" fill="hold"/>
                                        <p:tgtEl>
                                          <p:spTgt spid="134"/>
                                        </p:tgtEl>
                                        <p:attrNameLst>
                                          <p:attrName>ppt_x</p:attrName>
                                          <p:attrName>ppt_y</p:attrName>
                                        </p:attrNameLst>
                                      </p:cBhvr>
                                    </p:animMotion>
                                  </p:childTnLst>
                                </p:cTn>
                              </p:par>
                              <p:par>
                                <p:cTn id="161" presetID="0" presetClass="path" presetSubtype="0" accel="50000" decel="50000" fill="hold" grpId="1" nodeType="withEffect">
                                  <p:stCondLst>
                                    <p:cond delay="0"/>
                                  </p:stCondLst>
                                  <p:childTnLst>
                                    <p:animMotion origin="layout" path="M 0 0 L 0.56701 0 " pathEditMode="relative" ptsTypes="AA">
                                      <p:cBhvr>
                                        <p:cTn id="162" dur="2000" fill="hold"/>
                                        <p:tgtEl>
                                          <p:spTgt spid="135"/>
                                        </p:tgtEl>
                                        <p:attrNameLst>
                                          <p:attrName>ppt_x</p:attrName>
                                          <p:attrName>ppt_y</p:attrName>
                                        </p:attrNameLst>
                                      </p:cBhvr>
                                    </p:animMotion>
                                  </p:childTnLst>
                                </p:cTn>
                              </p:par>
                              <p:par>
                                <p:cTn id="163" presetID="0" presetClass="path" presetSubtype="0" accel="50000" decel="50000" fill="hold" nodeType="withEffect">
                                  <p:stCondLst>
                                    <p:cond delay="0"/>
                                  </p:stCondLst>
                                  <p:childTnLst>
                                    <p:animMotion origin="layout" path="M 0 0 L 0.56701 0 " pathEditMode="relative" ptsTypes="AA">
                                      <p:cBhvr>
                                        <p:cTn id="164" dur="2000" fill="hold"/>
                                        <p:tgtEl>
                                          <p:spTgt spid="155"/>
                                        </p:tgtEl>
                                        <p:attrNameLst>
                                          <p:attrName>ppt_x</p:attrName>
                                          <p:attrName>ppt_y</p:attrName>
                                        </p:attrNameLst>
                                      </p:cBhvr>
                                    </p:animMotion>
                                  </p:childTnLst>
                                </p:cTn>
                              </p:par>
                            </p:childTnLst>
                          </p:cTn>
                        </p:par>
                      </p:childTnLst>
                    </p:cTn>
                  </p:par>
                  <p:par>
                    <p:cTn id="165" fill="hold">
                      <p:stCondLst>
                        <p:cond delay="indefinite"/>
                      </p:stCondLst>
                      <p:childTnLst>
                        <p:par>
                          <p:cTn id="166" fill="hold">
                            <p:stCondLst>
                              <p:cond delay="0"/>
                            </p:stCondLst>
                            <p:childTnLst>
                              <p:par>
                                <p:cTn id="167" presetID="3" presetClass="entr" presetSubtype="10" fill="hold" nodeType="clickEffect">
                                  <p:stCondLst>
                                    <p:cond delay="0"/>
                                  </p:stCondLst>
                                  <p:childTnLst>
                                    <p:set>
                                      <p:cBhvr>
                                        <p:cTn id="168" dur="1" fill="hold">
                                          <p:stCondLst>
                                            <p:cond delay="0"/>
                                          </p:stCondLst>
                                        </p:cTn>
                                        <p:tgtEl>
                                          <p:spTgt spid="160"/>
                                        </p:tgtEl>
                                        <p:attrNameLst>
                                          <p:attrName>style.visibility</p:attrName>
                                        </p:attrNameLst>
                                      </p:cBhvr>
                                      <p:to>
                                        <p:strVal val="visible"/>
                                      </p:to>
                                    </p:set>
                                    <p:animEffect transition="in" filter="blinds(horizontal)">
                                      <p:cBhvr>
                                        <p:cTn id="169" dur="500"/>
                                        <p:tgtEl>
                                          <p:spTgt spid="160"/>
                                        </p:tgtEl>
                                      </p:cBhvr>
                                    </p:animEffect>
                                  </p:childTnLst>
                                </p:cTn>
                              </p:par>
                            </p:childTnLst>
                          </p:cTn>
                        </p:par>
                      </p:childTnLst>
                    </p:cTn>
                  </p:par>
                  <p:par>
                    <p:cTn id="170" fill="hold">
                      <p:stCondLst>
                        <p:cond delay="indefinite"/>
                      </p:stCondLst>
                      <p:childTnLst>
                        <p:par>
                          <p:cTn id="171" fill="hold">
                            <p:stCondLst>
                              <p:cond delay="0"/>
                            </p:stCondLst>
                            <p:childTnLst>
                              <p:par>
                                <p:cTn id="172" presetID="3" presetClass="entr" presetSubtype="10" fill="hold" nodeType="clickEffect">
                                  <p:stCondLst>
                                    <p:cond delay="0"/>
                                  </p:stCondLst>
                                  <p:childTnLst>
                                    <p:set>
                                      <p:cBhvr>
                                        <p:cTn id="173" dur="1" fill="hold">
                                          <p:stCondLst>
                                            <p:cond delay="0"/>
                                          </p:stCondLst>
                                        </p:cTn>
                                        <p:tgtEl>
                                          <p:spTgt spid="161"/>
                                        </p:tgtEl>
                                        <p:attrNameLst>
                                          <p:attrName>style.visibility</p:attrName>
                                        </p:attrNameLst>
                                      </p:cBhvr>
                                      <p:to>
                                        <p:strVal val="visible"/>
                                      </p:to>
                                    </p:set>
                                    <p:animEffect transition="in" filter="blinds(horizontal)">
                                      <p:cBhvr>
                                        <p:cTn id="174"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3" grpId="2" animBg="1"/>
      <p:bldP spid="34" grpId="0"/>
      <p:bldP spid="34" grpId="1"/>
      <p:bldP spid="35" grpId="0"/>
      <p:bldP spid="35" grpId="1"/>
      <p:bldP spid="40" grpId="0"/>
      <p:bldP spid="65" grpId="0" animBg="1"/>
      <p:bldP spid="65" grpId="1" animBg="1"/>
      <p:bldP spid="66" grpId="0"/>
      <p:bldP spid="67" grpId="0"/>
      <p:bldP spid="111" grpId="0" animBg="1"/>
      <p:bldP spid="112" grpId="0"/>
      <p:bldP spid="113" grpId="0"/>
      <p:bldP spid="134" grpId="0" animBg="1"/>
      <p:bldP spid="134" grpId="1" animBg="1"/>
      <p:bldP spid="135" grpId="0"/>
      <p:bldP spid="135" grpId="1"/>
      <p:bldP spid="136" grpId="0"/>
      <p:bldP spid="10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p:txBody>
          <a:bodyPr/>
          <a:lstStyle/>
          <a:p>
            <a:r>
              <a:rPr lang="zh-CN" altLang="en-US" dirty="0">
                <a:ea typeface="宋体" pitchFamily="2" charset="-122"/>
              </a:rPr>
              <a:t>问题</a:t>
            </a:r>
            <a:r>
              <a:rPr lang="en-US" altLang="zh-CN" dirty="0">
                <a:ea typeface="宋体" pitchFamily="2" charset="-122"/>
              </a:rPr>
              <a:t>2.2</a:t>
            </a:r>
            <a:r>
              <a:rPr lang="zh-CN" altLang="en-US" dirty="0">
                <a:ea typeface="宋体" pitchFamily="2" charset="-122"/>
              </a:rPr>
              <a:t>：多项式相加</a:t>
            </a:r>
            <a:r>
              <a:rPr lang="en-US" altLang="zh-CN" dirty="0">
                <a:ea typeface="宋体" pitchFamily="2" charset="-122"/>
              </a:rPr>
              <a:t>*</a:t>
            </a:r>
            <a:endParaRPr lang="zh-CN" altLang="en-US" dirty="0">
              <a:ea typeface="宋体" pitchFamily="2" charset="-122"/>
            </a:endParaRPr>
          </a:p>
        </p:txBody>
      </p:sp>
      <p:sp>
        <p:nvSpPr>
          <p:cNvPr id="123907" name="页脚占位符 2"/>
          <p:cNvSpPr>
            <a:spLocks noGrp="1"/>
          </p:cNvSpPr>
          <p:nvPr>
            <p:ph type="ftr" sz="quarter" idx="10"/>
          </p:nvPr>
        </p:nvSpPr>
        <p:spPr>
          <a:noFill/>
        </p:spPr>
        <p:txBody>
          <a:bodyPr/>
          <a:lstStyle/>
          <a:p>
            <a:r>
              <a:rPr lang="en-US" altLang="zh-CN"/>
              <a:t>构造类型 – 数组和指针</a:t>
            </a:r>
          </a:p>
        </p:txBody>
      </p:sp>
      <p:sp>
        <p:nvSpPr>
          <p:cNvPr id="123908" name="灯片编号占位符 3"/>
          <p:cNvSpPr>
            <a:spLocks noGrp="1"/>
          </p:cNvSpPr>
          <p:nvPr>
            <p:ph type="sldNum" sz="quarter" idx="11"/>
          </p:nvPr>
        </p:nvSpPr>
        <p:spPr>
          <a:noFill/>
        </p:spPr>
        <p:txBody>
          <a:bodyPr/>
          <a:lstStyle/>
          <a:p>
            <a:fld id="{76BD6190-4671-484F-B738-F79F3673BE31}" type="slidenum">
              <a:rPr lang="en-US" altLang="zh-CN" smtClean="0"/>
              <a:pPr/>
              <a:t>82</a:t>
            </a:fld>
            <a:endParaRPr lang="en-US" altLang="zh-CN"/>
          </a:p>
        </p:txBody>
      </p:sp>
      <p:sp>
        <p:nvSpPr>
          <p:cNvPr id="121861" name="矩形 4"/>
          <p:cNvSpPr>
            <a:spLocks noChangeArrowheads="1"/>
          </p:cNvSpPr>
          <p:nvPr/>
        </p:nvSpPr>
        <p:spPr bwMode="auto">
          <a:xfrm>
            <a:off x="0" y="954088"/>
            <a:ext cx="5795963" cy="5903912"/>
          </a:xfrm>
          <a:prstGeom prst="rect">
            <a:avLst/>
          </a:prstGeom>
          <a:solidFill>
            <a:srgbClr val="00B0F0"/>
          </a:solidFill>
          <a:ln w="9525">
            <a:noFill/>
            <a:miter lim="800000"/>
            <a:headEnd/>
            <a:tailEnd/>
          </a:ln>
        </p:spPr>
        <p:txBody>
          <a:bodyPr>
            <a:spAutoFit/>
          </a:bodyPr>
          <a:lstStyle/>
          <a:p>
            <a:pPr>
              <a:lnSpc>
                <a:spcPct val="60000"/>
              </a:lnSpc>
              <a:spcBef>
                <a:spcPct val="40000"/>
              </a:spcBef>
              <a:buFont typeface="Wingdings" pitchFamily="2" charset="2"/>
              <a:buNone/>
            </a:pPr>
            <a:r>
              <a:rPr lang="en-US" altLang="zh-CN" sz="1600" b="0"/>
              <a:t>//c3_4c.c</a:t>
            </a:r>
          </a:p>
          <a:p>
            <a:pPr>
              <a:lnSpc>
                <a:spcPct val="60000"/>
              </a:lnSpc>
              <a:spcBef>
                <a:spcPct val="40000"/>
              </a:spcBef>
              <a:buFont typeface="Wingdings" pitchFamily="2" charset="2"/>
              <a:buNone/>
            </a:pPr>
            <a:r>
              <a:rPr lang="en-US" altLang="zh-CN" sz="1600" b="0"/>
              <a:t>#include &lt;stdio.h&gt;</a:t>
            </a:r>
          </a:p>
          <a:p>
            <a:pPr>
              <a:lnSpc>
                <a:spcPct val="60000"/>
              </a:lnSpc>
              <a:spcBef>
                <a:spcPct val="40000"/>
              </a:spcBef>
              <a:buFont typeface="Wingdings" pitchFamily="2" charset="2"/>
              <a:buNone/>
            </a:pPr>
            <a:r>
              <a:rPr lang="en-US" altLang="zh-CN" sz="1600" b="0"/>
              <a:t>#include &lt;stdlib.h&gt;</a:t>
            </a:r>
          </a:p>
          <a:p>
            <a:pPr>
              <a:lnSpc>
                <a:spcPct val="60000"/>
              </a:lnSpc>
              <a:spcBef>
                <a:spcPct val="40000"/>
              </a:spcBef>
              <a:buFont typeface="Wingdings" pitchFamily="2" charset="2"/>
              <a:buNone/>
            </a:pPr>
            <a:r>
              <a:rPr lang="en-US" altLang="zh-CN" sz="1600" b="0"/>
              <a:t>struct  Node { //</a:t>
            </a:r>
            <a:r>
              <a:rPr lang="zh-CN" altLang="en-US" sz="1600" b="0"/>
              <a:t>一个多项式节点结构</a:t>
            </a:r>
            <a:endParaRPr lang="en-US" altLang="zh-CN" sz="1600" b="0"/>
          </a:p>
          <a:p>
            <a:pPr>
              <a:lnSpc>
                <a:spcPct val="60000"/>
              </a:lnSpc>
              <a:spcBef>
                <a:spcPct val="40000"/>
              </a:spcBef>
              <a:buFont typeface="Wingdings" pitchFamily="2" charset="2"/>
              <a:buNone/>
            </a:pPr>
            <a:r>
              <a:rPr lang="en-US" altLang="zh-CN" sz="1600" b="0"/>
              <a:t>    int coe; //</a:t>
            </a:r>
            <a:r>
              <a:rPr lang="zh-CN" altLang="en-US" sz="1600" b="0"/>
              <a:t>系数</a:t>
            </a:r>
            <a:endParaRPr lang="en-US" altLang="zh-CN" sz="1600" b="0"/>
          </a:p>
          <a:p>
            <a:pPr>
              <a:lnSpc>
                <a:spcPct val="60000"/>
              </a:lnSpc>
              <a:spcBef>
                <a:spcPct val="40000"/>
              </a:spcBef>
              <a:buFont typeface="Wingdings" pitchFamily="2" charset="2"/>
              <a:buNone/>
            </a:pPr>
            <a:r>
              <a:rPr lang="en-US" altLang="zh-CN" sz="1600" b="0"/>
              <a:t>    int pow; //</a:t>
            </a:r>
            <a:r>
              <a:rPr lang="zh-CN" altLang="en-US" sz="1600" b="0"/>
              <a:t>幂</a:t>
            </a:r>
            <a:endParaRPr lang="en-US" altLang="zh-CN" sz="1600" b="0"/>
          </a:p>
          <a:p>
            <a:pPr>
              <a:lnSpc>
                <a:spcPct val="60000"/>
              </a:lnSpc>
              <a:spcBef>
                <a:spcPct val="40000"/>
              </a:spcBef>
              <a:buFont typeface="Wingdings" pitchFamily="2" charset="2"/>
              <a:buNone/>
            </a:pPr>
            <a:r>
              <a:rPr lang="en-US" altLang="zh-CN" sz="1600" b="0"/>
              <a:t>    struct Node *next;</a:t>
            </a:r>
          </a:p>
          <a:p>
            <a:pPr>
              <a:lnSpc>
                <a:spcPct val="60000"/>
              </a:lnSpc>
              <a:spcBef>
                <a:spcPct val="40000"/>
              </a:spcBef>
              <a:buFont typeface="Wingdings" pitchFamily="2" charset="2"/>
              <a:buNone/>
            </a:pPr>
            <a:r>
              <a:rPr lang="en-US" altLang="zh-CN" sz="1600" b="0"/>
              <a:t>}; </a:t>
            </a:r>
          </a:p>
          <a:p>
            <a:pPr>
              <a:lnSpc>
                <a:spcPct val="60000"/>
              </a:lnSpc>
              <a:spcBef>
                <a:spcPct val="40000"/>
              </a:spcBef>
              <a:buFont typeface="Wingdings" pitchFamily="2" charset="2"/>
              <a:buNone/>
            </a:pPr>
            <a:r>
              <a:rPr lang="en-US" altLang="zh-CN" sz="1600" b="0"/>
              <a:t>int main()</a:t>
            </a:r>
          </a:p>
          <a:p>
            <a:pPr>
              <a:lnSpc>
                <a:spcPct val="60000"/>
              </a:lnSpc>
              <a:spcBef>
                <a:spcPct val="40000"/>
              </a:spcBef>
              <a:buFont typeface="Wingdings" pitchFamily="2" charset="2"/>
              <a:buNone/>
            </a:pPr>
            <a:r>
              <a:rPr lang="en-US" altLang="zh-CN" sz="1600" b="0"/>
              <a:t>{</a:t>
            </a:r>
          </a:p>
          <a:p>
            <a:r>
              <a:rPr lang="en-US" altLang="zh-CN" sz="1600" b="0"/>
              <a:t>    int a,n;</a:t>
            </a:r>
          </a:p>
          <a:p>
            <a:r>
              <a:rPr lang="en-US" altLang="zh-CN" sz="1600" b="0"/>
              <a:t>    char c;</a:t>
            </a:r>
          </a:p>
          <a:p>
            <a:r>
              <a:rPr lang="en-US" altLang="zh-CN" sz="1600" b="0"/>
              <a:t>    struct Node *head,*p,*q,*p0;</a:t>
            </a:r>
          </a:p>
          <a:p>
            <a:r>
              <a:rPr lang="en-US" altLang="zh-CN" sz="1600" b="0"/>
              <a:t>    head = p = NULL;</a:t>
            </a:r>
          </a:p>
          <a:p>
            <a:r>
              <a:rPr lang="en-US" altLang="zh-CN" sz="1600" b="0"/>
              <a:t>    do {  //</a:t>
            </a:r>
            <a:r>
              <a:rPr lang="zh-CN" altLang="en-US" sz="1600" b="0"/>
              <a:t>创建一个链表存放第一个多项式</a:t>
            </a:r>
            <a:endParaRPr lang="en-US" altLang="zh-CN" sz="1600" b="0"/>
          </a:p>
          <a:p>
            <a:r>
              <a:rPr lang="en-US" altLang="zh-CN" sz="1600" b="0"/>
              <a:t>        scanf(“%d%d%c”, &amp;a, &amp;n, &amp;c);</a:t>
            </a:r>
          </a:p>
          <a:p>
            <a:r>
              <a:rPr lang="en-US" altLang="zh-CN" sz="1600" b="0"/>
              <a:t>        if( head == NULL) </a:t>
            </a:r>
          </a:p>
          <a:p>
            <a:r>
              <a:rPr lang="en-US" altLang="zh-CN" sz="1600" b="0"/>
              <a:t>             head = p = (struct Node *)malloc(sizeof(struct Node));</a:t>
            </a:r>
          </a:p>
          <a:p>
            <a:r>
              <a:rPr lang="en-US" altLang="zh-CN" sz="1600" b="0"/>
              <a:t>       else {</a:t>
            </a:r>
          </a:p>
          <a:p>
            <a:r>
              <a:rPr lang="en-US" altLang="zh-CN" sz="1600" b="0"/>
              <a:t>            p-&gt;next = (struct Node *)malloc(sizeof(struct Node));</a:t>
            </a:r>
          </a:p>
          <a:p>
            <a:r>
              <a:rPr lang="en-US" altLang="zh-CN" sz="1600" b="0"/>
              <a:t>            p = p-&gt;next;</a:t>
            </a:r>
          </a:p>
          <a:p>
            <a:r>
              <a:rPr lang="en-US" altLang="zh-CN" sz="1600" b="0"/>
              <a:t>       }</a:t>
            </a:r>
          </a:p>
          <a:p>
            <a:r>
              <a:rPr lang="en-US" altLang="zh-CN" sz="1600" b="0"/>
              <a:t>       p-&gt;coe = a; p-&gt;pow = n; p-&gt;next = NULL;</a:t>
            </a:r>
          </a:p>
          <a:p>
            <a:r>
              <a:rPr lang="en-US" altLang="zh-CN" sz="1600" b="0"/>
              <a:t>     } while ( c != ‘\n’);</a:t>
            </a:r>
          </a:p>
        </p:txBody>
      </p:sp>
      <p:sp>
        <p:nvSpPr>
          <p:cNvPr id="121862" name="矩形 5"/>
          <p:cNvSpPr>
            <a:spLocks noChangeArrowheads="1"/>
          </p:cNvSpPr>
          <p:nvPr/>
        </p:nvSpPr>
        <p:spPr bwMode="auto">
          <a:xfrm>
            <a:off x="2915816" y="0"/>
            <a:ext cx="6228184" cy="4770537"/>
          </a:xfrm>
          <a:prstGeom prst="rect">
            <a:avLst/>
          </a:prstGeom>
          <a:solidFill>
            <a:srgbClr val="92D050"/>
          </a:solidFill>
          <a:ln w="9525">
            <a:noFill/>
            <a:miter lim="800000"/>
            <a:headEnd/>
            <a:tailEnd/>
          </a:ln>
        </p:spPr>
        <p:txBody>
          <a:bodyPr wrap="square">
            <a:spAutoFit/>
          </a:bodyPr>
          <a:lstStyle/>
          <a:p>
            <a:r>
              <a:rPr lang="en-US" altLang="zh-CN" sz="1600" b="0" dirty="0"/>
              <a:t>    do { //</a:t>
            </a:r>
            <a:r>
              <a:rPr lang="zh-CN" altLang="en-US" sz="1600" b="0" dirty="0"/>
              <a:t>将第二个多项式的每个项插入到第一个多项式链表中</a:t>
            </a:r>
            <a:endParaRPr lang="en-US" altLang="zh-CN" sz="1600" b="0" dirty="0"/>
          </a:p>
          <a:p>
            <a:r>
              <a:rPr lang="en-US" altLang="zh-CN" sz="1600" b="0" dirty="0"/>
              <a:t>        </a:t>
            </a:r>
            <a:r>
              <a:rPr lang="en-US" altLang="zh-CN" sz="1600" b="0" dirty="0" err="1"/>
              <a:t>scanf</a:t>
            </a:r>
            <a:r>
              <a:rPr lang="en-US" altLang="zh-CN" sz="1600" b="0" dirty="0"/>
              <a:t>(“%</a:t>
            </a:r>
            <a:r>
              <a:rPr lang="en-US" altLang="zh-CN" sz="1600" b="0" dirty="0" err="1"/>
              <a:t>d%d%c</a:t>
            </a:r>
            <a:r>
              <a:rPr lang="en-US" altLang="zh-CN" sz="1600" b="0" dirty="0"/>
              <a:t>”, &amp;a, &amp;n, &amp;c);//</a:t>
            </a:r>
            <a:r>
              <a:rPr lang="zh-CN" altLang="en-US" sz="1600" b="0" dirty="0"/>
              <a:t>生成第二个多项式的一个节点</a:t>
            </a:r>
            <a:endParaRPr lang="en-US" altLang="zh-CN" sz="1600" b="0" dirty="0"/>
          </a:p>
          <a:p>
            <a:r>
              <a:rPr lang="en-US" altLang="zh-CN" sz="1600" b="0" dirty="0"/>
              <a:t>        q = (</a:t>
            </a:r>
            <a:r>
              <a:rPr lang="en-US" altLang="zh-CN" sz="1600" b="0" dirty="0" err="1"/>
              <a:t>struct</a:t>
            </a:r>
            <a:r>
              <a:rPr lang="en-US" altLang="zh-CN" sz="1600" b="0" dirty="0"/>
              <a:t> Node *)</a:t>
            </a:r>
            <a:r>
              <a:rPr lang="en-US" altLang="zh-CN" sz="1600" b="0" dirty="0" err="1"/>
              <a:t>malloc</a:t>
            </a:r>
            <a:r>
              <a:rPr lang="en-US" altLang="zh-CN" sz="1600" b="0" dirty="0"/>
              <a:t>(</a:t>
            </a:r>
            <a:r>
              <a:rPr lang="en-US" altLang="zh-CN" sz="1600" b="0" dirty="0" err="1"/>
              <a:t>sizeof</a:t>
            </a:r>
            <a:r>
              <a:rPr lang="en-US" altLang="zh-CN" sz="1600" b="0" dirty="0"/>
              <a:t>(</a:t>
            </a:r>
            <a:r>
              <a:rPr lang="en-US" altLang="zh-CN" sz="1600" b="0" dirty="0" err="1"/>
              <a:t>struct</a:t>
            </a:r>
            <a:r>
              <a:rPr lang="en-US" altLang="zh-CN" sz="1600" b="0" dirty="0"/>
              <a:t> Node));</a:t>
            </a:r>
          </a:p>
          <a:p>
            <a:r>
              <a:rPr lang="en-US" altLang="zh-CN" sz="1600" b="0" dirty="0"/>
              <a:t>        q-&gt;</a:t>
            </a:r>
            <a:r>
              <a:rPr lang="en-US" altLang="zh-CN" sz="1600" b="0" dirty="0" err="1"/>
              <a:t>coe</a:t>
            </a:r>
            <a:r>
              <a:rPr lang="en-US" altLang="zh-CN" sz="1600" b="0" dirty="0"/>
              <a:t> = a; q-&gt;</a:t>
            </a:r>
            <a:r>
              <a:rPr lang="en-US" altLang="zh-CN" sz="1600" b="0" dirty="0" err="1"/>
              <a:t>pow</a:t>
            </a:r>
            <a:r>
              <a:rPr lang="en-US" altLang="zh-CN" sz="1600" b="0" dirty="0"/>
              <a:t> = n; q-&gt;next = NULL;</a:t>
            </a:r>
          </a:p>
          <a:p>
            <a:r>
              <a:rPr lang="en-US" altLang="zh-CN" sz="1600" b="0" dirty="0"/>
              <a:t>        for(p=head; p!=NULL; p0=</a:t>
            </a:r>
            <a:r>
              <a:rPr lang="en-US" altLang="zh-CN" sz="1600" b="0" dirty="0" err="1"/>
              <a:t>p,p</a:t>
            </a:r>
            <a:r>
              <a:rPr lang="en-US" altLang="zh-CN" sz="1600" b="0" dirty="0"/>
              <a:t>=p-&gt;next) {</a:t>
            </a:r>
          </a:p>
          <a:p>
            <a:r>
              <a:rPr lang="en-US" altLang="zh-CN" sz="1600" b="0" dirty="0"/>
              <a:t>            if(q-&gt;</a:t>
            </a:r>
            <a:r>
              <a:rPr lang="en-US" altLang="zh-CN" sz="1600" b="0" dirty="0" err="1"/>
              <a:t>pow</a:t>
            </a:r>
            <a:r>
              <a:rPr lang="en-US" altLang="zh-CN" sz="1600" b="0" dirty="0"/>
              <a:t> &gt; p-&gt;</a:t>
            </a:r>
            <a:r>
              <a:rPr lang="en-US" altLang="zh-CN" sz="1600" b="0" dirty="0" err="1"/>
              <a:t>pow</a:t>
            </a:r>
            <a:r>
              <a:rPr lang="en-US" altLang="zh-CN" sz="1600" b="0" dirty="0"/>
              <a:t>) { </a:t>
            </a:r>
          </a:p>
          <a:p>
            <a:r>
              <a:rPr lang="en-US" altLang="zh-CN" sz="1600" b="0" dirty="0"/>
              <a:t>                 if(p==head) { q-&gt;next = head; head = q; break; </a:t>
            </a:r>
            <a:r>
              <a:rPr lang="en-US" altLang="zh-CN" sz="1600" b="0" dirty="0">
                <a:solidFill>
                  <a:srgbClr val="0033CC"/>
                </a:solidFill>
              </a:rPr>
              <a:t>}//</a:t>
            </a:r>
            <a:r>
              <a:rPr lang="zh-CN" altLang="en-US" sz="1600" b="0" dirty="0">
                <a:solidFill>
                  <a:srgbClr val="0033CC"/>
                </a:solidFill>
              </a:rPr>
              <a:t>插入到头节点前</a:t>
            </a:r>
            <a:endParaRPr lang="en-US" altLang="zh-CN" sz="1600" b="0" dirty="0">
              <a:solidFill>
                <a:srgbClr val="0033CC"/>
              </a:solidFill>
            </a:endParaRPr>
          </a:p>
          <a:p>
            <a:r>
              <a:rPr lang="en-US" altLang="zh-CN" sz="1600" b="0" dirty="0"/>
              <a:t>                 else { q-&gt;next = p; p0-&gt;next = q; break</a:t>
            </a:r>
            <a:r>
              <a:rPr lang="en-US" altLang="zh-CN" sz="1600" b="0" dirty="0">
                <a:solidFill>
                  <a:srgbClr val="0033CC"/>
                </a:solidFill>
              </a:rPr>
              <a:t>;} //</a:t>
            </a:r>
            <a:r>
              <a:rPr lang="zh-CN" altLang="en-US" sz="1600" b="0" dirty="0">
                <a:solidFill>
                  <a:srgbClr val="0033CC"/>
                </a:solidFill>
              </a:rPr>
              <a:t>将</a:t>
            </a:r>
            <a:r>
              <a:rPr lang="en-US" altLang="zh-CN" sz="1600" b="0" dirty="0">
                <a:solidFill>
                  <a:srgbClr val="0033CC"/>
                </a:solidFill>
              </a:rPr>
              <a:t>q</a:t>
            </a:r>
            <a:r>
              <a:rPr lang="zh-CN" altLang="en-US" sz="1600" b="0" dirty="0">
                <a:solidFill>
                  <a:srgbClr val="0033CC"/>
                </a:solidFill>
              </a:rPr>
              <a:t>插入到</a:t>
            </a:r>
            <a:r>
              <a:rPr lang="en-US" altLang="zh-CN" sz="1600" b="0" dirty="0">
                <a:solidFill>
                  <a:srgbClr val="0033CC"/>
                </a:solidFill>
              </a:rPr>
              <a:t>p</a:t>
            </a:r>
            <a:r>
              <a:rPr lang="zh-CN" altLang="en-US" sz="1600" b="0" dirty="0">
                <a:solidFill>
                  <a:srgbClr val="0033CC"/>
                </a:solidFill>
              </a:rPr>
              <a:t>前</a:t>
            </a:r>
            <a:endParaRPr lang="en-US" altLang="zh-CN" sz="1600" b="0" dirty="0">
              <a:solidFill>
                <a:srgbClr val="0033CC"/>
              </a:solidFill>
            </a:endParaRPr>
          </a:p>
          <a:p>
            <a:r>
              <a:rPr lang="en-US" altLang="zh-CN" sz="1600" b="0" dirty="0"/>
              <a:t>            }</a:t>
            </a:r>
          </a:p>
          <a:p>
            <a:r>
              <a:rPr lang="en-US" altLang="zh-CN" sz="1600" b="0" dirty="0"/>
              <a:t>            else if(q-&gt;</a:t>
            </a:r>
            <a:r>
              <a:rPr lang="en-US" altLang="zh-CN" sz="1600" b="0" dirty="0" err="1"/>
              <a:t>pow</a:t>
            </a:r>
            <a:r>
              <a:rPr lang="en-US" altLang="zh-CN" sz="1600" b="0" dirty="0"/>
              <a:t> == p-&gt;</a:t>
            </a:r>
            <a:r>
              <a:rPr lang="en-US" altLang="zh-CN" sz="1600" b="0" dirty="0" err="1"/>
              <a:t>pow</a:t>
            </a:r>
            <a:r>
              <a:rPr lang="en-US" altLang="zh-CN" sz="1600" b="0" dirty="0"/>
              <a:t>)  { p-&gt;</a:t>
            </a:r>
            <a:r>
              <a:rPr lang="en-US" altLang="zh-CN" sz="1600" b="0" dirty="0" err="1"/>
              <a:t>coe</a:t>
            </a:r>
            <a:r>
              <a:rPr lang="en-US" altLang="zh-CN" sz="1600" b="0" dirty="0"/>
              <a:t> += q-&gt;</a:t>
            </a:r>
            <a:r>
              <a:rPr lang="en-US" altLang="zh-CN" sz="1600" b="0" dirty="0" err="1"/>
              <a:t>coe</a:t>
            </a:r>
            <a:r>
              <a:rPr lang="en-US" altLang="zh-CN" sz="1600" b="0" dirty="0"/>
              <a:t>; break;}//</a:t>
            </a:r>
            <a:r>
              <a:rPr lang="zh-CN" altLang="en-US" sz="1600" b="0" dirty="0">
                <a:solidFill>
                  <a:srgbClr val="0033CC"/>
                </a:solidFill>
              </a:rPr>
              <a:t>指数相等，系数相加</a:t>
            </a:r>
            <a:endParaRPr lang="en-US" altLang="zh-CN" sz="1600" b="0" dirty="0">
              <a:solidFill>
                <a:srgbClr val="0033CC"/>
              </a:solidFill>
            </a:endParaRPr>
          </a:p>
          <a:p>
            <a:r>
              <a:rPr lang="en-US" altLang="zh-CN" sz="1600" b="0" dirty="0"/>
              <a:t>         }</a:t>
            </a:r>
          </a:p>
          <a:p>
            <a:r>
              <a:rPr lang="en-US" altLang="zh-CN" sz="1600" b="0" dirty="0"/>
              <a:t>         if(p== NULL)  p0-&gt;next = q;   </a:t>
            </a:r>
            <a:r>
              <a:rPr lang="en-US" altLang="zh-CN" sz="1600" b="0" dirty="0">
                <a:solidFill>
                  <a:srgbClr val="0033CC"/>
                </a:solidFill>
              </a:rPr>
              <a:t>//</a:t>
            </a:r>
            <a:r>
              <a:rPr lang="zh-CN" altLang="en-US" sz="1600" b="0" dirty="0">
                <a:solidFill>
                  <a:srgbClr val="0033CC"/>
                </a:solidFill>
              </a:rPr>
              <a:t>将</a:t>
            </a:r>
            <a:r>
              <a:rPr lang="en-US" altLang="zh-CN" sz="1600" b="0" dirty="0">
                <a:solidFill>
                  <a:srgbClr val="0033CC"/>
                </a:solidFill>
              </a:rPr>
              <a:t>q</a:t>
            </a:r>
            <a:r>
              <a:rPr lang="zh-CN" altLang="en-US" sz="1600" b="0" dirty="0">
                <a:solidFill>
                  <a:srgbClr val="0033CC"/>
                </a:solidFill>
              </a:rPr>
              <a:t>插入到尾节点后</a:t>
            </a:r>
            <a:endParaRPr lang="en-US" altLang="zh-CN" sz="1600" b="0" dirty="0">
              <a:solidFill>
                <a:srgbClr val="0033CC"/>
              </a:solidFill>
            </a:endParaRPr>
          </a:p>
          <a:p>
            <a:r>
              <a:rPr lang="en-US" altLang="zh-CN" sz="1600" b="0" dirty="0"/>
              <a:t>    } while ( c != ‘\n’);</a:t>
            </a:r>
          </a:p>
          <a:p>
            <a:r>
              <a:rPr lang="en-US" altLang="zh-CN" sz="1600" b="0" dirty="0"/>
              <a:t>    for(p=head; p!=NULL; p=p-&gt;next)</a:t>
            </a:r>
          </a:p>
          <a:p>
            <a:r>
              <a:rPr lang="en-US" altLang="zh-CN" sz="1600" b="0" dirty="0"/>
              <a:t>         </a:t>
            </a:r>
            <a:r>
              <a:rPr lang="en-US" altLang="zh-CN" sz="1600" b="0" dirty="0" err="1"/>
              <a:t>printf</a:t>
            </a:r>
            <a:r>
              <a:rPr lang="en-US" altLang="zh-CN" sz="1600" b="0" dirty="0"/>
              <a:t>(“%d  %d  “, p-&gt;</a:t>
            </a:r>
            <a:r>
              <a:rPr lang="en-US" altLang="zh-CN" sz="1600" b="0" dirty="0" err="1"/>
              <a:t>coe,p</a:t>
            </a:r>
            <a:r>
              <a:rPr lang="en-US" altLang="zh-CN" sz="1600" b="0" dirty="0"/>
              <a:t>-&gt;</a:t>
            </a:r>
            <a:r>
              <a:rPr lang="en-US" altLang="zh-CN" sz="1600" b="0" dirty="0" err="1"/>
              <a:t>pow</a:t>
            </a:r>
            <a:r>
              <a:rPr lang="en-US" altLang="zh-CN" sz="1600" b="0" dirty="0"/>
              <a:t>);</a:t>
            </a:r>
          </a:p>
          <a:p>
            <a:r>
              <a:rPr lang="en-US" altLang="zh-CN" sz="1600" b="0" dirty="0"/>
              <a:t>    return 0;</a:t>
            </a:r>
          </a:p>
          <a:p>
            <a:r>
              <a:rPr lang="en-US" altLang="zh-CN" sz="1600" b="0" dirty="0"/>
              <a:t>}</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861"/>
                                        </p:tgtEl>
                                        <p:attrNameLst>
                                          <p:attrName>style.visibility</p:attrName>
                                        </p:attrNameLst>
                                      </p:cBhvr>
                                      <p:to>
                                        <p:strVal val="visible"/>
                                      </p:to>
                                    </p:set>
                                    <p:anim calcmode="lin" valueType="num">
                                      <p:cBhvr additive="base">
                                        <p:cTn id="7" dur="500" fill="hold"/>
                                        <p:tgtEl>
                                          <p:spTgt spid="121861"/>
                                        </p:tgtEl>
                                        <p:attrNameLst>
                                          <p:attrName>ppt_x</p:attrName>
                                        </p:attrNameLst>
                                      </p:cBhvr>
                                      <p:tavLst>
                                        <p:tav tm="0">
                                          <p:val>
                                            <p:strVal val="#ppt_x"/>
                                          </p:val>
                                        </p:tav>
                                        <p:tav tm="100000">
                                          <p:val>
                                            <p:strVal val="#ppt_x"/>
                                          </p:val>
                                        </p:tav>
                                      </p:tavLst>
                                    </p:anim>
                                    <p:anim calcmode="lin" valueType="num">
                                      <p:cBhvr additive="base">
                                        <p:cTn id="8" dur="500" fill="hold"/>
                                        <p:tgtEl>
                                          <p:spTgt spid="1218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21862"/>
                                        </p:tgtEl>
                                        <p:attrNameLst>
                                          <p:attrName>style.visibility</p:attrName>
                                        </p:attrNameLst>
                                      </p:cBhvr>
                                      <p:to>
                                        <p:strVal val="visible"/>
                                      </p:to>
                                    </p:set>
                                    <p:animEffect transition="in" filter="blinds(horizontal)">
                                      <p:cBhvr>
                                        <p:cTn id="13" dur="500"/>
                                        <p:tgtEl>
                                          <p:spTgt spid="121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1" grpId="0" animBg="1"/>
      <p:bldP spid="12186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83</a:t>
            </a:fld>
            <a:endParaRPr lang="zh-CN" altLang="en-US"/>
          </a:p>
        </p:txBody>
      </p:sp>
      <p:pic>
        <p:nvPicPr>
          <p:cNvPr id="140290" name="Picture 2"/>
          <p:cNvPicPr>
            <a:picLocks noChangeAspect="1" noChangeArrowheads="1"/>
          </p:cNvPicPr>
          <p:nvPr/>
        </p:nvPicPr>
        <p:blipFill>
          <a:blip r:embed="rId2" cstate="print"/>
          <a:srcRect/>
          <a:stretch>
            <a:fillRect/>
          </a:stretch>
        </p:blipFill>
        <p:spPr bwMode="auto">
          <a:xfrm>
            <a:off x="1115616" y="2636912"/>
            <a:ext cx="6734175" cy="876300"/>
          </a:xfrm>
          <a:prstGeom prst="rect">
            <a:avLst/>
          </a:prstGeom>
          <a:noFill/>
          <a:ln w="9525">
            <a:noFill/>
            <a:miter lim="800000"/>
            <a:headEnd/>
            <a:tailEnd/>
          </a:ln>
        </p:spPr>
      </p:pic>
      <p:pic>
        <p:nvPicPr>
          <p:cNvPr id="140291" name="Picture 3"/>
          <p:cNvPicPr>
            <a:picLocks noChangeAspect="1" noChangeArrowheads="1"/>
          </p:cNvPicPr>
          <p:nvPr/>
        </p:nvPicPr>
        <p:blipFill>
          <a:blip r:embed="rId3" cstate="print"/>
          <a:srcRect/>
          <a:stretch>
            <a:fillRect/>
          </a:stretch>
        </p:blipFill>
        <p:spPr bwMode="auto">
          <a:xfrm>
            <a:off x="2915816" y="4149080"/>
            <a:ext cx="2771775" cy="800100"/>
          </a:xfrm>
          <a:prstGeom prst="rect">
            <a:avLst/>
          </a:prstGeom>
          <a:noFill/>
          <a:ln w="9525">
            <a:noFill/>
            <a:miter lim="800000"/>
            <a:headEnd/>
            <a:tailEnd/>
          </a:ln>
        </p:spPr>
      </p:pic>
      <p:sp>
        <p:nvSpPr>
          <p:cNvPr id="12" name="TextBox 11"/>
          <p:cNvSpPr txBox="1"/>
          <p:nvPr/>
        </p:nvSpPr>
        <p:spPr>
          <a:xfrm>
            <a:off x="1043608" y="1340768"/>
            <a:ext cx="7056784" cy="707886"/>
          </a:xfrm>
          <a:prstGeom prst="rect">
            <a:avLst/>
          </a:prstGeom>
          <a:solidFill>
            <a:schemeClr val="bg2">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2000" dirty="0"/>
              <a:t>有时在构造链表时会给链表设置一个</a:t>
            </a:r>
            <a:r>
              <a:rPr lang="zh-CN" altLang="en-US" sz="2000" b="1" dirty="0">
                <a:solidFill>
                  <a:srgbClr val="7030A0"/>
                </a:solidFill>
              </a:rPr>
              <a:t>头指针</a:t>
            </a:r>
            <a:r>
              <a:rPr lang="zh-CN" altLang="en-US" sz="2000" dirty="0"/>
              <a:t>（非</a:t>
            </a:r>
            <a:r>
              <a:rPr lang="zh-CN" altLang="en-US" sz="2000" b="1" dirty="0"/>
              <a:t>头结点</a:t>
            </a:r>
            <a:r>
              <a:rPr lang="zh-CN" altLang="en-US" sz="2000" dirty="0"/>
              <a:t>指针，其操作</a:t>
            </a:r>
            <a:r>
              <a:rPr lang="en-US" altLang="zh-CN" sz="2000" dirty="0"/>
              <a:t>list-&gt;link</a:t>
            </a:r>
            <a:r>
              <a:rPr lang="zh-CN" altLang="en-US" sz="2000" dirty="0"/>
              <a:t>指向链表的头结点），如下图所示：</a:t>
            </a:r>
          </a:p>
        </p:txBody>
      </p:sp>
      <p:sp>
        <p:nvSpPr>
          <p:cNvPr id="13" name="TextBox 12"/>
          <p:cNvSpPr txBox="1"/>
          <p:nvPr/>
        </p:nvSpPr>
        <p:spPr>
          <a:xfrm>
            <a:off x="1115616" y="2204864"/>
            <a:ext cx="2262158" cy="369332"/>
          </a:xfrm>
          <a:prstGeom prst="rect">
            <a:avLst/>
          </a:prstGeom>
          <a:noFill/>
        </p:spPr>
        <p:txBody>
          <a:bodyPr wrap="none" rtlCol="0">
            <a:spAutoFit/>
          </a:bodyPr>
          <a:lstStyle/>
          <a:p>
            <a:r>
              <a:rPr lang="zh-CN" altLang="en-US" b="1" dirty="0"/>
              <a:t>带头指针的非空链表</a:t>
            </a:r>
          </a:p>
        </p:txBody>
      </p:sp>
      <p:sp>
        <p:nvSpPr>
          <p:cNvPr id="14" name="TextBox 13"/>
          <p:cNvSpPr txBox="1"/>
          <p:nvPr/>
        </p:nvSpPr>
        <p:spPr>
          <a:xfrm>
            <a:off x="2915816" y="3717032"/>
            <a:ext cx="2031325" cy="369332"/>
          </a:xfrm>
          <a:prstGeom prst="rect">
            <a:avLst/>
          </a:prstGeom>
          <a:noFill/>
        </p:spPr>
        <p:txBody>
          <a:bodyPr wrap="none" rtlCol="0">
            <a:spAutoFit/>
          </a:bodyPr>
          <a:lstStyle/>
          <a:p>
            <a:r>
              <a:rPr lang="zh-CN" altLang="en-US" b="1" dirty="0"/>
              <a:t>带头指针的空链表</a:t>
            </a:r>
          </a:p>
        </p:txBody>
      </p:sp>
      <p:sp>
        <p:nvSpPr>
          <p:cNvPr id="15" name="云形标注 14"/>
          <p:cNvSpPr/>
          <p:nvPr/>
        </p:nvSpPr>
        <p:spPr bwMode="auto">
          <a:xfrm>
            <a:off x="5615608" y="3717032"/>
            <a:ext cx="3528392" cy="1264980"/>
          </a:xfrm>
          <a:prstGeom prst="cloudCallout">
            <a:avLst>
              <a:gd name="adj1" fmla="val -13871"/>
              <a:gd name="adj2" fmla="val -55287"/>
            </a:avLst>
          </a:prstGeom>
          <a:solidFill>
            <a:schemeClr val="bg2">
              <a:lumMod val="20000"/>
              <a:lumOff val="80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2400" b="1" dirty="0">
                <a:solidFill>
                  <a:srgbClr val="7030A0"/>
                </a:solidFill>
                <a:latin typeface="楷体" pitchFamily="49" charset="-122"/>
                <a:ea typeface="楷体" pitchFamily="49" charset="-122"/>
              </a:rPr>
              <a:t>请思考这样做有什么好处？</a:t>
            </a:r>
            <a:endParaRPr kumimoji="0" lang="zh-CN" altLang="en-US" sz="2400" b="1" i="0" u="none" strike="noStrike" cap="none" normalizeH="0" baseline="0" dirty="0">
              <a:ln>
                <a:noFill/>
              </a:ln>
              <a:solidFill>
                <a:srgbClr val="7030A0"/>
              </a:solidFill>
              <a:effectLst/>
              <a:latin typeface="楷体" pitchFamily="49" charset="-122"/>
              <a:ea typeface="楷体" pitchFamily="49" charset="-122"/>
            </a:endParaRPr>
          </a:p>
        </p:txBody>
      </p:sp>
      <p:grpSp>
        <p:nvGrpSpPr>
          <p:cNvPr id="16" name="Group 38"/>
          <p:cNvGrpSpPr>
            <a:grpSpLocks/>
          </p:cNvGrpSpPr>
          <p:nvPr/>
        </p:nvGrpSpPr>
        <p:grpSpPr bwMode="auto">
          <a:xfrm>
            <a:off x="467544" y="5085184"/>
            <a:ext cx="8361684" cy="1549276"/>
            <a:chOff x="289" y="1200"/>
            <a:chExt cx="5136" cy="2352"/>
          </a:xfrm>
        </p:grpSpPr>
        <p:sp>
          <p:nvSpPr>
            <p:cNvPr id="17" name="Freeform 9"/>
            <p:cNvSpPr>
              <a:spLocks/>
            </p:cNvSpPr>
            <p:nvPr/>
          </p:nvSpPr>
          <p:spPr bwMode="auto">
            <a:xfrm>
              <a:off x="289" y="120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8" name="Text Box 10"/>
            <p:cNvSpPr txBox="1">
              <a:spLocks noChangeArrowheads="1"/>
            </p:cNvSpPr>
            <p:nvPr/>
          </p:nvSpPr>
          <p:spPr bwMode="auto">
            <a:xfrm>
              <a:off x="466" y="1637"/>
              <a:ext cx="4688" cy="1822"/>
            </a:xfrm>
            <a:prstGeom prst="rect">
              <a:avLst/>
            </a:prstGeom>
            <a:noFill/>
            <a:ln w="9525">
              <a:noFill/>
              <a:miter lim="800000"/>
              <a:headEnd/>
              <a:tailEnd/>
            </a:ln>
          </p:spPr>
          <p:txBody>
            <a:bodyPr wrap="square">
              <a:spAutoFit/>
            </a:bodyPr>
            <a:lstStyle/>
            <a:p>
              <a:pPr algn="just" fontAlgn="base">
                <a:spcBef>
                  <a:spcPct val="0"/>
                </a:spcBef>
              </a:pPr>
              <a:r>
                <a:rPr lang="zh-CN" altLang="en-US" sz="2400" b="1" dirty="0">
                  <a:solidFill>
                    <a:srgbClr val="000080"/>
                  </a:solidFill>
                  <a:latin typeface="幼圆" pitchFamily="49" charset="-122"/>
                  <a:ea typeface="幼圆" pitchFamily="49" charset="-122"/>
                </a:rPr>
                <a:t>设置头指针的最大好处是对链表结点的插入及删除操作统一了（不用考虑是否是头结点）。</a:t>
              </a:r>
              <a:r>
                <a:rPr lang="zh-CN" altLang="en-US" sz="2400" dirty="0">
                  <a:solidFill>
                    <a:srgbClr val="000080"/>
                  </a:solidFill>
                  <a:latin typeface="幼圆" pitchFamily="49" charset="-122"/>
                  <a:ea typeface="幼圆" pitchFamily="49" charset="-122"/>
                </a:rPr>
                <a:t>其数据域一般无意义（有时也可存放链表的长度）。</a:t>
              </a:r>
              <a:endParaRPr lang="zh-CN" altLang="en-US" sz="2400" baseline="0" dirty="0">
                <a:solidFill>
                  <a:srgbClr val="000080"/>
                </a:solidFill>
                <a:latin typeface="幼圆" pitchFamily="49" charset="-122"/>
                <a:ea typeface="幼圆"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Text Box 2"/>
          <p:cNvSpPr txBox="1">
            <a:spLocks noChangeArrowheads="1"/>
          </p:cNvSpPr>
          <p:nvPr/>
        </p:nvSpPr>
        <p:spPr bwMode="auto">
          <a:xfrm>
            <a:off x="996950" y="1828800"/>
            <a:ext cx="7391400" cy="473075"/>
          </a:xfrm>
          <a:prstGeom prst="rect">
            <a:avLst/>
          </a:prstGeom>
          <a:noFill/>
          <a:ln w="9525">
            <a:noFill/>
            <a:miter lim="800000"/>
            <a:headEnd/>
            <a:tailEnd/>
          </a:ln>
        </p:spPr>
        <p:txBody>
          <a:bodyPr>
            <a:spAutoFit/>
          </a:bodyPr>
          <a:lstStyle/>
          <a:p>
            <a:pPr fontAlgn="base">
              <a:spcBef>
                <a:spcPct val="0"/>
              </a:spcBef>
            </a:pPr>
            <a:r>
              <a:rPr lang="zh-CN" altLang="en-US" sz="2500" baseline="0">
                <a:solidFill>
                  <a:srgbClr val="000099"/>
                </a:solidFill>
                <a:ea typeface="幼圆" pitchFamily="49" charset="-122"/>
              </a:rPr>
              <a:t>(1)</a:t>
            </a:r>
            <a:r>
              <a:rPr lang="zh-CN" altLang="en-US" sz="2500" baseline="0">
                <a:solidFill>
                  <a:srgbClr val="000099"/>
                </a:solidFill>
                <a:latin typeface="幼圆" pitchFamily="49" charset="-122"/>
                <a:ea typeface="幼圆" pitchFamily="49" charset="-122"/>
              </a:rPr>
              <a:t> 存储空间动态分配，可以根据实际需要使用。</a:t>
            </a:r>
          </a:p>
        </p:txBody>
      </p:sp>
      <p:sp>
        <p:nvSpPr>
          <p:cNvPr id="513027" name="Text Box 3"/>
          <p:cNvSpPr txBox="1">
            <a:spLocks noChangeArrowheads="1"/>
          </p:cNvSpPr>
          <p:nvPr/>
        </p:nvSpPr>
        <p:spPr bwMode="auto">
          <a:xfrm>
            <a:off x="996950" y="2667000"/>
            <a:ext cx="7391400" cy="739775"/>
          </a:xfrm>
          <a:prstGeom prst="rect">
            <a:avLst/>
          </a:prstGeom>
          <a:noFill/>
          <a:ln w="9525">
            <a:noFill/>
            <a:miter lim="800000"/>
            <a:headEnd/>
            <a:tailEnd/>
          </a:ln>
        </p:spPr>
        <p:txBody>
          <a:bodyPr>
            <a:spAutoFit/>
          </a:bodyPr>
          <a:lstStyle/>
          <a:p>
            <a:pPr fontAlgn="base">
              <a:lnSpc>
                <a:spcPct val="85000"/>
              </a:lnSpc>
              <a:spcBef>
                <a:spcPct val="0"/>
              </a:spcBef>
            </a:pPr>
            <a:r>
              <a:rPr lang="zh-CN" altLang="en-US" sz="2500" baseline="0" dirty="0">
                <a:solidFill>
                  <a:srgbClr val="000099"/>
                </a:solidFill>
                <a:ea typeface="幼圆" pitchFamily="49" charset="-122"/>
              </a:rPr>
              <a:t>(3)</a:t>
            </a:r>
            <a:r>
              <a:rPr lang="zh-CN" altLang="en-US" sz="2500" baseline="0" dirty="0">
                <a:solidFill>
                  <a:srgbClr val="000099"/>
                </a:solidFill>
                <a:latin typeface="幼圆" pitchFamily="49" charset="-122"/>
                <a:ea typeface="幼圆" pitchFamily="49" charset="-122"/>
              </a:rPr>
              <a:t> 插入/删除操作只须通过修改指针实现,不必</a:t>
            </a:r>
          </a:p>
          <a:p>
            <a:pPr fontAlgn="base">
              <a:lnSpc>
                <a:spcPct val="85000"/>
              </a:lnSpc>
              <a:spcBef>
                <a:spcPct val="0"/>
              </a:spcBef>
            </a:pPr>
            <a:r>
              <a:rPr lang="zh-CN" altLang="en-US" sz="2500" baseline="0" dirty="0">
                <a:solidFill>
                  <a:srgbClr val="000099"/>
                </a:solidFill>
                <a:latin typeface="幼圆" pitchFamily="49" charset="-122"/>
                <a:ea typeface="幼圆" pitchFamily="49" charset="-122"/>
              </a:rPr>
              <a:t>   移动数据元素，操作的时间效率高。</a:t>
            </a:r>
          </a:p>
        </p:txBody>
      </p:sp>
      <p:sp>
        <p:nvSpPr>
          <p:cNvPr id="513028" name="Text Box 4"/>
          <p:cNvSpPr txBox="1">
            <a:spLocks noChangeArrowheads="1"/>
          </p:cNvSpPr>
          <p:nvPr/>
        </p:nvSpPr>
        <p:spPr bwMode="auto">
          <a:xfrm>
            <a:off x="1035050" y="4495800"/>
            <a:ext cx="7162800" cy="473075"/>
          </a:xfrm>
          <a:prstGeom prst="rect">
            <a:avLst/>
          </a:prstGeom>
          <a:noFill/>
          <a:ln w="9525">
            <a:noFill/>
            <a:miter lim="800000"/>
            <a:headEnd/>
            <a:tailEnd/>
          </a:ln>
        </p:spPr>
        <p:txBody>
          <a:bodyPr>
            <a:spAutoFit/>
          </a:bodyPr>
          <a:lstStyle/>
          <a:p>
            <a:pPr fontAlgn="base">
              <a:spcBef>
                <a:spcPct val="0"/>
              </a:spcBef>
            </a:pPr>
            <a:r>
              <a:rPr lang="zh-CN" altLang="en-US" sz="2500" baseline="0" dirty="0">
                <a:solidFill>
                  <a:srgbClr val="000099"/>
                </a:solidFill>
                <a:ea typeface="幼圆" pitchFamily="49" charset="-122"/>
              </a:rPr>
              <a:t>(1)</a:t>
            </a:r>
            <a:r>
              <a:rPr lang="zh-CN" altLang="en-US" sz="2500" baseline="0" dirty="0">
                <a:solidFill>
                  <a:srgbClr val="000099"/>
                </a:solidFill>
                <a:latin typeface="幼圆" pitchFamily="49" charset="-122"/>
                <a:ea typeface="幼圆" pitchFamily="49" charset="-122"/>
              </a:rPr>
              <a:t> 每个链结点需要设置指针域(</a:t>
            </a:r>
            <a:r>
              <a:rPr lang="zh-CN" altLang="en-US" sz="2500" dirty="0">
                <a:solidFill>
                  <a:srgbClr val="000099"/>
                </a:solidFill>
                <a:latin typeface="幼圆" pitchFamily="49" charset="-122"/>
                <a:ea typeface="幼圆" pitchFamily="49" charset="-122"/>
              </a:rPr>
              <a:t>占用</a:t>
            </a:r>
            <a:r>
              <a:rPr lang="zh-CN" altLang="en-US" sz="2500" baseline="0" dirty="0">
                <a:solidFill>
                  <a:srgbClr val="000099"/>
                </a:solidFill>
                <a:latin typeface="幼圆" pitchFamily="49" charset="-122"/>
                <a:ea typeface="幼圆" pitchFamily="49" charset="-122"/>
              </a:rPr>
              <a:t>存储空间小)。</a:t>
            </a:r>
          </a:p>
        </p:txBody>
      </p:sp>
      <p:sp>
        <p:nvSpPr>
          <p:cNvPr id="513029" name="Text Box 5"/>
          <p:cNvSpPr txBox="1">
            <a:spLocks noChangeArrowheads="1"/>
          </p:cNvSpPr>
          <p:nvPr/>
        </p:nvSpPr>
        <p:spPr bwMode="auto">
          <a:xfrm>
            <a:off x="1035050" y="4953000"/>
            <a:ext cx="7772400" cy="777875"/>
          </a:xfrm>
          <a:prstGeom prst="rect">
            <a:avLst/>
          </a:prstGeom>
          <a:noFill/>
          <a:ln w="9525">
            <a:noFill/>
            <a:miter lim="800000"/>
            <a:headEnd/>
            <a:tailEnd/>
          </a:ln>
        </p:spPr>
        <p:txBody>
          <a:bodyPr>
            <a:spAutoFit/>
          </a:bodyPr>
          <a:lstStyle/>
          <a:p>
            <a:pPr fontAlgn="base">
              <a:lnSpc>
                <a:spcPct val="90000"/>
              </a:lnSpc>
              <a:spcBef>
                <a:spcPct val="0"/>
              </a:spcBef>
            </a:pPr>
            <a:r>
              <a:rPr lang="zh-CN" altLang="en-US" sz="2500" baseline="0" dirty="0">
                <a:solidFill>
                  <a:srgbClr val="000099"/>
                </a:solidFill>
                <a:ea typeface="幼圆" pitchFamily="49" charset="-122"/>
              </a:rPr>
              <a:t>(2)</a:t>
            </a:r>
            <a:r>
              <a:rPr lang="zh-CN" altLang="en-US" sz="2500" baseline="0" dirty="0">
                <a:solidFill>
                  <a:srgbClr val="000099"/>
                </a:solidFill>
                <a:latin typeface="幼圆" pitchFamily="49" charset="-122"/>
                <a:ea typeface="幼圆" pitchFamily="49" charset="-122"/>
              </a:rPr>
              <a:t> 是一种非</a:t>
            </a:r>
            <a:r>
              <a:rPr lang="zh-CN" altLang="en-US" sz="2500" dirty="0">
                <a:solidFill>
                  <a:srgbClr val="000099"/>
                </a:solidFill>
                <a:latin typeface="幼圆" pitchFamily="49" charset="-122"/>
                <a:ea typeface="幼圆" pitchFamily="49" charset="-122"/>
              </a:rPr>
              <a:t>连续</a:t>
            </a:r>
            <a:r>
              <a:rPr lang="zh-CN" altLang="en-US" sz="2500" baseline="0" dirty="0">
                <a:solidFill>
                  <a:srgbClr val="000099"/>
                </a:solidFill>
                <a:latin typeface="幼圆" pitchFamily="49" charset="-122"/>
                <a:ea typeface="幼圆" pitchFamily="49" charset="-122"/>
              </a:rPr>
              <a:t>存储结构，查找、定位等操作要</a:t>
            </a:r>
          </a:p>
          <a:p>
            <a:pPr fontAlgn="base">
              <a:lnSpc>
                <a:spcPct val="90000"/>
              </a:lnSpc>
              <a:spcBef>
                <a:spcPct val="0"/>
              </a:spcBef>
            </a:pPr>
            <a:r>
              <a:rPr lang="zh-CN" altLang="en-US" sz="2500" baseline="0" dirty="0">
                <a:solidFill>
                  <a:srgbClr val="000099"/>
                </a:solidFill>
                <a:latin typeface="幼圆" pitchFamily="49" charset="-122"/>
                <a:ea typeface="幼圆" pitchFamily="49" charset="-122"/>
              </a:rPr>
              <a:t>   通过顺序</a:t>
            </a:r>
            <a:r>
              <a:rPr lang="zh-CN" altLang="en-US" sz="2500" dirty="0">
                <a:solidFill>
                  <a:srgbClr val="000099"/>
                </a:solidFill>
                <a:latin typeface="幼圆" pitchFamily="49" charset="-122"/>
                <a:ea typeface="幼圆" pitchFamily="49" charset="-122"/>
              </a:rPr>
              <a:t>遍历</a:t>
            </a:r>
            <a:r>
              <a:rPr lang="zh-CN" altLang="en-US" sz="2500" baseline="0" dirty="0">
                <a:solidFill>
                  <a:srgbClr val="000099"/>
                </a:solidFill>
                <a:latin typeface="幼圆" pitchFamily="49" charset="-122"/>
                <a:ea typeface="幼圆" pitchFamily="49" charset="-122"/>
              </a:rPr>
              <a:t>链表实现，时间效率较低。</a:t>
            </a:r>
          </a:p>
        </p:txBody>
      </p:sp>
      <p:grpSp>
        <p:nvGrpSpPr>
          <p:cNvPr id="2" name="Group 6"/>
          <p:cNvGrpSpPr>
            <a:grpSpLocks/>
          </p:cNvGrpSpPr>
          <p:nvPr/>
        </p:nvGrpSpPr>
        <p:grpSpPr bwMode="auto">
          <a:xfrm>
            <a:off x="533400" y="1143000"/>
            <a:ext cx="1752600" cy="609600"/>
            <a:chOff x="336" y="768"/>
            <a:chExt cx="1104" cy="384"/>
          </a:xfrm>
        </p:grpSpPr>
        <p:sp>
          <p:nvSpPr>
            <p:cNvPr id="29718" name="Rectangle 7"/>
            <p:cNvSpPr>
              <a:spLocks noChangeArrowheads="1"/>
            </p:cNvSpPr>
            <p:nvPr/>
          </p:nvSpPr>
          <p:spPr bwMode="auto">
            <a:xfrm>
              <a:off x="336" y="768"/>
              <a:ext cx="1003" cy="384"/>
            </a:xfrm>
            <a:prstGeom prst="rect">
              <a:avLst/>
            </a:prstGeom>
            <a:gradFill rotWithShape="0">
              <a:gsLst>
                <a:gs pos="0">
                  <a:srgbClr val="760000"/>
                </a:gs>
                <a:gs pos="50000">
                  <a:srgbClr val="FF0000"/>
                </a:gs>
                <a:gs pos="100000">
                  <a:srgbClr val="760000"/>
                </a:gs>
              </a:gsLst>
              <a:lin ang="5400000" scaled="1"/>
            </a:gradFill>
            <a:ln w="12700" cap="sq">
              <a:noFill/>
              <a:miter lim="800000"/>
              <a:headEnd/>
              <a:tailEnd/>
            </a:ln>
            <a:effectLst>
              <a:outerShdw dist="99190" dir="2388334" algn="ctr" rotWithShape="0">
                <a:srgbClr val="B2B2B2"/>
              </a:outerShdw>
            </a:effectLst>
          </p:spPr>
          <p:txBody>
            <a:bodyPr wrap="none" anchor="ctr"/>
            <a:lstStyle/>
            <a:p>
              <a:endParaRPr lang="zh-CN" altLang="en-US"/>
            </a:p>
          </p:txBody>
        </p:sp>
        <p:sp>
          <p:nvSpPr>
            <p:cNvPr id="29719" name="Text Box 8"/>
            <p:cNvSpPr txBox="1">
              <a:spLocks noChangeArrowheads="1"/>
            </p:cNvSpPr>
            <p:nvPr/>
          </p:nvSpPr>
          <p:spPr bwMode="auto">
            <a:xfrm>
              <a:off x="384" y="788"/>
              <a:ext cx="1056" cy="327"/>
            </a:xfrm>
            <a:prstGeom prst="rect">
              <a:avLst/>
            </a:prstGeom>
            <a:noFill/>
            <a:ln w="9525">
              <a:noFill/>
              <a:miter lim="800000"/>
              <a:headEnd/>
              <a:tailEnd/>
            </a:ln>
            <a:effectLst>
              <a:outerShdw dist="35921" dir="2700000" algn="ctr" rotWithShape="0">
                <a:srgbClr val="000000"/>
              </a:outerShdw>
            </a:effectLst>
          </p:spPr>
          <p:txBody>
            <a:bodyPr>
              <a:spAutoFit/>
            </a:bodyPr>
            <a:lstStyle/>
            <a:p>
              <a:pPr fontAlgn="base">
                <a:spcBef>
                  <a:spcPct val="0"/>
                </a:spcBef>
              </a:pPr>
              <a:r>
                <a:rPr lang="zh-CN" altLang="en-US" sz="2800" baseline="0">
                  <a:solidFill>
                    <a:srgbClr val="FFFF00"/>
                  </a:solidFill>
                  <a:ea typeface="黑体" pitchFamily="2" charset="-122"/>
                </a:rPr>
                <a:t>1</a:t>
              </a:r>
              <a:r>
                <a:rPr lang="zh-CN" altLang="en-US" sz="2800" baseline="0">
                  <a:solidFill>
                    <a:srgbClr val="FFFF00"/>
                  </a:solidFill>
                  <a:latin typeface="黑体" pitchFamily="2" charset="-122"/>
                  <a:ea typeface="黑体" pitchFamily="2" charset="-122"/>
                </a:rPr>
                <a:t>.优点</a:t>
              </a:r>
              <a:endParaRPr lang="zh-CN" altLang="en-US" sz="2800" baseline="0">
                <a:solidFill>
                  <a:srgbClr val="00FFFF"/>
                </a:solidFill>
                <a:latin typeface="黑体" pitchFamily="2" charset="-122"/>
                <a:ea typeface="黑体" pitchFamily="2" charset="-122"/>
              </a:endParaRPr>
            </a:p>
          </p:txBody>
        </p:sp>
      </p:grpSp>
      <p:grpSp>
        <p:nvGrpSpPr>
          <p:cNvPr id="3" name="Group 9"/>
          <p:cNvGrpSpPr>
            <a:grpSpLocks/>
          </p:cNvGrpSpPr>
          <p:nvPr/>
        </p:nvGrpSpPr>
        <p:grpSpPr bwMode="auto">
          <a:xfrm>
            <a:off x="533400" y="3810000"/>
            <a:ext cx="1635125" cy="609600"/>
            <a:chOff x="336" y="2496"/>
            <a:chExt cx="1030" cy="384"/>
          </a:xfrm>
        </p:grpSpPr>
        <p:sp>
          <p:nvSpPr>
            <p:cNvPr id="29716" name="Rectangle 10"/>
            <p:cNvSpPr>
              <a:spLocks noChangeArrowheads="1"/>
            </p:cNvSpPr>
            <p:nvPr/>
          </p:nvSpPr>
          <p:spPr bwMode="auto">
            <a:xfrm>
              <a:off x="336" y="2496"/>
              <a:ext cx="1030" cy="384"/>
            </a:xfrm>
            <a:prstGeom prst="rect">
              <a:avLst/>
            </a:prstGeom>
            <a:gradFill rotWithShape="0">
              <a:gsLst>
                <a:gs pos="0">
                  <a:srgbClr val="007600"/>
                </a:gs>
                <a:gs pos="50000">
                  <a:srgbClr val="00FF00"/>
                </a:gs>
                <a:gs pos="100000">
                  <a:srgbClr val="007600"/>
                </a:gs>
              </a:gsLst>
              <a:lin ang="5400000" scaled="1"/>
            </a:gradFill>
            <a:ln w="12700" cap="sq">
              <a:noFill/>
              <a:miter lim="800000"/>
              <a:headEnd/>
              <a:tailEnd/>
            </a:ln>
            <a:effectLst>
              <a:outerShdw dist="99190" dir="2388334" algn="ctr" rotWithShape="0">
                <a:srgbClr val="B2B2B2"/>
              </a:outerShdw>
            </a:effectLst>
          </p:spPr>
          <p:txBody>
            <a:bodyPr wrap="none" anchor="ctr"/>
            <a:lstStyle/>
            <a:p>
              <a:endParaRPr lang="zh-CN" altLang="en-US"/>
            </a:p>
          </p:txBody>
        </p:sp>
        <p:sp>
          <p:nvSpPr>
            <p:cNvPr id="29717" name="Rectangle 11"/>
            <p:cNvSpPr>
              <a:spLocks noChangeArrowheads="1"/>
            </p:cNvSpPr>
            <p:nvPr/>
          </p:nvSpPr>
          <p:spPr bwMode="auto">
            <a:xfrm>
              <a:off x="429" y="2518"/>
              <a:ext cx="915" cy="327"/>
            </a:xfrm>
            <a:prstGeom prst="rect">
              <a:avLst/>
            </a:prstGeom>
            <a:noFill/>
            <a:ln w="12700" cap="sq">
              <a:noFill/>
              <a:miter lim="800000"/>
              <a:headEnd/>
              <a:tailEnd/>
            </a:ln>
            <a:effectLst>
              <a:outerShdw dist="28398" dir="3806097" algn="ctr" rotWithShape="0">
                <a:schemeClr val="bg1"/>
              </a:outerShdw>
            </a:effectLst>
          </p:spPr>
          <p:txBody>
            <a:bodyPr>
              <a:spAutoFit/>
            </a:bodyPr>
            <a:lstStyle/>
            <a:p>
              <a:r>
                <a:rPr lang="zh-CN" altLang="en-US" sz="2800" baseline="0">
                  <a:solidFill>
                    <a:srgbClr val="FFFF00"/>
                  </a:solidFill>
                  <a:ea typeface="黑体" pitchFamily="2" charset="-122"/>
                </a:rPr>
                <a:t>2</a:t>
              </a:r>
              <a:r>
                <a:rPr lang="zh-CN" altLang="en-US" sz="2800" baseline="0">
                  <a:solidFill>
                    <a:srgbClr val="FFFF00"/>
                  </a:solidFill>
                  <a:latin typeface="黑体" pitchFamily="2" charset="-122"/>
                  <a:ea typeface="黑体" pitchFamily="2" charset="-122"/>
                </a:rPr>
                <a:t>.缺点</a:t>
              </a:r>
            </a:p>
          </p:txBody>
        </p:sp>
      </p:grpSp>
      <p:sp>
        <p:nvSpPr>
          <p:cNvPr id="513036" name="Text Box 12"/>
          <p:cNvSpPr txBox="1">
            <a:spLocks noChangeArrowheads="1"/>
          </p:cNvSpPr>
          <p:nvPr/>
        </p:nvSpPr>
        <p:spPr bwMode="auto">
          <a:xfrm>
            <a:off x="996950" y="2209800"/>
            <a:ext cx="7967538" cy="477054"/>
          </a:xfrm>
          <a:prstGeom prst="rect">
            <a:avLst/>
          </a:prstGeom>
          <a:noFill/>
          <a:ln w="9525">
            <a:noFill/>
            <a:miter lim="800000"/>
            <a:headEnd/>
            <a:tailEnd/>
          </a:ln>
        </p:spPr>
        <p:txBody>
          <a:bodyPr wrap="square">
            <a:spAutoFit/>
          </a:bodyPr>
          <a:lstStyle/>
          <a:p>
            <a:pPr fontAlgn="base">
              <a:spcBef>
                <a:spcPct val="0"/>
              </a:spcBef>
            </a:pPr>
            <a:r>
              <a:rPr lang="zh-CN" altLang="en-US" sz="2500" baseline="0" dirty="0">
                <a:solidFill>
                  <a:srgbClr val="000099"/>
                </a:solidFill>
                <a:ea typeface="幼圆" pitchFamily="49" charset="-122"/>
              </a:rPr>
              <a:t>(2)</a:t>
            </a:r>
            <a:r>
              <a:rPr lang="zh-CN" altLang="en-US" sz="2500" baseline="0" dirty="0">
                <a:solidFill>
                  <a:srgbClr val="000099"/>
                </a:solidFill>
                <a:latin typeface="幼圆" pitchFamily="49" charset="-122"/>
                <a:ea typeface="幼圆" pitchFamily="49" charset="-122"/>
              </a:rPr>
              <a:t> 不需要地址连续的存储空间</a:t>
            </a:r>
            <a:r>
              <a:rPr lang="en-US" altLang="zh-CN" sz="2500" baseline="0" dirty="0">
                <a:solidFill>
                  <a:srgbClr val="000099"/>
                </a:solidFill>
                <a:latin typeface="幼圆" pitchFamily="49" charset="-122"/>
                <a:ea typeface="幼圆" pitchFamily="49" charset="-122"/>
              </a:rPr>
              <a:t>(</a:t>
            </a:r>
            <a:r>
              <a:rPr lang="zh-CN" altLang="en-US" sz="2500" baseline="0" dirty="0">
                <a:solidFill>
                  <a:srgbClr val="000099"/>
                </a:solidFill>
                <a:latin typeface="幼圆" pitchFamily="49" charset="-122"/>
                <a:ea typeface="幼圆" pitchFamily="49" charset="-122"/>
              </a:rPr>
              <a:t>不需要大块连续空间</a:t>
            </a:r>
            <a:r>
              <a:rPr lang="en-US" altLang="zh-CN" sz="2500" baseline="0" dirty="0">
                <a:solidFill>
                  <a:srgbClr val="000099"/>
                </a:solidFill>
                <a:latin typeface="幼圆" pitchFamily="49" charset="-122"/>
                <a:ea typeface="幼圆" pitchFamily="49" charset="-122"/>
              </a:rPr>
              <a:t>)</a:t>
            </a:r>
            <a:r>
              <a:rPr lang="zh-CN" altLang="en-US" sz="2500" baseline="0" dirty="0">
                <a:solidFill>
                  <a:srgbClr val="000099"/>
                </a:solidFill>
                <a:latin typeface="幼圆" pitchFamily="49" charset="-122"/>
                <a:ea typeface="幼圆" pitchFamily="49" charset="-122"/>
              </a:rPr>
              <a:t>。</a:t>
            </a:r>
          </a:p>
        </p:txBody>
      </p:sp>
      <p:grpSp>
        <p:nvGrpSpPr>
          <p:cNvPr id="4" name="Group 13"/>
          <p:cNvGrpSpPr>
            <a:grpSpLocks/>
          </p:cNvGrpSpPr>
          <p:nvPr/>
        </p:nvGrpSpPr>
        <p:grpSpPr bwMode="auto">
          <a:xfrm>
            <a:off x="1390650" y="323850"/>
            <a:ext cx="7943850" cy="3048000"/>
            <a:chOff x="876" y="288"/>
            <a:chExt cx="5004" cy="1920"/>
          </a:xfrm>
        </p:grpSpPr>
        <p:sp>
          <p:nvSpPr>
            <p:cNvPr id="29713" name="Rectangle 14"/>
            <p:cNvSpPr>
              <a:spLocks noChangeArrowheads="1"/>
            </p:cNvSpPr>
            <p:nvPr/>
          </p:nvSpPr>
          <p:spPr bwMode="auto">
            <a:xfrm>
              <a:off x="876" y="1728"/>
              <a:ext cx="4128" cy="480"/>
            </a:xfrm>
            <a:prstGeom prst="rect">
              <a:avLst/>
            </a:prstGeom>
            <a:noFill/>
            <a:ln w="38100">
              <a:solidFill>
                <a:srgbClr val="FF0000"/>
              </a:solidFill>
              <a:prstDash val="lgDash"/>
              <a:miter lim="800000"/>
              <a:headEnd/>
              <a:tailEnd/>
            </a:ln>
          </p:spPr>
          <p:txBody>
            <a:bodyPr wrap="none" anchor="ctr"/>
            <a:lstStyle/>
            <a:p>
              <a:endParaRPr lang="zh-CN" altLang="en-US"/>
            </a:p>
          </p:txBody>
        </p:sp>
        <p:sp>
          <p:nvSpPr>
            <p:cNvPr id="29714" name="AutoShape 15"/>
            <p:cNvSpPr>
              <a:spLocks noChangeArrowheads="1"/>
            </p:cNvSpPr>
            <p:nvPr/>
          </p:nvSpPr>
          <p:spPr bwMode="auto">
            <a:xfrm>
              <a:off x="3936" y="288"/>
              <a:ext cx="1680" cy="912"/>
            </a:xfrm>
            <a:prstGeom prst="wedgeRectCallout">
              <a:avLst>
                <a:gd name="adj1" fmla="val 6787"/>
                <a:gd name="adj2" fmla="val 106250"/>
              </a:avLst>
            </a:prstGeom>
            <a:noFill/>
            <a:ln w="57150" cap="sq">
              <a:solidFill>
                <a:srgbClr val="33CCCC"/>
              </a:solidFill>
              <a:miter lim="800000"/>
              <a:headEnd/>
              <a:tailEnd/>
            </a:ln>
          </p:spPr>
          <p:txBody>
            <a:bodyPr anchor="ctr"/>
            <a:lstStyle/>
            <a:p>
              <a:pPr algn="ctr"/>
              <a:endParaRPr lang="zh-CN" altLang="en-US" sz="2600" b="0"/>
            </a:p>
          </p:txBody>
        </p:sp>
        <p:sp>
          <p:nvSpPr>
            <p:cNvPr id="29715" name="Text Box 16"/>
            <p:cNvSpPr txBox="1">
              <a:spLocks noChangeArrowheads="1"/>
            </p:cNvSpPr>
            <p:nvPr/>
          </p:nvSpPr>
          <p:spPr bwMode="auto">
            <a:xfrm>
              <a:off x="4044" y="336"/>
              <a:ext cx="1836" cy="826"/>
            </a:xfrm>
            <a:prstGeom prst="rect">
              <a:avLst/>
            </a:prstGeom>
            <a:noFill/>
            <a:ln w="12700" cap="sq">
              <a:noFill/>
              <a:miter lim="800000"/>
              <a:headEnd/>
              <a:tailEnd/>
            </a:ln>
          </p:spPr>
          <p:txBody>
            <a:bodyPr>
              <a:spAutoFit/>
            </a:bodyPr>
            <a:lstStyle/>
            <a:p>
              <a:pPr>
                <a:lnSpc>
                  <a:spcPct val="95000"/>
                </a:lnSpc>
                <a:spcBef>
                  <a:spcPct val="0"/>
                </a:spcBef>
              </a:pPr>
              <a:r>
                <a:rPr lang="zh-CN" altLang="en-US" sz="2100" baseline="0">
                  <a:solidFill>
                    <a:schemeClr val="accent2"/>
                  </a:solidFill>
                  <a:latin typeface="黑体" pitchFamily="2" charset="-122"/>
                  <a:ea typeface="黑体" pitchFamily="2" charset="-122"/>
                </a:rPr>
                <a:t>无论位于链表何处，</a:t>
              </a:r>
            </a:p>
            <a:p>
              <a:pPr>
                <a:lnSpc>
                  <a:spcPct val="95000"/>
                </a:lnSpc>
                <a:spcBef>
                  <a:spcPct val="0"/>
                </a:spcBef>
              </a:pPr>
              <a:r>
                <a:rPr lang="zh-CN" altLang="en-US" sz="2100" baseline="0">
                  <a:solidFill>
                    <a:schemeClr val="accent2"/>
                  </a:solidFill>
                  <a:latin typeface="黑体" pitchFamily="2" charset="-122"/>
                  <a:ea typeface="黑体" pitchFamily="2" charset="-122"/>
                </a:rPr>
                <a:t>无论链表的长度如</a:t>
              </a:r>
            </a:p>
            <a:p>
              <a:pPr>
                <a:lnSpc>
                  <a:spcPct val="95000"/>
                </a:lnSpc>
                <a:spcBef>
                  <a:spcPct val="0"/>
                </a:spcBef>
              </a:pPr>
              <a:r>
                <a:rPr lang="zh-CN" altLang="en-US" sz="2100" baseline="0">
                  <a:solidFill>
                    <a:schemeClr val="accent2"/>
                  </a:solidFill>
                  <a:latin typeface="黑体" pitchFamily="2" charset="-122"/>
                  <a:ea typeface="黑体" pitchFamily="2" charset="-122"/>
                </a:rPr>
                <a:t>何，插入和删除操</a:t>
              </a:r>
            </a:p>
            <a:p>
              <a:pPr>
                <a:lnSpc>
                  <a:spcPct val="95000"/>
                </a:lnSpc>
                <a:spcBef>
                  <a:spcPct val="0"/>
                </a:spcBef>
              </a:pPr>
              <a:r>
                <a:rPr lang="zh-CN" altLang="en-US" sz="2100" baseline="0">
                  <a:solidFill>
                    <a:schemeClr val="accent2"/>
                  </a:solidFill>
                  <a:latin typeface="黑体" pitchFamily="2" charset="-122"/>
                  <a:ea typeface="黑体" pitchFamily="2" charset="-122"/>
                </a:rPr>
                <a:t>作的时间都是</a:t>
              </a:r>
              <a:r>
                <a:rPr lang="zh-CN" altLang="en-US" sz="2100" baseline="0">
                  <a:solidFill>
                    <a:schemeClr val="accent2"/>
                  </a:solidFill>
                  <a:ea typeface="黑体" pitchFamily="2" charset="-122"/>
                  <a:sym typeface="Symbol" pitchFamily="18" charset="2"/>
                </a:rPr>
                <a:t>(1)</a:t>
              </a:r>
              <a:r>
                <a:rPr lang="zh-CN" altLang="en-US" sz="2100" baseline="0">
                  <a:solidFill>
                    <a:schemeClr val="accent2"/>
                  </a:solidFill>
                  <a:latin typeface="黑体" pitchFamily="2" charset="-122"/>
                  <a:ea typeface="黑体" pitchFamily="2" charset="-122"/>
                  <a:sym typeface="Symbol" pitchFamily="18" charset="2"/>
                </a:rPr>
                <a:t>。</a:t>
              </a:r>
            </a:p>
          </p:txBody>
        </p:sp>
      </p:grpSp>
      <p:grpSp>
        <p:nvGrpSpPr>
          <p:cNvPr id="5" name="Group 34"/>
          <p:cNvGrpSpPr>
            <a:grpSpLocks/>
          </p:cNvGrpSpPr>
          <p:nvPr/>
        </p:nvGrpSpPr>
        <p:grpSpPr bwMode="auto">
          <a:xfrm>
            <a:off x="1606550" y="5734050"/>
            <a:ext cx="5562600" cy="819150"/>
            <a:chOff x="888" y="3612"/>
            <a:chExt cx="3504" cy="516"/>
          </a:xfrm>
        </p:grpSpPr>
        <p:sp>
          <p:nvSpPr>
            <p:cNvPr id="29710" name="AutoShape 18"/>
            <p:cNvSpPr>
              <a:spLocks noChangeArrowheads="1"/>
            </p:cNvSpPr>
            <p:nvPr/>
          </p:nvSpPr>
          <p:spPr bwMode="auto">
            <a:xfrm>
              <a:off x="1800" y="3826"/>
              <a:ext cx="1200" cy="288"/>
            </a:xfrm>
            <a:prstGeom prst="wedgeRectCallout">
              <a:avLst>
                <a:gd name="adj1" fmla="val 47417"/>
                <a:gd name="adj2" fmla="val -105556"/>
              </a:avLst>
            </a:prstGeom>
            <a:noFill/>
            <a:ln w="50800" cap="sq">
              <a:solidFill>
                <a:srgbClr val="33CCCC"/>
              </a:solidFill>
              <a:miter lim="800000"/>
              <a:headEnd/>
              <a:tailEnd/>
            </a:ln>
          </p:spPr>
          <p:txBody>
            <a:bodyPr anchor="ctr"/>
            <a:lstStyle/>
            <a:p>
              <a:pPr algn="ctr"/>
              <a:endParaRPr lang="zh-CN" altLang="en-US" sz="2600" b="0"/>
            </a:p>
          </p:txBody>
        </p:sp>
        <p:sp>
          <p:nvSpPr>
            <p:cNvPr id="29711" name="Rectangle 19"/>
            <p:cNvSpPr>
              <a:spLocks noChangeArrowheads="1"/>
            </p:cNvSpPr>
            <p:nvPr/>
          </p:nvSpPr>
          <p:spPr bwMode="auto">
            <a:xfrm>
              <a:off x="1863" y="3840"/>
              <a:ext cx="1365" cy="288"/>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2400" baseline="0">
                  <a:solidFill>
                    <a:srgbClr val="FF3300"/>
                  </a:solidFill>
                  <a:latin typeface="黑体" pitchFamily="2" charset="-122"/>
                  <a:ea typeface="黑体" pitchFamily="2" charset="-122"/>
                </a:rPr>
                <a:t>时间为</a:t>
              </a:r>
              <a:r>
                <a:rPr lang="en-US" altLang="zh-CN" sz="2400" baseline="0">
                  <a:solidFill>
                    <a:srgbClr val="FF3300"/>
                  </a:solidFill>
                  <a:ea typeface="黑体" pitchFamily="2" charset="-122"/>
                  <a:sym typeface="Symbol" pitchFamily="18" charset="2"/>
                </a:rPr>
                <a:t>(n)</a:t>
              </a:r>
            </a:p>
          </p:txBody>
        </p:sp>
        <p:sp>
          <p:nvSpPr>
            <p:cNvPr id="29712" name="Line 20"/>
            <p:cNvSpPr>
              <a:spLocks noChangeShapeType="1"/>
            </p:cNvSpPr>
            <p:nvPr/>
          </p:nvSpPr>
          <p:spPr bwMode="auto">
            <a:xfrm>
              <a:off x="888" y="3612"/>
              <a:ext cx="3504" cy="0"/>
            </a:xfrm>
            <a:prstGeom prst="line">
              <a:avLst/>
            </a:prstGeom>
            <a:noFill/>
            <a:ln w="50800" cap="sq">
              <a:solidFill>
                <a:srgbClr val="FF0000"/>
              </a:solidFill>
              <a:round/>
              <a:headEnd/>
              <a:tailEnd/>
            </a:ln>
          </p:spPr>
          <p:txBody>
            <a:bodyPr wrap="none" anchor="ctr"/>
            <a:lstStyle/>
            <a:p>
              <a:endParaRPr lang="zh-CN" altLang="en-US"/>
            </a:p>
          </p:txBody>
        </p:sp>
      </p:grpSp>
      <p:grpSp>
        <p:nvGrpSpPr>
          <p:cNvPr id="6" name="Group 35"/>
          <p:cNvGrpSpPr>
            <a:grpSpLocks/>
          </p:cNvGrpSpPr>
          <p:nvPr/>
        </p:nvGrpSpPr>
        <p:grpSpPr bwMode="auto">
          <a:xfrm>
            <a:off x="152400" y="247650"/>
            <a:ext cx="5859463" cy="609600"/>
            <a:chOff x="96" y="156"/>
            <a:chExt cx="3252" cy="384"/>
          </a:xfrm>
        </p:grpSpPr>
        <p:sp>
          <p:nvSpPr>
            <p:cNvPr id="29708" name="Oval 36"/>
            <p:cNvSpPr>
              <a:spLocks noChangeArrowheads="1"/>
            </p:cNvSpPr>
            <p:nvPr/>
          </p:nvSpPr>
          <p:spPr bwMode="auto">
            <a:xfrm>
              <a:off x="96" y="156"/>
              <a:ext cx="3252" cy="384"/>
            </a:xfrm>
            <a:prstGeom prst="ellipse">
              <a:avLst/>
            </a:prstGeom>
            <a:solidFill>
              <a:srgbClr val="FFFFD1"/>
            </a:solidFill>
            <a:ln w="9525">
              <a:noFill/>
              <a:round/>
              <a:headEnd/>
              <a:tailEnd/>
            </a:ln>
            <a:effectLst>
              <a:outerShdw dist="108509" dir="1233363" algn="ctr" rotWithShape="0">
                <a:srgbClr val="B2B2B2"/>
              </a:outerShdw>
            </a:effectLst>
          </p:spPr>
          <p:txBody>
            <a:bodyPr wrap="none" anchor="ctr"/>
            <a:lstStyle/>
            <a:p>
              <a:endParaRPr lang="zh-CN" altLang="en-US"/>
            </a:p>
          </p:txBody>
        </p:sp>
        <p:sp>
          <p:nvSpPr>
            <p:cNvPr id="29709" name="Rectangle 37"/>
            <p:cNvSpPr>
              <a:spLocks noChangeArrowheads="1"/>
            </p:cNvSpPr>
            <p:nvPr/>
          </p:nvSpPr>
          <p:spPr bwMode="auto">
            <a:xfrm>
              <a:off x="235" y="179"/>
              <a:ext cx="3060" cy="336"/>
            </a:xfrm>
            <a:prstGeom prst="rect">
              <a:avLst/>
            </a:prstGeom>
            <a:noFill/>
            <a:ln w="12700" cap="sq">
              <a:noFill/>
              <a:miter lim="800000"/>
              <a:headEnd/>
              <a:tailEnd/>
            </a:ln>
          </p:spPr>
          <p:txBody>
            <a:bodyPr>
              <a:spAutoFit/>
            </a:bodyPr>
            <a:lstStyle/>
            <a:p>
              <a:pPr fontAlgn="base">
                <a:spcBef>
                  <a:spcPct val="0"/>
                </a:spcBef>
              </a:pPr>
              <a:r>
                <a:rPr kumimoji="1" lang="zh-CN" altLang="en-US" sz="2900" baseline="0">
                  <a:solidFill>
                    <a:srgbClr val="002C84"/>
                  </a:solidFill>
                  <a:latin typeface="黑体" pitchFamily="2" charset="-122"/>
                  <a:ea typeface="黑体" pitchFamily="2" charset="-122"/>
                </a:rPr>
                <a:t> </a:t>
              </a:r>
              <a:r>
                <a:rPr kumimoji="1" lang="en-US" altLang="zh-CN" sz="2900" baseline="0">
                  <a:solidFill>
                    <a:srgbClr val="002C84"/>
                  </a:solidFill>
                  <a:latin typeface="黑体" pitchFamily="2" charset="-122"/>
                  <a:ea typeface="黑体" pitchFamily="2" charset="-122"/>
                </a:rPr>
                <a:t>2.3.4 </a:t>
              </a:r>
              <a:r>
                <a:rPr kumimoji="1" lang="zh-CN" altLang="en-US" sz="2900" baseline="0">
                  <a:solidFill>
                    <a:srgbClr val="002C84"/>
                  </a:solidFill>
                  <a:latin typeface="幼圆" pitchFamily="49" charset="-122"/>
                  <a:ea typeface="幼圆" pitchFamily="49" charset="-122"/>
                </a:rPr>
                <a:t>链式存储结构的特点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3026"/>
                                        </p:tgtEl>
                                        <p:attrNameLst>
                                          <p:attrName>style.visibility</p:attrName>
                                        </p:attrNameLst>
                                      </p:cBhvr>
                                      <p:to>
                                        <p:strVal val="visible"/>
                                      </p:to>
                                    </p:set>
                                    <p:animEffect transition="in" filter="wipe(left)">
                                      <p:cBhvr>
                                        <p:cTn id="7" dur="500"/>
                                        <p:tgtEl>
                                          <p:spTgt spid="513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13036"/>
                                        </p:tgtEl>
                                        <p:attrNameLst>
                                          <p:attrName>style.visibility</p:attrName>
                                        </p:attrNameLst>
                                      </p:cBhvr>
                                      <p:to>
                                        <p:strVal val="visible"/>
                                      </p:to>
                                    </p:set>
                                    <p:animEffect transition="in" filter="wipe(right)">
                                      <p:cBhvr>
                                        <p:cTn id="12" dur="500"/>
                                        <p:tgtEl>
                                          <p:spTgt spid="5130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3027"/>
                                        </p:tgtEl>
                                        <p:attrNameLst>
                                          <p:attrName>style.visibility</p:attrName>
                                        </p:attrNameLst>
                                      </p:cBhvr>
                                      <p:to>
                                        <p:strVal val="visible"/>
                                      </p:to>
                                    </p:set>
                                    <p:animEffect transition="in" filter="wipe(left)">
                                      <p:cBhvr>
                                        <p:cTn id="17" dur="500"/>
                                        <p:tgtEl>
                                          <p:spTgt spid="5130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3028"/>
                                        </p:tgtEl>
                                        <p:attrNameLst>
                                          <p:attrName>style.visibility</p:attrName>
                                        </p:attrNameLst>
                                      </p:cBhvr>
                                      <p:to>
                                        <p:strVal val="visible"/>
                                      </p:to>
                                    </p:set>
                                    <p:animEffect transition="in" filter="wipe(left)">
                                      <p:cBhvr>
                                        <p:cTn id="27" dur="500"/>
                                        <p:tgtEl>
                                          <p:spTgt spid="5130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513029"/>
                                        </p:tgtEl>
                                        <p:attrNameLst>
                                          <p:attrName>style.visibility</p:attrName>
                                        </p:attrNameLst>
                                      </p:cBhvr>
                                      <p:to>
                                        <p:strVal val="visible"/>
                                      </p:to>
                                    </p:set>
                                    <p:animEffect transition="in" filter="wipe(right)">
                                      <p:cBhvr>
                                        <p:cTn id="32" dur="500"/>
                                        <p:tgtEl>
                                          <p:spTgt spid="5130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6" grpId="0" autoUpdateAnimBg="0"/>
      <p:bldP spid="513027" grpId="0" autoUpdateAnimBg="0"/>
      <p:bldP spid="513028" grpId="0" autoUpdateAnimBg="0"/>
      <p:bldP spid="513029" grpId="0" autoUpdateAnimBg="0"/>
      <p:bldP spid="513036"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762000" y="992188"/>
            <a:ext cx="7696200" cy="4020988"/>
            <a:chOff x="528" y="384"/>
            <a:chExt cx="4848" cy="3504"/>
          </a:xfrm>
        </p:grpSpPr>
        <p:sp>
          <p:nvSpPr>
            <p:cNvPr id="30731" name="Rectangle 14"/>
            <p:cNvSpPr>
              <a:spLocks noChangeArrowheads="1"/>
            </p:cNvSpPr>
            <p:nvPr/>
          </p:nvSpPr>
          <p:spPr bwMode="auto">
            <a:xfrm>
              <a:off x="528" y="384"/>
              <a:ext cx="4848" cy="3504"/>
            </a:xfrm>
            <a:prstGeom prst="rect">
              <a:avLst/>
            </a:prstGeom>
            <a:solidFill>
              <a:srgbClr val="FBFBFF"/>
            </a:solidFill>
            <a:ln w="114300" cap="sq">
              <a:solidFill>
                <a:srgbClr val="00CCFF"/>
              </a:solidFill>
              <a:miter lim="800000"/>
              <a:headEnd/>
              <a:tailEnd/>
            </a:ln>
            <a:effectLst>
              <a:outerShdw dist="89803" dir="2700000" algn="ctr" rotWithShape="0">
                <a:srgbClr val="B2B2B2"/>
              </a:outerShdw>
            </a:effectLst>
          </p:spPr>
          <p:txBody>
            <a:bodyPr wrap="none" anchor="ctr"/>
            <a:lstStyle/>
            <a:p>
              <a:endParaRPr lang="zh-CN" altLang="en-US"/>
            </a:p>
          </p:txBody>
        </p:sp>
        <p:grpSp>
          <p:nvGrpSpPr>
            <p:cNvPr id="3" name="Group 15"/>
            <p:cNvGrpSpPr>
              <a:grpSpLocks/>
            </p:cNvGrpSpPr>
            <p:nvPr/>
          </p:nvGrpSpPr>
          <p:grpSpPr bwMode="auto">
            <a:xfrm>
              <a:off x="681" y="528"/>
              <a:ext cx="1863" cy="432"/>
              <a:chOff x="609" y="540"/>
              <a:chExt cx="1863" cy="432"/>
            </a:xfrm>
          </p:grpSpPr>
          <p:sp>
            <p:nvSpPr>
              <p:cNvPr id="30733" name="Oval 16"/>
              <p:cNvSpPr>
                <a:spLocks noChangeArrowheads="1"/>
              </p:cNvSpPr>
              <p:nvPr/>
            </p:nvSpPr>
            <p:spPr bwMode="auto">
              <a:xfrm>
                <a:off x="609" y="540"/>
                <a:ext cx="1455" cy="432"/>
              </a:xfrm>
              <a:prstGeom prst="ellipse">
                <a:avLst/>
              </a:prstGeom>
              <a:gradFill rotWithShape="0">
                <a:gsLst>
                  <a:gs pos="0">
                    <a:srgbClr val="761800"/>
                  </a:gs>
                  <a:gs pos="50000">
                    <a:srgbClr val="FF3300"/>
                  </a:gs>
                  <a:gs pos="100000">
                    <a:srgbClr val="761800"/>
                  </a:gs>
                </a:gsLst>
                <a:lin ang="5400000" scaled="1"/>
              </a:gradFill>
              <a:ln w="9525">
                <a:noFill/>
                <a:round/>
                <a:headEnd/>
                <a:tailEnd/>
              </a:ln>
              <a:effectLst>
                <a:outerShdw dist="68392" dir="1308085" algn="ctr" rotWithShape="0">
                  <a:srgbClr val="B2B2B2"/>
                </a:outerShdw>
              </a:effectLst>
            </p:spPr>
            <p:txBody>
              <a:bodyPr wrap="none" anchor="ctr"/>
              <a:lstStyle/>
              <a:p>
                <a:pPr algn="ctr"/>
                <a:endParaRPr lang="zh-CN" altLang="en-US" sz="2600" b="0"/>
              </a:p>
            </p:txBody>
          </p:sp>
          <p:sp>
            <p:nvSpPr>
              <p:cNvPr id="30734" name="Rectangle 17"/>
              <p:cNvSpPr>
                <a:spLocks noChangeArrowheads="1"/>
              </p:cNvSpPr>
              <p:nvPr/>
            </p:nvSpPr>
            <p:spPr bwMode="auto">
              <a:xfrm>
                <a:off x="714" y="626"/>
                <a:ext cx="1758" cy="336"/>
              </a:xfrm>
              <a:prstGeom prst="rect">
                <a:avLst/>
              </a:prstGeom>
              <a:noFill/>
              <a:ln w="9525">
                <a:noFill/>
                <a:miter lim="800000"/>
                <a:headEnd/>
                <a:tailEnd/>
              </a:ln>
              <a:effectLst>
                <a:outerShdw dist="35921" dir="2700000" algn="ctr" rotWithShape="0">
                  <a:schemeClr val="bg1"/>
                </a:outerShdw>
              </a:effectLst>
            </p:spPr>
            <p:txBody>
              <a:bodyPr lIns="92075" tIns="46038" rIns="92075" bIns="46038" anchor="b"/>
              <a:lstStyle/>
              <a:p>
                <a:pPr eaLnBrk="1" fontAlgn="base" hangingPunct="1">
                  <a:spcBef>
                    <a:spcPct val="0"/>
                  </a:spcBef>
                </a:pPr>
                <a:r>
                  <a:rPr kumimoji="1" lang="zh-CN" altLang="en-US" sz="4800" baseline="0">
                    <a:ea typeface="方正舒体" pitchFamily="2" charset="-122"/>
                  </a:rPr>
                  <a:t>思</a:t>
                </a:r>
              </a:p>
            </p:txBody>
          </p:sp>
          <p:sp>
            <p:nvSpPr>
              <p:cNvPr id="30735" name="Rectangle 18"/>
              <p:cNvSpPr>
                <a:spLocks noChangeArrowheads="1"/>
              </p:cNvSpPr>
              <p:nvPr/>
            </p:nvSpPr>
            <p:spPr bwMode="auto">
              <a:xfrm>
                <a:off x="1044" y="624"/>
                <a:ext cx="672" cy="336"/>
              </a:xfrm>
              <a:prstGeom prst="rect">
                <a:avLst/>
              </a:prstGeom>
              <a:noFill/>
              <a:ln w="9525">
                <a:noFill/>
                <a:miter lim="800000"/>
                <a:headEnd/>
                <a:tailEnd/>
              </a:ln>
              <a:effectLst>
                <a:outerShdw dist="45791" dir="2021404" algn="ctr" rotWithShape="0">
                  <a:schemeClr val="bg1"/>
                </a:outerShdw>
              </a:effectLst>
            </p:spPr>
            <p:txBody>
              <a:bodyPr lIns="92075" tIns="46038" rIns="92075" bIns="46038" anchor="b"/>
              <a:lstStyle/>
              <a:p>
                <a:pPr eaLnBrk="1" fontAlgn="base" hangingPunct="1">
                  <a:spcBef>
                    <a:spcPct val="0"/>
                  </a:spcBef>
                </a:pPr>
                <a:r>
                  <a:rPr kumimoji="1" lang="zh-CN" altLang="en-US" sz="4800" baseline="0" dirty="0">
                    <a:ea typeface="方正舒体" pitchFamily="2" charset="-122"/>
                  </a:rPr>
                  <a:t>考</a:t>
                </a:r>
              </a:p>
            </p:txBody>
          </p:sp>
          <p:sp>
            <p:nvSpPr>
              <p:cNvPr id="30736" name="Rectangle 19"/>
              <p:cNvSpPr>
                <a:spLocks noChangeArrowheads="1"/>
              </p:cNvSpPr>
              <p:nvPr/>
            </p:nvSpPr>
            <p:spPr bwMode="auto">
              <a:xfrm>
                <a:off x="1356" y="624"/>
                <a:ext cx="702" cy="336"/>
              </a:xfrm>
              <a:prstGeom prst="rect">
                <a:avLst/>
              </a:prstGeom>
              <a:noFill/>
              <a:ln w="9525">
                <a:noFill/>
                <a:miter lim="800000"/>
                <a:headEnd/>
                <a:tailEnd/>
              </a:ln>
              <a:effectLst>
                <a:outerShdw dist="45791" dir="2021404" algn="ctr" rotWithShape="0">
                  <a:schemeClr val="bg1"/>
                </a:outerShdw>
              </a:effectLst>
            </p:spPr>
            <p:txBody>
              <a:bodyPr lIns="92075" tIns="46038" rIns="92075" bIns="46038" anchor="b"/>
              <a:lstStyle/>
              <a:p>
                <a:pPr eaLnBrk="1" fontAlgn="base" hangingPunct="1">
                  <a:spcBef>
                    <a:spcPct val="0"/>
                  </a:spcBef>
                </a:pPr>
                <a:endParaRPr kumimoji="1" lang="zh-CN" altLang="en-US" sz="4800" baseline="0" dirty="0">
                  <a:ea typeface="方正舒体" pitchFamily="2" charset="-122"/>
                </a:endParaRPr>
              </a:p>
            </p:txBody>
          </p:sp>
        </p:grpSp>
      </p:grpSp>
      <p:grpSp>
        <p:nvGrpSpPr>
          <p:cNvPr id="4" name="Group 34"/>
          <p:cNvGrpSpPr>
            <a:grpSpLocks/>
          </p:cNvGrpSpPr>
          <p:nvPr/>
        </p:nvGrpSpPr>
        <p:grpSpPr bwMode="auto">
          <a:xfrm>
            <a:off x="971550" y="1825625"/>
            <a:ext cx="7200900" cy="1603375"/>
            <a:chOff x="792" y="2277"/>
            <a:chExt cx="4536" cy="1010"/>
          </a:xfrm>
        </p:grpSpPr>
        <p:sp>
          <p:nvSpPr>
            <p:cNvPr id="30726" name="Text Box 29"/>
            <p:cNvSpPr txBox="1">
              <a:spLocks noChangeArrowheads="1"/>
            </p:cNvSpPr>
            <p:nvPr/>
          </p:nvSpPr>
          <p:spPr bwMode="auto">
            <a:xfrm>
              <a:off x="792" y="2277"/>
              <a:ext cx="4536" cy="1010"/>
            </a:xfrm>
            <a:prstGeom prst="rect">
              <a:avLst/>
            </a:prstGeom>
            <a:noFill/>
            <a:ln w="9525">
              <a:noFill/>
              <a:miter lim="800000"/>
              <a:headEnd/>
              <a:tailEnd/>
            </a:ln>
          </p:spPr>
          <p:txBody>
            <a:bodyPr anchor="ctr">
              <a:spAutoFit/>
            </a:bodyPr>
            <a:lstStyle/>
            <a:p>
              <a:pPr eaLnBrk="1" fontAlgn="base" hangingPunct="1">
                <a:lnSpc>
                  <a:spcPct val="95000"/>
                </a:lnSpc>
                <a:spcBef>
                  <a:spcPct val="0"/>
                </a:spcBef>
              </a:pPr>
              <a:r>
                <a:rPr kumimoji="1" lang="zh-CN" altLang="en-US" sz="2600" baseline="0" dirty="0">
                  <a:solidFill>
                    <a:srgbClr val="000099"/>
                  </a:solidFill>
                  <a:ea typeface="黑体" pitchFamily="2" charset="-122"/>
                </a:rPr>
                <a:t>  </a:t>
              </a:r>
              <a:r>
                <a:rPr kumimoji="1" lang="en-US" altLang="zh-CN" sz="2600" baseline="0" dirty="0">
                  <a:solidFill>
                    <a:srgbClr val="000099"/>
                  </a:solidFill>
                  <a:latin typeface="黑体" pitchFamily="2" charset="-122"/>
                  <a:ea typeface="黑体" pitchFamily="2" charset="-122"/>
                </a:rPr>
                <a:t>1.</a:t>
              </a:r>
              <a:r>
                <a:rPr kumimoji="1" lang="zh-CN" altLang="en-US" sz="2600" baseline="0" dirty="0">
                  <a:solidFill>
                    <a:srgbClr val="000099"/>
                  </a:solidFill>
                  <a:latin typeface="黑体" pitchFamily="2" charset="-122"/>
                  <a:ea typeface="黑体" pitchFamily="2" charset="-122"/>
                </a:rPr>
                <a:t>线性表可以采用顺序存储结构，也可以采</a:t>
              </a:r>
            </a:p>
            <a:p>
              <a:pPr eaLnBrk="1" fontAlgn="base" hangingPunct="1">
                <a:lnSpc>
                  <a:spcPct val="95000"/>
                </a:lnSpc>
                <a:spcBef>
                  <a:spcPct val="0"/>
                </a:spcBef>
              </a:pPr>
              <a:r>
                <a:rPr kumimoji="1" lang="zh-CN" altLang="en-US" sz="2600" baseline="0" dirty="0">
                  <a:solidFill>
                    <a:srgbClr val="000099"/>
                  </a:solidFill>
                  <a:latin typeface="黑体" pitchFamily="2" charset="-122"/>
                  <a:ea typeface="黑体" pitchFamily="2" charset="-122"/>
                </a:rPr>
                <a:t>   用链存储结构，在实际问题中，应该根据</a:t>
              </a:r>
            </a:p>
            <a:p>
              <a:pPr eaLnBrk="1" fontAlgn="base" hangingPunct="1">
                <a:lnSpc>
                  <a:spcPct val="95000"/>
                </a:lnSpc>
                <a:spcBef>
                  <a:spcPct val="0"/>
                </a:spcBef>
              </a:pPr>
              <a:r>
                <a:rPr kumimoji="1" lang="zh-CN" altLang="en-US" sz="2600" baseline="0" dirty="0">
                  <a:solidFill>
                    <a:srgbClr val="000099"/>
                  </a:solidFill>
                  <a:latin typeface="黑体" pitchFamily="2" charset="-122"/>
                  <a:ea typeface="黑体" pitchFamily="2" charset="-122"/>
                </a:rPr>
                <a:t>   什么原则来选择其中最合适的一种存储结</a:t>
              </a:r>
            </a:p>
            <a:p>
              <a:pPr eaLnBrk="1" fontAlgn="base" hangingPunct="1">
                <a:lnSpc>
                  <a:spcPct val="95000"/>
                </a:lnSpc>
                <a:spcBef>
                  <a:spcPct val="0"/>
                </a:spcBef>
              </a:pPr>
              <a:r>
                <a:rPr kumimoji="1" lang="zh-CN" altLang="en-US" sz="2600" baseline="0" dirty="0">
                  <a:solidFill>
                    <a:srgbClr val="000099"/>
                  </a:solidFill>
                  <a:latin typeface="黑体" pitchFamily="2" charset="-122"/>
                  <a:ea typeface="黑体" pitchFamily="2" charset="-122"/>
                </a:rPr>
                <a:t>   构</a:t>
              </a:r>
            </a:p>
          </p:txBody>
        </p:sp>
        <p:grpSp>
          <p:nvGrpSpPr>
            <p:cNvPr id="5" name="Group 30"/>
            <p:cNvGrpSpPr>
              <a:grpSpLocks/>
            </p:cNvGrpSpPr>
            <p:nvPr/>
          </p:nvGrpSpPr>
          <p:grpSpPr bwMode="auto">
            <a:xfrm rot="109511">
              <a:off x="1392" y="3024"/>
              <a:ext cx="336" cy="240"/>
              <a:chOff x="2995" y="2106"/>
              <a:chExt cx="989" cy="768"/>
            </a:xfrm>
          </p:grpSpPr>
          <p:sp>
            <p:nvSpPr>
              <p:cNvPr id="30728" name="Freeform 31"/>
              <p:cNvSpPr>
                <a:spLocks/>
              </p:cNvSpPr>
              <p:nvPr/>
            </p:nvSpPr>
            <p:spPr bwMode="auto">
              <a:xfrm rot="421002">
                <a:off x="2995" y="2106"/>
                <a:ext cx="989" cy="768"/>
              </a:xfrm>
              <a:custGeom>
                <a:avLst/>
                <a:gdLst>
                  <a:gd name="T0" fmla="*/ 19595 w 439"/>
                  <a:gd name="T1" fmla="*/ 374 h 683"/>
                  <a:gd name="T2" fmla="*/ 25351 w 439"/>
                  <a:gd name="T3" fmla="*/ 278 h 683"/>
                  <a:gd name="T4" fmla="*/ 35572 w 439"/>
                  <a:gd name="T5" fmla="*/ 336 h 683"/>
                  <a:gd name="T6" fmla="*/ 34644 w 439"/>
                  <a:gd name="T7" fmla="*/ 491 h 683"/>
                  <a:gd name="T8" fmla="*/ 22332 w 439"/>
                  <a:gd name="T9" fmla="*/ 616 h 683"/>
                  <a:gd name="T10" fmla="*/ 20008 w 439"/>
                  <a:gd name="T11" fmla="*/ 958 h 683"/>
                  <a:gd name="T12" fmla="*/ 22332 w 439"/>
                  <a:gd name="T13" fmla="*/ 1066 h 683"/>
                  <a:gd name="T14" fmla="*/ 18298 w 439"/>
                  <a:gd name="T15" fmla="*/ 1183 h 683"/>
                  <a:gd name="T16" fmla="*/ 19221 w 439"/>
                  <a:gd name="T17" fmla="*/ 1302 h 683"/>
                  <a:gd name="T18" fmla="*/ 27843 w 439"/>
                  <a:gd name="T19" fmla="*/ 1382 h 683"/>
                  <a:gd name="T20" fmla="*/ 39233 w 439"/>
                  <a:gd name="T21" fmla="*/ 1327 h 683"/>
                  <a:gd name="T22" fmla="*/ 42887 w 439"/>
                  <a:gd name="T23" fmla="*/ 1183 h 683"/>
                  <a:gd name="T24" fmla="*/ 38303 w 439"/>
                  <a:gd name="T25" fmla="*/ 1045 h 683"/>
                  <a:gd name="T26" fmla="*/ 43302 w 439"/>
                  <a:gd name="T27" fmla="*/ 972 h 683"/>
                  <a:gd name="T28" fmla="*/ 43302 w 439"/>
                  <a:gd name="T29" fmla="*/ 781 h 683"/>
                  <a:gd name="T30" fmla="*/ 56046 w 439"/>
                  <a:gd name="T31" fmla="*/ 621 h 683"/>
                  <a:gd name="T32" fmla="*/ 57387 w 439"/>
                  <a:gd name="T33" fmla="*/ 378 h 683"/>
                  <a:gd name="T34" fmla="*/ 49144 w 439"/>
                  <a:gd name="T35" fmla="*/ 118 h 683"/>
                  <a:gd name="T36" fmla="*/ 32792 w 439"/>
                  <a:gd name="T37" fmla="*/ 0 h 683"/>
                  <a:gd name="T38" fmla="*/ 14637 w 439"/>
                  <a:gd name="T39" fmla="*/ 78 h 683"/>
                  <a:gd name="T40" fmla="*/ 4071 w 439"/>
                  <a:gd name="T41" fmla="*/ 232 h 683"/>
                  <a:gd name="T42" fmla="*/ 0 w 439"/>
                  <a:gd name="T43" fmla="*/ 473 h 683"/>
                  <a:gd name="T44" fmla="*/ 514 w 439"/>
                  <a:gd name="T45" fmla="*/ 616 h 683"/>
                  <a:gd name="T46" fmla="*/ 19221 w 439"/>
                  <a:gd name="T47" fmla="*/ 598 h 683"/>
                  <a:gd name="T48" fmla="*/ 19595 w 439"/>
                  <a:gd name="T49" fmla="*/ 374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a:effectLst>
                <a:outerShdw dist="40161" dir="1106097" algn="ctr" rotWithShape="0">
                  <a:srgbClr val="808080"/>
                </a:outerShdw>
              </a:effectLst>
            </p:spPr>
            <p:txBody>
              <a:bodyPr/>
              <a:lstStyle/>
              <a:p>
                <a:endParaRPr lang="zh-CN" altLang="en-US"/>
              </a:p>
            </p:txBody>
          </p:sp>
          <p:sp>
            <p:nvSpPr>
              <p:cNvPr id="30729" name="Freeform 32"/>
              <p:cNvSpPr>
                <a:spLocks/>
              </p:cNvSpPr>
              <p:nvPr/>
            </p:nvSpPr>
            <p:spPr bwMode="auto">
              <a:xfrm rot="421002">
                <a:off x="3041" y="2100"/>
                <a:ext cx="883" cy="534"/>
              </a:xfrm>
              <a:custGeom>
                <a:avLst/>
                <a:gdLst>
                  <a:gd name="T0" fmla="*/ 0 w 390"/>
                  <a:gd name="T1" fmla="*/ 474 h 477"/>
                  <a:gd name="T2" fmla="*/ 7673 w 390"/>
                  <a:gd name="T3" fmla="*/ 451 h 477"/>
                  <a:gd name="T4" fmla="*/ 12011 w 390"/>
                  <a:gd name="T5" fmla="*/ 474 h 477"/>
                  <a:gd name="T6" fmla="*/ 11724 w 390"/>
                  <a:gd name="T7" fmla="*/ 344 h 477"/>
                  <a:gd name="T8" fmla="*/ 14927 w 390"/>
                  <a:gd name="T9" fmla="*/ 199 h 477"/>
                  <a:gd name="T10" fmla="*/ 27728 w 390"/>
                  <a:gd name="T11" fmla="*/ 146 h 477"/>
                  <a:gd name="T12" fmla="*/ 33796 w 390"/>
                  <a:gd name="T13" fmla="*/ 208 h 477"/>
                  <a:gd name="T14" fmla="*/ 40287 w 390"/>
                  <a:gd name="T15" fmla="*/ 301 h 477"/>
                  <a:gd name="T16" fmla="*/ 38370 w 390"/>
                  <a:gd name="T17" fmla="*/ 466 h 477"/>
                  <a:gd name="T18" fmla="*/ 26298 w 390"/>
                  <a:gd name="T19" fmla="*/ 543 h 477"/>
                  <a:gd name="T20" fmla="*/ 23017 w 390"/>
                  <a:gd name="T21" fmla="*/ 659 h 477"/>
                  <a:gd name="T22" fmla="*/ 23966 w 390"/>
                  <a:gd name="T23" fmla="*/ 777 h 477"/>
                  <a:gd name="T24" fmla="*/ 22365 w 390"/>
                  <a:gd name="T25" fmla="*/ 939 h 477"/>
                  <a:gd name="T26" fmla="*/ 34505 w 390"/>
                  <a:gd name="T27" fmla="*/ 939 h 477"/>
                  <a:gd name="T28" fmla="*/ 36108 w 390"/>
                  <a:gd name="T29" fmla="*/ 819 h 477"/>
                  <a:gd name="T30" fmla="*/ 35155 w 390"/>
                  <a:gd name="T31" fmla="*/ 680 h 477"/>
                  <a:gd name="T32" fmla="*/ 42547 w 390"/>
                  <a:gd name="T33" fmla="*/ 606 h 477"/>
                  <a:gd name="T34" fmla="*/ 48248 w 390"/>
                  <a:gd name="T35" fmla="*/ 564 h 477"/>
                  <a:gd name="T36" fmla="*/ 52527 w 390"/>
                  <a:gd name="T37" fmla="*/ 385 h 477"/>
                  <a:gd name="T38" fmla="*/ 48617 w 390"/>
                  <a:gd name="T39" fmla="*/ 193 h 477"/>
                  <a:gd name="T40" fmla="*/ 35585 w 390"/>
                  <a:gd name="T41" fmla="*/ 0 h 477"/>
                  <a:gd name="T42" fmla="*/ 19684 w 390"/>
                  <a:gd name="T43" fmla="*/ 15 h 477"/>
                  <a:gd name="T44" fmla="*/ 6838 w 390"/>
                  <a:gd name="T45" fmla="*/ 132 h 477"/>
                  <a:gd name="T46" fmla="*/ 1370 w 390"/>
                  <a:gd name="T47" fmla="*/ 277 h 477"/>
                  <a:gd name="T48" fmla="*/ 0 w 390"/>
                  <a:gd name="T49" fmla="*/ 474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a:effectLst>
                <a:outerShdw dist="40161" dir="1106097" algn="ctr" rotWithShape="0">
                  <a:srgbClr val="808080"/>
                </a:outerShdw>
              </a:effectLst>
            </p:spPr>
            <p:txBody>
              <a:bodyPr/>
              <a:lstStyle/>
              <a:p>
                <a:endParaRPr lang="zh-CN" altLang="en-US"/>
              </a:p>
            </p:txBody>
          </p:sp>
          <p:sp>
            <p:nvSpPr>
              <p:cNvPr id="30730" name="Freeform 33"/>
              <p:cNvSpPr>
                <a:spLocks/>
              </p:cNvSpPr>
              <p:nvPr/>
            </p:nvSpPr>
            <p:spPr bwMode="auto">
              <a:xfrm rot="421002">
                <a:off x="3336" y="2705"/>
                <a:ext cx="283" cy="125"/>
              </a:xfrm>
              <a:custGeom>
                <a:avLst/>
                <a:gdLst>
                  <a:gd name="T0" fmla="*/ 5777 w 126"/>
                  <a:gd name="T1" fmla="*/ 0 h 109"/>
                  <a:gd name="T2" fmla="*/ 1145 w 126"/>
                  <a:gd name="T3" fmla="*/ 45 h 109"/>
                  <a:gd name="T4" fmla="*/ 0 w 126"/>
                  <a:gd name="T5" fmla="*/ 165 h 109"/>
                  <a:gd name="T6" fmla="*/ 3612 w 126"/>
                  <a:gd name="T7" fmla="*/ 248 h 109"/>
                  <a:gd name="T8" fmla="*/ 12576 w 126"/>
                  <a:gd name="T9" fmla="*/ 248 h 109"/>
                  <a:gd name="T10" fmla="*/ 16178 w 126"/>
                  <a:gd name="T11" fmla="*/ 151 h 109"/>
                  <a:gd name="T12" fmla="*/ 13076 w 126"/>
                  <a:gd name="T13" fmla="*/ 32 h 109"/>
                  <a:gd name="T14" fmla="*/ 5777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a:effectLst>
                <a:outerShdw dist="40161" dir="1106097" algn="ctr" rotWithShape="0">
                  <a:srgbClr val="808080"/>
                </a:outerShdw>
              </a:effectLst>
            </p:spPr>
            <p:txBody>
              <a:bodyPr/>
              <a:lstStyle/>
              <a:p>
                <a:endParaRPr lang="zh-CN" altLang="en-US"/>
              </a:p>
            </p:txBody>
          </p:sp>
        </p:grpSp>
      </p:grpSp>
      <p:sp>
        <p:nvSpPr>
          <p:cNvPr id="30725" name="TextBox 15"/>
          <p:cNvSpPr txBox="1">
            <a:spLocks noChangeArrowheads="1"/>
          </p:cNvSpPr>
          <p:nvPr/>
        </p:nvSpPr>
        <p:spPr bwMode="auto">
          <a:xfrm>
            <a:off x="684213" y="549275"/>
            <a:ext cx="184150" cy="501650"/>
          </a:xfrm>
          <a:prstGeom prst="rect">
            <a:avLst/>
          </a:prstGeom>
          <a:noFill/>
          <a:ln w="9525">
            <a:noFill/>
            <a:miter lim="800000"/>
            <a:headEnd/>
            <a:tailEnd/>
          </a:ln>
        </p:spPr>
        <p:txBody>
          <a:bodyPr wrap="none">
            <a:spAutoFit/>
          </a:bodyPr>
          <a:lstStyle/>
          <a:p>
            <a:endParaRPr lang="zh-CN" alt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0C913308-F349-4B6D-A68A-DD1791B4A57B}" type="slidenum">
              <a:rPr lang="zh-CN" altLang="en-US" smtClean="0"/>
              <a:pPr/>
              <a:t>86</a:t>
            </a:fld>
            <a:endParaRPr lang="zh-CN" altLang="en-US"/>
          </a:p>
        </p:txBody>
      </p:sp>
      <p:grpSp>
        <p:nvGrpSpPr>
          <p:cNvPr id="3" name="Group 25"/>
          <p:cNvGrpSpPr>
            <a:grpSpLocks/>
          </p:cNvGrpSpPr>
          <p:nvPr/>
        </p:nvGrpSpPr>
        <p:grpSpPr bwMode="auto">
          <a:xfrm>
            <a:off x="1475656" y="188640"/>
            <a:ext cx="5559152" cy="980728"/>
            <a:chOff x="317" y="288"/>
            <a:chExt cx="2626" cy="674"/>
          </a:xfrm>
        </p:grpSpPr>
        <p:sp>
          <p:nvSpPr>
            <p:cNvPr id="4" name="Rectangle 3"/>
            <p:cNvSpPr>
              <a:spLocks noChangeArrowheads="1"/>
            </p:cNvSpPr>
            <p:nvPr/>
          </p:nvSpPr>
          <p:spPr bwMode="auto">
            <a:xfrm>
              <a:off x="351" y="288"/>
              <a:ext cx="2592" cy="432"/>
            </a:xfrm>
            <a:prstGeom prst="rect">
              <a:avLst/>
            </a:prstGeom>
            <a:solidFill>
              <a:srgbClr val="FFFFCD"/>
            </a:solidFill>
            <a:ln w="12700" cap="sq">
              <a:noFill/>
              <a:miter lim="800000"/>
              <a:headEnd/>
              <a:tailEnd/>
            </a:ln>
            <a:effectLst>
              <a:outerShdw dist="125724" dir="2700000" algn="ctr" rotWithShape="0">
                <a:srgbClr val="C0C0C0"/>
              </a:outerShdw>
            </a:effectLst>
          </p:spPr>
          <p:txBody>
            <a:bodyPr wrap="none" anchor="ctr"/>
            <a:lstStyle/>
            <a:p>
              <a:endParaRPr lang="zh-CN" altLang="en-US"/>
            </a:p>
          </p:txBody>
        </p:sp>
        <p:sp>
          <p:nvSpPr>
            <p:cNvPr id="5" name="Rectangle 4"/>
            <p:cNvSpPr>
              <a:spLocks noChangeArrowheads="1"/>
            </p:cNvSpPr>
            <p:nvPr/>
          </p:nvSpPr>
          <p:spPr bwMode="auto">
            <a:xfrm>
              <a:off x="317" y="322"/>
              <a:ext cx="2611" cy="640"/>
            </a:xfrm>
            <a:prstGeom prst="rect">
              <a:avLst/>
            </a:prstGeom>
            <a:noFill/>
            <a:ln w="12700" cap="sq">
              <a:noFill/>
              <a:miter lim="800000"/>
              <a:headEnd/>
              <a:tailEnd/>
            </a:ln>
          </p:spPr>
          <p:txBody>
            <a:bodyPr>
              <a:spAutoFit/>
            </a:bodyPr>
            <a:lstStyle/>
            <a:p>
              <a:r>
                <a:rPr kumimoji="1" lang="zh-CN" altLang="en-US" sz="3200" baseline="0" dirty="0">
                  <a:solidFill>
                    <a:srgbClr val="000096"/>
                  </a:solidFill>
                  <a:latin typeface="幼圆" pitchFamily="49" charset="-122"/>
                  <a:ea typeface="幼圆" pitchFamily="49" charset="-122"/>
                </a:rPr>
                <a:t> </a:t>
              </a:r>
              <a:r>
                <a:rPr kumimoji="1" lang="zh-CN" altLang="en-US" sz="2800" b="1" dirty="0">
                  <a:solidFill>
                    <a:srgbClr val="000096"/>
                  </a:solidFill>
                  <a:latin typeface="幼圆" pitchFamily="49" charset="-122"/>
                  <a:ea typeface="幼圆" pitchFamily="49" charset="-122"/>
                </a:rPr>
                <a:t>顺序存储结构与</a:t>
              </a:r>
              <a:r>
                <a:rPr kumimoji="1" lang="zh-CN" altLang="en-US" sz="2800" b="1" baseline="0" dirty="0">
                  <a:solidFill>
                    <a:srgbClr val="000096"/>
                  </a:solidFill>
                  <a:latin typeface="幼圆" pitchFamily="49" charset="-122"/>
                  <a:ea typeface="幼圆" pitchFamily="49" charset="-122"/>
                </a:rPr>
                <a:t>链表结构的比较</a:t>
              </a:r>
              <a:endParaRPr kumimoji="1" lang="zh-CN" altLang="en-US" sz="3200" b="1" baseline="0" dirty="0">
                <a:solidFill>
                  <a:srgbClr val="000096"/>
                </a:solidFill>
                <a:latin typeface="幼圆" pitchFamily="49" charset="-122"/>
                <a:ea typeface="幼圆" pitchFamily="49" charset="-122"/>
              </a:endParaRPr>
            </a:p>
          </p:txBody>
        </p:sp>
      </p:grpSp>
      <p:graphicFrame>
        <p:nvGraphicFramePr>
          <p:cNvPr id="6" name="表格 5"/>
          <p:cNvGraphicFramePr>
            <a:graphicFrameLocks noGrp="1"/>
          </p:cNvGraphicFramePr>
          <p:nvPr/>
        </p:nvGraphicFramePr>
        <p:xfrm>
          <a:off x="0" y="908720"/>
          <a:ext cx="2615952" cy="2988801"/>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615952">
                  <a:extLst>
                    <a:ext uri="{9D8B030D-6E8A-4147-A177-3AD203B41FA5}">
                      <a16:colId xmlns:a16="http://schemas.microsoft.com/office/drawing/2014/main" val="20000"/>
                    </a:ext>
                  </a:extLst>
                </a:gridCol>
              </a:tblGrid>
              <a:tr h="432048">
                <a:tc>
                  <a:txBody>
                    <a:bodyPr/>
                    <a:lstStyle/>
                    <a:p>
                      <a:pPr algn="ctr"/>
                      <a:r>
                        <a:rPr lang="zh-CN" altLang="en-US" dirty="0">
                          <a:solidFill>
                            <a:srgbClr val="FFFF00"/>
                          </a:solidFill>
                          <a:latin typeface="楷体" pitchFamily="49" charset="-122"/>
                          <a:ea typeface="楷体" pitchFamily="49" charset="-122"/>
                        </a:rPr>
                        <a:t>存储分配方式</a:t>
                      </a:r>
                    </a:p>
                  </a:txBody>
                  <a:tcPr>
                    <a:solidFill>
                      <a:schemeClr val="tx2"/>
                    </a:solidFill>
                  </a:tcPr>
                </a:tc>
                <a:extLst>
                  <a:ext uri="{0D108BD9-81ED-4DB2-BD59-A6C34878D82A}">
                    <a16:rowId xmlns:a16="http://schemas.microsoft.com/office/drawing/2014/main" val="10000"/>
                  </a:ext>
                </a:extLst>
              </a:tr>
              <a:tr h="2556753">
                <a:tc>
                  <a:txBody>
                    <a:bodyPr/>
                    <a:lstStyle/>
                    <a:p>
                      <a:pPr>
                        <a:buFont typeface="Arial" pitchFamily="34" charset="0"/>
                        <a:buChar char="•"/>
                      </a:pPr>
                      <a:r>
                        <a:rPr lang="en-US" altLang="zh-CN" sz="2000" dirty="0"/>
                        <a:t> </a:t>
                      </a:r>
                      <a:r>
                        <a:rPr lang="zh-CN" altLang="en-US" sz="1600" dirty="0">
                          <a:latin typeface="楷体" pitchFamily="49" charset="-122"/>
                          <a:ea typeface="楷体" pitchFamily="49" charset="-122"/>
                        </a:rPr>
                        <a:t>顺序存储用一段连续的存储单元依次存储线性表的数据元素</a:t>
                      </a:r>
                      <a:endParaRPr lang="en-US" altLang="zh-CN" sz="1600" dirty="0">
                        <a:latin typeface="楷体" pitchFamily="49" charset="-122"/>
                        <a:ea typeface="楷体" pitchFamily="49" charset="-122"/>
                      </a:endParaRPr>
                    </a:p>
                    <a:p>
                      <a:pPr>
                        <a:buFont typeface="Arial" pitchFamily="34" charset="0"/>
                        <a:buChar char="•"/>
                      </a:pPr>
                      <a:r>
                        <a:rPr lang="en-US" altLang="zh-CN" sz="1600" baseline="0" dirty="0">
                          <a:latin typeface="楷体" pitchFamily="49" charset="-122"/>
                          <a:ea typeface="楷体" pitchFamily="49" charset="-122"/>
                        </a:rPr>
                        <a:t> </a:t>
                      </a:r>
                      <a:r>
                        <a:rPr lang="zh-CN" altLang="en-US" sz="1600" baseline="0" dirty="0">
                          <a:latin typeface="楷体" pitchFamily="49" charset="-122"/>
                          <a:ea typeface="楷体" pitchFamily="49" charset="-122"/>
                        </a:rPr>
                        <a:t>链表采用链式储存结构，用一组任意的存储单元存放线性表的元素</a:t>
                      </a:r>
                      <a:endParaRPr lang="zh-CN" altLang="en-US" sz="2000" dirty="0"/>
                    </a:p>
                  </a:txBody>
                  <a:tcPr/>
                </a:tc>
                <a:extLst>
                  <a:ext uri="{0D108BD9-81ED-4DB2-BD59-A6C34878D82A}">
                    <a16:rowId xmlns:a16="http://schemas.microsoft.com/office/drawing/2014/main" val="10001"/>
                  </a:ext>
                </a:extLst>
              </a:tr>
            </a:tbl>
          </a:graphicData>
        </a:graphic>
      </p:graphicFrame>
      <p:graphicFrame>
        <p:nvGraphicFramePr>
          <p:cNvPr id="9" name="表格 8"/>
          <p:cNvGraphicFramePr>
            <a:graphicFrameLocks noGrp="1"/>
          </p:cNvGraphicFramePr>
          <p:nvPr/>
        </p:nvGraphicFramePr>
        <p:xfrm>
          <a:off x="2987824" y="908720"/>
          <a:ext cx="2615952" cy="3266688"/>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615952">
                  <a:extLst>
                    <a:ext uri="{9D8B030D-6E8A-4147-A177-3AD203B41FA5}">
                      <a16:colId xmlns:a16="http://schemas.microsoft.com/office/drawing/2014/main" val="20000"/>
                    </a:ext>
                  </a:extLst>
                </a:gridCol>
              </a:tblGrid>
              <a:tr h="432048">
                <a:tc>
                  <a:txBody>
                    <a:bodyPr/>
                    <a:lstStyle/>
                    <a:p>
                      <a:pPr algn="ctr"/>
                      <a:r>
                        <a:rPr lang="zh-CN" altLang="en-US" dirty="0">
                          <a:solidFill>
                            <a:srgbClr val="FFFF00"/>
                          </a:solidFill>
                          <a:latin typeface="楷体" pitchFamily="49" charset="-122"/>
                          <a:ea typeface="楷体" pitchFamily="49" charset="-122"/>
                        </a:rPr>
                        <a:t>时间性能</a:t>
                      </a:r>
                    </a:p>
                  </a:txBody>
                  <a:tcPr>
                    <a:solidFill>
                      <a:schemeClr val="tx2"/>
                    </a:solidFill>
                  </a:tcPr>
                </a:tc>
                <a:extLst>
                  <a:ext uri="{0D108BD9-81ED-4DB2-BD59-A6C34878D82A}">
                    <a16:rowId xmlns:a16="http://schemas.microsoft.com/office/drawing/2014/main" val="10000"/>
                  </a:ext>
                </a:extLst>
              </a:tr>
              <a:tr h="478852">
                <a:tc>
                  <a:txBody>
                    <a:bodyPr/>
                    <a:lstStyle/>
                    <a:p>
                      <a:pPr>
                        <a:buFont typeface="Arial" pitchFamily="34" charset="0"/>
                        <a:buChar char="•"/>
                      </a:pPr>
                      <a:r>
                        <a:rPr lang="en-US" altLang="zh-CN" sz="2000" dirty="0"/>
                        <a:t> </a:t>
                      </a:r>
                      <a:r>
                        <a:rPr lang="zh-CN" altLang="en-US" sz="1600" dirty="0">
                          <a:latin typeface="楷体" pitchFamily="49" charset="-122"/>
                          <a:ea typeface="楷体" pitchFamily="49" charset="-122"/>
                        </a:rPr>
                        <a:t>查找</a:t>
                      </a:r>
                      <a:endParaRPr lang="en-US" altLang="zh-CN" sz="1600" dirty="0">
                        <a:latin typeface="楷体" pitchFamily="49" charset="-122"/>
                        <a:ea typeface="楷体" pitchFamily="49" charset="-122"/>
                      </a:endParaRPr>
                    </a:p>
                    <a:p>
                      <a:pPr marL="363538" lvl="1" indent="93663">
                        <a:buFont typeface="Arial" pitchFamily="34" charset="0"/>
                        <a:buChar char="•"/>
                      </a:pPr>
                      <a:r>
                        <a:rPr lang="zh-CN" altLang="en-US" sz="1600" dirty="0">
                          <a:latin typeface="楷体" pitchFamily="49" charset="-122"/>
                          <a:ea typeface="楷体" pitchFamily="49" charset="-122"/>
                        </a:rPr>
                        <a:t> 顺序存储：无序</a:t>
                      </a:r>
                      <a:r>
                        <a:rPr lang="en-US" altLang="zh-CN" sz="1600" dirty="0">
                          <a:latin typeface="楷体" pitchFamily="49" charset="-122"/>
                          <a:ea typeface="楷体" pitchFamily="49" charset="-122"/>
                        </a:rPr>
                        <a:t>O(n),</a:t>
                      </a:r>
                      <a:r>
                        <a:rPr lang="zh-CN" altLang="en-US" sz="1600" dirty="0">
                          <a:latin typeface="楷体" pitchFamily="49" charset="-122"/>
                          <a:ea typeface="楷体" pitchFamily="49" charset="-122"/>
                        </a:rPr>
                        <a:t>有序</a:t>
                      </a:r>
                      <a:r>
                        <a:rPr lang="en-US" altLang="zh-CN" sz="1600" b="1" dirty="0">
                          <a:solidFill>
                            <a:srgbClr val="FF3300"/>
                          </a:solidFill>
                        </a:rPr>
                        <a:t>O</a:t>
                      </a:r>
                      <a:r>
                        <a:rPr lang="en-US" altLang="zh-CN" sz="1400" b="1" dirty="0">
                          <a:solidFill>
                            <a:srgbClr val="FF3300"/>
                          </a:solidFill>
                        </a:rPr>
                        <a:t>(log</a:t>
                      </a:r>
                      <a:r>
                        <a:rPr lang="en-US" altLang="zh-CN" sz="1400" b="1" baseline="-25000" dirty="0">
                          <a:solidFill>
                            <a:srgbClr val="FF3300"/>
                          </a:solidFill>
                        </a:rPr>
                        <a:t>2</a:t>
                      </a:r>
                      <a:r>
                        <a:rPr lang="en-US" altLang="zh-CN" sz="1400" b="1" dirty="0">
                          <a:solidFill>
                            <a:srgbClr val="FF3300"/>
                          </a:solidFill>
                        </a:rPr>
                        <a:t>n)</a:t>
                      </a:r>
                      <a:r>
                        <a:rPr lang="en-US" altLang="zh-CN" sz="1600" b="1" dirty="0">
                          <a:solidFill>
                            <a:srgbClr val="FF3300"/>
                          </a:solidFill>
                        </a:rPr>
                        <a:t> </a:t>
                      </a:r>
                      <a:endParaRPr lang="en-US" altLang="zh-CN" sz="1600" dirty="0">
                        <a:latin typeface="楷体" pitchFamily="49" charset="-122"/>
                        <a:ea typeface="楷体" pitchFamily="49" charset="-122"/>
                      </a:endParaRPr>
                    </a:p>
                    <a:p>
                      <a:pPr marL="363538" lvl="1" indent="93663">
                        <a:buFont typeface="Arial" pitchFamily="34" charset="0"/>
                        <a:buChar char="•"/>
                      </a:pPr>
                      <a:r>
                        <a:rPr lang="zh-CN" altLang="en-US" sz="1600" baseline="0" dirty="0">
                          <a:latin typeface="楷体" pitchFamily="49" charset="-122"/>
                          <a:ea typeface="楷体" pitchFamily="49" charset="-122"/>
                        </a:rPr>
                        <a:t> 链表</a:t>
                      </a:r>
                      <a:r>
                        <a:rPr lang="en-US" altLang="zh-CN" sz="1600" baseline="0" dirty="0">
                          <a:latin typeface="楷体" pitchFamily="49" charset="-122"/>
                          <a:ea typeface="楷体" pitchFamily="49" charset="-122"/>
                        </a:rPr>
                        <a:t>O(n)</a:t>
                      </a:r>
                      <a:endParaRPr lang="en-US" altLang="zh-CN" sz="1600" dirty="0">
                        <a:latin typeface="楷体" pitchFamily="49" charset="-122"/>
                        <a:ea typeface="楷体" pitchFamily="49" charset="-122"/>
                      </a:endParaRPr>
                    </a:p>
                    <a:p>
                      <a:pPr>
                        <a:buFont typeface="Arial" pitchFamily="34" charset="0"/>
                        <a:buChar char="•"/>
                      </a:pPr>
                      <a:r>
                        <a:rPr lang="en-US" altLang="zh-CN" sz="1600" baseline="0" dirty="0">
                          <a:latin typeface="楷体" pitchFamily="49" charset="-122"/>
                          <a:ea typeface="楷体" pitchFamily="49" charset="-122"/>
                        </a:rPr>
                        <a:t> </a:t>
                      </a:r>
                      <a:r>
                        <a:rPr lang="zh-CN" altLang="en-US" sz="1600" baseline="0" dirty="0">
                          <a:latin typeface="楷体" pitchFamily="49" charset="-122"/>
                          <a:ea typeface="楷体" pitchFamily="49" charset="-122"/>
                        </a:rPr>
                        <a:t>插入和删除</a:t>
                      </a:r>
                      <a:endParaRPr lang="en-US" altLang="zh-CN" sz="1600" baseline="0" dirty="0">
                        <a:latin typeface="楷体" pitchFamily="49" charset="-122"/>
                        <a:ea typeface="楷体" pitchFamily="49" charset="-122"/>
                      </a:endParaRPr>
                    </a:p>
                    <a:p>
                      <a:pPr marL="363538" lvl="1" indent="93663" algn="l" defTabSz="914400" rtl="0" eaLnBrk="1" latinLnBrk="0" hangingPunct="1">
                        <a:buFont typeface="Arial" pitchFamily="34" charset="0"/>
                        <a:buChar char="•"/>
                      </a:pPr>
                      <a:r>
                        <a:rPr lang="en-US" altLang="zh-CN" sz="1600" baseline="0" dirty="0">
                          <a:latin typeface="楷体" pitchFamily="49" charset="-122"/>
                          <a:ea typeface="楷体" pitchFamily="49" charset="-122"/>
                        </a:rPr>
                        <a:t> </a:t>
                      </a:r>
                      <a:r>
                        <a:rPr lang="zh-CN" altLang="en-US" sz="1600" baseline="0" dirty="0">
                          <a:latin typeface="楷体" pitchFamily="49" charset="-122"/>
                          <a:ea typeface="楷体" pitchFamily="49" charset="-122"/>
                        </a:rPr>
                        <a:t>顺序存储需要平均移动表长一半的元素，时间为</a:t>
                      </a:r>
                      <a:r>
                        <a:rPr lang="en-US" altLang="zh-CN" sz="1600" baseline="0" dirty="0">
                          <a:latin typeface="楷体" pitchFamily="49" charset="-122"/>
                          <a:ea typeface="楷体" pitchFamily="49" charset="-122"/>
                        </a:rPr>
                        <a:t>O(n)</a:t>
                      </a:r>
                    </a:p>
                    <a:p>
                      <a:pPr marL="363538" lvl="1" indent="93663" algn="l" defTabSz="914400" rtl="0" eaLnBrk="1" latinLnBrk="0" hangingPunct="1">
                        <a:buFont typeface="Arial" pitchFamily="34" charset="0"/>
                        <a:buChar char="•"/>
                      </a:pPr>
                      <a:r>
                        <a:rPr lang="en-US" altLang="zh-CN" sz="1600" kern="1200" baseline="0" dirty="0">
                          <a:solidFill>
                            <a:schemeClr val="dk1"/>
                          </a:solidFill>
                          <a:latin typeface="楷体" pitchFamily="49" charset="-122"/>
                          <a:ea typeface="楷体" pitchFamily="49" charset="-122"/>
                          <a:cs typeface="+mn-cs"/>
                        </a:rPr>
                        <a:t> </a:t>
                      </a:r>
                      <a:r>
                        <a:rPr lang="zh-CN" altLang="en-US" sz="1600" kern="1200" baseline="0" dirty="0">
                          <a:solidFill>
                            <a:schemeClr val="dk1"/>
                          </a:solidFill>
                          <a:latin typeface="楷体" pitchFamily="49" charset="-122"/>
                          <a:ea typeface="楷体" pitchFamily="49" charset="-122"/>
                          <a:cs typeface="+mn-cs"/>
                        </a:rPr>
                        <a:t>链表在给出结点位置后，插入和删除时间仅为</a:t>
                      </a:r>
                      <a:r>
                        <a:rPr lang="en-US" altLang="zh-CN" sz="1600" kern="1200" baseline="0" dirty="0">
                          <a:solidFill>
                            <a:schemeClr val="dk1"/>
                          </a:solidFill>
                          <a:latin typeface="楷体" pitchFamily="49" charset="-122"/>
                          <a:ea typeface="楷体" pitchFamily="49" charset="-122"/>
                          <a:cs typeface="+mn-cs"/>
                        </a:rPr>
                        <a:t>O(1)</a:t>
                      </a:r>
                      <a:endParaRPr lang="zh-CN" altLang="en-US" sz="1600" kern="1200" dirty="0">
                        <a:solidFill>
                          <a:schemeClr val="dk1"/>
                        </a:solidFill>
                        <a:latin typeface="楷体" pitchFamily="49" charset="-122"/>
                        <a:ea typeface="楷体" pitchFamily="49" charset="-122"/>
                        <a:cs typeface="+mn-cs"/>
                      </a:endParaRPr>
                    </a:p>
                  </a:txBody>
                  <a:tcPr/>
                </a:tc>
                <a:extLst>
                  <a:ext uri="{0D108BD9-81ED-4DB2-BD59-A6C34878D82A}">
                    <a16:rowId xmlns:a16="http://schemas.microsoft.com/office/drawing/2014/main" val="10001"/>
                  </a:ext>
                </a:extLst>
              </a:tr>
            </a:tbl>
          </a:graphicData>
        </a:graphic>
      </p:graphicFrame>
      <p:graphicFrame>
        <p:nvGraphicFramePr>
          <p:cNvPr id="10" name="表格 9"/>
          <p:cNvGraphicFramePr>
            <a:graphicFrameLocks noGrp="1"/>
          </p:cNvGraphicFramePr>
          <p:nvPr/>
        </p:nvGraphicFramePr>
        <p:xfrm>
          <a:off x="5868144" y="908720"/>
          <a:ext cx="2615952" cy="2978236"/>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2615952">
                  <a:extLst>
                    <a:ext uri="{9D8B030D-6E8A-4147-A177-3AD203B41FA5}">
                      <a16:colId xmlns:a16="http://schemas.microsoft.com/office/drawing/2014/main" val="20000"/>
                    </a:ext>
                  </a:extLst>
                </a:gridCol>
              </a:tblGrid>
              <a:tr h="432048">
                <a:tc>
                  <a:txBody>
                    <a:bodyPr/>
                    <a:lstStyle/>
                    <a:p>
                      <a:pPr algn="ctr"/>
                      <a:r>
                        <a:rPr lang="zh-CN" altLang="en-US" dirty="0">
                          <a:solidFill>
                            <a:srgbClr val="FFFF00"/>
                          </a:solidFill>
                          <a:latin typeface="楷体" pitchFamily="49" charset="-122"/>
                          <a:ea typeface="楷体" pitchFamily="49" charset="-122"/>
                        </a:rPr>
                        <a:t>空间性能</a:t>
                      </a:r>
                    </a:p>
                  </a:txBody>
                  <a:tcPr>
                    <a:solidFill>
                      <a:schemeClr val="tx2"/>
                    </a:solidFill>
                  </a:tcPr>
                </a:tc>
                <a:extLst>
                  <a:ext uri="{0D108BD9-81ED-4DB2-BD59-A6C34878D82A}">
                    <a16:rowId xmlns:a16="http://schemas.microsoft.com/office/drawing/2014/main" val="10000"/>
                  </a:ext>
                </a:extLst>
              </a:tr>
              <a:tr h="2546188">
                <a:tc>
                  <a:txBody>
                    <a:bodyPr/>
                    <a:lstStyle/>
                    <a:p>
                      <a:pPr>
                        <a:buFont typeface="Arial" pitchFamily="34" charset="0"/>
                        <a:buChar char="•"/>
                      </a:pPr>
                      <a:r>
                        <a:rPr lang="en-US" altLang="zh-CN" sz="2000" dirty="0"/>
                        <a:t> </a:t>
                      </a:r>
                      <a:r>
                        <a:rPr lang="zh-CN" altLang="en-US" sz="1600" dirty="0">
                          <a:latin typeface="楷体" pitchFamily="49" charset="-122"/>
                          <a:ea typeface="楷体" pitchFamily="49" charset="-122"/>
                        </a:rPr>
                        <a:t>顺序存储需要事先分配存储空间，分大了浪费，分小了易发生溢出</a:t>
                      </a:r>
                      <a:endParaRPr lang="en-US" altLang="zh-CN" sz="1600" dirty="0">
                        <a:latin typeface="楷体" pitchFamily="49" charset="-122"/>
                        <a:ea typeface="楷体" pitchFamily="49" charset="-122"/>
                      </a:endParaRPr>
                    </a:p>
                    <a:p>
                      <a:pPr>
                        <a:buFont typeface="Arial" pitchFamily="34" charset="0"/>
                        <a:buChar char="•"/>
                      </a:pPr>
                      <a:r>
                        <a:rPr lang="en-US" altLang="zh-CN" sz="1600" baseline="0" dirty="0">
                          <a:latin typeface="楷体" pitchFamily="49" charset="-122"/>
                          <a:ea typeface="楷体" pitchFamily="49" charset="-122"/>
                        </a:rPr>
                        <a:t> </a:t>
                      </a:r>
                      <a:r>
                        <a:rPr lang="zh-CN" altLang="en-US" sz="1600" baseline="0" dirty="0">
                          <a:latin typeface="楷体" pitchFamily="49" charset="-122"/>
                          <a:ea typeface="楷体" pitchFamily="49" charset="-122"/>
                        </a:rPr>
                        <a:t>链表不需要事先分配存储空间，需要时分配结点，元素个数不受限制</a:t>
                      </a:r>
                      <a:endParaRPr lang="zh-CN" altLang="en-US" sz="2000" dirty="0"/>
                    </a:p>
                  </a:txBody>
                  <a:tcPr/>
                </a:tc>
                <a:extLst>
                  <a:ext uri="{0D108BD9-81ED-4DB2-BD59-A6C34878D82A}">
                    <a16:rowId xmlns:a16="http://schemas.microsoft.com/office/drawing/2014/main" val="10001"/>
                  </a:ext>
                </a:extLst>
              </a:tr>
            </a:tbl>
          </a:graphicData>
        </a:graphic>
      </p:graphicFrame>
      <p:grpSp>
        <p:nvGrpSpPr>
          <p:cNvPr id="11" name="Group 38"/>
          <p:cNvGrpSpPr>
            <a:grpSpLocks/>
          </p:cNvGrpSpPr>
          <p:nvPr/>
        </p:nvGrpSpPr>
        <p:grpSpPr bwMode="auto">
          <a:xfrm>
            <a:off x="0" y="4005064"/>
            <a:ext cx="8964758" cy="2852936"/>
            <a:chOff x="133" y="1130"/>
            <a:chExt cx="5136" cy="2420"/>
          </a:xfrm>
        </p:grpSpPr>
        <p:sp>
          <p:nvSpPr>
            <p:cNvPr id="12" name="Freeform 9"/>
            <p:cNvSpPr>
              <a:spLocks/>
            </p:cNvSpPr>
            <p:nvPr/>
          </p:nvSpPr>
          <p:spPr bwMode="auto">
            <a:xfrm>
              <a:off x="133" y="1130"/>
              <a:ext cx="5136" cy="2352"/>
            </a:xfrm>
            <a:custGeom>
              <a:avLst/>
              <a:gdLst>
                <a:gd name="T0" fmla="*/ 517 w 4969"/>
                <a:gd name="T1" fmla="*/ 63 h 2578"/>
                <a:gd name="T2" fmla="*/ 1684 w 4969"/>
                <a:gd name="T3" fmla="*/ 68 h 2578"/>
                <a:gd name="T4" fmla="*/ 2638 w 4969"/>
                <a:gd name="T5" fmla="*/ 39 h 2578"/>
                <a:gd name="T6" fmla="*/ 3377 w 4969"/>
                <a:gd name="T7" fmla="*/ 63 h 2578"/>
                <a:gd name="T8" fmla="*/ 4047 w 4969"/>
                <a:gd name="T9" fmla="*/ 99 h 2578"/>
                <a:gd name="T10" fmla="*/ 5455 w 4969"/>
                <a:gd name="T11" fmla="*/ 93 h 2578"/>
                <a:gd name="T12" fmla="*/ 6011 w 4969"/>
                <a:gd name="T13" fmla="*/ 63 h 2578"/>
                <a:gd name="T14" fmla="*/ 6211 w 4969"/>
                <a:gd name="T15" fmla="*/ 111 h 2578"/>
                <a:gd name="T16" fmla="*/ 6181 w 4969"/>
                <a:gd name="T17" fmla="*/ 129 h 2578"/>
                <a:gd name="T18" fmla="*/ 6154 w 4969"/>
                <a:gd name="T19" fmla="*/ 349 h 2578"/>
                <a:gd name="T20" fmla="*/ 6124 w 4969"/>
                <a:gd name="T21" fmla="*/ 539 h 2578"/>
                <a:gd name="T22" fmla="*/ 6099 w 4969"/>
                <a:gd name="T23" fmla="*/ 884 h 2578"/>
                <a:gd name="T24" fmla="*/ 6111 w 4969"/>
                <a:gd name="T25" fmla="*/ 826 h 2578"/>
                <a:gd name="T26" fmla="*/ 6124 w 4969"/>
                <a:gd name="T27" fmla="*/ 794 h 2578"/>
                <a:gd name="T28" fmla="*/ 6140 w 4969"/>
                <a:gd name="T29" fmla="*/ 826 h 2578"/>
                <a:gd name="T30" fmla="*/ 6169 w 4969"/>
                <a:gd name="T31" fmla="*/ 842 h 2578"/>
                <a:gd name="T32" fmla="*/ 6140 w 4969"/>
                <a:gd name="T33" fmla="*/ 1336 h 2578"/>
                <a:gd name="T34" fmla="*/ 4789 w 4969"/>
                <a:gd name="T35" fmla="*/ 1329 h 2578"/>
                <a:gd name="T36" fmla="*/ 4871 w 4969"/>
                <a:gd name="T37" fmla="*/ 1324 h 2578"/>
                <a:gd name="T38" fmla="*/ 3535 w 4969"/>
                <a:gd name="T39" fmla="*/ 1316 h 2578"/>
                <a:gd name="T40" fmla="*/ 2083 w 4969"/>
                <a:gd name="T41" fmla="*/ 1299 h 2578"/>
                <a:gd name="T42" fmla="*/ 1242 w 4969"/>
                <a:gd name="T43" fmla="*/ 1299 h 2578"/>
                <a:gd name="T44" fmla="*/ 161 w 4969"/>
                <a:gd name="T45" fmla="*/ 1353 h 2578"/>
                <a:gd name="T46" fmla="*/ 90 w 4969"/>
                <a:gd name="T47" fmla="*/ 663 h 2578"/>
                <a:gd name="T48" fmla="*/ 133 w 4969"/>
                <a:gd name="T49" fmla="*/ 82 h 2578"/>
                <a:gd name="T50" fmla="*/ 190 w 4969"/>
                <a:gd name="T51" fmla="*/ 88 h 2578"/>
                <a:gd name="T52" fmla="*/ 275 w 4969"/>
                <a:gd name="T53" fmla="*/ 99 h 2578"/>
                <a:gd name="T54" fmla="*/ 389 w 4969"/>
                <a:gd name="T55" fmla="*/ 52 h 2578"/>
                <a:gd name="T56" fmla="*/ 517 w 4969"/>
                <a:gd name="T57" fmla="*/ 63 h 2578"/>
                <a:gd name="T58" fmla="*/ 517 w 4969"/>
                <a:gd name="T59" fmla="*/ 63 h 257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969" h="2578">
                  <a:moveTo>
                    <a:pt x="410" y="121"/>
                  </a:moveTo>
                  <a:cubicBezTo>
                    <a:pt x="749" y="132"/>
                    <a:pt x="984" y="140"/>
                    <a:pt x="1336" y="132"/>
                  </a:cubicBezTo>
                  <a:cubicBezTo>
                    <a:pt x="1588" y="105"/>
                    <a:pt x="1841" y="98"/>
                    <a:pt x="2093" y="76"/>
                  </a:cubicBezTo>
                  <a:cubicBezTo>
                    <a:pt x="1871" y="226"/>
                    <a:pt x="2499" y="91"/>
                    <a:pt x="2680" y="121"/>
                  </a:cubicBezTo>
                  <a:cubicBezTo>
                    <a:pt x="3241" y="111"/>
                    <a:pt x="3496" y="0"/>
                    <a:pt x="3211" y="189"/>
                  </a:cubicBezTo>
                  <a:cubicBezTo>
                    <a:pt x="2900" y="395"/>
                    <a:pt x="3956" y="182"/>
                    <a:pt x="4329" y="178"/>
                  </a:cubicBezTo>
                  <a:cubicBezTo>
                    <a:pt x="4474" y="140"/>
                    <a:pt x="4621" y="130"/>
                    <a:pt x="4770" y="121"/>
                  </a:cubicBezTo>
                  <a:cubicBezTo>
                    <a:pt x="4910" y="140"/>
                    <a:pt x="4969" y="91"/>
                    <a:pt x="4928" y="212"/>
                  </a:cubicBezTo>
                  <a:cubicBezTo>
                    <a:pt x="4924" y="225"/>
                    <a:pt x="4913" y="234"/>
                    <a:pt x="4905" y="245"/>
                  </a:cubicBezTo>
                  <a:cubicBezTo>
                    <a:pt x="4854" y="402"/>
                    <a:pt x="4898" y="255"/>
                    <a:pt x="4883" y="663"/>
                  </a:cubicBezTo>
                  <a:cubicBezTo>
                    <a:pt x="4875" y="867"/>
                    <a:pt x="4874" y="861"/>
                    <a:pt x="4860" y="1025"/>
                  </a:cubicBezTo>
                  <a:cubicBezTo>
                    <a:pt x="4855" y="1243"/>
                    <a:pt x="4838" y="1462"/>
                    <a:pt x="4838" y="1680"/>
                  </a:cubicBezTo>
                  <a:cubicBezTo>
                    <a:pt x="4838" y="1718"/>
                    <a:pt x="4844" y="1605"/>
                    <a:pt x="4849" y="1567"/>
                  </a:cubicBezTo>
                  <a:cubicBezTo>
                    <a:pt x="4851" y="1548"/>
                    <a:pt x="4856" y="1529"/>
                    <a:pt x="4860" y="1510"/>
                  </a:cubicBezTo>
                  <a:cubicBezTo>
                    <a:pt x="4864" y="1529"/>
                    <a:pt x="4864" y="1549"/>
                    <a:pt x="4871" y="1567"/>
                  </a:cubicBezTo>
                  <a:cubicBezTo>
                    <a:pt x="4876" y="1580"/>
                    <a:pt x="4894" y="1587"/>
                    <a:pt x="4894" y="1601"/>
                  </a:cubicBezTo>
                  <a:cubicBezTo>
                    <a:pt x="4894" y="1913"/>
                    <a:pt x="4879" y="2226"/>
                    <a:pt x="4871" y="2538"/>
                  </a:cubicBezTo>
                  <a:cubicBezTo>
                    <a:pt x="4514" y="2534"/>
                    <a:pt x="4156" y="2535"/>
                    <a:pt x="3799" y="2527"/>
                  </a:cubicBezTo>
                  <a:cubicBezTo>
                    <a:pt x="3776" y="2527"/>
                    <a:pt x="3889" y="2517"/>
                    <a:pt x="3866" y="2516"/>
                  </a:cubicBezTo>
                  <a:cubicBezTo>
                    <a:pt x="3512" y="2508"/>
                    <a:pt x="3159" y="2508"/>
                    <a:pt x="2805" y="2504"/>
                  </a:cubicBezTo>
                  <a:cubicBezTo>
                    <a:pt x="2734" y="2506"/>
                    <a:pt x="1040" y="2578"/>
                    <a:pt x="1653" y="2470"/>
                  </a:cubicBezTo>
                  <a:cubicBezTo>
                    <a:pt x="1450" y="2572"/>
                    <a:pt x="1204" y="2516"/>
                    <a:pt x="986" y="2470"/>
                  </a:cubicBezTo>
                  <a:cubicBezTo>
                    <a:pt x="872" y="2472"/>
                    <a:pt x="318" y="2382"/>
                    <a:pt x="128" y="2572"/>
                  </a:cubicBezTo>
                  <a:cubicBezTo>
                    <a:pt x="0" y="2261"/>
                    <a:pt x="85" y="1659"/>
                    <a:pt x="71" y="1262"/>
                  </a:cubicBezTo>
                  <a:cubicBezTo>
                    <a:pt x="81" y="466"/>
                    <a:pt x="28" y="556"/>
                    <a:pt x="105" y="155"/>
                  </a:cubicBezTo>
                  <a:cubicBezTo>
                    <a:pt x="120" y="159"/>
                    <a:pt x="138" y="157"/>
                    <a:pt x="151" y="166"/>
                  </a:cubicBezTo>
                  <a:cubicBezTo>
                    <a:pt x="211" y="206"/>
                    <a:pt x="126" y="211"/>
                    <a:pt x="218" y="189"/>
                  </a:cubicBezTo>
                  <a:cubicBezTo>
                    <a:pt x="244" y="150"/>
                    <a:pt x="269" y="125"/>
                    <a:pt x="309" y="99"/>
                  </a:cubicBezTo>
                  <a:cubicBezTo>
                    <a:pt x="348" y="107"/>
                    <a:pt x="373" y="111"/>
                    <a:pt x="410" y="121"/>
                  </a:cubicBezTo>
                  <a:cubicBezTo>
                    <a:pt x="410" y="121"/>
                    <a:pt x="501" y="150"/>
                    <a:pt x="410" y="121"/>
                  </a:cubicBezTo>
                  <a:close/>
                </a:path>
              </a:pathLst>
            </a:custGeom>
            <a:solidFill>
              <a:srgbClr val="C9E4FF"/>
            </a:solidFill>
            <a:ln w="31750" cap="sq" cmpd="sng">
              <a:noFill/>
              <a:prstDash val="solid"/>
              <a:round/>
              <a:headEnd/>
              <a:tailEnd/>
            </a:ln>
            <a:effectLst>
              <a:outerShdw dist="224686" dir="2837437" algn="ctr" rotWithShape="0">
                <a:srgbClr val="B9B9B9"/>
              </a:outerShdw>
            </a:effectLst>
          </p:spPr>
          <p:txBody>
            <a:bodyPr wrap="none" anchor="ctr"/>
            <a:lstStyle/>
            <a:p>
              <a:endParaRPr lang="zh-CN" altLang="en-US"/>
            </a:p>
          </p:txBody>
        </p:sp>
        <p:sp>
          <p:nvSpPr>
            <p:cNvPr id="13" name="Text Box 10"/>
            <p:cNvSpPr txBox="1">
              <a:spLocks noChangeArrowheads="1"/>
            </p:cNvSpPr>
            <p:nvPr/>
          </p:nvSpPr>
          <p:spPr bwMode="auto">
            <a:xfrm>
              <a:off x="318" y="1270"/>
              <a:ext cx="4744" cy="2280"/>
            </a:xfrm>
            <a:prstGeom prst="rect">
              <a:avLst/>
            </a:prstGeom>
            <a:noFill/>
            <a:ln w="9525">
              <a:noFill/>
              <a:miter lim="800000"/>
              <a:headEnd/>
              <a:tailEnd/>
            </a:ln>
          </p:spPr>
          <p:txBody>
            <a:bodyPr wrap="square">
              <a:spAutoFit/>
            </a:bodyPr>
            <a:lstStyle/>
            <a:p>
              <a:pPr algn="just" fontAlgn="base">
                <a:spcBef>
                  <a:spcPct val="0"/>
                </a:spcBef>
              </a:pPr>
              <a:r>
                <a:rPr lang="zh-CN" altLang="en-US" sz="2600" b="1" dirty="0">
                  <a:solidFill>
                    <a:srgbClr val="000080"/>
                  </a:solidFill>
                  <a:latin typeface="幼圆" pitchFamily="49" charset="-122"/>
                  <a:ea typeface="幼圆" pitchFamily="49" charset="-122"/>
                </a:rPr>
                <a:t>结论：</a:t>
              </a:r>
              <a:endParaRPr lang="en-US" altLang="zh-CN" sz="2600" b="1" dirty="0">
                <a:solidFill>
                  <a:srgbClr val="000080"/>
                </a:solidFill>
                <a:latin typeface="幼圆" pitchFamily="49" charset="-122"/>
                <a:ea typeface="幼圆" pitchFamily="49" charset="-122"/>
              </a:endParaRPr>
            </a:p>
            <a:p>
              <a:pPr marL="457200" indent="-457200" algn="just" fontAlgn="base">
                <a:spcBef>
                  <a:spcPct val="0"/>
                </a:spcBef>
                <a:buAutoNum type="arabicPeriod"/>
              </a:pPr>
              <a:r>
                <a:rPr lang="zh-CN" altLang="en-US" sz="2000" baseline="0" dirty="0">
                  <a:solidFill>
                    <a:srgbClr val="000080"/>
                  </a:solidFill>
                  <a:latin typeface="幼圆" pitchFamily="49" charset="-122"/>
                  <a:ea typeface="幼圆" pitchFamily="49" charset="-122"/>
                </a:rPr>
                <a:t>若线性表需要频繁查找（通讯录），较少进行插入和删除操作时，宜采用顺序存储结构。若需要频繁插入和删除时（如单词表），宜采用链表结构。</a:t>
              </a:r>
              <a:endParaRPr lang="en-US" altLang="zh-CN" sz="2000" baseline="0" dirty="0">
                <a:solidFill>
                  <a:srgbClr val="000080"/>
                </a:solidFill>
                <a:latin typeface="幼圆" pitchFamily="49" charset="-122"/>
                <a:ea typeface="幼圆" pitchFamily="49" charset="-122"/>
              </a:endParaRPr>
            </a:p>
            <a:p>
              <a:pPr marL="457200" indent="-457200" algn="just" fontAlgn="base">
                <a:spcBef>
                  <a:spcPct val="0"/>
                </a:spcBef>
                <a:buAutoNum type="arabicPeriod"/>
              </a:pPr>
              <a:r>
                <a:rPr lang="zh-CN" altLang="en-US" sz="2000" baseline="0" dirty="0">
                  <a:solidFill>
                    <a:srgbClr val="000080"/>
                  </a:solidFill>
                  <a:latin typeface="幼圆" pitchFamily="49" charset="-122"/>
                  <a:ea typeface="幼圆" pitchFamily="49" charset="-122"/>
                </a:rPr>
                <a:t>当线性表中的元素个数变化较大或者根本不知道有多大时（如单词表），最好用链表结构。而如果事先知道线性的大致长度，用顺序结构次效率会高些。</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27088" y="1127125"/>
            <a:ext cx="7416800" cy="3970338"/>
            <a:chOff x="860" y="646"/>
            <a:chExt cx="4445" cy="1016"/>
          </a:xfrm>
        </p:grpSpPr>
        <p:sp>
          <p:nvSpPr>
            <p:cNvPr id="32803" name="Rectangle 5"/>
            <p:cNvSpPr>
              <a:spLocks noChangeArrowheads="1"/>
            </p:cNvSpPr>
            <p:nvPr/>
          </p:nvSpPr>
          <p:spPr bwMode="auto">
            <a:xfrm>
              <a:off x="860" y="663"/>
              <a:ext cx="4445" cy="998"/>
            </a:xfrm>
            <a:prstGeom prst="rect">
              <a:avLst/>
            </a:prstGeom>
            <a:gradFill rotWithShape="1">
              <a:gsLst>
                <a:gs pos="0">
                  <a:srgbClr val="008080"/>
                </a:gs>
                <a:gs pos="50000">
                  <a:srgbClr val="003B3B"/>
                </a:gs>
                <a:gs pos="100000">
                  <a:srgbClr val="008080"/>
                </a:gs>
              </a:gsLst>
              <a:lin ang="18900000" scaled="1"/>
            </a:gradFill>
            <a:ln w="88900">
              <a:noFill/>
              <a:miter lim="800000"/>
              <a:headEnd/>
              <a:tailEnd/>
            </a:ln>
            <a:effectLst>
              <a:outerShdw dist="117088" dir="2436078" algn="ctr" rotWithShape="0">
                <a:srgbClr val="D7D7D7"/>
              </a:outerShdw>
            </a:effectLst>
          </p:spPr>
          <p:txBody>
            <a:bodyPr wrap="none" anchor="ctr"/>
            <a:lstStyle/>
            <a:p>
              <a:endParaRPr lang="zh-CN" altLang="en-US"/>
            </a:p>
          </p:txBody>
        </p:sp>
        <p:sp>
          <p:nvSpPr>
            <p:cNvPr id="32804" name="Rectangle 6"/>
            <p:cNvSpPr>
              <a:spLocks noChangeArrowheads="1"/>
            </p:cNvSpPr>
            <p:nvPr/>
          </p:nvSpPr>
          <p:spPr bwMode="auto">
            <a:xfrm>
              <a:off x="880" y="646"/>
              <a:ext cx="4400" cy="1016"/>
            </a:xfrm>
            <a:prstGeom prst="rect">
              <a:avLst/>
            </a:prstGeom>
            <a:noFill/>
            <a:ln w="9525">
              <a:noFill/>
              <a:miter lim="800000"/>
              <a:headEnd/>
              <a:tailEnd/>
            </a:ln>
            <a:effectLst>
              <a:outerShdw dist="17961" dir="2700000" algn="ctr" rotWithShape="0">
                <a:srgbClr val="000000"/>
              </a:outerShdw>
            </a:effectLst>
          </p:spPr>
          <p:txBody>
            <a:bodyPr anchor="ctr">
              <a:spAutoFit/>
            </a:bodyPr>
            <a:lstStyle/>
            <a:p>
              <a:pPr indent="228600">
                <a:lnSpc>
                  <a:spcPct val="150000"/>
                </a:lnSpc>
                <a:spcBef>
                  <a:spcPct val="0"/>
                </a:spcBef>
              </a:pPr>
              <a:r>
                <a:rPr kumimoji="1" lang="zh-CN" altLang="en-US" sz="2800" baseline="0" dirty="0">
                  <a:solidFill>
                    <a:srgbClr val="FFFF00"/>
                  </a:solidFill>
                  <a:latin typeface="幼圆" pitchFamily="49" charset="-122"/>
                  <a:ea typeface="幼圆" pitchFamily="49" charset="-122"/>
                </a:rPr>
                <a:t>已知</a:t>
              </a:r>
              <a:r>
                <a:rPr kumimoji="1" lang="en-US" altLang="zh-CN" sz="2800" baseline="0" dirty="0">
                  <a:solidFill>
                    <a:srgbClr val="FFFF00"/>
                  </a:solidFill>
                  <a:latin typeface="幼圆" pitchFamily="49" charset="-122"/>
                  <a:ea typeface="幼圆" pitchFamily="49" charset="-122"/>
                </a:rPr>
                <a:t>List</a:t>
              </a:r>
              <a:r>
                <a:rPr kumimoji="1" lang="zh-CN" altLang="en-US" sz="2800" baseline="0" dirty="0">
                  <a:solidFill>
                    <a:srgbClr val="FFFF00"/>
                  </a:solidFill>
                  <a:latin typeface="幼圆" pitchFamily="49" charset="-122"/>
                  <a:ea typeface="幼圆" pitchFamily="49" charset="-122"/>
                </a:rPr>
                <a:t>为没有头结点的单链表中第一个结点的指针</a:t>
              </a:r>
              <a:r>
                <a:rPr kumimoji="1" lang="en-US" altLang="zh-CN" sz="2800" baseline="0" dirty="0">
                  <a:solidFill>
                    <a:srgbClr val="FFFF00"/>
                  </a:solidFill>
                  <a:latin typeface="幼圆" pitchFamily="49" charset="-122"/>
                  <a:ea typeface="幼圆" pitchFamily="49" charset="-122"/>
                </a:rPr>
                <a:t>,</a:t>
              </a:r>
              <a:r>
                <a:rPr kumimoji="1" lang="zh-CN" altLang="en-US" sz="2800" baseline="0" dirty="0">
                  <a:solidFill>
                    <a:srgbClr val="FFFF00"/>
                  </a:solidFill>
                  <a:latin typeface="幼圆" pitchFamily="49" charset="-122"/>
                  <a:ea typeface="幼圆" pitchFamily="49" charset="-122"/>
                </a:rPr>
                <a:t>每个结点数据域存放一个字符，该字符可能是英文字母或数字字符或其他字符，编写算法构造三个以带头结点的单循环链表表示的线性表，使每个表中只含同一类字符。</a:t>
              </a:r>
              <a:endParaRPr kumimoji="1" lang="en-US" altLang="zh-CN" sz="2800" baseline="0" dirty="0">
                <a:solidFill>
                  <a:srgbClr val="FFFF00"/>
                </a:solidFill>
                <a:latin typeface="幼圆" pitchFamily="49" charset="-122"/>
                <a:ea typeface="幼圆" pitchFamily="49" charset="-122"/>
              </a:endParaRPr>
            </a:p>
            <a:p>
              <a:pPr indent="228600">
                <a:lnSpc>
                  <a:spcPct val="150000"/>
                </a:lnSpc>
                <a:spcBef>
                  <a:spcPct val="0"/>
                </a:spcBef>
              </a:pPr>
              <a:r>
                <a:rPr kumimoji="1" lang="en-US" altLang="zh-CN" sz="2800" baseline="0" dirty="0">
                  <a:solidFill>
                    <a:srgbClr val="FFFF00"/>
                  </a:solidFill>
                  <a:latin typeface="幼圆" pitchFamily="49" charset="-122"/>
                  <a:ea typeface="幼圆" pitchFamily="49" charset="-122"/>
                </a:rPr>
                <a:t>(</a:t>
              </a:r>
              <a:r>
                <a:rPr kumimoji="1" lang="zh-CN" altLang="en-US" sz="2800" baseline="0" dirty="0">
                  <a:solidFill>
                    <a:srgbClr val="FFFF00"/>
                  </a:solidFill>
                  <a:latin typeface="幼圆" pitchFamily="49" charset="-122"/>
                  <a:ea typeface="幼圆" pitchFamily="49" charset="-122"/>
                </a:rPr>
                <a:t>要求用尽量少的时间和尽量少的空间</a:t>
              </a:r>
              <a:r>
                <a:rPr kumimoji="1" lang="en-US" altLang="zh-CN" sz="2800" baseline="0" dirty="0">
                  <a:solidFill>
                    <a:srgbClr val="FFFF00"/>
                  </a:solidFill>
                  <a:latin typeface="幼圆" pitchFamily="49" charset="-122"/>
                  <a:ea typeface="幼圆" pitchFamily="49" charset="-122"/>
                </a:rPr>
                <a:t>)</a:t>
              </a:r>
              <a:endParaRPr lang="zh-CN" altLang="en-US" sz="2800" dirty="0">
                <a:solidFill>
                  <a:srgbClr val="FFFF00"/>
                </a:solidFill>
                <a:latin typeface="幼圆" pitchFamily="49" charset="-122"/>
                <a:ea typeface="幼圆" pitchFamily="49" charset="-122"/>
              </a:endParaRPr>
            </a:p>
          </p:txBody>
        </p:sp>
      </p:grpSp>
      <p:grpSp>
        <p:nvGrpSpPr>
          <p:cNvPr id="3" name="Group 7"/>
          <p:cNvGrpSpPr>
            <a:grpSpLocks/>
          </p:cNvGrpSpPr>
          <p:nvPr/>
        </p:nvGrpSpPr>
        <p:grpSpPr bwMode="auto">
          <a:xfrm>
            <a:off x="34925" y="227013"/>
            <a:ext cx="2305050" cy="898525"/>
            <a:chOff x="476" y="506"/>
            <a:chExt cx="516" cy="565"/>
          </a:xfrm>
        </p:grpSpPr>
        <p:sp>
          <p:nvSpPr>
            <p:cNvPr id="32801" name="Freeform 8"/>
            <p:cNvSpPr>
              <a:spLocks/>
            </p:cNvSpPr>
            <p:nvPr/>
          </p:nvSpPr>
          <p:spPr bwMode="auto">
            <a:xfrm>
              <a:off x="476" y="506"/>
              <a:ext cx="499" cy="565"/>
            </a:xfrm>
            <a:custGeom>
              <a:avLst/>
              <a:gdLst>
                <a:gd name="T0" fmla="*/ 7 w 710"/>
                <a:gd name="T1" fmla="*/ 134 h 616"/>
                <a:gd name="T2" fmla="*/ 13 w 710"/>
                <a:gd name="T3" fmla="*/ 284 h 616"/>
                <a:gd name="T4" fmla="*/ 84 w 710"/>
                <a:gd name="T5" fmla="*/ 242 h 616"/>
                <a:gd name="T6" fmla="*/ 77 w 710"/>
                <a:gd name="T7" fmla="*/ 91 h 616"/>
                <a:gd name="T8" fmla="*/ 66 w 710"/>
                <a:gd name="T9" fmla="*/ 79 h 616"/>
                <a:gd name="T10" fmla="*/ 16 w 710"/>
                <a:gd name="T11" fmla="*/ 62 h 616"/>
                <a:gd name="T12" fmla="*/ 9 w 710"/>
                <a:gd name="T13" fmla="*/ 91 h 616"/>
                <a:gd name="T14" fmla="*/ 8 w 710"/>
                <a:gd name="T15" fmla="*/ 105 h 616"/>
                <a:gd name="T16" fmla="*/ 7 w 710"/>
                <a:gd name="T17" fmla="*/ 134 h 6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10" h="616">
                  <a:moveTo>
                    <a:pt x="58" y="225"/>
                  </a:moveTo>
                  <a:cubicBezTo>
                    <a:pt x="63" y="383"/>
                    <a:pt x="0" y="441"/>
                    <a:pt x="107" y="477"/>
                  </a:cubicBezTo>
                  <a:cubicBezTo>
                    <a:pt x="511" y="472"/>
                    <a:pt x="586" y="616"/>
                    <a:pt x="690" y="407"/>
                  </a:cubicBezTo>
                  <a:cubicBezTo>
                    <a:pt x="688" y="366"/>
                    <a:pt x="710" y="188"/>
                    <a:pt x="634" y="154"/>
                  </a:cubicBezTo>
                  <a:cubicBezTo>
                    <a:pt x="601" y="139"/>
                    <a:pt x="585" y="139"/>
                    <a:pt x="550" y="133"/>
                  </a:cubicBezTo>
                  <a:cubicBezTo>
                    <a:pt x="462" y="0"/>
                    <a:pt x="367" y="101"/>
                    <a:pt x="135" y="105"/>
                  </a:cubicBezTo>
                  <a:cubicBezTo>
                    <a:pt x="112" y="120"/>
                    <a:pt x="102" y="139"/>
                    <a:pt x="79" y="154"/>
                  </a:cubicBezTo>
                  <a:cubicBezTo>
                    <a:pt x="74" y="161"/>
                    <a:pt x="66" y="167"/>
                    <a:pt x="65" y="175"/>
                  </a:cubicBezTo>
                  <a:cubicBezTo>
                    <a:pt x="60" y="231"/>
                    <a:pt x="93" y="242"/>
                    <a:pt x="58" y="225"/>
                  </a:cubicBezTo>
                  <a:close/>
                </a:path>
              </a:pathLst>
            </a:custGeom>
            <a:solidFill>
              <a:srgbClr val="99CCFF"/>
            </a:solidFill>
            <a:ln w="9525" cap="flat" cmpd="sng">
              <a:noFill/>
              <a:prstDash val="solid"/>
              <a:round/>
              <a:headEnd/>
              <a:tailEnd/>
            </a:ln>
            <a:effectLst>
              <a:outerShdw dist="45791" dir="2021404" algn="ctr" rotWithShape="0">
                <a:srgbClr val="7B7B7B"/>
              </a:outerShdw>
            </a:effectLst>
          </p:spPr>
          <p:txBody>
            <a:bodyPr wrap="none" anchor="ctr"/>
            <a:lstStyle/>
            <a:p>
              <a:endParaRPr lang="zh-CN" altLang="en-US"/>
            </a:p>
          </p:txBody>
        </p:sp>
        <p:sp>
          <p:nvSpPr>
            <p:cNvPr id="32802" name="Rectangle 9"/>
            <p:cNvSpPr>
              <a:spLocks noChangeArrowheads="1"/>
            </p:cNvSpPr>
            <p:nvPr/>
          </p:nvSpPr>
          <p:spPr bwMode="auto">
            <a:xfrm>
              <a:off x="493" y="527"/>
              <a:ext cx="499" cy="480"/>
            </a:xfrm>
            <a:prstGeom prst="rect">
              <a:avLst/>
            </a:prstGeom>
            <a:noFill/>
            <a:ln w="9525">
              <a:noFill/>
              <a:miter lim="800000"/>
              <a:headEnd/>
              <a:tailEnd/>
            </a:ln>
            <a:effectLst>
              <a:outerShdw dist="28398" dir="3806097" algn="ctr" rotWithShape="0">
                <a:schemeClr val="bg1"/>
              </a:outerShdw>
            </a:effectLst>
          </p:spPr>
          <p:txBody>
            <a:bodyPr anchor="ctr">
              <a:spAutoFit/>
            </a:bodyPr>
            <a:lstStyle/>
            <a:p>
              <a:r>
                <a:rPr lang="zh-CN" altLang="en-US" sz="4400" baseline="0" dirty="0">
                  <a:solidFill>
                    <a:srgbClr val="FF0000"/>
                  </a:solidFill>
                  <a:ea typeface="华文新魏" pitchFamily="2" charset="-122"/>
                </a:rPr>
                <a:t>思考题 </a:t>
              </a:r>
            </a:p>
          </p:txBody>
        </p:sp>
      </p:grpSp>
      <p:grpSp>
        <p:nvGrpSpPr>
          <p:cNvPr id="4" name="Group 144"/>
          <p:cNvGrpSpPr>
            <a:grpSpLocks/>
          </p:cNvGrpSpPr>
          <p:nvPr/>
        </p:nvGrpSpPr>
        <p:grpSpPr bwMode="auto">
          <a:xfrm>
            <a:off x="1014413" y="5300663"/>
            <a:ext cx="7086600" cy="1295400"/>
            <a:chOff x="480" y="1344"/>
            <a:chExt cx="4464" cy="816"/>
          </a:xfrm>
        </p:grpSpPr>
        <p:grpSp>
          <p:nvGrpSpPr>
            <p:cNvPr id="5" name="Group 68"/>
            <p:cNvGrpSpPr>
              <a:grpSpLocks/>
            </p:cNvGrpSpPr>
            <p:nvPr/>
          </p:nvGrpSpPr>
          <p:grpSpPr bwMode="auto">
            <a:xfrm>
              <a:off x="1690" y="1927"/>
              <a:ext cx="384" cy="192"/>
              <a:chOff x="1152" y="1344"/>
              <a:chExt cx="384" cy="192"/>
            </a:xfrm>
          </p:grpSpPr>
          <p:sp>
            <p:nvSpPr>
              <p:cNvPr id="32799" name="Rectangle 69"/>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800" name="Rectangle 70"/>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6" name="Group 71"/>
            <p:cNvGrpSpPr>
              <a:grpSpLocks/>
            </p:cNvGrpSpPr>
            <p:nvPr/>
          </p:nvGrpSpPr>
          <p:grpSpPr bwMode="auto">
            <a:xfrm>
              <a:off x="2254" y="1927"/>
              <a:ext cx="384" cy="192"/>
              <a:chOff x="1152" y="1344"/>
              <a:chExt cx="384" cy="192"/>
            </a:xfrm>
          </p:grpSpPr>
          <p:sp>
            <p:nvSpPr>
              <p:cNvPr id="32797" name="Rectangle 72"/>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8" name="Rectangle 73"/>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7" name="Group 74"/>
            <p:cNvGrpSpPr>
              <a:grpSpLocks/>
            </p:cNvGrpSpPr>
            <p:nvPr/>
          </p:nvGrpSpPr>
          <p:grpSpPr bwMode="auto">
            <a:xfrm>
              <a:off x="3946" y="1927"/>
              <a:ext cx="384" cy="192"/>
              <a:chOff x="1152" y="1344"/>
              <a:chExt cx="384" cy="192"/>
            </a:xfrm>
          </p:grpSpPr>
          <p:sp>
            <p:nvSpPr>
              <p:cNvPr id="32795" name="Rectangle 75"/>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6" name="Rectangle 76"/>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8" name="Group 77"/>
            <p:cNvGrpSpPr>
              <a:grpSpLocks/>
            </p:cNvGrpSpPr>
            <p:nvPr/>
          </p:nvGrpSpPr>
          <p:grpSpPr bwMode="auto">
            <a:xfrm>
              <a:off x="4522" y="1927"/>
              <a:ext cx="384" cy="192"/>
              <a:chOff x="1152" y="1344"/>
              <a:chExt cx="384" cy="192"/>
            </a:xfrm>
          </p:grpSpPr>
          <p:sp>
            <p:nvSpPr>
              <p:cNvPr id="32793" name="Rectangle 78"/>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4" name="Rectangle 79"/>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grpSp>
          <p:nvGrpSpPr>
            <p:cNvPr id="9" name="Group 80"/>
            <p:cNvGrpSpPr>
              <a:grpSpLocks/>
            </p:cNvGrpSpPr>
            <p:nvPr/>
          </p:nvGrpSpPr>
          <p:grpSpPr bwMode="auto">
            <a:xfrm>
              <a:off x="2830" y="1927"/>
              <a:ext cx="384" cy="192"/>
              <a:chOff x="1152" y="1344"/>
              <a:chExt cx="384" cy="192"/>
            </a:xfrm>
          </p:grpSpPr>
          <p:sp>
            <p:nvSpPr>
              <p:cNvPr id="32791" name="Rectangle 81"/>
              <p:cNvSpPr>
                <a:spLocks noChangeArrowheads="1"/>
              </p:cNvSpPr>
              <p:nvPr/>
            </p:nvSpPr>
            <p:spPr bwMode="auto">
              <a:xfrm>
                <a:off x="1152" y="1344"/>
                <a:ext cx="240" cy="192"/>
              </a:xfrm>
              <a:prstGeom prst="rect">
                <a:avLst/>
              </a:prstGeom>
              <a:noFill/>
              <a:ln w="25400" cap="sq">
                <a:solidFill>
                  <a:srgbClr val="000080"/>
                </a:solidFill>
                <a:miter lim="800000"/>
                <a:headEnd/>
                <a:tailEnd/>
              </a:ln>
            </p:spPr>
            <p:txBody>
              <a:bodyPr wrap="none" anchor="ctr"/>
              <a:lstStyle/>
              <a:p>
                <a:endParaRPr lang="zh-CN" altLang="en-US"/>
              </a:p>
            </p:txBody>
          </p:sp>
          <p:sp>
            <p:nvSpPr>
              <p:cNvPr id="32792" name="Rectangle 82"/>
              <p:cNvSpPr>
                <a:spLocks noChangeArrowheads="1"/>
              </p:cNvSpPr>
              <p:nvPr/>
            </p:nvSpPr>
            <p:spPr bwMode="auto">
              <a:xfrm>
                <a:off x="1392" y="1344"/>
                <a:ext cx="144" cy="192"/>
              </a:xfrm>
              <a:prstGeom prst="rect">
                <a:avLst/>
              </a:prstGeom>
              <a:noFill/>
              <a:ln w="25400" cap="sq">
                <a:solidFill>
                  <a:srgbClr val="000080"/>
                </a:solidFill>
                <a:miter lim="800000"/>
                <a:headEnd/>
                <a:tailEnd/>
              </a:ln>
            </p:spPr>
            <p:txBody>
              <a:bodyPr wrap="none" anchor="ctr"/>
              <a:lstStyle/>
              <a:p>
                <a:endParaRPr lang="zh-CN" altLang="en-US"/>
              </a:p>
            </p:txBody>
          </p:sp>
        </p:grpSp>
        <p:sp>
          <p:nvSpPr>
            <p:cNvPr id="32778" name="Line 83"/>
            <p:cNvSpPr>
              <a:spLocks noChangeShapeType="1"/>
            </p:cNvSpPr>
            <p:nvPr/>
          </p:nvSpPr>
          <p:spPr bwMode="auto">
            <a:xfrm>
              <a:off x="2002"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79" name="Line 84"/>
            <p:cNvSpPr>
              <a:spLocks noChangeShapeType="1"/>
            </p:cNvSpPr>
            <p:nvPr/>
          </p:nvSpPr>
          <p:spPr bwMode="auto">
            <a:xfrm>
              <a:off x="2554" y="2023"/>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0" name="Line 85"/>
            <p:cNvSpPr>
              <a:spLocks noChangeShapeType="1"/>
            </p:cNvSpPr>
            <p:nvPr/>
          </p:nvSpPr>
          <p:spPr bwMode="auto">
            <a:xfrm>
              <a:off x="314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1" name="Line 86"/>
            <p:cNvSpPr>
              <a:spLocks noChangeShapeType="1"/>
            </p:cNvSpPr>
            <p:nvPr/>
          </p:nvSpPr>
          <p:spPr bwMode="auto">
            <a:xfrm>
              <a:off x="3694"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2" name="Line 87"/>
            <p:cNvSpPr>
              <a:spLocks noChangeShapeType="1"/>
            </p:cNvSpPr>
            <p:nvPr/>
          </p:nvSpPr>
          <p:spPr bwMode="auto">
            <a:xfrm>
              <a:off x="4282" y="2011"/>
              <a:ext cx="240" cy="0"/>
            </a:xfrm>
            <a:prstGeom prst="line">
              <a:avLst/>
            </a:prstGeom>
            <a:noFill/>
            <a:ln w="19050" cap="sq">
              <a:solidFill>
                <a:srgbClr val="000080"/>
              </a:solidFill>
              <a:round/>
              <a:headEnd/>
              <a:tailEnd type="triangle" w="med" len="med"/>
            </a:ln>
          </p:spPr>
          <p:txBody>
            <a:bodyPr wrap="none" anchor="ctr"/>
            <a:lstStyle/>
            <a:p>
              <a:endParaRPr lang="zh-CN" altLang="en-US"/>
            </a:p>
          </p:txBody>
        </p:sp>
        <p:sp>
          <p:nvSpPr>
            <p:cNvPr id="32783" name="Text Box 88"/>
            <p:cNvSpPr txBox="1">
              <a:spLocks noChangeArrowheads="1"/>
            </p:cNvSpPr>
            <p:nvPr/>
          </p:nvSpPr>
          <p:spPr bwMode="auto">
            <a:xfrm>
              <a:off x="3430" y="1843"/>
              <a:ext cx="252" cy="221"/>
            </a:xfrm>
            <a:prstGeom prst="rect">
              <a:avLst/>
            </a:prstGeom>
            <a:noFill/>
            <a:ln w="12700" cap="sq">
              <a:noFill/>
              <a:miter lim="800000"/>
              <a:headEnd/>
              <a:tailEnd/>
            </a:ln>
          </p:spPr>
          <p:txBody>
            <a:bodyPr wrap="none">
              <a:spAutoFit/>
            </a:bodyPr>
            <a:lstStyle/>
            <a:p>
              <a:r>
                <a:rPr lang="zh-CN" altLang="en-US" sz="2600">
                  <a:solidFill>
                    <a:srgbClr val="003264"/>
                  </a:solidFill>
                  <a:ea typeface="宋体" charset="-122"/>
                  <a:cs typeface="Times New Roman" pitchFamily="18" charset="0"/>
                </a:rPr>
                <a:t>…</a:t>
              </a:r>
            </a:p>
          </p:txBody>
        </p:sp>
        <p:sp>
          <p:nvSpPr>
            <p:cNvPr id="32784" name="Text Box 89"/>
            <p:cNvSpPr txBox="1">
              <a:spLocks noChangeArrowheads="1"/>
            </p:cNvSpPr>
            <p:nvPr/>
          </p:nvSpPr>
          <p:spPr bwMode="auto">
            <a:xfrm>
              <a:off x="4726" y="1891"/>
              <a:ext cx="218" cy="269"/>
            </a:xfrm>
            <a:prstGeom prst="rect">
              <a:avLst/>
            </a:prstGeom>
            <a:noFill/>
            <a:ln w="12700" cap="sq">
              <a:noFill/>
              <a:miter lim="800000"/>
              <a:headEnd/>
              <a:tailEnd/>
            </a:ln>
          </p:spPr>
          <p:txBody>
            <a:bodyPr wrap="none">
              <a:spAutoFit/>
            </a:bodyPr>
            <a:lstStyle/>
            <a:p>
              <a:r>
                <a:rPr lang="zh-CN" altLang="en-US" sz="3300">
                  <a:solidFill>
                    <a:srgbClr val="003264"/>
                  </a:solidFill>
                </a:rPr>
                <a:t>^</a:t>
              </a:r>
            </a:p>
          </p:txBody>
        </p:sp>
        <p:sp>
          <p:nvSpPr>
            <p:cNvPr id="32785" name="Text Box 91"/>
            <p:cNvSpPr txBox="1">
              <a:spLocks noChangeArrowheads="1"/>
            </p:cNvSpPr>
            <p:nvPr/>
          </p:nvSpPr>
          <p:spPr bwMode="auto">
            <a:xfrm>
              <a:off x="718" y="1550"/>
              <a:ext cx="386" cy="269"/>
            </a:xfrm>
            <a:prstGeom prst="rect">
              <a:avLst/>
            </a:prstGeom>
            <a:noFill/>
            <a:ln w="12700" cap="sq">
              <a:noFill/>
              <a:miter lim="800000"/>
              <a:headEnd/>
              <a:tailEnd/>
            </a:ln>
          </p:spPr>
          <p:txBody>
            <a:bodyPr>
              <a:spAutoFit/>
            </a:bodyPr>
            <a:lstStyle/>
            <a:p>
              <a:pPr>
                <a:spcBef>
                  <a:spcPct val="0"/>
                </a:spcBef>
              </a:pPr>
              <a:r>
                <a:rPr lang="en-US" altLang="zh-CN" sz="3300">
                  <a:solidFill>
                    <a:schemeClr val="accent2"/>
                  </a:solidFill>
                </a:rPr>
                <a:t>list</a:t>
              </a:r>
            </a:p>
          </p:txBody>
        </p:sp>
        <p:sp>
          <p:nvSpPr>
            <p:cNvPr id="32786" name="Rectangle 92"/>
            <p:cNvSpPr>
              <a:spLocks noChangeArrowheads="1"/>
            </p:cNvSpPr>
            <p:nvPr/>
          </p:nvSpPr>
          <p:spPr bwMode="auto">
            <a:xfrm>
              <a:off x="480" y="1344"/>
              <a:ext cx="2016" cy="298"/>
            </a:xfrm>
            <a:prstGeom prst="rect">
              <a:avLst/>
            </a:prstGeom>
            <a:noFill/>
            <a:ln w="12700" cap="sq">
              <a:noFill/>
              <a:miter lim="800000"/>
              <a:headEnd/>
              <a:tailEnd/>
            </a:ln>
          </p:spPr>
          <p:txBody>
            <a:bodyPr>
              <a:spAutoFit/>
            </a:bodyPr>
            <a:lstStyle/>
            <a:p>
              <a:pPr>
                <a:spcBef>
                  <a:spcPct val="0"/>
                </a:spcBef>
              </a:pPr>
              <a:r>
                <a:rPr lang="zh-CN" altLang="en-US" sz="2500" baseline="0">
                  <a:solidFill>
                    <a:srgbClr val="004B96"/>
                  </a:solidFill>
                  <a:latin typeface="幼圆" pitchFamily="49" charset="-122"/>
                  <a:ea typeface="幼圆" pitchFamily="49" charset="-122"/>
                </a:rPr>
                <a:t>带头结点的线性链表</a:t>
              </a:r>
            </a:p>
          </p:txBody>
        </p:sp>
        <p:sp>
          <p:nvSpPr>
            <p:cNvPr id="32787" name="Line 90"/>
            <p:cNvSpPr>
              <a:spLocks noChangeShapeType="1"/>
            </p:cNvSpPr>
            <p:nvPr/>
          </p:nvSpPr>
          <p:spPr bwMode="auto">
            <a:xfrm>
              <a:off x="972" y="1788"/>
              <a:ext cx="144" cy="144"/>
            </a:xfrm>
            <a:prstGeom prst="line">
              <a:avLst/>
            </a:prstGeom>
            <a:noFill/>
            <a:ln w="19050" cap="sq">
              <a:solidFill>
                <a:srgbClr val="FF0000"/>
              </a:solidFill>
              <a:round/>
              <a:headEnd/>
              <a:tailEnd type="triangle" w="med" len="med"/>
            </a:ln>
          </p:spPr>
          <p:txBody>
            <a:bodyPr wrap="none" anchor="ctr"/>
            <a:lstStyle/>
            <a:p>
              <a:endParaRPr lang="zh-CN" altLang="en-US"/>
            </a:p>
          </p:txBody>
        </p:sp>
        <p:sp>
          <p:nvSpPr>
            <p:cNvPr id="32788" name="Rectangle 97"/>
            <p:cNvSpPr>
              <a:spLocks noChangeArrowheads="1"/>
            </p:cNvSpPr>
            <p:nvPr/>
          </p:nvSpPr>
          <p:spPr bwMode="auto">
            <a:xfrm>
              <a:off x="1116" y="1920"/>
              <a:ext cx="240" cy="192"/>
            </a:xfrm>
            <a:prstGeom prst="rect">
              <a:avLst/>
            </a:prstGeom>
            <a:solidFill>
              <a:srgbClr val="E6E6E6"/>
            </a:solidFill>
            <a:ln w="25400" cap="sq">
              <a:solidFill>
                <a:schemeClr val="accent2"/>
              </a:solidFill>
              <a:miter lim="800000"/>
              <a:headEnd/>
              <a:tailEnd/>
            </a:ln>
          </p:spPr>
          <p:txBody>
            <a:bodyPr wrap="none" anchor="ctr"/>
            <a:lstStyle/>
            <a:p>
              <a:endParaRPr lang="zh-CN" altLang="en-US"/>
            </a:p>
          </p:txBody>
        </p:sp>
        <p:sp>
          <p:nvSpPr>
            <p:cNvPr id="32789" name="Rectangle 98"/>
            <p:cNvSpPr>
              <a:spLocks noChangeArrowheads="1"/>
            </p:cNvSpPr>
            <p:nvPr/>
          </p:nvSpPr>
          <p:spPr bwMode="auto">
            <a:xfrm>
              <a:off x="1356" y="1920"/>
              <a:ext cx="144" cy="192"/>
            </a:xfrm>
            <a:prstGeom prst="rect">
              <a:avLst/>
            </a:prstGeom>
            <a:noFill/>
            <a:ln w="25400" cap="sq">
              <a:solidFill>
                <a:schemeClr val="accent2"/>
              </a:solidFill>
              <a:miter lim="800000"/>
              <a:headEnd/>
              <a:tailEnd/>
            </a:ln>
          </p:spPr>
          <p:txBody>
            <a:bodyPr wrap="none" anchor="ctr"/>
            <a:lstStyle/>
            <a:p>
              <a:endParaRPr lang="zh-CN" altLang="en-US"/>
            </a:p>
          </p:txBody>
        </p:sp>
        <p:sp>
          <p:nvSpPr>
            <p:cNvPr id="32790" name="Line 100"/>
            <p:cNvSpPr>
              <a:spLocks noChangeShapeType="1"/>
            </p:cNvSpPr>
            <p:nvPr/>
          </p:nvSpPr>
          <p:spPr bwMode="auto">
            <a:xfrm>
              <a:off x="1428" y="2016"/>
              <a:ext cx="240" cy="0"/>
            </a:xfrm>
            <a:prstGeom prst="line">
              <a:avLst/>
            </a:prstGeom>
            <a:noFill/>
            <a:ln w="22225" cap="sq">
              <a:solidFill>
                <a:srgbClr val="FF0000"/>
              </a:solidFill>
              <a:round/>
              <a:headEnd/>
              <a:tailEnd type="triangle" w="med" len="me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0"/>
          <p:cNvGrpSpPr>
            <a:grpSpLocks/>
          </p:cNvGrpSpPr>
          <p:nvPr/>
        </p:nvGrpSpPr>
        <p:grpSpPr bwMode="auto">
          <a:xfrm>
            <a:off x="1042988" y="2133600"/>
            <a:ext cx="6869112" cy="1008063"/>
            <a:chOff x="776" y="1525"/>
            <a:chExt cx="4327" cy="635"/>
          </a:xfrm>
        </p:grpSpPr>
        <p:grpSp>
          <p:nvGrpSpPr>
            <p:cNvPr id="3" name="Group 153"/>
            <p:cNvGrpSpPr>
              <a:grpSpLocks/>
            </p:cNvGrpSpPr>
            <p:nvPr/>
          </p:nvGrpSpPr>
          <p:grpSpPr bwMode="auto">
            <a:xfrm>
              <a:off x="1208" y="1920"/>
              <a:ext cx="480" cy="240"/>
              <a:chOff x="816" y="2016"/>
              <a:chExt cx="480" cy="240"/>
            </a:xfrm>
          </p:grpSpPr>
          <p:sp>
            <p:nvSpPr>
              <p:cNvPr id="33855" name="Rectangle 15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6" name="Rectangle 15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4" name="Group 156"/>
            <p:cNvGrpSpPr>
              <a:grpSpLocks/>
            </p:cNvGrpSpPr>
            <p:nvPr/>
          </p:nvGrpSpPr>
          <p:grpSpPr bwMode="auto">
            <a:xfrm>
              <a:off x="1928" y="1920"/>
              <a:ext cx="480" cy="240"/>
              <a:chOff x="816" y="2016"/>
              <a:chExt cx="480" cy="240"/>
            </a:xfrm>
          </p:grpSpPr>
          <p:sp>
            <p:nvSpPr>
              <p:cNvPr id="33853" name="Rectangle 157"/>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4" name="Rectangle 158"/>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5" name="Group 159"/>
            <p:cNvGrpSpPr>
              <a:grpSpLocks/>
            </p:cNvGrpSpPr>
            <p:nvPr/>
          </p:nvGrpSpPr>
          <p:grpSpPr bwMode="auto">
            <a:xfrm>
              <a:off x="2648" y="1920"/>
              <a:ext cx="480" cy="240"/>
              <a:chOff x="816" y="2016"/>
              <a:chExt cx="480" cy="240"/>
            </a:xfrm>
          </p:grpSpPr>
          <p:sp>
            <p:nvSpPr>
              <p:cNvPr id="33851" name="Rectangle 160"/>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2" name="Rectangle 161"/>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6" name="Group 162"/>
            <p:cNvGrpSpPr>
              <a:grpSpLocks/>
            </p:cNvGrpSpPr>
            <p:nvPr/>
          </p:nvGrpSpPr>
          <p:grpSpPr bwMode="auto">
            <a:xfrm>
              <a:off x="4623" y="1920"/>
              <a:ext cx="480" cy="240"/>
              <a:chOff x="816" y="2016"/>
              <a:chExt cx="480" cy="240"/>
            </a:xfrm>
          </p:grpSpPr>
          <p:sp>
            <p:nvSpPr>
              <p:cNvPr id="33849" name="Rectangle 16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50" name="Rectangle 16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165"/>
            <p:cNvGrpSpPr>
              <a:grpSpLocks/>
            </p:cNvGrpSpPr>
            <p:nvPr/>
          </p:nvGrpSpPr>
          <p:grpSpPr bwMode="auto">
            <a:xfrm>
              <a:off x="3896" y="1920"/>
              <a:ext cx="480" cy="240"/>
              <a:chOff x="816" y="2016"/>
              <a:chExt cx="480" cy="240"/>
            </a:xfrm>
          </p:grpSpPr>
          <p:sp>
            <p:nvSpPr>
              <p:cNvPr id="33847" name="Rectangle 16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48" name="Rectangle 16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3836" name="Line 168"/>
            <p:cNvSpPr>
              <a:spLocks noChangeShapeType="1"/>
            </p:cNvSpPr>
            <p:nvPr/>
          </p:nvSpPr>
          <p:spPr bwMode="auto">
            <a:xfrm>
              <a:off x="1640" y="2027"/>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37" name="Line 169"/>
            <p:cNvSpPr>
              <a:spLocks noChangeShapeType="1"/>
            </p:cNvSpPr>
            <p:nvPr/>
          </p:nvSpPr>
          <p:spPr bwMode="auto">
            <a:xfrm>
              <a:off x="2338"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38" name="Line 170"/>
            <p:cNvSpPr>
              <a:spLocks noChangeShapeType="1"/>
            </p:cNvSpPr>
            <p:nvPr/>
          </p:nvSpPr>
          <p:spPr bwMode="auto">
            <a:xfrm>
              <a:off x="3032"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39" name="Line 171"/>
            <p:cNvSpPr>
              <a:spLocks noChangeShapeType="1"/>
            </p:cNvSpPr>
            <p:nvPr/>
          </p:nvSpPr>
          <p:spPr bwMode="auto">
            <a:xfrm>
              <a:off x="3615"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40" name="Line 172"/>
            <p:cNvSpPr>
              <a:spLocks noChangeShapeType="1"/>
            </p:cNvSpPr>
            <p:nvPr/>
          </p:nvSpPr>
          <p:spPr bwMode="auto">
            <a:xfrm>
              <a:off x="4328" y="201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41" name="Rectangle 173"/>
            <p:cNvSpPr>
              <a:spLocks noChangeArrowheads="1"/>
            </p:cNvSpPr>
            <p:nvPr/>
          </p:nvSpPr>
          <p:spPr bwMode="auto">
            <a:xfrm>
              <a:off x="3348" y="1824"/>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3842" name="Rectangle 174"/>
            <p:cNvSpPr>
              <a:spLocks noChangeArrowheads="1"/>
            </p:cNvSpPr>
            <p:nvPr/>
          </p:nvSpPr>
          <p:spPr bwMode="auto">
            <a:xfrm>
              <a:off x="776" y="1525"/>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3843" name="Line 175"/>
            <p:cNvSpPr>
              <a:spLocks noChangeShapeType="1"/>
            </p:cNvSpPr>
            <p:nvPr/>
          </p:nvSpPr>
          <p:spPr bwMode="auto">
            <a:xfrm>
              <a:off x="1064" y="1776"/>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8" name="Group 176"/>
            <p:cNvGrpSpPr>
              <a:grpSpLocks/>
            </p:cNvGrpSpPr>
            <p:nvPr/>
          </p:nvGrpSpPr>
          <p:grpSpPr bwMode="auto">
            <a:xfrm>
              <a:off x="4993" y="1968"/>
              <a:ext cx="77" cy="102"/>
              <a:chOff x="816" y="2592"/>
              <a:chExt cx="96" cy="144"/>
            </a:xfrm>
          </p:grpSpPr>
          <p:sp>
            <p:nvSpPr>
              <p:cNvPr id="33845" name="Line 177"/>
              <p:cNvSpPr>
                <a:spLocks noChangeShapeType="1"/>
              </p:cNvSpPr>
              <p:nvPr/>
            </p:nvSpPr>
            <p:spPr bwMode="auto">
              <a:xfrm flipH="1">
                <a:off x="816" y="2592"/>
                <a:ext cx="48" cy="144"/>
              </a:xfrm>
              <a:prstGeom prst="line">
                <a:avLst/>
              </a:prstGeom>
              <a:noFill/>
              <a:ln w="22225" cap="sq">
                <a:solidFill>
                  <a:schemeClr val="bg1"/>
                </a:solidFill>
                <a:round/>
                <a:headEnd/>
                <a:tailEnd/>
              </a:ln>
            </p:spPr>
            <p:txBody>
              <a:bodyPr wrap="none" anchor="ctr"/>
              <a:lstStyle/>
              <a:p>
                <a:endParaRPr lang="zh-CN" altLang="en-US"/>
              </a:p>
            </p:txBody>
          </p:sp>
          <p:sp>
            <p:nvSpPr>
              <p:cNvPr id="33846" name="Line 178"/>
              <p:cNvSpPr>
                <a:spLocks noChangeShapeType="1"/>
              </p:cNvSpPr>
              <p:nvPr/>
            </p:nvSpPr>
            <p:spPr bwMode="auto">
              <a:xfrm>
                <a:off x="864" y="2592"/>
                <a:ext cx="48" cy="144"/>
              </a:xfrm>
              <a:prstGeom prst="line">
                <a:avLst/>
              </a:prstGeom>
              <a:noFill/>
              <a:ln w="22225" cap="sq">
                <a:solidFill>
                  <a:schemeClr val="bg1"/>
                </a:solidFill>
                <a:round/>
                <a:headEnd/>
                <a:tailEnd/>
              </a:ln>
            </p:spPr>
            <p:txBody>
              <a:bodyPr wrap="none" anchor="ctr"/>
              <a:lstStyle/>
              <a:p>
                <a:endParaRPr lang="zh-CN" altLang="en-US"/>
              </a:p>
            </p:txBody>
          </p:sp>
        </p:grpSp>
      </p:grpSp>
      <p:sp>
        <p:nvSpPr>
          <p:cNvPr id="249011" name="Text Box 179"/>
          <p:cNvSpPr txBox="1">
            <a:spLocks noChangeArrowheads="1"/>
          </p:cNvSpPr>
          <p:nvPr/>
        </p:nvSpPr>
        <p:spPr bwMode="auto">
          <a:xfrm>
            <a:off x="695325" y="1677988"/>
            <a:ext cx="1816100" cy="406265"/>
          </a:xfrm>
          <a:prstGeom prst="rect">
            <a:avLst/>
          </a:prstGeom>
          <a:noFill/>
          <a:ln w="12700" cap="sq">
            <a:noFill/>
            <a:miter lim="800000"/>
            <a:headEnd/>
            <a:tailEnd/>
          </a:ln>
        </p:spPr>
        <p:txBody>
          <a:bodyPr>
            <a:spAutoFit/>
          </a:bodyPr>
          <a:lstStyle/>
          <a:p>
            <a:pPr>
              <a:lnSpc>
                <a:spcPct val="85000"/>
              </a:lnSpc>
              <a:spcBef>
                <a:spcPct val="0"/>
              </a:spcBef>
            </a:pPr>
            <a:r>
              <a:rPr lang="zh-CN" altLang="en-US" sz="2400" dirty="0">
                <a:solidFill>
                  <a:srgbClr val="000099"/>
                </a:solidFill>
                <a:ea typeface="黑体" pitchFamily="2" charset="-122"/>
              </a:rPr>
              <a:t>线性链表</a:t>
            </a:r>
          </a:p>
        </p:txBody>
      </p:sp>
      <p:grpSp>
        <p:nvGrpSpPr>
          <p:cNvPr id="9" name="Group 181"/>
          <p:cNvGrpSpPr>
            <a:grpSpLocks/>
          </p:cNvGrpSpPr>
          <p:nvPr/>
        </p:nvGrpSpPr>
        <p:grpSpPr bwMode="auto">
          <a:xfrm>
            <a:off x="1042988" y="4186238"/>
            <a:ext cx="6869112" cy="1042987"/>
            <a:chOff x="768" y="1680"/>
            <a:chExt cx="4327" cy="657"/>
          </a:xfrm>
        </p:grpSpPr>
        <p:grpSp>
          <p:nvGrpSpPr>
            <p:cNvPr id="10" name="Group 182"/>
            <p:cNvGrpSpPr>
              <a:grpSpLocks/>
            </p:cNvGrpSpPr>
            <p:nvPr/>
          </p:nvGrpSpPr>
          <p:grpSpPr bwMode="auto">
            <a:xfrm>
              <a:off x="1200" y="2097"/>
              <a:ext cx="480" cy="240"/>
              <a:chOff x="816" y="2016"/>
              <a:chExt cx="480" cy="240"/>
            </a:xfrm>
          </p:grpSpPr>
          <p:sp>
            <p:nvSpPr>
              <p:cNvPr id="33829" name="Rectangle 18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30" name="Rectangle 18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1" name="Group 185"/>
            <p:cNvGrpSpPr>
              <a:grpSpLocks/>
            </p:cNvGrpSpPr>
            <p:nvPr/>
          </p:nvGrpSpPr>
          <p:grpSpPr bwMode="auto">
            <a:xfrm>
              <a:off x="1920" y="2097"/>
              <a:ext cx="480" cy="240"/>
              <a:chOff x="816" y="2016"/>
              <a:chExt cx="480" cy="240"/>
            </a:xfrm>
          </p:grpSpPr>
          <p:sp>
            <p:nvSpPr>
              <p:cNvPr id="33827" name="Rectangle 18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8" name="Rectangle 18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2" name="Group 188"/>
            <p:cNvGrpSpPr>
              <a:grpSpLocks/>
            </p:cNvGrpSpPr>
            <p:nvPr/>
          </p:nvGrpSpPr>
          <p:grpSpPr bwMode="auto">
            <a:xfrm>
              <a:off x="2640" y="2097"/>
              <a:ext cx="480" cy="240"/>
              <a:chOff x="816" y="2016"/>
              <a:chExt cx="480" cy="240"/>
            </a:xfrm>
          </p:grpSpPr>
          <p:sp>
            <p:nvSpPr>
              <p:cNvPr id="33825" name="Rectangle 189"/>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6" name="Rectangle 190"/>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3" name="Group 191"/>
            <p:cNvGrpSpPr>
              <a:grpSpLocks/>
            </p:cNvGrpSpPr>
            <p:nvPr/>
          </p:nvGrpSpPr>
          <p:grpSpPr bwMode="auto">
            <a:xfrm>
              <a:off x="4615" y="2097"/>
              <a:ext cx="480" cy="240"/>
              <a:chOff x="816" y="2016"/>
              <a:chExt cx="480" cy="240"/>
            </a:xfrm>
          </p:grpSpPr>
          <p:sp>
            <p:nvSpPr>
              <p:cNvPr id="33823" name="Rectangle 19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4" name="Rectangle 19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4" name="Group 194"/>
            <p:cNvGrpSpPr>
              <a:grpSpLocks/>
            </p:cNvGrpSpPr>
            <p:nvPr/>
          </p:nvGrpSpPr>
          <p:grpSpPr bwMode="auto">
            <a:xfrm>
              <a:off x="3888" y="2097"/>
              <a:ext cx="480" cy="240"/>
              <a:chOff x="816" y="2016"/>
              <a:chExt cx="480" cy="240"/>
            </a:xfrm>
          </p:grpSpPr>
          <p:sp>
            <p:nvSpPr>
              <p:cNvPr id="33821" name="Rectangle 19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3822" name="Rectangle 19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3813" name="Line 197"/>
            <p:cNvSpPr>
              <a:spLocks noChangeShapeType="1"/>
            </p:cNvSpPr>
            <p:nvPr/>
          </p:nvSpPr>
          <p:spPr bwMode="auto">
            <a:xfrm>
              <a:off x="1632" y="2204"/>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4" name="Line 198"/>
            <p:cNvSpPr>
              <a:spLocks noChangeShapeType="1"/>
            </p:cNvSpPr>
            <p:nvPr/>
          </p:nvSpPr>
          <p:spPr bwMode="auto">
            <a:xfrm>
              <a:off x="233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5" name="Line 199"/>
            <p:cNvSpPr>
              <a:spLocks noChangeShapeType="1"/>
            </p:cNvSpPr>
            <p:nvPr/>
          </p:nvSpPr>
          <p:spPr bwMode="auto">
            <a:xfrm>
              <a:off x="3024"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6" name="Line 200"/>
            <p:cNvSpPr>
              <a:spLocks noChangeShapeType="1"/>
            </p:cNvSpPr>
            <p:nvPr/>
          </p:nvSpPr>
          <p:spPr bwMode="auto">
            <a:xfrm>
              <a:off x="3607"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7" name="Line 201"/>
            <p:cNvSpPr>
              <a:spLocks noChangeShapeType="1"/>
            </p:cNvSpPr>
            <p:nvPr/>
          </p:nvSpPr>
          <p:spPr bwMode="auto">
            <a:xfrm>
              <a:off x="432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3818" name="Rectangle 202"/>
            <p:cNvSpPr>
              <a:spLocks noChangeArrowheads="1"/>
            </p:cNvSpPr>
            <p:nvPr/>
          </p:nvSpPr>
          <p:spPr bwMode="auto">
            <a:xfrm>
              <a:off x="3340" y="2001"/>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3819" name="Rectangle 203"/>
            <p:cNvSpPr>
              <a:spLocks noChangeArrowheads="1"/>
            </p:cNvSpPr>
            <p:nvPr/>
          </p:nvSpPr>
          <p:spPr bwMode="auto">
            <a:xfrm>
              <a:off x="768" y="168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3820" name="Line 204"/>
            <p:cNvSpPr>
              <a:spLocks noChangeShapeType="1"/>
            </p:cNvSpPr>
            <p:nvPr/>
          </p:nvSpPr>
          <p:spPr bwMode="auto">
            <a:xfrm>
              <a:off x="1008" y="1905"/>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5" name="Group 205"/>
          <p:cNvGrpSpPr>
            <a:grpSpLocks/>
          </p:cNvGrpSpPr>
          <p:nvPr/>
        </p:nvGrpSpPr>
        <p:grpSpPr bwMode="auto">
          <a:xfrm>
            <a:off x="1785938" y="4491038"/>
            <a:ext cx="6419850" cy="539750"/>
            <a:chOff x="1236" y="1872"/>
            <a:chExt cx="4044" cy="340"/>
          </a:xfrm>
        </p:grpSpPr>
        <p:sp>
          <p:nvSpPr>
            <p:cNvPr id="33804" name="Line 206"/>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3805" name="Line 207"/>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3806" name="Line 208"/>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3807" name="Line 209"/>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249048" name="Text Box 216"/>
          <p:cNvSpPr txBox="1">
            <a:spLocks noChangeArrowheads="1"/>
          </p:cNvSpPr>
          <p:nvPr/>
        </p:nvSpPr>
        <p:spPr bwMode="auto">
          <a:xfrm>
            <a:off x="684213" y="3624263"/>
            <a:ext cx="1816100" cy="406265"/>
          </a:xfrm>
          <a:prstGeom prst="rect">
            <a:avLst/>
          </a:prstGeom>
          <a:noFill/>
          <a:ln w="12700" cap="sq">
            <a:noFill/>
            <a:miter lim="800000"/>
            <a:headEnd/>
            <a:tailEnd/>
          </a:ln>
        </p:spPr>
        <p:txBody>
          <a:bodyPr>
            <a:spAutoFit/>
          </a:bodyPr>
          <a:lstStyle/>
          <a:p>
            <a:pPr>
              <a:lnSpc>
                <a:spcPct val="85000"/>
              </a:lnSpc>
              <a:spcBef>
                <a:spcPct val="0"/>
              </a:spcBef>
            </a:pPr>
            <a:r>
              <a:rPr lang="zh-CN" altLang="en-US" sz="2400" dirty="0">
                <a:solidFill>
                  <a:srgbClr val="000099"/>
                </a:solidFill>
                <a:ea typeface="黑体" pitchFamily="2" charset="-122"/>
              </a:rPr>
              <a:t>循环链表</a:t>
            </a:r>
          </a:p>
        </p:txBody>
      </p:sp>
      <p:sp>
        <p:nvSpPr>
          <p:cNvPr id="249049" name="Text Box 217"/>
          <p:cNvSpPr txBox="1">
            <a:spLocks noChangeArrowheads="1"/>
          </p:cNvSpPr>
          <p:nvPr/>
        </p:nvSpPr>
        <p:spPr bwMode="auto">
          <a:xfrm>
            <a:off x="3987800" y="2219325"/>
            <a:ext cx="368300" cy="457200"/>
          </a:xfrm>
          <a:prstGeom prst="rect">
            <a:avLst/>
          </a:prstGeom>
          <a:noFill/>
          <a:ln w="9525">
            <a:noFill/>
            <a:miter lim="800000"/>
            <a:headEnd/>
            <a:tailEnd/>
          </a:ln>
        </p:spPr>
        <p:txBody>
          <a:bodyPr>
            <a:spAutoFit/>
          </a:bodyPr>
          <a:lstStyle/>
          <a:p>
            <a:pPr>
              <a:spcBef>
                <a:spcPct val="0"/>
              </a:spcBef>
            </a:pPr>
            <a:r>
              <a:rPr lang="en-US" altLang="zh-CN" sz="2400" baseline="0">
                <a:solidFill>
                  <a:srgbClr val="FF0000"/>
                </a:solidFill>
              </a:rPr>
              <a:t>p</a:t>
            </a:r>
          </a:p>
        </p:txBody>
      </p:sp>
      <p:sp>
        <p:nvSpPr>
          <p:cNvPr id="249050" name="Text Box 218"/>
          <p:cNvSpPr txBox="1">
            <a:spLocks noChangeArrowheads="1"/>
          </p:cNvSpPr>
          <p:nvPr/>
        </p:nvSpPr>
        <p:spPr bwMode="auto">
          <a:xfrm>
            <a:off x="3995738" y="5132388"/>
            <a:ext cx="368300" cy="457200"/>
          </a:xfrm>
          <a:prstGeom prst="rect">
            <a:avLst/>
          </a:prstGeom>
          <a:noFill/>
          <a:ln w="9525">
            <a:noFill/>
            <a:miter lim="800000"/>
            <a:headEnd/>
            <a:tailEnd/>
          </a:ln>
        </p:spPr>
        <p:txBody>
          <a:bodyPr>
            <a:spAutoFit/>
          </a:bodyPr>
          <a:lstStyle/>
          <a:p>
            <a:pPr>
              <a:spcBef>
                <a:spcPct val="0"/>
              </a:spcBef>
            </a:pPr>
            <a:r>
              <a:rPr lang="en-US" altLang="zh-CN" sz="2400" baseline="0">
                <a:solidFill>
                  <a:srgbClr val="FF0000"/>
                </a:solidFill>
              </a:rPr>
              <a:t>p</a:t>
            </a:r>
          </a:p>
        </p:txBody>
      </p:sp>
      <p:grpSp>
        <p:nvGrpSpPr>
          <p:cNvPr id="16" name="Group 219"/>
          <p:cNvGrpSpPr>
            <a:grpSpLocks/>
          </p:cNvGrpSpPr>
          <p:nvPr/>
        </p:nvGrpSpPr>
        <p:grpSpPr bwMode="auto">
          <a:xfrm>
            <a:off x="635000" y="585788"/>
            <a:ext cx="3432175" cy="682625"/>
            <a:chOff x="312" y="348"/>
            <a:chExt cx="2162" cy="430"/>
          </a:xfrm>
        </p:grpSpPr>
        <p:sp>
          <p:nvSpPr>
            <p:cNvPr id="33802" name="Rectangle 220"/>
            <p:cNvSpPr>
              <a:spLocks noChangeArrowheads="1"/>
            </p:cNvSpPr>
            <p:nvPr/>
          </p:nvSpPr>
          <p:spPr bwMode="auto">
            <a:xfrm>
              <a:off x="312" y="348"/>
              <a:ext cx="1978" cy="406"/>
            </a:xfrm>
            <a:prstGeom prst="rect">
              <a:avLst/>
            </a:prstGeom>
            <a:solidFill>
              <a:srgbClr val="C9E4FF"/>
            </a:solidFill>
            <a:ln w="12700" cap="sq">
              <a:noFill/>
              <a:miter lim="800000"/>
              <a:headEnd/>
              <a:tailEnd/>
            </a:ln>
            <a:effectLst>
              <a:outerShdw dist="107763" dir="2700000" algn="ctr" rotWithShape="0">
                <a:srgbClr val="C0C0C0"/>
              </a:outerShdw>
            </a:effectLst>
          </p:spPr>
          <p:txBody>
            <a:bodyPr wrap="none" anchor="ctr"/>
            <a:lstStyle/>
            <a:p>
              <a:endParaRPr lang="zh-CN" altLang="en-US"/>
            </a:p>
          </p:txBody>
        </p:sp>
        <p:sp>
          <p:nvSpPr>
            <p:cNvPr id="33803" name="Rectangle 221"/>
            <p:cNvSpPr>
              <a:spLocks noChangeArrowheads="1"/>
            </p:cNvSpPr>
            <p:nvPr/>
          </p:nvSpPr>
          <p:spPr bwMode="auto">
            <a:xfrm>
              <a:off x="336" y="384"/>
              <a:ext cx="2138" cy="394"/>
            </a:xfrm>
            <a:prstGeom prst="rect">
              <a:avLst/>
            </a:prstGeom>
            <a:noFill/>
            <a:ln w="12700" cap="sq">
              <a:noFill/>
              <a:miter lim="800000"/>
              <a:headEnd/>
              <a:tailEnd/>
            </a:ln>
            <a:effectLst>
              <a:outerShdw dist="17961" dir="2700000" algn="ctr" rotWithShape="0">
                <a:schemeClr val="bg1"/>
              </a:outerShdw>
            </a:effectLst>
          </p:spPr>
          <p:txBody>
            <a:bodyPr>
              <a:spAutoFit/>
            </a:bodyPr>
            <a:lstStyle/>
            <a:p>
              <a:r>
                <a:rPr kumimoji="1" lang="zh-CN" altLang="en-US" sz="3500" baseline="0" dirty="0">
                  <a:solidFill>
                    <a:srgbClr val="FF3300"/>
                  </a:solidFill>
                </a:rPr>
                <a:t> </a:t>
              </a:r>
              <a:r>
                <a:rPr kumimoji="1" lang="zh-CN" altLang="en-US" sz="3500" b="1" baseline="0" dirty="0">
                  <a:solidFill>
                    <a:srgbClr val="FF3300"/>
                  </a:solidFill>
                </a:rPr>
                <a:t>2.4 </a:t>
              </a:r>
              <a:r>
                <a:rPr kumimoji="1" lang="zh-CN" altLang="en-US" sz="3500" b="1" baseline="0" dirty="0">
                  <a:solidFill>
                    <a:srgbClr val="FF3300"/>
                  </a:solidFill>
                  <a:latin typeface="楷体_GB2312" pitchFamily="49" charset="-122"/>
                </a:rPr>
                <a:t>循环链表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9011"/>
                                        </p:tgtEl>
                                        <p:attrNameLst>
                                          <p:attrName>style.visibility</p:attrName>
                                        </p:attrNameLst>
                                      </p:cBhvr>
                                      <p:to>
                                        <p:strVal val="visible"/>
                                      </p:to>
                                    </p:set>
                                    <p:animEffect transition="in" filter="blinds(horizontal)">
                                      <p:cBhvr>
                                        <p:cTn id="10" dur="500"/>
                                        <p:tgtEl>
                                          <p:spTgt spid="2490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9049"/>
                                        </p:tgtEl>
                                        <p:attrNameLst>
                                          <p:attrName>style.visibility</p:attrName>
                                        </p:attrNameLst>
                                      </p:cBhvr>
                                      <p:to>
                                        <p:strVal val="visible"/>
                                      </p:to>
                                    </p:set>
                                    <p:animEffect transition="in" filter="blinds(horizontal)">
                                      <p:cBhvr>
                                        <p:cTn id="13" dur="500"/>
                                        <p:tgtEl>
                                          <p:spTgt spid="24904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49048"/>
                                        </p:tgtEl>
                                        <p:attrNameLst>
                                          <p:attrName>style.visibility</p:attrName>
                                        </p:attrNameLst>
                                      </p:cBhvr>
                                      <p:to>
                                        <p:strVal val="visible"/>
                                      </p:to>
                                    </p:set>
                                    <p:animEffect transition="in" filter="blinds(horizontal)">
                                      <p:cBhvr>
                                        <p:cTn id="24" dur="500"/>
                                        <p:tgtEl>
                                          <p:spTgt spid="24904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49050"/>
                                        </p:tgtEl>
                                        <p:attrNameLst>
                                          <p:attrName>style.visibility</p:attrName>
                                        </p:attrNameLst>
                                      </p:cBhvr>
                                      <p:to>
                                        <p:strVal val="visible"/>
                                      </p:to>
                                    </p:set>
                                    <p:animEffect transition="in" filter="blinds(horizontal)">
                                      <p:cBhvr>
                                        <p:cTn id="27" dur="500"/>
                                        <p:tgtEl>
                                          <p:spTgt spid="249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011" grpId="0"/>
      <p:bldP spid="249048" grpId="0"/>
      <p:bldP spid="249049" grpId="0"/>
      <p:bldP spid="24905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4"/>
          <p:cNvGrpSpPr>
            <a:grpSpLocks/>
          </p:cNvGrpSpPr>
          <p:nvPr/>
        </p:nvGrpSpPr>
        <p:grpSpPr bwMode="auto">
          <a:xfrm>
            <a:off x="971550" y="333375"/>
            <a:ext cx="7777163" cy="2919413"/>
            <a:chOff x="521" y="255"/>
            <a:chExt cx="4899" cy="1839"/>
          </a:xfrm>
        </p:grpSpPr>
        <p:sp>
          <p:nvSpPr>
            <p:cNvPr id="34867" name="Freeform 5"/>
            <p:cNvSpPr>
              <a:spLocks/>
            </p:cNvSpPr>
            <p:nvPr/>
          </p:nvSpPr>
          <p:spPr bwMode="auto">
            <a:xfrm>
              <a:off x="521" y="255"/>
              <a:ext cx="4808" cy="1839"/>
            </a:xfrm>
            <a:custGeom>
              <a:avLst/>
              <a:gdLst>
                <a:gd name="T0" fmla="*/ 133 w 5787"/>
                <a:gd name="T1" fmla="*/ 168 h 1839"/>
                <a:gd name="T2" fmla="*/ 268 w 5787"/>
                <a:gd name="T3" fmla="*/ 156 h 1839"/>
                <a:gd name="T4" fmla="*/ 504 w 5787"/>
                <a:gd name="T5" fmla="*/ 168 h 1839"/>
                <a:gd name="T6" fmla="*/ 921 w 5787"/>
                <a:gd name="T7" fmla="*/ 89 h 1839"/>
                <a:gd name="T8" fmla="*/ 1110 w 5787"/>
                <a:gd name="T9" fmla="*/ 77 h 1839"/>
                <a:gd name="T10" fmla="*/ 1161 w 5787"/>
                <a:gd name="T11" fmla="*/ 89 h 1839"/>
                <a:gd name="T12" fmla="*/ 1237 w 5787"/>
                <a:gd name="T13" fmla="*/ 111 h 1839"/>
                <a:gd name="T14" fmla="*/ 1319 w 5787"/>
                <a:gd name="T15" fmla="*/ 145 h 1839"/>
                <a:gd name="T16" fmla="*/ 1496 w 5787"/>
                <a:gd name="T17" fmla="*/ 134 h 1839"/>
                <a:gd name="T18" fmla="*/ 1612 w 5787"/>
                <a:gd name="T19" fmla="*/ 89 h 1839"/>
                <a:gd name="T20" fmla="*/ 1690 w 5787"/>
                <a:gd name="T21" fmla="*/ 32 h 1839"/>
                <a:gd name="T22" fmla="*/ 1727 w 5787"/>
                <a:gd name="T23" fmla="*/ 32 h 1839"/>
                <a:gd name="T24" fmla="*/ 1734 w 5787"/>
                <a:gd name="T25" fmla="*/ 66 h 1839"/>
                <a:gd name="T26" fmla="*/ 1761 w 5787"/>
                <a:gd name="T27" fmla="*/ 122 h 1839"/>
                <a:gd name="T28" fmla="*/ 1727 w 5787"/>
                <a:gd name="T29" fmla="*/ 1546 h 1839"/>
                <a:gd name="T30" fmla="*/ 1579 w 5787"/>
                <a:gd name="T31" fmla="*/ 1647 h 1839"/>
                <a:gd name="T32" fmla="*/ 1185 w 5787"/>
                <a:gd name="T33" fmla="*/ 1625 h 1839"/>
                <a:gd name="T34" fmla="*/ 764 w 5787"/>
                <a:gd name="T35" fmla="*/ 1658 h 1839"/>
                <a:gd name="T36" fmla="*/ 531 w 5787"/>
                <a:gd name="T37" fmla="*/ 1647 h 1839"/>
                <a:gd name="T38" fmla="*/ 230 w 5787"/>
                <a:gd name="T39" fmla="*/ 1681 h 1839"/>
                <a:gd name="T40" fmla="*/ 41 w 5787"/>
                <a:gd name="T41" fmla="*/ 1523 h 1839"/>
                <a:gd name="T42" fmla="*/ 55 w 5787"/>
                <a:gd name="T43" fmla="*/ 970 h 1839"/>
                <a:gd name="T44" fmla="*/ 55 w 5787"/>
                <a:gd name="T45" fmla="*/ 766 h 1839"/>
                <a:gd name="T46" fmla="*/ 41 w 5787"/>
                <a:gd name="T47" fmla="*/ 540 h 1839"/>
                <a:gd name="T48" fmla="*/ 43 w 5787"/>
                <a:gd name="T49" fmla="*/ 269 h 1839"/>
                <a:gd name="T50" fmla="*/ 52 w 5787"/>
                <a:gd name="T51" fmla="*/ 156 h 1839"/>
                <a:gd name="T52" fmla="*/ 130 w 5787"/>
                <a:gd name="T53" fmla="*/ 122 h 1839"/>
                <a:gd name="T54" fmla="*/ 178 w 5787"/>
                <a:gd name="T55" fmla="*/ 156 h 183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787" h="1839">
                  <a:moveTo>
                    <a:pt x="405" y="168"/>
                  </a:moveTo>
                  <a:cubicBezTo>
                    <a:pt x="553" y="137"/>
                    <a:pt x="644" y="152"/>
                    <a:pt x="812" y="156"/>
                  </a:cubicBezTo>
                  <a:cubicBezTo>
                    <a:pt x="1053" y="162"/>
                    <a:pt x="1294" y="164"/>
                    <a:pt x="1535" y="168"/>
                  </a:cubicBezTo>
                  <a:cubicBezTo>
                    <a:pt x="1960" y="158"/>
                    <a:pt x="2377" y="126"/>
                    <a:pt x="2800" y="89"/>
                  </a:cubicBezTo>
                  <a:cubicBezTo>
                    <a:pt x="2954" y="35"/>
                    <a:pt x="3268" y="74"/>
                    <a:pt x="3376" y="77"/>
                  </a:cubicBezTo>
                  <a:cubicBezTo>
                    <a:pt x="3429" y="81"/>
                    <a:pt x="3481" y="84"/>
                    <a:pt x="3534" y="89"/>
                  </a:cubicBezTo>
                  <a:cubicBezTo>
                    <a:pt x="3609" y="96"/>
                    <a:pt x="3760" y="111"/>
                    <a:pt x="3760" y="111"/>
                  </a:cubicBezTo>
                  <a:cubicBezTo>
                    <a:pt x="3842" y="127"/>
                    <a:pt x="3926" y="129"/>
                    <a:pt x="4008" y="145"/>
                  </a:cubicBezTo>
                  <a:cubicBezTo>
                    <a:pt x="4189" y="141"/>
                    <a:pt x="4369" y="141"/>
                    <a:pt x="4550" y="134"/>
                  </a:cubicBezTo>
                  <a:cubicBezTo>
                    <a:pt x="4665" y="130"/>
                    <a:pt x="4784" y="97"/>
                    <a:pt x="4900" y="89"/>
                  </a:cubicBezTo>
                  <a:cubicBezTo>
                    <a:pt x="4980" y="69"/>
                    <a:pt x="5057" y="45"/>
                    <a:pt x="5138" y="32"/>
                  </a:cubicBezTo>
                  <a:cubicBezTo>
                    <a:pt x="5221" y="5"/>
                    <a:pt x="5184" y="0"/>
                    <a:pt x="5251" y="32"/>
                  </a:cubicBezTo>
                  <a:cubicBezTo>
                    <a:pt x="5258" y="43"/>
                    <a:pt x="5263" y="57"/>
                    <a:pt x="5273" y="66"/>
                  </a:cubicBezTo>
                  <a:cubicBezTo>
                    <a:pt x="5297" y="87"/>
                    <a:pt x="5352" y="122"/>
                    <a:pt x="5352" y="122"/>
                  </a:cubicBezTo>
                  <a:cubicBezTo>
                    <a:pt x="5343" y="1252"/>
                    <a:pt x="5787" y="1431"/>
                    <a:pt x="5251" y="1546"/>
                  </a:cubicBezTo>
                  <a:cubicBezTo>
                    <a:pt x="5115" y="1611"/>
                    <a:pt x="4947" y="1637"/>
                    <a:pt x="4799" y="1647"/>
                  </a:cubicBezTo>
                  <a:cubicBezTo>
                    <a:pt x="4403" y="1723"/>
                    <a:pt x="3998" y="1668"/>
                    <a:pt x="3602" y="1625"/>
                  </a:cubicBezTo>
                  <a:cubicBezTo>
                    <a:pt x="3225" y="1629"/>
                    <a:pt x="2736" y="1601"/>
                    <a:pt x="2325" y="1658"/>
                  </a:cubicBezTo>
                  <a:cubicBezTo>
                    <a:pt x="2054" y="1592"/>
                    <a:pt x="2217" y="1632"/>
                    <a:pt x="1614" y="1647"/>
                  </a:cubicBezTo>
                  <a:cubicBezTo>
                    <a:pt x="991" y="1663"/>
                    <a:pt x="1088" y="1659"/>
                    <a:pt x="699" y="1681"/>
                  </a:cubicBezTo>
                  <a:cubicBezTo>
                    <a:pt x="0" y="1667"/>
                    <a:pt x="200" y="1839"/>
                    <a:pt x="123" y="1523"/>
                  </a:cubicBezTo>
                  <a:cubicBezTo>
                    <a:pt x="128" y="1352"/>
                    <a:pt x="110" y="1143"/>
                    <a:pt x="168" y="970"/>
                  </a:cubicBezTo>
                  <a:cubicBezTo>
                    <a:pt x="179" y="900"/>
                    <a:pt x="210" y="829"/>
                    <a:pt x="168" y="766"/>
                  </a:cubicBezTo>
                  <a:cubicBezTo>
                    <a:pt x="156" y="690"/>
                    <a:pt x="141" y="615"/>
                    <a:pt x="123" y="540"/>
                  </a:cubicBezTo>
                  <a:cubicBezTo>
                    <a:pt x="127" y="450"/>
                    <a:pt x="128" y="359"/>
                    <a:pt x="134" y="269"/>
                  </a:cubicBezTo>
                  <a:cubicBezTo>
                    <a:pt x="137" y="231"/>
                    <a:pt x="133" y="186"/>
                    <a:pt x="157" y="156"/>
                  </a:cubicBezTo>
                  <a:cubicBezTo>
                    <a:pt x="170" y="139"/>
                    <a:pt x="377" y="124"/>
                    <a:pt x="394" y="122"/>
                  </a:cubicBezTo>
                  <a:cubicBezTo>
                    <a:pt x="529" y="135"/>
                    <a:pt x="488" y="105"/>
                    <a:pt x="541" y="156"/>
                  </a:cubicBezTo>
                </a:path>
              </a:pathLst>
            </a:custGeom>
            <a:gradFill rotWithShape="1">
              <a:gsLst>
                <a:gs pos="0">
                  <a:srgbClr val="0000FF"/>
                </a:gs>
                <a:gs pos="50000">
                  <a:srgbClr val="000076"/>
                </a:gs>
                <a:gs pos="100000">
                  <a:srgbClr val="0000FF"/>
                </a:gs>
              </a:gsLst>
              <a:lin ang="18900000" scaled="1"/>
            </a:gradFill>
            <a:ln w="66675" cap="sq" cmpd="sng">
              <a:noFill/>
              <a:prstDash val="solid"/>
              <a:round/>
              <a:headEnd/>
              <a:tailEnd/>
            </a:ln>
            <a:effectLst>
              <a:outerShdw dist="234176" dir="2436078" algn="ctr" rotWithShape="0">
                <a:srgbClr val="B2B2B2"/>
              </a:outerShdw>
            </a:effectLst>
          </p:spPr>
          <p:txBody>
            <a:bodyPr wrap="none" anchor="ctr"/>
            <a:lstStyle/>
            <a:p>
              <a:endParaRPr lang="zh-CN" altLang="en-US"/>
            </a:p>
          </p:txBody>
        </p:sp>
        <p:grpSp>
          <p:nvGrpSpPr>
            <p:cNvPr id="3" name="Group 133"/>
            <p:cNvGrpSpPr>
              <a:grpSpLocks/>
            </p:cNvGrpSpPr>
            <p:nvPr/>
          </p:nvGrpSpPr>
          <p:grpSpPr bwMode="auto">
            <a:xfrm>
              <a:off x="613" y="617"/>
              <a:ext cx="4807" cy="992"/>
              <a:chOff x="583" y="617"/>
              <a:chExt cx="4807" cy="992"/>
            </a:xfrm>
          </p:grpSpPr>
          <p:sp>
            <p:nvSpPr>
              <p:cNvPr id="34869" name="Text Box 6"/>
              <p:cNvSpPr txBox="1">
                <a:spLocks noChangeArrowheads="1"/>
              </p:cNvSpPr>
              <p:nvPr/>
            </p:nvSpPr>
            <p:spPr bwMode="auto">
              <a:xfrm>
                <a:off x="583" y="657"/>
                <a:ext cx="4807" cy="952"/>
              </a:xfrm>
              <a:prstGeom prst="rect">
                <a:avLst/>
              </a:prstGeom>
              <a:noFill/>
              <a:ln w="9525">
                <a:noFill/>
                <a:miter lim="800000"/>
                <a:headEnd/>
                <a:tailEnd/>
              </a:ln>
            </p:spPr>
            <p:txBody>
              <a:bodyPr>
                <a:spAutoFit/>
              </a:bodyPr>
              <a:lstStyle/>
              <a:p>
                <a:pPr lvl="2" indent="-533400" fontAlgn="base">
                  <a:lnSpc>
                    <a:spcPct val="115000"/>
                  </a:lnSpc>
                  <a:spcBef>
                    <a:spcPct val="0"/>
                  </a:spcBef>
                </a:pPr>
                <a:r>
                  <a:rPr lang="zh-CN" altLang="en-US" sz="2700" baseline="0" dirty="0">
                    <a:latin typeface="幼圆" pitchFamily="49" charset="-122"/>
                    <a:ea typeface="幼圆" pitchFamily="49" charset="-122"/>
                  </a:rPr>
                  <a:t>              </a:t>
                </a:r>
                <a:r>
                  <a:rPr lang="zh-CN" altLang="en-US" sz="2700" baseline="0" dirty="0">
                    <a:solidFill>
                      <a:schemeClr val="bg1"/>
                    </a:solidFill>
                    <a:latin typeface="幼圆" pitchFamily="49" charset="-122"/>
                    <a:ea typeface="幼圆" pitchFamily="49" charset="-122"/>
                  </a:rPr>
                  <a:t>是指链表中最后那个链</a:t>
                </a:r>
              </a:p>
              <a:p>
                <a:pPr lvl="2" indent="-533400" fontAlgn="base">
                  <a:lnSpc>
                    <a:spcPct val="115000"/>
                  </a:lnSpc>
                  <a:spcBef>
                    <a:spcPct val="0"/>
                  </a:spcBef>
                </a:pPr>
                <a:r>
                  <a:rPr lang="zh-CN" altLang="en-US" sz="2700" baseline="0" dirty="0">
                    <a:solidFill>
                      <a:schemeClr val="bg1"/>
                    </a:solidFill>
                    <a:latin typeface="幼圆" pitchFamily="49" charset="-122"/>
                    <a:ea typeface="幼圆" pitchFamily="49" charset="-122"/>
                  </a:rPr>
                  <a:t>结点的指针域存放指向链表最前面那个</a:t>
                </a:r>
              </a:p>
              <a:p>
                <a:pPr lvl="2" indent="-533400" fontAlgn="base">
                  <a:lnSpc>
                    <a:spcPct val="115000"/>
                  </a:lnSpc>
                  <a:spcBef>
                    <a:spcPct val="0"/>
                  </a:spcBef>
                </a:pPr>
                <a:r>
                  <a:rPr lang="zh-CN" altLang="en-US" sz="2700" baseline="0" dirty="0">
                    <a:solidFill>
                      <a:schemeClr val="bg1"/>
                    </a:solidFill>
                    <a:latin typeface="幼圆" pitchFamily="49" charset="-122"/>
                    <a:ea typeface="幼圆" pitchFamily="49" charset="-122"/>
                  </a:rPr>
                  <a:t>结点的指针，整个链表形成一个环。</a:t>
                </a:r>
              </a:p>
            </p:txBody>
          </p:sp>
          <p:sp>
            <p:nvSpPr>
              <p:cNvPr id="34870" name="Rectangle 7"/>
              <p:cNvSpPr>
                <a:spLocks noChangeArrowheads="1"/>
              </p:cNvSpPr>
              <p:nvPr/>
            </p:nvSpPr>
            <p:spPr bwMode="auto">
              <a:xfrm>
                <a:off x="1126" y="617"/>
                <a:ext cx="1452" cy="375"/>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3300" baseline="0" dirty="0">
                    <a:solidFill>
                      <a:srgbClr val="FFFF00"/>
                    </a:solidFill>
                    <a:latin typeface="黑体" pitchFamily="2" charset="-122"/>
                    <a:ea typeface="黑体" pitchFamily="2" charset="-122"/>
                  </a:rPr>
                  <a:t>循环链表</a:t>
                </a:r>
              </a:p>
            </p:txBody>
          </p:sp>
        </p:grpSp>
      </p:grpSp>
      <p:grpSp>
        <p:nvGrpSpPr>
          <p:cNvPr id="5" name="Group 120"/>
          <p:cNvGrpSpPr>
            <a:grpSpLocks/>
          </p:cNvGrpSpPr>
          <p:nvPr/>
        </p:nvGrpSpPr>
        <p:grpSpPr bwMode="auto">
          <a:xfrm>
            <a:off x="1082675" y="3716338"/>
            <a:ext cx="7521575" cy="1604962"/>
            <a:chOff x="682" y="2341"/>
            <a:chExt cx="4738" cy="1011"/>
          </a:xfrm>
        </p:grpSpPr>
        <p:grpSp>
          <p:nvGrpSpPr>
            <p:cNvPr id="6" name="Group 72"/>
            <p:cNvGrpSpPr>
              <a:grpSpLocks/>
            </p:cNvGrpSpPr>
            <p:nvPr/>
          </p:nvGrpSpPr>
          <p:grpSpPr bwMode="auto">
            <a:xfrm>
              <a:off x="1340" y="3112"/>
              <a:ext cx="480" cy="240"/>
              <a:chOff x="816" y="2016"/>
              <a:chExt cx="480" cy="240"/>
            </a:xfrm>
          </p:grpSpPr>
          <p:sp>
            <p:nvSpPr>
              <p:cNvPr id="34863" name="Rectangle 7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64" name="Rectangle 7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75"/>
            <p:cNvGrpSpPr>
              <a:grpSpLocks/>
            </p:cNvGrpSpPr>
            <p:nvPr/>
          </p:nvGrpSpPr>
          <p:grpSpPr bwMode="auto">
            <a:xfrm>
              <a:off x="2060" y="3112"/>
              <a:ext cx="480" cy="240"/>
              <a:chOff x="816" y="2016"/>
              <a:chExt cx="480" cy="240"/>
            </a:xfrm>
          </p:grpSpPr>
          <p:sp>
            <p:nvSpPr>
              <p:cNvPr id="34861" name="Rectangle 7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62" name="Rectangle 7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8" name="Group 78"/>
            <p:cNvGrpSpPr>
              <a:grpSpLocks/>
            </p:cNvGrpSpPr>
            <p:nvPr/>
          </p:nvGrpSpPr>
          <p:grpSpPr bwMode="auto">
            <a:xfrm>
              <a:off x="2780" y="3112"/>
              <a:ext cx="480" cy="240"/>
              <a:chOff x="816" y="2016"/>
              <a:chExt cx="480" cy="240"/>
            </a:xfrm>
          </p:grpSpPr>
          <p:sp>
            <p:nvSpPr>
              <p:cNvPr id="34859" name="Rectangle 79"/>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60" name="Rectangle 80"/>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9" name="Group 81"/>
            <p:cNvGrpSpPr>
              <a:grpSpLocks/>
            </p:cNvGrpSpPr>
            <p:nvPr/>
          </p:nvGrpSpPr>
          <p:grpSpPr bwMode="auto">
            <a:xfrm>
              <a:off x="4755" y="3112"/>
              <a:ext cx="480" cy="240"/>
              <a:chOff x="816" y="2016"/>
              <a:chExt cx="480" cy="240"/>
            </a:xfrm>
          </p:grpSpPr>
          <p:sp>
            <p:nvSpPr>
              <p:cNvPr id="34857" name="Rectangle 8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58" name="Rectangle 8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0" name="Group 84"/>
            <p:cNvGrpSpPr>
              <a:grpSpLocks/>
            </p:cNvGrpSpPr>
            <p:nvPr/>
          </p:nvGrpSpPr>
          <p:grpSpPr bwMode="auto">
            <a:xfrm>
              <a:off x="4028" y="3112"/>
              <a:ext cx="480" cy="240"/>
              <a:chOff x="816" y="2016"/>
              <a:chExt cx="480" cy="240"/>
            </a:xfrm>
          </p:grpSpPr>
          <p:sp>
            <p:nvSpPr>
              <p:cNvPr id="34855" name="Rectangle 8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4856" name="Rectangle 8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4841" name="Line 87"/>
            <p:cNvSpPr>
              <a:spLocks noChangeShapeType="1"/>
            </p:cNvSpPr>
            <p:nvPr/>
          </p:nvSpPr>
          <p:spPr bwMode="auto">
            <a:xfrm>
              <a:off x="1772" y="3219"/>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2" name="Line 88"/>
            <p:cNvSpPr>
              <a:spLocks noChangeShapeType="1"/>
            </p:cNvSpPr>
            <p:nvPr/>
          </p:nvSpPr>
          <p:spPr bwMode="auto">
            <a:xfrm>
              <a:off x="2470"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3" name="Line 89"/>
            <p:cNvSpPr>
              <a:spLocks noChangeShapeType="1"/>
            </p:cNvSpPr>
            <p:nvPr/>
          </p:nvSpPr>
          <p:spPr bwMode="auto">
            <a:xfrm>
              <a:off x="3164"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4" name="Line 90"/>
            <p:cNvSpPr>
              <a:spLocks noChangeShapeType="1"/>
            </p:cNvSpPr>
            <p:nvPr/>
          </p:nvSpPr>
          <p:spPr bwMode="auto">
            <a:xfrm>
              <a:off x="3747"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5" name="Line 91"/>
            <p:cNvSpPr>
              <a:spLocks noChangeShapeType="1"/>
            </p:cNvSpPr>
            <p:nvPr/>
          </p:nvSpPr>
          <p:spPr bwMode="auto">
            <a:xfrm>
              <a:off x="4460" y="3208"/>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4846" name="Rectangle 92"/>
            <p:cNvSpPr>
              <a:spLocks noChangeArrowheads="1"/>
            </p:cNvSpPr>
            <p:nvPr/>
          </p:nvSpPr>
          <p:spPr bwMode="auto">
            <a:xfrm>
              <a:off x="3480" y="3016"/>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4847" name="Rectangle 93"/>
            <p:cNvSpPr>
              <a:spLocks noChangeArrowheads="1"/>
            </p:cNvSpPr>
            <p:nvPr/>
          </p:nvSpPr>
          <p:spPr bwMode="auto">
            <a:xfrm>
              <a:off x="908" y="2695"/>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4848" name="Line 94"/>
            <p:cNvSpPr>
              <a:spLocks noChangeShapeType="1"/>
            </p:cNvSpPr>
            <p:nvPr/>
          </p:nvSpPr>
          <p:spPr bwMode="auto">
            <a:xfrm>
              <a:off x="1202" y="2931"/>
              <a:ext cx="144" cy="147"/>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11" name="Group 95"/>
            <p:cNvGrpSpPr>
              <a:grpSpLocks/>
            </p:cNvGrpSpPr>
            <p:nvPr/>
          </p:nvGrpSpPr>
          <p:grpSpPr bwMode="auto">
            <a:xfrm>
              <a:off x="1376" y="2887"/>
              <a:ext cx="4044" cy="340"/>
              <a:chOff x="1236" y="1872"/>
              <a:chExt cx="4044" cy="340"/>
            </a:xfrm>
          </p:grpSpPr>
          <p:sp>
            <p:nvSpPr>
              <p:cNvPr id="34851" name="Line 96"/>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4852" name="Line 97"/>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4853" name="Line 98"/>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4854" name="Line 99"/>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34850" name="Text Box 100"/>
            <p:cNvSpPr txBox="1">
              <a:spLocks noChangeArrowheads="1"/>
            </p:cNvSpPr>
            <p:nvPr/>
          </p:nvSpPr>
          <p:spPr bwMode="auto">
            <a:xfrm>
              <a:off x="682" y="2341"/>
              <a:ext cx="1144" cy="256"/>
            </a:xfrm>
            <a:prstGeom prst="rect">
              <a:avLst/>
            </a:prstGeom>
            <a:noFill/>
            <a:ln w="12700" cap="sq">
              <a:noFill/>
              <a:miter lim="800000"/>
              <a:headEnd/>
              <a:tailEnd/>
            </a:ln>
          </p:spPr>
          <p:txBody>
            <a:bodyPr>
              <a:spAutoFit/>
            </a:bodyPr>
            <a:lstStyle/>
            <a:p>
              <a:pPr>
                <a:lnSpc>
                  <a:spcPct val="85000"/>
                </a:lnSpc>
                <a:spcBef>
                  <a:spcPct val="0"/>
                </a:spcBef>
              </a:pPr>
              <a:r>
                <a:rPr lang="zh-CN" altLang="en-US" sz="2400" dirty="0">
                  <a:solidFill>
                    <a:srgbClr val="000099"/>
                  </a:solidFill>
                  <a:ea typeface="黑体" pitchFamily="2" charset="-122"/>
                </a:rPr>
                <a:t>循环链表</a:t>
              </a:r>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8313" y="587375"/>
            <a:ext cx="5832475" cy="609600"/>
            <a:chOff x="324" y="432"/>
            <a:chExt cx="3356" cy="384"/>
          </a:xfrm>
        </p:grpSpPr>
        <p:sp>
          <p:nvSpPr>
            <p:cNvPr id="53280" name="Rectangle 3"/>
            <p:cNvSpPr>
              <a:spLocks noChangeArrowheads="1"/>
            </p:cNvSpPr>
            <p:nvPr/>
          </p:nvSpPr>
          <p:spPr bwMode="auto">
            <a:xfrm>
              <a:off x="324" y="432"/>
              <a:ext cx="2976" cy="384"/>
            </a:xfrm>
            <a:prstGeom prst="rect">
              <a:avLst/>
            </a:prstGeom>
            <a:solidFill>
              <a:srgbClr val="E1FFE1"/>
            </a:solidFill>
            <a:ln w="12700" cap="sq">
              <a:noFill/>
              <a:miter lim="800000"/>
              <a:headEnd/>
              <a:tailEnd/>
            </a:ln>
            <a:effectLst>
              <a:outerShdw dist="71842" dir="2700000" algn="ctr" rotWithShape="0">
                <a:srgbClr val="B2B2B2"/>
              </a:outerShdw>
            </a:effectLst>
          </p:spPr>
          <p:txBody>
            <a:bodyPr wrap="none" anchor="ctr"/>
            <a:lstStyle/>
            <a:p>
              <a:endParaRPr lang="zh-CN" altLang="en-US"/>
            </a:p>
          </p:txBody>
        </p:sp>
        <p:sp>
          <p:nvSpPr>
            <p:cNvPr id="53281" name="Text Box 4"/>
            <p:cNvSpPr txBox="1">
              <a:spLocks noChangeArrowheads="1"/>
            </p:cNvSpPr>
            <p:nvPr/>
          </p:nvSpPr>
          <p:spPr bwMode="auto">
            <a:xfrm>
              <a:off x="432" y="432"/>
              <a:ext cx="3248" cy="368"/>
            </a:xfrm>
            <a:prstGeom prst="rect">
              <a:avLst/>
            </a:prstGeom>
            <a:noFill/>
            <a:ln w="12700" cap="sq">
              <a:noFill/>
              <a:miter lim="800000"/>
              <a:headEnd/>
              <a:tailEnd/>
            </a:ln>
          </p:spPr>
          <p:txBody>
            <a:bodyPr>
              <a:spAutoFit/>
            </a:bodyPr>
            <a:lstStyle/>
            <a:p>
              <a:pPr fontAlgn="base">
                <a:spcBef>
                  <a:spcPct val="0"/>
                </a:spcBef>
              </a:pPr>
              <a:r>
                <a:rPr lang="en-US" altLang="zh-CN" sz="3200" baseline="0" dirty="0">
                  <a:solidFill>
                    <a:srgbClr val="002C84"/>
                  </a:solidFill>
                  <a:latin typeface="幼圆" pitchFamily="49" charset="-122"/>
                  <a:ea typeface="幼圆" pitchFamily="49" charset="-122"/>
                </a:rPr>
                <a:t>2.1.2 </a:t>
              </a:r>
              <a:r>
                <a:rPr lang="zh-CN" altLang="en-US" sz="3200" baseline="0" dirty="0">
                  <a:solidFill>
                    <a:srgbClr val="002C84"/>
                  </a:solidFill>
                  <a:latin typeface="幼圆" pitchFamily="49" charset="-122"/>
                  <a:ea typeface="幼圆" pitchFamily="49" charset="-122"/>
                </a:rPr>
                <a:t>线性表的基本操作 </a:t>
              </a:r>
            </a:p>
          </p:txBody>
        </p:sp>
      </p:grpSp>
      <p:sp>
        <p:nvSpPr>
          <p:cNvPr id="584709" name="Text Box 5"/>
          <p:cNvSpPr txBox="1">
            <a:spLocks noChangeArrowheads="1"/>
          </p:cNvSpPr>
          <p:nvPr/>
        </p:nvSpPr>
        <p:spPr bwMode="auto">
          <a:xfrm>
            <a:off x="531813" y="1466850"/>
            <a:ext cx="4953000" cy="488950"/>
          </a:xfrm>
          <a:prstGeom prst="rect">
            <a:avLst/>
          </a:prstGeom>
          <a:noFill/>
          <a:ln w="9525">
            <a:noFill/>
            <a:miter lim="800000"/>
            <a:headEnd/>
            <a:tailEnd/>
          </a:ln>
        </p:spPr>
        <p:txBody>
          <a:bodyPr>
            <a:spAutoFit/>
          </a:bodyPr>
          <a:lstStyle/>
          <a:p>
            <a:pPr fontAlgn="base">
              <a:spcBef>
                <a:spcPct val="0"/>
              </a:spcBef>
            </a:pPr>
            <a:r>
              <a:rPr lang="zh-CN" altLang="en-US" sz="2600" b="0" baseline="0">
                <a:solidFill>
                  <a:srgbClr val="000082"/>
                </a:solidFill>
              </a:rPr>
              <a:t>     </a:t>
            </a:r>
            <a:r>
              <a:rPr lang="zh-CN" altLang="en-US" sz="2600" baseline="0">
                <a:solidFill>
                  <a:srgbClr val="000082"/>
                </a:solidFill>
              </a:rPr>
              <a:t>1.  </a:t>
            </a:r>
            <a:r>
              <a:rPr lang="zh-CN" altLang="en-US" sz="2600" baseline="0">
                <a:solidFill>
                  <a:srgbClr val="FF0000"/>
                </a:solidFill>
                <a:ea typeface="黑体" pitchFamily="2" charset="-122"/>
              </a:rPr>
              <a:t>创建</a:t>
            </a:r>
            <a:r>
              <a:rPr lang="zh-CN" altLang="en-US" sz="2600" baseline="0">
                <a:solidFill>
                  <a:srgbClr val="000082"/>
                </a:solidFill>
                <a:ea typeface="幼圆" pitchFamily="49" charset="-122"/>
              </a:rPr>
              <a:t>一个新的线性表</a:t>
            </a:r>
            <a:r>
              <a:rPr lang="zh-CN" altLang="en-US" sz="2600" baseline="0">
                <a:solidFill>
                  <a:srgbClr val="000082"/>
                </a:solidFill>
              </a:rPr>
              <a:t>。</a:t>
            </a:r>
            <a:endParaRPr lang="zh-CN" altLang="en-US" sz="2600" b="0" baseline="0">
              <a:solidFill>
                <a:srgbClr val="000082"/>
              </a:solidFill>
            </a:endParaRPr>
          </a:p>
        </p:txBody>
      </p:sp>
      <p:sp>
        <p:nvSpPr>
          <p:cNvPr id="584710" name="Text Box 6"/>
          <p:cNvSpPr txBox="1">
            <a:spLocks noChangeArrowheads="1"/>
          </p:cNvSpPr>
          <p:nvPr/>
        </p:nvSpPr>
        <p:spPr bwMode="auto">
          <a:xfrm>
            <a:off x="538163" y="1866900"/>
            <a:ext cx="40386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en-US" sz="2600" b="0" baseline="0">
                <a:solidFill>
                  <a:srgbClr val="000082"/>
                </a:solidFill>
              </a:rPr>
              <a:t>     </a:t>
            </a:r>
            <a:r>
              <a:rPr lang="zh-CN" altLang="en-US" sz="2600" baseline="0">
                <a:solidFill>
                  <a:srgbClr val="000082"/>
                </a:solidFill>
              </a:rPr>
              <a:t>2.  </a:t>
            </a:r>
            <a:r>
              <a:rPr lang="zh-CN" altLang="en-US" sz="2600" baseline="0">
                <a:solidFill>
                  <a:srgbClr val="000082"/>
                </a:solidFill>
                <a:ea typeface="幼圆" pitchFamily="49" charset="-122"/>
              </a:rPr>
              <a:t>求线性表的长度</a:t>
            </a:r>
            <a:r>
              <a:rPr lang="zh-CN" altLang="en-US" sz="2600" baseline="0">
                <a:solidFill>
                  <a:srgbClr val="000082"/>
                </a:solidFill>
              </a:rPr>
              <a:t>。</a:t>
            </a:r>
            <a:endParaRPr kumimoji="1" lang="zh-CN" altLang="en-US" sz="2600" b="0" baseline="0">
              <a:solidFill>
                <a:srgbClr val="000082"/>
              </a:solidFill>
            </a:endParaRPr>
          </a:p>
        </p:txBody>
      </p:sp>
      <p:sp>
        <p:nvSpPr>
          <p:cNvPr id="584711" name="Text Box 7"/>
          <p:cNvSpPr txBox="1">
            <a:spLocks noChangeArrowheads="1"/>
          </p:cNvSpPr>
          <p:nvPr/>
        </p:nvSpPr>
        <p:spPr bwMode="auto">
          <a:xfrm>
            <a:off x="527050" y="2305050"/>
            <a:ext cx="558165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en-US" sz="2600" b="0" baseline="0">
                <a:solidFill>
                  <a:srgbClr val="000082"/>
                </a:solidFill>
              </a:rPr>
              <a:t>     </a:t>
            </a:r>
            <a:r>
              <a:rPr lang="zh-CN" altLang="en-US" sz="2600" baseline="0">
                <a:solidFill>
                  <a:srgbClr val="000082"/>
                </a:solidFill>
              </a:rPr>
              <a:t>3.  </a:t>
            </a:r>
            <a:r>
              <a:rPr lang="zh-CN" altLang="en-US" sz="2600" baseline="0">
                <a:solidFill>
                  <a:srgbClr val="FF0000"/>
                </a:solidFill>
                <a:ea typeface="黑体" pitchFamily="2" charset="-122"/>
              </a:rPr>
              <a:t>检索</a:t>
            </a:r>
            <a:r>
              <a:rPr lang="zh-CN" altLang="en-US" sz="2600" baseline="0">
                <a:solidFill>
                  <a:srgbClr val="000082"/>
                </a:solidFill>
                <a:ea typeface="幼圆" pitchFamily="49" charset="-122"/>
              </a:rPr>
              <a:t>线性表中第</a:t>
            </a:r>
            <a:r>
              <a:rPr lang="en-US" altLang="zh-CN" sz="2600" baseline="0">
                <a:solidFill>
                  <a:srgbClr val="000082"/>
                </a:solidFill>
              </a:rPr>
              <a:t>i</a:t>
            </a:r>
            <a:r>
              <a:rPr lang="zh-CN" altLang="en-US" sz="2600" baseline="0">
                <a:solidFill>
                  <a:srgbClr val="000082"/>
                </a:solidFill>
                <a:ea typeface="幼圆" pitchFamily="49" charset="-122"/>
              </a:rPr>
              <a:t>个数据元素</a:t>
            </a:r>
            <a:r>
              <a:rPr lang="zh-CN" altLang="en-US" sz="2600" baseline="0">
                <a:solidFill>
                  <a:srgbClr val="000082"/>
                </a:solidFill>
              </a:rPr>
              <a:t>。</a:t>
            </a:r>
            <a:endParaRPr kumimoji="1" lang="zh-CN" altLang="en-US" sz="2600" b="0" baseline="0">
              <a:solidFill>
                <a:srgbClr val="000082"/>
              </a:solidFill>
            </a:endParaRPr>
          </a:p>
        </p:txBody>
      </p:sp>
      <p:sp>
        <p:nvSpPr>
          <p:cNvPr id="584712" name="Text Box 8"/>
          <p:cNvSpPr txBox="1">
            <a:spLocks noChangeArrowheads="1"/>
          </p:cNvSpPr>
          <p:nvPr/>
        </p:nvSpPr>
        <p:spPr bwMode="auto">
          <a:xfrm>
            <a:off x="446088" y="2762250"/>
            <a:ext cx="7974012" cy="806450"/>
          </a:xfrm>
          <a:prstGeom prst="rect">
            <a:avLst/>
          </a:prstGeom>
          <a:noFill/>
          <a:ln w="12700" cap="sq">
            <a:noFill/>
            <a:miter lim="800000"/>
            <a:headEnd type="none" w="sm" len="sm"/>
            <a:tailEnd type="none" w="sm" len="sm"/>
          </a:ln>
        </p:spPr>
        <p:txBody>
          <a:bodyPr>
            <a:spAutoFit/>
          </a:bodyPr>
          <a:lstStyle/>
          <a:p>
            <a:pPr fontAlgn="base">
              <a:lnSpc>
                <a:spcPct val="90000"/>
              </a:lnSpc>
              <a:spcBef>
                <a:spcPct val="0"/>
              </a:spcBef>
            </a:pPr>
            <a:r>
              <a:rPr lang="zh-CN" altLang="en-US" sz="2600" b="0" baseline="0" dirty="0">
                <a:solidFill>
                  <a:srgbClr val="FF0000"/>
                </a:solidFill>
              </a:rPr>
              <a:t>      </a:t>
            </a:r>
            <a:r>
              <a:rPr lang="zh-CN" altLang="en-US" sz="2600" baseline="0" dirty="0">
                <a:solidFill>
                  <a:srgbClr val="FF0000"/>
                </a:solidFill>
              </a:rPr>
              <a:t>4</a:t>
            </a:r>
            <a:r>
              <a:rPr lang="zh-CN" altLang="en-US" sz="2600" baseline="0" dirty="0">
                <a:solidFill>
                  <a:srgbClr val="7030A0"/>
                </a:solidFill>
              </a:rPr>
              <a:t>.  </a:t>
            </a:r>
            <a:r>
              <a:rPr lang="zh-CN" altLang="en-US" sz="2600" baseline="0" dirty="0">
                <a:solidFill>
                  <a:srgbClr val="7030A0"/>
                </a:solidFill>
                <a:latin typeface="幼圆" pitchFamily="49" charset="-122"/>
                <a:ea typeface="幼圆" pitchFamily="49" charset="-122"/>
              </a:rPr>
              <a:t>根据数据元素的某数据项(通常称为关键字)的 </a:t>
            </a:r>
          </a:p>
          <a:p>
            <a:pPr fontAlgn="base">
              <a:lnSpc>
                <a:spcPct val="90000"/>
              </a:lnSpc>
              <a:spcBef>
                <a:spcPct val="0"/>
              </a:spcBef>
            </a:pPr>
            <a:r>
              <a:rPr lang="zh-CN" altLang="en-US" sz="2600" baseline="0" dirty="0">
                <a:solidFill>
                  <a:srgbClr val="7030A0"/>
                </a:solidFill>
                <a:latin typeface="幼圆" pitchFamily="49" charset="-122"/>
                <a:ea typeface="幼圆" pitchFamily="49" charset="-122"/>
              </a:rPr>
              <a:t>     值求该数据元素在线性表中的位置</a:t>
            </a:r>
            <a:r>
              <a:rPr lang="zh-CN" altLang="en-US" sz="2600" baseline="0" dirty="0">
                <a:solidFill>
                  <a:srgbClr val="FF0000"/>
                </a:solidFill>
                <a:latin typeface="幼圆" pitchFamily="49" charset="-122"/>
                <a:ea typeface="幼圆" pitchFamily="49" charset="-122"/>
              </a:rPr>
              <a:t>（</a:t>
            </a:r>
            <a:r>
              <a:rPr lang="zh-CN" altLang="en-US" sz="2600" b="1" baseline="0" dirty="0">
                <a:solidFill>
                  <a:srgbClr val="FF0000"/>
                </a:solidFill>
                <a:latin typeface="幼圆" pitchFamily="49" charset="-122"/>
                <a:ea typeface="幼圆" pitchFamily="49" charset="-122"/>
              </a:rPr>
              <a:t>查找</a:t>
            </a:r>
            <a:r>
              <a:rPr lang="zh-CN" altLang="en-US" sz="2600" baseline="0" dirty="0">
                <a:solidFill>
                  <a:srgbClr val="FF0000"/>
                </a:solidFill>
                <a:latin typeface="幼圆" pitchFamily="49" charset="-122"/>
                <a:ea typeface="幼圆" pitchFamily="49" charset="-122"/>
              </a:rPr>
              <a:t>）</a:t>
            </a:r>
            <a:r>
              <a:rPr lang="zh-CN" altLang="en-US" sz="2600" baseline="0" dirty="0">
                <a:solidFill>
                  <a:srgbClr val="FF0000"/>
                </a:solidFill>
              </a:rPr>
              <a:t>。</a:t>
            </a:r>
            <a:endParaRPr kumimoji="1" lang="zh-CN" altLang="en-US" sz="2600" baseline="0" dirty="0">
              <a:solidFill>
                <a:srgbClr val="FF0000"/>
              </a:solidFill>
            </a:endParaRPr>
          </a:p>
        </p:txBody>
      </p:sp>
      <p:sp>
        <p:nvSpPr>
          <p:cNvPr id="584713" name="Text Box 9"/>
          <p:cNvSpPr txBox="1">
            <a:spLocks noChangeArrowheads="1"/>
          </p:cNvSpPr>
          <p:nvPr/>
        </p:nvSpPr>
        <p:spPr bwMode="auto">
          <a:xfrm>
            <a:off x="946150" y="3543300"/>
            <a:ext cx="8178800" cy="488950"/>
          </a:xfrm>
          <a:prstGeom prst="rect">
            <a:avLst/>
          </a:prstGeom>
          <a:noFill/>
          <a:ln w="12700" cap="sq">
            <a:noFill/>
            <a:miter lim="800000"/>
            <a:headEnd type="none" w="sm" len="sm"/>
            <a:tailEnd type="none" w="sm" len="sm"/>
          </a:ln>
        </p:spPr>
        <p:txBody>
          <a:bodyPr>
            <a:spAutoFit/>
          </a:bodyPr>
          <a:lstStyle/>
          <a:p>
            <a:pPr fontAlgn="base">
              <a:spcBef>
                <a:spcPct val="0"/>
              </a:spcBef>
            </a:pPr>
            <a:r>
              <a:rPr lang="zh-CN" altLang="en-US" sz="2600" baseline="0" dirty="0">
                <a:solidFill>
                  <a:srgbClr val="000082"/>
                </a:solidFill>
              </a:rPr>
              <a:t>5.  </a:t>
            </a:r>
            <a:r>
              <a:rPr lang="zh-CN" altLang="en-US" sz="2600" baseline="0" dirty="0">
                <a:solidFill>
                  <a:srgbClr val="000082"/>
                </a:solidFill>
                <a:ea typeface="幼圆" pitchFamily="49" charset="-122"/>
              </a:rPr>
              <a:t>在线性表的第</a:t>
            </a:r>
            <a:r>
              <a:rPr lang="en-US" altLang="zh-CN" sz="2600" baseline="0" dirty="0" err="1">
                <a:solidFill>
                  <a:srgbClr val="000082"/>
                </a:solidFill>
              </a:rPr>
              <a:t>i</a:t>
            </a:r>
            <a:r>
              <a:rPr lang="zh-CN" altLang="en-US" sz="2600" baseline="0" dirty="0">
                <a:solidFill>
                  <a:srgbClr val="000082"/>
                </a:solidFill>
                <a:ea typeface="幼圆" pitchFamily="49" charset="-122"/>
              </a:rPr>
              <a:t>个位置上存入一个新的数据元素</a:t>
            </a:r>
            <a:r>
              <a:rPr lang="zh-CN" altLang="en-US" sz="2600" baseline="0" dirty="0">
                <a:solidFill>
                  <a:srgbClr val="000082"/>
                </a:solidFill>
              </a:rPr>
              <a:t>。</a:t>
            </a:r>
            <a:endParaRPr kumimoji="1" lang="zh-CN" altLang="en-US" sz="2600" baseline="0" dirty="0">
              <a:solidFill>
                <a:srgbClr val="000082"/>
              </a:solidFill>
            </a:endParaRPr>
          </a:p>
        </p:txBody>
      </p:sp>
      <p:sp>
        <p:nvSpPr>
          <p:cNvPr id="53276" name="Text Box 16"/>
          <p:cNvSpPr txBox="1">
            <a:spLocks noChangeArrowheads="1"/>
          </p:cNvSpPr>
          <p:nvPr/>
        </p:nvSpPr>
        <p:spPr bwMode="auto">
          <a:xfrm>
            <a:off x="936625" y="3943350"/>
            <a:ext cx="7948613" cy="493148"/>
          </a:xfrm>
          <a:prstGeom prst="rect">
            <a:avLst/>
          </a:prstGeom>
          <a:noFill/>
          <a:ln w="9525">
            <a:noFill/>
            <a:miter lim="800000"/>
            <a:headEnd/>
            <a:tailEnd/>
          </a:ln>
        </p:spPr>
        <p:txBody>
          <a:bodyPr>
            <a:spAutoFit/>
          </a:bodyPr>
          <a:lstStyle/>
          <a:p>
            <a:pPr fontAlgn="base">
              <a:lnSpc>
                <a:spcPct val="110000"/>
              </a:lnSpc>
              <a:spcBef>
                <a:spcPct val="0"/>
              </a:spcBef>
            </a:pPr>
            <a:r>
              <a:rPr lang="zh-CN" altLang="en-US" sz="2600" baseline="0" dirty="0">
                <a:solidFill>
                  <a:srgbClr val="FF0000"/>
                </a:solidFill>
              </a:rPr>
              <a:t>6.  </a:t>
            </a:r>
            <a:r>
              <a:rPr lang="zh-CN" altLang="en-US" sz="2600" baseline="0" dirty="0">
                <a:solidFill>
                  <a:srgbClr val="7030A0"/>
                </a:solidFill>
                <a:ea typeface="幼圆" pitchFamily="49" charset="-122"/>
              </a:rPr>
              <a:t>在线性表的第</a:t>
            </a:r>
            <a:r>
              <a:rPr lang="en-US" altLang="zh-CN" sz="2600" baseline="0" dirty="0" err="1">
                <a:solidFill>
                  <a:srgbClr val="7030A0"/>
                </a:solidFill>
              </a:rPr>
              <a:t>i</a:t>
            </a:r>
            <a:r>
              <a:rPr lang="zh-CN" altLang="en-US" sz="2600" baseline="0" dirty="0">
                <a:solidFill>
                  <a:srgbClr val="7030A0"/>
                </a:solidFill>
                <a:ea typeface="幼圆" pitchFamily="49" charset="-122"/>
              </a:rPr>
              <a:t>个位置上</a:t>
            </a:r>
            <a:r>
              <a:rPr lang="zh-CN" altLang="en-US" sz="2600" b="1" baseline="0" dirty="0">
                <a:solidFill>
                  <a:srgbClr val="FF0000"/>
                </a:solidFill>
                <a:ea typeface="幼圆" pitchFamily="49" charset="-122"/>
              </a:rPr>
              <a:t>插入</a:t>
            </a:r>
            <a:r>
              <a:rPr lang="zh-CN" altLang="en-US" sz="2600" baseline="0" dirty="0">
                <a:solidFill>
                  <a:srgbClr val="7030A0"/>
                </a:solidFill>
                <a:ea typeface="幼圆" pitchFamily="49" charset="-122"/>
              </a:rPr>
              <a:t>一个新的数据元素</a:t>
            </a:r>
            <a:r>
              <a:rPr lang="zh-CN" altLang="en-US" sz="2600" baseline="0" dirty="0">
                <a:solidFill>
                  <a:srgbClr val="7030A0"/>
                </a:solidFill>
              </a:rPr>
              <a:t>。</a:t>
            </a:r>
            <a:endParaRPr lang="zh-CN" altLang="en-US" sz="2600" b="0" baseline="0" dirty="0">
              <a:solidFill>
                <a:srgbClr val="7030A0"/>
              </a:solidFill>
            </a:endParaRPr>
          </a:p>
        </p:txBody>
      </p:sp>
      <p:sp>
        <p:nvSpPr>
          <p:cNvPr id="584725" name="Freeform 21"/>
          <p:cNvSpPr>
            <a:spLocks/>
          </p:cNvSpPr>
          <p:nvPr/>
        </p:nvSpPr>
        <p:spPr bwMode="auto">
          <a:xfrm>
            <a:off x="4749800" y="3589338"/>
            <a:ext cx="996950" cy="431800"/>
          </a:xfrm>
          <a:custGeom>
            <a:avLst/>
            <a:gdLst>
              <a:gd name="T0" fmla="*/ 2147483647 w 456"/>
              <a:gd name="T1" fmla="*/ 2147483647 h 223"/>
              <a:gd name="T2" fmla="*/ 2147483647 w 456"/>
              <a:gd name="T3" fmla="*/ 2147483647 h 223"/>
              <a:gd name="T4" fmla="*/ 2147483647 w 456"/>
              <a:gd name="T5" fmla="*/ 2147483647 h 223"/>
              <a:gd name="T6" fmla="*/ 2147483647 w 456"/>
              <a:gd name="T7" fmla="*/ 2147483647 h 223"/>
              <a:gd name="T8" fmla="*/ 2147483647 w 456"/>
              <a:gd name="T9" fmla="*/ 2147483647 h 223"/>
              <a:gd name="T10" fmla="*/ 2147483647 w 456"/>
              <a:gd name="T11" fmla="*/ 2147483647 h 223"/>
              <a:gd name="T12" fmla="*/ 2147483647 w 456"/>
              <a:gd name="T13" fmla="*/ 2147483647 h 223"/>
              <a:gd name="T14" fmla="*/ 2147483647 w 456"/>
              <a:gd name="T15" fmla="*/ 2147483647 h 223"/>
              <a:gd name="T16" fmla="*/ 2147483647 w 456"/>
              <a:gd name="T17" fmla="*/ 2147483647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6"/>
              <a:gd name="T28" fmla="*/ 0 h 223"/>
              <a:gd name="T29" fmla="*/ 456 w 456"/>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6" h="223">
                <a:moveTo>
                  <a:pt x="241" y="2"/>
                </a:moveTo>
                <a:cubicBezTo>
                  <a:pt x="170" y="26"/>
                  <a:pt x="91" y="13"/>
                  <a:pt x="16" y="23"/>
                </a:cubicBezTo>
                <a:cubicBezTo>
                  <a:pt x="11" y="42"/>
                  <a:pt x="0" y="61"/>
                  <a:pt x="2" y="80"/>
                </a:cubicBezTo>
                <a:cubicBezTo>
                  <a:pt x="4" y="106"/>
                  <a:pt x="4" y="132"/>
                  <a:pt x="9" y="157"/>
                </a:cubicBezTo>
                <a:cubicBezTo>
                  <a:pt x="18" y="200"/>
                  <a:pt x="117" y="207"/>
                  <a:pt x="157" y="220"/>
                </a:cubicBezTo>
                <a:cubicBezTo>
                  <a:pt x="223" y="218"/>
                  <a:pt x="289" y="223"/>
                  <a:pt x="354" y="213"/>
                </a:cubicBezTo>
                <a:cubicBezTo>
                  <a:pt x="371" y="211"/>
                  <a:pt x="396" y="185"/>
                  <a:pt x="396" y="185"/>
                </a:cubicBezTo>
                <a:cubicBezTo>
                  <a:pt x="456" y="95"/>
                  <a:pt x="395" y="40"/>
                  <a:pt x="311" y="23"/>
                </a:cubicBezTo>
                <a:cubicBezTo>
                  <a:pt x="276" y="0"/>
                  <a:pt x="298" y="10"/>
                  <a:pt x="241" y="2"/>
                </a:cubicBezTo>
                <a:close/>
              </a:path>
            </a:pathLst>
          </a:custGeom>
          <a:noFill/>
          <a:ln w="53975" cap="sq" cmpd="sng">
            <a:solidFill>
              <a:srgbClr val="00A6A2"/>
            </a:solidFill>
            <a:prstDash val="solid"/>
            <a:round/>
            <a:headEnd/>
            <a:tailEnd/>
          </a:ln>
        </p:spPr>
        <p:txBody>
          <a:bodyPr wrap="none" anchor="ctr"/>
          <a:lstStyle/>
          <a:p>
            <a:endParaRPr lang="zh-CN" altLang="en-US"/>
          </a:p>
        </p:txBody>
      </p:sp>
      <p:sp>
        <p:nvSpPr>
          <p:cNvPr id="584726" name="Freeform 22"/>
          <p:cNvSpPr>
            <a:spLocks/>
          </p:cNvSpPr>
          <p:nvPr/>
        </p:nvSpPr>
        <p:spPr bwMode="auto">
          <a:xfrm>
            <a:off x="4765675" y="4032250"/>
            <a:ext cx="996950" cy="431800"/>
          </a:xfrm>
          <a:custGeom>
            <a:avLst/>
            <a:gdLst>
              <a:gd name="T0" fmla="*/ 2147483647 w 456"/>
              <a:gd name="T1" fmla="*/ 2147483647 h 223"/>
              <a:gd name="T2" fmla="*/ 2147483647 w 456"/>
              <a:gd name="T3" fmla="*/ 2147483647 h 223"/>
              <a:gd name="T4" fmla="*/ 2147483647 w 456"/>
              <a:gd name="T5" fmla="*/ 2147483647 h 223"/>
              <a:gd name="T6" fmla="*/ 2147483647 w 456"/>
              <a:gd name="T7" fmla="*/ 2147483647 h 223"/>
              <a:gd name="T8" fmla="*/ 2147483647 w 456"/>
              <a:gd name="T9" fmla="*/ 2147483647 h 223"/>
              <a:gd name="T10" fmla="*/ 2147483647 w 456"/>
              <a:gd name="T11" fmla="*/ 2147483647 h 223"/>
              <a:gd name="T12" fmla="*/ 2147483647 w 456"/>
              <a:gd name="T13" fmla="*/ 2147483647 h 223"/>
              <a:gd name="T14" fmla="*/ 2147483647 w 456"/>
              <a:gd name="T15" fmla="*/ 2147483647 h 223"/>
              <a:gd name="T16" fmla="*/ 2147483647 w 456"/>
              <a:gd name="T17" fmla="*/ 2147483647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6"/>
              <a:gd name="T28" fmla="*/ 0 h 223"/>
              <a:gd name="T29" fmla="*/ 456 w 456"/>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6" h="223">
                <a:moveTo>
                  <a:pt x="241" y="2"/>
                </a:moveTo>
                <a:cubicBezTo>
                  <a:pt x="170" y="26"/>
                  <a:pt x="91" y="13"/>
                  <a:pt x="16" y="23"/>
                </a:cubicBezTo>
                <a:cubicBezTo>
                  <a:pt x="11" y="42"/>
                  <a:pt x="0" y="61"/>
                  <a:pt x="2" y="80"/>
                </a:cubicBezTo>
                <a:cubicBezTo>
                  <a:pt x="4" y="106"/>
                  <a:pt x="4" y="132"/>
                  <a:pt x="9" y="157"/>
                </a:cubicBezTo>
                <a:cubicBezTo>
                  <a:pt x="18" y="200"/>
                  <a:pt x="117" y="207"/>
                  <a:pt x="157" y="220"/>
                </a:cubicBezTo>
                <a:cubicBezTo>
                  <a:pt x="223" y="218"/>
                  <a:pt x="289" y="223"/>
                  <a:pt x="354" y="213"/>
                </a:cubicBezTo>
                <a:cubicBezTo>
                  <a:pt x="371" y="211"/>
                  <a:pt x="396" y="185"/>
                  <a:pt x="396" y="185"/>
                </a:cubicBezTo>
                <a:cubicBezTo>
                  <a:pt x="456" y="95"/>
                  <a:pt x="395" y="40"/>
                  <a:pt x="311" y="23"/>
                </a:cubicBezTo>
                <a:cubicBezTo>
                  <a:pt x="276" y="0"/>
                  <a:pt x="298" y="10"/>
                  <a:pt x="241" y="2"/>
                </a:cubicBezTo>
                <a:close/>
              </a:path>
            </a:pathLst>
          </a:custGeom>
          <a:noFill/>
          <a:ln w="53975" cap="sq" cmpd="sng">
            <a:solidFill>
              <a:srgbClr val="FF0000"/>
            </a:solidFill>
            <a:prstDash val="solid"/>
            <a:round/>
            <a:headEnd/>
            <a:tailEnd/>
          </a:ln>
        </p:spPr>
        <p:txBody>
          <a:bodyPr wrap="none" anchor="ctr"/>
          <a:lstStyle/>
          <a:p>
            <a:endParaRPr lang="zh-CN" altLang="en-US"/>
          </a:p>
        </p:txBody>
      </p:sp>
      <p:sp>
        <p:nvSpPr>
          <p:cNvPr id="53271" name="Text Box 25"/>
          <p:cNvSpPr txBox="1">
            <a:spLocks noChangeArrowheads="1"/>
          </p:cNvSpPr>
          <p:nvPr/>
        </p:nvSpPr>
        <p:spPr bwMode="auto">
          <a:xfrm>
            <a:off x="760413" y="4360863"/>
            <a:ext cx="5616575" cy="531813"/>
          </a:xfrm>
          <a:prstGeom prst="rect">
            <a:avLst/>
          </a:prstGeom>
          <a:noFill/>
          <a:ln w="12700" cap="sq">
            <a:noFill/>
            <a:miter lim="800000"/>
            <a:headEnd type="none" w="sm" len="sm"/>
            <a:tailEnd type="none" w="sm" len="sm"/>
          </a:ln>
        </p:spPr>
        <p:txBody>
          <a:bodyPr>
            <a:spAutoFit/>
          </a:bodyPr>
          <a:lstStyle/>
          <a:p>
            <a:pPr fontAlgn="base">
              <a:lnSpc>
                <a:spcPct val="110000"/>
              </a:lnSpc>
              <a:spcBef>
                <a:spcPct val="0"/>
              </a:spcBef>
            </a:pPr>
            <a:r>
              <a:rPr lang="zh-CN" altLang="en-US" sz="2600" b="0" baseline="0" dirty="0">
                <a:solidFill>
                  <a:srgbClr val="FF0000"/>
                </a:solidFill>
              </a:rPr>
              <a:t>  </a:t>
            </a:r>
            <a:r>
              <a:rPr lang="zh-CN" altLang="en-US" sz="2600" baseline="0" dirty="0">
                <a:solidFill>
                  <a:srgbClr val="FF0000"/>
                </a:solidFill>
              </a:rPr>
              <a:t>7.  </a:t>
            </a:r>
            <a:r>
              <a:rPr lang="zh-CN" altLang="en-US" sz="2600" b="1" baseline="0" dirty="0">
                <a:solidFill>
                  <a:srgbClr val="FF0000"/>
                </a:solidFill>
                <a:ea typeface="幼圆" pitchFamily="49" charset="-122"/>
              </a:rPr>
              <a:t>删除</a:t>
            </a:r>
            <a:r>
              <a:rPr lang="zh-CN" altLang="en-US" sz="2600" baseline="0" dirty="0">
                <a:solidFill>
                  <a:srgbClr val="7030A0"/>
                </a:solidFill>
                <a:ea typeface="幼圆" pitchFamily="49" charset="-122"/>
              </a:rPr>
              <a:t>线性表中第</a:t>
            </a:r>
            <a:r>
              <a:rPr lang="en-US" altLang="zh-CN" sz="2600" baseline="0" dirty="0" err="1">
                <a:solidFill>
                  <a:srgbClr val="7030A0"/>
                </a:solidFill>
              </a:rPr>
              <a:t>i</a:t>
            </a:r>
            <a:r>
              <a:rPr lang="zh-CN" altLang="en-US" sz="2600" baseline="0" dirty="0">
                <a:solidFill>
                  <a:srgbClr val="7030A0"/>
                </a:solidFill>
                <a:ea typeface="幼圆" pitchFamily="49" charset="-122"/>
              </a:rPr>
              <a:t>个数据元素</a:t>
            </a:r>
            <a:r>
              <a:rPr lang="zh-CN" altLang="en-US" sz="2600" baseline="0" dirty="0">
                <a:solidFill>
                  <a:srgbClr val="7030A0"/>
                </a:solidFill>
              </a:rPr>
              <a:t>。</a:t>
            </a:r>
            <a:endParaRPr kumimoji="1" lang="zh-CN" altLang="en-US" sz="2600" b="0" baseline="0" dirty="0">
              <a:solidFill>
                <a:srgbClr val="7030A0"/>
              </a:solidFill>
            </a:endParaRPr>
          </a:p>
        </p:txBody>
      </p:sp>
      <p:sp>
        <p:nvSpPr>
          <p:cNvPr id="584730" name="Rectangle 26"/>
          <p:cNvSpPr>
            <a:spLocks noChangeArrowheads="1"/>
          </p:cNvSpPr>
          <p:nvPr/>
        </p:nvSpPr>
        <p:spPr bwMode="auto">
          <a:xfrm>
            <a:off x="5724525" y="2292350"/>
            <a:ext cx="2108200" cy="488950"/>
          </a:xfrm>
          <a:prstGeom prst="rect">
            <a:avLst/>
          </a:prstGeom>
          <a:noFill/>
          <a:ln w="12700" cap="sq">
            <a:noFill/>
            <a:miter lim="800000"/>
            <a:headEnd/>
            <a:tailEnd/>
          </a:ln>
        </p:spPr>
        <p:txBody>
          <a:bodyPr>
            <a:spAutoFit/>
          </a:bodyPr>
          <a:lstStyle/>
          <a:p>
            <a:r>
              <a:rPr lang="en-US" altLang="zh-CN" sz="2600" baseline="0">
                <a:solidFill>
                  <a:schemeClr val="accent2"/>
                </a:solidFill>
                <a:ea typeface="Dotum" pitchFamily="34" charset="-127"/>
              </a:rPr>
              <a:t>(1</a:t>
            </a:r>
            <a:r>
              <a:rPr lang="en-US" altLang="zh-CN" sz="2600" baseline="0">
                <a:solidFill>
                  <a:schemeClr val="accent2"/>
                </a:solidFill>
                <a:ea typeface="Dotum" pitchFamily="34" charset="-127"/>
                <a:cs typeface="Times New Roman" pitchFamily="18" charset="0"/>
              </a:rPr>
              <a:t>≤i≤n)</a:t>
            </a:r>
            <a:endParaRPr lang="zh-CN" altLang="en-US" sz="2600" baseline="0">
              <a:solidFill>
                <a:schemeClr val="accent2"/>
              </a:solidFill>
              <a:ea typeface="Dotum" pitchFamily="34" charset="-127"/>
              <a:cs typeface="Times New Roman" pitchFamily="18" charset="0"/>
            </a:endParaRPr>
          </a:p>
        </p:txBody>
      </p:sp>
      <p:sp>
        <p:nvSpPr>
          <p:cNvPr id="53266" name="Rectangle 33"/>
          <p:cNvSpPr>
            <a:spLocks noChangeArrowheads="1"/>
          </p:cNvSpPr>
          <p:nvPr/>
        </p:nvSpPr>
        <p:spPr bwMode="auto">
          <a:xfrm>
            <a:off x="971600" y="4941168"/>
            <a:ext cx="7661275" cy="806450"/>
          </a:xfrm>
          <a:prstGeom prst="rect">
            <a:avLst/>
          </a:prstGeom>
          <a:noFill/>
          <a:ln w="9525">
            <a:noFill/>
            <a:miter lim="800000"/>
            <a:headEnd/>
            <a:tailEnd/>
          </a:ln>
        </p:spPr>
        <p:txBody>
          <a:bodyPr>
            <a:spAutoFit/>
          </a:bodyPr>
          <a:lstStyle/>
          <a:p>
            <a:pPr fontAlgn="base">
              <a:lnSpc>
                <a:spcPct val="90000"/>
              </a:lnSpc>
              <a:spcBef>
                <a:spcPct val="0"/>
              </a:spcBef>
            </a:pPr>
            <a:r>
              <a:rPr lang="zh-CN" altLang="en-US" sz="2600" baseline="0" dirty="0">
                <a:solidFill>
                  <a:srgbClr val="000082"/>
                </a:solidFill>
              </a:rPr>
              <a:t>8.  </a:t>
            </a:r>
            <a:r>
              <a:rPr lang="zh-CN" altLang="en-US" sz="2600" baseline="0" dirty="0">
                <a:solidFill>
                  <a:srgbClr val="000082"/>
                </a:solidFill>
                <a:latin typeface="幼圆" pitchFamily="49" charset="-122"/>
                <a:ea typeface="幼圆" pitchFamily="49" charset="-122"/>
              </a:rPr>
              <a:t>对线性表中的数据元素按照某一个数据项的值的</a:t>
            </a:r>
          </a:p>
          <a:p>
            <a:pPr fontAlgn="base">
              <a:lnSpc>
                <a:spcPct val="90000"/>
              </a:lnSpc>
              <a:spcBef>
                <a:spcPct val="0"/>
              </a:spcBef>
            </a:pPr>
            <a:r>
              <a:rPr lang="zh-CN" altLang="en-US" sz="2600" baseline="0" dirty="0">
                <a:solidFill>
                  <a:srgbClr val="000082"/>
                </a:solidFill>
                <a:latin typeface="幼圆" pitchFamily="49" charset="-122"/>
                <a:ea typeface="幼圆" pitchFamily="49" charset="-122"/>
              </a:rPr>
              <a:t>  大小做升序或者降序</a:t>
            </a:r>
            <a:r>
              <a:rPr lang="zh-CN" altLang="en-US" sz="2600" baseline="0" dirty="0">
                <a:solidFill>
                  <a:srgbClr val="FF0000"/>
                </a:solidFill>
                <a:latin typeface="黑体" pitchFamily="2" charset="-122"/>
                <a:ea typeface="黑体" pitchFamily="2" charset="-122"/>
              </a:rPr>
              <a:t>排序</a:t>
            </a:r>
            <a:r>
              <a:rPr lang="zh-CN" altLang="en-US" sz="2600" baseline="0" dirty="0">
                <a:solidFill>
                  <a:srgbClr val="000082"/>
                </a:solidFill>
              </a:rPr>
              <a:t>。</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06400" y="152400"/>
            <a:ext cx="7605713" cy="1493838"/>
            <a:chOff x="256" y="288"/>
            <a:chExt cx="4791" cy="941"/>
          </a:xfrm>
        </p:grpSpPr>
        <p:grpSp>
          <p:nvGrpSpPr>
            <p:cNvPr id="3" name="Group 3"/>
            <p:cNvGrpSpPr>
              <a:grpSpLocks/>
            </p:cNvGrpSpPr>
            <p:nvPr/>
          </p:nvGrpSpPr>
          <p:grpSpPr bwMode="auto">
            <a:xfrm>
              <a:off x="1152" y="989"/>
              <a:ext cx="480" cy="240"/>
              <a:chOff x="816" y="2016"/>
              <a:chExt cx="480" cy="240"/>
            </a:xfrm>
          </p:grpSpPr>
          <p:sp>
            <p:nvSpPr>
              <p:cNvPr id="35932" name="Rectangle 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33" name="Rectangle 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872" y="989"/>
              <a:ext cx="480" cy="240"/>
              <a:chOff x="816" y="2016"/>
              <a:chExt cx="480" cy="240"/>
            </a:xfrm>
          </p:grpSpPr>
          <p:sp>
            <p:nvSpPr>
              <p:cNvPr id="35930" name="Rectangle 7"/>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31" name="Rectangle 8"/>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2592" y="989"/>
              <a:ext cx="480" cy="240"/>
              <a:chOff x="816" y="2016"/>
              <a:chExt cx="480" cy="240"/>
            </a:xfrm>
          </p:grpSpPr>
          <p:sp>
            <p:nvSpPr>
              <p:cNvPr id="35928" name="Rectangle 10"/>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29" name="Rectangle 11"/>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4567" y="989"/>
              <a:ext cx="480" cy="240"/>
              <a:chOff x="816" y="2016"/>
              <a:chExt cx="480" cy="240"/>
            </a:xfrm>
          </p:grpSpPr>
          <p:sp>
            <p:nvSpPr>
              <p:cNvPr id="35926" name="Rectangle 1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27" name="Rectangle 1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3840" y="989"/>
              <a:ext cx="480" cy="240"/>
              <a:chOff x="816" y="2016"/>
              <a:chExt cx="480" cy="240"/>
            </a:xfrm>
          </p:grpSpPr>
          <p:sp>
            <p:nvSpPr>
              <p:cNvPr id="35924" name="Rectangle 1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25" name="Rectangle 1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5912" name="Line 18"/>
            <p:cNvSpPr>
              <a:spLocks noChangeShapeType="1"/>
            </p:cNvSpPr>
            <p:nvPr/>
          </p:nvSpPr>
          <p:spPr bwMode="auto">
            <a:xfrm>
              <a:off x="1584" y="1096"/>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3" name="Line 19"/>
            <p:cNvSpPr>
              <a:spLocks noChangeShapeType="1"/>
            </p:cNvSpPr>
            <p:nvPr/>
          </p:nvSpPr>
          <p:spPr bwMode="auto">
            <a:xfrm>
              <a:off x="2282"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4" name="Line 20"/>
            <p:cNvSpPr>
              <a:spLocks noChangeShapeType="1"/>
            </p:cNvSpPr>
            <p:nvPr/>
          </p:nvSpPr>
          <p:spPr bwMode="auto">
            <a:xfrm>
              <a:off x="2976"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5" name="Line 21"/>
            <p:cNvSpPr>
              <a:spLocks noChangeShapeType="1"/>
            </p:cNvSpPr>
            <p:nvPr/>
          </p:nvSpPr>
          <p:spPr bwMode="auto">
            <a:xfrm>
              <a:off x="3559"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6" name="Line 22"/>
            <p:cNvSpPr>
              <a:spLocks noChangeShapeType="1"/>
            </p:cNvSpPr>
            <p:nvPr/>
          </p:nvSpPr>
          <p:spPr bwMode="auto">
            <a:xfrm>
              <a:off x="4272" y="1085"/>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917" name="Rectangle 23"/>
            <p:cNvSpPr>
              <a:spLocks noChangeArrowheads="1"/>
            </p:cNvSpPr>
            <p:nvPr/>
          </p:nvSpPr>
          <p:spPr bwMode="auto">
            <a:xfrm>
              <a:off x="3292" y="893"/>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5918" name="Rectangle 24"/>
            <p:cNvSpPr>
              <a:spLocks noChangeArrowheads="1"/>
            </p:cNvSpPr>
            <p:nvPr/>
          </p:nvSpPr>
          <p:spPr bwMode="auto">
            <a:xfrm>
              <a:off x="720" y="594"/>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5919" name="Line 25"/>
            <p:cNvSpPr>
              <a:spLocks noChangeShapeType="1"/>
            </p:cNvSpPr>
            <p:nvPr/>
          </p:nvSpPr>
          <p:spPr bwMode="auto">
            <a:xfrm>
              <a:off x="1008" y="845"/>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8" name="Group 26"/>
            <p:cNvGrpSpPr>
              <a:grpSpLocks/>
            </p:cNvGrpSpPr>
            <p:nvPr/>
          </p:nvGrpSpPr>
          <p:grpSpPr bwMode="auto">
            <a:xfrm>
              <a:off x="4937" y="1037"/>
              <a:ext cx="77" cy="102"/>
              <a:chOff x="816" y="2592"/>
              <a:chExt cx="96" cy="144"/>
            </a:xfrm>
          </p:grpSpPr>
          <p:sp>
            <p:nvSpPr>
              <p:cNvPr id="35922" name="Line 27"/>
              <p:cNvSpPr>
                <a:spLocks noChangeShapeType="1"/>
              </p:cNvSpPr>
              <p:nvPr/>
            </p:nvSpPr>
            <p:spPr bwMode="auto">
              <a:xfrm flipH="1">
                <a:off x="816" y="2592"/>
                <a:ext cx="48" cy="144"/>
              </a:xfrm>
              <a:prstGeom prst="line">
                <a:avLst/>
              </a:prstGeom>
              <a:noFill/>
              <a:ln w="22225" cap="sq">
                <a:solidFill>
                  <a:schemeClr val="tx1"/>
                </a:solidFill>
                <a:round/>
                <a:headEnd/>
                <a:tailEnd/>
              </a:ln>
            </p:spPr>
            <p:txBody>
              <a:bodyPr wrap="none" anchor="ctr"/>
              <a:lstStyle/>
              <a:p>
                <a:endParaRPr lang="zh-CN" altLang="en-US"/>
              </a:p>
            </p:txBody>
          </p:sp>
          <p:sp>
            <p:nvSpPr>
              <p:cNvPr id="35923" name="Line 28"/>
              <p:cNvSpPr>
                <a:spLocks noChangeShapeType="1"/>
              </p:cNvSpPr>
              <p:nvPr/>
            </p:nvSpPr>
            <p:spPr bwMode="auto">
              <a:xfrm>
                <a:off x="864" y="2592"/>
                <a:ext cx="48" cy="144"/>
              </a:xfrm>
              <a:prstGeom prst="line">
                <a:avLst/>
              </a:prstGeom>
              <a:noFill/>
              <a:ln w="22225" cap="sq">
                <a:solidFill>
                  <a:schemeClr val="tx1"/>
                </a:solidFill>
                <a:round/>
                <a:headEnd/>
                <a:tailEnd/>
              </a:ln>
            </p:spPr>
            <p:txBody>
              <a:bodyPr wrap="none" anchor="ctr"/>
              <a:lstStyle/>
              <a:p>
                <a:endParaRPr lang="zh-CN" altLang="en-US"/>
              </a:p>
            </p:txBody>
          </p:sp>
        </p:grpSp>
        <p:sp>
          <p:nvSpPr>
            <p:cNvPr id="35921" name="Text Box 29"/>
            <p:cNvSpPr txBox="1">
              <a:spLocks noChangeArrowheads="1"/>
            </p:cNvSpPr>
            <p:nvPr/>
          </p:nvSpPr>
          <p:spPr bwMode="auto">
            <a:xfrm>
              <a:off x="256" y="288"/>
              <a:ext cx="1144" cy="252"/>
            </a:xfrm>
            <a:prstGeom prst="rect">
              <a:avLst/>
            </a:prstGeom>
            <a:noFill/>
            <a:ln w="12700" cap="sq">
              <a:noFill/>
              <a:miter lim="800000"/>
              <a:headEnd/>
              <a:tailEnd/>
            </a:ln>
          </p:spPr>
          <p:txBody>
            <a:bodyPr>
              <a:spAutoFit/>
            </a:bodyPr>
            <a:lstStyle/>
            <a:p>
              <a:pPr>
                <a:spcBef>
                  <a:spcPct val="0"/>
                </a:spcBef>
              </a:pPr>
              <a:r>
                <a:rPr lang="zh-CN" altLang="en-US" sz="2000" b="1" dirty="0">
                  <a:solidFill>
                    <a:srgbClr val="0033CC"/>
                  </a:solidFill>
                  <a:ea typeface="幼圆" pitchFamily="49" charset="-122"/>
                </a:rPr>
                <a:t>线性链表</a:t>
              </a:r>
            </a:p>
          </p:txBody>
        </p:sp>
      </p:grpSp>
      <p:grpSp>
        <p:nvGrpSpPr>
          <p:cNvPr id="9" name="Group 116"/>
          <p:cNvGrpSpPr>
            <a:grpSpLocks/>
          </p:cNvGrpSpPr>
          <p:nvPr/>
        </p:nvGrpSpPr>
        <p:grpSpPr bwMode="auto">
          <a:xfrm>
            <a:off x="469900" y="1828800"/>
            <a:ext cx="7912100" cy="1557338"/>
            <a:chOff x="296" y="1152"/>
            <a:chExt cx="4984" cy="981"/>
          </a:xfrm>
        </p:grpSpPr>
        <p:grpSp>
          <p:nvGrpSpPr>
            <p:cNvPr id="10" name="Group 30"/>
            <p:cNvGrpSpPr>
              <a:grpSpLocks/>
            </p:cNvGrpSpPr>
            <p:nvPr/>
          </p:nvGrpSpPr>
          <p:grpSpPr bwMode="auto">
            <a:xfrm>
              <a:off x="768" y="1476"/>
              <a:ext cx="4327" cy="657"/>
              <a:chOff x="768" y="1680"/>
              <a:chExt cx="4327" cy="657"/>
            </a:xfrm>
          </p:grpSpPr>
          <p:grpSp>
            <p:nvGrpSpPr>
              <p:cNvPr id="11" name="Group 31"/>
              <p:cNvGrpSpPr>
                <a:grpSpLocks/>
              </p:cNvGrpSpPr>
              <p:nvPr/>
            </p:nvGrpSpPr>
            <p:grpSpPr bwMode="auto">
              <a:xfrm>
                <a:off x="1200" y="2097"/>
                <a:ext cx="480" cy="240"/>
                <a:chOff x="816" y="2016"/>
                <a:chExt cx="480" cy="240"/>
              </a:xfrm>
            </p:grpSpPr>
            <p:sp>
              <p:nvSpPr>
                <p:cNvPr id="35905" name="Rectangle 3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6" name="Rectangle 3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2" name="Group 34"/>
              <p:cNvGrpSpPr>
                <a:grpSpLocks/>
              </p:cNvGrpSpPr>
              <p:nvPr/>
            </p:nvGrpSpPr>
            <p:grpSpPr bwMode="auto">
              <a:xfrm>
                <a:off x="1920" y="2097"/>
                <a:ext cx="480" cy="240"/>
                <a:chOff x="816" y="2016"/>
                <a:chExt cx="480" cy="240"/>
              </a:xfrm>
            </p:grpSpPr>
            <p:sp>
              <p:nvSpPr>
                <p:cNvPr id="35903" name="Rectangle 3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4" name="Rectangle 3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3" name="Group 37"/>
              <p:cNvGrpSpPr>
                <a:grpSpLocks/>
              </p:cNvGrpSpPr>
              <p:nvPr/>
            </p:nvGrpSpPr>
            <p:grpSpPr bwMode="auto">
              <a:xfrm>
                <a:off x="2640" y="2097"/>
                <a:ext cx="480" cy="240"/>
                <a:chOff x="816" y="2016"/>
                <a:chExt cx="480" cy="240"/>
              </a:xfrm>
            </p:grpSpPr>
            <p:sp>
              <p:nvSpPr>
                <p:cNvPr id="35901" name="Rectangle 38"/>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2" name="Rectangle 39"/>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4" name="Group 40"/>
              <p:cNvGrpSpPr>
                <a:grpSpLocks/>
              </p:cNvGrpSpPr>
              <p:nvPr/>
            </p:nvGrpSpPr>
            <p:grpSpPr bwMode="auto">
              <a:xfrm>
                <a:off x="4615" y="2097"/>
                <a:ext cx="480" cy="240"/>
                <a:chOff x="816" y="2016"/>
                <a:chExt cx="480" cy="240"/>
              </a:xfrm>
            </p:grpSpPr>
            <p:sp>
              <p:nvSpPr>
                <p:cNvPr id="35899" name="Rectangle 41"/>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900" name="Rectangle 42"/>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5" name="Group 43"/>
              <p:cNvGrpSpPr>
                <a:grpSpLocks/>
              </p:cNvGrpSpPr>
              <p:nvPr/>
            </p:nvGrpSpPr>
            <p:grpSpPr bwMode="auto">
              <a:xfrm>
                <a:off x="3888" y="2097"/>
                <a:ext cx="480" cy="240"/>
                <a:chOff x="816" y="2016"/>
                <a:chExt cx="480" cy="240"/>
              </a:xfrm>
            </p:grpSpPr>
            <p:sp>
              <p:nvSpPr>
                <p:cNvPr id="35897" name="Rectangle 4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5898" name="Rectangle 4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5889" name="Line 46"/>
              <p:cNvSpPr>
                <a:spLocks noChangeShapeType="1"/>
              </p:cNvSpPr>
              <p:nvPr/>
            </p:nvSpPr>
            <p:spPr bwMode="auto">
              <a:xfrm>
                <a:off x="1632" y="2204"/>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0" name="Line 47"/>
              <p:cNvSpPr>
                <a:spLocks noChangeShapeType="1"/>
              </p:cNvSpPr>
              <p:nvPr/>
            </p:nvSpPr>
            <p:spPr bwMode="auto">
              <a:xfrm>
                <a:off x="233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1" name="Line 48"/>
              <p:cNvSpPr>
                <a:spLocks noChangeShapeType="1"/>
              </p:cNvSpPr>
              <p:nvPr/>
            </p:nvSpPr>
            <p:spPr bwMode="auto">
              <a:xfrm>
                <a:off x="3024"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2" name="Line 49"/>
              <p:cNvSpPr>
                <a:spLocks noChangeShapeType="1"/>
              </p:cNvSpPr>
              <p:nvPr/>
            </p:nvSpPr>
            <p:spPr bwMode="auto">
              <a:xfrm>
                <a:off x="3607"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3" name="Line 50"/>
              <p:cNvSpPr>
                <a:spLocks noChangeShapeType="1"/>
              </p:cNvSpPr>
              <p:nvPr/>
            </p:nvSpPr>
            <p:spPr bwMode="auto">
              <a:xfrm>
                <a:off x="432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5894" name="Rectangle 51"/>
              <p:cNvSpPr>
                <a:spLocks noChangeArrowheads="1"/>
              </p:cNvSpPr>
              <p:nvPr/>
            </p:nvSpPr>
            <p:spPr bwMode="auto">
              <a:xfrm>
                <a:off x="3340" y="2001"/>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5895" name="Rectangle 52"/>
              <p:cNvSpPr>
                <a:spLocks noChangeArrowheads="1"/>
              </p:cNvSpPr>
              <p:nvPr/>
            </p:nvSpPr>
            <p:spPr bwMode="auto">
              <a:xfrm>
                <a:off x="768" y="168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5896" name="Line 53"/>
              <p:cNvSpPr>
                <a:spLocks noChangeShapeType="1"/>
              </p:cNvSpPr>
              <p:nvPr/>
            </p:nvSpPr>
            <p:spPr bwMode="auto">
              <a:xfrm>
                <a:off x="1008" y="1905"/>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6" name="Group 54"/>
            <p:cNvGrpSpPr>
              <a:grpSpLocks/>
            </p:cNvGrpSpPr>
            <p:nvPr/>
          </p:nvGrpSpPr>
          <p:grpSpPr bwMode="auto">
            <a:xfrm>
              <a:off x="1236" y="1668"/>
              <a:ext cx="4044" cy="340"/>
              <a:chOff x="1236" y="1872"/>
              <a:chExt cx="4044" cy="340"/>
            </a:xfrm>
          </p:grpSpPr>
          <p:sp>
            <p:nvSpPr>
              <p:cNvPr id="35880" name="Line 55"/>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5881" name="Line 56"/>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5882" name="Line 57"/>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5883" name="Line 58"/>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35879" name="Rectangle 59"/>
            <p:cNvSpPr>
              <a:spLocks noChangeArrowheads="1"/>
            </p:cNvSpPr>
            <p:nvPr/>
          </p:nvSpPr>
          <p:spPr bwMode="auto">
            <a:xfrm>
              <a:off x="296" y="1152"/>
              <a:ext cx="1240" cy="252"/>
            </a:xfrm>
            <a:prstGeom prst="rect">
              <a:avLst/>
            </a:prstGeom>
            <a:noFill/>
            <a:ln w="12700" cap="sq">
              <a:noFill/>
              <a:miter lim="800000"/>
              <a:headEnd/>
              <a:tailEnd/>
            </a:ln>
          </p:spPr>
          <p:txBody>
            <a:bodyPr>
              <a:spAutoFit/>
            </a:bodyPr>
            <a:lstStyle/>
            <a:p>
              <a:r>
                <a:rPr lang="zh-CN" altLang="en-US" sz="2000" b="1" dirty="0">
                  <a:solidFill>
                    <a:schemeClr val="accent2"/>
                  </a:solidFill>
                  <a:ea typeface="幼圆" pitchFamily="49" charset="-122"/>
                </a:rPr>
                <a:t>循环链表</a:t>
              </a:r>
            </a:p>
          </p:txBody>
        </p:sp>
      </p:grpSp>
      <p:sp>
        <p:nvSpPr>
          <p:cNvPr id="94" name="Rectangle 32"/>
          <p:cNvSpPr>
            <a:spLocks noChangeArrowheads="1"/>
          </p:cNvSpPr>
          <p:nvPr/>
        </p:nvSpPr>
        <p:spPr bwMode="auto">
          <a:xfrm>
            <a:off x="971600" y="4221088"/>
            <a:ext cx="7962900" cy="503238"/>
          </a:xfrm>
          <a:prstGeom prst="rect">
            <a:avLst/>
          </a:prstGeom>
          <a:noFill/>
          <a:ln w="12700" cap="sq">
            <a:noFill/>
            <a:miter lim="800000"/>
            <a:headEnd/>
            <a:tailEnd/>
          </a:ln>
        </p:spPr>
        <p:txBody>
          <a:bodyPr>
            <a:spAutoFit/>
          </a:bodyPr>
          <a:lstStyle/>
          <a:p>
            <a:r>
              <a:rPr lang="zh-CN" altLang="en-US" sz="2700" baseline="0" dirty="0">
                <a:solidFill>
                  <a:srgbClr val="00008C"/>
                </a:solidFill>
                <a:latin typeface="幼圆" pitchFamily="49" charset="-122"/>
                <a:ea typeface="幼圆" pitchFamily="49" charset="-122"/>
              </a:rPr>
              <a:t>对于循环链表，如何判断是否遍历了链表一周？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anim calcmode="lin" valueType="num">
                                      <p:cBhvr additive="base">
                                        <p:cTn id="7" dur="500" fill="hold"/>
                                        <p:tgtEl>
                                          <p:spTgt spid="94"/>
                                        </p:tgtEl>
                                        <p:attrNameLst>
                                          <p:attrName>ppt_x</p:attrName>
                                        </p:attrNameLst>
                                      </p:cBhvr>
                                      <p:tavLst>
                                        <p:tav tm="0">
                                          <p:val>
                                            <p:strVal val="#ppt_x"/>
                                          </p:val>
                                        </p:tav>
                                        <p:tav tm="100000">
                                          <p:val>
                                            <p:strVal val="#ppt_x"/>
                                          </p:val>
                                        </p:tav>
                                      </p:tavLst>
                                    </p:anim>
                                    <p:anim calcmode="lin" valueType="num">
                                      <p:cBhvr additive="base">
                                        <p:cTn id="8"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762000" y="228600"/>
            <a:ext cx="7059613" cy="1493838"/>
            <a:chOff x="488" y="624"/>
            <a:chExt cx="4447" cy="941"/>
          </a:xfrm>
        </p:grpSpPr>
        <p:grpSp>
          <p:nvGrpSpPr>
            <p:cNvPr id="3" name="Group 3"/>
            <p:cNvGrpSpPr>
              <a:grpSpLocks/>
            </p:cNvGrpSpPr>
            <p:nvPr/>
          </p:nvGrpSpPr>
          <p:grpSpPr bwMode="auto">
            <a:xfrm>
              <a:off x="1040" y="1325"/>
              <a:ext cx="480" cy="240"/>
              <a:chOff x="816" y="2016"/>
              <a:chExt cx="480" cy="240"/>
            </a:xfrm>
          </p:grpSpPr>
          <p:sp>
            <p:nvSpPr>
              <p:cNvPr id="37991" name="Rectangle 4"/>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92" name="Rectangle 5"/>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4" name="Group 6"/>
            <p:cNvGrpSpPr>
              <a:grpSpLocks/>
            </p:cNvGrpSpPr>
            <p:nvPr/>
          </p:nvGrpSpPr>
          <p:grpSpPr bwMode="auto">
            <a:xfrm>
              <a:off x="1760" y="1325"/>
              <a:ext cx="480" cy="240"/>
              <a:chOff x="816" y="2016"/>
              <a:chExt cx="480" cy="240"/>
            </a:xfrm>
          </p:grpSpPr>
          <p:sp>
            <p:nvSpPr>
              <p:cNvPr id="37989" name="Rectangle 7"/>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90" name="Rectangle 8"/>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5" name="Group 9"/>
            <p:cNvGrpSpPr>
              <a:grpSpLocks/>
            </p:cNvGrpSpPr>
            <p:nvPr/>
          </p:nvGrpSpPr>
          <p:grpSpPr bwMode="auto">
            <a:xfrm>
              <a:off x="2480" y="1325"/>
              <a:ext cx="480" cy="240"/>
              <a:chOff x="816" y="2016"/>
              <a:chExt cx="480" cy="240"/>
            </a:xfrm>
          </p:grpSpPr>
          <p:sp>
            <p:nvSpPr>
              <p:cNvPr id="37987" name="Rectangle 10"/>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88" name="Rectangle 11"/>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6" name="Group 12"/>
            <p:cNvGrpSpPr>
              <a:grpSpLocks/>
            </p:cNvGrpSpPr>
            <p:nvPr/>
          </p:nvGrpSpPr>
          <p:grpSpPr bwMode="auto">
            <a:xfrm>
              <a:off x="4455" y="1325"/>
              <a:ext cx="480" cy="240"/>
              <a:chOff x="816" y="2016"/>
              <a:chExt cx="480" cy="240"/>
            </a:xfrm>
          </p:grpSpPr>
          <p:sp>
            <p:nvSpPr>
              <p:cNvPr id="37985" name="Rectangle 1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86" name="Rectangle 1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3728" y="1325"/>
              <a:ext cx="480" cy="240"/>
              <a:chOff x="816" y="2016"/>
              <a:chExt cx="480" cy="240"/>
            </a:xfrm>
          </p:grpSpPr>
          <p:sp>
            <p:nvSpPr>
              <p:cNvPr id="37983" name="Rectangle 1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84" name="Rectangle 1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7971" name="Line 18"/>
            <p:cNvSpPr>
              <a:spLocks noChangeShapeType="1"/>
            </p:cNvSpPr>
            <p:nvPr/>
          </p:nvSpPr>
          <p:spPr bwMode="auto">
            <a:xfrm>
              <a:off x="1472" y="1432"/>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2" name="Line 19"/>
            <p:cNvSpPr>
              <a:spLocks noChangeShapeType="1"/>
            </p:cNvSpPr>
            <p:nvPr/>
          </p:nvSpPr>
          <p:spPr bwMode="auto">
            <a:xfrm>
              <a:off x="2170"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3" name="Line 20"/>
            <p:cNvSpPr>
              <a:spLocks noChangeShapeType="1"/>
            </p:cNvSpPr>
            <p:nvPr/>
          </p:nvSpPr>
          <p:spPr bwMode="auto">
            <a:xfrm>
              <a:off x="2864"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4" name="Line 21"/>
            <p:cNvSpPr>
              <a:spLocks noChangeShapeType="1"/>
            </p:cNvSpPr>
            <p:nvPr/>
          </p:nvSpPr>
          <p:spPr bwMode="auto">
            <a:xfrm>
              <a:off x="3447"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5" name="Line 22"/>
            <p:cNvSpPr>
              <a:spLocks noChangeShapeType="1"/>
            </p:cNvSpPr>
            <p:nvPr/>
          </p:nvSpPr>
          <p:spPr bwMode="auto">
            <a:xfrm>
              <a:off x="4160" y="1421"/>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76" name="Rectangle 23"/>
            <p:cNvSpPr>
              <a:spLocks noChangeArrowheads="1"/>
            </p:cNvSpPr>
            <p:nvPr/>
          </p:nvSpPr>
          <p:spPr bwMode="auto">
            <a:xfrm>
              <a:off x="3180" y="1229"/>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7977" name="Rectangle 24"/>
            <p:cNvSpPr>
              <a:spLocks noChangeArrowheads="1"/>
            </p:cNvSpPr>
            <p:nvPr/>
          </p:nvSpPr>
          <p:spPr bwMode="auto">
            <a:xfrm>
              <a:off x="608" y="93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7978" name="Line 25"/>
            <p:cNvSpPr>
              <a:spLocks noChangeShapeType="1"/>
            </p:cNvSpPr>
            <p:nvPr/>
          </p:nvSpPr>
          <p:spPr bwMode="auto">
            <a:xfrm>
              <a:off x="896" y="1181"/>
              <a:ext cx="144" cy="144"/>
            </a:xfrm>
            <a:prstGeom prst="line">
              <a:avLst/>
            </a:prstGeom>
            <a:noFill/>
            <a:ln w="22225" cap="sq">
              <a:solidFill>
                <a:schemeClr val="accent2"/>
              </a:solidFill>
              <a:round/>
              <a:headEnd/>
              <a:tailEnd type="triangle" w="med" len="med"/>
            </a:ln>
          </p:spPr>
          <p:txBody>
            <a:bodyPr wrap="none" anchor="ctr"/>
            <a:lstStyle/>
            <a:p>
              <a:endParaRPr lang="zh-CN" altLang="en-US"/>
            </a:p>
          </p:txBody>
        </p:sp>
        <p:grpSp>
          <p:nvGrpSpPr>
            <p:cNvPr id="8" name="Group 26"/>
            <p:cNvGrpSpPr>
              <a:grpSpLocks/>
            </p:cNvGrpSpPr>
            <p:nvPr/>
          </p:nvGrpSpPr>
          <p:grpSpPr bwMode="auto">
            <a:xfrm>
              <a:off x="4825" y="1373"/>
              <a:ext cx="77" cy="102"/>
              <a:chOff x="816" y="2592"/>
              <a:chExt cx="96" cy="144"/>
            </a:xfrm>
          </p:grpSpPr>
          <p:sp>
            <p:nvSpPr>
              <p:cNvPr id="37981" name="Line 27"/>
              <p:cNvSpPr>
                <a:spLocks noChangeShapeType="1"/>
              </p:cNvSpPr>
              <p:nvPr/>
            </p:nvSpPr>
            <p:spPr bwMode="auto">
              <a:xfrm flipH="1">
                <a:off x="816" y="2592"/>
                <a:ext cx="48" cy="144"/>
              </a:xfrm>
              <a:prstGeom prst="line">
                <a:avLst/>
              </a:prstGeom>
              <a:noFill/>
              <a:ln w="22225" cap="sq">
                <a:solidFill>
                  <a:schemeClr val="bg1"/>
                </a:solidFill>
                <a:round/>
                <a:headEnd/>
                <a:tailEnd/>
              </a:ln>
            </p:spPr>
            <p:txBody>
              <a:bodyPr wrap="none" anchor="ctr"/>
              <a:lstStyle/>
              <a:p>
                <a:endParaRPr lang="zh-CN" altLang="en-US"/>
              </a:p>
            </p:txBody>
          </p:sp>
          <p:sp>
            <p:nvSpPr>
              <p:cNvPr id="37982" name="Line 28"/>
              <p:cNvSpPr>
                <a:spLocks noChangeShapeType="1"/>
              </p:cNvSpPr>
              <p:nvPr/>
            </p:nvSpPr>
            <p:spPr bwMode="auto">
              <a:xfrm>
                <a:off x="864" y="2592"/>
                <a:ext cx="48" cy="144"/>
              </a:xfrm>
              <a:prstGeom prst="line">
                <a:avLst/>
              </a:prstGeom>
              <a:noFill/>
              <a:ln w="22225" cap="sq">
                <a:solidFill>
                  <a:schemeClr val="bg1"/>
                </a:solidFill>
                <a:round/>
                <a:headEnd/>
                <a:tailEnd/>
              </a:ln>
            </p:spPr>
            <p:txBody>
              <a:bodyPr wrap="none" anchor="ctr"/>
              <a:lstStyle/>
              <a:p>
                <a:endParaRPr lang="zh-CN" altLang="en-US"/>
              </a:p>
            </p:txBody>
          </p:sp>
        </p:grpSp>
        <p:sp>
          <p:nvSpPr>
            <p:cNvPr id="37980" name="Text Box 29"/>
            <p:cNvSpPr txBox="1">
              <a:spLocks noChangeArrowheads="1"/>
            </p:cNvSpPr>
            <p:nvPr/>
          </p:nvSpPr>
          <p:spPr bwMode="auto">
            <a:xfrm>
              <a:off x="488" y="624"/>
              <a:ext cx="1144" cy="368"/>
            </a:xfrm>
            <a:prstGeom prst="rect">
              <a:avLst/>
            </a:prstGeom>
            <a:noFill/>
            <a:ln w="12700" cap="sq">
              <a:noFill/>
              <a:miter lim="800000"/>
              <a:headEnd/>
              <a:tailEnd/>
            </a:ln>
          </p:spPr>
          <p:txBody>
            <a:bodyPr>
              <a:spAutoFit/>
            </a:bodyPr>
            <a:lstStyle/>
            <a:p>
              <a:pPr>
                <a:spcBef>
                  <a:spcPct val="0"/>
                </a:spcBef>
              </a:pPr>
              <a:r>
                <a:rPr lang="zh-CN" altLang="en-US" sz="3200" dirty="0">
                  <a:solidFill>
                    <a:srgbClr val="0033CC"/>
                  </a:solidFill>
                  <a:ea typeface="幼圆" pitchFamily="49" charset="-122"/>
                </a:rPr>
                <a:t>线性链表</a:t>
              </a:r>
            </a:p>
          </p:txBody>
        </p:sp>
      </p:grpSp>
      <p:grpSp>
        <p:nvGrpSpPr>
          <p:cNvPr id="9" name="Group 156"/>
          <p:cNvGrpSpPr>
            <a:grpSpLocks/>
          </p:cNvGrpSpPr>
          <p:nvPr/>
        </p:nvGrpSpPr>
        <p:grpSpPr bwMode="auto">
          <a:xfrm>
            <a:off x="838200" y="3505200"/>
            <a:ext cx="7258050" cy="1592263"/>
            <a:chOff x="528" y="2208"/>
            <a:chExt cx="4572" cy="1003"/>
          </a:xfrm>
        </p:grpSpPr>
        <p:grpSp>
          <p:nvGrpSpPr>
            <p:cNvPr id="10" name="Group 31"/>
            <p:cNvGrpSpPr>
              <a:grpSpLocks/>
            </p:cNvGrpSpPr>
            <p:nvPr/>
          </p:nvGrpSpPr>
          <p:grpSpPr bwMode="auto">
            <a:xfrm>
              <a:off x="576" y="2554"/>
              <a:ext cx="4327" cy="657"/>
              <a:chOff x="768" y="1680"/>
              <a:chExt cx="4327" cy="657"/>
            </a:xfrm>
          </p:grpSpPr>
          <p:grpSp>
            <p:nvGrpSpPr>
              <p:cNvPr id="11" name="Group 32"/>
              <p:cNvGrpSpPr>
                <a:grpSpLocks/>
              </p:cNvGrpSpPr>
              <p:nvPr/>
            </p:nvGrpSpPr>
            <p:grpSpPr bwMode="auto">
              <a:xfrm>
                <a:off x="1200" y="2097"/>
                <a:ext cx="480" cy="240"/>
                <a:chOff x="816" y="2016"/>
                <a:chExt cx="480" cy="240"/>
              </a:xfrm>
            </p:grpSpPr>
            <p:sp>
              <p:nvSpPr>
                <p:cNvPr id="37964" name="Rectangle 33"/>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65" name="Rectangle 34"/>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2" name="Group 35"/>
              <p:cNvGrpSpPr>
                <a:grpSpLocks/>
              </p:cNvGrpSpPr>
              <p:nvPr/>
            </p:nvGrpSpPr>
            <p:grpSpPr bwMode="auto">
              <a:xfrm>
                <a:off x="1920" y="2097"/>
                <a:ext cx="480" cy="240"/>
                <a:chOff x="816" y="2016"/>
                <a:chExt cx="480" cy="240"/>
              </a:xfrm>
            </p:grpSpPr>
            <p:sp>
              <p:nvSpPr>
                <p:cNvPr id="37962" name="Rectangle 36"/>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63" name="Rectangle 37"/>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3" name="Group 38"/>
              <p:cNvGrpSpPr>
                <a:grpSpLocks/>
              </p:cNvGrpSpPr>
              <p:nvPr/>
            </p:nvGrpSpPr>
            <p:grpSpPr bwMode="auto">
              <a:xfrm>
                <a:off x="2640" y="2097"/>
                <a:ext cx="480" cy="240"/>
                <a:chOff x="816" y="2016"/>
                <a:chExt cx="480" cy="240"/>
              </a:xfrm>
            </p:grpSpPr>
            <p:sp>
              <p:nvSpPr>
                <p:cNvPr id="37960" name="Rectangle 39"/>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61" name="Rectangle 40"/>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4" name="Group 41"/>
              <p:cNvGrpSpPr>
                <a:grpSpLocks/>
              </p:cNvGrpSpPr>
              <p:nvPr/>
            </p:nvGrpSpPr>
            <p:grpSpPr bwMode="auto">
              <a:xfrm>
                <a:off x="4615" y="2097"/>
                <a:ext cx="480" cy="240"/>
                <a:chOff x="816" y="2016"/>
                <a:chExt cx="480" cy="240"/>
              </a:xfrm>
            </p:grpSpPr>
            <p:sp>
              <p:nvSpPr>
                <p:cNvPr id="37958" name="Rectangle 42"/>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59" name="Rectangle 43"/>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grpSp>
            <p:nvGrpSpPr>
              <p:cNvPr id="15" name="Group 44"/>
              <p:cNvGrpSpPr>
                <a:grpSpLocks/>
              </p:cNvGrpSpPr>
              <p:nvPr/>
            </p:nvGrpSpPr>
            <p:grpSpPr bwMode="auto">
              <a:xfrm>
                <a:off x="3888" y="2097"/>
                <a:ext cx="480" cy="240"/>
                <a:chOff x="816" y="2016"/>
                <a:chExt cx="480" cy="240"/>
              </a:xfrm>
            </p:grpSpPr>
            <p:sp>
              <p:nvSpPr>
                <p:cNvPr id="37956" name="Rectangle 45"/>
                <p:cNvSpPr>
                  <a:spLocks noChangeArrowheads="1"/>
                </p:cNvSpPr>
                <p:nvPr/>
              </p:nvSpPr>
              <p:spPr bwMode="auto">
                <a:xfrm>
                  <a:off x="816" y="2016"/>
                  <a:ext cx="336" cy="240"/>
                </a:xfrm>
                <a:prstGeom prst="rect">
                  <a:avLst/>
                </a:prstGeom>
                <a:noFill/>
                <a:ln w="28575" cap="sq">
                  <a:solidFill>
                    <a:srgbClr val="000000"/>
                  </a:solidFill>
                  <a:miter lim="800000"/>
                  <a:headEnd/>
                  <a:tailEnd/>
                </a:ln>
              </p:spPr>
              <p:txBody>
                <a:bodyPr wrap="none" anchor="ctr"/>
                <a:lstStyle/>
                <a:p>
                  <a:endParaRPr lang="zh-CN" altLang="en-US"/>
                </a:p>
              </p:txBody>
            </p:sp>
            <p:sp>
              <p:nvSpPr>
                <p:cNvPr id="37957" name="Rectangle 46"/>
                <p:cNvSpPr>
                  <a:spLocks noChangeArrowheads="1"/>
                </p:cNvSpPr>
                <p:nvPr/>
              </p:nvSpPr>
              <p:spPr bwMode="auto">
                <a:xfrm>
                  <a:off x="1152" y="2016"/>
                  <a:ext cx="144" cy="240"/>
                </a:xfrm>
                <a:prstGeom prst="rect">
                  <a:avLst/>
                </a:prstGeom>
                <a:noFill/>
                <a:ln w="28575" cap="sq">
                  <a:solidFill>
                    <a:srgbClr val="000000"/>
                  </a:solidFill>
                  <a:miter lim="800000"/>
                  <a:headEnd/>
                  <a:tailEnd/>
                </a:ln>
              </p:spPr>
              <p:txBody>
                <a:bodyPr wrap="none" anchor="ctr"/>
                <a:lstStyle/>
                <a:p>
                  <a:endParaRPr lang="zh-CN" altLang="en-US"/>
                </a:p>
              </p:txBody>
            </p:sp>
          </p:grpSp>
          <p:sp>
            <p:nvSpPr>
              <p:cNvPr id="37948" name="Line 47"/>
              <p:cNvSpPr>
                <a:spLocks noChangeShapeType="1"/>
              </p:cNvSpPr>
              <p:nvPr/>
            </p:nvSpPr>
            <p:spPr bwMode="auto">
              <a:xfrm>
                <a:off x="1632" y="2204"/>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49" name="Line 48"/>
              <p:cNvSpPr>
                <a:spLocks noChangeShapeType="1"/>
              </p:cNvSpPr>
              <p:nvPr/>
            </p:nvSpPr>
            <p:spPr bwMode="auto">
              <a:xfrm>
                <a:off x="233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0" name="Line 49"/>
              <p:cNvSpPr>
                <a:spLocks noChangeShapeType="1"/>
              </p:cNvSpPr>
              <p:nvPr/>
            </p:nvSpPr>
            <p:spPr bwMode="auto">
              <a:xfrm>
                <a:off x="3024"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1" name="Line 50"/>
              <p:cNvSpPr>
                <a:spLocks noChangeShapeType="1"/>
              </p:cNvSpPr>
              <p:nvPr/>
            </p:nvSpPr>
            <p:spPr bwMode="auto">
              <a:xfrm>
                <a:off x="3607"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2" name="Line 51"/>
              <p:cNvSpPr>
                <a:spLocks noChangeShapeType="1"/>
              </p:cNvSpPr>
              <p:nvPr/>
            </p:nvSpPr>
            <p:spPr bwMode="auto">
              <a:xfrm>
                <a:off x="4320" y="2193"/>
                <a:ext cx="288" cy="0"/>
              </a:xfrm>
              <a:prstGeom prst="line">
                <a:avLst/>
              </a:prstGeom>
              <a:noFill/>
              <a:ln w="25400" cap="sq">
                <a:solidFill>
                  <a:srgbClr val="000080"/>
                </a:solidFill>
                <a:round/>
                <a:headEnd/>
                <a:tailEnd type="triangle" w="med" len="med"/>
              </a:ln>
            </p:spPr>
            <p:txBody>
              <a:bodyPr wrap="none" anchor="ctr"/>
              <a:lstStyle/>
              <a:p>
                <a:endParaRPr lang="zh-CN" altLang="en-US"/>
              </a:p>
            </p:txBody>
          </p:sp>
          <p:sp>
            <p:nvSpPr>
              <p:cNvPr id="37953" name="Rectangle 52"/>
              <p:cNvSpPr>
                <a:spLocks noChangeArrowheads="1"/>
              </p:cNvSpPr>
              <p:nvPr/>
            </p:nvSpPr>
            <p:spPr bwMode="auto">
              <a:xfrm>
                <a:off x="3340" y="2001"/>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37954" name="Rectangle 53"/>
              <p:cNvSpPr>
                <a:spLocks noChangeArrowheads="1"/>
              </p:cNvSpPr>
              <p:nvPr/>
            </p:nvSpPr>
            <p:spPr bwMode="auto">
              <a:xfrm>
                <a:off x="768" y="168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37955" name="Line 54"/>
              <p:cNvSpPr>
                <a:spLocks noChangeShapeType="1"/>
              </p:cNvSpPr>
              <p:nvPr/>
            </p:nvSpPr>
            <p:spPr bwMode="auto">
              <a:xfrm>
                <a:off x="1008" y="1905"/>
                <a:ext cx="192" cy="192"/>
              </a:xfrm>
              <a:prstGeom prst="line">
                <a:avLst/>
              </a:prstGeom>
              <a:noFill/>
              <a:ln w="22225" cap="sq">
                <a:solidFill>
                  <a:schemeClr val="accent2"/>
                </a:solidFill>
                <a:round/>
                <a:headEnd/>
                <a:tailEnd type="triangle" w="med" len="med"/>
              </a:ln>
            </p:spPr>
            <p:txBody>
              <a:bodyPr wrap="none" anchor="ctr"/>
              <a:lstStyle/>
              <a:p>
                <a:endParaRPr lang="zh-CN" altLang="en-US"/>
              </a:p>
            </p:txBody>
          </p:sp>
        </p:grpSp>
        <p:grpSp>
          <p:nvGrpSpPr>
            <p:cNvPr id="16" name="Group 55"/>
            <p:cNvGrpSpPr>
              <a:grpSpLocks/>
            </p:cNvGrpSpPr>
            <p:nvPr/>
          </p:nvGrpSpPr>
          <p:grpSpPr bwMode="auto">
            <a:xfrm>
              <a:off x="1056" y="2775"/>
              <a:ext cx="4044" cy="340"/>
              <a:chOff x="1236" y="1872"/>
              <a:chExt cx="4044" cy="340"/>
            </a:xfrm>
          </p:grpSpPr>
          <p:sp>
            <p:nvSpPr>
              <p:cNvPr id="37939" name="Line 56"/>
              <p:cNvSpPr>
                <a:spLocks noChangeShapeType="1"/>
              </p:cNvSpPr>
              <p:nvPr/>
            </p:nvSpPr>
            <p:spPr bwMode="auto">
              <a:xfrm>
                <a:off x="5003" y="2212"/>
                <a:ext cx="266" cy="0"/>
              </a:xfrm>
              <a:prstGeom prst="line">
                <a:avLst/>
              </a:prstGeom>
              <a:noFill/>
              <a:ln w="28575" cap="sq">
                <a:solidFill>
                  <a:srgbClr val="FF0000"/>
                </a:solidFill>
                <a:round/>
                <a:headEnd/>
                <a:tailEnd/>
              </a:ln>
            </p:spPr>
            <p:txBody>
              <a:bodyPr wrap="none" anchor="ctr"/>
              <a:lstStyle/>
              <a:p>
                <a:endParaRPr lang="zh-CN" altLang="en-US"/>
              </a:p>
            </p:txBody>
          </p:sp>
          <p:sp>
            <p:nvSpPr>
              <p:cNvPr id="37940" name="Line 57"/>
              <p:cNvSpPr>
                <a:spLocks noChangeShapeType="1"/>
              </p:cNvSpPr>
              <p:nvPr/>
            </p:nvSpPr>
            <p:spPr bwMode="auto">
              <a:xfrm>
                <a:off x="1392" y="1872"/>
                <a:ext cx="3888" cy="0"/>
              </a:xfrm>
              <a:prstGeom prst="line">
                <a:avLst/>
              </a:prstGeom>
              <a:noFill/>
              <a:ln w="28575" cap="sq">
                <a:solidFill>
                  <a:srgbClr val="FF0000"/>
                </a:solidFill>
                <a:round/>
                <a:headEnd/>
                <a:tailEnd/>
              </a:ln>
            </p:spPr>
            <p:txBody>
              <a:bodyPr wrap="none" anchor="ctr"/>
              <a:lstStyle/>
              <a:p>
                <a:endParaRPr lang="zh-CN" altLang="en-US"/>
              </a:p>
            </p:txBody>
          </p:sp>
          <p:sp>
            <p:nvSpPr>
              <p:cNvPr id="37941" name="Line 58"/>
              <p:cNvSpPr>
                <a:spLocks noChangeShapeType="1"/>
              </p:cNvSpPr>
              <p:nvPr/>
            </p:nvSpPr>
            <p:spPr bwMode="auto">
              <a:xfrm>
                <a:off x="5280" y="1876"/>
                <a:ext cx="0" cy="336"/>
              </a:xfrm>
              <a:prstGeom prst="line">
                <a:avLst/>
              </a:prstGeom>
              <a:noFill/>
              <a:ln w="28575" cap="sq">
                <a:solidFill>
                  <a:srgbClr val="FF0000"/>
                </a:solidFill>
                <a:round/>
                <a:headEnd/>
                <a:tailEnd/>
              </a:ln>
            </p:spPr>
            <p:txBody>
              <a:bodyPr wrap="none" anchor="ctr"/>
              <a:lstStyle/>
              <a:p>
                <a:endParaRPr lang="zh-CN" altLang="en-US"/>
              </a:p>
            </p:txBody>
          </p:sp>
          <p:sp>
            <p:nvSpPr>
              <p:cNvPr id="37942" name="Line 59"/>
              <p:cNvSpPr>
                <a:spLocks noChangeShapeType="1"/>
              </p:cNvSpPr>
              <p:nvPr/>
            </p:nvSpPr>
            <p:spPr bwMode="auto">
              <a:xfrm flipH="1">
                <a:off x="1236" y="1872"/>
                <a:ext cx="144" cy="192"/>
              </a:xfrm>
              <a:prstGeom prst="line">
                <a:avLst/>
              </a:prstGeom>
              <a:noFill/>
              <a:ln w="28575" cap="sq">
                <a:solidFill>
                  <a:srgbClr val="FF0000"/>
                </a:solidFill>
                <a:round/>
                <a:headEnd/>
                <a:tailEnd type="triangle" w="med" len="lg"/>
              </a:ln>
            </p:spPr>
            <p:txBody>
              <a:bodyPr wrap="none" anchor="ctr"/>
              <a:lstStyle/>
              <a:p>
                <a:endParaRPr lang="zh-CN" altLang="en-US"/>
              </a:p>
            </p:txBody>
          </p:sp>
        </p:grpSp>
        <p:sp>
          <p:nvSpPr>
            <p:cNvPr id="37938" name="Rectangle 60"/>
            <p:cNvSpPr>
              <a:spLocks noChangeArrowheads="1"/>
            </p:cNvSpPr>
            <p:nvPr/>
          </p:nvSpPr>
          <p:spPr bwMode="auto">
            <a:xfrm>
              <a:off x="528" y="2208"/>
              <a:ext cx="1354" cy="368"/>
            </a:xfrm>
            <a:prstGeom prst="rect">
              <a:avLst/>
            </a:prstGeom>
            <a:noFill/>
            <a:ln w="12700" cap="sq">
              <a:noFill/>
              <a:miter lim="800000"/>
              <a:headEnd/>
              <a:tailEnd/>
            </a:ln>
          </p:spPr>
          <p:txBody>
            <a:bodyPr wrap="square">
              <a:spAutoFit/>
            </a:bodyPr>
            <a:lstStyle/>
            <a:p>
              <a:pPr>
                <a:spcBef>
                  <a:spcPct val="0"/>
                </a:spcBef>
              </a:pPr>
              <a:r>
                <a:rPr lang="zh-CN" altLang="en-US" sz="3200" dirty="0">
                  <a:solidFill>
                    <a:srgbClr val="000099"/>
                  </a:solidFill>
                  <a:ea typeface="幼圆" pitchFamily="49" charset="-122"/>
                </a:rPr>
                <a:t>循环链表</a:t>
              </a:r>
            </a:p>
          </p:txBody>
        </p:sp>
      </p:grpSp>
      <p:sp>
        <p:nvSpPr>
          <p:cNvPr id="448574" name="Rectangle 62"/>
          <p:cNvSpPr>
            <a:spLocks noChangeArrowheads="1"/>
          </p:cNvSpPr>
          <p:nvPr/>
        </p:nvSpPr>
        <p:spPr bwMode="auto">
          <a:xfrm>
            <a:off x="1522413" y="1600200"/>
            <a:ext cx="382587" cy="519113"/>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nvGrpSpPr>
          <p:cNvPr id="17" name="Group 72"/>
          <p:cNvGrpSpPr>
            <a:grpSpLocks/>
          </p:cNvGrpSpPr>
          <p:nvPr/>
        </p:nvGrpSpPr>
        <p:grpSpPr bwMode="auto">
          <a:xfrm>
            <a:off x="1543050" y="1581150"/>
            <a:ext cx="1582738" cy="571500"/>
            <a:chOff x="972" y="1140"/>
            <a:chExt cx="997" cy="360"/>
          </a:xfrm>
        </p:grpSpPr>
        <p:sp>
          <p:nvSpPr>
            <p:cNvPr id="37934" name="Rectangle 73"/>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35" name="Rectangle 74"/>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grpSp>
        <p:nvGrpSpPr>
          <p:cNvPr id="18" name="Group 75"/>
          <p:cNvGrpSpPr>
            <a:grpSpLocks/>
          </p:cNvGrpSpPr>
          <p:nvPr/>
        </p:nvGrpSpPr>
        <p:grpSpPr bwMode="auto">
          <a:xfrm>
            <a:off x="2760663" y="1562100"/>
            <a:ext cx="1582737" cy="571500"/>
            <a:chOff x="972" y="1140"/>
            <a:chExt cx="997" cy="360"/>
          </a:xfrm>
        </p:grpSpPr>
        <p:sp>
          <p:nvSpPr>
            <p:cNvPr id="37932" name="Rectangle 76"/>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33" name="Rectangle 77"/>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grpSp>
        <p:nvGrpSpPr>
          <p:cNvPr id="19" name="Group 78"/>
          <p:cNvGrpSpPr>
            <a:grpSpLocks/>
          </p:cNvGrpSpPr>
          <p:nvPr/>
        </p:nvGrpSpPr>
        <p:grpSpPr bwMode="auto">
          <a:xfrm>
            <a:off x="5846763" y="1581150"/>
            <a:ext cx="1582737" cy="571500"/>
            <a:chOff x="972" y="1140"/>
            <a:chExt cx="997" cy="360"/>
          </a:xfrm>
        </p:grpSpPr>
        <p:sp>
          <p:nvSpPr>
            <p:cNvPr id="37930" name="Rectangle 79"/>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31" name="Rectangle 80"/>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grpSp>
        <p:nvGrpSpPr>
          <p:cNvPr id="20" name="Group 87"/>
          <p:cNvGrpSpPr>
            <a:grpSpLocks/>
          </p:cNvGrpSpPr>
          <p:nvPr/>
        </p:nvGrpSpPr>
        <p:grpSpPr bwMode="auto">
          <a:xfrm>
            <a:off x="7027863" y="1600200"/>
            <a:ext cx="1658937" cy="571500"/>
            <a:chOff x="4427" y="1152"/>
            <a:chExt cx="1045" cy="360"/>
          </a:xfrm>
        </p:grpSpPr>
        <p:sp>
          <p:nvSpPr>
            <p:cNvPr id="37924" name="Rectangle 88"/>
            <p:cNvSpPr>
              <a:spLocks noChangeArrowheads="1"/>
            </p:cNvSpPr>
            <p:nvPr/>
          </p:nvSpPr>
          <p:spPr bwMode="auto">
            <a:xfrm>
              <a:off x="4427" y="1272"/>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25" name="Rectangle 89"/>
            <p:cNvSpPr>
              <a:spLocks noChangeArrowheads="1"/>
            </p:cNvSpPr>
            <p:nvPr/>
          </p:nvSpPr>
          <p:spPr bwMode="auto">
            <a:xfrm>
              <a:off x="4910" y="1152"/>
              <a:ext cx="369" cy="327"/>
            </a:xfrm>
            <a:prstGeom prst="rect">
              <a:avLst/>
            </a:prstGeom>
            <a:noFill/>
            <a:ln w="12700" cap="sq">
              <a:noFill/>
              <a:miter lim="800000"/>
              <a:headEnd/>
              <a:tailEnd/>
            </a:ln>
          </p:spPr>
          <p:txBody>
            <a:bodyPr wrap="none">
              <a:spAutoFit/>
            </a:bodyPr>
            <a:lstStyle/>
            <a:p>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nvGrpSpPr>
            <p:cNvPr id="21" name="Group 90"/>
            <p:cNvGrpSpPr>
              <a:grpSpLocks/>
            </p:cNvGrpSpPr>
            <p:nvPr/>
          </p:nvGrpSpPr>
          <p:grpSpPr bwMode="auto">
            <a:xfrm>
              <a:off x="5184" y="1200"/>
              <a:ext cx="288" cy="240"/>
              <a:chOff x="2995" y="2106"/>
              <a:chExt cx="989" cy="768"/>
            </a:xfrm>
          </p:grpSpPr>
          <p:sp>
            <p:nvSpPr>
              <p:cNvPr id="37927" name="Freeform 91"/>
              <p:cNvSpPr>
                <a:spLocks/>
              </p:cNvSpPr>
              <p:nvPr/>
            </p:nvSpPr>
            <p:spPr bwMode="auto">
              <a:xfrm rot="421002">
                <a:off x="2995" y="2106"/>
                <a:ext cx="989" cy="768"/>
              </a:xfrm>
              <a:custGeom>
                <a:avLst/>
                <a:gdLst>
                  <a:gd name="T0" fmla="*/ 99452 w 439"/>
                  <a:gd name="T1" fmla="*/ 473 h 683"/>
                  <a:gd name="T2" fmla="*/ 128665 w 439"/>
                  <a:gd name="T3" fmla="*/ 352 h 683"/>
                  <a:gd name="T4" fmla="*/ 180539 w 439"/>
                  <a:gd name="T5" fmla="*/ 425 h 683"/>
                  <a:gd name="T6" fmla="*/ 175830 w 439"/>
                  <a:gd name="T7" fmla="*/ 621 h 683"/>
                  <a:gd name="T8" fmla="*/ 113343 w 439"/>
                  <a:gd name="T9" fmla="*/ 779 h 683"/>
                  <a:gd name="T10" fmla="*/ 101547 w 439"/>
                  <a:gd name="T11" fmla="*/ 1211 h 683"/>
                  <a:gd name="T12" fmla="*/ 113343 w 439"/>
                  <a:gd name="T13" fmla="*/ 1348 h 683"/>
                  <a:gd name="T14" fmla="*/ 92869 w 439"/>
                  <a:gd name="T15" fmla="*/ 1496 h 683"/>
                  <a:gd name="T16" fmla="*/ 97553 w 439"/>
                  <a:gd name="T17" fmla="*/ 1646 h 683"/>
                  <a:gd name="T18" fmla="*/ 141312 w 439"/>
                  <a:gd name="T19" fmla="*/ 1747 h 683"/>
                  <a:gd name="T20" fmla="*/ 199120 w 439"/>
                  <a:gd name="T21" fmla="*/ 1678 h 683"/>
                  <a:gd name="T22" fmla="*/ 217666 w 439"/>
                  <a:gd name="T23" fmla="*/ 1496 h 683"/>
                  <a:gd name="T24" fmla="*/ 194400 w 439"/>
                  <a:gd name="T25" fmla="*/ 1321 h 683"/>
                  <a:gd name="T26" fmla="*/ 219772 w 439"/>
                  <a:gd name="T27" fmla="*/ 1229 h 683"/>
                  <a:gd name="T28" fmla="*/ 219772 w 439"/>
                  <a:gd name="T29" fmla="*/ 987 h 683"/>
                  <a:gd name="T30" fmla="*/ 284451 w 439"/>
                  <a:gd name="T31" fmla="*/ 785 h 683"/>
                  <a:gd name="T32" fmla="*/ 291257 w 439"/>
                  <a:gd name="T33" fmla="*/ 478 h 683"/>
                  <a:gd name="T34" fmla="*/ 249422 w 439"/>
                  <a:gd name="T35" fmla="*/ 150 h 683"/>
                  <a:gd name="T36" fmla="*/ 166429 w 439"/>
                  <a:gd name="T37" fmla="*/ 0 h 683"/>
                  <a:gd name="T38" fmla="*/ 74288 w 439"/>
                  <a:gd name="T39" fmla="*/ 99 h 683"/>
                  <a:gd name="T40" fmla="*/ 20661 w 439"/>
                  <a:gd name="T41" fmla="*/ 293 h 683"/>
                  <a:gd name="T42" fmla="*/ 0 w 439"/>
                  <a:gd name="T43" fmla="*/ 598 h 683"/>
                  <a:gd name="T44" fmla="*/ 2609 w 439"/>
                  <a:gd name="T45" fmla="*/ 779 h 683"/>
                  <a:gd name="T46" fmla="*/ 97553 w 439"/>
                  <a:gd name="T47" fmla="*/ 756 h 683"/>
                  <a:gd name="T48" fmla="*/ 99452 w 439"/>
                  <a:gd name="T49" fmla="*/ 47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37928" name="Freeform 92"/>
              <p:cNvSpPr>
                <a:spLocks/>
              </p:cNvSpPr>
              <p:nvPr/>
            </p:nvSpPr>
            <p:spPr bwMode="auto">
              <a:xfrm rot="421002">
                <a:off x="3043" y="2106"/>
                <a:ext cx="881" cy="535"/>
              </a:xfrm>
              <a:custGeom>
                <a:avLst/>
                <a:gdLst>
                  <a:gd name="T0" fmla="*/ 0 w 390"/>
                  <a:gd name="T1" fmla="*/ 602 h 477"/>
                  <a:gd name="T2" fmla="*/ 38640 w 390"/>
                  <a:gd name="T3" fmla="*/ 573 h 477"/>
                  <a:gd name="T4" fmla="*/ 60358 w 390"/>
                  <a:gd name="T5" fmla="*/ 602 h 477"/>
                  <a:gd name="T6" fmla="*/ 59113 w 390"/>
                  <a:gd name="T7" fmla="*/ 439 h 477"/>
                  <a:gd name="T8" fmla="*/ 75355 w 390"/>
                  <a:gd name="T9" fmla="*/ 251 h 477"/>
                  <a:gd name="T10" fmla="*/ 139530 w 390"/>
                  <a:gd name="T11" fmla="*/ 185 h 477"/>
                  <a:gd name="T12" fmla="*/ 170225 w 390"/>
                  <a:gd name="T13" fmla="*/ 262 h 477"/>
                  <a:gd name="T14" fmla="*/ 202644 w 390"/>
                  <a:gd name="T15" fmla="*/ 382 h 477"/>
                  <a:gd name="T16" fmla="*/ 193352 w 390"/>
                  <a:gd name="T17" fmla="*/ 593 h 477"/>
                  <a:gd name="T18" fmla="*/ 132360 w 390"/>
                  <a:gd name="T19" fmla="*/ 692 h 477"/>
                  <a:gd name="T20" fmla="*/ 115874 w 390"/>
                  <a:gd name="T21" fmla="*/ 840 h 477"/>
                  <a:gd name="T22" fmla="*/ 120645 w 390"/>
                  <a:gd name="T23" fmla="*/ 989 h 477"/>
                  <a:gd name="T24" fmla="*/ 112520 w 390"/>
                  <a:gd name="T25" fmla="*/ 1196 h 477"/>
                  <a:gd name="T26" fmla="*/ 173537 w 390"/>
                  <a:gd name="T27" fmla="*/ 1196 h 477"/>
                  <a:gd name="T28" fmla="*/ 181660 w 390"/>
                  <a:gd name="T29" fmla="*/ 1043 h 477"/>
                  <a:gd name="T30" fmla="*/ 177128 w 390"/>
                  <a:gd name="T31" fmla="*/ 863 h 477"/>
                  <a:gd name="T32" fmla="*/ 214365 w 390"/>
                  <a:gd name="T33" fmla="*/ 768 h 477"/>
                  <a:gd name="T34" fmla="*/ 242871 w 390"/>
                  <a:gd name="T35" fmla="*/ 718 h 477"/>
                  <a:gd name="T36" fmla="*/ 264415 w 390"/>
                  <a:gd name="T37" fmla="*/ 492 h 477"/>
                  <a:gd name="T38" fmla="*/ 244647 w 390"/>
                  <a:gd name="T39" fmla="*/ 246 h 477"/>
                  <a:gd name="T40" fmla="*/ 178895 w 390"/>
                  <a:gd name="T41" fmla="*/ 0 h 477"/>
                  <a:gd name="T42" fmla="*/ 99009 w 390"/>
                  <a:gd name="T43" fmla="*/ 19 h 477"/>
                  <a:gd name="T44" fmla="*/ 34526 w 390"/>
                  <a:gd name="T45" fmla="*/ 166 h 477"/>
                  <a:gd name="T46" fmla="*/ 6870 w 390"/>
                  <a:gd name="T47" fmla="*/ 350 h 477"/>
                  <a:gd name="T48" fmla="*/ 0 w 390"/>
                  <a:gd name="T49" fmla="*/ 60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37929" name="Freeform 93"/>
              <p:cNvSpPr>
                <a:spLocks/>
              </p:cNvSpPr>
              <p:nvPr/>
            </p:nvSpPr>
            <p:spPr bwMode="auto">
              <a:xfrm rot="421002">
                <a:off x="3335" y="2712"/>
                <a:ext cx="284" cy="122"/>
              </a:xfrm>
              <a:custGeom>
                <a:avLst/>
                <a:gdLst>
                  <a:gd name="T0" fmla="*/ 29908 w 126"/>
                  <a:gd name="T1" fmla="*/ 0 h 109"/>
                  <a:gd name="T2" fmla="*/ 5887 w 126"/>
                  <a:gd name="T3" fmla="*/ 49 h 109"/>
                  <a:gd name="T4" fmla="*/ 0 w 126"/>
                  <a:gd name="T5" fmla="*/ 180 h 109"/>
                  <a:gd name="T6" fmla="*/ 18609 w 126"/>
                  <a:gd name="T7" fmla="*/ 269 h 109"/>
                  <a:gd name="T8" fmla="*/ 65273 w 126"/>
                  <a:gd name="T9" fmla="*/ 269 h 109"/>
                  <a:gd name="T10" fmla="*/ 83938 w 126"/>
                  <a:gd name="T11" fmla="*/ 163 h 109"/>
                  <a:gd name="T12" fmla="*/ 67959 w 126"/>
                  <a:gd name="T13" fmla="*/ 35 h 109"/>
                  <a:gd name="T14" fmla="*/ 2990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grpSp>
        <p:nvGrpSpPr>
          <p:cNvPr id="22" name="Group 154"/>
          <p:cNvGrpSpPr>
            <a:grpSpLocks/>
          </p:cNvGrpSpPr>
          <p:nvPr/>
        </p:nvGrpSpPr>
        <p:grpSpPr bwMode="auto">
          <a:xfrm>
            <a:off x="6096000" y="2393950"/>
            <a:ext cx="2667000" cy="1219200"/>
            <a:chOff x="3840" y="1536"/>
            <a:chExt cx="1680" cy="768"/>
          </a:xfrm>
        </p:grpSpPr>
        <p:sp>
          <p:nvSpPr>
            <p:cNvPr id="37922" name="AutoShape 94"/>
            <p:cNvSpPr>
              <a:spLocks noChangeArrowheads="1"/>
            </p:cNvSpPr>
            <p:nvPr/>
          </p:nvSpPr>
          <p:spPr bwMode="auto">
            <a:xfrm>
              <a:off x="3840" y="1536"/>
              <a:ext cx="1680" cy="768"/>
            </a:xfrm>
            <a:prstGeom prst="irregularSeal1">
              <a:avLst/>
            </a:prstGeom>
            <a:gradFill rotWithShape="0">
              <a:gsLst>
                <a:gs pos="0">
                  <a:srgbClr val="761800"/>
                </a:gs>
                <a:gs pos="50000">
                  <a:srgbClr val="FF3300"/>
                </a:gs>
                <a:gs pos="100000">
                  <a:srgbClr val="761800"/>
                </a:gs>
              </a:gsLst>
              <a:lin ang="18900000" scaled="1"/>
            </a:gradFill>
            <a:ln w="82550" cap="sq">
              <a:solidFill>
                <a:srgbClr val="FFFF00"/>
              </a:solidFill>
              <a:miter lim="800000"/>
              <a:headEnd/>
              <a:tailEnd/>
            </a:ln>
            <a:effectLst>
              <a:outerShdw dist="113592" dir="1593903" algn="ctr" rotWithShape="0">
                <a:srgbClr val="B2B2B2"/>
              </a:outerShdw>
            </a:effectLst>
          </p:spPr>
          <p:txBody>
            <a:bodyPr wrap="none" anchor="ctr"/>
            <a:lstStyle/>
            <a:p>
              <a:endParaRPr lang="zh-CN" altLang="en-US"/>
            </a:p>
          </p:txBody>
        </p:sp>
        <p:sp>
          <p:nvSpPr>
            <p:cNvPr id="37923" name="Rectangle 95"/>
            <p:cNvSpPr>
              <a:spLocks noChangeArrowheads="1"/>
            </p:cNvSpPr>
            <p:nvPr/>
          </p:nvSpPr>
          <p:spPr bwMode="auto">
            <a:xfrm>
              <a:off x="4200" y="1728"/>
              <a:ext cx="991" cy="327"/>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2800" baseline="0">
                  <a:ea typeface="幼圆" pitchFamily="49" charset="-122"/>
                </a:rPr>
                <a:t>p=NULL</a:t>
              </a:r>
              <a:endParaRPr lang="zh-CN" altLang="en-US" sz="2800" baseline="0">
                <a:ea typeface="幼圆" pitchFamily="49" charset="-122"/>
              </a:endParaRPr>
            </a:p>
          </p:txBody>
        </p:sp>
      </p:grpSp>
      <p:grpSp>
        <p:nvGrpSpPr>
          <p:cNvPr id="23" name="Group 106"/>
          <p:cNvGrpSpPr>
            <a:grpSpLocks/>
          </p:cNvGrpSpPr>
          <p:nvPr/>
        </p:nvGrpSpPr>
        <p:grpSpPr bwMode="auto">
          <a:xfrm>
            <a:off x="7180263" y="4933950"/>
            <a:ext cx="1658937" cy="571500"/>
            <a:chOff x="4427" y="1152"/>
            <a:chExt cx="1045" cy="360"/>
          </a:xfrm>
        </p:grpSpPr>
        <p:sp>
          <p:nvSpPr>
            <p:cNvPr id="37916" name="Rectangle 107"/>
            <p:cNvSpPr>
              <a:spLocks noChangeArrowheads="1"/>
            </p:cNvSpPr>
            <p:nvPr/>
          </p:nvSpPr>
          <p:spPr bwMode="auto">
            <a:xfrm>
              <a:off x="4427" y="1272"/>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17" name="Rectangle 108"/>
            <p:cNvSpPr>
              <a:spLocks noChangeArrowheads="1"/>
            </p:cNvSpPr>
            <p:nvPr/>
          </p:nvSpPr>
          <p:spPr bwMode="auto">
            <a:xfrm>
              <a:off x="4910" y="1152"/>
              <a:ext cx="369" cy="327"/>
            </a:xfrm>
            <a:prstGeom prst="rect">
              <a:avLst/>
            </a:prstGeom>
            <a:noFill/>
            <a:ln w="12700" cap="sq">
              <a:noFill/>
              <a:miter lim="800000"/>
              <a:headEnd/>
              <a:tailEnd/>
            </a:ln>
          </p:spPr>
          <p:txBody>
            <a:bodyPr wrap="none">
              <a:spAutoFit/>
            </a:bodyPr>
            <a:lstStyle/>
            <a:p>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nvGrpSpPr>
            <p:cNvPr id="24" name="Group 109"/>
            <p:cNvGrpSpPr>
              <a:grpSpLocks/>
            </p:cNvGrpSpPr>
            <p:nvPr/>
          </p:nvGrpSpPr>
          <p:grpSpPr bwMode="auto">
            <a:xfrm>
              <a:off x="5184" y="1200"/>
              <a:ext cx="288" cy="240"/>
              <a:chOff x="2995" y="2106"/>
              <a:chExt cx="989" cy="768"/>
            </a:xfrm>
          </p:grpSpPr>
          <p:sp>
            <p:nvSpPr>
              <p:cNvPr id="37919" name="Freeform 110"/>
              <p:cNvSpPr>
                <a:spLocks/>
              </p:cNvSpPr>
              <p:nvPr/>
            </p:nvSpPr>
            <p:spPr bwMode="auto">
              <a:xfrm rot="421002">
                <a:off x="2995" y="2106"/>
                <a:ext cx="989" cy="768"/>
              </a:xfrm>
              <a:custGeom>
                <a:avLst/>
                <a:gdLst>
                  <a:gd name="T0" fmla="*/ 99452 w 439"/>
                  <a:gd name="T1" fmla="*/ 473 h 683"/>
                  <a:gd name="T2" fmla="*/ 128665 w 439"/>
                  <a:gd name="T3" fmla="*/ 352 h 683"/>
                  <a:gd name="T4" fmla="*/ 180539 w 439"/>
                  <a:gd name="T5" fmla="*/ 425 h 683"/>
                  <a:gd name="T6" fmla="*/ 175830 w 439"/>
                  <a:gd name="T7" fmla="*/ 621 h 683"/>
                  <a:gd name="T8" fmla="*/ 113343 w 439"/>
                  <a:gd name="T9" fmla="*/ 779 h 683"/>
                  <a:gd name="T10" fmla="*/ 101547 w 439"/>
                  <a:gd name="T11" fmla="*/ 1211 h 683"/>
                  <a:gd name="T12" fmla="*/ 113343 w 439"/>
                  <a:gd name="T13" fmla="*/ 1348 h 683"/>
                  <a:gd name="T14" fmla="*/ 92869 w 439"/>
                  <a:gd name="T15" fmla="*/ 1496 h 683"/>
                  <a:gd name="T16" fmla="*/ 97553 w 439"/>
                  <a:gd name="T17" fmla="*/ 1646 h 683"/>
                  <a:gd name="T18" fmla="*/ 141312 w 439"/>
                  <a:gd name="T19" fmla="*/ 1747 h 683"/>
                  <a:gd name="T20" fmla="*/ 199120 w 439"/>
                  <a:gd name="T21" fmla="*/ 1678 h 683"/>
                  <a:gd name="T22" fmla="*/ 217666 w 439"/>
                  <a:gd name="T23" fmla="*/ 1496 h 683"/>
                  <a:gd name="T24" fmla="*/ 194400 w 439"/>
                  <a:gd name="T25" fmla="*/ 1321 h 683"/>
                  <a:gd name="T26" fmla="*/ 219772 w 439"/>
                  <a:gd name="T27" fmla="*/ 1229 h 683"/>
                  <a:gd name="T28" fmla="*/ 219772 w 439"/>
                  <a:gd name="T29" fmla="*/ 987 h 683"/>
                  <a:gd name="T30" fmla="*/ 284451 w 439"/>
                  <a:gd name="T31" fmla="*/ 785 h 683"/>
                  <a:gd name="T32" fmla="*/ 291257 w 439"/>
                  <a:gd name="T33" fmla="*/ 478 h 683"/>
                  <a:gd name="T34" fmla="*/ 249422 w 439"/>
                  <a:gd name="T35" fmla="*/ 150 h 683"/>
                  <a:gd name="T36" fmla="*/ 166429 w 439"/>
                  <a:gd name="T37" fmla="*/ 0 h 683"/>
                  <a:gd name="T38" fmla="*/ 74288 w 439"/>
                  <a:gd name="T39" fmla="*/ 99 h 683"/>
                  <a:gd name="T40" fmla="*/ 20661 w 439"/>
                  <a:gd name="T41" fmla="*/ 293 h 683"/>
                  <a:gd name="T42" fmla="*/ 0 w 439"/>
                  <a:gd name="T43" fmla="*/ 598 h 683"/>
                  <a:gd name="T44" fmla="*/ 2609 w 439"/>
                  <a:gd name="T45" fmla="*/ 779 h 683"/>
                  <a:gd name="T46" fmla="*/ 97553 w 439"/>
                  <a:gd name="T47" fmla="*/ 756 h 683"/>
                  <a:gd name="T48" fmla="*/ 99452 w 439"/>
                  <a:gd name="T49" fmla="*/ 47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37920" name="Freeform 111"/>
              <p:cNvSpPr>
                <a:spLocks/>
              </p:cNvSpPr>
              <p:nvPr/>
            </p:nvSpPr>
            <p:spPr bwMode="auto">
              <a:xfrm rot="421002">
                <a:off x="3043" y="2106"/>
                <a:ext cx="881" cy="535"/>
              </a:xfrm>
              <a:custGeom>
                <a:avLst/>
                <a:gdLst>
                  <a:gd name="T0" fmla="*/ 0 w 390"/>
                  <a:gd name="T1" fmla="*/ 602 h 477"/>
                  <a:gd name="T2" fmla="*/ 38640 w 390"/>
                  <a:gd name="T3" fmla="*/ 573 h 477"/>
                  <a:gd name="T4" fmla="*/ 60358 w 390"/>
                  <a:gd name="T5" fmla="*/ 602 h 477"/>
                  <a:gd name="T6" fmla="*/ 59113 w 390"/>
                  <a:gd name="T7" fmla="*/ 439 h 477"/>
                  <a:gd name="T8" fmla="*/ 75355 w 390"/>
                  <a:gd name="T9" fmla="*/ 251 h 477"/>
                  <a:gd name="T10" fmla="*/ 139530 w 390"/>
                  <a:gd name="T11" fmla="*/ 185 h 477"/>
                  <a:gd name="T12" fmla="*/ 170225 w 390"/>
                  <a:gd name="T13" fmla="*/ 262 h 477"/>
                  <a:gd name="T14" fmla="*/ 202644 w 390"/>
                  <a:gd name="T15" fmla="*/ 382 h 477"/>
                  <a:gd name="T16" fmla="*/ 193352 w 390"/>
                  <a:gd name="T17" fmla="*/ 593 h 477"/>
                  <a:gd name="T18" fmla="*/ 132360 w 390"/>
                  <a:gd name="T19" fmla="*/ 692 h 477"/>
                  <a:gd name="T20" fmla="*/ 115874 w 390"/>
                  <a:gd name="T21" fmla="*/ 840 h 477"/>
                  <a:gd name="T22" fmla="*/ 120645 w 390"/>
                  <a:gd name="T23" fmla="*/ 989 h 477"/>
                  <a:gd name="T24" fmla="*/ 112520 w 390"/>
                  <a:gd name="T25" fmla="*/ 1196 h 477"/>
                  <a:gd name="T26" fmla="*/ 173537 w 390"/>
                  <a:gd name="T27" fmla="*/ 1196 h 477"/>
                  <a:gd name="T28" fmla="*/ 181660 w 390"/>
                  <a:gd name="T29" fmla="*/ 1043 h 477"/>
                  <a:gd name="T30" fmla="*/ 177128 w 390"/>
                  <a:gd name="T31" fmla="*/ 863 h 477"/>
                  <a:gd name="T32" fmla="*/ 214365 w 390"/>
                  <a:gd name="T33" fmla="*/ 768 h 477"/>
                  <a:gd name="T34" fmla="*/ 242871 w 390"/>
                  <a:gd name="T35" fmla="*/ 718 h 477"/>
                  <a:gd name="T36" fmla="*/ 264415 w 390"/>
                  <a:gd name="T37" fmla="*/ 492 h 477"/>
                  <a:gd name="T38" fmla="*/ 244647 w 390"/>
                  <a:gd name="T39" fmla="*/ 246 h 477"/>
                  <a:gd name="T40" fmla="*/ 178895 w 390"/>
                  <a:gd name="T41" fmla="*/ 0 h 477"/>
                  <a:gd name="T42" fmla="*/ 99009 w 390"/>
                  <a:gd name="T43" fmla="*/ 19 h 477"/>
                  <a:gd name="T44" fmla="*/ 34526 w 390"/>
                  <a:gd name="T45" fmla="*/ 166 h 477"/>
                  <a:gd name="T46" fmla="*/ 6870 w 390"/>
                  <a:gd name="T47" fmla="*/ 350 h 477"/>
                  <a:gd name="T48" fmla="*/ 0 w 390"/>
                  <a:gd name="T49" fmla="*/ 60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37921" name="Freeform 112"/>
              <p:cNvSpPr>
                <a:spLocks/>
              </p:cNvSpPr>
              <p:nvPr/>
            </p:nvSpPr>
            <p:spPr bwMode="auto">
              <a:xfrm rot="421002">
                <a:off x="3335" y="2712"/>
                <a:ext cx="284" cy="122"/>
              </a:xfrm>
              <a:custGeom>
                <a:avLst/>
                <a:gdLst>
                  <a:gd name="T0" fmla="*/ 29908 w 126"/>
                  <a:gd name="T1" fmla="*/ 0 h 109"/>
                  <a:gd name="T2" fmla="*/ 5887 w 126"/>
                  <a:gd name="T3" fmla="*/ 49 h 109"/>
                  <a:gd name="T4" fmla="*/ 0 w 126"/>
                  <a:gd name="T5" fmla="*/ 180 h 109"/>
                  <a:gd name="T6" fmla="*/ 18609 w 126"/>
                  <a:gd name="T7" fmla="*/ 269 h 109"/>
                  <a:gd name="T8" fmla="*/ 65273 w 126"/>
                  <a:gd name="T9" fmla="*/ 269 h 109"/>
                  <a:gd name="T10" fmla="*/ 83938 w 126"/>
                  <a:gd name="T11" fmla="*/ 163 h 109"/>
                  <a:gd name="T12" fmla="*/ 67959 w 126"/>
                  <a:gd name="T13" fmla="*/ 35 h 109"/>
                  <a:gd name="T14" fmla="*/ 2990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sp>
        <p:nvSpPr>
          <p:cNvPr id="448583" name="Rectangle 71"/>
          <p:cNvSpPr>
            <a:spLocks noChangeArrowheads="1"/>
          </p:cNvSpPr>
          <p:nvPr/>
        </p:nvSpPr>
        <p:spPr bwMode="auto">
          <a:xfrm>
            <a:off x="1524000" y="4967288"/>
            <a:ext cx="382588" cy="519112"/>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nvGrpSpPr>
          <p:cNvPr id="25" name="Group 97"/>
          <p:cNvGrpSpPr>
            <a:grpSpLocks/>
          </p:cNvGrpSpPr>
          <p:nvPr/>
        </p:nvGrpSpPr>
        <p:grpSpPr bwMode="auto">
          <a:xfrm>
            <a:off x="1524000" y="4953000"/>
            <a:ext cx="1582738" cy="571500"/>
            <a:chOff x="972" y="1140"/>
            <a:chExt cx="997" cy="360"/>
          </a:xfrm>
        </p:grpSpPr>
        <p:sp>
          <p:nvSpPr>
            <p:cNvPr id="37914" name="Rectangle 98"/>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15" name="Rectangle 99"/>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grpSp>
        <p:nvGrpSpPr>
          <p:cNvPr id="26" name="Group 155"/>
          <p:cNvGrpSpPr>
            <a:grpSpLocks/>
          </p:cNvGrpSpPr>
          <p:nvPr/>
        </p:nvGrpSpPr>
        <p:grpSpPr bwMode="auto">
          <a:xfrm>
            <a:off x="533400" y="5410200"/>
            <a:ext cx="2667000" cy="1143000"/>
            <a:chOff x="336" y="3408"/>
            <a:chExt cx="1680" cy="720"/>
          </a:xfrm>
        </p:grpSpPr>
        <p:sp>
          <p:nvSpPr>
            <p:cNvPr id="37912" name="AutoShape 114"/>
            <p:cNvSpPr>
              <a:spLocks noChangeArrowheads="1"/>
            </p:cNvSpPr>
            <p:nvPr/>
          </p:nvSpPr>
          <p:spPr bwMode="auto">
            <a:xfrm>
              <a:off x="336" y="3408"/>
              <a:ext cx="1680" cy="720"/>
            </a:xfrm>
            <a:prstGeom prst="irregularSeal1">
              <a:avLst/>
            </a:prstGeom>
            <a:gradFill rotWithShape="0">
              <a:gsLst>
                <a:gs pos="0">
                  <a:srgbClr val="0000FF"/>
                </a:gs>
                <a:gs pos="50000">
                  <a:srgbClr val="000076"/>
                </a:gs>
                <a:gs pos="100000">
                  <a:srgbClr val="0000FF"/>
                </a:gs>
              </a:gsLst>
              <a:lin ang="5400000" scaled="1"/>
            </a:gradFill>
            <a:ln w="79375" cap="sq">
              <a:solidFill>
                <a:srgbClr val="CCFFFF"/>
              </a:solidFill>
              <a:miter lim="800000"/>
              <a:headEnd/>
              <a:tailEnd/>
            </a:ln>
            <a:effectLst>
              <a:outerShdw dist="125080" dir="1437749" algn="ctr" rotWithShape="0">
                <a:srgbClr val="B2B2B2"/>
              </a:outerShdw>
            </a:effectLst>
          </p:spPr>
          <p:txBody>
            <a:bodyPr wrap="none" anchor="ctr"/>
            <a:lstStyle/>
            <a:p>
              <a:endParaRPr lang="zh-CN" altLang="en-US"/>
            </a:p>
          </p:txBody>
        </p:sp>
        <p:sp>
          <p:nvSpPr>
            <p:cNvPr id="37913" name="Rectangle 115"/>
            <p:cNvSpPr>
              <a:spLocks noChangeArrowheads="1"/>
            </p:cNvSpPr>
            <p:nvPr/>
          </p:nvSpPr>
          <p:spPr bwMode="auto">
            <a:xfrm>
              <a:off x="845" y="3537"/>
              <a:ext cx="750" cy="375"/>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r>
                <a:rPr lang="en-US" altLang="zh-CN" sz="3300" baseline="0">
                  <a:ea typeface="幼圆" pitchFamily="49" charset="-122"/>
                </a:rPr>
                <a:t>p=list</a:t>
              </a:r>
              <a:endParaRPr lang="zh-CN" altLang="en-US" sz="3300" baseline="0">
                <a:ea typeface="幼圆" pitchFamily="49" charset="-122"/>
              </a:endParaRPr>
            </a:p>
          </p:txBody>
        </p:sp>
      </p:grpSp>
      <p:grpSp>
        <p:nvGrpSpPr>
          <p:cNvPr id="27" name="Group 131"/>
          <p:cNvGrpSpPr>
            <a:grpSpLocks/>
          </p:cNvGrpSpPr>
          <p:nvPr/>
        </p:nvGrpSpPr>
        <p:grpSpPr bwMode="auto">
          <a:xfrm>
            <a:off x="222250" y="2209800"/>
            <a:ext cx="654050" cy="1276350"/>
            <a:chOff x="140" y="1260"/>
            <a:chExt cx="412" cy="804"/>
          </a:xfrm>
        </p:grpSpPr>
        <p:sp>
          <p:nvSpPr>
            <p:cNvPr id="37910" name="Oval 129"/>
            <p:cNvSpPr>
              <a:spLocks noChangeArrowheads="1"/>
            </p:cNvSpPr>
            <p:nvPr/>
          </p:nvSpPr>
          <p:spPr bwMode="auto">
            <a:xfrm>
              <a:off x="168" y="1260"/>
              <a:ext cx="384" cy="804"/>
            </a:xfrm>
            <a:prstGeom prst="ellipse">
              <a:avLst/>
            </a:prstGeom>
            <a:solidFill>
              <a:srgbClr val="CCFFCC"/>
            </a:solidFill>
            <a:ln w="12700" cap="sq">
              <a:noFill/>
              <a:round/>
              <a:headEnd/>
              <a:tailEnd/>
            </a:ln>
            <a:effectLst>
              <a:outerShdw dist="63500" dir="2212194" algn="ctr" rotWithShape="0">
                <a:schemeClr val="bg2"/>
              </a:outerShdw>
            </a:effectLst>
          </p:spPr>
          <p:txBody>
            <a:bodyPr wrap="none" anchor="ctr"/>
            <a:lstStyle/>
            <a:p>
              <a:endParaRPr lang="zh-CN" altLang="en-US"/>
            </a:p>
          </p:txBody>
        </p:sp>
        <p:sp>
          <p:nvSpPr>
            <p:cNvPr id="37911" name="Rectangle 130"/>
            <p:cNvSpPr>
              <a:spLocks noChangeArrowheads="1"/>
            </p:cNvSpPr>
            <p:nvPr/>
          </p:nvSpPr>
          <p:spPr bwMode="auto">
            <a:xfrm>
              <a:off x="140" y="1395"/>
              <a:ext cx="310" cy="395"/>
            </a:xfrm>
            <a:prstGeom prst="rect">
              <a:avLst/>
            </a:prstGeom>
            <a:noFill/>
            <a:ln w="12700" cap="sq">
              <a:noFill/>
              <a:miter lim="800000"/>
              <a:headEnd/>
              <a:tailEnd/>
            </a:ln>
            <a:effectLst>
              <a:outerShdw dist="17961" dir="2700000" algn="ctr" rotWithShape="0">
                <a:srgbClr val="000000"/>
              </a:outerShdw>
            </a:effectLst>
          </p:spPr>
          <p:txBody>
            <a:bodyPr wrap="none">
              <a:spAutoFit/>
            </a:bodyPr>
            <a:lstStyle/>
            <a:p>
              <a:pPr>
                <a:lnSpc>
                  <a:spcPct val="70000"/>
                </a:lnSpc>
                <a:spcBef>
                  <a:spcPct val="0"/>
                </a:spcBef>
              </a:pPr>
              <a:r>
                <a:rPr lang="zh-CN" altLang="en-US" sz="2400" baseline="0" dirty="0">
                  <a:solidFill>
                    <a:srgbClr val="FF3300"/>
                  </a:solidFill>
                  <a:ea typeface="华文新魏" pitchFamily="2" charset="-122"/>
                </a:rPr>
                <a:t>例</a:t>
              </a:r>
            </a:p>
            <a:p>
              <a:pPr>
                <a:lnSpc>
                  <a:spcPct val="70000"/>
                </a:lnSpc>
                <a:spcBef>
                  <a:spcPct val="0"/>
                </a:spcBef>
              </a:pPr>
              <a:r>
                <a:rPr lang="zh-CN" altLang="en-US" sz="2400" baseline="0" dirty="0">
                  <a:solidFill>
                    <a:srgbClr val="FF3300"/>
                  </a:solidFill>
                  <a:ea typeface="华文新魏" pitchFamily="2" charset="-122"/>
                </a:rPr>
                <a:t>如</a:t>
              </a:r>
            </a:p>
          </p:txBody>
        </p:sp>
      </p:grpSp>
      <p:grpSp>
        <p:nvGrpSpPr>
          <p:cNvPr id="28" name="Group 146"/>
          <p:cNvGrpSpPr>
            <a:grpSpLocks/>
          </p:cNvGrpSpPr>
          <p:nvPr/>
        </p:nvGrpSpPr>
        <p:grpSpPr bwMode="auto">
          <a:xfrm>
            <a:off x="1720850" y="2667000"/>
            <a:ext cx="4222750" cy="650875"/>
            <a:chOff x="1084" y="1680"/>
            <a:chExt cx="2660" cy="410"/>
          </a:xfrm>
        </p:grpSpPr>
        <p:sp>
          <p:nvSpPr>
            <p:cNvPr id="37907" name="Rectangle 65"/>
            <p:cNvSpPr>
              <a:spLocks noChangeArrowheads="1"/>
            </p:cNvSpPr>
            <p:nvPr/>
          </p:nvSpPr>
          <p:spPr bwMode="auto">
            <a:xfrm>
              <a:off x="2256" y="1706"/>
              <a:ext cx="1488" cy="384"/>
            </a:xfrm>
            <a:prstGeom prst="rect">
              <a:avLst/>
            </a:prstGeom>
            <a:noFill/>
            <a:ln w="47625" cap="sq">
              <a:solidFill>
                <a:srgbClr val="33CCCC"/>
              </a:solidFill>
              <a:miter lim="800000"/>
              <a:headEnd/>
              <a:tailEnd/>
            </a:ln>
          </p:spPr>
          <p:txBody>
            <a:bodyPr wrap="none" anchor="ctr"/>
            <a:lstStyle/>
            <a:p>
              <a:endParaRPr lang="zh-CN" altLang="en-US"/>
            </a:p>
          </p:txBody>
        </p:sp>
        <p:sp>
          <p:nvSpPr>
            <p:cNvPr id="37908" name="Rectangle 66"/>
            <p:cNvSpPr>
              <a:spLocks noChangeArrowheads="1"/>
            </p:cNvSpPr>
            <p:nvPr/>
          </p:nvSpPr>
          <p:spPr bwMode="auto">
            <a:xfrm>
              <a:off x="2353" y="1680"/>
              <a:ext cx="1343" cy="356"/>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en-US" altLang="zh-CN" sz="3100" baseline="0">
                  <a:solidFill>
                    <a:srgbClr val="FF3300"/>
                  </a:solidFill>
                </a:rPr>
                <a:t>p=p</a:t>
              </a:r>
              <a:r>
                <a:rPr lang="en-US" altLang="zh-CN" sz="3100" baseline="0">
                  <a:solidFill>
                    <a:srgbClr val="FF3300"/>
                  </a:solidFill>
                  <a:latin typeface="宋体" charset="-122"/>
                  <a:ea typeface="宋体" charset="-122"/>
                </a:rPr>
                <a:t>-</a:t>
              </a:r>
              <a:r>
                <a:rPr lang="en-US" altLang="zh-CN" sz="3100" baseline="0">
                  <a:solidFill>
                    <a:srgbClr val="FF3300"/>
                  </a:solidFill>
                </a:rPr>
                <a:t>&gt;link;</a:t>
              </a:r>
              <a:endParaRPr lang="zh-CN" altLang="en-US" sz="3100" baseline="0">
                <a:solidFill>
                  <a:srgbClr val="FF3300"/>
                </a:solidFill>
              </a:endParaRPr>
            </a:p>
          </p:txBody>
        </p:sp>
        <p:sp>
          <p:nvSpPr>
            <p:cNvPr id="37909" name="Rectangle 142"/>
            <p:cNvSpPr>
              <a:spLocks noChangeArrowheads="1"/>
            </p:cNvSpPr>
            <p:nvPr/>
          </p:nvSpPr>
          <p:spPr bwMode="auto">
            <a:xfrm>
              <a:off x="1084" y="1718"/>
              <a:ext cx="1436" cy="288"/>
            </a:xfrm>
            <a:prstGeom prst="rect">
              <a:avLst/>
            </a:prstGeom>
            <a:noFill/>
            <a:ln w="12700" cap="sq">
              <a:noFill/>
              <a:miter lim="800000"/>
              <a:headEnd/>
              <a:tailEnd/>
            </a:ln>
          </p:spPr>
          <p:txBody>
            <a:bodyPr>
              <a:spAutoFit/>
            </a:bodyPr>
            <a:lstStyle/>
            <a:p>
              <a:pPr>
                <a:spcBef>
                  <a:spcPct val="0"/>
                </a:spcBef>
              </a:pPr>
              <a:r>
                <a:rPr lang="zh-CN" altLang="en-US" sz="2400" baseline="0">
                  <a:solidFill>
                    <a:srgbClr val="00008C"/>
                  </a:solidFill>
                  <a:latin typeface="幼圆" pitchFamily="49" charset="-122"/>
                  <a:ea typeface="幼圆" pitchFamily="49" charset="-122"/>
                </a:rPr>
                <a:t>有用的语句：</a:t>
              </a:r>
            </a:p>
          </p:txBody>
        </p:sp>
      </p:grpSp>
      <p:grpSp>
        <p:nvGrpSpPr>
          <p:cNvPr id="29" name="Group 150"/>
          <p:cNvGrpSpPr>
            <a:grpSpLocks/>
          </p:cNvGrpSpPr>
          <p:nvPr/>
        </p:nvGrpSpPr>
        <p:grpSpPr bwMode="auto">
          <a:xfrm>
            <a:off x="2703513" y="4953000"/>
            <a:ext cx="1582737" cy="571500"/>
            <a:chOff x="972" y="1140"/>
            <a:chExt cx="997" cy="360"/>
          </a:xfrm>
        </p:grpSpPr>
        <p:sp>
          <p:nvSpPr>
            <p:cNvPr id="37905" name="Rectangle 151"/>
            <p:cNvSpPr>
              <a:spLocks noChangeArrowheads="1"/>
            </p:cNvSpPr>
            <p:nvPr/>
          </p:nvSpPr>
          <p:spPr bwMode="auto">
            <a:xfrm>
              <a:off x="972" y="1260"/>
              <a:ext cx="192" cy="240"/>
            </a:xfrm>
            <a:prstGeom prst="rect">
              <a:avLst/>
            </a:prstGeom>
            <a:solidFill>
              <a:srgbClr val="FFFFFF"/>
            </a:solidFill>
            <a:ln w="12700" cap="sq">
              <a:noFill/>
              <a:miter lim="800000"/>
              <a:headEnd/>
              <a:tailEnd/>
            </a:ln>
          </p:spPr>
          <p:txBody>
            <a:bodyPr wrap="none" anchor="ctr"/>
            <a:lstStyle/>
            <a:p>
              <a:endParaRPr lang="zh-CN" altLang="en-US"/>
            </a:p>
          </p:txBody>
        </p:sp>
        <p:sp>
          <p:nvSpPr>
            <p:cNvPr id="37906" name="Rectangle 152"/>
            <p:cNvSpPr>
              <a:spLocks noChangeArrowheads="1"/>
            </p:cNvSpPr>
            <p:nvPr/>
          </p:nvSpPr>
          <p:spPr bwMode="auto">
            <a:xfrm>
              <a:off x="1728" y="1140"/>
              <a:ext cx="241" cy="327"/>
            </a:xfrm>
            <a:prstGeom prst="rect">
              <a:avLst/>
            </a:prstGeom>
            <a:noFill/>
            <a:ln w="12700" cap="sq">
              <a:noFill/>
              <a:miter lim="800000"/>
              <a:headEnd/>
              <a:tailEnd/>
            </a:ln>
          </p:spPr>
          <p:txBody>
            <a:bodyPr wrap="none">
              <a:spAutoFit/>
            </a:bodyPr>
            <a:lstStyle/>
            <a:p>
              <a:pPr algn="ctr"/>
              <a:r>
                <a:rPr lang="en-US" altLang="zh-CN" sz="2800" baseline="0">
                  <a:solidFill>
                    <a:srgbClr val="FF3300"/>
                  </a:solidFill>
                  <a:ea typeface="幼圆" pitchFamily="49" charset="-122"/>
                </a:rPr>
                <a:t>p</a:t>
              </a:r>
              <a:endParaRPr lang="zh-CN" altLang="en-US" sz="2800" baseline="0">
                <a:solidFill>
                  <a:srgbClr val="FF3300"/>
                </a:solidFill>
                <a:ea typeface="幼圆"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5"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1000" fill="hold"/>
                                        <p:tgtEl>
                                          <p:spTgt spid="28"/>
                                        </p:tgtEl>
                                        <p:attrNameLst>
                                          <p:attrName>ppt_w</p:attrName>
                                        </p:attrNameLst>
                                      </p:cBhvr>
                                      <p:tavLst>
                                        <p:tav tm="0">
                                          <p:val>
                                            <p:fltVal val="0"/>
                                          </p:val>
                                        </p:tav>
                                        <p:tav tm="100000">
                                          <p:val>
                                            <p:strVal val="#ppt_w"/>
                                          </p:val>
                                        </p:tav>
                                      </p:tavLst>
                                    </p:anim>
                                    <p:anim calcmode="lin" valueType="num">
                                      <p:cBhvr>
                                        <p:cTn id="13" dur="1000" fill="hold"/>
                                        <p:tgtEl>
                                          <p:spTgt spid="28"/>
                                        </p:tgtEl>
                                        <p:attrNameLst>
                                          <p:attrName>ppt_h</p:attrName>
                                        </p:attrNameLst>
                                      </p:cBhvr>
                                      <p:tavLst>
                                        <p:tav tm="0">
                                          <p:val>
                                            <p:fltVal val="0"/>
                                          </p:val>
                                        </p:tav>
                                        <p:tav tm="100000">
                                          <p:val>
                                            <p:strVal val="#ppt_h"/>
                                          </p:val>
                                        </p:tav>
                                      </p:tavLst>
                                    </p:anim>
                                    <p:anim calcmode="lin" valueType="num">
                                      <p:cBhvr>
                                        <p:cTn id="14"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448574"/>
                                        </p:tgtEl>
                                        <p:attrNameLst>
                                          <p:attrName>style.visibility</p:attrName>
                                        </p:attrNameLst>
                                      </p:cBhvr>
                                      <p:to>
                                        <p:strVal val="visible"/>
                                      </p:to>
                                    </p:set>
                                    <p:anim calcmode="lin" valueType="num">
                                      <p:cBhvr>
                                        <p:cTn id="20" dur="1000" fill="hold"/>
                                        <p:tgtEl>
                                          <p:spTgt spid="448574"/>
                                        </p:tgtEl>
                                        <p:attrNameLst>
                                          <p:attrName>ppt_w</p:attrName>
                                        </p:attrNameLst>
                                      </p:cBhvr>
                                      <p:tavLst>
                                        <p:tav tm="0">
                                          <p:val>
                                            <p:fltVal val="0"/>
                                          </p:val>
                                        </p:tav>
                                        <p:tav tm="100000">
                                          <p:val>
                                            <p:strVal val="#ppt_w"/>
                                          </p:val>
                                        </p:tav>
                                      </p:tavLst>
                                    </p:anim>
                                    <p:anim calcmode="lin" valueType="num">
                                      <p:cBhvr>
                                        <p:cTn id="21" dur="1000" fill="hold"/>
                                        <p:tgtEl>
                                          <p:spTgt spid="448574"/>
                                        </p:tgtEl>
                                        <p:attrNameLst>
                                          <p:attrName>ppt_h</p:attrName>
                                        </p:attrNameLst>
                                      </p:cBhvr>
                                      <p:tavLst>
                                        <p:tav tm="0">
                                          <p:val>
                                            <p:fltVal val="0"/>
                                          </p:val>
                                        </p:tav>
                                        <p:tav tm="100000">
                                          <p:val>
                                            <p:strVal val="#ppt_h"/>
                                          </p:val>
                                        </p:tav>
                                      </p:tavLst>
                                    </p:anim>
                                    <p:anim calcmode="lin" valueType="num">
                                      <p:cBhvr>
                                        <p:cTn id="22" dur="1000" fill="hold"/>
                                        <p:tgtEl>
                                          <p:spTgt spid="448574"/>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44857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left)">
                                      <p:cBhvr>
                                        <p:cTn id="43" dur="500"/>
                                        <p:tgtEl>
                                          <p:spTgt spid="2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528"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 calcmode="lin" valueType="num">
                                      <p:cBhvr>
                                        <p:cTn id="50" dur="500" fill="hold"/>
                                        <p:tgtEl>
                                          <p:spTgt spid="22"/>
                                        </p:tgtEl>
                                        <p:attrNameLst>
                                          <p:attrName>ppt_x</p:attrName>
                                        </p:attrNameLst>
                                      </p:cBhvr>
                                      <p:tavLst>
                                        <p:tav tm="0">
                                          <p:val>
                                            <p:fltVal val="0.5"/>
                                          </p:val>
                                        </p:tav>
                                        <p:tav tm="100000">
                                          <p:val>
                                            <p:strVal val="#ppt_x"/>
                                          </p:val>
                                        </p:tav>
                                      </p:tavLst>
                                    </p:anim>
                                    <p:anim calcmode="lin" valueType="num">
                                      <p:cBhvr>
                                        <p:cTn id="51" dur="500" fill="hold"/>
                                        <p:tgtEl>
                                          <p:spTgt spid="22"/>
                                        </p:tgtEl>
                                        <p:attrNameLst>
                                          <p:attrName>ppt_y</p:attrName>
                                        </p:attrNameLst>
                                      </p:cBhvr>
                                      <p:tavLst>
                                        <p:tav tm="0">
                                          <p:val>
                                            <p:fltVal val="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dissolve">
                                      <p:cBhvr>
                                        <p:cTn id="56" dur="500"/>
                                        <p:tgtEl>
                                          <p:spTgt spid="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8" fill="hold" grpId="0" nodeType="clickEffect">
                                  <p:stCondLst>
                                    <p:cond delay="0"/>
                                  </p:stCondLst>
                                  <p:childTnLst>
                                    <p:set>
                                      <p:cBhvr>
                                        <p:cTn id="60" dur="1" fill="hold">
                                          <p:stCondLst>
                                            <p:cond delay="0"/>
                                          </p:stCondLst>
                                        </p:cTn>
                                        <p:tgtEl>
                                          <p:spTgt spid="448583"/>
                                        </p:tgtEl>
                                        <p:attrNameLst>
                                          <p:attrName>style.visibility</p:attrName>
                                        </p:attrNameLst>
                                      </p:cBhvr>
                                      <p:to>
                                        <p:strVal val="visible"/>
                                      </p:to>
                                    </p:set>
                                    <p:animEffect transition="in" filter="slide(fromLeft)">
                                      <p:cBhvr>
                                        <p:cTn id="61" dur="500"/>
                                        <p:tgtEl>
                                          <p:spTgt spid="44858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left)">
                                      <p:cBhvr>
                                        <p:cTn id="71" dur="500"/>
                                        <p:tgtEl>
                                          <p:spTgt spid="2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left)">
                                      <p:cBhvr>
                                        <p:cTn id="76" dur="500"/>
                                        <p:tgtEl>
                                          <p:spTgt spid="2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3" presetClass="entr" presetSubtype="528" fill="hold" nodeType="click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p:cTn id="81" dur="500" fill="hold"/>
                                        <p:tgtEl>
                                          <p:spTgt spid="26"/>
                                        </p:tgtEl>
                                        <p:attrNameLst>
                                          <p:attrName>ppt_w</p:attrName>
                                        </p:attrNameLst>
                                      </p:cBhvr>
                                      <p:tavLst>
                                        <p:tav tm="0">
                                          <p:val>
                                            <p:fltVal val="0"/>
                                          </p:val>
                                        </p:tav>
                                        <p:tav tm="100000">
                                          <p:val>
                                            <p:strVal val="#ppt_w"/>
                                          </p:val>
                                        </p:tav>
                                      </p:tavLst>
                                    </p:anim>
                                    <p:anim calcmode="lin" valueType="num">
                                      <p:cBhvr>
                                        <p:cTn id="82" dur="500" fill="hold"/>
                                        <p:tgtEl>
                                          <p:spTgt spid="26"/>
                                        </p:tgtEl>
                                        <p:attrNameLst>
                                          <p:attrName>ppt_h</p:attrName>
                                        </p:attrNameLst>
                                      </p:cBhvr>
                                      <p:tavLst>
                                        <p:tav tm="0">
                                          <p:val>
                                            <p:fltVal val="0"/>
                                          </p:val>
                                        </p:tav>
                                        <p:tav tm="100000">
                                          <p:val>
                                            <p:strVal val="#ppt_h"/>
                                          </p:val>
                                        </p:tav>
                                      </p:tavLst>
                                    </p:anim>
                                    <p:anim calcmode="lin" valueType="num">
                                      <p:cBhvr>
                                        <p:cTn id="83" dur="500" fill="hold"/>
                                        <p:tgtEl>
                                          <p:spTgt spid="26"/>
                                        </p:tgtEl>
                                        <p:attrNameLst>
                                          <p:attrName>ppt_x</p:attrName>
                                        </p:attrNameLst>
                                      </p:cBhvr>
                                      <p:tavLst>
                                        <p:tav tm="0">
                                          <p:val>
                                            <p:fltVal val="0.5"/>
                                          </p:val>
                                        </p:tav>
                                        <p:tav tm="100000">
                                          <p:val>
                                            <p:strVal val="#ppt_x"/>
                                          </p:val>
                                        </p:tav>
                                      </p:tavLst>
                                    </p:anim>
                                    <p:anim calcmode="lin" valueType="num">
                                      <p:cBhvr>
                                        <p:cTn id="84" dur="500" fill="hold"/>
                                        <p:tgtEl>
                                          <p:spTgt spid="2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74" grpId="0" autoUpdateAnimBg="0"/>
      <p:bldP spid="448583"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838200"/>
            <a:ext cx="8324850" cy="2667000"/>
            <a:chOff x="288" y="528"/>
            <a:chExt cx="5244" cy="1680"/>
          </a:xfrm>
        </p:grpSpPr>
        <p:sp>
          <p:nvSpPr>
            <p:cNvPr id="38922" name="Rectangle 3"/>
            <p:cNvSpPr>
              <a:spLocks noChangeArrowheads="1"/>
            </p:cNvSpPr>
            <p:nvPr/>
          </p:nvSpPr>
          <p:spPr bwMode="auto">
            <a:xfrm>
              <a:off x="288" y="528"/>
              <a:ext cx="4704" cy="1680"/>
            </a:xfrm>
            <a:prstGeom prst="rect">
              <a:avLst/>
            </a:prstGeom>
            <a:solidFill>
              <a:srgbClr val="CCFFFF"/>
            </a:solidFill>
            <a:ln w="9525">
              <a:noFill/>
              <a:miter lim="800000"/>
              <a:headEnd/>
              <a:tailEnd/>
            </a:ln>
            <a:effectLst>
              <a:outerShdw dist="224686" dir="2837437" algn="ctr" rotWithShape="0">
                <a:srgbClr val="777777"/>
              </a:outerShdw>
            </a:effectLst>
          </p:spPr>
          <p:txBody>
            <a:bodyPr wrap="none" anchor="ctr"/>
            <a:lstStyle/>
            <a:p>
              <a:endParaRPr lang="zh-CN" altLang="en-US"/>
            </a:p>
          </p:txBody>
        </p:sp>
        <p:sp>
          <p:nvSpPr>
            <p:cNvPr id="38923" name="Text Box 4"/>
            <p:cNvSpPr txBox="1">
              <a:spLocks noChangeArrowheads="1"/>
            </p:cNvSpPr>
            <p:nvPr/>
          </p:nvSpPr>
          <p:spPr bwMode="auto">
            <a:xfrm>
              <a:off x="336" y="660"/>
              <a:ext cx="4752" cy="1218"/>
            </a:xfrm>
            <a:prstGeom prst="rect">
              <a:avLst/>
            </a:prstGeom>
            <a:noFill/>
            <a:ln w="9525">
              <a:noFill/>
              <a:miter lim="800000"/>
              <a:headEnd/>
              <a:tailEnd/>
            </a:ln>
          </p:spPr>
          <p:txBody>
            <a:bodyPr>
              <a:spAutoFit/>
            </a:bodyPr>
            <a:lstStyle/>
            <a:p>
              <a:pPr marL="381000" lvl="2" fontAlgn="base">
                <a:lnSpc>
                  <a:spcPct val="65000"/>
                </a:lnSpc>
                <a:spcBef>
                  <a:spcPct val="0"/>
                </a:spcBef>
              </a:pPr>
              <a:r>
                <a:rPr lang="en-US" altLang="zh-CN" sz="2300" baseline="0" dirty="0" err="1">
                  <a:solidFill>
                    <a:srgbClr val="000099"/>
                  </a:solidFill>
                </a:rPr>
                <a:t>int</a:t>
              </a:r>
              <a:r>
                <a:rPr lang="en-US" altLang="zh-CN" sz="2300" baseline="0" dirty="0">
                  <a:solidFill>
                    <a:srgbClr val="000099"/>
                  </a:solidFill>
                </a:rPr>
                <a:t>  </a:t>
              </a:r>
              <a:r>
                <a:rPr lang="en-US" altLang="zh-CN" sz="2300" dirty="0">
                  <a:solidFill>
                    <a:srgbClr val="000099"/>
                  </a:solidFill>
                </a:rPr>
                <a:t>length</a:t>
              </a:r>
              <a:r>
                <a:rPr lang="en-US" altLang="zh-CN" sz="2300" baseline="0" dirty="0">
                  <a:solidFill>
                    <a:srgbClr val="000099"/>
                  </a:solidFill>
                </a:rPr>
                <a:t>( </a:t>
              </a:r>
              <a:r>
                <a:rPr lang="en-US" altLang="zh-CN" sz="2300" baseline="0" dirty="0" err="1">
                  <a:solidFill>
                    <a:srgbClr val="000099"/>
                  </a:solidFill>
                </a:rPr>
                <a:t>NodePtr</a:t>
              </a:r>
              <a:r>
                <a:rPr lang="en-US" altLang="zh-CN" sz="2300" baseline="0" dirty="0">
                  <a:solidFill>
                    <a:srgbClr val="000099"/>
                  </a:solidFill>
                </a:rPr>
                <a:t> list )</a:t>
              </a:r>
            </a:p>
            <a:p>
              <a:pPr marL="381000" lvl="2" fontAlgn="base">
                <a:lnSpc>
                  <a:spcPct val="65000"/>
                </a:lnSpc>
                <a:spcBef>
                  <a:spcPct val="0"/>
                </a:spcBef>
              </a:pPr>
              <a:r>
                <a:rPr lang="en-US" altLang="zh-CN" sz="2300" baseline="0" dirty="0">
                  <a:solidFill>
                    <a:srgbClr val="000099"/>
                  </a:solidFill>
                </a:rPr>
                <a:t>{</a:t>
              </a:r>
            </a:p>
            <a:p>
              <a:pPr marL="381000" lvl="2" fontAlgn="base">
                <a:lnSpc>
                  <a:spcPct val="65000"/>
                </a:lnSpc>
                <a:spcBef>
                  <a:spcPct val="0"/>
                </a:spcBef>
              </a:pPr>
              <a:r>
                <a:rPr lang="en-US" altLang="zh-CN" sz="2300" baseline="0" dirty="0">
                  <a:solidFill>
                    <a:srgbClr val="000099"/>
                  </a:solidFill>
                </a:rPr>
                <a:t>      </a:t>
              </a:r>
              <a:r>
                <a:rPr lang="en-US" altLang="zh-CN" sz="2300" dirty="0" err="1">
                  <a:solidFill>
                    <a:srgbClr val="000099"/>
                  </a:solidFill>
                </a:rPr>
                <a:t>Nodeptr</a:t>
              </a:r>
              <a:r>
                <a:rPr lang="en-US" altLang="zh-CN" sz="2300" baseline="0" dirty="0">
                  <a:solidFill>
                    <a:srgbClr val="000099"/>
                  </a:solidFill>
                </a:rPr>
                <a:t> p;</a:t>
              </a:r>
            </a:p>
            <a:p>
              <a:pPr marL="381000" lvl="2" fontAlgn="base">
                <a:lnSpc>
                  <a:spcPct val="65000"/>
                </a:lnSpc>
                <a:spcBef>
                  <a:spcPct val="0"/>
                </a:spcBef>
              </a:pPr>
              <a:r>
                <a:rPr lang="en-US" altLang="zh-CN" sz="2300" baseline="0" dirty="0">
                  <a:solidFill>
                    <a:srgbClr val="000099"/>
                  </a:solidFill>
                </a:rPr>
                <a:t>      </a:t>
              </a:r>
              <a:r>
                <a:rPr lang="en-US" altLang="zh-CN" sz="2300" baseline="0" dirty="0" err="1">
                  <a:solidFill>
                    <a:srgbClr val="000099"/>
                  </a:solidFill>
                </a:rPr>
                <a:t>int</a:t>
              </a:r>
              <a:r>
                <a:rPr lang="en-US" altLang="zh-CN" sz="2300" baseline="0" dirty="0">
                  <a:solidFill>
                    <a:srgbClr val="000099"/>
                  </a:solidFill>
                </a:rPr>
                <a:t> n;                        </a:t>
              </a:r>
              <a:r>
                <a:rPr lang="en-US" altLang="zh-CN" sz="2100" baseline="0" dirty="0">
                  <a:solidFill>
                    <a:srgbClr val="000099"/>
                  </a:solidFill>
                </a:rPr>
                <a:t>/* </a:t>
              </a:r>
              <a:r>
                <a:rPr lang="zh-CN" altLang="en-US" sz="2100" baseline="0" dirty="0">
                  <a:solidFill>
                    <a:srgbClr val="000099"/>
                  </a:solidFill>
                  <a:latin typeface="幼圆" pitchFamily="49" charset="-122"/>
                  <a:ea typeface="幼圆" pitchFamily="49" charset="-122"/>
                </a:rPr>
                <a:t>链表的长度</a:t>
              </a:r>
              <a:r>
                <a:rPr lang="zh-CN" altLang="zh-CN" sz="2100" baseline="0" dirty="0">
                  <a:solidFill>
                    <a:srgbClr val="000099"/>
                  </a:solidFill>
                  <a:latin typeface="幼圆" pitchFamily="49" charset="-122"/>
                  <a:ea typeface="幼圆" pitchFamily="49" charset="-122"/>
                </a:rPr>
                <a:t>置</a:t>
              </a:r>
              <a:r>
                <a:rPr lang="zh-CN" altLang="en-US" sz="2100" baseline="0" dirty="0">
                  <a:solidFill>
                    <a:srgbClr val="000099"/>
                  </a:solidFill>
                  <a:latin typeface="幼圆" pitchFamily="49" charset="-122"/>
                  <a:ea typeface="幼圆" pitchFamily="49" charset="-122"/>
                </a:rPr>
                <a:t>初值0</a:t>
              </a:r>
              <a:r>
                <a:rPr lang="zh-CN" altLang="en-US" sz="2100" baseline="0" dirty="0">
                  <a:solidFill>
                    <a:srgbClr val="000099"/>
                  </a:solidFill>
                  <a:latin typeface="宋体" charset="-122"/>
                </a:rPr>
                <a:t> </a:t>
              </a:r>
              <a:r>
                <a:rPr lang="zh-CN" altLang="en-US" sz="2100" baseline="0" dirty="0">
                  <a:solidFill>
                    <a:srgbClr val="000099"/>
                  </a:solidFill>
                </a:rPr>
                <a:t>*/</a:t>
              </a:r>
              <a:r>
                <a:rPr lang="zh-CN" altLang="en-US" sz="2300" baseline="0" dirty="0">
                  <a:solidFill>
                    <a:srgbClr val="000099"/>
                  </a:solidFill>
                  <a:latin typeface="宋体" charset="-122"/>
                </a:rPr>
                <a:t> </a:t>
              </a:r>
              <a:endParaRPr lang="zh-CN" altLang="en-US" sz="2300" baseline="0" dirty="0">
                <a:solidFill>
                  <a:srgbClr val="000099"/>
                </a:solidFill>
              </a:endParaRPr>
            </a:p>
            <a:p>
              <a:pPr marL="381000" lvl="2" algn="just" fontAlgn="base">
                <a:lnSpc>
                  <a:spcPct val="65000"/>
                </a:lnSpc>
                <a:spcBef>
                  <a:spcPct val="0"/>
                </a:spcBef>
              </a:pPr>
              <a:r>
                <a:rPr lang="zh-CN" altLang="zh-CN" sz="2300" baseline="0" dirty="0">
                  <a:solidFill>
                    <a:srgbClr val="000099"/>
                  </a:solidFill>
                  <a:latin typeface="宋体" charset="-122"/>
                </a:rPr>
                <a:t>   </a:t>
              </a:r>
              <a:r>
                <a:rPr lang="en-US" altLang="zh-CN" sz="2300" dirty="0">
                  <a:solidFill>
                    <a:srgbClr val="000099"/>
                  </a:solidFill>
                </a:rPr>
                <a:t>for</a:t>
              </a:r>
              <a:r>
                <a:rPr lang="en-US" altLang="zh-CN" sz="2300" baseline="0" dirty="0">
                  <a:solidFill>
                    <a:srgbClr val="000099"/>
                  </a:solidFill>
                </a:rPr>
                <a:t>(p=</a:t>
              </a:r>
              <a:r>
                <a:rPr lang="en-US" altLang="zh-CN" sz="2300" baseline="0" dirty="0" err="1">
                  <a:solidFill>
                    <a:srgbClr val="000099"/>
                  </a:solidFill>
                </a:rPr>
                <a:t>list,n</a:t>
              </a:r>
              <a:r>
                <a:rPr lang="en-US" altLang="zh-CN" sz="2300" baseline="0" dirty="0">
                  <a:solidFill>
                    <a:srgbClr val="000099"/>
                  </a:solidFill>
                </a:rPr>
                <a:t>=0; </a:t>
              </a:r>
              <a:r>
                <a:rPr lang="en-US" altLang="zh-CN" sz="2300" baseline="0" dirty="0">
                  <a:solidFill>
                    <a:srgbClr val="FF3300"/>
                  </a:solidFill>
                </a:rPr>
                <a:t>p!=NULL; </a:t>
              </a:r>
              <a:r>
                <a:rPr lang="en-US" altLang="zh-CN" sz="2300" dirty="0">
                  <a:solidFill>
                    <a:srgbClr val="000099"/>
                  </a:solidFill>
                </a:rPr>
                <a:t>p=p</a:t>
              </a:r>
              <a:r>
                <a:rPr lang="en-US" altLang="zh-CN" sz="2300" dirty="0">
                  <a:solidFill>
                    <a:srgbClr val="000099"/>
                  </a:solidFill>
                  <a:latin typeface="宋体" charset="-122"/>
                  <a:ea typeface="宋体" charset="-122"/>
                </a:rPr>
                <a:t>-</a:t>
              </a:r>
              <a:r>
                <a:rPr lang="en-US" altLang="zh-CN" sz="2300" dirty="0">
                  <a:solidFill>
                    <a:srgbClr val="000099"/>
                  </a:solidFill>
                </a:rPr>
                <a:t>&gt;</a:t>
              </a:r>
              <a:r>
                <a:rPr lang="en-US" altLang="zh-CN" sz="2300" dirty="0" err="1">
                  <a:solidFill>
                    <a:srgbClr val="000099"/>
                  </a:solidFill>
                </a:rPr>
                <a:t>link,n</a:t>
              </a:r>
              <a:r>
                <a:rPr lang="en-US" altLang="zh-CN" sz="2300" dirty="0">
                  <a:solidFill>
                    <a:srgbClr val="000099"/>
                  </a:solidFill>
                </a:rPr>
                <a:t>++)</a:t>
              </a:r>
              <a:endParaRPr lang="en-US" altLang="zh-CN" sz="2300" baseline="0" dirty="0">
                <a:solidFill>
                  <a:srgbClr val="000099"/>
                </a:solidFill>
              </a:endParaRPr>
            </a:p>
            <a:p>
              <a:pPr marL="381000" lvl="2" algn="just" fontAlgn="base">
                <a:lnSpc>
                  <a:spcPct val="65000"/>
                </a:lnSpc>
                <a:spcBef>
                  <a:spcPct val="0"/>
                </a:spcBef>
              </a:pPr>
              <a:r>
                <a:rPr lang="en-US" altLang="zh-CN" sz="2300" baseline="0" dirty="0">
                  <a:solidFill>
                    <a:srgbClr val="000099"/>
                  </a:solidFill>
                </a:rPr>
                <a:t>            ;</a:t>
              </a:r>
            </a:p>
            <a:p>
              <a:pPr marL="381000" lvl="2" fontAlgn="base">
                <a:lnSpc>
                  <a:spcPct val="65000"/>
                </a:lnSpc>
                <a:spcBef>
                  <a:spcPct val="0"/>
                </a:spcBef>
              </a:pPr>
              <a:r>
                <a:rPr lang="en-US" altLang="zh-CN" sz="2300" baseline="0" dirty="0">
                  <a:solidFill>
                    <a:srgbClr val="000099"/>
                  </a:solidFill>
                </a:rPr>
                <a:t>      return n;                       </a:t>
              </a:r>
              <a:r>
                <a:rPr lang="en-US" altLang="zh-CN" sz="2100" baseline="0" dirty="0">
                  <a:solidFill>
                    <a:srgbClr val="000099"/>
                  </a:solidFill>
                </a:rPr>
                <a:t>/* </a:t>
              </a:r>
              <a:r>
                <a:rPr lang="zh-CN" altLang="en-US" sz="2100" baseline="0" dirty="0">
                  <a:solidFill>
                    <a:srgbClr val="000099"/>
                  </a:solidFill>
                  <a:latin typeface="宋体" charset="-122"/>
                  <a:ea typeface="幼圆" pitchFamily="49" charset="-122"/>
                </a:rPr>
                <a:t>返回链表的长度</a:t>
              </a:r>
              <a:r>
                <a:rPr lang="en-US" altLang="en-US" sz="2100" baseline="0" dirty="0">
                  <a:solidFill>
                    <a:srgbClr val="000099"/>
                  </a:solidFill>
                  <a:latin typeface="宋体" charset="-122"/>
                </a:rPr>
                <a:t>n </a:t>
              </a:r>
              <a:r>
                <a:rPr lang="en-US" altLang="zh-CN" sz="2100" baseline="0" dirty="0">
                  <a:solidFill>
                    <a:srgbClr val="000099"/>
                  </a:solidFill>
                </a:rPr>
                <a:t>*/</a:t>
              </a:r>
              <a:r>
                <a:rPr lang="en-US" altLang="zh-CN" sz="2300" baseline="0" dirty="0">
                  <a:solidFill>
                    <a:srgbClr val="000099"/>
                  </a:solidFill>
                </a:rPr>
                <a:t> </a:t>
              </a:r>
              <a:endParaRPr lang="en-US" altLang="zh-CN" sz="2300" baseline="0" dirty="0">
                <a:solidFill>
                  <a:srgbClr val="000099"/>
                </a:solidFill>
                <a:latin typeface="宋体" charset="-122"/>
              </a:endParaRPr>
            </a:p>
            <a:p>
              <a:pPr algn="just" fontAlgn="base">
                <a:lnSpc>
                  <a:spcPct val="65000"/>
                </a:lnSpc>
                <a:spcBef>
                  <a:spcPct val="0"/>
                </a:spcBef>
              </a:pPr>
              <a:r>
                <a:rPr lang="zh-CN" altLang="en-US" sz="2300" baseline="0" dirty="0">
                  <a:solidFill>
                    <a:srgbClr val="000099"/>
                  </a:solidFill>
                  <a:latin typeface="宋体" charset="-122"/>
                </a:rPr>
                <a:t>  </a:t>
              </a:r>
              <a:r>
                <a:rPr lang="en-US" altLang="zh-CN" sz="2300" baseline="0" dirty="0">
                  <a:solidFill>
                    <a:srgbClr val="000099"/>
                  </a:solidFill>
                </a:rPr>
                <a:t>}</a:t>
              </a:r>
              <a:endParaRPr lang="zh-CN" altLang="en-US" sz="2300" baseline="0" dirty="0">
                <a:solidFill>
                  <a:srgbClr val="000099"/>
                </a:solidFill>
              </a:endParaRPr>
            </a:p>
          </p:txBody>
        </p:sp>
        <p:sp>
          <p:nvSpPr>
            <p:cNvPr id="38924" name="Rectangle 5"/>
            <p:cNvSpPr>
              <a:spLocks noChangeArrowheads="1"/>
            </p:cNvSpPr>
            <p:nvPr/>
          </p:nvSpPr>
          <p:spPr bwMode="auto">
            <a:xfrm>
              <a:off x="5100" y="900"/>
              <a:ext cx="432" cy="105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nSpc>
                  <a:spcPct val="80000"/>
                </a:lnSpc>
                <a:spcBef>
                  <a:spcPct val="0"/>
                </a:spcBef>
              </a:pPr>
              <a:r>
                <a:rPr lang="zh-CN" altLang="en-US" sz="2600" baseline="0">
                  <a:solidFill>
                    <a:srgbClr val="FF3300"/>
                  </a:solidFill>
                  <a:latin typeface="黑体" pitchFamily="2" charset="-122"/>
                  <a:ea typeface="黑体" pitchFamily="2" charset="-122"/>
                </a:rPr>
                <a:t>非</a:t>
              </a:r>
            </a:p>
            <a:p>
              <a:pPr>
                <a:lnSpc>
                  <a:spcPct val="80000"/>
                </a:lnSpc>
                <a:spcBef>
                  <a:spcPct val="0"/>
                </a:spcBef>
              </a:pPr>
              <a:r>
                <a:rPr lang="zh-CN" altLang="en-US" sz="2600" baseline="0">
                  <a:solidFill>
                    <a:srgbClr val="FF3300"/>
                  </a:solidFill>
                  <a:latin typeface="黑体" pitchFamily="2" charset="-122"/>
                  <a:ea typeface="黑体" pitchFamily="2" charset="-122"/>
                </a:rPr>
                <a:t>循</a:t>
              </a:r>
            </a:p>
            <a:p>
              <a:pPr>
                <a:lnSpc>
                  <a:spcPct val="80000"/>
                </a:lnSpc>
                <a:spcBef>
                  <a:spcPct val="0"/>
                </a:spcBef>
              </a:pPr>
              <a:r>
                <a:rPr lang="zh-CN" altLang="en-US" sz="2600" baseline="0">
                  <a:solidFill>
                    <a:srgbClr val="FF3300"/>
                  </a:solidFill>
                  <a:latin typeface="黑体" pitchFamily="2" charset="-122"/>
                  <a:ea typeface="黑体" pitchFamily="2" charset="-122"/>
                </a:rPr>
                <a:t>环</a:t>
              </a:r>
            </a:p>
            <a:p>
              <a:pPr>
                <a:lnSpc>
                  <a:spcPct val="80000"/>
                </a:lnSpc>
                <a:spcBef>
                  <a:spcPct val="0"/>
                </a:spcBef>
              </a:pPr>
              <a:r>
                <a:rPr lang="zh-CN" altLang="en-US" sz="2600" baseline="0">
                  <a:solidFill>
                    <a:srgbClr val="FF3300"/>
                  </a:solidFill>
                  <a:latin typeface="黑体" pitchFamily="2" charset="-122"/>
                  <a:ea typeface="黑体" pitchFamily="2" charset="-122"/>
                </a:rPr>
                <a:t>链</a:t>
              </a:r>
            </a:p>
            <a:p>
              <a:pPr>
                <a:lnSpc>
                  <a:spcPct val="80000"/>
                </a:lnSpc>
                <a:spcBef>
                  <a:spcPct val="0"/>
                </a:spcBef>
              </a:pPr>
              <a:r>
                <a:rPr lang="zh-CN" altLang="en-US" sz="2600" baseline="0">
                  <a:solidFill>
                    <a:srgbClr val="FF3300"/>
                  </a:solidFill>
                  <a:latin typeface="黑体" pitchFamily="2" charset="-122"/>
                  <a:ea typeface="黑体" pitchFamily="2" charset="-122"/>
                </a:rPr>
                <a:t>表</a:t>
              </a:r>
            </a:p>
          </p:txBody>
        </p:sp>
      </p:grpSp>
      <p:grpSp>
        <p:nvGrpSpPr>
          <p:cNvPr id="3" name="Group 25"/>
          <p:cNvGrpSpPr>
            <a:grpSpLocks/>
          </p:cNvGrpSpPr>
          <p:nvPr/>
        </p:nvGrpSpPr>
        <p:grpSpPr bwMode="auto">
          <a:xfrm>
            <a:off x="571500" y="3733801"/>
            <a:ext cx="8191500" cy="2805113"/>
            <a:chOff x="360" y="2352"/>
            <a:chExt cx="5160" cy="1767"/>
          </a:xfrm>
        </p:grpSpPr>
        <p:sp>
          <p:nvSpPr>
            <p:cNvPr id="38919" name="Rectangle 7"/>
            <p:cNvSpPr>
              <a:spLocks noChangeArrowheads="1"/>
            </p:cNvSpPr>
            <p:nvPr/>
          </p:nvSpPr>
          <p:spPr bwMode="auto">
            <a:xfrm>
              <a:off x="720" y="2352"/>
              <a:ext cx="4704" cy="1680"/>
            </a:xfrm>
            <a:prstGeom prst="rect">
              <a:avLst/>
            </a:prstGeom>
            <a:solidFill>
              <a:srgbClr val="CCFFCC"/>
            </a:solidFill>
            <a:ln w="9525">
              <a:noFill/>
              <a:miter lim="800000"/>
              <a:headEnd/>
              <a:tailEnd/>
            </a:ln>
            <a:effectLst>
              <a:outerShdw dist="224686" dir="2837437" algn="ctr" rotWithShape="0">
                <a:srgbClr val="777777"/>
              </a:outerShdw>
            </a:effectLst>
          </p:spPr>
          <p:txBody>
            <a:bodyPr wrap="none" anchor="ctr"/>
            <a:lstStyle/>
            <a:p>
              <a:endParaRPr lang="zh-CN" altLang="en-US"/>
            </a:p>
          </p:txBody>
        </p:sp>
        <p:sp>
          <p:nvSpPr>
            <p:cNvPr id="38920" name="Text Box 8"/>
            <p:cNvSpPr txBox="1">
              <a:spLocks noChangeArrowheads="1"/>
            </p:cNvSpPr>
            <p:nvPr/>
          </p:nvSpPr>
          <p:spPr bwMode="auto">
            <a:xfrm>
              <a:off x="768" y="2460"/>
              <a:ext cx="4752" cy="1659"/>
            </a:xfrm>
            <a:prstGeom prst="rect">
              <a:avLst/>
            </a:prstGeom>
            <a:noFill/>
            <a:ln w="9525">
              <a:noFill/>
              <a:miter lim="800000"/>
              <a:headEnd/>
              <a:tailEnd/>
            </a:ln>
          </p:spPr>
          <p:txBody>
            <a:bodyPr>
              <a:spAutoFit/>
            </a:bodyPr>
            <a:lstStyle/>
            <a:p>
              <a:pPr marL="381000" lvl="2" fontAlgn="base">
                <a:lnSpc>
                  <a:spcPct val="65000"/>
                </a:lnSpc>
                <a:spcBef>
                  <a:spcPct val="0"/>
                </a:spcBef>
              </a:pPr>
              <a:r>
                <a:rPr lang="en-US" altLang="zh-CN" sz="2300" baseline="0" dirty="0" err="1">
                  <a:solidFill>
                    <a:srgbClr val="000000"/>
                  </a:solidFill>
                </a:rPr>
                <a:t>int</a:t>
              </a:r>
              <a:r>
                <a:rPr lang="en-US" altLang="zh-CN" sz="2300" baseline="0" dirty="0">
                  <a:solidFill>
                    <a:srgbClr val="000000"/>
                  </a:solidFill>
                </a:rPr>
                <a:t>  </a:t>
              </a:r>
              <a:r>
                <a:rPr lang="en-US" altLang="zh-CN" sz="2300" dirty="0">
                  <a:solidFill>
                    <a:srgbClr val="000000"/>
                  </a:solidFill>
                </a:rPr>
                <a:t>length</a:t>
              </a:r>
              <a:r>
                <a:rPr lang="en-US" altLang="zh-CN" sz="2300" baseline="0" dirty="0">
                  <a:solidFill>
                    <a:srgbClr val="000000"/>
                  </a:solidFill>
                </a:rPr>
                <a:t>( </a:t>
              </a:r>
              <a:r>
                <a:rPr lang="en-US" altLang="zh-CN" sz="2300" baseline="0" dirty="0" err="1">
                  <a:solidFill>
                    <a:srgbClr val="000000"/>
                  </a:solidFill>
                </a:rPr>
                <a:t>Nodeptr</a:t>
              </a:r>
              <a:r>
                <a:rPr lang="en-US" altLang="zh-CN" sz="2300" baseline="0" dirty="0">
                  <a:solidFill>
                    <a:srgbClr val="000000"/>
                  </a:solidFill>
                </a:rPr>
                <a:t> list )</a:t>
              </a:r>
            </a:p>
            <a:p>
              <a:pPr marL="381000" lvl="2" fontAlgn="base">
                <a:lnSpc>
                  <a:spcPct val="65000"/>
                </a:lnSpc>
                <a:spcBef>
                  <a:spcPct val="0"/>
                </a:spcBef>
              </a:pPr>
              <a:r>
                <a:rPr lang="en-US" altLang="zh-CN" sz="2300" baseline="0" dirty="0">
                  <a:solidFill>
                    <a:srgbClr val="000000"/>
                  </a:solidFill>
                </a:rPr>
                <a:t>{</a:t>
              </a:r>
            </a:p>
            <a:p>
              <a:pPr marL="381000" lvl="2" fontAlgn="base">
                <a:lnSpc>
                  <a:spcPct val="65000"/>
                </a:lnSpc>
                <a:spcBef>
                  <a:spcPct val="0"/>
                </a:spcBef>
              </a:pPr>
              <a:r>
                <a:rPr lang="en-US" altLang="zh-CN" sz="2300" baseline="0" dirty="0">
                  <a:solidFill>
                    <a:srgbClr val="000000"/>
                  </a:solidFill>
                </a:rPr>
                <a:t>      </a:t>
              </a:r>
              <a:r>
                <a:rPr lang="en-US" altLang="zh-CN" sz="2300" dirty="0" err="1">
                  <a:solidFill>
                    <a:srgbClr val="000000"/>
                  </a:solidFill>
                </a:rPr>
                <a:t>Nodeptr</a:t>
              </a:r>
              <a:r>
                <a:rPr lang="en-US" altLang="zh-CN" sz="2300" baseline="0" dirty="0">
                  <a:solidFill>
                    <a:srgbClr val="000000"/>
                  </a:solidFill>
                </a:rPr>
                <a:t> p=list;</a:t>
              </a:r>
            </a:p>
            <a:p>
              <a:pPr marL="381000" lvl="2" fontAlgn="base">
                <a:lnSpc>
                  <a:spcPct val="65000"/>
                </a:lnSpc>
                <a:spcBef>
                  <a:spcPct val="0"/>
                </a:spcBef>
              </a:pPr>
              <a:r>
                <a:rPr lang="en-US" altLang="zh-CN" sz="2300" baseline="0" dirty="0">
                  <a:solidFill>
                    <a:srgbClr val="000000"/>
                  </a:solidFill>
                </a:rPr>
                <a:t>      </a:t>
              </a:r>
              <a:r>
                <a:rPr lang="en-US" altLang="zh-CN" sz="2300" baseline="0" dirty="0" err="1">
                  <a:solidFill>
                    <a:srgbClr val="000000"/>
                  </a:solidFill>
                </a:rPr>
                <a:t>int</a:t>
              </a:r>
              <a:r>
                <a:rPr lang="en-US" altLang="zh-CN" sz="2300" baseline="0" dirty="0">
                  <a:solidFill>
                    <a:srgbClr val="000000"/>
                  </a:solidFill>
                </a:rPr>
                <a:t> n=0;                        </a:t>
              </a:r>
              <a:r>
                <a:rPr lang="en-US" altLang="zh-CN" sz="2100" baseline="0" dirty="0">
                  <a:solidFill>
                    <a:srgbClr val="000000"/>
                  </a:solidFill>
                </a:rPr>
                <a:t>/* </a:t>
              </a:r>
              <a:r>
                <a:rPr lang="zh-CN" altLang="en-US" sz="2100" baseline="0" dirty="0">
                  <a:solidFill>
                    <a:srgbClr val="000000"/>
                  </a:solidFill>
                  <a:latin typeface="幼圆" pitchFamily="49" charset="-122"/>
                  <a:ea typeface="幼圆" pitchFamily="49" charset="-122"/>
                </a:rPr>
                <a:t>链表的长度</a:t>
              </a:r>
              <a:r>
                <a:rPr lang="zh-CN" altLang="zh-CN" sz="2100" baseline="0" dirty="0">
                  <a:solidFill>
                    <a:srgbClr val="000000"/>
                  </a:solidFill>
                  <a:latin typeface="幼圆" pitchFamily="49" charset="-122"/>
                  <a:ea typeface="幼圆" pitchFamily="49" charset="-122"/>
                </a:rPr>
                <a:t>置</a:t>
              </a:r>
              <a:r>
                <a:rPr lang="zh-CN" altLang="en-US" sz="2100" baseline="0" dirty="0">
                  <a:solidFill>
                    <a:srgbClr val="000000"/>
                  </a:solidFill>
                  <a:latin typeface="幼圆" pitchFamily="49" charset="-122"/>
                  <a:ea typeface="幼圆" pitchFamily="49" charset="-122"/>
                </a:rPr>
                <a:t>初值0</a:t>
              </a:r>
              <a:r>
                <a:rPr lang="zh-CN" altLang="en-US" sz="2100" baseline="0" dirty="0">
                  <a:solidFill>
                    <a:srgbClr val="000000"/>
                  </a:solidFill>
                  <a:latin typeface="宋体" charset="-122"/>
                </a:rPr>
                <a:t> </a:t>
              </a:r>
              <a:r>
                <a:rPr lang="zh-CN" altLang="en-US" sz="2100" baseline="0" dirty="0">
                  <a:solidFill>
                    <a:srgbClr val="000000"/>
                  </a:solidFill>
                </a:rPr>
                <a:t>*/</a:t>
              </a:r>
              <a:endParaRPr lang="en-US" altLang="zh-CN" sz="2100" baseline="0" dirty="0">
                <a:solidFill>
                  <a:srgbClr val="000000"/>
                </a:solidFill>
              </a:endParaRPr>
            </a:p>
            <a:p>
              <a:pPr marL="381000" lvl="2" fontAlgn="base">
                <a:lnSpc>
                  <a:spcPct val="65000"/>
                </a:lnSpc>
                <a:spcBef>
                  <a:spcPct val="0"/>
                </a:spcBef>
              </a:pPr>
              <a:r>
                <a:rPr lang="en-US" altLang="zh-CN" sz="2100" dirty="0">
                  <a:solidFill>
                    <a:srgbClr val="000000"/>
                  </a:solidFill>
                  <a:latin typeface="宋体" charset="-122"/>
                </a:rPr>
                <a:t>   if(list == NULL) return 0;</a:t>
              </a:r>
              <a:r>
                <a:rPr lang="zh-CN" altLang="en-US" sz="2300" baseline="0" dirty="0">
                  <a:solidFill>
                    <a:srgbClr val="000000"/>
                  </a:solidFill>
                  <a:latin typeface="宋体" charset="-122"/>
                </a:rPr>
                <a:t> </a:t>
              </a:r>
              <a:endParaRPr lang="zh-CN" altLang="en-US" sz="2300" baseline="0" dirty="0">
                <a:solidFill>
                  <a:srgbClr val="000000"/>
                </a:solidFill>
              </a:endParaRPr>
            </a:p>
            <a:p>
              <a:pPr marL="381000" lvl="2" algn="just" fontAlgn="base">
                <a:lnSpc>
                  <a:spcPct val="65000"/>
                </a:lnSpc>
                <a:spcBef>
                  <a:spcPct val="0"/>
                </a:spcBef>
              </a:pPr>
              <a:r>
                <a:rPr lang="zh-CN" altLang="zh-CN" sz="2300" baseline="0" dirty="0">
                  <a:solidFill>
                    <a:srgbClr val="000000"/>
                  </a:solidFill>
                  <a:latin typeface="宋体" charset="-122"/>
                </a:rPr>
                <a:t>   </a:t>
              </a:r>
              <a:r>
                <a:rPr lang="zh-CN" altLang="en-US" sz="2300" baseline="0" dirty="0">
                  <a:solidFill>
                    <a:srgbClr val="000000"/>
                  </a:solidFill>
                  <a:latin typeface="宋体" charset="-122"/>
                </a:rPr>
                <a:t>d</a:t>
              </a:r>
              <a:r>
                <a:rPr lang="en-US" altLang="zh-CN" sz="2300" baseline="0" dirty="0">
                  <a:solidFill>
                    <a:srgbClr val="000000"/>
                  </a:solidFill>
                  <a:latin typeface="宋体" charset="-122"/>
                </a:rPr>
                <a:t>o</a:t>
              </a:r>
              <a:r>
                <a:rPr lang="en-US" altLang="zh-CN" sz="2300" baseline="0" dirty="0">
                  <a:solidFill>
                    <a:srgbClr val="000000"/>
                  </a:solidFill>
                </a:rPr>
                <a:t>{</a:t>
              </a:r>
            </a:p>
            <a:p>
              <a:pPr marL="381000" lvl="2" algn="just" fontAlgn="base">
                <a:lnSpc>
                  <a:spcPct val="65000"/>
                </a:lnSpc>
                <a:spcBef>
                  <a:spcPct val="0"/>
                </a:spcBef>
              </a:pPr>
              <a:r>
                <a:rPr lang="en-US" altLang="zh-CN" sz="2300" baseline="0" dirty="0">
                  <a:solidFill>
                    <a:srgbClr val="000000"/>
                  </a:solidFill>
                </a:rPr>
                <a:t>            p=p</a:t>
              </a:r>
              <a:r>
                <a:rPr lang="en-US" altLang="zh-CN" sz="2300" baseline="0" dirty="0">
                  <a:solidFill>
                    <a:srgbClr val="000000"/>
                  </a:solidFill>
                  <a:latin typeface="宋体" charset="-122"/>
                  <a:ea typeface="宋体" charset="-122"/>
                </a:rPr>
                <a:t>-</a:t>
              </a:r>
              <a:r>
                <a:rPr lang="en-US" altLang="zh-CN" sz="2300" baseline="0" dirty="0">
                  <a:solidFill>
                    <a:srgbClr val="000000"/>
                  </a:solidFill>
                </a:rPr>
                <a:t>&gt;link;</a:t>
              </a:r>
            </a:p>
            <a:p>
              <a:pPr marL="381000" lvl="2" fontAlgn="base">
                <a:lnSpc>
                  <a:spcPct val="65000"/>
                </a:lnSpc>
                <a:spcBef>
                  <a:spcPct val="0"/>
                </a:spcBef>
              </a:pPr>
              <a:r>
                <a:rPr lang="en-US" altLang="zh-CN" sz="2300" baseline="0" dirty="0">
                  <a:solidFill>
                    <a:srgbClr val="000000"/>
                  </a:solidFill>
                </a:rPr>
                <a:t>            n++;</a:t>
              </a:r>
            </a:p>
            <a:p>
              <a:pPr marL="381000" lvl="2" algn="just" fontAlgn="base">
                <a:lnSpc>
                  <a:spcPct val="65000"/>
                </a:lnSpc>
                <a:spcBef>
                  <a:spcPct val="0"/>
                </a:spcBef>
              </a:pPr>
              <a:r>
                <a:rPr lang="en-US" altLang="zh-CN" sz="2300" baseline="0" dirty="0">
                  <a:solidFill>
                    <a:srgbClr val="000000"/>
                  </a:solidFill>
                </a:rPr>
                <a:t>      }while(</a:t>
              </a:r>
              <a:r>
                <a:rPr lang="en-US" altLang="zh-CN" sz="2400" baseline="0" dirty="0">
                  <a:solidFill>
                    <a:srgbClr val="FF3300"/>
                  </a:solidFill>
                </a:rPr>
                <a:t>p!=list</a:t>
              </a:r>
              <a:r>
                <a:rPr lang="en-US" altLang="zh-CN" sz="2300" baseline="0" dirty="0">
                  <a:solidFill>
                    <a:srgbClr val="000000"/>
                  </a:solidFill>
                </a:rPr>
                <a:t>);</a:t>
              </a:r>
            </a:p>
            <a:p>
              <a:pPr marL="381000" lvl="2" algn="just" fontAlgn="base">
                <a:lnSpc>
                  <a:spcPct val="65000"/>
                </a:lnSpc>
                <a:spcBef>
                  <a:spcPct val="0"/>
                </a:spcBef>
              </a:pPr>
              <a:r>
                <a:rPr lang="en-US" altLang="zh-CN" sz="2300" baseline="0" dirty="0">
                  <a:solidFill>
                    <a:srgbClr val="000000"/>
                  </a:solidFill>
                </a:rPr>
                <a:t>      return n;                       </a:t>
              </a:r>
              <a:r>
                <a:rPr lang="en-US" altLang="zh-CN" sz="2100" baseline="0" dirty="0">
                  <a:solidFill>
                    <a:srgbClr val="000000"/>
                  </a:solidFill>
                </a:rPr>
                <a:t>/* </a:t>
              </a:r>
              <a:r>
                <a:rPr lang="zh-CN" altLang="en-US" sz="2100" baseline="0" dirty="0">
                  <a:solidFill>
                    <a:srgbClr val="000000"/>
                  </a:solidFill>
                  <a:latin typeface="宋体" charset="-122"/>
                  <a:ea typeface="幼圆" pitchFamily="49" charset="-122"/>
                </a:rPr>
                <a:t>返回链表的长度</a:t>
              </a:r>
              <a:r>
                <a:rPr lang="en-US" altLang="en-US" sz="2100" baseline="0" dirty="0">
                  <a:solidFill>
                    <a:srgbClr val="000000"/>
                  </a:solidFill>
                  <a:latin typeface="宋体" charset="-122"/>
                </a:rPr>
                <a:t>n </a:t>
              </a:r>
              <a:r>
                <a:rPr lang="en-US" altLang="zh-CN" sz="2100" baseline="0" dirty="0">
                  <a:solidFill>
                    <a:srgbClr val="000000"/>
                  </a:solidFill>
                </a:rPr>
                <a:t>*/</a:t>
              </a:r>
              <a:r>
                <a:rPr lang="en-US" altLang="zh-CN" sz="2300" baseline="0" dirty="0">
                  <a:solidFill>
                    <a:srgbClr val="000000"/>
                  </a:solidFill>
                </a:rPr>
                <a:t> </a:t>
              </a:r>
              <a:endParaRPr lang="en-US" altLang="zh-CN" sz="2300" baseline="0" dirty="0">
                <a:solidFill>
                  <a:srgbClr val="000000"/>
                </a:solidFill>
                <a:latin typeface="宋体" charset="-122"/>
              </a:endParaRPr>
            </a:p>
            <a:p>
              <a:pPr algn="just" fontAlgn="base">
                <a:lnSpc>
                  <a:spcPct val="65000"/>
                </a:lnSpc>
                <a:spcBef>
                  <a:spcPct val="0"/>
                </a:spcBef>
              </a:pPr>
              <a:r>
                <a:rPr lang="zh-CN" altLang="en-US" sz="2300" baseline="0" dirty="0">
                  <a:solidFill>
                    <a:srgbClr val="000000"/>
                  </a:solidFill>
                  <a:latin typeface="宋体" charset="-122"/>
                </a:rPr>
                <a:t>  </a:t>
              </a:r>
              <a:r>
                <a:rPr lang="en-US" altLang="zh-CN" sz="2300" baseline="0" dirty="0">
                  <a:solidFill>
                    <a:srgbClr val="000000"/>
                  </a:solidFill>
                </a:rPr>
                <a:t>}</a:t>
              </a:r>
              <a:endParaRPr lang="zh-CN" altLang="en-US" sz="2300" baseline="0" dirty="0">
                <a:solidFill>
                  <a:srgbClr val="000000"/>
                </a:solidFill>
              </a:endParaRPr>
            </a:p>
          </p:txBody>
        </p:sp>
        <p:sp>
          <p:nvSpPr>
            <p:cNvPr id="38921" name="Rectangle 9"/>
            <p:cNvSpPr>
              <a:spLocks noChangeArrowheads="1"/>
            </p:cNvSpPr>
            <p:nvPr/>
          </p:nvSpPr>
          <p:spPr bwMode="auto">
            <a:xfrm>
              <a:off x="360" y="2838"/>
              <a:ext cx="432" cy="858"/>
            </a:xfrm>
            <a:prstGeom prst="rect">
              <a:avLst/>
            </a:prstGeom>
            <a:noFill/>
            <a:ln w="12700" cap="sq">
              <a:noFill/>
              <a:miter lim="800000"/>
              <a:headEnd/>
              <a:tailEnd/>
            </a:ln>
            <a:effectLst>
              <a:outerShdw dist="17961" dir="2700000" algn="ctr" rotWithShape="0">
                <a:srgbClr val="000000"/>
              </a:outerShdw>
            </a:effectLst>
          </p:spPr>
          <p:txBody>
            <a:bodyPr>
              <a:spAutoFit/>
            </a:bodyPr>
            <a:lstStyle/>
            <a:p>
              <a:pPr>
                <a:lnSpc>
                  <a:spcPct val="80000"/>
                </a:lnSpc>
                <a:spcBef>
                  <a:spcPct val="0"/>
                </a:spcBef>
              </a:pPr>
              <a:r>
                <a:rPr lang="zh-CN" altLang="en-US" sz="2600" baseline="0">
                  <a:solidFill>
                    <a:srgbClr val="FF3300"/>
                  </a:solidFill>
                  <a:latin typeface="黑体" pitchFamily="2" charset="-122"/>
                  <a:ea typeface="黑体" pitchFamily="2" charset="-122"/>
                </a:rPr>
                <a:t>循</a:t>
              </a:r>
            </a:p>
            <a:p>
              <a:pPr>
                <a:lnSpc>
                  <a:spcPct val="80000"/>
                </a:lnSpc>
                <a:spcBef>
                  <a:spcPct val="0"/>
                </a:spcBef>
              </a:pPr>
              <a:r>
                <a:rPr lang="zh-CN" altLang="en-US" sz="2600" baseline="0">
                  <a:solidFill>
                    <a:srgbClr val="FF3300"/>
                  </a:solidFill>
                  <a:latin typeface="黑体" pitchFamily="2" charset="-122"/>
                  <a:ea typeface="黑体" pitchFamily="2" charset="-122"/>
                </a:rPr>
                <a:t>环</a:t>
              </a:r>
            </a:p>
            <a:p>
              <a:pPr>
                <a:lnSpc>
                  <a:spcPct val="80000"/>
                </a:lnSpc>
                <a:spcBef>
                  <a:spcPct val="0"/>
                </a:spcBef>
              </a:pPr>
              <a:r>
                <a:rPr lang="zh-CN" altLang="en-US" sz="2600" baseline="0">
                  <a:solidFill>
                    <a:srgbClr val="FF3300"/>
                  </a:solidFill>
                  <a:latin typeface="黑体" pitchFamily="2" charset="-122"/>
                  <a:ea typeface="黑体" pitchFamily="2" charset="-122"/>
                </a:rPr>
                <a:t>链</a:t>
              </a:r>
            </a:p>
            <a:p>
              <a:pPr>
                <a:lnSpc>
                  <a:spcPct val="80000"/>
                </a:lnSpc>
                <a:spcBef>
                  <a:spcPct val="0"/>
                </a:spcBef>
              </a:pPr>
              <a:r>
                <a:rPr lang="zh-CN" altLang="en-US" sz="2600" baseline="0">
                  <a:solidFill>
                    <a:srgbClr val="FF3300"/>
                  </a:solidFill>
                  <a:latin typeface="黑体" pitchFamily="2" charset="-122"/>
                  <a:ea typeface="黑体" pitchFamily="2" charset="-122"/>
                </a:rPr>
                <a:t>表</a:t>
              </a:r>
            </a:p>
          </p:txBody>
        </p:sp>
      </p:grpSp>
      <p:grpSp>
        <p:nvGrpSpPr>
          <p:cNvPr id="4" name="Group 36"/>
          <p:cNvGrpSpPr>
            <a:grpSpLocks/>
          </p:cNvGrpSpPr>
          <p:nvPr/>
        </p:nvGrpSpPr>
        <p:grpSpPr bwMode="auto">
          <a:xfrm>
            <a:off x="304800" y="171450"/>
            <a:ext cx="5410200" cy="628650"/>
            <a:chOff x="192" y="108"/>
            <a:chExt cx="3408" cy="396"/>
          </a:xfrm>
        </p:grpSpPr>
        <p:sp>
          <p:nvSpPr>
            <p:cNvPr id="38917" name="Oval 11"/>
            <p:cNvSpPr>
              <a:spLocks noChangeArrowheads="1"/>
            </p:cNvSpPr>
            <p:nvPr/>
          </p:nvSpPr>
          <p:spPr bwMode="auto">
            <a:xfrm>
              <a:off x="192" y="120"/>
              <a:ext cx="3408" cy="384"/>
            </a:xfrm>
            <a:prstGeom prst="ellipse">
              <a:avLst/>
            </a:prstGeom>
            <a:solidFill>
              <a:srgbClr val="FFFFC1"/>
            </a:solidFill>
            <a:ln w="12700" cap="sq">
              <a:noFill/>
              <a:round/>
              <a:headEnd/>
              <a:tailEnd/>
            </a:ln>
            <a:effectLst>
              <a:outerShdw dist="56796" dir="1593903" algn="ctr" rotWithShape="0">
                <a:srgbClr val="B2B2B2"/>
              </a:outerShdw>
            </a:effectLst>
          </p:spPr>
          <p:txBody>
            <a:bodyPr wrap="none" anchor="ctr"/>
            <a:lstStyle/>
            <a:p>
              <a:endParaRPr lang="zh-CN" altLang="en-US"/>
            </a:p>
          </p:txBody>
        </p:sp>
        <p:sp>
          <p:nvSpPr>
            <p:cNvPr id="38918" name="Rectangle 12"/>
            <p:cNvSpPr>
              <a:spLocks noChangeArrowheads="1"/>
            </p:cNvSpPr>
            <p:nvPr/>
          </p:nvSpPr>
          <p:spPr bwMode="auto">
            <a:xfrm>
              <a:off x="420" y="108"/>
              <a:ext cx="3000" cy="394"/>
            </a:xfrm>
            <a:prstGeom prst="rect">
              <a:avLst/>
            </a:prstGeom>
            <a:noFill/>
            <a:ln w="12700" cap="sq">
              <a:noFill/>
              <a:miter lim="800000"/>
              <a:headEnd/>
              <a:tailEnd/>
            </a:ln>
          </p:spPr>
          <p:txBody>
            <a:bodyPr>
              <a:spAutoFit/>
            </a:bodyPr>
            <a:lstStyle/>
            <a:p>
              <a:r>
                <a:rPr kumimoji="1" lang="zh-CN" altLang="en-US" sz="3500" baseline="0">
                  <a:solidFill>
                    <a:srgbClr val="00008C"/>
                  </a:solidFill>
                  <a:ea typeface="华文新魏" pitchFamily="2" charset="-122"/>
                </a:rPr>
                <a:t>求非空线性链表的长度</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35"/>
          <p:cNvGrpSpPr>
            <a:grpSpLocks/>
          </p:cNvGrpSpPr>
          <p:nvPr/>
        </p:nvGrpSpPr>
        <p:grpSpPr bwMode="auto">
          <a:xfrm>
            <a:off x="685800" y="1066800"/>
            <a:ext cx="5257800" cy="5486400"/>
            <a:chOff x="288" y="672"/>
            <a:chExt cx="3312" cy="3456"/>
          </a:xfrm>
        </p:grpSpPr>
        <p:sp>
          <p:nvSpPr>
            <p:cNvPr id="39961" name="Freeform 31"/>
            <p:cNvSpPr>
              <a:spLocks/>
            </p:cNvSpPr>
            <p:nvPr/>
          </p:nvSpPr>
          <p:spPr bwMode="auto">
            <a:xfrm>
              <a:off x="336" y="672"/>
              <a:ext cx="3120" cy="3456"/>
            </a:xfrm>
            <a:custGeom>
              <a:avLst/>
              <a:gdLst>
                <a:gd name="T0" fmla="*/ 15 w 5083"/>
                <a:gd name="T1" fmla="*/ 6107 h 1974"/>
                <a:gd name="T2" fmla="*/ 45 w 5083"/>
                <a:gd name="T3" fmla="*/ 5177 h 1974"/>
                <a:gd name="T4" fmla="*/ 147 w 5083"/>
                <a:gd name="T5" fmla="*/ 5480 h 1974"/>
                <a:gd name="T6" fmla="*/ 250 w 5083"/>
                <a:gd name="T7" fmla="*/ 2339 h 1974"/>
                <a:gd name="T8" fmla="*/ 268 w 5083"/>
                <a:gd name="T9" fmla="*/ 5480 h 1974"/>
                <a:gd name="T10" fmla="*/ 268 w 5083"/>
                <a:gd name="T11" fmla="*/ 14608 h 1974"/>
                <a:gd name="T12" fmla="*/ 266 w 5083"/>
                <a:gd name="T13" fmla="*/ 15540 h 1974"/>
                <a:gd name="T14" fmla="*/ 265 w 5083"/>
                <a:gd name="T15" fmla="*/ 16469 h 1974"/>
                <a:gd name="T16" fmla="*/ 266 w 5083"/>
                <a:gd name="T17" fmla="*/ 28107 h 1974"/>
                <a:gd name="T18" fmla="*/ 269 w 5083"/>
                <a:gd name="T19" fmla="*/ 30922 h 1974"/>
                <a:gd name="T20" fmla="*/ 271 w 5083"/>
                <a:gd name="T21" fmla="*/ 34066 h 1974"/>
                <a:gd name="T22" fmla="*/ 269 w 5083"/>
                <a:gd name="T23" fmla="*/ 42237 h 1974"/>
                <a:gd name="T24" fmla="*/ 239 w 5083"/>
                <a:gd name="T25" fmla="*/ 52623 h 1974"/>
                <a:gd name="T26" fmla="*/ 206 w 5083"/>
                <a:gd name="T27" fmla="*/ 52932 h 1974"/>
                <a:gd name="T28" fmla="*/ 160 w 5083"/>
                <a:gd name="T29" fmla="*/ 52295 h 1974"/>
                <a:gd name="T30" fmla="*/ 120 w 5083"/>
                <a:gd name="T31" fmla="*/ 50107 h 1974"/>
                <a:gd name="T32" fmla="*/ 46 w 5083"/>
                <a:gd name="T33" fmla="*/ 51022 h 1974"/>
                <a:gd name="T34" fmla="*/ 2 w 5083"/>
                <a:gd name="T35" fmla="*/ 47255 h 1974"/>
                <a:gd name="T36" fmla="*/ 2 w 5083"/>
                <a:gd name="T37" fmla="*/ 20557 h 1974"/>
                <a:gd name="T38" fmla="*/ 2 w 5083"/>
                <a:gd name="T39" fmla="*/ 21823 h 1974"/>
                <a:gd name="T40" fmla="*/ 4 w 5083"/>
                <a:gd name="T41" fmla="*/ 20874 h 1974"/>
                <a:gd name="T42" fmla="*/ 4 w 5083"/>
                <a:gd name="T43" fmla="*/ 18686 h 1974"/>
                <a:gd name="T44" fmla="*/ 0 w 5083"/>
                <a:gd name="T45" fmla="*/ 12089 h 1974"/>
                <a:gd name="T46" fmla="*/ 1 w 5083"/>
                <a:gd name="T47" fmla="*/ 8934 h 1974"/>
                <a:gd name="T48" fmla="*/ 18 w 5083"/>
                <a:gd name="T49" fmla="*/ 6107 h 19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083" h="1974">
                  <a:moveTo>
                    <a:pt x="272" y="212"/>
                  </a:moveTo>
                  <a:cubicBezTo>
                    <a:pt x="475" y="206"/>
                    <a:pt x="653" y="194"/>
                    <a:pt x="851" y="180"/>
                  </a:cubicBezTo>
                  <a:cubicBezTo>
                    <a:pt x="1493" y="200"/>
                    <a:pt x="2064" y="195"/>
                    <a:pt x="2738" y="190"/>
                  </a:cubicBezTo>
                  <a:cubicBezTo>
                    <a:pt x="3379" y="131"/>
                    <a:pt x="4026" y="107"/>
                    <a:pt x="4669" y="81"/>
                  </a:cubicBezTo>
                  <a:cubicBezTo>
                    <a:pt x="5083" y="95"/>
                    <a:pt x="4942" y="0"/>
                    <a:pt x="5007" y="190"/>
                  </a:cubicBezTo>
                  <a:cubicBezTo>
                    <a:pt x="5003" y="296"/>
                    <a:pt x="5009" y="402"/>
                    <a:pt x="4996" y="507"/>
                  </a:cubicBezTo>
                  <a:cubicBezTo>
                    <a:pt x="4994" y="522"/>
                    <a:pt x="4972" y="527"/>
                    <a:pt x="4963" y="540"/>
                  </a:cubicBezTo>
                  <a:cubicBezTo>
                    <a:pt x="4957" y="549"/>
                    <a:pt x="4956" y="561"/>
                    <a:pt x="4952" y="572"/>
                  </a:cubicBezTo>
                  <a:cubicBezTo>
                    <a:pt x="4956" y="707"/>
                    <a:pt x="4931" y="848"/>
                    <a:pt x="4974" y="976"/>
                  </a:cubicBezTo>
                  <a:cubicBezTo>
                    <a:pt x="4985" y="1008"/>
                    <a:pt x="5014" y="1043"/>
                    <a:pt x="5029" y="1074"/>
                  </a:cubicBezTo>
                  <a:cubicBezTo>
                    <a:pt x="5046" y="1107"/>
                    <a:pt x="5050" y="1148"/>
                    <a:pt x="5062" y="1183"/>
                  </a:cubicBezTo>
                  <a:cubicBezTo>
                    <a:pt x="5054" y="1289"/>
                    <a:pt x="5043" y="1367"/>
                    <a:pt x="5018" y="1467"/>
                  </a:cubicBezTo>
                  <a:cubicBezTo>
                    <a:pt x="5000" y="1962"/>
                    <a:pt x="5066" y="1815"/>
                    <a:pt x="4462" y="1827"/>
                  </a:cubicBezTo>
                  <a:cubicBezTo>
                    <a:pt x="4258" y="1831"/>
                    <a:pt x="4055" y="1834"/>
                    <a:pt x="3851" y="1838"/>
                  </a:cubicBezTo>
                  <a:cubicBezTo>
                    <a:pt x="3683" y="1835"/>
                    <a:pt x="3203" y="1829"/>
                    <a:pt x="2978" y="1816"/>
                  </a:cubicBezTo>
                  <a:cubicBezTo>
                    <a:pt x="2738" y="1803"/>
                    <a:pt x="2499" y="1756"/>
                    <a:pt x="2258" y="1740"/>
                  </a:cubicBezTo>
                  <a:cubicBezTo>
                    <a:pt x="1792" y="1747"/>
                    <a:pt x="1328" y="1756"/>
                    <a:pt x="862" y="1772"/>
                  </a:cubicBezTo>
                  <a:cubicBezTo>
                    <a:pt x="168" y="1752"/>
                    <a:pt x="165" y="1974"/>
                    <a:pt x="54" y="1641"/>
                  </a:cubicBezTo>
                  <a:cubicBezTo>
                    <a:pt x="27" y="961"/>
                    <a:pt x="27" y="1270"/>
                    <a:pt x="43" y="714"/>
                  </a:cubicBezTo>
                  <a:cubicBezTo>
                    <a:pt x="47" y="729"/>
                    <a:pt x="40" y="751"/>
                    <a:pt x="54" y="758"/>
                  </a:cubicBezTo>
                  <a:cubicBezTo>
                    <a:pt x="64" y="763"/>
                    <a:pt x="62" y="736"/>
                    <a:pt x="65" y="725"/>
                  </a:cubicBezTo>
                  <a:cubicBezTo>
                    <a:pt x="90" y="636"/>
                    <a:pt x="62" y="721"/>
                    <a:pt x="87" y="649"/>
                  </a:cubicBezTo>
                  <a:cubicBezTo>
                    <a:pt x="74" y="415"/>
                    <a:pt x="124" y="481"/>
                    <a:pt x="0" y="420"/>
                  </a:cubicBezTo>
                  <a:cubicBezTo>
                    <a:pt x="4" y="383"/>
                    <a:pt x="5" y="346"/>
                    <a:pt x="11" y="310"/>
                  </a:cubicBezTo>
                  <a:cubicBezTo>
                    <a:pt x="40" y="121"/>
                    <a:pt x="98" y="212"/>
                    <a:pt x="338" y="212"/>
                  </a:cubicBezTo>
                </a:path>
              </a:pathLst>
            </a:custGeom>
            <a:solidFill>
              <a:srgbClr val="FFFFCD"/>
            </a:solidFill>
            <a:ln w="9525" cap="flat" cmpd="sng">
              <a:noFill/>
              <a:prstDash val="solid"/>
              <a:round/>
              <a:headEnd/>
              <a:tailEnd/>
            </a:ln>
            <a:effectLst>
              <a:outerShdw dist="206741" dir="2849373" algn="ctr" rotWithShape="0">
                <a:srgbClr val="B2B2B2"/>
              </a:outerShdw>
            </a:effectLst>
          </p:spPr>
          <p:txBody>
            <a:bodyPr wrap="none" anchor="ctr"/>
            <a:lstStyle/>
            <a:p>
              <a:endParaRPr lang="zh-CN" altLang="en-US"/>
            </a:p>
          </p:txBody>
        </p:sp>
        <p:sp>
          <p:nvSpPr>
            <p:cNvPr id="39962" name="Text Box 32"/>
            <p:cNvSpPr txBox="1">
              <a:spLocks noChangeArrowheads="1"/>
            </p:cNvSpPr>
            <p:nvPr/>
          </p:nvSpPr>
          <p:spPr bwMode="auto">
            <a:xfrm>
              <a:off x="288" y="1104"/>
              <a:ext cx="3312" cy="2200"/>
            </a:xfrm>
            <a:prstGeom prst="rect">
              <a:avLst/>
            </a:prstGeom>
            <a:noFill/>
            <a:ln w="9525">
              <a:noFill/>
              <a:miter lim="800000"/>
              <a:headEnd/>
              <a:tailEnd/>
            </a:ln>
          </p:spPr>
          <p:txBody>
            <a:bodyPr>
              <a:spAutoFit/>
            </a:bodyPr>
            <a:lstStyle/>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    已知</a:t>
              </a:r>
              <a:r>
                <a:rPr lang="en-US" altLang="zh-CN" sz="2600" baseline="0">
                  <a:solidFill>
                    <a:srgbClr val="00008C"/>
                  </a:solidFill>
                  <a:ea typeface="幼圆" pitchFamily="49" charset="-122"/>
                </a:rPr>
                <a:t>n</a:t>
              </a:r>
              <a:r>
                <a:rPr lang="zh-CN" altLang="en-US" sz="2600" baseline="0">
                  <a:solidFill>
                    <a:srgbClr val="00008C"/>
                  </a:solidFill>
                  <a:latin typeface="幼圆" pitchFamily="49" charset="-122"/>
                  <a:ea typeface="幼圆" pitchFamily="49" charset="-122"/>
                </a:rPr>
                <a:t>个人</a:t>
              </a:r>
              <a:r>
                <a:rPr lang="zh-CN" altLang="en-US" sz="2600" baseline="0">
                  <a:solidFill>
                    <a:srgbClr val="00008C"/>
                  </a:solidFill>
                  <a:ea typeface="幼圆" pitchFamily="49" charset="-122"/>
                </a:rPr>
                <a:t>(</a:t>
              </a:r>
              <a:r>
                <a:rPr lang="zh-CN" altLang="en-US" sz="2600" baseline="0">
                  <a:solidFill>
                    <a:srgbClr val="00008C"/>
                  </a:solidFill>
                  <a:latin typeface="幼圆" pitchFamily="49" charset="-122"/>
                  <a:ea typeface="幼圆" pitchFamily="49" charset="-122"/>
                </a:rPr>
                <a:t>不妨分别以</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编号</a:t>
              </a:r>
              <a:r>
                <a:rPr lang="zh-CN" altLang="en-US" sz="2600" baseline="0">
                  <a:solidFill>
                    <a:srgbClr val="00008C"/>
                  </a:solidFill>
                  <a:ea typeface="幼圆" pitchFamily="49" charset="-122"/>
                </a:rPr>
                <a:t>1,2,3,…,</a:t>
              </a:r>
              <a:r>
                <a:rPr lang="en-US" altLang="zh-CN" sz="2600" baseline="0">
                  <a:solidFill>
                    <a:srgbClr val="00008C"/>
                  </a:solidFill>
                  <a:ea typeface="幼圆" pitchFamily="49" charset="-122"/>
                </a:rPr>
                <a:t>n</a:t>
              </a:r>
              <a:r>
                <a:rPr lang="zh-CN" altLang="en-US" sz="2600" baseline="0">
                  <a:solidFill>
                    <a:srgbClr val="00008C"/>
                  </a:solidFill>
                  <a:latin typeface="幼圆" pitchFamily="49" charset="-122"/>
                  <a:ea typeface="幼圆" pitchFamily="49" charset="-122"/>
                </a:rPr>
                <a:t>代表）围坐在</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一张圆桌周围，编号为</a:t>
              </a:r>
              <a:r>
                <a:rPr lang="en-US" altLang="zh-CN" sz="2600" baseline="0">
                  <a:solidFill>
                    <a:srgbClr val="00008C"/>
                  </a:solidFill>
                  <a:ea typeface="幼圆" pitchFamily="49" charset="-122"/>
                </a:rPr>
                <a:t>k</a:t>
              </a:r>
              <a:r>
                <a:rPr lang="zh-CN" altLang="en-US" sz="2600" baseline="0">
                  <a:solidFill>
                    <a:srgbClr val="00008C"/>
                  </a:solidFill>
                  <a:latin typeface="幼圆" pitchFamily="49" charset="-122"/>
                  <a:ea typeface="幼圆" pitchFamily="49" charset="-122"/>
                </a:rPr>
                <a:t>的</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人从</a:t>
              </a:r>
              <a:r>
                <a:rPr lang="zh-CN" altLang="en-US" sz="2600" baseline="0">
                  <a:solidFill>
                    <a:srgbClr val="00008C"/>
                  </a:solidFill>
                  <a:ea typeface="幼圆" pitchFamily="49" charset="-122"/>
                </a:rPr>
                <a:t>1</a:t>
              </a:r>
              <a:r>
                <a:rPr lang="zh-CN" altLang="en-US" sz="2600" baseline="0">
                  <a:solidFill>
                    <a:srgbClr val="00008C"/>
                  </a:solidFill>
                  <a:latin typeface="幼圆" pitchFamily="49" charset="-122"/>
                  <a:ea typeface="幼圆" pitchFamily="49" charset="-122"/>
                </a:rPr>
                <a:t>开始报数,数到</a:t>
              </a:r>
              <a:r>
                <a:rPr lang="en-US" altLang="zh-CN" sz="2600" baseline="0">
                  <a:solidFill>
                    <a:srgbClr val="00008C"/>
                  </a:solidFill>
                  <a:ea typeface="幼圆" pitchFamily="49" charset="-122"/>
                </a:rPr>
                <a:t>m</a:t>
              </a:r>
              <a:r>
                <a:rPr lang="zh-CN" altLang="en-US" sz="2600" baseline="0">
                  <a:solidFill>
                    <a:srgbClr val="00008C"/>
                  </a:solidFill>
                  <a:latin typeface="幼圆" pitchFamily="49" charset="-122"/>
                  <a:ea typeface="幼圆" pitchFamily="49" charset="-122"/>
                </a:rPr>
                <a:t>的那</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个人出列，他的下一个人又</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从</a:t>
              </a:r>
              <a:r>
                <a:rPr lang="zh-CN" altLang="en-US" sz="2600" baseline="0">
                  <a:solidFill>
                    <a:srgbClr val="00008C"/>
                  </a:solidFill>
                  <a:ea typeface="幼圆" pitchFamily="49" charset="-122"/>
                </a:rPr>
                <a:t>1</a:t>
              </a:r>
              <a:r>
                <a:rPr lang="zh-CN" altLang="en-US" sz="2600" baseline="0">
                  <a:solidFill>
                    <a:srgbClr val="00008C"/>
                  </a:solidFill>
                  <a:latin typeface="幼圆" pitchFamily="49" charset="-122"/>
                  <a:ea typeface="幼圆" pitchFamily="49" charset="-122"/>
                </a:rPr>
                <a:t>开始继续报数,数到</a:t>
              </a:r>
              <a:r>
                <a:rPr lang="en-US" altLang="zh-CN" sz="2600" baseline="0">
                  <a:solidFill>
                    <a:srgbClr val="00008C"/>
                  </a:solidFill>
                  <a:ea typeface="幼圆" pitchFamily="49" charset="-122"/>
                </a:rPr>
                <a:t>m</a:t>
              </a:r>
              <a:r>
                <a:rPr lang="zh-CN" altLang="en-US" sz="2600" baseline="0">
                  <a:solidFill>
                    <a:srgbClr val="00008C"/>
                  </a:solidFill>
                  <a:latin typeface="幼圆" pitchFamily="49" charset="-122"/>
                  <a:ea typeface="幼圆" pitchFamily="49" charset="-122"/>
                </a:rPr>
                <a:t>的</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那个人出列,</a:t>
              </a:r>
              <a:r>
                <a:rPr lang="zh-CN" altLang="en-US" sz="2600" baseline="0">
                  <a:solidFill>
                    <a:srgbClr val="00008C"/>
                  </a:solidFill>
                  <a:ea typeface="幼圆" pitchFamily="49" charset="-122"/>
                </a:rPr>
                <a:t>…</a:t>
              </a:r>
              <a:r>
                <a:rPr lang="zh-CN" altLang="en-US" sz="2600" baseline="0">
                  <a:solidFill>
                    <a:srgbClr val="00008C"/>
                  </a:solidFill>
                  <a:latin typeface="幼圆" pitchFamily="49" charset="-122"/>
                  <a:ea typeface="幼圆" pitchFamily="49" charset="-122"/>
                </a:rPr>
                <a:t>,依此重复下</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去，直到圆桌周围的人全部</a:t>
              </a:r>
            </a:p>
            <a:p>
              <a:pPr marL="381000" lvl="2" fontAlgn="base">
                <a:lnSpc>
                  <a:spcPct val="95000"/>
                </a:lnSpc>
                <a:spcBef>
                  <a:spcPct val="0"/>
                </a:spcBef>
              </a:pPr>
              <a:r>
                <a:rPr lang="zh-CN" altLang="en-US" sz="2600" baseline="0">
                  <a:solidFill>
                    <a:srgbClr val="00008C"/>
                  </a:solidFill>
                  <a:latin typeface="幼圆" pitchFamily="49" charset="-122"/>
                  <a:ea typeface="幼圆" pitchFamily="49" charset="-122"/>
                </a:rPr>
                <a:t>出列。</a:t>
              </a:r>
              <a:endParaRPr kumimoji="1" lang="zh-CN" altLang="en-US" sz="2600" baseline="0">
                <a:solidFill>
                  <a:srgbClr val="00008C"/>
                </a:solidFill>
                <a:latin typeface="幼圆" pitchFamily="49" charset="-122"/>
                <a:ea typeface="幼圆" pitchFamily="49" charset="-122"/>
              </a:endParaRPr>
            </a:p>
          </p:txBody>
        </p:sp>
      </p:grpSp>
      <p:grpSp>
        <p:nvGrpSpPr>
          <p:cNvPr id="3" name="Group 733"/>
          <p:cNvGrpSpPr>
            <a:grpSpLocks/>
          </p:cNvGrpSpPr>
          <p:nvPr/>
        </p:nvGrpSpPr>
        <p:grpSpPr bwMode="auto">
          <a:xfrm>
            <a:off x="6096000" y="609600"/>
            <a:ext cx="2533650" cy="838200"/>
            <a:chOff x="3732" y="192"/>
            <a:chExt cx="1596" cy="528"/>
          </a:xfrm>
        </p:grpSpPr>
        <p:sp>
          <p:nvSpPr>
            <p:cNvPr id="39959" name="AutoShape 726"/>
            <p:cNvSpPr>
              <a:spLocks noChangeArrowheads="1"/>
            </p:cNvSpPr>
            <p:nvPr/>
          </p:nvSpPr>
          <p:spPr bwMode="auto">
            <a:xfrm>
              <a:off x="3732" y="192"/>
              <a:ext cx="1596" cy="528"/>
            </a:xfrm>
            <a:prstGeom prst="star16">
              <a:avLst>
                <a:gd name="adj" fmla="val 37500"/>
              </a:avLst>
            </a:prstGeom>
            <a:solidFill>
              <a:srgbClr val="FF0000"/>
            </a:solidFill>
            <a:ln w="38100" cap="sq">
              <a:solidFill>
                <a:srgbClr val="FFFF00"/>
              </a:solidFill>
              <a:miter lim="800000"/>
              <a:headEnd/>
              <a:tailEnd/>
            </a:ln>
            <a:effectLst>
              <a:outerShdw dist="117088" dir="751728" algn="ctr" rotWithShape="0">
                <a:srgbClr val="B2B2B2"/>
              </a:outerShdw>
            </a:effectLst>
          </p:spPr>
          <p:txBody>
            <a:bodyPr wrap="none" anchor="ctr"/>
            <a:lstStyle/>
            <a:p>
              <a:endParaRPr lang="zh-CN" altLang="en-US"/>
            </a:p>
          </p:txBody>
        </p:sp>
        <p:sp>
          <p:nvSpPr>
            <p:cNvPr id="39960" name="Rectangle 727"/>
            <p:cNvSpPr>
              <a:spLocks noChangeArrowheads="1"/>
            </p:cNvSpPr>
            <p:nvPr/>
          </p:nvSpPr>
          <p:spPr bwMode="auto">
            <a:xfrm>
              <a:off x="3972" y="228"/>
              <a:ext cx="1344" cy="368"/>
            </a:xfrm>
            <a:prstGeom prst="rect">
              <a:avLst/>
            </a:prstGeom>
            <a:noFill/>
            <a:ln w="12700" cap="sq">
              <a:noFill/>
              <a:miter lim="800000"/>
              <a:headEnd/>
              <a:tailEnd/>
            </a:ln>
            <a:effectLst>
              <a:outerShdw dist="35921" dir="2700000" algn="ctr" rotWithShape="0">
                <a:schemeClr val="bg1"/>
              </a:outerShdw>
            </a:effectLst>
          </p:spPr>
          <p:txBody>
            <a:bodyPr>
              <a:spAutoFit/>
            </a:bodyPr>
            <a:lstStyle/>
            <a:p>
              <a:r>
                <a:rPr lang="zh-CN" altLang="en-US" sz="3200" i="1" dirty="0">
                  <a:ea typeface="黑体" pitchFamily="2" charset="-122"/>
                </a:rPr>
                <a:t>圆桌问题</a:t>
              </a:r>
            </a:p>
          </p:txBody>
        </p:sp>
      </p:grpSp>
      <p:grpSp>
        <p:nvGrpSpPr>
          <p:cNvPr id="4" name="Group 731"/>
          <p:cNvGrpSpPr>
            <a:grpSpLocks/>
          </p:cNvGrpSpPr>
          <p:nvPr/>
        </p:nvGrpSpPr>
        <p:grpSpPr bwMode="auto">
          <a:xfrm>
            <a:off x="361950" y="365125"/>
            <a:ext cx="5810250" cy="808038"/>
            <a:chOff x="228" y="230"/>
            <a:chExt cx="3660" cy="509"/>
          </a:xfrm>
        </p:grpSpPr>
        <p:sp>
          <p:nvSpPr>
            <p:cNvPr id="39956" name="Rectangle 401"/>
            <p:cNvSpPr>
              <a:spLocks noChangeArrowheads="1"/>
            </p:cNvSpPr>
            <p:nvPr/>
          </p:nvSpPr>
          <p:spPr bwMode="auto">
            <a:xfrm>
              <a:off x="228" y="276"/>
              <a:ext cx="3408" cy="432"/>
            </a:xfrm>
            <a:prstGeom prst="rect">
              <a:avLst/>
            </a:prstGeom>
            <a:solidFill>
              <a:srgbClr val="CCFFFF"/>
            </a:solidFill>
            <a:ln w="12700" cap="sq">
              <a:noFill/>
              <a:miter lim="800000"/>
              <a:headEnd/>
              <a:tailEnd/>
            </a:ln>
            <a:effectLst>
              <a:outerShdw dist="107763" dir="2700000" algn="ctr" rotWithShape="0">
                <a:srgbClr val="B2B2B2"/>
              </a:outerShdw>
            </a:effectLst>
          </p:spPr>
          <p:txBody>
            <a:bodyPr wrap="none" anchor="ctr"/>
            <a:lstStyle/>
            <a:p>
              <a:endParaRPr lang="zh-CN" altLang="en-US"/>
            </a:p>
          </p:txBody>
        </p:sp>
        <p:sp>
          <p:nvSpPr>
            <p:cNvPr id="39957" name="Rectangle 403"/>
            <p:cNvSpPr>
              <a:spLocks noChangeArrowheads="1"/>
            </p:cNvSpPr>
            <p:nvPr/>
          </p:nvSpPr>
          <p:spPr bwMode="auto">
            <a:xfrm>
              <a:off x="778" y="329"/>
              <a:ext cx="3110" cy="356"/>
            </a:xfrm>
            <a:prstGeom prst="rect">
              <a:avLst/>
            </a:prstGeom>
            <a:noFill/>
            <a:ln w="12700" cap="sq">
              <a:noFill/>
              <a:miter lim="800000"/>
              <a:headEnd/>
              <a:tailEnd/>
            </a:ln>
          </p:spPr>
          <p:txBody>
            <a:bodyPr>
              <a:spAutoFit/>
            </a:bodyPr>
            <a:lstStyle/>
            <a:p>
              <a:r>
                <a:rPr kumimoji="1" lang="zh-CN" altLang="en-US" sz="3100" baseline="0" dirty="0">
                  <a:solidFill>
                    <a:srgbClr val="000099"/>
                  </a:solidFill>
                </a:rPr>
                <a:t>约瑟夫(</a:t>
              </a:r>
              <a:r>
                <a:rPr kumimoji="1" lang="en-US" altLang="zh-CN" sz="3100" baseline="0" dirty="0">
                  <a:solidFill>
                    <a:srgbClr val="000099"/>
                  </a:solidFill>
                </a:rPr>
                <a:t>JOSEPHU)</a:t>
              </a:r>
              <a:r>
                <a:rPr kumimoji="1" lang="zh-CN" altLang="en-US" sz="3100" baseline="0" dirty="0">
                  <a:solidFill>
                    <a:srgbClr val="000099"/>
                  </a:solidFill>
                </a:rPr>
                <a:t>问题</a:t>
              </a:r>
            </a:p>
          </p:txBody>
        </p:sp>
        <p:sp>
          <p:nvSpPr>
            <p:cNvPr id="39958" name="Rectangle 730"/>
            <p:cNvSpPr>
              <a:spLocks noChangeArrowheads="1"/>
            </p:cNvSpPr>
            <p:nvPr/>
          </p:nvSpPr>
          <p:spPr bwMode="auto">
            <a:xfrm>
              <a:off x="316" y="230"/>
              <a:ext cx="492" cy="509"/>
            </a:xfrm>
            <a:prstGeom prst="rect">
              <a:avLst/>
            </a:prstGeom>
            <a:noFill/>
            <a:ln w="12700" cap="sq">
              <a:noFill/>
              <a:miter lim="800000"/>
              <a:headEnd/>
              <a:tailEnd/>
            </a:ln>
            <a:effectLst>
              <a:outerShdw dist="28398" dir="3806097" algn="ctr" rotWithShape="0">
                <a:srgbClr val="000000"/>
              </a:outerShdw>
            </a:effectLst>
          </p:spPr>
          <p:txBody>
            <a:bodyPr wrap="none">
              <a:spAutoFit/>
            </a:bodyPr>
            <a:lstStyle/>
            <a:p>
              <a:r>
                <a:rPr kumimoji="1" lang="zh-CN" altLang="en-US" sz="4700" baseline="0">
                  <a:solidFill>
                    <a:srgbClr val="FF3300"/>
                  </a:solidFill>
                  <a:latin typeface="华文新魏" pitchFamily="2" charset="-122"/>
                  <a:ea typeface="华文新魏" pitchFamily="2" charset="-122"/>
                </a:rPr>
                <a:t>例</a:t>
              </a:r>
            </a:p>
          </p:txBody>
        </p:sp>
      </p:grpSp>
      <p:sp>
        <p:nvSpPr>
          <p:cNvPr id="191198" name="Text Box 734"/>
          <p:cNvSpPr txBox="1">
            <a:spLocks noChangeArrowheads="1"/>
          </p:cNvSpPr>
          <p:nvPr/>
        </p:nvSpPr>
        <p:spPr bwMode="auto">
          <a:xfrm>
            <a:off x="1069975" y="5181600"/>
            <a:ext cx="4470400" cy="488950"/>
          </a:xfrm>
          <a:prstGeom prst="rect">
            <a:avLst/>
          </a:prstGeom>
          <a:noFill/>
          <a:ln w="9525">
            <a:noFill/>
            <a:miter lim="800000"/>
            <a:headEnd/>
            <a:tailEnd/>
          </a:ln>
          <a:effectLst>
            <a:outerShdw dist="12700" dir="5400000" algn="ctr" rotWithShape="0">
              <a:srgbClr val="000000"/>
            </a:outerShdw>
          </a:effectLst>
        </p:spPr>
        <p:txBody>
          <a:bodyPr>
            <a:spAutoFit/>
          </a:bodyPr>
          <a:lstStyle/>
          <a:p>
            <a:r>
              <a:rPr lang="zh-CN" altLang="en-US" sz="2600" baseline="0">
                <a:solidFill>
                  <a:srgbClr val="FF3300"/>
                </a:solidFill>
                <a:ea typeface="幼圆" pitchFamily="49" charset="-122"/>
              </a:rPr>
              <a:t>直到圆桌周围只剩一个人。</a:t>
            </a:r>
          </a:p>
        </p:txBody>
      </p:sp>
      <p:grpSp>
        <p:nvGrpSpPr>
          <p:cNvPr id="5" name="Group 736"/>
          <p:cNvGrpSpPr>
            <a:grpSpLocks/>
          </p:cNvGrpSpPr>
          <p:nvPr/>
        </p:nvGrpSpPr>
        <p:grpSpPr bwMode="auto">
          <a:xfrm>
            <a:off x="5829300" y="2187575"/>
            <a:ext cx="2933700" cy="2841625"/>
            <a:chOff x="3672" y="1378"/>
            <a:chExt cx="1848" cy="1790"/>
          </a:xfrm>
        </p:grpSpPr>
        <p:sp>
          <p:nvSpPr>
            <p:cNvPr id="191201" name="Oval 737"/>
            <p:cNvSpPr>
              <a:spLocks noChangeArrowheads="1"/>
            </p:cNvSpPr>
            <p:nvPr/>
          </p:nvSpPr>
          <p:spPr bwMode="auto">
            <a:xfrm>
              <a:off x="3936" y="1632"/>
              <a:ext cx="1344" cy="1296"/>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rgbClr val="FF9900"/>
              </a:solidFill>
              <a:round/>
              <a:headEnd/>
              <a:tailEnd/>
            </a:ln>
            <a:effectLst/>
          </p:spPr>
          <p:txBody>
            <a:bodyPr wrap="none" anchor="ctr"/>
            <a:lstStyle/>
            <a:p>
              <a:pPr>
                <a:defRPr/>
              </a:pPr>
              <a:endParaRPr lang="zh-CN" altLang="en-US"/>
            </a:p>
          </p:txBody>
        </p:sp>
        <p:sp>
          <p:nvSpPr>
            <p:cNvPr id="39944" name="Text Box 738"/>
            <p:cNvSpPr txBox="1">
              <a:spLocks noChangeArrowheads="1"/>
            </p:cNvSpPr>
            <p:nvPr/>
          </p:nvSpPr>
          <p:spPr bwMode="auto">
            <a:xfrm>
              <a:off x="4512" y="1392"/>
              <a:ext cx="288" cy="250"/>
            </a:xfrm>
            <a:prstGeom prst="rect">
              <a:avLst/>
            </a:prstGeom>
            <a:noFill/>
            <a:ln w="9525">
              <a:noFill/>
              <a:miter lim="800000"/>
              <a:headEnd/>
              <a:tailEnd/>
            </a:ln>
          </p:spPr>
          <p:txBody>
            <a:bodyPr>
              <a:spAutoFit/>
            </a:bodyPr>
            <a:lstStyle/>
            <a:p>
              <a:pPr eaLnBrk="1" fontAlgn="base" hangingPunct="1"/>
              <a:r>
                <a:rPr kumimoji="1" lang="zh-CN" altLang="en-US" sz="2000" baseline="0">
                  <a:solidFill>
                    <a:schemeClr val="bg2"/>
                  </a:solidFill>
                  <a:ea typeface="宋体" charset="-122"/>
                </a:rPr>
                <a:t>1</a:t>
              </a:r>
            </a:p>
          </p:txBody>
        </p:sp>
        <p:sp>
          <p:nvSpPr>
            <p:cNvPr id="39945" name="Text Box 739"/>
            <p:cNvSpPr txBox="1">
              <a:spLocks noChangeArrowheads="1"/>
            </p:cNvSpPr>
            <p:nvPr/>
          </p:nvSpPr>
          <p:spPr bwMode="auto">
            <a:xfrm>
              <a:off x="4800" y="1440"/>
              <a:ext cx="288" cy="250"/>
            </a:xfrm>
            <a:prstGeom prst="rect">
              <a:avLst/>
            </a:prstGeom>
            <a:noFill/>
            <a:ln w="9525">
              <a:noFill/>
              <a:miter lim="800000"/>
              <a:headEnd/>
              <a:tailEnd/>
            </a:ln>
          </p:spPr>
          <p:txBody>
            <a:bodyPr>
              <a:spAutoFit/>
            </a:bodyPr>
            <a:lstStyle/>
            <a:p>
              <a:pPr eaLnBrk="1" fontAlgn="base" hangingPunct="1"/>
              <a:r>
                <a:rPr kumimoji="1" lang="zh-CN" altLang="en-US" sz="2000" baseline="0">
                  <a:solidFill>
                    <a:schemeClr val="bg2"/>
                  </a:solidFill>
                  <a:ea typeface="宋体" charset="-122"/>
                </a:rPr>
                <a:t>2</a:t>
              </a:r>
            </a:p>
          </p:txBody>
        </p:sp>
        <p:sp>
          <p:nvSpPr>
            <p:cNvPr id="39946" name="Text Box 740"/>
            <p:cNvSpPr txBox="1">
              <a:spLocks noChangeArrowheads="1"/>
            </p:cNvSpPr>
            <p:nvPr/>
          </p:nvSpPr>
          <p:spPr bwMode="auto">
            <a:xfrm>
              <a:off x="5040" y="1584"/>
              <a:ext cx="288" cy="250"/>
            </a:xfrm>
            <a:prstGeom prst="rect">
              <a:avLst/>
            </a:prstGeom>
            <a:noFill/>
            <a:ln w="9525">
              <a:noFill/>
              <a:miter lim="800000"/>
              <a:headEnd/>
              <a:tailEnd/>
            </a:ln>
          </p:spPr>
          <p:txBody>
            <a:bodyPr>
              <a:spAutoFit/>
            </a:bodyPr>
            <a:lstStyle/>
            <a:p>
              <a:pPr eaLnBrk="1" fontAlgn="base" hangingPunct="1"/>
              <a:r>
                <a:rPr kumimoji="1" lang="zh-CN" altLang="en-US" sz="2000" baseline="0">
                  <a:solidFill>
                    <a:schemeClr val="bg2"/>
                  </a:solidFill>
                  <a:ea typeface="宋体" charset="-122"/>
                </a:rPr>
                <a:t>3</a:t>
              </a:r>
            </a:p>
          </p:txBody>
        </p:sp>
        <p:sp>
          <p:nvSpPr>
            <p:cNvPr id="39947" name="Text Box 741"/>
            <p:cNvSpPr txBox="1">
              <a:spLocks noChangeArrowheads="1"/>
            </p:cNvSpPr>
            <p:nvPr/>
          </p:nvSpPr>
          <p:spPr bwMode="auto">
            <a:xfrm>
              <a:off x="4176" y="1440"/>
              <a:ext cx="336" cy="250"/>
            </a:xfrm>
            <a:prstGeom prst="rect">
              <a:avLst/>
            </a:prstGeom>
            <a:noFill/>
            <a:ln w="9525">
              <a:noFill/>
              <a:miter lim="800000"/>
              <a:headEnd/>
              <a:tailEnd/>
            </a:ln>
          </p:spPr>
          <p:txBody>
            <a:bodyPr>
              <a:spAutoFit/>
            </a:bodyPr>
            <a:lstStyle/>
            <a:p>
              <a:pPr eaLnBrk="1" fontAlgn="base" hangingPunct="1"/>
              <a:r>
                <a:rPr kumimoji="1" lang="en-US" altLang="zh-CN" sz="2000" baseline="0">
                  <a:solidFill>
                    <a:schemeClr val="bg2"/>
                  </a:solidFill>
                  <a:ea typeface="宋体" charset="-122"/>
                </a:rPr>
                <a:t>n</a:t>
              </a:r>
            </a:p>
          </p:txBody>
        </p:sp>
        <p:sp>
          <p:nvSpPr>
            <p:cNvPr id="39948" name="Text Box 742"/>
            <p:cNvSpPr txBox="1">
              <a:spLocks noChangeArrowheads="1"/>
            </p:cNvSpPr>
            <p:nvPr/>
          </p:nvSpPr>
          <p:spPr bwMode="auto">
            <a:xfrm>
              <a:off x="4464" y="2880"/>
              <a:ext cx="412" cy="288"/>
            </a:xfrm>
            <a:prstGeom prst="rect">
              <a:avLst/>
            </a:prstGeom>
            <a:noFill/>
            <a:ln w="9525">
              <a:noFill/>
              <a:miter lim="800000"/>
              <a:headEnd/>
              <a:tailEnd/>
            </a:ln>
          </p:spPr>
          <p:txBody>
            <a:bodyPr>
              <a:spAutoFit/>
            </a:bodyPr>
            <a:lstStyle/>
            <a:p>
              <a:pPr eaLnBrk="1" fontAlgn="base" hangingPunct="1"/>
              <a:r>
                <a:rPr kumimoji="1" lang="zh-CN" altLang="en-US" sz="2400" baseline="0">
                  <a:solidFill>
                    <a:srgbClr val="000000"/>
                  </a:solidFill>
                  <a:ea typeface="宋体" charset="-122"/>
                  <a:sym typeface="Symbol" pitchFamily="18" charset="2"/>
                </a:rPr>
                <a:t></a:t>
              </a:r>
              <a:endParaRPr kumimoji="1" lang="zh-CN" altLang="en-US" sz="2400" baseline="0">
                <a:solidFill>
                  <a:srgbClr val="000000"/>
                </a:solidFill>
                <a:ea typeface="宋体" charset="-122"/>
              </a:endParaRPr>
            </a:p>
          </p:txBody>
        </p:sp>
        <p:sp>
          <p:nvSpPr>
            <p:cNvPr id="39949" name="Text Box 743"/>
            <p:cNvSpPr txBox="1">
              <a:spLocks noChangeArrowheads="1"/>
            </p:cNvSpPr>
            <p:nvPr/>
          </p:nvSpPr>
          <p:spPr bwMode="auto">
            <a:xfrm>
              <a:off x="5232" y="1824"/>
              <a:ext cx="196" cy="250"/>
            </a:xfrm>
            <a:prstGeom prst="rect">
              <a:avLst/>
            </a:prstGeom>
            <a:noFill/>
            <a:ln w="9525">
              <a:noFill/>
              <a:miter lim="800000"/>
              <a:headEnd/>
              <a:tailEnd/>
            </a:ln>
          </p:spPr>
          <p:txBody>
            <a:bodyPr wrap="none">
              <a:spAutoFit/>
            </a:bodyPr>
            <a:lstStyle/>
            <a:p>
              <a:pPr algn="ctr"/>
              <a:r>
                <a:rPr lang="zh-CN" altLang="en-US" sz="2000" baseline="0">
                  <a:solidFill>
                    <a:schemeClr val="bg2"/>
                  </a:solidFill>
                  <a:ea typeface="宋体" charset="-122"/>
                </a:rPr>
                <a:t>4</a:t>
              </a:r>
            </a:p>
          </p:txBody>
        </p:sp>
        <p:sp>
          <p:nvSpPr>
            <p:cNvPr id="39950" name="Text Box 744"/>
            <p:cNvSpPr txBox="1">
              <a:spLocks noChangeArrowheads="1"/>
            </p:cNvSpPr>
            <p:nvPr/>
          </p:nvSpPr>
          <p:spPr bwMode="auto">
            <a:xfrm>
              <a:off x="5316" y="2064"/>
              <a:ext cx="196" cy="250"/>
            </a:xfrm>
            <a:prstGeom prst="rect">
              <a:avLst/>
            </a:prstGeom>
            <a:noFill/>
            <a:ln w="9525">
              <a:noFill/>
              <a:miter lim="800000"/>
              <a:headEnd/>
              <a:tailEnd/>
            </a:ln>
          </p:spPr>
          <p:txBody>
            <a:bodyPr wrap="none">
              <a:spAutoFit/>
            </a:bodyPr>
            <a:lstStyle/>
            <a:p>
              <a:r>
                <a:rPr lang="zh-CN" altLang="en-US" sz="2000" baseline="0">
                  <a:solidFill>
                    <a:schemeClr val="bg2"/>
                  </a:solidFill>
                  <a:ea typeface="宋体" charset="-122"/>
                </a:rPr>
                <a:t>5</a:t>
              </a:r>
            </a:p>
          </p:txBody>
        </p:sp>
        <p:sp>
          <p:nvSpPr>
            <p:cNvPr id="39951" name="Text Box 745"/>
            <p:cNvSpPr txBox="1">
              <a:spLocks noChangeArrowheads="1"/>
            </p:cNvSpPr>
            <p:nvPr/>
          </p:nvSpPr>
          <p:spPr bwMode="auto">
            <a:xfrm>
              <a:off x="5356" y="2208"/>
              <a:ext cx="164" cy="288"/>
            </a:xfrm>
            <a:prstGeom prst="rect">
              <a:avLst/>
            </a:prstGeom>
            <a:noFill/>
            <a:ln w="9525">
              <a:noFill/>
              <a:miter lim="800000"/>
              <a:headEnd/>
              <a:tailEnd/>
            </a:ln>
          </p:spPr>
          <p:txBody>
            <a:bodyPr wrap="none">
              <a:spAutoFit/>
            </a:bodyPr>
            <a:lstStyle/>
            <a:p>
              <a:r>
                <a:rPr lang="zh-CN" altLang="en-US" sz="2400" baseline="0">
                  <a:solidFill>
                    <a:schemeClr val="bg2"/>
                  </a:solidFill>
                  <a:ea typeface="宋体" charset="-122"/>
                  <a:cs typeface="Times New Roman" pitchFamily="18" charset="0"/>
                </a:rPr>
                <a:t>·</a:t>
              </a:r>
            </a:p>
          </p:txBody>
        </p:sp>
        <p:sp>
          <p:nvSpPr>
            <p:cNvPr id="39952" name="Text Box 746"/>
            <p:cNvSpPr txBox="1">
              <a:spLocks noChangeArrowheads="1"/>
            </p:cNvSpPr>
            <p:nvPr/>
          </p:nvSpPr>
          <p:spPr bwMode="auto">
            <a:xfrm>
              <a:off x="5328" y="2352"/>
              <a:ext cx="164" cy="288"/>
            </a:xfrm>
            <a:prstGeom prst="rect">
              <a:avLst/>
            </a:prstGeom>
            <a:noFill/>
            <a:ln w="9525">
              <a:noFill/>
              <a:miter lim="800000"/>
              <a:headEnd/>
              <a:tailEnd/>
            </a:ln>
          </p:spPr>
          <p:txBody>
            <a:bodyPr wrap="none">
              <a:spAutoFit/>
            </a:bodyPr>
            <a:lstStyle/>
            <a:p>
              <a:r>
                <a:rPr lang="zh-CN" altLang="en-US" sz="2400" baseline="0">
                  <a:solidFill>
                    <a:schemeClr val="bg2"/>
                  </a:solidFill>
                  <a:ea typeface="宋体" charset="-122"/>
                  <a:cs typeface="Times New Roman" pitchFamily="18" charset="0"/>
                </a:rPr>
                <a:t>·</a:t>
              </a:r>
            </a:p>
          </p:txBody>
        </p:sp>
        <p:sp>
          <p:nvSpPr>
            <p:cNvPr id="39953" name="Text Box 747"/>
            <p:cNvSpPr txBox="1">
              <a:spLocks noChangeArrowheads="1"/>
            </p:cNvSpPr>
            <p:nvPr/>
          </p:nvSpPr>
          <p:spPr bwMode="auto">
            <a:xfrm>
              <a:off x="5260" y="2496"/>
              <a:ext cx="164" cy="288"/>
            </a:xfrm>
            <a:prstGeom prst="rect">
              <a:avLst/>
            </a:prstGeom>
            <a:noFill/>
            <a:ln w="9525">
              <a:noFill/>
              <a:miter lim="800000"/>
              <a:headEnd/>
              <a:tailEnd/>
            </a:ln>
          </p:spPr>
          <p:txBody>
            <a:bodyPr wrap="none">
              <a:spAutoFit/>
            </a:bodyPr>
            <a:lstStyle/>
            <a:p>
              <a:r>
                <a:rPr lang="zh-CN" altLang="en-US" sz="2400" baseline="0">
                  <a:solidFill>
                    <a:schemeClr val="bg2"/>
                  </a:solidFill>
                  <a:ea typeface="宋体" charset="-122"/>
                  <a:cs typeface="Times New Roman" pitchFamily="18" charset="0"/>
                </a:rPr>
                <a:t>·</a:t>
              </a:r>
            </a:p>
          </p:txBody>
        </p:sp>
        <p:sp>
          <p:nvSpPr>
            <p:cNvPr id="39954" name="Text Box 748"/>
            <p:cNvSpPr txBox="1">
              <a:spLocks noChangeArrowheads="1"/>
            </p:cNvSpPr>
            <p:nvPr/>
          </p:nvSpPr>
          <p:spPr bwMode="auto">
            <a:xfrm rot="-2975187">
              <a:off x="3794" y="1526"/>
              <a:ext cx="545" cy="250"/>
            </a:xfrm>
            <a:prstGeom prst="rect">
              <a:avLst/>
            </a:prstGeom>
            <a:noFill/>
            <a:ln w="9525">
              <a:noFill/>
              <a:miter lim="800000"/>
              <a:headEnd/>
              <a:tailEnd/>
            </a:ln>
          </p:spPr>
          <p:txBody>
            <a:bodyPr>
              <a:spAutoFit/>
            </a:bodyPr>
            <a:lstStyle/>
            <a:p>
              <a:pPr eaLnBrk="1" fontAlgn="base" hangingPunct="1"/>
              <a:r>
                <a:rPr kumimoji="1" lang="en-US" altLang="zh-CN" sz="2000" baseline="0">
                  <a:solidFill>
                    <a:schemeClr val="bg2"/>
                  </a:solidFill>
                  <a:ea typeface="宋体" charset="-122"/>
                </a:rPr>
                <a:t>n-1</a:t>
              </a:r>
            </a:p>
          </p:txBody>
        </p:sp>
        <p:sp>
          <p:nvSpPr>
            <p:cNvPr id="39955" name="Text Box 749"/>
            <p:cNvSpPr txBox="1">
              <a:spLocks noChangeArrowheads="1"/>
            </p:cNvSpPr>
            <p:nvPr/>
          </p:nvSpPr>
          <p:spPr bwMode="auto">
            <a:xfrm rot="-4266704">
              <a:off x="3610" y="1838"/>
              <a:ext cx="412" cy="288"/>
            </a:xfrm>
            <a:prstGeom prst="rect">
              <a:avLst/>
            </a:prstGeom>
            <a:noFill/>
            <a:ln w="9525">
              <a:noFill/>
              <a:miter lim="800000"/>
              <a:headEnd/>
              <a:tailEnd/>
            </a:ln>
          </p:spPr>
          <p:txBody>
            <a:bodyPr>
              <a:spAutoFit/>
            </a:bodyPr>
            <a:lstStyle/>
            <a:p>
              <a:pPr eaLnBrk="1" fontAlgn="base" hangingPunct="1"/>
              <a:r>
                <a:rPr kumimoji="1" lang="zh-CN" altLang="en-US" sz="2400" baseline="0">
                  <a:solidFill>
                    <a:srgbClr val="000000"/>
                  </a:solidFill>
                  <a:ea typeface="宋体" charset="-122"/>
                  <a:sym typeface="Symbol" pitchFamily="18" charset="2"/>
                </a:rPr>
                <a:t></a:t>
              </a:r>
              <a:endParaRPr kumimoji="1" lang="zh-CN" altLang="en-US" sz="2400" baseline="0">
                <a:solidFill>
                  <a:srgbClr val="000000"/>
                </a:solidFill>
                <a:ea typeface="宋体"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2"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lide(fromRigh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91198"/>
                                        </p:tgtEl>
                                        <p:attrNameLst>
                                          <p:attrName>style.visibility</p:attrName>
                                        </p:attrNameLst>
                                      </p:cBhvr>
                                      <p:to>
                                        <p:strVal val="visible"/>
                                      </p:to>
                                    </p:set>
                                    <p:animEffect transition="in" filter="slide(fromBottom)">
                                      <p:cBhvr>
                                        <p:cTn id="23" dur="500"/>
                                        <p:tgtEl>
                                          <p:spTgt spid="191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198"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0"/>
          <p:cNvGrpSpPr>
            <a:grpSpLocks/>
          </p:cNvGrpSpPr>
          <p:nvPr/>
        </p:nvGrpSpPr>
        <p:grpSpPr bwMode="auto">
          <a:xfrm>
            <a:off x="1676400" y="4267200"/>
            <a:ext cx="3800475" cy="685800"/>
            <a:chOff x="1008" y="2592"/>
            <a:chExt cx="2394" cy="432"/>
          </a:xfrm>
        </p:grpSpPr>
        <p:sp>
          <p:nvSpPr>
            <p:cNvPr id="41016" name="Rectangle 51"/>
            <p:cNvSpPr>
              <a:spLocks noChangeArrowheads="1"/>
            </p:cNvSpPr>
            <p:nvPr/>
          </p:nvSpPr>
          <p:spPr bwMode="auto">
            <a:xfrm>
              <a:off x="1008" y="2592"/>
              <a:ext cx="2208" cy="432"/>
            </a:xfrm>
            <a:prstGeom prst="rect">
              <a:avLst/>
            </a:prstGeom>
            <a:solidFill>
              <a:srgbClr val="FFFFCD"/>
            </a:solidFill>
            <a:ln w="12700" cap="sq">
              <a:noFill/>
              <a:miter lim="800000"/>
              <a:headEnd/>
              <a:tailEnd/>
            </a:ln>
            <a:effectLst>
              <a:outerShdw dist="125724" dir="2700000" algn="ctr" rotWithShape="0">
                <a:srgbClr val="B2B2B2"/>
              </a:outerShdw>
            </a:effectLst>
          </p:spPr>
          <p:txBody>
            <a:bodyPr wrap="none" anchor="ctr"/>
            <a:lstStyle/>
            <a:p>
              <a:endParaRPr lang="zh-CN" altLang="en-US"/>
            </a:p>
          </p:txBody>
        </p:sp>
        <p:sp>
          <p:nvSpPr>
            <p:cNvPr id="41017" name="Rectangle 52"/>
            <p:cNvSpPr>
              <a:spLocks noChangeArrowheads="1"/>
            </p:cNvSpPr>
            <p:nvPr/>
          </p:nvSpPr>
          <p:spPr bwMode="auto">
            <a:xfrm>
              <a:off x="1056" y="2659"/>
              <a:ext cx="2346" cy="346"/>
            </a:xfrm>
            <a:prstGeom prst="rect">
              <a:avLst/>
            </a:prstGeom>
            <a:noFill/>
            <a:ln w="12700" cap="sq">
              <a:noFill/>
              <a:miter lim="800000"/>
              <a:headEnd/>
              <a:tailEnd/>
            </a:ln>
          </p:spPr>
          <p:txBody>
            <a:bodyPr>
              <a:spAutoFit/>
            </a:bodyPr>
            <a:lstStyle/>
            <a:p>
              <a:r>
                <a:rPr lang="zh-CN" altLang="en-US" sz="3000" baseline="0">
                  <a:solidFill>
                    <a:srgbClr val="00008C"/>
                  </a:solidFill>
                </a:rPr>
                <a:t> </a:t>
              </a:r>
              <a:r>
                <a:rPr lang="zh-CN" altLang="en-US" sz="3000" baseline="0">
                  <a:solidFill>
                    <a:srgbClr val="00008C"/>
                  </a:solidFill>
                  <a:ea typeface="黑体" pitchFamily="2" charset="-122"/>
                </a:rPr>
                <a:t>若假设</a:t>
              </a:r>
              <a:r>
                <a:rPr lang="zh-CN" altLang="en-US" sz="3000" baseline="0">
                  <a:solidFill>
                    <a:srgbClr val="00008C"/>
                  </a:solidFill>
                </a:rPr>
                <a:t> </a:t>
              </a:r>
              <a:r>
                <a:rPr lang="en-US" altLang="zh-CN" sz="3000" baseline="0">
                  <a:solidFill>
                    <a:srgbClr val="00008C"/>
                  </a:solidFill>
                  <a:ea typeface="宋体" charset="-122"/>
                </a:rPr>
                <a:t>k=3,  m=4</a:t>
              </a:r>
            </a:p>
          </p:txBody>
        </p:sp>
      </p:grpSp>
      <p:sp>
        <p:nvSpPr>
          <p:cNvPr id="387125" name="Text Box 53"/>
          <p:cNvSpPr txBox="1">
            <a:spLocks noChangeArrowheads="1"/>
          </p:cNvSpPr>
          <p:nvPr/>
        </p:nvSpPr>
        <p:spPr bwMode="auto">
          <a:xfrm>
            <a:off x="2286000" y="5218113"/>
            <a:ext cx="4495800" cy="1182687"/>
          </a:xfrm>
          <a:prstGeom prst="rect">
            <a:avLst/>
          </a:prstGeom>
          <a:noFill/>
          <a:ln w="9525">
            <a:noFill/>
            <a:miter lim="800000"/>
            <a:headEnd/>
            <a:tailEnd/>
          </a:ln>
        </p:spPr>
        <p:txBody>
          <a:bodyPr>
            <a:spAutoFit/>
          </a:bodyPr>
          <a:lstStyle/>
          <a:p>
            <a:pPr>
              <a:lnSpc>
                <a:spcPct val="85000"/>
              </a:lnSpc>
              <a:spcBef>
                <a:spcPct val="0"/>
              </a:spcBef>
            </a:pPr>
            <a:r>
              <a:rPr lang="en-US" altLang="zh-CN" sz="2800" baseline="0">
                <a:solidFill>
                  <a:srgbClr val="00008C"/>
                </a:solidFill>
                <a:ea typeface="幼圆" pitchFamily="49" charset="-122"/>
              </a:rPr>
              <a:t>n </a:t>
            </a:r>
            <a:r>
              <a:rPr lang="en-US" altLang="zh-CN" sz="2800" baseline="0">
                <a:solidFill>
                  <a:srgbClr val="00008C"/>
                </a:solidFill>
                <a:latin typeface="幼圆" pitchFamily="49" charset="-122"/>
                <a:ea typeface="幼圆" pitchFamily="49" charset="-122"/>
              </a:rPr>
              <a:t>: </a:t>
            </a:r>
            <a:r>
              <a:rPr lang="zh-CN" altLang="en-US" sz="2800" baseline="0">
                <a:solidFill>
                  <a:srgbClr val="00008C"/>
                </a:solidFill>
                <a:latin typeface="幼圆" pitchFamily="49" charset="-122"/>
                <a:ea typeface="幼圆" pitchFamily="49" charset="-122"/>
              </a:rPr>
              <a:t>链表中链结点的个数；</a:t>
            </a:r>
          </a:p>
          <a:p>
            <a:pPr>
              <a:lnSpc>
                <a:spcPct val="85000"/>
              </a:lnSpc>
              <a:spcBef>
                <a:spcPct val="0"/>
              </a:spcBef>
            </a:pPr>
            <a:r>
              <a:rPr lang="en-US" altLang="zh-CN" sz="2800" baseline="0">
                <a:solidFill>
                  <a:srgbClr val="00008C"/>
                </a:solidFill>
                <a:ea typeface="幼圆" pitchFamily="49" charset="-122"/>
              </a:rPr>
              <a:t>k</a:t>
            </a:r>
            <a:r>
              <a:rPr lang="en-US" altLang="zh-CN" sz="2800" baseline="0">
                <a:solidFill>
                  <a:srgbClr val="00008C"/>
                </a:solidFill>
                <a:latin typeface="幼圆" pitchFamily="49" charset="-122"/>
                <a:ea typeface="幼圆" pitchFamily="49" charset="-122"/>
              </a:rPr>
              <a:t>： </a:t>
            </a:r>
            <a:r>
              <a:rPr lang="zh-CN" altLang="en-US" sz="2800" baseline="0">
                <a:solidFill>
                  <a:srgbClr val="00008C"/>
                </a:solidFill>
                <a:latin typeface="幼圆" pitchFamily="49" charset="-122"/>
                <a:ea typeface="幼圆" pitchFamily="49" charset="-122"/>
              </a:rPr>
              <a:t>第一个出发点；</a:t>
            </a:r>
          </a:p>
          <a:p>
            <a:pPr>
              <a:lnSpc>
                <a:spcPct val="85000"/>
              </a:lnSpc>
              <a:spcBef>
                <a:spcPct val="0"/>
              </a:spcBef>
            </a:pPr>
            <a:r>
              <a:rPr lang="en-US" altLang="zh-CN" sz="2800" baseline="0">
                <a:solidFill>
                  <a:srgbClr val="00008C"/>
                </a:solidFill>
                <a:ea typeface="幼圆" pitchFamily="49" charset="-122"/>
              </a:rPr>
              <a:t>m</a:t>
            </a:r>
            <a:r>
              <a:rPr lang="en-US" altLang="zh-CN" sz="2800" baseline="0">
                <a:solidFill>
                  <a:srgbClr val="00008C"/>
                </a:solidFill>
                <a:latin typeface="幼圆" pitchFamily="49" charset="-122"/>
                <a:ea typeface="幼圆" pitchFamily="49" charset="-122"/>
              </a:rPr>
              <a:t>：</a:t>
            </a:r>
            <a:r>
              <a:rPr lang="zh-CN" altLang="en-US" sz="2800" baseline="0">
                <a:solidFill>
                  <a:srgbClr val="00008C"/>
                </a:solidFill>
                <a:latin typeface="幼圆" pitchFamily="49" charset="-122"/>
                <a:ea typeface="幼圆" pitchFamily="49" charset="-122"/>
              </a:rPr>
              <a:t>报数。</a:t>
            </a:r>
          </a:p>
        </p:txBody>
      </p:sp>
      <p:grpSp>
        <p:nvGrpSpPr>
          <p:cNvPr id="3" name="Group 109"/>
          <p:cNvGrpSpPr>
            <a:grpSpLocks/>
          </p:cNvGrpSpPr>
          <p:nvPr/>
        </p:nvGrpSpPr>
        <p:grpSpPr bwMode="auto">
          <a:xfrm>
            <a:off x="1371600" y="762000"/>
            <a:ext cx="5867400" cy="1066800"/>
            <a:chOff x="864" y="288"/>
            <a:chExt cx="3696" cy="672"/>
          </a:xfrm>
        </p:grpSpPr>
        <p:sp>
          <p:nvSpPr>
            <p:cNvPr id="41013" name="Rectangle 77"/>
            <p:cNvSpPr>
              <a:spLocks noChangeArrowheads="1"/>
            </p:cNvSpPr>
            <p:nvPr/>
          </p:nvSpPr>
          <p:spPr bwMode="auto">
            <a:xfrm>
              <a:off x="864" y="336"/>
              <a:ext cx="3696" cy="319"/>
            </a:xfrm>
            <a:prstGeom prst="rect">
              <a:avLst/>
            </a:prstGeom>
            <a:noFill/>
            <a:ln w="31750" cap="sq">
              <a:noFill/>
              <a:miter lim="800000"/>
              <a:headEnd/>
              <a:tailEnd/>
            </a:ln>
          </p:spPr>
          <p:txBody>
            <a:bodyPr>
              <a:spAutoFit/>
            </a:bodyPr>
            <a:lstStyle/>
            <a:p>
              <a:pPr algn="ctr">
                <a:lnSpc>
                  <a:spcPct val="85000"/>
                </a:lnSpc>
                <a:spcBef>
                  <a:spcPct val="0"/>
                </a:spcBef>
              </a:pPr>
              <a:r>
                <a:rPr lang="zh-CN" altLang="en-US" sz="3200" i="1" baseline="0">
                  <a:solidFill>
                    <a:srgbClr val="00008C"/>
                  </a:solidFill>
                  <a:latin typeface="黑体" pitchFamily="2" charset="-122"/>
                  <a:ea typeface="黑体" pitchFamily="2" charset="-122"/>
                </a:rPr>
                <a:t>利用一个不带头结点的</a:t>
              </a:r>
            </a:p>
          </p:txBody>
        </p:sp>
        <p:sp>
          <p:nvSpPr>
            <p:cNvPr id="41014" name="Rectangle 107"/>
            <p:cNvSpPr>
              <a:spLocks noChangeArrowheads="1"/>
            </p:cNvSpPr>
            <p:nvPr/>
          </p:nvSpPr>
          <p:spPr bwMode="auto">
            <a:xfrm>
              <a:off x="912" y="288"/>
              <a:ext cx="3648" cy="672"/>
            </a:xfrm>
            <a:prstGeom prst="rect">
              <a:avLst/>
            </a:prstGeom>
            <a:noFill/>
            <a:ln w="79375" cap="sq">
              <a:solidFill>
                <a:srgbClr val="00CCFF"/>
              </a:solidFill>
              <a:miter lim="800000"/>
              <a:headEnd/>
              <a:tailEnd/>
            </a:ln>
            <a:effectLst>
              <a:outerShdw dist="63500" dir="2212194" algn="ctr" rotWithShape="0">
                <a:srgbClr val="B2B2B2"/>
              </a:outerShdw>
            </a:effectLst>
          </p:spPr>
          <p:txBody>
            <a:bodyPr wrap="none" anchor="ctr"/>
            <a:lstStyle/>
            <a:p>
              <a:endParaRPr lang="zh-CN" altLang="en-US"/>
            </a:p>
          </p:txBody>
        </p:sp>
        <p:sp>
          <p:nvSpPr>
            <p:cNvPr id="41015" name="Rectangle 108"/>
            <p:cNvSpPr>
              <a:spLocks noChangeArrowheads="1"/>
            </p:cNvSpPr>
            <p:nvPr/>
          </p:nvSpPr>
          <p:spPr bwMode="auto">
            <a:xfrm>
              <a:off x="2080" y="528"/>
              <a:ext cx="2000" cy="413"/>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zh-CN" altLang="en-US" sz="3700" i="1" baseline="0">
                  <a:solidFill>
                    <a:srgbClr val="FF3300"/>
                  </a:solidFill>
                  <a:latin typeface="黑体" pitchFamily="2" charset="-122"/>
                  <a:ea typeface="黑体" pitchFamily="2" charset="-122"/>
                </a:rPr>
                <a:t>循环链表</a:t>
              </a:r>
            </a:p>
          </p:txBody>
        </p:sp>
      </p:grpSp>
      <p:grpSp>
        <p:nvGrpSpPr>
          <p:cNvPr id="4" name="Group 111"/>
          <p:cNvGrpSpPr>
            <a:grpSpLocks/>
          </p:cNvGrpSpPr>
          <p:nvPr/>
        </p:nvGrpSpPr>
        <p:grpSpPr bwMode="auto">
          <a:xfrm>
            <a:off x="228600" y="2438400"/>
            <a:ext cx="8575675" cy="1084263"/>
            <a:chOff x="144" y="1536"/>
            <a:chExt cx="5402" cy="683"/>
          </a:xfrm>
        </p:grpSpPr>
        <p:sp>
          <p:nvSpPr>
            <p:cNvPr id="40966" name="Line 112"/>
            <p:cNvSpPr>
              <a:spLocks noChangeShapeType="1"/>
            </p:cNvSpPr>
            <p:nvPr/>
          </p:nvSpPr>
          <p:spPr bwMode="auto">
            <a:xfrm>
              <a:off x="583" y="1728"/>
              <a:ext cx="4944" cy="0"/>
            </a:xfrm>
            <a:prstGeom prst="line">
              <a:avLst/>
            </a:prstGeom>
            <a:noFill/>
            <a:ln w="22225" cap="sq">
              <a:solidFill>
                <a:srgbClr val="333300"/>
              </a:solidFill>
              <a:round/>
              <a:headEnd/>
              <a:tailEnd/>
            </a:ln>
          </p:spPr>
          <p:txBody>
            <a:bodyPr wrap="none" anchor="ctr"/>
            <a:lstStyle/>
            <a:p>
              <a:endParaRPr lang="zh-CN" altLang="en-US"/>
            </a:p>
          </p:txBody>
        </p:sp>
        <p:grpSp>
          <p:nvGrpSpPr>
            <p:cNvPr id="5" name="Group 113"/>
            <p:cNvGrpSpPr>
              <a:grpSpLocks/>
            </p:cNvGrpSpPr>
            <p:nvPr/>
          </p:nvGrpSpPr>
          <p:grpSpPr bwMode="auto">
            <a:xfrm>
              <a:off x="432" y="1968"/>
              <a:ext cx="288" cy="240"/>
              <a:chOff x="768" y="2448"/>
              <a:chExt cx="288" cy="240"/>
            </a:xfrm>
          </p:grpSpPr>
          <p:sp>
            <p:nvSpPr>
              <p:cNvPr id="41011" name="Rectangle 114"/>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12" name="Rectangle 115"/>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6" name="Group 116"/>
            <p:cNvGrpSpPr>
              <a:grpSpLocks/>
            </p:cNvGrpSpPr>
            <p:nvPr/>
          </p:nvGrpSpPr>
          <p:grpSpPr bwMode="auto">
            <a:xfrm>
              <a:off x="912" y="1968"/>
              <a:ext cx="288" cy="240"/>
              <a:chOff x="768" y="2448"/>
              <a:chExt cx="288" cy="240"/>
            </a:xfrm>
          </p:grpSpPr>
          <p:sp>
            <p:nvSpPr>
              <p:cNvPr id="41009" name="Rectangle 117"/>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10" name="Rectangle 118"/>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7" name="Group 119"/>
            <p:cNvGrpSpPr>
              <a:grpSpLocks/>
            </p:cNvGrpSpPr>
            <p:nvPr/>
          </p:nvGrpSpPr>
          <p:grpSpPr bwMode="auto">
            <a:xfrm>
              <a:off x="1392" y="1979"/>
              <a:ext cx="288" cy="240"/>
              <a:chOff x="768" y="2448"/>
              <a:chExt cx="288" cy="240"/>
            </a:xfrm>
          </p:grpSpPr>
          <p:sp>
            <p:nvSpPr>
              <p:cNvPr id="41007" name="Rectangle 120"/>
              <p:cNvSpPr>
                <a:spLocks noChangeArrowheads="1"/>
              </p:cNvSpPr>
              <p:nvPr/>
            </p:nvSpPr>
            <p:spPr bwMode="auto">
              <a:xfrm>
                <a:off x="768" y="2448"/>
                <a:ext cx="192"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41008" name="Rectangle 121"/>
              <p:cNvSpPr>
                <a:spLocks noChangeArrowheads="1"/>
              </p:cNvSpPr>
              <p:nvPr/>
            </p:nvSpPr>
            <p:spPr bwMode="auto">
              <a:xfrm>
                <a:off x="960" y="2448"/>
                <a:ext cx="96"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8" name="Group 122"/>
            <p:cNvGrpSpPr>
              <a:grpSpLocks/>
            </p:cNvGrpSpPr>
            <p:nvPr/>
          </p:nvGrpSpPr>
          <p:grpSpPr bwMode="auto">
            <a:xfrm>
              <a:off x="1872" y="1979"/>
              <a:ext cx="288" cy="240"/>
              <a:chOff x="768" y="2448"/>
              <a:chExt cx="288" cy="240"/>
            </a:xfrm>
          </p:grpSpPr>
          <p:sp>
            <p:nvSpPr>
              <p:cNvPr id="41005" name="Rectangle 123"/>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06" name="Rectangle 124"/>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9" name="Group 125"/>
            <p:cNvGrpSpPr>
              <a:grpSpLocks/>
            </p:cNvGrpSpPr>
            <p:nvPr/>
          </p:nvGrpSpPr>
          <p:grpSpPr bwMode="auto">
            <a:xfrm>
              <a:off x="2352" y="1979"/>
              <a:ext cx="288" cy="240"/>
              <a:chOff x="768" y="2448"/>
              <a:chExt cx="288" cy="240"/>
            </a:xfrm>
          </p:grpSpPr>
          <p:sp>
            <p:nvSpPr>
              <p:cNvPr id="41003" name="Rectangle 126"/>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04" name="Rectangle 127"/>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128"/>
            <p:cNvGrpSpPr>
              <a:grpSpLocks/>
            </p:cNvGrpSpPr>
            <p:nvPr/>
          </p:nvGrpSpPr>
          <p:grpSpPr bwMode="auto">
            <a:xfrm>
              <a:off x="2832" y="1972"/>
              <a:ext cx="288" cy="240"/>
              <a:chOff x="768" y="2448"/>
              <a:chExt cx="288" cy="240"/>
            </a:xfrm>
          </p:grpSpPr>
          <p:sp>
            <p:nvSpPr>
              <p:cNvPr id="41001" name="Rectangle 129"/>
              <p:cNvSpPr>
                <a:spLocks noChangeArrowheads="1"/>
              </p:cNvSpPr>
              <p:nvPr/>
            </p:nvSpPr>
            <p:spPr bwMode="auto">
              <a:xfrm>
                <a:off x="768" y="2448"/>
                <a:ext cx="192" cy="240"/>
              </a:xfrm>
              <a:prstGeom prst="rect">
                <a:avLst/>
              </a:prstGeom>
              <a:noFill/>
              <a:ln w="25400" cap="sq">
                <a:solidFill>
                  <a:srgbClr val="0000FF"/>
                </a:solidFill>
                <a:miter lim="800000"/>
                <a:headEnd/>
                <a:tailEnd/>
              </a:ln>
            </p:spPr>
            <p:txBody>
              <a:bodyPr wrap="none" anchor="ctr"/>
              <a:lstStyle/>
              <a:p>
                <a:endParaRPr lang="zh-CN" altLang="en-US"/>
              </a:p>
            </p:txBody>
          </p:sp>
          <p:sp>
            <p:nvSpPr>
              <p:cNvPr id="41002" name="Rectangle 130"/>
              <p:cNvSpPr>
                <a:spLocks noChangeArrowheads="1"/>
              </p:cNvSpPr>
              <p:nvPr/>
            </p:nvSpPr>
            <p:spPr bwMode="auto">
              <a:xfrm>
                <a:off x="960" y="2448"/>
                <a:ext cx="96" cy="240"/>
              </a:xfrm>
              <a:prstGeom prst="rect">
                <a:avLst/>
              </a:prstGeom>
              <a:noFill/>
              <a:ln w="25400" cap="sq">
                <a:solidFill>
                  <a:srgbClr val="0000FF"/>
                </a:solidFill>
                <a:miter lim="800000"/>
                <a:headEnd/>
                <a:tailEnd/>
              </a:ln>
            </p:spPr>
            <p:txBody>
              <a:bodyPr wrap="none" anchor="ctr"/>
              <a:lstStyle/>
              <a:p>
                <a:endParaRPr lang="zh-CN" altLang="en-US"/>
              </a:p>
            </p:txBody>
          </p:sp>
        </p:grpSp>
        <p:grpSp>
          <p:nvGrpSpPr>
            <p:cNvPr id="11" name="Group 131"/>
            <p:cNvGrpSpPr>
              <a:grpSpLocks/>
            </p:cNvGrpSpPr>
            <p:nvPr/>
          </p:nvGrpSpPr>
          <p:grpSpPr bwMode="auto">
            <a:xfrm>
              <a:off x="3312" y="1975"/>
              <a:ext cx="288" cy="240"/>
              <a:chOff x="768" y="2448"/>
              <a:chExt cx="288" cy="240"/>
            </a:xfrm>
          </p:grpSpPr>
          <p:sp>
            <p:nvSpPr>
              <p:cNvPr id="40999" name="Rectangle 132"/>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1000" name="Rectangle 133"/>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2" name="Group 134"/>
            <p:cNvGrpSpPr>
              <a:grpSpLocks/>
            </p:cNvGrpSpPr>
            <p:nvPr/>
          </p:nvGrpSpPr>
          <p:grpSpPr bwMode="auto">
            <a:xfrm>
              <a:off x="3792" y="1979"/>
              <a:ext cx="288" cy="240"/>
              <a:chOff x="768" y="2448"/>
              <a:chExt cx="288" cy="240"/>
            </a:xfrm>
          </p:grpSpPr>
          <p:sp>
            <p:nvSpPr>
              <p:cNvPr id="40997" name="Rectangle 135"/>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0998" name="Rectangle 136"/>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137"/>
            <p:cNvGrpSpPr>
              <a:grpSpLocks/>
            </p:cNvGrpSpPr>
            <p:nvPr/>
          </p:nvGrpSpPr>
          <p:grpSpPr bwMode="auto">
            <a:xfrm>
              <a:off x="4608" y="1968"/>
              <a:ext cx="288" cy="240"/>
              <a:chOff x="768" y="2448"/>
              <a:chExt cx="288" cy="240"/>
            </a:xfrm>
          </p:grpSpPr>
          <p:sp>
            <p:nvSpPr>
              <p:cNvPr id="40995" name="Rectangle 138"/>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0996" name="Rectangle 139"/>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4" name="Group 140"/>
            <p:cNvGrpSpPr>
              <a:grpSpLocks/>
            </p:cNvGrpSpPr>
            <p:nvPr/>
          </p:nvGrpSpPr>
          <p:grpSpPr bwMode="auto">
            <a:xfrm>
              <a:off x="5088" y="1979"/>
              <a:ext cx="288" cy="240"/>
              <a:chOff x="768" y="2448"/>
              <a:chExt cx="288" cy="240"/>
            </a:xfrm>
          </p:grpSpPr>
          <p:sp>
            <p:nvSpPr>
              <p:cNvPr id="40993" name="Rectangle 141"/>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0994" name="Rectangle 142"/>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40977" name="Line 143"/>
            <p:cNvSpPr>
              <a:spLocks noChangeShapeType="1"/>
            </p:cNvSpPr>
            <p:nvPr/>
          </p:nvSpPr>
          <p:spPr bwMode="auto">
            <a:xfrm>
              <a:off x="672" y="2108"/>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78" name="Line 144"/>
            <p:cNvSpPr>
              <a:spLocks noChangeShapeType="1"/>
            </p:cNvSpPr>
            <p:nvPr/>
          </p:nvSpPr>
          <p:spPr bwMode="auto">
            <a:xfrm>
              <a:off x="1167"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79" name="Line 145"/>
            <p:cNvSpPr>
              <a:spLocks noChangeShapeType="1"/>
            </p:cNvSpPr>
            <p:nvPr/>
          </p:nvSpPr>
          <p:spPr bwMode="auto">
            <a:xfrm>
              <a:off x="1643" y="2101"/>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0" name="Line 146"/>
            <p:cNvSpPr>
              <a:spLocks noChangeShapeType="1"/>
            </p:cNvSpPr>
            <p:nvPr/>
          </p:nvSpPr>
          <p:spPr bwMode="auto">
            <a:xfrm>
              <a:off x="2112"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1" name="Line 147"/>
            <p:cNvSpPr>
              <a:spLocks noChangeShapeType="1"/>
            </p:cNvSpPr>
            <p:nvPr/>
          </p:nvSpPr>
          <p:spPr bwMode="auto">
            <a:xfrm>
              <a:off x="2592"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2" name="Line 148"/>
            <p:cNvSpPr>
              <a:spLocks noChangeShapeType="1"/>
            </p:cNvSpPr>
            <p:nvPr/>
          </p:nvSpPr>
          <p:spPr bwMode="auto">
            <a:xfrm>
              <a:off x="3083"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3" name="Line 149"/>
            <p:cNvSpPr>
              <a:spLocks noChangeShapeType="1"/>
            </p:cNvSpPr>
            <p:nvPr/>
          </p:nvSpPr>
          <p:spPr bwMode="auto">
            <a:xfrm>
              <a:off x="3578"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4" name="Line 150"/>
            <p:cNvSpPr>
              <a:spLocks noChangeShapeType="1"/>
            </p:cNvSpPr>
            <p:nvPr/>
          </p:nvSpPr>
          <p:spPr bwMode="auto">
            <a:xfrm>
              <a:off x="4006"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5" name="Line 151"/>
            <p:cNvSpPr>
              <a:spLocks noChangeShapeType="1"/>
            </p:cNvSpPr>
            <p:nvPr/>
          </p:nvSpPr>
          <p:spPr bwMode="auto">
            <a:xfrm>
              <a:off x="4368"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6" name="Line 152"/>
            <p:cNvSpPr>
              <a:spLocks noChangeShapeType="1"/>
            </p:cNvSpPr>
            <p:nvPr/>
          </p:nvSpPr>
          <p:spPr bwMode="auto">
            <a:xfrm>
              <a:off x="4848" y="211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0987" name="Rectangle 153"/>
            <p:cNvSpPr>
              <a:spLocks noChangeArrowheads="1"/>
            </p:cNvSpPr>
            <p:nvPr/>
          </p:nvSpPr>
          <p:spPr bwMode="auto">
            <a:xfrm>
              <a:off x="4191" y="1933"/>
              <a:ext cx="284" cy="260"/>
            </a:xfrm>
            <a:prstGeom prst="rect">
              <a:avLst/>
            </a:prstGeom>
            <a:noFill/>
            <a:ln w="12700" cap="sq">
              <a:noFill/>
              <a:miter lim="800000"/>
              <a:headEnd/>
              <a:tailEnd/>
            </a:ln>
          </p:spPr>
          <p:txBody>
            <a:bodyPr wrap="none">
              <a:spAutoFit/>
            </a:bodyPr>
            <a:lstStyle/>
            <a:p>
              <a:pPr algn="ctr"/>
              <a:r>
                <a:rPr lang="zh-CN" altLang="en-US" sz="2100" baseline="0">
                  <a:solidFill>
                    <a:schemeClr val="bg1"/>
                  </a:solidFill>
                  <a:ea typeface="宋体" charset="-122"/>
                  <a:cs typeface="Times New Roman" pitchFamily="18" charset="0"/>
                </a:rPr>
                <a:t>…</a:t>
              </a:r>
            </a:p>
          </p:txBody>
        </p:sp>
        <p:sp>
          <p:nvSpPr>
            <p:cNvPr id="40988" name="Line 154"/>
            <p:cNvSpPr>
              <a:spLocks noChangeShapeType="1"/>
            </p:cNvSpPr>
            <p:nvPr/>
          </p:nvSpPr>
          <p:spPr bwMode="auto">
            <a:xfrm>
              <a:off x="5328" y="2112"/>
              <a:ext cx="192" cy="0"/>
            </a:xfrm>
            <a:prstGeom prst="line">
              <a:avLst/>
            </a:prstGeom>
            <a:noFill/>
            <a:ln w="22225" cap="sq">
              <a:solidFill>
                <a:schemeClr val="bg2"/>
              </a:solidFill>
              <a:round/>
              <a:headEnd/>
              <a:tailEnd/>
            </a:ln>
          </p:spPr>
          <p:txBody>
            <a:bodyPr wrap="none" anchor="ctr"/>
            <a:lstStyle/>
            <a:p>
              <a:endParaRPr lang="zh-CN" altLang="en-US"/>
            </a:p>
          </p:txBody>
        </p:sp>
        <p:sp>
          <p:nvSpPr>
            <p:cNvPr id="40989" name="Line 155"/>
            <p:cNvSpPr>
              <a:spLocks noChangeShapeType="1"/>
            </p:cNvSpPr>
            <p:nvPr/>
          </p:nvSpPr>
          <p:spPr bwMode="auto">
            <a:xfrm>
              <a:off x="5546" y="1728"/>
              <a:ext cx="0" cy="384"/>
            </a:xfrm>
            <a:prstGeom prst="line">
              <a:avLst/>
            </a:prstGeom>
            <a:noFill/>
            <a:ln w="22225" cap="sq">
              <a:solidFill>
                <a:schemeClr val="bg2"/>
              </a:solidFill>
              <a:round/>
              <a:headEnd/>
              <a:tailEnd/>
            </a:ln>
          </p:spPr>
          <p:txBody>
            <a:bodyPr wrap="none" anchor="ctr"/>
            <a:lstStyle/>
            <a:p>
              <a:endParaRPr lang="zh-CN" altLang="en-US"/>
            </a:p>
          </p:txBody>
        </p:sp>
        <p:sp>
          <p:nvSpPr>
            <p:cNvPr id="40990" name="Line 156"/>
            <p:cNvSpPr>
              <a:spLocks noChangeShapeType="1"/>
            </p:cNvSpPr>
            <p:nvPr/>
          </p:nvSpPr>
          <p:spPr bwMode="auto">
            <a:xfrm flipH="1">
              <a:off x="425" y="1739"/>
              <a:ext cx="144" cy="192"/>
            </a:xfrm>
            <a:prstGeom prst="line">
              <a:avLst/>
            </a:prstGeom>
            <a:noFill/>
            <a:ln w="19050" cap="sq">
              <a:solidFill>
                <a:srgbClr val="003300"/>
              </a:solidFill>
              <a:round/>
              <a:headEnd/>
              <a:tailEnd type="triangle" w="med" len="med"/>
            </a:ln>
          </p:spPr>
          <p:txBody>
            <a:bodyPr wrap="none" anchor="ctr"/>
            <a:lstStyle/>
            <a:p>
              <a:endParaRPr lang="zh-CN" altLang="en-US"/>
            </a:p>
          </p:txBody>
        </p:sp>
        <p:sp>
          <p:nvSpPr>
            <p:cNvPr id="40991" name="Rectangle 157"/>
            <p:cNvSpPr>
              <a:spLocks noChangeArrowheads="1"/>
            </p:cNvSpPr>
            <p:nvPr/>
          </p:nvSpPr>
          <p:spPr bwMode="auto">
            <a:xfrm>
              <a:off x="144" y="1536"/>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40992" name="Line 158"/>
            <p:cNvSpPr>
              <a:spLocks noChangeShapeType="1"/>
            </p:cNvSpPr>
            <p:nvPr/>
          </p:nvSpPr>
          <p:spPr bwMode="auto">
            <a:xfrm>
              <a:off x="288" y="1776"/>
              <a:ext cx="144" cy="240"/>
            </a:xfrm>
            <a:prstGeom prst="line">
              <a:avLst/>
            </a:prstGeom>
            <a:noFill/>
            <a:ln w="19050" cap="sq">
              <a:solidFill>
                <a:schemeClr val="accent2"/>
              </a:solidFill>
              <a:round/>
              <a:headEnd/>
              <a:tailEnd type="triangle" w="med" len="me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7125"/>
                                        </p:tgtEl>
                                        <p:attrNameLst>
                                          <p:attrName>style.visibility</p:attrName>
                                        </p:attrNameLst>
                                      </p:cBhvr>
                                      <p:to>
                                        <p:strVal val="visible"/>
                                      </p:to>
                                    </p:set>
                                    <p:animEffect transition="in" filter="dissolve">
                                      <p:cBhvr>
                                        <p:cTn id="12" dur="500"/>
                                        <p:tgtEl>
                                          <p:spTgt spid="387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125"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0"/>
          <p:cNvGrpSpPr>
            <a:grpSpLocks/>
          </p:cNvGrpSpPr>
          <p:nvPr/>
        </p:nvGrpSpPr>
        <p:grpSpPr bwMode="auto">
          <a:xfrm>
            <a:off x="838200" y="609600"/>
            <a:ext cx="7924800" cy="3048000"/>
            <a:chOff x="528" y="480"/>
            <a:chExt cx="4992" cy="1920"/>
          </a:xfrm>
        </p:grpSpPr>
        <p:sp>
          <p:nvSpPr>
            <p:cNvPr id="42036" name="Freeform 4"/>
            <p:cNvSpPr>
              <a:spLocks/>
            </p:cNvSpPr>
            <p:nvPr/>
          </p:nvSpPr>
          <p:spPr bwMode="auto">
            <a:xfrm>
              <a:off x="528" y="480"/>
              <a:ext cx="4992" cy="1920"/>
            </a:xfrm>
            <a:custGeom>
              <a:avLst/>
              <a:gdLst>
                <a:gd name="T0" fmla="*/ 27 w 4949"/>
                <a:gd name="T1" fmla="*/ 302 h 1622"/>
                <a:gd name="T2" fmla="*/ 3680 w 4949"/>
                <a:gd name="T3" fmla="*/ 333 h 1622"/>
                <a:gd name="T4" fmla="*/ 4664 w 4949"/>
                <a:gd name="T5" fmla="*/ 153 h 1622"/>
                <a:gd name="T6" fmla="*/ 4973 w 4949"/>
                <a:gd name="T7" fmla="*/ 214 h 1622"/>
                <a:gd name="T8" fmla="*/ 4905 w 4949"/>
                <a:gd name="T9" fmla="*/ 1439 h 1622"/>
                <a:gd name="T10" fmla="*/ 4893 w 4949"/>
                <a:gd name="T11" fmla="*/ 4429 h 1622"/>
                <a:gd name="T12" fmla="*/ 2421 w 4949"/>
                <a:gd name="T13" fmla="*/ 4369 h 1622"/>
                <a:gd name="T14" fmla="*/ 404 w 4949"/>
                <a:gd name="T15" fmla="*/ 4189 h 1622"/>
                <a:gd name="T16" fmla="*/ 6 w 4949"/>
                <a:gd name="T17" fmla="*/ 3773 h 1622"/>
                <a:gd name="T18" fmla="*/ 192 w 4949"/>
                <a:gd name="T19" fmla="*/ 2215 h 1622"/>
                <a:gd name="T20" fmla="*/ 246 w 4949"/>
                <a:gd name="T21" fmla="*/ 1916 h 1622"/>
                <a:gd name="T22" fmla="*/ 142 w 4949"/>
                <a:gd name="T23" fmla="*/ 932 h 1622"/>
                <a:gd name="T24" fmla="*/ 120 w 4949"/>
                <a:gd name="T25" fmla="*/ 511 h 1622"/>
                <a:gd name="T26" fmla="*/ 77 w 4949"/>
                <a:gd name="T27" fmla="*/ 482 h 1622"/>
                <a:gd name="T28" fmla="*/ 6 w 4949"/>
                <a:gd name="T29" fmla="*/ 275 h 1622"/>
                <a:gd name="T30" fmla="*/ 88 w 4949"/>
                <a:gd name="T31" fmla="*/ 244 h 1622"/>
                <a:gd name="T32" fmla="*/ 419 w 4949"/>
                <a:gd name="T33" fmla="*/ 394 h 1622"/>
                <a:gd name="T34" fmla="*/ 623 w 4949"/>
                <a:gd name="T35" fmla="*/ 363 h 1622"/>
                <a:gd name="T36" fmla="*/ 888 w 4949"/>
                <a:gd name="T37" fmla="*/ 214 h 1622"/>
                <a:gd name="T38" fmla="*/ 2090 w 4949"/>
                <a:gd name="T39" fmla="*/ 302 h 1622"/>
                <a:gd name="T40" fmla="*/ 2330 w 4949"/>
                <a:gd name="T41" fmla="*/ 363 h 16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49" h="1622">
                  <a:moveTo>
                    <a:pt x="27" y="110"/>
                  </a:moveTo>
                  <a:cubicBezTo>
                    <a:pt x="1180" y="239"/>
                    <a:pt x="2279" y="125"/>
                    <a:pt x="3494" y="121"/>
                  </a:cubicBezTo>
                  <a:cubicBezTo>
                    <a:pt x="3809" y="111"/>
                    <a:pt x="4118" y="109"/>
                    <a:pt x="4429" y="56"/>
                  </a:cubicBezTo>
                  <a:cubicBezTo>
                    <a:pt x="4527" y="63"/>
                    <a:pt x="4663" y="0"/>
                    <a:pt x="4722" y="78"/>
                  </a:cubicBezTo>
                  <a:cubicBezTo>
                    <a:pt x="4755" y="122"/>
                    <a:pt x="4727" y="421"/>
                    <a:pt x="4657" y="523"/>
                  </a:cubicBezTo>
                  <a:cubicBezTo>
                    <a:pt x="4569" y="875"/>
                    <a:pt x="4949" y="1412"/>
                    <a:pt x="4646" y="1610"/>
                  </a:cubicBezTo>
                  <a:cubicBezTo>
                    <a:pt x="4628" y="1622"/>
                    <a:pt x="2683" y="1593"/>
                    <a:pt x="2299" y="1588"/>
                  </a:cubicBezTo>
                  <a:cubicBezTo>
                    <a:pt x="1658" y="1555"/>
                    <a:pt x="1027" y="1533"/>
                    <a:pt x="386" y="1523"/>
                  </a:cubicBezTo>
                  <a:cubicBezTo>
                    <a:pt x="131" y="1505"/>
                    <a:pt x="75" y="1579"/>
                    <a:pt x="6" y="1371"/>
                  </a:cubicBezTo>
                  <a:cubicBezTo>
                    <a:pt x="16" y="1162"/>
                    <a:pt x="23" y="959"/>
                    <a:pt x="180" y="806"/>
                  </a:cubicBezTo>
                  <a:cubicBezTo>
                    <a:pt x="198" y="768"/>
                    <a:pt x="221" y="737"/>
                    <a:pt x="234" y="697"/>
                  </a:cubicBezTo>
                  <a:cubicBezTo>
                    <a:pt x="224" y="555"/>
                    <a:pt x="221" y="449"/>
                    <a:pt x="136" y="339"/>
                  </a:cubicBezTo>
                  <a:cubicBezTo>
                    <a:pt x="120" y="290"/>
                    <a:pt x="134" y="234"/>
                    <a:pt x="114" y="186"/>
                  </a:cubicBezTo>
                  <a:cubicBezTo>
                    <a:pt x="108" y="172"/>
                    <a:pt x="85" y="179"/>
                    <a:pt x="71" y="176"/>
                  </a:cubicBezTo>
                  <a:cubicBezTo>
                    <a:pt x="67" y="172"/>
                    <a:pt x="0" y="108"/>
                    <a:pt x="6" y="100"/>
                  </a:cubicBezTo>
                  <a:cubicBezTo>
                    <a:pt x="22" y="80"/>
                    <a:pt x="57" y="93"/>
                    <a:pt x="82" y="89"/>
                  </a:cubicBezTo>
                  <a:cubicBezTo>
                    <a:pt x="194" y="102"/>
                    <a:pt x="289" y="127"/>
                    <a:pt x="397" y="143"/>
                  </a:cubicBezTo>
                  <a:cubicBezTo>
                    <a:pt x="462" y="139"/>
                    <a:pt x="528" y="140"/>
                    <a:pt x="593" y="132"/>
                  </a:cubicBezTo>
                  <a:cubicBezTo>
                    <a:pt x="677" y="122"/>
                    <a:pt x="758" y="89"/>
                    <a:pt x="843" y="78"/>
                  </a:cubicBezTo>
                  <a:cubicBezTo>
                    <a:pt x="1235" y="83"/>
                    <a:pt x="1600" y="90"/>
                    <a:pt x="1984" y="110"/>
                  </a:cubicBezTo>
                  <a:cubicBezTo>
                    <a:pt x="2061" y="130"/>
                    <a:pt x="2133" y="132"/>
                    <a:pt x="2212" y="132"/>
                  </a:cubicBezTo>
                </a:path>
              </a:pathLst>
            </a:custGeom>
            <a:solidFill>
              <a:srgbClr val="B1D8FF"/>
            </a:solidFill>
            <a:ln w="9525" cap="flat" cmpd="sng">
              <a:noFill/>
              <a:prstDash val="solid"/>
              <a:round/>
              <a:headEnd/>
              <a:tailEnd/>
            </a:ln>
            <a:effectLst>
              <a:outerShdw dist="208295" dir="2254116" algn="ctr" rotWithShape="0">
                <a:srgbClr val="B2B2B2"/>
              </a:outerShdw>
            </a:effectLst>
          </p:spPr>
          <p:txBody>
            <a:bodyPr wrap="none" anchor="ctr"/>
            <a:lstStyle/>
            <a:p>
              <a:endParaRPr lang="zh-CN" altLang="en-US"/>
            </a:p>
          </p:txBody>
        </p:sp>
        <p:sp>
          <p:nvSpPr>
            <p:cNvPr id="42037" name="Text Box 5"/>
            <p:cNvSpPr txBox="1">
              <a:spLocks noChangeArrowheads="1"/>
            </p:cNvSpPr>
            <p:nvPr/>
          </p:nvSpPr>
          <p:spPr bwMode="auto">
            <a:xfrm>
              <a:off x="901" y="779"/>
              <a:ext cx="2139" cy="404"/>
            </a:xfrm>
            <a:prstGeom prst="rect">
              <a:avLst/>
            </a:prstGeom>
            <a:noFill/>
            <a:ln w="9525">
              <a:noFill/>
              <a:miter lim="800000"/>
              <a:headEnd/>
              <a:tailEnd/>
            </a:ln>
            <a:effectLst>
              <a:outerShdw dist="17961" dir="2700000" algn="ctr" rotWithShape="0">
                <a:schemeClr val="bg1"/>
              </a:outerShdw>
            </a:effectLst>
          </p:spPr>
          <p:txBody>
            <a:bodyPr wrap="none">
              <a:spAutoFit/>
            </a:bodyPr>
            <a:lstStyle/>
            <a:p>
              <a:r>
                <a:rPr lang="zh-CN" altLang="en-US" sz="3600" baseline="0">
                  <a:solidFill>
                    <a:srgbClr val="FF3300"/>
                  </a:solidFill>
                  <a:ea typeface="黑体" pitchFamily="2" charset="-122"/>
                </a:rPr>
                <a:t>需要做的工作：</a:t>
              </a:r>
            </a:p>
          </p:txBody>
        </p:sp>
      </p:grpSp>
      <p:sp>
        <p:nvSpPr>
          <p:cNvPr id="244742" name="Text Box 6"/>
          <p:cNvSpPr txBox="1">
            <a:spLocks noChangeArrowheads="1"/>
          </p:cNvSpPr>
          <p:nvPr/>
        </p:nvSpPr>
        <p:spPr bwMode="auto">
          <a:xfrm>
            <a:off x="1524000" y="1676400"/>
            <a:ext cx="6858000" cy="549275"/>
          </a:xfrm>
          <a:prstGeom prst="rect">
            <a:avLst/>
          </a:prstGeom>
          <a:noFill/>
          <a:ln w="9525">
            <a:noFill/>
            <a:miter lim="800000"/>
            <a:headEnd/>
            <a:tailEnd/>
          </a:ln>
        </p:spPr>
        <p:txBody>
          <a:bodyPr>
            <a:spAutoFit/>
          </a:bodyPr>
          <a:lstStyle/>
          <a:p>
            <a:r>
              <a:rPr lang="zh-CN" altLang="en-US" sz="3000" baseline="0" dirty="0">
                <a:solidFill>
                  <a:srgbClr val="00008C"/>
                </a:solidFill>
                <a:ea typeface="幼圆" pitchFamily="49" charset="-122"/>
              </a:rPr>
              <a:t>1.</a:t>
            </a:r>
            <a:r>
              <a:rPr lang="zh-CN" altLang="en-US" sz="3000" baseline="0" dirty="0">
                <a:solidFill>
                  <a:srgbClr val="00008C"/>
                </a:solidFill>
                <a:latin typeface="幼圆" pitchFamily="49" charset="-122"/>
                <a:ea typeface="幼圆" pitchFamily="49" charset="-122"/>
              </a:rPr>
              <a:t> 建立一个循环链表；</a:t>
            </a:r>
          </a:p>
        </p:txBody>
      </p:sp>
      <p:grpSp>
        <p:nvGrpSpPr>
          <p:cNvPr id="3" name="Group 102"/>
          <p:cNvGrpSpPr>
            <a:grpSpLocks/>
          </p:cNvGrpSpPr>
          <p:nvPr/>
        </p:nvGrpSpPr>
        <p:grpSpPr bwMode="auto">
          <a:xfrm>
            <a:off x="228600" y="4191000"/>
            <a:ext cx="8575675" cy="1084263"/>
            <a:chOff x="144" y="960"/>
            <a:chExt cx="5402" cy="683"/>
          </a:xfrm>
        </p:grpSpPr>
        <p:sp>
          <p:nvSpPr>
            <p:cNvPr id="41989" name="Line 103"/>
            <p:cNvSpPr>
              <a:spLocks noChangeShapeType="1"/>
            </p:cNvSpPr>
            <p:nvPr/>
          </p:nvSpPr>
          <p:spPr bwMode="auto">
            <a:xfrm>
              <a:off x="583" y="1152"/>
              <a:ext cx="4944" cy="0"/>
            </a:xfrm>
            <a:prstGeom prst="line">
              <a:avLst/>
            </a:prstGeom>
            <a:noFill/>
            <a:ln w="22225" cap="sq">
              <a:solidFill>
                <a:srgbClr val="333300"/>
              </a:solidFill>
              <a:round/>
              <a:headEnd/>
              <a:tailEnd/>
            </a:ln>
          </p:spPr>
          <p:txBody>
            <a:bodyPr wrap="none" anchor="ctr"/>
            <a:lstStyle/>
            <a:p>
              <a:endParaRPr lang="zh-CN" altLang="en-US"/>
            </a:p>
          </p:txBody>
        </p:sp>
        <p:grpSp>
          <p:nvGrpSpPr>
            <p:cNvPr id="4" name="Group 104"/>
            <p:cNvGrpSpPr>
              <a:grpSpLocks/>
            </p:cNvGrpSpPr>
            <p:nvPr/>
          </p:nvGrpSpPr>
          <p:grpSpPr bwMode="auto">
            <a:xfrm>
              <a:off x="432" y="1392"/>
              <a:ext cx="288" cy="240"/>
              <a:chOff x="768" y="2448"/>
              <a:chExt cx="288" cy="240"/>
            </a:xfrm>
          </p:grpSpPr>
          <p:sp>
            <p:nvSpPr>
              <p:cNvPr id="42034" name="Rectangle 105"/>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35" name="Rectangle 106"/>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107"/>
            <p:cNvGrpSpPr>
              <a:grpSpLocks/>
            </p:cNvGrpSpPr>
            <p:nvPr/>
          </p:nvGrpSpPr>
          <p:grpSpPr bwMode="auto">
            <a:xfrm>
              <a:off x="912" y="1392"/>
              <a:ext cx="288" cy="240"/>
              <a:chOff x="768" y="2448"/>
              <a:chExt cx="288" cy="240"/>
            </a:xfrm>
          </p:grpSpPr>
          <p:sp>
            <p:nvSpPr>
              <p:cNvPr id="42032" name="Rectangle 108"/>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33" name="Rectangle 109"/>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6" name="Group 110"/>
            <p:cNvGrpSpPr>
              <a:grpSpLocks/>
            </p:cNvGrpSpPr>
            <p:nvPr/>
          </p:nvGrpSpPr>
          <p:grpSpPr bwMode="auto">
            <a:xfrm>
              <a:off x="1392" y="1403"/>
              <a:ext cx="288" cy="240"/>
              <a:chOff x="768" y="2448"/>
              <a:chExt cx="288" cy="240"/>
            </a:xfrm>
          </p:grpSpPr>
          <p:sp>
            <p:nvSpPr>
              <p:cNvPr id="42030" name="Rectangle 111"/>
              <p:cNvSpPr>
                <a:spLocks noChangeArrowheads="1"/>
              </p:cNvSpPr>
              <p:nvPr/>
            </p:nvSpPr>
            <p:spPr bwMode="auto">
              <a:xfrm>
                <a:off x="768" y="2448"/>
                <a:ext cx="192"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42031" name="Rectangle 112"/>
              <p:cNvSpPr>
                <a:spLocks noChangeArrowheads="1"/>
              </p:cNvSpPr>
              <p:nvPr/>
            </p:nvSpPr>
            <p:spPr bwMode="auto">
              <a:xfrm>
                <a:off x="960" y="2448"/>
                <a:ext cx="96"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7" name="Group 113"/>
            <p:cNvGrpSpPr>
              <a:grpSpLocks/>
            </p:cNvGrpSpPr>
            <p:nvPr/>
          </p:nvGrpSpPr>
          <p:grpSpPr bwMode="auto">
            <a:xfrm>
              <a:off x="1872" y="1403"/>
              <a:ext cx="288" cy="240"/>
              <a:chOff x="768" y="2448"/>
              <a:chExt cx="288" cy="240"/>
            </a:xfrm>
          </p:grpSpPr>
          <p:sp>
            <p:nvSpPr>
              <p:cNvPr id="42028" name="Rectangle 114"/>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9" name="Rectangle 115"/>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8" name="Group 116"/>
            <p:cNvGrpSpPr>
              <a:grpSpLocks/>
            </p:cNvGrpSpPr>
            <p:nvPr/>
          </p:nvGrpSpPr>
          <p:grpSpPr bwMode="auto">
            <a:xfrm>
              <a:off x="2352" y="1403"/>
              <a:ext cx="288" cy="240"/>
              <a:chOff x="768" y="2448"/>
              <a:chExt cx="288" cy="240"/>
            </a:xfrm>
          </p:grpSpPr>
          <p:sp>
            <p:nvSpPr>
              <p:cNvPr id="42026" name="Rectangle 117"/>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7" name="Rectangle 118"/>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9" name="Group 119"/>
            <p:cNvGrpSpPr>
              <a:grpSpLocks/>
            </p:cNvGrpSpPr>
            <p:nvPr/>
          </p:nvGrpSpPr>
          <p:grpSpPr bwMode="auto">
            <a:xfrm>
              <a:off x="2832" y="1396"/>
              <a:ext cx="288" cy="240"/>
              <a:chOff x="768" y="2448"/>
              <a:chExt cx="288" cy="240"/>
            </a:xfrm>
          </p:grpSpPr>
          <p:sp>
            <p:nvSpPr>
              <p:cNvPr id="42024" name="Rectangle 120"/>
              <p:cNvSpPr>
                <a:spLocks noChangeArrowheads="1"/>
              </p:cNvSpPr>
              <p:nvPr/>
            </p:nvSpPr>
            <p:spPr bwMode="auto">
              <a:xfrm>
                <a:off x="768" y="2448"/>
                <a:ext cx="192" cy="240"/>
              </a:xfrm>
              <a:prstGeom prst="rect">
                <a:avLst/>
              </a:prstGeom>
              <a:noFill/>
              <a:ln w="25400" cap="sq">
                <a:solidFill>
                  <a:srgbClr val="0000FF"/>
                </a:solidFill>
                <a:miter lim="800000"/>
                <a:headEnd/>
                <a:tailEnd/>
              </a:ln>
            </p:spPr>
            <p:txBody>
              <a:bodyPr wrap="none" anchor="ctr"/>
              <a:lstStyle/>
              <a:p>
                <a:endParaRPr lang="zh-CN" altLang="en-US"/>
              </a:p>
            </p:txBody>
          </p:sp>
          <p:sp>
            <p:nvSpPr>
              <p:cNvPr id="42025" name="Rectangle 121"/>
              <p:cNvSpPr>
                <a:spLocks noChangeArrowheads="1"/>
              </p:cNvSpPr>
              <p:nvPr/>
            </p:nvSpPr>
            <p:spPr bwMode="auto">
              <a:xfrm>
                <a:off x="960" y="2448"/>
                <a:ext cx="96" cy="240"/>
              </a:xfrm>
              <a:prstGeom prst="rect">
                <a:avLst/>
              </a:prstGeom>
              <a:noFill/>
              <a:ln w="25400" cap="sq">
                <a:solidFill>
                  <a:srgbClr val="0000FF"/>
                </a:solidFill>
                <a:miter lim="800000"/>
                <a:headEnd/>
                <a:tailEnd/>
              </a:ln>
            </p:spPr>
            <p:txBody>
              <a:bodyPr wrap="none" anchor="ctr"/>
              <a:lstStyle/>
              <a:p>
                <a:endParaRPr lang="zh-CN" altLang="en-US"/>
              </a:p>
            </p:txBody>
          </p:sp>
        </p:grpSp>
        <p:grpSp>
          <p:nvGrpSpPr>
            <p:cNvPr id="10" name="Group 122"/>
            <p:cNvGrpSpPr>
              <a:grpSpLocks/>
            </p:cNvGrpSpPr>
            <p:nvPr/>
          </p:nvGrpSpPr>
          <p:grpSpPr bwMode="auto">
            <a:xfrm>
              <a:off x="3312" y="1399"/>
              <a:ext cx="288" cy="240"/>
              <a:chOff x="768" y="2448"/>
              <a:chExt cx="288" cy="240"/>
            </a:xfrm>
          </p:grpSpPr>
          <p:sp>
            <p:nvSpPr>
              <p:cNvPr id="42022" name="Rectangle 123"/>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3" name="Rectangle 124"/>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125"/>
            <p:cNvGrpSpPr>
              <a:grpSpLocks/>
            </p:cNvGrpSpPr>
            <p:nvPr/>
          </p:nvGrpSpPr>
          <p:grpSpPr bwMode="auto">
            <a:xfrm>
              <a:off x="3792" y="1403"/>
              <a:ext cx="288" cy="240"/>
              <a:chOff x="768" y="2448"/>
              <a:chExt cx="288" cy="240"/>
            </a:xfrm>
          </p:grpSpPr>
          <p:sp>
            <p:nvSpPr>
              <p:cNvPr id="42020" name="Rectangle 126"/>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21" name="Rectangle 127"/>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2" name="Group 128"/>
            <p:cNvGrpSpPr>
              <a:grpSpLocks/>
            </p:cNvGrpSpPr>
            <p:nvPr/>
          </p:nvGrpSpPr>
          <p:grpSpPr bwMode="auto">
            <a:xfrm>
              <a:off x="4608" y="1392"/>
              <a:ext cx="288" cy="240"/>
              <a:chOff x="768" y="2448"/>
              <a:chExt cx="288" cy="240"/>
            </a:xfrm>
          </p:grpSpPr>
          <p:sp>
            <p:nvSpPr>
              <p:cNvPr id="42018" name="Rectangle 129"/>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19" name="Rectangle 130"/>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3" name="Group 131"/>
            <p:cNvGrpSpPr>
              <a:grpSpLocks/>
            </p:cNvGrpSpPr>
            <p:nvPr/>
          </p:nvGrpSpPr>
          <p:grpSpPr bwMode="auto">
            <a:xfrm>
              <a:off x="5088" y="1403"/>
              <a:ext cx="288" cy="240"/>
              <a:chOff x="768" y="2448"/>
              <a:chExt cx="288" cy="240"/>
            </a:xfrm>
          </p:grpSpPr>
          <p:sp>
            <p:nvSpPr>
              <p:cNvPr id="42016" name="Rectangle 132"/>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2017" name="Rectangle 133"/>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42000" name="Line 134"/>
            <p:cNvSpPr>
              <a:spLocks noChangeShapeType="1"/>
            </p:cNvSpPr>
            <p:nvPr/>
          </p:nvSpPr>
          <p:spPr bwMode="auto">
            <a:xfrm>
              <a:off x="672" y="153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1" name="Line 135"/>
            <p:cNvSpPr>
              <a:spLocks noChangeShapeType="1"/>
            </p:cNvSpPr>
            <p:nvPr/>
          </p:nvSpPr>
          <p:spPr bwMode="auto">
            <a:xfrm>
              <a:off x="1167"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2" name="Line 136"/>
            <p:cNvSpPr>
              <a:spLocks noChangeShapeType="1"/>
            </p:cNvSpPr>
            <p:nvPr/>
          </p:nvSpPr>
          <p:spPr bwMode="auto">
            <a:xfrm>
              <a:off x="1643" y="1525"/>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3" name="Line 137"/>
            <p:cNvSpPr>
              <a:spLocks noChangeShapeType="1"/>
            </p:cNvSpPr>
            <p:nvPr/>
          </p:nvSpPr>
          <p:spPr bwMode="auto">
            <a:xfrm>
              <a:off x="211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4" name="Line 138"/>
            <p:cNvSpPr>
              <a:spLocks noChangeShapeType="1"/>
            </p:cNvSpPr>
            <p:nvPr/>
          </p:nvSpPr>
          <p:spPr bwMode="auto">
            <a:xfrm>
              <a:off x="259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5" name="Line 139"/>
            <p:cNvSpPr>
              <a:spLocks noChangeShapeType="1"/>
            </p:cNvSpPr>
            <p:nvPr/>
          </p:nvSpPr>
          <p:spPr bwMode="auto">
            <a:xfrm>
              <a:off x="3083"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6" name="Line 140"/>
            <p:cNvSpPr>
              <a:spLocks noChangeShapeType="1"/>
            </p:cNvSpPr>
            <p:nvPr/>
          </p:nvSpPr>
          <p:spPr bwMode="auto">
            <a:xfrm>
              <a:off x="357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7" name="Line 141"/>
            <p:cNvSpPr>
              <a:spLocks noChangeShapeType="1"/>
            </p:cNvSpPr>
            <p:nvPr/>
          </p:nvSpPr>
          <p:spPr bwMode="auto">
            <a:xfrm>
              <a:off x="4006"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8" name="Line 142"/>
            <p:cNvSpPr>
              <a:spLocks noChangeShapeType="1"/>
            </p:cNvSpPr>
            <p:nvPr/>
          </p:nvSpPr>
          <p:spPr bwMode="auto">
            <a:xfrm>
              <a:off x="436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09" name="Line 143"/>
            <p:cNvSpPr>
              <a:spLocks noChangeShapeType="1"/>
            </p:cNvSpPr>
            <p:nvPr/>
          </p:nvSpPr>
          <p:spPr bwMode="auto">
            <a:xfrm>
              <a:off x="484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2010" name="Rectangle 144"/>
            <p:cNvSpPr>
              <a:spLocks noChangeArrowheads="1"/>
            </p:cNvSpPr>
            <p:nvPr/>
          </p:nvSpPr>
          <p:spPr bwMode="auto">
            <a:xfrm>
              <a:off x="4167" y="1344"/>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42011" name="Line 145"/>
            <p:cNvSpPr>
              <a:spLocks noChangeShapeType="1"/>
            </p:cNvSpPr>
            <p:nvPr/>
          </p:nvSpPr>
          <p:spPr bwMode="auto">
            <a:xfrm>
              <a:off x="5328" y="1536"/>
              <a:ext cx="192" cy="0"/>
            </a:xfrm>
            <a:prstGeom prst="line">
              <a:avLst/>
            </a:prstGeom>
            <a:noFill/>
            <a:ln w="22225" cap="sq">
              <a:solidFill>
                <a:schemeClr val="bg2"/>
              </a:solidFill>
              <a:round/>
              <a:headEnd/>
              <a:tailEnd/>
            </a:ln>
          </p:spPr>
          <p:txBody>
            <a:bodyPr wrap="none" anchor="ctr"/>
            <a:lstStyle/>
            <a:p>
              <a:endParaRPr lang="zh-CN" altLang="en-US"/>
            </a:p>
          </p:txBody>
        </p:sp>
        <p:sp>
          <p:nvSpPr>
            <p:cNvPr id="42012" name="Line 146"/>
            <p:cNvSpPr>
              <a:spLocks noChangeShapeType="1"/>
            </p:cNvSpPr>
            <p:nvPr/>
          </p:nvSpPr>
          <p:spPr bwMode="auto">
            <a:xfrm>
              <a:off x="5546" y="1152"/>
              <a:ext cx="0" cy="384"/>
            </a:xfrm>
            <a:prstGeom prst="line">
              <a:avLst/>
            </a:prstGeom>
            <a:noFill/>
            <a:ln w="22225" cap="sq">
              <a:solidFill>
                <a:schemeClr val="bg2"/>
              </a:solidFill>
              <a:round/>
              <a:headEnd/>
              <a:tailEnd/>
            </a:ln>
          </p:spPr>
          <p:txBody>
            <a:bodyPr wrap="none" anchor="ctr"/>
            <a:lstStyle/>
            <a:p>
              <a:endParaRPr lang="zh-CN" altLang="en-US"/>
            </a:p>
          </p:txBody>
        </p:sp>
        <p:sp>
          <p:nvSpPr>
            <p:cNvPr id="42013" name="Line 147"/>
            <p:cNvSpPr>
              <a:spLocks noChangeShapeType="1"/>
            </p:cNvSpPr>
            <p:nvPr/>
          </p:nvSpPr>
          <p:spPr bwMode="auto">
            <a:xfrm flipH="1">
              <a:off x="425" y="1163"/>
              <a:ext cx="144" cy="192"/>
            </a:xfrm>
            <a:prstGeom prst="line">
              <a:avLst/>
            </a:prstGeom>
            <a:noFill/>
            <a:ln w="19050" cap="sq">
              <a:solidFill>
                <a:srgbClr val="003300"/>
              </a:solidFill>
              <a:round/>
              <a:headEnd/>
              <a:tailEnd type="triangle" w="med" len="med"/>
            </a:ln>
          </p:spPr>
          <p:txBody>
            <a:bodyPr wrap="none" anchor="ctr"/>
            <a:lstStyle/>
            <a:p>
              <a:endParaRPr lang="zh-CN" altLang="en-US"/>
            </a:p>
          </p:txBody>
        </p:sp>
        <p:sp>
          <p:nvSpPr>
            <p:cNvPr id="42014" name="Rectangle 148"/>
            <p:cNvSpPr>
              <a:spLocks noChangeArrowheads="1"/>
            </p:cNvSpPr>
            <p:nvPr/>
          </p:nvSpPr>
          <p:spPr bwMode="auto">
            <a:xfrm>
              <a:off x="144" y="96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42015" name="Line 149"/>
            <p:cNvSpPr>
              <a:spLocks noChangeShapeType="1"/>
            </p:cNvSpPr>
            <p:nvPr/>
          </p:nvSpPr>
          <p:spPr bwMode="auto">
            <a:xfrm>
              <a:off x="288" y="1200"/>
              <a:ext cx="144" cy="240"/>
            </a:xfrm>
            <a:prstGeom prst="line">
              <a:avLst/>
            </a:prstGeom>
            <a:noFill/>
            <a:ln w="19050" cap="sq">
              <a:solidFill>
                <a:schemeClr val="accent2"/>
              </a:solidFill>
              <a:round/>
              <a:headEnd/>
              <a:tailEnd type="triangle" w="med" len="med"/>
            </a:ln>
          </p:spPr>
          <p:txBody>
            <a:bodyPr wrap="none" anchor="ctr"/>
            <a:lstStyle/>
            <a:p>
              <a:endParaRPr lang="zh-CN" altLang="en-US"/>
            </a:p>
          </p:txBody>
        </p:sp>
      </p:gr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0" y="908050"/>
            <a:ext cx="8610600" cy="6070602"/>
            <a:chOff x="0" y="620"/>
            <a:chExt cx="5424" cy="3824"/>
          </a:xfrm>
        </p:grpSpPr>
        <p:sp>
          <p:nvSpPr>
            <p:cNvPr id="43019" name="Rectangle 3"/>
            <p:cNvSpPr>
              <a:spLocks noChangeArrowheads="1"/>
            </p:cNvSpPr>
            <p:nvPr/>
          </p:nvSpPr>
          <p:spPr bwMode="auto">
            <a:xfrm>
              <a:off x="336" y="624"/>
              <a:ext cx="5040" cy="3264"/>
            </a:xfrm>
            <a:prstGeom prst="rect">
              <a:avLst/>
            </a:prstGeom>
            <a:solidFill>
              <a:srgbClr val="CCFFFF"/>
            </a:solidFill>
            <a:ln w="9525">
              <a:noFill/>
              <a:miter lim="800000"/>
              <a:headEnd/>
              <a:tailEnd/>
            </a:ln>
            <a:effectLst>
              <a:outerShdw dist="233487" dir="2700000" algn="ctr" rotWithShape="0">
                <a:srgbClr val="B2B2B2"/>
              </a:outerShdw>
            </a:effectLst>
          </p:spPr>
          <p:txBody>
            <a:bodyPr wrap="none" anchor="ctr"/>
            <a:lstStyle/>
            <a:p>
              <a:endParaRPr lang="zh-CN" altLang="en-US"/>
            </a:p>
          </p:txBody>
        </p:sp>
        <p:sp>
          <p:nvSpPr>
            <p:cNvPr id="43020" name="Text Box 4"/>
            <p:cNvSpPr txBox="1">
              <a:spLocks noChangeArrowheads="1"/>
            </p:cNvSpPr>
            <p:nvPr/>
          </p:nvSpPr>
          <p:spPr bwMode="auto">
            <a:xfrm>
              <a:off x="0" y="620"/>
              <a:ext cx="5424" cy="3824"/>
            </a:xfrm>
            <a:prstGeom prst="rect">
              <a:avLst/>
            </a:prstGeom>
            <a:noFill/>
            <a:ln w="9525">
              <a:noFill/>
              <a:miter lim="800000"/>
              <a:headEnd/>
              <a:tailEnd/>
            </a:ln>
          </p:spPr>
          <p:txBody>
            <a:bodyPr>
              <a:spAutoFit/>
            </a:bodyPr>
            <a:lstStyle/>
            <a:p>
              <a:pPr lvl="2" indent="-247650" algn="just" fontAlgn="base">
                <a:lnSpc>
                  <a:spcPct val="75000"/>
                </a:lnSpc>
                <a:spcBef>
                  <a:spcPct val="0"/>
                </a:spcBef>
              </a:pPr>
              <a:r>
                <a:rPr lang="en-US" altLang="zh-CN" sz="2600" dirty="0" err="1">
                  <a:solidFill>
                    <a:srgbClr val="00008C"/>
                  </a:solidFill>
                </a:rPr>
                <a:t>Nodeptr</a:t>
              </a:r>
              <a:r>
                <a:rPr lang="en-US" altLang="zh-CN" sz="2600" dirty="0">
                  <a:solidFill>
                    <a:srgbClr val="00008C"/>
                  </a:solidFill>
                </a:rPr>
                <a:t>  </a:t>
              </a:r>
              <a:r>
                <a:rPr lang="en-US" altLang="zh-CN" sz="2600" dirty="0" err="1">
                  <a:solidFill>
                    <a:srgbClr val="00008C"/>
                  </a:solidFill>
                </a:rPr>
                <a:t>createList</a:t>
              </a:r>
              <a:r>
                <a:rPr lang="en-US" altLang="zh-CN" sz="2600" baseline="0" dirty="0">
                  <a:solidFill>
                    <a:srgbClr val="00008C"/>
                  </a:solidFill>
                </a:rPr>
                <a:t>( </a:t>
              </a:r>
              <a:r>
                <a:rPr lang="en-US" altLang="zh-CN" sz="2600" baseline="0" dirty="0" err="1">
                  <a:solidFill>
                    <a:srgbClr val="00008C"/>
                  </a:solidFill>
                </a:rPr>
                <a:t>int</a:t>
              </a:r>
              <a:r>
                <a:rPr lang="en-US" altLang="zh-CN" sz="2600" baseline="0" dirty="0">
                  <a:solidFill>
                    <a:srgbClr val="00008C"/>
                  </a:solidFill>
                </a:rPr>
                <a:t> n)</a:t>
              </a:r>
            </a:p>
            <a:p>
              <a:pPr lvl="2" indent="-247650" algn="just" fontAlgn="base">
                <a:lnSpc>
                  <a:spcPct val="75000"/>
                </a:lnSpc>
                <a:spcBef>
                  <a:spcPct val="0"/>
                </a:spcBef>
              </a:pPr>
              <a:r>
                <a:rPr lang="en-US" altLang="zh-CN" sz="2600" baseline="0" dirty="0">
                  <a:solidFill>
                    <a:srgbClr val="00008C"/>
                  </a:solidFill>
                </a:rPr>
                <a:t>{</a:t>
              </a:r>
            </a:p>
            <a:p>
              <a:pPr lvl="2" indent="-247650" algn="just" fontAlgn="base">
                <a:lnSpc>
                  <a:spcPct val="75000"/>
                </a:lnSpc>
                <a:spcBef>
                  <a:spcPct val="0"/>
                </a:spcBef>
              </a:pPr>
              <a:r>
                <a:rPr lang="en-US" altLang="zh-CN" sz="2600" baseline="0" dirty="0">
                  <a:solidFill>
                    <a:srgbClr val="00008C"/>
                  </a:solidFill>
                </a:rPr>
                <a:t>     </a:t>
              </a:r>
              <a:r>
                <a:rPr lang="en-US" altLang="zh-CN" sz="2600" dirty="0" err="1">
                  <a:solidFill>
                    <a:srgbClr val="00008C"/>
                  </a:solidFill>
                </a:rPr>
                <a:t>Nodeptr</a:t>
              </a:r>
              <a:r>
                <a:rPr lang="en-US" altLang="zh-CN" sz="2600" baseline="0" dirty="0">
                  <a:solidFill>
                    <a:srgbClr val="00008C"/>
                  </a:solidFill>
                </a:rPr>
                <a:t> </a:t>
              </a:r>
              <a:r>
                <a:rPr lang="en-US" altLang="zh-CN" sz="2600" baseline="0" dirty="0" err="1">
                  <a:solidFill>
                    <a:srgbClr val="00008C"/>
                  </a:solidFill>
                </a:rPr>
                <a:t>p,r</a:t>
              </a:r>
              <a:r>
                <a:rPr lang="en-US" altLang="zh-CN" sz="2600" baseline="0" dirty="0">
                  <a:solidFill>
                    <a:srgbClr val="00008C"/>
                  </a:solidFill>
                </a:rPr>
                <a:t>, head = NULL;</a:t>
              </a:r>
            </a:p>
            <a:p>
              <a:pPr lvl="2" indent="-247650" algn="just" fontAlgn="base">
                <a:lnSpc>
                  <a:spcPct val="75000"/>
                </a:lnSpc>
                <a:spcBef>
                  <a:spcPct val="0"/>
                </a:spcBef>
              </a:pPr>
              <a:r>
                <a:rPr lang="en-US" altLang="zh-CN" sz="2600" baseline="0" dirty="0">
                  <a:solidFill>
                    <a:srgbClr val="00008C"/>
                  </a:solidFill>
                </a:rPr>
                <a:t>     </a:t>
              </a:r>
              <a:r>
                <a:rPr lang="en-US" altLang="zh-CN" sz="2800" dirty="0" err="1">
                  <a:solidFill>
                    <a:srgbClr val="00008C"/>
                  </a:solidFill>
                </a:rPr>
                <a:t>Datatype</a:t>
              </a:r>
              <a:r>
                <a:rPr lang="en-US" altLang="zh-CN" sz="2800" dirty="0">
                  <a:solidFill>
                    <a:srgbClr val="00008C"/>
                  </a:solidFill>
                </a:rPr>
                <a:t> a;</a:t>
              </a:r>
              <a:r>
                <a:rPr lang="en-US" altLang="zh-CN" sz="2600" baseline="0" dirty="0">
                  <a:solidFill>
                    <a:srgbClr val="00008C"/>
                  </a:solidFill>
                </a:rPr>
                <a:t>              </a:t>
              </a:r>
              <a:r>
                <a:rPr lang="en-US" altLang="zh-CN" sz="2200" baseline="0" dirty="0">
                  <a:solidFill>
                    <a:srgbClr val="00008C"/>
                  </a:solidFill>
                </a:rPr>
                <a:t>/* </a:t>
              </a:r>
              <a:r>
                <a:rPr lang="zh-CN" altLang="en-US" sz="2200" baseline="0" dirty="0">
                  <a:solidFill>
                    <a:srgbClr val="00008C"/>
                  </a:solidFill>
                  <a:ea typeface="幼圆" pitchFamily="49" charset="-122"/>
                </a:rPr>
                <a:t>创建一个空链表</a:t>
              </a:r>
              <a:r>
                <a:rPr lang="zh-CN" altLang="en-US" sz="2200" baseline="0" dirty="0">
                  <a:solidFill>
                    <a:srgbClr val="00008C"/>
                  </a:solidFill>
                </a:rPr>
                <a:t> */</a:t>
              </a:r>
            </a:p>
            <a:p>
              <a:pPr lvl="2" indent="-247650" algn="just" fontAlgn="base">
                <a:lnSpc>
                  <a:spcPct val="75000"/>
                </a:lnSpc>
                <a:spcBef>
                  <a:spcPct val="0"/>
                </a:spcBef>
              </a:pPr>
              <a:r>
                <a:rPr lang="zh-CN" altLang="en-US" sz="2200" baseline="0" dirty="0">
                  <a:solidFill>
                    <a:srgbClr val="00008C"/>
                  </a:solidFill>
                </a:rPr>
                <a:t>      </a:t>
              </a:r>
              <a:endParaRPr lang="en-US" altLang="zh-CN" sz="2200" baseline="0" dirty="0">
                <a:solidFill>
                  <a:srgbClr val="00008C"/>
                </a:solidFill>
              </a:endParaRPr>
            </a:p>
            <a:p>
              <a:pPr lvl="2" indent="-247650" algn="just" fontAlgn="base">
                <a:lnSpc>
                  <a:spcPct val="75000"/>
                </a:lnSpc>
                <a:spcBef>
                  <a:spcPct val="0"/>
                </a:spcBef>
              </a:pPr>
              <a:r>
                <a:rPr lang="zh-CN" altLang="en-US" sz="2600" baseline="0" dirty="0">
                  <a:solidFill>
                    <a:srgbClr val="00008C"/>
                  </a:solidFill>
                </a:rPr>
                <a:t>     </a:t>
              </a:r>
              <a:r>
                <a:rPr lang="en-US" altLang="zh-CN" sz="2600" baseline="0" dirty="0">
                  <a:solidFill>
                    <a:srgbClr val="00008C"/>
                  </a:solidFill>
                </a:rPr>
                <a:t>for(</a:t>
              </a:r>
              <a:r>
                <a:rPr lang="en-US" altLang="zh-CN" sz="2600" baseline="0" dirty="0" err="1">
                  <a:solidFill>
                    <a:srgbClr val="00008C"/>
                  </a:solidFill>
                </a:rPr>
                <a:t>i</a:t>
              </a:r>
              <a:r>
                <a:rPr lang="en-US" altLang="zh-CN" sz="2600" baseline="0" dirty="0">
                  <a:solidFill>
                    <a:srgbClr val="00008C"/>
                  </a:solidFill>
                </a:rPr>
                <a:t>=0;i&lt;</a:t>
              </a:r>
              <a:r>
                <a:rPr lang="en-US" altLang="zh-CN" sz="2600" baseline="0" dirty="0" err="1">
                  <a:solidFill>
                    <a:srgbClr val="00008C"/>
                  </a:solidFill>
                </a:rPr>
                <a:t>n;i</a:t>
              </a:r>
              <a:r>
                <a:rPr lang="en-US" altLang="zh-CN" sz="2600" baseline="0" dirty="0">
                  <a:solidFill>
                    <a:srgbClr val="00008C"/>
                  </a:solidFill>
                </a:rPr>
                <a:t>++){</a:t>
              </a:r>
            </a:p>
            <a:p>
              <a:pPr lvl="2" indent="-247650" algn="just" fontAlgn="base">
                <a:lnSpc>
                  <a:spcPct val="75000"/>
                </a:lnSpc>
                <a:spcBef>
                  <a:spcPct val="0"/>
                </a:spcBef>
              </a:pPr>
              <a:r>
                <a:rPr lang="en-US" altLang="zh-CN" sz="2600" baseline="0" dirty="0">
                  <a:solidFill>
                    <a:srgbClr val="00008C"/>
                  </a:solidFill>
                </a:rPr>
                <a:t>          READ(a);                 </a:t>
              </a:r>
              <a:r>
                <a:rPr lang="en-US" altLang="zh-CN" sz="2200" baseline="0" dirty="0">
                  <a:solidFill>
                    <a:srgbClr val="00008C"/>
                  </a:solidFill>
                </a:rPr>
                <a:t>/* </a:t>
              </a:r>
              <a:r>
                <a:rPr lang="zh-CN" altLang="en-US" sz="2200" baseline="0" dirty="0">
                  <a:solidFill>
                    <a:srgbClr val="00008C"/>
                  </a:solidFill>
                  <a:ea typeface="幼圆" pitchFamily="49" charset="-122"/>
                </a:rPr>
                <a:t>取一个数据元素</a:t>
              </a:r>
              <a:r>
                <a:rPr lang="zh-CN" altLang="en-US" sz="2200" baseline="0" dirty="0">
                  <a:solidFill>
                    <a:srgbClr val="00008C"/>
                  </a:solidFill>
                </a:rPr>
                <a:t> */</a:t>
              </a:r>
              <a:r>
                <a:rPr lang="zh-CN" altLang="en-US" sz="2600" baseline="0" dirty="0">
                  <a:solidFill>
                    <a:srgbClr val="00008C"/>
                  </a:solidFill>
                </a:rPr>
                <a:t> </a:t>
              </a:r>
            </a:p>
            <a:p>
              <a:pPr lvl="2" indent="-247650" algn="just" fontAlgn="base">
                <a:lnSpc>
                  <a:spcPct val="75000"/>
                </a:lnSpc>
                <a:spcBef>
                  <a:spcPct val="0"/>
                </a:spcBef>
              </a:pPr>
              <a:r>
                <a:rPr lang="zh-CN" altLang="en-US" sz="2600" baseline="0" dirty="0">
                  <a:solidFill>
                    <a:srgbClr val="00008C"/>
                  </a:solidFill>
                </a:rPr>
                <a:t>          </a:t>
              </a:r>
              <a:r>
                <a:rPr lang="en-US" altLang="zh-CN" sz="2600" dirty="0">
                  <a:solidFill>
                    <a:srgbClr val="00008C"/>
                  </a:solidFill>
                </a:rPr>
                <a:t>r</a:t>
              </a:r>
              <a:r>
                <a:rPr lang="en-US" altLang="zh-CN" sz="2600" baseline="0" dirty="0">
                  <a:solidFill>
                    <a:srgbClr val="00008C"/>
                  </a:solidFill>
                </a:rPr>
                <a:t>=(</a:t>
              </a:r>
              <a:r>
                <a:rPr lang="en-US" altLang="zh-CN" sz="2600" dirty="0" err="1">
                  <a:solidFill>
                    <a:srgbClr val="00008C"/>
                  </a:solidFill>
                </a:rPr>
                <a:t>NodePtr</a:t>
              </a:r>
              <a:r>
                <a:rPr lang="en-US" altLang="zh-CN" sz="2600" baseline="0" dirty="0">
                  <a:solidFill>
                    <a:srgbClr val="00008C"/>
                  </a:solidFill>
                </a:rPr>
                <a:t>)</a:t>
              </a:r>
              <a:r>
                <a:rPr lang="en-US" altLang="zh-CN" sz="2600" baseline="0" dirty="0" err="1">
                  <a:solidFill>
                    <a:srgbClr val="00008C"/>
                  </a:solidFill>
                </a:rPr>
                <a:t>malloc</a:t>
              </a:r>
              <a:r>
                <a:rPr lang="en-US" altLang="zh-CN" sz="2600" baseline="0" dirty="0">
                  <a:solidFill>
                    <a:srgbClr val="00008C"/>
                  </a:solidFill>
                </a:rPr>
                <a:t>(</a:t>
              </a:r>
              <a:r>
                <a:rPr lang="en-US" altLang="zh-CN" sz="2600" baseline="0" dirty="0" err="1">
                  <a:solidFill>
                    <a:srgbClr val="00008C"/>
                  </a:solidFill>
                </a:rPr>
                <a:t>sizeof</a:t>
              </a:r>
              <a:r>
                <a:rPr lang="en-US" altLang="zh-CN" sz="2600" baseline="0" dirty="0">
                  <a:solidFill>
                    <a:srgbClr val="00008C"/>
                  </a:solidFill>
                </a:rPr>
                <a:t>(Node));</a:t>
              </a:r>
            </a:p>
            <a:p>
              <a:pPr lvl="2" indent="-247650" algn="just" fontAlgn="base">
                <a:lnSpc>
                  <a:spcPct val="75000"/>
                </a:lnSpc>
                <a:spcBef>
                  <a:spcPct val="0"/>
                </a:spcBef>
              </a:pPr>
              <a:r>
                <a:rPr lang="zh-CN" altLang="en-US" sz="2600" baseline="0" dirty="0">
                  <a:solidFill>
                    <a:srgbClr val="00008C"/>
                  </a:solidFill>
                </a:rPr>
                <a:t>         </a:t>
              </a:r>
              <a:r>
                <a:rPr lang="zh-CN" altLang="zh-CN" sz="2600" baseline="0" dirty="0">
                  <a:solidFill>
                    <a:srgbClr val="00008C"/>
                  </a:solidFill>
                </a:rPr>
                <a:t> </a:t>
              </a:r>
              <a:r>
                <a:rPr lang="en-US" altLang="zh-CN" sz="2600" dirty="0">
                  <a:solidFill>
                    <a:srgbClr val="00008C"/>
                  </a:solidFill>
                </a:rPr>
                <a:t>r</a:t>
              </a:r>
              <a:r>
                <a:rPr lang="zh-CN" altLang="en-US" sz="2600" baseline="0" dirty="0">
                  <a:solidFill>
                    <a:srgbClr val="00008C"/>
                  </a:solidFill>
                  <a:latin typeface="宋体" charset="-122"/>
                  <a:ea typeface="宋体" charset="-122"/>
                </a:rPr>
                <a:t>-</a:t>
              </a:r>
              <a:r>
                <a:rPr lang="zh-CN" altLang="en-US" sz="2600" baseline="0" dirty="0">
                  <a:solidFill>
                    <a:srgbClr val="00008C"/>
                  </a:solidFill>
                </a:rPr>
                <a:t>&gt;</a:t>
              </a:r>
              <a:r>
                <a:rPr lang="en-US" altLang="zh-CN" sz="2600" baseline="0" dirty="0">
                  <a:solidFill>
                    <a:srgbClr val="00008C"/>
                  </a:solidFill>
                </a:rPr>
                <a:t>data=a;</a:t>
              </a:r>
            </a:p>
            <a:p>
              <a:pPr lvl="2" indent="-247650" algn="just" fontAlgn="base">
                <a:lnSpc>
                  <a:spcPct val="75000"/>
                </a:lnSpc>
                <a:spcBef>
                  <a:spcPct val="0"/>
                </a:spcBef>
              </a:pPr>
              <a:r>
                <a:rPr lang="en-US" altLang="zh-CN" sz="2600" baseline="0" dirty="0">
                  <a:solidFill>
                    <a:srgbClr val="00008C"/>
                  </a:solidFill>
                </a:rPr>
                <a:t>          r</a:t>
              </a:r>
              <a:r>
                <a:rPr lang="en-US" altLang="zh-CN" sz="2600" baseline="0" dirty="0">
                  <a:solidFill>
                    <a:srgbClr val="00008C"/>
                  </a:solidFill>
                  <a:latin typeface="宋体" charset="-122"/>
                  <a:ea typeface="宋体" charset="-122"/>
                </a:rPr>
                <a:t>-</a:t>
              </a:r>
              <a:r>
                <a:rPr lang="en-US" altLang="zh-CN" sz="2600" baseline="0" dirty="0">
                  <a:solidFill>
                    <a:srgbClr val="00008C"/>
                  </a:solidFill>
                </a:rPr>
                <a:t>&gt;link=NULL;</a:t>
              </a:r>
            </a:p>
            <a:p>
              <a:pPr lvl="2" indent="-247650" algn="just" fontAlgn="base">
                <a:lnSpc>
                  <a:spcPct val="75000"/>
                </a:lnSpc>
                <a:spcBef>
                  <a:spcPct val="0"/>
                </a:spcBef>
              </a:pPr>
              <a:r>
                <a:rPr lang="en-US" altLang="zh-CN" sz="2600" baseline="0" dirty="0">
                  <a:solidFill>
                    <a:srgbClr val="00008C"/>
                  </a:solidFill>
                </a:rPr>
                <a:t>          if (</a:t>
              </a:r>
              <a:r>
                <a:rPr lang="en-US" altLang="zh-CN" sz="2600" dirty="0">
                  <a:solidFill>
                    <a:srgbClr val="00008C"/>
                  </a:solidFill>
                </a:rPr>
                <a:t>head</a:t>
              </a:r>
              <a:r>
                <a:rPr lang="en-US" altLang="zh-CN" sz="2600" baseline="0" dirty="0">
                  <a:solidFill>
                    <a:srgbClr val="00008C"/>
                  </a:solidFill>
                </a:rPr>
                <a:t>==NULL)</a:t>
              </a:r>
            </a:p>
            <a:p>
              <a:pPr lvl="2" indent="-247650" algn="just" fontAlgn="base">
                <a:lnSpc>
                  <a:spcPct val="75000"/>
                </a:lnSpc>
                <a:spcBef>
                  <a:spcPct val="0"/>
                </a:spcBef>
              </a:pPr>
              <a:r>
                <a:rPr lang="en-US" altLang="zh-CN" sz="2600" baseline="0" dirty="0">
                  <a:solidFill>
                    <a:srgbClr val="00008C"/>
                  </a:solidFill>
                </a:rPr>
                <a:t>                list=p=r;</a:t>
              </a:r>
            </a:p>
            <a:p>
              <a:pPr lvl="2" indent="-247650" algn="just" fontAlgn="base">
                <a:lnSpc>
                  <a:spcPct val="75000"/>
                </a:lnSpc>
                <a:spcBef>
                  <a:spcPct val="0"/>
                </a:spcBef>
              </a:pPr>
              <a:r>
                <a:rPr lang="en-US" altLang="zh-CN" sz="2600" baseline="0" dirty="0">
                  <a:solidFill>
                    <a:srgbClr val="00008C"/>
                  </a:solidFill>
                </a:rPr>
                <a:t>          else {</a:t>
              </a:r>
            </a:p>
            <a:p>
              <a:pPr lvl="2" indent="-247650" algn="just" fontAlgn="base">
                <a:lnSpc>
                  <a:spcPct val="75000"/>
                </a:lnSpc>
                <a:spcBef>
                  <a:spcPct val="0"/>
                </a:spcBef>
              </a:pPr>
              <a:r>
                <a:rPr lang="en-US" altLang="zh-CN" sz="2600" baseline="0" dirty="0">
                  <a:solidFill>
                    <a:srgbClr val="00008C"/>
                  </a:solidFill>
                </a:rPr>
                <a:t>                p</a:t>
              </a:r>
              <a:r>
                <a:rPr lang="en-US" altLang="zh-CN" sz="2600" baseline="0" dirty="0">
                  <a:solidFill>
                    <a:srgbClr val="00008C"/>
                  </a:solidFill>
                  <a:latin typeface="宋体" charset="-122"/>
                  <a:ea typeface="宋体" charset="-122"/>
                </a:rPr>
                <a:t>-</a:t>
              </a:r>
              <a:r>
                <a:rPr lang="en-US" altLang="zh-CN" sz="2600" baseline="0" dirty="0">
                  <a:solidFill>
                    <a:srgbClr val="00008C"/>
                  </a:solidFill>
                </a:rPr>
                <a:t>&gt;link=r;          </a:t>
              </a:r>
              <a:r>
                <a:rPr lang="en-US" altLang="zh-CN" sz="2200" baseline="0" dirty="0">
                  <a:solidFill>
                    <a:srgbClr val="00008C"/>
                  </a:solidFill>
                </a:rPr>
                <a:t>/* </a:t>
              </a:r>
              <a:r>
                <a:rPr lang="zh-CN" altLang="en-US" sz="2200" baseline="0" dirty="0">
                  <a:solidFill>
                    <a:srgbClr val="00008C"/>
                  </a:solidFill>
                  <a:ea typeface="幼圆" pitchFamily="49" charset="-122"/>
                </a:rPr>
                <a:t>将新结点链接在链表尾部</a:t>
              </a:r>
              <a:r>
                <a:rPr lang="zh-CN" altLang="en-US" sz="2200" baseline="0" dirty="0">
                  <a:solidFill>
                    <a:srgbClr val="00008C"/>
                  </a:solidFill>
                </a:rPr>
                <a:t> */</a:t>
              </a:r>
            </a:p>
            <a:p>
              <a:pPr algn="just" fontAlgn="base">
                <a:lnSpc>
                  <a:spcPct val="75000"/>
                </a:lnSpc>
                <a:spcBef>
                  <a:spcPct val="0"/>
                </a:spcBef>
              </a:pPr>
              <a:r>
                <a:rPr lang="zh-CN" altLang="en-US" sz="2600" baseline="0" dirty="0">
                  <a:solidFill>
                    <a:srgbClr val="00008C"/>
                  </a:solidFill>
                </a:rPr>
                <a:t>                        </a:t>
              </a:r>
              <a:r>
                <a:rPr lang="en-US" altLang="zh-CN" sz="2600" dirty="0">
                  <a:solidFill>
                    <a:srgbClr val="00008C"/>
                  </a:solidFill>
                </a:rPr>
                <a:t>p</a:t>
              </a:r>
              <a:r>
                <a:rPr lang="en-US" altLang="zh-CN" sz="2600" baseline="0" dirty="0">
                  <a:solidFill>
                    <a:srgbClr val="00008C"/>
                  </a:solidFill>
                </a:rPr>
                <a:t>=p-&gt;link;</a:t>
              </a:r>
            </a:p>
            <a:p>
              <a:pPr algn="just" fontAlgn="base">
                <a:lnSpc>
                  <a:spcPct val="75000"/>
                </a:lnSpc>
                <a:spcBef>
                  <a:spcPct val="0"/>
                </a:spcBef>
              </a:pPr>
              <a:r>
                <a:rPr lang="en-US" altLang="zh-CN" sz="2600" dirty="0">
                  <a:solidFill>
                    <a:srgbClr val="00008C"/>
                  </a:solidFill>
                </a:rPr>
                <a:t>                   }</a:t>
              </a:r>
              <a:endParaRPr lang="en-US" altLang="zh-CN" sz="2600" baseline="0" dirty="0">
                <a:solidFill>
                  <a:srgbClr val="00008C"/>
                </a:solidFill>
              </a:endParaRPr>
            </a:p>
            <a:p>
              <a:pPr algn="just" fontAlgn="base">
                <a:lnSpc>
                  <a:spcPct val="75000"/>
                </a:lnSpc>
                <a:spcBef>
                  <a:spcPct val="0"/>
                </a:spcBef>
              </a:pPr>
              <a:r>
                <a:rPr lang="en-US" altLang="zh-CN" sz="2600" baseline="0" dirty="0">
                  <a:solidFill>
                    <a:srgbClr val="00008C"/>
                  </a:solidFill>
                </a:rPr>
                <a:t>             }</a:t>
              </a:r>
            </a:p>
            <a:p>
              <a:pPr algn="just" fontAlgn="base">
                <a:lnSpc>
                  <a:spcPct val="75000"/>
                </a:lnSpc>
                <a:spcBef>
                  <a:spcPct val="0"/>
                </a:spcBef>
              </a:pPr>
              <a:r>
                <a:rPr lang="en-US" altLang="zh-CN" sz="2600" dirty="0">
                  <a:solidFill>
                    <a:srgbClr val="00008C"/>
                  </a:solidFill>
                </a:rPr>
                <a:t>             </a:t>
              </a:r>
              <a:r>
                <a:rPr lang="en-US" altLang="zh-CN" sz="2600" dirty="0">
                  <a:solidFill>
                    <a:srgbClr val="FF3300"/>
                  </a:solidFill>
                </a:rPr>
                <a:t>p</a:t>
              </a:r>
              <a:r>
                <a:rPr lang="en-US" altLang="zh-CN" sz="2600" dirty="0">
                  <a:solidFill>
                    <a:srgbClr val="FF3300"/>
                  </a:solidFill>
                  <a:latin typeface="宋体" charset="-122"/>
                  <a:ea typeface="宋体" charset="-122"/>
                </a:rPr>
                <a:t>-</a:t>
              </a:r>
              <a:r>
                <a:rPr lang="en-US" altLang="zh-CN" sz="2600" dirty="0">
                  <a:solidFill>
                    <a:srgbClr val="FF3300"/>
                  </a:solidFill>
                </a:rPr>
                <a:t>&gt;link=head;</a:t>
              </a:r>
            </a:p>
            <a:p>
              <a:pPr algn="just" fontAlgn="base">
                <a:lnSpc>
                  <a:spcPct val="75000"/>
                </a:lnSpc>
                <a:spcBef>
                  <a:spcPct val="0"/>
                </a:spcBef>
              </a:pPr>
              <a:r>
                <a:rPr lang="en-US" altLang="zh-CN" sz="2600" dirty="0">
                  <a:solidFill>
                    <a:srgbClr val="00008C"/>
                  </a:solidFill>
                </a:rPr>
                <a:t>             return head;</a:t>
              </a:r>
              <a:endParaRPr lang="en-US" altLang="zh-CN" sz="2600" baseline="0" dirty="0">
                <a:solidFill>
                  <a:srgbClr val="00008C"/>
                </a:solidFill>
              </a:endParaRPr>
            </a:p>
            <a:p>
              <a:pPr algn="just" fontAlgn="base">
                <a:lnSpc>
                  <a:spcPct val="75000"/>
                </a:lnSpc>
                <a:spcBef>
                  <a:spcPct val="0"/>
                </a:spcBef>
              </a:pPr>
              <a:r>
                <a:rPr lang="zh-CN" altLang="zh-CN" sz="2600" baseline="0" dirty="0">
                  <a:solidFill>
                    <a:srgbClr val="00008C"/>
                  </a:solidFill>
                </a:rPr>
                <a:t>        </a:t>
              </a:r>
              <a:r>
                <a:rPr lang="zh-CN" altLang="en-US" sz="2600" baseline="0" dirty="0">
                  <a:solidFill>
                    <a:srgbClr val="00008C"/>
                  </a:solidFill>
                </a:rPr>
                <a:t>}</a:t>
              </a:r>
              <a:endParaRPr lang="en-US" altLang="zh-CN" sz="2600" baseline="0" dirty="0">
                <a:solidFill>
                  <a:srgbClr val="00008C"/>
                </a:solidFill>
              </a:endParaRPr>
            </a:p>
          </p:txBody>
        </p:sp>
      </p:grpSp>
      <p:sp>
        <p:nvSpPr>
          <p:cNvPr id="498698" name="Rectangle 10"/>
          <p:cNvSpPr>
            <a:spLocks noChangeArrowheads="1"/>
          </p:cNvSpPr>
          <p:nvPr/>
        </p:nvSpPr>
        <p:spPr bwMode="auto">
          <a:xfrm>
            <a:off x="1403648" y="3789040"/>
            <a:ext cx="2438400" cy="432048"/>
          </a:xfrm>
          <a:prstGeom prst="rect">
            <a:avLst/>
          </a:prstGeom>
          <a:noFill/>
          <a:ln w="44450">
            <a:solidFill>
              <a:srgbClr val="FF0000"/>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8698"/>
                                        </p:tgtEl>
                                        <p:attrNameLst>
                                          <p:attrName>style.visibility</p:attrName>
                                        </p:attrNameLst>
                                      </p:cBhvr>
                                      <p:to>
                                        <p:strVal val="visible"/>
                                      </p:to>
                                    </p:set>
                                    <p:animEffect transition="in" filter="dissolve">
                                      <p:cBhvr>
                                        <p:cTn id="12" dur="500"/>
                                        <p:tgtEl>
                                          <p:spTgt spid="498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8"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524000" y="1547813"/>
            <a:ext cx="6477000" cy="549275"/>
          </a:xfrm>
          <a:prstGeom prst="rect">
            <a:avLst/>
          </a:prstGeom>
          <a:noFill/>
          <a:ln w="9525">
            <a:noFill/>
            <a:miter lim="800000"/>
            <a:headEnd/>
            <a:tailEnd/>
          </a:ln>
          <a:effectLst>
            <a:outerShdw dist="35921" dir="2700000" algn="ctr" rotWithShape="0">
              <a:schemeClr val="bg1"/>
            </a:outerShdw>
          </a:effectLst>
        </p:spPr>
        <p:txBody>
          <a:bodyPr>
            <a:spAutoFit/>
          </a:bodyPr>
          <a:lstStyle/>
          <a:p>
            <a:r>
              <a:rPr lang="zh-CN" altLang="en-US" sz="3000" baseline="0">
                <a:solidFill>
                  <a:srgbClr val="FFFF00"/>
                </a:solidFill>
                <a:ea typeface="幼圆" pitchFamily="49" charset="-122"/>
              </a:rPr>
              <a:t>1.</a:t>
            </a:r>
            <a:r>
              <a:rPr lang="zh-CN" altLang="en-US" sz="3000" baseline="0">
                <a:solidFill>
                  <a:srgbClr val="FFFF00"/>
                </a:solidFill>
                <a:latin typeface="幼圆" pitchFamily="49" charset="-122"/>
                <a:ea typeface="幼圆" pitchFamily="49" charset="-122"/>
              </a:rPr>
              <a:t> 建立一个不带头结点的循环链表；</a:t>
            </a:r>
          </a:p>
        </p:txBody>
      </p:sp>
      <p:grpSp>
        <p:nvGrpSpPr>
          <p:cNvPr id="2" name="Group 3"/>
          <p:cNvGrpSpPr>
            <a:grpSpLocks/>
          </p:cNvGrpSpPr>
          <p:nvPr/>
        </p:nvGrpSpPr>
        <p:grpSpPr bwMode="auto">
          <a:xfrm>
            <a:off x="228600" y="3933825"/>
            <a:ext cx="8575675" cy="1084263"/>
            <a:chOff x="144" y="960"/>
            <a:chExt cx="5402" cy="683"/>
          </a:xfrm>
        </p:grpSpPr>
        <p:sp>
          <p:nvSpPr>
            <p:cNvPr id="44054" name="Line 4"/>
            <p:cNvSpPr>
              <a:spLocks noChangeShapeType="1"/>
            </p:cNvSpPr>
            <p:nvPr/>
          </p:nvSpPr>
          <p:spPr bwMode="auto">
            <a:xfrm>
              <a:off x="583" y="1152"/>
              <a:ext cx="4944" cy="0"/>
            </a:xfrm>
            <a:prstGeom prst="line">
              <a:avLst/>
            </a:prstGeom>
            <a:noFill/>
            <a:ln w="22225" cap="sq">
              <a:solidFill>
                <a:srgbClr val="333300"/>
              </a:solidFill>
              <a:round/>
              <a:headEnd/>
              <a:tailEnd/>
            </a:ln>
          </p:spPr>
          <p:txBody>
            <a:bodyPr wrap="none" anchor="ctr"/>
            <a:lstStyle/>
            <a:p>
              <a:endParaRPr lang="zh-CN" altLang="en-US"/>
            </a:p>
          </p:txBody>
        </p:sp>
        <p:grpSp>
          <p:nvGrpSpPr>
            <p:cNvPr id="3" name="Group 5"/>
            <p:cNvGrpSpPr>
              <a:grpSpLocks/>
            </p:cNvGrpSpPr>
            <p:nvPr/>
          </p:nvGrpSpPr>
          <p:grpSpPr bwMode="auto">
            <a:xfrm>
              <a:off x="432" y="1392"/>
              <a:ext cx="288" cy="240"/>
              <a:chOff x="768" y="2448"/>
              <a:chExt cx="288" cy="240"/>
            </a:xfrm>
          </p:grpSpPr>
          <p:sp>
            <p:nvSpPr>
              <p:cNvPr id="44099" name="Rectangle 6"/>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100" name="Rectangle 7"/>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4" name="Group 8"/>
            <p:cNvGrpSpPr>
              <a:grpSpLocks/>
            </p:cNvGrpSpPr>
            <p:nvPr/>
          </p:nvGrpSpPr>
          <p:grpSpPr bwMode="auto">
            <a:xfrm>
              <a:off x="912" y="1392"/>
              <a:ext cx="288" cy="240"/>
              <a:chOff x="768" y="2448"/>
              <a:chExt cx="288" cy="240"/>
            </a:xfrm>
          </p:grpSpPr>
          <p:sp>
            <p:nvSpPr>
              <p:cNvPr id="44097" name="Rectangle 9"/>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98" name="Rectangle 10"/>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5" name="Group 11"/>
            <p:cNvGrpSpPr>
              <a:grpSpLocks/>
            </p:cNvGrpSpPr>
            <p:nvPr/>
          </p:nvGrpSpPr>
          <p:grpSpPr bwMode="auto">
            <a:xfrm>
              <a:off x="1392" y="1403"/>
              <a:ext cx="288" cy="240"/>
              <a:chOff x="768" y="2448"/>
              <a:chExt cx="288" cy="240"/>
            </a:xfrm>
          </p:grpSpPr>
          <p:sp>
            <p:nvSpPr>
              <p:cNvPr id="44095" name="Rectangle 12"/>
              <p:cNvSpPr>
                <a:spLocks noChangeArrowheads="1"/>
              </p:cNvSpPr>
              <p:nvPr/>
            </p:nvSpPr>
            <p:spPr bwMode="auto">
              <a:xfrm>
                <a:off x="768" y="2448"/>
                <a:ext cx="192" cy="240"/>
              </a:xfrm>
              <a:prstGeom prst="rect">
                <a:avLst/>
              </a:prstGeom>
              <a:noFill/>
              <a:ln w="25400" cap="sq">
                <a:solidFill>
                  <a:schemeClr val="accent2"/>
                </a:solidFill>
                <a:miter lim="800000"/>
                <a:headEnd/>
                <a:tailEnd/>
              </a:ln>
            </p:spPr>
            <p:txBody>
              <a:bodyPr wrap="none" anchor="ctr"/>
              <a:lstStyle/>
              <a:p>
                <a:endParaRPr lang="zh-CN" altLang="en-US"/>
              </a:p>
            </p:txBody>
          </p:sp>
          <p:sp>
            <p:nvSpPr>
              <p:cNvPr id="44096" name="Rectangle 13"/>
              <p:cNvSpPr>
                <a:spLocks noChangeArrowheads="1"/>
              </p:cNvSpPr>
              <p:nvPr/>
            </p:nvSpPr>
            <p:spPr bwMode="auto">
              <a:xfrm>
                <a:off x="960" y="2448"/>
                <a:ext cx="96" cy="240"/>
              </a:xfrm>
              <a:prstGeom prst="rect">
                <a:avLst/>
              </a:prstGeom>
              <a:noFill/>
              <a:ln w="25400" cap="sq">
                <a:solidFill>
                  <a:schemeClr val="accent2"/>
                </a:solidFill>
                <a:miter lim="800000"/>
                <a:headEnd/>
                <a:tailEnd/>
              </a:ln>
            </p:spPr>
            <p:txBody>
              <a:bodyPr wrap="none" anchor="ctr"/>
              <a:lstStyle/>
              <a:p>
                <a:endParaRPr lang="zh-CN" altLang="en-US"/>
              </a:p>
            </p:txBody>
          </p:sp>
        </p:grpSp>
        <p:grpSp>
          <p:nvGrpSpPr>
            <p:cNvPr id="6" name="Group 14"/>
            <p:cNvGrpSpPr>
              <a:grpSpLocks/>
            </p:cNvGrpSpPr>
            <p:nvPr/>
          </p:nvGrpSpPr>
          <p:grpSpPr bwMode="auto">
            <a:xfrm>
              <a:off x="1872" y="1403"/>
              <a:ext cx="288" cy="240"/>
              <a:chOff x="768" y="2448"/>
              <a:chExt cx="288" cy="240"/>
            </a:xfrm>
          </p:grpSpPr>
          <p:sp>
            <p:nvSpPr>
              <p:cNvPr id="44093" name="Rectangle 15"/>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94" name="Rectangle 16"/>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7" name="Group 17"/>
            <p:cNvGrpSpPr>
              <a:grpSpLocks/>
            </p:cNvGrpSpPr>
            <p:nvPr/>
          </p:nvGrpSpPr>
          <p:grpSpPr bwMode="auto">
            <a:xfrm>
              <a:off x="2352" y="1403"/>
              <a:ext cx="288" cy="240"/>
              <a:chOff x="768" y="2448"/>
              <a:chExt cx="288" cy="240"/>
            </a:xfrm>
          </p:grpSpPr>
          <p:sp>
            <p:nvSpPr>
              <p:cNvPr id="44091" name="Rectangle 18"/>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92" name="Rectangle 19"/>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8" name="Group 20"/>
            <p:cNvGrpSpPr>
              <a:grpSpLocks/>
            </p:cNvGrpSpPr>
            <p:nvPr/>
          </p:nvGrpSpPr>
          <p:grpSpPr bwMode="auto">
            <a:xfrm>
              <a:off x="2832" y="1396"/>
              <a:ext cx="288" cy="240"/>
              <a:chOff x="768" y="2448"/>
              <a:chExt cx="288" cy="240"/>
            </a:xfrm>
          </p:grpSpPr>
          <p:sp>
            <p:nvSpPr>
              <p:cNvPr id="44089" name="Rectangle 21"/>
              <p:cNvSpPr>
                <a:spLocks noChangeArrowheads="1"/>
              </p:cNvSpPr>
              <p:nvPr/>
            </p:nvSpPr>
            <p:spPr bwMode="auto">
              <a:xfrm>
                <a:off x="768" y="2448"/>
                <a:ext cx="192" cy="240"/>
              </a:xfrm>
              <a:prstGeom prst="rect">
                <a:avLst/>
              </a:prstGeom>
              <a:noFill/>
              <a:ln w="25400" cap="sq">
                <a:solidFill>
                  <a:srgbClr val="0000FF"/>
                </a:solidFill>
                <a:miter lim="800000"/>
                <a:headEnd/>
                <a:tailEnd/>
              </a:ln>
            </p:spPr>
            <p:txBody>
              <a:bodyPr wrap="none" anchor="ctr"/>
              <a:lstStyle/>
              <a:p>
                <a:endParaRPr lang="zh-CN" altLang="en-US"/>
              </a:p>
            </p:txBody>
          </p:sp>
          <p:sp>
            <p:nvSpPr>
              <p:cNvPr id="44090" name="Rectangle 22"/>
              <p:cNvSpPr>
                <a:spLocks noChangeArrowheads="1"/>
              </p:cNvSpPr>
              <p:nvPr/>
            </p:nvSpPr>
            <p:spPr bwMode="auto">
              <a:xfrm>
                <a:off x="960" y="2448"/>
                <a:ext cx="96" cy="240"/>
              </a:xfrm>
              <a:prstGeom prst="rect">
                <a:avLst/>
              </a:prstGeom>
              <a:noFill/>
              <a:ln w="25400" cap="sq">
                <a:solidFill>
                  <a:srgbClr val="0000FF"/>
                </a:solidFill>
                <a:miter lim="800000"/>
                <a:headEnd/>
                <a:tailEnd/>
              </a:ln>
            </p:spPr>
            <p:txBody>
              <a:bodyPr wrap="none" anchor="ctr"/>
              <a:lstStyle/>
              <a:p>
                <a:endParaRPr lang="zh-CN" altLang="en-US"/>
              </a:p>
            </p:txBody>
          </p:sp>
        </p:grpSp>
        <p:grpSp>
          <p:nvGrpSpPr>
            <p:cNvPr id="9" name="Group 23"/>
            <p:cNvGrpSpPr>
              <a:grpSpLocks/>
            </p:cNvGrpSpPr>
            <p:nvPr/>
          </p:nvGrpSpPr>
          <p:grpSpPr bwMode="auto">
            <a:xfrm>
              <a:off x="3312" y="1399"/>
              <a:ext cx="288" cy="240"/>
              <a:chOff x="768" y="2448"/>
              <a:chExt cx="288" cy="240"/>
            </a:xfrm>
          </p:grpSpPr>
          <p:sp>
            <p:nvSpPr>
              <p:cNvPr id="44087" name="Rectangle 24"/>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8" name="Rectangle 25"/>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0" name="Group 26"/>
            <p:cNvGrpSpPr>
              <a:grpSpLocks/>
            </p:cNvGrpSpPr>
            <p:nvPr/>
          </p:nvGrpSpPr>
          <p:grpSpPr bwMode="auto">
            <a:xfrm>
              <a:off x="3792" y="1403"/>
              <a:ext cx="288" cy="240"/>
              <a:chOff x="768" y="2448"/>
              <a:chExt cx="288" cy="240"/>
            </a:xfrm>
          </p:grpSpPr>
          <p:sp>
            <p:nvSpPr>
              <p:cNvPr id="44085" name="Rectangle 27"/>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6" name="Rectangle 28"/>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1" name="Group 29"/>
            <p:cNvGrpSpPr>
              <a:grpSpLocks/>
            </p:cNvGrpSpPr>
            <p:nvPr/>
          </p:nvGrpSpPr>
          <p:grpSpPr bwMode="auto">
            <a:xfrm>
              <a:off x="4608" y="1392"/>
              <a:ext cx="288" cy="240"/>
              <a:chOff x="768" y="2448"/>
              <a:chExt cx="288" cy="240"/>
            </a:xfrm>
          </p:grpSpPr>
          <p:sp>
            <p:nvSpPr>
              <p:cNvPr id="44083" name="Rectangle 30"/>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4" name="Rectangle 31"/>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grpSp>
          <p:nvGrpSpPr>
            <p:cNvPr id="12" name="Group 32"/>
            <p:cNvGrpSpPr>
              <a:grpSpLocks/>
            </p:cNvGrpSpPr>
            <p:nvPr/>
          </p:nvGrpSpPr>
          <p:grpSpPr bwMode="auto">
            <a:xfrm>
              <a:off x="5088" y="1403"/>
              <a:ext cx="288" cy="240"/>
              <a:chOff x="768" y="2448"/>
              <a:chExt cx="288" cy="240"/>
            </a:xfrm>
          </p:grpSpPr>
          <p:sp>
            <p:nvSpPr>
              <p:cNvPr id="44081" name="Rectangle 33"/>
              <p:cNvSpPr>
                <a:spLocks noChangeArrowheads="1"/>
              </p:cNvSpPr>
              <p:nvPr/>
            </p:nvSpPr>
            <p:spPr bwMode="auto">
              <a:xfrm>
                <a:off x="768" y="2448"/>
                <a:ext cx="192" cy="240"/>
              </a:xfrm>
              <a:prstGeom prst="rect">
                <a:avLst/>
              </a:prstGeom>
              <a:noFill/>
              <a:ln w="25400" cap="sq">
                <a:solidFill>
                  <a:srgbClr val="000000"/>
                </a:solidFill>
                <a:miter lim="800000"/>
                <a:headEnd/>
                <a:tailEnd/>
              </a:ln>
            </p:spPr>
            <p:txBody>
              <a:bodyPr wrap="none" anchor="ctr"/>
              <a:lstStyle/>
              <a:p>
                <a:endParaRPr lang="zh-CN" altLang="en-US"/>
              </a:p>
            </p:txBody>
          </p:sp>
          <p:sp>
            <p:nvSpPr>
              <p:cNvPr id="44082" name="Rectangle 34"/>
              <p:cNvSpPr>
                <a:spLocks noChangeArrowheads="1"/>
              </p:cNvSpPr>
              <p:nvPr/>
            </p:nvSpPr>
            <p:spPr bwMode="auto">
              <a:xfrm>
                <a:off x="960" y="2448"/>
                <a:ext cx="96" cy="240"/>
              </a:xfrm>
              <a:prstGeom prst="rect">
                <a:avLst/>
              </a:prstGeom>
              <a:noFill/>
              <a:ln w="25400" cap="sq">
                <a:solidFill>
                  <a:srgbClr val="000000"/>
                </a:solidFill>
                <a:miter lim="800000"/>
                <a:headEnd/>
                <a:tailEnd/>
              </a:ln>
            </p:spPr>
            <p:txBody>
              <a:bodyPr wrap="none" anchor="ctr"/>
              <a:lstStyle/>
              <a:p>
                <a:endParaRPr lang="zh-CN" altLang="en-US"/>
              </a:p>
            </p:txBody>
          </p:sp>
        </p:grpSp>
        <p:sp>
          <p:nvSpPr>
            <p:cNvPr id="44065" name="Line 35"/>
            <p:cNvSpPr>
              <a:spLocks noChangeShapeType="1"/>
            </p:cNvSpPr>
            <p:nvPr/>
          </p:nvSpPr>
          <p:spPr bwMode="auto">
            <a:xfrm>
              <a:off x="672" y="1532"/>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6" name="Line 36"/>
            <p:cNvSpPr>
              <a:spLocks noChangeShapeType="1"/>
            </p:cNvSpPr>
            <p:nvPr/>
          </p:nvSpPr>
          <p:spPr bwMode="auto">
            <a:xfrm>
              <a:off x="1167"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7" name="Line 37"/>
            <p:cNvSpPr>
              <a:spLocks noChangeShapeType="1"/>
            </p:cNvSpPr>
            <p:nvPr/>
          </p:nvSpPr>
          <p:spPr bwMode="auto">
            <a:xfrm>
              <a:off x="1643" y="1525"/>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8" name="Line 38"/>
            <p:cNvSpPr>
              <a:spLocks noChangeShapeType="1"/>
            </p:cNvSpPr>
            <p:nvPr/>
          </p:nvSpPr>
          <p:spPr bwMode="auto">
            <a:xfrm>
              <a:off x="211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69" name="Line 39"/>
            <p:cNvSpPr>
              <a:spLocks noChangeShapeType="1"/>
            </p:cNvSpPr>
            <p:nvPr/>
          </p:nvSpPr>
          <p:spPr bwMode="auto">
            <a:xfrm>
              <a:off x="2592"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0" name="Line 40"/>
            <p:cNvSpPr>
              <a:spLocks noChangeShapeType="1"/>
            </p:cNvSpPr>
            <p:nvPr/>
          </p:nvSpPr>
          <p:spPr bwMode="auto">
            <a:xfrm>
              <a:off x="3083"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1" name="Line 41"/>
            <p:cNvSpPr>
              <a:spLocks noChangeShapeType="1"/>
            </p:cNvSpPr>
            <p:nvPr/>
          </p:nvSpPr>
          <p:spPr bwMode="auto">
            <a:xfrm>
              <a:off x="357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2" name="Line 42"/>
            <p:cNvSpPr>
              <a:spLocks noChangeShapeType="1"/>
            </p:cNvSpPr>
            <p:nvPr/>
          </p:nvSpPr>
          <p:spPr bwMode="auto">
            <a:xfrm>
              <a:off x="4006"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3" name="Line 43"/>
            <p:cNvSpPr>
              <a:spLocks noChangeShapeType="1"/>
            </p:cNvSpPr>
            <p:nvPr/>
          </p:nvSpPr>
          <p:spPr bwMode="auto">
            <a:xfrm>
              <a:off x="436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4" name="Line 44"/>
            <p:cNvSpPr>
              <a:spLocks noChangeShapeType="1"/>
            </p:cNvSpPr>
            <p:nvPr/>
          </p:nvSpPr>
          <p:spPr bwMode="auto">
            <a:xfrm>
              <a:off x="4848" y="1536"/>
              <a:ext cx="240" cy="0"/>
            </a:xfrm>
            <a:prstGeom prst="line">
              <a:avLst/>
            </a:prstGeom>
            <a:noFill/>
            <a:ln w="19050" cap="sq">
              <a:solidFill>
                <a:srgbClr val="003300"/>
              </a:solidFill>
              <a:round/>
              <a:headEnd/>
              <a:tailEnd type="triangle" w="sm" len="lg"/>
            </a:ln>
          </p:spPr>
          <p:txBody>
            <a:bodyPr wrap="none" anchor="ctr"/>
            <a:lstStyle/>
            <a:p>
              <a:endParaRPr lang="zh-CN" altLang="en-US"/>
            </a:p>
          </p:txBody>
        </p:sp>
        <p:sp>
          <p:nvSpPr>
            <p:cNvPr id="44075" name="Rectangle 45"/>
            <p:cNvSpPr>
              <a:spLocks noChangeArrowheads="1"/>
            </p:cNvSpPr>
            <p:nvPr/>
          </p:nvSpPr>
          <p:spPr bwMode="auto">
            <a:xfrm>
              <a:off x="4167" y="1344"/>
              <a:ext cx="308" cy="288"/>
            </a:xfrm>
            <a:prstGeom prst="rect">
              <a:avLst/>
            </a:prstGeom>
            <a:noFill/>
            <a:ln w="12700" cap="sq">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44076" name="Line 46"/>
            <p:cNvSpPr>
              <a:spLocks noChangeShapeType="1"/>
            </p:cNvSpPr>
            <p:nvPr/>
          </p:nvSpPr>
          <p:spPr bwMode="auto">
            <a:xfrm>
              <a:off x="5328" y="1536"/>
              <a:ext cx="192" cy="0"/>
            </a:xfrm>
            <a:prstGeom prst="line">
              <a:avLst/>
            </a:prstGeom>
            <a:noFill/>
            <a:ln w="22225" cap="sq">
              <a:solidFill>
                <a:schemeClr val="bg2"/>
              </a:solidFill>
              <a:round/>
              <a:headEnd/>
              <a:tailEnd/>
            </a:ln>
          </p:spPr>
          <p:txBody>
            <a:bodyPr wrap="none" anchor="ctr"/>
            <a:lstStyle/>
            <a:p>
              <a:endParaRPr lang="zh-CN" altLang="en-US"/>
            </a:p>
          </p:txBody>
        </p:sp>
        <p:sp>
          <p:nvSpPr>
            <p:cNvPr id="44077" name="Line 47"/>
            <p:cNvSpPr>
              <a:spLocks noChangeShapeType="1"/>
            </p:cNvSpPr>
            <p:nvPr/>
          </p:nvSpPr>
          <p:spPr bwMode="auto">
            <a:xfrm>
              <a:off x="5546" y="1152"/>
              <a:ext cx="0" cy="384"/>
            </a:xfrm>
            <a:prstGeom prst="line">
              <a:avLst/>
            </a:prstGeom>
            <a:noFill/>
            <a:ln w="22225" cap="sq">
              <a:solidFill>
                <a:schemeClr val="bg2"/>
              </a:solidFill>
              <a:round/>
              <a:headEnd/>
              <a:tailEnd/>
            </a:ln>
          </p:spPr>
          <p:txBody>
            <a:bodyPr wrap="none" anchor="ctr"/>
            <a:lstStyle/>
            <a:p>
              <a:endParaRPr lang="zh-CN" altLang="en-US"/>
            </a:p>
          </p:txBody>
        </p:sp>
        <p:sp>
          <p:nvSpPr>
            <p:cNvPr id="44078" name="Line 48"/>
            <p:cNvSpPr>
              <a:spLocks noChangeShapeType="1"/>
            </p:cNvSpPr>
            <p:nvPr/>
          </p:nvSpPr>
          <p:spPr bwMode="auto">
            <a:xfrm flipH="1">
              <a:off x="425" y="1163"/>
              <a:ext cx="144" cy="192"/>
            </a:xfrm>
            <a:prstGeom prst="line">
              <a:avLst/>
            </a:prstGeom>
            <a:noFill/>
            <a:ln w="19050" cap="sq">
              <a:solidFill>
                <a:srgbClr val="003300"/>
              </a:solidFill>
              <a:round/>
              <a:headEnd/>
              <a:tailEnd type="triangle" w="med" len="med"/>
            </a:ln>
          </p:spPr>
          <p:txBody>
            <a:bodyPr wrap="none" anchor="ctr"/>
            <a:lstStyle/>
            <a:p>
              <a:endParaRPr lang="zh-CN" altLang="en-US"/>
            </a:p>
          </p:txBody>
        </p:sp>
        <p:sp>
          <p:nvSpPr>
            <p:cNvPr id="44079" name="Rectangle 49"/>
            <p:cNvSpPr>
              <a:spLocks noChangeArrowheads="1"/>
            </p:cNvSpPr>
            <p:nvPr/>
          </p:nvSpPr>
          <p:spPr bwMode="auto">
            <a:xfrm>
              <a:off x="144" y="960"/>
              <a:ext cx="361" cy="288"/>
            </a:xfrm>
            <a:prstGeom prst="rect">
              <a:avLst/>
            </a:prstGeom>
            <a:noFill/>
            <a:ln w="12700" cap="sq">
              <a:noFill/>
              <a:miter lim="800000"/>
              <a:headEnd/>
              <a:tailEnd/>
            </a:ln>
          </p:spPr>
          <p:txBody>
            <a:bodyPr wrap="none">
              <a:spAutoFit/>
            </a:bodyPr>
            <a:lstStyle/>
            <a:p>
              <a:pPr algn="ctr"/>
              <a:r>
                <a:rPr lang="en-US" altLang="zh-CN" sz="2400" baseline="0">
                  <a:solidFill>
                    <a:srgbClr val="FF3300"/>
                  </a:solidFill>
                  <a:ea typeface="宋体" charset="-122"/>
                </a:rPr>
                <a:t>list</a:t>
              </a:r>
            </a:p>
          </p:txBody>
        </p:sp>
        <p:sp>
          <p:nvSpPr>
            <p:cNvPr id="44080" name="Line 50"/>
            <p:cNvSpPr>
              <a:spLocks noChangeShapeType="1"/>
            </p:cNvSpPr>
            <p:nvPr/>
          </p:nvSpPr>
          <p:spPr bwMode="auto">
            <a:xfrm>
              <a:off x="288" y="1200"/>
              <a:ext cx="144" cy="240"/>
            </a:xfrm>
            <a:prstGeom prst="line">
              <a:avLst/>
            </a:prstGeom>
            <a:noFill/>
            <a:ln w="19050" cap="sq">
              <a:solidFill>
                <a:schemeClr val="accent2"/>
              </a:solidFill>
              <a:round/>
              <a:headEnd/>
              <a:tailEnd type="triangle" w="med" len="med"/>
            </a:ln>
          </p:spPr>
          <p:txBody>
            <a:bodyPr wrap="none" anchor="ctr"/>
            <a:lstStyle/>
            <a:p>
              <a:endParaRPr lang="zh-CN" altLang="en-US"/>
            </a:p>
          </p:txBody>
        </p:sp>
      </p:grpSp>
      <p:sp>
        <p:nvSpPr>
          <p:cNvPr id="612403" name="Oval 51"/>
          <p:cNvSpPr>
            <a:spLocks noChangeArrowheads="1"/>
          </p:cNvSpPr>
          <p:nvPr/>
        </p:nvSpPr>
        <p:spPr bwMode="auto">
          <a:xfrm>
            <a:off x="2016125" y="4525963"/>
            <a:ext cx="914400" cy="609600"/>
          </a:xfrm>
          <a:prstGeom prst="ellipse">
            <a:avLst/>
          </a:prstGeom>
          <a:noFill/>
          <a:ln w="34925">
            <a:solidFill>
              <a:srgbClr val="CC99FF"/>
            </a:solidFill>
            <a:prstDash val="lgDash"/>
            <a:round/>
            <a:headEnd/>
            <a:tailEnd/>
          </a:ln>
        </p:spPr>
        <p:txBody>
          <a:bodyPr wrap="none" anchor="ctr"/>
          <a:lstStyle/>
          <a:p>
            <a:endParaRPr lang="zh-CN" altLang="en-US"/>
          </a:p>
        </p:txBody>
      </p:sp>
      <p:sp>
        <p:nvSpPr>
          <p:cNvPr id="612404" name="Oval 52"/>
          <p:cNvSpPr>
            <a:spLocks noChangeArrowheads="1"/>
          </p:cNvSpPr>
          <p:nvPr/>
        </p:nvSpPr>
        <p:spPr bwMode="auto">
          <a:xfrm>
            <a:off x="4271963" y="4560888"/>
            <a:ext cx="914400" cy="476250"/>
          </a:xfrm>
          <a:prstGeom prst="ellipse">
            <a:avLst/>
          </a:prstGeom>
          <a:noFill/>
          <a:ln w="28575">
            <a:solidFill>
              <a:srgbClr val="FF0000"/>
            </a:solidFill>
            <a:prstDash val="dash"/>
            <a:round/>
            <a:headEnd/>
            <a:tailEnd/>
          </a:ln>
        </p:spPr>
        <p:txBody>
          <a:bodyPr wrap="none" anchor="ctr"/>
          <a:lstStyle/>
          <a:p>
            <a:endParaRPr lang="zh-CN" altLang="en-US"/>
          </a:p>
        </p:txBody>
      </p:sp>
      <p:sp>
        <p:nvSpPr>
          <p:cNvPr id="612405" name="Freeform 53"/>
          <p:cNvSpPr>
            <a:spLocks/>
          </p:cNvSpPr>
          <p:nvPr/>
        </p:nvSpPr>
        <p:spPr bwMode="auto">
          <a:xfrm rot="-431447">
            <a:off x="4095750" y="4256088"/>
            <a:ext cx="1244600" cy="482600"/>
          </a:xfrm>
          <a:custGeom>
            <a:avLst/>
            <a:gdLst>
              <a:gd name="T0" fmla="*/ 0 w 832"/>
              <a:gd name="T1" fmla="*/ 2147483647 h 208"/>
              <a:gd name="T2" fmla="*/ 2147483647 w 832"/>
              <a:gd name="T3" fmla="*/ 2147483647 h 208"/>
              <a:gd name="T4" fmla="*/ 2147483647 w 832"/>
              <a:gd name="T5" fmla="*/ 2147483647 h 208"/>
              <a:gd name="T6" fmla="*/ 2147483647 w 832"/>
              <a:gd name="T7" fmla="*/ 2147483647 h 208"/>
              <a:gd name="T8" fmla="*/ 2147483647 w 832"/>
              <a:gd name="T9" fmla="*/ 2147483647 h 208"/>
              <a:gd name="T10" fmla="*/ 2147483647 w 832"/>
              <a:gd name="T11" fmla="*/ 2147483647 h 208"/>
              <a:gd name="T12" fmla="*/ 0 60000 65536"/>
              <a:gd name="T13" fmla="*/ 0 60000 65536"/>
              <a:gd name="T14" fmla="*/ 0 60000 65536"/>
              <a:gd name="T15" fmla="*/ 0 60000 65536"/>
              <a:gd name="T16" fmla="*/ 0 60000 65536"/>
              <a:gd name="T17" fmla="*/ 0 60000 65536"/>
              <a:gd name="T18" fmla="*/ 0 w 832"/>
              <a:gd name="T19" fmla="*/ 0 h 208"/>
              <a:gd name="T20" fmla="*/ 832 w 832"/>
              <a:gd name="T21" fmla="*/ 208 h 208"/>
            </a:gdLst>
            <a:ahLst/>
            <a:cxnLst>
              <a:cxn ang="T12">
                <a:pos x="T0" y="T1"/>
              </a:cxn>
              <a:cxn ang="T13">
                <a:pos x="T2" y="T3"/>
              </a:cxn>
              <a:cxn ang="T14">
                <a:pos x="T4" y="T5"/>
              </a:cxn>
              <a:cxn ang="T15">
                <a:pos x="T6" y="T7"/>
              </a:cxn>
              <a:cxn ang="T16">
                <a:pos x="T8" y="T9"/>
              </a:cxn>
              <a:cxn ang="T17">
                <a:pos x="T10" y="T11"/>
              </a:cxn>
            </a:cxnLst>
            <a:rect l="T18" t="T19" r="T20" b="T21"/>
            <a:pathLst>
              <a:path w="832" h="208">
                <a:moveTo>
                  <a:pt x="0" y="160"/>
                </a:moveTo>
                <a:cubicBezTo>
                  <a:pt x="8" y="144"/>
                  <a:pt x="16" y="128"/>
                  <a:pt x="48" y="112"/>
                </a:cubicBezTo>
                <a:cubicBezTo>
                  <a:pt x="80" y="96"/>
                  <a:pt x="128" y="80"/>
                  <a:pt x="192" y="64"/>
                </a:cubicBezTo>
                <a:cubicBezTo>
                  <a:pt x="256" y="48"/>
                  <a:pt x="336" y="0"/>
                  <a:pt x="432" y="16"/>
                </a:cubicBezTo>
                <a:cubicBezTo>
                  <a:pt x="528" y="32"/>
                  <a:pt x="704" y="128"/>
                  <a:pt x="768" y="160"/>
                </a:cubicBezTo>
                <a:cubicBezTo>
                  <a:pt x="832" y="192"/>
                  <a:pt x="808" y="200"/>
                  <a:pt x="816" y="208"/>
                </a:cubicBezTo>
              </a:path>
            </a:pathLst>
          </a:custGeom>
          <a:noFill/>
          <a:ln w="28575" cap="sq" cmpd="sng">
            <a:solidFill>
              <a:srgbClr val="FF0000"/>
            </a:solidFill>
            <a:prstDash val="solid"/>
            <a:round/>
            <a:headEnd/>
            <a:tailEnd type="triangle" w="med" len="med"/>
          </a:ln>
        </p:spPr>
        <p:txBody>
          <a:bodyPr wrap="none" anchor="ctr"/>
          <a:lstStyle/>
          <a:p>
            <a:endParaRPr lang="zh-CN" altLang="en-US"/>
          </a:p>
        </p:txBody>
      </p:sp>
      <p:sp>
        <p:nvSpPr>
          <p:cNvPr id="612406" name="Rectangle 54"/>
          <p:cNvSpPr>
            <a:spLocks noChangeArrowheads="1"/>
          </p:cNvSpPr>
          <p:nvPr/>
        </p:nvSpPr>
        <p:spPr bwMode="auto">
          <a:xfrm>
            <a:off x="4256088" y="4537075"/>
            <a:ext cx="952500" cy="514350"/>
          </a:xfrm>
          <a:prstGeom prst="rect">
            <a:avLst/>
          </a:prstGeom>
          <a:solidFill>
            <a:srgbClr val="FFFFFF"/>
          </a:solidFill>
          <a:ln w="12700" cap="sq">
            <a:noFill/>
            <a:miter lim="800000"/>
            <a:headEnd/>
            <a:tailEnd/>
          </a:ln>
        </p:spPr>
        <p:txBody>
          <a:bodyPr wrap="none" anchor="ctr"/>
          <a:lstStyle/>
          <a:p>
            <a:endParaRPr lang="zh-CN" altLang="en-US"/>
          </a:p>
        </p:txBody>
      </p:sp>
      <p:grpSp>
        <p:nvGrpSpPr>
          <p:cNvPr id="13" name="Group 55"/>
          <p:cNvGrpSpPr>
            <a:grpSpLocks/>
          </p:cNvGrpSpPr>
          <p:nvPr/>
        </p:nvGrpSpPr>
        <p:grpSpPr bwMode="auto">
          <a:xfrm>
            <a:off x="838200" y="404813"/>
            <a:ext cx="7924800" cy="3048000"/>
            <a:chOff x="528" y="480"/>
            <a:chExt cx="4992" cy="1920"/>
          </a:xfrm>
        </p:grpSpPr>
        <p:sp>
          <p:nvSpPr>
            <p:cNvPr id="44052" name="Freeform 56"/>
            <p:cNvSpPr>
              <a:spLocks/>
            </p:cNvSpPr>
            <p:nvPr/>
          </p:nvSpPr>
          <p:spPr bwMode="auto">
            <a:xfrm>
              <a:off x="528" y="480"/>
              <a:ext cx="4992" cy="1920"/>
            </a:xfrm>
            <a:custGeom>
              <a:avLst/>
              <a:gdLst>
                <a:gd name="T0" fmla="*/ 27 w 4949"/>
                <a:gd name="T1" fmla="*/ 302 h 1622"/>
                <a:gd name="T2" fmla="*/ 3680 w 4949"/>
                <a:gd name="T3" fmla="*/ 333 h 1622"/>
                <a:gd name="T4" fmla="*/ 4664 w 4949"/>
                <a:gd name="T5" fmla="*/ 153 h 1622"/>
                <a:gd name="T6" fmla="*/ 4973 w 4949"/>
                <a:gd name="T7" fmla="*/ 214 h 1622"/>
                <a:gd name="T8" fmla="*/ 4905 w 4949"/>
                <a:gd name="T9" fmla="*/ 1439 h 1622"/>
                <a:gd name="T10" fmla="*/ 4893 w 4949"/>
                <a:gd name="T11" fmla="*/ 4429 h 1622"/>
                <a:gd name="T12" fmla="*/ 2421 w 4949"/>
                <a:gd name="T13" fmla="*/ 4369 h 1622"/>
                <a:gd name="T14" fmla="*/ 404 w 4949"/>
                <a:gd name="T15" fmla="*/ 4189 h 1622"/>
                <a:gd name="T16" fmla="*/ 6 w 4949"/>
                <a:gd name="T17" fmla="*/ 3773 h 1622"/>
                <a:gd name="T18" fmla="*/ 192 w 4949"/>
                <a:gd name="T19" fmla="*/ 2215 h 1622"/>
                <a:gd name="T20" fmla="*/ 246 w 4949"/>
                <a:gd name="T21" fmla="*/ 1916 h 1622"/>
                <a:gd name="T22" fmla="*/ 142 w 4949"/>
                <a:gd name="T23" fmla="*/ 932 h 1622"/>
                <a:gd name="T24" fmla="*/ 120 w 4949"/>
                <a:gd name="T25" fmla="*/ 511 h 1622"/>
                <a:gd name="T26" fmla="*/ 77 w 4949"/>
                <a:gd name="T27" fmla="*/ 482 h 1622"/>
                <a:gd name="T28" fmla="*/ 6 w 4949"/>
                <a:gd name="T29" fmla="*/ 275 h 1622"/>
                <a:gd name="T30" fmla="*/ 88 w 4949"/>
                <a:gd name="T31" fmla="*/ 244 h 1622"/>
                <a:gd name="T32" fmla="*/ 419 w 4949"/>
                <a:gd name="T33" fmla="*/ 394 h 1622"/>
                <a:gd name="T34" fmla="*/ 623 w 4949"/>
                <a:gd name="T35" fmla="*/ 363 h 1622"/>
                <a:gd name="T36" fmla="*/ 888 w 4949"/>
                <a:gd name="T37" fmla="*/ 214 h 1622"/>
                <a:gd name="T38" fmla="*/ 2090 w 4949"/>
                <a:gd name="T39" fmla="*/ 302 h 1622"/>
                <a:gd name="T40" fmla="*/ 2330 w 4949"/>
                <a:gd name="T41" fmla="*/ 363 h 16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49" h="1622">
                  <a:moveTo>
                    <a:pt x="27" y="110"/>
                  </a:moveTo>
                  <a:cubicBezTo>
                    <a:pt x="1180" y="239"/>
                    <a:pt x="2279" y="125"/>
                    <a:pt x="3494" y="121"/>
                  </a:cubicBezTo>
                  <a:cubicBezTo>
                    <a:pt x="3809" y="111"/>
                    <a:pt x="4118" y="109"/>
                    <a:pt x="4429" y="56"/>
                  </a:cubicBezTo>
                  <a:cubicBezTo>
                    <a:pt x="4527" y="63"/>
                    <a:pt x="4663" y="0"/>
                    <a:pt x="4722" y="78"/>
                  </a:cubicBezTo>
                  <a:cubicBezTo>
                    <a:pt x="4755" y="122"/>
                    <a:pt x="4727" y="421"/>
                    <a:pt x="4657" y="523"/>
                  </a:cubicBezTo>
                  <a:cubicBezTo>
                    <a:pt x="4569" y="875"/>
                    <a:pt x="4949" y="1412"/>
                    <a:pt x="4646" y="1610"/>
                  </a:cubicBezTo>
                  <a:cubicBezTo>
                    <a:pt x="4628" y="1622"/>
                    <a:pt x="2683" y="1593"/>
                    <a:pt x="2299" y="1588"/>
                  </a:cubicBezTo>
                  <a:cubicBezTo>
                    <a:pt x="1658" y="1555"/>
                    <a:pt x="1027" y="1533"/>
                    <a:pt x="386" y="1523"/>
                  </a:cubicBezTo>
                  <a:cubicBezTo>
                    <a:pt x="131" y="1505"/>
                    <a:pt x="75" y="1579"/>
                    <a:pt x="6" y="1371"/>
                  </a:cubicBezTo>
                  <a:cubicBezTo>
                    <a:pt x="16" y="1162"/>
                    <a:pt x="23" y="959"/>
                    <a:pt x="180" y="806"/>
                  </a:cubicBezTo>
                  <a:cubicBezTo>
                    <a:pt x="198" y="768"/>
                    <a:pt x="221" y="737"/>
                    <a:pt x="234" y="697"/>
                  </a:cubicBezTo>
                  <a:cubicBezTo>
                    <a:pt x="224" y="555"/>
                    <a:pt x="221" y="449"/>
                    <a:pt x="136" y="339"/>
                  </a:cubicBezTo>
                  <a:cubicBezTo>
                    <a:pt x="120" y="290"/>
                    <a:pt x="134" y="234"/>
                    <a:pt x="114" y="186"/>
                  </a:cubicBezTo>
                  <a:cubicBezTo>
                    <a:pt x="108" y="172"/>
                    <a:pt x="85" y="179"/>
                    <a:pt x="71" y="176"/>
                  </a:cubicBezTo>
                  <a:cubicBezTo>
                    <a:pt x="67" y="172"/>
                    <a:pt x="0" y="108"/>
                    <a:pt x="6" y="100"/>
                  </a:cubicBezTo>
                  <a:cubicBezTo>
                    <a:pt x="22" y="80"/>
                    <a:pt x="57" y="93"/>
                    <a:pt x="82" y="89"/>
                  </a:cubicBezTo>
                  <a:cubicBezTo>
                    <a:pt x="194" y="102"/>
                    <a:pt x="289" y="127"/>
                    <a:pt x="397" y="143"/>
                  </a:cubicBezTo>
                  <a:cubicBezTo>
                    <a:pt x="462" y="139"/>
                    <a:pt x="528" y="140"/>
                    <a:pt x="593" y="132"/>
                  </a:cubicBezTo>
                  <a:cubicBezTo>
                    <a:pt x="677" y="122"/>
                    <a:pt x="758" y="89"/>
                    <a:pt x="843" y="78"/>
                  </a:cubicBezTo>
                  <a:cubicBezTo>
                    <a:pt x="1235" y="83"/>
                    <a:pt x="1600" y="90"/>
                    <a:pt x="1984" y="110"/>
                  </a:cubicBezTo>
                  <a:cubicBezTo>
                    <a:pt x="2061" y="130"/>
                    <a:pt x="2133" y="132"/>
                    <a:pt x="2212" y="132"/>
                  </a:cubicBezTo>
                </a:path>
              </a:pathLst>
            </a:custGeom>
            <a:solidFill>
              <a:srgbClr val="B1D8FF"/>
            </a:solidFill>
            <a:ln w="9525" cap="flat" cmpd="sng">
              <a:noFill/>
              <a:prstDash val="solid"/>
              <a:round/>
              <a:headEnd/>
              <a:tailEnd/>
            </a:ln>
            <a:effectLst>
              <a:outerShdw dist="208295" dir="2254116" algn="ctr" rotWithShape="0">
                <a:srgbClr val="B2B2B2"/>
              </a:outerShdw>
            </a:effectLst>
          </p:spPr>
          <p:txBody>
            <a:bodyPr wrap="none" anchor="ctr"/>
            <a:lstStyle/>
            <a:p>
              <a:endParaRPr lang="zh-CN" altLang="en-US"/>
            </a:p>
          </p:txBody>
        </p:sp>
        <p:sp>
          <p:nvSpPr>
            <p:cNvPr id="44053" name="Text Box 57"/>
            <p:cNvSpPr txBox="1">
              <a:spLocks noChangeArrowheads="1"/>
            </p:cNvSpPr>
            <p:nvPr/>
          </p:nvSpPr>
          <p:spPr bwMode="auto">
            <a:xfrm>
              <a:off x="901" y="779"/>
              <a:ext cx="2139" cy="404"/>
            </a:xfrm>
            <a:prstGeom prst="rect">
              <a:avLst/>
            </a:prstGeom>
            <a:noFill/>
            <a:ln w="9525">
              <a:noFill/>
              <a:miter lim="800000"/>
              <a:headEnd/>
              <a:tailEnd/>
            </a:ln>
            <a:effectLst>
              <a:outerShdw dist="17961" dir="2700000" algn="ctr" rotWithShape="0">
                <a:schemeClr val="bg1"/>
              </a:outerShdw>
            </a:effectLst>
          </p:spPr>
          <p:txBody>
            <a:bodyPr wrap="none">
              <a:spAutoFit/>
            </a:bodyPr>
            <a:lstStyle/>
            <a:p>
              <a:r>
                <a:rPr lang="zh-CN" altLang="en-US" sz="3600" baseline="0">
                  <a:solidFill>
                    <a:srgbClr val="FF3300"/>
                  </a:solidFill>
                  <a:ea typeface="黑体" pitchFamily="2" charset="-122"/>
                </a:rPr>
                <a:t>需要做的工作：</a:t>
              </a:r>
            </a:p>
          </p:txBody>
        </p:sp>
      </p:grpSp>
      <p:sp>
        <p:nvSpPr>
          <p:cNvPr id="612411" name="Text Box 59"/>
          <p:cNvSpPr txBox="1">
            <a:spLocks noChangeArrowheads="1"/>
          </p:cNvSpPr>
          <p:nvPr/>
        </p:nvSpPr>
        <p:spPr bwMode="auto">
          <a:xfrm>
            <a:off x="1543050" y="1928813"/>
            <a:ext cx="4953000" cy="549275"/>
          </a:xfrm>
          <a:prstGeom prst="rect">
            <a:avLst/>
          </a:prstGeom>
          <a:noFill/>
          <a:ln w="9525">
            <a:noFill/>
            <a:miter lim="800000"/>
            <a:headEnd/>
            <a:tailEnd/>
          </a:ln>
        </p:spPr>
        <p:txBody>
          <a:bodyPr>
            <a:spAutoFit/>
          </a:bodyPr>
          <a:lstStyle/>
          <a:p>
            <a:r>
              <a:rPr lang="en-US" altLang="zh-CN" sz="3000" dirty="0">
                <a:solidFill>
                  <a:srgbClr val="00008C"/>
                </a:solidFill>
                <a:ea typeface="幼圆" pitchFamily="49" charset="-122"/>
              </a:rPr>
              <a:t>1</a:t>
            </a:r>
            <a:r>
              <a:rPr lang="zh-CN" altLang="en-US" sz="3000" baseline="0" dirty="0">
                <a:solidFill>
                  <a:srgbClr val="00008C"/>
                </a:solidFill>
                <a:ea typeface="幼圆" pitchFamily="49" charset="-122"/>
              </a:rPr>
              <a:t>.</a:t>
            </a:r>
            <a:r>
              <a:rPr lang="zh-CN" altLang="en-US" sz="3000" baseline="0" dirty="0">
                <a:solidFill>
                  <a:srgbClr val="00008C"/>
                </a:solidFill>
                <a:latin typeface="幼圆" pitchFamily="49" charset="-122"/>
                <a:ea typeface="幼圆" pitchFamily="49" charset="-122"/>
              </a:rPr>
              <a:t> 找到第一个出发点；</a:t>
            </a:r>
          </a:p>
        </p:txBody>
      </p:sp>
      <p:sp>
        <p:nvSpPr>
          <p:cNvPr id="612412" name="Text Box 60"/>
          <p:cNvSpPr txBox="1">
            <a:spLocks noChangeArrowheads="1"/>
          </p:cNvSpPr>
          <p:nvPr/>
        </p:nvSpPr>
        <p:spPr bwMode="auto">
          <a:xfrm>
            <a:off x="1524000" y="2405063"/>
            <a:ext cx="5711825" cy="549275"/>
          </a:xfrm>
          <a:prstGeom prst="rect">
            <a:avLst/>
          </a:prstGeom>
          <a:noFill/>
          <a:ln w="9525">
            <a:noFill/>
            <a:miter lim="800000"/>
            <a:headEnd/>
            <a:tailEnd/>
          </a:ln>
        </p:spPr>
        <p:txBody>
          <a:bodyPr>
            <a:spAutoFit/>
          </a:bodyPr>
          <a:lstStyle/>
          <a:p>
            <a:r>
              <a:rPr lang="en-US" altLang="zh-CN" sz="3000" dirty="0">
                <a:solidFill>
                  <a:srgbClr val="00008C"/>
                </a:solidFill>
                <a:ea typeface="幼圆" pitchFamily="49" charset="-122"/>
              </a:rPr>
              <a:t>2</a:t>
            </a:r>
            <a:r>
              <a:rPr lang="zh-CN" altLang="en-US" sz="3000" baseline="0" dirty="0">
                <a:solidFill>
                  <a:srgbClr val="00008C"/>
                </a:solidFill>
                <a:ea typeface="幼圆" pitchFamily="49" charset="-122"/>
              </a:rPr>
              <a:t>.</a:t>
            </a:r>
            <a:r>
              <a:rPr lang="zh-CN" altLang="en-US" sz="3000" baseline="0" dirty="0">
                <a:solidFill>
                  <a:srgbClr val="00008C"/>
                </a:solidFill>
                <a:latin typeface="幼圆" pitchFamily="49" charset="-122"/>
                <a:ea typeface="幼圆" pitchFamily="49" charset="-122"/>
              </a:rPr>
              <a:t> </a:t>
            </a:r>
            <a:r>
              <a:rPr lang="zh-CN" altLang="en-US" sz="3000" baseline="0" dirty="0">
                <a:solidFill>
                  <a:srgbClr val="FF0000"/>
                </a:solidFill>
                <a:latin typeface="黑体" pitchFamily="2" charset="-122"/>
                <a:ea typeface="黑体" pitchFamily="2" charset="-122"/>
              </a:rPr>
              <a:t>反复</a:t>
            </a:r>
            <a:r>
              <a:rPr lang="zh-CN" altLang="en-US" sz="3000" baseline="0" dirty="0">
                <a:solidFill>
                  <a:srgbClr val="00008C"/>
                </a:solidFill>
                <a:latin typeface="幼圆" pitchFamily="49" charset="-122"/>
                <a:ea typeface="幼圆" pitchFamily="49" charset="-122"/>
              </a:rPr>
              <a:t>删除第</a:t>
            </a:r>
            <a:r>
              <a:rPr lang="en-US" altLang="zh-CN" sz="3000" baseline="0" dirty="0">
                <a:solidFill>
                  <a:srgbClr val="00008C"/>
                </a:solidFill>
                <a:ea typeface="幼圆" pitchFamily="49" charset="-122"/>
              </a:rPr>
              <a:t>m</a:t>
            </a:r>
            <a:r>
              <a:rPr lang="zh-CN" altLang="en-US" sz="3000" baseline="0" dirty="0">
                <a:solidFill>
                  <a:srgbClr val="00008C"/>
                </a:solidFill>
                <a:latin typeface="幼圆" pitchFamily="49" charset="-122"/>
                <a:ea typeface="幼圆" pitchFamily="49" charset="-122"/>
              </a:rPr>
              <a:t>个链结点。</a:t>
            </a:r>
          </a:p>
        </p:txBody>
      </p:sp>
      <p:grpSp>
        <p:nvGrpSpPr>
          <p:cNvPr id="14" name="Group 61"/>
          <p:cNvGrpSpPr>
            <a:grpSpLocks/>
          </p:cNvGrpSpPr>
          <p:nvPr/>
        </p:nvGrpSpPr>
        <p:grpSpPr bwMode="auto">
          <a:xfrm>
            <a:off x="1276350" y="5502275"/>
            <a:ext cx="3727450" cy="576263"/>
            <a:chOff x="804" y="3535"/>
            <a:chExt cx="2348" cy="363"/>
          </a:xfrm>
        </p:grpSpPr>
        <p:sp>
          <p:nvSpPr>
            <p:cNvPr id="44050" name="Rectangle 62"/>
            <p:cNvSpPr>
              <a:spLocks noChangeArrowheads="1"/>
            </p:cNvSpPr>
            <p:nvPr/>
          </p:nvSpPr>
          <p:spPr bwMode="auto">
            <a:xfrm>
              <a:off x="804" y="3535"/>
              <a:ext cx="1814" cy="363"/>
            </a:xfrm>
            <a:prstGeom prst="rect">
              <a:avLst/>
            </a:prstGeom>
            <a:solidFill>
              <a:srgbClr val="FFFF00"/>
            </a:solidFill>
            <a:ln w="12700" cap="sq">
              <a:noFill/>
              <a:miter lim="800000"/>
              <a:headEnd/>
              <a:tailEnd/>
            </a:ln>
            <a:effectLst>
              <a:outerShdw dist="89803" dir="2700000" algn="ctr" rotWithShape="0">
                <a:srgbClr val="B2B2B2"/>
              </a:outerShdw>
            </a:effectLst>
          </p:spPr>
          <p:txBody>
            <a:bodyPr wrap="none" anchor="ctr"/>
            <a:lstStyle/>
            <a:p>
              <a:endParaRPr lang="zh-CN" altLang="en-US"/>
            </a:p>
          </p:txBody>
        </p:sp>
        <p:sp>
          <p:nvSpPr>
            <p:cNvPr id="44051" name="Rectangle 63"/>
            <p:cNvSpPr>
              <a:spLocks noChangeArrowheads="1"/>
            </p:cNvSpPr>
            <p:nvPr/>
          </p:nvSpPr>
          <p:spPr bwMode="auto">
            <a:xfrm>
              <a:off x="806" y="3567"/>
              <a:ext cx="2346" cy="308"/>
            </a:xfrm>
            <a:prstGeom prst="rect">
              <a:avLst/>
            </a:prstGeom>
            <a:noFill/>
            <a:ln w="12700" cap="sq">
              <a:noFill/>
              <a:miter lim="800000"/>
              <a:headEnd/>
              <a:tailEnd/>
            </a:ln>
          </p:spPr>
          <p:txBody>
            <a:bodyPr>
              <a:spAutoFit/>
            </a:bodyPr>
            <a:lstStyle/>
            <a:p>
              <a:r>
                <a:rPr lang="zh-CN" altLang="en-US" sz="2600" baseline="0">
                  <a:solidFill>
                    <a:srgbClr val="00008C"/>
                  </a:solidFill>
                </a:rPr>
                <a:t> </a:t>
              </a:r>
              <a:r>
                <a:rPr lang="zh-CN" altLang="en-US" sz="2600" baseline="0">
                  <a:solidFill>
                    <a:srgbClr val="00008C"/>
                  </a:solidFill>
                  <a:ea typeface="黑体" pitchFamily="2" charset="-122"/>
                </a:rPr>
                <a:t>若假设</a:t>
              </a:r>
              <a:r>
                <a:rPr lang="zh-CN" altLang="en-US" sz="2600" baseline="0">
                  <a:solidFill>
                    <a:srgbClr val="00008C"/>
                  </a:solidFill>
                </a:rPr>
                <a:t> </a:t>
              </a:r>
              <a:r>
                <a:rPr lang="en-US" altLang="zh-CN" sz="2600" baseline="0">
                  <a:solidFill>
                    <a:srgbClr val="00008C"/>
                  </a:solidFill>
                  <a:ea typeface="宋体" charset="-122"/>
                </a:rPr>
                <a:t>k=3,  m=4</a:t>
              </a:r>
            </a:p>
          </p:txBody>
        </p:sp>
      </p:grpSp>
      <p:grpSp>
        <p:nvGrpSpPr>
          <p:cNvPr id="15" name="Group 64"/>
          <p:cNvGrpSpPr>
            <a:grpSpLocks/>
          </p:cNvGrpSpPr>
          <p:nvPr/>
        </p:nvGrpSpPr>
        <p:grpSpPr bwMode="auto">
          <a:xfrm>
            <a:off x="5003800" y="5513388"/>
            <a:ext cx="2286000" cy="576262"/>
            <a:chOff x="3417" y="3521"/>
            <a:chExt cx="1440" cy="363"/>
          </a:xfrm>
        </p:grpSpPr>
        <p:sp>
          <p:nvSpPr>
            <p:cNvPr id="44048" name="Rectangle 65"/>
            <p:cNvSpPr>
              <a:spLocks noChangeArrowheads="1"/>
            </p:cNvSpPr>
            <p:nvPr/>
          </p:nvSpPr>
          <p:spPr bwMode="auto">
            <a:xfrm>
              <a:off x="3417" y="3547"/>
              <a:ext cx="1413" cy="337"/>
            </a:xfrm>
            <a:prstGeom prst="rect">
              <a:avLst/>
            </a:prstGeom>
            <a:noFill/>
            <a:ln w="47625" cap="sq">
              <a:solidFill>
                <a:srgbClr val="33CCCC"/>
              </a:solidFill>
              <a:miter lim="800000"/>
              <a:headEnd/>
              <a:tailEnd/>
            </a:ln>
          </p:spPr>
          <p:txBody>
            <a:bodyPr wrap="none" anchor="ctr"/>
            <a:lstStyle/>
            <a:p>
              <a:endParaRPr lang="zh-CN" altLang="en-US"/>
            </a:p>
          </p:txBody>
        </p:sp>
        <p:sp>
          <p:nvSpPr>
            <p:cNvPr id="44049" name="Rectangle 66"/>
            <p:cNvSpPr>
              <a:spLocks noChangeArrowheads="1"/>
            </p:cNvSpPr>
            <p:nvPr/>
          </p:nvSpPr>
          <p:spPr bwMode="auto">
            <a:xfrm>
              <a:off x="3514" y="3521"/>
              <a:ext cx="1343" cy="327"/>
            </a:xfrm>
            <a:prstGeom prst="rect">
              <a:avLst/>
            </a:prstGeom>
            <a:noFill/>
            <a:ln w="12700" cap="sq">
              <a:noFill/>
              <a:miter lim="800000"/>
              <a:headEnd/>
              <a:tailEnd/>
            </a:ln>
            <a:effectLst>
              <a:outerShdw dist="17961" dir="2700000" algn="ctr" rotWithShape="0">
                <a:srgbClr val="000000"/>
              </a:outerShdw>
            </a:effectLst>
          </p:spPr>
          <p:txBody>
            <a:bodyPr>
              <a:spAutoFit/>
            </a:bodyPr>
            <a:lstStyle/>
            <a:p>
              <a:r>
                <a:rPr lang="en-US" altLang="zh-CN" sz="2800" baseline="0">
                  <a:solidFill>
                    <a:srgbClr val="FF3300"/>
                  </a:solidFill>
                </a:rPr>
                <a:t>p=p</a:t>
              </a:r>
              <a:r>
                <a:rPr lang="en-US" altLang="zh-CN" sz="2800" baseline="0">
                  <a:solidFill>
                    <a:srgbClr val="FF3300"/>
                  </a:solidFill>
                  <a:latin typeface="宋体" charset="-122"/>
                  <a:ea typeface="宋体" charset="-122"/>
                </a:rPr>
                <a:t>-</a:t>
              </a:r>
              <a:r>
                <a:rPr lang="en-US" altLang="zh-CN" sz="2800" baseline="0">
                  <a:solidFill>
                    <a:srgbClr val="FF3300"/>
                  </a:solidFill>
                </a:rPr>
                <a:t>&gt;link;</a:t>
              </a:r>
              <a:endParaRPr lang="zh-CN" altLang="en-US" sz="2800" baseline="0">
                <a:solidFill>
                  <a:srgbClr val="FF3300"/>
                </a:solidFill>
              </a:endParaRPr>
            </a:p>
          </p:txBody>
        </p:sp>
      </p:grpSp>
      <p:sp>
        <p:nvSpPr>
          <p:cNvPr id="612419" name="Text Box 67"/>
          <p:cNvSpPr txBox="1">
            <a:spLocks noChangeArrowheads="1"/>
          </p:cNvSpPr>
          <p:nvPr/>
        </p:nvSpPr>
        <p:spPr bwMode="auto">
          <a:xfrm>
            <a:off x="5148263" y="6061075"/>
            <a:ext cx="1389062" cy="427038"/>
          </a:xfrm>
          <a:prstGeom prst="rect">
            <a:avLst/>
          </a:prstGeom>
          <a:noFill/>
          <a:ln w="9525">
            <a:noFill/>
            <a:miter lim="800000"/>
            <a:headEnd/>
            <a:tailEnd/>
          </a:ln>
        </p:spPr>
        <p:txBody>
          <a:bodyPr>
            <a:spAutoFit/>
          </a:bodyPr>
          <a:lstStyle/>
          <a:p>
            <a:r>
              <a:rPr lang="en-US" altLang="zh-CN" sz="2200" baseline="0">
                <a:solidFill>
                  <a:srgbClr val="000099"/>
                </a:solidFill>
              </a:rPr>
              <a:t>k</a:t>
            </a:r>
            <a:r>
              <a:rPr lang="en-US" altLang="zh-CN" sz="2200" baseline="0">
                <a:solidFill>
                  <a:srgbClr val="000099"/>
                </a:solidFill>
                <a:latin typeface="宋体" charset="-122"/>
                <a:ea typeface="宋体" charset="-122"/>
              </a:rPr>
              <a:t>-</a:t>
            </a:r>
            <a:r>
              <a:rPr lang="en-US" altLang="zh-CN" sz="2200" baseline="0">
                <a:solidFill>
                  <a:srgbClr val="000099"/>
                </a:solidFill>
              </a:rPr>
              <a:t>1</a:t>
            </a:r>
            <a:r>
              <a:rPr lang="zh-CN" altLang="en-US" sz="2200" baseline="0">
                <a:solidFill>
                  <a:srgbClr val="000099"/>
                </a:solidFill>
                <a:ea typeface="幼圆" pitchFamily="49" charset="-122"/>
              </a:rPr>
              <a:t>次</a:t>
            </a:r>
          </a:p>
        </p:txBody>
      </p:sp>
      <p:sp>
        <p:nvSpPr>
          <p:cNvPr id="612430" name="Text Box 78"/>
          <p:cNvSpPr txBox="1">
            <a:spLocks noChangeArrowheads="1"/>
          </p:cNvSpPr>
          <p:nvPr/>
        </p:nvSpPr>
        <p:spPr bwMode="auto">
          <a:xfrm>
            <a:off x="6189663" y="6027738"/>
            <a:ext cx="1389062" cy="427037"/>
          </a:xfrm>
          <a:prstGeom prst="rect">
            <a:avLst/>
          </a:prstGeom>
          <a:noFill/>
          <a:ln w="9525">
            <a:noFill/>
            <a:miter lim="800000"/>
            <a:headEnd/>
            <a:tailEnd/>
          </a:ln>
        </p:spPr>
        <p:txBody>
          <a:bodyPr>
            <a:spAutoFit/>
          </a:bodyPr>
          <a:lstStyle/>
          <a:p>
            <a:r>
              <a:rPr lang="en-US" altLang="zh-CN" sz="2200" baseline="0">
                <a:solidFill>
                  <a:srgbClr val="000099"/>
                </a:solidFill>
              </a:rPr>
              <a:t>m</a:t>
            </a:r>
            <a:r>
              <a:rPr lang="en-US" altLang="zh-CN" sz="2200" baseline="0">
                <a:solidFill>
                  <a:srgbClr val="000099"/>
                </a:solidFill>
                <a:latin typeface="宋体" charset="-122"/>
                <a:ea typeface="宋体" charset="-122"/>
              </a:rPr>
              <a:t>-</a:t>
            </a:r>
            <a:r>
              <a:rPr lang="en-US" altLang="zh-CN" sz="2200" baseline="0">
                <a:solidFill>
                  <a:srgbClr val="000099"/>
                </a:solidFill>
              </a:rPr>
              <a:t>1</a:t>
            </a:r>
            <a:r>
              <a:rPr lang="zh-CN" altLang="en-US" sz="2200" baseline="0">
                <a:solidFill>
                  <a:srgbClr val="000099"/>
                </a:solidFill>
                <a:ea typeface="幼圆" pitchFamily="49" charset="-122"/>
              </a:rPr>
              <a:t>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2411"/>
                                        </p:tgtEl>
                                        <p:attrNameLst>
                                          <p:attrName>style.visibility</p:attrName>
                                        </p:attrNameLst>
                                      </p:cBhvr>
                                      <p:to>
                                        <p:strVal val="visible"/>
                                      </p:to>
                                    </p:set>
                                    <p:animEffect transition="in" filter="wipe(left)">
                                      <p:cBhvr>
                                        <p:cTn id="7" dur="500"/>
                                        <p:tgtEl>
                                          <p:spTgt spid="6124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right)">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2419"/>
                                        </p:tgtEl>
                                        <p:attrNameLst>
                                          <p:attrName>style.visibility</p:attrName>
                                        </p:attrNameLst>
                                      </p:cBhvr>
                                      <p:to>
                                        <p:strVal val="visible"/>
                                      </p:to>
                                    </p:set>
                                    <p:animEffect transition="in" filter="dissolve">
                                      <p:cBhvr>
                                        <p:cTn id="17" dur="500"/>
                                        <p:tgtEl>
                                          <p:spTgt spid="6124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12403"/>
                                        </p:tgtEl>
                                        <p:attrNameLst>
                                          <p:attrName>style.visibility</p:attrName>
                                        </p:attrNameLst>
                                      </p:cBhvr>
                                      <p:to>
                                        <p:strVal val="visible"/>
                                      </p:to>
                                    </p:set>
                                    <p:animEffect transition="in" filter="dissolve">
                                      <p:cBhvr>
                                        <p:cTn id="27" dur="500"/>
                                        <p:tgtEl>
                                          <p:spTgt spid="6124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612412"/>
                                        </p:tgtEl>
                                        <p:attrNameLst>
                                          <p:attrName>style.visibility</p:attrName>
                                        </p:attrNameLst>
                                      </p:cBhvr>
                                      <p:to>
                                        <p:strVal val="visible"/>
                                      </p:to>
                                    </p:set>
                                    <p:animEffect transition="in" filter="wipe(right)">
                                      <p:cBhvr>
                                        <p:cTn id="32" dur="500"/>
                                        <p:tgtEl>
                                          <p:spTgt spid="6124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12430"/>
                                        </p:tgtEl>
                                        <p:attrNameLst>
                                          <p:attrName>style.visibility</p:attrName>
                                        </p:attrNameLst>
                                      </p:cBhvr>
                                      <p:to>
                                        <p:strVal val="visible"/>
                                      </p:to>
                                    </p:set>
                                    <p:animEffect transition="in" filter="dissolve">
                                      <p:cBhvr>
                                        <p:cTn id="37" dur="500"/>
                                        <p:tgtEl>
                                          <p:spTgt spid="6124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12404"/>
                                        </p:tgtEl>
                                        <p:attrNameLst>
                                          <p:attrName>style.visibility</p:attrName>
                                        </p:attrNameLst>
                                      </p:cBhvr>
                                      <p:to>
                                        <p:strVal val="visible"/>
                                      </p:to>
                                    </p:set>
                                    <p:animEffect transition="in" filter="dissolve">
                                      <p:cBhvr>
                                        <p:cTn id="42" dur="500"/>
                                        <p:tgtEl>
                                          <p:spTgt spid="61240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12405"/>
                                        </p:tgtEl>
                                        <p:attrNameLst>
                                          <p:attrName>style.visibility</p:attrName>
                                        </p:attrNameLst>
                                      </p:cBhvr>
                                      <p:to>
                                        <p:strVal val="visible"/>
                                      </p:to>
                                    </p:set>
                                    <p:animEffect transition="in" filter="wipe(left)">
                                      <p:cBhvr>
                                        <p:cTn id="47" dur="500"/>
                                        <p:tgtEl>
                                          <p:spTgt spid="61240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12406"/>
                                        </p:tgtEl>
                                        <p:attrNameLst>
                                          <p:attrName>style.visibility</p:attrName>
                                        </p:attrNameLst>
                                      </p:cBhvr>
                                      <p:to>
                                        <p:strVal val="visible"/>
                                      </p:to>
                                    </p:set>
                                    <p:animEffect transition="in" filter="dissolve">
                                      <p:cBhvr>
                                        <p:cTn id="52" dur="500"/>
                                        <p:tgtEl>
                                          <p:spTgt spid="612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403" grpId="0" animBg="1"/>
      <p:bldP spid="612404" grpId="0" animBg="1"/>
      <p:bldP spid="612405" grpId="0" animBg="1"/>
      <p:bldP spid="612406" grpId="0" animBg="1"/>
      <p:bldP spid="612411" grpId="0" autoUpdateAnimBg="0"/>
      <p:bldP spid="612412" grpId="0" autoUpdateAnimBg="0"/>
      <p:bldP spid="612419" grpId="0"/>
      <p:bldP spid="612430"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rot="348209">
            <a:off x="346075" y="201613"/>
            <a:ext cx="1995488" cy="838200"/>
            <a:chOff x="218" y="127"/>
            <a:chExt cx="1257" cy="528"/>
          </a:xfrm>
        </p:grpSpPr>
        <p:sp>
          <p:nvSpPr>
            <p:cNvPr id="45096" name="AutoShape 3"/>
            <p:cNvSpPr>
              <a:spLocks noChangeArrowheads="1"/>
            </p:cNvSpPr>
            <p:nvPr/>
          </p:nvSpPr>
          <p:spPr bwMode="auto">
            <a:xfrm rot="4195520">
              <a:off x="549" y="-206"/>
              <a:ext cx="528" cy="1190"/>
            </a:xfrm>
            <a:prstGeom prst="irregularSeal2">
              <a:avLst/>
            </a:prstGeom>
            <a:solidFill>
              <a:srgbClr val="FF0000"/>
            </a:solidFill>
            <a:ln w="50800">
              <a:solidFill>
                <a:srgbClr val="FFFF00"/>
              </a:solidFill>
              <a:miter lim="800000"/>
              <a:headEnd/>
              <a:tailEnd/>
            </a:ln>
            <a:effectLst>
              <a:outerShdw dist="127633" dir="342636" algn="ctr" rotWithShape="0">
                <a:srgbClr val="B2B2B2"/>
              </a:outerShdw>
            </a:effectLst>
          </p:spPr>
          <p:txBody>
            <a:bodyPr wrap="none" anchor="ctr"/>
            <a:lstStyle/>
            <a:p>
              <a:endParaRPr lang="zh-CN" altLang="en-US"/>
            </a:p>
          </p:txBody>
        </p:sp>
        <p:sp>
          <p:nvSpPr>
            <p:cNvPr id="45097" name="Rectangle 4"/>
            <p:cNvSpPr>
              <a:spLocks noChangeArrowheads="1"/>
            </p:cNvSpPr>
            <p:nvPr/>
          </p:nvSpPr>
          <p:spPr bwMode="auto">
            <a:xfrm rot="-754291">
              <a:off x="366" y="134"/>
              <a:ext cx="1108" cy="423"/>
            </a:xfrm>
            <a:prstGeom prst="rect">
              <a:avLst/>
            </a:prstGeom>
            <a:noFill/>
            <a:ln w="9525">
              <a:noFill/>
              <a:miter lim="800000"/>
              <a:headEnd/>
              <a:tailEnd/>
            </a:ln>
            <a:effectLst>
              <a:outerShdw dist="40161" dir="1106097" algn="ctr" rotWithShape="0">
                <a:schemeClr val="bg1"/>
              </a:outerShdw>
            </a:effectLst>
          </p:spPr>
          <p:txBody>
            <a:bodyPr anchor="ctr">
              <a:spAutoFit/>
            </a:bodyPr>
            <a:lstStyle/>
            <a:p>
              <a:r>
                <a:rPr lang="zh-CN" altLang="en-US" sz="3800" i="1" baseline="0">
                  <a:ea typeface="黑体" pitchFamily="2" charset="-122"/>
                </a:rPr>
                <a:t>算法</a:t>
              </a:r>
            </a:p>
          </p:txBody>
        </p:sp>
      </p:grpSp>
      <p:sp>
        <p:nvSpPr>
          <p:cNvPr id="599045" name="Text Box 5"/>
          <p:cNvSpPr txBox="1">
            <a:spLocks noChangeArrowheads="1"/>
          </p:cNvSpPr>
          <p:nvPr/>
        </p:nvSpPr>
        <p:spPr bwMode="auto">
          <a:xfrm>
            <a:off x="-339725" y="1055688"/>
            <a:ext cx="6705600" cy="4247317"/>
          </a:xfrm>
          <a:prstGeom prst="rect">
            <a:avLst/>
          </a:prstGeom>
          <a:noFill/>
          <a:ln w="9525">
            <a:noFill/>
            <a:miter lim="800000"/>
            <a:headEnd/>
            <a:tailEnd/>
          </a:ln>
        </p:spPr>
        <p:txBody>
          <a:bodyPr>
            <a:spAutoFit/>
          </a:bodyPr>
          <a:lstStyle/>
          <a:p>
            <a:pPr marL="571500" lvl="2" fontAlgn="base">
              <a:lnSpc>
                <a:spcPct val="75000"/>
              </a:lnSpc>
              <a:spcBef>
                <a:spcPct val="0"/>
              </a:spcBef>
            </a:pPr>
            <a:r>
              <a:rPr lang="en-US" altLang="zh-CN" sz="2400" baseline="0" dirty="0"/>
              <a:t>void </a:t>
            </a:r>
            <a:r>
              <a:rPr lang="en-US" altLang="zh-CN" sz="2400" baseline="0" dirty="0" err="1"/>
              <a:t>josephu</a:t>
            </a:r>
            <a:r>
              <a:rPr lang="en-US" altLang="zh-CN" sz="2400" baseline="0" dirty="0"/>
              <a:t>( </a:t>
            </a:r>
            <a:r>
              <a:rPr lang="en-US" altLang="zh-CN" sz="2400" baseline="0" dirty="0" err="1"/>
              <a:t>int</a:t>
            </a:r>
            <a:r>
              <a:rPr lang="en-US" altLang="zh-CN" sz="2400" baseline="0" dirty="0"/>
              <a:t> n, </a:t>
            </a:r>
            <a:r>
              <a:rPr lang="en-US" altLang="zh-CN" sz="2400" baseline="0" dirty="0" err="1"/>
              <a:t>int</a:t>
            </a:r>
            <a:r>
              <a:rPr lang="en-US" altLang="zh-CN" sz="2400" baseline="0" dirty="0"/>
              <a:t> k, </a:t>
            </a:r>
            <a:r>
              <a:rPr lang="en-US" altLang="zh-CN" sz="2400" baseline="0" dirty="0" err="1"/>
              <a:t>int</a:t>
            </a:r>
            <a:r>
              <a:rPr lang="en-US" altLang="zh-CN" sz="2400" baseline="0" dirty="0"/>
              <a:t> m )</a:t>
            </a:r>
          </a:p>
          <a:p>
            <a:pPr marL="571500" lvl="2" fontAlgn="base">
              <a:lnSpc>
                <a:spcPct val="75000"/>
              </a:lnSpc>
              <a:spcBef>
                <a:spcPct val="0"/>
              </a:spcBef>
            </a:pPr>
            <a:r>
              <a:rPr lang="en-US" altLang="zh-CN" sz="2400" baseline="0" dirty="0"/>
              <a:t>{    </a:t>
            </a:r>
            <a:r>
              <a:rPr lang="en-US" altLang="zh-CN" sz="2400" dirty="0" err="1"/>
              <a:t>Nodeptr</a:t>
            </a:r>
            <a:r>
              <a:rPr lang="en-US" altLang="zh-CN" sz="2400" dirty="0"/>
              <a:t> </a:t>
            </a:r>
            <a:r>
              <a:rPr lang="en-US" altLang="zh-CN" sz="2400" dirty="0" err="1"/>
              <a:t>list,</a:t>
            </a:r>
            <a:r>
              <a:rPr lang="en-US" altLang="zh-CN" sz="2400" baseline="0" dirty="0" err="1"/>
              <a:t>p,r</a:t>
            </a:r>
            <a:r>
              <a:rPr lang="en-US" altLang="zh-CN" sz="2400" baseline="0" dirty="0"/>
              <a:t>;</a:t>
            </a:r>
          </a:p>
          <a:p>
            <a:pPr marL="571500" lvl="2" fontAlgn="base">
              <a:lnSpc>
                <a:spcPct val="75000"/>
              </a:lnSpc>
              <a:spcBef>
                <a:spcPct val="0"/>
              </a:spcBef>
            </a:pPr>
            <a:r>
              <a:rPr lang="en-US" altLang="zh-CN" sz="2400" baseline="0" dirty="0"/>
              <a:t>      </a:t>
            </a:r>
            <a:r>
              <a:rPr lang="en-US" altLang="zh-CN" sz="2400" baseline="0" dirty="0" err="1"/>
              <a:t>int</a:t>
            </a:r>
            <a:r>
              <a:rPr lang="en-US" altLang="zh-CN" sz="2400" baseline="0" dirty="0"/>
              <a:t> </a:t>
            </a:r>
            <a:r>
              <a:rPr lang="en-US" altLang="zh-CN" sz="2400" baseline="0" dirty="0" err="1"/>
              <a:t>i</a:t>
            </a:r>
            <a:r>
              <a:rPr lang="en-US" altLang="zh-CN" sz="2400" baseline="0" dirty="0"/>
              <a:t>;</a:t>
            </a:r>
            <a:endParaRPr lang="en-US" altLang="zh-CN" sz="2000" baseline="0" dirty="0"/>
          </a:p>
          <a:p>
            <a:pPr marL="571500" lvl="2" fontAlgn="base">
              <a:lnSpc>
                <a:spcPct val="75000"/>
              </a:lnSpc>
              <a:spcBef>
                <a:spcPct val="0"/>
              </a:spcBef>
            </a:pPr>
            <a:r>
              <a:rPr lang="en-US" altLang="zh-CN" sz="2000" baseline="0" dirty="0">
                <a:solidFill>
                  <a:srgbClr val="008000"/>
                </a:solidFill>
              </a:rPr>
              <a:t>       </a:t>
            </a:r>
            <a:r>
              <a:rPr lang="en-US" altLang="zh-CN" sz="2400" dirty="0">
                <a:solidFill>
                  <a:srgbClr val="008000"/>
                </a:solidFill>
              </a:rPr>
              <a:t>list</a:t>
            </a:r>
            <a:r>
              <a:rPr lang="en-US" altLang="zh-CN" sz="2400" baseline="0" dirty="0">
                <a:solidFill>
                  <a:srgbClr val="008000"/>
                </a:solidFill>
              </a:rPr>
              <a:t>=NULL;</a:t>
            </a:r>
          </a:p>
          <a:p>
            <a:pPr marL="571500" lvl="2" fontAlgn="base">
              <a:lnSpc>
                <a:spcPct val="75000"/>
              </a:lnSpc>
              <a:spcBef>
                <a:spcPct val="0"/>
              </a:spcBef>
            </a:pPr>
            <a:r>
              <a:rPr lang="en-US" altLang="zh-CN" sz="2400" baseline="0" dirty="0">
                <a:solidFill>
                  <a:srgbClr val="008000"/>
                </a:solidFill>
              </a:rPr>
              <a:t>      for(</a:t>
            </a:r>
            <a:r>
              <a:rPr lang="en-US" altLang="zh-CN" sz="2400" baseline="0" dirty="0" err="1">
                <a:solidFill>
                  <a:srgbClr val="008000"/>
                </a:solidFill>
              </a:rPr>
              <a:t>i</a:t>
            </a:r>
            <a:r>
              <a:rPr lang="en-US" altLang="zh-CN" sz="2400" baseline="0" dirty="0">
                <a:solidFill>
                  <a:srgbClr val="008000"/>
                </a:solidFill>
              </a:rPr>
              <a:t>=0;i&lt;</a:t>
            </a:r>
            <a:r>
              <a:rPr lang="en-US" altLang="zh-CN" sz="2400" baseline="0" dirty="0" err="1">
                <a:solidFill>
                  <a:srgbClr val="008000"/>
                </a:solidFill>
              </a:rPr>
              <a:t>n;i</a:t>
            </a:r>
            <a:r>
              <a:rPr lang="en-US" altLang="zh-CN" sz="2400" baseline="0" dirty="0">
                <a:solidFill>
                  <a:srgbClr val="008000"/>
                </a:solidFill>
              </a:rPr>
              <a:t>++) { </a:t>
            </a:r>
          </a:p>
          <a:p>
            <a:pPr marL="571500" lvl="2" fontAlgn="base">
              <a:lnSpc>
                <a:spcPct val="75000"/>
              </a:lnSpc>
              <a:spcBef>
                <a:spcPct val="0"/>
              </a:spcBef>
            </a:pPr>
            <a:r>
              <a:rPr lang="en-US" altLang="zh-CN" sz="2400" baseline="0" dirty="0">
                <a:solidFill>
                  <a:srgbClr val="008000"/>
                </a:solidFill>
              </a:rPr>
              <a:t>          r=(</a:t>
            </a:r>
            <a:r>
              <a:rPr lang="en-US" altLang="zh-CN" sz="2400" dirty="0" err="1">
                <a:solidFill>
                  <a:srgbClr val="008000"/>
                </a:solidFill>
              </a:rPr>
              <a:t>Nodeptr</a:t>
            </a:r>
            <a:r>
              <a:rPr lang="en-US" altLang="zh-CN" sz="2400" baseline="0" dirty="0">
                <a:solidFill>
                  <a:srgbClr val="008000"/>
                </a:solidFill>
              </a:rPr>
              <a:t>)</a:t>
            </a:r>
            <a:r>
              <a:rPr lang="en-US" altLang="zh-CN" sz="2400" baseline="0" dirty="0" err="1">
                <a:solidFill>
                  <a:srgbClr val="008000"/>
                </a:solidFill>
              </a:rPr>
              <a:t>malloc</a:t>
            </a:r>
            <a:r>
              <a:rPr lang="en-US" altLang="zh-CN" sz="2400" baseline="0" dirty="0">
                <a:solidFill>
                  <a:srgbClr val="008000"/>
                </a:solidFill>
              </a:rPr>
              <a:t>(</a:t>
            </a:r>
            <a:r>
              <a:rPr lang="en-US" altLang="zh-CN" sz="2400" baseline="0" dirty="0" err="1">
                <a:solidFill>
                  <a:srgbClr val="008000"/>
                </a:solidFill>
              </a:rPr>
              <a:t>sizeof</a:t>
            </a:r>
            <a:r>
              <a:rPr lang="en-US" altLang="zh-CN" sz="2400" baseline="0" dirty="0">
                <a:solidFill>
                  <a:srgbClr val="008000"/>
                </a:solidFill>
              </a:rPr>
              <a:t>(Node));</a:t>
            </a:r>
          </a:p>
          <a:p>
            <a:pPr marL="571500" lvl="2" fontAlgn="base">
              <a:lnSpc>
                <a:spcPct val="75000"/>
              </a:lnSpc>
              <a:spcBef>
                <a:spcPct val="0"/>
              </a:spcBef>
            </a:pPr>
            <a:r>
              <a:rPr lang="en-US" altLang="zh-CN" sz="2400" baseline="0" dirty="0">
                <a:solidFill>
                  <a:srgbClr val="008000"/>
                </a:solidFill>
              </a:rPr>
              <a:t>          r-&gt;data=</a:t>
            </a:r>
            <a:r>
              <a:rPr lang="en-US" altLang="zh-CN" sz="2400" baseline="0" dirty="0" err="1">
                <a:solidFill>
                  <a:srgbClr val="008000"/>
                </a:solidFill>
              </a:rPr>
              <a:t>i</a:t>
            </a:r>
            <a:r>
              <a:rPr lang="en-US" altLang="zh-CN" sz="2400" baseline="0" dirty="0">
                <a:solidFill>
                  <a:srgbClr val="008000"/>
                </a:solidFill>
              </a:rPr>
              <a:t>;</a:t>
            </a:r>
          </a:p>
          <a:p>
            <a:pPr marL="571500" lvl="2" fontAlgn="base">
              <a:lnSpc>
                <a:spcPct val="75000"/>
              </a:lnSpc>
              <a:spcBef>
                <a:spcPct val="0"/>
              </a:spcBef>
            </a:pPr>
            <a:r>
              <a:rPr lang="en-US" altLang="zh-CN" sz="2400" baseline="0" dirty="0">
                <a:solidFill>
                  <a:srgbClr val="008000"/>
                </a:solidFill>
              </a:rPr>
              <a:t>          if(list==NULL) </a:t>
            </a:r>
          </a:p>
          <a:p>
            <a:pPr marL="571500" lvl="2" fontAlgn="base">
              <a:lnSpc>
                <a:spcPct val="75000"/>
              </a:lnSpc>
              <a:spcBef>
                <a:spcPct val="0"/>
              </a:spcBef>
            </a:pPr>
            <a:r>
              <a:rPr lang="en-US" altLang="zh-CN" sz="2400" baseline="0" dirty="0">
                <a:solidFill>
                  <a:srgbClr val="008000"/>
                </a:solidFill>
              </a:rPr>
              <a:t>               </a:t>
            </a:r>
            <a:r>
              <a:rPr lang="en-US" altLang="zh-CN" sz="2400" dirty="0">
                <a:solidFill>
                  <a:srgbClr val="008000"/>
                </a:solidFill>
              </a:rPr>
              <a:t>list</a:t>
            </a:r>
            <a:r>
              <a:rPr lang="en-US" altLang="zh-CN" sz="2400" baseline="0" dirty="0">
                <a:solidFill>
                  <a:srgbClr val="008000"/>
                </a:solidFill>
              </a:rPr>
              <a:t>=p=r;</a:t>
            </a:r>
          </a:p>
          <a:p>
            <a:pPr marL="571500" lvl="2" fontAlgn="base">
              <a:lnSpc>
                <a:spcPct val="75000"/>
              </a:lnSpc>
              <a:spcBef>
                <a:spcPct val="0"/>
              </a:spcBef>
            </a:pPr>
            <a:r>
              <a:rPr lang="en-US" altLang="zh-CN" sz="2400" baseline="0" dirty="0">
                <a:solidFill>
                  <a:srgbClr val="008000"/>
                </a:solidFill>
              </a:rPr>
              <a:t>          else {</a:t>
            </a:r>
          </a:p>
          <a:p>
            <a:pPr marL="571500" lvl="2" fontAlgn="base">
              <a:lnSpc>
                <a:spcPct val="75000"/>
              </a:lnSpc>
              <a:spcBef>
                <a:spcPct val="0"/>
              </a:spcBef>
            </a:pPr>
            <a:r>
              <a:rPr lang="en-US" altLang="zh-CN" sz="2400" baseline="0" dirty="0">
                <a:solidFill>
                  <a:srgbClr val="008000"/>
                </a:solidFill>
              </a:rPr>
              <a:t>               p-&gt;link=r;</a:t>
            </a:r>
          </a:p>
          <a:p>
            <a:pPr marL="571500" lvl="2" fontAlgn="base">
              <a:lnSpc>
                <a:spcPct val="75000"/>
              </a:lnSpc>
              <a:spcBef>
                <a:spcPct val="0"/>
              </a:spcBef>
            </a:pPr>
            <a:r>
              <a:rPr lang="en-US" altLang="zh-CN" sz="2400" baseline="0" dirty="0">
                <a:solidFill>
                  <a:srgbClr val="008000"/>
                </a:solidFill>
              </a:rPr>
              <a:t>               p=p-&gt;link;</a:t>
            </a:r>
          </a:p>
          <a:p>
            <a:pPr marL="571500" lvl="2" fontAlgn="base">
              <a:lnSpc>
                <a:spcPct val="75000"/>
              </a:lnSpc>
              <a:spcBef>
                <a:spcPct val="0"/>
              </a:spcBef>
            </a:pPr>
            <a:r>
              <a:rPr lang="en-US" altLang="zh-CN" sz="2400" dirty="0">
                <a:solidFill>
                  <a:srgbClr val="008000"/>
                </a:solidFill>
              </a:rPr>
              <a:t>          }</a:t>
            </a:r>
            <a:endParaRPr lang="en-US" altLang="zh-CN" sz="2400" baseline="0" dirty="0">
              <a:solidFill>
                <a:srgbClr val="008000"/>
              </a:solidFill>
            </a:endParaRPr>
          </a:p>
          <a:p>
            <a:pPr marL="571500" lvl="2" fontAlgn="base">
              <a:lnSpc>
                <a:spcPct val="75000"/>
              </a:lnSpc>
              <a:spcBef>
                <a:spcPct val="0"/>
              </a:spcBef>
            </a:pPr>
            <a:r>
              <a:rPr lang="en-US" altLang="zh-CN" sz="2400" baseline="0" dirty="0">
                <a:solidFill>
                  <a:srgbClr val="008000"/>
                </a:solidFill>
              </a:rPr>
              <a:t>      }</a:t>
            </a:r>
          </a:p>
          <a:p>
            <a:pPr marL="571500" lvl="2" fontAlgn="base">
              <a:lnSpc>
                <a:spcPct val="75000"/>
              </a:lnSpc>
              <a:spcBef>
                <a:spcPct val="0"/>
              </a:spcBef>
            </a:pPr>
            <a:r>
              <a:rPr lang="en-US" altLang="zh-CN" sz="2400" baseline="0" dirty="0">
                <a:solidFill>
                  <a:schemeClr val="bg1"/>
                </a:solidFill>
              </a:rPr>
              <a:t>    </a:t>
            </a:r>
            <a:endParaRPr lang="zh-CN" altLang="en-US" sz="2400" baseline="0" dirty="0">
              <a:solidFill>
                <a:schemeClr val="bg1"/>
              </a:solidFill>
            </a:endParaRPr>
          </a:p>
        </p:txBody>
      </p:sp>
      <p:sp>
        <p:nvSpPr>
          <p:cNvPr id="599046" name="Rectangle 6"/>
          <p:cNvSpPr>
            <a:spLocks noChangeArrowheads="1"/>
          </p:cNvSpPr>
          <p:nvPr/>
        </p:nvSpPr>
        <p:spPr bwMode="auto">
          <a:xfrm>
            <a:off x="-252536" y="4797152"/>
            <a:ext cx="5943600" cy="800219"/>
          </a:xfrm>
          <a:prstGeom prst="rect">
            <a:avLst/>
          </a:prstGeom>
          <a:noFill/>
          <a:ln w="9525">
            <a:noFill/>
            <a:miter lim="800000"/>
            <a:headEnd/>
            <a:tailEnd/>
          </a:ln>
        </p:spPr>
        <p:txBody>
          <a:bodyPr>
            <a:spAutoFit/>
          </a:bodyPr>
          <a:lstStyle/>
          <a:p>
            <a:pPr lvl="2" fontAlgn="base"/>
            <a:r>
              <a:rPr lang="en-US" altLang="zh-CN" sz="2400" baseline="0" dirty="0">
                <a:solidFill>
                  <a:srgbClr val="FF3300"/>
                </a:solidFill>
              </a:rPr>
              <a:t>p</a:t>
            </a:r>
            <a:r>
              <a:rPr lang="en-US" altLang="zh-CN" sz="2400" baseline="0" dirty="0">
                <a:solidFill>
                  <a:srgbClr val="FF3300"/>
                </a:solidFill>
                <a:latin typeface="宋体" charset="-122"/>
                <a:ea typeface="宋体" charset="-122"/>
              </a:rPr>
              <a:t>-</a:t>
            </a:r>
            <a:r>
              <a:rPr lang="en-US" altLang="zh-CN" sz="2400" baseline="0" dirty="0">
                <a:solidFill>
                  <a:srgbClr val="FF3300"/>
                </a:solidFill>
              </a:rPr>
              <a:t>&gt;link=list;     </a:t>
            </a:r>
            <a:r>
              <a:rPr lang="en-US" altLang="zh-CN" sz="2200" baseline="0" dirty="0">
                <a:solidFill>
                  <a:srgbClr val="FF3300"/>
                </a:solidFill>
              </a:rPr>
              <a:t>/* </a:t>
            </a:r>
            <a:r>
              <a:rPr lang="zh-CN" altLang="en-US" sz="2000" baseline="0" dirty="0">
                <a:solidFill>
                  <a:srgbClr val="FF3300"/>
                </a:solidFill>
                <a:ea typeface="幼圆" pitchFamily="49" charset="-122"/>
              </a:rPr>
              <a:t>建立循环链表</a:t>
            </a:r>
            <a:r>
              <a:rPr lang="zh-CN" altLang="en-US" sz="2000" baseline="0" dirty="0">
                <a:solidFill>
                  <a:srgbClr val="FF3300"/>
                </a:solidFill>
              </a:rPr>
              <a:t> </a:t>
            </a:r>
            <a:r>
              <a:rPr lang="zh-CN" altLang="en-US" sz="2200" baseline="0" dirty="0">
                <a:solidFill>
                  <a:srgbClr val="FF3300"/>
                </a:solidFill>
              </a:rPr>
              <a:t>*/</a:t>
            </a:r>
            <a:endParaRPr lang="en-US" altLang="zh-CN" sz="2200" baseline="0" dirty="0">
              <a:solidFill>
                <a:srgbClr val="FF3300"/>
              </a:solidFill>
            </a:endParaRPr>
          </a:p>
          <a:p>
            <a:pPr lvl="2" fontAlgn="base"/>
            <a:r>
              <a:rPr lang="en-US" altLang="zh-CN" sz="2200" dirty="0">
                <a:solidFill>
                  <a:srgbClr val="FF3300"/>
                </a:solidFill>
              </a:rPr>
              <a:t>r = p;</a:t>
            </a:r>
            <a:endParaRPr lang="zh-CN" altLang="en-US" sz="2200" baseline="0" dirty="0">
              <a:solidFill>
                <a:srgbClr val="FF3300"/>
              </a:solidFill>
            </a:endParaRPr>
          </a:p>
        </p:txBody>
      </p:sp>
      <p:sp>
        <p:nvSpPr>
          <p:cNvPr id="599047" name="Rectangle 7"/>
          <p:cNvSpPr>
            <a:spLocks noChangeArrowheads="1"/>
          </p:cNvSpPr>
          <p:nvPr/>
        </p:nvSpPr>
        <p:spPr bwMode="auto">
          <a:xfrm>
            <a:off x="-252536" y="5517232"/>
            <a:ext cx="5562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fontAlgn="base">
              <a:lnSpc>
                <a:spcPct val="75000"/>
              </a:lnSpc>
              <a:spcBef>
                <a:spcPct val="0"/>
              </a:spcBef>
              <a:defRPr/>
            </a:pPr>
            <a:r>
              <a:rPr lang="en-US" altLang="zh-CN" sz="2400" baseline="0" dirty="0">
                <a:solidFill>
                  <a:srgbClr val="0033CC"/>
                </a:solidFill>
              </a:rPr>
              <a:t>for(p=</a:t>
            </a:r>
            <a:r>
              <a:rPr lang="en-US" altLang="zh-CN" sz="2400" dirty="0" err="1">
                <a:solidFill>
                  <a:srgbClr val="0033CC"/>
                </a:solidFill>
              </a:rPr>
              <a:t>list</a:t>
            </a:r>
            <a:r>
              <a:rPr lang="en-US" altLang="zh-CN" sz="2400" baseline="0" dirty="0" err="1">
                <a:solidFill>
                  <a:srgbClr val="0033CC"/>
                </a:solidFill>
              </a:rPr>
              <a:t>,i</a:t>
            </a:r>
            <a:r>
              <a:rPr lang="en-US" altLang="zh-CN" sz="2400" baseline="0" dirty="0">
                <a:solidFill>
                  <a:srgbClr val="0033CC"/>
                </a:solidFill>
              </a:rPr>
              <a:t>=0;i&lt;k-1;i++,r=</a:t>
            </a:r>
            <a:r>
              <a:rPr lang="en-US" altLang="zh-CN" sz="2400" baseline="0" dirty="0" err="1">
                <a:solidFill>
                  <a:srgbClr val="0033CC"/>
                </a:solidFill>
              </a:rPr>
              <a:t>p,p</a:t>
            </a:r>
            <a:r>
              <a:rPr lang="en-US" altLang="zh-CN" sz="2400" baseline="0" dirty="0">
                <a:solidFill>
                  <a:srgbClr val="0033CC"/>
                </a:solidFill>
              </a:rPr>
              <a:t>=p-&gt;link)</a:t>
            </a:r>
          </a:p>
          <a:p>
            <a:pPr lvl="2" fontAlgn="base">
              <a:lnSpc>
                <a:spcPct val="75000"/>
              </a:lnSpc>
              <a:spcBef>
                <a:spcPct val="0"/>
              </a:spcBef>
              <a:defRPr/>
            </a:pPr>
            <a:r>
              <a:rPr lang="en-US" altLang="zh-CN" sz="2400" baseline="0" dirty="0"/>
              <a:t>       ;  </a:t>
            </a:r>
          </a:p>
          <a:p>
            <a:pPr lvl="2" fontAlgn="base">
              <a:lnSpc>
                <a:spcPct val="75000"/>
              </a:lnSpc>
              <a:spcBef>
                <a:spcPct val="0"/>
              </a:spcBef>
              <a:defRPr/>
            </a:pPr>
            <a:r>
              <a:rPr lang="en-US" altLang="zh-CN" sz="2200" baseline="0" dirty="0">
                <a:solidFill>
                  <a:srgbClr val="0033CC"/>
                </a:solidFill>
              </a:rPr>
              <a:t>               /* </a:t>
            </a:r>
            <a:r>
              <a:rPr lang="zh-CN" altLang="en-US" sz="2000" baseline="0" dirty="0">
                <a:solidFill>
                  <a:srgbClr val="0033CC"/>
                </a:solidFill>
                <a:ea typeface="幼圆" pitchFamily="49" charset="-122"/>
              </a:rPr>
              <a:t>找到第一个点</a:t>
            </a:r>
            <a:r>
              <a:rPr lang="zh-CN" altLang="en-US" sz="2200" baseline="0" dirty="0">
                <a:solidFill>
                  <a:srgbClr val="0033CC"/>
                </a:solidFill>
              </a:rPr>
              <a:t> */</a:t>
            </a:r>
            <a:r>
              <a:rPr lang="zh-CN" altLang="en-US" sz="2400" baseline="0" dirty="0">
                <a:solidFill>
                  <a:srgbClr val="0033CC"/>
                </a:solidFill>
              </a:rPr>
              <a:t> </a:t>
            </a:r>
          </a:p>
        </p:txBody>
      </p:sp>
      <p:sp>
        <p:nvSpPr>
          <p:cNvPr id="599048" name="Line 8"/>
          <p:cNvSpPr>
            <a:spLocks noChangeShapeType="1"/>
          </p:cNvSpPr>
          <p:nvPr/>
        </p:nvSpPr>
        <p:spPr bwMode="auto">
          <a:xfrm>
            <a:off x="5334000" y="144463"/>
            <a:ext cx="0" cy="6553200"/>
          </a:xfrm>
          <a:prstGeom prst="line">
            <a:avLst/>
          </a:prstGeom>
          <a:noFill/>
          <a:ln w="31750">
            <a:solidFill>
              <a:srgbClr val="00FFFF"/>
            </a:solidFill>
            <a:prstDash val="dash"/>
            <a:round/>
            <a:headEnd/>
            <a:tailEnd/>
          </a:ln>
        </p:spPr>
        <p:txBody>
          <a:bodyPr wrap="none" anchor="ctr"/>
          <a:lstStyle/>
          <a:p>
            <a:endParaRPr lang="zh-CN" altLang="en-US"/>
          </a:p>
        </p:txBody>
      </p:sp>
      <p:grpSp>
        <p:nvGrpSpPr>
          <p:cNvPr id="4" name="Group 9"/>
          <p:cNvGrpSpPr>
            <a:grpSpLocks/>
          </p:cNvGrpSpPr>
          <p:nvPr/>
        </p:nvGrpSpPr>
        <p:grpSpPr bwMode="auto">
          <a:xfrm>
            <a:off x="4267200" y="1416050"/>
            <a:ext cx="5562600" cy="4908550"/>
            <a:chOff x="2688" y="892"/>
            <a:chExt cx="3504" cy="3092"/>
          </a:xfrm>
        </p:grpSpPr>
        <p:sp>
          <p:nvSpPr>
            <p:cNvPr id="45076" name="Text Box 10"/>
            <p:cNvSpPr txBox="1">
              <a:spLocks noChangeArrowheads="1"/>
            </p:cNvSpPr>
            <p:nvPr/>
          </p:nvSpPr>
          <p:spPr bwMode="auto">
            <a:xfrm>
              <a:off x="2688" y="892"/>
              <a:ext cx="3504" cy="2516"/>
            </a:xfrm>
            <a:prstGeom prst="rect">
              <a:avLst/>
            </a:prstGeom>
            <a:noFill/>
            <a:ln w="9525">
              <a:noFill/>
              <a:miter lim="800000"/>
              <a:headEnd/>
              <a:tailEnd/>
            </a:ln>
          </p:spPr>
          <p:txBody>
            <a:bodyPr>
              <a:spAutoFit/>
            </a:bodyPr>
            <a:lstStyle/>
            <a:p>
              <a:pPr marL="1047750" lvl="2" indent="-133350" fontAlgn="base">
                <a:lnSpc>
                  <a:spcPct val="80000"/>
                </a:lnSpc>
                <a:spcBef>
                  <a:spcPct val="0"/>
                </a:spcBef>
              </a:pPr>
              <a:r>
                <a:rPr lang="zh-CN" altLang="en-US" sz="2400" b="0" baseline="0" dirty="0">
                  <a:solidFill>
                    <a:schemeClr val="accent2"/>
                  </a:solidFill>
                  <a:latin typeface="宋体" charset="-122"/>
                  <a:ea typeface="宋体" charset="-122"/>
                </a:rPr>
                <a:t>  </a:t>
              </a:r>
              <a:r>
                <a:rPr lang="en-US" altLang="zh-CN" sz="2400" baseline="0" dirty="0">
                  <a:solidFill>
                    <a:schemeClr val="accent2"/>
                  </a:solidFill>
                </a:rPr>
                <a:t>while(p-&gt;link!=p){</a:t>
              </a:r>
            </a:p>
            <a:p>
              <a:pPr marL="1047750" lvl="2" indent="-133350" fontAlgn="base">
                <a:lnSpc>
                  <a:spcPct val="80000"/>
                </a:lnSpc>
                <a:spcBef>
                  <a:spcPct val="0"/>
                </a:spcBef>
              </a:pPr>
              <a:r>
                <a:rPr lang="en-US" altLang="zh-CN" sz="2400" baseline="0" dirty="0">
                  <a:solidFill>
                    <a:schemeClr val="accent2"/>
                  </a:solidFill>
                </a:rPr>
                <a:t>         for(</a:t>
              </a:r>
              <a:r>
                <a:rPr lang="en-US" altLang="zh-CN" sz="2400" baseline="0" dirty="0" err="1">
                  <a:solidFill>
                    <a:schemeClr val="accent2"/>
                  </a:solidFill>
                </a:rPr>
                <a:t>i</a:t>
              </a:r>
              <a:r>
                <a:rPr lang="en-US" altLang="zh-CN" sz="2400" baseline="0" dirty="0">
                  <a:solidFill>
                    <a:schemeClr val="accent2"/>
                  </a:solidFill>
                </a:rPr>
                <a:t>=0;i&lt;m-1;i++){</a:t>
              </a:r>
            </a:p>
            <a:p>
              <a:pPr marL="1047750" lvl="2" indent="-133350" fontAlgn="base">
                <a:lnSpc>
                  <a:spcPct val="80000"/>
                </a:lnSpc>
                <a:spcBef>
                  <a:spcPct val="0"/>
                </a:spcBef>
              </a:pPr>
              <a:r>
                <a:rPr lang="en-US" altLang="zh-CN" sz="2400" baseline="0" dirty="0">
                  <a:solidFill>
                    <a:schemeClr val="accent2"/>
                  </a:solidFill>
                </a:rPr>
                <a:t>               r=p;</a:t>
              </a:r>
            </a:p>
            <a:p>
              <a:pPr marL="1047750" lvl="2" indent="-133350" fontAlgn="base">
                <a:lnSpc>
                  <a:spcPct val="80000"/>
                </a:lnSpc>
                <a:spcBef>
                  <a:spcPct val="0"/>
                </a:spcBef>
              </a:pPr>
              <a:r>
                <a:rPr lang="en-US" altLang="zh-CN" sz="2400" baseline="0" dirty="0">
                  <a:solidFill>
                    <a:schemeClr val="accent2"/>
                  </a:solidFill>
                </a:rPr>
                <a:t>               p=p-&gt;link;</a:t>
              </a:r>
            </a:p>
            <a:p>
              <a:pPr marL="1047750" lvl="2" indent="-133350" fontAlgn="base">
                <a:lnSpc>
                  <a:spcPct val="80000"/>
                </a:lnSpc>
                <a:spcBef>
                  <a:spcPct val="0"/>
                </a:spcBef>
              </a:pPr>
              <a:r>
                <a:rPr lang="en-US" altLang="zh-CN" sz="2400" baseline="0" dirty="0">
                  <a:solidFill>
                    <a:schemeClr val="accent2"/>
                  </a:solidFill>
                </a:rPr>
                <a:t>          }</a:t>
              </a:r>
            </a:p>
            <a:p>
              <a:pPr marL="1047750" lvl="2" indent="-133350" fontAlgn="base">
                <a:lnSpc>
                  <a:spcPct val="80000"/>
                </a:lnSpc>
                <a:spcBef>
                  <a:spcPct val="0"/>
                </a:spcBef>
              </a:pPr>
              <a:r>
                <a:rPr lang="en-US" altLang="zh-CN" sz="2400" baseline="0" dirty="0">
                  <a:solidFill>
                    <a:schemeClr val="accent2"/>
                  </a:solidFill>
                </a:rPr>
                <a:t>          r-&gt;link=p-&gt;link;</a:t>
              </a:r>
            </a:p>
            <a:p>
              <a:pPr marL="1047750" lvl="2" indent="-133350" fontAlgn="base">
                <a:lnSpc>
                  <a:spcPct val="80000"/>
                </a:lnSpc>
                <a:spcBef>
                  <a:spcPct val="0"/>
                </a:spcBef>
              </a:pPr>
              <a:r>
                <a:rPr lang="en-US" altLang="zh-CN" sz="2400" baseline="0" dirty="0">
                  <a:solidFill>
                    <a:schemeClr val="accent2"/>
                  </a:solidFill>
                </a:rPr>
                <a:t>          </a:t>
              </a:r>
              <a:r>
                <a:rPr lang="en-US" altLang="zh-CN" sz="2400" baseline="0" dirty="0" err="1">
                  <a:solidFill>
                    <a:schemeClr val="accent2"/>
                  </a:solidFill>
                </a:rPr>
                <a:t>printf</a:t>
              </a:r>
              <a:r>
                <a:rPr lang="en-US" altLang="zh-CN" sz="2400" baseline="0" dirty="0">
                  <a:solidFill>
                    <a:schemeClr val="accent2"/>
                  </a:solidFill>
                </a:rPr>
                <a:t>(“%3d”,p-&gt;data);</a:t>
              </a:r>
            </a:p>
            <a:p>
              <a:pPr marL="1047750" lvl="2" indent="-133350" fontAlgn="base">
                <a:lnSpc>
                  <a:spcPct val="80000"/>
                </a:lnSpc>
                <a:spcBef>
                  <a:spcPct val="0"/>
                </a:spcBef>
              </a:pPr>
              <a:r>
                <a:rPr lang="en-US" altLang="zh-CN" sz="2400" baseline="0" dirty="0">
                  <a:solidFill>
                    <a:schemeClr val="accent2"/>
                  </a:solidFill>
                </a:rPr>
                <a:t>          free(p);</a:t>
              </a:r>
            </a:p>
            <a:p>
              <a:pPr marL="1047750" lvl="2" indent="-133350" fontAlgn="base">
                <a:lnSpc>
                  <a:spcPct val="80000"/>
                </a:lnSpc>
                <a:spcBef>
                  <a:spcPct val="0"/>
                </a:spcBef>
              </a:pPr>
              <a:r>
                <a:rPr lang="en-US" altLang="zh-CN" sz="2400" baseline="0" dirty="0">
                  <a:solidFill>
                    <a:schemeClr val="accent2"/>
                  </a:solidFill>
                </a:rPr>
                <a:t>          p=r-&gt;link;</a:t>
              </a:r>
            </a:p>
            <a:p>
              <a:pPr marL="1047750" lvl="2" indent="-133350" fontAlgn="base">
                <a:lnSpc>
                  <a:spcPct val="80000"/>
                </a:lnSpc>
                <a:spcBef>
                  <a:spcPct val="0"/>
                </a:spcBef>
              </a:pPr>
              <a:r>
                <a:rPr lang="en-US" altLang="zh-CN" sz="2400" baseline="0" dirty="0">
                  <a:solidFill>
                    <a:schemeClr val="accent2"/>
                  </a:solidFill>
                </a:rPr>
                <a:t>      }</a:t>
              </a:r>
            </a:p>
            <a:p>
              <a:pPr marL="1047750" lvl="2" indent="-133350" fontAlgn="base">
                <a:lnSpc>
                  <a:spcPct val="80000"/>
                </a:lnSpc>
                <a:spcBef>
                  <a:spcPct val="0"/>
                </a:spcBef>
              </a:pPr>
              <a:r>
                <a:rPr lang="en-US" altLang="zh-CN" sz="2400" baseline="0" dirty="0">
                  <a:solidFill>
                    <a:schemeClr val="accent2"/>
                  </a:solidFill>
                </a:rPr>
                <a:t>      </a:t>
              </a:r>
              <a:r>
                <a:rPr lang="en-US" altLang="zh-CN" sz="2400" baseline="0" dirty="0" err="1">
                  <a:solidFill>
                    <a:schemeClr val="accent2"/>
                  </a:solidFill>
                </a:rPr>
                <a:t>printf</a:t>
              </a:r>
              <a:r>
                <a:rPr lang="en-US" altLang="zh-CN" sz="2400" baseline="0" dirty="0">
                  <a:solidFill>
                    <a:schemeClr val="accent2"/>
                  </a:solidFill>
                </a:rPr>
                <a:t>(“%3d”, p-&gt;data);</a:t>
              </a:r>
            </a:p>
            <a:p>
              <a:pPr fontAlgn="base">
                <a:lnSpc>
                  <a:spcPct val="80000"/>
                </a:lnSpc>
                <a:spcBef>
                  <a:spcPct val="0"/>
                </a:spcBef>
              </a:pPr>
              <a:r>
                <a:rPr lang="en-US" altLang="zh-CN" sz="2400" baseline="0" dirty="0">
                  <a:solidFill>
                    <a:schemeClr val="accent2"/>
                  </a:solidFill>
                </a:rPr>
                <a:t>              }</a:t>
              </a:r>
              <a:endParaRPr lang="en-US" altLang="zh-CN" sz="2000" b="0" baseline="0" dirty="0">
                <a:solidFill>
                  <a:schemeClr val="accent2"/>
                </a:solidFill>
              </a:endParaRPr>
            </a:p>
            <a:p>
              <a:pPr eaLnBrk="1" fontAlgn="base" hangingPunct="1">
                <a:lnSpc>
                  <a:spcPct val="80000"/>
                </a:lnSpc>
              </a:pPr>
              <a:endParaRPr kumimoji="1" lang="zh-CN" altLang="en-US" sz="2000" b="0" baseline="0" dirty="0">
                <a:solidFill>
                  <a:schemeClr val="accent2"/>
                </a:solidFill>
                <a:ea typeface="宋体" charset="-122"/>
              </a:endParaRPr>
            </a:p>
          </p:txBody>
        </p:sp>
        <p:grpSp>
          <p:nvGrpSpPr>
            <p:cNvPr id="5" name="Group 11"/>
            <p:cNvGrpSpPr>
              <a:grpSpLocks/>
            </p:cNvGrpSpPr>
            <p:nvPr/>
          </p:nvGrpSpPr>
          <p:grpSpPr bwMode="auto">
            <a:xfrm>
              <a:off x="3552" y="3552"/>
              <a:ext cx="2084" cy="432"/>
              <a:chOff x="3600" y="3600"/>
              <a:chExt cx="2084" cy="432"/>
            </a:xfrm>
          </p:grpSpPr>
          <p:grpSp>
            <p:nvGrpSpPr>
              <p:cNvPr id="6" name="Group 12"/>
              <p:cNvGrpSpPr>
                <a:grpSpLocks/>
              </p:cNvGrpSpPr>
              <p:nvPr/>
            </p:nvGrpSpPr>
            <p:grpSpPr bwMode="auto">
              <a:xfrm>
                <a:off x="4080" y="3696"/>
                <a:ext cx="288" cy="144"/>
                <a:chOff x="3648" y="3648"/>
                <a:chExt cx="288" cy="144"/>
              </a:xfrm>
            </p:grpSpPr>
            <p:sp>
              <p:nvSpPr>
                <p:cNvPr id="45094" name="Rectangle 13"/>
                <p:cNvSpPr>
                  <a:spLocks noChangeArrowheads="1"/>
                </p:cNvSpPr>
                <p:nvPr/>
              </p:nvSpPr>
              <p:spPr bwMode="auto">
                <a:xfrm>
                  <a:off x="3648" y="3648"/>
                  <a:ext cx="192" cy="144"/>
                </a:xfrm>
                <a:prstGeom prst="rect">
                  <a:avLst/>
                </a:prstGeom>
                <a:noFill/>
                <a:ln w="9525">
                  <a:solidFill>
                    <a:schemeClr val="bg1"/>
                  </a:solidFill>
                  <a:miter lim="800000"/>
                  <a:headEnd/>
                  <a:tailEnd/>
                </a:ln>
              </p:spPr>
              <p:txBody>
                <a:bodyPr wrap="none" anchor="ctr"/>
                <a:lstStyle/>
                <a:p>
                  <a:endParaRPr lang="zh-CN" altLang="en-US"/>
                </a:p>
              </p:txBody>
            </p:sp>
            <p:sp>
              <p:nvSpPr>
                <p:cNvPr id="45095" name="Rectangle 14"/>
                <p:cNvSpPr>
                  <a:spLocks noChangeArrowheads="1"/>
                </p:cNvSpPr>
                <p:nvPr/>
              </p:nvSpPr>
              <p:spPr bwMode="auto">
                <a:xfrm>
                  <a:off x="3840" y="3648"/>
                  <a:ext cx="96" cy="144"/>
                </a:xfrm>
                <a:prstGeom prst="rect">
                  <a:avLst/>
                </a:prstGeom>
                <a:noFill/>
                <a:ln w="9525">
                  <a:solidFill>
                    <a:schemeClr val="bg1"/>
                  </a:solidFill>
                  <a:miter lim="800000"/>
                  <a:headEnd/>
                  <a:tailEnd/>
                </a:ln>
              </p:spPr>
              <p:txBody>
                <a:bodyPr wrap="none" anchor="ctr"/>
                <a:lstStyle/>
                <a:p>
                  <a:endParaRPr lang="zh-CN" altLang="en-US"/>
                </a:p>
              </p:txBody>
            </p:sp>
          </p:grpSp>
          <p:grpSp>
            <p:nvGrpSpPr>
              <p:cNvPr id="7" name="Group 15"/>
              <p:cNvGrpSpPr>
                <a:grpSpLocks/>
              </p:cNvGrpSpPr>
              <p:nvPr/>
            </p:nvGrpSpPr>
            <p:grpSpPr bwMode="auto">
              <a:xfrm>
                <a:off x="4512" y="3696"/>
                <a:ext cx="288" cy="144"/>
                <a:chOff x="3648" y="3648"/>
                <a:chExt cx="288" cy="144"/>
              </a:xfrm>
            </p:grpSpPr>
            <p:sp>
              <p:nvSpPr>
                <p:cNvPr id="45092" name="Rectangle 16"/>
                <p:cNvSpPr>
                  <a:spLocks noChangeArrowheads="1"/>
                </p:cNvSpPr>
                <p:nvPr/>
              </p:nvSpPr>
              <p:spPr bwMode="auto">
                <a:xfrm>
                  <a:off x="3648" y="3648"/>
                  <a:ext cx="192" cy="144"/>
                </a:xfrm>
                <a:prstGeom prst="rect">
                  <a:avLst/>
                </a:prstGeom>
                <a:noFill/>
                <a:ln w="9525">
                  <a:solidFill>
                    <a:srgbClr val="FF3300"/>
                  </a:solidFill>
                  <a:miter lim="800000"/>
                  <a:headEnd/>
                  <a:tailEnd/>
                </a:ln>
              </p:spPr>
              <p:txBody>
                <a:bodyPr wrap="none" anchor="ctr"/>
                <a:lstStyle/>
                <a:p>
                  <a:endParaRPr lang="zh-CN" altLang="en-US"/>
                </a:p>
              </p:txBody>
            </p:sp>
            <p:sp>
              <p:nvSpPr>
                <p:cNvPr id="45093" name="Rectangle 17"/>
                <p:cNvSpPr>
                  <a:spLocks noChangeArrowheads="1"/>
                </p:cNvSpPr>
                <p:nvPr/>
              </p:nvSpPr>
              <p:spPr bwMode="auto">
                <a:xfrm>
                  <a:off x="3840" y="3648"/>
                  <a:ext cx="96" cy="144"/>
                </a:xfrm>
                <a:prstGeom prst="rect">
                  <a:avLst/>
                </a:prstGeom>
                <a:noFill/>
                <a:ln w="9525">
                  <a:solidFill>
                    <a:srgbClr val="FF3300"/>
                  </a:solidFill>
                  <a:miter lim="800000"/>
                  <a:headEnd/>
                  <a:tailEnd/>
                </a:ln>
              </p:spPr>
              <p:txBody>
                <a:bodyPr wrap="none" anchor="ctr"/>
                <a:lstStyle/>
                <a:p>
                  <a:endParaRPr lang="zh-CN" altLang="en-US"/>
                </a:p>
              </p:txBody>
            </p:sp>
          </p:grpSp>
          <p:grpSp>
            <p:nvGrpSpPr>
              <p:cNvPr id="8" name="Group 18"/>
              <p:cNvGrpSpPr>
                <a:grpSpLocks/>
              </p:cNvGrpSpPr>
              <p:nvPr/>
            </p:nvGrpSpPr>
            <p:grpSpPr bwMode="auto">
              <a:xfrm>
                <a:off x="4944" y="3696"/>
                <a:ext cx="288" cy="144"/>
                <a:chOff x="3648" y="3648"/>
                <a:chExt cx="288" cy="144"/>
              </a:xfrm>
            </p:grpSpPr>
            <p:sp>
              <p:nvSpPr>
                <p:cNvPr id="45090" name="Rectangle 19"/>
                <p:cNvSpPr>
                  <a:spLocks noChangeArrowheads="1"/>
                </p:cNvSpPr>
                <p:nvPr/>
              </p:nvSpPr>
              <p:spPr bwMode="auto">
                <a:xfrm>
                  <a:off x="3648" y="3648"/>
                  <a:ext cx="192" cy="144"/>
                </a:xfrm>
                <a:prstGeom prst="rect">
                  <a:avLst/>
                </a:prstGeom>
                <a:noFill/>
                <a:ln w="9525">
                  <a:solidFill>
                    <a:schemeClr val="bg1"/>
                  </a:solidFill>
                  <a:miter lim="800000"/>
                  <a:headEnd/>
                  <a:tailEnd/>
                </a:ln>
              </p:spPr>
              <p:txBody>
                <a:bodyPr wrap="none" anchor="ctr"/>
                <a:lstStyle/>
                <a:p>
                  <a:endParaRPr lang="zh-CN" altLang="en-US"/>
                </a:p>
              </p:txBody>
            </p:sp>
            <p:sp>
              <p:nvSpPr>
                <p:cNvPr id="45091" name="Rectangle 20"/>
                <p:cNvSpPr>
                  <a:spLocks noChangeArrowheads="1"/>
                </p:cNvSpPr>
                <p:nvPr/>
              </p:nvSpPr>
              <p:spPr bwMode="auto">
                <a:xfrm>
                  <a:off x="3840" y="3648"/>
                  <a:ext cx="96" cy="144"/>
                </a:xfrm>
                <a:prstGeom prst="rect">
                  <a:avLst/>
                </a:prstGeom>
                <a:noFill/>
                <a:ln w="9525">
                  <a:solidFill>
                    <a:schemeClr val="bg1"/>
                  </a:solidFill>
                  <a:miter lim="800000"/>
                  <a:headEnd/>
                  <a:tailEnd/>
                </a:ln>
              </p:spPr>
              <p:txBody>
                <a:bodyPr wrap="none" anchor="ctr"/>
                <a:lstStyle/>
                <a:p>
                  <a:endParaRPr lang="zh-CN" altLang="en-US"/>
                </a:p>
              </p:txBody>
            </p:sp>
          </p:grpSp>
          <p:sp>
            <p:nvSpPr>
              <p:cNvPr id="45081" name="Line 21"/>
              <p:cNvSpPr>
                <a:spLocks noChangeShapeType="1"/>
              </p:cNvSpPr>
              <p:nvPr/>
            </p:nvSpPr>
            <p:spPr bwMode="auto">
              <a:xfrm>
                <a:off x="4320" y="3792"/>
                <a:ext cx="192" cy="0"/>
              </a:xfrm>
              <a:prstGeom prst="line">
                <a:avLst/>
              </a:prstGeom>
              <a:noFill/>
              <a:ln w="9525">
                <a:solidFill>
                  <a:srgbClr val="000080"/>
                </a:solidFill>
                <a:round/>
                <a:headEnd/>
                <a:tailEnd type="triangle" w="med" len="med"/>
              </a:ln>
            </p:spPr>
            <p:txBody>
              <a:bodyPr wrap="none" anchor="ctr"/>
              <a:lstStyle/>
              <a:p>
                <a:endParaRPr lang="zh-CN" altLang="en-US"/>
              </a:p>
            </p:txBody>
          </p:sp>
          <p:sp>
            <p:nvSpPr>
              <p:cNvPr id="45082" name="Line 22"/>
              <p:cNvSpPr>
                <a:spLocks noChangeShapeType="1"/>
              </p:cNvSpPr>
              <p:nvPr/>
            </p:nvSpPr>
            <p:spPr bwMode="auto">
              <a:xfrm>
                <a:off x="5184" y="3792"/>
                <a:ext cx="192" cy="0"/>
              </a:xfrm>
              <a:prstGeom prst="line">
                <a:avLst/>
              </a:prstGeom>
              <a:noFill/>
              <a:ln w="9525">
                <a:solidFill>
                  <a:srgbClr val="333399"/>
                </a:solidFill>
                <a:round/>
                <a:headEnd/>
                <a:tailEnd type="triangle" w="med" len="med"/>
              </a:ln>
            </p:spPr>
            <p:txBody>
              <a:bodyPr wrap="none" anchor="ctr"/>
              <a:lstStyle/>
              <a:p>
                <a:endParaRPr lang="zh-CN" altLang="en-US"/>
              </a:p>
            </p:txBody>
          </p:sp>
          <p:sp>
            <p:nvSpPr>
              <p:cNvPr id="45083" name="Line 23"/>
              <p:cNvSpPr>
                <a:spLocks noChangeShapeType="1"/>
              </p:cNvSpPr>
              <p:nvPr/>
            </p:nvSpPr>
            <p:spPr bwMode="auto">
              <a:xfrm>
                <a:off x="4752" y="3792"/>
                <a:ext cx="192" cy="0"/>
              </a:xfrm>
              <a:prstGeom prst="line">
                <a:avLst/>
              </a:prstGeom>
              <a:noFill/>
              <a:ln w="9525">
                <a:solidFill>
                  <a:srgbClr val="333399"/>
                </a:solidFill>
                <a:round/>
                <a:headEnd/>
                <a:tailEnd type="triangle" w="med" len="med"/>
              </a:ln>
            </p:spPr>
            <p:txBody>
              <a:bodyPr wrap="none" anchor="ctr"/>
              <a:lstStyle/>
              <a:p>
                <a:endParaRPr lang="zh-CN" altLang="en-US"/>
              </a:p>
            </p:txBody>
          </p:sp>
          <p:sp>
            <p:nvSpPr>
              <p:cNvPr id="45084" name="Line 24"/>
              <p:cNvSpPr>
                <a:spLocks noChangeShapeType="1"/>
              </p:cNvSpPr>
              <p:nvPr/>
            </p:nvSpPr>
            <p:spPr bwMode="auto">
              <a:xfrm>
                <a:off x="3888" y="3792"/>
                <a:ext cx="192" cy="0"/>
              </a:xfrm>
              <a:prstGeom prst="line">
                <a:avLst/>
              </a:prstGeom>
              <a:noFill/>
              <a:ln w="9525">
                <a:solidFill>
                  <a:srgbClr val="333399"/>
                </a:solidFill>
                <a:round/>
                <a:headEnd/>
                <a:tailEnd type="triangle" w="med" len="med"/>
              </a:ln>
            </p:spPr>
            <p:txBody>
              <a:bodyPr wrap="none" anchor="ctr"/>
              <a:lstStyle/>
              <a:p>
                <a:endParaRPr lang="zh-CN" altLang="en-US"/>
              </a:p>
            </p:txBody>
          </p:sp>
          <p:sp>
            <p:nvSpPr>
              <p:cNvPr id="45085" name="Text Box 25"/>
              <p:cNvSpPr txBox="1">
                <a:spLocks noChangeArrowheads="1"/>
              </p:cNvSpPr>
              <p:nvPr/>
            </p:nvSpPr>
            <p:spPr bwMode="auto">
              <a:xfrm>
                <a:off x="3600" y="3600"/>
                <a:ext cx="308" cy="288"/>
              </a:xfrm>
              <a:prstGeom prst="rect">
                <a:avLst/>
              </a:prstGeom>
              <a:noFill/>
              <a:ln w="9525">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45086" name="Text Box 26"/>
              <p:cNvSpPr txBox="1">
                <a:spLocks noChangeArrowheads="1"/>
              </p:cNvSpPr>
              <p:nvPr/>
            </p:nvSpPr>
            <p:spPr bwMode="auto">
              <a:xfrm>
                <a:off x="5376" y="3600"/>
                <a:ext cx="308" cy="288"/>
              </a:xfrm>
              <a:prstGeom prst="rect">
                <a:avLst/>
              </a:prstGeom>
              <a:noFill/>
              <a:ln w="9525">
                <a:noFill/>
                <a:miter lim="800000"/>
                <a:headEnd/>
                <a:tailEnd/>
              </a:ln>
            </p:spPr>
            <p:txBody>
              <a:bodyPr wrap="none">
                <a:spAutoFit/>
              </a:bodyPr>
              <a:lstStyle/>
              <a:p>
                <a:pPr algn="ctr"/>
                <a:r>
                  <a:rPr lang="zh-CN" altLang="en-US" sz="2400" baseline="0">
                    <a:solidFill>
                      <a:schemeClr val="bg1"/>
                    </a:solidFill>
                    <a:ea typeface="宋体" charset="-122"/>
                    <a:cs typeface="Times New Roman" pitchFamily="18" charset="0"/>
                  </a:rPr>
                  <a:t>…</a:t>
                </a:r>
              </a:p>
            </p:txBody>
          </p:sp>
          <p:sp>
            <p:nvSpPr>
              <p:cNvPr id="45087" name="Text Box 27"/>
              <p:cNvSpPr txBox="1">
                <a:spLocks noChangeArrowheads="1"/>
              </p:cNvSpPr>
              <p:nvPr/>
            </p:nvSpPr>
            <p:spPr bwMode="auto">
              <a:xfrm>
                <a:off x="4512" y="3792"/>
                <a:ext cx="288" cy="231"/>
              </a:xfrm>
              <a:prstGeom prst="rect">
                <a:avLst/>
              </a:prstGeom>
              <a:noFill/>
              <a:ln w="9525">
                <a:noFill/>
                <a:miter lim="800000"/>
                <a:headEnd/>
                <a:tailEnd/>
              </a:ln>
            </p:spPr>
            <p:txBody>
              <a:bodyPr>
                <a:spAutoFit/>
              </a:bodyPr>
              <a:lstStyle/>
              <a:p>
                <a:r>
                  <a:rPr lang="en-US" altLang="zh-CN" sz="1800" b="0" baseline="0">
                    <a:solidFill>
                      <a:srgbClr val="FF3300"/>
                    </a:solidFill>
                    <a:ea typeface="宋体" charset="-122"/>
                  </a:rPr>
                  <a:t>p</a:t>
                </a:r>
              </a:p>
            </p:txBody>
          </p:sp>
          <p:sp>
            <p:nvSpPr>
              <p:cNvPr id="45088" name="Text Box 28"/>
              <p:cNvSpPr txBox="1">
                <a:spLocks noChangeArrowheads="1"/>
              </p:cNvSpPr>
              <p:nvPr/>
            </p:nvSpPr>
            <p:spPr bwMode="auto">
              <a:xfrm>
                <a:off x="4080" y="3744"/>
                <a:ext cx="180" cy="288"/>
              </a:xfrm>
              <a:prstGeom prst="rect">
                <a:avLst/>
              </a:prstGeom>
              <a:noFill/>
              <a:ln w="9525">
                <a:noFill/>
                <a:miter lim="800000"/>
                <a:headEnd/>
                <a:tailEnd/>
              </a:ln>
            </p:spPr>
            <p:txBody>
              <a:bodyPr wrap="none">
                <a:spAutoFit/>
              </a:bodyPr>
              <a:lstStyle/>
              <a:p>
                <a:pPr algn="ctr"/>
                <a:r>
                  <a:rPr lang="en-US" altLang="zh-CN" sz="2400" b="0" baseline="0">
                    <a:solidFill>
                      <a:srgbClr val="008000"/>
                    </a:solidFill>
                    <a:ea typeface="宋体" charset="-122"/>
                  </a:rPr>
                  <a:t>r</a:t>
                </a:r>
              </a:p>
            </p:txBody>
          </p:sp>
          <p:cxnSp>
            <p:nvCxnSpPr>
              <p:cNvPr id="45089" name="AutoShape 29"/>
              <p:cNvCxnSpPr>
                <a:cxnSpLocks noChangeShapeType="1"/>
              </p:cNvCxnSpPr>
              <p:nvPr/>
            </p:nvCxnSpPr>
            <p:spPr bwMode="auto">
              <a:xfrm rot="5400000" flipV="1">
                <a:off x="4679" y="3337"/>
                <a:ext cx="1" cy="720"/>
              </a:xfrm>
              <a:prstGeom prst="curvedConnector3">
                <a:avLst>
                  <a:gd name="adj1" fmla="val -14400005"/>
                </a:avLst>
              </a:prstGeom>
              <a:noFill/>
              <a:ln w="9525">
                <a:solidFill>
                  <a:srgbClr val="FF3300"/>
                </a:solidFill>
                <a:round/>
                <a:headEnd/>
                <a:tailEnd type="triangle" w="med" len="med"/>
              </a:ln>
            </p:spPr>
          </p:cxnSp>
        </p:grpSp>
      </p:grpSp>
      <p:grpSp>
        <p:nvGrpSpPr>
          <p:cNvPr id="9" name="Group 30"/>
          <p:cNvGrpSpPr>
            <a:grpSpLocks/>
          </p:cNvGrpSpPr>
          <p:nvPr/>
        </p:nvGrpSpPr>
        <p:grpSpPr bwMode="auto">
          <a:xfrm>
            <a:off x="76200" y="5516563"/>
            <a:ext cx="895350" cy="576262"/>
            <a:chOff x="2995" y="2106"/>
            <a:chExt cx="989" cy="768"/>
          </a:xfrm>
        </p:grpSpPr>
        <p:sp>
          <p:nvSpPr>
            <p:cNvPr id="45073" name="Freeform 31"/>
            <p:cNvSpPr>
              <a:spLocks/>
            </p:cNvSpPr>
            <p:nvPr/>
          </p:nvSpPr>
          <p:spPr bwMode="auto">
            <a:xfrm rot="421002">
              <a:off x="2995" y="2106"/>
              <a:ext cx="989" cy="768"/>
            </a:xfrm>
            <a:custGeom>
              <a:avLst/>
              <a:gdLst>
                <a:gd name="T0" fmla="*/ 99452 w 439"/>
                <a:gd name="T1" fmla="*/ 473 h 683"/>
                <a:gd name="T2" fmla="*/ 128665 w 439"/>
                <a:gd name="T3" fmla="*/ 352 h 683"/>
                <a:gd name="T4" fmla="*/ 180539 w 439"/>
                <a:gd name="T5" fmla="*/ 425 h 683"/>
                <a:gd name="T6" fmla="*/ 175830 w 439"/>
                <a:gd name="T7" fmla="*/ 621 h 683"/>
                <a:gd name="T8" fmla="*/ 113343 w 439"/>
                <a:gd name="T9" fmla="*/ 779 h 683"/>
                <a:gd name="T10" fmla="*/ 101547 w 439"/>
                <a:gd name="T11" fmla="*/ 1211 h 683"/>
                <a:gd name="T12" fmla="*/ 113343 w 439"/>
                <a:gd name="T13" fmla="*/ 1348 h 683"/>
                <a:gd name="T14" fmla="*/ 92869 w 439"/>
                <a:gd name="T15" fmla="*/ 1496 h 683"/>
                <a:gd name="T16" fmla="*/ 97553 w 439"/>
                <a:gd name="T17" fmla="*/ 1646 h 683"/>
                <a:gd name="T18" fmla="*/ 141312 w 439"/>
                <a:gd name="T19" fmla="*/ 1747 h 683"/>
                <a:gd name="T20" fmla="*/ 199120 w 439"/>
                <a:gd name="T21" fmla="*/ 1678 h 683"/>
                <a:gd name="T22" fmla="*/ 217666 w 439"/>
                <a:gd name="T23" fmla="*/ 1496 h 683"/>
                <a:gd name="T24" fmla="*/ 194400 w 439"/>
                <a:gd name="T25" fmla="*/ 1321 h 683"/>
                <a:gd name="T26" fmla="*/ 219772 w 439"/>
                <a:gd name="T27" fmla="*/ 1229 h 683"/>
                <a:gd name="T28" fmla="*/ 219772 w 439"/>
                <a:gd name="T29" fmla="*/ 987 h 683"/>
                <a:gd name="T30" fmla="*/ 284451 w 439"/>
                <a:gd name="T31" fmla="*/ 785 h 683"/>
                <a:gd name="T32" fmla="*/ 291257 w 439"/>
                <a:gd name="T33" fmla="*/ 478 h 683"/>
                <a:gd name="T34" fmla="*/ 249422 w 439"/>
                <a:gd name="T35" fmla="*/ 150 h 683"/>
                <a:gd name="T36" fmla="*/ 166429 w 439"/>
                <a:gd name="T37" fmla="*/ 0 h 683"/>
                <a:gd name="T38" fmla="*/ 74288 w 439"/>
                <a:gd name="T39" fmla="*/ 99 h 683"/>
                <a:gd name="T40" fmla="*/ 20661 w 439"/>
                <a:gd name="T41" fmla="*/ 293 h 683"/>
                <a:gd name="T42" fmla="*/ 0 w 439"/>
                <a:gd name="T43" fmla="*/ 598 h 683"/>
                <a:gd name="T44" fmla="*/ 2609 w 439"/>
                <a:gd name="T45" fmla="*/ 779 h 683"/>
                <a:gd name="T46" fmla="*/ 97553 w 439"/>
                <a:gd name="T47" fmla="*/ 756 h 683"/>
                <a:gd name="T48" fmla="*/ 99452 w 439"/>
                <a:gd name="T49" fmla="*/ 473 h 68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9"/>
                <a:gd name="T76" fmla="*/ 0 h 683"/>
                <a:gd name="T77" fmla="*/ 439 w 439"/>
                <a:gd name="T78" fmla="*/ 683 h 68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9" h="683">
                  <a:moveTo>
                    <a:pt x="150" y="185"/>
                  </a:moveTo>
                  <a:lnTo>
                    <a:pt x="194" y="138"/>
                  </a:lnTo>
                  <a:lnTo>
                    <a:pt x="272" y="167"/>
                  </a:lnTo>
                  <a:lnTo>
                    <a:pt x="265" y="244"/>
                  </a:lnTo>
                  <a:lnTo>
                    <a:pt x="171" y="304"/>
                  </a:lnTo>
                  <a:lnTo>
                    <a:pt x="153" y="474"/>
                  </a:lnTo>
                  <a:lnTo>
                    <a:pt x="171" y="527"/>
                  </a:lnTo>
                  <a:lnTo>
                    <a:pt x="140" y="585"/>
                  </a:lnTo>
                  <a:lnTo>
                    <a:pt x="147" y="645"/>
                  </a:lnTo>
                  <a:lnTo>
                    <a:pt x="213" y="683"/>
                  </a:lnTo>
                  <a:lnTo>
                    <a:pt x="300" y="656"/>
                  </a:lnTo>
                  <a:lnTo>
                    <a:pt x="328" y="585"/>
                  </a:lnTo>
                  <a:lnTo>
                    <a:pt x="293" y="518"/>
                  </a:lnTo>
                  <a:lnTo>
                    <a:pt x="331" y="480"/>
                  </a:lnTo>
                  <a:lnTo>
                    <a:pt x="331" y="387"/>
                  </a:lnTo>
                  <a:lnTo>
                    <a:pt x="429" y="308"/>
                  </a:lnTo>
                  <a:lnTo>
                    <a:pt x="439" y="188"/>
                  </a:lnTo>
                  <a:lnTo>
                    <a:pt x="376" y="59"/>
                  </a:lnTo>
                  <a:lnTo>
                    <a:pt x="251" y="0"/>
                  </a:lnTo>
                  <a:lnTo>
                    <a:pt x="112" y="38"/>
                  </a:lnTo>
                  <a:lnTo>
                    <a:pt x="31" y="115"/>
                  </a:lnTo>
                  <a:lnTo>
                    <a:pt x="0" y="234"/>
                  </a:lnTo>
                  <a:lnTo>
                    <a:pt x="4" y="304"/>
                  </a:lnTo>
                  <a:lnTo>
                    <a:pt x="147" y="296"/>
                  </a:lnTo>
                  <a:lnTo>
                    <a:pt x="150" y="185"/>
                  </a:lnTo>
                  <a:close/>
                </a:path>
              </a:pathLst>
            </a:custGeom>
            <a:solidFill>
              <a:srgbClr val="FFFF00"/>
            </a:solidFill>
            <a:ln w="9525">
              <a:solidFill>
                <a:srgbClr val="00FFFF"/>
              </a:solidFill>
              <a:round/>
              <a:headEnd/>
              <a:tailEnd/>
            </a:ln>
          </p:spPr>
          <p:txBody>
            <a:bodyPr/>
            <a:lstStyle/>
            <a:p>
              <a:endParaRPr lang="zh-CN" altLang="en-US"/>
            </a:p>
          </p:txBody>
        </p:sp>
        <p:sp>
          <p:nvSpPr>
            <p:cNvPr id="45074" name="Freeform 32"/>
            <p:cNvSpPr>
              <a:spLocks/>
            </p:cNvSpPr>
            <p:nvPr/>
          </p:nvSpPr>
          <p:spPr bwMode="auto">
            <a:xfrm rot="421002">
              <a:off x="3043" y="2106"/>
              <a:ext cx="881" cy="535"/>
            </a:xfrm>
            <a:custGeom>
              <a:avLst/>
              <a:gdLst>
                <a:gd name="T0" fmla="*/ 0 w 390"/>
                <a:gd name="T1" fmla="*/ 602 h 477"/>
                <a:gd name="T2" fmla="*/ 38640 w 390"/>
                <a:gd name="T3" fmla="*/ 573 h 477"/>
                <a:gd name="T4" fmla="*/ 60358 w 390"/>
                <a:gd name="T5" fmla="*/ 602 h 477"/>
                <a:gd name="T6" fmla="*/ 59113 w 390"/>
                <a:gd name="T7" fmla="*/ 439 h 477"/>
                <a:gd name="T8" fmla="*/ 75355 w 390"/>
                <a:gd name="T9" fmla="*/ 251 h 477"/>
                <a:gd name="T10" fmla="*/ 139530 w 390"/>
                <a:gd name="T11" fmla="*/ 185 h 477"/>
                <a:gd name="T12" fmla="*/ 170225 w 390"/>
                <a:gd name="T13" fmla="*/ 262 h 477"/>
                <a:gd name="T14" fmla="*/ 202644 w 390"/>
                <a:gd name="T15" fmla="*/ 382 h 477"/>
                <a:gd name="T16" fmla="*/ 193352 w 390"/>
                <a:gd name="T17" fmla="*/ 593 h 477"/>
                <a:gd name="T18" fmla="*/ 132360 w 390"/>
                <a:gd name="T19" fmla="*/ 692 h 477"/>
                <a:gd name="T20" fmla="*/ 115874 w 390"/>
                <a:gd name="T21" fmla="*/ 840 h 477"/>
                <a:gd name="T22" fmla="*/ 120645 w 390"/>
                <a:gd name="T23" fmla="*/ 989 h 477"/>
                <a:gd name="T24" fmla="*/ 112520 w 390"/>
                <a:gd name="T25" fmla="*/ 1196 h 477"/>
                <a:gd name="T26" fmla="*/ 173537 w 390"/>
                <a:gd name="T27" fmla="*/ 1196 h 477"/>
                <a:gd name="T28" fmla="*/ 181660 w 390"/>
                <a:gd name="T29" fmla="*/ 1043 h 477"/>
                <a:gd name="T30" fmla="*/ 177128 w 390"/>
                <a:gd name="T31" fmla="*/ 863 h 477"/>
                <a:gd name="T32" fmla="*/ 214365 w 390"/>
                <a:gd name="T33" fmla="*/ 768 h 477"/>
                <a:gd name="T34" fmla="*/ 242871 w 390"/>
                <a:gd name="T35" fmla="*/ 718 h 477"/>
                <a:gd name="T36" fmla="*/ 264415 w 390"/>
                <a:gd name="T37" fmla="*/ 492 h 477"/>
                <a:gd name="T38" fmla="*/ 244647 w 390"/>
                <a:gd name="T39" fmla="*/ 246 h 477"/>
                <a:gd name="T40" fmla="*/ 178895 w 390"/>
                <a:gd name="T41" fmla="*/ 0 h 477"/>
                <a:gd name="T42" fmla="*/ 99009 w 390"/>
                <a:gd name="T43" fmla="*/ 19 h 477"/>
                <a:gd name="T44" fmla="*/ 34526 w 390"/>
                <a:gd name="T45" fmla="*/ 166 h 477"/>
                <a:gd name="T46" fmla="*/ 6870 w 390"/>
                <a:gd name="T47" fmla="*/ 350 h 477"/>
                <a:gd name="T48" fmla="*/ 0 w 390"/>
                <a:gd name="T49" fmla="*/ 602 h 47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90"/>
                <a:gd name="T76" fmla="*/ 0 h 477"/>
                <a:gd name="T77" fmla="*/ 390 w 390"/>
                <a:gd name="T78" fmla="*/ 477 h 47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90" h="477">
                  <a:moveTo>
                    <a:pt x="0" y="241"/>
                  </a:moveTo>
                  <a:lnTo>
                    <a:pt x="57" y="230"/>
                  </a:lnTo>
                  <a:lnTo>
                    <a:pt x="89" y="241"/>
                  </a:lnTo>
                  <a:lnTo>
                    <a:pt x="87" y="175"/>
                  </a:lnTo>
                  <a:lnTo>
                    <a:pt x="111" y="101"/>
                  </a:lnTo>
                  <a:lnTo>
                    <a:pt x="206" y="74"/>
                  </a:lnTo>
                  <a:lnTo>
                    <a:pt x="251" y="105"/>
                  </a:lnTo>
                  <a:lnTo>
                    <a:pt x="299" y="153"/>
                  </a:lnTo>
                  <a:lnTo>
                    <a:pt x="285" y="237"/>
                  </a:lnTo>
                  <a:lnTo>
                    <a:pt x="195" y="276"/>
                  </a:lnTo>
                  <a:lnTo>
                    <a:pt x="171" y="335"/>
                  </a:lnTo>
                  <a:lnTo>
                    <a:pt x="178" y="395"/>
                  </a:lnTo>
                  <a:lnTo>
                    <a:pt x="166" y="477"/>
                  </a:lnTo>
                  <a:lnTo>
                    <a:pt x="256" y="477"/>
                  </a:lnTo>
                  <a:lnTo>
                    <a:pt x="268" y="416"/>
                  </a:lnTo>
                  <a:lnTo>
                    <a:pt x="261" y="345"/>
                  </a:lnTo>
                  <a:lnTo>
                    <a:pt x="316" y="307"/>
                  </a:lnTo>
                  <a:lnTo>
                    <a:pt x="358" y="287"/>
                  </a:lnTo>
                  <a:lnTo>
                    <a:pt x="390" y="196"/>
                  </a:lnTo>
                  <a:lnTo>
                    <a:pt x="361" y="98"/>
                  </a:lnTo>
                  <a:lnTo>
                    <a:pt x="264" y="0"/>
                  </a:lnTo>
                  <a:lnTo>
                    <a:pt x="146" y="8"/>
                  </a:lnTo>
                  <a:lnTo>
                    <a:pt x="51" y="67"/>
                  </a:lnTo>
                  <a:lnTo>
                    <a:pt x="10" y="140"/>
                  </a:lnTo>
                  <a:lnTo>
                    <a:pt x="0" y="241"/>
                  </a:lnTo>
                  <a:close/>
                </a:path>
              </a:pathLst>
            </a:custGeom>
            <a:solidFill>
              <a:srgbClr val="FF3300"/>
            </a:solidFill>
            <a:ln w="9525">
              <a:solidFill>
                <a:srgbClr val="FFCC00"/>
              </a:solidFill>
              <a:round/>
              <a:headEnd/>
              <a:tailEnd/>
            </a:ln>
          </p:spPr>
          <p:txBody>
            <a:bodyPr/>
            <a:lstStyle/>
            <a:p>
              <a:endParaRPr lang="zh-CN" altLang="en-US"/>
            </a:p>
          </p:txBody>
        </p:sp>
        <p:sp>
          <p:nvSpPr>
            <p:cNvPr id="45075" name="Freeform 33"/>
            <p:cNvSpPr>
              <a:spLocks/>
            </p:cNvSpPr>
            <p:nvPr/>
          </p:nvSpPr>
          <p:spPr bwMode="auto">
            <a:xfrm rot="421002">
              <a:off x="3335" y="2712"/>
              <a:ext cx="284" cy="122"/>
            </a:xfrm>
            <a:custGeom>
              <a:avLst/>
              <a:gdLst>
                <a:gd name="T0" fmla="*/ 29908 w 126"/>
                <a:gd name="T1" fmla="*/ 0 h 109"/>
                <a:gd name="T2" fmla="*/ 5887 w 126"/>
                <a:gd name="T3" fmla="*/ 49 h 109"/>
                <a:gd name="T4" fmla="*/ 0 w 126"/>
                <a:gd name="T5" fmla="*/ 180 h 109"/>
                <a:gd name="T6" fmla="*/ 18609 w 126"/>
                <a:gd name="T7" fmla="*/ 269 h 109"/>
                <a:gd name="T8" fmla="*/ 65273 w 126"/>
                <a:gd name="T9" fmla="*/ 269 h 109"/>
                <a:gd name="T10" fmla="*/ 83938 w 126"/>
                <a:gd name="T11" fmla="*/ 163 h 109"/>
                <a:gd name="T12" fmla="*/ 67959 w 126"/>
                <a:gd name="T13" fmla="*/ 35 h 109"/>
                <a:gd name="T14" fmla="*/ 29908 w 126"/>
                <a:gd name="T15" fmla="*/ 0 h 109"/>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109"/>
                <a:gd name="T26" fmla="*/ 126 w 126"/>
                <a:gd name="T27" fmla="*/ 109 h 10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109">
                  <a:moveTo>
                    <a:pt x="45" y="0"/>
                  </a:moveTo>
                  <a:lnTo>
                    <a:pt x="9" y="20"/>
                  </a:lnTo>
                  <a:lnTo>
                    <a:pt x="0" y="73"/>
                  </a:lnTo>
                  <a:lnTo>
                    <a:pt x="28" y="109"/>
                  </a:lnTo>
                  <a:lnTo>
                    <a:pt x="98" y="109"/>
                  </a:lnTo>
                  <a:lnTo>
                    <a:pt x="126" y="66"/>
                  </a:lnTo>
                  <a:lnTo>
                    <a:pt x="102" y="14"/>
                  </a:lnTo>
                  <a:lnTo>
                    <a:pt x="45" y="0"/>
                  </a:lnTo>
                  <a:close/>
                </a:path>
              </a:pathLst>
            </a:custGeom>
            <a:solidFill>
              <a:srgbClr val="FF3300"/>
            </a:solidFill>
            <a:ln w="9525">
              <a:solidFill>
                <a:srgbClr val="00FFFF"/>
              </a:solidFill>
              <a:round/>
              <a:headEnd/>
              <a:tailEnd/>
            </a:ln>
          </p:spPr>
          <p:txBody>
            <a:bodyPr/>
            <a:lstStyle/>
            <a:p>
              <a:endParaRPr lang="zh-CN" altLang="en-US"/>
            </a:p>
          </p:txBody>
        </p:sp>
      </p:grpSp>
      <p:grpSp>
        <p:nvGrpSpPr>
          <p:cNvPr id="10" name="Group 34"/>
          <p:cNvGrpSpPr>
            <a:grpSpLocks/>
          </p:cNvGrpSpPr>
          <p:nvPr/>
        </p:nvGrpSpPr>
        <p:grpSpPr bwMode="auto">
          <a:xfrm>
            <a:off x="3275856" y="5805264"/>
            <a:ext cx="2206625" cy="466725"/>
            <a:chOff x="1944" y="3485"/>
            <a:chExt cx="1390" cy="294"/>
          </a:xfrm>
        </p:grpSpPr>
        <p:sp>
          <p:nvSpPr>
            <p:cNvPr id="45071" name="AutoShape 35"/>
            <p:cNvSpPr>
              <a:spLocks noChangeArrowheads="1"/>
            </p:cNvSpPr>
            <p:nvPr/>
          </p:nvSpPr>
          <p:spPr bwMode="auto">
            <a:xfrm>
              <a:off x="1944" y="3485"/>
              <a:ext cx="1344" cy="263"/>
            </a:xfrm>
            <a:prstGeom prst="wedgeRectCallout">
              <a:avLst>
                <a:gd name="adj1" fmla="val -101565"/>
                <a:gd name="adj2" fmla="val -22245"/>
              </a:avLst>
            </a:prstGeom>
            <a:noFill/>
            <a:ln w="50800" cap="sq">
              <a:solidFill>
                <a:srgbClr val="2EB9B6"/>
              </a:solidFill>
              <a:miter lim="800000"/>
              <a:headEnd/>
              <a:tailEnd/>
            </a:ln>
          </p:spPr>
          <p:txBody>
            <a:bodyPr anchor="ctr"/>
            <a:lstStyle/>
            <a:p>
              <a:pPr algn="ctr"/>
              <a:endParaRPr lang="zh-CN" altLang="en-US" sz="2600" b="0"/>
            </a:p>
          </p:txBody>
        </p:sp>
        <p:sp>
          <p:nvSpPr>
            <p:cNvPr id="45072" name="Text Box 36"/>
            <p:cNvSpPr txBox="1">
              <a:spLocks noChangeArrowheads="1"/>
            </p:cNvSpPr>
            <p:nvPr/>
          </p:nvSpPr>
          <p:spPr bwMode="auto">
            <a:xfrm>
              <a:off x="1990" y="3500"/>
              <a:ext cx="1344" cy="279"/>
            </a:xfrm>
            <a:prstGeom prst="rect">
              <a:avLst/>
            </a:prstGeom>
            <a:noFill/>
            <a:ln w="12700" cap="sq">
              <a:noFill/>
              <a:miter lim="800000"/>
              <a:headEnd/>
              <a:tailEnd/>
            </a:ln>
          </p:spPr>
          <p:txBody>
            <a:bodyPr>
              <a:spAutoFit/>
            </a:bodyPr>
            <a:lstStyle/>
            <a:p>
              <a:r>
                <a:rPr lang="zh-CN" altLang="en-US" sz="2300" baseline="0">
                  <a:solidFill>
                    <a:schemeClr val="accent2"/>
                  </a:solidFill>
                  <a:ea typeface="黑体" pitchFamily="2" charset="-122"/>
                </a:rPr>
                <a:t>当 </a:t>
              </a:r>
              <a:r>
                <a:rPr lang="en-US" altLang="zh-CN" sz="2300" baseline="0">
                  <a:solidFill>
                    <a:schemeClr val="accent2"/>
                  </a:solidFill>
                  <a:ea typeface="黑体" pitchFamily="2" charset="-122"/>
                </a:rPr>
                <a:t>k</a:t>
              </a:r>
              <a:r>
                <a:rPr lang="en-US" altLang="zh-CN" sz="2300" baseline="0">
                  <a:solidFill>
                    <a:schemeClr val="accent2"/>
                  </a:solidFill>
                  <a:ea typeface="黑体" pitchFamily="2" charset="-122"/>
                  <a:sym typeface="Symbol" pitchFamily="18" charset="2"/>
                </a:rPr>
                <a:t>1,m=1</a:t>
              </a:r>
              <a:r>
                <a:rPr lang="zh-CN" altLang="en-US" sz="2300" baseline="0">
                  <a:solidFill>
                    <a:schemeClr val="accent2"/>
                  </a:solidFill>
                  <a:ea typeface="黑体" pitchFamily="2" charset="-122"/>
                  <a:sym typeface="Symbol" pitchFamily="18" charset="2"/>
                </a:rPr>
                <a:t>时</a:t>
              </a:r>
              <a:endParaRPr lang="zh-CN" altLang="en-US" sz="2300" baseline="0">
                <a:solidFill>
                  <a:schemeClr val="accent2"/>
                </a:solidFill>
                <a:ea typeface="黑体" pitchFamily="2" charset="-122"/>
              </a:endParaRPr>
            </a:p>
          </p:txBody>
        </p:sp>
      </p:grpSp>
      <p:grpSp>
        <p:nvGrpSpPr>
          <p:cNvPr id="11" name="Group 37"/>
          <p:cNvGrpSpPr>
            <a:grpSpLocks/>
          </p:cNvGrpSpPr>
          <p:nvPr/>
        </p:nvGrpSpPr>
        <p:grpSpPr bwMode="auto">
          <a:xfrm>
            <a:off x="5576888" y="457200"/>
            <a:ext cx="3459162" cy="533400"/>
            <a:chOff x="3513" y="288"/>
            <a:chExt cx="2179" cy="336"/>
          </a:xfrm>
        </p:grpSpPr>
        <p:sp>
          <p:nvSpPr>
            <p:cNvPr id="45069" name="AutoShape 38"/>
            <p:cNvSpPr>
              <a:spLocks noChangeArrowheads="1"/>
            </p:cNvSpPr>
            <p:nvPr/>
          </p:nvSpPr>
          <p:spPr bwMode="auto">
            <a:xfrm>
              <a:off x="3513" y="288"/>
              <a:ext cx="1862" cy="336"/>
            </a:xfrm>
            <a:prstGeom prst="wedgeRoundRectCallout">
              <a:avLst>
                <a:gd name="adj1" fmla="val -8593"/>
                <a:gd name="adj2" fmla="val 122620"/>
                <a:gd name="adj3" fmla="val 16667"/>
              </a:avLst>
            </a:prstGeom>
            <a:noFill/>
            <a:ln w="50800" cap="sq">
              <a:solidFill>
                <a:srgbClr val="2EB9B6"/>
              </a:solidFill>
              <a:miter lim="800000"/>
              <a:headEnd/>
              <a:tailEnd/>
            </a:ln>
          </p:spPr>
          <p:txBody>
            <a:bodyPr anchor="ctr"/>
            <a:lstStyle/>
            <a:p>
              <a:pPr algn="ctr"/>
              <a:endParaRPr lang="zh-CN" altLang="en-US" sz="2600" b="0"/>
            </a:p>
          </p:txBody>
        </p:sp>
        <p:sp>
          <p:nvSpPr>
            <p:cNvPr id="45070" name="Rectangle 39"/>
            <p:cNvSpPr>
              <a:spLocks noChangeArrowheads="1"/>
            </p:cNvSpPr>
            <p:nvPr/>
          </p:nvSpPr>
          <p:spPr bwMode="auto">
            <a:xfrm>
              <a:off x="3551" y="315"/>
              <a:ext cx="2141" cy="279"/>
            </a:xfrm>
            <a:prstGeom prst="rect">
              <a:avLst/>
            </a:prstGeom>
            <a:noFill/>
            <a:ln w="12700" cap="sq">
              <a:noFill/>
              <a:miter lim="800000"/>
              <a:headEnd/>
              <a:tailEnd/>
            </a:ln>
          </p:spPr>
          <p:txBody>
            <a:bodyPr>
              <a:spAutoFit/>
            </a:bodyPr>
            <a:lstStyle/>
            <a:p>
              <a:r>
                <a:rPr lang="zh-CN" altLang="en-US" sz="2300" baseline="0">
                  <a:solidFill>
                    <a:srgbClr val="000096"/>
                  </a:solidFill>
                  <a:ea typeface="黑体" pitchFamily="2" charset="-122"/>
                </a:rPr>
                <a:t>反复寻找并删除结点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9045"/>
                                        </p:tgtEl>
                                        <p:attrNameLst>
                                          <p:attrName>style.visibility</p:attrName>
                                        </p:attrNameLst>
                                      </p:cBhvr>
                                      <p:to>
                                        <p:strVal val="visible"/>
                                      </p:to>
                                    </p:set>
                                    <p:anim calcmode="lin" valueType="num">
                                      <p:cBhvr additive="base">
                                        <p:cTn id="7" dur="500" fill="hold"/>
                                        <p:tgtEl>
                                          <p:spTgt spid="599045"/>
                                        </p:tgtEl>
                                        <p:attrNameLst>
                                          <p:attrName>ppt_x</p:attrName>
                                        </p:attrNameLst>
                                      </p:cBhvr>
                                      <p:tavLst>
                                        <p:tav tm="0">
                                          <p:val>
                                            <p:strVal val="0-#ppt_w/2"/>
                                          </p:val>
                                        </p:tav>
                                        <p:tav tm="100000">
                                          <p:val>
                                            <p:strVal val="#ppt_x"/>
                                          </p:val>
                                        </p:tav>
                                      </p:tavLst>
                                    </p:anim>
                                    <p:anim calcmode="lin" valueType="num">
                                      <p:cBhvr additive="base">
                                        <p:cTn id="8" dur="500" fill="hold"/>
                                        <p:tgtEl>
                                          <p:spTgt spid="5990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599046"/>
                                        </p:tgtEl>
                                        <p:attrNameLst>
                                          <p:attrName>style.visibility</p:attrName>
                                        </p:attrNameLst>
                                      </p:cBhvr>
                                      <p:to>
                                        <p:strVal val="visible"/>
                                      </p:to>
                                    </p:set>
                                    <p:animEffect transition="in" filter="wipe(right)">
                                      <p:cBhvr>
                                        <p:cTn id="13" dur="500"/>
                                        <p:tgtEl>
                                          <p:spTgt spid="59904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99047"/>
                                        </p:tgtEl>
                                        <p:attrNameLst>
                                          <p:attrName>style.visibility</p:attrName>
                                        </p:attrNameLst>
                                      </p:cBhvr>
                                      <p:to>
                                        <p:strVal val="visible"/>
                                      </p:to>
                                    </p:set>
                                    <p:animEffect transition="in" filter="wipe(up)">
                                      <p:cBhvr>
                                        <p:cTn id="18" dur="500"/>
                                        <p:tgtEl>
                                          <p:spTgt spid="59904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599048"/>
                                        </p:tgtEl>
                                        <p:attrNameLst>
                                          <p:attrName>style.visibility</p:attrName>
                                        </p:attrNameLst>
                                      </p:cBhvr>
                                      <p:to>
                                        <p:strVal val="visible"/>
                                      </p:to>
                                    </p:set>
                                    <p:animEffect transition="in" filter="barn(outHorizontal)">
                                      <p:cBhvr>
                                        <p:cTn id="23" dur="500"/>
                                        <p:tgtEl>
                                          <p:spTgt spid="5990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1+#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up)">
                                      <p:cBhvr>
                                        <p:cTn id="34" dur="500"/>
                                        <p:tgtEl>
                                          <p:spTgt spid="1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right)">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5" grpId="0" autoUpdateAnimBg="0"/>
      <p:bldP spid="599046" grpId="0" autoUpdateAnimBg="0"/>
      <p:bldP spid="599047" grpId="0" autoUpdateAnimBg="0"/>
      <p:bldP spid="599048"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533400" y="914400"/>
            <a:ext cx="8077200" cy="4649788"/>
            <a:chOff x="336" y="672"/>
            <a:chExt cx="5088" cy="2929"/>
          </a:xfrm>
        </p:grpSpPr>
        <p:sp>
          <p:nvSpPr>
            <p:cNvPr id="46089" name="Oval 4"/>
            <p:cNvSpPr>
              <a:spLocks noChangeArrowheads="1"/>
            </p:cNvSpPr>
            <p:nvPr/>
          </p:nvSpPr>
          <p:spPr bwMode="auto">
            <a:xfrm>
              <a:off x="336" y="726"/>
              <a:ext cx="5088" cy="2778"/>
            </a:xfrm>
            <a:prstGeom prst="ellipse">
              <a:avLst/>
            </a:prstGeom>
            <a:solidFill>
              <a:srgbClr val="FFFFCD"/>
            </a:solidFill>
            <a:ln w="9525">
              <a:noFill/>
              <a:round/>
              <a:headEnd/>
              <a:tailEnd/>
            </a:ln>
            <a:effectLst>
              <a:outerShdw dist="188799" dir="2863579" algn="ctr" rotWithShape="0">
                <a:srgbClr val="C0C0C0"/>
              </a:outerShdw>
            </a:effectLst>
          </p:spPr>
          <p:txBody>
            <a:bodyPr wrap="none" anchor="ctr"/>
            <a:lstStyle/>
            <a:p>
              <a:endParaRPr lang="zh-CN" altLang="en-US"/>
            </a:p>
          </p:txBody>
        </p:sp>
        <p:sp>
          <p:nvSpPr>
            <p:cNvPr id="46090" name="Text Box 5"/>
            <p:cNvSpPr txBox="1">
              <a:spLocks noChangeArrowheads="1"/>
            </p:cNvSpPr>
            <p:nvPr/>
          </p:nvSpPr>
          <p:spPr bwMode="auto">
            <a:xfrm>
              <a:off x="720" y="960"/>
              <a:ext cx="4464" cy="2641"/>
            </a:xfrm>
            <a:prstGeom prst="rect">
              <a:avLst/>
            </a:prstGeom>
            <a:noFill/>
            <a:ln w="9525">
              <a:noFill/>
              <a:miter lim="800000"/>
              <a:headEnd/>
              <a:tailEnd/>
            </a:ln>
          </p:spPr>
          <p:txBody>
            <a:bodyPr>
              <a:spAutoFit/>
            </a:bodyPr>
            <a:lstStyle/>
            <a:p>
              <a:pPr>
                <a:lnSpc>
                  <a:spcPct val="90000"/>
                </a:lnSpc>
                <a:spcBef>
                  <a:spcPct val="0"/>
                </a:spcBef>
              </a:pPr>
              <a:endParaRPr lang="zh-CN" altLang="en-US" sz="2600" baseline="0" dirty="0">
                <a:solidFill>
                  <a:srgbClr val="000096"/>
                </a:solidFill>
              </a:endParaRPr>
            </a:p>
            <a:p>
              <a:pPr>
                <a:lnSpc>
                  <a:spcPct val="90000"/>
                </a:lnSpc>
                <a:spcBef>
                  <a:spcPct val="0"/>
                </a:spcBef>
              </a:pPr>
              <a:r>
                <a:rPr lang="zh-CN" altLang="en-US" sz="2600" baseline="0" dirty="0">
                  <a:solidFill>
                    <a:srgbClr val="000096"/>
                  </a:solidFill>
                </a:rPr>
                <a:t>       </a:t>
              </a:r>
              <a:r>
                <a:rPr lang="zh-CN" altLang="en-US" sz="2700" baseline="0" dirty="0">
                  <a:solidFill>
                    <a:srgbClr val="000096"/>
                  </a:solidFill>
                </a:rPr>
                <a:t>#</a:t>
              </a:r>
              <a:r>
                <a:rPr lang="en-US" altLang="zh-CN" sz="2700" baseline="0" dirty="0">
                  <a:solidFill>
                    <a:srgbClr val="000096"/>
                  </a:solidFill>
                </a:rPr>
                <a:t>include   &lt;</a:t>
              </a:r>
              <a:r>
                <a:rPr lang="en-US" altLang="zh-CN" sz="2700" dirty="0" err="1">
                  <a:solidFill>
                    <a:srgbClr val="000096"/>
                  </a:solidFill>
                </a:rPr>
                <a:t>stdlib</a:t>
              </a:r>
              <a:r>
                <a:rPr lang="en-US" altLang="zh-CN" sz="2700" baseline="0" dirty="0" err="1">
                  <a:solidFill>
                    <a:srgbClr val="000096"/>
                  </a:solidFill>
                </a:rPr>
                <a:t>.h</a:t>
              </a:r>
              <a:r>
                <a:rPr lang="en-US" altLang="zh-CN" sz="2700" baseline="0" dirty="0">
                  <a:solidFill>
                    <a:srgbClr val="000096"/>
                  </a:solidFill>
                </a:rPr>
                <a:t>&gt;</a:t>
              </a:r>
            </a:p>
            <a:p>
              <a:pPr>
                <a:lnSpc>
                  <a:spcPct val="90000"/>
                </a:lnSpc>
                <a:spcBef>
                  <a:spcPct val="0"/>
                </a:spcBef>
              </a:pPr>
              <a:r>
                <a:rPr lang="en-US" altLang="zh-CN" sz="2700" dirty="0">
                  <a:solidFill>
                    <a:srgbClr val="000096"/>
                  </a:solidFill>
                </a:rPr>
                <a:t>      void </a:t>
              </a:r>
              <a:r>
                <a:rPr lang="en-US" altLang="zh-CN" sz="2700" dirty="0" err="1">
                  <a:solidFill>
                    <a:srgbClr val="000096"/>
                  </a:solidFill>
                </a:rPr>
                <a:t>josephu</a:t>
              </a:r>
              <a:r>
                <a:rPr lang="en-US" altLang="zh-CN" sz="2700" dirty="0">
                  <a:solidFill>
                    <a:srgbClr val="000096"/>
                  </a:solidFill>
                </a:rPr>
                <a:t>(</a:t>
              </a:r>
              <a:r>
                <a:rPr lang="en-US" altLang="zh-CN" sz="2700" dirty="0" err="1">
                  <a:solidFill>
                    <a:srgbClr val="000096"/>
                  </a:solidFill>
                </a:rPr>
                <a:t>int</a:t>
              </a:r>
              <a:r>
                <a:rPr lang="en-US" altLang="zh-CN" sz="2700" dirty="0">
                  <a:solidFill>
                    <a:srgbClr val="000096"/>
                  </a:solidFill>
                </a:rPr>
                <a:t> n, </a:t>
              </a:r>
              <a:r>
                <a:rPr lang="en-US" altLang="zh-CN" sz="2700" dirty="0" err="1">
                  <a:solidFill>
                    <a:srgbClr val="000096"/>
                  </a:solidFill>
                </a:rPr>
                <a:t>int</a:t>
              </a:r>
              <a:r>
                <a:rPr lang="en-US" altLang="zh-CN" sz="2700" dirty="0">
                  <a:solidFill>
                    <a:srgbClr val="000096"/>
                  </a:solidFill>
                </a:rPr>
                <a:t> k, </a:t>
              </a:r>
              <a:r>
                <a:rPr lang="en-US" altLang="zh-CN" sz="2700" dirty="0" err="1">
                  <a:solidFill>
                    <a:srgbClr val="000096"/>
                  </a:solidFill>
                </a:rPr>
                <a:t>int</a:t>
              </a:r>
              <a:r>
                <a:rPr lang="en-US" altLang="zh-CN" sz="2700" dirty="0">
                  <a:solidFill>
                    <a:srgbClr val="000096"/>
                  </a:solidFill>
                </a:rPr>
                <a:t> m);</a:t>
              </a:r>
              <a:endParaRPr lang="en-US" altLang="zh-CN" sz="2700" baseline="0" dirty="0">
                <a:solidFill>
                  <a:srgbClr val="000096"/>
                </a:solidFill>
              </a:endParaRPr>
            </a:p>
            <a:p>
              <a:pPr>
                <a:lnSpc>
                  <a:spcPct val="90000"/>
                </a:lnSpc>
                <a:spcBef>
                  <a:spcPct val="0"/>
                </a:spcBef>
              </a:pPr>
              <a:r>
                <a:rPr lang="zh-CN" altLang="en-US" sz="2700" baseline="0" dirty="0">
                  <a:solidFill>
                    <a:srgbClr val="000096"/>
                  </a:solidFill>
                </a:rPr>
                <a:t>       </a:t>
              </a:r>
              <a:r>
                <a:rPr lang="en-US" altLang="zh-CN" sz="2700" baseline="0" dirty="0" err="1">
                  <a:solidFill>
                    <a:srgbClr val="000096"/>
                  </a:solidFill>
                </a:rPr>
                <a:t>int</a:t>
              </a:r>
              <a:r>
                <a:rPr lang="en-US" altLang="zh-CN" sz="2700" baseline="0" dirty="0">
                  <a:solidFill>
                    <a:srgbClr val="000096"/>
                  </a:solidFill>
                </a:rPr>
                <a:t> main( )</a:t>
              </a:r>
            </a:p>
            <a:p>
              <a:pPr>
                <a:lnSpc>
                  <a:spcPct val="90000"/>
                </a:lnSpc>
                <a:spcBef>
                  <a:spcPct val="0"/>
                </a:spcBef>
              </a:pPr>
              <a:r>
                <a:rPr lang="en-US" altLang="zh-CN" sz="2700" baseline="0" dirty="0">
                  <a:solidFill>
                    <a:srgbClr val="000096"/>
                  </a:solidFill>
                </a:rPr>
                <a:t>       {</a:t>
              </a:r>
            </a:p>
            <a:p>
              <a:pPr>
                <a:lnSpc>
                  <a:spcPct val="90000"/>
                </a:lnSpc>
                <a:spcBef>
                  <a:spcPct val="0"/>
                </a:spcBef>
              </a:pPr>
              <a:r>
                <a:rPr lang="en-US" altLang="zh-CN" sz="2700" baseline="0" dirty="0">
                  <a:solidFill>
                    <a:srgbClr val="000096"/>
                  </a:solidFill>
                </a:rPr>
                <a:t>              </a:t>
              </a:r>
              <a:r>
                <a:rPr lang="en-US" altLang="zh-CN" sz="2700" baseline="0" dirty="0" err="1">
                  <a:solidFill>
                    <a:srgbClr val="000096"/>
                  </a:solidFill>
                </a:rPr>
                <a:t>int</a:t>
              </a:r>
              <a:r>
                <a:rPr lang="en-US" altLang="zh-CN" sz="2700" baseline="0" dirty="0">
                  <a:solidFill>
                    <a:srgbClr val="000096"/>
                  </a:solidFill>
                </a:rPr>
                <a:t>  n, k, m;</a:t>
              </a:r>
            </a:p>
            <a:p>
              <a:pPr>
                <a:lnSpc>
                  <a:spcPct val="90000"/>
                </a:lnSpc>
                <a:spcBef>
                  <a:spcPct val="0"/>
                </a:spcBef>
              </a:pPr>
              <a:r>
                <a:rPr lang="en-US" altLang="zh-CN" sz="2700" baseline="0" dirty="0">
                  <a:solidFill>
                    <a:srgbClr val="000096"/>
                  </a:solidFill>
                </a:rPr>
                <a:t>              </a:t>
              </a:r>
              <a:r>
                <a:rPr lang="en-US" altLang="zh-CN" sz="2700" baseline="0" dirty="0" err="1">
                  <a:solidFill>
                    <a:srgbClr val="000096"/>
                  </a:solidFill>
                </a:rPr>
                <a:t>printf</a:t>
              </a:r>
              <a:r>
                <a:rPr lang="en-US" altLang="zh-CN" sz="2700" baseline="0" dirty="0">
                  <a:solidFill>
                    <a:srgbClr val="000096"/>
                  </a:solidFill>
                </a:rPr>
                <a:t>(“\</a:t>
              </a:r>
              <a:r>
                <a:rPr lang="en-US" altLang="zh-CN" sz="2700" baseline="0" dirty="0" err="1">
                  <a:solidFill>
                    <a:srgbClr val="000096"/>
                  </a:solidFill>
                </a:rPr>
                <a:t>nInput</a:t>
              </a:r>
              <a:r>
                <a:rPr lang="en-US" altLang="zh-CN" sz="2700" baseline="0" dirty="0">
                  <a:solidFill>
                    <a:srgbClr val="000096"/>
                  </a:solidFill>
                </a:rPr>
                <a:t> n, k, m: ”);</a:t>
              </a:r>
            </a:p>
            <a:p>
              <a:pPr>
                <a:lnSpc>
                  <a:spcPct val="90000"/>
                </a:lnSpc>
                <a:spcBef>
                  <a:spcPct val="0"/>
                </a:spcBef>
              </a:pPr>
              <a:r>
                <a:rPr lang="en-US" altLang="zh-CN" sz="2700" baseline="0" dirty="0">
                  <a:solidFill>
                    <a:srgbClr val="000096"/>
                  </a:solidFill>
                </a:rPr>
                <a:t>              </a:t>
              </a:r>
              <a:r>
                <a:rPr lang="en-US" altLang="zh-CN" sz="2700" baseline="0" dirty="0" err="1">
                  <a:solidFill>
                    <a:srgbClr val="000096"/>
                  </a:solidFill>
                </a:rPr>
                <a:t>scanf</a:t>
              </a:r>
              <a:r>
                <a:rPr lang="en-US" altLang="zh-CN" sz="2700" baseline="0" dirty="0">
                  <a:solidFill>
                    <a:srgbClr val="000096"/>
                  </a:solidFill>
                </a:rPr>
                <a:t>(“%d %d %</a:t>
              </a:r>
              <a:r>
                <a:rPr lang="en-US" altLang="zh-CN" sz="2700" baseline="0" dirty="0" err="1">
                  <a:solidFill>
                    <a:srgbClr val="000096"/>
                  </a:solidFill>
                </a:rPr>
                <a:t>d”,&amp;n</a:t>
              </a:r>
              <a:r>
                <a:rPr lang="en-US" altLang="zh-CN" sz="2700" baseline="0" dirty="0">
                  <a:solidFill>
                    <a:srgbClr val="000096"/>
                  </a:solidFill>
                </a:rPr>
                <a:t>, &amp;</a:t>
              </a:r>
              <a:r>
                <a:rPr lang="en-US" altLang="zh-CN" sz="2700" baseline="0" dirty="0" err="1">
                  <a:solidFill>
                    <a:srgbClr val="000096"/>
                  </a:solidFill>
                </a:rPr>
                <a:t>k,&amp;m</a:t>
              </a:r>
              <a:r>
                <a:rPr lang="en-US" altLang="zh-CN" sz="2700" baseline="0" dirty="0">
                  <a:solidFill>
                    <a:srgbClr val="000096"/>
                  </a:solidFill>
                </a:rPr>
                <a:t>);</a:t>
              </a:r>
            </a:p>
            <a:p>
              <a:pPr>
                <a:lnSpc>
                  <a:spcPct val="90000"/>
                </a:lnSpc>
                <a:spcBef>
                  <a:spcPct val="0"/>
                </a:spcBef>
              </a:pPr>
              <a:r>
                <a:rPr lang="en-US" altLang="zh-CN" sz="2700" baseline="0" dirty="0">
                  <a:solidFill>
                    <a:srgbClr val="000096"/>
                  </a:solidFill>
                </a:rPr>
                <a:t>              </a:t>
              </a:r>
              <a:r>
                <a:rPr lang="en-US" altLang="zh-CN" sz="2700" baseline="0" dirty="0" err="1">
                  <a:solidFill>
                    <a:srgbClr val="FF3300"/>
                  </a:solidFill>
                </a:rPr>
                <a:t>josephu</a:t>
              </a:r>
              <a:r>
                <a:rPr lang="en-US" altLang="zh-CN" sz="2700" baseline="0" dirty="0">
                  <a:solidFill>
                    <a:srgbClr val="FF3300"/>
                  </a:solidFill>
                </a:rPr>
                <a:t>(</a:t>
              </a:r>
              <a:r>
                <a:rPr lang="en-US" altLang="zh-CN" sz="2700" baseline="0" dirty="0" err="1">
                  <a:solidFill>
                    <a:srgbClr val="FF3300"/>
                  </a:solidFill>
                </a:rPr>
                <a:t>n,k,m</a:t>
              </a:r>
              <a:r>
                <a:rPr lang="en-US" altLang="zh-CN" sz="2700" baseline="0" dirty="0">
                  <a:solidFill>
                    <a:srgbClr val="FF3300"/>
                  </a:solidFill>
                </a:rPr>
                <a:t>);</a:t>
              </a:r>
            </a:p>
            <a:p>
              <a:pPr>
                <a:lnSpc>
                  <a:spcPct val="90000"/>
                </a:lnSpc>
                <a:spcBef>
                  <a:spcPct val="0"/>
                </a:spcBef>
              </a:pPr>
              <a:r>
                <a:rPr lang="en-US" altLang="zh-CN" sz="2700" dirty="0">
                  <a:solidFill>
                    <a:srgbClr val="7030A0"/>
                  </a:solidFill>
                </a:rPr>
                <a:t>              return 0;</a:t>
              </a:r>
              <a:endParaRPr lang="en-US" altLang="zh-CN" sz="2700" baseline="0" dirty="0">
                <a:solidFill>
                  <a:srgbClr val="7030A0"/>
                </a:solidFill>
              </a:endParaRPr>
            </a:p>
            <a:p>
              <a:pPr>
                <a:lnSpc>
                  <a:spcPct val="90000"/>
                </a:lnSpc>
                <a:spcBef>
                  <a:spcPct val="0"/>
                </a:spcBef>
              </a:pPr>
              <a:r>
                <a:rPr lang="en-US" altLang="zh-CN" sz="2700" baseline="0" dirty="0">
                  <a:solidFill>
                    <a:srgbClr val="000096"/>
                  </a:solidFill>
                </a:rPr>
                <a:t>        }</a:t>
              </a:r>
            </a:p>
          </p:txBody>
        </p:sp>
        <p:sp>
          <p:nvSpPr>
            <p:cNvPr id="46091" name="Rectangle 6"/>
            <p:cNvSpPr>
              <a:spLocks noChangeArrowheads="1"/>
            </p:cNvSpPr>
            <p:nvPr/>
          </p:nvSpPr>
          <p:spPr bwMode="auto">
            <a:xfrm>
              <a:off x="744" y="672"/>
              <a:ext cx="1368" cy="500"/>
            </a:xfrm>
            <a:prstGeom prst="rect">
              <a:avLst/>
            </a:prstGeom>
            <a:noFill/>
            <a:ln w="12700" cap="sq">
              <a:noFill/>
              <a:miter lim="800000"/>
              <a:headEnd/>
              <a:tailEnd/>
            </a:ln>
            <a:effectLst>
              <a:outerShdw dist="25400" dir="5400000" algn="ctr" rotWithShape="0">
                <a:srgbClr val="000000"/>
              </a:outerShdw>
            </a:effectLst>
          </p:spPr>
          <p:txBody>
            <a:bodyPr>
              <a:spAutoFit/>
            </a:bodyPr>
            <a:lstStyle/>
            <a:p>
              <a:r>
                <a:rPr lang="zh-CN" altLang="en-US" sz="4600" i="1" baseline="0">
                  <a:solidFill>
                    <a:srgbClr val="FF6600"/>
                  </a:solidFill>
                  <a:ea typeface="黑体" pitchFamily="2" charset="-122"/>
                </a:rPr>
                <a:t>主函数</a:t>
              </a:r>
            </a:p>
          </p:txBody>
        </p:sp>
      </p:grpSp>
      <p:grpSp>
        <p:nvGrpSpPr>
          <p:cNvPr id="3" name="Group 11"/>
          <p:cNvGrpSpPr>
            <a:grpSpLocks/>
          </p:cNvGrpSpPr>
          <p:nvPr/>
        </p:nvGrpSpPr>
        <p:grpSpPr bwMode="auto">
          <a:xfrm>
            <a:off x="5562600" y="1371600"/>
            <a:ext cx="2857500" cy="1066800"/>
            <a:chOff x="3504" y="955"/>
            <a:chExt cx="1800" cy="672"/>
          </a:xfrm>
        </p:grpSpPr>
        <p:sp>
          <p:nvSpPr>
            <p:cNvPr id="46087" name="AutoShape 9"/>
            <p:cNvSpPr>
              <a:spLocks noChangeArrowheads="1"/>
            </p:cNvSpPr>
            <p:nvPr/>
          </p:nvSpPr>
          <p:spPr bwMode="auto">
            <a:xfrm>
              <a:off x="3504" y="955"/>
              <a:ext cx="1776" cy="672"/>
            </a:xfrm>
            <a:prstGeom prst="wedgeRectCallout">
              <a:avLst>
                <a:gd name="adj1" fmla="val -46000"/>
                <a:gd name="adj2" fmla="val 125000"/>
              </a:avLst>
            </a:prstGeom>
            <a:noFill/>
            <a:ln w="60325" cap="sq">
              <a:solidFill>
                <a:srgbClr val="2EB9B6"/>
              </a:solidFill>
              <a:miter lim="800000"/>
              <a:headEnd/>
              <a:tailEnd/>
            </a:ln>
          </p:spPr>
          <p:txBody>
            <a:bodyPr anchor="ctr"/>
            <a:lstStyle/>
            <a:p>
              <a:pPr algn="ctr"/>
              <a:endParaRPr lang="zh-CN" altLang="en-US" sz="2600" b="0"/>
            </a:p>
          </p:txBody>
        </p:sp>
        <p:sp>
          <p:nvSpPr>
            <p:cNvPr id="46088" name="Rectangle 10"/>
            <p:cNvSpPr>
              <a:spLocks noChangeArrowheads="1"/>
            </p:cNvSpPr>
            <p:nvPr/>
          </p:nvSpPr>
          <p:spPr bwMode="auto">
            <a:xfrm>
              <a:off x="3624" y="989"/>
              <a:ext cx="1680" cy="622"/>
            </a:xfrm>
            <a:prstGeom prst="rect">
              <a:avLst/>
            </a:prstGeom>
            <a:noFill/>
            <a:ln w="12700" cap="sq">
              <a:noFill/>
              <a:miter lim="800000"/>
              <a:headEnd/>
              <a:tailEnd/>
            </a:ln>
          </p:spPr>
          <p:txBody>
            <a:bodyPr>
              <a:spAutoFit/>
            </a:bodyPr>
            <a:lstStyle/>
            <a:p>
              <a:pPr>
                <a:lnSpc>
                  <a:spcPct val="85000"/>
                </a:lnSpc>
                <a:spcBef>
                  <a:spcPct val="0"/>
                </a:spcBef>
              </a:pPr>
              <a:r>
                <a:rPr lang="zh-CN" altLang="en-US" sz="2300" baseline="0">
                  <a:solidFill>
                    <a:schemeClr val="accent2"/>
                  </a:solidFill>
                  <a:latin typeface="黑体" pitchFamily="2" charset="-122"/>
                  <a:ea typeface="黑体" pitchFamily="2" charset="-122"/>
                </a:rPr>
                <a:t> 输入链结点总数</a:t>
              </a:r>
            </a:p>
            <a:p>
              <a:pPr>
                <a:lnSpc>
                  <a:spcPct val="85000"/>
                </a:lnSpc>
                <a:spcBef>
                  <a:spcPct val="0"/>
                </a:spcBef>
              </a:pPr>
              <a:r>
                <a:rPr lang="en-US" altLang="zh-CN" sz="2300" baseline="0">
                  <a:solidFill>
                    <a:schemeClr val="accent2"/>
                  </a:solidFill>
                  <a:ea typeface="黑体" pitchFamily="2" charset="-122"/>
                </a:rPr>
                <a:t>n</a:t>
              </a:r>
              <a:r>
                <a:rPr lang="en-US" altLang="zh-CN" sz="2300" baseline="0">
                  <a:solidFill>
                    <a:schemeClr val="accent2"/>
                  </a:solidFill>
                  <a:latin typeface="黑体" pitchFamily="2" charset="-122"/>
                  <a:ea typeface="黑体" pitchFamily="2" charset="-122"/>
                </a:rPr>
                <a:t>、</a:t>
              </a:r>
              <a:r>
                <a:rPr lang="zh-CN" altLang="en-US" sz="2300" baseline="0">
                  <a:solidFill>
                    <a:schemeClr val="accent2"/>
                  </a:solidFill>
                  <a:latin typeface="黑体" pitchFamily="2" charset="-122"/>
                  <a:ea typeface="黑体" pitchFamily="2" charset="-122"/>
                </a:rPr>
                <a:t>报数的起始位</a:t>
              </a:r>
            </a:p>
            <a:p>
              <a:pPr>
                <a:lnSpc>
                  <a:spcPct val="85000"/>
                </a:lnSpc>
                <a:spcBef>
                  <a:spcPct val="0"/>
                </a:spcBef>
              </a:pPr>
              <a:r>
                <a:rPr lang="zh-CN" altLang="en-US" sz="2300" baseline="0">
                  <a:solidFill>
                    <a:schemeClr val="accent2"/>
                  </a:solidFill>
                  <a:latin typeface="黑体" pitchFamily="2" charset="-122"/>
                  <a:ea typeface="黑体" pitchFamily="2" charset="-122"/>
                </a:rPr>
                <a:t>置</a:t>
              </a:r>
              <a:r>
                <a:rPr lang="en-US" altLang="zh-CN" sz="2300" baseline="0">
                  <a:solidFill>
                    <a:schemeClr val="accent2"/>
                  </a:solidFill>
                  <a:ea typeface="黑体" pitchFamily="2" charset="-122"/>
                </a:rPr>
                <a:t>k</a:t>
              </a:r>
              <a:r>
                <a:rPr lang="zh-CN" altLang="en-US" sz="2300" baseline="0">
                  <a:solidFill>
                    <a:schemeClr val="accent2"/>
                  </a:solidFill>
                  <a:latin typeface="黑体" pitchFamily="2" charset="-122"/>
                  <a:ea typeface="黑体" pitchFamily="2" charset="-122"/>
                </a:rPr>
                <a:t>与报数</a:t>
              </a:r>
              <a:r>
                <a:rPr lang="en-US" altLang="zh-CN" sz="2300" baseline="0">
                  <a:solidFill>
                    <a:schemeClr val="accent2"/>
                  </a:solidFill>
                  <a:ea typeface="黑体" pitchFamily="2" charset="-122"/>
                </a:rPr>
                <a:t>m</a:t>
              </a:r>
              <a:r>
                <a:rPr lang="en-US" altLang="zh-CN" sz="2300" baseline="0">
                  <a:solidFill>
                    <a:schemeClr val="accent2"/>
                  </a:solidFill>
                  <a:latin typeface="黑体" pitchFamily="2" charset="-122"/>
                  <a:ea typeface="黑体" pitchFamily="2" charset="-122"/>
                </a:rPr>
                <a:t>。</a:t>
              </a:r>
            </a:p>
          </p:txBody>
        </p:sp>
      </p:grpSp>
      <p:grpSp>
        <p:nvGrpSpPr>
          <p:cNvPr id="4" name="Group 26"/>
          <p:cNvGrpSpPr>
            <a:grpSpLocks/>
          </p:cNvGrpSpPr>
          <p:nvPr/>
        </p:nvGrpSpPr>
        <p:grpSpPr bwMode="auto">
          <a:xfrm>
            <a:off x="1979712" y="6021288"/>
            <a:ext cx="2950840" cy="533400"/>
            <a:chOff x="1248" y="3504"/>
            <a:chExt cx="1824" cy="336"/>
          </a:xfrm>
        </p:grpSpPr>
        <p:sp>
          <p:nvSpPr>
            <p:cNvPr id="46085" name="AutoShape 13"/>
            <p:cNvSpPr>
              <a:spLocks noChangeArrowheads="1"/>
            </p:cNvSpPr>
            <p:nvPr/>
          </p:nvSpPr>
          <p:spPr bwMode="auto">
            <a:xfrm>
              <a:off x="1248" y="3504"/>
              <a:ext cx="1824" cy="336"/>
            </a:xfrm>
            <a:prstGeom prst="wedgeRectCallout">
              <a:avLst>
                <a:gd name="adj1" fmla="val 2630"/>
                <a:gd name="adj2" fmla="val -266963"/>
              </a:avLst>
            </a:prstGeom>
            <a:noFill/>
            <a:ln w="57150" cap="sq">
              <a:solidFill>
                <a:srgbClr val="2EB9B6"/>
              </a:solidFill>
              <a:miter lim="800000"/>
              <a:headEnd/>
              <a:tailEnd/>
            </a:ln>
          </p:spPr>
          <p:txBody>
            <a:bodyPr anchor="ctr"/>
            <a:lstStyle/>
            <a:p>
              <a:pPr algn="ctr"/>
              <a:endParaRPr lang="zh-CN" altLang="en-US" sz="2600" b="0"/>
            </a:p>
          </p:txBody>
        </p:sp>
        <p:sp>
          <p:nvSpPr>
            <p:cNvPr id="46086" name="Rectangle 14"/>
            <p:cNvSpPr>
              <a:spLocks noChangeArrowheads="1"/>
            </p:cNvSpPr>
            <p:nvPr/>
          </p:nvSpPr>
          <p:spPr bwMode="auto">
            <a:xfrm>
              <a:off x="1284" y="3504"/>
              <a:ext cx="1738" cy="327"/>
            </a:xfrm>
            <a:prstGeom prst="rect">
              <a:avLst/>
            </a:prstGeom>
            <a:noFill/>
            <a:ln w="12700" cap="sq">
              <a:noFill/>
              <a:miter lim="800000"/>
              <a:headEnd/>
              <a:tailEnd/>
            </a:ln>
          </p:spPr>
          <p:txBody>
            <a:bodyPr>
              <a:spAutoFit/>
            </a:bodyPr>
            <a:lstStyle/>
            <a:p>
              <a:pPr algn="ctr"/>
              <a:r>
                <a:rPr lang="zh-CN" altLang="en-US" sz="2800" baseline="0" dirty="0">
                  <a:solidFill>
                    <a:schemeClr val="accent2"/>
                  </a:solidFill>
                  <a:latin typeface="黑体" pitchFamily="2" charset="-122"/>
                  <a:ea typeface="黑体" pitchFamily="2" charset="-122"/>
                </a:rPr>
                <a:t>调用约瑟夫函数</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UAA2">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BUAA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BUAA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AA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AA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课程</Template>
  <TotalTime>6911</TotalTime>
  <Words>13523</Words>
  <Application>Microsoft Office PowerPoint</Application>
  <PresentationFormat>全屏显示(4:3)</PresentationFormat>
  <Paragraphs>2304</Paragraphs>
  <Slides>128</Slides>
  <Notes>18</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128</vt:i4>
      </vt:variant>
    </vt:vector>
  </HeadingPairs>
  <TitlesOfParts>
    <vt:vector size="149" baseType="lpstr">
      <vt:lpstr>Dotum</vt:lpstr>
      <vt:lpstr>方正舒体</vt:lpstr>
      <vt:lpstr>黑体</vt:lpstr>
      <vt:lpstr>华文彩云</vt:lpstr>
      <vt:lpstr>华文行楷</vt:lpstr>
      <vt:lpstr>华文新魏</vt:lpstr>
      <vt:lpstr>楷体</vt:lpstr>
      <vt:lpstr>楷体_GB2312</vt:lpstr>
      <vt:lpstr>隶书</vt:lpstr>
      <vt:lpstr>宋体</vt:lpstr>
      <vt:lpstr>微软雅黑</vt:lpstr>
      <vt:lpstr>幼圆</vt:lpstr>
      <vt:lpstr>Arial</vt:lpstr>
      <vt:lpstr>Arial Narrow</vt:lpstr>
      <vt:lpstr>Calibri</vt:lpstr>
      <vt:lpstr>Marlett</vt:lpstr>
      <vt:lpstr>Symbol</vt:lpstr>
      <vt:lpstr>Times New Roman</vt:lpstr>
      <vt:lpstr>Wingdings</vt:lpstr>
      <vt:lpstr>BUAA2</vt:lpstr>
      <vt:lpstr>Photo Editor 照片</vt:lpstr>
      <vt:lpstr>数据结构与程序设计 (Data Structure and Programming)</vt:lpstr>
      <vt:lpstr>PowerPoint 演示文稿</vt:lpstr>
      <vt:lpstr>问题2.1：词频统计</vt:lpstr>
      <vt:lpstr>问题2.1：词频统计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折半查找算法（binary search）</vt:lpstr>
      <vt:lpstr>折半查找算法（续）</vt:lpstr>
      <vt:lpstr>折半查找算法（续）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问题2.1：词频统计 – 顺序表</vt:lpstr>
      <vt:lpstr>问题2.1：词频统计 – 顺序表</vt:lpstr>
      <vt:lpstr>问题2.1：词频统计 – 代码实现</vt:lpstr>
      <vt:lpstr>问题2.1：词频统计 – 代码实现*</vt:lpstr>
      <vt:lpstr>问题2.1：词频统计</vt:lpstr>
      <vt:lpstr>问题2.1：词频统计</vt:lpstr>
      <vt:lpstr>PowerPoint 演示文稿</vt:lpstr>
      <vt:lpstr>线性表顺序存储结构的优缺点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问题2.1：词频统计 – 链表</vt:lpstr>
      <vt:lpstr>问题2.1：词频统计 – 链表</vt:lpstr>
      <vt:lpstr>问题2.1：词频统计 – 链表（代码实现）</vt:lpstr>
      <vt:lpstr>问题2.1：词频统计 – 链表（代码实现）</vt:lpstr>
      <vt:lpstr>问题2.1：词频统计 – 链表</vt:lpstr>
      <vt:lpstr>问题2.2：多项式相加（链表实现）*</vt:lpstr>
      <vt:lpstr>问题2.2：算法设计*</vt:lpstr>
      <vt:lpstr>问题2.2：算法设计*</vt:lpstr>
      <vt:lpstr>问题2.2：多项式相加*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问题2.3：显示文件最后n行</vt:lpstr>
      <vt:lpstr>问题2.3：问题分析</vt:lpstr>
      <vt:lpstr>问题2.3：算法设计</vt:lpstr>
      <vt:lpstr>问题2.3：代码实现（循环链表）</vt:lpstr>
      <vt:lpstr>问题2.3：代码实现</vt:lpstr>
      <vt:lpstr>问题2.3：代码实现</vt:lpstr>
      <vt:lpstr>问题2.3：其它方法*</vt:lpstr>
      <vt:lpstr>问题2.4：(JOSEPHU )谁是幸运者（海盗游戏）？*</vt:lpstr>
      <vt:lpstr>问题2.4：算法分析*</vt:lpstr>
      <vt:lpstr>问题2.4：代码实现*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YHH</dc:creator>
  <cp:lastModifiedBy>冯Morce</cp:lastModifiedBy>
  <cp:revision>68</cp:revision>
  <dcterms:created xsi:type="dcterms:W3CDTF">2015-06-18T09:40:41Z</dcterms:created>
  <dcterms:modified xsi:type="dcterms:W3CDTF">2018-06-20T14:04:39Z</dcterms:modified>
</cp:coreProperties>
</file>