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sldIdLst>
    <p:sldId id="348" r:id="rId2"/>
    <p:sldId id="262" r:id="rId3"/>
    <p:sldId id="263" r:id="rId4"/>
    <p:sldId id="322" r:id="rId5"/>
    <p:sldId id="264" r:id="rId6"/>
    <p:sldId id="265" r:id="rId7"/>
    <p:sldId id="266" r:id="rId8"/>
    <p:sldId id="267" r:id="rId9"/>
    <p:sldId id="268" r:id="rId10"/>
    <p:sldId id="269" r:id="rId11"/>
    <p:sldId id="323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324" r:id="rId31"/>
    <p:sldId id="325" r:id="rId32"/>
    <p:sldId id="326" r:id="rId33"/>
    <p:sldId id="329" r:id="rId34"/>
    <p:sldId id="327" r:id="rId35"/>
    <p:sldId id="328" r:id="rId36"/>
    <p:sldId id="344" r:id="rId37"/>
    <p:sldId id="333" r:id="rId38"/>
    <p:sldId id="289" r:id="rId39"/>
    <p:sldId id="290" r:id="rId40"/>
    <p:sldId id="291" r:id="rId41"/>
    <p:sldId id="292" r:id="rId42"/>
    <p:sldId id="293" r:id="rId43"/>
    <p:sldId id="334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35" r:id="rId52"/>
    <p:sldId id="301" r:id="rId53"/>
    <p:sldId id="302" r:id="rId54"/>
    <p:sldId id="337" r:id="rId55"/>
    <p:sldId id="303" r:id="rId56"/>
    <p:sldId id="304" r:id="rId57"/>
    <p:sldId id="305" r:id="rId58"/>
    <p:sldId id="306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38" r:id="rId69"/>
    <p:sldId id="339" r:id="rId70"/>
    <p:sldId id="340" r:id="rId71"/>
    <p:sldId id="343" r:id="rId72"/>
    <p:sldId id="346" r:id="rId73"/>
    <p:sldId id="347" r:id="rId74"/>
    <p:sldId id="318" r:id="rId75"/>
    <p:sldId id="319" r:id="rId76"/>
    <p:sldId id="320" r:id="rId77"/>
    <p:sldId id="321" r:id="rId78"/>
    <p:sldId id="260" r:id="rId7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06877-4418-4F4E-A2C6-3EF7A69D3004}" type="datetimeFigureOut">
              <a:rPr lang="zh-CN" altLang="en-US" smtClean="0"/>
              <a:pPr/>
              <a:t>2018/6/21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5FB9B-91CA-4EC1-A365-86E821EF3C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4CC3B-CE24-4CD6-AB3E-C2249609F8CD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858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zh-CN" altLang="en-US">
                <a:ea typeface="宋体" charset="-122"/>
              </a:rPr>
              <a:t>现实生活中的栈的例子：比如，航班登机，拥挤的大巴上客，摞起来的盘子，弹夹装弹和射击时出弹</a:t>
            </a:r>
            <a:endParaRPr lang="en-US" altLang="zh-CN">
              <a:ea typeface="宋体" charset="-122"/>
            </a:endParaRPr>
          </a:p>
          <a:p>
            <a:r>
              <a:rPr lang="zh-CN" altLang="en-US">
                <a:ea typeface="宋体" charset="-122"/>
              </a:rPr>
              <a:t>软件方面的应用：函数的逐级调用。</a:t>
            </a:r>
            <a:endParaRPr lang="en-US" altLang="zh-CN">
              <a:ea typeface="宋体" charset="-122"/>
            </a:endParaRPr>
          </a:p>
          <a:p>
            <a:endParaRPr lang="zh-CN" altLang="en-US">
              <a:ea typeface="宋体" charset="-122"/>
            </a:endParaRP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E5856D-5A33-418B-BDFF-D20C7902DEB4}" type="slidenum">
              <a:rPr lang="zh-CN" altLang="en-US" smtClean="0">
                <a:ea typeface="宋体" charset="-122"/>
              </a:rPr>
              <a:pPr/>
              <a:t>3</a:t>
            </a:fld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51660-495C-46F8-8D13-68ABB35B8F0A}" type="slidenum">
              <a:rPr lang="zh-CN" altLang="en-US" smtClean="0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42BFF-3A1A-4AA7-99D8-ED9FB313B961}" type="slidenum">
              <a:rPr lang="zh-CN" altLang="en-US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5FB9B-91CA-4EC1-A365-86E821EF3C4D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757238" y="1004888"/>
            <a:ext cx="7569200" cy="5229225"/>
          </a:xfrm>
          <a:prstGeom prst="rect">
            <a:avLst/>
          </a:prstGeom>
          <a:gradFill rotWithShape="0">
            <a:gsLst>
              <a:gs pos="0">
                <a:srgbClr val="FCFEBC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3041650"/>
            <a:ext cx="7772400" cy="774700"/>
          </a:xfrm>
        </p:spPr>
        <p:txBody>
          <a:bodyPr>
            <a:spAutoFit/>
          </a:bodyPr>
          <a:lstStyle>
            <a:lvl1pPr algn="ctr">
              <a:defRPr sz="5600">
                <a:latin typeface="Times New Roman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zh-CN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763588" y="987425"/>
            <a:ext cx="7566025" cy="13970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100000">
                <a:srgbClr val="66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endParaRPr lang="zh-CN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7900" y="1447800"/>
            <a:ext cx="3476625" cy="455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447800"/>
            <a:ext cx="3476625" cy="4556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731000" y="6229350"/>
            <a:ext cx="1729432" cy="44001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>
            <a:lvl2pPr>
              <a:buFont typeface="Wingdings" pitchFamily="2" charset="2"/>
              <a:buChar char="Ø"/>
              <a:defRPr/>
            </a:lvl2pPr>
            <a:lvl3pPr>
              <a:buFont typeface="Wingdings" pitchFamily="2" charset="2"/>
              <a:buChar char="ü"/>
              <a:defRPr sz="20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第一讲 绪论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020272" y="623731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u"/>
              <a:defRPr/>
            </a:lvl2pPr>
            <a:lvl3pPr>
              <a:defRPr sz="1800">
                <a:latin typeface="楷体" pitchFamily="49" charset="-122"/>
                <a:ea typeface="楷体" pitchFamily="49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104C4-9BBA-4869-957B-C459F96FE3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757238" y="1004888"/>
            <a:ext cx="7569200" cy="5229225"/>
          </a:xfrm>
          <a:prstGeom prst="rect">
            <a:avLst/>
          </a:prstGeom>
          <a:gradFill rotWithShape="0">
            <a:gsLst>
              <a:gs pos="0">
                <a:srgbClr val="FCFEBC"/>
              </a:gs>
              <a:gs pos="100000">
                <a:srgbClr val="FFCC66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153988"/>
            <a:ext cx="8189913" cy="84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Slide Title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1447800"/>
            <a:ext cx="7105650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Body Text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763588" y="987425"/>
            <a:ext cx="7566025" cy="139700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46275"/>
                  <a:invGamma/>
                </a:srgbClr>
              </a:gs>
              <a:gs pos="100000">
                <a:srgbClr val="6699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137160" rIns="45720" anchor="ctr"/>
          <a:lstStyle/>
          <a:p>
            <a:endParaRPr lang="zh-CN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59113" y="62372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 b="0"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 b="0">
                <a:solidFill>
                  <a:schemeClr val="bg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164388" y="6308725"/>
            <a:ext cx="793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1600" b="0">
                <a:solidFill>
                  <a:srgbClr val="9F9F9F"/>
                </a:solidFill>
                <a:ea typeface="隶书" pitchFamily="49" charset="-122"/>
              </a:rPr>
              <a:t>晏海华</a:t>
            </a:r>
          </a:p>
        </p:txBody>
      </p:sp>
      <p:pic>
        <p:nvPicPr>
          <p:cNvPr id="4105" name="Picture 9" descr="snap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651500" y="0"/>
            <a:ext cx="3492500" cy="62071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6" r:id="rId4"/>
    <p:sldLayoutId id="2147483667" r:id="rId5"/>
    <p:sldLayoutId id="2147483670" r:id="rId6"/>
    <p:sldLayoutId id="2147483673" r:id="rId7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3000" b="1">
          <a:solidFill>
            <a:schemeClr val="tx2"/>
          </a:solidFill>
          <a:latin typeface="Arial Narrow" pitchFamily="34" charset="0"/>
        </a:defRPr>
      </a:lvl9pPr>
    </p:titleStyle>
    <p:bodyStyle>
      <a:lvl1pPr marL="279400" indent="-279400" algn="l" rtl="0" eaLnBrk="1" fontAlgn="base" hangingPunct="1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7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90563" indent="-296863" algn="l" rtl="0" eaLnBrk="1" fontAlgn="base" hangingPunct="1">
        <a:lnSpc>
          <a:spcPct val="90000"/>
        </a:lnSpc>
        <a:spcBef>
          <a:spcPct val="60000"/>
        </a:spcBef>
        <a:spcAft>
          <a:spcPct val="0"/>
        </a:spcAft>
        <a:buClr>
          <a:srgbClr val="D60093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80486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9191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0334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14906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19478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4050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2862263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8.xml"/><Relationship Id="rId1" Type="http://schemas.openxmlformats.org/officeDocument/2006/relationships/slideLayout" Target="../slideLayouts/slideLayout5.xml"/><Relationship Id="rId5" Type="http://schemas.openxmlformats.org/officeDocument/2006/relationships/slide" Target="slide9.xml"/><Relationship Id="rId4" Type="http://schemas.openxmlformats.org/officeDocument/2006/relationships/slide" Target="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060575"/>
            <a:ext cx="7772400" cy="1238250"/>
          </a:xfrm>
        </p:spPr>
        <p:txBody>
          <a:bodyPr/>
          <a:lstStyle/>
          <a:p>
            <a:r>
              <a:rPr lang="zh-CN" altLang="en-US" dirty="0">
                <a:ea typeface="宋体" pitchFamily="2" charset="-122"/>
              </a:rPr>
              <a:t>数据结构与程序设计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sz="3800" dirty="0">
                <a:ea typeface="宋体" pitchFamily="2" charset="-122"/>
              </a:rPr>
              <a:t>(</a:t>
            </a:r>
            <a:r>
              <a:rPr lang="en-US" altLang="zh-CN" sz="3800" dirty="0">
                <a:solidFill>
                  <a:srgbClr val="7030A0"/>
                </a:solidFill>
                <a:ea typeface="宋体" pitchFamily="2" charset="-122"/>
              </a:rPr>
              <a:t>D</a:t>
            </a:r>
            <a:r>
              <a:rPr lang="en-US" altLang="zh-CN" sz="3800" dirty="0">
                <a:ea typeface="宋体" pitchFamily="2" charset="-122"/>
              </a:rPr>
              <a:t>ata </a:t>
            </a:r>
            <a:r>
              <a:rPr lang="en-US" altLang="zh-CN" sz="3800" dirty="0">
                <a:solidFill>
                  <a:srgbClr val="7030A0"/>
                </a:solidFill>
                <a:ea typeface="宋体" pitchFamily="2" charset="-122"/>
              </a:rPr>
              <a:t>S</a:t>
            </a:r>
            <a:r>
              <a:rPr lang="en-US" altLang="zh-CN" sz="3800" dirty="0">
                <a:ea typeface="宋体" pitchFamily="2" charset="-122"/>
              </a:rPr>
              <a:t>tructure and </a:t>
            </a:r>
            <a:r>
              <a:rPr lang="en-US" altLang="zh-CN" sz="3800" dirty="0">
                <a:solidFill>
                  <a:srgbClr val="7030A0"/>
                </a:solidFill>
                <a:ea typeface="宋体" pitchFamily="2" charset="-122"/>
              </a:rPr>
              <a:t>P</a:t>
            </a:r>
            <a:r>
              <a:rPr lang="en-US" altLang="zh-CN" sz="3800" dirty="0">
                <a:ea typeface="宋体" pitchFamily="2" charset="-122"/>
              </a:rPr>
              <a:t>rogramming)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92AD7DB-C0F5-47CE-A000-6348F4953C06}"/>
              </a:ext>
            </a:extLst>
          </p:cNvPr>
          <p:cNvSpPr/>
          <p:nvPr/>
        </p:nvSpPr>
        <p:spPr>
          <a:xfrm>
            <a:off x="2718520" y="5495751"/>
            <a:ext cx="3433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Font typeface="Wingdings" pitchFamily="2" charset="2"/>
              <a:buNone/>
            </a:pP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北航计算机学院 晏海华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7CD0DA-BADB-4DC6-B108-E7DDA34B7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544" y="3559176"/>
            <a:ext cx="6400800" cy="159801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9400" indent="-279400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7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0563" indent="-296863" algn="l" rtl="0" eaLnBrk="0" fontAlgn="base" hangingPunct="0">
              <a:lnSpc>
                <a:spcPct val="9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804863" indent="1095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</a:defRPr>
            </a:lvl3pPr>
            <a:lvl4pPr marL="919163" indent="452438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4pPr>
            <a:lvl5pPr marL="1033463" indent="795338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5pPr>
            <a:lvl6pPr marL="14906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19478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24050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2862263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zh-CN" altLang="en-US" sz="3200" dirty="0">
                <a:latin typeface="隶书" panose="02010509060101010101" pitchFamily="49" charset="-122"/>
                <a:ea typeface="隶书" panose="02010509060101010101" pitchFamily="49" charset="-122"/>
              </a:rPr>
              <a:t>数据结构</a:t>
            </a:r>
            <a:endParaRPr lang="en-US" altLang="zh-CN" sz="32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algn="ctr">
              <a:lnSpc>
                <a:spcPts val="2200"/>
              </a:lnSpc>
              <a:buNone/>
            </a:pPr>
            <a:r>
              <a:rPr lang="zh-CN" altLang="en-US" sz="3200" b="0" dirty="0">
                <a:latin typeface="楷体" panose="02010609060101010101" pitchFamily="49" charset="-122"/>
                <a:ea typeface="楷体" panose="02010609060101010101" pitchFamily="49" charset="-122"/>
              </a:rPr>
              <a:t>栈与队</a:t>
            </a:r>
            <a:endParaRPr lang="en-US" altLang="zh-CN" sz="3200" b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 algn="ctr" eaLnBrk="1" hangingPunct="1">
              <a:lnSpc>
                <a:spcPts val="1800"/>
              </a:lnSpc>
              <a:buNone/>
            </a:pPr>
            <a:r>
              <a:rPr lang="en-US" altLang="zh-CN" b="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itchFamily="49" charset="-122"/>
                <a:ea typeface="楷体" pitchFamily="49" charset="-122"/>
              </a:rPr>
              <a:t>(Stack and Queue)</a:t>
            </a:r>
          </a:p>
        </p:txBody>
      </p:sp>
    </p:spTree>
    <p:extLst>
      <p:ext uri="{BB962C8B-B14F-4D97-AF65-F5344CB8AC3E}">
        <p14:creationId xmlns:p14="http://schemas.microsoft.com/office/powerpoint/2010/main" val="176536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3733800"/>
            <a:ext cx="6629400" cy="2362200"/>
            <a:chOff x="1104" y="2400"/>
            <a:chExt cx="4176" cy="1488"/>
          </a:xfrm>
        </p:grpSpPr>
        <p:sp>
          <p:nvSpPr>
            <p:cNvPr id="34836" name="Rectangle 3"/>
            <p:cNvSpPr>
              <a:spLocks noChangeArrowheads="1"/>
            </p:cNvSpPr>
            <p:nvPr/>
          </p:nvSpPr>
          <p:spPr bwMode="auto">
            <a:xfrm>
              <a:off x="1104" y="2400"/>
              <a:ext cx="4176" cy="1488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24686" dir="2837437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7" name="Oval 4"/>
            <p:cNvSpPr>
              <a:spLocks noChangeArrowheads="1"/>
            </p:cNvSpPr>
            <p:nvPr/>
          </p:nvSpPr>
          <p:spPr bwMode="auto">
            <a:xfrm>
              <a:off x="1309" y="2714"/>
              <a:ext cx="432" cy="864"/>
            </a:xfrm>
            <a:prstGeom prst="ellipse">
              <a:avLst/>
            </a:prstGeom>
            <a:solidFill>
              <a:srgbClr val="B5DA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8" name="Rectangle 5"/>
            <p:cNvSpPr>
              <a:spLocks noChangeArrowheads="1"/>
            </p:cNvSpPr>
            <p:nvPr/>
          </p:nvSpPr>
          <p:spPr bwMode="auto">
            <a:xfrm>
              <a:off x="1346" y="2688"/>
              <a:ext cx="600" cy="86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3100" b="1">
                  <a:solidFill>
                    <a:srgbClr val="FF3300"/>
                  </a:solidFill>
                  <a:ea typeface="黑体" pitchFamily="2" charset="-122"/>
                </a:rPr>
                <a:t>特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3100" b="1">
                  <a:solidFill>
                    <a:srgbClr val="FF3300"/>
                  </a:solidFill>
                  <a:ea typeface="黑体" pitchFamily="2" charset="-122"/>
                </a:rPr>
                <a:t>殊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3100" b="1">
                  <a:solidFill>
                    <a:srgbClr val="FF3300"/>
                  </a:solidFill>
                  <a:ea typeface="黑体" pitchFamily="2" charset="-122"/>
                </a:rPr>
                <a:t>性</a:t>
              </a:r>
              <a:endParaRPr lang="zh-CN" altLang="en-US" sz="3100" b="1">
                <a:solidFill>
                  <a:srgbClr val="FF3300"/>
                </a:solidFill>
              </a:endParaRPr>
            </a:p>
          </p:txBody>
        </p:sp>
      </p:grp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2760663" y="4175125"/>
            <a:ext cx="5562600" cy="819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1.  </a:t>
            </a:r>
            <a:r>
              <a:rPr lang="zh-CN" altLang="en-US" sz="2800" b="1">
                <a:solidFill>
                  <a:srgbClr val="000099"/>
                </a:solidFill>
                <a:ea typeface="幼圆" pitchFamily="49" charset="-122"/>
              </a:rPr>
              <a:t>其操作仅仅是一般线性表的</a:t>
            </a:r>
          </a:p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  <a:ea typeface="幼圆" pitchFamily="49" charset="-122"/>
              </a:rPr>
              <a:t>     操作的一个子集。</a:t>
            </a:r>
          </a:p>
        </p:txBody>
      </p:sp>
      <p:sp>
        <p:nvSpPr>
          <p:cNvPr id="260103" name="Text Box 7"/>
          <p:cNvSpPr txBox="1">
            <a:spLocks noChangeArrowheads="1"/>
          </p:cNvSpPr>
          <p:nvPr/>
        </p:nvSpPr>
        <p:spPr bwMode="auto">
          <a:xfrm>
            <a:off x="2782888" y="4972050"/>
            <a:ext cx="5319712" cy="819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  <a:ea typeface="幼圆" pitchFamily="49" charset="-122"/>
              </a:rPr>
              <a:t>2.  插入和删除操作的位置受到</a:t>
            </a:r>
          </a:p>
          <a:p>
            <a:pPr>
              <a:lnSpc>
                <a:spcPct val="85000"/>
              </a:lnSpc>
            </a:pPr>
            <a:r>
              <a:rPr lang="zh-CN" altLang="en-US" sz="2800" b="1">
                <a:solidFill>
                  <a:srgbClr val="000099"/>
                </a:solidFill>
                <a:ea typeface="幼圆" pitchFamily="49" charset="-122"/>
              </a:rPr>
              <a:t>     限制</a:t>
            </a:r>
            <a:r>
              <a:rPr lang="zh-CN" altLang="en-US" sz="2800" b="1">
                <a:solidFill>
                  <a:srgbClr val="000099"/>
                </a:solidFill>
                <a:latin typeface="幼圆" pitchFamily="49" charset="-122"/>
                <a:ea typeface="幼圆" pitchFamily="49" charset="-122"/>
              </a:rPr>
              <a:t>。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85800" y="346075"/>
            <a:ext cx="6096000" cy="3048000"/>
            <a:chOff x="432" y="288"/>
            <a:chExt cx="3840" cy="1920"/>
          </a:xfrm>
        </p:grpSpPr>
        <p:sp>
          <p:nvSpPr>
            <p:cNvPr id="34833" name="Rectangle 19"/>
            <p:cNvSpPr>
              <a:spLocks noChangeArrowheads="1"/>
            </p:cNvSpPr>
            <p:nvPr/>
          </p:nvSpPr>
          <p:spPr bwMode="auto">
            <a:xfrm>
              <a:off x="432" y="519"/>
              <a:ext cx="3840" cy="1689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33487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4" name="Rectangle 20"/>
            <p:cNvSpPr>
              <a:spLocks noChangeArrowheads="1"/>
            </p:cNvSpPr>
            <p:nvPr/>
          </p:nvSpPr>
          <p:spPr bwMode="auto">
            <a:xfrm>
              <a:off x="432" y="288"/>
              <a:ext cx="2400" cy="373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35" name="Text Box 21"/>
            <p:cNvSpPr txBox="1">
              <a:spLocks noChangeArrowheads="1"/>
            </p:cNvSpPr>
            <p:nvPr/>
          </p:nvSpPr>
          <p:spPr bwMode="auto">
            <a:xfrm>
              <a:off x="509" y="302"/>
              <a:ext cx="259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 dirty="0">
                  <a:solidFill>
                    <a:srgbClr val="000099"/>
                  </a:solidFill>
                </a:rPr>
                <a:t>(</a:t>
              </a:r>
              <a:r>
                <a:rPr kumimoji="1" lang="zh-CN" altLang="en-US" sz="3100" b="1" dirty="0">
                  <a:solidFill>
                    <a:srgbClr val="000099"/>
                  </a:solidFill>
                </a:rPr>
                <a:t>二</a:t>
              </a:r>
              <a:r>
                <a:rPr kumimoji="1" lang="en-US" altLang="zh-CN" sz="3100" b="1" dirty="0">
                  <a:solidFill>
                    <a:srgbClr val="000099"/>
                  </a:solidFill>
                </a:rPr>
                <a:t>) </a:t>
              </a:r>
              <a:r>
                <a:rPr kumimoji="1" lang="zh-CN" altLang="en-US" sz="3100" dirty="0">
                  <a:solidFill>
                    <a:srgbClr val="000099"/>
                  </a:solidFill>
                  <a:ea typeface="宋体" charset="-122"/>
                </a:rPr>
                <a:t> </a:t>
              </a:r>
              <a:r>
                <a:rPr kumimoji="1" lang="zh-CN" altLang="en-US" sz="3100" b="1" dirty="0">
                  <a:solidFill>
                    <a:srgbClr val="000099"/>
                  </a:solidFill>
                </a:rPr>
                <a:t>栈的基本操作</a:t>
              </a:r>
              <a:endParaRPr kumimoji="1" lang="zh-CN" altLang="en-US" sz="3100" dirty="0">
                <a:solidFill>
                  <a:srgbClr val="000099"/>
                </a:solidFill>
              </a:endParaRPr>
            </a:p>
          </p:txBody>
        </p:sp>
      </p:grpSp>
      <p:sp>
        <p:nvSpPr>
          <p:cNvPr id="260118" name="Text Box 22"/>
          <p:cNvSpPr txBox="1">
            <a:spLocks noChangeArrowheads="1"/>
          </p:cNvSpPr>
          <p:nvPr/>
        </p:nvSpPr>
        <p:spPr bwMode="auto">
          <a:xfrm>
            <a:off x="1244600" y="1073150"/>
            <a:ext cx="173355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>
                <a:solidFill>
                  <a:srgbClr val="000000"/>
                </a:solidFill>
              </a:rPr>
              <a:t>1.  </a:t>
            </a:r>
            <a:r>
              <a:rPr kumimoji="1" lang="zh-CN" altLang="en-US" sz="2900" b="1">
                <a:solidFill>
                  <a:srgbClr val="000000"/>
                </a:solidFill>
                <a:ea typeface="幼圆" pitchFamily="49" charset="-122"/>
              </a:rPr>
              <a:t>插入</a:t>
            </a:r>
            <a:endParaRPr kumimoji="1" lang="en-US" altLang="en-US" sz="2900" b="1">
              <a:solidFill>
                <a:srgbClr val="000000"/>
              </a:solidFill>
            </a:endParaRPr>
          </a:p>
        </p:txBody>
      </p:sp>
      <p:sp>
        <p:nvSpPr>
          <p:cNvPr id="260119" name="Text Box 23"/>
          <p:cNvSpPr txBox="1">
            <a:spLocks noChangeArrowheads="1"/>
          </p:cNvSpPr>
          <p:nvPr/>
        </p:nvSpPr>
        <p:spPr bwMode="auto">
          <a:xfrm>
            <a:off x="2406650" y="1090613"/>
            <a:ext cx="3317875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600" b="1">
                <a:solidFill>
                  <a:schemeClr val="accent2"/>
                </a:solidFill>
              </a:rPr>
              <a:t>（</a:t>
            </a:r>
            <a:r>
              <a:rPr kumimoji="1" lang="zh-CN" altLang="en-US" sz="2600" b="1">
                <a:solidFill>
                  <a:schemeClr val="accent2"/>
                </a:solidFill>
                <a:ea typeface="幼圆" pitchFamily="49" charset="-122"/>
              </a:rPr>
              <a:t>进栈、入栈、压栈</a:t>
            </a:r>
            <a:r>
              <a:rPr kumimoji="1" lang="zh-CN" altLang="en-US" sz="2600" b="1">
                <a:solidFill>
                  <a:schemeClr val="accent2"/>
                </a:solidFill>
              </a:rPr>
              <a:t>）</a:t>
            </a:r>
            <a:endParaRPr kumimoji="1" lang="en-US" altLang="en-US" sz="2600" b="1">
              <a:solidFill>
                <a:schemeClr val="accent2"/>
              </a:solidFill>
            </a:endParaRPr>
          </a:p>
        </p:txBody>
      </p:sp>
      <p:sp>
        <p:nvSpPr>
          <p:cNvPr id="260120" name="Rectangle 24"/>
          <p:cNvSpPr>
            <a:spLocks noChangeArrowheads="1"/>
          </p:cNvSpPr>
          <p:nvPr/>
        </p:nvSpPr>
        <p:spPr bwMode="auto">
          <a:xfrm>
            <a:off x="1246188" y="1489075"/>
            <a:ext cx="18669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>
                <a:solidFill>
                  <a:srgbClr val="000000"/>
                </a:solidFill>
              </a:rPr>
              <a:t>2.  </a:t>
            </a:r>
            <a:r>
              <a:rPr kumimoji="1" lang="zh-CN" altLang="en-US" sz="2900" b="1">
                <a:solidFill>
                  <a:srgbClr val="000000"/>
                </a:solidFill>
                <a:ea typeface="幼圆" pitchFamily="49" charset="-122"/>
              </a:rPr>
              <a:t>删除</a:t>
            </a:r>
            <a:endParaRPr kumimoji="1" lang="zh-CN" altLang="en-US" sz="2900" b="1">
              <a:solidFill>
                <a:srgbClr val="000000"/>
              </a:solidFill>
            </a:endParaRPr>
          </a:p>
        </p:txBody>
      </p:sp>
      <p:sp>
        <p:nvSpPr>
          <p:cNvPr id="260121" name="Text Box 25"/>
          <p:cNvSpPr txBox="1">
            <a:spLocks noChangeArrowheads="1"/>
          </p:cNvSpPr>
          <p:nvPr/>
        </p:nvSpPr>
        <p:spPr bwMode="auto">
          <a:xfrm>
            <a:off x="2408238" y="1504950"/>
            <a:ext cx="3398837" cy="492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600" b="1">
                <a:solidFill>
                  <a:schemeClr val="accent2"/>
                </a:solidFill>
              </a:rPr>
              <a:t>（</a:t>
            </a:r>
            <a:r>
              <a:rPr kumimoji="1" lang="zh-CN" altLang="en-US" sz="2600" b="1">
                <a:solidFill>
                  <a:schemeClr val="accent2"/>
                </a:solidFill>
                <a:ea typeface="幼圆" pitchFamily="49" charset="-122"/>
              </a:rPr>
              <a:t>出栈、退栈、弹出</a:t>
            </a:r>
            <a:r>
              <a:rPr kumimoji="1" lang="zh-CN" altLang="en-US" sz="2600" b="1">
                <a:solidFill>
                  <a:schemeClr val="accent2"/>
                </a:solidFill>
              </a:rPr>
              <a:t>）</a:t>
            </a:r>
            <a:endParaRPr kumimoji="1" lang="en-US" altLang="en-US" sz="2600" b="1">
              <a:solidFill>
                <a:schemeClr val="accent2"/>
              </a:solidFill>
            </a:endParaRPr>
          </a:p>
        </p:txBody>
      </p:sp>
      <p:sp>
        <p:nvSpPr>
          <p:cNvPr id="260122" name="Rectangle 26"/>
          <p:cNvSpPr>
            <a:spLocks noChangeArrowheads="1"/>
          </p:cNvSpPr>
          <p:nvPr/>
        </p:nvSpPr>
        <p:spPr bwMode="auto">
          <a:xfrm>
            <a:off x="1246188" y="1911350"/>
            <a:ext cx="40767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 dirty="0">
                <a:solidFill>
                  <a:srgbClr val="000000"/>
                </a:solidFill>
              </a:rPr>
              <a:t>3.  </a:t>
            </a:r>
            <a:r>
              <a:rPr kumimoji="1" lang="zh-CN" altLang="en-US" sz="2900" b="1" dirty="0">
                <a:solidFill>
                  <a:srgbClr val="000000"/>
                </a:solidFill>
                <a:ea typeface="幼圆" pitchFamily="49" charset="-122"/>
              </a:rPr>
              <a:t>测试栈是否为空</a:t>
            </a:r>
            <a:endParaRPr kumimoji="1" lang="zh-CN" altLang="en-US" sz="2900" b="1" dirty="0">
              <a:solidFill>
                <a:srgbClr val="000000"/>
              </a:solidFill>
            </a:endParaRPr>
          </a:p>
        </p:txBody>
      </p:sp>
      <p:sp>
        <p:nvSpPr>
          <p:cNvPr id="260123" name="Rectangle 27"/>
          <p:cNvSpPr>
            <a:spLocks noChangeArrowheads="1"/>
          </p:cNvSpPr>
          <p:nvPr/>
        </p:nvSpPr>
        <p:spPr bwMode="auto">
          <a:xfrm>
            <a:off x="1236663" y="2333625"/>
            <a:ext cx="40767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 dirty="0">
                <a:solidFill>
                  <a:srgbClr val="003399"/>
                </a:solidFill>
              </a:rPr>
              <a:t>4.  </a:t>
            </a:r>
            <a:r>
              <a:rPr kumimoji="1" lang="zh-CN" altLang="en-US" sz="2900" b="1" dirty="0">
                <a:solidFill>
                  <a:srgbClr val="003399"/>
                </a:solidFill>
                <a:ea typeface="幼圆" pitchFamily="49" charset="-122"/>
              </a:rPr>
              <a:t>测试栈是否已满</a:t>
            </a:r>
            <a:endParaRPr kumimoji="1" lang="zh-CN" altLang="en-US" sz="2900" b="1" dirty="0">
              <a:solidFill>
                <a:srgbClr val="003399"/>
              </a:solidFill>
            </a:endParaRPr>
          </a:p>
        </p:txBody>
      </p:sp>
      <p:sp>
        <p:nvSpPr>
          <p:cNvPr id="260124" name="Rectangle 28"/>
          <p:cNvSpPr>
            <a:spLocks noChangeArrowheads="1"/>
          </p:cNvSpPr>
          <p:nvPr/>
        </p:nvSpPr>
        <p:spPr bwMode="auto">
          <a:xfrm>
            <a:off x="1235075" y="2749550"/>
            <a:ext cx="438150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>
                <a:solidFill>
                  <a:srgbClr val="003399"/>
                </a:solidFill>
              </a:rPr>
              <a:t>5.  </a:t>
            </a:r>
            <a:r>
              <a:rPr kumimoji="1" lang="zh-CN" altLang="en-US" sz="2900" b="1">
                <a:solidFill>
                  <a:srgbClr val="003399"/>
                </a:solidFill>
                <a:ea typeface="幼圆" pitchFamily="49" charset="-122"/>
              </a:rPr>
              <a:t>检索当前栈顶元素</a:t>
            </a:r>
            <a:endParaRPr kumimoji="1" lang="en-US" altLang="zh-CN" sz="2900" b="1">
              <a:solidFill>
                <a:srgbClr val="003399"/>
              </a:solidFill>
            </a:endParaRP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829300" y="1014413"/>
            <a:ext cx="644525" cy="1504950"/>
            <a:chOff x="3672" y="2496"/>
            <a:chExt cx="406" cy="948"/>
          </a:xfrm>
        </p:grpSpPr>
        <p:sp>
          <p:nvSpPr>
            <p:cNvPr id="34830" name="Text Box 30"/>
            <p:cNvSpPr txBox="1">
              <a:spLocks noChangeArrowheads="1"/>
            </p:cNvSpPr>
            <p:nvPr/>
          </p:nvSpPr>
          <p:spPr bwMode="auto">
            <a:xfrm rot="545442">
              <a:off x="3672" y="2496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34831" name="Text Box 31"/>
            <p:cNvSpPr txBox="1">
              <a:spLocks noChangeArrowheads="1"/>
            </p:cNvSpPr>
            <p:nvPr/>
          </p:nvSpPr>
          <p:spPr bwMode="auto">
            <a:xfrm rot="545442">
              <a:off x="3684" y="2791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34832" name="Text Box 32"/>
            <p:cNvSpPr txBox="1">
              <a:spLocks noChangeArrowheads="1"/>
            </p:cNvSpPr>
            <p:nvPr/>
          </p:nvSpPr>
          <p:spPr bwMode="auto">
            <a:xfrm rot="545442">
              <a:off x="3684" y="3079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2" grpId="0"/>
      <p:bldP spid="260103" grpId="0"/>
      <p:bldP spid="260118" grpId="0"/>
      <p:bldP spid="260119" grpId="0"/>
      <p:bldP spid="260120" grpId="0"/>
      <p:bldP spid="260121" grpId="0"/>
      <p:bldP spid="260122" grpId="0"/>
      <p:bldP spid="260123" grpId="0"/>
      <p:bldP spid="2601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922114"/>
          </a:xfrm>
        </p:spPr>
        <p:txBody>
          <a:bodyPr/>
          <a:lstStyle/>
          <a:p>
            <a:r>
              <a:rPr kumimoji="1" lang="zh-CN" altLang="en-US" sz="2800" dirty="0">
                <a:solidFill>
                  <a:srgbClr val="000099"/>
                </a:solidFill>
              </a:rPr>
              <a:t>栈的基本操作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0" dirty="0"/>
              <a:t>void push(Stack s, </a:t>
            </a:r>
            <a:r>
              <a:rPr lang="en-US" altLang="zh-CN" sz="2000" b="0" dirty="0" err="1"/>
              <a:t>ElemType</a:t>
            </a:r>
            <a:r>
              <a:rPr lang="en-US" altLang="zh-CN" sz="2000" b="0" dirty="0"/>
              <a:t> e) //</a:t>
            </a:r>
            <a:r>
              <a:rPr lang="zh-CN" altLang="en-US" sz="2000" b="0" dirty="0"/>
              <a:t>压一个元素进栈</a:t>
            </a:r>
            <a:endParaRPr lang="en-US" altLang="zh-CN" sz="2000" b="0" dirty="0"/>
          </a:p>
          <a:p>
            <a:r>
              <a:rPr lang="en-US" altLang="zh-CN" sz="2000" b="0" dirty="0" err="1"/>
              <a:t>ElemType</a:t>
            </a:r>
            <a:r>
              <a:rPr lang="en-US" altLang="zh-CN" sz="2000" b="0" dirty="0"/>
              <a:t> pop(Stack s) //</a:t>
            </a:r>
            <a:r>
              <a:rPr lang="zh-CN" altLang="en-US" sz="2000" b="0" dirty="0"/>
              <a:t>从栈中弹出一个元素</a:t>
            </a:r>
            <a:endParaRPr lang="en-US" altLang="zh-CN" sz="2000" b="0" dirty="0"/>
          </a:p>
          <a:p>
            <a:r>
              <a:rPr lang="en-US" altLang="zh-CN" sz="2000" b="0" dirty="0" err="1"/>
              <a:t>int</a:t>
            </a:r>
            <a:r>
              <a:rPr lang="en-US" altLang="zh-CN" sz="2000" b="0" dirty="0"/>
              <a:t>  </a:t>
            </a:r>
            <a:r>
              <a:rPr lang="en-US" altLang="zh-CN" sz="2000" b="0" dirty="0" err="1"/>
              <a:t>isEmpty</a:t>
            </a:r>
            <a:r>
              <a:rPr lang="en-US" altLang="zh-CN" sz="2000" b="0" dirty="0"/>
              <a:t>(Stack s) //</a:t>
            </a:r>
            <a:r>
              <a:rPr lang="zh-CN" altLang="en-US" sz="2000" b="0" dirty="0"/>
              <a:t>判断栈是否为空</a:t>
            </a:r>
            <a:endParaRPr lang="en-US" altLang="zh-CN" sz="2000" b="0" dirty="0"/>
          </a:p>
          <a:p>
            <a:r>
              <a:rPr lang="en-US" altLang="zh-CN" sz="2000" b="0" dirty="0" err="1"/>
              <a:t>int</a:t>
            </a:r>
            <a:r>
              <a:rPr lang="en-US" altLang="zh-CN" sz="2000" b="0" dirty="0"/>
              <a:t> </a:t>
            </a:r>
            <a:r>
              <a:rPr lang="en-US" altLang="zh-CN" sz="2000" b="0" dirty="0" err="1"/>
              <a:t>isFull</a:t>
            </a:r>
            <a:r>
              <a:rPr lang="en-US" altLang="zh-CN" sz="2000" b="0" dirty="0"/>
              <a:t>(Stack s) //</a:t>
            </a:r>
            <a:r>
              <a:rPr lang="zh-CN" altLang="en-US" sz="2000" b="0" dirty="0"/>
              <a:t>判断栈是否已满</a:t>
            </a:r>
            <a:endParaRPr lang="en-US" altLang="zh-CN" sz="2000" b="0" dirty="0"/>
          </a:p>
          <a:p>
            <a:r>
              <a:rPr lang="en-US" altLang="zh-CN" sz="2000" b="0" dirty="0" err="1"/>
              <a:t>ElemType</a:t>
            </a:r>
            <a:r>
              <a:rPr lang="en-US" altLang="zh-CN" sz="2000" b="0" dirty="0"/>
              <a:t> </a:t>
            </a:r>
            <a:r>
              <a:rPr lang="en-US" altLang="zh-CN" sz="2000" b="0" dirty="0" err="1"/>
              <a:t>getTop</a:t>
            </a:r>
            <a:r>
              <a:rPr lang="en-US" altLang="zh-CN" sz="2000" b="0" dirty="0"/>
              <a:t>(Stack s) //</a:t>
            </a:r>
            <a:r>
              <a:rPr lang="zh-CN" altLang="en-US" sz="2000" b="0" dirty="0"/>
              <a:t>获取栈顶元素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35" name="Text Box 15"/>
          <p:cNvSpPr txBox="1">
            <a:spLocks noChangeArrowheads="1"/>
          </p:cNvSpPr>
          <p:nvPr/>
        </p:nvSpPr>
        <p:spPr bwMode="auto">
          <a:xfrm>
            <a:off x="1905000" y="546258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261136" name="Text Box 16"/>
          <p:cNvSpPr txBox="1">
            <a:spLocks noChangeArrowheads="1"/>
          </p:cNvSpPr>
          <p:nvPr/>
        </p:nvSpPr>
        <p:spPr bwMode="auto">
          <a:xfrm>
            <a:off x="2362200" y="5503863"/>
            <a:ext cx="3825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261137" name="Text Box 17"/>
          <p:cNvSpPr txBox="1">
            <a:spLocks noChangeArrowheads="1"/>
          </p:cNvSpPr>
          <p:nvPr/>
        </p:nvSpPr>
        <p:spPr bwMode="auto">
          <a:xfrm>
            <a:off x="2819400" y="5486400"/>
            <a:ext cx="341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261138" name="Text Box 18"/>
          <p:cNvSpPr txBox="1">
            <a:spLocks noChangeArrowheads="1"/>
          </p:cNvSpPr>
          <p:nvPr/>
        </p:nvSpPr>
        <p:spPr bwMode="auto">
          <a:xfrm>
            <a:off x="3276600" y="5503863"/>
            <a:ext cx="382588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d</a:t>
            </a:r>
          </a:p>
        </p:txBody>
      </p:sp>
      <p:sp>
        <p:nvSpPr>
          <p:cNvPr id="261139" name="Text Box 19"/>
          <p:cNvSpPr txBox="1">
            <a:spLocks noChangeArrowheads="1"/>
          </p:cNvSpPr>
          <p:nvPr/>
        </p:nvSpPr>
        <p:spPr bwMode="auto">
          <a:xfrm>
            <a:off x="3733800" y="5486400"/>
            <a:ext cx="341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e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581400" y="5964238"/>
            <a:ext cx="746125" cy="609600"/>
            <a:chOff x="2372" y="3504"/>
            <a:chExt cx="470" cy="384"/>
          </a:xfrm>
        </p:grpSpPr>
        <p:sp>
          <p:nvSpPr>
            <p:cNvPr id="35871" name="Text Box 21"/>
            <p:cNvSpPr txBox="1">
              <a:spLocks noChangeArrowheads="1"/>
            </p:cNvSpPr>
            <p:nvPr/>
          </p:nvSpPr>
          <p:spPr bwMode="auto">
            <a:xfrm>
              <a:off x="2372" y="3657"/>
              <a:ext cx="47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76003B"/>
                  </a:solidFill>
                </a:rPr>
                <a:t>top=4</a:t>
              </a:r>
            </a:p>
          </p:txBody>
        </p:sp>
        <p:sp>
          <p:nvSpPr>
            <p:cNvPr id="35872" name="Line 22"/>
            <p:cNvSpPr>
              <a:spLocks noChangeShapeType="1"/>
            </p:cNvSpPr>
            <p:nvPr/>
          </p:nvSpPr>
          <p:spPr bwMode="auto">
            <a:xfrm flipV="1">
              <a:off x="2544" y="3504"/>
              <a:ext cx="0" cy="192"/>
            </a:xfrm>
            <a:prstGeom prst="line">
              <a:avLst/>
            </a:prstGeom>
            <a:noFill/>
            <a:ln w="12700" cap="sq">
              <a:solidFill>
                <a:srgbClr val="660033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96913" y="2016125"/>
            <a:ext cx="7837487" cy="2133600"/>
            <a:chOff x="439" y="1248"/>
            <a:chExt cx="4937" cy="1344"/>
          </a:xfrm>
        </p:grpSpPr>
        <p:sp>
          <p:nvSpPr>
            <p:cNvPr id="35869" name="Rectangle 24"/>
            <p:cNvSpPr>
              <a:spLocks noChangeArrowheads="1"/>
            </p:cNvSpPr>
            <p:nvPr/>
          </p:nvSpPr>
          <p:spPr bwMode="auto">
            <a:xfrm>
              <a:off x="439" y="1248"/>
              <a:ext cx="4911" cy="1344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06741" dir="2550627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0" name="Text Box 25"/>
            <p:cNvSpPr txBox="1">
              <a:spLocks noChangeArrowheads="1"/>
            </p:cNvSpPr>
            <p:nvPr/>
          </p:nvSpPr>
          <p:spPr bwMode="auto">
            <a:xfrm>
              <a:off x="652" y="1355"/>
              <a:ext cx="4724" cy="110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    描述栈的顺序存储结构最简单的方法是</a:t>
              </a:r>
            </a:p>
            <a:p>
              <a:pPr eaLnBrk="1" hangingPunct="1"/>
              <a:r>
                <a:rPr kumimoji="1" lang="zh-CN" altLang="en-US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利用一维数组 </a:t>
              </a:r>
              <a:r>
                <a:rPr kumimoji="1" lang="en-US" altLang="zh-CN" sz="2700" b="1" dirty="0">
                  <a:solidFill>
                    <a:schemeClr val="accent2"/>
                  </a:solidFill>
                  <a:ea typeface="幼圆" pitchFamily="49" charset="-122"/>
                </a:rPr>
                <a:t>STACK[ 0..M–1 ]</a:t>
              </a:r>
              <a:r>
                <a:rPr kumimoji="1" lang="en-US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来表示,同时</a:t>
              </a:r>
              <a:endParaRPr kumimoji="1" lang="zh-CN" altLang="en-US" sz="27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1" hangingPunct="1"/>
              <a:r>
                <a:rPr kumimoji="1" lang="zh-CN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定义一个整型变量</a:t>
              </a:r>
              <a:r>
                <a:rPr kumimoji="1" lang="zh-CN" altLang="en-US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(</a:t>
              </a:r>
              <a:r>
                <a:rPr kumimoji="1" lang="zh-CN" altLang="en-US" sz="2700" b="1" dirty="0">
                  <a:solidFill>
                    <a:srgbClr val="003399"/>
                  </a:solidFill>
                  <a:ea typeface="幼圆" pitchFamily="49" charset="-122"/>
                </a:rPr>
                <a:t> </a:t>
              </a:r>
              <a:r>
                <a:rPr kumimoji="1" lang="zh-CN" altLang="en-US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不妨取名为</a:t>
              </a:r>
              <a:r>
                <a:rPr kumimoji="1" lang="en-US" altLang="zh-CN" sz="2700" b="1" dirty="0">
                  <a:solidFill>
                    <a:srgbClr val="FF3300"/>
                  </a:solidFill>
                  <a:ea typeface="幼圆" pitchFamily="49" charset="-122"/>
                </a:rPr>
                <a:t>top</a:t>
              </a:r>
              <a:r>
                <a:rPr kumimoji="1" lang="en-US" altLang="zh-CN" sz="2700" b="1" dirty="0">
                  <a:solidFill>
                    <a:srgbClr val="003399"/>
                  </a:solidFill>
                  <a:ea typeface="幼圆" pitchFamily="49" charset="-122"/>
                </a:rPr>
                <a:t>)</a:t>
              </a:r>
              <a:r>
                <a:rPr kumimoji="1" lang="en-US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zh-CN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给出栈顶</a:t>
              </a:r>
              <a:endParaRPr kumimoji="1" lang="zh-CN" altLang="en-US" sz="27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endParaRPr>
            </a:p>
            <a:p>
              <a:pPr eaLnBrk="1" hangingPunct="1"/>
              <a:r>
                <a:rPr kumimoji="1" lang="zh-CN" altLang="zh-CN" sz="27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元素的位置。</a:t>
              </a:r>
              <a:endParaRPr kumimoji="1" lang="zh-CN" altLang="en-US" sz="27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" y="325438"/>
            <a:ext cx="8035925" cy="698500"/>
            <a:chOff x="288" y="205"/>
            <a:chExt cx="3454" cy="440"/>
          </a:xfrm>
        </p:grpSpPr>
        <p:sp>
          <p:nvSpPr>
            <p:cNvPr id="35867" name="Rectangle 29"/>
            <p:cNvSpPr>
              <a:spLocks noChangeArrowheads="1"/>
            </p:cNvSpPr>
            <p:nvPr/>
          </p:nvSpPr>
          <p:spPr bwMode="auto">
            <a:xfrm>
              <a:off x="288" y="205"/>
              <a:ext cx="3408" cy="432"/>
            </a:xfrm>
            <a:prstGeom prst="rect">
              <a:avLst/>
            </a:prstGeom>
            <a:gradFill rotWithShape="0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35003" dir="292884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8" name="Rectangle 30"/>
            <p:cNvSpPr>
              <a:spLocks noChangeArrowheads="1"/>
            </p:cNvSpPr>
            <p:nvPr/>
          </p:nvSpPr>
          <p:spPr bwMode="auto">
            <a:xfrm>
              <a:off x="319" y="241"/>
              <a:ext cx="3423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en-US" altLang="zh-CN" sz="3600" b="1" dirty="0">
                  <a:solidFill>
                    <a:srgbClr val="FFFFFF"/>
                  </a:solidFill>
                  <a:ea typeface="宋体" charset="-122"/>
                </a:rPr>
                <a:t>3</a:t>
              </a:r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.2</a:t>
              </a:r>
              <a:r>
                <a:rPr kumimoji="1" lang="zh-CN" altLang="en-US" sz="3600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zh-CN" altLang="en-US" sz="3600" b="1" dirty="0">
                  <a:solidFill>
                    <a:srgbClr val="FFFFFF"/>
                  </a:solidFill>
                </a:rPr>
                <a:t>栈的顺序存储结构（顺序栈）</a:t>
              </a:r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604838" y="1362075"/>
            <a:ext cx="2747962" cy="554038"/>
            <a:chOff x="381" y="801"/>
            <a:chExt cx="1731" cy="349"/>
          </a:xfrm>
        </p:grpSpPr>
        <p:sp>
          <p:nvSpPr>
            <p:cNvPr id="35865" name="Rectangle 41"/>
            <p:cNvSpPr>
              <a:spLocks noChangeArrowheads="1"/>
            </p:cNvSpPr>
            <p:nvPr/>
          </p:nvSpPr>
          <p:spPr bwMode="auto">
            <a:xfrm>
              <a:off x="381" y="801"/>
              <a:ext cx="1632" cy="336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6" name="Text Box 42"/>
            <p:cNvSpPr txBox="1">
              <a:spLocks noChangeArrowheads="1"/>
            </p:cNvSpPr>
            <p:nvPr/>
          </p:nvSpPr>
          <p:spPr bwMode="auto">
            <a:xfrm>
              <a:off x="432" y="804"/>
              <a:ext cx="1680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000" b="1">
                  <a:solidFill>
                    <a:srgbClr val="000099"/>
                  </a:solidFill>
                </a:rPr>
                <a:t>(</a:t>
              </a:r>
              <a:r>
                <a:rPr kumimoji="1" lang="zh-CN" altLang="en-US" sz="3000" b="1">
                  <a:solidFill>
                    <a:srgbClr val="000099"/>
                  </a:solidFill>
                </a:rPr>
                <a:t>一</a:t>
              </a:r>
              <a:r>
                <a:rPr kumimoji="1" lang="en-US" altLang="zh-CN" sz="3000" b="1">
                  <a:solidFill>
                    <a:srgbClr val="000099"/>
                  </a:solidFill>
                </a:rPr>
                <a:t>)</a:t>
              </a:r>
              <a:r>
                <a:rPr kumimoji="1" lang="zh-CN" altLang="en-US" sz="3000" b="1">
                  <a:solidFill>
                    <a:srgbClr val="000099"/>
                  </a:solidFill>
                </a:rPr>
                <a:t>  构造原理</a:t>
              </a:r>
              <a:endParaRPr kumimoji="1" lang="zh-CN" altLang="en-US" sz="3000">
                <a:solidFill>
                  <a:srgbClr val="000099"/>
                </a:solidFill>
              </a:endParaRPr>
            </a:p>
          </p:txBody>
        </p:sp>
      </p:grpSp>
      <p:sp>
        <p:nvSpPr>
          <p:cNvPr id="261163" name="Oval 43"/>
          <p:cNvSpPr>
            <a:spLocks noChangeArrowheads="1"/>
          </p:cNvSpPr>
          <p:nvPr/>
        </p:nvSpPr>
        <p:spPr bwMode="auto">
          <a:xfrm>
            <a:off x="3546475" y="6234113"/>
            <a:ext cx="762000" cy="363537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1066800" y="4721225"/>
            <a:ext cx="5681663" cy="1244600"/>
            <a:chOff x="672" y="2387"/>
            <a:chExt cx="3579" cy="784"/>
          </a:xfrm>
        </p:grpSpPr>
        <p:sp>
          <p:nvSpPr>
            <p:cNvPr id="35853" name="Rectangle 55"/>
            <p:cNvSpPr>
              <a:spLocks noChangeArrowheads="1"/>
            </p:cNvSpPr>
            <p:nvPr/>
          </p:nvSpPr>
          <p:spPr bwMode="auto">
            <a:xfrm>
              <a:off x="1152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4" name="Rectangle 56"/>
            <p:cNvSpPr>
              <a:spLocks noChangeArrowheads="1"/>
            </p:cNvSpPr>
            <p:nvPr/>
          </p:nvSpPr>
          <p:spPr bwMode="auto">
            <a:xfrm>
              <a:off x="1440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5" name="Rectangle 57"/>
            <p:cNvSpPr>
              <a:spLocks noChangeArrowheads="1"/>
            </p:cNvSpPr>
            <p:nvPr/>
          </p:nvSpPr>
          <p:spPr bwMode="auto">
            <a:xfrm>
              <a:off x="1728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6" name="Rectangle 58"/>
            <p:cNvSpPr>
              <a:spLocks noChangeArrowheads="1"/>
            </p:cNvSpPr>
            <p:nvPr/>
          </p:nvSpPr>
          <p:spPr bwMode="auto">
            <a:xfrm>
              <a:off x="2304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Rectangle 59"/>
            <p:cNvSpPr>
              <a:spLocks noChangeArrowheads="1"/>
            </p:cNvSpPr>
            <p:nvPr/>
          </p:nvSpPr>
          <p:spPr bwMode="auto">
            <a:xfrm>
              <a:off x="2592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8" name="Rectangle 60"/>
            <p:cNvSpPr>
              <a:spLocks noChangeArrowheads="1"/>
            </p:cNvSpPr>
            <p:nvPr/>
          </p:nvSpPr>
          <p:spPr bwMode="auto">
            <a:xfrm>
              <a:off x="2016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9" name="Rectangle 61"/>
            <p:cNvSpPr>
              <a:spLocks noChangeArrowheads="1"/>
            </p:cNvSpPr>
            <p:nvPr/>
          </p:nvSpPr>
          <p:spPr bwMode="auto">
            <a:xfrm>
              <a:off x="3648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Rectangle 62"/>
            <p:cNvSpPr>
              <a:spLocks noChangeArrowheads="1"/>
            </p:cNvSpPr>
            <p:nvPr/>
          </p:nvSpPr>
          <p:spPr bwMode="auto">
            <a:xfrm>
              <a:off x="3936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Line 63"/>
            <p:cNvSpPr>
              <a:spLocks noChangeShapeType="1"/>
            </p:cNvSpPr>
            <p:nvPr/>
          </p:nvSpPr>
          <p:spPr bwMode="auto">
            <a:xfrm>
              <a:off x="2880" y="2931"/>
              <a:ext cx="768" cy="0"/>
            </a:xfrm>
            <a:prstGeom prst="line">
              <a:avLst/>
            </a:prstGeom>
            <a:noFill/>
            <a:ln w="19050" cap="sq">
              <a:solidFill>
                <a:srgbClr val="66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Line 64"/>
            <p:cNvSpPr>
              <a:spLocks noChangeShapeType="1"/>
            </p:cNvSpPr>
            <p:nvPr/>
          </p:nvSpPr>
          <p:spPr bwMode="auto">
            <a:xfrm>
              <a:off x="2880" y="3171"/>
              <a:ext cx="768" cy="0"/>
            </a:xfrm>
            <a:prstGeom prst="line">
              <a:avLst/>
            </a:prstGeom>
            <a:noFill/>
            <a:ln w="19050" cap="sq">
              <a:solidFill>
                <a:srgbClr val="66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Text Box 65"/>
            <p:cNvSpPr txBox="1">
              <a:spLocks noChangeArrowheads="1"/>
            </p:cNvSpPr>
            <p:nvPr/>
          </p:nvSpPr>
          <p:spPr bwMode="auto">
            <a:xfrm>
              <a:off x="1219" y="2756"/>
              <a:ext cx="3032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rgbClr val="660033"/>
                  </a:solidFill>
                </a:rPr>
                <a:t>0       1       2      3       4               </a:t>
              </a:r>
              <a:r>
                <a:rPr lang="zh-CN" altLang="en-US" sz="1600" b="1">
                  <a:solidFill>
                    <a:srgbClr val="660033"/>
                  </a:solidFill>
                  <a:ea typeface="宋体" charset="-122"/>
                  <a:cs typeface="Times New Roman" pitchFamily="18" charset="0"/>
                </a:rPr>
                <a:t>……</a:t>
              </a:r>
              <a:r>
                <a:rPr lang="zh-CN" altLang="en-US" sz="1600" b="1">
                  <a:solidFill>
                    <a:srgbClr val="660033"/>
                  </a:solidFill>
                </a:rPr>
                <a:t>                        </a:t>
              </a:r>
              <a:r>
                <a:rPr lang="en-US" altLang="zh-CN" sz="1600" b="1">
                  <a:solidFill>
                    <a:srgbClr val="660033"/>
                  </a:solidFill>
                </a:rPr>
                <a:t>M-1</a:t>
              </a:r>
            </a:p>
          </p:txBody>
        </p:sp>
        <p:sp>
          <p:nvSpPr>
            <p:cNvPr id="35864" name="Text Box 66"/>
            <p:cNvSpPr txBox="1">
              <a:spLocks noChangeArrowheads="1"/>
            </p:cNvSpPr>
            <p:nvPr/>
          </p:nvSpPr>
          <p:spPr bwMode="auto">
            <a:xfrm>
              <a:off x="672" y="2387"/>
              <a:ext cx="1981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600" b="1">
                  <a:solidFill>
                    <a:srgbClr val="D80000"/>
                  </a:solidFill>
                </a:rPr>
                <a:t>STACK[0..M</a:t>
              </a:r>
              <a:r>
                <a:rPr lang="en-US" altLang="zh-CN" sz="2600" b="1">
                  <a:solidFill>
                    <a:srgbClr val="D8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600" b="1">
                  <a:solidFill>
                    <a:srgbClr val="D80000"/>
                  </a:solidFill>
                </a:rPr>
                <a:t>1]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1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1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35" grpId="0" autoUpdateAnimBg="0"/>
      <p:bldP spid="261136" grpId="0" autoUpdateAnimBg="0"/>
      <p:bldP spid="261137" grpId="0" autoUpdateAnimBg="0"/>
      <p:bldP spid="261138" grpId="0" autoUpdateAnimBg="0"/>
      <p:bldP spid="261139" grpId="0" autoUpdateAnimBg="0"/>
      <p:bldP spid="26116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50875" y="4137025"/>
            <a:ext cx="7848600" cy="1524000"/>
            <a:chOff x="410" y="2304"/>
            <a:chExt cx="4944" cy="960"/>
          </a:xfrm>
        </p:grpSpPr>
        <p:sp>
          <p:nvSpPr>
            <p:cNvPr id="36918" name="Rectangle 3"/>
            <p:cNvSpPr>
              <a:spLocks noChangeArrowheads="1"/>
            </p:cNvSpPr>
            <p:nvPr/>
          </p:nvSpPr>
          <p:spPr bwMode="auto">
            <a:xfrm>
              <a:off x="410" y="2304"/>
              <a:ext cx="4944" cy="960"/>
            </a:xfrm>
            <a:prstGeom prst="rect">
              <a:avLst/>
            </a:prstGeom>
            <a:solidFill>
              <a:srgbClr val="E7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9" name="Text Box 4"/>
            <p:cNvSpPr txBox="1">
              <a:spLocks noChangeArrowheads="1"/>
            </p:cNvSpPr>
            <p:nvPr/>
          </p:nvSpPr>
          <p:spPr bwMode="auto">
            <a:xfrm>
              <a:off x="576" y="2438"/>
              <a:ext cx="912" cy="7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上溢</a:t>
              </a:r>
              <a:r>
                <a:rPr kumimoji="1"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</a:t>
              </a:r>
            </a:p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下溢</a:t>
              </a:r>
              <a:endParaRPr kumimoji="1" lang="zh-CN" altLang="zh-CN" sz="2800">
                <a:solidFill>
                  <a:srgbClr val="FF3300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75461" name="Rectangle 5"/>
          <p:cNvSpPr>
            <a:spLocks noChangeArrowheads="1"/>
          </p:cNvSpPr>
          <p:nvPr/>
        </p:nvSpPr>
        <p:spPr bwMode="auto">
          <a:xfrm>
            <a:off x="1839913" y="4476750"/>
            <a:ext cx="5018087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600" b="1" dirty="0">
                <a:solidFill>
                  <a:srgbClr val="002C84"/>
                </a:solidFill>
              </a:rPr>
              <a:t>— </a:t>
            </a:r>
            <a:r>
              <a:rPr kumimoji="1" lang="zh-CN" altLang="en-US" sz="2800" b="1" dirty="0">
                <a:solidFill>
                  <a:srgbClr val="002C84"/>
                </a:solidFill>
                <a:latin typeface="幼圆" pitchFamily="49" charset="-122"/>
                <a:ea typeface="幼圆" pitchFamily="49" charset="-122"/>
              </a:rPr>
              <a:t>当栈已满时做入栈操作。</a:t>
            </a:r>
            <a:endParaRPr kumimoji="1" lang="en-US" altLang="zh-CN" sz="2600" b="1" dirty="0">
              <a:solidFill>
                <a:schemeClr val="accent2"/>
              </a:solidFill>
            </a:endParaRPr>
          </a:p>
        </p:txBody>
      </p:sp>
      <p:sp>
        <p:nvSpPr>
          <p:cNvPr id="275462" name="Rectangle 6"/>
          <p:cNvSpPr>
            <a:spLocks noChangeArrowheads="1"/>
          </p:cNvSpPr>
          <p:nvPr/>
        </p:nvSpPr>
        <p:spPr bwMode="auto">
          <a:xfrm>
            <a:off x="1839913" y="4953000"/>
            <a:ext cx="5246687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800" b="1" dirty="0">
                <a:solidFill>
                  <a:srgbClr val="002C84"/>
                </a:solidFill>
              </a:rPr>
              <a:t>— </a:t>
            </a:r>
            <a:r>
              <a:rPr kumimoji="1" lang="zh-CN" altLang="en-US" sz="2800" b="1" dirty="0">
                <a:solidFill>
                  <a:srgbClr val="002C84"/>
                </a:solidFill>
                <a:ea typeface="幼圆" pitchFamily="49" charset="-122"/>
              </a:rPr>
              <a:t>当栈为空时做出栈操作。</a:t>
            </a:r>
            <a:endParaRPr kumimoji="1" lang="en-US" altLang="zh-CN" sz="2800" b="1" dirty="0">
              <a:solidFill>
                <a:schemeClr val="accent2"/>
              </a:solidFill>
            </a:endParaRPr>
          </a:p>
        </p:txBody>
      </p: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1143000" y="3500438"/>
            <a:ext cx="1600200" cy="701675"/>
            <a:chOff x="720" y="1979"/>
            <a:chExt cx="1008" cy="442"/>
          </a:xfrm>
        </p:grpSpPr>
        <p:sp>
          <p:nvSpPr>
            <p:cNvPr id="36916" name="Oval 8"/>
            <p:cNvSpPr>
              <a:spLocks noChangeArrowheads="1"/>
            </p:cNvSpPr>
            <p:nvPr/>
          </p:nvSpPr>
          <p:spPr bwMode="auto">
            <a:xfrm>
              <a:off x="720" y="1979"/>
              <a:ext cx="1008" cy="432"/>
            </a:xfrm>
            <a:prstGeom prst="ellipse">
              <a:avLst/>
            </a:prstGeom>
            <a:solidFill>
              <a:srgbClr val="00FF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74053" dir="1857825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7" name="Rectangle 9"/>
            <p:cNvSpPr>
              <a:spLocks noChangeArrowheads="1"/>
            </p:cNvSpPr>
            <p:nvPr/>
          </p:nvSpPr>
          <p:spPr bwMode="auto">
            <a:xfrm>
              <a:off x="828" y="1979"/>
              <a:ext cx="827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189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4000" b="1">
                  <a:solidFill>
                    <a:srgbClr val="FF3300"/>
                  </a:solidFill>
                  <a:ea typeface="华文新魏" pitchFamily="2" charset="-122"/>
                </a:rPr>
                <a:t>溢出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84213" y="1349375"/>
            <a:ext cx="3505200" cy="1143000"/>
            <a:chOff x="528" y="746"/>
            <a:chExt cx="2208" cy="720"/>
          </a:xfrm>
        </p:grpSpPr>
        <p:sp>
          <p:nvSpPr>
            <p:cNvPr id="36913" name="Rectangle 11"/>
            <p:cNvSpPr>
              <a:spLocks noChangeArrowheads="1"/>
            </p:cNvSpPr>
            <p:nvPr/>
          </p:nvSpPr>
          <p:spPr bwMode="auto">
            <a:xfrm>
              <a:off x="528" y="746"/>
              <a:ext cx="2048" cy="720"/>
            </a:xfrm>
            <a:prstGeom prst="rect">
              <a:avLst/>
            </a:prstGeom>
            <a:solidFill>
              <a:srgbClr val="D5EA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52928" dir="2498012" algn="ctr" rotWithShape="0">
                <a:srgbClr val="CFCFCF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4" name="Text Box 12"/>
            <p:cNvSpPr txBox="1">
              <a:spLocks noChangeArrowheads="1"/>
            </p:cNvSpPr>
            <p:nvPr/>
          </p:nvSpPr>
          <p:spPr bwMode="auto">
            <a:xfrm>
              <a:off x="528" y="793"/>
              <a:ext cx="2112" cy="6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30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 数组:</a:t>
              </a:r>
              <a:endParaRPr lang="zh-CN" altLang="en-US" sz="3000" b="1" dirty="0">
                <a:solidFill>
                  <a:srgbClr val="002C84"/>
                </a:solidFill>
                <a:latin typeface="幼圆" pitchFamily="49" charset="-122"/>
                <a:ea typeface="幼圆" pitchFamily="49" charset="-122"/>
              </a:endParaRPr>
            </a:p>
            <a:p>
              <a:pPr>
                <a:lnSpc>
                  <a:spcPct val="95000"/>
                </a:lnSpc>
              </a:pPr>
              <a:r>
                <a:rPr lang="zh-CN" altLang="en-US" sz="30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   栈:</a:t>
              </a:r>
              <a:endParaRPr lang="zh-CN" altLang="en-US" sz="3000" b="1" dirty="0">
                <a:solidFill>
                  <a:srgbClr val="002C84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36915" name="Text Box 13"/>
            <p:cNvSpPr txBox="1">
              <a:spLocks noChangeArrowheads="1"/>
            </p:cNvSpPr>
            <p:nvPr/>
          </p:nvSpPr>
          <p:spPr bwMode="auto">
            <a:xfrm>
              <a:off x="1344" y="794"/>
              <a:ext cx="1392" cy="60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zh-CN" altLang="en-US" sz="30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静态结构</a:t>
              </a:r>
            </a:p>
            <a:p>
              <a:pPr>
                <a:lnSpc>
                  <a:spcPct val="95000"/>
                </a:lnSpc>
              </a:pPr>
              <a:r>
                <a:rPr lang="zh-CN" altLang="en-US" sz="30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动态结构</a:t>
              </a:r>
            </a:p>
          </p:txBody>
        </p:sp>
      </p:grpSp>
      <p:sp>
        <p:nvSpPr>
          <p:cNvPr id="275569" name="Rectangle 113"/>
          <p:cNvSpPr>
            <a:spLocks noChangeArrowheads="1"/>
          </p:cNvSpPr>
          <p:nvPr/>
        </p:nvSpPr>
        <p:spPr bwMode="auto">
          <a:xfrm>
            <a:off x="6477000" y="4449763"/>
            <a:ext cx="1905000" cy="4492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600" b="1">
                <a:solidFill>
                  <a:schemeClr val="accent2"/>
                </a:solidFill>
              </a:rPr>
              <a:t>(</a:t>
            </a:r>
            <a:r>
              <a:rPr kumimoji="1" lang="en-US" altLang="en-US" sz="2600" b="1">
                <a:solidFill>
                  <a:schemeClr val="accent2"/>
                </a:solidFill>
              </a:rPr>
              <a:t>top=M</a:t>
            </a:r>
            <a:r>
              <a:rPr kumimoji="1" lang="en-US" altLang="zh-CN" sz="2600" b="1">
                <a:solidFill>
                  <a:schemeClr val="accent2"/>
                </a:solidFill>
              </a:rPr>
              <a:t>–</a:t>
            </a:r>
            <a:r>
              <a:rPr kumimoji="1" lang="en-US" altLang="en-US" sz="2600" b="1">
                <a:solidFill>
                  <a:schemeClr val="accent2"/>
                </a:solidFill>
              </a:rPr>
              <a:t>1</a:t>
            </a:r>
            <a:r>
              <a:rPr kumimoji="1" lang="en-US" altLang="zh-CN" sz="2600" b="1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275570" name="Rectangle 114"/>
          <p:cNvSpPr>
            <a:spLocks noChangeArrowheads="1"/>
          </p:cNvSpPr>
          <p:nvPr/>
        </p:nvSpPr>
        <p:spPr bwMode="auto">
          <a:xfrm>
            <a:off x="6484938" y="4956175"/>
            <a:ext cx="1820862" cy="4762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800" b="1">
                <a:solidFill>
                  <a:schemeClr val="accent2"/>
                </a:solidFill>
              </a:rPr>
              <a:t>(</a:t>
            </a:r>
            <a:r>
              <a:rPr kumimoji="1" lang="en-US" altLang="zh-CN" sz="2800" b="1">
                <a:solidFill>
                  <a:schemeClr val="accent2"/>
                </a:solidFill>
              </a:rPr>
              <a:t>top=</a:t>
            </a:r>
            <a:r>
              <a:rPr kumimoji="1" lang="en-US" altLang="zh-CN" sz="2600" b="1">
                <a:solidFill>
                  <a:schemeClr val="accent2"/>
                </a:solidFill>
              </a:rPr>
              <a:t>–</a:t>
            </a:r>
            <a:r>
              <a:rPr kumimoji="1" lang="en-US" altLang="zh-CN" sz="2800" b="1">
                <a:solidFill>
                  <a:schemeClr val="accent2"/>
                </a:solidFill>
              </a:rPr>
              <a:t>1)</a:t>
            </a:r>
          </a:p>
        </p:txBody>
      </p:sp>
      <p:grpSp>
        <p:nvGrpSpPr>
          <p:cNvPr id="5" name="Group 130"/>
          <p:cNvGrpSpPr>
            <a:grpSpLocks/>
          </p:cNvGrpSpPr>
          <p:nvPr/>
        </p:nvGrpSpPr>
        <p:grpSpPr bwMode="auto">
          <a:xfrm>
            <a:off x="5006975" y="476250"/>
            <a:ext cx="3144838" cy="1296988"/>
            <a:chOff x="2940" y="572"/>
            <a:chExt cx="1981" cy="817"/>
          </a:xfrm>
        </p:grpSpPr>
        <p:grpSp>
          <p:nvGrpSpPr>
            <p:cNvPr id="6" name="Group 128"/>
            <p:cNvGrpSpPr>
              <a:grpSpLocks/>
            </p:cNvGrpSpPr>
            <p:nvPr/>
          </p:nvGrpSpPr>
          <p:grpSpPr bwMode="auto">
            <a:xfrm>
              <a:off x="3016" y="698"/>
              <a:ext cx="1870" cy="691"/>
              <a:chOff x="3016" y="388"/>
              <a:chExt cx="1870" cy="691"/>
            </a:xfrm>
          </p:grpSpPr>
          <p:sp>
            <p:nvSpPr>
              <p:cNvPr id="36901" name="Line 116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2" name="Line 117"/>
              <p:cNvSpPr>
                <a:spLocks noChangeShapeType="1"/>
              </p:cNvSpPr>
              <p:nvPr/>
            </p:nvSpPr>
            <p:spPr bwMode="auto">
              <a:xfrm>
                <a:off x="3016" y="1079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3" name="Line 118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4" name="Line 119"/>
              <p:cNvSpPr>
                <a:spLocks noChangeShapeType="1"/>
              </p:cNvSpPr>
              <p:nvPr/>
            </p:nvSpPr>
            <p:spPr bwMode="auto">
              <a:xfrm>
                <a:off x="3264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5" name="Line 120"/>
              <p:cNvSpPr>
                <a:spLocks noChangeShapeType="1"/>
              </p:cNvSpPr>
              <p:nvPr/>
            </p:nvSpPr>
            <p:spPr bwMode="auto">
              <a:xfrm>
                <a:off x="3520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6" name="Line 121"/>
              <p:cNvSpPr>
                <a:spLocks noChangeShapeType="1"/>
              </p:cNvSpPr>
              <p:nvPr/>
            </p:nvSpPr>
            <p:spPr bwMode="auto">
              <a:xfrm>
                <a:off x="3777" y="759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7" name="Line 122"/>
              <p:cNvSpPr>
                <a:spLocks noChangeShapeType="1"/>
              </p:cNvSpPr>
              <p:nvPr/>
            </p:nvSpPr>
            <p:spPr bwMode="auto">
              <a:xfrm>
                <a:off x="4025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8" name="Line 123"/>
              <p:cNvSpPr>
                <a:spLocks noChangeShapeType="1"/>
              </p:cNvSpPr>
              <p:nvPr/>
            </p:nvSpPr>
            <p:spPr bwMode="auto">
              <a:xfrm>
                <a:off x="488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9" name="Line 124"/>
              <p:cNvSpPr>
                <a:spLocks noChangeShapeType="1"/>
              </p:cNvSpPr>
              <p:nvPr/>
            </p:nvSpPr>
            <p:spPr bwMode="auto">
              <a:xfrm>
                <a:off x="4649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0" name="Text Box 125"/>
              <p:cNvSpPr txBox="1">
                <a:spLocks noChangeArrowheads="1"/>
              </p:cNvSpPr>
              <p:nvPr/>
            </p:nvSpPr>
            <p:spPr bwMode="auto">
              <a:xfrm>
                <a:off x="3037" y="527"/>
                <a:ext cx="1721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dirty="0"/>
                  <a:t>0     1     2     3                   M-1</a:t>
                </a:r>
              </a:p>
            </p:txBody>
          </p:sp>
          <p:sp>
            <p:nvSpPr>
              <p:cNvPr id="36911" name="Text Box 126"/>
              <p:cNvSpPr txBox="1">
                <a:spLocks noChangeArrowheads="1"/>
              </p:cNvSpPr>
              <p:nvPr/>
            </p:nvSpPr>
            <p:spPr bwMode="auto">
              <a:xfrm>
                <a:off x="4137" y="388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  <p:sp>
            <p:nvSpPr>
              <p:cNvPr id="36912" name="Text Box 127"/>
              <p:cNvSpPr txBox="1">
                <a:spLocks noChangeArrowheads="1"/>
              </p:cNvSpPr>
              <p:nvPr/>
            </p:nvSpPr>
            <p:spPr bwMode="auto">
              <a:xfrm>
                <a:off x="4139" y="661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</p:grpSp>
        <p:sp>
          <p:nvSpPr>
            <p:cNvPr id="36900" name="Text Box 129"/>
            <p:cNvSpPr txBox="1">
              <a:spLocks noChangeArrowheads="1"/>
            </p:cNvSpPr>
            <p:nvPr/>
          </p:nvSpPr>
          <p:spPr bwMode="auto">
            <a:xfrm>
              <a:off x="2940" y="572"/>
              <a:ext cx="1981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200" b="1">
                  <a:solidFill>
                    <a:srgbClr val="D80000"/>
                  </a:solidFill>
                </a:rPr>
                <a:t>STACK[0..M</a:t>
              </a:r>
              <a:r>
                <a:rPr lang="en-US" altLang="zh-CN" sz="2200" b="1">
                  <a:solidFill>
                    <a:srgbClr val="D8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200" b="1">
                  <a:solidFill>
                    <a:srgbClr val="D80000"/>
                  </a:solidFill>
                </a:rPr>
                <a:t>1]</a:t>
              </a:r>
            </a:p>
          </p:txBody>
        </p:sp>
      </p:grpSp>
      <p:grpSp>
        <p:nvGrpSpPr>
          <p:cNvPr id="7" name="Group 157"/>
          <p:cNvGrpSpPr>
            <a:grpSpLocks/>
          </p:cNvGrpSpPr>
          <p:nvPr/>
        </p:nvGrpSpPr>
        <p:grpSpPr bwMode="auto">
          <a:xfrm>
            <a:off x="5153025" y="1281113"/>
            <a:ext cx="3405188" cy="1031875"/>
            <a:chOff x="3246" y="898"/>
            <a:chExt cx="2145" cy="650"/>
          </a:xfrm>
        </p:grpSpPr>
        <p:sp>
          <p:nvSpPr>
            <p:cNvPr id="36891" name="Rectangle 131"/>
            <p:cNvSpPr>
              <a:spLocks noChangeArrowheads="1"/>
            </p:cNvSpPr>
            <p:nvPr/>
          </p:nvSpPr>
          <p:spPr bwMode="auto">
            <a:xfrm>
              <a:off x="3246" y="906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Rectangle 132"/>
            <p:cNvSpPr>
              <a:spLocks noChangeArrowheads="1"/>
            </p:cNvSpPr>
            <p:nvPr/>
          </p:nvSpPr>
          <p:spPr bwMode="auto">
            <a:xfrm>
              <a:off x="3500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Rectangle 133"/>
            <p:cNvSpPr>
              <a:spLocks noChangeArrowheads="1"/>
            </p:cNvSpPr>
            <p:nvPr/>
          </p:nvSpPr>
          <p:spPr bwMode="auto">
            <a:xfrm>
              <a:off x="3758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Rectangle 134"/>
            <p:cNvSpPr>
              <a:spLocks noChangeArrowheads="1"/>
            </p:cNvSpPr>
            <p:nvPr/>
          </p:nvSpPr>
          <p:spPr bwMode="auto">
            <a:xfrm>
              <a:off x="4009" y="898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5" name="Rectangle 135"/>
            <p:cNvSpPr>
              <a:spLocks noChangeArrowheads="1"/>
            </p:cNvSpPr>
            <p:nvPr/>
          </p:nvSpPr>
          <p:spPr bwMode="auto">
            <a:xfrm>
              <a:off x="4875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Rectangle 136"/>
            <p:cNvSpPr>
              <a:spLocks noChangeArrowheads="1"/>
            </p:cNvSpPr>
            <p:nvPr/>
          </p:nvSpPr>
          <p:spPr bwMode="auto">
            <a:xfrm>
              <a:off x="4259" y="904"/>
              <a:ext cx="591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Rectangle 137"/>
            <p:cNvSpPr>
              <a:spLocks noChangeArrowheads="1"/>
            </p:cNvSpPr>
            <p:nvPr/>
          </p:nvSpPr>
          <p:spPr bwMode="auto">
            <a:xfrm>
              <a:off x="4802" y="1298"/>
              <a:ext cx="5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</a:rPr>
                <a:t>top</a:t>
              </a:r>
              <a:endParaRPr kumimoji="1" lang="zh-CN" altLang="en-US" sz="2000" b="1">
                <a:solidFill>
                  <a:srgbClr val="FF0000"/>
                </a:solidFill>
              </a:endParaRPr>
            </a:p>
          </p:txBody>
        </p:sp>
        <p:sp>
          <p:nvSpPr>
            <p:cNvPr id="36898" name="Line 138"/>
            <p:cNvSpPr>
              <a:spLocks noChangeShapeType="1"/>
            </p:cNvSpPr>
            <p:nvPr/>
          </p:nvSpPr>
          <p:spPr bwMode="auto">
            <a:xfrm flipV="1">
              <a:off x="4959" y="1239"/>
              <a:ext cx="0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58"/>
          <p:cNvGrpSpPr>
            <a:grpSpLocks/>
          </p:cNvGrpSpPr>
          <p:nvPr/>
        </p:nvGrpSpPr>
        <p:grpSpPr bwMode="auto">
          <a:xfrm>
            <a:off x="4716464" y="2192338"/>
            <a:ext cx="3402013" cy="1582737"/>
            <a:chOff x="2971" y="1381"/>
            <a:chExt cx="2143" cy="997"/>
          </a:xfrm>
        </p:grpSpPr>
        <p:grpSp>
          <p:nvGrpSpPr>
            <p:cNvPr id="9" name="Group 141"/>
            <p:cNvGrpSpPr>
              <a:grpSpLocks/>
            </p:cNvGrpSpPr>
            <p:nvPr/>
          </p:nvGrpSpPr>
          <p:grpSpPr bwMode="auto">
            <a:xfrm>
              <a:off x="3244" y="1381"/>
              <a:ext cx="1870" cy="691"/>
              <a:chOff x="3016" y="388"/>
              <a:chExt cx="1870" cy="691"/>
            </a:xfrm>
          </p:grpSpPr>
          <p:sp>
            <p:nvSpPr>
              <p:cNvPr id="36879" name="Line 142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0" name="Line 143"/>
              <p:cNvSpPr>
                <a:spLocks noChangeShapeType="1"/>
              </p:cNvSpPr>
              <p:nvPr/>
            </p:nvSpPr>
            <p:spPr bwMode="auto">
              <a:xfrm>
                <a:off x="3016" y="1079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1" name="Line 144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2" name="Line 145"/>
              <p:cNvSpPr>
                <a:spLocks noChangeShapeType="1"/>
              </p:cNvSpPr>
              <p:nvPr/>
            </p:nvSpPr>
            <p:spPr bwMode="auto">
              <a:xfrm>
                <a:off x="3264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3" name="Line 146"/>
              <p:cNvSpPr>
                <a:spLocks noChangeShapeType="1"/>
              </p:cNvSpPr>
              <p:nvPr/>
            </p:nvSpPr>
            <p:spPr bwMode="auto">
              <a:xfrm>
                <a:off x="3520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4" name="Line 147"/>
              <p:cNvSpPr>
                <a:spLocks noChangeShapeType="1"/>
              </p:cNvSpPr>
              <p:nvPr/>
            </p:nvSpPr>
            <p:spPr bwMode="auto">
              <a:xfrm>
                <a:off x="3777" y="759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5" name="Line 148"/>
              <p:cNvSpPr>
                <a:spLocks noChangeShapeType="1"/>
              </p:cNvSpPr>
              <p:nvPr/>
            </p:nvSpPr>
            <p:spPr bwMode="auto">
              <a:xfrm>
                <a:off x="4025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6" name="Line 149"/>
              <p:cNvSpPr>
                <a:spLocks noChangeShapeType="1"/>
              </p:cNvSpPr>
              <p:nvPr/>
            </p:nvSpPr>
            <p:spPr bwMode="auto">
              <a:xfrm>
                <a:off x="488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7" name="Line 150"/>
              <p:cNvSpPr>
                <a:spLocks noChangeShapeType="1"/>
              </p:cNvSpPr>
              <p:nvPr/>
            </p:nvSpPr>
            <p:spPr bwMode="auto">
              <a:xfrm>
                <a:off x="4649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8" name="Text Box 151"/>
              <p:cNvSpPr txBox="1">
                <a:spLocks noChangeArrowheads="1"/>
              </p:cNvSpPr>
              <p:nvPr/>
            </p:nvSpPr>
            <p:spPr bwMode="auto">
              <a:xfrm>
                <a:off x="3037" y="527"/>
                <a:ext cx="1721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dirty="0"/>
                  <a:t>0     1     2     3                   M-1</a:t>
                </a:r>
              </a:p>
            </p:txBody>
          </p:sp>
          <p:sp>
            <p:nvSpPr>
              <p:cNvPr id="36889" name="Text Box 152"/>
              <p:cNvSpPr txBox="1">
                <a:spLocks noChangeArrowheads="1"/>
              </p:cNvSpPr>
              <p:nvPr/>
            </p:nvSpPr>
            <p:spPr bwMode="auto">
              <a:xfrm>
                <a:off x="4137" y="388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  <p:sp>
            <p:nvSpPr>
              <p:cNvPr id="36890" name="Text Box 153"/>
              <p:cNvSpPr txBox="1">
                <a:spLocks noChangeArrowheads="1"/>
              </p:cNvSpPr>
              <p:nvPr/>
            </p:nvSpPr>
            <p:spPr bwMode="auto">
              <a:xfrm>
                <a:off x="4139" y="661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</p:grpSp>
        <p:sp>
          <p:nvSpPr>
            <p:cNvPr id="36877" name="Line 155"/>
            <p:cNvSpPr>
              <a:spLocks noChangeShapeType="1"/>
            </p:cNvSpPr>
            <p:nvPr/>
          </p:nvSpPr>
          <p:spPr bwMode="auto">
            <a:xfrm flipV="1">
              <a:off x="3152" y="2069"/>
              <a:ext cx="0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Rectangle 156"/>
            <p:cNvSpPr>
              <a:spLocks noChangeArrowheads="1"/>
            </p:cNvSpPr>
            <p:nvPr/>
          </p:nvSpPr>
          <p:spPr bwMode="auto">
            <a:xfrm>
              <a:off x="2971" y="2128"/>
              <a:ext cx="5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</a:rPr>
                <a:t>top</a:t>
              </a:r>
              <a:endParaRPr kumimoji="1" lang="zh-CN" altLang="en-US" sz="20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7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1" grpId="0" autoUpdateAnimBg="0"/>
      <p:bldP spid="275462" grpId="0" autoUpdateAnimBg="0"/>
      <p:bldP spid="275569" grpId="0" autoUpdateAnimBg="0"/>
      <p:bldP spid="27557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2295525" y="1825625"/>
            <a:ext cx="5257800" cy="1905000"/>
          </a:xfrm>
          <a:prstGeom prst="rect">
            <a:avLst/>
          </a:prstGeom>
          <a:solidFill>
            <a:srgbClr val="E2E2E2"/>
          </a:solidFill>
          <a:ln w="12700" cap="sq">
            <a:noFill/>
            <a:miter lim="800000"/>
            <a:headEnd/>
            <a:tailEnd/>
          </a:ln>
          <a:effectLst>
            <a:outerShdw dist="197566" dir="2700000" algn="ctr" rotWithShape="0">
              <a:srgbClr val="C0C0C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2809875" y="2151063"/>
            <a:ext cx="4119076" cy="1200329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t">
              <a:lnSpc>
                <a:spcPct val="90000"/>
              </a:lnSpc>
            </a:pPr>
            <a:r>
              <a:rPr lang="en-US" altLang="zh-CN" sz="4000" b="1" baseline="-10000" dirty="0">
                <a:solidFill>
                  <a:srgbClr val="808080"/>
                </a:solidFill>
              </a:rPr>
              <a:t>#define MAXSIZE     1000</a:t>
            </a:r>
          </a:p>
          <a:p>
            <a:pPr fontAlgn="t">
              <a:lnSpc>
                <a:spcPct val="90000"/>
              </a:lnSpc>
            </a:pPr>
            <a:r>
              <a:rPr lang="en-US" altLang="zh-CN" sz="4000" b="1" baseline="-10000" dirty="0" err="1">
                <a:solidFill>
                  <a:srgbClr val="000099"/>
                </a:solidFill>
              </a:rPr>
              <a:t>ElemType</a:t>
            </a:r>
            <a:r>
              <a:rPr lang="en-US" altLang="zh-CN" sz="4000" b="1" baseline="-10000" dirty="0">
                <a:solidFill>
                  <a:srgbClr val="000099"/>
                </a:solidFill>
              </a:rPr>
              <a:t>  STACK[MAXSIZE];</a:t>
            </a:r>
          </a:p>
          <a:p>
            <a:pPr fontAlgn="t">
              <a:lnSpc>
                <a:spcPct val="90000"/>
              </a:lnSpc>
            </a:pPr>
            <a:r>
              <a:rPr lang="en-US" altLang="zh-CN" sz="4000" b="1" baseline="-10000" dirty="0" err="1">
                <a:solidFill>
                  <a:srgbClr val="000099"/>
                </a:solidFill>
              </a:rPr>
              <a:t>int</a:t>
            </a:r>
            <a:r>
              <a:rPr lang="en-US" altLang="zh-CN" sz="4000" b="1" baseline="-10000" dirty="0">
                <a:solidFill>
                  <a:srgbClr val="000099"/>
                </a:solidFill>
              </a:rPr>
              <a:t>  Top;</a:t>
            </a:r>
          </a:p>
        </p:txBody>
      </p:sp>
      <p:sp>
        <p:nvSpPr>
          <p:cNvPr id="37892" name="Oval 128"/>
          <p:cNvSpPr>
            <a:spLocks noChangeArrowheads="1"/>
          </p:cNvSpPr>
          <p:nvPr/>
        </p:nvSpPr>
        <p:spPr bwMode="auto">
          <a:xfrm rot="-383283">
            <a:off x="1547813" y="1184275"/>
            <a:ext cx="2660650" cy="609600"/>
          </a:xfrm>
          <a:prstGeom prst="ellipse">
            <a:avLst/>
          </a:prstGeom>
          <a:solidFill>
            <a:srgbClr val="CCFFFF"/>
          </a:solidFill>
          <a:ln w="12700" cap="sq">
            <a:noFill/>
            <a:round/>
            <a:headEnd type="none" w="sm" len="sm"/>
            <a:tailEnd type="none" w="sm" len="sm"/>
          </a:ln>
          <a:effectLst>
            <a:outerShdw dist="63500" dir="2212194" algn="ctr" rotWithShape="0">
              <a:srgbClr val="C0C0C0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Text Box 129"/>
          <p:cNvSpPr txBox="1">
            <a:spLocks noChangeArrowheads="1"/>
          </p:cNvSpPr>
          <p:nvPr/>
        </p:nvSpPr>
        <p:spPr bwMode="auto">
          <a:xfrm rot="-448457">
            <a:off x="1743075" y="1052513"/>
            <a:ext cx="2216150" cy="701675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wrap="none">
            <a:spAutoFit/>
          </a:bodyPr>
          <a:lstStyle/>
          <a:p>
            <a:pPr fontAlgn="t"/>
            <a:r>
              <a:rPr lang="zh-CN" altLang="en-US" sz="6000" b="1" baseline="-10000">
                <a:solidFill>
                  <a:srgbClr val="FF3300"/>
                </a:solidFill>
                <a:ea typeface="华文新魏" pitchFamily="2" charset="-122"/>
              </a:rPr>
              <a:t>类型定义</a:t>
            </a:r>
          </a:p>
        </p:txBody>
      </p:sp>
      <p:grpSp>
        <p:nvGrpSpPr>
          <p:cNvPr id="2" name="Group 136"/>
          <p:cNvGrpSpPr>
            <a:grpSpLocks/>
          </p:cNvGrpSpPr>
          <p:nvPr/>
        </p:nvGrpSpPr>
        <p:grpSpPr bwMode="auto">
          <a:xfrm>
            <a:off x="4787900" y="4292600"/>
            <a:ext cx="3097213" cy="609600"/>
            <a:chOff x="3016" y="2704"/>
            <a:chExt cx="1951" cy="384"/>
          </a:xfrm>
        </p:grpSpPr>
        <p:sp>
          <p:nvSpPr>
            <p:cNvPr id="169093" name="AutoShape 133"/>
            <p:cNvSpPr>
              <a:spLocks noChangeArrowheads="1"/>
            </p:cNvSpPr>
            <p:nvPr/>
          </p:nvSpPr>
          <p:spPr bwMode="auto">
            <a:xfrm>
              <a:off x="3016" y="2704"/>
              <a:ext cx="1584" cy="384"/>
            </a:xfrm>
            <a:prstGeom prst="wedgeRectCallout">
              <a:avLst>
                <a:gd name="adj1" fmla="val -65343"/>
                <a:gd name="adj2" fmla="val -178125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sz="37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endParaRPr>
            </a:p>
          </p:txBody>
        </p:sp>
        <p:sp>
          <p:nvSpPr>
            <p:cNvPr id="37896" name="Text Box 134"/>
            <p:cNvSpPr txBox="1">
              <a:spLocks noChangeArrowheads="1"/>
            </p:cNvSpPr>
            <p:nvPr/>
          </p:nvSpPr>
          <p:spPr bwMode="auto">
            <a:xfrm>
              <a:off x="3061" y="2742"/>
              <a:ext cx="190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FF3300"/>
                  </a:solidFill>
                  <a:ea typeface="黑体" pitchFamily="2" charset="-122"/>
                </a:rPr>
                <a:t>初始时,</a:t>
              </a:r>
              <a:r>
                <a:rPr lang="en-US" altLang="zh-CN" sz="2600" b="1" dirty="0">
                  <a:solidFill>
                    <a:srgbClr val="FF3300"/>
                  </a:solidFill>
                  <a:ea typeface="黑体" pitchFamily="2" charset="-122"/>
                </a:rPr>
                <a:t>Top= 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cs typeface="Times New Roman" pitchFamily="18" charset="0"/>
                </a:rPr>
                <a:t>–</a:t>
              </a:r>
              <a:r>
                <a:rPr lang="en-US" altLang="zh-CN" sz="2600" b="1" dirty="0">
                  <a:solidFill>
                    <a:srgbClr val="FF3300"/>
                  </a:solidFill>
                  <a:ea typeface="黑体" pitchFamily="2" charset="-122"/>
                </a:rPr>
                <a:t>1</a:t>
              </a:r>
            </a:p>
          </p:txBody>
        </p:sp>
      </p:grpSp>
      <p:grpSp>
        <p:nvGrpSpPr>
          <p:cNvPr id="9" name="Group 136"/>
          <p:cNvGrpSpPr>
            <a:grpSpLocks/>
          </p:cNvGrpSpPr>
          <p:nvPr/>
        </p:nvGrpSpPr>
        <p:grpSpPr bwMode="auto">
          <a:xfrm>
            <a:off x="1619672" y="4869161"/>
            <a:ext cx="2736304" cy="1324511"/>
            <a:chOff x="3016" y="2704"/>
            <a:chExt cx="1584" cy="607"/>
          </a:xfrm>
        </p:grpSpPr>
        <p:sp>
          <p:nvSpPr>
            <p:cNvPr id="10" name="AutoShape 133"/>
            <p:cNvSpPr>
              <a:spLocks noChangeArrowheads="1"/>
            </p:cNvSpPr>
            <p:nvPr/>
          </p:nvSpPr>
          <p:spPr bwMode="auto">
            <a:xfrm>
              <a:off x="3016" y="2704"/>
              <a:ext cx="1584" cy="561"/>
            </a:xfrm>
            <a:prstGeom prst="wedgeRectCallout">
              <a:avLst>
                <a:gd name="adj1" fmla="val 22969"/>
                <a:gd name="adj2" fmla="val -140923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sz="37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endParaRPr>
            </a:p>
          </p:txBody>
        </p:sp>
        <p:sp>
          <p:nvSpPr>
            <p:cNvPr id="11" name="Text Box 134"/>
            <p:cNvSpPr txBox="1">
              <a:spLocks noChangeArrowheads="1"/>
            </p:cNvSpPr>
            <p:nvPr/>
          </p:nvSpPr>
          <p:spPr bwMode="auto">
            <a:xfrm>
              <a:off x="3016" y="2704"/>
              <a:ext cx="1542" cy="6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ea typeface="黑体" pitchFamily="2" charset="-122"/>
                </a:rPr>
                <a:t>由于</a:t>
              </a:r>
              <a:r>
                <a:rPr lang="en-US" altLang="zh-CN" sz="2000" b="1" dirty="0">
                  <a:ea typeface="黑体" pitchFamily="2" charset="-122"/>
                </a:rPr>
                <a:t>Top</a:t>
              </a:r>
              <a:r>
                <a:rPr lang="zh-CN" altLang="en-US" sz="2000" b="1" dirty="0">
                  <a:ea typeface="黑体" pitchFamily="2" charset="-122"/>
                </a:rPr>
                <a:t>变量需要在多个函数间共享，为了保持函数接口简洁，在此定义为</a:t>
              </a:r>
              <a:r>
                <a:rPr lang="zh-CN" altLang="en-US" sz="2000" b="1" dirty="0">
                  <a:solidFill>
                    <a:srgbClr val="FF3300"/>
                  </a:solidFill>
                  <a:ea typeface="黑体" pitchFamily="2" charset="-122"/>
                </a:rPr>
                <a:t>全局变量。</a:t>
              </a:r>
              <a:endParaRPr lang="en-US" altLang="zh-CN" sz="2000" b="1" dirty="0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63550" y="1108075"/>
            <a:ext cx="3270250" cy="609600"/>
            <a:chOff x="218" y="698"/>
            <a:chExt cx="2060" cy="384"/>
          </a:xfrm>
        </p:grpSpPr>
        <p:sp>
          <p:nvSpPr>
            <p:cNvPr id="38946" name="Oval 3"/>
            <p:cNvSpPr>
              <a:spLocks noChangeArrowheads="1"/>
            </p:cNvSpPr>
            <p:nvPr/>
          </p:nvSpPr>
          <p:spPr bwMode="auto">
            <a:xfrm>
              <a:off x="218" y="698"/>
              <a:ext cx="1894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7" name="Rectangle 4"/>
            <p:cNvSpPr>
              <a:spLocks noChangeArrowheads="1"/>
            </p:cNvSpPr>
            <p:nvPr/>
          </p:nvSpPr>
          <p:spPr bwMode="auto">
            <a:xfrm>
              <a:off x="288" y="720"/>
              <a:ext cx="1990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>
                  <a:solidFill>
                    <a:srgbClr val="FF3300"/>
                  </a:solidFill>
                </a:rPr>
                <a:t>1.  初始化堆栈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169988" y="1943100"/>
            <a:ext cx="5562600" cy="1714500"/>
            <a:chOff x="576" y="1152"/>
            <a:chExt cx="3504" cy="1080"/>
          </a:xfrm>
        </p:grpSpPr>
        <p:sp>
          <p:nvSpPr>
            <p:cNvPr id="38944" name="Rectangle 6"/>
            <p:cNvSpPr>
              <a:spLocks noChangeArrowheads="1"/>
            </p:cNvSpPr>
            <p:nvPr/>
          </p:nvSpPr>
          <p:spPr bwMode="auto">
            <a:xfrm>
              <a:off x="576" y="1152"/>
              <a:ext cx="3504" cy="1080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5" name="Text Box 7"/>
            <p:cNvSpPr txBox="1">
              <a:spLocks noChangeArrowheads="1"/>
            </p:cNvSpPr>
            <p:nvPr/>
          </p:nvSpPr>
          <p:spPr bwMode="auto">
            <a:xfrm>
              <a:off x="912" y="1258"/>
              <a:ext cx="2688" cy="8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void  </a:t>
              </a:r>
              <a:r>
                <a:rPr lang="en-US" altLang="zh-CN" sz="2400" b="1" dirty="0" err="1">
                  <a:solidFill>
                    <a:srgbClr val="000099"/>
                  </a:solidFill>
                </a:rPr>
                <a:t>initStack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( )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{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        Top= –1;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}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00063" y="3979863"/>
            <a:ext cx="4300537" cy="609600"/>
            <a:chOff x="229" y="2507"/>
            <a:chExt cx="2709" cy="384"/>
          </a:xfrm>
        </p:grpSpPr>
        <p:sp>
          <p:nvSpPr>
            <p:cNvPr id="38942" name="Oval 9"/>
            <p:cNvSpPr>
              <a:spLocks noChangeArrowheads="1"/>
            </p:cNvSpPr>
            <p:nvPr/>
          </p:nvSpPr>
          <p:spPr bwMode="auto">
            <a:xfrm>
              <a:off x="229" y="2507"/>
              <a:ext cx="2592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3" name="Rectangle 10"/>
            <p:cNvSpPr>
              <a:spLocks noChangeArrowheads="1"/>
            </p:cNvSpPr>
            <p:nvPr/>
          </p:nvSpPr>
          <p:spPr bwMode="auto">
            <a:xfrm>
              <a:off x="300" y="2532"/>
              <a:ext cx="263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>
                  <a:solidFill>
                    <a:srgbClr val="FF3300"/>
                  </a:solidFill>
                </a:rPr>
                <a:t>2.  测试堆栈是否为空</a:t>
              </a: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1165225" y="4648200"/>
            <a:ext cx="5638800" cy="1676400"/>
            <a:chOff x="576" y="2928"/>
            <a:chExt cx="3552" cy="1056"/>
          </a:xfrm>
        </p:grpSpPr>
        <p:sp>
          <p:nvSpPr>
            <p:cNvPr id="38940" name="Rectangle 12"/>
            <p:cNvSpPr>
              <a:spLocks noChangeArrowheads="1"/>
            </p:cNvSpPr>
            <p:nvPr/>
          </p:nvSpPr>
          <p:spPr bwMode="auto">
            <a:xfrm>
              <a:off x="576" y="2928"/>
              <a:ext cx="3552" cy="1056"/>
            </a:xfrm>
            <a:prstGeom prst="rect">
              <a:avLst/>
            </a:prstGeom>
            <a:solidFill>
              <a:srgbClr val="E6CD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1" name="Text Box 13"/>
            <p:cNvSpPr txBox="1">
              <a:spLocks noChangeArrowheads="1"/>
            </p:cNvSpPr>
            <p:nvPr/>
          </p:nvSpPr>
          <p:spPr bwMode="auto">
            <a:xfrm>
              <a:off x="924" y="3056"/>
              <a:ext cx="2591" cy="8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400" b="1" dirty="0" err="1">
                  <a:solidFill>
                    <a:srgbClr val="000099"/>
                  </a:solidFill>
                </a:rPr>
                <a:t>int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  </a:t>
              </a:r>
              <a:r>
                <a:rPr lang="en-US" altLang="zh-CN" sz="2400" b="1" dirty="0" err="1">
                  <a:solidFill>
                    <a:srgbClr val="000099"/>
                  </a:solidFill>
                </a:rPr>
                <a:t>isEmpty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(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       return Top== –1;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400" b="1" dirty="0">
                  <a:solidFill>
                    <a:srgbClr val="000099"/>
                  </a:solidFill>
                </a:rPr>
                <a:t>} 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070475" y="3933825"/>
            <a:ext cx="4038600" cy="609600"/>
            <a:chOff x="3216" y="2448"/>
            <a:chExt cx="2544" cy="384"/>
          </a:xfrm>
        </p:grpSpPr>
        <p:sp>
          <p:nvSpPr>
            <p:cNvPr id="38938" name="AutoShape 15"/>
            <p:cNvSpPr>
              <a:spLocks noChangeArrowheads="1"/>
            </p:cNvSpPr>
            <p:nvPr/>
          </p:nvSpPr>
          <p:spPr bwMode="auto">
            <a:xfrm>
              <a:off x="3216" y="2448"/>
              <a:ext cx="2160" cy="384"/>
            </a:xfrm>
            <a:prstGeom prst="wedgeRectCallout">
              <a:avLst>
                <a:gd name="adj1" fmla="val -50602"/>
                <a:gd name="adj2" fmla="val 151301"/>
              </a:avLst>
            </a:prstGeom>
            <a:noFill/>
            <a:ln w="57150" cap="sq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8939" name="Text Box 16"/>
            <p:cNvSpPr txBox="1">
              <a:spLocks noChangeArrowheads="1"/>
            </p:cNvSpPr>
            <p:nvPr/>
          </p:nvSpPr>
          <p:spPr bwMode="auto">
            <a:xfrm>
              <a:off x="3216" y="2524"/>
              <a:ext cx="254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chemeClr val="accent2"/>
                  </a:solidFill>
                  <a:ea typeface="黑体" pitchFamily="2" charset="-122"/>
                </a:rPr>
                <a:t>栈空,返回1,否则,返回0。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439738" y="381000"/>
            <a:ext cx="4565650" cy="565150"/>
            <a:chOff x="277" y="240"/>
            <a:chExt cx="2876" cy="356"/>
          </a:xfrm>
        </p:grpSpPr>
        <p:sp>
          <p:nvSpPr>
            <p:cNvPr id="38936" name="Rectangle 28"/>
            <p:cNvSpPr>
              <a:spLocks noChangeArrowheads="1"/>
            </p:cNvSpPr>
            <p:nvPr/>
          </p:nvSpPr>
          <p:spPr bwMode="auto">
            <a:xfrm>
              <a:off x="277" y="240"/>
              <a:ext cx="2784" cy="336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Rectangle 29"/>
            <p:cNvSpPr>
              <a:spLocks noChangeArrowheads="1"/>
            </p:cNvSpPr>
            <p:nvPr/>
          </p:nvSpPr>
          <p:spPr bwMode="auto">
            <a:xfrm>
              <a:off x="345" y="240"/>
              <a:ext cx="2808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>
                  <a:solidFill>
                    <a:srgbClr val="000099"/>
                  </a:solidFill>
                </a:rPr>
                <a:t>(</a:t>
              </a:r>
              <a:r>
                <a:rPr kumimoji="1" lang="zh-CN" altLang="en-US" sz="3100" b="1">
                  <a:solidFill>
                    <a:srgbClr val="000099"/>
                  </a:solidFill>
                </a:rPr>
                <a:t>二</a:t>
              </a:r>
              <a:r>
                <a:rPr kumimoji="1" lang="en-US" altLang="zh-CN" sz="3100" b="1">
                  <a:solidFill>
                    <a:srgbClr val="000099"/>
                  </a:solidFill>
                </a:rPr>
                <a:t>)</a:t>
              </a:r>
              <a:r>
                <a:rPr kumimoji="1" lang="zh-CN" altLang="en-US" sz="3100" b="1">
                  <a:solidFill>
                    <a:srgbClr val="000099"/>
                  </a:solidFill>
                </a:rPr>
                <a:t>  顺序栈的基本算法</a:t>
              </a:r>
              <a:endParaRPr kumimoji="1" lang="en-US" altLang="zh-CN" sz="3100" b="1">
                <a:solidFill>
                  <a:srgbClr val="000099"/>
                </a:solidFill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5218114" y="260350"/>
            <a:ext cx="3402013" cy="1582738"/>
            <a:chOff x="2971" y="1381"/>
            <a:chExt cx="2143" cy="997"/>
          </a:xfrm>
        </p:grpSpPr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3244" y="1381"/>
              <a:ext cx="1870" cy="691"/>
              <a:chOff x="3016" y="388"/>
              <a:chExt cx="1870" cy="691"/>
            </a:xfrm>
          </p:grpSpPr>
          <p:sp>
            <p:nvSpPr>
              <p:cNvPr id="38924" name="Line 33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5" name="Line 34"/>
              <p:cNvSpPr>
                <a:spLocks noChangeShapeType="1"/>
              </p:cNvSpPr>
              <p:nvPr/>
            </p:nvSpPr>
            <p:spPr bwMode="auto">
              <a:xfrm>
                <a:off x="3016" y="1079"/>
                <a:ext cx="1860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6" name="Line 35"/>
              <p:cNvSpPr>
                <a:spLocks noChangeShapeType="1"/>
              </p:cNvSpPr>
              <p:nvPr/>
            </p:nvSpPr>
            <p:spPr bwMode="auto">
              <a:xfrm>
                <a:off x="301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7" name="Line 36"/>
              <p:cNvSpPr>
                <a:spLocks noChangeShapeType="1"/>
              </p:cNvSpPr>
              <p:nvPr/>
            </p:nvSpPr>
            <p:spPr bwMode="auto">
              <a:xfrm>
                <a:off x="3264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8" name="Line 37"/>
              <p:cNvSpPr>
                <a:spLocks noChangeShapeType="1"/>
              </p:cNvSpPr>
              <p:nvPr/>
            </p:nvSpPr>
            <p:spPr bwMode="auto">
              <a:xfrm>
                <a:off x="3520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9" name="Line 38"/>
              <p:cNvSpPr>
                <a:spLocks noChangeShapeType="1"/>
              </p:cNvSpPr>
              <p:nvPr/>
            </p:nvSpPr>
            <p:spPr bwMode="auto">
              <a:xfrm>
                <a:off x="3777" y="759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0" name="Line 39"/>
              <p:cNvSpPr>
                <a:spLocks noChangeShapeType="1"/>
              </p:cNvSpPr>
              <p:nvPr/>
            </p:nvSpPr>
            <p:spPr bwMode="auto">
              <a:xfrm>
                <a:off x="4025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1" name="Line 40"/>
              <p:cNvSpPr>
                <a:spLocks noChangeShapeType="1"/>
              </p:cNvSpPr>
              <p:nvPr/>
            </p:nvSpPr>
            <p:spPr bwMode="auto">
              <a:xfrm>
                <a:off x="4886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2" name="Line 41"/>
              <p:cNvSpPr>
                <a:spLocks noChangeShapeType="1"/>
              </p:cNvSpPr>
              <p:nvPr/>
            </p:nvSpPr>
            <p:spPr bwMode="auto">
              <a:xfrm>
                <a:off x="4649" y="754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3" name="Text Box 42"/>
              <p:cNvSpPr txBox="1">
                <a:spLocks noChangeArrowheads="1"/>
              </p:cNvSpPr>
              <p:nvPr/>
            </p:nvSpPr>
            <p:spPr bwMode="auto">
              <a:xfrm>
                <a:off x="3037" y="527"/>
                <a:ext cx="1721" cy="23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dirty="0"/>
                  <a:t>0     1     2     3                   M-1</a:t>
                </a:r>
              </a:p>
            </p:txBody>
          </p:sp>
          <p:sp>
            <p:nvSpPr>
              <p:cNvPr id="38934" name="Text Box 43"/>
              <p:cNvSpPr txBox="1">
                <a:spLocks noChangeArrowheads="1"/>
              </p:cNvSpPr>
              <p:nvPr/>
            </p:nvSpPr>
            <p:spPr bwMode="auto">
              <a:xfrm>
                <a:off x="4137" y="388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  <p:sp>
            <p:nvSpPr>
              <p:cNvPr id="38935" name="Text Box 44"/>
              <p:cNvSpPr txBox="1">
                <a:spLocks noChangeArrowheads="1"/>
              </p:cNvSpPr>
              <p:nvPr/>
            </p:nvSpPr>
            <p:spPr bwMode="auto">
              <a:xfrm>
                <a:off x="4139" y="661"/>
                <a:ext cx="372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b="1">
                    <a:solidFill>
                      <a:schemeClr val="folHlink"/>
                    </a:solidFill>
                    <a:sym typeface="Symbol" pitchFamily="18" charset="2"/>
                  </a:rPr>
                  <a:t></a:t>
                </a:r>
              </a:p>
            </p:txBody>
          </p:sp>
        </p:grpSp>
        <p:sp>
          <p:nvSpPr>
            <p:cNvPr id="38922" name="Line 45"/>
            <p:cNvSpPr>
              <a:spLocks noChangeShapeType="1"/>
            </p:cNvSpPr>
            <p:nvPr/>
          </p:nvSpPr>
          <p:spPr bwMode="auto">
            <a:xfrm flipV="1">
              <a:off x="3152" y="2069"/>
              <a:ext cx="0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Rectangle 46"/>
            <p:cNvSpPr>
              <a:spLocks noChangeArrowheads="1"/>
            </p:cNvSpPr>
            <p:nvPr/>
          </p:nvSpPr>
          <p:spPr bwMode="auto">
            <a:xfrm>
              <a:off x="2971" y="2128"/>
              <a:ext cx="5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</a:rPr>
                <a:t>top</a:t>
              </a:r>
              <a:endParaRPr kumimoji="1" lang="zh-CN" altLang="en-US" sz="2000" b="1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1258888" y="1960563"/>
            <a:ext cx="5562600" cy="1828800"/>
            <a:chOff x="672" y="1008"/>
            <a:chExt cx="3504" cy="1152"/>
          </a:xfrm>
        </p:grpSpPr>
        <p:sp>
          <p:nvSpPr>
            <p:cNvPr id="39968" name="Rectangle 3"/>
            <p:cNvSpPr>
              <a:spLocks noChangeArrowheads="1"/>
            </p:cNvSpPr>
            <p:nvPr/>
          </p:nvSpPr>
          <p:spPr bwMode="auto">
            <a:xfrm>
              <a:off x="672" y="1008"/>
              <a:ext cx="3504" cy="1152"/>
            </a:xfrm>
            <a:prstGeom prst="rect">
              <a:avLst/>
            </a:prstGeom>
            <a:solidFill>
              <a:srgbClr val="FFDEB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9" name="Text Box 4"/>
            <p:cNvSpPr txBox="1">
              <a:spLocks noChangeArrowheads="1"/>
            </p:cNvSpPr>
            <p:nvPr/>
          </p:nvSpPr>
          <p:spPr bwMode="auto">
            <a:xfrm>
              <a:off x="998" y="1180"/>
              <a:ext cx="2653" cy="8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600" b="1" dirty="0" err="1">
                  <a:solidFill>
                    <a:srgbClr val="000099"/>
                  </a:solidFill>
                </a:rPr>
                <a:t>int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2600" b="1" dirty="0" err="1">
                  <a:solidFill>
                    <a:srgbClr val="000099"/>
                  </a:solidFill>
                </a:rPr>
                <a:t>isFull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( 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      return Top==MAXSIZE–1;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}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191000" y="4264025"/>
            <a:ext cx="4038600" cy="533400"/>
            <a:chOff x="2640" y="2928"/>
            <a:chExt cx="2544" cy="336"/>
          </a:xfrm>
        </p:grpSpPr>
        <p:sp>
          <p:nvSpPr>
            <p:cNvPr id="39966" name="AutoShape 6"/>
            <p:cNvSpPr>
              <a:spLocks noChangeArrowheads="1"/>
            </p:cNvSpPr>
            <p:nvPr/>
          </p:nvSpPr>
          <p:spPr bwMode="auto">
            <a:xfrm>
              <a:off x="2640" y="2928"/>
              <a:ext cx="2160" cy="336"/>
            </a:xfrm>
            <a:prstGeom prst="wedgeRectCallout">
              <a:avLst>
                <a:gd name="adj1" fmla="val -61574"/>
                <a:gd name="adj2" fmla="val -214880"/>
              </a:avLst>
            </a:prstGeom>
            <a:noFill/>
            <a:ln w="5715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9967" name="Text Box 7"/>
            <p:cNvSpPr txBox="1">
              <a:spLocks noChangeArrowheads="1"/>
            </p:cNvSpPr>
            <p:nvPr/>
          </p:nvSpPr>
          <p:spPr bwMode="auto">
            <a:xfrm>
              <a:off x="2640" y="2956"/>
              <a:ext cx="254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rgbClr val="FF3300"/>
                  </a:solidFill>
                  <a:ea typeface="黑体" pitchFamily="2" charset="-122"/>
                </a:rPr>
                <a:t>栈满,返回1,否则,返回0。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92125" y="803275"/>
            <a:ext cx="4498975" cy="609600"/>
            <a:chOff x="310" y="768"/>
            <a:chExt cx="2834" cy="384"/>
          </a:xfrm>
        </p:grpSpPr>
        <p:sp>
          <p:nvSpPr>
            <p:cNvPr id="39964" name="Oval 19"/>
            <p:cNvSpPr>
              <a:spLocks noChangeArrowheads="1"/>
            </p:cNvSpPr>
            <p:nvPr/>
          </p:nvSpPr>
          <p:spPr bwMode="auto">
            <a:xfrm>
              <a:off x="310" y="768"/>
              <a:ext cx="2832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5" name="Rectangle 20"/>
            <p:cNvSpPr>
              <a:spLocks noChangeArrowheads="1"/>
            </p:cNvSpPr>
            <p:nvPr/>
          </p:nvSpPr>
          <p:spPr bwMode="auto">
            <a:xfrm>
              <a:off x="506" y="794"/>
              <a:ext cx="263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>
                  <a:solidFill>
                    <a:srgbClr val="FF3300"/>
                  </a:solidFill>
                </a:rPr>
                <a:t>3.  测试堆栈是否已满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5400675" y="188913"/>
            <a:ext cx="3452813" cy="1296987"/>
            <a:chOff x="3154" y="300"/>
            <a:chExt cx="2175" cy="817"/>
          </a:xfrm>
        </p:grpSpPr>
        <p:sp>
          <p:nvSpPr>
            <p:cNvPr id="39951" name="Line 51"/>
            <p:cNvSpPr>
              <a:spLocks noChangeShapeType="1"/>
            </p:cNvSpPr>
            <p:nvPr/>
          </p:nvSpPr>
          <p:spPr bwMode="auto">
            <a:xfrm>
              <a:off x="3230" y="792"/>
              <a:ext cx="1860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2" name="Line 52"/>
            <p:cNvSpPr>
              <a:spLocks noChangeShapeType="1"/>
            </p:cNvSpPr>
            <p:nvPr/>
          </p:nvSpPr>
          <p:spPr bwMode="auto">
            <a:xfrm>
              <a:off x="3230" y="1117"/>
              <a:ext cx="1860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3" name="Line 53"/>
            <p:cNvSpPr>
              <a:spLocks noChangeShapeType="1"/>
            </p:cNvSpPr>
            <p:nvPr/>
          </p:nvSpPr>
          <p:spPr bwMode="auto">
            <a:xfrm>
              <a:off x="3230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4" name="Line 54"/>
            <p:cNvSpPr>
              <a:spLocks noChangeShapeType="1"/>
            </p:cNvSpPr>
            <p:nvPr/>
          </p:nvSpPr>
          <p:spPr bwMode="auto">
            <a:xfrm>
              <a:off x="3478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5" name="Line 55"/>
            <p:cNvSpPr>
              <a:spLocks noChangeShapeType="1"/>
            </p:cNvSpPr>
            <p:nvPr/>
          </p:nvSpPr>
          <p:spPr bwMode="auto">
            <a:xfrm>
              <a:off x="3734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6" name="Line 56"/>
            <p:cNvSpPr>
              <a:spLocks noChangeShapeType="1"/>
            </p:cNvSpPr>
            <p:nvPr/>
          </p:nvSpPr>
          <p:spPr bwMode="auto">
            <a:xfrm>
              <a:off x="3991" y="797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7" name="Line 57"/>
            <p:cNvSpPr>
              <a:spLocks noChangeShapeType="1"/>
            </p:cNvSpPr>
            <p:nvPr/>
          </p:nvSpPr>
          <p:spPr bwMode="auto">
            <a:xfrm>
              <a:off x="4239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Line 58"/>
            <p:cNvSpPr>
              <a:spLocks noChangeShapeType="1"/>
            </p:cNvSpPr>
            <p:nvPr/>
          </p:nvSpPr>
          <p:spPr bwMode="auto">
            <a:xfrm>
              <a:off x="5100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Line 59"/>
            <p:cNvSpPr>
              <a:spLocks noChangeShapeType="1"/>
            </p:cNvSpPr>
            <p:nvPr/>
          </p:nvSpPr>
          <p:spPr bwMode="auto">
            <a:xfrm>
              <a:off x="4863" y="792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Text Box 60"/>
            <p:cNvSpPr txBox="1">
              <a:spLocks noChangeArrowheads="1"/>
            </p:cNvSpPr>
            <p:nvPr/>
          </p:nvSpPr>
          <p:spPr bwMode="auto">
            <a:xfrm>
              <a:off x="3251" y="565"/>
              <a:ext cx="2078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1800" b="1" dirty="0"/>
                <a:t>0     1     2     3                    M-1</a:t>
              </a:r>
            </a:p>
          </p:txBody>
        </p:sp>
        <p:sp>
          <p:nvSpPr>
            <p:cNvPr id="39961" name="Text Box 61"/>
            <p:cNvSpPr txBox="1">
              <a:spLocks noChangeArrowheads="1"/>
            </p:cNvSpPr>
            <p:nvPr/>
          </p:nvSpPr>
          <p:spPr bwMode="auto">
            <a:xfrm>
              <a:off x="4351" y="426"/>
              <a:ext cx="37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  <a:sym typeface="Symbol" pitchFamily="18" charset="2"/>
                </a:rPr>
                <a:t></a:t>
              </a:r>
            </a:p>
          </p:txBody>
        </p:sp>
        <p:sp>
          <p:nvSpPr>
            <p:cNvPr id="39962" name="Text Box 62"/>
            <p:cNvSpPr txBox="1">
              <a:spLocks noChangeArrowheads="1"/>
            </p:cNvSpPr>
            <p:nvPr/>
          </p:nvSpPr>
          <p:spPr bwMode="auto">
            <a:xfrm>
              <a:off x="4353" y="699"/>
              <a:ext cx="37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folHlink"/>
                  </a:solidFill>
                  <a:sym typeface="Symbol" pitchFamily="18" charset="2"/>
                </a:rPr>
                <a:t></a:t>
              </a:r>
            </a:p>
          </p:txBody>
        </p:sp>
        <p:sp>
          <p:nvSpPr>
            <p:cNvPr id="39963" name="Text Box 63"/>
            <p:cNvSpPr txBox="1">
              <a:spLocks noChangeArrowheads="1"/>
            </p:cNvSpPr>
            <p:nvPr/>
          </p:nvSpPr>
          <p:spPr bwMode="auto">
            <a:xfrm>
              <a:off x="3154" y="300"/>
              <a:ext cx="1981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200" b="1">
                  <a:solidFill>
                    <a:srgbClr val="D80000"/>
                  </a:solidFill>
                </a:rPr>
                <a:t>STACK[0..M</a:t>
              </a:r>
              <a:r>
                <a:rPr lang="en-US" altLang="zh-CN" sz="2200" b="1">
                  <a:solidFill>
                    <a:srgbClr val="D8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200" b="1">
                  <a:solidFill>
                    <a:srgbClr val="D80000"/>
                  </a:solidFill>
                </a:rPr>
                <a:t>1]</a:t>
              </a:r>
            </a:p>
          </p:txBody>
        </p:sp>
      </p:grp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5559425" y="981075"/>
            <a:ext cx="3405188" cy="1031875"/>
            <a:chOff x="3246" y="898"/>
            <a:chExt cx="2145" cy="650"/>
          </a:xfrm>
        </p:grpSpPr>
        <p:sp>
          <p:nvSpPr>
            <p:cNvPr id="39943" name="Rectangle 65"/>
            <p:cNvSpPr>
              <a:spLocks noChangeArrowheads="1"/>
            </p:cNvSpPr>
            <p:nvPr/>
          </p:nvSpPr>
          <p:spPr bwMode="auto">
            <a:xfrm>
              <a:off x="3246" y="906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4" name="Rectangle 66"/>
            <p:cNvSpPr>
              <a:spLocks noChangeArrowheads="1"/>
            </p:cNvSpPr>
            <p:nvPr/>
          </p:nvSpPr>
          <p:spPr bwMode="auto">
            <a:xfrm>
              <a:off x="3500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" name="Rectangle 67"/>
            <p:cNvSpPr>
              <a:spLocks noChangeArrowheads="1"/>
            </p:cNvSpPr>
            <p:nvPr/>
          </p:nvSpPr>
          <p:spPr bwMode="auto">
            <a:xfrm>
              <a:off x="3758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" name="Rectangle 68"/>
            <p:cNvSpPr>
              <a:spLocks noChangeArrowheads="1"/>
            </p:cNvSpPr>
            <p:nvPr/>
          </p:nvSpPr>
          <p:spPr bwMode="auto">
            <a:xfrm>
              <a:off x="4009" y="898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7" name="Rectangle 69"/>
            <p:cNvSpPr>
              <a:spLocks noChangeArrowheads="1"/>
            </p:cNvSpPr>
            <p:nvPr/>
          </p:nvSpPr>
          <p:spPr bwMode="auto">
            <a:xfrm>
              <a:off x="4875" y="904"/>
              <a:ext cx="215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8" name="Rectangle 70"/>
            <p:cNvSpPr>
              <a:spLocks noChangeArrowheads="1"/>
            </p:cNvSpPr>
            <p:nvPr/>
          </p:nvSpPr>
          <p:spPr bwMode="auto">
            <a:xfrm>
              <a:off x="4259" y="904"/>
              <a:ext cx="591" cy="286"/>
            </a:xfrm>
            <a:prstGeom prst="rect">
              <a:avLst/>
            </a:prstGeom>
            <a:solidFill>
              <a:srgbClr val="DDDDDD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9" name="Rectangle 71"/>
            <p:cNvSpPr>
              <a:spLocks noChangeArrowheads="1"/>
            </p:cNvSpPr>
            <p:nvPr/>
          </p:nvSpPr>
          <p:spPr bwMode="auto">
            <a:xfrm>
              <a:off x="4802" y="1298"/>
              <a:ext cx="58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000" b="1" dirty="0">
                  <a:solidFill>
                    <a:srgbClr val="FF0000"/>
                  </a:solidFill>
                </a:rPr>
                <a:t>Top</a:t>
              </a:r>
              <a:endParaRPr kumimoji="1" lang="zh-CN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9950" name="Line 72"/>
            <p:cNvSpPr>
              <a:spLocks noChangeShapeType="1"/>
            </p:cNvSpPr>
            <p:nvPr/>
          </p:nvSpPr>
          <p:spPr bwMode="auto">
            <a:xfrm flipV="1">
              <a:off x="4959" y="1239"/>
              <a:ext cx="0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90650" y="1295400"/>
            <a:ext cx="5695950" cy="1387475"/>
            <a:chOff x="768" y="1248"/>
            <a:chExt cx="3588" cy="874"/>
          </a:xfrm>
        </p:grpSpPr>
        <p:sp>
          <p:nvSpPr>
            <p:cNvPr id="40980" name="Text Box 3"/>
            <p:cNvSpPr txBox="1">
              <a:spLocks noChangeArrowheads="1"/>
            </p:cNvSpPr>
            <p:nvPr/>
          </p:nvSpPr>
          <p:spPr bwMode="auto">
            <a:xfrm>
              <a:off x="852" y="1248"/>
              <a:ext cx="3504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500" b="1" dirty="0">
                  <a:solidFill>
                    <a:srgbClr val="000099"/>
                  </a:solidFill>
                </a:rPr>
                <a:t>0          1          2        3         </a:t>
              </a:r>
              <a:r>
                <a:rPr lang="zh-CN" altLang="en-US" sz="1500" b="1" dirty="0"/>
                <a:t>4                                                      </a:t>
              </a:r>
              <a:r>
                <a:rPr lang="en-US" altLang="zh-CN" sz="1500" b="1" dirty="0"/>
                <a:t>M</a:t>
              </a:r>
              <a:r>
                <a:rPr lang="en-US" altLang="zh-CN" sz="15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500" b="1" dirty="0"/>
                <a:t>1  </a:t>
              </a:r>
            </a:p>
          </p:txBody>
        </p:sp>
        <p:sp>
          <p:nvSpPr>
            <p:cNvPr id="40981" name="Text Box 4"/>
            <p:cNvSpPr txBox="1">
              <a:spLocks noChangeArrowheads="1"/>
            </p:cNvSpPr>
            <p:nvPr/>
          </p:nvSpPr>
          <p:spPr bwMode="auto">
            <a:xfrm>
              <a:off x="816" y="1424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40982" name="Text Box 5"/>
            <p:cNvSpPr txBox="1">
              <a:spLocks noChangeArrowheads="1"/>
            </p:cNvSpPr>
            <p:nvPr/>
          </p:nvSpPr>
          <p:spPr bwMode="auto">
            <a:xfrm>
              <a:off x="1824" y="1420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40983" name="Text Box 6"/>
            <p:cNvSpPr txBox="1">
              <a:spLocks noChangeArrowheads="1"/>
            </p:cNvSpPr>
            <p:nvPr/>
          </p:nvSpPr>
          <p:spPr bwMode="auto">
            <a:xfrm>
              <a:off x="1536" y="1408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40984" name="Text Box 7"/>
            <p:cNvSpPr txBox="1">
              <a:spLocks noChangeArrowheads="1"/>
            </p:cNvSpPr>
            <p:nvPr/>
          </p:nvSpPr>
          <p:spPr bwMode="auto">
            <a:xfrm>
              <a:off x="1164" y="1420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40985" name="Text Box 8"/>
            <p:cNvSpPr txBox="1">
              <a:spLocks noChangeArrowheads="1"/>
            </p:cNvSpPr>
            <p:nvPr/>
          </p:nvSpPr>
          <p:spPr bwMode="auto">
            <a:xfrm>
              <a:off x="1968" y="1872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top</a:t>
              </a:r>
              <a:endParaRPr lang="en-US" altLang="zh-CN" sz="2000" b="1">
                <a:solidFill>
                  <a:srgbClr val="FFFF00"/>
                </a:solidFill>
              </a:endParaRPr>
            </a:p>
          </p:txBody>
        </p:sp>
        <p:sp>
          <p:nvSpPr>
            <p:cNvPr id="40986" name="Line 9"/>
            <p:cNvSpPr>
              <a:spLocks noChangeShapeType="1"/>
            </p:cNvSpPr>
            <p:nvPr/>
          </p:nvSpPr>
          <p:spPr bwMode="auto">
            <a:xfrm flipH="1" flipV="1">
              <a:off x="1992" y="1764"/>
              <a:ext cx="48" cy="144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7" name="Rectangle 10"/>
            <p:cNvSpPr>
              <a:spLocks noChangeArrowheads="1"/>
            </p:cNvSpPr>
            <p:nvPr/>
          </p:nvSpPr>
          <p:spPr bwMode="auto">
            <a:xfrm>
              <a:off x="76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8" name="Rectangle 11"/>
            <p:cNvSpPr>
              <a:spLocks noChangeArrowheads="1"/>
            </p:cNvSpPr>
            <p:nvPr/>
          </p:nvSpPr>
          <p:spPr bwMode="auto">
            <a:xfrm>
              <a:off x="1104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Rectangle 12"/>
            <p:cNvSpPr>
              <a:spLocks noChangeArrowheads="1"/>
            </p:cNvSpPr>
            <p:nvPr/>
          </p:nvSpPr>
          <p:spPr bwMode="auto">
            <a:xfrm>
              <a:off x="1440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0" name="Rectangle 13"/>
            <p:cNvSpPr>
              <a:spLocks noChangeArrowheads="1"/>
            </p:cNvSpPr>
            <p:nvPr/>
          </p:nvSpPr>
          <p:spPr bwMode="auto">
            <a:xfrm>
              <a:off x="1776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1" name="Rectangle 14"/>
            <p:cNvSpPr>
              <a:spLocks noChangeArrowheads="1"/>
            </p:cNvSpPr>
            <p:nvPr/>
          </p:nvSpPr>
          <p:spPr bwMode="auto">
            <a:xfrm>
              <a:off x="2112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2" name="Rectangle 15"/>
            <p:cNvSpPr>
              <a:spLocks noChangeArrowheads="1"/>
            </p:cNvSpPr>
            <p:nvPr/>
          </p:nvSpPr>
          <p:spPr bwMode="auto">
            <a:xfrm>
              <a:off x="244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3" name="Rectangle 16"/>
            <p:cNvSpPr>
              <a:spLocks noChangeArrowheads="1"/>
            </p:cNvSpPr>
            <p:nvPr/>
          </p:nvSpPr>
          <p:spPr bwMode="auto">
            <a:xfrm>
              <a:off x="388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4" name="Rectangle 17"/>
            <p:cNvSpPr>
              <a:spLocks noChangeArrowheads="1"/>
            </p:cNvSpPr>
            <p:nvPr/>
          </p:nvSpPr>
          <p:spPr bwMode="auto">
            <a:xfrm>
              <a:off x="2784" y="1440"/>
              <a:ext cx="1104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95" name="Rectangle 18"/>
            <p:cNvSpPr>
              <a:spLocks noChangeArrowheads="1"/>
            </p:cNvSpPr>
            <p:nvPr/>
          </p:nvSpPr>
          <p:spPr bwMode="auto">
            <a:xfrm>
              <a:off x="3148" y="1392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143250" y="2108200"/>
            <a:ext cx="609600" cy="247650"/>
            <a:chOff x="1872" y="1764"/>
            <a:chExt cx="384" cy="156"/>
          </a:xfrm>
        </p:grpSpPr>
        <p:sp>
          <p:nvSpPr>
            <p:cNvPr id="40978" name="Rectangle 20"/>
            <p:cNvSpPr>
              <a:spLocks noChangeArrowheads="1"/>
            </p:cNvSpPr>
            <p:nvPr/>
          </p:nvSpPr>
          <p:spPr bwMode="auto">
            <a:xfrm>
              <a:off x="1872" y="1764"/>
              <a:ext cx="264" cy="15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9" name="Line 21"/>
            <p:cNvSpPr>
              <a:spLocks noChangeShapeType="1"/>
            </p:cNvSpPr>
            <p:nvPr/>
          </p:nvSpPr>
          <p:spPr bwMode="auto">
            <a:xfrm flipV="1">
              <a:off x="2160" y="1776"/>
              <a:ext cx="96" cy="144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8070" name="Text Box 22"/>
          <p:cNvSpPr txBox="1">
            <a:spLocks noChangeArrowheads="1"/>
          </p:cNvSpPr>
          <p:nvPr/>
        </p:nvSpPr>
        <p:spPr bwMode="auto">
          <a:xfrm>
            <a:off x="3487738" y="1676400"/>
            <a:ext cx="6159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chemeClr val="accent2"/>
                </a:solidFill>
              </a:rPr>
              <a:t>item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882650" y="2971800"/>
            <a:ext cx="7696200" cy="3429000"/>
            <a:chOff x="384" y="1872"/>
            <a:chExt cx="4848" cy="2160"/>
          </a:xfrm>
        </p:grpSpPr>
        <p:sp>
          <p:nvSpPr>
            <p:cNvPr id="40976" name="Rectangle 24"/>
            <p:cNvSpPr>
              <a:spLocks noChangeArrowheads="1"/>
            </p:cNvSpPr>
            <p:nvPr/>
          </p:nvSpPr>
          <p:spPr bwMode="auto">
            <a:xfrm>
              <a:off x="384" y="1872"/>
              <a:ext cx="4848" cy="2160"/>
            </a:xfrm>
            <a:prstGeom prst="rect">
              <a:avLst/>
            </a:prstGeom>
            <a:solidFill>
              <a:srgbClr val="DDEE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Rectangle 25"/>
            <p:cNvSpPr>
              <a:spLocks noChangeArrowheads="1"/>
            </p:cNvSpPr>
            <p:nvPr/>
          </p:nvSpPr>
          <p:spPr bwMode="auto">
            <a:xfrm>
              <a:off x="1481" y="3226"/>
              <a:ext cx="2407" cy="24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5000"/>
                </a:lnSpc>
              </a:pPr>
              <a:r>
                <a:rPr lang="en-US" altLang="zh-CN" sz="2600" b="1" dirty="0">
                  <a:solidFill>
                    <a:schemeClr val="accent2"/>
                  </a:solidFill>
                </a:rPr>
                <a:t>s[++Top]=item；</a:t>
              </a: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09550" y="2149475"/>
            <a:ext cx="2044700" cy="1160463"/>
            <a:chOff x="132" y="1354"/>
            <a:chExt cx="1288" cy="731"/>
          </a:xfrm>
        </p:grpSpPr>
        <p:sp>
          <p:nvSpPr>
            <p:cNvPr id="40974" name="AutoShape 27"/>
            <p:cNvSpPr>
              <a:spLocks noChangeArrowheads="1"/>
            </p:cNvSpPr>
            <p:nvPr/>
          </p:nvSpPr>
          <p:spPr bwMode="auto">
            <a:xfrm rot="1727938">
              <a:off x="203" y="1428"/>
              <a:ext cx="1056" cy="657"/>
            </a:xfrm>
            <a:prstGeom prst="irregularSeal2">
              <a:avLst/>
            </a:prstGeom>
            <a:solidFill>
              <a:srgbClr val="FF3300"/>
            </a:solidFill>
            <a:ln w="508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Text Box 28"/>
            <p:cNvSpPr txBox="1">
              <a:spLocks noChangeArrowheads="1"/>
            </p:cNvSpPr>
            <p:nvPr/>
          </p:nvSpPr>
          <p:spPr bwMode="auto">
            <a:xfrm rot="-1225412">
              <a:off x="132" y="1354"/>
              <a:ext cx="1288" cy="5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56796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5600" b="1" i="1">
                  <a:solidFill>
                    <a:srgbClr val="FFFFFF"/>
                  </a:solidFill>
                  <a:ea typeface="黑体" pitchFamily="2" charset="-122"/>
                </a:rPr>
                <a:t>算法</a:t>
              </a:r>
            </a:p>
          </p:txBody>
        </p:sp>
      </p:grpSp>
      <p:sp>
        <p:nvSpPr>
          <p:cNvPr id="258077" name="Text Box 29"/>
          <p:cNvSpPr txBox="1">
            <a:spLocks noChangeArrowheads="1"/>
          </p:cNvSpPr>
          <p:nvPr/>
        </p:nvSpPr>
        <p:spPr bwMode="auto">
          <a:xfrm>
            <a:off x="1447800" y="3429000"/>
            <a:ext cx="7696200" cy="275690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75000"/>
              </a:lnSpc>
            </a:pPr>
            <a: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  <a:t>void  push( </a:t>
            </a:r>
            <a:r>
              <a:rPr kumimoji="1" lang="en-US" altLang="en-US" sz="2600" b="1" dirty="0" err="1">
                <a:solidFill>
                  <a:srgbClr val="003399"/>
                </a:solidFill>
                <a:ea typeface="宋体" charset="-122"/>
              </a:rPr>
              <a:t>ElemType</a:t>
            </a:r>
            <a: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  <a:t> s[ ],  </a:t>
            </a:r>
            <a:r>
              <a:rPr kumimoji="1" lang="en-US" altLang="en-US" sz="2600" b="1" dirty="0" err="1">
                <a:solidFill>
                  <a:srgbClr val="003399"/>
                </a:solidFill>
                <a:ea typeface="宋体" charset="-122"/>
              </a:rPr>
              <a:t>ElmeType</a:t>
            </a:r>
            <a: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  <a:t> item )</a:t>
            </a:r>
            <a:b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</a:br>
            <a:r>
              <a:rPr kumimoji="1" lang="en-US" altLang="en-US" sz="2600" b="1" dirty="0">
                <a:solidFill>
                  <a:srgbClr val="003399"/>
                </a:solidFill>
                <a:ea typeface="宋体" charset="-122"/>
              </a:rPr>
              <a:t>{</a:t>
            </a:r>
            <a:endParaRPr lang="en-US" altLang="zh-CN" sz="2600" b="1" dirty="0">
              <a:solidFill>
                <a:srgbClr val="003399"/>
              </a:solidFill>
            </a:endParaRPr>
          </a:p>
          <a:p>
            <a:pPr eaLnBrk="1" hangingPunct="1">
              <a:lnSpc>
                <a:spcPct val="75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        if( </a:t>
            </a:r>
            <a:r>
              <a:rPr lang="en-US" altLang="zh-CN" sz="2600" b="1" dirty="0" err="1">
                <a:solidFill>
                  <a:srgbClr val="003399"/>
                </a:solidFill>
              </a:rPr>
              <a:t>isFull</a:t>
            </a:r>
            <a:r>
              <a:rPr lang="en-US" altLang="zh-CN" sz="2600" b="1" dirty="0">
                <a:solidFill>
                  <a:srgbClr val="003399"/>
                </a:solidFill>
              </a:rPr>
              <a:t>() )</a:t>
            </a:r>
          </a:p>
          <a:p>
            <a:pPr eaLnBrk="1" hangingPunct="1">
              <a:lnSpc>
                <a:spcPct val="75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               Error(“Full Stack!”);</a:t>
            </a:r>
          </a:p>
          <a:p>
            <a:pPr eaLnBrk="1" hangingPunct="1">
              <a:lnSpc>
                <a:spcPct val="75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        else</a:t>
            </a:r>
          </a:p>
          <a:p>
            <a:pPr eaLnBrk="1" hangingPunct="1">
              <a:lnSpc>
                <a:spcPct val="75000"/>
              </a:lnSpc>
            </a:pPr>
            <a:endParaRPr lang="en-US" altLang="zh-CN" sz="2600" b="1" dirty="0">
              <a:solidFill>
                <a:srgbClr val="003399"/>
              </a:solidFill>
            </a:endParaRPr>
          </a:p>
          <a:p>
            <a:pPr eaLnBrk="1" hangingPunct="1">
              <a:lnSpc>
                <a:spcPct val="75000"/>
              </a:lnSpc>
            </a:pPr>
            <a:endParaRPr lang="en-US" altLang="zh-CN" sz="2600" b="1" dirty="0">
              <a:solidFill>
                <a:srgbClr val="003399"/>
              </a:solidFill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        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600" b="1" dirty="0">
                <a:solidFill>
                  <a:srgbClr val="003399"/>
                </a:solidFill>
              </a:rPr>
              <a:t>}</a:t>
            </a:r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5940425" y="4343400"/>
            <a:ext cx="2852738" cy="914400"/>
            <a:chOff x="3648" y="2736"/>
            <a:chExt cx="1797" cy="576"/>
          </a:xfrm>
        </p:grpSpPr>
        <p:sp>
          <p:nvSpPr>
            <p:cNvPr id="40972" name="AutoShape 31"/>
            <p:cNvSpPr>
              <a:spLocks noChangeArrowheads="1"/>
            </p:cNvSpPr>
            <p:nvPr/>
          </p:nvSpPr>
          <p:spPr bwMode="auto">
            <a:xfrm>
              <a:off x="3648" y="2736"/>
              <a:ext cx="1536" cy="576"/>
            </a:xfrm>
            <a:prstGeom prst="wedgeRectCallout">
              <a:avLst>
                <a:gd name="adj1" fmla="val -88916"/>
                <a:gd name="adj2" fmla="val 38123"/>
              </a:avLst>
            </a:prstGeom>
            <a:noFill/>
            <a:ln w="57150" cap="sq">
              <a:solidFill>
                <a:srgbClr val="2CB3B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0973" name="Text Box 32"/>
            <p:cNvSpPr txBox="1">
              <a:spLocks noChangeArrowheads="1"/>
            </p:cNvSpPr>
            <p:nvPr/>
          </p:nvSpPr>
          <p:spPr bwMode="auto">
            <a:xfrm>
              <a:off x="3681" y="2784"/>
              <a:ext cx="1764" cy="26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 b="1" dirty="0">
                  <a:solidFill>
                    <a:srgbClr val="FF3300"/>
                  </a:solidFill>
                  <a:ea typeface="黑体" pitchFamily="2" charset="-122"/>
                </a:rPr>
                <a:t>入栈成功</a:t>
              </a:r>
            </a:p>
          </p:txBody>
        </p:sp>
      </p:grpSp>
      <p:grpSp>
        <p:nvGrpSpPr>
          <p:cNvPr id="7" name="Group 46"/>
          <p:cNvGrpSpPr>
            <a:grpSpLocks/>
          </p:cNvGrpSpPr>
          <p:nvPr/>
        </p:nvGrpSpPr>
        <p:grpSpPr bwMode="auto">
          <a:xfrm>
            <a:off x="381000" y="381000"/>
            <a:ext cx="4267200" cy="609600"/>
            <a:chOff x="288" y="288"/>
            <a:chExt cx="2688" cy="384"/>
          </a:xfrm>
        </p:grpSpPr>
        <p:sp>
          <p:nvSpPr>
            <p:cNvPr id="40970" name="Oval 44"/>
            <p:cNvSpPr>
              <a:spLocks noChangeArrowheads="1"/>
            </p:cNvSpPr>
            <p:nvPr/>
          </p:nvSpPr>
          <p:spPr bwMode="auto">
            <a:xfrm>
              <a:off x="288" y="288"/>
              <a:ext cx="2688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1" name="Rectangle 45"/>
            <p:cNvSpPr>
              <a:spLocks noChangeArrowheads="1"/>
            </p:cNvSpPr>
            <p:nvPr/>
          </p:nvSpPr>
          <p:spPr bwMode="auto">
            <a:xfrm>
              <a:off x="564" y="324"/>
              <a:ext cx="226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 dirty="0">
                  <a:solidFill>
                    <a:srgbClr val="FF3300"/>
                  </a:solidFill>
                </a:rPr>
                <a:t>4.  进栈算法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12160" y="5380672"/>
            <a:ext cx="3131840" cy="1477328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void  Error(char s[])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(“%s\n”, s);</a:t>
            </a:r>
          </a:p>
          <a:p>
            <a:r>
              <a:rPr lang="en-US" altLang="zh-CN" dirty="0"/>
              <a:t>        exit( -1);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70" grpId="0" autoUpdateAnimBg="0"/>
      <p:bldP spid="258077" grpId="0" autoUpdateAnimBg="0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43050" y="1143000"/>
            <a:ext cx="5695950" cy="1387475"/>
            <a:chOff x="768" y="960"/>
            <a:chExt cx="3588" cy="874"/>
          </a:xfrm>
        </p:grpSpPr>
        <p:sp>
          <p:nvSpPr>
            <p:cNvPr id="42007" name="Text Box 3"/>
            <p:cNvSpPr txBox="1">
              <a:spLocks noChangeArrowheads="1"/>
            </p:cNvSpPr>
            <p:nvPr/>
          </p:nvSpPr>
          <p:spPr bwMode="auto">
            <a:xfrm>
              <a:off x="852" y="960"/>
              <a:ext cx="3504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500" b="1" dirty="0">
                  <a:solidFill>
                    <a:srgbClr val="000099"/>
                  </a:solidFill>
                </a:rPr>
                <a:t>0          1          2        3          4                                                     </a:t>
              </a:r>
              <a:r>
                <a:rPr lang="en-US" altLang="zh-CN" sz="1500" b="1" dirty="0">
                  <a:solidFill>
                    <a:srgbClr val="000099"/>
                  </a:solidFill>
                </a:rPr>
                <a:t>M</a:t>
              </a:r>
              <a:r>
                <a:rPr lang="en-US" altLang="zh-CN" sz="1500" b="1" dirty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500" b="1" dirty="0">
                  <a:solidFill>
                    <a:srgbClr val="000099"/>
                  </a:solidFill>
                </a:rPr>
                <a:t>1</a:t>
              </a:r>
              <a:r>
                <a:rPr lang="en-US" altLang="zh-CN" sz="15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500" b="1" dirty="0">
                  <a:solidFill>
                    <a:srgbClr val="000099"/>
                  </a:solidFill>
                </a:rPr>
                <a:t> </a:t>
              </a:r>
            </a:p>
          </p:txBody>
        </p:sp>
        <p:sp>
          <p:nvSpPr>
            <p:cNvPr id="42008" name="Text Box 4"/>
            <p:cNvSpPr txBox="1">
              <a:spLocks noChangeArrowheads="1"/>
            </p:cNvSpPr>
            <p:nvPr/>
          </p:nvSpPr>
          <p:spPr bwMode="auto">
            <a:xfrm>
              <a:off x="816" y="1136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42009" name="Text Box 5"/>
            <p:cNvSpPr txBox="1">
              <a:spLocks noChangeArrowheads="1"/>
            </p:cNvSpPr>
            <p:nvPr/>
          </p:nvSpPr>
          <p:spPr bwMode="auto">
            <a:xfrm>
              <a:off x="1824" y="1132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42010" name="Text Box 6"/>
            <p:cNvSpPr txBox="1">
              <a:spLocks noChangeArrowheads="1"/>
            </p:cNvSpPr>
            <p:nvPr/>
          </p:nvSpPr>
          <p:spPr bwMode="auto">
            <a:xfrm>
              <a:off x="1536" y="1120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42011" name="Text Box 7"/>
            <p:cNvSpPr txBox="1">
              <a:spLocks noChangeArrowheads="1"/>
            </p:cNvSpPr>
            <p:nvPr/>
          </p:nvSpPr>
          <p:spPr bwMode="auto">
            <a:xfrm>
              <a:off x="1164" y="1132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42012" name="Text Box 8"/>
            <p:cNvSpPr txBox="1">
              <a:spLocks noChangeArrowheads="1"/>
            </p:cNvSpPr>
            <p:nvPr/>
          </p:nvSpPr>
          <p:spPr bwMode="auto">
            <a:xfrm>
              <a:off x="1968" y="1584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top</a:t>
              </a:r>
              <a:endParaRPr lang="en-US" altLang="zh-CN" sz="2000" b="1">
                <a:solidFill>
                  <a:srgbClr val="FFFF00"/>
                </a:solidFill>
              </a:endParaRPr>
            </a:p>
          </p:txBody>
        </p:sp>
        <p:sp>
          <p:nvSpPr>
            <p:cNvPr id="42013" name="Rectangle 9"/>
            <p:cNvSpPr>
              <a:spLocks noChangeArrowheads="1"/>
            </p:cNvSpPr>
            <p:nvPr/>
          </p:nvSpPr>
          <p:spPr bwMode="auto">
            <a:xfrm>
              <a:off x="76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4" name="Rectangle 10"/>
            <p:cNvSpPr>
              <a:spLocks noChangeArrowheads="1"/>
            </p:cNvSpPr>
            <p:nvPr/>
          </p:nvSpPr>
          <p:spPr bwMode="auto">
            <a:xfrm>
              <a:off x="1104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5" name="Rectangle 11"/>
            <p:cNvSpPr>
              <a:spLocks noChangeArrowheads="1"/>
            </p:cNvSpPr>
            <p:nvPr/>
          </p:nvSpPr>
          <p:spPr bwMode="auto">
            <a:xfrm>
              <a:off x="1440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6" name="Rectangle 12"/>
            <p:cNvSpPr>
              <a:spLocks noChangeArrowheads="1"/>
            </p:cNvSpPr>
            <p:nvPr/>
          </p:nvSpPr>
          <p:spPr bwMode="auto">
            <a:xfrm>
              <a:off x="1776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7" name="Rectangle 13"/>
            <p:cNvSpPr>
              <a:spLocks noChangeArrowheads="1"/>
            </p:cNvSpPr>
            <p:nvPr/>
          </p:nvSpPr>
          <p:spPr bwMode="auto">
            <a:xfrm>
              <a:off x="2112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8" name="Rectangle 14"/>
            <p:cNvSpPr>
              <a:spLocks noChangeArrowheads="1"/>
            </p:cNvSpPr>
            <p:nvPr/>
          </p:nvSpPr>
          <p:spPr bwMode="auto">
            <a:xfrm>
              <a:off x="244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9" name="Rectangle 15"/>
            <p:cNvSpPr>
              <a:spLocks noChangeArrowheads="1"/>
            </p:cNvSpPr>
            <p:nvPr/>
          </p:nvSpPr>
          <p:spPr bwMode="auto">
            <a:xfrm>
              <a:off x="388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0" name="Rectangle 16"/>
            <p:cNvSpPr>
              <a:spLocks noChangeArrowheads="1"/>
            </p:cNvSpPr>
            <p:nvPr/>
          </p:nvSpPr>
          <p:spPr bwMode="auto">
            <a:xfrm>
              <a:off x="2784" y="1152"/>
              <a:ext cx="1104" cy="288"/>
            </a:xfrm>
            <a:prstGeom prst="rect">
              <a:avLst/>
            </a:prstGeom>
            <a:noFill/>
            <a:ln w="254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21" name="Rectangle 17"/>
            <p:cNvSpPr>
              <a:spLocks noChangeArrowheads="1"/>
            </p:cNvSpPr>
            <p:nvPr/>
          </p:nvSpPr>
          <p:spPr bwMode="auto">
            <a:xfrm>
              <a:off x="3148" y="1104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42022" name="Text Box 18"/>
            <p:cNvSpPr txBox="1">
              <a:spLocks noChangeArrowheads="1"/>
            </p:cNvSpPr>
            <p:nvPr/>
          </p:nvSpPr>
          <p:spPr bwMode="auto">
            <a:xfrm>
              <a:off x="2159" y="1128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e</a:t>
              </a:r>
            </a:p>
          </p:txBody>
        </p:sp>
        <p:sp>
          <p:nvSpPr>
            <p:cNvPr id="42023" name="Line 19"/>
            <p:cNvSpPr>
              <a:spLocks noChangeShapeType="1"/>
            </p:cNvSpPr>
            <p:nvPr/>
          </p:nvSpPr>
          <p:spPr bwMode="auto">
            <a:xfrm flipV="1">
              <a:off x="2148" y="1476"/>
              <a:ext cx="108" cy="156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3371850" y="1905000"/>
            <a:ext cx="762000" cy="342900"/>
            <a:chOff x="1920" y="1440"/>
            <a:chExt cx="480" cy="216"/>
          </a:xfrm>
        </p:grpSpPr>
        <p:sp>
          <p:nvSpPr>
            <p:cNvPr id="42005" name="Rectangle 21"/>
            <p:cNvSpPr>
              <a:spLocks noChangeArrowheads="1"/>
            </p:cNvSpPr>
            <p:nvPr/>
          </p:nvSpPr>
          <p:spPr bwMode="auto">
            <a:xfrm>
              <a:off x="2112" y="1464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6" name="Line 22"/>
            <p:cNvSpPr>
              <a:spLocks noChangeShapeType="1"/>
            </p:cNvSpPr>
            <p:nvPr/>
          </p:nvSpPr>
          <p:spPr bwMode="auto">
            <a:xfrm flipH="1" flipV="1">
              <a:off x="1920" y="1440"/>
              <a:ext cx="144" cy="192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3911" name="Rectangle 23"/>
          <p:cNvSpPr>
            <a:spLocks noChangeArrowheads="1"/>
          </p:cNvSpPr>
          <p:nvPr/>
        </p:nvSpPr>
        <p:spPr bwMode="auto">
          <a:xfrm>
            <a:off x="3752850" y="1582738"/>
            <a:ext cx="304800" cy="3048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012825" y="3168650"/>
            <a:ext cx="7696200" cy="3200400"/>
            <a:chOff x="384" y="1968"/>
            <a:chExt cx="4848" cy="2016"/>
          </a:xfrm>
        </p:grpSpPr>
        <p:sp>
          <p:nvSpPr>
            <p:cNvPr id="42003" name="Rectangle 25"/>
            <p:cNvSpPr>
              <a:spLocks noChangeArrowheads="1"/>
            </p:cNvSpPr>
            <p:nvPr/>
          </p:nvSpPr>
          <p:spPr bwMode="auto">
            <a:xfrm>
              <a:off x="384" y="1968"/>
              <a:ext cx="4848" cy="2016"/>
            </a:xfrm>
            <a:prstGeom prst="rect">
              <a:avLst/>
            </a:prstGeom>
            <a:solidFill>
              <a:srgbClr val="FFFF99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Rectangle 26"/>
            <p:cNvSpPr>
              <a:spLocks noChangeArrowheads="1"/>
            </p:cNvSpPr>
            <p:nvPr/>
          </p:nvSpPr>
          <p:spPr bwMode="auto">
            <a:xfrm>
              <a:off x="1392" y="3166"/>
              <a:ext cx="2304" cy="4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</a:rPr>
                <a:t>return s[Top</a:t>
              </a:r>
              <a:r>
                <a:rPr lang="en-US" altLang="zh-CN" sz="2600" b="1" dirty="0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--</a:t>
              </a:r>
              <a:r>
                <a:rPr lang="en-US" altLang="zh-CN" sz="2600" b="1" dirty="0">
                  <a:solidFill>
                    <a:srgbClr val="FF3300"/>
                  </a:solidFill>
                </a:rPr>
                <a:t>];</a:t>
              </a:r>
            </a:p>
            <a:p>
              <a:pPr eaLnBrk="1" hangingPunct="1">
                <a:lnSpc>
                  <a:spcPct val="75000"/>
                </a:lnSpc>
              </a:pPr>
              <a:endParaRPr lang="zh-CN" altLang="en-US" sz="2600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07950" y="2224088"/>
            <a:ext cx="2208213" cy="1060450"/>
            <a:chOff x="156" y="1399"/>
            <a:chExt cx="1391" cy="668"/>
          </a:xfrm>
        </p:grpSpPr>
        <p:sp>
          <p:nvSpPr>
            <p:cNvPr id="42001" name="AutoShape 28"/>
            <p:cNvSpPr>
              <a:spLocks noChangeArrowheads="1"/>
            </p:cNvSpPr>
            <p:nvPr/>
          </p:nvSpPr>
          <p:spPr bwMode="auto">
            <a:xfrm rot="1423867">
              <a:off x="288" y="1503"/>
              <a:ext cx="1056" cy="564"/>
            </a:xfrm>
            <a:prstGeom prst="irregularSeal2">
              <a:avLst/>
            </a:prstGeom>
            <a:solidFill>
              <a:srgbClr val="CCFFCC"/>
            </a:solidFill>
            <a:ln w="60325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2" name="Text Box 29"/>
            <p:cNvSpPr txBox="1">
              <a:spLocks noChangeArrowheads="1"/>
            </p:cNvSpPr>
            <p:nvPr/>
          </p:nvSpPr>
          <p:spPr bwMode="auto">
            <a:xfrm rot="-1529483">
              <a:off x="156" y="1399"/>
              <a:ext cx="1391" cy="5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40161" dir="11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5400" b="1" i="1">
                  <a:solidFill>
                    <a:srgbClr val="FF3300"/>
                  </a:solidFill>
                  <a:ea typeface="黑体" pitchFamily="2" charset="-122"/>
                </a:rPr>
                <a:t>算法</a:t>
              </a: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6227763" y="4076700"/>
            <a:ext cx="2543175" cy="914400"/>
            <a:chOff x="3600" y="2592"/>
            <a:chExt cx="1602" cy="576"/>
          </a:xfrm>
        </p:grpSpPr>
        <p:sp>
          <p:nvSpPr>
            <p:cNvPr id="41999" name="AutoShape 31"/>
            <p:cNvSpPr>
              <a:spLocks noChangeArrowheads="1"/>
            </p:cNvSpPr>
            <p:nvPr/>
          </p:nvSpPr>
          <p:spPr bwMode="auto">
            <a:xfrm>
              <a:off x="3600" y="2592"/>
              <a:ext cx="1392" cy="576"/>
            </a:xfrm>
            <a:prstGeom prst="wedgeRectCallout">
              <a:avLst>
                <a:gd name="adj1" fmla="val -82759"/>
                <a:gd name="adj2" fmla="val 66865"/>
              </a:avLst>
            </a:prstGeom>
            <a:noFill/>
            <a:ln w="60325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2000" name="Text Box 32"/>
            <p:cNvSpPr txBox="1">
              <a:spLocks noChangeArrowheads="1"/>
            </p:cNvSpPr>
            <p:nvPr/>
          </p:nvSpPr>
          <p:spPr bwMode="auto">
            <a:xfrm>
              <a:off x="3618" y="2630"/>
              <a:ext cx="1584" cy="27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500" b="1" dirty="0">
                  <a:solidFill>
                    <a:srgbClr val="FF3300"/>
                  </a:solidFill>
                  <a:ea typeface="黑体" pitchFamily="2" charset="-122"/>
                </a:rPr>
                <a:t>出栈成功</a:t>
              </a: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457200" y="304800"/>
            <a:ext cx="3962400" cy="609600"/>
            <a:chOff x="288" y="288"/>
            <a:chExt cx="2496" cy="384"/>
          </a:xfrm>
        </p:grpSpPr>
        <p:sp>
          <p:nvSpPr>
            <p:cNvPr id="41997" name="Oval 34"/>
            <p:cNvSpPr>
              <a:spLocks noChangeArrowheads="1"/>
            </p:cNvSpPr>
            <p:nvPr/>
          </p:nvSpPr>
          <p:spPr bwMode="auto">
            <a:xfrm>
              <a:off x="288" y="288"/>
              <a:ext cx="2496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Rectangle 35"/>
            <p:cNvSpPr>
              <a:spLocks noChangeArrowheads="1"/>
            </p:cNvSpPr>
            <p:nvPr/>
          </p:nvSpPr>
          <p:spPr bwMode="auto">
            <a:xfrm>
              <a:off x="480" y="324"/>
              <a:ext cx="226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000" b="1" dirty="0">
                  <a:solidFill>
                    <a:srgbClr val="FF3300"/>
                  </a:solidFill>
                </a:rPr>
                <a:t>5.  出栈算法</a:t>
              </a:r>
            </a:p>
          </p:txBody>
        </p:sp>
      </p:grpSp>
      <p:sp>
        <p:nvSpPr>
          <p:cNvPr id="293924" name="Text Box 36"/>
          <p:cNvSpPr txBox="1">
            <a:spLocks noChangeArrowheads="1"/>
          </p:cNvSpPr>
          <p:nvPr/>
        </p:nvSpPr>
        <p:spPr bwMode="auto">
          <a:xfrm>
            <a:off x="1115616" y="3212976"/>
            <a:ext cx="7620000" cy="261687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kumimoji="1" lang="en-US" altLang="zh-CN" sz="2600" b="1" dirty="0" err="1">
                <a:solidFill>
                  <a:srgbClr val="000099"/>
                </a:solidFill>
                <a:ea typeface="宋体" charset="-122"/>
              </a:rPr>
              <a:t>ElemType</a:t>
            </a:r>
            <a:r>
              <a:rPr kumimoji="1" lang="en-US" altLang="zh-CN" sz="2600" b="1" dirty="0">
                <a:solidFill>
                  <a:srgbClr val="000099"/>
                </a:solidFill>
                <a:ea typeface="宋体" charset="-122"/>
              </a:rPr>
              <a:t> pop</a:t>
            </a: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( </a:t>
            </a:r>
            <a:r>
              <a:rPr kumimoji="1" lang="en-US" altLang="en-US" sz="2600" b="1" dirty="0" err="1">
                <a:solidFill>
                  <a:srgbClr val="000099"/>
                </a:solidFill>
                <a:ea typeface="宋体" charset="-122"/>
              </a:rPr>
              <a:t>ElemType</a:t>
            </a: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s[ ])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{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 if(</a:t>
            </a:r>
            <a:r>
              <a:rPr kumimoji="1" lang="en-US" altLang="en-US" sz="2600" b="1" dirty="0" err="1">
                <a:solidFill>
                  <a:srgbClr val="000099"/>
                </a:solidFill>
                <a:ea typeface="宋体" charset="-122"/>
              </a:rPr>
              <a:t>isEmpty</a:t>
            </a: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())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        Error</a:t>
            </a:r>
            <a:r>
              <a:rPr kumimoji="1" lang="en-US" altLang="en-US" sz="2600" b="1">
                <a:solidFill>
                  <a:srgbClr val="000099"/>
                </a:solidFill>
                <a:ea typeface="宋体" charset="-122"/>
              </a:rPr>
              <a:t>(“Empty </a:t>
            </a: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Stack!”);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 else</a:t>
            </a:r>
          </a:p>
          <a:p>
            <a:pPr eaLnBrk="1" hangingPunct="1">
              <a:lnSpc>
                <a:spcPct val="70000"/>
              </a:lnSpc>
            </a:pPr>
            <a:endParaRPr kumimoji="1" lang="en-US" altLang="en-US" sz="2600" b="1" dirty="0">
              <a:solidFill>
                <a:srgbClr val="000099"/>
              </a:solidFill>
              <a:ea typeface="宋体" charset="-122"/>
            </a:endParaRP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</a:t>
            </a:r>
          </a:p>
          <a:p>
            <a:pPr eaLnBrk="1" hangingPunct="1">
              <a:lnSpc>
                <a:spcPct val="70000"/>
              </a:lnSpc>
            </a:pPr>
            <a:r>
              <a:rPr kumimoji="1" lang="en-US" altLang="en-US" sz="2600" b="1" dirty="0">
                <a:solidFill>
                  <a:srgbClr val="000099"/>
                </a:solidFill>
                <a:ea typeface="宋体" charset="-122"/>
              </a:rPr>
              <a:t>      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600" b="1" dirty="0">
                <a:solidFill>
                  <a:srgbClr val="000099"/>
                </a:solidFill>
              </a:rPr>
              <a:t>}</a:t>
            </a:r>
          </a:p>
        </p:txBody>
      </p: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2665190" y="4581129"/>
            <a:ext cx="2647950" cy="1008668"/>
            <a:chOff x="1906" y="2523"/>
            <a:chExt cx="1668" cy="847"/>
          </a:xfrm>
        </p:grpSpPr>
        <p:sp>
          <p:nvSpPr>
            <p:cNvPr id="41995" name="Line 49"/>
            <p:cNvSpPr>
              <a:spLocks noChangeShapeType="1"/>
            </p:cNvSpPr>
            <p:nvPr/>
          </p:nvSpPr>
          <p:spPr bwMode="auto">
            <a:xfrm>
              <a:off x="1906" y="2523"/>
              <a:ext cx="1668" cy="0"/>
            </a:xfrm>
            <a:prstGeom prst="line">
              <a:avLst/>
            </a:prstGeom>
            <a:noFill/>
            <a:ln w="53975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6" name="Line 50"/>
            <p:cNvSpPr>
              <a:spLocks noChangeShapeType="1"/>
            </p:cNvSpPr>
            <p:nvPr/>
          </p:nvSpPr>
          <p:spPr bwMode="auto">
            <a:xfrm>
              <a:off x="1973" y="3370"/>
              <a:ext cx="1179" cy="0"/>
            </a:xfrm>
            <a:prstGeom prst="line">
              <a:avLst/>
            </a:prstGeom>
            <a:noFill/>
            <a:ln w="508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11" grpId="0" animBg="1"/>
      <p:bldP spid="29392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98475" y="381000"/>
            <a:ext cx="5324475" cy="588963"/>
            <a:chOff x="314" y="240"/>
            <a:chExt cx="3238" cy="371"/>
          </a:xfrm>
        </p:grpSpPr>
        <p:sp>
          <p:nvSpPr>
            <p:cNvPr id="43077" name="Rectangle 3"/>
            <p:cNvSpPr>
              <a:spLocks noChangeArrowheads="1"/>
            </p:cNvSpPr>
            <p:nvPr/>
          </p:nvSpPr>
          <p:spPr bwMode="auto">
            <a:xfrm>
              <a:off x="314" y="240"/>
              <a:ext cx="3142" cy="362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78" name="Text Box 4"/>
            <p:cNvSpPr txBox="1">
              <a:spLocks noChangeArrowheads="1"/>
            </p:cNvSpPr>
            <p:nvPr/>
          </p:nvSpPr>
          <p:spPr bwMode="auto">
            <a:xfrm>
              <a:off x="373" y="255"/>
              <a:ext cx="3179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>
                  <a:solidFill>
                    <a:srgbClr val="000099"/>
                  </a:solidFill>
                </a:rPr>
                <a:t>(</a:t>
              </a:r>
              <a:r>
                <a:rPr kumimoji="1" lang="zh-CN" altLang="en-US" sz="3100" b="1">
                  <a:solidFill>
                    <a:srgbClr val="000099"/>
                  </a:solidFill>
                </a:rPr>
                <a:t>三</a:t>
              </a:r>
              <a:r>
                <a:rPr kumimoji="1" lang="en-US" altLang="zh-CN" sz="3100" b="1">
                  <a:solidFill>
                    <a:srgbClr val="000099"/>
                  </a:solidFill>
                </a:rPr>
                <a:t>) </a:t>
              </a:r>
              <a:r>
                <a:rPr kumimoji="1" lang="zh-CN" altLang="en-US" sz="3100" b="1">
                  <a:solidFill>
                    <a:srgbClr val="000099"/>
                  </a:solidFill>
                </a:rPr>
                <a:t> 多栈共享连续空间问题</a:t>
              </a:r>
              <a:endParaRPr kumimoji="1" lang="zh-CN" altLang="en-US" sz="3100">
                <a:solidFill>
                  <a:srgbClr val="000099"/>
                </a:solidFill>
              </a:endParaRPr>
            </a:p>
          </p:txBody>
        </p:sp>
      </p:grp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827584" y="1052736"/>
            <a:ext cx="4876800" cy="442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300" b="1" dirty="0">
                <a:solidFill>
                  <a:schemeClr val="accent2"/>
                </a:solidFill>
                <a:ea typeface="幼圆" pitchFamily="49" charset="-122"/>
              </a:rPr>
              <a:t>（以两个栈共享一个数组为例）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1201738" y="1731963"/>
            <a:ext cx="6826250" cy="1335087"/>
            <a:chOff x="1201738" y="1731963"/>
            <a:chExt cx="6826250" cy="1335087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201738" y="1731963"/>
              <a:ext cx="3225800" cy="862012"/>
              <a:chOff x="757" y="1091"/>
              <a:chExt cx="2032" cy="543"/>
            </a:xfrm>
          </p:grpSpPr>
          <p:sp>
            <p:nvSpPr>
              <p:cNvPr id="43065" name="Text Box 7"/>
              <p:cNvSpPr txBox="1">
                <a:spLocks noChangeArrowheads="1"/>
              </p:cNvSpPr>
              <p:nvPr/>
            </p:nvSpPr>
            <p:spPr bwMode="auto">
              <a:xfrm>
                <a:off x="757" y="1091"/>
                <a:ext cx="2032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solidFill>
                      <a:srgbClr val="000099"/>
                    </a:solidFill>
                  </a:rPr>
                  <a:t>STACK1[0..M1</a:t>
                </a:r>
                <a:r>
                  <a:rPr lang="en-US" altLang="zh-CN" sz="2400" b="1">
                    <a:solidFill>
                      <a:srgbClr val="000099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400" b="1">
                    <a:solidFill>
                      <a:srgbClr val="000099"/>
                    </a:solidFill>
                  </a:rPr>
                  <a:t>1]</a:t>
                </a:r>
              </a:p>
            </p:txBody>
          </p:sp>
          <p:sp>
            <p:nvSpPr>
              <p:cNvPr id="43066" name="Line 8"/>
              <p:cNvSpPr>
                <a:spLocks noChangeShapeType="1"/>
              </p:cNvSpPr>
              <p:nvPr/>
            </p:nvSpPr>
            <p:spPr bwMode="auto">
              <a:xfrm>
                <a:off x="839" y="1434"/>
                <a:ext cx="1587" cy="0"/>
              </a:xfrm>
              <a:prstGeom prst="line">
                <a:avLst/>
              </a:prstGeom>
              <a:noFill/>
              <a:ln w="222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7" name="Line 9"/>
              <p:cNvSpPr>
                <a:spLocks noChangeShapeType="1"/>
              </p:cNvSpPr>
              <p:nvPr/>
            </p:nvSpPr>
            <p:spPr bwMode="auto">
              <a:xfrm>
                <a:off x="846" y="1633"/>
                <a:ext cx="1587" cy="0"/>
              </a:xfrm>
              <a:prstGeom prst="line">
                <a:avLst/>
              </a:prstGeom>
              <a:noFill/>
              <a:ln w="222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8" name="Line 10"/>
              <p:cNvSpPr>
                <a:spLocks noChangeShapeType="1"/>
              </p:cNvSpPr>
              <p:nvPr/>
            </p:nvSpPr>
            <p:spPr bwMode="auto">
              <a:xfrm>
                <a:off x="839" y="1434"/>
                <a:ext cx="0" cy="18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9" name="Line 11"/>
              <p:cNvSpPr>
                <a:spLocks noChangeShapeType="1"/>
              </p:cNvSpPr>
              <p:nvPr/>
            </p:nvSpPr>
            <p:spPr bwMode="auto">
              <a:xfrm>
                <a:off x="1568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0" name="Line 12"/>
              <p:cNvSpPr>
                <a:spLocks noChangeShapeType="1"/>
              </p:cNvSpPr>
              <p:nvPr/>
            </p:nvSpPr>
            <p:spPr bwMode="auto">
              <a:xfrm>
                <a:off x="1700" y="1441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1" name="Line 13"/>
              <p:cNvSpPr>
                <a:spLocks noChangeShapeType="1"/>
              </p:cNvSpPr>
              <p:nvPr/>
            </p:nvSpPr>
            <p:spPr bwMode="auto">
              <a:xfrm>
                <a:off x="2426" y="1441"/>
                <a:ext cx="0" cy="18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2" name="Line 14"/>
              <p:cNvSpPr>
                <a:spLocks noChangeShapeType="1"/>
              </p:cNvSpPr>
              <p:nvPr/>
            </p:nvSpPr>
            <p:spPr bwMode="auto">
              <a:xfrm>
                <a:off x="958" y="1438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3" name="Line 15"/>
              <p:cNvSpPr>
                <a:spLocks noChangeShapeType="1"/>
              </p:cNvSpPr>
              <p:nvPr/>
            </p:nvSpPr>
            <p:spPr bwMode="auto">
              <a:xfrm>
                <a:off x="1076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4" name="Line 16"/>
              <p:cNvSpPr>
                <a:spLocks noChangeShapeType="1"/>
              </p:cNvSpPr>
              <p:nvPr/>
            </p:nvSpPr>
            <p:spPr bwMode="auto">
              <a:xfrm>
                <a:off x="1201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5" name="Line 17"/>
              <p:cNvSpPr>
                <a:spLocks noChangeShapeType="1"/>
              </p:cNvSpPr>
              <p:nvPr/>
            </p:nvSpPr>
            <p:spPr bwMode="auto">
              <a:xfrm>
                <a:off x="1317" y="1452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76" name="Line 18"/>
              <p:cNvSpPr>
                <a:spLocks noChangeShapeType="1"/>
              </p:cNvSpPr>
              <p:nvPr/>
            </p:nvSpPr>
            <p:spPr bwMode="auto">
              <a:xfrm>
                <a:off x="1432" y="1441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349375" y="2265363"/>
              <a:ext cx="2608263" cy="801687"/>
              <a:chOff x="748" y="1752"/>
              <a:chExt cx="1643" cy="505"/>
            </a:xfrm>
          </p:grpSpPr>
          <p:sp>
            <p:nvSpPr>
              <p:cNvPr id="43059" name="Text Box 20"/>
              <p:cNvSpPr txBox="1">
                <a:spLocks noChangeArrowheads="1"/>
              </p:cNvSpPr>
              <p:nvPr/>
            </p:nvSpPr>
            <p:spPr bwMode="auto">
              <a:xfrm>
                <a:off x="1376" y="2055"/>
                <a:ext cx="499" cy="20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500" b="1">
                    <a:solidFill>
                      <a:schemeClr val="accent2"/>
                    </a:solidFill>
                  </a:rPr>
                  <a:t>top1</a:t>
                </a:r>
              </a:p>
            </p:txBody>
          </p:sp>
          <p:sp>
            <p:nvSpPr>
              <p:cNvPr id="43060" name="Line 21"/>
              <p:cNvSpPr>
                <a:spLocks noChangeShapeType="1"/>
              </p:cNvSpPr>
              <p:nvPr/>
            </p:nvSpPr>
            <p:spPr bwMode="auto">
              <a:xfrm flipV="1">
                <a:off x="1543" y="1950"/>
                <a:ext cx="0" cy="136"/>
              </a:xfrm>
              <a:prstGeom prst="line">
                <a:avLst/>
              </a:prstGeom>
              <a:noFill/>
              <a:ln w="22225" cap="sq">
                <a:solidFill>
                  <a:srgbClr val="FF3300"/>
                </a:solidFill>
                <a:round/>
                <a:headEnd type="none" w="sm" len="sm"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" name="Group 22"/>
              <p:cNvGrpSpPr>
                <a:grpSpLocks/>
              </p:cNvGrpSpPr>
              <p:nvPr/>
            </p:nvGrpSpPr>
            <p:grpSpPr bwMode="auto">
              <a:xfrm>
                <a:off x="748" y="1752"/>
                <a:ext cx="1643" cy="212"/>
                <a:chOff x="975" y="2593"/>
                <a:chExt cx="1643" cy="212"/>
              </a:xfrm>
            </p:grpSpPr>
            <p:sp>
              <p:nvSpPr>
                <p:cNvPr id="43062" name="Rectangle 23"/>
                <p:cNvSpPr>
                  <a:spLocks noChangeArrowheads="1"/>
                </p:cNvSpPr>
                <p:nvPr/>
              </p:nvSpPr>
              <p:spPr bwMode="auto">
                <a:xfrm>
                  <a:off x="975" y="2610"/>
                  <a:ext cx="852" cy="182"/>
                </a:xfrm>
                <a:prstGeom prst="rect">
                  <a:avLst/>
                </a:prstGeom>
                <a:solidFill>
                  <a:srgbClr val="D5D5D5"/>
                </a:solidFill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063" name="Line 24"/>
                <p:cNvSpPr>
                  <a:spLocks noChangeShapeType="1"/>
                </p:cNvSpPr>
                <p:nvPr/>
              </p:nvSpPr>
              <p:spPr bwMode="auto">
                <a:xfrm>
                  <a:off x="1704" y="2606"/>
                  <a:ext cx="0" cy="182"/>
                </a:xfrm>
                <a:prstGeom prst="line">
                  <a:avLst/>
                </a:prstGeom>
                <a:noFill/>
                <a:ln w="19050" cap="sq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6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048" y="2593"/>
                  <a:ext cx="1570" cy="212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r>
                    <a:rPr lang="zh-CN" altLang="en-US" sz="1600" b="1">
                      <a:solidFill>
                        <a:srgbClr val="000099"/>
                      </a:solidFill>
                      <a:ea typeface="幼圆" pitchFamily="49" charset="-122"/>
                    </a:rPr>
                    <a:t>已用空间         可用空间</a:t>
                  </a:r>
                </a:p>
              </p:txBody>
            </p:sp>
          </p:grp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4586288" y="1755775"/>
              <a:ext cx="3441700" cy="825500"/>
              <a:chOff x="2889" y="1106"/>
              <a:chExt cx="2168" cy="520"/>
            </a:xfrm>
          </p:grpSpPr>
          <p:sp>
            <p:nvSpPr>
              <p:cNvPr id="43047" name="Text Box 27"/>
              <p:cNvSpPr txBox="1">
                <a:spLocks noChangeArrowheads="1"/>
              </p:cNvSpPr>
              <p:nvPr/>
            </p:nvSpPr>
            <p:spPr bwMode="auto">
              <a:xfrm>
                <a:off x="2889" y="1106"/>
                <a:ext cx="2032" cy="28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solidFill>
                      <a:srgbClr val="000099"/>
                    </a:solidFill>
                  </a:rPr>
                  <a:t>STACK2[0..M2</a:t>
                </a:r>
                <a:r>
                  <a:rPr lang="en-US" altLang="zh-CN" sz="2400" b="1">
                    <a:solidFill>
                      <a:srgbClr val="000099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400" b="1">
                    <a:solidFill>
                      <a:srgbClr val="000099"/>
                    </a:solidFill>
                  </a:rPr>
                  <a:t>1]</a:t>
                </a:r>
              </a:p>
            </p:txBody>
          </p:sp>
          <p:sp>
            <p:nvSpPr>
              <p:cNvPr id="43048" name="Line 28"/>
              <p:cNvSpPr>
                <a:spLocks noChangeShapeType="1"/>
              </p:cNvSpPr>
              <p:nvPr/>
            </p:nvSpPr>
            <p:spPr bwMode="auto">
              <a:xfrm>
                <a:off x="2985" y="1434"/>
                <a:ext cx="2072" cy="0"/>
              </a:xfrm>
              <a:prstGeom prst="line">
                <a:avLst/>
              </a:prstGeom>
              <a:noFill/>
              <a:ln w="222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9" name="Line 29"/>
              <p:cNvSpPr>
                <a:spLocks noChangeShapeType="1"/>
              </p:cNvSpPr>
              <p:nvPr/>
            </p:nvSpPr>
            <p:spPr bwMode="auto">
              <a:xfrm>
                <a:off x="2985" y="1434"/>
                <a:ext cx="0" cy="18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0" name="Line 30"/>
              <p:cNvSpPr>
                <a:spLocks noChangeShapeType="1"/>
              </p:cNvSpPr>
              <p:nvPr/>
            </p:nvSpPr>
            <p:spPr bwMode="auto">
              <a:xfrm>
                <a:off x="5057" y="1434"/>
                <a:ext cx="0" cy="18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1" name="Line 31"/>
              <p:cNvSpPr>
                <a:spLocks noChangeShapeType="1"/>
              </p:cNvSpPr>
              <p:nvPr/>
            </p:nvSpPr>
            <p:spPr bwMode="auto">
              <a:xfrm>
                <a:off x="3110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2" name="Line 32"/>
              <p:cNvSpPr>
                <a:spLocks noChangeShapeType="1"/>
              </p:cNvSpPr>
              <p:nvPr/>
            </p:nvSpPr>
            <p:spPr bwMode="auto">
              <a:xfrm>
                <a:off x="3226" y="1441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3" name="Line 33"/>
              <p:cNvSpPr>
                <a:spLocks noChangeShapeType="1"/>
              </p:cNvSpPr>
              <p:nvPr/>
            </p:nvSpPr>
            <p:spPr bwMode="auto">
              <a:xfrm>
                <a:off x="3348" y="144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4" name="Line 34"/>
              <p:cNvSpPr>
                <a:spLocks noChangeShapeType="1"/>
              </p:cNvSpPr>
              <p:nvPr/>
            </p:nvSpPr>
            <p:spPr bwMode="auto">
              <a:xfrm>
                <a:off x="3477" y="1441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5" name="Line 35"/>
              <p:cNvSpPr>
                <a:spLocks noChangeShapeType="1"/>
              </p:cNvSpPr>
              <p:nvPr/>
            </p:nvSpPr>
            <p:spPr bwMode="auto">
              <a:xfrm>
                <a:off x="3840" y="1434"/>
                <a:ext cx="0" cy="182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6" name="Line 36"/>
              <p:cNvSpPr>
                <a:spLocks noChangeShapeType="1"/>
              </p:cNvSpPr>
              <p:nvPr/>
            </p:nvSpPr>
            <p:spPr bwMode="auto">
              <a:xfrm>
                <a:off x="2985" y="1623"/>
                <a:ext cx="2072" cy="0"/>
              </a:xfrm>
              <a:prstGeom prst="line">
                <a:avLst/>
              </a:prstGeom>
              <a:noFill/>
              <a:ln w="222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7" name="Line 37"/>
              <p:cNvSpPr>
                <a:spLocks noChangeShapeType="1"/>
              </p:cNvSpPr>
              <p:nvPr/>
            </p:nvSpPr>
            <p:spPr bwMode="auto">
              <a:xfrm>
                <a:off x="3592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58" name="Line 38"/>
              <p:cNvSpPr>
                <a:spLocks noChangeShapeType="1"/>
              </p:cNvSpPr>
              <p:nvPr/>
            </p:nvSpPr>
            <p:spPr bwMode="auto">
              <a:xfrm>
                <a:off x="3721" y="1434"/>
                <a:ext cx="0" cy="182"/>
              </a:xfrm>
              <a:prstGeom prst="line">
                <a:avLst/>
              </a:prstGeom>
              <a:noFill/>
              <a:ln w="127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39"/>
            <p:cNvGrpSpPr>
              <a:grpSpLocks/>
            </p:cNvGrpSpPr>
            <p:nvPr/>
          </p:nvGrpSpPr>
          <p:grpSpPr bwMode="auto">
            <a:xfrm>
              <a:off x="4760913" y="2265363"/>
              <a:ext cx="3062287" cy="779462"/>
              <a:chOff x="2992" y="1424"/>
              <a:chExt cx="1929" cy="491"/>
            </a:xfrm>
          </p:grpSpPr>
          <p:sp>
            <p:nvSpPr>
              <p:cNvPr id="43042" name="Text Box 40"/>
              <p:cNvSpPr txBox="1">
                <a:spLocks noChangeArrowheads="1"/>
              </p:cNvSpPr>
              <p:nvPr/>
            </p:nvSpPr>
            <p:spPr bwMode="auto">
              <a:xfrm>
                <a:off x="3634" y="1713"/>
                <a:ext cx="499" cy="20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500" b="1">
                    <a:solidFill>
                      <a:schemeClr val="accent2"/>
                    </a:solidFill>
                  </a:rPr>
                  <a:t>top2</a:t>
                </a:r>
              </a:p>
            </p:txBody>
          </p:sp>
          <p:sp>
            <p:nvSpPr>
              <p:cNvPr id="43043" name="Line 41"/>
              <p:cNvSpPr>
                <a:spLocks noChangeShapeType="1"/>
              </p:cNvSpPr>
              <p:nvPr/>
            </p:nvSpPr>
            <p:spPr bwMode="auto">
              <a:xfrm flipV="1">
                <a:off x="3787" y="1640"/>
                <a:ext cx="0" cy="136"/>
              </a:xfrm>
              <a:prstGeom prst="line">
                <a:avLst/>
              </a:prstGeom>
              <a:noFill/>
              <a:ln w="22225" cap="sq">
                <a:solidFill>
                  <a:srgbClr val="FF3300"/>
                </a:solidFill>
                <a:round/>
                <a:headEnd type="none" w="sm" len="sm"/>
                <a:tailEnd type="triangl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4" name="Rectangle 42"/>
              <p:cNvSpPr>
                <a:spLocks noChangeArrowheads="1"/>
              </p:cNvSpPr>
              <p:nvPr/>
            </p:nvSpPr>
            <p:spPr bwMode="auto">
              <a:xfrm>
                <a:off x="2992" y="1441"/>
                <a:ext cx="839" cy="175"/>
              </a:xfrm>
              <a:prstGeom prst="rect">
                <a:avLst/>
              </a:prstGeom>
              <a:solidFill>
                <a:srgbClr val="D5D5D5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45" name="Line 43"/>
              <p:cNvSpPr>
                <a:spLocks noChangeShapeType="1"/>
              </p:cNvSpPr>
              <p:nvPr/>
            </p:nvSpPr>
            <p:spPr bwMode="auto">
              <a:xfrm>
                <a:off x="3710" y="1434"/>
                <a:ext cx="0" cy="182"/>
              </a:xfrm>
              <a:prstGeom prst="line">
                <a:avLst/>
              </a:prstGeom>
              <a:noFill/>
              <a:ln w="190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6" name="Text Box 44"/>
              <p:cNvSpPr txBox="1">
                <a:spLocks noChangeArrowheads="1"/>
              </p:cNvSpPr>
              <p:nvPr/>
            </p:nvSpPr>
            <p:spPr bwMode="auto">
              <a:xfrm>
                <a:off x="3061" y="1424"/>
                <a:ext cx="1860" cy="20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500" b="1">
                    <a:solidFill>
                      <a:srgbClr val="000099"/>
                    </a:solidFill>
                    <a:ea typeface="幼圆" pitchFamily="49" charset="-122"/>
                  </a:rPr>
                  <a:t>已用空间                  可 用 空 间</a:t>
                </a:r>
              </a:p>
            </p:txBody>
          </p:sp>
        </p:grp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611560" y="1484784"/>
            <a:ext cx="7848600" cy="1727200"/>
            <a:chOff x="521" y="2025"/>
            <a:chExt cx="4944" cy="1088"/>
          </a:xfrm>
        </p:grpSpPr>
        <p:sp>
          <p:nvSpPr>
            <p:cNvPr id="43040" name="Rectangle 46"/>
            <p:cNvSpPr>
              <a:spLocks noChangeArrowheads="1"/>
            </p:cNvSpPr>
            <p:nvPr/>
          </p:nvSpPr>
          <p:spPr bwMode="auto">
            <a:xfrm>
              <a:off x="521" y="2025"/>
              <a:ext cx="4944" cy="10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1" name="Text Box 47"/>
            <p:cNvSpPr txBox="1">
              <a:spLocks noChangeArrowheads="1"/>
            </p:cNvSpPr>
            <p:nvPr/>
          </p:nvSpPr>
          <p:spPr bwMode="auto">
            <a:xfrm>
              <a:off x="576" y="2134"/>
              <a:ext cx="1776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500" b="1" dirty="0">
                  <a:solidFill>
                    <a:srgbClr val="000099"/>
                  </a:solidFill>
                </a:rPr>
                <a:t>STACK[0..M</a:t>
              </a:r>
              <a:r>
                <a:rPr lang="en-US" altLang="zh-CN" sz="2500" b="1" dirty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500" b="1" dirty="0">
                  <a:solidFill>
                    <a:srgbClr val="000099"/>
                  </a:solidFill>
                </a:rPr>
                <a:t>1]</a:t>
              </a:r>
            </a:p>
          </p:txBody>
        </p:sp>
      </p:grpSp>
      <p:sp>
        <p:nvSpPr>
          <p:cNvPr id="294979" name="Text Box 67"/>
          <p:cNvSpPr txBox="1">
            <a:spLocks noChangeArrowheads="1"/>
          </p:cNvSpPr>
          <p:nvPr/>
        </p:nvSpPr>
        <p:spPr bwMode="auto">
          <a:xfrm>
            <a:off x="2627313" y="5181600"/>
            <a:ext cx="5824537" cy="9064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ct val="25000"/>
              </a:spcAft>
            </a:pP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当</a:t>
            </a:r>
            <a:r>
              <a:rPr lang="en-US" altLang="zh-CN" sz="2600" b="1" dirty="0" err="1">
                <a:solidFill>
                  <a:srgbClr val="000092"/>
                </a:solidFill>
              </a:rPr>
              <a:t>i</a:t>
            </a:r>
            <a:r>
              <a:rPr lang="en-US" altLang="zh-CN" sz="2600" b="1" dirty="0">
                <a:solidFill>
                  <a:srgbClr val="000092"/>
                </a:solidFill>
              </a:rPr>
              <a:t>=1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时，将</a:t>
            </a:r>
            <a:r>
              <a:rPr lang="en-US" altLang="zh-CN" sz="2600" b="1" dirty="0">
                <a:solidFill>
                  <a:srgbClr val="000092"/>
                </a:solidFill>
              </a:rPr>
              <a:t>item 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插入第</a:t>
            </a:r>
            <a:r>
              <a:rPr lang="zh-CN" altLang="en-US" sz="2600" b="1" dirty="0">
                <a:solidFill>
                  <a:srgbClr val="000092"/>
                </a:solidFill>
              </a:rPr>
              <a:t>1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个栈</a:t>
            </a:r>
            <a:r>
              <a:rPr lang="zh-CN" altLang="en-US" sz="2600" b="1" dirty="0">
                <a:solidFill>
                  <a:srgbClr val="000092"/>
                </a:solidFill>
              </a:rPr>
              <a:t>，</a:t>
            </a:r>
          </a:p>
          <a:p>
            <a:pPr>
              <a:lnSpc>
                <a:spcPct val="90000"/>
              </a:lnSpc>
            </a:pP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当</a:t>
            </a:r>
            <a:r>
              <a:rPr lang="en-US" altLang="zh-CN" sz="2600" b="1" dirty="0" err="1">
                <a:solidFill>
                  <a:srgbClr val="000092"/>
                </a:solidFill>
              </a:rPr>
              <a:t>i</a:t>
            </a:r>
            <a:r>
              <a:rPr lang="en-US" altLang="zh-CN" sz="2600" b="1" dirty="0">
                <a:solidFill>
                  <a:srgbClr val="000092"/>
                </a:solidFill>
              </a:rPr>
              <a:t>=2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时</a:t>
            </a:r>
            <a:r>
              <a:rPr lang="zh-CN" altLang="en-US" sz="2600" b="1" dirty="0">
                <a:solidFill>
                  <a:srgbClr val="000092"/>
                </a:solidFill>
              </a:rPr>
              <a:t>，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将</a:t>
            </a:r>
            <a:r>
              <a:rPr lang="en-US" altLang="zh-CN" sz="2600" b="1" dirty="0">
                <a:solidFill>
                  <a:srgbClr val="000092"/>
                </a:solidFill>
              </a:rPr>
              <a:t>item 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插入第</a:t>
            </a:r>
            <a:r>
              <a:rPr lang="zh-CN" altLang="en-US" sz="2600" b="1" dirty="0">
                <a:solidFill>
                  <a:srgbClr val="000092"/>
                </a:solidFill>
              </a:rPr>
              <a:t>2</a:t>
            </a:r>
            <a:r>
              <a:rPr lang="zh-CN" altLang="en-US" sz="2600" b="1" dirty="0">
                <a:solidFill>
                  <a:srgbClr val="000092"/>
                </a:solidFill>
                <a:ea typeface="幼圆" pitchFamily="49" charset="-122"/>
              </a:rPr>
              <a:t>个栈</a:t>
            </a:r>
            <a:r>
              <a:rPr lang="zh-CN" altLang="en-US" sz="2600" b="1" dirty="0">
                <a:solidFill>
                  <a:srgbClr val="000092"/>
                </a:solidFill>
              </a:rPr>
              <a:t>。</a:t>
            </a:r>
          </a:p>
        </p:txBody>
      </p: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1116013" y="5334000"/>
            <a:ext cx="1517650" cy="533400"/>
            <a:chOff x="838" y="3360"/>
            <a:chExt cx="956" cy="336"/>
          </a:xfrm>
        </p:grpSpPr>
        <p:sp>
          <p:nvSpPr>
            <p:cNvPr id="43038" name="Oval 69"/>
            <p:cNvSpPr>
              <a:spLocks noChangeArrowheads="1"/>
            </p:cNvSpPr>
            <p:nvPr/>
          </p:nvSpPr>
          <p:spPr bwMode="auto">
            <a:xfrm>
              <a:off x="838" y="3360"/>
              <a:ext cx="768" cy="336"/>
            </a:xfrm>
            <a:prstGeom prst="ellipse">
              <a:avLst/>
            </a:prstGeom>
            <a:solidFill>
              <a:srgbClr val="3FDA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9" name="Rectangle 70"/>
            <p:cNvSpPr>
              <a:spLocks noChangeArrowheads="1"/>
            </p:cNvSpPr>
            <p:nvPr/>
          </p:nvSpPr>
          <p:spPr bwMode="auto">
            <a:xfrm>
              <a:off x="930" y="3371"/>
              <a:ext cx="864" cy="32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25000"/>
                </a:spcAft>
              </a:pPr>
              <a:r>
                <a:rPr lang="zh-CN" altLang="en-US" sz="30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进栈</a:t>
              </a:r>
              <a:r>
                <a:rPr lang="zh-CN" altLang="en-US" sz="2600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</p:grpSp>
      <p:grpSp>
        <p:nvGrpSpPr>
          <p:cNvPr id="10" name="Group 81"/>
          <p:cNvGrpSpPr>
            <a:grpSpLocks/>
          </p:cNvGrpSpPr>
          <p:nvPr/>
        </p:nvGrpSpPr>
        <p:grpSpPr bwMode="auto">
          <a:xfrm>
            <a:off x="1331913" y="3068638"/>
            <a:ext cx="6813550" cy="1482725"/>
            <a:chOff x="839" y="1933"/>
            <a:chExt cx="4292" cy="934"/>
          </a:xfrm>
        </p:grpSpPr>
        <p:sp>
          <p:nvSpPr>
            <p:cNvPr id="43021" name="Text Box 82"/>
            <p:cNvSpPr txBox="1">
              <a:spLocks noChangeArrowheads="1"/>
            </p:cNvSpPr>
            <p:nvPr/>
          </p:nvSpPr>
          <p:spPr bwMode="auto">
            <a:xfrm>
              <a:off x="2517" y="2156"/>
              <a:ext cx="1179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000099"/>
                  </a:solidFill>
                  <a:ea typeface="幼圆" pitchFamily="49" charset="-122"/>
                </a:rPr>
                <a:t>可用空间</a:t>
              </a:r>
            </a:p>
          </p:txBody>
        </p:sp>
        <p:sp>
          <p:nvSpPr>
            <p:cNvPr id="43022" name="Text Box 83"/>
            <p:cNvSpPr txBox="1">
              <a:spLocks noChangeArrowheads="1"/>
            </p:cNvSpPr>
            <p:nvPr/>
          </p:nvSpPr>
          <p:spPr bwMode="auto">
            <a:xfrm>
              <a:off x="839" y="1933"/>
              <a:ext cx="3831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/>
                <a:t>0  1  2   </a:t>
              </a:r>
              <a:r>
                <a:rPr lang="zh-CN" altLang="en-US" sz="1600" b="1" dirty="0">
                  <a:ea typeface="宋体" charset="-122"/>
                  <a:cs typeface="Times New Roman" pitchFamily="18" charset="0"/>
                </a:rPr>
                <a:t>…</a:t>
              </a:r>
              <a:r>
                <a:rPr lang="zh-CN" altLang="en-US" sz="1600" b="1" dirty="0"/>
                <a:t>                                                                                                       </a:t>
              </a:r>
              <a:r>
                <a:rPr lang="en-US" altLang="zh-CN" sz="1600" b="1" dirty="0"/>
                <a:t>M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  <p:sp>
          <p:nvSpPr>
            <p:cNvPr id="43023" name="Text Box 84"/>
            <p:cNvSpPr txBox="1">
              <a:spLocks noChangeArrowheads="1"/>
            </p:cNvSpPr>
            <p:nvPr/>
          </p:nvSpPr>
          <p:spPr bwMode="auto">
            <a:xfrm>
              <a:off x="1997" y="2617"/>
              <a:ext cx="223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rgbClr val="FF3300"/>
                  </a:solidFill>
                </a:rPr>
                <a:t>top1                            top2</a:t>
              </a:r>
            </a:p>
          </p:txBody>
        </p:sp>
        <p:sp>
          <p:nvSpPr>
            <p:cNvPr id="43024" name="Line 85"/>
            <p:cNvSpPr>
              <a:spLocks noChangeShapeType="1"/>
            </p:cNvSpPr>
            <p:nvPr/>
          </p:nvSpPr>
          <p:spPr bwMode="auto">
            <a:xfrm flipV="1">
              <a:off x="2200" y="2502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Line 86"/>
            <p:cNvSpPr>
              <a:spLocks noChangeShapeType="1"/>
            </p:cNvSpPr>
            <p:nvPr/>
          </p:nvSpPr>
          <p:spPr bwMode="auto">
            <a:xfrm>
              <a:off x="839" y="2146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87"/>
            <p:cNvSpPr>
              <a:spLocks noChangeShapeType="1"/>
            </p:cNvSpPr>
            <p:nvPr/>
          </p:nvSpPr>
          <p:spPr bwMode="auto">
            <a:xfrm>
              <a:off x="839" y="2477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88"/>
            <p:cNvSpPr>
              <a:spLocks noChangeShapeType="1"/>
            </p:cNvSpPr>
            <p:nvPr/>
          </p:nvSpPr>
          <p:spPr bwMode="auto">
            <a:xfrm>
              <a:off x="839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89"/>
            <p:cNvSpPr>
              <a:spLocks noChangeShapeType="1"/>
            </p:cNvSpPr>
            <p:nvPr/>
          </p:nvSpPr>
          <p:spPr bwMode="auto">
            <a:xfrm>
              <a:off x="5012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90"/>
            <p:cNvSpPr>
              <a:spLocks noChangeShapeType="1"/>
            </p:cNvSpPr>
            <p:nvPr/>
          </p:nvSpPr>
          <p:spPr bwMode="auto">
            <a:xfrm>
              <a:off x="2280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Line 91"/>
            <p:cNvSpPr>
              <a:spLocks noChangeShapeType="1"/>
            </p:cNvSpPr>
            <p:nvPr/>
          </p:nvSpPr>
          <p:spPr bwMode="auto">
            <a:xfrm>
              <a:off x="3658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Rectangle 92"/>
            <p:cNvSpPr>
              <a:spLocks noChangeArrowheads="1"/>
            </p:cNvSpPr>
            <p:nvPr/>
          </p:nvSpPr>
          <p:spPr bwMode="auto">
            <a:xfrm>
              <a:off x="853" y="2156"/>
              <a:ext cx="1421" cy="311"/>
            </a:xfrm>
            <a:prstGeom prst="rect">
              <a:avLst/>
            </a:prstGeom>
            <a:solidFill>
              <a:srgbClr val="C1F7F2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43032" name="Rectangle 93"/>
            <p:cNvSpPr>
              <a:spLocks noChangeArrowheads="1"/>
            </p:cNvSpPr>
            <p:nvPr/>
          </p:nvSpPr>
          <p:spPr bwMode="auto">
            <a:xfrm>
              <a:off x="3668" y="2160"/>
              <a:ext cx="1330" cy="311"/>
            </a:xfrm>
            <a:prstGeom prst="rect">
              <a:avLst/>
            </a:prstGeom>
            <a:solidFill>
              <a:srgbClr val="C9C9C9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3" name="Line 94"/>
            <p:cNvSpPr>
              <a:spLocks noChangeShapeType="1"/>
            </p:cNvSpPr>
            <p:nvPr/>
          </p:nvSpPr>
          <p:spPr bwMode="auto">
            <a:xfrm>
              <a:off x="2109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Line 95"/>
            <p:cNvSpPr>
              <a:spLocks noChangeShapeType="1"/>
            </p:cNvSpPr>
            <p:nvPr/>
          </p:nvSpPr>
          <p:spPr bwMode="auto">
            <a:xfrm>
              <a:off x="3833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5" name="Text Box 96"/>
            <p:cNvSpPr txBox="1">
              <a:spLocks noChangeArrowheads="1"/>
            </p:cNvSpPr>
            <p:nvPr/>
          </p:nvSpPr>
          <p:spPr bwMode="auto">
            <a:xfrm>
              <a:off x="1069" y="2184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zh-CN" altLang="en-US" sz="2200" b="1" dirty="0">
                  <a:ea typeface="幼圆" pitchFamily="49" charset="-122"/>
                </a:rPr>
                <a:t>1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3036" name="Text Box 97"/>
            <p:cNvSpPr txBox="1">
              <a:spLocks noChangeArrowheads="1"/>
            </p:cNvSpPr>
            <p:nvPr/>
          </p:nvSpPr>
          <p:spPr bwMode="auto">
            <a:xfrm>
              <a:off x="3997" y="2181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200" b="1">
                  <a:ea typeface="幼圆" pitchFamily="49" charset="-122"/>
                </a:rPr>
                <a:t>2</a:t>
              </a:r>
              <a:r>
                <a:rPr lang="zh-CN" altLang="en-US" sz="2200" b="1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3037" name="Line 98"/>
            <p:cNvSpPr>
              <a:spLocks noChangeShapeType="1"/>
            </p:cNvSpPr>
            <p:nvPr/>
          </p:nvSpPr>
          <p:spPr bwMode="auto">
            <a:xfrm flipV="1">
              <a:off x="3749" y="2488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5011" name="Text Box 99"/>
          <p:cNvSpPr txBox="1">
            <a:spLocks noChangeArrowheads="1"/>
          </p:cNvSpPr>
          <p:nvPr/>
        </p:nvSpPr>
        <p:spPr bwMode="auto">
          <a:xfrm>
            <a:off x="827088" y="2049463"/>
            <a:ext cx="800809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</a:rPr>
              <a:t>Top1、Top2 </a:t>
            </a:r>
            <a:r>
              <a:rPr lang="zh-CN" altLang="en-US" sz="2400" b="1" dirty="0">
                <a:solidFill>
                  <a:srgbClr val="000099"/>
                </a:solidFill>
                <a:ea typeface="幼圆" pitchFamily="49" charset="-122"/>
              </a:rPr>
              <a:t>分别给出第</a:t>
            </a:r>
            <a:r>
              <a:rPr lang="zh-CN" altLang="en-US" sz="2400" b="1" dirty="0">
                <a:solidFill>
                  <a:srgbClr val="000099"/>
                </a:solidFill>
              </a:rPr>
              <a:t>1</a:t>
            </a:r>
            <a:r>
              <a:rPr lang="zh-CN" altLang="en-US" sz="2400" b="1" dirty="0">
                <a:solidFill>
                  <a:srgbClr val="000099"/>
                </a:solidFill>
                <a:ea typeface="幼圆" pitchFamily="49" charset="-122"/>
              </a:rPr>
              <a:t>个与第</a:t>
            </a:r>
            <a:r>
              <a:rPr lang="zh-CN" altLang="en-US" sz="2400" b="1" dirty="0">
                <a:solidFill>
                  <a:srgbClr val="000099"/>
                </a:solidFill>
              </a:rPr>
              <a:t>2</a:t>
            </a:r>
            <a:r>
              <a:rPr lang="zh-CN" altLang="en-US" sz="2400" b="1" dirty="0">
                <a:solidFill>
                  <a:srgbClr val="000099"/>
                </a:solidFill>
                <a:ea typeface="幼圆" pitchFamily="49" charset="-122"/>
              </a:rPr>
              <a:t>个栈的栈顶元素的位置</a:t>
            </a:r>
            <a:r>
              <a:rPr lang="zh-CN" altLang="en-US" sz="2400" b="1" dirty="0">
                <a:solidFill>
                  <a:srgbClr val="000099"/>
                </a:solidFill>
              </a:rPr>
              <a:t>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9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79" grpId="0" autoUpdateAnimBg="0"/>
      <p:bldP spid="29501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ChangeArrowheads="1"/>
          </p:cNvSpPr>
          <p:nvPr/>
        </p:nvSpPr>
        <p:spPr bwMode="auto">
          <a:xfrm flipH="1">
            <a:off x="7659688" y="4065588"/>
            <a:ext cx="1335087" cy="3968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accent6"/>
                </a:solidFill>
                <a:latin typeface="黑体" pitchFamily="49" charset="-122"/>
                <a:ea typeface="黑体" pitchFamily="49" charset="-122"/>
              </a:rPr>
              <a:t>逻辑结构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00188" y="4289425"/>
            <a:ext cx="2714625" cy="2368550"/>
            <a:chOff x="1346" y="2228"/>
            <a:chExt cx="1595" cy="1406"/>
          </a:xfrm>
        </p:grpSpPr>
        <p:sp>
          <p:nvSpPr>
            <p:cNvPr id="27708" name="Line 7"/>
            <p:cNvSpPr>
              <a:spLocks noChangeShapeType="1"/>
            </p:cNvSpPr>
            <p:nvPr/>
          </p:nvSpPr>
          <p:spPr bwMode="auto">
            <a:xfrm flipH="1">
              <a:off x="1346" y="2228"/>
              <a:ext cx="1595" cy="1406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09" name="Line 9"/>
            <p:cNvSpPr>
              <a:spLocks noChangeShapeType="1"/>
            </p:cNvSpPr>
            <p:nvPr/>
          </p:nvSpPr>
          <p:spPr bwMode="auto">
            <a:xfrm>
              <a:off x="2623" y="2425"/>
              <a:ext cx="0" cy="18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0" name="Line 11"/>
            <p:cNvSpPr>
              <a:spLocks noChangeShapeType="1"/>
            </p:cNvSpPr>
            <p:nvPr/>
          </p:nvSpPr>
          <p:spPr bwMode="auto">
            <a:xfrm>
              <a:off x="2292" y="2715"/>
              <a:ext cx="0" cy="18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1" name="Line 13"/>
            <p:cNvSpPr>
              <a:spLocks noChangeShapeType="1"/>
            </p:cNvSpPr>
            <p:nvPr/>
          </p:nvSpPr>
          <p:spPr bwMode="auto">
            <a:xfrm>
              <a:off x="1928" y="3033"/>
              <a:ext cx="0" cy="18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712" name="Line 18"/>
            <p:cNvSpPr>
              <a:spLocks noChangeShapeType="1"/>
            </p:cNvSpPr>
            <p:nvPr/>
          </p:nvSpPr>
          <p:spPr bwMode="auto">
            <a:xfrm>
              <a:off x="1578" y="3327"/>
              <a:ext cx="0" cy="18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652" name="Text Box 19"/>
          <p:cNvSpPr txBox="1">
            <a:spLocks noChangeArrowheads="1"/>
          </p:cNvSpPr>
          <p:nvPr/>
        </p:nvSpPr>
        <p:spPr bwMode="auto">
          <a:xfrm>
            <a:off x="407988" y="6157913"/>
            <a:ext cx="1878012" cy="3968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存储结构</a:t>
            </a: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2582863" y="966788"/>
            <a:ext cx="3211512" cy="396875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运算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081463" y="1290638"/>
            <a:ext cx="231775" cy="3009900"/>
            <a:chOff x="2266" y="566"/>
            <a:chExt cx="146" cy="1851"/>
          </a:xfrm>
        </p:grpSpPr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 flipH="1" flipV="1">
              <a:off x="2334" y="566"/>
              <a:ext cx="29" cy="1851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2267" y="1145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" name="Line 27"/>
            <p:cNvSpPr>
              <a:spLocks noChangeShapeType="1"/>
            </p:cNvSpPr>
            <p:nvPr/>
          </p:nvSpPr>
          <p:spPr bwMode="auto">
            <a:xfrm>
              <a:off x="2267" y="1327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" name="Line 28"/>
            <p:cNvSpPr>
              <a:spLocks noChangeShapeType="1"/>
            </p:cNvSpPr>
            <p:nvPr/>
          </p:nvSpPr>
          <p:spPr bwMode="auto">
            <a:xfrm>
              <a:off x="2267" y="1497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Line 29"/>
            <p:cNvSpPr>
              <a:spLocks noChangeShapeType="1"/>
            </p:cNvSpPr>
            <p:nvPr/>
          </p:nvSpPr>
          <p:spPr bwMode="auto">
            <a:xfrm>
              <a:off x="2266" y="1682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6" name="Line 30"/>
            <p:cNvSpPr>
              <a:spLocks noChangeShapeType="1"/>
            </p:cNvSpPr>
            <p:nvPr/>
          </p:nvSpPr>
          <p:spPr bwMode="auto">
            <a:xfrm>
              <a:off x="2266" y="1858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7" name="Line 31"/>
            <p:cNvSpPr>
              <a:spLocks noChangeShapeType="1"/>
            </p:cNvSpPr>
            <p:nvPr/>
          </p:nvSpPr>
          <p:spPr bwMode="auto">
            <a:xfrm>
              <a:off x="2266" y="2041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>
              <a:off x="2266" y="963"/>
              <a:ext cx="145" cy="0"/>
            </a:xfrm>
            <a:prstGeom prst="line">
              <a:avLst/>
            </a:prstGeom>
            <a:noFill/>
            <a:ln w="38100">
              <a:solidFill>
                <a:schemeClr val="accent1">
                  <a:lumMod val="25000"/>
                </a:schemeClr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endParaRPr lang="zh-CN" altLang="en-US" sz="1800">
                <a:latin typeface="Arial" charset="0"/>
                <a:ea typeface="宋体" pitchFamily="2" charset="-122"/>
              </a:endParaRPr>
            </a:p>
          </p:txBody>
        </p:sp>
      </p:grp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4295775" y="3451225"/>
            <a:ext cx="1044575" cy="3381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建立结构</a:t>
            </a:r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 flipH="1">
            <a:off x="4471988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 flipH="1">
            <a:off x="4826000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09" name="Line 37"/>
          <p:cNvSpPr>
            <a:spLocks noChangeShapeType="1"/>
          </p:cNvSpPr>
          <p:nvPr/>
        </p:nvSpPr>
        <p:spPr bwMode="auto">
          <a:xfrm flipH="1">
            <a:off x="5165725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0" name="Line 38"/>
          <p:cNvSpPr>
            <a:spLocks noChangeShapeType="1"/>
          </p:cNvSpPr>
          <p:nvPr/>
        </p:nvSpPr>
        <p:spPr bwMode="auto">
          <a:xfrm flipH="1">
            <a:off x="5505450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1" name="Line 39"/>
          <p:cNvSpPr>
            <a:spLocks noChangeShapeType="1"/>
          </p:cNvSpPr>
          <p:nvPr/>
        </p:nvSpPr>
        <p:spPr bwMode="auto">
          <a:xfrm flipH="1">
            <a:off x="5845175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2" name="Line 40"/>
          <p:cNvSpPr>
            <a:spLocks noChangeShapeType="1"/>
          </p:cNvSpPr>
          <p:nvPr/>
        </p:nvSpPr>
        <p:spPr bwMode="auto">
          <a:xfrm flipH="1">
            <a:off x="6188075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3" name="Line 41"/>
          <p:cNvSpPr>
            <a:spLocks noChangeShapeType="1"/>
          </p:cNvSpPr>
          <p:nvPr/>
        </p:nvSpPr>
        <p:spPr bwMode="auto">
          <a:xfrm flipH="1">
            <a:off x="6515100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4" name="Line 42"/>
          <p:cNvSpPr>
            <a:spLocks noChangeShapeType="1"/>
          </p:cNvSpPr>
          <p:nvPr/>
        </p:nvSpPr>
        <p:spPr bwMode="auto">
          <a:xfrm flipH="1">
            <a:off x="6840538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5" name="Line 43"/>
          <p:cNvSpPr>
            <a:spLocks noChangeShapeType="1"/>
          </p:cNvSpPr>
          <p:nvPr/>
        </p:nvSpPr>
        <p:spPr bwMode="auto">
          <a:xfrm flipH="1">
            <a:off x="7185025" y="4170363"/>
            <a:ext cx="0" cy="2587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6" name="Line 44"/>
          <p:cNvSpPr>
            <a:spLocks noChangeShapeType="1"/>
          </p:cNvSpPr>
          <p:nvPr/>
        </p:nvSpPr>
        <p:spPr bwMode="auto">
          <a:xfrm>
            <a:off x="4202113" y="4289425"/>
            <a:ext cx="3402012" cy="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7" name="Line 45"/>
          <p:cNvSpPr>
            <a:spLocks noChangeShapeType="1"/>
          </p:cNvSpPr>
          <p:nvPr/>
        </p:nvSpPr>
        <p:spPr bwMode="auto">
          <a:xfrm>
            <a:off x="4184650" y="1704975"/>
            <a:ext cx="3267075" cy="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8" name="Line 46"/>
          <p:cNvSpPr>
            <a:spLocks noChangeShapeType="1"/>
          </p:cNvSpPr>
          <p:nvPr/>
        </p:nvSpPr>
        <p:spPr bwMode="auto">
          <a:xfrm>
            <a:off x="1697038" y="6484938"/>
            <a:ext cx="3267075" cy="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19" name="Line 47"/>
          <p:cNvSpPr>
            <a:spLocks noChangeShapeType="1"/>
          </p:cNvSpPr>
          <p:nvPr/>
        </p:nvSpPr>
        <p:spPr bwMode="auto">
          <a:xfrm>
            <a:off x="1727200" y="3859213"/>
            <a:ext cx="3267075" cy="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0" name="Line 48"/>
          <p:cNvSpPr>
            <a:spLocks noChangeShapeType="1"/>
          </p:cNvSpPr>
          <p:nvPr/>
        </p:nvSpPr>
        <p:spPr bwMode="auto">
          <a:xfrm flipV="1">
            <a:off x="1695450" y="3829050"/>
            <a:ext cx="0" cy="2640013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1" name="Line 49"/>
          <p:cNvSpPr>
            <a:spLocks noChangeShapeType="1"/>
          </p:cNvSpPr>
          <p:nvPr/>
        </p:nvSpPr>
        <p:spPr bwMode="auto">
          <a:xfrm flipV="1">
            <a:off x="7439025" y="1709738"/>
            <a:ext cx="0" cy="2640012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2" name="Line 50"/>
          <p:cNvSpPr>
            <a:spLocks noChangeShapeType="1"/>
          </p:cNvSpPr>
          <p:nvPr/>
        </p:nvSpPr>
        <p:spPr bwMode="auto">
          <a:xfrm flipV="1">
            <a:off x="4953000" y="3860800"/>
            <a:ext cx="0" cy="2640013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auto">
          <a:xfrm flipV="1">
            <a:off x="4960938" y="4291013"/>
            <a:ext cx="2476500" cy="219075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4" name="Line 52"/>
          <p:cNvSpPr>
            <a:spLocks noChangeShapeType="1"/>
          </p:cNvSpPr>
          <p:nvPr/>
        </p:nvSpPr>
        <p:spPr bwMode="auto">
          <a:xfrm flipV="1">
            <a:off x="1697038" y="1708150"/>
            <a:ext cx="2490787" cy="2163763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sp>
        <p:nvSpPr>
          <p:cNvPr id="3125" name="Line 53"/>
          <p:cNvSpPr>
            <a:spLocks noChangeShapeType="1"/>
          </p:cNvSpPr>
          <p:nvPr/>
        </p:nvSpPr>
        <p:spPr bwMode="auto">
          <a:xfrm flipV="1">
            <a:off x="4967288" y="1681163"/>
            <a:ext cx="2476500" cy="2190750"/>
          </a:xfrm>
          <a:prstGeom prst="line">
            <a:avLst/>
          </a:prstGeom>
          <a:noFill/>
          <a:ln w="12699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 sz="1800">
              <a:latin typeface="Arial" charset="0"/>
              <a:ea typeface="宋体" pitchFamily="2" charset="-122"/>
            </a:endParaRPr>
          </a:p>
        </p:txBody>
      </p: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4221163" y="4427538"/>
            <a:ext cx="3214687" cy="1444625"/>
            <a:chOff x="2354" y="2187"/>
            <a:chExt cx="2025" cy="910"/>
          </a:xfrm>
        </p:grpSpPr>
        <p:sp>
          <p:nvSpPr>
            <p:cNvPr id="27690" name="Text Box 55"/>
            <p:cNvSpPr txBox="1">
              <a:spLocks noChangeArrowheads="1"/>
            </p:cNvSpPr>
            <p:nvPr/>
          </p:nvSpPr>
          <p:spPr bwMode="auto">
            <a:xfrm>
              <a:off x="2354" y="2187"/>
              <a:ext cx="271" cy="693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线性表</a:t>
              </a:r>
              <a:endParaRPr lang="en-US" altLang="zh-CN" sz="16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27691" name="Text Box 56"/>
            <p:cNvSpPr txBox="1">
              <a:spLocks noChangeArrowheads="1"/>
            </p:cNvSpPr>
            <p:nvPr/>
          </p:nvSpPr>
          <p:spPr bwMode="auto">
            <a:xfrm>
              <a:off x="3027" y="2187"/>
              <a:ext cx="271" cy="68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广义表</a:t>
              </a:r>
            </a:p>
          </p:txBody>
        </p:sp>
        <p:sp>
          <p:nvSpPr>
            <p:cNvPr id="27692" name="Text Box 57"/>
            <p:cNvSpPr txBox="1">
              <a:spLocks noChangeArrowheads="1"/>
            </p:cNvSpPr>
            <p:nvPr/>
          </p:nvSpPr>
          <p:spPr bwMode="auto">
            <a:xfrm>
              <a:off x="3247" y="2187"/>
              <a:ext cx="271" cy="730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串</a:t>
              </a:r>
              <a:endParaRPr lang="zh-CN" altLang="en-US" sz="1600" b="1"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3130" name="Text Box 58"/>
            <p:cNvSpPr txBox="1">
              <a:spLocks noChangeArrowheads="1"/>
            </p:cNvSpPr>
            <p:nvPr/>
          </p:nvSpPr>
          <p:spPr bwMode="auto">
            <a:xfrm>
              <a:off x="3857" y="2187"/>
              <a:ext cx="271" cy="36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chemeClr val="accent6"/>
                  </a:solidFill>
                  <a:latin typeface="黑体" pitchFamily="49" charset="-122"/>
                  <a:ea typeface="黑体" pitchFamily="49" charset="-122"/>
                </a:rPr>
                <a:t>树</a:t>
              </a:r>
            </a:p>
          </p:txBody>
        </p:sp>
        <p:sp>
          <p:nvSpPr>
            <p:cNvPr id="3131" name="Text Box 59"/>
            <p:cNvSpPr txBox="1">
              <a:spLocks noChangeArrowheads="1"/>
            </p:cNvSpPr>
            <p:nvPr/>
          </p:nvSpPr>
          <p:spPr bwMode="auto">
            <a:xfrm>
              <a:off x="3683" y="2187"/>
              <a:ext cx="271" cy="68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chemeClr val="accent6"/>
                  </a:solidFill>
                  <a:latin typeface="黑体" pitchFamily="49" charset="-122"/>
                  <a:ea typeface="黑体" pitchFamily="49" charset="-122"/>
                </a:rPr>
                <a:t>二叉树</a:t>
              </a:r>
            </a:p>
          </p:txBody>
        </p:sp>
        <p:sp>
          <p:nvSpPr>
            <p:cNvPr id="27695" name="Text Box 60"/>
            <p:cNvSpPr txBox="1">
              <a:spLocks noChangeArrowheads="1"/>
            </p:cNvSpPr>
            <p:nvPr/>
          </p:nvSpPr>
          <p:spPr bwMode="auto">
            <a:xfrm>
              <a:off x="3455" y="2187"/>
              <a:ext cx="271" cy="685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文件</a:t>
              </a:r>
            </a:p>
          </p:txBody>
        </p:sp>
        <p:sp>
          <p:nvSpPr>
            <p:cNvPr id="3133" name="Text Box 61"/>
            <p:cNvSpPr txBox="1">
              <a:spLocks noChangeArrowheads="1"/>
            </p:cNvSpPr>
            <p:nvPr/>
          </p:nvSpPr>
          <p:spPr bwMode="auto">
            <a:xfrm>
              <a:off x="4108" y="2187"/>
              <a:ext cx="271" cy="36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 b="1" dirty="0">
                  <a:solidFill>
                    <a:schemeClr val="accent6"/>
                  </a:solidFill>
                  <a:latin typeface="黑体" pitchFamily="49" charset="-122"/>
                  <a:ea typeface="黑体" pitchFamily="49" charset="-122"/>
                </a:rPr>
                <a:t>图</a:t>
              </a:r>
            </a:p>
          </p:txBody>
        </p:sp>
        <p:sp>
          <p:nvSpPr>
            <p:cNvPr id="27697" name="Text Box 62"/>
            <p:cNvSpPr txBox="1">
              <a:spLocks noChangeArrowheads="1"/>
            </p:cNvSpPr>
            <p:nvPr/>
          </p:nvSpPr>
          <p:spPr bwMode="auto">
            <a:xfrm>
              <a:off x="2605" y="2187"/>
              <a:ext cx="270" cy="36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zh-CN" sz="1600" b="1">
                <a:ea typeface="宋体" charset="-122"/>
              </a:endParaRPr>
            </a:p>
          </p:txBody>
        </p:sp>
        <p:sp>
          <p:nvSpPr>
            <p:cNvPr id="27698" name="Text Box 63"/>
            <p:cNvSpPr txBox="1">
              <a:spLocks noChangeArrowheads="1"/>
            </p:cNvSpPr>
            <p:nvPr/>
          </p:nvSpPr>
          <p:spPr bwMode="auto">
            <a:xfrm>
              <a:off x="2591" y="2187"/>
              <a:ext cx="271" cy="368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数组</a:t>
              </a:r>
            </a:p>
          </p:txBody>
        </p:sp>
        <p:sp>
          <p:nvSpPr>
            <p:cNvPr id="27699" name="Text Box 64"/>
            <p:cNvSpPr txBox="1">
              <a:spLocks noChangeArrowheads="1"/>
            </p:cNvSpPr>
            <p:nvPr/>
          </p:nvSpPr>
          <p:spPr bwMode="auto">
            <a:xfrm>
              <a:off x="2801" y="2187"/>
              <a:ext cx="271" cy="910"/>
            </a:xfrm>
            <a:prstGeom prst="rect">
              <a:avLst/>
            </a:prstGeom>
            <a:noFill/>
            <a:ln w="12699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rPr>
                <a:t>栈和队列</a:t>
              </a:r>
            </a:p>
          </p:txBody>
        </p:sp>
      </p:grpSp>
      <p:sp>
        <p:nvSpPr>
          <p:cNvPr id="27676" name="Text Box 55"/>
          <p:cNvSpPr txBox="1">
            <a:spLocks noChangeArrowheads="1"/>
          </p:cNvSpPr>
          <p:nvPr/>
        </p:nvSpPr>
        <p:spPr bwMode="auto">
          <a:xfrm>
            <a:off x="3471863" y="3462338"/>
            <a:ext cx="428625" cy="1100137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顺序存储</a:t>
            </a:r>
            <a:endParaRPr lang="en-US" altLang="zh-CN" sz="1600" b="1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77" name="Text Box 55"/>
          <p:cNvSpPr txBox="1">
            <a:spLocks noChangeArrowheads="1"/>
          </p:cNvSpPr>
          <p:nvPr/>
        </p:nvSpPr>
        <p:spPr bwMode="auto">
          <a:xfrm>
            <a:off x="2928938" y="3994150"/>
            <a:ext cx="430212" cy="11001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链式存储</a:t>
            </a:r>
            <a:endParaRPr lang="en-US" altLang="zh-CN" sz="1600" b="1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78" name="Text Box 55"/>
          <p:cNvSpPr txBox="1">
            <a:spLocks noChangeArrowheads="1"/>
          </p:cNvSpPr>
          <p:nvPr/>
        </p:nvSpPr>
        <p:spPr bwMode="auto">
          <a:xfrm>
            <a:off x="2355850" y="4530725"/>
            <a:ext cx="430213" cy="11001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索引</a:t>
            </a:r>
            <a:endParaRPr lang="en-US" altLang="zh-CN" sz="1600" b="1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679" name="Text Box 55"/>
          <p:cNvSpPr txBox="1">
            <a:spLocks noChangeArrowheads="1"/>
          </p:cNvSpPr>
          <p:nvPr/>
        </p:nvSpPr>
        <p:spPr bwMode="auto">
          <a:xfrm>
            <a:off x="1795463" y="4981575"/>
            <a:ext cx="430212" cy="1100138"/>
          </a:xfrm>
          <a:prstGeom prst="rect">
            <a:avLst/>
          </a:prstGeom>
          <a:noFill/>
          <a:ln w="12699">
            <a:noFill/>
            <a:miter lim="800000"/>
            <a:headEnd/>
            <a:tailEnd/>
          </a:ln>
        </p:spPr>
        <p:txBody>
          <a:bodyPr vert="eaVert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1600" b="1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散列</a:t>
            </a:r>
            <a:endParaRPr lang="en-US" altLang="zh-CN" sz="1600" b="1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283075" y="3160713"/>
            <a:ext cx="1003300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清除结构</a:t>
            </a:r>
          </a:p>
        </p:txBody>
      </p:sp>
      <p:sp>
        <p:nvSpPr>
          <p:cNvPr id="72" name="矩形 71"/>
          <p:cNvSpPr/>
          <p:nvPr/>
        </p:nvSpPr>
        <p:spPr>
          <a:xfrm>
            <a:off x="4284663" y="2878138"/>
            <a:ext cx="141287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插入数据元素</a:t>
            </a:r>
          </a:p>
        </p:txBody>
      </p:sp>
      <p:sp>
        <p:nvSpPr>
          <p:cNvPr id="73" name="矩形 72"/>
          <p:cNvSpPr/>
          <p:nvPr/>
        </p:nvSpPr>
        <p:spPr>
          <a:xfrm>
            <a:off x="4284663" y="2592388"/>
            <a:ext cx="141287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删除数据元素</a:t>
            </a:r>
          </a:p>
        </p:txBody>
      </p:sp>
      <p:sp>
        <p:nvSpPr>
          <p:cNvPr id="74" name="矩形 73"/>
          <p:cNvSpPr/>
          <p:nvPr/>
        </p:nvSpPr>
        <p:spPr>
          <a:xfrm>
            <a:off x="4278313" y="2316163"/>
            <a:ext cx="141287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修改数据元素</a:t>
            </a:r>
          </a:p>
        </p:txBody>
      </p:sp>
      <p:sp>
        <p:nvSpPr>
          <p:cNvPr id="75" name="矩形 74"/>
          <p:cNvSpPr/>
          <p:nvPr/>
        </p:nvSpPr>
        <p:spPr>
          <a:xfrm>
            <a:off x="4267200" y="2038350"/>
            <a:ext cx="59372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排序</a:t>
            </a:r>
          </a:p>
        </p:txBody>
      </p:sp>
      <p:sp>
        <p:nvSpPr>
          <p:cNvPr id="76" name="矩形 75"/>
          <p:cNvSpPr/>
          <p:nvPr/>
        </p:nvSpPr>
        <p:spPr>
          <a:xfrm>
            <a:off x="4256088" y="1733550"/>
            <a:ext cx="593725" cy="33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 dirty="0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检索</a:t>
            </a:r>
          </a:p>
        </p:txBody>
      </p:sp>
      <p:sp>
        <p:nvSpPr>
          <p:cNvPr id="78" name="矩形 77"/>
          <p:cNvSpPr/>
          <p:nvPr/>
        </p:nvSpPr>
        <p:spPr>
          <a:xfrm>
            <a:off x="-36512" y="-31774"/>
            <a:ext cx="9361040" cy="708025"/>
          </a:xfrm>
          <a:prstGeom prst="rect">
            <a:avLst/>
          </a:prstGeom>
          <a:solidFill>
            <a:srgbClr val="00009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40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000" b="1" dirty="0">
                <a:solidFill>
                  <a:srgbClr val="FFCC00"/>
                </a:solidFill>
                <a:latin typeface="微软雅黑" pitchFamily="34" charset="-122"/>
                <a:ea typeface="微软雅黑" pitchFamily="34" charset="-122"/>
              </a:rPr>
              <a:t>数据结构的基本问题空间</a:t>
            </a:r>
            <a:endParaRPr lang="en-US" altLang="zh-CN" sz="4000" b="1" dirty="0">
              <a:solidFill>
                <a:srgbClr val="FFCC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6240" name="AutoShape 64"/>
          <p:cNvSpPr>
            <a:spLocks noChangeArrowheads="1"/>
          </p:cNvSpPr>
          <p:nvPr/>
        </p:nvSpPr>
        <p:spPr bwMode="auto">
          <a:xfrm>
            <a:off x="6048375" y="5949950"/>
            <a:ext cx="3095625" cy="908050"/>
          </a:xfrm>
          <a:prstGeom prst="wedgeRoundRectCallout">
            <a:avLst>
              <a:gd name="adj1" fmla="val -78000"/>
              <a:gd name="adj2" fmla="val -230769"/>
              <a:gd name="adj3" fmla="val 16667"/>
            </a:avLst>
          </a:prstGeom>
          <a:solidFill>
            <a:srgbClr val="80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89803" dir="2700000" algn="ctr" rotWithShape="0">
              <a:schemeClr val="bg1"/>
            </a:outerShdw>
          </a:effectLst>
        </p:spPr>
        <p:txBody>
          <a:bodyPr/>
          <a:lstStyle/>
          <a:p>
            <a:pPr algn="ctr">
              <a:defRPr/>
            </a:pPr>
            <a:r>
              <a:rPr lang="zh-CN" alt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栈和队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1816100"/>
            <a:ext cx="3886200" cy="1614488"/>
            <a:chOff x="240" y="1144"/>
            <a:chExt cx="2448" cy="1017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240" y="1441"/>
              <a:ext cx="2448" cy="720"/>
              <a:chOff x="816" y="1440"/>
              <a:chExt cx="2448" cy="720"/>
            </a:xfrm>
          </p:grpSpPr>
          <p:sp>
            <p:nvSpPr>
              <p:cNvPr id="44086" name="Cloud" descr="花束"/>
              <p:cNvSpPr>
                <a:spLocks noChangeAspect="1" noEditPoints="1" noChangeArrowheads="1"/>
              </p:cNvSpPr>
              <p:nvPr/>
            </p:nvSpPr>
            <p:spPr bwMode="auto">
              <a:xfrm>
                <a:off x="816" y="1440"/>
                <a:ext cx="2448" cy="7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4 w 21600"/>
                  <a:gd name="T13" fmla="*/ 3270 h 21600"/>
                  <a:gd name="T14" fmla="*/ 17091 w 21600"/>
                  <a:gd name="T15" fmla="*/ 1734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7" name="Text Box 5"/>
              <p:cNvSpPr txBox="1">
                <a:spLocks noChangeArrowheads="1"/>
              </p:cNvSpPr>
              <p:nvPr/>
            </p:nvSpPr>
            <p:spPr bwMode="auto">
              <a:xfrm>
                <a:off x="1152" y="1539"/>
                <a:ext cx="1508" cy="4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100" b="1" dirty="0">
                    <a:solidFill>
                      <a:srgbClr val="0033CC"/>
                    </a:solidFill>
                  </a:rPr>
                  <a:t>top1</a:t>
                </a:r>
                <a:r>
                  <a:rPr lang="en-US" altLang="zh-CN" sz="2100" b="1" dirty="0">
                    <a:solidFill>
                      <a:srgbClr val="0033CC"/>
                    </a:solidFill>
                    <a:sym typeface="Symbol" pitchFamily="18" charset="2"/>
                  </a:rPr>
                  <a:t>++；</a:t>
                </a:r>
              </a:p>
              <a:p>
                <a:r>
                  <a:rPr lang="en-US" altLang="zh-CN" sz="2100" b="1" dirty="0">
                    <a:solidFill>
                      <a:srgbClr val="0033CC"/>
                    </a:solidFill>
                    <a:sym typeface="Symbol" pitchFamily="18" charset="2"/>
                  </a:rPr>
                  <a:t>STACK[top1]=item；</a:t>
                </a:r>
              </a:p>
            </p:txBody>
          </p:sp>
        </p:grpSp>
        <p:sp>
          <p:nvSpPr>
            <p:cNvPr id="44084" name="AutoShape 6"/>
            <p:cNvSpPr>
              <a:spLocks noChangeArrowheads="1"/>
            </p:cNvSpPr>
            <p:nvPr/>
          </p:nvSpPr>
          <p:spPr bwMode="auto">
            <a:xfrm>
              <a:off x="432" y="1201"/>
              <a:ext cx="480" cy="240"/>
            </a:xfrm>
            <a:prstGeom prst="foldedCorner">
              <a:avLst>
                <a:gd name="adj" fmla="val 22046"/>
              </a:avLst>
            </a:prstGeom>
            <a:solidFill>
              <a:srgbClr val="FF66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81320" dir="2319588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5" name="Text Box 7"/>
            <p:cNvSpPr txBox="1">
              <a:spLocks noChangeArrowheads="1"/>
            </p:cNvSpPr>
            <p:nvPr/>
          </p:nvSpPr>
          <p:spPr bwMode="auto">
            <a:xfrm>
              <a:off x="479" y="1144"/>
              <a:ext cx="52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dirty="0"/>
                <a:t>栈</a:t>
              </a:r>
              <a:r>
                <a:rPr lang="en-US" altLang="zh-CN" sz="2800" b="1" dirty="0"/>
                <a:t>1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648200" y="1676400"/>
            <a:ext cx="3886200" cy="1701800"/>
            <a:chOff x="2928" y="1056"/>
            <a:chExt cx="2448" cy="1072"/>
          </a:xfrm>
        </p:grpSpPr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2928" y="1408"/>
              <a:ext cx="2448" cy="720"/>
              <a:chOff x="3552" y="1824"/>
              <a:chExt cx="2448" cy="720"/>
            </a:xfrm>
          </p:grpSpPr>
          <p:sp>
            <p:nvSpPr>
              <p:cNvPr id="44081" name="Cloud" descr="花束"/>
              <p:cNvSpPr>
                <a:spLocks noChangeAspect="1" noEditPoints="1" noChangeArrowheads="1"/>
              </p:cNvSpPr>
              <p:nvPr/>
            </p:nvSpPr>
            <p:spPr bwMode="auto">
              <a:xfrm>
                <a:off x="3552" y="1824"/>
                <a:ext cx="2448" cy="72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74 w 21600"/>
                  <a:gd name="T13" fmla="*/ 3270 h 21600"/>
                  <a:gd name="T14" fmla="*/ 17091 w 21600"/>
                  <a:gd name="T15" fmla="*/ 1734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lnTo>
                      <a:pt x="1949" y="7180"/>
                    </a:ln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82" name="Text Box 11"/>
              <p:cNvSpPr txBox="1">
                <a:spLocks noChangeArrowheads="1"/>
              </p:cNvSpPr>
              <p:nvPr/>
            </p:nvSpPr>
            <p:spPr bwMode="auto">
              <a:xfrm>
                <a:off x="3849" y="1941"/>
                <a:ext cx="1508" cy="4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100" b="1" dirty="0">
                    <a:solidFill>
                      <a:srgbClr val="0033CC"/>
                    </a:solidFill>
                  </a:rPr>
                  <a:t>top2</a:t>
                </a:r>
                <a:r>
                  <a:rPr lang="en-US" altLang="zh-CN" sz="2100" b="1" dirty="0">
                    <a:solidFill>
                      <a:srgbClr val="0033CC"/>
                    </a:solidFill>
                    <a:latin typeface="宋体" charset="-122"/>
                    <a:ea typeface="宋体" charset="-122"/>
                  </a:rPr>
                  <a:t>--</a:t>
                </a:r>
                <a:r>
                  <a:rPr lang="en-US" altLang="zh-CN" sz="2100" b="1" dirty="0">
                    <a:solidFill>
                      <a:srgbClr val="0033CC"/>
                    </a:solidFill>
                  </a:rPr>
                  <a:t>；</a:t>
                </a:r>
                <a:endParaRPr lang="en-US" altLang="zh-CN" sz="2100" b="1" dirty="0">
                  <a:solidFill>
                    <a:srgbClr val="0033CC"/>
                  </a:solidFill>
                  <a:sym typeface="Symbol" pitchFamily="18" charset="2"/>
                </a:endParaRPr>
              </a:p>
              <a:p>
                <a:r>
                  <a:rPr lang="en-US" altLang="zh-CN" sz="2100" b="1" dirty="0">
                    <a:solidFill>
                      <a:srgbClr val="0033CC"/>
                    </a:solidFill>
                    <a:sym typeface="Symbol" pitchFamily="18" charset="2"/>
                  </a:rPr>
                  <a:t>STACK[top2]=item；</a:t>
                </a:r>
              </a:p>
            </p:txBody>
          </p:sp>
        </p:grpSp>
        <p:sp>
          <p:nvSpPr>
            <p:cNvPr id="44079" name="AutoShape 12"/>
            <p:cNvSpPr>
              <a:spLocks noChangeArrowheads="1"/>
            </p:cNvSpPr>
            <p:nvPr/>
          </p:nvSpPr>
          <p:spPr bwMode="auto">
            <a:xfrm>
              <a:off x="4752" y="1105"/>
              <a:ext cx="480" cy="240"/>
            </a:xfrm>
            <a:prstGeom prst="foldedCorner">
              <a:avLst>
                <a:gd name="adj" fmla="val 22046"/>
              </a:avLst>
            </a:prstGeom>
            <a:solidFill>
              <a:srgbClr val="FF66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80" name="Text Box 13"/>
            <p:cNvSpPr txBox="1">
              <a:spLocks noChangeArrowheads="1"/>
            </p:cNvSpPr>
            <p:nvPr/>
          </p:nvSpPr>
          <p:spPr bwMode="auto">
            <a:xfrm>
              <a:off x="4783" y="1056"/>
              <a:ext cx="51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54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dirty="0"/>
                <a:t>栈</a:t>
              </a:r>
              <a:r>
                <a:rPr lang="en-US" altLang="zh-CN" sz="2800" b="1" dirty="0"/>
                <a:t>2</a:t>
              </a:r>
            </a:p>
          </p:txBody>
        </p:sp>
      </p:grpSp>
      <p:sp>
        <p:nvSpPr>
          <p:cNvPr id="295950" name="Text Box 14"/>
          <p:cNvSpPr txBox="1">
            <a:spLocks noChangeArrowheads="1"/>
          </p:cNvSpPr>
          <p:nvPr/>
        </p:nvSpPr>
        <p:spPr bwMode="auto">
          <a:xfrm>
            <a:off x="685800" y="5486400"/>
            <a:ext cx="2667000" cy="50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700" b="1">
                <a:solidFill>
                  <a:srgbClr val="000099"/>
                </a:solidFill>
                <a:ea typeface="黑体" pitchFamily="2" charset="-122"/>
              </a:rPr>
              <a:t>栈满的条件是</a:t>
            </a:r>
            <a:endParaRPr lang="zh-CN" altLang="zh-CN" sz="2700" b="1">
              <a:solidFill>
                <a:srgbClr val="000099"/>
              </a:solidFill>
              <a:ea typeface="黑体" pitchFamily="2" charset="-122"/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2743200" y="5753100"/>
            <a:ext cx="3989388" cy="806450"/>
            <a:chOff x="1728" y="3624"/>
            <a:chExt cx="2513" cy="508"/>
          </a:xfrm>
        </p:grpSpPr>
        <p:sp>
          <p:nvSpPr>
            <p:cNvPr id="44076" name="AutoShape 16"/>
            <p:cNvSpPr>
              <a:spLocks noChangeArrowheads="1"/>
            </p:cNvSpPr>
            <p:nvPr/>
          </p:nvSpPr>
          <p:spPr bwMode="auto">
            <a:xfrm>
              <a:off x="1728" y="3624"/>
              <a:ext cx="2513" cy="508"/>
            </a:xfrm>
            <a:prstGeom prst="star16">
              <a:avLst>
                <a:gd name="adj" fmla="val 35375"/>
              </a:avLst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18900000" scaled="1"/>
            </a:gradFill>
            <a:ln w="25400">
              <a:noFill/>
              <a:miter lim="800000"/>
              <a:headEnd type="none" w="sm" len="sm"/>
              <a:tailEnd type="none" w="sm" len="sm"/>
            </a:ln>
            <a:effectLst>
              <a:outerShdw dist="127000" dir="2212194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7" name="Rectangle 17"/>
            <p:cNvSpPr>
              <a:spLocks noChangeArrowheads="1"/>
            </p:cNvSpPr>
            <p:nvPr/>
          </p:nvSpPr>
          <p:spPr bwMode="auto">
            <a:xfrm>
              <a:off x="2159" y="3697"/>
              <a:ext cx="185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15000"/>
                </a:spcBef>
              </a:pPr>
              <a:r>
                <a:rPr lang="en-US" altLang="zh-CN" sz="2800" b="1" dirty="0">
                  <a:solidFill>
                    <a:srgbClr val="FFFFFF"/>
                  </a:solidFill>
                </a:rPr>
                <a:t>top1==top2</a:t>
              </a:r>
              <a:r>
                <a:rPr lang="en-US" altLang="zh-CN" sz="2800" b="1" dirty="0">
                  <a:solidFill>
                    <a:srgbClr val="FFFFFF"/>
                  </a:solidFill>
                  <a:ea typeface="宋体" charset="-122"/>
                  <a:cs typeface="Times New Roman" pitchFamily="18" charset="0"/>
                </a:rPr>
                <a:t>–</a:t>
              </a:r>
              <a:r>
                <a:rPr lang="en-US" altLang="zh-CN" sz="2800" b="1" dirty="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208088" y="3675063"/>
            <a:ext cx="7416800" cy="2052637"/>
            <a:chOff x="1208088" y="3675063"/>
            <a:chExt cx="7416800" cy="2052637"/>
          </a:xfrm>
        </p:grpSpPr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6948488" y="4508500"/>
              <a:ext cx="1676400" cy="1219200"/>
              <a:chOff x="4656" y="2496"/>
              <a:chExt cx="1056" cy="768"/>
            </a:xfrm>
          </p:grpSpPr>
          <p:sp>
            <p:nvSpPr>
              <p:cNvPr id="44074" name="AutoShape 19"/>
              <p:cNvSpPr>
                <a:spLocks noChangeArrowheads="1"/>
              </p:cNvSpPr>
              <p:nvPr/>
            </p:nvSpPr>
            <p:spPr bwMode="auto">
              <a:xfrm>
                <a:off x="4656" y="2496"/>
                <a:ext cx="1056" cy="768"/>
              </a:xfrm>
              <a:prstGeom prst="irregularSeal1">
                <a:avLst/>
              </a:prstGeom>
              <a:solidFill>
                <a:srgbClr val="00FFF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92457" dir="956724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5" name="Rectangle 20"/>
              <p:cNvSpPr>
                <a:spLocks noChangeArrowheads="1"/>
              </p:cNvSpPr>
              <p:nvPr/>
            </p:nvSpPr>
            <p:spPr bwMode="auto">
              <a:xfrm>
                <a:off x="4793" y="2635"/>
                <a:ext cx="740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zh-CN" altLang="en-US" sz="3900" b="1">
                    <a:solidFill>
                      <a:srgbClr val="FF3300"/>
                    </a:solidFill>
                    <a:ea typeface="华文新魏" pitchFamily="2" charset="-122"/>
                  </a:rPr>
                  <a:t>栈满</a:t>
                </a:r>
              </a:p>
            </p:txBody>
          </p:sp>
        </p:grp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1208088" y="3675063"/>
              <a:ext cx="6624638" cy="863600"/>
              <a:chOff x="720" y="2315"/>
              <a:chExt cx="4173" cy="544"/>
            </a:xfrm>
          </p:grpSpPr>
          <p:sp>
            <p:nvSpPr>
              <p:cNvPr id="44062" name="Text Box 40"/>
              <p:cNvSpPr txBox="1">
                <a:spLocks noChangeArrowheads="1"/>
              </p:cNvSpPr>
              <p:nvPr/>
            </p:nvSpPr>
            <p:spPr bwMode="auto">
              <a:xfrm>
                <a:off x="720" y="2315"/>
                <a:ext cx="3831" cy="21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1600" b="1" dirty="0"/>
                  <a:t>0  1  2   </a:t>
                </a:r>
                <a:r>
                  <a:rPr lang="zh-CN" altLang="en-US" sz="1600" b="1" dirty="0">
                    <a:ea typeface="宋体" charset="-122"/>
                    <a:cs typeface="Times New Roman" pitchFamily="18" charset="0"/>
                  </a:rPr>
                  <a:t>…</a:t>
                </a:r>
                <a:r>
                  <a:rPr lang="zh-CN" altLang="en-US" sz="1600" b="1" dirty="0"/>
                  <a:t>                                                                                                       </a:t>
                </a:r>
                <a:r>
                  <a:rPr lang="en-US" altLang="zh-CN" sz="1600" b="1" dirty="0"/>
                  <a:t>M</a:t>
                </a:r>
                <a:r>
                  <a:rPr lang="en-US" altLang="zh-CN" sz="1600" b="1" dirty="0"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1600" b="1" dirty="0"/>
                  <a:t>1</a:t>
                </a:r>
              </a:p>
            </p:txBody>
          </p:sp>
          <p:sp>
            <p:nvSpPr>
              <p:cNvPr id="44063" name="Line 41"/>
              <p:cNvSpPr>
                <a:spLocks noChangeShapeType="1"/>
              </p:cNvSpPr>
              <p:nvPr/>
            </p:nvSpPr>
            <p:spPr bwMode="auto">
              <a:xfrm>
                <a:off x="720" y="2528"/>
                <a:ext cx="4173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4" name="Line 42"/>
              <p:cNvSpPr>
                <a:spLocks noChangeShapeType="1"/>
              </p:cNvSpPr>
              <p:nvPr/>
            </p:nvSpPr>
            <p:spPr bwMode="auto">
              <a:xfrm>
                <a:off x="720" y="2859"/>
                <a:ext cx="4173" cy="0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5" name="Line 43"/>
              <p:cNvSpPr>
                <a:spLocks noChangeShapeType="1"/>
              </p:cNvSpPr>
              <p:nvPr/>
            </p:nvSpPr>
            <p:spPr bwMode="auto">
              <a:xfrm>
                <a:off x="720" y="2528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6" name="Line 44"/>
              <p:cNvSpPr>
                <a:spLocks noChangeShapeType="1"/>
              </p:cNvSpPr>
              <p:nvPr/>
            </p:nvSpPr>
            <p:spPr bwMode="auto">
              <a:xfrm>
                <a:off x="4893" y="2528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7" name="Rectangle 45"/>
              <p:cNvSpPr>
                <a:spLocks noChangeArrowheads="1"/>
              </p:cNvSpPr>
              <p:nvPr/>
            </p:nvSpPr>
            <p:spPr bwMode="auto">
              <a:xfrm>
                <a:off x="734" y="2538"/>
                <a:ext cx="1602" cy="311"/>
              </a:xfrm>
              <a:prstGeom prst="rect">
                <a:avLst/>
              </a:prstGeom>
              <a:solidFill>
                <a:srgbClr val="C1F7F2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8" name="Rectangle 46"/>
              <p:cNvSpPr>
                <a:spLocks noChangeArrowheads="1"/>
              </p:cNvSpPr>
              <p:nvPr/>
            </p:nvSpPr>
            <p:spPr bwMode="auto">
              <a:xfrm>
                <a:off x="2336" y="2542"/>
                <a:ext cx="2543" cy="311"/>
              </a:xfrm>
              <a:prstGeom prst="rect">
                <a:avLst/>
              </a:prstGeom>
              <a:solidFill>
                <a:srgbClr val="C9C9C9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69" name="Line 47"/>
              <p:cNvSpPr>
                <a:spLocks noChangeShapeType="1"/>
              </p:cNvSpPr>
              <p:nvPr/>
            </p:nvSpPr>
            <p:spPr bwMode="auto">
              <a:xfrm>
                <a:off x="2346" y="2535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0" name="Text Box 48"/>
              <p:cNvSpPr txBox="1">
                <a:spLocks noChangeArrowheads="1"/>
              </p:cNvSpPr>
              <p:nvPr/>
            </p:nvSpPr>
            <p:spPr bwMode="auto">
              <a:xfrm>
                <a:off x="1020" y="2566"/>
                <a:ext cx="1134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200" b="1">
                    <a:latin typeface="幼圆" pitchFamily="49" charset="-122"/>
                    <a:ea typeface="幼圆" pitchFamily="49" charset="-122"/>
                  </a:rPr>
                  <a:t>第</a:t>
                </a:r>
                <a:r>
                  <a:rPr lang="zh-CN" altLang="en-US" sz="2200" b="1">
                    <a:ea typeface="幼圆" pitchFamily="49" charset="-122"/>
                  </a:rPr>
                  <a:t>1</a:t>
                </a:r>
                <a:r>
                  <a:rPr lang="zh-CN" altLang="en-US" sz="2200" b="1">
                    <a:latin typeface="幼圆" pitchFamily="49" charset="-122"/>
                    <a:ea typeface="幼圆" pitchFamily="49" charset="-122"/>
                  </a:rPr>
                  <a:t>个栈</a:t>
                </a:r>
              </a:p>
            </p:txBody>
          </p:sp>
          <p:sp>
            <p:nvSpPr>
              <p:cNvPr id="44071" name="Text Box 49"/>
              <p:cNvSpPr txBox="1">
                <a:spLocks noChangeArrowheads="1"/>
              </p:cNvSpPr>
              <p:nvPr/>
            </p:nvSpPr>
            <p:spPr bwMode="auto">
              <a:xfrm>
                <a:off x="3288" y="2563"/>
                <a:ext cx="1134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2200" b="1" dirty="0">
                    <a:latin typeface="幼圆" pitchFamily="49" charset="-122"/>
                    <a:ea typeface="幼圆" pitchFamily="49" charset="-122"/>
                  </a:rPr>
                  <a:t>第</a:t>
                </a:r>
                <a:r>
                  <a:rPr lang="en-US" altLang="zh-CN" sz="2200" b="1" dirty="0">
                    <a:ea typeface="幼圆" pitchFamily="49" charset="-122"/>
                  </a:rPr>
                  <a:t>2</a:t>
                </a:r>
                <a:r>
                  <a:rPr lang="zh-CN" altLang="en-US" sz="2200" b="1" dirty="0">
                    <a:latin typeface="幼圆" pitchFamily="49" charset="-122"/>
                    <a:ea typeface="幼圆" pitchFamily="49" charset="-122"/>
                  </a:rPr>
                  <a:t>个栈</a:t>
                </a:r>
              </a:p>
            </p:txBody>
          </p:sp>
          <p:sp>
            <p:nvSpPr>
              <p:cNvPr id="44072" name="Line 50"/>
              <p:cNvSpPr>
                <a:spLocks noChangeShapeType="1"/>
              </p:cNvSpPr>
              <p:nvPr/>
            </p:nvSpPr>
            <p:spPr bwMode="auto">
              <a:xfrm>
                <a:off x="2175" y="2530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73" name="Line 51"/>
              <p:cNvSpPr>
                <a:spLocks noChangeShapeType="1"/>
              </p:cNvSpPr>
              <p:nvPr/>
            </p:nvSpPr>
            <p:spPr bwMode="auto">
              <a:xfrm>
                <a:off x="2517" y="2537"/>
                <a:ext cx="0" cy="317"/>
              </a:xfrm>
              <a:prstGeom prst="lin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2987675" y="4570413"/>
              <a:ext cx="2447925" cy="650875"/>
              <a:chOff x="1882" y="2879"/>
              <a:chExt cx="1542" cy="410"/>
            </a:xfrm>
          </p:grpSpPr>
          <p:sp>
            <p:nvSpPr>
              <p:cNvPr id="44059" name="Text Box 53"/>
              <p:cNvSpPr txBox="1">
                <a:spLocks noChangeArrowheads="1"/>
              </p:cNvSpPr>
              <p:nvPr/>
            </p:nvSpPr>
            <p:spPr bwMode="auto">
              <a:xfrm>
                <a:off x="1882" y="3039"/>
                <a:ext cx="1542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3300"/>
                    </a:solidFill>
                  </a:rPr>
                  <a:t>top1    top2</a:t>
                </a:r>
              </a:p>
            </p:txBody>
          </p:sp>
          <p:sp>
            <p:nvSpPr>
              <p:cNvPr id="44060" name="Line 54"/>
              <p:cNvSpPr>
                <a:spLocks noChangeShapeType="1"/>
              </p:cNvSpPr>
              <p:nvPr/>
            </p:nvSpPr>
            <p:spPr bwMode="auto">
              <a:xfrm flipV="1">
                <a:off x="2200" y="2879"/>
                <a:ext cx="97" cy="188"/>
              </a:xfrm>
              <a:prstGeom prst="line">
                <a:avLst/>
              </a:prstGeom>
              <a:noFill/>
              <a:ln w="25400" cap="sq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061" name="Line 55"/>
              <p:cNvSpPr>
                <a:spLocks noChangeShapeType="1"/>
              </p:cNvSpPr>
              <p:nvPr/>
            </p:nvSpPr>
            <p:spPr bwMode="auto">
              <a:xfrm flipH="1" flipV="1">
                <a:off x="2486" y="2879"/>
                <a:ext cx="97" cy="188"/>
              </a:xfrm>
              <a:prstGeom prst="line">
                <a:avLst/>
              </a:prstGeom>
              <a:noFill/>
              <a:ln w="25400" cap="sq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66"/>
          <p:cNvGrpSpPr>
            <a:grpSpLocks/>
          </p:cNvGrpSpPr>
          <p:nvPr/>
        </p:nvGrpSpPr>
        <p:grpSpPr bwMode="auto">
          <a:xfrm>
            <a:off x="1138238" y="387350"/>
            <a:ext cx="6813550" cy="1482725"/>
            <a:chOff x="839" y="1933"/>
            <a:chExt cx="4292" cy="934"/>
          </a:xfrm>
        </p:grpSpPr>
        <p:sp>
          <p:nvSpPr>
            <p:cNvPr id="44042" name="Text Box 67"/>
            <p:cNvSpPr txBox="1">
              <a:spLocks noChangeArrowheads="1"/>
            </p:cNvSpPr>
            <p:nvPr/>
          </p:nvSpPr>
          <p:spPr bwMode="auto">
            <a:xfrm>
              <a:off x="2517" y="2156"/>
              <a:ext cx="1179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000099"/>
                  </a:solidFill>
                  <a:ea typeface="幼圆" pitchFamily="49" charset="-122"/>
                </a:rPr>
                <a:t>可用空间</a:t>
              </a:r>
            </a:p>
          </p:txBody>
        </p:sp>
        <p:sp>
          <p:nvSpPr>
            <p:cNvPr id="44043" name="Text Box 68"/>
            <p:cNvSpPr txBox="1">
              <a:spLocks noChangeArrowheads="1"/>
            </p:cNvSpPr>
            <p:nvPr/>
          </p:nvSpPr>
          <p:spPr bwMode="auto">
            <a:xfrm>
              <a:off x="839" y="1933"/>
              <a:ext cx="4206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</a:rPr>
                <a:t>0  1  2   </a:t>
              </a:r>
              <a:r>
                <a:rPr lang="zh-CN" altLang="en-US" sz="1600" b="1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…</a:t>
              </a:r>
              <a:r>
                <a:rPr lang="zh-CN" altLang="en-US" sz="1600" b="1">
                  <a:solidFill>
                    <a:schemeClr val="bg1"/>
                  </a:solidFill>
                </a:rPr>
                <a:t>                                                                                                       </a:t>
              </a:r>
              <a:r>
                <a:rPr lang="en-US" altLang="zh-CN" sz="1600" b="1">
                  <a:solidFill>
                    <a:schemeClr val="bg1"/>
                  </a:solidFill>
                </a:rPr>
                <a:t>M</a:t>
              </a:r>
              <a:r>
                <a:rPr lang="en-US" altLang="zh-CN" sz="1600" b="1">
                  <a:solidFill>
                    <a:schemeClr val="bg1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4044" name="Text Box 69"/>
            <p:cNvSpPr txBox="1">
              <a:spLocks noChangeArrowheads="1"/>
            </p:cNvSpPr>
            <p:nvPr/>
          </p:nvSpPr>
          <p:spPr bwMode="auto">
            <a:xfrm>
              <a:off x="1997" y="2617"/>
              <a:ext cx="223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rgbClr val="FF3300"/>
                  </a:solidFill>
                </a:rPr>
                <a:t>top1                            top2</a:t>
              </a:r>
            </a:p>
          </p:txBody>
        </p:sp>
        <p:sp>
          <p:nvSpPr>
            <p:cNvPr id="44045" name="Line 70"/>
            <p:cNvSpPr>
              <a:spLocks noChangeShapeType="1"/>
            </p:cNvSpPr>
            <p:nvPr/>
          </p:nvSpPr>
          <p:spPr bwMode="auto">
            <a:xfrm flipV="1">
              <a:off x="2200" y="2502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Line 71"/>
            <p:cNvSpPr>
              <a:spLocks noChangeShapeType="1"/>
            </p:cNvSpPr>
            <p:nvPr/>
          </p:nvSpPr>
          <p:spPr bwMode="auto">
            <a:xfrm>
              <a:off x="839" y="2146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Line 72"/>
            <p:cNvSpPr>
              <a:spLocks noChangeShapeType="1"/>
            </p:cNvSpPr>
            <p:nvPr/>
          </p:nvSpPr>
          <p:spPr bwMode="auto">
            <a:xfrm>
              <a:off x="839" y="2477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Line 73"/>
            <p:cNvSpPr>
              <a:spLocks noChangeShapeType="1"/>
            </p:cNvSpPr>
            <p:nvPr/>
          </p:nvSpPr>
          <p:spPr bwMode="auto">
            <a:xfrm>
              <a:off x="839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74"/>
            <p:cNvSpPr>
              <a:spLocks noChangeShapeType="1"/>
            </p:cNvSpPr>
            <p:nvPr/>
          </p:nvSpPr>
          <p:spPr bwMode="auto">
            <a:xfrm>
              <a:off x="5012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Line 75"/>
            <p:cNvSpPr>
              <a:spLocks noChangeShapeType="1"/>
            </p:cNvSpPr>
            <p:nvPr/>
          </p:nvSpPr>
          <p:spPr bwMode="auto">
            <a:xfrm>
              <a:off x="2280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Line 76"/>
            <p:cNvSpPr>
              <a:spLocks noChangeShapeType="1"/>
            </p:cNvSpPr>
            <p:nvPr/>
          </p:nvSpPr>
          <p:spPr bwMode="auto">
            <a:xfrm>
              <a:off x="3658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2" name="Rectangle 77"/>
            <p:cNvSpPr>
              <a:spLocks noChangeArrowheads="1"/>
            </p:cNvSpPr>
            <p:nvPr/>
          </p:nvSpPr>
          <p:spPr bwMode="auto">
            <a:xfrm>
              <a:off x="853" y="2156"/>
              <a:ext cx="1421" cy="311"/>
            </a:xfrm>
            <a:prstGeom prst="rect">
              <a:avLst/>
            </a:prstGeom>
            <a:solidFill>
              <a:srgbClr val="C1F7F2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3" name="Rectangle 78"/>
            <p:cNvSpPr>
              <a:spLocks noChangeArrowheads="1"/>
            </p:cNvSpPr>
            <p:nvPr/>
          </p:nvSpPr>
          <p:spPr bwMode="auto">
            <a:xfrm>
              <a:off x="3668" y="2160"/>
              <a:ext cx="1330" cy="311"/>
            </a:xfrm>
            <a:prstGeom prst="rect">
              <a:avLst/>
            </a:prstGeom>
            <a:solidFill>
              <a:srgbClr val="C9C9C9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Line 79"/>
            <p:cNvSpPr>
              <a:spLocks noChangeShapeType="1"/>
            </p:cNvSpPr>
            <p:nvPr/>
          </p:nvSpPr>
          <p:spPr bwMode="auto">
            <a:xfrm>
              <a:off x="2109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Line 80"/>
            <p:cNvSpPr>
              <a:spLocks noChangeShapeType="1"/>
            </p:cNvSpPr>
            <p:nvPr/>
          </p:nvSpPr>
          <p:spPr bwMode="auto">
            <a:xfrm>
              <a:off x="3833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Text Box 81"/>
            <p:cNvSpPr txBox="1">
              <a:spLocks noChangeArrowheads="1"/>
            </p:cNvSpPr>
            <p:nvPr/>
          </p:nvSpPr>
          <p:spPr bwMode="auto">
            <a:xfrm>
              <a:off x="1069" y="2184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zh-CN" altLang="en-US" sz="2200" b="1" dirty="0">
                  <a:ea typeface="幼圆" pitchFamily="49" charset="-122"/>
                </a:rPr>
                <a:t>1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4057" name="Text Box 82"/>
            <p:cNvSpPr txBox="1">
              <a:spLocks noChangeArrowheads="1"/>
            </p:cNvSpPr>
            <p:nvPr/>
          </p:nvSpPr>
          <p:spPr bwMode="auto">
            <a:xfrm>
              <a:off x="3997" y="2181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200" b="1" dirty="0">
                  <a:ea typeface="幼圆" pitchFamily="49" charset="-122"/>
                </a:rPr>
                <a:t>2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4058" name="Line 83"/>
            <p:cNvSpPr>
              <a:spLocks noChangeShapeType="1"/>
            </p:cNvSpPr>
            <p:nvPr/>
          </p:nvSpPr>
          <p:spPr bwMode="auto">
            <a:xfrm flipV="1">
              <a:off x="3749" y="2488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1066800"/>
            <a:ext cx="7924800" cy="4676775"/>
            <a:chOff x="384" y="768"/>
            <a:chExt cx="4992" cy="2946"/>
          </a:xfrm>
        </p:grpSpPr>
        <p:sp>
          <p:nvSpPr>
            <p:cNvPr id="45114" name="Rectangle 3"/>
            <p:cNvSpPr>
              <a:spLocks noChangeArrowheads="1"/>
            </p:cNvSpPr>
            <p:nvPr/>
          </p:nvSpPr>
          <p:spPr bwMode="auto">
            <a:xfrm>
              <a:off x="384" y="786"/>
              <a:ext cx="4944" cy="2928"/>
            </a:xfrm>
            <a:prstGeom prst="rect">
              <a:avLst/>
            </a:prstGeom>
            <a:solidFill>
              <a:srgbClr val="B9F2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52088" dir="2945137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115" name="Text Box 4"/>
            <p:cNvSpPr txBox="1">
              <a:spLocks noChangeArrowheads="1"/>
            </p:cNvSpPr>
            <p:nvPr/>
          </p:nvSpPr>
          <p:spPr bwMode="auto">
            <a:xfrm>
              <a:off x="758" y="768"/>
              <a:ext cx="4618" cy="279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  <a:spcAft>
                  <a:spcPct val="35000"/>
                </a:spcAft>
              </a:pPr>
              <a:endParaRPr lang="zh-CN" altLang="en-US" sz="2600" b="1" dirty="0">
                <a:solidFill>
                  <a:srgbClr val="FFFFFF"/>
                </a:solidFill>
              </a:endParaRP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void  push( </a:t>
              </a:r>
              <a:r>
                <a:rPr lang="en-US" altLang="zh-CN" sz="2600" b="1" dirty="0" err="1">
                  <a:solidFill>
                    <a:srgbClr val="000099"/>
                  </a:solidFill>
                </a:rPr>
                <a:t>ElemType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 s[ ],  </a:t>
              </a:r>
              <a:r>
                <a:rPr lang="en-US" altLang="zh-CN" sz="2600" b="1" dirty="0" err="1">
                  <a:solidFill>
                    <a:srgbClr val="000099"/>
                  </a:solidFill>
                </a:rPr>
                <a:t>int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 </a:t>
              </a:r>
              <a:r>
                <a:rPr lang="en-US" altLang="zh-CN" sz="2600" b="1" dirty="0" err="1">
                  <a:solidFill>
                    <a:srgbClr val="000099"/>
                  </a:solidFill>
                </a:rPr>
                <a:t>i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, </a:t>
              </a:r>
              <a:r>
                <a:rPr lang="en-US" altLang="zh-CN" sz="2600" b="1" dirty="0" err="1">
                  <a:solidFill>
                    <a:srgbClr val="000099"/>
                  </a:solidFill>
                </a:rPr>
                <a:t>ElemType</a:t>
              </a:r>
              <a:r>
                <a:rPr lang="en-US" altLang="zh-CN" sz="2600" b="1" dirty="0">
                  <a:solidFill>
                    <a:srgbClr val="000099"/>
                  </a:solidFill>
                </a:rPr>
                <a:t> item )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{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</a:rPr>
                <a:t>      if(top1==top2</a:t>
              </a:r>
              <a:r>
                <a:rPr lang="en-US" altLang="zh-CN" sz="2600" b="1" dirty="0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–1)             </a:t>
              </a:r>
              <a:r>
                <a:rPr lang="en-US" altLang="zh-CN" sz="2400" b="1" dirty="0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/* </a:t>
              </a:r>
              <a:r>
                <a:rPr lang="zh-CN" altLang="en-US" sz="2400" b="1" dirty="0">
                  <a:solidFill>
                    <a:srgbClr val="000099"/>
                  </a:solidFill>
                  <a:ea typeface="幼圆" pitchFamily="49" charset="-122"/>
                  <a:cs typeface="Times New Roman" pitchFamily="18" charset="0"/>
                </a:rPr>
                <a:t>栈满</a:t>
              </a:r>
              <a:r>
                <a:rPr lang="zh-CN" altLang="en-US" sz="2400" b="1" dirty="0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 </a:t>
              </a:r>
              <a:r>
                <a:rPr lang="zh-CN" altLang="en-US" sz="2400" b="1" dirty="0">
                  <a:solidFill>
                    <a:srgbClr val="000099"/>
                  </a:solidFill>
                  <a:ea typeface="宋体" charset="-122"/>
                </a:rPr>
                <a:t>*/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  <a:ea typeface="宋体" charset="-122"/>
                </a:rPr>
                <a:t>            Error(“Full Stack!”);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  <a:ea typeface="宋体" charset="-122"/>
                </a:rPr>
                <a:t>      else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{ 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              if(</a:t>
              </a:r>
              <a:r>
                <a:rPr lang="en-US" altLang="zh-CN" sz="2600" b="1" dirty="0" err="1">
                  <a:solidFill>
                    <a:srgbClr val="FF3300"/>
                  </a:solidFill>
                  <a:ea typeface="宋体" charset="-122"/>
                </a:rPr>
                <a:t>i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==1)                          </a:t>
              </a:r>
              <a:r>
                <a:rPr lang="en-US" altLang="zh-CN" sz="2400" b="1" dirty="0">
                  <a:solidFill>
                    <a:srgbClr val="003399"/>
                  </a:solidFill>
                  <a:ea typeface="宋体" charset="-122"/>
                </a:rPr>
                <a:t>/* </a:t>
              </a:r>
              <a:r>
                <a:rPr lang="zh-CN" altLang="en-US" sz="24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插入第</a:t>
              </a:r>
              <a:r>
                <a:rPr lang="zh-CN" altLang="en-US" sz="2400" b="1" dirty="0">
                  <a:solidFill>
                    <a:srgbClr val="003399"/>
                  </a:solidFill>
                  <a:ea typeface="幼圆" pitchFamily="49" charset="-122"/>
                </a:rPr>
                <a:t>1</a:t>
              </a:r>
              <a:r>
                <a:rPr lang="zh-CN" altLang="en-US" sz="24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个栈</a:t>
              </a:r>
              <a:r>
                <a:rPr lang="zh-CN" altLang="en-US" sz="2400" b="1" dirty="0">
                  <a:solidFill>
                    <a:srgbClr val="003399"/>
                  </a:solidFill>
                  <a:ea typeface="宋体" charset="-122"/>
                </a:rPr>
                <a:t> */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</a:rPr>
                <a:t>                     STACK[++top1]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=item;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              else                                 </a:t>
              </a:r>
              <a:r>
                <a:rPr lang="en-US" altLang="zh-CN" sz="2400" b="1" dirty="0">
                  <a:solidFill>
                    <a:srgbClr val="003399"/>
                  </a:solidFill>
                  <a:ea typeface="宋体" charset="-122"/>
                </a:rPr>
                <a:t>/* </a:t>
              </a:r>
              <a:r>
                <a:rPr lang="zh-CN" altLang="en-US" sz="24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插入第</a:t>
              </a:r>
              <a:r>
                <a:rPr lang="zh-CN" altLang="en-US" sz="2400" b="1" dirty="0">
                  <a:solidFill>
                    <a:srgbClr val="003399"/>
                  </a:solidFill>
                  <a:ea typeface="幼圆" pitchFamily="49" charset="-122"/>
                </a:rPr>
                <a:t>2</a:t>
              </a:r>
              <a:r>
                <a:rPr lang="zh-CN" altLang="en-US" sz="2400" b="1" dirty="0">
                  <a:solidFill>
                    <a:srgbClr val="003399"/>
                  </a:solidFill>
                  <a:latin typeface="幼圆" pitchFamily="49" charset="-122"/>
                  <a:ea typeface="幼圆" pitchFamily="49" charset="-122"/>
                </a:rPr>
                <a:t>个栈</a:t>
              </a:r>
              <a:r>
                <a:rPr lang="zh-CN" altLang="en-US" sz="2400" b="1" dirty="0">
                  <a:solidFill>
                    <a:srgbClr val="003399"/>
                  </a:solidFill>
                  <a:ea typeface="宋体" charset="-122"/>
                </a:rPr>
                <a:t> */</a:t>
              </a:r>
              <a:endParaRPr lang="en-US" altLang="zh-CN" sz="2600" b="1" dirty="0">
                <a:solidFill>
                  <a:srgbClr val="003399"/>
                </a:solidFill>
                <a:ea typeface="宋体" charset="-122"/>
                <a:sym typeface="Symbol" pitchFamily="18" charset="2"/>
              </a:endParaRP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</a:rPr>
                <a:t>                     STACK[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–</a:t>
              </a:r>
              <a:r>
                <a:rPr lang="en-US" altLang="zh-CN" sz="2600" b="1" dirty="0">
                  <a:solidFill>
                    <a:srgbClr val="FF3300"/>
                  </a:solidFill>
                </a:rPr>
                <a:t> 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</a:rPr>
                <a:t>–</a:t>
              </a:r>
              <a:r>
                <a:rPr lang="en-US" altLang="zh-CN" sz="2600" b="1" dirty="0">
                  <a:solidFill>
                    <a:srgbClr val="FF3300"/>
                  </a:solidFill>
                </a:rPr>
                <a:t>top2]</a:t>
              </a: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=item;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              return 1;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FF3300"/>
                  </a:solidFill>
                  <a:ea typeface="宋体" charset="-122"/>
                  <a:sym typeface="Symbol" pitchFamily="18" charset="2"/>
                </a:rPr>
                <a:t>       }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0099"/>
                  </a:solidFill>
                  <a:ea typeface="宋体" charset="-122"/>
                  <a:sym typeface="Symbol" pitchFamily="18" charset="2"/>
                </a:rPr>
                <a:t>}</a:t>
              </a:r>
            </a:p>
            <a:p>
              <a:pPr>
                <a:lnSpc>
                  <a:spcPct val="75000"/>
                </a:lnSpc>
              </a:pPr>
              <a:endParaRPr lang="zh-CN" altLang="zh-CN" sz="2600" b="1" dirty="0">
                <a:solidFill>
                  <a:srgbClr val="FFFFFF"/>
                </a:solidFill>
                <a:ea typeface="宋体" charset="-122"/>
                <a:sym typeface="Symbol" pitchFamily="18" charset="2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17513" y="115888"/>
            <a:ext cx="2057400" cy="1828800"/>
            <a:chOff x="263" y="73"/>
            <a:chExt cx="1296" cy="1152"/>
          </a:xfrm>
        </p:grpSpPr>
        <p:sp>
          <p:nvSpPr>
            <p:cNvPr id="45060" name="AutoShape 6"/>
            <p:cNvSpPr>
              <a:spLocks noChangeArrowheads="1"/>
            </p:cNvSpPr>
            <p:nvPr/>
          </p:nvSpPr>
          <p:spPr bwMode="auto">
            <a:xfrm rot="364945">
              <a:off x="551" y="191"/>
              <a:ext cx="1008" cy="576"/>
            </a:xfrm>
            <a:prstGeom prst="irregularSeal2">
              <a:avLst/>
            </a:prstGeom>
            <a:gradFill rotWithShape="0">
              <a:gsLst>
                <a:gs pos="0">
                  <a:srgbClr val="761800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41990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1" name="Text Box 7"/>
            <p:cNvSpPr txBox="1">
              <a:spLocks noChangeArrowheads="1"/>
            </p:cNvSpPr>
            <p:nvPr/>
          </p:nvSpPr>
          <p:spPr bwMode="auto">
            <a:xfrm>
              <a:off x="645" y="261"/>
              <a:ext cx="747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600" b="1" i="1">
                  <a:solidFill>
                    <a:srgbClr val="FFFF00"/>
                  </a:solidFill>
                  <a:ea typeface="黑体" pitchFamily="2" charset="-122"/>
                </a:rPr>
                <a:t>算法</a:t>
              </a:r>
              <a:endParaRPr lang="zh-CN" altLang="en-US" sz="3600" b="1"/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518603" flipH="1">
              <a:off x="263" y="73"/>
              <a:ext cx="1200" cy="1152"/>
              <a:chOff x="2227" y="2847"/>
              <a:chExt cx="913" cy="1266"/>
            </a:xfrm>
          </p:grpSpPr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2227" y="2847"/>
                <a:ext cx="774" cy="770"/>
                <a:chOff x="2227" y="2847"/>
                <a:chExt cx="774" cy="770"/>
              </a:xfrm>
            </p:grpSpPr>
            <p:grpSp>
              <p:nvGrpSpPr>
                <p:cNvPr id="6" name="Group 10"/>
                <p:cNvGrpSpPr>
                  <a:grpSpLocks/>
                </p:cNvGrpSpPr>
                <p:nvPr/>
              </p:nvGrpSpPr>
              <p:grpSpPr bwMode="auto">
                <a:xfrm>
                  <a:off x="2241" y="2856"/>
                  <a:ext cx="760" cy="760"/>
                  <a:chOff x="2241" y="2856"/>
                  <a:chExt cx="760" cy="760"/>
                </a:xfrm>
              </p:grpSpPr>
              <p:grpSp>
                <p:nvGrpSpPr>
                  <p:cNvPr id="7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2241" y="2856"/>
                    <a:ext cx="760" cy="760"/>
                    <a:chOff x="2241" y="2856"/>
                    <a:chExt cx="760" cy="760"/>
                  </a:xfrm>
                </p:grpSpPr>
                <p:sp>
                  <p:nvSpPr>
                    <p:cNvPr id="45112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2241" y="2856"/>
                      <a:ext cx="645" cy="441"/>
                    </a:xfrm>
                    <a:custGeom>
                      <a:avLst/>
                      <a:gdLst>
                        <a:gd name="T0" fmla="*/ 1 w 1290"/>
                        <a:gd name="T1" fmla="*/ 7 h 882"/>
                        <a:gd name="T2" fmla="*/ 1 w 1290"/>
                        <a:gd name="T3" fmla="*/ 7 h 882"/>
                        <a:gd name="T4" fmla="*/ 0 w 1290"/>
                        <a:gd name="T5" fmla="*/ 6 h 882"/>
                        <a:gd name="T6" fmla="*/ 1 w 1290"/>
                        <a:gd name="T7" fmla="*/ 5 h 882"/>
                        <a:gd name="T8" fmla="*/ 1 w 1290"/>
                        <a:gd name="T9" fmla="*/ 5 h 882"/>
                        <a:gd name="T10" fmla="*/ 1 w 1290"/>
                        <a:gd name="T11" fmla="*/ 4 h 882"/>
                        <a:gd name="T12" fmla="*/ 1 w 1290"/>
                        <a:gd name="T13" fmla="*/ 4 h 882"/>
                        <a:gd name="T14" fmla="*/ 1 w 1290"/>
                        <a:gd name="T15" fmla="*/ 3 h 882"/>
                        <a:gd name="T16" fmla="*/ 2 w 1290"/>
                        <a:gd name="T17" fmla="*/ 3 h 882"/>
                        <a:gd name="T18" fmla="*/ 2 w 1290"/>
                        <a:gd name="T19" fmla="*/ 2 h 882"/>
                        <a:gd name="T20" fmla="*/ 2 w 1290"/>
                        <a:gd name="T21" fmla="*/ 2 h 882"/>
                        <a:gd name="T22" fmla="*/ 3 w 1290"/>
                        <a:gd name="T23" fmla="*/ 1 h 882"/>
                        <a:gd name="T24" fmla="*/ 3 w 1290"/>
                        <a:gd name="T25" fmla="*/ 1 h 882"/>
                        <a:gd name="T26" fmla="*/ 4 w 1290"/>
                        <a:gd name="T27" fmla="*/ 1 h 882"/>
                        <a:gd name="T28" fmla="*/ 4 w 1290"/>
                        <a:gd name="T29" fmla="*/ 1 h 882"/>
                        <a:gd name="T30" fmla="*/ 5 w 1290"/>
                        <a:gd name="T31" fmla="*/ 1 h 882"/>
                        <a:gd name="T32" fmla="*/ 6 w 1290"/>
                        <a:gd name="T33" fmla="*/ 0 h 882"/>
                        <a:gd name="T34" fmla="*/ 6 w 1290"/>
                        <a:gd name="T35" fmla="*/ 0 h 882"/>
                        <a:gd name="T36" fmla="*/ 7 w 1290"/>
                        <a:gd name="T37" fmla="*/ 1 h 882"/>
                        <a:gd name="T38" fmla="*/ 8 w 1290"/>
                        <a:gd name="T39" fmla="*/ 1 h 882"/>
                        <a:gd name="T40" fmla="*/ 9 w 1290"/>
                        <a:gd name="T41" fmla="*/ 1 h 882"/>
                        <a:gd name="T42" fmla="*/ 9 w 1290"/>
                        <a:gd name="T43" fmla="*/ 2 h 882"/>
                        <a:gd name="T44" fmla="*/ 10 w 1290"/>
                        <a:gd name="T45" fmla="*/ 2 h 882"/>
                        <a:gd name="T46" fmla="*/ 10 w 1290"/>
                        <a:gd name="T47" fmla="*/ 2 h 882"/>
                        <a:gd name="T48" fmla="*/ 11 w 1290"/>
                        <a:gd name="T49" fmla="*/ 3 h 882"/>
                        <a:gd name="T50" fmla="*/ 10 w 1290"/>
                        <a:gd name="T51" fmla="*/ 2 h 882"/>
                        <a:gd name="T52" fmla="*/ 9 w 1290"/>
                        <a:gd name="T53" fmla="*/ 2 h 882"/>
                        <a:gd name="T54" fmla="*/ 9 w 1290"/>
                        <a:gd name="T55" fmla="*/ 2 h 882"/>
                        <a:gd name="T56" fmla="*/ 8 w 1290"/>
                        <a:gd name="T57" fmla="*/ 1 h 882"/>
                        <a:gd name="T58" fmla="*/ 7 w 1290"/>
                        <a:gd name="T59" fmla="*/ 1 h 882"/>
                        <a:gd name="T60" fmla="*/ 6 w 1290"/>
                        <a:gd name="T61" fmla="*/ 1 h 882"/>
                        <a:gd name="T62" fmla="*/ 6 w 1290"/>
                        <a:gd name="T63" fmla="*/ 1 h 882"/>
                        <a:gd name="T64" fmla="*/ 5 w 1290"/>
                        <a:gd name="T65" fmla="*/ 1 h 882"/>
                        <a:gd name="T66" fmla="*/ 5 w 1290"/>
                        <a:gd name="T67" fmla="*/ 2 h 882"/>
                        <a:gd name="T68" fmla="*/ 4 w 1290"/>
                        <a:gd name="T69" fmla="*/ 2 h 882"/>
                        <a:gd name="T70" fmla="*/ 4 w 1290"/>
                        <a:gd name="T71" fmla="*/ 2 h 882"/>
                        <a:gd name="T72" fmla="*/ 3 w 1290"/>
                        <a:gd name="T73" fmla="*/ 2 h 882"/>
                        <a:gd name="T74" fmla="*/ 3 w 1290"/>
                        <a:gd name="T75" fmla="*/ 3 h 882"/>
                        <a:gd name="T76" fmla="*/ 2 w 1290"/>
                        <a:gd name="T77" fmla="*/ 3 h 882"/>
                        <a:gd name="T78" fmla="*/ 2 w 1290"/>
                        <a:gd name="T79" fmla="*/ 3 h 882"/>
                        <a:gd name="T80" fmla="*/ 2 w 1290"/>
                        <a:gd name="T81" fmla="*/ 4 h 882"/>
                        <a:gd name="T82" fmla="*/ 1 w 1290"/>
                        <a:gd name="T83" fmla="*/ 4 h 882"/>
                        <a:gd name="T84" fmla="*/ 1 w 1290"/>
                        <a:gd name="T85" fmla="*/ 5 h 882"/>
                        <a:gd name="T86" fmla="*/ 1 w 1290"/>
                        <a:gd name="T87" fmla="*/ 6 h 882"/>
                        <a:gd name="T88" fmla="*/ 1 w 1290"/>
                        <a:gd name="T89" fmla="*/ 6 h 882"/>
                        <a:gd name="T90" fmla="*/ 1 w 1290"/>
                        <a:gd name="T91" fmla="*/ 7 h 882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w 1290"/>
                        <a:gd name="T139" fmla="*/ 0 h 882"/>
                        <a:gd name="T140" fmla="*/ 1290 w 1290"/>
                        <a:gd name="T141" fmla="*/ 882 h 882"/>
                      </a:gdLst>
                      <a:ahLst/>
                      <a:cxnLst>
                        <a:cxn ang="T92">
                          <a:pos x="T0" y="T1"/>
                        </a:cxn>
                        <a:cxn ang="T93">
                          <a:pos x="T2" y="T3"/>
                        </a:cxn>
                        <a:cxn ang="T94">
                          <a:pos x="T4" y="T5"/>
                        </a:cxn>
                        <a:cxn ang="T95">
                          <a:pos x="T6" y="T7"/>
                        </a:cxn>
                        <a:cxn ang="T96">
                          <a:pos x="T8" y="T9"/>
                        </a:cxn>
                        <a:cxn ang="T97">
                          <a:pos x="T10" y="T11"/>
                        </a:cxn>
                        <a:cxn ang="T98">
                          <a:pos x="T12" y="T13"/>
                        </a:cxn>
                        <a:cxn ang="T99">
                          <a:pos x="T14" y="T15"/>
                        </a:cxn>
                        <a:cxn ang="T100">
                          <a:pos x="T16" y="T17"/>
                        </a:cxn>
                        <a:cxn ang="T101">
                          <a:pos x="T18" y="T19"/>
                        </a:cxn>
                        <a:cxn ang="T102">
                          <a:pos x="T20" y="T21"/>
                        </a:cxn>
                        <a:cxn ang="T103">
                          <a:pos x="T22" y="T23"/>
                        </a:cxn>
                        <a:cxn ang="T104">
                          <a:pos x="T24" y="T25"/>
                        </a:cxn>
                        <a:cxn ang="T105">
                          <a:pos x="T26" y="T27"/>
                        </a:cxn>
                        <a:cxn ang="T106">
                          <a:pos x="T28" y="T29"/>
                        </a:cxn>
                        <a:cxn ang="T107">
                          <a:pos x="T30" y="T31"/>
                        </a:cxn>
                        <a:cxn ang="T108">
                          <a:pos x="T32" y="T33"/>
                        </a:cxn>
                        <a:cxn ang="T109">
                          <a:pos x="T34" y="T35"/>
                        </a:cxn>
                        <a:cxn ang="T110">
                          <a:pos x="T36" y="T37"/>
                        </a:cxn>
                        <a:cxn ang="T111">
                          <a:pos x="T38" y="T39"/>
                        </a:cxn>
                        <a:cxn ang="T112">
                          <a:pos x="T40" y="T41"/>
                        </a:cxn>
                        <a:cxn ang="T113">
                          <a:pos x="T42" y="T43"/>
                        </a:cxn>
                        <a:cxn ang="T114">
                          <a:pos x="T44" y="T45"/>
                        </a:cxn>
                        <a:cxn ang="T115">
                          <a:pos x="T46" y="T47"/>
                        </a:cxn>
                        <a:cxn ang="T116">
                          <a:pos x="T48" y="T49"/>
                        </a:cxn>
                        <a:cxn ang="T117">
                          <a:pos x="T50" y="T51"/>
                        </a:cxn>
                        <a:cxn ang="T118">
                          <a:pos x="T52" y="T53"/>
                        </a:cxn>
                        <a:cxn ang="T119">
                          <a:pos x="T54" y="T55"/>
                        </a:cxn>
                        <a:cxn ang="T120">
                          <a:pos x="T56" y="T57"/>
                        </a:cxn>
                        <a:cxn ang="T121">
                          <a:pos x="T58" y="T59"/>
                        </a:cxn>
                        <a:cxn ang="T122">
                          <a:pos x="T60" y="T61"/>
                        </a:cxn>
                        <a:cxn ang="T123">
                          <a:pos x="T62" y="T63"/>
                        </a:cxn>
                        <a:cxn ang="T124">
                          <a:pos x="T64" y="T65"/>
                        </a:cxn>
                        <a:cxn ang="T125">
                          <a:pos x="T66" y="T67"/>
                        </a:cxn>
                        <a:cxn ang="T126">
                          <a:pos x="T68" y="T69"/>
                        </a:cxn>
                        <a:cxn ang="T127">
                          <a:pos x="T70" y="T71"/>
                        </a:cxn>
                        <a:cxn ang="T128">
                          <a:pos x="T72" y="T73"/>
                        </a:cxn>
                        <a:cxn ang="T129">
                          <a:pos x="T74" y="T75"/>
                        </a:cxn>
                        <a:cxn ang="T130">
                          <a:pos x="T76" y="T77"/>
                        </a:cxn>
                        <a:cxn ang="T131">
                          <a:pos x="T78" y="T79"/>
                        </a:cxn>
                        <a:cxn ang="T132">
                          <a:pos x="T80" y="T81"/>
                        </a:cxn>
                        <a:cxn ang="T133">
                          <a:pos x="T82" y="T83"/>
                        </a:cxn>
                        <a:cxn ang="T134">
                          <a:pos x="T84" y="T85"/>
                        </a:cxn>
                        <a:cxn ang="T135">
                          <a:pos x="T86" y="T87"/>
                        </a:cxn>
                        <a:cxn ang="T136">
                          <a:pos x="T88" y="T89"/>
                        </a:cxn>
                        <a:cxn ang="T137">
                          <a:pos x="T90" y="T91"/>
                        </a:cxn>
                      </a:cxnLst>
                      <a:rect l="T138" t="T139" r="T140" b="T141"/>
                      <a:pathLst>
                        <a:path w="1290" h="882">
                          <a:moveTo>
                            <a:pt x="27" y="882"/>
                          </a:moveTo>
                          <a:lnTo>
                            <a:pt x="7" y="777"/>
                          </a:lnTo>
                          <a:lnTo>
                            <a:pt x="0" y="677"/>
                          </a:lnTo>
                          <a:lnTo>
                            <a:pt x="3" y="608"/>
                          </a:lnTo>
                          <a:lnTo>
                            <a:pt x="15" y="544"/>
                          </a:lnTo>
                          <a:lnTo>
                            <a:pt x="34" y="475"/>
                          </a:lnTo>
                          <a:lnTo>
                            <a:pt x="65" y="405"/>
                          </a:lnTo>
                          <a:lnTo>
                            <a:pt x="104" y="332"/>
                          </a:lnTo>
                          <a:lnTo>
                            <a:pt x="142" y="274"/>
                          </a:lnTo>
                          <a:lnTo>
                            <a:pt x="189" y="216"/>
                          </a:lnTo>
                          <a:lnTo>
                            <a:pt x="243" y="166"/>
                          </a:lnTo>
                          <a:lnTo>
                            <a:pt x="297" y="124"/>
                          </a:lnTo>
                          <a:lnTo>
                            <a:pt x="355" y="89"/>
                          </a:lnTo>
                          <a:lnTo>
                            <a:pt x="425" y="58"/>
                          </a:lnTo>
                          <a:lnTo>
                            <a:pt x="507" y="31"/>
                          </a:lnTo>
                          <a:lnTo>
                            <a:pt x="576" y="12"/>
                          </a:lnTo>
                          <a:lnTo>
                            <a:pt x="661" y="0"/>
                          </a:lnTo>
                          <a:lnTo>
                            <a:pt x="769" y="0"/>
                          </a:lnTo>
                          <a:lnTo>
                            <a:pt x="850" y="15"/>
                          </a:lnTo>
                          <a:lnTo>
                            <a:pt x="947" y="39"/>
                          </a:lnTo>
                          <a:lnTo>
                            <a:pt x="1043" y="81"/>
                          </a:lnTo>
                          <a:lnTo>
                            <a:pt x="1128" y="131"/>
                          </a:lnTo>
                          <a:lnTo>
                            <a:pt x="1186" y="181"/>
                          </a:lnTo>
                          <a:lnTo>
                            <a:pt x="1244" y="239"/>
                          </a:lnTo>
                          <a:lnTo>
                            <a:pt x="1290" y="297"/>
                          </a:lnTo>
                          <a:lnTo>
                            <a:pt x="1167" y="205"/>
                          </a:lnTo>
                          <a:lnTo>
                            <a:pt x="1101" y="166"/>
                          </a:lnTo>
                          <a:lnTo>
                            <a:pt x="1031" y="139"/>
                          </a:lnTo>
                          <a:lnTo>
                            <a:pt x="943" y="112"/>
                          </a:lnTo>
                          <a:lnTo>
                            <a:pt x="858" y="100"/>
                          </a:lnTo>
                          <a:lnTo>
                            <a:pt x="765" y="96"/>
                          </a:lnTo>
                          <a:lnTo>
                            <a:pt x="696" y="100"/>
                          </a:lnTo>
                          <a:lnTo>
                            <a:pt x="622" y="112"/>
                          </a:lnTo>
                          <a:lnTo>
                            <a:pt x="549" y="131"/>
                          </a:lnTo>
                          <a:lnTo>
                            <a:pt x="480" y="154"/>
                          </a:lnTo>
                          <a:lnTo>
                            <a:pt x="402" y="193"/>
                          </a:lnTo>
                          <a:lnTo>
                            <a:pt x="343" y="228"/>
                          </a:lnTo>
                          <a:lnTo>
                            <a:pt x="293" y="270"/>
                          </a:lnTo>
                          <a:lnTo>
                            <a:pt x="235" y="317"/>
                          </a:lnTo>
                          <a:lnTo>
                            <a:pt x="189" y="367"/>
                          </a:lnTo>
                          <a:lnTo>
                            <a:pt x="142" y="436"/>
                          </a:lnTo>
                          <a:lnTo>
                            <a:pt x="100" y="510"/>
                          </a:lnTo>
                          <a:lnTo>
                            <a:pt x="73" y="579"/>
                          </a:lnTo>
                          <a:lnTo>
                            <a:pt x="50" y="662"/>
                          </a:lnTo>
                          <a:lnTo>
                            <a:pt x="34" y="762"/>
                          </a:lnTo>
                          <a:lnTo>
                            <a:pt x="27" y="882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13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2289" y="3075"/>
                      <a:ext cx="712" cy="541"/>
                    </a:xfrm>
                    <a:custGeom>
                      <a:avLst/>
                      <a:gdLst>
                        <a:gd name="T0" fmla="*/ 0 w 1423"/>
                        <a:gd name="T1" fmla="*/ 5 h 1083"/>
                        <a:gd name="T2" fmla="*/ 1 w 1423"/>
                        <a:gd name="T3" fmla="*/ 5 h 1083"/>
                        <a:gd name="T4" fmla="*/ 2 w 1423"/>
                        <a:gd name="T5" fmla="*/ 6 h 1083"/>
                        <a:gd name="T6" fmla="*/ 2 w 1423"/>
                        <a:gd name="T7" fmla="*/ 6 h 1083"/>
                        <a:gd name="T8" fmla="*/ 3 w 1423"/>
                        <a:gd name="T9" fmla="*/ 7 h 1083"/>
                        <a:gd name="T10" fmla="*/ 4 w 1423"/>
                        <a:gd name="T11" fmla="*/ 7 h 1083"/>
                        <a:gd name="T12" fmla="*/ 5 w 1423"/>
                        <a:gd name="T13" fmla="*/ 7 h 1083"/>
                        <a:gd name="T14" fmla="*/ 6 w 1423"/>
                        <a:gd name="T15" fmla="*/ 7 h 1083"/>
                        <a:gd name="T16" fmla="*/ 6 w 1423"/>
                        <a:gd name="T17" fmla="*/ 7 h 1083"/>
                        <a:gd name="T18" fmla="*/ 7 w 1423"/>
                        <a:gd name="T19" fmla="*/ 7 h 1083"/>
                        <a:gd name="T20" fmla="*/ 8 w 1423"/>
                        <a:gd name="T21" fmla="*/ 7 h 1083"/>
                        <a:gd name="T22" fmla="*/ 8 w 1423"/>
                        <a:gd name="T23" fmla="*/ 6 h 1083"/>
                        <a:gd name="T24" fmla="*/ 9 w 1423"/>
                        <a:gd name="T25" fmla="*/ 6 h 1083"/>
                        <a:gd name="T26" fmla="*/ 9 w 1423"/>
                        <a:gd name="T27" fmla="*/ 6 h 1083"/>
                        <a:gd name="T28" fmla="*/ 10 w 1423"/>
                        <a:gd name="T29" fmla="*/ 5 h 1083"/>
                        <a:gd name="T30" fmla="*/ 10 w 1423"/>
                        <a:gd name="T31" fmla="*/ 5 h 1083"/>
                        <a:gd name="T32" fmla="*/ 10 w 1423"/>
                        <a:gd name="T33" fmla="*/ 4 h 1083"/>
                        <a:gd name="T34" fmla="*/ 11 w 1423"/>
                        <a:gd name="T35" fmla="*/ 4 h 1083"/>
                        <a:gd name="T36" fmla="*/ 11 w 1423"/>
                        <a:gd name="T37" fmla="*/ 3 h 1083"/>
                        <a:gd name="T38" fmla="*/ 11 w 1423"/>
                        <a:gd name="T39" fmla="*/ 2 h 1083"/>
                        <a:gd name="T40" fmla="*/ 11 w 1423"/>
                        <a:gd name="T41" fmla="*/ 1 h 1083"/>
                        <a:gd name="T42" fmla="*/ 11 w 1423"/>
                        <a:gd name="T43" fmla="*/ 0 h 1083"/>
                        <a:gd name="T44" fmla="*/ 11 w 1423"/>
                        <a:gd name="T45" fmla="*/ 0 h 1083"/>
                        <a:gd name="T46" fmla="*/ 11 w 1423"/>
                        <a:gd name="T47" fmla="*/ 0 h 1083"/>
                        <a:gd name="T48" fmla="*/ 11 w 1423"/>
                        <a:gd name="T49" fmla="*/ 1 h 1083"/>
                        <a:gd name="T50" fmla="*/ 11 w 1423"/>
                        <a:gd name="T51" fmla="*/ 1 h 1083"/>
                        <a:gd name="T52" fmla="*/ 12 w 1423"/>
                        <a:gd name="T53" fmla="*/ 2 h 1083"/>
                        <a:gd name="T54" fmla="*/ 12 w 1423"/>
                        <a:gd name="T55" fmla="*/ 2 h 1083"/>
                        <a:gd name="T56" fmla="*/ 12 w 1423"/>
                        <a:gd name="T57" fmla="*/ 3 h 1083"/>
                        <a:gd name="T58" fmla="*/ 11 w 1423"/>
                        <a:gd name="T59" fmla="*/ 4 h 1083"/>
                        <a:gd name="T60" fmla="*/ 11 w 1423"/>
                        <a:gd name="T61" fmla="*/ 5 h 1083"/>
                        <a:gd name="T62" fmla="*/ 10 w 1423"/>
                        <a:gd name="T63" fmla="*/ 6 h 1083"/>
                        <a:gd name="T64" fmla="*/ 10 w 1423"/>
                        <a:gd name="T65" fmla="*/ 6 h 1083"/>
                        <a:gd name="T66" fmla="*/ 9 w 1423"/>
                        <a:gd name="T67" fmla="*/ 7 h 1083"/>
                        <a:gd name="T68" fmla="*/ 9 w 1423"/>
                        <a:gd name="T69" fmla="*/ 7 h 1083"/>
                        <a:gd name="T70" fmla="*/ 8 w 1423"/>
                        <a:gd name="T71" fmla="*/ 8 h 1083"/>
                        <a:gd name="T72" fmla="*/ 7 w 1423"/>
                        <a:gd name="T73" fmla="*/ 8 h 1083"/>
                        <a:gd name="T74" fmla="*/ 7 w 1423"/>
                        <a:gd name="T75" fmla="*/ 8 h 1083"/>
                        <a:gd name="T76" fmla="*/ 6 w 1423"/>
                        <a:gd name="T77" fmla="*/ 8 h 1083"/>
                        <a:gd name="T78" fmla="*/ 5 w 1423"/>
                        <a:gd name="T79" fmla="*/ 8 h 1083"/>
                        <a:gd name="T80" fmla="*/ 5 w 1423"/>
                        <a:gd name="T81" fmla="*/ 8 h 1083"/>
                        <a:gd name="T82" fmla="*/ 4 w 1423"/>
                        <a:gd name="T83" fmla="*/ 8 h 1083"/>
                        <a:gd name="T84" fmla="*/ 3 w 1423"/>
                        <a:gd name="T85" fmla="*/ 8 h 1083"/>
                        <a:gd name="T86" fmla="*/ 3 w 1423"/>
                        <a:gd name="T87" fmla="*/ 7 h 1083"/>
                        <a:gd name="T88" fmla="*/ 2 w 1423"/>
                        <a:gd name="T89" fmla="*/ 7 h 1083"/>
                        <a:gd name="T90" fmla="*/ 2 w 1423"/>
                        <a:gd name="T91" fmla="*/ 6 h 1083"/>
                        <a:gd name="T92" fmla="*/ 1 w 1423"/>
                        <a:gd name="T93" fmla="*/ 6 h 1083"/>
                        <a:gd name="T94" fmla="*/ 1 w 1423"/>
                        <a:gd name="T95" fmla="*/ 5 h 1083"/>
                        <a:gd name="T96" fmla="*/ 0 w 1423"/>
                        <a:gd name="T97" fmla="*/ 5 h 1083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w 1423"/>
                        <a:gd name="T148" fmla="*/ 0 h 1083"/>
                        <a:gd name="T149" fmla="*/ 1423 w 1423"/>
                        <a:gd name="T150" fmla="*/ 1083 h 1083"/>
                      </a:gdLst>
                      <a:ahLst/>
                      <a:cxnLst>
                        <a:cxn ang="T98">
                          <a:pos x="T0" y="T1"/>
                        </a:cxn>
                        <a:cxn ang="T99">
                          <a:pos x="T2" y="T3"/>
                        </a:cxn>
                        <a:cxn ang="T100">
                          <a:pos x="T4" y="T5"/>
                        </a:cxn>
                        <a:cxn ang="T101">
                          <a:pos x="T6" y="T7"/>
                        </a:cxn>
                        <a:cxn ang="T102">
                          <a:pos x="T8" y="T9"/>
                        </a:cxn>
                        <a:cxn ang="T103">
                          <a:pos x="T10" y="T11"/>
                        </a:cxn>
                        <a:cxn ang="T104">
                          <a:pos x="T12" y="T13"/>
                        </a:cxn>
                        <a:cxn ang="T105">
                          <a:pos x="T14" y="T15"/>
                        </a:cxn>
                        <a:cxn ang="T106">
                          <a:pos x="T16" y="T17"/>
                        </a:cxn>
                        <a:cxn ang="T107">
                          <a:pos x="T18" y="T19"/>
                        </a:cxn>
                        <a:cxn ang="T108">
                          <a:pos x="T20" y="T21"/>
                        </a:cxn>
                        <a:cxn ang="T109">
                          <a:pos x="T22" y="T23"/>
                        </a:cxn>
                        <a:cxn ang="T110">
                          <a:pos x="T24" y="T25"/>
                        </a:cxn>
                        <a:cxn ang="T111">
                          <a:pos x="T26" y="T27"/>
                        </a:cxn>
                        <a:cxn ang="T112">
                          <a:pos x="T28" y="T29"/>
                        </a:cxn>
                        <a:cxn ang="T113">
                          <a:pos x="T30" y="T31"/>
                        </a:cxn>
                        <a:cxn ang="T114">
                          <a:pos x="T32" y="T33"/>
                        </a:cxn>
                        <a:cxn ang="T115">
                          <a:pos x="T34" y="T35"/>
                        </a:cxn>
                        <a:cxn ang="T116">
                          <a:pos x="T36" y="T37"/>
                        </a:cxn>
                        <a:cxn ang="T117">
                          <a:pos x="T38" y="T39"/>
                        </a:cxn>
                        <a:cxn ang="T118">
                          <a:pos x="T40" y="T41"/>
                        </a:cxn>
                        <a:cxn ang="T119">
                          <a:pos x="T42" y="T43"/>
                        </a:cxn>
                        <a:cxn ang="T120">
                          <a:pos x="T44" y="T45"/>
                        </a:cxn>
                        <a:cxn ang="T121">
                          <a:pos x="T46" y="T47"/>
                        </a:cxn>
                        <a:cxn ang="T122">
                          <a:pos x="T48" y="T49"/>
                        </a:cxn>
                        <a:cxn ang="T123">
                          <a:pos x="T50" y="T51"/>
                        </a:cxn>
                        <a:cxn ang="T124">
                          <a:pos x="T52" y="T53"/>
                        </a:cxn>
                        <a:cxn ang="T125">
                          <a:pos x="T54" y="T55"/>
                        </a:cxn>
                        <a:cxn ang="T126">
                          <a:pos x="T56" y="T57"/>
                        </a:cxn>
                        <a:cxn ang="T127">
                          <a:pos x="T58" y="T59"/>
                        </a:cxn>
                        <a:cxn ang="T128">
                          <a:pos x="T60" y="T61"/>
                        </a:cxn>
                        <a:cxn ang="T129">
                          <a:pos x="T62" y="T63"/>
                        </a:cxn>
                        <a:cxn ang="T130">
                          <a:pos x="T64" y="T65"/>
                        </a:cxn>
                        <a:cxn ang="T131">
                          <a:pos x="T66" y="T67"/>
                        </a:cxn>
                        <a:cxn ang="T132">
                          <a:pos x="T68" y="T69"/>
                        </a:cxn>
                        <a:cxn ang="T133">
                          <a:pos x="T70" y="T71"/>
                        </a:cxn>
                        <a:cxn ang="T134">
                          <a:pos x="T72" y="T73"/>
                        </a:cxn>
                        <a:cxn ang="T135">
                          <a:pos x="T74" y="T75"/>
                        </a:cxn>
                        <a:cxn ang="T136">
                          <a:pos x="T76" y="T77"/>
                        </a:cxn>
                        <a:cxn ang="T137">
                          <a:pos x="T78" y="T79"/>
                        </a:cxn>
                        <a:cxn ang="T138">
                          <a:pos x="T80" y="T81"/>
                        </a:cxn>
                        <a:cxn ang="T139">
                          <a:pos x="T82" y="T83"/>
                        </a:cxn>
                        <a:cxn ang="T140">
                          <a:pos x="T84" y="T85"/>
                        </a:cxn>
                        <a:cxn ang="T141">
                          <a:pos x="T86" y="T87"/>
                        </a:cxn>
                        <a:cxn ang="T142">
                          <a:pos x="T88" y="T89"/>
                        </a:cxn>
                        <a:cxn ang="T143">
                          <a:pos x="T90" y="T91"/>
                        </a:cxn>
                        <a:cxn ang="T144">
                          <a:pos x="T92" y="T93"/>
                        </a:cxn>
                        <a:cxn ang="T145">
                          <a:pos x="T94" y="T95"/>
                        </a:cxn>
                        <a:cxn ang="T146">
                          <a:pos x="T96" y="T97"/>
                        </a:cxn>
                      </a:cxnLst>
                      <a:rect l="T147" t="T148" r="T149" b="T150"/>
                      <a:pathLst>
                        <a:path w="1423" h="1083">
                          <a:moveTo>
                            <a:pt x="0" y="658"/>
                          </a:moveTo>
                          <a:lnTo>
                            <a:pt x="81" y="751"/>
                          </a:lnTo>
                          <a:lnTo>
                            <a:pt x="170" y="832"/>
                          </a:lnTo>
                          <a:lnTo>
                            <a:pt x="251" y="878"/>
                          </a:lnTo>
                          <a:lnTo>
                            <a:pt x="368" y="929"/>
                          </a:lnTo>
                          <a:lnTo>
                            <a:pt x="461" y="956"/>
                          </a:lnTo>
                          <a:lnTo>
                            <a:pt x="546" y="967"/>
                          </a:lnTo>
                          <a:lnTo>
                            <a:pt x="646" y="967"/>
                          </a:lnTo>
                          <a:lnTo>
                            <a:pt x="719" y="959"/>
                          </a:lnTo>
                          <a:lnTo>
                            <a:pt x="808" y="944"/>
                          </a:lnTo>
                          <a:lnTo>
                            <a:pt x="897" y="917"/>
                          </a:lnTo>
                          <a:lnTo>
                            <a:pt x="970" y="878"/>
                          </a:lnTo>
                          <a:lnTo>
                            <a:pt x="1040" y="836"/>
                          </a:lnTo>
                          <a:lnTo>
                            <a:pt x="1101" y="793"/>
                          </a:lnTo>
                          <a:lnTo>
                            <a:pt x="1163" y="732"/>
                          </a:lnTo>
                          <a:lnTo>
                            <a:pt x="1225" y="662"/>
                          </a:lnTo>
                          <a:lnTo>
                            <a:pt x="1273" y="596"/>
                          </a:lnTo>
                          <a:lnTo>
                            <a:pt x="1300" y="531"/>
                          </a:lnTo>
                          <a:lnTo>
                            <a:pt x="1334" y="426"/>
                          </a:lnTo>
                          <a:lnTo>
                            <a:pt x="1357" y="318"/>
                          </a:lnTo>
                          <a:lnTo>
                            <a:pt x="1361" y="222"/>
                          </a:lnTo>
                          <a:lnTo>
                            <a:pt x="1346" y="116"/>
                          </a:lnTo>
                          <a:lnTo>
                            <a:pt x="1311" y="0"/>
                          </a:lnTo>
                          <a:lnTo>
                            <a:pt x="1346" y="62"/>
                          </a:lnTo>
                          <a:lnTo>
                            <a:pt x="1384" y="151"/>
                          </a:lnTo>
                          <a:lnTo>
                            <a:pt x="1404" y="233"/>
                          </a:lnTo>
                          <a:lnTo>
                            <a:pt x="1423" y="311"/>
                          </a:lnTo>
                          <a:lnTo>
                            <a:pt x="1419" y="376"/>
                          </a:lnTo>
                          <a:lnTo>
                            <a:pt x="1415" y="465"/>
                          </a:lnTo>
                          <a:lnTo>
                            <a:pt x="1369" y="635"/>
                          </a:lnTo>
                          <a:lnTo>
                            <a:pt x="1323" y="728"/>
                          </a:lnTo>
                          <a:lnTo>
                            <a:pt x="1265" y="809"/>
                          </a:lnTo>
                          <a:lnTo>
                            <a:pt x="1202" y="878"/>
                          </a:lnTo>
                          <a:lnTo>
                            <a:pt x="1140" y="929"/>
                          </a:lnTo>
                          <a:lnTo>
                            <a:pt x="1055" y="986"/>
                          </a:lnTo>
                          <a:lnTo>
                            <a:pt x="970" y="1025"/>
                          </a:lnTo>
                          <a:lnTo>
                            <a:pt x="889" y="1052"/>
                          </a:lnTo>
                          <a:lnTo>
                            <a:pt x="785" y="1079"/>
                          </a:lnTo>
                          <a:lnTo>
                            <a:pt x="708" y="1083"/>
                          </a:lnTo>
                          <a:lnTo>
                            <a:pt x="623" y="1083"/>
                          </a:lnTo>
                          <a:lnTo>
                            <a:pt x="538" y="1068"/>
                          </a:lnTo>
                          <a:lnTo>
                            <a:pt x="445" y="1048"/>
                          </a:lnTo>
                          <a:lnTo>
                            <a:pt x="384" y="1025"/>
                          </a:lnTo>
                          <a:lnTo>
                            <a:pt x="301" y="983"/>
                          </a:lnTo>
                          <a:lnTo>
                            <a:pt x="232" y="944"/>
                          </a:lnTo>
                          <a:lnTo>
                            <a:pt x="166" y="890"/>
                          </a:lnTo>
                          <a:lnTo>
                            <a:pt x="97" y="817"/>
                          </a:lnTo>
                          <a:lnTo>
                            <a:pt x="31" y="724"/>
                          </a:lnTo>
                          <a:lnTo>
                            <a:pt x="0" y="65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8" name="Group 14"/>
                  <p:cNvGrpSpPr>
                    <a:grpSpLocks/>
                  </p:cNvGrpSpPr>
                  <p:nvPr/>
                </p:nvGrpSpPr>
                <p:grpSpPr bwMode="auto">
                  <a:xfrm>
                    <a:off x="2245" y="2867"/>
                    <a:ext cx="754" cy="716"/>
                    <a:chOff x="2245" y="2867"/>
                    <a:chExt cx="754" cy="716"/>
                  </a:xfrm>
                </p:grpSpPr>
                <p:sp>
                  <p:nvSpPr>
                    <p:cNvPr id="45108" name="Freeform 15"/>
                    <p:cNvSpPr>
                      <a:spLocks/>
                    </p:cNvSpPr>
                    <p:nvPr/>
                  </p:nvSpPr>
                  <p:spPr bwMode="auto">
                    <a:xfrm>
                      <a:off x="2288" y="3404"/>
                      <a:ext cx="184" cy="179"/>
                    </a:xfrm>
                    <a:custGeom>
                      <a:avLst/>
                      <a:gdLst>
                        <a:gd name="T0" fmla="*/ 0 w 369"/>
                        <a:gd name="T1" fmla="*/ 0 h 358"/>
                        <a:gd name="T2" fmla="*/ 0 w 369"/>
                        <a:gd name="T3" fmla="*/ 1 h 358"/>
                        <a:gd name="T4" fmla="*/ 0 w 369"/>
                        <a:gd name="T5" fmla="*/ 1 h 358"/>
                        <a:gd name="T6" fmla="*/ 0 w 369"/>
                        <a:gd name="T7" fmla="*/ 2 h 358"/>
                        <a:gd name="T8" fmla="*/ 1 w 369"/>
                        <a:gd name="T9" fmla="*/ 2 h 358"/>
                        <a:gd name="T10" fmla="*/ 1 w 369"/>
                        <a:gd name="T11" fmla="*/ 3 h 358"/>
                        <a:gd name="T12" fmla="*/ 2 w 369"/>
                        <a:gd name="T13" fmla="*/ 3 h 358"/>
                        <a:gd name="T14" fmla="*/ 2 w 369"/>
                        <a:gd name="T15" fmla="*/ 3 h 358"/>
                        <a:gd name="T16" fmla="*/ 2 w 369"/>
                        <a:gd name="T17" fmla="*/ 2 h 358"/>
                        <a:gd name="T18" fmla="*/ 1 w 369"/>
                        <a:gd name="T19" fmla="*/ 2 h 358"/>
                        <a:gd name="T20" fmla="*/ 1 w 369"/>
                        <a:gd name="T21" fmla="*/ 2 h 358"/>
                        <a:gd name="T22" fmla="*/ 0 w 369"/>
                        <a:gd name="T23" fmla="*/ 2 h 358"/>
                        <a:gd name="T24" fmla="*/ 0 w 369"/>
                        <a:gd name="T25" fmla="*/ 1 h 358"/>
                        <a:gd name="T26" fmla="*/ 0 w 369"/>
                        <a:gd name="T27" fmla="*/ 1 h 358"/>
                        <a:gd name="T28" fmla="*/ 0 w 369"/>
                        <a:gd name="T29" fmla="*/ 0 h 358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369"/>
                        <a:gd name="T46" fmla="*/ 0 h 358"/>
                        <a:gd name="T47" fmla="*/ 369 w 369"/>
                        <a:gd name="T48" fmla="*/ 358 h 358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369" h="358">
                          <a:moveTo>
                            <a:pt x="0" y="0"/>
                          </a:moveTo>
                          <a:lnTo>
                            <a:pt x="38" y="73"/>
                          </a:lnTo>
                          <a:lnTo>
                            <a:pt x="75" y="128"/>
                          </a:lnTo>
                          <a:lnTo>
                            <a:pt x="115" y="178"/>
                          </a:lnTo>
                          <a:lnTo>
                            <a:pt x="177" y="239"/>
                          </a:lnTo>
                          <a:lnTo>
                            <a:pt x="223" y="277"/>
                          </a:lnTo>
                          <a:lnTo>
                            <a:pt x="283" y="315"/>
                          </a:lnTo>
                          <a:lnTo>
                            <a:pt x="369" y="358"/>
                          </a:lnTo>
                          <a:lnTo>
                            <a:pt x="272" y="227"/>
                          </a:lnTo>
                          <a:lnTo>
                            <a:pt x="218" y="196"/>
                          </a:lnTo>
                          <a:lnTo>
                            <a:pt x="180" y="169"/>
                          </a:lnTo>
                          <a:lnTo>
                            <a:pt x="123" y="130"/>
                          </a:lnTo>
                          <a:lnTo>
                            <a:pt x="79" y="89"/>
                          </a:lnTo>
                          <a:lnTo>
                            <a:pt x="45" y="55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09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2933" y="3071"/>
                      <a:ext cx="66" cy="351"/>
                    </a:xfrm>
                    <a:custGeom>
                      <a:avLst/>
                      <a:gdLst>
                        <a:gd name="T0" fmla="*/ 0 w 133"/>
                        <a:gd name="T1" fmla="*/ 0 h 703"/>
                        <a:gd name="T2" fmla="*/ 0 w 133"/>
                        <a:gd name="T3" fmla="*/ 0 h 703"/>
                        <a:gd name="T4" fmla="*/ 0 w 133"/>
                        <a:gd name="T5" fmla="*/ 0 h 703"/>
                        <a:gd name="T6" fmla="*/ 0 w 133"/>
                        <a:gd name="T7" fmla="*/ 1 h 703"/>
                        <a:gd name="T8" fmla="*/ 0 w 133"/>
                        <a:gd name="T9" fmla="*/ 1 h 703"/>
                        <a:gd name="T10" fmla="*/ 0 w 133"/>
                        <a:gd name="T11" fmla="*/ 1 h 703"/>
                        <a:gd name="T12" fmla="*/ 0 w 133"/>
                        <a:gd name="T13" fmla="*/ 2 h 703"/>
                        <a:gd name="T14" fmla="*/ 1 w 133"/>
                        <a:gd name="T15" fmla="*/ 2 h 703"/>
                        <a:gd name="T16" fmla="*/ 1 w 133"/>
                        <a:gd name="T17" fmla="*/ 3 h 703"/>
                        <a:gd name="T18" fmla="*/ 0 w 133"/>
                        <a:gd name="T19" fmla="*/ 4 h 703"/>
                        <a:gd name="T20" fmla="*/ 0 w 133"/>
                        <a:gd name="T21" fmla="*/ 4 h 703"/>
                        <a:gd name="T22" fmla="*/ 0 w 133"/>
                        <a:gd name="T23" fmla="*/ 4 h 703"/>
                        <a:gd name="T24" fmla="*/ 0 w 133"/>
                        <a:gd name="T25" fmla="*/ 5 h 703"/>
                        <a:gd name="T26" fmla="*/ 0 w 133"/>
                        <a:gd name="T27" fmla="*/ 4 h 703"/>
                        <a:gd name="T28" fmla="*/ 0 w 133"/>
                        <a:gd name="T29" fmla="*/ 4 h 703"/>
                        <a:gd name="T30" fmla="*/ 0 w 133"/>
                        <a:gd name="T31" fmla="*/ 3 h 703"/>
                        <a:gd name="T32" fmla="*/ 0 w 133"/>
                        <a:gd name="T33" fmla="*/ 3 h 703"/>
                        <a:gd name="T34" fmla="*/ 0 w 133"/>
                        <a:gd name="T35" fmla="*/ 3 h 703"/>
                        <a:gd name="T36" fmla="*/ 0 w 133"/>
                        <a:gd name="T37" fmla="*/ 2 h 703"/>
                        <a:gd name="T38" fmla="*/ 0 w 133"/>
                        <a:gd name="T39" fmla="*/ 2 h 703"/>
                        <a:gd name="T40" fmla="*/ 0 w 133"/>
                        <a:gd name="T41" fmla="*/ 1 h 703"/>
                        <a:gd name="T42" fmla="*/ 0 w 133"/>
                        <a:gd name="T43" fmla="*/ 1 h 703"/>
                        <a:gd name="T44" fmla="*/ 0 w 133"/>
                        <a:gd name="T45" fmla="*/ 0 h 703"/>
                        <a:gd name="T46" fmla="*/ 0 w 133"/>
                        <a:gd name="T47" fmla="*/ 0 h 703"/>
                        <a:gd name="T48" fmla="*/ 0 w 133"/>
                        <a:gd name="T49" fmla="*/ 0 h 703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w 133"/>
                        <a:gd name="T76" fmla="*/ 0 h 703"/>
                        <a:gd name="T77" fmla="*/ 133 w 133"/>
                        <a:gd name="T78" fmla="*/ 703 h 703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T75" t="T76" r="T77" b="T78"/>
                      <a:pathLst>
                        <a:path w="133" h="703">
                          <a:moveTo>
                            <a:pt x="24" y="0"/>
                          </a:moveTo>
                          <a:lnTo>
                            <a:pt x="50" y="47"/>
                          </a:lnTo>
                          <a:lnTo>
                            <a:pt x="67" y="88"/>
                          </a:lnTo>
                          <a:lnTo>
                            <a:pt x="85" y="131"/>
                          </a:lnTo>
                          <a:lnTo>
                            <a:pt x="98" y="172"/>
                          </a:lnTo>
                          <a:lnTo>
                            <a:pt x="108" y="211"/>
                          </a:lnTo>
                          <a:lnTo>
                            <a:pt x="127" y="279"/>
                          </a:lnTo>
                          <a:lnTo>
                            <a:pt x="133" y="346"/>
                          </a:lnTo>
                          <a:lnTo>
                            <a:pt x="129" y="449"/>
                          </a:lnTo>
                          <a:lnTo>
                            <a:pt x="120" y="518"/>
                          </a:lnTo>
                          <a:lnTo>
                            <a:pt x="105" y="575"/>
                          </a:lnTo>
                          <a:lnTo>
                            <a:pt x="84" y="634"/>
                          </a:lnTo>
                          <a:lnTo>
                            <a:pt x="54" y="703"/>
                          </a:lnTo>
                          <a:lnTo>
                            <a:pt x="0" y="570"/>
                          </a:lnTo>
                          <a:lnTo>
                            <a:pt x="24" y="512"/>
                          </a:lnTo>
                          <a:lnTo>
                            <a:pt x="36" y="481"/>
                          </a:lnTo>
                          <a:lnTo>
                            <a:pt x="50" y="441"/>
                          </a:lnTo>
                          <a:lnTo>
                            <a:pt x="59" y="400"/>
                          </a:lnTo>
                          <a:lnTo>
                            <a:pt x="67" y="337"/>
                          </a:lnTo>
                          <a:lnTo>
                            <a:pt x="71" y="284"/>
                          </a:lnTo>
                          <a:lnTo>
                            <a:pt x="71" y="206"/>
                          </a:lnTo>
                          <a:lnTo>
                            <a:pt x="59" y="135"/>
                          </a:lnTo>
                          <a:lnTo>
                            <a:pt x="46" y="77"/>
                          </a:lnTo>
                          <a:lnTo>
                            <a:pt x="39" y="46"/>
                          </a:lnTo>
                          <a:lnTo>
                            <a:pt x="24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10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2587" y="2867"/>
                      <a:ext cx="262" cy="106"/>
                    </a:xfrm>
                    <a:custGeom>
                      <a:avLst/>
                      <a:gdLst>
                        <a:gd name="T0" fmla="*/ 0 w 525"/>
                        <a:gd name="T1" fmla="*/ 0 h 212"/>
                        <a:gd name="T2" fmla="*/ 0 w 525"/>
                        <a:gd name="T3" fmla="*/ 1 h 212"/>
                        <a:gd name="T4" fmla="*/ 0 w 525"/>
                        <a:gd name="T5" fmla="*/ 1 h 212"/>
                        <a:gd name="T6" fmla="*/ 1 w 525"/>
                        <a:gd name="T7" fmla="*/ 1 h 212"/>
                        <a:gd name="T8" fmla="*/ 1 w 525"/>
                        <a:gd name="T9" fmla="*/ 1 h 212"/>
                        <a:gd name="T10" fmla="*/ 2 w 525"/>
                        <a:gd name="T11" fmla="*/ 1 h 212"/>
                        <a:gd name="T12" fmla="*/ 2 w 525"/>
                        <a:gd name="T13" fmla="*/ 1 h 212"/>
                        <a:gd name="T14" fmla="*/ 2 w 525"/>
                        <a:gd name="T15" fmla="*/ 1 h 212"/>
                        <a:gd name="T16" fmla="*/ 3 w 525"/>
                        <a:gd name="T17" fmla="*/ 2 h 212"/>
                        <a:gd name="T18" fmla="*/ 3 w 525"/>
                        <a:gd name="T19" fmla="*/ 2 h 212"/>
                        <a:gd name="T20" fmla="*/ 4 w 525"/>
                        <a:gd name="T21" fmla="*/ 2 h 212"/>
                        <a:gd name="T22" fmla="*/ 3 w 525"/>
                        <a:gd name="T23" fmla="*/ 2 h 212"/>
                        <a:gd name="T24" fmla="*/ 3 w 525"/>
                        <a:gd name="T25" fmla="*/ 2 h 212"/>
                        <a:gd name="T26" fmla="*/ 3 w 525"/>
                        <a:gd name="T27" fmla="*/ 1 h 212"/>
                        <a:gd name="T28" fmla="*/ 2 w 525"/>
                        <a:gd name="T29" fmla="*/ 1 h 212"/>
                        <a:gd name="T30" fmla="*/ 2 w 525"/>
                        <a:gd name="T31" fmla="*/ 1 h 212"/>
                        <a:gd name="T32" fmla="*/ 1 w 525"/>
                        <a:gd name="T33" fmla="*/ 1 h 212"/>
                        <a:gd name="T34" fmla="*/ 1 w 525"/>
                        <a:gd name="T35" fmla="*/ 1 h 212"/>
                        <a:gd name="T36" fmla="*/ 1 w 525"/>
                        <a:gd name="T37" fmla="*/ 1 h 212"/>
                        <a:gd name="T38" fmla="*/ 1 w 525"/>
                        <a:gd name="T39" fmla="*/ 1 h 212"/>
                        <a:gd name="T40" fmla="*/ 0 w 525"/>
                        <a:gd name="T41" fmla="*/ 1 h 212"/>
                        <a:gd name="T42" fmla="*/ 0 w 525"/>
                        <a:gd name="T43" fmla="*/ 0 h 212"/>
                        <a:gd name="T44" fmla="*/ 0 w 525"/>
                        <a:gd name="T45" fmla="*/ 0 h 212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525"/>
                        <a:gd name="T70" fmla="*/ 0 h 212"/>
                        <a:gd name="T71" fmla="*/ 525 w 525"/>
                        <a:gd name="T72" fmla="*/ 212 h 212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525" h="212">
                          <a:moveTo>
                            <a:pt x="0" y="0"/>
                          </a:moveTo>
                          <a:lnTo>
                            <a:pt x="40" y="77"/>
                          </a:lnTo>
                          <a:lnTo>
                            <a:pt x="101" y="73"/>
                          </a:lnTo>
                          <a:lnTo>
                            <a:pt x="158" y="77"/>
                          </a:lnTo>
                          <a:lnTo>
                            <a:pt x="211" y="84"/>
                          </a:lnTo>
                          <a:lnTo>
                            <a:pt x="260" y="93"/>
                          </a:lnTo>
                          <a:lnTo>
                            <a:pt x="309" y="106"/>
                          </a:lnTo>
                          <a:lnTo>
                            <a:pt x="342" y="117"/>
                          </a:lnTo>
                          <a:lnTo>
                            <a:pt x="386" y="135"/>
                          </a:lnTo>
                          <a:lnTo>
                            <a:pt x="436" y="159"/>
                          </a:lnTo>
                          <a:lnTo>
                            <a:pt x="525" y="212"/>
                          </a:lnTo>
                          <a:lnTo>
                            <a:pt x="473" y="158"/>
                          </a:lnTo>
                          <a:lnTo>
                            <a:pt x="437" y="131"/>
                          </a:lnTo>
                          <a:lnTo>
                            <a:pt x="390" y="100"/>
                          </a:lnTo>
                          <a:lnTo>
                            <a:pt x="360" y="82"/>
                          </a:lnTo>
                          <a:lnTo>
                            <a:pt x="294" y="51"/>
                          </a:lnTo>
                          <a:lnTo>
                            <a:pt x="252" y="36"/>
                          </a:lnTo>
                          <a:lnTo>
                            <a:pt x="217" y="24"/>
                          </a:lnTo>
                          <a:lnTo>
                            <a:pt x="185" y="16"/>
                          </a:lnTo>
                          <a:lnTo>
                            <a:pt x="135" y="7"/>
                          </a:lnTo>
                          <a:lnTo>
                            <a:pt x="82" y="1"/>
                          </a:lnTo>
                          <a:lnTo>
                            <a:pt x="23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111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2245" y="3016"/>
                      <a:ext cx="84" cy="249"/>
                    </a:xfrm>
                    <a:custGeom>
                      <a:avLst/>
                      <a:gdLst>
                        <a:gd name="T0" fmla="*/ 0 w 167"/>
                        <a:gd name="T1" fmla="*/ 3 h 498"/>
                        <a:gd name="T2" fmla="*/ 1 w 167"/>
                        <a:gd name="T3" fmla="*/ 3 h 498"/>
                        <a:gd name="T4" fmla="*/ 1 w 167"/>
                        <a:gd name="T5" fmla="*/ 3 h 498"/>
                        <a:gd name="T6" fmla="*/ 1 w 167"/>
                        <a:gd name="T7" fmla="*/ 2 h 498"/>
                        <a:gd name="T8" fmla="*/ 1 w 167"/>
                        <a:gd name="T9" fmla="*/ 2 h 498"/>
                        <a:gd name="T10" fmla="*/ 1 w 167"/>
                        <a:gd name="T11" fmla="*/ 2 h 498"/>
                        <a:gd name="T12" fmla="*/ 1 w 167"/>
                        <a:gd name="T13" fmla="*/ 1 h 498"/>
                        <a:gd name="T14" fmla="*/ 1 w 167"/>
                        <a:gd name="T15" fmla="*/ 1 h 498"/>
                        <a:gd name="T16" fmla="*/ 1 w 167"/>
                        <a:gd name="T17" fmla="*/ 0 h 498"/>
                        <a:gd name="T18" fmla="*/ 2 w 167"/>
                        <a:gd name="T19" fmla="*/ 1 h 498"/>
                        <a:gd name="T20" fmla="*/ 2 w 167"/>
                        <a:gd name="T21" fmla="*/ 1 h 498"/>
                        <a:gd name="T22" fmla="*/ 1 w 167"/>
                        <a:gd name="T23" fmla="*/ 2 h 498"/>
                        <a:gd name="T24" fmla="*/ 1 w 167"/>
                        <a:gd name="T25" fmla="*/ 2 h 498"/>
                        <a:gd name="T26" fmla="*/ 1 w 167"/>
                        <a:gd name="T27" fmla="*/ 2 h 498"/>
                        <a:gd name="T28" fmla="*/ 1 w 167"/>
                        <a:gd name="T29" fmla="*/ 2 h 498"/>
                        <a:gd name="T30" fmla="*/ 1 w 167"/>
                        <a:gd name="T31" fmla="*/ 3 h 498"/>
                        <a:gd name="T32" fmla="*/ 1 w 167"/>
                        <a:gd name="T33" fmla="*/ 3 h 498"/>
                        <a:gd name="T34" fmla="*/ 1 w 167"/>
                        <a:gd name="T35" fmla="*/ 3 h 498"/>
                        <a:gd name="T36" fmla="*/ 1 w 167"/>
                        <a:gd name="T37" fmla="*/ 4 h 498"/>
                        <a:gd name="T38" fmla="*/ 1 w 167"/>
                        <a:gd name="T39" fmla="*/ 4 h 498"/>
                        <a:gd name="T40" fmla="*/ 1 w 167"/>
                        <a:gd name="T41" fmla="*/ 4 h 498"/>
                        <a:gd name="T42" fmla="*/ 0 w 167"/>
                        <a:gd name="T43" fmla="*/ 3 h 498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w 167"/>
                        <a:gd name="T67" fmla="*/ 0 h 498"/>
                        <a:gd name="T68" fmla="*/ 167 w 167"/>
                        <a:gd name="T69" fmla="*/ 498 h 498"/>
                      </a:gdLst>
                      <a:ahLst/>
                      <a:cxnLst>
                        <a:cxn ang="T44">
                          <a:pos x="T0" y="T1"/>
                        </a:cxn>
                        <a:cxn ang="T45">
                          <a:pos x="T2" y="T3"/>
                        </a:cxn>
                        <a:cxn ang="T46">
                          <a:pos x="T4" y="T5"/>
                        </a:cxn>
                        <a:cxn ang="T47">
                          <a:pos x="T6" y="T7"/>
                        </a:cxn>
                        <a:cxn ang="T48">
                          <a:pos x="T8" y="T9"/>
                        </a:cxn>
                        <a:cxn ang="T49">
                          <a:pos x="T10" y="T11"/>
                        </a:cxn>
                        <a:cxn ang="T50">
                          <a:pos x="T12" y="T13"/>
                        </a:cxn>
                        <a:cxn ang="T51">
                          <a:pos x="T14" y="T15"/>
                        </a:cxn>
                        <a:cxn ang="T52">
                          <a:pos x="T16" y="T17"/>
                        </a:cxn>
                        <a:cxn ang="T53">
                          <a:pos x="T18" y="T19"/>
                        </a:cxn>
                        <a:cxn ang="T54">
                          <a:pos x="T20" y="T21"/>
                        </a:cxn>
                        <a:cxn ang="T55">
                          <a:pos x="T22" y="T23"/>
                        </a:cxn>
                        <a:cxn ang="T56">
                          <a:pos x="T24" y="T25"/>
                        </a:cxn>
                        <a:cxn ang="T57">
                          <a:pos x="T26" y="T27"/>
                        </a:cxn>
                        <a:cxn ang="T58">
                          <a:pos x="T28" y="T29"/>
                        </a:cxn>
                        <a:cxn ang="T59">
                          <a:pos x="T30" y="T31"/>
                        </a:cxn>
                        <a:cxn ang="T60">
                          <a:pos x="T32" y="T33"/>
                        </a:cxn>
                        <a:cxn ang="T61">
                          <a:pos x="T34" y="T35"/>
                        </a:cxn>
                        <a:cxn ang="T62">
                          <a:pos x="T36" y="T37"/>
                        </a:cxn>
                        <a:cxn ang="T63">
                          <a:pos x="T38" y="T39"/>
                        </a:cxn>
                        <a:cxn ang="T64">
                          <a:pos x="T40" y="T41"/>
                        </a:cxn>
                        <a:cxn ang="T65">
                          <a:pos x="T42" y="T43"/>
                        </a:cxn>
                      </a:cxnLst>
                      <a:rect l="T66" t="T67" r="T68" b="T69"/>
                      <a:pathLst>
                        <a:path w="167" h="498">
                          <a:moveTo>
                            <a:pt x="0" y="383"/>
                          </a:moveTo>
                          <a:lnTo>
                            <a:pt x="3" y="344"/>
                          </a:lnTo>
                          <a:lnTo>
                            <a:pt x="6" y="301"/>
                          </a:lnTo>
                          <a:lnTo>
                            <a:pt x="18" y="233"/>
                          </a:lnTo>
                          <a:lnTo>
                            <a:pt x="31" y="179"/>
                          </a:lnTo>
                          <a:lnTo>
                            <a:pt x="49" y="130"/>
                          </a:lnTo>
                          <a:lnTo>
                            <a:pt x="72" y="80"/>
                          </a:lnTo>
                          <a:lnTo>
                            <a:pt x="92" y="41"/>
                          </a:lnTo>
                          <a:lnTo>
                            <a:pt x="118" y="0"/>
                          </a:lnTo>
                          <a:lnTo>
                            <a:pt x="167" y="65"/>
                          </a:lnTo>
                          <a:lnTo>
                            <a:pt x="139" y="103"/>
                          </a:lnTo>
                          <a:lnTo>
                            <a:pt x="118" y="138"/>
                          </a:lnTo>
                          <a:lnTo>
                            <a:pt x="101" y="170"/>
                          </a:lnTo>
                          <a:lnTo>
                            <a:pt x="77" y="215"/>
                          </a:lnTo>
                          <a:lnTo>
                            <a:pt x="61" y="255"/>
                          </a:lnTo>
                          <a:lnTo>
                            <a:pt x="52" y="294"/>
                          </a:lnTo>
                          <a:lnTo>
                            <a:pt x="41" y="332"/>
                          </a:lnTo>
                          <a:lnTo>
                            <a:pt x="33" y="375"/>
                          </a:lnTo>
                          <a:lnTo>
                            <a:pt x="27" y="426"/>
                          </a:lnTo>
                          <a:lnTo>
                            <a:pt x="21" y="478"/>
                          </a:lnTo>
                          <a:lnTo>
                            <a:pt x="12" y="498"/>
                          </a:lnTo>
                          <a:lnTo>
                            <a:pt x="0" y="383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45101" name="Oval 19"/>
                <p:cNvSpPr>
                  <a:spLocks noChangeArrowheads="1"/>
                </p:cNvSpPr>
                <p:nvPr/>
              </p:nvSpPr>
              <p:spPr bwMode="auto">
                <a:xfrm>
                  <a:off x="2257" y="2905"/>
                  <a:ext cx="743" cy="712"/>
                </a:xfrm>
                <a:prstGeom prst="ellips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" name="Group 20"/>
                <p:cNvGrpSpPr>
                  <a:grpSpLocks/>
                </p:cNvGrpSpPr>
                <p:nvPr/>
              </p:nvGrpSpPr>
              <p:grpSpPr bwMode="auto">
                <a:xfrm>
                  <a:off x="2227" y="2847"/>
                  <a:ext cx="742" cy="712"/>
                  <a:chOff x="2227" y="2847"/>
                  <a:chExt cx="742" cy="712"/>
                </a:xfrm>
              </p:grpSpPr>
              <p:sp>
                <p:nvSpPr>
                  <p:cNvPr id="45103" name="Oval 21"/>
                  <p:cNvSpPr>
                    <a:spLocks noChangeArrowheads="1"/>
                  </p:cNvSpPr>
                  <p:nvPr/>
                </p:nvSpPr>
                <p:spPr bwMode="auto">
                  <a:xfrm>
                    <a:off x="2235" y="2857"/>
                    <a:ext cx="725" cy="694"/>
                  </a:xfrm>
                  <a:prstGeom prst="ellipse">
                    <a:avLst/>
                  </a:prstGeom>
                  <a:noFill/>
                  <a:ln w="41275">
                    <a:solidFill>
                      <a:srgbClr val="9F9F9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04" name="Oval 22"/>
                  <p:cNvSpPr>
                    <a:spLocks noChangeArrowheads="1"/>
                  </p:cNvSpPr>
                  <p:nvPr/>
                </p:nvSpPr>
                <p:spPr bwMode="auto">
                  <a:xfrm>
                    <a:off x="2227" y="2847"/>
                    <a:ext cx="742" cy="712"/>
                  </a:xfrm>
                  <a:prstGeom prst="ellips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105" name="Oval 23"/>
                  <p:cNvSpPr>
                    <a:spLocks noChangeArrowheads="1"/>
                  </p:cNvSpPr>
                  <p:nvPr/>
                </p:nvSpPr>
                <p:spPr bwMode="auto">
                  <a:xfrm>
                    <a:off x="2247" y="2866"/>
                    <a:ext cx="702" cy="675"/>
                  </a:xfrm>
                  <a:prstGeom prst="ellips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2759" y="3518"/>
                <a:ext cx="381" cy="595"/>
                <a:chOff x="2759" y="3518"/>
                <a:chExt cx="381" cy="595"/>
              </a:xfrm>
            </p:grpSpPr>
            <p:sp>
              <p:nvSpPr>
                <p:cNvPr id="45065" name="Freeform 25"/>
                <p:cNvSpPr>
                  <a:spLocks/>
                </p:cNvSpPr>
                <p:nvPr/>
              </p:nvSpPr>
              <p:spPr bwMode="auto">
                <a:xfrm>
                  <a:off x="2762" y="3548"/>
                  <a:ext cx="363" cy="521"/>
                </a:xfrm>
                <a:custGeom>
                  <a:avLst/>
                  <a:gdLst>
                    <a:gd name="T0" fmla="*/ 0 w 725"/>
                    <a:gd name="T1" fmla="*/ 1 h 1040"/>
                    <a:gd name="T2" fmla="*/ 5 w 725"/>
                    <a:gd name="T3" fmla="*/ 9 h 1040"/>
                    <a:gd name="T4" fmla="*/ 6 w 725"/>
                    <a:gd name="T5" fmla="*/ 8 h 1040"/>
                    <a:gd name="T6" fmla="*/ 2 w 725"/>
                    <a:gd name="T7" fmla="*/ 0 h 1040"/>
                    <a:gd name="T8" fmla="*/ 0 w 725"/>
                    <a:gd name="T9" fmla="*/ 1 h 10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5"/>
                    <a:gd name="T16" fmla="*/ 0 h 1040"/>
                    <a:gd name="T17" fmla="*/ 725 w 725"/>
                    <a:gd name="T18" fmla="*/ 1040 h 10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5" h="1040">
                      <a:moveTo>
                        <a:pt x="0" y="77"/>
                      </a:moveTo>
                      <a:lnTo>
                        <a:pt x="514" y="1040"/>
                      </a:lnTo>
                      <a:lnTo>
                        <a:pt x="725" y="933"/>
                      </a:lnTo>
                      <a:lnTo>
                        <a:pt x="208" y="0"/>
                      </a:lnTo>
                      <a:lnTo>
                        <a:pt x="0" y="77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6" name="Arc 26"/>
                <p:cNvSpPr>
                  <a:spLocks/>
                </p:cNvSpPr>
                <p:nvPr/>
              </p:nvSpPr>
              <p:spPr bwMode="auto">
                <a:xfrm>
                  <a:off x="2759" y="3518"/>
                  <a:ext cx="110" cy="68"/>
                </a:xfrm>
                <a:custGeom>
                  <a:avLst/>
                  <a:gdLst>
                    <a:gd name="T0" fmla="*/ 0 w 42161"/>
                    <a:gd name="T1" fmla="*/ 0 h 27839"/>
                    <a:gd name="T2" fmla="*/ 0 w 42161"/>
                    <a:gd name="T3" fmla="*/ 0 h 27839"/>
                    <a:gd name="T4" fmla="*/ 0 w 42161"/>
                    <a:gd name="T5" fmla="*/ 0 h 27839"/>
                    <a:gd name="T6" fmla="*/ 0 60000 65536"/>
                    <a:gd name="T7" fmla="*/ 0 60000 65536"/>
                    <a:gd name="T8" fmla="*/ 0 60000 65536"/>
                    <a:gd name="T9" fmla="*/ 0 w 42161"/>
                    <a:gd name="T10" fmla="*/ 0 h 27839"/>
                    <a:gd name="T11" fmla="*/ 42161 w 42161"/>
                    <a:gd name="T12" fmla="*/ 27839 h 2783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161" h="27839" fill="none" extrusionOk="0">
                      <a:moveTo>
                        <a:pt x="920" y="27839"/>
                      </a:moveTo>
                      <a:cubicBezTo>
                        <a:pt x="310" y="25815"/>
                        <a:pt x="0" y="2371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80" y="-1"/>
                        <a:pt x="39287" y="6053"/>
                        <a:pt x="42161" y="14982"/>
                      </a:cubicBezTo>
                    </a:path>
                    <a:path w="42161" h="27839" stroke="0" extrusionOk="0">
                      <a:moveTo>
                        <a:pt x="920" y="27839"/>
                      </a:moveTo>
                      <a:cubicBezTo>
                        <a:pt x="310" y="25815"/>
                        <a:pt x="0" y="2371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80" y="-1"/>
                        <a:pt x="39287" y="6053"/>
                        <a:pt x="42161" y="14982"/>
                      </a:cubicBezTo>
                      <a:lnTo>
                        <a:pt x="21600" y="21600"/>
                      </a:lnTo>
                      <a:lnTo>
                        <a:pt x="920" y="27839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7" name="Arc 27"/>
                <p:cNvSpPr>
                  <a:spLocks/>
                </p:cNvSpPr>
                <p:nvPr/>
              </p:nvSpPr>
              <p:spPr bwMode="auto">
                <a:xfrm>
                  <a:off x="2763" y="3525"/>
                  <a:ext cx="110" cy="65"/>
                </a:xfrm>
                <a:custGeom>
                  <a:avLst/>
                  <a:gdLst>
                    <a:gd name="T0" fmla="*/ 0 w 42089"/>
                    <a:gd name="T1" fmla="*/ 0 h 24233"/>
                    <a:gd name="T2" fmla="*/ 0 w 42089"/>
                    <a:gd name="T3" fmla="*/ 0 h 24233"/>
                    <a:gd name="T4" fmla="*/ 0 w 42089"/>
                    <a:gd name="T5" fmla="*/ 0 h 24233"/>
                    <a:gd name="T6" fmla="*/ 0 60000 65536"/>
                    <a:gd name="T7" fmla="*/ 0 60000 65536"/>
                    <a:gd name="T8" fmla="*/ 0 60000 65536"/>
                    <a:gd name="T9" fmla="*/ 0 w 42089"/>
                    <a:gd name="T10" fmla="*/ 0 h 24233"/>
                    <a:gd name="T11" fmla="*/ 42089 w 42089"/>
                    <a:gd name="T12" fmla="*/ 24233 h 242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089" h="24233" fill="none" extrusionOk="0">
                      <a:moveTo>
                        <a:pt x="161" y="24232"/>
                      </a:moveTo>
                      <a:cubicBezTo>
                        <a:pt x="53" y="23359"/>
                        <a:pt x="0" y="224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894" y="-1"/>
                        <a:pt x="39146" y="5945"/>
                        <a:pt x="42089" y="14761"/>
                      </a:cubicBezTo>
                    </a:path>
                    <a:path w="42089" h="24233" stroke="0" extrusionOk="0">
                      <a:moveTo>
                        <a:pt x="161" y="24232"/>
                      </a:moveTo>
                      <a:cubicBezTo>
                        <a:pt x="53" y="23359"/>
                        <a:pt x="0" y="22480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894" y="-1"/>
                        <a:pt x="39146" y="5945"/>
                        <a:pt x="42089" y="14761"/>
                      </a:cubicBezTo>
                      <a:lnTo>
                        <a:pt x="21600" y="21600"/>
                      </a:lnTo>
                      <a:lnTo>
                        <a:pt x="161" y="24232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8" name="Freeform 28"/>
                <p:cNvSpPr>
                  <a:spLocks/>
                </p:cNvSpPr>
                <p:nvPr/>
              </p:nvSpPr>
              <p:spPr bwMode="auto">
                <a:xfrm>
                  <a:off x="2759" y="3526"/>
                  <a:ext cx="68" cy="133"/>
                </a:xfrm>
                <a:custGeom>
                  <a:avLst/>
                  <a:gdLst>
                    <a:gd name="T0" fmla="*/ 0 w 138"/>
                    <a:gd name="T1" fmla="*/ 1 h 266"/>
                    <a:gd name="T2" fmla="*/ 0 w 138"/>
                    <a:gd name="T3" fmla="*/ 1 h 266"/>
                    <a:gd name="T4" fmla="*/ 0 w 138"/>
                    <a:gd name="T5" fmla="*/ 1 h 266"/>
                    <a:gd name="T6" fmla="*/ 0 w 138"/>
                    <a:gd name="T7" fmla="*/ 1 h 266"/>
                    <a:gd name="T8" fmla="*/ 0 w 138"/>
                    <a:gd name="T9" fmla="*/ 1 h 266"/>
                    <a:gd name="T10" fmla="*/ 0 w 138"/>
                    <a:gd name="T11" fmla="*/ 1 h 266"/>
                    <a:gd name="T12" fmla="*/ 0 w 138"/>
                    <a:gd name="T13" fmla="*/ 1 h 266"/>
                    <a:gd name="T14" fmla="*/ 0 w 138"/>
                    <a:gd name="T15" fmla="*/ 1 h 266"/>
                    <a:gd name="T16" fmla="*/ 0 w 138"/>
                    <a:gd name="T17" fmla="*/ 0 h 266"/>
                    <a:gd name="T18" fmla="*/ 1 w 138"/>
                    <a:gd name="T19" fmla="*/ 2 h 266"/>
                    <a:gd name="T20" fmla="*/ 0 w 138"/>
                    <a:gd name="T21" fmla="*/ 2 h 266"/>
                    <a:gd name="T22" fmla="*/ 0 w 138"/>
                    <a:gd name="T23" fmla="*/ 2 h 266"/>
                    <a:gd name="T24" fmla="*/ 0 w 138"/>
                    <a:gd name="T25" fmla="*/ 2 h 266"/>
                    <a:gd name="T26" fmla="*/ 0 w 138"/>
                    <a:gd name="T27" fmla="*/ 2 h 266"/>
                    <a:gd name="T28" fmla="*/ 0 w 138"/>
                    <a:gd name="T29" fmla="*/ 2 h 266"/>
                    <a:gd name="T30" fmla="*/ 0 w 138"/>
                    <a:gd name="T31" fmla="*/ 2 h 266"/>
                    <a:gd name="T32" fmla="*/ 0 w 138"/>
                    <a:gd name="T33" fmla="*/ 3 h 266"/>
                    <a:gd name="T34" fmla="*/ 0 w 138"/>
                    <a:gd name="T35" fmla="*/ 1 h 26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38"/>
                    <a:gd name="T55" fmla="*/ 0 h 266"/>
                    <a:gd name="T56" fmla="*/ 138 w 138"/>
                    <a:gd name="T57" fmla="*/ 266 h 26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38" h="266">
                      <a:moveTo>
                        <a:pt x="4" y="123"/>
                      </a:moveTo>
                      <a:lnTo>
                        <a:pt x="0" y="105"/>
                      </a:lnTo>
                      <a:lnTo>
                        <a:pt x="0" y="89"/>
                      </a:lnTo>
                      <a:lnTo>
                        <a:pt x="3" y="74"/>
                      </a:lnTo>
                      <a:lnTo>
                        <a:pt x="8" y="54"/>
                      </a:lnTo>
                      <a:lnTo>
                        <a:pt x="16" y="37"/>
                      </a:lnTo>
                      <a:lnTo>
                        <a:pt x="27" y="22"/>
                      </a:lnTo>
                      <a:lnTo>
                        <a:pt x="40" y="9"/>
                      </a:lnTo>
                      <a:lnTo>
                        <a:pt x="53" y="0"/>
                      </a:lnTo>
                      <a:lnTo>
                        <a:pt x="138" y="144"/>
                      </a:lnTo>
                      <a:lnTo>
                        <a:pt x="123" y="153"/>
                      </a:lnTo>
                      <a:lnTo>
                        <a:pt x="112" y="163"/>
                      </a:lnTo>
                      <a:lnTo>
                        <a:pt x="102" y="174"/>
                      </a:lnTo>
                      <a:lnTo>
                        <a:pt x="94" y="186"/>
                      </a:lnTo>
                      <a:lnTo>
                        <a:pt x="85" y="210"/>
                      </a:lnTo>
                      <a:lnTo>
                        <a:pt x="80" y="241"/>
                      </a:lnTo>
                      <a:lnTo>
                        <a:pt x="80" y="266"/>
                      </a:lnTo>
                      <a:lnTo>
                        <a:pt x="4" y="123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69" name="Arc 29"/>
                <p:cNvSpPr>
                  <a:spLocks/>
                </p:cNvSpPr>
                <p:nvPr/>
              </p:nvSpPr>
              <p:spPr bwMode="auto">
                <a:xfrm>
                  <a:off x="2759" y="3521"/>
                  <a:ext cx="57" cy="63"/>
                </a:xfrm>
                <a:custGeom>
                  <a:avLst/>
                  <a:gdLst>
                    <a:gd name="T0" fmla="*/ 0 w 21600"/>
                    <a:gd name="T1" fmla="*/ 0 h 25522"/>
                    <a:gd name="T2" fmla="*/ 0 w 21600"/>
                    <a:gd name="T3" fmla="*/ 0 h 25522"/>
                    <a:gd name="T4" fmla="*/ 0 w 21600"/>
                    <a:gd name="T5" fmla="*/ 0 h 25522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5522"/>
                    <a:gd name="T11" fmla="*/ 21600 w 21600"/>
                    <a:gd name="T12" fmla="*/ 25522 h 2552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5522" fill="none" extrusionOk="0">
                      <a:moveTo>
                        <a:pt x="665" y="25522"/>
                      </a:moveTo>
                      <a:cubicBezTo>
                        <a:pt x="223" y="23782"/>
                        <a:pt x="0" y="21994"/>
                        <a:pt x="0" y="20200"/>
                      </a:cubicBezTo>
                      <a:cubicBezTo>
                        <a:pt x="-1" y="11222"/>
                        <a:pt x="5553" y="3180"/>
                        <a:pt x="13949" y="0"/>
                      </a:cubicBezTo>
                    </a:path>
                    <a:path w="21600" h="25522" stroke="0" extrusionOk="0">
                      <a:moveTo>
                        <a:pt x="665" y="25522"/>
                      </a:moveTo>
                      <a:cubicBezTo>
                        <a:pt x="223" y="23782"/>
                        <a:pt x="0" y="21994"/>
                        <a:pt x="0" y="20200"/>
                      </a:cubicBezTo>
                      <a:cubicBezTo>
                        <a:pt x="-1" y="11222"/>
                        <a:pt x="5553" y="3180"/>
                        <a:pt x="13949" y="0"/>
                      </a:cubicBezTo>
                      <a:lnTo>
                        <a:pt x="21600" y="20200"/>
                      </a:lnTo>
                      <a:lnTo>
                        <a:pt x="665" y="25522"/>
                      </a:lnTo>
                      <a:close/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70" name="Arc 30"/>
                <p:cNvSpPr>
                  <a:spLocks/>
                </p:cNvSpPr>
                <p:nvPr/>
              </p:nvSpPr>
              <p:spPr bwMode="auto">
                <a:xfrm>
                  <a:off x="2799" y="3590"/>
                  <a:ext cx="112" cy="67"/>
                </a:xfrm>
                <a:custGeom>
                  <a:avLst/>
                  <a:gdLst>
                    <a:gd name="T0" fmla="*/ 0 w 42280"/>
                    <a:gd name="T1" fmla="*/ 0 h 26966"/>
                    <a:gd name="T2" fmla="*/ 0 w 42280"/>
                    <a:gd name="T3" fmla="*/ 0 h 26966"/>
                    <a:gd name="T4" fmla="*/ 0 w 42280"/>
                    <a:gd name="T5" fmla="*/ 0 h 26966"/>
                    <a:gd name="T6" fmla="*/ 0 60000 65536"/>
                    <a:gd name="T7" fmla="*/ 0 60000 65536"/>
                    <a:gd name="T8" fmla="*/ 0 60000 65536"/>
                    <a:gd name="T9" fmla="*/ 0 w 42280"/>
                    <a:gd name="T10" fmla="*/ 0 h 26966"/>
                    <a:gd name="T11" fmla="*/ 42280 w 42280"/>
                    <a:gd name="T12" fmla="*/ 26966 h 269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280" h="26966" fill="none" extrusionOk="0">
                      <a:moveTo>
                        <a:pt x="677" y="26965"/>
                      </a:moveTo>
                      <a:cubicBezTo>
                        <a:pt x="227" y="25212"/>
                        <a:pt x="0" y="2340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127" y="-1"/>
                        <a:pt x="39529" y="6242"/>
                        <a:pt x="42280" y="15363"/>
                      </a:cubicBezTo>
                    </a:path>
                    <a:path w="42280" h="26966" stroke="0" extrusionOk="0">
                      <a:moveTo>
                        <a:pt x="677" y="26965"/>
                      </a:moveTo>
                      <a:cubicBezTo>
                        <a:pt x="227" y="25212"/>
                        <a:pt x="0" y="2340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127" y="-1"/>
                        <a:pt x="39529" y="6242"/>
                        <a:pt x="42280" y="15363"/>
                      </a:cubicBezTo>
                      <a:lnTo>
                        <a:pt x="21600" y="21600"/>
                      </a:lnTo>
                      <a:lnTo>
                        <a:pt x="677" y="26965"/>
                      </a:lnTo>
                      <a:close/>
                    </a:path>
                  </a:pathLst>
                </a:custGeom>
                <a:solidFill>
                  <a:srgbClr val="7F3F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" name="Group 31"/>
                <p:cNvGrpSpPr>
                  <a:grpSpLocks/>
                </p:cNvGrpSpPr>
                <p:nvPr/>
              </p:nvGrpSpPr>
              <p:grpSpPr bwMode="auto">
                <a:xfrm>
                  <a:off x="2804" y="3601"/>
                  <a:ext cx="117" cy="77"/>
                  <a:chOff x="2804" y="3601"/>
                  <a:chExt cx="117" cy="77"/>
                </a:xfrm>
              </p:grpSpPr>
              <p:grpSp>
                <p:nvGrpSpPr>
                  <p:cNvPr id="12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2804" y="3601"/>
                    <a:ext cx="111" cy="65"/>
                    <a:chOff x="2804" y="3601"/>
                    <a:chExt cx="111" cy="65"/>
                  </a:xfrm>
                </p:grpSpPr>
                <p:sp>
                  <p:nvSpPr>
                    <p:cNvPr id="45097" name="Arc 33"/>
                    <p:cNvSpPr>
                      <a:spLocks/>
                    </p:cNvSpPr>
                    <p:nvPr/>
                  </p:nvSpPr>
                  <p:spPr bwMode="auto">
                    <a:xfrm>
                      <a:off x="2804" y="3601"/>
                      <a:ext cx="110" cy="65"/>
                    </a:xfrm>
                    <a:custGeom>
                      <a:avLst/>
                      <a:gdLst>
                        <a:gd name="T0" fmla="*/ 0 w 42533"/>
                        <a:gd name="T1" fmla="*/ 0 h 26537"/>
                        <a:gd name="T2" fmla="*/ 0 w 42533"/>
                        <a:gd name="T3" fmla="*/ 0 h 26537"/>
                        <a:gd name="T4" fmla="*/ 0 w 42533"/>
                        <a:gd name="T5" fmla="*/ 0 h 26537"/>
                        <a:gd name="T6" fmla="*/ 0 60000 65536"/>
                        <a:gd name="T7" fmla="*/ 0 60000 65536"/>
                        <a:gd name="T8" fmla="*/ 0 60000 65536"/>
                        <a:gd name="T9" fmla="*/ 0 w 42533"/>
                        <a:gd name="T10" fmla="*/ 0 h 26537"/>
                        <a:gd name="T11" fmla="*/ 42533 w 42533"/>
                        <a:gd name="T12" fmla="*/ 26537 h 26537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533" h="26537" fill="none" extrusionOk="0">
                          <a:moveTo>
                            <a:pt x="571" y="26537"/>
                          </a:moveTo>
                          <a:cubicBezTo>
                            <a:pt x="191" y="24918"/>
                            <a:pt x="0" y="2326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78" y="-1"/>
                            <a:pt x="40097" y="6701"/>
                            <a:pt x="42533" y="16274"/>
                          </a:cubicBezTo>
                        </a:path>
                        <a:path w="42533" h="26537" stroke="0" extrusionOk="0">
                          <a:moveTo>
                            <a:pt x="571" y="26537"/>
                          </a:moveTo>
                          <a:cubicBezTo>
                            <a:pt x="191" y="24918"/>
                            <a:pt x="0" y="2326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78" y="-1"/>
                            <a:pt x="40097" y="6701"/>
                            <a:pt x="42533" y="16274"/>
                          </a:cubicBezTo>
                          <a:lnTo>
                            <a:pt x="21600" y="21600"/>
                          </a:lnTo>
                          <a:lnTo>
                            <a:pt x="571" y="26537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98" name="Arc 34"/>
                    <p:cNvSpPr>
                      <a:spLocks/>
                    </p:cNvSpPr>
                    <p:nvPr/>
                  </p:nvSpPr>
                  <p:spPr bwMode="auto">
                    <a:xfrm>
                      <a:off x="2804" y="3608"/>
                      <a:ext cx="56" cy="58"/>
                    </a:xfrm>
                    <a:custGeom>
                      <a:avLst/>
                      <a:gdLst>
                        <a:gd name="T0" fmla="*/ 0 w 21600"/>
                        <a:gd name="T1" fmla="*/ 0 h 23819"/>
                        <a:gd name="T2" fmla="*/ 0 w 21600"/>
                        <a:gd name="T3" fmla="*/ 0 h 23819"/>
                        <a:gd name="T4" fmla="*/ 0 w 21600"/>
                        <a:gd name="T5" fmla="*/ 0 h 23819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819"/>
                        <a:gd name="T11" fmla="*/ 21600 w 21600"/>
                        <a:gd name="T12" fmla="*/ 23819 h 2381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819" fill="none" extrusionOk="0">
                          <a:moveTo>
                            <a:pt x="571" y="23819"/>
                          </a:moveTo>
                          <a:cubicBezTo>
                            <a:pt x="191" y="22200"/>
                            <a:pt x="0" y="20544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</a:path>
                        <a:path w="21600" h="23819" stroke="0" extrusionOk="0">
                          <a:moveTo>
                            <a:pt x="571" y="23819"/>
                          </a:moveTo>
                          <a:cubicBezTo>
                            <a:pt x="191" y="22200"/>
                            <a:pt x="0" y="20544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  <a:lnTo>
                            <a:pt x="21600" y="18882"/>
                          </a:lnTo>
                          <a:lnTo>
                            <a:pt x="571" y="23819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99" name="Arc 35"/>
                    <p:cNvSpPr>
                      <a:spLocks/>
                    </p:cNvSpPr>
                    <p:nvPr/>
                  </p:nvSpPr>
                  <p:spPr bwMode="auto">
                    <a:xfrm>
                      <a:off x="2804" y="3601"/>
                      <a:ext cx="111" cy="65"/>
                    </a:xfrm>
                    <a:custGeom>
                      <a:avLst/>
                      <a:gdLst>
                        <a:gd name="T0" fmla="*/ 0 w 42391"/>
                        <a:gd name="T1" fmla="*/ 0 h 26579"/>
                        <a:gd name="T2" fmla="*/ 0 w 42391"/>
                        <a:gd name="T3" fmla="*/ 0 h 26579"/>
                        <a:gd name="T4" fmla="*/ 0 w 42391"/>
                        <a:gd name="T5" fmla="*/ 0 h 26579"/>
                        <a:gd name="T6" fmla="*/ 0 60000 65536"/>
                        <a:gd name="T7" fmla="*/ 0 60000 65536"/>
                        <a:gd name="T8" fmla="*/ 0 60000 65536"/>
                        <a:gd name="T9" fmla="*/ 0 w 42391"/>
                        <a:gd name="T10" fmla="*/ 0 h 26579"/>
                        <a:gd name="T11" fmla="*/ 42391 w 42391"/>
                        <a:gd name="T12" fmla="*/ 26579 h 2657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391" h="26579" fill="none" extrusionOk="0">
                          <a:moveTo>
                            <a:pt x="581" y="26579"/>
                          </a:moveTo>
                          <a:cubicBezTo>
                            <a:pt x="195" y="24947"/>
                            <a:pt x="0" y="23276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74" y="-1"/>
                            <a:pt x="39768" y="6432"/>
                            <a:pt x="42391" y="15744"/>
                          </a:cubicBezTo>
                        </a:path>
                        <a:path w="42391" h="26579" stroke="0" extrusionOk="0">
                          <a:moveTo>
                            <a:pt x="581" y="26579"/>
                          </a:moveTo>
                          <a:cubicBezTo>
                            <a:pt x="195" y="24947"/>
                            <a:pt x="0" y="23276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74" y="-1"/>
                            <a:pt x="39768" y="6432"/>
                            <a:pt x="42391" y="15744"/>
                          </a:cubicBezTo>
                          <a:lnTo>
                            <a:pt x="21600" y="21600"/>
                          </a:lnTo>
                          <a:lnTo>
                            <a:pt x="581" y="26579"/>
                          </a:lnTo>
                          <a:close/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5096" name="Arc 36"/>
                  <p:cNvSpPr>
                    <a:spLocks/>
                  </p:cNvSpPr>
                  <p:nvPr/>
                </p:nvSpPr>
                <p:spPr bwMode="auto">
                  <a:xfrm>
                    <a:off x="2810" y="3612"/>
                    <a:ext cx="111" cy="66"/>
                  </a:xfrm>
                  <a:custGeom>
                    <a:avLst/>
                    <a:gdLst>
                      <a:gd name="T0" fmla="*/ 0 w 42406"/>
                      <a:gd name="T1" fmla="*/ 0 h 26535"/>
                      <a:gd name="T2" fmla="*/ 0 w 42406"/>
                      <a:gd name="T3" fmla="*/ 0 h 26535"/>
                      <a:gd name="T4" fmla="*/ 0 w 42406"/>
                      <a:gd name="T5" fmla="*/ 0 h 26535"/>
                      <a:gd name="T6" fmla="*/ 0 60000 65536"/>
                      <a:gd name="T7" fmla="*/ 0 60000 65536"/>
                      <a:gd name="T8" fmla="*/ 0 60000 65536"/>
                      <a:gd name="T9" fmla="*/ 0 w 42406"/>
                      <a:gd name="T10" fmla="*/ 0 h 26535"/>
                      <a:gd name="T11" fmla="*/ 42406 w 42406"/>
                      <a:gd name="T12" fmla="*/ 26535 h 2653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406" h="26535" fill="none" extrusionOk="0">
                        <a:moveTo>
                          <a:pt x="571" y="26534"/>
                        </a:moveTo>
                        <a:cubicBezTo>
                          <a:pt x="191" y="24917"/>
                          <a:pt x="0" y="232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94" y="-1"/>
                          <a:pt x="39800" y="6458"/>
                          <a:pt x="42405" y="15796"/>
                        </a:cubicBezTo>
                      </a:path>
                      <a:path w="42406" h="26535" stroke="0" extrusionOk="0">
                        <a:moveTo>
                          <a:pt x="571" y="26534"/>
                        </a:moveTo>
                        <a:cubicBezTo>
                          <a:pt x="191" y="24917"/>
                          <a:pt x="0" y="2326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94" y="-1"/>
                          <a:pt x="39800" y="6458"/>
                          <a:pt x="42405" y="15796"/>
                        </a:cubicBezTo>
                        <a:lnTo>
                          <a:pt x="21600" y="21600"/>
                        </a:lnTo>
                        <a:lnTo>
                          <a:pt x="571" y="26534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3" name="Group 37"/>
                <p:cNvGrpSpPr>
                  <a:grpSpLocks/>
                </p:cNvGrpSpPr>
                <p:nvPr/>
              </p:nvGrpSpPr>
              <p:grpSpPr bwMode="auto">
                <a:xfrm>
                  <a:off x="2815" y="3623"/>
                  <a:ext cx="117" cy="76"/>
                  <a:chOff x="2815" y="3623"/>
                  <a:chExt cx="117" cy="76"/>
                </a:xfrm>
              </p:grpSpPr>
              <p:grpSp>
                <p:nvGrpSpPr>
                  <p:cNvPr id="14" name="Group 38"/>
                  <p:cNvGrpSpPr>
                    <a:grpSpLocks/>
                  </p:cNvGrpSpPr>
                  <p:nvPr/>
                </p:nvGrpSpPr>
                <p:grpSpPr bwMode="auto">
                  <a:xfrm>
                    <a:off x="2815" y="3623"/>
                    <a:ext cx="111" cy="64"/>
                    <a:chOff x="2815" y="3623"/>
                    <a:chExt cx="111" cy="64"/>
                  </a:xfrm>
                </p:grpSpPr>
                <p:sp>
                  <p:nvSpPr>
                    <p:cNvPr id="45092" name="Arc 39"/>
                    <p:cNvSpPr>
                      <a:spLocks/>
                    </p:cNvSpPr>
                    <p:nvPr/>
                  </p:nvSpPr>
                  <p:spPr bwMode="auto">
                    <a:xfrm>
                      <a:off x="2815" y="3623"/>
                      <a:ext cx="111" cy="64"/>
                    </a:xfrm>
                    <a:custGeom>
                      <a:avLst/>
                      <a:gdLst>
                        <a:gd name="T0" fmla="*/ 0 w 42628"/>
                        <a:gd name="T1" fmla="*/ 0 h 26145"/>
                        <a:gd name="T2" fmla="*/ 0 w 42628"/>
                        <a:gd name="T3" fmla="*/ 0 h 26145"/>
                        <a:gd name="T4" fmla="*/ 0 w 42628"/>
                        <a:gd name="T5" fmla="*/ 0 h 26145"/>
                        <a:gd name="T6" fmla="*/ 0 60000 65536"/>
                        <a:gd name="T7" fmla="*/ 0 60000 65536"/>
                        <a:gd name="T8" fmla="*/ 0 60000 65536"/>
                        <a:gd name="T9" fmla="*/ 0 w 42628"/>
                        <a:gd name="T10" fmla="*/ 0 h 26145"/>
                        <a:gd name="T11" fmla="*/ 42628 w 42628"/>
                        <a:gd name="T12" fmla="*/ 26145 h 26145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628" h="26145" fill="none" extrusionOk="0">
                          <a:moveTo>
                            <a:pt x="483" y="26145"/>
                          </a:moveTo>
                          <a:cubicBezTo>
                            <a:pt x="162" y="24651"/>
                            <a:pt x="0" y="23127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27" y="-1"/>
                            <a:pt x="40336" y="6900"/>
                            <a:pt x="42628" y="16662"/>
                          </a:cubicBezTo>
                        </a:path>
                        <a:path w="42628" h="26145" stroke="0" extrusionOk="0">
                          <a:moveTo>
                            <a:pt x="483" y="26145"/>
                          </a:moveTo>
                          <a:cubicBezTo>
                            <a:pt x="162" y="24651"/>
                            <a:pt x="0" y="23127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627" y="-1"/>
                            <a:pt x="40336" y="6900"/>
                            <a:pt x="42628" y="16662"/>
                          </a:cubicBezTo>
                          <a:lnTo>
                            <a:pt x="21600" y="21600"/>
                          </a:lnTo>
                          <a:lnTo>
                            <a:pt x="483" y="26145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93" name="Arc 40"/>
                    <p:cNvSpPr>
                      <a:spLocks/>
                    </p:cNvSpPr>
                    <p:nvPr/>
                  </p:nvSpPr>
                  <p:spPr bwMode="auto">
                    <a:xfrm>
                      <a:off x="2815" y="3630"/>
                      <a:ext cx="56" cy="57"/>
                    </a:xfrm>
                    <a:custGeom>
                      <a:avLst/>
                      <a:gdLst>
                        <a:gd name="T0" fmla="*/ 0 w 21600"/>
                        <a:gd name="T1" fmla="*/ 0 h 23427"/>
                        <a:gd name="T2" fmla="*/ 0 w 21600"/>
                        <a:gd name="T3" fmla="*/ 0 h 23427"/>
                        <a:gd name="T4" fmla="*/ 0 w 21600"/>
                        <a:gd name="T5" fmla="*/ 0 h 23427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427"/>
                        <a:gd name="T11" fmla="*/ 21600 w 21600"/>
                        <a:gd name="T12" fmla="*/ 23427 h 23427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427" fill="none" extrusionOk="0">
                          <a:moveTo>
                            <a:pt x="483" y="23427"/>
                          </a:moveTo>
                          <a:cubicBezTo>
                            <a:pt x="162" y="21933"/>
                            <a:pt x="0" y="20409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</a:path>
                        <a:path w="21600" h="23427" stroke="0" extrusionOk="0">
                          <a:moveTo>
                            <a:pt x="483" y="23427"/>
                          </a:moveTo>
                          <a:cubicBezTo>
                            <a:pt x="162" y="21933"/>
                            <a:pt x="0" y="20409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  <a:lnTo>
                            <a:pt x="21600" y="18882"/>
                          </a:lnTo>
                          <a:lnTo>
                            <a:pt x="483" y="23427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94" name="Arc 41"/>
                    <p:cNvSpPr>
                      <a:spLocks/>
                    </p:cNvSpPr>
                    <p:nvPr/>
                  </p:nvSpPr>
                  <p:spPr bwMode="auto">
                    <a:xfrm>
                      <a:off x="2815" y="3623"/>
                      <a:ext cx="111" cy="64"/>
                    </a:xfrm>
                    <a:custGeom>
                      <a:avLst/>
                      <a:gdLst>
                        <a:gd name="T0" fmla="*/ 0 w 42497"/>
                        <a:gd name="T1" fmla="*/ 0 h 26104"/>
                        <a:gd name="T2" fmla="*/ 0 w 42497"/>
                        <a:gd name="T3" fmla="*/ 0 h 26104"/>
                        <a:gd name="T4" fmla="*/ 0 w 42497"/>
                        <a:gd name="T5" fmla="*/ 0 h 26104"/>
                        <a:gd name="T6" fmla="*/ 0 60000 65536"/>
                        <a:gd name="T7" fmla="*/ 0 60000 65536"/>
                        <a:gd name="T8" fmla="*/ 0 60000 65536"/>
                        <a:gd name="T9" fmla="*/ 0 w 42497"/>
                        <a:gd name="T10" fmla="*/ 0 h 26104"/>
                        <a:gd name="T11" fmla="*/ 42497 w 42497"/>
                        <a:gd name="T12" fmla="*/ 26104 h 2610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497" h="26104" fill="none" extrusionOk="0">
                          <a:moveTo>
                            <a:pt x="474" y="26104"/>
                          </a:moveTo>
                          <a:cubicBezTo>
                            <a:pt x="159" y="24623"/>
                            <a:pt x="0" y="2311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24" y="-1"/>
                            <a:pt x="40012" y="6630"/>
                            <a:pt x="42497" y="16135"/>
                          </a:cubicBezTo>
                        </a:path>
                        <a:path w="42497" h="26104" stroke="0" extrusionOk="0">
                          <a:moveTo>
                            <a:pt x="474" y="26104"/>
                          </a:moveTo>
                          <a:cubicBezTo>
                            <a:pt x="159" y="24623"/>
                            <a:pt x="0" y="2311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24" y="-1"/>
                            <a:pt x="40012" y="6630"/>
                            <a:pt x="42497" y="16135"/>
                          </a:cubicBezTo>
                          <a:lnTo>
                            <a:pt x="21600" y="21600"/>
                          </a:lnTo>
                          <a:lnTo>
                            <a:pt x="474" y="26104"/>
                          </a:lnTo>
                          <a:close/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5091" name="Arc 42"/>
                  <p:cNvSpPr>
                    <a:spLocks/>
                  </p:cNvSpPr>
                  <p:nvPr/>
                </p:nvSpPr>
                <p:spPr bwMode="auto">
                  <a:xfrm>
                    <a:off x="2820" y="3634"/>
                    <a:ext cx="112" cy="65"/>
                  </a:xfrm>
                  <a:custGeom>
                    <a:avLst/>
                    <a:gdLst>
                      <a:gd name="T0" fmla="*/ 0 w 42523"/>
                      <a:gd name="T1" fmla="*/ 0 h 26181"/>
                      <a:gd name="T2" fmla="*/ 0 w 42523"/>
                      <a:gd name="T3" fmla="*/ 0 h 26181"/>
                      <a:gd name="T4" fmla="*/ 0 w 42523"/>
                      <a:gd name="T5" fmla="*/ 0 h 26181"/>
                      <a:gd name="T6" fmla="*/ 0 60000 65536"/>
                      <a:gd name="T7" fmla="*/ 0 60000 65536"/>
                      <a:gd name="T8" fmla="*/ 0 60000 65536"/>
                      <a:gd name="T9" fmla="*/ 0 w 42523"/>
                      <a:gd name="T10" fmla="*/ 0 h 26181"/>
                      <a:gd name="T11" fmla="*/ 42523 w 42523"/>
                      <a:gd name="T12" fmla="*/ 26181 h 2618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523" h="26181" fill="none" extrusionOk="0">
                        <a:moveTo>
                          <a:pt x="491" y="26180"/>
                        </a:moveTo>
                        <a:cubicBezTo>
                          <a:pt x="164" y="24675"/>
                          <a:pt x="0" y="2314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62" y="-1"/>
                          <a:pt x="40072" y="6680"/>
                          <a:pt x="42522" y="16234"/>
                        </a:cubicBezTo>
                      </a:path>
                      <a:path w="42523" h="26181" stroke="0" extrusionOk="0">
                        <a:moveTo>
                          <a:pt x="491" y="26180"/>
                        </a:moveTo>
                        <a:cubicBezTo>
                          <a:pt x="164" y="24675"/>
                          <a:pt x="0" y="23140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62" y="-1"/>
                          <a:pt x="40072" y="6680"/>
                          <a:pt x="42522" y="16234"/>
                        </a:cubicBezTo>
                        <a:lnTo>
                          <a:pt x="21600" y="21600"/>
                        </a:lnTo>
                        <a:lnTo>
                          <a:pt x="491" y="26180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" name="Group 43"/>
                <p:cNvGrpSpPr>
                  <a:grpSpLocks/>
                </p:cNvGrpSpPr>
                <p:nvPr/>
              </p:nvGrpSpPr>
              <p:grpSpPr bwMode="auto">
                <a:xfrm>
                  <a:off x="2826" y="3644"/>
                  <a:ext cx="111" cy="63"/>
                  <a:chOff x="2826" y="3644"/>
                  <a:chExt cx="111" cy="63"/>
                </a:xfrm>
              </p:grpSpPr>
              <p:sp>
                <p:nvSpPr>
                  <p:cNvPr id="45088" name="Arc 44"/>
                  <p:cNvSpPr>
                    <a:spLocks/>
                  </p:cNvSpPr>
                  <p:nvPr/>
                </p:nvSpPr>
                <p:spPr bwMode="auto">
                  <a:xfrm>
                    <a:off x="2826" y="3644"/>
                    <a:ext cx="111" cy="63"/>
                  </a:xfrm>
                  <a:custGeom>
                    <a:avLst/>
                    <a:gdLst>
                      <a:gd name="T0" fmla="*/ 0 w 42608"/>
                      <a:gd name="T1" fmla="*/ 0 h 25748"/>
                      <a:gd name="T2" fmla="*/ 0 w 42608"/>
                      <a:gd name="T3" fmla="*/ 0 h 25748"/>
                      <a:gd name="T4" fmla="*/ 0 w 42608"/>
                      <a:gd name="T5" fmla="*/ 0 h 25748"/>
                      <a:gd name="T6" fmla="*/ 0 60000 65536"/>
                      <a:gd name="T7" fmla="*/ 0 60000 65536"/>
                      <a:gd name="T8" fmla="*/ 0 60000 65536"/>
                      <a:gd name="T9" fmla="*/ 0 w 42608"/>
                      <a:gd name="T10" fmla="*/ 0 h 25748"/>
                      <a:gd name="T11" fmla="*/ 42608 w 42608"/>
                      <a:gd name="T12" fmla="*/ 25748 h 2574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608" h="25748" fill="none" extrusionOk="0">
                        <a:moveTo>
                          <a:pt x="402" y="25747"/>
                        </a:moveTo>
                        <a:cubicBezTo>
                          <a:pt x="134" y="24381"/>
                          <a:pt x="0" y="229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4" y="-1"/>
                          <a:pt x="40283" y="6856"/>
                          <a:pt x="42607" y="16576"/>
                        </a:cubicBezTo>
                      </a:path>
                      <a:path w="42608" h="25748" stroke="0" extrusionOk="0">
                        <a:moveTo>
                          <a:pt x="402" y="25747"/>
                        </a:moveTo>
                        <a:cubicBezTo>
                          <a:pt x="134" y="24381"/>
                          <a:pt x="0" y="2299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4" y="-1"/>
                          <a:pt x="40283" y="6856"/>
                          <a:pt x="42607" y="16576"/>
                        </a:cubicBezTo>
                        <a:lnTo>
                          <a:pt x="21600" y="21600"/>
                        </a:lnTo>
                        <a:lnTo>
                          <a:pt x="402" y="25747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9" name="Arc 45"/>
                  <p:cNvSpPr>
                    <a:spLocks/>
                  </p:cNvSpPr>
                  <p:nvPr/>
                </p:nvSpPr>
                <p:spPr bwMode="auto">
                  <a:xfrm>
                    <a:off x="2826" y="3651"/>
                    <a:ext cx="57" cy="56"/>
                  </a:xfrm>
                  <a:custGeom>
                    <a:avLst/>
                    <a:gdLst>
                      <a:gd name="T0" fmla="*/ 0 w 21600"/>
                      <a:gd name="T1" fmla="*/ 0 h 23111"/>
                      <a:gd name="T2" fmla="*/ 0 w 21600"/>
                      <a:gd name="T3" fmla="*/ 0 h 23111"/>
                      <a:gd name="T4" fmla="*/ 0 w 21600"/>
                      <a:gd name="T5" fmla="*/ 0 h 23111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3111"/>
                      <a:gd name="T11" fmla="*/ 21600 w 21600"/>
                      <a:gd name="T12" fmla="*/ 23111 h 2311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3111" fill="none" extrusionOk="0">
                        <a:moveTo>
                          <a:pt x="402" y="23110"/>
                        </a:moveTo>
                        <a:cubicBezTo>
                          <a:pt x="134" y="21744"/>
                          <a:pt x="0" y="20355"/>
                          <a:pt x="0" y="18963"/>
                        </a:cubicBezTo>
                        <a:cubicBezTo>
                          <a:pt x="-1" y="11058"/>
                          <a:pt x="4318" y="3784"/>
                          <a:pt x="11257" y="-1"/>
                        </a:cubicBezTo>
                      </a:path>
                      <a:path w="21600" h="23111" stroke="0" extrusionOk="0">
                        <a:moveTo>
                          <a:pt x="402" y="23110"/>
                        </a:moveTo>
                        <a:cubicBezTo>
                          <a:pt x="134" y="21744"/>
                          <a:pt x="0" y="20355"/>
                          <a:pt x="0" y="18963"/>
                        </a:cubicBezTo>
                        <a:cubicBezTo>
                          <a:pt x="-1" y="11058"/>
                          <a:pt x="4318" y="3784"/>
                          <a:pt x="11257" y="-1"/>
                        </a:cubicBezTo>
                        <a:lnTo>
                          <a:pt x="21600" y="18963"/>
                        </a:lnTo>
                        <a:lnTo>
                          <a:pt x="402" y="23110"/>
                        </a:lnTo>
                        <a:close/>
                      </a:path>
                    </a:pathLst>
                  </a:custGeom>
                  <a:solidFill>
                    <a:srgbClr val="3F1F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6" name="Group 46"/>
                <p:cNvGrpSpPr>
                  <a:grpSpLocks/>
                </p:cNvGrpSpPr>
                <p:nvPr/>
              </p:nvGrpSpPr>
              <p:grpSpPr bwMode="auto">
                <a:xfrm>
                  <a:off x="2826" y="3643"/>
                  <a:ext cx="118" cy="76"/>
                  <a:chOff x="2826" y="3643"/>
                  <a:chExt cx="118" cy="76"/>
                </a:xfrm>
              </p:grpSpPr>
              <p:sp>
                <p:nvSpPr>
                  <p:cNvPr id="45086" name="Arc 47"/>
                  <p:cNvSpPr>
                    <a:spLocks/>
                  </p:cNvSpPr>
                  <p:nvPr/>
                </p:nvSpPr>
                <p:spPr bwMode="auto">
                  <a:xfrm>
                    <a:off x="2826" y="3643"/>
                    <a:ext cx="112" cy="64"/>
                  </a:xfrm>
                  <a:custGeom>
                    <a:avLst/>
                    <a:gdLst>
                      <a:gd name="T0" fmla="*/ 0 w 42523"/>
                      <a:gd name="T1" fmla="*/ 0 h 25781"/>
                      <a:gd name="T2" fmla="*/ 0 w 42523"/>
                      <a:gd name="T3" fmla="*/ 0 h 25781"/>
                      <a:gd name="T4" fmla="*/ 0 w 42523"/>
                      <a:gd name="T5" fmla="*/ 0 h 25781"/>
                      <a:gd name="T6" fmla="*/ 0 60000 65536"/>
                      <a:gd name="T7" fmla="*/ 0 60000 65536"/>
                      <a:gd name="T8" fmla="*/ 0 60000 65536"/>
                      <a:gd name="T9" fmla="*/ 0 w 42523"/>
                      <a:gd name="T10" fmla="*/ 0 h 25781"/>
                      <a:gd name="T11" fmla="*/ 42523 w 42523"/>
                      <a:gd name="T12" fmla="*/ 25781 h 2578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523" h="25781" fill="none" extrusionOk="0">
                        <a:moveTo>
                          <a:pt x="408" y="25781"/>
                        </a:moveTo>
                        <a:cubicBezTo>
                          <a:pt x="136" y="24403"/>
                          <a:pt x="0" y="23003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62" y="-1"/>
                          <a:pt x="40072" y="6680"/>
                          <a:pt x="42522" y="16234"/>
                        </a:cubicBezTo>
                      </a:path>
                      <a:path w="42523" h="25781" stroke="0" extrusionOk="0">
                        <a:moveTo>
                          <a:pt x="408" y="25781"/>
                        </a:moveTo>
                        <a:cubicBezTo>
                          <a:pt x="136" y="24403"/>
                          <a:pt x="0" y="23003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462" y="-1"/>
                          <a:pt x="40072" y="6680"/>
                          <a:pt x="42522" y="16234"/>
                        </a:cubicBezTo>
                        <a:lnTo>
                          <a:pt x="21600" y="21600"/>
                        </a:lnTo>
                        <a:lnTo>
                          <a:pt x="408" y="25781"/>
                        </a:lnTo>
                        <a:close/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7" name="Arc 48"/>
                  <p:cNvSpPr>
                    <a:spLocks/>
                  </p:cNvSpPr>
                  <p:nvPr/>
                </p:nvSpPr>
                <p:spPr bwMode="auto">
                  <a:xfrm>
                    <a:off x="2832" y="3655"/>
                    <a:ext cx="112" cy="64"/>
                  </a:xfrm>
                  <a:custGeom>
                    <a:avLst/>
                    <a:gdLst>
                      <a:gd name="T0" fmla="*/ 0 w 42608"/>
                      <a:gd name="T1" fmla="*/ 0 h 26222"/>
                      <a:gd name="T2" fmla="*/ 0 w 42608"/>
                      <a:gd name="T3" fmla="*/ 0 h 26222"/>
                      <a:gd name="T4" fmla="*/ 0 w 42608"/>
                      <a:gd name="T5" fmla="*/ 0 h 26222"/>
                      <a:gd name="T6" fmla="*/ 0 60000 65536"/>
                      <a:gd name="T7" fmla="*/ 0 60000 65536"/>
                      <a:gd name="T8" fmla="*/ 0 60000 65536"/>
                      <a:gd name="T9" fmla="*/ 0 w 42608"/>
                      <a:gd name="T10" fmla="*/ 0 h 26222"/>
                      <a:gd name="T11" fmla="*/ 42608 w 42608"/>
                      <a:gd name="T12" fmla="*/ 26222 h 2622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608" h="26222" fill="none" extrusionOk="0">
                        <a:moveTo>
                          <a:pt x="500" y="26221"/>
                        </a:moveTo>
                        <a:cubicBezTo>
                          <a:pt x="167" y="24703"/>
                          <a:pt x="0" y="23154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5" y="-1"/>
                          <a:pt x="40284" y="6857"/>
                          <a:pt x="42608" y="16578"/>
                        </a:cubicBezTo>
                      </a:path>
                      <a:path w="42608" h="26222" stroke="0" extrusionOk="0">
                        <a:moveTo>
                          <a:pt x="500" y="26221"/>
                        </a:moveTo>
                        <a:cubicBezTo>
                          <a:pt x="167" y="24703"/>
                          <a:pt x="0" y="23154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5" y="-1"/>
                          <a:pt x="40284" y="6857"/>
                          <a:pt x="42608" y="16578"/>
                        </a:cubicBezTo>
                        <a:lnTo>
                          <a:pt x="21600" y="21600"/>
                        </a:lnTo>
                        <a:lnTo>
                          <a:pt x="500" y="26221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7" name="Group 49"/>
                <p:cNvGrpSpPr>
                  <a:grpSpLocks/>
                </p:cNvGrpSpPr>
                <p:nvPr/>
              </p:nvGrpSpPr>
              <p:grpSpPr bwMode="auto">
                <a:xfrm>
                  <a:off x="2763" y="3550"/>
                  <a:ext cx="363" cy="522"/>
                  <a:chOff x="2763" y="3550"/>
                  <a:chExt cx="363" cy="522"/>
                </a:xfrm>
              </p:grpSpPr>
              <p:sp>
                <p:nvSpPr>
                  <p:cNvPr id="45084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868" y="3550"/>
                    <a:ext cx="258" cy="464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5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763" y="3588"/>
                    <a:ext cx="258" cy="484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8" name="Group 52"/>
                <p:cNvGrpSpPr>
                  <a:grpSpLocks/>
                </p:cNvGrpSpPr>
                <p:nvPr/>
              </p:nvGrpSpPr>
              <p:grpSpPr bwMode="auto">
                <a:xfrm>
                  <a:off x="2838" y="3664"/>
                  <a:ext cx="116" cy="75"/>
                  <a:chOff x="2838" y="3664"/>
                  <a:chExt cx="116" cy="75"/>
                </a:xfrm>
              </p:grpSpPr>
              <p:grpSp>
                <p:nvGrpSpPr>
                  <p:cNvPr id="19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2838" y="3664"/>
                    <a:ext cx="111" cy="64"/>
                    <a:chOff x="2838" y="3664"/>
                    <a:chExt cx="111" cy="64"/>
                  </a:xfrm>
                </p:grpSpPr>
                <p:sp>
                  <p:nvSpPr>
                    <p:cNvPr id="45082" name="Arc 54"/>
                    <p:cNvSpPr>
                      <a:spLocks/>
                    </p:cNvSpPr>
                    <p:nvPr/>
                  </p:nvSpPr>
                  <p:spPr bwMode="auto">
                    <a:xfrm>
                      <a:off x="2838" y="3664"/>
                      <a:ext cx="111" cy="63"/>
                    </a:xfrm>
                    <a:custGeom>
                      <a:avLst/>
                      <a:gdLst>
                        <a:gd name="T0" fmla="*/ 0 w 42716"/>
                        <a:gd name="T1" fmla="*/ 0 h 25748"/>
                        <a:gd name="T2" fmla="*/ 0 w 42716"/>
                        <a:gd name="T3" fmla="*/ 0 h 25748"/>
                        <a:gd name="T4" fmla="*/ 0 w 42716"/>
                        <a:gd name="T5" fmla="*/ 0 h 25748"/>
                        <a:gd name="T6" fmla="*/ 0 60000 65536"/>
                        <a:gd name="T7" fmla="*/ 0 60000 65536"/>
                        <a:gd name="T8" fmla="*/ 0 60000 65536"/>
                        <a:gd name="T9" fmla="*/ 0 w 42716"/>
                        <a:gd name="T10" fmla="*/ 0 h 25748"/>
                        <a:gd name="T11" fmla="*/ 42716 w 42716"/>
                        <a:gd name="T12" fmla="*/ 25748 h 25748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42716" h="25748" fill="none" extrusionOk="0">
                          <a:moveTo>
                            <a:pt x="402" y="25747"/>
                          </a:moveTo>
                          <a:cubicBezTo>
                            <a:pt x="134" y="24381"/>
                            <a:pt x="0" y="2299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77" y="-1"/>
                            <a:pt x="40574" y="7104"/>
                            <a:pt x="42716" y="17054"/>
                          </a:cubicBezTo>
                        </a:path>
                        <a:path w="42716" h="25748" stroke="0" extrusionOk="0">
                          <a:moveTo>
                            <a:pt x="402" y="25747"/>
                          </a:moveTo>
                          <a:cubicBezTo>
                            <a:pt x="134" y="24381"/>
                            <a:pt x="0" y="22992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77" y="-1"/>
                            <a:pt x="40574" y="7104"/>
                            <a:pt x="42716" y="17054"/>
                          </a:cubicBezTo>
                          <a:lnTo>
                            <a:pt x="21600" y="21600"/>
                          </a:lnTo>
                          <a:lnTo>
                            <a:pt x="402" y="25747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083" name="Arc 55"/>
                    <p:cNvSpPr>
                      <a:spLocks/>
                    </p:cNvSpPr>
                    <p:nvPr/>
                  </p:nvSpPr>
                  <p:spPr bwMode="auto">
                    <a:xfrm>
                      <a:off x="2838" y="3671"/>
                      <a:ext cx="56" cy="57"/>
                    </a:xfrm>
                    <a:custGeom>
                      <a:avLst/>
                      <a:gdLst>
                        <a:gd name="T0" fmla="*/ 0 w 21600"/>
                        <a:gd name="T1" fmla="*/ 0 h 23030"/>
                        <a:gd name="T2" fmla="*/ 0 w 21600"/>
                        <a:gd name="T3" fmla="*/ 0 h 23030"/>
                        <a:gd name="T4" fmla="*/ 0 w 21600"/>
                        <a:gd name="T5" fmla="*/ 0 h 23030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030"/>
                        <a:gd name="T11" fmla="*/ 21600 w 21600"/>
                        <a:gd name="T12" fmla="*/ 23030 h 2303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030" fill="none" extrusionOk="0">
                          <a:moveTo>
                            <a:pt x="402" y="23029"/>
                          </a:moveTo>
                          <a:cubicBezTo>
                            <a:pt x="134" y="21663"/>
                            <a:pt x="0" y="20274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</a:path>
                        <a:path w="21600" h="23030" stroke="0" extrusionOk="0">
                          <a:moveTo>
                            <a:pt x="402" y="23029"/>
                          </a:moveTo>
                          <a:cubicBezTo>
                            <a:pt x="134" y="21663"/>
                            <a:pt x="0" y="20274"/>
                            <a:pt x="0" y="18882"/>
                          </a:cubicBezTo>
                          <a:cubicBezTo>
                            <a:pt x="-1" y="11037"/>
                            <a:pt x="4253" y="3809"/>
                            <a:pt x="11110" y="-1"/>
                          </a:cubicBezTo>
                          <a:lnTo>
                            <a:pt x="21600" y="18882"/>
                          </a:lnTo>
                          <a:lnTo>
                            <a:pt x="402" y="23029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5080" name="Arc 56"/>
                  <p:cNvSpPr>
                    <a:spLocks/>
                  </p:cNvSpPr>
                  <p:nvPr/>
                </p:nvSpPr>
                <p:spPr bwMode="auto">
                  <a:xfrm>
                    <a:off x="2838" y="3664"/>
                    <a:ext cx="112" cy="63"/>
                  </a:xfrm>
                  <a:custGeom>
                    <a:avLst/>
                    <a:gdLst>
                      <a:gd name="T0" fmla="*/ 0 w 42608"/>
                      <a:gd name="T1" fmla="*/ 0 h 25745"/>
                      <a:gd name="T2" fmla="*/ 0 w 42608"/>
                      <a:gd name="T3" fmla="*/ 0 h 25745"/>
                      <a:gd name="T4" fmla="*/ 0 w 42608"/>
                      <a:gd name="T5" fmla="*/ 0 h 25745"/>
                      <a:gd name="T6" fmla="*/ 0 60000 65536"/>
                      <a:gd name="T7" fmla="*/ 0 60000 65536"/>
                      <a:gd name="T8" fmla="*/ 0 60000 65536"/>
                      <a:gd name="T9" fmla="*/ 0 w 42608"/>
                      <a:gd name="T10" fmla="*/ 0 h 25745"/>
                      <a:gd name="T11" fmla="*/ 42608 w 42608"/>
                      <a:gd name="T12" fmla="*/ 25745 h 2574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608" h="25745" fill="none" extrusionOk="0">
                        <a:moveTo>
                          <a:pt x="401" y="25744"/>
                        </a:moveTo>
                        <a:cubicBezTo>
                          <a:pt x="134" y="24379"/>
                          <a:pt x="0" y="2299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5" y="-1"/>
                          <a:pt x="40284" y="6857"/>
                          <a:pt x="42608" y="16578"/>
                        </a:cubicBezTo>
                      </a:path>
                      <a:path w="42608" h="25745" stroke="0" extrusionOk="0">
                        <a:moveTo>
                          <a:pt x="401" y="25744"/>
                        </a:moveTo>
                        <a:cubicBezTo>
                          <a:pt x="134" y="24379"/>
                          <a:pt x="0" y="22991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95" y="-1"/>
                          <a:pt x="40284" y="6857"/>
                          <a:pt x="42608" y="16578"/>
                        </a:cubicBezTo>
                        <a:lnTo>
                          <a:pt x="21600" y="21600"/>
                        </a:lnTo>
                        <a:lnTo>
                          <a:pt x="401" y="25744"/>
                        </a:lnTo>
                        <a:close/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081" name="Arc 57"/>
                  <p:cNvSpPr>
                    <a:spLocks/>
                  </p:cNvSpPr>
                  <p:nvPr/>
                </p:nvSpPr>
                <p:spPr bwMode="auto">
                  <a:xfrm>
                    <a:off x="2844" y="3674"/>
                    <a:ext cx="110" cy="65"/>
                  </a:xfrm>
                  <a:custGeom>
                    <a:avLst/>
                    <a:gdLst>
                      <a:gd name="T0" fmla="*/ 0 w 42419"/>
                      <a:gd name="T1" fmla="*/ 0 h 26582"/>
                      <a:gd name="T2" fmla="*/ 0 w 42419"/>
                      <a:gd name="T3" fmla="*/ 0 h 26582"/>
                      <a:gd name="T4" fmla="*/ 0 w 42419"/>
                      <a:gd name="T5" fmla="*/ 0 h 26582"/>
                      <a:gd name="T6" fmla="*/ 0 60000 65536"/>
                      <a:gd name="T7" fmla="*/ 0 60000 65536"/>
                      <a:gd name="T8" fmla="*/ 0 60000 65536"/>
                      <a:gd name="T9" fmla="*/ 0 w 42419"/>
                      <a:gd name="T10" fmla="*/ 0 h 26582"/>
                      <a:gd name="T11" fmla="*/ 42419 w 42419"/>
                      <a:gd name="T12" fmla="*/ 26582 h 2658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419" h="26582" fill="none" extrusionOk="0">
                        <a:moveTo>
                          <a:pt x="582" y="26581"/>
                        </a:moveTo>
                        <a:cubicBezTo>
                          <a:pt x="195" y="24949"/>
                          <a:pt x="0" y="23277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12" y="-1"/>
                          <a:pt x="39830" y="6482"/>
                          <a:pt x="42418" y="15843"/>
                        </a:cubicBezTo>
                      </a:path>
                      <a:path w="42419" h="26582" stroke="0" extrusionOk="0">
                        <a:moveTo>
                          <a:pt x="582" y="26581"/>
                        </a:moveTo>
                        <a:cubicBezTo>
                          <a:pt x="195" y="24949"/>
                          <a:pt x="0" y="23277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12" y="-1"/>
                          <a:pt x="39830" y="6482"/>
                          <a:pt x="42418" y="15843"/>
                        </a:cubicBezTo>
                        <a:lnTo>
                          <a:pt x="21600" y="21600"/>
                        </a:lnTo>
                        <a:lnTo>
                          <a:pt x="582" y="26581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5077" name="Freeform 58"/>
                <p:cNvSpPr>
                  <a:spLocks/>
                </p:cNvSpPr>
                <p:nvPr/>
              </p:nvSpPr>
              <p:spPr bwMode="auto">
                <a:xfrm>
                  <a:off x="2841" y="3677"/>
                  <a:ext cx="224" cy="384"/>
                </a:xfrm>
                <a:custGeom>
                  <a:avLst/>
                  <a:gdLst>
                    <a:gd name="T0" fmla="*/ 1 w 448"/>
                    <a:gd name="T1" fmla="*/ 0 h 769"/>
                    <a:gd name="T2" fmla="*/ 1 w 448"/>
                    <a:gd name="T3" fmla="*/ 0 h 769"/>
                    <a:gd name="T4" fmla="*/ 1 w 448"/>
                    <a:gd name="T5" fmla="*/ 0 h 769"/>
                    <a:gd name="T6" fmla="*/ 1 w 448"/>
                    <a:gd name="T7" fmla="*/ 0 h 769"/>
                    <a:gd name="T8" fmla="*/ 1 w 448"/>
                    <a:gd name="T9" fmla="*/ 0 h 769"/>
                    <a:gd name="T10" fmla="*/ 1 w 448"/>
                    <a:gd name="T11" fmla="*/ 0 h 769"/>
                    <a:gd name="T12" fmla="*/ 1 w 448"/>
                    <a:gd name="T13" fmla="*/ 0 h 769"/>
                    <a:gd name="T14" fmla="*/ 0 w 448"/>
                    <a:gd name="T15" fmla="*/ 0 h 769"/>
                    <a:gd name="T16" fmla="*/ 0 w 448"/>
                    <a:gd name="T17" fmla="*/ 0 h 769"/>
                    <a:gd name="T18" fmla="*/ 3 w 448"/>
                    <a:gd name="T19" fmla="*/ 6 h 769"/>
                    <a:gd name="T20" fmla="*/ 4 w 448"/>
                    <a:gd name="T21" fmla="*/ 5 h 769"/>
                    <a:gd name="T22" fmla="*/ 1 w 448"/>
                    <a:gd name="T23" fmla="*/ 0 h 769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8"/>
                    <a:gd name="T37" fmla="*/ 0 h 769"/>
                    <a:gd name="T38" fmla="*/ 448 w 448"/>
                    <a:gd name="T39" fmla="*/ 769 h 769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8" h="769">
                      <a:moveTo>
                        <a:pt x="57" y="0"/>
                      </a:moveTo>
                      <a:lnTo>
                        <a:pt x="40" y="10"/>
                      </a:lnTo>
                      <a:lnTo>
                        <a:pt x="27" y="21"/>
                      </a:lnTo>
                      <a:lnTo>
                        <a:pt x="15" y="33"/>
                      </a:lnTo>
                      <a:lnTo>
                        <a:pt x="10" y="46"/>
                      </a:lnTo>
                      <a:lnTo>
                        <a:pt x="5" y="61"/>
                      </a:lnTo>
                      <a:lnTo>
                        <a:pt x="1" y="75"/>
                      </a:lnTo>
                      <a:lnTo>
                        <a:pt x="0" y="91"/>
                      </a:lnTo>
                      <a:lnTo>
                        <a:pt x="0" y="111"/>
                      </a:lnTo>
                      <a:lnTo>
                        <a:pt x="347" y="769"/>
                      </a:lnTo>
                      <a:lnTo>
                        <a:pt x="448" y="699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078" name="Oval 59"/>
                <p:cNvSpPr>
                  <a:spLocks noChangeArrowheads="1"/>
                </p:cNvSpPr>
                <p:nvPr/>
              </p:nvSpPr>
              <p:spPr bwMode="auto">
                <a:xfrm>
                  <a:off x="3017" y="3995"/>
                  <a:ext cx="123" cy="118"/>
                </a:xfrm>
                <a:prstGeom prst="ellipse">
                  <a:avLst/>
                </a:prstGeom>
                <a:solidFill>
                  <a:srgbClr val="7F5F3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Text Box 2"/>
          <p:cNvSpPr txBox="1">
            <a:spLocks noChangeArrowheads="1"/>
          </p:cNvSpPr>
          <p:nvPr/>
        </p:nvSpPr>
        <p:spPr bwMode="auto">
          <a:xfrm>
            <a:off x="2439988" y="304800"/>
            <a:ext cx="5561012" cy="777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当</a:t>
            </a:r>
            <a:r>
              <a:rPr lang="en-US" altLang="zh-CN" sz="2500" b="1">
                <a:solidFill>
                  <a:srgbClr val="003399"/>
                </a:solidFill>
              </a:rPr>
              <a:t>i=1</a:t>
            </a: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时，删除第</a:t>
            </a:r>
            <a:r>
              <a:rPr lang="zh-CN" altLang="en-US" sz="2500" b="1">
                <a:solidFill>
                  <a:srgbClr val="003399"/>
                </a:solidFill>
              </a:rPr>
              <a:t>1</a:t>
            </a: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个栈的栈顶元素</a:t>
            </a:r>
            <a:r>
              <a:rPr lang="zh-CN" altLang="en-US" sz="2500" b="1">
                <a:solidFill>
                  <a:srgbClr val="003399"/>
                </a:solidFill>
              </a:rPr>
              <a:t>，</a:t>
            </a:r>
          </a:p>
          <a:p>
            <a:pPr>
              <a:lnSpc>
                <a:spcPct val="90000"/>
              </a:lnSpc>
            </a:pP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当</a:t>
            </a:r>
            <a:r>
              <a:rPr lang="en-US" altLang="zh-CN" sz="2500" b="1">
                <a:solidFill>
                  <a:srgbClr val="003399"/>
                </a:solidFill>
              </a:rPr>
              <a:t>i=2</a:t>
            </a: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时，删除第</a:t>
            </a:r>
            <a:r>
              <a:rPr lang="zh-CN" altLang="en-US" sz="2500" b="1">
                <a:solidFill>
                  <a:srgbClr val="003399"/>
                </a:solidFill>
              </a:rPr>
              <a:t>2</a:t>
            </a:r>
            <a:r>
              <a:rPr lang="zh-CN" altLang="en-US" sz="2500" b="1">
                <a:solidFill>
                  <a:srgbClr val="003399"/>
                </a:solidFill>
                <a:ea typeface="幼圆" pitchFamily="49" charset="-122"/>
              </a:rPr>
              <a:t>个栈的栈顶元素</a:t>
            </a:r>
            <a:r>
              <a:rPr lang="zh-CN" altLang="en-US" sz="2500" b="1">
                <a:solidFill>
                  <a:srgbClr val="003399"/>
                </a:solidFill>
              </a:rPr>
              <a:t>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0738" y="2420938"/>
            <a:ext cx="2743200" cy="1143000"/>
            <a:chOff x="480" y="1655"/>
            <a:chExt cx="1728" cy="720"/>
          </a:xfrm>
        </p:grpSpPr>
        <p:sp>
          <p:nvSpPr>
            <p:cNvPr id="47156" name="Cloud"/>
            <p:cNvSpPr>
              <a:spLocks noChangeAspect="1" noEditPoints="1" noChangeArrowheads="1"/>
            </p:cNvSpPr>
            <p:nvPr/>
          </p:nvSpPr>
          <p:spPr bwMode="auto">
            <a:xfrm>
              <a:off x="480" y="1895"/>
              <a:ext cx="172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40 h 21600"/>
                <a:gd name="T14" fmla="*/ 17088 w 21600"/>
                <a:gd name="T15" fmla="*/ 173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0">
              <a:gsLst>
                <a:gs pos="0">
                  <a:srgbClr val="007676"/>
                </a:gs>
                <a:gs pos="50000">
                  <a:srgbClr val="00FFFF"/>
                </a:gs>
                <a:gs pos="100000">
                  <a:srgbClr val="007676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7" name="Text Box 5"/>
            <p:cNvSpPr txBox="1">
              <a:spLocks noChangeArrowheads="1"/>
            </p:cNvSpPr>
            <p:nvPr/>
          </p:nvSpPr>
          <p:spPr bwMode="auto">
            <a:xfrm>
              <a:off x="950" y="1957"/>
              <a:ext cx="1162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FF6600"/>
                  </a:solidFill>
                </a:rPr>
                <a:t>top1</a:t>
              </a:r>
              <a:r>
                <a:rPr lang="en-US" altLang="zh-CN" sz="2600" b="1" dirty="0">
                  <a:solidFill>
                    <a:srgbClr val="FF6600"/>
                  </a:solidFill>
                  <a:ea typeface="宋体" charset="-122"/>
                  <a:cs typeface="Times New Roman" pitchFamily="18" charset="0"/>
                </a:rPr>
                <a:t>– –</a:t>
              </a:r>
              <a:r>
                <a:rPr lang="en-US" altLang="zh-CN" sz="2600" b="1" dirty="0">
                  <a:solidFill>
                    <a:srgbClr val="FF6600"/>
                  </a:solidFill>
                </a:rPr>
                <a:t>;</a:t>
              </a:r>
            </a:p>
          </p:txBody>
        </p:sp>
        <p:sp>
          <p:nvSpPr>
            <p:cNvPr id="47158" name="AutoShape 6"/>
            <p:cNvSpPr>
              <a:spLocks noChangeArrowheads="1"/>
            </p:cNvSpPr>
            <p:nvPr/>
          </p:nvSpPr>
          <p:spPr bwMode="auto">
            <a:xfrm>
              <a:off x="576" y="1703"/>
              <a:ext cx="528" cy="240"/>
            </a:xfrm>
            <a:prstGeom prst="foldedCorner">
              <a:avLst>
                <a:gd name="adj" fmla="val 12500"/>
              </a:avLst>
            </a:prstGeom>
            <a:solidFill>
              <a:srgbClr val="FF00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71842" dir="2700000" algn="ctr" rotWithShape="0">
                <a:schemeClr val="bg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9" name="Text Box 7"/>
            <p:cNvSpPr txBox="1">
              <a:spLocks noChangeArrowheads="1"/>
            </p:cNvSpPr>
            <p:nvPr/>
          </p:nvSpPr>
          <p:spPr bwMode="auto">
            <a:xfrm>
              <a:off x="642" y="1655"/>
              <a:ext cx="46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800" b="1"/>
                <a:t>i=1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59388" y="2420938"/>
            <a:ext cx="2940050" cy="1143000"/>
            <a:chOff x="3408" y="1655"/>
            <a:chExt cx="1852" cy="720"/>
          </a:xfrm>
        </p:grpSpPr>
        <p:sp>
          <p:nvSpPr>
            <p:cNvPr id="47152" name="Cloud"/>
            <p:cNvSpPr>
              <a:spLocks noChangeAspect="1" noEditPoints="1" noChangeArrowheads="1"/>
            </p:cNvSpPr>
            <p:nvPr/>
          </p:nvSpPr>
          <p:spPr bwMode="auto">
            <a:xfrm>
              <a:off x="3408" y="1895"/>
              <a:ext cx="1728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40 h 21600"/>
                <a:gd name="T14" fmla="*/ 17088 w 21600"/>
                <a:gd name="T15" fmla="*/ 173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gradFill rotWithShape="0">
              <a:gsLst>
                <a:gs pos="0">
                  <a:srgbClr val="007676"/>
                </a:gs>
                <a:gs pos="50000">
                  <a:srgbClr val="00FFFF"/>
                </a:gs>
                <a:gs pos="100000">
                  <a:srgbClr val="007676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3" name="Text Box 10"/>
            <p:cNvSpPr txBox="1">
              <a:spLocks noChangeArrowheads="1"/>
            </p:cNvSpPr>
            <p:nvPr/>
          </p:nvSpPr>
          <p:spPr bwMode="auto">
            <a:xfrm>
              <a:off x="3850" y="1968"/>
              <a:ext cx="1018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FF6600"/>
                  </a:solidFill>
                </a:rPr>
                <a:t>top2+</a:t>
              </a:r>
              <a:r>
                <a:rPr lang="en-US" altLang="zh-CN" sz="2600" b="1" dirty="0">
                  <a:solidFill>
                    <a:srgbClr val="FF6600"/>
                  </a:solidFill>
                  <a:ea typeface="宋体" charset="-122"/>
                  <a:cs typeface="Times New Roman" pitchFamily="18" charset="0"/>
                </a:rPr>
                <a:t>+</a:t>
              </a:r>
              <a:r>
                <a:rPr lang="en-US" altLang="zh-CN" sz="2600" b="1" dirty="0">
                  <a:solidFill>
                    <a:srgbClr val="FF6600"/>
                  </a:solidFill>
                </a:rPr>
                <a:t>;</a:t>
              </a:r>
            </a:p>
          </p:txBody>
        </p:sp>
        <p:sp>
          <p:nvSpPr>
            <p:cNvPr id="47154" name="AutoShape 11"/>
            <p:cNvSpPr>
              <a:spLocks noChangeArrowheads="1"/>
            </p:cNvSpPr>
            <p:nvPr/>
          </p:nvSpPr>
          <p:spPr bwMode="auto">
            <a:xfrm>
              <a:off x="4714" y="1692"/>
              <a:ext cx="528" cy="240"/>
            </a:xfrm>
            <a:prstGeom prst="foldedCorner">
              <a:avLst>
                <a:gd name="adj" fmla="val 12500"/>
              </a:avLst>
            </a:prstGeom>
            <a:solidFill>
              <a:srgbClr val="FF0000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9190" dir="3011666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5" name="Text Box 12"/>
            <p:cNvSpPr txBox="1">
              <a:spLocks noChangeArrowheads="1"/>
            </p:cNvSpPr>
            <p:nvPr/>
          </p:nvSpPr>
          <p:spPr bwMode="auto">
            <a:xfrm>
              <a:off x="4764" y="1655"/>
              <a:ext cx="496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800" b="1"/>
                <a:t>i=2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209675" y="4051300"/>
            <a:ext cx="6711950" cy="792163"/>
            <a:chOff x="739" y="2688"/>
            <a:chExt cx="4228" cy="499"/>
          </a:xfrm>
        </p:grpSpPr>
        <p:sp>
          <p:nvSpPr>
            <p:cNvPr id="47149" name="Rectangle 14"/>
            <p:cNvSpPr>
              <a:spLocks noChangeArrowheads="1"/>
            </p:cNvSpPr>
            <p:nvPr/>
          </p:nvSpPr>
          <p:spPr bwMode="auto">
            <a:xfrm>
              <a:off x="739" y="2864"/>
              <a:ext cx="4137" cy="323"/>
            </a:xfrm>
            <a:prstGeom prst="rect">
              <a:avLst/>
            </a:prstGeom>
            <a:noFill/>
            <a:ln w="22225" cap="sq">
              <a:solidFill>
                <a:srgbClr val="00006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0" name="Text Box 15"/>
            <p:cNvSpPr txBox="1">
              <a:spLocks noChangeArrowheads="1"/>
            </p:cNvSpPr>
            <p:nvPr/>
          </p:nvSpPr>
          <p:spPr bwMode="auto">
            <a:xfrm>
              <a:off x="739" y="2688"/>
              <a:ext cx="4228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/>
                <a:t>0   1   2   </a:t>
              </a:r>
              <a:r>
                <a:rPr lang="zh-CN" altLang="en-US" sz="1600" b="1" dirty="0">
                  <a:ea typeface="宋体" charset="-122"/>
                  <a:cs typeface="Times New Roman" pitchFamily="18" charset="0"/>
                </a:rPr>
                <a:t>…</a:t>
              </a:r>
              <a:r>
                <a:rPr lang="zh-CN" altLang="en-US" sz="1600" b="1" dirty="0"/>
                <a:t>                                                                                                   </a:t>
              </a:r>
              <a:r>
                <a:rPr lang="en-US" altLang="zh-CN" sz="1600" b="1" dirty="0"/>
                <a:t>MAXSIZE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  <p:sp>
          <p:nvSpPr>
            <p:cNvPr id="47151" name="Text Box 16"/>
            <p:cNvSpPr txBox="1">
              <a:spLocks noChangeArrowheads="1"/>
            </p:cNvSpPr>
            <p:nvPr/>
          </p:nvSpPr>
          <p:spPr bwMode="auto">
            <a:xfrm>
              <a:off x="2385" y="2870"/>
              <a:ext cx="1189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003399"/>
                  </a:solidFill>
                  <a:ea typeface="幼圆" pitchFamily="49" charset="-122"/>
                </a:rPr>
                <a:t>可  用  空  间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979613" y="5851525"/>
            <a:ext cx="2276475" cy="457200"/>
            <a:chOff x="1247" y="3686"/>
            <a:chExt cx="1434" cy="288"/>
          </a:xfrm>
        </p:grpSpPr>
        <p:sp>
          <p:nvSpPr>
            <p:cNvPr id="47147" name="AutoShape 18"/>
            <p:cNvSpPr>
              <a:spLocks noChangeArrowheads="1"/>
            </p:cNvSpPr>
            <p:nvPr/>
          </p:nvSpPr>
          <p:spPr bwMode="auto">
            <a:xfrm>
              <a:off x="1247" y="3686"/>
              <a:ext cx="1384" cy="288"/>
            </a:xfrm>
            <a:prstGeom prst="wedgeRectCallout">
              <a:avLst>
                <a:gd name="adj1" fmla="val -47542"/>
                <a:gd name="adj2" fmla="val -120833"/>
              </a:avLst>
            </a:prstGeom>
            <a:noFill/>
            <a:ln w="57150" cap="sq">
              <a:solidFill>
                <a:srgbClr val="0085A4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7148" name="Text Box 19"/>
            <p:cNvSpPr txBox="1">
              <a:spLocks noChangeArrowheads="1"/>
            </p:cNvSpPr>
            <p:nvPr/>
          </p:nvSpPr>
          <p:spPr bwMode="auto">
            <a:xfrm>
              <a:off x="1286" y="3707"/>
              <a:ext cx="139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zh-CN" altLang="en-US" sz="2000" b="1">
                  <a:solidFill>
                    <a:srgbClr val="FF0000"/>
                  </a:solidFill>
                  <a:ea typeface="幼圆" pitchFamily="49" charset="-122"/>
                </a:rPr>
                <a:t>1</a:t>
              </a:r>
              <a:r>
                <a:rPr lang="zh-CN" altLang="en-US" sz="20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栈栈空的条件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893763" y="333375"/>
            <a:ext cx="1517650" cy="533400"/>
            <a:chOff x="476" y="300"/>
            <a:chExt cx="956" cy="336"/>
          </a:xfrm>
        </p:grpSpPr>
        <p:sp>
          <p:nvSpPr>
            <p:cNvPr id="47145" name="Oval 21"/>
            <p:cNvSpPr>
              <a:spLocks noChangeArrowheads="1"/>
            </p:cNvSpPr>
            <p:nvPr/>
          </p:nvSpPr>
          <p:spPr bwMode="auto">
            <a:xfrm>
              <a:off x="476" y="300"/>
              <a:ext cx="768" cy="336"/>
            </a:xfrm>
            <a:prstGeom prst="ellipse">
              <a:avLst/>
            </a:prstGeom>
            <a:solidFill>
              <a:srgbClr val="3FDA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46" name="Rectangle 22"/>
            <p:cNvSpPr>
              <a:spLocks noChangeArrowheads="1"/>
            </p:cNvSpPr>
            <p:nvPr/>
          </p:nvSpPr>
          <p:spPr bwMode="auto">
            <a:xfrm>
              <a:off x="568" y="311"/>
              <a:ext cx="864" cy="3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Aft>
                  <a:spcPct val="25000"/>
                </a:spcAft>
              </a:pPr>
              <a:r>
                <a:rPr lang="zh-CN" altLang="en-US" sz="28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出栈</a:t>
              </a:r>
              <a:r>
                <a:rPr lang="zh-CN" altLang="en-US" sz="2600" b="1" dirty="0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 </a:t>
              </a: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 rot="412227">
            <a:off x="3635375" y="2924175"/>
            <a:ext cx="1676400" cy="1219200"/>
            <a:chOff x="4704" y="2069"/>
            <a:chExt cx="1056" cy="768"/>
          </a:xfrm>
        </p:grpSpPr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4704" y="2069"/>
              <a:ext cx="1056" cy="768"/>
              <a:chOff x="4656" y="2496"/>
              <a:chExt cx="1056" cy="768"/>
            </a:xfrm>
          </p:grpSpPr>
          <p:sp>
            <p:nvSpPr>
              <p:cNvPr id="47143" name="AutoShape 25"/>
              <p:cNvSpPr>
                <a:spLocks noChangeArrowheads="1"/>
              </p:cNvSpPr>
              <p:nvPr/>
            </p:nvSpPr>
            <p:spPr bwMode="auto">
              <a:xfrm>
                <a:off x="4656" y="2496"/>
                <a:ext cx="1056" cy="768"/>
              </a:xfrm>
              <a:prstGeom prst="irregularSeal1">
                <a:avLst/>
              </a:prstGeom>
              <a:solidFill>
                <a:srgbClr val="00FFF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92457" dir="956724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4" name="Rectangle 26"/>
              <p:cNvSpPr>
                <a:spLocks noChangeArrowheads="1"/>
              </p:cNvSpPr>
              <p:nvPr/>
            </p:nvSpPr>
            <p:spPr bwMode="auto">
              <a:xfrm>
                <a:off x="4790" y="2634"/>
                <a:ext cx="740" cy="43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zh-CN" altLang="en-US" sz="3900" b="1">
                    <a:solidFill>
                      <a:srgbClr val="FF3300"/>
                    </a:solidFill>
                    <a:ea typeface="华文新魏" pitchFamily="2" charset="-122"/>
                  </a:rPr>
                  <a:t>栈空</a:t>
                </a:r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5061" y="2582"/>
              <a:ext cx="408" cy="227"/>
              <a:chOff x="2995" y="2106"/>
              <a:chExt cx="989" cy="768"/>
            </a:xfrm>
          </p:grpSpPr>
          <p:sp>
            <p:nvSpPr>
              <p:cNvPr id="47140" name="Freeform 28"/>
              <p:cNvSpPr>
                <a:spLocks/>
              </p:cNvSpPr>
              <p:nvPr/>
            </p:nvSpPr>
            <p:spPr bwMode="auto">
              <a:xfrm rot="421002">
                <a:off x="2995" y="2106"/>
                <a:ext cx="989" cy="768"/>
              </a:xfrm>
              <a:custGeom>
                <a:avLst/>
                <a:gdLst>
                  <a:gd name="T0" fmla="*/ 44145 w 439"/>
                  <a:gd name="T1" fmla="*/ 421 h 683"/>
                  <a:gd name="T2" fmla="*/ 57112 w 439"/>
                  <a:gd name="T3" fmla="*/ 313 h 683"/>
                  <a:gd name="T4" fmla="*/ 80138 w 439"/>
                  <a:gd name="T5" fmla="*/ 378 h 683"/>
                  <a:gd name="T6" fmla="*/ 78048 w 439"/>
                  <a:gd name="T7" fmla="*/ 552 h 683"/>
                  <a:gd name="T8" fmla="*/ 50311 w 439"/>
                  <a:gd name="T9" fmla="*/ 693 h 683"/>
                  <a:gd name="T10" fmla="*/ 45075 w 439"/>
                  <a:gd name="T11" fmla="*/ 1077 h 683"/>
                  <a:gd name="T12" fmla="*/ 50311 w 439"/>
                  <a:gd name="T13" fmla="*/ 1199 h 683"/>
                  <a:gd name="T14" fmla="*/ 41223 w 439"/>
                  <a:gd name="T15" fmla="*/ 1330 h 683"/>
                  <a:gd name="T16" fmla="*/ 43302 w 439"/>
                  <a:gd name="T17" fmla="*/ 1464 h 683"/>
                  <a:gd name="T18" fmla="*/ 62726 w 439"/>
                  <a:gd name="T19" fmla="*/ 1554 h 683"/>
                  <a:gd name="T20" fmla="*/ 88386 w 439"/>
                  <a:gd name="T21" fmla="*/ 1492 h 683"/>
                  <a:gd name="T22" fmla="*/ 96618 w 439"/>
                  <a:gd name="T23" fmla="*/ 1330 h 683"/>
                  <a:gd name="T24" fmla="*/ 86291 w 439"/>
                  <a:gd name="T25" fmla="*/ 1175 h 683"/>
                  <a:gd name="T26" fmla="*/ 97553 w 439"/>
                  <a:gd name="T27" fmla="*/ 1093 h 683"/>
                  <a:gd name="T28" fmla="*/ 97553 w 439"/>
                  <a:gd name="T29" fmla="*/ 878 h 683"/>
                  <a:gd name="T30" fmla="*/ 126263 w 439"/>
                  <a:gd name="T31" fmla="*/ 698 h 683"/>
                  <a:gd name="T32" fmla="*/ 129284 w 439"/>
                  <a:gd name="T33" fmla="*/ 425 h 683"/>
                  <a:gd name="T34" fmla="*/ 110714 w 439"/>
                  <a:gd name="T35" fmla="*/ 133 h 683"/>
                  <a:gd name="T36" fmla="*/ 73875 w 439"/>
                  <a:gd name="T37" fmla="*/ 0 h 683"/>
                  <a:gd name="T38" fmla="*/ 32975 w 439"/>
                  <a:gd name="T39" fmla="*/ 88 h 683"/>
                  <a:gd name="T40" fmla="*/ 9171 w 439"/>
                  <a:gd name="T41" fmla="*/ 261 h 683"/>
                  <a:gd name="T42" fmla="*/ 0 w 439"/>
                  <a:gd name="T43" fmla="*/ 532 h 683"/>
                  <a:gd name="T44" fmla="*/ 1158 w 439"/>
                  <a:gd name="T45" fmla="*/ 693 h 683"/>
                  <a:gd name="T46" fmla="*/ 43302 w 439"/>
                  <a:gd name="T47" fmla="*/ 672 h 683"/>
                  <a:gd name="T48" fmla="*/ 44145 w 439"/>
                  <a:gd name="T49" fmla="*/ 421 h 683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439"/>
                  <a:gd name="T76" fmla="*/ 0 h 683"/>
                  <a:gd name="T77" fmla="*/ 439 w 439"/>
                  <a:gd name="T78" fmla="*/ 683 h 683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439" h="683">
                    <a:moveTo>
                      <a:pt x="150" y="185"/>
                    </a:moveTo>
                    <a:lnTo>
                      <a:pt x="194" y="138"/>
                    </a:lnTo>
                    <a:lnTo>
                      <a:pt x="272" y="167"/>
                    </a:lnTo>
                    <a:lnTo>
                      <a:pt x="265" y="244"/>
                    </a:lnTo>
                    <a:lnTo>
                      <a:pt x="171" y="304"/>
                    </a:lnTo>
                    <a:lnTo>
                      <a:pt x="153" y="474"/>
                    </a:lnTo>
                    <a:lnTo>
                      <a:pt x="171" y="527"/>
                    </a:lnTo>
                    <a:lnTo>
                      <a:pt x="140" y="585"/>
                    </a:lnTo>
                    <a:lnTo>
                      <a:pt x="147" y="645"/>
                    </a:lnTo>
                    <a:lnTo>
                      <a:pt x="213" y="683"/>
                    </a:lnTo>
                    <a:lnTo>
                      <a:pt x="300" y="656"/>
                    </a:lnTo>
                    <a:lnTo>
                      <a:pt x="328" y="585"/>
                    </a:lnTo>
                    <a:lnTo>
                      <a:pt x="293" y="518"/>
                    </a:lnTo>
                    <a:lnTo>
                      <a:pt x="331" y="480"/>
                    </a:lnTo>
                    <a:lnTo>
                      <a:pt x="331" y="387"/>
                    </a:lnTo>
                    <a:lnTo>
                      <a:pt x="429" y="308"/>
                    </a:lnTo>
                    <a:lnTo>
                      <a:pt x="439" y="188"/>
                    </a:lnTo>
                    <a:lnTo>
                      <a:pt x="376" y="59"/>
                    </a:lnTo>
                    <a:lnTo>
                      <a:pt x="251" y="0"/>
                    </a:lnTo>
                    <a:lnTo>
                      <a:pt x="112" y="38"/>
                    </a:lnTo>
                    <a:lnTo>
                      <a:pt x="31" y="115"/>
                    </a:lnTo>
                    <a:lnTo>
                      <a:pt x="0" y="234"/>
                    </a:lnTo>
                    <a:lnTo>
                      <a:pt x="4" y="304"/>
                    </a:lnTo>
                    <a:lnTo>
                      <a:pt x="147" y="296"/>
                    </a:lnTo>
                    <a:lnTo>
                      <a:pt x="150" y="185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1" name="Freeform 29"/>
              <p:cNvSpPr>
                <a:spLocks/>
              </p:cNvSpPr>
              <p:nvPr/>
            </p:nvSpPr>
            <p:spPr bwMode="auto">
              <a:xfrm rot="421002">
                <a:off x="3036" y="2100"/>
                <a:ext cx="880" cy="535"/>
              </a:xfrm>
              <a:custGeom>
                <a:avLst/>
                <a:gdLst>
                  <a:gd name="T0" fmla="*/ 0 w 390"/>
                  <a:gd name="T1" fmla="*/ 381 h 477"/>
                  <a:gd name="T2" fmla="*/ 1482 w 390"/>
                  <a:gd name="T3" fmla="*/ 363 h 477"/>
                  <a:gd name="T4" fmla="*/ 2311 w 390"/>
                  <a:gd name="T5" fmla="*/ 381 h 477"/>
                  <a:gd name="T6" fmla="*/ 2250 w 390"/>
                  <a:gd name="T7" fmla="*/ 277 h 477"/>
                  <a:gd name="T8" fmla="*/ 2872 w 390"/>
                  <a:gd name="T9" fmla="*/ 159 h 477"/>
                  <a:gd name="T10" fmla="*/ 5341 w 390"/>
                  <a:gd name="T11" fmla="*/ 117 h 477"/>
                  <a:gd name="T12" fmla="*/ 6501 w 390"/>
                  <a:gd name="T13" fmla="*/ 166 h 477"/>
                  <a:gd name="T14" fmla="*/ 7755 w 390"/>
                  <a:gd name="T15" fmla="*/ 242 h 477"/>
                  <a:gd name="T16" fmla="*/ 7387 w 390"/>
                  <a:gd name="T17" fmla="*/ 375 h 477"/>
                  <a:gd name="T18" fmla="*/ 5057 w 390"/>
                  <a:gd name="T19" fmla="*/ 437 h 477"/>
                  <a:gd name="T20" fmla="*/ 4434 w 390"/>
                  <a:gd name="T21" fmla="*/ 531 h 477"/>
                  <a:gd name="T22" fmla="*/ 4619 w 390"/>
                  <a:gd name="T23" fmla="*/ 625 h 477"/>
                  <a:gd name="T24" fmla="*/ 4307 w 390"/>
                  <a:gd name="T25" fmla="*/ 755 h 477"/>
                  <a:gd name="T26" fmla="*/ 6638 w 390"/>
                  <a:gd name="T27" fmla="*/ 755 h 477"/>
                  <a:gd name="T28" fmla="*/ 6950 w 390"/>
                  <a:gd name="T29" fmla="*/ 659 h 477"/>
                  <a:gd name="T30" fmla="*/ 6767 w 390"/>
                  <a:gd name="T31" fmla="*/ 546 h 477"/>
                  <a:gd name="T32" fmla="*/ 8193 w 390"/>
                  <a:gd name="T33" fmla="*/ 486 h 477"/>
                  <a:gd name="T34" fmla="*/ 9281 w 390"/>
                  <a:gd name="T35" fmla="*/ 454 h 477"/>
                  <a:gd name="T36" fmla="*/ 10111 w 390"/>
                  <a:gd name="T37" fmla="*/ 311 h 477"/>
                  <a:gd name="T38" fmla="*/ 9364 w 390"/>
                  <a:gd name="T39" fmla="*/ 155 h 477"/>
                  <a:gd name="T40" fmla="*/ 6848 w 390"/>
                  <a:gd name="T41" fmla="*/ 0 h 477"/>
                  <a:gd name="T42" fmla="*/ 3777 w 390"/>
                  <a:gd name="T43" fmla="*/ 12 h 477"/>
                  <a:gd name="T44" fmla="*/ 1318 w 390"/>
                  <a:gd name="T45" fmla="*/ 105 h 477"/>
                  <a:gd name="T46" fmla="*/ 264 w 390"/>
                  <a:gd name="T47" fmla="*/ 221 h 477"/>
                  <a:gd name="T48" fmla="*/ 0 w 390"/>
                  <a:gd name="T49" fmla="*/ 381 h 47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390" h="477">
                    <a:moveTo>
                      <a:pt x="0" y="241"/>
                    </a:moveTo>
                    <a:lnTo>
                      <a:pt x="57" y="230"/>
                    </a:lnTo>
                    <a:lnTo>
                      <a:pt x="89" y="241"/>
                    </a:lnTo>
                    <a:lnTo>
                      <a:pt x="87" y="175"/>
                    </a:lnTo>
                    <a:lnTo>
                      <a:pt x="111" y="101"/>
                    </a:lnTo>
                    <a:lnTo>
                      <a:pt x="206" y="74"/>
                    </a:lnTo>
                    <a:lnTo>
                      <a:pt x="251" y="105"/>
                    </a:lnTo>
                    <a:lnTo>
                      <a:pt x="299" y="153"/>
                    </a:lnTo>
                    <a:lnTo>
                      <a:pt x="285" y="237"/>
                    </a:lnTo>
                    <a:lnTo>
                      <a:pt x="195" y="276"/>
                    </a:lnTo>
                    <a:lnTo>
                      <a:pt x="171" y="335"/>
                    </a:lnTo>
                    <a:lnTo>
                      <a:pt x="178" y="395"/>
                    </a:lnTo>
                    <a:lnTo>
                      <a:pt x="166" y="477"/>
                    </a:lnTo>
                    <a:lnTo>
                      <a:pt x="256" y="477"/>
                    </a:lnTo>
                    <a:lnTo>
                      <a:pt x="268" y="416"/>
                    </a:lnTo>
                    <a:lnTo>
                      <a:pt x="261" y="345"/>
                    </a:lnTo>
                    <a:lnTo>
                      <a:pt x="316" y="307"/>
                    </a:lnTo>
                    <a:lnTo>
                      <a:pt x="358" y="287"/>
                    </a:lnTo>
                    <a:lnTo>
                      <a:pt x="390" y="196"/>
                    </a:lnTo>
                    <a:lnTo>
                      <a:pt x="361" y="98"/>
                    </a:lnTo>
                    <a:lnTo>
                      <a:pt x="264" y="0"/>
                    </a:lnTo>
                    <a:lnTo>
                      <a:pt x="146" y="8"/>
                    </a:lnTo>
                    <a:lnTo>
                      <a:pt x="51" y="67"/>
                    </a:lnTo>
                    <a:lnTo>
                      <a:pt x="10" y="140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rgbClr val="FF3300"/>
              </a:solidFill>
              <a:ln w="25400">
                <a:solidFill>
                  <a:srgbClr val="FFCC00"/>
                </a:solidFill>
                <a:round/>
                <a:headEnd/>
                <a:tailEnd/>
              </a:ln>
              <a:effectLst>
                <a:outerShdw dist="45791" dir="2021404" algn="ctr" rotWithShape="0">
                  <a:srgbClr val="808080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2" name="Freeform 30"/>
              <p:cNvSpPr>
                <a:spLocks/>
              </p:cNvSpPr>
              <p:nvPr/>
            </p:nvSpPr>
            <p:spPr bwMode="auto">
              <a:xfrm rot="421002">
                <a:off x="3335" y="2712"/>
                <a:ext cx="284" cy="122"/>
              </a:xfrm>
              <a:custGeom>
                <a:avLst/>
                <a:gdLst>
                  <a:gd name="T0" fmla="*/ 13269 w 126"/>
                  <a:gd name="T1" fmla="*/ 0 h 109"/>
                  <a:gd name="T2" fmla="*/ 2612 w 126"/>
                  <a:gd name="T3" fmla="*/ 44 h 109"/>
                  <a:gd name="T4" fmla="*/ 0 w 126"/>
                  <a:gd name="T5" fmla="*/ 161 h 109"/>
                  <a:gd name="T6" fmla="*/ 8256 w 126"/>
                  <a:gd name="T7" fmla="*/ 240 h 109"/>
                  <a:gd name="T8" fmla="*/ 28959 w 126"/>
                  <a:gd name="T9" fmla="*/ 240 h 109"/>
                  <a:gd name="T10" fmla="*/ 37240 w 126"/>
                  <a:gd name="T11" fmla="*/ 146 h 109"/>
                  <a:gd name="T12" fmla="*/ 30151 w 126"/>
                  <a:gd name="T13" fmla="*/ 31 h 109"/>
                  <a:gd name="T14" fmla="*/ 13269 w 126"/>
                  <a:gd name="T15" fmla="*/ 0 h 10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6"/>
                  <a:gd name="T25" fmla="*/ 0 h 109"/>
                  <a:gd name="T26" fmla="*/ 126 w 126"/>
                  <a:gd name="T27" fmla="*/ 109 h 10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6" h="109">
                    <a:moveTo>
                      <a:pt x="45" y="0"/>
                    </a:moveTo>
                    <a:lnTo>
                      <a:pt x="9" y="20"/>
                    </a:lnTo>
                    <a:lnTo>
                      <a:pt x="0" y="73"/>
                    </a:lnTo>
                    <a:lnTo>
                      <a:pt x="28" y="109"/>
                    </a:lnTo>
                    <a:lnTo>
                      <a:pt x="98" y="109"/>
                    </a:lnTo>
                    <a:lnTo>
                      <a:pt x="126" y="66"/>
                    </a:lnTo>
                    <a:lnTo>
                      <a:pt x="102" y="1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3300"/>
              </a:solidFill>
              <a:ln w="952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804863" y="4843463"/>
            <a:ext cx="7921625" cy="703262"/>
            <a:chOff x="476" y="3182"/>
            <a:chExt cx="4990" cy="443"/>
          </a:xfrm>
        </p:grpSpPr>
        <p:sp>
          <p:nvSpPr>
            <p:cNvPr id="47135" name="Text Box 50"/>
            <p:cNvSpPr txBox="1">
              <a:spLocks noChangeArrowheads="1"/>
            </p:cNvSpPr>
            <p:nvPr/>
          </p:nvSpPr>
          <p:spPr bwMode="auto">
            <a:xfrm>
              <a:off x="476" y="3385"/>
              <a:ext cx="4990" cy="2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1900" b="1" dirty="0">
                  <a:solidFill>
                    <a:srgbClr val="FF3300"/>
                  </a:solidFill>
                </a:rPr>
                <a:t>top1==</a:t>
              </a:r>
              <a:r>
                <a:rPr lang="en-US" altLang="zh-CN" sz="1900" b="1" dirty="0">
                  <a:solidFill>
                    <a:srgbClr val="FF33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900" b="1" dirty="0">
                  <a:solidFill>
                    <a:srgbClr val="FF3300"/>
                  </a:solidFill>
                </a:rPr>
                <a:t>1                                                                                          top2==MAXSIZE</a:t>
              </a:r>
            </a:p>
          </p:txBody>
        </p:sp>
        <p:sp>
          <p:nvSpPr>
            <p:cNvPr id="47136" name="Line 51"/>
            <p:cNvSpPr>
              <a:spLocks noChangeShapeType="1"/>
            </p:cNvSpPr>
            <p:nvPr/>
          </p:nvSpPr>
          <p:spPr bwMode="auto">
            <a:xfrm flipV="1">
              <a:off x="657" y="3207"/>
              <a:ext cx="0" cy="181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Line 52"/>
            <p:cNvSpPr>
              <a:spLocks noChangeShapeType="1"/>
            </p:cNvSpPr>
            <p:nvPr/>
          </p:nvSpPr>
          <p:spPr bwMode="auto">
            <a:xfrm flipV="1">
              <a:off x="4935" y="3182"/>
              <a:ext cx="0" cy="181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5110163" y="5851525"/>
            <a:ext cx="2254250" cy="457200"/>
            <a:chOff x="3219" y="3686"/>
            <a:chExt cx="1420" cy="288"/>
          </a:xfrm>
        </p:grpSpPr>
        <p:sp>
          <p:nvSpPr>
            <p:cNvPr id="47133" name="AutoShape 54"/>
            <p:cNvSpPr>
              <a:spLocks noChangeArrowheads="1"/>
            </p:cNvSpPr>
            <p:nvPr/>
          </p:nvSpPr>
          <p:spPr bwMode="auto">
            <a:xfrm>
              <a:off x="3219" y="3686"/>
              <a:ext cx="1384" cy="288"/>
            </a:xfrm>
            <a:prstGeom prst="wedgeRectCallout">
              <a:avLst>
                <a:gd name="adj1" fmla="val 49421"/>
                <a:gd name="adj2" fmla="val -111111"/>
              </a:avLst>
            </a:prstGeom>
            <a:noFill/>
            <a:ln w="57150" cap="sq">
              <a:solidFill>
                <a:srgbClr val="0085A4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7134" name="Text Box 55"/>
            <p:cNvSpPr txBox="1">
              <a:spLocks noChangeArrowheads="1"/>
            </p:cNvSpPr>
            <p:nvPr/>
          </p:nvSpPr>
          <p:spPr bwMode="auto">
            <a:xfrm>
              <a:off x="3244" y="3707"/>
              <a:ext cx="139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000" b="1">
                  <a:solidFill>
                    <a:srgbClr val="FF0000"/>
                  </a:solidFill>
                  <a:ea typeface="幼圆" pitchFamily="49" charset="-122"/>
                </a:rPr>
                <a:t>2</a:t>
              </a:r>
              <a:r>
                <a:rPr lang="zh-CN" altLang="en-US" sz="2000" b="1">
                  <a:solidFill>
                    <a:srgbClr val="FF0000"/>
                  </a:solidFill>
                  <a:latin typeface="幼圆" pitchFamily="49" charset="-122"/>
                  <a:ea typeface="幼圆" pitchFamily="49" charset="-122"/>
                </a:rPr>
                <a:t>栈栈空的条件</a:t>
              </a:r>
            </a:p>
          </p:txBody>
        </p:sp>
      </p:grpSp>
      <p:grpSp>
        <p:nvGrpSpPr>
          <p:cNvPr id="12" name="Group 66"/>
          <p:cNvGrpSpPr>
            <a:grpSpLocks/>
          </p:cNvGrpSpPr>
          <p:nvPr/>
        </p:nvGrpSpPr>
        <p:grpSpPr bwMode="auto">
          <a:xfrm>
            <a:off x="1165225" y="981075"/>
            <a:ext cx="6813550" cy="1482725"/>
            <a:chOff x="839" y="1933"/>
            <a:chExt cx="4292" cy="934"/>
          </a:xfrm>
        </p:grpSpPr>
        <p:sp>
          <p:nvSpPr>
            <p:cNvPr id="47116" name="Text Box 67"/>
            <p:cNvSpPr txBox="1">
              <a:spLocks noChangeArrowheads="1"/>
            </p:cNvSpPr>
            <p:nvPr/>
          </p:nvSpPr>
          <p:spPr bwMode="auto">
            <a:xfrm>
              <a:off x="2517" y="2156"/>
              <a:ext cx="1179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000099"/>
                  </a:solidFill>
                  <a:ea typeface="幼圆" pitchFamily="49" charset="-122"/>
                </a:rPr>
                <a:t>可用空间</a:t>
              </a:r>
            </a:p>
          </p:txBody>
        </p:sp>
        <p:sp>
          <p:nvSpPr>
            <p:cNvPr id="47117" name="Text Box 68"/>
            <p:cNvSpPr txBox="1">
              <a:spLocks noChangeArrowheads="1"/>
            </p:cNvSpPr>
            <p:nvPr/>
          </p:nvSpPr>
          <p:spPr bwMode="auto">
            <a:xfrm>
              <a:off x="839" y="1933"/>
              <a:ext cx="3831" cy="2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 dirty="0"/>
                <a:t>0  1  2   </a:t>
              </a:r>
              <a:r>
                <a:rPr lang="zh-CN" altLang="en-US" sz="1600" b="1" dirty="0">
                  <a:ea typeface="宋体" charset="-122"/>
                  <a:cs typeface="Times New Roman" pitchFamily="18" charset="0"/>
                </a:rPr>
                <a:t>…</a:t>
              </a:r>
              <a:r>
                <a:rPr lang="zh-CN" altLang="en-US" sz="1600" b="1" dirty="0"/>
                <a:t>                                                                                                       </a:t>
              </a:r>
              <a:r>
                <a:rPr lang="en-US" altLang="zh-CN" sz="1600" b="1" dirty="0"/>
                <a:t>M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  <p:sp>
          <p:nvSpPr>
            <p:cNvPr id="47118" name="Text Box 69"/>
            <p:cNvSpPr txBox="1">
              <a:spLocks noChangeArrowheads="1"/>
            </p:cNvSpPr>
            <p:nvPr/>
          </p:nvSpPr>
          <p:spPr bwMode="auto">
            <a:xfrm>
              <a:off x="1997" y="2617"/>
              <a:ext cx="2230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 dirty="0">
                  <a:solidFill>
                    <a:srgbClr val="FF3300"/>
                  </a:solidFill>
                </a:rPr>
                <a:t>top1                                top2</a:t>
              </a:r>
            </a:p>
          </p:txBody>
        </p:sp>
        <p:sp>
          <p:nvSpPr>
            <p:cNvPr id="47119" name="Line 70"/>
            <p:cNvSpPr>
              <a:spLocks noChangeShapeType="1"/>
            </p:cNvSpPr>
            <p:nvPr/>
          </p:nvSpPr>
          <p:spPr bwMode="auto">
            <a:xfrm flipV="1">
              <a:off x="2200" y="2502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Line 71"/>
            <p:cNvSpPr>
              <a:spLocks noChangeShapeType="1"/>
            </p:cNvSpPr>
            <p:nvPr/>
          </p:nvSpPr>
          <p:spPr bwMode="auto">
            <a:xfrm>
              <a:off x="839" y="2146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Line 72"/>
            <p:cNvSpPr>
              <a:spLocks noChangeShapeType="1"/>
            </p:cNvSpPr>
            <p:nvPr/>
          </p:nvSpPr>
          <p:spPr bwMode="auto">
            <a:xfrm>
              <a:off x="839" y="2477"/>
              <a:ext cx="4173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Line 73"/>
            <p:cNvSpPr>
              <a:spLocks noChangeShapeType="1"/>
            </p:cNvSpPr>
            <p:nvPr/>
          </p:nvSpPr>
          <p:spPr bwMode="auto">
            <a:xfrm>
              <a:off x="839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Line 74"/>
            <p:cNvSpPr>
              <a:spLocks noChangeShapeType="1"/>
            </p:cNvSpPr>
            <p:nvPr/>
          </p:nvSpPr>
          <p:spPr bwMode="auto">
            <a:xfrm>
              <a:off x="5012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Line 75"/>
            <p:cNvSpPr>
              <a:spLocks noChangeShapeType="1"/>
            </p:cNvSpPr>
            <p:nvPr/>
          </p:nvSpPr>
          <p:spPr bwMode="auto">
            <a:xfrm>
              <a:off x="2280" y="2146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Line 76"/>
            <p:cNvSpPr>
              <a:spLocks noChangeShapeType="1"/>
            </p:cNvSpPr>
            <p:nvPr/>
          </p:nvSpPr>
          <p:spPr bwMode="auto">
            <a:xfrm>
              <a:off x="3658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Rectangle 77"/>
            <p:cNvSpPr>
              <a:spLocks noChangeArrowheads="1"/>
            </p:cNvSpPr>
            <p:nvPr/>
          </p:nvSpPr>
          <p:spPr bwMode="auto">
            <a:xfrm>
              <a:off x="853" y="2156"/>
              <a:ext cx="1421" cy="311"/>
            </a:xfrm>
            <a:prstGeom prst="rect">
              <a:avLst/>
            </a:prstGeom>
            <a:solidFill>
              <a:srgbClr val="C1F7F2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7" name="Rectangle 78"/>
            <p:cNvSpPr>
              <a:spLocks noChangeArrowheads="1"/>
            </p:cNvSpPr>
            <p:nvPr/>
          </p:nvSpPr>
          <p:spPr bwMode="auto">
            <a:xfrm>
              <a:off x="3668" y="2160"/>
              <a:ext cx="1330" cy="311"/>
            </a:xfrm>
            <a:prstGeom prst="rect">
              <a:avLst/>
            </a:prstGeom>
            <a:solidFill>
              <a:srgbClr val="C9C9C9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8" name="Line 79"/>
            <p:cNvSpPr>
              <a:spLocks noChangeShapeType="1"/>
            </p:cNvSpPr>
            <p:nvPr/>
          </p:nvSpPr>
          <p:spPr bwMode="auto">
            <a:xfrm>
              <a:off x="2109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Line 80"/>
            <p:cNvSpPr>
              <a:spLocks noChangeShapeType="1"/>
            </p:cNvSpPr>
            <p:nvPr/>
          </p:nvSpPr>
          <p:spPr bwMode="auto">
            <a:xfrm>
              <a:off x="3833" y="2153"/>
              <a:ext cx="0" cy="317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Text Box 81"/>
            <p:cNvSpPr txBox="1">
              <a:spLocks noChangeArrowheads="1"/>
            </p:cNvSpPr>
            <p:nvPr/>
          </p:nvSpPr>
          <p:spPr bwMode="auto">
            <a:xfrm>
              <a:off x="1069" y="2184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zh-CN" altLang="en-US" sz="2200" b="1" dirty="0">
                  <a:ea typeface="幼圆" pitchFamily="49" charset="-122"/>
                </a:rPr>
                <a:t>1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7131" name="Text Box 82"/>
            <p:cNvSpPr txBox="1">
              <a:spLocks noChangeArrowheads="1"/>
            </p:cNvSpPr>
            <p:nvPr/>
          </p:nvSpPr>
          <p:spPr bwMode="auto">
            <a:xfrm>
              <a:off x="3997" y="2181"/>
              <a:ext cx="113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第</a:t>
              </a:r>
              <a:r>
                <a:rPr lang="en-US" altLang="zh-CN" sz="2200" b="1" dirty="0">
                  <a:ea typeface="幼圆" pitchFamily="49" charset="-122"/>
                </a:rPr>
                <a:t>2</a:t>
              </a:r>
              <a:r>
                <a:rPr lang="zh-CN" altLang="en-US" sz="2200" b="1" dirty="0">
                  <a:latin typeface="幼圆" pitchFamily="49" charset="-122"/>
                  <a:ea typeface="幼圆" pitchFamily="49" charset="-122"/>
                </a:rPr>
                <a:t>个栈</a:t>
              </a:r>
            </a:p>
          </p:txBody>
        </p:sp>
        <p:sp>
          <p:nvSpPr>
            <p:cNvPr id="47132" name="Line 83"/>
            <p:cNvSpPr>
              <a:spLocks noChangeShapeType="1"/>
            </p:cNvSpPr>
            <p:nvPr/>
          </p:nvSpPr>
          <p:spPr bwMode="auto">
            <a:xfrm flipV="1">
              <a:off x="3749" y="2488"/>
              <a:ext cx="0" cy="181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95536" y="908720"/>
            <a:ext cx="7788275" cy="487364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75000"/>
              </a:lnSpc>
            </a:pPr>
            <a:endParaRPr lang="zh-CN" altLang="en-US" sz="2600" b="1" dirty="0"/>
          </a:p>
          <a:p>
            <a:pPr>
              <a:lnSpc>
                <a:spcPct val="75000"/>
              </a:lnSpc>
            </a:pPr>
            <a:r>
              <a:rPr lang="en-US" altLang="zh-CN" sz="2600" b="1" dirty="0" err="1"/>
              <a:t>EleType</a:t>
            </a:r>
            <a:r>
              <a:rPr lang="en-US" altLang="zh-CN" sz="2600" b="1" dirty="0"/>
              <a:t>  pop( </a:t>
            </a:r>
            <a:r>
              <a:rPr lang="en-US" altLang="zh-CN" sz="2600" b="1" dirty="0" err="1"/>
              <a:t>ElemType</a:t>
            </a:r>
            <a:r>
              <a:rPr lang="en-US" altLang="zh-CN" sz="2600" b="1" dirty="0"/>
              <a:t> s[ ],  </a:t>
            </a:r>
            <a:r>
              <a:rPr lang="en-US" altLang="zh-CN" sz="2600" b="1" dirty="0" err="1"/>
              <a:t>int</a:t>
            </a:r>
            <a:r>
              <a:rPr lang="en-US" altLang="zh-CN" sz="2600" b="1" dirty="0"/>
              <a:t> </a:t>
            </a:r>
            <a:r>
              <a:rPr lang="en-US" altLang="zh-CN" sz="2600" b="1" dirty="0" err="1"/>
              <a:t>i</a:t>
            </a:r>
            <a:r>
              <a:rPr lang="en-US" altLang="zh-CN" sz="2600" b="1" dirty="0"/>
              <a:t>)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/>
              <a:t>{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/>
              <a:t>       if(</a:t>
            </a:r>
            <a:r>
              <a:rPr lang="en-US" altLang="zh-CN" sz="2600" b="1" dirty="0" err="1"/>
              <a:t>i</a:t>
            </a:r>
            <a:r>
              <a:rPr lang="en-US" altLang="zh-CN" sz="2600" b="1" dirty="0"/>
              <a:t>==</a:t>
            </a:r>
            <a:r>
              <a:rPr lang="en-US" altLang="zh-CN" sz="2600" b="1" dirty="0">
                <a:ea typeface="宋体" charset="-122"/>
                <a:cs typeface="Times New Roman" pitchFamily="18" charset="0"/>
              </a:rPr>
              <a:t>1) 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             </a:t>
            </a: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if(top1==</a:t>
            </a:r>
            <a:r>
              <a:rPr lang="en-US" altLang="zh-CN" sz="2600" b="1" dirty="0">
                <a:solidFill>
                  <a:srgbClr val="000099"/>
                </a:solidFill>
                <a:ea typeface="宋体" charset="-122"/>
                <a:cs typeface="Times New Roman" pitchFamily="18" charset="0"/>
              </a:rPr>
              <a:t>–</a:t>
            </a: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1) 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             Error(“Empty Stack1!”);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       else   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             return s[top1</a:t>
            </a:r>
            <a:r>
              <a:rPr lang="en-US" altLang="zh-CN" sz="2600" b="1" dirty="0">
                <a:solidFill>
                  <a:srgbClr val="000099"/>
                </a:solidFill>
                <a:ea typeface="宋体" charset="-122"/>
                <a:cs typeface="Times New Roman" pitchFamily="18" charset="0"/>
              </a:rPr>
              <a:t>– –</a:t>
            </a: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];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             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      </a:t>
            </a:r>
            <a:r>
              <a:rPr lang="en-US" altLang="zh-CN" sz="2600" b="1" dirty="0">
                <a:ea typeface="宋体" charset="-122"/>
                <a:cs typeface="Times New Roman" pitchFamily="18" charset="0"/>
                <a:sym typeface="Symbol" pitchFamily="18" charset="2"/>
              </a:rPr>
              <a:t>else</a:t>
            </a:r>
            <a:endParaRPr lang="en-US" altLang="zh-CN" sz="2600" b="1" dirty="0">
              <a:ea typeface="宋体" charset="-122"/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lang="en-US" altLang="zh-CN" sz="2600" b="1" dirty="0">
                <a:solidFill>
                  <a:schemeClr val="bg1"/>
                </a:solidFill>
                <a:ea typeface="宋体" charset="-122"/>
                <a:cs typeface="Times New Roman" pitchFamily="18" charset="0"/>
              </a:rPr>
              <a:t>              </a:t>
            </a:r>
            <a:r>
              <a:rPr lang="en-US" altLang="zh-CN" sz="2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if(top2==MAXSIZE)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                     Error(“Empty Stack2!”);</a:t>
            </a:r>
            <a:r>
              <a:rPr lang="en-US" altLang="zh-CN" sz="2600" b="1" dirty="0">
                <a:solidFill>
                  <a:srgbClr val="002BB6"/>
                </a:solidFill>
                <a:ea typeface="宋体" charset="-122"/>
                <a:cs typeface="Times New Roman" pitchFamily="18" charset="0"/>
              </a:rPr>
              <a:t> </a:t>
            </a:r>
            <a:endParaRPr lang="en-US" altLang="zh-CN" sz="2600" b="1" dirty="0">
              <a:solidFill>
                <a:srgbClr val="FF0000"/>
              </a:solidFill>
              <a:ea typeface="宋体" charset="-122"/>
              <a:cs typeface="Times New Roman" pitchFamily="18" charset="0"/>
            </a:endParaRP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FF0000"/>
                </a:solidFill>
                <a:ea typeface="宋体" charset="-122"/>
                <a:cs typeface="Times New Roman" pitchFamily="18" charset="0"/>
                <a:sym typeface="Symbol" pitchFamily="18" charset="2"/>
              </a:rPr>
              <a:t>              else</a:t>
            </a: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solidFill>
                  <a:srgbClr val="FF0000"/>
                </a:solidFill>
                <a:ea typeface="宋体" charset="-122"/>
                <a:cs typeface="Times New Roman" pitchFamily="18" charset="0"/>
              </a:rPr>
              <a:t>                     return s[top2++];</a:t>
            </a:r>
          </a:p>
          <a:p>
            <a:pPr>
              <a:lnSpc>
                <a:spcPct val="75000"/>
              </a:lnSpc>
            </a:pPr>
            <a:endParaRPr lang="en-US" altLang="zh-CN" sz="2600" b="1" dirty="0">
              <a:ea typeface="宋体" charset="-122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75000"/>
              </a:lnSpc>
            </a:pPr>
            <a:r>
              <a:rPr lang="en-US" altLang="zh-CN" sz="2600" b="1" dirty="0">
                <a:ea typeface="宋体" charset="-122"/>
                <a:cs typeface="Times New Roman" pitchFamily="18" charset="0"/>
                <a:sym typeface="Symbol" pitchFamily="18" charset="2"/>
              </a:rPr>
              <a:t>}</a:t>
            </a:r>
          </a:p>
        </p:txBody>
      </p:sp>
      <p:grpSp>
        <p:nvGrpSpPr>
          <p:cNvPr id="2" name="Group 198"/>
          <p:cNvGrpSpPr>
            <a:grpSpLocks/>
          </p:cNvGrpSpPr>
          <p:nvPr/>
        </p:nvGrpSpPr>
        <p:grpSpPr bwMode="auto">
          <a:xfrm>
            <a:off x="6877050" y="188913"/>
            <a:ext cx="2124075" cy="1676400"/>
            <a:chOff x="4420" y="316"/>
            <a:chExt cx="1338" cy="1056"/>
          </a:xfrm>
        </p:grpSpPr>
        <p:sp>
          <p:nvSpPr>
            <p:cNvPr id="48140" name="AutoShape 139"/>
            <p:cNvSpPr>
              <a:spLocks noChangeArrowheads="1"/>
            </p:cNvSpPr>
            <p:nvPr/>
          </p:nvSpPr>
          <p:spPr bwMode="auto">
            <a:xfrm rot="3351264">
              <a:off x="4478" y="562"/>
              <a:ext cx="1056" cy="564"/>
            </a:xfrm>
            <a:prstGeom prst="irregularSeal2">
              <a:avLst/>
            </a:prstGeom>
            <a:solidFill>
              <a:srgbClr val="FF3300"/>
            </a:solidFill>
            <a:ln w="539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1" name="Text Box 140"/>
            <p:cNvSpPr txBox="1">
              <a:spLocks noChangeArrowheads="1"/>
            </p:cNvSpPr>
            <p:nvPr/>
          </p:nvSpPr>
          <p:spPr bwMode="auto">
            <a:xfrm rot="397914">
              <a:off x="4420" y="481"/>
              <a:ext cx="1338" cy="59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56796" dir="1593903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5600" b="1" i="1">
                  <a:solidFill>
                    <a:srgbClr val="FFFFFF"/>
                  </a:solidFill>
                  <a:ea typeface="黑体" pitchFamily="2" charset="-122"/>
                </a:rPr>
                <a:t>算法</a:t>
              </a:r>
            </a:p>
          </p:txBody>
        </p:sp>
      </p:grpSp>
      <p:grpSp>
        <p:nvGrpSpPr>
          <p:cNvPr id="3" name="Group 199"/>
          <p:cNvGrpSpPr>
            <a:grpSpLocks/>
          </p:cNvGrpSpPr>
          <p:nvPr/>
        </p:nvGrpSpPr>
        <p:grpSpPr bwMode="auto">
          <a:xfrm>
            <a:off x="1524000" y="2128838"/>
            <a:ext cx="7620000" cy="1600200"/>
            <a:chOff x="960" y="1357"/>
            <a:chExt cx="4800" cy="1008"/>
          </a:xfrm>
        </p:grpSpPr>
        <p:sp>
          <p:nvSpPr>
            <p:cNvPr id="48137" name="Rectangle 190"/>
            <p:cNvSpPr>
              <a:spLocks noChangeArrowheads="1"/>
            </p:cNvSpPr>
            <p:nvPr/>
          </p:nvSpPr>
          <p:spPr bwMode="auto">
            <a:xfrm>
              <a:off x="960" y="1357"/>
              <a:ext cx="2784" cy="1008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8" name="AutoShape 192"/>
            <p:cNvSpPr>
              <a:spLocks noChangeArrowheads="1"/>
            </p:cNvSpPr>
            <p:nvPr/>
          </p:nvSpPr>
          <p:spPr bwMode="auto">
            <a:xfrm>
              <a:off x="3828" y="1405"/>
              <a:ext cx="1776" cy="384"/>
            </a:xfrm>
            <a:prstGeom prst="wedgeRectCallout">
              <a:avLst>
                <a:gd name="adj1" fmla="val -74889"/>
                <a:gd name="adj2" fmla="val 43750"/>
              </a:avLst>
            </a:prstGeom>
            <a:solidFill>
              <a:srgbClr val="00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99190" dir="2388334" algn="ctr" rotWithShape="0">
                <a:srgbClr val="B2B2B2"/>
              </a:outerShdw>
            </a:effec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8139" name="Text Box 193"/>
            <p:cNvSpPr txBox="1">
              <a:spLocks noChangeArrowheads="1"/>
            </p:cNvSpPr>
            <p:nvPr/>
          </p:nvSpPr>
          <p:spPr bwMode="auto">
            <a:xfrm>
              <a:off x="3804" y="1468"/>
              <a:ext cx="1956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FF3300"/>
                  </a:solidFill>
                  <a:ea typeface="幼圆" pitchFamily="49" charset="-122"/>
                </a:rPr>
                <a:t>对第一个栈进行操作</a:t>
              </a:r>
            </a:p>
          </p:txBody>
        </p:sp>
      </p:grpSp>
      <p:grpSp>
        <p:nvGrpSpPr>
          <p:cNvPr id="4" name="Group 200"/>
          <p:cNvGrpSpPr>
            <a:grpSpLocks/>
          </p:cNvGrpSpPr>
          <p:nvPr/>
        </p:nvGrpSpPr>
        <p:grpSpPr bwMode="auto">
          <a:xfrm>
            <a:off x="1524000" y="3645024"/>
            <a:ext cx="7620000" cy="1828800"/>
            <a:chOff x="960" y="2592"/>
            <a:chExt cx="4800" cy="1152"/>
          </a:xfrm>
        </p:grpSpPr>
        <p:sp>
          <p:nvSpPr>
            <p:cNvPr id="48134" name="Rectangle 191"/>
            <p:cNvSpPr>
              <a:spLocks noChangeArrowheads="1"/>
            </p:cNvSpPr>
            <p:nvPr/>
          </p:nvSpPr>
          <p:spPr bwMode="auto">
            <a:xfrm>
              <a:off x="960" y="2736"/>
              <a:ext cx="2784" cy="1008"/>
            </a:xfrm>
            <a:prstGeom prst="rect">
              <a:avLst/>
            </a:prstGeom>
            <a:noFill/>
            <a:ln w="28575">
              <a:solidFill>
                <a:srgbClr val="FF00FF"/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5" name="AutoShape 194"/>
            <p:cNvSpPr>
              <a:spLocks noChangeArrowheads="1"/>
            </p:cNvSpPr>
            <p:nvPr/>
          </p:nvSpPr>
          <p:spPr bwMode="auto">
            <a:xfrm>
              <a:off x="3840" y="2592"/>
              <a:ext cx="1776" cy="384"/>
            </a:xfrm>
            <a:prstGeom prst="wedgeRectCallout">
              <a:avLst>
                <a:gd name="adj1" fmla="val -74889"/>
                <a:gd name="adj2" fmla="val 43750"/>
              </a:avLst>
            </a:prstGeom>
            <a:solidFill>
              <a:srgbClr val="00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99190" dir="2388334" algn="ctr" rotWithShape="0">
                <a:srgbClr val="B2B2B2"/>
              </a:outerShdw>
            </a:effec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8136" name="Text Box 195"/>
            <p:cNvSpPr txBox="1">
              <a:spLocks noChangeArrowheads="1"/>
            </p:cNvSpPr>
            <p:nvPr/>
          </p:nvSpPr>
          <p:spPr bwMode="auto">
            <a:xfrm>
              <a:off x="3840" y="2649"/>
              <a:ext cx="1920" cy="2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300" b="1">
                  <a:solidFill>
                    <a:srgbClr val="FF3300"/>
                  </a:solidFill>
                  <a:ea typeface="幼圆" pitchFamily="49" charset="-122"/>
                </a:rPr>
                <a:t>对第二个栈进行操作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1"/>
          <p:cNvGrpSpPr>
            <a:grpSpLocks/>
          </p:cNvGrpSpPr>
          <p:nvPr/>
        </p:nvGrpSpPr>
        <p:grpSpPr bwMode="auto">
          <a:xfrm>
            <a:off x="685800" y="2971800"/>
            <a:ext cx="7783513" cy="2362200"/>
            <a:chOff x="432" y="1872"/>
            <a:chExt cx="4903" cy="1488"/>
          </a:xfrm>
        </p:grpSpPr>
        <p:sp>
          <p:nvSpPr>
            <p:cNvPr id="49165" name="Rectangle 51"/>
            <p:cNvSpPr>
              <a:spLocks noChangeArrowheads="1"/>
            </p:cNvSpPr>
            <p:nvPr/>
          </p:nvSpPr>
          <p:spPr bwMode="auto">
            <a:xfrm>
              <a:off x="432" y="1872"/>
              <a:ext cx="4848" cy="1488"/>
            </a:xfrm>
            <a:prstGeom prst="rect">
              <a:avLst/>
            </a:prstGeom>
            <a:solidFill>
              <a:srgbClr val="FFFFC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33487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Text Box 52"/>
            <p:cNvSpPr txBox="1">
              <a:spLocks noChangeArrowheads="1"/>
            </p:cNvSpPr>
            <p:nvPr/>
          </p:nvSpPr>
          <p:spPr bwMode="auto">
            <a:xfrm>
              <a:off x="679" y="2080"/>
              <a:ext cx="4656" cy="10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5000"/>
                </a:lnSpc>
              </a:pP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    链接栈就是用一个线性链表来实现一</a:t>
              </a:r>
            </a:p>
            <a:p>
              <a:pPr eaLnBrk="1" hangingPunct="1">
                <a:lnSpc>
                  <a:spcPct val="95000"/>
                </a:lnSpc>
              </a:pP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个栈结构, 同时设置一个指针变量( 这里</a:t>
              </a:r>
            </a:p>
            <a:p>
              <a:pPr eaLnBrk="1" hangingPunct="1">
                <a:lnSpc>
                  <a:spcPct val="95000"/>
                </a:lnSpc>
              </a:pP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不妨仍用</a:t>
              </a:r>
              <a:r>
                <a:rPr kumimoji="1" lang="en-US" altLang="en-US" sz="2800" b="1" dirty="0">
                  <a:solidFill>
                    <a:srgbClr val="FF3300"/>
                  </a:solidFill>
                  <a:ea typeface="幼圆" pitchFamily="49" charset="-122"/>
                </a:rPr>
                <a:t>top</a:t>
              </a: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表示)指出当前栈顶元素所在链</a:t>
              </a:r>
            </a:p>
            <a:p>
              <a:pPr eaLnBrk="1" hangingPunct="1">
                <a:lnSpc>
                  <a:spcPct val="95000"/>
                </a:lnSpc>
              </a:pPr>
              <a:r>
                <a:rPr kumimoji="1" lang="zh-CN" altLang="en-US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结点的位置。栈为空时，有</a:t>
              </a:r>
              <a:r>
                <a:rPr kumimoji="1" lang="en-US" altLang="en-US" sz="2700" b="1" dirty="0">
                  <a:solidFill>
                    <a:srgbClr val="000099"/>
                  </a:solidFill>
                  <a:ea typeface="幼圆" pitchFamily="49" charset="-122"/>
                </a:rPr>
                <a:t>top=NULL</a:t>
              </a:r>
              <a:r>
                <a:rPr kumimoji="1" lang="en-US" altLang="zh-CN" sz="27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。</a:t>
              </a:r>
            </a:p>
          </p:txBody>
        </p:sp>
      </p:grpSp>
      <p:grpSp>
        <p:nvGrpSpPr>
          <p:cNvPr id="3" name="Group 163"/>
          <p:cNvGrpSpPr>
            <a:grpSpLocks/>
          </p:cNvGrpSpPr>
          <p:nvPr/>
        </p:nvGrpSpPr>
        <p:grpSpPr bwMode="auto">
          <a:xfrm>
            <a:off x="590550" y="609600"/>
            <a:ext cx="5486400" cy="685800"/>
            <a:chOff x="372" y="576"/>
            <a:chExt cx="3456" cy="432"/>
          </a:xfrm>
        </p:grpSpPr>
        <p:sp>
          <p:nvSpPr>
            <p:cNvPr id="49163" name="Rectangle 121"/>
            <p:cNvSpPr>
              <a:spLocks noChangeArrowheads="1"/>
            </p:cNvSpPr>
            <p:nvPr/>
          </p:nvSpPr>
          <p:spPr bwMode="auto">
            <a:xfrm>
              <a:off x="372" y="576"/>
              <a:ext cx="3456" cy="432"/>
            </a:xfrm>
            <a:prstGeom prst="rect">
              <a:avLst/>
            </a:prstGeom>
            <a:gradFill rotWithShape="0">
              <a:gsLst>
                <a:gs pos="0">
                  <a:srgbClr val="000076"/>
                </a:gs>
                <a:gs pos="50000">
                  <a:srgbClr val="0000FF"/>
                </a:gs>
                <a:gs pos="100000">
                  <a:srgbClr val="000076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5724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Rectangle 122"/>
            <p:cNvSpPr>
              <a:spLocks noChangeArrowheads="1"/>
            </p:cNvSpPr>
            <p:nvPr/>
          </p:nvSpPr>
          <p:spPr bwMode="auto">
            <a:xfrm>
              <a:off x="427" y="600"/>
              <a:ext cx="3281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en-US" altLang="zh-CN" sz="3600" b="1" dirty="0">
                  <a:solidFill>
                    <a:srgbClr val="FFFFFF"/>
                  </a:solidFill>
                  <a:ea typeface="宋体" charset="-122"/>
                </a:rPr>
                <a:t>3</a:t>
              </a:r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.3</a:t>
              </a:r>
              <a:r>
                <a:rPr kumimoji="1" lang="zh-CN" altLang="en-US" sz="3600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zh-CN" altLang="en-US" sz="3600" b="1" dirty="0">
                  <a:solidFill>
                    <a:srgbClr val="FFFFFF"/>
                  </a:solidFill>
                </a:rPr>
                <a:t>栈的链式存储结构</a:t>
              </a:r>
            </a:p>
          </p:txBody>
        </p:sp>
      </p:grpSp>
      <p:grpSp>
        <p:nvGrpSpPr>
          <p:cNvPr id="4" name="Group 172"/>
          <p:cNvGrpSpPr>
            <a:grpSpLocks/>
          </p:cNvGrpSpPr>
          <p:nvPr/>
        </p:nvGrpSpPr>
        <p:grpSpPr bwMode="auto">
          <a:xfrm>
            <a:off x="609600" y="1828800"/>
            <a:ext cx="2882900" cy="609600"/>
            <a:chOff x="384" y="1152"/>
            <a:chExt cx="1680" cy="384"/>
          </a:xfrm>
        </p:grpSpPr>
        <p:sp>
          <p:nvSpPr>
            <p:cNvPr id="49161" name="Rectangle 159"/>
            <p:cNvSpPr>
              <a:spLocks noChangeArrowheads="1"/>
            </p:cNvSpPr>
            <p:nvPr/>
          </p:nvSpPr>
          <p:spPr bwMode="auto">
            <a:xfrm>
              <a:off x="384" y="1152"/>
              <a:ext cx="1584" cy="384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07763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2" name="Rectangle 160"/>
            <p:cNvSpPr>
              <a:spLocks noChangeArrowheads="1"/>
            </p:cNvSpPr>
            <p:nvPr/>
          </p:nvSpPr>
          <p:spPr bwMode="auto">
            <a:xfrm>
              <a:off x="436" y="1163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一</a:t>
              </a:r>
              <a:r>
                <a:rPr kumimoji="1" lang="en-US" altLang="zh-CN" sz="30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构造原理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118225" y="1295400"/>
            <a:ext cx="2873375" cy="1524000"/>
            <a:chOff x="6118225" y="1295400"/>
            <a:chExt cx="2873375" cy="1524000"/>
          </a:xfrm>
        </p:grpSpPr>
        <p:grpSp>
          <p:nvGrpSpPr>
            <p:cNvPr id="5" name="Group 173"/>
            <p:cNvGrpSpPr>
              <a:grpSpLocks/>
            </p:cNvGrpSpPr>
            <p:nvPr/>
          </p:nvGrpSpPr>
          <p:grpSpPr bwMode="auto">
            <a:xfrm>
              <a:off x="6118225" y="1295400"/>
              <a:ext cx="2873375" cy="1524000"/>
              <a:chOff x="3854" y="816"/>
              <a:chExt cx="1810" cy="960"/>
            </a:xfrm>
          </p:grpSpPr>
          <p:sp>
            <p:nvSpPr>
              <p:cNvPr id="49159" name="Freeform 166"/>
              <p:cNvSpPr>
                <a:spLocks/>
              </p:cNvSpPr>
              <p:nvPr/>
            </p:nvSpPr>
            <p:spPr bwMode="auto">
              <a:xfrm>
                <a:off x="3854" y="816"/>
                <a:ext cx="1810" cy="960"/>
              </a:xfrm>
              <a:custGeom>
                <a:avLst/>
                <a:gdLst>
                  <a:gd name="T0" fmla="*/ 565 w 1137"/>
                  <a:gd name="T1" fmla="*/ 153 h 1082"/>
                  <a:gd name="T2" fmla="*/ 339 w 1137"/>
                  <a:gd name="T3" fmla="*/ 354 h 1082"/>
                  <a:gd name="T4" fmla="*/ 638 w 1137"/>
                  <a:gd name="T5" fmla="*/ 432 h 1082"/>
                  <a:gd name="T6" fmla="*/ 715 w 1137"/>
                  <a:gd name="T7" fmla="*/ 597 h 1082"/>
                  <a:gd name="T8" fmla="*/ 1078 w 1137"/>
                  <a:gd name="T9" fmla="*/ 640 h 1082"/>
                  <a:gd name="T10" fmla="*/ 3524 w 1137"/>
                  <a:gd name="T11" fmla="*/ 646 h 1082"/>
                  <a:gd name="T12" fmla="*/ 4414 w 1137"/>
                  <a:gd name="T13" fmla="*/ 640 h 1082"/>
                  <a:gd name="T14" fmla="*/ 5077 w 1137"/>
                  <a:gd name="T15" fmla="*/ 632 h 1082"/>
                  <a:gd name="T16" fmla="*/ 6555 w 1137"/>
                  <a:gd name="T17" fmla="*/ 625 h 1082"/>
                  <a:gd name="T18" fmla="*/ 7076 w 1137"/>
                  <a:gd name="T19" fmla="*/ 667 h 1082"/>
                  <a:gd name="T20" fmla="*/ 7000 w 1137"/>
                  <a:gd name="T21" fmla="*/ 646 h 1082"/>
                  <a:gd name="T22" fmla="*/ 6855 w 1137"/>
                  <a:gd name="T23" fmla="*/ 625 h 1082"/>
                  <a:gd name="T24" fmla="*/ 7149 w 1137"/>
                  <a:gd name="T25" fmla="*/ 153 h 1082"/>
                  <a:gd name="T26" fmla="*/ 4777 w 1137"/>
                  <a:gd name="T27" fmla="*/ 68 h 1082"/>
                  <a:gd name="T28" fmla="*/ 4336 w 1137"/>
                  <a:gd name="T29" fmla="*/ 46 h 1082"/>
                  <a:gd name="T30" fmla="*/ 3743 w 1137"/>
                  <a:gd name="T31" fmla="*/ 32 h 1082"/>
                  <a:gd name="T32" fmla="*/ 2268 w 1137"/>
                  <a:gd name="T33" fmla="*/ 40 h 1082"/>
                  <a:gd name="T34" fmla="*/ 1972 w 1137"/>
                  <a:gd name="T35" fmla="*/ 68 h 1082"/>
                  <a:gd name="T36" fmla="*/ 1226 w 1137"/>
                  <a:gd name="T37" fmla="*/ 104 h 1082"/>
                  <a:gd name="T38" fmla="*/ 339 w 1137"/>
                  <a:gd name="T39" fmla="*/ 96 h 1082"/>
                  <a:gd name="T40" fmla="*/ 46 w 1137"/>
                  <a:gd name="T41" fmla="*/ 90 h 1082"/>
                  <a:gd name="T42" fmla="*/ 271 w 1137"/>
                  <a:gd name="T43" fmla="*/ 111 h 1082"/>
                  <a:gd name="T44" fmla="*/ 415 w 1137"/>
                  <a:gd name="T45" fmla="*/ 161 h 1082"/>
                  <a:gd name="T46" fmla="*/ 715 w 1137"/>
                  <a:gd name="T47" fmla="*/ 168 h 1082"/>
                  <a:gd name="T48" fmla="*/ 565 w 1137"/>
                  <a:gd name="T49" fmla="*/ 153 h 108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137" h="1082">
                    <a:moveTo>
                      <a:pt x="88" y="248"/>
                    </a:moveTo>
                    <a:cubicBezTo>
                      <a:pt x="114" y="357"/>
                      <a:pt x="115" y="477"/>
                      <a:pt x="53" y="571"/>
                    </a:cubicBezTo>
                    <a:cubicBezTo>
                      <a:pt x="64" y="621"/>
                      <a:pt x="84" y="651"/>
                      <a:pt x="99" y="698"/>
                    </a:cubicBezTo>
                    <a:cubicBezTo>
                      <a:pt x="103" y="786"/>
                      <a:pt x="101" y="874"/>
                      <a:pt x="111" y="962"/>
                    </a:cubicBezTo>
                    <a:cubicBezTo>
                      <a:pt x="115" y="1002"/>
                      <a:pt x="128" y="1030"/>
                      <a:pt x="168" y="1032"/>
                    </a:cubicBezTo>
                    <a:cubicBezTo>
                      <a:pt x="295" y="1039"/>
                      <a:pt x="422" y="1039"/>
                      <a:pt x="549" y="1043"/>
                    </a:cubicBezTo>
                    <a:cubicBezTo>
                      <a:pt x="595" y="1039"/>
                      <a:pt x="642" y="1041"/>
                      <a:pt x="687" y="1032"/>
                    </a:cubicBezTo>
                    <a:cubicBezTo>
                      <a:pt x="812" y="1007"/>
                      <a:pt x="586" y="987"/>
                      <a:pt x="790" y="1020"/>
                    </a:cubicBezTo>
                    <a:cubicBezTo>
                      <a:pt x="854" y="1082"/>
                      <a:pt x="949" y="1038"/>
                      <a:pt x="1021" y="1009"/>
                    </a:cubicBezTo>
                    <a:cubicBezTo>
                      <a:pt x="1032" y="1020"/>
                      <a:pt x="1087" y="1078"/>
                      <a:pt x="1102" y="1078"/>
                    </a:cubicBezTo>
                    <a:cubicBezTo>
                      <a:pt x="1114" y="1078"/>
                      <a:pt x="1096" y="1054"/>
                      <a:pt x="1090" y="1043"/>
                    </a:cubicBezTo>
                    <a:cubicBezTo>
                      <a:pt x="1084" y="1031"/>
                      <a:pt x="1075" y="1020"/>
                      <a:pt x="1067" y="1009"/>
                    </a:cubicBezTo>
                    <a:cubicBezTo>
                      <a:pt x="1075" y="569"/>
                      <a:pt x="1028" y="519"/>
                      <a:pt x="1113" y="248"/>
                    </a:cubicBezTo>
                    <a:cubicBezTo>
                      <a:pt x="1068" y="0"/>
                      <a:pt x="1137" y="146"/>
                      <a:pt x="744" y="110"/>
                    </a:cubicBezTo>
                    <a:cubicBezTo>
                      <a:pt x="718" y="108"/>
                      <a:pt x="700" y="82"/>
                      <a:pt x="675" y="75"/>
                    </a:cubicBezTo>
                    <a:cubicBezTo>
                      <a:pt x="645" y="67"/>
                      <a:pt x="583" y="52"/>
                      <a:pt x="583" y="52"/>
                    </a:cubicBezTo>
                    <a:cubicBezTo>
                      <a:pt x="506" y="56"/>
                      <a:pt x="428" y="48"/>
                      <a:pt x="353" y="64"/>
                    </a:cubicBezTo>
                    <a:cubicBezTo>
                      <a:pt x="332" y="68"/>
                      <a:pt x="324" y="97"/>
                      <a:pt x="307" y="110"/>
                    </a:cubicBezTo>
                    <a:cubicBezTo>
                      <a:pt x="272" y="136"/>
                      <a:pt x="227" y="144"/>
                      <a:pt x="191" y="168"/>
                    </a:cubicBezTo>
                    <a:cubicBezTo>
                      <a:pt x="145" y="164"/>
                      <a:pt x="99" y="162"/>
                      <a:pt x="53" y="156"/>
                    </a:cubicBezTo>
                    <a:cubicBezTo>
                      <a:pt x="37" y="154"/>
                      <a:pt x="14" y="131"/>
                      <a:pt x="7" y="145"/>
                    </a:cubicBezTo>
                    <a:cubicBezTo>
                      <a:pt x="0" y="160"/>
                      <a:pt x="30" y="168"/>
                      <a:pt x="42" y="179"/>
                    </a:cubicBezTo>
                    <a:cubicBezTo>
                      <a:pt x="50" y="206"/>
                      <a:pt x="45" y="240"/>
                      <a:pt x="65" y="260"/>
                    </a:cubicBezTo>
                    <a:cubicBezTo>
                      <a:pt x="76" y="271"/>
                      <a:pt x="97" y="278"/>
                      <a:pt x="111" y="271"/>
                    </a:cubicBezTo>
                    <a:cubicBezTo>
                      <a:pt x="121" y="266"/>
                      <a:pt x="96" y="256"/>
                      <a:pt x="88" y="248"/>
                    </a:cubicBezTo>
                    <a:close/>
                  </a:path>
                </a:pathLst>
              </a:custGeom>
              <a:noFill/>
              <a:ln w="76200" cap="sq" cmpd="sng">
                <a:solidFill>
                  <a:srgbClr val="00CC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B2B2B2"/>
                </a:outerShdw>
              </a:effec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0" name="Text Box 167"/>
              <p:cNvSpPr txBox="1">
                <a:spLocks noChangeArrowheads="1"/>
              </p:cNvSpPr>
              <p:nvPr/>
            </p:nvSpPr>
            <p:spPr bwMode="auto">
              <a:xfrm>
                <a:off x="4094" y="936"/>
                <a:ext cx="1553" cy="44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000" b="1" dirty="0">
                    <a:solidFill>
                      <a:srgbClr val="FF3300"/>
                    </a:solidFill>
                    <a:ea typeface="华文新魏" pitchFamily="2" charset="-122"/>
                  </a:rPr>
                  <a:t>链接栈</a:t>
                </a:r>
              </a:p>
            </p:txBody>
          </p:sp>
        </p:grpSp>
        <p:sp>
          <p:nvSpPr>
            <p:cNvPr id="13481" name="Text Box 169"/>
            <p:cNvSpPr txBox="1">
              <a:spLocks noChangeArrowheads="1"/>
            </p:cNvSpPr>
            <p:nvPr/>
          </p:nvSpPr>
          <p:spPr bwMode="auto">
            <a:xfrm>
              <a:off x="6948488" y="2014538"/>
              <a:ext cx="1295400" cy="6413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600" b="1">
                  <a:solidFill>
                    <a:srgbClr val="FF3300"/>
                  </a:solidFill>
                  <a:ea typeface="黑体" pitchFamily="2" charset="-122"/>
                </a:rPr>
                <a:t>链栈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274740" y="4376812"/>
            <a:ext cx="2260600" cy="762000"/>
            <a:chOff x="1824" y="2928"/>
            <a:chExt cx="1424" cy="480"/>
          </a:xfrm>
        </p:grpSpPr>
        <p:sp>
          <p:nvSpPr>
            <p:cNvPr id="50206" name="AutoShape 17"/>
            <p:cNvSpPr>
              <a:spLocks noChangeArrowheads="1"/>
            </p:cNvSpPr>
            <p:nvPr/>
          </p:nvSpPr>
          <p:spPr bwMode="auto">
            <a:xfrm>
              <a:off x="1824" y="2928"/>
              <a:ext cx="1392" cy="480"/>
            </a:xfrm>
            <a:prstGeom prst="cloudCallout">
              <a:avLst>
                <a:gd name="adj1" fmla="val -77875"/>
                <a:gd name="adj2" fmla="val -105833"/>
              </a:avLst>
            </a:prstGeom>
            <a:noFill/>
            <a:ln w="57150" cap="sq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>
              <a:outerShdw dist="56796" dir="159390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>
                <a:ea typeface="黑体" pitchFamily="2" charset="-122"/>
              </a:endParaRPr>
            </a:p>
          </p:txBody>
        </p:sp>
        <p:sp>
          <p:nvSpPr>
            <p:cNvPr id="50207" name="Text Box 18"/>
            <p:cNvSpPr txBox="1">
              <a:spLocks noChangeArrowheads="1"/>
            </p:cNvSpPr>
            <p:nvPr/>
          </p:nvSpPr>
          <p:spPr bwMode="auto">
            <a:xfrm>
              <a:off x="1964" y="2960"/>
              <a:ext cx="1284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rgbClr val="FF0000"/>
                  </a:solidFill>
                  <a:ea typeface="黑体" pitchFamily="2" charset="-122"/>
                </a:rPr>
                <a:t>栈顶元素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533400" y="549275"/>
            <a:ext cx="7856538" cy="2016125"/>
            <a:chOff x="336" y="255"/>
            <a:chExt cx="4949" cy="1270"/>
          </a:xfrm>
        </p:grpSpPr>
        <p:sp>
          <p:nvSpPr>
            <p:cNvPr id="50203" name="Text Box 30"/>
            <p:cNvSpPr txBox="1">
              <a:spLocks noChangeArrowheads="1"/>
            </p:cNvSpPr>
            <p:nvPr/>
          </p:nvSpPr>
          <p:spPr bwMode="auto">
            <a:xfrm>
              <a:off x="341" y="642"/>
              <a:ext cx="4944" cy="88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00009A"/>
                  </a:solidFill>
                  <a:latin typeface="幼圆" pitchFamily="49" charset="-122"/>
                  <a:ea typeface="幼圆" pitchFamily="49" charset="-122"/>
                </a:rPr>
                <a:t>        在一个初始为空的链接栈中依次插入元素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kumimoji="1" lang="zh-CN" altLang="en-US" sz="2800" b="1" dirty="0">
                  <a:solidFill>
                    <a:srgbClr val="00009A"/>
                  </a:solidFill>
                  <a:ea typeface="幼圆" pitchFamily="49" charset="-122"/>
                </a:rPr>
                <a:t>                                 </a:t>
              </a:r>
              <a:r>
                <a:rPr kumimoji="1" lang="en-US" altLang="en-US" sz="3000" b="1" dirty="0">
                  <a:solidFill>
                    <a:srgbClr val="FF3300"/>
                  </a:solidFill>
                  <a:ea typeface="幼圆" pitchFamily="49" charset="-122"/>
                </a:rPr>
                <a:t>A,   B,   C,   D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00009A"/>
                  </a:solidFill>
                  <a:latin typeface="幼圆" pitchFamily="49" charset="-122"/>
                  <a:ea typeface="幼圆" pitchFamily="49" charset="-122"/>
                </a:rPr>
                <a:t>       以后, 栈的状态为</a:t>
              </a:r>
              <a:endParaRPr kumimoji="1" lang="zh-CN" altLang="en-US" sz="2600" dirty="0">
                <a:solidFill>
                  <a:srgbClr val="00009A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50204" name="Oval 31"/>
            <p:cNvSpPr>
              <a:spLocks noChangeArrowheads="1"/>
            </p:cNvSpPr>
            <p:nvPr/>
          </p:nvSpPr>
          <p:spPr bwMode="auto">
            <a:xfrm>
              <a:off x="336" y="318"/>
              <a:ext cx="672" cy="432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5" name="Text Box 32"/>
            <p:cNvSpPr txBox="1">
              <a:spLocks noChangeArrowheads="1"/>
            </p:cNvSpPr>
            <p:nvPr/>
          </p:nvSpPr>
          <p:spPr bwMode="auto">
            <a:xfrm>
              <a:off x="410" y="255"/>
              <a:ext cx="516" cy="53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5000" b="1">
                  <a:solidFill>
                    <a:srgbClr val="FF3300"/>
                  </a:solidFill>
                  <a:ea typeface="华文新魏" pitchFamily="2" charset="-122"/>
                </a:rPr>
                <a:t>例</a:t>
              </a: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1331640" y="2636912"/>
            <a:ext cx="6437313" cy="1265237"/>
            <a:chOff x="838" y="1480"/>
            <a:chExt cx="4055" cy="79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383" y="1933"/>
              <a:ext cx="635" cy="272"/>
              <a:chOff x="1565" y="1933"/>
              <a:chExt cx="635" cy="272"/>
            </a:xfrm>
          </p:grpSpPr>
          <p:sp>
            <p:nvSpPr>
              <p:cNvPr id="50201" name="Rectangle 34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2" name="Rectangle 35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7"/>
            <p:cNvGrpSpPr>
              <a:grpSpLocks/>
            </p:cNvGrpSpPr>
            <p:nvPr/>
          </p:nvGrpSpPr>
          <p:grpSpPr bwMode="auto">
            <a:xfrm>
              <a:off x="2336" y="1933"/>
              <a:ext cx="635" cy="272"/>
              <a:chOff x="1565" y="1933"/>
              <a:chExt cx="635" cy="272"/>
            </a:xfrm>
          </p:grpSpPr>
          <p:sp>
            <p:nvSpPr>
              <p:cNvPr id="50199" name="Rectangle 38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200" name="Rectangle 39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3291" y="1933"/>
              <a:ext cx="635" cy="272"/>
              <a:chOff x="1565" y="1933"/>
              <a:chExt cx="635" cy="272"/>
            </a:xfrm>
          </p:grpSpPr>
          <p:sp>
            <p:nvSpPr>
              <p:cNvPr id="50197" name="Rectangle 41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8" name="Rectangle 42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4238" y="1933"/>
              <a:ext cx="635" cy="272"/>
              <a:chOff x="1565" y="1933"/>
              <a:chExt cx="635" cy="272"/>
            </a:xfrm>
          </p:grpSpPr>
          <p:sp>
            <p:nvSpPr>
              <p:cNvPr id="50195" name="Rectangle 44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196" name="Rectangle 45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185" name="Line 47"/>
            <p:cNvSpPr>
              <a:spLocks noChangeShapeType="1"/>
            </p:cNvSpPr>
            <p:nvPr/>
          </p:nvSpPr>
          <p:spPr bwMode="auto">
            <a:xfrm>
              <a:off x="1919" y="2064"/>
              <a:ext cx="409" cy="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6" name="Line 48"/>
            <p:cNvSpPr>
              <a:spLocks noChangeShapeType="1"/>
            </p:cNvSpPr>
            <p:nvPr/>
          </p:nvSpPr>
          <p:spPr bwMode="auto">
            <a:xfrm>
              <a:off x="2855" y="2069"/>
              <a:ext cx="409" cy="0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7" name="Line 49"/>
            <p:cNvSpPr>
              <a:spLocks noChangeShapeType="1"/>
            </p:cNvSpPr>
            <p:nvPr/>
          </p:nvSpPr>
          <p:spPr bwMode="auto">
            <a:xfrm>
              <a:off x="3810" y="2069"/>
              <a:ext cx="409" cy="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8" name="Text Box 50"/>
            <p:cNvSpPr txBox="1">
              <a:spLocks noChangeArrowheads="1"/>
            </p:cNvSpPr>
            <p:nvPr/>
          </p:nvSpPr>
          <p:spPr bwMode="auto">
            <a:xfrm>
              <a:off x="4628" y="1912"/>
              <a:ext cx="265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3399"/>
                  </a:solidFill>
                </a:rPr>
                <a:t>^</a:t>
              </a:r>
            </a:p>
          </p:txBody>
        </p:sp>
        <p:sp>
          <p:nvSpPr>
            <p:cNvPr id="50189" name="Rectangle 51"/>
            <p:cNvSpPr>
              <a:spLocks noChangeArrowheads="1"/>
            </p:cNvSpPr>
            <p:nvPr/>
          </p:nvSpPr>
          <p:spPr bwMode="auto">
            <a:xfrm>
              <a:off x="4313" y="1902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en-US" sz="2800" b="1">
                  <a:solidFill>
                    <a:srgbClr val="FF3300"/>
                  </a:solidFill>
                </a:rPr>
                <a:t>A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50190" name="Rectangle 52"/>
            <p:cNvSpPr>
              <a:spLocks noChangeArrowheads="1"/>
            </p:cNvSpPr>
            <p:nvPr/>
          </p:nvSpPr>
          <p:spPr bwMode="auto">
            <a:xfrm>
              <a:off x="3360" y="1912"/>
              <a:ext cx="26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B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50191" name="Rectangle 53"/>
            <p:cNvSpPr>
              <a:spLocks noChangeArrowheads="1"/>
            </p:cNvSpPr>
            <p:nvPr/>
          </p:nvSpPr>
          <p:spPr bwMode="auto">
            <a:xfrm>
              <a:off x="2402" y="1904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C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50192" name="Rectangle 54"/>
            <p:cNvSpPr>
              <a:spLocks noChangeArrowheads="1"/>
            </p:cNvSpPr>
            <p:nvPr/>
          </p:nvSpPr>
          <p:spPr bwMode="auto">
            <a:xfrm>
              <a:off x="1450" y="1901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D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50193" name="Rectangle 55"/>
            <p:cNvSpPr>
              <a:spLocks noChangeArrowheads="1"/>
            </p:cNvSpPr>
            <p:nvPr/>
          </p:nvSpPr>
          <p:spPr bwMode="auto">
            <a:xfrm>
              <a:off x="838" y="1480"/>
              <a:ext cx="545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600" b="1">
                  <a:solidFill>
                    <a:srgbClr val="FF0000"/>
                  </a:solidFill>
                </a:rPr>
                <a:t>top</a:t>
              </a:r>
              <a:endParaRPr kumimoji="1" lang="zh-CN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50194" name="Line 56"/>
            <p:cNvSpPr>
              <a:spLocks noChangeShapeType="1"/>
            </p:cNvSpPr>
            <p:nvPr/>
          </p:nvSpPr>
          <p:spPr bwMode="auto">
            <a:xfrm>
              <a:off x="1172" y="1784"/>
              <a:ext cx="182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" name="Group 171"/>
          <p:cNvGrpSpPr>
            <a:grpSpLocks/>
          </p:cNvGrpSpPr>
          <p:nvPr/>
        </p:nvGrpSpPr>
        <p:grpSpPr bwMode="auto">
          <a:xfrm>
            <a:off x="755576" y="5229200"/>
            <a:ext cx="7783513" cy="1340768"/>
            <a:chOff x="432" y="1872"/>
            <a:chExt cx="4903" cy="1488"/>
          </a:xfrm>
        </p:grpSpPr>
        <p:sp>
          <p:nvSpPr>
            <p:cNvPr id="33" name="Rectangle 51"/>
            <p:cNvSpPr>
              <a:spLocks noChangeArrowheads="1"/>
            </p:cNvSpPr>
            <p:nvPr/>
          </p:nvSpPr>
          <p:spPr bwMode="auto">
            <a:xfrm>
              <a:off x="432" y="1872"/>
              <a:ext cx="4848" cy="1488"/>
            </a:xfrm>
            <a:prstGeom prst="rect">
              <a:avLst/>
            </a:prstGeom>
            <a:solidFill>
              <a:srgbClr val="FFFFC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33487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34" name="Text Box 52"/>
            <p:cNvSpPr txBox="1">
              <a:spLocks noChangeArrowheads="1"/>
            </p:cNvSpPr>
            <p:nvPr/>
          </p:nvSpPr>
          <p:spPr bwMode="auto">
            <a:xfrm>
              <a:off x="679" y="2080"/>
              <a:ext cx="4656" cy="88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kumimoji="1" lang="zh-CN" altLang="en-US" sz="2400" b="1" dirty="0">
                  <a:solidFill>
                    <a:srgbClr val="7030A0"/>
                  </a:solidFill>
                  <a:latin typeface="幼圆" pitchFamily="49" charset="-122"/>
                  <a:ea typeface="幼圆" pitchFamily="49" charset="-122"/>
                </a:rPr>
                <a:t>链栈是一种特殊的链表，其结点的插入（进栈）和删除（出栈）操作始终在链表的头。</a:t>
              </a:r>
              <a:endParaRPr kumimoji="1" lang="en-US" altLang="zh-CN" sz="2400" b="1" dirty="0">
                <a:solidFill>
                  <a:srgbClr val="7030A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1547813" y="1400175"/>
            <a:ext cx="5976937" cy="3108327"/>
            <a:chOff x="1111" y="709"/>
            <a:chExt cx="3765" cy="1958"/>
          </a:xfrm>
        </p:grpSpPr>
        <p:sp>
          <p:nvSpPr>
            <p:cNvPr id="51203" name="Rectangle 3"/>
            <p:cNvSpPr>
              <a:spLocks noChangeArrowheads="1"/>
            </p:cNvSpPr>
            <p:nvPr/>
          </p:nvSpPr>
          <p:spPr bwMode="auto">
            <a:xfrm>
              <a:off x="1446" y="1150"/>
              <a:ext cx="3354" cy="1517"/>
            </a:xfrm>
            <a:prstGeom prst="rect">
              <a:avLst/>
            </a:prstGeom>
            <a:solidFill>
              <a:srgbClr val="FFFFCD"/>
            </a:solidFill>
            <a:ln w="12700" cap="sq">
              <a:noFill/>
              <a:miter lim="800000"/>
              <a:headEnd/>
              <a:tailEnd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4" name="Text Box 4"/>
            <p:cNvSpPr txBox="1">
              <a:spLocks noChangeArrowheads="1"/>
            </p:cNvSpPr>
            <p:nvPr/>
          </p:nvSpPr>
          <p:spPr bwMode="auto">
            <a:xfrm>
              <a:off x="1610" y="1125"/>
              <a:ext cx="3266" cy="154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struct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 node { 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>
                  <a:solidFill>
                    <a:srgbClr val="000099"/>
                  </a:solidFill>
                </a:rPr>
                <a:t>        </a:t>
              </a: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SElmeType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 data;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>
                  <a:solidFill>
                    <a:srgbClr val="000099"/>
                  </a:solidFill>
                </a:rPr>
                <a:t>        </a:t>
              </a: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struct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 node  *link;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>
                  <a:solidFill>
                    <a:srgbClr val="000099"/>
                  </a:solidFill>
                </a:rPr>
                <a:t>};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typedef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 </a:t>
              </a: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struct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node  *</a:t>
              </a:r>
              <a:r>
                <a:rPr lang="en-US" altLang="zh-CN" sz="3600" b="1" baseline="-10000" dirty="0" err="1">
                  <a:solidFill>
                    <a:srgbClr val="FF0000"/>
                  </a:solidFill>
                </a:rPr>
                <a:t>Nodeptr</a:t>
              </a:r>
              <a:r>
                <a:rPr lang="en-US" altLang="zh-CN" sz="3600" b="1" baseline="-10000" dirty="0">
                  <a:solidFill>
                    <a:srgbClr val="FF0000"/>
                  </a:solidFill>
                </a:rPr>
                <a:t>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typedef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 </a:t>
              </a: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struct</a:t>
              </a:r>
              <a:r>
                <a:rPr lang="en-US" altLang="zh-CN" sz="3600" b="1" baseline="-10000" dirty="0">
                  <a:solidFill>
                    <a:srgbClr val="000099"/>
                  </a:solidFill>
                </a:rPr>
                <a:t> node  </a:t>
              </a:r>
              <a:r>
                <a:rPr lang="en-US" altLang="zh-CN" sz="3600" b="1" baseline="-10000" dirty="0" err="1">
                  <a:solidFill>
                    <a:srgbClr val="FF0000"/>
                  </a:solidFill>
                </a:rPr>
                <a:t>Node</a:t>
              </a:r>
              <a:r>
                <a:rPr lang="en-US" altLang="zh-CN" sz="3600" b="1" baseline="-10000" dirty="0">
                  <a:solidFill>
                    <a:srgbClr val="FF0000"/>
                  </a:solidFill>
                </a:rPr>
                <a:t>;</a:t>
              </a:r>
            </a:p>
            <a:p>
              <a:pPr fontAlgn="t">
                <a:lnSpc>
                  <a:spcPct val="85000"/>
                </a:lnSpc>
              </a:pPr>
              <a:r>
                <a:rPr lang="en-US" altLang="zh-CN" sz="3600" b="1" baseline="-10000" dirty="0" err="1">
                  <a:solidFill>
                    <a:srgbClr val="000099"/>
                  </a:solidFill>
                </a:rPr>
                <a:t>Nodeptr</a:t>
              </a:r>
              <a:r>
                <a:rPr lang="en-US" altLang="zh-CN" sz="3600" b="1" baseline="-10000" dirty="0">
                  <a:solidFill>
                    <a:srgbClr val="FF0000"/>
                  </a:solidFill>
                </a:rPr>
                <a:t> Top; //</a:t>
              </a:r>
              <a:r>
                <a:rPr lang="zh-CN" altLang="en-US" sz="3600" b="1" baseline="-10000" dirty="0">
                  <a:solidFill>
                    <a:srgbClr val="FF0000"/>
                  </a:solidFill>
                </a:rPr>
                <a:t>即为链表的头结点指针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  </a:t>
              </a:r>
              <a:endParaRPr lang="en-US" altLang="zh-CN" sz="3600" b="1" baseline="-10000" dirty="0">
                <a:solidFill>
                  <a:srgbClr val="FF0000"/>
                </a:solidFill>
              </a:endParaRPr>
            </a:p>
          </p:txBody>
        </p:sp>
        <p:sp>
          <p:nvSpPr>
            <p:cNvPr id="51205" name="Oval 125"/>
            <p:cNvSpPr>
              <a:spLocks noChangeArrowheads="1"/>
            </p:cNvSpPr>
            <p:nvPr/>
          </p:nvSpPr>
          <p:spPr bwMode="auto">
            <a:xfrm rot="-383283">
              <a:off x="1111" y="810"/>
              <a:ext cx="1676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63500" dir="221219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6" name="Text Box 126"/>
            <p:cNvSpPr txBox="1">
              <a:spLocks noChangeArrowheads="1"/>
            </p:cNvSpPr>
            <p:nvPr/>
          </p:nvSpPr>
          <p:spPr bwMode="auto">
            <a:xfrm rot="-448457">
              <a:off x="1243" y="709"/>
              <a:ext cx="1396" cy="44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fontAlgn="t"/>
              <a:r>
                <a:rPr lang="zh-CN" altLang="en-US" sz="6000" b="1" baseline="-10000">
                  <a:solidFill>
                    <a:srgbClr val="FF3300"/>
                  </a:solidFill>
                  <a:ea typeface="华文新魏" pitchFamily="2" charset="-122"/>
                </a:rPr>
                <a:t>类型定义</a:t>
              </a:r>
            </a:p>
          </p:txBody>
        </p:sp>
      </p:grpSp>
      <p:grpSp>
        <p:nvGrpSpPr>
          <p:cNvPr id="7" name="Group 136"/>
          <p:cNvGrpSpPr>
            <a:grpSpLocks/>
          </p:cNvGrpSpPr>
          <p:nvPr/>
        </p:nvGrpSpPr>
        <p:grpSpPr bwMode="auto">
          <a:xfrm>
            <a:off x="1619672" y="5085185"/>
            <a:ext cx="2736304" cy="1512167"/>
            <a:chOff x="3016" y="2704"/>
            <a:chExt cx="1584" cy="607"/>
          </a:xfrm>
        </p:grpSpPr>
        <p:sp>
          <p:nvSpPr>
            <p:cNvPr id="8" name="AutoShape 133"/>
            <p:cNvSpPr>
              <a:spLocks noChangeArrowheads="1"/>
            </p:cNvSpPr>
            <p:nvPr/>
          </p:nvSpPr>
          <p:spPr bwMode="auto">
            <a:xfrm>
              <a:off x="3016" y="2704"/>
              <a:ext cx="1584" cy="561"/>
            </a:xfrm>
            <a:prstGeom prst="wedgeRectCallout">
              <a:avLst>
                <a:gd name="adj1" fmla="val 19256"/>
                <a:gd name="adj2" fmla="val -113652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endParaRPr lang="zh-CN" altLang="en-US" sz="3700" b="1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endParaRPr>
            </a:p>
          </p:txBody>
        </p:sp>
        <p:sp>
          <p:nvSpPr>
            <p:cNvPr id="9" name="Text Box 134"/>
            <p:cNvSpPr txBox="1">
              <a:spLocks noChangeArrowheads="1"/>
            </p:cNvSpPr>
            <p:nvPr/>
          </p:nvSpPr>
          <p:spPr bwMode="auto">
            <a:xfrm>
              <a:off x="3016" y="2704"/>
              <a:ext cx="1542" cy="6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ea typeface="黑体" pitchFamily="2" charset="-122"/>
                </a:rPr>
                <a:t>由于</a:t>
              </a:r>
              <a:r>
                <a:rPr lang="en-US" altLang="zh-CN" sz="2000" b="1" dirty="0">
                  <a:ea typeface="黑体" pitchFamily="2" charset="-122"/>
                </a:rPr>
                <a:t>Top</a:t>
              </a:r>
              <a:r>
                <a:rPr lang="zh-CN" altLang="en-US" sz="2000" b="1" dirty="0">
                  <a:ea typeface="黑体" pitchFamily="2" charset="-122"/>
                </a:rPr>
                <a:t>变量需要在多个函数间共享，为了简化操作在此定义为</a:t>
              </a:r>
              <a:r>
                <a:rPr lang="zh-CN" altLang="en-US" sz="2000" b="1" dirty="0">
                  <a:solidFill>
                    <a:srgbClr val="FF3300"/>
                  </a:solidFill>
                  <a:ea typeface="黑体" pitchFamily="2" charset="-122"/>
                </a:rPr>
                <a:t>全局变量。</a:t>
              </a:r>
              <a:endParaRPr lang="en-US" altLang="zh-CN" sz="2000" b="1" dirty="0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122363" y="1319213"/>
            <a:ext cx="6802437" cy="2209800"/>
            <a:chOff x="707" y="912"/>
            <a:chExt cx="4285" cy="1392"/>
          </a:xfrm>
        </p:grpSpPr>
        <p:sp>
          <p:nvSpPr>
            <p:cNvPr id="52239" name="Freeform 3"/>
            <p:cNvSpPr>
              <a:spLocks/>
            </p:cNvSpPr>
            <p:nvPr/>
          </p:nvSpPr>
          <p:spPr bwMode="auto">
            <a:xfrm>
              <a:off x="707" y="912"/>
              <a:ext cx="4285" cy="1392"/>
            </a:xfrm>
            <a:custGeom>
              <a:avLst/>
              <a:gdLst>
                <a:gd name="T0" fmla="*/ 65 w 4477"/>
                <a:gd name="T1" fmla="*/ 113 h 1464"/>
                <a:gd name="T2" fmla="*/ 683 w 4477"/>
                <a:gd name="T3" fmla="*/ 122 h 1464"/>
                <a:gd name="T4" fmla="*/ 837 w 4477"/>
                <a:gd name="T5" fmla="*/ 84 h 1464"/>
                <a:gd name="T6" fmla="*/ 1119 w 4477"/>
                <a:gd name="T7" fmla="*/ 94 h 1464"/>
                <a:gd name="T8" fmla="*/ 1389 w 4477"/>
                <a:gd name="T9" fmla="*/ 65 h 1464"/>
                <a:gd name="T10" fmla="*/ 2520 w 4477"/>
                <a:gd name="T11" fmla="*/ 57 h 1464"/>
                <a:gd name="T12" fmla="*/ 3091 w 4477"/>
                <a:gd name="T13" fmla="*/ 65 h 1464"/>
                <a:gd name="T14" fmla="*/ 3709 w 4477"/>
                <a:gd name="T15" fmla="*/ 19 h 1464"/>
                <a:gd name="T16" fmla="*/ 3748 w 4477"/>
                <a:gd name="T17" fmla="*/ 28 h 1464"/>
                <a:gd name="T18" fmla="*/ 3738 w 4477"/>
                <a:gd name="T19" fmla="*/ 696 h 1464"/>
                <a:gd name="T20" fmla="*/ 3690 w 4477"/>
                <a:gd name="T21" fmla="*/ 932 h 1464"/>
                <a:gd name="T22" fmla="*/ 3670 w 4477"/>
                <a:gd name="T23" fmla="*/ 1055 h 1464"/>
                <a:gd name="T24" fmla="*/ 3622 w 4477"/>
                <a:gd name="T25" fmla="*/ 1063 h 1464"/>
                <a:gd name="T26" fmla="*/ 3032 w 4477"/>
                <a:gd name="T27" fmla="*/ 1101 h 1464"/>
                <a:gd name="T28" fmla="*/ 2376 w 4477"/>
                <a:gd name="T29" fmla="*/ 1101 h 1464"/>
                <a:gd name="T30" fmla="*/ 1864 w 4477"/>
                <a:gd name="T31" fmla="*/ 1111 h 1464"/>
                <a:gd name="T32" fmla="*/ 74 w 4477"/>
                <a:gd name="T33" fmla="*/ 1101 h 1464"/>
                <a:gd name="T34" fmla="*/ 93 w 4477"/>
                <a:gd name="T35" fmla="*/ 1063 h 1464"/>
                <a:gd name="T36" fmla="*/ 84 w 4477"/>
                <a:gd name="T37" fmla="*/ 998 h 1464"/>
                <a:gd name="T38" fmla="*/ 65 w 4477"/>
                <a:gd name="T39" fmla="*/ 960 h 1464"/>
                <a:gd name="T40" fmla="*/ 46 w 4477"/>
                <a:gd name="T41" fmla="*/ 885 h 1464"/>
                <a:gd name="T42" fmla="*/ 65 w 4477"/>
                <a:gd name="T43" fmla="*/ 650 h 1464"/>
                <a:gd name="T44" fmla="*/ 93 w 4477"/>
                <a:gd name="T45" fmla="*/ 546 h 1464"/>
                <a:gd name="T46" fmla="*/ 103 w 4477"/>
                <a:gd name="T47" fmla="*/ 517 h 1464"/>
                <a:gd name="T48" fmla="*/ 34 w 4477"/>
                <a:gd name="T49" fmla="*/ 236 h 1464"/>
                <a:gd name="T50" fmla="*/ 65 w 4477"/>
                <a:gd name="T51" fmla="*/ 113 h 146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4477" h="1464">
                  <a:moveTo>
                    <a:pt x="77" y="138"/>
                  </a:moveTo>
                  <a:cubicBezTo>
                    <a:pt x="323" y="142"/>
                    <a:pt x="568" y="149"/>
                    <a:pt x="814" y="149"/>
                  </a:cubicBezTo>
                  <a:cubicBezTo>
                    <a:pt x="896" y="149"/>
                    <a:pt x="937" y="144"/>
                    <a:pt x="998" y="103"/>
                  </a:cubicBezTo>
                  <a:cubicBezTo>
                    <a:pt x="1134" y="115"/>
                    <a:pt x="1195" y="125"/>
                    <a:pt x="1333" y="115"/>
                  </a:cubicBezTo>
                  <a:cubicBezTo>
                    <a:pt x="1437" y="88"/>
                    <a:pt x="1655" y="80"/>
                    <a:pt x="1655" y="80"/>
                  </a:cubicBezTo>
                  <a:cubicBezTo>
                    <a:pt x="2078" y="0"/>
                    <a:pt x="2560" y="84"/>
                    <a:pt x="3003" y="69"/>
                  </a:cubicBezTo>
                  <a:cubicBezTo>
                    <a:pt x="3230" y="51"/>
                    <a:pt x="3457" y="49"/>
                    <a:pt x="3683" y="80"/>
                  </a:cubicBezTo>
                  <a:cubicBezTo>
                    <a:pt x="3914" y="74"/>
                    <a:pt x="4190" y="95"/>
                    <a:pt x="4420" y="23"/>
                  </a:cubicBezTo>
                  <a:cubicBezTo>
                    <a:pt x="4435" y="27"/>
                    <a:pt x="4465" y="18"/>
                    <a:pt x="4466" y="34"/>
                  </a:cubicBezTo>
                  <a:cubicBezTo>
                    <a:pt x="4477" y="306"/>
                    <a:pt x="4460" y="579"/>
                    <a:pt x="4454" y="852"/>
                  </a:cubicBezTo>
                  <a:cubicBezTo>
                    <a:pt x="4452" y="947"/>
                    <a:pt x="4452" y="1058"/>
                    <a:pt x="4397" y="1140"/>
                  </a:cubicBezTo>
                  <a:cubicBezTo>
                    <a:pt x="4389" y="1190"/>
                    <a:pt x="4397" y="1245"/>
                    <a:pt x="4374" y="1290"/>
                  </a:cubicBezTo>
                  <a:cubicBezTo>
                    <a:pt x="4365" y="1308"/>
                    <a:pt x="4336" y="1299"/>
                    <a:pt x="4316" y="1301"/>
                  </a:cubicBezTo>
                  <a:cubicBezTo>
                    <a:pt x="4083" y="1320"/>
                    <a:pt x="3847" y="1336"/>
                    <a:pt x="3613" y="1347"/>
                  </a:cubicBezTo>
                  <a:cubicBezTo>
                    <a:pt x="3280" y="1390"/>
                    <a:pt x="3648" y="1347"/>
                    <a:pt x="2830" y="1347"/>
                  </a:cubicBezTo>
                  <a:cubicBezTo>
                    <a:pt x="2627" y="1347"/>
                    <a:pt x="2423" y="1355"/>
                    <a:pt x="2220" y="1359"/>
                  </a:cubicBezTo>
                  <a:cubicBezTo>
                    <a:pt x="1513" y="1464"/>
                    <a:pt x="791" y="1459"/>
                    <a:pt x="88" y="1347"/>
                  </a:cubicBezTo>
                  <a:cubicBezTo>
                    <a:pt x="50" y="1230"/>
                    <a:pt x="89" y="1389"/>
                    <a:pt x="111" y="1301"/>
                  </a:cubicBezTo>
                  <a:cubicBezTo>
                    <a:pt x="118" y="1275"/>
                    <a:pt x="107" y="1247"/>
                    <a:pt x="100" y="1221"/>
                  </a:cubicBezTo>
                  <a:cubicBezTo>
                    <a:pt x="96" y="1204"/>
                    <a:pt x="82" y="1191"/>
                    <a:pt x="77" y="1175"/>
                  </a:cubicBezTo>
                  <a:cubicBezTo>
                    <a:pt x="67" y="1145"/>
                    <a:pt x="54" y="1083"/>
                    <a:pt x="54" y="1083"/>
                  </a:cubicBezTo>
                  <a:cubicBezTo>
                    <a:pt x="72" y="682"/>
                    <a:pt x="43" y="947"/>
                    <a:pt x="77" y="795"/>
                  </a:cubicBezTo>
                  <a:cubicBezTo>
                    <a:pt x="100" y="693"/>
                    <a:pt x="73" y="781"/>
                    <a:pt x="111" y="668"/>
                  </a:cubicBezTo>
                  <a:cubicBezTo>
                    <a:pt x="115" y="656"/>
                    <a:pt x="123" y="633"/>
                    <a:pt x="123" y="633"/>
                  </a:cubicBezTo>
                  <a:cubicBezTo>
                    <a:pt x="109" y="515"/>
                    <a:pt x="96" y="396"/>
                    <a:pt x="42" y="288"/>
                  </a:cubicBezTo>
                  <a:cubicBezTo>
                    <a:pt x="30" y="226"/>
                    <a:pt x="0" y="162"/>
                    <a:pt x="77" y="138"/>
                  </a:cubicBezTo>
                  <a:close/>
                </a:path>
              </a:pathLst>
            </a:custGeom>
            <a:solidFill>
              <a:srgbClr val="FFFFCD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79605" dir="2700000" algn="ctr" rotWithShape="0">
                <a:srgbClr val="C0C0C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Text Box 4"/>
            <p:cNvSpPr txBox="1">
              <a:spLocks noChangeArrowheads="1"/>
            </p:cNvSpPr>
            <p:nvPr/>
          </p:nvSpPr>
          <p:spPr bwMode="auto">
            <a:xfrm>
              <a:off x="1248" y="1218"/>
              <a:ext cx="3024" cy="8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void </a:t>
              </a:r>
              <a:r>
                <a:rPr lang="en-US" altLang="zh-CN" sz="2600" b="1" dirty="0" err="1">
                  <a:solidFill>
                    <a:srgbClr val="003399"/>
                  </a:solidFill>
                </a:rPr>
                <a:t>initStack</a:t>
              </a:r>
              <a:r>
                <a:rPr lang="en-US" altLang="zh-CN" sz="2600" b="1" dirty="0">
                  <a:solidFill>
                    <a:srgbClr val="003399"/>
                  </a:solidFill>
                </a:rPr>
                <a:t>( 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        Top=NULL;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68325" y="990600"/>
            <a:ext cx="4079875" cy="609600"/>
            <a:chOff x="358" y="705"/>
            <a:chExt cx="2570" cy="384"/>
          </a:xfrm>
        </p:grpSpPr>
        <p:sp>
          <p:nvSpPr>
            <p:cNvPr id="52237" name="Oval 22"/>
            <p:cNvSpPr>
              <a:spLocks noChangeArrowheads="1"/>
            </p:cNvSpPr>
            <p:nvPr/>
          </p:nvSpPr>
          <p:spPr bwMode="auto">
            <a:xfrm>
              <a:off x="358" y="705"/>
              <a:ext cx="2064" cy="384"/>
            </a:xfrm>
            <a:prstGeom prst="ellipse">
              <a:avLst/>
            </a:prstGeom>
            <a:solidFill>
              <a:srgbClr val="B9F2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158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Text Box 23"/>
            <p:cNvSpPr txBox="1">
              <a:spLocks noChangeArrowheads="1"/>
            </p:cNvSpPr>
            <p:nvPr/>
          </p:nvSpPr>
          <p:spPr bwMode="auto">
            <a:xfrm>
              <a:off x="576" y="720"/>
              <a:ext cx="2352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>
                  <a:solidFill>
                    <a:schemeClr val="accent2"/>
                  </a:solidFill>
                  <a:ea typeface="幼圆" pitchFamily="49" charset="-122"/>
                </a:rPr>
                <a:t>1</a:t>
              </a:r>
              <a:r>
                <a:rPr kumimoji="1" lang="zh-CN" altLang="en-US" sz="2900" b="1" dirty="0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.栈初始化</a:t>
              </a:r>
              <a:endParaRPr kumimoji="1" lang="zh-CN" altLang="en-US" sz="2900" dirty="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33400" y="228600"/>
            <a:ext cx="4398963" cy="609600"/>
            <a:chOff x="336" y="192"/>
            <a:chExt cx="1776" cy="384"/>
          </a:xfrm>
        </p:grpSpPr>
        <p:sp>
          <p:nvSpPr>
            <p:cNvPr id="52235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6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二</a:t>
              </a:r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链栈的基本算法</a:t>
              </a:r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977900" y="4267200"/>
            <a:ext cx="7251700" cy="2243138"/>
            <a:chOff x="616" y="2688"/>
            <a:chExt cx="4568" cy="1413"/>
          </a:xfrm>
        </p:grpSpPr>
        <p:sp>
          <p:nvSpPr>
            <p:cNvPr id="52233" name="Freeform 43"/>
            <p:cNvSpPr>
              <a:spLocks/>
            </p:cNvSpPr>
            <p:nvPr/>
          </p:nvSpPr>
          <p:spPr bwMode="auto">
            <a:xfrm>
              <a:off x="616" y="2688"/>
              <a:ext cx="4568" cy="1413"/>
            </a:xfrm>
            <a:custGeom>
              <a:avLst/>
              <a:gdLst>
                <a:gd name="T0" fmla="*/ 137 w 4844"/>
                <a:gd name="T1" fmla="*/ 154 h 1413"/>
                <a:gd name="T2" fmla="*/ 174 w 4844"/>
                <a:gd name="T3" fmla="*/ 787 h 1413"/>
                <a:gd name="T4" fmla="*/ 110 w 4844"/>
                <a:gd name="T5" fmla="*/ 1018 h 1413"/>
                <a:gd name="T6" fmla="*/ 638 w 4844"/>
                <a:gd name="T7" fmla="*/ 1248 h 1413"/>
                <a:gd name="T8" fmla="*/ 902 w 4844"/>
                <a:gd name="T9" fmla="*/ 1248 h 1413"/>
                <a:gd name="T10" fmla="*/ 957 w 4844"/>
                <a:gd name="T11" fmla="*/ 1202 h 1413"/>
                <a:gd name="T12" fmla="*/ 2041 w 4844"/>
                <a:gd name="T13" fmla="*/ 1179 h 1413"/>
                <a:gd name="T14" fmla="*/ 2314 w 4844"/>
                <a:gd name="T15" fmla="*/ 1145 h 1413"/>
                <a:gd name="T16" fmla="*/ 3699 w 4844"/>
                <a:gd name="T17" fmla="*/ 1145 h 1413"/>
                <a:gd name="T18" fmla="*/ 3763 w 4844"/>
                <a:gd name="T19" fmla="*/ 1110 h 1413"/>
                <a:gd name="T20" fmla="*/ 3681 w 4844"/>
                <a:gd name="T21" fmla="*/ 695 h 1413"/>
                <a:gd name="T22" fmla="*/ 3690 w 4844"/>
                <a:gd name="T23" fmla="*/ 200 h 1413"/>
                <a:gd name="T24" fmla="*/ 3681 w 4844"/>
                <a:gd name="T25" fmla="*/ 27 h 1413"/>
                <a:gd name="T26" fmla="*/ 3644 w 4844"/>
                <a:gd name="T27" fmla="*/ 4 h 1413"/>
                <a:gd name="T28" fmla="*/ 2770 w 4844"/>
                <a:gd name="T29" fmla="*/ 16 h 1413"/>
                <a:gd name="T30" fmla="*/ 2505 w 4844"/>
                <a:gd name="T31" fmla="*/ 50 h 1413"/>
                <a:gd name="T32" fmla="*/ 1148 w 4844"/>
                <a:gd name="T33" fmla="*/ 62 h 1413"/>
                <a:gd name="T34" fmla="*/ 548 w 4844"/>
                <a:gd name="T35" fmla="*/ 27 h 1413"/>
                <a:gd name="T36" fmla="*/ 201 w 4844"/>
                <a:gd name="T37" fmla="*/ 16 h 1413"/>
                <a:gd name="T38" fmla="*/ 137 w 4844"/>
                <a:gd name="T39" fmla="*/ 119 h 1413"/>
                <a:gd name="T40" fmla="*/ 137 w 4844"/>
                <a:gd name="T41" fmla="*/ 154 h 141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844" h="1413">
                  <a:moveTo>
                    <a:pt x="173" y="154"/>
                  </a:moveTo>
                  <a:cubicBezTo>
                    <a:pt x="176" y="314"/>
                    <a:pt x="100" y="612"/>
                    <a:pt x="219" y="787"/>
                  </a:cubicBezTo>
                  <a:cubicBezTo>
                    <a:pt x="209" y="903"/>
                    <a:pt x="214" y="940"/>
                    <a:pt x="139" y="1018"/>
                  </a:cubicBezTo>
                  <a:cubicBezTo>
                    <a:pt x="0" y="1413"/>
                    <a:pt x="665" y="1246"/>
                    <a:pt x="807" y="1248"/>
                  </a:cubicBezTo>
                  <a:cubicBezTo>
                    <a:pt x="929" y="1260"/>
                    <a:pt x="1011" y="1274"/>
                    <a:pt x="1141" y="1248"/>
                  </a:cubicBezTo>
                  <a:cubicBezTo>
                    <a:pt x="1341" y="1208"/>
                    <a:pt x="956" y="1209"/>
                    <a:pt x="1210" y="1202"/>
                  </a:cubicBezTo>
                  <a:cubicBezTo>
                    <a:pt x="1667" y="1190"/>
                    <a:pt x="2124" y="1189"/>
                    <a:pt x="2581" y="1179"/>
                  </a:cubicBezTo>
                  <a:cubicBezTo>
                    <a:pt x="2834" y="1151"/>
                    <a:pt x="2719" y="1162"/>
                    <a:pt x="2926" y="1145"/>
                  </a:cubicBezTo>
                  <a:cubicBezTo>
                    <a:pt x="3262" y="1148"/>
                    <a:pt x="4238" y="1168"/>
                    <a:pt x="4677" y="1145"/>
                  </a:cubicBezTo>
                  <a:cubicBezTo>
                    <a:pt x="4706" y="1143"/>
                    <a:pt x="4729" y="1115"/>
                    <a:pt x="4758" y="1110"/>
                  </a:cubicBezTo>
                  <a:cubicBezTo>
                    <a:pt x="4844" y="979"/>
                    <a:pt x="4686" y="819"/>
                    <a:pt x="4654" y="695"/>
                  </a:cubicBezTo>
                  <a:cubicBezTo>
                    <a:pt x="4637" y="532"/>
                    <a:pt x="4611" y="357"/>
                    <a:pt x="4666" y="200"/>
                  </a:cubicBezTo>
                  <a:cubicBezTo>
                    <a:pt x="4662" y="142"/>
                    <a:pt x="4670" y="82"/>
                    <a:pt x="4654" y="27"/>
                  </a:cubicBezTo>
                  <a:cubicBezTo>
                    <a:pt x="4649" y="11"/>
                    <a:pt x="4625" y="4"/>
                    <a:pt x="4608" y="4"/>
                  </a:cubicBezTo>
                  <a:cubicBezTo>
                    <a:pt x="4239" y="0"/>
                    <a:pt x="3871" y="12"/>
                    <a:pt x="3502" y="16"/>
                  </a:cubicBezTo>
                  <a:cubicBezTo>
                    <a:pt x="3390" y="27"/>
                    <a:pt x="3281" y="42"/>
                    <a:pt x="3168" y="50"/>
                  </a:cubicBezTo>
                  <a:cubicBezTo>
                    <a:pt x="2608" y="168"/>
                    <a:pt x="2024" y="66"/>
                    <a:pt x="1452" y="62"/>
                  </a:cubicBezTo>
                  <a:cubicBezTo>
                    <a:pt x="1196" y="38"/>
                    <a:pt x="953" y="33"/>
                    <a:pt x="692" y="27"/>
                  </a:cubicBezTo>
                  <a:cubicBezTo>
                    <a:pt x="538" y="12"/>
                    <a:pt x="411" y="7"/>
                    <a:pt x="254" y="16"/>
                  </a:cubicBezTo>
                  <a:cubicBezTo>
                    <a:pt x="200" y="69"/>
                    <a:pt x="227" y="37"/>
                    <a:pt x="173" y="119"/>
                  </a:cubicBezTo>
                  <a:cubicBezTo>
                    <a:pt x="146" y="160"/>
                    <a:pt x="136" y="154"/>
                    <a:pt x="173" y="154"/>
                  </a:cubicBezTo>
                  <a:close/>
                </a:path>
              </a:pathLst>
            </a:custGeom>
            <a:solidFill>
              <a:srgbClr val="FFD8B1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52928" dir="2498012" algn="ctr" rotWithShape="0">
                <a:srgbClr val="C0C0C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4" name="Text Box 44"/>
            <p:cNvSpPr txBox="1">
              <a:spLocks noChangeArrowheads="1"/>
            </p:cNvSpPr>
            <p:nvPr/>
          </p:nvSpPr>
          <p:spPr bwMode="auto">
            <a:xfrm>
              <a:off x="1294" y="2941"/>
              <a:ext cx="2890" cy="8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en-US" altLang="zh-CN" sz="2600" b="1" dirty="0" err="1">
                  <a:solidFill>
                    <a:srgbClr val="003399"/>
                  </a:solidFill>
                </a:rPr>
                <a:t>int</a:t>
              </a:r>
              <a:r>
                <a:rPr lang="en-US" altLang="zh-CN" sz="2600" b="1" dirty="0">
                  <a:solidFill>
                    <a:srgbClr val="003399"/>
                  </a:solidFill>
                </a:rPr>
                <a:t>  </a:t>
              </a:r>
              <a:r>
                <a:rPr lang="en-US" altLang="zh-CN" sz="2600" b="1" dirty="0" err="1">
                  <a:solidFill>
                    <a:srgbClr val="003399"/>
                  </a:solidFill>
                </a:rPr>
                <a:t>isEmpty</a:t>
              </a:r>
              <a:r>
                <a:rPr lang="en-US" altLang="zh-CN" sz="2600" b="1" dirty="0">
                  <a:solidFill>
                    <a:srgbClr val="003399"/>
                  </a:solidFill>
                </a:rPr>
                <a:t>( )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       return Top==NULL;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26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533400" y="3733800"/>
            <a:ext cx="4572000" cy="685800"/>
            <a:chOff x="336" y="2400"/>
            <a:chExt cx="2880" cy="432"/>
          </a:xfrm>
        </p:grpSpPr>
        <p:sp>
          <p:nvSpPr>
            <p:cNvPr id="52231" name="Oval 56"/>
            <p:cNvSpPr>
              <a:spLocks noChangeArrowheads="1"/>
            </p:cNvSpPr>
            <p:nvPr/>
          </p:nvSpPr>
          <p:spPr bwMode="auto">
            <a:xfrm>
              <a:off x="336" y="2400"/>
              <a:ext cx="2592" cy="432"/>
            </a:xfrm>
            <a:prstGeom prst="ellipse">
              <a:avLst/>
            </a:prstGeom>
            <a:solidFill>
              <a:srgbClr val="B9F2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158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2" name="Text Box 57"/>
            <p:cNvSpPr txBox="1">
              <a:spLocks noChangeArrowheads="1"/>
            </p:cNvSpPr>
            <p:nvPr/>
          </p:nvSpPr>
          <p:spPr bwMode="auto">
            <a:xfrm>
              <a:off x="480" y="2448"/>
              <a:ext cx="2736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>
                  <a:solidFill>
                    <a:schemeClr val="accent2"/>
                  </a:solidFill>
                  <a:ea typeface="幼圆" pitchFamily="49" charset="-122"/>
                </a:rPr>
                <a:t>2</a:t>
              </a:r>
              <a:r>
                <a:rPr kumimoji="1" lang="zh-CN" altLang="en-US" sz="2900" b="1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.测试堆栈是否为空</a:t>
              </a:r>
              <a:endParaRPr kumimoji="1" lang="zh-CN" altLang="en-US" sz="290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17" name="组合 19"/>
          <p:cNvGrpSpPr/>
          <p:nvPr/>
        </p:nvGrpSpPr>
        <p:grpSpPr>
          <a:xfrm>
            <a:off x="5220072" y="2708218"/>
            <a:ext cx="2662422" cy="1800230"/>
            <a:chOff x="0" y="43922"/>
            <a:chExt cx="2662422" cy="1800230"/>
          </a:xfrm>
        </p:grpSpPr>
        <p:grpSp>
          <p:nvGrpSpPr>
            <p:cNvPr id="18" name="Group 7"/>
            <p:cNvGrpSpPr>
              <a:grpSpLocks/>
            </p:cNvGrpSpPr>
            <p:nvPr/>
          </p:nvGrpSpPr>
          <p:grpSpPr bwMode="auto">
            <a:xfrm>
              <a:off x="0" y="43922"/>
              <a:ext cx="2662422" cy="1800230"/>
              <a:chOff x="476" y="415"/>
              <a:chExt cx="596" cy="1132"/>
            </a:xfrm>
          </p:grpSpPr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476" y="415"/>
                <a:ext cx="596" cy="1132"/>
              </a:xfrm>
              <a:custGeom>
                <a:avLst/>
                <a:gdLst>
                  <a:gd name="T0" fmla="*/ 7 w 710"/>
                  <a:gd name="T1" fmla="*/ 134 h 616"/>
                  <a:gd name="T2" fmla="*/ 13 w 710"/>
                  <a:gd name="T3" fmla="*/ 284 h 616"/>
                  <a:gd name="T4" fmla="*/ 84 w 710"/>
                  <a:gd name="T5" fmla="*/ 242 h 616"/>
                  <a:gd name="T6" fmla="*/ 77 w 710"/>
                  <a:gd name="T7" fmla="*/ 91 h 616"/>
                  <a:gd name="T8" fmla="*/ 66 w 710"/>
                  <a:gd name="T9" fmla="*/ 79 h 616"/>
                  <a:gd name="T10" fmla="*/ 16 w 710"/>
                  <a:gd name="T11" fmla="*/ 62 h 616"/>
                  <a:gd name="T12" fmla="*/ 9 w 710"/>
                  <a:gd name="T13" fmla="*/ 91 h 616"/>
                  <a:gd name="T14" fmla="*/ 8 w 710"/>
                  <a:gd name="T15" fmla="*/ 105 h 616"/>
                  <a:gd name="T16" fmla="*/ 7 w 710"/>
                  <a:gd name="T17" fmla="*/ 134 h 6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0" h="616">
                    <a:moveTo>
                      <a:pt x="58" y="225"/>
                    </a:moveTo>
                    <a:cubicBezTo>
                      <a:pt x="63" y="383"/>
                      <a:pt x="0" y="441"/>
                      <a:pt x="107" y="477"/>
                    </a:cubicBezTo>
                    <a:cubicBezTo>
                      <a:pt x="511" y="472"/>
                      <a:pt x="586" y="616"/>
                      <a:pt x="690" y="407"/>
                    </a:cubicBezTo>
                    <a:cubicBezTo>
                      <a:pt x="688" y="366"/>
                      <a:pt x="710" y="188"/>
                      <a:pt x="634" y="154"/>
                    </a:cubicBezTo>
                    <a:cubicBezTo>
                      <a:pt x="601" y="139"/>
                      <a:pt x="585" y="139"/>
                      <a:pt x="550" y="133"/>
                    </a:cubicBezTo>
                    <a:cubicBezTo>
                      <a:pt x="462" y="0"/>
                      <a:pt x="367" y="101"/>
                      <a:pt x="135" y="105"/>
                    </a:cubicBezTo>
                    <a:cubicBezTo>
                      <a:pt x="112" y="120"/>
                      <a:pt x="102" y="139"/>
                      <a:pt x="79" y="154"/>
                    </a:cubicBezTo>
                    <a:cubicBezTo>
                      <a:pt x="74" y="161"/>
                      <a:pt x="66" y="167"/>
                      <a:pt x="65" y="175"/>
                    </a:cubicBezTo>
                    <a:cubicBezTo>
                      <a:pt x="60" y="231"/>
                      <a:pt x="93" y="242"/>
                      <a:pt x="58" y="225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dist="45791" dir="2021404" algn="ctr" rotWithShape="0">
                  <a:srgbClr val="7B7B7B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557" y="461"/>
                <a:ext cx="499" cy="8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28398" dir="3806097" algn="ctr" rotWithShape="0">
                  <a:schemeClr val="bg1"/>
                </a:outerShdw>
              </a:effectLst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4400" baseline="0" dirty="0">
                    <a:solidFill>
                      <a:srgbClr val="FF0000"/>
                    </a:solidFill>
                    <a:ea typeface="华文新魏" pitchFamily="2" charset="-122"/>
                  </a:rPr>
                  <a:t>思考</a:t>
                </a:r>
                <a:endParaRPr lang="en-US" altLang="zh-CN" sz="4400" baseline="0" dirty="0">
                  <a:solidFill>
                    <a:srgbClr val="FF0000"/>
                  </a:solidFill>
                  <a:ea typeface="华文新魏" pitchFamily="2" charset="-122"/>
                </a:endParaRPr>
              </a:p>
              <a:p>
                <a:pPr>
                  <a:lnSpc>
                    <a:spcPts val="2300"/>
                  </a:lnSpc>
                </a:pPr>
                <a:r>
                  <a:rPr lang="zh-CN" altLang="en-US" sz="2000" dirty="0">
                    <a:solidFill>
                      <a:srgbClr val="7030A0"/>
                    </a:solidFill>
                    <a:latin typeface="黑体" pitchFamily="49" charset="-122"/>
                    <a:ea typeface="黑体" pitchFamily="49" charset="-122"/>
                  </a:rPr>
                  <a:t>为什么不需要测试栈是否已满</a:t>
                </a:r>
                <a:r>
                  <a:rPr lang="zh-CN" altLang="en-US" sz="4400" baseline="0" dirty="0">
                    <a:solidFill>
                      <a:srgbClr val="7030A0"/>
                    </a:solidFill>
                    <a:ea typeface="华文新魏" pitchFamily="2" charset="-122"/>
                  </a:rPr>
                  <a:t> </a:t>
                </a:r>
              </a:p>
            </p:txBody>
          </p:sp>
        </p:grpSp>
        <p:sp>
          <p:nvSpPr>
            <p:cNvPr id="19" name="Freeform 31"/>
            <p:cNvSpPr>
              <a:spLocks/>
            </p:cNvSpPr>
            <p:nvPr/>
          </p:nvSpPr>
          <p:spPr bwMode="auto">
            <a:xfrm rot="530513">
              <a:off x="1611946" y="362107"/>
              <a:ext cx="413605" cy="393319"/>
            </a:xfrm>
            <a:custGeom>
              <a:avLst/>
              <a:gdLst>
                <a:gd name="T0" fmla="*/ 19595 w 439"/>
                <a:gd name="T1" fmla="*/ 374 h 683"/>
                <a:gd name="T2" fmla="*/ 25351 w 439"/>
                <a:gd name="T3" fmla="*/ 278 h 683"/>
                <a:gd name="T4" fmla="*/ 35572 w 439"/>
                <a:gd name="T5" fmla="*/ 336 h 683"/>
                <a:gd name="T6" fmla="*/ 34644 w 439"/>
                <a:gd name="T7" fmla="*/ 491 h 683"/>
                <a:gd name="T8" fmla="*/ 22332 w 439"/>
                <a:gd name="T9" fmla="*/ 616 h 683"/>
                <a:gd name="T10" fmla="*/ 20008 w 439"/>
                <a:gd name="T11" fmla="*/ 958 h 683"/>
                <a:gd name="T12" fmla="*/ 22332 w 439"/>
                <a:gd name="T13" fmla="*/ 1066 h 683"/>
                <a:gd name="T14" fmla="*/ 18298 w 439"/>
                <a:gd name="T15" fmla="*/ 1183 h 683"/>
                <a:gd name="T16" fmla="*/ 19221 w 439"/>
                <a:gd name="T17" fmla="*/ 1302 h 683"/>
                <a:gd name="T18" fmla="*/ 27843 w 439"/>
                <a:gd name="T19" fmla="*/ 1382 h 683"/>
                <a:gd name="T20" fmla="*/ 39233 w 439"/>
                <a:gd name="T21" fmla="*/ 1327 h 683"/>
                <a:gd name="T22" fmla="*/ 42887 w 439"/>
                <a:gd name="T23" fmla="*/ 1183 h 683"/>
                <a:gd name="T24" fmla="*/ 38303 w 439"/>
                <a:gd name="T25" fmla="*/ 1045 h 683"/>
                <a:gd name="T26" fmla="*/ 43302 w 439"/>
                <a:gd name="T27" fmla="*/ 972 h 683"/>
                <a:gd name="T28" fmla="*/ 43302 w 439"/>
                <a:gd name="T29" fmla="*/ 781 h 683"/>
                <a:gd name="T30" fmla="*/ 56046 w 439"/>
                <a:gd name="T31" fmla="*/ 621 h 683"/>
                <a:gd name="T32" fmla="*/ 57387 w 439"/>
                <a:gd name="T33" fmla="*/ 378 h 683"/>
                <a:gd name="T34" fmla="*/ 49144 w 439"/>
                <a:gd name="T35" fmla="*/ 118 h 683"/>
                <a:gd name="T36" fmla="*/ 32792 w 439"/>
                <a:gd name="T37" fmla="*/ 0 h 683"/>
                <a:gd name="T38" fmla="*/ 14637 w 439"/>
                <a:gd name="T39" fmla="*/ 78 h 683"/>
                <a:gd name="T40" fmla="*/ 4071 w 439"/>
                <a:gd name="T41" fmla="*/ 232 h 683"/>
                <a:gd name="T42" fmla="*/ 0 w 439"/>
                <a:gd name="T43" fmla="*/ 473 h 683"/>
                <a:gd name="T44" fmla="*/ 514 w 439"/>
                <a:gd name="T45" fmla="*/ 616 h 683"/>
                <a:gd name="T46" fmla="*/ 19221 w 439"/>
                <a:gd name="T47" fmla="*/ 598 h 683"/>
                <a:gd name="T48" fmla="*/ 19595 w 439"/>
                <a:gd name="T49" fmla="*/ 374 h 68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39" h="683">
                  <a:moveTo>
                    <a:pt x="150" y="185"/>
                  </a:moveTo>
                  <a:lnTo>
                    <a:pt x="194" y="138"/>
                  </a:lnTo>
                  <a:lnTo>
                    <a:pt x="272" y="167"/>
                  </a:lnTo>
                  <a:lnTo>
                    <a:pt x="265" y="244"/>
                  </a:lnTo>
                  <a:lnTo>
                    <a:pt x="171" y="304"/>
                  </a:lnTo>
                  <a:lnTo>
                    <a:pt x="153" y="474"/>
                  </a:lnTo>
                  <a:lnTo>
                    <a:pt x="171" y="527"/>
                  </a:lnTo>
                  <a:lnTo>
                    <a:pt x="140" y="585"/>
                  </a:lnTo>
                  <a:lnTo>
                    <a:pt x="147" y="645"/>
                  </a:lnTo>
                  <a:lnTo>
                    <a:pt x="213" y="683"/>
                  </a:lnTo>
                  <a:lnTo>
                    <a:pt x="300" y="656"/>
                  </a:lnTo>
                  <a:lnTo>
                    <a:pt x="328" y="585"/>
                  </a:lnTo>
                  <a:lnTo>
                    <a:pt x="293" y="518"/>
                  </a:lnTo>
                  <a:lnTo>
                    <a:pt x="331" y="480"/>
                  </a:lnTo>
                  <a:lnTo>
                    <a:pt x="331" y="387"/>
                  </a:lnTo>
                  <a:lnTo>
                    <a:pt x="429" y="308"/>
                  </a:lnTo>
                  <a:lnTo>
                    <a:pt x="439" y="188"/>
                  </a:lnTo>
                  <a:lnTo>
                    <a:pt x="376" y="59"/>
                  </a:lnTo>
                  <a:lnTo>
                    <a:pt x="251" y="0"/>
                  </a:lnTo>
                  <a:lnTo>
                    <a:pt x="112" y="38"/>
                  </a:lnTo>
                  <a:lnTo>
                    <a:pt x="31" y="115"/>
                  </a:lnTo>
                  <a:lnTo>
                    <a:pt x="0" y="234"/>
                  </a:lnTo>
                  <a:lnTo>
                    <a:pt x="4" y="304"/>
                  </a:lnTo>
                  <a:lnTo>
                    <a:pt x="147" y="296"/>
                  </a:lnTo>
                  <a:lnTo>
                    <a:pt x="150" y="18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Freeform 33"/>
            <p:cNvSpPr>
              <a:spLocks/>
            </p:cNvSpPr>
            <p:nvPr/>
          </p:nvSpPr>
          <p:spPr bwMode="auto">
            <a:xfrm rot="530513">
              <a:off x="1664649" y="707945"/>
              <a:ext cx="208191" cy="126243"/>
            </a:xfrm>
            <a:custGeom>
              <a:avLst/>
              <a:gdLst>
                <a:gd name="T0" fmla="*/ 5777 w 126"/>
                <a:gd name="T1" fmla="*/ 0 h 109"/>
                <a:gd name="T2" fmla="*/ 1145 w 126"/>
                <a:gd name="T3" fmla="*/ 45 h 109"/>
                <a:gd name="T4" fmla="*/ 0 w 126"/>
                <a:gd name="T5" fmla="*/ 165 h 109"/>
                <a:gd name="T6" fmla="*/ 3612 w 126"/>
                <a:gd name="T7" fmla="*/ 248 h 109"/>
                <a:gd name="T8" fmla="*/ 12576 w 126"/>
                <a:gd name="T9" fmla="*/ 248 h 109"/>
                <a:gd name="T10" fmla="*/ 16178 w 126"/>
                <a:gd name="T11" fmla="*/ 151 h 109"/>
                <a:gd name="T12" fmla="*/ 13076 w 126"/>
                <a:gd name="T13" fmla="*/ 32 h 109"/>
                <a:gd name="T14" fmla="*/ 5777 w 12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6" h="109">
                  <a:moveTo>
                    <a:pt x="45" y="0"/>
                  </a:moveTo>
                  <a:lnTo>
                    <a:pt x="9" y="20"/>
                  </a:lnTo>
                  <a:lnTo>
                    <a:pt x="0" y="73"/>
                  </a:lnTo>
                  <a:lnTo>
                    <a:pt x="28" y="109"/>
                  </a:lnTo>
                  <a:lnTo>
                    <a:pt x="98" y="109"/>
                  </a:lnTo>
                  <a:lnTo>
                    <a:pt x="126" y="66"/>
                  </a:lnTo>
                  <a:lnTo>
                    <a:pt x="102" y="1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228600"/>
            <a:ext cx="3962400" cy="685800"/>
            <a:chOff x="336" y="240"/>
            <a:chExt cx="2496" cy="432"/>
          </a:xfrm>
        </p:grpSpPr>
        <p:sp>
          <p:nvSpPr>
            <p:cNvPr id="53290" name="Oval 3"/>
            <p:cNvSpPr>
              <a:spLocks noChangeArrowheads="1"/>
            </p:cNvSpPr>
            <p:nvPr/>
          </p:nvSpPr>
          <p:spPr bwMode="auto">
            <a:xfrm>
              <a:off x="336" y="240"/>
              <a:ext cx="2304" cy="432"/>
            </a:xfrm>
            <a:prstGeom prst="ellipse">
              <a:avLst/>
            </a:prstGeom>
            <a:solidFill>
              <a:srgbClr val="B9F2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1581" dir="202140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1" name="Text Box 4"/>
            <p:cNvSpPr txBox="1">
              <a:spLocks noChangeArrowheads="1"/>
            </p:cNvSpPr>
            <p:nvPr/>
          </p:nvSpPr>
          <p:spPr bwMode="auto">
            <a:xfrm>
              <a:off x="480" y="288"/>
              <a:ext cx="2352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>
                  <a:solidFill>
                    <a:schemeClr val="accent2"/>
                  </a:solidFill>
                  <a:ea typeface="幼圆" pitchFamily="49" charset="-122"/>
                </a:rPr>
                <a:t>3</a:t>
              </a:r>
              <a:r>
                <a:rPr kumimoji="1" lang="zh-CN" altLang="en-US" sz="2900" b="1" dirty="0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.进栈算法</a:t>
              </a:r>
              <a:endParaRPr kumimoji="1" lang="zh-CN" altLang="en-US" sz="2900" dirty="0">
                <a:solidFill>
                  <a:schemeClr val="accent2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879600" y="1066801"/>
            <a:ext cx="6021388" cy="1166813"/>
            <a:chOff x="982" y="1044"/>
            <a:chExt cx="3793" cy="735"/>
          </a:xfrm>
        </p:grpSpPr>
        <p:sp>
          <p:nvSpPr>
            <p:cNvPr id="53274" name="Text Box 6"/>
            <p:cNvSpPr txBox="1">
              <a:spLocks noChangeArrowheads="1"/>
            </p:cNvSpPr>
            <p:nvPr/>
          </p:nvSpPr>
          <p:spPr bwMode="auto">
            <a:xfrm>
              <a:off x="982" y="1044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b="1">
                  <a:solidFill>
                    <a:srgbClr val="FF3300"/>
                  </a:solidFill>
                </a:rPr>
                <a:t>top</a:t>
              </a:r>
              <a:endParaRPr kumimoji="1" lang="en-US" altLang="zh-CN" sz="2400">
                <a:solidFill>
                  <a:srgbClr val="FF3300"/>
                </a:solidFill>
              </a:endParaRPr>
            </a:p>
          </p:txBody>
        </p:sp>
        <p:sp>
          <p:nvSpPr>
            <p:cNvPr id="53275" name="Line 7"/>
            <p:cNvSpPr>
              <a:spLocks noChangeShapeType="1"/>
            </p:cNvSpPr>
            <p:nvPr/>
          </p:nvSpPr>
          <p:spPr bwMode="auto">
            <a:xfrm>
              <a:off x="1884" y="1630"/>
              <a:ext cx="336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6" name="Line 8"/>
            <p:cNvSpPr>
              <a:spLocks noChangeShapeType="1"/>
            </p:cNvSpPr>
            <p:nvPr/>
          </p:nvSpPr>
          <p:spPr bwMode="auto">
            <a:xfrm>
              <a:off x="2760" y="1618"/>
              <a:ext cx="432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7" name="Line 9"/>
            <p:cNvSpPr>
              <a:spLocks noChangeShapeType="1"/>
            </p:cNvSpPr>
            <p:nvPr/>
          </p:nvSpPr>
          <p:spPr bwMode="auto">
            <a:xfrm>
              <a:off x="3840" y="1630"/>
              <a:ext cx="336" cy="0"/>
            </a:xfrm>
            <a:prstGeom prst="line">
              <a:avLst/>
            </a:prstGeom>
            <a:noFill/>
            <a:ln w="158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8" name="Text Box 10"/>
            <p:cNvSpPr txBox="1">
              <a:spLocks noChangeArrowheads="1"/>
            </p:cNvSpPr>
            <p:nvPr/>
          </p:nvSpPr>
          <p:spPr bwMode="auto">
            <a:xfrm>
              <a:off x="3312" y="1426"/>
              <a:ext cx="51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i="1" dirty="0"/>
                <a:t> ......  </a:t>
              </a:r>
            </a:p>
          </p:txBody>
        </p:sp>
        <p:sp>
          <p:nvSpPr>
            <p:cNvPr id="53279" name="Line 11"/>
            <p:cNvSpPr>
              <a:spLocks noChangeShapeType="1"/>
            </p:cNvSpPr>
            <p:nvPr/>
          </p:nvSpPr>
          <p:spPr bwMode="auto">
            <a:xfrm flipH="1" flipV="1">
              <a:off x="1296" y="1296"/>
              <a:ext cx="144" cy="14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392" y="1488"/>
              <a:ext cx="576" cy="250"/>
              <a:chOff x="1392" y="1488"/>
              <a:chExt cx="576" cy="250"/>
            </a:xfrm>
          </p:grpSpPr>
          <p:sp>
            <p:nvSpPr>
              <p:cNvPr id="53288" name="Rectangle 13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89" name="Rectangle 14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256" y="1488"/>
              <a:ext cx="576" cy="250"/>
              <a:chOff x="1392" y="1488"/>
              <a:chExt cx="576" cy="250"/>
            </a:xfrm>
          </p:grpSpPr>
          <p:sp>
            <p:nvSpPr>
              <p:cNvPr id="53286" name="Rectangle 16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87" name="Rectangle 17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4176" y="1488"/>
              <a:ext cx="576" cy="250"/>
              <a:chOff x="1392" y="1488"/>
              <a:chExt cx="576" cy="250"/>
            </a:xfrm>
          </p:grpSpPr>
          <p:sp>
            <p:nvSpPr>
              <p:cNvPr id="53284" name="Rectangle 19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85" name="Rectangle 20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83" name="Rectangle 21"/>
            <p:cNvSpPr>
              <a:spLocks noChangeArrowheads="1"/>
            </p:cNvSpPr>
            <p:nvPr/>
          </p:nvSpPr>
          <p:spPr bwMode="auto">
            <a:xfrm>
              <a:off x="4584" y="1488"/>
              <a:ext cx="19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ea typeface="宋体" charset="-122"/>
                </a:rPr>
                <a:t>^</a:t>
              </a:r>
            </a:p>
          </p:txBody>
        </p:sp>
      </p:grpSp>
      <p:sp>
        <p:nvSpPr>
          <p:cNvPr id="266262" name="Line 22"/>
          <p:cNvSpPr>
            <a:spLocks noChangeShapeType="1"/>
          </p:cNvSpPr>
          <p:nvPr/>
        </p:nvSpPr>
        <p:spPr bwMode="auto">
          <a:xfrm>
            <a:off x="1997075" y="1987550"/>
            <a:ext cx="533400" cy="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63" name="Rectangle 23"/>
          <p:cNvSpPr>
            <a:spLocks noChangeArrowheads="1"/>
          </p:cNvSpPr>
          <p:nvPr/>
        </p:nvSpPr>
        <p:spPr bwMode="auto">
          <a:xfrm>
            <a:off x="1216025" y="1752600"/>
            <a:ext cx="7588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kumimoji="1" lang="en-US" altLang="en-US" sz="2400" b="1">
                <a:solidFill>
                  <a:srgbClr val="0000FF"/>
                </a:solidFill>
              </a:rPr>
              <a:t>item</a:t>
            </a:r>
            <a:endParaRPr kumimoji="1" lang="en-US" altLang="zh-CN" sz="2400" b="1">
              <a:solidFill>
                <a:srgbClr val="0000FF"/>
              </a:solidFill>
            </a:endParaRP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166813" y="1776413"/>
            <a:ext cx="982662" cy="762000"/>
            <a:chOff x="533" y="1488"/>
            <a:chExt cx="619" cy="480"/>
          </a:xfrm>
        </p:grpSpPr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576" y="1488"/>
              <a:ext cx="576" cy="250"/>
              <a:chOff x="1392" y="1488"/>
              <a:chExt cx="576" cy="250"/>
            </a:xfrm>
          </p:grpSpPr>
          <p:sp>
            <p:nvSpPr>
              <p:cNvPr id="53272" name="Rectangle 26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73" name="Rectangle 27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71" name="Text Box 28"/>
            <p:cNvSpPr txBox="1">
              <a:spLocks noChangeArrowheads="1"/>
            </p:cNvSpPr>
            <p:nvPr/>
          </p:nvSpPr>
          <p:spPr bwMode="auto">
            <a:xfrm>
              <a:off x="533" y="1680"/>
              <a:ext cx="22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3300"/>
                  </a:solidFill>
                </a:rPr>
                <a:t>p</a:t>
              </a: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1387475" y="1430338"/>
            <a:ext cx="1371600" cy="323850"/>
            <a:chOff x="672" y="1248"/>
            <a:chExt cx="864" cy="204"/>
          </a:xfrm>
        </p:grpSpPr>
        <p:sp>
          <p:nvSpPr>
            <p:cNvPr id="53268" name="Rectangle 30"/>
            <p:cNvSpPr>
              <a:spLocks noChangeArrowheads="1"/>
            </p:cNvSpPr>
            <p:nvPr/>
          </p:nvSpPr>
          <p:spPr bwMode="auto">
            <a:xfrm>
              <a:off x="1248" y="1260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9" name="Line 31"/>
            <p:cNvSpPr>
              <a:spLocks noChangeShapeType="1"/>
            </p:cNvSpPr>
            <p:nvPr/>
          </p:nvSpPr>
          <p:spPr bwMode="auto">
            <a:xfrm flipH="1">
              <a:off x="672" y="1248"/>
              <a:ext cx="288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52400" y="2609850"/>
            <a:ext cx="8534400" cy="4019550"/>
            <a:chOff x="152400" y="2609850"/>
            <a:chExt cx="8534400" cy="4019550"/>
          </a:xfrm>
        </p:grpSpPr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457200" y="3200400"/>
              <a:ext cx="8229600" cy="3429000"/>
              <a:chOff x="288" y="2016"/>
              <a:chExt cx="5184" cy="2160"/>
            </a:xfrm>
          </p:grpSpPr>
          <p:sp>
            <p:nvSpPr>
              <p:cNvPr id="53266" name="Rectangle 33"/>
              <p:cNvSpPr>
                <a:spLocks noChangeArrowheads="1"/>
              </p:cNvSpPr>
              <p:nvPr/>
            </p:nvSpPr>
            <p:spPr bwMode="auto">
              <a:xfrm>
                <a:off x="288" y="2016"/>
                <a:ext cx="5184" cy="2160"/>
              </a:xfrm>
              <a:prstGeom prst="rect">
                <a:avLst/>
              </a:prstGeom>
              <a:solidFill>
                <a:srgbClr val="FFF3E7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98380" dir="2388334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7" name="Text Box 34"/>
              <p:cNvSpPr txBox="1">
                <a:spLocks noChangeArrowheads="1"/>
              </p:cNvSpPr>
              <p:nvPr/>
            </p:nvSpPr>
            <p:spPr bwMode="auto">
              <a:xfrm>
                <a:off x="468" y="2246"/>
                <a:ext cx="4956" cy="17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void  push(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item 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{   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Nodeptr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p;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     if( (p=(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Nodeptr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)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malloc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sizeof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(Node)))==NULL 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500" b="1" dirty="0">
                    <a:solidFill>
                      <a:srgbClr val="003399"/>
                    </a:solidFill>
                  </a:rPr>
                  <a:t>             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Error(“No memory!”); 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     else{</a:t>
                </a:r>
                <a:endParaRPr kumimoji="1" lang="en-US" altLang="zh-CN" sz="22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500" b="1" dirty="0">
                    <a:solidFill>
                      <a:srgbClr val="FF0000"/>
                    </a:solidFill>
                  </a:rPr>
                  <a:t> </a:t>
                </a:r>
                <a:r>
                  <a:rPr kumimoji="1" lang="zh-CN" altLang="zh-CN" sz="2500" b="1" dirty="0">
                    <a:solidFill>
                      <a:srgbClr val="FF0000"/>
                    </a:solidFill>
                  </a:rPr>
                  <a:t>     </a:t>
                </a:r>
                <a:r>
                  <a:rPr kumimoji="1" lang="zh-CN" altLang="en-US" sz="2500" b="1" dirty="0">
                    <a:solidFill>
                      <a:srgbClr val="FF0000"/>
                    </a:solidFill>
                  </a:rPr>
                  <a:t>       p</a:t>
                </a:r>
                <a:r>
                  <a:rPr kumimoji="1" lang="zh-CN" altLang="en-US" sz="2500" b="1" dirty="0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kumimoji="1" lang="zh-CN" altLang="en-US" sz="2500" b="1" dirty="0">
                    <a:solidFill>
                      <a:srgbClr val="FF0000"/>
                    </a:solidFill>
                  </a:rPr>
                  <a:t>&gt;</a:t>
                </a:r>
                <a:r>
                  <a:rPr kumimoji="1" lang="en-US" altLang="zh-CN" sz="2500" b="1" dirty="0">
                    <a:solidFill>
                      <a:srgbClr val="FF0000"/>
                    </a:solidFill>
                  </a:rPr>
                  <a:t>data=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item;  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</a:t>
                </a:r>
                <a:r>
                  <a:rPr lang="zh-CN" altLang="en-US" sz="22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将</a:t>
                </a:r>
                <a:r>
                  <a:rPr lang="en-US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item</a:t>
                </a:r>
                <a:r>
                  <a:rPr lang="zh-CN" altLang="en-US" sz="2200" b="1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送新结点数据域*/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zh-CN" altLang="zh-CN" sz="2500" b="1" dirty="0">
                    <a:solidFill>
                      <a:srgbClr val="FF0000"/>
                    </a:solidFill>
                  </a:rPr>
                  <a:t>    </a:t>
                </a:r>
                <a:r>
                  <a:rPr lang="zh-CN" altLang="en-US" sz="2500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zh-CN" sz="2500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500" b="1" dirty="0">
                    <a:solidFill>
                      <a:srgbClr val="FF0000"/>
                    </a:solidFill>
                  </a:rPr>
                  <a:t>       p</a:t>
                </a:r>
                <a:r>
                  <a:rPr lang="zh-CN" altLang="en-US" sz="2500" b="1" dirty="0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zh-CN" altLang="en-US" sz="2500" b="1" dirty="0">
                    <a:solidFill>
                      <a:srgbClr val="FF0000"/>
                    </a:solidFill>
                  </a:rPr>
                  <a:t>&gt;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link=Top;     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将新结点插在链表最前面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zh-CN" altLang="zh-CN" sz="2500" b="1" dirty="0">
                    <a:solidFill>
                      <a:srgbClr val="FF0000"/>
                    </a:solidFill>
                  </a:rPr>
                  <a:t>     </a:t>
                </a:r>
                <a:r>
                  <a:rPr lang="zh-CN" altLang="en-US" sz="2500" b="1" dirty="0">
                    <a:solidFill>
                      <a:srgbClr val="FF0000"/>
                    </a:solidFill>
                  </a:rPr>
                  <a:t>        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Top=p;                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修改栈顶指针的指向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*/</a:t>
                </a:r>
                <a:endParaRPr lang="en-US" altLang="zh-CN" sz="2500" b="1" dirty="0">
                  <a:solidFill>
                    <a:srgbClr val="FF0000"/>
                  </a:solidFill>
                </a:endParaRPr>
              </a:p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}</a:t>
                </a:r>
              </a:p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}</a:t>
                </a:r>
              </a:p>
            </p:txBody>
          </p:sp>
        </p:grpSp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152400" y="2609850"/>
              <a:ext cx="2039938" cy="895350"/>
              <a:chOff x="96" y="1644"/>
              <a:chExt cx="1285" cy="564"/>
            </a:xfrm>
          </p:grpSpPr>
          <p:sp>
            <p:nvSpPr>
              <p:cNvPr id="53264" name="AutoShape 36"/>
              <p:cNvSpPr>
                <a:spLocks noChangeArrowheads="1"/>
              </p:cNvSpPr>
              <p:nvPr/>
            </p:nvSpPr>
            <p:spPr bwMode="auto">
              <a:xfrm rot="348149">
                <a:off x="96" y="1644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715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65" name="Text Box 37"/>
              <p:cNvSpPr txBox="1">
                <a:spLocks noChangeArrowheads="1"/>
              </p:cNvSpPr>
              <p:nvPr/>
            </p:nvSpPr>
            <p:spPr bwMode="auto">
              <a:xfrm rot="-335369">
                <a:off x="146" y="1670"/>
                <a:ext cx="1235" cy="442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40161" dir="1106097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000" b="1" i="1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</p:grpSp>
      <p:grpSp>
        <p:nvGrpSpPr>
          <p:cNvPr id="12" name="Group 48"/>
          <p:cNvGrpSpPr>
            <a:grpSpLocks/>
          </p:cNvGrpSpPr>
          <p:nvPr/>
        </p:nvGrpSpPr>
        <p:grpSpPr bwMode="auto">
          <a:xfrm>
            <a:off x="5257800" y="2397125"/>
            <a:ext cx="3276600" cy="838200"/>
            <a:chOff x="3312" y="1510"/>
            <a:chExt cx="2064" cy="528"/>
          </a:xfrm>
        </p:grpSpPr>
        <p:sp>
          <p:nvSpPr>
            <p:cNvPr id="53262" name="AutoShape 49"/>
            <p:cNvSpPr>
              <a:spLocks noChangeArrowheads="1"/>
            </p:cNvSpPr>
            <p:nvPr/>
          </p:nvSpPr>
          <p:spPr bwMode="auto">
            <a:xfrm>
              <a:off x="3312" y="1510"/>
              <a:ext cx="2064" cy="528"/>
            </a:xfrm>
            <a:prstGeom prst="cloudCallout">
              <a:avLst>
                <a:gd name="adj1" fmla="val -58574"/>
                <a:gd name="adj2" fmla="val -56440"/>
              </a:avLst>
            </a:prstGeom>
            <a:noFill/>
            <a:ln w="6350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3263" name="Text Box 50"/>
            <p:cNvSpPr txBox="1">
              <a:spLocks noChangeArrowheads="1"/>
            </p:cNvSpPr>
            <p:nvPr/>
          </p:nvSpPr>
          <p:spPr bwMode="auto">
            <a:xfrm>
              <a:off x="3506" y="1574"/>
              <a:ext cx="1870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FF3300"/>
                  </a:solidFill>
                  <a:ea typeface="幼圆" pitchFamily="49" charset="-122"/>
                </a:rPr>
                <a:t>不必判断栈满</a:t>
              </a:r>
            </a:p>
          </p:txBody>
        </p:sp>
      </p:grpSp>
      <p:grpSp>
        <p:nvGrpSpPr>
          <p:cNvPr id="13" name="Group 51"/>
          <p:cNvGrpSpPr>
            <a:grpSpLocks/>
          </p:cNvGrpSpPr>
          <p:nvPr/>
        </p:nvGrpSpPr>
        <p:grpSpPr bwMode="auto">
          <a:xfrm>
            <a:off x="5216525" y="304800"/>
            <a:ext cx="3089275" cy="1066800"/>
            <a:chOff x="3146" y="107"/>
            <a:chExt cx="1946" cy="672"/>
          </a:xfrm>
        </p:grpSpPr>
        <p:sp>
          <p:nvSpPr>
            <p:cNvPr id="53260" name="Freeform 52"/>
            <p:cNvSpPr>
              <a:spLocks/>
            </p:cNvSpPr>
            <p:nvPr/>
          </p:nvSpPr>
          <p:spPr bwMode="auto">
            <a:xfrm>
              <a:off x="3146" y="107"/>
              <a:ext cx="1946" cy="672"/>
            </a:xfrm>
            <a:custGeom>
              <a:avLst/>
              <a:gdLst>
                <a:gd name="T0" fmla="*/ 215 w 1104"/>
                <a:gd name="T1" fmla="*/ 96 h 517"/>
                <a:gd name="T2" fmla="*/ 0 w 1104"/>
                <a:gd name="T3" fmla="*/ 419 h 517"/>
                <a:gd name="T4" fmla="*/ 102 w 1104"/>
                <a:gd name="T5" fmla="*/ 1065 h 517"/>
                <a:gd name="T6" fmla="*/ 215 w 1104"/>
                <a:gd name="T7" fmla="*/ 1224 h 517"/>
                <a:gd name="T8" fmla="*/ 659 w 1104"/>
                <a:gd name="T9" fmla="*/ 1256 h 517"/>
                <a:gd name="T10" fmla="*/ 2945 w 1104"/>
                <a:gd name="T11" fmla="*/ 1291 h 517"/>
                <a:gd name="T12" fmla="*/ 9048 w 1104"/>
                <a:gd name="T13" fmla="*/ 1256 h 517"/>
                <a:gd name="T14" fmla="*/ 9265 w 1104"/>
                <a:gd name="T15" fmla="*/ 1162 h 517"/>
                <a:gd name="T16" fmla="*/ 9924 w 1104"/>
                <a:gd name="T17" fmla="*/ 1097 h 517"/>
                <a:gd name="T18" fmla="*/ 10571 w 1104"/>
                <a:gd name="T19" fmla="*/ 773 h 517"/>
                <a:gd name="T20" fmla="*/ 10465 w 1104"/>
                <a:gd name="T21" fmla="*/ 192 h 517"/>
                <a:gd name="T22" fmla="*/ 9924 w 1104"/>
                <a:gd name="T23" fmla="*/ 160 h 517"/>
                <a:gd name="T24" fmla="*/ 9265 w 1104"/>
                <a:gd name="T25" fmla="*/ 66 h 517"/>
                <a:gd name="T26" fmla="*/ 8503 w 1104"/>
                <a:gd name="T27" fmla="*/ 0 h 517"/>
                <a:gd name="T28" fmla="*/ 3598 w 1104"/>
                <a:gd name="T29" fmla="*/ 30 h 517"/>
                <a:gd name="T30" fmla="*/ 659 w 1104"/>
                <a:gd name="T31" fmla="*/ 126 h 517"/>
                <a:gd name="T32" fmla="*/ 215 w 1104"/>
                <a:gd name="T33" fmla="*/ 96 h 51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04" h="517">
                  <a:moveTo>
                    <a:pt x="22" y="34"/>
                  </a:moveTo>
                  <a:cubicBezTo>
                    <a:pt x="16" y="72"/>
                    <a:pt x="0" y="109"/>
                    <a:pt x="0" y="147"/>
                  </a:cubicBezTo>
                  <a:cubicBezTo>
                    <a:pt x="0" y="222"/>
                    <a:pt x="5" y="298"/>
                    <a:pt x="11" y="373"/>
                  </a:cubicBezTo>
                  <a:cubicBezTo>
                    <a:pt x="12" y="392"/>
                    <a:pt x="10" y="415"/>
                    <a:pt x="22" y="429"/>
                  </a:cubicBezTo>
                  <a:cubicBezTo>
                    <a:pt x="32" y="441"/>
                    <a:pt x="52" y="439"/>
                    <a:pt x="68" y="440"/>
                  </a:cubicBezTo>
                  <a:cubicBezTo>
                    <a:pt x="147" y="446"/>
                    <a:pt x="226" y="448"/>
                    <a:pt x="305" y="452"/>
                  </a:cubicBezTo>
                  <a:cubicBezTo>
                    <a:pt x="507" y="517"/>
                    <a:pt x="737" y="510"/>
                    <a:pt x="937" y="440"/>
                  </a:cubicBezTo>
                  <a:cubicBezTo>
                    <a:pt x="945" y="429"/>
                    <a:pt x="949" y="414"/>
                    <a:pt x="960" y="407"/>
                  </a:cubicBezTo>
                  <a:cubicBezTo>
                    <a:pt x="980" y="394"/>
                    <a:pt x="1028" y="384"/>
                    <a:pt x="1028" y="384"/>
                  </a:cubicBezTo>
                  <a:cubicBezTo>
                    <a:pt x="1059" y="336"/>
                    <a:pt x="1081" y="329"/>
                    <a:pt x="1095" y="271"/>
                  </a:cubicBezTo>
                  <a:cubicBezTo>
                    <a:pt x="1091" y="203"/>
                    <a:pt x="1104" y="133"/>
                    <a:pt x="1084" y="68"/>
                  </a:cubicBezTo>
                  <a:cubicBezTo>
                    <a:pt x="1078" y="50"/>
                    <a:pt x="1046" y="61"/>
                    <a:pt x="1028" y="56"/>
                  </a:cubicBezTo>
                  <a:cubicBezTo>
                    <a:pt x="951" y="36"/>
                    <a:pt x="1038" y="57"/>
                    <a:pt x="960" y="23"/>
                  </a:cubicBezTo>
                  <a:cubicBezTo>
                    <a:pt x="935" y="12"/>
                    <a:pt x="907" y="8"/>
                    <a:pt x="881" y="0"/>
                  </a:cubicBezTo>
                  <a:cubicBezTo>
                    <a:pt x="712" y="4"/>
                    <a:pt x="542" y="4"/>
                    <a:pt x="373" y="11"/>
                  </a:cubicBezTo>
                  <a:cubicBezTo>
                    <a:pt x="275" y="15"/>
                    <a:pt x="166" y="39"/>
                    <a:pt x="68" y="45"/>
                  </a:cubicBezTo>
                  <a:cubicBezTo>
                    <a:pt x="26" y="59"/>
                    <a:pt x="40" y="66"/>
                    <a:pt x="22" y="34"/>
                  </a:cubicBezTo>
                  <a:close/>
                </a:path>
              </a:pathLst>
            </a:custGeom>
            <a:gradFill rotWithShape="0">
              <a:gsLst>
                <a:gs pos="0">
                  <a:srgbClr val="FF3300"/>
                </a:gs>
                <a:gs pos="50000">
                  <a:srgbClr val="761800"/>
                </a:gs>
                <a:gs pos="100000">
                  <a:srgbClr val="FF3300"/>
                </a:gs>
              </a:gsLst>
              <a:lin ang="18900000" scaled="1"/>
            </a:gra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Rectangle 53"/>
            <p:cNvSpPr>
              <a:spLocks noChangeArrowheads="1"/>
            </p:cNvSpPr>
            <p:nvPr/>
          </p:nvSpPr>
          <p:spPr bwMode="auto">
            <a:xfrm>
              <a:off x="3238" y="192"/>
              <a:ext cx="1824" cy="4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400" b="1">
                  <a:solidFill>
                    <a:srgbClr val="FFFF23"/>
                  </a:solidFill>
                  <a:ea typeface="黑体" pitchFamily="2" charset="-122"/>
                </a:rPr>
                <a:t>等效于在链表最前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400" b="1">
                  <a:solidFill>
                    <a:srgbClr val="FFFF23"/>
                  </a:solidFill>
                  <a:ea typeface="黑体" pitchFamily="2" charset="-122"/>
                </a:rPr>
                <a:t>面插入一个新结点</a:t>
              </a:r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2" grpId="0" animBg="1"/>
      <p:bldP spid="26626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04800" y="152400"/>
            <a:ext cx="3962400" cy="685800"/>
            <a:chOff x="288" y="240"/>
            <a:chExt cx="2496" cy="432"/>
          </a:xfrm>
        </p:grpSpPr>
        <p:sp>
          <p:nvSpPr>
            <p:cNvPr id="54313" name="Oval 3"/>
            <p:cNvSpPr>
              <a:spLocks noChangeArrowheads="1"/>
            </p:cNvSpPr>
            <p:nvPr/>
          </p:nvSpPr>
          <p:spPr bwMode="auto">
            <a:xfrm>
              <a:off x="288" y="240"/>
              <a:ext cx="2352" cy="432"/>
            </a:xfrm>
            <a:prstGeom prst="ellipse">
              <a:avLst/>
            </a:prstGeom>
            <a:solidFill>
              <a:srgbClr val="B9F2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158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4" name="Text Box 4"/>
            <p:cNvSpPr txBox="1">
              <a:spLocks noChangeArrowheads="1"/>
            </p:cNvSpPr>
            <p:nvPr/>
          </p:nvSpPr>
          <p:spPr bwMode="auto">
            <a:xfrm>
              <a:off x="432" y="288"/>
              <a:ext cx="2352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>
                  <a:solidFill>
                    <a:schemeClr val="accent2"/>
                  </a:solidFill>
                  <a:ea typeface="幼圆" pitchFamily="49" charset="-122"/>
                </a:rPr>
                <a:t>4</a:t>
              </a:r>
              <a:r>
                <a:rPr kumimoji="1" lang="zh-CN" altLang="en-US" sz="2900" b="1" dirty="0">
                  <a:solidFill>
                    <a:schemeClr val="accent2"/>
                  </a:solidFill>
                  <a:latin typeface="幼圆" pitchFamily="49" charset="-122"/>
                  <a:ea typeface="幼圆" pitchFamily="49" charset="-122"/>
                </a:rPr>
                <a:t>.出栈算法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158875" y="990601"/>
            <a:ext cx="6818313" cy="1147763"/>
            <a:chOff x="480" y="1056"/>
            <a:chExt cx="4295" cy="723"/>
          </a:xfrm>
        </p:grpSpPr>
        <p:sp>
          <p:nvSpPr>
            <p:cNvPr id="54293" name="Text Box 6"/>
            <p:cNvSpPr txBox="1">
              <a:spLocks noChangeArrowheads="1"/>
            </p:cNvSpPr>
            <p:nvPr/>
          </p:nvSpPr>
          <p:spPr bwMode="auto">
            <a:xfrm>
              <a:off x="480" y="1056"/>
              <a:ext cx="349" cy="25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b="1" dirty="0">
                  <a:solidFill>
                    <a:srgbClr val="FF3300"/>
                  </a:solidFill>
                </a:rPr>
                <a:t>Top</a:t>
              </a:r>
              <a:endParaRPr kumimoji="1" lang="en-US" altLang="zh-CN" sz="2400" dirty="0">
                <a:solidFill>
                  <a:srgbClr val="FF3300"/>
                </a:solidFill>
              </a:endParaRPr>
            </a:p>
          </p:txBody>
        </p:sp>
        <p:sp>
          <p:nvSpPr>
            <p:cNvPr id="54294" name="Line 7"/>
            <p:cNvSpPr>
              <a:spLocks noChangeShapeType="1"/>
            </p:cNvSpPr>
            <p:nvPr/>
          </p:nvSpPr>
          <p:spPr bwMode="auto">
            <a:xfrm>
              <a:off x="1884" y="1630"/>
              <a:ext cx="336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5" name="Line 8"/>
            <p:cNvSpPr>
              <a:spLocks noChangeShapeType="1"/>
            </p:cNvSpPr>
            <p:nvPr/>
          </p:nvSpPr>
          <p:spPr bwMode="auto">
            <a:xfrm>
              <a:off x="2760" y="1618"/>
              <a:ext cx="432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6" name="Line 9"/>
            <p:cNvSpPr>
              <a:spLocks noChangeShapeType="1"/>
            </p:cNvSpPr>
            <p:nvPr/>
          </p:nvSpPr>
          <p:spPr bwMode="auto">
            <a:xfrm>
              <a:off x="3840" y="1630"/>
              <a:ext cx="336" cy="0"/>
            </a:xfrm>
            <a:prstGeom prst="line">
              <a:avLst/>
            </a:prstGeom>
            <a:noFill/>
            <a:ln w="158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7" name="Text Box 10"/>
            <p:cNvSpPr txBox="1">
              <a:spLocks noChangeArrowheads="1"/>
            </p:cNvSpPr>
            <p:nvPr/>
          </p:nvSpPr>
          <p:spPr bwMode="auto">
            <a:xfrm>
              <a:off x="3312" y="1426"/>
              <a:ext cx="51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i="1" dirty="0"/>
                <a:t> ......  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392" y="1488"/>
              <a:ext cx="576" cy="250"/>
              <a:chOff x="1392" y="1488"/>
              <a:chExt cx="576" cy="250"/>
            </a:xfrm>
          </p:grpSpPr>
          <p:sp>
            <p:nvSpPr>
              <p:cNvPr id="54311" name="Rectangle 12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2" name="Rectangle 13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2256" y="1488"/>
              <a:ext cx="576" cy="250"/>
              <a:chOff x="1392" y="1488"/>
              <a:chExt cx="576" cy="250"/>
            </a:xfrm>
          </p:grpSpPr>
          <p:sp>
            <p:nvSpPr>
              <p:cNvPr id="54309" name="Rectangle 15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10" name="Rectangle 16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4176" y="1488"/>
              <a:ext cx="576" cy="250"/>
              <a:chOff x="1392" y="1488"/>
              <a:chExt cx="576" cy="250"/>
            </a:xfrm>
          </p:grpSpPr>
          <p:sp>
            <p:nvSpPr>
              <p:cNvPr id="54307" name="Rectangle 18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8" name="Rectangle 19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01" name="Rectangle 20"/>
            <p:cNvSpPr>
              <a:spLocks noChangeArrowheads="1"/>
            </p:cNvSpPr>
            <p:nvPr/>
          </p:nvSpPr>
          <p:spPr bwMode="auto">
            <a:xfrm>
              <a:off x="4584" y="1488"/>
              <a:ext cx="19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dirty="0">
                  <a:ea typeface="宋体" charset="-122"/>
                </a:rPr>
                <a:t>^</a:t>
              </a:r>
            </a:p>
          </p:txBody>
        </p: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540" y="1488"/>
              <a:ext cx="576" cy="250"/>
              <a:chOff x="1392" y="1488"/>
              <a:chExt cx="576" cy="250"/>
            </a:xfrm>
          </p:grpSpPr>
          <p:sp>
            <p:nvSpPr>
              <p:cNvPr id="54305" name="Rectangle 22"/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432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Rectangle 23"/>
              <p:cNvSpPr>
                <a:spLocks noChangeArrowheads="1"/>
              </p:cNvSpPr>
              <p:nvPr/>
            </p:nvSpPr>
            <p:spPr bwMode="auto">
              <a:xfrm>
                <a:off x="1824" y="1488"/>
                <a:ext cx="144" cy="25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03" name="Line 24"/>
            <p:cNvSpPr>
              <a:spLocks noChangeShapeType="1"/>
            </p:cNvSpPr>
            <p:nvPr/>
          </p:nvSpPr>
          <p:spPr bwMode="auto">
            <a:xfrm>
              <a:off x="1032" y="1620"/>
              <a:ext cx="336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04" name="Line 25"/>
            <p:cNvSpPr>
              <a:spLocks noChangeShapeType="1"/>
            </p:cNvSpPr>
            <p:nvPr/>
          </p:nvSpPr>
          <p:spPr bwMode="auto">
            <a:xfrm>
              <a:off x="624" y="1296"/>
              <a:ext cx="48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0186" name="Text Box 26"/>
          <p:cNvSpPr txBox="1">
            <a:spLocks noChangeArrowheads="1"/>
          </p:cNvSpPr>
          <p:nvPr/>
        </p:nvSpPr>
        <p:spPr bwMode="auto">
          <a:xfrm>
            <a:off x="1158875" y="1955800"/>
            <a:ext cx="3540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CC"/>
                </a:solidFill>
              </a:rPr>
              <a:t>p</a:t>
            </a: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1177925" y="1277938"/>
            <a:ext cx="1428750" cy="381000"/>
            <a:chOff x="540" y="1248"/>
            <a:chExt cx="900" cy="240"/>
          </a:xfrm>
        </p:grpSpPr>
        <p:sp>
          <p:nvSpPr>
            <p:cNvPr id="54291" name="Rectangle 28"/>
            <p:cNvSpPr>
              <a:spLocks noChangeArrowheads="1"/>
            </p:cNvSpPr>
            <p:nvPr/>
          </p:nvSpPr>
          <p:spPr bwMode="auto">
            <a:xfrm>
              <a:off x="540" y="1296"/>
              <a:ext cx="240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2" name="Line 29"/>
            <p:cNvSpPr>
              <a:spLocks noChangeShapeType="1"/>
            </p:cNvSpPr>
            <p:nvPr/>
          </p:nvSpPr>
          <p:spPr bwMode="auto">
            <a:xfrm flipH="1" flipV="1">
              <a:off x="768" y="1248"/>
              <a:ext cx="672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1115616" y="1628800"/>
            <a:ext cx="1447800" cy="51435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5334001" y="228600"/>
            <a:ext cx="3462338" cy="838200"/>
            <a:chOff x="3360" y="192"/>
            <a:chExt cx="2181" cy="528"/>
          </a:xfrm>
        </p:grpSpPr>
        <p:sp>
          <p:nvSpPr>
            <p:cNvPr id="54285" name="AutoShape 38"/>
            <p:cNvSpPr>
              <a:spLocks noChangeArrowheads="1"/>
            </p:cNvSpPr>
            <p:nvPr/>
          </p:nvSpPr>
          <p:spPr bwMode="auto">
            <a:xfrm>
              <a:off x="3360" y="192"/>
              <a:ext cx="2064" cy="528"/>
            </a:xfrm>
            <a:prstGeom prst="cloudCallout">
              <a:avLst>
                <a:gd name="adj1" fmla="val -51403"/>
                <a:gd name="adj2" fmla="val 90907"/>
              </a:avLst>
            </a:prstGeom>
            <a:noFill/>
            <a:ln w="5715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4286" name="Text Box 39"/>
            <p:cNvSpPr txBox="1">
              <a:spLocks noChangeArrowheads="1"/>
            </p:cNvSpPr>
            <p:nvPr/>
          </p:nvSpPr>
          <p:spPr bwMode="auto">
            <a:xfrm>
              <a:off x="3470" y="303"/>
              <a:ext cx="207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FF3300"/>
                  </a:solidFill>
                  <a:ea typeface="幼圆" pitchFamily="49" charset="-122"/>
                </a:rPr>
                <a:t>仍然要判断栈空！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81000" y="2362200"/>
            <a:ext cx="8574088" cy="4402138"/>
            <a:chOff x="381000" y="2362200"/>
            <a:chExt cx="8574088" cy="4402138"/>
          </a:xfrm>
        </p:grpSpPr>
        <p:grpSp>
          <p:nvGrpSpPr>
            <p:cNvPr id="9" name="Group 52"/>
            <p:cNvGrpSpPr>
              <a:grpSpLocks/>
            </p:cNvGrpSpPr>
            <p:nvPr/>
          </p:nvGrpSpPr>
          <p:grpSpPr bwMode="auto">
            <a:xfrm>
              <a:off x="381000" y="2819400"/>
              <a:ext cx="8229600" cy="3944938"/>
              <a:chOff x="240" y="1776"/>
              <a:chExt cx="5184" cy="2485"/>
            </a:xfrm>
          </p:grpSpPr>
          <p:sp>
            <p:nvSpPr>
              <p:cNvPr id="54289" name="Rectangle 32"/>
              <p:cNvSpPr>
                <a:spLocks noChangeArrowheads="1"/>
              </p:cNvSpPr>
              <p:nvPr/>
            </p:nvSpPr>
            <p:spPr bwMode="auto">
              <a:xfrm>
                <a:off x="240" y="1776"/>
                <a:ext cx="5184" cy="2352"/>
              </a:xfrm>
              <a:prstGeom prst="rect">
                <a:avLst/>
              </a:prstGeom>
              <a:solidFill>
                <a:srgbClr val="FFFFD5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98380" dir="2388334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0" name="Text Box 33"/>
              <p:cNvSpPr txBox="1">
                <a:spLocks noChangeArrowheads="1"/>
              </p:cNvSpPr>
              <p:nvPr/>
            </p:nvSpPr>
            <p:spPr bwMode="auto">
              <a:xfrm>
                <a:off x="384" y="1942"/>
                <a:ext cx="4896" cy="231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 pop( )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{   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Nodeptr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p;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    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item;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zh-CN" altLang="en-US" sz="2500" b="1" dirty="0">
                    <a:solidFill>
                      <a:srgbClr val="003399"/>
                    </a:solidFill>
                  </a:rPr>
                  <a:t>     </a:t>
                </a:r>
                <a:r>
                  <a:rPr lang="en-US" altLang="zh-CN" sz="2500" b="1" dirty="0">
                    <a:solidFill>
                      <a:srgbClr val="003399"/>
                    </a:solidFill>
                  </a:rPr>
                  <a:t>if ( </a:t>
                </a:r>
                <a:r>
                  <a:rPr lang="en-US" altLang="zh-CN" sz="2500" b="1" dirty="0" err="1">
                    <a:solidFill>
                      <a:srgbClr val="003399"/>
                    </a:solidFill>
                  </a:rPr>
                  <a:t>isEmpty</a:t>
                </a:r>
                <a:r>
                  <a:rPr lang="en-US" altLang="zh-CN" sz="2500" b="1" dirty="0">
                    <a:solidFill>
                      <a:srgbClr val="003399"/>
                    </a:solidFill>
                  </a:rPr>
                  <a:t>() ) 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     Error(“Empty Stack!”);                      </a:t>
                </a:r>
                <a:r>
                  <a:rPr lang="en-US" altLang="zh-CN" sz="2200" b="1" dirty="0">
                    <a:solidFill>
                      <a:srgbClr val="003399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003399"/>
                    </a:solidFill>
                    <a:ea typeface="幼圆" pitchFamily="49" charset="-122"/>
                  </a:rPr>
                  <a:t>栈中无元素</a:t>
                </a:r>
                <a:r>
                  <a:rPr lang="zh-CN" altLang="en-US" sz="2200" b="1" dirty="0">
                    <a:solidFill>
                      <a:srgbClr val="003399"/>
                    </a:solidFill>
                  </a:rPr>
                  <a:t>*/</a:t>
                </a:r>
                <a:endParaRPr lang="en-US" altLang="zh-CN" sz="25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else{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zh-CN" sz="2500" b="1" dirty="0">
                    <a:solidFill>
                      <a:srgbClr val="FF0000"/>
                    </a:solidFill>
                  </a:rPr>
                  <a:t>           p=Top;                 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暂时保存栈顶结点的地址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*/</a:t>
                </a:r>
                <a:r>
                  <a:rPr lang="zh-CN" altLang="en-US" sz="2300" b="1" dirty="0">
                    <a:solidFill>
                      <a:srgbClr val="FF0000"/>
                    </a:solidFill>
                  </a:rPr>
                  <a:t>  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zh-CN" altLang="en-US" sz="2500" b="1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zh-CN" sz="2500" b="1" dirty="0">
                    <a:solidFill>
                      <a:srgbClr val="FF0000"/>
                    </a:solidFill>
                  </a:rPr>
                  <a:t>          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item=Top</a:t>
                </a:r>
                <a:r>
                  <a:rPr lang="en-US" altLang="zh-CN" sz="2500" b="1" dirty="0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&gt;data;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保存被删栈顶的数据信息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*/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zh-CN" altLang="zh-CN" sz="2500" b="1" dirty="0">
                    <a:solidFill>
                      <a:srgbClr val="FF0000"/>
                    </a:solidFill>
                  </a:rPr>
                  <a:t>           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Top=Top</a:t>
                </a:r>
                <a:r>
                  <a:rPr lang="en-US" altLang="zh-CN" sz="2500" b="1" dirty="0">
                    <a:solidFill>
                      <a:srgbClr val="FF0000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&gt;link;   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删除栈顶结点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 */</a:t>
                </a:r>
                <a:r>
                  <a:rPr lang="zh-CN" altLang="en-US" sz="25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zh-CN" altLang="zh-CN" sz="2500" b="1" dirty="0">
                    <a:solidFill>
                      <a:srgbClr val="FF0000"/>
                    </a:solidFill>
                  </a:rPr>
                  <a:t>          </a:t>
                </a:r>
                <a:r>
                  <a:rPr lang="zh-CN" altLang="en-US" sz="25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free(p);             </a:t>
                </a:r>
                <a:r>
                  <a:rPr lang="en-US" altLang="zh-CN" sz="2300" b="1" dirty="0">
                    <a:solidFill>
                      <a:srgbClr val="FF0000"/>
                    </a:solidFill>
                  </a:rPr>
                  <a:t>            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释放被删除结点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*/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zh-CN" sz="2200" b="1" dirty="0">
                    <a:solidFill>
                      <a:srgbClr val="FF0000"/>
                    </a:solidFill>
                  </a:rPr>
                  <a:t>            </a:t>
                </a:r>
                <a:r>
                  <a:rPr lang="en-US" altLang="zh-CN" sz="2500" b="1" dirty="0">
                    <a:solidFill>
                      <a:srgbClr val="FF0000"/>
                    </a:solidFill>
                  </a:rPr>
                  <a:t>return item;</a:t>
                </a:r>
                <a:r>
                  <a:rPr lang="en-US" altLang="zh-CN" sz="2200" b="1" dirty="0">
                    <a:solidFill>
                      <a:srgbClr val="FF0000"/>
                    </a:solidFill>
                  </a:rPr>
                  <a:t>                         /* </a:t>
                </a:r>
                <a:r>
                  <a:rPr lang="zh-CN" altLang="en-US" sz="2200" b="1" dirty="0">
                    <a:solidFill>
                      <a:srgbClr val="FF0000"/>
                    </a:solidFill>
                    <a:ea typeface="幼圆" pitchFamily="49" charset="-122"/>
                  </a:rPr>
                  <a:t>返回出栈元素</a:t>
                </a:r>
                <a:r>
                  <a:rPr lang="zh-CN" altLang="en-US" sz="2200" b="1" dirty="0">
                    <a:solidFill>
                      <a:srgbClr val="FF0000"/>
                    </a:solidFill>
                  </a:rPr>
                  <a:t>*/</a:t>
                </a:r>
                <a:endParaRPr lang="en-US" altLang="zh-CN" sz="2200" b="1" dirty="0">
                  <a:solidFill>
                    <a:srgbClr val="FF0000"/>
                  </a:solidFill>
                </a:endParaRPr>
              </a:p>
              <a:p>
                <a:pPr eaLnBrk="1" hangingPunct="1">
                  <a:lnSpc>
                    <a:spcPct val="60000"/>
                  </a:lnSpc>
                </a:pPr>
                <a:r>
                  <a:rPr lang="en-US" altLang="zh-CN" sz="2200" b="1" dirty="0">
                    <a:solidFill>
                      <a:srgbClr val="003399"/>
                    </a:solidFill>
                  </a:rPr>
                  <a:t>      }</a:t>
                </a:r>
              </a:p>
              <a:p>
                <a:pPr eaLnBrk="1" hangingPunct="1">
                  <a:lnSpc>
                    <a:spcPct val="6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}</a:t>
                </a:r>
              </a:p>
            </p:txBody>
          </p:sp>
        </p:grp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7112000" y="2362200"/>
              <a:ext cx="1843088" cy="895350"/>
              <a:chOff x="4480" y="1488"/>
              <a:chExt cx="1161" cy="564"/>
            </a:xfrm>
          </p:grpSpPr>
          <p:sp>
            <p:nvSpPr>
              <p:cNvPr id="54287" name="AutoShape 35"/>
              <p:cNvSpPr>
                <a:spLocks noChangeArrowheads="1"/>
              </p:cNvSpPr>
              <p:nvPr/>
            </p:nvSpPr>
            <p:spPr bwMode="auto">
              <a:xfrm rot="1591731">
                <a:off x="4480" y="1488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88" name="Text Box 36"/>
              <p:cNvSpPr txBox="1">
                <a:spLocks noChangeArrowheads="1"/>
              </p:cNvSpPr>
              <p:nvPr/>
            </p:nvSpPr>
            <p:spPr bwMode="auto">
              <a:xfrm rot="908213">
                <a:off x="4530" y="1502"/>
                <a:ext cx="1111" cy="48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400" b="1" i="1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  <p:sp>
          <p:nvSpPr>
            <p:cNvPr id="54284" name="Line 66"/>
            <p:cNvSpPr>
              <a:spLocks noChangeShapeType="1"/>
            </p:cNvSpPr>
            <p:nvPr/>
          </p:nvSpPr>
          <p:spPr bwMode="auto">
            <a:xfrm>
              <a:off x="1043608" y="4221088"/>
              <a:ext cx="2303462" cy="0"/>
            </a:xfrm>
            <a:prstGeom prst="line">
              <a:avLst/>
            </a:prstGeom>
            <a:noFill/>
            <a:ln w="508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6" grpId="0" autoUpdateAnimBg="0"/>
      <p:bldP spid="2201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994"/>
          <p:cNvSpPr>
            <a:spLocks noChangeArrowheads="1"/>
          </p:cNvSpPr>
          <p:nvPr/>
        </p:nvSpPr>
        <p:spPr bwMode="auto">
          <a:xfrm>
            <a:off x="2255838" y="2560638"/>
            <a:ext cx="42751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5" name="Oval 1135"/>
          <p:cNvSpPr>
            <a:spLocks noChangeArrowheads="1"/>
          </p:cNvSpPr>
          <p:nvPr/>
        </p:nvSpPr>
        <p:spPr bwMode="auto">
          <a:xfrm>
            <a:off x="1042988" y="1484313"/>
            <a:ext cx="6934200" cy="3276600"/>
          </a:xfrm>
          <a:prstGeom prst="ellipse">
            <a:avLst/>
          </a:prstGeom>
          <a:gradFill rotWithShape="0">
            <a:gsLst>
              <a:gs pos="0">
                <a:srgbClr val="0000CC"/>
              </a:gs>
              <a:gs pos="100000">
                <a:srgbClr val="FF0066"/>
              </a:gs>
            </a:gsLst>
            <a:lin ang="5400000" scaled="1"/>
          </a:gradFill>
          <a:ln w="12700" cap="sq">
            <a:noFill/>
            <a:round/>
            <a:headEnd type="none" w="sm" len="sm"/>
            <a:tailEnd type="none" w="sm" len="sm"/>
          </a:ln>
          <a:effectLst>
            <a:outerShdw dist="136783" dir="4091915" algn="ctr" rotWithShape="0">
              <a:srgbClr val="969696"/>
            </a:outerShdw>
          </a:effec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FFFF00"/>
              </a:solidFill>
            </a:endParaRPr>
          </a:p>
        </p:txBody>
      </p:sp>
      <p:sp>
        <p:nvSpPr>
          <p:cNvPr id="28676" name="Rectangle 1137"/>
          <p:cNvSpPr>
            <a:spLocks noChangeArrowheads="1"/>
          </p:cNvSpPr>
          <p:nvPr/>
        </p:nvSpPr>
        <p:spPr bwMode="auto">
          <a:xfrm>
            <a:off x="1319213" y="2209800"/>
            <a:ext cx="6858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</a:pPr>
            <a:r>
              <a:rPr lang="zh-CN" altLang="en-US" sz="6000" b="1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 第三讲 </a:t>
            </a:r>
          </a:p>
          <a:p>
            <a:pPr>
              <a:lnSpc>
                <a:spcPct val="75000"/>
              </a:lnSpc>
            </a:pPr>
            <a:r>
              <a:rPr lang="zh-CN" altLang="en-US" sz="6000" b="1" dirty="0">
                <a:solidFill>
                  <a:srgbClr val="FFFF00"/>
                </a:solidFill>
                <a:latin typeface="隶书" pitchFamily="49" charset="-122"/>
                <a:ea typeface="隶书" pitchFamily="49" charset="-122"/>
              </a:rPr>
              <a:t>     栈和队</a:t>
            </a: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3.1</a:t>
            </a:r>
            <a:r>
              <a:rPr lang="zh-CN" altLang="en-US" dirty="0"/>
              <a:t>：计算器（表达式计算）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71600" y="1196752"/>
            <a:ext cx="73448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从标准输入中读入一个整数算术运算表达式，如</a:t>
            </a:r>
            <a:r>
              <a:rPr lang="en-US" altLang="zh-CN" dirty="0"/>
              <a:t>24 / ( 1 + 2 + 36 / 6 / 2 - 2) * ( 12 / 2 / 2 )= </a:t>
            </a:r>
            <a:r>
              <a:rPr lang="zh-CN" altLang="en-US" dirty="0"/>
              <a:t>，计算表达式结果，并输出。</a:t>
            </a:r>
          </a:p>
          <a:p>
            <a:pPr lvl="1"/>
            <a:r>
              <a:rPr lang="zh-CN" altLang="en-US" dirty="0"/>
              <a:t>要求：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、表达式运算符只有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、*、</a:t>
            </a:r>
            <a:r>
              <a:rPr lang="en-US" altLang="zh-CN" dirty="0"/>
              <a:t>/</a:t>
            </a:r>
            <a:r>
              <a:rPr lang="zh-CN" altLang="en-US" dirty="0"/>
              <a:t>，表达式末尾的’</a:t>
            </a:r>
            <a:r>
              <a:rPr lang="en-US" altLang="zh-CN" dirty="0"/>
              <a:t>=’</a:t>
            </a:r>
            <a:r>
              <a:rPr lang="zh-CN" altLang="en-US" dirty="0"/>
              <a:t>字符表示表达式输入结束，表达式中可能会出现空格；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、表达式中会出现圆括号，括号可能嵌套，不会出现错误的表达式；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、出现除号</a:t>
            </a:r>
            <a:r>
              <a:rPr lang="en-US" altLang="zh-CN" dirty="0"/>
              <a:t>/</a:t>
            </a:r>
            <a:r>
              <a:rPr lang="zh-CN" altLang="en-US" dirty="0"/>
              <a:t>时，以整数相除进行运算，结果仍为整数，例如：</a:t>
            </a:r>
            <a:r>
              <a:rPr lang="en-US" altLang="zh-CN" dirty="0"/>
              <a:t>5/3</a:t>
            </a:r>
            <a:r>
              <a:rPr lang="zh-CN" altLang="en-US" dirty="0"/>
              <a:t>结果应为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输入形式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从键盘输入一个以’</a:t>
            </a:r>
            <a:r>
              <a:rPr lang="en-US" altLang="zh-CN" dirty="0"/>
              <a:t>=’</a:t>
            </a:r>
            <a:r>
              <a:rPr lang="zh-CN" altLang="en-US" dirty="0"/>
              <a:t>结尾的整数算术运算表达式。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输出形式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在屏幕上输出计算结果（为整数）。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样例</a:t>
            </a:r>
            <a:r>
              <a:rPr lang="en-US" altLang="zh-CN" dirty="0"/>
              <a:t>1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</a:p>
          <a:p>
            <a:pPr lvl="1"/>
            <a:r>
              <a:rPr lang="en-US" altLang="zh-CN" dirty="0"/>
              <a:t>24 / ( 1 + 2 + 36 / 6 / 2 - 2) * ( 12 / 2 / 2 )=</a:t>
            </a:r>
          </a:p>
          <a:p>
            <a:r>
              <a:rPr lang="en-US" altLang="zh-CN" dirty="0"/>
              <a:t>【</a:t>
            </a:r>
            <a:r>
              <a:rPr lang="zh-CN" altLang="en-US" dirty="0"/>
              <a:t>样例</a:t>
            </a:r>
            <a:r>
              <a:rPr lang="en-US" altLang="zh-CN" dirty="0"/>
              <a:t>1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</a:p>
          <a:p>
            <a:pPr lvl="1"/>
            <a:r>
              <a:rPr lang="en-US" altLang="zh-CN" dirty="0"/>
              <a:t>18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3.1</a:t>
            </a:r>
            <a:r>
              <a:rPr lang="zh-CN" altLang="en-US" dirty="0"/>
              <a:t>：问题分析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" name="TextBox 5"/>
          <p:cNvSpPr txBox="1"/>
          <p:nvPr/>
        </p:nvSpPr>
        <p:spPr>
          <a:xfrm>
            <a:off x="971600" y="1340768"/>
            <a:ext cx="581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对于一般形式的表达式（通常称为</a:t>
            </a:r>
            <a:r>
              <a:rPr lang="zh-CN" altLang="en-US" b="1" dirty="0">
                <a:solidFill>
                  <a:srgbClr val="7030A0"/>
                </a:solidFill>
              </a:rPr>
              <a:t>中缀表达式</a:t>
            </a:r>
            <a:r>
              <a:rPr lang="en-US" altLang="zh-CN" b="1" dirty="0">
                <a:solidFill>
                  <a:srgbClr val="7030A0"/>
                </a:solidFill>
              </a:rPr>
              <a:t>(infix)</a:t>
            </a:r>
            <a:r>
              <a:rPr lang="zh-CN" altLang="en-US" b="1" dirty="0"/>
              <a:t>）：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1720" y="1916832"/>
            <a:ext cx="3475631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7030A0"/>
                </a:solidFill>
              </a:rPr>
              <a:t>a + b * c + ( d * e + f ) / g</a:t>
            </a:r>
            <a:endParaRPr lang="zh-CN" altLang="en-US" sz="2800" b="1" i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2708920"/>
            <a:ext cx="5530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在（计算机）计算表达式的值时面临的主要问题有：</a:t>
            </a:r>
            <a:endParaRPr lang="en-US" altLang="zh-CN" b="1" dirty="0"/>
          </a:p>
          <a:p>
            <a:pPr lvl="1">
              <a:buFont typeface="Wingdings" pitchFamily="2" charset="2"/>
              <a:buChar char="u"/>
            </a:pPr>
            <a:r>
              <a:rPr lang="en-US" altLang="zh-CN" dirty="0"/>
              <a:t> </a:t>
            </a:r>
            <a:r>
              <a:rPr lang="zh-CN" altLang="en-US" dirty="0">
                <a:solidFill>
                  <a:srgbClr val="7030A0"/>
                </a:solidFill>
              </a:rPr>
              <a:t>运算符有优先级</a:t>
            </a:r>
            <a:endParaRPr lang="en-US" altLang="zh-CN" dirty="0">
              <a:solidFill>
                <a:srgbClr val="7030A0"/>
              </a:solidFill>
            </a:endParaRPr>
          </a:p>
          <a:p>
            <a:pPr lvl="1">
              <a:buFont typeface="Wingdings" pitchFamily="2" charset="2"/>
              <a:buChar char="u"/>
            </a:pPr>
            <a:r>
              <a:rPr lang="en-US" altLang="zh-CN" dirty="0">
                <a:solidFill>
                  <a:srgbClr val="7030A0"/>
                </a:solidFill>
              </a:rPr>
              <a:t> </a:t>
            </a:r>
            <a:r>
              <a:rPr lang="zh-CN" altLang="en-US" dirty="0">
                <a:solidFill>
                  <a:srgbClr val="7030A0"/>
                </a:solidFill>
              </a:rPr>
              <a:t>括号会改变计算的次序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3717032"/>
            <a:ext cx="7488832" cy="1446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为了方便表达式的（计算机）计算，波兰数学家</a:t>
            </a:r>
            <a:r>
              <a:rPr lang="en-US" altLang="zh-CN" sz="2000" b="1" dirty="0" err="1">
                <a:latin typeface="楷体" pitchFamily="49" charset="-122"/>
                <a:ea typeface="楷体" pitchFamily="49" charset="-122"/>
              </a:rPr>
              <a:t>Lukasiewicz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在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20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世纪</a:t>
            </a:r>
            <a:r>
              <a:rPr lang="en-US" altLang="zh-CN" sz="2000" b="1" dirty="0">
                <a:latin typeface="楷体" pitchFamily="49" charset="-122"/>
                <a:ea typeface="楷体" pitchFamily="49" charset="-122"/>
              </a:rPr>
              <a:t>50</a:t>
            </a:r>
            <a:r>
              <a:rPr lang="zh-CN" altLang="en-US" sz="2000" b="1" dirty="0">
                <a:latin typeface="楷体" pitchFamily="49" charset="-122"/>
                <a:ea typeface="楷体" pitchFamily="49" charset="-122"/>
              </a:rPr>
              <a:t>年代发明了一种将运算符写在操作数之后的表达式表示方式（称为</a:t>
            </a:r>
            <a:r>
              <a:rPr lang="zh-CN" altLang="en-US" sz="24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后缀表达式</a:t>
            </a:r>
            <a:r>
              <a:rPr lang="en-US" altLang="zh-CN" sz="24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(postfix)</a:t>
            </a:r>
            <a:r>
              <a:rPr lang="zh-CN" altLang="en-US" sz="24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，或逆波兰表示，</a:t>
            </a:r>
            <a:r>
              <a:rPr lang="en-US" altLang="zh-CN" sz="24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Reverse Polish </a:t>
            </a:r>
            <a:r>
              <a:rPr lang="en-US" altLang="zh-CN" sz="2400" b="1" dirty="0" err="1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Notation,RPN</a:t>
            </a: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）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55576" y="5157192"/>
          <a:ext cx="75608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中缀表达式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后缀表达式（</a:t>
                      </a:r>
                      <a:r>
                        <a:rPr lang="en-US" altLang="zh-CN" dirty="0"/>
                        <a:t>RPN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+ 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b 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a+ b * 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b c * 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/>
                        <a:t>a + b * c + ( d * e + f ) / 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b c * + d e * f + g * 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5652120" y="1484784"/>
            <a:ext cx="3276600" cy="1440160"/>
            <a:chOff x="3360" y="192"/>
            <a:chExt cx="2064" cy="528"/>
          </a:xfrm>
        </p:grpSpPr>
        <p:sp>
          <p:nvSpPr>
            <p:cNvPr id="12" name="AutoShape 38"/>
            <p:cNvSpPr>
              <a:spLocks noChangeArrowheads="1"/>
            </p:cNvSpPr>
            <p:nvPr/>
          </p:nvSpPr>
          <p:spPr bwMode="auto">
            <a:xfrm>
              <a:off x="3360" y="192"/>
              <a:ext cx="2064" cy="528"/>
            </a:xfrm>
            <a:prstGeom prst="cloudCallout">
              <a:avLst>
                <a:gd name="adj1" fmla="val -51403"/>
                <a:gd name="adj2" fmla="val 90907"/>
              </a:avLst>
            </a:prstGeom>
            <a:noFill/>
            <a:ln w="5715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" name="Text Box 39"/>
            <p:cNvSpPr txBox="1">
              <a:spLocks noChangeArrowheads="1"/>
            </p:cNvSpPr>
            <p:nvPr/>
          </p:nvSpPr>
          <p:spPr bwMode="auto">
            <a:xfrm>
              <a:off x="3470" y="303"/>
              <a:ext cx="1822" cy="33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3300"/>
                  </a:solidFill>
                  <a:ea typeface="幼圆" pitchFamily="49" charset="-122"/>
                </a:rPr>
                <a:t>后缀表达式的最大好处是没有括号，也不用考虑运算符的优先级！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0"/>
            <a:ext cx="8229600" cy="1143000"/>
          </a:xfrm>
        </p:spPr>
        <p:txBody>
          <a:bodyPr/>
          <a:lstStyle/>
          <a:p>
            <a:r>
              <a:rPr lang="zh-CN" altLang="en-US" dirty="0"/>
              <a:t>中缀到后缀的转换规则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827584" y="1340768"/>
            <a:ext cx="7056784" cy="4751733"/>
            <a:chOff x="289" y="1200"/>
            <a:chExt cx="5136" cy="2676"/>
          </a:xfrm>
        </p:grpSpPr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89" y="1200"/>
              <a:ext cx="5136" cy="2676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655" y="1522"/>
              <a:ext cx="4508" cy="2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规则：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从左至右遍历中缀表达式中每个数字和符号：</a:t>
              </a:r>
              <a:endParaRPr lang="en-US" altLang="zh-CN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en-US" altLang="zh-CN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若是数字直接输出，即成为后缀表达式的一部分；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en-US" altLang="zh-CN" sz="2000" baseline="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baseline="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若是符号：</a:t>
              </a:r>
              <a:endParaRPr lang="en-US" altLang="zh-CN" sz="2000" baseline="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1"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r>
                <a:rPr lang="zh-CN" altLang="en-US" sz="2000" baseline="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，则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将栈中元素弹出并输出，直到遇到“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”， “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”弹出但不输出；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1"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等符号，则从栈中弹出并输出优先级高于当前的符号，直到遇到一个优先级低的符号；然后将当前符号压入栈中。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lvl="1" algn="just" fontAlgn="base">
                <a:spcBef>
                  <a:spcPct val="0"/>
                </a:spcBef>
              </a:pP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（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优先级</a:t>
              </a: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-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最低，</a:t>
              </a: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*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/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次之，“</a:t>
              </a:r>
              <a:r>
                <a:rPr lang="en-US" altLang="zh-CN" sz="2000" dirty="0"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dirty="0">
                  <a:latin typeface="楷体" pitchFamily="49" charset="-122"/>
                  <a:ea typeface="楷体" pitchFamily="49" charset="-122"/>
                </a:rPr>
                <a:t>”最高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）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遍历结束，将栈中所有元素依次弹出，直到栈为空。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后缀表达式计算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5104C4-9BBA-4869-957B-C459F96FE33D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827584" y="1340768"/>
            <a:ext cx="7056784" cy="4751733"/>
            <a:chOff x="289" y="1200"/>
            <a:chExt cx="5136" cy="2676"/>
          </a:xfrm>
        </p:grpSpPr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289" y="1200"/>
              <a:ext cx="5136" cy="2676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655" y="1522"/>
              <a:ext cx="4508" cy="1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规则：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从左至右遍历后缀表达式中每个数字和符号：</a:t>
              </a:r>
              <a:endParaRPr lang="en-US" altLang="zh-CN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endParaRPr lang="en-US" altLang="zh-CN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marL="363538" indent="-363538"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若是数字直接进栈；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363538" indent="-363538"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zh-CN" altLang="en-US" sz="2000" baseline="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若是运算符（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+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-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*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，</a:t>
              </a: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/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），则从栈中弹出两个元素进行计算（注意：后弹出的是左运算数）。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363538" indent="-363538" algn="just" fontAlgn="base">
                <a:spcBef>
                  <a:spcPct val="0"/>
                </a:spcBef>
                <a:buFont typeface="Wingdings" pitchFamily="2" charset="2"/>
                <a:buChar char="u"/>
              </a:pPr>
              <a:r>
                <a:rPr lang="en-US" altLang="zh-CN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 </a:t>
              </a:r>
              <a:r>
                <a:rPr lang="zh-CN" altLang="en-US" sz="20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遍历结束，将计算结果从栈中弹出（栈中应只有一个元素，否则表达式有错）。</a:t>
              </a:r>
              <a:endParaRPr lang="en-US" altLang="zh-CN" sz="20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34</a:t>
            </a:fld>
            <a:endParaRPr lang="zh-CN" alt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123728" y="2276872"/>
            <a:ext cx="5049316" cy="2629396"/>
            <a:chOff x="289" y="1200"/>
            <a:chExt cx="5136" cy="2352"/>
          </a:xfrm>
        </p:grpSpPr>
        <p:sp>
          <p:nvSpPr>
            <p:cNvPr id="4" name="Freeform 9"/>
            <p:cNvSpPr>
              <a:spLocks/>
            </p:cNvSpPr>
            <p:nvPr/>
          </p:nvSpPr>
          <p:spPr bwMode="auto">
            <a:xfrm>
              <a:off x="289" y="1200"/>
              <a:ext cx="5136" cy="2352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655" y="1522"/>
              <a:ext cx="4322" cy="1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6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今天许多编译器</a:t>
              </a:r>
              <a:r>
                <a:rPr lang="zh-CN" altLang="en-US" sz="26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通常</a:t>
              </a:r>
              <a:r>
                <a:rPr lang="zh-CN" altLang="en-US" sz="26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先将数学表达式转换成后缀表达式，然后再将后缀表达式转换成机器执行代码。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3.1</a:t>
            </a:r>
            <a:r>
              <a:rPr lang="zh-CN" altLang="en-US" dirty="0"/>
              <a:t>：算法分析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043608" y="1556792"/>
            <a:ext cx="6696744" cy="4392488"/>
            <a:chOff x="289" y="1200"/>
            <a:chExt cx="5136" cy="2604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289" y="1200"/>
              <a:ext cx="5136" cy="2519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565" y="1446"/>
              <a:ext cx="4584" cy="23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6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算法：</a:t>
              </a:r>
              <a:endParaRPr lang="en-US" altLang="zh-CN" sz="2600" b="1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sz="24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对于问题</a:t>
              </a:r>
              <a:r>
                <a:rPr lang="en-US" altLang="zh-CN" sz="24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3.1</a:t>
              </a:r>
              <a:r>
                <a:rPr lang="zh-CN" altLang="en-US" sz="24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我们没有必要象编译程序那样先将中缀表达式转换为后缀表达式，然后再进行计算。</a:t>
              </a:r>
              <a:endParaRPr lang="en-US" altLang="zh-CN" sz="24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为此，可设两个栈，一个为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数据栈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，另一个为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运算符栈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，在转换中缀表达的同进行表达式的计算。</a:t>
              </a:r>
              <a:r>
                <a:rPr lang="zh-CN" altLang="en-US" sz="2400" b="1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主要思路为：当一个运算符出栈时，即与数据栈中的数据进行相应计算，计算结果仍存至数据栈中。</a:t>
              </a:r>
              <a:endParaRPr lang="zh-CN" altLang="en-US" sz="2400" b="1" baseline="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3.1</a:t>
            </a:r>
            <a:r>
              <a:rPr lang="zh-CN" altLang="en-US" dirty="0"/>
              <a:t>：算法分析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4" name="流程图: 决策 3"/>
          <p:cNvSpPr/>
          <p:nvPr/>
        </p:nvSpPr>
        <p:spPr bwMode="auto">
          <a:xfrm>
            <a:off x="3203848" y="1268760"/>
            <a:ext cx="2808312" cy="917079"/>
          </a:xfrm>
          <a:prstGeom prst="flowChartDecisio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dirty="0">
                <a:latin typeface="楷体" pitchFamily="49" charset="-122"/>
                <a:ea typeface="楷体" pitchFamily="49" charset="-122"/>
              </a:rPr>
              <a:t>从输入中获取一个符号</a:t>
            </a:r>
            <a:endParaRPr kumimoji="0" lang="zh-CN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5" name="流程图: 决策 4"/>
          <p:cNvSpPr/>
          <p:nvPr/>
        </p:nvSpPr>
        <p:spPr bwMode="auto">
          <a:xfrm>
            <a:off x="3203848" y="2420888"/>
            <a:ext cx="2808312" cy="1039356"/>
          </a:xfrm>
          <a:prstGeom prst="flowChartDecisio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楷体" pitchFamily="49" charset="-122"/>
                <a:ea typeface="楷体" pitchFamily="49" charset="-122"/>
              </a:rPr>
              <a:t>是否为数据或操作符</a:t>
            </a:r>
            <a:endParaRPr kumimoji="0" lang="zh-CN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35696" y="3501008"/>
            <a:ext cx="2664296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直接进数据栈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788024" y="3501008"/>
            <a:ext cx="2664296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视情况进符号栈或计算</a:t>
            </a:r>
            <a:endParaRPr kumimoji="0" lang="zh-CN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8" name="流程图: 决策 7"/>
          <p:cNvSpPr/>
          <p:nvPr/>
        </p:nvSpPr>
        <p:spPr bwMode="auto">
          <a:xfrm>
            <a:off x="3203848" y="4293096"/>
            <a:ext cx="2808312" cy="1039356"/>
          </a:xfrm>
          <a:prstGeom prst="flowChartDecision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符号栈是否为空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275856" y="5517232"/>
            <a:ext cx="2664296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dirty="0">
                <a:latin typeface="楷体" pitchFamily="49" charset="-122"/>
                <a:ea typeface="楷体" pitchFamily="49" charset="-122"/>
              </a:rPr>
              <a:t>进行计算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228184" y="5517232"/>
            <a:ext cx="2664296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itchFamily="49" charset="-122"/>
                <a:ea typeface="楷体" pitchFamily="49" charset="-122"/>
              </a:rPr>
              <a:t>输出计算结果</a:t>
            </a:r>
          </a:p>
        </p:txBody>
      </p:sp>
      <p:cxnSp>
        <p:nvCxnSpPr>
          <p:cNvPr id="14" name="直接箭头连接符 13"/>
          <p:cNvCxnSpPr>
            <a:endCxn id="4" idx="0"/>
          </p:cNvCxnSpPr>
          <p:nvPr/>
        </p:nvCxnSpPr>
        <p:spPr bwMode="auto">
          <a:xfrm>
            <a:off x="4572000" y="980728"/>
            <a:ext cx="36004" cy="28803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stCxn id="4" idx="2"/>
            <a:endCxn id="5" idx="0"/>
          </p:cNvCxnSpPr>
          <p:nvPr/>
        </p:nvCxnSpPr>
        <p:spPr bwMode="auto">
          <a:xfrm>
            <a:off x="4608004" y="2185839"/>
            <a:ext cx="0" cy="23504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肘形连接符 26"/>
          <p:cNvCxnSpPr>
            <a:stCxn id="5" idx="1"/>
            <a:endCxn id="6" idx="0"/>
          </p:cNvCxnSpPr>
          <p:nvPr/>
        </p:nvCxnSpPr>
        <p:spPr bwMode="auto">
          <a:xfrm rot="10800000" flipV="1">
            <a:off x="3167844" y="2940566"/>
            <a:ext cx="36004" cy="56044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肘形连接符 30"/>
          <p:cNvCxnSpPr>
            <a:stCxn id="5" idx="3"/>
            <a:endCxn id="7" idx="0"/>
          </p:cNvCxnSpPr>
          <p:nvPr/>
        </p:nvCxnSpPr>
        <p:spPr bwMode="auto">
          <a:xfrm>
            <a:off x="6012160" y="2940566"/>
            <a:ext cx="108012" cy="560442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肘形连接符 43"/>
          <p:cNvCxnSpPr>
            <a:stCxn id="7" idx="2"/>
          </p:cNvCxnSpPr>
          <p:nvPr/>
        </p:nvCxnSpPr>
        <p:spPr bwMode="auto">
          <a:xfrm rot="5400000">
            <a:off x="3622540" y="1507432"/>
            <a:ext cx="134724" cy="4860540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>
            <a:stCxn id="6" idx="2"/>
          </p:cNvCxnSpPr>
          <p:nvPr/>
        </p:nvCxnSpPr>
        <p:spPr bwMode="auto">
          <a:xfrm flipH="1">
            <a:off x="3131840" y="3901118"/>
            <a:ext cx="36004" cy="1039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肘形连接符 51"/>
          <p:cNvCxnSpPr/>
          <p:nvPr/>
        </p:nvCxnSpPr>
        <p:spPr bwMode="auto">
          <a:xfrm flipV="1">
            <a:off x="1325290" y="1196752"/>
            <a:ext cx="3246710" cy="2814662"/>
          </a:xfrm>
          <a:prstGeom prst="bentConnector3">
            <a:avLst>
              <a:gd name="adj1" fmla="val -112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肘形连接符 55"/>
          <p:cNvCxnSpPr>
            <a:stCxn id="4" idx="3"/>
          </p:cNvCxnSpPr>
          <p:nvPr/>
        </p:nvCxnSpPr>
        <p:spPr bwMode="auto">
          <a:xfrm>
            <a:off x="6012160" y="1727300"/>
            <a:ext cx="2448272" cy="2421780"/>
          </a:xfrm>
          <a:prstGeom prst="bentConnector3">
            <a:avLst>
              <a:gd name="adj1" fmla="val 9999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肘形连接符 59"/>
          <p:cNvCxnSpPr>
            <a:endCxn id="8" idx="0"/>
          </p:cNvCxnSpPr>
          <p:nvPr/>
        </p:nvCxnSpPr>
        <p:spPr bwMode="auto">
          <a:xfrm rot="10800000" flipV="1">
            <a:off x="4608004" y="4161780"/>
            <a:ext cx="3852428" cy="131316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直接箭头连接符 62"/>
          <p:cNvCxnSpPr>
            <a:stCxn id="8" idx="2"/>
            <a:endCxn id="9" idx="0"/>
          </p:cNvCxnSpPr>
          <p:nvPr/>
        </p:nvCxnSpPr>
        <p:spPr bwMode="auto">
          <a:xfrm>
            <a:off x="4608004" y="5332452"/>
            <a:ext cx="0" cy="18478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肘形连接符 67"/>
          <p:cNvCxnSpPr>
            <a:stCxn id="8" idx="3"/>
          </p:cNvCxnSpPr>
          <p:nvPr/>
        </p:nvCxnSpPr>
        <p:spPr bwMode="auto">
          <a:xfrm>
            <a:off x="6012160" y="4812774"/>
            <a:ext cx="1656184" cy="704458"/>
          </a:xfrm>
          <a:prstGeom prst="bentConnector3">
            <a:avLst>
              <a:gd name="adj1" fmla="val 99265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肘形连接符 73"/>
          <p:cNvCxnSpPr/>
          <p:nvPr/>
        </p:nvCxnSpPr>
        <p:spPr bwMode="auto">
          <a:xfrm rot="5400000">
            <a:off x="3349897" y="5011143"/>
            <a:ext cx="319970" cy="2196244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肘形连接符 76"/>
          <p:cNvCxnSpPr/>
          <p:nvPr/>
        </p:nvCxnSpPr>
        <p:spPr bwMode="auto">
          <a:xfrm flipV="1">
            <a:off x="2411760" y="4149080"/>
            <a:ext cx="2232248" cy="2160240"/>
          </a:xfrm>
          <a:prstGeom prst="bentConnector3">
            <a:avLst>
              <a:gd name="adj1" fmla="val 21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4788024" y="213285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不是等号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084168" y="126876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是等号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932040" y="515719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不为空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940152" y="443711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空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555776" y="30689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数据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156176" y="30689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符号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3.1</a:t>
            </a:r>
            <a:r>
              <a:rPr lang="zh-CN" altLang="en-US" dirty="0"/>
              <a:t>：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1043608" y="1556792"/>
            <a:ext cx="6696744" cy="4249108"/>
            <a:chOff x="289" y="1200"/>
            <a:chExt cx="5136" cy="2519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289" y="1200"/>
              <a:ext cx="5136" cy="2519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565" y="1446"/>
              <a:ext cx="4584" cy="2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从本例中看出由于使用了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栈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这种数据结构，一方面简化了算法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复杂性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；另一方面程序具有很好的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可扩展性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（如增加新的优先级运算符非常方便）。</a:t>
              </a:r>
              <a:endParaRPr lang="en-US" altLang="zh-CN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endParaRPr lang="en-US" altLang="zh-CN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思考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：修改该表达式计算程序，为其增加：</a:t>
              </a:r>
              <a:r>
                <a:rPr lang="en-US" altLang="zh-CN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%(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求余</a:t>
              </a:r>
              <a:r>
                <a:rPr lang="en-US" altLang="zh-CN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), &gt;(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大于</a:t>
              </a:r>
              <a:r>
                <a:rPr lang="en-US" altLang="zh-CN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), &lt;(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小于</a:t>
              </a:r>
              <a:r>
                <a:rPr lang="en-US" altLang="zh-CN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)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等运算符。运算符优先级照</a:t>
              </a:r>
              <a:r>
                <a:rPr lang="en-US" altLang="zh-CN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C</a:t>
              </a:r>
              <a:r>
                <a:rPr lang="zh-CN" altLang="en-US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语言中定义。</a:t>
              </a:r>
              <a:endParaRPr lang="en-US" altLang="zh-CN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endParaRPr lang="zh-CN" altLang="en-US" sz="240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6372200" y="188640"/>
            <a:ext cx="2448272" cy="1033463"/>
            <a:chOff x="404" y="73"/>
            <a:chExt cx="1161" cy="651"/>
          </a:xfrm>
        </p:grpSpPr>
        <p:sp>
          <p:nvSpPr>
            <p:cNvPr id="9" name="AutoShape 50"/>
            <p:cNvSpPr>
              <a:spLocks noChangeArrowheads="1"/>
            </p:cNvSpPr>
            <p:nvPr/>
          </p:nvSpPr>
          <p:spPr bwMode="auto">
            <a:xfrm>
              <a:off x="404" y="132"/>
              <a:ext cx="922" cy="592"/>
            </a:xfrm>
            <a:prstGeom prst="irregularSeal2">
              <a:avLst/>
            </a:prstGeom>
            <a:solidFill>
              <a:srgbClr val="CCFFFF"/>
            </a:solidFill>
            <a:ln w="69850" cap="sq">
              <a:solidFill>
                <a:srgbClr val="FFCC00"/>
              </a:solidFill>
              <a:miter lim="800000"/>
              <a:headEnd/>
              <a:tailEnd/>
            </a:ln>
            <a:effectLst>
              <a:outerShdw dist="137372" dir="2021404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51"/>
            <p:cNvSpPr>
              <a:spLocks noChangeArrowheads="1"/>
            </p:cNvSpPr>
            <p:nvPr/>
          </p:nvSpPr>
          <p:spPr bwMode="auto">
            <a:xfrm rot="-63299">
              <a:off x="509" y="73"/>
              <a:ext cx="105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6000" baseline="0" dirty="0">
                  <a:solidFill>
                    <a:srgbClr val="FF3300"/>
                  </a:solidFill>
                  <a:latin typeface="方正舒体" pitchFamily="2" charset="-122"/>
                  <a:ea typeface="华文新魏" pitchFamily="2" charset="-122"/>
                </a:rPr>
                <a:t>思考</a:t>
              </a:r>
              <a:endParaRPr kumimoji="1" lang="zh-CN" altLang="en-US" sz="6000" baseline="0" dirty="0">
                <a:solidFill>
                  <a:srgbClr val="FF3300"/>
                </a:solidFill>
                <a:latin typeface="黑体" pitchFamily="2" charset="-122"/>
                <a:ea typeface="华文新魏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108325" y="2393950"/>
            <a:ext cx="3335338" cy="504825"/>
            <a:chOff x="1655" y="1661"/>
            <a:chExt cx="2101" cy="318"/>
          </a:xfrm>
        </p:grpSpPr>
        <p:sp>
          <p:nvSpPr>
            <p:cNvPr id="55339" name="Line 6"/>
            <p:cNvSpPr>
              <a:spLocks noChangeShapeType="1"/>
            </p:cNvSpPr>
            <p:nvPr/>
          </p:nvSpPr>
          <p:spPr bwMode="auto">
            <a:xfrm>
              <a:off x="1655" y="1661"/>
              <a:ext cx="2087" cy="0"/>
            </a:xfrm>
            <a:prstGeom prst="line">
              <a:avLst/>
            </a:prstGeom>
            <a:noFill/>
            <a:ln w="25400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0" name="Line 7"/>
            <p:cNvSpPr>
              <a:spLocks noChangeShapeType="1"/>
            </p:cNvSpPr>
            <p:nvPr/>
          </p:nvSpPr>
          <p:spPr bwMode="auto">
            <a:xfrm>
              <a:off x="1655" y="1972"/>
              <a:ext cx="2087" cy="0"/>
            </a:xfrm>
            <a:prstGeom prst="line">
              <a:avLst/>
            </a:prstGeom>
            <a:noFill/>
            <a:ln w="25400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1" name="Line 8"/>
            <p:cNvSpPr>
              <a:spLocks noChangeShapeType="1"/>
            </p:cNvSpPr>
            <p:nvPr/>
          </p:nvSpPr>
          <p:spPr bwMode="auto">
            <a:xfrm>
              <a:off x="1662" y="1661"/>
              <a:ext cx="0" cy="318"/>
            </a:xfrm>
            <a:prstGeom prst="line">
              <a:avLst/>
            </a:prstGeom>
            <a:noFill/>
            <a:ln w="285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2" name="Line 9"/>
            <p:cNvSpPr>
              <a:spLocks noChangeShapeType="1"/>
            </p:cNvSpPr>
            <p:nvPr/>
          </p:nvSpPr>
          <p:spPr bwMode="auto">
            <a:xfrm>
              <a:off x="1987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3" name="Line 10"/>
            <p:cNvSpPr>
              <a:spLocks noChangeShapeType="1"/>
            </p:cNvSpPr>
            <p:nvPr/>
          </p:nvSpPr>
          <p:spPr bwMode="auto">
            <a:xfrm>
              <a:off x="2315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4" name="Line 11"/>
            <p:cNvSpPr>
              <a:spLocks noChangeShapeType="1"/>
            </p:cNvSpPr>
            <p:nvPr/>
          </p:nvSpPr>
          <p:spPr bwMode="auto">
            <a:xfrm>
              <a:off x="2660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5" name="Line 12"/>
            <p:cNvSpPr>
              <a:spLocks noChangeShapeType="1"/>
            </p:cNvSpPr>
            <p:nvPr/>
          </p:nvSpPr>
          <p:spPr bwMode="auto">
            <a:xfrm>
              <a:off x="2995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6" name="Line 13"/>
            <p:cNvSpPr>
              <a:spLocks noChangeShapeType="1"/>
            </p:cNvSpPr>
            <p:nvPr/>
          </p:nvSpPr>
          <p:spPr bwMode="auto">
            <a:xfrm>
              <a:off x="3334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47" name="Freeform 14"/>
            <p:cNvSpPr>
              <a:spLocks/>
            </p:cNvSpPr>
            <p:nvPr/>
          </p:nvSpPr>
          <p:spPr bwMode="auto">
            <a:xfrm rot="342507">
              <a:off x="3665" y="1668"/>
              <a:ext cx="91" cy="302"/>
            </a:xfrm>
            <a:custGeom>
              <a:avLst/>
              <a:gdLst>
                <a:gd name="T0" fmla="*/ 45 w 91"/>
                <a:gd name="T1" fmla="*/ 0 h 318"/>
                <a:gd name="T2" fmla="*/ 0 w 91"/>
                <a:gd name="T3" fmla="*/ 37 h 318"/>
                <a:gd name="T4" fmla="*/ 45 w 91"/>
                <a:gd name="T5" fmla="*/ 111 h 318"/>
                <a:gd name="T6" fmla="*/ 45 w 91"/>
                <a:gd name="T7" fmla="*/ 185 h 318"/>
                <a:gd name="T8" fmla="*/ 91 w 91"/>
                <a:gd name="T9" fmla="*/ 259 h 3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318">
                  <a:moveTo>
                    <a:pt x="45" y="0"/>
                  </a:moveTo>
                  <a:cubicBezTo>
                    <a:pt x="22" y="11"/>
                    <a:pt x="0" y="22"/>
                    <a:pt x="0" y="45"/>
                  </a:cubicBezTo>
                  <a:cubicBezTo>
                    <a:pt x="0" y="68"/>
                    <a:pt x="38" y="106"/>
                    <a:pt x="45" y="136"/>
                  </a:cubicBezTo>
                  <a:cubicBezTo>
                    <a:pt x="52" y="166"/>
                    <a:pt x="37" y="197"/>
                    <a:pt x="45" y="227"/>
                  </a:cubicBezTo>
                  <a:cubicBezTo>
                    <a:pt x="53" y="257"/>
                    <a:pt x="83" y="303"/>
                    <a:pt x="91" y="318"/>
                  </a:cubicBezTo>
                </a:path>
              </a:pathLst>
            </a:custGeom>
            <a:noFill/>
            <a:ln w="15875" cap="flat" cmpd="sng">
              <a:solidFill>
                <a:srgbClr val="6664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108325" y="5407025"/>
            <a:ext cx="3335338" cy="504825"/>
            <a:chOff x="1655" y="1661"/>
            <a:chExt cx="2101" cy="318"/>
          </a:xfrm>
        </p:grpSpPr>
        <p:sp>
          <p:nvSpPr>
            <p:cNvPr id="55330" name="Line 16"/>
            <p:cNvSpPr>
              <a:spLocks noChangeShapeType="1"/>
            </p:cNvSpPr>
            <p:nvPr/>
          </p:nvSpPr>
          <p:spPr bwMode="auto">
            <a:xfrm>
              <a:off x="1655" y="1661"/>
              <a:ext cx="2087" cy="0"/>
            </a:xfrm>
            <a:prstGeom prst="line">
              <a:avLst/>
            </a:prstGeom>
            <a:noFill/>
            <a:ln w="25400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1" name="Line 17"/>
            <p:cNvSpPr>
              <a:spLocks noChangeShapeType="1"/>
            </p:cNvSpPr>
            <p:nvPr/>
          </p:nvSpPr>
          <p:spPr bwMode="auto">
            <a:xfrm>
              <a:off x="1655" y="1972"/>
              <a:ext cx="2087" cy="0"/>
            </a:xfrm>
            <a:prstGeom prst="line">
              <a:avLst/>
            </a:prstGeom>
            <a:noFill/>
            <a:ln w="25400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2" name="Line 18"/>
            <p:cNvSpPr>
              <a:spLocks noChangeShapeType="1"/>
            </p:cNvSpPr>
            <p:nvPr/>
          </p:nvSpPr>
          <p:spPr bwMode="auto">
            <a:xfrm>
              <a:off x="1662" y="1661"/>
              <a:ext cx="0" cy="318"/>
            </a:xfrm>
            <a:prstGeom prst="line">
              <a:avLst/>
            </a:prstGeom>
            <a:noFill/>
            <a:ln w="285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3" name="Line 19"/>
            <p:cNvSpPr>
              <a:spLocks noChangeShapeType="1"/>
            </p:cNvSpPr>
            <p:nvPr/>
          </p:nvSpPr>
          <p:spPr bwMode="auto">
            <a:xfrm>
              <a:off x="1987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4" name="Line 20"/>
            <p:cNvSpPr>
              <a:spLocks noChangeShapeType="1"/>
            </p:cNvSpPr>
            <p:nvPr/>
          </p:nvSpPr>
          <p:spPr bwMode="auto">
            <a:xfrm>
              <a:off x="2315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5" name="Line 21"/>
            <p:cNvSpPr>
              <a:spLocks noChangeShapeType="1"/>
            </p:cNvSpPr>
            <p:nvPr/>
          </p:nvSpPr>
          <p:spPr bwMode="auto">
            <a:xfrm>
              <a:off x="2660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6" name="Line 22"/>
            <p:cNvSpPr>
              <a:spLocks noChangeShapeType="1"/>
            </p:cNvSpPr>
            <p:nvPr/>
          </p:nvSpPr>
          <p:spPr bwMode="auto">
            <a:xfrm>
              <a:off x="2995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7" name="Line 23"/>
            <p:cNvSpPr>
              <a:spLocks noChangeShapeType="1"/>
            </p:cNvSpPr>
            <p:nvPr/>
          </p:nvSpPr>
          <p:spPr bwMode="auto">
            <a:xfrm>
              <a:off x="3334" y="1661"/>
              <a:ext cx="0" cy="318"/>
            </a:xfrm>
            <a:prstGeom prst="line">
              <a:avLst/>
            </a:prstGeom>
            <a:noFill/>
            <a:ln w="15875">
              <a:solidFill>
                <a:srgbClr val="6664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8" name="Freeform 24"/>
            <p:cNvSpPr>
              <a:spLocks/>
            </p:cNvSpPr>
            <p:nvPr/>
          </p:nvSpPr>
          <p:spPr bwMode="auto">
            <a:xfrm rot="342507">
              <a:off x="3665" y="1668"/>
              <a:ext cx="91" cy="302"/>
            </a:xfrm>
            <a:custGeom>
              <a:avLst/>
              <a:gdLst>
                <a:gd name="T0" fmla="*/ 45 w 91"/>
                <a:gd name="T1" fmla="*/ 0 h 318"/>
                <a:gd name="T2" fmla="*/ 0 w 91"/>
                <a:gd name="T3" fmla="*/ 37 h 318"/>
                <a:gd name="T4" fmla="*/ 45 w 91"/>
                <a:gd name="T5" fmla="*/ 111 h 318"/>
                <a:gd name="T6" fmla="*/ 45 w 91"/>
                <a:gd name="T7" fmla="*/ 185 h 318"/>
                <a:gd name="T8" fmla="*/ 91 w 91"/>
                <a:gd name="T9" fmla="*/ 259 h 3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" h="318">
                  <a:moveTo>
                    <a:pt x="45" y="0"/>
                  </a:moveTo>
                  <a:cubicBezTo>
                    <a:pt x="22" y="11"/>
                    <a:pt x="0" y="22"/>
                    <a:pt x="0" y="45"/>
                  </a:cubicBezTo>
                  <a:cubicBezTo>
                    <a:pt x="0" y="68"/>
                    <a:pt x="38" y="106"/>
                    <a:pt x="45" y="136"/>
                  </a:cubicBezTo>
                  <a:cubicBezTo>
                    <a:pt x="52" y="166"/>
                    <a:pt x="37" y="197"/>
                    <a:pt x="45" y="227"/>
                  </a:cubicBezTo>
                  <a:cubicBezTo>
                    <a:pt x="53" y="257"/>
                    <a:pt x="83" y="303"/>
                    <a:pt x="91" y="318"/>
                  </a:cubicBezTo>
                </a:path>
              </a:pathLst>
            </a:custGeom>
            <a:noFill/>
            <a:ln w="15875" cap="flat" cmpd="sng">
              <a:solidFill>
                <a:srgbClr val="6664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2057" name="Text Box 25"/>
          <p:cNvSpPr txBox="1">
            <a:spLocks noChangeArrowheads="1"/>
          </p:cNvSpPr>
          <p:nvPr/>
        </p:nvSpPr>
        <p:spPr bwMode="auto">
          <a:xfrm>
            <a:off x="3190875" y="2349500"/>
            <a:ext cx="576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a</a:t>
            </a:r>
          </a:p>
        </p:txBody>
      </p:sp>
      <p:sp>
        <p:nvSpPr>
          <p:cNvPr id="812058" name="Text Box 26"/>
          <p:cNvSpPr txBox="1">
            <a:spLocks noChangeArrowheads="1"/>
          </p:cNvSpPr>
          <p:nvPr/>
        </p:nvSpPr>
        <p:spPr bwMode="auto">
          <a:xfrm>
            <a:off x="3705225" y="2371725"/>
            <a:ext cx="576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b</a:t>
            </a:r>
          </a:p>
        </p:txBody>
      </p:sp>
      <p:sp>
        <p:nvSpPr>
          <p:cNvPr id="812059" name="Text Box 27"/>
          <p:cNvSpPr txBox="1">
            <a:spLocks noChangeArrowheads="1"/>
          </p:cNvSpPr>
          <p:nvPr/>
        </p:nvSpPr>
        <p:spPr bwMode="auto">
          <a:xfrm>
            <a:off x="4221163" y="2365375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c</a:t>
            </a:r>
          </a:p>
        </p:txBody>
      </p:sp>
      <p:sp>
        <p:nvSpPr>
          <p:cNvPr id="812060" name="Rectangle 28"/>
          <p:cNvSpPr>
            <a:spLocks noChangeArrowheads="1"/>
          </p:cNvSpPr>
          <p:nvPr/>
        </p:nvSpPr>
        <p:spPr bwMode="auto">
          <a:xfrm>
            <a:off x="4210050" y="2465388"/>
            <a:ext cx="358775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61" name="Text Box 29"/>
          <p:cNvSpPr txBox="1">
            <a:spLocks noChangeArrowheads="1"/>
          </p:cNvSpPr>
          <p:nvPr/>
        </p:nvSpPr>
        <p:spPr bwMode="auto">
          <a:xfrm>
            <a:off x="4221163" y="3041650"/>
            <a:ext cx="5762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CC0066"/>
                </a:solidFill>
                <a:ea typeface="宋体" charset="-122"/>
              </a:rPr>
              <a:t>c</a:t>
            </a:r>
          </a:p>
        </p:txBody>
      </p:sp>
      <p:sp>
        <p:nvSpPr>
          <p:cNvPr id="812062" name="Text Box 30"/>
          <p:cNvSpPr txBox="1">
            <a:spLocks noChangeArrowheads="1"/>
          </p:cNvSpPr>
          <p:nvPr/>
        </p:nvSpPr>
        <p:spPr bwMode="auto">
          <a:xfrm>
            <a:off x="4183063" y="2349500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d</a:t>
            </a:r>
          </a:p>
        </p:txBody>
      </p:sp>
      <p:sp>
        <p:nvSpPr>
          <p:cNvPr id="812063" name="Rectangle 31"/>
          <p:cNvSpPr>
            <a:spLocks noChangeArrowheads="1"/>
          </p:cNvSpPr>
          <p:nvPr/>
        </p:nvSpPr>
        <p:spPr bwMode="auto">
          <a:xfrm>
            <a:off x="4238625" y="2459038"/>
            <a:ext cx="358775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64" name="Text Box 32"/>
          <p:cNvSpPr txBox="1">
            <a:spLocks noChangeArrowheads="1"/>
          </p:cNvSpPr>
          <p:nvPr/>
        </p:nvSpPr>
        <p:spPr bwMode="auto">
          <a:xfrm>
            <a:off x="4437063" y="3030538"/>
            <a:ext cx="9350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CC0066"/>
                </a:solidFill>
                <a:ea typeface="宋体" charset="-122"/>
              </a:rPr>
              <a:t>, d</a:t>
            </a:r>
          </a:p>
        </p:txBody>
      </p:sp>
      <p:sp>
        <p:nvSpPr>
          <p:cNvPr id="812065" name="Rectangle 33"/>
          <p:cNvSpPr>
            <a:spLocks noChangeArrowheads="1"/>
          </p:cNvSpPr>
          <p:nvPr/>
        </p:nvSpPr>
        <p:spPr bwMode="auto">
          <a:xfrm>
            <a:off x="3744913" y="2465388"/>
            <a:ext cx="358775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66" name="Text Box 34"/>
          <p:cNvSpPr txBox="1">
            <a:spLocks noChangeArrowheads="1"/>
          </p:cNvSpPr>
          <p:nvPr/>
        </p:nvSpPr>
        <p:spPr bwMode="auto">
          <a:xfrm>
            <a:off x="4906963" y="3048000"/>
            <a:ext cx="1225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b="1">
                <a:solidFill>
                  <a:srgbClr val="CC0066"/>
                </a:solidFill>
                <a:ea typeface="宋体" charset="-122"/>
              </a:rPr>
              <a:t>, b</a:t>
            </a:r>
          </a:p>
        </p:txBody>
      </p:sp>
      <p:sp>
        <p:nvSpPr>
          <p:cNvPr id="812067" name="Text Box 35"/>
          <p:cNvSpPr txBox="1">
            <a:spLocks noChangeArrowheads="1"/>
          </p:cNvSpPr>
          <p:nvPr/>
        </p:nvSpPr>
        <p:spPr bwMode="auto">
          <a:xfrm>
            <a:off x="3744913" y="2349500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800" b="1">
                <a:solidFill>
                  <a:srgbClr val="CC0066"/>
                </a:solidFill>
                <a:ea typeface="宋体" charset="-122"/>
              </a:rPr>
              <a:t>e</a:t>
            </a:r>
          </a:p>
        </p:txBody>
      </p:sp>
      <p:sp>
        <p:nvSpPr>
          <p:cNvPr id="812071" name="Text Box 39"/>
          <p:cNvSpPr txBox="1">
            <a:spLocks noChangeArrowheads="1"/>
          </p:cNvSpPr>
          <p:nvPr/>
        </p:nvSpPr>
        <p:spPr bwMode="auto">
          <a:xfrm>
            <a:off x="3197225" y="5422900"/>
            <a:ext cx="576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1</a:t>
            </a:r>
          </a:p>
        </p:txBody>
      </p:sp>
      <p:sp>
        <p:nvSpPr>
          <p:cNvPr id="812072" name="Text Box 40"/>
          <p:cNvSpPr txBox="1">
            <a:spLocks noChangeArrowheads="1"/>
          </p:cNvSpPr>
          <p:nvPr/>
        </p:nvSpPr>
        <p:spPr bwMode="auto">
          <a:xfrm>
            <a:off x="3717925" y="5407025"/>
            <a:ext cx="576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2</a:t>
            </a:r>
          </a:p>
        </p:txBody>
      </p:sp>
      <p:sp>
        <p:nvSpPr>
          <p:cNvPr id="812073" name="Rectangle 41"/>
          <p:cNvSpPr>
            <a:spLocks noChangeArrowheads="1"/>
          </p:cNvSpPr>
          <p:nvPr/>
        </p:nvSpPr>
        <p:spPr bwMode="auto">
          <a:xfrm>
            <a:off x="3751263" y="5489575"/>
            <a:ext cx="358775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74" name="Text Box 42"/>
          <p:cNvSpPr txBox="1">
            <a:spLocks noChangeArrowheads="1"/>
          </p:cNvSpPr>
          <p:nvPr/>
        </p:nvSpPr>
        <p:spPr bwMode="auto">
          <a:xfrm>
            <a:off x="3856038" y="6019800"/>
            <a:ext cx="576262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700" b="1">
                <a:solidFill>
                  <a:srgbClr val="CC0066"/>
                </a:solidFill>
                <a:ea typeface="宋体" charset="-122"/>
              </a:rPr>
              <a:t>2</a:t>
            </a:r>
          </a:p>
        </p:txBody>
      </p:sp>
      <p:sp>
        <p:nvSpPr>
          <p:cNvPr id="812075" name="Text Box 43"/>
          <p:cNvSpPr txBox="1">
            <a:spLocks noChangeArrowheads="1"/>
          </p:cNvSpPr>
          <p:nvPr/>
        </p:nvSpPr>
        <p:spPr bwMode="auto">
          <a:xfrm>
            <a:off x="3733800" y="5422900"/>
            <a:ext cx="576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5</a:t>
            </a:r>
          </a:p>
        </p:txBody>
      </p:sp>
      <p:sp>
        <p:nvSpPr>
          <p:cNvPr id="812076" name="Text Box 44"/>
          <p:cNvSpPr txBox="1">
            <a:spLocks noChangeArrowheads="1"/>
          </p:cNvSpPr>
          <p:nvPr/>
        </p:nvSpPr>
        <p:spPr bwMode="auto">
          <a:xfrm>
            <a:off x="4243388" y="5429250"/>
            <a:ext cx="576262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7</a:t>
            </a:r>
          </a:p>
        </p:txBody>
      </p:sp>
      <p:sp>
        <p:nvSpPr>
          <p:cNvPr id="812077" name="Text Box 45"/>
          <p:cNvSpPr txBox="1">
            <a:spLocks noChangeArrowheads="1"/>
          </p:cNvSpPr>
          <p:nvPr/>
        </p:nvSpPr>
        <p:spPr bwMode="auto">
          <a:xfrm>
            <a:off x="4078288" y="6021388"/>
            <a:ext cx="1296987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700" b="1">
                <a:solidFill>
                  <a:srgbClr val="CC0066"/>
                </a:solidFill>
                <a:ea typeface="宋体" charset="-122"/>
              </a:rPr>
              <a:t>, 7</a:t>
            </a:r>
          </a:p>
        </p:txBody>
      </p:sp>
      <p:sp>
        <p:nvSpPr>
          <p:cNvPr id="812078" name="Rectangle 46"/>
          <p:cNvSpPr>
            <a:spLocks noChangeArrowheads="1"/>
          </p:cNvSpPr>
          <p:nvPr/>
        </p:nvSpPr>
        <p:spPr bwMode="auto">
          <a:xfrm>
            <a:off x="4256088" y="5489575"/>
            <a:ext cx="358775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2079" name="Text Box 47"/>
          <p:cNvSpPr txBox="1">
            <a:spLocks noChangeArrowheads="1"/>
          </p:cNvSpPr>
          <p:nvPr/>
        </p:nvSpPr>
        <p:spPr bwMode="auto">
          <a:xfrm>
            <a:off x="4254500" y="5440363"/>
            <a:ext cx="5762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2500" b="1">
                <a:solidFill>
                  <a:srgbClr val="CC0066"/>
                </a:solidFill>
                <a:ea typeface="宋体" charset="-122"/>
              </a:rPr>
              <a:t>6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50825" y="333375"/>
            <a:ext cx="8642350" cy="1776413"/>
            <a:chOff x="250825" y="333375"/>
            <a:chExt cx="8642350" cy="1776413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1636713" y="454025"/>
              <a:ext cx="7256462" cy="1655763"/>
              <a:chOff x="703" y="286"/>
              <a:chExt cx="4571" cy="1043"/>
            </a:xfrm>
          </p:grpSpPr>
          <p:sp>
            <p:nvSpPr>
              <p:cNvPr id="55348" name="Rectangle 3"/>
              <p:cNvSpPr>
                <a:spLocks noChangeArrowheads="1"/>
              </p:cNvSpPr>
              <p:nvPr/>
            </p:nvSpPr>
            <p:spPr bwMode="auto">
              <a:xfrm>
                <a:off x="703" y="286"/>
                <a:ext cx="4264" cy="1043"/>
              </a:xfrm>
              <a:prstGeom prst="rect">
                <a:avLst/>
              </a:prstGeom>
              <a:gradFill rotWithShape="1">
                <a:gsLst>
                  <a:gs pos="0">
                    <a:srgbClr val="008080"/>
                  </a:gs>
                  <a:gs pos="50000">
                    <a:srgbClr val="003B3B"/>
                  </a:gs>
                  <a:gs pos="100000">
                    <a:srgbClr val="008080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99190" dir="3011666" algn="ctr" rotWithShape="0">
                  <a:srgbClr val="B2B2B2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zh-CN" altLang="en-US" sz="2400" b="1">
                  <a:solidFill>
                    <a:srgbClr val="FFFF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49" name="Rectangle 4"/>
              <p:cNvSpPr>
                <a:spLocks noChangeArrowheads="1"/>
              </p:cNvSpPr>
              <p:nvPr/>
            </p:nvSpPr>
            <p:spPr bwMode="auto">
              <a:xfrm>
                <a:off x="828" y="384"/>
                <a:ext cx="4446" cy="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2700" algn="ctr" rotWithShape="0">
                  <a:srgbClr val="000000"/>
                </a:outerShdw>
              </a:effectLst>
            </p:spPr>
            <p:txBody>
              <a:bodyPr anchor="ctr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         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若以符号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PUSH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和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POP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分别表示对堆栈进行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1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次进</a:t>
                </a:r>
              </a:p>
              <a:p>
                <a:pPr eaLnBrk="1" hangingPunct="1"/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栈操作与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1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次出栈操作，则对进栈序列 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a, b, c, d, e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，经</a:t>
                </a:r>
              </a:p>
              <a:p>
                <a:pPr eaLnBrk="1" hangingPunct="1"/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过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PUSH, PUSH, PUSH, POP, PUSH, POP, POP, PUSH</a:t>
                </a:r>
              </a:p>
              <a:p>
                <a:pPr eaLnBrk="1" hangingPunct="1"/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以后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,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 栈中状态如何？得到的出栈序列是什么？ </a:t>
                </a:r>
              </a:p>
            </p:txBody>
          </p:sp>
        </p:grpSp>
        <p:grpSp>
          <p:nvGrpSpPr>
            <p:cNvPr id="6" name="Group 48"/>
            <p:cNvGrpSpPr>
              <a:grpSpLocks/>
            </p:cNvGrpSpPr>
            <p:nvPr/>
          </p:nvGrpSpPr>
          <p:grpSpPr bwMode="auto">
            <a:xfrm>
              <a:off x="250825" y="333375"/>
              <a:ext cx="2105025" cy="935038"/>
              <a:chOff x="204" y="255"/>
              <a:chExt cx="1326" cy="589"/>
            </a:xfrm>
          </p:grpSpPr>
          <p:sp>
            <p:nvSpPr>
              <p:cNvPr id="55326" name="AutoShape 49"/>
              <p:cNvSpPr>
                <a:spLocks noChangeArrowheads="1"/>
              </p:cNvSpPr>
              <p:nvPr/>
            </p:nvSpPr>
            <p:spPr bwMode="auto">
              <a:xfrm rot="-345710">
                <a:off x="204" y="255"/>
                <a:ext cx="952" cy="589"/>
              </a:xfrm>
              <a:prstGeom prst="irregularSeal2">
                <a:avLst/>
              </a:prstGeom>
              <a:solidFill>
                <a:srgbClr val="FF0000"/>
              </a:solidFill>
              <a:ln w="4445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39700" algn="ctr" rotWithShape="0">
                  <a:srgbClr val="AEAEAE"/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zh-CN" altLang="en-US" sz="2400" b="1">
                  <a:solidFill>
                    <a:srgbClr val="FFFF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27" name="Text Box 50"/>
              <p:cNvSpPr txBox="1">
                <a:spLocks noChangeArrowheads="1"/>
              </p:cNvSpPr>
              <p:nvPr/>
            </p:nvSpPr>
            <p:spPr bwMode="auto">
              <a:xfrm rot="-1060623">
                <a:off x="279" y="323"/>
                <a:ext cx="1251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2700" algn="ctr" rotWithShape="0">
                  <a:schemeClr val="bg1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2800" b="1" i="1">
                    <a:solidFill>
                      <a:srgbClr val="FFFFFF"/>
                    </a:solidFill>
                    <a:ea typeface="黑体" pitchFamily="2" charset="-122"/>
                  </a:rPr>
                  <a:t>练习</a:t>
                </a:r>
                <a:r>
                  <a:rPr lang="en-US" altLang="zh-CN" sz="2800" b="1" i="1">
                    <a:solidFill>
                      <a:srgbClr val="FFFFFF"/>
                    </a:solidFill>
                    <a:ea typeface="黑体" pitchFamily="2" charset="-122"/>
                  </a:rPr>
                  <a:t>1</a:t>
                </a: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323850" y="3646488"/>
            <a:ext cx="8135938" cy="1411287"/>
            <a:chOff x="323850" y="3646488"/>
            <a:chExt cx="8135938" cy="1411287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1690688" y="3762375"/>
              <a:ext cx="6769100" cy="1295400"/>
              <a:chOff x="1156" y="2659"/>
              <a:chExt cx="4264" cy="816"/>
            </a:xfrm>
          </p:grpSpPr>
          <p:sp>
            <p:nvSpPr>
              <p:cNvPr id="55328" name="Rectangle 37"/>
              <p:cNvSpPr>
                <a:spLocks noChangeArrowheads="1"/>
              </p:cNvSpPr>
              <p:nvPr/>
            </p:nvSpPr>
            <p:spPr bwMode="auto">
              <a:xfrm>
                <a:off x="1156" y="2659"/>
                <a:ext cx="4264" cy="816"/>
              </a:xfrm>
              <a:prstGeom prst="rect">
                <a:avLst/>
              </a:prstGeom>
              <a:gradFill rotWithShape="1">
                <a:gsLst>
                  <a:gs pos="0">
                    <a:srgbClr val="002BB4"/>
                  </a:gs>
                  <a:gs pos="50000">
                    <a:srgbClr val="001453"/>
                  </a:gs>
                  <a:gs pos="100000">
                    <a:srgbClr val="002BB4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rgbClr val="B2B2B2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zh-CN" altLang="en-US" sz="2400" b="1">
                  <a:solidFill>
                    <a:srgbClr val="FFFF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29" name="Rectangle 38"/>
              <p:cNvSpPr>
                <a:spLocks noChangeArrowheads="1"/>
              </p:cNvSpPr>
              <p:nvPr/>
            </p:nvSpPr>
            <p:spPr bwMode="auto">
              <a:xfrm>
                <a:off x="1313" y="2751"/>
                <a:ext cx="3954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        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若符号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PUSH(k)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表示整数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k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进栈，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POP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表示栈顶元</a:t>
                </a:r>
              </a:p>
              <a:p>
                <a:pPr eaLnBrk="1" hangingPunct="1"/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素出栈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, 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那么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, 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请画出依次执行</a:t>
                </a:r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PUSH(1), PUSH(2), POP,</a:t>
                </a:r>
              </a:p>
              <a:p>
                <a:pPr eaLnBrk="1" hangingPunct="1"/>
                <a:r>
                  <a:rPr kumimoji="1" lang="en-US" altLang="zh-CN" sz="2000" b="1">
                    <a:solidFill>
                      <a:srgbClr val="FFFFFF"/>
                    </a:solidFill>
                    <a:ea typeface="幼圆" pitchFamily="49" charset="-122"/>
                  </a:rPr>
                  <a:t> PUSH(5), PUSH(7), POP, PUSH(6)</a:t>
                </a:r>
                <a:r>
                  <a:rPr kumimoji="1" lang="zh-CN" altLang="en-US" sz="2000" b="1">
                    <a:solidFill>
                      <a:srgbClr val="FFFFFF"/>
                    </a:solidFill>
                    <a:ea typeface="幼圆" pitchFamily="49" charset="-122"/>
                  </a:rPr>
                  <a:t>以后堆栈的状态。 </a:t>
                </a:r>
              </a:p>
            </p:txBody>
          </p:sp>
        </p:grpSp>
        <p:grpSp>
          <p:nvGrpSpPr>
            <p:cNvPr id="7" name="Group 51"/>
            <p:cNvGrpSpPr>
              <a:grpSpLocks/>
            </p:cNvGrpSpPr>
            <p:nvPr/>
          </p:nvGrpSpPr>
          <p:grpSpPr bwMode="auto">
            <a:xfrm>
              <a:off x="323850" y="3646488"/>
              <a:ext cx="2071688" cy="935037"/>
              <a:chOff x="204" y="255"/>
              <a:chExt cx="1305" cy="589"/>
            </a:xfrm>
          </p:grpSpPr>
          <p:sp>
            <p:nvSpPr>
              <p:cNvPr id="55324" name="AutoShape 52"/>
              <p:cNvSpPr>
                <a:spLocks noChangeArrowheads="1"/>
              </p:cNvSpPr>
              <p:nvPr/>
            </p:nvSpPr>
            <p:spPr bwMode="auto">
              <a:xfrm rot="-345710">
                <a:off x="204" y="255"/>
                <a:ext cx="952" cy="589"/>
              </a:xfrm>
              <a:prstGeom prst="irregularSeal2">
                <a:avLst/>
              </a:prstGeom>
              <a:solidFill>
                <a:srgbClr val="008000"/>
              </a:solidFill>
              <a:ln w="4445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39700" algn="ctr" rotWithShape="0">
                  <a:srgbClr val="AEAEAE"/>
                </a:outerShdw>
              </a:effectLst>
            </p:spPr>
            <p:txBody>
              <a:bodyPr wrap="none" anchor="ctr"/>
              <a:lstStyle/>
              <a:p>
                <a:pPr algn="ctr" eaLnBrk="1" hangingPunct="1"/>
                <a:endParaRPr kumimoji="1" lang="zh-CN" altLang="en-US" sz="2400" b="1">
                  <a:solidFill>
                    <a:srgbClr val="FFFFCC"/>
                  </a:solidFill>
                  <a:ea typeface="华文行楷" pitchFamily="2" charset="-122"/>
                </a:endParaRPr>
              </a:p>
            </p:txBody>
          </p:sp>
          <p:sp>
            <p:nvSpPr>
              <p:cNvPr id="55325" name="Text Box 53"/>
              <p:cNvSpPr txBox="1">
                <a:spLocks noChangeArrowheads="1"/>
              </p:cNvSpPr>
              <p:nvPr/>
            </p:nvSpPr>
            <p:spPr bwMode="auto">
              <a:xfrm rot="-1060623">
                <a:off x="258" y="323"/>
                <a:ext cx="1251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5400" algn="ctr" rotWithShape="0">
                  <a:schemeClr val="bg1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2800" b="1" i="1">
                    <a:solidFill>
                      <a:srgbClr val="FFFFFF"/>
                    </a:solidFill>
                    <a:ea typeface="黑体" pitchFamily="2" charset="-122"/>
                  </a:rPr>
                  <a:t>练习</a:t>
                </a:r>
                <a:r>
                  <a:rPr lang="en-US" altLang="zh-CN" sz="2800" b="1" i="1">
                    <a:solidFill>
                      <a:srgbClr val="FFFFFF"/>
                    </a:solidFill>
                    <a:ea typeface="黑体" pitchFamily="2" charset="-122"/>
                  </a:rPr>
                  <a:t>2</a:t>
                </a:r>
              </a:p>
            </p:txBody>
          </p:sp>
        </p:grpSp>
      </p:grp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81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81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81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81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1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1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5" dur="500"/>
                                        <p:tgtEl>
                                          <p:spTgt spid="81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0" dur="500"/>
                                        <p:tgtEl>
                                          <p:spTgt spid="81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5" dur="500"/>
                                        <p:tgtEl>
                                          <p:spTgt spid="81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1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5" dur="500"/>
                                        <p:tgtEl>
                                          <p:spTgt spid="81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0" dur="500"/>
                                        <p:tgtEl>
                                          <p:spTgt spid="81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81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81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5" dur="500"/>
                                        <p:tgtEl>
                                          <p:spTgt spid="81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0" dur="500"/>
                                        <p:tgtEl>
                                          <p:spTgt spid="81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57" grpId="0"/>
      <p:bldP spid="812058" grpId="0"/>
      <p:bldP spid="812059" grpId="0"/>
      <p:bldP spid="812060" grpId="0" animBg="1"/>
      <p:bldP spid="812061" grpId="0"/>
      <p:bldP spid="812062" grpId="0"/>
      <p:bldP spid="812063" grpId="0" animBg="1"/>
      <p:bldP spid="812064" grpId="0"/>
      <p:bldP spid="812065" grpId="0" animBg="1"/>
      <p:bldP spid="812066" grpId="0"/>
      <p:bldP spid="812067" grpId="0"/>
      <p:bldP spid="812071" grpId="0"/>
      <p:bldP spid="812072" grpId="0"/>
      <p:bldP spid="812073" grpId="0" animBg="1"/>
      <p:bldP spid="812074" grpId="0"/>
      <p:bldP spid="812075" grpId="0"/>
      <p:bldP spid="812076" grpId="0"/>
      <p:bldP spid="812077" grpId="0"/>
      <p:bldP spid="812078" grpId="0" animBg="1"/>
      <p:bldP spid="81207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31913" y="415925"/>
            <a:ext cx="7272337" cy="2879725"/>
            <a:chOff x="839" y="262"/>
            <a:chExt cx="4581" cy="1814"/>
          </a:xfrm>
        </p:grpSpPr>
        <p:sp>
          <p:nvSpPr>
            <p:cNvPr id="56417" name="Rectangle 3"/>
            <p:cNvSpPr>
              <a:spLocks noChangeArrowheads="1"/>
            </p:cNvSpPr>
            <p:nvPr/>
          </p:nvSpPr>
          <p:spPr bwMode="auto">
            <a:xfrm>
              <a:off x="839" y="262"/>
              <a:ext cx="4536" cy="1814"/>
            </a:xfrm>
            <a:prstGeom prst="rect">
              <a:avLst/>
            </a:prstGeom>
            <a:gradFill rotWithShape="1">
              <a:gsLst>
                <a:gs pos="0">
                  <a:srgbClr val="0000B4"/>
                </a:gs>
                <a:gs pos="50000">
                  <a:srgbClr val="000053"/>
                </a:gs>
                <a:gs pos="100000">
                  <a:srgbClr val="0000B4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dist="135003" dir="2928844" algn="ctr" rotWithShape="0">
                <a:srgbClr val="B2B2B2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 b="1">
                <a:solidFill>
                  <a:srgbClr val="FFFFCC"/>
                </a:solidFill>
                <a:ea typeface="华文行楷" pitchFamily="2" charset="-122"/>
              </a:endParaRPr>
            </a:p>
          </p:txBody>
        </p:sp>
        <p:sp>
          <p:nvSpPr>
            <p:cNvPr id="56418" name="Rectangle 4"/>
            <p:cNvSpPr>
              <a:spLocks noChangeArrowheads="1"/>
            </p:cNvSpPr>
            <p:nvPr/>
          </p:nvSpPr>
          <p:spPr bwMode="auto">
            <a:xfrm>
              <a:off x="874" y="385"/>
              <a:ext cx="4546" cy="1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indent="266700" eaLnBrk="1" hangingPunct="1"/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           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若符号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PUSH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和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POP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分别表示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1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次进栈与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1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次出栈操作，</a:t>
              </a:r>
            </a:p>
            <a:p>
              <a:pPr indent="266700" eaLnBrk="1" hangingPunct="1"/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则进栈和出栈的操作序列可以表示为仅由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PUSH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和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POP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组成</a:t>
              </a:r>
            </a:p>
            <a:p>
              <a:pPr indent="266700" eaLnBrk="1" hangingPunct="1"/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的序列。对于初态和终态均为空的堆栈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, 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请分别指出下面给</a:t>
              </a:r>
            </a:p>
            <a:p>
              <a:pPr indent="266700" eaLnBrk="1" hangingPunct="1">
                <a:spcAft>
                  <a:spcPct val="15000"/>
                </a:spcAft>
              </a:pP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出的操作序列中的合法序列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(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即可以进行操作的序列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)</a:t>
              </a:r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。</a:t>
              </a:r>
            </a:p>
            <a:p>
              <a:pPr indent="266700" eaLnBrk="1" hangingPunct="1"/>
              <a:r>
                <a:rPr kumimoji="1" lang="zh-CN" altLang="en-US" sz="1900" b="1">
                  <a:solidFill>
                    <a:srgbClr val="FFFFFF"/>
                  </a:solidFill>
                  <a:ea typeface="幼圆" pitchFamily="49" charset="-122"/>
                </a:rPr>
                <a:t>        ①  </a:t>
              </a:r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PUSH, POP, PUSH, PUSH, POP, PUSH, POP, POP</a:t>
              </a:r>
            </a:p>
            <a:p>
              <a:pPr indent="266700" eaLnBrk="1" hangingPunct="1"/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        ②  PUSH, POP, POP, PUSH, POP, PUSH, PUSH, POP</a:t>
              </a:r>
            </a:p>
            <a:p>
              <a:pPr indent="266700" eaLnBrk="1" hangingPunct="1"/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        ③  PUSH , PUSH, PUSH, POP, PUSH, POP, PUSH, POP</a:t>
              </a:r>
            </a:p>
            <a:p>
              <a:pPr indent="266700" eaLnBrk="1" hangingPunct="1"/>
              <a:r>
                <a:rPr kumimoji="1" lang="en-US" altLang="zh-CN" sz="1900" b="1">
                  <a:solidFill>
                    <a:srgbClr val="FFFFFF"/>
                  </a:solidFill>
                  <a:ea typeface="幼圆" pitchFamily="49" charset="-122"/>
                </a:rPr>
                <a:t>        ④  PUSH, PUSH, PUSH, POP, POP, PUSH, POP, POP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682750" y="3716338"/>
            <a:ext cx="3814763" cy="476250"/>
            <a:chOff x="930" y="2411"/>
            <a:chExt cx="2403" cy="300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292" y="2432"/>
              <a:ext cx="2041" cy="279"/>
              <a:chOff x="1519" y="2432"/>
              <a:chExt cx="2041" cy="279"/>
            </a:xfrm>
          </p:grpSpPr>
          <p:sp>
            <p:nvSpPr>
              <p:cNvPr id="56409" name="Line 7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0" name="Line 8"/>
              <p:cNvSpPr>
                <a:spLocks noChangeShapeType="1"/>
              </p:cNvSpPr>
              <p:nvPr/>
            </p:nvSpPr>
            <p:spPr bwMode="auto">
              <a:xfrm>
                <a:off x="1526" y="243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1" name="Line 9"/>
              <p:cNvSpPr>
                <a:spLocks noChangeShapeType="1"/>
              </p:cNvSpPr>
              <p:nvPr/>
            </p:nvSpPr>
            <p:spPr bwMode="auto">
              <a:xfrm>
                <a:off x="183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2" name="Line 10"/>
              <p:cNvSpPr>
                <a:spLocks noChangeShapeType="1"/>
              </p:cNvSpPr>
              <p:nvPr/>
            </p:nvSpPr>
            <p:spPr bwMode="auto">
              <a:xfrm>
                <a:off x="214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3" name="Line 11"/>
              <p:cNvSpPr>
                <a:spLocks noChangeShapeType="1"/>
              </p:cNvSpPr>
              <p:nvPr/>
            </p:nvSpPr>
            <p:spPr bwMode="auto">
              <a:xfrm>
                <a:off x="2451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4" name="Line 12"/>
              <p:cNvSpPr>
                <a:spLocks noChangeShapeType="1"/>
              </p:cNvSpPr>
              <p:nvPr/>
            </p:nvSpPr>
            <p:spPr bwMode="auto">
              <a:xfrm>
                <a:off x="2758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5" name="Line 13"/>
              <p:cNvSpPr>
                <a:spLocks noChangeShapeType="1"/>
              </p:cNvSpPr>
              <p:nvPr/>
            </p:nvSpPr>
            <p:spPr bwMode="auto">
              <a:xfrm>
                <a:off x="3061" y="243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16" name="Line 14"/>
              <p:cNvSpPr>
                <a:spLocks noChangeShapeType="1"/>
              </p:cNvSpPr>
              <p:nvPr/>
            </p:nvSpPr>
            <p:spPr bwMode="auto">
              <a:xfrm>
                <a:off x="1519" y="2708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408" name="Text Box 15"/>
            <p:cNvSpPr txBox="1">
              <a:spLocks noChangeArrowheads="1"/>
            </p:cNvSpPr>
            <p:nvPr/>
          </p:nvSpPr>
          <p:spPr bwMode="auto">
            <a:xfrm>
              <a:off x="930" y="2411"/>
              <a:ext cx="3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300" b="1">
                  <a:solidFill>
                    <a:srgbClr val="CC0066"/>
                  </a:solidFill>
                  <a:latin typeface="宋体" charset="-122"/>
                  <a:ea typeface="宋体" charset="-122"/>
                </a:rPr>
                <a:t>①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693863" y="4437063"/>
            <a:ext cx="3803650" cy="465137"/>
            <a:chOff x="937" y="2865"/>
            <a:chExt cx="2396" cy="293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292" y="2879"/>
              <a:ext cx="2041" cy="279"/>
              <a:chOff x="1519" y="2432"/>
              <a:chExt cx="2041" cy="279"/>
            </a:xfrm>
          </p:grpSpPr>
          <p:sp>
            <p:nvSpPr>
              <p:cNvPr id="56399" name="Line 18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0" name="Line 19"/>
              <p:cNvSpPr>
                <a:spLocks noChangeShapeType="1"/>
              </p:cNvSpPr>
              <p:nvPr/>
            </p:nvSpPr>
            <p:spPr bwMode="auto">
              <a:xfrm>
                <a:off x="1526" y="243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1" name="Line 20"/>
              <p:cNvSpPr>
                <a:spLocks noChangeShapeType="1"/>
              </p:cNvSpPr>
              <p:nvPr/>
            </p:nvSpPr>
            <p:spPr bwMode="auto">
              <a:xfrm>
                <a:off x="183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2" name="Line 21"/>
              <p:cNvSpPr>
                <a:spLocks noChangeShapeType="1"/>
              </p:cNvSpPr>
              <p:nvPr/>
            </p:nvSpPr>
            <p:spPr bwMode="auto">
              <a:xfrm>
                <a:off x="214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3" name="Line 22"/>
              <p:cNvSpPr>
                <a:spLocks noChangeShapeType="1"/>
              </p:cNvSpPr>
              <p:nvPr/>
            </p:nvSpPr>
            <p:spPr bwMode="auto">
              <a:xfrm>
                <a:off x="2451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4" name="Line 23"/>
              <p:cNvSpPr>
                <a:spLocks noChangeShapeType="1"/>
              </p:cNvSpPr>
              <p:nvPr/>
            </p:nvSpPr>
            <p:spPr bwMode="auto">
              <a:xfrm>
                <a:off x="2758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5" name="Line 24"/>
              <p:cNvSpPr>
                <a:spLocks noChangeShapeType="1"/>
              </p:cNvSpPr>
              <p:nvPr/>
            </p:nvSpPr>
            <p:spPr bwMode="auto">
              <a:xfrm>
                <a:off x="3061" y="243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406" name="Line 25"/>
              <p:cNvSpPr>
                <a:spLocks noChangeShapeType="1"/>
              </p:cNvSpPr>
              <p:nvPr/>
            </p:nvSpPr>
            <p:spPr bwMode="auto">
              <a:xfrm>
                <a:off x="1519" y="2708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98" name="Text Box 26"/>
            <p:cNvSpPr txBox="1">
              <a:spLocks noChangeArrowheads="1"/>
            </p:cNvSpPr>
            <p:nvPr/>
          </p:nvSpPr>
          <p:spPr bwMode="auto">
            <a:xfrm>
              <a:off x="937" y="2865"/>
              <a:ext cx="3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300" b="1">
                  <a:solidFill>
                    <a:srgbClr val="CC0066"/>
                  </a:solidFill>
                  <a:latin typeface="宋体" charset="-122"/>
                  <a:ea typeface="宋体" charset="-122"/>
                </a:rPr>
                <a:t>②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1704975" y="5140325"/>
            <a:ext cx="3792538" cy="476250"/>
            <a:chOff x="944" y="3308"/>
            <a:chExt cx="2389" cy="300"/>
          </a:xfrm>
        </p:grpSpPr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1292" y="3329"/>
              <a:ext cx="2041" cy="279"/>
              <a:chOff x="1519" y="2432"/>
              <a:chExt cx="2041" cy="279"/>
            </a:xfrm>
          </p:grpSpPr>
          <p:sp>
            <p:nvSpPr>
              <p:cNvPr id="56389" name="Line 29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0" name="Line 30"/>
              <p:cNvSpPr>
                <a:spLocks noChangeShapeType="1"/>
              </p:cNvSpPr>
              <p:nvPr/>
            </p:nvSpPr>
            <p:spPr bwMode="auto">
              <a:xfrm>
                <a:off x="1526" y="243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1" name="Line 31"/>
              <p:cNvSpPr>
                <a:spLocks noChangeShapeType="1"/>
              </p:cNvSpPr>
              <p:nvPr/>
            </p:nvSpPr>
            <p:spPr bwMode="auto">
              <a:xfrm>
                <a:off x="183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2" name="Line 32"/>
              <p:cNvSpPr>
                <a:spLocks noChangeShapeType="1"/>
              </p:cNvSpPr>
              <p:nvPr/>
            </p:nvSpPr>
            <p:spPr bwMode="auto">
              <a:xfrm>
                <a:off x="214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3" name="Line 33"/>
              <p:cNvSpPr>
                <a:spLocks noChangeShapeType="1"/>
              </p:cNvSpPr>
              <p:nvPr/>
            </p:nvSpPr>
            <p:spPr bwMode="auto">
              <a:xfrm>
                <a:off x="2451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4" name="Line 34"/>
              <p:cNvSpPr>
                <a:spLocks noChangeShapeType="1"/>
              </p:cNvSpPr>
              <p:nvPr/>
            </p:nvSpPr>
            <p:spPr bwMode="auto">
              <a:xfrm>
                <a:off x="2758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5" name="Line 35"/>
              <p:cNvSpPr>
                <a:spLocks noChangeShapeType="1"/>
              </p:cNvSpPr>
              <p:nvPr/>
            </p:nvSpPr>
            <p:spPr bwMode="auto">
              <a:xfrm>
                <a:off x="3061" y="243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96" name="Line 36"/>
              <p:cNvSpPr>
                <a:spLocks noChangeShapeType="1"/>
              </p:cNvSpPr>
              <p:nvPr/>
            </p:nvSpPr>
            <p:spPr bwMode="auto">
              <a:xfrm>
                <a:off x="1519" y="2708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88" name="Text Box 37"/>
            <p:cNvSpPr txBox="1">
              <a:spLocks noChangeArrowheads="1"/>
            </p:cNvSpPr>
            <p:nvPr/>
          </p:nvSpPr>
          <p:spPr bwMode="auto">
            <a:xfrm>
              <a:off x="944" y="3308"/>
              <a:ext cx="3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300" b="1">
                  <a:solidFill>
                    <a:srgbClr val="CC0066"/>
                  </a:solidFill>
                  <a:latin typeface="宋体" charset="-122"/>
                  <a:ea typeface="宋体" charset="-122"/>
                </a:rPr>
                <a:t>③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697038" y="5827713"/>
            <a:ext cx="3811587" cy="514350"/>
            <a:chOff x="939" y="3741"/>
            <a:chExt cx="2401" cy="324"/>
          </a:xfrm>
        </p:grpSpPr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1299" y="3786"/>
              <a:ext cx="2041" cy="279"/>
              <a:chOff x="1519" y="2432"/>
              <a:chExt cx="2041" cy="279"/>
            </a:xfrm>
          </p:grpSpPr>
          <p:sp>
            <p:nvSpPr>
              <p:cNvPr id="56379" name="Line 40"/>
              <p:cNvSpPr>
                <a:spLocks noChangeShapeType="1"/>
              </p:cNvSpPr>
              <p:nvPr/>
            </p:nvSpPr>
            <p:spPr bwMode="auto">
              <a:xfrm>
                <a:off x="1519" y="2432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0" name="Line 41"/>
              <p:cNvSpPr>
                <a:spLocks noChangeShapeType="1"/>
              </p:cNvSpPr>
              <p:nvPr/>
            </p:nvSpPr>
            <p:spPr bwMode="auto">
              <a:xfrm>
                <a:off x="1526" y="2439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1" name="Line 42"/>
              <p:cNvSpPr>
                <a:spLocks noChangeShapeType="1"/>
              </p:cNvSpPr>
              <p:nvPr/>
            </p:nvSpPr>
            <p:spPr bwMode="auto">
              <a:xfrm>
                <a:off x="183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2" name="Line 43"/>
              <p:cNvSpPr>
                <a:spLocks noChangeShapeType="1"/>
              </p:cNvSpPr>
              <p:nvPr/>
            </p:nvSpPr>
            <p:spPr bwMode="auto">
              <a:xfrm>
                <a:off x="2140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3" name="Line 44"/>
              <p:cNvSpPr>
                <a:spLocks noChangeShapeType="1"/>
              </p:cNvSpPr>
              <p:nvPr/>
            </p:nvSpPr>
            <p:spPr bwMode="auto">
              <a:xfrm>
                <a:off x="2451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4" name="Line 45"/>
              <p:cNvSpPr>
                <a:spLocks noChangeShapeType="1"/>
              </p:cNvSpPr>
              <p:nvPr/>
            </p:nvSpPr>
            <p:spPr bwMode="auto">
              <a:xfrm>
                <a:off x="2758" y="2432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5" name="Line 46"/>
              <p:cNvSpPr>
                <a:spLocks noChangeShapeType="1"/>
              </p:cNvSpPr>
              <p:nvPr/>
            </p:nvSpPr>
            <p:spPr bwMode="auto">
              <a:xfrm>
                <a:off x="3061" y="2439"/>
                <a:ext cx="0" cy="27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6" name="Line 47"/>
              <p:cNvSpPr>
                <a:spLocks noChangeShapeType="1"/>
              </p:cNvSpPr>
              <p:nvPr/>
            </p:nvSpPr>
            <p:spPr bwMode="auto">
              <a:xfrm>
                <a:off x="1519" y="2708"/>
                <a:ext cx="2041" cy="0"/>
              </a:xfrm>
              <a:prstGeom prst="line">
                <a:avLst/>
              </a:prstGeom>
              <a:noFill/>
              <a:ln w="25400">
                <a:solidFill>
                  <a:srgbClr val="00008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378" name="Text Box 48"/>
            <p:cNvSpPr txBox="1">
              <a:spLocks noChangeArrowheads="1"/>
            </p:cNvSpPr>
            <p:nvPr/>
          </p:nvSpPr>
          <p:spPr bwMode="auto">
            <a:xfrm>
              <a:off x="939" y="3741"/>
              <a:ext cx="301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300" b="1">
                  <a:solidFill>
                    <a:srgbClr val="CC0066"/>
                  </a:solidFill>
                  <a:latin typeface="宋体" charset="-122"/>
                  <a:ea typeface="宋体" charset="-122"/>
                </a:rPr>
                <a:t>④</a:t>
              </a:r>
            </a:p>
          </p:txBody>
        </p:sp>
      </p:grpSp>
      <p:sp>
        <p:nvSpPr>
          <p:cNvPr id="813105" name="Text Box 49"/>
          <p:cNvSpPr txBox="1">
            <a:spLocks noChangeArrowheads="1"/>
          </p:cNvSpPr>
          <p:nvPr/>
        </p:nvSpPr>
        <p:spPr bwMode="auto">
          <a:xfrm>
            <a:off x="2297113" y="3671888"/>
            <a:ext cx="4508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06" name="Text Box 50"/>
          <p:cNvSpPr txBox="1">
            <a:spLocks noChangeArrowheads="1"/>
          </p:cNvSpPr>
          <p:nvPr/>
        </p:nvSpPr>
        <p:spPr bwMode="auto">
          <a:xfrm>
            <a:off x="5867400" y="3644900"/>
            <a:ext cx="5032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07" name="Rectangle 51"/>
          <p:cNvSpPr>
            <a:spLocks noChangeArrowheads="1"/>
          </p:cNvSpPr>
          <p:nvPr/>
        </p:nvSpPr>
        <p:spPr bwMode="auto">
          <a:xfrm>
            <a:off x="2330450" y="3789363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08" name="Text Box 52"/>
          <p:cNvSpPr txBox="1">
            <a:spLocks noChangeArrowheads="1"/>
          </p:cNvSpPr>
          <p:nvPr/>
        </p:nvSpPr>
        <p:spPr bwMode="auto">
          <a:xfrm>
            <a:off x="2263775" y="3671888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09" name="Text Box 53"/>
          <p:cNvSpPr txBox="1">
            <a:spLocks noChangeArrowheads="1"/>
          </p:cNvSpPr>
          <p:nvPr/>
        </p:nvSpPr>
        <p:spPr bwMode="auto">
          <a:xfrm>
            <a:off x="2717800" y="3683000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10" name="Rectangle 54"/>
          <p:cNvSpPr>
            <a:spLocks noChangeArrowheads="1"/>
          </p:cNvSpPr>
          <p:nvPr/>
        </p:nvSpPr>
        <p:spPr bwMode="auto">
          <a:xfrm>
            <a:off x="2800350" y="3800475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11" name="Text Box 55"/>
          <p:cNvSpPr txBox="1">
            <a:spLocks noChangeArrowheads="1"/>
          </p:cNvSpPr>
          <p:nvPr/>
        </p:nvSpPr>
        <p:spPr bwMode="auto">
          <a:xfrm>
            <a:off x="6205538" y="3633788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12" name="Text Box 56"/>
          <p:cNvSpPr txBox="1">
            <a:spLocks noChangeArrowheads="1"/>
          </p:cNvSpPr>
          <p:nvPr/>
        </p:nvSpPr>
        <p:spPr bwMode="auto">
          <a:xfrm>
            <a:off x="2740025" y="3689350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13" name="Rectangle 57"/>
          <p:cNvSpPr>
            <a:spLocks noChangeArrowheads="1"/>
          </p:cNvSpPr>
          <p:nvPr/>
        </p:nvSpPr>
        <p:spPr bwMode="auto">
          <a:xfrm>
            <a:off x="2762250" y="3816350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14" name="Text Box 58"/>
          <p:cNvSpPr txBox="1">
            <a:spLocks noChangeArrowheads="1"/>
          </p:cNvSpPr>
          <p:nvPr/>
        </p:nvSpPr>
        <p:spPr bwMode="auto">
          <a:xfrm>
            <a:off x="6743700" y="3616325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15" name="Rectangle 59"/>
          <p:cNvSpPr>
            <a:spLocks noChangeArrowheads="1"/>
          </p:cNvSpPr>
          <p:nvPr/>
        </p:nvSpPr>
        <p:spPr bwMode="auto">
          <a:xfrm>
            <a:off x="2330450" y="3800475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16" name="Text Box 60"/>
          <p:cNvSpPr txBox="1">
            <a:spLocks noChangeArrowheads="1"/>
          </p:cNvSpPr>
          <p:nvPr/>
        </p:nvSpPr>
        <p:spPr bwMode="auto">
          <a:xfrm>
            <a:off x="7258050" y="3644900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17" name="Freeform 61"/>
          <p:cNvSpPr>
            <a:spLocks/>
          </p:cNvSpPr>
          <p:nvPr/>
        </p:nvSpPr>
        <p:spPr bwMode="auto">
          <a:xfrm>
            <a:off x="8012113" y="1838325"/>
            <a:ext cx="287337" cy="250825"/>
          </a:xfrm>
          <a:custGeom>
            <a:avLst/>
            <a:gdLst>
              <a:gd name="T0" fmla="*/ 2147483647 w 779"/>
              <a:gd name="T1" fmla="*/ 2147483647 h 611"/>
              <a:gd name="T2" fmla="*/ 2147483647 w 779"/>
              <a:gd name="T3" fmla="*/ 2147483647 h 611"/>
              <a:gd name="T4" fmla="*/ 2147483647 w 779"/>
              <a:gd name="T5" fmla="*/ 2147483647 h 611"/>
              <a:gd name="T6" fmla="*/ 2147483647 w 779"/>
              <a:gd name="T7" fmla="*/ 2147483647 h 611"/>
              <a:gd name="T8" fmla="*/ 2147483647 w 779"/>
              <a:gd name="T9" fmla="*/ 2147483647 h 611"/>
              <a:gd name="T10" fmla="*/ 2147483647 w 779"/>
              <a:gd name="T11" fmla="*/ 2147483647 h 611"/>
              <a:gd name="T12" fmla="*/ 2147483647 w 779"/>
              <a:gd name="T13" fmla="*/ 2147483647 h 611"/>
              <a:gd name="T14" fmla="*/ 2147483647 w 779"/>
              <a:gd name="T15" fmla="*/ 2147483647 h 611"/>
              <a:gd name="T16" fmla="*/ 2147483647 w 779"/>
              <a:gd name="T17" fmla="*/ 2147483647 h 611"/>
              <a:gd name="T18" fmla="*/ 2147483647 w 779"/>
              <a:gd name="T19" fmla="*/ 2147483647 h 611"/>
              <a:gd name="T20" fmla="*/ 2147483647 w 779"/>
              <a:gd name="T21" fmla="*/ 2147483647 h 611"/>
              <a:gd name="T22" fmla="*/ 2147483647 w 779"/>
              <a:gd name="T23" fmla="*/ 2147483647 h 611"/>
              <a:gd name="T24" fmla="*/ 2147483647 w 779"/>
              <a:gd name="T25" fmla="*/ 2147483647 h 611"/>
              <a:gd name="T26" fmla="*/ 2147483647 w 779"/>
              <a:gd name="T27" fmla="*/ 2147483647 h 611"/>
              <a:gd name="T28" fmla="*/ 2147483647 w 779"/>
              <a:gd name="T29" fmla="*/ 2147483647 h 611"/>
              <a:gd name="T30" fmla="*/ 0 w 779"/>
              <a:gd name="T31" fmla="*/ 2147483647 h 611"/>
              <a:gd name="T32" fmla="*/ 2147483647 w 779"/>
              <a:gd name="T33" fmla="*/ 2147483647 h 611"/>
              <a:gd name="T34" fmla="*/ 2147483647 w 779"/>
              <a:gd name="T35" fmla="*/ 2147483647 h 611"/>
              <a:gd name="T36" fmla="*/ 2147483647 w 779"/>
              <a:gd name="T37" fmla="*/ 2147483647 h 611"/>
              <a:gd name="T38" fmla="*/ 2147483647 w 779"/>
              <a:gd name="T39" fmla="*/ 2147483647 h 611"/>
              <a:gd name="T40" fmla="*/ 2147483647 w 779"/>
              <a:gd name="T41" fmla="*/ 2147483647 h 611"/>
              <a:gd name="T42" fmla="*/ 2147483647 w 779"/>
              <a:gd name="T43" fmla="*/ 2147483647 h 611"/>
              <a:gd name="T44" fmla="*/ 2147483647 w 779"/>
              <a:gd name="T45" fmla="*/ 2147483647 h 611"/>
              <a:gd name="T46" fmla="*/ 2147483647 w 779"/>
              <a:gd name="T47" fmla="*/ 2147483647 h 611"/>
              <a:gd name="T48" fmla="*/ 2147483647 w 779"/>
              <a:gd name="T49" fmla="*/ 2147483647 h 611"/>
              <a:gd name="T50" fmla="*/ 2147483647 w 779"/>
              <a:gd name="T51" fmla="*/ 2147483647 h 611"/>
              <a:gd name="T52" fmla="*/ 2147483647 w 779"/>
              <a:gd name="T53" fmla="*/ 2147483647 h 611"/>
              <a:gd name="T54" fmla="*/ 2147483647 w 779"/>
              <a:gd name="T55" fmla="*/ 2147483647 h 611"/>
              <a:gd name="T56" fmla="*/ 2147483647 w 779"/>
              <a:gd name="T57" fmla="*/ 2147483647 h 611"/>
              <a:gd name="T58" fmla="*/ 2147483647 w 779"/>
              <a:gd name="T59" fmla="*/ 0 h 611"/>
              <a:gd name="T60" fmla="*/ 2147483647 w 779"/>
              <a:gd name="T61" fmla="*/ 2147483647 h 611"/>
              <a:gd name="T62" fmla="*/ 2147483647 w 779"/>
              <a:gd name="T63" fmla="*/ 2147483647 h 611"/>
              <a:gd name="T64" fmla="*/ 2147483647 w 779"/>
              <a:gd name="T65" fmla="*/ 2147483647 h 611"/>
              <a:gd name="T66" fmla="*/ 2147483647 w 779"/>
              <a:gd name="T67" fmla="*/ 2147483647 h 61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79" h="611">
                <a:moveTo>
                  <a:pt x="686" y="145"/>
                </a:moveTo>
                <a:lnTo>
                  <a:pt x="616" y="199"/>
                </a:lnTo>
                <a:lnTo>
                  <a:pt x="548" y="249"/>
                </a:lnTo>
                <a:lnTo>
                  <a:pt x="481" y="305"/>
                </a:lnTo>
                <a:lnTo>
                  <a:pt x="416" y="361"/>
                </a:lnTo>
                <a:lnTo>
                  <a:pt x="355" y="421"/>
                </a:lnTo>
                <a:lnTo>
                  <a:pt x="294" y="483"/>
                </a:lnTo>
                <a:lnTo>
                  <a:pt x="236" y="548"/>
                </a:lnTo>
                <a:lnTo>
                  <a:pt x="187" y="610"/>
                </a:lnTo>
                <a:lnTo>
                  <a:pt x="138" y="521"/>
                </a:lnTo>
                <a:lnTo>
                  <a:pt x="104" y="465"/>
                </a:lnTo>
                <a:lnTo>
                  <a:pt x="58" y="409"/>
                </a:lnTo>
                <a:lnTo>
                  <a:pt x="15" y="367"/>
                </a:lnTo>
                <a:lnTo>
                  <a:pt x="40" y="347"/>
                </a:lnTo>
                <a:lnTo>
                  <a:pt x="18" y="329"/>
                </a:lnTo>
                <a:lnTo>
                  <a:pt x="0" y="311"/>
                </a:lnTo>
                <a:lnTo>
                  <a:pt x="37" y="284"/>
                </a:lnTo>
                <a:lnTo>
                  <a:pt x="67" y="314"/>
                </a:lnTo>
                <a:lnTo>
                  <a:pt x="95" y="344"/>
                </a:lnTo>
                <a:lnTo>
                  <a:pt x="122" y="382"/>
                </a:lnTo>
                <a:lnTo>
                  <a:pt x="156" y="433"/>
                </a:lnTo>
                <a:lnTo>
                  <a:pt x="196" y="507"/>
                </a:lnTo>
                <a:lnTo>
                  <a:pt x="266" y="430"/>
                </a:lnTo>
                <a:lnTo>
                  <a:pt x="331" y="364"/>
                </a:lnTo>
                <a:lnTo>
                  <a:pt x="398" y="299"/>
                </a:lnTo>
                <a:lnTo>
                  <a:pt x="469" y="234"/>
                </a:lnTo>
                <a:lnTo>
                  <a:pt x="539" y="172"/>
                </a:lnTo>
                <a:lnTo>
                  <a:pt x="613" y="113"/>
                </a:lnTo>
                <a:lnTo>
                  <a:pt x="686" y="53"/>
                </a:lnTo>
                <a:lnTo>
                  <a:pt x="763" y="0"/>
                </a:lnTo>
                <a:lnTo>
                  <a:pt x="778" y="33"/>
                </a:lnTo>
                <a:lnTo>
                  <a:pt x="726" y="74"/>
                </a:lnTo>
                <a:lnTo>
                  <a:pt x="741" y="110"/>
                </a:lnTo>
                <a:lnTo>
                  <a:pt x="686" y="145"/>
                </a:lnTo>
                <a:close/>
              </a:path>
            </a:pathLst>
          </a:custGeom>
          <a:solidFill>
            <a:srgbClr val="FFFF00"/>
          </a:solidFill>
          <a:ln w="3175" cap="flat">
            <a:noFill/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8050213" y="2198688"/>
            <a:ext cx="176212" cy="220662"/>
            <a:chOff x="5012" y="1434"/>
            <a:chExt cx="111" cy="139"/>
          </a:xfrm>
        </p:grpSpPr>
        <p:sp>
          <p:nvSpPr>
            <p:cNvPr id="56375" name="Freeform 63"/>
            <p:cNvSpPr>
              <a:spLocks/>
            </p:cNvSpPr>
            <p:nvPr/>
          </p:nvSpPr>
          <p:spPr bwMode="auto">
            <a:xfrm>
              <a:off x="5033" y="1434"/>
              <a:ext cx="90" cy="136"/>
            </a:xfrm>
            <a:custGeom>
              <a:avLst/>
              <a:gdLst>
                <a:gd name="T0" fmla="*/ 90 w 90"/>
                <a:gd name="T1" fmla="*/ 0 h 136"/>
                <a:gd name="T2" fmla="*/ 45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90" y="0"/>
                  </a:moveTo>
                  <a:cubicBezTo>
                    <a:pt x="75" y="11"/>
                    <a:pt x="60" y="22"/>
                    <a:pt x="45" y="45"/>
                  </a:cubicBezTo>
                  <a:cubicBezTo>
                    <a:pt x="30" y="68"/>
                    <a:pt x="7" y="121"/>
                    <a:pt x="0" y="136"/>
                  </a:cubicBezTo>
                </a:path>
              </a:pathLst>
            </a:custGeom>
            <a:noFill/>
            <a:ln w="2540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6" name="Freeform 64"/>
            <p:cNvSpPr>
              <a:spLocks/>
            </p:cNvSpPr>
            <p:nvPr/>
          </p:nvSpPr>
          <p:spPr bwMode="auto">
            <a:xfrm flipH="1">
              <a:off x="5012" y="1437"/>
              <a:ext cx="90" cy="136"/>
            </a:xfrm>
            <a:custGeom>
              <a:avLst/>
              <a:gdLst>
                <a:gd name="T0" fmla="*/ 90 w 90"/>
                <a:gd name="T1" fmla="*/ 0 h 136"/>
                <a:gd name="T2" fmla="*/ 45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90" y="0"/>
                  </a:moveTo>
                  <a:cubicBezTo>
                    <a:pt x="75" y="11"/>
                    <a:pt x="60" y="22"/>
                    <a:pt x="45" y="45"/>
                  </a:cubicBezTo>
                  <a:cubicBezTo>
                    <a:pt x="30" y="68"/>
                    <a:pt x="7" y="121"/>
                    <a:pt x="0" y="136"/>
                  </a:cubicBezTo>
                </a:path>
              </a:pathLst>
            </a:custGeom>
            <a:noFill/>
            <a:ln w="1905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3121" name="Text Box 65"/>
          <p:cNvSpPr txBox="1">
            <a:spLocks noChangeArrowheads="1"/>
          </p:cNvSpPr>
          <p:nvPr/>
        </p:nvSpPr>
        <p:spPr bwMode="auto">
          <a:xfrm rot="10800000" flipV="1">
            <a:off x="2274888" y="4392613"/>
            <a:ext cx="5032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22" name="Rectangle 66"/>
          <p:cNvSpPr>
            <a:spLocks noChangeArrowheads="1"/>
          </p:cNvSpPr>
          <p:nvPr/>
        </p:nvSpPr>
        <p:spPr bwMode="auto">
          <a:xfrm>
            <a:off x="2330450" y="4508500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23" name="Text Box 67"/>
          <p:cNvSpPr txBox="1">
            <a:spLocks noChangeArrowheads="1"/>
          </p:cNvSpPr>
          <p:nvPr/>
        </p:nvSpPr>
        <p:spPr bwMode="auto">
          <a:xfrm>
            <a:off x="5873750" y="4330700"/>
            <a:ext cx="5032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24" name="Text Box 68"/>
          <p:cNvSpPr txBox="1">
            <a:spLocks noChangeArrowheads="1"/>
          </p:cNvSpPr>
          <p:nvPr/>
        </p:nvSpPr>
        <p:spPr bwMode="auto">
          <a:xfrm rot="10800000" flipV="1">
            <a:off x="2257425" y="5102225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25" name="Text Box 69"/>
          <p:cNvSpPr txBox="1">
            <a:spLocks noChangeArrowheads="1"/>
          </p:cNvSpPr>
          <p:nvPr/>
        </p:nvSpPr>
        <p:spPr bwMode="auto">
          <a:xfrm rot="10800000" flipV="1">
            <a:off x="2740025" y="5102225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26" name="Text Box 70"/>
          <p:cNvSpPr txBox="1">
            <a:spLocks noChangeArrowheads="1"/>
          </p:cNvSpPr>
          <p:nvPr/>
        </p:nvSpPr>
        <p:spPr bwMode="auto">
          <a:xfrm rot="10800000" flipV="1">
            <a:off x="3227388" y="5084763"/>
            <a:ext cx="5032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27" name="Rectangle 71"/>
          <p:cNvSpPr>
            <a:spLocks noChangeArrowheads="1"/>
          </p:cNvSpPr>
          <p:nvPr/>
        </p:nvSpPr>
        <p:spPr bwMode="auto">
          <a:xfrm>
            <a:off x="3287713" y="5229225"/>
            <a:ext cx="360362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28" name="Text Box 72"/>
          <p:cNvSpPr txBox="1">
            <a:spLocks noChangeArrowheads="1"/>
          </p:cNvSpPr>
          <p:nvPr/>
        </p:nvSpPr>
        <p:spPr bwMode="auto">
          <a:xfrm>
            <a:off x="5867400" y="5089525"/>
            <a:ext cx="5032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29" name="Text Box 73"/>
          <p:cNvSpPr txBox="1">
            <a:spLocks noChangeArrowheads="1"/>
          </p:cNvSpPr>
          <p:nvPr/>
        </p:nvSpPr>
        <p:spPr bwMode="auto">
          <a:xfrm rot="10800000" flipV="1">
            <a:off x="3265488" y="5113338"/>
            <a:ext cx="5032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30" name="Text Box 74"/>
          <p:cNvSpPr txBox="1">
            <a:spLocks noChangeArrowheads="1"/>
          </p:cNvSpPr>
          <p:nvPr/>
        </p:nvSpPr>
        <p:spPr bwMode="auto">
          <a:xfrm>
            <a:off x="6216650" y="5084763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31" name="Rectangle 75"/>
          <p:cNvSpPr>
            <a:spLocks noChangeArrowheads="1"/>
          </p:cNvSpPr>
          <p:nvPr/>
        </p:nvSpPr>
        <p:spPr bwMode="auto">
          <a:xfrm>
            <a:off x="3327400" y="5233988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32" name="Text Box 76"/>
          <p:cNvSpPr txBox="1">
            <a:spLocks noChangeArrowheads="1"/>
          </p:cNvSpPr>
          <p:nvPr/>
        </p:nvSpPr>
        <p:spPr bwMode="auto">
          <a:xfrm rot="10800000" flipV="1">
            <a:off x="3260725" y="5124450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5</a:t>
            </a:r>
          </a:p>
        </p:txBody>
      </p:sp>
      <p:sp>
        <p:nvSpPr>
          <p:cNvPr id="813133" name="Rectangle 77"/>
          <p:cNvSpPr>
            <a:spLocks noChangeArrowheads="1"/>
          </p:cNvSpPr>
          <p:nvPr/>
        </p:nvSpPr>
        <p:spPr bwMode="auto">
          <a:xfrm>
            <a:off x="3327400" y="5218113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34" name="Text Box 78"/>
          <p:cNvSpPr txBox="1">
            <a:spLocks noChangeArrowheads="1"/>
          </p:cNvSpPr>
          <p:nvPr/>
        </p:nvSpPr>
        <p:spPr bwMode="auto">
          <a:xfrm>
            <a:off x="6770688" y="5080000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5</a:t>
            </a:r>
          </a:p>
        </p:txBody>
      </p: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8234363" y="2447925"/>
            <a:ext cx="176212" cy="220663"/>
            <a:chOff x="5012" y="1434"/>
            <a:chExt cx="111" cy="139"/>
          </a:xfrm>
        </p:grpSpPr>
        <p:sp>
          <p:nvSpPr>
            <p:cNvPr id="56373" name="Freeform 80"/>
            <p:cNvSpPr>
              <a:spLocks/>
            </p:cNvSpPr>
            <p:nvPr/>
          </p:nvSpPr>
          <p:spPr bwMode="auto">
            <a:xfrm>
              <a:off x="5033" y="1434"/>
              <a:ext cx="90" cy="136"/>
            </a:xfrm>
            <a:custGeom>
              <a:avLst/>
              <a:gdLst>
                <a:gd name="T0" fmla="*/ 90 w 90"/>
                <a:gd name="T1" fmla="*/ 0 h 136"/>
                <a:gd name="T2" fmla="*/ 45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90" y="0"/>
                  </a:moveTo>
                  <a:cubicBezTo>
                    <a:pt x="75" y="11"/>
                    <a:pt x="60" y="22"/>
                    <a:pt x="45" y="45"/>
                  </a:cubicBezTo>
                  <a:cubicBezTo>
                    <a:pt x="30" y="68"/>
                    <a:pt x="7" y="121"/>
                    <a:pt x="0" y="136"/>
                  </a:cubicBezTo>
                </a:path>
              </a:pathLst>
            </a:custGeom>
            <a:noFill/>
            <a:ln w="2540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74" name="Freeform 81"/>
            <p:cNvSpPr>
              <a:spLocks/>
            </p:cNvSpPr>
            <p:nvPr/>
          </p:nvSpPr>
          <p:spPr bwMode="auto">
            <a:xfrm flipH="1">
              <a:off x="5012" y="1437"/>
              <a:ext cx="90" cy="136"/>
            </a:xfrm>
            <a:custGeom>
              <a:avLst/>
              <a:gdLst>
                <a:gd name="T0" fmla="*/ 90 w 90"/>
                <a:gd name="T1" fmla="*/ 0 h 136"/>
                <a:gd name="T2" fmla="*/ 45 w 90"/>
                <a:gd name="T3" fmla="*/ 45 h 136"/>
                <a:gd name="T4" fmla="*/ 0 w 90"/>
                <a:gd name="T5" fmla="*/ 136 h 1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" h="136">
                  <a:moveTo>
                    <a:pt x="90" y="0"/>
                  </a:moveTo>
                  <a:cubicBezTo>
                    <a:pt x="75" y="11"/>
                    <a:pt x="60" y="22"/>
                    <a:pt x="45" y="45"/>
                  </a:cubicBezTo>
                  <a:cubicBezTo>
                    <a:pt x="30" y="68"/>
                    <a:pt x="7" y="121"/>
                    <a:pt x="0" y="136"/>
                  </a:cubicBezTo>
                </a:path>
              </a:pathLst>
            </a:custGeom>
            <a:noFill/>
            <a:ln w="19050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3138" name="Text Box 82"/>
          <p:cNvSpPr txBox="1">
            <a:spLocks noChangeArrowheads="1"/>
          </p:cNvSpPr>
          <p:nvPr/>
        </p:nvSpPr>
        <p:spPr bwMode="auto">
          <a:xfrm rot="10800000" flipV="1">
            <a:off x="2286000" y="5816600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39" name="Text Box 83"/>
          <p:cNvSpPr txBox="1">
            <a:spLocks noChangeArrowheads="1"/>
          </p:cNvSpPr>
          <p:nvPr/>
        </p:nvSpPr>
        <p:spPr bwMode="auto">
          <a:xfrm rot="10800000" flipV="1">
            <a:off x="2751138" y="5821363"/>
            <a:ext cx="5032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40" name="Text Box 84"/>
          <p:cNvSpPr txBox="1">
            <a:spLocks noChangeArrowheads="1"/>
          </p:cNvSpPr>
          <p:nvPr/>
        </p:nvSpPr>
        <p:spPr bwMode="auto">
          <a:xfrm rot="10800000" flipV="1">
            <a:off x="3267075" y="5832475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41" name="Rectangle 85"/>
          <p:cNvSpPr>
            <a:spLocks noChangeArrowheads="1"/>
          </p:cNvSpPr>
          <p:nvPr/>
        </p:nvSpPr>
        <p:spPr bwMode="auto">
          <a:xfrm>
            <a:off x="3327400" y="5938838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42" name="Text Box 86"/>
          <p:cNvSpPr txBox="1">
            <a:spLocks noChangeArrowheads="1"/>
          </p:cNvSpPr>
          <p:nvPr/>
        </p:nvSpPr>
        <p:spPr bwMode="auto">
          <a:xfrm>
            <a:off x="5873750" y="5759450"/>
            <a:ext cx="50323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3</a:t>
            </a:r>
          </a:p>
        </p:txBody>
      </p:sp>
      <p:sp>
        <p:nvSpPr>
          <p:cNvPr id="813143" name="Rectangle 87"/>
          <p:cNvSpPr>
            <a:spLocks noChangeArrowheads="1"/>
          </p:cNvSpPr>
          <p:nvPr/>
        </p:nvSpPr>
        <p:spPr bwMode="auto">
          <a:xfrm>
            <a:off x="2806700" y="5959475"/>
            <a:ext cx="360363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44" name="Text Box 88"/>
          <p:cNvSpPr txBox="1">
            <a:spLocks noChangeArrowheads="1"/>
          </p:cNvSpPr>
          <p:nvPr/>
        </p:nvSpPr>
        <p:spPr bwMode="auto">
          <a:xfrm>
            <a:off x="6216650" y="5770563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2</a:t>
            </a:r>
          </a:p>
        </p:txBody>
      </p:sp>
      <p:sp>
        <p:nvSpPr>
          <p:cNvPr id="813145" name="Text Box 89"/>
          <p:cNvSpPr txBox="1">
            <a:spLocks noChangeArrowheads="1"/>
          </p:cNvSpPr>
          <p:nvPr/>
        </p:nvSpPr>
        <p:spPr bwMode="auto">
          <a:xfrm rot="10800000" flipV="1">
            <a:off x="2762250" y="5821363"/>
            <a:ext cx="50323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500" b="1">
                <a:solidFill>
                  <a:srgbClr val="FF0000"/>
                </a:solidFill>
                <a:ea typeface="宋体" charset="-122"/>
              </a:rPr>
              <a:t>a</a:t>
            </a:r>
            <a:r>
              <a:rPr kumimoji="1" lang="en-US" altLang="zh-CN" sz="25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46" name="Rectangle 90"/>
          <p:cNvSpPr>
            <a:spLocks noChangeArrowheads="1"/>
          </p:cNvSpPr>
          <p:nvPr/>
        </p:nvSpPr>
        <p:spPr bwMode="auto">
          <a:xfrm>
            <a:off x="2822575" y="5954713"/>
            <a:ext cx="360363" cy="3381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47" name="Text Box 91"/>
          <p:cNvSpPr txBox="1">
            <a:spLocks noChangeArrowheads="1"/>
          </p:cNvSpPr>
          <p:nvPr/>
        </p:nvSpPr>
        <p:spPr bwMode="auto">
          <a:xfrm>
            <a:off x="6732588" y="5765800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4</a:t>
            </a:r>
          </a:p>
        </p:txBody>
      </p:sp>
      <p:sp>
        <p:nvSpPr>
          <p:cNvPr id="813148" name="Rectangle 92"/>
          <p:cNvSpPr>
            <a:spLocks noChangeArrowheads="1"/>
          </p:cNvSpPr>
          <p:nvPr/>
        </p:nvSpPr>
        <p:spPr bwMode="auto">
          <a:xfrm>
            <a:off x="2341563" y="5949950"/>
            <a:ext cx="360362" cy="33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813149" name="Text Box 93"/>
          <p:cNvSpPr txBox="1">
            <a:spLocks noChangeArrowheads="1"/>
          </p:cNvSpPr>
          <p:nvPr/>
        </p:nvSpPr>
        <p:spPr bwMode="auto">
          <a:xfrm>
            <a:off x="7269163" y="5761038"/>
            <a:ext cx="863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000" b="1">
                <a:solidFill>
                  <a:srgbClr val="FF0000"/>
                </a:solidFill>
                <a:ea typeface="宋体" charset="-122"/>
              </a:rPr>
              <a:t>, a</a:t>
            </a:r>
            <a:r>
              <a:rPr kumimoji="1" lang="en-US" altLang="zh-CN" sz="3000" b="1" baseline="-22000">
                <a:solidFill>
                  <a:srgbClr val="FF0000"/>
                </a:solidFill>
                <a:ea typeface="宋体" charset="-122"/>
              </a:rPr>
              <a:t>1</a:t>
            </a:r>
          </a:p>
        </p:txBody>
      </p:sp>
      <p:sp>
        <p:nvSpPr>
          <p:cNvPr id="813150" name="Freeform 94"/>
          <p:cNvSpPr>
            <a:spLocks/>
          </p:cNvSpPr>
          <p:nvPr/>
        </p:nvSpPr>
        <p:spPr bwMode="auto">
          <a:xfrm>
            <a:off x="8012113" y="2757488"/>
            <a:ext cx="287337" cy="250825"/>
          </a:xfrm>
          <a:custGeom>
            <a:avLst/>
            <a:gdLst>
              <a:gd name="T0" fmla="*/ 2147483647 w 779"/>
              <a:gd name="T1" fmla="*/ 2147483647 h 611"/>
              <a:gd name="T2" fmla="*/ 2147483647 w 779"/>
              <a:gd name="T3" fmla="*/ 2147483647 h 611"/>
              <a:gd name="T4" fmla="*/ 2147483647 w 779"/>
              <a:gd name="T5" fmla="*/ 2147483647 h 611"/>
              <a:gd name="T6" fmla="*/ 2147483647 w 779"/>
              <a:gd name="T7" fmla="*/ 2147483647 h 611"/>
              <a:gd name="T8" fmla="*/ 2147483647 w 779"/>
              <a:gd name="T9" fmla="*/ 2147483647 h 611"/>
              <a:gd name="T10" fmla="*/ 2147483647 w 779"/>
              <a:gd name="T11" fmla="*/ 2147483647 h 611"/>
              <a:gd name="T12" fmla="*/ 2147483647 w 779"/>
              <a:gd name="T13" fmla="*/ 2147483647 h 611"/>
              <a:gd name="T14" fmla="*/ 2147483647 w 779"/>
              <a:gd name="T15" fmla="*/ 2147483647 h 611"/>
              <a:gd name="T16" fmla="*/ 2147483647 w 779"/>
              <a:gd name="T17" fmla="*/ 2147483647 h 611"/>
              <a:gd name="T18" fmla="*/ 2147483647 w 779"/>
              <a:gd name="T19" fmla="*/ 2147483647 h 611"/>
              <a:gd name="T20" fmla="*/ 2147483647 w 779"/>
              <a:gd name="T21" fmla="*/ 2147483647 h 611"/>
              <a:gd name="T22" fmla="*/ 2147483647 w 779"/>
              <a:gd name="T23" fmla="*/ 2147483647 h 611"/>
              <a:gd name="T24" fmla="*/ 2147483647 w 779"/>
              <a:gd name="T25" fmla="*/ 2147483647 h 611"/>
              <a:gd name="T26" fmla="*/ 2147483647 w 779"/>
              <a:gd name="T27" fmla="*/ 2147483647 h 611"/>
              <a:gd name="T28" fmla="*/ 2147483647 w 779"/>
              <a:gd name="T29" fmla="*/ 2147483647 h 611"/>
              <a:gd name="T30" fmla="*/ 0 w 779"/>
              <a:gd name="T31" fmla="*/ 2147483647 h 611"/>
              <a:gd name="T32" fmla="*/ 2147483647 w 779"/>
              <a:gd name="T33" fmla="*/ 2147483647 h 611"/>
              <a:gd name="T34" fmla="*/ 2147483647 w 779"/>
              <a:gd name="T35" fmla="*/ 2147483647 h 611"/>
              <a:gd name="T36" fmla="*/ 2147483647 w 779"/>
              <a:gd name="T37" fmla="*/ 2147483647 h 611"/>
              <a:gd name="T38" fmla="*/ 2147483647 w 779"/>
              <a:gd name="T39" fmla="*/ 2147483647 h 611"/>
              <a:gd name="T40" fmla="*/ 2147483647 w 779"/>
              <a:gd name="T41" fmla="*/ 2147483647 h 611"/>
              <a:gd name="T42" fmla="*/ 2147483647 w 779"/>
              <a:gd name="T43" fmla="*/ 2147483647 h 611"/>
              <a:gd name="T44" fmla="*/ 2147483647 w 779"/>
              <a:gd name="T45" fmla="*/ 2147483647 h 611"/>
              <a:gd name="T46" fmla="*/ 2147483647 w 779"/>
              <a:gd name="T47" fmla="*/ 2147483647 h 611"/>
              <a:gd name="T48" fmla="*/ 2147483647 w 779"/>
              <a:gd name="T49" fmla="*/ 2147483647 h 611"/>
              <a:gd name="T50" fmla="*/ 2147483647 w 779"/>
              <a:gd name="T51" fmla="*/ 2147483647 h 611"/>
              <a:gd name="T52" fmla="*/ 2147483647 w 779"/>
              <a:gd name="T53" fmla="*/ 2147483647 h 611"/>
              <a:gd name="T54" fmla="*/ 2147483647 w 779"/>
              <a:gd name="T55" fmla="*/ 2147483647 h 611"/>
              <a:gd name="T56" fmla="*/ 2147483647 w 779"/>
              <a:gd name="T57" fmla="*/ 2147483647 h 611"/>
              <a:gd name="T58" fmla="*/ 2147483647 w 779"/>
              <a:gd name="T59" fmla="*/ 0 h 611"/>
              <a:gd name="T60" fmla="*/ 2147483647 w 779"/>
              <a:gd name="T61" fmla="*/ 2147483647 h 611"/>
              <a:gd name="T62" fmla="*/ 2147483647 w 779"/>
              <a:gd name="T63" fmla="*/ 2147483647 h 611"/>
              <a:gd name="T64" fmla="*/ 2147483647 w 779"/>
              <a:gd name="T65" fmla="*/ 2147483647 h 611"/>
              <a:gd name="T66" fmla="*/ 2147483647 w 779"/>
              <a:gd name="T67" fmla="*/ 2147483647 h 61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779" h="611">
                <a:moveTo>
                  <a:pt x="686" y="145"/>
                </a:moveTo>
                <a:lnTo>
                  <a:pt x="616" y="199"/>
                </a:lnTo>
                <a:lnTo>
                  <a:pt x="548" y="249"/>
                </a:lnTo>
                <a:lnTo>
                  <a:pt x="481" y="305"/>
                </a:lnTo>
                <a:lnTo>
                  <a:pt x="416" y="361"/>
                </a:lnTo>
                <a:lnTo>
                  <a:pt x="355" y="421"/>
                </a:lnTo>
                <a:lnTo>
                  <a:pt x="294" y="483"/>
                </a:lnTo>
                <a:lnTo>
                  <a:pt x="236" y="548"/>
                </a:lnTo>
                <a:lnTo>
                  <a:pt x="187" y="610"/>
                </a:lnTo>
                <a:lnTo>
                  <a:pt x="138" y="521"/>
                </a:lnTo>
                <a:lnTo>
                  <a:pt x="104" y="465"/>
                </a:lnTo>
                <a:lnTo>
                  <a:pt x="58" y="409"/>
                </a:lnTo>
                <a:lnTo>
                  <a:pt x="15" y="367"/>
                </a:lnTo>
                <a:lnTo>
                  <a:pt x="40" y="347"/>
                </a:lnTo>
                <a:lnTo>
                  <a:pt x="18" y="329"/>
                </a:lnTo>
                <a:lnTo>
                  <a:pt x="0" y="311"/>
                </a:lnTo>
                <a:lnTo>
                  <a:pt x="37" y="284"/>
                </a:lnTo>
                <a:lnTo>
                  <a:pt x="67" y="314"/>
                </a:lnTo>
                <a:lnTo>
                  <a:pt x="95" y="344"/>
                </a:lnTo>
                <a:lnTo>
                  <a:pt x="122" y="382"/>
                </a:lnTo>
                <a:lnTo>
                  <a:pt x="156" y="433"/>
                </a:lnTo>
                <a:lnTo>
                  <a:pt x="196" y="507"/>
                </a:lnTo>
                <a:lnTo>
                  <a:pt x="266" y="430"/>
                </a:lnTo>
                <a:lnTo>
                  <a:pt x="331" y="364"/>
                </a:lnTo>
                <a:lnTo>
                  <a:pt x="398" y="299"/>
                </a:lnTo>
                <a:lnTo>
                  <a:pt x="469" y="234"/>
                </a:lnTo>
                <a:lnTo>
                  <a:pt x="539" y="172"/>
                </a:lnTo>
                <a:lnTo>
                  <a:pt x="613" y="113"/>
                </a:lnTo>
                <a:lnTo>
                  <a:pt x="686" y="53"/>
                </a:lnTo>
                <a:lnTo>
                  <a:pt x="763" y="0"/>
                </a:lnTo>
                <a:lnTo>
                  <a:pt x="778" y="33"/>
                </a:lnTo>
                <a:lnTo>
                  <a:pt x="726" y="74"/>
                </a:lnTo>
                <a:lnTo>
                  <a:pt x="741" y="110"/>
                </a:lnTo>
                <a:lnTo>
                  <a:pt x="686" y="145"/>
                </a:lnTo>
                <a:close/>
              </a:path>
            </a:pathLst>
          </a:custGeom>
          <a:solidFill>
            <a:srgbClr val="FFFF00"/>
          </a:solidFill>
          <a:ln w="3175" cap="flat">
            <a:noFill/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13" name="Group 95"/>
          <p:cNvGrpSpPr>
            <a:grpSpLocks/>
          </p:cNvGrpSpPr>
          <p:nvPr/>
        </p:nvGrpSpPr>
        <p:grpSpPr bwMode="auto">
          <a:xfrm>
            <a:off x="179388" y="260350"/>
            <a:ext cx="2071687" cy="935038"/>
            <a:chOff x="204" y="1979"/>
            <a:chExt cx="1305" cy="589"/>
          </a:xfrm>
        </p:grpSpPr>
        <p:sp>
          <p:nvSpPr>
            <p:cNvPr id="56371" name="AutoShape 96"/>
            <p:cNvSpPr>
              <a:spLocks noChangeArrowheads="1"/>
            </p:cNvSpPr>
            <p:nvPr/>
          </p:nvSpPr>
          <p:spPr bwMode="auto">
            <a:xfrm rot="-345710">
              <a:off x="204" y="1979"/>
              <a:ext cx="952" cy="589"/>
            </a:xfrm>
            <a:prstGeom prst="irregularSeal2">
              <a:avLst/>
            </a:prstGeom>
            <a:solidFill>
              <a:srgbClr val="D07C00"/>
            </a:solidFill>
            <a:ln w="4445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39700" algn="ctr" rotWithShape="0">
                <a:srgbClr val="AEAEAE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 b="1">
                <a:solidFill>
                  <a:srgbClr val="FFFFCC"/>
                </a:solidFill>
                <a:ea typeface="华文行楷" pitchFamily="2" charset="-122"/>
              </a:endParaRPr>
            </a:p>
          </p:txBody>
        </p:sp>
        <p:sp>
          <p:nvSpPr>
            <p:cNvPr id="56372" name="Text Box 97"/>
            <p:cNvSpPr txBox="1">
              <a:spLocks noChangeArrowheads="1"/>
            </p:cNvSpPr>
            <p:nvPr/>
          </p:nvSpPr>
          <p:spPr bwMode="auto">
            <a:xfrm rot="-1060623">
              <a:off x="258" y="2047"/>
              <a:ext cx="125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i="1">
                  <a:solidFill>
                    <a:srgbClr val="FFFFFF"/>
                  </a:solidFill>
                  <a:ea typeface="黑体" pitchFamily="2" charset="-122"/>
                </a:rPr>
                <a:t>练习</a:t>
              </a:r>
              <a:r>
                <a:rPr lang="en-US" altLang="zh-CN" sz="2800" b="1" i="1">
                  <a:solidFill>
                    <a:srgbClr val="FFFFFF"/>
                  </a:solidFill>
                  <a:ea typeface="黑体" pitchFamily="2" charset="-122"/>
                </a:rPr>
                <a:t>3</a:t>
              </a:r>
            </a:p>
          </p:txBody>
        </p:sp>
      </p:grpSp>
      <p:sp>
        <p:nvSpPr>
          <p:cNvPr id="813154" name="Line 98"/>
          <p:cNvSpPr>
            <a:spLocks noChangeShapeType="1"/>
          </p:cNvSpPr>
          <p:nvPr/>
        </p:nvSpPr>
        <p:spPr bwMode="auto">
          <a:xfrm>
            <a:off x="3265488" y="1528763"/>
            <a:ext cx="2519362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1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117" grpId="0" animBg="1"/>
      <p:bldP spid="8131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6019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196752"/>
            <a:ext cx="62865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775" y="3717032"/>
            <a:ext cx="637222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椭圆 5"/>
          <p:cNvSpPr/>
          <p:nvPr/>
        </p:nvSpPr>
        <p:spPr bwMode="auto">
          <a:xfrm>
            <a:off x="827584" y="0"/>
            <a:ext cx="504056" cy="56263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547664" y="1196752"/>
            <a:ext cx="648072" cy="56263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3347864" y="4437112"/>
            <a:ext cx="5040560" cy="56263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9" name="组合 19"/>
          <p:cNvGrpSpPr/>
          <p:nvPr/>
        </p:nvGrpSpPr>
        <p:grpSpPr>
          <a:xfrm>
            <a:off x="6156176" y="-46608"/>
            <a:ext cx="2715790" cy="1833625"/>
            <a:chOff x="0" y="188639"/>
            <a:chExt cx="2229108" cy="898524"/>
          </a:xfrm>
        </p:grpSpPr>
        <p:grpSp>
          <p:nvGrpSpPr>
            <p:cNvPr id="10" name="Group 7"/>
            <p:cNvGrpSpPr>
              <a:grpSpLocks/>
            </p:cNvGrpSpPr>
            <p:nvPr/>
          </p:nvGrpSpPr>
          <p:grpSpPr bwMode="auto">
            <a:xfrm>
              <a:off x="0" y="188639"/>
              <a:ext cx="2229108" cy="898524"/>
              <a:chOff x="476" y="506"/>
              <a:chExt cx="499" cy="565"/>
            </a:xfrm>
          </p:grpSpPr>
          <p:sp>
            <p:nvSpPr>
              <p:cNvPr id="13" name="Freeform 8"/>
              <p:cNvSpPr>
                <a:spLocks/>
              </p:cNvSpPr>
              <p:nvPr/>
            </p:nvSpPr>
            <p:spPr bwMode="auto">
              <a:xfrm>
                <a:off x="476" y="506"/>
                <a:ext cx="499" cy="565"/>
              </a:xfrm>
              <a:custGeom>
                <a:avLst/>
                <a:gdLst>
                  <a:gd name="T0" fmla="*/ 7 w 710"/>
                  <a:gd name="T1" fmla="*/ 134 h 616"/>
                  <a:gd name="T2" fmla="*/ 13 w 710"/>
                  <a:gd name="T3" fmla="*/ 284 h 616"/>
                  <a:gd name="T4" fmla="*/ 84 w 710"/>
                  <a:gd name="T5" fmla="*/ 242 h 616"/>
                  <a:gd name="T6" fmla="*/ 77 w 710"/>
                  <a:gd name="T7" fmla="*/ 91 h 616"/>
                  <a:gd name="T8" fmla="*/ 66 w 710"/>
                  <a:gd name="T9" fmla="*/ 79 h 616"/>
                  <a:gd name="T10" fmla="*/ 16 w 710"/>
                  <a:gd name="T11" fmla="*/ 62 h 616"/>
                  <a:gd name="T12" fmla="*/ 9 w 710"/>
                  <a:gd name="T13" fmla="*/ 91 h 616"/>
                  <a:gd name="T14" fmla="*/ 8 w 710"/>
                  <a:gd name="T15" fmla="*/ 105 h 616"/>
                  <a:gd name="T16" fmla="*/ 7 w 710"/>
                  <a:gd name="T17" fmla="*/ 134 h 61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10" h="616">
                    <a:moveTo>
                      <a:pt x="58" y="225"/>
                    </a:moveTo>
                    <a:cubicBezTo>
                      <a:pt x="63" y="383"/>
                      <a:pt x="0" y="441"/>
                      <a:pt x="107" y="477"/>
                    </a:cubicBezTo>
                    <a:cubicBezTo>
                      <a:pt x="511" y="472"/>
                      <a:pt x="586" y="616"/>
                      <a:pt x="690" y="407"/>
                    </a:cubicBezTo>
                    <a:cubicBezTo>
                      <a:pt x="688" y="366"/>
                      <a:pt x="710" y="188"/>
                      <a:pt x="634" y="154"/>
                    </a:cubicBezTo>
                    <a:cubicBezTo>
                      <a:pt x="601" y="139"/>
                      <a:pt x="585" y="139"/>
                      <a:pt x="550" y="133"/>
                    </a:cubicBezTo>
                    <a:cubicBezTo>
                      <a:pt x="462" y="0"/>
                      <a:pt x="367" y="101"/>
                      <a:pt x="135" y="105"/>
                    </a:cubicBezTo>
                    <a:cubicBezTo>
                      <a:pt x="112" y="120"/>
                      <a:pt x="102" y="139"/>
                      <a:pt x="79" y="154"/>
                    </a:cubicBezTo>
                    <a:cubicBezTo>
                      <a:pt x="74" y="161"/>
                      <a:pt x="66" y="167"/>
                      <a:pt x="65" y="175"/>
                    </a:cubicBezTo>
                    <a:cubicBezTo>
                      <a:pt x="60" y="231"/>
                      <a:pt x="93" y="242"/>
                      <a:pt x="58" y="225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dist="45791" dir="2021404" algn="ctr" rotWithShape="0">
                  <a:srgbClr val="7B7B7B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502" y="638"/>
                <a:ext cx="370" cy="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28398" dir="3806097" algn="ctr" rotWithShape="0">
                  <a:schemeClr val="bg1"/>
                </a:outerShdw>
              </a:effectLst>
            </p:spPr>
            <p:txBody>
              <a:bodyPr wrap="square" anchor="ctr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zh-CN" altLang="en-US" sz="2400" dirty="0">
                    <a:solidFill>
                      <a:srgbClr val="7030A0"/>
                    </a:solidFill>
                    <a:ea typeface="华文新魏" pitchFamily="2" charset="-122"/>
                  </a:rPr>
                  <a:t>这些</a:t>
                </a:r>
                <a:r>
                  <a:rPr lang="zh-CN" altLang="en-US" sz="2400" dirty="0">
                    <a:solidFill>
                      <a:srgbClr val="C00000"/>
                    </a:solidFill>
                    <a:ea typeface="华文新魏" pitchFamily="2" charset="-122"/>
                  </a:rPr>
                  <a:t>红圈</a:t>
                </a:r>
                <a:r>
                  <a:rPr lang="zh-CN" altLang="en-US" sz="2400" dirty="0">
                    <a:solidFill>
                      <a:srgbClr val="7030A0"/>
                    </a:solidFill>
                    <a:ea typeface="华文新魏" pitchFamily="2" charset="-122"/>
                  </a:rPr>
                  <a:t>所标注的功能所涉及的数据是如何组织的</a:t>
                </a:r>
                <a:r>
                  <a:rPr lang="zh-CN" altLang="en-US" sz="4400" baseline="0" dirty="0">
                    <a:solidFill>
                      <a:srgbClr val="7030A0"/>
                    </a:solidFill>
                    <a:ea typeface="华文新魏" pitchFamily="2" charset="-122"/>
                  </a:rPr>
                  <a:t> </a:t>
                </a:r>
              </a:p>
            </p:txBody>
          </p:sp>
        </p:grpSp>
        <p:sp>
          <p:nvSpPr>
            <p:cNvPr id="11" name="Freeform 31"/>
            <p:cNvSpPr>
              <a:spLocks/>
            </p:cNvSpPr>
            <p:nvPr/>
          </p:nvSpPr>
          <p:spPr bwMode="auto">
            <a:xfrm rot="530513">
              <a:off x="1703082" y="426414"/>
              <a:ext cx="413605" cy="393319"/>
            </a:xfrm>
            <a:custGeom>
              <a:avLst/>
              <a:gdLst>
                <a:gd name="T0" fmla="*/ 19595 w 439"/>
                <a:gd name="T1" fmla="*/ 374 h 683"/>
                <a:gd name="T2" fmla="*/ 25351 w 439"/>
                <a:gd name="T3" fmla="*/ 278 h 683"/>
                <a:gd name="T4" fmla="*/ 35572 w 439"/>
                <a:gd name="T5" fmla="*/ 336 h 683"/>
                <a:gd name="T6" fmla="*/ 34644 w 439"/>
                <a:gd name="T7" fmla="*/ 491 h 683"/>
                <a:gd name="T8" fmla="*/ 22332 w 439"/>
                <a:gd name="T9" fmla="*/ 616 h 683"/>
                <a:gd name="T10" fmla="*/ 20008 w 439"/>
                <a:gd name="T11" fmla="*/ 958 h 683"/>
                <a:gd name="T12" fmla="*/ 22332 w 439"/>
                <a:gd name="T13" fmla="*/ 1066 h 683"/>
                <a:gd name="T14" fmla="*/ 18298 w 439"/>
                <a:gd name="T15" fmla="*/ 1183 h 683"/>
                <a:gd name="T16" fmla="*/ 19221 w 439"/>
                <a:gd name="T17" fmla="*/ 1302 h 683"/>
                <a:gd name="T18" fmla="*/ 27843 w 439"/>
                <a:gd name="T19" fmla="*/ 1382 h 683"/>
                <a:gd name="T20" fmla="*/ 39233 w 439"/>
                <a:gd name="T21" fmla="*/ 1327 h 683"/>
                <a:gd name="T22" fmla="*/ 42887 w 439"/>
                <a:gd name="T23" fmla="*/ 1183 h 683"/>
                <a:gd name="T24" fmla="*/ 38303 w 439"/>
                <a:gd name="T25" fmla="*/ 1045 h 683"/>
                <a:gd name="T26" fmla="*/ 43302 w 439"/>
                <a:gd name="T27" fmla="*/ 972 h 683"/>
                <a:gd name="T28" fmla="*/ 43302 w 439"/>
                <a:gd name="T29" fmla="*/ 781 h 683"/>
                <a:gd name="T30" fmla="*/ 56046 w 439"/>
                <a:gd name="T31" fmla="*/ 621 h 683"/>
                <a:gd name="T32" fmla="*/ 57387 w 439"/>
                <a:gd name="T33" fmla="*/ 378 h 683"/>
                <a:gd name="T34" fmla="*/ 49144 w 439"/>
                <a:gd name="T35" fmla="*/ 118 h 683"/>
                <a:gd name="T36" fmla="*/ 32792 w 439"/>
                <a:gd name="T37" fmla="*/ 0 h 683"/>
                <a:gd name="T38" fmla="*/ 14637 w 439"/>
                <a:gd name="T39" fmla="*/ 78 h 683"/>
                <a:gd name="T40" fmla="*/ 4071 w 439"/>
                <a:gd name="T41" fmla="*/ 232 h 683"/>
                <a:gd name="T42" fmla="*/ 0 w 439"/>
                <a:gd name="T43" fmla="*/ 473 h 683"/>
                <a:gd name="T44" fmla="*/ 514 w 439"/>
                <a:gd name="T45" fmla="*/ 616 h 683"/>
                <a:gd name="T46" fmla="*/ 19221 w 439"/>
                <a:gd name="T47" fmla="*/ 598 h 683"/>
                <a:gd name="T48" fmla="*/ 19595 w 439"/>
                <a:gd name="T49" fmla="*/ 374 h 68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39" h="683">
                  <a:moveTo>
                    <a:pt x="150" y="185"/>
                  </a:moveTo>
                  <a:lnTo>
                    <a:pt x="194" y="138"/>
                  </a:lnTo>
                  <a:lnTo>
                    <a:pt x="272" y="167"/>
                  </a:lnTo>
                  <a:lnTo>
                    <a:pt x="265" y="244"/>
                  </a:lnTo>
                  <a:lnTo>
                    <a:pt x="171" y="304"/>
                  </a:lnTo>
                  <a:lnTo>
                    <a:pt x="153" y="474"/>
                  </a:lnTo>
                  <a:lnTo>
                    <a:pt x="171" y="527"/>
                  </a:lnTo>
                  <a:lnTo>
                    <a:pt x="140" y="585"/>
                  </a:lnTo>
                  <a:lnTo>
                    <a:pt x="147" y="645"/>
                  </a:lnTo>
                  <a:lnTo>
                    <a:pt x="213" y="683"/>
                  </a:lnTo>
                  <a:lnTo>
                    <a:pt x="300" y="656"/>
                  </a:lnTo>
                  <a:lnTo>
                    <a:pt x="328" y="585"/>
                  </a:lnTo>
                  <a:lnTo>
                    <a:pt x="293" y="518"/>
                  </a:lnTo>
                  <a:lnTo>
                    <a:pt x="331" y="480"/>
                  </a:lnTo>
                  <a:lnTo>
                    <a:pt x="331" y="387"/>
                  </a:lnTo>
                  <a:lnTo>
                    <a:pt x="429" y="308"/>
                  </a:lnTo>
                  <a:lnTo>
                    <a:pt x="439" y="188"/>
                  </a:lnTo>
                  <a:lnTo>
                    <a:pt x="376" y="59"/>
                  </a:lnTo>
                  <a:lnTo>
                    <a:pt x="251" y="0"/>
                  </a:lnTo>
                  <a:lnTo>
                    <a:pt x="112" y="38"/>
                  </a:lnTo>
                  <a:lnTo>
                    <a:pt x="31" y="115"/>
                  </a:lnTo>
                  <a:lnTo>
                    <a:pt x="0" y="234"/>
                  </a:lnTo>
                  <a:lnTo>
                    <a:pt x="4" y="304"/>
                  </a:lnTo>
                  <a:lnTo>
                    <a:pt x="147" y="296"/>
                  </a:lnTo>
                  <a:lnTo>
                    <a:pt x="150" y="18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Freeform 33"/>
            <p:cNvSpPr>
              <a:spLocks/>
            </p:cNvSpPr>
            <p:nvPr/>
          </p:nvSpPr>
          <p:spPr bwMode="auto">
            <a:xfrm rot="530513">
              <a:off x="1780191" y="839838"/>
              <a:ext cx="152631" cy="62012"/>
            </a:xfrm>
            <a:custGeom>
              <a:avLst/>
              <a:gdLst>
                <a:gd name="T0" fmla="*/ 5777 w 126"/>
                <a:gd name="T1" fmla="*/ 0 h 109"/>
                <a:gd name="T2" fmla="*/ 1145 w 126"/>
                <a:gd name="T3" fmla="*/ 45 h 109"/>
                <a:gd name="T4" fmla="*/ 0 w 126"/>
                <a:gd name="T5" fmla="*/ 165 h 109"/>
                <a:gd name="T6" fmla="*/ 3612 w 126"/>
                <a:gd name="T7" fmla="*/ 248 h 109"/>
                <a:gd name="T8" fmla="*/ 12576 w 126"/>
                <a:gd name="T9" fmla="*/ 248 h 109"/>
                <a:gd name="T10" fmla="*/ 16178 w 126"/>
                <a:gd name="T11" fmla="*/ 151 h 109"/>
                <a:gd name="T12" fmla="*/ 13076 w 126"/>
                <a:gd name="T13" fmla="*/ 32 h 109"/>
                <a:gd name="T14" fmla="*/ 5777 w 126"/>
                <a:gd name="T15" fmla="*/ 0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6" h="109">
                  <a:moveTo>
                    <a:pt x="45" y="0"/>
                  </a:moveTo>
                  <a:lnTo>
                    <a:pt x="9" y="20"/>
                  </a:lnTo>
                  <a:lnTo>
                    <a:pt x="0" y="73"/>
                  </a:lnTo>
                  <a:lnTo>
                    <a:pt x="28" y="109"/>
                  </a:lnTo>
                  <a:lnTo>
                    <a:pt x="98" y="109"/>
                  </a:lnTo>
                  <a:lnTo>
                    <a:pt x="126" y="66"/>
                  </a:lnTo>
                  <a:lnTo>
                    <a:pt x="102" y="14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00FFFF"/>
              </a:solidFill>
              <a:round/>
              <a:headEnd/>
              <a:tailEnd/>
            </a:ln>
            <a:effectLst>
              <a:outerShdw dist="40161" dir="1106097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38"/>
          <p:cNvGrpSpPr>
            <a:grpSpLocks/>
          </p:cNvGrpSpPr>
          <p:nvPr/>
        </p:nvGrpSpPr>
        <p:grpSpPr bwMode="auto">
          <a:xfrm>
            <a:off x="539552" y="5633864"/>
            <a:ext cx="8361684" cy="1224136"/>
            <a:chOff x="289" y="1200"/>
            <a:chExt cx="5136" cy="2352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289" y="1200"/>
              <a:ext cx="5136" cy="2352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687" y="1668"/>
              <a:ext cx="4499" cy="1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600" b="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  </a:t>
              </a:r>
              <a:r>
                <a:rPr lang="zh-CN" altLang="en-US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栈</a:t>
              </a:r>
              <a:r>
                <a:rPr lang="zh-CN" altLang="en-US" sz="26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和</a:t>
              </a:r>
              <a:r>
                <a:rPr lang="zh-CN" altLang="en-US" sz="32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队</a:t>
              </a:r>
              <a:r>
                <a:rPr lang="zh-CN" altLang="en-US" sz="26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是解决问题时常用的数据组织方式</a:t>
              </a:r>
              <a:endParaRPr lang="zh-CN" altLang="en-US" sz="26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ChangeArrowheads="1"/>
          </p:cNvSpPr>
          <p:nvPr/>
        </p:nvSpPr>
        <p:spPr bwMode="auto">
          <a:xfrm>
            <a:off x="1331913" y="415925"/>
            <a:ext cx="7200900" cy="3084513"/>
          </a:xfrm>
          <a:prstGeom prst="rect">
            <a:avLst/>
          </a:prstGeom>
          <a:gradFill rotWithShape="1">
            <a:gsLst>
              <a:gs pos="0">
                <a:srgbClr val="0000B4"/>
              </a:gs>
              <a:gs pos="50000">
                <a:srgbClr val="000053"/>
              </a:gs>
              <a:gs pos="100000">
                <a:srgbClr val="0000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179388" y="260350"/>
            <a:ext cx="2071687" cy="935038"/>
            <a:chOff x="204" y="1979"/>
            <a:chExt cx="1305" cy="589"/>
          </a:xfrm>
        </p:grpSpPr>
        <p:sp>
          <p:nvSpPr>
            <p:cNvPr id="57355" name="AutoShape 96"/>
            <p:cNvSpPr>
              <a:spLocks noChangeArrowheads="1"/>
            </p:cNvSpPr>
            <p:nvPr/>
          </p:nvSpPr>
          <p:spPr bwMode="auto">
            <a:xfrm rot="-345710">
              <a:off x="204" y="1979"/>
              <a:ext cx="952" cy="589"/>
            </a:xfrm>
            <a:prstGeom prst="irregularSeal2">
              <a:avLst/>
            </a:prstGeom>
            <a:solidFill>
              <a:srgbClr val="D07C00"/>
            </a:solidFill>
            <a:ln w="4445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39700" algn="ctr" rotWithShape="0">
                <a:srgbClr val="AEAEAE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 b="1">
                <a:solidFill>
                  <a:srgbClr val="FFFFCC"/>
                </a:solidFill>
                <a:ea typeface="华文行楷" pitchFamily="2" charset="-122"/>
              </a:endParaRPr>
            </a:p>
          </p:txBody>
        </p:sp>
        <p:sp>
          <p:nvSpPr>
            <p:cNvPr id="57356" name="Text Box 97"/>
            <p:cNvSpPr txBox="1">
              <a:spLocks noChangeArrowheads="1"/>
            </p:cNvSpPr>
            <p:nvPr/>
          </p:nvSpPr>
          <p:spPr bwMode="auto">
            <a:xfrm rot="-1060623">
              <a:off x="258" y="2047"/>
              <a:ext cx="125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i="1">
                  <a:solidFill>
                    <a:srgbClr val="FFFFFF"/>
                  </a:solidFill>
                  <a:ea typeface="黑体" pitchFamily="2" charset="-122"/>
                </a:rPr>
                <a:t>练习</a:t>
              </a:r>
              <a:r>
                <a:rPr lang="en-US" altLang="zh-CN" sz="2800" b="1" i="1">
                  <a:solidFill>
                    <a:srgbClr val="FFFFFF"/>
                  </a:solidFill>
                  <a:ea typeface="黑体" pitchFamily="2" charset="-122"/>
                </a:rPr>
                <a:t>4</a:t>
              </a:r>
            </a:p>
          </p:txBody>
        </p:sp>
      </p:grpSp>
      <p:sp>
        <p:nvSpPr>
          <p:cNvPr id="57348" name="TextBox 1"/>
          <p:cNvSpPr txBox="1">
            <a:spLocks noChangeArrowheads="1"/>
          </p:cNvSpPr>
          <p:nvPr/>
        </p:nvSpPr>
        <p:spPr bwMode="auto">
          <a:xfrm>
            <a:off x="1927225" y="627063"/>
            <a:ext cx="6316663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设有一顺序栈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，元素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a,b,c,d,e,f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依次进栈，如果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个元素出栈的顺序是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b,d,c,f,e,a,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则栈的容量至少应该是（    ）</a:t>
            </a:r>
            <a:endParaRPr lang="en-US" altLang="zh-CN" sz="240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2    B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     C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5     D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240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565400" y="3909691"/>
            <a:ext cx="6769100" cy="611188"/>
          </a:xfrm>
          <a:prstGeom prst="rect">
            <a:avLst/>
          </a:prstGeom>
          <a:gradFill rotWithShape="1">
            <a:gsLst>
              <a:gs pos="0">
                <a:srgbClr val="008080"/>
              </a:gs>
              <a:gs pos="50000">
                <a:srgbClr val="008080">
                  <a:gamma/>
                  <a:shade val="46275"/>
                  <a:invGamma/>
                </a:srgbClr>
              </a:gs>
              <a:gs pos="100000">
                <a:srgbClr val="008080"/>
              </a:gs>
            </a:gsLst>
            <a:lin ang="5400000" scaled="1"/>
          </a:gradFill>
          <a:ln>
            <a:noFill/>
          </a:ln>
          <a:effectLst>
            <a:outerShdw dist="99190" dir="3011666" algn="ctr" rotWithShape="0">
              <a:srgbClr val="B2B2B2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FFFF99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kumimoji="1" lang="zh-CN" altLang="en-US" sz="2400" b="1" dirty="0">
                <a:ln>
                  <a:solidFill>
                    <a:schemeClr val="tx1"/>
                  </a:solidFill>
                </a:ln>
                <a:solidFill>
                  <a:srgbClr val="FFFFCC"/>
                </a:solidFill>
                <a:latin typeface="黑体" pitchFamily="49" charset="-122"/>
                <a:ea typeface="黑体" pitchFamily="49" charset="-122"/>
              </a:rPr>
              <a:t>试将下列递归过程改造为非递归过程</a:t>
            </a: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179388" y="3789363"/>
            <a:ext cx="2105025" cy="935037"/>
            <a:chOff x="204" y="255"/>
            <a:chExt cx="1326" cy="589"/>
          </a:xfrm>
        </p:grpSpPr>
        <p:sp>
          <p:nvSpPr>
            <p:cNvPr id="57353" name="AutoShape 49"/>
            <p:cNvSpPr>
              <a:spLocks noChangeArrowheads="1"/>
            </p:cNvSpPr>
            <p:nvPr/>
          </p:nvSpPr>
          <p:spPr bwMode="auto">
            <a:xfrm rot="-345710">
              <a:off x="204" y="255"/>
              <a:ext cx="952" cy="589"/>
            </a:xfrm>
            <a:prstGeom prst="irregularSeal2">
              <a:avLst/>
            </a:prstGeom>
            <a:solidFill>
              <a:srgbClr val="FF0000"/>
            </a:solidFill>
            <a:ln w="4445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39700" algn="ctr" rotWithShape="0">
                <a:srgbClr val="AEAEAE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kumimoji="1" lang="zh-CN" altLang="en-US" sz="2400" b="1">
                <a:solidFill>
                  <a:srgbClr val="FFFFCC"/>
                </a:solidFill>
                <a:ea typeface="华文行楷" pitchFamily="2" charset="-122"/>
              </a:endParaRPr>
            </a:p>
          </p:txBody>
        </p:sp>
        <p:sp>
          <p:nvSpPr>
            <p:cNvPr id="57354" name="Text Box 50"/>
            <p:cNvSpPr txBox="1">
              <a:spLocks noChangeArrowheads="1"/>
            </p:cNvSpPr>
            <p:nvPr/>
          </p:nvSpPr>
          <p:spPr bwMode="auto">
            <a:xfrm rot="-1060623">
              <a:off x="279" y="323"/>
              <a:ext cx="125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 i="1">
                  <a:solidFill>
                    <a:srgbClr val="FFFFFF"/>
                  </a:solidFill>
                  <a:ea typeface="黑体" pitchFamily="2" charset="-122"/>
                </a:rPr>
                <a:t>练习</a:t>
              </a:r>
              <a:r>
                <a:rPr lang="en-US" altLang="zh-CN" sz="2800" b="1" i="1">
                  <a:solidFill>
                    <a:srgbClr val="FFFFFF"/>
                  </a:solidFill>
                  <a:ea typeface="黑体" pitchFamily="2" charset="-122"/>
                </a:rPr>
                <a:t>5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84338" y="4705350"/>
            <a:ext cx="2455862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>
                <a:latin typeface="+mn-lt"/>
              </a:rPr>
              <a:t>void process(</a:t>
            </a:r>
            <a:r>
              <a:rPr lang="en-US" altLang="zh-CN" sz="1600" b="1" dirty="0" err="1">
                <a:latin typeface="+mn-lt"/>
              </a:rPr>
              <a:t>int</a:t>
            </a:r>
            <a:r>
              <a:rPr lang="en-US" altLang="zh-CN" sz="1600" b="1" dirty="0">
                <a:latin typeface="+mn-lt"/>
              </a:rPr>
              <a:t> n)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{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if (n&gt;1)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{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</a:t>
            </a:r>
            <a:r>
              <a:rPr lang="en-US" altLang="zh-CN" sz="1600" b="1" dirty="0" err="1">
                <a:latin typeface="+mn-lt"/>
              </a:rPr>
              <a:t>printf</a:t>
            </a:r>
            <a:r>
              <a:rPr lang="en-US" altLang="zh-CN" sz="1600" b="1" dirty="0">
                <a:latin typeface="+mn-lt"/>
              </a:rPr>
              <a:t>(“%d “, n);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    process(n-1);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     }</a:t>
            </a:r>
          </a:p>
          <a:p>
            <a:pPr>
              <a:defRPr/>
            </a:pPr>
            <a:r>
              <a:rPr lang="en-US" altLang="zh-CN" sz="1600" b="1" dirty="0">
                <a:latin typeface="+mn-lt"/>
              </a:rPr>
              <a:t>}</a:t>
            </a:r>
            <a:endParaRPr lang="zh-CN" altLang="en-US" sz="1600" b="1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67400" y="4710113"/>
            <a:ext cx="2233613" cy="18145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CN" sz="1600" b="1" dirty="0"/>
              <a:t>void process(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n)</a:t>
            </a:r>
          </a:p>
          <a:p>
            <a:pPr>
              <a:defRPr/>
            </a:pPr>
            <a:r>
              <a:rPr lang="en-US" altLang="zh-CN" sz="1600" b="1" dirty="0"/>
              <a:t>{</a:t>
            </a:r>
          </a:p>
          <a:p>
            <a:pPr>
              <a:defRPr/>
            </a:pPr>
            <a:r>
              <a:rPr lang="en-US" altLang="zh-CN" sz="1600" b="1" dirty="0"/>
              <a:t>     </a:t>
            </a:r>
            <a:r>
              <a:rPr lang="en-US" altLang="zh-CN" sz="1600" b="1" dirty="0" err="1"/>
              <a:t>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;</a:t>
            </a:r>
          </a:p>
          <a:p>
            <a:pPr>
              <a:defRPr/>
            </a:pPr>
            <a:r>
              <a:rPr lang="en-US" altLang="zh-CN" sz="1600" b="1" dirty="0"/>
              <a:t>    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= n;</a:t>
            </a:r>
          </a:p>
          <a:p>
            <a:pPr>
              <a:defRPr/>
            </a:pPr>
            <a:r>
              <a:rPr lang="en-US" altLang="zh-CN" sz="1600" b="1" dirty="0"/>
              <a:t>     while (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 &gt; 1)</a:t>
            </a:r>
          </a:p>
          <a:p>
            <a:pPr>
              <a:defRPr/>
            </a:pPr>
            <a:r>
              <a:rPr lang="en-US" altLang="zh-CN" sz="1600" b="1" dirty="0"/>
              <a:t>       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(“%d “,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--);</a:t>
            </a:r>
          </a:p>
          <a:p>
            <a:pPr>
              <a:defRPr/>
            </a:pPr>
            <a:r>
              <a:rPr lang="en-US" altLang="zh-CN" sz="1600" b="1" dirty="0"/>
              <a:t>}</a:t>
            </a:r>
            <a:endParaRPr lang="zh-CN" altLang="en-US" sz="1600" b="1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57163" y="93663"/>
            <a:ext cx="8878887" cy="609600"/>
            <a:chOff x="336" y="192"/>
            <a:chExt cx="1776" cy="384"/>
          </a:xfrm>
        </p:grpSpPr>
        <p:sp>
          <p:nvSpPr>
            <p:cNvPr id="58372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8373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栈与嵌套的过程调用</a:t>
              </a:r>
            </a:p>
          </p:txBody>
        </p:sp>
      </p:grp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836613"/>
            <a:ext cx="8864600" cy="5888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>
    <p:cover dir="r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836613"/>
            <a:ext cx="9131300" cy="60213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57163" y="93663"/>
            <a:ext cx="8878887" cy="609600"/>
            <a:chOff x="336" y="192"/>
            <a:chExt cx="1776" cy="384"/>
          </a:xfrm>
        </p:grpSpPr>
        <p:sp>
          <p:nvSpPr>
            <p:cNvPr id="59396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9397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栈与递归</a:t>
              </a:r>
            </a:p>
          </p:txBody>
        </p:sp>
      </p:grpSp>
    </p:spTree>
  </p:cSld>
  <p:clrMapOvr>
    <a:masterClrMapping/>
  </p:clrMapOvr>
  <p:transition>
    <p:cover dir="r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57163" y="93663"/>
            <a:ext cx="8878887" cy="609600"/>
            <a:chOff x="336" y="192"/>
            <a:chExt cx="1776" cy="384"/>
          </a:xfrm>
        </p:grpSpPr>
        <p:sp>
          <p:nvSpPr>
            <p:cNvPr id="59396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59397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栈与递归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5656" y="764704"/>
            <a:ext cx="187211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主函数调用</a:t>
            </a:r>
            <a:r>
              <a:rPr lang="zh-CN" altLang="en-US" sz="1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1400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 </a:t>
            </a:r>
          </a:p>
          <a:p>
            <a:r>
              <a:rPr lang="en-US" altLang="zh-CN" sz="1400" b="1" dirty="0" err="1">
                <a:solidFill>
                  <a:srgbClr val="7030A0"/>
                </a:solidFill>
                <a:latin typeface="Times New Roman" pitchFamily="18" charset="0"/>
              </a:rPr>
              <a:t>hanoi</a:t>
            </a:r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(3, ‘A’, ‘B’, ‘C’)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43608" y="2420888"/>
            <a:ext cx="108690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h(2, A, C B)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95536" y="3933056"/>
            <a:ext cx="104201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h(1 A, B C)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0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043608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99792" y="3933056"/>
            <a:ext cx="107702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h(1, C, A B)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67744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91880" y="4869160"/>
            <a:ext cx="82105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99792" y="2420888"/>
            <a:ext cx="107702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h(2, B, A C)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148064" y="3933056"/>
            <a:ext cx="112216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h(1, B, Z,A 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716016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5940152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524328" y="3933056"/>
            <a:ext cx="113178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h(1, A, B,C 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164288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322941" y="4869160"/>
            <a:ext cx="76174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7030A0"/>
                </a:solidFill>
                <a:latin typeface="Times New Roman" pitchFamily="18" charset="0"/>
              </a:rPr>
              <a:t>h(0, …)</a:t>
            </a:r>
            <a:endParaRPr lang="zh-CN" altLang="en-US" sz="1400" b="1" dirty="0">
              <a:solidFill>
                <a:srgbClr val="7030A0"/>
              </a:solidFill>
            </a:endParaRPr>
          </a:p>
        </p:txBody>
      </p:sp>
      <p:cxnSp>
        <p:nvCxnSpPr>
          <p:cNvPr id="60" name="直接连接符 59"/>
          <p:cNvCxnSpPr>
            <a:stCxn id="7" idx="2"/>
            <a:endCxn id="30" idx="0"/>
          </p:cNvCxnSpPr>
          <p:nvPr/>
        </p:nvCxnSpPr>
        <p:spPr bwMode="auto">
          <a:xfrm flipH="1">
            <a:off x="1587059" y="1287924"/>
            <a:ext cx="824655" cy="11329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7" idx="2"/>
            <a:endCxn id="52" idx="0"/>
          </p:cNvCxnSpPr>
          <p:nvPr/>
        </p:nvCxnSpPr>
        <p:spPr bwMode="auto">
          <a:xfrm>
            <a:off x="2411714" y="1287924"/>
            <a:ext cx="826591" cy="11329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>
            <a:stCxn id="30" idx="2"/>
            <a:endCxn id="32" idx="0"/>
          </p:cNvCxnSpPr>
          <p:nvPr/>
        </p:nvCxnSpPr>
        <p:spPr bwMode="auto">
          <a:xfrm flipH="1">
            <a:off x="916545" y="2728665"/>
            <a:ext cx="670514" cy="12043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30" idx="2"/>
            <a:endCxn id="35" idx="0"/>
          </p:cNvCxnSpPr>
          <p:nvPr/>
        </p:nvCxnSpPr>
        <p:spPr bwMode="auto">
          <a:xfrm>
            <a:off x="1587059" y="2728665"/>
            <a:ext cx="1651246" cy="12043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52" idx="2"/>
            <a:endCxn id="53" idx="0"/>
          </p:cNvCxnSpPr>
          <p:nvPr/>
        </p:nvCxnSpPr>
        <p:spPr bwMode="auto">
          <a:xfrm>
            <a:off x="3238305" y="2728665"/>
            <a:ext cx="2470843" cy="12043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>
            <a:stCxn id="52" idx="2"/>
            <a:endCxn id="56" idx="0"/>
          </p:cNvCxnSpPr>
          <p:nvPr/>
        </p:nvCxnSpPr>
        <p:spPr bwMode="auto">
          <a:xfrm>
            <a:off x="3238305" y="2728665"/>
            <a:ext cx="4851916" cy="120439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>
            <a:stCxn id="32" idx="2"/>
            <a:endCxn id="33" idx="0"/>
          </p:cNvCxnSpPr>
          <p:nvPr/>
        </p:nvCxnSpPr>
        <p:spPr bwMode="auto">
          <a:xfrm flipH="1">
            <a:off x="380874" y="4240833"/>
            <a:ext cx="535671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>
            <a:stCxn id="32" idx="2"/>
            <a:endCxn id="34" idx="0"/>
          </p:cNvCxnSpPr>
          <p:nvPr/>
        </p:nvCxnSpPr>
        <p:spPr bwMode="auto">
          <a:xfrm>
            <a:off x="916545" y="4240833"/>
            <a:ext cx="507937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>
            <a:stCxn id="35" idx="2"/>
            <a:endCxn id="36" idx="0"/>
          </p:cNvCxnSpPr>
          <p:nvPr/>
        </p:nvCxnSpPr>
        <p:spPr bwMode="auto">
          <a:xfrm flipH="1">
            <a:off x="2648618" y="4240833"/>
            <a:ext cx="589687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>
            <a:stCxn id="35" idx="2"/>
            <a:endCxn id="37" idx="0"/>
          </p:cNvCxnSpPr>
          <p:nvPr/>
        </p:nvCxnSpPr>
        <p:spPr bwMode="auto">
          <a:xfrm>
            <a:off x="3238305" y="4240833"/>
            <a:ext cx="664105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>
            <a:stCxn id="53" idx="2"/>
            <a:endCxn id="54" idx="0"/>
          </p:cNvCxnSpPr>
          <p:nvPr/>
        </p:nvCxnSpPr>
        <p:spPr bwMode="auto">
          <a:xfrm flipH="1">
            <a:off x="5096890" y="4240833"/>
            <a:ext cx="612258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53" idx="2"/>
            <a:endCxn id="55" idx="0"/>
          </p:cNvCxnSpPr>
          <p:nvPr/>
        </p:nvCxnSpPr>
        <p:spPr bwMode="auto">
          <a:xfrm>
            <a:off x="5709148" y="4240833"/>
            <a:ext cx="611878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>
            <a:stCxn id="56" idx="2"/>
            <a:endCxn id="57" idx="0"/>
          </p:cNvCxnSpPr>
          <p:nvPr/>
        </p:nvCxnSpPr>
        <p:spPr bwMode="auto">
          <a:xfrm flipH="1">
            <a:off x="7545162" y="4240833"/>
            <a:ext cx="545059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>
            <a:stCxn id="56" idx="2"/>
            <a:endCxn id="58" idx="0"/>
          </p:cNvCxnSpPr>
          <p:nvPr/>
        </p:nvCxnSpPr>
        <p:spPr bwMode="auto">
          <a:xfrm>
            <a:off x="8090221" y="4240833"/>
            <a:ext cx="613594" cy="62832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432048" y="5516968"/>
          <a:ext cx="755576" cy="134103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3" name="直接箭头连接符 62"/>
          <p:cNvCxnSpPr/>
          <p:nvPr/>
        </p:nvCxnSpPr>
        <p:spPr bwMode="auto">
          <a:xfrm>
            <a:off x="72008" y="6669360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0" y="638132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1619672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9" name="直接箭头连接符 68"/>
          <p:cNvCxnSpPr/>
          <p:nvPr/>
        </p:nvCxnSpPr>
        <p:spPr bwMode="auto">
          <a:xfrm>
            <a:off x="1259632" y="6381328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1187624" y="602128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73" name="表格 72"/>
          <p:cNvGraphicFramePr>
            <a:graphicFrameLocks noGrp="1"/>
          </p:cNvGraphicFramePr>
          <p:nvPr/>
        </p:nvGraphicFramePr>
        <p:xfrm>
          <a:off x="2843808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5" name="直接箭头连接符 74"/>
          <p:cNvCxnSpPr/>
          <p:nvPr/>
        </p:nvCxnSpPr>
        <p:spPr bwMode="auto">
          <a:xfrm>
            <a:off x="2483768" y="6021288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TextBox 76"/>
          <p:cNvSpPr txBox="1"/>
          <p:nvPr/>
        </p:nvSpPr>
        <p:spPr>
          <a:xfrm>
            <a:off x="2411760" y="5661248"/>
            <a:ext cx="41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79" name="表格 78"/>
          <p:cNvGraphicFramePr>
            <a:graphicFrameLocks noGrp="1"/>
          </p:cNvGraphicFramePr>
          <p:nvPr/>
        </p:nvGraphicFramePr>
        <p:xfrm>
          <a:off x="4139952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h(0,…)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1" name="直接箭头连接符 80"/>
          <p:cNvCxnSpPr/>
          <p:nvPr/>
        </p:nvCxnSpPr>
        <p:spPr bwMode="auto">
          <a:xfrm>
            <a:off x="3851920" y="5733256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3707904" y="544522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5364088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7" name="直接箭头连接符 86"/>
          <p:cNvCxnSpPr/>
          <p:nvPr/>
        </p:nvCxnSpPr>
        <p:spPr bwMode="auto">
          <a:xfrm>
            <a:off x="5076056" y="6021288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4932040" y="573325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89" name="表格 88"/>
          <p:cNvGraphicFramePr>
            <a:graphicFrameLocks noGrp="1"/>
          </p:cNvGraphicFramePr>
          <p:nvPr/>
        </p:nvGraphicFramePr>
        <p:xfrm>
          <a:off x="6588224" y="5516968"/>
          <a:ext cx="755576" cy="134076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h(0,…)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92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0" name="直接箭头连接符 89"/>
          <p:cNvCxnSpPr/>
          <p:nvPr/>
        </p:nvCxnSpPr>
        <p:spPr bwMode="auto">
          <a:xfrm>
            <a:off x="6300192" y="5733256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6156176" y="544522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graphicFrame>
        <p:nvGraphicFramePr>
          <p:cNvPr id="92" name="表格 91"/>
          <p:cNvGraphicFramePr>
            <a:graphicFrameLocks noGrp="1"/>
          </p:cNvGraphicFramePr>
          <p:nvPr/>
        </p:nvGraphicFramePr>
        <p:xfrm>
          <a:off x="7884368" y="5446648"/>
          <a:ext cx="755576" cy="1411352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755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838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h(1,A,B,C)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h(2,A,C,B)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83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h(3,A,B,C)</a:t>
                      </a:r>
                      <a:endParaRPr lang="zh-CN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3" name="直接箭头连接符 92"/>
          <p:cNvCxnSpPr/>
          <p:nvPr/>
        </p:nvCxnSpPr>
        <p:spPr bwMode="auto">
          <a:xfrm>
            <a:off x="7596336" y="5733256"/>
            <a:ext cx="28803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7452320" y="5445224"/>
            <a:ext cx="413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top</a:t>
            </a:r>
            <a:endParaRPr lang="zh-CN" altLang="en-US" sz="1400" b="1" dirty="0"/>
          </a:p>
        </p:txBody>
      </p:sp>
      <p:sp>
        <p:nvSpPr>
          <p:cNvPr id="96" name="矩形 95"/>
          <p:cNvSpPr/>
          <p:nvPr/>
        </p:nvSpPr>
        <p:spPr>
          <a:xfrm>
            <a:off x="8728502" y="60212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Times New Roman" pitchFamily="18" charset="0"/>
              </a:rPr>
              <a:t>…</a:t>
            </a:r>
            <a:endParaRPr lang="zh-CN" altLang="en-US" dirty="0"/>
          </a:p>
        </p:txBody>
      </p:sp>
      <p:cxnSp>
        <p:nvCxnSpPr>
          <p:cNvPr id="98" name="直接箭头连接符 97"/>
          <p:cNvCxnSpPr/>
          <p:nvPr/>
        </p:nvCxnSpPr>
        <p:spPr bwMode="auto">
          <a:xfrm flipH="1">
            <a:off x="1475656" y="1484784"/>
            <a:ext cx="576064" cy="7920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直接箭头连接符 98"/>
          <p:cNvCxnSpPr/>
          <p:nvPr/>
        </p:nvCxnSpPr>
        <p:spPr bwMode="auto">
          <a:xfrm flipH="1">
            <a:off x="899592" y="2996952"/>
            <a:ext cx="432048" cy="72008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矩形 101"/>
          <p:cNvSpPr/>
          <p:nvPr/>
        </p:nvSpPr>
        <p:spPr>
          <a:xfrm>
            <a:off x="5652120" y="0"/>
            <a:ext cx="3491880" cy="242989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zh-CN" altLang="en-US" sz="1400" dirty="0">
                <a:latin typeface="Times New Roman" pitchFamily="18" charset="0"/>
              </a:rPr>
              <a:t>汉诺塔</a:t>
            </a:r>
            <a:r>
              <a:rPr lang="en-US" altLang="zh-CN" sz="1400" dirty="0">
                <a:latin typeface="Times New Roman" pitchFamily="18" charset="0"/>
              </a:rPr>
              <a:t>(</a:t>
            </a:r>
            <a:r>
              <a:rPr lang="en-US" altLang="zh-CN" sz="1400" dirty="0" err="1">
                <a:latin typeface="Times New Roman" pitchFamily="18" charset="0"/>
              </a:rPr>
              <a:t>hanoi</a:t>
            </a:r>
            <a:r>
              <a:rPr lang="en-US" altLang="zh-CN" sz="1400" dirty="0">
                <a:latin typeface="Times New Roman" pitchFamily="18" charset="0"/>
              </a:rPr>
              <a:t> tower)</a:t>
            </a:r>
            <a:r>
              <a:rPr lang="zh-CN" altLang="en-US" sz="1400" dirty="0">
                <a:latin typeface="Times New Roman" pitchFamily="18" charset="0"/>
              </a:rPr>
              <a:t>游戏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void </a:t>
            </a:r>
            <a:r>
              <a:rPr lang="en-US" altLang="zh-CN" sz="1400" dirty="0" err="1">
                <a:latin typeface="Times New Roman" pitchFamily="18" charset="0"/>
              </a:rPr>
              <a:t>hanoi</a:t>
            </a:r>
            <a:r>
              <a:rPr lang="en-US" altLang="zh-CN" sz="1400" dirty="0">
                <a:latin typeface="Times New Roman" pitchFamily="18" charset="0"/>
              </a:rPr>
              <a:t>( </a:t>
            </a:r>
            <a:r>
              <a:rPr lang="en-US" altLang="zh-CN" sz="1400" dirty="0" err="1">
                <a:latin typeface="Times New Roman" pitchFamily="18" charset="0"/>
              </a:rPr>
              <a:t>int</a:t>
            </a:r>
            <a:r>
              <a:rPr lang="en-US" altLang="zh-CN" sz="1400" dirty="0">
                <a:latin typeface="Times New Roman" pitchFamily="18" charset="0"/>
              </a:rPr>
              <a:t> n, char x, char y, char z)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{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    if( n &gt; 0 ) {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        </a:t>
            </a:r>
            <a:r>
              <a:rPr lang="en-US" altLang="zh-CN" sz="1400" dirty="0" err="1">
                <a:latin typeface="Times New Roman" pitchFamily="18" charset="0"/>
              </a:rPr>
              <a:t>hanoi</a:t>
            </a:r>
            <a:r>
              <a:rPr lang="en-US" altLang="zh-CN" sz="1400" dirty="0">
                <a:latin typeface="Times New Roman" pitchFamily="18" charset="0"/>
              </a:rPr>
              <a:t>(n-1, x, z, y);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        </a:t>
            </a:r>
            <a:r>
              <a:rPr lang="en-US" altLang="zh-CN" sz="1400" dirty="0" err="1">
                <a:latin typeface="Times New Roman" pitchFamily="18" charset="0"/>
              </a:rPr>
              <a:t>printf</a:t>
            </a:r>
            <a:r>
              <a:rPr lang="en-US" altLang="zh-CN" sz="1400" dirty="0">
                <a:latin typeface="Times New Roman" pitchFamily="18" charset="0"/>
              </a:rPr>
              <a:t>(“MOVE %d: %c </a:t>
            </a:r>
            <a:r>
              <a:rPr lang="en-US" altLang="zh-CN" sz="140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altLang="zh-CN" sz="1400" dirty="0">
                <a:latin typeface="Times New Roman" pitchFamily="18" charset="0"/>
              </a:rPr>
              <a:t> %c\n”, n, x, z);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        </a:t>
            </a:r>
            <a:r>
              <a:rPr lang="en-US" altLang="zh-CN" sz="1400" dirty="0" err="1">
                <a:latin typeface="Times New Roman" pitchFamily="18" charset="0"/>
              </a:rPr>
              <a:t>hanoi</a:t>
            </a:r>
            <a:r>
              <a:rPr lang="en-US" altLang="zh-CN" sz="1400" dirty="0">
                <a:latin typeface="Times New Roman" pitchFamily="18" charset="0"/>
              </a:rPr>
              <a:t>(n-1, y, x, z);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    }</a:t>
            </a:r>
          </a:p>
          <a:p>
            <a:pPr algn="just">
              <a:lnSpc>
                <a:spcPct val="85000"/>
              </a:lnSpc>
              <a:spcBef>
                <a:spcPct val="40000"/>
              </a:spcBef>
            </a:pPr>
            <a:r>
              <a:rPr lang="en-US" altLang="zh-CN" sz="1400" dirty="0">
                <a:latin typeface="Times New Roman" pitchFamily="18" charset="0"/>
              </a:rPr>
              <a:t>}</a:t>
            </a:r>
            <a:endParaRPr lang="zh-CN" altLang="en-US" sz="1600" dirty="0"/>
          </a:p>
        </p:txBody>
      </p:sp>
      <p:grpSp>
        <p:nvGrpSpPr>
          <p:cNvPr id="103" name="Group 3"/>
          <p:cNvGrpSpPr>
            <a:grpSpLocks/>
          </p:cNvGrpSpPr>
          <p:nvPr/>
        </p:nvGrpSpPr>
        <p:grpSpPr bwMode="auto">
          <a:xfrm>
            <a:off x="6732240" y="2420888"/>
            <a:ext cx="944488" cy="952128"/>
            <a:chOff x="1776" y="2160"/>
            <a:chExt cx="1104" cy="1008"/>
          </a:xfrm>
        </p:grpSpPr>
        <p:sp>
          <p:nvSpPr>
            <p:cNvPr id="104" name="Rectangle 4"/>
            <p:cNvSpPr>
              <a:spLocks noChangeArrowheads="1"/>
            </p:cNvSpPr>
            <p:nvPr/>
          </p:nvSpPr>
          <p:spPr bwMode="auto">
            <a:xfrm>
              <a:off x="1776" y="2832"/>
              <a:ext cx="1104" cy="48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5"/>
            <p:cNvSpPr>
              <a:spLocks noChangeArrowheads="1"/>
            </p:cNvSpPr>
            <p:nvPr/>
          </p:nvSpPr>
          <p:spPr bwMode="auto">
            <a:xfrm>
              <a:off x="2304" y="2160"/>
              <a:ext cx="48" cy="672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Text Box 6"/>
            <p:cNvSpPr txBox="1">
              <a:spLocks noChangeArrowheads="1"/>
            </p:cNvSpPr>
            <p:nvPr/>
          </p:nvSpPr>
          <p:spPr bwMode="auto">
            <a:xfrm>
              <a:off x="2208" y="288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itchFamily="18" charset="0"/>
                </a:rPr>
                <a:t>B</a:t>
              </a:r>
            </a:p>
          </p:txBody>
        </p:sp>
      </p:grpSp>
      <p:grpSp>
        <p:nvGrpSpPr>
          <p:cNvPr id="107" name="Group 7"/>
          <p:cNvGrpSpPr>
            <a:grpSpLocks/>
          </p:cNvGrpSpPr>
          <p:nvPr/>
        </p:nvGrpSpPr>
        <p:grpSpPr bwMode="auto">
          <a:xfrm>
            <a:off x="5580112" y="2420888"/>
            <a:ext cx="944488" cy="952128"/>
            <a:chOff x="1776" y="2160"/>
            <a:chExt cx="1104" cy="1008"/>
          </a:xfrm>
        </p:grpSpPr>
        <p:sp>
          <p:nvSpPr>
            <p:cNvPr id="108" name="Rectangle 8"/>
            <p:cNvSpPr>
              <a:spLocks noChangeArrowheads="1"/>
            </p:cNvSpPr>
            <p:nvPr/>
          </p:nvSpPr>
          <p:spPr bwMode="auto">
            <a:xfrm>
              <a:off x="1776" y="2832"/>
              <a:ext cx="1104" cy="48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Rectangle 9"/>
            <p:cNvSpPr>
              <a:spLocks noChangeArrowheads="1"/>
            </p:cNvSpPr>
            <p:nvPr/>
          </p:nvSpPr>
          <p:spPr bwMode="auto">
            <a:xfrm>
              <a:off x="2304" y="2160"/>
              <a:ext cx="48" cy="672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Text Box 10"/>
            <p:cNvSpPr txBox="1">
              <a:spLocks noChangeArrowheads="1"/>
            </p:cNvSpPr>
            <p:nvPr/>
          </p:nvSpPr>
          <p:spPr bwMode="auto">
            <a:xfrm>
              <a:off x="2208" y="288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111" name="Group 11"/>
          <p:cNvGrpSpPr>
            <a:grpSpLocks/>
          </p:cNvGrpSpPr>
          <p:nvPr/>
        </p:nvGrpSpPr>
        <p:grpSpPr bwMode="auto">
          <a:xfrm>
            <a:off x="7956376" y="2420888"/>
            <a:ext cx="944488" cy="952128"/>
            <a:chOff x="1776" y="2160"/>
            <a:chExt cx="1104" cy="1008"/>
          </a:xfrm>
        </p:grpSpPr>
        <p:sp>
          <p:nvSpPr>
            <p:cNvPr id="112" name="Rectangle 12"/>
            <p:cNvSpPr>
              <a:spLocks noChangeArrowheads="1"/>
            </p:cNvSpPr>
            <p:nvPr/>
          </p:nvSpPr>
          <p:spPr bwMode="auto">
            <a:xfrm>
              <a:off x="1776" y="2832"/>
              <a:ext cx="1104" cy="48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Rectangle 13"/>
            <p:cNvSpPr>
              <a:spLocks noChangeArrowheads="1"/>
            </p:cNvSpPr>
            <p:nvPr/>
          </p:nvSpPr>
          <p:spPr bwMode="auto">
            <a:xfrm>
              <a:off x="2304" y="2160"/>
              <a:ext cx="48" cy="672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Text Box 14"/>
            <p:cNvSpPr txBox="1">
              <a:spLocks noChangeArrowheads="1"/>
            </p:cNvSpPr>
            <p:nvPr/>
          </p:nvSpPr>
          <p:spPr bwMode="auto">
            <a:xfrm>
              <a:off x="2208" y="2880"/>
              <a:ext cx="33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</a:rPr>
                <a:t>C</a:t>
              </a:r>
            </a:p>
          </p:txBody>
        </p:sp>
      </p:grpSp>
      <p:sp>
        <p:nvSpPr>
          <p:cNvPr id="115" name="Rectangle 25"/>
          <p:cNvSpPr>
            <a:spLocks noChangeArrowheads="1"/>
          </p:cNvSpPr>
          <p:nvPr/>
        </p:nvSpPr>
        <p:spPr bwMode="auto">
          <a:xfrm>
            <a:off x="5652120" y="2924944"/>
            <a:ext cx="780229" cy="136018"/>
          </a:xfrm>
          <a:prstGeom prst="rect">
            <a:avLst/>
          </a:prstGeom>
          <a:solidFill>
            <a:schemeClr val="accent1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Rectangle 27"/>
          <p:cNvSpPr>
            <a:spLocks noChangeArrowheads="1"/>
          </p:cNvSpPr>
          <p:nvPr/>
        </p:nvSpPr>
        <p:spPr bwMode="auto">
          <a:xfrm>
            <a:off x="5796136" y="2780928"/>
            <a:ext cx="615970" cy="136018"/>
          </a:xfrm>
          <a:prstGeom prst="rect">
            <a:avLst/>
          </a:prstGeom>
          <a:solidFill>
            <a:srgbClr val="0000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Rectangle 28"/>
          <p:cNvSpPr>
            <a:spLocks noChangeArrowheads="1"/>
          </p:cNvSpPr>
          <p:nvPr/>
        </p:nvSpPr>
        <p:spPr bwMode="auto">
          <a:xfrm>
            <a:off x="5868144" y="2636912"/>
            <a:ext cx="451712" cy="178524"/>
          </a:xfrm>
          <a:prstGeom prst="rect">
            <a:avLst/>
          </a:prstGeom>
          <a:solidFill>
            <a:srgbClr val="008000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8" name="直接箭头连接符 117"/>
          <p:cNvCxnSpPr/>
          <p:nvPr/>
        </p:nvCxnSpPr>
        <p:spPr bwMode="auto">
          <a:xfrm flipH="1">
            <a:off x="251520" y="4293096"/>
            <a:ext cx="432048" cy="50405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0" name="弧形 119"/>
          <p:cNvSpPr/>
          <p:nvPr/>
        </p:nvSpPr>
        <p:spPr bwMode="auto">
          <a:xfrm>
            <a:off x="539552" y="4581128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11560" y="472514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1,A-&gt;C</a:t>
            </a:r>
            <a:endParaRPr lang="zh-CN" altLang="en-US" sz="1100" b="1" dirty="0"/>
          </a:p>
        </p:txBody>
      </p:sp>
      <p:sp>
        <p:nvSpPr>
          <p:cNvPr id="123" name="弧形 122"/>
          <p:cNvSpPr/>
          <p:nvPr/>
        </p:nvSpPr>
        <p:spPr bwMode="auto">
          <a:xfrm>
            <a:off x="1475656" y="3284984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1547664" y="342900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2,A-&gt;B</a:t>
            </a:r>
            <a:endParaRPr lang="zh-CN" altLang="en-US" sz="1100" b="1" dirty="0"/>
          </a:p>
        </p:txBody>
      </p:sp>
      <p:sp>
        <p:nvSpPr>
          <p:cNvPr id="127" name="弧形 126"/>
          <p:cNvSpPr/>
          <p:nvPr/>
        </p:nvSpPr>
        <p:spPr bwMode="auto">
          <a:xfrm>
            <a:off x="2915816" y="4509120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987824" y="465313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1,C-&gt;B</a:t>
            </a:r>
            <a:endParaRPr lang="zh-CN" altLang="en-US" sz="1100" b="1" dirty="0"/>
          </a:p>
        </p:txBody>
      </p:sp>
      <p:sp>
        <p:nvSpPr>
          <p:cNvPr id="129" name="弧形 128"/>
          <p:cNvSpPr/>
          <p:nvPr/>
        </p:nvSpPr>
        <p:spPr bwMode="auto">
          <a:xfrm>
            <a:off x="2051720" y="1844824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123728" y="1988840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3,A-&gt;C</a:t>
            </a:r>
            <a:endParaRPr lang="zh-CN" altLang="en-US" sz="1100" b="1" dirty="0"/>
          </a:p>
        </p:txBody>
      </p:sp>
      <p:sp>
        <p:nvSpPr>
          <p:cNvPr id="131" name="弧形 130"/>
          <p:cNvSpPr/>
          <p:nvPr/>
        </p:nvSpPr>
        <p:spPr bwMode="auto">
          <a:xfrm>
            <a:off x="5364088" y="4581128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5436096" y="4725144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1,B-&gt;A</a:t>
            </a:r>
            <a:endParaRPr lang="zh-CN" altLang="en-US" sz="1100" b="1" dirty="0"/>
          </a:p>
        </p:txBody>
      </p:sp>
      <p:sp>
        <p:nvSpPr>
          <p:cNvPr id="133" name="弧形 132"/>
          <p:cNvSpPr/>
          <p:nvPr/>
        </p:nvSpPr>
        <p:spPr bwMode="auto">
          <a:xfrm>
            <a:off x="6012160" y="3573016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6084168" y="3717032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2,B-&gt;C</a:t>
            </a:r>
            <a:endParaRPr lang="zh-CN" altLang="en-US" sz="1100" b="1" dirty="0"/>
          </a:p>
        </p:txBody>
      </p:sp>
      <p:sp>
        <p:nvSpPr>
          <p:cNvPr id="135" name="弧形 134"/>
          <p:cNvSpPr/>
          <p:nvPr/>
        </p:nvSpPr>
        <p:spPr bwMode="auto">
          <a:xfrm>
            <a:off x="7812360" y="4509120"/>
            <a:ext cx="648072" cy="794802"/>
          </a:xfrm>
          <a:prstGeom prst="arc">
            <a:avLst>
              <a:gd name="adj1" fmla="val 10968263"/>
              <a:gd name="adj2" fmla="val 0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7884368" y="4653136"/>
            <a:ext cx="5533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/>
              <a:t>1,A-&gt;C</a:t>
            </a:r>
            <a:endParaRPr lang="zh-CN" altLang="en-US" sz="1100" b="1" dirty="0"/>
          </a:p>
        </p:txBody>
      </p:sp>
      <p:cxnSp>
        <p:nvCxnSpPr>
          <p:cNvPr id="137" name="直接箭头连接符 136"/>
          <p:cNvCxnSpPr/>
          <p:nvPr/>
        </p:nvCxnSpPr>
        <p:spPr bwMode="auto">
          <a:xfrm flipH="1">
            <a:off x="2483768" y="4221088"/>
            <a:ext cx="504056" cy="57606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直接箭头连接符 139"/>
          <p:cNvCxnSpPr/>
          <p:nvPr/>
        </p:nvCxnSpPr>
        <p:spPr bwMode="auto">
          <a:xfrm flipH="1">
            <a:off x="5004048" y="4221088"/>
            <a:ext cx="504056" cy="57606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直接箭头连接符 140"/>
          <p:cNvCxnSpPr/>
          <p:nvPr/>
        </p:nvCxnSpPr>
        <p:spPr bwMode="auto">
          <a:xfrm flipH="1">
            <a:off x="7308304" y="4293096"/>
            <a:ext cx="504056" cy="57606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5" grpId="0"/>
      <p:bldP spid="71" grpId="0"/>
      <p:bldP spid="77" grpId="0"/>
      <p:bldP spid="83" grpId="0"/>
      <p:bldP spid="88" grpId="0"/>
      <p:bldP spid="91" grpId="0"/>
      <p:bldP spid="94" grpId="0"/>
      <p:bldP spid="96" grpId="0"/>
      <p:bldP spid="102" grpId="0" animBg="1"/>
      <p:bldP spid="115" grpId="0" animBg="1"/>
      <p:bldP spid="116" grpId="0" animBg="1"/>
      <p:bldP spid="117" grpId="0" animBg="1"/>
      <p:bldP spid="120" grpId="0" animBg="1"/>
      <p:bldP spid="121" grpId="0"/>
      <p:bldP spid="123" grpId="0" animBg="1"/>
      <p:bldP spid="127" grpId="0" animBg="1"/>
      <p:bldP spid="128" grpId="0"/>
      <p:bldP spid="129" grpId="0" animBg="1"/>
      <p:bldP spid="130" grpId="0"/>
      <p:bldP spid="131" grpId="0" animBg="1"/>
      <p:bldP spid="132" grpId="0"/>
      <p:bldP spid="133" grpId="0" animBg="1"/>
      <p:bldP spid="134" grpId="0"/>
      <p:bldP spid="135" grpId="0" animBg="1"/>
      <p:bldP spid="13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88" y="382588"/>
            <a:ext cx="8734425" cy="6480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sp>
        <p:nvSpPr>
          <p:cNvPr id="60419" name="Rectangle 53"/>
          <p:cNvSpPr>
            <a:spLocks noChangeArrowheads="1"/>
          </p:cNvSpPr>
          <p:nvPr/>
        </p:nvSpPr>
        <p:spPr bwMode="auto">
          <a:xfrm>
            <a:off x="179388" y="0"/>
            <a:ext cx="9145587" cy="406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zh-CN" altLang="en-US" sz="2400" b="1" dirty="0">
                <a:solidFill>
                  <a:srgbClr val="000066"/>
                </a:solidFill>
                <a:ea typeface="黑体" pitchFamily="2" charset="-122"/>
              </a:rPr>
              <a:t>栈与递归</a:t>
            </a:r>
            <a:r>
              <a:rPr lang="zh-CN" altLang="en-US" sz="1800" b="1" dirty="0">
                <a:solidFill>
                  <a:srgbClr val="000066"/>
                </a:solidFill>
                <a:ea typeface="黑体" pitchFamily="2" charset="-122"/>
              </a:rPr>
              <a:t>（网站“栈和队列章节下发的执行程序</a:t>
            </a:r>
            <a:r>
              <a:rPr lang="en-US" altLang="zh-CN" sz="1800" b="1" dirty="0">
                <a:solidFill>
                  <a:srgbClr val="000066"/>
                </a:solidFill>
                <a:ea typeface="黑体" pitchFamily="2" charset="-122"/>
              </a:rPr>
              <a:t>---</a:t>
            </a:r>
            <a:r>
              <a:rPr lang="zh-CN" altLang="en-US" sz="1800" b="1" dirty="0">
                <a:solidFill>
                  <a:srgbClr val="000066"/>
                </a:solidFill>
                <a:ea typeface="黑体" pitchFamily="2" charset="-122"/>
              </a:rPr>
              <a:t>感谢程序作者！！！</a:t>
            </a:r>
            <a:r>
              <a:rPr lang="en-US" altLang="zh-CN" sz="1800" b="1" dirty="0">
                <a:solidFill>
                  <a:srgbClr val="000066"/>
                </a:solidFill>
                <a:ea typeface="黑体" pitchFamily="2" charset="-122"/>
              </a:rPr>
              <a:t>.</a:t>
            </a:r>
            <a:r>
              <a:rPr lang="en-US" altLang="zh-CN" sz="1800" b="1" dirty="0" err="1">
                <a:solidFill>
                  <a:srgbClr val="000066"/>
                </a:solidFill>
                <a:ea typeface="黑体" pitchFamily="2" charset="-122"/>
              </a:rPr>
              <a:t>rar</a:t>
            </a:r>
            <a:r>
              <a:rPr lang="zh-CN" altLang="en-US" sz="1800" b="1" dirty="0">
                <a:solidFill>
                  <a:srgbClr val="000066"/>
                </a:solidFill>
                <a:ea typeface="黑体" pitchFamily="2" charset="-122"/>
              </a:rPr>
              <a:t>”）</a:t>
            </a:r>
          </a:p>
        </p:txBody>
      </p:sp>
    </p:spTree>
  </p:cSld>
  <p:clrMapOvr>
    <a:masterClrMapping/>
  </p:clrMapOvr>
  <p:transition>
    <p:pull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3"/>
          <p:cNvSpPr>
            <a:spLocks noChangeArrowheads="1"/>
          </p:cNvSpPr>
          <p:nvPr/>
        </p:nvSpPr>
        <p:spPr bwMode="auto">
          <a:xfrm>
            <a:off x="179388" y="0"/>
            <a:ext cx="9145587" cy="406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</a:pPr>
            <a:r>
              <a:rPr lang="zh-CN" altLang="en-US" sz="2400" b="1" dirty="0">
                <a:solidFill>
                  <a:srgbClr val="000066"/>
                </a:solidFill>
                <a:ea typeface="黑体" pitchFamily="2" charset="-122"/>
              </a:rPr>
              <a:t>课程网站：关于栈和递归</a:t>
            </a:r>
            <a:r>
              <a:rPr lang="en-US" altLang="zh-CN" sz="2400" b="1" dirty="0">
                <a:solidFill>
                  <a:srgbClr val="000066"/>
                </a:solidFill>
                <a:ea typeface="黑体" pitchFamily="2" charset="-122"/>
              </a:rPr>
              <a:t>.</a:t>
            </a:r>
            <a:r>
              <a:rPr lang="en-US" altLang="zh-CN" sz="2400" b="1" dirty="0" err="1">
                <a:solidFill>
                  <a:srgbClr val="000066"/>
                </a:solidFill>
                <a:ea typeface="黑体" pitchFamily="2" charset="-122"/>
              </a:rPr>
              <a:t>rar</a:t>
            </a:r>
            <a:endParaRPr lang="zh-CN" altLang="en-US" sz="2400" b="1" dirty="0">
              <a:solidFill>
                <a:srgbClr val="000066"/>
              </a:solidFill>
              <a:ea typeface="黑体" pitchFamily="2" charset="-122"/>
            </a:endParaRP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250"/>
            <a:ext cx="9288463" cy="6381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>
    <p:pull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533400" y="228600"/>
            <a:ext cx="4038600" cy="609600"/>
            <a:chOff x="336" y="192"/>
            <a:chExt cx="1776" cy="384"/>
          </a:xfrm>
        </p:grpSpPr>
        <p:sp>
          <p:nvSpPr>
            <p:cNvPr id="62536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37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一个稍感困惑的问题</a:t>
              </a:r>
            </a:p>
          </p:txBody>
        </p:sp>
      </p:grp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971600" y="1052736"/>
            <a:ext cx="57246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栈的顺序实现方式，可以借助数组来实现</a:t>
            </a:r>
          </a:p>
        </p:txBody>
      </p:sp>
      <p:sp>
        <p:nvSpPr>
          <p:cNvPr id="62468" name="Text Box 15"/>
          <p:cNvSpPr txBox="1">
            <a:spLocks noChangeArrowheads="1"/>
          </p:cNvSpPr>
          <p:nvPr/>
        </p:nvSpPr>
        <p:spPr bwMode="auto">
          <a:xfrm>
            <a:off x="2681288" y="23701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a</a:t>
            </a:r>
          </a:p>
        </p:txBody>
      </p:sp>
      <p:sp>
        <p:nvSpPr>
          <p:cNvPr id="62469" name="Text Box 16"/>
          <p:cNvSpPr txBox="1">
            <a:spLocks noChangeArrowheads="1"/>
          </p:cNvSpPr>
          <p:nvPr/>
        </p:nvSpPr>
        <p:spPr bwMode="auto">
          <a:xfrm>
            <a:off x="3138488" y="2411413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b</a:t>
            </a:r>
          </a:p>
        </p:txBody>
      </p:sp>
      <p:sp>
        <p:nvSpPr>
          <p:cNvPr id="62470" name="Text Box 17"/>
          <p:cNvSpPr txBox="1">
            <a:spLocks noChangeArrowheads="1"/>
          </p:cNvSpPr>
          <p:nvPr/>
        </p:nvSpPr>
        <p:spPr bwMode="auto">
          <a:xfrm>
            <a:off x="3595688" y="2393950"/>
            <a:ext cx="3413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62471" name="Text Box 18"/>
          <p:cNvSpPr txBox="1">
            <a:spLocks noChangeArrowheads="1"/>
          </p:cNvSpPr>
          <p:nvPr/>
        </p:nvSpPr>
        <p:spPr bwMode="auto">
          <a:xfrm>
            <a:off x="4052888" y="2411413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99"/>
                </a:solidFill>
              </a:rPr>
              <a:t>d</a:t>
            </a:r>
          </a:p>
        </p:txBody>
      </p:sp>
      <p:sp>
        <p:nvSpPr>
          <p:cNvPr id="62472" name="Text Box 19"/>
          <p:cNvSpPr txBox="1">
            <a:spLocks noChangeArrowheads="1"/>
          </p:cNvSpPr>
          <p:nvPr/>
        </p:nvSpPr>
        <p:spPr bwMode="auto">
          <a:xfrm>
            <a:off x="4510088" y="2393950"/>
            <a:ext cx="3413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e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357688" y="2871788"/>
            <a:ext cx="746125" cy="609600"/>
            <a:chOff x="2372" y="3504"/>
            <a:chExt cx="470" cy="384"/>
          </a:xfrm>
        </p:grpSpPr>
        <p:sp>
          <p:nvSpPr>
            <p:cNvPr id="62534" name="Text Box 21"/>
            <p:cNvSpPr txBox="1">
              <a:spLocks noChangeArrowheads="1"/>
            </p:cNvSpPr>
            <p:nvPr/>
          </p:nvSpPr>
          <p:spPr bwMode="auto">
            <a:xfrm>
              <a:off x="2372" y="3657"/>
              <a:ext cx="470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76003B"/>
                  </a:solidFill>
                </a:rPr>
                <a:t>top=4</a:t>
              </a:r>
            </a:p>
          </p:txBody>
        </p:sp>
        <p:sp>
          <p:nvSpPr>
            <p:cNvPr id="62535" name="Line 22"/>
            <p:cNvSpPr>
              <a:spLocks noChangeShapeType="1"/>
            </p:cNvSpPr>
            <p:nvPr/>
          </p:nvSpPr>
          <p:spPr bwMode="auto">
            <a:xfrm flipV="1">
              <a:off x="2544" y="3504"/>
              <a:ext cx="0" cy="192"/>
            </a:xfrm>
            <a:prstGeom prst="line">
              <a:avLst/>
            </a:prstGeom>
            <a:noFill/>
            <a:ln w="12700" cap="sq">
              <a:solidFill>
                <a:srgbClr val="660033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4" name="Oval 43"/>
          <p:cNvSpPr>
            <a:spLocks noChangeArrowheads="1"/>
          </p:cNvSpPr>
          <p:nvPr/>
        </p:nvSpPr>
        <p:spPr bwMode="auto">
          <a:xfrm>
            <a:off x="4322763" y="3141663"/>
            <a:ext cx="762000" cy="363537"/>
          </a:xfrm>
          <a:prstGeom prst="ellipse">
            <a:avLst/>
          </a:prstGeom>
          <a:noFill/>
          <a:ln w="4445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1843088" y="1628775"/>
            <a:ext cx="5681662" cy="1244600"/>
            <a:chOff x="672" y="2387"/>
            <a:chExt cx="3579" cy="784"/>
          </a:xfrm>
        </p:grpSpPr>
        <p:sp>
          <p:nvSpPr>
            <p:cNvPr id="62522" name="Rectangle 55"/>
            <p:cNvSpPr>
              <a:spLocks noChangeArrowheads="1"/>
            </p:cNvSpPr>
            <p:nvPr/>
          </p:nvSpPr>
          <p:spPr bwMode="auto">
            <a:xfrm>
              <a:off x="1152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3" name="Rectangle 56"/>
            <p:cNvSpPr>
              <a:spLocks noChangeArrowheads="1"/>
            </p:cNvSpPr>
            <p:nvPr/>
          </p:nvSpPr>
          <p:spPr bwMode="auto">
            <a:xfrm>
              <a:off x="1440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4" name="Rectangle 57"/>
            <p:cNvSpPr>
              <a:spLocks noChangeArrowheads="1"/>
            </p:cNvSpPr>
            <p:nvPr/>
          </p:nvSpPr>
          <p:spPr bwMode="auto">
            <a:xfrm>
              <a:off x="1728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5" name="Rectangle 58"/>
            <p:cNvSpPr>
              <a:spLocks noChangeArrowheads="1"/>
            </p:cNvSpPr>
            <p:nvPr/>
          </p:nvSpPr>
          <p:spPr bwMode="auto">
            <a:xfrm>
              <a:off x="2304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6" name="Rectangle 59"/>
            <p:cNvSpPr>
              <a:spLocks noChangeArrowheads="1"/>
            </p:cNvSpPr>
            <p:nvPr/>
          </p:nvSpPr>
          <p:spPr bwMode="auto">
            <a:xfrm>
              <a:off x="2592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7" name="Rectangle 60"/>
            <p:cNvSpPr>
              <a:spLocks noChangeArrowheads="1"/>
            </p:cNvSpPr>
            <p:nvPr/>
          </p:nvSpPr>
          <p:spPr bwMode="auto">
            <a:xfrm>
              <a:off x="2016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8" name="Rectangle 61"/>
            <p:cNvSpPr>
              <a:spLocks noChangeArrowheads="1"/>
            </p:cNvSpPr>
            <p:nvPr/>
          </p:nvSpPr>
          <p:spPr bwMode="auto">
            <a:xfrm>
              <a:off x="3648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9" name="Rectangle 62"/>
            <p:cNvSpPr>
              <a:spLocks noChangeArrowheads="1"/>
            </p:cNvSpPr>
            <p:nvPr/>
          </p:nvSpPr>
          <p:spPr bwMode="auto">
            <a:xfrm>
              <a:off x="3936" y="2931"/>
              <a:ext cx="288" cy="240"/>
            </a:xfrm>
            <a:prstGeom prst="rect">
              <a:avLst/>
            </a:prstGeom>
            <a:noFill/>
            <a:ln w="19050" cap="sq">
              <a:solidFill>
                <a:srgbClr val="66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30" name="Line 63"/>
            <p:cNvSpPr>
              <a:spLocks noChangeShapeType="1"/>
            </p:cNvSpPr>
            <p:nvPr/>
          </p:nvSpPr>
          <p:spPr bwMode="auto">
            <a:xfrm>
              <a:off x="2880" y="2931"/>
              <a:ext cx="768" cy="0"/>
            </a:xfrm>
            <a:prstGeom prst="line">
              <a:avLst/>
            </a:prstGeom>
            <a:noFill/>
            <a:ln w="19050" cap="sq">
              <a:solidFill>
                <a:srgbClr val="66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1" name="Line 64"/>
            <p:cNvSpPr>
              <a:spLocks noChangeShapeType="1"/>
            </p:cNvSpPr>
            <p:nvPr/>
          </p:nvSpPr>
          <p:spPr bwMode="auto">
            <a:xfrm>
              <a:off x="2880" y="3171"/>
              <a:ext cx="768" cy="0"/>
            </a:xfrm>
            <a:prstGeom prst="line">
              <a:avLst/>
            </a:prstGeom>
            <a:noFill/>
            <a:ln w="19050" cap="sq">
              <a:solidFill>
                <a:srgbClr val="660033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32" name="Text Box 65"/>
            <p:cNvSpPr txBox="1">
              <a:spLocks noChangeArrowheads="1"/>
            </p:cNvSpPr>
            <p:nvPr/>
          </p:nvSpPr>
          <p:spPr bwMode="auto">
            <a:xfrm>
              <a:off x="1219" y="2756"/>
              <a:ext cx="3032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solidFill>
                    <a:srgbClr val="660033"/>
                  </a:solidFill>
                </a:rPr>
                <a:t>0       1       2      3       4               </a:t>
              </a:r>
              <a:r>
                <a:rPr lang="zh-CN" altLang="en-US" sz="1600" b="1">
                  <a:solidFill>
                    <a:srgbClr val="660033"/>
                  </a:solidFill>
                  <a:ea typeface="宋体" charset="-122"/>
                  <a:cs typeface="Times New Roman" pitchFamily="18" charset="0"/>
                </a:rPr>
                <a:t>……</a:t>
              </a:r>
              <a:r>
                <a:rPr lang="zh-CN" altLang="en-US" sz="1600" b="1">
                  <a:solidFill>
                    <a:srgbClr val="660033"/>
                  </a:solidFill>
                </a:rPr>
                <a:t>                        </a:t>
              </a:r>
              <a:r>
                <a:rPr lang="en-US" altLang="zh-CN" sz="1600" b="1">
                  <a:solidFill>
                    <a:srgbClr val="660033"/>
                  </a:solidFill>
                </a:rPr>
                <a:t>M-1</a:t>
              </a:r>
            </a:p>
          </p:txBody>
        </p:sp>
        <p:sp>
          <p:nvSpPr>
            <p:cNvPr id="62533" name="Text Box 66"/>
            <p:cNvSpPr txBox="1">
              <a:spLocks noChangeArrowheads="1"/>
            </p:cNvSpPr>
            <p:nvPr/>
          </p:nvSpPr>
          <p:spPr bwMode="auto">
            <a:xfrm>
              <a:off x="672" y="2387"/>
              <a:ext cx="1981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600" b="1">
                  <a:solidFill>
                    <a:srgbClr val="D80000"/>
                  </a:solidFill>
                </a:rPr>
                <a:t>STACK[0..M</a:t>
              </a:r>
              <a:r>
                <a:rPr lang="en-US" altLang="zh-CN" sz="2600" b="1">
                  <a:solidFill>
                    <a:srgbClr val="D8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600" b="1">
                  <a:solidFill>
                    <a:srgbClr val="D80000"/>
                  </a:solidFill>
                </a:rPr>
                <a:t>1]</a:t>
              </a:r>
            </a:p>
          </p:txBody>
        </p:sp>
      </p:grp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863725" y="3517900"/>
            <a:ext cx="5695950" cy="1387475"/>
            <a:chOff x="768" y="1248"/>
            <a:chExt cx="3588" cy="874"/>
          </a:xfrm>
        </p:grpSpPr>
        <p:sp>
          <p:nvSpPr>
            <p:cNvPr id="62506" name="Text Box 3"/>
            <p:cNvSpPr txBox="1">
              <a:spLocks noChangeArrowheads="1"/>
            </p:cNvSpPr>
            <p:nvPr/>
          </p:nvSpPr>
          <p:spPr bwMode="auto">
            <a:xfrm>
              <a:off x="852" y="1248"/>
              <a:ext cx="3504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500" b="1" dirty="0">
                  <a:solidFill>
                    <a:srgbClr val="000099"/>
                  </a:solidFill>
                </a:rPr>
                <a:t>0          1          2        3         </a:t>
              </a:r>
              <a:r>
                <a:rPr lang="zh-CN" altLang="en-US" sz="1500" b="1" dirty="0"/>
                <a:t>4                                                      </a:t>
              </a:r>
              <a:r>
                <a:rPr lang="en-US" altLang="zh-CN" sz="1500" b="1" dirty="0"/>
                <a:t>M</a:t>
              </a:r>
              <a:r>
                <a:rPr lang="en-US" altLang="zh-CN" sz="15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500" b="1" dirty="0"/>
                <a:t>1  </a:t>
              </a:r>
            </a:p>
          </p:txBody>
        </p:sp>
        <p:sp>
          <p:nvSpPr>
            <p:cNvPr id="62507" name="Text Box 4"/>
            <p:cNvSpPr txBox="1">
              <a:spLocks noChangeArrowheads="1"/>
            </p:cNvSpPr>
            <p:nvPr/>
          </p:nvSpPr>
          <p:spPr bwMode="auto">
            <a:xfrm>
              <a:off x="816" y="1424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62508" name="Text Box 5"/>
            <p:cNvSpPr txBox="1">
              <a:spLocks noChangeArrowheads="1"/>
            </p:cNvSpPr>
            <p:nvPr/>
          </p:nvSpPr>
          <p:spPr bwMode="auto">
            <a:xfrm>
              <a:off x="1824" y="1420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62509" name="Text Box 6"/>
            <p:cNvSpPr txBox="1">
              <a:spLocks noChangeArrowheads="1"/>
            </p:cNvSpPr>
            <p:nvPr/>
          </p:nvSpPr>
          <p:spPr bwMode="auto">
            <a:xfrm>
              <a:off x="1536" y="1408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62510" name="Text Box 7"/>
            <p:cNvSpPr txBox="1">
              <a:spLocks noChangeArrowheads="1"/>
            </p:cNvSpPr>
            <p:nvPr/>
          </p:nvSpPr>
          <p:spPr bwMode="auto">
            <a:xfrm>
              <a:off x="1164" y="1420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62511" name="Text Box 8"/>
            <p:cNvSpPr txBox="1">
              <a:spLocks noChangeArrowheads="1"/>
            </p:cNvSpPr>
            <p:nvPr/>
          </p:nvSpPr>
          <p:spPr bwMode="auto">
            <a:xfrm>
              <a:off x="1968" y="1872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top</a:t>
              </a:r>
              <a:endParaRPr lang="en-US" altLang="zh-CN" sz="2000" b="1">
                <a:solidFill>
                  <a:srgbClr val="FFFF00"/>
                </a:solidFill>
              </a:endParaRPr>
            </a:p>
          </p:txBody>
        </p:sp>
        <p:sp>
          <p:nvSpPr>
            <p:cNvPr id="62512" name="Line 9"/>
            <p:cNvSpPr>
              <a:spLocks noChangeShapeType="1"/>
            </p:cNvSpPr>
            <p:nvPr/>
          </p:nvSpPr>
          <p:spPr bwMode="auto">
            <a:xfrm flipH="1" flipV="1">
              <a:off x="1992" y="1764"/>
              <a:ext cx="48" cy="144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3" name="Rectangle 10"/>
            <p:cNvSpPr>
              <a:spLocks noChangeArrowheads="1"/>
            </p:cNvSpPr>
            <p:nvPr/>
          </p:nvSpPr>
          <p:spPr bwMode="auto">
            <a:xfrm>
              <a:off x="76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4" name="Rectangle 11"/>
            <p:cNvSpPr>
              <a:spLocks noChangeArrowheads="1"/>
            </p:cNvSpPr>
            <p:nvPr/>
          </p:nvSpPr>
          <p:spPr bwMode="auto">
            <a:xfrm>
              <a:off x="1104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5" name="Rectangle 12"/>
            <p:cNvSpPr>
              <a:spLocks noChangeArrowheads="1"/>
            </p:cNvSpPr>
            <p:nvPr/>
          </p:nvSpPr>
          <p:spPr bwMode="auto">
            <a:xfrm>
              <a:off x="1440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6" name="Rectangle 13"/>
            <p:cNvSpPr>
              <a:spLocks noChangeArrowheads="1"/>
            </p:cNvSpPr>
            <p:nvPr/>
          </p:nvSpPr>
          <p:spPr bwMode="auto">
            <a:xfrm>
              <a:off x="1776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7" name="Rectangle 14"/>
            <p:cNvSpPr>
              <a:spLocks noChangeArrowheads="1"/>
            </p:cNvSpPr>
            <p:nvPr/>
          </p:nvSpPr>
          <p:spPr bwMode="auto">
            <a:xfrm>
              <a:off x="2112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8" name="Rectangle 15"/>
            <p:cNvSpPr>
              <a:spLocks noChangeArrowheads="1"/>
            </p:cNvSpPr>
            <p:nvPr/>
          </p:nvSpPr>
          <p:spPr bwMode="auto">
            <a:xfrm>
              <a:off x="244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19" name="Rectangle 16"/>
            <p:cNvSpPr>
              <a:spLocks noChangeArrowheads="1"/>
            </p:cNvSpPr>
            <p:nvPr/>
          </p:nvSpPr>
          <p:spPr bwMode="auto">
            <a:xfrm>
              <a:off x="3888" y="1440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0" name="Rectangle 17"/>
            <p:cNvSpPr>
              <a:spLocks noChangeArrowheads="1"/>
            </p:cNvSpPr>
            <p:nvPr/>
          </p:nvSpPr>
          <p:spPr bwMode="auto">
            <a:xfrm>
              <a:off x="2784" y="1440"/>
              <a:ext cx="1104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21" name="Rectangle 18"/>
            <p:cNvSpPr>
              <a:spLocks noChangeArrowheads="1"/>
            </p:cNvSpPr>
            <p:nvPr/>
          </p:nvSpPr>
          <p:spPr bwMode="auto">
            <a:xfrm>
              <a:off x="3148" y="1392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616325" y="4330700"/>
            <a:ext cx="609600" cy="247650"/>
            <a:chOff x="1872" y="1764"/>
            <a:chExt cx="384" cy="156"/>
          </a:xfrm>
        </p:grpSpPr>
        <p:sp>
          <p:nvSpPr>
            <p:cNvPr id="62504" name="Rectangle 20"/>
            <p:cNvSpPr>
              <a:spLocks noChangeArrowheads="1"/>
            </p:cNvSpPr>
            <p:nvPr/>
          </p:nvSpPr>
          <p:spPr bwMode="auto">
            <a:xfrm>
              <a:off x="1872" y="1764"/>
              <a:ext cx="264" cy="156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5" name="Line 21"/>
            <p:cNvSpPr>
              <a:spLocks noChangeShapeType="1"/>
            </p:cNvSpPr>
            <p:nvPr/>
          </p:nvSpPr>
          <p:spPr bwMode="auto">
            <a:xfrm flipV="1">
              <a:off x="2160" y="1776"/>
              <a:ext cx="96" cy="144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8" name="Text Box 22"/>
          <p:cNvSpPr txBox="1">
            <a:spLocks noChangeArrowheads="1"/>
          </p:cNvSpPr>
          <p:nvPr/>
        </p:nvSpPr>
        <p:spPr bwMode="auto">
          <a:xfrm>
            <a:off x="3960813" y="3898900"/>
            <a:ext cx="6159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chemeClr val="accent2"/>
                </a:solidFill>
              </a:rPr>
              <a:t>item</a:t>
            </a:r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1811338" y="4794250"/>
            <a:ext cx="5695950" cy="1387475"/>
            <a:chOff x="768" y="960"/>
            <a:chExt cx="3588" cy="874"/>
          </a:xfrm>
        </p:grpSpPr>
        <p:sp>
          <p:nvSpPr>
            <p:cNvPr id="62487" name="Text Box 3"/>
            <p:cNvSpPr txBox="1">
              <a:spLocks noChangeArrowheads="1"/>
            </p:cNvSpPr>
            <p:nvPr/>
          </p:nvSpPr>
          <p:spPr bwMode="auto">
            <a:xfrm>
              <a:off x="852" y="960"/>
              <a:ext cx="3504" cy="20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500" b="1">
                  <a:solidFill>
                    <a:srgbClr val="000099"/>
                  </a:solidFill>
                </a:rPr>
                <a:t>0          1          2        3          4                                                     </a:t>
              </a:r>
              <a:r>
                <a:rPr lang="en-US" altLang="zh-CN" sz="1500" b="1">
                  <a:solidFill>
                    <a:srgbClr val="000099"/>
                  </a:solidFill>
                </a:rPr>
                <a:t>M</a:t>
              </a:r>
              <a:r>
                <a:rPr lang="en-US" altLang="zh-CN" sz="1500" b="1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500" b="1">
                  <a:solidFill>
                    <a:srgbClr val="000099"/>
                  </a:solidFill>
                </a:rPr>
                <a:t>1</a:t>
              </a:r>
              <a:r>
                <a:rPr lang="en-US" altLang="zh-CN" sz="1500" b="1">
                  <a:solidFill>
                    <a:schemeClr val="bg1"/>
                  </a:solidFill>
                </a:rPr>
                <a:t> </a:t>
              </a:r>
              <a:r>
                <a:rPr lang="en-US" altLang="zh-CN" sz="1500" b="1">
                  <a:solidFill>
                    <a:srgbClr val="000099"/>
                  </a:solidFill>
                </a:rPr>
                <a:t> </a:t>
              </a:r>
            </a:p>
          </p:txBody>
        </p:sp>
        <p:sp>
          <p:nvSpPr>
            <p:cNvPr id="62488" name="Text Box 4"/>
            <p:cNvSpPr txBox="1">
              <a:spLocks noChangeArrowheads="1"/>
            </p:cNvSpPr>
            <p:nvPr/>
          </p:nvSpPr>
          <p:spPr bwMode="auto">
            <a:xfrm>
              <a:off x="816" y="1136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62489" name="Text Box 5"/>
            <p:cNvSpPr txBox="1">
              <a:spLocks noChangeArrowheads="1"/>
            </p:cNvSpPr>
            <p:nvPr/>
          </p:nvSpPr>
          <p:spPr bwMode="auto">
            <a:xfrm>
              <a:off x="1824" y="1132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d</a:t>
              </a:r>
            </a:p>
          </p:txBody>
        </p:sp>
        <p:sp>
          <p:nvSpPr>
            <p:cNvPr id="62490" name="Text Box 6"/>
            <p:cNvSpPr txBox="1">
              <a:spLocks noChangeArrowheads="1"/>
            </p:cNvSpPr>
            <p:nvPr/>
          </p:nvSpPr>
          <p:spPr bwMode="auto">
            <a:xfrm>
              <a:off x="1536" y="1120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c</a:t>
              </a:r>
            </a:p>
          </p:txBody>
        </p:sp>
        <p:sp>
          <p:nvSpPr>
            <p:cNvPr id="62491" name="Text Box 7"/>
            <p:cNvSpPr txBox="1">
              <a:spLocks noChangeArrowheads="1"/>
            </p:cNvSpPr>
            <p:nvPr/>
          </p:nvSpPr>
          <p:spPr bwMode="auto">
            <a:xfrm>
              <a:off x="1164" y="1132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62492" name="Text Box 8"/>
            <p:cNvSpPr txBox="1">
              <a:spLocks noChangeArrowheads="1"/>
            </p:cNvSpPr>
            <p:nvPr/>
          </p:nvSpPr>
          <p:spPr bwMode="auto">
            <a:xfrm>
              <a:off x="1968" y="1584"/>
              <a:ext cx="338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chemeClr val="accent2"/>
                  </a:solidFill>
                </a:rPr>
                <a:t>top</a:t>
              </a:r>
              <a:endParaRPr lang="en-US" altLang="zh-CN" sz="2000" b="1">
                <a:solidFill>
                  <a:srgbClr val="FFFF00"/>
                </a:solidFill>
              </a:endParaRPr>
            </a:p>
          </p:txBody>
        </p:sp>
        <p:sp>
          <p:nvSpPr>
            <p:cNvPr id="62493" name="Rectangle 9"/>
            <p:cNvSpPr>
              <a:spLocks noChangeArrowheads="1"/>
            </p:cNvSpPr>
            <p:nvPr/>
          </p:nvSpPr>
          <p:spPr bwMode="auto">
            <a:xfrm>
              <a:off x="76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4" name="Rectangle 10"/>
            <p:cNvSpPr>
              <a:spLocks noChangeArrowheads="1"/>
            </p:cNvSpPr>
            <p:nvPr/>
          </p:nvSpPr>
          <p:spPr bwMode="auto">
            <a:xfrm>
              <a:off x="1104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5" name="Rectangle 11"/>
            <p:cNvSpPr>
              <a:spLocks noChangeArrowheads="1"/>
            </p:cNvSpPr>
            <p:nvPr/>
          </p:nvSpPr>
          <p:spPr bwMode="auto">
            <a:xfrm>
              <a:off x="1440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6" name="Rectangle 12"/>
            <p:cNvSpPr>
              <a:spLocks noChangeArrowheads="1"/>
            </p:cNvSpPr>
            <p:nvPr/>
          </p:nvSpPr>
          <p:spPr bwMode="auto">
            <a:xfrm>
              <a:off x="1776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7" name="Rectangle 13"/>
            <p:cNvSpPr>
              <a:spLocks noChangeArrowheads="1"/>
            </p:cNvSpPr>
            <p:nvPr/>
          </p:nvSpPr>
          <p:spPr bwMode="auto">
            <a:xfrm>
              <a:off x="2112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8" name="Rectangle 14"/>
            <p:cNvSpPr>
              <a:spLocks noChangeArrowheads="1"/>
            </p:cNvSpPr>
            <p:nvPr/>
          </p:nvSpPr>
          <p:spPr bwMode="auto">
            <a:xfrm>
              <a:off x="244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9" name="Rectangle 15"/>
            <p:cNvSpPr>
              <a:spLocks noChangeArrowheads="1"/>
            </p:cNvSpPr>
            <p:nvPr/>
          </p:nvSpPr>
          <p:spPr bwMode="auto">
            <a:xfrm>
              <a:off x="3888" y="1152"/>
              <a:ext cx="336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0" name="Rectangle 16"/>
            <p:cNvSpPr>
              <a:spLocks noChangeArrowheads="1"/>
            </p:cNvSpPr>
            <p:nvPr/>
          </p:nvSpPr>
          <p:spPr bwMode="auto">
            <a:xfrm>
              <a:off x="2784" y="1152"/>
              <a:ext cx="1104" cy="288"/>
            </a:xfrm>
            <a:prstGeom prst="rect">
              <a:avLst/>
            </a:prstGeom>
            <a:noFill/>
            <a:ln w="25400" cap="sq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1" name="Rectangle 17"/>
            <p:cNvSpPr>
              <a:spLocks noChangeArrowheads="1"/>
            </p:cNvSpPr>
            <p:nvPr/>
          </p:nvSpPr>
          <p:spPr bwMode="auto">
            <a:xfrm>
              <a:off x="3148" y="1104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62502" name="Text Box 18"/>
            <p:cNvSpPr txBox="1">
              <a:spLocks noChangeArrowheads="1"/>
            </p:cNvSpPr>
            <p:nvPr/>
          </p:nvSpPr>
          <p:spPr bwMode="auto">
            <a:xfrm>
              <a:off x="2159" y="1128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99"/>
                  </a:solidFill>
                </a:rPr>
                <a:t>e</a:t>
              </a:r>
            </a:p>
          </p:txBody>
        </p:sp>
        <p:sp>
          <p:nvSpPr>
            <p:cNvPr id="62503" name="Line 19"/>
            <p:cNvSpPr>
              <a:spLocks noChangeShapeType="1"/>
            </p:cNvSpPr>
            <p:nvPr/>
          </p:nvSpPr>
          <p:spPr bwMode="auto">
            <a:xfrm flipV="1">
              <a:off x="2148" y="1476"/>
              <a:ext cx="108" cy="156"/>
            </a:xfrm>
            <a:prstGeom prst="line">
              <a:avLst/>
            </a:prstGeom>
            <a:noFill/>
            <a:ln w="25400" cap="sq">
              <a:solidFill>
                <a:schemeClr val="accent2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3640138" y="5556250"/>
            <a:ext cx="762000" cy="342900"/>
            <a:chOff x="1920" y="1440"/>
            <a:chExt cx="480" cy="216"/>
          </a:xfrm>
        </p:grpSpPr>
        <p:sp>
          <p:nvSpPr>
            <p:cNvPr id="62485" name="Rectangle 21"/>
            <p:cNvSpPr>
              <a:spLocks noChangeArrowheads="1"/>
            </p:cNvSpPr>
            <p:nvPr/>
          </p:nvSpPr>
          <p:spPr bwMode="auto">
            <a:xfrm>
              <a:off x="2112" y="1464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6" name="Line 22"/>
            <p:cNvSpPr>
              <a:spLocks noChangeShapeType="1"/>
            </p:cNvSpPr>
            <p:nvPr/>
          </p:nvSpPr>
          <p:spPr bwMode="auto">
            <a:xfrm flipH="1" flipV="1">
              <a:off x="1920" y="1440"/>
              <a:ext cx="144" cy="192"/>
            </a:xfrm>
            <a:prstGeom prst="line">
              <a:avLst/>
            </a:prstGeom>
            <a:noFill/>
            <a:ln w="22225" cap="sq">
              <a:solidFill>
                <a:schemeClr val="accent2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81" name="Rectangle 23"/>
          <p:cNvSpPr>
            <a:spLocks noChangeArrowheads="1"/>
          </p:cNvSpPr>
          <p:nvPr/>
        </p:nvSpPr>
        <p:spPr bwMode="auto">
          <a:xfrm>
            <a:off x="4021138" y="5233988"/>
            <a:ext cx="304800" cy="3048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2" name="TextBox 71"/>
          <p:cNvSpPr txBox="1">
            <a:spLocks noChangeArrowheads="1"/>
          </p:cNvSpPr>
          <p:nvPr/>
        </p:nvSpPr>
        <p:spPr bwMode="auto">
          <a:xfrm>
            <a:off x="522288" y="3805238"/>
            <a:ext cx="800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入栈</a:t>
            </a:r>
          </a:p>
        </p:txBody>
      </p:sp>
      <p:sp>
        <p:nvSpPr>
          <p:cNvPr id="62483" name="TextBox 72"/>
          <p:cNvSpPr txBox="1">
            <a:spLocks noChangeArrowheads="1"/>
          </p:cNvSpPr>
          <p:nvPr/>
        </p:nvSpPr>
        <p:spPr bwMode="auto">
          <a:xfrm>
            <a:off x="522288" y="5072063"/>
            <a:ext cx="800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出栈</a:t>
            </a: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488950" y="6115050"/>
            <a:ext cx="85979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如何避免人为恶意地访问</a:t>
            </a:r>
            <a:r>
              <a:rPr lang="en-US" altLang="zh-CN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top</a:t>
            </a:r>
            <a:r>
              <a:rPr lang="zh-CN" altLang="en-US" b="1">
                <a:solidFill>
                  <a:srgbClr val="C00000"/>
                </a:solidFill>
                <a:latin typeface="黑体" pitchFamily="2" charset="-122"/>
                <a:ea typeface="黑体" pitchFamily="2" charset="-122"/>
              </a:rPr>
              <a:t>所指以外的元素？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50825" y="228600"/>
            <a:ext cx="4321175" cy="609600"/>
            <a:chOff x="336" y="192"/>
            <a:chExt cx="1776" cy="384"/>
          </a:xfrm>
        </p:grpSpPr>
        <p:sp>
          <p:nvSpPr>
            <p:cNvPr id="63492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3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面向对象，</a:t>
              </a:r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C++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，类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47664" y="1196752"/>
            <a:ext cx="4838184" cy="3139321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class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黑体" pitchFamily="49" charset="-122"/>
              </a:rPr>
              <a:t> </a:t>
            </a:r>
            <a:r>
              <a:rPr lang="en-US" altLang="zh-CN" dirty="0">
                <a:latin typeface="+mn-lt"/>
                <a:ea typeface="黑体" pitchFamily="49" charset="-122"/>
              </a:rPr>
              <a:t>stack {</a:t>
            </a:r>
          </a:p>
          <a:p>
            <a:pPr>
              <a:defRPr/>
            </a:pPr>
            <a:r>
              <a:rPr lang="en-US" altLang="zh-CN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public:</a:t>
            </a:r>
          </a:p>
          <a:p>
            <a:pPr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  stack();</a:t>
            </a:r>
          </a:p>
          <a:p>
            <a:pPr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  void stack::pop();          		      // </a:t>
            </a:r>
            <a:r>
              <a:rPr lang="zh-CN" altLang="en-US" dirty="0">
                <a:latin typeface="+mn-lt"/>
                <a:ea typeface="黑体" pitchFamily="49" charset="-122"/>
              </a:rPr>
              <a:t>出栈</a:t>
            </a:r>
            <a:endParaRPr lang="en-US" altLang="zh-CN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  void stack::push(</a:t>
            </a:r>
            <a:r>
              <a:rPr lang="en-US" altLang="zh-CN" dirty="0" err="1">
                <a:latin typeface="+mn-lt"/>
                <a:ea typeface="黑体" pitchFamily="49" charset="-122"/>
              </a:rPr>
              <a:t>const</a:t>
            </a:r>
            <a:r>
              <a:rPr lang="en-US" altLang="zh-CN" dirty="0">
                <a:latin typeface="+mn-lt"/>
                <a:ea typeface="黑体" pitchFamily="49" charset="-122"/>
              </a:rPr>
              <a:t> </a:t>
            </a:r>
            <a:r>
              <a:rPr lang="en-US" altLang="zh-CN" dirty="0" err="1">
                <a:latin typeface="+mn-lt"/>
                <a:ea typeface="黑体" pitchFamily="49" charset="-122"/>
              </a:rPr>
              <a:t>int</a:t>
            </a:r>
            <a:r>
              <a:rPr lang="en-US" altLang="zh-CN" dirty="0">
                <a:latin typeface="+mn-lt"/>
                <a:ea typeface="黑体" pitchFamily="49" charset="-122"/>
              </a:rPr>
              <a:t> &amp;item); //</a:t>
            </a:r>
            <a:r>
              <a:rPr lang="zh-CN" altLang="en-US" dirty="0">
                <a:latin typeface="+mn-lt"/>
                <a:ea typeface="黑体" pitchFamily="49" charset="-122"/>
              </a:rPr>
              <a:t>入栈</a:t>
            </a:r>
            <a:endParaRPr lang="en-US" altLang="zh-CN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  void stack::top(</a:t>
            </a:r>
            <a:r>
              <a:rPr lang="en-US" altLang="zh-CN" dirty="0" err="1">
                <a:latin typeface="+mn-lt"/>
                <a:ea typeface="黑体" pitchFamily="49" charset="-122"/>
              </a:rPr>
              <a:t>int</a:t>
            </a:r>
            <a:r>
              <a:rPr lang="en-US" altLang="zh-CN" dirty="0">
                <a:latin typeface="+mn-lt"/>
                <a:ea typeface="黑体" pitchFamily="49" charset="-122"/>
              </a:rPr>
              <a:t> &amp;item) </a:t>
            </a:r>
            <a:r>
              <a:rPr lang="en-US" altLang="zh-CN" dirty="0" err="1">
                <a:latin typeface="+mn-lt"/>
                <a:ea typeface="黑体" pitchFamily="49" charset="-122"/>
              </a:rPr>
              <a:t>const</a:t>
            </a:r>
            <a:r>
              <a:rPr lang="en-US" altLang="zh-CN" dirty="0">
                <a:latin typeface="+mn-lt"/>
                <a:ea typeface="黑体" pitchFamily="49" charset="-122"/>
              </a:rPr>
              <a:t>;   // </a:t>
            </a:r>
            <a:r>
              <a:rPr lang="zh-CN" altLang="en-US" dirty="0">
                <a:latin typeface="+mn-lt"/>
                <a:ea typeface="黑体" pitchFamily="49" charset="-122"/>
              </a:rPr>
              <a:t>读栈顶元素</a:t>
            </a:r>
            <a:endParaRPr lang="en-US" altLang="zh-CN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  </a:t>
            </a:r>
            <a:r>
              <a:rPr lang="en-US" altLang="zh-CN" dirty="0" err="1">
                <a:latin typeface="+mn-lt"/>
                <a:ea typeface="黑体" pitchFamily="49" charset="-122"/>
              </a:rPr>
              <a:t>bool</a:t>
            </a:r>
            <a:r>
              <a:rPr lang="en-US" altLang="zh-CN" dirty="0">
                <a:latin typeface="+mn-lt"/>
                <a:ea typeface="黑体" pitchFamily="49" charset="-122"/>
              </a:rPr>
              <a:t> stack::empty() </a:t>
            </a:r>
            <a:r>
              <a:rPr lang="en-US" altLang="zh-CN" dirty="0" err="1">
                <a:latin typeface="+mn-lt"/>
                <a:ea typeface="黑体" pitchFamily="49" charset="-122"/>
              </a:rPr>
              <a:t>const</a:t>
            </a:r>
            <a:r>
              <a:rPr lang="en-US" altLang="zh-CN" dirty="0">
                <a:latin typeface="+mn-lt"/>
                <a:ea typeface="黑体" pitchFamily="49" charset="-122"/>
              </a:rPr>
              <a:t>;             //  </a:t>
            </a:r>
            <a:r>
              <a:rPr lang="zh-CN" altLang="en-US" dirty="0">
                <a:latin typeface="+mn-lt"/>
                <a:ea typeface="黑体" pitchFamily="49" charset="-122"/>
              </a:rPr>
              <a:t>检查栈空</a:t>
            </a:r>
            <a:endParaRPr lang="en-US" altLang="zh-CN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rgbClr val="000099"/>
                </a:solidFill>
                <a:latin typeface="+mn-lt"/>
                <a:ea typeface="黑体" pitchFamily="49" charset="-122"/>
              </a:rPr>
              <a:t>private:</a:t>
            </a:r>
          </a:p>
          <a:p>
            <a:pPr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  </a:t>
            </a:r>
            <a:r>
              <a:rPr lang="en-US" altLang="zh-CN" dirty="0" err="1">
                <a:latin typeface="+mn-lt"/>
                <a:ea typeface="黑体" pitchFamily="49" charset="-122"/>
              </a:rPr>
              <a:t>int</a:t>
            </a:r>
            <a:r>
              <a:rPr lang="en-US" altLang="zh-CN" dirty="0">
                <a:latin typeface="+mn-lt"/>
                <a:ea typeface="黑体" pitchFamily="49" charset="-122"/>
              </a:rPr>
              <a:t> count; 		</a:t>
            </a:r>
            <a:r>
              <a:rPr lang="en-US" altLang="zh-CN" dirty="0">
                <a:ea typeface="黑体" pitchFamily="49" charset="-122"/>
              </a:rPr>
              <a:t>      </a:t>
            </a:r>
            <a:r>
              <a:rPr lang="en-US" altLang="zh-CN" dirty="0">
                <a:latin typeface="+mn-lt"/>
                <a:ea typeface="黑体" pitchFamily="49" charset="-122"/>
              </a:rPr>
              <a:t>// </a:t>
            </a:r>
            <a:r>
              <a:rPr lang="zh-CN" altLang="en-US" dirty="0">
                <a:latin typeface="+mn-lt"/>
                <a:ea typeface="黑体" pitchFamily="49" charset="-122"/>
              </a:rPr>
              <a:t>栈中元素个数</a:t>
            </a:r>
            <a:endParaRPr lang="en-US" altLang="zh-CN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    </a:t>
            </a:r>
            <a:r>
              <a:rPr lang="en-US" altLang="zh-CN" dirty="0" err="1">
                <a:latin typeface="+mn-lt"/>
                <a:ea typeface="黑体" pitchFamily="49" charset="-122"/>
              </a:rPr>
              <a:t>int</a:t>
            </a:r>
            <a:r>
              <a:rPr lang="en-US" altLang="zh-CN" dirty="0">
                <a:latin typeface="+mn-lt"/>
                <a:ea typeface="黑体" pitchFamily="49" charset="-122"/>
              </a:rPr>
              <a:t> data[1000];                               //  </a:t>
            </a:r>
            <a:r>
              <a:rPr lang="zh-CN" altLang="en-US" dirty="0">
                <a:latin typeface="+mn-lt"/>
                <a:ea typeface="黑体" pitchFamily="49" charset="-122"/>
              </a:rPr>
              <a:t>栈的顺序存储</a:t>
            </a:r>
            <a:endParaRPr lang="en-US" altLang="zh-CN" dirty="0">
              <a:latin typeface="+mn-lt"/>
              <a:ea typeface="黑体" pitchFamily="49" charset="-122"/>
            </a:endParaRPr>
          </a:p>
          <a:p>
            <a:pPr>
              <a:defRPr/>
            </a:pPr>
            <a:r>
              <a:rPr lang="en-US" altLang="zh-CN" dirty="0">
                <a:latin typeface="+mn-lt"/>
                <a:ea typeface="黑体" pitchFamily="49" charset="-122"/>
              </a:rPr>
              <a:t>};</a:t>
            </a:r>
          </a:p>
        </p:txBody>
      </p: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251520" y="4437112"/>
            <a:ext cx="5472608" cy="1080120"/>
            <a:chOff x="336" y="192"/>
            <a:chExt cx="1776" cy="673"/>
          </a:xfrm>
        </p:grpSpPr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336" y="192"/>
              <a:ext cx="1776" cy="38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436" y="225"/>
              <a:ext cx="1628" cy="6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zh-CN" altLang="en-US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在</a:t>
              </a:r>
              <a:r>
                <a:rPr kumimoji="1" lang="en-US" altLang="zh-CN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C</a:t>
              </a:r>
              <a:r>
                <a:rPr kumimoji="1" lang="zh-CN" altLang="en-US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语言中能实现数据隐藏吗？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499992" y="5060072"/>
            <a:ext cx="2088232" cy="17979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200" dirty="0"/>
              <a:t>//</a:t>
            </a:r>
            <a:r>
              <a:rPr lang="en-US" altLang="zh-CN" sz="1200" dirty="0" err="1"/>
              <a:t>main.c</a:t>
            </a:r>
            <a:endParaRPr lang="en-US" altLang="zh-CN" sz="1200" dirty="0"/>
          </a:p>
          <a:p>
            <a:pPr>
              <a:lnSpc>
                <a:spcPts val="1900"/>
              </a:lnSpc>
            </a:pPr>
            <a:r>
              <a:rPr lang="en-US" altLang="zh-CN" sz="1200" dirty="0"/>
              <a:t>…</a:t>
            </a:r>
          </a:p>
          <a:p>
            <a:pPr>
              <a:lnSpc>
                <a:spcPts val="1900"/>
              </a:lnSpc>
            </a:pPr>
            <a:r>
              <a:rPr lang="en-US" altLang="zh-CN" sz="1200" dirty="0" err="1"/>
              <a:t>int</a:t>
            </a:r>
            <a:r>
              <a:rPr lang="en-US" altLang="zh-CN" sz="1200" dirty="0"/>
              <a:t>  main()</a:t>
            </a:r>
          </a:p>
          <a:p>
            <a:pPr>
              <a:lnSpc>
                <a:spcPts val="1900"/>
              </a:lnSpc>
            </a:pPr>
            <a:r>
              <a:rPr lang="en-US" altLang="zh-CN" sz="1200" dirty="0"/>
              <a:t>{…}</a:t>
            </a:r>
          </a:p>
          <a:p>
            <a:pPr>
              <a:lnSpc>
                <a:spcPts val="1900"/>
              </a:lnSpc>
            </a:pPr>
            <a:r>
              <a:rPr lang="en-US" altLang="zh-CN" sz="1200" dirty="0" err="1"/>
              <a:t>getSym</a:t>
            </a:r>
            <a:r>
              <a:rPr lang="en-US" altLang="zh-CN" sz="1200" dirty="0"/>
              <a:t>()   operate()  compute()</a:t>
            </a:r>
          </a:p>
          <a:p>
            <a:pPr>
              <a:lnSpc>
                <a:spcPts val="1900"/>
              </a:lnSpc>
            </a:pPr>
            <a:r>
              <a:rPr lang="en-US" altLang="zh-CN" sz="1200" dirty="0"/>
              <a:t>{…}               {…}          {…}</a:t>
            </a:r>
          </a:p>
          <a:p>
            <a:pPr>
              <a:lnSpc>
                <a:spcPts val="1900"/>
              </a:lnSpc>
            </a:pPr>
            <a:r>
              <a:rPr lang="en-US" altLang="zh-CN" sz="1200" dirty="0"/>
              <a:t>…</a:t>
            </a:r>
            <a:endParaRPr lang="en-US" altLang="zh-CN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23720" y="3374995"/>
            <a:ext cx="2520280" cy="345222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zh-CN" sz="1400" dirty="0"/>
              <a:t>//</a:t>
            </a:r>
            <a:r>
              <a:rPr lang="en-US" altLang="zh-CN" sz="1400" dirty="0" err="1"/>
              <a:t>stack.c</a:t>
            </a:r>
            <a:endParaRPr lang="en-US" altLang="zh-CN" sz="1400" dirty="0"/>
          </a:p>
          <a:p>
            <a:r>
              <a:rPr lang="en-US" altLang="zh-CN" sz="1200" b="1" dirty="0">
                <a:solidFill>
                  <a:srgbClr val="7030A0"/>
                </a:solidFill>
              </a:rPr>
              <a:t>static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DataType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Num_stack</a:t>
            </a:r>
            <a:r>
              <a:rPr lang="en-US" altLang="zh-CN" sz="1200" dirty="0"/>
              <a:t>[MAXSIZE</a:t>
            </a:r>
          </a:p>
          <a:p>
            <a:r>
              <a:rPr lang="en-US" altLang="zh-CN" sz="1200" b="1" dirty="0">
                <a:solidFill>
                  <a:srgbClr val="7030A0"/>
                </a:solidFill>
              </a:rPr>
              <a:t>static</a:t>
            </a:r>
            <a:r>
              <a:rPr lang="en-US" altLang="zh-CN" sz="1200" dirty="0"/>
              <a:t> </a:t>
            </a:r>
            <a:r>
              <a:rPr lang="en-US" altLang="zh-CN" sz="1200" dirty="0" err="1"/>
              <a:t>enum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oper</a:t>
            </a:r>
            <a:r>
              <a:rPr lang="en-US" altLang="zh-CN" sz="1200" dirty="0"/>
              <a:t> </a:t>
            </a:r>
            <a:r>
              <a:rPr lang="en-US" altLang="zh-CN" sz="1200" dirty="0" err="1"/>
              <a:t>Op_stack</a:t>
            </a:r>
            <a:r>
              <a:rPr lang="en-US" altLang="zh-CN" sz="1200" dirty="0"/>
              <a:t>[MAXSIZE];</a:t>
            </a:r>
          </a:p>
          <a:p>
            <a:r>
              <a:rPr lang="en-US" altLang="zh-CN" sz="1200" b="1" dirty="0">
                <a:solidFill>
                  <a:srgbClr val="7030A0"/>
                </a:solidFill>
              </a:rPr>
              <a:t>static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Nop</a:t>
            </a:r>
            <a:r>
              <a:rPr lang="en-US" altLang="zh-CN" sz="1200" dirty="0"/>
              <a:t>=-1; </a:t>
            </a:r>
          </a:p>
          <a:p>
            <a:r>
              <a:rPr lang="en-US" altLang="zh-CN" sz="1200" b="1" dirty="0">
                <a:solidFill>
                  <a:srgbClr val="7030A0"/>
                </a:solidFill>
              </a:rPr>
              <a:t>static </a:t>
            </a:r>
            <a:r>
              <a:rPr lang="en-US" altLang="zh-CN" sz="1200" dirty="0" err="1"/>
              <a:t>int</a:t>
            </a:r>
            <a:r>
              <a:rPr lang="en-US" altLang="zh-CN" sz="1200" dirty="0"/>
              <a:t>  </a:t>
            </a:r>
            <a:r>
              <a:rPr lang="en-US" altLang="zh-CN" sz="1200" dirty="0" err="1"/>
              <a:t>Otop</a:t>
            </a:r>
            <a:r>
              <a:rPr lang="en-US" altLang="zh-CN" sz="1200" dirty="0"/>
              <a:t>=-1</a:t>
            </a:r>
            <a:r>
              <a:rPr lang="en-US" altLang="zh-CN" sz="1100" dirty="0"/>
              <a:t>; </a:t>
            </a:r>
          </a:p>
          <a:p>
            <a:r>
              <a:rPr lang="en-US" altLang="zh-CN" sz="1200" dirty="0"/>
              <a:t>void </a:t>
            </a:r>
            <a:r>
              <a:rPr lang="en-US" altLang="zh-CN" sz="1200" dirty="0" err="1"/>
              <a:t>pushNum</a:t>
            </a:r>
            <a:r>
              <a:rPr lang="en-US" altLang="zh-CN" sz="1200" dirty="0"/>
              <a:t>(</a:t>
            </a:r>
            <a:r>
              <a:rPr lang="en-US" altLang="zh-CN" sz="1200" dirty="0" err="1"/>
              <a:t>DataType</a:t>
            </a:r>
            <a:r>
              <a:rPr lang="en-US" altLang="zh-CN" sz="1200" dirty="0"/>
              <a:t> num)</a:t>
            </a:r>
          </a:p>
          <a:p>
            <a:pPr>
              <a:lnSpc>
                <a:spcPts val="1900"/>
              </a:lnSpc>
            </a:pPr>
            <a:r>
              <a:rPr lang="en-US" altLang="zh-CN" sz="1200" dirty="0"/>
              <a:t>{…}</a:t>
            </a:r>
          </a:p>
          <a:p>
            <a:pPr>
              <a:lnSpc>
                <a:spcPts val="1900"/>
              </a:lnSpc>
            </a:pPr>
            <a:r>
              <a:rPr lang="en-US" altLang="zh-CN" sz="1200" dirty="0" err="1"/>
              <a:t>DataType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popNum</a:t>
            </a:r>
            <a:r>
              <a:rPr lang="en-US" altLang="zh-CN" sz="1200" dirty="0"/>
              <a:t>()</a:t>
            </a:r>
          </a:p>
          <a:p>
            <a:pPr>
              <a:lnSpc>
                <a:spcPts val="1900"/>
              </a:lnSpc>
            </a:pPr>
            <a:r>
              <a:rPr lang="en-US" altLang="zh-CN" sz="1200" dirty="0"/>
              <a:t>{…}</a:t>
            </a:r>
          </a:p>
          <a:p>
            <a:pPr>
              <a:lnSpc>
                <a:spcPts val="1900"/>
              </a:lnSpc>
            </a:pPr>
            <a:r>
              <a:rPr lang="en-US" altLang="zh-CN" sz="1200" dirty="0"/>
              <a:t>void </a:t>
            </a:r>
            <a:r>
              <a:rPr lang="en-US" altLang="zh-CN" sz="1200" dirty="0" err="1"/>
              <a:t>pushOp</a:t>
            </a:r>
            <a:r>
              <a:rPr lang="en-US" altLang="zh-CN" sz="1200" dirty="0"/>
              <a:t>(</a:t>
            </a:r>
            <a:r>
              <a:rPr lang="en-US" altLang="zh-CN" sz="1200" dirty="0" err="1"/>
              <a:t>enum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oper</a:t>
            </a:r>
            <a:r>
              <a:rPr lang="en-US" altLang="zh-CN" sz="1200" dirty="0"/>
              <a:t> op)</a:t>
            </a:r>
          </a:p>
          <a:p>
            <a:pPr>
              <a:lnSpc>
                <a:spcPts val="1900"/>
              </a:lnSpc>
            </a:pPr>
            <a:r>
              <a:rPr lang="en-US" altLang="zh-CN" sz="1200" dirty="0"/>
              <a:t>{…}</a:t>
            </a:r>
          </a:p>
          <a:p>
            <a:pPr>
              <a:lnSpc>
                <a:spcPts val="1900"/>
              </a:lnSpc>
            </a:pPr>
            <a:r>
              <a:rPr lang="en-US" altLang="zh-CN" sz="1200" dirty="0" err="1"/>
              <a:t>enum</a:t>
            </a:r>
            <a:r>
              <a:rPr lang="en-US" altLang="zh-CN" sz="1200" dirty="0"/>
              <a:t> operator  </a:t>
            </a:r>
            <a:r>
              <a:rPr lang="en-US" altLang="zh-CN" sz="1200" dirty="0" err="1"/>
              <a:t>popOp</a:t>
            </a:r>
            <a:r>
              <a:rPr lang="en-US" altLang="zh-CN" sz="1200" dirty="0"/>
              <a:t>()</a:t>
            </a:r>
          </a:p>
          <a:p>
            <a:pPr>
              <a:lnSpc>
                <a:spcPts val="1900"/>
              </a:lnSpc>
            </a:pPr>
            <a:r>
              <a:rPr lang="en-US" altLang="zh-CN" sz="1200" dirty="0"/>
              <a:t>{…}</a:t>
            </a:r>
          </a:p>
          <a:p>
            <a:pPr>
              <a:lnSpc>
                <a:spcPts val="1900"/>
              </a:lnSpc>
            </a:pPr>
            <a:r>
              <a:rPr lang="en-US" altLang="zh-CN" sz="1200" dirty="0" err="1"/>
              <a:t>enum</a:t>
            </a:r>
            <a:r>
              <a:rPr lang="en-US" altLang="zh-CN" sz="1200" dirty="0"/>
              <a:t> operator  </a:t>
            </a:r>
            <a:r>
              <a:rPr lang="en-US" altLang="zh-CN" sz="1200" dirty="0" err="1"/>
              <a:t>topOp</a:t>
            </a:r>
            <a:r>
              <a:rPr lang="en-US" altLang="zh-CN" sz="1200" dirty="0"/>
              <a:t>()</a:t>
            </a:r>
          </a:p>
          <a:p>
            <a:pPr>
              <a:lnSpc>
                <a:spcPts val="1900"/>
              </a:lnSpc>
            </a:pPr>
            <a:r>
              <a:rPr lang="en-US" altLang="zh-CN" sz="1200" dirty="0"/>
              <a:t>{…}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81000" y="228600"/>
            <a:ext cx="6351240" cy="703263"/>
            <a:chOff x="336" y="192"/>
            <a:chExt cx="2832" cy="443"/>
          </a:xfrm>
        </p:grpSpPr>
        <p:sp>
          <p:nvSpPr>
            <p:cNvPr id="64555" name="Rectangle 3"/>
            <p:cNvSpPr>
              <a:spLocks noChangeArrowheads="1"/>
            </p:cNvSpPr>
            <p:nvPr/>
          </p:nvSpPr>
          <p:spPr bwMode="auto">
            <a:xfrm>
              <a:off x="336" y="192"/>
              <a:ext cx="2832" cy="432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5724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6" name="Rectangle 4"/>
            <p:cNvSpPr>
              <a:spLocks noChangeArrowheads="1"/>
            </p:cNvSpPr>
            <p:nvPr/>
          </p:nvSpPr>
          <p:spPr bwMode="auto">
            <a:xfrm>
              <a:off x="336" y="228"/>
              <a:ext cx="2784" cy="4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rgbClr val="00FF00"/>
                  </a:solidFill>
                </a:rPr>
                <a:t> </a:t>
              </a:r>
              <a:r>
                <a:rPr kumimoji="1" lang="en-US" altLang="zh-CN" sz="3600" b="1" dirty="0">
                  <a:solidFill>
                    <a:srgbClr val="FF0000"/>
                  </a:solidFill>
                </a:rPr>
                <a:t>3</a:t>
              </a:r>
              <a:r>
                <a:rPr kumimoji="1" lang="zh-CN" altLang="en-US" sz="3600" b="1" dirty="0">
                  <a:solidFill>
                    <a:srgbClr val="FF0000"/>
                  </a:solidFill>
                </a:rPr>
                <a:t>.</a:t>
              </a:r>
              <a:r>
                <a:rPr kumimoji="1" lang="en-US" altLang="zh-CN" sz="3600" b="1" dirty="0">
                  <a:solidFill>
                    <a:srgbClr val="FF0000"/>
                  </a:solidFill>
                </a:rPr>
                <a:t>4  </a:t>
              </a:r>
              <a:r>
                <a:rPr kumimoji="1" lang="zh-CN" altLang="en-US" sz="3600" b="1" dirty="0">
                  <a:solidFill>
                    <a:srgbClr val="FF0000"/>
                  </a:solidFill>
                </a:rPr>
                <a:t>队</a:t>
              </a:r>
              <a:r>
                <a:rPr kumimoji="1" lang="en-US" altLang="zh-CN" sz="3600" b="1" dirty="0">
                  <a:solidFill>
                    <a:srgbClr val="FF0000"/>
                  </a:solidFill>
                </a:rPr>
                <a:t>(Queue)</a:t>
              </a:r>
              <a:r>
                <a:rPr kumimoji="1" lang="zh-CN" altLang="en-US" sz="3600" b="1" dirty="0">
                  <a:solidFill>
                    <a:srgbClr val="FF0000"/>
                  </a:solidFill>
                </a:rPr>
                <a:t>的基本概念</a:t>
              </a: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661988" y="2057400"/>
            <a:ext cx="8329612" cy="2286000"/>
            <a:chOff x="417" y="1152"/>
            <a:chExt cx="5247" cy="1440"/>
          </a:xfrm>
        </p:grpSpPr>
        <p:sp>
          <p:nvSpPr>
            <p:cNvPr id="64551" name="Rectangle 9"/>
            <p:cNvSpPr>
              <a:spLocks noChangeArrowheads="1"/>
            </p:cNvSpPr>
            <p:nvPr/>
          </p:nvSpPr>
          <p:spPr bwMode="auto">
            <a:xfrm>
              <a:off x="417" y="1152"/>
              <a:ext cx="4944" cy="1440"/>
            </a:xfrm>
            <a:prstGeom prst="rect">
              <a:avLst/>
            </a:prstGeom>
            <a:solidFill>
              <a:srgbClr val="E7FFE7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52" name="Text Box 10"/>
            <p:cNvSpPr txBox="1">
              <a:spLocks noChangeArrowheads="1"/>
            </p:cNvSpPr>
            <p:nvPr/>
          </p:nvSpPr>
          <p:spPr bwMode="auto">
            <a:xfrm>
              <a:off x="624" y="1248"/>
              <a:ext cx="5040" cy="122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        简称   。是一种只允许在表的一端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进行插入操作，而在表的另一端进行删除操作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的线性表。允许插入的一端称为</a:t>
              </a:r>
              <a:r>
                <a:rPr kumimoji="1" lang="zh-CN" altLang="en-US" sz="27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队尾</a:t>
              </a: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，队尾元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素的位置由</a:t>
              </a:r>
              <a:r>
                <a:rPr kumimoji="1" lang="en-US" altLang="en-US" sz="2700" b="1">
                  <a:solidFill>
                    <a:srgbClr val="002C84"/>
                  </a:solidFill>
                  <a:ea typeface="幼圆" pitchFamily="49" charset="-122"/>
                </a:rPr>
                <a:t>rear</a:t>
              </a: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指出； 允许删除的一端称为</a:t>
              </a:r>
              <a:r>
                <a:rPr kumimoji="1" lang="zh-CN" altLang="en-US" sz="27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队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头</a:t>
              </a: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, 队头元素的位置由</a:t>
              </a:r>
              <a:r>
                <a:rPr kumimoji="1" lang="en-US" altLang="en-US" sz="2700" b="1">
                  <a:solidFill>
                    <a:srgbClr val="002C84"/>
                  </a:solidFill>
                  <a:ea typeface="幼圆" pitchFamily="49" charset="-122"/>
                </a:rPr>
                <a:t>front</a:t>
              </a:r>
              <a:r>
                <a:rPr kumimoji="1" lang="zh-CN" altLang="en-US" sz="27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指出。</a:t>
              </a:r>
            </a:p>
          </p:txBody>
        </p:sp>
        <p:sp>
          <p:nvSpPr>
            <p:cNvPr id="64553" name="Rectangle 11"/>
            <p:cNvSpPr>
              <a:spLocks noChangeArrowheads="1"/>
            </p:cNvSpPr>
            <p:nvPr/>
          </p:nvSpPr>
          <p:spPr bwMode="auto">
            <a:xfrm>
              <a:off x="2064" y="1245"/>
              <a:ext cx="311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FF3300"/>
                  </a:solidFill>
                  <a:ea typeface="黑体" pitchFamily="2" charset="-122"/>
                </a:rPr>
                <a:t>队</a:t>
              </a:r>
            </a:p>
          </p:txBody>
        </p:sp>
        <p:sp>
          <p:nvSpPr>
            <p:cNvPr id="64554" name="Rectangle 12"/>
            <p:cNvSpPr>
              <a:spLocks noChangeArrowheads="1"/>
            </p:cNvSpPr>
            <p:nvPr/>
          </p:nvSpPr>
          <p:spPr bwMode="auto">
            <a:xfrm>
              <a:off x="1066" y="1245"/>
              <a:ext cx="76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2400" b="1" dirty="0">
                  <a:solidFill>
                    <a:srgbClr val="FF3300"/>
                  </a:solidFill>
                  <a:ea typeface="黑体" pitchFamily="2" charset="-122"/>
                </a:rPr>
                <a:t>队列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490663" y="5276850"/>
            <a:ext cx="4953000" cy="457200"/>
            <a:chOff x="816" y="3264"/>
            <a:chExt cx="3120" cy="288"/>
          </a:xfrm>
        </p:grpSpPr>
        <p:sp>
          <p:nvSpPr>
            <p:cNvPr id="64542" name="Rectangle 14"/>
            <p:cNvSpPr>
              <a:spLocks noChangeArrowheads="1"/>
            </p:cNvSpPr>
            <p:nvPr/>
          </p:nvSpPr>
          <p:spPr bwMode="auto">
            <a:xfrm>
              <a:off x="816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3" name="Rectangle 15"/>
            <p:cNvSpPr>
              <a:spLocks noChangeArrowheads="1"/>
            </p:cNvSpPr>
            <p:nvPr/>
          </p:nvSpPr>
          <p:spPr bwMode="auto">
            <a:xfrm>
              <a:off x="1152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4" name="Rectangle 16"/>
            <p:cNvSpPr>
              <a:spLocks noChangeArrowheads="1"/>
            </p:cNvSpPr>
            <p:nvPr/>
          </p:nvSpPr>
          <p:spPr bwMode="auto">
            <a:xfrm>
              <a:off x="1488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5" name="Rectangle 17"/>
            <p:cNvSpPr>
              <a:spLocks noChangeArrowheads="1"/>
            </p:cNvSpPr>
            <p:nvPr/>
          </p:nvSpPr>
          <p:spPr bwMode="auto">
            <a:xfrm>
              <a:off x="1824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6" name="Rectangle 18"/>
            <p:cNvSpPr>
              <a:spLocks noChangeArrowheads="1"/>
            </p:cNvSpPr>
            <p:nvPr/>
          </p:nvSpPr>
          <p:spPr bwMode="auto">
            <a:xfrm>
              <a:off x="2160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7" name="Rectangle 19"/>
            <p:cNvSpPr>
              <a:spLocks noChangeArrowheads="1"/>
            </p:cNvSpPr>
            <p:nvPr/>
          </p:nvSpPr>
          <p:spPr bwMode="auto">
            <a:xfrm>
              <a:off x="2496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8" name="Rectangle 20"/>
            <p:cNvSpPr>
              <a:spLocks noChangeArrowheads="1"/>
            </p:cNvSpPr>
            <p:nvPr/>
          </p:nvSpPr>
          <p:spPr bwMode="auto">
            <a:xfrm>
              <a:off x="2832" y="3264"/>
              <a:ext cx="336" cy="288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9" name="Line 21"/>
            <p:cNvSpPr>
              <a:spLocks noChangeShapeType="1"/>
            </p:cNvSpPr>
            <p:nvPr/>
          </p:nvSpPr>
          <p:spPr bwMode="auto">
            <a:xfrm>
              <a:off x="3168" y="3264"/>
              <a:ext cx="576" cy="0"/>
            </a:xfrm>
            <a:prstGeom prst="line">
              <a:avLst/>
            </a:prstGeom>
            <a:noFill/>
            <a:ln w="22225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0" name="Line 22"/>
            <p:cNvSpPr>
              <a:spLocks noChangeShapeType="1"/>
            </p:cNvSpPr>
            <p:nvPr/>
          </p:nvSpPr>
          <p:spPr bwMode="auto">
            <a:xfrm>
              <a:off x="3180" y="3552"/>
              <a:ext cx="756" cy="0"/>
            </a:xfrm>
            <a:prstGeom prst="line">
              <a:avLst/>
            </a:prstGeom>
            <a:noFill/>
            <a:ln w="22225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1207" name="Text Box 23"/>
          <p:cNvSpPr txBox="1">
            <a:spLocks noChangeArrowheads="1"/>
          </p:cNvSpPr>
          <p:nvPr/>
        </p:nvSpPr>
        <p:spPr bwMode="auto">
          <a:xfrm>
            <a:off x="1566863" y="52149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221208" name="Text Box 24"/>
          <p:cNvSpPr txBox="1">
            <a:spLocks noChangeArrowheads="1"/>
          </p:cNvSpPr>
          <p:nvPr/>
        </p:nvSpPr>
        <p:spPr bwMode="auto">
          <a:xfrm>
            <a:off x="2138363" y="5233988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221209" name="Text Box 25"/>
          <p:cNvSpPr txBox="1">
            <a:spLocks noChangeArrowheads="1"/>
          </p:cNvSpPr>
          <p:nvPr/>
        </p:nvSpPr>
        <p:spPr bwMode="auto">
          <a:xfrm>
            <a:off x="2633663" y="5214938"/>
            <a:ext cx="3413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221210" name="Text Box 26"/>
          <p:cNvSpPr txBox="1">
            <a:spLocks noChangeArrowheads="1"/>
          </p:cNvSpPr>
          <p:nvPr/>
        </p:nvSpPr>
        <p:spPr bwMode="auto">
          <a:xfrm>
            <a:off x="3167063" y="5233988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221211" name="Text Box 27"/>
          <p:cNvSpPr txBox="1">
            <a:spLocks noChangeArrowheads="1"/>
          </p:cNvSpPr>
          <p:nvPr/>
        </p:nvSpPr>
        <p:spPr bwMode="auto">
          <a:xfrm>
            <a:off x="3681413" y="5200650"/>
            <a:ext cx="3413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e</a:t>
            </a:r>
          </a:p>
        </p:txBody>
      </p:sp>
      <p:sp>
        <p:nvSpPr>
          <p:cNvPr id="221212" name="Text Box 28"/>
          <p:cNvSpPr txBox="1">
            <a:spLocks noChangeArrowheads="1"/>
          </p:cNvSpPr>
          <p:nvPr/>
        </p:nvSpPr>
        <p:spPr bwMode="auto">
          <a:xfrm>
            <a:off x="1566863" y="52149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a</a:t>
            </a:r>
          </a:p>
        </p:txBody>
      </p:sp>
      <p:sp>
        <p:nvSpPr>
          <p:cNvPr id="221213" name="Text Box 29"/>
          <p:cNvSpPr txBox="1">
            <a:spLocks noChangeArrowheads="1"/>
          </p:cNvSpPr>
          <p:nvPr/>
        </p:nvSpPr>
        <p:spPr bwMode="auto">
          <a:xfrm>
            <a:off x="1185863" y="5691188"/>
            <a:ext cx="1704975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2200" b="1">
                <a:solidFill>
                  <a:srgbClr val="FF3300"/>
                </a:solidFill>
              </a:rPr>
              <a:t>队头元素</a:t>
            </a:r>
          </a:p>
        </p:txBody>
      </p:sp>
      <p:sp>
        <p:nvSpPr>
          <p:cNvPr id="221214" name="Text Box 30"/>
          <p:cNvSpPr txBox="1">
            <a:spLocks noChangeArrowheads="1"/>
          </p:cNvSpPr>
          <p:nvPr/>
        </p:nvSpPr>
        <p:spPr bwMode="auto">
          <a:xfrm>
            <a:off x="3681413" y="5195888"/>
            <a:ext cx="3413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e</a:t>
            </a:r>
          </a:p>
        </p:txBody>
      </p:sp>
      <p:sp>
        <p:nvSpPr>
          <p:cNvPr id="221215" name="Text Box 31"/>
          <p:cNvSpPr txBox="1">
            <a:spLocks noChangeArrowheads="1"/>
          </p:cNvSpPr>
          <p:nvPr/>
        </p:nvSpPr>
        <p:spPr bwMode="auto">
          <a:xfrm>
            <a:off x="3254375" y="5710238"/>
            <a:ext cx="1485900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7961" dir="27000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2200" b="1">
                <a:solidFill>
                  <a:srgbClr val="FF3300"/>
                </a:solidFill>
              </a:rPr>
              <a:t>队尾元素</a:t>
            </a:r>
          </a:p>
        </p:txBody>
      </p:sp>
      <p:sp>
        <p:nvSpPr>
          <p:cNvPr id="221216" name="Text Box 32"/>
          <p:cNvSpPr txBox="1">
            <a:spLocks noChangeArrowheads="1"/>
          </p:cNvSpPr>
          <p:nvPr/>
        </p:nvSpPr>
        <p:spPr bwMode="auto">
          <a:xfrm>
            <a:off x="3681413" y="5200650"/>
            <a:ext cx="3413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e</a:t>
            </a:r>
          </a:p>
        </p:txBody>
      </p:sp>
      <p:sp>
        <p:nvSpPr>
          <p:cNvPr id="221217" name="Text Box 33"/>
          <p:cNvSpPr txBox="1">
            <a:spLocks noChangeArrowheads="1"/>
          </p:cNvSpPr>
          <p:nvPr/>
        </p:nvSpPr>
        <p:spPr bwMode="auto">
          <a:xfrm>
            <a:off x="2138363" y="5233988"/>
            <a:ext cx="38258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b</a:t>
            </a:r>
          </a:p>
        </p:txBody>
      </p:sp>
      <p:sp>
        <p:nvSpPr>
          <p:cNvPr id="221218" name="Rectangle 34"/>
          <p:cNvSpPr>
            <a:spLocks noChangeArrowheads="1"/>
          </p:cNvSpPr>
          <p:nvPr/>
        </p:nvSpPr>
        <p:spPr bwMode="auto">
          <a:xfrm>
            <a:off x="1604963" y="5334000"/>
            <a:ext cx="304800" cy="3810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1219" name="Text Box 35"/>
          <p:cNvSpPr txBox="1">
            <a:spLocks noChangeArrowheads="1"/>
          </p:cNvSpPr>
          <p:nvPr/>
        </p:nvSpPr>
        <p:spPr bwMode="auto">
          <a:xfrm>
            <a:off x="4233863" y="5233988"/>
            <a:ext cx="3032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</a:rPr>
              <a:t>f</a:t>
            </a:r>
          </a:p>
        </p:txBody>
      </p:sp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6172200" y="990600"/>
            <a:ext cx="2438400" cy="762000"/>
            <a:chOff x="3888" y="624"/>
            <a:chExt cx="1536" cy="480"/>
          </a:xfrm>
        </p:grpSpPr>
        <p:sp>
          <p:nvSpPr>
            <p:cNvPr id="64540" name="AutoShape 53"/>
            <p:cNvSpPr>
              <a:spLocks noChangeArrowheads="1"/>
            </p:cNvSpPr>
            <p:nvPr/>
          </p:nvSpPr>
          <p:spPr bwMode="auto">
            <a:xfrm>
              <a:off x="3888" y="624"/>
              <a:ext cx="1536" cy="480"/>
            </a:xfrm>
            <a:prstGeom prst="cloudCallout">
              <a:avLst>
                <a:gd name="adj1" fmla="val -44403"/>
                <a:gd name="adj2" fmla="val 93125"/>
              </a:avLst>
            </a:prstGeom>
            <a:noFill/>
            <a:ln w="5715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64541" name="Text Box 54"/>
            <p:cNvSpPr txBox="1">
              <a:spLocks noChangeArrowheads="1"/>
            </p:cNvSpPr>
            <p:nvPr/>
          </p:nvSpPr>
          <p:spPr bwMode="auto">
            <a:xfrm>
              <a:off x="4080" y="682"/>
              <a:ext cx="124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rgbClr val="FF0000"/>
                  </a:solidFill>
                  <a:ea typeface="黑体" pitchFamily="2" charset="-122"/>
                </a:rPr>
                <a:t>先进先出</a:t>
              </a:r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685800" y="1208088"/>
            <a:ext cx="3352800" cy="609600"/>
            <a:chOff x="432" y="672"/>
            <a:chExt cx="2112" cy="384"/>
          </a:xfrm>
        </p:grpSpPr>
        <p:sp>
          <p:nvSpPr>
            <p:cNvPr id="64538" name="Rectangle 56"/>
            <p:cNvSpPr>
              <a:spLocks noChangeArrowheads="1"/>
            </p:cNvSpPr>
            <p:nvPr/>
          </p:nvSpPr>
          <p:spPr bwMode="auto">
            <a:xfrm>
              <a:off x="432" y="672"/>
              <a:ext cx="2064" cy="384"/>
            </a:xfrm>
            <a:prstGeom prst="rect">
              <a:avLst/>
            </a:prstGeom>
            <a:solidFill>
              <a:srgbClr val="E6E6E6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89803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9" name="Text Box 57"/>
            <p:cNvSpPr txBox="1">
              <a:spLocks noChangeArrowheads="1"/>
            </p:cNvSpPr>
            <p:nvPr/>
          </p:nvSpPr>
          <p:spPr bwMode="auto">
            <a:xfrm>
              <a:off x="528" y="698"/>
              <a:ext cx="201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b="1" dirty="0">
                  <a:solidFill>
                    <a:srgbClr val="003399"/>
                  </a:solidFill>
                </a:rPr>
                <a:t>(</a:t>
              </a:r>
              <a:r>
                <a:rPr kumimoji="1" lang="zh-CN" altLang="en-US" sz="2400" b="1" dirty="0">
                  <a:solidFill>
                    <a:srgbClr val="003399"/>
                  </a:solidFill>
                </a:rPr>
                <a:t>一</a:t>
              </a:r>
              <a:r>
                <a:rPr kumimoji="1" lang="en-US" altLang="zh-CN" sz="2400" b="1" dirty="0">
                  <a:solidFill>
                    <a:srgbClr val="003399"/>
                  </a:solidFill>
                </a:rPr>
                <a:t>)</a:t>
              </a:r>
              <a:r>
                <a:rPr kumimoji="1" lang="zh-CN" altLang="en-US" sz="2400" dirty="0">
                  <a:solidFill>
                    <a:srgbClr val="003399"/>
                  </a:solidFill>
                  <a:ea typeface="宋体" charset="-122"/>
                </a:rPr>
                <a:t>  </a:t>
              </a:r>
              <a:r>
                <a:rPr kumimoji="1" lang="zh-CN" altLang="en-US" sz="2400" b="1" dirty="0">
                  <a:solidFill>
                    <a:srgbClr val="003399"/>
                  </a:solidFill>
                </a:rPr>
                <a:t>队的定义</a:t>
              </a:r>
              <a:endParaRPr kumimoji="1" lang="zh-CN" altLang="en-US" sz="2400" dirty="0">
                <a:solidFill>
                  <a:srgbClr val="003399"/>
                </a:solidFill>
              </a:endParaRPr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1217613" y="5695950"/>
            <a:ext cx="2154237" cy="461963"/>
            <a:chOff x="644" y="3588"/>
            <a:chExt cx="1357" cy="291"/>
          </a:xfrm>
        </p:grpSpPr>
        <p:sp>
          <p:nvSpPr>
            <p:cNvPr id="64536" name="Rectangle 65"/>
            <p:cNvSpPr>
              <a:spLocks noChangeArrowheads="1"/>
            </p:cNvSpPr>
            <p:nvPr/>
          </p:nvSpPr>
          <p:spPr bwMode="auto">
            <a:xfrm>
              <a:off x="644" y="3628"/>
              <a:ext cx="756" cy="251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7" name="Text Box 66"/>
            <p:cNvSpPr txBox="1">
              <a:spLocks noChangeArrowheads="1"/>
            </p:cNvSpPr>
            <p:nvPr/>
          </p:nvSpPr>
          <p:spPr bwMode="auto">
            <a:xfrm>
              <a:off x="927" y="3588"/>
              <a:ext cx="1074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200" b="1">
                  <a:solidFill>
                    <a:srgbClr val="FF3300"/>
                  </a:solidFill>
                </a:rPr>
                <a:t>队头元素</a:t>
              </a:r>
            </a:p>
          </p:txBody>
        </p:sp>
      </p:grp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3182938" y="5703888"/>
            <a:ext cx="2066925" cy="452437"/>
            <a:chOff x="1882" y="3593"/>
            <a:chExt cx="1302" cy="285"/>
          </a:xfrm>
        </p:grpSpPr>
        <p:sp>
          <p:nvSpPr>
            <p:cNvPr id="64534" name="Rectangle 69"/>
            <p:cNvSpPr>
              <a:spLocks noChangeArrowheads="1"/>
            </p:cNvSpPr>
            <p:nvPr/>
          </p:nvSpPr>
          <p:spPr bwMode="auto">
            <a:xfrm>
              <a:off x="1882" y="3638"/>
              <a:ext cx="907" cy="240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5" name="Text Box 70"/>
            <p:cNvSpPr txBox="1">
              <a:spLocks noChangeArrowheads="1"/>
            </p:cNvSpPr>
            <p:nvPr/>
          </p:nvSpPr>
          <p:spPr bwMode="auto">
            <a:xfrm>
              <a:off x="2248" y="3593"/>
              <a:ext cx="936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200" b="1">
                  <a:solidFill>
                    <a:srgbClr val="FF3300"/>
                  </a:solidFill>
                </a:rPr>
                <a:t>队尾元素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2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2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2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07" grpId="0" autoUpdateAnimBg="0"/>
      <p:bldP spid="221208" grpId="0" autoUpdateAnimBg="0"/>
      <p:bldP spid="221209" grpId="0" autoUpdateAnimBg="0"/>
      <p:bldP spid="221210" grpId="0" autoUpdateAnimBg="0"/>
      <p:bldP spid="221211" grpId="0" autoUpdateAnimBg="0"/>
      <p:bldP spid="221212" grpId="0" autoUpdateAnimBg="0"/>
      <p:bldP spid="221213" grpId="0" autoUpdateAnimBg="0"/>
      <p:bldP spid="221214" grpId="0" autoUpdateAnimBg="0"/>
      <p:bldP spid="221215" grpId="0" autoUpdateAnimBg="0"/>
      <p:bldP spid="221216" grpId="0" autoUpdateAnimBg="0"/>
      <p:bldP spid="221217" grpId="0" autoUpdateAnimBg="0"/>
      <p:bldP spid="221218" grpId="0" animBg="1"/>
      <p:bldP spid="22121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68338" y="1557338"/>
            <a:ext cx="8224837" cy="990600"/>
            <a:chOff x="421" y="1200"/>
            <a:chExt cx="5181" cy="624"/>
          </a:xfrm>
        </p:grpSpPr>
        <p:sp>
          <p:nvSpPr>
            <p:cNvPr id="65551" name="Line 3"/>
            <p:cNvSpPr>
              <a:spLocks noChangeShapeType="1"/>
            </p:cNvSpPr>
            <p:nvPr/>
          </p:nvSpPr>
          <p:spPr bwMode="auto">
            <a:xfrm>
              <a:off x="1348" y="1200"/>
              <a:ext cx="3072" cy="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4"/>
            <p:cNvSpPr>
              <a:spLocks noChangeShapeType="1"/>
            </p:cNvSpPr>
            <p:nvPr/>
          </p:nvSpPr>
          <p:spPr bwMode="auto">
            <a:xfrm>
              <a:off x="1322" y="1824"/>
              <a:ext cx="3146" cy="0"/>
            </a:xfrm>
            <a:prstGeom prst="line">
              <a:avLst/>
            </a:prstGeom>
            <a:noFill/>
            <a:ln w="28575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5"/>
            <p:cNvSpPr>
              <a:spLocks noChangeShapeType="1"/>
            </p:cNvSpPr>
            <p:nvPr/>
          </p:nvSpPr>
          <p:spPr bwMode="auto">
            <a:xfrm>
              <a:off x="1588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Line 6"/>
            <p:cNvSpPr>
              <a:spLocks noChangeShapeType="1"/>
            </p:cNvSpPr>
            <p:nvPr/>
          </p:nvSpPr>
          <p:spPr bwMode="auto">
            <a:xfrm>
              <a:off x="1913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5" name="Line 7"/>
            <p:cNvSpPr>
              <a:spLocks noChangeShapeType="1"/>
            </p:cNvSpPr>
            <p:nvPr/>
          </p:nvSpPr>
          <p:spPr bwMode="auto">
            <a:xfrm>
              <a:off x="2238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6" name="Line 8"/>
            <p:cNvSpPr>
              <a:spLocks noChangeShapeType="1"/>
            </p:cNvSpPr>
            <p:nvPr/>
          </p:nvSpPr>
          <p:spPr bwMode="auto">
            <a:xfrm>
              <a:off x="2563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7" name="Line 9"/>
            <p:cNvSpPr>
              <a:spLocks noChangeShapeType="1"/>
            </p:cNvSpPr>
            <p:nvPr/>
          </p:nvSpPr>
          <p:spPr bwMode="auto">
            <a:xfrm>
              <a:off x="2884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8" name="Line 10"/>
            <p:cNvSpPr>
              <a:spLocks noChangeShapeType="1"/>
            </p:cNvSpPr>
            <p:nvPr/>
          </p:nvSpPr>
          <p:spPr bwMode="auto">
            <a:xfrm>
              <a:off x="3552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9" name="Line 11"/>
            <p:cNvSpPr>
              <a:spLocks noChangeShapeType="1"/>
            </p:cNvSpPr>
            <p:nvPr/>
          </p:nvSpPr>
          <p:spPr bwMode="auto">
            <a:xfrm>
              <a:off x="3855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0" name="Line 12"/>
            <p:cNvSpPr>
              <a:spLocks noChangeShapeType="1"/>
            </p:cNvSpPr>
            <p:nvPr/>
          </p:nvSpPr>
          <p:spPr bwMode="auto">
            <a:xfrm>
              <a:off x="4169" y="1200"/>
              <a:ext cx="0" cy="62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Text Box 13"/>
            <p:cNvSpPr txBox="1">
              <a:spLocks noChangeArrowheads="1"/>
            </p:cNvSpPr>
            <p:nvPr/>
          </p:nvSpPr>
          <p:spPr bwMode="auto">
            <a:xfrm>
              <a:off x="3870" y="1337"/>
              <a:ext cx="313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n</a:t>
              </a:r>
            </a:p>
          </p:txBody>
        </p:sp>
        <p:sp>
          <p:nvSpPr>
            <p:cNvPr id="65562" name="Text Box 14"/>
            <p:cNvSpPr txBox="1">
              <a:spLocks noChangeArrowheads="1"/>
            </p:cNvSpPr>
            <p:nvPr/>
          </p:nvSpPr>
          <p:spPr bwMode="auto">
            <a:xfrm>
              <a:off x="3503" y="1344"/>
              <a:ext cx="44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n-1</a:t>
              </a:r>
            </a:p>
          </p:txBody>
        </p:sp>
        <p:sp>
          <p:nvSpPr>
            <p:cNvPr id="65563" name="Text Box 15"/>
            <p:cNvSpPr txBox="1">
              <a:spLocks noChangeArrowheads="1"/>
            </p:cNvSpPr>
            <p:nvPr/>
          </p:nvSpPr>
          <p:spPr bwMode="auto">
            <a:xfrm>
              <a:off x="2260" y="1344"/>
              <a:ext cx="3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3</a:t>
              </a:r>
            </a:p>
          </p:txBody>
        </p:sp>
        <p:sp>
          <p:nvSpPr>
            <p:cNvPr id="65564" name="Text Box 16"/>
            <p:cNvSpPr txBox="1">
              <a:spLocks noChangeArrowheads="1"/>
            </p:cNvSpPr>
            <p:nvPr/>
          </p:nvSpPr>
          <p:spPr bwMode="auto">
            <a:xfrm>
              <a:off x="2548" y="1353"/>
              <a:ext cx="3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4</a:t>
              </a:r>
            </a:p>
          </p:txBody>
        </p:sp>
        <p:sp>
          <p:nvSpPr>
            <p:cNvPr id="65565" name="Text Box 17"/>
            <p:cNvSpPr txBox="1">
              <a:spLocks noChangeArrowheads="1"/>
            </p:cNvSpPr>
            <p:nvPr/>
          </p:nvSpPr>
          <p:spPr bwMode="auto">
            <a:xfrm>
              <a:off x="1917" y="1344"/>
              <a:ext cx="3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65566" name="Text Box 18"/>
            <p:cNvSpPr txBox="1">
              <a:spLocks noChangeArrowheads="1"/>
            </p:cNvSpPr>
            <p:nvPr/>
          </p:nvSpPr>
          <p:spPr bwMode="auto">
            <a:xfrm>
              <a:off x="1636" y="1344"/>
              <a:ext cx="3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  <a:r>
                <a:rPr lang="en-US" altLang="zh-CN" sz="2800" b="1" baseline="-25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65567" name="Text Box 19"/>
            <p:cNvSpPr txBox="1">
              <a:spLocks noChangeArrowheads="1"/>
            </p:cNvSpPr>
            <p:nvPr/>
          </p:nvSpPr>
          <p:spPr bwMode="auto">
            <a:xfrm>
              <a:off x="3040" y="1285"/>
              <a:ext cx="372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CC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22228" name="AutoShape 20"/>
            <p:cNvSpPr>
              <a:spLocks noChangeArrowheads="1"/>
            </p:cNvSpPr>
            <p:nvPr/>
          </p:nvSpPr>
          <p:spPr bwMode="auto">
            <a:xfrm flipH="1">
              <a:off x="916" y="1440"/>
              <a:ext cx="480" cy="192"/>
            </a:xfrm>
            <a:prstGeom prst="rightArrow">
              <a:avLst>
                <a:gd name="adj1" fmla="val 49528"/>
                <a:gd name="adj2" fmla="val 108218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127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69" name="Text Box 21"/>
            <p:cNvSpPr txBox="1">
              <a:spLocks noChangeArrowheads="1"/>
            </p:cNvSpPr>
            <p:nvPr/>
          </p:nvSpPr>
          <p:spPr bwMode="auto">
            <a:xfrm>
              <a:off x="4863" y="1315"/>
              <a:ext cx="739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  <a:ea typeface="黑体" pitchFamily="2" charset="-122"/>
                </a:rPr>
                <a:t>进队</a:t>
              </a:r>
            </a:p>
          </p:txBody>
        </p:sp>
        <p:sp>
          <p:nvSpPr>
            <p:cNvPr id="222230" name="AutoShape 22"/>
            <p:cNvSpPr>
              <a:spLocks noChangeArrowheads="1"/>
            </p:cNvSpPr>
            <p:nvPr/>
          </p:nvSpPr>
          <p:spPr bwMode="auto">
            <a:xfrm flipH="1">
              <a:off x="4372" y="1392"/>
              <a:ext cx="480" cy="192"/>
            </a:xfrm>
            <a:prstGeom prst="rightArrow">
              <a:avLst>
                <a:gd name="adj1" fmla="val 49528"/>
                <a:gd name="adj2" fmla="val 108218"/>
              </a:avLst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127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571" name="Text Box 23"/>
            <p:cNvSpPr txBox="1">
              <a:spLocks noChangeArrowheads="1"/>
            </p:cNvSpPr>
            <p:nvPr/>
          </p:nvSpPr>
          <p:spPr bwMode="auto">
            <a:xfrm>
              <a:off x="421" y="1359"/>
              <a:ext cx="78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FF3300"/>
                  </a:solidFill>
                  <a:ea typeface="黑体" pitchFamily="2" charset="-122"/>
                </a:rPr>
                <a:t>出队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076450" y="1773238"/>
            <a:ext cx="1676400" cy="1268412"/>
            <a:chOff x="1314" y="1344"/>
            <a:chExt cx="1056" cy="799"/>
          </a:xfrm>
        </p:grpSpPr>
        <p:sp>
          <p:nvSpPr>
            <p:cNvPr id="65549" name="Text Box 25"/>
            <p:cNvSpPr txBox="1">
              <a:spLocks noChangeArrowheads="1"/>
            </p:cNvSpPr>
            <p:nvPr/>
          </p:nvSpPr>
          <p:spPr bwMode="auto">
            <a:xfrm>
              <a:off x="1314" y="1883"/>
              <a:ext cx="1056" cy="2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100" b="1" i="1">
                  <a:solidFill>
                    <a:srgbClr val="0000CC"/>
                  </a:solidFill>
                  <a:ea typeface="黑体" pitchFamily="2" charset="-122"/>
                </a:rPr>
                <a:t>队头元素</a:t>
              </a:r>
            </a:p>
          </p:txBody>
        </p:sp>
        <p:sp>
          <p:nvSpPr>
            <p:cNvPr id="65550" name="Oval 26"/>
            <p:cNvSpPr>
              <a:spLocks noChangeArrowheads="1"/>
            </p:cNvSpPr>
            <p:nvPr/>
          </p:nvSpPr>
          <p:spPr bwMode="auto">
            <a:xfrm>
              <a:off x="1617" y="1344"/>
              <a:ext cx="288" cy="4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5651500" y="1768475"/>
            <a:ext cx="1676400" cy="1268413"/>
            <a:chOff x="3560" y="1314"/>
            <a:chExt cx="1056" cy="799"/>
          </a:xfrm>
        </p:grpSpPr>
        <p:sp>
          <p:nvSpPr>
            <p:cNvPr id="65547" name="Text Box 28"/>
            <p:cNvSpPr txBox="1">
              <a:spLocks noChangeArrowheads="1"/>
            </p:cNvSpPr>
            <p:nvPr/>
          </p:nvSpPr>
          <p:spPr bwMode="auto">
            <a:xfrm>
              <a:off x="3560" y="1853"/>
              <a:ext cx="1056" cy="26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100" b="1" i="1">
                  <a:solidFill>
                    <a:srgbClr val="0000CC"/>
                  </a:solidFill>
                  <a:ea typeface="黑体" pitchFamily="2" charset="-122"/>
                </a:rPr>
                <a:t>队尾元素</a:t>
              </a:r>
            </a:p>
          </p:txBody>
        </p:sp>
        <p:sp>
          <p:nvSpPr>
            <p:cNvPr id="65548" name="Oval 29"/>
            <p:cNvSpPr>
              <a:spLocks noChangeArrowheads="1"/>
            </p:cNvSpPr>
            <p:nvPr/>
          </p:nvSpPr>
          <p:spPr bwMode="auto">
            <a:xfrm>
              <a:off x="3863" y="1314"/>
              <a:ext cx="288" cy="4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539750" y="3614738"/>
            <a:ext cx="8399463" cy="1447800"/>
            <a:chOff x="1344" y="2496"/>
            <a:chExt cx="2896" cy="912"/>
          </a:xfrm>
        </p:grpSpPr>
        <p:sp>
          <p:nvSpPr>
            <p:cNvPr id="65545" name="AutoShape 31"/>
            <p:cNvSpPr>
              <a:spLocks noChangeArrowheads="1"/>
            </p:cNvSpPr>
            <p:nvPr/>
          </p:nvSpPr>
          <p:spPr bwMode="auto">
            <a:xfrm rot="300143">
              <a:off x="1344" y="2496"/>
              <a:ext cx="2880" cy="912"/>
            </a:xfrm>
            <a:prstGeom prst="irregularSeal2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05" dir="2700000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0" name="Text Box 32"/>
            <p:cNvSpPr txBox="1">
              <a:spLocks noChangeArrowheads="1"/>
            </p:cNvSpPr>
            <p:nvPr/>
          </p:nvSpPr>
          <p:spPr bwMode="auto">
            <a:xfrm>
              <a:off x="1602" y="2712"/>
              <a:ext cx="2638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>
                <a:defRPr/>
              </a:pPr>
              <a:r>
                <a:rPr lang="en-US" altLang="zh-CN" sz="4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FIFO(First-In-First-Out )</a:t>
              </a:r>
              <a:endParaRPr lang="zh-CN" altLang="en-US" sz="4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endParaRPr>
            </a:p>
          </p:txBody>
        </p:sp>
      </p:grp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3419475" y="5805488"/>
            <a:ext cx="3240088" cy="508000"/>
            <a:chOff x="2064" y="3657"/>
            <a:chExt cx="2041" cy="320"/>
          </a:xfrm>
        </p:grpSpPr>
        <p:sp>
          <p:nvSpPr>
            <p:cNvPr id="65543" name="Rectangle 50"/>
            <p:cNvSpPr>
              <a:spLocks noChangeArrowheads="1"/>
            </p:cNvSpPr>
            <p:nvPr/>
          </p:nvSpPr>
          <p:spPr bwMode="auto">
            <a:xfrm>
              <a:off x="2064" y="3660"/>
              <a:ext cx="1542" cy="317"/>
            </a:xfrm>
            <a:prstGeom prst="rect">
              <a:avLst/>
            </a:prstGeom>
            <a:solidFill>
              <a:srgbClr val="3BDA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63500" dir="3187806" algn="ctr" rotWithShape="0">
                <a:srgbClr val="C9C9C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4" name="Text Box 51"/>
            <p:cNvSpPr txBox="1">
              <a:spLocks noChangeArrowheads="1"/>
            </p:cNvSpPr>
            <p:nvPr/>
          </p:nvSpPr>
          <p:spPr bwMode="auto">
            <a:xfrm>
              <a:off x="2106" y="3657"/>
              <a:ext cx="1999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FF0000"/>
                  </a:solidFill>
                  <a:ea typeface="黑体" pitchFamily="2" charset="-122"/>
                </a:rPr>
                <a:t>队的示意图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4213" y="457200"/>
            <a:ext cx="7799387" cy="6140450"/>
            <a:chOff x="432" y="288"/>
            <a:chExt cx="4913" cy="3537"/>
          </a:xfrm>
        </p:grpSpPr>
        <p:sp>
          <p:nvSpPr>
            <p:cNvPr id="29715" name="Freeform 3"/>
            <p:cNvSpPr>
              <a:spLocks/>
            </p:cNvSpPr>
            <p:nvPr/>
          </p:nvSpPr>
          <p:spPr bwMode="auto">
            <a:xfrm>
              <a:off x="503" y="288"/>
              <a:ext cx="4842" cy="3537"/>
            </a:xfrm>
            <a:custGeom>
              <a:avLst/>
              <a:gdLst>
                <a:gd name="T0" fmla="*/ 15 w 4842"/>
                <a:gd name="T1" fmla="*/ 58 h 3537"/>
                <a:gd name="T2" fmla="*/ 27 w 4842"/>
                <a:gd name="T3" fmla="*/ 542 h 3537"/>
                <a:gd name="T4" fmla="*/ 38 w 4842"/>
                <a:gd name="T5" fmla="*/ 576 h 3537"/>
                <a:gd name="T6" fmla="*/ 85 w 4842"/>
                <a:gd name="T7" fmla="*/ 1429 h 3537"/>
                <a:gd name="T8" fmla="*/ 108 w 4842"/>
                <a:gd name="T9" fmla="*/ 1820 h 3537"/>
                <a:gd name="T10" fmla="*/ 142 w 4842"/>
                <a:gd name="T11" fmla="*/ 3111 h 3537"/>
                <a:gd name="T12" fmla="*/ 119 w 4842"/>
                <a:gd name="T13" fmla="*/ 3387 h 3537"/>
                <a:gd name="T14" fmla="*/ 73 w 4842"/>
                <a:gd name="T15" fmla="*/ 3410 h 3537"/>
                <a:gd name="T16" fmla="*/ 61 w 4842"/>
                <a:gd name="T17" fmla="*/ 3445 h 3537"/>
                <a:gd name="T18" fmla="*/ 1144 w 4842"/>
                <a:gd name="T19" fmla="*/ 3479 h 3537"/>
                <a:gd name="T20" fmla="*/ 1582 w 4842"/>
                <a:gd name="T21" fmla="*/ 3468 h 3537"/>
                <a:gd name="T22" fmla="*/ 1594 w 4842"/>
                <a:gd name="T23" fmla="*/ 3410 h 3537"/>
                <a:gd name="T24" fmla="*/ 1951 w 4842"/>
                <a:gd name="T25" fmla="*/ 3456 h 3537"/>
                <a:gd name="T26" fmla="*/ 2354 w 4842"/>
                <a:gd name="T27" fmla="*/ 3525 h 3537"/>
                <a:gd name="T28" fmla="*/ 3817 w 4842"/>
                <a:gd name="T29" fmla="*/ 3537 h 3537"/>
                <a:gd name="T30" fmla="*/ 4405 w 4842"/>
                <a:gd name="T31" fmla="*/ 3502 h 3537"/>
                <a:gd name="T32" fmla="*/ 4842 w 4842"/>
                <a:gd name="T33" fmla="*/ 3433 h 3537"/>
                <a:gd name="T34" fmla="*/ 4727 w 4842"/>
                <a:gd name="T35" fmla="*/ 3330 h 3537"/>
                <a:gd name="T36" fmla="*/ 4635 w 4842"/>
                <a:gd name="T37" fmla="*/ 1233 h 3537"/>
                <a:gd name="T38" fmla="*/ 4646 w 4842"/>
                <a:gd name="T39" fmla="*/ 1106 h 3537"/>
                <a:gd name="T40" fmla="*/ 4681 w 4842"/>
                <a:gd name="T41" fmla="*/ 1118 h 3537"/>
                <a:gd name="T42" fmla="*/ 4693 w 4842"/>
                <a:gd name="T43" fmla="*/ 1083 h 3537"/>
                <a:gd name="T44" fmla="*/ 4531 w 4842"/>
                <a:gd name="T45" fmla="*/ 438 h 3537"/>
                <a:gd name="T46" fmla="*/ 4520 w 4842"/>
                <a:gd name="T47" fmla="*/ 185 h 3537"/>
                <a:gd name="T48" fmla="*/ 4554 w 4842"/>
                <a:gd name="T49" fmla="*/ 150 h 3537"/>
                <a:gd name="T50" fmla="*/ 4497 w 4842"/>
                <a:gd name="T51" fmla="*/ 162 h 3537"/>
                <a:gd name="T52" fmla="*/ 4393 w 4842"/>
                <a:gd name="T53" fmla="*/ 173 h 3537"/>
                <a:gd name="T54" fmla="*/ 2527 w 4842"/>
                <a:gd name="T55" fmla="*/ 162 h 3537"/>
                <a:gd name="T56" fmla="*/ 868 w 4842"/>
                <a:gd name="T57" fmla="*/ 139 h 3537"/>
                <a:gd name="T58" fmla="*/ 511 w 4842"/>
                <a:gd name="T59" fmla="*/ 23 h 3537"/>
                <a:gd name="T60" fmla="*/ 396 w 4842"/>
                <a:gd name="T61" fmla="*/ 0 h 3537"/>
                <a:gd name="T62" fmla="*/ 200 w 4842"/>
                <a:gd name="T63" fmla="*/ 12 h 3537"/>
                <a:gd name="T64" fmla="*/ 131 w 4842"/>
                <a:gd name="T65" fmla="*/ 46 h 3537"/>
                <a:gd name="T66" fmla="*/ 15 w 4842"/>
                <a:gd name="T67" fmla="*/ 58 h 353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842" h="3537">
                  <a:moveTo>
                    <a:pt x="15" y="58"/>
                  </a:moveTo>
                  <a:cubicBezTo>
                    <a:pt x="19" y="219"/>
                    <a:pt x="20" y="381"/>
                    <a:pt x="27" y="542"/>
                  </a:cubicBezTo>
                  <a:cubicBezTo>
                    <a:pt x="28" y="554"/>
                    <a:pt x="38" y="564"/>
                    <a:pt x="38" y="576"/>
                  </a:cubicBezTo>
                  <a:cubicBezTo>
                    <a:pt x="49" y="836"/>
                    <a:pt x="30" y="1161"/>
                    <a:pt x="85" y="1429"/>
                  </a:cubicBezTo>
                  <a:cubicBezTo>
                    <a:pt x="89" y="1559"/>
                    <a:pt x="106" y="1689"/>
                    <a:pt x="108" y="1820"/>
                  </a:cubicBezTo>
                  <a:cubicBezTo>
                    <a:pt x="130" y="3047"/>
                    <a:pt x="0" y="2659"/>
                    <a:pt x="142" y="3111"/>
                  </a:cubicBezTo>
                  <a:cubicBezTo>
                    <a:pt x="134" y="3203"/>
                    <a:pt x="140" y="3297"/>
                    <a:pt x="119" y="3387"/>
                  </a:cubicBezTo>
                  <a:cubicBezTo>
                    <a:pt x="115" y="3404"/>
                    <a:pt x="85" y="3398"/>
                    <a:pt x="73" y="3410"/>
                  </a:cubicBezTo>
                  <a:cubicBezTo>
                    <a:pt x="64" y="3419"/>
                    <a:pt x="65" y="3433"/>
                    <a:pt x="61" y="3445"/>
                  </a:cubicBezTo>
                  <a:cubicBezTo>
                    <a:pt x="502" y="3525"/>
                    <a:pt x="145" y="3468"/>
                    <a:pt x="1144" y="3479"/>
                  </a:cubicBezTo>
                  <a:cubicBezTo>
                    <a:pt x="1290" y="3490"/>
                    <a:pt x="1436" y="3509"/>
                    <a:pt x="1582" y="3468"/>
                  </a:cubicBezTo>
                  <a:cubicBezTo>
                    <a:pt x="1601" y="3463"/>
                    <a:pt x="1590" y="3429"/>
                    <a:pt x="1594" y="3410"/>
                  </a:cubicBezTo>
                  <a:cubicBezTo>
                    <a:pt x="1715" y="3421"/>
                    <a:pt x="1831" y="3442"/>
                    <a:pt x="1951" y="3456"/>
                  </a:cubicBezTo>
                  <a:cubicBezTo>
                    <a:pt x="2090" y="3491"/>
                    <a:pt x="2212" y="3502"/>
                    <a:pt x="2354" y="3525"/>
                  </a:cubicBezTo>
                  <a:cubicBezTo>
                    <a:pt x="2731" y="3520"/>
                    <a:pt x="3407" y="3466"/>
                    <a:pt x="3817" y="3537"/>
                  </a:cubicBezTo>
                  <a:cubicBezTo>
                    <a:pt x="4031" y="3525"/>
                    <a:pt x="4182" y="3510"/>
                    <a:pt x="4405" y="3502"/>
                  </a:cubicBezTo>
                  <a:cubicBezTo>
                    <a:pt x="4588" y="3443"/>
                    <a:pt x="4574" y="3454"/>
                    <a:pt x="4842" y="3433"/>
                  </a:cubicBezTo>
                  <a:cubicBezTo>
                    <a:pt x="4737" y="3419"/>
                    <a:pt x="4748" y="3429"/>
                    <a:pt x="4727" y="3330"/>
                  </a:cubicBezTo>
                  <a:cubicBezTo>
                    <a:pt x="4717" y="2637"/>
                    <a:pt x="4708" y="1924"/>
                    <a:pt x="4635" y="1233"/>
                  </a:cubicBezTo>
                  <a:cubicBezTo>
                    <a:pt x="4639" y="1191"/>
                    <a:pt x="4630" y="1145"/>
                    <a:pt x="4646" y="1106"/>
                  </a:cubicBezTo>
                  <a:cubicBezTo>
                    <a:pt x="4651" y="1095"/>
                    <a:pt x="4670" y="1123"/>
                    <a:pt x="4681" y="1118"/>
                  </a:cubicBezTo>
                  <a:cubicBezTo>
                    <a:pt x="4692" y="1113"/>
                    <a:pt x="4689" y="1095"/>
                    <a:pt x="4693" y="1083"/>
                  </a:cubicBezTo>
                  <a:cubicBezTo>
                    <a:pt x="4660" y="865"/>
                    <a:pt x="4631" y="638"/>
                    <a:pt x="4531" y="438"/>
                  </a:cubicBezTo>
                  <a:cubicBezTo>
                    <a:pt x="4513" y="343"/>
                    <a:pt x="4493" y="293"/>
                    <a:pt x="4520" y="185"/>
                  </a:cubicBezTo>
                  <a:cubicBezTo>
                    <a:pt x="4524" y="169"/>
                    <a:pt x="4566" y="162"/>
                    <a:pt x="4554" y="150"/>
                  </a:cubicBezTo>
                  <a:cubicBezTo>
                    <a:pt x="4540" y="136"/>
                    <a:pt x="4516" y="159"/>
                    <a:pt x="4497" y="162"/>
                  </a:cubicBezTo>
                  <a:cubicBezTo>
                    <a:pt x="4462" y="167"/>
                    <a:pt x="4428" y="169"/>
                    <a:pt x="4393" y="173"/>
                  </a:cubicBezTo>
                  <a:cubicBezTo>
                    <a:pt x="3622" y="166"/>
                    <a:pt x="3216" y="147"/>
                    <a:pt x="2527" y="162"/>
                  </a:cubicBezTo>
                  <a:cubicBezTo>
                    <a:pt x="2036" y="229"/>
                    <a:pt x="1390" y="149"/>
                    <a:pt x="868" y="139"/>
                  </a:cubicBezTo>
                  <a:cubicBezTo>
                    <a:pt x="746" y="107"/>
                    <a:pt x="631" y="63"/>
                    <a:pt x="511" y="23"/>
                  </a:cubicBezTo>
                  <a:cubicBezTo>
                    <a:pt x="474" y="11"/>
                    <a:pt x="434" y="10"/>
                    <a:pt x="396" y="0"/>
                  </a:cubicBezTo>
                  <a:cubicBezTo>
                    <a:pt x="331" y="4"/>
                    <a:pt x="265" y="2"/>
                    <a:pt x="200" y="12"/>
                  </a:cubicBezTo>
                  <a:cubicBezTo>
                    <a:pt x="175" y="16"/>
                    <a:pt x="156" y="42"/>
                    <a:pt x="131" y="46"/>
                  </a:cubicBezTo>
                  <a:cubicBezTo>
                    <a:pt x="93" y="52"/>
                    <a:pt x="54" y="54"/>
                    <a:pt x="15" y="58"/>
                  </a:cubicBezTo>
                  <a:close/>
                </a:path>
              </a:pathLst>
            </a:custGeom>
            <a:solidFill>
              <a:srgbClr val="CCFFFF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271792" dir="2244321" algn="ctr" rotWithShape="0">
                <a:srgbClr val="777777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389169">
              <a:off x="432" y="336"/>
              <a:ext cx="2112" cy="528"/>
              <a:chOff x="2880" y="336"/>
              <a:chExt cx="2112" cy="528"/>
            </a:xfrm>
          </p:grpSpPr>
          <p:sp>
            <p:nvSpPr>
              <p:cNvPr id="29717" name="Oval 5"/>
              <p:cNvSpPr>
                <a:spLocks noChangeArrowheads="1"/>
              </p:cNvSpPr>
              <p:nvPr/>
            </p:nvSpPr>
            <p:spPr bwMode="auto">
              <a:xfrm>
                <a:off x="2880" y="336"/>
                <a:ext cx="2112" cy="528"/>
              </a:xfrm>
              <a:prstGeom prst="ellipse">
                <a:avLst/>
              </a:prstGeom>
              <a:gradFill rotWithShape="0">
                <a:gsLst>
                  <a:gs pos="0">
                    <a:srgbClr val="FF00FF"/>
                  </a:gs>
                  <a:gs pos="50000">
                    <a:srgbClr val="760076"/>
                  </a:gs>
                  <a:gs pos="100000">
                    <a:srgbClr val="FF00FF"/>
                  </a:gs>
                </a:gsLst>
                <a:lin ang="5400000" scaled="1"/>
              </a:gradFill>
              <a:ln w="12700" cap="sq">
                <a:noFill/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3025" y="370"/>
                <a:ext cx="1749" cy="399"/>
                <a:chOff x="1201" y="1342"/>
                <a:chExt cx="1749" cy="399"/>
              </a:xfrm>
            </p:grpSpPr>
            <p:sp>
              <p:nvSpPr>
                <p:cNvPr id="2971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198" y="1340"/>
                  <a:ext cx="420" cy="39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在</a:t>
                  </a:r>
                </a:p>
              </p:txBody>
            </p:sp>
            <p:sp>
              <p:nvSpPr>
                <p:cNvPr id="29720" name="Rectangle 8"/>
                <p:cNvSpPr>
                  <a:spLocks noChangeArrowheads="1"/>
                </p:cNvSpPr>
                <p:nvPr/>
              </p:nvSpPr>
              <p:spPr bwMode="auto">
                <a:xfrm>
                  <a:off x="1459" y="1337"/>
                  <a:ext cx="420" cy="39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计</a:t>
                  </a:r>
                </a:p>
              </p:txBody>
            </p:sp>
            <p:sp>
              <p:nvSpPr>
                <p:cNvPr id="29721" name="Rectangle 9"/>
                <p:cNvSpPr>
                  <a:spLocks noChangeArrowheads="1"/>
                </p:cNvSpPr>
                <p:nvPr/>
              </p:nvSpPr>
              <p:spPr bwMode="auto">
                <a:xfrm>
                  <a:off x="1713" y="1339"/>
                  <a:ext cx="420" cy="390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算</a:t>
                  </a:r>
                </a:p>
              </p:txBody>
            </p:sp>
            <p:sp>
              <p:nvSpPr>
                <p:cNvPr id="297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987" y="1352"/>
                  <a:ext cx="420" cy="389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机</a:t>
                  </a:r>
                </a:p>
              </p:txBody>
            </p:sp>
            <p:sp>
              <p:nvSpPr>
                <p:cNvPr id="29723" name="Rectangle 11"/>
                <p:cNvSpPr>
                  <a:spLocks noChangeArrowheads="1"/>
                </p:cNvSpPr>
                <p:nvPr/>
              </p:nvSpPr>
              <p:spPr bwMode="auto">
                <a:xfrm>
                  <a:off x="2263" y="1338"/>
                  <a:ext cx="420" cy="389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领</a:t>
                  </a:r>
                </a:p>
              </p:txBody>
            </p:sp>
            <p:sp>
              <p:nvSpPr>
                <p:cNvPr id="29724" name="Rectangle 12"/>
                <p:cNvSpPr>
                  <a:spLocks noChangeArrowheads="1"/>
                </p:cNvSpPr>
                <p:nvPr/>
              </p:nvSpPr>
              <p:spPr bwMode="auto">
                <a:xfrm>
                  <a:off x="2527" y="1339"/>
                  <a:ext cx="420" cy="389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3800" b="1">
                      <a:solidFill>
                        <a:srgbClr val="FFFF00"/>
                      </a:solidFill>
                      <a:ea typeface="华文新魏" pitchFamily="2" charset="-122"/>
                    </a:rPr>
                    <a:t>域</a:t>
                  </a:r>
                </a:p>
              </p:txBody>
            </p:sp>
          </p:grpSp>
        </p:grpSp>
      </p:grpSp>
      <p:grpSp>
        <p:nvGrpSpPr>
          <p:cNvPr id="29" name="组合 28"/>
          <p:cNvGrpSpPr/>
          <p:nvPr/>
        </p:nvGrpSpPr>
        <p:grpSpPr>
          <a:xfrm>
            <a:off x="1636713" y="1390650"/>
            <a:ext cx="4476750" cy="1308100"/>
            <a:chOff x="1636713" y="1390650"/>
            <a:chExt cx="4476750" cy="1308100"/>
          </a:xfrm>
        </p:grpSpPr>
        <p:sp>
          <p:nvSpPr>
            <p:cNvPr id="303117" name="Text Box 13"/>
            <p:cNvSpPr txBox="1">
              <a:spLocks noChangeArrowheads="1"/>
            </p:cNvSpPr>
            <p:nvPr/>
          </p:nvSpPr>
          <p:spPr bwMode="auto">
            <a:xfrm>
              <a:off x="1636713" y="1390650"/>
              <a:ext cx="1828800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chemeClr val="accent2"/>
                  </a:solidFill>
                  <a:ea typeface="黑体" pitchFamily="2" charset="-122"/>
                </a:rPr>
                <a:t>程序设计</a:t>
              </a:r>
            </a:p>
          </p:txBody>
        </p:sp>
        <p:sp>
          <p:nvSpPr>
            <p:cNvPr id="303118" name="Text Box 14"/>
            <p:cNvSpPr txBox="1">
              <a:spLocks noChangeArrowheads="1"/>
            </p:cNvSpPr>
            <p:nvPr/>
          </p:nvSpPr>
          <p:spPr bwMode="auto">
            <a:xfrm>
              <a:off x="2516188" y="1828800"/>
              <a:ext cx="2987675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回溯法</a:t>
              </a:r>
            </a:p>
          </p:txBody>
        </p:sp>
        <p:sp>
          <p:nvSpPr>
            <p:cNvPr id="303119" name="Text Box 15"/>
            <p:cNvSpPr txBox="1">
              <a:spLocks noChangeArrowheads="1"/>
            </p:cNvSpPr>
            <p:nvPr/>
          </p:nvSpPr>
          <p:spPr bwMode="auto">
            <a:xfrm>
              <a:off x="2516188" y="2209800"/>
              <a:ext cx="3597275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递归程序的执行过程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636713" y="2705100"/>
            <a:ext cx="5524500" cy="1270000"/>
            <a:chOff x="1636713" y="2705100"/>
            <a:chExt cx="5524500" cy="1270000"/>
          </a:xfrm>
        </p:grpSpPr>
        <p:sp>
          <p:nvSpPr>
            <p:cNvPr id="303120" name="Text Box 16"/>
            <p:cNvSpPr txBox="1">
              <a:spLocks noChangeArrowheads="1"/>
            </p:cNvSpPr>
            <p:nvPr/>
          </p:nvSpPr>
          <p:spPr bwMode="auto">
            <a:xfrm>
              <a:off x="1636713" y="2705100"/>
              <a:ext cx="1866900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chemeClr val="accent2"/>
                  </a:solidFill>
                  <a:ea typeface="黑体" pitchFamily="2" charset="-122"/>
                </a:rPr>
                <a:t>编译程序</a:t>
              </a:r>
            </a:p>
          </p:txBody>
        </p:sp>
        <p:sp>
          <p:nvSpPr>
            <p:cNvPr id="303121" name="Text Box 17"/>
            <p:cNvSpPr txBox="1">
              <a:spLocks noChangeArrowheads="1"/>
            </p:cNvSpPr>
            <p:nvPr/>
          </p:nvSpPr>
          <p:spPr bwMode="auto">
            <a:xfrm>
              <a:off x="2513013" y="3124200"/>
              <a:ext cx="46482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变量的存储空间的分配</a:t>
              </a:r>
            </a:p>
          </p:txBody>
        </p:sp>
        <p:sp>
          <p:nvSpPr>
            <p:cNvPr id="303122" name="Text Box 18"/>
            <p:cNvSpPr txBox="1">
              <a:spLocks noChangeArrowheads="1"/>
            </p:cNvSpPr>
            <p:nvPr/>
          </p:nvSpPr>
          <p:spPr bwMode="auto">
            <a:xfrm>
              <a:off x="2513013" y="3486150"/>
              <a:ext cx="46482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表达式的翻译与求值计算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36713" y="4000500"/>
            <a:ext cx="5143500" cy="908050"/>
            <a:chOff x="1636713" y="4000500"/>
            <a:chExt cx="5143500" cy="908050"/>
          </a:xfrm>
        </p:grpSpPr>
        <p:sp>
          <p:nvSpPr>
            <p:cNvPr id="303123" name="Text Box 19"/>
            <p:cNvSpPr txBox="1">
              <a:spLocks noChangeArrowheads="1"/>
            </p:cNvSpPr>
            <p:nvPr/>
          </p:nvSpPr>
          <p:spPr bwMode="auto">
            <a:xfrm>
              <a:off x="1636713" y="4000500"/>
              <a:ext cx="1866900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000" b="1" dirty="0">
                  <a:solidFill>
                    <a:schemeClr val="accent2"/>
                  </a:solidFill>
                  <a:ea typeface="黑体" pitchFamily="2" charset="-122"/>
                </a:rPr>
                <a:t>操作系统</a:t>
              </a:r>
            </a:p>
          </p:txBody>
        </p:sp>
        <p:sp>
          <p:nvSpPr>
            <p:cNvPr id="303124" name="Text Box 20"/>
            <p:cNvSpPr txBox="1">
              <a:spLocks noChangeArrowheads="1"/>
            </p:cNvSpPr>
            <p:nvPr/>
          </p:nvSpPr>
          <p:spPr bwMode="auto">
            <a:xfrm>
              <a:off x="2493963" y="4419600"/>
              <a:ext cx="428625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作业调度、进程调度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6551613" y="1581150"/>
            <a:ext cx="1047750" cy="2228850"/>
            <a:chOff x="4128" y="1236"/>
            <a:chExt cx="660" cy="1404"/>
          </a:xfrm>
        </p:grpSpPr>
        <p:sp>
          <p:nvSpPr>
            <p:cNvPr id="29713" name="AutoShape 24"/>
            <p:cNvSpPr>
              <a:spLocks/>
            </p:cNvSpPr>
            <p:nvPr/>
          </p:nvSpPr>
          <p:spPr bwMode="auto">
            <a:xfrm>
              <a:off x="4128" y="1236"/>
              <a:ext cx="192" cy="1404"/>
            </a:xfrm>
            <a:prstGeom prst="rightBrace">
              <a:avLst>
                <a:gd name="adj1" fmla="val 60937"/>
                <a:gd name="adj2" fmla="val 49106"/>
              </a:avLst>
            </a:prstGeom>
            <a:noFill/>
            <a:ln w="50800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Rectangle 25"/>
            <p:cNvSpPr>
              <a:spLocks noChangeArrowheads="1"/>
            </p:cNvSpPr>
            <p:nvPr/>
          </p:nvSpPr>
          <p:spPr bwMode="auto">
            <a:xfrm>
              <a:off x="4368" y="1632"/>
              <a:ext cx="420" cy="60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  <a:defRPr/>
              </a:pPr>
              <a:endParaRPr lang="zh-CN" altLang="en-US" sz="3800" b="1" dirty="0">
                <a:solidFill>
                  <a:schemeClr val="bg1">
                    <a:lumMod val="50000"/>
                    <a:lumOff val="50000"/>
                  </a:schemeClr>
                </a:solidFill>
                <a:ea typeface="华文新魏" pitchFamily="2" charset="-122"/>
              </a:endParaRPr>
            </a:p>
            <a:p>
              <a:pPr>
                <a:lnSpc>
                  <a:spcPct val="75000"/>
                </a:lnSpc>
                <a:defRPr/>
              </a:pPr>
              <a:r>
                <a:rPr lang="zh-CN" altLang="en-US" sz="3800" b="1" dirty="0">
                  <a:solidFill>
                    <a:srgbClr val="FF3300"/>
                  </a:solidFill>
                  <a:ea typeface="华文新魏" pitchFamily="2" charset="-122"/>
                </a:rPr>
                <a:t>栈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551613" y="4191000"/>
            <a:ext cx="1066800" cy="1830388"/>
            <a:chOff x="4127" y="2640"/>
            <a:chExt cx="672" cy="1153"/>
          </a:xfrm>
        </p:grpSpPr>
        <p:sp>
          <p:nvSpPr>
            <p:cNvPr id="29711" name="AutoShape 27"/>
            <p:cNvSpPr>
              <a:spLocks/>
            </p:cNvSpPr>
            <p:nvPr/>
          </p:nvSpPr>
          <p:spPr bwMode="auto">
            <a:xfrm>
              <a:off x="4127" y="2640"/>
              <a:ext cx="204" cy="1153"/>
            </a:xfrm>
            <a:prstGeom prst="rightBrace">
              <a:avLst>
                <a:gd name="adj1" fmla="val 47100"/>
                <a:gd name="adj2" fmla="val 49106"/>
              </a:avLst>
            </a:prstGeom>
            <a:noFill/>
            <a:ln w="50800" cap="sq">
              <a:solidFill>
                <a:srgbClr val="FF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Rectangle 28"/>
            <p:cNvSpPr>
              <a:spLocks noChangeArrowheads="1"/>
            </p:cNvSpPr>
            <p:nvPr/>
          </p:nvSpPr>
          <p:spPr bwMode="auto">
            <a:xfrm>
              <a:off x="4379" y="2868"/>
              <a:ext cx="420" cy="60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>
                <a:lnSpc>
                  <a:spcPct val="75000"/>
                </a:lnSpc>
              </a:pPr>
              <a:r>
                <a:rPr lang="zh-CN" altLang="en-US" sz="3800" b="1" dirty="0">
                  <a:solidFill>
                    <a:srgbClr val="FF3300"/>
                  </a:solidFill>
                  <a:ea typeface="华文新魏" pitchFamily="2" charset="-122"/>
                </a:rPr>
                <a:t>队</a:t>
              </a:r>
            </a:p>
            <a:p>
              <a:pPr>
                <a:lnSpc>
                  <a:spcPct val="75000"/>
                </a:lnSpc>
              </a:pPr>
              <a:endParaRPr lang="zh-CN" altLang="en-US" sz="3800" b="1" dirty="0">
                <a:solidFill>
                  <a:srgbClr val="FF3300"/>
                </a:solidFill>
                <a:ea typeface="华文新魏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692275" y="4941888"/>
            <a:ext cx="5484813" cy="963612"/>
            <a:chOff x="1692275" y="4941888"/>
            <a:chExt cx="5484813" cy="963612"/>
          </a:xfrm>
        </p:grpSpPr>
        <p:sp>
          <p:nvSpPr>
            <p:cNvPr id="303133" name="Text Box 29"/>
            <p:cNvSpPr txBox="1">
              <a:spLocks noChangeArrowheads="1"/>
            </p:cNvSpPr>
            <p:nvPr/>
          </p:nvSpPr>
          <p:spPr bwMode="auto">
            <a:xfrm>
              <a:off x="1692275" y="4941888"/>
              <a:ext cx="1866900" cy="5492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3000" b="1">
                  <a:solidFill>
                    <a:schemeClr val="accent2"/>
                  </a:solidFill>
                  <a:ea typeface="黑体" pitchFamily="2" charset="-122"/>
                </a:rPr>
                <a:t>后续章节</a:t>
              </a:r>
            </a:p>
          </p:txBody>
        </p:sp>
        <p:sp>
          <p:nvSpPr>
            <p:cNvPr id="303134" name="Text Box 30"/>
            <p:cNvSpPr txBox="1">
              <a:spLocks noChangeArrowheads="1"/>
            </p:cNvSpPr>
            <p:nvPr/>
          </p:nvSpPr>
          <p:spPr bwMode="auto">
            <a:xfrm>
              <a:off x="2528888" y="5416550"/>
              <a:ext cx="4648200" cy="4889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003399"/>
                  </a:solidFill>
                  <a:ea typeface="幼圆" pitchFamily="49" charset="-122"/>
                </a:rPr>
                <a:t>二叉树的层次遍历</a:t>
              </a:r>
              <a:r>
                <a:rPr lang="en-US" altLang="zh-CN" sz="2600" b="1">
                  <a:solidFill>
                    <a:srgbClr val="003399"/>
                  </a:solidFill>
                  <a:ea typeface="幼圆" pitchFamily="49" charset="-122"/>
                </a:rPr>
                <a:t>……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09600" y="304800"/>
            <a:ext cx="6153150" cy="2933700"/>
            <a:chOff x="492" y="384"/>
            <a:chExt cx="3876" cy="1848"/>
          </a:xfrm>
        </p:grpSpPr>
        <p:sp>
          <p:nvSpPr>
            <p:cNvPr id="66580" name="Rectangle 3"/>
            <p:cNvSpPr>
              <a:spLocks noChangeArrowheads="1"/>
            </p:cNvSpPr>
            <p:nvPr/>
          </p:nvSpPr>
          <p:spPr bwMode="auto">
            <a:xfrm>
              <a:off x="492" y="552"/>
              <a:ext cx="3876" cy="1680"/>
            </a:xfrm>
            <a:prstGeom prst="rect">
              <a:avLst/>
            </a:prstGeom>
            <a:solidFill>
              <a:srgbClr val="E7FFE7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16273" dir="2414181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1" name="Oval 32"/>
            <p:cNvSpPr>
              <a:spLocks noChangeArrowheads="1"/>
            </p:cNvSpPr>
            <p:nvPr/>
          </p:nvSpPr>
          <p:spPr bwMode="auto">
            <a:xfrm>
              <a:off x="576" y="384"/>
              <a:ext cx="2448" cy="432"/>
            </a:xfrm>
            <a:prstGeom prst="ellipse">
              <a:avLst/>
            </a:prstGeom>
            <a:solidFill>
              <a:srgbClr val="9CE8E6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56796" dir="159390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2" name="Text Box 33"/>
            <p:cNvSpPr txBox="1">
              <a:spLocks noChangeArrowheads="1"/>
            </p:cNvSpPr>
            <p:nvPr/>
          </p:nvSpPr>
          <p:spPr bwMode="auto">
            <a:xfrm>
              <a:off x="613" y="425"/>
              <a:ext cx="2448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 dirty="0">
                  <a:solidFill>
                    <a:schemeClr val="accent2"/>
                  </a:solidFill>
                </a:rPr>
                <a:t>(</a:t>
              </a:r>
              <a:r>
                <a:rPr kumimoji="1" lang="zh-CN" altLang="en-US" sz="3100" b="1" dirty="0">
                  <a:solidFill>
                    <a:schemeClr val="accent2"/>
                  </a:solidFill>
                </a:rPr>
                <a:t>二</a:t>
              </a:r>
              <a:r>
                <a:rPr kumimoji="1" lang="en-US" altLang="zh-CN" sz="3100" b="1" dirty="0">
                  <a:solidFill>
                    <a:schemeClr val="accent2"/>
                  </a:solidFill>
                </a:rPr>
                <a:t>)</a:t>
              </a:r>
              <a:r>
                <a:rPr kumimoji="1" lang="zh-CN" altLang="en-US" sz="3100" b="1" dirty="0">
                  <a:solidFill>
                    <a:schemeClr val="accent2"/>
                  </a:solidFill>
                </a:rPr>
                <a:t> 队的基本操作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047750" y="973138"/>
            <a:ext cx="4629150" cy="533400"/>
            <a:chOff x="1047750" y="973138"/>
            <a:chExt cx="4629150" cy="533400"/>
          </a:xfrm>
        </p:grpSpPr>
        <p:sp>
          <p:nvSpPr>
            <p:cNvPr id="223267" name="Text Box 35"/>
            <p:cNvSpPr txBox="1">
              <a:spLocks noChangeArrowheads="1"/>
            </p:cNvSpPr>
            <p:nvPr/>
          </p:nvSpPr>
          <p:spPr bwMode="auto">
            <a:xfrm>
              <a:off x="1047750" y="973138"/>
              <a:ext cx="2819400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zh-CN" sz="2900" b="1" dirty="0">
                  <a:ea typeface="幼圆" pitchFamily="49" charset="-122"/>
                </a:rPr>
                <a:t>1.</a:t>
              </a:r>
              <a:r>
                <a:rPr kumimoji="1" lang="zh-CN" altLang="en-US" sz="2900" b="1" dirty="0">
                  <a:ea typeface="幼圆" pitchFamily="49" charset="-122"/>
                </a:rPr>
                <a:t>  </a:t>
              </a:r>
              <a:r>
                <a:rPr kumimoji="1" lang="zh-CN" altLang="zh-CN" sz="2900" b="1" dirty="0">
                  <a:latin typeface="幼圆" pitchFamily="49" charset="-122"/>
                  <a:ea typeface="幼圆" pitchFamily="49" charset="-122"/>
                </a:rPr>
                <a:t>队的插入</a:t>
              </a:r>
              <a:endParaRPr kumimoji="1" lang="en-US" altLang="zh-CN" sz="2900" b="1" dirty="0">
                <a:ea typeface="幼圆" pitchFamily="49" charset="-122"/>
              </a:endParaRPr>
            </a:p>
          </p:txBody>
        </p:sp>
        <p:sp>
          <p:nvSpPr>
            <p:cNvPr id="223268" name="Text Box 36"/>
            <p:cNvSpPr txBox="1">
              <a:spLocks noChangeArrowheads="1"/>
            </p:cNvSpPr>
            <p:nvPr/>
          </p:nvSpPr>
          <p:spPr bwMode="auto">
            <a:xfrm>
              <a:off x="3238500" y="973138"/>
              <a:ext cx="2438400" cy="4730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zh-CN" sz="2500" b="1" dirty="0">
                  <a:solidFill>
                    <a:srgbClr val="FF3300"/>
                  </a:solidFill>
                  <a:ea typeface="幼圆" pitchFamily="49" charset="-122"/>
                </a:rPr>
                <a:t>（进队、入队）</a:t>
              </a:r>
              <a:endParaRPr kumimoji="1" lang="en-US" altLang="zh-CN" sz="2500" b="1" dirty="0">
                <a:solidFill>
                  <a:srgbClr val="FF3300"/>
                </a:solidFill>
                <a:ea typeface="幼圆" pitchFamily="49" charset="-122"/>
              </a:endParaRPr>
            </a:p>
          </p:txBody>
        </p:sp>
      </p:grpSp>
      <p:sp>
        <p:nvSpPr>
          <p:cNvPr id="223269" name="Text Box 37"/>
          <p:cNvSpPr txBox="1">
            <a:spLocks noChangeArrowheads="1"/>
          </p:cNvSpPr>
          <p:nvPr/>
        </p:nvSpPr>
        <p:spPr bwMode="auto">
          <a:xfrm>
            <a:off x="1047750" y="1793875"/>
            <a:ext cx="5619750" cy="5334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900" b="1" dirty="0"/>
              <a:t>3.  </a:t>
            </a:r>
            <a:r>
              <a:rPr kumimoji="1" lang="zh-CN" altLang="en-US" sz="2900" b="1" dirty="0">
                <a:ea typeface="幼圆" pitchFamily="49" charset="-122"/>
              </a:rPr>
              <a:t>测试队是否为空</a:t>
            </a:r>
            <a:endParaRPr kumimoji="1" lang="en-US" altLang="zh-CN" sz="29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047750" y="1371600"/>
            <a:ext cx="4648200" cy="533400"/>
            <a:chOff x="1047750" y="1371600"/>
            <a:chExt cx="4648200" cy="533400"/>
          </a:xfrm>
        </p:grpSpPr>
        <p:sp>
          <p:nvSpPr>
            <p:cNvPr id="223270" name="Text Box 38"/>
            <p:cNvSpPr txBox="1">
              <a:spLocks noChangeArrowheads="1"/>
            </p:cNvSpPr>
            <p:nvPr/>
          </p:nvSpPr>
          <p:spPr bwMode="auto">
            <a:xfrm>
              <a:off x="1047750" y="1371600"/>
              <a:ext cx="2971800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/>
                <a:t>2.  </a:t>
              </a:r>
              <a:r>
                <a:rPr kumimoji="1" lang="zh-CN" altLang="en-US" sz="2900" b="1" dirty="0">
                  <a:ea typeface="幼圆" pitchFamily="49" charset="-122"/>
                </a:rPr>
                <a:t>队的删除</a:t>
              </a:r>
              <a:endParaRPr kumimoji="1" lang="en-US" altLang="zh-CN" sz="2900" b="1" dirty="0"/>
            </a:p>
          </p:txBody>
        </p:sp>
        <p:sp>
          <p:nvSpPr>
            <p:cNvPr id="223271" name="Text Box 39"/>
            <p:cNvSpPr txBox="1">
              <a:spLocks noChangeArrowheads="1"/>
            </p:cNvSpPr>
            <p:nvPr/>
          </p:nvSpPr>
          <p:spPr bwMode="auto">
            <a:xfrm>
              <a:off x="3257550" y="1371600"/>
              <a:ext cx="2438400" cy="47307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zh-CN" sz="2500" b="1">
                  <a:solidFill>
                    <a:srgbClr val="FF3300"/>
                  </a:solidFill>
                  <a:ea typeface="幼圆" pitchFamily="49" charset="-122"/>
                </a:rPr>
                <a:t>（出队、退队）</a:t>
              </a:r>
              <a:endParaRPr kumimoji="1" lang="en-US" altLang="zh-CN" sz="2500" b="1">
                <a:solidFill>
                  <a:srgbClr val="FF3300"/>
                </a:solidFill>
                <a:ea typeface="幼圆" pitchFamily="49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28700" y="2209800"/>
            <a:ext cx="5486400" cy="927100"/>
            <a:chOff x="1028700" y="2209800"/>
            <a:chExt cx="5486400" cy="927100"/>
          </a:xfrm>
        </p:grpSpPr>
        <p:sp>
          <p:nvSpPr>
            <p:cNvPr id="223272" name="Text Box 40"/>
            <p:cNvSpPr txBox="1">
              <a:spLocks noChangeArrowheads="1"/>
            </p:cNvSpPr>
            <p:nvPr/>
          </p:nvSpPr>
          <p:spPr bwMode="auto">
            <a:xfrm>
              <a:off x="1028700" y="2209800"/>
              <a:ext cx="4362450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 dirty="0">
                  <a:solidFill>
                    <a:srgbClr val="002C84"/>
                  </a:solidFill>
                </a:rPr>
                <a:t>4.  </a:t>
              </a:r>
              <a:r>
                <a:rPr kumimoji="1" lang="zh-CN" altLang="en-US" sz="2900" b="1" dirty="0">
                  <a:solidFill>
                    <a:srgbClr val="002C84"/>
                  </a:solidFill>
                  <a:ea typeface="幼圆" pitchFamily="49" charset="-122"/>
                </a:rPr>
                <a:t>检索当前队头元素</a:t>
              </a:r>
              <a:endParaRPr kumimoji="1" lang="en-US" altLang="zh-CN" sz="2900" b="1" dirty="0">
                <a:solidFill>
                  <a:srgbClr val="002C84"/>
                </a:solidFill>
              </a:endParaRPr>
            </a:p>
          </p:txBody>
        </p:sp>
        <p:sp>
          <p:nvSpPr>
            <p:cNvPr id="223273" name="Text Box 41"/>
            <p:cNvSpPr txBox="1">
              <a:spLocks noChangeArrowheads="1"/>
            </p:cNvSpPr>
            <p:nvPr/>
          </p:nvSpPr>
          <p:spPr bwMode="auto">
            <a:xfrm>
              <a:off x="1047750" y="2603500"/>
              <a:ext cx="5467350" cy="5334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900" b="1">
                  <a:solidFill>
                    <a:srgbClr val="002C84"/>
                  </a:solidFill>
                </a:rPr>
                <a:t>5.  </a:t>
              </a:r>
              <a:r>
                <a:rPr kumimoji="1" lang="zh-CN" altLang="en-US" sz="2900" b="1">
                  <a:solidFill>
                    <a:srgbClr val="002C84"/>
                  </a:solidFill>
                  <a:ea typeface="幼圆" pitchFamily="49" charset="-122"/>
                </a:rPr>
                <a:t>创建一个空队</a:t>
              </a:r>
              <a:endParaRPr kumimoji="1" lang="en-US" altLang="zh-CN" sz="2900" b="1">
                <a:solidFill>
                  <a:srgbClr val="002C84"/>
                </a:solidFill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619750" y="885825"/>
            <a:ext cx="644525" cy="1447800"/>
            <a:chOff x="3648" y="750"/>
            <a:chExt cx="406" cy="912"/>
          </a:xfrm>
        </p:grpSpPr>
        <p:sp>
          <p:nvSpPr>
            <p:cNvPr id="66577" name="Text Box 43"/>
            <p:cNvSpPr txBox="1">
              <a:spLocks noChangeArrowheads="1"/>
            </p:cNvSpPr>
            <p:nvPr/>
          </p:nvSpPr>
          <p:spPr bwMode="auto">
            <a:xfrm rot="545442">
              <a:off x="3648" y="750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66578" name="Text Box 44"/>
            <p:cNvSpPr txBox="1">
              <a:spLocks noChangeArrowheads="1"/>
            </p:cNvSpPr>
            <p:nvPr/>
          </p:nvSpPr>
          <p:spPr bwMode="auto">
            <a:xfrm rot="545442">
              <a:off x="3660" y="1009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>
                <a:solidFill>
                  <a:srgbClr val="FF3300"/>
                </a:solidFill>
              </a:endParaRPr>
            </a:p>
          </p:txBody>
        </p:sp>
        <p:sp>
          <p:nvSpPr>
            <p:cNvPr id="66579" name="Text Box 45"/>
            <p:cNvSpPr txBox="1">
              <a:spLocks noChangeArrowheads="1"/>
            </p:cNvSpPr>
            <p:nvPr/>
          </p:nvSpPr>
          <p:spPr bwMode="auto">
            <a:xfrm rot="545442">
              <a:off x="3660" y="1297"/>
              <a:ext cx="394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b="1" dirty="0">
                  <a:solidFill>
                    <a:srgbClr val="FF3300"/>
                  </a:solidFill>
                  <a:sym typeface="Symbol" pitchFamily="18" charset="2"/>
                </a:rPr>
                <a:t></a:t>
              </a:r>
              <a:endParaRPr lang="zh-CN" altLang="en-US" b="1" dirty="0">
                <a:solidFill>
                  <a:srgbClr val="FF330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286000" y="3581400"/>
            <a:ext cx="6246813" cy="2133600"/>
            <a:chOff x="2286000" y="3581400"/>
            <a:chExt cx="6246813" cy="2133600"/>
          </a:xfrm>
        </p:grpSpPr>
        <p:grpSp>
          <p:nvGrpSpPr>
            <p:cNvPr id="4" name="Group 49"/>
            <p:cNvGrpSpPr>
              <a:grpSpLocks/>
            </p:cNvGrpSpPr>
            <p:nvPr/>
          </p:nvGrpSpPr>
          <p:grpSpPr bwMode="auto">
            <a:xfrm>
              <a:off x="2286000" y="3581400"/>
              <a:ext cx="6019800" cy="2133600"/>
              <a:chOff x="1584" y="2352"/>
              <a:chExt cx="3792" cy="1344"/>
            </a:xfrm>
          </p:grpSpPr>
          <p:sp>
            <p:nvSpPr>
              <p:cNvPr id="66574" name="Rectangle 14"/>
              <p:cNvSpPr>
                <a:spLocks noChangeArrowheads="1"/>
              </p:cNvSpPr>
              <p:nvPr/>
            </p:nvSpPr>
            <p:spPr bwMode="auto">
              <a:xfrm>
                <a:off x="1584" y="2352"/>
                <a:ext cx="3792" cy="1344"/>
              </a:xfrm>
              <a:prstGeom prst="rect">
                <a:avLst/>
              </a:prstGeom>
              <a:solidFill>
                <a:srgbClr val="CCFFF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24686" dir="2562563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5" name="Oval 47"/>
              <p:cNvSpPr>
                <a:spLocks noChangeArrowheads="1"/>
              </p:cNvSpPr>
              <p:nvPr/>
            </p:nvSpPr>
            <p:spPr bwMode="auto">
              <a:xfrm>
                <a:off x="1776" y="2645"/>
                <a:ext cx="432" cy="816"/>
              </a:xfrm>
              <a:prstGeom prst="ellipse">
                <a:avLst/>
              </a:prstGeom>
              <a:solidFill>
                <a:srgbClr val="CDE6FF"/>
              </a:solidFill>
              <a:ln w="12700" cap="sq">
                <a:noFill/>
                <a:round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76" name="Rectangle 48"/>
              <p:cNvSpPr>
                <a:spLocks noChangeArrowheads="1"/>
              </p:cNvSpPr>
              <p:nvPr/>
            </p:nvSpPr>
            <p:spPr bwMode="auto">
              <a:xfrm>
                <a:off x="1805" y="2640"/>
                <a:ext cx="365" cy="81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zh-CN" altLang="en-US" sz="3100" b="1">
                    <a:solidFill>
                      <a:srgbClr val="FF3300"/>
                    </a:solidFill>
                    <a:ea typeface="黑体" pitchFamily="2" charset="-122"/>
                  </a:rPr>
                  <a:t>特</a:t>
                </a:r>
              </a:p>
              <a:p>
                <a:pPr>
                  <a:lnSpc>
                    <a:spcPct val="85000"/>
                  </a:lnSpc>
                </a:pPr>
                <a:r>
                  <a:rPr lang="zh-CN" altLang="en-US" sz="3100" b="1">
                    <a:solidFill>
                      <a:srgbClr val="FF3300"/>
                    </a:solidFill>
                    <a:ea typeface="黑体" pitchFamily="2" charset="-122"/>
                  </a:rPr>
                  <a:t>殊</a:t>
                </a:r>
              </a:p>
              <a:p>
                <a:pPr>
                  <a:lnSpc>
                    <a:spcPct val="85000"/>
                  </a:lnSpc>
                </a:pPr>
                <a:r>
                  <a:rPr lang="zh-CN" altLang="en-US" sz="3100" b="1">
                    <a:solidFill>
                      <a:srgbClr val="FF3300"/>
                    </a:solidFill>
                    <a:ea typeface="黑体" pitchFamily="2" charset="-122"/>
                  </a:rPr>
                  <a:t>性</a:t>
                </a:r>
                <a:endParaRPr lang="zh-CN" altLang="en-US" sz="3100" b="1">
                  <a:solidFill>
                    <a:srgbClr val="FF3300"/>
                  </a:solidFill>
                </a:endParaRPr>
              </a:p>
            </p:txBody>
          </p:sp>
        </p:grpSp>
        <p:sp>
          <p:nvSpPr>
            <p:cNvPr id="223282" name="Text Box 50"/>
            <p:cNvSpPr txBox="1">
              <a:spLocks noChangeArrowheads="1"/>
            </p:cNvSpPr>
            <p:nvPr/>
          </p:nvSpPr>
          <p:spPr bwMode="auto">
            <a:xfrm>
              <a:off x="3581400" y="3886200"/>
              <a:ext cx="4951413" cy="8191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2C84"/>
                  </a:solidFill>
                  <a:ea typeface="幼圆" pitchFamily="49" charset="-122"/>
                </a:rPr>
                <a:t>1.</a:t>
              </a:r>
              <a:r>
                <a:rPr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其操作仅是一般线性表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  的操作的一个子集。</a:t>
              </a:r>
            </a:p>
          </p:txBody>
        </p:sp>
        <p:sp>
          <p:nvSpPr>
            <p:cNvPr id="223283" name="Text Box 51"/>
            <p:cNvSpPr txBox="1">
              <a:spLocks noChangeArrowheads="1"/>
            </p:cNvSpPr>
            <p:nvPr/>
          </p:nvSpPr>
          <p:spPr bwMode="auto">
            <a:xfrm>
              <a:off x="3579813" y="4689475"/>
              <a:ext cx="4649787" cy="8191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2C84"/>
                  </a:solidFill>
                  <a:ea typeface="幼圆" pitchFamily="49" charset="-122"/>
                </a:rPr>
                <a:t>2.</a:t>
              </a:r>
              <a:r>
                <a:rPr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插入和删除操作的位置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  受到限制。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69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2800" dirty="0">
                <a:solidFill>
                  <a:schemeClr val="tx1"/>
                </a:solidFill>
              </a:rPr>
              <a:t>队列的基本操作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266700" indent="-266700"/>
            <a:r>
              <a:rPr lang="en-US" altLang="zh-CN" sz="2000" b="0" dirty="0"/>
              <a:t>void </a:t>
            </a:r>
            <a:r>
              <a:rPr lang="en-US" altLang="zh-CN" sz="2000" b="0" dirty="0" err="1"/>
              <a:t>enQueue</a:t>
            </a:r>
            <a:r>
              <a:rPr lang="en-US" altLang="zh-CN" sz="2000" b="0" dirty="0"/>
              <a:t>(Queue q, </a:t>
            </a:r>
            <a:r>
              <a:rPr lang="en-US" altLang="zh-CN" sz="2000" b="0" dirty="0" err="1"/>
              <a:t>ElemType</a:t>
            </a:r>
            <a:r>
              <a:rPr lang="en-US" altLang="zh-CN" sz="2000" b="0" dirty="0"/>
              <a:t> ); //</a:t>
            </a:r>
            <a:r>
              <a:rPr lang="zh-CN" altLang="en-US" sz="2000" b="0" dirty="0"/>
              <a:t>元素进队，即在队尾插入一  个元素</a:t>
            </a:r>
            <a:endParaRPr lang="en-US" altLang="zh-CN" sz="2000" b="0" dirty="0"/>
          </a:p>
          <a:p>
            <a:r>
              <a:rPr lang="en-US" altLang="zh-CN" sz="2000" b="0" dirty="0" err="1"/>
              <a:t>ElemType</a:t>
            </a:r>
            <a:r>
              <a:rPr lang="en-US" altLang="zh-CN" sz="2000" b="0" dirty="0"/>
              <a:t> </a:t>
            </a:r>
            <a:r>
              <a:rPr lang="en-US" altLang="zh-CN" sz="2000" b="0" dirty="0" err="1"/>
              <a:t>deQueue</a:t>
            </a:r>
            <a:r>
              <a:rPr lang="en-US" altLang="zh-CN" sz="2000" b="0" dirty="0"/>
              <a:t>(Queue q); //</a:t>
            </a:r>
            <a:r>
              <a:rPr lang="zh-CN" altLang="en-US" sz="2000" b="0" dirty="0"/>
              <a:t>元素出队，即队头删除一个元素</a:t>
            </a:r>
            <a:endParaRPr lang="en-US" altLang="zh-CN" sz="2000" b="0" dirty="0"/>
          </a:p>
          <a:p>
            <a:r>
              <a:rPr lang="en-US" altLang="zh-CN" sz="2000" b="0" dirty="0" err="1"/>
              <a:t>isFull</a:t>
            </a:r>
            <a:r>
              <a:rPr lang="en-US" altLang="zh-CN" sz="2000" b="0" dirty="0"/>
              <a:t>(Queue q); //</a:t>
            </a:r>
            <a:r>
              <a:rPr lang="zh-CN" altLang="en-US" sz="2000" b="0" dirty="0"/>
              <a:t>测试队列是否已满</a:t>
            </a:r>
            <a:endParaRPr lang="en-US" altLang="zh-CN" sz="2000" b="0" dirty="0"/>
          </a:p>
          <a:p>
            <a:r>
              <a:rPr lang="en-US" altLang="zh-CN" sz="2000" b="0" dirty="0" err="1"/>
              <a:t>isEmpty</a:t>
            </a:r>
            <a:r>
              <a:rPr lang="en-US" altLang="zh-CN" sz="2000" b="0" dirty="0"/>
              <a:t>(Queue q); //</a:t>
            </a:r>
            <a:r>
              <a:rPr lang="zh-CN" altLang="en-US" sz="2000" b="0" dirty="0"/>
              <a:t>测试队列是否为空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228600"/>
            <a:ext cx="5562600" cy="762000"/>
            <a:chOff x="288" y="192"/>
            <a:chExt cx="3504" cy="480"/>
          </a:xfrm>
        </p:grpSpPr>
        <p:sp>
          <p:nvSpPr>
            <p:cNvPr id="67618" name="Rectangle 3"/>
            <p:cNvSpPr>
              <a:spLocks noChangeArrowheads="1"/>
            </p:cNvSpPr>
            <p:nvPr/>
          </p:nvSpPr>
          <p:spPr bwMode="auto">
            <a:xfrm>
              <a:off x="288" y="192"/>
              <a:ext cx="3504" cy="480"/>
            </a:xfrm>
            <a:prstGeom prst="rect">
              <a:avLst/>
            </a:prstGeom>
            <a:solidFill>
              <a:srgbClr val="EBFFEB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62639" dir="2319588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9" name="Rectangle 4"/>
            <p:cNvSpPr>
              <a:spLocks noChangeArrowheads="1"/>
            </p:cNvSpPr>
            <p:nvPr/>
          </p:nvSpPr>
          <p:spPr bwMode="auto">
            <a:xfrm>
              <a:off x="360" y="240"/>
              <a:ext cx="333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rgbClr val="FF3300"/>
                  </a:solidFill>
                </a:rPr>
                <a:t> </a:t>
              </a:r>
              <a:r>
                <a:rPr kumimoji="1" lang="en-US" altLang="zh-CN" sz="3600" b="1" dirty="0">
                  <a:solidFill>
                    <a:srgbClr val="FF3300"/>
                  </a:solidFill>
                </a:rPr>
                <a:t>3</a:t>
              </a:r>
              <a:r>
                <a:rPr kumimoji="1" lang="zh-CN" altLang="en-US" sz="3600" b="1" dirty="0">
                  <a:solidFill>
                    <a:srgbClr val="FF3300"/>
                  </a:solidFill>
                </a:rPr>
                <a:t>.</a:t>
              </a:r>
              <a:r>
                <a:rPr kumimoji="1" lang="en-US" altLang="zh-CN" sz="3600" b="1" dirty="0">
                  <a:solidFill>
                    <a:srgbClr val="FF3300"/>
                  </a:solidFill>
                </a:rPr>
                <a:t>5  </a:t>
              </a:r>
              <a:r>
                <a:rPr kumimoji="1" lang="zh-CN" altLang="en-US" sz="3600" b="1" dirty="0">
                  <a:solidFill>
                    <a:srgbClr val="FF3300"/>
                  </a:solidFill>
                </a:rPr>
                <a:t>队的顺序存储结构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09600" y="1700213"/>
            <a:ext cx="8167688" cy="3124200"/>
            <a:chOff x="419" y="1008"/>
            <a:chExt cx="5145" cy="1968"/>
          </a:xfrm>
        </p:grpSpPr>
        <p:sp>
          <p:nvSpPr>
            <p:cNvPr id="67616" name="Freeform 6"/>
            <p:cNvSpPr>
              <a:spLocks/>
            </p:cNvSpPr>
            <p:nvPr/>
          </p:nvSpPr>
          <p:spPr bwMode="auto">
            <a:xfrm>
              <a:off x="419" y="1008"/>
              <a:ext cx="5145" cy="1968"/>
            </a:xfrm>
            <a:custGeom>
              <a:avLst/>
              <a:gdLst>
                <a:gd name="T0" fmla="*/ 189 w 5150"/>
                <a:gd name="T1" fmla="*/ 285 h 1770"/>
                <a:gd name="T2" fmla="*/ 4205 w 5150"/>
                <a:gd name="T3" fmla="*/ 302 h 1770"/>
                <a:gd name="T4" fmla="*/ 4918 w 5150"/>
                <a:gd name="T5" fmla="*/ 662 h 1770"/>
                <a:gd name="T6" fmla="*/ 4871 w 5150"/>
                <a:gd name="T7" fmla="*/ 1290 h 1770"/>
                <a:gd name="T8" fmla="*/ 4882 w 5150"/>
                <a:gd name="T9" fmla="*/ 1703 h 1770"/>
                <a:gd name="T10" fmla="*/ 4918 w 5150"/>
                <a:gd name="T11" fmla="*/ 1882 h 1770"/>
                <a:gd name="T12" fmla="*/ 3374 w 5150"/>
                <a:gd name="T13" fmla="*/ 2117 h 1770"/>
                <a:gd name="T14" fmla="*/ 2343 w 5150"/>
                <a:gd name="T15" fmla="*/ 2135 h 1770"/>
                <a:gd name="T16" fmla="*/ 1767 w 5150"/>
                <a:gd name="T17" fmla="*/ 2026 h 1770"/>
                <a:gd name="T18" fmla="*/ 47 w 5150"/>
                <a:gd name="T19" fmla="*/ 2008 h 1770"/>
                <a:gd name="T20" fmla="*/ 59 w 5150"/>
                <a:gd name="T21" fmla="*/ 1308 h 1770"/>
                <a:gd name="T22" fmla="*/ 94 w 5150"/>
                <a:gd name="T23" fmla="*/ 1271 h 1770"/>
                <a:gd name="T24" fmla="*/ 130 w 5150"/>
                <a:gd name="T25" fmla="*/ 1129 h 1770"/>
                <a:gd name="T26" fmla="*/ 141 w 5150"/>
                <a:gd name="T27" fmla="*/ 1056 h 1770"/>
                <a:gd name="T28" fmla="*/ 153 w 5150"/>
                <a:gd name="T29" fmla="*/ 1003 h 1770"/>
                <a:gd name="T30" fmla="*/ 106 w 5150"/>
                <a:gd name="T31" fmla="*/ 894 h 1770"/>
                <a:gd name="T32" fmla="*/ 47 w 5150"/>
                <a:gd name="T33" fmla="*/ 678 h 1770"/>
                <a:gd name="T34" fmla="*/ 59 w 5150"/>
                <a:gd name="T35" fmla="*/ 231 h 1770"/>
                <a:gd name="T36" fmla="*/ 259 w 5150"/>
                <a:gd name="T37" fmla="*/ 247 h 1770"/>
                <a:gd name="T38" fmla="*/ 294 w 5150"/>
                <a:gd name="T39" fmla="*/ 285 h 1770"/>
                <a:gd name="T40" fmla="*/ 261 w 5150"/>
                <a:gd name="T41" fmla="*/ 490 h 177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150" h="1770">
                  <a:moveTo>
                    <a:pt x="189" y="186"/>
                  </a:moveTo>
                  <a:cubicBezTo>
                    <a:pt x="1533" y="190"/>
                    <a:pt x="2877" y="188"/>
                    <a:pt x="4221" y="198"/>
                  </a:cubicBezTo>
                  <a:cubicBezTo>
                    <a:pt x="4571" y="201"/>
                    <a:pt x="5150" y="0"/>
                    <a:pt x="4938" y="433"/>
                  </a:cubicBezTo>
                  <a:cubicBezTo>
                    <a:pt x="4910" y="569"/>
                    <a:pt x="4916" y="708"/>
                    <a:pt x="4891" y="844"/>
                  </a:cubicBezTo>
                  <a:cubicBezTo>
                    <a:pt x="4895" y="934"/>
                    <a:pt x="4895" y="1024"/>
                    <a:pt x="4902" y="1114"/>
                  </a:cubicBezTo>
                  <a:cubicBezTo>
                    <a:pt x="4905" y="1155"/>
                    <a:pt x="4938" y="1232"/>
                    <a:pt x="4938" y="1232"/>
                  </a:cubicBezTo>
                  <a:cubicBezTo>
                    <a:pt x="4755" y="1770"/>
                    <a:pt x="3724" y="1382"/>
                    <a:pt x="3386" y="1385"/>
                  </a:cubicBezTo>
                  <a:cubicBezTo>
                    <a:pt x="3019" y="1412"/>
                    <a:pt x="2778" y="1403"/>
                    <a:pt x="2351" y="1397"/>
                  </a:cubicBezTo>
                  <a:cubicBezTo>
                    <a:pt x="2160" y="1382"/>
                    <a:pt x="1966" y="1330"/>
                    <a:pt x="1775" y="1326"/>
                  </a:cubicBezTo>
                  <a:cubicBezTo>
                    <a:pt x="1199" y="1315"/>
                    <a:pt x="623" y="1318"/>
                    <a:pt x="47" y="1314"/>
                  </a:cubicBezTo>
                  <a:cubicBezTo>
                    <a:pt x="51" y="1161"/>
                    <a:pt x="44" y="1008"/>
                    <a:pt x="59" y="856"/>
                  </a:cubicBezTo>
                  <a:cubicBezTo>
                    <a:pt x="60" y="842"/>
                    <a:pt x="86" y="844"/>
                    <a:pt x="94" y="832"/>
                  </a:cubicBezTo>
                  <a:cubicBezTo>
                    <a:pt x="113" y="804"/>
                    <a:pt x="115" y="768"/>
                    <a:pt x="130" y="738"/>
                  </a:cubicBezTo>
                  <a:cubicBezTo>
                    <a:pt x="134" y="722"/>
                    <a:pt x="137" y="706"/>
                    <a:pt x="141" y="691"/>
                  </a:cubicBezTo>
                  <a:cubicBezTo>
                    <a:pt x="144" y="679"/>
                    <a:pt x="157" y="668"/>
                    <a:pt x="153" y="656"/>
                  </a:cubicBezTo>
                  <a:cubicBezTo>
                    <a:pt x="144" y="629"/>
                    <a:pt x="120" y="609"/>
                    <a:pt x="106" y="585"/>
                  </a:cubicBezTo>
                  <a:cubicBezTo>
                    <a:pt x="79" y="540"/>
                    <a:pt x="71" y="491"/>
                    <a:pt x="47" y="444"/>
                  </a:cubicBezTo>
                  <a:cubicBezTo>
                    <a:pt x="51" y="346"/>
                    <a:pt x="0" y="229"/>
                    <a:pt x="59" y="151"/>
                  </a:cubicBezTo>
                  <a:cubicBezTo>
                    <a:pt x="99" y="98"/>
                    <a:pt x="193" y="155"/>
                    <a:pt x="259" y="162"/>
                  </a:cubicBezTo>
                  <a:cubicBezTo>
                    <a:pt x="298" y="166"/>
                    <a:pt x="294" y="165"/>
                    <a:pt x="294" y="186"/>
                  </a:cubicBezTo>
                  <a:lnTo>
                    <a:pt x="261" y="321"/>
                  </a:lnTo>
                </a:path>
              </a:pathLst>
            </a:custGeom>
            <a:solidFill>
              <a:srgbClr val="E1F0FF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62639" dir="2319588" algn="ctr" rotWithShape="0">
                <a:srgbClr val="D1D1D1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7" name="Text Box 7"/>
            <p:cNvSpPr txBox="1">
              <a:spLocks noChangeArrowheads="1"/>
            </p:cNvSpPr>
            <p:nvPr/>
          </p:nvSpPr>
          <p:spPr bwMode="auto">
            <a:xfrm>
              <a:off x="734" y="1390"/>
              <a:ext cx="4435" cy="100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    在实际程序设计过程中，通常借助一个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一维数组</a:t>
              </a:r>
              <a:r>
                <a:rPr kumimoji="1" lang="en-US" altLang="en-US" sz="2700" b="1" dirty="0">
                  <a:solidFill>
                    <a:srgbClr val="FF3300"/>
                  </a:solidFill>
                  <a:ea typeface="幼圆" pitchFamily="49" charset="-122"/>
                </a:rPr>
                <a:t>QUEUE[0..M</a:t>
              </a:r>
              <a:r>
                <a:rPr lang="en-US" altLang="zh-CN" sz="2400" b="1" dirty="0">
                  <a:solidFill>
                    <a:srgbClr val="FF3300"/>
                  </a:solidFill>
                </a:rPr>
                <a:t>–</a:t>
              </a:r>
              <a:r>
                <a:rPr kumimoji="1" lang="en-US" altLang="en-US" sz="2700" b="1" dirty="0">
                  <a:solidFill>
                    <a:srgbClr val="FF3300"/>
                  </a:solidFill>
                  <a:ea typeface="幼圆" pitchFamily="49" charset="-122"/>
                </a:rPr>
                <a:t>1]</a:t>
              </a:r>
              <a:r>
                <a:rPr kumimoji="1" lang="zh-CN" altLang="en-US" sz="27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来描述队的顺序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存储结构，同时，设置两个变量</a:t>
              </a:r>
              <a:r>
                <a:rPr kumimoji="1" lang="zh-CN" altLang="en-US" sz="2700" b="1" dirty="0">
                  <a:solidFill>
                    <a:srgbClr val="002C84"/>
                  </a:solidFill>
                  <a:ea typeface="幼圆" pitchFamily="49" charset="-122"/>
                </a:rPr>
                <a:t> </a:t>
              </a:r>
              <a:r>
                <a:rPr kumimoji="1" lang="en-US" altLang="en-US" sz="2800" b="1" dirty="0">
                  <a:solidFill>
                    <a:srgbClr val="FF3300"/>
                  </a:solidFill>
                  <a:ea typeface="幼圆" pitchFamily="49" charset="-122"/>
                </a:rPr>
                <a:t>front</a:t>
              </a:r>
              <a:r>
                <a:rPr kumimoji="1" lang="zh-CN" altLang="en-US" sz="27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与</a:t>
              </a:r>
              <a:r>
                <a:rPr kumimoji="1" lang="en-US" altLang="en-US" sz="2800" b="1" dirty="0">
                  <a:solidFill>
                    <a:srgbClr val="FF3300"/>
                  </a:solidFill>
                  <a:ea typeface="幼圆" pitchFamily="49" charset="-122"/>
                </a:rPr>
                <a:t>rear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700" b="1" dirty="0">
                  <a:solidFill>
                    <a:srgbClr val="002C84"/>
                  </a:solidFill>
                  <a:latin typeface="幼圆" pitchFamily="49" charset="-122"/>
                  <a:ea typeface="幼圆" pitchFamily="49" charset="-122"/>
                </a:rPr>
                <a:t>分别指出当前队头元素与队尾元素的位置。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990600" y="4437063"/>
            <a:ext cx="6534150" cy="1079500"/>
            <a:chOff x="624" y="2795"/>
            <a:chExt cx="4116" cy="680"/>
          </a:xfrm>
        </p:grpSpPr>
        <p:sp>
          <p:nvSpPr>
            <p:cNvPr id="67605" name="Rectangle 9"/>
            <p:cNvSpPr>
              <a:spLocks noChangeArrowheads="1"/>
            </p:cNvSpPr>
            <p:nvPr/>
          </p:nvSpPr>
          <p:spPr bwMode="auto">
            <a:xfrm>
              <a:off x="1008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6" name="Rectangle 10"/>
            <p:cNvSpPr>
              <a:spLocks noChangeArrowheads="1"/>
            </p:cNvSpPr>
            <p:nvPr/>
          </p:nvSpPr>
          <p:spPr bwMode="auto">
            <a:xfrm>
              <a:off x="1296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7" name="Rectangle 11"/>
            <p:cNvSpPr>
              <a:spLocks noChangeArrowheads="1"/>
            </p:cNvSpPr>
            <p:nvPr/>
          </p:nvSpPr>
          <p:spPr bwMode="auto">
            <a:xfrm>
              <a:off x="1584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8" name="Rectangle 12"/>
            <p:cNvSpPr>
              <a:spLocks noChangeArrowheads="1"/>
            </p:cNvSpPr>
            <p:nvPr/>
          </p:nvSpPr>
          <p:spPr bwMode="auto">
            <a:xfrm>
              <a:off x="1872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9" name="Rectangle 13"/>
            <p:cNvSpPr>
              <a:spLocks noChangeArrowheads="1"/>
            </p:cNvSpPr>
            <p:nvPr/>
          </p:nvSpPr>
          <p:spPr bwMode="auto">
            <a:xfrm>
              <a:off x="2160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0" name="Rectangle 14"/>
            <p:cNvSpPr>
              <a:spLocks noChangeArrowheads="1"/>
            </p:cNvSpPr>
            <p:nvPr/>
          </p:nvSpPr>
          <p:spPr bwMode="auto">
            <a:xfrm>
              <a:off x="4032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1" name="Rectangle 15"/>
            <p:cNvSpPr>
              <a:spLocks noChangeArrowheads="1"/>
            </p:cNvSpPr>
            <p:nvPr/>
          </p:nvSpPr>
          <p:spPr bwMode="auto">
            <a:xfrm>
              <a:off x="2736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2" name="Rectangle 16"/>
            <p:cNvSpPr>
              <a:spLocks noChangeArrowheads="1"/>
            </p:cNvSpPr>
            <p:nvPr/>
          </p:nvSpPr>
          <p:spPr bwMode="auto">
            <a:xfrm>
              <a:off x="2448" y="3235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3" name="Line 17"/>
            <p:cNvSpPr>
              <a:spLocks noChangeShapeType="1"/>
            </p:cNvSpPr>
            <p:nvPr/>
          </p:nvSpPr>
          <p:spPr bwMode="auto">
            <a:xfrm>
              <a:off x="2976" y="3235"/>
              <a:ext cx="1104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4" name="Line 18"/>
            <p:cNvSpPr>
              <a:spLocks noChangeShapeType="1"/>
            </p:cNvSpPr>
            <p:nvPr/>
          </p:nvSpPr>
          <p:spPr bwMode="auto">
            <a:xfrm>
              <a:off x="2976" y="3475"/>
              <a:ext cx="1104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5" name="Text Box 19"/>
            <p:cNvSpPr txBox="1">
              <a:spLocks noChangeArrowheads="1"/>
            </p:cNvSpPr>
            <p:nvPr/>
          </p:nvSpPr>
          <p:spPr bwMode="auto">
            <a:xfrm>
              <a:off x="624" y="2795"/>
              <a:ext cx="4116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solidFill>
                    <a:srgbClr val="FF3300"/>
                  </a:solidFill>
                </a:rPr>
                <a:t>QUEUE[0..MAXSIZE-1]</a:t>
              </a:r>
            </a:p>
            <a:p>
              <a:r>
                <a:rPr lang="en-US" altLang="zh-CN" sz="1600" b="1" dirty="0"/>
                <a:t>             0       1        2       3                                                              M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</p:grpSp>
      <p:sp>
        <p:nvSpPr>
          <p:cNvPr id="292884" name="Text Box 20"/>
          <p:cNvSpPr txBox="1">
            <a:spLocks noChangeArrowheads="1"/>
          </p:cNvSpPr>
          <p:nvPr/>
        </p:nvSpPr>
        <p:spPr bwMode="auto">
          <a:xfrm>
            <a:off x="1676400" y="501808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a</a:t>
            </a:r>
          </a:p>
        </p:txBody>
      </p:sp>
      <p:sp>
        <p:nvSpPr>
          <p:cNvPr id="292885" name="Text Box 21"/>
          <p:cNvSpPr txBox="1">
            <a:spLocks noChangeArrowheads="1"/>
          </p:cNvSpPr>
          <p:nvPr/>
        </p:nvSpPr>
        <p:spPr bwMode="auto">
          <a:xfrm>
            <a:off x="2133600" y="5032375"/>
            <a:ext cx="36420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b</a:t>
            </a:r>
          </a:p>
        </p:txBody>
      </p:sp>
      <p:sp>
        <p:nvSpPr>
          <p:cNvPr id="292886" name="Text Box 22"/>
          <p:cNvSpPr txBox="1">
            <a:spLocks noChangeArrowheads="1"/>
          </p:cNvSpPr>
          <p:nvPr/>
        </p:nvSpPr>
        <p:spPr bwMode="auto">
          <a:xfrm>
            <a:off x="2590800" y="5018088"/>
            <a:ext cx="34817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c</a:t>
            </a:r>
          </a:p>
        </p:txBody>
      </p:sp>
      <p:sp>
        <p:nvSpPr>
          <p:cNvPr id="292887" name="Text Box 23"/>
          <p:cNvSpPr txBox="1">
            <a:spLocks noChangeArrowheads="1"/>
          </p:cNvSpPr>
          <p:nvPr/>
        </p:nvSpPr>
        <p:spPr bwMode="auto">
          <a:xfrm>
            <a:off x="3046413" y="5032375"/>
            <a:ext cx="36420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d</a:t>
            </a:r>
          </a:p>
        </p:txBody>
      </p:sp>
      <p:sp>
        <p:nvSpPr>
          <p:cNvPr id="292888" name="Text Box 24"/>
          <p:cNvSpPr txBox="1">
            <a:spLocks noChangeArrowheads="1"/>
          </p:cNvSpPr>
          <p:nvPr/>
        </p:nvSpPr>
        <p:spPr bwMode="auto">
          <a:xfrm>
            <a:off x="3505200" y="5018088"/>
            <a:ext cx="348172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/>
              <a:t>e</a:t>
            </a:r>
          </a:p>
        </p:txBody>
      </p:sp>
      <p:sp>
        <p:nvSpPr>
          <p:cNvPr id="292889" name="Text Box 25"/>
          <p:cNvSpPr txBox="1">
            <a:spLocks noChangeArrowheads="1"/>
          </p:cNvSpPr>
          <p:nvPr/>
        </p:nvSpPr>
        <p:spPr bwMode="auto">
          <a:xfrm>
            <a:off x="1691680" y="5013176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FF00"/>
                </a:solidFill>
              </a:rPr>
              <a:t>a</a:t>
            </a:r>
          </a:p>
        </p:txBody>
      </p:sp>
      <p:sp>
        <p:nvSpPr>
          <p:cNvPr id="292890" name="Text Box 26"/>
          <p:cNvSpPr txBox="1">
            <a:spLocks noChangeArrowheads="1"/>
          </p:cNvSpPr>
          <p:nvPr/>
        </p:nvSpPr>
        <p:spPr bwMode="auto">
          <a:xfrm>
            <a:off x="3491880" y="5013176"/>
            <a:ext cx="341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FF"/>
                </a:solidFill>
              </a:rPr>
              <a:t>e</a:t>
            </a:r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609600" y="1219200"/>
            <a:ext cx="2667000" cy="609600"/>
            <a:chOff x="384" y="720"/>
            <a:chExt cx="1680" cy="384"/>
          </a:xfrm>
        </p:grpSpPr>
        <p:sp>
          <p:nvSpPr>
            <p:cNvPr id="67603" name="Rectangle 38"/>
            <p:cNvSpPr>
              <a:spLocks noChangeArrowheads="1"/>
            </p:cNvSpPr>
            <p:nvPr/>
          </p:nvSpPr>
          <p:spPr bwMode="auto">
            <a:xfrm>
              <a:off x="384" y="720"/>
              <a:ext cx="1680" cy="384"/>
            </a:xfrm>
            <a:prstGeom prst="rect">
              <a:avLst/>
            </a:prstGeom>
            <a:solidFill>
              <a:srgbClr val="D1D1D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4" name="Rectangle 39"/>
            <p:cNvSpPr>
              <a:spLocks noChangeArrowheads="1"/>
            </p:cNvSpPr>
            <p:nvPr/>
          </p:nvSpPr>
          <p:spPr bwMode="auto">
            <a:xfrm>
              <a:off x="436" y="742"/>
              <a:ext cx="1580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一</a:t>
              </a:r>
              <a:r>
                <a:rPr kumimoji="1" lang="en-US" altLang="zh-CN" sz="3000" b="1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构造原理</a:t>
              </a: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1042988" y="5573713"/>
            <a:ext cx="1514475" cy="852487"/>
            <a:chOff x="657" y="3517"/>
            <a:chExt cx="954" cy="537"/>
          </a:xfrm>
        </p:grpSpPr>
        <p:sp>
          <p:nvSpPr>
            <p:cNvPr id="67601" name="Text Box 41"/>
            <p:cNvSpPr txBox="1">
              <a:spLocks noChangeArrowheads="1"/>
            </p:cNvSpPr>
            <p:nvPr/>
          </p:nvSpPr>
          <p:spPr bwMode="auto">
            <a:xfrm>
              <a:off x="657" y="3672"/>
              <a:ext cx="954" cy="38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100" b="1">
                  <a:solidFill>
                    <a:schemeClr val="accent2"/>
                  </a:solidFill>
                  <a:ea typeface="幼圆" pitchFamily="49" charset="-122"/>
                </a:rPr>
                <a:t>front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2100" b="1">
                  <a:solidFill>
                    <a:schemeClr val="accent2"/>
                  </a:solidFill>
                  <a:ea typeface="幼圆" pitchFamily="49" charset="-122"/>
                </a:rPr>
                <a:t>队头位置</a:t>
              </a:r>
            </a:p>
          </p:txBody>
        </p:sp>
        <p:sp>
          <p:nvSpPr>
            <p:cNvPr id="67602" name="AutoShape 42"/>
            <p:cNvSpPr>
              <a:spLocks noChangeArrowheads="1"/>
            </p:cNvSpPr>
            <p:nvPr/>
          </p:nvSpPr>
          <p:spPr bwMode="auto">
            <a:xfrm>
              <a:off x="1065" y="3517"/>
              <a:ext cx="91" cy="148"/>
            </a:xfrm>
            <a:prstGeom prst="upArrow">
              <a:avLst>
                <a:gd name="adj1" fmla="val 50000"/>
                <a:gd name="adj2" fmla="val 40659"/>
              </a:avLst>
            </a:prstGeom>
            <a:solidFill>
              <a:srgbClr val="FF0000"/>
            </a:solidFill>
            <a:ln w="317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2916238" y="5567363"/>
            <a:ext cx="1555750" cy="847725"/>
            <a:chOff x="1837" y="3513"/>
            <a:chExt cx="980" cy="534"/>
          </a:xfrm>
        </p:grpSpPr>
        <p:sp>
          <p:nvSpPr>
            <p:cNvPr id="67599" name="Text Box 44"/>
            <p:cNvSpPr txBox="1">
              <a:spLocks noChangeArrowheads="1"/>
            </p:cNvSpPr>
            <p:nvPr/>
          </p:nvSpPr>
          <p:spPr bwMode="auto">
            <a:xfrm>
              <a:off x="1837" y="3665"/>
              <a:ext cx="980" cy="38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zh-CN" sz="2100" b="1">
                  <a:solidFill>
                    <a:schemeClr val="accent2"/>
                  </a:solidFill>
                  <a:ea typeface="幼圆" pitchFamily="49" charset="-122"/>
                </a:rPr>
                <a:t>rear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2100" b="1">
                  <a:solidFill>
                    <a:schemeClr val="accent2"/>
                  </a:solidFill>
                  <a:ea typeface="幼圆" pitchFamily="49" charset="-122"/>
                </a:rPr>
                <a:t>队尾位置</a:t>
              </a:r>
            </a:p>
          </p:txBody>
        </p:sp>
        <p:sp>
          <p:nvSpPr>
            <p:cNvPr id="67600" name="AutoShape 45"/>
            <p:cNvSpPr>
              <a:spLocks noChangeArrowheads="1"/>
            </p:cNvSpPr>
            <p:nvPr/>
          </p:nvSpPr>
          <p:spPr bwMode="auto">
            <a:xfrm>
              <a:off x="2245" y="3513"/>
              <a:ext cx="91" cy="148"/>
            </a:xfrm>
            <a:prstGeom prst="upArrow">
              <a:avLst>
                <a:gd name="adj1" fmla="val 50000"/>
                <a:gd name="adj2" fmla="val 40659"/>
              </a:avLst>
            </a:prstGeom>
            <a:solidFill>
              <a:srgbClr val="FF0000"/>
            </a:solidFill>
            <a:ln w="317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2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2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2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2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4" grpId="0" autoUpdateAnimBg="0"/>
      <p:bldP spid="292885" grpId="0" autoUpdateAnimBg="0"/>
      <p:bldP spid="292886" grpId="0" autoUpdateAnimBg="0"/>
      <p:bldP spid="292887" grpId="0" autoUpdateAnimBg="0"/>
      <p:bldP spid="292888" grpId="0" autoUpdateAnimBg="0"/>
      <p:bldP spid="292889" grpId="0" autoUpdateAnimBg="0"/>
      <p:bldP spid="292890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219200" y="2420939"/>
            <a:ext cx="5867400" cy="1106488"/>
            <a:chOff x="768" y="1709"/>
            <a:chExt cx="3696" cy="697"/>
          </a:xfrm>
        </p:grpSpPr>
        <p:sp>
          <p:nvSpPr>
            <p:cNvPr id="68627" name="Rectangle 9"/>
            <p:cNvSpPr>
              <a:spLocks noChangeArrowheads="1"/>
            </p:cNvSpPr>
            <p:nvPr/>
          </p:nvSpPr>
          <p:spPr bwMode="auto">
            <a:xfrm>
              <a:off x="1152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8" name="Rectangle 10"/>
            <p:cNvSpPr>
              <a:spLocks noChangeArrowheads="1"/>
            </p:cNvSpPr>
            <p:nvPr/>
          </p:nvSpPr>
          <p:spPr bwMode="auto">
            <a:xfrm>
              <a:off x="1440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9" name="Rectangle 11"/>
            <p:cNvSpPr>
              <a:spLocks noChangeArrowheads="1"/>
            </p:cNvSpPr>
            <p:nvPr/>
          </p:nvSpPr>
          <p:spPr bwMode="auto">
            <a:xfrm>
              <a:off x="1728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0" name="Rectangle 12"/>
            <p:cNvSpPr>
              <a:spLocks noChangeArrowheads="1"/>
            </p:cNvSpPr>
            <p:nvPr/>
          </p:nvSpPr>
          <p:spPr bwMode="auto">
            <a:xfrm>
              <a:off x="2016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1" name="Rectangle 13"/>
            <p:cNvSpPr>
              <a:spLocks noChangeArrowheads="1"/>
            </p:cNvSpPr>
            <p:nvPr/>
          </p:nvSpPr>
          <p:spPr bwMode="auto">
            <a:xfrm>
              <a:off x="4176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2" name="Rectangle 14"/>
            <p:cNvSpPr>
              <a:spLocks noChangeArrowheads="1"/>
            </p:cNvSpPr>
            <p:nvPr/>
          </p:nvSpPr>
          <p:spPr bwMode="auto">
            <a:xfrm>
              <a:off x="2880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3" name="Rectangle 15"/>
            <p:cNvSpPr>
              <a:spLocks noChangeArrowheads="1"/>
            </p:cNvSpPr>
            <p:nvPr/>
          </p:nvSpPr>
          <p:spPr bwMode="auto">
            <a:xfrm>
              <a:off x="2592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34" name="Line 16"/>
            <p:cNvSpPr>
              <a:spLocks noChangeShapeType="1"/>
            </p:cNvSpPr>
            <p:nvPr/>
          </p:nvSpPr>
          <p:spPr bwMode="auto">
            <a:xfrm>
              <a:off x="3120" y="2120"/>
              <a:ext cx="1104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5" name="Line 17"/>
            <p:cNvSpPr>
              <a:spLocks noChangeShapeType="1"/>
            </p:cNvSpPr>
            <p:nvPr/>
          </p:nvSpPr>
          <p:spPr bwMode="auto">
            <a:xfrm>
              <a:off x="3120" y="2360"/>
              <a:ext cx="1104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6" name="Text Box 18"/>
            <p:cNvSpPr txBox="1">
              <a:spLocks noChangeArrowheads="1"/>
            </p:cNvSpPr>
            <p:nvPr/>
          </p:nvSpPr>
          <p:spPr bwMode="auto">
            <a:xfrm>
              <a:off x="768" y="1709"/>
              <a:ext cx="3410" cy="4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3300"/>
                  </a:solidFill>
                </a:rPr>
                <a:t>QUEUE[0..MAXSIZE–1]</a:t>
              </a:r>
            </a:p>
            <a:p>
              <a:r>
                <a:rPr lang="en-US" altLang="zh-CN" sz="1600" b="1" dirty="0"/>
                <a:t>             0       1        2      3        4       5                                              </a:t>
              </a:r>
              <a:r>
                <a:rPr lang="en-US" altLang="zh-CN" sz="1400" b="1" dirty="0"/>
                <a:t>M-1</a:t>
              </a:r>
            </a:p>
          </p:txBody>
        </p:sp>
        <p:sp>
          <p:nvSpPr>
            <p:cNvPr id="68637" name="Text Box 19"/>
            <p:cNvSpPr txBox="1">
              <a:spLocks noChangeArrowheads="1"/>
            </p:cNvSpPr>
            <p:nvPr/>
          </p:nvSpPr>
          <p:spPr bwMode="auto">
            <a:xfrm>
              <a:off x="1740" y="2052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a</a:t>
              </a:r>
            </a:p>
          </p:txBody>
        </p:sp>
        <p:sp>
          <p:nvSpPr>
            <p:cNvPr id="68638" name="Text Box 20"/>
            <p:cNvSpPr txBox="1">
              <a:spLocks noChangeArrowheads="1"/>
            </p:cNvSpPr>
            <p:nvPr/>
          </p:nvSpPr>
          <p:spPr bwMode="auto">
            <a:xfrm>
              <a:off x="2064" y="2076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b</a:t>
              </a:r>
            </a:p>
          </p:txBody>
        </p:sp>
        <p:sp>
          <p:nvSpPr>
            <p:cNvPr id="68639" name="Text Box 21"/>
            <p:cNvSpPr txBox="1">
              <a:spLocks noChangeArrowheads="1"/>
            </p:cNvSpPr>
            <p:nvPr/>
          </p:nvSpPr>
          <p:spPr bwMode="auto">
            <a:xfrm>
              <a:off x="2327" y="2064"/>
              <a:ext cx="21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c</a:t>
              </a:r>
            </a:p>
          </p:txBody>
        </p:sp>
        <p:sp>
          <p:nvSpPr>
            <p:cNvPr id="68640" name="Text Box 22"/>
            <p:cNvSpPr txBox="1">
              <a:spLocks noChangeArrowheads="1"/>
            </p:cNvSpPr>
            <p:nvPr/>
          </p:nvSpPr>
          <p:spPr bwMode="auto">
            <a:xfrm>
              <a:off x="2639" y="2073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d</a:t>
              </a:r>
            </a:p>
          </p:txBody>
        </p:sp>
        <p:sp>
          <p:nvSpPr>
            <p:cNvPr id="68641" name="Rectangle 23"/>
            <p:cNvSpPr>
              <a:spLocks noChangeArrowheads="1"/>
            </p:cNvSpPr>
            <p:nvPr/>
          </p:nvSpPr>
          <p:spPr bwMode="auto">
            <a:xfrm>
              <a:off x="2304" y="2120"/>
              <a:ext cx="288" cy="240"/>
            </a:xfrm>
            <a:prstGeom prst="rect">
              <a:avLst/>
            </a:prstGeom>
            <a:noFill/>
            <a:ln w="19050" cap="sq">
              <a:solidFill>
                <a:srgbClr val="0033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9576" name="Text Box 24"/>
          <p:cNvSpPr txBox="1">
            <a:spLocks noChangeArrowheads="1"/>
          </p:cNvSpPr>
          <p:nvPr/>
        </p:nvSpPr>
        <p:spPr bwMode="auto">
          <a:xfrm>
            <a:off x="2771800" y="2996952"/>
            <a:ext cx="3619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FF00"/>
                </a:solidFill>
              </a:rPr>
              <a:t>a</a:t>
            </a:r>
          </a:p>
        </p:txBody>
      </p:sp>
      <p:sp>
        <p:nvSpPr>
          <p:cNvPr id="279577" name="Rectangle 25"/>
          <p:cNvSpPr>
            <a:spLocks noChangeArrowheads="1"/>
          </p:cNvSpPr>
          <p:nvPr/>
        </p:nvSpPr>
        <p:spPr bwMode="auto">
          <a:xfrm>
            <a:off x="4211960" y="2996952"/>
            <a:ext cx="3825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FF"/>
                </a:solidFill>
              </a:rPr>
              <a:t>d</a:t>
            </a:r>
            <a:endParaRPr lang="zh-CN" altLang="en-US" sz="2800" b="1" dirty="0">
              <a:solidFill>
                <a:srgbClr val="FF00FF"/>
              </a:solidFill>
            </a:endParaRPr>
          </a:p>
        </p:txBody>
      </p:sp>
      <p:sp>
        <p:nvSpPr>
          <p:cNvPr id="279578" name="Text Box 26"/>
          <p:cNvSpPr txBox="1">
            <a:spLocks noChangeArrowheads="1"/>
          </p:cNvSpPr>
          <p:nvPr/>
        </p:nvSpPr>
        <p:spPr bwMode="auto">
          <a:xfrm>
            <a:off x="971600" y="4365104"/>
            <a:ext cx="6705600" cy="846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7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初始时, 队为空, 有</a:t>
            </a:r>
            <a:r>
              <a:rPr kumimoji="1" lang="zh-CN" altLang="en-US" sz="2700" b="1" dirty="0">
                <a:solidFill>
                  <a:schemeClr val="bg1"/>
                </a:solidFill>
              </a:rPr>
              <a:t>                </a:t>
            </a:r>
            <a:r>
              <a:rPr kumimoji="1" lang="zh-CN" altLang="zh-CN" sz="2700" b="1" dirty="0">
                <a:solidFill>
                  <a:schemeClr val="bg1"/>
                </a:solidFill>
              </a:rPr>
              <a:t>                               </a:t>
            </a:r>
            <a:r>
              <a:rPr kumimoji="1" lang="zh-CN" altLang="en-US" sz="2700" b="1" dirty="0">
                <a:solidFill>
                  <a:schemeClr val="bg1"/>
                </a:solidFill>
              </a:rPr>
              <a:t>        </a:t>
            </a: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800" b="1" dirty="0">
                <a:solidFill>
                  <a:srgbClr val="FF3300"/>
                </a:solidFill>
              </a:rPr>
              <a:t>                     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front= </a:t>
            </a:r>
            <a:r>
              <a:rPr lang="en-US" altLang="en-US" sz="2600" b="1" dirty="0">
                <a:solidFill>
                  <a:srgbClr val="FF3300"/>
                </a:solidFill>
                <a:ea typeface="宋体" charset="-122"/>
                <a:cs typeface="Times New Roman" pitchFamily="18" charset="0"/>
              </a:rPr>
              <a:t>0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     rear= </a:t>
            </a:r>
            <a:r>
              <a:rPr lang="en-US" altLang="zh-CN" sz="2600" b="1" dirty="0">
                <a:solidFill>
                  <a:srgbClr val="FF3300"/>
                </a:solidFill>
                <a:ea typeface="宋体" charset="-122"/>
              </a:rPr>
              <a:t>–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1   </a:t>
            </a:r>
            <a:r>
              <a:rPr kumimoji="1" lang="en-US" altLang="zh-CN" sz="2800" b="1" dirty="0">
                <a:solidFill>
                  <a:srgbClr val="FF3300"/>
                </a:solidFill>
              </a:rPr>
              <a:t>count=0</a:t>
            </a:r>
          </a:p>
        </p:txBody>
      </p:sp>
      <p:sp>
        <p:nvSpPr>
          <p:cNvPr id="279579" name="Rectangle 27"/>
          <p:cNvSpPr>
            <a:spLocks noChangeArrowheads="1"/>
          </p:cNvSpPr>
          <p:nvPr/>
        </p:nvSpPr>
        <p:spPr bwMode="auto">
          <a:xfrm>
            <a:off x="971600" y="5373216"/>
            <a:ext cx="5473700" cy="8756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700" b="1" dirty="0">
                <a:solidFill>
                  <a:srgbClr val="003399"/>
                </a:solidFill>
                <a:ea typeface="幼圆" pitchFamily="49" charset="-122"/>
              </a:rPr>
              <a:t>测试队为空的条件是</a:t>
            </a:r>
            <a:r>
              <a:rPr kumimoji="1" lang="zh-CN" altLang="en-US" sz="2700" b="1" dirty="0"/>
              <a:t>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</a:pPr>
            <a:r>
              <a:rPr kumimoji="1" lang="zh-CN" altLang="en-US" sz="2700" b="1" dirty="0"/>
              <a:t>                               </a:t>
            </a:r>
            <a:r>
              <a:rPr kumimoji="1" lang="en-US" altLang="zh-CN" sz="2800" b="1" dirty="0">
                <a:solidFill>
                  <a:srgbClr val="FF3300"/>
                </a:solidFill>
              </a:rPr>
              <a:t>count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==0</a:t>
            </a:r>
            <a:endParaRPr kumimoji="1" lang="en-US" altLang="zh-CN" sz="2800" b="1" dirty="0">
              <a:solidFill>
                <a:srgbClr val="FF3300"/>
              </a:solidFill>
            </a:endParaRP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609600" y="404813"/>
            <a:ext cx="7994650" cy="1676400"/>
            <a:chOff x="384" y="288"/>
            <a:chExt cx="5036" cy="1056"/>
          </a:xfrm>
        </p:grpSpPr>
        <p:sp>
          <p:nvSpPr>
            <p:cNvPr id="68624" name="Rectangle 39"/>
            <p:cNvSpPr>
              <a:spLocks noChangeArrowheads="1"/>
            </p:cNvSpPr>
            <p:nvPr/>
          </p:nvSpPr>
          <p:spPr bwMode="auto">
            <a:xfrm>
              <a:off x="384" y="288"/>
              <a:ext cx="5036" cy="1056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0861" dir="251923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5" name="Oval 41"/>
            <p:cNvSpPr>
              <a:spLocks noChangeArrowheads="1"/>
            </p:cNvSpPr>
            <p:nvPr/>
          </p:nvSpPr>
          <p:spPr bwMode="auto">
            <a:xfrm>
              <a:off x="587" y="321"/>
              <a:ext cx="672" cy="336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50000">
                  <a:srgbClr val="761800"/>
                </a:gs>
                <a:gs pos="100000">
                  <a:srgbClr val="FF3300"/>
                </a:gs>
              </a:gsLst>
              <a:lin ang="5400000" scaled="1"/>
            </a:gradFill>
            <a:ln w="508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6" name="Rectangle 42"/>
            <p:cNvSpPr>
              <a:spLocks noChangeArrowheads="1"/>
            </p:cNvSpPr>
            <p:nvPr/>
          </p:nvSpPr>
          <p:spPr bwMode="auto">
            <a:xfrm>
              <a:off x="588" y="288"/>
              <a:ext cx="70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b="1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约定 </a:t>
              </a:r>
            </a:p>
          </p:txBody>
        </p:sp>
      </p:grpSp>
      <p:sp>
        <p:nvSpPr>
          <p:cNvPr id="279595" name="Rectangle 43"/>
          <p:cNvSpPr>
            <a:spLocks noChangeArrowheads="1"/>
          </p:cNvSpPr>
          <p:nvPr/>
        </p:nvSpPr>
        <p:spPr bwMode="auto">
          <a:xfrm>
            <a:off x="1042988" y="1360488"/>
            <a:ext cx="77724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en-US" sz="2000" b="1" dirty="0">
                <a:solidFill>
                  <a:srgbClr val="003399"/>
                </a:solidFill>
              </a:rPr>
              <a:t>front </a:t>
            </a:r>
            <a:r>
              <a:rPr kumimoji="1" lang="zh-CN" altLang="en-US" sz="20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指出实际队头元素所在位置，</a:t>
            </a:r>
          </a:p>
        </p:txBody>
      </p:sp>
      <p:sp>
        <p:nvSpPr>
          <p:cNvPr id="279597" name="Rectangle 45"/>
          <p:cNvSpPr>
            <a:spLocks noChangeArrowheads="1"/>
          </p:cNvSpPr>
          <p:nvPr/>
        </p:nvSpPr>
        <p:spPr bwMode="auto">
          <a:xfrm>
            <a:off x="1042988" y="941388"/>
            <a:ext cx="61722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en-US" sz="2000" b="1" dirty="0">
                <a:solidFill>
                  <a:srgbClr val="003399"/>
                </a:solidFill>
                <a:ea typeface="幼圆" pitchFamily="49" charset="-122"/>
              </a:rPr>
              <a:t>rear</a:t>
            </a:r>
            <a:r>
              <a:rPr kumimoji="1" lang="en-US" altLang="en-US" sz="20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0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指出实际队尾元素所在的位置,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038600" y="3525838"/>
            <a:ext cx="965200" cy="650875"/>
            <a:chOff x="2544" y="2280"/>
            <a:chExt cx="608" cy="410"/>
          </a:xfrm>
        </p:grpSpPr>
        <p:sp>
          <p:nvSpPr>
            <p:cNvPr id="68622" name="Text Box 6"/>
            <p:cNvSpPr txBox="1">
              <a:spLocks noChangeArrowheads="1"/>
            </p:cNvSpPr>
            <p:nvPr/>
          </p:nvSpPr>
          <p:spPr bwMode="auto">
            <a:xfrm>
              <a:off x="2544" y="2421"/>
              <a:ext cx="608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200" b="1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68623" name="AutoShape 47"/>
            <p:cNvSpPr>
              <a:spLocks noChangeArrowheads="1"/>
            </p:cNvSpPr>
            <p:nvPr/>
          </p:nvSpPr>
          <p:spPr bwMode="auto">
            <a:xfrm>
              <a:off x="2693" y="2280"/>
              <a:ext cx="91" cy="181"/>
            </a:xfrm>
            <a:prstGeom prst="upArrow">
              <a:avLst>
                <a:gd name="adj1" fmla="val 50000"/>
                <a:gd name="adj2" fmla="val 49725"/>
              </a:avLst>
            </a:prstGeom>
            <a:solidFill>
              <a:srgbClr val="FF0000"/>
            </a:solidFill>
            <a:ln w="317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2187575" y="3517900"/>
            <a:ext cx="965200" cy="658813"/>
            <a:chOff x="1378" y="2275"/>
            <a:chExt cx="608" cy="415"/>
          </a:xfrm>
        </p:grpSpPr>
        <p:sp>
          <p:nvSpPr>
            <p:cNvPr id="68620" name="Text Box 3"/>
            <p:cNvSpPr txBox="1">
              <a:spLocks noChangeArrowheads="1"/>
            </p:cNvSpPr>
            <p:nvPr/>
          </p:nvSpPr>
          <p:spPr bwMode="auto">
            <a:xfrm>
              <a:off x="1378" y="2421"/>
              <a:ext cx="608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200" b="1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68621" name="AutoShape 48"/>
            <p:cNvSpPr>
              <a:spLocks noChangeArrowheads="1"/>
            </p:cNvSpPr>
            <p:nvPr/>
          </p:nvSpPr>
          <p:spPr bwMode="auto">
            <a:xfrm>
              <a:off x="1565" y="2275"/>
              <a:ext cx="91" cy="181"/>
            </a:xfrm>
            <a:prstGeom prst="upArrow">
              <a:avLst>
                <a:gd name="adj1" fmla="val 50000"/>
                <a:gd name="adj2" fmla="val 49725"/>
              </a:avLst>
            </a:prstGeom>
            <a:solidFill>
              <a:srgbClr val="FF0000"/>
            </a:solidFill>
            <a:ln w="3175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2700" dir="5400000" algn="ctr" rotWithShape="0">
                <a:srgbClr val="000000"/>
              </a:outerShdw>
            </a:effec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sp>
        <p:nvSpPr>
          <p:cNvPr id="34" name="Rectangle 43"/>
          <p:cNvSpPr>
            <a:spLocks noChangeArrowheads="1"/>
          </p:cNvSpPr>
          <p:nvPr/>
        </p:nvSpPr>
        <p:spPr bwMode="auto">
          <a:xfrm>
            <a:off x="1043608" y="1700808"/>
            <a:ext cx="77724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zh-CN" sz="2000" b="1" dirty="0">
                <a:solidFill>
                  <a:srgbClr val="003399"/>
                </a:solidFill>
              </a:rPr>
              <a:t>count</a:t>
            </a:r>
            <a:r>
              <a:rPr kumimoji="1" lang="en-US" altLang="en-US" sz="2000" b="1" dirty="0">
                <a:solidFill>
                  <a:srgbClr val="003399"/>
                </a:solidFill>
              </a:rPr>
              <a:t> </a:t>
            </a:r>
            <a:r>
              <a:rPr kumimoji="1" lang="zh-CN" altLang="en-US" sz="2000" b="1" dirty="0">
                <a:solidFill>
                  <a:srgbClr val="003399"/>
                </a:solidFill>
                <a:latin typeface="幼圆" pitchFamily="49" charset="-122"/>
                <a:ea typeface="幼圆" pitchFamily="49" charset="-122"/>
              </a:rPr>
              <a:t>指出实际队中元素个数。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76" grpId="0" autoUpdateAnimBg="0"/>
      <p:bldP spid="279577" grpId="0" autoUpdateAnimBg="0"/>
      <p:bldP spid="279578" grpId="0" autoUpdateAnimBg="0"/>
      <p:bldP spid="279579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943600" y="3214688"/>
            <a:ext cx="2590800" cy="2805112"/>
            <a:chOff x="3744" y="2025"/>
            <a:chExt cx="1632" cy="1767"/>
          </a:xfrm>
        </p:grpSpPr>
        <p:sp>
          <p:nvSpPr>
            <p:cNvPr id="74780" name="Oval 3"/>
            <p:cNvSpPr>
              <a:spLocks noChangeArrowheads="1"/>
            </p:cNvSpPr>
            <p:nvPr/>
          </p:nvSpPr>
          <p:spPr bwMode="auto">
            <a:xfrm>
              <a:off x="3744" y="2208"/>
              <a:ext cx="1440" cy="1344"/>
            </a:xfrm>
            <a:prstGeom prst="ellipse">
              <a:avLst/>
            </a:prstGeom>
            <a:noFill/>
            <a:ln w="28575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1" name="Oval 4"/>
            <p:cNvSpPr>
              <a:spLocks noChangeArrowheads="1"/>
            </p:cNvSpPr>
            <p:nvPr/>
          </p:nvSpPr>
          <p:spPr bwMode="auto">
            <a:xfrm>
              <a:off x="4032" y="2457"/>
              <a:ext cx="864" cy="864"/>
            </a:xfrm>
            <a:prstGeom prst="ellips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2" name="Line 5"/>
            <p:cNvSpPr>
              <a:spLocks noChangeShapeType="1"/>
            </p:cNvSpPr>
            <p:nvPr/>
          </p:nvSpPr>
          <p:spPr bwMode="auto">
            <a:xfrm>
              <a:off x="4464" y="2217"/>
              <a:ext cx="0" cy="24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3" name="Line 6"/>
            <p:cNvSpPr>
              <a:spLocks noChangeShapeType="1"/>
            </p:cNvSpPr>
            <p:nvPr/>
          </p:nvSpPr>
          <p:spPr bwMode="auto">
            <a:xfrm flipH="1">
              <a:off x="4696" y="2329"/>
              <a:ext cx="144" cy="192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4" name="Line 7"/>
            <p:cNvSpPr>
              <a:spLocks noChangeShapeType="1"/>
            </p:cNvSpPr>
            <p:nvPr/>
          </p:nvSpPr>
          <p:spPr bwMode="auto">
            <a:xfrm flipH="1">
              <a:off x="4848" y="2601"/>
              <a:ext cx="240" cy="96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5" name="Line 8"/>
            <p:cNvSpPr>
              <a:spLocks noChangeShapeType="1"/>
            </p:cNvSpPr>
            <p:nvPr/>
          </p:nvSpPr>
          <p:spPr bwMode="auto">
            <a:xfrm flipH="1" flipV="1">
              <a:off x="4848" y="3093"/>
              <a:ext cx="192" cy="144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6" name="Line 9"/>
            <p:cNvSpPr>
              <a:spLocks noChangeShapeType="1"/>
            </p:cNvSpPr>
            <p:nvPr/>
          </p:nvSpPr>
          <p:spPr bwMode="auto">
            <a:xfrm flipH="1" flipV="1">
              <a:off x="4896" y="2889"/>
              <a:ext cx="288" cy="48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7" name="Line 10"/>
            <p:cNvSpPr>
              <a:spLocks noChangeShapeType="1"/>
            </p:cNvSpPr>
            <p:nvPr/>
          </p:nvSpPr>
          <p:spPr bwMode="auto">
            <a:xfrm>
              <a:off x="4128" y="2313"/>
              <a:ext cx="96" cy="192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8" name="Line 11"/>
            <p:cNvSpPr>
              <a:spLocks noChangeShapeType="1"/>
            </p:cNvSpPr>
            <p:nvPr/>
          </p:nvSpPr>
          <p:spPr bwMode="auto">
            <a:xfrm rot="-695531">
              <a:off x="4704" y="3273"/>
              <a:ext cx="96" cy="192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9" name="Text Box 12"/>
            <p:cNvSpPr txBox="1">
              <a:spLocks noChangeArrowheads="1"/>
            </p:cNvSpPr>
            <p:nvPr/>
          </p:nvSpPr>
          <p:spPr bwMode="auto">
            <a:xfrm>
              <a:off x="4944" y="2217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74790" name="Text Box 13"/>
            <p:cNvSpPr txBox="1">
              <a:spLocks noChangeArrowheads="1"/>
            </p:cNvSpPr>
            <p:nvPr/>
          </p:nvSpPr>
          <p:spPr bwMode="auto">
            <a:xfrm>
              <a:off x="5188" y="2601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74791" name="Text Box 14"/>
            <p:cNvSpPr txBox="1">
              <a:spLocks noChangeArrowheads="1"/>
            </p:cNvSpPr>
            <p:nvPr/>
          </p:nvSpPr>
          <p:spPr bwMode="auto">
            <a:xfrm>
              <a:off x="5188" y="2985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74792" name="Text Box 15"/>
            <p:cNvSpPr txBox="1">
              <a:spLocks noChangeArrowheads="1"/>
            </p:cNvSpPr>
            <p:nvPr/>
          </p:nvSpPr>
          <p:spPr bwMode="auto">
            <a:xfrm>
              <a:off x="4996" y="3330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74793" name="Text Box 16"/>
            <p:cNvSpPr txBox="1">
              <a:spLocks noChangeArrowheads="1"/>
            </p:cNvSpPr>
            <p:nvPr/>
          </p:nvSpPr>
          <p:spPr bwMode="auto">
            <a:xfrm>
              <a:off x="4560" y="3561"/>
              <a:ext cx="188" cy="231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74794" name="Line 17"/>
            <p:cNvSpPr>
              <a:spLocks noChangeShapeType="1"/>
            </p:cNvSpPr>
            <p:nvPr/>
          </p:nvSpPr>
          <p:spPr bwMode="auto">
            <a:xfrm>
              <a:off x="4512" y="3321"/>
              <a:ext cx="0" cy="24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5" name="Text Box 18"/>
            <p:cNvSpPr txBox="1">
              <a:spLocks noChangeArrowheads="1"/>
            </p:cNvSpPr>
            <p:nvPr/>
          </p:nvSpPr>
          <p:spPr bwMode="auto">
            <a:xfrm>
              <a:off x="4512" y="2025"/>
              <a:ext cx="727" cy="19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rgbClr val="000099"/>
                  </a:solidFill>
                </a:rPr>
                <a:t>MAXSIZE</a:t>
              </a:r>
              <a:r>
                <a:rPr lang="en-US" altLang="zh-CN" sz="1400" b="1" dirty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400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74796" name="Text Box 19"/>
            <p:cNvSpPr txBox="1">
              <a:spLocks noChangeArrowheads="1"/>
            </p:cNvSpPr>
            <p:nvPr/>
          </p:nvSpPr>
          <p:spPr bwMode="auto">
            <a:xfrm>
              <a:off x="3878" y="2025"/>
              <a:ext cx="816" cy="194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rgbClr val="000099"/>
                  </a:solidFill>
                </a:rPr>
                <a:t>MAXSIZE</a:t>
              </a:r>
              <a:r>
                <a:rPr lang="en-US" altLang="zh-CN" sz="1400" b="1" dirty="0">
                  <a:solidFill>
                    <a:srgbClr val="00009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1400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74797" name="Text Box 20"/>
            <p:cNvSpPr txBox="1">
              <a:spLocks noChangeArrowheads="1"/>
            </p:cNvSpPr>
            <p:nvPr/>
          </p:nvSpPr>
          <p:spPr bwMode="auto">
            <a:xfrm>
              <a:off x="3840" y="2745"/>
              <a:ext cx="144" cy="288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:</a:t>
              </a:r>
            </a:p>
          </p:txBody>
        </p:sp>
        <p:sp>
          <p:nvSpPr>
            <p:cNvPr id="74798" name="Text Box 21"/>
            <p:cNvSpPr txBox="1">
              <a:spLocks noChangeArrowheads="1"/>
            </p:cNvSpPr>
            <p:nvPr/>
          </p:nvSpPr>
          <p:spPr bwMode="auto">
            <a:xfrm>
              <a:off x="3840" y="2889"/>
              <a:ext cx="180" cy="288"/>
            </a:xfrm>
            <a:prstGeom prst="rect">
              <a:avLst/>
            </a:prstGeom>
            <a:noFill/>
            <a:ln w="28575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000099"/>
                  </a:solidFill>
                  <a:ea typeface="宋体" charset="-122"/>
                  <a:cs typeface="Times New Roman" pitchFamily="18" charset="0"/>
                </a:rPr>
                <a:t>: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33400" y="304800"/>
            <a:ext cx="3030538" cy="609600"/>
            <a:chOff x="384" y="336"/>
            <a:chExt cx="1632" cy="384"/>
          </a:xfrm>
        </p:grpSpPr>
        <p:sp>
          <p:nvSpPr>
            <p:cNvPr id="74778" name="Rectangle 33"/>
            <p:cNvSpPr>
              <a:spLocks noChangeArrowheads="1"/>
            </p:cNvSpPr>
            <p:nvPr/>
          </p:nvSpPr>
          <p:spPr bwMode="auto">
            <a:xfrm>
              <a:off x="384" y="336"/>
              <a:ext cx="1632" cy="384"/>
            </a:xfrm>
            <a:prstGeom prst="rect">
              <a:avLst/>
            </a:prstGeom>
            <a:solidFill>
              <a:srgbClr val="CFCFC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9" name="Rectangle 34"/>
            <p:cNvSpPr>
              <a:spLocks noChangeArrowheads="1"/>
            </p:cNvSpPr>
            <p:nvPr/>
          </p:nvSpPr>
          <p:spPr bwMode="auto">
            <a:xfrm>
              <a:off x="436" y="369"/>
              <a:ext cx="1484" cy="34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二</a:t>
              </a:r>
              <a:r>
                <a:rPr kumimoji="1" lang="en-US" altLang="zh-CN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循环队列</a:t>
              </a: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39552" y="1412776"/>
            <a:ext cx="8229601" cy="1600200"/>
            <a:chOff x="384" y="768"/>
            <a:chExt cx="5184" cy="1008"/>
          </a:xfrm>
        </p:grpSpPr>
        <p:sp>
          <p:nvSpPr>
            <p:cNvPr id="74775" name="Rectangle 36"/>
            <p:cNvSpPr>
              <a:spLocks noChangeArrowheads="1"/>
            </p:cNvSpPr>
            <p:nvPr/>
          </p:nvSpPr>
          <p:spPr bwMode="auto">
            <a:xfrm>
              <a:off x="384" y="768"/>
              <a:ext cx="5040" cy="1008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6" name="Text Box 37"/>
            <p:cNvSpPr txBox="1">
              <a:spLocks noChangeArrowheads="1"/>
            </p:cNvSpPr>
            <p:nvPr/>
          </p:nvSpPr>
          <p:spPr bwMode="auto">
            <a:xfrm>
              <a:off x="528" y="860"/>
              <a:ext cx="5040" cy="7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 dirty="0">
                  <a:solidFill>
                    <a:srgbClr val="000099"/>
                  </a:solidFill>
                  <a:latin typeface="幼圆" pitchFamily="49" charset="-122"/>
                  <a:ea typeface="幼圆" pitchFamily="49" charset="-122"/>
                </a:rPr>
                <a:t>把队列(数组)设想成头尾相连的循环表，使得数组前部由于删除操作而导致的无用空间尽可能得到重复利用，这样的队列称为           。</a:t>
              </a:r>
            </a:p>
          </p:txBody>
        </p:sp>
        <p:sp>
          <p:nvSpPr>
            <p:cNvPr id="74777" name="Rectangle 38"/>
            <p:cNvSpPr>
              <a:spLocks noChangeArrowheads="1"/>
            </p:cNvSpPr>
            <p:nvPr/>
          </p:nvSpPr>
          <p:spPr bwMode="auto">
            <a:xfrm>
              <a:off x="1609" y="1358"/>
              <a:ext cx="1104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rgbClr val="FF3300"/>
                  </a:solidFill>
                  <a:latin typeface="黑体" pitchFamily="2" charset="-122"/>
                  <a:ea typeface="黑体" pitchFamily="2" charset="-122"/>
                </a:rPr>
                <a:t>循环队列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971550" y="3429000"/>
            <a:ext cx="5113338" cy="1446213"/>
            <a:chOff x="971550" y="3429000"/>
            <a:chExt cx="5113338" cy="1446213"/>
          </a:xfrm>
        </p:grpSpPr>
        <p:sp>
          <p:nvSpPr>
            <p:cNvPr id="285735" name="Text Box 39"/>
            <p:cNvSpPr txBox="1">
              <a:spLocks noChangeArrowheads="1"/>
            </p:cNvSpPr>
            <p:nvPr/>
          </p:nvSpPr>
          <p:spPr bwMode="auto">
            <a:xfrm>
              <a:off x="971550" y="3429000"/>
              <a:ext cx="3888482" cy="60016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 wrap="square">
              <a:spAutoFit/>
            </a:bodyPr>
            <a:lstStyle/>
            <a:p>
              <a:r>
                <a:rPr lang="en-US" altLang="zh-CN" sz="3300" b="1" dirty="0">
                  <a:solidFill>
                    <a:srgbClr val="FF0000"/>
                  </a:solidFill>
                </a:rPr>
                <a:t>QUEUE[0..MAXSIZE</a:t>
              </a:r>
              <a:r>
                <a:rPr lang="en-US" altLang="zh-CN" sz="3300" b="1" dirty="0">
                  <a:solidFill>
                    <a:srgbClr val="FF000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3300" b="1" dirty="0">
                  <a:solidFill>
                    <a:srgbClr val="FF0000"/>
                  </a:solidFill>
                </a:rPr>
                <a:t>1]</a:t>
              </a:r>
            </a:p>
          </p:txBody>
        </p: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011238" y="4076700"/>
              <a:ext cx="5073650" cy="798513"/>
              <a:chOff x="727" y="3162"/>
              <a:chExt cx="3196" cy="503"/>
            </a:xfrm>
          </p:grpSpPr>
          <p:sp>
            <p:nvSpPr>
              <p:cNvPr id="74762" name="Rectangle 41"/>
              <p:cNvSpPr>
                <a:spLocks noChangeArrowheads="1"/>
              </p:cNvSpPr>
              <p:nvPr/>
            </p:nvSpPr>
            <p:spPr bwMode="auto">
              <a:xfrm>
                <a:off x="1887" y="3385"/>
                <a:ext cx="1152" cy="192"/>
              </a:xfrm>
              <a:prstGeom prst="rect">
                <a:avLst/>
              </a:prstGeom>
              <a:noFill/>
              <a:ln w="1905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2800" b="1">
                    <a:solidFill>
                      <a:srgbClr val="000099"/>
                    </a:solidFill>
                    <a:ea typeface="宋体" charset="-122"/>
                    <a:cs typeface="Times New Roman" pitchFamily="18" charset="0"/>
                  </a:rPr>
                  <a:t>……</a:t>
                </a:r>
              </a:p>
            </p:txBody>
          </p:sp>
          <p:sp>
            <p:nvSpPr>
              <p:cNvPr id="74763" name="Text Box 42"/>
              <p:cNvSpPr txBox="1">
                <a:spLocks noChangeArrowheads="1"/>
              </p:cNvSpPr>
              <p:nvPr/>
            </p:nvSpPr>
            <p:spPr bwMode="auto">
              <a:xfrm>
                <a:off x="764" y="3162"/>
                <a:ext cx="3159" cy="231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1800" b="1" dirty="0">
                    <a:solidFill>
                      <a:srgbClr val="003399"/>
                    </a:solidFill>
                  </a:rPr>
                  <a:t>0    1     2      3    4          </a:t>
                </a:r>
                <a:r>
                  <a:rPr lang="zh-CN" altLang="en-US" sz="1800" b="1" dirty="0">
                    <a:solidFill>
                      <a:srgbClr val="003399"/>
                    </a:solidFill>
                    <a:ea typeface="宋体" charset="-122"/>
                    <a:cs typeface="Times New Roman" pitchFamily="18" charset="0"/>
                  </a:rPr>
                  <a:t>… …</a:t>
                </a:r>
                <a:r>
                  <a:rPr lang="zh-CN" altLang="en-US" sz="1800" b="1" dirty="0">
                    <a:solidFill>
                      <a:srgbClr val="003399"/>
                    </a:solidFill>
                  </a:rPr>
                  <a:t>                    </a:t>
                </a:r>
                <a:r>
                  <a:rPr lang="en-US" altLang="zh-CN" sz="1600" b="1" dirty="0">
                    <a:solidFill>
                      <a:srgbClr val="003399"/>
                    </a:solidFill>
                  </a:rPr>
                  <a:t>MAXSIZE</a:t>
                </a:r>
                <a:r>
                  <a:rPr lang="en-US" altLang="zh-CN" sz="1800" b="1" dirty="0">
                    <a:solidFill>
                      <a:srgbClr val="003399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1800" b="1" dirty="0">
                    <a:solidFill>
                      <a:srgbClr val="003399"/>
                    </a:solidFill>
                  </a:rPr>
                  <a:t>1</a:t>
                </a:r>
              </a:p>
            </p:txBody>
          </p:sp>
          <p:sp>
            <p:nvSpPr>
              <p:cNvPr id="74764" name="Line 43"/>
              <p:cNvSpPr>
                <a:spLocks noChangeShapeType="1"/>
              </p:cNvSpPr>
              <p:nvPr/>
            </p:nvSpPr>
            <p:spPr bwMode="auto">
              <a:xfrm>
                <a:off x="740" y="3385"/>
                <a:ext cx="2631" cy="0"/>
              </a:xfrm>
              <a:prstGeom prst="line">
                <a:avLst/>
              </a:prstGeom>
              <a:noFill/>
              <a:ln w="317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5" name="Line 44"/>
              <p:cNvSpPr>
                <a:spLocks noChangeShapeType="1"/>
              </p:cNvSpPr>
              <p:nvPr/>
            </p:nvSpPr>
            <p:spPr bwMode="auto">
              <a:xfrm>
                <a:off x="732" y="3665"/>
                <a:ext cx="2631" cy="0"/>
              </a:xfrm>
              <a:prstGeom prst="line">
                <a:avLst/>
              </a:prstGeom>
              <a:noFill/>
              <a:ln w="3175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6" name="Line 45"/>
              <p:cNvSpPr>
                <a:spLocks noChangeShapeType="1"/>
              </p:cNvSpPr>
              <p:nvPr/>
            </p:nvSpPr>
            <p:spPr bwMode="auto">
              <a:xfrm>
                <a:off x="727" y="3385"/>
                <a:ext cx="0" cy="272"/>
              </a:xfrm>
              <a:prstGeom prst="line">
                <a:avLst/>
              </a:prstGeom>
              <a:noFill/>
              <a:ln w="349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7" name="Line 46"/>
              <p:cNvSpPr>
                <a:spLocks noChangeShapeType="1"/>
              </p:cNvSpPr>
              <p:nvPr/>
            </p:nvSpPr>
            <p:spPr bwMode="auto">
              <a:xfrm>
                <a:off x="970" y="3385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8" name="Line 47"/>
              <p:cNvSpPr>
                <a:spLocks noChangeShapeType="1"/>
              </p:cNvSpPr>
              <p:nvPr/>
            </p:nvSpPr>
            <p:spPr bwMode="auto">
              <a:xfrm>
                <a:off x="1226" y="3390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69" name="Line 48"/>
              <p:cNvSpPr>
                <a:spLocks noChangeShapeType="1"/>
              </p:cNvSpPr>
              <p:nvPr/>
            </p:nvSpPr>
            <p:spPr bwMode="auto">
              <a:xfrm>
                <a:off x="1477" y="3385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0" name="Line 49"/>
              <p:cNvSpPr>
                <a:spLocks noChangeShapeType="1"/>
              </p:cNvSpPr>
              <p:nvPr/>
            </p:nvSpPr>
            <p:spPr bwMode="auto">
              <a:xfrm>
                <a:off x="1725" y="3385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1" name="Line 50"/>
              <p:cNvSpPr>
                <a:spLocks noChangeShapeType="1"/>
              </p:cNvSpPr>
              <p:nvPr/>
            </p:nvSpPr>
            <p:spPr bwMode="auto">
              <a:xfrm>
                <a:off x="1967" y="3393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2" name="Line 51"/>
              <p:cNvSpPr>
                <a:spLocks noChangeShapeType="1"/>
              </p:cNvSpPr>
              <p:nvPr/>
            </p:nvSpPr>
            <p:spPr bwMode="auto">
              <a:xfrm>
                <a:off x="3371" y="3393"/>
                <a:ext cx="0" cy="272"/>
              </a:xfrm>
              <a:prstGeom prst="line">
                <a:avLst/>
              </a:prstGeom>
              <a:noFill/>
              <a:ln w="3492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3" name="Line 52"/>
              <p:cNvSpPr>
                <a:spLocks noChangeShapeType="1"/>
              </p:cNvSpPr>
              <p:nvPr/>
            </p:nvSpPr>
            <p:spPr bwMode="auto">
              <a:xfrm>
                <a:off x="3128" y="3393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74" name="Line 53"/>
              <p:cNvSpPr>
                <a:spLocks noChangeShapeType="1"/>
              </p:cNvSpPr>
              <p:nvPr/>
            </p:nvSpPr>
            <p:spPr bwMode="auto">
              <a:xfrm>
                <a:off x="2888" y="3385"/>
                <a:ext cx="0" cy="272"/>
              </a:xfrm>
              <a:prstGeom prst="line">
                <a:avLst/>
              </a:prstGeom>
              <a:noFill/>
              <a:ln w="25400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7" name="Group 48"/>
          <p:cNvGrpSpPr>
            <a:grpSpLocks/>
          </p:cNvGrpSpPr>
          <p:nvPr/>
        </p:nvGrpSpPr>
        <p:grpSpPr bwMode="auto">
          <a:xfrm>
            <a:off x="4211960" y="116632"/>
            <a:ext cx="4932040" cy="1440159"/>
            <a:chOff x="3312" y="1510"/>
            <a:chExt cx="2064" cy="946"/>
          </a:xfrm>
        </p:grpSpPr>
        <p:sp>
          <p:nvSpPr>
            <p:cNvPr id="48" name="AutoShape 49"/>
            <p:cNvSpPr>
              <a:spLocks noChangeArrowheads="1"/>
            </p:cNvSpPr>
            <p:nvPr/>
          </p:nvSpPr>
          <p:spPr bwMode="auto">
            <a:xfrm>
              <a:off x="3312" y="1510"/>
              <a:ext cx="2064" cy="946"/>
            </a:xfrm>
            <a:prstGeom prst="cloudCallout">
              <a:avLst>
                <a:gd name="adj1" fmla="val -57985"/>
                <a:gd name="adj2" fmla="val 1278"/>
              </a:avLst>
            </a:prstGeom>
            <a:noFill/>
            <a:ln w="63500" cap="sq">
              <a:solidFill>
                <a:srgbClr val="33CCCC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9" name="Text Box 50"/>
            <p:cNvSpPr txBox="1">
              <a:spLocks noChangeArrowheads="1"/>
            </p:cNvSpPr>
            <p:nvPr/>
          </p:nvSpPr>
          <p:spPr bwMode="auto">
            <a:xfrm>
              <a:off x="3506" y="1574"/>
              <a:ext cx="1870" cy="8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1600" b="1" dirty="0">
                  <a:solidFill>
                    <a:srgbClr val="FF3300"/>
                  </a:solidFill>
                  <a:ea typeface="幼圆" pitchFamily="49" charset="-122"/>
                </a:rPr>
                <a:t>在实际应用中，由于队元素需要频繁的进出，上述结构很容易造成溢出，即</a:t>
              </a:r>
              <a:r>
                <a:rPr lang="en-US" altLang="zh-CN" sz="1600" b="1" dirty="0">
                  <a:solidFill>
                    <a:srgbClr val="FF3300"/>
                  </a:solidFill>
                  <a:ea typeface="幼圆" pitchFamily="49" charset="-122"/>
                </a:rPr>
                <a:t>rear</a:t>
              </a:r>
              <a:r>
                <a:rPr lang="zh-CN" altLang="en-US" sz="1600" b="1" dirty="0">
                  <a:solidFill>
                    <a:srgbClr val="FF3300"/>
                  </a:solidFill>
                  <a:ea typeface="幼圆" pitchFamily="49" charset="-122"/>
                </a:rPr>
                <a:t>到达数组尾，而实际队中元素并没有超出数组大小。因此，在实际应用中通常将队设计成一个循环队列，从而提高空间利用率。</a:t>
              </a:r>
            </a:p>
          </p:txBody>
        </p:sp>
      </p:grp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1403350" y="1328738"/>
            <a:ext cx="6005513" cy="2605087"/>
            <a:chOff x="975" y="709"/>
            <a:chExt cx="3783" cy="1641"/>
          </a:xfrm>
        </p:grpSpPr>
        <p:sp>
          <p:nvSpPr>
            <p:cNvPr id="69635" name="Rectangle 3"/>
            <p:cNvSpPr>
              <a:spLocks noChangeArrowheads="1"/>
            </p:cNvSpPr>
            <p:nvPr/>
          </p:nvSpPr>
          <p:spPr bwMode="auto">
            <a:xfrm>
              <a:off x="1392" y="1150"/>
              <a:ext cx="3366" cy="1200"/>
            </a:xfrm>
            <a:prstGeom prst="rect">
              <a:avLst/>
            </a:prstGeom>
            <a:solidFill>
              <a:srgbClr val="E1F0FF"/>
            </a:solidFill>
            <a:ln w="12700" cap="sq">
              <a:noFill/>
              <a:miter lim="800000"/>
              <a:headEnd/>
              <a:tailEnd/>
            </a:ln>
            <a:effectLst>
              <a:outerShdw dist="206741" dir="2550627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6" name="Text Box 4"/>
            <p:cNvSpPr txBox="1">
              <a:spLocks noChangeArrowheads="1"/>
            </p:cNvSpPr>
            <p:nvPr/>
          </p:nvSpPr>
          <p:spPr bwMode="auto">
            <a:xfrm>
              <a:off x="1770" y="1355"/>
              <a:ext cx="2694" cy="757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B2B2B2"/>
                  </a:solidFill>
                </a:rPr>
                <a:t>#define MAXSIZE     1000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 err="1">
                  <a:solidFill>
                    <a:srgbClr val="003399"/>
                  </a:solidFill>
                </a:rPr>
                <a:t>QElemType</a:t>
              </a:r>
              <a:r>
                <a:rPr lang="en-US" altLang="zh-CN" sz="4000" b="1" baseline="-10000" dirty="0">
                  <a:solidFill>
                    <a:srgbClr val="003399"/>
                  </a:solidFill>
                </a:rPr>
                <a:t>  QUEUE[MAXSIZE];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 err="1">
                  <a:solidFill>
                    <a:srgbClr val="003399"/>
                  </a:solidFill>
                </a:rPr>
                <a:t>int</a:t>
              </a:r>
              <a:r>
                <a:rPr lang="en-US" altLang="zh-CN" sz="4000" b="1" baseline="-10000" dirty="0">
                  <a:solidFill>
                    <a:srgbClr val="003399"/>
                  </a:solidFill>
                </a:rPr>
                <a:t>  Front, </a:t>
              </a:r>
              <a:r>
                <a:rPr lang="en-US" altLang="zh-CN" sz="4000" b="1" baseline="-10000" dirty="0" err="1">
                  <a:solidFill>
                    <a:srgbClr val="003399"/>
                  </a:solidFill>
                </a:rPr>
                <a:t>Rear,Count</a:t>
              </a:r>
              <a:r>
                <a:rPr lang="en-US" altLang="zh-CN" sz="4000" b="1" baseline="-10000" dirty="0">
                  <a:solidFill>
                    <a:srgbClr val="003399"/>
                  </a:solidFill>
                </a:rPr>
                <a:t>;</a:t>
              </a:r>
            </a:p>
          </p:txBody>
        </p:sp>
        <p:sp>
          <p:nvSpPr>
            <p:cNvPr id="69637" name="Oval 124"/>
            <p:cNvSpPr>
              <a:spLocks noChangeArrowheads="1"/>
            </p:cNvSpPr>
            <p:nvPr/>
          </p:nvSpPr>
          <p:spPr bwMode="auto">
            <a:xfrm rot="-383283">
              <a:off x="975" y="792"/>
              <a:ext cx="1676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63500" dir="221219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8" name="Text Box 125"/>
            <p:cNvSpPr txBox="1">
              <a:spLocks noChangeArrowheads="1"/>
            </p:cNvSpPr>
            <p:nvPr/>
          </p:nvSpPr>
          <p:spPr bwMode="auto">
            <a:xfrm rot="-448457">
              <a:off x="1098" y="709"/>
              <a:ext cx="1396" cy="44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fontAlgn="t"/>
              <a:r>
                <a:rPr lang="zh-CN" altLang="en-US" sz="6000" b="1" baseline="-10000">
                  <a:solidFill>
                    <a:srgbClr val="FF3300"/>
                  </a:solidFill>
                  <a:ea typeface="华文新魏" pitchFamily="2" charset="-122"/>
                </a:rPr>
                <a:t>类型定义</a:t>
              </a:r>
            </a:p>
          </p:txBody>
        </p:sp>
      </p:grpSp>
      <p:sp>
        <p:nvSpPr>
          <p:cNvPr id="8" name="AutoShape 133"/>
          <p:cNvSpPr>
            <a:spLocks noChangeArrowheads="1"/>
          </p:cNvSpPr>
          <p:nvPr/>
        </p:nvSpPr>
        <p:spPr bwMode="auto">
          <a:xfrm>
            <a:off x="1619672" y="4869160"/>
            <a:ext cx="2736304" cy="1224136"/>
          </a:xfrm>
          <a:prstGeom prst="wedgeRectCallout">
            <a:avLst>
              <a:gd name="adj1" fmla="val 22969"/>
              <a:gd name="adj2" fmla="val -140923"/>
            </a:avLst>
          </a:prstGeom>
          <a:noFill/>
          <a:ln w="63500" cap="sq">
            <a:solidFill>
              <a:srgbClr val="33CCCC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由于变量</a:t>
            </a:r>
            <a:r>
              <a:rPr lang="en-US" altLang="zh-CN" sz="1600" b="1" dirty="0">
                <a:solidFill>
                  <a:srgbClr val="7030A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Front</a:t>
            </a:r>
            <a:r>
              <a:rPr lang="zh-CN" altLang="en-US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和</a:t>
            </a:r>
            <a:r>
              <a:rPr lang="en-US" altLang="zh-CN" sz="1600" b="1" dirty="0">
                <a:solidFill>
                  <a:srgbClr val="7030A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Rear</a:t>
            </a:r>
            <a:r>
              <a:rPr lang="zh-CN" altLang="en-US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需要在多个操作（函数）间共享，为了方便操作，在此将其设为</a:t>
            </a:r>
            <a:r>
              <a:rPr lang="zh-CN" altLang="en-US" sz="1600" b="1" dirty="0">
                <a:solidFill>
                  <a:srgbClr val="7030A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全局变量</a:t>
            </a:r>
            <a:r>
              <a:rPr lang="zh-CN" altLang="en-US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。</a:t>
            </a:r>
            <a:r>
              <a:rPr lang="en-US" altLang="zh-CN" sz="1600" b="1" dirty="0">
                <a:solidFill>
                  <a:srgbClr val="7030A0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Count</a:t>
            </a:r>
            <a:r>
              <a:rPr lang="zh-CN" altLang="en-US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为队列中元素个数。</a:t>
            </a:r>
          </a:p>
        </p:txBody>
      </p:sp>
      <p:sp>
        <p:nvSpPr>
          <p:cNvPr id="9" name="AutoShape 133"/>
          <p:cNvSpPr>
            <a:spLocks noChangeArrowheads="1"/>
          </p:cNvSpPr>
          <p:nvPr/>
        </p:nvSpPr>
        <p:spPr bwMode="auto">
          <a:xfrm>
            <a:off x="4860032" y="4941168"/>
            <a:ext cx="2736304" cy="1224136"/>
          </a:xfrm>
          <a:prstGeom prst="wedgeRectCallout">
            <a:avLst>
              <a:gd name="adj1" fmla="val -30846"/>
              <a:gd name="adj2" fmla="val -142863"/>
            </a:avLst>
          </a:prstGeom>
          <a:noFill/>
          <a:ln w="63500" cap="sq">
            <a:solidFill>
              <a:srgbClr val="33CCCC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初始时，三个变量为：</a:t>
            </a:r>
            <a:endParaRPr lang="en-US" altLang="zh-CN" sz="1600" b="1" dirty="0"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黑体" pitchFamily="2" charset="-122"/>
            </a:endParaRPr>
          </a:p>
          <a:p>
            <a:pPr>
              <a:defRPr/>
            </a:pPr>
            <a:r>
              <a:rPr lang="en-US" altLang="zh-CN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Front = 0;</a:t>
            </a:r>
          </a:p>
          <a:p>
            <a:pPr>
              <a:defRPr/>
            </a:pPr>
            <a:r>
              <a:rPr lang="en-US" altLang="zh-CN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Rear = MAXSIZE – 1;</a:t>
            </a:r>
          </a:p>
          <a:p>
            <a:pPr>
              <a:defRPr/>
            </a:pPr>
            <a:r>
              <a:rPr lang="en-US" altLang="zh-CN" sz="1600" b="1" dirty="0"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ea typeface="黑体" pitchFamily="2" charset="-122"/>
              </a:rPr>
              <a:t>Count = 0; </a:t>
            </a:r>
            <a:endParaRPr lang="zh-CN" altLang="en-US" sz="1600" b="1" dirty="0"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ea typeface="黑体" pitchFamily="2" charset="-122"/>
            </a:endParaRP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06488" y="1752600"/>
            <a:ext cx="6705600" cy="1978025"/>
            <a:chOff x="480" y="1104"/>
            <a:chExt cx="4224" cy="1246"/>
          </a:xfrm>
        </p:grpSpPr>
        <p:sp>
          <p:nvSpPr>
            <p:cNvPr id="70674" name="Rectangle 3"/>
            <p:cNvSpPr>
              <a:spLocks noChangeArrowheads="1"/>
            </p:cNvSpPr>
            <p:nvPr/>
          </p:nvSpPr>
          <p:spPr bwMode="auto">
            <a:xfrm>
              <a:off x="480" y="1104"/>
              <a:ext cx="4224" cy="1152"/>
            </a:xfrm>
            <a:prstGeom prst="rect">
              <a:avLst/>
            </a:prstGeom>
            <a:solidFill>
              <a:srgbClr val="E1F0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5" name="Text Box 4"/>
            <p:cNvSpPr txBox="1">
              <a:spLocks noChangeArrowheads="1"/>
            </p:cNvSpPr>
            <p:nvPr/>
          </p:nvSpPr>
          <p:spPr bwMode="auto">
            <a:xfrm>
              <a:off x="852" y="1260"/>
              <a:ext cx="3770" cy="109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void  </a:t>
              </a:r>
              <a:r>
                <a:rPr lang="en-US" altLang="zh-CN" sz="2500" b="1" dirty="0" err="1">
                  <a:solidFill>
                    <a:srgbClr val="003399"/>
                  </a:solidFill>
                </a:rPr>
                <a:t>initQueue</a:t>
              </a:r>
              <a:r>
                <a:rPr lang="en-US" altLang="zh-CN" sz="2500" b="1" dirty="0">
                  <a:solidFill>
                    <a:srgbClr val="003399"/>
                  </a:solidFill>
                </a:rPr>
                <a:t>(  ) 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        Front = </a:t>
              </a:r>
              <a:r>
                <a:rPr lang="en-US" altLang="zh-CN" sz="2600" b="1" dirty="0">
                  <a:solidFill>
                    <a:srgbClr val="003399"/>
                  </a:solidFill>
                  <a:ea typeface="宋体" charset="-122"/>
                  <a:cs typeface="Times New Roman" pitchFamily="18" charset="0"/>
                </a:rPr>
                <a:t>0</a:t>
              </a:r>
              <a:r>
                <a:rPr lang="en-US" altLang="zh-CN" sz="2500" b="1" dirty="0">
                  <a:solidFill>
                    <a:srgbClr val="003399"/>
                  </a:solidFill>
                </a:rPr>
                <a:t>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        Rear = </a:t>
              </a:r>
              <a:r>
                <a:rPr lang="en-US" altLang="zh-CN" sz="2600" b="1" dirty="0">
                  <a:solidFill>
                    <a:srgbClr val="003399"/>
                  </a:solidFill>
                  <a:ea typeface="宋体" charset="-122"/>
                </a:rPr>
                <a:t>MAXSIZE-1</a:t>
              </a:r>
              <a:r>
                <a:rPr lang="en-US" altLang="zh-CN" sz="2500" b="1" dirty="0">
                  <a:solidFill>
                    <a:srgbClr val="003399"/>
                  </a:solidFill>
                </a:rPr>
                <a:t>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        Count = 0;</a:t>
              </a:r>
            </a:p>
            <a:p>
              <a:pPr>
                <a:lnSpc>
                  <a:spcPct val="70000"/>
                </a:lnSpc>
              </a:pPr>
              <a:r>
                <a:rPr lang="en-US" altLang="zh-CN" sz="25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33400" y="3886202"/>
            <a:ext cx="5262736" cy="1096963"/>
            <a:chOff x="336" y="2448"/>
            <a:chExt cx="3120" cy="691"/>
          </a:xfrm>
        </p:grpSpPr>
        <p:sp>
          <p:nvSpPr>
            <p:cNvPr id="70672" name="AutoShape 6"/>
            <p:cNvSpPr>
              <a:spLocks noChangeArrowheads="1"/>
            </p:cNvSpPr>
            <p:nvPr/>
          </p:nvSpPr>
          <p:spPr bwMode="auto">
            <a:xfrm>
              <a:off x="336" y="2448"/>
              <a:ext cx="3048" cy="408"/>
            </a:xfrm>
            <a:prstGeom prst="cloudCallout">
              <a:avLst>
                <a:gd name="adj1" fmla="val -7875"/>
                <a:gd name="adj2" fmla="val 40194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27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0673" name="Text Box 7"/>
            <p:cNvSpPr txBox="1">
              <a:spLocks noChangeArrowheads="1"/>
            </p:cNvSpPr>
            <p:nvPr/>
          </p:nvSpPr>
          <p:spPr bwMode="auto">
            <a:xfrm>
              <a:off x="516" y="2480"/>
              <a:ext cx="2940" cy="65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 dirty="0">
                  <a:solidFill>
                    <a:srgbClr val="FFFF00"/>
                  </a:solidFill>
                </a:rPr>
                <a:t>2、测试队列是否为空或满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103313" y="4648200"/>
            <a:ext cx="3036505" cy="1676400"/>
            <a:chOff x="480" y="2832"/>
            <a:chExt cx="3453" cy="1056"/>
          </a:xfrm>
        </p:grpSpPr>
        <p:sp>
          <p:nvSpPr>
            <p:cNvPr id="70670" name="Rectangle 9"/>
            <p:cNvSpPr>
              <a:spLocks noChangeArrowheads="1"/>
            </p:cNvSpPr>
            <p:nvPr/>
          </p:nvSpPr>
          <p:spPr bwMode="auto">
            <a:xfrm>
              <a:off x="480" y="2832"/>
              <a:ext cx="3453" cy="1056"/>
            </a:xfrm>
            <a:prstGeom prst="rect">
              <a:avLst/>
            </a:prstGeom>
            <a:solidFill>
              <a:srgbClr val="FFFFD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1" name="Text Box 10"/>
            <p:cNvSpPr txBox="1">
              <a:spLocks noChangeArrowheads="1"/>
            </p:cNvSpPr>
            <p:nvPr/>
          </p:nvSpPr>
          <p:spPr bwMode="auto">
            <a:xfrm>
              <a:off x="864" y="2966"/>
              <a:ext cx="2823" cy="6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 err="1">
                  <a:solidFill>
                    <a:srgbClr val="003399"/>
                  </a:solidFill>
                </a:rPr>
                <a:t>int</a:t>
              </a:r>
              <a:r>
                <a:rPr lang="en-US" altLang="zh-CN" sz="2000" b="1" dirty="0">
                  <a:solidFill>
                    <a:srgbClr val="003399"/>
                  </a:solidFill>
                </a:rPr>
                <a:t>  </a:t>
              </a:r>
              <a:r>
                <a:rPr lang="en-US" altLang="zh-CN" sz="2000" b="1" dirty="0" err="1">
                  <a:solidFill>
                    <a:srgbClr val="003399"/>
                  </a:solidFill>
                </a:rPr>
                <a:t>isEmpty</a:t>
              </a:r>
              <a:r>
                <a:rPr lang="en-US" altLang="zh-CN" sz="2000" b="1" dirty="0">
                  <a:solidFill>
                    <a:srgbClr val="003399"/>
                  </a:solidFill>
                </a:rPr>
                <a:t>(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        return Count == 0;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012160" y="3428308"/>
            <a:ext cx="2624535" cy="995363"/>
            <a:chOff x="4032" y="2677"/>
            <a:chExt cx="1465" cy="627"/>
          </a:xfrm>
        </p:grpSpPr>
        <p:sp>
          <p:nvSpPr>
            <p:cNvPr id="70668" name="AutoShape 12"/>
            <p:cNvSpPr>
              <a:spLocks noChangeArrowheads="1"/>
            </p:cNvSpPr>
            <p:nvPr/>
          </p:nvSpPr>
          <p:spPr bwMode="auto">
            <a:xfrm>
              <a:off x="4032" y="2677"/>
              <a:ext cx="1392" cy="480"/>
            </a:xfrm>
            <a:prstGeom prst="wedgeRectCallout">
              <a:avLst>
                <a:gd name="adj1" fmla="val -56313"/>
                <a:gd name="adj2" fmla="val 90049"/>
              </a:avLst>
            </a:prstGeom>
            <a:noFill/>
            <a:ln w="5715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0669" name="Text Box 13"/>
            <p:cNvSpPr txBox="1">
              <a:spLocks noChangeArrowheads="1"/>
            </p:cNvSpPr>
            <p:nvPr/>
          </p:nvSpPr>
          <p:spPr bwMode="auto">
            <a:xfrm>
              <a:off x="4153" y="2677"/>
              <a:ext cx="1344" cy="6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300" b="1" dirty="0">
                  <a:solidFill>
                    <a:srgbClr val="FF3300"/>
                  </a:solidFill>
                  <a:ea typeface="黑体" pitchFamily="2" charset="-122"/>
                </a:rPr>
                <a:t>队空或满，返回1,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300" b="1" dirty="0">
                  <a:solidFill>
                    <a:srgbClr val="FF3300"/>
                  </a:solidFill>
                  <a:ea typeface="黑体" pitchFamily="2" charset="-122"/>
                </a:rPr>
                <a:t>否则，返回0。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81000" y="304800"/>
            <a:ext cx="5343128" cy="1050925"/>
            <a:chOff x="384" y="720"/>
            <a:chExt cx="1680" cy="662"/>
          </a:xfrm>
        </p:grpSpPr>
        <p:sp>
          <p:nvSpPr>
            <p:cNvPr id="70666" name="Rectangle 15"/>
            <p:cNvSpPr>
              <a:spLocks noChangeArrowheads="1"/>
            </p:cNvSpPr>
            <p:nvPr/>
          </p:nvSpPr>
          <p:spPr bwMode="auto">
            <a:xfrm>
              <a:off x="384" y="720"/>
              <a:ext cx="1680" cy="384"/>
            </a:xfrm>
            <a:prstGeom prst="rect">
              <a:avLst/>
            </a:prstGeom>
            <a:solidFill>
              <a:srgbClr val="D1D1D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17088" dir="2436078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7" name="Rectangle 16"/>
            <p:cNvSpPr>
              <a:spLocks noChangeArrowheads="1"/>
            </p:cNvSpPr>
            <p:nvPr/>
          </p:nvSpPr>
          <p:spPr bwMode="auto">
            <a:xfrm>
              <a:off x="436" y="742"/>
              <a:ext cx="1580" cy="6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 dirty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 dirty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三</a:t>
              </a:r>
              <a:r>
                <a:rPr kumimoji="1" lang="en-US" altLang="zh-CN" sz="3000" b="1" dirty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 dirty="0">
                  <a:solidFill>
                    <a:srgbClr val="002C84"/>
                  </a:solidFill>
                  <a:latin typeface="黑体" pitchFamily="2" charset="-122"/>
                  <a:ea typeface="黑体" pitchFamily="2" charset="-122"/>
                </a:rPr>
                <a:t>（循环队列）基本算法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509588" y="1104900"/>
            <a:ext cx="3833812" cy="647700"/>
            <a:chOff x="321" y="696"/>
            <a:chExt cx="2415" cy="408"/>
          </a:xfrm>
        </p:grpSpPr>
        <p:sp>
          <p:nvSpPr>
            <p:cNvPr id="70664" name="AutoShape 28"/>
            <p:cNvSpPr>
              <a:spLocks noChangeArrowheads="1"/>
            </p:cNvSpPr>
            <p:nvPr/>
          </p:nvSpPr>
          <p:spPr bwMode="auto">
            <a:xfrm>
              <a:off x="321" y="696"/>
              <a:ext cx="2256" cy="408"/>
            </a:xfrm>
            <a:prstGeom prst="cloudCallout">
              <a:avLst>
                <a:gd name="adj1" fmla="val 6917"/>
                <a:gd name="adj2" fmla="val 40194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27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0665" name="Text Box 29"/>
            <p:cNvSpPr txBox="1">
              <a:spLocks noChangeArrowheads="1"/>
            </p:cNvSpPr>
            <p:nvPr/>
          </p:nvSpPr>
          <p:spPr bwMode="auto">
            <a:xfrm>
              <a:off x="564" y="720"/>
              <a:ext cx="217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FFFF00"/>
                  </a:solidFill>
                </a:rPr>
                <a:t>1. 初始化队列</a:t>
              </a:r>
            </a:p>
          </p:txBody>
        </p:sp>
      </p:grpSp>
      <p:grpSp>
        <p:nvGrpSpPr>
          <p:cNvPr id="20" name="Group 8"/>
          <p:cNvGrpSpPr>
            <a:grpSpLocks/>
          </p:cNvGrpSpPr>
          <p:nvPr/>
        </p:nvGrpSpPr>
        <p:grpSpPr bwMode="auto">
          <a:xfrm>
            <a:off x="4427984" y="4653136"/>
            <a:ext cx="3816424" cy="1676400"/>
            <a:chOff x="480" y="2832"/>
            <a:chExt cx="3453" cy="1056"/>
          </a:xfrm>
        </p:grpSpPr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80" y="2832"/>
              <a:ext cx="3453" cy="1056"/>
            </a:xfrm>
            <a:prstGeom prst="rect">
              <a:avLst/>
            </a:prstGeom>
            <a:solidFill>
              <a:srgbClr val="FFFFD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D1D1D1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864" y="2966"/>
              <a:ext cx="2939" cy="67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000" b="1" dirty="0" err="1">
                  <a:solidFill>
                    <a:srgbClr val="003399"/>
                  </a:solidFill>
                </a:rPr>
                <a:t>int</a:t>
              </a:r>
              <a:r>
                <a:rPr lang="en-US" altLang="zh-CN" sz="2000" b="1" dirty="0">
                  <a:solidFill>
                    <a:srgbClr val="003399"/>
                  </a:solidFill>
                </a:rPr>
                <a:t>  </a:t>
              </a:r>
              <a:r>
                <a:rPr lang="en-US" altLang="zh-CN" sz="2000" b="1" dirty="0" err="1">
                  <a:solidFill>
                    <a:srgbClr val="003399"/>
                  </a:solidFill>
                </a:rPr>
                <a:t>isFull</a:t>
              </a:r>
              <a:r>
                <a:rPr lang="en-US" altLang="zh-CN" sz="2000" b="1" dirty="0">
                  <a:solidFill>
                    <a:srgbClr val="003399"/>
                  </a:solidFill>
                </a:rPr>
                <a:t>( 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        return Count == MAXSIZE;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000" b="1" dirty="0">
                  <a:solidFill>
                    <a:srgbClr val="003399"/>
                  </a:solidFill>
                </a:rPr>
                <a:t>}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228600"/>
            <a:ext cx="4114800" cy="647700"/>
            <a:chOff x="240" y="144"/>
            <a:chExt cx="2592" cy="408"/>
          </a:xfrm>
        </p:grpSpPr>
        <p:sp>
          <p:nvSpPr>
            <p:cNvPr id="71721" name="AutoShape 3"/>
            <p:cNvSpPr>
              <a:spLocks noChangeArrowheads="1"/>
            </p:cNvSpPr>
            <p:nvPr/>
          </p:nvSpPr>
          <p:spPr bwMode="auto">
            <a:xfrm>
              <a:off x="240" y="144"/>
              <a:ext cx="2592" cy="408"/>
            </a:xfrm>
            <a:prstGeom prst="cloudCallout">
              <a:avLst>
                <a:gd name="adj1" fmla="val -463"/>
                <a:gd name="adj2" fmla="val 40194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27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1722" name="Text Box 4"/>
            <p:cNvSpPr txBox="1">
              <a:spLocks noChangeArrowheads="1"/>
            </p:cNvSpPr>
            <p:nvPr/>
          </p:nvSpPr>
          <p:spPr bwMode="auto">
            <a:xfrm>
              <a:off x="440" y="168"/>
              <a:ext cx="2291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FFFF00"/>
                  </a:solidFill>
                </a:rPr>
                <a:t>3. 插入(进队)算法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763688" y="1772816"/>
            <a:ext cx="990600" cy="708025"/>
            <a:chOff x="912" y="1296"/>
            <a:chExt cx="624" cy="446"/>
          </a:xfrm>
        </p:grpSpPr>
        <p:sp>
          <p:nvSpPr>
            <p:cNvPr id="71719" name="Text Box 6"/>
            <p:cNvSpPr txBox="1">
              <a:spLocks noChangeArrowheads="1"/>
            </p:cNvSpPr>
            <p:nvPr/>
          </p:nvSpPr>
          <p:spPr bwMode="auto">
            <a:xfrm>
              <a:off x="912" y="1492"/>
              <a:ext cx="62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71720" name="Line 7"/>
            <p:cNvSpPr>
              <a:spLocks noChangeShapeType="1"/>
            </p:cNvSpPr>
            <p:nvPr/>
          </p:nvSpPr>
          <p:spPr bwMode="auto">
            <a:xfrm flipV="1">
              <a:off x="1104" y="1296"/>
              <a:ext cx="0" cy="24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352800" y="1847850"/>
            <a:ext cx="649288" cy="622300"/>
            <a:chOff x="2112" y="1440"/>
            <a:chExt cx="409" cy="392"/>
          </a:xfrm>
        </p:grpSpPr>
        <p:sp>
          <p:nvSpPr>
            <p:cNvPr id="71717" name="Text Box 9"/>
            <p:cNvSpPr txBox="1">
              <a:spLocks noChangeArrowheads="1"/>
            </p:cNvSpPr>
            <p:nvPr/>
          </p:nvSpPr>
          <p:spPr bwMode="auto">
            <a:xfrm>
              <a:off x="2112" y="1582"/>
              <a:ext cx="40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71718" name="Line 10"/>
            <p:cNvSpPr>
              <a:spLocks noChangeShapeType="1"/>
            </p:cNvSpPr>
            <p:nvPr/>
          </p:nvSpPr>
          <p:spPr bwMode="auto">
            <a:xfrm flipV="1">
              <a:off x="2256" y="1440"/>
              <a:ext cx="0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295650" y="1847850"/>
            <a:ext cx="666750" cy="323850"/>
            <a:chOff x="2076" y="1440"/>
            <a:chExt cx="420" cy="204"/>
          </a:xfrm>
        </p:grpSpPr>
        <p:sp>
          <p:nvSpPr>
            <p:cNvPr id="71715" name="Rectangle 12"/>
            <p:cNvSpPr>
              <a:spLocks noChangeArrowheads="1"/>
            </p:cNvSpPr>
            <p:nvPr/>
          </p:nvSpPr>
          <p:spPr bwMode="auto">
            <a:xfrm>
              <a:off x="2076" y="1452"/>
              <a:ext cx="288" cy="192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6" name="Line 13"/>
            <p:cNvSpPr>
              <a:spLocks noChangeShapeType="1"/>
            </p:cNvSpPr>
            <p:nvPr/>
          </p:nvSpPr>
          <p:spPr bwMode="auto">
            <a:xfrm flipV="1">
              <a:off x="2412" y="1440"/>
              <a:ext cx="84" cy="168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998" name="Text Box 14"/>
          <p:cNvSpPr txBox="1">
            <a:spLocks noChangeArrowheads="1"/>
          </p:cNvSpPr>
          <p:nvPr/>
        </p:nvSpPr>
        <p:spPr bwMode="auto">
          <a:xfrm>
            <a:off x="3679825" y="1368425"/>
            <a:ext cx="792163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1800" b="1">
                <a:solidFill>
                  <a:srgbClr val="0000CC"/>
                </a:solidFill>
              </a:rPr>
              <a:t>item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79388" y="2516188"/>
            <a:ext cx="8583612" cy="3887787"/>
            <a:chOff x="179388" y="2516188"/>
            <a:chExt cx="8583612" cy="3887787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609600" y="3119438"/>
              <a:ext cx="8153400" cy="3284537"/>
              <a:chOff x="384" y="1920"/>
              <a:chExt cx="5136" cy="2069"/>
            </a:xfrm>
          </p:grpSpPr>
          <p:sp>
            <p:nvSpPr>
              <p:cNvPr id="71713" name="Rectangle 16"/>
              <p:cNvSpPr>
                <a:spLocks noChangeArrowheads="1"/>
              </p:cNvSpPr>
              <p:nvPr/>
            </p:nvSpPr>
            <p:spPr bwMode="auto">
              <a:xfrm>
                <a:off x="384" y="1920"/>
                <a:ext cx="5088" cy="2009"/>
              </a:xfrm>
              <a:prstGeom prst="rect">
                <a:avLst/>
              </a:prstGeom>
              <a:solidFill>
                <a:srgbClr val="E1F0FF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15526" dir="2700000" algn="ctr" rotWithShape="0">
                  <a:srgbClr val="C0C0C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4" name="Text Box 17"/>
              <p:cNvSpPr txBox="1">
                <a:spLocks noChangeArrowheads="1"/>
              </p:cNvSpPr>
              <p:nvPr/>
            </p:nvSpPr>
            <p:spPr bwMode="auto">
              <a:xfrm>
                <a:off x="540" y="2139"/>
                <a:ext cx="4980" cy="18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 void </a:t>
                </a:r>
                <a:r>
                  <a:rPr kumimoji="1" lang="en-US" altLang="zh-CN" sz="2400" b="1" dirty="0" err="1">
                    <a:solidFill>
                      <a:srgbClr val="003399"/>
                    </a:solidFill>
                  </a:rPr>
                  <a:t>enQueue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4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 queue[ ], </a:t>
                </a:r>
                <a:r>
                  <a:rPr kumimoji="1" lang="en-US" altLang="zh-CN" sz="24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 item)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400" b="1" dirty="0">
                    <a:solidFill>
                      <a:srgbClr val="003399"/>
                    </a:solidFill>
                    <a:latin typeface="楷体_GB2312" pitchFamily="49" charset="-122"/>
                  </a:rPr>
                  <a:t>{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400" b="1" dirty="0">
                    <a:solidFill>
                      <a:srgbClr val="003399"/>
                    </a:solidFill>
                  </a:rPr>
                  <a:t>       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if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400" b="1" dirty="0" err="1">
                    <a:solidFill>
                      <a:srgbClr val="003399"/>
                    </a:solidFill>
                  </a:rPr>
                  <a:t>isFull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()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)                       /* 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  <a:ea typeface="幼圆" pitchFamily="49" charset="-122"/>
                  </a:rPr>
                  <a:t>队</a:t>
                </a:r>
                <a:r>
                  <a:rPr kumimoji="1" lang="zh-CN" altLang="en-US" sz="2400" b="1" dirty="0">
                    <a:solidFill>
                      <a:srgbClr val="003399"/>
                    </a:solidFill>
                    <a:ea typeface="幼圆" pitchFamily="49" charset="-122"/>
                  </a:rPr>
                  <a:t>满，插入失败</a:t>
                </a:r>
                <a:r>
                  <a:rPr kumimoji="1" lang="zh-CN" altLang="en-US" sz="2400" b="1" dirty="0">
                    <a:solidFill>
                      <a:srgbClr val="003399"/>
                    </a:solidFill>
                  </a:rPr>
                  <a:t> */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           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</a:rPr>
                  <a:t>Error(“Full queue!”)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     else{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           Rear = (Rear+1) % MAXSIZE;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            queue[Rear]=item;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            Count++;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                                            /* </a:t>
                </a:r>
                <a:r>
                  <a:rPr kumimoji="1" lang="en-US" altLang="zh-CN" sz="2400" b="1" dirty="0">
                    <a:solidFill>
                      <a:srgbClr val="003399"/>
                    </a:solidFill>
                    <a:ea typeface="幼圆" pitchFamily="49" charset="-122"/>
                  </a:rPr>
                  <a:t>队</a:t>
                </a:r>
                <a:r>
                  <a:rPr kumimoji="1" lang="zh-CN" altLang="en-US" sz="2400" b="1" dirty="0">
                    <a:solidFill>
                      <a:srgbClr val="003399"/>
                    </a:solidFill>
                    <a:ea typeface="幼圆" pitchFamily="49" charset="-122"/>
                  </a:rPr>
                  <a:t>未满，插入成功</a:t>
                </a:r>
                <a:r>
                  <a:rPr kumimoji="1" lang="zh-CN" altLang="en-US" sz="2400" b="1" dirty="0">
                    <a:solidFill>
                      <a:srgbClr val="003399"/>
                    </a:solidFill>
                  </a:rPr>
                  <a:t> */</a:t>
                </a:r>
                <a:r>
                  <a:rPr kumimoji="1" lang="en-US" altLang="en-US" sz="2400" b="1" dirty="0">
                    <a:solidFill>
                      <a:srgbClr val="003399"/>
                    </a:solidFill>
                  </a:rPr>
                  <a:t> </a:t>
                </a:r>
                <a:endParaRPr lang="en-US" altLang="zh-CN" sz="24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      }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400" b="1" dirty="0">
                    <a:solidFill>
                      <a:srgbClr val="003399"/>
                    </a:solidFill>
                  </a:rPr>
                  <a:t> }</a:t>
                </a: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79388" y="2516188"/>
              <a:ext cx="2132012" cy="912812"/>
              <a:chOff x="113" y="1559"/>
              <a:chExt cx="1343" cy="575"/>
            </a:xfrm>
          </p:grpSpPr>
          <p:sp>
            <p:nvSpPr>
              <p:cNvPr id="71711" name="AutoShape 19"/>
              <p:cNvSpPr>
                <a:spLocks noChangeArrowheads="1"/>
              </p:cNvSpPr>
              <p:nvPr/>
            </p:nvSpPr>
            <p:spPr bwMode="auto">
              <a:xfrm rot="12536">
                <a:off x="113" y="1570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2" name="Text Box 20"/>
              <p:cNvSpPr txBox="1">
                <a:spLocks noChangeArrowheads="1"/>
              </p:cNvSpPr>
              <p:nvPr/>
            </p:nvSpPr>
            <p:spPr bwMode="auto">
              <a:xfrm rot="-670982">
                <a:off x="128" y="1559"/>
                <a:ext cx="1328" cy="48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400" b="1" i="1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1895475" y="981076"/>
            <a:ext cx="5130800" cy="796926"/>
            <a:chOff x="1236" y="1207"/>
            <a:chExt cx="3232" cy="502"/>
          </a:xfrm>
        </p:grpSpPr>
        <p:sp>
          <p:nvSpPr>
            <p:cNvPr id="71692" name="Text Box 27"/>
            <p:cNvSpPr txBox="1">
              <a:spLocks noChangeArrowheads="1"/>
            </p:cNvSpPr>
            <p:nvPr/>
          </p:nvSpPr>
          <p:spPr bwMode="auto">
            <a:xfrm>
              <a:off x="1268" y="1207"/>
              <a:ext cx="320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600" b="1"/>
                <a:t>0       </a:t>
              </a:r>
              <a:r>
                <a:rPr lang="en-US" altLang="zh-CN" sz="1600" b="1"/>
                <a:t>1                                                                        M</a:t>
              </a:r>
              <a:r>
                <a:rPr lang="en-US" altLang="zh-CN" sz="1600" b="1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/>
                <a:t>1</a:t>
              </a:r>
            </a:p>
          </p:txBody>
        </p:sp>
        <p:sp>
          <p:nvSpPr>
            <p:cNvPr id="71693" name="Text Box 28"/>
            <p:cNvSpPr txBox="1">
              <a:spLocks noChangeArrowheads="1"/>
            </p:cNvSpPr>
            <p:nvPr/>
          </p:nvSpPr>
          <p:spPr bwMode="auto">
            <a:xfrm>
              <a:off x="1285" y="1368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</a:t>
              </a:r>
            </a:p>
          </p:txBody>
        </p:sp>
        <p:sp>
          <p:nvSpPr>
            <p:cNvPr id="71694" name="Text Box 29"/>
            <p:cNvSpPr txBox="1">
              <a:spLocks noChangeArrowheads="1"/>
            </p:cNvSpPr>
            <p:nvPr/>
          </p:nvSpPr>
          <p:spPr bwMode="auto">
            <a:xfrm>
              <a:off x="1844" y="1365"/>
              <a:ext cx="21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c</a:t>
              </a:r>
            </a:p>
          </p:txBody>
        </p:sp>
        <p:sp>
          <p:nvSpPr>
            <p:cNvPr id="71695" name="Text Box 30"/>
            <p:cNvSpPr txBox="1">
              <a:spLocks noChangeArrowheads="1"/>
            </p:cNvSpPr>
            <p:nvPr/>
          </p:nvSpPr>
          <p:spPr bwMode="auto">
            <a:xfrm>
              <a:off x="2128" y="1379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d</a:t>
              </a:r>
            </a:p>
          </p:txBody>
        </p:sp>
        <p:sp>
          <p:nvSpPr>
            <p:cNvPr id="71696" name="Text Box 31"/>
            <p:cNvSpPr txBox="1">
              <a:spLocks noChangeArrowheads="1"/>
            </p:cNvSpPr>
            <p:nvPr/>
          </p:nvSpPr>
          <p:spPr bwMode="auto">
            <a:xfrm>
              <a:off x="1565" y="1375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b</a:t>
              </a:r>
            </a:p>
          </p:txBody>
        </p:sp>
        <p:sp>
          <p:nvSpPr>
            <p:cNvPr id="71697" name="Line 32"/>
            <p:cNvSpPr>
              <a:spLocks noChangeShapeType="1"/>
            </p:cNvSpPr>
            <p:nvPr/>
          </p:nvSpPr>
          <p:spPr bwMode="auto">
            <a:xfrm>
              <a:off x="1247" y="1420"/>
              <a:ext cx="2994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Line 33"/>
            <p:cNvSpPr>
              <a:spLocks noChangeShapeType="1"/>
            </p:cNvSpPr>
            <p:nvPr/>
          </p:nvSpPr>
          <p:spPr bwMode="auto">
            <a:xfrm>
              <a:off x="1236" y="1703"/>
              <a:ext cx="2994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Line 34"/>
            <p:cNvSpPr>
              <a:spLocks noChangeShapeType="1"/>
            </p:cNvSpPr>
            <p:nvPr/>
          </p:nvSpPr>
          <p:spPr bwMode="auto">
            <a:xfrm>
              <a:off x="1237" y="1420"/>
              <a:ext cx="0" cy="272"/>
            </a:xfrm>
            <a:prstGeom prst="line">
              <a:avLst/>
            </a:prstGeom>
            <a:noFill/>
            <a:ln w="3175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0" name="Line 35"/>
            <p:cNvSpPr>
              <a:spLocks noChangeShapeType="1"/>
            </p:cNvSpPr>
            <p:nvPr/>
          </p:nvSpPr>
          <p:spPr bwMode="auto">
            <a:xfrm>
              <a:off x="1523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Line 36"/>
            <p:cNvSpPr>
              <a:spLocks noChangeShapeType="1"/>
            </p:cNvSpPr>
            <p:nvPr/>
          </p:nvSpPr>
          <p:spPr bwMode="auto">
            <a:xfrm>
              <a:off x="1816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Line 37"/>
            <p:cNvSpPr>
              <a:spLocks noChangeShapeType="1"/>
            </p:cNvSpPr>
            <p:nvPr/>
          </p:nvSpPr>
          <p:spPr bwMode="auto">
            <a:xfrm>
              <a:off x="2102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Line 38"/>
            <p:cNvSpPr>
              <a:spLocks noChangeShapeType="1"/>
            </p:cNvSpPr>
            <p:nvPr/>
          </p:nvSpPr>
          <p:spPr bwMode="auto">
            <a:xfrm>
              <a:off x="2395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Line 39"/>
            <p:cNvSpPr>
              <a:spLocks noChangeShapeType="1"/>
            </p:cNvSpPr>
            <p:nvPr/>
          </p:nvSpPr>
          <p:spPr bwMode="auto">
            <a:xfrm>
              <a:off x="2692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Line 40"/>
            <p:cNvSpPr>
              <a:spLocks noChangeShapeType="1"/>
            </p:cNvSpPr>
            <p:nvPr/>
          </p:nvSpPr>
          <p:spPr bwMode="auto">
            <a:xfrm>
              <a:off x="2985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6" name="Line 41"/>
            <p:cNvSpPr>
              <a:spLocks noChangeShapeType="1"/>
            </p:cNvSpPr>
            <p:nvPr/>
          </p:nvSpPr>
          <p:spPr bwMode="auto">
            <a:xfrm>
              <a:off x="4241" y="1427"/>
              <a:ext cx="0" cy="272"/>
            </a:xfrm>
            <a:prstGeom prst="line">
              <a:avLst/>
            </a:prstGeom>
            <a:noFill/>
            <a:ln w="3175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Line 42"/>
            <p:cNvSpPr>
              <a:spLocks noChangeShapeType="1"/>
            </p:cNvSpPr>
            <p:nvPr/>
          </p:nvSpPr>
          <p:spPr bwMode="auto">
            <a:xfrm>
              <a:off x="3969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8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134938"/>
            <a:ext cx="4114800" cy="669925"/>
            <a:chOff x="192" y="85"/>
            <a:chExt cx="2592" cy="422"/>
          </a:xfrm>
        </p:grpSpPr>
        <p:sp>
          <p:nvSpPr>
            <p:cNvPr id="72743" name="AutoShape 3"/>
            <p:cNvSpPr>
              <a:spLocks noChangeArrowheads="1"/>
            </p:cNvSpPr>
            <p:nvPr/>
          </p:nvSpPr>
          <p:spPr bwMode="auto">
            <a:xfrm>
              <a:off x="192" y="85"/>
              <a:ext cx="2592" cy="422"/>
            </a:xfrm>
            <a:prstGeom prst="cloudCallout">
              <a:avLst>
                <a:gd name="adj1" fmla="val -463"/>
                <a:gd name="adj2" fmla="val 40523"/>
              </a:avLst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2700000" scaled="1"/>
            </a:gra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109250" dir="2132261" algn="ctr" rotWithShape="0">
                <a:srgbClr val="80808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2744" name="Text Box 4"/>
            <p:cNvSpPr txBox="1">
              <a:spLocks noChangeArrowheads="1"/>
            </p:cNvSpPr>
            <p:nvPr/>
          </p:nvSpPr>
          <p:spPr bwMode="auto">
            <a:xfrm>
              <a:off x="396" y="123"/>
              <a:ext cx="217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1593903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FFFF00"/>
                  </a:solidFill>
                </a:rPr>
                <a:t>4. 删除(出队)算法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447800" y="1730375"/>
            <a:ext cx="990600" cy="708025"/>
            <a:chOff x="912" y="1296"/>
            <a:chExt cx="624" cy="446"/>
          </a:xfrm>
        </p:grpSpPr>
        <p:sp>
          <p:nvSpPr>
            <p:cNvPr id="72741" name="Text Box 6"/>
            <p:cNvSpPr txBox="1">
              <a:spLocks noChangeArrowheads="1"/>
            </p:cNvSpPr>
            <p:nvPr/>
          </p:nvSpPr>
          <p:spPr bwMode="auto">
            <a:xfrm>
              <a:off x="912" y="1492"/>
              <a:ext cx="624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72742" name="Line 7"/>
            <p:cNvSpPr>
              <a:spLocks noChangeShapeType="1"/>
            </p:cNvSpPr>
            <p:nvPr/>
          </p:nvSpPr>
          <p:spPr bwMode="auto">
            <a:xfrm flipV="1">
              <a:off x="1104" y="1296"/>
              <a:ext cx="0" cy="24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915816" y="1772816"/>
            <a:ext cx="649288" cy="622300"/>
            <a:chOff x="2112" y="1440"/>
            <a:chExt cx="409" cy="392"/>
          </a:xfrm>
        </p:grpSpPr>
        <p:sp>
          <p:nvSpPr>
            <p:cNvPr id="72739" name="Text Box 9"/>
            <p:cNvSpPr txBox="1">
              <a:spLocks noChangeArrowheads="1"/>
            </p:cNvSpPr>
            <p:nvPr/>
          </p:nvSpPr>
          <p:spPr bwMode="auto">
            <a:xfrm>
              <a:off x="2112" y="1582"/>
              <a:ext cx="40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72740" name="Line 10"/>
            <p:cNvSpPr>
              <a:spLocks noChangeShapeType="1"/>
            </p:cNvSpPr>
            <p:nvPr/>
          </p:nvSpPr>
          <p:spPr bwMode="auto">
            <a:xfrm flipV="1">
              <a:off x="2256" y="1440"/>
              <a:ext cx="0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1600200" y="1673225"/>
            <a:ext cx="609600" cy="457200"/>
            <a:chOff x="1008" y="1248"/>
            <a:chExt cx="384" cy="288"/>
          </a:xfrm>
        </p:grpSpPr>
        <p:sp>
          <p:nvSpPr>
            <p:cNvPr id="72737" name="Rectangle 12"/>
            <p:cNvSpPr>
              <a:spLocks noChangeArrowheads="1"/>
            </p:cNvSpPr>
            <p:nvPr/>
          </p:nvSpPr>
          <p:spPr bwMode="auto">
            <a:xfrm>
              <a:off x="1008" y="1248"/>
              <a:ext cx="192" cy="28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38" name="Line 13"/>
            <p:cNvSpPr>
              <a:spLocks noChangeShapeType="1"/>
            </p:cNvSpPr>
            <p:nvPr/>
          </p:nvSpPr>
          <p:spPr bwMode="auto">
            <a:xfrm flipV="1">
              <a:off x="1248" y="1344"/>
              <a:ext cx="144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1547664" y="980728"/>
            <a:ext cx="5130800" cy="796926"/>
            <a:chOff x="1236" y="1207"/>
            <a:chExt cx="3232" cy="502"/>
          </a:xfrm>
        </p:grpSpPr>
        <p:sp>
          <p:nvSpPr>
            <p:cNvPr id="72717" name="Text Box 21"/>
            <p:cNvSpPr txBox="1">
              <a:spLocks noChangeArrowheads="1"/>
            </p:cNvSpPr>
            <p:nvPr/>
          </p:nvSpPr>
          <p:spPr bwMode="auto">
            <a:xfrm>
              <a:off x="1268" y="1207"/>
              <a:ext cx="3200" cy="2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1600" b="1" dirty="0"/>
                <a:t>0       </a:t>
              </a:r>
              <a:r>
                <a:rPr lang="en-US" altLang="zh-CN" sz="1600" b="1" dirty="0"/>
                <a:t>1                                                                        M</a:t>
              </a:r>
              <a:r>
                <a:rPr lang="en-US" altLang="zh-CN" sz="1600" b="1" dirty="0">
                  <a:latin typeface="宋体" charset="-122"/>
                  <a:ea typeface="宋体" charset="-122"/>
                </a:rPr>
                <a:t>-</a:t>
              </a:r>
              <a:r>
                <a:rPr lang="en-US" altLang="zh-CN" sz="1600" b="1" dirty="0"/>
                <a:t>1</a:t>
              </a:r>
            </a:p>
          </p:txBody>
        </p:sp>
        <p:sp>
          <p:nvSpPr>
            <p:cNvPr id="72718" name="Text Box 22"/>
            <p:cNvSpPr txBox="1">
              <a:spLocks noChangeArrowheads="1"/>
            </p:cNvSpPr>
            <p:nvPr/>
          </p:nvSpPr>
          <p:spPr bwMode="auto">
            <a:xfrm>
              <a:off x="1285" y="1368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</a:t>
              </a:r>
            </a:p>
          </p:txBody>
        </p:sp>
        <p:sp>
          <p:nvSpPr>
            <p:cNvPr id="72719" name="Text Box 23"/>
            <p:cNvSpPr txBox="1">
              <a:spLocks noChangeArrowheads="1"/>
            </p:cNvSpPr>
            <p:nvPr/>
          </p:nvSpPr>
          <p:spPr bwMode="auto">
            <a:xfrm>
              <a:off x="1844" y="1365"/>
              <a:ext cx="21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c</a:t>
              </a:r>
            </a:p>
          </p:txBody>
        </p:sp>
        <p:sp>
          <p:nvSpPr>
            <p:cNvPr id="72720" name="Text Box 24"/>
            <p:cNvSpPr txBox="1">
              <a:spLocks noChangeArrowheads="1"/>
            </p:cNvSpPr>
            <p:nvPr/>
          </p:nvSpPr>
          <p:spPr bwMode="auto">
            <a:xfrm>
              <a:off x="2128" y="1379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d</a:t>
              </a:r>
            </a:p>
          </p:txBody>
        </p:sp>
        <p:sp>
          <p:nvSpPr>
            <p:cNvPr id="72721" name="Text Box 25"/>
            <p:cNvSpPr txBox="1">
              <a:spLocks noChangeArrowheads="1"/>
            </p:cNvSpPr>
            <p:nvPr/>
          </p:nvSpPr>
          <p:spPr bwMode="auto">
            <a:xfrm>
              <a:off x="1565" y="1375"/>
              <a:ext cx="22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b</a:t>
              </a:r>
            </a:p>
          </p:txBody>
        </p:sp>
        <p:sp>
          <p:nvSpPr>
            <p:cNvPr id="72722" name="Line 26"/>
            <p:cNvSpPr>
              <a:spLocks noChangeShapeType="1"/>
            </p:cNvSpPr>
            <p:nvPr/>
          </p:nvSpPr>
          <p:spPr bwMode="auto">
            <a:xfrm>
              <a:off x="1247" y="1420"/>
              <a:ext cx="2994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3" name="Line 27"/>
            <p:cNvSpPr>
              <a:spLocks noChangeShapeType="1"/>
            </p:cNvSpPr>
            <p:nvPr/>
          </p:nvSpPr>
          <p:spPr bwMode="auto">
            <a:xfrm>
              <a:off x="1236" y="1703"/>
              <a:ext cx="2994" cy="0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4" name="Line 28"/>
            <p:cNvSpPr>
              <a:spLocks noChangeShapeType="1"/>
            </p:cNvSpPr>
            <p:nvPr/>
          </p:nvSpPr>
          <p:spPr bwMode="auto">
            <a:xfrm>
              <a:off x="1237" y="1420"/>
              <a:ext cx="0" cy="272"/>
            </a:xfrm>
            <a:prstGeom prst="line">
              <a:avLst/>
            </a:prstGeom>
            <a:noFill/>
            <a:ln w="3175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5" name="Line 29"/>
            <p:cNvSpPr>
              <a:spLocks noChangeShapeType="1"/>
            </p:cNvSpPr>
            <p:nvPr/>
          </p:nvSpPr>
          <p:spPr bwMode="auto">
            <a:xfrm>
              <a:off x="1523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6" name="Line 30"/>
            <p:cNvSpPr>
              <a:spLocks noChangeShapeType="1"/>
            </p:cNvSpPr>
            <p:nvPr/>
          </p:nvSpPr>
          <p:spPr bwMode="auto">
            <a:xfrm>
              <a:off x="1816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7" name="Line 31"/>
            <p:cNvSpPr>
              <a:spLocks noChangeShapeType="1"/>
            </p:cNvSpPr>
            <p:nvPr/>
          </p:nvSpPr>
          <p:spPr bwMode="auto">
            <a:xfrm>
              <a:off x="2102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8" name="Line 32"/>
            <p:cNvSpPr>
              <a:spLocks noChangeShapeType="1"/>
            </p:cNvSpPr>
            <p:nvPr/>
          </p:nvSpPr>
          <p:spPr bwMode="auto">
            <a:xfrm>
              <a:off x="2395" y="1420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9" name="Line 33"/>
            <p:cNvSpPr>
              <a:spLocks noChangeShapeType="1"/>
            </p:cNvSpPr>
            <p:nvPr/>
          </p:nvSpPr>
          <p:spPr bwMode="auto">
            <a:xfrm>
              <a:off x="2692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0" name="Line 34"/>
            <p:cNvSpPr>
              <a:spLocks noChangeShapeType="1"/>
            </p:cNvSpPr>
            <p:nvPr/>
          </p:nvSpPr>
          <p:spPr bwMode="auto">
            <a:xfrm>
              <a:off x="2985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1" name="Line 35"/>
            <p:cNvSpPr>
              <a:spLocks noChangeShapeType="1"/>
            </p:cNvSpPr>
            <p:nvPr/>
          </p:nvSpPr>
          <p:spPr bwMode="auto">
            <a:xfrm>
              <a:off x="4241" y="1427"/>
              <a:ext cx="0" cy="272"/>
            </a:xfrm>
            <a:prstGeom prst="line">
              <a:avLst/>
            </a:prstGeom>
            <a:noFill/>
            <a:ln w="3175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2" name="Line 36"/>
            <p:cNvSpPr>
              <a:spLocks noChangeShapeType="1"/>
            </p:cNvSpPr>
            <p:nvPr/>
          </p:nvSpPr>
          <p:spPr bwMode="auto">
            <a:xfrm>
              <a:off x="3969" y="1427"/>
              <a:ext cx="0" cy="272"/>
            </a:xfrm>
            <a:prstGeom prst="line">
              <a:avLst/>
            </a:prstGeom>
            <a:noFill/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9045" name="Rectangle 37"/>
          <p:cNvSpPr>
            <a:spLocks noChangeArrowheads="1"/>
          </p:cNvSpPr>
          <p:nvPr/>
        </p:nvSpPr>
        <p:spPr bwMode="auto">
          <a:xfrm>
            <a:off x="1619672" y="1340768"/>
            <a:ext cx="304800" cy="3048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228600" y="2422525"/>
            <a:ext cx="8550275" cy="4221163"/>
            <a:chOff x="228600" y="2422525"/>
            <a:chExt cx="8550275" cy="4221163"/>
          </a:xfrm>
        </p:grpSpPr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533400" y="2971800"/>
              <a:ext cx="8245475" cy="3671888"/>
              <a:chOff x="336" y="1920"/>
              <a:chExt cx="5194" cy="2313"/>
            </a:xfrm>
          </p:grpSpPr>
          <p:sp>
            <p:nvSpPr>
              <p:cNvPr id="72735" name="Rectangle 15"/>
              <p:cNvSpPr>
                <a:spLocks noChangeArrowheads="1"/>
              </p:cNvSpPr>
              <p:nvPr/>
            </p:nvSpPr>
            <p:spPr bwMode="auto">
              <a:xfrm>
                <a:off x="336" y="1920"/>
                <a:ext cx="5088" cy="2112"/>
              </a:xfrm>
              <a:prstGeom prst="rect">
                <a:avLst/>
              </a:prstGeom>
              <a:solidFill>
                <a:srgbClr val="DDFFDD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24686" dir="2837437" algn="ctr" rotWithShape="0">
                  <a:srgbClr val="B2B2B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36" name="Text Box 16"/>
              <p:cNvSpPr txBox="1">
                <a:spLocks noChangeArrowheads="1"/>
              </p:cNvSpPr>
              <p:nvPr/>
            </p:nvSpPr>
            <p:spPr bwMode="auto">
              <a:xfrm>
                <a:off x="538" y="2160"/>
                <a:ext cx="4992" cy="207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deQueue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 queue[ ])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{</a:t>
                </a:r>
                <a:r>
                  <a:rPr lang="zh-CN" altLang="zh-CN" sz="2500" b="1" dirty="0">
                    <a:solidFill>
                      <a:srgbClr val="003399"/>
                    </a:solidFill>
                    <a:sym typeface="Symbol" pitchFamily="18" charset="2"/>
                  </a:rPr>
                  <a:t> </a:t>
                </a:r>
                <a:endParaRPr lang="en-US" altLang="zh-CN" sz="2500" b="1" dirty="0">
                  <a:solidFill>
                    <a:srgbClr val="003399"/>
                  </a:solidFill>
                  <a:sym typeface="Symbol" pitchFamily="18" charset="2"/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3399"/>
                    </a:solidFill>
                    <a:latin typeface="楷体_GB2312" pitchFamily="49" charset="-122"/>
                    <a:sym typeface="Symbol" pitchFamily="18" charset="2"/>
                  </a:rPr>
                  <a:t>   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  <a:latin typeface="楷体_GB2312" pitchFamily="49" charset="-122"/>
                    <a:sym typeface="Symbol" pitchFamily="18" charset="2"/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  <a:latin typeface="楷体_GB2312" pitchFamily="49" charset="-122"/>
                    <a:sym typeface="Symbol" pitchFamily="18" charset="2"/>
                  </a:rPr>
                  <a:t> e;</a:t>
                </a:r>
                <a:endParaRPr kumimoji="1" lang="zh-CN" altLang="en-US" sz="2500" b="1" dirty="0">
                  <a:solidFill>
                    <a:srgbClr val="003399"/>
                  </a:solidFill>
                  <a:latin typeface="楷体_GB2312" pitchFamily="49" charset="-122"/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zh-CN" altLang="en-US" sz="2500" b="1" dirty="0">
                    <a:solidFill>
                      <a:srgbClr val="003399"/>
                    </a:solidFill>
                  </a:rPr>
                  <a:t>       </a:t>
                </a:r>
                <a:r>
                  <a:rPr kumimoji="1" lang="en-US" altLang="en-US" sz="2500" b="1" dirty="0">
                    <a:solidFill>
                      <a:srgbClr val="003399"/>
                    </a:solidFill>
                  </a:rPr>
                  <a:t>if</a:t>
                </a:r>
                <a:r>
                  <a:rPr kumimoji="1" lang="en-US" altLang="zh-CN" sz="2500" b="1" dirty="0">
                    <a:solidFill>
                      <a:srgbClr val="003399"/>
                    </a:solidFill>
                  </a:rPr>
                  <a:t>(</a:t>
                </a:r>
                <a:r>
                  <a:rPr kumimoji="1" lang="en-US" altLang="zh-CN" sz="2500" b="1" dirty="0" err="1">
                    <a:solidFill>
                      <a:srgbClr val="003399"/>
                    </a:solidFill>
                  </a:rPr>
                  <a:t>isEmpty</a:t>
                </a:r>
                <a:r>
                  <a:rPr kumimoji="1" lang="en-US" altLang="en-US" sz="2500" b="1" dirty="0">
                    <a:solidFill>
                      <a:srgbClr val="003399"/>
                    </a:solidFill>
                  </a:rPr>
                  <a:t>())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500" b="1" dirty="0">
                    <a:solidFill>
                      <a:srgbClr val="003399"/>
                    </a:solidFill>
                  </a:rPr>
                  <a:t>             Error(“Empty queue!”);     </a:t>
                </a:r>
                <a:r>
                  <a:rPr kumimoji="1" lang="en-US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/* </a:t>
                </a:r>
                <a:r>
                  <a:rPr kumimoji="1" lang="en-US" altLang="zh-CN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队</a:t>
                </a:r>
                <a:r>
                  <a:rPr kumimoji="1" lang="zh-CN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空，删除失败</a:t>
                </a:r>
                <a:r>
                  <a:rPr kumimoji="1" lang="en-US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 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en-US" sz="2500" b="1" dirty="0">
                    <a:solidFill>
                      <a:srgbClr val="003399"/>
                    </a:solidFill>
                  </a:rPr>
                  <a:t>       else{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       e=queue[Front];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       Count--;                             </a:t>
                </a:r>
                <a:r>
                  <a:rPr kumimoji="1" lang="en-US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/* </a:t>
                </a:r>
                <a:r>
                  <a:rPr kumimoji="1" lang="en-US" altLang="zh-CN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队</a:t>
                </a:r>
                <a:r>
                  <a:rPr kumimoji="1" lang="zh-CN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非空，删除成功</a:t>
                </a:r>
                <a:r>
                  <a:rPr kumimoji="1" lang="en-US" altLang="en-US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 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       Front = (Front+1)%MAXSIZE;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200" b="1" dirty="0">
                    <a:solidFill>
                      <a:srgbClr val="003399"/>
                    </a:solidFill>
                    <a:latin typeface="幼圆" pitchFamily="49" charset="-122"/>
                    <a:ea typeface="幼圆" pitchFamily="49" charset="-122"/>
                  </a:rPr>
                  <a:t>       return e;</a:t>
                </a:r>
                <a:endParaRPr lang="en-US" altLang="zh-CN" sz="2500" b="1" dirty="0">
                  <a:solidFill>
                    <a:srgbClr val="003399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       }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3399"/>
                    </a:solidFill>
                  </a:rPr>
                  <a:t>}</a:t>
                </a:r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28600" y="2422525"/>
              <a:ext cx="2155825" cy="930275"/>
              <a:chOff x="144" y="1526"/>
              <a:chExt cx="1358" cy="586"/>
            </a:xfrm>
          </p:grpSpPr>
          <p:sp>
            <p:nvSpPr>
              <p:cNvPr id="72733" name="AutoShape 18"/>
              <p:cNvSpPr>
                <a:spLocks noChangeArrowheads="1"/>
              </p:cNvSpPr>
              <p:nvPr/>
            </p:nvSpPr>
            <p:spPr bwMode="auto">
              <a:xfrm rot="81652">
                <a:off x="144" y="1548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734" name="Text Box 19"/>
              <p:cNvSpPr txBox="1">
                <a:spLocks noChangeArrowheads="1"/>
              </p:cNvSpPr>
              <p:nvPr/>
            </p:nvSpPr>
            <p:spPr bwMode="auto">
              <a:xfrm rot="-601866">
                <a:off x="177" y="1526"/>
                <a:ext cx="1325" cy="48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28398" dir="1593903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400" b="1" i="1" dirty="0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  <p:sp>
          <p:nvSpPr>
            <p:cNvPr id="72715" name="Line 49"/>
            <p:cNvSpPr>
              <a:spLocks noChangeShapeType="1"/>
            </p:cNvSpPr>
            <p:nvPr/>
          </p:nvSpPr>
          <p:spPr bwMode="auto">
            <a:xfrm>
              <a:off x="5580063" y="4005263"/>
              <a:ext cx="2447925" cy="0"/>
            </a:xfrm>
            <a:prstGeom prst="line">
              <a:avLst/>
            </a:prstGeom>
            <a:noFill/>
            <a:ln w="571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4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55650" y="1557338"/>
            <a:ext cx="7796213" cy="2016125"/>
            <a:chOff x="657" y="1071"/>
            <a:chExt cx="4911" cy="1270"/>
          </a:xfrm>
        </p:grpSpPr>
        <p:sp>
          <p:nvSpPr>
            <p:cNvPr id="75799" name="Freeform 3"/>
            <p:cNvSpPr>
              <a:spLocks/>
            </p:cNvSpPr>
            <p:nvPr/>
          </p:nvSpPr>
          <p:spPr bwMode="auto">
            <a:xfrm>
              <a:off x="657" y="1071"/>
              <a:ext cx="4911" cy="1270"/>
            </a:xfrm>
            <a:custGeom>
              <a:avLst/>
              <a:gdLst>
                <a:gd name="T0" fmla="*/ 78 w 5139"/>
                <a:gd name="T1" fmla="*/ 153 h 1558"/>
                <a:gd name="T2" fmla="*/ 3990 w 5139"/>
                <a:gd name="T3" fmla="*/ 159 h 1558"/>
                <a:gd name="T4" fmla="*/ 3980 w 5139"/>
                <a:gd name="T5" fmla="*/ 642 h 1558"/>
                <a:gd name="T6" fmla="*/ 3853 w 5139"/>
                <a:gd name="T7" fmla="*/ 667 h 1558"/>
                <a:gd name="T8" fmla="*/ 3236 w 5139"/>
                <a:gd name="T9" fmla="*/ 672 h 1558"/>
                <a:gd name="T10" fmla="*/ 2716 w 5139"/>
                <a:gd name="T11" fmla="*/ 688 h 1558"/>
                <a:gd name="T12" fmla="*/ 932 w 5139"/>
                <a:gd name="T13" fmla="*/ 672 h 1558"/>
                <a:gd name="T14" fmla="*/ 147 w 5139"/>
                <a:gd name="T15" fmla="*/ 672 h 1558"/>
                <a:gd name="T16" fmla="*/ 118 w 5139"/>
                <a:gd name="T17" fmla="*/ 682 h 1558"/>
                <a:gd name="T18" fmla="*/ 0 w 5139"/>
                <a:gd name="T19" fmla="*/ 688 h 1558"/>
                <a:gd name="T20" fmla="*/ 11 w 5139"/>
                <a:gd name="T21" fmla="*/ 210 h 1558"/>
                <a:gd name="T22" fmla="*/ 78 w 5139"/>
                <a:gd name="T23" fmla="*/ 153 h 155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139" h="1558">
                  <a:moveTo>
                    <a:pt x="94" y="347"/>
                  </a:moveTo>
                  <a:cubicBezTo>
                    <a:pt x="1657" y="351"/>
                    <a:pt x="3263" y="0"/>
                    <a:pt x="4784" y="359"/>
                  </a:cubicBezTo>
                  <a:cubicBezTo>
                    <a:pt x="5139" y="443"/>
                    <a:pt x="4795" y="1088"/>
                    <a:pt x="4772" y="1452"/>
                  </a:cubicBezTo>
                  <a:cubicBezTo>
                    <a:pt x="4769" y="1506"/>
                    <a:pt x="4674" y="1510"/>
                    <a:pt x="4620" y="1511"/>
                  </a:cubicBezTo>
                  <a:cubicBezTo>
                    <a:pt x="4373" y="1515"/>
                    <a:pt x="4126" y="1519"/>
                    <a:pt x="3879" y="1523"/>
                  </a:cubicBezTo>
                  <a:cubicBezTo>
                    <a:pt x="3655" y="1546"/>
                    <a:pt x="3521" y="1551"/>
                    <a:pt x="3256" y="1558"/>
                  </a:cubicBezTo>
                  <a:cubicBezTo>
                    <a:pt x="2543" y="1551"/>
                    <a:pt x="1830" y="1551"/>
                    <a:pt x="1117" y="1523"/>
                  </a:cubicBezTo>
                  <a:cubicBezTo>
                    <a:pt x="745" y="1489"/>
                    <a:pt x="861" y="1495"/>
                    <a:pt x="176" y="1523"/>
                  </a:cubicBezTo>
                  <a:cubicBezTo>
                    <a:pt x="162" y="1524"/>
                    <a:pt x="155" y="1543"/>
                    <a:pt x="141" y="1546"/>
                  </a:cubicBezTo>
                  <a:cubicBezTo>
                    <a:pt x="95" y="1555"/>
                    <a:pt x="47" y="1554"/>
                    <a:pt x="0" y="1558"/>
                  </a:cubicBezTo>
                  <a:cubicBezTo>
                    <a:pt x="4" y="1197"/>
                    <a:pt x="5" y="837"/>
                    <a:pt x="12" y="476"/>
                  </a:cubicBezTo>
                  <a:cubicBezTo>
                    <a:pt x="14" y="392"/>
                    <a:pt x="94" y="414"/>
                    <a:pt x="94" y="347"/>
                  </a:cubicBezTo>
                  <a:close/>
                </a:path>
              </a:pathLst>
            </a:custGeom>
            <a:solidFill>
              <a:srgbClr val="CCFFFF"/>
            </a:solidFill>
            <a:ln w="12700" cap="sq" cmpd="sng">
              <a:noFill/>
              <a:prstDash val="solid"/>
              <a:round/>
              <a:headEnd type="none" w="sm" len="sm"/>
              <a:tailEnd type="none" w="sm" len="sm"/>
            </a:ln>
            <a:effectLst>
              <a:outerShdw dist="152928" dir="2901988" algn="ctr" rotWithShape="0">
                <a:srgbClr val="B2B2B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0" name="Rectangle 4"/>
            <p:cNvSpPr>
              <a:spLocks noChangeArrowheads="1"/>
            </p:cNvSpPr>
            <p:nvPr/>
          </p:nvSpPr>
          <p:spPr bwMode="auto">
            <a:xfrm>
              <a:off x="903" y="1517"/>
              <a:ext cx="4381" cy="6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</a:pP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队列的链式存储结构是用一个线性链表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表示一个队列，指针</a:t>
              </a:r>
              <a:r>
                <a:rPr kumimoji="1" lang="en-US" altLang="en-US" sz="2500" b="1">
                  <a:solidFill>
                    <a:srgbClr val="FF3300"/>
                  </a:solidFill>
                  <a:ea typeface="幼圆" pitchFamily="49" charset="-122"/>
                </a:rPr>
                <a:t>front</a:t>
              </a: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与</a:t>
              </a:r>
              <a:r>
                <a:rPr kumimoji="1" lang="en-US" altLang="zh-CN" sz="2500" b="1">
                  <a:solidFill>
                    <a:srgbClr val="FF3300"/>
                  </a:solidFill>
                  <a:ea typeface="幼圆" pitchFamily="49" charset="-122"/>
                </a:rPr>
                <a:t>rear</a:t>
              </a: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分别指向实</a:t>
              </a:r>
            </a:p>
            <a:p>
              <a:pPr eaLnBrk="1" hangingPunct="1">
                <a:lnSpc>
                  <a:spcPct val="80000"/>
                </a:lnSpc>
              </a:pPr>
              <a:r>
                <a:rPr kumimoji="1" lang="zh-CN" altLang="en-US" sz="25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际队头元素与实际队尾元素所在的链结点。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33388" y="366713"/>
            <a:ext cx="5867400" cy="685800"/>
            <a:chOff x="273" y="192"/>
            <a:chExt cx="3696" cy="432"/>
          </a:xfrm>
        </p:grpSpPr>
        <p:sp>
          <p:nvSpPr>
            <p:cNvPr id="75797" name="Rectangle 6"/>
            <p:cNvSpPr>
              <a:spLocks noChangeArrowheads="1"/>
            </p:cNvSpPr>
            <p:nvPr/>
          </p:nvSpPr>
          <p:spPr bwMode="auto">
            <a:xfrm>
              <a:off x="273" y="192"/>
              <a:ext cx="3456" cy="432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8" name="Rectangle 7"/>
            <p:cNvSpPr>
              <a:spLocks noChangeArrowheads="1"/>
            </p:cNvSpPr>
            <p:nvPr/>
          </p:nvSpPr>
          <p:spPr bwMode="auto">
            <a:xfrm>
              <a:off x="307" y="218"/>
              <a:ext cx="3662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600" b="1" dirty="0">
                  <a:solidFill>
                    <a:schemeClr val="accent2"/>
                  </a:solidFill>
                </a:rPr>
                <a:t> </a:t>
              </a:r>
              <a:r>
                <a:rPr kumimoji="1" lang="en-US" altLang="zh-CN" sz="3600" b="1" dirty="0">
                  <a:solidFill>
                    <a:schemeClr val="accent2"/>
                  </a:solidFill>
                </a:rPr>
                <a:t>3</a:t>
              </a:r>
              <a:r>
                <a:rPr kumimoji="1" lang="zh-CN" altLang="en-US" sz="3600" b="1" dirty="0">
                  <a:solidFill>
                    <a:schemeClr val="accent2"/>
                  </a:solidFill>
                </a:rPr>
                <a:t>.</a:t>
              </a:r>
              <a:r>
                <a:rPr kumimoji="1" lang="en-US" altLang="zh-CN" sz="3600" b="1" dirty="0">
                  <a:solidFill>
                    <a:schemeClr val="accent2"/>
                  </a:solidFill>
                </a:rPr>
                <a:t>6  </a:t>
              </a:r>
              <a:r>
                <a:rPr kumimoji="1" lang="zh-CN" altLang="en-US" sz="3600" b="1" dirty="0">
                  <a:solidFill>
                    <a:schemeClr val="accent2"/>
                  </a:solidFill>
                </a:rPr>
                <a:t>队列的链式存储结构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50850" y="1295400"/>
            <a:ext cx="3113088" cy="1016000"/>
            <a:chOff x="284" y="828"/>
            <a:chExt cx="1728" cy="640"/>
          </a:xfrm>
        </p:grpSpPr>
        <p:sp>
          <p:nvSpPr>
            <p:cNvPr id="75795" name="Oval 9"/>
            <p:cNvSpPr>
              <a:spLocks noChangeArrowheads="1"/>
            </p:cNvSpPr>
            <p:nvPr/>
          </p:nvSpPr>
          <p:spPr bwMode="auto">
            <a:xfrm>
              <a:off x="284" y="838"/>
              <a:ext cx="1728" cy="336"/>
            </a:xfrm>
            <a:prstGeom prst="ellipse">
              <a:avLst/>
            </a:prstGeom>
            <a:solidFill>
              <a:srgbClr val="CFCFC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108509" dir="1233363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6" name="Rectangle 10"/>
            <p:cNvSpPr>
              <a:spLocks noChangeArrowheads="1"/>
            </p:cNvSpPr>
            <p:nvPr/>
          </p:nvSpPr>
          <p:spPr bwMode="auto">
            <a:xfrm>
              <a:off x="360" y="828"/>
              <a:ext cx="1560" cy="64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一</a:t>
              </a:r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构造原理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755650" y="3756025"/>
            <a:ext cx="7486650" cy="1778000"/>
            <a:chOff x="612" y="2366"/>
            <a:chExt cx="4716" cy="1120"/>
          </a:xfrm>
        </p:grpSpPr>
        <p:sp>
          <p:nvSpPr>
            <p:cNvPr id="75790" name="Rectangle 12"/>
            <p:cNvSpPr>
              <a:spLocks noChangeArrowheads="1"/>
            </p:cNvSpPr>
            <p:nvPr/>
          </p:nvSpPr>
          <p:spPr bwMode="auto">
            <a:xfrm>
              <a:off x="612" y="2552"/>
              <a:ext cx="4716" cy="934"/>
            </a:xfrm>
            <a:prstGeom prst="rect">
              <a:avLst/>
            </a:prstGeom>
            <a:solidFill>
              <a:srgbClr val="CCFFCC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61645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1" name="Rectangle 13"/>
            <p:cNvSpPr>
              <a:spLocks noChangeArrowheads="1"/>
            </p:cNvSpPr>
            <p:nvPr/>
          </p:nvSpPr>
          <p:spPr bwMode="auto">
            <a:xfrm>
              <a:off x="961" y="2784"/>
              <a:ext cx="3576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en-US" sz="2400" b="1">
                  <a:solidFill>
                    <a:srgbClr val="002B80"/>
                  </a:solidFill>
                  <a:ea typeface="幼圆" pitchFamily="49" charset="-122"/>
                </a:rPr>
                <a:t>rear</a:t>
              </a:r>
              <a:r>
                <a:rPr kumimoji="1" lang="zh-CN" altLang="en-US" sz="24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指出实际队尾元素所在的位置</a:t>
              </a:r>
              <a:r>
                <a:rPr kumimoji="1" lang="en-US" altLang="zh-CN" sz="24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;</a:t>
              </a:r>
            </a:p>
          </p:txBody>
        </p:sp>
        <p:sp>
          <p:nvSpPr>
            <p:cNvPr id="75792" name="Rectangle 14"/>
            <p:cNvSpPr>
              <a:spLocks noChangeArrowheads="1"/>
            </p:cNvSpPr>
            <p:nvPr/>
          </p:nvSpPr>
          <p:spPr bwMode="auto">
            <a:xfrm>
              <a:off x="852" y="3030"/>
              <a:ext cx="3108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kumimoji="1" lang="en-US" altLang="en-US" sz="2400" b="1" dirty="0">
                  <a:solidFill>
                    <a:srgbClr val="002B80"/>
                  </a:solidFill>
                  <a:ea typeface="幼圆" pitchFamily="49" charset="-122"/>
                </a:rPr>
                <a:t>front</a:t>
              </a:r>
              <a:r>
                <a:rPr kumimoji="1" lang="zh-CN" altLang="en-US" sz="24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指出实际队头元素所在位置。</a:t>
              </a:r>
              <a:endParaRPr kumimoji="1" lang="en-US" altLang="zh-CN" sz="2400" b="1" dirty="0">
                <a:solidFill>
                  <a:srgbClr val="002B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  <p:sp>
          <p:nvSpPr>
            <p:cNvPr id="75793" name="Oval 15"/>
            <p:cNvSpPr>
              <a:spLocks noChangeArrowheads="1"/>
            </p:cNvSpPr>
            <p:nvPr/>
          </p:nvSpPr>
          <p:spPr bwMode="auto">
            <a:xfrm>
              <a:off x="864" y="2410"/>
              <a:ext cx="746" cy="304"/>
            </a:xfrm>
            <a:prstGeom prst="ellipse">
              <a:avLst/>
            </a:prstGeom>
            <a:solidFill>
              <a:srgbClr val="3FDAFF"/>
            </a:solidFill>
            <a:ln w="12700" cap="sq">
              <a:noFill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94" name="Rectangle 16"/>
            <p:cNvSpPr>
              <a:spLocks noChangeArrowheads="1"/>
            </p:cNvSpPr>
            <p:nvPr/>
          </p:nvSpPr>
          <p:spPr bwMode="auto">
            <a:xfrm>
              <a:off x="923" y="2366"/>
              <a:ext cx="768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3000" b="1">
                  <a:solidFill>
                    <a:srgbClr val="FF3300"/>
                  </a:solidFill>
                  <a:ea typeface="黑体" pitchFamily="2" charset="-122"/>
                </a:rPr>
                <a:t>约定</a:t>
              </a:r>
            </a:p>
          </p:txBody>
        </p:sp>
      </p:grpSp>
      <p:sp>
        <p:nvSpPr>
          <p:cNvPr id="300049" name="Line 17"/>
          <p:cNvSpPr>
            <a:spLocks noChangeShapeType="1"/>
          </p:cNvSpPr>
          <p:nvPr/>
        </p:nvSpPr>
        <p:spPr bwMode="auto">
          <a:xfrm rot="-446384">
            <a:off x="2051050" y="4219575"/>
            <a:ext cx="5257800" cy="144145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6156325" y="404813"/>
            <a:ext cx="2728913" cy="1296987"/>
            <a:chOff x="3878" y="404"/>
            <a:chExt cx="1719" cy="817"/>
          </a:xfrm>
        </p:grpSpPr>
        <p:sp>
          <p:nvSpPr>
            <p:cNvPr id="75788" name="Freeform 19"/>
            <p:cNvSpPr>
              <a:spLocks/>
            </p:cNvSpPr>
            <p:nvPr/>
          </p:nvSpPr>
          <p:spPr bwMode="auto">
            <a:xfrm>
              <a:off x="3878" y="404"/>
              <a:ext cx="1719" cy="817"/>
            </a:xfrm>
            <a:custGeom>
              <a:avLst/>
              <a:gdLst>
                <a:gd name="T0" fmla="*/ 460 w 1137"/>
                <a:gd name="T1" fmla="*/ 80 h 1082"/>
                <a:gd name="T2" fmla="*/ 277 w 1137"/>
                <a:gd name="T3" fmla="*/ 185 h 1082"/>
                <a:gd name="T4" fmla="*/ 519 w 1137"/>
                <a:gd name="T5" fmla="*/ 227 h 1082"/>
                <a:gd name="T6" fmla="*/ 581 w 1137"/>
                <a:gd name="T7" fmla="*/ 313 h 1082"/>
                <a:gd name="T8" fmla="*/ 878 w 1137"/>
                <a:gd name="T9" fmla="*/ 335 h 1082"/>
                <a:gd name="T10" fmla="*/ 2868 w 1137"/>
                <a:gd name="T11" fmla="*/ 339 h 1082"/>
                <a:gd name="T12" fmla="*/ 3591 w 1137"/>
                <a:gd name="T13" fmla="*/ 335 h 1082"/>
                <a:gd name="T14" fmla="*/ 4126 w 1137"/>
                <a:gd name="T15" fmla="*/ 331 h 1082"/>
                <a:gd name="T16" fmla="*/ 5335 w 1137"/>
                <a:gd name="T17" fmla="*/ 328 h 1082"/>
                <a:gd name="T18" fmla="*/ 5757 w 1137"/>
                <a:gd name="T19" fmla="*/ 350 h 1082"/>
                <a:gd name="T20" fmla="*/ 5697 w 1137"/>
                <a:gd name="T21" fmla="*/ 339 h 1082"/>
                <a:gd name="T22" fmla="*/ 5574 w 1137"/>
                <a:gd name="T23" fmla="*/ 328 h 1082"/>
                <a:gd name="T24" fmla="*/ 5815 w 1137"/>
                <a:gd name="T25" fmla="*/ 80 h 1082"/>
                <a:gd name="T26" fmla="*/ 3889 w 1137"/>
                <a:gd name="T27" fmla="*/ 36 h 1082"/>
                <a:gd name="T28" fmla="*/ 3529 w 1137"/>
                <a:gd name="T29" fmla="*/ 24 h 1082"/>
                <a:gd name="T30" fmla="*/ 3045 w 1137"/>
                <a:gd name="T31" fmla="*/ 17 h 1082"/>
                <a:gd name="T32" fmla="*/ 1844 w 1137"/>
                <a:gd name="T33" fmla="*/ 20 h 1082"/>
                <a:gd name="T34" fmla="*/ 1604 w 1137"/>
                <a:gd name="T35" fmla="*/ 36 h 1082"/>
                <a:gd name="T36" fmla="*/ 999 w 1137"/>
                <a:gd name="T37" fmla="*/ 54 h 1082"/>
                <a:gd name="T38" fmla="*/ 277 w 1137"/>
                <a:gd name="T39" fmla="*/ 51 h 1082"/>
                <a:gd name="T40" fmla="*/ 39 w 1137"/>
                <a:gd name="T41" fmla="*/ 47 h 1082"/>
                <a:gd name="T42" fmla="*/ 218 w 1137"/>
                <a:gd name="T43" fmla="*/ 58 h 1082"/>
                <a:gd name="T44" fmla="*/ 339 w 1137"/>
                <a:gd name="T45" fmla="*/ 85 h 1082"/>
                <a:gd name="T46" fmla="*/ 581 w 1137"/>
                <a:gd name="T47" fmla="*/ 88 h 1082"/>
                <a:gd name="T48" fmla="*/ 460 w 1137"/>
                <a:gd name="T49" fmla="*/ 80 h 108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137" h="1082">
                  <a:moveTo>
                    <a:pt x="88" y="248"/>
                  </a:moveTo>
                  <a:cubicBezTo>
                    <a:pt x="114" y="357"/>
                    <a:pt x="115" y="477"/>
                    <a:pt x="53" y="571"/>
                  </a:cubicBezTo>
                  <a:cubicBezTo>
                    <a:pt x="64" y="621"/>
                    <a:pt x="84" y="651"/>
                    <a:pt x="99" y="698"/>
                  </a:cubicBezTo>
                  <a:cubicBezTo>
                    <a:pt x="103" y="786"/>
                    <a:pt x="101" y="874"/>
                    <a:pt x="111" y="962"/>
                  </a:cubicBezTo>
                  <a:cubicBezTo>
                    <a:pt x="115" y="1002"/>
                    <a:pt x="128" y="1030"/>
                    <a:pt x="168" y="1032"/>
                  </a:cubicBezTo>
                  <a:cubicBezTo>
                    <a:pt x="295" y="1039"/>
                    <a:pt x="422" y="1039"/>
                    <a:pt x="549" y="1043"/>
                  </a:cubicBezTo>
                  <a:cubicBezTo>
                    <a:pt x="595" y="1039"/>
                    <a:pt x="642" y="1041"/>
                    <a:pt x="687" y="1032"/>
                  </a:cubicBezTo>
                  <a:cubicBezTo>
                    <a:pt x="812" y="1007"/>
                    <a:pt x="586" y="987"/>
                    <a:pt x="790" y="1020"/>
                  </a:cubicBezTo>
                  <a:cubicBezTo>
                    <a:pt x="854" y="1082"/>
                    <a:pt x="949" y="1038"/>
                    <a:pt x="1021" y="1009"/>
                  </a:cubicBezTo>
                  <a:cubicBezTo>
                    <a:pt x="1032" y="1020"/>
                    <a:pt x="1087" y="1078"/>
                    <a:pt x="1102" y="1078"/>
                  </a:cubicBezTo>
                  <a:cubicBezTo>
                    <a:pt x="1114" y="1078"/>
                    <a:pt x="1096" y="1054"/>
                    <a:pt x="1090" y="1043"/>
                  </a:cubicBezTo>
                  <a:cubicBezTo>
                    <a:pt x="1084" y="1031"/>
                    <a:pt x="1075" y="1020"/>
                    <a:pt x="1067" y="1009"/>
                  </a:cubicBezTo>
                  <a:cubicBezTo>
                    <a:pt x="1075" y="569"/>
                    <a:pt x="1028" y="519"/>
                    <a:pt x="1113" y="248"/>
                  </a:cubicBezTo>
                  <a:cubicBezTo>
                    <a:pt x="1068" y="0"/>
                    <a:pt x="1137" y="146"/>
                    <a:pt x="744" y="110"/>
                  </a:cubicBezTo>
                  <a:cubicBezTo>
                    <a:pt x="718" y="108"/>
                    <a:pt x="700" y="82"/>
                    <a:pt x="675" y="75"/>
                  </a:cubicBezTo>
                  <a:cubicBezTo>
                    <a:pt x="645" y="67"/>
                    <a:pt x="583" y="52"/>
                    <a:pt x="583" y="52"/>
                  </a:cubicBezTo>
                  <a:cubicBezTo>
                    <a:pt x="506" y="56"/>
                    <a:pt x="428" y="48"/>
                    <a:pt x="353" y="64"/>
                  </a:cubicBezTo>
                  <a:cubicBezTo>
                    <a:pt x="332" y="68"/>
                    <a:pt x="324" y="97"/>
                    <a:pt x="307" y="110"/>
                  </a:cubicBezTo>
                  <a:cubicBezTo>
                    <a:pt x="272" y="136"/>
                    <a:pt x="227" y="144"/>
                    <a:pt x="191" y="168"/>
                  </a:cubicBezTo>
                  <a:cubicBezTo>
                    <a:pt x="145" y="164"/>
                    <a:pt x="99" y="162"/>
                    <a:pt x="53" y="156"/>
                  </a:cubicBezTo>
                  <a:cubicBezTo>
                    <a:pt x="37" y="154"/>
                    <a:pt x="14" y="131"/>
                    <a:pt x="7" y="145"/>
                  </a:cubicBezTo>
                  <a:cubicBezTo>
                    <a:pt x="0" y="160"/>
                    <a:pt x="30" y="168"/>
                    <a:pt x="42" y="179"/>
                  </a:cubicBezTo>
                  <a:cubicBezTo>
                    <a:pt x="50" y="206"/>
                    <a:pt x="45" y="240"/>
                    <a:pt x="65" y="260"/>
                  </a:cubicBezTo>
                  <a:cubicBezTo>
                    <a:pt x="76" y="271"/>
                    <a:pt x="97" y="278"/>
                    <a:pt x="111" y="271"/>
                  </a:cubicBezTo>
                  <a:cubicBezTo>
                    <a:pt x="121" y="266"/>
                    <a:pt x="96" y="256"/>
                    <a:pt x="88" y="248"/>
                  </a:cubicBezTo>
                  <a:close/>
                </a:path>
              </a:pathLst>
            </a:custGeom>
            <a:noFill/>
            <a:ln w="76200" cap="sq" cmpd="sng">
              <a:solidFill>
                <a:srgbClr val="00CC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rgbClr val="B2B2B2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9" name="Text Box 20"/>
            <p:cNvSpPr txBox="1">
              <a:spLocks noChangeArrowheads="1"/>
            </p:cNvSpPr>
            <p:nvPr/>
          </p:nvSpPr>
          <p:spPr bwMode="auto">
            <a:xfrm>
              <a:off x="4027" y="524"/>
              <a:ext cx="1553" cy="6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zh-CN" altLang="en-US" sz="4000" b="1">
                  <a:solidFill>
                    <a:srgbClr val="FF3300"/>
                  </a:solidFill>
                  <a:ea typeface="华文新魏" pitchFamily="2" charset="-122"/>
                </a:rPr>
                <a:t>链接队列</a:t>
              </a:r>
            </a:p>
            <a:p>
              <a:pPr algn="ctr">
                <a:lnSpc>
                  <a:spcPct val="80000"/>
                </a:lnSpc>
              </a:pPr>
              <a:r>
                <a:rPr lang="zh-CN" altLang="en-US" sz="4000" b="1">
                  <a:solidFill>
                    <a:srgbClr val="FF3300"/>
                  </a:solidFill>
                  <a:ea typeface="华文新魏" pitchFamily="2" charset="-122"/>
                </a:rPr>
                <a:t>链队</a:t>
              </a:r>
            </a:p>
          </p:txBody>
        </p:sp>
      </p:grpSp>
      <p:sp>
        <p:nvSpPr>
          <p:cNvPr id="300053" name="Line 21"/>
          <p:cNvSpPr>
            <a:spLocks noChangeShapeType="1"/>
          </p:cNvSpPr>
          <p:nvPr/>
        </p:nvSpPr>
        <p:spPr bwMode="auto">
          <a:xfrm rot="446384" flipH="1">
            <a:off x="2051050" y="4219575"/>
            <a:ext cx="5257800" cy="1441450"/>
          </a:xfrm>
          <a:prstGeom prst="line">
            <a:avLst/>
          </a:prstGeom>
          <a:noFill/>
          <a:ln w="63500">
            <a:solidFill>
              <a:srgbClr val="FF33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27088" y="5876925"/>
            <a:ext cx="7129462" cy="576263"/>
            <a:chOff x="793" y="3793"/>
            <a:chExt cx="4491" cy="363"/>
          </a:xfrm>
        </p:grpSpPr>
        <p:sp>
          <p:nvSpPr>
            <p:cNvPr id="75786" name="Rectangle 23"/>
            <p:cNvSpPr>
              <a:spLocks noChangeArrowheads="1"/>
            </p:cNvSpPr>
            <p:nvPr/>
          </p:nvSpPr>
          <p:spPr bwMode="auto">
            <a:xfrm>
              <a:off x="793" y="3793"/>
              <a:ext cx="4399" cy="363"/>
            </a:xfrm>
            <a:prstGeom prst="rect">
              <a:avLst/>
            </a:prstGeom>
            <a:solidFill>
              <a:srgbClr val="0085A4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53882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787" name="Text Box 24"/>
            <p:cNvSpPr txBox="1">
              <a:spLocks noChangeArrowheads="1"/>
            </p:cNvSpPr>
            <p:nvPr/>
          </p:nvSpPr>
          <p:spPr bwMode="auto">
            <a:xfrm>
              <a:off x="884" y="3800"/>
              <a:ext cx="4400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rgbClr val="FFFFFF"/>
                  </a:solidFill>
                  <a:ea typeface="黑体" pitchFamily="2" charset="-122"/>
                </a:rPr>
                <a:t>front</a:t>
              </a:r>
              <a:r>
                <a:rPr lang="zh-CN" altLang="en-US" sz="28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与</a:t>
              </a:r>
              <a:r>
                <a:rPr lang="en-US" altLang="zh-CN" sz="2800" b="1">
                  <a:solidFill>
                    <a:srgbClr val="FFFFFF"/>
                  </a:solidFill>
                  <a:ea typeface="黑体" pitchFamily="2" charset="-122"/>
                </a:rPr>
                <a:t>rear</a:t>
              </a:r>
              <a:r>
                <a:rPr lang="zh-CN" altLang="en-US" sz="2800" b="1">
                  <a:solidFill>
                    <a:srgbClr val="FFFFFF"/>
                  </a:solidFill>
                  <a:latin typeface="黑体" pitchFamily="2" charset="-122"/>
                  <a:ea typeface="黑体" pitchFamily="2" charset="-122"/>
                </a:rPr>
                <a:t>分别指向实际队头和队尾元素</a:t>
              </a:r>
            </a:p>
          </p:txBody>
        </p:sp>
      </p:grpSp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49" grpId="0" animBg="1"/>
      <p:bldP spid="3000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9"/>
          <p:cNvSpPr txBox="1">
            <a:spLocks noChangeArrowheads="1"/>
          </p:cNvSpPr>
          <p:nvPr/>
        </p:nvSpPr>
        <p:spPr bwMode="auto">
          <a:xfrm>
            <a:off x="2362200" y="190500"/>
            <a:ext cx="4288353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0099"/>
                </a:solidFill>
                <a:ea typeface="微软雅黑" pitchFamily="34" charset="-122"/>
              </a:rPr>
              <a:t>栈和队的整体印象</a:t>
            </a:r>
          </a:p>
        </p:txBody>
      </p:sp>
      <p:sp>
        <p:nvSpPr>
          <p:cNvPr id="307309" name="Text Box 109"/>
          <p:cNvSpPr txBox="1">
            <a:spLocks noChangeArrowheads="1"/>
          </p:cNvSpPr>
          <p:nvPr/>
        </p:nvSpPr>
        <p:spPr bwMode="auto">
          <a:xfrm>
            <a:off x="3419475" y="5588000"/>
            <a:ext cx="5392738" cy="120032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ea typeface="微软雅黑" pitchFamily="34" charset="-122"/>
              </a:rPr>
              <a:t>逻辑结构：</a:t>
            </a:r>
            <a:r>
              <a:rPr lang="zh-CN" altLang="en-US" sz="2400" b="1" dirty="0">
                <a:ea typeface="微软雅黑" pitchFamily="34" charset="-122"/>
              </a:rPr>
              <a:t>线性结构</a:t>
            </a:r>
          </a:p>
          <a:p>
            <a:r>
              <a:rPr lang="zh-CN" altLang="en-US" sz="2400" b="1" dirty="0">
                <a:solidFill>
                  <a:srgbClr val="000066"/>
                </a:solidFill>
                <a:ea typeface="微软雅黑" pitchFamily="34" charset="-122"/>
              </a:rPr>
              <a:t>特　　点：</a:t>
            </a:r>
            <a:r>
              <a:rPr lang="zh-CN" altLang="en-US" sz="2400" b="1" dirty="0">
                <a:ea typeface="微软雅黑" pitchFamily="34" charset="-122"/>
              </a:rPr>
              <a:t>操作仅允许在线性表一端或两端进行，是一般线性表操作的子集</a:t>
            </a:r>
          </a:p>
        </p:txBody>
      </p:sp>
      <p:grpSp>
        <p:nvGrpSpPr>
          <p:cNvPr id="2" name="Group 114"/>
          <p:cNvGrpSpPr>
            <a:grpSpLocks/>
          </p:cNvGrpSpPr>
          <p:nvPr/>
        </p:nvGrpSpPr>
        <p:grpSpPr bwMode="auto">
          <a:xfrm>
            <a:off x="133350" y="1196976"/>
            <a:ext cx="3716338" cy="5567363"/>
            <a:chOff x="84" y="754"/>
            <a:chExt cx="2341" cy="3507"/>
          </a:xfrm>
        </p:grpSpPr>
        <p:sp>
          <p:nvSpPr>
            <p:cNvPr id="30755" name="Line 31"/>
            <p:cNvSpPr>
              <a:spLocks noChangeShapeType="1"/>
            </p:cNvSpPr>
            <p:nvPr/>
          </p:nvSpPr>
          <p:spPr bwMode="auto">
            <a:xfrm>
              <a:off x="1018" y="1214"/>
              <a:ext cx="0" cy="2112"/>
            </a:xfrm>
            <a:prstGeom prst="line">
              <a:avLst/>
            </a:prstGeom>
            <a:noFill/>
            <a:ln w="3175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Line 32"/>
            <p:cNvSpPr>
              <a:spLocks noChangeShapeType="1"/>
            </p:cNvSpPr>
            <p:nvPr/>
          </p:nvSpPr>
          <p:spPr bwMode="auto">
            <a:xfrm>
              <a:off x="1517" y="1207"/>
              <a:ext cx="0" cy="2112"/>
            </a:xfrm>
            <a:prstGeom prst="line">
              <a:avLst/>
            </a:prstGeom>
            <a:noFill/>
            <a:ln w="317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7" name="Line 33"/>
            <p:cNvSpPr>
              <a:spLocks noChangeShapeType="1"/>
            </p:cNvSpPr>
            <p:nvPr/>
          </p:nvSpPr>
          <p:spPr bwMode="auto">
            <a:xfrm>
              <a:off x="1011" y="3326"/>
              <a:ext cx="506" cy="0"/>
            </a:xfrm>
            <a:prstGeom prst="line">
              <a:avLst/>
            </a:prstGeom>
            <a:noFill/>
            <a:ln w="317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8" name="Line 34"/>
            <p:cNvSpPr>
              <a:spLocks noChangeShapeType="1"/>
            </p:cNvSpPr>
            <p:nvPr/>
          </p:nvSpPr>
          <p:spPr bwMode="auto">
            <a:xfrm>
              <a:off x="1011" y="3038"/>
              <a:ext cx="506" cy="0"/>
            </a:xfrm>
            <a:prstGeom prst="line">
              <a:avLst/>
            </a:prstGeom>
            <a:noFill/>
            <a:ln w="2540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9" name="Line 35"/>
            <p:cNvSpPr>
              <a:spLocks noChangeShapeType="1"/>
            </p:cNvSpPr>
            <p:nvPr/>
          </p:nvSpPr>
          <p:spPr bwMode="auto">
            <a:xfrm>
              <a:off x="1011" y="2750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0" name="Line 36"/>
            <p:cNvSpPr>
              <a:spLocks noChangeShapeType="1"/>
            </p:cNvSpPr>
            <p:nvPr/>
          </p:nvSpPr>
          <p:spPr bwMode="auto">
            <a:xfrm>
              <a:off x="1011" y="2462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Line 37"/>
            <p:cNvSpPr>
              <a:spLocks noChangeShapeType="1"/>
            </p:cNvSpPr>
            <p:nvPr/>
          </p:nvSpPr>
          <p:spPr bwMode="auto">
            <a:xfrm>
              <a:off x="1011" y="2137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2" name="Line 38"/>
            <p:cNvSpPr>
              <a:spLocks noChangeShapeType="1"/>
            </p:cNvSpPr>
            <p:nvPr/>
          </p:nvSpPr>
          <p:spPr bwMode="auto">
            <a:xfrm>
              <a:off x="1011" y="1838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Line 39"/>
            <p:cNvSpPr>
              <a:spLocks noChangeShapeType="1"/>
            </p:cNvSpPr>
            <p:nvPr/>
          </p:nvSpPr>
          <p:spPr bwMode="auto">
            <a:xfrm>
              <a:off x="1011" y="1553"/>
              <a:ext cx="506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40" name="AutoShape 40"/>
            <p:cNvSpPr>
              <a:spLocks noChangeArrowheads="1"/>
            </p:cNvSpPr>
            <p:nvPr/>
          </p:nvSpPr>
          <p:spPr bwMode="auto">
            <a:xfrm flipH="1">
              <a:off x="1252" y="935"/>
              <a:ext cx="864" cy="615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241" name="AutoShape 41"/>
            <p:cNvSpPr>
              <a:spLocks noChangeArrowheads="1"/>
            </p:cNvSpPr>
            <p:nvPr/>
          </p:nvSpPr>
          <p:spPr bwMode="auto">
            <a:xfrm rot="1528362" flipH="1">
              <a:off x="424" y="968"/>
              <a:ext cx="816" cy="615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766" name="Text Box 42"/>
            <p:cNvSpPr txBox="1">
              <a:spLocks noChangeArrowheads="1"/>
            </p:cNvSpPr>
            <p:nvPr/>
          </p:nvSpPr>
          <p:spPr bwMode="auto">
            <a:xfrm>
              <a:off x="1041" y="2975"/>
              <a:ext cx="31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0767" name="Text Box 43"/>
            <p:cNvSpPr txBox="1">
              <a:spLocks noChangeArrowheads="1"/>
            </p:cNvSpPr>
            <p:nvPr/>
          </p:nvSpPr>
          <p:spPr bwMode="auto">
            <a:xfrm>
              <a:off x="1031" y="2687"/>
              <a:ext cx="419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30768" name="Text Box 44"/>
            <p:cNvSpPr txBox="1">
              <a:spLocks noChangeArrowheads="1"/>
            </p:cNvSpPr>
            <p:nvPr/>
          </p:nvSpPr>
          <p:spPr bwMode="auto">
            <a:xfrm>
              <a:off x="1031" y="2399"/>
              <a:ext cx="31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3</a:t>
              </a:r>
            </a:p>
          </p:txBody>
        </p:sp>
        <p:sp>
          <p:nvSpPr>
            <p:cNvPr id="30769" name="Text Box 45"/>
            <p:cNvSpPr txBox="1">
              <a:spLocks noChangeArrowheads="1"/>
            </p:cNvSpPr>
            <p:nvPr/>
          </p:nvSpPr>
          <p:spPr bwMode="auto">
            <a:xfrm>
              <a:off x="1031" y="1775"/>
              <a:ext cx="48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n</a:t>
              </a:r>
              <a:r>
                <a:rPr lang="en-US" altLang="zh-CN" sz="3000" b="1" baseline="-16000">
                  <a:solidFill>
                    <a:srgbClr val="0000CC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0770" name="Text Box 46"/>
            <p:cNvSpPr txBox="1">
              <a:spLocks noChangeArrowheads="1"/>
            </p:cNvSpPr>
            <p:nvPr/>
          </p:nvSpPr>
          <p:spPr bwMode="auto">
            <a:xfrm>
              <a:off x="1031" y="1502"/>
              <a:ext cx="36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n</a:t>
              </a:r>
            </a:p>
          </p:txBody>
        </p:sp>
        <p:sp>
          <p:nvSpPr>
            <p:cNvPr id="30771" name="Text Box 47"/>
            <p:cNvSpPr txBox="1">
              <a:spLocks noChangeArrowheads="1"/>
            </p:cNvSpPr>
            <p:nvPr/>
          </p:nvSpPr>
          <p:spPr bwMode="auto">
            <a:xfrm>
              <a:off x="1051" y="2076"/>
              <a:ext cx="348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900" b="1">
                  <a:solidFill>
                    <a:srgbClr val="0000CC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0772" name="Text Box 48"/>
            <p:cNvSpPr txBox="1">
              <a:spLocks noChangeArrowheads="1"/>
            </p:cNvSpPr>
            <p:nvPr/>
          </p:nvSpPr>
          <p:spPr bwMode="auto">
            <a:xfrm>
              <a:off x="2038" y="799"/>
              <a:ext cx="387" cy="5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进</a:t>
              </a:r>
            </a:p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栈</a:t>
              </a:r>
            </a:p>
          </p:txBody>
        </p:sp>
        <p:sp>
          <p:nvSpPr>
            <p:cNvPr id="30773" name="Text Box 49"/>
            <p:cNvSpPr txBox="1">
              <a:spLocks noChangeArrowheads="1"/>
            </p:cNvSpPr>
            <p:nvPr/>
          </p:nvSpPr>
          <p:spPr bwMode="auto">
            <a:xfrm>
              <a:off x="84" y="817"/>
              <a:ext cx="466" cy="5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退</a:t>
              </a:r>
            </a:p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栈</a:t>
              </a:r>
            </a:p>
          </p:txBody>
        </p:sp>
        <p:sp>
          <p:nvSpPr>
            <p:cNvPr id="30774" name="AutoShape 50"/>
            <p:cNvSpPr>
              <a:spLocks noChangeArrowheads="1"/>
            </p:cNvSpPr>
            <p:nvPr/>
          </p:nvSpPr>
          <p:spPr bwMode="auto">
            <a:xfrm>
              <a:off x="634" y="1646"/>
              <a:ext cx="336" cy="114"/>
            </a:xfrm>
            <a:prstGeom prst="rightArrow">
              <a:avLst>
                <a:gd name="adj1" fmla="val 50000"/>
                <a:gd name="adj2" fmla="val 73684"/>
              </a:avLst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5" name="Text Box 51"/>
            <p:cNvSpPr txBox="1">
              <a:spLocks noChangeArrowheads="1"/>
            </p:cNvSpPr>
            <p:nvPr/>
          </p:nvSpPr>
          <p:spPr bwMode="auto">
            <a:xfrm>
              <a:off x="229" y="1427"/>
              <a:ext cx="479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700" b="1" i="1">
                  <a:solidFill>
                    <a:srgbClr val="FF3300"/>
                  </a:solidFill>
                </a:rPr>
                <a:t>top</a:t>
              </a:r>
            </a:p>
          </p:txBody>
        </p:sp>
        <p:sp>
          <p:nvSpPr>
            <p:cNvPr id="30776" name="Text Box 52"/>
            <p:cNvSpPr txBox="1">
              <a:spLocks noChangeArrowheads="1"/>
            </p:cNvSpPr>
            <p:nvPr/>
          </p:nvSpPr>
          <p:spPr bwMode="auto">
            <a:xfrm>
              <a:off x="158" y="1665"/>
              <a:ext cx="60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 i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栈顶 </a:t>
              </a:r>
            </a:p>
          </p:txBody>
        </p:sp>
        <p:sp>
          <p:nvSpPr>
            <p:cNvPr id="30777" name="Text Box 53"/>
            <p:cNvSpPr txBox="1">
              <a:spLocks noChangeArrowheads="1"/>
            </p:cNvSpPr>
            <p:nvPr/>
          </p:nvSpPr>
          <p:spPr bwMode="auto">
            <a:xfrm>
              <a:off x="184" y="3053"/>
              <a:ext cx="53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 i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栈底 </a:t>
              </a:r>
            </a:p>
          </p:txBody>
        </p:sp>
        <p:sp>
          <p:nvSpPr>
            <p:cNvPr id="30778" name="AutoShape 54"/>
            <p:cNvSpPr>
              <a:spLocks noChangeArrowheads="1"/>
            </p:cNvSpPr>
            <p:nvPr/>
          </p:nvSpPr>
          <p:spPr bwMode="auto">
            <a:xfrm>
              <a:off x="634" y="3143"/>
              <a:ext cx="336" cy="114"/>
            </a:xfrm>
            <a:prstGeom prst="rightArrow">
              <a:avLst>
                <a:gd name="adj1" fmla="val 50000"/>
                <a:gd name="adj2" fmla="val 73684"/>
              </a:avLst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9" name="Text Box 57"/>
            <p:cNvSpPr txBox="1">
              <a:spLocks noChangeArrowheads="1"/>
            </p:cNvSpPr>
            <p:nvPr/>
          </p:nvSpPr>
          <p:spPr bwMode="auto">
            <a:xfrm>
              <a:off x="1066" y="754"/>
              <a:ext cx="262" cy="23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ea typeface="微软雅黑" pitchFamily="34" charset="-122"/>
                </a:rPr>
                <a:t>栈</a:t>
              </a:r>
            </a:p>
          </p:txBody>
        </p:sp>
        <p:sp>
          <p:nvSpPr>
            <p:cNvPr id="30780" name="Text Box 110"/>
            <p:cNvSpPr txBox="1">
              <a:spLocks noChangeArrowheads="1"/>
            </p:cNvSpPr>
            <p:nvPr/>
          </p:nvSpPr>
          <p:spPr bwMode="auto">
            <a:xfrm>
              <a:off x="612" y="3385"/>
              <a:ext cx="1344" cy="4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800000"/>
                  </a:solidFill>
                  <a:ea typeface="微软雅黑" pitchFamily="34" charset="-122"/>
                </a:rPr>
                <a:t>后进先出</a:t>
              </a:r>
              <a:endParaRPr lang="en-US" altLang="zh-CN" sz="2000" b="1" dirty="0">
                <a:solidFill>
                  <a:srgbClr val="800000"/>
                </a:solidFill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rgbClr val="800000"/>
                  </a:solidFill>
                  <a:ea typeface="微软雅黑" pitchFamily="34" charset="-122"/>
                </a:rPr>
                <a:t>(Last In First </a:t>
              </a:r>
              <a:r>
                <a:rPr lang="en-US" altLang="zh-CN" dirty="0" err="1">
                  <a:solidFill>
                    <a:srgbClr val="800000"/>
                  </a:solidFill>
                  <a:ea typeface="微软雅黑" pitchFamily="34" charset="-122"/>
                </a:rPr>
                <a:t>Out,</a:t>
              </a:r>
              <a:r>
                <a:rPr lang="en-US" altLang="zh-CN" b="1" dirty="0" err="1">
                  <a:solidFill>
                    <a:srgbClr val="800000"/>
                  </a:solidFill>
                  <a:ea typeface="微软雅黑" pitchFamily="34" charset="-122"/>
                </a:rPr>
                <a:t>LIFO</a:t>
              </a:r>
              <a:r>
                <a:rPr lang="en-US" altLang="zh-CN" dirty="0">
                  <a:solidFill>
                    <a:srgbClr val="800000"/>
                  </a:solidFill>
                  <a:ea typeface="微软雅黑" pitchFamily="34" charset="-122"/>
                </a:rPr>
                <a:t>)</a:t>
              </a:r>
              <a:endParaRPr lang="zh-CN" altLang="en-US" sz="2000" dirty="0">
                <a:solidFill>
                  <a:srgbClr val="800000"/>
                </a:solidFill>
                <a:ea typeface="微软雅黑" pitchFamily="34" charset="-122"/>
              </a:endParaRPr>
            </a:p>
          </p:txBody>
        </p:sp>
        <p:sp>
          <p:nvSpPr>
            <p:cNvPr id="30781" name="Text Box 112"/>
            <p:cNvSpPr txBox="1">
              <a:spLocks noChangeArrowheads="1"/>
            </p:cNvSpPr>
            <p:nvPr/>
          </p:nvSpPr>
          <p:spPr bwMode="auto">
            <a:xfrm>
              <a:off x="567" y="3819"/>
              <a:ext cx="1237" cy="44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0066"/>
                  </a:solidFill>
                  <a:ea typeface="微软雅黑" pitchFamily="34" charset="-122"/>
                </a:rPr>
                <a:t>适于处理具有递归结构的数据</a:t>
              </a:r>
            </a:p>
          </p:txBody>
        </p:sp>
      </p:grp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2843808" y="1556792"/>
            <a:ext cx="6121400" cy="4040187"/>
            <a:chOff x="1791" y="979"/>
            <a:chExt cx="3856" cy="2545"/>
          </a:xfrm>
        </p:grpSpPr>
        <p:grpSp>
          <p:nvGrpSpPr>
            <p:cNvPr id="4" name="Group 82"/>
            <p:cNvGrpSpPr>
              <a:grpSpLocks/>
            </p:cNvGrpSpPr>
            <p:nvPr/>
          </p:nvGrpSpPr>
          <p:grpSpPr bwMode="auto">
            <a:xfrm>
              <a:off x="1791" y="1428"/>
              <a:ext cx="3696" cy="697"/>
              <a:chOff x="768" y="1709"/>
              <a:chExt cx="3696" cy="697"/>
            </a:xfrm>
          </p:grpSpPr>
          <p:sp>
            <p:nvSpPr>
              <p:cNvPr id="30740" name="Rectangle 83"/>
              <p:cNvSpPr>
                <a:spLocks noChangeArrowheads="1"/>
              </p:cNvSpPr>
              <p:nvPr/>
            </p:nvSpPr>
            <p:spPr bwMode="auto">
              <a:xfrm>
                <a:off x="1152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1" name="Rectangle 84"/>
              <p:cNvSpPr>
                <a:spLocks noChangeArrowheads="1"/>
              </p:cNvSpPr>
              <p:nvPr/>
            </p:nvSpPr>
            <p:spPr bwMode="auto">
              <a:xfrm>
                <a:off x="1440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2" name="Rectangle 85"/>
              <p:cNvSpPr>
                <a:spLocks noChangeArrowheads="1"/>
              </p:cNvSpPr>
              <p:nvPr/>
            </p:nvSpPr>
            <p:spPr bwMode="auto">
              <a:xfrm>
                <a:off x="1728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3" name="Rectangle 86"/>
              <p:cNvSpPr>
                <a:spLocks noChangeArrowheads="1"/>
              </p:cNvSpPr>
              <p:nvPr/>
            </p:nvSpPr>
            <p:spPr bwMode="auto">
              <a:xfrm>
                <a:off x="2016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4" name="Rectangle 87"/>
              <p:cNvSpPr>
                <a:spLocks noChangeArrowheads="1"/>
              </p:cNvSpPr>
              <p:nvPr/>
            </p:nvSpPr>
            <p:spPr bwMode="auto">
              <a:xfrm>
                <a:off x="4176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5" name="Rectangle 88"/>
              <p:cNvSpPr>
                <a:spLocks noChangeArrowheads="1"/>
              </p:cNvSpPr>
              <p:nvPr/>
            </p:nvSpPr>
            <p:spPr bwMode="auto">
              <a:xfrm>
                <a:off x="2880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6" name="Rectangle 89"/>
              <p:cNvSpPr>
                <a:spLocks noChangeArrowheads="1"/>
              </p:cNvSpPr>
              <p:nvPr/>
            </p:nvSpPr>
            <p:spPr bwMode="auto">
              <a:xfrm>
                <a:off x="2592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7" name="Line 90"/>
              <p:cNvSpPr>
                <a:spLocks noChangeShapeType="1"/>
              </p:cNvSpPr>
              <p:nvPr/>
            </p:nvSpPr>
            <p:spPr bwMode="auto">
              <a:xfrm>
                <a:off x="3120" y="2120"/>
                <a:ext cx="1104" cy="0"/>
              </a:xfrm>
              <a:prstGeom prst="line">
                <a:avLst/>
              </a:prstGeom>
              <a:noFill/>
              <a:ln w="190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8" name="Line 91"/>
              <p:cNvSpPr>
                <a:spLocks noChangeShapeType="1"/>
              </p:cNvSpPr>
              <p:nvPr/>
            </p:nvSpPr>
            <p:spPr bwMode="auto">
              <a:xfrm>
                <a:off x="3120" y="2360"/>
                <a:ext cx="1104" cy="0"/>
              </a:xfrm>
              <a:prstGeom prst="line">
                <a:avLst/>
              </a:prstGeom>
              <a:noFill/>
              <a:ln w="190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9" name="Text Box 92"/>
              <p:cNvSpPr txBox="1">
                <a:spLocks noChangeArrowheads="1"/>
              </p:cNvSpPr>
              <p:nvPr/>
            </p:nvSpPr>
            <p:spPr bwMode="auto">
              <a:xfrm>
                <a:off x="768" y="1709"/>
                <a:ext cx="3410" cy="446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/>
                  <a:t>QUEUE[0..M–1]</a:t>
                </a:r>
              </a:p>
              <a:p>
                <a:r>
                  <a:rPr lang="en-US" altLang="zh-CN" sz="1600" b="1" dirty="0"/>
                  <a:t>             0       1        2      3        4       5                                              </a:t>
                </a:r>
                <a:r>
                  <a:rPr lang="en-US" altLang="zh-CN" sz="1400" b="1" dirty="0"/>
                  <a:t>M-1</a:t>
                </a:r>
              </a:p>
            </p:txBody>
          </p:sp>
          <p:sp>
            <p:nvSpPr>
              <p:cNvPr id="30750" name="Text Box 93"/>
              <p:cNvSpPr txBox="1">
                <a:spLocks noChangeArrowheads="1"/>
              </p:cNvSpPr>
              <p:nvPr/>
            </p:nvSpPr>
            <p:spPr bwMode="auto">
              <a:xfrm>
                <a:off x="1740" y="2052"/>
                <a:ext cx="228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30751" name="Text Box 94"/>
              <p:cNvSpPr txBox="1">
                <a:spLocks noChangeArrowheads="1"/>
              </p:cNvSpPr>
              <p:nvPr/>
            </p:nvSpPr>
            <p:spPr bwMode="auto">
              <a:xfrm>
                <a:off x="2064" y="2076"/>
                <a:ext cx="229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/>
                  <a:t>b</a:t>
                </a:r>
              </a:p>
            </p:txBody>
          </p:sp>
          <p:sp>
            <p:nvSpPr>
              <p:cNvPr id="30752" name="Text Box 95"/>
              <p:cNvSpPr txBox="1">
                <a:spLocks noChangeArrowheads="1"/>
              </p:cNvSpPr>
              <p:nvPr/>
            </p:nvSpPr>
            <p:spPr bwMode="auto">
              <a:xfrm>
                <a:off x="2327" y="2064"/>
                <a:ext cx="219" cy="33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/>
                  <a:t>c</a:t>
                </a:r>
              </a:p>
            </p:txBody>
          </p:sp>
          <p:sp>
            <p:nvSpPr>
              <p:cNvPr id="30753" name="Text Box 96"/>
              <p:cNvSpPr txBox="1">
                <a:spLocks noChangeArrowheads="1"/>
              </p:cNvSpPr>
              <p:nvPr/>
            </p:nvSpPr>
            <p:spPr bwMode="auto">
              <a:xfrm>
                <a:off x="2639" y="2073"/>
                <a:ext cx="241" cy="327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>
                    <a:solidFill>
                      <a:schemeClr val="bg1"/>
                    </a:solidFill>
                  </a:rPr>
                  <a:t>d</a:t>
                </a:r>
              </a:p>
            </p:txBody>
          </p:sp>
          <p:sp>
            <p:nvSpPr>
              <p:cNvPr id="30754" name="Rectangle 97"/>
              <p:cNvSpPr>
                <a:spLocks noChangeArrowheads="1"/>
              </p:cNvSpPr>
              <p:nvPr/>
            </p:nvSpPr>
            <p:spPr bwMode="auto">
              <a:xfrm>
                <a:off x="2304" y="2120"/>
                <a:ext cx="288" cy="240"/>
              </a:xfrm>
              <a:prstGeom prst="rect">
                <a:avLst/>
              </a:prstGeom>
              <a:noFill/>
              <a:ln w="19050" cap="sq">
                <a:solidFill>
                  <a:srgbClr val="00336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</p:grpSp>
        <p:sp>
          <p:nvSpPr>
            <p:cNvPr id="30727" name="Text Box 98"/>
            <p:cNvSpPr txBox="1">
              <a:spLocks noChangeArrowheads="1"/>
            </p:cNvSpPr>
            <p:nvPr/>
          </p:nvSpPr>
          <p:spPr bwMode="auto">
            <a:xfrm>
              <a:off x="2763" y="1771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FF00"/>
                  </a:solidFill>
                </a:rPr>
                <a:t>a</a:t>
              </a:r>
            </a:p>
          </p:txBody>
        </p:sp>
        <p:sp>
          <p:nvSpPr>
            <p:cNvPr id="30728" name="Rectangle 99"/>
            <p:cNvSpPr>
              <a:spLocks noChangeArrowheads="1"/>
            </p:cNvSpPr>
            <p:nvPr/>
          </p:nvSpPr>
          <p:spPr bwMode="auto">
            <a:xfrm>
              <a:off x="3663" y="1795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FF00FF"/>
                  </a:solidFill>
                </a:rPr>
                <a:t>d</a:t>
              </a:r>
              <a:endParaRPr lang="zh-CN" altLang="en-US" sz="2800" b="1">
                <a:solidFill>
                  <a:srgbClr val="FF00FF"/>
                </a:solidFill>
              </a:endParaRPr>
            </a:p>
          </p:txBody>
        </p:sp>
        <p:grpSp>
          <p:nvGrpSpPr>
            <p:cNvPr id="5" name="Group 100"/>
            <p:cNvGrpSpPr>
              <a:grpSpLocks/>
            </p:cNvGrpSpPr>
            <p:nvPr/>
          </p:nvGrpSpPr>
          <p:grpSpPr bwMode="auto">
            <a:xfrm>
              <a:off x="3567" y="2124"/>
              <a:ext cx="608" cy="410"/>
              <a:chOff x="2544" y="2280"/>
              <a:chExt cx="608" cy="410"/>
            </a:xfrm>
          </p:grpSpPr>
          <p:sp>
            <p:nvSpPr>
              <p:cNvPr id="30738" name="Text Box 101"/>
              <p:cNvSpPr txBox="1">
                <a:spLocks noChangeArrowheads="1"/>
              </p:cNvSpPr>
              <p:nvPr/>
            </p:nvSpPr>
            <p:spPr bwMode="auto">
              <a:xfrm>
                <a:off x="2544" y="2421"/>
                <a:ext cx="608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200" b="1">
                    <a:solidFill>
                      <a:srgbClr val="000066"/>
                    </a:solidFill>
                  </a:rPr>
                  <a:t>rear</a:t>
                </a:r>
              </a:p>
            </p:txBody>
          </p:sp>
          <p:sp>
            <p:nvSpPr>
              <p:cNvPr id="30739" name="AutoShape 102"/>
              <p:cNvSpPr>
                <a:spLocks noChangeArrowheads="1"/>
              </p:cNvSpPr>
              <p:nvPr/>
            </p:nvSpPr>
            <p:spPr bwMode="auto">
              <a:xfrm>
                <a:off x="2693" y="2280"/>
                <a:ext cx="91" cy="181"/>
              </a:xfrm>
              <a:prstGeom prst="upArrow">
                <a:avLst>
                  <a:gd name="adj1" fmla="val 50000"/>
                  <a:gd name="adj2" fmla="val 49725"/>
                </a:avLst>
              </a:prstGeom>
              <a:solidFill>
                <a:srgbClr val="FF0000"/>
              </a:solidFill>
              <a:ln w="31750" cap="sq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2700" dir="5400000" algn="ctr" rotWithShape="0">
                  <a:srgbClr val="000000"/>
                </a:outerShdw>
              </a:effec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03"/>
            <p:cNvGrpSpPr>
              <a:grpSpLocks/>
            </p:cNvGrpSpPr>
            <p:nvPr/>
          </p:nvGrpSpPr>
          <p:grpSpPr bwMode="auto">
            <a:xfrm>
              <a:off x="2401" y="2119"/>
              <a:ext cx="608" cy="415"/>
              <a:chOff x="1378" y="2275"/>
              <a:chExt cx="608" cy="415"/>
            </a:xfrm>
          </p:grpSpPr>
          <p:sp>
            <p:nvSpPr>
              <p:cNvPr id="30736" name="Text Box 104"/>
              <p:cNvSpPr txBox="1">
                <a:spLocks noChangeArrowheads="1"/>
              </p:cNvSpPr>
              <p:nvPr/>
            </p:nvSpPr>
            <p:spPr bwMode="auto">
              <a:xfrm>
                <a:off x="1378" y="2421"/>
                <a:ext cx="608" cy="26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2200" b="1">
                    <a:solidFill>
                      <a:srgbClr val="000066"/>
                    </a:solidFill>
                  </a:rPr>
                  <a:t>Front</a:t>
                </a:r>
                <a:endParaRPr lang="zh-CN" altLang="en-US" sz="2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0737" name="AutoShape 105"/>
              <p:cNvSpPr>
                <a:spLocks noChangeArrowheads="1"/>
              </p:cNvSpPr>
              <p:nvPr/>
            </p:nvSpPr>
            <p:spPr bwMode="auto">
              <a:xfrm>
                <a:off x="1565" y="2275"/>
                <a:ext cx="91" cy="181"/>
              </a:xfrm>
              <a:prstGeom prst="upArrow">
                <a:avLst>
                  <a:gd name="adj1" fmla="val 50000"/>
                  <a:gd name="adj2" fmla="val 49725"/>
                </a:avLst>
              </a:prstGeom>
              <a:solidFill>
                <a:srgbClr val="FF0000"/>
              </a:solidFill>
              <a:ln w="31750" cap="sq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2700" dir="5400000" algn="ctr" rotWithShape="0">
                  <a:srgbClr val="000000"/>
                </a:outerShdw>
              </a:effec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31" name="Text Box 106"/>
            <p:cNvSpPr txBox="1">
              <a:spLocks noChangeArrowheads="1"/>
            </p:cNvSpPr>
            <p:nvPr/>
          </p:nvSpPr>
          <p:spPr bwMode="auto">
            <a:xfrm>
              <a:off x="2376" y="2518"/>
              <a:ext cx="534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出队</a:t>
              </a:r>
            </a:p>
          </p:txBody>
        </p:sp>
        <p:sp>
          <p:nvSpPr>
            <p:cNvPr id="30732" name="Text Box 107"/>
            <p:cNvSpPr txBox="1">
              <a:spLocks noChangeArrowheads="1"/>
            </p:cNvSpPr>
            <p:nvPr/>
          </p:nvSpPr>
          <p:spPr bwMode="auto">
            <a:xfrm>
              <a:off x="3482" y="2530"/>
              <a:ext cx="534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进队</a:t>
              </a:r>
            </a:p>
          </p:txBody>
        </p:sp>
        <p:sp>
          <p:nvSpPr>
            <p:cNvPr id="30733" name="Text Box 108"/>
            <p:cNvSpPr txBox="1">
              <a:spLocks noChangeArrowheads="1"/>
            </p:cNvSpPr>
            <p:nvPr/>
          </p:nvSpPr>
          <p:spPr bwMode="auto">
            <a:xfrm>
              <a:off x="3341" y="979"/>
              <a:ext cx="628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rgbClr val="000000"/>
                  </a:solidFill>
                  <a:ea typeface="微软雅黑" pitchFamily="34" charset="-122"/>
                </a:rPr>
                <a:t>队列</a:t>
              </a:r>
            </a:p>
          </p:txBody>
        </p:sp>
        <p:sp>
          <p:nvSpPr>
            <p:cNvPr id="30734" name="Text Box 111"/>
            <p:cNvSpPr txBox="1">
              <a:spLocks noChangeArrowheads="1"/>
            </p:cNvSpPr>
            <p:nvPr/>
          </p:nvSpPr>
          <p:spPr bwMode="auto">
            <a:xfrm>
              <a:off x="2471" y="2975"/>
              <a:ext cx="1355" cy="4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800000"/>
                  </a:solidFill>
                  <a:ea typeface="微软雅黑" pitchFamily="34" charset="-122"/>
                </a:rPr>
                <a:t>先进先出</a:t>
              </a:r>
              <a:endParaRPr lang="en-US" altLang="zh-CN" sz="2000" b="1" dirty="0">
                <a:solidFill>
                  <a:srgbClr val="800000"/>
                </a:solidFill>
                <a:ea typeface="微软雅黑" pitchFamily="34" charset="-122"/>
              </a:endParaRPr>
            </a:p>
            <a:p>
              <a:r>
                <a:rPr lang="en-US" altLang="zh-CN" dirty="0">
                  <a:solidFill>
                    <a:srgbClr val="800000"/>
                  </a:solidFill>
                  <a:ea typeface="微软雅黑" pitchFamily="34" charset="-122"/>
                </a:rPr>
                <a:t>(First In First </a:t>
              </a:r>
              <a:r>
                <a:rPr lang="en-US" altLang="zh-CN" dirty="0" err="1">
                  <a:solidFill>
                    <a:srgbClr val="800000"/>
                  </a:solidFill>
                  <a:ea typeface="微软雅黑" pitchFamily="34" charset="-122"/>
                </a:rPr>
                <a:t>Out,</a:t>
              </a:r>
              <a:r>
                <a:rPr lang="en-US" altLang="zh-CN" b="1" dirty="0" err="1">
                  <a:solidFill>
                    <a:srgbClr val="800000"/>
                  </a:solidFill>
                  <a:ea typeface="微软雅黑" pitchFamily="34" charset="-122"/>
                </a:rPr>
                <a:t>FIFO</a:t>
              </a:r>
              <a:r>
                <a:rPr lang="en-US" altLang="zh-CN" dirty="0">
                  <a:solidFill>
                    <a:srgbClr val="800000"/>
                  </a:solidFill>
                  <a:ea typeface="微软雅黑" pitchFamily="34" charset="-122"/>
                </a:rPr>
                <a:t>)</a:t>
              </a:r>
              <a:endParaRPr lang="zh-CN" altLang="en-US" dirty="0">
                <a:solidFill>
                  <a:srgbClr val="800000"/>
                </a:solidFill>
                <a:ea typeface="微软雅黑" pitchFamily="34" charset="-122"/>
              </a:endParaRPr>
            </a:p>
          </p:txBody>
        </p:sp>
        <p:sp>
          <p:nvSpPr>
            <p:cNvPr id="30735" name="Text Box 113"/>
            <p:cNvSpPr txBox="1">
              <a:spLocks noChangeArrowheads="1"/>
            </p:cNvSpPr>
            <p:nvPr/>
          </p:nvSpPr>
          <p:spPr bwMode="auto">
            <a:xfrm>
              <a:off x="3810" y="2890"/>
              <a:ext cx="1837" cy="63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solidFill>
                    <a:srgbClr val="000066"/>
                  </a:solidFill>
                  <a:ea typeface="微软雅黑" pitchFamily="34" charset="-122"/>
                </a:rPr>
                <a:t>适于存放需要按一定次序依次处理但尚未处理的数据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0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857250" y="4891088"/>
            <a:ext cx="7315200" cy="1274762"/>
            <a:chOff x="624" y="2989"/>
            <a:chExt cx="4608" cy="803"/>
          </a:xfrm>
        </p:grpSpPr>
        <p:sp>
          <p:nvSpPr>
            <p:cNvPr id="76836" name="Text Box 29"/>
            <p:cNvSpPr txBox="1">
              <a:spLocks noChangeArrowheads="1"/>
            </p:cNvSpPr>
            <p:nvPr/>
          </p:nvSpPr>
          <p:spPr bwMode="auto">
            <a:xfrm>
              <a:off x="624" y="2989"/>
              <a:ext cx="4608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空队对应的链表为空链表，空队的标志是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920" y="3408"/>
              <a:ext cx="1824" cy="384"/>
            </a:xfrm>
            <a:prstGeom prst="rect">
              <a:avLst/>
            </a:prstGeom>
            <a:solidFill>
              <a:srgbClr val="B5FFF1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5724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8" name="Rectangle 31"/>
            <p:cNvSpPr>
              <a:spLocks noChangeArrowheads="1"/>
            </p:cNvSpPr>
            <p:nvPr/>
          </p:nvSpPr>
          <p:spPr bwMode="auto">
            <a:xfrm>
              <a:off x="2034" y="3445"/>
              <a:ext cx="151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>
                <a:spcBef>
                  <a:spcPct val="45000"/>
                </a:spcBef>
              </a:pPr>
              <a:r>
                <a:rPr lang="zh-CN" altLang="en-US" sz="2700" b="1">
                  <a:solidFill>
                    <a:srgbClr val="000099"/>
                  </a:solidFill>
                  <a:ea typeface="黑体" pitchFamily="2" charset="-122"/>
                </a:rPr>
                <a:t> </a:t>
              </a:r>
              <a:r>
                <a:rPr lang="en-US" altLang="zh-CN" sz="2800" b="1">
                  <a:solidFill>
                    <a:srgbClr val="FF3300"/>
                  </a:solidFill>
                  <a:ea typeface="黑体" pitchFamily="2" charset="-122"/>
                </a:rPr>
                <a:t>front = NULL</a:t>
              </a: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539750" y="209550"/>
            <a:ext cx="7929563" cy="2108200"/>
            <a:chOff x="340" y="132"/>
            <a:chExt cx="4995" cy="1328"/>
          </a:xfrm>
        </p:grpSpPr>
        <p:sp>
          <p:nvSpPr>
            <p:cNvPr id="76833" name="Rectangle 33"/>
            <p:cNvSpPr>
              <a:spLocks noChangeArrowheads="1"/>
            </p:cNvSpPr>
            <p:nvPr/>
          </p:nvSpPr>
          <p:spPr bwMode="auto">
            <a:xfrm>
              <a:off x="492" y="450"/>
              <a:ext cx="4843" cy="101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5000"/>
                </a:lnSpc>
              </a:pPr>
              <a:r>
                <a:rPr kumimoji="1" lang="zh-CN" altLang="en-US" sz="27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    在一个初始为空的链接队列中依次插入 </a:t>
              </a:r>
            </a:p>
            <a:p>
              <a:pPr eaLnBrk="1" hangingPunct="1">
                <a:lnSpc>
                  <a:spcPct val="85000"/>
                </a:lnSpc>
              </a:pPr>
              <a:r>
                <a:rPr kumimoji="1" lang="zh-CN" altLang="en-US" sz="27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数据元素 </a:t>
              </a:r>
            </a:p>
            <a:p>
              <a:pPr eaLnBrk="1" hangingPunct="1">
                <a:lnSpc>
                  <a:spcPct val="85000"/>
                </a:lnSpc>
                <a:spcAft>
                  <a:spcPct val="20000"/>
                </a:spcAft>
              </a:pPr>
              <a:r>
                <a:rPr kumimoji="1" lang="zh-CN" altLang="en-US" sz="2700" b="1" dirty="0">
                  <a:solidFill>
                    <a:srgbClr val="000099"/>
                  </a:solidFill>
                  <a:ea typeface="幼圆" pitchFamily="49" charset="-122"/>
                </a:rPr>
                <a:t>                                  </a:t>
              </a:r>
              <a:r>
                <a:rPr kumimoji="1" lang="en-US" altLang="en-US" sz="2900" b="1" dirty="0">
                  <a:solidFill>
                    <a:srgbClr val="FF3300"/>
                  </a:solidFill>
                  <a:ea typeface="幼圆" pitchFamily="49" charset="-122"/>
                </a:rPr>
                <a:t>A,   B,   C,   D</a:t>
              </a:r>
            </a:p>
            <a:p>
              <a:pPr eaLnBrk="1" hangingPunct="1">
                <a:lnSpc>
                  <a:spcPct val="85000"/>
                </a:lnSpc>
              </a:pPr>
              <a:r>
                <a:rPr kumimoji="1" lang="zh-CN" altLang="en-US" sz="2700" b="1" dirty="0">
                  <a:solidFill>
                    <a:srgbClr val="002B80"/>
                  </a:solidFill>
                  <a:latin typeface="幼圆" pitchFamily="49" charset="-122"/>
                  <a:ea typeface="幼圆" pitchFamily="49" charset="-122"/>
                </a:rPr>
                <a:t>    以后, 队列的状态为</a:t>
              </a:r>
            </a:p>
          </p:txBody>
        </p:sp>
        <p:sp>
          <p:nvSpPr>
            <p:cNvPr id="76834" name="Oval 34"/>
            <p:cNvSpPr>
              <a:spLocks noChangeArrowheads="1"/>
            </p:cNvSpPr>
            <p:nvPr/>
          </p:nvSpPr>
          <p:spPr bwMode="auto">
            <a:xfrm>
              <a:off x="340" y="195"/>
              <a:ext cx="576" cy="432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45791" dir="2021404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5" name="Rectangle 35"/>
            <p:cNvSpPr>
              <a:spLocks noChangeArrowheads="1"/>
            </p:cNvSpPr>
            <p:nvPr/>
          </p:nvSpPr>
          <p:spPr bwMode="auto">
            <a:xfrm>
              <a:off x="344" y="132"/>
              <a:ext cx="516" cy="53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r>
                <a:rPr lang="zh-CN" altLang="en-US" sz="5000" b="1">
                  <a:solidFill>
                    <a:srgbClr val="FF3300"/>
                  </a:solidFill>
                  <a:ea typeface="华文新魏" pitchFamily="2" charset="-122"/>
                </a:rPr>
                <a:t>例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1017588" y="2349500"/>
            <a:ext cx="7802562" cy="2214563"/>
            <a:chOff x="641" y="1672"/>
            <a:chExt cx="4915" cy="1395"/>
          </a:xfrm>
        </p:grpSpPr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1248" y="2142"/>
              <a:ext cx="635" cy="272"/>
              <a:chOff x="1565" y="1933"/>
              <a:chExt cx="635" cy="272"/>
            </a:xfrm>
          </p:grpSpPr>
          <p:sp>
            <p:nvSpPr>
              <p:cNvPr id="76831" name="Rectangle 38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32" name="Rectangle 39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2201" y="2142"/>
              <a:ext cx="635" cy="272"/>
              <a:chOff x="1565" y="1933"/>
              <a:chExt cx="635" cy="272"/>
            </a:xfrm>
          </p:grpSpPr>
          <p:sp>
            <p:nvSpPr>
              <p:cNvPr id="76829" name="Rectangle 41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30" name="Rectangle 42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3"/>
            <p:cNvGrpSpPr>
              <a:grpSpLocks/>
            </p:cNvGrpSpPr>
            <p:nvPr/>
          </p:nvGrpSpPr>
          <p:grpSpPr bwMode="auto">
            <a:xfrm>
              <a:off x="3156" y="2142"/>
              <a:ext cx="635" cy="272"/>
              <a:chOff x="1565" y="1933"/>
              <a:chExt cx="635" cy="272"/>
            </a:xfrm>
          </p:grpSpPr>
          <p:sp>
            <p:nvSpPr>
              <p:cNvPr id="76827" name="Rectangle 44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28" name="Rectangle 45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6"/>
            <p:cNvGrpSpPr>
              <a:grpSpLocks/>
            </p:cNvGrpSpPr>
            <p:nvPr/>
          </p:nvGrpSpPr>
          <p:grpSpPr bwMode="auto">
            <a:xfrm>
              <a:off x="4103" y="2142"/>
              <a:ext cx="635" cy="272"/>
              <a:chOff x="1565" y="1933"/>
              <a:chExt cx="635" cy="272"/>
            </a:xfrm>
          </p:grpSpPr>
          <p:sp>
            <p:nvSpPr>
              <p:cNvPr id="76825" name="Rectangle 47"/>
              <p:cNvSpPr>
                <a:spLocks noChangeArrowheads="1"/>
              </p:cNvSpPr>
              <p:nvPr/>
            </p:nvSpPr>
            <p:spPr bwMode="auto">
              <a:xfrm>
                <a:off x="1565" y="1933"/>
                <a:ext cx="408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26" name="Rectangle 48"/>
              <p:cNvSpPr>
                <a:spLocks noChangeArrowheads="1"/>
              </p:cNvSpPr>
              <p:nvPr/>
            </p:nvSpPr>
            <p:spPr bwMode="auto">
              <a:xfrm>
                <a:off x="1974" y="1933"/>
                <a:ext cx="226" cy="272"/>
              </a:xfrm>
              <a:prstGeom prst="rect">
                <a:avLst/>
              </a:prstGeom>
              <a:noFill/>
              <a:ln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809" name="Line 49"/>
            <p:cNvSpPr>
              <a:spLocks noChangeShapeType="1"/>
            </p:cNvSpPr>
            <p:nvPr/>
          </p:nvSpPr>
          <p:spPr bwMode="auto">
            <a:xfrm>
              <a:off x="1784" y="2273"/>
              <a:ext cx="409" cy="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0" name="Line 50"/>
            <p:cNvSpPr>
              <a:spLocks noChangeShapeType="1"/>
            </p:cNvSpPr>
            <p:nvPr/>
          </p:nvSpPr>
          <p:spPr bwMode="auto">
            <a:xfrm>
              <a:off x="2720" y="2278"/>
              <a:ext cx="409" cy="0"/>
            </a:xfrm>
            <a:prstGeom prst="line">
              <a:avLst/>
            </a:prstGeom>
            <a:noFill/>
            <a:ln w="28575" cap="sq">
              <a:solidFill>
                <a:srgbClr val="003366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1" name="Line 51"/>
            <p:cNvSpPr>
              <a:spLocks noChangeShapeType="1"/>
            </p:cNvSpPr>
            <p:nvPr/>
          </p:nvSpPr>
          <p:spPr bwMode="auto">
            <a:xfrm>
              <a:off x="3675" y="2278"/>
              <a:ext cx="409" cy="0"/>
            </a:xfrm>
            <a:prstGeom prst="lin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2" name="Text Box 52"/>
            <p:cNvSpPr txBox="1">
              <a:spLocks noChangeArrowheads="1"/>
            </p:cNvSpPr>
            <p:nvPr/>
          </p:nvSpPr>
          <p:spPr bwMode="auto">
            <a:xfrm>
              <a:off x="4493" y="2121"/>
              <a:ext cx="265" cy="3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3399"/>
                  </a:solidFill>
                </a:rPr>
                <a:t>^</a:t>
              </a:r>
            </a:p>
          </p:txBody>
        </p:sp>
        <p:sp>
          <p:nvSpPr>
            <p:cNvPr id="76813" name="Rectangle 53"/>
            <p:cNvSpPr>
              <a:spLocks noChangeArrowheads="1"/>
            </p:cNvSpPr>
            <p:nvPr/>
          </p:nvSpPr>
          <p:spPr bwMode="auto">
            <a:xfrm>
              <a:off x="4178" y="2111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D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6814" name="Rectangle 54"/>
            <p:cNvSpPr>
              <a:spLocks noChangeArrowheads="1"/>
            </p:cNvSpPr>
            <p:nvPr/>
          </p:nvSpPr>
          <p:spPr bwMode="auto">
            <a:xfrm>
              <a:off x="3225" y="2121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C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6815" name="Rectangle 55"/>
            <p:cNvSpPr>
              <a:spLocks noChangeArrowheads="1"/>
            </p:cNvSpPr>
            <p:nvPr/>
          </p:nvSpPr>
          <p:spPr bwMode="auto">
            <a:xfrm>
              <a:off x="2267" y="2113"/>
              <a:ext cx="26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B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6816" name="Rectangle 56"/>
            <p:cNvSpPr>
              <a:spLocks noChangeArrowheads="1"/>
            </p:cNvSpPr>
            <p:nvPr/>
          </p:nvSpPr>
          <p:spPr bwMode="auto">
            <a:xfrm>
              <a:off x="1315" y="2110"/>
              <a:ext cx="27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rgbClr val="FF3300"/>
                  </a:solidFill>
                </a:rPr>
                <a:t>A</a:t>
              </a:r>
              <a:endParaRPr kumimoji="1" lang="zh-CN" altLang="en-US" sz="2800" b="1">
                <a:solidFill>
                  <a:srgbClr val="FF3300"/>
                </a:solidFill>
              </a:endParaRPr>
            </a:p>
          </p:txBody>
        </p:sp>
        <p:sp>
          <p:nvSpPr>
            <p:cNvPr id="76817" name="Rectangle 57"/>
            <p:cNvSpPr>
              <a:spLocks noChangeArrowheads="1"/>
            </p:cNvSpPr>
            <p:nvPr/>
          </p:nvSpPr>
          <p:spPr bwMode="auto">
            <a:xfrm>
              <a:off x="641" y="1732"/>
              <a:ext cx="81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600" b="1">
                  <a:solidFill>
                    <a:srgbClr val="FF0000"/>
                  </a:solidFill>
                </a:rPr>
                <a:t>front</a:t>
              </a:r>
              <a:endParaRPr kumimoji="1" lang="zh-CN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76818" name="Line 58"/>
            <p:cNvSpPr>
              <a:spLocks noChangeShapeType="1"/>
            </p:cNvSpPr>
            <p:nvPr/>
          </p:nvSpPr>
          <p:spPr bwMode="auto">
            <a:xfrm>
              <a:off x="1037" y="1993"/>
              <a:ext cx="182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9" name="Rectangle 59"/>
            <p:cNvSpPr>
              <a:spLocks noChangeArrowheads="1"/>
            </p:cNvSpPr>
            <p:nvPr/>
          </p:nvSpPr>
          <p:spPr bwMode="auto">
            <a:xfrm>
              <a:off x="4740" y="1672"/>
              <a:ext cx="81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2600" b="1">
                  <a:solidFill>
                    <a:srgbClr val="FF0000"/>
                  </a:solidFill>
                </a:rPr>
                <a:t>rear</a:t>
              </a:r>
              <a:endParaRPr kumimoji="1" lang="zh-CN" altLang="en-US" sz="2600" b="1">
                <a:solidFill>
                  <a:srgbClr val="FF0000"/>
                </a:solidFill>
              </a:endParaRPr>
            </a:p>
          </p:txBody>
        </p:sp>
        <p:sp>
          <p:nvSpPr>
            <p:cNvPr id="76820" name="Line 60"/>
            <p:cNvSpPr>
              <a:spLocks noChangeShapeType="1"/>
            </p:cNvSpPr>
            <p:nvPr/>
          </p:nvSpPr>
          <p:spPr bwMode="auto">
            <a:xfrm rot="6151208">
              <a:off x="4671" y="1956"/>
              <a:ext cx="182" cy="136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1" name="AutoShape 64"/>
            <p:cNvSpPr>
              <a:spLocks noChangeArrowheads="1"/>
            </p:cNvSpPr>
            <p:nvPr/>
          </p:nvSpPr>
          <p:spPr bwMode="auto">
            <a:xfrm>
              <a:off x="4059" y="2704"/>
              <a:ext cx="1180" cy="363"/>
            </a:xfrm>
            <a:prstGeom prst="cloudCallout">
              <a:avLst>
                <a:gd name="adj1" fmla="val -30676"/>
                <a:gd name="adj2" fmla="val -103995"/>
              </a:avLst>
            </a:prstGeom>
            <a:noFill/>
            <a:ln w="47625" cap="sq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>
              <a:outerShdw dist="52363" dir="842175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>
                <a:ea typeface="黑体" pitchFamily="2" charset="-122"/>
              </a:endParaRPr>
            </a:p>
          </p:txBody>
        </p:sp>
        <p:sp>
          <p:nvSpPr>
            <p:cNvPr id="76822" name="Text Box 65"/>
            <p:cNvSpPr txBox="1">
              <a:spLocks noChangeArrowheads="1"/>
            </p:cNvSpPr>
            <p:nvPr/>
          </p:nvSpPr>
          <p:spPr bwMode="auto">
            <a:xfrm>
              <a:off x="4175" y="2720"/>
              <a:ext cx="128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rgbClr val="FF0000"/>
                  </a:solidFill>
                  <a:ea typeface="黑体" pitchFamily="2" charset="-122"/>
                </a:rPr>
                <a:t>队尾元素</a:t>
              </a:r>
            </a:p>
          </p:txBody>
        </p:sp>
        <p:sp>
          <p:nvSpPr>
            <p:cNvPr id="76823" name="AutoShape 66"/>
            <p:cNvSpPr>
              <a:spLocks noChangeArrowheads="1"/>
            </p:cNvSpPr>
            <p:nvPr/>
          </p:nvSpPr>
          <p:spPr bwMode="auto">
            <a:xfrm>
              <a:off x="748" y="2696"/>
              <a:ext cx="1180" cy="363"/>
            </a:xfrm>
            <a:prstGeom prst="cloudCallout">
              <a:avLst>
                <a:gd name="adj1" fmla="val 17458"/>
                <a:gd name="adj2" fmla="val -103995"/>
              </a:avLst>
            </a:prstGeom>
            <a:noFill/>
            <a:ln w="47625" cap="sq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>
              <a:outerShdw dist="40161" dir="1106097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>
                <a:ea typeface="黑体" pitchFamily="2" charset="-122"/>
              </a:endParaRPr>
            </a:p>
          </p:txBody>
        </p:sp>
        <p:sp>
          <p:nvSpPr>
            <p:cNvPr id="76824" name="Text Box 67"/>
            <p:cNvSpPr txBox="1">
              <a:spLocks noChangeArrowheads="1"/>
            </p:cNvSpPr>
            <p:nvPr/>
          </p:nvSpPr>
          <p:spPr bwMode="auto">
            <a:xfrm>
              <a:off x="856" y="2704"/>
              <a:ext cx="1284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27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500" b="1">
                  <a:solidFill>
                    <a:srgbClr val="FF0000"/>
                  </a:solidFill>
                  <a:ea typeface="黑体" pitchFamily="2" charset="-122"/>
                </a:rPr>
                <a:t>队头元素</a:t>
              </a:r>
            </a:p>
          </p:txBody>
        </p:sp>
      </p:grp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1115616" y="1484784"/>
            <a:ext cx="6216650" cy="3579300"/>
            <a:chOff x="884" y="709"/>
            <a:chExt cx="3916" cy="1691"/>
          </a:xfrm>
        </p:grpSpPr>
        <p:sp>
          <p:nvSpPr>
            <p:cNvPr id="77827" name="Rectangle 3"/>
            <p:cNvSpPr>
              <a:spLocks noChangeArrowheads="1"/>
            </p:cNvSpPr>
            <p:nvPr/>
          </p:nvSpPr>
          <p:spPr bwMode="auto">
            <a:xfrm>
              <a:off x="1446" y="1150"/>
              <a:ext cx="3354" cy="1200"/>
            </a:xfrm>
            <a:prstGeom prst="rect">
              <a:avLst/>
            </a:prstGeom>
            <a:solidFill>
              <a:srgbClr val="B5FFF1"/>
            </a:solidFill>
            <a:ln w="12700" cap="sq">
              <a:noFill/>
              <a:miter lim="800000"/>
              <a:headEnd/>
              <a:tailEnd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28" name="Text Box 4"/>
            <p:cNvSpPr txBox="1">
              <a:spLocks noChangeArrowheads="1"/>
            </p:cNvSpPr>
            <p:nvPr/>
          </p:nvSpPr>
          <p:spPr bwMode="auto">
            <a:xfrm>
              <a:off x="1770" y="1222"/>
              <a:ext cx="2803" cy="1178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 node { 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002B80"/>
                  </a:solidFill>
                </a:rPr>
                <a:t>       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ElmeType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  data;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002B80"/>
                  </a:solidFill>
                </a:rPr>
                <a:t>       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 node   *link;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002B80"/>
                  </a:solidFill>
                </a:rPr>
                <a:t>}</a:t>
              </a:r>
            </a:p>
            <a:p>
              <a:pPr fontAlgn="t">
                <a:lnSpc>
                  <a:spcPct val="90000"/>
                </a:lnSpc>
              </a:pPr>
              <a:r>
                <a:rPr lang="en-US" altLang="zh-CN" sz="4000" b="1" baseline="-10000" dirty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typedef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node </a:t>
              </a:r>
              <a:r>
                <a:rPr lang="en-US" altLang="zh-CN" sz="4000" b="1" dirty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>
                  <a:solidFill>
                    <a:srgbClr val="FF0000"/>
                  </a:solidFill>
                </a:rPr>
                <a:t>QNode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;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typedef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struct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 node *</a:t>
              </a:r>
              <a:r>
                <a:rPr lang="en-US" altLang="zh-CN" sz="4000" b="1" baseline="-10000" dirty="0" err="1">
                  <a:solidFill>
                    <a:srgbClr val="002B80"/>
                  </a:solidFill>
                </a:rPr>
                <a:t>Q</a:t>
              </a:r>
              <a:r>
                <a:rPr lang="en-US" altLang="zh-CN" sz="4000" b="1" baseline="-10000" dirty="0" err="1">
                  <a:solidFill>
                    <a:srgbClr val="FF0000"/>
                  </a:solidFill>
                </a:rPr>
                <a:t>Nodeptr</a:t>
              </a:r>
              <a:r>
                <a:rPr lang="en-US" altLang="zh-CN" sz="4000" b="1" baseline="-10000" dirty="0">
                  <a:solidFill>
                    <a:srgbClr val="002B80"/>
                  </a:solidFill>
                </a:rPr>
                <a:t>;</a:t>
              </a:r>
            </a:p>
          </p:txBody>
        </p:sp>
        <p:sp>
          <p:nvSpPr>
            <p:cNvPr id="77829" name="Oval 124"/>
            <p:cNvSpPr>
              <a:spLocks noChangeArrowheads="1"/>
            </p:cNvSpPr>
            <p:nvPr/>
          </p:nvSpPr>
          <p:spPr bwMode="auto">
            <a:xfrm rot="-383283">
              <a:off x="884" y="792"/>
              <a:ext cx="1676" cy="384"/>
            </a:xfrm>
            <a:prstGeom prst="ellipse">
              <a:avLst/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63500" dir="2212194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30" name="Text Box 125"/>
            <p:cNvSpPr txBox="1">
              <a:spLocks noChangeArrowheads="1"/>
            </p:cNvSpPr>
            <p:nvPr/>
          </p:nvSpPr>
          <p:spPr bwMode="auto">
            <a:xfrm rot="-448457">
              <a:off x="1007" y="709"/>
              <a:ext cx="1396" cy="442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/>
              </a:outerShdw>
            </a:effectLst>
          </p:spPr>
          <p:txBody>
            <a:bodyPr wrap="none">
              <a:spAutoFit/>
            </a:bodyPr>
            <a:lstStyle/>
            <a:p>
              <a:pPr fontAlgn="t"/>
              <a:r>
                <a:rPr lang="zh-CN" altLang="en-US" sz="6000" b="1" baseline="-10000">
                  <a:solidFill>
                    <a:srgbClr val="FF3300"/>
                  </a:solidFill>
                  <a:ea typeface="华文新魏" pitchFamily="2" charset="-122"/>
                </a:rPr>
                <a:t>类型定义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835696" y="5229200"/>
            <a:ext cx="5544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队头及队尾指针</a:t>
            </a:r>
            <a:r>
              <a:rPr lang="en-US" altLang="zh-CN" sz="2000" b="1" dirty="0"/>
              <a:t>front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rear</a:t>
            </a:r>
            <a:r>
              <a:rPr lang="zh-CN" altLang="en-US" sz="2000" b="1" dirty="0"/>
              <a:t>定义如下：</a:t>
            </a:r>
            <a:endParaRPr lang="en-US" altLang="zh-CN" sz="2000" b="1" dirty="0"/>
          </a:p>
          <a:p>
            <a:r>
              <a:rPr lang="en-US" altLang="zh-CN" sz="2000" b="1" dirty="0" err="1">
                <a:solidFill>
                  <a:srgbClr val="7030A0"/>
                </a:solidFill>
              </a:rPr>
              <a:t>QNodeptr</a:t>
            </a:r>
            <a:r>
              <a:rPr lang="en-US" altLang="zh-CN" sz="2000" b="1" dirty="0">
                <a:solidFill>
                  <a:srgbClr val="7030A0"/>
                </a:solidFill>
              </a:rPr>
              <a:t> Front, Rear;  </a:t>
            </a:r>
          </a:p>
          <a:p>
            <a:r>
              <a:rPr lang="zh-CN" altLang="en-US" sz="2000" b="1" dirty="0"/>
              <a:t>为了操作方便，通常将它们定义为</a:t>
            </a:r>
            <a:r>
              <a:rPr lang="zh-CN" altLang="en-US" sz="2000" b="1" dirty="0">
                <a:solidFill>
                  <a:srgbClr val="7030A0"/>
                </a:solidFill>
              </a:rPr>
              <a:t>全局变量</a:t>
            </a:r>
            <a:r>
              <a:rPr lang="en-US" altLang="zh-CN" sz="2000" b="1" dirty="0"/>
              <a:t>  </a:t>
            </a:r>
            <a:endParaRPr lang="zh-CN" altLang="en-US" sz="2000" b="1" dirty="0"/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31875" y="1606550"/>
            <a:ext cx="7391400" cy="2057400"/>
            <a:chOff x="624" y="960"/>
            <a:chExt cx="4656" cy="1296"/>
          </a:xfrm>
        </p:grpSpPr>
        <p:sp>
          <p:nvSpPr>
            <p:cNvPr id="78866" name="Rectangle 3"/>
            <p:cNvSpPr>
              <a:spLocks noChangeArrowheads="1"/>
            </p:cNvSpPr>
            <p:nvPr/>
          </p:nvSpPr>
          <p:spPr bwMode="auto">
            <a:xfrm>
              <a:off x="624" y="960"/>
              <a:ext cx="4656" cy="1296"/>
            </a:xfrm>
            <a:prstGeom prst="rect">
              <a:avLst/>
            </a:prstGeom>
            <a:solidFill>
              <a:srgbClr val="CCFFFF"/>
            </a:solidFill>
            <a:ln w="25400" cap="sq">
              <a:noFill/>
              <a:miter lim="800000"/>
              <a:headEnd type="none" w="sm" len="sm"/>
              <a:tailEnd type="none" w="sm" len="sm"/>
            </a:ln>
            <a:effectLst>
              <a:outerShdw dist="224686" dir="2562563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7" name="Text Box 4"/>
            <p:cNvSpPr txBox="1">
              <a:spLocks noChangeArrowheads="1"/>
            </p:cNvSpPr>
            <p:nvPr/>
          </p:nvSpPr>
          <p:spPr bwMode="auto">
            <a:xfrm>
              <a:off x="864" y="1120"/>
              <a:ext cx="4272" cy="10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void  </a:t>
              </a:r>
              <a:r>
                <a:rPr lang="en-US" altLang="zh-CN" sz="2500" b="1" dirty="0" err="1">
                  <a:solidFill>
                    <a:srgbClr val="002B80"/>
                  </a:solidFill>
                </a:rPr>
                <a:t>initQueue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()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{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Front=NULL;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Rear=NULL；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}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31875" y="4495800"/>
            <a:ext cx="7391400" cy="1828800"/>
            <a:chOff x="624" y="2832"/>
            <a:chExt cx="4656" cy="1152"/>
          </a:xfrm>
        </p:grpSpPr>
        <p:sp>
          <p:nvSpPr>
            <p:cNvPr id="78864" name="Rectangle 6"/>
            <p:cNvSpPr>
              <a:spLocks noChangeArrowheads="1"/>
            </p:cNvSpPr>
            <p:nvPr/>
          </p:nvSpPr>
          <p:spPr bwMode="auto">
            <a:xfrm>
              <a:off x="624" y="2832"/>
              <a:ext cx="4656" cy="1152"/>
            </a:xfrm>
            <a:prstGeom prst="rect">
              <a:avLst/>
            </a:prstGeom>
            <a:solidFill>
              <a:srgbClr val="FFEAD5"/>
            </a:solidFill>
            <a:ln w="254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5" name="Text Box 7"/>
            <p:cNvSpPr txBox="1">
              <a:spLocks noChangeArrowheads="1"/>
            </p:cNvSpPr>
            <p:nvPr/>
          </p:nvSpPr>
          <p:spPr bwMode="auto">
            <a:xfrm>
              <a:off x="897" y="2995"/>
              <a:ext cx="3072" cy="87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500" b="1" dirty="0" err="1">
                  <a:solidFill>
                    <a:srgbClr val="002B80"/>
                  </a:solidFill>
                </a:rPr>
                <a:t>int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  </a:t>
              </a:r>
              <a:r>
                <a:rPr lang="en-US" altLang="zh-CN" sz="2500" b="1" dirty="0" err="1">
                  <a:solidFill>
                    <a:srgbClr val="002B80"/>
                  </a:solidFill>
                </a:rPr>
                <a:t>isEmpty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()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{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return Front==NULL;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}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308725" y="4641850"/>
            <a:ext cx="2378075" cy="838200"/>
            <a:chOff x="3948" y="2928"/>
            <a:chExt cx="1498" cy="528"/>
          </a:xfrm>
        </p:grpSpPr>
        <p:sp>
          <p:nvSpPr>
            <p:cNvPr id="78862" name="AutoShape 9"/>
            <p:cNvSpPr>
              <a:spLocks noChangeArrowheads="1"/>
            </p:cNvSpPr>
            <p:nvPr/>
          </p:nvSpPr>
          <p:spPr bwMode="auto">
            <a:xfrm>
              <a:off x="3948" y="2928"/>
              <a:ext cx="1236" cy="528"/>
            </a:xfrm>
            <a:prstGeom prst="wedgeRectCallout">
              <a:avLst>
                <a:gd name="adj1" fmla="val -96602"/>
                <a:gd name="adj2" fmla="val 47727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8863" name="Text Box 10"/>
            <p:cNvSpPr txBox="1">
              <a:spLocks noChangeArrowheads="1"/>
            </p:cNvSpPr>
            <p:nvPr/>
          </p:nvSpPr>
          <p:spPr bwMode="auto">
            <a:xfrm>
              <a:off x="4054" y="2958"/>
              <a:ext cx="1392" cy="47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400" b="1">
                  <a:solidFill>
                    <a:schemeClr val="accent2"/>
                  </a:solidFill>
                  <a:ea typeface="黑体" pitchFamily="2" charset="-122"/>
                </a:rPr>
                <a:t>队空,返回1</a:t>
              </a:r>
            </a:p>
            <a:p>
              <a:pPr>
                <a:lnSpc>
                  <a:spcPct val="90000"/>
                </a:lnSpc>
              </a:pPr>
              <a:r>
                <a:rPr lang="zh-CN" altLang="en-US" sz="2400" b="1">
                  <a:solidFill>
                    <a:schemeClr val="accent2"/>
                  </a:solidFill>
                  <a:ea typeface="黑体" pitchFamily="2" charset="-122"/>
                </a:rPr>
                <a:t>否则,返回0</a:t>
              </a:r>
            </a:p>
          </p:txBody>
        </p: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46075" y="304800"/>
            <a:ext cx="3433763" cy="549275"/>
            <a:chOff x="284" y="828"/>
            <a:chExt cx="1728" cy="346"/>
          </a:xfrm>
        </p:grpSpPr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284" y="838"/>
              <a:ext cx="1728" cy="336"/>
            </a:xfrm>
            <a:prstGeom prst="ellipse">
              <a:avLst/>
            </a:prstGeom>
            <a:solidFill>
              <a:srgbClr val="CFCFC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108509" dir="1233363" algn="ctr" rotWithShape="0">
                <a:srgbClr val="969696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360" y="828"/>
              <a:ext cx="1560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(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二</a:t>
              </a:r>
              <a:r>
                <a:rPr kumimoji="1" lang="en-US" altLang="zh-CN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)</a:t>
              </a:r>
              <a:r>
                <a:rPr kumimoji="1" lang="zh-CN" altLang="en-US" sz="3000" b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基本算法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574675" y="966788"/>
            <a:ext cx="3505200" cy="647700"/>
            <a:chOff x="1584" y="480"/>
            <a:chExt cx="2208" cy="408"/>
          </a:xfrm>
        </p:grpSpPr>
        <p:sp>
          <p:nvSpPr>
            <p:cNvPr id="78858" name="AutoShape 15"/>
            <p:cNvSpPr>
              <a:spLocks noChangeArrowheads="1"/>
            </p:cNvSpPr>
            <p:nvPr/>
          </p:nvSpPr>
          <p:spPr bwMode="auto">
            <a:xfrm>
              <a:off x="1584" y="480"/>
              <a:ext cx="2208" cy="408"/>
            </a:xfrm>
            <a:prstGeom prst="cloudCallout">
              <a:avLst>
                <a:gd name="adj1" fmla="val 8153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8859" name="Text Box 16"/>
            <p:cNvSpPr txBox="1">
              <a:spLocks noChangeArrowheads="1"/>
            </p:cNvSpPr>
            <p:nvPr/>
          </p:nvSpPr>
          <p:spPr bwMode="auto">
            <a:xfrm>
              <a:off x="1827" y="504"/>
              <a:ext cx="1965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chemeClr val="accent2"/>
                  </a:solidFill>
                </a:rPr>
                <a:t>1. 初始化队列</a:t>
              </a:r>
            </a:p>
          </p:txBody>
        </p:sp>
      </p:grp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633413" y="3821113"/>
            <a:ext cx="4419600" cy="647700"/>
            <a:chOff x="2448" y="218"/>
            <a:chExt cx="2784" cy="408"/>
          </a:xfrm>
        </p:grpSpPr>
        <p:sp>
          <p:nvSpPr>
            <p:cNvPr id="78856" name="AutoShape 18"/>
            <p:cNvSpPr>
              <a:spLocks noChangeArrowheads="1"/>
            </p:cNvSpPr>
            <p:nvPr/>
          </p:nvSpPr>
          <p:spPr bwMode="auto">
            <a:xfrm>
              <a:off x="2448" y="218"/>
              <a:ext cx="2784" cy="408"/>
            </a:xfrm>
            <a:prstGeom prst="cloudCallout">
              <a:avLst>
                <a:gd name="adj1" fmla="val 13361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8857" name="Text Box 19"/>
            <p:cNvSpPr txBox="1">
              <a:spLocks noChangeArrowheads="1"/>
            </p:cNvSpPr>
            <p:nvPr/>
          </p:nvSpPr>
          <p:spPr bwMode="auto">
            <a:xfrm>
              <a:off x="2640" y="240"/>
              <a:ext cx="2592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chemeClr val="accent2"/>
                  </a:solidFill>
                </a:rPr>
                <a:t>2. 测试队列是否为空</a:t>
              </a:r>
              <a:endParaRPr kumimoji="1" lang="zh-CN" altLang="en-US" sz="3100"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1436688" y="2713038"/>
            <a:ext cx="871892" cy="685800"/>
            <a:chOff x="1436688" y="2713038"/>
            <a:chExt cx="871892" cy="685800"/>
          </a:xfrm>
        </p:grpSpPr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1462088" y="2713038"/>
              <a:ext cx="838200" cy="685800"/>
              <a:chOff x="816" y="1920"/>
              <a:chExt cx="528" cy="432"/>
            </a:xfrm>
          </p:grpSpPr>
          <p:grpSp>
            <p:nvGrpSpPr>
              <p:cNvPr id="3" name="Group 6"/>
              <p:cNvGrpSpPr>
                <a:grpSpLocks/>
              </p:cNvGrpSpPr>
              <p:nvPr/>
            </p:nvGrpSpPr>
            <p:grpSpPr bwMode="auto">
              <a:xfrm>
                <a:off x="816" y="1920"/>
                <a:ext cx="528" cy="240"/>
                <a:chOff x="1248" y="2208"/>
                <a:chExt cx="528" cy="240"/>
              </a:xfrm>
            </p:grpSpPr>
            <p:sp>
              <p:nvSpPr>
                <p:cNvPr id="79940" name="Rectangle 7"/>
                <p:cNvSpPr>
                  <a:spLocks noChangeArrowheads="1"/>
                </p:cNvSpPr>
                <p:nvPr/>
              </p:nvSpPr>
              <p:spPr bwMode="auto">
                <a:xfrm>
                  <a:off x="1248" y="2208"/>
                  <a:ext cx="336" cy="240"/>
                </a:xfrm>
                <a:prstGeom prst="rect">
                  <a:avLst/>
                </a:prstGeom>
                <a:noFill/>
                <a:ln w="22225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941" name="Rectangle 8"/>
                <p:cNvSpPr>
                  <a:spLocks noChangeArrowheads="1"/>
                </p:cNvSpPr>
                <p:nvPr/>
              </p:nvSpPr>
              <p:spPr bwMode="auto">
                <a:xfrm>
                  <a:off x="1584" y="2208"/>
                  <a:ext cx="192" cy="240"/>
                </a:xfrm>
                <a:prstGeom prst="rect">
                  <a:avLst/>
                </a:prstGeom>
                <a:noFill/>
                <a:ln w="22225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9939" name="Text Box 9"/>
              <p:cNvSpPr txBox="1">
                <a:spLocks noChangeArrowheads="1"/>
              </p:cNvSpPr>
              <p:nvPr/>
            </p:nvSpPr>
            <p:spPr bwMode="auto">
              <a:xfrm>
                <a:off x="864" y="2102"/>
                <a:ext cx="20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</a:rPr>
                  <a:t>p</a:t>
                </a:r>
              </a:p>
            </p:txBody>
          </p:sp>
        </p:grpSp>
        <p:sp>
          <p:nvSpPr>
            <p:cNvPr id="225290" name="Text Box 10"/>
            <p:cNvSpPr txBox="1">
              <a:spLocks noChangeArrowheads="1"/>
            </p:cNvSpPr>
            <p:nvPr/>
          </p:nvSpPr>
          <p:spPr bwMode="auto">
            <a:xfrm>
              <a:off x="1436688" y="2713038"/>
              <a:ext cx="615950" cy="3667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0000CC"/>
                  </a:solidFill>
                </a:rPr>
                <a:t>item</a:t>
              </a:r>
            </a:p>
          </p:txBody>
        </p:sp>
        <p:sp>
          <p:nvSpPr>
            <p:cNvPr id="225291" name="Text Box 11"/>
            <p:cNvSpPr txBox="1">
              <a:spLocks noChangeArrowheads="1"/>
            </p:cNvSpPr>
            <p:nvPr/>
          </p:nvSpPr>
          <p:spPr bwMode="auto">
            <a:xfrm>
              <a:off x="1976438" y="2713038"/>
              <a:ext cx="332142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^</a:t>
              </a:r>
            </a:p>
          </p:txBody>
        </p:sp>
      </p:grp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1081088" y="1989138"/>
            <a:ext cx="2338387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2200" b="1">
                <a:solidFill>
                  <a:schemeClr val="accent2"/>
                </a:solidFill>
              </a:rPr>
              <a:t>front</a:t>
            </a:r>
            <a:r>
              <a:rPr lang="en-US" altLang="zh-CN" sz="2200" b="1">
                <a:solidFill>
                  <a:srgbClr val="FFFFFF"/>
                </a:solidFill>
              </a:rPr>
              <a:t>      </a:t>
            </a:r>
            <a:r>
              <a:rPr lang="en-US" altLang="zh-CN" sz="2200" b="1">
                <a:solidFill>
                  <a:srgbClr val="B20059"/>
                </a:solidFill>
              </a:rPr>
              <a:t>rear</a:t>
            </a:r>
            <a:endParaRPr lang="zh-CN" altLang="en-US" sz="2200" b="1">
              <a:solidFill>
                <a:srgbClr val="B20059"/>
              </a:solidFill>
            </a:endParaRPr>
          </a:p>
        </p:txBody>
      </p:sp>
      <p:sp>
        <p:nvSpPr>
          <p:cNvPr id="225293" name="Line 13"/>
          <p:cNvSpPr>
            <a:spLocks noChangeShapeType="1"/>
          </p:cNvSpPr>
          <p:nvPr/>
        </p:nvSpPr>
        <p:spPr bwMode="auto">
          <a:xfrm>
            <a:off x="1462088" y="2332038"/>
            <a:ext cx="76200" cy="38100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294" name="Line 14"/>
          <p:cNvSpPr>
            <a:spLocks noChangeShapeType="1"/>
          </p:cNvSpPr>
          <p:nvPr/>
        </p:nvSpPr>
        <p:spPr bwMode="auto">
          <a:xfrm flipH="1">
            <a:off x="1844675" y="2320925"/>
            <a:ext cx="357188" cy="363538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30275" y="4194177"/>
            <a:ext cx="6130925" cy="1144588"/>
            <a:chOff x="480" y="2642"/>
            <a:chExt cx="3862" cy="721"/>
          </a:xfrm>
        </p:grpSpPr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720" y="3120"/>
              <a:ext cx="528" cy="240"/>
              <a:chOff x="1248" y="2208"/>
              <a:chExt cx="528" cy="240"/>
            </a:xfrm>
          </p:grpSpPr>
          <p:sp>
            <p:nvSpPr>
              <p:cNvPr id="79936" name="Rectangle 17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7" name="Rectangle 18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1440" y="3120"/>
              <a:ext cx="528" cy="240"/>
              <a:chOff x="1248" y="2208"/>
              <a:chExt cx="528" cy="240"/>
            </a:xfrm>
          </p:grpSpPr>
          <p:sp>
            <p:nvSpPr>
              <p:cNvPr id="79934" name="Rectangle 20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5" name="Rectangle 21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2160" y="3120"/>
              <a:ext cx="528" cy="240"/>
              <a:chOff x="1248" y="2208"/>
              <a:chExt cx="528" cy="240"/>
            </a:xfrm>
          </p:grpSpPr>
          <p:sp>
            <p:nvSpPr>
              <p:cNvPr id="79932" name="Rectangle 23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3" name="Rectangle 24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3552" y="3120"/>
              <a:ext cx="528" cy="240"/>
              <a:chOff x="1248" y="2208"/>
              <a:chExt cx="528" cy="240"/>
            </a:xfrm>
          </p:grpSpPr>
          <p:sp>
            <p:nvSpPr>
              <p:cNvPr id="79930" name="Rectangle 26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31" name="Rectangle 27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9921" name="Line 28"/>
            <p:cNvSpPr>
              <a:spLocks noChangeShapeType="1"/>
            </p:cNvSpPr>
            <p:nvPr/>
          </p:nvSpPr>
          <p:spPr bwMode="auto">
            <a:xfrm>
              <a:off x="1152" y="3264"/>
              <a:ext cx="288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2" name="Line 29"/>
            <p:cNvSpPr>
              <a:spLocks noChangeShapeType="1"/>
            </p:cNvSpPr>
            <p:nvPr/>
          </p:nvSpPr>
          <p:spPr bwMode="auto">
            <a:xfrm>
              <a:off x="3264" y="3264"/>
              <a:ext cx="288" cy="0"/>
            </a:xfrm>
            <a:prstGeom prst="line">
              <a:avLst/>
            </a:prstGeom>
            <a:noFill/>
            <a:ln w="15875" cap="sq">
              <a:solidFill>
                <a:srgbClr val="00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3" name="Line 30"/>
            <p:cNvSpPr>
              <a:spLocks noChangeShapeType="1"/>
            </p:cNvSpPr>
            <p:nvPr/>
          </p:nvSpPr>
          <p:spPr bwMode="auto">
            <a:xfrm>
              <a:off x="2592" y="3264"/>
              <a:ext cx="288" cy="0"/>
            </a:xfrm>
            <a:prstGeom prst="line">
              <a:avLst/>
            </a:prstGeom>
            <a:noFill/>
            <a:ln w="15875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4" name="Line 31"/>
            <p:cNvSpPr>
              <a:spLocks noChangeShapeType="1"/>
            </p:cNvSpPr>
            <p:nvPr/>
          </p:nvSpPr>
          <p:spPr bwMode="auto">
            <a:xfrm>
              <a:off x="1872" y="3264"/>
              <a:ext cx="288" cy="0"/>
            </a:xfrm>
            <a:prstGeom prst="line">
              <a:avLst/>
            </a:prstGeom>
            <a:noFill/>
            <a:ln w="158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5" name="Text Box 32"/>
            <p:cNvSpPr txBox="1">
              <a:spLocks noChangeArrowheads="1"/>
            </p:cNvSpPr>
            <p:nvPr/>
          </p:nvSpPr>
          <p:spPr bwMode="auto">
            <a:xfrm>
              <a:off x="2942" y="3072"/>
              <a:ext cx="275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79926" name="Text Box 33"/>
            <p:cNvSpPr txBox="1">
              <a:spLocks noChangeArrowheads="1"/>
            </p:cNvSpPr>
            <p:nvPr/>
          </p:nvSpPr>
          <p:spPr bwMode="auto">
            <a:xfrm>
              <a:off x="480" y="2666"/>
              <a:ext cx="498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200" b="1">
                  <a:solidFill>
                    <a:schemeClr val="accent2"/>
                  </a:solidFill>
                </a:rPr>
                <a:t>front</a:t>
              </a:r>
            </a:p>
          </p:txBody>
        </p:sp>
        <p:sp>
          <p:nvSpPr>
            <p:cNvPr id="79927" name="Line 34"/>
            <p:cNvSpPr>
              <a:spLocks noChangeShapeType="1"/>
            </p:cNvSpPr>
            <p:nvPr/>
          </p:nvSpPr>
          <p:spPr bwMode="auto">
            <a:xfrm>
              <a:off x="624" y="2880"/>
              <a:ext cx="144" cy="240"/>
            </a:xfrm>
            <a:prstGeom prst="line">
              <a:avLst/>
            </a:prstGeom>
            <a:noFill/>
            <a:ln w="15875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8" name="Text Box 35"/>
            <p:cNvSpPr txBox="1">
              <a:spLocks noChangeArrowheads="1"/>
            </p:cNvSpPr>
            <p:nvPr/>
          </p:nvSpPr>
          <p:spPr bwMode="auto">
            <a:xfrm>
              <a:off x="3904" y="2642"/>
              <a:ext cx="438" cy="26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200" b="1">
                  <a:solidFill>
                    <a:srgbClr val="B20059"/>
                  </a:solidFill>
                </a:rPr>
                <a:t>rear</a:t>
              </a:r>
            </a:p>
          </p:txBody>
        </p:sp>
        <p:sp>
          <p:nvSpPr>
            <p:cNvPr id="79929" name="Line 36"/>
            <p:cNvSpPr>
              <a:spLocks noChangeShapeType="1"/>
            </p:cNvSpPr>
            <p:nvPr/>
          </p:nvSpPr>
          <p:spPr bwMode="auto">
            <a:xfrm flipH="1">
              <a:off x="3648" y="2880"/>
              <a:ext cx="384" cy="192"/>
            </a:xfrm>
            <a:prstGeom prst="line">
              <a:avLst/>
            </a:prstGeom>
            <a:noFill/>
            <a:ln w="12700" cap="sq">
              <a:solidFill>
                <a:srgbClr val="FF00FF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931025" y="4953000"/>
            <a:ext cx="865542" cy="685800"/>
            <a:chOff x="6931025" y="4953000"/>
            <a:chExt cx="865542" cy="685800"/>
          </a:xfrm>
        </p:grpSpPr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6950075" y="4953000"/>
              <a:ext cx="838200" cy="685800"/>
              <a:chOff x="4272" y="3120"/>
              <a:chExt cx="528" cy="432"/>
            </a:xfrm>
          </p:grpSpPr>
          <p:grpSp>
            <p:nvGrpSpPr>
              <p:cNvPr id="10" name="Group 38"/>
              <p:cNvGrpSpPr>
                <a:grpSpLocks/>
              </p:cNvGrpSpPr>
              <p:nvPr/>
            </p:nvGrpSpPr>
            <p:grpSpPr bwMode="auto">
              <a:xfrm>
                <a:off x="4272" y="3120"/>
                <a:ext cx="528" cy="240"/>
                <a:chOff x="1248" y="2208"/>
                <a:chExt cx="528" cy="240"/>
              </a:xfrm>
            </p:grpSpPr>
            <p:sp>
              <p:nvSpPr>
                <p:cNvPr id="79915" name="Rectangle 39"/>
                <p:cNvSpPr>
                  <a:spLocks noChangeArrowheads="1"/>
                </p:cNvSpPr>
                <p:nvPr/>
              </p:nvSpPr>
              <p:spPr bwMode="auto">
                <a:xfrm>
                  <a:off x="1248" y="2208"/>
                  <a:ext cx="336" cy="240"/>
                </a:xfrm>
                <a:prstGeom prst="rect">
                  <a:avLst/>
                </a:prstGeom>
                <a:noFill/>
                <a:ln w="1905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916" name="Rectangle 40"/>
                <p:cNvSpPr>
                  <a:spLocks noChangeArrowheads="1"/>
                </p:cNvSpPr>
                <p:nvPr/>
              </p:nvSpPr>
              <p:spPr bwMode="auto">
                <a:xfrm>
                  <a:off x="1584" y="2208"/>
                  <a:ext cx="192" cy="240"/>
                </a:xfrm>
                <a:prstGeom prst="rect">
                  <a:avLst/>
                </a:prstGeom>
                <a:noFill/>
                <a:ln w="19050" cap="sq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9914" name="Text Box 41"/>
              <p:cNvSpPr txBox="1">
                <a:spLocks noChangeArrowheads="1"/>
              </p:cNvSpPr>
              <p:nvPr/>
            </p:nvSpPr>
            <p:spPr bwMode="auto">
              <a:xfrm>
                <a:off x="4320" y="3302"/>
                <a:ext cx="205" cy="25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FF3300"/>
                    </a:solidFill>
                  </a:rPr>
                  <a:t>p</a:t>
                </a:r>
              </a:p>
            </p:txBody>
          </p:sp>
        </p:grpSp>
        <p:sp>
          <p:nvSpPr>
            <p:cNvPr id="225322" name="Text Box 42"/>
            <p:cNvSpPr txBox="1">
              <a:spLocks noChangeArrowheads="1"/>
            </p:cNvSpPr>
            <p:nvPr/>
          </p:nvSpPr>
          <p:spPr bwMode="auto">
            <a:xfrm>
              <a:off x="6931025" y="4967288"/>
              <a:ext cx="615950" cy="3667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rgbClr val="0000CC"/>
                  </a:solidFill>
                </a:rPr>
                <a:t>item</a:t>
              </a:r>
            </a:p>
          </p:txBody>
        </p:sp>
        <p:sp>
          <p:nvSpPr>
            <p:cNvPr id="225323" name="Text Box 43"/>
            <p:cNvSpPr txBox="1">
              <a:spLocks noChangeArrowheads="1"/>
            </p:cNvSpPr>
            <p:nvPr/>
          </p:nvSpPr>
          <p:spPr bwMode="auto">
            <a:xfrm>
              <a:off x="7464425" y="4953000"/>
              <a:ext cx="332142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^</a:t>
              </a:r>
            </a:p>
          </p:txBody>
        </p:sp>
      </p:grpSp>
      <p:sp>
        <p:nvSpPr>
          <p:cNvPr id="225324" name="Line 44"/>
          <p:cNvSpPr>
            <a:spLocks noChangeShapeType="1"/>
          </p:cNvSpPr>
          <p:nvPr/>
        </p:nvSpPr>
        <p:spPr bwMode="auto">
          <a:xfrm>
            <a:off x="6416675" y="5159375"/>
            <a:ext cx="533400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5959475" y="4514850"/>
            <a:ext cx="1104900" cy="381000"/>
            <a:chOff x="3648" y="2844"/>
            <a:chExt cx="696" cy="240"/>
          </a:xfrm>
        </p:grpSpPr>
        <p:sp>
          <p:nvSpPr>
            <p:cNvPr id="79911" name="Rectangle 46"/>
            <p:cNvSpPr>
              <a:spLocks noChangeArrowheads="1"/>
            </p:cNvSpPr>
            <p:nvPr/>
          </p:nvSpPr>
          <p:spPr bwMode="auto">
            <a:xfrm>
              <a:off x="3648" y="2844"/>
              <a:ext cx="432" cy="240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12" name="Line 47"/>
            <p:cNvSpPr>
              <a:spLocks noChangeShapeType="1"/>
            </p:cNvSpPr>
            <p:nvPr/>
          </p:nvSpPr>
          <p:spPr bwMode="auto">
            <a:xfrm>
              <a:off x="4200" y="2892"/>
              <a:ext cx="144" cy="192"/>
            </a:xfrm>
            <a:prstGeom prst="line">
              <a:avLst/>
            </a:prstGeom>
            <a:noFill/>
            <a:ln w="19050" cap="sq">
              <a:solidFill>
                <a:srgbClr val="FF00FF"/>
              </a:solidFill>
              <a:round/>
              <a:headEnd type="none" w="sm" len="sm"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119"/>
          <p:cNvGrpSpPr>
            <a:grpSpLocks/>
          </p:cNvGrpSpPr>
          <p:nvPr/>
        </p:nvGrpSpPr>
        <p:grpSpPr bwMode="auto">
          <a:xfrm>
            <a:off x="4572000" y="6010275"/>
            <a:ext cx="2600325" cy="533400"/>
            <a:chOff x="2920" y="3865"/>
            <a:chExt cx="1638" cy="336"/>
          </a:xfrm>
        </p:grpSpPr>
        <p:sp>
          <p:nvSpPr>
            <p:cNvPr id="79909" name="AutoShape 49"/>
            <p:cNvSpPr>
              <a:spLocks noChangeArrowheads="1"/>
            </p:cNvSpPr>
            <p:nvPr/>
          </p:nvSpPr>
          <p:spPr bwMode="auto">
            <a:xfrm>
              <a:off x="2925" y="3865"/>
              <a:ext cx="1248" cy="336"/>
            </a:xfrm>
            <a:prstGeom prst="wedgeRectCallout">
              <a:avLst>
                <a:gd name="adj1" fmla="val 54329"/>
                <a:gd name="adj2" fmla="val -169046"/>
              </a:avLst>
            </a:prstGeom>
            <a:noFill/>
            <a:ln w="63500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0" name="Text Box 50"/>
            <p:cNvSpPr txBox="1">
              <a:spLocks noChangeArrowheads="1"/>
            </p:cNvSpPr>
            <p:nvPr/>
          </p:nvSpPr>
          <p:spPr bwMode="auto">
            <a:xfrm>
              <a:off x="2920" y="3868"/>
              <a:ext cx="163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B20059"/>
                  </a:solidFill>
                </a:rPr>
                <a:t>rear</a:t>
              </a:r>
              <a:r>
                <a:rPr lang="en-US" altLang="zh-CN" sz="2400" b="1">
                  <a:solidFill>
                    <a:srgbClr val="B20059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400" b="1">
                  <a:solidFill>
                    <a:srgbClr val="B20059"/>
                  </a:solidFill>
                </a:rPr>
                <a:t>&gt;link=</a:t>
              </a:r>
              <a:r>
                <a:rPr lang="en-US" altLang="zh-CN" sz="2400" b="1">
                  <a:solidFill>
                    <a:srgbClr val="B20059"/>
                  </a:solidFill>
                  <a:sym typeface="Symbol" pitchFamily="18" charset="2"/>
                </a:rPr>
                <a:t>p;</a:t>
              </a:r>
              <a:endParaRPr lang="en-US" altLang="zh-CN" sz="2400" b="1">
                <a:solidFill>
                  <a:srgbClr val="B20059"/>
                </a:solidFill>
              </a:endParaRPr>
            </a:p>
          </p:txBody>
        </p:sp>
      </p:grp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7715250" y="3716338"/>
            <a:ext cx="1355725" cy="533400"/>
            <a:chOff x="4656" y="2352"/>
            <a:chExt cx="854" cy="336"/>
          </a:xfrm>
        </p:grpSpPr>
        <p:sp>
          <p:nvSpPr>
            <p:cNvPr id="79907" name="AutoShape 52"/>
            <p:cNvSpPr>
              <a:spLocks noChangeArrowheads="1"/>
            </p:cNvSpPr>
            <p:nvPr/>
          </p:nvSpPr>
          <p:spPr bwMode="auto">
            <a:xfrm>
              <a:off x="4656" y="2352"/>
              <a:ext cx="816" cy="336"/>
            </a:xfrm>
            <a:prstGeom prst="wedgeRectCallout">
              <a:avLst>
                <a:gd name="adj1" fmla="val -90565"/>
                <a:gd name="adj2" fmla="val 117560"/>
              </a:avLst>
            </a:prstGeom>
            <a:noFill/>
            <a:ln w="53975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908" name="Rectangle 53"/>
            <p:cNvSpPr>
              <a:spLocks noChangeArrowheads="1"/>
            </p:cNvSpPr>
            <p:nvPr/>
          </p:nvSpPr>
          <p:spPr bwMode="auto">
            <a:xfrm>
              <a:off x="4694" y="2353"/>
              <a:ext cx="816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500" b="1">
                  <a:solidFill>
                    <a:schemeClr val="accent2"/>
                  </a:solidFill>
                </a:rPr>
                <a:t>rear</a:t>
              </a:r>
              <a:r>
                <a:rPr lang="en-US" altLang="zh-CN" sz="2500" b="1">
                  <a:solidFill>
                    <a:schemeClr val="accent2"/>
                  </a:solidFill>
                  <a:sym typeface="Symbol" pitchFamily="18" charset="2"/>
                </a:rPr>
                <a:t>=p;</a:t>
              </a:r>
              <a:endParaRPr lang="en-US" altLang="zh-CN" sz="2500" b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Group 118"/>
          <p:cNvGrpSpPr>
            <a:grpSpLocks/>
          </p:cNvGrpSpPr>
          <p:nvPr/>
        </p:nvGrpSpPr>
        <p:grpSpPr bwMode="auto">
          <a:xfrm rot="-265940">
            <a:off x="5857875" y="620713"/>
            <a:ext cx="2813050" cy="625475"/>
            <a:chOff x="3690" y="461"/>
            <a:chExt cx="1772" cy="394"/>
          </a:xfrm>
        </p:grpSpPr>
        <p:sp>
          <p:nvSpPr>
            <p:cNvPr id="79905" name="Oval 72"/>
            <p:cNvSpPr>
              <a:spLocks noChangeArrowheads="1"/>
            </p:cNvSpPr>
            <p:nvPr/>
          </p:nvSpPr>
          <p:spPr bwMode="auto">
            <a:xfrm rot="731040">
              <a:off x="3690" y="468"/>
              <a:ext cx="1687" cy="377"/>
            </a:xfrm>
            <a:prstGeom prst="ellipse">
              <a:avLst/>
            </a:prstGeom>
            <a:noFill/>
            <a:ln w="82550" cap="sq">
              <a:solidFill>
                <a:srgbClr val="00CC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06" name="Text Box 73"/>
            <p:cNvSpPr txBox="1">
              <a:spLocks noChangeArrowheads="1"/>
            </p:cNvSpPr>
            <p:nvPr/>
          </p:nvSpPr>
          <p:spPr bwMode="auto">
            <a:xfrm rot="731040">
              <a:off x="3735" y="461"/>
              <a:ext cx="1724" cy="3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500" b="1">
                  <a:solidFill>
                    <a:srgbClr val="FF3300"/>
                  </a:solidFill>
                  <a:ea typeface="华文新魏" pitchFamily="2" charset="-122"/>
                </a:rPr>
                <a:t>分两种情况</a:t>
              </a:r>
            </a:p>
          </p:txBody>
        </p:sp>
      </p:grpSp>
      <p:grpSp>
        <p:nvGrpSpPr>
          <p:cNvPr id="15" name="Group 85"/>
          <p:cNvGrpSpPr>
            <a:grpSpLocks/>
          </p:cNvGrpSpPr>
          <p:nvPr/>
        </p:nvGrpSpPr>
        <p:grpSpPr bwMode="auto">
          <a:xfrm>
            <a:off x="381000" y="381000"/>
            <a:ext cx="3400425" cy="647700"/>
            <a:chOff x="402" y="288"/>
            <a:chExt cx="2142" cy="408"/>
          </a:xfrm>
        </p:grpSpPr>
        <p:sp>
          <p:nvSpPr>
            <p:cNvPr id="79903" name="AutoShape 83"/>
            <p:cNvSpPr>
              <a:spLocks noChangeArrowheads="1"/>
            </p:cNvSpPr>
            <p:nvPr/>
          </p:nvSpPr>
          <p:spPr bwMode="auto">
            <a:xfrm>
              <a:off x="402" y="288"/>
              <a:ext cx="1968" cy="408"/>
            </a:xfrm>
            <a:prstGeom prst="cloudCallout">
              <a:avLst>
                <a:gd name="adj1" fmla="val 15245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79904" name="Text Box 84"/>
            <p:cNvSpPr txBox="1">
              <a:spLocks noChangeArrowheads="1"/>
            </p:cNvSpPr>
            <p:nvPr/>
          </p:nvSpPr>
          <p:spPr bwMode="auto">
            <a:xfrm>
              <a:off x="579" y="312"/>
              <a:ext cx="1965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B20059"/>
                  </a:solidFill>
                </a:rPr>
                <a:t>3. 插入(进队)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30213" y="1268413"/>
            <a:ext cx="6157912" cy="587375"/>
            <a:chOff x="430213" y="1268413"/>
            <a:chExt cx="6157912" cy="587375"/>
          </a:xfrm>
        </p:grpSpPr>
        <p:sp>
          <p:nvSpPr>
            <p:cNvPr id="225355" name="Text Box 75"/>
            <p:cNvSpPr txBox="1">
              <a:spLocks noChangeArrowheads="1"/>
            </p:cNvSpPr>
            <p:nvPr/>
          </p:nvSpPr>
          <p:spPr bwMode="auto">
            <a:xfrm>
              <a:off x="3817938" y="1411288"/>
              <a:ext cx="2770187" cy="4032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400" b="1">
                  <a:solidFill>
                    <a:schemeClr val="accent2"/>
                  </a:solidFill>
                </a:rPr>
                <a:t>front</a:t>
              </a:r>
              <a:r>
                <a:rPr lang="en-US" altLang="zh-CN" sz="2400" b="1">
                  <a:solidFill>
                    <a:srgbClr val="0000CC"/>
                  </a:solidFill>
                </a:rPr>
                <a:t>=</a:t>
              </a:r>
              <a:r>
                <a:rPr lang="en-US" altLang="zh-CN" sz="2400" b="1">
                  <a:solidFill>
                    <a:srgbClr val="B20059"/>
                  </a:solidFill>
                </a:rPr>
                <a:t>rear</a:t>
              </a:r>
              <a:r>
                <a:rPr lang="en-US" altLang="zh-CN" sz="2400" b="1">
                  <a:solidFill>
                    <a:srgbClr val="0000CC"/>
                  </a:solidFill>
                </a:rPr>
                <a:t>=NULL</a:t>
              </a:r>
            </a:p>
          </p:txBody>
        </p:sp>
        <p:grpSp>
          <p:nvGrpSpPr>
            <p:cNvPr id="16" name="Group 110"/>
            <p:cNvGrpSpPr>
              <a:grpSpLocks/>
            </p:cNvGrpSpPr>
            <p:nvPr/>
          </p:nvGrpSpPr>
          <p:grpSpPr bwMode="auto">
            <a:xfrm>
              <a:off x="430213" y="1268413"/>
              <a:ext cx="3654425" cy="587375"/>
              <a:chOff x="271" y="845"/>
              <a:chExt cx="2302" cy="370"/>
            </a:xfrm>
          </p:grpSpPr>
          <p:grpSp>
            <p:nvGrpSpPr>
              <p:cNvPr id="17" name="Group 91"/>
              <p:cNvGrpSpPr>
                <a:grpSpLocks/>
              </p:cNvGrpSpPr>
              <p:nvPr/>
            </p:nvGrpSpPr>
            <p:grpSpPr bwMode="auto">
              <a:xfrm>
                <a:off x="271" y="845"/>
                <a:ext cx="432" cy="365"/>
                <a:chOff x="144" y="2404"/>
                <a:chExt cx="432" cy="365"/>
              </a:xfrm>
            </p:grpSpPr>
            <p:sp>
              <p:nvSpPr>
                <p:cNvPr id="79901" name="Oval 92"/>
                <p:cNvSpPr>
                  <a:spLocks noChangeArrowheads="1"/>
                </p:cNvSpPr>
                <p:nvPr/>
              </p:nvSpPr>
              <p:spPr bwMode="auto">
                <a:xfrm>
                  <a:off x="144" y="2448"/>
                  <a:ext cx="432" cy="321"/>
                </a:xfrm>
                <a:prstGeom prst="ellipse">
                  <a:avLst/>
                </a:prstGeom>
                <a:solidFill>
                  <a:srgbClr val="FFEAD5"/>
                </a:solidFill>
                <a:ln w="50800" cap="sq">
                  <a:noFill/>
                  <a:round/>
                  <a:headEnd type="none" w="sm" len="sm"/>
                  <a:tailEnd type="none" w="sm" len="sm"/>
                </a:ln>
                <a:effectLst>
                  <a:outerShdw dist="45791" dir="2021404" algn="ctr" rotWithShape="0">
                    <a:srgbClr val="D6D6D6"/>
                  </a:outerShdw>
                </a:effec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902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58" y="2404"/>
                  <a:ext cx="244" cy="365"/>
                </a:xfrm>
                <a:prstGeom prst="rect">
                  <a:avLst/>
                </a:prstGeom>
                <a:noFill/>
                <a:ln w="12700" cap="sq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1">
                      <a:solidFill>
                        <a:srgbClr val="FF3300"/>
                      </a:solidFill>
                    </a:rPr>
                    <a:t>1</a:t>
                  </a:r>
                </a:p>
              </p:txBody>
            </p:sp>
          </p:grpSp>
          <p:sp>
            <p:nvSpPr>
              <p:cNvPr id="79899" name="Rectangle 107"/>
              <p:cNvSpPr>
                <a:spLocks noChangeArrowheads="1"/>
              </p:cNvSpPr>
              <p:nvPr/>
            </p:nvSpPr>
            <p:spPr bwMode="auto">
              <a:xfrm>
                <a:off x="804" y="897"/>
                <a:ext cx="1452" cy="318"/>
              </a:xfrm>
              <a:prstGeom prst="rect">
                <a:avLst/>
              </a:prstGeom>
              <a:gradFill rotWithShape="1">
                <a:gsLst>
                  <a:gs pos="0">
                    <a:srgbClr val="0000FF"/>
                  </a:gs>
                  <a:gs pos="50000">
                    <a:srgbClr val="000076"/>
                  </a:gs>
                  <a:gs pos="100000">
                    <a:srgbClr val="0000FF"/>
                  </a:gs>
                </a:gsLst>
                <a:lin ang="5400000" scaled="1"/>
              </a:gra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63500" dir="2212194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900" name="Text Box 108"/>
              <p:cNvSpPr txBox="1">
                <a:spLocks noChangeArrowheads="1"/>
              </p:cNvSpPr>
              <p:nvPr/>
            </p:nvSpPr>
            <p:spPr bwMode="auto">
              <a:xfrm>
                <a:off x="837" y="883"/>
                <a:ext cx="1736" cy="308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2600" b="1">
                    <a:solidFill>
                      <a:srgbClr val="FFFFFF"/>
                    </a:solidFill>
                    <a:ea typeface="幼圆" pitchFamily="49" charset="-122"/>
                  </a:rPr>
                  <a:t>初始队列为空</a:t>
                </a:r>
              </a:p>
            </p:txBody>
          </p:sp>
        </p:grp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323850" y="3573463"/>
            <a:ext cx="3654425" cy="587375"/>
            <a:chOff x="204" y="2292"/>
            <a:chExt cx="2302" cy="370"/>
          </a:xfrm>
        </p:grpSpPr>
        <p:grpSp>
          <p:nvGrpSpPr>
            <p:cNvPr id="19" name="Group 112"/>
            <p:cNvGrpSpPr>
              <a:grpSpLocks/>
            </p:cNvGrpSpPr>
            <p:nvPr/>
          </p:nvGrpSpPr>
          <p:grpSpPr bwMode="auto">
            <a:xfrm>
              <a:off x="204" y="2292"/>
              <a:ext cx="432" cy="365"/>
              <a:chOff x="144" y="2404"/>
              <a:chExt cx="432" cy="365"/>
            </a:xfrm>
          </p:grpSpPr>
          <p:sp>
            <p:nvSpPr>
              <p:cNvPr id="79896" name="Oval 113"/>
              <p:cNvSpPr>
                <a:spLocks noChangeArrowheads="1"/>
              </p:cNvSpPr>
              <p:nvPr/>
            </p:nvSpPr>
            <p:spPr bwMode="auto">
              <a:xfrm>
                <a:off x="144" y="2448"/>
                <a:ext cx="432" cy="321"/>
              </a:xfrm>
              <a:prstGeom prst="ellipse">
                <a:avLst/>
              </a:prstGeom>
              <a:solidFill>
                <a:srgbClr val="FFEAD5"/>
              </a:solidFill>
              <a:ln w="50800" cap="sq">
                <a:noFill/>
                <a:round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D6D6D6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897" name="Text Box 114"/>
              <p:cNvSpPr txBox="1">
                <a:spLocks noChangeArrowheads="1"/>
              </p:cNvSpPr>
              <p:nvPr/>
            </p:nvSpPr>
            <p:spPr bwMode="auto">
              <a:xfrm>
                <a:off x="258" y="2404"/>
                <a:ext cx="244" cy="365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3300"/>
                    </a:solidFill>
                  </a:rPr>
                  <a:t>2</a:t>
                </a:r>
              </a:p>
            </p:txBody>
          </p:sp>
        </p:grpSp>
        <p:sp>
          <p:nvSpPr>
            <p:cNvPr id="79894" name="Rectangle 115"/>
            <p:cNvSpPr>
              <a:spLocks noChangeArrowheads="1"/>
            </p:cNvSpPr>
            <p:nvPr/>
          </p:nvSpPr>
          <p:spPr bwMode="auto">
            <a:xfrm>
              <a:off x="737" y="2344"/>
              <a:ext cx="1452" cy="318"/>
            </a:xfrm>
            <a:prstGeom prst="rect">
              <a:avLst/>
            </a:prstGeom>
            <a:gradFill rotWithShape="1">
              <a:gsLst>
                <a:gs pos="0">
                  <a:srgbClr val="0000FF"/>
                </a:gs>
                <a:gs pos="50000">
                  <a:srgbClr val="000076"/>
                </a:gs>
                <a:gs pos="100000">
                  <a:srgbClr val="0000FF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63500" dir="2212194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895" name="Text Box 116"/>
            <p:cNvSpPr txBox="1">
              <a:spLocks noChangeArrowheads="1"/>
            </p:cNvSpPr>
            <p:nvPr/>
          </p:nvSpPr>
          <p:spPr bwMode="auto">
            <a:xfrm>
              <a:off x="770" y="2330"/>
              <a:ext cx="1736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FFFF"/>
                  </a:solidFill>
                  <a:ea typeface="幼圆" pitchFamily="49" charset="-122"/>
                </a:rPr>
                <a:t>初始队列非空</a:t>
              </a: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2" grpId="0" autoUpdateAnimBg="0"/>
      <p:bldP spid="225293" grpId="0" animBg="1"/>
      <p:bldP spid="225294" grpId="0" animBg="1"/>
      <p:bldP spid="22532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68313" y="914400"/>
            <a:ext cx="8523287" cy="5105400"/>
            <a:chOff x="265" y="624"/>
            <a:chExt cx="5369" cy="3216"/>
          </a:xfrm>
        </p:grpSpPr>
        <p:sp>
          <p:nvSpPr>
            <p:cNvPr id="80902" name="Rectangle 3"/>
            <p:cNvSpPr>
              <a:spLocks noChangeArrowheads="1"/>
            </p:cNvSpPr>
            <p:nvPr/>
          </p:nvSpPr>
          <p:spPr bwMode="auto">
            <a:xfrm>
              <a:off x="303" y="624"/>
              <a:ext cx="5088" cy="3216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16273" dir="2414181" algn="ctr" rotWithShape="0">
                <a:srgbClr val="CDCDCD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3" name="Text Box 4"/>
            <p:cNvSpPr txBox="1">
              <a:spLocks noChangeArrowheads="1"/>
            </p:cNvSpPr>
            <p:nvPr/>
          </p:nvSpPr>
          <p:spPr bwMode="auto">
            <a:xfrm>
              <a:off x="265" y="929"/>
              <a:ext cx="5369" cy="223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75000"/>
                </a:lnSpc>
              </a:pPr>
              <a:r>
                <a:rPr kumimoji="1" lang="en-US" altLang="zh-CN" sz="2500" b="1" dirty="0">
                  <a:solidFill>
                    <a:srgbClr val="002B80"/>
                  </a:solidFill>
                </a:rPr>
                <a:t>void  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enLQueue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(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ElemType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  item )</a:t>
              </a:r>
            </a:p>
            <a:p>
              <a:pPr eaLnBrk="1" hangingPunct="1">
                <a:lnSpc>
                  <a:spcPct val="75000"/>
                </a:lnSpc>
              </a:pPr>
              <a:r>
                <a:rPr kumimoji="1" lang="en-US" altLang="zh-CN" sz="2500" b="1" dirty="0">
                  <a:solidFill>
                    <a:srgbClr val="002B80"/>
                  </a:solidFill>
                </a:rPr>
                <a:t>{     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QNodeptr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  p;</a:t>
              </a:r>
            </a:p>
            <a:p>
              <a:pPr eaLnBrk="1" hangingPunct="1">
                <a:lnSpc>
                  <a:spcPct val="75000"/>
                </a:lnSpc>
              </a:pPr>
              <a:r>
                <a:rPr kumimoji="1" lang="en-US" altLang="zh-CN" sz="2500" b="1" dirty="0">
                  <a:solidFill>
                    <a:srgbClr val="002B80"/>
                  </a:solidFill>
                </a:rPr>
                <a:t>       if((p=(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QNodeptr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)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malloc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(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sizeof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(</a:t>
              </a:r>
              <a:r>
                <a:rPr kumimoji="1" lang="en-US" altLang="zh-CN" sz="2500" b="1" dirty="0" err="1">
                  <a:solidFill>
                    <a:srgbClr val="002B80"/>
                  </a:solidFill>
                </a:rPr>
                <a:t>QNode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))) ==NULL)  </a:t>
              </a:r>
              <a:r>
                <a:rPr kumimoji="1" lang="en-US" altLang="zh-CN" b="1" dirty="0">
                  <a:solidFill>
                    <a:srgbClr val="002B80"/>
                  </a:solidFill>
                </a:rPr>
                <a:t>/* </a:t>
              </a:r>
              <a:r>
                <a:rPr kumimoji="1" lang="zh-CN" altLang="en-US" b="1" dirty="0">
                  <a:solidFill>
                    <a:srgbClr val="002B80"/>
                  </a:solidFill>
                  <a:ea typeface="幼圆" pitchFamily="49" charset="-122"/>
                </a:rPr>
                <a:t>申请链结点</a:t>
              </a:r>
              <a:r>
                <a:rPr kumimoji="1" lang="zh-CN" altLang="en-US" b="1" dirty="0">
                  <a:solidFill>
                    <a:srgbClr val="002B80"/>
                  </a:solidFill>
                </a:rPr>
                <a:t> */</a:t>
              </a:r>
              <a:endParaRPr kumimoji="1" lang="zh-CN" altLang="en-US" sz="2200" b="1" dirty="0">
                <a:solidFill>
                  <a:srgbClr val="002B80"/>
                </a:solidFill>
              </a:endParaRPr>
            </a:p>
            <a:p>
              <a:pPr eaLnBrk="1" hangingPunct="1">
                <a:lnSpc>
                  <a:spcPct val="75000"/>
                </a:lnSpc>
              </a:pPr>
              <a:r>
                <a:rPr kumimoji="1" lang="zh-CN" altLang="en-US" sz="2200" b="1" dirty="0">
                  <a:solidFill>
                    <a:srgbClr val="002B80"/>
                  </a:solidFill>
                </a:rPr>
                <a:t>                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Error(“No memory! ”)</a:t>
              </a:r>
              <a:r>
                <a:rPr kumimoji="1" lang="en-US" altLang="zh-CN" sz="2200" b="1" dirty="0">
                  <a:solidFill>
                    <a:srgbClr val="002B80"/>
                  </a:solidFill>
                </a:rPr>
                <a:t>;</a:t>
              </a:r>
            </a:p>
            <a:p>
              <a:pPr eaLnBrk="1" hangingPunct="1">
                <a:lnSpc>
                  <a:spcPct val="75000"/>
                </a:lnSpc>
              </a:pPr>
              <a:r>
                <a:rPr kumimoji="1" lang="en-US" altLang="zh-CN" sz="2500" b="1" dirty="0">
                  <a:solidFill>
                    <a:srgbClr val="002B80"/>
                  </a:solidFill>
                </a:rPr>
                <a:t>       p</a:t>
              </a:r>
              <a:r>
                <a:rPr kumimoji="1" lang="en-US" altLang="zh-CN" sz="2500" b="1" dirty="0">
                  <a:solidFill>
                    <a:srgbClr val="002B80"/>
                  </a:solidFill>
                  <a:latin typeface="宋体" charset="-122"/>
                  <a:ea typeface="宋体" charset="-122"/>
                </a:rPr>
                <a:t>-</a:t>
              </a:r>
              <a:r>
                <a:rPr kumimoji="1" lang="en-US" altLang="zh-CN" sz="2500" b="1" dirty="0">
                  <a:solidFill>
                    <a:srgbClr val="002B80"/>
                  </a:solidFill>
                </a:rPr>
                <a:t>&gt;data=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item;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p</a:t>
              </a:r>
              <a:r>
                <a:rPr kumimoji="1" lang="en-US" altLang="zh-CN" sz="2500" b="1" dirty="0">
                  <a:solidFill>
                    <a:srgbClr val="002B8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&gt;link=NULL;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if(Front==NULL) 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      Front=p;                        /* </a:t>
              </a:r>
              <a:r>
                <a:rPr lang="zh-CN" altLang="en-US" sz="2200" b="1" dirty="0">
                  <a:solidFill>
                    <a:srgbClr val="002B80"/>
                  </a:solidFill>
                  <a:ea typeface="幼圆" pitchFamily="49" charset="-122"/>
                </a:rPr>
                <a:t>插入空队的情况</a:t>
              </a:r>
              <a:r>
                <a:rPr lang="zh-CN" altLang="en-US" sz="2500" b="1" dirty="0">
                  <a:solidFill>
                    <a:srgbClr val="002B80"/>
                  </a:solidFill>
                </a:rPr>
                <a:t> */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zh-CN" altLang="zh-CN" sz="2500" b="1" dirty="0">
                  <a:solidFill>
                    <a:srgbClr val="002B80"/>
                  </a:solidFill>
                </a:rPr>
                <a:t>    </a:t>
              </a:r>
              <a:r>
                <a:rPr lang="zh-CN" altLang="en-US" sz="2500" b="1" dirty="0">
                  <a:solidFill>
                    <a:srgbClr val="002B80"/>
                  </a:solidFill>
                </a:rPr>
                <a:t>  </a:t>
              </a:r>
              <a:r>
                <a:rPr lang="zh-CN" altLang="zh-CN" sz="2500" b="1" dirty="0">
                  <a:solidFill>
                    <a:srgbClr val="002B80"/>
                  </a:solidFill>
                </a:rPr>
                <a:t> 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else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       Rear</a:t>
              </a:r>
              <a:r>
                <a:rPr kumimoji="1" lang="en-US" altLang="zh-CN" sz="2500" b="1" dirty="0">
                  <a:solidFill>
                    <a:srgbClr val="002B8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&gt;link=p;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       Rear=p;                                /* </a:t>
              </a:r>
              <a:r>
                <a:rPr lang="zh-CN" altLang="en-US" sz="2200" b="1" dirty="0">
                  <a:solidFill>
                    <a:srgbClr val="002B80"/>
                  </a:solidFill>
                  <a:ea typeface="幼圆" pitchFamily="49" charset="-122"/>
                </a:rPr>
                <a:t>插入非空队的情况</a:t>
              </a:r>
              <a:r>
                <a:rPr lang="zh-CN" altLang="en-US" sz="2500" b="1" dirty="0">
                  <a:solidFill>
                    <a:srgbClr val="002B80"/>
                  </a:solidFill>
                </a:rPr>
                <a:t> */</a:t>
              </a:r>
              <a:r>
                <a:rPr lang="en-US" altLang="zh-CN" sz="2500" b="1" dirty="0">
                  <a:solidFill>
                    <a:srgbClr val="002B80"/>
                  </a:solidFill>
                </a:rPr>
                <a:t>   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zh-CN" sz="2500" b="1" dirty="0">
                  <a:solidFill>
                    <a:srgbClr val="002B80"/>
                  </a:solidFill>
                </a:rPr>
                <a:t>}</a:t>
              </a: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81000" y="233363"/>
            <a:ext cx="2209800" cy="944562"/>
            <a:chOff x="240" y="147"/>
            <a:chExt cx="1392" cy="595"/>
          </a:xfrm>
        </p:grpSpPr>
        <p:sp>
          <p:nvSpPr>
            <p:cNvPr id="80900" name="AutoShape 6"/>
            <p:cNvSpPr>
              <a:spLocks noChangeArrowheads="1"/>
            </p:cNvSpPr>
            <p:nvPr/>
          </p:nvSpPr>
          <p:spPr bwMode="auto">
            <a:xfrm rot="-1091790">
              <a:off x="240" y="178"/>
              <a:ext cx="1392" cy="564"/>
            </a:xfrm>
            <a:prstGeom prst="irregularSeal2">
              <a:avLst/>
            </a:prstGeom>
            <a:solidFill>
              <a:srgbClr val="00FF00"/>
            </a:solidFill>
            <a:ln w="508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777777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1" name="Text Box 7"/>
            <p:cNvSpPr txBox="1">
              <a:spLocks noChangeArrowheads="1"/>
            </p:cNvSpPr>
            <p:nvPr/>
          </p:nvSpPr>
          <p:spPr bwMode="auto">
            <a:xfrm rot="119199">
              <a:off x="366" y="147"/>
              <a:ext cx="1198" cy="58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5500" b="1" i="1">
                  <a:solidFill>
                    <a:srgbClr val="FF3300"/>
                  </a:solidFill>
                  <a:ea typeface="黑体" pitchFamily="2" charset="-122"/>
                </a:rPr>
                <a:t>算法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762000" y="1136651"/>
            <a:ext cx="7285038" cy="1195388"/>
            <a:chOff x="480" y="786"/>
            <a:chExt cx="4589" cy="7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440" y="1248"/>
              <a:ext cx="528" cy="240"/>
              <a:chOff x="1248" y="2208"/>
              <a:chExt cx="528" cy="240"/>
            </a:xfrm>
          </p:grpSpPr>
          <p:sp>
            <p:nvSpPr>
              <p:cNvPr id="81966" name="Rectangle 7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7" name="Rectangle 8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160" y="1248"/>
              <a:ext cx="528" cy="240"/>
              <a:chOff x="1248" y="2208"/>
              <a:chExt cx="528" cy="240"/>
            </a:xfrm>
          </p:grpSpPr>
          <p:sp>
            <p:nvSpPr>
              <p:cNvPr id="81964" name="Rectangle 10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5" name="Rectangle 11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2880" y="1248"/>
              <a:ext cx="528" cy="240"/>
              <a:chOff x="1248" y="2208"/>
              <a:chExt cx="528" cy="240"/>
            </a:xfrm>
          </p:grpSpPr>
          <p:sp>
            <p:nvSpPr>
              <p:cNvPr id="81962" name="Rectangle 13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3" name="Rectangle 14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4272" y="1248"/>
              <a:ext cx="528" cy="240"/>
              <a:chOff x="1248" y="2208"/>
              <a:chExt cx="528" cy="240"/>
            </a:xfrm>
          </p:grpSpPr>
          <p:sp>
            <p:nvSpPr>
              <p:cNvPr id="81960" name="Rectangle 16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61" name="Rectangle 17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46" name="Line 18"/>
            <p:cNvSpPr>
              <a:spLocks noChangeShapeType="1"/>
            </p:cNvSpPr>
            <p:nvPr/>
          </p:nvSpPr>
          <p:spPr bwMode="auto">
            <a:xfrm>
              <a:off x="1872" y="1392"/>
              <a:ext cx="288" cy="0"/>
            </a:xfrm>
            <a:prstGeom prst="line">
              <a:avLst/>
            </a:prstGeom>
            <a:noFill/>
            <a:ln w="19050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7" name="Line 19"/>
            <p:cNvSpPr>
              <a:spLocks noChangeShapeType="1"/>
            </p:cNvSpPr>
            <p:nvPr/>
          </p:nvSpPr>
          <p:spPr bwMode="auto">
            <a:xfrm>
              <a:off x="3984" y="1392"/>
              <a:ext cx="288" cy="0"/>
            </a:xfrm>
            <a:prstGeom prst="line">
              <a:avLst/>
            </a:prstGeom>
            <a:noFill/>
            <a:ln w="158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8" name="Line 20"/>
            <p:cNvSpPr>
              <a:spLocks noChangeShapeType="1"/>
            </p:cNvSpPr>
            <p:nvPr/>
          </p:nvSpPr>
          <p:spPr bwMode="auto">
            <a:xfrm>
              <a:off x="3312" y="1392"/>
              <a:ext cx="288" cy="0"/>
            </a:xfrm>
            <a:prstGeom prst="line">
              <a:avLst/>
            </a:prstGeom>
            <a:noFill/>
            <a:ln w="15875" cap="sq">
              <a:solidFill>
                <a:srgbClr val="00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9" name="Line 21"/>
            <p:cNvSpPr>
              <a:spLocks noChangeShapeType="1"/>
            </p:cNvSpPr>
            <p:nvPr/>
          </p:nvSpPr>
          <p:spPr bwMode="auto">
            <a:xfrm>
              <a:off x="2592" y="1392"/>
              <a:ext cx="288" cy="0"/>
            </a:xfrm>
            <a:prstGeom prst="line">
              <a:avLst/>
            </a:prstGeom>
            <a:noFill/>
            <a:ln w="15875" cap="sq">
              <a:solidFill>
                <a:srgbClr val="3333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0" name="Text Box 22"/>
            <p:cNvSpPr txBox="1">
              <a:spLocks noChangeArrowheads="1"/>
            </p:cNvSpPr>
            <p:nvPr/>
          </p:nvSpPr>
          <p:spPr bwMode="auto">
            <a:xfrm>
              <a:off x="3686" y="1200"/>
              <a:ext cx="30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bg1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81951" name="Text Box 23"/>
            <p:cNvSpPr txBox="1">
              <a:spLocks noChangeArrowheads="1"/>
            </p:cNvSpPr>
            <p:nvPr/>
          </p:nvSpPr>
          <p:spPr bwMode="auto">
            <a:xfrm>
              <a:off x="480" y="786"/>
              <a:ext cx="462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81952" name="Line 24"/>
            <p:cNvSpPr>
              <a:spLocks noChangeShapeType="1"/>
            </p:cNvSpPr>
            <p:nvPr/>
          </p:nvSpPr>
          <p:spPr bwMode="auto">
            <a:xfrm>
              <a:off x="768" y="1032"/>
              <a:ext cx="96" cy="180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3" name="Text Box 25"/>
            <p:cNvSpPr txBox="1">
              <a:spLocks noChangeArrowheads="1"/>
            </p:cNvSpPr>
            <p:nvPr/>
          </p:nvSpPr>
          <p:spPr bwMode="auto">
            <a:xfrm>
              <a:off x="4660" y="786"/>
              <a:ext cx="409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81954" name="Line 26"/>
            <p:cNvSpPr>
              <a:spLocks noChangeShapeType="1"/>
            </p:cNvSpPr>
            <p:nvPr/>
          </p:nvSpPr>
          <p:spPr bwMode="auto">
            <a:xfrm flipH="1">
              <a:off x="4368" y="1008"/>
              <a:ext cx="384" cy="192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720" y="1248"/>
              <a:ext cx="528" cy="240"/>
              <a:chOff x="1248" y="2208"/>
              <a:chExt cx="528" cy="240"/>
            </a:xfrm>
          </p:grpSpPr>
          <p:sp>
            <p:nvSpPr>
              <p:cNvPr id="81958" name="Rectangle 28"/>
              <p:cNvSpPr>
                <a:spLocks noChangeArrowheads="1"/>
              </p:cNvSpPr>
              <p:nvPr/>
            </p:nvSpPr>
            <p:spPr bwMode="auto">
              <a:xfrm>
                <a:off x="1248" y="2208"/>
                <a:ext cx="336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59" name="Rectangle 29"/>
              <p:cNvSpPr>
                <a:spLocks noChangeArrowheads="1"/>
              </p:cNvSpPr>
              <p:nvPr/>
            </p:nvSpPr>
            <p:spPr bwMode="auto">
              <a:xfrm>
                <a:off x="1584" y="2208"/>
                <a:ext cx="192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56" name="Line 30"/>
            <p:cNvSpPr>
              <a:spLocks noChangeShapeType="1"/>
            </p:cNvSpPr>
            <p:nvPr/>
          </p:nvSpPr>
          <p:spPr bwMode="auto">
            <a:xfrm>
              <a:off x="1152" y="1392"/>
              <a:ext cx="288" cy="0"/>
            </a:xfrm>
            <a:prstGeom prst="line">
              <a:avLst/>
            </a:prstGeom>
            <a:noFill/>
            <a:ln w="15875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7" name="Text Box 31"/>
            <p:cNvSpPr txBox="1">
              <a:spLocks noChangeArrowheads="1"/>
            </p:cNvSpPr>
            <p:nvPr/>
          </p:nvSpPr>
          <p:spPr bwMode="auto">
            <a:xfrm>
              <a:off x="4608" y="1248"/>
              <a:ext cx="209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^</a:t>
              </a: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085850" y="1412875"/>
            <a:ext cx="1200150" cy="457200"/>
            <a:chOff x="684" y="960"/>
            <a:chExt cx="756" cy="288"/>
          </a:xfrm>
        </p:grpSpPr>
        <p:sp>
          <p:nvSpPr>
            <p:cNvPr id="81940" name="Rectangle 36"/>
            <p:cNvSpPr>
              <a:spLocks noChangeArrowheads="1"/>
            </p:cNvSpPr>
            <p:nvPr/>
          </p:nvSpPr>
          <p:spPr bwMode="auto">
            <a:xfrm>
              <a:off x="684" y="996"/>
              <a:ext cx="288" cy="22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41" name="Line 37"/>
            <p:cNvSpPr>
              <a:spLocks noChangeShapeType="1"/>
            </p:cNvSpPr>
            <p:nvPr/>
          </p:nvSpPr>
          <p:spPr bwMode="auto">
            <a:xfrm>
              <a:off x="960" y="960"/>
              <a:ext cx="480" cy="288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304800" y="1851025"/>
            <a:ext cx="8153400" cy="4659313"/>
            <a:chOff x="304800" y="1851025"/>
            <a:chExt cx="8153400" cy="4659313"/>
          </a:xfrm>
        </p:grpSpPr>
        <p:sp>
          <p:nvSpPr>
            <p:cNvPr id="122918" name="Rectangle 38"/>
            <p:cNvSpPr>
              <a:spLocks noChangeArrowheads="1"/>
            </p:cNvSpPr>
            <p:nvPr/>
          </p:nvSpPr>
          <p:spPr bwMode="auto">
            <a:xfrm>
              <a:off x="1123950" y="1851025"/>
              <a:ext cx="1143000" cy="533400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" name="Group 78"/>
            <p:cNvGrpSpPr>
              <a:grpSpLocks/>
            </p:cNvGrpSpPr>
            <p:nvPr/>
          </p:nvGrpSpPr>
          <p:grpSpPr bwMode="auto">
            <a:xfrm>
              <a:off x="533400" y="2667000"/>
              <a:ext cx="7924800" cy="3843338"/>
              <a:chOff x="336" y="1776"/>
              <a:chExt cx="4992" cy="2421"/>
            </a:xfrm>
          </p:grpSpPr>
          <p:sp>
            <p:nvSpPr>
              <p:cNvPr id="81938" name="Rectangle 43"/>
              <p:cNvSpPr>
                <a:spLocks noChangeArrowheads="1"/>
              </p:cNvSpPr>
              <p:nvPr/>
            </p:nvSpPr>
            <p:spPr bwMode="auto">
              <a:xfrm>
                <a:off x="336" y="1776"/>
                <a:ext cx="4992" cy="2400"/>
              </a:xfrm>
              <a:prstGeom prst="rect">
                <a:avLst/>
              </a:prstGeom>
              <a:solidFill>
                <a:srgbClr val="E1FFE1"/>
              </a:solidFill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188799" dir="2536421" algn="ctr" rotWithShape="0">
                  <a:srgbClr val="C5C5C5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9" name="Text Box 44"/>
              <p:cNvSpPr txBox="1">
                <a:spLocks noChangeArrowheads="1"/>
              </p:cNvSpPr>
              <p:nvPr/>
            </p:nvSpPr>
            <p:spPr bwMode="auto">
              <a:xfrm>
                <a:off x="576" y="1958"/>
                <a:ext cx="4752" cy="223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 err="1">
                    <a:solidFill>
                      <a:srgbClr val="002D88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  </a:t>
                </a:r>
                <a:r>
                  <a:rPr kumimoji="1" lang="en-US" altLang="zh-CN" sz="2500" b="1" dirty="0" err="1">
                    <a:solidFill>
                      <a:srgbClr val="002D88"/>
                    </a:solidFill>
                  </a:rPr>
                  <a:t>deLQueue</a:t>
                </a: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( )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{     </a:t>
                </a:r>
                <a:r>
                  <a:rPr kumimoji="1" lang="en-US" altLang="zh-CN" sz="2500" b="1" dirty="0" err="1">
                    <a:solidFill>
                      <a:srgbClr val="002D88"/>
                    </a:solidFill>
                  </a:rPr>
                  <a:t>QNodeptr</a:t>
                </a: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  p;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       </a:t>
                </a:r>
                <a:r>
                  <a:rPr kumimoji="1" lang="en-US" altLang="zh-CN" sz="2500" b="1" dirty="0" err="1">
                    <a:solidFill>
                      <a:srgbClr val="002D88"/>
                    </a:solidFill>
                  </a:rPr>
                  <a:t>ElemType</a:t>
                </a:r>
                <a:r>
                  <a:rPr kumimoji="1" lang="en-US" altLang="zh-CN" sz="2500" b="1" dirty="0">
                    <a:solidFill>
                      <a:srgbClr val="002D88"/>
                    </a:solidFill>
                  </a:rPr>
                  <a:t> item;</a:t>
                </a:r>
                <a:endParaRPr kumimoji="1" lang="zh-CN" altLang="en-US" sz="2500" b="1" dirty="0">
                  <a:solidFill>
                    <a:srgbClr val="002D88"/>
                  </a:solidFill>
                </a:endParaRPr>
              </a:p>
              <a:p>
                <a:pPr eaLnBrk="1" hangingPunct="1">
                  <a:lnSpc>
                    <a:spcPct val="70000"/>
                  </a:lnSpc>
                </a:pPr>
                <a:r>
                  <a:rPr lang="zh-CN" altLang="en-US" sz="2500" b="1" dirty="0">
                    <a:solidFill>
                      <a:srgbClr val="002D88"/>
                    </a:solidFill>
                  </a:rPr>
                  <a:t> </a:t>
                </a:r>
                <a:r>
                  <a:rPr lang="zh-CN" altLang="zh-CN" sz="2500" b="1" dirty="0">
                    <a:solidFill>
                      <a:srgbClr val="002D88"/>
                    </a:solidFill>
                  </a:rPr>
                  <a:t>     </a:t>
                </a:r>
                <a:r>
                  <a:rPr lang="zh-CN" altLang="en-US" sz="2500" b="1" dirty="0">
                    <a:solidFill>
                      <a:srgbClr val="002D88"/>
                    </a:solidFill>
                  </a:rPr>
                  <a:t> </a:t>
                </a:r>
                <a:r>
                  <a:rPr lang="en-US" altLang="zh-CN" sz="2500" b="1" dirty="0">
                    <a:solidFill>
                      <a:srgbClr val="002D88"/>
                    </a:solidFill>
                  </a:rPr>
                  <a:t>if(</a:t>
                </a:r>
                <a:r>
                  <a:rPr lang="en-US" altLang="zh-CN" sz="2500" b="1" dirty="0" err="1">
                    <a:solidFill>
                      <a:srgbClr val="002D88"/>
                    </a:solidFill>
                  </a:rPr>
                  <a:t>isEmpty</a:t>
                </a:r>
                <a:r>
                  <a:rPr lang="en-US" altLang="zh-CN" sz="2500" b="1" dirty="0">
                    <a:solidFill>
                      <a:srgbClr val="002D88"/>
                    </a:solidFill>
                  </a:rPr>
                  <a:t>() )  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Error(“Empty queue!”);   </a:t>
                </a:r>
                <a:r>
                  <a:rPr lang="en-US" altLang="zh-CN" sz="2200" b="1" dirty="0">
                    <a:solidFill>
                      <a:srgbClr val="002D88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002D88"/>
                    </a:solidFill>
                    <a:ea typeface="幼圆" pitchFamily="49" charset="-122"/>
                  </a:rPr>
                  <a:t>队为空，删除失败 </a:t>
                </a:r>
                <a:r>
                  <a:rPr lang="zh-CN" altLang="en-US" sz="2200" b="1" dirty="0">
                    <a:solidFill>
                      <a:srgbClr val="002D88"/>
                    </a:solidFill>
                  </a:rPr>
                  <a:t>*/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else{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p=Front;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zh-CN" altLang="en-US" sz="2500" b="1" dirty="0">
                    <a:solidFill>
                      <a:srgbClr val="002D88"/>
                    </a:solidFill>
                  </a:rPr>
                  <a:t>             </a:t>
                </a:r>
                <a:r>
                  <a:rPr lang="en-US" altLang="zh-CN" sz="2500" b="1" dirty="0">
                    <a:solidFill>
                      <a:srgbClr val="002D88"/>
                    </a:solidFill>
                  </a:rPr>
                  <a:t>Front=Front</a:t>
                </a:r>
                <a:r>
                  <a:rPr lang="en-US" altLang="zh-CN" sz="2500" b="1" dirty="0">
                    <a:solidFill>
                      <a:srgbClr val="002D88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500" b="1" dirty="0">
                    <a:solidFill>
                      <a:srgbClr val="002D88"/>
                    </a:solidFill>
                  </a:rPr>
                  <a:t>&gt;link;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item=p</a:t>
                </a:r>
                <a:r>
                  <a:rPr lang="en-US" altLang="zh-CN" sz="2500" b="1" dirty="0">
                    <a:solidFill>
                      <a:srgbClr val="002D88"/>
                    </a:solidFill>
                    <a:latin typeface="宋体" charset="-122"/>
                    <a:ea typeface="宋体" charset="-122"/>
                  </a:rPr>
                  <a:t>-</a:t>
                </a:r>
                <a:r>
                  <a:rPr lang="en-US" altLang="zh-CN" sz="2500" b="1" dirty="0">
                    <a:solidFill>
                      <a:srgbClr val="002D88"/>
                    </a:solidFill>
                  </a:rPr>
                  <a:t>&gt;data;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free(p);     </a:t>
                </a:r>
              </a:p>
              <a:p>
                <a:pPr eaLnBrk="1" hangingPunct="1">
                  <a:lnSpc>
                    <a:spcPct val="70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      return  item;              </a:t>
                </a:r>
                <a:r>
                  <a:rPr lang="en-US" altLang="zh-CN" sz="2200" b="1" dirty="0">
                    <a:solidFill>
                      <a:srgbClr val="002D88"/>
                    </a:solidFill>
                  </a:rPr>
                  <a:t>/* </a:t>
                </a:r>
                <a:r>
                  <a:rPr lang="zh-CN" altLang="en-US" sz="2200" b="1" dirty="0">
                    <a:solidFill>
                      <a:srgbClr val="002D88"/>
                    </a:solidFill>
                    <a:ea typeface="幼圆" pitchFamily="49" charset="-122"/>
                  </a:rPr>
                  <a:t>队非空，删除成功 </a:t>
                </a:r>
                <a:r>
                  <a:rPr lang="zh-CN" altLang="en-US" sz="2200" b="1" dirty="0">
                    <a:solidFill>
                      <a:srgbClr val="002D88"/>
                    </a:solidFill>
                  </a:rPr>
                  <a:t>*/</a:t>
                </a:r>
                <a:endParaRPr lang="en-US" altLang="zh-CN" sz="2500" b="1" dirty="0">
                  <a:solidFill>
                    <a:srgbClr val="002D88"/>
                  </a:solidFill>
                </a:endParaRPr>
              </a:p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       }</a:t>
                </a:r>
              </a:p>
              <a:p>
                <a:pPr eaLnBrk="1" hangingPunct="1">
                  <a:lnSpc>
                    <a:spcPct val="65000"/>
                  </a:lnSpc>
                </a:pPr>
                <a:r>
                  <a:rPr lang="en-US" altLang="zh-CN" sz="2500" b="1" dirty="0">
                    <a:solidFill>
                      <a:srgbClr val="002D88"/>
                    </a:solidFill>
                  </a:rPr>
                  <a:t>}</a:t>
                </a:r>
              </a:p>
            </p:txBody>
          </p:sp>
        </p:grpSp>
        <p:grpSp>
          <p:nvGrpSpPr>
            <p:cNvPr id="10" name="Group 93"/>
            <p:cNvGrpSpPr>
              <a:grpSpLocks/>
            </p:cNvGrpSpPr>
            <p:nvPr/>
          </p:nvGrpSpPr>
          <p:grpSpPr bwMode="auto">
            <a:xfrm>
              <a:off x="304800" y="2022475"/>
              <a:ext cx="1676400" cy="895350"/>
              <a:chOff x="192" y="1596"/>
              <a:chExt cx="1056" cy="564"/>
            </a:xfrm>
          </p:grpSpPr>
          <p:sp>
            <p:nvSpPr>
              <p:cNvPr id="81936" name="AutoShape 46"/>
              <p:cNvSpPr>
                <a:spLocks noChangeArrowheads="1"/>
              </p:cNvSpPr>
              <p:nvPr/>
            </p:nvSpPr>
            <p:spPr bwMode="auto">
              <a:xfrm rot="137302">
                <a:off x="192" y="1596"/>
                <a:ext cx="1056" cy="564"/>
              </a:xfrm>
              <a:prstGeom prst="irregularSeal2">
                <a:avLst/>
              </a:prstGeom>
              <a:solidFill>
                <a:srgbClr val="FF3300"/>
              </a:solidFill>
              <a:ln w="50800">
                <a:solidFill>
                  <a:srgbClr val="FFFF00"/>
                </a:solidFill>
                <a:miter lim="800000"/>
                <a:headEnd type="none" w="sm" len="sm"/>
                <a:tailEnd type="none" w="sm" len="sm"/>
              </a:ln>
              <a:effectLst>
                <a:outerShdw dist="104727" dir="842175" algn="ctr" rotWithShape="0">
                  <a:srgbClr val="777777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37" name="Text Box 47"/>
              <p:cNvSpPr txBox="1">
                <a:spLocks noChangeArrowheads="1"/>
              </p:cNvSpPr>
              <p:nvPr/>
            </p:nvSpPr>
            <p:spPr bwMode="auto">
              <a:xfrm rot="-546216">
                <a:off x="195" y="1635"/>
                <a:ext cx="1050" cy="480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>
                <a:outerShdw dist="45791" dir="2021404" algn="ctr" rotWithShape="0">
                  <a:srgbClr val="000000"/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zh-CN" altLang="en-US" sz="4400" b="1" i="1" dirty="0">
                    <a:solidFill>
                      <a:srgbClr val="FFFFFF"/>
                    </a:solidFill>
                    <a:ea typeface="黑体" pitchFamily="2" charset="-122"/>
                  </a:rPr>
                  <a:t>算法</a:t>
                </a:r>
              </a:p>
            </p:txBody>
          </p:sp>
        </p:grpSp>
      </p:grpSp>
      <p:grpSp>
        <p:nvGrpSpPr>
          <p:cNvPr id="11" name="Group 77"/>
          <p:cNvGrpSpPr>
            <a:grpSpLocks/>
          </p:cNvGrpSpPr>
          <p:nvPr/>
        </p:nvGrpSpPr>
        <p:grpSpPr bwMode="auto">
          <a:xfrm>
            <a:off x="3563938" y="908050"/>
            <a:ext cx="2970212" cy="533400"/>
            <a:chOff x="2220" y="672"/>
            <a:chExt cx="1871" cy="336"/>
          </a:xfrm>
        </p:grpSpPr>
        <p:sp>
          <p:nvSpPr>
            <p:cNvPr id="81934" name="AutoShape 58"/>
            <p:cNvSpPr>
              <a:spLocks noChangeArrowheads="1"/>
            </p:cNvSpPr>
            <p:nvPr/>
          </p:nvSpPr>
          <p:spPr bwMode="auto">
            <a:xfrm>
              <a:off x="2220" y="672"/>
              <a:ext cx="1764" cy="336"/>
            </a:xfrm>
            <a:prstGeom prst="wedgeRectCallout">
              <a:avLst>
                <a:gd name="adj1" fmla="val -97167"/>
                <a:gd name="adj2" fmla="val 90181"/>
              </a:avLst>
            </a:prstGeom>
            <a:noFill/>
            <a:ln w="53975" cap="sq">
              <a:solidFill>
                <a:srgbClr val="33CCCC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81935" name="Rectangle 59"/>
            <p:cNvSpPr>
              <a:spLocks noChangeArrowheads="1"/>
            </p:cNvSpPr>
            <p:nvPr/>
          </p:nvSpPr>
          <p:spPr bwMode="auto">
            <a:xfrm>
              <a:off x="2253" y="678"/>
              <a:ext cx="1838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2500" b="1">
                  <a:solidFill>
                    <a:schemeClr val="accent2"/>
                  </a:solidFill>
                  <a:sym typeface="Symbol" pitchFamily="18" charset="2"/>
                </a:rPr>
                <a:t>front=front</a:t>
              </a:r>
              <a:r>
                <a:rPr lang="en-US" altLang="zh-CN" sz="2500" b="1">
                  <a:solidFill>
                    <a:schemeClr val="accent2"/>
                  </a:solidFill>
                  <a:latin typeface="宋体" charset="-122"/>
                  <a:ea typeface="宋体" charset="-122"/>
                  <a:sym typeface="Symbol" pitchFamily="18" charset="2"/>
                </a:rPr>
                <a:t>-</a:t>
              </a:r>
              <a:r>
                <a:rPr lang="en-US" altLang="zh-CN" sz="2500" b="1">
                  <a:solidFill>
                    <a:schemeClr val="accent2"/>
                  </a:solidFill>
                  <a:sym typeface="Symbol" pitchFamily="18" charset="2"/>
                </a:rPr>
                <a:t>&gt;</a:t>
              </a:r>
              <a:r>
                <a:rPr lang="en-US" altLang="zh-CN" sz="2500" b="1">
                  <a:solidFill>
                    <a:schemeClr val="accent2"/>
                  </a:solidFill>
                </a:rPr>
                <a:t>link;</a:t>
              </a:r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381000" y="152400"/>
            <a:ext cx="3400425" cy="647700"/>
            <a:chOff x="402" y="288"/>
            <a:chExt cx="2142" cy="408"/>
          </a:xfrm>
        </p:grpSpPr>
        <p:sp>
          <p:nvSpPr>
            <p:cNvPr id="81932" name="AutoShape 75"/>
            <p:cNvSpPr>
              <a:spLocks noChangeArrowheads="1"/>
            </p:cNvSpPr>
            <p:nvPr/>
          </p:nvSpPr>
          <p:spPr bwMode="auto">
            <a:xfrm>
              <a:off x="402" y="288"/>
              <a:ext cx="1968" cy="408"/>
            </a:xfrm>
            <a:prstGeom prst="cloudCallout">
              <a:avLst>
                <a:gd name="adj1" fmla="val 15245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81933" name="Text Box 76"/>
            <p:cNvSpPr txBox="1">
              <a:spLocks noChangeArrowheads="1"/>
            </p:cNvSpPr>
            <p:nvPr/>
          </p:nvSpPr>
          <p:spPr bwMode="auto">
            <a:xfrm>
              <a:off x="579" y="312"/>
              <a:ext cx="1965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>
                  <a:solidFill>
                    <a:srgbClr val="B20059"/>
                  </a:solidFill>
                </a:rPr>
                <a:t>4. 删除(出队)</a:t>
              </a:r>
            </a:p>
          </p:txBody>
        </p:sp>
      </p:grp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762000" y="1143000"/>
            <a:ext cx="7696200" cy="1828800"/>
            <a:chOff x="480" y="720"/>
            <a:chExt cx="4848" cy="1152"/>
          </a:xfrm>
        </p:grpSpPr>
        <p:sp>
          <p:nvSpPr>
            <p:cNvPr id="82982" name="Rectangle 6"/>
            <p:cNvSpPr>
              <a:spLocks noChangeArrowheads="1"/>
            </p:cNvSpPr>
            <p:nvPr/>
          </p:nvSpPr>
          <p:spPr bwMode="auto">
            <a:xfrm>
              <a:off x="480" y="720"/>
              <a:ext cx="4848" cy="1152"/>
            </a:xfrm>
            <a:prstGeom prst="rect">
              <a:avLst/>
            </a:prstGeom>
            <a:solidFill>
              <a:srgbClr val="CCFF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AEAEAE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83" name="Text Box 7"/>
            <p:cNvSpPr txBox="1">
              <a:spLocks noChangeArrowheads="1"/>
            </p:cNvSpPr>
            <p:nvPr/>
          </p:nvSpPr>
          <p:spPr bwMode="auto">
            <a:xfrm>
              <a:off x="672" y="912"/>
              <a:ext cx="4512" cy="78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zh-CN" altLang="en-US" sz="2800" b="1" dirty="0">
                  <a:solidFill>
                    <a:srgbClr val="002D88"/>
                  </a:solidFill>
                  <a:ea typeface="幼圆" pitchFamily="49" charset="-122"/>
                </a:rPr>
                <a:t>        所谓销毁一个队是指将队列所对应的链表中所有结点都删除，并且释放其存储空间，使队成为一个空队(空链表)。</a:t>
              </a:r>
            </a:p>
          </p:txBody>
        </p:sp>
      </p:grp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1031875" y="3581400"/>
            <a:ext cx="6973888" cy="1111250"/>
            <a:chOff x="650" y="2544"/>
            <a:chExt cx="4393" cy="700"/>
          </a:xfrm>
        </p:grpSpPr>
        <p:grpSp>
          <p:nvGrpSpPr>
            <p:cNvPr id="4" name="Group 32"/>
            <p:cNvGrpSpPr>
              <a:grpSpLocks/>
            </p:cNvGrpSpPr>
            <p:nvPr/>
          </p:nvGrpSpPr>
          <p:grpSpPr bwMode="auto">
            <a:xfrm>
              <a:off x="1060" y="3004"/>
              <a:ext cx="384" cy="240"/>
              <a:chOff x="1344" y="1296"/>
              <a:chExt cx="384" cy="240"/>
            </a:xfrm>
          </p:grpSpPr>
          <p:sp>
            <p:nvSpPr>
              <p:cNvPr id="82980" name="Rectangle 33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81" name="Rectangle 34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5"/>
            <p:cNvGrpSpPr>
              <a:grpSpLocks/>
            </p:cNvGrpSpPr>
            <p:nvPr/>
          </p:nvGrpSpPr>
          <p:grpSpPr bwMode="auto">
            <a:xfrm>
              <a:off x="1732" y="3004"/>
              <a:ext cx="384" cy="240"/>
              <a:chOff x="1344" y="1296"/>
              <a:chExt cx="384" cy="240"/>
            </a:xfrm>
          </p:grpSpPr>
          <p:sp>
            <p:nvSpPr>
              <p:cNvPr id="82978" name="Rectangle 36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9" name="Rectangle 37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2404" y="3004"/>
              <a:ext cx="384" cy="240"/>
              <a:chOff x="1344" y="1296"/>
              <a:chExt cx="384" cy="240"/>
            </a:xfrm>
          </p:grpSpPr>
          <p:sp>
            <p:nvSpPr>
              <p:cNvPr id="82976" name="Rectangle 39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7" name="Rectangle 40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3039" y="3004"/>
              <a:ext cx="384" cy="240"/>
              <a:chOff x="1344" y="1296"/>
              <a:chExt cx="384" cy="240"/>
            </a:xfrm>
          </p:grpSpPr>
          <p:sp>
            <p:nvSpPr>
              <p:cNvPr id="82974" name="Rectangle 42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5" name="Rectangle 43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4324" y="3004"/>
              <a:ext cx="384" cy="240"/>
              <a:chOff x="1344" y="1296"/>
              <a:chExt cx="384" cy="240"/>
            </a:xfrm>
          </p:grpSpPr>
          <p:sp>
            <p:nvSpPr>
              <p:cNvPr id="82972" name="Rectangle 45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73" name="Rectangle 46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961" name="Line 47"/>
            <p:cNvSpPr>
              <a:spLocks noChangeShapeType="1"/>
            </p:cNvSpPr>
            <p:nvPr/>
          </p:nvSpPr>
          <p:spPr bwMode="auto">
            <a:xfrm flipV="1">
              <a:off x="1396" y="3126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2" name="Line 48"/>
            <p:cNvSpPr>
              <a:spLocks noChangeShapeType="1"/>
            </p:cNvSpPr>
            <p:nvPr/>
          </p:nvSpPr>
          <p:spPr bwMode="auto">
            <a:xfrm flipV="1">
              <a:off x="2057" y="3122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3" name="Line 49"/>
            <p:cNvSpPr>
              <a:spLocks noChangeShapeType="1"/>
            </p:cNvSpPr>
            <p:nvPr/>
          </p:nvSpPr>
          <p:spPr bwMode="auto">
            <a:xfrm flipV="1">
              <a:off x="2703" y="3126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4" name="Line 50"/>
            <p:cNvSpPr>
              <a:spLocks noChangeShapeType="1"/>
            </p:cNvSpPr>
            <p:nvPr/>
          </p:nvSpPr>
          <p:spPr bwMode="auto">
            <a:xfrm flipV="1">
              <a:off x="3364" y="3122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5" name="Line 51"/>
            <p:cNvSpPr>
              <a:spLocks noChangeShapeType="1"/>
            </p:cNvSpPr>
            <p:nvPr/>
          </p:nvSpPr>
          <p:spPr bwMode="auto">
            <a:xfrm flipV="1">
              <a:off x="3988" y="3126"/>
              <a:ext cx="336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66" name="Text Box 52"/>
            <p:cNvSpPr txBox="1">
              <a:spLocks noChangeArrowheads="1"/>
            </p:cNvSpPr>
            <p:nvPr/>
          </p:nvSpPr>
          <p:spPr bwMode="auto">
            <a:xfrm>
              <a:off x="3721" y="2960"/>
              <a:ext cx="231" cy="226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zh-CN" altLang="en-US" sz="2600" b="1" baseline="-10000">
                  <a:ea typeface="宋体" charset="-122"/>
                </a:rPr>
                <a:t>…</a:t>
              </a:r>
              <a:endParaRPr lang="zh-CN" altLang="en-US" sz="2600" b="1" baseline="-10000"/>
            </a:p>
          </p:txBody>
        </p:sp>
        <p:sp>
          <p:nvSpPr>
            <p:cNvPr id="82967" name="Text Box 53"/>
            <p:cNvSpPr txBox="1">
              <a:spLocks noChangeArrowheads="1"/>
            </p:cNvSpPr>
            <p:nvPr/>
          </p:nvSpPr>
          <p:spPr bwMode="auto">
            <a:xfrm>
              <a:off x="4568" y="3004"/>
              <a:ext cx="154" cy="174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zh-CN" altLang="en-US" baseline="-10000"/>
                <a:t>^</a:t>
              </a:r>
            </a:p>
          </p:txBody>
        </p:sp>
        <p:sp>
          <p:nvSpPr>
            <p:cNvPr id="82968" name="Text Box 54"/>
            <p:cNvSpPr txBox="1">
              <a:spLocks noChangeArrowheads="1"/>
            </p:cNvSpPr>
            <p:nvPr/>
          </p:nvSpPr>
          <p:spPr bwMode="auto">
            <a:xfrm>
              <a:off x="650" y="2544"/>
              <a:ext cx="462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en-US" altLang="zh-CN" sz="3000" b="1" baseline="-10000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82969" name="Line 55"/>
            <p:cNvSpPr>
              <a:spLocks noChangeShapeType="1"/>
            </p:cNvSpPr>
            <p:nvPr/>
          </p:nvSpPr>
          <p:spPr bwMode="auto">
            <a:xfrm rot="904659">
              <a:off x="879" y="2834"/>
              <a:ext cx="192" cy="144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0" name="Text Box 56"/>
            <p:cNvSpPr txBox="1">
              <a:spLocks noChangeArrowheads="1"/>
            </p:cNvSpPr>
            <p:nvPr/>
          </p:nvSpPr>
          <p:spPr bwMode="auto">
            <a:xfrm>
              <a:off x="4634" y="2582"/>
              <a:ext cx="409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en-US" altLang="zh-CN" sz="3000" b="1" baseline="-10000">
                  <a:solidFill>
                    <a:srgbClr val="FF3300"/>
                  </a:solidFill>
                </a:rPr>
                <a:t>rear</a:t>
              </a:r>
            </a:p>
          </p:txBody>
        </p:sp>
        <p:sp>
          <p:nvSpPr>
            <p:cNvPr id="82971" name="Line 57"/>
            <p:cNvSpPr>
              <a:spLocks noChangeShapeType="1"/>
            </p:cNvSpPr>
            <p:nvPr/>
          </p:nvSpPr>
          <p:spPr bwMode="auto">
            <a:xfrm flipH="1">
              <a:off x="4560" y="2784"/>
              <a:ext cx="192" cy="192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arrow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914400" y="5334000"/>
            <a:ext cx="6069013" cy="838200"/>
            <a:chOff x="576" y="3360"/>
            <a:chExt cx="3823" cy="528"/>
          </a:xfrm>
        </p:grpSpPr>
        <p:sp>
          <p:nvSpPr>
            <p:cNvPr id="82952" name="Text Box 59"/>
            <p:cNvSpPr txBox="1">
              <a:spLocks noChangeArrowheads="1"/>
            </p:cNvSpPr>
            <p:nvPr/>
          </p:nvSpPr>
          <p:spPr bwMode="auto">
            <a:xfrm>
              <a:off x="576" y="3384"/>
              <a:ext cx="3696" cy="39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5400" dir="54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3500" b="1" i="1">
                  <a:solidFill>
                    <a:srgbClr val="FF3300"/>
                  </a:solidFill>
                  <a:ea typeface="黑体" pitchFamily="2" charset="-122"/>
                </a:rPr>
                <a:t>归结为一个线性链表的删除</a:t>
              </a:r>
            </a:p>
          </p:txBody>
        </p: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 rot="876263">
              <a:off x="4159" y="3360"/>
              <a:ext cx="240" cy="528"/>
              <a:chOff x="3984" y="2976"/>
              <a:chExt cx="291" cy="657"/>
            </a:xfrm>
          </p:grpSpPr>
          <p:sp>
            <p:nvSpPr>
              <p:cNvPr id="82954" name="Freeform 61"/>
              <p:cNvSpPr>
                <a:spLocks/>
              </p:cNvSpPr>
              <p:nvPr/>
            </p:nvSpPr>
            <p:spPr bwMode="auto">
              <a:xfrm>
                <a:off x="3981" y="2973"/>
                <a:ext cx="291" cy="449"/>
              </a:xfrm>
              <a:custGeom>
                <a:avLst/>
                <a:gdLst>
                  <a:gd name="T0" fmla="*/ 68 w 291"/>
                  <a:gd name="T1" fmla="*/ 34 h 562"/>
                  <a:gd name="T2" fmla="*/ 274 w 291"/>
                  <a:gd name="T3" fmla="*/ 22 h 562"/>
                  <a:gd name="T4" fmla="*/ 264 w 291"/>
                  <a:gd name="T5" fmla="*/ 87 h 562"/>
                  <a:gd name="T6" fmla="*/ 242 w 291"/>
                  <a:gd name="T7" fmla="*/ 114 h 562"/>
                  <a:gd name="T8" fmla="*/ 231 w 291"/>
                  <a:gd name="T9" fmla="*/ 149 h 562"/>
                  <a:gd name="T10" fmla="*/ 209 w 291"/>
                  <a:gd name="T11" fmla="*/ 177 h 562"/>
                  <a:gd name="T12" fmla="*/ 198 w 291"/>
                  <a:gd name="T13" fmla="*/ 216 h 562"/>
                  <a:gd name="T14" fmla="*/ 68 w 291"/>
                  <a:gd name="T15" fmla="*/ 216 h 562"/>
                  <a:gd name="T16" fmla="*/ 35 w 291"/>
                  <a:gd name="T17" fmla="*/ 105 h 562"/>
                  <a:gd name="T18" fmla="*/ 68 w 291"/>
                  <a:gd name="T19" fmla="*/ 34 h 56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91" h="562">
                    <a:moveTo>
                      <a:pt x="68" y="84"/>
                    </a:moveTo>
                    <a:cubicBezTo>
                      <a:pt x="97" y="0"/>
                      <a:pt x="197" y="47"/>
                      <a:pt x="274" y="52"/>
                    </a:cubicBezTo>
                    <a:cubicBezTo>
                      <a:pt x="291" y="102"/>
                      <a:pt x="277" y="164"/>
                      <a:pt x="264" y="215"/>
                    </a:cubicBezTo>
                    <a:cubicBezTo>
                      <a:pt x="259" y="237"/>
                      <a:pt x="242" y="280"/>
                      <a:pt x="242" y="280"/>
                    </a:cubicBezTo>
                    <a:cubicBezTo>
                      <a:pt x="238" y="309"/>
                      <a:pt x="237" y="338"/>
                      <a:pt x="231" y="367"/>
                    </a:cubicBezTo>
                    <a:cubicBezTo>
                      <a:pt x="226" y="389"/>
                      <a:pt x="209" y="432"/>
                      <a:pt x="209" y="432"/>
                    </a:cubicBezTo>
                    <a:cubicBezTo>
                      <a:pt x="205" y="465"/>
                      <a:pt x="220" y="506"/>
                      <a:pt x="198" y="530"/>
                    </a:cubicBezTo>
                    <a:cubicBezTo>
                      <a:pt x="170" y="562"/>
                      <a:pt x="102" y="539"/>
                      <a:pt x="68" y="530"/>
                    </a:cubicBezTo>
                    <a:cubicBezTo>
                      <a:pt x="49" y="433"/>
                      <a:pt x="92" y="343"/>
                      <a:pt x="35" y="258"/>
                    </a:cubicBezTo>
                    <a:cubicBezTo>
                      <a:pt x="47" y="52"/>
                      <a:pt x="0" y="16"/>
                      <a:pt x="68" y="84"/>
                    </a:cubicBezTo>
                    <a:close/>
                  </a:path>
                </a:pathLst>
              </a:custGeom>
              <a:solidFill>
                <a:srgbClr val="FF0000"/>
              </a:solidFill>
              <a:ln w="73025" cap="sq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55" name="Freeform 62"/>
              <p:cNvSpPr>
                <a:spLocks/>
              </p:cNvSpPr>
              <p:nvPr/>
            </p:nvSpPr>
            <p:spPr bwMode="auto">
              <a:xfrm>
                <a:off x="4001" y="3486"/>
                <a:ext cx="200" cy="147"/>
              </a:xfrm>
              <a:custGeom>
                <a:avLst/>
                <a:gdLst>
                  <a:gd name="T0" fmla="*/ 84 w 200"/>
                  <a:gd name="T1" fmla="*/ 0 h 184"/>
                  <a:gd name="T2" fmla="*/ 30 w 200"/>
                  <a:gd name="T3" fmla="*/ 53 h 184"/>
                  <a:gd name="T4" fmla="*/ 41 w 200"/>
                  <a:gd name="T5" fmla="*/ 66 h 184"/>
                  <a:gd name="T6" fmla="*/ 106 w 200"/>
                  <a:gd name="T7" fmla="*/ 74 h 184"/>
                  <a:gd name="T8" fmla="*/ 182 w 200"/>
                  <a:gd name="T9" fmla="*/ 70 h 184"/>
                  <a:gd name="T10" fmla="*/ 193 w 200"/>
                  <a:gd name="T11" fmla="*/ 58 h 184"/>
                  <a:gd name="T12" fmla="*/ 171 w 200"/>
                  <a:gd name="T13" fmla="*/ 9 h 184"/>
                  <a:gd name="T14" fmla="*/ 84 w 200"/>
                  <a:gd name="T15" fmla="*/ 0 h 18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00" h="184">
                    <a:moveTo>
                      <a:pt x="84" y="0"/>
                    </a:moveTo>
                    <a:cubicBezTo>
                      <a:pt x="0" y="56"/>
                      <a:pt x="10" y="21"/>
                      <a:pt x="30" y="130"/>
                    </a:cubicBezTo>
                    <a:cubicBezTo>
                      <a:pt x="32" y="141"/>
                      <a:pt x="32" y="156"/>
                      <a:pt x="41" y="163"/>
                    </a:cubicBezTo>
                    <a:cubicBezTo>
                      <a:pt x="60" y="176"/>
                      <a:pt x="106" y="184"/>
                      <a:pt x="106" y="184"/>
                    </a:cubicBezTo>
                    <a:cubicBezTo>
                      <a:pt x="131" y="180"/>
                      <a:pt x="159" y="184"/>
                      <a:pt x="182" y="173"/>
                    </a:cubicBezTo>
                    <a:cubicBezTo>
                      <a:pt x="192" y="168"/>
                      <a:pt x="193" y="152"/>
                      <a:pt x="193" y="141"/>
                    </a:cubicBezTo>
                    <a:cubicBezTo>
                      <a:pt x="193" y="100"/>
                      <a:pt x="200" y="50"/>
                      <a:pt x="171" y="21"/>
                    </a:cubicBezTo>
                    <a:cubicBezTo>
                      <a:pt x="162" y="12"/>
                      <a:pt x="84" y="0"/>
                      <a:pt x="84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76200" cap="sq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>
                <a:outerShdw dist="3592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Group 68"/>
          <p:cNvGrpSpPr>
            <a:grpSpLocks/>
          </p:cNvGrpSpPr>
          <p:nvPr/>
        </p:nvGrpSpPr>
        <p:grpSpPr bwMode="auto">
          <a:xfrm>
            <a:off x="381000" y="260350"/>
            <a:ext cx="3903663" cy="647700"/>
            <a:chOff x="240" y="96"/>
            <a:chExt cx="2459" cy="408"/>
          </a:xfrm>
        </p:grpSpPr>
        <p:sp>
          <p:nvSpPr>
            <p:cNvPr id="82950" name="AutoShape 65"/>
            <p:cNvSpPr>
              <a:spLocks noChangeArrowheads="1"/>
            </p:cNvSpPr>
            <p:nvPr/>
          </p:nvSpPr>
          <p:spPr bwMode="auto">
            <a:xfrm>
              <a:off x="240" y="96"/>
              <a:ext cx="2208" cy="408"/>
            </a:xfrm>
            <a:prstGeom prst="cloudCallout">
              <a:avLst>
                <a:gd name="adj1" fmla="val 8153"/>
                <a:gd name="adj2" fmla="val 40194"/>
              </a:avLst>
            </a:prstGeom>
            <a:solidFill>
              <a:srgbClr val="EEDD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96720" dir="1391915" algn="ctr" rotWithShape="0">
                <a:srgbClr val="C0C0C0"/>
              </a:outerShdw>
            </a:effectLst>
          </p:spPr>
          <p:txBody>
            <a:bodyPr/>
            <a:lstStyle/>
            <a:p>
              <a:pPr algn="ctr"/>
              <a:endParaRPr lang="zh-CN" altLang="en-US" sz="2400" b="1"/>
            </a:p>
          </p:txBody>
        </p:sp>
        <p:sp>
          <p:nvSpPr>
            <p:cNvPr id="82951" name="Text Box 67"/>
            <p:cNvSpPr txBox="1">
              <a:spLocks noChangeArrowheads="1"/>
            </p:cNvSpPr>
            <p:nvPr/>
          </p:nvSpPr>
          <p:spPr bwMode="auto">
            <a:xfrm>
              <a:off x="419" y="129"/>
              <a:ext cx="2280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3100" b="1" dirty="0">
                  <a:solidFill>
                    <a:srgbClr val="B20059"/>
                  </a:solidFill>
                </a:rPr>
                <a:t>5. 销毁一个队</a:t>
              </a:r>
              <a:endParaRPr kumimoji="1" lang="zh-CN" altLang="en-US" sz="3100" dirty="0">
                <a:solidFill>
                  <a:srgbClr val="B20059"/>
                </a:solidFill>
              </a:endParaRPr>
            </a:p>
          </p:txBody>
        </p:sp>
      </p:grp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85800" y="1066800"/>
            <a:ext cx="7772400" cy="3581400"/>
            <a:chOff x="432" y="768"/>
            <a:chExt cx="4896" cy="2256"/>
          </a:xfrm>
        </p:grpSpPr>
        <p:sp>
          <p:nvSpPr>
            <p:cNvPr id="84001" name="AutoShape 3"/>
            <p:cNvSpPr>
              <a:spLocks noChangeArrowheads="1"/>
            </p:cNvSpPr>
            <p:nvPr/>
          </p:nvSpPr>
          <p:spPr bwMode="auto">
            <a:xfrm>
              <a:off x="432" y="768"/>
              <a:ext cx="4896" cy="2256"/>
            </a:xfrm>
            <a:prstGeom prst="roundRect">
              <a:avLst>
                <a:gd name="adj" fmla="val 8500"/>
              </a:avLst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224686" dir="2562563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2" name="Text Box 4"/>
            <p:cNvSpPr txBox="1">
              <a:spLocks noChangeArrowheads="1"/>
            </p:cNvSpPr>
            <p:nvPr/>
          </p:nvSpPr>
          <p:spPr bwMode="auto">
            <a:xfrm>
              <a:off x="672" y="1022"/>
              <a:ext cx="4560" cy="18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void </a:t>
              </a:r>
              <a:r>
                <a:rPr lang="en-US" altLang="zh-CN" sz="2600" b="1" dirty="0" err="1">
                  <a:solidFill>
                    <a:srgbClr val="002D88"/>
                  </a:solidFill>
                </a:rPr>
                <a:t>destroyLQueue</a:t>
              </a:r>
              <a:r>
                <a:rPr lang="en-US" altLang="zh-CN" sz="2600" b="1" dirty="0">
                  <a:solidFill>
                    <a:srgbClr val="002D88"/>
                  </a:solidFill>
                </a:rPr>
                <a:t>()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{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while(Front != NULL){                    </a:t>
              </a:r>
              <a:r>
                <a:rPr lang="en-US" altLang="zh-CN" sz="2200" b="1" dirty="0">
                  <a:solidFill>
                    <a:srgbClr val="002D88"/>
                  </a:solidFill>
                </a:rPr>
                <a:t>/* </a:t>
              </a:r>
              <a:r>
                <a:rPr lang="zh-CN" altLang="en-US" sz="2200" b="1" dirty="0">
                  <a:solidFill>
                    <a:srgbClr val="002D88"/>
                  </a:solidFill>
                  <a:ea typeface="幼圆" pitchFamily="49" charset="-122"/>
                </a:rPr>
                <a:t>队非空时</a:t>
              </a:r>
              <a:r>
                <a:rPr lang="zh-CN" altLang="en-US" sz="2200" b="1" dirty="0">
                  <a:solidFill>
                    <a:srgbClr val="002D88"/>
                  </a:solidFill>
                </a:rPr>
                <a:t>  */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     Rear=Front</a:t>
              </a:r>
              <a:r>
                <a:rPr lang="en-US" altLang="zh-CN" sz="2600" b="1" dirty="0">
                  <a:solidFill>
                    <a:srgbClr val="002D88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600" b="1" dirty="0">
                  <a:solidFill>
                    <a:srgbClr val="002D88"/>
                  </a:solidFill>
                </a:rPr>
                <a:t>&gt;link;    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     free(Front);                 </a:t>
              </a:r>
              <a:r>
                <a:rPr lang="en-US" altLang="zh-CN" sz="2200" b="1" dirty="0">
                  <a:solidFill>
                    <a:srgbClr val="002D88"/>
                  </a:solidFill>
                </a:rPr>
                <a:t>/* </a:t>
              </a:r>
              <a:r>
                <a:rPr lang="zh-CN" altLang="en-US" sz="2200" b="1" dirty="0">
                  <a:solidFill>
                    <a:srgbClr val="002D88"/>
                  </a:solidFill>
                  <a:ea typeface="幼圆" pitchFamily="49" charset="-122"/>
                </a:rPr>
                <a:t>释放一个结点空间</a:t>
              </a:r>
              <a:r>
                <a:rPr lang="zh-CN" altLang="en-US" sz="2200" b="1" dirty="0">
                  <a:solidFill>
                    <a:srgbClr val="002D88"/>
                  </a:solidFill>
                </a:rPr>
                <a:t>  */</a:t>
              </a:r>
              <a:endParaRPr lang="en-US" altLang="zh-CN" sz="2200" b="1" dirty="0">
                <a:solidFill>
                  <a:srgbClr val="002D88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     Front=Rear;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       }</a:t>
              </a:r>
            </a:p>
            <a:p>
              <a:pPr>
                <a:lnSpc>
                  <a:spcPct val="90000"/>
                </a:lnSpc>
              </a:pPr>
              <a:r>
                <a:rPr lang="en-US" altLang="zh-CN" sz="2600" b="1" dirty="0">
                  <a:solidFill>
                    <a:srgbClr val="002D88"/>
                  </a:solidFill>
                </a:rPr>
                <a:t>}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536575" y="379413"/>
            <a:ext cx="2378075" cy="960437"/>
            <a:chOff x="338" y="239"/>
            <a:chExt cx="1498" cy="605"/>
          </a:xfrm>
        </p:grpSpPr>
        <p:sp>
          <p:nvSpPr>
            <p:cNvPr id="83999" name="AutoShape 6"/>
            <p:cNvSpPr>
              <a:spLocks noChangeArrowheads="1"/>
            </p:cNvSpPr>
            <p:nvPr/>
          </p:nvSpPr>
          <p:spPr bwMode="auto">
            <a:xfrm rot="-352797">
              <a:off x="338" y="239"/>
              <a:ext cx="1392" cy="605"/>
            </a:xfrm>
            <a:prstGeom prst="irregularSeal2">
              <a:avLst/>
            </a:prstGeom>
            <a:solidFill>
              <a:srgbClr val="CCFFCC"/>
            </a:solidFill>
            <a:ln w="666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0" name="Text Box 7"/>
            <p:cNvSpPr txBox="1">
              <a:spLocks noChangeArrowheads="1"/>
            </p:cNvSpPr>
            <p:nvPr/>
          </p:nvSpPr>
          <p:spPr bwMode="auto">
            <a:xfrm rot="-74607">
              <a:off x="483" y="259"/>
              <a:ext cx="1353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4800" b="1" i="1">
                  <a:solidFill>
                    <a:srgbClr val="FF3300"/>
                  </a:solidFill>
                  <a:ea typeface="黑体" pitchFamily="2" charset="-122"/>
                </a:rPr>
                <a:t>算法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764155" y="5051425"/>
            <a:ext cx="7186613" cy="1143000"/>
            <a:chOff x="612" y="528"/>
            <a:chExt cx="4527" cy="720"/>
          </a:xfrm>
        </p:grpSpPr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1022" y="988"/>
              <a:ext cx="384" cy="240"/>
              <a:chOff x="1344" y="1296"/>
              <a:chExt cx="384" cy="240"/>
            </a:xfrm>
          </p:grpSpPr>
          <p:sp>
            <p:nvSpPr>
              <p:cNvPr id="83997" name="Rectangle 21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8" name="Rectangle 22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1694" y="988"/>
              <a:ext cx="384" cy="240"/>
              <a:chOff x="1344" y="1296"/>
              <a:chExt cx="384" cy="240"/>
            </a:xfrm>
          </p:grpSpPr>
          <p:sp>
            <p:nvSpPr>
              <p:cNvPr id="83995" name="Rectangle 24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6" name="Rectangle 25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2366" y="988"/>
              <a:ext cx="384" cy="240"/>
              <a:chOff x="1344" y="1296"/>
              <a:chExt cx="384" cy="240"/>
            </a:xfrm>
          </p:grpSpPr>
          <p:sp>
            <p:nvSpPr>
              <p:cNvPr id="83993" name="Rectangle 27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4" name="Rectangle 28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29"/>
            <p:cNvGrpSpPr>
              <a:grpSpLocks/>
            </p:cNvGrpSpPr>
            <p:nvPr/>
          </p:nvGrpSpPr>
          <p:grpSpPr bwMode="auto">
            <a:xfrm>
              <a:off x="3001" y="988"/>
              <a:ext cx="384" cy="240"/>
              <a:chOff x="1344" y="1296"/>
              <a:chExt cx="384" cy="240"/>
            </a:xfrm>
          </p:grpSpPr>
          <p:sp>
            <p:nvSpPr>
              <p:cNvPr id="83991" name="Rectangle 30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2" name="Rectangle 31"/>
              <p:cNvSpPr>
                <a:spLocks noChangeArrowheads="1"/>
              </p:cNvSpPr>
              <p:nvPr/>
            </p:nvSpPr>
            <p:spPr bwMode="auto">
              <a:xfrm>
                <a:off x="1567" y="1305"/>
                <a:ext cx="161" cy="231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" name="Group 32"/>
            <p:cNvGrpSpPr>
              <a:grpSpLocks/>
            </p:cNvGrpSpPr>
            <p:nvPr/>
          </p:nvGrpSpPr>
          <p:grpSpPr bwMode="auto">
            <a:xfrm>
              <a:off x="4286" y="988"/>
              <a:ext cx="384" cy="240"/>
              <a:chOff x="1344" y="1296"/>
              <a:chExt cx="384" cy="240"/>
            </a:xfrm>
          </p:grpSpPr>
          <p:sp>
            <p:nvSpPr>
              <p:cNvPr id="83989" name="Rectangle 33"/>
              <p:cNvSpPr>
                <a:spLocks noChangeArrowheads="1"/>
              </p:cNvSpPr>
              <p:nvPr/>
            </p:nvSpPr>
            <p:spPr bwMode="auto">
              <a:xfrm>
                <a:off x="1344" y="1296"/>
                <a:ext cx="240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990" name="Rectangle 34"/>
              <p:cNvSpPr>
                <a:spLocks noChangeArrowheads="1"/>
              </p:cNvSpPr>
              <p:nvPr/>
            </p:nvSpPr>
            <p:spPr bwMode="auto">
              <a:xfrm>
                <a:off x="1584" y="1296"/>
                <a:ext cx="144" cy="240"/>
              </a:xfrm>
              <a:prstGeom prst="rect">
                <a:avLst/>
              </a:prstGeom>
              <a:noFill/>
              <a:ln w="25400" cap="sq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3978" name="Line 35"/>
            <p:cNvSpPr>
              <a:spLocks noChangeShapeType="1"/>
            </p:cNvSpPr>
            <p:nvPr/>
          </p:nvSpPr>
          <p:spPr bwMode="auto">
            <a:xfrm flipV="1">
              <a:off x="1358" y="1110"/>
              <a:ext cx="336" cy="0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9" name="Line 36"/>
            <p:cNvSpPr>
              <a:spLocks noChangeShapeType="1"/>
            </p:cNvSpPr>
            <p:nvPr/>
          </p:nvSpPr>
          <p:spPr bwMode="auto">
            <a:xfrm flipV="1">
              <a:off x="2019" y="1106"/>
              <a:ext cx="336" cy="0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0" name="Line 37"/>
            <p:cNvSpPr>
              <a:spLocks noChangeShapeType="1"/>
            </p:cNvSpPr>
            <p:nvPr/>
          </p:nvSpPr>
          <p:spPr bwMode="auto">
            <a:xfrm flipV="1">
              <a:off x="2665" y="1110"/>
              <a:ext cx="336" cy="0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1" name="Line 38"/>
            <p:cNvSpPr>
              <a:spLocks noChangeShapeType="1"/>
            </p:cNvSpPr>
            <p:nvPr/>
          </p:nvSpPr>
          <p:spPr bwMode="auto">
            <a:xfrm flipV="1">
              <a:off x="3326" y="1106"/>
              <a:ext cx="336" cy="0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2" name="Line 39"/>
            <p:cNvSpPr>
              <a:spLocks noChangeShapeType="1"/>
            </p:cNvSpPr>
            <p:nvPr/>
          </p:nvSpPr>
          <p:spPr bwMode="auto">
            <a:xfrm flipV="1">
              <a:off x="3950" y="1110"/>
              <a:ext cx="336" cy="0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3" name="Text Box 40"/>
            <p:cNvSpPr txBox="1">
              <a:spLocks noChangeArrowheads="1"/>
            </p:cNvSpPr>
            <p:nvPr/>
          </p:nvSpPr>
          <p:spPr bwMode="auto">
            <a:xfrm>
              <a:off x="3673" y="944"/>
              <a:ext cx="252" cy="221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zh-CN" altLang="en-US" sz="2600" b="1" baseline="-10000">
                  <a:solidFill>
                    <a:schemeClr val="bg1"/>
                  </a:solidFill>
                  <a:ea typeface="宋体" charset="-122"/>
                </a:rPr>
                <a:t>…</a:t>
              </a:r>
              <a:endParaRPr lang="zh-CN" altLang="en-US" sz="2600" b="1" baseline="-10000">
                <a:solidFill>
                  <a:schemeClr val="bg1"/>
                </a:solidFill>
              </a:endParaRPr>
            </a:p>
          </p:txBody>
        </p:sp>
        <p:sp>
          <p:nvSpPr>
            <p:cNvPr id="83984" name="Text Box 41"/>
            <p:cNvSpPr txBox="1">
              <a:spLocks noChangeArrowheads="1"/>
            </p:cNvSpPr>
            <p:nvPr/>
          </p:nvSpPr>
          <p:spPr bwMode="auto">
            <a:xfrm>
              <a:off x="4509" y="988"/>
              <a:ext cx="195" cy="26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zh-CN" altLang="en-US" baseline="-10000">
                  <a:solidFill>
                    <a:schemeClr val="bg1"/>
                  </a:solidFill>
                </a:rPr>
                <a:t>^</a:t>
              </a:r>
            </a:p>
          </p:txBody>
        </p:sp>
        <p:sp>
          <p:nvSpPr>
            <p:cNvPr id="83985" name="Text Box 42"/>
            <p:cNvSpPr txBox="1">
              <a:spLocks noChangeArrowheads="1"/>
            </p:cNvSpPr>
            <p:nvPr/>
          </p:nvSpPr>
          <p:spPr bwMode="auto">
            <a:xfrm>
              <a:off x="612" y="566"/>
              <a:ext cx="462" cy="250"/>
            </a:xfrm>
            <a:prstGeom prst="rect">
              <a:avLst/>
            </a:prstGeom>
            <a:noFill/>
            <a:ln w="12700" cap="sq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fontAlgn="t">
                <a:spcBef>
                  <a:spcPct val="50000"/>
                </a:spcBef>
              </a:pPr>
              <a:r>
                <a:rPr lang="en-US" altLang="zh-CN" sz="3000" b="1" baseline="-10000">
                  <a:solidFill>
                    <a:srgbClr val="FF3300"/>
                  </a:solidFill>
                </a:rPr>
                <a:t>front</a:t>
              </a:r>
            </a:p>
          </p:txBody>
        </p:sp>
        <p:sp>
          <p:nvSpPr>
            <p:cNvPr id="83986" name="Line 43"/>
            <p:cNvSpPr>
              <a:spLocks noChangeShapeType="1"/>
            </p:cNvSpPr>
            <p:nvPr/>
          </p:nvSpPr>
          <p:spPr bwMode="auto">
            <a:xfrm rot="904659">
              <a:off x="841" y="818"/>
              <a:ext cx="192" cy="144"/>
            </a:xfrm>
            <a:prstGeom prst="line">
              <a:avLst/>
            </a:prstGeom>
            <a:noFill/>
            <a:ln w="19050" cap="sq">
              <a:solidFill>
                <a:schemeClr val="bg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87" name="Rectangle 44"/>
            <p:cNvSpPr>
              <a:spLocks noChangeArrowheads="1"/>
            </p:cNvSpPr>
            <p:nvPr/>
          </p:nvSpPr>
          <p:spPr bwMode="auto">
            <a:xfrm>
              <a:off x="4656" y="528"/>
              <a:ext cx="483" cy="2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500" b="1">
                  <a:solidFill>
                    <a:srgbClr val="FF3300"/>
                  </a:solidFill>
                </a:rPr>
                <a:t>rear</a:t>
              </a:r>
              <a:endParaRPr lang="zh-CN" altLang="en-US" sz="2500" b="1">
                <a:solidFill>
                  <a:srgbClr val="FF3300"/>
                </a:solidFill>
              </a:endParaRPr>
            </a:p>
          </p:txBody>
        </p:sp>
        <p:sp>
          <p:nvSpPr>
            <p:cNvPr id="83988" name="Line 45"/>
            <p:cNvSpPr>
              <a:spLocks noChangeShapeType="1"/>
            </p:cNvSpPr>
            <p:nvPr/>
          </p:nvSpPr>
          <p:spPr bwMode="auto">
            <a:xfrm flipH="1">
              <a:off x="4608" y="768"/>
              <a:ext cx="144" cy="192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89913" cy="841375"/>
          </a:xfrm>
        </p:spPr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3.2 </a:t>
            </a:r>
            <a:r>
              <a:rPr lang="zh-CN" altLang="en-US" dirty="0"/>
              <a:t>：银行排队模拟</a:t>
            </a:r>
            <a:r>
              <a:rPr lang="en-US" altLang="zh-CN" dirty="0"/>
              <a:t>(Simulation)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0"/>
            <a:ext cx="1371600" cy="126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62850" y="0"/>
            <a:ext cx="15811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251520" y="1052858"/>
            <a:ext cx="8712968" cy="2087988"/>
            <a:chOff x="289" y="965"/>
            <a:chExt cx="5136" cy="3410"/>
          </a:xfrm>
        </p:grpSpPr>
        <p:sp>
          <p:nvSpPr>
            <p:cNvPr id="7" name="Freeform 9"/>
            <p:cNvSpPr>
              <a:spLocks/>
            </p:cNvSpPr>
            <p:nvPr/>
          </p:nvSpPr>
          <p:spPr bwMode="auto">
            <a:xfrm>
              <a:off x="289" y="965"/>
              <a:ext cx="5136" cy="3410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23" y="1318"/>
              <a:ext cx="4823" cy="2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一个系统模仿另一个系统行为的技术称为</a:t>
              </a:r>
              <a:r>
                <a:rPr lang="zh-CN" altLang="en-US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模拟</a:t>
              </a:r>
              <a:r>
                <a:rPr lang="zh-CN" altLang="en-US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，如飞行模拟器。模拟可以用来进行方案认证、人员培训和改进服务。计算机技术常用于模拟系统中。</a:t>
              </a:r>
              <a:endParaRPr lang="en-US" altLang="zh-CN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</a:pPr>
              <a:r>
                <a:rPr lang="zh-CN" altLang="en-US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生产者</a:t>
              </a:r>
              <a:r>
                <a:rPr lang="en-US" altLang="zh-CN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-</a:t>
              </a:r>
              <a:r>
                <a:rPr lang="zh-CN" altLang="en-US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消费者</a:t>
              </a:r>
              <a:r>
                <a:rPr lang="zh-CN" altLang="en-US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（</a:t>
              </a:r>
              <a:r>
                <a:rPr lang="en-US" altLang="zh-CN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Server-Custom</a:t>
              </a:r>
              <a:r>
                <a:rPr lang="zh-CN" altLang="en-US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）是常见的应用模式，见于银行、食堂、打印机、医院、</a:t>
              </a:r>
              <a:r>
                <a:rPr lang="zh-CN" altLang="en-US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超市</a:t>
              </a:r>
              <a:r>
                <a:rPr lang="en-US" altLang="zh-CN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…</a:t>
              </a:r>
              <a:r>
                <a:rPr lang="zh-CN" altLang="en-US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提供服务和使用服务的应用中。这类应用的主要问题是消费者如果等待（排队）时间过长，会引发用户抱怨，影响服务质量；如果提供服务者</a:t>
              </a:r>
              <a:r>
                <a:rPr lang="zh-CN" altLang="en-US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（服务窗口）</a:t>
              </a:r>
              <a:r>
                <a:rPr lang="zh-CN" altLang="en-US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过多，将提高运管商成本。（排队论</a:t>
              </a:r>
              <a:r>
                <a:rPr lang="en-US" altLang="zh-CN" baseline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-queuing</a:t>
              </a:r>
              <a:r>
                <a:rPr lang="en-US" altLang="zh-CN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theory</a:t>
              </a:r>
              <a:r>
                <a:rPr lang="zh-CN" altLang="en-US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）</a:t>
              </a:r>
            </a:p>
          </p:txBody>
        </p:sp>
      </p:grpSp>
      <p:sp>
        <p:nvSpPr>
          <p:cNvPr id="9" name="Freeform 9"/>
          <p:cNvSpPr>
            <a:spLocks/>
          </p:cNvSpPr>
          <p:nvPr/>
        </p:nvSpPr>
        <p:spPr bwMode="auto">
          <a:xfrm>
            <a:off x="179512" y="3140968"/>
            <a:ext cx="8712968" cy="3528392"/>
          </a:xfrm>
          <a:custGeom>
            <a:avLst/>
            <a:gdLst>
              <a:gd name="T0" fmla="*/ 517 w 4969"/>
              <a:gd name="T1" fmla="*/ 63 h 2578"/>
              <a:gd name="T2" fmla="*/ 1684 w 4969"/>
              <a:gd name="T3" fmla="*/ 68 h 2578"/>
              <a:gd name="T4" fmla="*/ 2638 w 4969"/>
              <a:gd name="T5" fmla="*/ 39 h 2578"/>
              <a:gd name="T6" fmla="*/ 3377 w 4969"/>
              <a:gd name="T7" fmla="*/ 63 h 2578"/>
              <a:gd name="T8" fmla="*/ 4047 w 4969"/>
              <a:gd name="T9" fmla="*/ 99 h 2578"/>
              <a:gd name="T10" fmla="*/ 5455 w 4969"/>
              <a:gd name="T11" fmla="*/ 93 h 2578"/>
              <a:gd name="T12" fmla="*/ 6011 w 4969"/>
              <a:gd name="T13" fmla="*/ 63 h 2578"/>
              <a:gd name="T14" fmla="*/ 6211 w 4969"/>
              <a:gd name="T15" fmla="*/ 111 h 2578"/>
              <a:gd name="T16" fmla="*/ 6181 w 4969"/>
              <a:gd name="T17" fmla="*/ 129 h 2578"/>
              <a:gd name="T18" fmla="*/ 6154 w 4969"/>
              <a:gd name="T19" fmla="*/ 349 h 2578"/>
              <a:gd name="T20" fmla="*/ 6124 w 4969"/>
              <a:gd name="T21" fmla="*/ 539 h 2578"/>
              <a:gd name="T22" fmla="*/ 6099 w 4969"/>
              <a:gd name="T23" fmla="*/ 884 h 2578"/>
              <a:gd name="T24" fmla="*/ 6111 w 4969"/>
              <a:gd name="T25" fmla="*/ 826 h 2578"/>
              <a:gd name="T26" fmla="*/ 6124 w 4969"/>
              <a:gd name="T27" fmla="*/ 794 h 2578"/>
              <a:gd name="T28" fmla="*/ 6140 w 4969"/>
              <a:gd name="T29" fmla="*/ 826 h 2578"/>
              <a:gd name="T30" fmla="*/ 6169 w 4969"/>
              <a:gd name="T31" fmla="*/ 842 h 2578"/>
              <a:gd name="T32" fmla="*/ 6140 w 4969"/>
              <a:gd name="T33" fmla="*/ 1336 h 2578"/>
              <a:gd name="T34" fmla="*/ 4789 w 4969"/>
              <a:gd name="T35" fmla="*/ 1329 h 2578"/>
              <a:gd name="T36" fmla="*/ 4871 w 4969"/>
              <a:gd name="T37" fmla="*/ 1324 h 2578"/>
              <a:gd name="T38" fmla="*/ 3535 w 4969"/>
              <a:gd name="T39" fmla="*/ 1316 h 2578"/>
              <a:gd name="T40" fmla="*/ 2083 w 4969"/>
              <a:gd name="T41" fmla="*/ 1299 h 2578"/>
              <a:gd name="T42" fmla="*/ 1242 w 4969"/>
              <a:gd name="T43" fmla="*/ 1299 h 2578"/>
              <a:gd name="T44" fmla="*/ 161 w 4969"/>
              <a:gd name="T45" fmla="*/ 1353 h 2578"/>
              <a:gd name="T46" fmla="*/ 90 w 4969"/>
              <a:gd name="T47" fmla="*/ 663 h 2578"/>
              <a:gd name="T48" fmla="*/ 133 w 4969"/>
              <a:gd name="T49" fmla="*/ 82 h 2578"/>
              <a:gd name="T50" fmla="*/ 190 w 4969"/>
              <a:gd name="T51" fmla="*/ 88 h 2578"/>
              <a:gd name="T52" fmla="*/ 275 w 4969"/>
              <a:gd name="T53" fmla="*/ 99 h 2578"/>
              <a:gd name="T54" fmla="*/ 389 w 4969"/>
              <a:gd name="T55" fmla="*/ 52 h 2578"/>
              <a:gd name="T56" fmla="*/ 517 w 4969"/>
              <a:gd name="T57" fmla="*/ 63 h 2578"/>
              <a:gd name="T58" fmla="*/ 517 w 4969"/>
              <a:gd name="T59" fmla="*/ 63 h 257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69" h="2578">
                <a:moveTo>
                  <a:pt x="410" y="121"/>
                </a:moveTo>
                <a:cubicBezTo>
                  <a:pt x="749" y="132"/>
                  <a:pt x="984" y="140"/>
                  <a:pt x="1336" y="132"/>
                </a:cubicBezTo>
                <a:cubicBezTo>
                  <a:pt x="1588" y="105"/>
                  <a:pt x="1841" y="98"/>
                  <a:pt x="2093" y="76"/>
                </a:cubicBezTo>
                <a:cubicBezTo>
                  <a:pt x="1871" y="226"/>
                  <a:pt x="2499" y="91"/>
                  <a:pt x="2680" y="121"/>
                </a:cubicBezTo>
                <a:cubicBezTo>
                  <a:pt x="3241" y="111"/>
                  <a:pt x="3496" y="0"/>
                  <a:pt x="3211" y="189"/>
                </a:cubicBezTo>
                <a:cubicBezTo>
                  <a:pt x="2900" y="395"/>
                  <a:pt x="3956" y="182"/>
                  <a:pt x="4329" y="178"/>
                </a:cubicBezTo>
                <a:cubicBezTo>
                  <a:pt x="4474" y="140"/>
                  <a:pt x="4621" y="130"/>
                  <a:pt x="4770" y="121"/>
                </a:cubicBezTo>
                <a:cubicBezTo>
                  <a:pt x="4910" y="140"/>
                  <a:pt x="4969" y="91"/>
                  <a:pt x="4928" y="212"/>
                </a:cubicBezTo>
                <a:cubicBezTo>
                  <a:pt x="4924" y="225"/>
                  <a:pt x="4913" y="234"/>
                  <a:pt x="4905" y="245"/>
                </a:cubicBezTo>
                <a:cubicBezTo>
                  <a:pt x="4854" y="402"/>
                  <a:pt x="4898" y="255"/>
                  <a:pt x="4883" y="663"/>
                </a:cubicBezTo>
                <a:cubicBezTo>
                  <a:pt x="4875" y="867"/>
                  <a:pt x="4874" y="861"/>
                  <a:pt x="4860" y="1025"/>
                </a:cubicBezTo>
                <a:cubicBezTo>
                  <a:pt x="4855" y="1243"/>
                  <a:pt x="4838" y="1462"/>
                  <a:pt x="4838" y="1680"/>
                </a:cubicBezTo>
                <a:cubicBezTo>
                  <a:pt x="4838" y="1718"/>
                  <a:pt x="4844" y="1605"/>
                  <a:pt x="4849" y="1567"/>
                </a:cubicBezTo>
                <a:cubicBezTo>
                  <a:pt x="4851" y="1548"/>
                  <a:pt x="4856" y="1529"/>
                  <a:pt x="4860" y="1510"/>
                </a:cubicBezTo>
                <a:cubicBezTo>
                  <a:pt x="4864" y="1529"/>
                  <a:pt x="4864" y="1549"/>
                  <a:pt x="4871" y="1567"/>
                </a:cubicBezTo>
                <a:cubicBezTo>
                  <a:pt x="4876" y="1580"/>
                  <a:pt x="4894" y="1587"/>
                  <a:pt x="4894" y="1601"/>
                </a:cubicBezTo>
                <a:cubicBezTo>
                  <a:pt x="4894" y="1913"/>
                  <a:pt x="4879" y="2226"/>
                  <a:pt x="4871" y="2538"/>
                </a:cubicBezTo>
                <a:cubicBezTo>
                  <a:pt x="4514" y="2534"/>
                  <a:pt x="4156" y="2535"/>
                  <a:pt x="3799" y="2527"/>
                </a:cubicBezTo>
                <a:cubicBezTo>
                  <a:pt x="3776" y="2527"/>
                  <a:pt x="3889" y="2517"/>
                  <a:pt x="3866" y="2516"/>
                </a:cubicBezTo>
                <a:cubicBezTo>
                  <a:pt x="3512" y="2508"/>
                  <a:pt x="3159" y="2508"/>
                  <a:pt x="2805" y="2504"/>
                </a:cubicBezTo>
                <a:cubicBezTo>
                  <a:pt x="2734" y="2506"/>
                  <a:pt x="1040" y="2578"/>
                  <a:pt x="1653" y="2470"/>
                </a:cubicBezTo>
                <a:cubicBezTo>
                  <a:pt x="1450" y="2572"/>
                  <a:pt x="1204" y="2516"/>
                  <a:pt x="986" y="2470"/>
                </a:cubicBezTo>
                <a:cubicBezTo>
                  <a:pt x="872" y="2472"/>
                  <a:pt x="318" y="2382"/>
                  <a:pt x="128" y="2572"/>
                </a:cubicBezTo>
                <a:cubicBezTo>
                  <a:pt x="0" y="2261"/>
                  <a:pt x="85" y="1659"/>
                  <a:pt x="71" y="1262"/>
                </a:cubicBezTo>
                <a:cubicBezTo>
                  <a:pt x="81" y="466"/>
                  <a:pt x="28" y="556"/>
                  <a:pt x="105" y="155"/>
                </a:cubicBezTo>
                <a:cubicBezTo>
                  <a:pt x="120" y="159"/>
                  <a:pt x="138" y="157"/>
                  <a:pt x="151" y="166"/>
                </a:cubicBezTo>
                <a:cubicBezTo>
                  <a:pt x="211" y="206"/>
                  <a:pt x="126" y="211"/>
                  <a:pt x="218" y="189"/>
                </a:cubicBezTo>
                <a:cubicBezTo>
                  <a:pt x="244" y="150"/>
                  <a:pt x="269" y="125"/>
                  <a:pt x="309" y="99"/>
                </a:cubicBezTo>
                <a:cubicBezTo>
                  <a:pt x="348" y="107"/>
                  <a:pt x="373" y="111"/>
                  <a:pt x="410" y="121"/>
                </a:cubicBezTo>
                <a:cubicBezTo>
                  <a:pt x="410" y="121"/>
                  <a:pt x="501" y="150"/>
                  <a:pt x="410" y="121"/>
                </a:cubicBezTo>
                <a:close/>
              </a:path>
            </a:pathLst>
          </a:custGeom>
          <a:solidFill>
            <a:schemeClr val="bg2"/>
          </a:solidFill>
          <a:ln w="31750" cap="sq" cmpd="sng">
            <a:noFill/>
            <a:prstDash val="solid"/>
            <a:round/>
            <a:headEnd/>
            <a:tailEnd/>
          </a:ln>
          <a:effectLst>
            <a:outerShdw dist="224686" dir="2837437" algn="ctr" rotWithShape="0">
              <a:srgbClr val="B9B9B9"/>
            </a:outerShdw>
          </a:effec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3164681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某银行网点有五个服务窗口，分别为三个对私、一个对公和一个外币窗口。通常对私业务人很多，其它窗口人则较少，可临时改为对私服务。假设当对私窗口客户平均排队人数超过</a:t>
            </a:r>
            <a:r>
              <a:rPr lang="en-US" altLang="zh-CN" dirty="0"/>
              <a:t>7</a:t>
            </a:r>
            <a:r>
              <a:rPr lang="zh-CN" altLang="en-US" dirty="0"/>
              <a:t>人时，客户将有抱怨，此时银行可临时将其它窗口中一个或两个改为对私服务，当客户少于</a:t>
            </a:r>
            <a:r>
              <a:rPr lang="en-US" altLang="zh-CN" dirty="0"/>
              <a:t>7</a:t>
            </a:r>
            <a:r>
              <a:rPr lang="zh-CN" altLang="en-US" dirty="0"/>
              <a:t>人时，将恢复原有业务。设计一个程序用来模拟银行服务。</a:t>
            </a:r>
          </a:p>
          <a:p>
            <a:r>
              <a:rPr lang="zh-CN" altLang="en-US" b="1" dirty="0"/>
              <a:t>输入</a:t>
            </a:r>
            <a:r>
              <a:rPr lang="zh-CN" altLang="en-US" dirty="0"/>
              <a:t>：首先输入一个整数表示时间周期数，然后再依次输入每个时间周期中因私业务的到达 客户数。注：一个时间周期指的是银行处理一笔业务的平均处理时间，可以是一分钟、三分钟或其它。例如：</a:t>
            </a:r>
            <a:endParaRPr lang="en-US" altLang="zh-CN" dirty="0"/>
          </a:p>
          <a:p>
            <a:r>
              <a:rPr lang="en-US" altLang="zh-CN" dirty="0"/>
              <a:t>6</a:t>
            </a:r>
          </a:p>
          <a:p>
            <a:pPr marL="342900" indent="-342900"/>
            <a:r>
              <a:rPr lang="en-US" altLang="zh-CN" dirty="0"/>
              <a:t>2  5  13  11  15   9  </a:t>
            </a:r>
          </a:p>
          <a:p>
            <a:pPr marL="342900" indent="-342900"/>
            <a:r>
              <a:rPr lang="zh-CN" altLang="en-US" dirty="0"/>
              <a:t>说明：表明在</a:t>
            </a:r>
            <a:r>
              <a:rPr lang="en-US" altLang="zh-CN" dirty="0"/>
              <a:t>6</a:t>
            </a:r>
            <a:r>
              <a:rPr lang="zh-CN" altLang="en-US" dirty="0"/>
              <a:t>个时间周期内，第</a:t>
            </a:r>
            <a:r>
              <a:rPr lang="en-US" altLang="zh-CN" dirty="0"/>
              <a:t>1</a:t>
            </a:r>
            <a:r>
              <a:rPr lang="zh-CN" altLang="en-US" dirty="0"/>
              <a:t>个周期来了</a:t>
            </a:r>
            <a:r>
              <a:rPr lang="en-US" altLang="zh-CN" dirty="0"/>
              <a:t>2</a:t>
            </a:r>
            <a:r>
              <a:rPr lang="zh-CN" altLang="en-US" dirty="0"/>
              <a:t>个（</a:t>
            </a:r>
            <a:r>
              <a:rPr lang="en-US" altLang="zh-CN" dirty="0"/>
              <a:t>ID</a:t>
            </a:r>
            <a:r>
              <a:rPr lang="zh-CN" altLang="en-US" dirty="0"/>
              <a:t>分别为</a:t>
            </a:r>
            <a:r>
              <a:rPr lang="en-US" altLang="zh-CN" dirty="0"/>
              <a:t>1,2</a:t>
            </a:r>
            <a:r>
              <a:rPr lang="zh-CN" altLang="en-US" dirty="0"/>
              <a:t>），第</a:t>
            </a:r>
            <a:r>
              <a:rPr lang="en-US" altLang="zh-CN" dirty="0"/>
              <a:t>2</a:t>
            </a:r>
            <a:r>
              <a:rPr lang="zh-CN" altLang="en-US" dirty="0"/>
              <a:t>个来了</a:t>
            </a:r>
            <a:r>
              <a:rPr lang="en-US" altLang="zh-CN" dirty="0"/>
              <a:t>5</a:t>
            </a:r>
            <a:r>
              <a:rPr lang="zh-CN" altLang="en-US" dirty="0"/>
              <a:t>人（</a:t>
            </a:r>
            <a:r>
              <a:rPr lang="en-US" altLang="zh-CN" dirty="0"/>
              <a:t>ID</a:t>
            </a:r>
            <a:r>
              <a:rPr lang="zh-CN" altLang="en-US" dirty="0"/>
              <a:t>分别为</a:t>
            </a:r>
            <a:r>
              <a:rPr lang="en-US" altLang="zh-CN" dirty="0"/>
              <a:t>3,4,5,6,7</a:t>
            </a:r>
            <a:r>
              <a:rPr lang="zh-CN" altLang="en-US" dirty="0"/>
              <a:t>），以此类推。</a:t>
            </a:r>
            <a:endParaRPr lang="en-US" altLang="zh-CN" dirty="0"/>
          </a:p>
          <a:p>
            <a:r>
              <a:rPr lang="zh-CN" altLang="en-US" b="1" dirty="0"/>
              <a:t>输出</a:t>
            </a:r>
            <a:r>
              <a:rPr lang="zh-CN" altLang="en-US" dirty="0"/>
              <a:t>：每个客户等待服务的时间周期数。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3.2 </a:t>
            </a:r>
            <a:r>
              <a:rPr lang="zh-CN" altLang="en-US" dirty="0"/>
              <a:t>：问题分析及算法设计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196752"/>
            <a:ext cx="7560840" cy="34163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zh-CN" altLang="en-US" b="1" dirty="0"/>
              <a:t>生产者</a:t>
            </a:r>
            <a:r>
              <a:rPr lang="en-US" altLang="zh-CN" b="1" dirty="0"/>
              <a:t>-</a:t>
            </a:r>
            <a:r>
              <a:rPr lang="zh-CN" altLang="en-US" b="1" dirty="0"/>
              <a:t>消费者</a:t>
            </a:r>
            <a:r>
              <a:rPr lang="zh-CN" altLang="en-US" dirty="0"/>
              <a:t>应用中消费者显然是先来先得到服务。在此，显然可用一个</a:t>
            </a:r>
            <a:r>
              <a:rPr lang="zh-CN" altLang="en-US" b="1" dirty="0"/>
              <a:t>队列</a:t>
            </a:r>
            <a:r>
              <a:rPr lang="zh-CN" altLang="en-US" dirty="0"/>
              <a:t>来存放等待服务的</a:t>
            </a:r>
            <a:r>
              <a:rPr lang="zh-CN" altLang="en-US" b="1" dirty="0"/>
              <a:t>客户</a:t>
            </a:r>
            <a:r>
              <a:rPr lang="zh-CN" altLang="en-US" dirty="0"/>
              <a:t>队列。每个客户有二个基本属性：排队序号和等待时间（时间周期数）：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 </a:t>
            </a:r>
            <a:r>
              <a:rPr lang="en-US" altLang="zh-CN" dirty="0" err="1"/>
              <a:t>cust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id;	//</a:t>
            </a:r>
            <a:r>
              <a:rPr lang="zh-CN" altLang="en-US" dirty="0"/>
              <a:t>客户排队序号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wtime</a:t>
            </a:r>
            <a:r>
              <a:rPr lang="en-US" altLang="zh-CN" dirty="0"/>
              <a:t>;  //</a:t>
            </a:r>
            <a:r>
              <a:rPr lang="zh-CN" altLang="en-US" dirty="0"/>
              <a:t>客户等待服务的时间（时间周期数）</a:t>
            </a:r>
            <a:endParaRPr lang="en-US" altLang="zh-CN" dirty="0"/>
          </a:p>
          <a:p>
            <a:r>
              <a:rPr lang="en-US" altLang="zh-CN" dirty="0"/>
              <a:t>};</a:t>
            </a:r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cust</a:t>
            </a:r>
            <a:r>
              <a:rPr lang="en-US" altLang="zh-CN" dirty="0"/>
              <a:t> </a:t>
            </a:r>
            <a:r>
              <a:rPr lang="en-US" altLang="zh-CN" dirty="0" err="1"/>
              <a:t>Cqueue</a:t>
            </a:r>
            <a:r>
              <a:rPr lang="en-US" altLang="zh-CN" dirty="0"/>
              <a:t>[MAXSIZE]; //</a:t>
            </a:r>
            <a:r>
              <a:rPr lang="zh-CN" altLang="en-US" dirty="0"/>
              <a:t>等待服务的客户队列，一个循环队列</a:t>
            </a:r>
            <a:endParaRPr lang="en-US" altLang="zh-CN" dirty="0"/>
          </a:p>
          <a:p>
            <a:r>
              <a:rPr lang="en-US" altLang="zh-CN" dirty="0"/>
              <a:t> </a:t>
            </a:r>
          </a:p>
          <a:p>
            <a:r>
              <a:rPr lang="zh-CN" altLang="en-US" dirty="0"/>
              <a:t>为了简化问题，可用一个变量来表示银行当前提供服务的</a:t>
            </a:r>
            <a:r>
              <a:rPr lang="zh-CN" altLang="en-US" b="1" dirty="0"/>
              <a:t>窗口数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 </a:t>
            </a:r>
            <a:r>
              <a:rPr lang="en-US" altLang="zh-CN" dirty="0" err="1"/>
              <a:t>snum</a:t>
            </a:r>
            <a:r>
              <a:rPr lang="en-US" altLang="zh-CN" dirty="0"/>
              <a:t>; </a:t>
            </a:r>
          </a:p>
          <a:p>
            <a:r>
              <a:rPr lang="zh-CN" altLang="en-US" dirty="0"/>
              <a:t>在本问题中，该变量的取值范围为</a:t>
            </a:r>
            <a:r>
              <a:rPr lang="en-US" altLang="zh-CN" dirty="0"/>
              <a:t>3&lt;= </a:t>
            </a:r>
            <a:r>
              <a:rPr lang="en-US" altLang="zh-CN" dirty="0" err="1"/>
              <a:t>snum</a:t>
            </a:r>
            <a:r>
              <a:rPr lang="en-US" altLang="zh-CN" dirty="0"/>
              <a:t> &lt;= 5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755576" y="692696"/>
            <a:ext cx="7391400" cy="49530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76"/>
              </a:gs>
            </a:gsLst>
            <a:path path="rect">
              <a:fillToRect r="100000" b="100000"/>
            </a:path>
          </a:gradFill>
          <a:ln w="12700" cap="sq">
            <a:noFill/>
            <a:miter lim="800000"/>
            <a:headEnd type="none" w="sm" len="sm"/>
            <a:tailEnd type="none" w="sm" len="sm"/>
          </a:ln>
          <a:effectLst>
            <a:outerShdw dist="278533" dir="2810857" algn="ctr" rotWithShape="0">
              <a:srgbClr val="B2B2B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1524000" y="1530350"/>
            <a:ext cx="4724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.1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栈的基本概念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1524000" y="1946275"/>
            <a:ext cx="5181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.2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栈的顺序存储结构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57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524000" y="2433638"/>
            <a:ext cx="5029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.3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栈的链式存储结构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59" name="Rectangle 7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24000" y="3400425"/>
            <a:ext cx="4191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.</a:t>
            </a: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4</a:t>
            </a:r>
            <a:r>
              <a:rPr kumimoji="1" lang="en-US" altLang="zh-CN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队的基本概念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60" name="Rectangle 8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524000" y="3892550"/>
            <a:ext cx="57150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.</a:t>
            </a: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5</a:t>
            </a:r>
            <a:r>
              <a:rPr kumimoji="1" lang="en-US" altLang="zh-CN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队的顺序存储结构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05161" name="Rectangle 9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524000" y="4384675"/>
            <a:ext cx="54102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</a:pP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3</a:t>
            </a:r>
            <a:r>
              <a:rPr kumimoji="1" lang="zh-CN" altLang="en-US" sz="2800" b="1" dirty="0">
                <a:solidFill>
                  <a:srgbClr val="FFFF00"/>
                </a:solidFill>
                <a:ea typeface="幼圆" pitchFamily="49" charset="-122"/>
              </a:rPr>
              <a:t>.</a:t>
            </a:r>
            <a:r>
              <a:rPr kumimoji="1" lang="en-US" altLang="zh-CN" sz="2800" b="1" dirty="0">
                <a:solidFill>
                  <a:srgbClr val="FFFF00"/>
                </a:solidFill>
                <a:ea typeface="幼圆" pitchFamily="49" charset="-122"/>
              </a:rPr>
              <a:t>6</a:t>
            </a:r>
            <a:r>
              <a:rPr kumimoji="1" lang="en-US" altLang="zh-CN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latin typeface="幼圆" pitchFamily="49" charset="-122"/>
                <a:ea typeface="幼圆" pitchFamily="49" charset="-122"/>
              </a:rPr>
              <a:t>队的链式存储结构</a:t>
            </a:r>
            <a:endParaRPr kumimoji="1" lang="zh-CN" altLang="en-US" sz="2800" b="1" dirty="0">
              <a:solidFill>
                <a:srgbClr val="00FFCC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1753" name="AutoShape 10"/>
          <p:cNvSpPr>
            <a:spLocks noChangeArrowheads="1"/>
          </p:cNvSpPr>
          <p:nvPr/>
        </p:nvSpPr>
        <p:spPr bwMode="auto">
          <a:xfrm>
            <a:off x="5961063" y="803275"/>
            <a:ext cx="2819400" cy="838200"/>
          </a:xfrm>
          <a:prstGeom prst="cloudCallout">
            <a:avLst>
              <a:gd name="adj1" fmla="val -48144"/>
              <a:gd name="adj2" fmla="val 82764"/>
            </a:avLst>
          </a:prstGeom>
          <a:solidFill>
            <a:srgbClr val="FFFF97"/>
          </a:solidFill>
          <a:ln w="12700" cap="sq">
            <a:solidFill>
              <a:srgbClr val="969696"/>
            </a:solidFill>
            <a:round/>
            <a:headEnd type="none" w="sm" len="sm"/>
            <a:tailEnd type="none" w="sm" len="sm"/>
          </a:ln>
          <a:effectLst>
            <a:outerShdw dist="109250" dir="2132261" algn="ctr" rotWithShape="0">
              <a:srgbClr val="B2B2B2"/>
            </a:outerShdw>
          </a:effectLst>
        </p:spPr>
        <p:txBody>
          <a:bodyPr/>
          <a:lstStyle/>
          <a:p>
            <a:pPr algn="ctr"/>
            <a:endParaRPr lang="zh-CN" altLang="en-US" sz="2400" b="1"/>
          </a:p>
        </p:txBody>
      </p:sp>
      <p:sp>
        <p:nvSpPr>
          <p:cNvPr id="31754" name="Text Box 11"/>
          <p:cNvSpPr txBox="1">
            <a:spLocks noChangeArrowheads="1"/>
          </p:cNvSpPr>
          <p:nvPr/>
        </p:nvSpPr>
        <p:spPr bwMode="auto">
          <a:xfrm>
            <a:off x="6289675" y="850900"/>
            <a:ext cx="25146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28398" dir="1593903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r>
              <a:rPr lang="zh-CN" altLang="en-US" sz="3600" b="1" i="1">
                <a:solidFill>
                  <a:srgbClr val="FF3300"/>
                </a:solidFill>
                <a:ea typeface="黑体" pitchFamily="2" charset="-122"/>
              </a:rPr>
              <a:t>本章内容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804025" y="1704975"/>
            <a:ext cx="1293813" cy="1076325"/>
            <a:chOff x="3756" y="3310"/>
            <a:chExt cx="815" cy="678"/>
          </a:xfrm>
        </p:grpSpPr>
        <p:sp>
          <p:nvSpPr>
            <p:cNvPr id="31757" name="Rectangle 13"/>
            <p:cNvSpPr>
              <a:spLocks noChangeArrowheads="1"/>
            </p:cNvSpPr>
            <p:nvPr/>
          </p:nvSpPr>
          <p:spPr bwMode="auto">
            <a:xfrm>
              <a:off x="3855" y="3440"/>
              <a:ext cx="635" cy="408"/>
            </a:xfrm>
            <a:prstGeom prst="rect">
              <a:avLst/>
            </a:prstGeom>
            <a:solidFill>
              <a:srgbClr val="D9D9D9"/>
            </a:solidFill>
            <a:ln w="1143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8" name="Freeform 14"/>
            <p:cNvSpPr>
              <a:spLocks/>
            </p:cNvSpPr>
            <p:nvPr/>
          </p:nvSpPr>
          <p:spPr bwMode="auto">
            <a:xfrm rot="-4617144">
              <a:off x="3760" y="3753"/>
              <a:ext cx="116" cy="34"/>
            </a:xfrm>
            <a:custGeom>
              <a:avLst/>
              <a:gdLst>
                <a:gd name="T0" fmla="*/ 1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1 w 248"/>
                <a:gd name="T25" fmla="*/ 0 h 191"/>
                <a:gd name="T26" fmla="*/ 1 w 248"/>
                <a:gd name="T27" fmla="*/ 0 h 191"/>
                <a:gd name="T28" fmla="*/ 1 w 248"/>
                <a:gd name="T29" fmla="*/ 0 h 191"/>
                <a:gd name="T30" fmla="*/ 1 w 248"/>
                <a:gd name="T31" fmla="*/ 0 h 191"/>
                <a:gd name="T32" fmla="*/ 1 w 248"/>
                <a:gd name="T33" fmla="*/ 0 h 191"/>
                <a:gd name="T34" fmla="*/ 1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Freeform 15"/>
            <p:cNvSpPr>
              <a:spLocks/>
            </p:cNvSpPr>
            <p:nvPr/>
          </p:nvSpPr>
          <p:spPr bwMode="auto">
            <a:xfrm rot="3000623">
              <a:off x="4413" y="3375"/>
              <a:ext cx="141" cy="59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0" name="Freeform 16"/>
            <p:cNvSpPr>
              <a:spLocks/>
            </p:cNvSpPr>
            <p:nvPr/>
          </p:nvSpPr>
          <p:spPr bwMode="auto">
            <a:xfrm rot="18599377" flipH="1">
              <a:off x="4453" y="3813"/>
              <a:ext cx="141" cy="77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1" name="Freeform 17"/>
            <p:cNvSpPr>
              <a:spLocks/>
            </p:cNvSpPr>
            <p:nvPr/>
          </p:nvSpPr>
          <p:spPr bwMode="auto">
            <a:xfrm rot="18599377" flipH="1">
              <a:off x="3965" y="3357"/>
              <a:ext cx="141" cy="48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Freeform 18"/>
            <p:cNvSpPr>
              <a:spLocks/>
            </p:cNvSpPr>
            <p:nvPr/>
          </p:nvSpPr>
          <p:spPr bwMode="auto">
            <a:xfrm rot="7962202">
              <a:off x="4451" y="3465"/>
              <a:ext cx="113" cy="43"/>
            </a:xfrm>
            <a:custGeom>
              <a:avLst/>
              <a:gdLst>
                <a:gd name="T0" fmla="*/ 1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1 w 248"/>
                <a:gd name="T29" fmla="*/ 0 h 191"/>
                <a:gd name="T30" fmla="*/ 1 w 248"/>
                <a:gd name="T31" fmla="*/ 0 h 191"/>
                <a:gd name="T32" fmla="*/ 1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3" name="Freeform 19"/>
            <p:cNvSpPr>
              <a:spLocks/>
            </p:cNvSpPr>
            <p:nvPr/>
          </p:nvSpPr>
          <p:spPr bwMode="auto">
            <a:xfrm rot="7513901">
              <a:off x="3779" y="3403"/>
              <a:ext cx="141" cy="36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" name="Freeform 20"/>
            <p:cNvSpPr>
              <a:spLocks/>
            </p:cNvSpPr>
            <p:nvPr/>
          </p:nvSpPr>
          <p:spPr bwMode="auto">
            <a:xfrm rot="-5160831">
              <a:off x="4060" y="3850"/>
              <a:ext cx="100" cy="59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" name="Freeform 21"/>
            <p:cNvSpPr>
              <a:spLocks/>
            </p:cNvSpPr>
            <p:nvPr/>
          </p:nvSpPr>
          <p:spPr bwMode="auto">
            <a:xfrm rot="-2250248">
              <a:off x="3851" y="3566"/>
              <a:ext cx="84" cy="36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Freeform 22"/>
            <p:cNvSpPr>
              <a:spLocks/>
            </p:cNvSpPr>
            <p:nvPr/>
          </p:nvSpPr>
          <p:spPr bwMode="auto">
            <a:xfrm rot="558124">
              <a:off x="4243" y="3859"/>
              <a:ext cx="109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7" name="Freeform 23"/>
            <p:cNvSpPr>
              <a:spLocks/>
            </p:cNvSpPr>
            <p:nvPr/>
          </p:nvSpPr>
          <p:spPr bwMode="auto">
            <a:xfrm>
              <a:off x="4409" y="3673"/>
              <a:ext cx="63" cy="73"/>
            </a:xfrm>
            <a:custGeom>
              <a:avLst/>
              <a:gdLst>
                <a:gd name="T0" fmla="*/ 0 w 157"/>
                <a:gd name="T1" fmla="*/ 0 h 172"/>
                <a:gd name="T2" fmla="*/ 0 w 157"/>
                <a:gd name="T3" fmla="*/ 0 h 172"/>
                <a:gd name="T4" fmla="*/ 0 w 157"/>
                <a:gd name="T5" fmla="*/ 0 h 172"/>
                <a:gd name="T6" fmla="*/ 0 w 157"/>
                <a:gd name="T7" fmla="*/ 0 h 172"/>
                <a:gd name="T8" fmla="*/ 0 w 157"/>
                <a:gd name="T9" fmla="*/ 0 h 172"/>
                <a:gd name="T10" fmla="*/ 0 w 157"/>
                <a:gd name="T11" fmla="*/ 0 h 172"/>
                <a:gd name="T12" fmla="*/ 0 w 157"/>
                <a:gd name="T13" fmla="*/ 0 h 172"/>
                <a:gd name="T14" fmla="*/ 0 w 157"/>
                <a:gd name="T15" fmla="*/ 0 h 172"/>
                <a:gd name="T16" fmla="*/ 0 w 157"/>
                <a:gd name="T17" fmla="*/ 0 h 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172"/>
                <a:gd name="T29" fmla="*/ 157 w 157"/>
                <a:gd name="T30" fmla="*/ 172 h 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172">
                  <a:moveTo>
                    <a:pt x="156" y="16"/>
                  </a:moveTo>
                  <a:cubicBezTo>
                    <a:pt x="133" y="8"/>
                    <a:pt x="128" y="0"/>
                    <a:pt x="108" y="24"/>
                  </a:cubicBezTo>
                  <a:cubicBezTo>
                    <a:pt x="103" y="31"/>
                    <a:pt x="106" y="42"/>
                    <a:pt x="100" y="48"/>
                  </a:cubicBezTo>
                  <a:cubicBezTo>
                    <a:pt x="94" y="54"/>
                    <a:pt x="84" y="53"/>
                    <a:pt x="76" y="56"/>
                  </a:cubicBezTo>
                  <a:cubicBezTo>
                    <a:pt x="64" y="74"/>
                    <a:pt x="0" y="172"/>
                    <a:pt x="68" y="104"/>
                  </a:cubicBezTo>
                  <a:cubicBezTo>
                    <a:pt x="106" y="161"/>
                    <a:pt x="86" y="166"/>
                    <a:pt x="124" y="128"/>
                  </a:cubicBezTo>
                  <a:cubicBezTo>
                    <a:pt x="144" y="68"/>
                    <a:pt x="126" y="142"/>
                    <a:pt x="116" y="80"/>
                  </a:cubicBezTo>
                  <a:cubicBezTo>
                    <a:pt x="113" y="60"/>
                    <a:pt x="138" y="42"/>
                    <a:pt x="148" y="32"/>
                  </a:cubicBezTo>
                  <a:cubicBezTo>
                    <a:pt x="157" y="5"/>
                    <a:pt x="156" y="0"/>
                    <a:pt x="156" y="1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Freeform 24"/>
            <p:cNvSpPr>
              <a:spLocks/>
            </p:cNvSpPr>
            <p:nvPr/>
          </p:nvSpPr>
          <p:spPr bwMode="auto">
            <a:xfrm>
              <a:off x="3926" y="3780"/>
              <a:ext cx="88" cy="84"/>
            </a:xfrm>
            <a:custGeom>
              <a:avLst/>
              <a:gdLst>
                <a:gd name="T0" fmla="*/ 2 w 157"/>
                <a:gd name="T1" fmla="*/ 0 h 172"/>
                <a:gd name="T2" fmla="*/ 2 w 157"/>
                <a:gd name="T3" fmla="*/ 0 h 172"/>
                <a:gd name="T4" fmla="*/ 2 w 157"/>
                <a:gd name="T5" fmla="*/ 0 h 172"/>
                <a:gd name="T6" fmla="*/ 1 w 157"/>
                <a:gd name="T7" fmla="*/ 0 h 172"/>
                <a:gd name="T8" fmla="*/ 1 w 157"/>
                <a:gd name="T9" fmla="*/ 0 h 172"/>
                <a:gd name="T10" fmla="*/ 2 w 157"/>
                <a:gd name="T11" fmla="*/ 0 h 172"/>
                <a:gd name="T12" fmla="*/ 2 w 157"/>
                <a:gd name="T13" fmla="*/ 0 h 172"/>
                <a:gd name="T14" fmla="*/ 2 w 157"/>
                <a:gd name="T15" fmla="*/ 0 h 172"/>
                <a:gd name="T16" fmla="*/ 2 w 157"/>
                <a:gd name="T17" fmla="*/ 0 h 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172"/>
                <a:gd name="T29" fmla="*/ 157 w 157"/>
                <a:gd name="T30" fmla="*/ 172 h 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172">
                  <a:moveTo>
                    <a:pt x="156" y="16"/>
                  </a:moveTo>
                  <a:cubicBezTo>
                    <a:pt x="133" y="8"/>
                    <a:pt x="128" y="0"/>
                    <a:pt x="108" y="24"/>
                  </a:cubicBezTo>
                  <a:cubicBezTo>
                    <a:pt x="103" y="31"/>
                    <a:pt x="106" y="42"/>
                    <a:pt x="100" y="48"/>
                  </a:cubicBezTo>
                  <a:cubicBezTo>
                    <a:pt x="94" y="54"/>
                    <a:pt x="84" y="53"/>
                    <a:pt x="76" y="56"/>
                  </a:cubicBezTo>
                  <a:cubicBezTo>
                    <a:pt x="64" y="74"/>
                    <a:pt x="0" y="172"/>
                    <a:pt x="68" y="104"/>
                  </a:cubicBezTo>
                  <a:cubicBezTo>
                    <a:pt x="106" y="161"/>
                    <a:pt x="86" y="166"/>
                    <a:pt x="124" y="128"/>
                  </a:cubicBezTo>
                  <a:cubicBezTo>
                    <a:pt x="144" y="68"/>
                    <a:pt x="126" y="142"/>
                    <a:pt x="116" y="80"/>
                  </a:cubicBezTo>
                  <a:cubicBezTo>
                    <a:pt x="113" y="60"/>
                    <a:pt x="138" y="42"/>
                    <a:pt x="148" y="32"/>
                  </a:cubicBezTo>
                  <a:cubicBezTo>
                    <a:pt x="157" y="5"/>
                    <a:pt x="156" y="0"/>
                    <a:pt x="156" y="1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Freeform 25"/>
            <p:cNvSpPr>
              <a:spLocks/>
            </p:cNvSpPr>
            <p:nvPr/>
          </p:nvSpPr>
          <p:spPr bwMode="auto">
            <a:xfrm rot="6855375">
              <a:off x="4466" y="3558"/>
              <a:ext cx="141" cy="68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Freeform 26"/>
            <p:cNvSpPr>
              <a:spLocks/>
            </p:cNvSpPr>
            <p:nvPr/>
          </p:nvSpPr>
          <p:spPr bwMode="auto">
            <a:xfrm rot="6442629">
              <a:off x="3819" y="3833"/>
              <a:ext cx="84" cy="48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Freeform 27"/>
            <p:cNvSpPr>
              <a:spLocks/>
            </p:cNvSpPr>
            <p:nvPr/>
          </p:nvSpPr>
          <p:spPr bwMode="auto">
            <a:xfrm rot="558124">
              <a:off x="4195" y="3768"/>
              <a:ext cx="109" cy="86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Freeform 28"/>
            <p:cNvSpPr>
              <a:spLocks/>
            </p:cNvSpPr>
            <p:nvPr/>
          </p:nvSpPr>
          <p:spPr bwMode="auto">
            <a:xfrm rot="558124">
              <a:off x="4152" y="3449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Freeform 29"/>
            <p:cNvSpPr>
              <a:spLocks/>
            </p:cNvSpPr>
            <p:nvPr/>
          </p:nvSpPr>
          <p:spPr bwMode="auto">
            <a:xfrm flipH="1">
              <a:off x="3766" y="3528"/>
              <a:ext cx="88" cy="84"/>
            </a:xfrm>
            <a:custGeom>
              <a:avLst/>
              <a:gdLst>
                <a:gd name="T0" fmla="*/ 2 w 157"/>
                <a:gd name="T1" fmla="*/ 0 h 172"/>
                <a:gd name="T2" fmla="*/ 2 w 157"/>
                <a:gd name="T3" fmla="*/ 0 h 172"/>
                <a:gd name="T4" fmla="*/ 2 w 157"/>
                <a:gd name="T5" fmla="*/ 0 h 172"/>
                <a:gd name="T6" fmla="*/ 1 w 157"/>
                <a:gd name="T7" fmla="*/ 0 h 172"/>
                <a:gd name="T8" fmla="*/ 1 w 157"/>
                <a:gd name="T9" fmla="*/ 0 h 172"/>
                <a:gd name="T10" fmla="*/ 2 w 157"/>
                <a:gd name="T11" fmla="*/ 0 h 172"/>
                <a:gd name="T12" fmla="*/ 2 w 157"/>
                <a:gd name="T13" fmla="*/ 0 h 172"/>
                <a:gd name="T14" fmla="*/ 2 w 157"/>
                <a:gd name="T15" fmla="*/ 0 h 172"/>
                <a:gd name="T16" fmla="*/ 2 w 157"/>
                <a:gd name="T17" fmla="*/ 0 h 1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7"/>
                <a:gd name="T28" fmla="*/ 0 h 172"/>
                <a:gd name="T29" fmla="*/ 157 w 157"/>
                <a:gd name="T30" fmla="*/ 172 h 1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7" h="172">
                  <a:moveTo>
                    <a:pt x="156" y="16"/>
                  </a:moveTo>
                  <a:cubicBezTo>
                    <a:pt x="133" y="8"/>
                    <a:pt x="128" y="0"/>
                    <a:pt x="108" y="24"/>
                  </a:cubicBezTo>
                  <a:cubicBezTo>
                    <a:pt x="103" y="31"/>
                    <a:pt x="106" y="42"/>
                    <a:pt x="100" y="48"/>
                  </a:cubicBezTo>
                  <a:cubicBezTo>
                    <a:pt x="94" y="54"/>
                    <a:pt x="84" y="53"/>
                    <a:pt x="76" y="56"/>
                  </a:cubicBezTo>
                  <a:cubicBezTo>
                    <a:pt x="64" y="74"/>
                    <a:pt x="0" y="172"/>
                    <a:pt x="68" y="104"/>
                  </a:cubicBezTo>
                  <a:cubicBezTo>
                    <a:pt x="106" y="161"/>
                    <a:pt x="86" y="166"/>
                    <a:pt x="124" y="128"/>
                  </a:cubicBezTo>
                  <a:cubicBezTo>
                    <a:pt x="144" y="68"/>
                    <a:pt x="126" y="142"/>
                    <a:pt x="116" y="80"/>
                  </a:cubicBezTo>
                  <a:cubicBezTo>
                    <a:pt x="113" y="60"/>
                    <a:pt x="138" y="42"/>
                    <a:pt x="148" y="32"/>
                  </a:cubicBezTo>
                  <a:cubicBezTo>
                    <a:pt x="157" y="5"/>
                    <a:pt x="156" y="0"/>
                    <a:pt x="156" y="16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4" name="Freeform 30"/>
            <p:cNvSpPr>
              <a:spLocks/>
            </p:cNvSpPr>
            <p:nvPr/>
          </p:nvSpPr>
          <p:spPr bwMode="auto">
            <a:xfrm rot="558124">
              <a:off x="3876" y="3655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5" name="Freeform 31"/>
            <p:cNvSpPr>
              <a:spLocks/>
            </p:cNvSpPr>
            <p:nvPr/>
          </p:nvSpPr>
          <p:spPr bwMode="auto">
            <a:xfrm rot="558124">
              <a:off x="4422" y="3786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6" name="Freeform 32"/>
            <p:cNvSpPr>
              <a:spLocks/>
            </p:cNvSpPr>
            <p:nvPr/>
          </p:nvSpPr>
          <p:spPr bwMode="auto">
            <a:xfrm rot="558124">
              <a:off x="3878" y="3457"/>
              <a:ext cx="109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7" name="Freeform 33"/>
            <p:cNvSpPr>
              <a:spLocks/>
            </p:cNvSpPr>
            <p:nvPr/>
          </p:nvSpPr>
          <p:spPr bwMode="auto">
            <a:xfrm>
              <a:off x="4218" y="3383"/>
              <a:ext cx="113" cy="48"/>
            </a:xfrm>
            <a:custGeom>
              <a:avLst/>
              <a:gdLst>
                <a:gd name="T0" fmla="*/ 1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1 w 248"/>
                <a:gd name="T29" fmla="*/ 0 h 191"/>
                <a:gd name="T30" fmla="*/ 1 w 248"/>
                <a:gd name="T31" fmla="*/ 0 h 191"/>
                <a:gd name="T32" fmla="*/ 1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8" name="Freeform 34"/>
            <p:cNvSpPr>
              <a:spLocks/>
            </p:cNvSpPr>
            <p:nvPr/>
          </p:nvSpPr>
          <p:spPr bwMode="auto">
            <a:xfrm rot="-4012660">
              <a:off x="3872" y="3880"/>
              <a:ext cx="141" cy="48"/>
            </a:xfrm>
            <a:custGeom>
              <a:avLst/>
              <a:gdLst>
                <a:gd name="T0" fmla="*/ 3 w 248"/>
                <a:gd name="T1" fmla="*/ 0 h 191"/>
                <a:gd name="T2" fmla="*/ 2 w 248"/>
                <a:gd name="T3" fmla="*/ 0 h 191"/>
                <a:gd name="T4" fmla="*/ 2 w 248"/>
                <a:gd name="T5" fmla="*/ 0 h 191"/>
                <a:gd name="T6" fmla="*/ 1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1 w 248"/>
                <a:gd name="T15" fmla="*/ 0 h 191"/>
                <a:gd name="T16" fmla="*/ 1 w 248"/>
                <a:gd name="T17" fmla="*/ 0 h 191"/>
                <a:gd name="T18" fmla="*/ 1 w 248"/>
                <a:gd name="T19" fmla="*/ 0 h 191"/>
                <a:gd name="T20" fmla="*/ 2 w 248"/>
                <a:gd name="T21" fmla="*/ 0 h 191"/>
                <a:gd name="T22" fmla="*/ 2 w 248"/>
                <a:gd name="T23" fmla="*/ 0 h 191"/>
                <a:gd name="T24" fmla="*/ 3 w 248"/>
                <a:gd name="T25" fmla="*/ 0 h 191"/>
                <a:gd name="T26" fmla="*/ 3 w 248"/>
                <a:gd name="T27" fmla="*/ 0 h 191"/>
                <a:gd name="T28" fmla="*/ 4 w 248"/>
                <a:gd name="T29" fmla="*/ 0 h 191"/>
                <a:gd name="T30" fmla="*/ 5 w 248"/>
                <a:gd name="T31" fmla="*/ 0 h 191"/>
                <a:gd name="T32" fmla="*/ 3 w 248"/>
                <a:gd name="T33" fmla="*/ 0 h 191"/>
                <a:gd name="T34" fmla="*/ 3 w 248"/>
                <a:gd name="T35" fmla="*/ 0 h 191"/>
                <a:gd name="T36" fmla="*/ 3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9" name="Freeform 35"/>
            <p:cNvSpPr>
              <a:spLocks/>
            </p:cNvSpPr>
            <p:nvPr/>
          </p:nvSpPr>
          <p:spPr bwMode="auto">
            <a:xfrm rot="18599377" flipH="1">
              <a:off x="4009" y="3404"/>
              <a:ext cx="158" cy="27"/>
            </a:xfrm>
            <a:custGeom>
              <a:avLst/>
              <a:gdLst>
                <a:gd name="T0" fmla="*/ 8 w 248"/>
                <a:gd name="T1" fmla="*/ 0 h 191"/>
                <a:gd name="T2" fmla="*/ 4 w 248"/>
                <a:gd name="T3" fmla="*/ 0 h 191"/>
                <a:gd name="T4" fmla="*/ 4 w 248"/>
                <a:gd name="T5" fmla="*/ 0 h 191"/>
                <a:gd name="T6" fmla="*/ 3 w 248"/>
                <a:gd name="T7" fmla="*/ 0 h 191"/>
                <a:gd name="T8" fmla="*/ 1 w 248"/>
                <a:gd name="T9" fmla="*/ 0 h 191"/>
                <a:gd name="T10" fmla="*/ 0 w 248"/>
                <a:gd name="T11" fmla="*/ 0 h 191"/>
                <a:gd name="T12" fmla="*/ 1 w 248"/>
                <a:gd name="T13" fmla="*/ 0 h 191"/>
                <a:gd name="T14" fmla="*/ 2 w 248"/>
                <a:gd name="T15" fmla="*/ 0 h 191"/>
                <a:gd name="T16" fmla="*/ 2 w 248"/>
                <a:gd name="T17" fmla="*/ 0 h 191"/>
                <a:gd name="T18" fmla="*/ 3 w 248"/>
                <a:gd name="T19" fmla="*/ 0 h 191"/>
                <a:gd name="T20" fmla="*/ 4 w 248"/>
                <a:gd name="T21" fmla="*/ 0 h 191"/>
                <a:gd name="T22" fmla="*/ 4 w 248"/>
                <a:gd name="T23" fmla="*/ 0 h 191"/>
                <a:gd name="T24" fmla="*/ 7 w 248"/>
                <a:gd name="T25" fmla="*/ 0 h 191"/>
                <a:gd name="T26" fmla="*/ 7 w 248"/>
                <a:gd name="T27" fmla="*/ 0 h 191"/>
                <a:gd name="T28" fmla="*/ 8 w 248"/>
                <a:gd name="T29" fmla="*/ 0 h 191"/>
                <a:gd name="T30" fmla="*/ 11 w 248"/>
                <a:gd name="T31" fmla="*/ 0 h 191"/>
                <a:gd name="T32" fmla="*/ 8 w 248"/>
                <a:gd name="T33" fmla="*/ 0 h 191"/>
                <a:gd name="T34" fmla="*/ 7 w 248"/>
                <a:gd name="T35" fmla="*/ 0 h 191"/>
                <a:gd name="T36" fmla="*/ 6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Freeform 36"/>
            <p:cNvSpPr>
              <a:spLocks/>
            </p:cNvSpPr>
            <p:nvPr/>
          </p:nvSpPr>
          <p:spPr bwMode="auto">
            <a:xfrm rot="18599377" flipH="1">
              <a:off x="4077" y="3871"/>
              <a:ext cx="188" cy="45"/>
            </a:xfrm>
            <a:custGeom>
              <a:avLst/>
              <a:gdLst>
                <a:gd name="T0" fmla="*/ 27 w 248"/>
                <a:gd name="T1" fmla="*/ 0 h 191"/>
                <a:gd name="T2" fmla="*/ 16 w 248"/>
                <a:gd name="T3" fmla="*/ 0 h 191"/>
                <a:gd name="T4" fmla="*/ 13 w 248"/>
                <a:gd name="T5" fmla="*/ 0 h 191"/>
                <a:gd name="T6" fmla="*/ 8 w 248"/>
                <a:gd name="T7" fmla="*/ 0 h 191"/>
                <a:gd name="T8" fmla="*/ 4 w 248"/>
                <a:gd name="T9" fmla="*/ 0 h 191"/>
                <a:gd name="T10" fmla="*/ 0 w 248"/>
                <a:gd name="T11" fmla="*/ 0 h 191"/>
                <a:gd name="T12" fmla="*/ 4 w 248"/>
                <a:gd name="T13" fmla="*/ 0 h 191"/>
                <a:gd name="T14" fmla="*/ 6 w 248"/>
                <a:gd name="T15" fmla="*/ 0 h 191"/>
                <a:gd name="T16" fmla="*/ 6 w 248"/>
                <a:gd name="T17" fmla="*/ 0 h 191"/>
                <a:gd name="T18" fmla="*/ 11 w 248"/>
                <a:gd name="T19" fmla="*/ 0 h 191"/>
                <a:gd name="T20" fmla="*/ 14 w 248"/>
                <a:gd name="T21" fmla="*/ 0 h 191"/>
                <a:gd name="T22" fmla="*/ 16 w 248"/>
                <a:gd name="T23" fmla="*/ 0 h 191"/>
                <a:gd name="T24" fmla="*/ 24 w 248"/>
                <a:gd name="T25" fmla="*/ 0 h 191"/>
                <a:gd name="T26" fmla="*/ 25 w 248"/>
                <a:gd name="T27" fmla="*/ 0 h 191"/>
                <a:gd name="T28" fmla="*/ 29 w 248"/>
                <a:gd name="T29" fmla="*/ 0 h 191"/>
                <a:gd name="T30" fmla="*/ 36 w 248"/>
                <a:gd name="T31" fmla="*/ 0 h 191"/>
                <a:gd name="T32" fmla="*/ 27 w 248"/>
                <a:gd name="T33" fmla="*/ 0 h 191"/>
                <a:gd name="T34" fmla="*/ 25 w 248"/>
                <a:gd name="T35" fmla="*/ 0 h 191"/>
                <a:gd name="T36" fmla="*/ 2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Freeform 37"/>
            <p:cNvSpPr>
              <a:spLocks/>
            </p:cNvSpPr>
            <p:nvPr/>
          </p:nvSpPr>
          <p:spPr bwMode="auto">
            <a:xfrm rot="558124">
              <a:off x="3756" y="3657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2" name="Freeform 38"/>
            <p:cNvSpPr>
              <a:spLocks/>
            </p:cNvSpPr>
            <p:nvPr/>
          </p:nvSpPr>
          <p:spPr bwMode="auto">
            <a:xfrm rot="558124">
              <a:off x="4379" y="3871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3" name="Freeform 39"/>
            <p:cNvSpPr>
              <a:spLocks/>
            </p:cNvSpPr>
            <p:nvPr/>
          </p:nvSpPr>
          <p:spPr bwMode="auto">
            <a:xfrm rot="558124">
              <a:off x="4345" y="3463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4" name="Freeform 40"/>
            <p:cNvSpPr>
              <a:spLocks/>
            </p:cNvSpPr>
            <p:nvPr/>
          </p:nvSpPr>
          <p:spPr bwMode="auto">
            <a:xfrm rot="-237609">
              <a:off x="4404" y="3579"/>
              <a:ext cx="77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0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5" name="Freeform 41"/>
            <p:cNvSpPr>
              <a:spLocks/>
            </p:cNvSpPr>
            <p:nvPr/>
          </p:nvSpPr>
          <p:spPr bwMode="auto">
            <a:xfrm rot="558124">
              <a:off x="4014" y="3872"/>
              <a:ext cx="109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6" name="Freeform 42"/>
            <p:cNvSpPr>
              <a:spLocks/>
            </p:cNvSpPr>
            <p:nvPr/>
          </p:nvSpPr>
          <p:spPr bwMode="auto">
            <a:xfrm rot="-4841876">
              <a:off x="4482" y="3702"/>
              <a:ext cx="109" cy="52"/>
            </a:xfrm>
            <a:custGeom>
              <a:avLst/>
              <a:gdLst>
                <a:gd name="T0" fmla="*/ 0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0 w 248"/>
                <a:gd name="T25" fmla="*/ 0 h 191"/>
                <a:gd name="T26" fmla="*/ 0 w 248"/>
                <a:gd name="T27" fmla="*/ 0 h 191"/>
                <a:gd name="T28" fmla="*/ 0 w 248"/>
                <a:gd name="T29" fmla="*/ 0 h 191"/>
                <a:gd name="T30" fmla="*/ 1 w 248"/>
                <a:gd name="T31" fmla="*/ 0 h 191"/>
                <a:gd name="T32" fmla="*/ 0 w 248"/>
                <a:gd name="T33" fmla="*/ 0 h 191"/>
                <a:gd name="T34" fmla="*/ 0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7" name="Freeform 43"/>
            <p:cNvSpPr>
              <a:spLocks/>
            </p:cNvSpPr>
            <p:nvPr/>
          </p:nvSpPr>
          <p:spPr bwMode="auto">
            <a:xfrm rot="-4617144">
              <a:off x="3843" y="3491"/>
              <a:ext cx="116" cy="34"/>
            </a:xfrm>
            <a:custGeom>
              <a:avLst/>
              <a:gdLst>
                <a:gd name="T0" fmla="*/ 1 w 248"/>
                <a:gd name="T1" fmla="*/ 0 h 191"/>
                <a:gd name="T2" fmla="*/ 0 w 248"/>
                <a:gd name="T3" fmla="*/ 0 h 191"/>
                <a:gd name="T4" fmla="*/ 0 w 248"/>
                <a:gd name="T5" fmla="*/ 0 h 191"/>
                <a:gd name="T6" fmla="*/ 0 w 248"/>
                <a:gd name="T7" fmla="*/ 0 h 191"/>
                <a:gd name="T8" fmla="*/ 0 w 248"/>
                <a:gd name="T9" fmla="*/ 0 h 191"/>
                <a:gd name="T10" fmla="*/ 0 w 248"/>
                <a:gd name="T11" fmla="*/ 0 h 191"/>
                <a:gd name="T12" fmla="*/ 0 w 248"/>
                <a:gd name="T13" fmla="*/ 0 h 191"/>
                <a:gd name="T14" fmla="*/ 0 w 248"/>
                <a:gd name="T15" fmla="*/ 0 h 191"/>
                <a:gd name="T16" fmla="*/ 0 w 248"/>
                <a:gd name="T17" fmla="*/ 0 h 191"/>
                <a:gd name="T18" fmla="*/ 0 w 248"/>
                <a:gd name="T19" fmla="*/ 0 h 191"/>
                <a:gd name="T20" fmla="*/ 0 w 248"/>
                <a:gd name="T21" fmla="*/ 0 h 191"/>
                <a:gd name="T22" fmla="*/ 0 w 248"/>
                <a:gd name="T23" fmla="*/ 0 h 191"/>
                <a:gd name="T24" fmla="*/ 1 w 248"/>
                <a:gd name="T25" fmla="*/ 0 h 191"/>
                <a:gd name="T26" fmla="*/ 1 w 248"/>
                <a:gd name="T27" fmla="*/ 0 h 191"/>
                <a:gd name="T28" fmla="*/ 1 w 248"/>
                <a:gd name="T29" fmla="*/ 0 h 191"/>
                <a:gd name="T30" fmla="*/ 1 w 248"/>
                <a:gd name="T31" fmla="*/ 0 h 191"/>
                <a:gd name="T32" fmla="*/ 1 w 248"/>
                <a:gd name="T33" fmla="*/ 0 h 191"/>
                <a:gd name="T34" fmla="*/ 1 w 248"/>
                <a:gd name="T35" fmla="*/ 0 h 191"/>
                <a:gd name="T36" fmla="*/ 0 w 248"/>
                <a:gd name="T37" fmla="*/ 0 h 1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8"/>
                <a:gd name="T58" fmla="*/ 0 h 191"/>
                <a:gd name="T59" fmla="*/ 248 w 248"/>
                <a:gd name="T60" fmla="*/ 191 h 1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8" h="191">
                  <a:moveTo>
                    <a:pt x="184" y="36"/>
                  </a:moveTo>
                  <a:cubicBezTo>
                    <a:pt x="127" y="55"/>
                    <a:pt x="150" y="43"/>
                    <a:pt x="112" y="68"/>
                  </a:cubicBezTo>
                  <a:cubicBezTo>
                    <a:pt x="104" y="63"/>
                    <a:pt x="94" y="60"/>
                    <a:pt x="88" y="52"/>
                  </a:cubicBezTo>
                  <a:cubicBezTo>
                    <a:pt x="67" y="26"/>
                    <a:pt x="98" y="10"/>
                    <a:pt x="56" y="52"/>
                  </a:cubicBezTo>
                  <a:cubicBezTo>
                    <a:pt x="51" y="67"/>
                    <a:pt x="41" y="110"/>
                    <a:pt x="24" y="124"/>
                  </a:cubicBezTo>
                  <a:cubicBezTo>
                    <a:pt x="17" y="129"/>
                    <a:pt x="0" y="140"/>
                    <a:pt x="0" y="132"/>
                  </a:cubicBezTo>
                  <a:cubicBezTo>
                    <a:pt x="0" y="122"/>
                    <a:pt x="16" y="121"/>
                    <a:pt x="24" y="116"/>
                  </a:cubicBezTo>
                  <a:cubicBezTo>
                    <a:pt x="29" y="124"/>
                    <a:pt x="36" y="131"/>
                    <a:pt x="40" y="140"/>
                  </a:cubicBezTo>
                  <a:cubicBezTo>
                    <a:pt x="44" y="148"/>
                    <a:pt x="40" y="164"/>
                    <a:pt x="48" y="164"/>
                  </a:cubicBezTo>
                  <a:cubicBezTo>
                    <a:pt x="59" y="164"/>
                    <a:pt x="63" y="146"/>
                    <a:pt x="72" y="140"/>
                  </a:cubicBezTo>
                  <a:cubicBezTo>
                    <a:pt x="79" y="135"/>
                    <a:pt x="88" y="135"/>
                    <a:pt x="96" y="132"/>
                  </a:cubicBezTo>
                  <a:cubicBezTo>
                    <a:pt x="96" y="132"/>
                    <a:pt x="69" y="191"/>
                    <a:pt x="112" y="148"/>
                  </a:cubicBezTo>
                  <a:cubicBezTo>
                    <a:pt x="133" y="127"/>
                    <a:pt x="147" y="97"/>
                    <a:pt x="168" y="76"/>
                  </a:cubicBezTo>
                  <a:cubicBezTo>
                    <a:pt x="171" y="89"/>
                    <a:pt x="166" y="106"/>
                    <a:pt x="176" y="116"/>
                  </a:cubicBezTo>
                  <a:cubicBezTo>
                    <a:pt x="182" y="122"/>
                    <a:pt x="194" y="113"/>
                    <a:pt x="200" y="108"/>
                  </a:cubicBezTo>
                  <a:cubicBezTo>
                    <a:pt x="219" y="92"/>
                    <a:pt x="231" y="69"/>
                    <a:pt x="248" y="52"/>
                  </a:cubicBezTo>
                  <a:cubicBezTo>
                    <a:pt x="233" y="8"/>
                    <a:pt x="218" y="13"/>
                    <a:pt x="184" y="36"/>
                  </a:cubicBezTo>
                  <a:cubicBezTo>
                    <a:pt x="181" y="25"/>
                    <a:pt x="186" y="0"/>
                    <a:pt x="176" y="4"/>
                  </a:cubicBezTo>
                  <a:cubicBezTo>
                    <a:pt x="155" y="13"/>
                    <a:pt x="152" y="44"/>
                    <a:pt x="136" y="60"/>
                  </a:cubicBezTo>
                </a:path>
              </a:pathLst>
            </a:custGeom>
            <a:solidFill>
              <a:srgbClr val="FFFFFF"/>
            </a:solidFill>
            <a:ln w="12700" cap="flat" cmpd="sng">
              <a:noFill/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8" name="Rectangle 44"/>
            <p:cNvSpPr>
              <a:spLocks noChangeArrowheads="1"/>
            </p:cNvSpPr>
            <p:nvPr/>
          </p:nvSpPr>
          <p:spPr bwMode="auto">
            <a:xfrm>
              <a:off x="3893" y="3477"/>
              <a:ext cx="553" cy="336"/>
            </a:xfrm>
            <a:prstGeom prst="rect">
              <a:avLst/>
            </a:prstGeom>
            <a:solidFill>
              <a:srgbClr val="D9D9D9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3913" y="3445"/>
              <a:ext cx="504" cy="29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algn="ctr" rotWithShape="0">
                <a:srgbClr val="000000"/>
              </a:outerShdw>
            </a:effec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 dirty="0">
                  <a:solidFill>
                    <a:srgbClr val="FF0000"/>
                  </a:solidFill>
                  <a:ea typeface="华文彩云" pitchFamily="2" charset="-122"/>
                </a:rPr>
                <a:t>重点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/>
      <p:bldP spid="305157" grpId="0"/>
      <p:bldP spid="305159" grpId="0"/>
      <p:bldP spid="30516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3.2 </a:t>
            </a:r>
            <a:r>
              <a:rPr lang="zh-CN" altLang="en-US" dirty="0"/>
              <a:t>：问题分析及算法设计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1196752"/>
            <a:ext cx="7560840" cy="45243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dirty="0"/>
              <a:t>主要算法：</a:t>
            </a:r>
            <a:endParaRPr lang="en-US" altLang="zh-CN" dirty="0"/>
          </a:p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for(clock=1; ; clock++) //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在每个时间周期内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{</a:t>
            </a: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1. If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客户等待队列非空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 indent="803275"/>
            <a:r>
              <a:rPr lang="zh-CN" altLang="en-US" dirty="0">
                <a:latin typeface="楷体" pitchFamily="49" charset="-122"/>
                <a:ea typeface="楷体" pitchFamily="49" charset="-122"/>
              </a:rPr>
              <a:t>将每个客户的等待时间增加一个时间单元；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2. If(clock &lt;= </a:t>
            </a:r>
            <a:r>
              <a:rPr lang="en-US" altLang="zh-CN" dirty="0" err="1">
                <a:latin typeface="楷体" pitchFamily="49" charset="-122"/>
                <a:ea typeface="楷体" pitchFamily="49" charset="-122"/>
              </a:rPr>
              <a:t>simulationtime</a:t>
            </a:r>
            <a:r>
              <a:rPr lang="en-US" altLang="zh-CN" dirty="0">
                <a:latin typeface="楷体" pitchFamily="49" charset="-122"/>
                <a:ea typeface="楷体" pitchFamily="49" charset="-122"/>
              </a:rPr>
              <a:t>)</a:t>
            </a:r>
          </a:p>
          <a:p>
            <a:pPr marL="1260475"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2.1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如果有新客户到来（从输入中读入本周期内新来客户数），将其入队；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1260475" lvl="1"/>
            <a:r>
              <a:rPr lang="en-US" altLang="zh-CN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2.2 </a:t>
            </a:r>
            <a:r>
              <a:rPr lang="zh-CN" altLang="en-US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根据等待服务客户数重新计算服务窗口数；</a:t>
            </a:r>
            <a:endParaRPr lang="en-US" altLang="zh-CN" b="1" dirty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pPr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3. If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客户等待队列非空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1260475" lvl="1"/>
            <a:r>
              <a:rPr lang="en-US" altLang="zh-CN" dirty="0">
                <a:latin typeface="楷体" pitchFamily="49" charset="-122"/>
                <a:ea typeface="楷体" pitchFamily="49" charset="-122"/>
              </a:rPr>
              <a:t>3.1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从客户队列中取（出队）相应数目（按实际服务窗口数）客户获得服务；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pPr marL="1260475" lvl="1"/>
            <a:r>
              <a:rPr lang="en-US" altLang="zh-CN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3.2 </a:t>
            </a:r>
            <a:r>
              <a:rPr lang="zh-CN" altLang="en-US" b="1" dirty="0">
                <a:solidFill>
                  <a:srgbClr val="7030A0"/>
                </a:solidFill>
                <a:latin typeface="楷体" pitchFamily="49" charset="-122"/>
                <a:ea typeface="楷体" pitchFamily="49" charset="-122"/>
              </a:rPr>
              <a:t>然后根据等待服务客户数重新计算服务窗口数；</a:t>
            </a:r>
            <a:endParaRPr lang="en-US" altLang="zh-CN" b="1" dirty="0">
              <a:solidFill>
                <a:srgbClr val="7030A0"/>
              </a:solidFill>
              <a:latin typeface="楷体" pitchFamily="49" charset="-122"/>
              <a:ea typeface="楷体" pitchFamily="49" charset="-122"/>
            </a:endParaRPr>
          </a:p>
          <a:p>
            <a:pPr marL="1260475" lvl="1" indent="-457200"/>
            <a:r>
              <a:rPr lang="en-US" altLang="zh-CN" dirty="0">
                <a:latin typeface="楷体" pitchFamily="49" charset="-122"/>
                <a:ea typeface="楷体" pitchFamily="49" charset="-122"/>
              </a:rPr>
              <a:t>Else </a:t>
            </a:r>
            <a:r>
              <a:rPr lang="zh-CN" altLang="en-US" dirty="0">
                <a:latin typeface="楷体" pitchFamily="49" charset="-122"/>
                <a:ea typeface="楷体" pitchFamily="49" charset="-122"/>
              </a:rPr>
              <a:t>结束模拟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en-US" altLang="zh-CN" dirty="0">
                <a:latin typeface="楷体" pitchFamily="49" charset="-122"/>
                <a:ea typeface="楷体" pitchFamily="49" charset="-122"/>
              </a:rPr>
              <a:t>}</a:t>
            </a:r>
          </a:p>
          <a:p>
            <a:pPr lvl="1"/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3.2 </a:t>
            </a:r>
            <a:r>
              <a:rPr lang="zh-CN" altLang="en-US" dirty="0"/>
              <a:t>：思考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6084168" y="260648"/>
            <a:ext cx="2851150" cy="1033463"/>
            <a:chOff x="404" y="73"/>
            <a:chExt cx="1161" cy="651"/>
          </a:xfrm>
        </p:grpSpPr>
        <p:sp>
          <p:nvSpPr>
            <p:cNvPr id="5" name="AutoShape 50"/>
            <p:cNvSpPr>
              <a:spLocks noChangeArrowheads="1"/>
            </p:cNvSpPr>
            <p:nvPr/>
          </p:nvSpPr>
          <p:spPr bwMode="auto">
            <a:xfrm>
              <a:off x="404" y="132"/>
              <a:ext cx="922" cy="592"/>
            </a:xfrm>
            <a:prstGeom prst="irregularSeal2">
              <a:avLst/>
            </a:prstGeom>
            <a:solidFill>
              <a:srgbClr val="CCFFFF"/>
            </a:solidFill>
            <a:ln w="69850" cap="sq">
              <a:solidFill>
                <a:srgbClr val="FFCC00"/>
              </a:solidFill>
              <a:miter lim="800000"/>
              <a:headEnd/>
              <a:tailEnd/>
            </a:ln>
            <a:effectLst>
              <a:outerShdw dist="137372" dir="2021404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Rectangle 51"/>
            <p:cNvSpPr>
              <a:spLocks noChangeArrowheads="1"/>
            </p:cNvSpPr>
            <p:nvPr/>
          </p:nvSpPr>
          <p:spPr bwMode="auto">
            <a:xfrm rot="-63299">
              <a:off x="509" y="73"/>
              <a:ext cx="105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zh-CN" altLang="en-US" sz="6000" baseline="0" dirty="0">
                  <a:solidFill>
                    <a:srgbClr val="FF3300"/>
                  </a:solidFill>
                  <a:latin typeface="方正舒体" pitchFamily="2" charset="-122"/>
                  <a:ea typeface="华文新魏" pitchFamily="2" charset="-122"/>
                </a:rPr>
                <a:t>思考</a:t>
              </a:r>
              <a:endParaRPr kumimoji="1" lang="zh-CN" altLang="en-US" sz="6000" baseline="0" dirty="0">
                <a:solidFill>
                  <a:srgbClr val="FF3300"/>
                </a:solidFill>
                <a:latin typeface="黑体" pitchFamily="2" charset="-122"/>
                <a:ea typeface="华文新魏" pitchFamily="2" charset="-122"/>
              </a:endParaRP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827584" y="1340768"/>
            <a:ext cx="7200800" cy="4092537"/>
            <a:chOff x="289" y="1200"/>
            <a:chExt cx="5136" cy="2352"/>
          </a:xfrm>
        </p:grpSpPr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289" y="1200"/>
              <a:ext cx="5136" cy="2352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92" y="1522"/>
              <a:ext cx="4804" cy="1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spcBef>
                  <a:spcPct val="0"/>
                </a:spcBef>
              </a:pPr>
              <a:r>
                <a:rPr lang="zh-CN" altLang="en-US" sz="20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在本问题中，当前</a:t>
              </a:r>
              <a:r>
                <a:rPr lang="zh-CN" altLang="en-US" sz="20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服务窗口平均排队等待服务的客户</a:t>
              </a:r>
              <a:r>
                <a:rPr lang="zh-CN" altLang="en-US" sz="20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人员数小于某个阈值时，临时窗口将不再提供服务，一来该策略不是最优，二来也不符合实际情况。现增加如下规则：</a:t>
              </a:r>
              <a:endParaRPr lang="en-US" altLang="zh-CN" sz="20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US" altLang="zh-CN" sz="20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20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外币和对公窗口应优先处理本业务，即当有对应业务（有客户等待时）时应优先处理，只有当本业务没有排队客户时，才能处理对私业务；</a:t>
              </a:r>
              <a:endParaRPr lang="en-US" altLang="zh-CN" sz="20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algn="just" fontAlgn="base"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US" altLang="zh-CN" sz="20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20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当外币和对公窗口没有等待客户同时对私窗口有等待客户排队时，将处理对私业务（资源利用最大化）。</a:t>
              </a:r>
              <a:endParaRPr lang="zh-CN" altLang="en-US" sz="20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优先队列（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Priority queue</a:t>
            </a:r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*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395536" y="1196752"/>
            <a:ext cx="8137353" cy="4905122"/>
            <a:chOff x="-19" y="993"/>
            <a:chExt cx="5804" cy="2313"/>
          </a:xfrm>
        </p:grpSpPr>
        <p:sp>
          <p:nvSpPr>
            <p:cNvPr id="5" name="Freeform 9"/>
            <p:cNvSpPr>
              <a:spLocks/>
            </p:cNvSpPr>
            <p:nvPr/>
          </p:nvSpPr>
          <p:spPr bwMode="auto">
            <a:xfrm>
              <a:off x="-19" y="993"/>
              <a:ext cx="5804" cy="2235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35" y="1197"/>
              <a:ext cx="5061" cy="2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 fontAlgn="base">
                <a:lnSpc>
                  <a:spcPts val="3100"/>
                </a:lnSpc>
                <a:spcBef>
                  <a:spcPct val="0"/>
                </a:spcBef>
              </a:pPr>
              <a:r>
                <a:rPr lang="zh-CN" altLang="en-US" sz="2400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在实际应用时，前述简单队列结构是不够的，先入先出机制需要使用某些优先规则来完善。如：</a:t>
              </a:r>
              <a:endParaRPr lang="en-US" altLang="zh-CN" sz="2400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  <a:p>
              <a:pPr lvl="1" algn="just" fontAlgn="base">
                <a:lnSpc>
                  <a:spcPts val="3100"/>
                </a:lnSpc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en-US" altLang="zh-CN" sz="240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 </a:t>
              </a:r>
              <a:r>
                <a:rPr lang="zh-CN" altLang="en-US" sz="24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在服务行业，通常有残疾人、老人优先</a:t>
              </a:r>
              <a:endParaRPr lang="en-US" altLang="zh-CN" sz="24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806450" lvl="1" indent="-349250" algn="just" fontAlgn="base">
                <a:lnSpc>
                  <a:spcPts val="3100"/>
                </a:lnSpc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24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在公路上某些特殊车辆（如救护车、消防车）优先</a:t>
              </a:r>
              <a:endParaRPr lang="en-US" altLang="zh-CN" sz="24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marL="806450" lvl="1" indent="-349250" algn="just" fontAlgn="base">
                <a:lnSpc>
                  <a:spcPts val="3100"/>
                </a:lnSpc>
                <a:spcBef>
                  <a:spcPct val="0"/>
                </a:spcBef>
                <a:buFont typeface="Wingdings" pitchFamily="2" charset="2"/>
                <a:buChar char="Ø"/>
              </a:pPr>
              <a:r>
                <a:rPr lang="zh-CN" altLang="en-US" sz="2400" dirty="0">
                  <a:solidFill>
                    <a:srgbClr val="000080"/>
                  </a:solidFill>
                  <a:latin typeface="楷体" pitchFamily="49" charset="-122"/>
                  <a:ea typeface="楷体" pitchFamily="49" charset="-122"/>
                </a:rPr>
                <a:t>在操作系统进程调度中，具有高优先级的进程优先执行</a:t>
              </a:r>
              <a:endParaRPr lang="en-US" altLang="zh-CN" sz="2400" dirty="0">
                <a:solidFill>
                  <a:srgbClr val="00008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just" fontAlgn="base">
                <a:lnSpc>
                  <a:spcPts val="3100"/>
                </a:lnSpc>
                <a:spcBef>
                  <a:spcPct val="0"/>
                </a:spcBef>
              </a:pPr>
              <a:r>
                <a:rPr lang="zh-CN" altLang="en-US" sz="24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优先队列（</a:t>
              </a:r>
              <a:r>
                <a:rPr lang="en-US" altLang="zh-CN" sz="24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Priority Queue</a:t>
              </a:r>
              <a:r>
                <a:rPr lang="zh-CN" altLang="en-US" sz="2400" b="1" baseline="0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）</a:t>
              </a:r>
              <a:r>
                <a:rPr lang="zh-CN" altLang="en-US" sz="2400" b="1" dirty="0">
                  <a:solidFill>
                    <a:srgbClr val="000080"/>
                  </a:solidFill>
                  <a:latin typeface="幼圆" pitchFamily="49" charset="-122"/>
                  <a:ea typeface="幼圆" pitchFamily="49" charset="-122"/>
                </a:rPr>
                <a:t>：根据元素的优先级及在队列中的当前位置决定出队的顺序。</a:t>
              </a:r>
              <a:endParaRPr lang="zh-CN" altLang="en-US" sz="2400" b="1" baseline="0" dirty="0">
                <a:solidFill>
                  <a:srgbClr val="00008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优先队列的实现</a:t>
            </a:r>
            <a:r>
              <a:rPr lang="en-US" altLang="zh-CN" sz="32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*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755576" y="1124744"/>
            <a:ext cx="7560840" cy="5402746"/>
            <a:chOff x="672" y="1008"/>
            <a:chExt cx="3504" cy="1079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672" y="1008"/>
              <a:ext cx="3504" cy="1079"/>
            </a:xfrm>
            <a:prstGeom prst="rect">
              <a:avLst/>
            </a:prstGeom>
            <a:solidFill>
              <a:srgbClr val="FFDEBD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97566" dir="2700000" algn="ctr" rotWithShape="0">
                <a:srgbClr val="C0C0C0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772" y="1048"/>
              <a:ext cx="3371" cy="9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marL="363538" indent="-363538">
                <a:buFont typeface="Wingdings" pitchFamily="2" charset="2"/>
                <a:buChar char="u"/>
              </a:pPr>
              <a:r>
                <a:rPr lang="zh-CN" altLang="en-US" sz="2400" dirty="0">
                  <a:solidFill>
                    <a:srgbClr val="000099"/>
                  </a:solidFill>
                </a:rPr>
                <a:t>方法一：使用两种变种链表实现。一种链表是所有元素都按进入顺序排列（队），取元素效率为</a:t>
              </a:r>
              <a:r>
                <a:rPr lang="en-US" altLang="zh-CN" sz="2400" dirty="0">
                  <a:solidFill>
                    <a:srgbClr val="000099"/>
                  </a:solidFill>
                </a:rPr>
                <a:t>O(n) </a:t>
              </a:r>
              <a:r>
                <a:rPr lang="zh-CN" altLang="en-US" sz="2400" dirty="0">
                  <a:solidFill>
                    <a:srgbClr val="000099"/>
                  </a:solidFill>
                </a:rPr>
                <a:t>；另一种链表是根据元素的优先级决定新增位置（按优先级排序），新增元素效率为</a:t>
              </a:r>
              <a:r>
                <a:rPr lang="en-US" altLang="zh-CN" sz="2400" dirty="0">
                  <a:solidFill>
                    <a:srgbClr val="000099"/>
                  </a:solidFill>
                </a:rPr>
                <a:t>O(n)</a:t>
              </a:r>
              <a:r>
                <a:rPr lang="zh-CN" altLang="en-US" sz="2400" dirty="0">
                  <a:solidFill>
                    <a:srgbClr val="000099"/>
                  </a:solidFill>
                </a:rPr>
                <a:t>。实现简单。</a:t>
              </a:r>
              <a:endParaRPr lang="en-US" altLang="zh-CN" sz="2400" dirty="0">
                <a:solidFill>
                  <a:srgbClr val="000099"/>
                </a:solidFill>
              </a:endParaRPr>
            </a:p>
            <a:p>
              <a:pPr marL="363538" indent="-363538"/>
              <a:endParaRPr lang="en-US" altLang="zh-CN" sz="2400" dirty="0">
                <a:solidFill>
                  <a:srgbClr val="000099"/>
                </a:solidFill>
              </a:endParaRPr>
            </a:p>
            <a:p>
              <a:pPr marL="363538" indent="-363538">
                <a:buFont typeface="Wingdings" pitchFamily="2" charset="2"/>
                <a:buChar char="u"/>
              </a:pPr>
              <a:r>
                <a:rPr lang="zh-CN" altLang="en-US" sz="2400" dirty="0">
                  <a:solidFill>
                    <a:srgbClr val="000099"/>
                  </a:solidFill>
                </a:rPr>
                <a:t>方法二：使用一个链表和一个指针数组，链表用于存放元素，一个指向链表的指针数组用于确定新加入的元素应该在哪个范围中，算法的时间复杂度为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O(      )</a:t>
              </a:r>
              <a:r>
                <a:rPr lang="zh-CN" altLang="en-US" sz="2400" dirty="0">
                  <a:solidFill>
                    <a:srgbClr val="000099"/>
                  </a:solidFill>
                </a:rPr>
                <a:t>。（</a:t>
              </a:r>
              <a:r>
                <a:rPr lang="en-US" altLang="zh-CN" sz="2400" dirty="0" err="1">
                  <a:solidFill>
                    <a:srgbClr val="000099"/>
                  </a:solidFill>
                </a:rPr>
                <a:t>J.O.Hendriksen</a:t>
              </a:r>
              <a:r>
                <a:rPr lang="zh-CN" altLang="en-US" sz="2400" dirty="0">
                  <a:solidFill>
                    <a:srgbClr val="000099"/>
                  </a:solidFill>
                </a:rPr>
                <a:t>提出）。</a:t>
              </a:r>
              <a:endParaRPr lang="en-US" altLang="zh-CN" sz="2400" dirty="0">
                <a:solidFill>
                  <a:srgbClr val="000099"/>
                </a:solidFill>
              </a:endParaRPr>
            </a:p>
            <a:p>
              <a:pPr marL="363538" indent="-363538"/>
              <a:endParaRPr lang="en-US" altLang="zh-CN" sz="2400" dirty="0">
                <a:solidFill>
                  <a:srgbClr val="000099"/>
                </a:solidFill>
              </a:endParaRPr>
            </a:p>
            <a:p>
              <a:pPr marL="363538" indent="-363538">
                <a:buFont typeface="Wingdings" pitchFamily="2" charset="2"/>
                <a:buChar char="u"/>
              </a:pPr>
              <a:r>
                <a:rPr lang="zh-CN" altLang="en-US" sz="2400" dirty="0">
                  <a:solidFill>
                    <a:srgbClr val="000099"/>
                  </a:solidFill>
                </a:rPr>
                <a:t>方法三：</a:t>
              </a:r>
              <a:r>
                <a:rPr lang="zh-CN" altLang="en-US" sz="2400" b="1" dirty="0">
                  <a:solidFill>
                    <a:srgbClr val="000099"/>
                  </a:solidFill>
                </a:rPr>
                <a:t>用一个堆（</a:t>
              </a:r>
              <a:r>
                <a:rPr lang="en-US" altLang="zh-CN" sz="2400" b="1" dirty="0">
                  <a:solidFill>
                    <a:srgbClr val="000099"/>
                  </a:solidFill>
                </a:rPr>
                <a:t>Heap</a:t>
              </a:r>
              <a:r>
                <a:rPr lang="zh-CN" altLang="en-US" sz="2400" b="1" dirty="0">
                  <a:solidFill>
                    <a:srgbClr val="000099"/>
                  </a:solidFill>
                </a:rPr>
                <a:t>）结构实现。这是常用的一种高效实现优先队列的方法</a:t>
              </a:r>
              <a:r>
                <a:rPr lang="zh-CN" altLang="en-US" sz="2400" dirty="0">
                  <a:solidFill>
                    <a:srgbClr val="000099"/>
                  </a:solidFill>
                </a:rPr>
                <a:t>（原理将在树中讲解），算法的时间复杂度为</a:t>
              </a:r>
              <a:r>
                <a:rPr lang="zh-CN" altLang="en-US" sz="24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（</a:t>
              </a:r>
              <a:r>
                <a:rPr lang="en-US" altLang="zh-CN" sz="24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log</a:t>
              </a:r>
              <a:r>
                <a:rPr lang="en-US" altLang="zh-CN" sz="2400" baseline="-250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en-US" altLang="zh-CN" sz="24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 N</a:t>
              </a:r>
              <a:r>
                <a:rPr lang="zh-CN" altLang="en-US" sz="2400" dirty="0">
                  <a:solidFill>
                    <a:srgbClr val="002060"/>
                  </a:solidFill>
                  <a:latin typeface="黑体" pitchFamily="2" charset="-122"/>
                  <a:ea typeface="黑体" pitchFamily="2" charset="-122"/>
                </a:rPr>
                <a:t>） </a:t>
              </a:r>
              <a:r>
                <a:rPr lang="zh-CN" altLang="en-US" sz="2400" dirty="0">
                  <a:solidFill>
                    <a:srgbClr val="000099"/>
                  </a:solidFill>
                </a:rPr>
                <a:t>。</a:t>
              </a:r>
              <a:endParaRPr lang="en-US" altLang="zh-CN" sz="2400" dirty="0">
                <a:solidFill>
                  <a:srgbClr val="000099"/>
                </a:solidFill>
              </a:endParaRPr>
            </a:p>
          </p:txBody>
        </p:sp>
      </p:grpSp>
      <p:graphicFrame>
        <p:nvGraphicFramePr>
          <p:cNvPr id="10" name="对象 9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8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Rectangle 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691680" y="4293096"/>
          <a:ext cx="424684" cy="402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9" name="公式" r:id="rId4" imgW="241200" imgH="228600" progId="Equation.3">
                  <p:embed/>
                </p:oleObj>
              </mc:Choice>
              <mc:Fallback>
                <p:oleObj name="公式" r:id="rId4" imgW="2412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293096"/>
                        <a:ext cx="424684" cy="4023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 rot="-821294">
            <a:off x="1944688" y="2466975"/>
            <a:ext cx="4775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6000" b="1">
                <a:solidFill>
                  <a:srgbClr val="FFFFFF"/>
                </a:solidFill>
                <a:ea typeface="黑体" pitchFamily="2" charset="-122"/>
              </a:rPr>
              <a:t>本章内容小结</a:t>
            </a:r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 rot="-821294">
            <a:off x="2438400" y="1600200"/>
            <a:ext cx="5607050" cy="1798638"/>
          </a:xfrm>
          <a:custGeom>
            <a:avLst/>
            <a:gdLst>
              <a:gd name="T0" fmla="*/ 2147483647 w 3784"/>
              <a:gd name="T1" fmla="*/ 2147483647 h 1277"/>
              <a:gd name="T2" fmla="*/ 2147483647 w 3784"/>
              <a:gd name="T3" fmla="*/ 2147483647 h 1277"/>
              <a:gd name="T4" fmla="*/ 2147483647 w 3784"/>
              <a:gd name="T5" fmla="*/ 2147483647 h 1277"/>
              <a:gd name="T6" fmla="*/ 2147483647 w 3784"/>
              <a:gd name="T7" fmla="*/ 0 h 1277"/>
              <a:gd name="T8" fmla="*/ 2147483647 w 3784"/>
              <a:gd name="T9" fmla="*/ 2147483647 h 1277"/>
              <a:gd name="T10" fmla="*/ 2147483647 w 3784"/>
              <a:gd name="T11" fmla="*/ 2147483647 h 1277"/>
              <a:gd name="T12" fmla="*/ 2147483647 w 3784"/>
              <a:gd name="T13" fmla="*/ 2147483647 h 1277"/>
              <a:gd name="T14" fmla="*/ 2147483647 w 3784"/>
              <a:gd name="T15" fmla="*/ 2147483647 h 1277"/>
              <a:gd name="T16" fmla="*/ 2147483647 w 3784"/>
              <a:gd name="T17" fmla="*/ 2147483647 h 1277"/>
              <a:gd name="T18" fmla="*/ 2147483647 w 3784"/>
              <a:gd name="T19" fmla="*/ 2147483647 h 1277"/>
              <a:gd name="T20" fmla="*/ 2147483647 w 3784"/>
              <a:gd name="T21" fmla="*/ 2147483647 h 1277"/>
              <a:gd name="T22" fmla="*/ 2147483647 w 3784"/>
              <a:gd name="T23" fmla="*/ 2147483647 h 1277"/>
              <a:gd name="T24" fmla="*/ 2147483647 w 3784"/>
              <a:gd name="T25" fmla="*/ 2147483647 h 1277"/>
              <a:gd name="T26" fmla="*/ 2147483647 w 3784"/>
              <a:gd name="T27" fmla="*/ 2147483647 h 1277"/>
              <a:gd name="T28" fmla="*/ 2147483647 w 3784"/>
              <a:gd name="T29" fmla="*/ 2147483647 h 1277"/>
              <a:gd name="T30" fmla="*/ 2147483647 w 3784"/>
              <a:gd name="T31" fmla="*/ 2147483647 h 1277"/>
              <a:gd name="T32" fmla="*/ 2147483647 w 3784"/>
              <a:gd name="T33" fmla="*/ 2147483647 h 1277"/>
              <a:gd name="T34" fmla="*/ 2147483647 w 3784"/>
              <a:gd name="T35" fmla="*/ 2147483647 h 1277"/>
              <a:gd name="T36" fmla="*/ 2147483647 w 3784"/>
              <a:gd name="T37" fmla="*/ 2147483647 h 1277"/>
              <a:gd name="T38" fmla="*/ 2147483647 w 3784"/>
              <a:gd name="T39" fmla="*/ 2147483647 h 1277"/>
              <a:gd name="T40" fmla="*/ 2147483647 w 3784"/>
              <a:gd name="T41" fmla="*/ 2147483647 h 1277"/>
              <a:gd name="T42" fmla="*/ 2147483647 w 3784"/>
              <a:gd name="T43" fmla="*/ 2147483647 h 1277"/>
              <a:gd name="T44" fmla="*/ 2147483647 w 3784"/>
              <a:gd name="T45" fmla="*/ 2147483647 h 1277"/>
              <a:gd name="T46" fmla="*/ 2147483647 w 3784"/>
              <a:gd name="T47" fmla="*/ 2147483647 h 1277"/>
              <a:gd name="T48" fmla="*/ 2147483647 w 3784"/>
              <a:gd name="T49" fmla="*/ 2147483647 h 1277"/>
              <a:gd name="T50" fmla="*/ 2147483647 w 3784"/>
              <a:gd name="T51" fmla="*/ 2147483647 h 1277"/>
              <a:gd name="T52" fmla="*/ 2147483647 w 3784"/>
              <a:gd name="T53" fmla="*/ 2147483647 h 1277"/>
              <a:gd name="T54" fmla="*/ 2147483647 w 3784"/>
              <a:gd name="T55" fmla="*/ 2147483647 h 1277"/>
              <a:gd name="T56" fmla="*/ 2147483647 w 3784"/>
              <a:gd name="T57" fmla="*/ 2147483647 h 1277"/>
              <a:gd name="T58" fmla="*/ 2147483647 w 3784"/>
              <a:gd name="T59" fmla="*/ 2147483647 h 1277"/>
              <a:gd name="T60" fmla="*/ 2147483647 w 3784"/>
              <a:gd name="T61" fmla="*/ 2147483647 h 1277"/>
              <a:gd name="T62" fmla="*/ 2147483647 w 3784"/>
              <a:gd name="T63" fmla="*/ 2147483647 h 1277"/>
              <a:gd name="T64" fmla="*/ 2147483647 w 3784"/>
              <a:gd name="T65" fmla="*/ 2147483647 h 1277"/>
              <a:gd name="T66" fmla="*/ 2147483647 w 3784"/>
              <a:gd name="T67" fmla="*/ 2147483647 h 1277"/>
              <a:gd name="T68" fmla="*/ 2147483647 w 3784"/>
              <a:gd name="T69" fmla="*/ 2147483647 h 1277"/>
              <a:gd name="T70" fmla="*/ 2147483647 w 3784"/>
              <a:gd name="T71" fmla="*/ 2147483647 h 1277"/>
              <a:gd name="T72" fmla="*/ 2147483647 w 3784"/>
              <a:gd name="T73" fmla="*/ 2147483647 h 1277"/>
              <a:gd name="T74" fmla="*/ 2147483647 w 3784"/>
              <a:gd name="T75" fmla="*/ 2147483647 h 1277"/>
              <a:gd name="T76" fmla="*/ 2147483647 w 3784"/>
              <a:gd name="T77" fmla="*/ 2147483647 h 1277"/>
              <a:gd name="T78" fmla="*/ 2147483647 w 3784"/>
              <a:gd name="T79" fmla="*/ 2147483647 h 127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784" h="1277">
                <a:moveTo>
                  <a:pt x="103" y="68"/>
                </a:moveTo>
                <a:cubicBezTo>
                  <a:pt x="243" y="78"/>
                  <a:pt x="381" y="93"/>
                  <a:pt x="521" y="102"/>
                </a:cubicBezTo>
                <a:cubicBezTo>
                  <a:pt x="1201" y="86"/>
                  <a:pt x="1871" y="53"/>
                  <a:pt x="2554" y="45"/>
                </a:cubicBezTo>
                <a:cubicBezTo>
                  <a:pt x="2942" y="26"/>
                  <a:pt x="3328" y="8"/>
                  <a:pt x="3717" y="0"/>
                </a:cubicBezTo>
                <a:cubicBezTo>
                  <a:pt x="3710" y="11"/>
                  <a:pt x="3705" y="25"/>
                  <a:pt x="3695" y="34"/>
                </a:cubicBezTo>
                <a:cubicBezTo>
                  <a:pt x="3675" y="52"/>
                  <a:pt x="3627" y="79"/>
                  <a:pt x="3627" y="79"/>
                </a:cubicBezTo>
                <a:cubicBezTo>
                  <a:pt x="3630" y="126"/>
                  <a:pt x="3630" y="309"/>
                  <a:pt x="3672" y="373"/>
                </a:cubicBezTo>
                <a:cubicBezTo>
                  <a:pt x="3681" y="387"/>
                  <a:pt x="3702" y="388"/>
                  <a:pt x="3717" y="396"/>
                </a:cubicBezTo>
                <a:cubicBezTo>
                  <a:pt x="3688" y="514"/>
                  <a:pt x="3687" y="626"/>
                  <a:pt x="3729" y="746"/>
                </a:cubicBezTo>
                <a:cubicBezTo>
                  <a:pt x="3725" y="772"/>
                  <a:pt x="3729" y="801"/>
                  <a:pt x="3717" y="825"/>
                </a:cubicBezTo>
                <a:cubicBezTo>
                  <a:pt x="3712" y="835"/>
                  <a:pt x="3685" y="824"/>
                  <a:pt x="3684" y="836"/>
                </a:cubicBezTo>
                <a:cubicBezTo>
                  <a:pt x="3666" y="986"/>
                  <a:pt x="3690" y="991"/>
                  <a:pt x="3751" y="1085"/>
                </a:cubicBezTo>
                <a:cubicBezTo>
                  <a:pt x="3755" y="1107"/>
                  <a:pt x="3758" y="1130"/>
                  <a:pt x="3763" y="1152"/>
                </a:cubicBezTo>
                <a:cubicBezTo>
                  <a:pt x="3766" y="1164"/>
                  <a:pt x="3784" y="1179"/>
                  <a:pt x="3774" y="1186"/>
                </a:cubicBezTo>
                <a:cubicBezTo>
                  <a:pt x="3752" y="1201"/>
                  <a:pt x="3721" y="1193"/>
                  <a:pt x="3695" y="1197"/>
                </a:cubicBezTo>
                <a:cubicBezTo>
                  <a:pt x="3676" y="1200"/>
                  <a:pt x="3657" y="1208"/>
                  <a:pt x="3638" y="1209"/>
                </a:cubicBezTo>
                <a:cubicBezTo>
                  <a:pt x="3521" y="1216"/>
                  <a:pt x="3405" y="1216"/>
                  <a:pt x="3288" y="1220"/>
                </a:cubicBezTo>
                <a:cubicBezTo>
                  <a:pt x="3224" y="1233"/>
                  <a:pt x="3159" y="1239"/>
                  <a:pt x="3096" y="1254"/>
                </a:cubicBezTo>
                <a:cubicBezTo>
                  <a:pt x="2888" y="1220"/>
                  <a:pt x="2848" y="1235"/>
                  <a:pt x="2554" y="1243"/>
                </a:cubicBezTo>
                <a:cubicBezTo>
                  <a:pt x="2233" y="1263"/>
                  <a:pt x="1917" y="1270"/>
                  <a:pt x="1594" y="1277"/>
                </a:cubicBezTo>
                <a:cubicBezTo>
                  <a:pt x="1372" y="1273"/>
                  <a:pt x="1150" y="1273"/>
                  <a:pt x="928" y="1265"/>
                </a:cubicBezTo>
                <a:cubicBezTo>
                  <a:pt x="916" y="1265"/>
                  <a:pt x="974" y="1254"/>
                  <a:pt x="962" y="1254"/>
                </a:cubicBezTo>
                <a:cubicBezTo>
                  <a:pt x="664" y="1246"/>
                  <a:pt x="367" y="1247"/>
                  <a:pt x="69" y="1243"/>
                </a:cubicBezTo>
                <a:cubicBezTo>
                  <a:pt x="73" y="1220"/>
                  <a:pt x="69" y="1195"/>
                  <a:pt x="81" y="1175"/>
                </a:cubicBezTo>
                <a:cubicBezTo>
                  <a:pt x="87" y="1165"/>
                  <a:pt x="111" y="1175"/>
                  <a:pt x="115" y="1164"/>
                </a:cubicBezTo>
                <a:cubicBezTo>
                  <a:pt x="132" y="1117"/>
                  <a:pt x="122" y="1064"/>
                  <a:pt x="137" y="1017"/>
                </a:cubicBezTo>
                <a:cubicBezTo>
                  <a:pt x="121" y="950"/>
                  <a:pt x="116" y="896"/>
                  <a:pt x="103" y="825"/>
                </a:cubicBezTo>
                <a:cubicBezTo>
                  <a:pt x="99" y="802"/>
                  <a:pt x="81" y="757"/>
                  <a:pt x="81" y="757"/>
                </a:cubicBezTo>
                <a:cubicBezTo>
                  <a:pt x="60" y="615"/>
                  <a:pt x="46" y="600"/>
                  <a:pt x="69" y="463"/>
                </a:cubicBezTo>
                <a:cubicBezTo>
                  <a:pt x="73" y="440"/>
                  <a:pt x="84" y="418"/>
                  <a:pt x="92" y="396"/>
                </a:cubicBezTo>
                <a:cubicBezTo>
                  <a:pt x="96" y="385"/>
                  <a:pt x="103" y="362"/>
                  <a:pt x="103" y="362"/>
                </a:cubicBezTo>
                <a:cubicBezTo>
                  <a:pt x="93" y="342"/>
                  <a:pt x="74" y="307"/>
                  <a:pt x="69" y="283"/>
                </a:cubicBezTo>
                <a:cubicBezTo>
                  <a:pt x="64" y="257"/>
                  <a:pt x="69" y="228"/>
                  <a:pt x="58" y="204"/>
                </a:cubicBezTo>
                <a:cubicBezTo>
                  <a:pt x="52" y="191"/>
                  <a:pt x="35" y="189"/>
                  <a:pt x="24" y="181"/>
                </a:cubicBezTo>
                <a:cubicBezTo>
                  <a:pt x="17" y="170"/>
                  <a:pt x="4" y="160"/>
                  <a:pt x="2" y="147"/>
                </a:cubicBezTo>
                <a:cubicBezTo>
                  <a:pt x="0" y="132"/>
                  <a:pt x="10" y="117"/>
                  <a:pt x="13" y="102"/>
                </a:cubicBezTo>
                <a:cubicBezTo>
                  <a:pt x="18" y="76"/>
                  <a:pt x="20" y="49"/>
                  <a:pt x="24" y="23"/>
                </a:cubicBezTo>
                <a:cubicBezTo>
                  <a:pt x="39" y="27"/>
                  <a:pt x="54" y="31"/>
                  <a:pt x="69" y="34"/>
                </a:cubicBezTo>
                <a:cubicBezTo>
                  <a:pt x="92" y="38"/>
                  <a:pt x="115" y="40"/>
                  <a:pt x="137" y="45"/>
                </a:cubicBezTo>
                <a:cubicBezTo>
                  <a:pt x="149" y="48"/>
                  <a:pt x="171" y="57"/>
                  <a:pt x="171" y="57"/>
                </a:cubicBezTo>
              </a:path>
            </a:pathLst>
          </a:cu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lin ang="2700000" scaled="1"/>
          </a:gradFill>
          <a:ln w="9525" cap="flat" cmpd="sng">
            <a:noFill/>
            <a:prstDash val="solid"/>
            <a:round/>
            <a:headEnd/>
            <a:tailEnd/>
          </a:ln>
          <a:effectLst>
            <a:outerShdw dist="239623" dir="1920323" algn="ctr" rotWithShape="0">
              <a:srgbClr val="808080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 rot="-821294">
            <a:off x="2833688" y="1946275"/>
            <a:ext cx="54721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pPr fontAlgn="t">
              <a:spcBef>
                <a:spcPct val="50000"/>
              </a:spcBef>
            </a:pPr>
            <a:r>
              <a:rPr lang="zh-CN" altLang="en-US" sz="6000" b="1">
                <a:solidFill>
                  <a:srgbClr val="FFFF00"/>
                </a:solidFill>
                <a:ea typeface="黑体" pitchFamily="2" charset="-122"/>
              </a:rPr>
              <a:t>本章内容小结</a:t>
            </a:r>
          </a:p>
        </p:txBody>
      </p:sp>
      <p:graphicFrame>
        <p:nvGraphicFramePr>
          <p:cNvPr id="84997" name="Object 6"/>
          <p:cNvGraphicFramePr>
            <a:graphicFrameLocks noChangeAspect="1"/>
          </p:cNvGraphicFramePr>
          <p:nvPr/>
        </p:nvGraphicFramePr>
        <p:xfrm>
          <a:off x="533400" y="2514600"/>
          <a:ext cx="21336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Photo Editor 照片" r:id="rId3" imgW="533474" imgH="952633" progId="">
                  <p:embed/>
                </p:oleObj>
              </mc:Choice>
              <mc:Fallback>
                <p:oleObj name="Photo Editor 照片" r:id="rId3" imgW="533474" imgH="952633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21336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81000" y="2413000"/>
            <a:ext cx="647934" cy="12957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28398" dir="1593903" algn="ctr" rotWithShape="0">
              <a:srgbClr val="000000"/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zh-CN" altLang="en-US" sz="3600" b="1" dirty="0">
                <a:solidFill>
                  <a:srgbClr val="FF3300"/>
                </a:solidFill>
                <a:ea typeface="黑体" pitchFamily="2" charset="-122"/>
              </a:rPr>
              <a:t>栈</a:t>
            </a:r>
          </a:p>
          <a:p>
            <a:pPr>
              <a:lnSpc>
                <a:spcPct val="85000"/>
              </a:lnSpc>
            </a:pPr>
            <a:r>
              <a:rPr lang="zh-CN" altLang="en-US" sz="2000" b="1" dirty="0">
                <a:solidFill>
                  <a:srgbClr val="FF3300"/>
                </a:solidFill>
                <a:ea typeface="黑体" pitchFamily="2" charset="-122"/>
              </a:rPr>
              <a:t>   、</a:t>
            </a:r>
          </a:p>
          <a:p>
            <a:pPr>
              <a:lnSpc>
                <a:spcPct val="85000"/>
              </a:lnSpc>
            </a:pPr>
            <a:r>
              <a:rPr lang="zh-CN" altLang="en-US" sz="3600" b="1">
                <a:solidFill>
                  <a:srgbClr val="FF3300"/>
                </a:solidFill>
                <a:ea typeface="黑体" pitchFamily="2" charset="-122"/>
              </a:rPr>
              <a:t>队</a:t>
            </a:r>
            <a:endParaRPr lang="zh-CN" altLang="en-US" sz="3600" b="1" dirty="0">
              <a:solidFill>
                <a:srgbClr val="FF3300"/>
              </a:solidFill>
              <a:ea typeface="黑体" pitchFamily="2" charset="-122"/>
            </a:endParaRP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1600200" y="957263"/>
            <a:ext cx="43434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27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chemeClr val="accent2"/>
                </a:solidFill>
                <a:ea typeface="黑体" pitchFamily="2" charset="-122"/>
              </a:rPr>
              <a:t>栈、队的基本概念</a:t>
            </a: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1600200" y="2633663"/>
            <a:ext cx="51816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27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chemeClr val="accent2"/>
                </a:solidFill>
                <a:ea typeface="黑体" pitchFamily="2" charset="-122"/>
              </a:rPr>
              <a:t>栈、队的顺序存储结构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1600200" y="4348163"/>
            <a:ext cx="51816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12700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chemeClr val="accent2"/>
                </a:solidFill>
                <a:ea typeface="黑体" pitchFamily="2" charset="-122"/>
              </a:rPr>
              <a:t>栈、队的链式存储结构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1600200" y="5605463"/>
            <a:ext cx="4495800" cy="549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28398" dir="1593903" algn="ctr" rotWithShape="0">
              <a:srgbClr val="000000"/>
            </a:outerShdw>
          </a:effectLst>
        </p:spPr>
        <p:txBody>
          <a:bodyPr>
            <a:spAutoFit/>
          </a:bodyPr>
          <a:lstStyle/>
          <a:p>
            <a:r>
              <a:rPr lang="zh-CN" altLang="en-US" sz="3000" b="1" dirty="0">
                <a:solidFill>
                  <a:schemeClr val="accent1"/>
                </a:solidFill>
                <a:ea typeface="黑体" pitchFamily="2" charset="-122"/>
              </a:rPr>
              <a:t>栈、队的应用举例</a:t>
            </a:r>
          </a:p>
        </p:txBody>
      </p:sp>
      <p:sp>
        <p:nvSpPr>
          <p:cNvPr id="272391" name="Rectangle 7"/>
          <p:cNvSpPr>
            <a:spLocks noChangeArrowheads="1"/>
          </p:cNvSpPr>
          <p:nvPr/>
        </p:nvSpPr>
        <p:spPr bwMode="auto">
          <a:xfrm>
            <a:off x="2743200" y="2192338"/>
            <a:ext cx="5105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ea typeface="幼圆" pitchFamily="49" charset="-122"/>
              </a:rPr>
              <a:t>栈、队列是特殊线性表(特殊性)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2667000" y="3868738"/>
            <a:ext cx="2057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zh-CN" altLang="en-US" sz="2400" b="1" i="1">
                <a:solidFill>
                  <a:srgbClr val="808080"/>
                </a:solidFill>
                <a:ea typeface="幼圆" pitchFamily="49" charset="-122"/>
              </a:rPr>
              <a:t>（循环队列）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057400" y="1384300"/>
            <a:ext cx="3962400" cy="503238"/>
            <a:chOff x="1344" y="816"/>
            <a:chExt cx="2496" cy="317"/>
          </a:xfrm>
        </p:grpSpPr>
        <p:sp>
          <p:nvSpPr>
            <p:cNvPr id="86090" name="Rectangle 10"/>
            <p:cNvSpPr>
              <a:spLocks noChangeArrowheads="1"/>
            </p:cNvSpPr>
            <p:nvPr/>
          </p:nvSpPr>
          <p:spPr bwMode="auto">
            <a:xfrm>
              <a:off x="1536" y="816"/>
              <a:ext cx="2304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 dirty="0">
                  <a:solidFill>
                    <a:srgbClr val="0033CC"/>
                  </a:solidFill>
                  <a:ea typeface="幼圆" pitchFamily="49" charset="-122"/>
                </a:rPr>
                <a:t>栈、队的定义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1344" y="912"/>
              <a:ext cx="192" cy="169"/>
              <a:chOff x="4320" y="754"/>
              <a:chExt cx="240" cy="231"/>
            </a:xfrm>
          </p:grpSpPr>
          <p:sp>
            <p:nvSpPr>
              <p:cNvPr id="86092" name="Freeform 12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3" name="Freeform 13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4" name="Freeform 14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5" name="Freeform 15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6" name="Freeform 16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7" name="Freeform 17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8" name="Freeform 18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99" name="Freeform 19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100" name="Freeform 20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057400" y="1765300"/>
            <a:ext cx="5029200" cy="503238"/>
            <a:chOff x="1344" y="1056"/>
            <a:chExt cx="3168" cy="317"/>
          </a:xfrm>
        </p:grpSpPr>
        <p:sp>
          <p:nvSpPr>
            <p:cNvPr id="86079" name="Rectangle 22"/>
            <p:cNvSpPr>
              <a:spLocks noChangeArrowheads="1"/>
            </p:cNvSpPr>
            <p:nvPr/>
          </p:nvSpPr>
          <p:spPr bwMode="auto">
            <a:xfrm>
              <a:off x="1536" y="1056"/>
              <a:ext cx="2976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 dirty="0">
                  <a:solidFill>
                    <a:srgbClr val="0033CC"/>
                  </a:solidFill>
                  <a:ea typeface="幼圆" pitchFamily="49" charset="-122"/>
                </a:rPr>
                <a:t>栈、队的基本操作</a:t>
              </a: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344" y="1140"/>
              <a:ext cx="192" cy="169"/>
              <a:chOff x="4320" y="754"/>
              <a:chExt cx="240" cy="231"/>
            </a:xfrm>
          </p:grpSpPr>
          <p:sp>
            <p:nvSpPr>
              <p:cNvPr id="86081" name="Freeform 24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2" name="Freeform 25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3" name="Freeform 26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4" name="Freeform 27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5" name="Freeform 28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6" name="Freeform 29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7" name="Freeform 30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8" name="Freeform 31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89" name="Freeform 32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2057400" y="3060700"/>
            <a:ext cx="3829050" cy="503238"/>
            <a:chOff x="1296" y="2016"/>
            <a:chExt cx="2412" cy="317"/>
          </a:xfrm>
        </p:grpSpPr>
        <p:sp>
          <p:nvSpPr>
            <p:cNvPr id="86068" name="Rectangle 34"/>
            <p:cNvSpPr>
              <a:spLocks noChangeArrowheads="1"/>
            </p:cNvSpPr>
            <p:nvPr/>
          </p:nvSpPr>
          <p:spPr bwMode="auto">
            <a:xfrm>
              <a:off x="1500" y="2016"/>
              <a:ext cx="2208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33CC"/>
                  </a:solidFill>
                  <a:ea typeface="幼圆" pitchFamily="49" charset="-122"/>
                </a:rPr>
                <a:t>构造原理、特点</a:t>
              </a:r>
            </a:p>
          </p:txBody>
        </p: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1296" y="2112"/>
              <a:ext cx="192" cy="169"/>
              <a:chOff x="4320" y="754"/>
              <a:chExt cx="240" cy="231"/>
            </a:xfrm>
          </p:grpSpPr>
          <p:sp>
            <p:nvSpPr>
              <p:cNvPr id="86070" name="Freeform 36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1" name="Freeform 37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2" name="Freeform 38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3" name="Freeform 39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4" name="Freeform 40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5" name="Freeform 41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6" name="Freeform 42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7" name="Freeform 43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78" name="Freeform 44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2057400" y="3441700"/>
            <a:ext cx="6248400" cy="503238"/>
            <a:chOff x="1296" y="2304"/>
            <a:chExt cx="3936" cy="317"/>
          </a:xfrm>
        </p:grpSpPr>
        <p:sp>
          <p:nvSpPr>
            <p:cNvPr id="86057" name="Rectangle 46"/>
            <p:cNvSpPr>
              <a:spLocks noChangeArrowheads="1"/>
            </p:cNvSpPr>
            <p:nvPr/>
          </p:nvSpPr>
          <p:spPr bwMode="auto">
            <a:xfrm>
              <a:off x="1488" y="2304"/>
              <a:ext cx="3744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33CC"/>
                  </a:solidFill>
                  <a:ea typeface="幼圆" pitchFamily="49" charset="-122"/>
                </a:rPr>
                <a:t>对应的插入、删除操作的算法设计</a:t>
              </a:r>
            </a:p>
          </p:txBody>
        </p:sp>
        <p:grpSp>
          <p:nvGrpSpPr>
            <p:cNvPr id="9" name="Group 47"/>
            <p:cNvGrpSpPr>
              <a:grpSpLocks/>
            </p:cNvGrpSpPr>
            <p:nvPr/>
          </p:nvGrpSpPr>
          <p:grpSpPr bwMode="auto">
            <a:xfrm>
              <a:off x="1296" y="2412"/>
              <a:ext cx="192" cy="169"/>
              <a:chOff x="4320" y="754"/>
              <a:chExt cx="240" cy="231"/>
            </a:xfrm>
          </p:grpSpPr>
          <p:sp>
            <p:nvSpPr>
              <p:cNvPr id="86059" name="Freeform 48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0" name="Freeform 49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1" name="Freeform 50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2" name="Freeform 51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3" name="Freeform 52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4" name="Freeform 53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5" name="Freeform 54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6" name="Freeform 55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67" name="Freeform 56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057400" y="4756150"/>
            <a:ext cx="3848100" cy="503238"/>
            <a:chOff x="1308" y="3081"/>
            <a:chExt cx="2424" cy="317"/>
          </a:xfrm>
        </p:grpSpPr>
        <p:sp>
          <p:nvSpPr>
            <p:cNvPr id="86046" name="Rectangle 58"/>
            <p:cNvSpPr>
              <a:spLocks noChangeArrowheads="1"/>
            </p:cNvSpPr>
            <p:nvPr/>
          </p:nvSpPr>
          <p:spPr bwMode="auto">
            <a:xfrm>
              <a:off x="1524" y="3081"/>
              <a:ext cx="2208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33CC"/>
                  </a:solidFill>
                  <a:ea typeface="幼圆" pitchFamily="49" charset="-122"/>
                </a:rPr>
                <a:t>构造原理、特点</a:t>
              </a:r>
            </a:p>
          </p:txBody>
        </p:sp>
        <p:grpSp>
          <p:nvGrpSpPr>
            <p:cNvPr id="11" name="Group 59"/>
            <p:cNvGrpSpPr>
              <a:grpSpLocks/>
            </p:cNvGrpSpPr>
            <p:nvPr/>
          </p:nvGrpSpPr>
          <p:grpSpPr bwMode="auto">
            <a:xfrm>
              <a:off x="1308" y="3180"/>
              <a:ext cx="192" cy="169"/>
              <a:chOff x="4320" y="754"/>
              <a:chExt cx="240" cy="231"/>
            </a:xfrm>
          </p:grpSpPr>
          <p:sp>
            <p:nvSpPr>
              <p:cNvPr id="86048" name="Freeform 60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9" name="Freeform 61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0" name="Freeform 62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1" name="Freeform 63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2" name="Freeform 64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3" name="Freeform 65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4" name="Freeform 66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5" name="Freeform 67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56" name="Freeform 68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69"/>
          <p:cNvGrpSpPr>
            <a:grpSpLocks/>
          </p:cNvGrpSpPr>
          <p:nvPr/>
        </p:nvGrpSpPr>
        <p:grpSpPr bwMode="auto">
          <a:xfrm>
            <a:off x="2057400" y="5118100"/>
            <a:ext cx="6267450" cy="503238"/>
            <a:chOff x="1320" y="3321"/>
            <a:chExt cx="3948" cy="317"/>
          </a:xfrm>
        </p:grpSpPr>
        <p:sp>
          <p:nvSpPr>
            <p:cNvPr id="86035" name="Rectangle 70"/>
            <p:cNvSpPr>
              <a:spLocks noChangeArrowheads="1"/>
            </p:cNvSpPr>
            <p:nvPr/>
          </p:nvSpPr>
          <p:spPr bwMode="auto">
            <a:xfrm>
              <a:off x="1524" y="3321"/>
              <a:ext cx="3744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700" b="1">
                  <a:solidFill>
                    <a:srgbClr val="0033CC"/>
                  </a:solidFill>
                  <a:ea typeface="幼圆" pitchFamily="49" charset="-122"/>
                </a:rPr>
                <a:t>对应的插入、删除操作的算法设计</a:t>
              </a:r>
            </a:p>
          </p:txBody>
        </p:sp>
        <p:grpSp>
          <p:nvGrpSpPr>
            <p:cNvPr id="13" name="Group 71"/>
            <p:cNvGrpSpPr>
              <a:grpSpLocks/>
            </p:cNvGrpSpPr>
            <p:nvPr/>
          </p:nvGrpSpPr>
          <p:grpSpPr bwMode="auto">
            <a:xfrm>
              <a:off x="1320" y="3431"/>
              <a:ext cx="192" cy="169"/>
              <a:chOff x="4320" y="754"/>
              <a:chExt cx="240" cy="231"/>
            </a:xfrm>
          </p:grpSpPr>
          <p:sp>
            <p:nvSpPr>
              <p:cNvPr id="86037" name="Freeform 72"/>
              <p:cNvSpPr>
                <a:spLocks/>
              </p:cNvSpPr>
              <p:nvPr/>
            </p:nvSpPr>
            <p:spPr bwMode="auto">
              <a:xfrm>
                <a:off x="4320" y="754"/>
                <a:ext cx="240" cy="231"/>
              </a:xfrm>
              <a:custGeom>
                <a:avLst/>
                <a:gdLst>
                  <a:gd name="T0" fmla="*/ 0 w 720"/>
                  <a:gd name="T1" fmla="*/ 0 h 693"/>
                  <a:gd name="T2" fmla="*/ 0 w 720"/>
                  <a:gd name="T3" fmla="*/ 0 h 693"/>
                  <a:gd name="T4" fmla="*/ 0 w 720"/>
                  <a:gd name="T5" fmla="*/ 0 h 693"/>
                  <a:gd name="T6" fmla="*/ 0 w 720"/>
                  <a:gd name="T7" fmla="*/ 0 h 693"/>
                  <a:gd name="T8" fmla="*/ 0 w 720"/>
                  <a:gd name="T9" fmla="*/ 0 h 693"/>
                  <a:gd name="T10" fmla="*/ 0 w 720"/>
                  <a:gd name="T11" fmla="*/ 0 h 693"/>
                  <a:gd name="T12" fmla="*/ 0 w 720"/>
                  <a:gd name="T13" fmla="*/ 0 h 693"/>
                  <a:gd name="T14" fmla="*/ 0 w 720"/>
                  <a:gd name="T15" fmla="*/ 0 h 693"/>
                  <a:gd name="T16" fmla="*/ 0 w 720"/>
                  <a:gd name="T17" fmla="*/ 0 h 693"/>
                  <a:gd name="T18" fmla="*/ 0 w 720"/>
                  <a:gd name="T19" fmla="*/ 0 h 693"/>
                  <a:gd name="T20" fmla="*/ 0 w 720"/>
                  <a:gd name="T21" fmla="*/ 0 h 693"/>
                  <a:gd name="T22" fmla="*/ 0 w 720"/>
                  <a:gd name="T23" fmla="*/ 0 h 693"/>
                  <a:gd name="T24" fmla="*/ 0 w 720"/>
                  <a:gd name="T25" fmla="*/ 0 h 693"/>
                  <a:gd name="T26" fmla="*/ 0 w 720"/>
                  <a:gd name="T27" fmla="*/ 0 h 693"/>
                  <a:gd name="T28" fmla="*/ 0 w 720"/>
                  <a:gd name="T29" fmla="*/ 0 h 693"/>
                  <a:gd name="T30" fmla="*/ 0 w 720"/>
                  <a:gd name="T31" fmla="*/ 0 h 693"/>
                  <a:gd name="T32" fmla="*/ 0 w 720"/>
                  <a:gd name="T33" fmla="*/ 0 h 69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0"/>
                  <a:gd name="T52" fmla="*/ 0 h 693"/>
                  <a:gd name="T53" fmla="*/ 720 w 720"/>
                  <a:gd name="T54" fmla="*/ 693 h 69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0" h="693">
                    <a:moveTo>
                      <a:pt x="366" y="0"/>
                    </a:moveTo>
                    <a:lnTo>
                      <a:pt x="310" y="203"/>
                    </a:lnTo>
                    <a:lnTo>
                      <a:pt x="189" y="162"/>
                    </a:lnTo>
                    <a:lnTo>
                      <a:pt x="218" y="285"/>
                    </a:lnTo>
                    <a:lnTo>
                      <a:pt x="0" y="339"/>
                    </a:lnTo>
                    <a:lnTo>
                      <a:pt x="218" y="395"/>
                    </a:lnTo>
                    <a:lnTo>
                      <a:pt x="184" y="521"/>
                    </a:lnTo>
                    <a:lnTo>
                      <a:pt x="310" y="487"/>
                    </a:lnTo>
                    <a:lnTo>
                      <a:pt x="363" y="693"/>
                    </a:lnTo>
                    <a:lnTo>
                      <a:pt x="415" y="487"/>
                    </a:lnTo>
                    <a:lnTo>
                      <a:pt x="540" y="526"/>
                    </a:lnTo>
                    <a:lnTo>
                      <a:pt x="510" y="399"/>
                    </a:lnTo>
                    <a:lnTo>
                      <a:pt x="720" y="341"/>
                    </a:lnTo>
                    <a:lnTo>
                      <a:pt x="510" y="293"/>
                    </a:lnTo>
                    <a:lnTo>
                      <a:pt x="543" y="163"/>
                    </a:lnTo>
                    <a:lnTo>
                      <a:pt x="414" y="204"/>
                    </a:lnTo>
                    <a:lnTo>
                      <a:pt x="366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8" name="Freeform 73"/>
              <p:cNvSpPr>
                <a:spLocks/>
              </p:cNvSpPr>
              <p:nvPr/>
            </p:nvSpPr>
            <p:spPr bwMode="auto">
              <a:xfrm>
                <a:off x="4423" y="768"/>
                <a:ext cx="19" cy="100"/>
              </a:xfrm>
              <a:custGeom>
                <a:avLst/>
                <a:gdLst>
                  <a:gd name="T0" fmla="*/ 0 w 58"/>
                  <a:gd name="T1" fmla="*/ 0 h 298"/>
                  <a:gd name="T2" fmla="*/ 0 w 58"/>
                  <a:gd name="T3" fmla="*/ 0 h 298"/>
                  <a:gd name="T4" fmla="*/ 0 w 58"/>
                  <a:gd name="T5" fmla="*/ 0 h 298"/>
                  <a:gd name="T6" fmla="*/ 0 w 58"/>
                  <a:gd name="T7" fmla="*/ 0 h 29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8"/>
                  <a:gd name="T13" fmla="*/ 0 h 298"/>
                  <a:gd name="T14" fmla="*/ 58 w 58"/>
                  <a:gd name="T15" fmla="*/ 298 h 29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8" h="298">
                    <a:moveTo>
                      <a:pt x="58" y="0"/>
                    </a:moveTo>
                    <a:lnTo>
                      <a:pt x="58" y="298"/>
                    </a:lnTo>
                    <a:lnTo>
                      <a:pt x="0" y="244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9" name="Freeform 74"/>
              <p:cNvSpPr>
                <a:spLocks/>
              </p:cNvSpPr>
              <p:nvPr/>
            </p:nvSpPr>
            <p:spPr bwMode="auto">
              <a:xfrm>
                <a:off x="4343" y="868"/>
                <a:ext cx="99" cy="19"/>
              </a:xfrm>
              <a:custGeom>
                <a:avLst/>
                <a:gdLst>
                  <a:gd name="T0" fmla="*/ 0 w 298"/>
                  <a:gd name="T1" fmla="*/ 0 h 59"/>
                  <a:gd name="T2" fmla="*/ 0 w 298"/>
                  <a:gd name="T3" fmla="*/ 0 h 59"/>
                  <a:gd name="T4" fmla="*/ 0 w 298"/>
                  <a:gd name="T5" fmla="*/ 0 h 59"/>
                  <a:gd name="T6" fmla="*/ 0 w 298"/>
                  <a:gd name="T7" fmla="*/ 0 h 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8"/>
                  <a:gd name="T13" fmla="*/ 0 h 59"/>
                  <a:gd name="T14" fmla="*/ 298 w 298"/>
                  <a:gd name="T15" fmla="*/ 59 h 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8" h="59">
                    <a:moveTo>
                      <a:pt x="0" y="0"/>
                    </a:moveTo>
                    <a:lnTo>
                      <a:pt x="298" y="0"/>
                    </a:lnTo>
                    <a:lnTo>
                      <a:pt x="242" y="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0" name="Freeform 75"/>
              <p:cNvSpPr>
                <a:spLocks/>
              </p:cNvSpPr>
              <p:nvPr/>
            </p:nvSpPr>
            <p:spPr bwMode="auto">
              <a:xfrm>
                <a:off x="4442" y="868"/>
                <a:ext cx="19" cy="99"/>
              </a:xfrm>
              <a:custGeom>
                <a:avLst/>
                <a:gdLst>
                  <a:gd name="T0" fmla="*/ 0 w 56"/>
                  <a:gd name="T1" fmla="*/ 0 h 297"/>
                  <a:gd name="T2" fmla="*/ 0 w 56"/>
                  <a:gd name="T3" fmla="*/ 0 h 297"/>
                  <a:gd name="T4" fmla="*/ 0 w 56"/>
                  <a:gd name="T5" fmla="*/ 0 h 297"/>
                  <a:gd name="T6" fmla="*/ 0 w 56"/>
                  <a:gd name="T7" fmla="*/ 0 h 2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297"/>
                  <a:gd name="T14" fmla="*/ 56 w 56"/>
                  <a:gd name="T15" fmla="*/ 297 h 2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297">
                    <a:moveTo>
                      <a:pt x="0" y="297"/>
                    </a:moveTo>
                    <a:lnTo>
                      <a:pt x="0" y="0"/>
                    </a:lnTo>
                    <a:lnTo>
                      <a:pt x="56" y="56"/>
                    </a:lnTo>
                    <a:lnTo>
                      <a:pt x="0" y="29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1" name="Freeform 76"/>
              <p:cNvSpPr>
                <a:spLocks/>
              </p:cNvSpPr>
              <p:nvPr/>
            </p:nvSpPr>
            <p:spPr bwMode="auto">
              <a:xfrm>
                <a:off x="4442" y="849"/>
                <a:ext cx="99" cy="19"/>
              </a:xfrm>
              <a:custGeom>
                <a:avLst/>
                <a:gdLst>
                  <a:gd name="T0" fmla="*/ 0 w 297"/>
                  <a:gd name="T1" fmla="*/ 0 h 57"/>
                  <a:gd name="T2" fmla="*/ 0 w 297"/>
                  <a:gd name="T3" fmla="*/ 0 h 57"/>
                  <a:gd name="T4" fmla="*/ 0 w 297"/>
                  <a:gd name="T5" fmla="*/ 0 h 57"/>
                  <a:gd name="T6" fmla="*/ 0 w 297"/>
                  <a:gd name="T7" fmla="*/ 0 h 5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7"/>
                  <a:gd name="T13" fmla="*/ 0 h 57"/>
                  <a:gd name="T14" fmla="*/ 297 w 297"/>
                  <a:gd name="T15" fmla="*/ 57 h 5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7" h="57">
                    <a:moveTo>
                      <a:pt x="297" y="57"/>
                    </a:moveTo>
                    <a:lnTo>
                      <a:pt x="0" y="57"/>
                    </a:lnTo>
                    <a:lnTo>
                      <a:pt x="55" y="0"/>
                    </a:lnTo>
                    <a:lnTo>
                      <a:pt x="297" y="57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2" name="Freeform 77"/>
              <p:cNvSpPr>
                <a:spLocks/>
              </p:cNvSpPr>
              <p:nvPr/>
            </p:nvSpPr>
            <p:spPr bwMode="auto">
              <a:xfrm>
                <a:off x="4388" y="814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0" y="0"/>
                    </a:moveTo>
                    <a:lnTo>
                      <a:pt x="87" y="88"/>
                    </a:lnTo>
                    <a:lnTo>
                      <a:pt x="29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3" name="Freeform 78"/>
              <p:cNvSpPr>
                <a:spLocks/>
              </p:cNvSpPr>
              <p:nvPr/>
            </p:nvSpPr>
            <p:spPr bwMode="auto">
              <a:xfrm>
                <a:off x="4388" y="893"/>
                <a:ext cx="34" cy="28"/>
              </a:xfrm>
              <a:custGeom>
                <a:avLst/>
                <a:gdLst>
                  <a:gd name="T0" fmla="*/ 0 w 103"/>
                  <a:gd name="T1" fmla="*/ 0 h 84"/>
                  <a:gd name="T2" fmla="*/ 0 w 103"/>
                  <a:gd name="T3" fmla="*/ 0 h 84"/>
                  <a:gd name="T4" fmla="*/ 0 w 103"/>
                  <a:gd name="T5" fmla="*/ 0 h 84"/>
                  <a:gd name="T6" fmla="*/ 0 w 103"/>
                  <a:gd name="T7" fmla="*/ 0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3"/>
                  <a:gd name="T13" fmla="*/ 0 h 84"/>
                  <a:gd name="T14" fmla="*/ 103 w 103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3" h="84">
                    <a:moveTo>
                      <a:pt x="0" y="84"/>
                    </a:moveTo>
                    <a:lnTo>
                      <a:pt x="89" y="0"/>
                    </a:lnTo>
                    <a:lnTo>
                      <a:pt x="103" y="56"/>
                    </a:lnTo>
                    <a:lnTo>
                      <a:pt x="0" y="84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4" name="Freeform 79"/>
              <p:cNvSpPr>
                <a:spLocks/>
              </p:cNvSpPr>
              <p:nvPr/>
            </p:nvSpPr>
            <p:spPr bwMode="auto">
              <a:xfrm>
                <a:off x="4466" y="888"/>
                <a:ext cx="29" cy="34"/>
              </a:xfrm>
              <a:custGeom>
                <a:avLst/>
                <a:gdLst>
                  <a:gd name="T0" fmla="*/ 0 w 87"/>
                  <a:gd name="T1" fmla="*/ 0 h 102"/>
                  <a:gd name="T2" fmla="*/ 0 w 87"/>
                  <a:gd name="T3" fmla="*/ 0 h 102"/>
                  <a:gd name="T4" fmla="*/ 0 w 87"/>
                  <a:gd name="T5" fmla="*/ 0 h 102"/>
                  <a:gd name="T6" fmla="*/ 0 w 87"/>
                  <a:gd name="T7" fmla="*/ 0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7"/>
                  <a:gd name="T13" fmla="*/ 0 h 102"/>
                  <a:gd name="T14" fmla="*/ 87 w 87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7" h="102">
                    <a:moveTo>
                      <a:pt x="87" y="102"/>
                    </a:moveTo>
                    <a:lnTo>
                      <a:pt x="0" y="14"/>
                    </a:lnTo>
                    <a:lnTo>
                      <a:pt x="58" y="0"/>
                    </a:lnTo>
                    <a:lnTo>
                      <a:pt x="87" y="102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45" name="Freeform 80"/>
              <p:cNvSpPr>
                <a:spLocks/>
              </p:cNvSpPr>
              <p:nvPr/>
            </p:nvSpPr>
            <p:spPr bwMode="auto">
              <a:xfrm>
                <a:off x="4461" y="814"/>
                <a:ext cx="35" cy="29"/>
              </a:xfrm>
              <a:custGeom>
                <a:avLst/>
                <a:gdLst>
                  <a:gd name="T0" fmla="*/ 0 w 104"/>
                  <a:gd name="T1" fmla="*/ 0 h 87"/>
                  <a:gd name="T2" fmla="*/ 0 w 104"/>
                  <a:gd name="T3" fmla="*/ 0 h 87"/>
                  <a:gd name="T4" fmla="*/ 0 w 104"/>
                  <a:gd name="T5" fmla="*/ 0 h 87"/>
                  <a:gd name="T6" fmla="*/ 0 w 104"/>
                  <a:gd name="T7" fmla="*/ 0 h 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4"/>
                  <a:gd name="T13" fmla="*/ 0 h 87"/>
                  <a:gd name="T14" fmla="*/ 104 w 104"/>
                  <a:gd name="T15" fmla="*/ 87 h 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4" h="87">
                    <a:moveTo>
                      <a:pt x="104" y="0"/>
                    </a:moveTo>
                    <a:lnTo>
                      <a:pt x="14" y="87"/>
                    </a:lnTo>
                    <a:lnTo>
                      <a:pt x="0" y="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72465" name="AutoShape 81"/>
          <p:cNvSpPr>
            <a:spLocks/>
          </p:cNvSpPr>
          <p:nvPr/>
        </p:nvSpPr>
        <p:spPr bwMode="auto">
          <a:xfrm>
            <a:off x="1143000" y="1201738"/>
            <a:ext cx="381000" cy="4724400"/>
          </a:xfrm>
          <a:prstGeom prst="leftBrace">
            <a:avLst>
              <a:gd name="adj1" fmla="val 103333"/>
              <a:gd name="adj2" fmla="val 50352"/>
            </a:avLst>
          </a:prstGeom>
          <a:noFill/>
          <a:ln w="4762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106"/>
          <p:cNvGrpSpPr>
            <a:grpSpLocks/>
          </p:cNvGrpSpPr>
          <p:nvPr/>
        </p:nvGrpSpPr>
        <p:grpSpPr bwMode="auto">
          <a:xfrm>
            <a:off x="5245100" y="188913"/>
            <a:ext cx="3581400" cy="1828800"/>
            <a:chOff x="3304" y="119"/>
            <a:chExt cx="2256" cy="1152"/>
          </a:xfrm>
        </p:grpSpPr>
        <p:sp>
          <p:nvSpPr>
            <p:cNvPr id="86033" name="AutoShape 93"/>
            <p:cNvSpPr>
              <a:spLocks noChangeArrowheads="1"/>
            </p:cNvSpPr>
            <p:nvPr/>
          </p:nvSpPr>
          <p:spPr bwMode="auto">
            <a:xfrm rot="1540422">
              <a:off x="3304" y="119"/>
              <a:ext cx="2256" cy="1152"/>
            </a:xfrm>
            <a:prstGeom prst="irregularSeal2">
              <a:avLst/>
            </a:prstGeom>
            <a:solidFill>
              <a:srgbClr val="FF0000"/>
            </a:solidFill>
            <a:ln w="63500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59131" dir="1716628" algn="ctr" rotWithShape="0">
                <a:srgbClr val="777777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4" name="Text Box 94"/>
            <p:cNvSpPr txBox="1">
              <a:spLocks noChangeArrowheads="1"/>
            </p:cNvSpPr>
            <p:nvPr/>
          </p:nvSpPr>
          <p:spPr bwMode="auto">
            <a:xfrm rot="621735">
              <a:off x="3729" y="481"/>
              <a:ext cx="1552" cy="51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FFFFFF"/>
                  </a:solidFill>
                  <a:ea typeface="黑体" pitchFamily="2" charset="-122"/>
                </a:rPr>
                <a:t>操作的时间</a:t>
              </a:r>
            </a:p>
            <a:p>
              <a:pPr>
                <a:lnSpc>
                  <a:spcPct val="85000"/>
                </a:lnSpc>
              </a:pPr>
              <a:r>
                <a:rPr lang="zh-CN" altLang="en-US" sz="2800" b="1">
                  <a:solidFill>
                    <a:srgbClr val="FFFFFF"/>
                  </a:solidFill>
                  <a:ea typeface="黑体" pitchFamily="2" charset="-122"/>
                </a:rPr>
                <a:t> 都为</a:t>
              </a:r>
              <a:r>
                <a:rPr lang="en-US" altLang="zh-CN" sz="2800" b="1">
                  <a:solidFill>
                    <a:srgbClr val="FFFFFF"/>
                  </a:solidFill>
                </a:rPr>
                <a:t>O(1)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33400" y="414338"/>
            <a:ext cx="7772400" cy="6311900"/>
            <a:chOff x="432" y="768"/>
            <a:chExt cx="4896" cy="2256"/>
          </a:xfrm>
        </p:grpSpPr>
        <p:sp>
          <p:nvSpPr>
            <p:cNvPr id="87067" name="AutoShape 3"/>
            <p:cNvSpPr>
              <a:spLocks noChangeArrowheads="1"/>
            </p:cNvSpPr>
            <p:nvPr/>
          </p:nvSpPr>
          <p:spPr bwMode="auto">
            <a:xfrm>
              <a:off x="432" y="768"/>
              <a:ext cx="4896" cy="2256"/>
            </a:xfrm>
            <a:prstGeom prst="roundRect">
              <a:avLst>
                <a:gd name="adj" fmla="val 8500"/>
              </a:avLst>
            </a:prstGeom>
            <a:solidFill>
              <a:srgbClr val="CCFFFF"/>
            </a:solidFill>
            <a:ln w="12700" cap="sq">
              <a:noFill/>
              <a:round/>
              <a:headEnd type="none" w="sm" len="sm"/>
              <a:tailEnd type="none" w="sm" len="sm"/>
            </a:ln>
            <a:effectLst>
              <a:outerShdw dist="224686" dir="2562563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8" name="Text Box 4"/>
            <p:cNvSpPr txBox="1">
              <a:spLocks noChangeArrowheads="1"/>
            </p:cNvSpPr>
            <p:nvPr/>
          </p:nvSpPr>
          <p:spPr bwMode="auto">
            <a:xfrm>
              <a:off x="672" y="1022"/>
              <a:ext cx="4391" cy="125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600" b="1">
                  <a:solidFill>
                    <a:srgbClr val="002D88"/>
                  </a:solidFill>
                </a:rPr>
                <a:t>设有一顺序栈</a:t>
              </a:r>
              <a:r>
                <a:rPr lang="en-US" altLang="zh-CN" sz="2600" b="1">
                  <a:solidFill>
                    <a:srgbClr val="002D88"/>
                  </a:solidFill>
                </a:rPr>
                <a:t>S</a:t>
              </a:r>
              <a:r>
                <a:rPr lang="zh-CN" altLang="en-US" sz="2600" b="1">
                  <a:solidFill>
                    <a:srgbClr val="002D88"/>
                  </a:solidFill>
                </a:rPr>
                <a:t>，</a:t>
              </a:r>
              <a:r>
                <a:rPr lang="en-US" altLang="zh-CN" sz="2600" b="1">
                  <a:solidFill>
                    <a:srgbClr val="002D88"/>
                  </a:solidFill>
                </a:rPr>
                <a:t>n</a:t>
              </a:r>
              <a:r>
                <a:rPr lang="zh-CN" altLang="en-US" sz="2600" b="1">
                  <a:solidFill>
                    <a:srgbClr val="002D88"/>
                  </a:solidFill>
                </a:rPr>
                <a:t>个元素</a:t>
              </a:r>
              <a:r>
                <a:rPr lang="en-US" altLang="zh-CN" sz="2600" b="1">
                  <a:solidFill>
                    <a:srgbClr val="002D88"/>
                  </a:solidFill>
                </a:rPr>
                <a:t> </a:t>
              </a:r>
              <a:r>
                <a:rPr lang="zh-CN" altLang="en-US" sz="2600" b="1">
                  <a:solidFill>
                    <a:srgbClr val="002D88"/>
                  </a:solidFill>
                </a:rPr>
                <a:t>依次进栈，问这</a:t>
              </a:r>
              <a:r>
                <a:rPr lang="en-US" altLang="zh-CN" sz="2600" b="1">
                  <a:solidFill>
                    <a:srgbClr val="002D88"/>
                  </a:solidFill>
                </a:rPr>
                <a:t>n</a:t>
              </a:r>
              <a:r>
                <a:rPr lang="zh-CN" altLang="en-US" sz="2600" b="1">
                  <a:solidFill>
                    <a:srgbClr val="002D88"/>
                  </a:solidFill>
                </a:rPr>
                <a:t>个元素的任意排列都可以对应某一个可能的出栈顺序吗</a:t>
              </a:r>
              <a:r>
                <a:rPr lang="en-US" altLang="zh-CN" sz="2600" b="1">
                  <a:solidFill>
                    <a:srgbClr val="002D88"/>
                  </a:solidFill>
                </a:rPr>
                <a:t>?</a:t>
              </a:r>
            </a:p>
            <a:p>
              <a:pPr>
                <a:lnSpc>
                  <a:spcPct val="150000"/>
                </a:lnSpc>
              </a:pPr>
              <a:endParaRPr lang="en-US" altLang="zh-CN" sz="2600" b="1">
                <a:solidFill>
                  <a:srgbClr val="002D88"/>
                </a:solidFill>
              </a:endParaRPr>
            </a:p>
            <a:p>
              <a:pPr>
                <a:lnSpc>
                  <a:spcPct val="150000"/>
                </a:lnSpc>
              </a:pPr>
              <a:endParaRPr lang="en-US" altLang="zh-CN" sz="2600" b="1">
                <a:solidFill>
                  <a:srgbClr val="002D88"/>
                </a:solidFill>
              </a:endParaRP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536575" y="115888"/>
            <a:ext cx="2378075" cy="960437"/>
            <a:chOff x="338" y="239"/>
            <a:chExt cx="1498" cy="605"/>
          </a:xfrm>
        </p:grpSpPr>
        <p:sp>
          <p:nvSpPr>
            <p:cNvPr id="87065" name="AutoShape 6"/>
            <p:cNvSpPr>
              <a:spLocks noChangeArrowheads="1"/>
            </p:cNvSpPr>
            <p:nvPr/>
          </p:nvSpPr>
          <p:spPr bwMode="auto">
            <a:xfrm rot="-352797">
              <a:off x="338" y="239"/>
              <a:ext cx="1392" cy="605"/>
            </a:xfrm>
            <a:prstGeom prst="irregularSeal2">
              <a:avLst/>
            </a:prstGeom>
            <a:solidFill>
              <a:srgbClr val="CCFFCC"/>
            </a:solidFill>
            <a:ln w="666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066" name="Text Box 7"/>
            <p:cNvSpPr txBox="1">
              <a:spLocks noChangeArrowheads="1"/>
            </p:cNvSpPr>
            <p:nvPr/>
          </p:nvSpPr>
          <p:spPr bwMode="auto">
            <a:xfrm rot="-74607">
              <a:off x="483" y="259"/>
              <a:ext cx="1353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4800" b="1" i="1">
                  <a:solidFill>
                    <a:srgbClr val="FF3300"/>
                  </a:solidFill>
                  <a:ea typeface="黑体" pitchFamily="2" charset="-122"/>
                </a:rPr>
                <a:t>思考</a:t>
              </a:r>
              <a:r>
                <a:rPr lang="en-US" altLang="zh-CN" sz="4800" b="1" i="1">
                  <a:solidFill>
                    <a:srgbClr val="FF3300"/>
                  </a:solidFill>
                  <a:ea typeface="黑体" pitchFamily="2" charset="-122"/>
                </a:rPr>
                <a:t>1</a:t>
              </a:r>
              <a:endParaRPr lang="zh-CN" altLang="en-US" sz="4800" b="1" i="1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900113" y="2701925"/>
            <a:ext cx="6840537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FF0000"/>
                </a:solidFill>
              </a:rPr>
              <a:t>反例：</a:t>
            </a:r>
            <a:r>
              <a:rPr lang="en-US" altLang="zh-CN" sz="2600" b="1">
                <a:solidFill>
                  <a:srgbClr val="FF0000"/>
                </a:solidFill>
              </a:rPr>
              <a:t>a,b,c</a:t>
            </a:r>
            <a:r>
              <a:rPr lang="zh-CN" altLang="en-US" sz="2600" b="1">
                <a:solidFill>
                  <a:srgbClr val="FF0000"/>
                </a:solidFill>
              </a:rPr>
              <a:t>依次入栈，</a:t>
            </a:r>
            <a:r>
              <a:rPr lang="en-US" altLang="zh-CN" sz="2600" b="1">
                <a:solidFill>
                  <a:srgbClr val="FF0000"/>
                </a:solidFill>
              </a:rPr>
              <a:t>c,a,b</a:t>
            </a:r>
            <a:r>
              <a:rPr lang="zh-CN" altLang="en-US" sz="2600" b="1">
                <a:solidFill>
                  <a:srgbClr val="FF0000"/>
                </a:solidFill>
              </a:rPr>
              <a:t>是否是一个可能的出栈顺序？</a:t>
            </a:r>
            <a:endParaRPr lang="en-US" altLang="zh-CN" sz="2600" b="1">
              <a:solidFill>
                <a:srgbClr val="FF0000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900113" y="3846513"/>
            <a:ext cx="70707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2D88"/>
                </a:solidFill>
              </a:rPr>
              <a:t>不同的出栈序列个数总共有多少？（与</a:t>
            </a:r>
            <a:r>
              <a:rPr lang="en-US" altLang="zh-CN" sz="2600" b="1">
                <a:solidFill>
                  <a:srgbClr val="002D88"/>
                </a:solidFill>
              </a:rPr>
              <a:t>n</a:t>
            </a:r>
            <a:r>
              <a:rPr lang="zh-CN" altLang="en-US" sz="2600" b="1">
                <a:solidFill>
                  <a:srgbClr val="002D88"/>
                </a:solidFill>
              </a:rPr>
              <a:t>相关）</a:t>
            </a:r>
            <a:endParaRPr lang="en-US" altLang="zh-CN" sz="2600" b="1">
              <a:solidFill>
                <a:srgbClr val="002D88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900113" y="4430713"/>
            <a:ext cx="6840537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卡特兰数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900113" y="5064125"/>
            <a:ext cx="3700462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>
                <a:solidFill>
                  <a:srgbClr val="002D88"/>
                </a:solidFill>
              </a:rPr>
              <a:t>2</a:t>
            </a:r>
            <a:r>
              <a:rPr lang="zh-CN" altLang="en-US" sz="2600" b="1">
                <a:solidFill>
                  <a:srgbClr val="002D88"/>
                </a:solidFill>
              </a:rPr>
              <a:t>个堆栈串联的情况呢？</a:t>
            </a:r>
            <a:br>
              <a:rPr lang="en-US" altLang="zh-CN" sz="2600" b="1">
                <a:solidFill>
                  <a:srgbClr val="002D88"/>
                </a:solidFill>
              </a:rPr>
            </a:br>
            <a:r>
              <a:rPr lang="zh-CN" altLang="en-US" sz="2600" b="1">
                <a:solidFill>
                  <a:srgbClr val="002D88"/>
                </a:solidFill>
              </a:rPr>
              <a:t>（元素不能反向运动）</a:t>
            </a:r>
            <a:endParaRPr lang="en-US" altLang="zh-CN" sz="2600" b="1">
              <a:solidFill>
                <a:srgbClr val="002D88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600" b="1">
                <a:solidFill>
                  <a:srgbClr val="002D88"/>
                </a:solidFill>
              </a:rPr>
              <a:t>多个栈呢？</a:t>
            </a:r>
            <a:endParaRPr lang="en-US" altLang="zh-CN" sz="2600" b="1">
              <a:solidFill>
                <a:srgbClr val="002D88"/>
              </a:solidFill>
            </a:endParaRPr>
          </a:p>
        </p:txBody>
      </p:sp>
      <p:grpSp>
        <p:nvGrpSpPr>
          <p:cNvPr id="6" name="组合 11"/>
          <p:cNvGrpSpPr>
            <a:grpSpLocks/>
          </p:cNvGrpSpPr>
          <p:nvPr/>
        </p:nvGrpSpPr>
        <p:grpSpPr bwMode="auto">
          <a:xfrm>
            <a:off x="5126038" y="5389563"/>
            <a:ext cx="2535237" cy="893762"/>
            <a:chOff x="956915" y="2228054"/>
            <a:chExt cx="6162005" cy="2174085"/>
          </a:xfrm>
        </p:grpSpPr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3318310" y="2228054"/>
              <a:ext cx="1373622" cy="976986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7" name="组合 13"/>
            <p:cNvGrpSpPr>
              <a:grpSpLocks/>
            </p:cNvGrpSpPr>
            <p:nvPr/>
          </p:nvGrpSpPr>
          <p:grpSpPr bwMode="auto">
            <a:xfrm>
              <a:off x="1616075" y="2720974"/>
              <a:ext cx="4714205" cy="1681165"/>
              <a:chOff x="1616075" y="2720974"/>
              <a:chExt cx="4714205" cy="1681165"/>
            </a:xfrm>
          </p:grpSpPr>
          <p:sp>
            <p:nvSpPr>
              <p:cNvPr id="87053" name="Line 3"/>
              <p:cNvSpPr>
                <a:spLocks noChangeShapeType="1"/>
              </p:cNvSpPr>
              <p:nvPr/>
            </p:nvSpPr>
            <p:spPr bwMode="auto">
              <a:xfrm>
                <a:off x="1616075" y="2720976"/>
                <a:ext cx="0" cy="1676400"/>
              </a:xfrm>
              <a:prstGeom prst="line">
                <a:avLst/>
              </a:prstGeom>
              <a:noFill/>
              <a:ln w="31750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4" name="Line 4"/>
              <p:cNvSpPr>
                <a:spLocks noChangeShapeType="1"/>
              </p:cNvSpPr>
              <p:nvPr/>
            </p:nvSpPr>
            <p:spPr bwMode="auto">
              <a:xfrm>
                <a:off x="3902075" y="2720974"/>
                <a:ext cx="0" cy="1676401"/>
              </a:xfrm>
              <a:prstGeom prst="line">
                <a:avLst/>
              </a:prstGeom>
              <a:noFill/>
              <a:ln w="317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5" name="Line 5"/>
              <p:cNvSpPr>
                <a:spLocks noChangeShapeType="1"/>
              </p:cNvSpPr>
              <p:nvPr/>
            </p:nvSpPr>
            <p:spPr bwMode="auto">
              <a:xfrm>
                <a:off x="1616075" y="4397376"/>
                <a:ext cx="2286000" cy="0"/>
              </a:xfrm>
              <a:prstGeom prst="line">
                <a:avLst/>
              </a:prstGeom>
              <a:noFill/>
              <a:ln w="317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6" name="Line 6"/>
              <p:cNvSpPr>
                <a:spLocks noChangeShapeType="1"/>
              </p:cNvSpPr>
              <p:nvPr/>
            </p:nvSpPr>
            <p:spPr bwMode="auto">
              <a:xfrm>
                <a:off x="1616075" y="3940176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7" name="Line 7"/>
              <p:cNvSpPr>
                <a:spLocks noChangeShapeType="1"/>
              </p:cNvSpPr>
              <p:nvPr/>
            </p:nvSpPr>
            <p:spPr bwMode="auto">
              <a:xfrm>
                <a:off x="1616075" y="3482976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8" name="Line 8"/>
              <p:cNvSpPr>
                <a:spLocks noChangeShapeType="1"/>
              </p:cNvSpPr>
              <p:nvPr/>
            </p:nvSpPr>
            <p:spPr bwMode="auto">
              <a:xfrm>
                <a:off x="1616075" y="3025776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59" name="Line 3"/>
              <p:cNvSpPr>
                <a:spLocks noChangeShapeType="1"/>
              </p:cNvSpPr>
              <p:nvPr/>
            </p:nvSpPr>
            <p:spPr bwMode="auto">
              <a:xfrm>
                <a:off x="4044280" y="2720975"/>
                <a:ext cx="0" cy="1681164"/>
              </a:xfrm>
              <a:prstGeom prst="line">
                <a:avLst/>
              </a:prstGeom>
              <a:noFill/>
              <a:ln w="31750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0" name="Line 4"/>
              <p:cNvSpPr>
                <a:spLocks noChangeShapeType="1"/>
              </p:cNvSpPr>
              <p:nvPr/>
            </p:nvSpPr>
            <p:spPr bwMode="auto">
              <a:xfrm>
                <a:off x="6330280" y="2720975"/>
                <a:ext cx="0" cy="1681163"/>
              </a:xfrm>
              <a:prstGeom prst="line">
                <a:avLst/>
              </a:prstGeom>
              <a:noFill/>
              <a:ln w="317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1" name="Line 5"/>
              <p:cNvSpPr>
                <a:spLocks noChangeShapeType="1"/>
              </p:cNvSpPr>
              <p:nvPr/>
            </p:nvSpPr>
            <p:spPr bwMode="auto">
              <a:xfrm>
                <a:off x="4044280" y="4402139"/>
                <a:ext cx="2286000" cy="0"/>
              </a:xfrm>
              <a:prstGeom prst="line">
                <a:avLst/>
              </a:prstGeom>
              <a:noFill/>
              <a:ln w="3175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2" name="Line 6"/>
              <p:cNvSpPr>
                <a:spLocks noChangeShapeType="1"/>
              </p:cNvSpPr>
              <p:nvPr/>
            </p:nvSpPr>
            <p:spPr bwMode="auto">
              <a:xfrm>
                <a:off x="4044280" y="3944939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33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3" name="Line 7"/>
              <p:cNvSpPr>
                <a:spLocks noChangeShapeType="1"/>
              </p:cNvSpPr>
              <p:nvPr/>
            </p:nvSpPr>
            <p:spPr bwMode="auto">
              <a:xfrm>
                <a:off x="4044280" y="3487739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64" name="Line 8"/>
              <p:cNvSpPr>
                <a:spLocks noChangeShapeType="1"/>
              </p:cNvSpPr>
              <p:nvPr/>
            </p:nvSpPr>
            <p:spPr bwMode="auto">
              <a:xfrm>
                <a:off x="4044280" y="3030539"/>
                <a:ext cx="2286000" cy="0"/>
              </a:xfrm>
              <a:prstGeom prst="line">
                <a:avLst/>
              </a:prstGeom>
              <a:noFill/>
              <a:ln w="25400" cap="sq">
                <a:solidFill>
                  <a:srgbClr val="0033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5749158" y="2231914"/>
              <a:ext cx="1369762" cy="976988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956915" y="2228054"/>
              <a:ext cx="1369762" cy="976986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ChangeArrowheads="1"/>
          </p:cNvSpPr>
          <p:nvPr/>
        </p:nvSpPr>
        <p:spPr bwMode="auto">
          <a:xfrm>
            <a:off x="1187450" y="1268413"/>
            <a:ext cx="7200900" cy="5256212"/>
          </a:xfrm>
          <a:prstGeom prst="rect">
            <a:avLst/>
          </a:prstGeom>
          <a:gradFill rotWithShape="1">
            <a:gsLst>
              <a:gs pos="0">
                <a:srgbClr val="0000B4"/>
              </a:gs>
              <a:gs pos="50000">
                <a:srgbClr val="000053"/>
              </a:gs>
              <a:gs pos="100000">
                <a:srgbClr val="0000B4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35003" dir="2928844" algn="ctr" rotWithShape="0">
              <a:srgbClr val="B2B2B2">
                <a:alpha val="50000"/>
              </a:srgbClr>
            </a:outerShdw>
          </a:effectLst>
        </p:spPr>
        <p:txBody>
          <a:bodyPr wrap="none" anchor="ctr"/>
          <a:lstStyle/>
          <a:p>
            <a:pPr algn="ctr" eaLnBrk="1" hangingPunct="1"/>
            <a:endParaRPr kumimoji="1" lang="zh-CN" altLang="en-US" sz="2400" b="1">
              <a:solidFill>
                <a:srgbClr val="FFFFCC"/>
              </a:solidFill>
              <a:ea typeface="华文行楷" pitchFamily="2" charset="-122"/>
            </a:endParaRPr>
          </a:p>
        </p:txBody>
      </p:sp>
      <p:sp>
        <p:nvSpPr>
          <p:cNvPr id="45060" name="TextBox 1"/>
          <p:cNvSpPr txBox="1">
            <a:spLocks noChangeArrowheads="1"/>
          </p:cNvSpPr>
          <p:nvPr/>
        </p:nvSpPr>
        <p:spPr bwMode="auto">
          <a:xfrm>
            <a:off x="1331913" y="1341438"/>
            <a:ext cx="702945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扩展：设有一顺序栈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S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个不同的元素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a</a:t>
            </a:r>
            <a:r>
              <a:rPr lang="en-US" altLang="zh-CN" sz="2400" baseline="-250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sz="2400" baseline="-250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,a</a:t>
            </a:r>
            <a:r>
              <a:rPr lang="en-US" altLang="zh-CN" sz="2400" baseline="-250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,…,a</a:t>
            </a:r>
            <a:r>
              <a:rPr lang="en-US" altLang="zh-CN" sz="2400" baseline="-250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n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依次进栈，</a:t>
            </a: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给出一个算法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，判断上述元素的一个排列是否是合法的出栈序列，如果是，给出其出栈过程中所需的栈容量最小值。</a:t>
            </a:r>
            <a:endParaRPr lang="en-US" altLang="zh-CN" sz="2400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例如：</a:t>
            </a:r>
            <a:endParaRPr lang="en-US" altLang="zh-CN" sz="2400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输入入栈序列</a:t>
            </a:r>
            <a:r>
              <a:rPr lang="en-US" altLang="zh-CN" sz="2400" dirty="0" err="1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abc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，出栈序列</a:t>
            </a:r>
            <a:r>
              <a:rPr lang="en-US" altLang="zh-CN" sz="2400" dirty="0" err="1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cba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，输出：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3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输入入栈序列</a:t>
            </a:r>
            <a:r>
              <a:rPr lang="en-US" altLang="zh-CN" sz="2400" dirty="0" err="1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abc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，出栈序列</a:t>
            </a:r>
            <a:r>
              <a:rPr lang="en-US" altLang="zh-CN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cab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，输出：不合法</a:t>
            </a:r>
            <a:endParaRPr lang="en-US" altLang="zh-CN" sz="2400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输入入栈序列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a,b,c,d,e,f</a:t>
            </a:r>
            <a:r>
              <a:rPr lang="zh-CN" altLang="en-US" sz="24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，出栈</a:t>
            </a:r>
            <a:r>
              <a:rPr lang="zh-CN" altLang="en-US" sz="2400" dirty="0">
                <a:solidFill>
                  <a:prstClr val="white"/>
                </a:solidFill>
                <a:latin typeface="黑体" pitchFamily="2" charset="-122"/>
                <a:ea typeface="黑体" pitchFamily="2" charset="-122"/>
              </a:rPr>
              <a:t>序列</a:t>
            </a:r>
            <a:r>
              <a:rPr lang="en-US" altLang="zh-CN" sz="2400" dirty="0" err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b,d,c,f,e,a</a:t>
            </a:r>
            <a:r>
              <a:rPr lang="zh-CN" altLang="en-US" sz="24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，输出：</a:t>
            </a:r>
            <a:r>
              <a:rPr lang="en-US" altLang="zh-CN" sz="24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400" dirty="0">
              <a:solidFill>
                <a:prstClr val="white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249238" y="333375"/>
            <a:ext cx="2378075" cy="960438"/>
            <a:chOff x="338" y="239"/>
            <a:chExt cx="1498" cy="605"/>
          </a:xfrm>
        </p:grpSpPr>
        <p:sp>
          <p:nvSpPr>
            <p:cNvPr id="88069" name="AutoShape 6"/>
            <p:cNvSpPr>
              <a:spLocks noChangeArrowheads="1"/>
            </p:cNvSpPr>
            <p:nvPr/>
          </p:nvSpPr>
          <p:spPr bwMode="auto">
            <a:xfrm rot="-352797">
              <a:off x="338" y="239"/>
              <a:ext cx="1392" cy="605"/>
            </a:xfrm>
            <a:prstGeom prst="irregularSeal2">
              <a:avLst/>
            </a:prstGeom>
            <a:solidFill>
              <a:srgbClr val="CCFFCC"/>
            </a:solidFill>
            <a:ln w="66675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104727" dir="842175" algn="ctr" rotWithShape="0">
                <a:srgbClr val="9999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070" name="Text Box 7"/>
            <p:cNvSpPr txBox="1">
              <a:spLocks noChangeArrowheads="1"/>
            </p:cNvSpPr>
            <p:nvPr/>
          </p:nvSpPr>
          <p:spPr bwMode="auto">
            <a:xfrm rot="-74607">
              <a:off x="483" y="259"/>
              <a:ext cx="1353" cy="5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4800" b="1" i="1">
                  <a:solidFill>
                    <a:srgbClr val="FF3300"/>
                  </a:solidFill>
                  <a:ea typeface="黑体" pitchFamily="2" charset="-122"/>
                </a:rPr>
                <a:t>思考</a:t>
              </a:r>
              <a:r>
                <a:rPr lang="en-US" altLang="zh-CN" sz="4800" b="1" i="1">
                  <a:solidFill>
                    <a:srgbClr val="FF3300"/>
                  </a:solidFill>
                  <a:ea typeface="黑体" pitchFamily="2" charset="-122"/>
                </a:rPr>
                <a:t>2</a:t>
              </a:r>
              <a:endParaRPr lang="zh-CN" altLang="en-US" sz="4800" b="1" i="1">
                <a:solidFill>
                  <a:srgbClr val="FF3300"/>
                </a:solidFill>
                <a:ea typeface="黑体" pitchFamily="2" charset="-122"/>
              </a:endParaRPr>
            </a:p>
          </p:txBody>
        </p:sp>
      </p:grpSp>
    </p:spTree>
  </p:cSld>
  <p:clrMapOvr>
    <a:masterClrMapping/>
  </p:clrMapOvr>
  <p:transition>
    <p:cover dir="r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78</a:t>
            </a:fld>
            <a:endParaRPr lang="zh-CN" altLang="en-US"/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2051720" y="2348880"/>
            <a:ext cx="5049316" cy="2629396"/>
            <a:chOff x="289" y="1200"/>
            <a:chExt cx="5136" cy="2352"/>
          </a:xfrm>
        </p:grpSpPr>
        <p:sp>
          <p:nvSpPr>
            <p:cNvPr id="4" name="Freeform 9"/>
            <p:cNvSpPr>
              <a:spLocks/>
            </p:cNvSpPr>
            <p:nvPr/>
          </p:nvSpPr>
          <p:spPr bwMode="auto">
            <a:xfrm>
              <a:off x="289" y="1200"/>
              <a:ext cx="5136" cy="2352"/>
            </a:xfrm>
            <a:custGeom>
              <a:avLst/>
              <a:gdLst>
                <a:gd name="T0" fmla="*/ 517 w 4969"/>
                <a:gd name="T1" fmla="*/ 63 h 2578"/>
                <a:gd name="T2" fmla="*/ 1684 w 4969"/>
                <a:gd name="T3" fmla="*/ 68 h 2578"/>
                <a:gd name="T4" fmla="*/ 2638 w 4969"/>
                <a:gd name="T5" fmla="*/ 39 h 2578"/>
                <a:gd name="T6" fmla="*/ 3377 w 4969"/>
                <a:gd name="T7" fmla="*/ 63 h 2578"/>
                <a:gd name="T8" fmla="*/ 4047 w 4969"/>
                <a:gd name="T9" fmla="*/ 99 h 2578"/>
                <a:gd name="T10" fmla="*/ 5455 w 4969"/>
                <a:gd name="T11" fmla="*/ 93 h 2578"/>
                <a:gd name="T12" fmla="*/ 6011 w 4969"/>
                <a:gd name="T13" fmla="*/ 63 h 2578"/>
                <a:gd name="T14" fmla="*/ 6211 w 4969"/>
                <a:gd name="T15" fmla="*/ 111 h 2578"/>
                <a:gd name="T16" fmla="*/ 6181 w 4969"/>
                <a:gd name="T17" fmla="*/ 129 h 2578"/>
                <a:gd name="T18" fmla="*/ 6154 w 4969"/>
                <a:gd name="T19" fmla="*/ 349 h 2578"/>
                <a:gd name="T20" fmla="*/ 6124 w 4969"/>
                <a:gd name="T21" fmla="*/ 539 h 2578"/>
                <a:gd name="T22" fmla="*/ 6099 w 4969"/>
                <a:gd name="T23" fmla="*/ 884 h 2578"/>
                <a:gd name="T24" fmla="*/ 6111 w 4969"/>
                <a:gd name="T25" fmla="*/ 826 h 2578"/>
                <a:gd name="T26" fmla="*/ 6124 w 4969"/>
                <a:gd name="T27" fmla="*/ 794 h 2578"/>
                <a:gd name="T28" fmla="*/ 6140 w 4969"/>
                <a:gd name="T29" fmla="*/ 826 h 2578"/>
                <a:gd name="T30" fmla="*/ 6169 w 4969"/>
                <a:gd name="T31" fmla="*/ 842 h 2578"/>
                <a:gd name="T32" fmla="*/ 6140 w 4969"/>
                <a:gd name="T33" fmla="*/ 1336 h 2578"/>
                <a:gd name="T34" fmla="*/ 4789 w 4969"/>
                <a:gd name="T35" fmla="*/ 1329 h 2578"/>
                <a:gd name="T36" fmla="*/ 4871 w 4969"/>
                <a:gd name="T37" fmla="*/ 1324 h 2578"/>
                <a:gd name="T38" fmla="*/ 3535 w 4969"/>
                <a:gd name="T39" fmla="*/ 1316 h 2578"/>
                <a:gd name="T40" fmla="*/ 2083 w 4969"/>
                <a:gd name="T41" fmla="*/ 1299 h 2578"/>
                <a:gd name="T42" fmla="*/ 1242 w 4969"/>
                <a:gd name="T43" fmla="*/ 1299 h 2578"/>
                <a:gd name="T44" fmla="*/ 161 w 4969"/>
                <a:gd name="T45" fmla="*/ 1353 h 2578"/>
                <a:gd name="T46" fmla="*/ 90 w 4969"/>
                <a:gd name="T47" fmla="*/ 663 h 2578"/>
                <a:gd name="T48" fmla="*/ 133 w 4969"/>
                <a:gd name="T49" fmla="*/ 82 h 2578"/>
                <a:gd name="T50" fmla="*/ 190 w 4969"/>
                <a:gd name="T51" fmla="*/ 88 h 2578"/>
                <a:gd name="T52" fmla="*/ 275 w 4969"/>
                <a:gd name="T53" fmla="*/ 99 h 2578"/>
                <a:gd name="T54" fmla="*/ 389 w 4969"/>
                <a:gd name="T55" fmla="*/ 52 h 2578"/>
                <a:gd name="T56" fmla="*/ 517 w 4969"/>
                <a:gd name="T57" fmla="*/ 63 h 2578"/>
                <a:gd name="T58" fmla="*/ 517 w 4969"/>
                <a:gd name="T59" fmla="*/ 63 h 257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69" h="2578">
                  <a:moveTo>
                    <a:pt x="410" y="121"/>
                  </a:moveTo>
                  <a:cubicBezTo>
                    <a:pt x="749" y="132"/>
                    <a:pt x="984" y="140"/>
                    <a:pt x="1336" y="132"/>
                  </a:cubicBezTo>
                  <a:cubicBezTo>
                    <a:pt x="1588" y="105"/>
                    <a:pt x="1841" y="98"/>
                    <a:pt x="2093" y="76"/>
                  </a:cubicBezTo>
                  <a:cubicBezTo>
                    <a:pt x="1871" y="226"/>
                    <a:pt x="2499" y="91"/>
                    <a:pt x="2680" y="121"/>
                  </a:cubicBezTo>
                  <a:cubicBezTo>
                    <a:pt x="3241" y="111"/>
                    <a:pt x="3496" y="0"/>
                    <a:pt x="3211" y="189"/>
                  </a:cubicBezTo>
                  <a:cubicBezTo>
                    <a:pt x="2900" y="395"/>
                    <a:pt x="3956" y="182"/>
                    <a:pt x="4329" y="178"/>
                  </a:cubicBezTo>
                  <a:cubicBezTo>
                    <a:pt x="4474" y="140"/>
                    <a:pt x="4621" y="130"/>
                    <a:pt x="4770" y="121"/>
                  </a:cubicBezTo>
                  <a:cubicBezTo>
                    <a:pt x="4910" y="140"/>
                    <a:pt x="4969" y="91"/>
                    <a:pt x="4928" y="212"/>
                  </a:cubicBezTo>
                  <a:cubicBezTo>
                    <a:pt x="4924" y="225"/>
                    <a:pt x="4913" y="234"/>
                    <a:pt x="4905" y="245"/>
                  </a:cubicBezTo>
                  <a:cubicBezTo>
                    <a:pt x="4854" y="402"/>
                    <a:pt x="4898" y="255"/>
                    <a:pt x="4883" y="663"/>
                  </a:cubicBezTo>
                  <a:cubicBezTo>
                    <a:pt x="4875" y="867"/>
                    <a:pt x="4874" y="861"/>
                    <a:pt x="4860" y="1025"/>
                  </a:cubicBezTo>
                  <a:cubicBezTo>
                    <a:pt x="4855" y="1243"/>
                    <a:pt x="4838" y="1462"/>
                    <a:pt x="4838" y="1680"/>
                  </a:cubicBezTo>
                  <a:cubicBezTo>
                    <a:pt x="4838" y="1718"/>
                    <a:pt x="4844" y="1605"/>
                    <a:pt x="4849" y="1567"/>
                  </a:cubicBezTo>
                  <a:cubicBezTo>
                    <a:pt x="4851" y="1548"/>
                    <a:pt x="4856" y="1529"/>
                    <a:pt x="4860" y="1510"/>
                  </a:cubicBezTo>
                  <a:cubicBezTo>
                    <a:pt x="4864" y="1529"/>
                    <a:pt x="4864" y="1549"/>
                    <a:pt x="4871" y="1567"/>
                  </a:cubicBezTo>
                  <a:cubicBezTo>
                    <a:pt x="4876" y="1580"/>
                    <a:pt x="4894" y="1587"/>
                    <a:pt x="4894" y="1601"/>
                  </a:cubicBezTo>
                  <a:cubicBezTo>
                    <a:pt x="4894" y="1913"/>
                    <a:pt x="4879" y="2226"/>
                    <a:pt x="4871" y="2538"/>
                  </a:cubicBezTo>
                  <a:cubicBezTo>
                    <a:pt x="4514" y="2534"/>
                    <a:pt x="4156" y="2535"/>
                    <a:pt x="3799" y="2527"/>
                  </a:cubicBezTo>
                  <a:cubicBezTo>
                    <a:pt x="3776" y="2527"/>
                    <a:pt x="3889" y="2517"/>
                    <a:pt x="3866" y="2516"/>
                  </a:cubicBezTo>
                  <a:cubicBezTo>
                    <a:pt x="3512" y="2508"/>
                    <a:pt x="3159" y="2508"/>
                    <a:pt x="2805" y="2504"/>
                  </a:cubicBezTo>
                  <a:cubicBezTo>
                    <a:pt x="2734" y="2506"/>
                    <a:pt x="1040" y="2578"/>
                    <a:pt x="1653" y="2470"/>
                  </a:cubicBezTo>
                  <a:cubicBezTo>
                    <a:pt x="1450" y="2572"/>
                    <a:pt x="1204" y="2516"/>
                    <a:pt x="986" y="2470"/>
                  </a:cubicBezTo>
                  <a:cubicBezTo>
                    <a:pt x="872" y="2472"/>
                    <a:pt x="318" y="2382"/>
                    <a:pt x="128" y="2572"/>
                  </a:cubicBezTo>
                  <a:cubicBezTo>
                    <a:pt x="0" y="2261"/>
                    <a:pt x="85" y="1659"/>
                    <a:pt x="71" y="1262"/>
                  </a:cubicBezTo>
                  <a:cubicBezTo>
                    <a:pt x="81" y="466"/>
                    <a:pt x="28" y="556"/>
                    <a:pt x="105" y="155"/>
                  </a:cubicBezTo>
                  <a:cubicBezTo>
                    <a:pt x="120" y="159"/>
                    <a:pt x="138" y="157"/>
                    <a:pt x="151" y="166"/>
                  </a:cubicBezTo>
                  <a:cubicBezTo>
                    <a:pt x="211" y="206"/>
                    <a:pt x="126" y="211"/>
                    <a:pt x="218" y="189"/>
                  </a:cubicBezTo>
                  <a:cubicBezTo>
                    <a:pt x="244" y="150"/>
                    <a:pt x="269" y="125"/>
                    <a:pt x="309" y="99"/>
                  </a:cubicBezTo>
                  <a:cubicBezTo>
                    <a:pt x="348" y="107"/>
                    <a:pt x="373" y="111"/>
                    <a:pt x="410" y="121"/>
                  </a:cubicBezTo>
                  <a:cubicBezTo>
                    <a:pt x="410" y="121"/>
                    <a:pt x="501" y="150"/>
                    <a:pt x="410" y="121"/>
                  </a:cubicBezTo>
                  <a:close/>
                </a:path>
              </a:pathLst>
            </a:custGeom>
            <a:solidFill>
              <a:srgbClr val="C9E4FF"/>
            </a:solidFill>
            <a:ln w="31750" cap="sq" cmpd="sng">
              <a:noFill/>
              <a:prstDash val="solid"/>
              <a:round/>
              <a:headEnd/>
              <a:tailEnd/>
            </a:ln>
            <a:effectLst>
              <a:outerShdw dist="224686" dir="2837437" algn="ctr" rotWithShape="0">
                <a:srgbClr val="B9B9B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1388" y="1780"/>
              <a:ext cx="3027" cy="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zh-CN" altLang="en-US" sz="6000" b="1" dirty="0">
                  <a:solidFill>
                    <a:srgbClr val="FF0000"/>
                  </a:solidFill>
                  <a:latin typeface="隶书" pitchFamily="49" charset="-122"/>
                  <a:ea typeface="隶书" pitchFamily="49" charset="-122"/>
                </a:rPr>
                <a:t>结束！</a:t>
              </a:r>
              <a:endParaRPr lang="zh-CN" altLang="en-US" sz="6000" b="1" baseline="0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228600"/>
            <a:ext cx="4495800" cy="704850"/>
            <a:chOff x="336" y="384"/>
            <a:chExt cx="2832" cy="444"/>
          </a:xfrm>
        </p:grpSpPr>
        <p:sp>
          <p:nvSpPr>
            <p:cNvPr id="32833" name="Rectangle 3"/>
            <p:cNvSpPr>
              <a:spLocks noChangeArrowheads="1"/>
            </p:cNvSpPr>
            <p:nvPr/>
          </p:nvSpPr>
          <p:spPr bwMode="auto">
            <a:xfrm>
              <a:off x="336" y="384"/>
              <a:ext cx="2832" cy="432"/>
            </a:xfrm>
            <a:prstGeom prst="rect">
              <a:avLst/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27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52928" dir="2498012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4" name="Rectangle 4"/>
            <p:cNvSpPr>
              <a:spLocks noChangeArrowheads="1"/>
            </p:cNvSpPr>
            <p:nvPr/>
          </p:nvSpPr>
          <p:spPr bwMode="auto">
            <a:xfrm>
              <a:off x="444" y="424"/>
              <a:ext cx="2676" cy="40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54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kumimoji="1" lang="en-US" altLang="zh-CN" sz="3600" b="1" dirty="0">
                  <a:solidFill>
                    <a:srgbClr val="FFFFFF"/>
                  </a:solidFill>
                  <a:ea typeface="宋体" charset="-122"/>
                </a:rPr>
                <a:t>3.</a:t>
              </a:r>
              <a:r>
                <a:rPr kumimoji="1" lang="zh-CN" altLang="en-US" sz="3600" b="1" dirty="0">
                  <a:solidFill>
                    <a:srgbClr val="FFFFFF"/>
                  </a:solidFill>
                  <a:ea typeface="宋体" charset="-122"/>
                </a:rPr>
                <a:t>1</a:t>
              </a:r>
              <a:r>
                <a:rPr kumimoji="1" lang="zh-CN" altLang="en-US" sz="3600" dirty="0">
                  <a:solidFill>
                    <a:srgbClr val="FFFFFF"/>
                  </a:solidFill>
                  <a:ea typeface="宋体" charset="-122"/>
                </a:rPr>
                <a:t> </a:t>
              </a:r>
              <a:r>
                <a:rPr kumimoji="1" lang="zh-CN" altLang="en-US" sz="3600" b="1" dirty="0">
                  <a:solidFill>
                    <a:srgbClr val="FFFFFF"/>
                  </a:solidFill>
                </a:rPr>
                <a:t>栈的基本概念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09600" y="1828800"/>
            <a:ext cx="8323263" cy="1847850"/>
            <a:chOff x="384" y="1152"/>
            <a:chExt cx="5243" cy="1164"/>
          </a:xfrm>
        </p:grpSpPr>
        <p:sp>
          <p:nvSpPr>
            <p:cNvPr id="32830" name="Rectangle 6"/>
            <p:cNvSpPr>
              <a:spLocks noChangeArrowheads="1"/>
            </p:cNvSpPr>
            <p:nvPr/>
          </p:nvSpPr>
          <p:spPr bwMode="auto">
            <a:xfrm>
              <a:off x="384" y="1152"/>
              <a:ext cx="5052" cy="1164"/>
            </a:xfrm>
            <a:prstGeom prst="rect">
              <a:avLst/>
            </a:prstGeom>
            <a:gradFill rotWithShape="0">
              <a:gsLst>
                <a:gs pos="0">
                  <a:srgbClr val="0000FF"/>
                </a:gs>
                <a:gs pos="50000">
                  <a:srgbClr val="000076"/>
                </a:gs>
                <a:gs pos="100000">
                  <a:srgbClr val="0000FF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88799" dir="2536421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31" name="Text Box 7"/>
            <p:cNvSpPr txBox="1">
              <a:spLocks noChangeArrowheads="1"/>
            </p:cNvSpPr>
            <p:nvPr/>
          </p:nvSpPr>
          <p:spPr bwMode="auto">
            <a:xfrm>
              <a:off x="623" y="1238"/>
              <a:ext cx="5004" cy="9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          是一种只允许在</a:t>
              </a:r>
              <a:r>
                <a:rPr kumimoji="1" lang="zh-CN" altLang="en-US" sz="2600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表</a:t>
              </a: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的一端进行插入操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作和删除操作的线性表。允许操作的一端称为</a:t>
              </a:r>
              <a:r>
                <a:rPr kumimoji="1" lang="zh-CN" altLang="en-US" sz="2600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栈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FFFF00"/>
                  </a:solidFill>
                  <a:latin typeface="幼圆" pitchFamily="49" charset="-122"/>
                  <a:ea typeface="幼圆" pitchFamily="49" charset="-122"/>
                </a:rPr>
                <a:t>顶</a:t>
              </a: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，栈顶元素的位置由一个称为</a:t>
              </a:r>
              <a:r>
                <a:rPr kumimoji="1" lang="zh-CN" altLang="en-US" sz="2600" b="1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栈顶位置</a:t>
              </a: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的变量</a:t>
              </a:r>
            </a:p>
            <a:p>
              <a:pPr eaLnBrk="1" hangingPunct="1">
                <a:lnSpc>
                  <a:spcPct val="90000"/>
                </a:lnSpc>
              </a:pP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给出。当表中没有元素时，称之为</a:t>
              </a:r>
              <a:r>
                <a:rPr kumimoji="1" lang="zh-CN" altLang="en-US" sz="2600" b="1" dirty="0">
                  <a:solidFill>
                    <a:srgbClr val="FFFF00"/>
                  </a:solidFill>
                  <a:latin typeface="黑体" pitchFamily="2" charset="-122"/>
                  <a:ea typeface="黑体" pitchFamily="2" charset="-122"/>
                </a:rPr>
                <a:t>空栈</a:t>
              </a:r>
              <a:r>
                <a:rPr kumimoji="1" lang="zh-CN" altLang="en-US" sz="2600" b="1" dirty="0">
                  <a:solidFill>
                    <a:srgbClr val="FFFFFF"/>
                  </a:solidFill>
                  <a:latin typeface="幼圆" pitchFamily="49" charset="-122"/>
                  <a:ea typeface="幼圆" pitchFamily="49" charset="-122"/>
                </a:rPr>
                <a:t>。</a:t>
              </a:r>
            </a:p>
          </p:txBody>
        </p:sp>
        <p:sp>
          <p:nvSpPr>
            <p:cNvPr id="32832" name="Rectangle 8"/>
            <p:cNvSpPr>
              <a:spLocks noChangeArrowheads="1"/>
            </p:cNvSpPr>
            <p:nvPr/>
          </p:nvSpPr>
          <p:spPr bwMode="auto">
            <a:xfrm>
              <a:off x="567" y="1165"/>
              <a:ext cx="1216" cy="37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45791" dir="2021404" algn="ctr" rotWithShape="0">
                <a:schemeClr val="bg1"/>
              </a:outerShdw>
            </a:effectLst>
          </p:spPr>
          <p:txBody>
            <a:bodyPr wrap="square">
              <a:spAutoFit/>
            </a:bodyPr>
            <a:lstStyle/>
            <a:p>
              <a:r>
                <a:rPr kumimoji="1" lang="zh-CN" altLang="en-US" sz="3300" b="1" dirty="0">
                  <a:solidFill>
                    <a:srgbClr val="FFFF00"/>
                  </a:solidFill>
                  <a:ea typeface="黑体" pitchFamily="2" charset="-122"/>
                </a:rPr>
                <a:t>栈</a:t>
              </a:r>
              <a:r>
                <a:rPr kumimoji="1" lang="en-US" altLang="zh-CN" sz="3300" b="1" dirty="0">
                  <a:solidFill>
                    <a:srgbClr val="FFFF00"/>
                  </a:solidFill>
                  <a:ea typeface="黑体" pitchFamily="2" charset="-122"/>
                </a:rPr>
                <a:t>(Stack)</a:t>
              </a:r>
              <a:endParaRPr kumimoji="1" lang="zh-CN" altLang="en-US" sz="3300" b="1" dirty="0">
                <a:solidFill>
                  <a:srgbClr val="FFFF00"/>
                </a:solidFill>
                <a:ea typeface="黑体" pitchFamily="2" charset="-122"/>
              </a:endParaRP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008688" y="908050"/>
            <a:ext cx="3135312" cy="762000"/>
            <a:chOff x="3888" y="672"/>
            <a:chExt cx="1975" cy="480"/>
          </a:xfrm>
        </p:grpSpPr>
        <p:sp>
          <p:nvSpPr>
            <p:cNvPr id="32828" name="AutoShape 10"/>
            <p:cNvSpPr>
              <a:spLocks noChangeArrowheads="1"/>
            </p:cNvSpPr>
            <p:nvPr/>
          </p:nvSpPr>
          <p:spPr bwMode="auto">
            <a:xfrm>
              <a:off x="3888" y="672"/>
              <a:ext cx="1632" cy="480"/>
            </a:xfrm>
            <a:prstGeom prst="cloudCallout">
              <a:avLst>
                <a:gd name="adj1" fmla="val -50120"/>
                <a:gd name="adj2" fmla="val 79167"/>
              </a:avLst>
            </a:prstGeom>
            <a:solidFill>
              <a:srgbClr val="FFFF23"/>
            </a:solidFill>
            <a:ln w="28575" cap="sq">
              <a:solidFill>
                <a:srgbClr val="C0C0C0"/>
              </a:solidFill>
              <a:round/>
              <a:headEnd type="none" w="sm" len="sm"/>
              <a:tailEnd type="none" w="sm" len="sm"/>
            </a:ln>
            <a:effectLst>
              <a:outerShdw dist="113592" dir="159390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2829" name="Text Box 11"/>
            <p:cNvSpPr txBox="1">
              <a:spLocks noChangeArrowheads="1"/>
            </p:cNvSpPr>
            <p:nvPr/>
          </p:nvSpPr>
          <p:spPr bwMode="auto">
            <a:xfrm>
              <a:off x="4087" y="716"/>
              <a:ext cx="1776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28398" dir="3806097" algn="ctr" rotWithShape="0">
                <a:schemeClr val="bg1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400" b="1" i="1" dirty="0">
                  <a:solidFill>
                    <a:srgbClr val="FF0000"/>
                  </a:solidFill>
                  <a:ea typeface="黑体" pitchFamily="2" charset="-122"/>
                </a:rPr>
                <a:t>后进先出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812925" y="4297363"/>
            <a:ext cx="3810000" cy="381000"/>
            <a:chOff x="1200" y="3120"/>
            <a:chExt cx="2400" cy="240"/>
          </a:xfrm>
        </p:grpSpPr>
        <p:sp>
          <p:nvSpPr>
            <p:cNvPr id="32818" name="Rectangle 13"/>
            <p:cNvSpPr>
              <a:spLocks noChangeArrowheads="1"/>
            </p:cNvSpPr>
            <p:nvPr/>
          </p:nvSpPr>
          <p:spPr bwMode="auto">
            <a:xfrm>
              <a:off x="120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9" name="Rectangle 14"/>
            <p:cNvSpPr>
              <a:spLocks noChangeArrowheads="1"/>
            </p:cNvSpPr>
            <p:nvPr/>
          </p:nvSpPr>
          <p:spPr bwMode="auto">
            <a:xfrm>
              <a:off x="144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0" name="Rectangle 15"/>
            <p:cNvSpPr>
              <a:spLocks noChangeArrowheads="1"/>
            </p:cNvSpPr>
            <p:nvPr/>
          </p:nvSpPr>
          <p:spPr bwMode="auto">
            <a:xfrm>
              <a:off x="168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1" name="Rectangle 16"/>
            <p:cNvSpPr>
              <a:spLocks noChangeArrowheads="1"/>
            </p:cNvSpPr>
            <p:nvPr/>
          </p:nvSpPr>
          <p:spPr bwMode="auto">
            <a:xfrm>
              <a:off x="192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2" name="Rectangle 17"/>
            <p:cNvSpPr>
              <a:spLocks noChangeArrowheads="1"/>
            </p:cNvSpPr>
            <p:nvPr/>
          </p:nvSpPr>
          <p:spPr bwMode="auto">
            <a:xfrm>
              <a:off x="216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3" name="Rectangle 18"/>
            <p:cNvSpPr>
              <a:spLocks noChangeArrowheads="1"/>
            </p:cNvSpPr>
            <p:nvPr/>
          </p:nvSpPr>
          <p:spPr bwMode="auto">
            <a:xfrm>
              <a:off x="240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4" name="Rectangle 19"/>
            <p:cNvSpPr>
              <a:spLocks noChangeArrowheads="1"/>
            </p:cNvSpPr>
            <p:nvPr/>
          </p:nvSpPr>
          <p:spPr bwMode="auto">
            <a:xfrm>
              <a:off x="264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5" name="Rectangle 20"/>
            <p:cNvSpPr>
              <a:spLocks noChangeArrowheads="1"/>
            </p:cNvSpPr>
            <p:nvPr/>
          </p:nvSpPr>
          <p:spPr bwMode="auto">
            <a:xfrm>
              <a:off x="288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6" name="Rectangle 21"/>
            <p:cNvSpPr>
              <a:spLocks noChangeArrowheads="1"/>
            </p:cNvSpPr>
            <p:nvPr/>
          </p:nvSpPr>
          <p:spPr bwMode="auto">
            <a:xfrm>
              <a:off x="312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27" name="Rectangle 22"/>
            <p:cNvSpPr>
              <a:spLocks noChangeArrowheads="1"/>
            </p:cNvSpPr>
            <p:nvPr/>
          </p:nvSpPr>
          <p:spPr bwMode="auto">
            <a:xfrm>
              <a:off x="3360" y="3120"/>
              <a:ext cx="240" cy="240"/>
            </a:xfrm>
            <a:prstGeom prst="rect">
              <a:avLst/>
            </a:prstGeom>
            <a:noFill/>
            <a:ln w="22225" cap="sq">
              <a:solidFill>
                <a:srgbClr val="0033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3431" name="Text Box 23"/>
          <p:cNvSpPr txBox="1">
            <a:spLocks noChangeArrowheads="1"/>
          </p:cNvSpPr>
          <p:nvPr/>
        </p:nvSpPr>
        <p:spPr bwMode="auto">
          <a:xfrm>
            <a:off x="1831975" y="4221163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273432" name="Text Box 24"/>
          <p:cNvSpPr txBox="1">
            <a:spLocks noChangeArrowheads="1"/>
          </p:cNvSpPr>
          <p:nvPr/>
        </p:nvSpPr>
        <p:spPr bwMode="auto">
          <a:xfrm>
            <a:off x="2193925" y="4235450"/>
            <a:ext cx="3825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273433" name="Text Box 25"/>
          <p:cNvSpPr txBox="1">
            <a:spLocks noChangeArrowheads="1"/>
          </p:cNvSpPr>
          <p:nvPr/>
        </p:nvSpPr>
        <p:spPr bwMode="auto">
          <a:xfrm>
            <a:off x="2574925" y="4216400"/>
            <a:ext cx="341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c</a:t>
            </a:r>
          </a:p>
        </p:txBody>
      </p:sp>
      <p:sp>
        <p:nvSpPr>
          <p:cNvPr id="273434" name="Text Box 26"/>
          <p:cNvSpPr txBox="1">
            <a:spLocks noChangeArrowheads="1"/>
          </p:cNvSpPr>
          <p:nvPr/>
        </p:nvSpPr>
        <p:spPr bwMode="auto">
          <a:xfrm>
            <a:off x="2936875" y="4235450"/>
            <a:ext cx="382588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d</a:t>
            </a:r>
          </a:p>
        </p:txBody>
      </p:sp>
      <p:sp>
        <p:nvSpPr>
          <p:cNvPr id="273435" name="Text Box 27"/>
          <p:cNvSpPr txBox="1">
            <a:spLocks noChangeArrowheads="1"/>
          </p:cNvSpPr>
          <p:nvPr/>
        </p:nvSpPr>
        <p:spPr bwMode="auto">
          <a:xfrm>
            <a:off x="3336925" y="4214813"/>
            <a:ext cx="341313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273436" name="Text Box 28"/>
          <p:cNvSpPr txBox="1">
            <a:spLocks noChangeArrowheads="1"/>
          </p:cNvSpPr>
          <p:nvPr/>
        </p:nvSpPr>
        <p:spPr bwMode="auto">
          <a:xfrm>
            <a:off x="3717925" y="4259263"/>
            <a:ext cx="336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</a:rPr>
              <a:t>x</a:t>
            </a: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3184525" y="4699000"/>
            <a:ext cx="608013" cy="609600"/>
            <a:chOff x="2160" y="3120"/>
            <a:chExt cx="383" cy="384"/>
          </a:xfrm>
        </p:grpSpPr>
        <p:sp>
          <p:nvSpPr>
            <p:cNvPr id="32816" name="Line 30"/>
            <p:cNvSpPr>
              <a:spLocks noChangeShapeType="1"/>
            </p:cNvSpPr>
            <p:nvPr/>
          </p:nvSpPr>
          <p:spPr bwMode="auto">
            <a:xfrm flipV="1">
              <a:off x="2352" y="3120"/>
              <a:ext cx="0" cy="144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7" name="Text Box 31"/>
            <p:cNvSpPr txBox="1">
              <a:spLocks noChangeArrowheads="1"/>
            </p:cNvSpPr>
            <p:nvPr/>
          </p:nvSpPr>
          <p:spPr bwMode="auto">
            <a:xfrm>
              <a:off x="2160" y="3216"/>
              <a:ext cx="38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3300"/>
                  </a:solidFill>
                </a:rPr>
                <a:t>top</a:t>
              </a:r>
            </a:p>
          </p:txBody>
        </p:sp>
      </p:grp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3348038" y="4699000"/>
            <a:ext cx="515937" cy="266700"/>
            <a:chOff x="2109" y="2968"/>
            <a:chExt cx="325" cy="168"/>
          </a:xfrm>
        </p:grpSpPr>
        <p:sp>
          <p:nvSpPr>
            <p:cNvPr id="32814" name="Rectangle 33"/>
            <p:cNvSpPr>
              <a:spLocks noChangeArrowheads="1"/>
            </p:cNvSpPr>
            <p:nvPr/>
          </p:nvSpPr>
          <p:spPr bwMode="auto">
            <a:xfrm>
              <a:off x="2109" y="2968"/>
              <a:ext cx="209" cy="16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Line 34"/>
            <p:cNvSpPr>
              <a:spLocks noChangeShapeType="1"/>
            </p:cNvSpPr>
            <p:nvPr/>
          </p:nvSpPr>
          <p:spPr bwMode="auto">
            <a:xfrm flipV="1">
              <a:off x="2290" y="2976"/>
              <a:ext cx="144" cy="137"/>
            </a:xfrm>
            <a:prstGeom prst="line">
              <a:avLst/>
            </a:prstGeom>
            <a:noFill/>
            <a:ln w="22225" cap="sq">
              <a:solidFill>
                <a:srgbClr val="FF0000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5927725" y="4251325"/>
            <a:ext cx="1295400" cy="503238"/>
            <a:chOff x="3888" y="2755"/>
            <a:chExt cx="816" cy="317"/>
          </a:xfrm>
        </p:grpSpPr>
        <p:sp>
          <p:nvSpPr>
            <p:cNvPr id="32812" name="AutoShape 36"/>
            <p:cNvSpPr>
              <a:spLocks noChangeArrowheads="1"/>
            </p:cNvSpPr>
            <p:nvPr/>
          </p:nvSpPr>
          <p:spPr bwMode="auto">
            <a:xfrm>
              <a:off x="3888" y="2781"/>
              <a:ext cx="816" cy="288"/>
            </a:xfrm>
            <a:prstGeom prst="wedgeEllipseCallout">
              <a:avLst>
                <a:gd name="adj1" fmla="val -68995"/>
                <a:gd name="adj2" fmla="val 4861"/>
              </a:avLst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18900000" scaled="1"/>
            </a:gradFill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/>
            <a:lstStyle/>
            <a:p>
              <a:pPr algn="ctr"/>
              <a:endParaRPr lang="zh-CN" altLang="en-US" b="1"/>
            </a:p>
          </p:txBody>
        </p:sp>
        <p:sp>
          <p:nvSpPr>
            <p:cNvPr id="32813" name="Text Box 37"/>
            <p:cNvSpPr txBox="1">
              <a:spLocks noChangeArrowheads="1"/>
            </p:cNvSpPr>
            <p:nvPr/>
          </p:nvSpPr>
          <p:spPr bwMode="auto">
            <a:xfrm>
              <a:off x="3973" y="2755"/>
              <a:ext cx="731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700" b="1" i="1">
                  <a:solidFill>
                    <a:srgbClr val="FFFFFF"/>
                  </a:solidFill>
                  <a:ea typeface="黑体" pitchFamily="2" charset="-122"/>
                </a:rPr>
                <a:t>进栈</a:t>
              </a:r>
            </a:p>
          </p:txBody>
        </p: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1812925" y="5440363"/>
            <a:ext cx="3810000" cy="1085850"/>
            <a:chOff x="1296" y="3504"/>
            <a:chExt cx="2400" cy="684"/>
          </a:xfrm>
        </p:grpSpPr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1296" y="3552"/>
              <a:ext cx="2400" cy="240"/>
              <a:chOff x="1200" y="3120"/>
              <a:chExt cx="2400" cy="240"/>
            </a:xfrm>
          </p:grpSpPr>
          <p:sp>
            <p:nvSpPr>
              <p:cNvPr id="32802" name="Rectangle 40"/>
              <p:cNvSpPr>
                <a:spLocks noChangeArrowheads="1"/>
              </p:cNvSpPr>
              <p:nvPr/>
            </p:nvSpPr>
            <p:spPr bwMode="auto">
              <a:xfrm>
                <a:off x="120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3" name="Rectangle 41"/>
              <p:cNvSpPr>
                <a:spLocks noChangeArrowheads="1"/>
              </p:cNvSpPr>
              <p:nvPr/>
            </p:nvSpPr>
            <p:spPr bwMode="auto">
              <a:xfrm>
                <a:off x="144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4" name="Rectangle 42"/>
              <p:cNvSpPr>
                <a:spLocks noChangeArrowheads="1"/>
              </p:cNvSpPr>
              <p:nvPr/>
            </p:nvSpPr>
            <p:spPr bwMode="auto">
              <a:xfrm>
                <a:off x="168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5" name="Rectangle 43"/>
              <p:cNvSpPr>
                <a:spLocks noChangeArrowheads="1"/>
              </p:cNvSpPr>
              <p:nvPr/>
            </p:nvSpPr>
            <p:spPr bwMode="auto">
              <a:xfrm>
                <a:off x="192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6" name="Rectangle 44"/>
              <p:cNvSpPr>
                <a:spLocks noChangeArrowheads="1"/>
              </p:cNvSpPr>
              <p:nvPr/>
            </p:nvSpPr>
            <p:spPr bwMode="auto">
              <a:xfrm>
                <a:off x="216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7" name="Rectangle 45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8" name="Rectangle 46"/>
              <p:cNvSpPr>
                <a:spLocks noChangeArrowheads="1"/>
              </p:cNvSpPr>
              <p:nvPr/>
            </p:nvSpPr>
            <p:spPr bwMode="auto">
              <a:xfrm>
                <a:off x="264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09" name="Rectangle 47"/>
              <p:cNvSpPr>
                <a:spLocks noChangeArrowheads="1"/>
              </p:cNvSpPr>
              <p:nvPr/>
            </p:nvSpPr>
            <p:spPr bwMode="auto">
              <a:xfrm>
                <a:off x="288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0" name="Rectangle 48"/>
              <p:cNvSpPr>
                <a:spLocks noChangeArrowheads="1"/>
              </p:cNvSpPr>
              <p:nvPr/>
            </p:nvSpPr>
            <p:spPr bwMode="auto">
              <a:xfrm>
                <a:off x="312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811" name="Rectangle 49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rect">
                <a:avLst/>
              </a:prstGeom>
              <a:noFill/>
              <a:ln w="19050" cap="sq">
                <a:solidFill>
                  <a:srgbClr val="00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795" name="Text Box 50"/>
            <p:cNvSpPr txBox="1">
              <a:spLocks noChangeArrowheads="1"/>
            </p:cNvSpPr>
            <p:nvPr/>
          </p:nvSpPr>
          <p:spPr bwMode="auto">
            <a:xfrm>
              <a:off x="1993" y="3504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d</a:t>
              </a:r>
            </a:p>
          </p:txBody>
        </p:sp>
        <p:sp>
          <p:nvSpPr>
            <p:cNvPr id="32796" name="Text Box 51"/>
            <p:cNvSpPr txBox="1">
              <a:spLocks noChangeArrowheads="1"/>
            </p:cNvSpPr>
            <p:nvPr/>
          </p:nvSpPr>
          <p:spPr bwMode="auto">
            <a:xfrm>
              <a:off x="1776" y="3504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c</a:t>
              </a:r>
            </a:p>
          </p:txBody>
        </p:sp>
        <p:sp>
          <p:nvSpPr>
            <p:cNvPr id="32797" name="Text Box 52"/>
            <p:cNvSpPr txBox="1">
              <a:spLocks noChangeArrowheads="1"/>
            </p:cNvSpPr>
            <p:nvPr/>
          </p:nvSpPr>
          <p:spPr bwMode="auto">
            <a:xfrm>
              <a:off x="1536" y="3513"/>
              <a:ext cx="241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b</a:t>
              </a:r>
            </a:p>
          </p:txBody>
        </p:sp>
        <p:sp>
          <p:nvSpPr>
            <p:cNvPr id="32798" name="Text Box 53"/>
            <p:cNvSpPr txBox="1">
              <a:spLocks noChangeArrowheads="1"/>
            </p:cNvSpPr>
            <p:nvPr/>
          </p:nvSpPr>
          <p:spPr bwMode="auto">
            <a:xfrm>
              <a:off x="1296" y="3504"/>
              <a:ext cx="228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a</a:t>
              </a:r>
            </a:p>
          </p:txBody>
        </p:sp>
        <p:sp>
          <p:nvSpPr>
            <p:cNvPr id="32799" name="Text Box 54"/>
            <p:cNvSpPr txBox="1">
              <a:spLocks noChangeArrowheads="1"/>
            </p:cNvSpPr>
            <p:nvPr/>
          </p:nvSpPr>
          <p:spPr bwMode="auto">
            <a:xfrm>
              <a:off x="2256" y="3504"/>
              <a:ext cx="215" cy="32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rgbClr val="0000CC"/>
                  </a:solidFill>
                </a:rPr>
                <a:t>e</a:t>
              </a:r>
            </a:p>
          </p:txBody>
        </p:sp>
        <p:sp>
          <p:nvSpPr>
            <p:cNvPr id="32800" name="Line 55"/>
            <p:cNvSpPr>
              <a:spLocks noChangeShapeType="1"/>
            </p:cNvSpPr>
            <p:nvPr/>
          </p:nvSpPr>
          <p:spPr bwMode="auto">
            <a:xfrm flipV="1">
              <a:off x="2352" y="3816"/>
              <a:ext cx="0" cy="144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Text Box 56"/>
            <p:cNvSpPr txBox="1">
              <a:spLocks noChangeArrowheads="1"/>
            </p:cNvSpPr>
            <p:nvPr/>
          </p:nvSpPr>
          <p:spPr bwMode="auto">
            <a:xfrm>
              <a:off x="2160" y="3900"/>
              <a:ext cx="38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3300"/>
                  </a:solidFill>
                </a:rPr>
                <a:t>top</a:t>
              </a:r>
            </a:p>
          </p:txBody>
        </p:sp>
      </p:grpSp>
      <p:sp>
        <p:nvSpPr>
          <p:cNvPr id="273465" name="Rectangle 57"/>
          <p:cNvSpPr>
            <a:spLocks noChangeArrowheads="1"/>
          </p:cNvSpPr>
          <p:nvPr/>
        </p:nvSpPr>
        <p:spPr bwMode="auto">
          <a:xfrm>
            <a:off x="3394075" y="5573713"/>
            <a:ext cx="228600" cy="304800"/>
          </a:xfrm>
          <a:prstGeom prst="rect">
            <a:avLst/>
          </a:prstGeom>
          <a:solidFill>
            <a:srgbClr val="FFFFFF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3108325" y="5897563"/>
            <a:ext cx="628650" cy="285750"/>
            <a:chOff x="2112" y="3792"/>
            <a:chExt cx="396" cy="180"/>
          </a:xfrm>
        </p:grpSpPr>
        <p:sp>
          <p:nvSpPr>
            <p:cNvPr id="32792" name="Rectangle 59"/>
            <p:cNvSpPr>
              <a:spLocks noChangeArrowheads="1"/>
            </p:cNvSpPr>
            <p:nvPr/>
          </p:nvSpPr>
          <p:spPr bwMode="auto">
            <a:xfrm>
              <a:off x="2268" y="3804"/>
              <a:ext cx="240" cy="168"/>
            </a:xfrm>
            <a:prstGeom prst="rect">
              <a:avLst/>
            </a:prstGeom>
            <a:solidFill>
              <a:srgbClr val="FFFFFF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3" name="Line 60"/>
            <p:cNvSpPr>
              <a:spLocks noChangeShapeType="1"/>
            </p:cNvSpPr>
            <p:nvPr/>
          </p:nvSpPr>
          <p:spPr bwMode="auto">
            <a:xfrm flipH="1" flipV="1">
              <a:off x="2112" y="3792"/>
              <a:ext cx="96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71"/>
          <p:cNvGrpSpPr>
            <a:grpSpLocks/>
          </p:cNvGrpSpPr>
          <p:nvPr/>
        </p:nvGrpSpPr>
        <p:grpSpPr bwMode="auto">
          <a:xfrm>
            <a:off x="609600" y="1108075"/>
            <a:ext cx="3341688" cy="592138"/>
            <a:chOff x="384" y="742"/>
            <a:chExt cx="2105" cy="373"/>
          </a:xfrm>
        </p:grpSpPr>
        <p:sp>
          <p:nvSpPr>
            <p:cNvPr id="32790" name="Rectangle 72"/>
            <p:cNvSpPr>
              <a:spLocks noChangeArrowheads="1"/>
            </p:cNvSpPr>
            <p:nvPr/>
          </p:nvSpPr>
          <p:spPr bwMode="auto">
            <a:xfrm>
              <a:off x="384" y="742"/>
              <a:ext cx="1968" cy="373"/>
            </a:xfrm>
            <a:prstGeom prst="rect">
              <a:avLst/>
            </a:prstGeom>
            <a:solidFill>
              <a:srgbClr val="FFFFB5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1" name="Text Box 73"/>
            <p:cNvSpPr txBox="1">
              <a:spLocks noChangeArrowheads="1"/>
            </p:cNvSpPr>
            <p:nvPr/>
          </p:nvSpPr>
          <p:spPr bwMode="auto">
            <a:xfrm>
              <a:off x="473" y="754"/>
              <a:ext cx="2016" cy="35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3100" b="1" dirty="0">
                  <a:solidFill>
                    <a:srgbClr val="000099"/>
                  </a:solidFill>
                </a:rPr>
                <a:t>(</a:t>
              </a:r>
              <a:r>
                <a:rPr kumimoji="1" lang="zh-CN" altLang="en-US" sz="3100" b="1" dirty="0">
                  <a:solidFill>
                    <a:srgbClr val="000099"/>
                  </a:solidFill>
                </a:rPr>
                <a:t>一</a:t>
              </a:r>
              <a:r>
                <a:rPr kumimoji="1" lang="en-US" altLang="zh-CN" sz="3100" b="1" dirty="0">
                  <a:solidFill>
                    <a:srgbClr val="000099"/>
                  </a:solidFill>
                </a:rPr>
                <a:t>)</a:t>
              </a:r>
              <a:r>
                <a:rPr kumimoji="1" lang="zh-CN" altLang="en-US" sz="3100" dirty="0">
                  <a:solidFill>
                    <a:srgbClr val="000099"/>
                  </a:solidFill>
                  <a:ea typeface="宋体" charset="-122"/>
                </a:rPr>
                <a:t> </a:t>
              </a:r>
              <a:r>
                <a:rPr kumimoji="1" lang="zh-CN" altLang="en-US" sz="3100" b="1" dirty="0">
                  <a:solidFill>
                    <a:srgbClr val="000099"/>
                  </a:solidFill>
                </a:rPr>
                <a:t>栈的定义</a:t>
              </a:r>
              <a:endParaRPr kumimoji="1" lang="zh-CN" altLang="en-US" sz="3100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3" name="Group 74"/>
          <p:cNvGrpSpPr>
            <a:grpSpLocks/>
          </p:cNvGrpSpPr>
          <p:nvPr/>
        </p:nvGrpSpPr>
        <p:grpSpPr bwMode="auto">
          <a:xfrm>
            <a:off x="5934075" y="5411788"/>
            <a:ext cx="1552575" cy="503237"/>
            <a:chOff x="3892" y="3486"/>
            <a:chExt cx="978" cy="317"/>
          </a:xfrm>
        </p:grpSpPr>
        <p:sp>
          <p:nvSpPr>
            <p:cNvPr id="32788" name="AutoShape 75"/>
            <p:cNvSpPr>
              <a:spLocks noChangeArrowheads="1"/>
            </p:cNvSpPr>
            <p:nvPr/>
          </p:nvSpPr>
          <p:spPr bwMode="auto">
            <a:xfrm>
              <a:off x="3892" y="3512"/>
              <a:ext cx="816" cy="288"/>
            </a:xfrm>
            <a:prstGeom prst="wedgeEllipseCallout">
              <a:avLst>
                <a:gd name="adj1" fmla="val -68995"/>
                <a:gd name="adj2" fmla="val 4861"/>
              </a:avLst>
            </a:prstGeom>
            <a:gradFill rotWithShape="0">
              <a:gsLst>
                <a:gs pos="0">
                  <a:srgbClr val="760000"/>
                </a:gs>
                <a:gs pos="50000">
                  <a:srgbClr val="FF0000"/>
                </a:gs>
                <a:gs pos="100000">
                  <a:srgbClr val="760000"/>
                </a:gs>
              </a:gsLst>
              <a:lin ang="18900000" scaled="1"/>
            </a:gradFill>
            <a:ln w="190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>
              <a:outerShdw dist="71842" dir="2700000" algn="ctr" rotWithShape="0">
                <a:srgbClr val="B2B2B2"/>
              </a:outerShdw>
            </a:effectLst>
          </p:spPr>
          <p:txBody>
            <a:bodyPr/>
            <a:lstStyle/>
            <a:p>
              <a:pPr algn="ctr"/>
              <a:endParaRPr lang="zh-CN" altLang="en-US" b="1"/>
            </a:p>
          </p:txBody>
        </p:sp>
        <p:sp>
          <p:nvSpPr>
            <p:cNvPr id="32789" name="Text Box 76"/>
            <p:cNvSpPr txBox="1">
              <a:spLocks noChangeArrowheads="1"/>
            </p:cNvSpPr>
            <p:nvPr/>
          </p:nvSpPr>
          <p:spPr bwMode="auto">
            <a:xfrm>
              <a:off x="3999" y="3486"/>
              <a:ext cx="871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700" b="1" i="1">
                  <a:solidFill>
                    <a:srgbClr val="FFFFFF"/>
                  </a:solidFill>
                  <a:ea typeface="黑体" pitchFamily="2" charset="-122"/>
                </a:rPr>
                <a:t>出栈</a:t>
              </a:r>
            </a:p>
          </p:txBody>
        </p:sp>
      </p:grp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3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7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31" grpId="0" autoUpdateAnimBg="0"/>
      <p:bldP spid="273432" grpId="0" autoUpdateAnimBg="0"/>
      <p:bldP spid="273433" grpId="0" autoUpdateAnimBg="0"/>
      <p:bldP spid="273434" grpId="0" autoUpdateAnimBg="0"/>
      <p:bldP spid="273435" grpId="0" autoUpdateAnimBg="0"/>
      <p:bldP spid="273436" grpId="0" autoUpdateAnimBg="0"/>
      <p:bldP spid="2734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50825" y="476250"/>
            <a:ext cx="4994275" cy="3921125"/>
            <a:chOff x="868" y="767"/>
            <a:chExt cx="3146" cy="2470"/>
          </a:xfrm>
        </p:grpSpPr>
        <p:sp>
          <p:nvSpPr>
            <p:cNvPr id="33802" name="Line 3"/>
            <p:cNvSpPr>
              <a:spLocks noChangeShapeType="1"/>
            </p:cNvSpPr>
            <p:nvPr/>
          </p:nvSpPr>
          <p:spPr bwMode="auto">
            <a:xfrm>
              <a:off x="1728" y="1125"/>
              <a:ext cx="0" cy="2112"/>
            </a:xfrm>
            <a:prstGeom prst="line">
              <a:avLst/>
            </a:prstGeom>
            <a:noFill/>
            <a:ln w="3175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Line 4"/>
            <p:cNvSpPr>
              <a:spLocks noChangeShapeType="1"/>
            </p:cNvSpPr>
            <p:nvPr/>
          </p:nvSpPr>
          <p:spPr bwMode="auto">
            <a:xfrm>
              <a:off x="3168" y="1125"/>
              <a:ext cx="0" cy="2112"/>
            </a:xfrm>
            <a:prstGeom prst="line">
              <a:avLst/>
            </a:prstGeom>
            <a:noFill/>
            <a:ln w="317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4" name="Line 5"/>
            <p:cNvSpPr>
              <a:spLocks noChangeShapeType="1"/>
            </p:cNvSpPr>
            <p:nvPr/>
          </p:nvSpPr>
          <p:spPr bwMode="auto">
            <a:xfrm>
              <a:off x="1728" y="3237"/>
              <a:ext cx="1440" cy="0"/>
            </a:xfrm>
            <a:prstGeom prst="line">
              <a:avLst/>
            </a:prstGeom>
            <a:noFill/>
            <a:ln w="3175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Line 6"/>
            <p:cNvSpPr>
              <a:spLocks noChangeShapeType="1"/>
            </p:cNvSpPr>
            <p:nvPr/>
          </p:nvSpPr>
          <p:spPr bwMode="auto">
            <a:xfrm>
              <a:off x="1728" y="2949"/>
              <a:ext cx="1440" cy="0"/>
            </a:xfrm>
            <a:prstGeom prst="line">
              <a:avLst/>
            </a:prstGeom>
            <a:noFill/>
            <a:ln w="25400" cap="sq">
              <a:solidFill>
                <a:srgbClr val="33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Line 7"/>
            <p:cNvSpPr>
              <a:spLocks noChangeShapeType="1"/>
            </p:cNvSpPr>
            <p:nvPr/>
          </p:nvSpPr>
          <p:spPr bwMode="auto">
            <a:xfrm>
              <a:off x="1728" y="2661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Line 8"/>
            <p:cNvSpPr>
              <a:spLocks noChangeShapeType="1"/>
            </p:cNvSpPr>
            <p:nvPr/>
          </p:nvSpPr>
          <p:spPr bwMode="auto">
            <a:xfrm>
              <a:off x="1728" y="2373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Line 9"/>
            <p:cNvSpPr>
              <a:spLocks noChangeShapeType="1"/>
            </p:cNvSpPr>
            <p:nvPr/>
          </p:nvSpPr>
          <p:spPr bwMode="auto">
            <a:xfrm>
              <a:off x="1728" y="2048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Line 10"/>
            <p:cNvSpPr>
              <a:spLocks noChangeShapeType="1"/>
            </p:cNvSpPr>
            <p:nvPr/>
          </p:nvSpPr>
          <p:spPr bwMode="auto">
            <a:xfrm>
              <a:off x="1728" y="1749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0" name="Line 11"/>
            <p:cNvSpPr>
              <a:spLocks noChangeShapeType="1"/>
            </p:cNvSpPr>
            <p:nvPr/>
          </p:nvSpPr>
          <p:spPr bwMode="auto">
            <a:xfrm>
              <a:off x="1728" y="1464"/>
              <a:ext cx="1440" cy="0"/>
            </a:xfrm>
            <a:prstGeom prst="line">
              <a:avLst/>
            </a:prstGeom>
            <a:noFill/>
            <a:ln w="25400" cap="sq">
              <a:solidFill>
                <a:srgbClr val="0033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4444" name="AutoShape 12"/>
            <p:cNvSpPr>
              <a:spLocks noChangeArrowheads="1"/>
            </p:cNvSpPr>
            <p:nvPr/>
          </p:nvSpPr>
          <p:spPr bwMode="auto">
            <a:xfrm flipH="1">
              <a:off x="2784" y="912"/>
              <a:ext cx="864" cy="615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189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4445" name="AutoShape 13"/>
            <p:cNvSpPr>
              <a:spLocks noChangeArrowheads="1"/>
            </p:cNvSpPr>
            <p:nvPr/>
          </p:nvSpPr>
          <p:spPr bwMode="auto">
            <a:xfrm rot="1528362" flipH="1">
              <a:off x="1344" y="949"/>
              <a:ext cx="816" cy="615"/>
            </a:xfrm>
            <a:custGeom>
              <a:avLst/>
              <a:gdLst>
                <a:gd name="G0" fmla="+- -852620 0 0"/>
                <a:gd name="G1" fmla="+- -9846504 0 0"/>
                <a:gd name="G2" fmla="+- -852620 0 -9846504"/>
                <a:gd name="G3" fmla="+- 10800 0 0"/>
                <a:gd name="G4" fmla="+- 0 0 -85262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7569 0 0"/>
                <a:gd name="G9" fmla="+- 0 0 -9846504"/>
                <a:gd name="G10" fmla="+- 7569 0 2700"/>
                <a:gd name="G11" fmla="cos G10 -852620"/>
                <a:gd name="G12" fmla="sin G10 -852620"/>
                <a:gd name="G13" fmla="cos 13500 -852620"/>
                <a:gd name="G14" fmla="sin 13500 -852620"/>
                <a:gd name="G15" fmla="+- G11 10800 0"/>
                <a:gd name="G16" fmla="+- G12 10800 0"/>
                <a:gd name="G17" fmla="+- G13 10800 0"/>
                <a:gd name="G18" fmla="+- G14 10800 0"/>
                <a:gd name="G19" fmla="*/ 7569 1 2"/>
                <a:gd name="G20" fmla="+- G19 5400 0"/>
                <a:gd name="G21" fmla="cos G20 -852620"/>
                <a:gd name="G22" fmla="sin G20 -852620"/>
                <a:gd name="G23" fmla="+- G21 10800 0"/>
                <a:gd name="G24" fmla="+- G12 G23 G22"/>
                <a:gd name="G25" fmla="+- G22 G23 G11"/>
                <a:gd name="G26" fmla="cos 10800 -852620"/>
                <a:gd name="G27" fmla="sin 10800 -852620"/>
                <a:gd name="G28" fmla="cos 7569 -852620"/>
                <a:gd name="G29" fmla="sin 7569 -85262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9846504"/>
                <a:gd name="G36" fmla="sin G34 -9846504"/>
                <a:gd name="G37" fmla="+/ -9846504 -85262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7569 G39"/>
                <a:gd name="G43" fmla="sin 7569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372 w 21600"/>
                <a:gd name="T5" fmla="*/ 115 h 21600"/>
                <a:gd name="T6" fmla="*/ 2825 w 21600"/>
                <a:gd name="T7" fmla="*/ 6241 h 21600"/>
                <a:gd name="T8" fmla="*/ 11902 w 21600"/>
                <a:gd name="T9" fmla="*/ 3311 h 21600"/>
                <a:gd name="T10" fmla="*/ 23953 w 21600"/>
                <a:gd name="T11" fmla="*/ 7760 h 21600"/>
                <a:gd name="T12" fmla="*/ 20720 w 21600"/>
                <a:gd name="T13" fmla="*/ 12937 h 21600"/>
                <a:gd name="T14" fmla="*/ 15544 w 21600"/>
                <a:gd name="T15" fmla="*/ 970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8174" y="9096"/>
                  </a:moveTo>
                  <a:cubicBezTo>
                    <a:pt x="17381" y="5662"/>
                    <a:pt x="14323" y="3231"/>
                    <a:pt x="10800" y="3231"/>
                  </a:cubicBezTo>
                  <a:cubicBezTo>
                    <a:pt x="8084" y="3230"/>
                    <a:pt x="5576" y="4685"/>
                    <a:pt x="4228" y="7043"/>
                  </a:cubicBezTo>
                  <a:lnTo>
                    <a:pt x="1423" y="5440"/>
                  </a:lnTo>
                  <a:cubicBezTo>
                    <a:pt x="3346" y="2076"/>
                    <a:pt x="6924" y="-1"/>
                    <a:pt x="10800" y="0"/>
                  </a:cubicBezTo>
                  <a:cubicBezTo>
                    <a:pt x="15828" y="0"/>
                    <a:pt x="20190" y="3469"/>
                    <a:pt x="21322" y="8368"/>
                  </a:cubicBezTo>
                  <a:lnTo>
                    <a:pt x="23953" y="7760"/>
                  </a:lnTo>
                  <a:lnTo>
                    <a:pt x="20720" y="12937"/>
                  </a:lnTo>
                  <a:lnTo>
                    <a:pt x="15544" y="9703"/>
                  </a:lnTo>
                  <a:lnTo>
                    <a:pt x="18174" y="909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28575" cap="sq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813" name="Text Box 14"/>
            <p:cNvSpPr txBox="1">
              <a:spLocks noChangeArrowheads="1"/>
            </p:cNvSpPr>
            <p:nvPr/>
          </p:nvSpPr>
          <p:spPr bwMode="auto">
            <a:xfrm>
              <a:off x="2252" y="2886"/>
              <a:ext cx="31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3814" name="Text Box 15"/>
            <p:cNvSpPr txBox="1">
              <a:spLocks noChangeArrowheads="1"/>
            </p:cNvSpPr>
            <p:nvPr/>
          </p:nvSpPr>
          <p:spPr bwMode="auto">
            <a:xfrm>
              <a:off x="2242" y="2598"/>
              <a:ext cx="419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2</a:t>
              </a:r>
            </a:p>
          </p:txBody>
        </p:sp>
        <p:sp>
          <p:nvSpPr>
            <p:cNvPr id="33815" name="Text Box 16"/>
            <p:cNvSpPr txBox="1">
              <a:spLocks noChangeArrowheads="1"/>
            </p:cNvSpPr>
            <p:nvPr/>
          </p:nvSpPr>
          <p:spPr bwMode="auto">
            <a:xfrm>
              <a:off x="2242" y="2310"/>
              <a:ext cx="31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3</a:t>
              </a:r>
            </a:p>
          </p:txBody>
        </p:sp>
        <p:sp>
          <p:nvSpPr>
            <p:cNvPr id="33816" name="Text Box 17"/>
            <p:cNvSpPr txBox="1">
              <a:spLocks noChangeArrowheads="1"/>
            </p:cNvSpPr>
            <p:nvPr/>
          </p:nvSpPr>
          <p:spPr bwMode="auto">
            <a:xfrm>
              <a:off x="2242" y="1686"/>
              <a:ext cx="48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n</a:t>
              </a:r>
              <a:r>
                <a:rPr lang="en-US" altLang="zh-CN" sz="3000" b="1" baseline="-16000">
                  <a:solidFill>
                    <a:srgbClr val="0000CC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33817" name="Text Box 18"/>
            <p:cNvSpPr txBox="1">
              <a:spLocks noChangeArrowheads="1"/>
            </p:cNvSpPr>
            <p:nvPr/>
          </p:nvSpPr>
          <p:spPr bwMode="auto">
            <a:xfrm>
              <a:off x="2242" y="1413"/>
              <a:ext cx="366" cy="3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altLang="zh-CN" sz="3000" b="1">
                  <a:solidFill>
                    <a:srgbClr val="0000CC"/>
                  </a:solidFill>
                </a:rPr>
                <a:t>a</a:t>
              </a:r>
              <a:r>
                <a:rPr lang="en-US" altLang="zh-CN" sz="3000" b="1" baseline="-16000">
                  <a:solidFill>
                    <a:srgbClr val="0000CC"/>
                  </a:solidFill>
                </a:rPr>
                <a:t>n</a:t>
              </a:r>
            </a:p>
          </p:txBody>
        </p:sp>
        <p:sp>
          <p:nvSpPr>
            <p:cNvPr id="33818" name="Text Box 19"/>
            <p:cNvSpPr txBox="1">
              <a:spLocks noChangeArrowheads="1"/>
            </p:cNvSpPr>
            <p:nvPr/>
          </p:nvSpPr>
          <p:spPr bwMode="auto">
            <a:xfrm>
              <a:off x="2262" y="1987"/>
              <a:ext cx="348" cy="33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zh-CN" altLang="en-US" sz="2900" b="1">
                  <a:solidFill>
                    <a:srgbClr val="0000CC"/>
                  </a:solidFill>
                  <a:ea typeface="宋体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33819" name="Text Box 20"/>
            <p:cNvSpPr txBox="1">
              <a:spLocks noChangeArrowheads="1"/>
            </p:cNvSpPr>
            <p:nvPr/>
          </p:nvSpPr>
          <p:spPr bwMode="auto">
            <a:xfrm>
              <a:off x="3627" y="773"/>
              <a:ext cx="387" cy="5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进</a:t>
              </a:r>
            </a:p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栈</a:t>
              </a:r>
            </a:p>
          </p:txBody>
        </p:sp>
        <p:sp>
          <p:nvSpPr>
            <p:cNvPr id="33820" name="Text Box 21"/>
            <p:cNvSpPr txBox="1">
              <a:spLocks noChangeArrowheads="1"/>
            </p:cNvSpPr>
            <p:nvPr/>
          </p:nvSpPr>
          <p:spPr bwMode="auto">
            <a:xfrm>
              <a:off x="1008" y="767"/>
              <a:ext cx="466" cy="55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退</a:t>
              </a:r>
            </a:p>
            <a:p>
              <a:r>
                <a:rPr lang="zh-CN" altLang="en-US" sz="2600" b="1">
                  <a:solidFill>
                    <a:srgbClr val="FF3300"/>
                  </a:solidFill>
                  <a:ea typeface="黑体" pitchFamily="2" charset="-122"/>
                </a:rPr>
                <a:t>栈</a:t>
              </a:r>
            </a:p>
          </p:txBody>
        </p:sp>
        <p:sp>
          <p:nvSpPr>
            <p:cNvPr id="33821" name="AutoShape 22"/>
            <p:cNvSpPr>
              <a:spLocks noChangeArrowheads="1"/>
            </p:cNvSpPr>
            <p:nvPr/>
          </p:nvSpPr>
          <p:spPr bwMode="auto">
            <a:xfrm>
              <a:off x="1344" y="1557"/>
              <a:ext cx="336" cy="114"/>
            </a:xfrm>
            <a:prstGeom prst="rightArrow">
              <a:avLst>
                <a:gd name="adj1" fmla="val 50000"/>
                <a:gd name="adj2" fmla="val 73684"/>
              </a:avLst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2" name="Text Box 23"/>
            <p:cNvSpPr txBox="1">
              <a:spLocks noChangeArrowheads="1"/>
            </p:cNvSpPr>
            <p:nvPr/>
          </p:nvSpPr>
          <p:spPr bwMode="auto">
            <a:xfrm>
              <a:off x="939" y="1338"/>
              <a:ext cx="479" cy="31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r>
                <a:rPr lang="en-US" altLang="zh-CN" sz="2700" b="1" i="1">
                  <a:solidFill>
                    <a:srgbClr val="FF3300"/>
                  </a:solidFill>
                </a:rPr>
                <a:t>top</a:t>
              </a:r>
            </a:p>
          </p:txBody>
        </p:sp>
        <p:sp>
          <p:nvSpPr>
            <p:cNvPr id="33823" name="Text Box 24"/>
            <p:cNvSpPr txBox="1">
              <a:spLocks noChangeArrowheads="1"/>
            </p:cNvSpPr>
            <p:nvPr/>
          </p:nvSpPr>
          <p:spPr bwMode="auto">
            <a:xfrm>
              <a:off x="868" y="1576"/>
              <a:ext cx="606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 i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栈顶 </a:t>
              </a:r>
            </a:p>
          </p:txBody>
        </p:sp>
        <p:sp>
          <p:nvSpPr>
            <p:cNvPr id="33824" name="Text Box 25"/>
            <p:cNvSpPr txBox="1">
              <a:spLocks noChangeArrowheads="1"/>
            </p:cNvSpPr>
            <p:nvPr/>
          </p:nvSpPr>
          <p:spPr bwMode="auto">
            <a:xfrm>
              <a:off x="894" y="2964"/>
              <a:ext cx="535" cy="2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zh-CN" altLang="en-US" sz="2000" b="1" i="1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栈底 </a:t>
              </a:r>
            </a:p>
          </p:txBody>
        </p:sp>
        <p:sp>
          <p:nvSpPr>
            <p:cNvPr id="33825" name="AutoShape 26"/>
            <p:cNvSpPr>
              <a:spLocks noChangeArrowheads="1"/>
            </p:cNvSpPr>
            <p:nvPr/>
          </p:nvSpPr>
          <p:spPr bwMode="auto">
            <a:xfrm>
              <a:off x="1344" y="3054"/>
              <a:ext cx="336" cy="114"/>
            </a:xfrm>
            <a:prstGeom prst="rightArrow">
              <a:avLst>
                <a:gd name="adj1" fmla="val 50000"/>
                <a:gd name="adj2" fmla="val 73684"/>
              </a:avLst>
            </a:prstGeom>
            <a:gradFill rotWithShape="1">
              <a:gsLst>
                <a:gs pos="0">
                  <a:srgbClr val="761800"/>
                </a:gs>
                <a:gs pos="50000">
                  <a:srgbClr val="FF3300"/>
                </a:gs>
                <a:gs pos="100000">
                  <a:srgbClr val="761800"/>
                </a:gs>
              </a:gsLst>
              <a:lin ang="5400000" scaled="1"/>
            </a:gra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3132138" y="5767388"/>
            <a:ext cx="3240087" cy="508000"/>
            <a:chOff x="1837" y="3633"/>
            <a:chExt cx="2041" cy="320"/>
          </a:xfrm>
        </p:grpSpPr>
        <p:sp>
          <p:nvSpPr>
            <p:cNvPr id="33800" name="Rectangle 42"/>
            <p:cNvSpPr>
              <a:spLocks noChangeArrowheads="1"/>
            </p:cNvSpPr>
            <p:nvPr/>
          </p:nvSpPr>
          <p:spPr bwMode="auto">
            <a:xfrm>
              <a:off x="1837" y="3636"/>
              <a:ext cx="1542" cy="317"/>
            </a:xfrm>
            <a:prstGeom prst="rect">
              <a:avLst/>
            </a:prstGeom>
            <a:solidFill>
              <a:srgbClr val="3BDAFF"/>
            </a:solidFill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63500" dir="3187806" algn="ctr" rotWithShape="0">
                <a:srgbClr val="C9C9C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1" name="Text Box 43"/>
            <p:cNvSpPr txBox="1">
              <a:spLocks noChangeArrowheads="1"/>
            </p:cNvSpPr>
            <p:nvPr/>
          </p:nvSpPr>
          <p:spPr bwMode="auto">
            <a:xfrm>
              <a:off x="1879" y="3633"/>
              <a:ext cx="1999" cy="30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FF0000"/>
                  </a:solidFill>
                  <a:ea typeface="黑体" pitchFamily="2" charset="-122"/>
                </a:rPr>
                <a:t>栈的示意图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223963" y="4759325"/>
            <a:ext cx="7235825" cy="762000"/>
            <a:chOff x="3888" y="672"/>
            <a:chExt cx="1975" cy="480"/>
          </a:xfrm>
        </p:grpSpPr>
        <p:sp>
          <p:nvSpPr>
            <p:cNvPr id="33798" name="AutoShape 10"/>
            <p:cNvSpPr>
              <a:spLocks noChangeArrowheads="1"/>
            </p:cNvSpPr>
            <p:nvPr/>
          </p:nvSpPr>
          <p:spPr bwMode="auto">
            <a:xfrm>
              <a:off x="3888" y="672"/>
              <a:ext cx="1632" cy="480"/>
            </a:xfrm>
            <a:prstGeom prst="cloudCallout">
              <a:avLst>
                <a:gd name="adj1" fmla="val -50120"/>
                <a:gd name="adj2" fmla="val 79167"/>
              </a:avLst>
            </a:prstGeom>
            <a:solidFill>
              <a:srgbClr val="FFFF23"/>
            </a:solidFill>
            <a:ln w="28575" cap="sq">
              <a:solidFill>
                <a:srgbClr val="C0C0C0"/>
              </a:solidFill>
              <a:round/>
              <a:headEnd type="none" w="sm" len="sm"/>
              <a:tailEnd type="none" w="sm" len="sm"/>
            </a:ln>
            <a:effectLst>
              <a:outerShdw dist="113592" dir="1593903" algn="ctr" rotWithShape="0">
                <a:srgbClr val="B2B2B2"/>
              </a:outerShdw>
            </a:effectLst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4087" y="716"/>
              <a:ext cx="1776" cy="365"/>
            </a:xfrm>
            <a:prstGeom prst="rect">
              <a:avLst/>
            </a:prstGeom>
            <a:noFill/>
            <a:ln>
              <a:noFill/>
            </a:ln>
            <a:effectLst>
              <a:outerShdw dist="28398" dir="3806097" algn="ctr" rotWithShape="0">
                <a:schemeClr val="bg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>
                <a:defRPr/>
              </a:pP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LIFO</a:t>
              </a: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（</a:t>
              </a:r>
              <a:r>
                <a:rPr lang="en-US" altLang="zh-CN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Last-In-First-Out</a:t>
              </a: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itchFamily="2" charset="-122"/>
                </a:rPr>
                <a:t>）</a:t>
              </a:r>
            </a:p>
          </p:txBody>
        </p:sp>
      </p:grpSp>
      <p:sp>
        <p:nvSpPr>
          <p:cNvPr id="33797" name="TextBox 1"/>
          <p:cNvSpPr txBox="1">
            <a:spLocks noChangeArrowheads="1"/>
          </p:cNvSpPr>
          <p:nvPr/>
        </p:nvSpPr>
        <p:spPr bwMode="auto">
          <a:xfrm>
            <a:off x="5207000" y="1557338"/>
            <a:ext cx="3433763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栈的特点：</a:t>
            </a:r>
            <a:endParaRPr lang="en-US" altLang="zh-CN" sz="2800" b="1" dirty="0">
              <a:solidFill>
                <a:srgbClr val="000066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2800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）元素间呈线性关系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）插入删除在一端进行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）后进先出，先进后出</a:t>
            </a:r>
            <a:endParaRPr lang="en-US" altLang="zh-CN" sz="2400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UAA2">
  <a:themeElements>
    <a:clrScheme name="">
      <a:dk1>
        <a:srgbClr val="000000"/>
      </a:dk1>
      <a:lt1>
        <a:srgbClr val="FFFFFF"/>
      </a:lt1>
      <a:dk2>
        <a:srgbClr val="000000"/>
      </a:dk2>
      <a:lt2>
        <a:srgbClr val="009EA1"/>
      </a:lt2>
      <a:accent1>
        <a:srgbClr val="C1FEF9"/>
      </a:accent1>
      <a:accent2>
        <a:srgbClr val="DC0081"/>
      </a:accent2>
      <a:accent3>
        <a:srgbClr val="FFFFFF"/>
      </a:accent3>
      <a:accent4>
        <a:srgbClr val="000000"/>
      </a:accent4>
      <a:accent5>
        <a:srgbClr val="DDFEFB"/>
      </a:accent5>
      <a:accent6>
        <a:srgbClr val="C70074"/>
      </a:accent6>
      <a:hlink>
        <a:srgbClr val="618FFD"/>
      </a:hlink>
      <a:folHlink>
        <a:srgbClr val="CECECE"/>
      </a:folHlink>
    </a:clrScheme>
    <a:fontScheme name="BUAA2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BUA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AA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AA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课程</Template>
  <TotalTime>6575</TotalTime>
  <Words>6503</Words>
  <Application>Microsoft Office PowerPoint</Application>
  <PresentationFormat>全屏显示(4:3)</PresentationFormat>
  <Paragraphs>1143</Paragraphs>
  <Slides>78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98" baseType="lpstr">
      <vt:lpstr>方正舒体</vt:lpstr>
      <vt:lpstr>黑体</vt:lpstr>
      <vt:lpstr>华文彩云</vt:lpstr>
      <vt:lpstr>华文行楷</vt:lpstr>
      <vt:lpstr>华文新魏</vt:lpstr>
      <vt:lpstr>楷体</vt:lpstr>
      <vt:lpstr>楷体_GB2312</vt:lpstr>
      <vt:lpstr>隶书</vt:lpstr>
      <vt:lpstr>宋体</vt:lpstr>
      <vt:lpstr>微软雅黑</vt:lpstr>
      <vt:lpstr>幼圆</vt:lpstr>
      <vt:lpstr>Arial</vt:lpstr>
      <vt:lpstr>Arial Narrow</vt:lpstr>
      <vt:lpstr>Calibri</vt:lpstr>
      <vt:lpstr>Symbol</vt:lpstr>
      <vt:lpstr>Times New Roman</vt:lpstr>
      <vt:lpstr>Wingdings</vt:lpstr>
      <vt:lpstr>BUAA2</vt:lpstr>
      <vt:lpstr>公式</vt:lpstr>
      <vt:lpstr>Photo Editor 照片</vt:lpstr>
      <vt:lpstr>数据结构与程序设计 (Data Structure and Programming)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栈的基本操作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问题3.1：计算器（表达式计算）</vt:lpstr>
      <vt:lpstr>问题3.1：问题分析</vt:lpstr>
      <vt:lpstr>中缀到后缀的转换规则</vt:lpstr>
      <vt:lpstr>后缀表达式计算</vt:lpstr>
      <vt:lpstr>PowerPoint 演示文稿</vt:lpstr>
      <vt:lpstr>问题3.1：算法分析</vt:lpstr>
      <vt:lpstr>问题3.1：算法分析</vt:lpstr>
      <vt:lpstr>问题3.1：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队列的基本操作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问题3.2 ：银行排队模拟(Simulation)</vt:lpstr>
      <vt:lpstr>问题3.2 ：问题分析及算法设计</vt:lpstr>
      <vt:lpstr>问题3.2 ：问题分析及算法设计</vt:lpstr>
      <vt:lpstr>问题3.2 ：思考</vt:lpstr>
      <vt:lpstr>优先队列（Priority queue）*</vt:lpstr>
      <vt:lpstr>优先队列的实现*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YHH</dc:creator>
  <cp:lastModifiedBy>冯Morce</cp:lastModifiedBy>
  <cp:revision>76</cp:revision>
  <dcterms:created xsi:type="dcterms:W3CDTF">2015-06-18T09:40:41Z</dcterms:created>
  <dcterms:modified xsi:type="dcterms:W3CDTF">2018-06-21T07:23:22Z</dcterms:modified>
</cp:coreProperties>
</file>