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61" r:id="rId5"/>
    <p:sldId id="258" r:id="rId6"/>
    <p:sldId id="264" r:id="rId7"/>
    <p:sldId id="262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5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10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017" y="583827"/>
            <a:ext cx="11083636" cy="23615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470874" y="6476169"/>
            <a:ext cx="31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自由 </a:t>
            </a:r>
            <a:r>
              <a:rPr kumimoji="1" lang="en-US" altLang="zh-CN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kumimoji="1" lang="zh-CN" altLang="en-US" sz="14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尊重 </a:t>
            </a:r>
            <a:r>
              <a:rPr kumimoji="1" lang="en-US" altLang="zh-CN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kumimoji="1" lang="zh-CN" altLang="en-US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拼搏</a:t>
            </a:r>
            <a:endParaRPr kumimoji="1" lang="zh-CN" altLang="en-US" sz="1400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447305" y="68474"/>
            <a:ext cx="5977467" cy="534987"/>
          </a:xfr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单击此处编辑母版</a:t>
            </a:r>
            <a:endParaRPr kumimoji="1" lang="zh-CN" altLang="en-US" dirty="0"/>
          </a:p>
        </p:txBody>
      </p:sp>
      <p:sp>
        <p:nvSpPr>
          <p:cNvPr id="14" name="Footer Placeholder 2"/>
          <p:cNvSpPr txBox="1">
            <a:spLocks/>
          </p:cNvSpPr>
          <p:nvPr userDrawn="1"/>
        </p:nvSpPr>
        <p:spPr>
          <a:xfrm>
            <a:off x="11056155" y="6505481"/>
            <a:ext cx="643509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FE5083-0F82-4F14-915A-840E27D2E031}" type="slidenum">
              <a:rPr kumimoji="1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楷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楷体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017" y="6423097"/>
            <a:ext cx="11083636" cy="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2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017" y="583827"/>
            <a:ext cx="11083636" cy="23615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470874" y="6476169"/>
            <a:ext cx="31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自由 </a:t>
            </a:r>
            <a:r>
              <a:rPr kumimoji="1" lang="en-US" altLang="zh-CN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kumimoji="1" lang="zh-CN" altLang="en-US" sz="14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尊重 </a:t>
            </a:r>
            <a:r>
              <a:rPr kumimoji="1" lang="en-US" altLang="zh-CN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kumimoji="1" lang="zh-CN" altLang="en-US" sz="1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拼搏</a:t>
            </a:r>
            <a:endParaRPr kumimoji="1" lang="zh-CN" altLang="en-US" sz="1400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447305" y="68474"/>
            <a:ext cx="5977467" cy="534987"/>
          </a:xfr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单击此处编辑母版</a:t>
            </a:r>
            <a:endParaRPr kumimoji="1" lang="zh-CN" altLang="en-US" dirty="0"/>
          </a:p>
        </p:txBody>
      </p:sp>
      <p:sp>
        <p:nvSpPr>
          <p:cNvPr id="14" name="Footer Placeholder 2"/>
          <p:cNvSpPr txBox="1">
            <a:spLocks/>
          </p:cNvSpPr>
          <p:nvPr userDrawn="1"/>
        </p:nvSpPr>
        <p:spPr>
          <a:xfrm>
            <a:off x="11056155" y="6505481"/>
            <a:ext cx="643509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FE5083-0F82-4F14-915A-840E27D2E031}" type="slidenum">
              <a:rPr kumimoji="1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楷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楷体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017" y="6423097"/>
            <a:ext cx="11083636" cy="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4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9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3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0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7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9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3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CD67-078B-40AC-ABF0-FE8A96CFB8B7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BD71-F4F9-4BFE-A0DD-B0751E0C1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6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80818" y="905000"/>
            <a:ext cx="8583391" cy="5476329"/>
            <a:chOff x="112800" y="1230709"/>
            <a:chExt cx="8862925" cy="5654675"/>
          </a:xfrm>
        </p:grpSpPr>
        <p:sp>
          <p:nvSpPr>
            <p:cNvPr id="72" name="Rectangle 1041"/>
            <p:cNvSpPr>
              <a:spLocks noChangeArrowheads="1"/>
            </p:cNvSpPr>
            <p:nvPr/>
          </p:nvSpPr>
          <p:spPr bwMode="auto">
            <a:xfrm>
              <a:off x="657225" y="3813703"/>
              <a:ext cx="457200" cy="3071681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solidFill>
                <a:srgbClr val="8064A2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latinLnBrk="1">
                <a:defRPr/>
              </a:pPr>
              <a:r>
                <a:rPr kumimoji="1" lang="zh-CN" altLang="en-US" sz="14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</a:t>
              </a:r>
              <a:r>
                <a:rPr kumimoji="1" lang="zh-CN" altLang="en-US" sz="14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础信息</a:t>
              </a:r>
              <a:endParaRPr kumimoji="1" lang="ko-KR" altLang="en-US" sz="1400" b="1" kern="0" dirty="0">
                <a:solidFill>
                  <a:srgbClr val="FFFFFF"/>
                </a:solidFill>
                <a:latin typeface="HY견고딕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3" name="Rectangle 1038"/>
            <p:cNvSpPr>
              <a:spLocks noChangeArrowheads="1"/>
            </p:cNvSpPr>
            <p:nvPr/>
          </p:nvSpPr>
          <p:spPr bwMode="auto">
            <a:xfrm>
              <a:off x="1184275" y="3813703"/>
              <a:ext cx="7791450" cy="307168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200" b="1" kern="0">
                <a:solidFill>
                  <a:prstClr val="black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74" name="Rectangle 1073"/>
            <p:cNvSpPr>
              <a:spLocks noChangeArrowheads="1"/>
            </p:cNvSpPr>
            <p:nvPr/>
          </p:nvSpPr>
          <p:spPr bwMode="auto">
            <a:xfrm>
              <a:off x="2436813" y="4040207"/>
              <a:ext cx="1761727" cy="2984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BACC6"/>
              </a:solidFill>
              <a:prstDash val="solid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defRPr/>
              </a:pPr>
              <a:r>
                <a:rPr lang="zh-CN" altLang="en-US" sz="1100" b="1" kern="0" dirty="0" smtClean="0">
                  <a:solidFill>
                    <a:prstClr val="black"/>
                  </a:solidFill>
                  <a:latin typeface="HY견고딕"/>
                  <a:ea typeface="+mj-ea"/>
                </a:rPr>
                <a:t>合同管理</a:t>
              </a:r>
              <a:endParaRPr lang="ko-KR" altLang="en-US" sz="1100" b="1" kern="0" dirty="0">
                <a:solidFill>
                  <a:prstClr val="black"/>
                </a:solidFill>
                <a:latin typeface="HY견고딕"/>
                <a:ea typeface="+mj-ea"/>
              </a:endParaRPr>
            </a:p>
          </p:txBody>
        </p:sp>
        <p:sp>
          <p:nvSpPr>
            <p:cNvPr id="78" name="Rectangle 1073"/>
            <p:cNvSpPr>
              <a:spLocks noChangeArrowheads="1"/>
            </p:cNvSpPr>
            <p:nvPr/>
          </p:nvSpPr>
          <p:spPr bwMode="auto">
            <a:xfrm>
              <a:off x="5919788" y="4066187"/>
              <a:ext cx="1831974" cy="2984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BACC6"/>
              </a:solidFill>
              <a:prstDash val="solid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defRPr/>
              </a:pPr>
              <a:r>
                <a:rPr lang="zh-CN" altLang="en-US" sz="1100" b="1" kern="0" dirty="0" smtClean="0">
                  <a:solidFill>
                    <a:prstClr val="black"/>
                  </a:solidFill>
                  <a:latin typeface="HY견고딕"/>
                  <a:ea typeface="+mj-ea"/>
                </a:rPr>
                <a:t>档案管理</a:t>
              </a:r>
              <a:endParaRPr lang="ko-KR" altLang="en-US" sz="1100" b="1" kern="0" dirty="0">
                <a:solidFill>
                  <a:prstClr val="black"/>
                </a:solidFill>
                <a:latin typeface="HY견고딕"/>
                <a:ea typeface="+mj-ea"/>
              </a:endParaRPr>
            </a:p>
          </p:txBody>
        </p:sp>
        <p:sp>
          <p:nvSpPr>
            <p:cNvPr id="80" name="Rectangle 1038"/>
            <p:cNvSpPr>
              <a:spLocks noChangeArrowheads="1"/>
            </p:cNvSpPr>
            <p:nvPr/>
          </p:nvSpPr>
          <p:spPr bwMode="auto">
            <a:xfrm>
              <a:off x="1162050" y="2307034"/>
              <a:ext cx="7791450" cy="126206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200" b="1" kern="0">
                <a:solidFill>
                  <a:prstClr val="black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81" name="Rectangle 1039"/>
            <p:cNvSpPr>
              <a:spLocks noChangeArrowheads="1"/>
            </p:cNvSpPr>
            <p:nvPr/>
          </p:nvSpPr>
          <p:spPr bwMode="auto">
            <a:xfrm>
              <a:off x="657225" y="2289571"/>
              <a:ext cx="457200" cy="1262063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latinLnBrk="1">
                <a:defRPr/>
              </a:pPr>
              <a:r>
                <a:rPr kumimoji="1" lang="zh-CN" altLang="en-US" sz="14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控制</a:t>
              </a:r>
              <a:endParaRPr kumimoji="1" lang="ko-KR" altLang="en-US" sz="1400" b="1" kern="0" dirty="0">
                <a:solidFill>
                  <a:srgbClr val="FFFFFF"/>
                </a:solidFill>
                <a:latin typeface="HY견고딕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2" name="Rectangle 1038"/>
            <p:cNvSpPr>
              <a:spLocks noChangeArrowheads="1"/>
            </p:cNvSpPr>
            <p:nvPr/>
          </p:nvSpPr>
          <p:spPr bwMode="auto">
            <a:xfrm>
              <a:off x="1400175" y="2403871"/>
              <a:ext cx="7359650" cy="395288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zh-CN" altLang="en-US" sz="1200" b="1" kern="0" dirty="0">
                  <a:solidFill>
                    <a:srgbClr val="F7964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</a:t>
              </a:r>
              <a:endParaRPr lang="en-US" altLang="zh-CN" sz="1200" b="1" kern="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200" b="1" kern="0" dirty="0">
                  <a:solidFill>
                    <a:srgbClr val="F7964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</a:p>
          </p:txBody>
        </p:sp>
        <p:sp>
          <p:nvSpPr>
            <p:cNvPr id="83" name="Rectangle 1038"/>
            <p:cNvSpPr>
              <a:spLocks noChangeArrowheads="1"/>
            </p:cNvSpPr>
            <p:nvPr/>
          </p:nvSpPr>
          <p:spPr bwMode="auto">
            <a:xfrm>
              <a:off x="1400175" y="3005534"/>
              <a:ext cx="7359650" cy="395287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zh-CN" altLang="en-US" sz="1200" b="1" kern="0" dirty="0">
                  <a:solidFill>
                    <a:srgbClr val="F7964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</a:t>
              </a:r>
              <a:endParaRPr lang="en-US" altLang="zh-CN" sz="1200" b="1" kern="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200" b="1" kern="0" dirty="0">
                  <a:solidFill>
                    <a:srgbClr val="F7964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</a:p>
          </p:txBody>
        </p:sp>
        <p:sp>
          <p:nvSpPr>
            <p:cNvPr id="84" name="TextBox 90"/>
            <p:cNvSpPr txBox="1"/>
            <p:nvPr/>
          </p:nvSpPr>
          <p:spPr bwMode="auto">
            <a:xfrm>
              <a:off x="2012950" y="3078559"/>
              <a:ext cx="1058863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表库管理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92"/>
            <p:cNvSpPr txBox="1"/>
            <p:nvPr/>
          </p:nvSpPr>
          <p:spPr bwMode="auto">
            <a:xfrm>
              <a:off x="3148012" y="3078559"/>
              <a:ext cx="1368425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表具出入库管理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Box 93"/>
            <p:cNvSpPr txBox="1"/>
            <p:nvPr/>
          </p:nvSpPr>
          <p:spPr bwMode="auto">
            <a:xfrm>
              <a:off x="4594226" y="3078559"/>
              <a:ext cx="1247774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表具的安装拆除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38"/>
            <p:cNvSpPr/>
            <p:nvPr/>
          </p:nvSpPr>
          <p:spPr bwMode="auto">
            <a:xfrm>
              <a:off x="112800" y="1230710"/>
              <a:ext cx="466749" cy="5654674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Ins="45720" bIns="91440" anchor="ctr"/>
            <a:lstStyle>
              <a:lvl1pPr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客户管理子系统</a:t>
              </a:r>
              <a:endParaRPr lang="en-US" altLang="zh-CN" sz="1800" kern="0" dirty="0">
                <a:solidFill>
                  <a:prstClr val="white"/>
                </a:solidFill>
                <a:ea typeface="微软雅黑" pitchFamily="34" charset="-122"/>
                <a:cs typeface="Segoe UI" pitchFamily="34" charset="0"/>
              </a:endParaRPr>
            </a:p>
          </p:txBody>
        </p:sp>
        <p:sp>
          <p:nvSpPr>
            <p:cNvPr id="108" name="Rectangle 1041"/>
            <p:cNvSpPr>
              <a:spLocks noChangeArrowheads="1"/>
            </p:cNvSpPr>
            <p:nvPr/>
          </p:nvSpPr>
          <p:spPr bwMode="auto">
            <a:xfrm>
              <a:off x="657225" y="1230709"/>
              <a:ext cx="457200" cy="9207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latinLnBrk="1">
                <a:defRPr/>
              </a:pPr>
              <a:r>
                <a:rPr kumimoji="1" lang="zh-CN" altLang="en-US" sz="14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管理分析</a:t>
              </a:r>
              <a:endParaRPr kumimoji="1" lang="ko-KR" altLang="en-US" sz="1400" b="1" kern="0" dirty="0">
                <a:solidFill>
                  <a:srgbClr val="FFFFFF"/>
                </a:solidFill>
                <a:latin typeface="HY견고딕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09" name="Rectangle 1038"/>
            <p:cNvSpPr>
              <a:spLocks noChangeArrowheads="1"/>
            </p:cNvSpPr>
            <p:nvPr/>
          </p:nvSpPr>
          <p:spPr bwMode="auto">
            <a:xfrm>
              <a:off x="1162050" y="1230709"/>
              <a:ext cx="7780338" cy="92075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200" b="1" kern="0">
                <a:solidFill>
                  <a:prstClr val="black"/>
                </a:solidFill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110" name="Rectangle 38"/>
            <p:cNvSpPr/>
            <p:nvPr/>
          </p:nvSpPr>
          <p:spPr bwMode="auto">
            <a:xfrm>
              <a:off x="1400175" y="1319610"/>
              <a:ext cx="7359649" cy="685800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Ins="45720" bIns="91440" anchor="ctr"/>
            <a:lstStyle>
              <a:lvl1pPr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>
                <a:defRPr/>
              </a:pPr>
              <a:endParaRPr lang="en-US" altLang="zh-CN" sz="1400" kern="0" dirty="0">
                <a:solidFill>
                  <a:srgbClr val="7030A0"/>
                </a:solidFill>
                <a:ea typeface="微软雅黑" pitchFamily="34" charset="-122"/>
                <a:cs typeface="Segoe UI" pitchFamily="34" charset="0"/>
              </a:endParaRPr>
            </a:p>
          </p:txBody>
        </p:sp>
        <p:sp>
          <p:nvSpPr>
            <p:cNvPr id="114" name="Rectangle 38"/>
            <p:cNvSpPr/>
            <p:nvPr/>
          </p:nvSpPr>
          <p:spPr bwMode="auto">
            <a:xfrm>
              <a:off x="5142704" y="1364976"/>
              <a:ext cx="1750220" cy="5794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8064A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Ins="45720" bIns="91440" anchor="ctr"/>
            <a:lstStyle/>
            <a:p>
              <a:pPr algn="ctr" defTabSz="912813">
                <a:defRPr/>
              </a:pPr>
              <a:r>
                <a:rPr lang="zh-CN" altLang="en-US" sz="12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rPr>
                <a:t>非居民用户管理分析</a:t>
              </a:r>
              <a:endPara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122" name="TextBox 93"/>
            <p:cNvSpPr txBox="1"/>
            <p:nvPr/>
          </p:nvSpPr>
          <p:spPr bwMode="auto">
            <a:xfrm>
              <a:off x="5919788" y="3078559"/>
              <a:ext cx="1433512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表具计划管理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TextBox 93"/>
            <p:cNvSpPr txBox="1"/>
            <p:nvPr/>
          </p:nvSpPr>
          <p:spPr bwMode="auto">
            <a:xfrm>
              <a:off x="7429500" y="3078559"/>
              <a:ext cx="1249364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表具维修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TextBox 90"/>
            <p:cNvSpPr txBox="1"/>
            <p:nvPr/>
          </p:nvSpPr>
          <p:spPr bwMode="auto">
            <a:xfrm>
              <a:off x="1968500" y="2486421"/>
              <a:ext cx="1057275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立项审批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TextBox 92"/>
            <p:cNvSpPr txBox="1"/>
            <p:nvPr/>
          </p:nvSpPr>
          <p:spPr bwMode="auto">
            <a:xfrm>
              <a:off x="3103563" y="2486421"/>
              <a:ext cx="1368425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收费管理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TextBox 93"/>
            <p:cNvSpPr txBox="1"/>
            <p:nvPr/>
          </p:nvSpPr>
          <p:spPr bwMode="auto">
            <a:xfrm>
              <a:off x="4548188" y="2486421"/>
              <a:ext cx="1249361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委托施工设计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TextBox 93"/>
            <p:cNvSpPr txBox="1"/>
            <p:nvPr/>
          </p:nvSpPr>
          <p:spPr bwMode="auto">
            <a:xfrm>
              <a:off x="5873750" y="2486421"/>
              <a:ext cx="1433512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签发开栓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93"/>
            <p:cNvSpPr txBox="1"/>
            <p:nvPr/>
          </p:nvSpPr>
          <p:spPr bwMode="auto">
            <a:xfrm>
              <a:off x="7385050" y="2486421"/>
              <a:ext cx="1247775" cy="2701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100">
                  <a:solidFill>
                    <a:schemeClr val="dk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反馈管理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Rectangle 38"/>
          <p:cNvSpPr/>
          <p:nvPr/>
        </p:nvSpPr>
        <p:spPr bwMode="auto">
          <a:xfrm>
            <a:off x="8407059" y="1042599"/>
            <a:ext cx="1695019" cy="5611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8064A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Ins="45720" bIns="91440" anchor="ctr"/>
          <a:lstStyle/>
          <a:p>
            <a:pPr algn="ctr" defTabSz="912813">
              <a:defRPr/>
            </a:pPr>
            <a:r>
              <a:rPr lang="zh-CN" altLang="en-US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特殊用户管理分析</a:t>
            </a:r>
            <a:endParaRPr lang="en-US" altLang="zh-CN" sz="1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34" name="Rectangle 38"/>
          <p:cNvSpPr/>
          <p:nvPr/>
        </p:nvSpPr>
        <p:spPr bwMode="auto">
          <a:xfrm>
            <a:off x="4890185" y="1042600"/>
            <a:ext cx="1695019" cy="5611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8064A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Ins="45720" bIns="91440" anchor="ctr"/>
          <a:lstStyle/>
          <a:p>
            <a:pPr algn="ctr" defTabSz="912813">
              <a:defRPr/>
            </a:pPr>
            <a:r>
              <a:rPr lang="zh-CN" altLang="en-US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稽查管理</a:t>
            </a:r>
            <a:endParaRPr lang="en-US" altLang="zh-CN" sz="1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35" name="Rectangle 38"/>
          <p:cNvSpPr/>
          <p:nvPr/>
        </p:nvSpPr>
        <p:spPr bwMode="auto">
          <a:xfrm>
            <a:off x="3105997" y="1037663"/>
            <a:ext cx="1695019" cy="5611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8064A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Ins="45720" bIns="91440" anchor="ctr"/>
          <a:lstStyle/>
          <a:p>
            <a:pPr algn="ctr" defTabSz="912813">
              <a:defRPr/>
            </a:pPr>
            <a:r>
              <a:rPr lang="zh-CN" altLang="en-US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年度换表计划分析</a:t>
            </a:r>
            <a:endParaRPr lang="en-US" altLang="zh-CN" sz="1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307935" y="4143602"/>
            <a:ext cx="1564035" cy="22308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业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务管理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424875" y="4622801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合同签订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408051" y="5181688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合同审批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393099" y="5769626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合同查询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923849" y="4150429"/>
            <a:ext cx="1564035" cy="22308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业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务参数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009013" y="5776224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合同签订审批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040840" y="5201549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合同签订双方信息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009013" y="4643774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合同签订日期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681293" y="4150429"/>
            <a:ext cx="1564035" cy="22308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业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务管理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8396832" y="4150429"/>
            <a:ext cx="1564035" cy="22308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业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务参数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6766456" y="4643774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居民档案管理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8482453" y="5843924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户代</a:t>
            </a:r>
            <a:r>
              <a:rPr lang="zh-CN" altLang="en-US" sz="105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码审批信息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8482453" y="5265880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档案审批信息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8481996" y="4643774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档案建立时间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766456" y="5843923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户代码指向确认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766456" y="5249776"/>
            <a:ext cx="139370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kern="100" dirty="0" smtClean="0"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燃气设备档案管理</a:t>
            </a:r>
            <a:endParaRPr lang="zh-CN" sz="1050" kern="100" dirty="0"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404664"/>
            <a:ext cx="47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户管理子系统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6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3788" y="76863"/>
            <a:ext cx="5977467" cy="534987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功能</a:t>
            </a:r>
            <a:r>
              <a:rPr lang="zh-CN" altLang="en-US" dirty="0"/>
              <a:t>结构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76" name="组合 75"/>
          <p:cNvGrpSpPr/>
          <p:nvPr/>
        </p:nvGrpSpPr>
        <p:grpSpPr>
          <a:xfrm>
            <a:off x="1240606" y="808570"/>
            <a:ext cx="8490562" cy="5430666"/>
            <a:chOff x="112713" y="1160463"/>
            <a:chExt cx="8840787" cy="5654675"/>
          </a:xfrm>
        </p:grpSpPr>
        <p:sp>
          <p:nvSpPr>
            <p:cNvPr id="77" name="Rectangle 38"/>
            <p:cNvSpPr/>
            <p:nvPr/>
          </p:nvSpPr>
          <p:spPr bwMode="auto">
            <a:xfrm>
              <a:off x="112713" y="1160463"/>
              <a:ext cx="466725" cy="56546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rgbClr val="1F497D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Ins="45720" bIns="91440" anchor="ctr"/>
            <a:lstStyle>
              <a:lvl1pPr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defTabSz="912813"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rPr>
                <a:t>抄表管理子系统</a:t>
              </a:r>
              <a:endParaRPr lang="en-US" altLang="zh-CN" sz="1800" b="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grpSp>
          <p:nvGrpSpPr>
            <p:cNvPr id="78" name="Group 3"/>
            <p:cNvGrpSpPr>
              <a:grpSpLocks/>
            </p:cNvGrpSpPr>
            <p:nvPr/>
          </p:nvGrpSpPr>
          <p:grpSpPr bwMode="auto">
            <a:xfrm>
              <a:off x="657225" y="1160463"/>
              <a:ext cx="8296275" cy="5654675"/>
              <a:chOff x="657225" y="1160463"/>
              <a:chExt cx="8296274" cy="5654675"/>
            </a:xfrm>
          </p:grpSpPr>
          <p:sp>
            <p:nvSpPr>
              <p:cNvPr id="79" name="Rectangle 1041"/>
              <p:cNvSpPr>
                <a:spLocks noChangeArrowheads="1"/>
              </p:cNvSpPr>
              <p:nvPr/>
            </p:nvSpPr>
            <p:spPr bwMode="auto">
              <a:xfrm>
                <a:off x="657225" y="6357938"/>
                <a:ext cx="457200" cy="457200"/>
              </a:xfrm>
              <a:prstGeom prst="rect">
                <a:avLst/>
              </a:prstGeom>
              <a:solidFill>
                <a:srgbClr val="8064A2"/>
              </a:solidFill>
              <a:ln w="12700" cap="flat" cmpd="sng" algn="ctr">
                <a:solidFill>
                  <a:srgbClr val="8064A2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latinLnBrk="1">
                  <a:defRPr/>
                </a:pPr>
                <a:r>
                  <a:rPr kumimoji="1" lang="zh-CN" altLang="en-US" sz="14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基础</a:t>
                </a:r>
                <a:endParaRPr kumimoji="1" lang="ko-KR" altLang="en-US" sz="1400" b="1" kern="0" dirty="0">
                  <a:solidFill>
                    <a:srgbClr val="FFFFFF"/>
                  </a:solidFill>
                  <a:latin typeface="HY견고딕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1038"/>
              <p:cNvSpPr>
                <a:spLocks noChangeArrowheads="1"/>
              </p:cNvSpPr>
              <p:nvPr/>
            </p:nvSpPr>
            <p:spPr bwMode="auto">
              <a:xfrm>
                <a:off x="1192213" y="6357938"/>
                <a:ext cx="7761286" cy="4572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Rectangle 1073"/>
              <p:cNvSpPr>
                <a:spLocks noChangeArrowheads="1"/>
              </p:cNvSpPr>
              <p:nvPr/>
            </p:nvSpPr>
            <p:spPr bwMode="auto">
              <a:xfrm>
                <a:off x="1384300" y="6464300"/>
                <a:ext cx="1149350" cy="261938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12700" cap="flat" cmpd="sng" algn="ctr">
                <a:solidFill>
                  <a:srgbClr val="8064A2">
                    <a:lumMod val="75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0" tIns="10800" rIns="0" bIns="10800" anchor="ctr"/>
              <a:lstStyle/>
              <a:p>
                <a:pPr algn="ctr">
                  <a:defRPr/>
                </a:pPr>
                <a:r>
                  <a:rPr lang="zh-CN" altLang="en-US" sz="11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抄表员管理</a:t>
                </a:r>
                <a:endParaRPr lang="ko-KR" altLang="en-US" sz="1100" b="1" kern="0" dirty="0">
                  <a:solidFill>
                    <a:prstClr val="black"/>
                  </a:solidFill>
                  <a:latin typeface="HY견고딕"/>
                  <a:ea typeface="+mj-ea"/>
                </a:endParaRPr>
              </a:p>
            </p:txBody>
          </p:sp>
          <p:sp>
            <p:nvSpPr>
              <p:cNvPr id="82" name="Rectangle 1073"/>
              <p:cNvSpPr>
                <a:spLocks noChangeArrowheads="1"/>
              </p:cNvSpPr>
              <p:nvPr/>
            </p:nvSpPr>
            <p:spPr bwMode="auto">
              <a:xfrm>
                <a:off x="2941638" y="6464300"/>
                <a:ext cx="1147762" cy="261938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12700" cap="flat" cmpd="sng" algn="ctr">
                <a:solidFill>
                  <a:srgbClr val="8064A2">
                    <a:lumMod val="75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0" tIns="10800" rIns="0" bIns="10800" anchor="ctr"/>
              <a:lstStyle/>
              <a:p>
                <a:pPr algn="ctr">
                  <a:defRPr/>
                </a:pPr>
                <a:r>
                  <a:rPr lang="zh-CN" altLang="en-US" sz="11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移动设备管理</a:t>
                </a:r>
                <a:endParaRPr lang="ko-KR" altLang="en-US" sz="1100" b="1" kern="0" dirty="0">
                  <a:solidFill>
                    <a:prstClr val="black"/>
                  </a:solidFill>
                  <a:latin typeface="HY견고딕"/>
                  <a:ea typeface="+mj-ea"/>
                </a:endParaRPr>
              </a:p>
            </p:txBody>
          </p:sp>
          <p:sp>
            <p:nvSpPr>
              <p:cNvPr id="83" name="Rectangle 1073"/>
              <p:cNvSpPr>
                <a:spLocks noChangeArrowheads="1"/>
              </p:cNvSpPr>
              <p:nvPr/>
            </p:nvSpPr>
            <p:spPr bwMode="auto">
              <a:xfrm>
                <a:off x="4497388" y="6464300"/>
                <a:ext cx="1149350" cy="261938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12700" cap="flat" cmpd="sng" algn="ctr">
                <a:solidFill>
                  <a:srgbClr val="8064A2">
                    <a:lumMod val="75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0" tIns="10800" rIns="0" bIns="10800" anchor="ctr"/>
              <a:lstStyle/>
              <a:p>
                <a:pPr algn="ctr">
                  <a:defRPr/>
                </a:pPr>
                <a:r>
                  <a:rPr lang="zh-CN" altLang="en-US" sz="11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供气区域管理</a:t>
                </a:r>
                <a:endParaRPr lang="ko-KR" altLang="en-US" sz="1100" b="1" kern="0" dirty="0">
                  <a:solidFill>
                    <a:prstClr val="black"/>
                  </a:solidFill>
                  <a:latin typeface="HY견고딕"/>
                  <a:ea typeface="+mj-ea"/>
                </a:endParaRPr>
              </a:p>
            </p:txBody>
          </p:sp>
          <p:sp>
            <p:nvSpPr>
              <p:cNvPr id="84" name="Rectangle 1073"/>
              <p:cNvSpPr>
                <a:spLocks noChangeArrowheads="1"/>
              </p:cNvSpPr>
              <p:nvPr/>
            </p:nvSpPr>
            <p:spPr bwMode="auto">
              <a:xfrm>
                <a:off x="6054724" y="6464300"/>
                <a:ext cx="1147763" cy="261938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12700" cap="flat" cmpd="sng" algn="ctr">
                <a:solidFill>
                  <a:srgbClr val="8064A2">
                    <a:lumMod val="75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0" tIns="10800" rIns="0" bIns="10800" anchor="ctr"/>
              <a:lstStyle/>
              <a:p>
                <a:pPr algn="ctr">
                  <a:defRPr/>
                </a:pPr>
                <a:r>
                  <a:rPr lang="zh-CN" altLang="en-US" sz="11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核算员管理</a:t>
                </a:r>
                <a:endParaRPr lang="ko-KR" altLang="en-US" sz="1100" b="1" kern="0" dirty="0">
                  <a:solidFill>
                    <a:prstClr val="black"/>
                  </a:solidFill>
                  <a:latin typeface="HY견고딕"/>
                  <a:ea typeface="+mj-ea"/>
                </a:endParaRPr>
              </a:p>
            </p:txBody>
          </p:sp>
          <p:sp>
            <p:nvSpPr>
              <p:cNvPr id="85" name="Rectangle 1073"/>
              <p:cNvSpPr>
                <a:spLocks noChangeArrowheads="1"/>
              </p:cNvSpPr>
              <p:nvPr/>
            </p:nvSpPr>
            <p:spPr bwMode="auto">
              <a:xfrm>
                <a:off x="7610474" y="6464300"/>
                <a:ext cx="1149350" cy="261938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12700" cap="flat" cmpd="sng" algn="ctr">
                <a:solidFill>
                  <a:srgbClr val="8064A2">
                    <a:lumMod val="75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0" tIns="10800" rIns="0" bIns="10800" anchor="ctr"/>
              <a:lstStyle/>
              <a:p>
                <a:pPr algn="ctr">
                  <a:defRPr/>
                </a:pPr>
                <a:r>
                  <a:rPr lang="zh-CN" altLang="en-US" sz="11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客户信息管理</a:t>
                </a:r>
                <a:endParaRPr lang="ko-KR" altLang="en-US" sz="1100" b="1" kern="0" dirty="0">
                  <a:solidFill>
                    <a:prstClr val="black"/>
                  </a:solidFill>
                  <a:latin typeface="HY견고딕"/>
                  <a:ea typeface="+mj-ea"/>
                </a:endParaRPr>
              </a:p>
            </p:txBody>
          </p:sp>
          <p:sp>
            <p:nvSpPr>
              <p:cNvPr id="86" name="Rectangle 1038"/>
              <p:cNvSpPr>
                <a:spLocks noChangeArrowheads="1"/>
              </p:cNvSpPr>
              <p:nvPr/>
            </p:nvSpPr>
            <p:spPr bwMode="auto">
              <a:xfrm>
                <a:off x="1192213" y="2047875"/>
                <a:ext cx="7761286" cy="1455738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F79646">
                    <a:lumMod val="50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Rectangle 1039"/>
              <p:cNvSpPr>
                <a:spLocks noChangeArrowheads="1"/>
              </p:cNvSpPr>
              <p:nvPr/>
            </p:nvSpPr>
            <p:spPr bwMode="auto">
              <a:xfrm>
                <a:off x="657225" y="2047875"/>
                <a:ext cx="457200" cy="14811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rgbClr val="F79646">
                    <a:lumMod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latinLnBrk="1">
                  <a:defRPr/>
                </a:pPr>
                <a:r>
                  <a:rPr kumimoji="1" lang="zh-CN" altLang="en-US" sz="14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控制</a:t>
                </a:r>
                <a:endParaRPr kumimoji="1" lang="ko-KR" altLang="en-US" sz="1400" b="1" kern="0" dirty="0">
                  <a:solidFill>
                    <a:srgbClr val="FFFFFF"/>
                  </a:solidFill>
                  <a:latin typeface="HY견고딕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1038"/>
              <p:cNvSpPr>
                <a:spLocks noChangeArrowheads="1"/>
              </p:cNvSpPr>
              <p:nvPr/>
            </p:nvSpPr>
            <p:spPr bwMode="auto">
              <a:xfrm>
                <a:off x="1400175" y="2283563"/>
                <a:ext cx="7359649" cy="395287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zh-CN" altLang="en-US" sz="1200" b="1" kern="0" dirty="0">
                    <a:solidFill>
                      <a:srgbClr val="F79646">
                        <a:lumMod val="7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</a:t>
                </a:r>
                <a:endParaRPr lang="en-US" altLang="zh-CN" sz="1200" b="1" kern="0" dirty="0">
                  <a:solidFill>
                    <a:srgbClr val="F7964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200" b="1" kern="0" dirty="0">
                    <a:solidFill>
                      <a:srgbClr val="F79646">
                        <a:lumMod val="7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</a:p>
            </p:txBody>
          </p:sp>
          <p:sp>
            <p:nvSpPr>
              <p:cNvPr id="89" name="TextBox 81"/>
              <p:cNvSpPr txBox="1"/>
              <p:nvPr/>
            </p:nvSpPr>
            <p:spPr bwMode="auto">
              <a:xfrm>
                <a:off x="2022475" y="2348257"/>
                <a:ext cx="1119188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11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抄表计划变更</a:t>
                </a:r>
              </a:p>
            </p:txBody>
          </p:sp>
          <p:sp>
            <p:nvSpPr>
              <p:cNvPr id="90" name="TextBox 82"/>
              <p:cNvSpPr txBox="1"/>
              <p:nvPr/>
            </p:nvSpPr>
            <p:spPr bwMode="auto">
              <a:xfrm>
                <a:off x="3182953" y="2354924"/>
                <a:ext cx="1022350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solidFill>
                      <a:schemeClr val="dk1"/>
                    </a:solidFill>
                    <a:latin typeface="+mj-ea"/>
                    <a:ea typeface="+mj-ea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流程审批</a:t>
                </a:r>
              </a:p>
            </p:txBody>
          </p:sp>
          <p:sp>
            <p:nvSpPr>
              <p:cNvPr id="91" name="TextBox 84"/>
              <p:cNvSpPr txBox="1"/>
              <p:nvPr/>
            </p:nvSpPr>
            <p:spPr bwMode="auto">
              <a:xfrm>
                <a:off x="5351462" y="2348257"/>
                <a:ext cx="1022350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solidFill>
                      <a:schemeClr val="dk1"/>
                    </a:solidFill>
                    <a:latin typeface="+mj-ea"/>
                    <a:ea typeface="+mj-ea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</a:t>
                </a: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检管理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TextBox 85"/>
              <p:cNvSpPr txBox="1"/>
              <p:nvPr/>
            </p:nvSpPr>
            <p:spPr bwMode="auto">
              <a:xfrm>
                <a:off x="6461124" y="2338339"/>
                <a:ext cx="1022350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solidFill>
                      <a:schemeClr val="dk1"/>
                    </a:solidFill>
                    <a:latin typeface="+mj-ea"/>
                    <a:ea typeface="+mj-ea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差错处理</a:t>
                </a:r>
              </a:p>
            </p:txBody>
          </p:sp>
          <p:sp>
            <p:nvSpPr>
              <p:cNvPr id="93" name="TextBox 88"/>
              <p:cNvSpPr txBox="1"/>
              <p:nvPr/>
            </p:nvSpPr>
            <p:spPr bwMode="auto">
              <a:xfrm>
                <a:off x="7570787" y="2348257"/>
                <a:ext cx="1022350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solidFill>
                      <a:schemeClr val="dk1"/>
                    </a:solidFill>
                    <a:latin typeface="+mj-ea"/>
                    <a:ea typeface="+mj-ea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定针申请</a:t>
                </a:r>
              </a:p>
            </p:txBody>
          </p:sp>
          <p:sp>
            <p:nvSpPr>
              <p:cNvPr id="94" name="Rectangle 1038"/>
              <p:cNvSpPr>
                <a:spLocks noChangeArrowheads="1"/>
              </p:cNvSpPr>
              <p:nvPr/>
            </p:nvSpPr>
            <p:spPr bwMode="auto">
              <a:xfrm>
                <a:off x="1400175" y="2912542"/>
                <a:ext cx="7359649" cy="395287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zh-CN" altLang="en-US" sz="1200" b="1" kern="0" dirty="0">
                    <a:solidFill>
                      <a:srgbClr val="F79646">
                        <a:lumMod val="7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</a:t>
                </a:r>
                <a:endParaRPr lang="en-US" altLang="zh-CN" sz="1200" b="1" kern="0" dirty="0">
                  <a:solidFill>
                    <a:srgbClr val="F7964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200" b="1" kern="0" dirty="0">
                    <a:solidFill>
                      <a:srgbClr val="F79646">
                        <a:lumMod val="7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</a:p>
            </p:txBody>
          </p:sp>
          <p:sp>
            <p:nvSpPr>
              <p:cNvPr id="95" name="TextBox 90"/>
              <p:cNvSpPr txBox="1"/>
              <p:nvPr/>
            </p:nvSpPr>
            <p:spPr bwMode="auto">
              <a:xfrm>
                <a:off x="2012950" y="2980019"/>
                <a:ext cx="1587500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solidFill>
                      <a:schemeClr val="dk1"/>
                    </a:solidFill>
                    <a:latin typeface="+mj-ea"/>
                    <a:ea typeface="+mj-ea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抄</a:t>
                </a: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表例日设定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TextBox 92"/>
              <p:cNvSpPr txBox="1"/>
              <p:nvPr/>
            </p:nvSpPr>
            <p:spPr bwMode="auto">
              <a:xfrm>
                <a:off x="3720633" y="2980019"/>
                <a:ext cx="1504950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solidFill>
                      <a:schemeClr val="dk1"/>
                    </a:solidFill>
                    <a:latin typeface="+mj-ea"/>
                    <a:ea typeface="+mj-ea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eaLnBrk="0" hangingPunct="0">
                  <a:defRPr/>
                </a:pP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区域楼栋划分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TextBox 93"/>
              <p:cNvSpPr txBox="1"/>
              <p:nvPr/>
            </p:nvSpPr>
            <p:spPr bwMode="auto">
              <a:xfrm>
                <a:off x="6972299" y="2977237"/>
                <a:ext cx="1606550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solidFill>
                      <a:schemeClr val="dk1"/>
                    </a:solidFill>
                    <a:latin typeface="+mj-ea"/>
                    <a:ea typeface="+mj-ea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抄表异常规则设置</a:t>
                </a:r>
              </a:p>
            </p:txBody>
          </p:sp>
          <p:sp>
            <p:nvSpPr>
              <p:cNvPr id="98" name="Rectangle 1041"/>
              <p:cNvSpPr>
                <a:spLocks noChangeArrowheads="1"/>
              </p:cNvSpPr>
              <p:nvPr/>
            </p:nvSpPr>
            <p:spPr bwMode="auto">
              <a:xfrm>
                <a:off x="657225" y="3581400"/>
                <a:ext cx="457200" cy="272732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9BBB59">
                    <a:lumMod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latinLnBrk="1">
                  <a:defRPr/>
                </a:pPr>
                <a:r>
                  <a:rPr kumimoji="1" lang="zh-CN" altLang="en-US" sz="14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计划</a:t>
                </a:r>
                <a:r>
                  <a:rPr kumimoji="1" lang="en-US" altLang="zh-CN" sz="14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/</a:t>
                </a:r>
                <a:r>
                  <a:rPr kumimoji="1" lang="zh-CN" altLang="en-US" sz="14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执行</a:t>
                </a:r>
                <a:endParaRPr kumimoji="1" lang="ko-KR" altLang="en-US" sz="1400" b="1" kern="0" dirty="0">
                  <a:solidFill>
                    <a:srgbClr val="FFFFFF"/>
                  </a:solidFill>
                  <a:latin typeface="HY견고딕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1038"/>
              <p:cNvSpPr>
                <a:spLocks noChangeArrowheads="1"/>
              </p:cNvSpPr>
              <p:nvPr/>
            </p:nvSpPr>
            <p:spPr bwMode="auto">
              <a:xfrm>
                <a:off x="1192213" y="3581400"/>
                <a:ext cx="7761286" cy="272732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9BBB59">
                    <a:lumMod val="50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b"/>
              <a:lstStyle/>
              <a:p>
                <a:pPr algn="ctr">
                  <a:defRPr/>
                </a:pP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>
                <a:off x="1400175" y="3708400"/>
                <a:ext cx="1822450" cy="2471738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600" b="1" kern="0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抄表计</a:t>
                </a:r>
                <a:r>
                  <a:rPr lang="zh-CN" altLang="en-US" sz="1600" b="1" kern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</a:t>
                </a:r>
              </a:p>
            </p:txBody>
          </p:sp>
          <p:sp>
            <p:nvSpPr>
              <p:cNvPr id="101" name="TextBox 1"/>
              <p:cNvSpPr txBox="1"/>
              <p:nvPr/>
            </p:nvSpPr>
            <p:spPr bwMode="auto">
              <a:xfrm>
                <a:off x="1495425" y="4095750"/>
                <a:ext cx="1646238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普表抄表计划制定</a:t>
                </a:r>
              </a:p>
            </p:txBody>
          </p:sp>
          <p:sp>
            <p:nvSpPr>
              <p:cNvPr id="102" name="TextBox 56"/>
              <p:cNvSpPr txBox="1"/>
              <p:nvPr/>
            </p:nvSpPr>
            <p:spPr bwMode="auto">
              <a:xfrm>
                <a:off x="1489074" y="4482130"/>
                <a:ext cx="1658937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en-US" altLang="zh-CN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IC</a:t>
                </a: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卡抄表计划制定</a:t>
                </a:r>
              </a:p>
            </p:txBody>
          </p:sp>
          <p:sp>
            <p:nvSpPr>
              <p:cNvPr id="103" name="TextBox 57"/>
              <p:cNvSpPr txBox="1"/>
              <p:nvPr/>
            </p:nvSpPr>
            <p:spPr bwMode="auto">
              <a:xfrm>
                <a:off x="1522413" y="5179073"/>
                <a:ext cx="1646237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大客户抄表计划制定</a:t>
                </a:r>
              </a:p>
            </p:txBody>
          </p:sp>
          <p:sp>
            <p:nvSpPr>
              <p:cNvPr id="104" name="Rectangle 48"/>
              <p:cNvSpPr>
                <a:spLocks noChangeArrowheads="1"/>
              </p:cNvSpPr>
              <p:nvPr/>
            </p:nvSpPr>
            <p:spPr bwMode="auto">
              <a:xfrm>
                <a:off x="5153024" y="3708400"/>
                <a:ext cx="1801813" cy="2471738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600" b="1" kern="0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安检管理</a:t>
                </a:r>
                <a:endParaRPr lang="zh-CN" altLang="en-US" sz="1600" b="1" kern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5" name="Group 2"/>
              <p:cNvGrpSpPr>
                <a:grpSpLocks/>
              </p:cNvGrpSpPr>
              <p:nvPr/>
            </p:nvGrpSpPr>
            <p:grpSpPr bwMode="auto">
              <a:xfrm>
                <a:off x="5397499" y="4097338"/>
                <a:ext cx="1387475" cy="1978963"/>
                <a:chOff x="5328154" y="4151126"/>
                <a:chExt cx="1618240" cy="1978963"/>
              </a:xfrm>
            </p:grpSpPr>
            <p:sp>
              <p:nvSpPr>
                <p:cNvPr id="127" name="TextBox 67"/>
                <p:cNvSpPr txBox="1"/>
                <p:nvPr/>
              </p:nvSpPr>
              <p:spPr bwMode="auto">
                <a:xfrm>
                  <a:off x="5328154" y="4151126"/>
                  <a:ext cx="1618240" cy="27240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9BBB59"/>
                  </a:solidFill>
                  <a:prstDash val="solid"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algn="ctr">
                    <a:defRPr sz="1100">
                      <a:latin typeface="+mj-ea"/>
                      <a:ea typeface="+mj-ea"/>
                    </a:defRPr>
                  </a:lvl1pPr>
                </a:lstStyle>
                <a:p>
                  <a:pPr eaLnBrk="0" hangingPunct="0">
                    <a:defRPr/>
                  </a:pPr>
                  <a:r>
                    <a:rPr lang="zh-CN" altLang="en-US" b="1" kern="0" dirty="0" smtClean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安检计划制定</a:t>
                  </a:r>
                  <a:endPara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TextBox 69"/>
                <p:cNvSpPr txBox="1"/>
                <p:nvPr/>
              </p:nvSpPr>
              <p:spPr bwMode="auto">
                <a:xfrm>
                  <a:off x="5328154" y="4476563"/>
                  <a:ext cx="1618240" cy="27240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9BBB59"/>
                  </a:solidFill>
                  <a:prstDash val="solid"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algn="ctr">
                    <a:defRPr sz="1100">
                      <a:latin typeface="+mj-ea"/>
                      <a:ea typeface="+mj-ea"/>
                    </a:defRPr>
                  </a:lvl1pPr>
                </a:lstStyle>
                <a:p>
                  <a:pPr eaLnBrk="0" hangingPunct="0">
                    <a:defRPr/>
                  </a:pPr>
                  <a:r>
                    <a:rPr lang="zh-CN" altLang="en-US" b="1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安</a:t>
                  </a:r>
                  <a:r>
                    <a:rPr lang="zh-CN" altLang="en-US" b="1" kern="0" dirty="0" smtClean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检计划发布调整</a:t>
                  </a:r>
                  <a:endPara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TextBox 70"/>
                <p:cNvSpPr txBox="1"/>
                <p:nvPr/>
              </p:nvSpPr>
              <p:spPr bwMode="auto">
                <a:xfrm>
                  <a:off x="5328154" y="4821051"/>
                  <a:ext cx="1618240" cy="27240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9BBB59"/>
                  </a:solidFill>
                  <a:prstDash val="solid"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algn="ctr">
                    <a:defRPr sz="1100">
                      <a:latin typeface="+mj-ea"/>
                      <a:ea typeface="+mj-ea"/>
                    </a:defRPr>
                  </a:lvl1pPr>
                </a:lstStyle>
                <a:p>
                  <a:pPr eaLnBrk="0" hangingPunct="0">
                    <a:defRPr/>
                  </a:pPr>
                  <a:r>
                    <a:rPr lang="zh-CN" altLang="en-US" b="1" kern="0" dirty="0" smtClean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安检信息录入</a:t>
                  </a:r>
                  <a:endPara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TextBox 71"/>
                <p:cNvSpPr txBox="1"/>
                <p:nvPr/>
              </p:nvSpPr>
              <p:spPr bwMode="auto">
                <a:xfrm>
                  <a:off x="5328154" y="5167126"/>
                  <a:ext cx="1618240" cy="27240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9BBB59"/>
                  </a:solidFill>
                  <a:prstDash val="solid"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algn="ctr">
                    <a:defRPr sz="1100">
                      <a:latin typeface="+mj-ea"/>
                      <a:ea typeface="+mj-ea"/>
                    </a:defRPr>
                  </a:lvl1pPr>
                </a:lstStyle>
                <a:p>
                  <a:pPr eaLnBrk="0" hangingPunct="0">
                    <a:defRPr/>
                  </a:pPr>
                  <a:r>
                    <a:rPr lang="zh-CN" altLang="en-US" b="1" kern="0" dirty="0" smtClean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安检执行情况统计</a:t>
                  </a:r>
                  <a:endPara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TextBox 72"/>
                <p:cNvSpPr txBox="1"/>
                <p:nvPr/>
              </p:nvSpPr>
              <p:spPr bwMode="auto">
                <a:xfrm>
                  <a:off x="5328154" y="5521138"/>
                  <a:ext cx="1618240" cy="27240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9BBB59"/>
                  </a:solidFill>
                  <a:prstDash val="solid"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algn="ctr">
                    <a:defRPr sz="1100">
                      <a:latin typeface="+mj-ea"/>
                      <a:ea typeface="+mj-ea"/>
                    </a:defRPr>
                  </a:lvl1pPr>
                </a:lstStyle>
                <a:p>
                  <a:pPr eaLnBrk="0" hangingPunct="0">
                    <a:defRPr/>
                  </a:pPr>
                  <a:r>
                    <a:rPr lang="zh-CN" altLang="en-US" b="1" kern="0" dirty="0" smtClean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结果统计分析</a:t>
                  </a:r>
                  <a:endPara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TextBox 73"/>
                <p:cNvSpPr txBox="1"/>
                <p:nvPr/>
              </p:nvSpPr>
              <p:spPr bwMode="auto">
                <a:xfrm>
                  <a:off x="5328154" y="5857688"/>
                  <a:ext cx="1618240" cy="27240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9BBB59"/>
                  </a:solidFill>
                  <a:prstDash val="solid"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algn="ctr">
                    <a:defRPr sz="1100">
                      <a:latin typeface="+mj-ea"/>
                      <a:ea typeface="+mj-ea"/>
                    </a:defRPr>
                  </a:lvl1pPr>
                </a:lstStyle>
                <a:p>
                  <a:pPr eaLnBrk="0" hangingPunct="0">
                    <a:defRPr/>
                  </a:pPr>
                  <a:r>
                    <a:rPr lang="zh-CN" altLang="en-US" b="1" kern="0" dirty="0" smtClean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用户回访</a:t>
                  </a:r>
                  <a:endPara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6" name="Rectangle 48"/>
              <p:cNvSpPr>
                <a:spLocks noChangeArrowheads="1"/>
              </p:cNvSpPr>
              <p:nvPr/>
            </p:nvSpPr>
            <p:spPr bwMode="auto">
              <a:xfrm>
                <a:off x="3303588" y="3708400"/>
                <a:ext cx="1770062" cy="2471738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600" b="1" kern="0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楼栋管理</a:t>
                </a:r>
                <a:endParaRPr lang="zh-CN" altLang="en-US" sz="1600" b="1" kern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TextBox 59"/>
              <p:cNvSpPr txBox="1"/>
              <p:nvPr/>
            </p:nvSpPr>
            <p:spPr bwMode="auto">
              <a:xfrm>
                <a:off x="3449638" y="4084638"/>
                <a:ext cx="1439862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区域楼栋划分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TextBox 60"/>
              <p:cNvSpPr txBox="1"/>
              <p:nvPr/>
            </p:nvSpPr>
            <p:spPr bwMode="auto">
              <a:xfrm>
                <a:off x="3449638" y="4429502"/>
                <a:ext cx="1439862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抄表本用户划转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TextBox 61"/>
              <p:cNvSpPr txBox="1"/>
              <p:nvPr/>
            </p:nvSpPr>
            <p:spPr bwMode="auto">
              <a:xfrm>
                <a:off x="3449638" y="4774367"/>
                <a:ext cx="1439862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抄表本换新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TextBox 62"/>
              <p:cNvSpPr txBox="1"/>
              <p:nvPr/>
            </p:nvSpPr>
            <p:spPr bwMode="auto">
              <a:xfrm>
                <a:off x="3449638" y="5119231"/>
                <a:ext cx="1439862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抄表地址更新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TextBox 64"/>
              <p:cNvSpPr txBox="1"/>
              <p:nvPr/>
            </p:nvSpPr>
            <p:spPr bwMode="auto">
              <a:xfrm>
                <a:off x="3449638" y="5464096"/>
                <a:ext cx="1439862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供气区域调整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Rectangle 48"/>
              <p:cNvSpPr>
                <a:spLocks noChangeArrowheads="1"/>
              </p:cNvSpPr>
              <p:nvPr/>
            </p:nvSpPr>
            <p:spPr bwMode="auto">
              <a:xfrm>
                <a:off x="7048499" y="3706813"/>
                <a:ext cx="1711325" cy="2473325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600" b="1" kern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移动复核</a:t>
                </a:r>
              </a:p>
            </p:txBody>
          </p:sp>
          <p:sp>
            <p:nvSpPr>
              <p:cNvPr id="113" name="TextBox 75"/>
              <p:cNvSpPr txBox="1"/>
              <p:nvPr/>
            </p:nvSpPr>
            <p:spPr bwMode="auto">
              <a:xfrm>
                <a:off x="7186612" y="4095750"/>
                <a:ext cx="1439862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复核条件制定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TextBox 76"/>
              <p:cNvSpPr txBox="1"/>
              <p:nvPr/>
            </p:nvSpPr>
            <p:spPr bwMode="auto">
              <a:xfrm>
                <a:off x="7186612" y="4511675"/>
                <a:ext cx="1439862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复核信息录入</a:t>
                </a:r>
              </a:p>
            </p:txBody>
          </p:sp>
          <p:sp>
            <p:nvSpPr>
              <p:cNvPr id="115" name="TextBox 77"/>
              <p:cNvSpPr txBox="1"/>
              <p:nvPr/>
            </p:nvSpPr>
            <p:spPr bwMode="auto">
              <a:xfrm>
                <a:off x="7186612" y="4927601"/>
                <a:ext cx="1439862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复核拍照</a:t>
                </a:r>
              </a:p>
            </p:txBody>
          </p:sp>
          <p:sp>
            <p:nvSpPr>
              <p:cNvPr id="116" name="TextBox 78"/>
              <p:cNvSpPr txBox="1"/>
              <p:nvPr/>
            </p:nvSpPr>
            <p:spPr bwMode="auto">
              <a:xfrm>
                <a:off x="7186612" y="5341938"/>
                <a:ext cx="1439862" cy="2724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>
                  <a:defRPr sz="1100">
                    <a:latin typeface="+mj-ea"/>
                    <a:ea typeface="+mj-ea"/>
                  </a:defRPr>
                </a:lvl1pPr>
              </a:lstStyle>
              <a:p>
                <a:pPr eaLnBrk="0" hangingPunct="0">
                  <a:defRPr/>
                </a:pPr>
                <a:r>
                  <a:rPr lang="zh-CN" altLang="en-US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</a:t>
                </a:r>
                <a:r>
                  <a:rPr lang="zh-CN" altLang="en-US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核审核流程制定</a:t>
                </a:r>
                <a:endParaRPr lang="zh-CN" altLang="en-US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Rectangle 1041"/>
              <p:cNvSpPr>
                <a:spLocks noChangeArrowheads="1"/>
              </p:cNvSpPr>
              <p:nvPr/>
            </p:nvSpPr>
            <p:spPr bwMode="auto">
              <a:xfrm>
                <a:off x="657225" y="1160463"/>
                <a:ext cx="457200" cy="8334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latinLnBrk="1">
                  <a:defRPr/>
                </a:pPr>
                <a:r>
                  <a:rPr kumimoji="1" lang="zh-CN" altLang="en-US" sz="1400" b="1" kern="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管理</a:t>
                </a:r>
                <a:r>
                  <a:rPr kumimoji="1" lang="zh-CN" altLang="en-US" sz="14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分析</a:t>
                </a:r>
                <a:endParaRPr kumimoji="1" lang="ko-KR" altLang="en-US" sz="1400" b="1" kern="0" dirty="0">
                  <a:solidFill>
                    <a:srgbClr val="FFFFFF"/>
                  </a:solidFill>
                  <a:latin typeface="HY견고딕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038"/>
              <p:cNvSpPr>
                <a:spLocks noChangeArrowheads="1"/>
              </p:cNvSpPr>
              <p:nvPr/>
            </p:nvSpPr>
            <p:spPr bwMode="auto">
              <a:xfrm>
                <a:off x="1192213" y="1160463"/>
                <a:ext cx="7761286" cy="8128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8064A2">
                    <a:lumMod val="50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Rectangle 38"/>
              <p:cNvSpPr/>
              <p:nvPr/>
            </p:nvSpPr>
            <p:spPr bwMode="auto">
              <a:xfrm>
                <a:off x="1400175" y="1228725"/>
                <a:ext cx="3890963" cy="68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Ins="45720" bIns="91440" anchor="ctr"/>
              <a:lstStyle>
                <a:lvl1pPr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1pPr>
                <a:lvl2pPr marL="742950" indent="-285750"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2pPr>
                <a:lvl3pPr marL="1143000" indent="-228600"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3pPr>
                <a:lvl4pPr marL="1600200" indent="-228600"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4pPr>
                <a:lvl5pPr marL="2057400" indent="-228600"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sz="14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抄表工作</a:t>
                </a:r>
                <a:endParaRPr lang="en-US" altLang="zh-CN" sz="14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  <a:p>
                <a:pPr>
                  <a:defRPr/>
                </a:pPr>
                <a:r>
                  <a:rPr lang="zh-CN" altLang="en-US" sz="14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分析查询</a:t>
                </a:r>
                <a:endParaRPr lang="en-US" altLang="zh-CN" sz="14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20" name="Rectangle 38"/>
              <p:cNvSpPr/>
              <p:nvPr/>
            </p:nvSpPr>
            <p:spPr bwMode="auto">
              <a:xfrm>
                <a:off x="5397499" y="1230313"/>
                <a:ext cx="3362325" cy="684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Ins="45720" bIns="91440" anchor="ctr"/>
              <a:lstStyle/>
              <a:p>
                <a:pPr defTabSz="912813">
                  <a:defRPr/>
                </a:pPr>
                <a:r>
                  <a: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抄表结果</a:t>
                </a:r>
                <a:endParaRPr lang="en-US" altLang="zh-CN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  <a:p>
                <a:pPr defTabSz="912813">
                  <a:defRPr/>
                </a:pPr>
                <a:r>
                  <a: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分析查询</a:t>
                </a:r>
                <a:endParaRPr lang="en-US" altLang="zh-CN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21" name="Rectangle 38"/>
              <p:cNvSpPr/>
              <p:nvPr/>
            </p:nvSpPr>
            <p:spPr bwMode="auto">
              <a:xfrm>
                <a:off x="2289175" y="1314450"/>
                <a:ext cx="903288" cy="52863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064A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Ins="45720" bIns="91440" anchor="ctr"/>
              <a:lstStyle>
                <a:lvl1pPr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1pPr>
                <a:lvl2pPr marL="742950" indent="-285750"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2pPr>
                <a:lvl3pPr marL="1143000" indent="-228600"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3pPr>
                <a:lvl4pPr marL="1600200" indent="-228600"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4pPr>
                <a:lvl5pPr marL="2057400" indent="-228600" defTabSz="912813"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itchFamily="34" charset="0"/>
                    <a:ea typeface="黑体" pitchFamily="49" charset="-122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11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抄表计</a:t>
                </a:r>
                <a:r>
                  <a:rPr lang="zh-CN" altLang="en-US" sz="11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划分析</a:t>
                </a:r>
                <a:endPara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22" name="Rectangle 38"/>
              <p:cNvSpPr/>
              <p:nvPr/>
            </p:nvSpPr>
            <p:spPr bwMode="auto">
              <a:xfrm>
                <a:off x="3295650" y="1316038"/>
                <a:ext cx="903288" cy="5254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064A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Ins="45720" bIns="91440" anchor="ctr"/>
              <a:lstStyle/>
              <a:p>
                <a:pPr algn="ctr" defTabSz="912813">
                  <a:defRPr/>
                </a:pPr>
                <a:r>
                  <a:rPr lang="zh-CN" altLang="en-US" sz="11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周抄日抄分析</a:t>
                </a:r>
                <a:endParaRPr lang="en-US" altLang="zh-CN" sz="11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23" name="Rectangle 38"/>
              <p:cNvSpPr/>
              <p:nvPr/>
            </p:nvSpPr>
            <p:spPr bwMode="auto">
              <a:xfrm>
                <a:off x="4302125" y="1316038"/>
                <a:ext cx="903288" cy="5254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064A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Ins="45720" bIns="91440" anchor="ctr"/>
              <a:lstStyle/>
              <a:p>
                <a:pPr algn="ctr" defTabSz="912813">
                  <a:defRPr/>
                </a:pPr>
                <a:r>
                  <a:rPr lang="zh-CN" altLang="en-US" sz="12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区</a:t>
                </a:r>
                <a:r>
                  <a:rPr lang="zh-CN" altLang="en-US" sz="12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域楼栋划分分析</a:t>
                </a:r>
                <a:endPara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24" name="Rectangle 38"/>
              <p:cNvSpPr/>
              <p:nvPr/>
            </p:nvSpPr>
            <p:spPr bwMode="auto">
              <a:xfrm>
                <a:off x="6323012" y="1314450"/>
                <a:ext cx="660400" cy="52863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064A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Ins="45720" bIns="91440" anchor="ctr"/>
              <a:lstStyle/>
              <a:p>
                <a:pPr algn="ctr" defTabSz="912813">
                  <a:defRPr/>
                </a:pPr>
                <a:r>
                  <a:rPr lang="zh-CN" altLang="en-US" sz="12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异常</a:t>
                </a:r>
                <a:endPara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  <a:p>
                <a:pPr algn="ctr" defTabSz="912813">
                  <a:defRPr/>
                </a:pPr>
                <a:r>
                  <a:rPr lang="zh-CN" altLang="en-US" sz="12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分析</a:t>
                </a:r>
                <a:endPara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25" name="Rectangle 38"/>
              <p:cNvSpPr/>
              <p:nvPr/>
            </p:nvSpPr>
            <p:spPr bwMode="auto">
              <a:xfrm>
                <a:off x="7132637" y="1314450"/>
                <a:ext cx="660400" cy="52863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064A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Ins="45720" bIns="91440" anchor="ctr"/>
              <a:lstStyle/>
              <a:p>
                <a:pPr algn="ctr" defTabSz="912813">
                  <a:defRPr/>
                </a:pPr>
                <a:r>
                  <a:rPr lang="zh-CN" altLang="en-US" sz="12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查看异常数据</a:t>
                </a:r>
                <a:endPara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26" name="Rectangle 38"/>
              <p:cNvSpPr/>
              <p:nvPr/>
            </p:nvSpPr>
            <p:spPr bwMode="auto">
              <a:xfrm>
                <a:off x="7932737" y="1314450"/>
                <a:ext cx="660400" cy="52863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064A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Ins="45720" bIns="91440" anchor="ctr"/>
              <a:lstStyle/>
              <a:p>
                <a:pPr algn="ctr" defTabSz="912813">
                  <a:defRPr/>
                </a:pPr>
                <a:r>
                  <a:rPr lang="zh-CN" altLang="en-US" sz="12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异常任务生成</a:t>
                </a:r>
                <a:endPara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</p:grpSp>
      <p:sp>
        <p:nvSpPr>
          <p:cNvPr id="133" name="TextBox 82"/>
          <p:cNvSpPr txBox="1"/>
          <p:nvPr/>
        </p:nvSpPr>
        <p:spPr bwMode="auto">
          <a:xfrm>
            <a:off x="5232039" y="1949310"/>
            <a:ext cx="981850" cy="26161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dk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0" hangingPunct="0"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数据跟踪</a:t>
            </a: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92"/>
          <p:cNvSpPr txBox="1"/>
          <p:nvPr/>
        </p:nvSpPr>
        <p:spPr bwMode="auto">
          <a:xfrm>
            <a:off x="6271824" y="2531991"/>
            <a:ext cx="1445332" cy="26161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dk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0" hangingPunct="0"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抄表本及用户划转</a:t>
            </a: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56"/>
          <p:cNvSpPr txBox="1"/>
          <p:nvPr/>
        </p:nvSpPr>
        <p:spPr bwMode="auto">
          <a:xfrm>
            <a:off x="2569344" y="4339656"/>
            <a:ext cx="1593219" cy="26161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9BBB59"/>
            </a:solidFill>
            <a:prstDash val="solid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100">
                <a:latin typeface="+mj-ea"/>
                <a:ea typeface="+mj-ea"/>
              </a:defRPr>
            </a:lvl1pPr>
          </a:lstStyle>
          <a:p>
            <a:pPr eaLnBrk="0" hangingPunct="0"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远程表抄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表计划制定</a:t>
            </a:r>
          </a:p>
        </p:txBody>
      </p:sp>
    </p:spTree>
    <p:extLst>
      <p:ext uri="{BB962C8B-B14F-4D97-AF65-F5344CB8AC3E}">
        <p14:creationId xmlns:p14="http://schemas.microsoft.com/office/powerpoint/2010/main" val="292623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59479" y="68474"/>
            <a:ext cx="5804064" cy="5349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功能结构</a:t>
            </a:r>
            <a:r>
              <a:rPr lang="en-US" altLang="zh-CN" dirty="0" smtClean="0"/>
              <a:t> </a:t>
            </a:r>
            <a:endParaRPr lang="zh-CN" altLang="en-US" b="1" dirty="0"/>
          </a:p>
        </p:txBody>
      </p:sp>
      <p:sp>
        <p:nvSpPr>
          <p:cNvPr id="115" name="矩形 114"/>
          <p:cNvSpPr/>
          <p:nvPr/>
        </p:nvSpPr>
        <p:spPr bwMode="auto">
          <a:xfrm>
            <a:off x="1844892" y="4070508"/>
            <a:ext cx="8478552" cy="1726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基础管理</a:t>
            </a:r>
          </a:p>
        </p:txBody>
      </p:sp>
      <p:sp>
        <p:nvSpPr>
          <p:cNvPr id="118" name="矩形 117"/>
          <p:cNvSpPr/>
          <p:nvPr/>
        </p:nvSpPr>
        <p:spPr bwMode="auto">
          <a:xfrm>
            <a:off x="1975962" y="4393657"/>
            <a:ext cx="200420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系统管理</a:t>
            </a:r>
          </a:p>
        </p:txBody>
      </p:sp>
      <p:sp>
        <p:nvSpPr>
          <p:cNvPr id="119" name="Rectangle 21"/>
          <p:cNvSpPr/>
          <p:nvPr/>
        </p:nvSpPr>
        <p:spPr bwMode="gray">
          <a:xfrm>
            <a:off x="2076872" y="4802362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参数管理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0" name="Rectangle 21"/>
          <p:cNvSpPr/>
          <p:nvPr/>
        </p:nvSpPr>
        <p:spPr bwMode="gray">
          <a:xfrm>
            <a:off x="2076872" y="5236897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角色管理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53624" y="5882959"/>
            <a:ext cx="8478552" cy="279241"/>
          </a:xfrm>
          <a:prstGeom prst="rect">
            <a:avLst/>
          </a:prstGeom>
          <a:solidFill>
            <a:srgbClr val="48709F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宋体 (标题)"/>
                <a:ea typeface="+mj-ea"/>
              </a:rPr>
              <a:t>业务</a:t>
            </a:r>
            <a:r>
              <a:rPr lang="zh-CN" altLang="en-US" sz="1600" b="1" dirty="0">
                <a:solidFill>
                  <a:schemeClr val="bg1"/>
                </a:solidFill>
                <a:latin typeface="宋体 (标题)"/>
                <a:ea typeface="+mj-ea"/>
              </a:rPr>
              <a:t>基础组件库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052135" y="4393657"/>
            <a:ext cx="406406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业务参数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8204482" y="4393657"/>
            <a:ext cx="200420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系统运行</a:t>
            </a:r>
          </a:p>
        </p:txBody>
      </p:sp>
      <p:sp>
        <p:nvSpPr>
          <p:cNvPr id="17" name="Rectangle 21"/>
          <p:cNvSpPr/>
          <p:nvPr/>
        </p:nvSpPr>
        <p:spPr bwMode="gray">
          <a:xfrm>
            <a:off x="3012472" y="4800134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权限管理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8" name="Rectangle 21"/>
          <p:cNvSpPr/>
          <p:nvPr/>
        </p:nvSpPr>
        <p:spPr bwMode="gray">
          <a:xfrm>
            <a:off x="3012471" y="523466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打印机信息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0" name="Rectangle 21"/>
          <p:cNvSpPr/>
          <p:nvPr/>
        </p:nvSpPr>
        <p:spPr bwMode="gray">
          <a:xfrm>
            <a:off x="4172309" y="4815220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抄表流量设置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1" name="Rectangle 21"/>
          <p:cNvSpPr/>
          <p:nvPr/>
        </p:nvSpPr>
        <p:spPr bwMode="gray">
          <a:xfrm>
            <a:off x="4161676" y="5239122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阶梯气价设置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6160051" y="4810763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顺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价管理设置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3" name="Rectangle 21"/>
          <p:cNvSpPr/>
          <p:nvPr/>
        </p:nvSpPr>
        <p:spPr bwMode="gray">
          <a:xfrm>
            <a:off x="5161073" y="4812993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延迟天数设置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4" name="Rectangle 21"/>
          <p:cNvSpPr/>
          <p:nvPr/>
        </p:nvSpPr>
        <p:spPr bwMode="gray">
          <a:xfrm>
            <a:off x="5150438" y="5236892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垃圾处理费设置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6" name="Rectangle 21"/>
          <p:cNvSpPr/>
          <p:nvPr/>
        </p:nvSpPr>
        <p:spPr bwMode="gray">
          <a:xfrm>
            <a:off x="6156434" y="5230716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限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购额度设置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7" name="Rectangle 21"/>
          <p:cNvSpPr/>
          <p:nvPr/>
        </p:nvSpPr>
        <p:spPr bwMode="gray">
          <a:xfrm>
            <a:off x="7164168" y="4813827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杂项费设置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8" name="Rectangle 21"/>
          <p:cNvSpPr/>
          <p:nvPr/>
        </p:nvSpPr>
        <p:spPr bwMode="gray">
          <a:xfrm>
            <a:off x="7164169" y="5230717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大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客户优惠设置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3" name="Rectangle 21"/>
          <p:cNvSpPr/>
          <p:nvPr/>
        </p:nvSpPr>
        <p:spPr bwMode="gray">
          <a:xfrm>
            <a:off x="8292757" y="4816035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日志管理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4" name="Rectangle 21"/>
          <p:cNvSpPr/>
          <p:nvPr/>
        </p:nvSpPr>
        <p:spPr bwMode="gray">
          <a:xfrm>
            <a:off x="8292757" y="5247349"/>
            <a:ext cx="879419" cy="3245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异常管理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5" name="Rectangle 21"/>
          <p:cNvSpPr/>
          <p:nvPr/>
        </p:nvSpPr>
        <p:spPr bwMode="gray">
          <a:xfrm>
            <a:off x="9217228" y="4816618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报文管理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6" name="Rectangle 21"/>
          <p:cNvSpPr/>
          <p:nvPr/>
        </p:nvSpPr>
        <p:spPr bwMode="gray">
          <a:xfrm>
            <a:off x="9228356" y="524734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系统监控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59479" y="2732125"/>
            <a:ext cx="8478552" cy="12570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控制管理</a:t>
            </a:r>
            <a:endParaRPr lang="en-US" altLang="zh-CN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859478" y="1120215"/>
            <a:ext cx="8478553" cy="15474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信息管理</a:t>
            </a:r>
            <a:endParaRPr lang="en-US" altLang="zh-CN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zh-CN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93217" y="1401310"/>
            <a:ext cx="1999116" cy="10986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计费模型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Rectangle 21"/>
          <p:cNvSpPr/>
          <p:nvPr/>
        </p:nvSpPr>
        <p:spPr bwMode="gray">
          <a:xfrm>
            <a:off x="2072358" y="1732520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计费策略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068225" y="1420187"/>
            <a:ext cx="2164796" cy="1094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计费计算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307295" y="1427417"/>
            <a:ext cx="1509406" cy="10797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优惠管理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Rectangle 21"/>
          <p:cNvSpPr/>
          <p:nvPr/>
        </p:nvSpPr>
        <p:spPr bwMode="gray">
          <a:xfrm>
            <a:off x="2072357" y="2069467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优惠规则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2" name="Rectangle 21"/>
          <p:cNvSpPr/>
          <p:nvPr/>
        </p:nvSpPr>
        <p:spPr bwMode="gray">
          <a:xfrm>
            <a:off x="3012431" y="2078264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模型定义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859479" y="765793"/>
            <a:ext cx="8478552" cy="2792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计费</a:t>
            </a: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管理子系统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8" name="Rectangle 21"/>
          <p:cNvSpPr/>
          <p:nvPr/>
        </p:nvSpPr>
        <p:spPr bwMode="gray">
          <a:xfrm>
            <a:off x="6471324" y="1734513"/>
            <a:ext cx="1235434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/>
              <a:t>非</a:t>
            </a:r>
            <a:r>
              <a:rPr lang="zh-CN" altLang="en-US" sz="1000" dirty="0" smtClean="0"/>
              <a:t>居民优惠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9" name="Rectangle 21"/>
          <p:cNvSpPr/>
          <p:nvPr/>
        </p:nvSpPr>
        <p:spPr bwMode="gray">
          <a:xfrm>
            <a:off x="6471323" y="2061553"/>
            <a:ext cx="1235435" cy="2715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小商服优惠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0" name="Rectangle 21"/>
          <p:cNvSpPr/>
          <p:nvPr/>
        </p:nvSpPr>
        <p:spPr bwMode="gray">
          <a:xfrm>
            <a:off x="4167795" y="2075036"/>
            <a:ext cx="879419" cy="2597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折扣方式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1991719" y="3047755"/>
            <a:ext cx="8216969" cy="8307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2" name="Rectangle 21"/>
          <p:cNvSpPr/>
          <p:nvPr/>
        </p:nvSpPr>
        <p:spPr bwMode="gray">
          <a:xfrm>
            <a:off x="4167795" y="1728285"/>
            <a:ext cx="879419" cy="2689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计费规则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7" name="Rectangle 21"/>
          <p:cNvSpPr/>
          <p:nvPr/>
        </p:nvSpPr>
        <p:spPr bwMode="gray">
          <a:xfrm>
            <a:off x="2086946" y="3120050"/>
            <a:ext cx="1036510" cy="243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欠费额度控制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1" name="Rectangle 21"/>
          <p:cNvSpPr/>
          <p:nvPr/>
        </p:nvSpPr>
        <p:spPr bwMode="gray">
          <a:xfrm>
            <a:off x="2076872" y="3463153"/>
            <a:ext cx="1036510" cy="243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冬夏季界限调整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8" name="Rectangle 21"/>
          <p:cNvSpPr/>
          <p:nvPr/>
        </p:nvSpPr>
        <p:spPr bwMode="gray">
          <a:xfrm>
            <a:off x="3197338" y="3120050"/>
            <a:ext cx="1036510" cy="243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业务办理控制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9" name="Rectangle 21"/>
          <p:cNvSpPr/>
          <p:nvPr/>
        </p:nvSpPr>
        <p:spPr bwMode="gray">
          <a:xfrm>
            <a:off x="5390641" y="3138381"/>
            <a:ext cx="1338361" cy="2344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基本价格调整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2" name="Rectangle 21"/>
          <p:cNvSpPr/>
          <p:nvPr/>
        </p:nvSpPr>
        <p:spPr bwMode="gray">
          <a:xfrm>
            <a:off x="4296883" y="3120027"/>
            <a:ext cx="1036510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查询条件控制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3" name="Rectangle 21"/>
          <p:cNvSpPr/>
          <p:nvPr/>
        </p:nvSpPr>
        <p:spPr bwMode="gray">
          <a:xfrm>
            <a:off x="6786397" y="3138381"/>
            <a:ext cx="1354537" cy="224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燃气用量累计基期调整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4" name="Rectangle 21"/>
          <p:cNvSpPr/>
          <p:nvPr/>
        </p:nvSpPr>
        <p:spPr bwMode="gray">
          <a:xfrm>
            <a:off x="8214556" y="3127141"/>
            <a:ext cx="946381" cy="2335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优惠价格批量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3" name="Rectangle 21"/>
          <p:cNvSpPr/>
          <p:nvPr/>
        </p:nvSpPr>
        <p:spPr bwMode="gray">
          <a:xfrm>
            <a:off x="3012432" y="1752041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价格模型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4" name="Rectangle 21"/>
          <p:cNvSpPr/>
          <p:nvPr/>
        </p:nvSpPr>
        <p:spPr bwMode="gray">
          <a:xfrm>
            <a:off x="5109290" y="2061553"/>
            <a:ext cx="1018212" cy="2597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临时促销活动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5" name="Rectangle 21"/>
          <p:cNvSpPr/>
          <p:nvPr/>
        </p:nvSpPr>
        <p:spPr bwMode="gray">
          <a:xfrm>
            <a:off x="5121457" y="1727613"/>
            <a:ext cx="993004" cy="2689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用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气量实时估算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88346" y="1443594"/>
            <a:ext cx="2320343" cy="10707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催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费催缴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2" name="Rectangle 21"/>
          <p:cNvSpPr/>
          <p:nvPr/>
        </p:nvSpPr>
        <p:spPr bwMode="gray">
          <a:xfrm>
            <a:off x="7962921" y="1771720"/>
            <a:ext cx="1132726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微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信平台欠费通知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3" name="Rectangle 21"/>
          <p:cNvSpPr/>
          <p:nvPr/>
        </p:nvSpPr>
        <p:spPr bwMode="gray">
          <a:xfrm>
            <a:off x="7962921" y="2090321"/>
            <a:ext cx="1132726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短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信平台欠费通知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4" name="Rectangle 21"/>
          <p:cNvSpPr/>
          <p:nvPr/>
        </p:nvSpPr>
        <p:spPr bwMode="gray">
          <a:xfrm>
            <a:off x="9138681" y="1771720"/>
            <a:ext cx="1002103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人工催费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8" name="Rectangle 21"/>
          <p:cNvSpPr/>
          <p:nvPr/>
        </p:nvSpPr>
        <p:spPr bwMode="gray">
          <a:xfrm>
            <a:off x="9286934" y="3120027"/>
            <a:ext cx="820841" cy="243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价格变更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4" name="Rectangle 21"/>
          <p:cNvSpPr/>
          <p:nvPr/>
        </p:nvSpPr>
        <p:spPr bwMode="gray">
          <a:xfrm>
            <a:off x="9138681" y="2090321"/>
            <a:ext cx="1002103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通知单分户打印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59479" y="68474"/>
            <a:ext cx="5804064" cy="5349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功能结构</a:t>
            </a:r>
            <a:r>
              <a:rPr lang="en-US" altLang="zh-CN" dirty="0" smtClean="0"/>
              <a:t> </a:t>
            </a:r>
            <a:endParaRPr lang="zh-CN" altLang="en-US" b="1" dirty="0"/>
          </a:p>
        </p:txBody>
      </p:sp>
      <p:sp>
        <p:nvSpPr>
          <p:cNvPr id="115" name="矩形 114"/>
          <p:cNvSpPr/>
          <p:nvPr/>
        </p:nvSpPr>
        <p:spPr bwMode="auto">
          <a:xfrm>
            <a:off x="1840378" y="4204050"/>
            <a:ext cx="8478552" cy="1726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基础管理</a:t>
            </a:r>
          </a:p>
        </p:txBody>
      </p:sp>
      <p:sp>
        <p:nvSpPr>
          <p:cNvPr id="118" name="矩形 117"/>
          <p:cNvSpPr/>
          <p:nvPr/>
        </p:nvSpPr>
        <p:spPr bwMode="auto">
          <a:xfrm>
            <a:off x="1971448" y="4527199"/>
            <a:ext cx="200420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系统管理</a:t>
            </a:r>
          </a:p>
        </p:txBody>
      </p:sp>
      <p:sp>
        <p:nvSpPr>
          <p:cNvPr id="119" name="Rectangle 21"/>
          <p:cNvSpPr/>
          <p:nvPr/>
        </p:nvSpPr>
        <p:spPr bwMode="gray">
          <a:xfrm>
            <a:off x="2072358" y="4935904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参数管理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0" name="Rectangle 21"/>
          <p:cNvSpPr/>
          <p:nvPr/>
        </p:nvSpPr>
        <p:spPr bwMode="gray">
          <a:xfrm>
            <a:off x="2072358" y="537043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角色管理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44892" y="6022580"/>
            <a:ext cx="8478552" cy="279241"/>
          </a:xfrm>
          <a:prstGeom prst="rect">
            <a:avLst/>
          </a:prstGeom>
          <a:solidFill>
            <a:srgbClr val="48709F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宋体 (标题)"/>
                <a:ea typeface="+mj-ea"/>
              </a:rPr>
              <a:t>哈尔滨中庆燃气营业信息系统业务基础组件库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047621" y="4527199"/>
            <a:ext cx="406406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业务参数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8199968" y="4527199"/>
            <a:ext cx="200420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系统运行</a:t>
            </a:r>
          </a:p>
        </p:txBody>
      </p:sp>
      <p:sp>
        <p:nvSpPr>
          <p:cNvPr id="17" name="Rectangle 21"/>
          <p:cNvSpPr/>
          <p:nvPr/>
        </p:nvSpPr>
        <p:spPr bwMode="gray">
          <a:xfrm>
            <a:off x="3007958" y="4933676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权限管理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8" name="Rectangle 21"/>
          <p:cNvSpPr/>
          <p:nvPr/>
        </p:nvSpPr>
        <p:spPr bwMode="gray">
          <a:xfrm>
            <a:off x="3007957" y="5368211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打印机信息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0" name="Rectangle 21"/>
          <p:cNvSpPr/>
          <p:nvPr/>
        </p:nvSpPr>
        <p:spPr bwMode="gray">
          <a:xfrm>
            <a:off x="4167795" y="4948762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网点配置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1" name="Rectangle 21"/>
          <p:cNvSpPr/>
          <p:nvPr/>
        </p:nvSpPr>
        <p:spPr bwMode="gray">
          <a:xfrm>
            <a:off x="4157162" y="5372664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收费种类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6155537" y="4944305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购气量限制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3" name="Rectangle 21"/>
          <p:cNvSpPr/>
          <p:nvPr/>
        </p:nvSpPr>
        <p:spPr bwMode="gray">
          <a:xfrm>
            <a:off x="5156559" y="4946535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滞纳金利率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4" name="Rectangle 21"/>
          <p:cNvSpPr/>
          <p:nvPr/>
        </p:nvSpPr>
        <p:spPr bwMode="gray">
          <a:xfrm>
            <a:off x="5145924" y="5370434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接口通讯参数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6" name="Rectangle 21"/>
          <p:cNvSpPr/>
          <p:nvPr/>
        </p:nvSpPr>
        <p:spPr bwMode="gray">
          <a:xfrm>
            <a:off x="6151920" y="5364258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垃圾处理费收费标准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7" name="Rectangle 21"/>
          <p:cNvSpPr/>
          <p:nvPr/>
        </p:nvSpPr>
        <p:spPr bwMode="gray">
          <a:xfrm>
            <a:off x="7159654" y="494736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违约金的交费利率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8" name="Rectangle 21"/>
          <p:cNvSpPr/>
          <p:nvPr/>
        </p:nvSpPr>
        <p:spPr bwMode="gray">
          <a:xfrm>
            <a:off x="7159655" y="536425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违约金计算</a:t>
            </a:r>
            <a:r>
              <a:rPr lang="zh-CN" altLang="zh-CN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顺延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天数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3" name="Rectangle 21"/>
          <p:cNvSpPr/>
          <p:nvPr/>
        </p:nvSpPr>
        <p:spPr bwMode="gray">
          <a:xfrm>
            <a:off x="8288243" y="4949577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日志管理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4" name="Rectangle 21"/>
          <p:cNvSpPr/>
          <p:nvPr/>
        </p:nvSpPr>
        <p:spPr bwMode="gray">
          <a:xfrm>
            <a:off x="8288243" y="5380891"/>
            <a:ext cx="879419" cy="3245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异常管理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5" name="Rectangle 21"/>
          <p:cNvSpPr/>
          <p:nvPr/>
        </p:nvSpPr>
        <p:spPr bwMode="gray">
          <a:xfrm>
            <a:off x="9212714" y="4950160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报文管理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6" name="Rectangle 21"/>
          <p:cNvSpPr/>
          <p:nvPr/>
        </p:nvSpPr>
        <p:spPr bwMode="gray">
          <a:xfrm>
            <a:off x="9223842" y="5380891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系统监控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4891" y="2909887"/>
            <a:ext cx="8478552" cy="12570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控制管理</a:t>
            </a:r>
            <a:endParaRPr lang="en-US" altLang="zh-CN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859479" y="1120215"/>
            <a:ext cx="8478552" cy="1752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信息管理</a:t>
            </a:r>
            <a:endParaRPr lang="en-US" altLang="zh-CN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zh-CN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93217" y="1401310"/>
            <a:ext cx="979739" cy="1314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出账管理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Rectangle 21"/>
          <p:cNvSpPr/>
          <p:nvPr/>
        </p:nvSpPr>
        <p:spPr bwMode="gray">
          <a:xfrm>
            <a:off x="2043375" y="1752041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IC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卡出账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10321" y="1401310"/>
            <a:ext cx="1475193" cy="1314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对账管理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584865" y="1400575"/>
            <a:ext cx="1442177" cy="13150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第三方代收费管理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537796" y="1399454"/>
            <a:ext cx="979739" cy="1316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呆账管理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554900" y="1399454"/>
            <a:ext cx="979739" cy="1316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坏账管理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572004" y="1399454"/>
            <a:ext cx="979739" cy="1316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计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息管理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9060164" y="1398587"/>
            <a:ext cx="1111851" cy="13170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违约金管理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Rectangle 21"/>
          <p:cNvSpPr/>
          <p:nvPr/>
        </p:nvSpPr>
        <p:spPr bwMode="gray">
          <a:xfrm>
            <a:off x="2043375" y="2060741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普通表出账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2" name="Rectangle 21"/>
          <p:cNvSpPr/>
          <p:nvPr/>
        </p:nvSpPr>
        <p:spPr bwMode="gray">
          <a:xfrm>
            <a:off x="2043375" y="2366552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远传表出账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859479" y="765793"/>
            <a:ext cx="8478552" cy="2792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账务管理子系统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7" name="Rectangle 21"/>
          <p:cNvSpPr/>
          <p:nvPr/>
        </p:nvSpPr>
        <p:spPr bwMode="gray">
          <a:xfrm>
            <a:off x="7641144" y="2392811"/>
            <a:ext cx="1307289" cy="2329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代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收费网点对账信息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8" name="Rectangle 21"/>
          <p:cNvSpPr/>
          <p:nvPr/>
        </p:nvSpPr>
        <p:spPr bwMode="gray">
          <a:xfrm>
            <a:off x="4587956" y="1757032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 smtClean="0"/>
              <a:t>年度</a:t>
            </a:r>
            <a:r>
              <a:rPr lang="zh-CN" altLang="zh-CN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欠</a:t>
            </a:r>
            <a:r>
              <a:rPr lang="zh-CN" altLang="zh-CN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费表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9" name="Rectangle 21"/>
          <p:cNvSpPr/>
          <p:nvPr/>
        </p:nvSpPr>
        <p:spPr bwMode="gray">
          <a:xfrm>
            <a:off x="4587956" y="2086998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呆账信息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0" name="Rectangle 21"/>
          <p:cNvSpPr/>
          <p:nvPr/>
        </p:nvSpPr>
        <p:spPr bwMode="gray">
          <a:xfrm>
            <a:off x="4587956" y="2392811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呆账确认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2" name="Rectangle 21"/>
          <p:cNvSpPr/>
          <p:nvPr/>
        </p:nvSpPr>
        <p:spPr bwMode="gray">
          <a:xfrm>
            <a:off x="5607297" y="1755164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年度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坏账表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3" name="Rectangle 21"/>
          <p:cNvSpPr/>
          <p:nvPr/>
        </p:nvSpPr>
        <p:spPr bwMode="gray">
          <a:xfrm>
            <a:off x="5607297" y="2085130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坏账核准核销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4" name="Rectangle 21"/>
          <p:cNvSpPr/>
          <p:nvPr/>
        </p:nvSpPr>
        <p:spPr bwMode="gray">
          <a:xfrm>
            <a:off x="5607297" y="2390943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坏账信息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7" name="Rectangle 21"/>
          <p:cNvSpPr/>
          <p:nvPr/>
        </p:nvSpPr>
        <p:spPr bwMode="gray">
          <a:xfrm>
            <a:off x="6620042" y="1765797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余额利息查询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3" name="Rectangle 21"/>
          <p:cNvSpPr/>
          <p:nvPr/>
        </p:nvSpPr>
        <p:spPr bwMode="gray">
          <a:xfrm>
            <a:off x="6620042" y="2085130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余额利息统计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4" name="Rectangle 21"/>
          <p:cNvSpPr/>
          <p:nvPr/>
        </p:nvSpPr>
        <p:spPr bwMode="gray">
          <a:xfrm>
            <a:off x="6620042" y="2380310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余额利息打印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6" name="Rectangle 21"/>
          <p:cNvSpPr/>
          <p:nvPr/>
        </p:nvSpPr>
        <p:spPr bwMode="gray">
          <a:xfrm>
            <a:off x="9135762" y="1766746"/>
            <a:ext cx="956371" cy="3908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燃气费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违约金信息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8" name="Rectangle 21"/>
          <p:cNvSpPr/>
          <p:nvPr/>
        </p:nvSpPr>
        <p:spPr bwMode="gray">
          <a:xfrm>
            <a:off x="9135762" y="2233704"/>
            <a:ext cx="956371" cy="3813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生活垃圾处理费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违约金信息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0" name="Rectangle 21"/>
          <p:cNvSpPr/>
          <p:nvPr/>
        </p:nvSpPr>
        <p:spPr bwMode="gray">
          <a:xfrm>
            <a:off x="3052331" y="2222710"/>
            <a:ext cx="1403846" cy="3769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营业厅月结对账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1" name="Rectangle 21"/>
          <p:cNvSpPr/>
          <p:nvPr/>
        </p:nvSpPr>
        <p:spPr bwMode="gray">
          <a:xfrm>
            <a:off x="7641679" y="2079448"/>
            <a:ext cx="1307288" cy="2495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代收</a:t>
            </a: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费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银行对账信息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1993217" y="3245478"/>
            <a:ext cx="8178798" cy="8307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2" name="Rectangle 21"/>
          <p:cNvSpPr/>
          <p:nvPr/>
        </p:nvSpPr>
        <p:spPr bwMode="gray">
          <a:xfrm>
            <a:off x="3053121" y="1751603"/>
            <a:ext cx="1403846" cy="374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营业厅日结对账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3" name="Rectangle 21"/>
          <p:cNvSpPr/>
          <p:nvPr/>
        </p:nvSpPr>
        <p:spPr bwMode="gray">
          <a:xfrm>
            <a:off x="7641145" y="1760679"/>
            <a:ext cx="1307288" cy="2495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代收费实时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交易信息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7" name="Rectangle 21"/>
          <p:cNvSpPr/>
          <p:nvPr/>
        </p:nvSpPr>
        <p:spPr bwMode="gray">
          <a:xfrm>
            <a:off x="2076131" y="3323404"/>
            <a:ext cx="1036510" cy="243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出账日控制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1" name="Rectangle 21"/>
          <p:cNvSpPr/>
          <p:nvPr/>
        </p:nvSpPr>
        <p:spPr bwMode="gray">
          <a:xfrm>
            <a:off x="2076131" y="3714017"/>
            <a:ext cx="1036510" cy="243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计</a:t>
            </a: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息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标准控制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8" name="Rectangle 21"/>
          <p:cNvSpPr/>
          <p:nvPr/>
        </p:nvSpPr>
        <p:spPr bwMode="gray">
          <a:xfrm>
            <a:off x="3320281" y="3323403"/>
            <a:ext cx="1036510" cy="243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出账价格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控制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9" name="Rectangle 21"/>
          <p:cNvSpPr/>
          <p:nvPr/>
        </p:nvSpPr>
        <p:spPr bwMode="gray">
          <a:xfrm>
            <a:off x="5821293" y="3342616"/>
            <a:ext cx="1186878" cy="2344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人工调整出账状态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2" name="Rectangle 21"/>
          <p:cNvSpPr/>
          <p:nvPr/>
        </p:nvSpPr>
        <p:spPr bwMode="gray">
          <a:xfrm>
            <a:off x="4570787" y="3323404"/>
            <a:ext cx="1036510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人工手动出账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3" name="Rectangle 21"/>
          <p:cNvSpPr/>
          <p:nvPr/>
        </p:nvSpPr>
        <p:spPr bwMode="gray">
          <a:xfrm>
            <a:off x="8343482" y="3323404"/>
            <a:ext cx="1760720" cy="2536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各银行代收点交易服务状态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4" name="Rectangle 21"/>
          <p:cNvSpPr/>
          <p:nvPr/>
        </p:nvSpPr>
        <p:spPr bwMode="gray">
          <a:xfrm>
            <a:off x="7202636" y="3332906"/>
            <a:ext cx="946381" cy="2335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对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账时间调整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59479" y="68474"/>
            <a:ext cx="5804064" cy="5349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功能结构</a:t>
            </a:r>
            <a:r>
              <a:rPr lang="en-US" altLang="zh-CN" dirty="0" smtClean="0"/>
              <a:t> </a:t>
            </a:r>
            <a:endParaRPr lang="zh-CN" altLang="en-US" b="1" dirty="0"/>
          </a:p>
        </p:txBody>
      </p:sp>
      <p:sp>
        <p:nvSpPr>
          <p:cNvPr id="115" name="矩形 114"/>
          <p:cNvSpPr/>
          <p:nvPr/>
        </p:nvSpPr>
        <p:spPr bwMode="auto">
          <a:xfrm>
            <a:off x="1840378" y="4204050"/>
            <a:ext cx="8478552" cy="1726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基础管理</a:t>
            </a:r>
          </a:p>
        </p:txBody>
      </p:sp>
      <p:sp>
        <p:nvSpPr>
          <p:cNvPr id="118" name="矩形 117"/>
          <p:cNvSpPr/>
          <p:nvPr/>
        </p:nvSpPr>
        <p:spPr bwMode="auto">
          <a:xfrm>
            <a:off x="1971448" y="4527199"/>
            <a:ext cx="200420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系统管理</a:t>
            </a:r>
          </a:p>
        </p:txBody>
      </p:sp>
      <p:sp>
        <p:nvSpPr>
          <p:cNvPr id="119" name="Rectangle 21"/>
          <p:cNvSpPr/>
          <p:nvPr/>
        </p:nvSpPr>
        <p:spPr bwMode="gray">
          <a:xfrm>
            <a:off x="2072358" y="4935904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参数管理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0" name="Rectangle 21"/>
          <p:cNvSpPr/>
          <p:nvPr/>
        </p:nvSpPr>
        <p:spPr bwMode="gray">
          <a:xfrm>
            <a:off x="2072358" y="537043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角色管理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44892" y="6022580"/>
            <a:ext cx="8478552" cy="279241"/>
          </a:xfrm>
          <a:prstGeom prst="rect">
            <a:avLst/>
          </a:prstGeom>
          <a:solidFill>
            <a:srgbClr val="48709F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宋体 (标题)"/>
                <a:ea typeface="+mj-ea"/>
              </a:rPr>
              <a:t>业务</a:t>
            </a:r>
            <a:r>
              <a:rPr lang="zh-CN" altLang="en-US" sz="1600" b="1" dirty="0">
                <a:solidFill>
                  <a:schemeClr val="bg1"/>
                </a:solidFill>
                <a:latin typeface="宋体 (标题)"/>
                <a:ea typeface="+mj-ea"/>
              </a:rPr>
              <a:t>基础组件库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047621" y="4527199"/>
            <a:ext cx="406406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业务参数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8199968" y="4527199"/>
            <a:ext cx="197270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系统运行</a:t>
            </a:r>
          </a:p>
        </p:txBody>
      </p:sp>
      <p:sp>
        <p:nvSpPr>
          <p:cNvPr id="17" name="Rectangle 21"/>
          <p:cNvSpPr/>
          <p:nvPr/>
        </p:nvSpPr>
        <p:spPr bwMode="gray">
          <a:xfrm>
            <a:off x="3007958" y="4933676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权限管理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8" name="Rectangle 21"/>
          <p:cNvSpPr/>
          <p:nvPr/>
        </p:nvSpPr>
        <p:spPr bwMode="gray">
          <a:xfrm>
            <a:off x="3007957" y="5368211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打印机信息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0" name="Rectangle 21"/>
          <p:cNvSpPr/>
          <p:nvPr/>
        </p:nvSpPr>
        <p:spPr bwMode="gray">
          <a:xfrm>
            <a:off x="4167795" y="4948762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违约金费率设置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1" name="Rectangle 21"/>
          <p:cNvSpPr/>
          <p:nvPr/>
        </p:nvSpPr>
        <p:spPr bwMode="gray">
          <a:xfrm>
            <a:off x="4157162" y="5372664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延迟天数设置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6155537" y="4944305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发票查询参数设置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3" name="Rectangle 21"/>
          <p:cNvSpPr/>
          <p:nvPr/>
        </p:nvSpPr>
        <p:spPr bwMode="gray">
          <a:xfrm>
            <a:off x="5156559" y="4946535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收费差错金额设置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7" name="Rectangle 21"/>
          <p:cNvSpPr/>
          <p:nvPr/>
        </p:nvSpPr>
        <p:spPr bwMode="gray">
          <a:xfrm>
            <a:off x="7159654" y="494736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收费种类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3" name="Rectangle 21"/>
          <p:cNvSpPr/>
          <p:nvPr/>
        </p:nvSpPr>
        <p:spPr bwMode="gray">
          <a:xfrm>
            <a:off x="8288243" y="4949577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日志管理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4" name="Rectangle 21"/>
          <p:cNvSpPr/>
          <p:nvPr/>
        </p:nvSpPr>
        <p:spPr bwMode="gray">
          <a:xfrm>
            <a:off x="8288243" y="5380891"/>
            <a:ext cx="879419" cy="3245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异常管理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5" name="Rectangle 21"/>
          <p:cNvSpPr/>
          <p:nvPr/>
        </p:nvSpPr>
        <p:spPr bwMode="gray">
          <a:xfrm>
            <a:off x="9244760" y="4944304"/>
            <a:ext cx="856176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报文管理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6" name="Rectangle 21"/>
          <p:cNvSpPr/>
          <p:nvPr/>
        </p:nvSpPr>
        <p:spPr bwMode="gray">
          <a:xfrm>
            <a:off x="9244760" y="5380891"/>
            <a:ext cx="856176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系统监控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4891" y="2909887"/>
            <a:ext cx="8478552" cy="12570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控制管理</a:t>
            </a:r>
            <a:endParaRPr lang="en-US" altLang="zh-CN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859479" y="1120215"/>
            <a:ext cx="8478552" cy="1752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信息管理</a:t>
            </a:r>
            <a:endParaRPr lang="en-US" altLang="zh-CN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zh-CN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93217" y="1401310"/>
            <a:ext cx="979739" cy="1314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燃气收费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Rectangle 21"/>
          <p:cNvSpPr/>
          <p:nvPr/>
        </p:nvSpPr>
        <p:spPr bwMode="gray">
          <a:xfrm>
            <a:off x="2043375" y="1752041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预购气收费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29772" y="1401310"/>
            <a:ext cx="1257002" cy="1314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便民收费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375988" y="1399454"/>
            <a:ext cx="1795932" cy="13150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票据管理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220229" y="1399454"/>
            <a:ext cx="979739" cy="1316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收费差错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260237" y="1405855"/>
            <a:ext cx="1019925" cy="1316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结账管理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9332033" y="1402663"/>
            <a:ext cx="928922" cy="1316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追补追缴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Rectangle 21"/>
          <p:cNvSpPr/>
          <p:nvPr/>
        </p:nvSpPr>
        <p:spPr bwMode="gray">
          <a:xfrm>
            <a:off x="2043375" y="2060741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预付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费收费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2" name="Rectangle 21"/>
          <p:cNvSpPr/>
          <p:nvPr/>
        </p:nvSpPr>
        <p:spPr bwMode="gray">
          <a:xfrm>
            <a:off x="2043375" y="2366552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特约委托收费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859479" y="765793"/>
            <a:ext cx="8478552" cy="2792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收费管理子系统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7" name="Rectangle 21"/>
          <p:cNvSpPr/>
          <p:nvPr/>
        </p:nvSpPr>
        <p:spPr bwMode="gray">
          <a:xfrm>
            <a:off x="5436939" y="2350919"/>
            <a:ext cx="837019" cy="254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发票统计汇总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8" name="Rectangle 21"/>
          <p:cNvSpPr/>
          <p:nvPr/>
        </p:nvSpPr>
        <p:spPr bwMode="gray">
          <a:xfrm>
            <a:off x="7263595" y="1752324"/>
            <a:ext cx="849693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支付方式错误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9" name="Rectangle 21"/>
          <p:cNvSpPr/>
          <p:nvPr/>
        </p:nvSpPr>
        <p:spPr bwMode="gray">
          <a:xfrm>
            <a:off x="7263595" y="2082290"/>
            <a:ext cx="849693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金额错误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2" name="Rectangle 21"/>
          <p:cNvSpPr/>
          <p:nvPr/>
        </p:nvSpPr>
        <p:spPr bwMode="gray">
          <a:xfrm>
            <a:off x="8301370" y="2062518"/>
            <a:ext cx="889093" cy="2370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日结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3" name="Rectangle 21"/>
          <p:cNvSpPr/>
          <p:nvPr/>
        </p:nvSpPr>
        <p:spPr bwMode="gray">
          <a:xfrm>
            <a:off x="8311044" y="1758700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系统自动月</a:t>
            </a: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结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7" name="Rectangle 21"/>
          <p:cNvSpPr/>
          <p:nvPr/>
        </p:nvSpPr>
        <p:spPr bwMode="gray">
          <a:xfrm>
            <a:off x="9380071" y="1769006"/>
            <a:ext cx="792604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追补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3" name="Rectangle 21"/>
          <p:cNvSpPr/>
          <p:nvPr/>
        </p:nvSpPr>
        <p:spPr bwMode="gray">
          <a:xfrm>
            <a:off x="9380070" y="2088339"/>
            <a:ext cx="792605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追缴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0" name="Rectangle 21"/>
          <p:cNvSpPr/>
          <p:nvPr/>
        </p:nvSpPr>
        <p:spPr bwMode="gray">
          <a:xfrm>
            <a:off x="3092860" y="2062240"/>
            <a:ext cx="1135191" cy="2456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燃气保险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1" name="Rectangle 21"/>
          <p:cNvSpPr/>
          <p:nvPr/>
        </p:nvSpPr>
        <p:spPr bwMode="gray">
          <a:xfrm>
            <a:off x="5438543" y="2054552"/>
            <a:ext cx="836483" cy="2495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发票分配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1993217" y="3245478"/>
            <a:ext cx="8179458" cy="8307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2" name="Rectangle 21"/>
          <p:cNvSpPr/>
          <p:nvPr/>
        </p:nvSpPr>
        <p:spPr bwMode="gray">
          <a:xfrm>
            <a:off x="3092860" y="1751603"/>
            <a:ext cx="1135191" cy="2586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燃气器具销售安装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3" name="Rectangle 21"/>
          <p:cNvSpPr/>
          <p:nvPr/>
        </p:nvSpPr>
        <p:spPr bwMode="gray">
          <a:xfrm>
            <a:off x="5442681" y="1746150"/>
            <a:ext cx="837015" cy="2495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发票入库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7" name="Rectangle 21"/>
          <p:cNvSpPr/>
          <p:nvPr/>
        </p:nvSpPr>
        <p:spPr bwMode="gray">
          <a:xfrm>
            <a:off x="2054865" y="3323404"/>
            <a:ext cx="1036510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便民收费项管理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1" name="Rectangle 21"/>
          <p:cNvSpPr/>
          <p:nvPr/>
        </p:nvSpPr>
        <p:spPr bwMode="gray">
          <a:xfrm>
            <a:off x="8479634" y="3323404"/>
            <a:ext cx="1621301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收费方式控制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9" name="Rectangle 21"/>
          <p:cNvSpPr/>
          <p:nvPr/>
        </p:nvSpPr>
        <p:spPr bwMode="gray">
          <a:xfrm>
            <a:off x="6084168" y="3323404"/>
            <a:ext cx="1186878" cy="2634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收费网网店控制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2" name="Rectangle 21"/>
          <p:cNvSpPr/>
          <p:nvPr/>
        </p:nvSpPr>
        <p:spPr bwMode="gray">
          <a:xfrm>
            <a:off x="3182438" y="3324769"/>
            <a:ext cx="1347588" cy="2634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退款审批流程定义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3" name="Rectangle 21"/>
          <p:cNvSpPr/>
          <p:nvPr/>
        </p:nvSpPr>
        <p:spPr bwMode="gray">
          <a:xfrm>
            <a:off x="4607504" y="3323404"/>
            <a:ext cx="1379034" cy="2634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收费差错审批流程定义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4" name="Rectangle 21"/>
          <p:cNvSpPr/>
          <p:nvPr/>
        </p:nvSpPr>
        <p:spPr bwMode="gray">
          <a:xfrm>
            <a:off x="7336991" y="3324769"/>
            <a:ext cx="1083920" cy="2634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气费欠费提示控制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1" name="Rectangle 21"/>
          <p:cNvSpPr/>
          <p:nvPr/>
        </p:nvSpPr>
        <p:spPr bwMode="gray">
          <a:xfrm>
            <a:off x="3092860" y="2370750"/>
            <a:ext cx="1135191" cy="2181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改管移表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3" name="Rectangle 21"/>
          <p:cNvSpPr/>
          <p:nvPr/>
        </p:nvSpPr>
        <p:spPr bwMode="gray">
          <a:xfrm>
            <a:off x="2054865" y="3706928"/>
            <a:ext cx="1036510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POS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机接口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354406" y="1403591"/>
            <a:ext cx="979739" cy="13120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退款管理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Rectangle 21"/>
          <p:cNvSpPr/>
          <p:nvPr/>
        </p:nvSpPr>
        <p:spPr bwMode="gray">
          <a:xfrm>
            <a:off x="4404564" y="1754322"/>
            <a:ext cx="879419" cy="15250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退款申请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7" name="Rectangle 21"/>
          <p:cNvSpPr/>
          <p:nvPr/>
        </p:nvSpPr>
        <p:spPr bwMode="gray">
          <a:xfrm>
            <a:off x="4404561" y="1938226"/>
            <a:ext cx="879419" cy="1625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退款审批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8" name="Rectangle 21"/>
          <p:cNvSpPr/>
          <p:nvPr/>
        </p:nvSpPr>
        <p:spPr bwMode="gray">
          <a:xfrm>
            <a:off x="4410111" y="2124418"/>
            <a:ext cx="879419" cy="220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打印退款单据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91" name="Rectangle 21"/>
          <p:cNvSpPr/>
          <p:nvPr/>
        </p:nvSpPr>
        <p:spPr bwMode="gray">
          <a:xfrm>
            <a:off x="4410111" y="2369791"/>
            <a:ext cx="879419" cy="2201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报送财务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92" name="Rectangle 21"/>
          <p:cNvSpPr/>
          <p:nvPr/>
        </p:nvSpPr>
        <p:spPr bwMode="gray">
          <a:xfrm>
            <a:off x="6297700" y="1746150"/>
            <a:ext cx="837019" cy="2495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发票出库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93" name="Rectangle 21"/>
          <p:cNvSpPr/>
          <p:nvPr/>
        </p:nvSpPr>
        <p:spPr bwMode="gray">
          <a:xfrm>
            <a:off x="6297699" y="2056239"/>
            <a:ext cx="814017" cy="2495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发票使用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2" name="Rectangle 21"/>
          <p:cNvSpPr/>
          <p:nvPr/>
        </p:nvSpPr>
        <p:spPr bwMode="gray">
          <a:xfrm>
            <a:off x="6297700" y="2342779"/>
            <a:ext cx="837019" cy="2628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发票统计汇总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3" name="Rectangle 21"/>
          <p:cNvSpPr/>
          <p:nvPr/>
        </p:nvSpPr>
        <p:spPr bwMode="gray">
          <a:xfrm>
            <a:off x="5156559" y="5375380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短信通知设置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6" name="Rectangle 21"/>
          <p:cNvSpPr/>
          <p:nvPr/>
        </p:nvSpPr>
        <p:spPr bwMode="gray">
          <a:xfrm>
            <a:off x="3182438" y="3706928"/>
            <a:ext cx="1347588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全额退费部分退费控制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4" name="Rectangle 21"/>
          <p:cNvSpPr/>
          <p:nvPr/>
        </p:nvSpPr>
        <p:spPr bwMode="gray">
          <a:xfrm>
            <a:off x="6155536" y="5368210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收费方式设置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5" name="Rectangle 21"/>
          <p:cNvSpPr/>
          <p:nvPr/>
        </p:nvSpPr>
        <p:spPr bwMode="gray">
          <a:xfrm>
            <a:off x="7159654" y="536820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支付方式设置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168"/>
          <p:cNvSpPr/>
          <p:nvPr/>
        </p:nvSpPr>
        <p:spPr>
          <a:xfrm>
            <a:off x="6909700" y="739596"/>
            <a:ext cx="3631301" cy="33332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工程类业务</a:t>
            </a:r>
          </a:p>
        </p:txBody>
      </p:sp>
      <p:sp>
        <p:nvSpPr>
          <p:cNvPr id="82" name="矩形 81"/>
          <p:cNvSpPr/>
          <p:nvPr/>
        </p:nvSpPr>
        <p:spPr>
          <a:xfrm>
            <a:off x="6902521" y="1143840"/>
            <a:ext cx="3594029" cy="2826491"/>
          </a:xfrm>
          <a:prstGeom prst="rect">
            <a:avLst/>
          </a:prstGeom>
          <a:solidFill>
            <a:srgbClr val="709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48719" y="4174208"/>
            <a:ext cx="8892282" cy="20360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他服务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59479" y="68474"/>
            <a:ext cx="5804064" cy="53498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服务管理子系统</a:t>
            </a:r>
            <a:endParaRPr lang="zh-CN" altLang="en-US" b="1" dirty="0"/>
          </a:p>
        </p:txBody>
      </p:sp>
      <p:sp>
        <p:nvSpPr>
          <p:cNvPr id="93" name="矩形 92"/>
          <p:cNvSpPr/>
          <p:nvPr/>
        </p:nvSpPr>
        <p:spPr>
          <a:xfrm>
            <a:off x="1648719" y="726157"/>
            <a:ext cx="5179820" cy="33466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审批流程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93101" y="1123576"/>
            <a:ext cx="2125210" cy="1612167"/>
          </a:xfrm>
          <a:prstGeom prst="rect">
            <a:avLst/>
          </a:prstGeom>
          <a:solidFill>
            <a:srgbClr val="709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具相关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73383" y="1390098"/>
            <a:ext cx="61382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除审批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475440" y="1390098"/>
            <a:ext cx="61382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定针审批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715363" y="4549992"/>
            <a:ext cx="2083990" cy="1571636"/>
          </a:xfrm>
          <a:prstGeom prst="rect">
            <a:avLst/>
          </a:prstGeom>
          <a:solidFill>
            <a:srgbClr val="709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运行类业务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786801" y="4948456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抢修管理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468535" y="4948456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客户相关数据查询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138952" y="4948456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安检管理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786801" y="5364384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调度室管理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468535" y="5364384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供销差率管理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132672" y="1390098"/>
            <a:ext cx="61382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非居民换表审批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773383" y="1818726"/>
            <a:ext cx="61382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借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表换表退表审批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693102" y="2826954"/>
            <a:ext cx="2125210" cy="1158356"/>
            <a:chOff x="5929290" y="699008"/>
            <a:chExt cx="2151583" cy="1158356"/>
          </a:xfrm>
        </p:grpSpPr>
        <p:sp>
          <p:nvSpPr>
            <p:cNvPr id="131" name="矩形 130"/>
            <p:cNvSpPr/>
            <p:nvPr/>
          </p:nvSpPr>
          <p:spPr>
            <a:xfrm>
              <a:off x="5929290" y="699008"/>
              <a:ext cx="2151583" cy="1158356"/>
            </a:xfrm>
            <a:prstGeom prst="rect">
              <a:avLst/>
            </a:prstGeom>
            <a:solidFill>
              <a:srgbClr val="709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账</a:t>
              </a:r>
              <a:r>
                <a:rPr lang="zh-CN" altLang="en-US" sz="800" dirty="0">
                  <a:latin typeface="微软雅黑" pitchFamily="34" charset="-122"/>
                  <a:ea typeface="微软雅黑" pitchFamily="34" charset="-122"/>
                </a:rPr>
                <a:t>务</a:t>
              </a: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相关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009572" y="976250"/>
              <a:ext cx="614134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退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费审批</a:t>
              </a:r>
              <a:endPara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704724" y="978395"/>
              <a:ext cx="600717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收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费差错审批</a:t>
              </a:r>
              <a:endPara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6704724" y="1426560"/>
              <a:ext cx="600717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计费差错审批</a:t>
              </a:r>
              <a:endPara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022991" y="1435878"/>
              <a:ext cx="600716" cy="346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计费更正审批</a:t>
              </a:r>
              <a:endPara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2" name="矩形 141"/>
          <p:cNvSpPr/>
          <p:nvPr/>
        </p:nvSpPr>
        <p:spPr>
          <a:xfrm>
            <a:off x="2475440" y="1818726"/>
            <a:ext cx="61382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具档案变更审批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132672" y="1818726"/>
            <a:ext cx="61382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旧表丢失入库审批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139011" y="5364384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调压设备用量管理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3896050" y="1123576"/>
            <a:ext cx="2873050" cy="1612167"/>
            <a:chOff x="5924579" y="500532"/>
            <a:chExt cx="2122650" cy="1529134"/>
          </a:xfrm>
        </p:grpSpPr>
        <p:sp>
          <p:nvSpPr>
            <p:cNvPr id="146" name="矩形 145"/>
            <p:cNvSpPr/>
            <p:nvPr/>
          </p:nvSpPr>
          <p:spPr>
            <a:xfrm>
              <a:off x="5924579" y="500532"/>
              <a:ext cx="2122650" cy="1529134"/>
            </a:xfrm>
            <a:prstGeom prst="rect">
              <a:avLst/>
            </a:prstGeom>
            <a:solidFill>
              <a:srgbClr val="709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latin typeface="+mj-ea"/>
                  <a:ea typeface="+mj-ea"/>
                </a:rPr>
                <a:t>便</a:t>
              </a:r>
              <a:r>
                <a:rPr lang="zh-CN" altLang="en-US" sz="1200" dirty="0" smtClean="0">
                  <a:latin typeface="+mj-ea"/>
                  <a:ea typeface="+mj-ea"/>
                </a:rPr>
                <a:t>民服务相关</a:t>
              </a:r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62874" y="798147"/>
              <a:ext cx="604499" cy="305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用气性质变更</a:t>
              </a:r>
              <a:endPara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6009979" y="805259"/>
              <a:ext cx="604499" cy="298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低保低困低收入审批</a:t>
              </a:r>
              <a:endPara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7334835" y="798147"/>
              <a:ext cx="624010" cy="305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IC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卡补气审批</a:t>
              </a:r>
              <a:endPara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004631" y="1185899"/>
              <a:ext cx="604499" cy="319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协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议气量审批</a:t>
              </a:r>
              <a:endPara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8" name="矩形 157"/>
          <p:cNvSpPr/>
          <p:nvPr/>
        </p:nvSpPr>
        <p:spPr>
          <a:xfrm>
            <a:off x="1773383" y="2207977"/>
            <a:ext cx="61382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违章摘表入库审批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896051" y="2817019"/>
            <a:ext cx="2873050" cy="1153313"/>
          </a:xfrm>
          <a:prstGeom prst="rect">
            <a:avLst/>
          </a:prstGeom>
          <a:solidFill>
            <a:srgbClr val="709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其他相关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12326" y="3097037"/>
            <a:ext cx="81027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抄表计划调整审批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905887" y="3097037"/>
            <a:ext cx="803727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大客户气价变更审批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804860" y="3086031"/>
            <a:ext cx="84461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人口数量变化审批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905887" y="3551871"/>
            <a:ext cx="803727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换表计划审批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013853" y="1418239"/>
            <a:ext cx="673071" cy="356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用户开栓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7753673" y="1418239"/>
            <a:ext cx="673071" cy="34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用户类型变更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491478" y="1428371"/>
            <a:ext cx="972223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用户性质变更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023379" y="1937788"/>
            <a:ext cx="673071" cy="34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表具检验受理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7753673" y="1937788"/>
            <a:ext cx="673071" cy="34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暂停用气受理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8501978" y="1947510"/>
            <a:ext cx="972223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居民（非居民）换表</a:t>
            </a:r>
          </a:p>
        </p:txBody>
      </p:sp>
      <p:sp>
        <p:nvSpPr>
          <p:cNvPr id="176" name="矩形 175"/>
          <p:cNvSpPr/>
          <p:nvPr/>
        </p:nvSpPr>
        <p:spPr>
          <a:xfrm>
            <a:off x="7023379" y="2390692"/>
            <a:ext cx="673071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零散管道安装受理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7757083" y="2404114"/>
            <a:ext cx="673071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改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管移表受理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8501977" y="2390925"/>
            <a:ext cx="972223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安装报警器受理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7023379" y="2855095"/>
            <a:ext cx="673071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表具赔偿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753673" y="2855095"/>
            <a:ext cx="673071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新用气受理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8501976" y="2845160"/>
            <a:ext cx="972223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管线打压检测申请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013852" y="3332850"/>
            <a:ext cx="673071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非居民安检申请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7753672" y="3333683"/>
            <a:ext cx="673071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用气故障报修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8501978" y="3333683"/>
            <a:ext cx="972223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非居民表具报修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530574" y="2380093"/>
            <a:ext cx="897720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阶段性关栓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9524101" y="1957800"/>
            <a:ext cx="897720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供气设施拆除受理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9524625" y="1426357"/>
            <a:ext cx="897720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增减容受理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524101" y="2845160"/>
            <a:ext cx="897720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居民安检申请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9524101" y="3333683"/>
            <a:ext cx="897720" cy="3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燃气器具及设备安装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2468535" y="2216195"/>
            <a:ext cx="61382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具出入库差错审批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814037" y="1834805"/>
            <a:ext cx="844609" cy="341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季节性关栓审批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139011" y="3109878"/>
            <a:ext cx="61413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串户审批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125534" y="3554506"/>
            <a:ext cx="61413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呆账坏账审批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905887" y="1826765"/>
            <a:ext cx="803727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增减容审批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905242" y="4549992"/>
            <a:ext cx="3729726" cy="1571636"/>
          </a:xfrm>
          <a:prstGeom prst="rect">
            <a:avLst/>
          </a:prstGeom>
          <a:solidFill>
            <a:srgbClr val="709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营业类业务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976682" y="4950044"/>
            <a:ext cx="68204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用户档案变更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691066" y="4950044"/>
            <a:ext cx="68204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更名过户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5421630" y="4965392"/>
            <a:ext cx="68204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合户管理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976682" y="5378672"/>
            <a:ext cx="68204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分户管理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4711674" y="5378672"/>
            <a:ext cx="661441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燃气保险办理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5427028" y="5378672"/>
            <a:ext cx="68204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IC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卡补办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905294" y="4959569"/>
            <a:ext cx="68204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附属户管理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152778" y="4965392"/>
            <a:ext cx="682049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合户管理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152778" y="5378672"/>
            <a:ext cx="682049" cy="34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欠费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账单发送方式更改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7746698" y="4543880"/>
            <a:ext cx="2749852" cy="1571636"/>
          </a:xfrm>
          <a:prstGeom prst="rect">
            <a:avLst/>
          </a:prstGeom>
          <a:solidFill>
            <a:srgbClr val="709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他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222" name="矩形 221"/>
          <p:cNvSpPr/>
          <p:nvPr/>
        </p:nvSpPr>
        <p:spPr>
          <a:xfrm>
            <a:off x="7806601" y="4948456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工单管理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8488335" y="4948456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垃圾处理业务受理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9158752" y="4948456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客户服务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7806601" y="5364384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客户信誉及非诚信客户管理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8488335" y="5364384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信息共享传递系统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9158811" y="5364384"/>
            <a:ext cx="6007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微信服务号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9829159" y="4969775"/>
            <a:ext cx="600716" cy="34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增值业务管理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012326" y="2235661"/>
            <a:ext cx="818202" cy="341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还款计划审批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905887" y="2235661"/>
            <a:ext cx="803727" cy="341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增容、减容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004402" y="3553062"/>
            <a:ext cx="81820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审批流程管理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5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59479" y="68474"/>
            <a:ext cx="5804064" cy="5349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功能结构</a:t>
            </a:r>
            <a:r>
              <a:rPr lang="en-US" altLang="zh-CN" dirty="0" smtClean="0"/>
              <a:t> </a:t>
            </a:r>
            <a:endParaRPr lang="zh-CN" altLang="en-US" b="1" dirty="0"/>
          </a:p>
        </p:txBody>
      </p:sp>
      <p:sp>
        <p:nvSpPr>
          <p:cNvPr id="115" name="矩形 114"/>
          <p:cNvSpPr/>
          <p:nvPr/>
        </p:nvSpPr>
        <p:spPr bwMode="auto">
          <a:xfrm>
            <a:off x="1840378" y="4204050"/>
            <a:ext cx="8478552" cy="1726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基础管理</a:t>
            </a:r>
          </a:p>
        </p:txBody>
      </p:sp>
      <p:sp>
        <p:nvSpPr>
          <p:cNvPr id="118" name="矩形 117"/>
          <p:cNvSpPr/>
          <p:nvPr/>
        </p:nvSpPr>
        <p:spPr bwMode="auto">
          <a:xfrm>
            <a:off x="1971448" y="4527199"/>
            <a:ext cx="200420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系统管理</a:t>
            </a:r>
          </a:p>
        </p:txBody>
      </p:sp>
      <p:sp>
        <p:nvSpPr>
          <p:cNvPr id="119" name="Rectangle 21"/>
          <p:cNvSpPr/>
          <p:nvPr/>
        </p:nvSpPr>
        <p:spPr bwMode="gray">
          <a:xfrm>
            <a:off x="2072358" y="4935904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参数管理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0" name="Rectangle 21"/>
          <p:cNvSpPr/>
          <p:nvPr/>
        </p:nvSpPr>
        <p:spPr bwMode="gray">
          <a:xfrm>
            <a:off x="2072358" y="537043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角色管理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44892" y="6022580"/>
            <a:ext cx="8478552" cy="279241"/>
          </a:xfrm>
          <a:prstGeom prst="rect">
            <a:avLst/>
          </a:prstGeom>
          <a:solidFill>
            <a:srgbClr val="48709F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宋体 (标题)"/>
                <a:ea typeface="+mj-ea"/>
              </a:rPr>
              <a:t>业务</a:t>
            </a:r>
            <a:r>
              <a:rPr lang="zh-CN" altLang="en-US" sz="1600" b="1" dirty="0">
                <a:solidFill>
                  <a:schemeClr val="bg1"/>
                </a:solidFill>
                <a:latin typeface="宋体 (标题)"/>
                <a:ea typeface="+mj-ea"/>
              </a:rPr>
              <a:t>基础组件库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047621" y="4527199"/>
            <a:ext cx="406406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业务参数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8199968" y="4527199"/>
            <a:ext cx="2004207" cy="12754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系统运行</a:t>
            </a:r>
          </a:p>
        </p:txBody>
      </p:sp>
      <p:sp>
        <p:nvSpPr>
          <p:cNvPr id="17" name="Rectangle 21"/>
          <p:cNvSpPr/>
          <p:nvPr/>
        </p:nvSpPr>
        <p:spPr bwMode="gray">
          <a:xfrm>
            <a:off x="3007958" y="4933676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权限管理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8" name="Rectangle 21"/>
          <p:cNvSpPr/>
          <p:nvPr/>
        </p:nvSpPr>
        <p:spPr bwMode="gray">
          <a:xfrm>
            <a:off x="3007957" y="5368211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打印机信息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0" name="Rectangle 21"/>
          <p:cNvSpPr/>
          <p:nvPr/>
        </p:nvSpPr>
        <p:spPr bwMode="gray">
          <a:xfrm>
            <a:off x="4167795" y="4948762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抄表员</a:t>
            </a:r>
            <a:r>
              <a:rPr lang="en-US" altLang="zh-CN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/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复核员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1" name="Rectangle 21"/>
          <p:cNvSpPr/>
          <p:nvPr/>
        </p:nvSpPr>
        <p:spPr bwMode="gray">
          <a:xfrm>
            <a:off x="4157162" y="5372664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燃气客户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6155537" y="4944305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购气量限制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3" name="Rectangle 21"/>
          <p:cNvSpPr/>
          <p:nvPr/>
        </p:nvSpPr>
        <p:spPr bwMode="gray">
          <a:xfrm>
            <a:off x="5156559" y="4946535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APP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版本控制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4" name="Rectangle 21"/>
          <p:cNvSpPr/>
          <p:nvPr/>
        </p:nvSpPr>
        <p:spPr bwMode="gray">
          <a:xfrm>
            <a:off x="5145924" y="5370434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接口通讯参数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6" name="Rectangle 21"/>
          <p:cNvSpPr/>
          <p:nvPr/>
        </p:nvSpPr>
        <p:spPr bwMode="gray">
          <a:xfrm>
            <a:off x="6151920" y="5364258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垃圾处理费收费标准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7" name="Rectangle 21"/>
          <p:cNvSpPr/>
          <p:nvPr/>
        </p:nvSpPr>
        <p:spPr bwMode="gray">
          <a:xfrm>
            <a:off x="7159654" y="494736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收费种类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28" name="Rectangle 21"/>
          <p:cNvSpPr/>
          <p:nvPr/>
        </p:nvSpPr>
        <p:spPr bwMode="gray">
          <a:xfrm>
            <a:off x="7159655" y="5364259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违约金参数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3" name="Rectangle 21"/>
          <p:cNvSpPr/>
          <p:nvPr/>
        </p:nvSpPr>
        <p:spPr bwMode="gray">
          <a:xfrm>
            <a:off x="8288243" y="4949577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日志管理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4" name="Rectangle 21"/>
          <p:cNvSpPr/>
          <p:nvPr/>
        </p:nvSpPr>
        <p:spPr bwMode="gray">
          <a:xfrm>
            <a:off x="8288243" y="5380891"/>
            <a:ext cx="879419" cy="3245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异常管理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5" name="Rectangle 21"/>
          <p:cNvSpPr/>
          <p:nvPr/>
        </p:nvSpPr>
        <p:spPr bwMode="gray">
          <a:xfrm>
            <a:off x="9212714" y="4950160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报文管理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36" name="Rectangle 21"/>
          <p:cNvSpPr/>
          <p:nvPr/>
        </p:nvSpPr>
        <p:spPr bwMode="gray">
          <a:xfrm>
            <a:off x="9223842" y="5380891"/>
            <a:ext cx="879419" cy="331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系统监控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4891" y="2909887"/>
            <a:ext cx="8478552" cy="12570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控制管理</a:t>
            </a:r>
            <a:endParaRPr lang="en-US" altLang="zh-CN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859479" y="1120215"/>
            <a:ext cx="8478552" cy="1752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信息管理</a:t>
            </a:r>
            <a:endParaRPr lang="en-US" altLang="zh-CN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zh-CN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93217" y="1401310"/>
            <a:ext cx="979739" cy="1314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抄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表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Rectangle 21"/>
          <p:cNvSpPr/>
          <p:nvPr/>
        </p:nvSpPr>
        <p:spPr bwMode="gray">
          <a:xfrm>
            <a:off x="2043375" y="1752041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抄表数据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29770" y="1401310"/>
            <a:ext cx="2658653" cy="1314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收费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796979" y="1400575"/>
            <a:ext cx="1442177" cy="13150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报表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5726868" y="1404162"/>
            <a:ext cx="979739" cy="1316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信息公告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67014" y="1399454"/>
            <a:ext cx="979739" cy="1316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安检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7784118" y="1399454"/>
            <a:ext cx="979739" cy="1316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满意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度评价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Rectangle 21"/>
          <p:cNvSpPr/>
          <p:nvPr/>
        </p:nvSpPr>
        <p:spPr bwMode="gray">
          <a:xfrm>
            <a:off x="2043375" y="2060741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现场异常上传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2" name="Rectangle 21"/>
          <p:cNvSpPr/>
          <p:nvPr/>
        </p:nvSpPr>
        <p:spPr bwMode="gray">
          <a:xfrm>
            <a:off x="2043375" y="2366552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账单方式</a:t>
            </a: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确认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859479" y="765793"/>
            <a:ext cx="8478552" cy="2792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智能手机</a:t>
            </a:r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APP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应用子系统</a:t>
            </a:r>
          </a:p>
        </p:txBody>
      </p:sp>
      <p:sp>
        <p:nvSpPr>
          <p:cNvPr id="107" name="Rectangle 21"/>
          <p:cNvSpPr/>
          <p:nvPr/>
        </p:nvSpPr>
        <p:spPr bwMode="gray">
          <a:xfrm>
            <a:off x="8853258" y="2392811"/>
            <a:ext cx="1307289" cy="2329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安检问题分析报表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8" name="Rectangle 21"/>
          <p:cNvSpPr/>
          <p:nvPr/>
        </p:nvSpPr>
        <p:spPr bwMode="gray">
          <a:xfrm>
            <a:off x="5770234" y="1757032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通知内容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9" name="Rectangle 21"/>
          <p:cNvSpPr/>
          <p:nvPr/>
        </p:nvSpPr>
        <p:spPr bwMode="gray">
          <a:xfrm>
            <a:off x="5770234" y="2086998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新闻内容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0" name="Rectangle 21"/>
          <p:cNvSpPr/>
          <p:nvPr/>
        </p:nvSpPr>
        <p:spPr bwMode="gray">
          <a:xfrm>
            <a:off x="5770234" y="2392811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活动内容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2" name="Rectangle 21"/>
          <p:cNvSpPr/>
          <p:nvPr/>
        </p:nvSpPr>
        <p:spPr bwMode="gray">
          <a:xfrm>
            <a:off x="6819411" y="1755164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表具运行状态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3" name="Rectangle 21"/>
          <p:cNvSpPr/>
          <p:nvPr/>
        </p:nvSpPr>
        <p:spPr bwMode="gray">
          <a:xfrm>
            <a:off x="6819411" y="2085130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异常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用量信息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4" name="Rectangle 21"/>
          <p:cNvSpPr/>
          <p:nvPr/>
        </p:nvSpPr>
        <p:spPr bwMode="gray">
          <a:xfrm>
            <a:off x="6819411" y="2390943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问题清单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17" name="Rectangle 21"/>
          <p:cNvSpPr/>
          <p:nvPr/>
        </p:nvSpPr>
        <p:spPr bwMode="gray">
          <a:xfrm>
            <a:off x="7832156" y="1765797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满意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度信息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3" name="Rectangle 21"/>
          <p:cNvSpPr/>
          <p:nvPr/>
        </p:nvSpPr>
        <p:spPr bwMode="gray">
          <a:xfrm>
            <a:off x="7832156" y="2085130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顾客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投诉</a:t>
            </a: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信息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24" name="Rectangle 21"/>
          <p:cNvSpPr/>
          <p:nvPr/>
        </p:nvSpPr>
        <p:spPr bwMode="gray">
          <a:xfrm>
            <a:off x="7832156" y="2380310"/>
            <a:ext cx="879419" cy="244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分析归类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0" name="Rectangle 21"/>
          <p:cNvSpPr/>
          <p:nvPr/>
        </p:nvSpPr>
        <p:spPr bwMode="gray">
          <a:xfrm>
            <a:off x="3092860" y="2062240"/>
            <a:ext cx="1221429" cy="2456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缴费账单缴纳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1" name="Rectangle 21"/>
          <p:cNvSpPr/>
          <p:nvPr/>
        </p:nvSpPr>
        <p:spPr bwMode="gray">
          <a:xfrm>
            <a:off x="8853793" y="2079448"/>
            <a:ext cx="1307288" cy="2495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抄表数据比对分析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1993217" y="3245478"/>
            <a:ext cx="8178798" cy="8307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2" name="Rectangle 21"/>
          <p:cNvSpPr/>
          <p:nvPr/>
        </p:nvSpPr>
        <p:spPr bwMode="gray">
          <a:xfrm>
            <a:off x="3092860" y="1751603"/>
            <a:ext cx="1228555" cy="2586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缴费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账单打印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3" name="Rectangle 21"/>
          <p:cNvSpPr/>
          <p:nvPr/>
        </p:nvSpPr>
        <p:spPr bwMode="gray">
          <a:xfrm>
            <a:off x="8853259" y="1760679"/>
            <a:ext cx="1307288" cy="2495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异常用户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数据报表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7" name="Rectangle 21"/>
          <p:cNvSpPr/>
          <p:nvPr/>
        </p:nvSpPr>
        <p:spPr bwMode="gray">
          <a:xfrm>
            <a:off x="2054865" y="3323404"/>
            <a:ext cx="1036510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抄表计划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1" name="Rectangle 21"/>
          <p:cNvSpPr/>
          <p:nvPr/>
        </p:nvSpPr>
        <p:spPr bwMode="gray">
          <a:xfrm>
            <a:off x="8479634" y="3323404"/>
            <a:ext cx="1621301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报表项、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统计项控制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49" name="Rectangle 21"/>
          <p:cNvSpPr/>
          <p:nvPr/>
        </p:nvSpPr>
        <p:spPr bwMode="gray">
          <a:xfrm>
            <a:off x="5978900" y="3323404"/>
            <a:ext cx="1186878" cy="2634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信息公告内容管理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2" name="Rectangle 21"/>
          <p:cNvSpPr/>
          <p:nvPr/>
        </p:nvSpPr>
        <p:spPr bwMode="gray">
          <a:xfrm>
            <a:off x="3241718" y="3323404"/>
            <a:ext cx="1036510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照片存储位置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53" name="Rectangle 21"/>
          <p:cNvSpPr/>
          <p:nvPr/>
        </p:nvSpPr>
        <p:spPr bwMode="gray">
          <a:xfrm>
            <a:off x="4423099" y="3323403"/>
            <a:ext cx="1379034" cy="2634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短</a:t>
            </a: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信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通知（</a:t>
            </a: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缴费成功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）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34" name="Rectangle 21"/>
          <p:cNvSpPr/>
          <p:nvPr/>
        </p:nvSpPr>
        <p:spPr bwMode="gray">
          <a:xfrm>
            <a:off x="7278752" y="3323404"/>
            <a:ext cx="1083920" cy="2634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满意度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评分项控制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1" name="Rectangle 21"/>
          <p:cNvSpPr/>
          <p:nvPr/>
        </p:nvSpPr>
        <p:spPr bwMode="gray">
          <a:xfrm>
            <a:off x="3092860" y="2370750"/>
            <a:ext cx="1221429" cy="2181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缴费凭证打印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2" name="Rectangle 21"/>
          <p:cNvSpPr/>
          <p:nvPr/>
        </p:nvSpPr>
        <p:spPr bwMode="gray">
          <a:xfrm>
            <a:off x="4391201" y="2062240"/>
            <a:ext cx="1236815" cy="2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计算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票据打印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3" name="Rectangle 21"/>
          <p:cNvSpPr/>
          <p:nvPr/>
        </p:nvSpPr>
        <p:spPr bwMode="gray">
          <a:xfrm>
            <a:off x="4391201" y="1751603"/>
            <a:ext cx="1236816" cy="2586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缴费通知单打印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66" name="Rectangle 21"/>
          <p:cNvSpPr/>
          <p:nvPr/>
        </p:nvSpPr>
        <p:spPr bwMode="gray">
          <a:xfrm>
            <a:off x="4391201" y="2370750"/>
            <a:ext cx="1236815" cy="2181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打印内容下载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3" name="Rectangle 21"/>
          <p:cNvSpPr/>
          <p:nvPr/>
        </p:nvSpPr>
        <p:spPr bwMode="gray">
          <a:xfrm>
            <a:off x="2054865" y="3706928"/>
            <a:ext cx="1036510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抄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表状态字典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4" name="Rectangle 21"/>
          <p:cNvSpPr/>
          <p:nvPr/>
        </p:nvSpPr>
        <p:spPr bwMode="gray">
          <a:xfrm>
            <a:off x="4409222" y="3706928"/>
            <a:ext cx="1379034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供气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分公司（跨</a:t>
            </a:r>
            <a:r>
              <a:rPr lang="zh-CN" altLang="en-US" sz="1000" kern="0" spc="-38" dirty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区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缴费）</a:t>
            </a:r>
            <a:endParaRPr lang="en-US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5" name="Rectangle 21"/>
          <p:cNvSpPr/>
          <p:nvPr/>
        </p:nvSpPr>
        <p:spPr bwMode="gray">
          <a:xfrm>
            <a:off x="3232043" y="3725258"/>
            <a:ext cx="1036510" cy="252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9" tIns="34295" rIns="34295" bIns="68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APP</a:t>
            </a:r>
            <a:r>
              <a:rPr lang="zh-CN" altLang="en-US" sz="1000" kern="0" spc="-38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模块控制</a:t>
            </a:r>
            <a:endParaRPr lang="en-US" altLang="zh-CN" sz="1000" kern="0" spc="-38" dirty="0"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59479" y="68474"/>
            <a:ext cx="5804064" cy="5349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功能结构</a:t>
            </a:r>
            <a:r>
              <a:rPr lang="en-US" altLang="zh-CN" dirty="0" smtClean="0"/>
              <a:t> </a:t>
            </a:r>
            <a:endParaRPr lang="zh-CN" altLang="en-US" b="1" dirty="0"/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0" y="3638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4" name="画布 214"/>
          <p:cNvGrpSpPr/>
          <p:nvPr/>
        </p:nvGrpSpPr>
        <p:grpSpPr>
          <a:xfrm>
            <a:off x="1451295" y="1007288"/>
            <a:ext cx="8894784" cy="4881943"/>
            <a:chOff x="0" y="0"/>
            <a:chExt cx="5340997" cy="3107690"/>
          </a:xfrm>
          <a:noFill/>
        </p:grpSpPr>
        <p:sp>
          <p:nvSpPr>
            <p:cNvPr id="55" name="矩形 54"/>
            <p:cNvSpPr/>
            <p:nvPr/>
          </p:nvSpPr>
          <p:spPr>
            <a:xfrm>
              <a:off x="19062" y="0"/>
              <a:ext cx="5321935" cy="3107690"/>
            </a:xfrm>
            <a:prstGeom prst="rect">
              <a:avLst/>
            </a:prstGeom>
            <a:grpFill/>
          </p:spPr>
        </p:sp>
        <p:sp>
          <p:nvSpPr>
            <p:cNvPr id="56" name="矩形 55"/>
            <p:cNvSpPr/>
            <p:nvPr/>
          </p:nvSpPr>
          <p:spPr>
            <a:xfrm>
              <a:off x="0" y="468160"/>
              <a:ext cx="1243489" cy="1287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0" y="0"/>
              <a:ext cx="5214958" cy="46817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0" y="1806857"/>
              <a:ext cx="1243584" cy="12580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316736" y="468277"/>
              <a:ext cx="1280160" cy="12873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662530" y="468276"/>
              <a:ext cx="1221841" cy="12873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/>
                <a:t> </a:t>
              </a:r>
              <a:endParaRPr lang="zh-CN"/>
            </a:p>
          </p:txBody>
        </p:sp>
        <p:sp>
          <p:nvSpPr>
            <p:cNvPr id="61" name="矩形 60"/>
            <p:cNvSpPr/>
            <p:nvPr/>
          </p:nvSpPr>
          <p:spPr>
            <a:xfrm>
              <a:off x="3950208" y="468277"/>
              <a:ext cx="1265149" cy="12873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050" kern="100">
                  <a:ea typeface="宋体"/>
                  <a:cs typeface="Times New Roman"/>
                </a:rPr>
                <a:t> </a:t>
              </a:r>
              <a:endParaRPr lang="zh-CN" sz="1050" kern="100">
                <a:ea typeface="宋体"/>
                <a:cs typeface="Times New Roman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316736" y="1814780"/>
              <a:ext cx="1267867" cy="12500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050" kern="100">
                  <a:ea typeface="宋体"/>
                  <a:cs typeface="Times New Roman"/>
                </a:rPr>
                <a:t> </a:t>
              </a:r>
              <a:endParaRPr lang="zh-CN" sz="1050" kern="100">
                <a:ea typeface="宋体"/>
                <a:cs typeface="Times New Roman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662531" y="1806855"/>
              <a:ext cx="1221840" cy="12580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/>
                <a:t> </a:t>
              </a:r>
              <a:endParaRPr lang="zh-CN"/>
            </a:p>
          </p:txBody>
        </p:sp>
        <p:sp>
          <p:nvSpPr>
            <p:cNvPr id="64" name="矩形 63"/>
            <p:cNvSpPr/>
            <p:nvPr/>
          </p:nvSpPr>
          <p:spPr>
            <a:xfrm>
              <a:off x="3944576" y="1814780"/>
              <a:ext cx="1265052" cy="12500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050" kern="100">
                  <a:ea typeface="宋体"/>
                  <a:cs typeface="Times New Roman"/>
                </a:rPr>
                <a:t> </a:t>
              </a:r>
              <a:endParaRPr lang="zh-CN" sz="1050" kern="100">
                <a:ea typeface="宋体"/>
                <a:cs typeface="Times New Roman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230" y="512643"/>
              <a:ext cx="1122105" cy="1865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dirty="0">
                  <a:solidFill>
                    <a:srgbClr val="000000"/>
                  </a:solidFill>
                  <a:effectLst/>
                  <a:latin typeface="宋体"/>
                  <a:ea typeface="微软雅黑"/>
                  <a:cs typeface="宋体"/>
                </a:rPr>
                <a:t>综合统计报表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367733" y="513202"/>
              <a:ext cx="1170432" cy="1859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rgbClr val="000000"/>
                  </a:solidFill>
                  <a:effectLst/>
                  <a:latin typeface="宋体"/>
                  <a:ea typeface="微软雅黑"/>
                  <a:cs typeface="宋体"/>
                </a:rPr>
                <a:t>阶梯用气报表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720839" y="513201"/>
              <a:ext cx="1111910" cy="1859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sz="1050">
                  <a:solidFill>
                    <a:srgbClr val="000000"/>
                  </a:solidFill>
                  <a:latin typeface="宋体"/>
                  <a:ea typeface="微软雅黑"/>
                  <a:cs typeface="宋体"/>
                </a:rPr>
                <a:t>非</a:t>
              </a:r>
              <a:r>
                <a:rPr lang="en-US" sz="1050">
                  <a:solidFill>
                    <a:srgbClr val="000000"/>
                  </a:solidFill>
                  <a:latin typeface="宋体"/>
                  <a:ea typeface="微软雅黑"/>
                  <a:cs typeface="宋体"/>
                </a:rPr>
                <a:t>IC</a:t>
              </a:r>
              <a:r>
                <a:rPr lang="zh-CN" sz="1050">
                  <a:solidFill>
                    <a:srgbClr val="000000"/>
                  </a:solidFill>
                  <a:latin typeface="宋体"/>
                  <a:ea typeface="微软雅黑"/>
                  <a:cs typeface="宋体"/>
                </a:rPr>
                <a:t>卡用户表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3997602" y="513202"/>
              <a:ext cx="1159002" cy="1859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sz="1050">
                  <a:solidFill>
                    <a:srgbClr val="000000"/>
                  </a:solidFill>
                  <a:latin typeface="宋体"/>
                  <a:ea typeface="微软雅黑"/>
                  <a:cs typeface="宋体"/>
                </a:rPr>
                <a:t>换新</a:t>
              </a:r>
              <a:r>
                <a:rPr lang="en-US" sz="1050">
                  <a:solidFill>
                    <a:srgbClr val="000000"/>
                  </a:solidFill>
                  <a:latin typeface="宋体"/>
                  <a:ea typeface="微软雅黑"/>
                  <a:cs typeface="宋体"/>
                </a:rPr>
                <a:t>IC</a:t>
              </a:r>
              <a:r>
                <a:rPr lang="zh-CN" sz="1050">
                  <a:solidFill>
                    <a:srgbClr val="000000"/>
                  </a:solidFill>
                  <a:latin typeface="宋体"/>
                  <a:ea typeface="微软雅黑"/>
                  <a:cs typeface="宋体"/>
                </a:rPr>
                <a:t>卡表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4230" y="1853749"/>
              <a:ext cx="1106937" cy="1915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rgbClr val="000000"/>
                  </a:solidFill>
                  <a:effectLst/>
                  <a:latin typeface="宋体"/>
                  <a:ea typeface="微软雅黑"/>
                  <a:cs typeface="宋体"/>
                </a:rPr>
                <a:t>年新增用户报表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367628" y="1866776"/>
              <a:ext cx="1170536" cy="178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rgbClr val="000000"/>
                  </a:solidFill>
                  <a:effectLst/>
                  <a:latin typeface="宋体"/>
                  <a:ea typeface="微软雅黑"/>
                  <a:cs typeface="宋体"/>
                </a:rPr>
                <a:t>非居民销售排名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720839" y="1866827"/>
              <a:ext cx="1111910" cy="178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dirty="0" smtClean="0">
                  <a:solidFill>
                    <a:srgbClr val="000000"/>
                  </a:solidFill>
                  <a:effectLst/>
                  <a:latin typeface="宋体"/>
                  <a:ea typeface="微软雅黑"/>
                  <a:cs typeface="宋体"/>
                </a:rPr>
                <a:t>     IC</a:t>
              </a:r>
              <a:r>
                <a:rPr lang="zh-CN" sz="1050" dirty="0">
                  <a:solidFill>
                    <a:srgbClr val="000000"/>
                  </a:solidFill>
                  <a:effectLst/>
                  <a:latin typeface="宋体"/>
                  <a:ea typeface="微软雅黑"/>
                  <a:cs typeface="宋体"/>
                </a:rPr>
                <a:t>卡计费报表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997602" y="1866777"/>
              <a:ext cx="1217356" cy="1785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rgbClr val="000000"/>
                  </a:solidFill>
                  <a:effectLst/>
                  <a:latin typeface="宋体"/>
                  <a:ea typeface="微软雅黑"/>
                  <a:cs typeface="宋体"/>
                </a:rPr>
                <a:t>燃气设备销售表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9062" y="0"/>
              <a:ext cx="5196296" cy="422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dirty="0">
                  <a:solidFill>
                    <a:srgbClr val="000000"/>
                  </a:solidFill>
                  <a:effectLst/>
                  <a:latin typeface="宋体"/>
                  <a:ea typeface="微软雅黑"/>
                  <a:cs typeface="宋体"/>
                </a:rPr>
                <a:t>报表子系统</a:t>
              </a:r>
              <a:endParaRPr lang="zh-CN" dirty="0">
                <a:effectLst/>
                <a:latin typeface="宋体"/>
                <a:cs typeface="宋体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150812" y="3794125"/>
            <a:ext cx="12192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584165" y="3066788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本期抄表粮</a:t>
            </a:r>
            <a:endParaRPr lang="zh-CN" sz="1050" dirty="0">
              <a:solidFill>
                <a:srgbClr val="000000"/>
              </a:solidFill>
              <a:latin typeface="宋体"/>
              <a:ea typeface="微软雅黑"/>
              <a:cs typeface="宋体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584169" y="2486732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销售额</a:t>
            </a:r>
            <a:endParaRPr lang="zh-CN" sz="1050" dirty="0">
              <a:solidFill>
                <a:srgbClr val="000000"/>
              </a:solidFill>
              <a:latin typeface="宋体"/>
              <a:ea typeface="微软雅黑"/>
              <a:cs typeface="宋体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584168" y="2779753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累计销售额</a:t>
            </a:r>
            <a:endParaRPr lang="zh-CN" sz="1050" dirty="0">
              <a:solidFill>
                <a:srgbClr val="000000"/>
              </a:solidFill>
              <a:latin typeface="宋体"/>
              <a:ea typeface="微软雅黑"/>
              <a:cs typeface="宋体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584167" y="2193711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累计销售量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584166" y="3347604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累计抄表量</a:t>
            </a:r>
            <a:endParaRPr lang="zh-CN" sz="1050" dirty="0">
              <a:solidFill>
                <a:srgbClr val="000000"/>
              </a:solidFill>
              <a:latin typeface="宋体"/>
              <a:ea typeface="微软雅黑"/>
              <a:cs typeface="宋体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91867" y="3072677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累计第一阶梯户数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791871" y="2492621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第一</a:t>
            </a: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阶梯被月气费</a:t>
            </a:r>
            <a:endParaRPr lang="zh-CN" sz="1050" dirty="0">
              <a:solidFill>
                <a:srgbClr val="000000"/>
              </a:solidFill>
              <a:latin typeface="宋体"/>
              <a:ea typeface="微软雅黑"/>
              <a:cs typeface="宋体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791870" y="2785642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累计第一阶梯气费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791869" y="2199600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第一</a:t>
            </a: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阶梯本月气量</a:t>
            </a:r>
            <a:endParaRPr lang="zh-CN" sz="1050" dirty="0">
              <a:solidFill>
                <a:srgbClr val="000000"/>
              </a:solidFill>
              <a:latin typeface="宋体"/>
              <a:ea typeface="微软雅黑"/>
              <a:cs typeface="宋体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791866" y="3365698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本月气量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062529" y="2779656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已开栓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62533" y="2199600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管理户数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062532" y="2492621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建档户数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062528" y="3072677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未开栓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228034" y="2788034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未开栓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228038" y="2207978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管理户数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228037" y="2500999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已开栓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228033" y="3081055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暂停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584160" y="4886097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累计新开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栓销售量</a:t>
            </a:r>
            <a:endParaRPr lang="zh-CN" altLang="zh-CN" sz="1600" dirty="0">
              <a:latin typeface="宋体"/>
              <a:cs typeface="宋体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584164" y="4306041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本月新开栓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584163" y="4599062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累计新开栓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584159" y="5179118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本月新开栓实收销售量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854028" y="4882685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实收额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854032" y="4302629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销售额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54031" y="4595650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销售量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854027" y="5175706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实收量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062529" y="4888586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累计计费额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62533" y="4308530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年计费率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062532" y="4601551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本月计费额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62528" y="5181607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本月计费量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228036" y="4891075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设备型号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228040" y="4311019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累计销售额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228039" y="4604040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累计销售量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062533" y="3374076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本月应抄表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228032" y="3378370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拆除</a:t>
            </a:r>
            <a:endParaRPr lang="zh-CN" altLang="zh-CN" sz="1200" dirty="0">
              <a:latin typeface="宋体"/>
              <a:cs typeface="宋体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584158" y="5461842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累计新开栓实收销售量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857829" y="5454957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用</a:t>
            </a: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气性质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056964" y="5465254"/>
            <a:ext cx="169173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宋体"/>
                <a:ea typeface="微软雅黑"/>
                <a:cs typeface="宋体"/>
              </a:rPr>
              <a:t>账户余量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71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1417</Words>
  <Application>Microsoft Office PowerPoint</Application>
  <PresentationFormat>自定义</PresentationFormat>
  <Paragraphs>466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Ailen</dc:creator>
  <cp:lastModifiedBy>Luffy</cp:lastModifiedBy>
  <cp:revision>37</cp:revision>
  <dcterms:created xsi:type="dcterms:W3CDTF">2016-11-23T12:04:44Z</dcterms:created>
  <dcterms:modified xsi:type="dcterms:W3CDTF">2016-11-24T04:17:32Z</dcterms:modified>
</cp:coreProperties>
</file>