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9"/>
  </p:notesMasterIdLst>
  <p:handoutMasterIdLst>
    <p:handoutMasterId r:id="rId20"/>
  </p:handoutMasterIdLst>
  <p:sldIdLst>
    <p:sldId id="256" r:id="rId2"/>
    <p:sldId id="260" r:id="rId3"/>
    <p:sldId id="261" r:id="rId4"/>
    <p:sldId id="262" r:id="rId5"/>
    <p:sldId id="346" r:id="rId6"/>
    <p:sldId id="263" r:id="rId7"/>
    <p:sldId id="282" r:id="rId8"/>
    <p:sldId id="342" r:id="rId9"/>
    <p:sldId id="339" r:id="rId10"/>
    <p:sldId id="343" r:id="rId11"/>
    <p:sldId id="340" r:id="rId12"/>
    <p:sldId id="344" r:id="rId13"/>
    <p:sldId id="293" r:id="rId14"/>
    <p:sldId id="294" r:id="rId15"/>
    <p:sldId id="299" r:id="rId16"/>
    <p:sldId id="347" r:id="rId17"/>
    <p:sldId id="33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37CE4A-2C83-4402-A06E-6CCB74702A47}" type="datetimeFigureOut">
              <a:rPr lang="en-IN" smtClean="0"/>
              <a:t>29-03-2023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EFEA01-1DE0-45D9-AB2C-07C41EDA303C}"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9028D-F86D-4738-966D-225E36CD2278}" type="datetimeFigureOut">
              <a:rPr lang="en-IN" smtClean="0"/>
              <a:t>29-03-2023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E5465-EEFD-4459-A8AB-FCA085BA954C}" type="slidenum">
              <a:rPr lang="en-IN" smtClean="0"/>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FD0E3-C776-48A5-B392-6141A1036843}" type="datetime1">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3571486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7785C3-DC2D-40D3-985A-F2407D1F3915}" type="datetime1">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26910267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7785C3-DC2D-40D3-985A-F2407D1F3915}" type="datetime1">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4879529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7785C3-DC2D-40D3-985A-F2407D1F3915}" type="datetime1">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DCE0E-F13B-406C-B830-B88E9D728020}"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251799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7785C3-DC2D-40D3-985A-F2407D1F3915}" type="datetime1">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42191513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7785C3-DC2D-40D3-985A-F2407D1F3915}" type="datetime1">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12350342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7785C3-DC2D-40D3-985A-F2407D1F3915}" type="datetime1">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7567020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785C3-DC2D-40D3-985A-F2407D1F3915}" type="datetime1">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156701539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785C3-DC2D-40D3-985A-F2407D1F3915}" type="datetime1">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91642196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6169-2081-40F7-9BD0-DFC0972184E8}" type="datetime1">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95846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785C3-DC2D-40D3-985A-F2407D1F3915}" type="datetime1">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20377718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8161B-C1A1-4A9B-8734-7D7CB39B8ECA}" type="datetime1">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1374341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7785C3-DC2D-40D3-985A-F2407D1F3915}" type="datetime1">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2923014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7785C3-DC2D-40D3-985A-F2407D1F3915}" type="datetime1">
              <a:rPr lang="en-IN" smtClean="0"/>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5007186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F67E03-25CF-43C4-8206-C674B829E476}" type="datetime1">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390434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7D6A545-3055-488E-B74A-2D1D62329CAF}" type="datetime1">
              <a:rPr lang="en-IN" smtClean="0"/>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259740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7785C3-DC2D-40D3-985A-F2407D1F3915}" type="datetime1">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18944548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06FEB-E0F1-48C0-A631-08E23329EC25}" type="datetime1">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DCE0E-F13B-406C-B830-B88E9D728020}" type="slidenum">
              <a:rPr lang="en-IN" smtClean="0"/>
              <a:t>‹#›</a:t>
            </a:fld>
            <a:endParaRPr lang="en-IN"/>
          </a:p>
        </p:txBody>
      </p:sp>
    </p:spTree>
    <p:extLst>
      <p:ext uri="{BB962C8B-B14F-4D97-AF65-F5344CB8AC3E}">
        <p14:creationId xmlns:p14="http://schemas.microsoft.com/office/powerpoint/2010/main" val="244126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F7785C3-DC2D-40D3-985A-F2407D1F3915}" type="datetime1">
              <a:rPr lang="en-IN" smtClean="0"/>
              <a:t>29-03-2023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DBDCE0E-F13B-406C-B830-B88E9D728020}" type="slidenum">
              <a:rPr lang="en-IN" smtClean="0"/>
              <a:t>‹#›</a:t>
            </a:fld>
            <a:endParaRPr lang="en-IN"/>
          </a:p>
        </p:txBody>
      </p:sp>
    </p:spTree>
    <p:extLst>
      <p:ext uri="{BB962C8B-B14F-4D97-AF65-F5344CB8AC3E}">
        <p14:creationId xmlns:p14="http://schemas.microsoft.com/office/powerpoint/2010/main" val="25829701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9613" y="1046329"/>
            <a:ext cx="11978640" cy="923330"/>
          </a:xfrm>
          <a:prstGeom prst="rect">
            <a:avLst/>
          </a:prstGeom>
          <a:noFill/>
        </p:spPr>
        <p:txBody>
          <a:bodyPr wrap="square" lIns="91440" tIns="45720" rIns="91440" bIns="45720">
            <a:spAutoFit/>
          </a:bodyPr>
          <a:lstStyle/>
          <a:p>
            <a:pPr algn="l"/>
            <a:r>
              <a:rPr lang="en-IN" sz="5400" b="0" i="0" dirty="0">
                <a:solidFill>
                  <a:srgbClr val="494848"/>
                </a:solidFill>
                <a:effectLst/>
                <a:latin typeface="Georgia" panose="02040502050405020303" pitchFamily="18" charset="0"/>
              </a:rPr>
              <a:t>Intelligent Baby Monitoring System</a:t>
            </a:r>
          </a:p>
        </p:txBody>
      </p:sp>
      <p:sp>
        <p:nvSpPr>
          <p:cNvPr id="6" name="Subtitle 5"/>
          <p:cNvSpPr>
            <a:spLocks noGrp="1"/>
          </p:cNvSpPr>
          <p:nvPr>
            <p:ph type="subTitle" idx="1"/>
          </p:nvPr>
        </p:nvSpPr>
        <p:spPr>
          <a:xfrm>
            <a:off x="2417780" y="3531204"/>
            <a:ext cx="8637072" cy="1847620"/>
          </a:xfrm>
        </p:spPr>
        <p:txBody>
          <a:bodyPr>
            <a:normAutofit/>
          </a:bodyPr>
          <a:lstStyle/>
          <a:p>
            <a:pPr algn="l"/>
            <a:endParaRPr lang="en-US" dirty="0"/>
          </a:p>
          <a:p>
            <a:pPr marL="342900" indent="-342900" algn="l">
              <a:buAutoNum type="arabicPeriod"/>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normAutofit/>
          </a:bodyPr>
          <a:lstStyle/>
          <a:p>
            <a:pPr algn="ctr"/>
            <a:r>
              <a:rPr lang="en-US" b="1" dirty="0">
                <a:latin typeface="Times New Roman" panose="02020603050405020304" pitchFamily="18" charset="0"/>
                <a:cs typeface="Times New Roman" panose="02020603050405020304" pitchFamily="18" charset="0"/>
              </a:rPr>
              <a:t>NODEMCU12E</a:t>
            </a:r>
            <a:endParaRPr lang="en-IN"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058778" y="1726059"/>
            <a:ext cx="4193155" cy="36993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normAutofit/>
          </a:bodyPr>
          <a:lstStyle/>
          <a:p>
            <a:pPr algn="ctr"/>
            <a:r>
              <a:rPr lang="en-US" b="1" dirty="0">
                <a:latin typeface="Times New Roman" panose="02020603050405020304" pitchFamily="18" charset="0"/>
                <a:cs typeface="Times New Roman" panose="02020603050405020304" pitchFamily="18" charset="0"/>
              </a:rPr>
              <a:t>MODULE DISCRIPTION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1400" y="1549853"/>
            <a:ext cx="10515600" cy="4154261"/>
          </a:xfrm>
        </p:spPr>
        <p:txBody>
          <a:bodyPr>
            <a:normAutofit fontScale="92500"/>
          </a:bodyPr>
          <a:lstStyle/>
          <a:p>
            <a:pPr marL="0" indent="0">
              <a:buNone/>
              <a:defRPr/>
            </a:pPr>
            <a:r>
              <a:rPr lang="en-US" b="1" dirty="0">
                <a:latin typeface="Times New Roman" panose="02020603050405020304" pitchFamily="18" charset="0"/>
                <a:cs typeface="Times New Roman" panose="02020603050405020304" pitchFamily="18" charset="0"/>
              </a:rPr>
              <a:t>Online data Visualization</a:t>
            </a:r>
          </a:p>
          <a:p>
            <a:pPr algn="just">
              <a:defRPr/>
            </a:pPr>
            <a:r>
              <a:rPr lang="en-US" dirty="0">
                <a:latin typeface="Times New Roman" panose="02020603050405020304" pitchFamily="18" charset="0"/>
                <a:cs typeface="Times New Roman" panose="02020603050405020304" pitchFamily="18" charset="0"/>
              </a:rPr>
              <a:t>The data from the device is now received by the internet server and visualized as a web page for this we have made use of blink web </a:t>
            </a:r>
            <a:r>
              <a:rPr lang="en-US" dirty="0" err="1">
                <a:latin typeface="Times New Roman" panose="02020603050405020304" pitchFamily="18" charset="0"/>
                <a:cs typeface="Times New Roman" panose="02020603050405020304" pitchFamily="18" charset="0"/>
              </a:rPr>
              <a:t>sevices</a:t>
            </a:r>
            <a:endParaRPr lang="en-US" dirty="0">
              <a:latin typeface="Times New Roman" panose="02020603050405020304" pitchFamily="18" charset="0"/>
              <a:cs typeface="Times New Roman" panose="02020603050405020304" pitchFamily="18" charset="0"/>
            </a:endParaRPr>
          </a:p>
          <a:p>
            <a:pPr algn="just"/>
            <a:r>
              <a:rPr lang="en-US" dirty="0"/>
              <a:t>blink web services is a cloud service - that just means we run it for you and you don't have to manage it. You can connect to it over the Internet. It's meant primarily for storing and then retrieving data. </a:t>
            </a:r>
          </a:p>
          <a:p>
            <a:pPr algn="just"/>
            <a:r>
              <a:rPr lang="en-US" dirty="0"/>
              <a:t>blink web services can handle and visualize multiple feeds of data. Dashboards are a feature integrated into blink web </a:t>
            </a:r>
            <a:r>
              <a:rPr lang="en-US" dirty="0" err="1"/>
              <a:t>sevices</a:t>
            </a:r>
            <a:r>
              <a:rPr lang="en-US" dirty="0"/>
              <a:t> IO which allow you to chart, graph, gauge, log, and display your data. You can view your dashboards from anywhere in the world. </a:t>
            </a:r>
          </a:p>
          <a:p>
            <a:pPr marL="0" indent="0">
              <a:buNone/>
              <a:defRPr/>
            </a:pP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normAutofit/>
          </a:bodyPr>
          <a:lstStyle/>
          <a:p>
            <a:pPr algn="ctr"/>
            <a:r>
              <a:rPr lang="en-US" b="1" dirty="0">
                <a:latin typeface="Times New Roman" panose="02020603050405020304" pitchFamily="18" charset="0"/>
                <a:cs typeface="Times New Roman" panose="02020603050405020304" pitchFamily="18" charset="0"/>
              </a:rPr>
              <a:t>RESULT</a:t>
            </a:r>
            <a:endParaRPr lang="en-IN"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12632" y="1977013"/>
            <a:ext cx="7225040" cy="36922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955675"/>
          </a:xfrm>
        </p:spPr>
        <p:txBody>
          <a:bodyPr/>
          <a:lstStyle/>
          <a:p>
            <a:pPr algn="ctr"/>
            <a:r>
              <a:rPr lang="en-IN" b="1" u="sng" dirty="0">
                <a:latin typeface="Times New Roman" panose="02020603050405020304" pitchFamily="18" charset="0"/>
                <a:cs typeface="Times New Roman" panose="02020603050405020304" pitchFamily="18" charset="0"/>
              </a:rPr>
              <a:t>Conclusion and Future Work</a:t>
            </a:r>
          </a:p>
        </p:txBody>
      </p:sp>
      <p:sp>
        <p:nvSpPr>
          <p:cNvPr id="5" name="TextBox 4"/>
          <p:cNvSpPr txBox="1"/>
          <p:nvPr/>
        </p:nvSpPr>
        <p:spPr>
          <a:xfrm>
            <a:off x="574765" y="1198880"/>
            <a:ext cx="10779035" cy="507831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A IoT-based health monitoring system has been presented in this work. </a:t>
            </a:r>
          </a:p>
          <a:p>
            <a:pPr marL="342900" indent="-342900" algn="just">
              <a:lnSpc>
                <a:spcPct val="150000"/>
              </a:lnSpc>
              <a:buFont typeface="Arial" panose="020B0604020202020204" pitchFamily="34" charset="0"/>
              <a:buChar char="•"/>
            </a:pPr>
            <a:r>
              <a:rPr lang="en-US" sz="2400" dirty="0"/>
              <a:t>By using the system, the healthcare professionals can monitor, diagnose, and advice their patients all the time. </a:t>
            </a:r>
          </a:p>
          <a:p>
            <a:pPr marL="342900" indent="-342900" algn="just">
              <a:lnSpc>
                <a:spcPct val="150000"/>
              </a:lnSpc>
              <a:buFont typeface="Arial" panose="020B0604020202020204" pitchFamily="34" charset="0"/>
              <a:buChar char="•"/>
            </a:pPr>
            <a:r>
              <a:rPr lang="en-US" sz="2400" dirty="0"/>
              <a:t>The physiological data are stored and published online. Hence, the healthcare professional can monitor their patients from a remote location at any time. </a:t>
            </a:r>
          </a:p>
          <a:p>
            <a:pPr algn="just">
              <a:lnSpc>
                <a:spcPct val="150000"/>
              </a:lnSpc>
            </a:pPr>
            <a:r>
              <a:rPr lang="en-US" sz="2400" b="1" dirty="0"/>
              <a:t>Future work</a:t>
            </a:r>
          </a:p>
          <a:p>
            <a:pPr marL="342900" indent="-342900" algn="just">
              <a:lnSpc>
                <a:spcPct val="150000"/>
              </a:lnSpc>
              <a:buFont typeface="Arial" panose="020B0604020202020204" pitchFamily="34" charset="0"/>
              <a:buChar char="•"/>
            </a:pPr>
            <a:r>
              <a:rPr lang="en-US" sz="2400" dirty="0"/>
              <a:t>Some additional sensors and automation devices can also be integrated in to the system for better performance</a:t>
            </a:r>
          </a:p>
          <a:p>
            <a:pPr marL="342900" indent="-342900" algn="just">
              <a:lnSpc>
                <a:spcPct val="150000"/>
              </a:lnSpc>
              <a:buFont typeface="Arial" panose="020B0604020202020204" pitchFamily="34" charset="0"/>
              <a:buChar char="•"/>
            </a:pPr>
            <a:endParaRPr lang="en-US"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pPr algn="ctr"/>
            <a:r>
              <a:rPr lang="en-IN" b="1" u="sng" dirty="0">
                <a:latin typeface="Times New Roman" panose="02020603050405020304" pitchFamily="18" charset="0"/>
                <a:cs typeface="Times New Roman" panose="02020603050405020304" pitchFamily="18" charset="0"/>
              </a:rPr>
              <a:t>References</a:t>
            </a:r>
          </a:p>
        </p:txBody>
      </p:sp>
      <p:sp>
        <p:nvSpPr>
          <p:cNvPr id="4" name="TextBox 3"/>
          <p:cNvSpPr txBox="1"/>
          <p:nvPr/>
        </p:nvSpPr>
        <p:spPr>
          <a:xfrm>
            <a:off x="566059" y="1320801"/>
            <a:ext cx="11205029" cy="4801314"/>
          </a:xfrm>
          <a:prstGeom prst="rect">
            <a:avLst/>
          </a:prstGeom>
          <a:noFill/>
        </p:spPr>
        <p:txBody>
          <a:bodyPr wrap="square" rtlCol="0">
            <a:spAutoFit/>
          </a:bodyPr>
          <a:lstStyle/>
          <a:p>
            <a:r>
              <a:rPr lang="en-US" b="1" dirty="0"/>
              <a:t> </a:t>
            </a:r>
            <a:endParaRPr lang="en-US" dirty="0"/>
          </a:p>
          <a:p>
            <a:r>
              <a:rPr lang="en-US" dirty="0"/>
              <a:t>[1]	Nabil </a:t>
            </a:r>
            <a:r>
              <a:rPr lang="en-US" dirty="0" err="1"/>
              <a:t>Alshurafa</a:t>
            </a:r>
            <a:r>
              <a:rPr lang="en-US" dirty="0"/>
              <a:t>, Costas Sideris, Mohammad </a:t>
            </a:r>
            <a:r>
              <a:rPr lang="en-US" dirty="0" err="1"/>
              <a:t>Pourhomayoun</a:t>
            </a:r>
            <a:r>
              <a:rPr lang="en-US" dirty="0"/>
              <a:t>, Haik </a:t>
            </a:r>
            <a:r>
              <a:rPr lang="en-US" dirty="0" err="1"/>
              <a:t>Kalantarian</a:t>
            </a:r>
            <a:r>
              <a:rPr lang="en-US" dirty="0"/>
              <a:t>, Majid 	</a:t>
            </a:r>
            <a:r>
              <a:rPr lang="en-US" dirty="0" err="1"/>
              <a:t>Sarrafzadeh</a:t>
            </a:r>
            <a:r>
              <a:rPr lang="en-US" dirty="0"/>
              <a:t>, Jo-Ann Eastwood, Year: 2017, “Remote Health Monitoring Outcome 	Success Prediction Using Baseline and First Month Intervention Data”, IEEE Journal 	of Biomedical and Health Informatics, vol. 21, no. 2, pp. 507 – 14.</a:t>
            </a:r>
          </a:p>
          <a:p>
            <a:r>
              <a:rPr lang="en-US" dirty="0"/>
              <a:t>[2] 	Marjorie </a:t>
            </a:r>
            <a:r>
              <a:rPr lang="en-US" dirty="0" err="1"/>
              <a:t>Skubic</a:t>
            </a:r>
            <a:r>
              <a:rPr lang="en-US" dirty="0"/>
              <a:t>, Rainer Dane Guevara, Marilyn </a:t>
            </a:r>
            <a:r>
              <a:rPr lang="en-US" dirty="0" err="1"/>
              <a:t>Rantz</a:t>
            </a:r>
            <a:r>
              <a:rPr lang="en-US" dirty="0"/>
              <a:t>, Year: 2015, “Automated 	Health Alerts Using In-Home Sensor Data for Embedded Health Assessment”, IEEE 	Journal of Translational Engineering in Health and Medicine, vol. 3, no. 7, pp. 50–54.</a:t>
            </a:r>
          </a:p>
          <a:p>
            <a:r>
              <a:rPr lang="en-US" dirty="0"/>
              <a:t>[3] 	Andreas K. </a:t>
            </a:r>
            <a:r>
              <a:rPr lang="en-US" dirty="0" err="1"/>
              <a:t>Triantafyllidis</a:t>
            </a:r>
            <a:r>
              <a:rPr lang="en-US" dirty="0"/>
              <a:t>, </a:t>
            </a:r>
            <a:r>
              <a:rPr lang="en-US" dirty="0" err="1"/>
              <a:t>Vassilis</a:t>
            </a:r>
            <a:r>
              <a:rPr lang="en-US" dirty="0"/>
              <a:t> G. </a:t>
            </a:r>
            <a:r>
              <a:rPr lang="en-US" dirty="0" err="1"/>
              <a:t>Koutkias</a:t>
            </a:r>
            <a:r>
              <a:rPr lang="en-US" dirty="0"/>
              <a:t>, </a:t>
            </a:r>
            <a:r>
              <a:rPr lang="en-US" dirty="0" err="1"/>
              <a:t>Ioanna</a:t>
            </a:r>
            <a:r>
              <a:rPr lang="en-US" dirty="0"/>
              <a:t> </a:t>
            </a:r>
            <a:r>
              <a:rPr lang="en-US" dirty="0" err="1"/>
              <a:t>Chouvarda</a:t>
            </a:r>
            <a:r>
              <a:rPr lang="en-US" dirty="0"/>
              <a:t>, </a:t>
            </a:r>
            <a:r>
              <a:rPr lang="en-US" dirty="0" err="1"/>
              <a:t>Nicos</a:t>
            </a:r>
            <a:r>
              <a:rPr lang="en-US" dirty="0"/>
              <a:t> 	</a:t>
            </a:r>
            <a:r>
              <a:rPr lang="en-US" dirty="0" err="1"/>
              <a:t>Maglaveras</a:t>
            </a:r>
            <a:r>
              <a:rPr lang="en-US" dirty="0"/>
              <a:t>, Year: 2016, “A Pervasive Health System Integrating Patient Monitoring, 	Status Logging, and Social Sharing”, IEEE Journal of Biomedical and Health 	Informatics, vol. 17, no. 1, pp. 30 – 37.</a:t>
            </a:r>
          </a:p>
          <a:p>
            <a:r>
              <a:rPr lang="en-US" dirty="0"/>
              <a:t>[4] 	Nabil </a:t>
            </a:r>
            <a:r>
              <a:rPr lang="en-US" dirty="0" err="1"/>
              <a:t>Alshurafa</a:t>
            </a:r>
            <a:r>
              <a:rPr lang="en-US" dirty="0"/>
              <a:t>, Jo-Ann Eastwood, </a:t>
            </a:r>
            <a:r>
              <a:rPr lang="en-US" dirty="0" err="1"/>
              <a:t>Suneil</a:t>
            </a:r>
            <a:r>
              <a:rPr lang="en-US" dirty="0"/>
              <a:t> </a:t>
            </a:r>
            <a:r>
              <a:rPr lang="en-US" dirty="0" err="1"/>
              <a:t>Nyamathi</a:t>
            </a:r>
            <a:r>
              <a:rPr lang="en-US" dirty="0"/>
              <a:t>, Jason J. Liu, Year: 2015, 	“Improving Compliance in Remote Healthcare Systems Through Smartphone Battery 	Optimization”, IEEE Journal of Biomedical and Health Informatics, vol. 19, no. 1, pp. 	57 – 63.</a:t>
            </a:r>
          </a:p>
          <a:p>
            <a:r>
              <a:rPr lang="en-US" dirty="0"/>
              <a:t>[5] 	Misha Pavel, Holly B. </a:t>
            </a:r>
            <a:r>
              <a:rPr lang="en-US" dirty="0" err="1"/>
              <a:t>Jimison</a:t>
            </a:r>
            <a:r>
              <a:rPr lang="en-US" dirty="0"/>
              <a:t>, </a:t>
            </a:r>
            <a:r>
              <a:rPr lang="en-US" dirty="0" err="1"/>
              <a:t>Ilkka</a:t>
            </a:r>
            <a:r>
              <a:rPr lang="en-US" dirty="0"/>
              <a:t> </a:t>
            </a:r>
            <a:r>
              <a:rPr lang="en-US" dirty="0" err="1"/>
              <a:t>Korhonen</a:t>
            </a:r>
            <a:r>
              <a:rPr lang="en-US" dirty="0"/>
              <a:t>, Christine M. Gordon, </a:t>
            </a:r>
            <a:r>
              <a:rPr lang="en-US" dirty="0" err="1"/>
              <a:t>Niilo</a:t>
            </a:r>
            <a:r>
              <a:rPr lang="en-US" dirty="0"/>
              <a:t> 	</a:t>
            </a:r>
            <a:r>
              <a:rPr lang="en-US" dirty="0" err="1"/>
              <a:t>Saranummi</a:t>
            </a:r>
            <a:r>
              <a:rPr lang="en-US" dirty="0"/>
              <a:t>, Year: 2015, “Behavioral Informatics and Computational Modeling in 	Support of Proactive Health Management and Care”, IEEE Transactions on 	Biomedical Engineering, vol. 62, no. 12, pp. 2763 – 2775.</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418"/>
          </a:xfrm>
        </p:spPr>
        <p:txBody>
          <a:bodyPr>
            <a:normAutofit/>
          </a:bodyPr>
          <a:lstStyle/>
          <a:p>
            <a:pPr algn="ctr"/>
            <a:r>
              <a:rPr lang="en-IN" b="1" u="sng" dirty="0">
                <a:latin typeface="Times New Roman" panose="02020603050405020304" pitchFamily="18" charset="0"/>
                <a:cs typeface="Times New Roman" panose="02020603050405020304" pitchFamily="18" charset="0"/>
              </a:rPr>
              <a:t>References</a:t>
            </a:r>
            <a:endParaRPr lang="en-IN" dirty="0"/>
          </a:p>
        </p:txBody>
      </p:sp>
      <p:sp>
        <p:nvSpPr>
          <p:cNvPr id="4" name="TextBox 3"/>
          <p:cNvSpPr txBox="1"/>
          <p:nvPr/>
        </p:nvSpPr>
        <p:spPr>
          <a:xfrm>
            <a:off x="435429" y="1219200"/>
            <a:ext cx="10638972" cy="4896853"/>
          </a:xfrm>
          <a:prstGeom prst="rect">
            <a:avLst/>
          </a:prstGeom>
          <a:noFill/>
        </p:spPr>
        <p:txBody>
          <a:bodyPr wrap="square" rtlCol="0">
            <a:spAutoFit/>
          </a:bodyPr>
          <a:lstStyle/>
          <a:p>
            <a:pPr algn="just"/>
            <a:r>
              <a:rPr lang="en-US" dirty="0"/>
              <a:t>{6] 	Joshua </a:t>
            </a:r>
            <a:r>
              <a:rPr lang="en-US" dirty="0" err="1"/>
              <a:t>Juen</a:t>
            </a:r>
            <a:r>
              <a:rPr lang="en-US" dirty="0"/>
              <a:t>, Qian Cheng, Bruce Schatz, Year: 2015, “A Natural Walking Monitor for 	Pulmonary Patients Using Mobile Phones”, 	IEEE Journal of Biomedical and Health 	Informatics, vol. 19, no. 4, pp. 1399 – 1405.</a:t>
            </a:r>
          </a:p>
          <a:p>
            <a:pPr algn="just"/>
            <a:r>
              <a:rPr lang="en-US" dirty="0"/>
              <a:t>[7] 	Abdul </a:t>
            </a:r>
            <a:r>
              <a:rPr lang="en-US" dirty="0" err="1"/>
              <a:t>Qadir</a:t>
            </a:r>
            <a:r>
              <a:rPr lang="en-US" dirty="0"/>
              <a:t> </a:t>
            </a:r>
            <a:r>
              <a:rPr lang="en-US" dirty="0" err="1"/>
              <a:t>Javaid</a:t>
            </a:r>
            <a:r>
              <a:rPr lang="en-US" dirty="0"/>
              <a:t>, </a:t>
            </a:r>
            <a:r>
              <a:rPr lang="en-US" dirty="0" err="1"/>
              <a:t>Hazar</a:t>
            </a:r>
            <a:r>
              <a:rPr lang="en-US" dirty="0"/>
              <a:t> </a:t>
            </a:r>
            <a:r>
              <a:rPr lang="en-US" dirty="0" err="1"/>
              <a:t>Ashouri</a:t>
            </a:r>
            <a:r>
              <a:rPr lang="en-US" dirty="0"/>
              <a:t>, </a:t>
            </a:r>
            <a:r>
              <a:rPr lang="en-US" dirty="0" err="1"/>
              <a:t>Srini</a:t>
            </a:r>
            <a:r>
              <a:rPr lang="en-US" dirty="0"/>
              <a:t> </a:t>
            </a:r>
            <a:r>
              <a:rPr lang="en-US" dirty="0" err="1"/>
              <a:t>Tridandapani</a:t>
            </a:r>
            <a:r>
              <a:rPr lang="en-US" dirty="0"/>
              <a:t>, Omer T. </a:t>
            </a:r>
            <a:r>
              <a:rPr lang="en-US" dirty="0" err="1"/>
              <a:t>Inan</a:t>
            </a:r>
            <a:r>
              <a:rPr lang="en-US" dirty="0"/>
              <a:t>, Year: 2016, 	“Elucidating the Hemodynamic Origin of 	</a:t>
            </a:r>
            <a:r>
              <a:rPr lang="en-US" dirty="0" err="1"/>
              <a:t>Ballistocardiographic</a:t>
            </a:r>
            <a:r>
              <a:rPr lang="en-US" dirty="0"/>
              <a:t> Forces: Toward 	Improved Monitoring of Cardiovascular Health at Home”, IEEE Journal of 	Translational 	Engineering in Health and Medicine, vol. 4, no. 10, pp. 27 – 37.</a:t>
            </a:r>
          </a:p>
          <a:p>
            <a:pPr algn="just"/>
            <a:r>
              <a:rPr lang="en-US" dirty="0"/>
              <a:t>[8]	 Mohammad </a:t>
            </a:r>
            <a:r>
              <a:rPr lang="en-US" dirty="0" err="1"/>
              <a:t>Kachuee</a:t>
            </a:r>
            <a:r>
              <a:rPr lang="en-US" dirty="0"/>
              <a:t>, Mohammad Mahdi </a:t>
            </a:r>
            <a:r>
              <a:rPr lang="en-US" dirty="0" err="1"/>
              <a:t>Kiani</a:t>
            </a:r>
            <a:r>
              <a:rPr lang="en-US" dirty="0"/>
              <a:t>, </a:t>
            </a:r>
            <a:r>
              <a:rPr lang="en-US" dirty="0" err="1"/>
              <a:t>Hoda</a:t>
            </a:r>
            <a:r>
              <a:rPr lang="en-US" dirty="0"/>
              <a:t> </a:t>
            </a:r>
            <a:r>
              <a:rPr lang="en-US" dirty="0" err="1"/>
              <a:t>Mohammadzade</a:t>
            </a:r>
            <a:r>
              <a:rPr lang="en-US" dirty="0"/>
              <a:t>, Mahdi 	</a:t>
            </a:r>
            <a:r>
              <a:rPr lang="en-US" dirty="0" err="1"/>
              <a:t>Shabany</a:t>
            </a:r>
            <a:r>
              <a:rPr lang="en-US" dirty="0"/>
              <a:t>, Year: 2017, “</a:t>
            </a:r>
            <a:r>
              <a:rPr lang="en-US" dirty="0" err="1"/>
              <a:t>Cuffless</a:t>
            </a:r>
            <a:r>
              <a:rPr lang="en-US" dirty="0"/>
              <a:t> Blood 		Pressure Estimation Algorithms for Continuous 	Health-Care Monitoring”, IEEE Transactions on Biomedical Engineering, vol. 64 , 	no. 4, pp. 859 – 869.</a:t>
            </a:r>
          </a:p>
          <a:p>
            <a:pPr algn="just"/>
            <a:r>
              <a:rPr lang="en-US" dirty="0"/>
              <a:t>[9] 	</a:t>
            </a:r>
            <a:r>
              <a:rPr lang="en-US" dirty="0" err="1"/>
              <a:t>Qinghua</a:t>
            </a:r>
            <a:r>
              <a:rPr lang="en-US" dirty="0"/>
              <a:t> Shen, </a:t>
            </a:r>
            <a:r>
              <a:rPr lang="en-US" dirty="0" err="1"/>
              <a:t>Xiaohui</a:t>
            </a:r>
            <a:r>
              <a:rPr lang="en-US" dirty="0"/>
              <a:t> Liang, </a:t>
            </a:r>
            <a:r>
              <a:rPr lang="en-US" dirty="0" err="1"/>
              <a:t>Xuemin</a:t>
            </a:r>
            <a:r>
              <a:rPr lang="en-US" dirty="0"/>
              <a:t> (Sherman) Shen, </a:t>
            </a:r>
            <a:r>
              <a:rPr lang="en-US" dirty="0" err="1"/>
              <a:t>Xiaodong</a:t>
            </a:r>
            <a:r>
              <a:rPr lang="en-US" dirty="0"/>
              <a:t> Lin, Henry Y. 	</a:t>
            </a:r>
            <a:r>
              <a:rPr lang="en-US" dirty="0" err="1"/>
              <a:t>Luom</a:t>
            </a:r>
            <a:r>
              <a:rPr lang="en-US" dirty="0"/>
              <a:t>, Year: 2014, “Exploiting Geo-	Distributed Clouds for a E-Health Monitoring 	System With Minimum Service Delay and Privacy Preservation”, IEEE Journal of 	Biomedical and Health Informatics, vol. 18 , no. 2, pp. 430 – 439.</a:t>
            </a:r>
          </a:p>
          <a:p>
            <a:pPr algn="just"/>
            <a:r>
              <a:rPr lang="en-US" dirty="0"/>
              <a:t>[10] 	</a:t>
            </a:r>
            <a:r>
              <a:rPr lang="en-US" dirty="0" err="1"/>
              <a:t>Daryush</a:t>
            </a:r>
            <a:r>
              <a:rPr lang="en-US" dirty="0"/>
              <a:t> D. Mehta, </a:t>
            </a:r>
            <a:r>
              <a:rPr lang="en-US" dirty="0" err="1"/>
              <a:t>Matías</a:t>
            </a:r>
            <a:r>
              <a:rPr lang="en-US" dirty="0"/>
              <a:t> </a:t>
            </a:r>
            <a:r>
              <a:rPr lang="en-US" dirty="0" err="1"/>
              <a:t>Zañartu</a:t>
            </a:r>
            <a:r>
              <a:rPr lang="en-US" dirty="0"/>
              <a:t>, </a:t>
            </a:r>
            <a:r>
              <a:rPr lang="en-US" dirty="0" err="1"/>
              <a:t>Shengran</a:t>
            </a:r>
            <a:r>
              <a:rPr lang="en-US" dirty="0"/>
              <a:t> W. Feng, Harold A. Cheyne II, Robert 	E. Hillman, Year: 2012, “Mobile Voice 	Health Monitoring Using a Wearable 	Accelerometer Sensor and a Smartphone Platform”, IEEE Transactions on Biomedical 	Engineering, vol. 59 , no. 11, pp. 3090 – 3096.</a:t>
            </a:r>
          </a:p>
          <a:p>
            <a:pPr marR="0" lvl="0" algn="just">
              <a:lnSpc>
                <a:spcPct val="150000"/>
              </a:lnSpc>
              <a:spcBef>
                <a:spcPts val="0"/>
              </a:spcBef>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82F6-01D3-33A8-9B4B-E384F43346F2}"/>
              </a:ext>
            </a:extLst>
          </p:cNvPr>
          <p:cNvSpPr>
            <a:spLocks noGrp="1"/>
          </p:cNvSpPr>
          <p:nvPr>
            <p:ph type="title"/>
          </p:nvPr>
        </p:nvSpPr>
        <p:spPr>
          <a:xfrm>
            <a:off x="838200" y="365125"/>
            <a:ext cx="5499847" cy="1325563"/>
          </a:xfrm>
        </p:spPr>
        <p:txBody>
          <a:bodyPr>
            <a:normAutofit/>
          </a:bodyPr>
          <a:lstStyle/>
          <a:p>
            <a:r>
              <a:rPr lang="en-US" sz="3200" dirty="0">
                <a:solidFill>
                  <a:srgbClr val="FF0000"/>
                </a:solidFill>
              </a:rPr>
              <a:t>WEB CAMERA</a:t>
            </a:r>
            <a:endParaRPr lang="en-IN" sz="3200" dirty="0">
              <a:solidFill>
                <a:srgbClr val="FF0000"/>
              </a:solidFill>
            </a:endParaRPr>
          </a:p>
        </p:txBody>
      </p:sp>
      <p:pic>
        <p:nvPicPr>
          <p:cNvPr id="5" name="Content Placeholder 4">
            <a:extLst>
              <a:ext uri="{FF2B5EF4-FFF2-40B4-BE49-F238E27FC236}">
                <a16:creationId xmlns:a16="http://schemas.microsoft.com/office/drawing/2014/main" id="{CCCEFF24-8819-554B-D886-F3C27FFA1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0621" y="1819368"/>
            <a:ext cx="2733675" cy="252412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6" name="Title 1">
            <a:extLst>
              <a:ext uri="{FF2B5EF4-FFF2-40B4-BE49-F238E27FC236}">
                <a16:creationId xmlns:a16="http://schemas.microsoft.com/office/drawing/2014/main" id="{FB97DC3E-2143-DCEC-9B24-241234D3D06E}"/>
              </a:ext>
            </a:extLst>
          </p:cNvPr>
          <p:cNvSpPr txBox="1">
            <a:spLocks/>
          </p:cNvSpPr>
          <p:nvPr/>
        </p:nvSpPr>
        <p:spPr>
          <a:xfrm>
            <a:off x="748553" y="3081431"/>
            <a:ext cx="54998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7" name="Title 1">
            <a:extLst>
              <a:ext uri="{FF2B5EF4-FFF2-40B4-BE49-F238E27FC236}">
                <a16:creationId xmlns:a16="http://schemas.microsoft.com/office/drawing/2014/main" id="{CCB00B5D-8F73-0877-46E1-B2554F32C6F2}"/>
              </a:ext>
            </a:extLst>
          </p:cNvPr>
          <p:cNvSpPr txBox="1">
            <a:spLocks/>
          </p:cNvSpPr>
          <p:nvPr/>
        </p:nvSpPr>
        <p:spPr>
          <a:xfrm>
            <a:off x="1062318" y="2946960"/>
            <a:ext cx="54998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v"/>
            </a:pPr>
            <a:r>
              <a:rPr lang="en-US" sz="1800" dirty="0"/>
              <a:t>WEB CAMERA IS USED TO MONITOR WHETHER THE BABY TO WHICH IS ACTIVE OR NOT.</a:t>
            </a:r>
          </a:p>
          <a:p>
            <a:pPr marL="285750" indent="-285750">
              <a:buFont typeface="Wingdings" panose="05000000000000000000" pitchFamily="2" charset="2"/>
              <a:buChar char="v"/>
            </a:pPr>
            <a:r>
              <a:rPr lang="en-US" sz="1800" dirty="0"/>
              <a:t>S</a:t>
            </a:r>
            <a:endParaRPr lang="en-IN" sz="1800" dirty="0"/>
          </a:p>
        </p:txBody>
      </p:sp>
    </p:spTree>
    <p:extLst>
      <p:ext uri="{BB962C8B-B14F-4D97-AF65-F5344CB8AC3E}">
        <p14:creationId xmlns:p14="http://schemas.microsoft.com/office/powerpoint/2010/main" val="2689388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 you"/>
          <p:cNvPicPr>
            <a:picLocks noChangeAspect="1" noChangeArrowheads="1"/>
          </p:cNvPicPr>
          <p:nvPr/>
        </p:nvPicPr>
        <p:blipFill>
          <a:blip r:embed="rId2"/>
          <a:srcRect/>
          <a:stretch>
            <a:fillRect/>
          </a:stretch>
        </p:blipFill>
        <p:spPr bwMode="auto">
          <a:xfrm>
            <a:off x="2625523" y="1027416"/>
            <a:ext cx="7143800" cy="507207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a:bodyPr>
          <a:lstStyle/>
          <a:p>
            <a:pPr algn="ctr">
              <a:lnSpc>
                <a:spcPct val="100000"/>
              </a:lnSpc>
            </a:pPr>
            <a:r>
              <a:rPr lang="en-IN" sz="3100" b="1"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p:cNvSpPr>
            <a:spLocks noGrp="1"/>
          </p:cNvSpPr>
          <p:nvPr>
            <p:ph idx="1"/>
          </p:nvPr>
        </p:nvSpPr>
        <p:spPr>
          <a:xfrm>
            <a:off x="838200" y="1825624"/>
            <a:ext cx="10515600" cy="4602471"/>
          </a:xfrm>
        </p:spPr>
        <p:txBody>
          <a:bodyPr>
            <a:normAutofit fontScale="70000" lnSpcReduction="20000"/>
          </a:bodyPr>
          <a:lstStyle/>
          <a:p>
            <a:pPr algn="just">
              <a:lnSpc>
                <a:spcPct val="150000"/>
              </a:lnSpc>
              <a:buClr>
                <a:schemeClr val="accent2"/>
              </a:buClr>
              <a:buSzPts val="2210"/>
              <a:buFont typeface="Wingdings" panose="05000000000000000000" pitchFamily="2" charset="2"/>
              <a:buChar char="Ø"/>
            </a:pPr>
            <a:r>
              <a:rPr lang="en-US" sz="3200" dirty="0">
                <a:sym typeface="Times New Roman" panose="02020603050405020304"/>
              </a:rPr>
              <a:t>The Reason behind this project is to design a system for monitoring the baby's body at  any time using internet connectivity.</a:t>
            </a:r>
          </a:p>
          <a:p>
            <a:pPr algn="just">
              <a:lnSpc>
                <a:spcPct val="150000"/>
              </a:lnSpc>
              <a:buClr>
                <a:schemeClr val="accent2"/>
              </a:buClr>
              <a:buSzPts val="2210"/>
              <a:buFont typeface="Wingdings" panose="05000000000000000000" pitchFamily="2" charset="2"/>
              <a:buChar char="Ø"/>
            </a:pPr>
            <a:r>
              <a:rPr lang="en-US" sz="3200" dirty="0">
                <a:sym typeface="Times New Roman" panose="02020603050405020304"/>
              </a:rPr>
              <a:t> The function of this system is to measuring some biological parameter of the baby's body by using sensors and sends the values to IOT Cloud platform through Internet.</a:t>
            </a:r>
          </a:p>
          <a:p>
            <a:pPr algn="just">
              <a:lnSpc>
                <a:spcPct val="150000"/>
              </a:lnSpc>
              <a:buClr>
                <a:schemeClr val="accent2"/>
              </a:buClr>
              <a:buSzPts val="2210"/>
              <a:buFont typeface="Wingdings" panose="05000000000000000000" pitchFamily="2" charset="2"/>
              <a:buChar char="Ø"/>
            </a:pPr>
            <a:r>
              <a:rPr lang="en-US" sz="3200" dirty="0">
                <a:sym typeface="Times New Roman" panose="02020603050405020304"/>
              </a:rPr>
              <a:t>All information about the patient health will be stored on the cloud.</a:t>
            </a:r>
          </a:p>
          <a:p>
            <a:pPr algn="just">
              <a:lnSpc>
                <a:spcPct val="150000"/>
              </a:lnSpc>
              <a:buClr>
                <a:schemeClr val="accent2"/>
              </a:buClr>
              <a:buSzPts val="2210"/>
              <a:buFont typeface="Wingdings" panose="05000000000000000000" pitchFamily="2" charset="2"/>
              <a:buChar char="Ø"/>
            </a:pPr>
            <a:r>
              <a:rPr lang="en-US" sz="3200" dirty="0">
                <a:sym typeface="Times New Roman" panose="02020603050405020304"/>
              </a:rPr>
              <a:t>Which enables the doctors to monitor baby's health, where the doctor can continuously monitor the baby's condition on his Smart phone.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8456"/>
          </a:xfrm>
        </p:spPr>
        <p:txBody>
          <a:bodyPr>
            <a:normAutofit/>
          </a:bodyPr>
          <a:lstStyle/>
          <a:p>
            <a:pPr algn="ctr"/>
            <a:r>
              <a:rPr lang="en-IN" b="1" u="sng" dirty="0">
                <a:latin typeface="Times New Roman" panose="02020603050405020304" pitchFamily="18" charset="0"/>
                <a:cs typeface="Times New Roman" panose="02020603050405020304" pitchFamily="18" charset="0"/>
              </a:rPr>
              <a:t>Literature Survey </a:t>
            </a:r>
          </a:p>
        </p:txBody>
      </p:sp>
      <p:graphicFrame>
        <p:nvGraphicFramePr>
          <p:cNvPr id="4" name="Table 3"/>
          <p:cNvGraphicFramePr>
            <a:graphicFrameLocks noGrp="1"/>
          </p:cNvGraphicFramePr>
          <p:nvPr/>
        </p:nvGraphicFramePr>
        <p:xfrm>
          <a:off x="259307" y="1146410"/>
          <a:ext cx="11764371" cy="3987549"/>
        </p:xfrm>
        <a:graphic>
          <a:graphicData uri="http://schemas.openxmlformats.org/drawingml/2006/table">
            <a:tbl>
              <a:tblPr firstRow="1" bandRow="1">
                <a:tableStyleId>{5940675A-B579-460E-94D1-54222C63F5DA}</a:tableStyleId>
              </a:tblPr>
              <a:tblGrid>
                <a:gridCol w="4468008">
                  <a:extLst>
                    <a:ext uri="{9D8B030D-6E8A-4147-A177-3AD203B41FA5}">
                      <a16:colId xmlns:a16="http://schemas.microsoft.com/office/drawing/2014/main" val="20000"/>
                    </a:ext>
                  </a:extLst>
                </a:gridCol>
                <a:gridCol w="3374906">
                  <a:extLst>
                    <a:ext uri="{9D8B030D-6E8A-4147-A177-3AD203B41FA5}">
                      <a16:colId xmlns:a16="http://schemas.microsoft.com/office/drawing/2014/main" val="20001"/>
                    </a:ext>
                  </a:extLst>
                </a:gridCol>
                <a:gridCol w="3921457">
                  <a:extLst>
                    <a:ext uri="{9D8B030D-6E8A-4147-A177-3AD203B41FA5}">
                      <a16:colId xmlns:a16="http://schemas.microsoft.com/office/drawing/2014/main" val="20002"/>
                    </a:ext>
                  </a:extLst>
                </a:gridCol>
              </a:tblGrid>
              <a:tr h="533706">
                <a:tc>
                  <a:txBody>
                    <a:bodyPr/>
                    <a:lstStyle/>
                    <a:p>
                      <a:pPr algn="ctr"/>
                      <a:r>
                        <a:rPr lang="en-US" sz="2400" b="1" dirty="0">
                          <a:latin typeface="Times New Roman" panose="02020603050405020304" pitchFamily="18" charset="0"/>
                          <a:cs typeface="Times New Roman" panose="02020603050405020304" pitchFamily="18" charset="0"/>
                        </a:rPr>
                        <a:t>LITERATRUE NAME</a:t>
                      </a:r>
                    </a:p>
                  </a:txBody>
                  <a:tcPr>
                    <a:solidFill>
                      <a:srgbClr val="00B0F0"/>
                    </a:solidFill>
                  </a:tcPr>
                </a:tc>
                <a:tc>
                  <a:txBody>
                    <a:bodyPr/>
                    <a:lstStyle/>
                    <a:p>
                      <a:pPr algn="ctr"/>
                      <a:r>
                        <a:rPr lang="en-US" sz="2400" b="1" dirty="0">
                          <a:latin typeface="Times New Roman" panose="02020603050405020304" pitchFamily="18" charset="0"/>
                          <a:cs typeface="Times New Roman" panose="02020603050405020304" pitchFamily="18" charset="0"/>
                        </a:rPr>
                        <a:t>Journal</a:t>
                      </a:r>
                      <a:r>
                        <a:rPr lang="en-US" sz="2400" b="1" baseline="0" dirty="0">
                          <a:latin typeface="Times New Roman" panose="02020603050405020304" pitchFamily="18" charset="0"/>
                          <a:cs typeface="Times New Roman" panose="02020603050405020304" pitchFamily="18" charset="0"/>
                        </a:rPr>
                        <a:t>  Name</a:t>
                      </a:r>
                      <a:endParaRPr lang="en-US" sz="2400"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sz="2400" b="1" dirty="0">
                          <a:latin typeface="Times New Roman" panose="02020603050405020304" pitchFamily="18" charset="0"/>
                          <a:cs typeface="Times New Roman" panose="02020603050405020304" pitchFamily="18" charset="0"/>
                        </a:rPr>
                        <a:t>FEATURES</a:t>
                      </a:r>
                    </a:p>
                  </a:txBody>
                  <a:tcPr>
                    <a:solidFill>
                      <a:srgbClr val="00B0F0"/>
                    </a:solidFill>
                  </a:tcPr>
                </a:tc>
                <a:extLst>
                  <a:ext uri="{0D108BD9-81ED-4DB2-BD59-A6C34878D82A}">
                    <a16:rowId xmlns:a16="http://schemas.microsoft.com/office/drawing/2014/main" val="10000"/>
                  </a:ext>
                </a:extLst>
              </a:tr>
              <a:tr h="1151281">
                <a:tc>
                  <a:txBody>
                    <a:bodyPr/>
                    <a:lstStyle/>
                    <a:p>
                      <a:pPr marL="0" marR="0" algn="l">
                        <a:lnSpc>
                          <a:spcPct val="107000"/>
                        </a:lnSpc>
                        <a:spcBef>
                          <a:spcPts val="0"/>
                        </a:spcBef>
                        <a:spcAft>
                          <a:spcPts val="0"/>
                        </a:spcAft>
                      </a:pPr>
                      <a:r>
                        <a:rPr lang="en-US" sz="1600" b="0" dirty="0">
                          <a:effectLst/>
                        </a:rPr>
                        <a:t>“An IOT Based Health care monitoring system”</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22180" marR="22180" marT="0" marB="0"/>
                </a:tc>
                <a:tc>
                  <a:txBody>
                    <a:bodyPr/>
                    <a:lstStyle/>
                    <a:p>
                      <a:pPr marL="0" marR="0" algn="l">
                        <a:lnSpc>
                          <a:spcPct val="107000"/>
                        </a:lnSpc>
                        <a:spcBef>
                          <a:spcPts val="0"/>
                        </a:spcBef>
                        <a:spcAft>
                          <a:spcPts val="0"/>
                        </a:spcAft>
                      </a:pPr>
                      <a:r>
                        <a:rPr lang="en-US" sz="1600" b="0" dirty="0"/>
                        <a:t>International</a:t>
                      </a:r>
                      <a:r>
                        <a:rPr lang="en-US" sz="1600" b="0" baseline="0" dirty="0"/>
                        <a:t> journal</a:t>
                      </a:r>
                      <a:r>
                        <a:rPr lang="en-US" sz="1600" b="0" dirty="0"/>
                        <a:t> of Advanced Research in Electrical, Electronics and Instrumentation Engineering</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22180" marR="22180" marT="0" marB="0"/>
                </a:tc>
                <a:tc>
                  <a:txBody>
                    <a:bodyPr/>
                    <a:lstStyle/>
                    <a:p>
                      <a:pPr marL="0" marR="0" algn="l">
                        <a:lnSpc>
                          <a:spcPct val="107000"/>
                        </a:lnSpc>
                        <a:spcBef>
                          <a:spcPts val="0"/>
                        </a:spcBef>
                        <a:spcAft>
                          <a:spcPts val="0"/>
                        </a:spcAft>
                      </a:pPr>
                      <a:r>
                        <a:rPr lang="en-US" sz="1600" b="0" dirty="0">
                          <a:effectLst/>
                        </a:rPr>
                        <a:t>Author designs and build the sensing data that conditions the system to display accurate body parameters of the patients.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22180" marR="22180" marT="0" marB="0"/>
                </a:tc>
                <a:extLst>
                  <a:ext uri="{0D108BD9-81ED-4DB2-BD59-A6C34878D82A}">
                    <a16:rowId xmlns:a16="http://schemas.microsoft.com/office/drawing/2014/main" val="10001"/>
                  </a:ext>
                </a:extLst>
              </a:tr>
              <a:tr h="1151281">
                <a:tc>
                  <a:txBody>
                    <a:bodyPr/>
                    <a:lstStyle/>
                    <a:p>
                      <a:pPr marL="0" marR="0" algn="l">
                        <a:lnSpc>
                          <a:spcPct val="107000"/>
                        </a:lnSpc>
                        <a:spcBef>
                          <a:spcPts val="0"/>
                        </a:spcBef>
                        <a:spcAft>
                          <a:spcPts val="0"/>
                        </a:spcAft>
                      </a:pPr>
                      <a:r>
                        <a:rPr lang="en-US" sz="1600" b="0" dirty="0">
                          <a:effectLst/>
                        </a:rPr>
                        <a:t>“An IOT Based Smart Health care system using Raspberry Pi”</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22180" marR="22180" marT="0" marB="0"/>
                </a:tc>
                <a:tc>
                  <a:txBody>
                    <a:bodyPr/>
                    <a:lstStyle/>
                    <a:p>
                      <a:pPr marL="0" marR="0" algn="l">
                        <a:lnSpc>
                          <a:spcPct val="107000"/>
                        </a:lnSpc>
                        <a:spcBef>
                          <a:spcPts val="0"/>
                        </a:spcBef>
                        <a:spcAft>
                          <a:spcPts val="0"/>
                        </a:spcAft>
                      </a:pPr>
                      <a:r>
                        <a:rPr lang="en-US" sz="1600" b="0" dirty="0"/>
                        <a:t>International</a:t>
                      </a:r>
                      <a:r>
                        <a:rPr lang="en-US" sz="1600" b="0" baseline="0" dirty="0"/>
                        <a:t> journal</a:t>
                      </a:r>
                      <a:r>
                        <a:rPr lang="en-US" sz="1600" b="0" dirty="0"/>
                        <a:t> </a:t>
                      </a:r>
                      <a:r>
                        <a:rPr lang="en-US" sz="1600" b="0" baseline="0" dirty="0"/>
                        <a:t> </a:t>
                      </a:r>
                      <a:r>
                        <a:rPr lang="en-US" sz="1600" b="0" dirty="0"/>
                        <a:t>of Research and Scientific Innovation</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22180" marR="22180" marT="0" marB="0"/>
                </a:tc>
                <a:tc>
                  <a:txBody>
                    <a:bodyPr/>
                    <a:lstStyle/>
                    <a:p>
                      <a:pPr marL="0" marR="0" algn="l">
                        <a:lnSpc>
                          <a:spcPct val="107000"/>
                        </a:lnSpc>
                        <a:spcBef>
                          <a:spcPts val="0"/>
                        </a:spcBef>
                        <a:spcAft>
                          <a:spcPts val="0"/>
                        </a:spcAft>
                      </a:pPr>
                      <a:r>
                        <a:rPr lang="en-US" sz="1600" b="0" dirty="0">
                          <a:effectLst/>
                        </a:rPr>
                        <a:t>Here the author has concentrated over the idea of separating wireless sensor network and cloud computing.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22180" marR="22180" marT="0" marB="0"/>
                </a:tc>
                <a:extLst>
                  <a:ext uri="{0D108BD9-81ED-4DB2-BD59-A6C34878D82A}">
                    <a16:rowId xmlns:a16="http://schemas.microsoft.com/office/drawing/2014/main" val="10002"/>
                  </a:ext>
                </a:extLst>
              </a:tr>
              <a:tr h="1151281">
                <a:tc>
                  <a:txBody>
                    <a:bodyPr/>
                    <a:lstStyle/>
                    <a:p>
                      <a:pPr marL="0" marR="0">
                        <a:lnSpc>
                          <a:spcPct val="107000"/>
                        </a:lnSpc>
                        <a:spcBef>
                          <a:spcPts val="0"/>
                        </a:spcBef>
                        <a:spcAft>
                          <a:spcPts val="0"/>
                        </a:spcAft>
                      </a:pPr>
                      <a:r>
                        <a:rPr lang="en-US" sz="1600" b="0" dirty="0">
                          <a:effectLst/>
                          <a:latin typeface="Calibri" panose="020F0502020204030204" pitchFamily="34" charset="0"/>
                          <a:ea typeface="Calibri" panose="020F0502020204030204" pitchFamily="34" charset="0"/>
                          <a:cs typeface="Times New Roman" panose="02020603050405020304" pitchFamily="18" charset="0"/>
                        </a:rPr>
                        <a:t>“Internet of Things as Key Enabler for Sustainable Healthcare Delivery”</a:t>
                      </a:r>
                    </a:p>
                  </a:txBody>
                  <a:tcPr marL="68580" marR="68580" marT="0" marB="0"/>
                </a:tc>
                <a:tc>
                  <a:txBody>
                    <a:bodyPr/>
                    <a:lstStyle/>
                    <a:p>
                      <a:pPr marL="0" marR="0">
                        <a:lnSpc>
                          <a:spcPct val="107000"/>
                        </a:lnSpc>
                        <a:spcBef>
                          <a:spcPts val="0"/>
                        </a:spcBef>
                        <a:spcAft>
                          <a:spcPts val="0"/>
                        </a:spcAft>
                      </a:pPr>
                      <a:r>
                        <a:rPr lang="en-US" sz="1600" b="0" dirty="0"/>
                        <a:t>International e-Journal For Technology and Research</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effectLst/>
                          <a:latin typeface="Calibri" panose="020F0502020204030204" pitchFamily="34" charset="0"/>
                          <a:ea typeface="Calibri" panose="020F0502020204030204" pitchFamily="34" charset="0"/>
                          <a:cs typeface="Times New Roman" panose="02020603050405020304" pitchFamily="18" charset="0"/>
                        </a:rPr>
                        <a:t>This paper aims to show how radio frequencies are identified and Internet of Things technologies allow patients to access healthcare services. </a:t>
                      </a: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lstStyle/>
          <a:p>
            <a:pPr algn="ctr"/>
            <a:r>
              <a:rPr lang="en-IN" b="1" u="sng" dirty="0">
                <a:latin typeface="Times New Roman" panose="02020603050405020304" pitchFamily="18" charset="0"/>
                <a:cs typeface="Times New Roman" panose="02020603050405020304" pitchFamily="18" charset="0"/>
              </a:rPr>
              <a:t>Literature Survey </a:t>
            </a:r>
            <a:endParaRPr lang="en-IN" u="sng" dirty="0"/>
          </a:p>
        </p:txBody>
      </p:sp>
      <p:graphicFrame>
        <p:nvGraphicFramePr>
          <p:cNvPr id="4" name="Table 3"/>
          <p:cNvGraphicFramePr>
            <a:graphicFrameLocks noGrp="1"/>
          </p:cNvGraphicFramePr>
          <p:nvPr/>
        </p:nvGraphicFramePr>
        <p:xfrm>
          <a:off x="643760" y="1337480"/>
          <a:ext cx="11134257" cy="3939583"/>
        </p:xfrm>
        <a:graphic>
          <a:graphicData uri="http://schemas.openxmlformats.org/drawingml/2006/table">
            <a:tbl>
              <a:tblPr firstRow="1" bandRow="1">
                <a:tableStyleId>{5940675A-B579-460E-94D1-54222C63F5DA}</a:tableStyleId>
              </a:tblPr>
              <a:tblGrid>
                <a:gridCol w="3711419">
                  <a:extLst>
                    <a:ext uri="{9D8B030D-6E8A-4147-A177-3AD203B41FA5}">
                      <a16:colId xmlns:a16="http://schemas.microsoft.com/office/drawing/2014/main" val="20000"/>
                    </a:ext>
                  </a:extLst>
                </a:gridCol>
                <a:gridCol w="3711419">
                  <a:extLst>
                    <a:ext uri="{9D8B030D-6E8A-4147-A177-3AD203B41FA5}">
                      <a16:colId xmlns:a16="http://schemas.microsoft.com/office/drawing/2014/main" val="20001"/>
                    </a:ext>
                  </a:extLst>
                </a:gridCol>
                <a:gridCol w="3711419">
                  <a:extLst>
                    <a:ext uri="{9D8B030D-6E8A-4147-A177-3AD203B41FA5}">
                      <a16:colId xmlns:a16="http://schemas.microsoft.com/office/drawing/2014/main" val="20002"/>
                    </a:ext>
                  </a:extLst>
                </a:gridCol>
              </a:tblGrid>
              <a:tr h="360685">
                <a:tc>
                  <a:txBody>
                    <a:bodyPr/>
                    <a:lstStyle/>
                    <a:p>
                      <a:pPr algn="ctr"/>
                      <a:r>
                        <a:rPr lang="en-US" sz="2400" b="1" dirty="0">
                          <a:latin typeface="Times New Roman" panose="02020603050405020304" pitchFamily="18" charset="0"/>
                          <a:cs typeface="Times New Roman" panose="02020603050405020304" pitchFamily="18" charset="0"/>
                        </a:rPr>
                        <a:t>LITERATRUE NAME</a:t>
                      </a:r>
                    </a:p>
                  </a:txBody>
                  <a:tcPr>
                    <a:solidFill>
                      <a:srgbClr val="00B0F0"/>
                    </a:solidFill>
                  </a:tcPr>
                </a:tc>
                <a:tc>
                  <a:txBody>
                    <a:bodyPr/>
                    <a:lstStyle/>
                    <a:p>
                      <a:pPr algn="ctr"/>
                      <a:r>
                        <a:rPr lang="en-US" sz="2400" b="1" dirty="0">
                          <a:latin typeface="Times New Roman" panose="02020603050405020304" pitchFamily="18" charset="0"/>
                          <a:cs typeface="Times New Roman" panose="02020603050405020304" pitchFamily="18" charset="0"/>
                        </a:rPr>
                        <a:t>Journal</a:t>
                      </a:r>
                      <a:r>
                        <a:rPr lang="en-US" sz="2400" b="1" baseline="0" dirty="0">
                          <a:latin typeface="Times New Roman" panose="02020603050405020304" pitchFamily="18" charset="0"/>
                          <a:cs typeface="Times New Roman" panose="02020603050405020304" pitchFamily="18" charset="0"/>
                        </a:rPr>
                        <a:t>  Name</a:t>
                      </a:r>
                      <a:endParaRPr lang="en-US" sz="2400"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sz="2400" b="1" dirty="0">
                          <a:latin typeface="Times New Roman" panose="02020603050405020304" pitchFamily="18" charset="0"/>
                          <a:cs typeface="Times New Roman" panose="02020603050405020304" pitchFamily="18" charset="0"/>
                        </a:rPr>
                        <a:t>FEATURES</a:t>
                      </a:r>
                    </a:p>
                  </a:txBody>
                  <a:tcPr>
                    <a:solidFill>
                      <a:srgbClr val="00B0F0"/>
                    </a:solidFill>
                  </a:tcPr>
                </a:tc>
                <a:extLst>
                  <a:ext uri="{0D108BD9-81ED-4DB2-BD59-A6C34878D82A}">
                    <a16:rowId xmlns:a16="http://schemas.microsoft.com/office/drawing/2014/main" val="10000"/>
                  </a:ext>
                </a:extLst>
              </a:tr>
              <a:tr h="1045034">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“Simulation of Health care Monitoring System in Internet of Things by Using RFID”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t> International</a:t>
                      </a:r>
                      <a:r>
                        <a:rPr lang="en-US" sz="1600" baseline="0" dirty="0"/>
                        <a:t> journal</a:t>
                      </a:r>
                      <a:r>
                        <a:rPr lang="en-US" sz="1600" dirty="0"/>
                        <a:t> of Engineering and Computer Science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 this paper, there is a discussion over the security requirements of authentication. Particularly they have represented an ECC-based RFID authentication in terms of implementation and authentication. </a:t>
                      </a:r>
                    </a:p>
                  </a:txBody>
                  <a:tcPr marL="68580" marR="68580" marT="0" marB="0"/>
                </a:tc>
                <a:extLst>
                  <a:ext uri="{0D108BD9-81ED-4DB2-BD59-A6C34878D82A}">
                    <a16:rowId xmlns:a16="http://schemas.microsoft.com/office/drawing/2014/main" val="10001"/>
                  </a:ext>
                </a:extLst>
              </a:tr>
              <a:tr h="1058080">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 Literature Survey in ECG Feature Extraction”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t>Open Access Journal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system enables the doctors to monitor patient’s health parameters. The parameters of the patient are measured continuously (temp, heartbeat, ECG) and wirelessly transmitted using ZigBee.</a:t>
                      </a:r>
                    </a:p>
                  </a:txBody>
                  <a:tcPr marL="68580" marR="68580" marT="0" marB="0"/>
                </a:tc>
                <a:extLst>
                  <a:ext uri="{0D108BD9-81ED-4DB2-BD59-A6C34878D82A}">
                    <a16:rowId xmlns:a16="http://schemas.microsoft.com/office/drawing/2014/main" val="10002"/>
                  </a:ext>
                </a:extLst>
              </a:tr>
              <a:tr h="1058080">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“IOT Based Patient Monitoring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t>International</a:t>
                      </a:r>
                      <a:r>
                        <a:rPr lang="en-US" sz="1400" baseline="0" dirty="0"/>
                        <a:t> journal</a:t>
                      </a:r>
                      <a:r>
                        <a:rPr lang="en-US" sz="1400" dirty="0"/>
                        <a:t> of Computing, Communications and Instrumentation Engineering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It is a mobile physiological monitoring system that is capable of continuously monitoring the patient’s heart rate using ECG. This paper shows the use of smart healthcare system. </a:t>
                      </a: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Drawback</a:t>
            </a:r>
          </a:p>
        </p:txBody>
      </p:sp>
      <p:sp>
        <p:nvSpPr>
          <p:cNvPr id="3" name="Content Placeholder 2"/>
          <p:cNvSpPr>
            <a:spLocks noGrp="1"/>
          </p:cNvSpPr>
          <p:nvPr>
            <p:ph idx="1"/>
          </p:nvPr>
        </p:nvSpPr>
        <p:spPr/>
        <p:txBody>
          <a:bodyPr/>
          <a:lstStyle/>
          <a:p>
            <a:r>
              <a:rPr lang="en-IN" dirty="0"/>
              <a:t>Not integrated with lot </a:t>
            </a:r>
          </a:p>
          <a:p>
            <a:r>
              <a:rPr lang="en-IN" dirty="0"/>
              <a:t>Less portable system </a:t>
            </a:r>
          </a:p>
          <a:p>
            <a:r>
              <a:rPr lang="en-IN" dirty="0"/>
              <a:t>Visualisations technics failed drastically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Block Diagram of Proposed System</a:t>
            </a:r>
          </a:p>
        </p:txBody>
      </p:sp>
      <p:pic>
        <p:nvPicPr>
          <p:cNvPr id="4" name="Content Placeholder 3"/>
          <p:cNvPicPr>
            <a:picLocks noGrp="1"/>
          </p:cNvPicPr>
          <p:nvPr>
            <p:ph idx="1"/>
          </p:nvPr>
        </p:nvPicPr>
        <p:blipFill>
          <a:blip r:embed="rId2"/>
          <a:stretch>
            <a:fillRect/>
          </a:stretch>
        </p:blipFill>
        <p:spPr>
          <a:xfrm>
            <a:off x="2961846" y="2366963"/>
            <a:ext cx="6268308" cy="34242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normAutofit/>
          </a:bodyPr>
          <a:lstStyle/>
          <a:p>
            <a:pPr algn="ctr"/>
            <a:r>
              <a:rPr lang="en-US" b="1" dirty="0">
                <a:latin typeface="Times New Roman" panose="02020603050405020304" pitchFamily="18" charset="0"/>
                <a:cs typeface="Times New Roman" panose="02020603050405020304" pitchFamily="18" charset="0"/>
              </a:rPr>
              <a:t>MODULE DISCRIPTION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50365" y="1522959"/>
            <a:ext cx="10515600" cy="4154261"/>
          </a:xfrm>
        </p:spPr>
        <p:txBody>
          <a:bodyPr>
            <a:normAutofit/>
          </a:bodyPr>
          <a:lstStyle/>
          <a:p>
            <a:pPr marL="0" indent="0">
              <a:buNone/>
              <a:defRPr/>
            </a:pPr>
            <a:r>
              <a:rPr lang="en-US" b="1" dirty="0">
                <a:latin typeface="Times New Roman" panose="02020603050405020304" pitchFamily="18" charset="0"/>
                <a:cs typeface="Times New Roman" panose="02020603050405020304" pitchFamily="18" charset="0"/>
              </a:rPr>
              <a:t>Body Health Parameter Sensing</a:t>
            </a:r>
          </a:p>
          <a:p>
            <a:pPr>
              <a:defRPr/>
            </a:pPr>
            <a:r>
              <a:rPr lang="en-US" dirty="0"/>
              <a:t>The system has been designed to take several inputs to measure physiological parameters of human such as temperature, heart rate</a:t>
            </a:r>
          </a:p>
          <a:p>
            <a:pPr>
              <a:defRPr/>
            </a:pPr>
            <a:r>
              <a:rPr lang="en-US" dirty="0"/>
              <a:t>The DS18B20 Digital Thermometer is the sensor used for temperature sensing.</a:t>
            </a:r>
          </a:p>
          <a:p>
            <a:pPr>
              <a:defRPr/>
            </a:pPr>
            <a:r>
              <a:rPr lang="en-US" dirty="0"/>
              <a:t>photo </a:t>
            </a:r>
            <a:r>
              <a:rPr lang="en-US" dirty="0" err="1"/>
              <a:t>phlethysmography</a:t>
            </a:r>
            <a:r>
              <a:rPr lang="en-US" dirty="0"/>
              <a:t> based pulse rate sensor was used for pulse measurement</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normAutofit/>
          </a:bodyPr>
          <a:lstStyle/>
          <a:p>
            <a:pPr algn="ctr"/>
            <a:r>
              <a:rPr lang="en-US" b="1" dirty="0">
                <a:latin typeface="Times New Roman" panose="02020603050405020304" pitchFamily="18" charset="0"/>
                <a:cs typeface="Times New Roman" panose="02020603050405020304" pitchFamily="18" charset="0"/>
              </a:rPr>
              <a:t>SENSORS</a:t>
            </a:r>
            <a:endParaRPr lang="en-IN" b="1" u="sng" dirty="0">
              <a:latin typeface="Times New Roman" panose="02020603050405020304" pitchFamily="18" charset="0"/>
              <a:cs typeface="Times New Roman" panose="02020603050405020304" pitchFamily="18" charset="0"/>
            </a:endParaRPr>
          </a:p>
        </p:txBody>
      </p:sp>
      <p:pic>
        <p:nvPicPr>
          <p:cNvPr id="4" name="Picture 3" descr="https://images-na.ssl-images-amazon.com/images/I/81TFOtTMNXL._SL1500_.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5436" y="1447410"/>
            <a:ext cx="3219450" cy="2407920"/>
          </a:xfrm>
          <a:prstGeom prst="rect">
            <a:avLst/>
          </a:prstGeom>
          <a:noFill/>
          <a:ln>
            <a:noFill/>
          </a:ln>
        </p:spPr>
      </p:pic>
      <p:pic>
        <p:nvPicPr>
          <p:cNvPr id="6" name="Picture 5"/>
          <p:cNvPicPr>
            <a:picLocks noChangeAspect="1"/>
          </p:cNvPicPr>
          <p:nvPr/>
        </p:nvPicPr>
        <p:blipFill>
          <a:blip r:embed="rId3"/>
          <a:stretch>
            <a:fillRect/>
          </a:stretch>
        </p:blipFill>
        <p:spPr>
          <a:xfrm>
            <a:off x="2757114" y="2245360"/>
            <a:ext cx="2462997" cy="2926334"/>
          </a:xfrm>
          <a:prstGeom prst="rect">
            <a:avLst/>
          </a:prstGeom>
        </p:spPr>
      </p:pic>
      <p:pic>
        <p:nvPicPr>
          <p:cNvPr id="7" name="Picture 6"/>
          <p:cNvPicPr>
            <a:picLocks noChangeAspect="1"/>
          </p:cNvPicPr>
          <p:nvPr/>
        </p:nvPicPr>
        <p:blipFill>
          <a:blip r:embed="rId4"/>
          <a:stretch>
            <a:fillRect/>
          </a:stretch>
        </p:blipFill>
        <p:spPr>
          <a:xfrm>
            <a:off x="6435152" y="4039996"/>
            <a:ext cx="2780017" cy="1670449"/>
          </a:xfrm>
          <a:prstGeom prst="rect">
            <a:avLst/>
          </a:prstGeom>
        </p:spPr>
      </p:pic>
      <p:sp>
        <p:nvSpPr>
          <p:cNvPr id="8" name="TextBox 7"/>
          <p:cNvSpPr txBox="1"/>
          <p:nvPr/>
        </p:nvSpPr>
        <p:spPr>
          <a:xfrm>
            <a:off x="2472876" y="5509143"/>
            <a:ext cx="3031471" cy="369332"/>
          </a:xfrm>
          <a:prstGeom prst="rect">
            <a:avLst/>
          </a:prstGeom>
          <a:noFill/>
        </p:spPr>
        <p:txBody>
          <a:bodyPr wrap="none" rtlCol="0">
            <a:spAutoFit/>
          </a:bodyPr>
          <a:lstStyle/>
          <a:p>
            <a:r>
              <a:rPr lang="en-US" dirty="0"/>
              <a:t>DS18B20 Digital Thermometer</a:t>
            </a:r>
          </a:p>
        </p:txBody>
      </p:sp>
      <p:sp>
        <p:nvSpPr>
          <p:cNvPr id="9" name="TextBox 8"/>
          <p:cNvSpPr txBox="1"/>
          <p:nvPr/>
        </p:nvSpPr>
        <p:spPr>
          <a:xfrm>
            <a:off x="7559040" y="5878475"/>
            <a:ext cx="1354858" cy="369332"/>
          </a:xfrm>
          <a:prstGeom prst="rect">
            <a:avLst/>
          </a:prstGeom>
          <a:noFill/>
        </p:spPr>
        <p:txBody>
          <a:bodyPr wrap="none" rtlCol="0">
            <a:spAutoFit/>
          </a:bodyPr>
          <a:lstStyle/>
          <a:p>
            <a:r>
              <a:rPr lang="en-US" dirty="0"/>
              <a:t>Pulse sensor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normAutofit/>
          </a:bodyPr>
          <a:lstStyle/>
          <a:p>
            <a:pPr algn="ctr"/>
            <a:r>
              <a:rPr lang="en-US" b="1" dirty="0">
                <a:latin typeface="Times New Roman" panose="02020603050405020304" pitchFamily="18" charset="0"/>
                <a:cs typeface="Times New Roman" panose="02020603050405020304" pitchFamily="18" charset="0"/>
              </a:rPr>
              <a:t>MODULE DISCRIPTION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1400" y="1549853"/>
            <a:ext cx="10515600" cy="4154261"/>
          </a:xfrm>
        </p:spPr>
        <p:txBody>
          <a:bodyPr>
            <a:normAutofit/>
          </a:bodyPr>
          <a:lstStyle/>
          <a:p>
            <a:pPr marL="0" indent="0">
              <a:buNone/>
              <a:defRPr/>
            </a:pPr>
            <a:r>
              <a:rPr lang="en-US" b="1" dirty="0">
                <a:latin typeface="Times New Roman" panose="02020603050405020304" pitchFamily="18" charset="0"/>
                <a:cs typeface="Times New Roman" panose="02020603050405020304" pitchFamily="18" charset="0"/>
              </a:rPr>
              <a:t>Data processing</a:t>
            </a:r>
          </a:p>
          <a:p>
            <a:pPr>
              <a:defRPr/>
            </a:pPr>
            <a:r>
              <a:rPr lang="en-US" dirty="0" err="1">
                <a:latin typeface="Times New Roman" panose="02020603050405020304" pitchFamily="18" charset="0"/>
                <a:cs typeface="Times New Roman" panose="02020603050405020304" pitchFamily="18" charset="0"/>
              </a:rPr>
              <a:t>Nodemcu</a:t>
            </a:r>
            <a:r>
              <a:rPr lang="en-US" dirty="0">
                <a:latin typeface="Times New Roman" panose="02020603050405020304" pitchFamily="18" charset="0"/>
                <a:cs typeface="Times New Roman" panose="02020603050405020304" pitchFamily="18" charset="0"/>
              </a:rPr>
              <a:t> 12e microcontroller was used to processes the data received from all the above sensors.</a:t>
            </a:r>
          </a:p>
          <a:p>
            <a:pPr>
              <a:defRPr/>
            </a:pPr>
            <a:r>
              <a:rPr lang="en-US" dirty="0">
                <a:latin typeface="Times New Roman" panose="02020603050405020304" pitchFamily="18" charset="0"/>
                <a:cs typeface="Times New Roman" panose="02020603050405020304" pitchFamily="18" charset="0"/>
              </a:rPr>
              <a:t>It is an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enabled board with on board  antenna for easy connectivity</a:t>
            </a:r>
          </a:p>
          <a:p>
            <a:pPr>
              <a:defRPr/>
            </a:pPr>
            <a:r>
              <a:rPr lang="en-US" dirty="0">
                <a:latin typeface="Times New Roman" panose="02020603050405020304" pitchFamily="18" charset="0"/>
                <a:cs typeface="Times New Roman" panose="02020603050405020304" pitchFamily="18" charset="0"/>
              </a:rPr>
              <a:t>Thus the processed data can be send to a web server using internet connectivity </a:t>
            </a:r>
            <a:r>
              <a:rPr lang="en-US" dirty="0" err="1">
                <a:latin typeface="Times New Roman" panose="02020603050405020304" pitchFamily="18" charset="0"/>
                <a:cs typeface="Times New Roman" panose="02020603050405020304" pitchFamily="18" charset="0"/>
              </a:rPr>
              <a:t>fot</a:t>
            </a:r>
            <a:r>
              <a:rPr lang="en-US" dirty="0">
                <a:latin typeface="Times New Roman" panose="02020603050405020304" pitchFamily="18" charset="0"/>
                <a:cs typeface="Times New Roman" panose="02020603050405020304" pitchFamily="18" charset="0"/>
              </a:rPr>
              <a:t> remote monitoring</a:t>
            </a: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1552</TotalTime>
  <Words>1358</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Georgia</vt:lpstr>
      <vt:lpstr>Times New Roman</vt:lpstr>
      <vt:lpstr>Tw Cen MT</vt:lpstr>
      <vt:lpstr>Wingdings</vt:lpstr>
      <vt:lpstr>Droplet</vt:lpstr>
      <vt:lpstr>PowerPoint Presentation</vt:lpstr>
      <vt:lpstr>ABSTRACT</vt:lpstr>
      <vt:lpstr>Literature Survey </vt:lpstr>
      <vt:lpstr>Literature Survey </vt:lpstr>
      <vt:lpstr>Drawback</vt:lpstr>
      <vt:lpstr>Block Diagram of Proposed System</vt:lpstr>
      <vt:lpstr>MODULE DISCRIPTION</vt:lpstr>
      <vt:lpstr>SENSORS</vt:lpstr>
      <vt:lpstr>MODULE DISCRIPTION</vt:lpstr>
      <vt:lpstr>NODEMCU12E</vt:lpstr>
      <vt:lpstr>MODULE DISCRIPTION</vt:lpstr>
      <vt:lpstr>RESULT</vt:lpstr>
      <vt:lpstr>Conclusion and Future Work</vt:lpstr>
      <vt:lpstr>References</vt:lpstr>
      <vt:lpstr>References</vt:lpstr>
      <vt:lpstr>WEB CAMERA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scalable coding for the  encryption of images using MIN MAX block truncation code</dc:title>
  <dc:creator>Windows User</dc:creator>
  <cp:lastModifiedBy>Hari Harish</cp:lastModifiedBy>
  <cp:revision>190</cp:revision>
  <dcterms:created xsi:type="dcterms:W3CDTF">2019-07-23T15:15:00Z</dcterms:created>
  <dcterms:modified xsi:type="dcterms:W3CDTF">2023-03-29T07:24:35Z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41140F5A933E4904B094F228ECC010BC</vt:lpwstr>
  </property>
  <property fmtid="{D5CDD505-2E9C-101B-9397-08002B2CF9AE}" pid="3" name="KSOProductBuildVer">
    <vt:lpwstr>1033-11.2.0.11130</vt:lpwstr>
  </property>
</Properties>
</file>