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57" r:id="rId4"/>
    <p:sldId id="281" r:id="rId5"/>
    <p:sldId id="283" r:id="rId6"/>
    <p:sldId id="259" r:id="rId7"/>
    <p:sldId id="260" r:id="rId8"/>
    <p:sldId id="261" r:id="rId9"/>
    <p:sldId id="279" r:id="rId10"/>
    <p:sldId id="285" r:id="rId11"/>
    <p:sldId id="286" r:id="rId12"/>
    <p:sldId id="287" r:id="rId13"/>
    <p:sldId id="291" r:id="rId14"/>
    <p:sldId id="292" r:id="rId15"/>
    <p:sldId id="272" r:id="rId16"/>
    <p:sldId id="263" r:id="rId17"/>
    <p:sldId id="284"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28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 Harish" initials="HH" lastIdx="1" clrIdx="0">
    <p:extLst>
      <p:ext uri="{19B8F6BF-5375-455C-9EA6-DF929625EA0E}">
        <p15:presenceInfo xmlns:p15="http://schemas.microsoft.com/office/powerpoint/2012/main" userId="7be2dfc052704a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10"/>
      </p:cViewPr>
      <p:guideLst>
        <p:guide orient="horz" pos="2118"/>
        <p:guide pos="285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0.30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4.638"/>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5.286"/>
    </inkml:context>
    <inkml:brush xml:id="br0">
      <inkml:brushProperty name="width" value="0.1" units="cm"/>
      <inkml:brushProperty name="height" value="0.1" units="cm"/>
      <inkml:brushProperty name="color" value="#FFFFFF"/>
    </inkml:brush>
  </inkml:definitions>
  <inkml:trace contextRef="#ctx0" brushRef="#br0">179 0 24575,'-4'0'0,"-7"0"0,-5 0 0,-5 0 0,-3 0 0,-1 0 0,-2 0 0,0 0 0,4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5.762"/>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6.107"/>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6.497"/>
    </inkml:context>
    <inkml:brush xml:id="br0">
      <inkml:brushProperty name="width" value="0.1" units="cm"/>
      <inkml:brushProperty name="height" value="0.1" units="cm"/>
      <inkml:brushProperty name="color" value="#FFFFFF"/>
    </inkml:brush>
  </inkml:definitions>
  <inkml:trace contextRef="#ctx0" brushRef="#br0">1 0 24575,'0'0'-8191</inkml:trace>
  <inkml:trace contextRef="#ctx0" brushRef="#br0" timeOffset="1">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6.888"/>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7.23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7.722"/>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8.168"/>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8.505"/>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0.642"/>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8.877"/>
    </inkml:context>
    <inkml:brush xml:id="br0">
      <inkml:brushProperty name="width" value="0.1" units="cm"/>
      <inkml:brushProperty name="height" value="0.1" units="cm"/>
      <inkml:brushProperty name="color" value="#FFFFFF"/>
    </inkml:brush>
  </inkml:definitions>
  <inkml:trace contextRef="#ctx0" brushRef="#br0">1 0 24575,'0'0'-8191</inkml:trace>
  <inkml:trace contextRef="#ctx0" brushRef="#br0" timeOffset="1">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9.228"/>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9.884"/>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9:00.393"/>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9:18.318"/>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9:18.675"/>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9:19.284"/>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9:19.683"/>
    </inkml:context>
    <inkml:brush xml:id="br0">
      <inkml:brushProperty name="width" value="0.1" units="cm"/>
      <inkml:brushProperty name="height" value="0.1" units="cm"/>
      <inkml:brushProperty name="color" value="#FFFFFF"/>
    </inkml:brush>
  </inkml:definitions>
  <inkml:trace contextRef="#ctx0" brushRef="#br0">0 1 24575,'0'0'-8191</inkml:trace>
  <inkml:trace contextRef="#ctx0" brushRef="#br0" timeOffset="1">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9:21.026"/>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9:21.374"/>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0.997"/>
    </inkml:context>
    <inkml:brush xml:id="br0">
      <inkml:brushProperty name="width" value="0.1" units="cm"/>
      <inkml:brushProperty name="height" value="0.1" units="cm"/>
      <inkml:brushProperty name="color" value="#FFFFFF"/>
    </inkml:brush>
  </inkml:definitions>
  <inkml:trace contextRef="#ctx0" brushRef="#br0">1 0 24575,'0'0'-8191</inkml:trace>
  <inkml:trace contextRef="#ctx0" brushRef="#br0" timeOffset="1">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1.335"/>
    </inkml:context>
    <inkml:brush xml:id="br0">
      <inkml:brushProperty name="width" value="0.1" units="cm"/>
      <inkml:brushProperty name="height" value="0.1" units="cm"/>
      <inkml:brushProperty name="color" value="#FFFFFF"/>
    </inkml:brush>
  </inkml:definitions>
  <inkml:trace contextRef="#ctx0" brushRef="#br0">1 0 24575,'0'0'-8191</inkml:trace>
  <inkml:trace contextRef="#ctx0" brushRef="#br0" timeOffset="1">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2.348"/>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2.711"/>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3.117"/>
    </inkml:context>
    <inkml:brush xml:id="br0">
      <inkml:brushProperty name="width" value="0.1" units="cm"/>
      <inkml:brushProperty name="height" value="0.1" units="cm"/>
      <inkml:brushProperty name="color" value="#FFFFFF"/>
    </inkml:brush>
  </inkml:definitions>
  <inkml:trace contextRef="#ctx0" brushRef="#br0">0 1 24575,'0'0'-8191</inkml:trace>
  <inkml:trace contextRef="#ctx0" brushRef="#br0" timeOffset="1">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3.896"/>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4T06:28:54.250"/>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DE8B2-928F-4F16-AA3F-68965E18AF49}" type="datetimeFigureOut">
              <a:rPr lang="en-US" smtClean="0"/>
              <a:t>2/28/2023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49EFE-A0F6-4CE5-96E8-4B9D81D7C9C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A49EFE-A0F6-4CE5-96E8-4B9D81D7C9CE}"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2/28/2023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8.xml"/><Relationship Id="rId39" Type="http://schemas.openxmlformats.org/officeDocument/2006/relationships/customXml" Target="../ink/ink21.xml"/><Relationship Id="rId3" Type="http://schemas.openxmlformats.org/officeDocument/2006/relationships/customXml" Target="../ink/ink1.xml"/><Relationship Id="rId34" Type="http://schemas.openxmlformats.org/officeDocument/2006/relationships/customXml" Target="../ink/ink16.xml"/><Relationship Id="rId42" Type="http://schemas.openxmlformats.org/officeDocument/2006/relationships/customXml" Target="../ink/ink24.xml"/><Relationship Id="rId47" Type="http://schemas.openxmlformats.org/officeDocument/2006/relationships/customXml" Target="../ink/ink29.xml"/><Relationship Id="rId12"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customXml" Target="../ink/ink20.xml"/><Relationship Id="rId46" Type="http://schemas.openxmlformats.org/officeDocument/2006/relationships/customXml" Target="../ink/ink28.xml"/><Relationship Id="rId2" Type="http://schemas.openxmlformats.org/officeDocument/2006/relationships/image" Target="../media/image2.png"/><Relationship Id="rId16" Type="http://schemas.openxmlformats.org/officeDocument/2006/relationships/customXml" Target="../ink/ink11.xml"/><Relationship Id="rId29" Type="http://schemas.openxmlformats.org/officeDocument/2006/relationships/image" Target="../media/image9.png"/><Relationship Id="rId41"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32" Type="http://schemas.openxmlformats.org/officeDocument/2006/relationships/customXml" Target="../ink/ink14.xml"/><Relationship Id="rId37" Type="http://schemas.openxmlformats.org/officeDocument/2006/relationships/customXml" Target="../ink/ink19.xml"/><Relationship Id="rId40" Type="http://schemas.openxmlformats.org/officeDocument/2006/relationships/customXml" Target="../ink/ink22.xml"/><Relationship Id="rId45" Type="http://schemas.openxmlformats.org/officeDocument/2006/relationships/customXml" Target="../ink/ink27.xml"/><Relationship Id="rId5" Type="http://schemas.openxmlformats.org/officeDocument/2006/relationships/customXml" Target="../ink/ink2.xml"/><Relationship Id="rId15" Type="http://schemas.openxmlformats.org/officeDocument/2006/relationships/customXml" Target="../ink/ink10.xml"/><Relationship Id="rId36" Type="http://schemas.openxmlformats.org/officeDocument/2006/relationships/customXml" Target="../ink/ink18.xml"/><Relationship Id="rId10" Type="http://schemas.openxmlformats.org/officeDocument/2006/relationships/customXml" Target="../ink/ink5.xml"/><Relationship Id="rId31" Type="http://schemas.openxmlformats.org/officeDocument/2006/relationships/customXml" Target="../ink/ink13.xml"/><Relationship Id="rId44" Type="http://schemas.openxmlformats.org/officeDocument/2006/relationships/customXml" Target="../ink/ink26.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customXml" Target="../ink/ink9.xml"/><Relationship Id="rId30" Type="http://schemas.openxmlformats.org/officeDocument/2006/relationships/customXml" Target="../ink/ink12.xml"/><Relationship Id="rId35" Type="http://schemas.openxmlformats.org/officeDocument/2006/relationships/customXml" Target="../ink/ink17.xml"/><Relationship Id="rId43" Type="http://schemas.openxmlformats.org/officeDocument/2006/relationships/customXml" Target="../ink/ink25.xml"/><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46" y="1066800"/>
            <a:ext cx="8229600" cy="1752599"/>
          </a:xfrm>
        </p:spPr>
        <p:txBody>
          <a:bodyPr>
            <a:noAutofit/>
          </a:bodyPr>
          <a:lstStyle/>
          <a:p>
            <a:pPr algn="ctr"/>
            <a:r>
              <a:rPr lang="en-US" sz="4000" b="1" dirty="0">
                <a:solidFill>
                  <a:srgbClr val="FF0000"/>
                </a:solidFill>
                <a:effectLst>
                  <a:outerShdw blurRad="38100" dist="38100" dir="2700000" algn="tl">
                    <a:srgbClr val="000000">
                      <a:alpha val="43137"/>
                    </a:srgbClr>
                  </a:outerShdw>
                </a:effectLst>
                <a:cs typeface="Times New Roman" panose="02020603050405020304" pitchFamily="18" charset="0"/>
              </a:rPr>
              <a:t>IOT </a:t>
            </a:r>
            <a:r>
              <a:rPr lang="en-US" sz="4000" b="1" dirty="0">
                <a:solidFill>
                  <a:srgbClr val="FF0000"/>
                </a:solidFill>
                <a:effectLst>
                  <a:outerShdw blurRad="38100" dist="38100" dir="2700000" algn="tl">
                    <a:srgbClr val="000000">
                      <a:alpha val="43137"/>
                    </a:srgbClr>
                  </a:outerShdw>
                </a:effectLst>
                <a:latin typeface="+mn-lt"/>
                <a:cs typeface="Times New Roman" panose="02020603050405020304" pitchFamily="18" charset="0"/>
              </a:rPr>
              <a:t>BASED IRRIGATION </a:t>
            </a:r>
            <a:br>
              <a:rPr lang="en-US" sz="4000" b="1" dirty="0">
                <a:solidFill>
                  <a:srgbClr val="FF0000"/>
                </a:solidFill>
                <a:effectLst>
                  <a:outerShdw blurRad="38100" dist="38100" dir="2700000" algn="tl">
                    <a:srgbClr val="000000">
                      <a:alpha val="43137"/>
                    </a:srgbClr>
                  </a:outerShdw>
                </a:effectLst>
                <a:latin typeface="+mn-lt"/>
                <a:cs typeface="Times New Roman" panose="02020603050405020304" pitchFamily="18" charset="0"/>
              </a:rPr>
            </a:br>
            <a:r>
              <a:rPr lang="en-US" sz="4000" b="1" dirty="0">
                <a:solidFill>
                  <a:srgbClr val="FF0000"/>
                </a:solidFill>
                <a:effectLst>
                  <a:outerShdw blurRad="38100" dist="38100" dir="2700000" algn="tl">
                    <a:srgbClr val="000000">
                      <a:alpha val="43137"/>
                    </a:srgbClr>
                  </a:outerShdw>
                </a:effectLst>
                <a:latin typeface="+mn-lt"/>
                <a:cs typeface="Times New Roman" panose="02020603050405020304" pitchFamily="18" charset="0"/>
              </a:rPr>
              <a:t>SYSTEM FOR SMART FARMING</a:t>
            </a:r>
            <a:endParaRPr lang="en-US" sz="4000" b="1" dirty="0">
              <a:solidFill>
                <a:srgbClr val="FF0000"/>
              </a:solidFill>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219" y="1828800"/>
            <a:ext cx="4880610" cy="3594051"/>
          </a:xfrm>
        </p:spPr>
        <p:txBody>
          <a:bodyPr>
            <a:noAutofit/>
          </a:bodyPr>
          <a:lstStyle/>
          <a:p>
            <a:pPr algn="just"/>
            <a:r>
              <a:rPr lang="en-US" sz="2000" dirty="0">
                <a:latin typeface="Times New Roman" panose="02020603050405020304" pitchFamily="18" charset="0"/>
                <a:cs typeface="Times New Roman" panose="02020603050405020304" pitchFamily="18" charset="0"/>
              </a:rPr>
              <a:t>Arduino  is an open source electronics platform based on easy to use hardware and software.</a:t>
            </a:r>
          </a:p>
          <a:p>
            <a:pPr algn="just"/>
            <a:r>
              <a:rPr lang="en-US" sz="2000" dirty="0">
                <a:latin typeface="Times New Roman" panose="02020603050405020304" pitchFamily="18" charset="0"/>
                <a:cs typeface="Times New Roman" panose="02020603050405020304" pitchFamily="18" charset="0"/>
              </a:rPr>
              <a:t>It is a microcontroller board based on the ATmega328.</a:t>
            </a:r>
          </a:p>
          <a:p>
            <a:pPr algn="just"/>
            <a:r>
              <a:rPr lang="en-US" sz="2000" dirty="0">
                <a:latin typeface="Times New Roman" panose="02020603050405020304" pitchFamily="18" charset="0"/>
                <a:cs typeface="Times New Roman" panose="02020603050405020304" pitchFamily="18" charset="0"/>
              </a:rPr>
              <a:t>It has 14 digital input/output pins, 6 analog inputs, a 16 MHz ceramic resonator, a USB connection, a power jack, an ICSP header, and a reset button.</a:t>
            </a:r>
          </a:p>
          <a:p>
            <a:pPr algn="just"/>
            <a:r>
              <a:rPr lang="en-US" sz="2000" dirty="0">
                <a:latin typeface="Times New Roman" panose="02020603050405020304" pitchFamily="18" charset="0"/>
                <a:cs typeface="Times New Roman" panose="02020603050405020304" pitchFamily="18" charset="0"/>
              </a:rPr>
              <a:t>It contains everything needed to support the microcontroller; simply connect it to a computer with a USB cable or power it with a AC-to-DC adapter or battery to get started.</a:t>
            </a:r>
          </a:p>
        </p:txBody>
      </p:sp>
      <p:sp>
        <p:nvSpPr>
          <p:cNvPr id="4" name="Title 1"/>
          <p:cNvSpPr>
            <a:spLocks noGrp="1"/>
          </p:cNvSpPr>
          <p:nvPr>
            <p:ph type="title"/>
          </p:nvPr>
        </p:nvSpPr>
        <p:spPr>
          <a:xfrm>
            <a:off x="152400" y="609600"/>
            <a:ext cx="6705600" cy="1143000"/>
          </a:xfrm>
        </p:spPr>
        <p:txBody>
          <a:bodyPr>
            <a:noAutofit/>
          </a:bodyPr>
          <a:lstStyle/>
          <a:p>
            <a:pPr algn="ctr"/>
            <a:r>
              <a:rPr lang="en-US" sz="3200" b="1" dirty="0">
                <a:solidFill>
                  <a:srgbClr val="FF0000"/>
                </a:solidFill>
                <a:effectLst>
                  <a:outerShdw blurRad="38100" dist="38100" dir="2700000" algn="tl">
                    <a:srgbClr val="000000">
                      <a:alpha val="43137"/>
                    </a:srgbClr>
                  </a:outerShdw>
                </a:effectLst>
                <a:cs typeface="Times New Roman" panose="02020603050405020304" pitchFamily="18" charset="0"/>
              </a:rPr>
              <a:t>ARDUINO nano MICROCONTROLLER</a:t>
            </a:r>
          </a:p>
        </p:txBody>
      </p:sp>
      <p:pic>
        <p:nvPicPr>
          <p:cNvPr id="2" name="Picture 1"/>
          <p:cNvPicPr>
            <a:picLocks noChangeAspect="1"/>
          </p:cNvPicPr>
          <p:nvPr/>
        </p:nvPicPr>
        <p:blipFill>
          <a:blip r:embed="rId2"/>
          <a:stretch>
            <a:fillRect/>
          </a:stretch>
        </p:blipFill>
        <p:spPr>
          <a:xfrm>
            <a:off x="6130165" y="1408283"/>
            <a:ext cx="3009122" cy="3197564"/>
          </a:xfrm>
          <a:prstGeom prst="rect">
            <a:avLst/>
          </a:prstGeom>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9EFD0116-1A7D-3644-2CD2-9AA62345D6DE}"/>
                  </a:ext>
                </a:extLst>
              </p14:cNvPr>
              <p14:cNvContentPartPr/>
              <p14:nvPr/>
            </p14:nvContentPartPr>
            <p14:xfrm>
              <a:off x="3827197" y="2752545"/>
              <a:ext cx="360" cy="360"/>
            </p14:xfrm>
          </p:contentPart>
        </mc:Choice>
        <mc:Fallback xmlns="">
          <p:pic>
            <p:nvPicPr>
              <p:cNvPr id="16" name="Ink 15">
                <a:extLst>
                  <a:ext uri="{FF2B5EF4-FFF2-40B4-BE49-F238E27FC236}">
                    <a16:creationId xmlns:a16="http://schemas.microsoft.com/office/drawing/2014/main" id="{9EFD0116-1A7D-3644-2CD2-9AA62345D6DE}"/>
                  </a:ext>
                </a:extLst>
              </p:cNvPr>
              <p:cNvPicPr/>
              <p:nvPr/>
            </p:nvPicPr>
            <p:blipFill>
              <a:blip r:embed="rId4"/>
              <a:stretch>
                <a:fillRect/>
              </a:stretch>
            </p:blipFill>
            <p:spPr>
              <a:xfrm>
                <a:off x="3809557" y="27345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1589EC2E-D361-12AE-D295-62B0C989BBD5}"/>
                  </a:ext>
                </a:extLst>
              </p14:cNvPr>
              <p14:cNvContentPartPr/>
              <p14:nvPr/>
            </p14:nvContentPartPr>
            <p14:xfrm>
              <a:off x="3827197" y="2752545"/>
              <a:ext cx="360" cy="360"/>
            </p14:xfrm>
          </p:contentPart>
        </mc:Choice>
        <mc:Fallback xmlns="">
          <p:pic>
            <p:nvPicPr>
              <p:cNvPr id="17" name="Ink 16">
                <a:extLst>
                  <a:ext uri="{FF2B5EF4-FFF2-40B4-BE49-F238E27FC236}">
                    <a16:creationId xmlns:a16="http://schemas.microsoft.com/office/drawing/2014/main" id="{1589EC2E-D361-12AE-D295-62B0C989BBD5}"/>
                  </a:ext>
                </a:extLst>
              </p:cNvPr>
              <p:cNvPicPr/>
              <p:nvPr/>
            </p:nvPicPr>
            <p:blipFill>
              <a:blip r:embed="rId4"/>
              <a:stretch>
                <a:fillRect/>
              </a:stretch>
            </p:blipFill>
            <p:spPr>
              <a:xfrm>
                <a:off x="3809557" y="27345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D1234500-6BE9-2ECC-457B-88531F3FE34B}"/>
                  </a:ext>
                </a:extLst>
              </p14:cNvPr>
              <p14:cNvContentPartPr/>
              <p14:nvPr/>
            </p14:nvContentPartPr>
            <p14:xfrm>
              <a:off x="3827197" y="2752545"/>
              <a:ext cx="360" cy="360"/>
            </p14:xfrm>
          </p:contentPart>
        </mc:Choice>
        <mc:Fallback xmlns="">
          <p:pic>
            <p:nvPicPr>
              <p:cNvPr id="18" name="Ink 17">
                <a:extLst>
                  <a:ext uri="{FF2B5EF4-FFF2-40B4-BE49-F238E27FC236}">
                    <a16:creationId xmlns:a16="http://schemas.microsoft.com/office/drawing/2014/main" id="{D1234500-6BE9-2ECC-457B-88531F3FE34B}"/>
                  </a:ext>
                </a:extLst>
              </p:cNvPr>
              <p:cNvPicPr/>
              <p:nvPr/>
            </p:nvPicPr>
            <p:blipFill>
              <a:blip r:embed="rId8"/>
              <a:stretch>
                <a:fillRect/>
              </a:stretch>
            </p:blipFill>
            <p:spPr>
              <a:xfrm>
                <a:off x="3809557" y="27345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558791A6-7294-A66D-67F8-354448C5172D}"/>
                  </a:ext>
                </a:extLst>
              </p14:cNvPr>
              <p14:cNvContentPartPr/>
              <p14:nvPr/>
            </p14:nvContentPartPr>
            <p14:xfrm>
              <a:off x="3827197" y="2752545"/>
              <a:ext cx="360" cy="360"/>
            </p14:xfrm>
          </p:contentPart>
        </mc:Choice>
        <mc:Fallback xmlns="">
          <p:pic>
            <p:nvPicPr>
              <p:cNvPr id="19" name="Ink 18">
                <a:extLst>
                  <a:ext uri="{FF2B5EF4-FFF2-40B4-BE49-F238E27FC236}">
                    <a16:creationId xmlns:a16="http://schemas.microsoft.com/office/drawing/2014/main" id="{558791A6-7294-A66D-67F8-354448C5172D}"/>
                  </a:ext>
                </a:extLst>
              </p:cNvPr>
              <p:cNvPicPr/>
              <p:nvPr/>
            </p:nvPicPr>
            <p:blipFill>
              <a:blip r:embed="rId8"/>
              <a:stretch>
                <a:fillRect/>
              </a:stretch>
            </p:blipFill>
            <p:spPr>
              <a:xfrm>
                <a:off x="3809557" y="27345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4BA078BB-17AA-DCA0-1385-F00899A4CDFB}"/>
                  </a:ext>
                </a:extLst>
              </p14:cNvPr>
              <p14:cNvContentPartPr/>
              <p14:nvPr/>
            </p14:nvContentPartPr>
            <p14:xfrm>
              <a:off x="6598837" y="2139465"/>
              <a:ext cx="360" cy="360"/>
            </p14:xfrm>
          </p:contentPart>
        </mc:Choice>
        <mc:Fallback xmlns="">
          <p:pic>
            <p:nvPicPr>
              <p:cNvPr id="21" name="Ink 20">
                <a:extLst>
                  <a:ext uri="{FF2B5EF4-FFF2-40B4-BE49-F238E27FC236}">
                    <a16:creationId xmlns:a16="http://schemas.microsoft.com/office/drawing/2014/main" id="{4BA078BB-17AA-DCA0-1385-F00899A4CDFB}"/>
                  </a:ext>
                </a:extLst>
              </p:cNvPr>
              <p:cNvPicPr/>
              <p:nvPr/>
            </p:nvPicPr>
            <p:blipFill>
              <a:blip r:embed="rId4"/>
              <a:stretch>
                <a:fillRect/>
              </a:stretch>
            </p:blipFill>
            <p:spPr>
              <a:xfrm>
                <a:off x="6580837" y="2121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61B5BA14-3780-74DB-CD89-31C8066836F3}"/>
                  </a:ext>
                </a:extLst>
              </p14:cNvPr>
              <p14:cNvContentPartPr/>
              <p14:nvPr/>
            </p14:nvContentPartPr>
            <p14:xfrm>
              <a:off x="6598837" y="2139465"/>
              <a:ext cx="360" cy="360"/>
            </p14:xfrm>
          </p:contentPart>
        </mc:Choice>
        <mc:Fallback xmlns="">
          <p:pic>
            <p:nvPicPr>
              <p:cNvPr id="22" name="Ink 21">
                <a:extLst>
                  <a:ext uri="{FF2B5EF4-FFF2-40B4-BE49-F238E27FC236}">
                    <a16:creationId xmlns:a16="http://schemas.microsoft.com/office/drawing/2014/main" id="{61B5BA14-3780-74DB-CD89-31C8066836F3}"/>
                  </a:ext>
                </a:extLst>
              </p:cNvPr>
              <p:cNvPicPr/>
              <p:nvPr/>
            </p:nvPicPr>
            <p:blipFill>
              <a:blip r:embed="rId4"/>
              <a:stretch>
                <a:fillRect/>
              </a:stretch>
            </p:blipFill>
            <p:spPr>
              <a:xfrm>
                <a:off x="6580837" y="2121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E306721E-70D3-8883-1B47-ED0D58203112}"/>
                  </a:ext>
                </a:extLst>
              </p14:cNvPr>
              <p14:cNvContentPartPr/>
              <p14:nvPr/>
            </p14:nvContentPartPr>
            <p14:xfrm>
              <a:off x="6598837" y="2139465"/>
              <a:ext cx="360" cy="360"/>
            </p14:xfrm>
          </p:contentPart>
        </mc:Choice>
        <mc:Fallback xmlns="">
          <p:pic>
            <p:nvPicPr>
              <p:cNvPr id="23" name="Ink 22">
                <a:extLst>
                  <a:ext uri="{FF2B5EF4-FFF2-40B4-BE49-F238E27FC236}">
                    <a16:creationId xmlns:a16="http://schemas.microsoft.com/office/drawing/2014/main" id="{E306721E-70D3-8883-1B47-ED0D58203112}"/>
                  </a:ext>
                </a:extLst>
              </p:cNvPr>
              <p:cNvPicPr/>
              <p:nvPr/>
            </p:nvPicPr>
            <p:blipFill>
              <a:blip r:embed="rId8"/>
              <a:stretch>
                <a:fillRect/>
              </a:stretch>
            </p:blipFill>
            <p:spPr>
              <a:xfrm>
                <a:off x="6580837" y="2121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A8E9D83D-B7CF-71F6-74A6-9AE3DA559F5D}"/>
                  </a:ext>
                </a:extLst>
              </p14:cNvPr>
              <p14:cNvContentPartPr/>
              <p14:nvPr/>
            </p14:nvContentPartPr>
            <p14:xfrm>
              <a:off x="6947677" y="2337825"/>
              <a:ext cx="360" cy="360"/>
            </p14:xfrm>
          </p:contentPart>
        </mc:Choice>
        <mc:Fallback xmlns="">
          <p:pic>
            <p:nvPicPr>
              <p:cNvPr id="24" name="Ink 23">
                <a:extLst>
                  <a:ext uri="{FF2B5EF4-FFF2-40B4-BE49-F238E27FC236}">
                    <a16:creationId xmlns:a16="http://schemas.microsoft.com/office/drawing/2014/main" id="{A8E9D83D-B7CF-71F6-74A6-9AE3DA559F5D}"/>
                  </a:ext>
                </a:extLst>
              </p:cNvPr>
              <p:cNvPicPr/>
              <p:nvPr/>
            </p:nvPicPr>
            <p:blipFill>
              <a:blip r:embed="rId4"/>
              <a:stretch>
                <a:fillRect/>
              </a:stretch>
            </p:blipFill>
            <p:spPr>
              <a:xfrm>
                <a:off x="69296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8DF73885-70D6-A2C6-BB13-133671596D1B}"/>
                  </a:ext>
                </a:extLst>
              </p14:cNvPr>
              <p14:cNvContentPartPr/>
              <p14:nvPr/>
            </p14:nvContentPartPr>
            <p14:xfrm>
              <a:off x="6947677" y="2337825"/>
              <a:ext cx="360" cy="360"/>
            </p14:xfrm>
          </p:contentPart>
        </mc:Choice>
        <mc:Fallback xmlns="">
          <p:pic>
            <p:nvPicPr>
              <p:cNvPr id="25" name="Ink 24">
                <a:extLst>
                  <a:ext uri="{FF2B5EF4-FFF2-40B4-BE49-F238E27FC236}">
                    <a16:creationId xmlns:a16="http://schemas.microsoft.com/office/drawing/2014/main" id="{8DF73885-70D6-A2C6-BB13-133671596D1B}"/>
                  </a:ext>
                </a:extLst>
              </p:cNvPr>
              <p:cNvPicPr/>
              <p:nvPr/>
            </p:nvPicPr>
            <p:blipFill>
              <a:blip r:embed="rId4"/>
              <a:stretch>
                <a:fillRect/>
              </a:stretch>
            </p:blipFill>
            <p:spPr>
              <a:xfrm>
                <a:off x="69296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78B60E02-2919-855B-554D-A16AD4E03E52}"/>
                  </a:ext>
                </a:extLst>
              </p14:cNvPr>
              <p14:cNvContentPartPr/>
              <p14:nvPr/>
            </p14:nvContentPartPr>
            <p14:xfrm>
              <a:off x="6947677" y="2337825"/>
              <a:ext cx="360" cy="360"/>
            </p14:xfrm>
          </p:contentPart>
        </mc:Choice>
        <mc:Fallback xmlns="">
          <p:pic>
            <p:nvPicPr>
              <p:cNvPr id="26" name="Ink 25">
                <a:extLst>
                  <a:ext uri="{FF2B5EF4-FFF2-40B4-BE49-F238E27FC236}">
                    <a16:creationId xmlns:a16="http://schemas.microsoft.com/office/drawing/2014/main" id="{78B60E02-2919-855B-554D-A16AD4E03E52}"/>
                  </a:ext>
                </a:extLst>
              </p:cNvPr>
              <p:cNvPicPr/>
              <p:nvPr/>
            </p:nvPicPr>
            <p:blipFill>
              <a:blip r:embed="rId4"/>
              <a:stretch>
                <a:fillRect/>
              </a:stretch>
            </p:blipFill>
            <p:spPr>
              <a:xfrm>
                <a:off x="69296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239AEEB2-0C10-77B9-71D4-0017A010412F}"/>
                  </a:ext>
                </a:extLst>
              </p14:cNvPr>
              <p14:cNvContentPartPr/>
              <p14:nvPr/>
            </p14:nvContentPartPr>
            <p14:xfrm>
              <a:off x="6883237" y="2337825"/>
              <a:ext cx="64440" cy="360"/>
            </p14:xfrm>
          </p:contentPart>
        </mc:Choice>
        <mc:Fallback xmlns="">
          <p:pic>
            <p:nvPicPr>
              <p:cNvPr id="27" name="Ink 26">
                <a:extLst>
                  <a:ext uri="{FF2B5EF4-FFF2-40B4-BE49-F238E27FC236}">
                    <a16:creationId xmlns:a16="http://schemas.microsoft.com/office/drawing/2014/main" id="{239AEEB2-0C10-77B9-71D4-0017A010412F}"/>
                  </a:ext>
                </a:extLst>
              </p:cNvPr>
              <p:cNvPicPr/>
              <p:nvPr/>
            </p:nvPicPr>
            <p:blipFill>
              <a:blip r:embed="rId29"/>
              <a:stretch>
                <a:fillRect/>
              </a:stretch>
            </p:blipFill>
            <p:spPr>
              <a:xfrm>
                <a:off x="6865597" y="2319825"/>
                <a:ext cx="100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5159BD96-7E01-0FD1-9E1E-1FD8AABFB009}"/>
                  </a:ext>
                </a:extLst>
              </p14:cNvPr>
              <p14:cNvContentPartPr/>
              <p14:nvPr/>
            </p14:nvContentPartPr>
            <p14:xfrm>
              <a:off x="6871717" y="2337825"/>
              <a:ext cx="360" cy="360"/>
            </p14:xfrm>
          </p:contentPart>
        </mc:Choice>
        <mc:Fallback xmlns="">
          <p:pic>
            <p:nvPicPr>
              <p:cNvPr id="28" name="Ink 27">
                <a:extLst>
                  <a:ext uri="{FF2B5EF4-FFF2-40B4-BE49-F238E27FC236}">
                    <a16:creationId xmlns:a16="http://schemas.microsoft.com/office/drawing/2014/main" id="{5159BD96-7E01-0FD1-9E1E-1FD8AABFB009}"/>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8D9C86D9-D3D7-88F1-D29A-73527AF414B7}"/>
                  </a:ext>
                </a:extLst>
              </p14:cNvPr>
              <p14:cNvContentPartPr/>
              <p14:nvPr/>
            </p14:nvContentPartPr>
            <p14:xfrm>
              <a:off x="6871717" y="2337825"/>
              <a:ext cx="360" cy="360"/>
            </p14:xfrm>
          </p:contentPart>
        </mc:Choice>
        <mc:Fallback xmlns="">
          <p:pic>
            <p:nvPicPr>
              <p:cNvPr id="29" name="Ink 28">
                <a:extLst>
                  <a:ext uri="{FF2B5EF4-FFF2-40B4-BE49-F238E27FC236}">
                    <a16:creationId xmlns:a16="http://schemas.microsoft.com/office/drawing/2014/main" id="{8D9C86D9-D3D7-88F1-D29A-73527AF414B7}"/>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90A264FA-CC57-D145-07EA-7310F32B4C9C}"/>
                  </a:ext>
                </a:extLst>
              </p14:cNvPr>
              <p14:cNvContentPartPr/>
              <p14:nvPr/>
            </p14:nvContentPartPr>
            <p14:xfrm>
              <a:off x="6871717" y="2337825"/>
              <a:ext cx="360" cy="360"/>
            </p14:xfrm>
          </p:contentPart>
        </mc:Choice>
        <mc:Fallback xmlns="">
          <p:pic>
            <p:nvPicPr>
              <p:cNvPr id="30" name="Ink 29">
                <a:extLst>
                  <a:ext uri="{FF2B5EF4-FFF2-40B4-BE49-F238E27FC236}">
                    <a16:creationId xmlns:a16="http://schemas.microsoft.com/office/drawing/2014/main" id="{90A264FA-CC57-D145-07EA-7310F32B4C9C}"/>
                  </a:ext>
                </a:extLst>
              </p:cNvPr>
              <p:cNvPicPr/>
              <p:nvPr/>
            </p:nvPicPr>
            <p:blipFill>
              <a:blip r:embed="rId8"/>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 30">
                <a:extLst>
                  <a:ext uri="{FF2B5EF4-FFF2-40B4-BE49-F238E27FC236}">
                    <a16:creationId xmlns:a16="http://schemas.microsoft.com/office/drawing/2014/main" id="{E0FE3110-18C7-5A85-0985-3A7322AFB5DF}"/>
                  </a:ext>
                </a:extLst>
              </p14:cNvPr>
              <p14:cNvContentPartPr/>
              <p14:nvPr/>
            </p14:nvContentPartPr>
            <p14:xfrm>
              <a:off x="6871717" y="2337825"/>
              <a:ext cx="360" cy="360"/>
            </p14:xfrm>
          </p:contentPart>
        </mc:Choice>
        <mc:Fallback xmlns="">
          <p:pic>
            <p:nvPicPr>
              <p:cNvPr id="31" name="Ink 30">
                <a:extLst>
                  <a:ext uri="{FF2B5EF4-FFF2-40B4-BE49-F238E27FC236}">
                    <a16:creationId xmlns:a16="http://schemas.microsoft.com/office/drawing/2014/main" id="{E0FE3110-18C7-5A85-0985-3A7322AFB5DF}"/>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DB7E02F9-2D87-7058-6C48-663FC32F90A3}"/>
                  </a:ext>
                </a:extLst>
              </p14:cNvPr>
              <p14:cNvContentPartPr/>
              <p14:nvPr/>
            </p14:nvContentPartPr>
            <p14:xfrm>
              <a:off x="6871717" y="2337825"/>
              <a:ext cx="360" cy="360"/>
            </p14:xfrm>
          </p:contentPart>
        </mc:Choice>
        <mc:Fallback xmlns="">
          <p:pic>
            <p:nvPicPr>
              <p:cNvPr id="32" name="Ink 31">
                <a:extLst>
                  <a:ext uri="{FF2B5EF4-FFF2-40B4-BE49-F238E27FC236}">
                    <a16:creationId xmlns:a16="http://schemas.microsoft.com/office/drawing/2014/main" id="{DB7E02F9-2D87-7058-6C48-663FC32F90A3}"/>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536DE181-4B0E-5DF7-8653-A603DF5750E5}"/>
                  </a:ext>
                </a:extLst>
              </p14:cNvPr>
              <p14:cNvContentPartPr/>
              <p14:nvPr/>
            </p14:nvContentPartPr>
            <p14:xfrm>
              <a:off x="6871717" y="2337825"/>
              <a:ext cx="360" cy="360"/>
            </p14:xfrm>
          </p:contentPart>
        </mc:Choice>
        <mc:Fallback xmlns="">
          <p:pic>
            <p:nvPicPr>
              <p:cNvPr id="33" name="Ink 32">
                <a:extLst>
                  <a:ext uri="{FF2B5EF4-FFF2-40B4-BE49-F238E27FC236}">
                    <a16:creationId xmlns:a16="http://schemas.microsoft.com/office/drawing/2014/main" id="{536DE181-4B0E-5DF7-8653-A603DF5750E5}"/>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C14FF058-09BE-23D9-B093-3DFFA45F7D03}"/>
                  </a:ext>
                </a:extLst>
              </p14:cNvPr>
              <p14:cNvContentPartPr/>
              <p14:nvPr/>
            </p14:nvContentPartPr>
            <p14:xfrm>
              <a:off x="6871717" y="2337825"/>
              <a:ext cx="360" cy="360"/>
            </p14:xfrm>
          </p:contentPart>
        </mc:Choice>
        <mc:Fallback xmlns="">
          <p:pic>
            <p:nvPicPr>
              <p:cNvPr id="34" name="Ink 33">
                <a:extLst>
                  <a:ext uri="{FF2B5EF4-FFF2-40B4-BE49-F238E27FC236}">
                    <a16:creationId xmlns:a16="http://schemas.microsoft.com/office/drawing/2014/main" id="{C14FF058-09BE-23D9-B093-3DFFA45F7D03}"/>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5" name="Ink 34">
                <a:extLst>
                  <a:ext uri="{FF2B5EF4-FFF2-40B4-BE49-F238E27FC236}">
                    <a16:creationId xmlns:a16="http://schemas.microsoft.com/office/drawing/2014/main" id="{CCFA2F20-E05E-DC9C-5930-005D3DD5D27B}"/>
                  </a:ext>
                </a:extLst>
              </p14:cNvPr>
              <p14:cNvContentPartPr/>
              <p14:nvPr/>
            </p14:nvContentPartPr>
            <p14:xfrm>
              <a:off x="6871717" y="2337825"/>
              <a:ext cx="360" cy="360"/>
            </p14:xfrm>
          </p:contentPart>
        </mc:Choice>
        <mc:Fallback xmlns="">
          <p:pic>
            <p:nvPicPr>
              <p:cNvPr id="35" name="Ink 34">
                <a:extLst>
                  <a:ext uri="{FF2B5EF4-FFF2-40B4-BE49-F238E27FC236}">
                    <a16:creationId xmlns:a16="http://schemas.microsoft.com/office/drawing/2014/main" id="{CCFA2F20-E05E-DC9C-5930-005D3DD5D27B}"/>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51C7FD22-DC2C-D615-5968-76AEE0CAF67E}"/>
                  </a:ext>
                </a:extLst>
              </p14:cNvPr>
              <p14:cNvContentPartPr/>
              <p14:nvPr/>
            </p14:nvContentPartPr>
            <p14:xfrm>
              <a:off x="6871717" y="2337825"/>
              <a:ext cx="360" cy="360"/>
            </p14:xfrm>
          </p:contentPart>
        </mc:Choice>
        <mc:Fallback xmlns="">
          <p:pic>
            <p:nvPicPr>
              <p:cNvPr id="36" name="Ink 35">
                <a:extLst>
                  <a:ext uri="{FF2B5EF4-FFF2-40B4-BE49-F238E27FC236}">
                    <a16:creationId xmlns:a16="http://schemas.microsoft.com/office/drawing/2014/main" id="{51C7FD22-DC2C-D615-5968-76AEE0CAF67E}"/>
                  </a:ext>
                </a:extLst>
              </p:cNvPr>
              <p:cNvPicPr/>
              <p:nvPr/>
            </p:nvPicPr>
            <p:blipFill>
              <a:blip r:embed="rId8"/>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7" name="Ink 36">
                <a:extLst>
                  <a:ext uri="{FF2B5EF4-FFF2-40B4-BE49-F238E27FC236}">
                    <a16:creationId xmlns:a16="http://schemas.microsoft.com/office/drawing/2014/main" id="{52D44065-8917-D209-3732-A79715E9AD8C}"/>
                  </a:ext>
                </a:extLst>
              </p14:cNvPr>
              <p14:cNvContentPartPr/>
              <p14:nvPr/>
            </p14:nvContentPartPr>
            <p14:xfrm>
              <a:off x="6871717" y="2337825"/>
              <a:ext cx="360" cy="360"/>
            </p14:xfrm>
          </p:contentPart>
        </mc:Choice>
        <mc:Fallback xmlns="">
          <p:pic>
            <p:nvPicPr>
              <p:cNvPr id="37" name="Ink 36">
                <a:extLst>
                  <a:ext uri="{FF2B5EF4-FFF2-40B4-BE49-F238E27FC236}">
                    <a16:creationId xmlns:a16="http://schemas.microsoft.com/office/drawing/2014/main" id="{52D44065-8917-D209-3732-A79715E9AD8C}"/>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57799532-03F0-A1CB-479D-54731483D7A5}"/>
                  </a:ext>
                </a:extLst>
              </p14:cNvPr>
              <p14:cNvContentPartPr/>
              <p14:nvPr/>
            </p14:nvContentPartPr>
            <p14:xfrm>
              <a:off x="6871717" y="2337825"/>
              <a:ext cx="360" cy="360"/>
            </p14:xfrm>
          </p:contentPart>
        </mc:Choice>
        <mc:Fallback xmlns="">
          <p:pic>
            <p:nvPicPr>
              <p:cNvPr id="38" name="Ink 37">
                <a:extLst>
                  <a:ext uri="{FF2B5EF4-FFF2-40B4-BE49-F238E27FC236}">
                    <a16:creationId xmlns:a16="http://schemas.microsoft.com/office/drawing/2014/main" id="{57799532-03F0-A1CB-479D-54731483D7A5}"/>
                  </a:ext>
                </a:extLst>
              </p:cNvPr>
              <p:cNvPicPr/>
              <p:nvPr/>
            </p:nvPicPr>
            <p:blipFill>
              <a:blip r:embed="rId4"/>
              <a:stretch>
                <a:fillRect/>
              </a:stretch>
            </p:blipFill>
            <p:spPr>
              <a:xfrm>
                <a:off x="6854077" y="23198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2ACC4A35-220D-CF48-CB2B-94202F9FB977}"/>
                  </a:ext>
                </a:extLst>
              </p14:cNvPr>
              <p14:cNvContentPartPr/>
              <p14:nvPr/>
            </p14:nvContentPartPr>
            <p14:xfrm>
              <a:off x="6871717" y="2337825"/>
              <a:ext cx="360" cy="360"/>
            </p14:xfrm>
          </p:contentPart>
        </mc:Choice>
        <mc:Fallback xmlns="">
          <p:pic>
            <p:nvPicPr>
              <p:cNvPr id="39" name="Ink 38">
                <a:extLst>
                  <a:ext uri="{FF2B5EF4-FFF2-40B4-BE49-F238E27FC236}">
                    <a16:creationId xmlns:a16="http://schemas.microsoft.com/office/drawing/2014/main" id="{2ACC4A35-220D-CF48-CB2B-94202F9FB977}"/>
                  </a:ext>
                </a:extLst>
              </p:cNvPr>
              <p:cNvPicPr/>
              <p:nvPr/>
            </p:nvPicPr>
            <p:blipFill>
              <a:blip r:embed="rId4"/>
              <a:stretch>
                <a:fillRect/>
              </a:stretch>
            </p:blipFill>
            <p:spPr>
              <a:xfrm>
                <a:off x="6854077" y="2319825"/>
                <a:ext cx="36000" cy="36000"/>
              </a:xfrm>
              <a:prstGeom prst="rect">
                <a:avLst/>
              </a:prstGeom>
            </p:spPr>
          </p:pic>
        </mc:Fallback>
      </mc:AlternateContent>
      <p:grpSp>
        <p:nvGrpSpPr>
          <p:cNvPr id="52" name="Group 51">
            <a:extLst>
              <a:ext uri="{FF2B5EF4-FFF2-40B4-BE49-F238E27FC236}">
                <a16:creationId xmlns:a16="http://schemas.microsoft.com/office/drawing/2014/main" id="{7FC55795-8E75-0FD3-1228-8C118D4545C2}"/>
              </a:ext>
            </a:extLst>
          </p:cNvPr>
          <p:cNvGrpSpPr/>
          <p:nvPr/>
        </p:nvGrpSpPr>
        <p:grpSpPr>
          <a:xfrm>
            <a:off x="4015837" y="1159185"/>
            <a:ext cx="360" cy="360"/>
            <a:chOff x="4015837" y="1159185"/>
            <a:chExt cx="360" cy="36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75E3F8C5-9929-272F-2277-3E4F4FDFA60E}"/>
                    </a:ext>
                  </a:extLst>
                </p14:cNvPr>
                <p14:cNvContentPartPr/>
                <p14:nvPr/>
              </p14:nvContentPartPr>
              <p14:xfrm>
                <a:off x="4015837" y="1159185"/>
                <a:ext cx="360" cy="360"/>
              </p14:xfrm>
            </p:contentPart>
          </mc:Choice>
          <mc:Fallback xmlns="">
            <p:pic>
              <p:nvPicPr>
                <p:cNvPr id="48" name="Ink 47">
                  <a:extLst>
                    <a:ext uri="{FF2B5EF4-FFF2-40B4-BE49-F238E27FC236}">
                      <a16:creationId xmlns:a16="http://schemas.microsoft.com/office/drawing/2014/main" id="{75E3F8C5-9929-272F-2277-3E4F4FDFA60E}"/>
                    </a:ext>
                  </a:extLst>
                </p:cNvPr>
                <p:cNvPicPr/>
                <p:nvPr/>
              </p:nvPicPr>
              <p:blipFill>
                <a:blip r:embed="rId4"/>
                <a:stretch>
                  <a:fillRect/>
                </a:stretch>
              </p:blipFill>
              <p:spPr>
                <a:xfrm>
                  <a:off x="3997837" y="11415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48F097A0-7910-4012-F8C7-6A0368150851}"/>
                    </a:ext>
                  </a:extLst>
                </p14:cNvPr>
                <p14:cNvContentPartPr/>
                <p14:nvPr/>
              </p14:nvContentPartPr>
              <p14:xfrm>
                <a:off x="4015837" y="1159185"/>
                <a:ext cx="360" cy="360"/>
              </p14:xfrm>
            </p:contentPart>
          </mc:Choice>
          <mc:Fallback xmlns="">
            <p:pic>
              <p:nvPicPr>
                <p:cNvPr id="49" name="Ink 48">
                  <a:extLst>
                    <a:ext uri="{FF2B5EF4-FFF2-40B4-BE49-F238E27FC236}">
                      <a16:creationId xmlns:a16="http://schemas.microsoft.com/office/drawing/2014/main" id="{48F097A0-7910-4012-F8C7-6A0368150851}"/>
                    </a:ext>
                  </a:extLst>
                </p:cNvPr>
                <p:cNvPicPr/>
                <p:nvPr/>
              </p:nvPicPr>
              <p:blipFill>
                <a:blip r:embed="rId4"/>
                <a:stretch>
                  <a:fillRect/>
                </a:stretch>
              </p:blipFill>
              <p:spPr>
                <a:xfrm>
                  <a:off x="3997837" y="11415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01E34E6A-93A8-A38D-C481-F940B941320B}"/>
                    </a:ext>
                  </a:extLst>
                </p14:cNvPr>
                <p14:cNvContentPartPr/>
                <p14:nvPr/>
              </p14:nvContentPartPr>
              <p14:xfrm>
                <a:off x="4015837" y="1159185"/>
                <a:ext cx="360" cy="360"/>
              </p14:xfrm>
            </p:contentPart>
          </mc:Choice>
          <mc:Fallback xmlns="">
            <p:pic>
              <p:nvPicPr>
                <p:cNvPr id="50" name="Ink 49">
                  <a:extLst>
                    <a:ext uri="{FF2B5EF4-FFF2-40B4-BE49-F238E27FC236}">
                      <a16:creationId xmlns:a16="http://schemas.microsoft.com/office/drawing/2014/main" id="{01E34E6A-93A8-A38D-C481-F940B941320B}"/>
                    </a:ext>
                  </a:extLst>
                </p:cNvPr>
                <p:cNvPicPr/>
                <p:nvPr/>
              </p:nvPicPr>
              <p:blipFill>
                <a:blip r:embed="rId4"/>
                <a:stretch>
                  <a:fillRect/>
                </a:stretch>
              </p:blipFill>
              <p:spPr>
                <a:xfrm>
                  <a:off x="3997837" y="11415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1" name="Ink 50">
                  <a:extLst>
                    <a:ext uri="{FF2B5EF4-FFF2-40B4-BE49-F238E27FC236}">
                      <a16:creationId xmlns:a16="http://schemas.microsoft.com/office/drawing/2014/main" id="{763340B4-0CF3-DFC9-5A67-49A2962CA08E}"/>
                    </a:ext>
                  </a:extLst>
                </p14:cNvPr>
                <p14:cNvContentPartPr/>
                <p14:nvPr/>
              </p14:nvContentPartPr>
              <p14:xfrm>
                <a:off x="4015837" y="1159185"/>
                <a:ext cx="360" cy="360"/>
              </p14:xfrm>
            </p:contentPart>
          </mc:Choice>
          <mc:Fallback xmlns="">
            <p:pic>
              <p:nvPicPr>
                <p:cNvPr id="51" name="Ink 50">
                  <a:extLst>
                    <a:ext uri="{FF2B5EF4-FFF2-40B4-BE49-F238E27FC236}">
                      <a16:creationId xmlns:a16="http://schemas.microsoft.com/office/drawing/2014/main" id="{763340B4-0CF3-DFC9-5A67-49A2962CA08E}"/>
                    </a:ext>
                  </a:extLst>
                </p:cNvPr>
                <p:cNvPicPr/>
                <p:nvPr/>
              </p:nvPicPr>
              <p:blipFill>
                <a:blip r:embed="rId8"/>
                <a:stretch>
                  <a:fillRect/>
                </a:stretch>
              </p:blipFill>
              <p:spPr>
                <a:xfrm>
                  <a:off x="3997837" y="1141545"/>
                  <a:ext cx="36000" cy="36000"/>
                </a:xfrm>
                <a:prstGeom prst="rect">
                  <a:avLst/>
                </a:prstGeom>
              </p:spPr>
            </p:pic>
          </mc:Fallback>
        </mc:AlternateContent>
      </p:grpSp>
      <p:grpSp>
        <p:nvGrpSpPr>
          <p:cNvPr id="55" name="Group 54">
            <a:extLst>
              <a:ext uri="{FF2B5EF4-FFF2-40B4-BE49-F238E27FC236}">
                <a16:creationId xmlns:a16="http://schemas.microsoft.com/office/drawing/2014/main" id="{6BECC539-3237-8959-381F-C956A6F885EB}"/>
              </a:ext>
            </a:extLst>
          </p:cNvPr>
          <p:cNvGrpSpPr/>
          <p:nvPr/>
        </p:nvGrpSpPr>
        <p:grpSpPr>
          <a:xfrm>
            <a:off x="2563957" y="2874945"/>
            <a:ext cx="360" cy="360"/>
            <a:chOff x="2563957" y="2874945"/>
            <a:chExt cx="360" cy="360"/>
          </a:xfrm>
        </p:grpSpPr>
        <mc:AlternateContent xmlns:mc="http://schemas.openxmlformats.org/markup-compatibility/2006" xmlns:p14="http://schemas.microsoft.com/office/powerpoint/2010/main">
          <mc:Choice Requires="p14">
            <p:contentPart p14:bwMode="auto" r:id="rId46">
              <p14:nvContentPartPr>
                <p14:cNvPr id="53" name="Ink 52">
                  <a:extLst>
                    <a:ext uri="{FF2B5EF4-FFF2-40B4-BE49-F238E27FC236}">
                      <a16:creationId xmlns:a16="http://schemas.microsoft.com/office/drawing/2014/main" id="{016B15F5-6AFF-437D-7644-5446B0F0832B}"/>
                    </a:ext>
                  </a:extLst>
                </p14:cNvPr>
                <p14:cNvContentPartPr/>
                <p14:nvPr/>
              </p14:nvContentPartPr>
              <p14:xfrm>
                <a:off x="2563957" y="2874945"/>
                <a:ext cx="360" cy="360"/>
              </p14:xfrm>
            </p:contentPart>
          </mc:Choice>
          <mc:Fallback xmlns="">
            <p:pic>
              <p:nvPicPr>
                <p:cNvPr id="53" name="Ink 52">
                  <a:extLst>
                    <a:ext uri="{FF2B5EF4-FFF2-40B4-BE49-F238E27FC236}">
                      <a16:creationId xmlns:a16="http://schemas.microsoft.com/office/drawing/2014/main" id="{016B15F5-6AFF-437D-7644-5446B0F0832B}"/>
                    </a:ext>
                  </a:extLst>
                </p:cNvPr>
                <p:cNvPicPr/>
                <p:nvPr/>
              </p:nvPicPr>
              <p:blipFill>
                <a:blip r:embed="rId4"/>
                <a:stretch>
                  <a:fillRect/>
                </a:stretch>
              </p:blipFill>
              <p:spPr>
                <a:xfrm>
                  <a:off x="2545957" y="285694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4" name="Ink 53">
                  <a:extLst>
                    <a:ext uri="{FF2B5EF4-FFF2-40B4-BE49-F238E27FC236}">
                      <a16:creationId xmlns:a16="http://schemas.microsoft.com/office/drawing/2014/main" id="{9E60A417-3152-5DE6-709C-97CBF10D0A84}"/>
                    </a:ext>
                  </a:extLst>
                </p14:cNvPr>
                <p14:cNvContentPartPr/>
                <p14:nvPr/>
              </p14:nvContentPartPr>
              <p14:xfrm>
                <a:off x="2563957" y="2874945"/>
                <a:ext cx="360" cy="360"/>
              </p14:xfrm>
            </p:contentPart>
          </mc:Choice>
          <mc:Fallback xmlns="">
            <p:pic>
              <p:nvPicPr>
                <p:cNvPr id="54" name="Ink 53">
                  <a:extLst>
                    <a:ext uri="{FF2B5EF4-FFF2-40B4-BE49-F238E27FC236}">
                      <a16:creationId xmlns:a16="http://schemas.microsoft.com/office/drawing/2014/main" id="{9E60A417-3152-5DE6-709C-97CBF10D0A84}"/>
                    </a:ext>
                  </a:extLst>
                </p:cNvPr>
                <p:cNvPicPr/>
                <p:nvPr/>
              </p:nvPicPr>
              <p:blipFill>
                <a:blip r:embed="rId4"/>
                <a:stretch>
                  <a:fillRect/>
                </a:stretch>
              </p:blipFill>
              <p:spPr>
                <a:xfrm>
                  <a:off x="2545957" y="2856945"/>
                  <a:ext cx="36000" cy="36000"/>
                </a:xfrm>
                <a:prstGeom prst="rect">
                  <a:avLst/>
                </a:prstGeom>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3033"/>
            <a:ext cx="6447501" cy="990600"/>
          </a:xfrm>
        </p:spPr>
        <p:txBody>
          <a:bodyPr>
            <a:normAutofit/>
          </a:bodyPr>
          <a:lstStyle/>
          <a:p>
            <a:r>
              <a:rPr lang="en-US" b="1" dirty="0">
                <a:solidFill>
                  <a:srgbClr val="FF0000"/>
                </a:solidFill>
                <a:effectLst>
                  <a:outerShdw blurRad="38100" dist="38100" dir="2700000" algn="tl">
                    <a:srgbClr val="000000">
                      <a:alpha val="43137"/>
                    </a:srgbClr>
                  </a:outerShdw>
                </a:effectLst>
                <a:cs typeface="Times New Roman" panose="02020603050405020304" pitchFamily="18" charset="0"/>
              </a:rPr>
              <a:t>RELAY MODULE</a:t>
            </a:r>
          </a:p>
        </p:txBody>
      </p:sp>
      <p:sp>
        <p:nvSpPr>
          <p:cNvPr id="5" name="Content Placeholder 2"/>
          <p:cNvSpPr>
            <a:spLocks noGrp="1"/>
          </p:cNvSpPr>
          <p:nvPr>
            <p:ph idx="1"/>
          </p:nvPr>
        </p:nvSpPr>
        <p:spPr>
          <a:xfrm>
            <a:off x="381000" y="1371601"/>
            <a:ext cx="5171081" cy="4333590"/>
          </a:xfrm>
        </p:spPr>
        <p:txBody>
          <a:bodyPr>
            <a:normAutofit/>
          </a:bodyPr>
          <a:lstStyle/>
          <a:p>
            <a:pPr algn="just"/>
            <a:r>
              <a:rPr lang="en-US" dirty="0"/>
              <a:t>A relay is an electrically operated switch that can be turned on or off, letting the current go through or not, and can be controlled with low voltages</a:t>
            </a:r>
            <a:endParaRPr lang="en-US" dirty="0">
              <a:cs typeface="Times New Roman" panose="02020603050405020304" pitchFamily="18" charset="0"/>
            </a:endParaRPr>
          </a:p>
          <a:p>
            <a:pPr algn="just"/>
            <a:endParaRPr lang="en-US" b="1" dirty="0"/>
          </a:p>
          <a:p>
            <a:pPr algn="just"/>
            <a:r>
              <a:rPr lang="en-US" b="1" dirty="0"/>
              <a:t>NC (Normally Closed):</a:t>
            </a:r>
            <a:r>
              <a:rPr lang="en-US" dirty="0"/>
              <a:t> the normally closed configuration is used when you want the relay to be closed by default, meaning the current is flowing unless you send a signal from to the relay module to open the circuit and stop the current.</a:t>
            </a:r>
          </a:p>
          <a:p>
            <a:pPr algn="just"/>
            <a:r>
              <a:rPr lang="en-US" b="1" dirty="0"/>
              <a:t>NO (Normally Open):</a:t>
            </a:r>
            <a:r>
              <a:rPr lang="en-US" dirty="0"/>
              <a:t> the normally open configuration works the other way</a:t>
            </a:r>
          </a:p>
        </p:txBody>
      </p:sp>
      <p:pic>
        <p:nvPicPr>
          <p:cNvPr id="1026" name="Picture 2" descr="https://vetco.net/spree/products/61548/product_preview_4x3/open-uri20160601-21382-59mag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806" y="1552338"/>
            <a:ext cx="2046665" cy="21245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5638800" y="3886200"/>
            <a:ext cx="2013671" cy="14194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14" y="401327"/>
            <a:ext cx="4760785" cy="990600"/>
          </a:xfrm>
        </p:spPr>
        <p:txBody>
          <a:bodyPr>
            <a:normAutofit/>
          </a:bodyPr>
          <a:lstStyle/>
          <a:p>
            <a:pPr algn="ctr"/>
            <a:r>
              <a:rPr lang="en-US" b="1" dirty="0">
                <a:solidFill>
                  <a:srgbClr val="FF0000"/>
                </a:solidFill>
                <a:effectLst>
                  <a:outerShdw blurRad="38100" dist="38100" dir="2700000" algn="tl">
                    <a:srgbClr val="000000">
                      <a:alpha val="43137"/>
                    </a:srgbClr>
                  </a:outerShdw>
                </a:effectLst>
                <a:cs typeface="Times New Roman" panose="02020603050405020304" pitchFamily="18" charset="0"/>
              </a:rPr>
              <a:t>Wi-Fi MODULE</a:t>
            </a:r>
            <a:endParaRPr lang="en-US" dirty="0">
              <a:solidFill>
                <a:srgbClr val="FF0000"/>
              </a:solidFill>
              <a:effectLst>
                <a:outerShdw blurRad="38100" dist="38100" dir="2700000" algn="tl">
                  <a:srgbClr val="000000">
                    <a:alpha val="43137"/>
                  </a:srgbClr>
                </a:outerShdw>
              </a:effectLst>
              <a:cs typeface="Times New Roman" panose="02020603050405020304" pitchFamily="18" charset="0"/>
            </a:endParaRPr>
          </a:p>
        </p:txBody>
      </p:sp>
      <p:sp>
        <p:nvSpPr>
          <p:cNvPr id="3" name="Content Placeholder 2"/>
          <p:cNvSpPr>
            <a:spLocks noGrp="1"/>
          </p:cNvSpPr>
          <p:nvPr>
            <p:ph idx="1"/>
          </p:nvPr>
        </p:nvSpPr>
        <p:spPr>
          <a:xfrm>
            <a:off x="304800" y="1219200"/>
            <a:ext cx="5661181" cy="4997149"/>
          </a:xfrm>
          <a:ln>
            <a:noFill/>
          </a:ln>
        </p:spPr>
        <p:txBody>
          <a:bodyPr>
            <a:normAutofit lnSpcReduction="10000"/>
          </a:bodyPr>
          <a:lstStyle/>
          <a:p>
            <a:pPr algn="just"/>
            <a:r>
              <a:rPr lang="en-US" dirty="0"/>
              <a:t>The ESP8266 </a:t>
            </a:r>
            <a:r>
              <a:rPr lang="en-US" dirty="0" err="1"/>
              <a:t>WiFi</a:t>
            </a:r>
            <a:r>
              <a:rPr lang="en-US" dirty="0"/>
              <a:t> Module is a self contained SOC with integrated TCP/IP protocol stack that can give any microcontroller access to your </a:t>
            </a:r>
            <a:r>
              <a:rPr lang="en-US" dirty="0" err="1"/>
              <a:t>WiFi</a:t>
            </a:r>
            <a:r>
              <a:rPr lang="en-US" dirty="0"/>
              <a:t> network. </a:t>
            </a:r>
          </a:p>
          <a:p>
            <a:pPr algn="just"/>
            <a:r>
              <a:rPr lang="en-US" dirty="0"/>
              <a:t>The ESP8266 is capable of either hosting an application or offloading all Wi-Fi networking functions from another application processor.</a:t>
            </a:r>
          </a:p>
          <a:p>
            <a:pPr algn="just"/>
            <a:r>
              <a:rPr lang="en-US" dirty="0"/>
              <a:t>This module has a powerful enough on-board processing and storage capability </a:t>
            </a:r>
          </a:p>
          <a:p>
            <a:pPr algn="just"/>
            <a:r>
              <a:rPr lang="en-US" dirty="0"/>
              <a:t> allows it to be integrated with the sensors and other application specific devices through its GPIOs with minimal development up-front and minimal loading during runtime.</a:t>
            </a:r>
          </a:p>
          <a:p>
            <a:pPr algn="just"/>
            <a:r>
              <a:rPr lang="en-US" dirty="0"/>
              <a:t> Its high degree of on-chip integration allows for minimal external circuitry, including the front-end module, is designed to occupy minimal PCB area.</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9949" b="90434" l="3226" r="93683">
                        <a14:foregroundMark x1="72849" y1="72321" x2="72849" y2="72321"/>
                        <a14:foregroundMark x1="79839" y1="64158" x2="79839" y2="64158"/>
                        <a14:foregroundMark x1="73790" y1="69260" x2="73790" y2="69260"/>
                      </a14:backgroundRemoval>
                    </a14:imgEffect>
                  </a14:imgLayer>
                </a14:imgProps>
              </a:ext>
            </a:extLst>
          </a:blip>
          <a:stretch>
            <a:fillRect/>
          </a:stretch>
        </p:blipFill>
        <p:spPr>
          <a:xfrm>
            <a:off x="6096000" y="2485826"/>
            <a:ext cx="2338187" cy="24638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cs typeface="Times New Roman" panose="02020603050405020304" pitchFamily="18" charset="0"/>
              </a:rPr>
              <a:t>DH11 SENSOR</a:t>
            </a:r>
            <a:endParaRPr lang="en-US"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600200"/>
            <a:ext cx="5715000" cy="4572000"/>
          </a:xfrm>
        </p:spPr>
        <p:txBody>
          <a:bodyPr>
            <a:normAutofit lnSpcReduction="10000"/>
          </a:bodyPr>
          <a:lstStyle/>
          <a:p>
            <a:pPr algn="just"/>
            <a:r>
              <a:rPr lang="en-US" dirty="0"/>
              <a:t>DHT11 is a Humidity and Temperature Sensor, which generates calibrated digital output.</a:t>
            </a:r>
          </a:p>
          <a:p>
            <a:pPr algn="just"/>
            <a:r>
              <a:rPr lang="en-US" dirty="0"/>
              <a:t> DHT11 can be interface with any microcontroller like Arduino, Raspberry Pi, etc. and get instantaneous results.  </a:t>
            </a:r>
          </a:p>
          <a:p>
            <a:pPr algn="just"/>
            <a:r>
              <a:rPr lang="en-US" dirty="0"/>
              <a:t>By using the exclusive digital-signal-acquisition technique and temperature &amp; humidity sensing technology, it ensures high reliability and excellent long-term stability. </a:t>
            </a:r>
          </a:p>
          <a:p>
            <a:pPr algn="just"/>
            <a:r>
              <a:rPr lang="en-US" dirty="0"/>
              <a:t>This sensor includes a resistive-type humidity measurement component and an NTC temperature measurement component, and connects to a high performance 8-bit microcontroller, offering excellent quality, fast response, anti-interference ability and cost-effectiveness.</a:t>
            </a:r>
          </a:p>
          <a:p>
            <a:endParaRPr lang="en-US" dirty="0"/>
          </a:p>
        </p:txBody>
      </p:sp>
      <p:pic>
        <p:nvPicPr>
          <p:cNvPr id="4" name="Picture 6" descr="Image result for dht11 sensor"/>
          <p:cNvPicPr>
            <a:picLocks noChangeAspect="1" noChangeArrowheads="1"/>
          </p:cNvPicPr>
          <p:nvPr/>
        </p:nvPicPr>
        <p:blipFill rotWithShape="1">
          <a:blip r:embed="rId2">
            <a:extLst>
              <a:ext uri="{28A0092B-C50C-407E-A947-70E740481C1C}">
                <a14:useLocalDpi xmlns:a14="http://schemas.microsoft.com/office/drawing/2010/main" val="0"/>
              </a:ext>
            </a:extLst>
          </a:blip>
          <a:srcRect l="-2266" t="-293" r="44923" b="838"/>
          <a:stretch>
            <a:fillRect/>
          </a:stretch>
        </p:blipFill>
        <p:spPr bwMode="auto">
          <a:xfrm>
            <a:off x="6248400" y="2438400"/>
            <a:ext cx="2380059" cy="2827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33400"/>
            <a:ext cx="6347713" cy="1320800"/>
          </a:xfrm>
        </p:spPr>
        <p:txBody>
          <a:bodyPr>
            <a:normAutofit/>
          </a:bodyPr>
          <a:lstStyle/>
          <a:p>
            <a:r>
              <a:rPr lang="en-US" b="1" dirty="0">
                <a:solidFill>
                  <a:srgbClr val="FF0000"/>
                </a:solidFill>
                <a:effectLst>
                  <a:outerShdw blurRad="38100" dist="38100" dir="2700000" algn="tl">
                    <a:srgbClr val="000000">
                      <a:alpha val="43137"/>
                    </a:srgbClr>
                  </a:outerShdw>
                </a:effectLst>
              </a:rPr>
              <a:t>MOISTURE SENSOR</a:t>
            </a:r>
          </a:p>
        </p:txBody>
      </p:sp>
      <p:sp>
        <p:nvSpPr>
          <p:cNvPr id="3" name="Content Placeholder 2"/>
          <p:cNvSpPr>
            <a:spLocks noGrp="1"/>
          </p:cNvSpPr>
          <p:nvPr>
            <p:ph idx="1"/>
          </p:nvPr>
        </p:nvSpPr>
        <p:spPr>
          <a:xfrm>
            <a:off x="228601" y="1447800"/>
            <a:ext cx="4952999" cy="4572000"/>
          </a:xfrm>
        </p:spPr>
        <p:txBody>
          <a:bodyPr>
            <a:normAutofit fontScale="85000" lnSpcReduction="10000"/>
          </a:bodyPr>
          <a:lstStyle/>
          <a:p>
            <a:pPr algn="just">
              <a:lnSpc>
                <a:spcPct val="120000"/>
              </a:lnSpc>
            </a:pPr>
            <a:r>
              <a:rPr lang="en-US" sz="1900" dirty="0"/>
              <a:t>Soil moisture sensors measure the volumetric water content in soil.</a:t>
            </a:r>
          </a:p>
          <a:p>
            <a:pPr algn="just">
              <a:lnSpc>
                <a:spcPct val="120000"/>
              </a:lnSpc>
            </a:pPr>
            <a:r>
              <a:rPr lang="en-US" sz="1900" dirty="0"/>
              <a:t> As the straight gravimetric dimension of soil moisture needs eliminating, drying, as well as sample weighting. </a:t>
            </a:r>
          </a:p>
          <a:p>
            <a:pPr algn="just">
              <a:lnSpc>
                <a:spcPct val="120000"/>
              </a:lnSpc>
            </a:pPr>
            <a:r>
              <a:rPr lang="en-US" sz="1900" dirty="0"/>
              <a:t>These sensors measure the volumetric water content not directly with the help of some other rules of soil like dielectric constant, electrical resistance, otherwise interaction with neutrons, and replacement of the moisture content.</a:t>
            </a:r>
          </a:p>
          <a:p>
            <a:pPr algn="just">
              <a:lnSpc>
                <a:spcPct val="120000"/>
              </a:lnSpc>
            </a:pPr>
            <a:r>
              <a:rPr lang="en-US" sz="1900" dirty="0"/>
              <a:t>These sensors normally used to check volumetric water content, and another group of sensors calculates a new property of moisture within soils named water potential.</a:t>
            </a:r>
          </a:p>
          <a:p>
            <a:pPr algn="just">
              <a:lnSpc>
                <a:spcPct val="120000"/>
              </a:lnSpc>
            </a:pPr>
            <a:endParaRPr lang="en-US" dirty="0"/>
          </a:p>
        </p:txBody>
      </p:sp>
      <p:pic>
        <p:nvPicPr>
          <p:cNvPr id="1026" name="Picture 2" descr="soil-moisture-sens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8000" l="1875" r="97500"/>
                    </a14:imgEffect>
                  </a14:imgLayer>
                </a14:imgProps>
              </a:ext>
              <a:ext uri="{28A0092B-C50C-407E-A947-70E740481C1C}">
                <a14:useLocalDpi xmlns:a14="http://schemas.microsoft.com/office/drawing/2010/main" val="0"/>
              </a:ext>
            </a:extLst>
          </a:blip>
          <a:srcRect/>
          <a:stretch>
            <a:fillRect/>
          </a:stretch>
        </p:blipFill>
        <p:spPr bwMode="auto">
          <a:xfrm>
            <a:off x="5181600" y="2362200"/>
            <a:ext cx="377952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a:xfrm>
            <a:off x="609598" y="1676401"/>
            <a:ext cx="6629402" cy="3733800"/>
          </a:xfrm>
        </p:spPr>
        <p:txBody>
          <a:bodyPr>
            <a:normAutofit/>
          </a:bodyPr>
          <a:lstStyle/>
          <a:p>
            <a:r>
              <a:rPr lang="en-US" sz="2800" dirty="0"/>
              <a:t>Easy to implement.</a:t>
            </a:r>
          </a:p>
          <a:p>
            <a:r>
              <a:rPr lang="en-US" sz="2800" dirty="0"/>
              <a:t>Simple and efficient </a:t>
            </a:r>
          </a:p>
          <a:p>
            <a:r>
              <a:rPr lang="en-US" sz="2800" dirty="0"/>
              <a:t>Conserves water used for irrigation </a:t>
            </a:r>
          </a:p>
          <a:p>
            <a:r>
              <a:rPr lang="en-US" sz="2800" dirty="0"/>
              <a:t>Accurate sensing </a:t>
            </a:r>
          </a:p>
          <a:p>
            <a:r>
              <a:rPr lang="en-US" sz="2800" dirty="0"/>
              <a:t>Low maintenance cost </a:t>
            </a:r>
          </a:p>
          <a:p>
            <a:r>
              <a:rPr lang="en-US" sz="2800" dirty="0"/>
              <a:t>Acknowledging user about the field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effectLst>
                  <a:outerShdw blurRad="38100" dist="38100" dir="2700000" algn="tl">
                    <a:srgbClr val="000000">
                      <a:alpha val="43137"/>
                    </a:srgbClr>
                  </a:outerShdw>
                </a:effectLst>
              </a:rPr>
              <a:t>APPLICATIONS</a:t>
            </a:r>
          </a:p>
        </p:txBody>
      </p:sp>
      <p:sp>
        <p:nvSpPr>
          <p:cNvPr id="3" name="Content Placeholder 2"/>
          <p:cNvSpPr>
            <a:spLocks noGrp="1"/>
          </p:cNvSpPr>
          <p:nvPr>
            <p:ph idx="1"/>
          </p:nvPr>
        </p:nvSpPr>
        <p:spPr>
          <a:xfrm>
            <a:off x="609599" y="1676400"/>
            <a:ext cx="6347714" cy="3880773"/>
          </a:xfrm>
        </p:spPr>
        <p:txBody>
          <a:bodyPr/>
          <a:lstStyle/>
          <a:p>
            <a:r>
              <a:rPr lang="en-US" sz="2800" dirty="0"/>
              <a:t>Agriculture.</a:t>
            </a:r>
          </a:p>
          <a:p>
            <a:r>
              <a:rPr lang="en-US" sz="2800" dirty="0"/>
              <a:t>Homes.</a:t>
            </a:r>
          </a:p>
          <a:p>
            <a:r>
              <a:rPr lang="en-US" sz="2800" dirty="0"/>
              <a:t>Industries.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347713" cy="1320800"/>
          </a:xfrm>
        </p:spPr>
        <p:txBody>
          <a:bodyPr/>
          <a:lstStyle/>
          <a:p>
            <a:r>
              <a:rPr lang="en-US" b="1" dirty="0">
                <a:solidFill>
                  <a:srgbClr val="FF0000"/>
                </a:solidFill>
              </a:rPr>
              <a:t>REFERENCES</a:t>
            </a:r>
          </a:p>
        </p:txBody>
      </p:sp>
      <p:sp>
        <p:nvSpPr>
          <p:cNvPr id="3" name="Content Placeholder 2"/>
          <p:cNvSpPr>
            <a:spLocks noGrp="1"/>
          </p:cNvSpPr>
          <p:nvPr>
            <p:ph idx="1"/>
          </p:nvPr>
        </p:nvSpPr>
        <p:spPr>
          <a:xfrm>
            <a:off x="381000" y="1447800"/>
            <a:ext cx="6705599" cy="4953000"/>
          </a:xfrm>
        </p:spPr>
        <p:txBody>
          <a:bodyPr>
            <a:normAutofit fontScale="77500" lnSpcReduction="20000"/>
          </a:bodyPr>
          <a:lstStyle/>
          <a:p>
            <a:pPr marL="457200" indent="-457200" algn="just">
              <a:buClrTx/>
              <a:buSzPct val="130000"/>
              <a:buFont typeface="+mj-lt"/>
              <a:buAutoNum type="arabicPeriod"/>
            </a:pPr>
            <a:r>
              <a:rPr lang="en-US" sz="1900" dirty="0"/>
              <a:t>R. </a:t>
            </a:r>
            <a:r>
              <a:rPr lang="en-US" sz="1900" dirty="0" err="1"/>
              <a:t>Nageswara</a:t>
            </a:r>
            <a:r>
              <a:rPr lang="en-US" sz="1900" dirty="0"/>
              <a:t> Rao ; B. Sridhar, Year: 2018, “</a:t>
            </a:r>
            <a:r>
              <a:rPr lang="en-US" sz="1900" b="1" dirty="0" err="1"/>
              <a:t>IoT</a:t>
            </a:r>
            <a:r>
              <a:rPr lang="en-US" sz="1900" b="1" dirty="0"/>
              <a:t> based smart crop-field monitoring and automation irrigation system</a:t>
            </a:r>
            <a:r>
              <a:rPr lang="en-US" sz="1900" dirty="0"/>
              <a:t>”, International Journal on Inventive Systems and Control ,</a:t>
            </a:r>
            <a:r>
              <a:rPr lang="en-US" sz="1900" dirty="0" err="1"/>
              <a:t>pp</a:t>
            </a:r>
            <a:r>
              <a:rPr lang="en-US" sz="1900" dirty="0"/>
              <a:t>: 478 – 483.</a:t>
            </a:r>
          </a:p>
          <a:p>
            <a:pPr marL="457200" indent="-457200" algn="just">
              <a:buClrTx/>
              <a:buSzPct val="130000"/>
              <a:buFont typeface="+mj-lt"/>
              <a:buAutoNum type="arabicPeriod"/>
            </a:pPr>
            <a:r>
              <a:rPr lang="en-US" sz="1900" dirty="0"/>
              <a:t>S. </a:t>
            </a:r>
            <a:r>
              <a:rPr lang="en-US" sz="1900" dirty="0" err="1"/>
              <a:t>Vaishali</a:t>
            </a:r>
            <a:r>
              <a:rPr lang="en-US" sz="1900" dirty="0"/>
              <a:t> ; S. </a:t>
            </a:r>
            <a:r>
              <a:rPr lang="en-US" sz="1900" dirty="0" err="1"/>
              <a:t>Suraj</a:t>
            </a:r>
            <a:r>
              <a:rPr lang="en-US" sz="1900" dirty="0"/>
              <a:t> ; G. </a:t>
            </a:r>
            <a:r>
              <a:rPr lang="en-US" sz="1900" dirty="0" err="1"/>
              <a:t>Vignesh</a:t>
            </a:r>
            <a:r>
              <a:rPr lang="en-US" sz="1900" dirty="0"/>
              <a:t> ; S. </a:t>
            </a:r>
            <a:r>
              <a:rPr lang="en-US" sz="1900" dirty="0" err="1"/>
              <a:t>Dhivya</a:t>
            </a:r>
            <a:r>
              <a:rPr lang="en-US" sz="1900" dirty="0"/>
              <a:t> ; S. </a:t>
            </a:r>
            <a:r>
              <a:rPr lang="en-US" sz="1900" dirty="0" err="1"/>
              <a:t>Udhayakumar</a:t>
            </a:r>
            <a:r>
              <a:rPr lang="en-US" sz="1900" dirty="0"/>
              <a:t>, Year: 2017, </a:t>
            </a:r>
            <a:r>
              <a:rPr lang="en-US" sz="1900" b="1" dirty="0"/>
              <a:t>“ Mobile integrated smart irrigation management and monitoring </a:t>
            </a:r>
            <a:r>
              <a:rPr lang="en-US" sz="1900" b="1" dirty="0" err="1"/>
              <a:t>systemusing</a:t>
            </a:r>
            <a:r>
              <a:rPr lang="en-US" sz="1900" b="1" dirty="0"/>
              <a:t> IOT</a:t>
            </a:r>
            <a:r>
              <a:rPr lang="en-US" sz="1900" dirty="0"/>
              <a:t>”, International Journal on Communication and Signal Processing ,</a:t>
            </a:r>
            <a:r>
              <a:rPr lang="en-US" sz="1900" dirty="0" err="1"/>
              <a:t>pp</a:t>
            </a:r>
            <a:r>
              <a:rPr lang="en-US" sz="1900" dirty="0"/>
              <a:t>: 2164 – 2167.</a:t>
            </a:r>
          </a:p>
          <a:p>
            <a:pPr marL="457200" indent="-457200" algn="just">
              <a:buClrTx/>
              <a:buSzPct val="130000"/>
              <a:buFont typeface="+mj-lt"/>
              <a:buAutoNum type="arabicPeriod"/>
            </a:pPr>
            <a:r>
              <a:rPr lang="en-US" sz="1900" dirty="0" err="1"/>
              <a:t>Shweta</a:t>
            </a:r>
            <a:r>
              <a:rPr lang="en-US" sz="1900" dirty="0"/>
              <a:t> B. </a:t>
            </a:r>
            <a:r>
              <a:rPr lang="en-US" sz="1900" dirty="0" err="1"/>
              <a:t>Saraf</a:t>
            </a:r>
            <a:r>
              <a:rPr lang="en-US" sz="1900" dirty="0"/>
              <a:t> ; </a:t>
            </a:r>
            <a:r>
              <a:rPr lang="en-US" sz="1900" dirty="0" err="1"/>
              <a:t>Dhanashri</a:t>
            </a:r>
            <a:r>
              <a:rPr lang="en-US" sz="1900" dirty="0"/>
              <a:t> H. </a:t>
            </a:r>
            <a:r>
              <a:rPr lang="en-US" sz="1900" dirty="0" err="1"/>
              <a:t>Gawali</a:t>
            </a:r>
            <a:r>
              <a:rPr lang="en-US" sz="1900" dirty="0"/>
              <a:t>, Year: 2017, “ </a:t>
            </a:r>
            <a:r>
              <a:rPr lang="en-US" sz="1900" b="1" dirty="0" err="1"/>
              <a:t>IoT</a:t>
            </a:r>
            <a:r>
              <a:rPr lang="en-US" sz="1900" b="1" dirty="0"/>
              <a:t> based smart irrigation monitoring and controlling </a:t>
            </a:r>
            <a:r>
              <a:rPr lang="en-US" sz="1900" b="1" dirty="0" err="1"/>
              <a:t>system</a:t>
            </a:r>
            <a:r>
              <a:rPr lang="en-US" sz="1900" dirty="0" err="1"/>
              <a:t>”,IEEE</a:t>
            </a:r>
            <a:r>
              <a:rPr lang="en-US" sz="1900" dirty="0"/>
              <a:t> International Journal on Recent Trends in Electronics, Information &amp; Communication Technology ,</a:t>
            </a:r>
            <a:r>
              <a:rPr lang="en-US" sz="1900" dirty="0" err="1"/>
              <a:t>pp</a:t>
            </a:r>
            <a:r>
              <a:rPr lang="en-US" sz="1900" dirty="0"/>
              <a:t>: 815 – 819.</a:t>
            </a:r>
          </a:p>
          <a:p>
            <a:pPr marL="457200" indent="-457200" algn="just">
              <a:buClrTx/>
              <a:buSzPct val="130000"/>
              <a:buFont typeface="+mj-lt"/>
              <a:buAutoNum type="arabicPeriod"/>
            </a:pPr>
            <a:r>
              <a:rPr lang="en-US" sz="1900" dirty="0" err="1"/>
              <a:t>Pradorn</a:t>
            </a:r>
            <a:r>
              <a:rPr lang="en-US" sz="1900" dirty="0"/>
              <a:t> </a:t>
            </a:r>
            <a:r>
              <a:rPr lang="en-US" sz="1900" dirty="0" err="1"/>
              <a:t>Sureephong</a:t>
            </a:r>
            <a:r>
              <a:rPr lang="en-US" sz="1900" dirty="0"/>
              <a:t> ; </a:t>
            </a:r>
            <a:r>
              <a:rPr lang="en-US" sz="1900" dirty="0" err="1"/>
              <a:t>Patcharapong</a:t>
            </a:r>
            <a:r>
              <a:rPr lang="en-US" sz="1900" dirty="0"/>
              <a:t> </a:t>
            </a:r>
            <a:r>
              <a:rPr lang="en-US" sz="1900" dirty="0" err="1"/>
              <a:t>Wiangnak</a:t>
            </a:r>
            <a:r>
              <a:rPr lang="en-US" sz="1900" dirty="0"/>
              <a:t> ; </a:t>
            </a:r>
            <a:r>
              <a:rPr lang="en-US" sz="1900" dirty="0" err="1"/>
              <a:t>Santichai</a:t>
            </a:r>
            <a:r>
              <a:rPr lang="en-US" sz="1900" dirty="0"/>
              <a:t> </a:t>
            </a:r>
            <a:r>
              <a:rPr lang="en-US" sz="1900" dirty="0" err="1"/>
              <a:t>Wicha</a:t>
            </a:r>
            <a:r>
              <a:rPr lang="en-US" sz="1900" dirty="0"/>
              <a:t>, Year: 2017, “</a:t>
            </a:r>
            <a:r>
              <a:rPr lang="en-US" sz="1900" b="1" dirty="0"/>
              <a:t>The comparison of soil sensors for integrated creation of IOT-based Wetting front detector (WFD) with an efficient irrigation system to support precision farming</a:t>
            </a:r>
            <a:r>
              <a:rPr lang="en-US" sz="1900" dirty="0"/>
              <a:t>”, International Journal on Digital Arts, Media and Technology ,</a:t>
            </a:r>
            <a:r>
              <a:rPr lang="en-US" sz="1900" dirty="0" err="1"/>
              <a:t>pp</a:t>
            </a:r>
            <a:r>
              <a:rPr lang="en-US" sz="1900" dirty="0"/>
              <a:t>: 132 – 135.</a:t>
            </a:r>
          </a:p>
          <a:p>
            <a:pPr marL="457200" indent="-457200" algn="just">
              <a:buClrTx/>
              <a:buSzPct val="130000"/>
              <a:buFont typeface="+mj-lt"/>
              <a:buAutoNum type="arabicPeriod"/>
            </a:pPr>
            <a:r>
              <a:rPr lang="en-US" sz="1900" dirty="0" err="1"/>
              <a:t>Kamel</a:t>
            </a:r>
            <a:r>
              <a:rPr lang="en-US" sz="1900" dirty="0"/>
              <a:t> </a:t>
            </a:r>
            <a:r>
              <a:rPr lang="en-US" sz="1900" dirty="0" err="1"/>
              <a:t>Ammour</a:t>
            </a:r>
            <a:r>
              <a:rPr lang="en-US" sz="1900" dirty="0"/>
              <a:t>, Year: 2018 “</a:t>
            </a:r>
            <a:r>
              <a:rPr lang="en-US" sz="1900" b="1" dirty="0"/>
              <a:t>Factory automation and irrigation control in an </a:t>
            </a:r>
            <a:r>
              <a:rPr lang="en-US" sz="1900" b="1" dirty="0" err="1"/>
              <a:t>IoT</a:t>
            </a:r>
            <a:r>
              <a:rPr lang="en-US" sz="1900" b="1" dirty="0"/>
              <a:t> </a:t>
            </a:r>
            <a:r>
              <a:rPr lang="en-US" sz="1900" b="1" dirty="0" err="1"/>
              <a:t>environment</a:t>
            </a:r>
            <a:r>
              <a:rPr lang="en-US" sz="1900" dirty="0" err="1"/>
              <a:t>”,Learning</a:t>
            </a:r>
            <a:r>
              <a:rPr lang="en-US" sz="1900" dirty="0"/>
              <a:t> and Technology Journal ,</a:t>
            </a:r>
            <a:r>
              <a:rPr lang="en-US" sz="1900" dirty="0" err="1"/>
              <a:t>pp</a:t>
            </a:r>
            <a:r>
              <a:rPr lang="en-US" sz="1900" dirty="0"/>
              <a:t>: 120 – 128.</a:t>
            </a:r>
          </a:p>
          <a:p>
            <a:pPr marL="457200" indent="-457200" algn="just">
              <a:buClrTx/>
              <a:buSzPct val="130000"/>
              <a:buFont typeface="+mj-lt"/>
              <a:buAutoNum type="arabicPeriod"/>
            </a:pPr>
            <a:r>
              <a:rPr lang="en-US" sz="1900" dirty="0"/>
              <a:t>M. </a:t>
            </a:r>
            <a:r>
              <a:rPr lang="en-US" sz="1900" dirty="0" err="1"/>
              <a:t>Mahalakshmi</a:t>
            </a:r>
            <a:r>
              <a:rPr lang="en-US" sz="1900" dirty="0"/>
              <a:t> ; S. </a:t>
            </a:r>
            <a:r>
              <a:rPr lang="en-US" sz="1900" dirty="0" err="1"/>
              <a:t>Priyanka</a:t>
            </a:r>
            <a:r>
              <a:rPr lang="en-US" sz="1900" dirty="0"/>
              <a:t> ; S. P. </a:t>
            </a:r>
            <a:r>
              <a:rPr lang="en-US" sz="1900" dirty="0" err="1"/>
              <a:t>Rajaram</a:t>
            </a:r>
            <a:r>
              <a:rPr lang="en-US" sz="1900" dirty="0"/>
              <a:t> ; R. </a:t>
            </a:r>
            <a:r>
              <a:rPr lang="en-US" sz="1900" dirty="0" err="1"/>
              <a:t>Rajapriya</a:t>
            </a:r>
            <a:r>
              <a:rPr lang="en-US" sz="1900" dirty="0"/>
              <a:t>, Year: 2018,“ </a:t>
            </a:r>
            <a:r>
              <a:rPr lang="en-US" sz="1900" b="1" dirty="0"/>
              <a:t>Distant Monitoring and Controlling of Solar Driven Irrigation </a:t>
            </a:r>
            <a:r>
              <a:rPr lang="en-US" sz="1900" b="1" dirty="0" err="1"/>
              <a:t>Systemthrough</a:t>
            </a:r>
            <a:r>
              <a:rPr lang="en-US" sz="1900" b="1" dirty="0"/>
              <a:t> </a:t>
            </a:r>
            <a:r>
              <a:rPr lang="en-US" sz="1900" b="1" dirty="0" err="1"/>
              <a:t>IoT</a:t>
            </a:r>
            <a:r>
              <a:rPr lang="en-US" sz="1900" dirty="0"/>
              <a:t>”,National Power Engineering Journal  ,</a:t>
            </a:r>
            <a:r>
              <a:rPr lang="en-US" sz="1900" dirty="0" err="1"/>
              <a:t>pp</a:t>
            </a:r>
            <a:r>
              <a:rPr lang="en-US" sz="1900" dirty="0"/>
              <a:t>: 1 – 5.</a:t>
            </a:r>
          </a:p>
          <a:p>
            <a:pPr algn="just"/>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1981200"/>
            <a:ext cx="4253769" cy="2800767"/>
          </a:xfrm>
          <a:prstGeom prst="rect">
            <a:avLst/>
          </a:prstGeom>
          <a:noFill/>
        </p:spPr>
        <p:txBody>
          <a:bodyPr wrap="square" lIns="91440" tIns="45720" rIns="91440" bIns="45720">
            <a:spAutoFit/>
          </a:bodyPr>
          <a:lstStyle/>
          <a:p>
            <a:pPr algn="ctr"/>
            <a:r>
              <a:rPr lang="en-US" sz="8800" dirty="0">
                <a:ln w="0"/>
                <a:effectLst>
                  <a:outerShdw blurRad="38100" dist="19050" dir="2700000" algn="tl" rotWithShape="0">
                    <a:schemeClr val="dk1">
                      <a:alpha val="40000"/>
                    </a:schemeClr>
                  </a:outerShdw>
                </a:effectLst>
                <a:latin typeface="Eras Demi ITC" panose="020B08050305040208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effectLst>
                  <a:outerShdw blurRad="38100" dist="38100" dir="2700000" algn="tl">
                    <a:srgbClr val="000000">
                      <a:alpha val="43137"/>
                    </a:srgbClr>
                  </a:outerShdw>
                </a:effectLst>
              </a:rPr>
              <a:t>ABSTRACT</a:t>
            </a:r>
          </a:p>
        </p:txBody>
      </p:sp>
      <p:sp>
        <p:nvSpPr>
          <p:cNvPr id="3" name="Content Placeholder 2"/>
          <p:cNvSpPr>
            <a:spLocks noGrp="1"/>
          </p:cNvSpPr>
          <p:nvPr>
            <p:ph idx="1"/>
          </p:nvPr>
        </p:nvSpPr>
        <p:spPr>
          <a:xfrm>
            <a:off x="533400" y="1524000"/>
            <a:ext cx="6781800" cy="4114800"/>
          </a:xfrm>
        </p:spPr>
        <p:txBody>
          <a:bodyPr>
            <a:normAutofit fontScale="92500" lnSpcReduction="10000"/>
          </a:bodyPr>
          <a:lstStyle/>
          <a:p>
            <a:pPr algn="just">
              <a:lnSpc>
                <a:spcPct val="130000"/>
              </a:lnSpc>
            </a:pPr>
            <a:r>
              <a:rPr lang="en-US" sz="2000" dirty="0"/>
              <a:t>This project proposes agricultural area monitoring using Various sensors and Arduino nano controller.</a:t>
            </a:r>
          </a:p>
          <a:p>
            <a:pPr algn="just">
              <a:lnSpc>
                <a:spcPct val="130000"/>
              </a:lnSpc>
            </a:pPr>
            <a:r>
              <a:rPr lang="en-US" sz="2000" dirty="0"/>
              <a:t>The WIFI module is used to send the data’s to the land Owner.</a:t>
            </a:r>
          </a:p>
          <a:p>
            <a:pPr algn="just">
              <a:lnSpc>
                <a:spcPct val="130000"/>
              </a:lnSpc>
            </a:pPr>
            <a:r>
              <a:rPr lang="en-US" sz="2000" dirty="0"/>
              <a:t>The IOT is used to control the Pump motor and Cooling light.</a:t>
            </a:r>
          </a:p>
          <a:p>
            <a:pPr algn="just">
              <a:lnSpc>
                <a:spcPct val="130000"/>
              </a:lnSpc>
            </a:pPr>
            <a:r>
              <a:rPr lang="en-US" sz="2000" dirty="0"/>
              <a:t>This project is implemented using Arduino nano micro controller.</a:t>
            </a:r>
          </a:p>
          <a:p>
            <a:pPr algn="just">
              <a:lnSpc>
                <a:spcPct val="130000"/>
              </a:lnSpc>
            </a:pPr>
            <a:r>
              <a:rPr lang="en-US" sz="2000" dirty="0"/>
              <a:t>And also Automate the Distribution System for Canal Irrigation System</a:t>
            </a:r>
          </a:p>
          <a:p>
            <a:pPr algn="just">
              <a:lnSpc>
                <a:spcPct val="130000"/>
              </a:lnSpc>
            </a:pPr>
            <a:endParaRPr lang="en-US" sz="2000" dirty="0"/>
          </a:p>
          <a:p>
            <a:pPr algn="just">
              <a:lnSpc>
                <a:spcPct val="130000"/>
              </a:lnSpc>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effectLst>
                  <a:outerShdw blurRad="38100" dist="38100" dir="2700000" algn="tl">
                    <a:srgbClr val="000000">
                      <a:alpha val="43137"/>
                    </a:srgbClr>
                  </a:outerShdw>
                </a:effectLst>
              </a:rPr>
              <a:t>OBJECTIVE</a:t>
            </a:r>
          </a:p>
        </p:txBody>
      </p:sp>
      <p:sp>
        <p:nvSpPr>
          <p:cNvPr id="3" name="Content Placeholder 2"/>
          <p:cNvSpPr>
            <a:spLocks noGrp="1"/>
          </p:cNvSpPr>
          <p:nvPr>
            <p:ph idx="1"/>
          </p:nvPr>
        </p:nvSpPr>
        <p:spPr>
          <a:xfrm>
            <a:off x="457200" y="1600201"/>
            <a:ext cx="6858000" cy="3810000"/>
          </a:xfrm>
        </p:spPr>
        <p:txBody>
          <a:bodyPr>
            <a:normAutofit/>
          </a:bodyPr>
          <a:lstStyle/>
          <a:p>
            <a:pPr algn="just">
              <a:lnSpc>
                <a:spcPct val="130000"/>
              </a:lnSpc>
            </a:pPr>
            <a:r>
              <a:rPr lang="en-US" sz="2000" dirty="0"/>
              <a:t>To monitor the agricultural area with the help of various sensors.</a:t>
            </a:r>
          </a:p>
          <a:p>
            <a:pPr algn="just">
              <a:lnSpc>
                <a:spcPct val="130000"/>
              </a:lnSpc>
            </a:pPr>
            <a:r>
              <a:rPr lang="en-US" sz="2000" dirty="0"/>
              <a:t>To send the Humidity and light level to the owner using WIFI module.</a:t>
            </a:r>
          </a:p>
          <a:p>
            <a:pPr algn="just">
              <a:lnSpc>
                <a:spcPct val="130000"/>
              </a:lnSpc>
            </a:pPr>
            <a:r>
              <a:rPr lang="en-US" sz="2000" dirty="0"/>
              <a:t>To control the Pump motor and light using IOT.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57200"/>
            <a:ext cx="6641148" cy="570669"/>
          </a:xfrm>
          <a:prstGeom prst="rect">
            <a:avLst/>
          </a:prstGeom>
        </p:spPr>
        <p:txBody>
          <a:bodyPr vert="horz" wrap="square" lIns="0" tIns="16510" rIns="0" bIns="0" rtlCol="0">
            <a:spAutoFit/>
          </a:bodyPr>
          <a:lstStyle/>
          <a:p>
            <a:pPr marL="12700">
              <a:lnSpc>
                <a:spcPct val="100000"/>
              </a:lnSpc>
              <a:spcBef>
                <a:spcPts val="130"/>
              </a:spcBef>
            </a:pPr>
            <a:r>
              <a:rPr b="1" spc="-5" dirty="0">
                <a:solidFill>
                  <a:srgbClr val="FF0000"/>
                </a:solidFill>
              </a:rPr>
              <a:t>LITERATURE</a:t>
            </a:r>
            <a:r>
              <a:rPr lang="en-US" b="1" spc="90" dirty="0">
                <a:solidFill>
                  <a:srgbClr val="FF0000"/>
                </a:solidFill>
              </a:rPr>
              <a:t> </a:t>
            </a:r>
            <a:r>
              <a:rPr b="1" spc="15" dirty="0">
                <a:solidFill>
                  <a:srgbClr val="FF0000"/>
                </a:solidFill>
              </a:rPr>
              <a:t>SURVEY</a:t>
            </a:r>
          </a:p>
        </p:txBody>
      </p:sp>
      <p:graphicFrame>
        <p:nvGraphicFramePr>
          <p:cNvPr id="3" name="object 3"/>
          <p:cNvGraphicFramePr>
            <a:graphicFrameLocks noGrp="1"/>
          </p:cNvGraphicFramePr>
          <p:nvPr/>
        </p:nvGraphicFramePr>
        <p:xfrm>
          <a:off x="307620" y="1752600"/>
          <a:ext cx="7271349" cy="3995211"/>
        </p:xfrm>
        <a:graphic>
          <a:graphicData uri="http://schemas.openxmlformats.org/drawingml/2006/table">
            <a:tbl>
              <a:tblPr firstRow="1" bandRow="1">
                <a:tableStyleId>{5C22544A-7EE6-4342-B048-85BDC9FD1C3A}</a:tableStyleId>
              </a:tblPr>
              <a:tblGrid>
                <a:gridCol w="1324874">
                  <a:extLst>
                    <a:ext uri="{9D8B030D-6E8A-4147-A177-3AD203B41FA5}">
                      <a16:colId xmlns:a16="http://schemas.microsoft.com/office/drawing/2014/main" val="20000"/>
                    </a:ext>
                  </a:extLst>
                </a:gridCol>
                <a:gridCol w="1267139">
                  <a:extLst>
                    <a:ext uri="{9D8B030D-6E8A-4147-A177-3AD203B41FA5}">
                      <a16:colId xmlns:a16="http://schemas.microsoft.com/office/drawing/2014/main" val="20001"/>
                    </a:ext>
                  </a:extLst>
                </a:gridCol>
                <a:gridCol w="1430593">
                  <a:extLst>
                    <a:ext uri="{9D8B030D-6E8A-4147-A177-3AD203B41FA5}">
                      <a16:colId xmlns:a16="http://schemas.microsoft.com/office/drawing/2014/main" val="20002"/>
                    </a:ext>
                  </a:extLst>
                </a:gridCol>
                <a:gridCol w="635819">
                  <a:extLst>
                    <a:ext uri="{9D8B030D-6E8A-4147-A177-3AD203B41FA5}">
                      <a16:colId xmlns:a16="http://schemas.microsoft.com/office/drawing/2014/main" val="20003"/>
                    </a:ext>
                  </a:extLst>
                </a:gridCol>
                <a:gridCol w="1351116">
                  <a:extLst>
                    <a:ext uri="{9D8B030D-6E8A-4147-A177-3AD203B41FA5}">
                      <a16:colId xmlns:a16="http://schemas.microsoft.com/office/drawing/2014/main" val="20004"/>
                    </a:ext>
                  </a:extLst>
                </a:gridCol>
                <a:gridCol w="1261808">
                  <a:extLst>
                    <a:ext uri="{9D8B030D-6E8A-4147-A177-3AD203B41FA5}">
                      <a16:colId xmlns:a16="http://schemas.microsoft.com/office/drawing/2014/main" val="20005"/>
                    </a:ext>
                  </a:extLst>
                </a:gridCol>
              </a:tblGrid>
              <a:tr h="761999">
                <a:tc>
                  <a:txBody>
                    <a:bodyPr/>
                    <a:lstStyle/>
                    <a:p>
                      <a:pPr marL="93345" marR="246380" algn="ctr">
                        <a:lnSpc>
                          <a:spcPct val="101000"/>
                        </a:lnSpc>
                        <a:spcBef>
                          <a:spcPts val="285"/>
                        </a:spcBef>
                      </a:pPr>
                      <a:r>
                        <a:rPr sz="1400" spc="50" dirty="0"/>
                        <a:t>Name </a:t>
                      </a:r>
                      <a:r>
                        <a:rPr sz="1400" spc="15" dirty="0"/>
                        <a:t>of  </a:t>
                      </a:r>
                      <a:r>
                        <a:rPr sz="1400" spc="35" dirty="0"/>
                        <a:t>the</a:t>
                      </a:r>
                      <a:r>
                        <a:rPr sz="1400" spc="-114" dirty="0"/>
                        <a:t> </a:t>
                      </a:r>
                      <a:r>
                        <a:rPr sz="1400" spc="20" dirty="0"/>
                        <a:t>Paper</a:t>
                      </a:r>
                      <a:endParaRPr sz="1400" dirty="0">
                        <a:latin typeface="Franklin Gothic Book" panose="020B0503020102020204"/>
                        <a:cs typeface="Franklin Gothic Book" panose="020B0503020102020204"/>
                      </a:endParaRPr>
                    </a:p>
                  </a:txBody>
                  <a:tcPr marL="0" marR="0" marT="36194" marB="0"/>
                </a:tc>
                <a:tc>
                  <a:txBody>
                    <a:bodyPr/>
                    <a:lstStyle/>
                    <a:p>
                      <a:pPr marL="94615" marR="104775" algn="ctr">
                        <a:lnSpc>
                          <a:spcPct val="101000"/>
                        </a:lnSpc>
                        <a:spcBef>
                          <a:spcPts val="285"/>
                        </a:spcBef>
                      </a:pPr>
                      <a:r>
                        <a:rPr sz="1400" spc="55" dirty="0"/>
                        <a:t>Name </a:t>
                      </a:r>
                      <a:r>
                        <a:rPr sz="1400" spc="15" dirty="0"/>
                        <a:t>of  </a:t>
                      </a:r>
                      <a:r>
                        <a:rPr lang="en-US" sz="1400" spc="35" dirty="0"/>
                        <a:t>Publication</a:t>
                      </a:r>
                      <a:endParaRPr sz="1400" dirty="0">
                        <a:latin typeface="Franklin Gothic Book" panose="020B0503020102020204"/>
                        <a:cs typeface="Franklin Gothic Book" panose="020B0503020102020204"/>
                      </a:endParaRPr>
                    </a:p>
                  </a:txBody>
                  <a:tcPr marL="0" marR="0" marT="36194" marB="0"/>
                </a:tc>
                <a:tc>
                  <a:txBody>
                    <a:bodyPr/>
                    <a:lstStyle/>
                    <a:p>
                      <a:pPr marL="95885" marR="441960" algn="ctr">
                        <a:lnSpc>
                          <a:spcPct val="101000"/>
                        </a:lnSpc>
                        <a:spcBef>
                          <a:spcPts val="285"/>
                        </a:spcBef>
                      </a:pPr>
                      <a:r>
                        <a:rPr sz="1400" spc="80" dirty="0"/>
                        <a:t>A</a:t>
                      </a:r>
                      <a:r>
                        <a:rPr sz="1400" spc="70" dirty="0"/>
                        <a:t>u</a:t>
                      </a:r>
                      <a:r>
                        <a:rPr sz="1400" spc="40" dirty="0"/>
                        <a:t>t</a:t>
                      </a:r>
                      <a:r>
                        <a:rPr sz="1400" spc="-5" dirty="0"/>
                        <a:t>h</a:t>
                      </a:r>
                      <a:r>
                        <a:rPr sz="1400" spc="-40" dirty="0"/>
                        <a:t>o</a:t>
                      </a:r>
                      <a:r>
                        <a:rPr sz="1400" dirty="0"/>
                        <a:t>r</a:t>
                      </a:r>
                      <a:endParaRPr sz="1400" dirty="0">
                        <a:latin typeface="Franklin Gothic Book" panose="020B0503020102020204"/>
                        <a:cs typeface="Franklin Gothic Book" panose="020B0503020102020204"/>
                      </a:endParaRPr>
                    </a:p>
                  </a:txBody>
                  <a:tcPr marL="0" marR="0" marT="36194" marB="0"/>
                </a:tc>
                <a:tc>
                  <a:txBody>
                    <a:bodyPr/>
                    <a:lstStyle/>
                    <a:p>
                      <a:pPr marL="97155" marR="107950" algn="ctr">
                        <a:lnSpc>
                          <a:spcPct val="101000"/>
                        </a:lnSpc>
                        <a:spcBef>
                          <a:spcPts val="280"/>
                        </a:spcBef>
                      </a:pPr>
                      <a:r>
                        <a:rPr sz="1400" spc="25" dirty="0"/>
                        <a:t>Year</a:t>
                      </a:r>
                      <a:endParaRPr sz="1400" dirty="0">
                        <a:latin typeface="Franklin Gothic Book" panose="020B0503020102020204"/>
                        <a:cs typeface="Franklin Gothic Book" panose="020B0503020102020204"/>
                      </a:endParaRPr>
                    </a:p>
                  </a:txBody>
                  <a:tcPr marL="0" marR="0" marT="35560" marB="0"/>
                </a:tc>
                <a:tc>
                  <a:txBody>
                    <a:bodyPr/>
                    <a:lstStyle/>
                    <a:p>
                      <a:pPr marL="99060" algn="ctr">
                        <a:lnSpc>
                          <a:spcPct val="100000"/>
                        </a:lnSpc>
                        <a:spcBef>
                          <a:spcPts val="300"/>
                        </a:spcBef>
                      </a:pPr>
                      <a:r>
                        <a:rPr lang="en-US" sz="1400" dirty="0"/>
                        <a:t>Methodology</a:t>
                      </a:r>
                      <a:endParaRPr lang="en-US" sz="1400" dirty="0">
                        <a:solidFill>
                          <a:schemeClr val="bg1"/>
                        </a:solidFill>
                        <a:latin typeface="Franklin Gothic Book" panose="020B0503020102020204"/>
                        <a:cs typeface="Franklin Gothic Book" panose="020B0503020102020204"/>
                      </a:endParaRPr>
                    </a:p>
                  </a:txBody>
                  <a:tcPr marL="0" marR="0" marT="38100" marB="0"/>
                </a:tc>
                <a:tc>
                  <a:txBody>
                    <a:bodyPr/>
                    <a:lstStyle/>
                    <a:p>
                      <a:pPr marL="99060" marR="0" indent="0" algn="ctr" defTabSz="914400" rtl="0" eaLnBrk="1" fontAlgn="auto" latinLnBrk="0" hangingPunct="1">
                        <a:lnSpc>
                          <a:spcPct val="100000"/>
                        </a:lnSpc>
                        <a:spcBef>
                          <a:spcPts val="300"/>
                        </a:spcBef>
                        <a:spcAft>
                          <a:spcPts val="0"/>
                        </a:spcAft>
                        <a:buClrTx/>
                        <a:buSzTx/>
                        <a:buFontTx/>
                        <a:buNone/>
                        <a:defRPr/>
                      </a:pPr>
                      <a:r>
                        <a:rPr lang="en-US" sz="1400" dirty="0"/>
                        <a:t>Demerits</a:t>
                      </a:r>
                    </a:p>
                    <a:p>
                      <a:pPr marL="99060" algn="ctr">
                        <a:lnSpc>
                          <a:spcPct val="100000"/>
                        </a:lnSpc>
                        <a:spcBef>
                          <a:spcPts val="300"/>
                        </a:spcBef>
                      </a:pPr>
                      <a:endParaRPr sz="1400" dirty="0">
                        <a:solidFill>
                          <a:schemeClr val="bg1"/>
                        </a:solidFill>
                        <a:latin typeface="Franklin Gothic Book" panose="020B0503020102020204"/>
                        <a:cs typeface="Franklin Gothic Book" panose="020B0503020102020204"/>
                      </a:endParaRPr>
                    </a:p>
                  </a:txBody>
                  <a:tcPr marL="0" marR="0" marT="38100" marB="0"/>
                </a:tc>
                <a:extLst>
                  <a:ext uri="{0D108BD9-81ED-4DB2-BD59-A6C34878D82A}">
                    <a16:rowId xmlns:a16="http://schemas.microsoft.com/office/drawing/2014/main" val="10000"/>
                  </a:ext>
                </a:extLst>
              </a:tr>
              <a:tr h="1580067">
                <a:tc>
                  <a:txBody>
                    <a:bodyPr/>
                    <a:lstStyle/>
                    <a:p>
                      <a:pPr algn="ctr"/>
                      <a:r>
                        <a:rPr lang="en-US" sz="1400" kern="1200" dirty="0" err="1">
                          <a:effectLst/>
                        </a:rPr>
                        <a:t>IoT</a:t>
                      </a:r>
                      <a:r>
                        <a:rPr lang="en-US" sz="1400" kern="1200" dirty="0">
                          <a:effectLst/>
                        </a:rPr>
                        <a:t> based smart crop-field monitoring and automation irrigation system</a:t>
                      </a:r>
                      <a:endParaRPr lang="en-US" sz="1400" b="1" kern="1200" dirty="0">
                        <a:solidFill>
                          <a:schemeClr val="tx1"/>
                        </a:solidFill>
                        <a:effectLst/>
                        <a:latin typeface="+mn-lt"/>
                        <a:ea typeface="+mn-ea"/>
                        <a:cs typeface="+mn-cs"/>
                      </a:endParaRPr>
                    </a:p>
                  </a:txBody>
                  <a:tcPr marL="0" marR="0" marT="0" marB="0"/>
                </a:tc>
                <a:tc>
                  <a:txBody>
                    <a:bodyPr/>
                    <a:lstStyle/>
                    <a:p>
                      <a:pPr algn="ctr">
                        <a:lnSpc>
                          <a:spcPct val="100000"/>
                        </a:lnSpc>
                      </a:pPr>
                      <a:r>
                        <a:rPr lang="en-US" sz="1400" dirty="0"/>
                        <a:t>International Journal on Inventive Systems and Control</a:t>
                      </a:r>
                      <a:endParaRPr sz="1400" dirty="0">
                        <a:latin typeface="+mn-lt"/>
                        <a:cs typeface="Times New Roman" panose="02020603050405020304"/>
                      </a:endParaRPr>
                    </a:p>
                  </a:txBody>
                  <a:tcPr marL="0" marR="0" marT="0" marB="0"/>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400" kern="1200" dirty="0">
                          <a:effectLst/>
                        </a:rPr>
                        <a:t>R. </a:t>
                      </a:r>
                      <a:r>
                        <a:rPr lang="en-US" sz="1400" kern="1200" dirty="0" err="1">
                          <a:effectLst/>
                        </a:rPr>
                        <a:t>Nageswara</a:t>
                      </a:r>
                      <a:r>
                        <a:rPr lang="en-US" sz="1400" kern="1200" dirty="0">
                          <a:effectLst/>
                        </a:rPr>
                        <a:t> </a:t>
                      </a:r>
                      <a:r>
                        <a:rPr lang="en-US" sz="1400" kern="1200" dirty="0" err="1">
                          <a:effectLst/>
                        </a:rPr>
                        <a:t>Rao</a:t>
                      </a:r>
                      <a:r>
                        <a:rPr lang="en-US" sz="1400" kern="1200" dirty="0">
                          <a:effectLst/>
                        </a:rPr>
                        <a:t> ; B. Sridhar Li </a:t>
                      </a:r>
                    </a:p>
                    <a:p>
                      <a:pPr marL="0" marR="0" indent="0" algn="ctr" defTabSz="914400" eaLnBrk="1" fontAlgn="auto" latinLnBrk="0" hangingPunct="1">
                        <a:lnSpc>
                          <a:spcPct val="100000"/>
                        </a:lnSpc>
                        <a:spcBef>
                          <a:spcPts val="0"/>
                        </a:spcBef>
                        <a:spcAft>
                          <a:spcPts val="0"/>
                        </a:spcAft>
                        <a:buClrTx/>
                        <a:buSzTx/>
                        <a:buFontTx/>
                        <a:buNone/>
                        <a:defRPr/>
                      </a:pPr>
                      <a:r>
                        <a:rPr lang="en-US" sz="1400" kern="1200" dirty="0">
                          <a:effectLst/>
                        </a:rPr>
                        <a:t>et al </a:t>
                      </a:r>
                      <a:endParaRPr sz="1400" dirty="0">
                        <a:latin typeface="+mn-lt"/>
                        <a:cs typeface="Times New Roman" panose="02020603050405020304"/>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400" dirty="0">
                          <a:effectLst/>
                        </a:rPr>
                        <a:t>2018</a:t>
                      </a:r>
                      <a:endParaRPr lang="en-US" sz="1400" dirty="0">
                        <a:latin typeface="+mn-lt"/>
                        <a:cs typeface="Times New Roman" panose="02020603050405020304"/>
                      </a:endParaRPr>
                    </a:p>
                  </a:txBody>
                  <a:tcPr marL="0" marR="0" marT="0" marB="0"/>
                </a:tc>
                <a:tc>
                  <a:txBody>
                    <a:bodyPr/>
                    <a:lstStyle/>
                    <a:p>
                      <a:pPr marL="0" indent="0" algn="ctr">
                        <a:buFont typeface="Wingdings" panose="05000000000000000000" pitchFamily="2" charset="2"/>
                        <a:buNone/>
                      </a:pPr>
                      <a:r>
                        <a:rPr lang="en-US" sz="1400" u="none" strike="noStrike" kern="1200" baseline="0" dirty="0"/>
                        <a:t>Machine  learning algorithm</a:t>
                      </a:r>
                      <a:endParaRPr lang="en-US" sz="1400" dirty="0">
                        <a:latin typeface="+mn-lt"/>
                      </a:endParaRPr>
                    </a:p>
                  </a:txBody>
                  <a:tcPr marL="0" marR="0" marT="0" marB="0"/>
                </a:tc>
                <a:tc>
                  <a:txBody>
                    <a:bodyPr/>
                    <a:lstStyle/>
                    <a:p>
                      <a:pPr marL="0" indent="0" algn="ctr">
                        <a:lnSpc>
                          <a:spcPct val="100000"/>
                        </a:lnSpc>
                        <a:buFont typeface="Arial" panose="020B0604020202020204" pitchFamily="34" charset="0"/>
                        <a:buNone/>
                      </a:pPr>
                      <a:r>
                        <a:rPr lang="en-US" sz="1400" dirty="0"/>
                        <a:t>High computational cost</a:t>
                      </a:r>
                      <a:endParaRPr lang="en-US" sz="1400" dirty="0">
                        <a:latin typeface="+mn-lt"/>
                        <a:cs typeface="Times New Roman" panose="02020603050405020304"/>
                      </a:endParaRPr>
                    </a:p>
                  </a:txBody>
                  <a:tcPr marL="0" marR="0" marT="0" marB="0"/>
                </a:tc>
                <a:extLst>
                  <a:ext uri="{0D108BD9-81ED-4DB2-BD59-A6C34878D82A}">
                    <a16:rowId xmlns:a16="http://schemas.microsoft.com/office/drawing/2014/main" val="10001"/>
                  </a:ext>
                </a:extLst>
              </a:tr>
              <a:tr h="1653145">
                <a:tc>
                  <a:txBody>
                    <a:bodyPr/>
                    <a:lstStyle/>
                    <a:p>
                      <a:pPr algn="ctr"/>
                      <a:r>
                        <a:rPr lang="en-US" sz="1400" kern="1200" dirty="0">
                          <a:effectLst/>
                        </a:rPr>
                        <a:t>Mobile integrated smart irrigation management and monitoring system using IOT</a:t>
                      </a:r>
                      <a:endParaRPr sz="1400" dirty="0">
                        <a:latin typeface="+mn-lt"/>
                        <a:cs typeface="Times New Roman" panose="02020603050405020304"/>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400" dirty="0"/>
                        <a:t>International Journal on Communication and Signal Processing</a:t>
                      </a:r>
                      <a:endParaRPr sz="1400" dirty="0">
                        <a:latin typeface="+mn-lt"/>
                        <a:cs typeface="Times New Roman" panose="02020603050405020304"/>
                      </a:endParaRPr>
                    </a:p>
                  </a:txBody>
                  <a:tcPr marL="0" marR="0" marT="0" marB="0"/>
                </a:tc>
                <a:tc>
                  <a:txBody>
                    <a:bodyPr/>
                    <a:lstStyle/>
                    <a:p>
                      <a:pPr algn="ctr">
                        <a:lnSpc>
                          <a:spcPct val="100000"/>
                        </a:lnSpc>
                      </a:pPr>
                      <a:r>
                        <a:rPr lang="en-US" sz="1400" kern="1200" dirty="0">
                          <a:effectLst/>
                        </a:rPr>
                        <a:t>S. </a:t>
                      </a:r>
                      <a:r>
                        <a:rPr lang="en-US" sz="1400" kern="1200" dirty="0" err="1">
                          <a:effectLst/>
                        </a:rPr>
                        <a:t>Vaishali</a:t>
                      </a:r>
                      <a:r>
                        <a:rPr lang="en-US" sz="1400" kern="1200" dirty="0">
                          <a:effectLst/>
                        </a:rPr>
                        <a:t> ; S. </a:t>
                      </a:r>
                      <a:r>
                        <a:rPr lang="en-US" sz="1400" kern="1200" dirty="0" err="1">
                          <a:effectLst/>
                        </a:rPr>
                        <a:t>Suraj</a:t>
                      </a:r>
                      <a:r>
                        <a:rPr lang="en-US" sz="1400" kern="1200" dirty="0">
                          <a:effectLst/>
                        </a:rPr>
                        <a:t>  et al </a:t>
                      </a:r>
                      <a:endParaRPr sz="1400" dirty="0">
                        <a:latin typeface="+mn-lt"/>
                        <a:cs typeface="Times New Roman" panose="02020603050405020304"/>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400" dirty="0">
                          <a:effectLst/>
                        </a:rPr>
                        <a:t>2017</a:t>
                      </a:r>
                      <a:endParaRPr lang="en-US" sz="1400" dirty="0"/>
                    </a:p>
                    <a:p>
                      <a:pPr algn="ctr"/>
                      <a:endParaRPr lang="en-US" sz="1400" dirty="0">
                        <a:latin typeface="+mn-lt"/>
                      </a:endParaRPr>
                    </a:p>
                  </a:txBody>
                  <a:tcPr marL="0" marR="0" marT="0" marB="0"/>
                </a:tc>
                <a:tc>
                  <a:txBody>
                    <a:bodyPr/>
                    <a:lstStyle/>
                    <a:p>
                      <a:pPr marL="0" indent="0" algn="ctr">
                        <a:buFont typeface="Wingdings" panose="05000000000000000000" pitchFamily="2" charset="2"/>
                        <a:buNone/>
                      </a:pPr>
                      <a:r>
                        <a:rPr lang="en-US" sz="1400" u="none" strike="noStrike" kern="1200" baseline="0" dirty="0"/>
                        <a:t>Raspberry pi technique</a:t>
                      </a:r>
                      <a:endParaRPr lang="en-US" sz="1400" b="0" dirty="0">
                        <a:latin typeface="+mn-lt"/>
                      </a:endParaRPr>
                    </a:p>
                  </a:txBody>
                  <a:tcPr marL="0" marR="0" marT="0" marB="0"/>
                </a:tc>
                <a:tc>
                  <a:txBody>
                    <a:bodyPr/>
                    <a:lstStyle/>
                    <a:p>
                      <a:pPr marL="0" indent="0" algn="ctr">
                        <a:lnSpc>
                          <a:spcPct val="100000"/>
                        </a:lnSpc>
                        <a:buFont typeface="Arial" panose="020B0604020202020204" pitchFamily="34" charset="0"/>
                        <a:buNone/>
                      </a:pPr>
                      <a:r>
                        <a:rPr lang="en-US" sz="1400" dirty="0"/>
                        <a:t>Sensor</a:t>
                      </a:r>
                      <a:r>
                        <a:rPr lang="en-US" sz="1400" baseline="0" dirty="0"/>
                        <a:t> has damaged not managing</a:t>
                      </a:r>
                      <a:endParaRPr lang="en-US" sz="1400" baseline="0" dirty="0">
                        <a:latin typeface="+mn-lt"/>
                        <a:cs typeface="Times New Roman" panose="02020603050405020304"/>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81000"/>
            <a:ext cx="6641148" cy="570669"/>
          </a:xfrm>
          <a:prstGeom prst="rect">
            <a:avLst/>
          </a:prstGeom>
        </p:spPr>
        <p:txBody>
          <a:bodyPr vert="horz" wrap="square" lIns="0" tIns="16510" rIns="0" bIns="0" rtlCol="0">
            <a:spAutoFit/>
          </a:bodyPr>
          <a:lstStyle/>
          <a:p>
            <a:pPr marL="12700">
              <a:lnSpc>
                <a:spcPct val="100000"/>
              </a:lnSpc>
              <a:spcBef>
                <a:spcPts val="130"/>
              </a:spcBef>
            </a:pPr>
            <a:r>
              <a:rPr b="1" spc="-5" dirty="0">
                <a:solidFill>
                  <a:srgbClr val="FF0000"/>
                </a:solidFill>
              </a:rPr>
              <a:t>LITERATURE</a:t>
            </a:r>
            <a:r>
              <a:rPr lang="en-US" spc="90" dirty="0">
                <a:solidFill>
                  <a:srgbClr val="FF0000"/>
                </a:solidFill>
              </a:rPr>
              <a:t> </a:t>
            </a:r>
            <a:r>
              <a:rPr b="1" spc="15" dirty="0">
                <a:solidFill>
                  <a:srgbClr val="FF0000"/>
                </a:solidFill>
              </a:rPr>
              <a:t>SURVEY</a:t>
            </a:r>
          </a:p>
        </p:txBody>
      </p:sp>
      <p:graphicFrame>
        <p:nvGraphicFramePr>
          <p:cNvPr id="3" name="object 3"/>
          <p:cNvGraphicFramePr>
            <a:graphicFrameLocks noGrp="1"/>
          </p:cNvGraphicFramePr>
          <p:nvPr/>
        </p:nvGraphicFramePr>
        <p:xfrm>
          <a:off x="304799" y="1524000"/>
          <a:ext cx="7391401" cy="4157259"/>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71435">
                  <a:extLst>
                    <a:ext uri="{9D8B030D-6E8A-4147-A177-3AD203B41FA5}">
                      <a16:colId xmlns:a16="http://schemas.microsoft.com/office/drawing/2014/main" val="20003"/>
                    </a:ext>
                  </a:extLst>
                </a:gridCol>
                <a:gridCol w="1362165">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838200">
                <a:tc>
                  <a:txBody>
                    <a:bodyPr/>
                    <a:lstStyle/>
                    <a:p>
                      <a:pPr marL="93345" marR="246380" algn="ctr">
                        <a:lnSpc>
                          <a:spcPct val="101000"/>
                        </a:lnSpc>
                        <a:spcBef>
                          <a:spcPts val="285"/>
                        </a:spcBef>
                      </a:pPr>
                      <a:r>
                        <a:rPr sz="1600" spc="50" dirty="0"/>
                        <a:t>Name </a:t>
                      </a:r>
                      <a:r>
                        <a:rPr sz="1600" spc="15" dirty="0"/>
                        <a:t>of  </a:t>
                      </a:r>
                      <a:r>
                        <a:rPr sz="1600" spc="35" dirty="0"/>
                        <a:t>the</a:t>
                      </a:r>
                      <a:r>
                        <a:rPr sz="1600" spc="-114" dirty="0"/>
                        <a:t> </a:t>
                      </a:r>
                      <a:r>
                        <a:rPr sz="1600" spc="20" dirty="0"/>
                        <a:t>Paper</a:t>
                      </a:r>
                      <a:endParaRPr sz="1600" b="1" dirty="0">
                        <a:latin typeface="+mn-lt"/>
                        <a:cs typeface="Franklin Gothic Book" panose="020B0503020102020204"/>
                      </a:endParaRPr>
                    </a:p>
                  </a:txBody>
                  <a:tcPr marL="0" marR="0" marT="36194" marB="0"/>
                </a:tc>
                <a:tc>
                  <a:txBody>
                    <a:bodyPr/>
                    <a:lstStyle/>
                    <a:p>
                      <a:pPr marL="94615" marR="104775" algn="ctr">
                        <a:lnSpc>
                          <a:spcPct val="101000"/>
                        </a:lnSpc>
                        <a:spcBef>
                          <a:spcPts val="285"/>
                        </a:spcBef>
                      </a:pPr>
                      <a:r>
                        <a:rPr sz="1600" spc="55" dirty="0"/>
                        <a:t>Name </a:t>
                      </a:r>
                      <a:r>
                        <a:rPr sz="1600" spc="15" dirty="0"/>
                        <a:t>of  </a:t>
                      </a:r>
                      <a:r>
                        <a:rPr lang="en-US" sz="1600" spc="35" dirty="0"/>
                        <a:t>publication</a:t>
                      </a:r>
                      <a:endParaRPr sz="1600" b="1" dirty="0">
                        <a:latin typeface="+mn-lt"/>
                        <a:cs typeface="Franklin Gothic Book" panose="020B0503020102020204"/>
                      </a:endParaRPr>
                    </a:p>
                  </a:txBody>
                  <a:tcPr marL="0" marR="0" marT="36194" marB="0"/>
                </a:tc>
                <a:tc>
                  <a:txBody>
                    <a:bodyPr/>
                    <a:lstStyle/>
                    <a:p>
                      <a:pPr marL="95885" marR="441960" algn="ctr">
                        <a:lnSpc>
                          <a:spcPct val="101000"/>
                        </a:lnSpc>
                        <a:spcBef>
                          <a:spcPts val="285"/>
                        </a:spcBef>
                      </a:pPr>
                      <a:r>
                        <a:rPr sz="1600" spc="80" dirty="0"/>
                        <a:t>A</a:t>
                      </a:r>
                      <a:r>
                        <a:rPr sz="1600" spc="70" dirty="0"/>
                        <a:t>u</a:t>
                      </a:r>
                      <a:r>
                        <a:rPr sz="1600" spc="40" dirty="0"/>
                        <a:t>t</a:t>
                      </a:r>
                      <a:r>
                        <a:rPr sz="1600" spc="-5" dirty="0"/>
                        <a:t>h</a:t>
                      </a:r>
                      <a:r>
                        <a:rPr sz="1600" spc="-40" dirty="0"/>
                        <a:t>o</a:t>
                      </a:r>
                      <a:r>
                        <a:rPr sz="1600" dirty="0"/>
                        <a:t>r</a:t>
                      </a:r>
                      <a:endParaRPr sz="1600" b="1" dirty="0">
                        <a:latin typeface="+mn-lt"/>
                        <a:cs typeface="Franklin Gothic Book" panose="020B0503020102020204"/>
                      </a:endParaRPr>
                    </a:p>
                  </a:txBody>
                  <a:tcPr marL="0" marR="0" marT="36194" marB="0"/>
                </a:tc>
                <a:tc>
                  <a:txBody>
                    <a:bodyPr/>
                    <a:lstStyle/>
                    <a:p>
                      <a:pPr marL="97155" marR="107950" algn="ctr">
                        <a:lnSpc>
                          <a:spcPct val="101000"/>
                        </a:lnSpc>
                        <a:spcBef>
                          <a:spcPts val="280"/>
                        </a:spcBef>
                      </a:pPr>
                      <a:r>
                        <a:rPr sz="1600" spc="25" dirty="0"/>
                        <a:t>Year</a:t>
                      </a:r>
                      <a:endParaRPr sz="1600" b="1" dirty="0">
                        <a:latin typeface="+mn-lt"/>
                        <a:cs typeface="Franklin Gothic Book" panose="020B0503020102020204"/>
                      </a:endParaRPr>
                    </a:p>
                  </a:txBody>
                  <a:tcPr marL="0" marR="0" marT="35560" marB="0"/>
                </a:tc>
                <a:tc>
                  <a:txBody>
                    <a:bodyPr/>
                    <a:lstStyle/>
                    <a:p>
                      <a:pPr marL="99060" algn="ctr">
                        <a:lnSpc>
                          <a:spcPct val="100000"/>
                        </a:lnSpc>
                        <a:spcBef>
                          <a:spcPts val="300"/>
                        </a:spcBef>
                      </a:pPr>
                      <a:r>
                        <a:rPr lang="en-US" sz="1600" dirty="0"/>
                        <a:t>Methodology</a:t>
                      </a:r>
                      <a:endParaRPr lang="en-US" sz="1600" b="1" dirty="0">
                        <a:solidFill>
                          <a:schemeClr val="bg1"/>
                        </a:solidFill>
                        <a:latin typeface="+mn-lt"/>
                        <a:cs typeface="Franklin Gothic Book" panose="020B0503020102020204"/>
                      </a:endParaRPr>
                    </a:p>
                  </a:txBody>
                  <a:tcPr marL="0" marR="0" marT="38100" marB="0"/>
                </a:tc>
                <a:tc>
                  <a:txBody>
                    <a:bodyPr/>
                    <a:lstStyle/>
                    <a:p>
                      <a:pPr marL="99060" marR="0" indent="0" algn="ctr" defTabSz="914400" rtl="0" eaLnBrk="1" fontAlgn="auto" latinLnBrk="0" hangingPunct="1">
                        <a:lnSpc>
                          <a:spcPct val="100000"/>
                        </a:lnSpc>
                        <a:spcBef>
                          <a:spcPts val="300"/>
                        </a:spcBef>
                        <a:spcAft>
                          <a:spcPts val="0"/>
                        </a:spcAft>
                        <a:buClrTx/>
                        <a:buSzTx/>
                        <a:buFontTx/>
                        <a:buNone/>
                        <a:defRPr/>
                      </a:pPr>
                      <a:r>
                        <a:rPr lang="en-US" sz="1600" dirty="0"/>
                        <a:t>Demerits</a:t>
                      </a:r>
                    </a:p>
                    <a:p>
                      <a:pPr marL="99060" algn="ctr">
                        <a:lnSpc>
                          <a:spcPct val="100000"/>
                        </a:lnSpc>
                        <a:spcBef>
                          <a:spcPts val="300"/>
                        </a:spcBef>
                      </a:pPr>
                      <a:endParaRPr sz="1600" b="1" dirty="0">
                        <a:solidFill>
                          <a:schemeClr val="bg1"/>
                        </a:solidFill>
                        <a:latin typeface="+mn-lt"/>
                        <a:cs typeface="Franklin Gothic Book" panose="020B0503020102020204"/>
                      </a:endParaRPr>
                    </a:p>
                  </a:txBody>
                  <a:tcPr marL="0" marR="0" marT="38100" marB="0"/>
                </a:tc>
                <a:extLst>
                  <a:ext uri="{0D108BD9-81ED-4DB2-BD59-A6C34878D82A}">
                    <a16:rowId xmlns:a16="http://schemas.microsoft.com/office/drawing/2014/main" val="10000"/>
                  </a:ext>
                </a:extLst>
              </a:tr>
              <a:tr h="1612179">
                <a:tc>
                  <a:txBody>
                    <a:bodyPr/>
                    <a:lstStyle/>
                    <a:p>
                      <a:r>
                        <a:rPr lang="en-US" sz="1400" kern="1200" dirty="0">
                          <a:effectLst/>
                        </a:rPr>
                        <a:t>Factory automation and irrigation control in an </a:t>
                      </a:r>
                      <a:r>
                        <a:rPr lang="en-US" sz="1400" kern="1200" dirty="0" err="1">
                          <a:effectLst/>
                        </a:rPr>
                        <a:t>IoT</a:t>
                      </a:r>
                      <a:r>
                        <a:rPr lang="en-US" sz="1400" kern="1200" dirty="0">
                          <a:effectLst/>
                        </a:rPr>
                        <a:t> environment</a:t>
                      </a:r>
                      <a:endParaRPr lang="en-US" sz="1400" b="1" kern="1200" dirty="0">
                        <a:solidFill>
                          <a:schemeClr val="tx1"/>
                        </a:solidFill>
                        <a:effectLst/>
                        <a:latin typeface="+mn-lt"/>
                        <a:ea typeface="+mn-ea"/>
                        <a:cs typeface="+mn-cs"/>
                      </a:endParaRPr>
                    </a:p>
                  </a:txBody>
                  <a:tcPr marL="0" marR="0" marT="0" marB="0"/>
                </a:tc>
                <a:tc>
                  <a:txBody>
                    <a:bodyPr/>
                    <a:lstStyle/>
                    <a:p>
                      <a:pPr>
                        <a:lnSpc>
                          <a:spcPct val="100000"/>
                        </a:lnSpc>
                      </a:pPr>
                      <a:r>
                        <a:rPr lang="en-US" sz="1400" u="none" strike="noStrike" kern="1200" baseline="0" dirty="0"/>
                        <a:t>International </a:t>
                      </a:r>
                      <a:r>
                        <a:rPr lang="en-US" sz="1400" kern="1200" dirty="0">
                          <a:effectLst/>
                        </a:rPr>
                        <a:t>Journal </a:t>
                      </a:r>
                      <a:r>
                        <a:rPr lang="en-US" sz="1400" u="none" strike="noStrike" kern="1200" baseline="0" dirty="0"/>
                        <a:t>on Control and Engineering</a:t>
                      </a:r>
                      <a:endParaRPr sz="1400" dirty="0">
                        <a:latin typeface="+mn-lt"/>
                        <a:cs typeface="Times New Roman" panose="02020603050405020304"/>
                      </a:endParaRPr>
                    </a:p>
                  </a:txBody>
                  <a:tcPr marL="0" marR="0" marT="0" marB="0"/>
                </a:tc>
                <a:tc>
                  <a:txBody>
                    <a:bodyPr/>
                    <a:lstStyle/>
                    <a:p>
                      <a:pPr marL="0" marR="0" indent="0" defTabSz="914400" eaLnBrk="1" fontAlgn="auto" latinLnBrk="0" hangingPunct="1">
                        <a:lnSpc>
                          <a:spcPct val="100000"/>
                        </a:lnSpc>
                        <a:spcBef>
                          <a:spcPts val="0"/>
                        </a:spcBef>
                        <a:spcAft>
                          <a:spcPts val="0"/>
                        </a:spcAft>
                        <a:buClrTx/>
                        <a:buSzTx/>
                        <a:buFontTx/>
                        <a:buNone/>
                        <a:defRPr/>
                      </a:pPr>
                      <a:r>
                        <a:rPr lang="en-US" sz="1400" kern="1200" dirty="0" err="1">
                          <a:effectLst/>
                        </a:rPr>
                        <a:t>Kamel</a:t>
                      </a:r>
                      <a:r>
                        <a:rPr lang="en-US" sz="1400" kern="1200" dirty="0">
                          <a:effectLst/>
                        </a:rPr>
                        <a:t> </a:t>
                      </a:r>
                      <a:r>
                        <a:rPr lang="en-US" sz="1400" kern="1200" dirty="0" err="1">
                          <a:effectLst/>
                        </a:rPr>
                        <a:t>Ammour</a:t>
                      </a:r>
                      <a:r>
                        <a:rPr lang="en-US" sz="1400" kern="1200" dirty="0">
                          <a:effectLst/>
                        </a:rPr>
                        <a:t>, </a:t>
                      </a:r>
                      <a:r>
                        <a:rPr lang="en-US" sz="1400" u="none" strike="noStrike" kern="1200" baseline="0" dirty="0" err="1"/>
                        <a:t>Xiatian</a:t>
                      </a:r>
                      <a:r>
                        <a:rPr lang="en-US" sz="1400" u="none" strike="noStrike" kern="1200" baseline="0" dirty="0"/>
                        <a:t> Zhu </a:t>
                      </a:r>
                      <a:r>
                        <a:rPr lang="en-US" sz="1400" kern="1200" dirty="0">
                          <a:effectLst/>
                        </a:rPr>
                        <a:t>Li </a:t>
                      </a:r>
                    </a:p>
                    <a:p>
                      <a:pPr marL="0" marR="0" indent="0" defTabSz="914400" eaLnBrk="1" fontAlgn="auto" latinLnBrk="0" hangingPunct="1">
                        <a:lnSpc>
                          <a:spcPct val="100000"/>
                        </a:lnSpc>
                        <a:spcBef>
                          <a:spcPts val="0"/>
                        </a:spcBef>
                        <a:spcAft>
                          <a:spcPts val="0"/>
                        </a:spcAft>
                        <a:buClrTx/>
                        <a:buSzTx/>
                        <a:buFontTx/>
                        <a:buNone/>
                        <a:defRPr/>
                      </a:pPr>
                      <a:r>
                        <a:rPr lang="en-US" sz="1400" kern="1200" dirty="0">
                          <a:effectLst/>
                        </a:rPr>
                        <a:t>et al </a:t>
                      </a:r>
                      <a:endParaRPr sz="1400" dirty="0">
                        <a:latin typeface="+mn-lt"/>
                        <a:cs typeface="Times New Roman" panose="02020603050405020304"/>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effectLst/>
                        </a:rPr>
                        <a:t>2018</a:t>
                      </a:r>
                      <a:endParaRPr lang="en-US" sz="1400" dirty="0">
                        <a:latin typeface="+mn-lt"/>
                        <a:cs typeface="Times New Roman" panose="02020603050405020304"/>
                      </a:endParaRPr>
                    </a:p>
                  </a:txBody>
                  <a:tcPr marL="0" marR="0" marT="0" marB="0"/>
                </a:tc>
                <a:tc>
                  <a:txBody>
                    <a:bodyPr/>
                    <a:lstStyle/>
                    <a:p>
                      <a:pPr marL="0" indent="0" algn="ctr">
                        <a:buFont typeface="Wingdings" panose="05000000000000000000" pitchFamily="2" charset="2"/>
                        <a:buNone/>
                      </a:pPr>
                      <a:r>
                        <a:rPr lang="en-US" sz="1400" u="none" strike="noStrike" kern="1200" baseline="0" dirty="0"/>
                        <a:t>Internet of Things technique</a:t>
                      </a:r>
                      <a:endParaRPr lang="en-US" sz="1400" dirty="0">
                        <a:latin typeface="+mn-lt"/>
                      </a:endParaRPr>
                    </a:p>
                  </a:txBody>
                  <a:tcPr marL="0" marR="0" marT="0" marB="0"/>
                </a:tc>
                <a:tc>
                  <a:txBody>
                    <a:bodyPr/>
                    <a:lstStyle/>
                    <a:p>
                      <a:pPr marL="0" indent="0" algn="ctr">
                        <a:lnSpc>
                          <a:spcPct val="100000"/>
                        </a:lnSpc>
                        <a:buFont typeface="Arial" panose="020B0604020202020204" pitchFamily="34" charset="0"/>
                        <a:buNone/>
                      </a:pPr>
                      <a:r>
                        <a:rPr lang="en-US" sz="1400" dirty="0"/>
                        <a:t>High computational cost</a:t>
                      </a:r>
                      <a:endParaRPr lang="en-US" sz="1400" dirty="0">
                        <a:latin typeface="+mn-lt"/>
                        <a:cs typeface="Times New Roman" panose="02020603050405020304"/>
                      </a:endParaRPr>
                    </a:p>
                  </a:txBody>
                  <a:tcPr marL="0" marR="0" marT="0" marB="0"/>
                </a:tc>
                <a:extLst>
                  <a:ext uri="{0D108BD9-81ED-4DB2-BD59-A6C34878D82A}">
                    <a16:rowId xmlns:a16="http://schemas.microsoft.com/office/drawing/2014/main" val="10001"/>
                  </a:ext>
                </a:extLst>
              </a:tr>
              <a:tr h="1593212">
                <a:tc>
                  <a:txBody>
                    <a:bodyPr/>
                    <a:lstStyle/>
                    <a:p>
                      <a:r>
                        <a:rPr lang="en-US" sz="1400" kern="1200" dirty="0">
                          <a:effectLst/>
                        </a:rPr>
                        <a:t>Distant Monitoring and Controlling of Solar Driven Irrigation System through </a:t>
                      </a:r>
                      <a:r>
                        <a:rPr lang="en-US" sz="1400" kern="1200" dirty="0" err="1">
                          <a:effectLst/>
                        </a:rPr>
                        <a:t>IoT</a:t>
                      </a:r>
                      <a:endParaRPr sz="1400" dirty="0">
                        <a:latin typeface="+mn-lt"/>
                        <a:cs typeface="Times New Roman" panose="02020603050405020304"/>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t>International Journal on Inventive Systems and Control</a:t>
                      </a:r>
                      <a:endParaRPr sz="1400" dirty="0">
                        <a:latin typeface="+mn-lt"/>
                        <a:cs typeface="Times New Roman" panose="02020603050405020304"/>
                      </a:endParaRPr>
                    </a:p>
                  </a:txBody>
                  <a:tcPr marL="0" marR="0" marT="0" marB="0"/>
                </a:tc>
                <a:tc>
                  <a:txBody>
                    <a:bodyPr/>
                    <a:lstStyle/>
                    <a:p>
                      <a:pPr>
                        <a:lnSpc>
                          <a:spcPct val="100000"/>
                        </a:lnSpc>
                      </a:pPr>
                      <a:r>
                        <a:rPr lang="en-US" sz="1400" kern="1200" dirty="0" err="1">
                          <a:effectLst/>
                        </a:rPr>
                        <a:t>M.Mahalakshmi</a:t>
                      </a:r>
                      <a:r>
                        <a:rPr lang="en-US" sz="1400" kern="1200" dirty="0">
                          <a:effectLst/>
                        </a:rPr>
                        <a:t> ; S. </a:t>
                      </a:r>
                      <a:r>
                        <a:rPr lang="en-US" sz="1400" kern="1200" dirty="0" err="1">
                          <a:effectLst/>
                        </a:rPr>
                        <a:t>Priyanka</a:t>
                      </a:r>
                      <a:r>
                        <a:rPr lang="en-US" sz="1400" kern="1200" dirty="0">
                          <a:effectLst/>
                        </a:rPr>
                        <a:t> et al </a:t>
                      </a:r>
                      <a:endParaRPr sz="1400" dirty="0">
                        <a:latin typeface="+mn-lt"/>
                        <a:cs typeface="Times New Roman" panose="02020603050405020304"/>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effectLst/>
                        </a:rPr>
                        <a:t>2018</a:t>
                      </a:r>
                      <a:endParaRPr lang="en-US" sz="1400" dirty="0"/>
                    </a:p>
                    <a:p>
                      <a:endParaRPr lang="en-US" sz="1400" dirty="0">
                        <a:latin typeface="+mn-lt"/>
                      </a:endParaRPr>
                    </a:p>
                  </a:txBody>
                  <a:tcPr marL="0" marR="0" marT="0" marB="0"/>
                </a:tc>
                <a:tc>
                  <a:txBody>
                    <a:bodyPr/>
                    <a:lstStyle/>
                    <a:p>
                      <a:pPr marL="0" indent="0" algn="ctr">
                        <a:buFont typeface="Wingdings" panose="05000000000000000000" pitchFamily="2" charset="2"/>
                        <a:buNone/>
                      </a:pPr>
                      <a:r>
                        <a:rPr lang="en-US" sz="1400" u="none" strike="noStrike" kern="1200" baseline="0" dirty="0"/>
                        <a:t>Message Queue Telemetry Transport technique</a:t>
                      </a:r>
                      <a:endParaRPr lang="en-US" sz="1400" i="0" dirty="0">
                        <a:latin typeface="+mn-lt"/>
                      </a:endParaRPr>
                    </a:p>
                  </a:txBody>
                  <a:tcPr marL="0" marR="0" marT="0" marB="0"/>
                </a:tc>
                <a:tc>
                  <a:txBody>
                    <a:bodyPr/>
                    <a:lstStyle/>
                    <a:p>
                      <a:pPr marL="0" indent="0" algn="ctr">
                        <a:lnSpc>
                          <a:spcPct val="100000"/>
                        </a:lnSpc>
                        <a:buFont typeface="Arial" panose="020B0604020202020204" pitchFamily="34" charset="0"/>
                        <a:buNone/>
                      </a:pPr>
                      <a:r>
                        <a:rPr lang="en-US" sz="1400" dirty="0"/>
                        <a:t>Bad weather condition this system has</a:t>
                      </a:r>
                      <a:r>
                        <a:rPr lang="en-US" sz="1400" baseline="0" dirty="0"/>
                        <a:t> not detected</a:t>
                      </a:r>
                      <a:endParaRPr lang="en-US" sz="1400" baseline="0" dirty="0">
                        <a:latin typeface="+mn-lt"/>
                        <a:cs typeface="Times New Roman" panose="02020603050405020304"/>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886" y="549219"/>
            <a:ext cx="6347713" cy="1320800"/>
          </a:xfrm>
        </p:spPr>
        <p:txBody>
          <a:bodyPr>
            <a:normAutofit/>
          </a:bodyPr>
          <a:lstStyle/>
          <a:p>
            <a:r>
              <a:rPr lang="en-US" sz="3400" b="1" dirty="0">
                <a:solidFill>
                  <a:srgbClr val="FF0000"/>
                </a:solidFill>
                <a:effectLst>
                  <a:outerShdw blurRad="38100" dist="38100" dir="2700000" algn="tl">
                    <a:srgbClr val="000000">
                      <a:alpha val="43137"/>
                    </a:srgbClr>
                  </a:outerShdw>
                </a:effectLst>
              </a:rPr>
              <a:t>EXISTING SYSTEM</a:t>
            </a:r>
          </a:p>
        </p:txBody>
      </p:sp>
      <p:graphicFrame>
        <p:nvGraphicFramePr>
          <p:cNvPr id="3" name="Table 4">
            <a:extLst>
              <a:ext uri="{FF2B5EF4-FFF2-40B4-BE49-F238E27FC236}">
                <a16:creationId xmlns:a16="http://schemas.microsoft.com/office/drawing/2014/main" id="{8658A0F8-D2FC-7780-F042-2BF9E09A0B0C}"/>
              </a:ext>
            </a:extLst>
          </p:cNvPr>
          <p:cNvGraphicFramePr>
            <a:graphicFrameLocks noGrp="1"/>
          </p:cNvGraphicFramePr>
          <p:nvPr>
            <p:ph idx="1"/>
            <p:extLst>
              <p:ext uri="{D42A27DB-BD31-4B8C-83A1-F6EECF244321}">
                <p14:modId xmlns:p14="http://schemas.microsoft.com/office/powerpoint/2010/main" val="792315018"/>
              </p:ext>
            </p:extLst>
          </p:nvPr>
        </p:nvGraphicFramePr>
        <p:xfrm>
          <a:off x="799042" y="1325991"/>
          <a:ext cx="5486400" cy="4982790"/>
        </p:xfrm>
        <a:graphic>
          <a:graphicData uri="http://schemas.openxmlformats.org/drawingml/2006/table">
            <a:tbl>
              <a:tblPr bandRow="1">
                <a:tableStyleId>{073A0DAA-6AF3-43AB-8588-CEC1D06C72B9}</a:tableStyleId>
              </a:tblPr>
              <a:tblGrid>
                <a:gridCol w="2743200">
                  <a:extLst>
                    <a:ext uri="{9D8B030D-6E8A-4147-A177-3AD203B41FA5}">
                      <a16:colId xmlns:a16="http://schemas.microsoft.com/office/drawing/2014/main" val="112590565"/>
                    </a:ext>
                  </a:extLst>
                </a:gridCol>
                <a:gridCol w="2743200">
                  <a:extLst>
                    <a:ext uri="{9D8B030D-6E8A-4147-A177-3AD203B41FA5}">
                      <a16:colId xmlns:a16="http://schemas.microsoft.com/office/drawing/2014/main" val="1773552456"/>
                    </a:ext>
                  </a:extLst>
                </a:gridCol>
              </a:tblGrid>
              <a:tr h="349038">
                <a:tc>
                  <a:txBody>
                    <a:bodyPr/>
                    <a:lstStyle/>
                    <a:p>
                      <a:r>
                        <a:rPr lang="en-US" dirty="0"/>
                        <a:t>Servo motors</a:t>
                      </a:r>
                      <a:endParaRPr lang="en-IN" dirty="0"/>
                    </a:p>
                  </a:txBody>
                  <a:tcPr/>
                </a:tc>
                <a:tc>
                  <a:txBody>
                    <a:bodyPr/>
                    <a:lstStyle/>
                    <a:p>
                      <a:r>
                        <a:rPr lang="en-US" dirty="0"/>
                        <a:t>1,00,000</a:t>
                      </a:r>
                      <a:endParaRPr lang="en-IN" dirty="0"/>
                    </a:p>
                  </a:txBody>
                  <a:tcPr/>
                </a:tc>
                <a:extLst>
                  <a:ext uri="{0D108BD9-81ED-4DB2-BD59-A6C34878D82A}">
                    <a16:rowId xmlns:a16="http://schemas.microsoft.com/office/drawing/2014/main" val="3956007305"/>
                  </a:ext>
                </a:extLst>
              </a:tr>
              <a:tr h="415823">
                <a:tc>
                  <a:txBody>
                    <a:bodyPr/>
                    <a:lstStyle/>
                    <a:p>
                      <a:r>
                        <a:rPr lang="en-US" dirty="0"/>
                        <a:t>Wi-fi module</a:t>
                      </a:r>
                      <a:endParaRPr lang="en-IN" dirty="0"/>
                    </a:p>
                  </a:txBody>
                  <a:tcPr/>
                </a:tc>
                <a:tc>
                  <a:txBody>
                    <a:bodyPr/>
                    <a:lstStyle/>
                    <a:p>
                      <a:r>
                        <a:rPr lang="en-US" dirty="0"/>
                        <a:t>80,000</a:t>
                      </a:r>
                      <a:endParaRPr lang="en-IN" dirty="0"/>
                    </a:p>
                  </a:txBody>
                  <a:tcPr/>
                </a:tc>
                <a:extLst>
                  <a:ext uri="{0D108BD9-81ED-4DB2-BD59-A6C34878D82A}">
                    <a16:rowId xmlns:a16="http://schemas.microsoft.com/office/drawing/2014/main" val="3727231716"/>
                  </a:ext>
                </a:extLst>
              </a:tr>
              <a:tr h="415823">
                <a:tc>
                  <a:txBody>
                    <a:bodyPr/>
                    <a:lstStyle/>
                    <a:p>
                      <a:r>
                        <a:rPr lang="en-US" dirty="0"/>
                        <a:t>Camera module</a:t>
                      </a:r>
                      <a:endParaRPr lang="en-IN" dirty="0"/>
                    </a:p>
                  </a:txBody>
                  <a:tcPr/>
                </a:tc>
                <a:tc>
                  <a:txBody>
                    <a:bodyPr/>
                    <a:lstStyle/>
                    <a:p>
                      <a:r>
                        <a:rPr lang="en-US" dirty="0"/>
                        <a:t>1,80,000</a:t>
                      </a:r>
                      <a:endParaRPr lang="en-IN" dirty="0"/>
                    </a:p>
                  </a:txBody>
                  <a:tcPr/>
                </a:tc>
                <a:extLst>
                  <a:ext uri="{0D108BD9-81ED-4DB2-BD59-A6C34878D82A}">
                    <a16:rowId xmlns:a16="http://schemas.microsoft.com/office/drawing/2014/main" val="3795542070"/>
                  </a:ext>
                </a:extLst>
              </a:tr>
              <a:tr h="415823">
                <a:tc>
                  <a:txBody>
                    <a:bodyPr/>
                    <a:lstStyle/>
                    <a:p>
                      <a:r>
                        <a:rPr lang="en-US" sz="1800" dirty="0"/>
                        <a:t>Arduino full setup</a:t>
                      </a:r>
                      <a:endParaRPr lang="en-IN" dirty="0"/>
                    </a:p>
                  </a:txBody>
                  <a:tcPr/>
                </a:tc>
                <a:tc>
                  <a:txBody>
                    <a:bodyPr/>
                    <a:lstStyle/>
                    <a:p>
                      <a:r>
                        <a:rPr lang="en-US" dirty="0"/>
                        <a:t>2,00,000</a:t>
                      </a:r>
                      <a:endParaRPr lang="en-IN" dirty="0"/>
                    </a:p>
                  </a:txBody>
                  <a:tcPr/>
                </a:tc>
                <a:extLst>
                  <a:ext uri="{0D108BD9-81ED-4DB2-BD59-A6C34878D82A}">
                    <a16:rowId xmlns:a16="http://schemas.microsoft.com/office/drawing/2014/main" val="1715576160"/>
                  </a:ext>
                </a:extLst>
              </a:tr>
              <a:tr h="415823">
                <a:tc>
                  <a:txBody>
                    <a:bodyPr/>
                    <a:lstStyle/>
                    <a:p>
                      <a:r>
                        <a:rPr lang="en-US" dirty="0"/>
                        <a:t>Sensors with connectors</a:t>
                      </a:r>
                      <a:endParaRPr lang="en-IN" dirty="0"/>
                    </a:p>
                  </a:txBody>
                  <a:tcPr/>
                </a:tc>
                <a:tc>
                  <a:txBody>
                    <a:bodyPr/>
                    <a:lstStyle/>
                    <a:p>
                      <a:r>
                        <a:rPr lang="en-US" dirty="0"/>
                        <a:t>60,000</a:t>
                      </a:r>
                      <a:endParaRPr lang="en-IN" dirty="0"/>
                    </a:p>
                  </a:txBody>
                  <a:tcPr/>
                </a:tc>
                <a:extLst>
                  <a:ext uri="{0D108BD9-81ED-4DB2-BD59-A6C34878D82A}">
                    <a16:rowId xmlns:a16="http://schemas.microsoft.com/office/drawing/2014/main" val="1505386218"/>
                  </a:ext>
                </a:extLst>
              </a:tr>
              <a:tr h="650366">
                <a:tc>
                  <a:txBody>
                    <a:bodyPr/>
                    <a:lstStyle/>
                    <a:p>
                      <a:r>
                        <a:rPr lang="en-US" dirty="0"/>
                        <a:t>Solar powered panels &amp; wind energy</a:t>
                      </a:r>
                      <a:endParaRPr lang="en-IN" dirty="0"/>
                    </a:p>
                  </a:txBody>
                  <a:tcPr/>
                </a:tc>
                <a:tc>
                  <a:txBody>
                    <a:bodyPr/>
                    <a:lstStyle/>
                    <a:p>
                      <a:r>
                        <a:rPr lang="en-US" dirty="0"/>
                        <a:t>2,00,000</a:t>
                      </a:r>
                      <a:endParaRPr lang="en-IN" dirty="0"/>
                    </a:p>
                  </a:txBody>
                  <a:tcPr/>
                </a:tc>
                <a:extLst>
                  <a:ext uri="{0D108BD9-81ED-4DB2-BD59-A6C34878D82A}">
                    <a16:rowId xmlns:a16="http://schemas.microsoft.com/office/drawing/2014/main" val="2741705943"/>
                  </a:ext>
                </a:extLst>
              </a:tr>
              <a:tr h="415823">
                <a:tc>
                  <a:txBody>
                    <a:bodyPr/>
                    <a:lstStyle/>
                    <a:p>
                      <a:r>
                        <a:rPr lang="en-US" dirty="0"/>
                        <a:t>Pipe and gate walls</a:t>
                      </a:r>
                      <a:endParaRPr lang="en-IN" dirty="0"/>
                    </a:p>
                  </a:txBody>
                  <a:tcPr/>
                </a:tc>
                <a:tc>
                  <a:txBody>
                    <a:bodyPr/>
                    <a:lstStyle/>
                    <a:p>
                      <a:r>
                        <a:rPr lang="en-US" dirty="0"/>
                        <a:t>1,20,000</a:t>
                      </a:r>
                      <a:endParaRPr lang="en-IN" dirty="0"/>
                    </a:p>
                  </a:txBody>
                  <a:tcPr/>
                </a:tc>
                <a:extLst>
                  <a:ext uri="{0D108BD9-81ED-4DB2-BD59-A6C34878D82A}">
                    <a16:rowId xmlns:a16="http://schemas.microsoft.com/office/drawing/2014/main" val="3125343973"/>
                  </a:ext>
                </a:extLst>
              </a:tr>
              <a:tr h="415823">
                <a:tc>
                  <a:txBody>
                    <a:bodyPr/>
                    <a:lstStyle/>
                    <a:p>
                      <a:r>
                        <a:rPr lang="en-US" dirty="0"/>
                        <a:t>Sprinklers with water pipes</a:t>
                      </a:r>
                      <a:endParaRPr lang="en-IN" dirty="0"/>
                    </a:p>
                  </a:txBody>
                  <a:tcPr/>
                </a:tc>
                <a:tc>
                  <a:txBody>
                    <a:bodyPr/>
                    <a:lstStyle/>
                    <a:p>
                      <a:r>
                        <a:rPr lang="en-US" dirty="0"/>
                        <a:t>60,000</a:t>
                      </a:r>
                    </a:p>
                  </a:txBody>
                  <a:tcPr/>
                </a:tc>
                <a:extLst>
                  <a:ext uri="{0D108BD9-81ED-4DB2-BD59-A6C34878D82A}">
                    <a16:rowId xmlns:a16="http://schemas.microsoft.com/office/drawing/2014/main" val="3279587769"/>
                  </a:ext>
                </a:extLst>
              </a:tr>
              <a:tr h="415823">
                <a:tc>
                  <a:txBody>
                    <a:bodyPr/>
                    <a:lstStyle/>
                    <a:p>
                      <a:r>
                        <a:rPr lang="en-US" dirty="0"/>
                        <a:t>Connecting wires</a:t>
                      </a:r>
                      <a:endParaRPr lang="en-IN" dirty="0"/>
                    </a:p>
                  </a:txBody>
                  <a:tcPr/>
                </a:tc>
                <a:tc>
                  <a:txBody>
                    <a:bodyPr/>
                    <a:lstStyle/>
                    <a:p>
                      <a:r>
                        <a:rPr lang="en-US" dirty="0"/>
                        <a:t>1,00,000</a:t>
                      </a:r>
                    </a:p>
                  </a:txBody>
                  <a:tcPr/>
                </a:tc>
                <a:extLst>
                  <a:ext uri="{0D108BD9-81ED-4DB2-BD59-A6C34878D82A}">
                    <a16:rowId xmlns:a16="http://schemas.microsoft.com/office/drawing/2014/main" val="3517785608"/>
                  </a:ext>
                </a:extLst>
              </a:tr>
              <a:tr h="415823">
                <a:tc>
                  <a:txBody>
                    <a:bodyPr/>
                    <a:lstStyle/>
                    <a:p>
                      <a:r>
                        <a:rPr lang="en-US" dirty="0"/>
                        <a:t>motors</a:t>
                      </a:r>
                      <a:endParaRPr lang="en-IN" dirty="0"/>
                    </a:p>
                  </a:txBody>
                  <a:tcPr/>
                </a:tc>
                <a:tc>
                  <a:txBody>
                    <a:bodyPr/>
                    <a:lstStyle/>
                    <a:p>
                      <a:r>
                        <a:rPr lang="en-US" dirty="0"/>
                        <a:t>2,00,000</a:t>
                      </a:r>
                    </a:p>
                  </a:txBody>
                  <a:tcPr/>
                </a:tc>
                <a:extLst>
                  <a:ext uri="{0D108BD9-81ED-4DB2-BD59-A6C34878D82A}">
                    <a16:rowId xmlns:a16="http://schemas.microsoft.com/office/drawing/2014/main" val="1714092008"/>
                  </a:ext>
                </a:extLst>
              </a:tr>
              <a:tr h="415823">
                <a:tc>
                  <a:txBody>
                    <a:bodyPr/>
                    <a:lstStyle/>
                    <a:p>
                      <a:r>
                        <a:rPr lang="en-US" dirty="0"/>
                        <a:t>TOTAL</a:t>
                      </a:r>
                      <a:endParaRPr lang="en-IN" dirty="0"/>
                    </a:p>
                  </a:txBody>
                  <a:tcPr/>
                </a:tc>
                <a:tc>
                  <a:txBody>
                    <a:bodyPr/>
                    <a:lstStyle/>
                    <a:p>
                      <a:r>
                        <a:rPr lang="en-US" dirty="0"/>
                        <a:t>13,00,000</a:t>
                      </a:r>
                    </a:p>
                  </a:txBody>
                  <a:tcPr/>
                </a:tc>
                <a:extLst>
                  <a:ext uri="{0D108BD9-81ED-4DB2-BD59-A6C34878D82A}">
                    <a16:rowId xmlns:a16="http://schemas.microsoft.com/office/drawing/2014/main" val="101481347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effectLst>
                  <a:outerShdw blurRad="38100" dist="38100" dir="2700000" algn="tl">
                    <a:srgbClr val="000000">
                      <a:alpha val="43137"/>
                    </a:srgbClr>
                  </a:outerShdw>
                </a:effectLst>
              </a:rPr>
              <a:t>DRAWBACKS</a:t>
            </a:r>
          </a:p>
        </p:txBody>
      </p:sp>
      <p:sp>
        <p:nvSpPr>
          <p:cNvPr id="3" name="Content Placeholder 2"/>
          <p:cNvSpPr>
            <a:spLocks noGrp="1"/>
          </p:cNvSpPr>
          <p:nvPr>
            <p:ph idx="1"/>
          </p:nvPr>
        </p:nvSpPr>
        <p:spPr>
          <a:xfrm>
            <a:off x="381000" y="1676400"/>
            <a:ext cx="7391400" cy="3880773"/>
          </a:xfrm>
        </p:spPr>
        <p:txBody>
          <a:bodyPr>
            <a:normAutofit/>
          </a:bodyPr>
          <a:lstStyle/>
          <a:p>
            <a:r>
              <a:rPr lang="en-US" sz="2400" dirty="0"/>
              <a:t>System response slow.</a:t>
            </a:r>
          </a:p>
          <a:p>
            <a:r>
              <a:rPr lang="en-US" sz="2400" dirty="0"/>
              <a:t>Micro controller operating frequency is very low.</a:t>
            </a:r>
          </a:p>
          <a:p>
            <a:r>
              <a:rPr lang="en-US" sz="2400" dirty="0"/>
              <a:t>Needs additional interfaces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effectLst>
                  <a:outerShdw blurRad="38100" dist="38100" dir="2700000" algn="tl">
                    <a:srgbClr val="000000">
                      <a:alpha val="43137"/>
                    </a:srgbClr>
                  </a:outerShdw>
                </a:effectLst>
              </a:rPr>
              <a:t>PROPOSED SYSTEM BLOCK DIAGRAM</a:t>
            </a:r>
          </a:p>
        </p:txBody>
      </p:sp>
      <p:pic>
        <p:nvPicPr>
          <p:cNvPr id="4" name="Picture 3"/>
          <p:cNvPicPr>
            <a:picLocks noChangeAspect="1"/>
          </p:cNvPicPr>
          <p:nvPr/>
        </p:nvPicPr>
        <p:blipFill>
          <a:blip r:embed="rId2"/>
          <a:stretch>
            <a:fillRect/>
          </a:stretch>
        </p:blipFill>
        <p:spPr>
          <a:xfrm>
            <a:off x="3142" y="2009522"/>
            <a:ext cx="9144000" cy="41626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METHODOLOGY</a:t>
            </a:r>
          </a:p>
        </p:txBody>
      </p:sp>
      <p:sp>
        <p:nvSpPr>
          <p:cNvPr id="3" name="Content Placeholder 2"/>
          <p:cNvSpPr>
            <a:spLocks noGrp="1"/>
          </p:cNvSpPr>
          <p:nvPr>
            <p:ph idx="1"/>
          </p:nvPr>
        </p:nvSpPr>
        <p:spPr>
          <a:xfrm>
            <a:off x="609598" y="1600200"/>
            <a:ext cx="6629401" cy="3962400"/>
          </a:xfrm>
        </p:spPr>
        <p:txBody>
          <a:bodyPr>
            <a:normAutofit lnSpcReduction="10000"/>
          </a:bodyPr>
          <a:lstStyle/>
          <a:p>
            <a:r>
              <a:rPr lang="en-US" dirty="0"/>
              <a:t>An IoT based irrigation system aims to utilize the features of embedded system to make agriculture simple. </a:t>
            </a:r>
          </a:p>
          <a:p>
            <a:r>
              <a:rPr lang="en-US" dirty="0"/>
              <a:t>Having sensors connected with controller, the system reads the soil moisture, temperature and electrical conductivity of the soil and then the sensed data are processed in the controller. </a:t>
            </a:r>
          </a:p>
          <a:p>
            <a:r>
              <a:rPr lang="en-US" dirty="0"/>
              <a:t>The Arduino nano microcontroller is the decision maker of this system. It checks for moisture value and the temperature and sends this data to a server. </a:t>
            </a:r>
          </a:p>
          <a:p>
            <a:r>
              <a:rPr lang="en-US" dirty="0"/>
              <a:t>The remote operator can control the operations of pumps and valves for irrigation</a:t>
            </a:r>
          </a:p>
          <a:p>
            <a:r>
              <a:rPr lang="en-US" sz="1800" dirty="0"/>
              <a:t>Also Automate the Distribution System for Canal Irrigation System</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2715</TotalTime>
  <Words>1223</Words>
  <Application>Microsoft Office PowerPoint</Application>
  <PresentationFormat>On-screen Show (4:3)</PresentationFormat>
  <Paragraphs>131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Eras Demi ITC</vt:lpstr>
      <vt:lpstr>Franklin Gothic Book</vt:lpstr>
      <vt:lpstr>Times New Roman</vt:lpstr>
      <vt:lpstr>Trebuchet MS</vt:lpstr>
      <vt:lpstr>Wingdings</vt:lpstr>
      <vt:lpstr>Wingdings 3</vt:lpstr>
      <vt:lpstr>Facet</vt:lpstr>
      <vt:lpstr>IOT BASED IRRIGATION  SYSTEM FOR SMART FARMING</vt:lpstr>
      <vt:lpstr>ABSTRACT</vt:lpstr>
      <vt:lpstr>OBJECTIVE</vt:lpstr>
      <vt:lpstr>LITERATURE SURVEY</vt:lpstr>
      <vt:lpstr>LITERATURE SURVEY</vt:lpstr>
      <vt:lpstr>EXISTING SYSTEM</vt:lpstr>
      <vt:lpstr>DRAWBACKS</vt:lpstr>
      <vt:lpstr>PROPOSED SYSTEM BLOCK DIAGRAM</vt:lpstr>
      <vt:lpstr>METHODOLOGY</vt:lpstr>
      <vt:lpstr>ARDUINO nano MICROCONTROLLER</vt:lpstr>
      <vt:lpstr>RELAY MODULE</vt:lpstr>
      <vt:lpstr>Wi-Fi MODULE</vt:lpstr>
      <vt:lpstr>DH11 SENSOR</vt:lpstr>
      <vt:lpstr>MOISTURE SENSOR</vt:lpstr>
      <vt:lpstr>ADVANTAGES</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VEHICLE LOCKING AND TRACING USING GPS AND  GSM TECHNOLOGY</dc:title>
  <dc:creator>KAVIN K S</dc:creator>
  <cp:lastModifiedBy>Hari Rajan</cp:lastModifiedBy>
  <cp:revision>52</cp:revision>
  <dcterms:created xsi:type="dcterms:W3CDTF">2006-08-16T00:00:00Z</dcterms:created>
  <dcterms:modified xsi:type="dcterms:W3CDTF">2023-02-28T17:18:18Z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C93EEED246C4472DBE408AF6D615C3F4</vt:lpwstr>
  </property>
  <property fmtid="{D5CDD505-2E9C-101B-9397-08002B2CF9AE}" pid="3" name="KSOProductBuildVer">
    <vt:lpwstr>1033-11.2.0.11074</vt:lpwstr>
  </property>
</Properties>
</file>