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FE4A49-715E-499A-83B7-84B504BEA346}">
          <p14:sldIdLst>
            <p14:sldId id="256"/>
            <p14:sldId id="257"/>
            <p14:sldId id="258"/>
            <p14:sldId id="259"/>
            <p14:sldId id="26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8" d="100"/>
          <a:sy n="58" d="100"/>
        </p:scale>
        <p:origin x="152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A65642-0511-4F08-9832-A319A3AEBDA6}"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E889C79-C391-451C-B85E-50025DB42155}">
      <dgm:prSet/>
      <dgm:spPr/>
      <dgm:t>
        <a:bodyPr/>
        <a:lstStyle/>
        <a:p>
          <a:r>
            <a:rPr lang="en-US"/>
            <a:t>🛠 Microsoft Excel</a:t>
          </a:r>
        </a:p>
      </dgm:t>
    </dgm:pt>
    <dgm:pt modelId="{EF2FE71D-455D-4E70-AFF3-2FD41D35CF2E}" type="parTrans" cxnId="{05E0D884-63CE-465B-B271-EC021A110959}">
      <dgm:prSet/>
      <dgm:spPr/>
      <dgm:t>
        <a:bodyPr/>
        <a:lstStyle/>
        <a:p>
          <a:endParaRPr lang="en-US"/>
        </a:p>
      </dgm:t>
    </dgm:pt>
    <dgm:pt modelId="{6297FEE8-570D-4B4D-948A-4D8DF2E0FD10}" type="sibTrans" cxnId="{05E0D884-63CE-465B-B271-EC021A110959}">
      <dgm:prSet/>
      <dgm:spPr/>
      <dgm:t>
        <a:bodyPr/>
        <a:lstStyle/>
        <a:p>
          <a:endParaRPr lang="en-US"/>
        </a:p>
      </dgm:t>
    </dgm:pt>
    <dgm:pt modelId="{4AB2BA16-5E6B-488E-90E3-A3D57F10E289}">
      <dgm:prSet/>
      <dgm:spPr/>
      <dgm:t>
        <a:bodyPr/>
        <a:lstStyle/>
        <a:p>
          <a:r>
            <a:rPr lang="en-US"/>
            <a:t>📊 Pivot Tables &amp; Charts</a:t>
          </a:r>
        </a:p>
      </dgm:t>
    </dgm:pt>
    <dgm:pt modelId="{0BA7525F-7257-4551-B174-62A020A71F99}" type="parTrans" cxnId="{4125A4F1-F285-4091-9F44-CC3B03773D44}">
      <dgm:prSet/>
      <dgm:spPr/>
      <dgm:t>
        <a:bodyPr/>
        <a:lstStyle/>
        <a:p>
          <a:endParaRPr lang="en-US"/>
        </a:p>
      </dgm:t>
    </dgm:pt>
    <dgm:pt modelId="{38846BC3-D5DD-46D3-8C80-70F14180D371}" type="sibTrans" cxnId="{4125A4F1-F285-4091-9F44-CC3B03773D44}">
      <dgm:prSet/>
      <dgm:spPr/>
      <dgm:t>
        <a:bodyPr/>
        <a:lstStyle/>
        <a:p>
          <a:endParaRPr lang="en-US"/>
        </a:p>
      </dgm:t>
    </dgm:pt>
    <dgm:pt modelId="{E753C55C-3DAD-40D0-9921-3D2C38C859BA}">
      <dgm:prSet/>
      <dgm:spPr/>
      <dgm:t>
        <a:bodyPr/>
        <a:lstStyle/>
        <a:p>
          <a:r>
            <a:rPr lang="en-US"/>
            <a:t>🧹 Data Cleaning Techniques</a:t>
          </a:r>
        </a:p>
      </dgm:t>
    </dgm:pt>
    <dgm:pt modelId="{591B4D48-5886-4D31-97EB-7B9358C68A6D}" type="parTrans" cxnId="{085976E5-EA85-48A2-956F-6D68D39663AA}">
      <dgm:prSet/>
      <dgm:spPr/>
      <dgm:t>
        <a:bodyPr/>
        <a:lstStyle/>
        <a:p>
          <a:endParaRPr lang="en-US"/>
        </a:p>
      </dgm:t>
    </dgm:pt>
    <dgm:pt modelId="{AF00A9B0-C2D4-4CC8-B036-BFDA5100C70D}" type="sibTrans" cxnId="{085976E5-EA85-48A2-956F-6D68D39663AA}">
      <dgm:prSet/>
      <dgm:spPr/>
      <dgm:t>
        <a:bodyPr/>
        <a:lstStyle/>
        <a:p>
          <a:endParaRPr lang="en-US"/>
        </a:p>
      </dgm:t>
    </dgm:pt>
    <dgm:pt modelId="{CB64DB38-FFCE-46D0-8084-29F5B6806A15}">
      <dgm:prSet/>
      <dgm:spPr/>
      <dgm:t>
        <a:bodyPr/>
        <a:lstStyle/>
        <a:p>
          <a:r>
            <a:rPr lang="en-US"/>
            <a:t>📈 Dashboard Creation</a:t>
          </a:r>
        </a:p>
      </dgm:t>
    </dgm:pt>
    <dgm:pt modelId="{8076DFCB-6BD7-4A71-95AB-2A4FBA74C8F1}" type="parTrans" cxnId="{9F6734B4-22CC-47B9-BAB1-4A2709CA1B7A}">
      <dgm:prSet/>
      <dgm:spPr/>
      <dgm:t>
        <a:bodyPr/>
        <a:lstStyle/>
        <a:p>
          <a:endParaRPr lang="en-US"/>
        </a:p>
      </dgm:t>
    </dgm:pt>
    <dgm:pt modelId="{F4AAA524-BA98-4586-A51F-C0AE603E87B6}" type="sibTrans" cxnId="{9F6734B4-22CC-47B9-BAB1-4A2709CA1B7A}">
      <dgm:prSet/>
      <dgm:spPr/>
      <dgm:t>
        <a:bodyPr/>
        <a:lstStyle/>
        <a:p>
          <a:endParaRPr lang="en-US"/>
        </a:p>
      </dgm:t>
    </dgm:pt>
    <dgm:pt modelId="{EB755A44-FE6A-46A1-B6CA-56A5E51EFF43}" type="pres">
      <dgm:prSet presAssocID="{9CA65642-0511-4F08-9832-A319A3AEBDA6}" presName="linear" presStyleCnt="0">
        <dgm:presLayoutVars>
          <dgm:animLvl val="lvl"/>
          <dgm:resizeHandles val="exact"/>
        </dgm:presLayoutVars>
      </dgm:prSet>
      <dgm:spPr/>
    </dgm:pt>
    <dgm:pt modelId="{B0DC654A-D84E-43FF-9CC1-0FAA538545A7}" type="pres">
      <dgm:prSet presAssocID="{1E889C79-C391-451C-B85E-50025DB42155}" presName="parentText" presStyleLbl="node1" presStyleIdx="0" presStyleCnt="4">
        <dgm:presLayoutVars>
          <dgm:chMax val="0"/>
          <dgm:bulletEnabled val="1"/>
        </dgm:presLayoutVars>
      </dgm:prSet>
      <dgm:spPr/>
    </dgm:pt>
    <dgm:pt modelId="{C58ADD91-6F83-47FC-A16F-D1DA1B47EFB1}" type="pres">
      <dgm:prSet presAssocID="{6297FEE8-570D-4B4D-948A-4D8DF2E0FD10}" presName="spacer" presStyleCnt="0"/>
      <dgm:spPr/>
    </dgm:pt>
    <dgm:pt modelId="{47E36A56-0B5D-4402-B7E2-A004E71A06EF}" type="pres">
      <dgm:prSet presAssocID="{4AB2BA16-5E6B-488E-90E3-A3D57F10E289}" presName="parentText" presStyleLbl="node1" presStyleIdx="1" presStyleCnt="4">
        <dgm:presLayoutVars>
          <dgm:chMax val="0"/>
          <dgm:bulletEnabled val="1"/>
        </dgm:presLayoutVars>
      </dgm:prSet>
      <dgm:spPr/>
    </dgm:pt>
    <dgm:pt modelId="{D1144530-2983-441B-A1A3-5C2B106EB4A8}" type="pres">
      <dgm:prSet presAssocID="{38846BC3-D5DD-46D3-8C80-70F14180D371}" presName="spacer" presStyleCnt="0"/>
      <dgm:spPr/>
    </dgm:pt>
    <dgm:pt modelId="{AC1B64A1-A0A8-4CF3-93CC-0BD6437C3C38}" type="pres">
      <dgm:prSet presAssocID="{E753C55C-3DAD-40D0-9921-3D2C38C859BA}" presName="parentText" presStyleLbl="node1" presStyleIdx="2" presStyleCnt="4">
        <dgm:presLayoutVars>
          <dgm:chMax val="0"/>
          <dgm:bulletEnabled val="1"/>
        </dgm:presLayoutVars>
      </dgm:prSet>
      <dgm:spPr/>
    </dgm:pt>
    <dgm:pt modelId="{D288098B-4C85-47E9-8C45-08E99A055B98}" type="pres">
      <dgm:prSet presAssocID="{AF00A9B0-C2D4-4CC8-B036-BFDA5100C70D}" presName="spacer" presStyleCnt="0"/>
      <dgm:spPr/>
    </dgm:pt>
    <dgm:pt modelId="{925C3D8E-C6C0-4703-8E73-2C39A8FC9E6C}" type="pres">
      <dgm:prSet presAssocID="{CB64DB38-FFCE-46D0-8084-29F5B6806A15}" presName="parentText" presStyleLbl="node1" presStyleIdx="3" presStyleCnt="4">
        <dgm:presLayoutVars>
          <dgm:chMax val="0"/>
          <dgm:bulletEnabled val="1"/>
        </dgm:presLayoutVars>
      </dgm:prSet>
      <dgm:spPr/>
    </dgm:pt>
  </dgm:ptLst>
  <dgm:cxnLst>
    <dgm:cxn modelId="{13BA0246-F1B8-4AED-944D-F21A5F192F71}" type="presOf" srcId="{E753C55C-3DAD-40D0-9921-3D2C38C859BA}" destId="{AC1B64A1-A0A8-4CF3-93CC-0BD6437C3C38}" srcOrd="0" destOrd="0" presId="urn:microsoft.com/office/officeart/2005/8/layout/vList2"/>
    <dgm:cxn modelId="{05E0D884-63CE-465B-B271-EC021A110959}" srcId="{9CA65642-0511-4F08-9832-A319A3AEBDA6}" destId="{1E889C79-C391-451C-B85E-50025DB42155}" srcOrd="0" destOrd="0" parTransId="{EF2FE71D-455D-4E70-AFF3-2FD41D35CF2E}" sibTransId="{6297FEE8-570D-4B4D-948A-4D8DF2E0FD10}"/>
    <dgm:cxn modelId="{9F6734B4-22CC-47B9-BAB1-4A2709CA1B7A}" srcId="{9CA65642-0511-4F08-9832-A319A3AEBDA6}" destId="{CB64DB38-FFCE-46D0-8084-29F5B6806A15}" srcOrd="3" destOrd="0" parTransId="{8076DFCB-6BD7-4A71-95AB-2A4FBA74C8F1}" sibTransId="{F4AAA524-BA98-4586-A51F-C0AE603E87B6}"/>
    <dgm:cxn modelId="{EED1D0CF-2389-45AA-8891-BFB6F16F2050}" type="presOf" srcId="{4AB2BA16-5E6B-488E-90E3-A3D57F10E289}" destId="{47E36A56-0B5D-4402-B7E2-A004E71A06EF}" srcOrd="0" destOrd="0" presId="urn:microsoft.com/office/officeart/2005/8/layout/vList2"/>
    <dgm:cxn modelId="{80EEDDDF-0E36-453B-A8D6-64689B6F40BC}" type="presOf" srcId="{1E889C79-C391-451C-B85E-50025DB42155}" destId="{B0DC654A-D84E-43FF-9CC1-0FAA538545A7}" srcOrd="0" destOrd="0" presId="urn:microsoft.com/office/officeart/2005/8/layout/vList2"/>
    <dgm:cxn modelId="{085976E5-EA85-48A2-956F-6D68D39663AA}" srcId="{9CA65642-0511-4F08-9832-A319A3AEBDA6}" destId="{E753C55C-3DAD-40D0-9921-3D2C38C859BA}" srcOrd="2" destOrd="0" parTransId="{591B4D48-5886-4D31-97EB-7B9358C68A6D}" sibTransId="{AF00A9B0-C2D4-4CC8-B036-BFDA5100C70D}"/>
    <dgm:cxn modelId="{4125A4F1-F285-4091-9F44-CC3B03773D44}" srcId="{9CA65642-0511-4F08-9832-A319A3AEBDA6}" destId="{4AB2BA16-5E6B-488E-90E3-A3D57F10E289}" srcOrd="1" destOrd="0" parTransId="{0BA7525F-7257-4551-B174-62A020A71F99}" sibTransId="{38846BC3-D5DD-46D3-8C80-70F14180D371}"/>
    <dgm:cxn modelId="{5E4446FF-B9B4-4C01-AD4E-37EB32D01099}" type="presOf" srcId="{CB64DB38-FFCE-46D0-8084-29F5B6806A15}" destId="{925C3D8E-C6C0-4703-8E73-2C39A8FC9E6C}" srcOrd="0" destOrd="0" presId="urn:microsoft.com/office/officeart/2005/8/layout/vList2"/>
    <dgm:cxn modelId="{BE3ECCFF-7203-46B0-BA2B-449F31C5BB39}" type="presOf" srcId="{9CA65642-0511-4F08-9832-A319A3AEBDA6}" destId="{EB755A44-FE6A-46A1-B6CA-56A5E51EFF43}" srcOrd="0" destOrd="0" presId="urn:microsoft.com/office/officeart/2005/8/layout/vList2"/>
    <dgm:cxn modelId="{913D54FD-68E0-4FCA-8624-A5EFA63B9BEE}" type="presParOf" srcId="{EB755A44-FE6A-46A1-B6CA-56A5E51EFF43}" destId="{B0DC654A-D84E-43FF-9CC1-0FAA538545A7}" srcOrd="0" destOrd="0" presId="urn:microsoft.com/office/officeart/2005/8/layout/vList2"/>
    <dgm:cxn modelId="{6C82D74F-C9AE-48C8-8B02-6DC6C07B5046}" type="presParOf" srcId="{EB755A44-FE6A-46A1-B6CA-56A5E51EFF43}" destId="{C58ADD91-6F83-47FC-A16F-D1DA1B47EFB1}" srcOrd="1" destOrd="0" presId="urn:microsoft.com/office/officeart/2005/8/layout/vList2"/>
    <dgm:cxn modelId="{0D13BF55-4E12-4839-93CE-297CC2EB176E}" type="presParOf" srcId="{EB755A44-FE6A-46A1-B6CA-56A5E51EFF43}" destId="{47E36A56-0B5D-4402-B7E2-A004E71A06EF}" srcOrd="2" destOrd="0" presId="urn:microsoft.com/office/officeart/2005/8/layout/vList2"/>
    <dgm:cxn modelId="{BE3B537E-72CF-47FC-B13D-29F9CAFB5313}" type="presParOf" srcId="{EB755A44-FE6A-46A1-B6CA-56A5E51EFF43}" destId="{D1144530-2983-441B-A1A3-5C2B106EB4A8}" srcOrd="3" destOrd="0" presId="urn:microsoft.com/office/officeart/2005/8/layout/vList2"/>
    <dgm:cxn modelId="{D1286847-9669-4D55-94D8-D206F4FAC12D}" type="presParOf" srcId="{EB755A44-FE6A-46A1-B6CA-56A5E51EFF43}" destId="{AC1B64A1-A0A8-4CF3-93CC-0BD6437C3C38}" srcOrd="4" destOrd="0" presId="urn:microsoft.com/office/officeart/2005/8/layout/vList2"/>
    <dgm:cxn modelId="{04A4F21A-2036-4A7B-9D4E-1A8E13952AEC}" type="presParOf" srcId="{EB755A44-FE6A-46A1-B6CA-56A5E51EFF43}" destId="{D288098B-4C85-47E9-8C45-08E99A055B98}" srcOrd="5" destOrd="0" presId="urn:microsoft.com/office/officeart/2005/8/layout/vList2"/>
    <dgm:cxn modelId="{87F74E95-A5F1-4F4A-8FFD-0B22F677F68D}" type="presParOf" srcId="{EB755A44-FE6A-46A1-B6CA-56A5E51EFF43}" destId="{925C3D8E-C6C0-4703-8E73-2C39A8FC9E6C}"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C654A-D84E-43FF-9CC1-0FAA538545A7}">
      <dsp:nvSpPr>
        <dsp:cNvPr id="0" name=""/>
        <dsp:cNvSpPr/>
      </dsp:nvSpPr>
      <dsp:spPr>
        <a:xfrm>
          <a:off x="0" y="49606"/>
          <a:ext cx="5000124" cy="1271716"/>
        </a:xfrm>
        <a:prstGeom prst="roundRect">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Microsoft Excel</a:t>
          </a:r>
        </a:p>
      </dsp:txBody>
      <dsp:txXfrm>
        <a:off x="62080" y="111686"/>
        <a:ext cx="4875964" cy="1147556"/>
      </dsp:txXfrm>
    </dsp:sp>
    <dsp:sp modelId="{47E36A56-0B5D-4402-B7E2-A004E71A06EF}">
      <dsp:nvSpPr>
        <dsp:cNvPr id="0" name=""/>
        <dsp:cNvSpPr/>
      </dsp:nvSpPr>
      <dsp:spPr>
        <a:xfrm>
          <a:off x="0" y="1410603"/>
          <a:ext cx="5000124" cy="1271716"/>
        </a:xfrm>
        <a:prstGeom prst="roundRect">
          <a:avLst/>
        </a:prstGeom>
        <a:gradFill rotWithShape="0">
          <a:gsLst>
            <a:gs pos="0">
              <a:schemeClr val="accent5">
                <a:hueOff val="-3311292"/>
                <a:satOff val="13270"/>
                <a:lumOff val="2876"/>
                <a:alphaOff val="0"/>
                <a:tint val="100000"/>
                <a:shade val="100000"/>
                <a:satMod val="130000"/>
              </a:schemeClr>
            </a:gs>
            <a:gs pos="100000">
              <a:schemeClr val="accent5">
                <a:hueOff val="-3311292"/>
                <a:satOff val="13270"/>
                <a:lumOff val="2876"/>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Pivot Tables &amp; Charts</a:t>
          </a:r>
        </a:p>
      </dsp:txBody>
      <dsp:txXfrm>
        <a:off x="62080" y="1472683"/>
        <a:ext cx="4875964" cy="1147556"/>
      </dsp:txXfrm>
    </dsp:sp>
    <dsp:sp modelId="{AC1B64A1-A0A8-4CF3-93CC-0BD6437C3C38}">
      <dsp:nvSpPr>
        <dsp:cNvPr id="0" name=""/>
        <dsp:cNvSpPr/>
      </dsp:nvSpPr>
      <dsp:spPr>
        <a:xfrm>
          <a:off x="0" y="2771600"/>
          <a:ext cx="5000124" cy="1271716"/>
        </a:xfrm>
        <a:prstGeom prst="roundRect">
          <a:avLst/>
        </a:prstGeom>
        <a:gradFill rotWithShape="0">
          <a:gsLst>
            <a:gs pos="0">
              <a:schemeClr val="accent5">
                <a:hueOff val="-6622584"/>
                <a:satOff val="26541"/>
                <a:lumOff val="5752"/>
                <a:alphaOff val="0"/>
                <a:tint val="100000"/>
                <a:shade val="100000"/>
                <a:satMod val="130000"/>
              </a:schemeClr>
            </a:gs>
            <a:gs pos="100000">
              <a:schemeClr val="accent5">
                <a:hueOff val="-6622584"/>
                <a:satOff val="26541"/>
                <a:lumOff val="5752"/>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Data Cleaning Techniques</a:t>
          </a:r>
        </a:p>
      </dsp:txBody>
      <dsp:txXfrm>
        <a:off x="62080" y="2833680"/>
        <a:ext cx="4875964" cy="1147556"/>
      </dsp:txXfrm>
    </dsp:sp>
    <dsp:sp modelId="{925C3D8E-C6C0-4703-8E73-2C39A8FC9E6C}">
      <dsp:nvSpPr>
        <dsp:cNvPr id="0" name=""/>
        <dsp:cNvSpPr/>
      </dsp:nvSpPr>
      <dsp:spPr>
        <a:xfrm>
          <a:off x="0" y="4132596"/>
          <a:ext cx="5000124" cy="1271716"/>
        </a:xfrm>
        <a:prstGeom prst="roundRect">
          <a:avLst/>
        </a:prstGeom>
        <a:gradFill rotWithShape="0">
          <a:gsLst>
            <a:gs pos="0">
              <a:schemeClr val="accent5">
                <a:hueOff val="-9933876"/>
                <a:satOff val="39811"/>
                <a:lumOff val="8628"/>
                <a:alphaOff val="0"/>
                <a:tint val="100000"/>
                <a:shade val="100000"/>
                <a:satMod val="130000"/>
              </a:schemeClr>
            </a:gs>
            <a:gs pos="100000">
              <a:schemeClr val="accent5">
                <a:hueOff val="-9933876"/>
                <a:satOff val="39811"/>
                <a:lumOff val="862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 Dashboard Creation</a:t>
          </a:r>
        </a:p>
      </dsp:txBody>
      <dsp:txXfrm>
        <a:off x="62080" y="4194676"/>
        <a:ext cx="4875964" cy="11475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9143998"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9144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0040" y="-1133192"/>
            <a:ext cx="6858001" cy="9124385"/>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71072" y="0"/>
            <a:ext cx="4572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
            <a:ext cx="9137153"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784" y="4049"/>
            <a:ext cx="7662432"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520019" y="1030406"/>
            <a:ext cx="6110785" cy="3081242"/>
          </a:xfrm>
        </p:spPr>
        <p:txBody>
          <a:bodyPr anchor="ctr">
            <a:normAutofit/>
          </a:bodyPr>
          <a:lstStyle/>
          <a:p>
            <a:r>
              <a:rPr lang="en-IN" sz="4200">
                <a:solidFill>
                  <a:srgbClr val="FFFFFF"/>
                </a:solidFill>
              </a:rPr>
              <a:t>Vrinda Store Sales Analysis</a:t>
            </a:r>
          </a:p>
        </p:txBody>
      </p:sp>
      <p:sp>
        <p:nvSpPr>
          <p:cNvPr id="3" name="Subtitle 2"/>
          <p:cNvSpPr>
            <a:spLocks noGrp="1"/>
          </p:cNvSpPr>
          <p:nvPr>
            <p:ph type="subTitle" idx="1"/>
          </p:nvPr>
        </p:nvSpPr>
        <p:spPr>
          <a:xfrm>
            <a:off x="1169957" y="5171093"/>
            <a:ext cx="6808971" cy="860620"/>
          </a:xfrm>
        </p:spPr>
        <p:txBody>
          <a:bodyPr anchor="ctr">
            <a:normAutofit/>
          </a:bodyPr>
          <a:lstStyle/>
          <a:p>
            <a:pPr>
              <a:lnSpc>
                <a:spcPct val="90000"/>
              </a:lnSpc>
            </a:pPr>
            <a:r>
              <a:rPr lang="en-US" sz="2700">
                <a:solidFill>
                  <a:srgbClr val="FFFFFF"/>
                </a:solidFill>
              </a:rPr>
              <a:t>Excel-Based Data Cleaning &amp; Dashboard | Dec 2024 – Jan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Project Overview</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Analyzed sales data for Vrinda Store using Microsoft Excel to uncover key business insights. The project involved cleaning raw data, organizing it with pivot tables, and designing an interactive dashboard to support strategic decision-making.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IN" sz="3500">
                <a:solidFill>
                  <a:srgbClr val="FFFFFF"/>
                </a:solidFill>
              </a:rPr>
              <a:t>Key Contributions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 Cleaned and structured raw sales data for accurate analysis</a:t>
            </a:r>
          </a:p>
          <a:p>
            <a:r>
              <a:rPr lang="en-US" sz="1700"/>
              <a:t>🔹 Created pivot tables to identify top-selling products, sales by region, and customer trends</a:t>
            </a:r>
          </a:p>
          <a:p>
            <a:r>
              <a:rPr lang="en-US" sz="1700"/>
              <a:t>🔹 Built Excel charts and dashboards to visualize monthly revenue and product performance</a:t>
            </a:r>
          </a:p>
          <a:p>
            <a:r>
              <a:rPr lang="en-US" sz="1700"/>
              <a:t>🔹 Delivered actionable insights to optimize inventory and sales strategy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IN" sz="3500">
                <a:solidFill>
                  <a:srgbClr val="FFFFFF"/>
                </a:solidFill>
              </a:rPr>
              <a:t>Tools &amp; Techniques Used</a:t>
            </a:r>
          </a:p>
        </p:txBody>
      </p:sp>
      <p:graphicFrame>
        <p:nvGraphicFramePr>
          <p:cNvPr id="5" name="Content Placeholder 2">
            <a:extLst>
              <a:ext uri="{FF2B5EF4-FFF2-40B4-BE49-F238E27FC236}">
                <a16:creationId xmlns:a16="http://schemas.microsoft.com/office/drawing/2014/main" id="{35104174-B860-3CDB-EA8F-84B2F518D63F}"/>
              </a:ext>
            </a:extLst>
          </p:cNvPr>
          <p:cNvGraphicFramePr>
            <a:graphicFrameLocks noGrp="1"/>
          </p:cNvGraphicFramePr>
          <p:nvPr>
            <p:ph idx="1"/>
            <p:extLst>
              <p:ext uri="{D42A27DB-BD31-4B8C-83A1-F6EECF244321}">
                <p14:modId xmlns:p14="http://schemas.microsoft.com/office/powerpoint/2010/main" val="3447026098"/>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CA5F87-1D1E-45CB-8D83-FC7EEFAD9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lorful envelopes">
            <a:extLst>
              <a:ext uri="{FF2B5EF4-FFF2-40B4-BE49-F238E27FC236}">
                <a16:creationId xmlns:a16="http://schemas.microsoft.com/office/drawing/2014/main" id="{0F11B002-4D33-0DDB-F02D-9E2835C6663C}"/>
              </a:ext>
            </a:extLst>
          </p:cNvPr>
          <p:cNvPicPr>
            <a:picLocks noChangeAspect="1"/>
          </p:cNvPicPr>
          <p:nvPr/>
        </p:nvPicPr>
        <p:blipFill>
          <a:blip r:embed="rId2"/>
          <a:srcRect l="30771" r="5949" b="-1"/>
          <a:stretch>
            <a:fillRect/>
          </a:stretch>
        </p:blipFill>
        <p:spPr>
          <a:xfrm>
            <a:off x="20" y="10"/>
            <a:ext cx="6501364" cy="6857990"/>
          </a:xfrm>
          <a:prstGeom prst="rect">
            <a:avLst/>
          </a:prstGeom>
        </p:spPr>
      </p:pic>
      <p:sp>
        <p:nvSpPr>
          <p:cNvPr id="12" name="Rectangle 11">
            <a:extLst>
              <a:ext uri="{FF2B5EF4-FFF2-40B4-BE49-F238E27FC236}">
                <a16:creationId xmlns:a16="http://schemas.microsoft.com/office/drawing/2014/main" id="{7CCFC2C6-6238-4A2F-93DE-2ADF74AF6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3739" y="0"/>
            <a:ext cx="6360260"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C2F8190-4827-3603-0886-768667199B67}"/>
              </a:ext>
            </a:extLst>
          </p:cNvPr>
          <p:cNvSpPr txBox="1"/>
          <p:nvPr/>
        </p:nvSpPr>
        <p:spPr>
          <a:xfrm>
            <a:off x="5886450" y="1122363"/>
            <a:ext cx="3017520" cy="320413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200">
                <a:latin typeface="+mj-lt"/>
                <a:ea typeface="+mj-ea"/>
                <a:cs typeface="+mj-cs"/>
              </a:rPr>
              <a:t>Thank you</a:t>
            </a:r>
          </a:p>
        </p:txBody>
      </p:sp>
      <p:sp>
        <p:nvSpPr>
          <p:cNvPr id="4" name="TextBox 3">
            <a:extLst>
              <a:ext uri="{FF2B5EF4-FFF2-40B4-BE49-F238E27FC236}">
                <a16:creationId xmlns:a16="http://schemas.microsoft.com/office/drawing/2014/main" id="{456B0BB7-69D5-3401-759F-214D078874FA}"/>
              </a:ext>
            </a:extLst>
          </p:cNvPr>
          <p:cNvSpPr txBox="1"/>
          <p:nvPr/>
        </p:nvSpPr>
        <p:spPr>
          <a:xfrm>
            <a:off x="5886450" y="4872922"/>
            <a:ext cx="3017520" cy="1208141"/>
          </a:xfrm>
          <a:prstGeom prst="rect">
            <a:avLst/>
          </a:prstGeom>
        </p:spPr>
        <p:txBody>
          <a:bodyPr vert="horz" lIns="91440" tIns="45720" rIns="91440" bIns="45720" rtlCol="0">
            <a:normAutofit/>
          </a:bodyPr>
          <a:lstStyle/>
          <a:p>
            <a:pPr defTabSz="914400">
              <a:lnSpc>
                <a:spcPct val="90000"/>
              </a:lnSpc>
              <a:spcBef>
                <a:spcPts val="1000"/>
              </a:spcBef>
            </a:pPr>
            <a:r>
              <a:rPr lang="en-US" sz="1700"/>
              <a:t>Gmail -  rijwanmohmmad99@gmail.com</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079617"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8736"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131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134</Words>
  <Application>Microsoft Office PowerPoint</Application>
  <PresentationFormat>On-screen Show (4:3)</PresentationFormat>
  <Paragraphs>16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Vrinda Store Sales Analysis</vt:lpstr>
      <vt:lpstr>Project Overview</vt:lpstr>
      <vt:lpstr>Key Contributions</vt:lpstr>
      <vt:lpstr>Tools &amp; Techniques Used</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Rijwan Mohmmad</cp:lastModifiedBy>
  <cp:revision>2</cp:revision>
  <dcterms:created xsi:type="dcterms:W3CDTF">2013-01-27T09:14:16Z</dcterms:created>
  <dcterms:modified xsi:type="dcterms:W3CDTF">2025-05-27T08:40:20Z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2025-05-27T08:40:17Z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a9102fd2-8ec8-458a-8f0e-86a0db91ff2a</vt:lpwstr>
  </property>
  <property fmtid="{D5CDD505-2E9C-101B-9397-08002B2CF9AE}" pid="7" name="MSIP_Label_defa4170-0d19-0005-0004-bc88714345d2_ActionId">
    <vt:lpwstr>18bf6960-0be3-4eee-83ec-f3e176091721</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