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7" r:id="rId2"/>
    <p:sldId id="324" r:id="rId3"/>
    <p:sldId id="336" r:id="rId4"/>
    <p:sldId id="268" r:id="rId5"/>
    <p:sldId id="368" r:id="rId6"/>
    <p:sldId id="367" r:id="rId7"/>
    <p:sldId id="313" r:id="rId8"/>
    <p:sldId id="365" r:id="rId9"/>
    <p:sldId id="366" r:id="rId10"/>
    <p:sldId id="373" r:id="rId11"/>
    <p:sldId id="375" r:id="rId12"/>
    <p:sldId id="376" r:id="rId13"/>
    <p:sldId id="377" r:id="rId14"/>
    <p:sldId id="374" r:id="rId15"/>
    <p:sldId id="370" r:id="rId16"/>
    <p:sldId id="371" r:id="rId17"/>
    <p:sldId id="378" r:id="rId18"/>
    <p:sldId id="379" r:id="rId19"/>
    <p:sldId id="380" r:id="rId20"/>
    <p:sldId id="382" r:id="rId21"/>
    <p:sldId id="384" r:id="rId22"/>
    <p:sldId id="383" r:id="rId23"/>
    <p:sldId id="385" r:id="rId24"/>
    <p:sldId id="386" r:id="rId25"/>
    <p:sldId id="381" r:id="rId26"/>
    <p:sldId id="387" r:id="rId27"/>
    <p:sldId id="395" r:id="rId28"/>
    <p:sldId id="396" r:id="rId29"/>
    <p:sldId id="401" r:id="rId30"/>
    <p:sldId id="397" r:id="rId31"/>
    <p:sldId id="398" r:id="rId32"/>
    <p:sldId id="399" r:id="rId33"/>
    <p:sldId id="400" r:id="rId34"/>
    <p:sldId id="402" r:id="rId35"/>
    <p:sldId id="403" r:id="rId36"/>
    <p:sldId id="405" r:id="rId37"/>
    <p:sldId id="411" r:id="rId38"/>
    <p:sldId id="408" r:id="rId39"/>
    <p:sldId id="414" r:id="rId40"/>
    <p:sldId id="415" r:id="rId41"/>
    <p:sldId id="406" r:id="rId42"/>
    <p:sldId id="412" r:id="rId43"/>
    <p:sldId id="404" r:id="rId44"/>
    <p:sldId id="407" r:id="rId45"/>
    <p:sldId id="310" r:id="rId46"/>
    <p:sldId id="311" r:id="rId47"/>
    <p:sldId id="342" r:id="rId48"/>
    <p:sldId id="361" r:id="rId49"/>
    <p:sldId id="312" r:id="rId50"/>
    <p:sldId id="323" r:id="rId51"/>
    <p:sldId id="29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A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20" autoAdjust="0"/>
    <p:restoredTop sz="52638" autoAdjust="0"/>
  </p:normalViewPr>
  <p:slideViewPr>
    <p:cSldViewPr snapToGrid="0">
      <p:cViewPr varScale="1">
        <p:scale>
          <a:sx n="45" d="100"/>
          <a:sy n="45" d="100"/>
        </p:scale>
        <p:origin x="1728" y="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 Sandra" userId="cc8376c2-a3b5-4a4f-8a94-916433d842ab" providerId="ADAL" clId="{2A63DB5A-B524-4608-8F51-B180FF077154}"/>
    <pc:docChg chg="custSel modSld">
      <pc:chgData name="Pico, Sandra" userId="cc8376c2-a3b5-4a4f-8a94-916433d842ab" providerId="ADAL" clId="{2A63DB5A-B524-4608-8F51-B180FF077154}" dt="2023-12-12T13:56:10.844" v="278" actId="20577"/>
      <pc:docMkLst>
        <pc:docMk/>
      </pc:docMkLst>
      <pc:sldChg chg="modSp mod">
        <pc:chgData name="Pico, Sandra" userId="cc8376c2-a3b5-4a4f-8a94-916433d842ab" providerId="ADAL" clId="{2A63DB5A-B524-4608-8F51-B180FF077154}" dt="2023-12-09T14:00:03.042" v="6" actId="20577"/>
        <pc:sldMkLst>
          <pc:docMk/>
          <pc:sldMk cId="2704573495" sldId="311"/>
        </pc:sldMkLst>
        <pc:spChg chg="mod">
          <ac:chgData name="Pico, Sandra" userId="cc8376c2-a3b5-4a4f-8a94-916433d842ab" providerId="ADAL" clId="{2A63DB5A-B524-4608-8F51-B180FF077154}" dt="2023-12-09T14:00:03.042" v="6" actId="20577"/>
          <ac:spMkLst>
            <pc:docMk/>
            <pc:sldMk cId="2704573495" sldId="311"/>
            <ac:spMk id="12" creationId="{8D08478C-6CD6-4DD1-C260-BF30414D2871}"/>
          </ac:spMkLst>
        </pc:spChg>
      </pc:sldChg>
      <pc:sldChg chg="modSp mod">
        <pc:chgData name="Pico, Sandra" userId="cc8376c2-a3b5-4a4f-8a94-916433d842ab" providerId="ADAL" clId="{2A63DB5A-B524-4608-8F51-B180FF077154}" dt="2023-12-09T13:59:49.816" v="4" actId="113"/>
        <pc:sldMkLst>
          <pc:docMk/>
          <pc:sldMk cId="3710409344" sldId="324"/>
        </pc:sldMkLst>
        <pc:spChg chg="mod">
          <ac:chgData name="Pico, Sandra" userId="cc8376c2-a3b5-4a4f-8a94-916433d842ab" providerId="ADAL" clId="{2A63DB5A-B524-4608-8F51-B180FF077154}" dt="2023-12-09T13:59:49.816" v="4" actId="113"/>
          <ac:spMkLst>
            <pc:docMk/>
            <pc:sldMk cId="3710409344" sldId="324"/>
            <ac:spMk id="3" creationId="{023236AA-01D4-3D5B-5D9B-54B96BC946A6}"/>
          </ac:spMkLst>
        </pc:spChg>
      </pc:sldChg>
      <pc:sldChg chg="modSp mod modNotesTx">
        <pc:chgData name="Pico, Sandra" userId="cc8376c2-a3b5-4a4f-8a94-916433d842ab" providerId="ADAL" clId="{2A63DB5A-B524-4608-8F51-B180FF077154}" dt="2023-12-12T09:41:01.832" v="182" actId="113"/>
        <pc:sldMkLst>
          <pc:docMk/>
          <pc:sldMk cId="3100528513" sldId="366"/>
        </pc:sldMkLst>
        <pc:spChg chg="mod">
          <ac:chgData name="Pico, Sandra" userId="cc8376c2-a3b5-4a4f-8a94-916433d842ab" providerId="ADAL" clId="{2A63DB5A-B524-4608-8F51-B180FF077154}" dt="2023-12-12T09:41:01.832" v="182" actId="113"/>
          <ac:spMkLst>
            <pc:docMk/>
            <pc:sldMk cId="3100528513" sldId="366"/>
            <ac:spMk id="25" creationId="{7640AC16-C601-31B4-C420-7C2A5D54A780}"/>
          </ac:spMkLst>
        </pc:spChg>
      </pc:sldChg>
      <pc:sldChg chg="modSp mod">
        <pc:chgData name="Pico, Sandra" userId="cc8376c2-a3b5-4a4f-8a94-916433d842ab" providerId="ADAL" clId="{2A63DB5A-B524-4608-8F51-B180FF077154}" dt="2023-12-12T09:39:39.737" v="181" actId="113"/>
        <pc:sldMkLst>
          <pc:docMk/>
          <pc:sldMk cId="599514100" sldId="373"/>
        </pc:sldMkLst>
        <pc:spChg chg="mod">
          <ac:chgData name="Pico, Sandra" userId="cc8376c2-a3b5-4a4f-8a94-916433d842ab" providerId="ADAL" clId="{2A63DB5A-B524-4608-8F51-B180FF077154}" dt="2023-12-12T09:39:39.737" v="181" actId="113"/>
          <ac:spMkLst>
            <pc:docMk/>
            <pc:sldMk cId="599514100" sldId="373"/>
            <ac:spMk id="2" creationId="{470C6E86-CF8D-89C5-77BD-48CF7D327DE4}"/>
          </ac:spMkLst>
        </pc:spChg>
      </pc:sldChg>
      <pc:sldChg chg="delSp">
        <pc:chgData name="Pico, Sandra" userId="cc8376c2-a3b5-4a4f-8a94-916433d842ab" providerId="ADAL" clId="{2A63DB5A-B524-4608-8F51-B180FF077154}" dt="2023-12-09T14:16:01.662" v="10" actId="478"/>
        <pc:sldMkLst>
          <pc:docMk/>
          <pc:sldMk cId="219936491" sldId="374"/>
        </pc:sldMkLst>
        <pc:spChg chg="del">
          <ac:chgData name="Pico, Sandra" userId="cc8376c2-a3b5-4a4f-8a94-916433d842ab" providerId="ADAL" clId="{2A63DB5A-B524-4608-8F51-B180FF077154}" dt="2023-12-09T14:15:57.806" v="8" actId="478"/>
          <ac:spMkLst>
            <pc:docMk/>
            <pc:sldMk cId="219936491" sldId="374"/>
            <ac:spMk id="34" creationId="{0DC3BF05-F2E2-2BF4-9DD6-E1B7973BEF54}"/>
          </ac:spMkLst>
        </pc:spChg>
        <pc:spChg chg="del">
          <ac:chgData name="Pico, Sandra" userId="cc8376c2-a3b5-4a4f-8a94-916433d842ab" providerId="ADAL" clId="{2A63DB5A-B524-4608-8F51-B180FF077154}" dt="2023-12-09T14:16:01.662" v="10" actId="478"/>
          <ac:spMkLst>
            <pc:docMk/>
            <pc:sldMk cId="219936491" sldId="374"/>
            <ac:spMk id="36" creationId="{AB84319F-5291-4EF9-6508-B9B19E66D574}"/>
          </ac:spMkLst>
        </pc:spChg>
        <pc:picChg chg="del">
          <ac:chgData name="Pico, Sandra" userId="cc8376c2-a3b5-4a4f-8a94-916433d842ab" providerId="ADAL" clId="{2A63DB5A-B524-4608-8F51-B180FF077154}" dt="2023-12-09T14:15:53.511" v="7" actId="478"/>
          <ac:picMkLst>
            <pc:docMk/>
            <pc:sldMk cId="219936491" sldId="374"/>
            <ac:picMk id="33" creationId="{8A11AD62-3483-627A-D22F-3F7F0637B4F4}"/>
          </ac:picMkLst>
        </pc:picChg>
        <pc:picChg chg="del">
          <ac:chgData name="Pico, Sandra" userId="cc8376c2-a3b5-4a4f-8a94-916433d842ab" providerId="ADAL" clId="{2A63DB5A-B524-4608-8F51-B180FF077154}" dt="2023-12-09T14:15:59.027" v="9" actId="478"/>
          <ac:picMkLst>
            <pc:docMk/>
            <pc:sldMk cId="219936491" sldId="374"/>
            <ac:picMk id="35" creationId="{69D7185C-3A0B-7A5C-EB07-719721D3263A}"/>
          </ac:picMkLst>
        </pc:picChg>
      </pc:sldChg>
      <pc:sldChg chg="delSp modSp mod">
        <pc:chgData name="Pico, Sandra" userId="cc8376c2-a3b5-4a4f-8a94-916433d842ab" providerId="ADAL" clId="{2A63DB5A-B524-4608-8F51-B180FF077154}" dt="2023-12-12T09:42:27.051" v="186" actId="1076"/>
        <pc:sldMkLst>
          <pc:docMk/>
          <pc:sldMk cId="2339558010" sldId="375"/>
        </pc:sldMkLst>
        <pc:spChg chg="mod">
          <ac:chgData name="Pico, Sandra" userId="cc8376c2-a3b5-4a4f-8a94-916433d842ab" providerId="ADAL" clId="{2A63DB5A-B524-4608-8F51-B180FF077154}" dt="2023-12-12T09:42:27.051" v="186" actId="1076"/>
          <ac:spMkLst>
            <pc:docMk/>
            <pc:sldMk cId="2339558010" sldId="375"/>
            <ac:spMk id="36" creationId="{FD52132C-F13E-AAD1-E099-23A03D53183C}"/>
          </ac:spMkLst>
        </pc:spChg>
        <pc:spChg chg="mod">
          <ac:chgData name="Pico, Sandra" userId="cc8376c2-a3b5-4a4f-8a94-916433d842ab" providerId="ADAL" clId="{2A63DB5A-B524-4608-8F51-B180FF077154}" dt="2023-12-12T09:42:27.051" v="186" actId="1076"/>
          <ac:spMkLst>
            <pc:docMk/>
            <pc:sldMk cId="2339558010" sldId="375"/>
            <ac:spMk id="37" creationId="{3B75ED9B-1846-5FB0-5576-6CD867810344}"/>
          </ac:spMkLst>
        </pc:spChg>
        <pc:spChg chg="del mod">
          <ac:chgData name="Pico, Sandra" userId="cc8376c2-a3b5-4a4f-8a94-916433d842ab" providerId="ADAL" clId="{2A63DB5A-B524-4608-8F51-B180FF077154}" dt="2023-12-12T09:42:23.669" v="185" actId="478"/>
          <ac:spMkLst>
            <pc:docMk/>
            <pc:sldMk cId="2339558010" sldId="375"/>
            <ac:spMk id="38" creationId="{B29CF419-E50B-70E9-0772-2322EF93E222}"/>
          </ac:spMkLst>
        </pc:spChg>
      </pc:sldChg>
      <pc:sldChg chg="modSp mod">
        <pc:chgData name="Pico, Sandra" userId="cc8376c2-a3b5-4a4f-8a94-916433d842ab" providerId="ADAL" clId="{2A63DB5A-B524-4608-8F51-B180FF077154}" dt="2023-12-12T09:58:36.015" v="209" actId="20577"/>
        <pc:sldMkLst>
          <pc:docMk/>
          <pc:sldMk cId="408776726" sldId="376"/>
        </pc:sldMkLst>
        <pc:graphicFrameChg chg="modGraphic">
          <ac:chgData name="Pico, Sandra" userId="cc8376c2-a3b5-4a4f-8a94-916433d842ab" providerId="ADAL" clId="{2A63DB5A-B524-4608-8F51-B180FF077154}" dt="2023-12-12T09:58:36.015" v="209" actId="20577"/>
          <ac:graphicFrameMkLst>
            <pc:docMk/>
            <pc:sldMk cId="408776726" sldId="376"/>
            <ac:graphicFrameMk id="9" creationId="{A4758689-5406-D4CE-50D5-87343071529E}"/>
          </ac:graphicFrameMkLst>
        </pc:graphicFrameChg>
      </pc:sldChg>
      <pc:sldChg chg="modNotesTx">
        <pc:chgData name="Pico, Sandra" userId="cc8376c2-a3b5-4a4f-8a94-916433d842ab" providerId="ADAL" clId="{2A63DB5A-B524-4608-8F51-B180FF077154}" dt="2023-12-12T12:47:48.371" v="210" actId="20577"/>
        <pc:sldMkLst>
          <pc:docMk/>
          <pc:sldMk cId="2130078912" sldId="378"/>
        </pc:sldMkLst>
      </pc:sldChg>
      <pc:sldChg chg="modSp mod">
        <pc:chgData name="Pico, Sandra" userId="cc8376c2-a3b5-4a4f-8a94-916433d842ab" providerId="ADAL" clId="{2A63DB5A-B524-4608-8F51-B180FF077154}" dt="2023-12-12T13:19:01.181" v="211" actId="1076"/>
        <pc:sldMkLst>
          <pc:docMk/>
          <pc:sldMk cId="3547255628" sldId="380"/>
        </pc:sldMkLst>
        <pc:spChg chg="mod">
          <ac:chgData name="Pico, Sandra" userId="cc8376c2-a3b5-4a4f-8a94-916433d842ab" providerId="ADAL" clId="{2A63DB5A-B524-4608-8F51-B180FF077154}" dt="2023-12-12T13:19:01.181" v="211" actId="1076"/>
          <ac:spMkLst>
            <pc:docMk/>
            <pc:sldMk cId="3547255628" sldId="380"/>
            <ac:spMk id="10" creationId="{FC2C1BD2-BA92-669E-6462-4C727F798F32}"/>
          </ac:spMkLst>
        </pc:spChg>
      </pc:sldChg>
      <pc:sldChg chg="modSp mod">
        <pc:chgData name="Pico, Sandra" userId="cc8376c2-a3b5-4a4f-8a94-916433d842ab" providerId="ADAL" clId="{2A63DB5A-B524-4608-8F51-B180FF077154}" dt="2023-12-12T13:26:33.868" v="243" actId="20577"/>
        <pc:sldMkLst>
          <pc:docMk/>
          <pc:sldMk cId="1732323059" sldId="381"/>
        </pc:sldMkLst>
        <pc:spChg chg="mod">
          <ac:chgData name="Pico, Sandra" userId="cc8376c2-a3b5-4a4f-8a94-916433d842ab" providerId="ADAL" clId="{2A63DB5A-B524-4608-8F51-B180FF077154}" dt="2023-12-12T13:26:33.868" v="243" actId="20577"/>
          <ac:spMkLst>
            <pc:docMk/>
            <pc:sldMk cId="1732323059" sldId="381"/>
            <ac:spMk id="8" creationId="{B9CE0543-7EA1-C210-130B-9028C054A23A}"/>
          </ac:spMkLst>
        </pc:spChg>
      </pc:sldChg>
      <pc:sldChg chg="modSp mod">
        <pc:chgData name="Pico, Sandra" userId="cc8376c2-a3b5-4a4f-8a94-916433d842ab" providerId="ADAL" clId="{2A63DB5A-B524-4608-8F51-B180FF077154}" dt="2023-12-12T13:19:59.788" v="212" actId="113"/>
        <pc:sldMkLst>
          <pc:docMk/>
          <pc:sldMk cId="3672377599" sldId="382"/>
        </pc:sldMkLst>
        <pc:spChg chg="mod">
          <ac:chgData name="Pico, Sandra" userId="cc8376c2-a3b5-4a4f-8a94-916433d842ab" providerId="ADAL" clId="{2A63DB5A-B524-4608-8F51-B180FF077154}" dt="2023-12-12T13:19:59.788" v="212" actId="113"/>
          <ac:spMkLst>
            <pc:docMk/>
            <pc:sldMk cId="3672377599" sldId="382"/>
            <ac:spMk id="15" creationId="{A75203FF-ED46-80A5-D27B-EBD065ECC33E}"/>
          </ac:spMkLst>
        </pc:spChg>
      </pc:sldChg>
      <pc:sldChg chg="addSp modSp mod">
        <pc:chgData name="Pico, Sandra" userId="cc8376c2-a3b5-4a4f-8a94-916433d842ab" providerId="ADAL" clId="{2A63DB5A-B524-4608-8F51-B180FF077154}" dt="2023-12-12T13:25:52.434" v="214" actId="1076"/>
        <pc:sldMkLst>
          <pc:docMk/>
          <pc:sldMk cId="2742072099" sldId="386"/>
        </pc:sldMkLst>
        <pc:spChg chg="add mod">
          <ac:chgData name="Pico, Sandra" userId="cc8376c2-a3b5-4a4f-8a94-916433d842ab" providerId="ADAL" clId="{2A63DB5A-B524-4608-8F51-B180FF077154}" dt="2023-12-12T13:25:52.434" v="214" actId="1076"/>
          <ac:spMkLst>
            <pc:docMk/>
            <pc:sldMk cId="2742072099" sldId="386"/>
            <ac:spMk id="11" creationId="{1D5BAC0F-C061-0D35-C345-0CA12048B709}"/>
          </ac:spMkLst>
        </pc:spChg>
      </pc:sldChg>
      <pc:sldChg chg="modSp mod">
        <pc:chgData name="Pico, Sandra" userId="cc8376c2-a3b5-4a4f-8a94-916433d842ab" providerId="ADAL" clId="{2A63DB5A-B524-4608-8F51-B180FF077154}" dt="2023-12-12T13:26:42.993" v="270" actId="20577"/>
        <pc:sldMkLst>
          <pc:docMk/>
          <pc:sldMk cId="1869075250" sldId="387"/>
        </pc:sldMkLst>
        <pc:spChg chg="mod">
          <ac:chgData name="Pico, Sandra" userId="cc8376c2-a3b5-4a4f-8a94-916433d842ab" providerId="ADAL" clId="{2A63DB5A-B524-4608-8F51-B180FF077154}" dt="2023-12-12T13:26:42.993" v="270" actId="20577"/>
          <ac:spMkLst>
            <pc:docMk/>
            <pc:sldMk cId="1869075250" sldId="387"/>
            <ac:spMk id="8" creationId="{B9CE0543-7EA1-C210-130B-9028C054A23A}"/>
          </ac:spMkLst>
        </pc:spChg>
      </pc:sldChg>
      <pc:sldChg chg="modNotesTx">
        <pc:chgData name="Pico, Sandra" userId="cc8376c2-a3b5-4a4f-8a94-916433d842ab" providerId="ADAL" clId="{2A63DB5A-B524-4608-8F51-B180FF077154}" dt="2023-12-12T13:27:04.441" v="272" actId="113"/>
        <pc:sldMkLst>
          <pc:docMk/>
          <pc:sldMk cId="1614905449" sldId="395"/>
        </pc:sldMkLst>
      </pc:sldChg>
      <pc:sldChg chg="modNotesTx">
        <pc:chgData name="Pico, Sandra" userId="cc8376c2-a3b5-4a4f-8a94-916433d842ab" providerId="ADAL" clId="{2A63DB5A-B524-4608-8F51-B180FF077154}" dt="2023-12-12T13:28:19.927" v="273" actId="113"/>
        <pc:sldMkLst>
          <pc:docMk/>
          <pc:sldMk cId="2048686333" sldId="401"/>
        </pc:sldMkLst>
      </pc:sldChg>
      <pc:sldChg chg="modSp mod">
        <pc:chgData name="Pico, Sandra" userId="cc8376c2-a3b5-4a4f-8a94-916433d842ab" providerId="ADAL" clId="{2A63DB5A-B524-4608-8F51-B180FF077154}" dt="2023-12-12T13:56:10.844" v="278" actId="20577"/>
        <pc:sldMkLst>
          <pc:docMk/>
          <pc:sldMk cId="1196637975" sldId="405"/>
        </pc:sldMkLst>
        <pc:spChg chg="mod">
          <ac:chgData name="Pico, Sandra" userId="cc8376c2-a3b5-4a4f-8a94-916433d842ab" providerId="ADAL" clId="{2A63DB5A-B524-4608-8F51-B180FF077154}" dt="2023-12-12T13:56:10.844" v="278" actId="20577"/>
          <ac:spMkLst>
            <pc:docMk/>
            <pc:sldMk cId="1196637975" sldId="405"/>
            <ac:spMk id="7" creationId="{C10689C4-E3FE-81B9-64A1-48871334777D}"/>
          </ac:spMkLst>
        </pc:spChg>
      </pc:sldChg>
    </pc:docChg>
  </pc:docChgLst>
  <pc:docChgLst>
    <pc:chgData name="Pico, Sandra" userId="cc8376c2-a3b5-4a4f-8a94-916433d842ab" providerId="ADAL" clId="{F71D2ACD-A69F-4B19-8470-2AE80B7D199D}"/>
    <pc:docChg chg="modSld">
      <pc:chgData name="Pico, Sandra" userId="cc8376c2-a3b5-4a4f-8a94-916433d842ab" providerId="ADAL" clId="{F71D2ACD-A69F-4B19-8470-2AE80B7D199D}" dt="2023-12-12T20:11:10.059" v="27" actId="20577"/>
      <pc:docMkLst>
        <pc:docMk/>
      </pc:docMkLst>
      <pc:sldChg chg="modNotesTx">
        <pc:chgData name="Pico, Sandra" userId="cc8376c2-a3b5-4a4f-8a94-916433d842ab" providerId="ADAL" clId="{F71D2ACD-A69F-4B19-8470-2AE80B7D199D}" dt="2023-12-12T20:09:13.504" v="2" actId="20577"/>
        <pc:sldMkLst>
          <pc:docMk/>
          <pc:sldMk cId="3100528513" sldId="366"/>
        </pc:sldMkLst>
      </pc:sldChg>
      <pc:sldChg chg="modNotesTx">
        <pc:chgData name="Pico, Sandra" userId="cc8376c2-a3b5-4a4f-8a94-916433d842ab" providerId="ADAL" clId="{F71D2ACD-A69F-4B19-8470-2AE80B7D199D}" dt="2023-12-12T20:09:04.566" v="0" actId="20577"/>
        <pc:sldMkLst>
          <pc:docMk/>
          <pc:sldMk cId="3701399481" sldId="367"/>
        </pc:sldMkLst>
      </pc:sldChg>
      <pc:sldChg chg="modNotesTx">
        <pc:chgData name="Pico, Sandra" userId="cc8376c2-a3b5-4a4f-8a94-916433d842ab" providerId="ADAL" clId="{F71D2ACD-A69F-4B19-8470-2AE80B7D199D}" dt="2023-12-12T20:09:33.139" v="5" actId="20577"/>
        <pc:sldMkLst>
          <pc:docMk/>
          <pc:sldMk cId="3048754346" sldId="371"/>
        </pc:sldMkLst>
      </pc:sldChg>
      <pc:sldChg chg="modNotesTx">
        <pc:chgData name="Pico, Sandra" userId="cc8376c2-a3b5-4a4f-8a94-916433d842ab" providerId="ADAL" clId="{F71D2ACD-A69F-4B19-8470-2AE80B7D199D}" dt="2023-12-12T20:09:18.333" v="3" actId="20577"/>
        <pc:sldMkLst>
          <pc:docMk/>
          <pc:sldMk cId="599514100" sldId="373"/>
        </pc:sldMkLst>
      </pc:sldChg>
      <pc:sldChg chg="modNotesTx">
        <pc:chgData name="Pico, Sandra" userId="cc8376c2-a3b5-4a4f-8a94-916433d842ab" providerId="ADAL" clId="{F71D2ACD-A69F-4B19-8470-2AE80B7D199D}" dt="2023-12-12T20:09:25.873" v="4" actId="20577"/>
        <pc:sldMkLst>
          <pc:docMk/>
          <pc:sldMk cId="2339558010" sldId="375"/>
        </pc:sldMkLst>
      </pc:sldChg>
      <pc:sldChg chg="modNotesTx">
        <pc:chgData name="Pico, Sandra" userId="cc8376c2-a3b5-4a4f-8a94-916433d842ab" providerId="ADAL" clId="{F71D2ACD-A69F-4B19-8470-2AE80B7D199D}" dt="2023-12-12T20:09:36.429" v="6" actId="20577"/>
        <pc:sldMkLst>
          <pc:docMk/>
          <pc:sldMk cId="2130078912" sldId="378"/>
        </pc:sldMkLst>
      </pc:sldChg>
      <pc:sldChg chg="modNotesTx">
        <pc:chgData name="Pico, Sandra" userId="cc8376c2-a3b5-4a4f-8a94-916433d842ab" providerId="ADAL" clId="{F71D2ACD-A69F-4B19-8470-2AE80B7D199D}" dt="2023-12-12T20:09:41.582" v="8" actId="5793"/>
        <pc:sldMkLst>
          <pc:docMk/>
          <pc:sldMk cId="3425603598" sldId="379"/>
        </pc:sldMkLst>
      </pc:sldChg>
      <pc:sldChg chg="modNotesTx">
        <pc:chgData name="Pico, Sandra" userId="cc8376c2-a3b5-4a4f-8a94-916433d842ab" providerId="ADAL" clId="{F71D2ACD-A69F-4B19-8470-2AE80B7D199D}" dt="2023-12-12T20:09:46.765" v="9" actId="20577"/>
        <pc:sldMkLst>
          <pc:docMk/>
          <pc:sldMk cId="3547255628" sldId="380"/>
        </pc:sldMkLst>
      </pc:sldChg>
      <pc:sldChg chg="modNotesTx">
        <pc:chgData name="Pico, Sandra" userId="cc8376c2-a3b5-4a4f-8a94-916433d842ab" providerId="ADAL" clId="{F71D2ACD-A69F-4B19-8470-2AE80B7D199D}" dt="2023-12-12T20:10:09.862" v="15" actId="20577"/>
        <pc:sldMkLst>
          <pc:docMk/>
          <pc:sldMk cId="1732323059" sldId="381"/>
        </pc:sldMkLst>
      </pc:sldChg>
      <pc:sldChg chg="modNotesTx">
        <pc:chgData name="Pico, Sandra" userId="cc8376c2-a3b5-4a4f-8a94-916433d842ab" providerId="ADAL" clId="{F71D2ACD-A69F-4B19-8470-2AE80B7D199D}" dt="2023-12-12T20:09:50.817" v="10" actId="20577"/>
        <pc:sldMkLst>
          <pc:docMk/>
          <pc:sldMk cId="3672377599" sldId="382"/>
        </pc:sldMkLst>
      </pc:sldChg>
      <pc:sldChg chg="modNotesTx">
        <pc:chgData name="Pico, Sandra" userId="cc8376c2-a3b5-4a4f-8a94-916433d842ab" providerId="ADAL" clId="{F71D2ACD-A69F-4B19-8470-2AE80B7D199D}" dt="2023-12-12T20:10:00.809" v="13" actId="20577"/>
        <pc:sldMkLst>
          <pc:docMk/>
          <pc:sldMk cId="958837810" sldId="385"/>
        </pc:sldMkLst>
      </pc:sldChg>
      <pc:sldChg chg="modNotesTx">
        <pc:chgData name="Pico, Sandra" userId="cc8376c2-a3b5-4a4f-8a94-916433d842ab" providerId="ADAL" clId="{F71D2ACD-A69F-4B19-8470-2AE80B7D199D}" dt="2023-12-12T20:10:05.494" v="14" actId="20577"/>
        <pc:sldMkLst>
          <pc:docMk/>
          <pc:sldMk cId="2742072099" sldId="386"/>
        </pc:sldMkLst>
      </pc:sldChg>
      <pc:sldChg chg="modNotesTx">
        <pc:chgData name="Pico, Sandra" userId="cc8376c2-a3b5-4a4f-8a94-916433d842ab" providerId="ADAL" clId="{F71D2ACD-A69F-4B19-8470-2AE80B7D199D}" dt="2023-12-12T20:10:16.148" v="16" actId="20577"/>
        <pc:sldMkLst>
          <pc:docMk/>
          <pc:sldMk cId="1869075250" sldId="387"/>
        </pc:sldMkLst>
      </pc:sldChg>
      <pc:sldChg chg="modNotesTx">
        <pc:chgData name="Pico, Sandra" userId="cc8376c2-a3b5-4a4f-8a94-916433d842ab" providerId="ADAL" clId="{F71D2ACD-A69F-4B19-8470-2AE80B7D199D}" dt="2023-12-12T20:10:21.521" v="17" actId="20577"/>
        <pc:sldMkLst>
          <pc:docMk/>
          <pc:sldMk cId="1614905449" sldId="395"/>
        </pc:sldMkLst>
      </pc:sldChg>
      <pc:sldChg chg="modNotesTx">
        <pc:chgData name="Pico, Sandra" userId="cc8376c2-a3b5-4a4f-8a94-916433d842ab" providerId="ADAL" clId="{F71D2ACD-A69F-4B19-8470-2AE80B7D199D}" dt="2023-12-12T20:10:26.072" v="18" actId="20577"/>
        <pc:sldMkLst>
          <pc:docMk/>
          <pc:sldMk cId="2290215618" sldId="396"/>
        </pc:sldMkLst>
      </pc:sldChg>
      <pc:sldChg chg="modNotesTx">
        <pc:chgData name="Pico, Sandra" userId="cc8376c2-a3b5-4a4f-8a94-916433d842ab" providerId="ADAL" clId="{F71D2ACD-A69F-4B19-8470-2AE80B7D199D}" dt="2023-12-12T20:10:37.471" v="21" actId="20577"/>
        <pc:sldMkLst>
          <pc:docMk/>
          <pc:sldMk cId="972388478" sldId="398"/>
        </pc:sldMkLst>
      </pc:sldChg>
      <pc:sldChg chg="modNotesTx">
        <pc:chgData name="Pico, Sandra" userId="cc8376c2-a3b5-4a4f-8a94-916433d842ab" providerId="ADAL" clId="{F71D2ACD-A69F-4B19-8470-2AE80B7D199D}" dt="2023-12-12T20:10:42.236" v="22" actId="20577"/>
        <pc:sldMkLst>
          <pc:docMk/>
          <pc:sldMk cId="2878016130" sldId="399"/>
        </pc:sldMkLst>
      </pc:sldChg>
      <pc:sldChg chg="modNotesTx">
        <pc:chgData name="Pico, Sandra" userId="cc8376c2-a3b5-4a4f-8a94-916433d842ab" providerId="ADAL" clId="{F71D2ACD-A69F-4B19-8470-2AE80B7D199D}" dt="2023-12-12T20:10:46.475" v="23" actId="20577"/>
        <pc:sldMkLst>
          <pc:docMk/>
          <pc:sldMk cId="4146421407" sldId="400"/>
        </pc:sldMkLst>
      </pc:sldChg>
      <pc:sldChg chg="modNotesTx">
        <pc:chgData name="Pico, Sandra" userId="cc8376c2-a3b5-4a4f-8a94-916433d842ab" providerId="ADAL" clId="{F71D2ACD-A69F-4B19-8470-2AE80B7D199D}" dt="2023-12-12T20:10:30.694" v="19" actId="20577"/>
        <pc:sldMkLst>
          <pc:docMk/>
          <pc:sldMk cId="2048686333" sldId="401"/>
        </pc:sldMkLst>
      </pc:sldChg>
      <pc:sldChg chg="modNotesTx">
        <pc:chgData name="Pico, Sandra" userId="cc8376c2-a3b5-4a4f-8a94-916433d842ab" providerId="ADAL" clId="{F71D2ACD-A69F-4B19-8470-2AE80B7D199D}" dt="2023-12-12T20:10:51.906" v="24" actId="20577"/>
        <pc:sldMkLst>
          <pc:docMk/>
          <pc:sldMk cId="281805518" sldId="402"/>
        </pc:sldMkLst>
      </pc:sldChg>
      <pc:sldChg chg="modNotesTx">
        <pc:chgData name="Pico, Sandra" userId="cc8376c2-a3b5-4a4f-8a94-916433d842ab" providerId="ADAL" clId="{F71D2ACD-A69F-4B19-8470-2AE80B7D199D}" dt="2023-12-12T20:10:57.961" v="25" actId="20577"/>
        <pc:sldMkLst>
          <pc:docMk/>
          <pc:sldMk cId="1196637975" sldId="405"/>
        </pc:sldMkLst>
      </pc:sldChg>
      <pc:sldChg chg="modNotesTx">
        <pc:chgData name="Pico, Sandra" userId="cc8376c2-a3b5-4a4f-8a94-916433d842ab" providerId="ADAL" clId="{F71D2ACD-A69F-4B19-8470-2AE80B7D199D}" dt="2023-12-12T20:11:10.059" v="27" actId="20577"/>
        <pc:sldMkLst>
          <pc:docMk/>
          <pc:sldMk cId="1399307498" sldId="406"/>
        </pc:sldMkLst>
      </pc:sldChg>
      <pc:sldChg chg="modNotesTx">
        <pc:chgData name="Pico, Sandra" userId="cc8376c2-a3b5-4a4f-8a94-916433d842ab" providerId="ADAL" clId="{F71D2ACD-A69F-4B19-8470-2AE80B7D199D}" dt="2023-12-12T20:11:05.719" v="26" actId="20577"/>
        <pc:sldMkLst>
          <pc:docMk/>
          <pc:sldMk cId="478742265" sldId="4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0CDA-3A29-4149-BD5F-C9316482E132}" type="datetimeFigureOut">
              <a:rPr lang="es-ES" smtClean="0"/>
              <a:t>12/12/2023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2F16-11FD-4F3C-B25A-3A7F95088628}" type="slidenum">
              <a:rPr lang="es-ES" smtClean="0"/>
              <a:t>‹Nº›</a:t>
            </a:fld>
            <a:endParaRPr lang="es-ES"/>
          </a:p>
        </p:txBody>
      </p:sp>
    </p:spTree>
    <p:extLst>
      <p:ext uri="{BB962C8B-B14F-4D97-AF65-F5344CB8AC3E}">
        <p14:creationId xmlns:p14="http://schemas.microsoft.com/office/powerpoint/2010/main" val="3400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a:t>
            </a:fld>
            <a:endParaRPr lang="es-ES"/>
          </a:p>
        </p:txBody>
      </p:sp>
    </p:spTree>
    <p:extLst>
      <p:ext uri="{BB962C8B-B14F-4D97-AF65-F5344CB8AC3E}">
        <p14:creationId xmlns:p14="http://schemas.microsoft.com/office/powerpoint/2010/main" val="399377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br>
              <a:rPr lang="en-US" dirty="0"/>
            </a:b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13</a:t>
            </a:fld>
            <a:endParaRPr lang="es-ES"/>
          </a:p>
        </p:txBody>
      </p:sp>
    </p:spTree>
    <p:extLst>
      <p:ext uri="{BB962C8B-B14F-4D97-AF65-F5344CB8AC3E}">
        <p14:creationId xmlns:p14="http://schemas.microsoft.com/office/powerpoint/2010/main" val="131094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14</a:t>
            </a:fld>
            <a:endParaRPr lang="es-ES"/>
          </a:p>
        </p:txBody>
      </p:sp>
    </p:spTree>
    <p:extLst>
      <p:ext uri="{BB962C8B-B14F-4D97-AF65-F5344CB8AC3E}">
        <p14:creationId xmlns:p14="http://schemas.microsoft.com/office/powerpoint/2010/main" val="151714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16</a:t>
            </a:fld>
            <a:endParaRPr lang="es-ES"/>
          </a:p>
        </p:txBody>
      </p:sp>
    </p:spTree>
    <p:extLst>
      <p:ext uri="{BB962C8B-B14F-4D97-AF65-F5344CB8AC3E}">
        <p14:creationId xmlns:p14="http://schemas.microsoft.com/office/powerpoint/2010/main" val="919013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17</a:t>
            </a:fld>
            <a:endParaRPr lang="es-ES"/>
          </a:p>
        </p:txBody>
      </p:sp>
    </p:spTree>
    <p:extLst>
      <p:ext uri="{BB962C8B-B14F-4D97-AF65-F5344CB8AC3E}">
        <p14:creationId xmlns:p14="http://schemas.microsoft.com/office/powerpoint/2010/main" val="1213964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18</a:t>
            </a:fld>
            <a:endParaRPr lang="es-ES"/>
          </a:p>
        </p:txBody>
      </p:sp>
    </p:spTree>
    <p:extLst>
      <p:ext uri="{BB962C8B-B14F-4D97-AF65-F5344CB8AC3E}">
        <p14:creationId xmlns:p14="http://schemas.microsoft.com/office/powerpoint/2010/main" val="2739253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19</a:t>
            </a:fld>
            <a:endParaRPr lang="es-ES"/>
          </a:p>
        </p:txBody>
      </p:sp>
    </p:spTree>
    <p:extLst>
      <p:ext uri="{BB962C8B-B14F-4D97-AF65-F5344CB8AC3E}">
        <p14:creationId xmlns:p14="http://schemas.microsoft.com/office/powerpoint/2010/main" val="1889467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20</a:t>
            </a:fld>
            <a:endParaRPr lang="es-ES"/>
          </a:p>
        </p:txBody>
      </p:sp>
    </p:spTree>
    <p:extLst>
      <p:ext uri="{BB962C8B-B14F-4D97-AF65-F5344CB8AC3E}">
        <p14:creationId xmlns:p14="http://schemas.microsoft.com/office/powerpoint/2010/main" val="156965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21</a:t>
            </a:fld>
            <a:endParaRPr lang="es-ES"/>
          </a:p>
        </p:txBody>
      </p:sp>
    </p:spTree>
    <p:extLst>
      <p:ext uri="{BB962C8B-B14F-4D97-AF65-F5344CB8AC3E}">
        <p14:creationId xmlns:p14="http://schemas.microsoft.com/office/powerpoint/2010/main" val="2201355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22</a:t>
            </a:fld>
            <a:endParaRPr lang="es-ES"/>
          </a:p>
        </p:txBody>
      </p:sp>
    </p:spTree>
    <p:extLst>
      <p:ext uri="{BB962C8B-B14F-4D97-AF65-F5344CB8AC3E}">
        <p14:creationId xmlns:p14="http://schemas.microsoft.com/office/powerpoint/2010/main" val="4728372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23</a:t>
            </a:fld>
            <a:endParaRPr lang="es-ES"/>
          </a:p>
        </p:txBody>
      </p:sp>
    </p:spTree>
    <p:extLst>
      <p:ext uri="{BB962C8B-B14F-4D97-AF65-F5344CB8AC3E}">
        <p14:creationId xmlns:p14="http://schemas.microsoft.com/office/powerpoint/2010/main" val="256760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3</a:t>
            </a:fld>
            <a:endParaRPr lang="es-ES"/>
          </a:p>
        </p:txBody>
      </p:sp>
    </p:spTree>
    <p:extLst>
      <p:ext uri="{BB962C8B-B14F-4D97-AF65-F5344CB8AC3E}">
        <p14:creationId xmlns:p14="http://schemas.microsoft.com/office/powerpoint/2010/main" val="801317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24</a:t>
            </a:fld>
            <a:endParaRPr lang="es-ES"/>
          </a:p>
        </p:txBody>
      </p:sp>
    </p:spTree>
    <p:extLst>
      <p:ext uri="{BB962C8B-B14F-4D97-AF65-F5344CB8AC3E}">
        <p14:creationId xmlns:p14="http://schemas.microsoft.com/office/powerpoint/2010/main" val="1347180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25</a:t>
            </a:fld>
            <a:endParaRPr lang="es-ES"/>
          </a:p>
        </p:txBody>
      </p:sp>
    </p:spTree>
    <p:extLst>
      <p:ext uri="{BB962C8B-B14F-4D97-AF65-F5344CB8AC3E}">
        <p14:creationId xmlns:p14="http://schemas.microsoft.com/office/powerpoint/2010/main" val="2081227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26</a:t>
            </a:fld>
            <a:endParaRPr lang="es-ES"/>
          </a:p>
        </p:txBody>
      </p:sp>
    </p:spTree>
    <p:extLst>
      <p:ext uri="{BB962C8B-B14F-4D97-AF65-F5344CB8AC3E}">
        <p14:creationId xmlns:p14="http://schemas.microsoft.com/office/powerpoint/2010/main" val="1775091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r>
              <a:rPr lang="en-US" dirty="0"/>
              <a:t> </a:t>
            </a: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27</a:t>
            </a:fld>
            <a:endParaRPr lang="es-ES"/>
          </a:p>
        </p:txBody>
      </p:sp>
    </p:spTree>
    <p:extLst>
      <p:ext uri="{BB962C8B-B14F-4D97-AF65-F5344CB8AC3E}">
        <p14:creationId xmlns:p14="http://schemas.microsoft.com/office/powerpoint/2010/main" val="3509503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28</a:t>
            </a:fld>
            <a:endParaRPr lang="es-ES"/>
          </a:p>
        </p:txBody>
      </p:sp>
    </p:spTree>
    <p:extLst>
      <p:ext uri="{BB962C8B-B14F-4D97-AF65-F5344CB8AC3E}">
        <p14:creationId xmlns:p14="http://schemas.microsoft.com/office/powerpoint/2010/main" val="2624095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29</a:t>
            </a:fld>
            <a:endParaRPr lang="es-ES"/>
          </a:p>
        </p:txBody>
      </p:sp>
    </p:spTree>
    <p:extLst>
      <p:ext uri="{BB962C8B-B14F-4D97-AF65-F5344CB8AC3E}">
        <p14:creationId xmlns:p14="http://schemas.microsoft.com/office/powerpoint/2010/main" val="2029467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30</a:t>
            </a:fld>
            <a:endParaRPr lang="es-ES"/>
          </a:p>
        </p:txBody>
      </p:sp>
    </p:spTree>
    <p:extLst>
      <p:ext uri="{BB962C8B-B14F-4D97-AF65-F5344CB8AC3E}">
        <p14:creationId xmlns:p14="http://schemas.microsoft.com/office/powerpoint/2010/main" val="701853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31</a:t>
            </a:fld>
            <a:endParaRPr lang="es-ES"/>
          </a:p>
        </p:txBody>
      </p:sp>
    </p:spTree>
    <p:extLst>
      <p:ext uri="{BB962C8B-B14F-4D97-AF65-F5344CB8AC3E}">
        <p14:creationId xmlns:p14="http://schemas.microsoft.com/office/powerpoint/2010/main" val="2658310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32</a:t>
            </a:fld>
            <a:endParaRPr lang="es-ES"/>
          </a:p>
        </p:txBody>
      </p:sp>
    </p:spTree>
    <p:extLst>
      <p:ext uri="{BB962C8B-B14F-4D97-AF65-F5344CB8AC3E}">
        <p14:creationId xmlns:p14="http://schemas.microsoft.com/office/powerpoint/2010/main" val="1420622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33</a:t>
            </a:fld>
            <a:endParaRPr lang="es-ES"/>
          </a:p>
        </p:txBody>
      </p:sp>
    </p:spTree>
    <p:extLst>
      <p:ext uri="{BB962C8B-B14F-4D97-AF65-F5344CB8AC3E}">
        <p14:creationId xmlns:p14="http://schemas.microsoft.com/office/powerpoint/2010/main" val="116117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6</a:t>
            </a:fld>
            <a:endParaRPr lang="es-ES"/>
          </a:p>
        </p:txBody>
      </p:sp>
    </p:spTree>
    <p:extLst>
      <p:ext uri="{BB962C8B-B14F-4D97-AF65-F5344CB8AC3E}">
        <p14:creationId xmlns:p14="http://schemas.microsoft.com/office/powerpoint/2010/main" val="3097252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34</a:t>
            </a:fld>
            <a:endParaRPr lang="es-ES"/>
          </a:p>
        </p:txBody>
      </p:sp>
    </p:spTree>
    <p:extLst>
      <p:ext uri="{BB962C8B-B14F-4D97-AF65-F5344CB8AC3E}">
        <p14:creationId xmlns:p14="http://schemas.microsoft.com/office/powerpoint/2010/main" val="136706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36</a:t>
            </a:fld>
            <a:endParaRPr lang="es-ES"/>
          </a:p>
        </p:txBody>
      </p:sp>
    </p:spTree>
    <p:extLst>
      <p:ext uri="{BB962C8B-B14F-4D97-AF65-F5344CB8AC3E}">
        <p14:creationId xmlns:p14="http://schemas.microsoft.com/office/powerpoint/2010/main" val="3877420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37</a:t>
            </a:fld>
            <a:endParaRPr lang="es-ES"/>
          </a:p>
        </p:txBody>
      </p:sp>
    </p:spTree>
    <p:extLst>
      <p:ext uri="{BB962C8B-B14F-4D97-AF65-F5344CB8AC3E}">
        <p14:creationId xmlns:p14="http://schemas.microsoft.com/office/powerpoint/2010/main" val="11997754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39</a:t>
            </a:fld>
            <a:endParaRPr lang="es-ES"/>
          </a:p>
        </p:txBody>
      </p:sp>
    </p:spTree>
    <p:extLst>
      <p:ext uri="{BB962C8B-B14F-4D97-AF65-F5344CB8AC3E}">
        <p14:creationId xmlns:p14="http://schemas.microsoft.com/office/powerpoint/2010/main" val="41760245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40</a:t>
            </a:fld>
            <a:endParaRPr lang="es-ES"/>
          </a:p>
        </p:txBody>
      </p:sp>
    </p:spTree>
    <p:extLst>
      <p:ext uri="{BB962C8B-B14F-4D97-AF65-F5344CB8AC3E}">
        <p14:creationId xmlns:p14="http://schemas.microsoft.com/office/powerpoint/2010/main" val="17255564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41</a:t>
            </a:fld>
            <a:endParaRPr lang="es-ES"/>
          </a:p>
        </p:txBody>
      </p:sp>
    </p:spTree>
    <p:extLst>
      <p:ext uri="{BB962C8B-B14F-4D97-AF65-F5344CB8AC3E}">
        <p14:creationId xmlns:p14="http://schemas.microsoft.com/office/powerpoint/2010/main" val="2222108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42</a:t>
            </a:fld>
            <a:endParaRPr lang="es-ES"/>
          </a:p>
        </p:txBody>
      </p:sp>
    </p:spTree>
    <p:extLst>
      <p:ext uri="{BB962C8B-B14F-4D97-AF65-F5344CB8AC3E}">
        <p14:creationId xmlns:p14="http://schemas.microsoft.com/office/powerpoint/2010/main" val="1231098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44</a:t>
            </a:fld>
            <a:endParaRPr lang="es-ES"/>
          </a:p>
        </p:txBody>
      </p:sp>
    </p:spTree>
    <p:extLst>
      <p:ext uri="{BB962C8B-B14F-4D97-AF65-F5344CB8AC3E}">
        <p14:creationId xmlns:p14="http://schemas.microsoft.com/office/powerpoint/2010/main" val="716883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46</a:t>
            </a:fld>
            <a:endParaRPr lang="es-ES"/>
          </a:p>
        </p:txBody>
      </p:sp>
    </p:spTree>
    <p:extLst>
      <p:ext uri="{BB962C8B-B14F-4D97-AF65-F5344CB8AC3E}">
        <p14:creationId xmlns:p14="http://schemas.microsoft.com/office/powerpoint/2010/main" val="13127314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48</a:t>
            </a:fld>
            <a:endParaRPr lang="es-ES"/>
          </a:p>
        </p:txBody>
      </p:sp>
    </p:spTree>
    <p:extLst>
      <p:ext uri="{BB962C8B-B14F-4D97-AF65-F5344CB8AC3E}">
        <p14:creationId xmlns:p14="http://schemas.microsoft.com/office/powerpoint/2010/main" val="3148390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7</a:t>
            </a:fld>
            <a:endParaRPr lang="es-ES"/>
          </a:p>
        </p:txBody>
      </p:sp>
    </p:spTree>
    <p:extLst>
      <p:ext uri="{BB962C8B-B14F-4D97-AF65-F5344CB8AC3E}">
        <p14:creationId xmlns:p14="http://schemas.microsoft.com/office/powerpoint/2010/main" val="1302194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50</a:t>
            </a:fld>
            <a:endParaRPr lang="es-ES"/>
          </a:p>
        </p:txBody>
      </p:sp>
    </p:spTree>
    <p:extLst>
      <p:ext uri="{BB962C8B-B14F-4D97-AF65-F5344CB8AC3E}">
        <p14:creationId xmlns:p14="http://schemas.microsoft.com/office/powerpoint/2010/main" val="29214481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51</a:t>
            </a:fld>
            <a:endParaRPr lang="es-ES"/>
          </a:p>
        </p:txBody>
      </p:sp>
    </p:spTree>
    <p:extLst>
      <p:ext uri="{BB962C8B-B14F-4D97-AF65-F5344CB8AC3E}">
        <p14:creationId xmlns:p14="http://schemas.microsoft.com/office/powerpoint/2010/main" val="281836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8</a:t>
            </a:fld>
            <a:endParaRPr lang="es-ES"/>
          </a:p>
        </p:txBody>
      </p:sp>
    </p:spTree>
    <p:extLst>
      <p:ext uri="{BB962C8B-B14F-4D97-AF65-F5344CB8AC3E}">
        <p14:creationId xmlns:p14="http://schemas.microsoft.com/office/powerpoint/2010/main" val="3820000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9</a:t>
            </a:fld>
            <a:endParaRPr lang="es-ES"/>
          </a:p>
        </p:txBody>
      </p:sp>
    </p:spTree>
    <p:extLst>
      <p:ext uri="{BB962C8B-B14F-4D97-AF65-F5344CB8AC3E}">
        <p14:creationId xmlns:p14="http://schemas.microsoft.com/office/powerpoint/2010/main" val="2884889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10</a:t>
            </a:fld>
            <a:endParaRPr lang="es-ES"/>
          </a:p>
        </p:txBody>
      </p:sp>
    </p:spTree>
    <p:extLst>
      <p:ext uri="{BB962C8B-B14F-4D97-AF65-F5344CB8AC3E}">
        <p14:creationId xmlns:p14="http://schemas.microsoft.com/office/powerpoint/2010/main" val="1935260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n-US" dirty="0"/>
            </a:b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11</a:t>
            </a:fld>
            <a:endParaRPr lang="es-ES"/>
          </a:p>
        </p:txBody>
      </p:sp>
    </p:spTree>
    <p:extLst>
      <p:ext uri="{BB962C8B-B14F-4D97-AF65-F5344CB8AC3E}">
        <p14:creationId xmlns:p14="http://schemas.microsoft.com/office/powerpoint/2010/main" val="822834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a:p>
            <a:br>
              <a:rPr lang="en-US" dirty="0"/>
            </a:br>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12</a:t>
            </a:fld>
            <a:endParaRPr lang="es-ES"/>
          </a:p>
        </p:txBody>
      </p:sp>
    </p:spTree>
    <p:extLst>
      <p:ext uri="{BB962C8B-B14F-4D97-AF65-F5344CB8AC3E}">
        <p14:creationId xmlns:p14="http://schemas.microsoft.com/office/powerpoint/2010/main" val="3390938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7048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2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2481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8682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958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765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6980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44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9845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542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6048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8807-F12A-404E-8402-27CA9105EC1E}" type="datetimeFigureOut">
              <a:rPr lang="en-US" smtClean="0"/>
              <a:t>12/12/2023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90570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JP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mongodb.com/databases/data-lake-vs-data-warehouse-vs-databas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www.mongodb.com/databases/data-lake-vs-data-warehouse-vs-databas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1.JPG"/><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notesSlide" Target="../notesSlides/notesSlide11.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docs.aws.amazon.com/AmazonS3/latest/userguide/optimizing-performance.html" TargetMode="External"/><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2.sv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svg"/><Relationship Id="rId18" Type="http://schemas.openxmlformats.org/officeDocument/2006/relationships/image" Target="../media/image47.png"/><Relationship Id="rId3" Type="http://schemas.openxmlformats.org/officeDocument/2006/relationships/image" Target="../media/image1.JPG"/><Relationship Id="rId7" Type="http://schemas.openxmlformats.org/officeDocument/2006/relationships/image" Target="../media/image36.svg"/><Relationship Id="rId12" Type="http://schemas.openxmlformats.org/officeDocument/2006/relationships/image" Target="../media/image41.png"/><Relationship Id="rId17" Type="http://schemas.openxmlformats.org/officeDocument/2006/relationships/image" Target="../media/image46.svg"/><Relationship Id="rId2" Type="http://schemas.openxmlformats.org/officeDocument/2006/relationships/notesSlide" Target="../notesSlides/notesSlide24.xml"/><Relationship Id="rId16" Type="http://schemas.openxmlformats.org/officeDocument/2006/relationships/image" Target="../media/image45.png"/><Relationship Id="rId20" Type="http://schemas.openxmlformats.org/officeDocument/2006/relationships/hyperlink" Target="https://aws.amazon.com/s3/storage-classes/" TargetMode="External"/><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svg"/><Relationship Id="rId5" Type="http://schemas.openxmlformats.org/officeDocument/2006/relationships/image" Target="../media/image34.svg"/><Relationship Id="rId15" Type="http://schemas.openxmlformats.org/officeDocument/2006/relationships/image" Target="../media/image44.svg"/><Relationship Id="rId10" Type="http://schemas.openxmlformats.org/officeDocument/2006/relationships/image" Target="../media/image39.png"/><Relationship Id="rId19" Type="http://schemas.openxmlformats.org/officeDocument/2006/relationships/image" Target="../media/image48.sv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4.sv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JPG"/><Relationship Id="rId7" Type="http://schemas.openxmlformats.org/officeDocument/2006/relationships/image" Target="../media/image50.sv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52.svg"/></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svg"/><Relationship Id="rId3" Type="http://schemas.openxmlformats.org/officeDocument/2006/relationships/image" Target="../media/image1.JPG"/><Relationship Id="rId7" Type="http://schemas.openxmlformats.org/officeDocument/2006/relationships/image" Target="../media/image50.svg"/><Relationship Id="rId12" Type="http://schemas.openxmlformats.org/officeDocument/2006/relationships/image" Target="../media/image5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54.svg"/><Relationship Id="rId5" Type="http://schemas.openxmlformats.org/officeDocument/2006/relationships/image" Target="../media/image8.svg"/><Relationship Id="rId15" Type="http://schemas.openxmlformats.org/officeDocument/2006/relationships/image" Target="../media/image58.svg"/><Relationship Id="rId10" Type="http://schemas.openxmlformats.org/officeDocument/2006/relationships/image" Target="../media/image53.png"/><Relationship Id="rId4" Type="http://schemas.openxmlformats.org/officeDocument/2006/relationships/image" Target="../media/image7.png"/><Relationship Id="rId9" Type="http://schemas.openxmlformats.org/officeDocument/2006/relationships/image" Target="../media/image52.svg"/><Relationship Id="rId14" Type="http://schemas.openxmlformats.org/officeDocument/2006/relationships/image" Target="../media/image57.png"/></Relationships>
</file>

<file path=ppt/slides/_rels/slide3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2.svg"/><Relationship Id="rId3" Type="http://schemas.openxmlformats.org/officeDocument/2006/relationships/image" Target="../media/image1.JPG"/><Relationship Id="rId7" Type="http://schemas.openxmlformats.org/officeDocument/2006/relationships/image" Target="../media/image50.svg"/><Relationship Id="rId12" Type="http://schemas.openxmlformats.org/officeDocument/2006/relationships/image" Target="../media/image61.png"/><Relationship Id="rId17" Type="http://schemas.openxmlformats.org/officeDocument/2006/relationships/image" Target="../media/image64.svg"/><Relationship Id="rId2" Type="http://schemas.openxmlformats.org/officeDocument/2006/relationships/notesSlide" Target="../notesSlides/notesSlide29.xml"/><Relationship Id="rId16"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60.svg"/><Relationship Id="rId5" Type="http://schemas.openxmlformats.org/officeDocument/2006/relationships/image" Target="../media/image8.svg"/><Relationship Id="rId15" Type="http://schemas.openxmlformats.org/officeDocument/2006/relationships/image" Target="../media/image54.svg"/><Relationship Id="rId10" Type="http://schemas.openxmlformats.org/officeDocument/2006/relationships/image" Target="../media/image59.png"/><Relationship Id="rId4" Type="http://schemas.openxmlformats.org/officeDocument/2006/relationships/image" Target="../media/image7.png"/><Relationship Id="rId9" Type="http://schemas.openxmlformats.org/officeDocument/2006/relationships/image" Target="../media/image52.svg"/><Relationship Id="rId14" Type="http://schemas.openxmlformats.org/officeDocument/2006/relationships/image" Target="../media/image53.png"/></Relationships>
</file>

<file path=ppt/slides/_rels/slide3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6.svg"/><Relationship Id="rId3" Type="http://schemas.openxmlformats.org/officeDocument/2006/relationships/image" Target="../media/image1.JPG"/><Relationship Id="rId7" Type="http://schemas.openxmlformats.org/officeDocument/2006/relationships/image" Target="../media/image50.svg"/><Relationship Id="rId12"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9.png"/><Relationship Id="rId11" Type="http://schemas.openxmlformats.org/officeDocument/2006/relationships/image" Target="../media/image64.svg"/><Relationship Id="rId5" Type="http://schemas.openxmlformats.org/officeDocument/2006/relationships/image" Target="../media/image8.svg"/><Relationship Id="rId15" Type="http://schemas.openxmlformats.org/officeDocument/2006/relationships/image" Target="../media/image10.svg"/><Relationship Id="rId10" Type="http://schemas.openxmlformats.org/officeDocument/2006/relationships/image" Target="../media/image63.png"/><Relationship Id="rId4" Type="http://schemas.openxmlformats.org/officeDocument/2006/relationships/image" Target="../media/image7.png"/><Relationship Id="rId9" Type="http://schemas.openxmlformats.org/officeDocument/2006/relationships/image" Target="../media/image52.svg"/><Relationship Id="rId14"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hyperlink" Target="https://docs.aws.amazon.com/prescriptive-guidance/latest/serverless-etl-aws-glue/aws-glue-data-catalog.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LAovcGquDc4"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52.svg"/><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hyperlink" Target="https://www.youtube.com/watch?v=OybeggHYfRI" TargetMode="External"/><Relationship Id="rId5" Type="http://schemas.openxmlformats.org/officeDocument/2006/relationships/image" Target="../media/image52.svg"/><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68.png"/><Relationship Id="rId18" Type="http://schemas.openxmlformats.org/officeDocument/2006/relationships/image" Target="../media/image73.svg"/><Relationship Id="rId3" Type="http://schemas.openxmlformats.org/officeDocument/2006/relationships/image" Target="../media/image7.png"/><Relationship Id="rId7" Type="http://schemas.openxmlformats.org/officeDocument/2006/relationships/image" Target="../media/image49.png"/><Relationship Id="rId12" Type="http://schemas.openxmlformats.org/officeDocument/2006/relationships/image" Target="../media/image66.svg"/><Relationship Id="rId17" Type="http://schemas.openxmlformats.org/officeDocument/2006/relationships/image" Target="../media/image72.png"/><Relationship Id="rId2" Type="http://schemas.openxmlformats.org/officeDocument/2006/relationships/notesSlide" Target="../notesSlides/notesSlide37.xml"/><Relationship Id="rId16" Type="http://schemas.openxmlformats.org/officeDocument/2006/relationships/image" Target="../media/image71.svg"/><Relationship Id="rId1" Type="http://schemas.openxmlformats.org/officeDocument/2006/relationships/slideLayout" Target="../slideLayouts/slideLayout1.xml"/><Relationship Id="rId6" Type="http://schemas.openxmlformats.org/officeDocument/2006/relationships/image" Target="../media/image60.svg"/><Relationship Id="rId11" Type="http://schemas.openxmlformats.org/officeDocument/2006/relationships/image" Target="../media/image65.png"/><Relationship Id="rId5" Type="http://schemas.openxmlformats.org/officeDocument/2006/relationships/image" Target="../media/image59.png"/><Relationship Id="rId15" Type="http://schemas.openxmlformats.org/officeDocument/2006/relationships/image" Target="../media/image70.png"/><Relationship Id="rId10" Type="http://schemas.openxmlformats.org/officeDocument/2006/relationships/image" Target="../media/image10.svg"/><Relationship Id="rId19" Type="http://schemas.openxmlformats.org/officeDocument/2006/relationships/hyperlink" Target="https://www.youtube.com/watch?v=7H15CYpJRRI" TargetMode="External"/><Relationship Id="rId4" Type="http://schemas.openxmlformats.org/officeDocument/2006/relationships/image" Target="../media/image8.svg"/><Relationship Id="rId9" Type="http://schemas.openxmlformats.org/officeDocument/2006/relationships/image" Target="../media/image9.png"/><Relationship Id="rId14" Type="http://schemas.openxmlformats.org/officeDocument/2006/relationships/image" Target="../media/image69.svg"/></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hyperlink" Target="https://aws.amazon.com/blogs/big-data/create-a-secure-data-lake-by-masking-encrypting-data-and-enabling-fine-grained-access-with-aws-lake-formation/" TargetMode="External"/><Relationship Id="rId4" Type="http://schemas.openxmlformats.org/officeDocument/2006/relationships/image" Target="../media/image74.png"/></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8" Type="http://schemas.openxmlformats.org/officeDocument/2006/relationships/hyperlink" Target="https://www.youtube.com/watch?v=OybeggHYfRI" TargetMode="External"/><Relationship Id="rId3" Type="http://schemas.openxmlformats.org/officeDocument/2006/relationships/image" Target="../media/image1.JPG"/><Relationship Id="rId7" Type="http://schemas.openxmlformats.org/officeDocument/2006/relationships/hyperlink" Target="https://www.youtube.com/watch?v=LAovcGquDc4" TargetMode="External"/><Relationship Id="rId12" Type="http://schemas.openxmlformats.org/officeDocument/2006/relationships/hyperlink" Target="https://catalog.us-east-1.prod.workshops.aws/workshops/78572df7-d2ee-4f78-b698-7cafdb55135d/en-US"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hyperlink" Target="https://www.youtube.com/watch?v=V1rkjRjbzoY" TargetMode="External"/><Relationship Id="rId11" Type="http://schemas.openxmlformats.org/officeDocument/2006/relationships/hyperlink" Target="https://docs.aws.amazon.com/whitepapers/latest/building-data-lakes/data-lake-foundation.html" TargetMode="External"/><Relationship Id="rId5" Type="http://schemas.openxmlformats.org/officeDocument/2006/relationships/hyperlink" Target="https://awseducate.instructure.com/courses/908" TargetMode="External"/><Relationship Id="rId10" Type="http://schemas.openxmlformats.org/officeDocument/2006/relationships/hyperlink" Target="https://www.youtube.com/watch?v=7H15CYpJRRI" TargetMode="External"/><Relationship Id="rId4" Type="http://schemas.openxmlformats.org/officeDocument/2006/relationships/hyperlink" Target="https://www.mongodb.com/databases/data-lake-vs-data-warehouse-vs-database" TargetMode="External"/><Relationship Id="rId9" Type="http://schemas.openxmlformats.org/officeDocument/2006/relationships/hyperlink" Target="https://aws.amazon.com/blogs/big-data/build-a-lake-house-architecture-on-aws/"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75.PNG"/><Relationship Id="rId4" Type="http://schemas.openxmlformats.org/officeDocument/2006/relationships/hyperlink" Target="https://awseducate.instructure.com/courses/908"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36658" y="2324189"/>
            <a:ext cx="12342394" cy="1015663"/>
          </a:xfrm>
          <a:prstGeom prst="rect">
            <a:avLst/>
          </a:prstGeom>
          <a:noFill/>
        </p:spPr>
        <p:txBody>
          <a:bodyPr wrap="square" rtlCol="0">
            <a:spAutoFit/>
          </a:bodyPr>
          <a:lstStyle/>
          <a:p>
            <a:r>
              <a:rPr lang="en-US" sz="6000" dirty="0"/>
              <a:t>Data Lakes</a:t>
            </a:r>
          </a:p>
        </p:txBody>
      </p:sp>
      <p:sp>
        <p:nvSpPr>
          <p:cNvPr id="3" name="TextBox 6">
            <a:extLst>
              <a:ext uri="{FF2B5EF4-FFF2-40B4-BE49-F238E27FC236}">
                <a16:creationId xmlns:a16="http://schemas.microsoft.com/office/drawing/2014/main" id="{BE5E5D70-950A-E320-1410-1EA7DB7D99F5}"/>
              </a:ext>
            </a:extLst>
          </p:cNvPr>
          <p:cNvSpPr txBox="1"/>
          <p:nvPr/>
        </p:nvSpPr>
        <p:spPr>
          <a:xfrm>
            <a:off x="336657" y="3756463"/>
            <a:ext cx="7927759" cy="615553"/>
          </a:xfrm>
          <a:prstGeom prst="rect">
            <a:avLst/>
          </a:prstGeom>
          <a:noFill/>
        </p:spPr>
        <p:txBody>
          <a:bodyPr wrap="square" rtlCol="0">
            <a:spAutoFit/>
          </a:bodyPr>
          <a:lstStyle/>
          <a:p>
            <a:r>
              <a:rPr lang="en-US" i="1" dirty="0">
                <a:solidFill>
                  <a:schemeClr val="bg1">
                    <a:lumMod val="65000"/>
                  </a:schemeClr>
                </a:solidFill>
              </a:rPr>
              <a:t>Sandra Pico Oristrell</a:t>
            </a:r>
          </a:p>
          <a:p>
            <a:r>
              <a:rPr lang="en-US" sz="1600" i="1" dirty="0">
                <a:solidFill>
                  <a:schemeClr val="bg1">
                    <a:lumMod val="65000"/>
                  </a:schemeClr>
                </a:solidFill>
              </a:rPr>
              <a:t>December 2023</a:t>
            </a:r>
          </a:p>
        </p:txBody>
      </p:sp>
      <p:sp>
        <p:nvSpPr>
          <p:cNvPr id="8" name="TextBox 6">
            <a:extLst>
              <a:ext uri="{FF2B5EF4-FFF2-40B4-BE49-F238E27FC236}">
                <a16:creationId xmlns:a16="http://schemas.microsoft.com/office/drawing/2014/main" id="{8C178A09-EFC0-9FB9-125F-0D279C2810B0}"/>
              </a:ext>
            </a:extLst>
          </p:cNvPr>
          <p:cNvSpPr txBox="1"/>
          <p:nvPr/>
        </p:nvSpPr>
        <p:spPr>
          <a:xfrm>
            <a:off x="336657" y="3231393"/>
            <a:ext cx="7927759" cy="584775"/>
          </a:xfrm>
          <a:prstGeom prst="rect">
            <a:avLst/>
          </a:prstGeom>
          <a:noFill/>
        </p:spPr>
        <p:txBody>
          <a:bodyPr wrap="square" rtlCol="0">
            <a:spAutoFit/>
          </a:bodyPr>
          <a:lstStyle/>
          <a:p>
            <a:r>
              <a:rPr lang="en-US" sz="3200" i="1" dirty="0">
                <a:solidFill>
                  <a:schemeClr val="accent1">
                    <a:lumMod val="60000"/>
                    <a:lumOff val="40000"/>
                  </a:schemeClr>
                </a:solidFill>
              </a:rPr>
              <a:t>Session 3</a:t>
            </a:r>
            <a:endParaRPr lang="en-US" sz="3200" i="1" dirty="0">
              <a:solidFill>
                <a:schemeClr val="bg1">
                  <a:lumMod val="65000"/>
                </a:schemeClr>
              </a:solidFill>
            </a:endParaRPr>
          </a:p>
        </p:txBody>
      </p:sp>
    </p:spTree>
    <p:extLst>
      <p:ext uri="{BB962C8B-B14F-4D97-AF65-F5344CB8AC3E}">
        <p14:creationId xmlns:p14="http://schemas.microsoft.com/office/powerpoint/2010/main" val="16118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Data Lakes</a:t>
            </a:r>
          </a:p>
        </p:txBody>
      </p:sp>
      <p:pic>
        <p:nvPicPr>
          <p:cNvPr id="1026" name="Picture 2" descr="Augment your Data Lake Analytics with Snowflake | by Prathamesh Nimkar ...">
            <a:extLst>
              <a:ext uri="{FF2B5EF4-FFF2-40B4-BE49-F238E27FC236}">
                <a16:creationId xmlns:a16="http://schemas.microsoft.com/office/drawing/2014/main" id="{3DABE863-589B-64C4-B028-E2A5A8C6DA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0944" y="2555366"/>
            <a:ext cx="4221939" cy="2959519"/>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70C6E86-CF8D-89C5-77BD-48CF7D327DE4}"/>
              </a:ext>
            </a:extLst>
          </p:cNvPr>
          <p:cNvSpPr txBox="1"/>
          <p:nvPr/>
        </p:nvSpPr>
        <p:spPr>
          <a:xfrm>
            <a:off x="218885" y="1958621"/>
            <a:ext cx="6974395" cy="3416320"/>
          </a:xfrm>
          <a:prstGeom prst="rect">
            <a:avLst/>
          </a:prstGeom>
          <a:noFill/>
        </p:spPr>
        <p:txBody>
          <a:bodyPr wrap="square" rtlCol="0">
            <a:spAutoFit/>
          </a:bodyPr>
          <a:lstStyle/>
          <a:p>
            <a:pPr algn="just"/>
            <a:r>
              <a:rPr lang="en-US" dirty="0"/>
              <a:t>A data lake is a repository of data from disparate sources that is </a:t>
            </a:r>
            <a:r>
              <a:rPr lang="en-US" b="1" dirty="0"/>
              <a:t>stored</a:t>
            </a:r>
          </a:p>
          <a:p>
            <a:pPr algn="just"/>
            <a:r>
              <a:rPr lang="en-US" b="1" dirty="0"/>
              <a:t>in its original</a:t>
            </a:r>
            <a:r>
              <a:rPr lang="en-US" dirty="0"/>
              <a:t>, raw format. Like data warehouses, data lakes store large</a:t>
            </a:r>
          </a:p>
          <a:p>
            <a:pPr algn="just"/>
            <a:r>
              <a:rPr lang="en-US" dirty="0"/>
              <a:t>amounts of current and historical data.</a:t>
            </a:r>
          </a:p>
          <a:p>
            <a:pPr algn="just"/>
            <a:endParaRPr lang="en-US" dirty="0"/>
          </a:p>
          <a:p>
            <a:pPr algn="just"/>
            <a:r>
              <a:rPr lang="en-US" dirty="0"/>
              <a:t>What sets data lake apart is their ability to store data</a:t>
            </a:r>
          </a:p>
          <a:p>
            <a:pPr algn="just"/>
            <a:r>
              <a:rPr lang="en-US" dirty="0"/>
              <a:t>in a variety of formats including JSON, CSV, Parquet, JPG, MP4, PDFs…</a:t>
            </a:r>
          </a:p>
          <a:p>
            <a:pPr algn="just"/>
            <a:endParaRPr lang="en-US" dirty="0"/>
          </a:p>
          <a:p>
            <a:pPr algn="just"/>
            <a:r>
              <a:rPr lang="en-US" dirty="0"/>
              <a:t>Data Lakes store large amounts of </a:t>
            </a:r>
            <a:r>
              <a:rPr lang="en-US" b="1" dirty="0">
                <a:solidFill>
                  <a:schemeClr val="accent1">
                    <a:lumMod val="60000"/>
                    <a:lumOff val="40000"/>
                  </a:schemeClr>
                </a:solidFill>
              </a:rPr>
              <a:t>structured</a:t>
            </a:r>
            <a:r>
              <a:rPr lang="en-US" dirty="0"/>
              <a:t>, </a:t>
            </a:r>
            <a:r>
              <a:rPr lang="en-US" b="1" dirty="0">
                <a:solidFill>
                  <a:schemeClr val="accent1">
                    <a:lumMod val="60000"/>
                    <a:lumOff val="40000"/>
                  </a:schemeClr>
                </a:solidFill>
              </a:rPr>
              <a:t>semi-structured</a:t>
            </a:r>
            <a:r>
              <a:rPr lang="en-US" dirty="0"/>
              <a:t> and </a:t>
            </a:r>
            <a:r>
              <a:rPr lang="en-US" b="1" dirty="0">
                <a:solidFill>
                  <a:schemeClr val="accent1">
                    <a:lumMod val="60000"/>
                    <a:lumOff val="40000"/>
                  </a:schemeClr>
                </a:solidFill>
              </a:rPr>
              <a:t>unstructured data</a:t>
            </a:r>
            <a:r>
              <a:rPr lang="en-US" dirty="0"/>
              <a:t>. </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59951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ángulo 24">
            <a:extLst>
              <a:ext uri="{FF2B5EF4-FFF2-40B4-BE49-F238E27FC236}">
                <a16:creationId xmlns:a16="http://schemas.microsoft.com/office/drawing/2014/main" id="{8F5371FF-6F4E-670D-4D40-5CD6EE469193}"/>
              </a:ext>
            </a:extLst>
          </p:cNvPr>
          <p:cNvSpPr/>
          <p:nvPr/>
        </p:nvSpPr>
        <p:spPr>
          <a:xfrm>
            <a:off x="593268" y="2271467"/>
            <a:ext cx="3993972" cy="19994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Data Lakes and Datawarehouse consumers</a:t>
            </a:r>
          </a:p>
        </p:txBody>
      </p:sp>
      <p:sp>
        <p:nvSpPr>
          <p:cNvPr id="21" name="Rectángulo 20">
            <a:extLst>
              <a:ext uri="{FF2B5EF4-FFF2-40B4-BE49-F238E27FC236}">
                <a16:creationId xmlns:a16="http://schemas.microsoft.com/office/drawing/2014/main" id="{AAB336C3-38ED-60D4-8790-20FE53D21FEF}"/>
              </a:ext>
            </a:extLst>
          </p:cNvPr>
          <p:cNvSpPr/>
          <p:nvPr/>
        </p:nvSpPr>
        <p:spPr>
          <a:xfrm>
            <a:off x="593268" y="1965910"/>
            <a:ext cx="3993972" cy="30187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warehouse</a:t>
            </a:r>
            <a:endParaRPr lang="es-ES" dirty="0"/>
          </a:p>
        </p:txBody>
      </p:sp>
      <p:sp>
        <p:nvSpPr>
          <p:cNvPr id="27" name="Rectángulo 26">
            <a:extLst>
              <a:ext uri="{FF2B5EF4-FFF2-40B4-BE49-F238E27FC236}">
                <a16:creationId xmlns:a16="http://schemas.microsoft.com/office/drawing/2014/main" id="{A9F20956-5EA5-B7E2-EFAB-0EAB535FDBD4}"/>
              </a:ext>
            </a:extLst>
          </p:cNvPr>
          <p:cNvSpPr/>
          <p:nvPr/>
        </p:nvSpPr>
        <p:spPr>
          <a:xfrm>
            <a:off x="593268" y="4329070"/>
            <a:ext cx="3993972" cy="30187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Lakes</a:t>
            </a:r>
            <a:endParaRPr lang="es-ES" dirty="0"/>
          </a:p>
        </p:txBody>
      </p:sp>
      <p:sp>
        <p:nvSpPr>
          <p:cNvPr id="28" name="Rectángulo 27">
            <a:extLst>
              <a:ext uri="{FF2B5EF4-FFF2-40B4-BE49-F238E27FC236}">
                <a16:creationId xmlns:a16="http://schemas.microsoft.com/office/drawing/2014/main" id="{625F7B58-980B-4FDD-91E5-B40220869736}"/>
              </a:ext>
            </a:extLst>
          </p:cNvPr>
          <p:cNvSpPr/>
          <p:nvPr/>
        </p:nvSpPr>
        <p:spPr>
          <a:xfrm>
            <a:off x="593268" y="4630941"/>
            <a:ext cx="3993972" cy="19994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0" name="Gráfico 29" descr="Usuarios contorno">
            <a:extLst>
              <a:ext uri="{FF2B5EF4-FFF2-40B4-BE49-F238E27FC236}">
                <a16:creationId xmlns:a16="http://schemas.microsoft.com/office/drawing/2014/main" id="{7DA36641-7CE0-4C9B-F376-93DC08F76D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7962" y="4138046"/>
            <a:ext cx="914400" cy="914400"/>
          </a:xfrm>
          <a:prstGeom prst="rect">
            <a:avLst/>
          </a:prstGeom>
        </p:spPr>
      </p:pic>
      <p:pic>
        <p:nvPicPr>
          <p:cNvPr id="31" name="Gráfico 30" descr="Usuarios contorno">
            <a:extLst>
              <a:ext uri="{FF2B5EF4-FFF2-40B4-BE49-F238E27FC236}">
                <a16:creationId xmlns:a16="http://schemas.microsoft.com/office/drawing/2014/main" id="{823E1E02-0EBD-CAE2-9B95-B5DAFF1AFC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7962" y="4993535"/>
            <a:ext cx="914400" cy="914400"/>
          </a:xfrm>
          <a:prstGeom prst="rect">
            <a:avLst/>
          </a:prstGeom>
        </p:spPr>
      </p:pic>
      <p:pic>
        <p:nvPicPr>
          <p:cNvPr id="32" name="Gráfico 31" descr="Usuarios contorno">
            <a:extLst>
              <a:ext uri="{FF2B5EF4-FFF2-40B4-BE49-F238E27FC236}">
                <a16:creationId xmlns:a16="http://schemas.microsoft.com/office/drawing/2014/main" id="{C9E2BBD1-8898-3E7D-5EF9-80DF7667A8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7962" y="2267781"/>
            <a:ext cx="914400" cy="914400"/>
          </a:xfrm>
          <a:prstGeom prst="rect">
            <a:avLst/>
          </a:prstGeom>
        </p:spPr>
      </p:pic>
      <p:sp>
        <p:nvSpPr>
          <p:cNvPr id="35" name="Rectángulo 34">
            <a:extLst>
              <a:ext uri="{FF2B5EF4-FFF2-40B4-BE49-F238E27FC236}">
                <a16:creationId xmlns:a16="http://schemas.microsoft.com/office/drawing/2014/main" id="{117EE4FB-347E-F076-00C8-2CDEA0EEEFC3}"/>
              </a:ext>
            </a:extLst>
          </p:cNvPr>
          <p:cNvSpPr/>
          <p:nvPr/>
        </p:nvSpPr>
        <p:spPr>
          <a:xfrm>
            <a:off x="7847508" y="2554682"/>
            <a:ext cx="2530932" cy="305106"/>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Analysts</a:t>
            </a:r>
            <a:endParaRPr lang="es-ES" dirty="0"/>
          </a:p>
        </p:txBody>
      </p:sp>
      <p:sp>
        <p:nvSpPr>
          <p:cNvPr id="36" name="Rectángulo 35">
            <a:extLst>
              <a:ext uri="{FF2B5EF4-FFF2-40B4-BE49-F238E27FC236}">
                <a16:creationId xmlns:a16="http://schemas.microsoft.com/office/drawing/2014/main" id="{FD52132C-F13E-AAD1-E099-23A03D53183C}"/>
              </a:ext>
            </a:extLst>
          </p:cNvPr>
          <p:cNvSpPr/>
          <p:nvPr/>
        </p:nvSpPr>
        <p:spPr>
          <a:xfrm>
            <a:off x="7847508" y="4613244"/>
            <a:ext cx="2530932" cy="305106"/>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Engineers</a:t>
            </a:r>
            <a:endParaRPr lang="es-ES" dirty="0"/>
          </a:p>
        </p:txBody>
      </p:sp>
      <p:sp>
        <p:nvSpPr>
          <p:cNvPr id="37" name="Rectángulo 36">
            <a:extLst>
              <a:ext uri="{FF2B5EF4-FFF2-40B4-BE49-F238E27FC236}">
                <a16:creationId xmlns:a16="http://schemas.microsoft.com/office/drawing/2014/main" id="{3B75ED9B-1846-5FB0-5576-6CD867810344}"/>
              </a:ext>
            </a:extLst>
          </p:cNvPr>
          <p:cNvSpPr/>
          <p:nvPr/>
        </p:nvSpPr>
        <p:spPr>
          <a:xfrm>
            <a:off x="7847508" y="5228697"/>
            <a:ext cx="2530932" cy="305106"/>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Scientists</a:t>
            </a:r>
            <a:endParaRPr lang="es-ES" dirty="0"/>
          </a:p>
        </p:txBody>
      </p:sp>
      <p:sp>
        <p:nvSpPr>
          <p:cNvPr id="40" name="Flecha: a la derecha 39">
            <a:extLst>
              <a:ext uri="{FF2B5EF4-FFF2-40B4-BE49-F238E27FC236}">
                <a16:creationId xmlns:a16="http://schemas.microsoft.com/office/drawing/2014/main" id="{1FD5B633-01D8-87EF-2DDE-C825FB23CF04}"/>
              </a:ext>
            </a:extLst>
          </p:cNvPr>
          <p:cNvSpPr/>
          <p:nvPr/>
        </p:nvSpPr>
        <p:spPr>
          <a:xfrm rot="10800000">
            <a:off x="5326379" y="2894149"/>
            <a:ext cx="655320" cy="461666"/>
          </a:xfrm>
          <a:prstGeom prst="rightArrow">
            <a:avLst>
              <a:gd name="adj1" fmla="val 36795"/>
              <a:gd name="adj2" fmla="val 50000"/>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Flecha: a la derecha 40">
            <a:extLst>
              <a:ext uri="{FF2B5EF4-FFF2-40B4-BE49-F238E27FC236}">
                <a16:creationId xmlns:a16="http://schemas.microsoft.com/office/drawing/2014/main" id="{564D6D25-EDC8-4276-CE18-A1BDDFEFAC16}"/>
              </a:ext>
            </a:extLst>
          </p:cNvPr>
          <p:cNvSpPr/>
          <p:nvPr/>
        </p:nvSpPr>
        <p:spPr>
          <a:xfrm rot="10800000">
            <a:off x="5326379" y="5118090"/>
            <a:ext cx="655320" cy="461666"/>
          </a:xfrm>
          <a:prstGeom prst="rightArrow">
            <a:avLst>
              <a:gd name="adj1" fmla="val 36795"/>
              <a:gd name="adj2" fmla="val 50000"/>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2" name="Picture 2" descr="Augment your Data Lake Analytics with Snowflake | by Prathamesh Nimkar ...">
            <a:extLst>
              <a:ext uri="{FF2B5EF4-FFF2-40B4-BE49-F238E27FC236}">
                <a16:creationId xmlns:a16="http://schemas.microsoft.com/office/drawing/2014/main" id="{6FBF01B5-AC25-46A8-9030-EE4F54D346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3519" y="4887462"/>
            <a:ext cx="2152103" cy="1508593"/>
          </a:xfrm>
          <a:prstGeom prst="rect">
            <a:avLst/>
          </a:prstGeom>
          <a:noFill/>
          <a:extLst>
            <a:ext uri="{909E8E84-426E-40DD-AFC4-6F175D3DCCD1}">
              <a14:hiddenFill xmlns:a14="http://schemas.microsoft.com/office/drawing/2010/main">
                <a:solidFill>
                  <a:srgbClr val="FFFFFF"/>
                </a:solidFill>
              </a14:hiddenFill>
            </a:ext>
          </a:extLst>
        </p:spPr>
      </p:pic>
      <p:pic>
        <p:nvPicPr>
          <p:cNvPr id="43" name="Gráfico 42" descr="Base de datos contorno">
            <a:extLst>
              <a:ext uri="{FF2B5EF4-FFF2-40B4-BE49-F238E27FC236}">
                <a16:creationId xmlns:a16="http://schemas.microsoft.com/office/drawing/2014/main" id="{548E6AE4-41C9-FA50-8431-572FF867A82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3962" y="2379455"/>
            <a:ext cx="749134" cy="749134"/>
          </a:xfrm>
          <a:prstGeom prst="rect">
            <a:avLst/>
          </a:prstGeom>
        </p:spPr>
      </p:pic>
      <p:pic>
        <p:nvPicPr>
          <p:cNvPr id="44" name="Gráfico 43" descr="Base de datos contorno">
            <a:extLst>
              <a:ext uri="{FF2B5EF4-FFF2-40B4-BE49-F238E27FC236}">
                <a16:creationId xmlns:a16="http://schemas.microsoft.com/office/drawing/2014/main" id="{D29E30AA-7A02-69AA-98D9-43161A4A4A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03962" y="3396109"/>
            <a:ext cx="749134" cy="749134"/>
          </a:xfrm>
          <a:prstGeom prst="rect">
            <a:avLst/>
          </a:prstGeom>
        </p:spPr>
      </p:pic>
      <p:pic>
        <p:nvPicPr>
          <p:cNvPr id="45" name="Gráfico 44" descr="Base de datos contorno">
            <a:extLst>
              <a:ext uri="{FF2B5EF4-FFF2-40B4-BE49-F238E27FC236}">
                <a16:creationId xmlns:a16="http://schemas.microsoft.com/office/drawing/2014/main" id="{B615E980-5066-735C-18BB-6116BFEE9C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43251" y="3398028"/>
            <a:ext cx="749134" cy="749134"/>
          </a:xfrm>
          <a:prstGeom prst="rect">
            <a:avLst/>
          </a:prstGeom>
        </p:spPr>
      </p:pic>
      <p:pic>
        <p:nvPicPr>
          <p:cNvPr id="46" name="Gráfico 45" descr="Base de datos contorno">
            <a:extLst>
              <a:ext uri="{FF2B5EF4-FFF2-40B4-BE49-F238E27FC236}">
                <a16:creationId xmlns:a16="http://schemas.microsoft.com/office/drawing/2014/main" id="{3F47997F-A349-1604-EBEE-3E1AD6EE5F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9751" y="3388912"/>
            <a:ext cx="749134" cy="749134"/>
          </a:xfrm>
          <a:prstGeom prst="rect">
            <a:avLst/>
          </a:prstGeom>
        </p:spPr>
      </p:pic>
      <p:cxnSp>
        <p:nvCxnSpPr>
          <p:cNvPr id="48" name="Conector recto de flecha 47">
            <a:extLst>
              <a:ext uri="{FF2B5EF4-FFF2-40B4-BE49-F238E27FC236}">
                <a16:creationId xmlns:a16="http://schemas.microsoft.com/office/drawing/2014/main" id="{03061D60-198C-E62E-B2F4-323A72C22D38}"/>
              </a:ext>
            </a:extLst>
          </p:cNvPr>
          <p:cNvCxnSpPr>
            <a:stCxn id="46" idx="0"/>
          </p:cNvCxnSpPr>
          <p:nvPr/>
        </p:nvCxnSpPr>
        <p:spPr>
          <a:xfrm flipV="1">
            <a:off x="1634318" y="3002280"/>
            <a:ext cx="469644" cy="386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D98C67AF-E02E-7D07-E4C1-009947DA0782}"/>
              </a:ext>
            </a:extLst>
          </p:cNvPr>
          <p:cNvCxnSpPr/>
          <p:nvPr/>
        </p:nvCxnSpPr>
        <p:spPr>
          <a:xfrm flipH="1" flipV="1">
            <a:off x="2742652" y="3023431"/>
            <a:ext cx="614911" cy="33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6AD09CC1-139B-143A-3778-FA6FE62225BE}"/>
              </a:ext>
            </a:extLst>
          </p:cNvPr>
          <p:cNvCxnSpPr/>
          <p:nvPr/>
        </p:nvCxnSpPr>
        <p:spPr>
          <a:xfrm flipV="1">
            <a:off x="2478529" y="3170135"/>
            <a:ext cx="0" cy="184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9558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584775"/>
          </a:xfrm>
          <a:prstGeom prst="rect">
            <a:avLst/>
          </a:prstGeom>
          <a:noFill/>
        </p:spPr>
        <p:txBody>
          <a:bodyPr wrap="square" rtlCol="0">
            <a:spAutoFit/>
          </a:bodyPr>
          <a:lstStyle/>
          <a:p>
            <a:r>
              <a:rPr lang="en-US" sz="3200" dirty="0">
                <a:solidFill>
                  <a:schemeClr val="bg1"/>
                </a:solidFill>
              </a:rPr>
              <a:t>Key differences: Databases, Data Warehouses and Data Lakes</a:t>
            </a:r>
          </a:p>
        </p:txBody>
      </p:sp>
      <p:sp>
        <p:nvSpPr>
          <p:cNvPr id="2" name="CuadroTexto 1">
            <a:extLst>
              <a:ext uri="{FF2B5EF4-FFF2-40B4-BE49-F238E27FC236}">
                <a16:creationId xmlns:a16="http://schemas.microsoft.com/office/drawing/2014/main" id="{A7FF1582-E576-9748-2255-14B58DBB8738}"/>
              </a:ext>
            </a:extLst>
          </p:cNvPr>
          <p:cNvSpPr txBox="1">
            <a:spLocks/>
          </p:cNvSpPr>
          <p:nvPr/>
        </p:nvSpPr>
        <p:spPr>
          <a:xfrm>
            <a:off x="5217605" y="5707030"/>
            <a:ext cx="6974395" cy="923330"/>
          </a:xfrm>
          <a:prstGeom prst="rect">
            <a:avLst/>
          </a:prstGeom>
          <a:noFill/>
        </p:spPr>
        <p:txBody>
          <a:bodyPr wrap="square" rtlCol="0">
            <a:spAutoFit/>
          </a:bodyPr>
          <a:lstStyle/>
          <a:p>
            <a:pPr algn="just"/>
            <a:r>
              <a:rPr lang="en-US" dirty="0">
                <a:hlinkClick r:id="rId4"/>
              </a:rPr>
              <a:t>MongoDB Source</a:t>
            </a:r>
            <a:endParaRPr lang="en-US" dirty="0"/>
          </a:p>
          <a:p>
            <a:pPr algn="just"/>
            <a:endParaRPr lang="en-US" dirty="0"/>
          </a:p>
          <a:p>
            <a:pPr algn="just"/>
            <a:endParaRPr lang="en-US" dirty="0"/>
          </a:p>
        </p:txBody>
      </p:sp>
      <p:graphicFrame>
        <p:nvGraphicFramePr>
          <p:cNvPr id="9" name="Tabla 8">
            <a:extLst>
              <a:ext uri="{FF2B5EF4-FFF2-40B4-BE49-F238E27FC236}">
                <a16:creationId xmlns:a16="http://schemas.microsoft.com/office/drawing/2014/main" id="{A4758689-5406-D4CE-50D5-87343071529E}"/>
              </a:ext>
            </a:extLst>
          </p:cNvPr>
          <p:cNvGraphicFramePr>
            <a:graphicFrameLocks noGrp="1"/>
          </p:cNvGraphicFramePr>
          <p:nvPr>
            <p:extLst>
              <p:ext uri="{D42A27DB-BD31-4B8C-83A1-F6EECF244321}">
                <p14:modId xmlns:p14="http://schemas.microsoft.com/office/powerpoint/2010/main" val="124181094"/>
              </p:ext>
            </p:extLst>
          </p:nvPr>
        </p:nvGraphicFramePr>
        <p:xfrm>
          <a:off x="828494" y="1369500"/>
          <a:ext cx="10447600" cy="4673600"/>
        </p:xfrm>
        <a:graphic>
          <a:graphicData uri="http://schemas.openxmlformats.org/drawingml/2006/table">
            <a:tbl>
              <a:tblPr firstRow="1" bandRow="1">
                <a:tableStyleId>{5C22544A-7EE6-4342-B048-85BDC9FD1C3A}</a:tableStyleId>
              </a:tblPr>
              <a:tblGrid>
                <a:gridCol w="2611900">
                  <a:extLst>
                    <a:ext uri="{9D8B030D-6E8A-4147-A177-3AD203B41FA5}">
                      <a16:colId xmlns:a16="http://schemas.microsoft.com/office/drawing/2014/main" val="1422217043"/>
                    </a:ext>
                  </a:extLst>
                </a:gridCol>
                <a:gridCol w="2611900">
                  <a:extLst>
                    <a:ext uri="{9D8B030D-6E8A-4147-A177-3AD203B41FA5}">
                      <a16:colId xmlns:a16="http://schemas.microsoft.com/office/drawing/2014/main" val="3798101676"/>
                    </a:ext>
                  </a:extLst>
                </a:gridCol>
                <a:gridCol w="2611900">
                  <a:extLst>
                    <a:ext uri="{9D8B030D-6E8A-4147-A177-3AD203B41FA5}">
                      <a16:colId xmlns:a16="http://schemas.microsoft.com/office/drawing/2014/main" val="354016158"/>
                    </a:ext>
                  </a:extLst>
                </a:gridCol>
                <a:gridCol w="2611900">
                  <a:extLst>
                    <a:ext uri="{9D8B030D-6E8A-4147-A177-3AD203B41FA5}">
                      <a16:colId xmlns:a16="http://schemas.microsoft.com/office/drawing/2014/main" val="1151873024"/>
                    </a:ext>
                  </a:extLst>
                </a:gridCol>
              </a:tblGrid>
              <a:tr h="370840">
                <a:tc>
                  <a:txBody>
                    <a:bodyPr/>
                    <a:lstStyle/>
                    <a:p>
                      <a:endParaRPr lang="es-ES"/>
                    </a:p>
                  </a:txBody>
                  <a:tcPr/>
                </a:tc>
                <a:tc>
                  <a:txBody>
                    <a:bodyPr/>
                    <a:lstStyle/>
                    <a:p>
                      <a:r>
                        <a:rPr lang="en-US" dirty="0"/>
                        <a:t>Databases</a:t>
                      </a:r>
                      <a:endParaRPr lang="es-ES" dirty="0"/>
                    </a:p>
                  </a:txBody>
                  <a:tcPr/>
                </a:tc>
                <a:tc>
                  <a:txBody>
                    <a:bodyPr/>
                    <a:lstStyle/>
                    <a:p>
                      <a:r>
                        <a:rPr lang="en-US" dirty="0"/>
                        <a:t>Data Warehouse</a:t>
                      </a:r>
                      <a:endParaRPr lang="es-ES" dirty="0"/>
                    </a:p>
                  </a:txBody>
                  <a:tcPr/>
                </a:tc>
                <a:tc>
                  <a:txBody>
                    <a:bodyPr/>
                    <a:lstStyle/>
                    <a:p>
                      <a:r>
                        <a:rPr lang="en-US" dirty="0"/>
                        <a:t>Data Lake</a:t>
                      </a:r>
                      <a:endParaRPr lang="es-ES" dirty="0"/>
                    </a:p>
                  </a:txBody>
                  <a:tcPr/>
                </a:tc>
                <a:extLst>
                  <a:ext uri="{0D108BD9-81ED-4DB2-BD59-A6C34878D82A}">
                    <a16:rowId xmlns:a16="http://schemas.microsoft.com/office/drawing/2014/main" val="3329380547"/>
                  </a:ext>
                </a:extLst>
              </a:tr>
              <a:tr h="370840">
                <a:tc>
                  <a:txBody>
                    <a:bodyPr/>
                    <a:lstStyle/>
                    <a:p>
                      <a:r>
                        <a:rPr lang="en-US" b="1" dirty="0"/>
                        <a:t>Workloads</a:t>
                      </a:r>
                      <a:endParaRPr lang="es-ES" b="1" dirty="0"/>
                    </a:p>
                  </a:txBody>
                  <a:tcPr>
                    <a:solidFill>
                      <a:schemeClr val="accent1">
                        <a:lumMod val="60000"/>
                        <a:lumOff val="40000"/>
                      </a:schemeClr>
                    </a:solidFill>
                  </a:tcPr>
                </a:tc>
                <a:tc>
                  <a:txBody>
                    <a:bodyPr/>
                    <a:lstStyle/>
                    <a:p>
                      <a:r>
                        <a:rPr lang="en-US" dirty="0"/>
                        <a:t>Typically, OLTP</a:t>
                      </a:r>
                      <a:endParaRPr lang="es-ES" dirty="0"/>
                    </a:p>
                  </a:txBody>
                  <a:tcPr/>
                </a:tc>
                <a:tc>
                  <a:txBody>
                    <a:bodyPr/>
                    <a:lstStyle/>
                    <a:p>
                      <a:r>
                        <a:rPr lang="en-US" dirty="0"/>
                        <a:t>OLAP</a:t>
                      </a:r>
                      <a:endParaRPr lang="es-ES" dirty="0"/>
                    </a:p>
                  </a:txBody>
                  <a:tcPr/>
                </a:tc>
                <a:tc>
                  <a:txBody>
                    <a:bodyPr/>
                    <a:lstStyle/>
                    <a:p>
                      <a:r>
                        <a:rPr lang="en-US" dirty="0"/>
                        <a:t>OLAP</a:t>
                      </a:r>
                      <a:endParaRPr lang="es-ES" dirty="0"/>
                    </a:p>
                  </a:txBody>
                  <a:tcPr/>
                </a:tc>
                <a:extLst>
                  <a:ext uri="{0D108BD9-81ED-4DB2-BD59-A6C34878D82A}">
                    <a16:rowId xmlns:a16="http://schemas.microsoft.com/office/drawing/2014/main" val="106629721"/>
                  </a:ext>
                </a:extLst>
              </a:tr>
              <a:tr h="370840">
                <a:tc>
                  <a:txBody>
                    <a:bodyPr/>
                    <a:lstStyle/>
                    <a:p>
                      <a:r>
                        <a:rPr lang="en-US" b="1" dirty="0"/>
                        <a:t>Data type</a:t>
                      </a:r>
                      <a:endParaRPr lang="es-ES" b="1" dirty="0"/>
                    </a:p>
                  </a:txBody>
                  <a:tcPr>
                    <a:solidFill>
                      <a:schemeClr val="accent1">
                        <a:lumMod val="60000"/>
                        <a:lumOff val="40000"/>
                      </a:schemeClr>
                    </a:solidFill>
                  </a:tcPr>
                </a:tc>
                <a:tc>
                  <a:txBody>
                    <a:bodyPr/>
                    <a:lstStyle/>
                    <a:p>
                      <a:r>
                        <a:rPr lang="en-US" dirty="0"/>
                        <a:t>Structured or semi-structured</a:t>
                      </a:r>
                      <a:endParaRPr lang="es-ES" dirty="0"/>
                    </a:p>
                  </a:txBody>
                  <a:tcPr/>
                </a:tc>
                <a:tc>
                  <a:txBody>
                    <a:bodyPr/>
                    <a:lstStyle/>
                    <a:p>
                      <a:r>
                        <a:rPr lang="en-US" dirty="0"/>
                        <a:t>Structured and/or semi-structured</a:t>
                      </a:r>
                      <a:endParaRPr lang="es-ES" dirty="0"/>
                    </a:p>
                  </a:txBody>
                  <a:tcPr/>
                </a:tc>
                <a:tc>
                  <a:txBody>
                    <a:bodyPr/>
                    <a:lstStyle/>
                    <a:p>
                      <a:r>
                        <a:rPr lang="en-US" dirty="0"/>
                        <a:t>Structured, semi-structured and/or un-structured</a:t>
                      </a:r>
                      <a:endParaRPr lang="es-ES" dirty="0"/>
                    </a:p>
                  </a:txBody>
                  <a:tcPr/>
                </a:tc>
                <a:extLst>
                  <a:ext uri="{0D108BD9-81ED-4DB2-BD59-A6C34878D82A}">
                    <a16:rowId xmlns:a16="http://schemas.microsoft.com/office/drawing/2014/main" val="425429895"/>
                  </a:ext>
                </a:extLst>
              </a:tr>
              <a:tr h="370840">
                <a:tc>
                  <a:txBody>
                    <a:bodyPr/>
                    <a:lstStyle/>
                    <a:p>
                      <a:r>
                        <a:rPr lang="en-US" b="1" dirty="0"/>
                        <a:t>Schema Flexibility</a:t>
                      </a:r>
                      <a:endParaRPr lang="es-ES" b="1" dirty="0"/>
                    </a:p>
                  </a:txBody>
                  <a:tcPr>
                    <a:solidFill>
                      <a:schemeClr val="accent1">
                        <a:lumMod val="60000"/>
                        <a:lumOff val="40000"/>
                      </a:schemeClr>
                    </a:solidFill>
                  </a:tcPr>
                </a:tc>
                <a:tc>
                  <a:txBody>
                    <a:bodyPr/>
                    <a:lstStyle/>
                    <a:p>
                      <a:r>
                        <a:rPr lang="en-US" dirty="0"/>
                        <a:t>Rigid or flexible schema depending on database type</a:t>
                      </a:r>
                      <a:endParaRPr lang="es-ES" dirty="0"/>
                    </a:p>
                  </a:txBody>
                  <a:tcPr/>
                </a:tc>
                <a:tc>
                  <a:txBody>
                    <a:bodyPr/>
                    <a:lstStyle/>
                    <a:p>
                      <a:r>
                        <a:rPr lang="en-US" dirty="0"/>
                        <a:t>Pre-defined and fixed schema definition for ingest</a:t>
                      </a:r>
                      <a:endParaRPr lang="es-ES" dirty="0"/>
                    </a:p>
                  </a:txBody>
                  <a:tcPr/>
                </a:tc>
                <a:tc>
                  <a:txBody>
                    <a:bodyPr/>
                    <a:lstStyle/>
                    <a:p>
                      <a:r>
                        <a:rPr lang="en-US" dirty="0"/>
                        <a:t>No schema definition required for ingest</a:t>
                      </a:r>
                      <a:endParaRPr lang="es-ES" dirty="0"/>
                    </a:p>
                  </a:txBody>
                  <a:tcPr/>
                </a:tc>
                <a:extLst>
                  <a:ext uri="{0D108BD9-81ED-4DB2-BD59-A6C34878D82A}">
                    <a16:rowId xmlns:a16="http://schemas.microsoft.com/office/drawing/2014/main" val="333815359"/>
                  </a:ext>
                </a:extLst>
              </a:tr>
              <a:tr h="370840">
                <a:tc>
                  <a:txBody>
                    <a:bodyPr/>
                    <a:lstStyle/>
                    <a:p>
                      <a:r>
                        <a:rPr lang="en-US" b="1" dirty="0"/>
                        <a:t>Data Freshness</a:t>
                      </a:r>
                      <a:endParaRPr lang="es-ES" b="1" dirty="0"/>
                    </a:p>
                  </a:txBody>
                  <a:tcPr>
                    <a:solidFill>
                      <a:schemeClr val="accent1">
                        <a:lumMod val="60000"/>
                        <a:lumOff val="40000"/>
                      </a:schemeClr>
                    </a:solidFill>
                  </a:tcPr>
                </a:tc>
                <a:tc>
                  <a:txBody>
                    <a:bodyPr/>
                    <a:lstStyle/>
                    <a:p>
                      <a:r>
                        <a:rPr lang="en-US" dirty="0"/>
                        <a:t>Real-time</a:t>
                      </a:r>
                      <a:endParaRPr lang="es-ES" dirty="0"/>
                    </a:p>
                  </a:txBody>
                  <a:tcPr/>
                </a:tc>
                <a:tc>
                  <a:txBody>
                    <a:bodyPr/>
                    <a:lstStyle/>
                    <a:p>
                      <a:r>
                        <a:rPr lang="en-US" dirty="0"/>
                        <a:t>May not be up-to-date based on frequency of ETL</a:t>
                      </a:r>
                      <a:endParaRPr lang="es-E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 not be up-to-date based on frequency of ETL</a:t>
                      </a:r>
                      <a:endParaRPr lang="es-ES" dirty="0"/>
                    </a:p>
                    <a:p>
                      <a:endParaRPr lang="es-ES" dirty="0"/>
                    </a:p>
                  </a:txBody>
                  <a:tcPr/>
                </a:tc>
                <a:extLst>
                  <a:ext uri="{0D108BD9-81ED-4DB2-BD59-A6C34878D82A}">
                    <a16:rowId xmlns:a16="http://schemas.microsoft.com/office/drawing/2014/main" val="361552166"/>
                  </a:ext>
                </a:extLst>
              </a:tr>
              <a:tr h="370840">
                <a:tc>
                  <a:txBody>
                    <a:bodyPr/>
                    <a:lstStyle/>
                    <a:p>
                      <a:r>
                        <a:rPr lang="en-US" b="1" dirty="0"/>
                        <a:t>Users</a:t>
                      </a:r>
                      <a:endParaRPr lang="es-ES" b="1" dirty="0"/>
                    </a:p>
                  </a:txBody>
                  <a:tcPr>
                    <a:solidFill>
                      <a:schemeClr val="accent1">
                        <a:lumMod val="60000"/>
                        <a:lumOff val="40000"/>
                      </a:schemeClr>
                    </a:solidFill>
                  </a:tcPr>
                </a:tc>
                <a:tc>
                  <a:txBody>
                    <a:bodyPr/>
                    <a:lstStyle/>
                    <a:p>
                      <a:r>
                        <a:rPr lang="en-US" dirty="0"/>
                        <a:t>Application developers</a:t>
                      </a:r>
                      <a:endParaRPr lang="es-ES" dirty="0"/>
                    </a:p>
                  </a:txBody>
                  <a:tcPr/>
                </a:tc>
                <a:tc>
                  <a:txBody>
                    <a:bodyPr/>
                    <a:lstStyle/>
                    <a:p>
                      <a:r>
                        <a:rPr lang="en-US" dirty="0"/>
                        <a:t>Business analysts and data scientists</a:t>
                      </a:r>
                      <a:endParaRPr lang="es-ES" dirty="0"/>
                    </a:p>
                  </a:txBody>
                  <a:tcPr/>
                </a:tc>
                <a:tc>
                  <a:txBody>
                    <a:bodyPr/>
                    <a:lstStyle/>
                    <a:p>
                      <a:r>
                        <a:rPr lang="en-US" dirty="0"/>
                        <a:t>Data Engineers, Application developers, and data scientists</a:t>
                      </a:r>
                      <a:endParaRPr lang="es-ES" dirty="0"/>
                    </a:p>
                  </a:txBody>
                  <a:tcPr/>
                </a:tc>
                <a:extLst>
                  <a:ext uri="{0D108BD9-81ED-4DB2-BD59-A6C34878D82A}">
                    <a16:rowId xmlns:a16="http://schemas.microsoft.com/office/drawing/2014/main" val="1284392688"/>
                  </a:ext>
                </a:extLst>
              </a:tr>
            </a:tbl>
          </a:graphicData>
        </a:graphic>
      </p:graphicFrame>
      <p:sp>
        <p:nvSpPr>
          <p:cNvPr id="10" name="CuadroTexto 9">
            <a:extLst>
              <a:ext uri="{FF2B5EF4-FFF2-40B4-BE49-F238E27FC236}">
                <a16:creationId xmlns:a16="http://schemas.microsoft.com/office/drawing/2014/main" id="{0CC9C90C-A51F-8B2E-2A51-F55D4F3588B7}"/>
              </a:ext>
            </a:extLst>
          </p:cNvPr>
          <p:cNvSpPr txBox="1">
            <a:spLocks/>
          </p:cNvSpPr>
          <p:nvPr/>
        </p:nvSpPr>
        <p:spPr>
          <a:xfrm>
            <a:off x="5098084" y="6023830"/>
            <a:ext cx="6974395" cy="923330"/>
          </a:xfrm>
          <a:prstGeom prst="rect">
            <a:avLst/>
          </a:prstGeom>
          <a:noFill/>
        </p:spPr>
        <p:txBody>
          <a:bodyPr wrap="square" rtlCol="0">
            <a:spAutoFit/>
          </a:bodyPr>
          <a:lstStyle/>
          <a:p>
            <a:pPr algn="just"/>
            <a:r>
              <a:rPr lang="en-US" dirty="0">
                <a:hlinkClick r:id="rId4"/>
              </a:rPr>
              <a:t>MongoDB Source</a:t>
            </a:r>
            <a:endParaRPr lang="en-US" dirty="0"/>
          </a:p>
          <a:p>
            <a:pPr algn="just"/>
            <a:endParaRPr lang="en-US" dirty="0"/>
          </a:p>
          <a:p>
            <a:pPr algn="just"/>
            <a:endParaRPr lang="en-US" dirty="0"/>
          </a:p>
        </p:txBody>
      </p:sp>
    </p:spTree>
    <p:extLst>
      <p:ext uri="{BB962C8B-B14F-4D97-AF65-F5344CB8AC3E}">
        <p14:creationId xmlns:p14="http://schemas.microsoft.com/office/powerpoint/2010/main" val="40877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584775"/>
          </a:xfrm>
          <a:prstGeom prst="rect">
            <a:avLst/>
          </a:prstGeom>
          <a:noFill/>
        </p:spPr>
        <p:txBody>
          <a:bodyPr wrap="square" rtlCol="0">
            <a:spAutoFit/>
          </a:bodyPr>
          <a:lstStyle/>
          <a:p>
            <a:r>
              <a:rPr lang="en-US" sz="3200" dirty="0">
                <a:solidFill>
                  <a:schemeClr val="bg1"/>
                </a:solidFill>
              </a:rPr>
              <a:t>Key differences: Databases, Data Warehouses and Data Lakes</a:t>
            </a:r>
          </a:p>
        </p:txBody>
      </p:sp>
      <p:sp>
        <p:nvSpPr>
          <p:cNvPr id="2" name="CuadroTexto 1">
            <a:extLst>
              <a:ext uri="{FF2B5EF4-FFF2-40B4-BE49-F238E27FC236}">
                <a16:creationId xmlns:a16="http://schemas.microsoft.com/office/drawing/2014/main" id="{A7FF1582-E576-9748-2255-14B58DBB8738}"/>
              </a:ext>
            </a:extLst>
          </p:cNvPr>
          <p:cNvSpPr txBox="1">
            <a:spLocks/>
          </p:cNvSpPr>
          <p:nvPr/>
        </p:nvSpPr>
        <p:spPr>
          <a:xfrm>
            <a:off x="5098084" y="6023830"/>
            <a:ext cx="6974395" cy="923330"/>
          </a:xfrm>
          <a:prstGeom prst="rect">
            <a:avLst/>
          </a:prstGeom>
          <a:noFill/>
        </p:spPr>
        <p:txBody>
          <a:bodyPr wrap="square" rtlCol="0">
            <a:spAutoFit/>
          </a:bodyPr>
          <a:lstStyle/>
          <a:p>
            <a:pPr algn="just"/>
            <a:r>
              <a:rPr lang="en-US" dirty="0">
                <a:hlinkClick r:id="rId4"/>
              </a:rPr>
              <a:t>MongoDB Source</a:t>
            </a:r>
            <a:endParaRPr lang="en-US" dirty="0"/>
          </a:p>
          <a:p>
            <a:pPr algn="just"/>
            <a:endParaRPr lang="en-US" dirty="0"/>
          </a:p>
          <a:p>
            <a:pPr algn="just"/>
            <a:endParaRPr lang="en-US" dirty="0"/>
          </a:p>
        </p:txBody>
      </p:sp>
      <p:graphicFrame>
        <p:nvGraphicFramePr>
          <p:cNvPr id="8" name="Tabla 7">
            <a:extLst>
              <a:ext uri="{FF2B5EF4-FFF2-40B4-BE49-F238E27FC236}">
                <a16:creationId xmlns:a16="http://schemas.microsoft.com/office/drawing/2014/main" id="{9AE3107B-C2B7-631E-65C4-CE34BEE56428}"/>
              </a:ext>
            </a:extLst>
          </p:cNvPr>
          <p:cNvGraphicFramePr>
            <a:graphicFrameLocks noGrp="1"/>
          </p:cNvGraphicFramePr>
          <p:nvPr>
            <p:extLst>
              <p:ext uri="{D42A27DB-BD31-4B8C-83A1-F6EECF244321}">
                <p14:modId xmlns:p14="http://schemas.microsoft.com/office/powerpoint/2010/main" val="4258759832"/>
              </p:ext>
            </p:extLst>
          </p:nvPr>
        </p:nvGraphicFramePr>
        <p:xfrm>
          <a:off x="828494" y="1355310"/>
          <a:ext cx="10447600" cy="4668520"/>
        </p:xfrm>
        <a:graphic>
          <a:graphicData uri="http://schemas.openxmlformats.org/drawingml/2006/table">
            <a:tbl>
              <a:tblPr firstRow="1" bandRow="1">
                <a:tableStyleId>{5C22544A-7EE6-4342-B048-85BDC9FD1C3A}</a:tableStyleId>
              </a:tblPr>
              <a:tblGrid>
                <a:gridCol w="2611900">
                  <a:extLst>
                    <a:ext uri="{9D8B030D-6E8A-4147-A177-3AD203B41FA5}">
                      <a16:colId xmlns:a16="http://schemas.microsoft.com/office/drawing/2014/main" val="1422217043"/>
                    </a:ext>
                  </a:extLst>
                </a:gridCol>
                <a:gridCol w="2611900">
                  <a:extLst>
                    <a:ext uri="{9D8B030D-6E8A-4147-A177-3AD203B41FA5}">
                      <a16:colId xmlns:a16="http://schemas.microsoft.com/office/drawing/2014/main" val="3798101676"/>
                    </a:ext>
                  </a:extLst>
                </a:gridCol>
                <a:gridCol w="2611900">
                  <a:extLst>
                    <a:ext uri="{9D8B030D-6E8A-4147-A177-3AD203B41FA5}">
                      <a16:colId xmlns:a16="http://schemas.microsoft.com/office/drawing/2014/main" val="354016158"/>
                    </a:ext>
                  </a:extLst>
                </a:gridCol>
                <a:gridCol w="2611900">
                  <a:extLst>
                    <a:ext uri="{9D8B030D-6E8A-4147-A177-3AD203B41FA5}">
                      <a16:colId xmlns:a16="http://schemas.microsoft.com/office/drawing/2014/main" val="1151873024"/>
                    </a:ext>
                  </a:extLst>
                </a:gridCol>
              </a:tblGrid>
              <a:tr h="370840">
                <a:tc>
                  <a:txBody>
                    <a:bodyPr/>
                    <a:lstStyle/>
                    <a:p>
                      <a:endParaRPr lang="es-ES" dirty="0"/>
                    </a:p>
                  </a:txBody>
                  <a:tcPr/>
                </a:tc>
                <a:tc>
                  <a:txBody>
                    <a:bodyPr/>
                    <a:lstStyle/>
                    <a:p>
                      <a:r>
                        <a:rPr lang="en-US" dirty="0"/>
                        <a:t>Databases</a:t>
                      </a:r>
                      <a:endParaRPr lang="es-ES" dirty="0"/>
                    </a:p>
                  </a:txBody>
                  <a:tcPr/>
                </a:tc>
                <a:tc>
                  <a:txBody>
                    <a:bodyPr/>
                    <a:lstStyle/>
                    <a:p>
                      <a:r>
                        <a:rPr lang="en-US" dirty="0"/>
                        <a:t>Data Warehouse</a:t>
                      </a:r>
                      <a:endParaRPr lang="es-ES" dirty="0"/>
                    </a:p>
                  </a:txBody>
                  <a:tcPr/>
                </a:tc>
                <a:tc>
                  <a:txBody>
                    <a:bodyPr/>
                    <a:lstStyle/>
                    <a:p>
                      <a:r>
                        <a:rPr lang="en-US" dirty="0"/>
                        <a:t>Data Lake</a:t>
                      </a:r>
                      <a:endParaRPr lang="es-ES" dirty="0"/>
                    </a:p>
                  </a:txBody>
                  <a:tcPr/>
                </a:tc>
                <a:extLst>
                  <a:ext uri="{0D108BD9-81ED-4DB2-BD59-A6C34878D82A}">
                    <a16:rowId xmlns:a16="http://schemas.microsoft.com/office/drawing/2014/main" val="3329380547"/>
                  </a:ext>
                </a:extLst>
              </a:tr>
              <a:tr h="370840">
                <a:tc>
                  <a:txBody>
                    <a:bodyPr/>
                    <a:lstStyle/>
                    <a:p>
                      <a:r>
                        <a:rPr lang="en-US" b="1" dirty="0"/>
                        <a:t>PROS</a:t>
                      </a:r>
                      <a:endParaRPr lang="es-ES" b="1" dirty="0"/>
                    </a:p>
                  </a:txBody>
                  <a:tcPr>
                    <a:solidFill>
                      <a:schemeClr val="accent1">
                        <a:lumMod val="60000"/>
                        <a:lumOff val="40000"/>
                      </a:schemeClr>
                    </a:solidFill>
                  </a:tcPr>
                </a:tc>
                <a:tc>
                  <a:txBody>
                    <a:bodyPr/>
                    <a:lstStyle/>
                    <a:p>
                      <a:r>
                        <a:rPr lang="en-US" dirty="0"/>
                        <a:t>Fast queries for storing and updating data</a:t>
                      </a:r>
                      <a:endParaRPr lang="es-ES" dirty="0"/>
                    </a:p>
                  </a:txBody>
                  <a:tcPr/>
                </a:tc>
                <a:tc>
                  <a:txBody>
                    <a:bodyPr/>
                    <a:lstStyle/>
                    <a:p>
                      <a:r>
                        <a:rPr lang="en-US" dirty="0"/>
                        <a:t>The fixed schema makes working with the data easy for business analysts</a:t>
                      </a:r>
                      <a:endParaRPr lang="es-ES" dirty="0"/>
                    </a:p>
                  </a:txBody>
                  <a:tcPr/>
                </a:tc>
                <a:tc>
                  <a:txBody>
                    <a:bodyPr/>
                    <a:lstStyle/>
                    <a:p>
                      <a:r>
                        <a:rPr lang="en-US" dirty="0"/>
                        <a:t>Easy data storage simplifies ingesting raw data. </a:t>
                      </a:r>
                    </a:p>
                    <a:p>
                      <a:r>
                        <a:rPr lang="en-US" dirty="0"/>
                        <a:t>A schema is applied afterwards to make working with the data for BA.</a:t>
                      </a:r>
                    </a:p>
                    <a:p>
                      <a:r>
                        <a:rPr lang="en-US" dirty="0"/>
                        <a:t>Separate storage and compute.</a:t>
                      </a:r>
                      <a:endParaRPr lang="es-ES" dirty="0"/>
                    </a:p>
                  </a:txBody>
                  <a:tcPr/>
                </a:tc>
                <a:extLst>
                  <a:ext uri="{0D108BD9-81ED-4DB2-BD59-A6C34878D82A}">
                    <a16:rowId xmlns:a16="http://schemas.microsoft.com/office/drawing/2014/main" val="425429895"/>
                  </a:ext>
                </a:extLst>
              </a:tr>
              <a:tr h="370840">
                <a:tc>
                  <a:txBody>
                    <a:bodyPr/>
                    <a:lstStyle/>
                    <a:p>
                      <a:r>
                        <a:rPr lang="en-US" b="1" dirty="0"/>
                        <a:t>CONS</a:t>
                      </a:r>
                      <a:endParaRPr lang="es-ES" b="1" dirty="0"/>
                    </a:p>
                  </a:txBody>
                  <a:tcPr>
                    <a:solidFill>
                      <a:schemeClr val="accent1">
                        <a:lumMod val="60000"/>
                        <a:lumOff val="40000"/>
                      </a:schemeClr>
                    </a:solidFill>
                  </a:tcPr>
                </a:tc>
                <a:tc>
                  <a:txBody>
                    <a:bodyPr/>
                    <a:lstStyle/>
                    <a:p>
                      <a:r>
                        <a:rPr lang="en-US" dirty="0"/>
                        <a:t>May have limited OLAP capabilities</a:t>
                      </a:r>
                      <a:endParaRPr lang="es-ES" dirty="0"/>
                    </a:p>
                  </a:txBody>
                  <a:tcPr/>
                </a:tc>
                <a:tc>
                  <a:txBody>
                    <a:bodyPr/>
                    <a:lstStyle/>
                    <a:p>
                      <a:r>
                        <a:rPr lang="en-US" dirty="0"/>
                        <a:t>Difficult to design and evolve schema. Scaling compute may require unnecessary scaling of storage – because they are coupled.</a:t>
                      </a:r>
                      <a:endParaRPr lang="es-ES" dirty="0"/>
                    </a:p>
                  </a:txBody>
                  <a:tcPr/>
                </a:tc>
                <a:tc>
                  <a:txBody>
                    <a:bodyPr/>
                    <a:lstStyle/>
                    <a:p>
                      <a:r>
                        <a:rPr lang="en-US" dirty="0"/>
                        <a:t>Requires effort to organize and prepare data for use</a:t>
                      </a:r>
                      <a:endParaRPr lang="es-ES" dirty="0"/>
                    </a:p>
                  </a:txBody>
                  <a:tcPr/>
                </a:tc>
                <a:extLst>
                  <a:ext uri="{0D108BD9-81ED-4DB2-BD59-A6C34878D82A}">
                    <a16:rowId xmlns:a16="http://schemas.microsoft.com/office/drawing/2014/main" val="333815359"/>
                  </a:ext>
                </a:extLst>
              </a:tr>
            </a:tbl>
          </a:graphicData>
        </a:graphic>
      </p:graphicFrame>
    </p:spTree>
    <p:extLst>
      <p:ext uri="{BB962C8B-B14F-4D97-AF65-F5344CB8AC3E}">
        <p14:creationId xmlns:p14="http://schemas.microsoft.com/office/powerpoint/2010/main" val="40716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Databases vs Data Warehouse vs Data Lakes – AWS Storage Services</a:t>
            </a:r>
          </a:p>
        </p:txBody>
      </p:sp>
      <p:sp>
        <p:nvSpPr>
          <p:cNvPr id="2" name="Rectángulo 1">
            <a:extLst>
              <a:ext uri="{FF2B5EF4-FFF2-40B4-BE49-F238E27FC236}">
                <a16:creationId xmlns:a16="http://schemas.microsoft.com/office/drawing/2014/main" id="{E4A5E239-3362-8566-C029-70B68928B94D}"/>
              </a:ext>
            </a:extLst>
          </p:cNvPr>
          <p:cNvSpPr/>
          <p:nvPr/>
        </p:nvSpPr>
        <p:spPr>
          <a:xfrm>
            <a:off x="218885" y="1970817"/>
            <a:ext cx="5419915" cy="46007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Databases</a:t>
            </a:r>
            <a:endParaRPr lang="es-ES" dirty="0"/>
          </a:p>
        </p:txBody>
      </p:sp>
      <p:sp>
        <p:nvSpPr>
          <p:cNvPr id="8" name="Rectángulo 7">
            <a:extLst>
              <a:ext uri="{FF2B5EF4-FFF2-40B4-BE49-F238E27FC236}">
                <a16:creationId xmlns:a16="http://schemas.microsoft.com/office/drawing/2014/main" id="{72BAB4E4-3A17-18B3-056B-9D2920D51543}"/>
              </a:ext>
            </a:extLst>
          </p:cNvPr>
          <p:cNvSpPr/>
          <p:nvPr/>
        </p:nvSpPr>
        <p:spPr>
          <a:xfrm>
            <a:off x="5808400" y="1970817"/>
            <a:ext cx="2771775" cy="4616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Warehouse</a:t>
            </a:r>
            <a:endParaRPr lang="es-ES" dirty="0"/>
          </a:p>
        </p:txBody>
      </p:sp>
      <p:sp>
        <p:nvSpPr>
          <p:cNvPr id="9" name="Rectángulo 8">
            <a:extLst>
              <a:ext uri="{FF2B5EF4-FFF2-40B4-BE49-F238E27FC236}">
                <a16:creationId xmlns:a16="http://schemas.microsoft.com/office/drawing/2014/main" id="{97E300BC-41C1-8A94-653D-2DC2BEB5420A}"/>
              </a:ext>
            </a:extLst>
          </p:cNvPr>
          <p:cNvSpPr/>
          <p:nvPr/>
        </p:nvSpPr>
        <p:spPr>
          <a:xfrm>
            <a:off x="8749775" y="1970817"/>
            <a:ext cx="2771775" cy="46166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Lakes</a:t>
            </a:r>
            <a:endParaRPr lang="es-ES" dirty="0"/>
          </a:p>
        </p:txBody>
      </p:sp>
      <p:sp>
        <p:nvSpPr>
          <p:cNvPr id="10" name="Rectángulo 9">
            <a:extLst>
              <a:ext uri="{FF2B5EF4-FFF2-40B4-BE49-F238E27FC236}">
                <a16:creationId xmlns:a16="http://schemas.microsoft.com/office/drawing/2014/main" id="{865A5747-BC43-CC5D-065A-A2B5EE6DB79B}"/>
              </a:ext>
            </a:extLst>
          </p:cNvPr>
          <p:cNvSpPr/>
          <p:nvPr/>
        </p:nvSpPr>
        <p:spPr>
          <a:xfrm>
            <a:off x="218886" y="2432482"/>
            <a:ext cx="5419914" cy="41978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Rectángulo 10">
            <a:extLst>
              <a:ext uri="{FF2B5EF4-FFF2-40B4-BE49-F238E27FC236}">
                <a16:creationId xmlns:a16="http://schemas.microsoft.com/office/drawing/2014/main" id="{4E8B1B07-F352-E2D1-CC77-16885568881F}"/>
              </a:ext>
            </a:extLst>
          </p:cNvPr>
          <p:cNvSpPr/>
          <p:nvPr/>
        </p:nvSpPr>
        <p:spPr>
          <a:xfrm>
            <a:off x="5808399" y="2432481"/>
            <a:ext cx="2771775" cy="360255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89ABA890-2F4F-6D2C-9A4D-D783BB10D07A}"/>
              </a:ext>
            </a:extLst>
          </p:cNvPr>
          <p:cNvSpPr/>
          <p:nvPr/>
        </p:nvSpPr>
        <p:spPr>
          <a:xfrm>
            <a:off x="8749773" y="2432481"/>
            <a:ext cx="2771775" cy="360255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3"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9754394" y="35829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9014619" y="4346524"/>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pic>
        <p:nvPicPr>
          <p:cNvPr id="15"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6779164" y="358293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6014802" y="4343349"/>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17" name="Graphic 6" descr="Amazon Relational Database Service (Amazon RDS) service icon.">
            <a:extLst>
              <a:ext uri="{FF2B5EF4-FFF2-40B4-BE49-F238E27FC236}">
                <a16:creationId xmlns:a16="http://schemas.microsoft.com/office/drawing/2014/main" id="{DCED4E84-96F9-C8A4-5241-6B54D581085B}"/>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2545813" y="2667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9">
            <a:extLst>
              <a:ext uri="{FF2B5EF4-FFF2-40B4-BE49-F238E27FC236}">
                <a16:creationId xmlns:a16="http://schemas.microsoft.com/office/drawing/2014/main" id="{6C42B436-61CC-E380-5BC2-9C82F164C2F0}"/>
              </a:ext>
            </a:extLst>
          </p:cNvPr>
          <p:cNvSpPr txBox="1">
            <a:spLocks noChangeArrowheads="1"/>
          </p:cNvSpPr>
          <p:nvPr/>
        </p:nvSpPr>
        <p:spPr bwMode="auto">
          <a:xfrm>
            <a:off x="1796513" y="3430587"/>
            <a:ext cx="22431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Relational Database Service (Amazon RDS)</a:t>
            </a:r>
          </a:p>
        </p:txBody>
      </p:sp>
      <p:pic>
        <p:nvPicPr>
          <p:cNvPr id="19" name="Graphic 7" descr="Amazon Aurora service icon.">
            <a:extLst>
              <a:ext uri="{FF2B5EF4-FFF2-40B4-BE49-F238E27FC236}">
                <a16:creationId xmlns:a16="http://schemas.microsoft.com/office/drawing/2014/main" id="{14234917-8252-D0AA-D60A-533C967A140B}"/>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693201" y="2667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9">
            <a:extLst>
              <a:ext uri="{FF2B5EF4-FFF2-40B4-BE49-F238E27FC236}">
                <a16:creationId xmlns:a16="http://schemas.microsoft.com/office/drawing/2014/main" id="{1FDE45C6-2A0C-3961-F21C-57B46E82AA8C}"/>
              </a:ext>
            </a:extLst>
          </p:cNvPr>
          <p:cNvSpPr txBox="1">
            <a:spLocks noChangeArrowheads="1"/>
          </p:cNvSpPr>
          <p:nvPr/>
        </p:nvSpPr>
        <p:spPr bwMode="auto">
          <a:xfrm>
            <a:off x="-56099" y="3430587"/>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pic>
        <p:nvPicPr>
          <p:cNvPr id="23" name="Graphic 23" descr="Amazon DynamoDB service icon.">
            <a:extLst>
              <a:ext uri="{FF2B5EF4-FFF2-40B4-BE49-F238E27FC236}">
                <a16:creationId xmlns:a16="http://schemas.microsoft.com/office/drawing/2014/main" id="{C90D127E-8236-DB3C-A56F-D0D1489417F4}"/>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444947" y="2676010"/>
            <a:ext cx="68287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2">
            <a:extLst>
              <a:ext uri="{FF2B5EF4-FFF2-40B4-BE49-F238E27FC236}">
                <a16:creationId xmlns:a16="http://schemas.microsoft.com/office/drawing/2014/main" id="{817DD970-618B-0369-E98E-69845919AB7F}"/>
              </a:ext>
            </a:extLst>
          </p:cNvPr>
          <p:cNvSpPr txBox="1">
            <a:spLocks noChangeArrowheads="1"/>
          </p:cNvSpPr>
          <p:nvPr/>
        </p:nvSpPr>
        <p:spPr bwMode="auto">
          <a:xfrm>
            <a:off x="3697235" y="3439597"/>
            <a:ext cx="20429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25" name="Graphic 18" descr="Amazon DocumentDB (with MongoDB compatibility) service icon.">
            <a:extLst>
              <a:ext uri="{FF2B5EF4-FFF2-40B4-BE49-F238E27FC236}">
                <a16:creationId xmlns:a16="http://schemas.microsoft.com/office/drawing/2014/main" id="{FBA9A4CF-7F70-0ABA-AA67-0E4A4165E15C}"/>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726755" y="412835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1">
            <a:extLst>
              <a:ext uri="{FF2B5EF4-FFF2-40B4-BE49-F238E27FC236}">
                <a16:creationId xmlns:a16="http://schemas.microsoft.com/office/drawing/2014/main" id="{B5113B14-7F72-2FED-AC36-DB6103E76C8E}"/>
              </a:ext>
            </a:extLst>
          </p:cNvPr>
          <p:cNvSpPr txBox="1">
            <a:spLocks noChangeArrowheads="1"/>
          </p:cNvSpPr>
          <p:nvPr/>
        </p:nvSpPr>
        <p:spPr bwMode="auto">
          <a:xfrm>
            <a:off x="-30482" y="489194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DocumentDB </a:t>
            </a:r>
          </a:p>
        </p:txBody>
      </p:sp>
      <p:pic>
        <p:nvPicPr>
          <p:cNvPr id="27" name="Graphic 19" descr="Amazon Timestream service icon.">
            <a:extLst>
              <a:ext uri="{FF2B5EF4-FFF2-40B4-BE49-F238E27FC236}">
                <a16:creationId xmlns:a16="http://schemas.microsoft.com/office/drawing/2014/main" id="{FA3C1178-FD42-AE13-55B9-BDF9B33EE28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563245" y="413589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2">
            <a:extLst>
              <a:ext uri="{FF2B5EF4-FFF2-40B4-BE49-F238E27FC236}">
                <a16:creationId xmlns:a16="http://schemas.microsoft.com/office/drawing/2014/main" id="{CFEE0C23-05A7-3E5D-E7E2-3984737C3BEA}"/>
              </a:ext>
            </a:extLst>
          </p:cNvPr>
          <p:cNvSpPr txBox="1">
            <a:spLocks noChangeArrowheads="1"/>
          </p:cNvSpPr>
          <p:nvPr/>
        </p:nvSpPr>
        <p:spPr bwMode="auto">
          <a:xfrm>
            <a:off x="1806824" y="4899480"/>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Timestream</a:t>
            </a:r>
          </a:p>
        </p:txBody>
      </p:sp>
      <p:pic>
        <p:nvPicPr>
          <p:cNvPr id="29" name="Graphic 21" descr="Amazon ElastiCache service icon.">
            <a:extLst>
              <a:ext uri="{FF2B5EF4-FFF2-40B4-BE49-F238E27FC236}">
                <a16:creationId xmlns:a16="http://schemas.microsoft.com/office/drawing/2014/main" id="{8320CD1C-0FE7-0C76-EC30-173C9DC3E721}"/>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4398964" y="412835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5">
            <a:extLst>
              <a:ext uri="{FF2B5EF4-FFF2-40B4-BE49-F238E27FC236}">
                <a16:creationId xmlns:a16="http://schemas.microsoft.com/office/drawing/2014/main" id="{CF303EF8-33F8-0381-2483-719FCE1DF287}"/>
              </a:ext>
            </a:extLst>
          </p:cNvPr>
          <p:cNvSpPr txBox="1">
            <a:spLocks noChangeArrowheads="1"/>
          </p:cNvSpPr>
          <p:nvPr/>
        </p:nvSpPr>
        <p:spPr bwMode="auto">
          <a:xfrm>
            <a:off x="3683001" y="4891943"/>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ElastiCache</a:t>
            </a:r>
          </a:p>
        </p:txBody>
      </p:sp>
      <p:pic>
        <p:nvPicPr>
          <p:cNvPr id="31" name="Graphic 23" descr="Amazon Neptune service icon.">
            <a:extLst>
              <a:ext uri="{FF2B5EF4-FFF2-40B4-BE49-F238E27FC236}">
                <a16:creationId xmlns:a16="http://schemas.microsoft.com/office/drawing/2014/main" id="{005115FF-9752-E6A7-FA0A-BE11156285AC}"/>
              </a:ext>
            </a:extLst>
          </p:cNvPr>
          <p:cNvPicPr>
            <a:picLocks noChangeAspect="1" noChangeArrowheads="1"/>
          </p:cNvPicPr>
          <p:nvPr/>
        </p:nvPicPr>
        <p:blipFill>
          <a:blip r:embed="rId20">
            <a:extLst>
              <a:ext uri="{96DAC541-7B7A-43D3-8B79-37D633B846F1}">
                <asvg:svgBlip xmlns:asvg="http://schemas.microsoft.com/office/drawing/2016/SVG/main" r:embed="rId21"/>
              </a:ext>
            </a:extLst>
          </a:blip>
          <a:srcRect/>
          <a:stretch/>
        </p:blipFill>
        <p:spPr bwMode="auto">
          <a:xfrm>
            <a:off x="693201" y="543174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2">
            <a:extLst>
              <a:ext uri="{FF2B5EF4-FFF2-40B4-BE49-F238E27FC236}">
                <a16:creationId xmlns:a16="http://schemas.microsoft.com/office/drawing/2014/main" id="{BEB47A06-3562-0A1F-377B-92695351BF67}"/>
              </a:ext>
            </a:extLst>
          </p:cNvPr>
          <p:cNvSpPr txBox="1">
            <a:spLocks noChangeArrowheads="1"/>
          </p:cNvSpPr>
          <p:nvPr/>
        </p:nvSpPr>
        <p:spPr bwMode="auto">
          <a:xfrm>
            <a:off x="-54511" y="619504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Neptune</a:t>
            </a:r>
          </a:p>
        </p:txBody>
      </p:sp>
      <p:sp>
        <p:nvSpPr>
          <p:cNvPr id="37" name="Flecha: a la derecha 36">
            <a:extLst>
              <a:ext uri="{FF2B5EF4-FFF2-40B4-BE49-F238E27FC236}">
                <a16:creationId xmlns:a16="http://schemas.microsoft.com/office/drawing/2014/main" id="{F7A025D9-3EBE-96F3-3CCA-6B146B0408B5}"/>
              </a:ext>
            </a:extLst>
          </p:cNvPr>
          <p:cNvSpPr/>
          <p:nvPr/>
        </p:nvSpPr>
        <p:spPr>
          <a:xfrm rot="2982734">
            <a:off x="8749771" y="2752137"/>
            <a:ext cx="773704" cy="752990"/>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993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10950498" cy="923330"/>
          </a:xfrm>
          <a:prstGeom prst="rect">
            <a:avLst/>
          </a:prstGeom>
          <a:noFill/>
        </p:spPr>
        <p:txBody>
          <a:bodyPr wrap="none" rtlCol="0">
            <a:spAutoFit/>
          </a:bodyPr>
          <a:lstStyle/>
          <a:p>
            <a:r>
              <a:rPr lang="en-US" sz="5400" dirty="0">
                <a:solidFill>
                  <a:schemeClr val="accent1"/>
                </a:solidFill>
              </a:rPr>
              <a:t>How do you build a Data Lake in AWS?</a:t>
            </a:r>
          </a:p>
        </p:txBody>
      </p:sp>
    </p:spTree>
    <p:extLst>
      <p:ext uri="{BB962C8B-B14F-4D97-AF65-F5344CB8AC3E}">
        <p14:creationId xmlns:p14="http://schemas.microsoft.com/office/powerpoint/2010/main" val="3935897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What do we need?</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The need of a Data Lake</a:t>
            </a:r>
          </a:p>
        </p:txBody>
      </p:sp>
      <p:sp>
        <p:nvSpPr>
          <p:cNvPr id="2" name="CuadroTexto 1">
            <a:extLst>
              <a:ext uri="{FF2B5EF4-FFF2-40B4-BE49-F238E27FC236}">
                <a16:creationId xmlns:a16="http://schemas.microsoft.com/office/drawing/2014/main" id="{CE97B6B5-784E-A01B-B93F-9DFC3FC4DE24}"/>
              </a:ext>
            </a:extLst>
          </p:cNvPr>
          <p:cNvSpPr txBox="1"/>
          <p:nvPr/>
        </p:nvSpPr>
        <p:spPr>
          <a:xfrm>
            <a:off x="1762602" y="3213534"/>
            <a:ext cx="8579383" cy="1508105"/>
          </a:xfrm>
          <a:prstGeom prst="rect">
            <a:avLst/>
          </a:prstGeom>
          <a:noFill/>
        </p:spPr>
        <p:txBody>
          <a:bodyPr wrap="square" rtlCol="0">
            <a:spAutoFit/>
          </a:bodyPr>
          <a:lstStyle/>
          <a:p>
            <a:pPr algn="ctr"/>
            <a:r>
              <a:rPr lang="en-US" sz="2800" dirty="0"/>
              <a:t>A </a:t>
            </a:r>
            <a:r>
              <a:rPr lang="en-US" sz="2800" b="1" dirty="0">
                <a:solidFill>
                  <a:schemeClr val="accent1"/>
                </a:solidFill>
              </a:rPr>
              <a:t>centralized repository </a:t>
            </a:r>
            <a:r>
              <a:rPr lang="en-US" sz="2800" dirty="0"/>
              <a:t>that allows you to store all your </a:t>
            </a:r>
            <a:r>
              <a:rPr lang="en-US" sz="2800" b="1" dirty="0">
                <a:solidFill>
                  <a:schemeClr val="accent1">
                    <a:lumMod val="60000"/>
                    <a:lumOff val="40000"/>
                  </a:schemeClr>
                </a:solidFill>
              </a:rPr>
              <a:t>structured</a:t>
            </a:r>
            <a:r>
              <a:rPr lang="en-US" sz="2800" dirty="0"/>
              <a:t> and </a:t>
            </a:r>
            <a:r>
              <a:rPr lang="en-US" sz="2800" b="1" dirty="0">
                <a:solidFill>
                  <a:schemeClr val="accent1">
                    <a:lumMod val="60000"/>
                    <a:lumOff val="40000"/>
                  </a:schemeClr>
                </a:solidFill>
              </a:rPr>
              <a:t>unstructured</a:t>
            </a:r>
            <a:r>
              <a:rPr lang="en-US" sz="2800" dirty="0"/>
              <a:t> data at </a:t>
            </a:r>
            <a:r>
              <a:rPr lang="en-US" sz="2800" b="1" dirty="0">
                <a:solidFill>
                  <a:schemeClr val="accent1"/>
                </a:solidFill>
              </a:rPr>
              <a:t>any scale</a:t>
            </a:r>
          </a:p>
          <a:p>
            <a:pPr algn="just"/>
            <a:endParaRPr lang="en-US" dirty="0"/>
          </a:p>
          <a:p>
            <a:pPr algn="just"/>
            <a:endParaRPr lang="en-US" dirty="0"/>
          </a:p>
        </p:txBody>
      </p:sp>
    </p:spTree>
    <p:extLst>
      <p:ext uri="{BB962C8B-B14F-4D97-AF65-F5344CB8AC3E}">
        <p14:creationId xmlns:p14="http://schemas.microsoft.com/office/powerpoint/2010/main" val="3048754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How do we achieve it?</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Amazon S3</a:t>
            </a:r>
          </a:p>
        </p:txBody>
      </p:sp>
      <p:pic>
        <p:nvPicPr>
          <p:cNvPr id="2"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122173" y="2704482"/>
            <a:ext cx="1748630" cy="17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218885" y="4624102"/>
            <a:ext cx="37806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0" name="CuadroTexto 9">
            <a:extLst>
              <a:ext uri="{FF2B5EF4-FFF2-40B4-BE49-F238E27FC236}">
                <a16:creationId xmlns:a16="http://schemas.microsoft.com/office/drawing/2014/main" id="{B420C3DA-57D5-C30E-1250-863C4F3F746D}"/>
              </a:ext>
            </a:extLst>
          </p:cNvPr>
          <p:cNvSpPr txBox="1"/>
          <p:nvPr/>
        </p:nvSpPr>
        <p:spPr>
          <a:xfrm>
            <a:off x="3859238" y="2432483"/>
            <a:ext cx="7826159" cy="3416320"/>
          </a:xfrm>
          <a:prstGeom prst="rect">
            <a:avLst/>
          </a:prstGeom>
          <a:noFill/>
        </p:spPr>
        <p:txBody>
          <a:bodyPr wrap="square">
            <a:spAutoFit/>
          </a:bodyPr>
          <a:lstStyle/>
          <a:p>
            <a:pPr algn="just"/>
            <a:r>
              <a:rPr lang="en-US" b="1" dirty="0">
                <a:solidFill>
                  <a:schemeClr val="accent1"/>
                </a:solidFill>
                <a:effectLst/>
              </a:rPr>
              <a:t>Amazon Simple Storage Service (Amazon S3) </a:t>
            </a:r>
            <a:r>
              <a:rPr lang="en-US" b="0" dirty="0">
                <a:effectLst/>
              </a:rPr>
              <a:t>is an </a:t>
            </a:r>
            <a:r>
              <a:rPr lang="en-US" b="1" dirty="0">
                <a:solidFill>
                  <a:schemeClr val="accent1"/>
                </a:solidFill>
                <a:effectLst/>
              </a:rPr>
              <a:t>object storage </a:t>
            </a:r>
            <a:r>
              <a:rPr lang="en-US" b="0" dirty="0">
                <a:effectLst/>
              </a:rPr>
              <a:t>service that offers industry-leading scalability, data availability, security, and performance. Customers of all sizes and industries can use Amazon S3 to store and protect any amount of data for a range of use cases, such as </a:t>
            </a:r>
            <a:r>
              <a:rPr lang="en-US" b="1" dirty="0">
                <a:solidFill>
                  <a:schemeClr val="accent1"/>
                </a:solidFill>
                <a:effectLst/>
              </a:rPr>
              <a:t>data lakes</a:t>
            </a:r>
            <a:r>
              <a:rPr lang="en-US" b="0" dirty="0">
                <a:effectLst/>
              </a:rPr>
              <a:t>, websites, mobile applications, backup and restore, archive, enterprise applications, IoT devices, and big data analytics.</a:t>
            </a:r>
          </a:p>
          <a:p>
            <a:pPr algn="just"/>
            <a:endParaRPr lang="en-US" dirty="0"/>
          </a:p>
          <a:p>
            <a:pPr algn="just"/>
            <a:r>
              <a:rPr lang="en-US" b="0" dirty="0">
                <a:effectLst/>
              </a:rPr>
              <a:t> Amazon S3 provides management features so that you can optimize, organize, and configure access to your data to meet your specific business, organizational, and compliance requirements.</a:t>
            </a:r>
          </a:p>
          <a:p>
            <a:br>
              <a:rPr lang="en-US" dirty="0">
                <a:effectLst/>
              </a:rPr>
            </a:br>
            <a:endParaRPr lang="es-ES" dirty="0"/>
          </a:p>
        </p:txBody>
      </p:sp>
    </p:spTree>
    <p:extLst>
      <p:ext uri="{BB962C8B-B14F-4D97-AF65-F5344CB8AC3E}">
        <p14:creationId xmlns:p14="http://schemas.microsoft.com/office/powerpoint/2010/main" val="213007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Data Lake design</a:t>
            </a:r>
          </a:p>
        </p:txBody>
      </p:sp>
      <p:pic>
        <p:nvPicPr>
          <p:cNvPr id="2" name="Picture 2" descr="Augment your Data Lake Analytics with Snowflake | by Prathamesh Nimkar ...">
            <a:extLst>
              <a:ext uri="{FF2B5EF4-FFF2-40B4-BE49-F238E27FC236}">
                <a16:creationId xmlns:a16="http://schemas.microsoft.com/office/drawing/2014/main" id="{6821B89E-03FA-775B-B436-A67648DB3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17" y="2197042"/>
            <a:ext cx="4833528" cy="3388234"/>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8" descr="Amazon Simple Storage Service (Amazon S3) service icon.">
            <a:extLst>
              <a:ext uri="{FF2B5EF4-FFF2-40B4-BE49-F238E27FC236}">
                <a16:creationId xmlns:a16="http://schemas.microsoft.com/office/drawing/2014/main" id="{67D45479-823F-A3AD-9B81-D2DE3362E78A}"/>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2346290" y="3614520"/>
            <a:ext cx="1277582" cy="1277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A33B8DA4-171E-A3CC-BD59-04C0F4EC1EF8}"/>
              </a:ext>
            </a:extLst>
          </p:cNvPr>
          <p:cNvSpPr txBox="1">
            <a:spLocks noChangeArrowheads="1"/>
          </p:cNvSpPr>
          <p:nvPr/>
        </p:nvSpPr>
        <p:spPr bwMode="auto">
          <a:xfrm>
            <a:off x="2143253" y="5032693"/>
            <a:ext cx="16836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0" name="CuadroTexto 9">
            <a:extLst>
              <a:ext uri="{FF2B5EF4-FFF2-40B4-BE49-F238E27FC236}">
                <a16:creationId xmlns:a16="http://schemas.microsoft.com/office/drawing/2014/main" id="{D5416122-1BC7-3BD1-9382-DDCCF92AF645}"/>
              </a:ext>
            </a:extLst>
          </p:cNvPr>
          <p:cNvSpPr txBox="1"/>
          <p:nvPr/>
        </p:nvSpPr>
        <p:spPr>
          <a:xfrm>
            <a:off x="6096000" y="2197042"/>
            <a:ext cx="7826159" cy="3693319"/>
          </a:xfrm>
          <a:prstGeom prst="rect">
            <a:avLst/>
          </a:prstGeom>
          <a:noFill/>
        </p:spPr>
        <p:txBody>
          <a:bodyPr wrap="square">
            <a:spAutoFit/>
          </a:bodyPr>
          <a:lstStyle/>
          <a:p>
            <a:pPr marL="285750" indent="-285750" algn="just">
              <a:buFont typeface="Arial" panose="020B0604020202020204" pitchFamily="34" charset="0"/>
              <a:buChar char="•"/>
            </a:pPr>
            <a:r>
              <a:rPr lang="en-US" dirty="0">
                <a:effectLst/>
              </a:rPr>
              <a:t>Lift and shift </a:t>
            </a:r>
            <a:r>
              <a:rPr lang="en-US" b="1" dirty="0">
                <a:solidFill>
                  <a:schemeClr val="accent1"/>
                </a:solidFill>
                <a:effectLst/>
              </a:rPr>
              <a:t>is not always </a:t>
            </a:r>
            <a:r>
              <a:rPr lang="en-US" dirty="0">
                <a:effectLst/>
              </a:rPr>
              <a:t>the best approach.</a:t>
            </a:r>
          </a:p>
          <a:p>
            <a:pPr algn="just"/>
            <a:endParaRPr lang="en-US" b="1" dirty="0">
              <a:solidFill>
                <a:schemeClr val="accent1"/>
              </a:solidFill>
            </a:endParaRPr>
          </a:p>
          <a:p>
            <a:pPr marL="285750" indent="-285750" algn="just">
              <a:buFont typeface="Arial" panose="020B0604020202020204" pitchFamily="34" charset="0"/>
              <a:buChar char="•"/>
            </a:pPr>
            <a:r>
              <a:rPr lang="en-US" b="0" dirty="0">
                <a:effectLst/>
              </a:rPr>
              <a:t>Consider </a:t>
            </a:r>
            <a:r>
              <a:rPr lang="en-US" b="1" dirty="0">
                <a:solidFill>
                  <a:schemeClr val="accent1"/>
                </a:solidFill>
                <a:effectLst/>
              </a:rPr>
              <a:t>current</a:t>
            </a:r>
            <a:r>
              <a:rPr lang="en-US" b="0" dirty="0">
                <a:effectLst/>
              </a:rPr>
              <a:t> and </a:t>
            </a:r>
            <a:r>
              <a:rPr lang="en-US" b="1" dirty="0">
                <a:solidFill>
                  <a:schemeClr val="accent1"/>
                </a:solidFill>
                <a:effectLst/>
              </a:rPr>
              <a:t>future</a:t>
            </a:r>
            <a:r>
              <a:rPr lang="en-US" b="0" dirty="0">
                <a:effectLst/>
              </a:rPr>
              <a:t> business needs.</a:t>
            </a:r>
          </a:p>
          <a:p>
            <a:pPr algn="just"/>
            <a:endParaRPr lang="en-US" dirty="0"/>
          </a:p>
          <a:p>
            <a:pPr marL="285750" indent="-285750" algn="just">
              <a:buFont typeface="Arial" panose="020B0604020202020204" pitchFamily="34" charset="0"/>
              <a:buChar char="•"/>
            </a:pPr>
            <a:r>
              <a:rPr lang="en-US" b="0" dirty="0">
                <a:effectLst/>
              </a:rPr>
              <a:t>Decisions you make upfront </a:t>
            </a:r>
            <a:r>
              <a:rPr lang="en-US" b="1" dirty="0">
                <a:solidFill>
                  <a:schemeClr val="accent1"/>
                </a:solidFill>
                <a:effectLst/>
              </a:rPr>
              <a:t>matter</a:t>
            </a:r>
            <a:r>
              <a:rPr lang="en-US" b="0" dirty="0">
                <a:effectLst/>
              </a:rPr>
              <a:t>.</a:t>
            </a:r>
          </a:p>
          <a:p>
            <a:pPr algn="just"/>
            <a:endParaRPr lang="en-US" dirty="0"/>
          </a:p>
          <a:p>
            <a:pPr marL="285750" indent="-285750" algn="just">
              <a:buFont typeface="Arial" panose="020B0604020202020204" pitchFamily="34" charset="0"/>
              <a:buChar char="•"/>
            </a:pPr>
            <a:r>
              <a:rPr lang="en-US" b="0" dirty="0">
                <a:effectLst/>
              </a:rPr>
              <a:t>Placement, format, ingestion, access and more.</a:t>
            </a:r>
          </a:p>
          <a:p>
            <a:pPr algn="just"/>
            <a:endParaRPr lang="en-US" dirty="0"/>
          </a:p>
          <a:p>
            <a:pPr marL="285750" indent="-285750" algn="just">
              <a:buFont typeface="Arial" panose="020B0604020202020204" pitchFamily="34" charset="0"/>
              <a:buChar char="•"/>
            </a:pPr>
            <a:r>
              <a:rPr lang="en-US" b="0" dirty="0">
                <a:effectLst/>
              </a:rPr>
              <a:t>Consider </a:t>
            </a:r>
            <a:r>
              <a:rPr lang="en-US" b="1" dirty="0">
                <a:solidFill>
                  <a:schemeClr val="accent1"/>
                </a:solidFill>
                <a:effectLst/>
              </a:rPr>
              <a:t>ecosystem</a:t>
            </a:r>
            <a:r>
              <a:rPr lang="en-US" b="0" dirty="0">
                <a:effectLst/>
              </a:rPr>
              <a:t> integration.</a:t>
            </a:r>
          </a:p>
          <a:p>
            <a:pPr algn="just"/>
            <a:endParaRPr lang="en-US" dirty="0"/>
          </a:p>
          <a:p>
            <a:pPr marL="285750" indent="-285750" algn="just">
              <a:buFont typeface="Arial" panose="020B0604020202020204" pitchFamily="34" charset="0"/>
              <a:buChar char="•"/>
            </a:pPr>
            <a:r>
              <a:rPr lang="en-US" b="1" dirty="0">
                <a:solidFill>
                  <a:schemeClr val="accent1"/>
                </a:solidFill>
                <a:effectLst/>
              </a:rPr>
              <a:t>Design</a:t>
            </a:r>
            <a:r>
              <a:rPr lang="en-US" b="0" dirty="0">
                <a:effectLst/>
              </a:rPr>
              <a:t> for security and compliance</a:t>
            </a:r>
          </a:p>
          <a:p>
            <a:br>
              <a:rPr lang="en-US" dirty="0">
                <a:effectLst/>
              </a:rPr>
            </a:br>
            <a:endParaRPr lang="es-ES" dirty="0"/>
          </a:p>
        </p:txBody>
      </p:sp>
    </p:spTree>
    <p:extLst>
      <p:ext uri="{BB962C8B-B14F-4D97-AF65-F5344CB8AC3E}">
        <p14:creationId xmlns:p14="http://schemas.microsoft.com/office/powerpoint/2010/main" val="3425603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Organize your data at scale</a:t>
            </a:r>
          </a:p>
        </p:txBody>
      </p:sp>
      <p:pic>
        <p:nvPicPr>
          <p:cNvPr id="2" name="Graphic 85" descr="Bucket with objects resource icon for the Amazon S3 service.">
            <a:extLst>
              <a:ext uri="{FF2B5EF4-FFF2-40B4-BE49-F238E27FC236}">
                <a16:creationId xmlns:a16="http://schemas.microsoft.com/office/drawing/2014/main" id="{37FEDDCD-BC60-4760-8014-C58F1C4423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60021" y="2484915"/>
            <a:ext cx="988142" cy="988142"/>
          </a:xfrm>
          <a:prstGeom prst="rect">
            <a:avLst/>
          </a:prstGeom>
        </p:spPr>
      </p:pic>
      <p:pic>
        <p:nvPicPr>
          <p:cNvPr id="8" name="Graphic 85" descr="Bucket with objects resource icon for the Amazon S3 service.">
            <a:extLst>
              <a:ext uri="{FF2B5EF4-FFF2-40B4-BE49-F238E27FC236}">
                <a16:creationId xmlns:a16="http://schemas.microsoft.com/office/drawing/2014/main" id="{6E6664CE-D440-C491-F0CC-BD57D16252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60021" y="4119388"/>
            <a:ext cx="988142" cy="988142"/>
          </a:xfrm>
          <a:prstGeom prst="rect">
            <a:avLst/>
          </a:prstGeom>
        </p:spPr>
      </p:pic>
      <p:sp>
        <p:nvSpPr>
          <p:cNvPr id="9" name="CuadroTexto 8">
            <a:extLst>
              <a:ext uri="{FF2B5EF4-FFF2-40B4-BE49-F238E27FC236}">
                <a16:creationId xmlns:a16="http://schemas.microsoft.com/office/drawing/2014/main" id="{FE465947-189E-1660-2052-195840048991}"/>
              </a:ext>
            </a:extLst>
          </p:cNvPr>
          <p:cNvSpPr txBox="1"/>
          <p:nvPr/>
        </p:nvSpPr>
        <p:spPr>
          <a:xfrm>
            <a:off x="2001808" y="3473057"/>
            <a:ext cx="1278194" cy="646331"/>
          </a:xfrm>
          <a:prstGeom prst="rect">
            <a:avLst/>
          </a:prstGeom>
          <a:noFill/>
        </p:spPr>
        <p:txBody>
          <a:bodyPr wrap="square">
            <a:spAutoFit/>
          </a:bodyPr>
          <a:lstStyle/>
          <a:p>
            <a:r>
              <a:rPr lang="en-US" dirty="0">
                <a:effectLst/>
              </a:rPr>
              <a:t>Bucket 1</a:t>
            </a:r>
            <a:br>
              <a:rPr lang="en-US" dirty="0">
                <a:effectLst/>
              </a:rPr>
            </a:br>
            <a:endParaRPr lang="es-ES" dirty="0"/>
          </a:p>
        </p:txBody>
      </p:sp>
      <p:sp>
        <p:nvSpPr>
          <p:cNvPr id="10" name="CuadroTexto 9">
            <a:extLst>
              <a:ext uri="{FF2B5EF4-FFF2-40B4-BE49-F238E27FC236}">
                <a16:creationId xmlns:a16="http://schemas.microsoft.com/office/drawing/2014/main" id="{FC2C1BD2-BA92-669E-6462-4C727F798F32}"/>
              </a:ext>
            </a:extLst>
          </p:cNvPr>
          <p:cNvSpPr txBox="1"/>
          <p:nvPr/>
        </p:nvSpPr>
        <p:spPr>
          <a:xfrm>
            <a:off x="1960021" y="5146181"/>
            <a:ext cx="1278194" cy="646331"/>
          </a:xfrm>
          <a:prstGeom prst="rect">
            <a:avLst/>
          </a:prstGeom>
          <a:noFill/>
        </p:spPr>
        <p:txBody>
          <a:bodyPr wrap="square">
            <a:spAutoFit/>
          </a:bodyPr>
          <a:lstStyle/>
          <a:p>
            <a:r>
              <a:rPr lang="en-US" dirty="0">
                <a:effectLst/>
              </a:rPr>
              <a:t>Bucket 2</a:t>
            </a:r>
            <a:br>
              <a:rPr lang="en-US" dirty="0">
                <a:effectLst/>
              </a:rPr>
            </a:br>
            <a:endParaRPr lang="es-ES" dirty="0"/>
          </a:p>
        </p:txBody>
      </p:sp>
      <p:sp>
        <p:nvSpPr>
          <p:cNvPr id="16" name="Rectángulo 15">
            <a:extLst>
              <a:ext uri="{FF2B5EF4-FFF2-40B4-BE49-F238E27FC236}">
                <a16:creationId xmlns:a16="http://schemas.microsoft.com/office/drawing/2014/main" id="{F8AE7E90-BDFB-A691-BD03-27E294DC9316}"/>
              </a:ext>
            </a:extLst>
          </p:cNvPr>
          <p:cNvSpPr/>
          <p:nvPr/>
        </p:nvSpPr>
        <p:spPr>
          <a:xfrm>
            <a:off x="781663" y="1443882"/>
            <a:ext cx="11104041" cy="5186478"/>
          </a:xfrm>
          <a:prstGeom prst="rect">
            <a:avLst/>
          </a:prstGeom>
          <a:noFill/>
          <a:ln>
            <a:solidFill>
              <a:srgbClr val="E43AA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Graphic 84" descr="AWS account group icon.">
            <a:extLst>
              <a:ext uri="{FF2B5EF4-FFF2-40B4-BE49-F238E27FC236}">
                <a16:creationId xmlns:a16="http://schemas.microsoft.com/office/drawing/2014/main" id="{503AD048-8A3E-4092-971C-9B6BEEA988B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1663" y="1443882"/>
            <a:ext cx="601657" cy="601657"/>
          </a:xfrm>
          <a:prstGeom prst="rect">
            <a:avLst/>
          </a:prstGeom>
        </p:spPr>
      </p:pic>
      <p:sp>
        <p:nvSpPr>
          <p:cNvPr id="18" name="CuadroTexto 17">
            <a:extLst>
              <a:ext uri="{FF2B5EF4-FFF2-40B4-BE49-F238E27FC236}">
                <a16:creationId xmlns:a16="http://schemas.microsoft.com/office/drawing/2014/main" id="{23D03EC5-1E31-7167-BBB9-7DAA0DDD7B8F}"/>
              </a:ext>
            </a:extLst>
          </p:cNvPr>
          <p:cNvSpPr txBox="1"/>
          <p:nvPr/>
        </p:nvSpPr>
        <p:spPr>
          <a:xfrm>
            <a:off x="1383320" y="1570115"/>
            <a:ext cx="2141544" cy="369332"/>
          </a:xfrm>
          <a:prstGeom prst="rect">
            <a:avLst/>
          </a:prstGeom>
          <a:noFill/>
        </p:spPr>
        <p:txBody>
          <a:bodyPr wrap="square">
            <a:spAutoFit/>
          </a:bodyPr>
          <a:lstStyle/>
          <a:p>
            <a:r>
              <a:rPr lang="en-US" dirty="0">
                <a:effectLst/>
              </a:rPr>
              <a:t>AWS Account</a:t>
            </a:r>
            <a:endParaRPr lang="es-ES" dirty="0"/>
          </a:p>
        </p:txBody>
      </p:sp>
      <p:sp>
        <p:nvSpPr>
          <p:cNvPr id="19" name="Rectángulo 18">
            <a:extLst>
              <a:ext uri="{FF2B5EF4-FFF2-40B4-BE49-F238E27FC236}">
                <a16:creationId xmlns:a16="http://schemas.microsoft.com/office/drawing/2014/main" id="{E02876EB-B44B-4455-71A1-0FDA6B6D18E1}"/>
              </a:ext>
            </a:extLst>
          </p:cNvPr>
          <p:cNvSpPr/>
          <p:nvPr/>
        </p:nvSpPr>
        <p:spPr>
          <a:xfrm>
            <a:off x="1383320" y="2245204"/>
            <a:ext cx="2141544" cy="35086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Rectángulo 19">
            <a:extLst>
              <a:ext uri="{FF2B5EF4-FFF2-40B4-BE49-F238E27FC236}">
                <a16:creationId xmlns:a16="http://schemas.microsoft.com/office/drawing/2014/main" id="{C2C6C593-33B8-BC33-0C1B-61E23900061E}"/>
              </a:ext>
            </a:extLst>
          </p:cNvPr>
          <p:cNvSpPr/>
          <p:nvPr/>
        </p:nvSpPr>
        <p:spPr>
          <a:xfrm>
            <a:off x="1383320" y="5876194"/>
            <a:ext cx="2141544" cy="4016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DD0BA102-6343-513C-AF0E-8001DB496B35}"/>
              </a:ext>
            </a:extLst>
          </p:cNvPr>
          <p:cNvSpPr txBox="1"/>
          <p:nvPr/>
        </p:nvSpPr>
        <p:spPr>
          <a:xfrm>
            <a:off x="2020056" y="5850519"/>
            <a:ext cx="1278194" cy="369332"/>
          </a:xfrm>
          <a:prstGeom prst="rect">
            <a:avLst/>
          </a:prstGeom>
          <a:noFill/>
        </p:spPr>
        <p:txBody>
          <a:bodyPr wrap="square">
            <a:spAutoFit/>
          </a:bodyPr>
          <a:lstStyle/>
          <a:p>
            <a:r>
              <a:rPr lang="en-US" dirty="0"/>
              <a:t>Buckets</a:t>
            </a:r>
            <a:endParaRPr lang="es-ES" dirty="0"/>
          </a:p>
        </p:txBody>
      </p:sp>
      <p:sp>
        <p:nvSpPr>
          <p:cNvPr id="26" name="Rectángulo 25">
            <a:extLst>
              <a:ext uri="{FF2B5EF4-FFF2-40B4-BE49-F238E27FC236}">
                <a16:creationId xmlns:a16="http://schemas.microsoft.com/office/drawing/2014/main" id="{C1EEAED6-943A-FDDF-3B24-49299D1D0838}"/>
              </a:ext>
            </a:extLst>
          </p:cNvPr>
          <p:cNvSpPr/>
          <p:nvPr/>
        </p:nvSpPr>
        <p:spPr>
          <a:xfrm>
            <a:off x="4042945" y="2249927"/>
            <a:ext cx="3745147" cy="35086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D37D4C65-B23D-3FC6-BCCD-7A470B50E15E}"/>
              </a:ext>
            </a:extLst>
          </p:cNvPr>
          <p:cNvSpPr/>
          <p:nvPr/>
        </p:nvSpPr>
        <p:spPr>
          <a:xfrm>
            <a:off x="4053250" y="5876194"/>
            <a:ext cx="3734842" cy="4016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a:extLst>
              <a:ext uri="{FF2B5EF4-FFF2-40B4-BE49-F238E27FC236}">
                <a16:creationId xmlns:a16="http://schemas.microsoft.com/office/drawing/2014/main" id="{F406A762-0AA1-00FF-E445-D4EDA60AF802}"/>
              </a:ext>
            </a:extLst>
          </p:cNvPr>
          <p:cNvSpPr txBox="1"/>
          <p:nvPr/>
        </p:nvSpPr>
        <p:spPr>
          <a:xfrm>
            <a:off x="5487107" y="5870123"/>
            <a:ext cx="1278194" cy="369332"/>
          </a:xfrm>
          <a:prstGeom prst="rect">
            <a:avLst/>
          </a:prstGeom>
          <a:noFill/>
        </p:spPr>
        <p:txBody>
          <a:bodyPr wrap="square">
            <a:spAutoFit/>
          </a:bodyPr>
          <a:lstStyle/>
          <a:p>
            <a:r>
              <a:rPr lang="en-US" dirty="0"/>
              <a:t>Prefixes</a:t>
            </a:r>
            <a:endParaRPr lang="es-ES" dirty="0"/>
          </a:p>
        </p:txBody>
      </p:sp>
      <p:sp>
        <p:nvSpPr>
          <p:cNvPr id="29" name="Rectángulo 28">
            <a:extLst>
              <a:ext uri="{FF2B5EF4-FFF2-40B4-BE49-F238E27FC236}">
                <a16:creationId xmlns:a16="http://schemas.microsoft.com/office/drawing/2014/main" id="{7417E775-916E-9F11-FD45-C898A2BD3C91}"/>
              </a:ext>
            </a:extLst>
          </p:cNvPr>
          <p:cNvSpPr/>
          <p:nvPr/>
        </p:nvSpPr>
        <p:spPr>
          <a:xfrm>
            <a:off x="4304040" y="2565461"/>
            <a:ext cx="3262826" cy="11988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Rectángulo 29">
            <a:extLst>
              <a:ext uri="{FF2B5EF4-FFF2-40B4-BE49-F238E27FC236}">
                <a16:creationId xmlns:a16="http://schemas.microsoft.com/office/drawing/2014/main" id="{D8FD7483-9E48-9808-FB88-865FAE50C4AB}"/>
              </a:ext>
            </a:extLst>
          </p:cNvPr>
          <p:cNvSpPr/>
          <p:nvPr/>
        </p:nvSpPr>
        <p:spPr>
          <a:xfrm>
            <a:off x="4296868" y="4161645"/>
            <a:ext cx="3269998" cy="11988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53ED8883-0634-B107-25EC-C811BF27A370}"/>
              </a:ext>
            </a:extLst>
          </p:cNvPr>
          <p:cNvSpPr txBox="1"/>
          <p:nvPr/>
        </p:nvSpPr>
        <p:spPr>
          <a:xfrm>
            <a:off x="4479539" y="2732706"/>
            <a:ext cx="3051971" cy="1200329"/>
          </a:xfrm>
          <a:prstGeom prst="rect">
            <a:avLst/>
          </a:prstGeom>
          <a:noFill/>
        </p:spPr>
        <p:txBody>
          <a:bodyPr wrap="square">
            <a:spAutoFit/>
          </a:bodyPr>
          <a:lstStyle/>
          <a:p>
            <a:r>
              <a:rPr lang="en-US" dirty="0">
                <a:effectLst/>
              </a:rPr>
              <a:t>Bucket 1/internal/users/</a:t>
            </a:r>
          </a:p>
          <a:p>
            <a:r>
              <a:rPr lang="en-US" dirty="0"/>
              <a:t>Bucket 1/internal/billing/</a:t>
            </a:r>
          </a:p>
          <a:p>
            <a:r>
              <a:rPr lang="en-US" dirty="0">
                <a:effectLst/>
              </a:rPr>
              <a:t>Bucket 1/internal/free/usage</a:t>
            </a:r>
            <a:br>
              <a:rPr lang="en-US" dirty="0">
                <a:effectLst/>
              </a:rPr>
            </a:br>
            <a:endParaRPr lang="es-ES" dirty="0"/>
          </a:p>
        </p:txBody>
      </p:sp>
      <p:sp>
        <p:nvSpPr>
          <p:cNvPr id="32" name="CuadroTexto 31">
            <a:extLst>
              <a:ext uri="{FF2B5EF4-FFF2-40B4-BE49-F238E27FC236}">
                <a16:creationId xmlns:a16="http://schemas.microsoft.com/office/drawing/2014/main" id="{DFE5ADEE-49EA-2C0E-C81C-0BE67FF3BF42}"/>
              </a:ext>
            </a:extLst>
          </p:cNvPr>
          <p:cNvSpPr txBox="1"/>
          <p:nvPr/>
        </p:nvSpPr>
        <p:spPr>
          <a:xfrm>
            <a:off x="4424892" y="4271682"/>
            <a:ext cx="3051971" cy="1200329"/>
          </a:xfrm>
          <a:prstGeom prst="rect">
            <a:avLst/>
          </a:prstGeom>
          <a:noFill/>
        </p:spPr>
        <p:txBody>
          <a:bodyPr wrap="square">
            <a:spAutoFit/>
          </a:bodyPr>
          <a:lstStyle/>
          <a:p>
            <a:r>
              <a:rPr lang="en-US" dirty="0">
                <a:effectLst/>
              </a:rPr>
              <a:t>Bucket 2/model1/train/</a:t>
            </a:r>
          </a:p>
          <a:p>
            <a:r>
              <a:rPr lang="en-US" dirty="0"/>
              <a:t>Bucket 2/model2/train/</a:t>
            </a:r>
          </a:p>
          <a:p>
            <a:r>
              <a:rPr lang="en-US" dirty="0">
                <a:effectLst/>
              </a:rPr>
              <a:t>Bucket </a:t>
            </a:r>
            <a:r>
              <a:rPr lang="en-US" dirty="0"/>
              <a:t>2</a:t>
            </a:r>
            <a:r>
              <a:rPr lang="en-US" dirty="0">
                <a:effectLst/>
              </a:rPr>
              <a:t>/model1/inference/</a:t>
            </a:r>
            <a:br>
              <a:rPr lang="en-US" dirty="0">
                <a:effectLst/>
              </a:rPr>
            </a:br>
            <a:endParaRPr lang="es-ES" dirty="0"/>
          </a:p>
        </p:txBody>
      </p:sp>
      <p:sp>
        <p:nvSpPr>
          <p:cNvPr id="33" name="Rectángulo 32">
            <a:extLst>
              <a:ext uri="{FF2B5EF4-FFF2-40B4-BE49-F238E27FC236}">
                <a16:creationId xmlns:a16="http://schemas.microsoft.com/office/drawing/2014/main" id="{E7ACE001-7D36-95D4-8CB0-98D683268E78}"/>
              </a:ext>
            </a:extLst>
          </p:cNvPr>
          <p:cNvSpPr/>
          <p:nvPr/>
        </p:nvSpPr>
        <p:spPr>
          <a:xfrm>
            <a:off x="8196133" y="2245204"/>
            <a:ext cx="3514086" cy="35086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a:extLst>
              <a:ext uri="{FF2B5EF4-FFF2-40B4-BE49-F238E27FC236}">
                <a16:creationId xmlns:a16="http://schemas.microsoft.com/office/drawing/2014/main" id="{4AAFD7EE-D95A-6C04-FAA2-44248C91781F}"/>
              </a:ext>
            </a:extLst>
          </p:cNvPr>
          <p:cNvSpPr/>
          <p:nvPr/>
        </p:nvSpPr>
        <p:spPr>
          <a:xfrm>
            <a:off x="8206438" y="5871472"/>
            <a:ext cx="3503781" cy="3483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F706D39C-CE38-C05B-EA86-313CFFA07B5F}"/>
              </a:ext>
            </a:extLst>
          </p:cNvPr>
          <p:cNvSpPr txBox="1"/>
          <p:nvPr/>
        </p:nvSpPr>
        <p:spPr>
          <a:xfrm>
            <a:off x="9530486" y="5850519"/>
            <a:ext cx="1278194" cy="369332"/>
          </a:xfrm>
          <a:prstGeom prst="rect">
            <a:avLst/>
          </a:prstGeom>
          <a:noFill/>
        </p:spPr>
        <p:txBody>
          <a:bodyPr wrap="square">
            <a:spAutoFit/>
          </a:bodyPr>
          <a:lstStyle/>
          <a:p>
            <a:r>
              <a:rPr lang="en-US" dirty="0"/>
              <a:t>Object tags</a:t>
            </a:r>
            <a:endParaRPr lang="es-ES" dirty="0"/>
          </a:p>
        </p:txBody>
      </p:sp>
      <p:sp>
        <p:nvSpPr>
          <p:cNvPr id="36" name="CuadroTexto 35">
            <a:extLst>
              <a:ext uri="{FF2B5EF4-FFF2-40B4-BE49-F238E27FC236}">
                <a16:creationId xmlns:a16="http://schemas.microsoft.com/office/drawing/2014/main" id="{2B7CA1D3-CFD9-988F-54AF-B4363FED0516}"/>
              </a:ext>
            </a:extLst>
          </p:cNvPr>
          <p:cNvSpPr txBox="1"/>
          <p:nvPr/>
        </p:nvSpPr>
        <p:spPr>
          <a:xfrm>
            <a:off x="8531302" y="2732706"/>
            <a:ext cx="3051971" cy="923330"/>
          </a:xfrm>
          <a:prstGeom prst="rect">
            <a:avLst/>
          </a:prstGeom>
          <a:noFill/>
        </p:spPr>
        <p:txBody>
          <a:bodyPr wrap="square">
            <a:spAutoFit/>
          </a:bodyPr>
          <a:lstStyle/>
          <a:p>
            <a:r>
              <a:rPr lang="en-US" dirty="0"/>
              <a:t>Department = Finance</a:t>
            </a:r>
          </a:p>
          <a:p>
            <a:r>
              <a:rPr lang="en-US" dirty="0"/>
              <a:t>Team = Business Reporting</a:t>
            </a:r>
          </a:p>
          <a:p>
            <a:r>
              <a:rPr lang="en-US" dirty="0"/>
              <a:t>Classification = Confidential</a:t>
            </a:r>
            <a:endParaRPr lang="es-ES" dirty="0"/>
          </a:p>
        </p:txBody>
      </p:sp>
      <p:sp>
        <p:nvSpPr>
          <p:cNvPr id="37" name="CuadroTexto 36">
            <a:extLst>
              <a:ext uri="{FF2B5EF4-FFF2-40B4-BE49-F238E27FC236}">
                <a16:creationId xmlns:a16="http://schemas.microsoft.com/office/drawing/2014/main" id="{B3775E25-58E9-9EAB-10E4-A8FAED580CD5}"/>
              </a:ext>
            </a:extLst>
          </p:cNvPr>
          <p:cNvSpPr txBox="1"/>
          <p:nvPr/>
        </p:nvSpPr>
        <p:spPr>
          <a:xfrm>
            <a:off x="8531301" y="4299393"/>
            <a:ext cx="3051971" cy="923330"/>
          </a:xfrm>
          <a:prstGeom prst="rect">
            <a:avLst/>
          </a:prstGeom>
          <a:noFill/>
        </p:spPr>
        <p:txBody>
          <a:bodyPr wrap="square">
            <a:spAutoFit/>
          </a:bodyPr>
          <a:lstStyle/>
          <a:p>
            <a:r>
              <a:rPr lang="en-US" dirty="0"/>
              <a:t>Department = Marketing</a:t>
            </a:r>
          </a:p>
          <a:p>
            <a:r>
              <a:rPr lang="en-US" dirty="0"/>
              <a:t>Team = Data Science</a:t>
            </a:r>
          </a:p>
          <a:p>
            <a:r>
              <a:rPr lang="en-US" dirty="0"/>
              <a:t>Classification = Confidential</a:t>
            </a:r>
            <a:endParaRPr lang="es-ES" dirty="0"/>
          </a:p>
        </p:txBody>
      </p:sp>
      <p:sp>
        <p:nvSpPr>
          <p:cNvPr id="38" name="Rectángulo 37">
            <a:extLst>
              <a:ext uri="{FF2B5EF4-FFF2-40B4-BE49-F238E27FC236}">
                <a16:creationId xmlns:a16="http://schemas.microsoft.com/office/drawing/2014/main" id="{09F0564B-2F0B-9697-9D72-D2013F028A5C}"/>
              </a:ext>
            </a:extLst>
          </p:cNvPr>
          <p:cNvSpPr/>
          <p:nvPr/>
        </p:nvSpPr>
        <p:spPr>
          <a:xfrm>
            <a:off x="8376043" y="2597395"/>
            <a:ext cx="3101132" cy="11988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Rectángulo 38">
            <a:extLst>
              <a:ext uri="{FF2B5EF4-FFF2-40B4-BE49-F238E27FC236}">
                <a16:creationId xmlns:a16="http://schemas.microsoft.com/office/drawing/2014/main" id="{1768CE72-244C-B65F-E428-ECEB484DB583}"/>
              </a:ext>
            </a:extLst>
          </p:cNvPr>
          <p:cNvSpPr/>
          <p:nvPr/>
        </p:nvSpPr>
        <p:spPr>
          <a:xfrm>
            <a:off x="8376043" y="4161645"/>
            <a:ext cx="3101132" cy="119882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547255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s-ES" sz="5400" dirty="0">
                <a:solidFill>
                  <a:schemeClr val="bg1"/>
                </a:solidFill>
              </a:rPr>
              <a:t>Agenda</a:t>
            </a:r>
          </a:p>
        </p:txBody>
      </p:sp>
      <p:sp>
        <p:nvSpPr>
          <p:cNvPr id="3" name="CuadroTexto 2">
            <a:extLst>
              <a:ext uri="{FF2B5EF4-FFF2-40B4-BE49-F238E27FC236}">
                <a16:creationId xmlns:a16="http://schemas.microsoft.com/office/drawing/2014/main" id="{023236AA-01D4-3D5B-5D9B-54B96BC946A6}"/>
              </a:ext>
            </a:extLst>
          </p:cNvPr>
          <p:cNvSpPr txBox="1"/>
          <p:nvPr/>
        </p:nvSpPr>
        <p:spPr>
          <a:xfrm>
            <a:off x="603315" y="1659118"/>
            <a:ext cx="10174177" cy="4124206"/>
          </a:xfrm>
          <a:prstGeom prst="rect">
            <a:avLst/>
          </a:prstGeom>
          <a:noFill/>
        </p:spPr>
        <p:txBody>
          <a:bodyPr wrap="square" rtlCol="0">
            <a:spAutoFit/>
          </a:bodyPr>
          <a:lstStyle/>
          <a:p>
            <a:r>
              <a:rPr lang="en-US" sz="2000" b="1" dirty="0">
                <a:solidFill>
                  <a:schemeClr val="accent1">
                    <a:lumMod val="60000"/>
                    <a:lumOff val="40000"/>
                  </a:schemeClr>
                </a:solidFill>
              </a:rPr>
              <a:t>Part 1: Theory (1:30h)</a:t>
            </a:r>
            <a:endParaRPr lang="en-US" dirty="0">
              <a:solidFill>
                <a:schemeClr val="accent1">
                  <a:lumMod val="60000"/>
                  <a:lumOff val="40000"/>
                </a:schemeClr>
              </a:solidFill>
            </a:endParaRPr>
          </a:p>
          <a:p>
            <a:pPr marL="742950" lvl="1" indent="-285750">
              <a:buFont typeface="Arial" panose="020B0604020202020204" pitchFamily="34" charset="0"/>
              <a:buChar char="•"/>
            </a:pPr>
            <a:r>
              <a:rPr lang="en-US" dirty="0"/>
              <a:t>Introduction to Data Lakes</a:t>
            </a:r>
          </a:p>
          <a:p>
            <a:pPr marL="1200150" lvl="2" indent="-285750">
              <a:buFont typeface="Arial" panose="020B0604020202020204" pitchFamily="34" charset="0"/>
              <a:buChar char="•"/>
            </a:pPr>
            <a:r>
              <a:rPr lang="en-US" dirty="0"/>
              <a:t>Comparison with Data Warehouses and Databases</a:t>
            </a:r>
          </a:p>
          <a:p>
            <a:pPr marL="742950" lvl="1" indent="-285750">
              <a:buFont typeface="Arial" panose="020B0604020202020204" pitchFamily="34" charset="0"/>
              <a:buChar char="•"/>
            </a:pPr>
            <a:r>
              <a:rPr lang="en-US" dirty="0"/>
              <a:t>How do you build a Data Lake in AWS?</a:t>
            </a:r>
          </a:p>
          <a:p>
            <a:pPr marL="742950" lvl="1" indent="-285750">
              <a:buFont typeface="Arial" panose="020B0604020202020204" pitchFamily="34" charset="0"/>
              <a:buChar char="•"/>
            </a:pPr>
            <a:r>
              <a:rPr lang="en-US" dirty="0"/>
              <a:t>AWS Glue Data Catalog</a:t>
            </a:r>
          </a:p>
          <a:p>
            <a:pPr marL="742950" lvl="1" indent="-285750">
              <a:buFont typeface="Arial" panose="020B0604020202020204" pitchFamily="34" charset="0"/>
              <a:buChar char="•"/>
            </a:pPr>
            <a:r>
              <a:rPr lang="en-US" dirty="0"/>
              <a:t>AWS Lake Formation</a:t>
            </a:r>
          </a:p>
          <a:p>
            <a:pPr marL="742950" lvl="1" indent="-285750">
              <a:buFont typeface="Arial" panose="020B0604020202020204" pitchFamily="34" charset="0"/>
              <a:buChar char="•"/>
            </a:pPr>
            <a:r>
              <a:rPr lang="en-US" dirty="0"/>
              <a:t>Modern Data Lake Architectures</a:t>
            </a:r>
          </a:p>
          <a:p>
            <a:pPr marL="742950" lvl="1" indent="-285750">
              <a:buFont typeface="Arial" panose="020B0604020202020204" pitchFamily="34" charset="0"/>
              <a:buChar char="•"/>
            </a:pPr>
            <a:r>
              <a:rPr lang="en-US" dirty="0"/>
              <a:t>Resources</a:t>
            </a:r>
          </a:p>
          <a:p>
            <a:pPr lvl="1"/>
            <a:endParaRPr lang="en-US" dirty="0"/>
          </a:p>
          <a:p>
            <a:r>
              <a:rPr lang="en-US" sz="2400" b="1" dirty="0">
                <a:solidFill>
                  <a:schemeClr val="accent3">
                    <a:lumMod val="60000"/>
                    <a:lumOff val="40000"/>
                  </a:schemeClr>
                </a:solidFill>
              </a:rPr>
              <a:t>Break (15 min)</a:t>
            </a:r>
          </a:p>
          <a:p>
            <a:pPr marL="742950" lvl="1" indent="-285750">
              <a:buFont typeface="Arial" panose="020B0604020202020204" pitchFamily="34" charset="0"/>
              <a:buChar char="•"/>
            </a:pPr>
            <a:r>
              <a:rPr lang="en-US" b="1" dirty="0"/>
              <a:t>(45 min) </a:t>
            </a:r>
            <a:r>
              <a:rPr lang="en-US" dirty="0"/>
              <a:t>Use case: Create a secure data lake with AWS Lake Formation</a:t>
            </a:r>
          </a:p>
          <a:p>
            <a:endParaRPr lang="en-US" dirty="0"/>
          </a:p>
          <a:p>
            <a:r>
              <a:rPr lang="en-US" sz="2000" b="1" dirty="0">
                <a:solidFill>
                  <a:schemeClr val="accent1">
                    <a:lumMod val="60000"/>
                    <a:lumOff val="40000"/>
                  </a:schemeClr>
                </a:solidFill>
              </a:rPr>
              <a:t>Part 2: Hands-on (30min)</a:t>
            </a:r>
          </a:p>
          <a:p>
            <a:pPr marL="800100" lvl="1" indent="-342900">
              <a:buFont typeface="Arial" panose="020B0604020202020204" pitchFamily="34" charset="0"/>
              <a:buChar char="•"/>
            </a:pPr>
            <a:r>
              <a:rPr lang="en-US" dirty="0"/>
              <a:t>AWS Educate: Getting Started with Storage (Amazon S3)</a:t>
            </a:r>
          </a:p>
        </p:txBody>
      </p:sp>
    </p:spTree>
    <p:extLst>
      <p:ext uri="{BB962C8B-B14F-4D97-AF65-F5344CB8AC3E}">
        <p14:creationId xmlns:p14="http://schemas.microsoft.com/office/powerpoint/2010/main" val="3710409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Organize your data at scale</a:t>
            </a:r>
          </a:p>
        </p:txBody>
      </p:sp>
      <p:sp>
        <p:nvSpPr>
          <p:cNvPr id="4" name="Rectangle 4">
            <a:extLst>
              <a:ext uri="{FF2B5EF4-FFF2-40B4-BE49-F238E27FC236}">
                <a16:creationId xmlns:a16="http://schemas.microsoft.com/office/drawing/2014/main" id="{FB3E051C-E4A9-BD6A-3C50-620941B7747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F74F6229-60C6-917E-82C8-DD24027F1AE5}"/>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Prefix design to scale</a:t>
            </a:r>
          </a:p>
        </p:txBody>
      </p:sp>
      <p:sp>
        <p:nvSpPr>
          <p:cNvPr id="7" name="CuadroTexto 6">
            <a:extLst>
              <a:ext uri="{FF2B5EF4-FFF2-40B4-BE49-F238E27FC236}">
                <a16:creationId xmlns:a16="http://schemas.microsoft.com/office/drawing/2014/main" id="{61B3EEFC-AE85-23AA-B455-F6806794EFE7}"/>
              </a:ext>
            </a:extLst>
          </p:cNvPr>
          <p:cNvSpPr txBox="1"/>
          <p:nvPr/>
        </p:nvSpPr>
        <p:spPr>
          <a:xfrm>
            <a:off x="1489587" y="4151671"/>
            <a:ext cx="2592826" cy="369332"/>
          </a:xfrm>
          <a:prstGeom prst="rect">
            <a:avLst/>
          </a:prstGeom>
          <a:noFill/>
        </p:spPr>
        <p:txBody>
          <a:bodyPr wrap="none" rtlCol="0">
            <a:spAutoFit/>
          </a:bodyPr>
          <a:lstStyle/>
          <a:p>
            <a:r>
              <a:rPr lang="en-US" b="1" dirty="0">
                <a:solidFill>
                  <a:schemeClr val="accent1"/>
                </a:solidFill>
              </a:rPr>
              <a:t>PUT/COPY/POST/DELETE </a:t>
            </a:r>
            <a:endParaRPr lang="es-ES" b="1" dirty="0">
              <a:solidFill>
                <a:schemeClr val="accent1"/>
              </a:solidFill>
            </a:endParaRPr>
          </a:p>
        </p:txBody>
      </p:sp>
      <p:sp>
        <p:nvSpPr>
          <p:cNvPr id="11" name="CuadroTexto 10">
            <a:extLst>
              <a:ext uri="{FF2B5EF4-FFF2-40B4-BE49-F238E27FC236}">
                <a16:creationId xmlns:a16="http://schemas.microsoft.com/office/drawing/2014/main" id="{F8C41B8A-99BE-459D-CB94-553AA582E696}"/>
              </a:ext>
            </a:extLst>
          </p:cNvPr>
          <p:cNvSpPr txBox="1"/>
          <p:nvPr/>
        </p:nvSpPr>
        <p:spPr>
          <a:xfrm>
            <a:off x="7994854" y="4210975"/>
            <a:ext cx="1184620" cy="369332"/>
          </a:xfrm>
          <a:prstGeom prst="rect">
            <a:avLst/>
          </a:prstGeom>
          <a:noFill/>
        </p:spPr>
        <p:txBody>
          <a:bodyPr wrap="none" rtlCol="0">
            <a:spAutoFit/>
          </a:bodyPr>
          <a:lstStyle/>
          <a:p>
            <a:r>
              <a:rPr lang="en-US" b="1" dirty="0">
                <a:solidFill>
                  <a:schemeClr val="accent1"/>
                </a:solidFill>
              </a:rPr>
              <a:t>GET/HEAD</a:t>
            </a:r>
            <a:endParaRPr lang="es-ES" b="1" dirty="0">
              <a:solidFill>
                <a:schemeClr val="accent1"/>
              </a:solidFill>
            </a:endParaRPr>
          </a:p>
        </p:txBody>
      </p:sp>
      <p:sp>
        <p:nvSpPr>
          <p:cNvPr id="12" name="CuadroTexto 11">
            <a:extLst>
              <a:ext uri="{FF2B5EF4-FFF2-40B4-BE49-F238E27FC236}">
                <a16:creationId xmlns:a16="http://schemas.microsoft.com/office/drawing/2014/main" id="{DC97B504-2783-6EF4-5DE4-8D5CACC42B13}"/>
              </a:ext>
            </a:extLst>
          </p:cNvPr>
          <p:cNvSpPr txBox="1"/>
          <p:nvPr/>
        </p:nvSpPr>
        <p:spPr>
          <a:xfrm>
            <a:off x="7635622" y="3103416"/>
            <a:ext cx="1903085" cy="1107996"/>
          </a:xfrm>
          <a:prstGeom prst="rect">
            <a:avLst/>
          </a:prstGeom>
          <a:noFill/>
        </p:spPr>
        <p:txBody>
          <a:bodyPr wrap="none" rtlCol="0">
            <a:spAutoFit/>
          </a:bodyPr>
          <a:lstStyle/>
          <a:p>
            <a:r>
              <a:rPr lang="en-US" sz="6600" dirty="0"/>
              <a:t>5500</a:t>
            </a:r>
            <a:endParaRPr lang="es-ES" sz="6600" dirty="0"/>
          </a:p>
        </p:txBody>
      </p:sp>
      <p:sp>
        <p:nvSpPr>
          <p:cNvPr id="13" name="CuadroTexto 12">
            <a:extLst>
              <a:ext uri="{FF2B5EF4-FFF2-40B4-BE49-F238E27FC236}">
                <a16:creationId xmlns:a16="http://schemas.microsoft.com/office/drawing/2014/main" id="{56739C8C-855E-ABD4-6A65-BAEF4C63EC32}"/>
              </a:ext>
            </a:extLst>
          </p:cNvPr>
          <p:cNvSpPr txBox="1"/>
          <p:nvPr/>
        </p:nvSpPr>
        <p:spPr>
          <a:xfrm>
            <a:off x="1816050" y="3102979"/>
            <a:ext cx="1903085" cy="1107996"/>
          </a:xfrm>
          <a:prstGeom prst="rect">
            <a:avLst/>
          </a:prstGeom>
          <a:noFill/>
        </p:spPr>
        <p:txBody>
          <a:bodyPr wrap="none" rtlCol="0">
            <a:spAutoFit/>
          </a:bodyPr>
          <a:lstStyle/>
          <a:p>
            <a:r>
              <a:rPr lang="en-US" sz="6600" dirty="0"/>
              <a:t>3500</a:t>
            </a:r>
            <a:endParaRPr lang="es-ES" sz="6600" dirty="0"/>
          </a:p>
        </p:txBody>
      </p:sp>
      <p:sp>
        <p:nvSpPr>
          <p:cNvPr id="14" name="Flecha: a la izquierda y derecha 13">
            <a:extLst>
              <a:ext uri="{FF2B5EF4-FFF2-40B4-BE49-F238E27FC236}">
                <a16:creationId xmlns:a16="http://schemas.microsoft.com/office/drawing/2014/main" id="{1C4B68A1-E868-DFDA-E9F7-F9CF62695F83}"/>
              </a:ext>
            </a:extLst>
          </p:cNvPr>
          <p:cNvSpPr/>
          <p:nvPr/>
        </p:nvSpPr>
        <p:spPr>
          <a:xfrm>
            <a:off x="4828651" y="3486106"/>
            <a:ext cx="1946432" cy="69317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A75203FF-ED46-80A5-D27B-EBD065ECC33E}"/>
              </a:ext>
            </a:extLst>
          </p:cNvPr>
          <p:cNvSpPr txBox="1"/>
          <p:nvPr/>
        </p:nvSpPr>
        <p:spPr>
          <a:xfrm>
            <a:off x="5012548" y="4521003"/>
            <a:ext cx="1622945" cy="523220"/>
          </a:xfrm>
          <a:prstGeom prst="rect">
            <a:avLst/>
          </a:prstGeom>
          <a:noFill/>
        </p:spPr>
        <p:txBody>
          <a:bodyPr wrap="none" rtlCol="0">
            <a:spAutoFit/>
          </a:bodyPr>
          <a:lstStyle/>
          <a:p>
            <a:r>
              <a:rPr lang="en-US" sz="2800" b="1" dirty="0"/>
              <a:t>Per prefix</a:t>
            </a:r>
            <a:endParaRPr lang="es-ES" sz="2800" b="1" dirty="0"/>
          </a:p>
        </p:txBody>
      </p:sp>
    </p:spTree>
    <p:extLst>
      <p:ext uri="{BB962C8B-B14F-4D97-AF65-F5344CB8AC3E}">
        <p14:creationId xmlns:p14="http://schemas.microsoft.com/office/powerpoint/2010/main" val="3672377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Example: Autonomous vehicles</a:t>
            </a:r>
          </a:p>
        </p:txBody>
      </p:sp>
      <p:pic>
        <p:nvPicPr>
          <p:cNvPr id="8" name="Gráfico 7" descr="Coche contorno">
            <a:extLst>
              <a:ext uri="{FF2B5EF4-FFF2-40B4-BE49-F238E27FC236}">
                <a16:creationId xmlns:a16="http://schemas.microsoft.com/office/drawing/2014/main" id="{520AD3A0-2B26-35AB-394F-FEAEC6B4CA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3937" y="2514600"/>
            <a:ext cx="914400" cy="914400"/>
          </a:xfrm>
          <a:prstGeom prst="rect">
            <a:avLst/>
          </a:prstGeom>
        </p:spPr>
      </p:pic>
      <p:pic>
        <p:nvPicPr>
          <p:cNvPr id="9" name="Gráfico 8" descr="Coche contorno">
            <a:extLst>
              <a:ext uri="{FF2B5EF4-FFF2-40B4-BE49-F238E27FC236}">
                <a16:creationId xmlns:a16="http://schemas.microsoft.com/office/drawing/2014/main" id="{D0EE4FA6-51C5-2716-D8C2-74DADAE9A5F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1137" y="3121247"/>
            <a:ext cx="914400" cy="914400"/>
          </a:xfrm>
          <a:prstGeom prst="rect">
            <a:avLst/>
          </a:prstGeom>
        </p:spPr>
      </p:pic>
      <p:pic>
        <p:nvPicPr>
          <p:cNvPr id="10" name="Gráfico 9" descr="Coche contorno">
            <a:extLst>
              <a:ext uri="{FF2B5EF4-FFF2-40B4-BE49-F238E27FC236}">
                <a16:creationId xmlns:a16="http://schemas.microsoft.com/office/drawing/2014/main" id="{BB1A9FEE-1557-51FE-A4C5-B011661524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47875" y="3727894"/>
            <a:ext cx="914400" cy="914400"/>
          </a:xfrm>
          <a:prstGeom prst="rect">
            <a:avLst/>
          </a:prstGeom>
        </p:spPr>
      </p:pic>
      <p:pic>
        <p:nvPicPr>
          <p:cNvPr id="11" name="Gráfico 10" descr="Coche contorno">
            <a:extLst>
              <a:ext uri="{FF2B5EF4-FFF2-40B4-BE49-F238E27FC236}">
                <a16:creationId xmlns:a16="http://schemas.microsoft.com/office/drawing/2014/main" id="{456D28FD-DD3C-280B-69C7-DE8BF4C536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4613" y="4334541"/>
            <a:ext cx="914400" cy="914400"/>
          </a:xfrm>
          <a:prstGeom prst="rect">
            <a:avLst/>
          </a:prstGeom>
        </p:spPr>
      </p:pic>
      <p:sp>
        <p:nvSpPr>
          <p:cNvPr id="12" name="CuadroTexto 11">
            <a:extLst>
              <a:ext uri="{FF2B5EF4-FFF2-40B4-BE49-F238E27FC236}">
                <a16:creationId xmlns:a16="http://schemas.microsoft.com/office/drawing/2014/main" id="{8CA0B305-F4AF-00FA-0ECF-F2779584129A}"/>
              </a:ext>
            </a:extLst>
          </p:cNvPr>
          <p:cNvSpPr txBox="1"/>
          <p:nvPr/>
        </p:nvSpPr>
        <p:spPr>
          <a:xfrm>
            <a:off x="3880021" y="2749666"/>
            <a:ext cx="7826159" cy="2031325"/>
          </a:xfrm>
          <a:prstGeom prst="rect">
            <a:avLst/>
          </a:prstGeom>
          <a:noFill/>
        </p:spPr>
        <p:txBody>
          <a:bodyPr wrap="square">
            <a:spAutoFit/>
          </a:bodyPr>
          <a:lstStyle/>
          <a:p>
            <a:pPr marL="342900" indent="-342900">
              <a:buAutoNum type="arabicPeriod"/>
            </a:pPr>
            <a:r>
              <a:rPr lang="en-US" dirty="0"/>
              <a:t>A bunch of  </a:t>
            </a:r>
            <a:r>
              <a:rPr lang="en-US" b="1" dirty="0">
                <a:solidFill>
                  <a:schemeClr val="accent1"/>
                </a:solidFill>
              </a:rPr>
              <a:t>cars </a:t>
            </a:r>
            <a:r>
              <a:rPr lang="en-US" dirty="0"/>
              <a:t>are sitting at a central location.</a:t>
            </a:r>
          </a:p>
          <a:p>
            <a:pPr marL="342900" indent="-342900">
              <a:buAutoNum type="arabicPeriod"/>
            </a:pPr>
            <a:endParaRPr lang="en-US" dirty="0">
              <a:effectLst/>
            </a:endParaRPr>
          </a:p>
          <a:p>
            <a:pPr marL="342900" indent="-342900">
              <a:buAutoNum type="arabicPeriod"/>
            </a:pPr>
            <a:r>
              <a:rPr lang="en-US" b="1" dirty="0">
                <a:solidFill>
                  <a:schemeClr val="accent1"/>
                </a:solidFill>
              </a:rPr>
              <a:t>Every day they embark</a:t>
            </a:r>
            <a:r>
              <a:rPr lang="en-US" dirty="0"/>
              <a:t>, drive around, </a:t>
            </a:r>
            <a:r>
              <a:rPr lang="en-US" b="1" dirty="0">
                <a:solidFill>
                  <a:schemeClr val="accent1"/>
                </a:solidFill>
              </a:rPr>
              <a:t>and collect a bunch of data.</a:t>
            </a:r>
          </a:p>
          <a:p>
            <a:pPr marL="342900" indent="-342900">
              <a:buAutoNum type="arabicPeriod"/>
            </a:pPr>
            <a:endParaRPr lang="en-US" dirty="0">
              <a:effectLst/>
            </a:endParaRPr>
          </a:p>
          <a:p>
            <a:pPr marL="342900" indent="-342900">
              <a:buAutoNum type="arabicPeriod"/>
            </a:pPr>
            <a:r>
              <a:rPr lang="en-US" b="1" dirty="0">
                <a:solidFill>
                  <a:schemeClr val="accent1"/>
                </a:solidFill>
                <a:effectLst/>
              </a:rPr>
              <a:t>Return home </a:t>
            </a:r>
            <a:r>
              <a:rPr lang="en-US" dirty="0">
                <a:effectLst/>
              </a:rPr>
              <a:t>(at about the </a:t>
            </a:r>
            <a:r>
              <a:rPr lang="en-US" b="1" dirty="0">
                <a:solidFill>
                  <a:schemeClr val="accent1"/>
                </a:solidFill>
                <a:effectLst/>
              </a:rPr>
              <a:t>same time</a:t>
            </a:r>
            <a:r>
              <a:rPr lang="en-US" dirty="0">
                <a:effectLst/>
              </a:rPr>
              <a:t>) and upload all</a:t>
            </a:r>
            <a:r>
              <a:rPr lang="en-US" dirty="0"/>
              <a:t> the data that they collect into the data lake.</a:t>
            </a:r>
            <a:br>
              <a:rPr lang="en-US" dirty="0">
                <a:effectLst/>
              </a:rPr>
            </a:br>
            <a:endParaRPr lang="es-ES" dirty="0"/>
          </a:p>
        </p:txBody>
      </p:sp>
    </p:spTree>
    <p:extLst>
      <p:ext uri="{BB962C8B-B14F-4D97-AF65-F5344CB8AC3E}">
        <p14:creationId xmlns:p14="http://schemas.microsoft.com/office/powerpoint/2010/main" val="2745181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Example: Autonomous vehicles</a:t>
            </a:r>
          </a:p>
        </p:txBody>
      </p:sp>
      <p:pic>
        <p:nvPicPr>
          <p:cNvPr id="2" name="Graphic 8" descr="Amazon Simple Storage Service (Amazon S3) service icon.">
            <a:extLst>
              <a:ext uri="{FF2B5EF4-FFF2-40B4-BE49-F238E27FC236}">
                <a16:creationId xmlns:a16="http://schemas.microsoft.com/office/drawing/2014/main" id="{122B151B-C029-CCA7-64B2-7110A8DD3DB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79335" y="2704482"/>
            <a:ext cx="1748630" cy="17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670BF5A4-896A-10AF-E628-09AA52960ADA}"/>
              </a:ext>
            </a:extLst>
          </p:cNvPr>
          <p:cNvSpPr txBox="1">
            <a:spLocks noChangeArrowheads="1"/>
          </p:cNvSpPr>
          <p:nvPr/>
        </p:nvSpPr>
        <p:spPr bwMode="auto">
          <a:xfrm>
            <a:off x="376047" y="4624102"/>
            <a:ext cx="37806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9" name="CuadroTexto 8">
            <a:extLst>
              <a:ext uri="{FF2B5EF4-FFF2-40B4-BE49-F238E27FC236}">
                <a16:creationId xmlns:a16="http://schemas.microsoft.com/office/drawing/2014/main" id="{C02E29EF-F8D1-B5E5-B8D5-45233E966385}"/>
              </a:ext>
            </a:extLst>
          </p:cNvPr>
          <p:cNvSpPr txBox="1"/>
          <p:nvPr/>
        </p:nvSpPr>
        <p:spPr>
          <a:xfrm>
            <a:off x="4808709" y="3255631"/>
            <a:ext cx="7826159" cy="646331"/>
          </a:xfrm>
          <a:prstGeom prst="rect">
            <a:avLst/>
          </a:prstGeom>
          <a:noFill/>
        </p:spPr>
        <p:txBody>
          <a:bodyPr wrap="square">
            <a:spAutoFit/>
          </a:bodyPr>
          <a:lstStyle/>
          <a:p>
            <a:r>
              <a:rPr lang="en-US" b="1" dirty="0">
                <a:solidFill>
                  <a:schemeClr val="accent1"/>
                </a:solidFill>
                <a:effectLst/>
              </a:rPr>
              <a:t>/daily-uploads/&lt;date&gt;/&lt;car&gt;/drive-data</a:t>
            </a:r>
            <a:br>
              <a:rPr lang="en-US" b="1" dirty="0">
                <a:solidFill>
                  <a:schemeClr val="accent1"/>
                </a:solidFill>
                <a:effectLst/>
              </a:rPr>
            </a:br>
            <a:endParaRPr lang="es-ES" b="1" dirty="0">
              <a:solidFill>
                <a:schemeClr val="accent1"/>
              </a:solidFill>
            </a:endParaRPr>
          </a:p>
        </p:txBody>
      </p:sp>
    </p:spTree>
    <p:extLst>
      <p:ext uri="{BB962C8B-B14F-4D97-AF65-F5344CB8AC3E}">
        <p14:creationId xmlns:p14="http://schemas.microsoft.com/office/powerpoint/2010/main" val="430643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Example: Autonomous vehicles</a:t>
            </a:r>
          </a:p>
        </p:txBody>
      </p:sp>
      <p:pic>
        <p:nvPicPr>
          <p:cNvPr id="2" name="Graphic 8" descr="Amazon Simple Storage Service (Amazon S3) service icon.">
            <a:extLst>
              <a:ext uri="{FF2B5EF4-FFF2-40B4-BE49-F238E27FC236}">
                <a16:creationId xmlns:a16="http://schemas.microsoft.com/office/drawing/2014/main" id="{122B151B-C029-CCA7-64B2-7110A8DD3DB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79335" y="2704482"/>
            <a:ext cx="1748630" cy="17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670BF5A4-896A-10AF-E628-09AA52960ADA}"/>
              </a:ext>
            </a:extLst>
          </p:cNvPr>
          <p:cNvSpPr txBox="1">
            <a:spLocks noChangeArrowheads="1"/>
          </p:cNvSpPr>
          <p:nvPr/>
        </p:nvSpPr>
        <p:spPr bwMode="auto">
          <a:xfrm>
            <a:off x="376047" y="4624102"/>
            <a:ext cx="37806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9" name="CuadroTexto 8">
            <a:extLst>
              <a:ext uri="{FF2B5EF4-FFF2-40B4-BE49-F238E27FC236}">
                <a16:creationId xmlns:a16="http://schemas.microsoft.com/office/drawing/2014/main" id="{C02E29EF-F8D1-B5E5-B8D5-45233E966385}"/>
              </a:ext>
            </a:extLst>
          </p:cNvPr>
          <p:cNvSpPr txBox="1"/>
          <p:nvPr/>
        </p:nvSpPr>
        <p:spPr>
          <a:xfrm>
            <a:off x="4246320" y="2669721"/>
            <a:ext cx="7826159" cy="2308324"/>
          </a:xfrm>
          <a:prstGeom prst="rect">
            <a:avLst/>
          </a:prstGeom>
          <a:noFill/>
        </p:spPr>
        <p:txBody>
          <a:bodyPr wrap="square">
            <a:spAutoFit/>
          </a:bodyPr>
          <a:lstStyle/>
          <a:p>
            <a:r>
              <a:rPr lang="en-US" b="1" dirty="0">
                <a:solidFill>
                  <a:schemeClr val="accent1"/>
                </a:solidFill>
                <a:effectLst/>
              </a:rPr>
              <a:t>/daily-uploads/20231211/CAR0</a:t>
            </a:r>
            <a:r>
              <a:rPr lang="en-US" b="1" dirty="0">
                <a:solidFill>
                  <a:schemeClr val="accent1"/>
                </a:solidFill>
                <a:effectLst/>
                <a:highlight>
                  <a:srgbClr val="FFFF00"/>
                </a:highlight>
              </a:rPr>
              <a:t>1/driv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2/driv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8/driv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1/driv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4/driv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1/driv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8/driv</a:t>
            </a:r>
            <a:r>
              <a:rPr lang="en-US" b="1" dirty="0">
                <a:solidFill>
                  <a:schemeClr val="accent1"/>
                </a:solidFill>
                <a:highlight>
                  <a:srgbClr val="FFFF00"/>
                </a:highlight>
              </a:rPr>
              <a:t>e-data/</a:t>
            </a:r>
          </a:p>
          <a:p>
            <a:r>
              <a:rPr lang="en-US" b="1" dirty="0">
                <a:solidFill>
                  <a:schemeClr val="accent1"/>
                </a:solidFill>
                <a:effectLst/>
              </a:rPr>
              <a:t>/daily-uploads/20231211/CAR0</a:t>
            </a:r>
            <a:r>
              <a:rPr lang="en-US" b="1" dirty="0">
                <a:solidFill>
                  <a:schemeClr val="accent1"/>
                </a:solidFill>
                <a:effectLst/>
                <a:highlight>
                  <a:srgbClr val="FFFF00"/>
                </a:highlight>
              </a:rPr>
              <a:t>7/driv</a:t>
            </a:r>
            <a:r>
              <a:rPr lang="en-US" b="1" dirty="0">
                <a:solidFill>
                  <a:schemeClr val="accent1"/>
                </a:solidFill>
                <a:highlight>
                  <a:srgbClr val="FFFF00"/>
                </a:highlight>
              </a:rPr>
              <a:t>e-data/</a:t>
            </a:r>
          </a:p>
        </p:txBody>
      </p:sp>
    </p:spTree>
    <p:extLst>
      <p:ext uri="{BB962C8B-B14F-4D97-AF65-F5344CB8AC3E}">
        <p14:creationId xmlns:p14="http://schemas.microsoft.com/office/powerpoint/2010/main" val="958837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Example: Autonomous vehicles</a:t>
            </a:r>
          </a:p>
        </p:txBody>
      </p:sp>
      <p:pic>
        <p:nvPicPr>
          <p:cNvPr id="2" name="Graphic 8" descr="Amazon Simple Storage Service (Amazon S3) service icon.">
            <a:extLst>
              <a:ext uri="{FF2B5EF4-FFF2-40B4-BE49-F238E27FC236}">
                <a16:creationId xmlns:a16="http://schemas.microsoft.com/office/drawing/2014/main" id="{122B151B-C029-CCA7-64B2-7110A8DD3DB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279335" y="2704482"/>
            <a:ext cx="1748630" cy="1748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670BF5A4-896A-10AF-E628-09AA52960ADA}"/>
              </a:ext>
            </a:extLst>
          </p:cNvPr>
          <p:cNvSpPr txBox="1">
            <a:spLocks noChangeArrowheads="1"/>
          </p:cNvSpPr>
          <p:nvPr/>
        </p:nvSpPr>
        <p:spPr bwMode="auto">
          <a:xfrm>
            <a:off x="376047" y="4624102"/>
            <a:ext cx="37806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9" name="CuadroTexto 8">
            <a:extLst>
              <a:ext uri="{FF2B5EF4-FFF2-40B4-BE49-F238E27FC236}">
                <a16:creationId xmlns:a16="http://schemas.microsoft.com/office/drawing/2014/main" id="{C02E29EF-F8D1-B5E5-B8D5-45233E966385}"/>
              </a:ext>
            </a:extLst>
          </p:cNvPr>
          <p:cNvSpPr txBox="1"/>
          <p:nvPr/>
        </p:nvSpPr>
        <p:spPr>
          <a:xfrm>
            <a:off x="4246320" y="2669721"/>
            <a:ext cx="7826159" cy="2308324"/>
          </a:xfrm>
          <a:prstGeom prst="rect">
            <a:avLst/>
          </a:prstGeom>
          <a:noFill/>
        </p:spPr>
        <p:txBody>
          <a:bodyPr wrap="square">
            <a:spAutoFit/>
          </a:bodyPr>
          <a:lstStyle/>
          <a:p>
            <a:r>
              <a:rPr lang="en-US" b="1" dirty="0">
                <a:solidFill>
                  <a:schemeClr val="accent1"/>
                </a:solidFill>
                <a:effectLst/>
              </a:rPr>
              <a:t>/daily-uploads/ac/</a:t>
            </a:r>
            <a:r>
              <a:rPr lang="en-US" b="1" dirty="0">
                <a:solidFill>
                  <a:schemeClr val="accent1"/>
                </a:solidFill>
                <a:effectLst/>
                <a:highlight>
                  <a:srgbClr val="FFFF00"/>
                </a:highlight>
              </a:rPr>
              <a:t>20231211/CAR01/driv</a:t>
            </a:r>
            <a:r>
              <a:rPr lang="en-US" b="1" dirty="0">
                <a:solidFill>
                  <a:schemeClr val="accent1"/>
                </a:solidFill>
                <a:highlight>
                  <a:srgbClr val="FFFF00"/>
                </a:highlight>
              </a:rPr>
              <a:t>e-data/</a:t>
            </a:r>
          </a:p>
          <a:p>
            <a:r>
              <a:rPr lang="en-US" b="1" dirty="0">
                <a:solidFill>
                  <a:schemeClr val="accent1"/>
                </a:solidFill>
                <a:effectLst/>
              </a:rPr>
              <a:t>/daily-uploads/1f/</a:t>
            </a:r>
            <a:r>
              <a:rPr lang="en-US" b="1" dirty="0">
                <a:solidFill>
                  <a:schemeClr val="accent1"/>
                </a:solidFill>
                <a:effectLst/>
                <a:highlight>
                  <a:srgbClr val="FFFF00"/>
                </a:highlight>
              </a:rPr>
              <a:t>20231211/CAR02/driv</a:t>
            </a:r>
            <a:r>
              <a:rPr lang="en-US" b="1" dirty="0">
                <a:solidFill>
                  <a:schemeClr val="accent1"/>
                </a:solidFill>
                <a:highlight>
                  <a:srgbClr val="FFFF00"/>
                </a:highlight>
              </a:rPr>
              <a:t>e-data/</a:t>
            </a:r>
          </a:p>
          <a:p>
            <a:r>
              <a:rPr lang="en-US" b="1" dirty="0">
                <a:solidFill>
                  <a:schemeClr val="accent1"/>
                </a:solidFill>
                <a:effectLst/>
              </a:rPr>
              <a:t>/daily-uploads/dd/</a:t>
            </a:r>
            <a:r>
              <a:rPr lang="en-US" b="1" dirty="0">
                <a:solidFill>
                  <a:schemeClr val="accent1"/>
                </a:solidFill>
                <a:effectLst/>
                <a:highlight>
                  <a:srgbClr val="FFFF00"/>
                </a:highlight>
              </a:rPr>
              <a:t>20231211/CAR08/driv</a:t>
            </a:r>
            <a:r>
              <a:rPr lang="en-US" b="1" dirty="0">
                <a:solidFill>
                  <a:schemeClr val="accent1"/>
                </a:solidFill>
                <a:highlight>
                  <a:srgbClr val="FFFF00"/>
                </a:highlight>
              </a:rPr>
              <a:t>e-data/</a:t>
            </a:r>
          </a:p>
          <a:p>
            <a:r>
              <a:rPr lang="en-US" b="1" dirty="0">
                <a:solidFill>
                  <a:schemeClr val="accent1"/>
                </a:solidFill>
                <a:effectLst/>
              </a:rPr>
              <a:t>/daily-uploads/ca/</a:t>
            </a:r>
            <a:r>
              <a:rPr lang="en-US" b="1" dirty="0">
                <a:solidFill>
                  <a:schemeClr val="accent1"/>
                </a:solidFill>
                <a:effectLst/>
                <a:highlight>
                  <a:srgbClr val="FFFF00"/>
                </a:highlight>
              </a:rPr>
              <a:t>20231211/CAR01/driv</a:t>
            </a:r>
            <a:r>
              <a:rPr lang="en-US" b="1" dirty="0">
                <a:solidFill>
                  <a:schemeClr val="accent1"/>
                </a:solidFill>
                <a:highlight>
                  <a:srgbClr val="FFFF00"/>
                </a:highlight>
              </a:rPr>
              <a:t>e-data/</a:t>
            </a:r>
          </a:p>
          <a:p>
            <a:r>
              <a:rPr lang="en-US" b="1" dirty="0">
                <a:solidFill>
                  <a:schemeClr val="accent1"/>
                </a:solidFill>
                <a:effectLst/>
              </a:rPr>
              <a:t>/daily-uploads/25/</a:t>
            </a:r>
            <a:r>
              <a:rPr lang="en-US" b="1" dirty="0">
                <a:solidFill>
                  <a:schemeClr val="accent1"/>
                </a:solidFill>
                <a:effectLst/>
                <a:highlight>
                  <a:srgbClr val="FFFF00"/>
                </a:highlight>
              </a:rPr>
              <a:t>20231211/CAR04/driv</a:t>
            </a:r>
            <a:r>
              <a:rPr lang="en-US" b="1" dirty="0">
                <a:solidFill>
                  <a:schemeClr val="accent1"/>
                </a:solidFill>
                <a:highlight>
                  <a:srgbClr val="FFFF00"/>
                </a:highlight>
              </a:rPr>
              <a:t>e-data/</a:t>
            </a:r>
          </a:p>
          <a:p>
            <a:r>
              <a:rPr lang="en-US" b="1" dirty="0">
                <a:solidFill>
                  <a:schemeClr val="accent1"/>
                </a:solidFill>
                <a:effectLst/>
              </a:rPr>
              <a:t>/daily-uploads/</a:t>
            </a:r>
            <a:r>
              <a:rPr lang="en-US" b="1" dirty="0" err="1">
                <a:solidFill>
                  <a:schemeClr val="accent1"/>
                </a:solidFill>
                <a:effectLst/>
              </a:rPr>
              <a:t>ef</a:t>
            </a:r>
            <a:r>
              <a:rPr lang="en-US" b="1" dirty="0">
                <a:solidFill>
                  <a:schemeClr val="accent1"/>
                </a:solidFill>
                <a:effectLst/>
              </a:rPr>
              <a:t>/</a:t>
            </a:r>
            <a:r>
              <a:rPr lang="en-US" b="1" dirty="0">
                <a:solidFill>
                  <a:schemeClr val="accent1"/>
                </a:solidFill>
                <a:effectLst/>
                <a:highlight>
                  <a:srgbClr val="FFFF00"/>
                </a:highlight>
              </a:rPr>
              <a:t>20231211/CAR01/driv</a:t>
            </a:r>
            <a:r>
              <a:rPr lang="en-US" b="1" dirty="0">
                <a:solidFill>
                  <a:schemeClr val="accent1"/>
                </a:solidFill>
                <a:highlight>
                  <a:srgbClr val="FFFF00"/>
                </a:highlight>
              </a:rPr>
              <a:t>e-data/</a:t>
            </a:r>
          </a:p>
          <a:p>
            <a:r>
              <a:rPr lang="en-US" b="1" dirty="0">
                <a:solidFill>
                  <a:schemeClr val="accent1"/>
                </a:solidFill>
                <a:effectLst/>
              </a:rPr>
              <a:t>/daily-uploads/dd/</a:t>
            </a:r>
            <a:r>
              <a:rPr lang="en-US" b="1" dirty="0">
                <a:solidFill>
                  <a:schemeClr val="accent1"/>
                </a:solidFill>
                <a:effectLst/>
                <a:highlight>
                  <a:srgbClr val="FFFF00"/>
                </a:highlight>
              </a:rPr>
              <a:t>20231211/CAR08/driv</a:t>
            </a:r>
            <a:r>
              <a:rPr lang="en-US" b="1" dirty="0">
                <a:solidFill>
                  <a:schemeClr val="accent1"/>
                </a:solidFill>
                <a:highlight>
                  <a:srgbClr val="FFFF00"/>
                </a:highlight>
              </a:rPr>
              <a:t>e-data/</a:t>
            </a:r>
          </a:p>
          <a:p>
            <a:r>
              <a:rPr lang="en-US" b="1" dirty="0">
                <a:solidFill>
                  <a:schemeClr val="accent1"/>
                </a:solidFill>
                <a:effectLst/>
              </a:rPr>
              <a:t>/daily-uploads/10/</a:t>
            </a:r>
            <a:r>
              <a:rPr lang="en-US" b="1" dirty="0">
                <a:solidFill>
                  <a:schemeClr val="accent1"/>
                </a:solidFill>
                <a:effectLst/>
                <a:highlight>
                  <a:srgbClr val="FFFF00"/>
                </a:highlight>
              </a:rPr>
              <a:t>20231211/CAR07/driv</a:t>
            </a:r>
            <a:r>
              <a:rPr lang="en-US" b="1" dirty="0">
                <a:solidFill>
                  <a:schemeClr val="accent1"/>
                </a:solidFill>
                <a:highlight>
                  <a:srgbClr val="FFFF00"/>
                </a:highlight>
              </a:rPr>
              <a:t>e-data/</a:t>
            </a:r>
          </a:p>
        </p:txBody>
      </p:sp>
      <p:sp>
        <p:nvSpPr>
          <p:cNvPr id="6" name="Rectangle 4">
            <a:extLst>
              <a:ext uri="{FF2B5EF4-FFF2-40B4-BE49-F238E27FC236}">
                <a16:creationId xmlns:a16="http://schemas.microsoft.com/office/drawing/2014/main" id="{B430FCD8-316F-6D9C-FB2E-818E1F3C995E}"/>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51552B9D-82C5-BF1D-20B6-C9C68A9C81CD}"/>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Let’s re-design our data lake structure</a:t>
            </a:r>
          </a:p>
        </p:txBody>
      </p:sp>
      <p:sp>
        <p:nvSpPr>
          <p:cNvPr id="11" name="CuadroTexto 10">
            <a:extLst>
              <a:ext uri="{FF2B5EF4-FFF2-40B4-BE49-F238E27FC236}">
                <a16:creationId xmlns:a16="http://schemas.microsoft.com/office/drawing/2014/main" id="{1D5BAC0F-C061-0D35-C345-0CA12048B709}"/>
              </a:ext>
            </a:extLst>
          </p:cNvPr>
          <p:cNvSpPr txBox="1"/>
          <p:nvPr/>
        </p:nvSpPr>
        <p:spPr>
          <a:xfrm>
            <a:off x="3005259" y="5641759"/>
            <a:ext cx="6094070" cy="646331"/>
          </a:xfrm>
          <a:prstGeom prst="rect">
            <a:avLst/>
          </a:prstGeom>
          <a:noFill/>
        </p:spPr>
        <p:txBody>
          <a:bodyPr wrap="square">
            <a:spAutoFit/>
          </a:bodyPr>
          <a:lstStyle/>
          <a:p>
            <a:r>
              <a:rPr lang="en-US" dirty="0">
                <a:hlinkClick r:id="rId6"/>
              </a:rPr>
              <a:t>Best practices design patterns: optimizing Amazon S3 performance - Amazon Simple Storage Service</a:t>
            </a:r>
            <a:endParaRPr lang="es-ES" dirty="0"/>
          </a:p>
        </p:txBody>
      </p:sp>
    </p:spTree>
    <p:extLst>
      <p:ext uri="{BB962C8B-B14F-4D97-AF65-F5344CB8AC3E}">
        <p14:creationId xmlns:p14="http://schemas.microsoft.com/office/powerpoint/2010/main" val="274207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Object design: Size and formats matter</a:t>
            </a:r>
          </a:p>
        </p:txBody>
      </p:sp>
      <p:sp>
        <p:nvSpPr>
          <p:cNvPr id="2" name="Elipse 1">
            <a:extLst>
              <a:ext uri="{FF2B5EF4-FFF2-40B4-BE49-F238E27FC236}">
                <a16:creationId xmlns:a16="http://schemas.microsoft.com/office/drawing/2014/main" id="{E3CC851D-D780-6E1B-943F-02FECCE730AC}"/>
              </a:ext>
            </a:extLst>
          </p:cNvPr>
          <p:cNvSpPr/>
          <p:nvPr/>
        </p:nvSpPr>
        <p:spPr>
          <a:xfrm>
            <a:off x="700087" y="2143125"/>
            <a:ext cx="1285875" cy="1216242"/>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Size</a:t>
            </a:r>
            <a:endParaRPr lang="es-ES" dirty="0">
              <a:solidFill>
                <a:schemeClr val="tx1"/>
              </a:solidFill>
            </a:endParaRPr>
          </a:p>
        </p:txBody>
      </p:sp>
      <p:sp>
        <p:nvSpPr>
          <p:cNvPr id="8" name="CuadroTexto 7">
            <a:extLst>
              <a:ext uri="{FF2B5EF4-FFF2-40B4-BE49-F238E27FC236}">
                <a16:creationId xmlns:a16="http://schemas.microsoft.com/office/drawing/2014/main" id="{B9CE0543-7EA1-C210-130B-9028C054A23A}"/>
              </a:ext>
            </a:extLst>
          </p:cNvPr>
          <p:cNvSpPr txBox="1"/>
          <p:nvPr/>
        </p:nvSpPr>
        <p:spPr>
          <a:xfrm>
            <a:off x="2182920" y="2143125"/>
            <a:ext cx="7826159" cy="1477328"/>
          </a:xfrm>
          <a:prstGeom prst="rect">
            <a:avLst/>
          </a:prstGeom>
          <a:noFill/>
        </p:spPr>
        <p:txBody>
          <a:bodyPr wrap="square">
            <a:spAutoFit/>
          </a:bodyPr>
          <a:lstStyle/>
          <a:p>
            <a:r>
              <a:rPr lang="en-US" b="1" dirty="0">
                <a:solidFill>
                  <a:schemeClr val="accent1"/>
                </a:solidFill>
                <a:effectLst/>
              </a:rPr>
              <a:t>Aim for large objects that are 2-16 MB+</a:t>
            </a:r>
          </a:p>
          <a:p>
            <a:r>
              <a:rPr lang="en-US" dirty="0"/>
              <a:t>	Reduces TPS on your prefixes</a:t>
            </a:r>
          </a:p>
          <a:p>
            <a:r>
              <a:rPr lang="en-US" dirty="0"/>
              <a:t>	Lowers cost on requests and storage management features</a:t>
            </a:r>
          </a:p>
          <a:p>
            <a:r>
              <a:rPr lang="en-US" dirty="0">
                <a:effectLst/>
              </a:rPr>
              <a:t>	</a:t>
            </a:r>
            <a:r>
              <a:rPr lang="en-US" dirty="0"/>
              <a:t>Reduces fewer query objects</a:t>
            </a:r>
            <a:br>
              <a:rPr lang="en-US" dirty="0">
                <a:effectLst/>
              </a:rPr>
            </a:br>
            <a:endParaRPr lang="es-ES" dirty="0"/>
          </a:p>
        </p:txBody>
      </p:sp>
    </p:spTree>
    <p:extLst>
      <p:ext uri="{BB962C8B-B14F-4D97-AF65-F5344CB8AC3E}">
        <p14:creationId xmlns:p14="http://schemas.microsoft.com/office/powerpoint/2010/main" val="1732323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Object design: Size and formats matter</a:t>
            </a:r>
          </a:p>
        </p:txBody>
      </p:sp>
      <p:sp>
        <p:nvSpPr>
          <p:cNvPr id="2" name="Elipse 1">
            <a:extLst>
              <a:ext uri="{FF2B5EF4-FFF2-40B4-BE49-F238E27FC236}">
                <a16:creationId xmlns:a16="http://schemas.microsoft.com/office/drawing/2014/main" id="{E3CC851D-D780-6E1B-943F-02FECCE730AC}"/>
              </a:ext>
            </a:extLst>
          </p:cNvPr>
          <p:cNvSpPr/>
          <p:nvPr/>
        </p:nvSpPr>
        <p:spPr>
          <a:xfrm>
            <a:off x="700087" y="2143125"/>
            <a:ext cx="1285875" cy="1216242"/>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Size</a:t>
            </a:r>
            <a:endParaRPr lang="es-ES" dirty="0">
              <a:solidFill>
                <a:schemeClr val="tx1"/>
              </a:solidFill>
            </a:endParaRPr>
          </a:p>
        </p:txBody>
      </p:sp>
      <p:sp>
        <p:nvSpPr>
          <p:cNvPr id="8" name="CuadroTexto 7">
            <a:extLst>
              <a:ext uri="{FF2B5EF4-FFF2-40B4-BE49-F238E27FC236}">
                <a16:creationId xmlns:a16="http://schemas.microsoft.com/office/drawing/2014/main" id="{B9CE0543-7EA1-C210-130B-9028C054A23A}"/>
              </a:ext>
            </a:extLst>
          </p:cNvPr>
          <p:cNvSpPr txBox="1"/>
          <p:nvPr/>
        </p:nvSpPr>
        <p:spPr>
          <a:xfrm>
            <a:off x="2182920" y="2143125"/>
            <a:ext cx="7826159" cy="1477328"/>
          </a:xfrm>
          <a:prstGeom prst="rect">
            <a:avLst/>
          </a:prstGeom>
          <a:noFill/>
        </p:spPr>
        <p:txBody>
          <a:bodyPr wrap="square">
            <a:spAutoFit/>
          </a:bodyPr>
          <a:lstStyle/>
          <a:p>
            <a:r>
              <a:rPr lang="en-US" b="1" dirty="0">
                <a:solidFill>
                  <a:schemeClr val="accent1"/>
                </a:solidFill>
                <a:effectLst/>
              </a:rPr>
              <a:t>Aim for large objects that are 2-16 MB+</a:t>
            </a:r>
          </a:p>
          <a:p>
            <a:r>
              <a:rPr lang="en-US" dirty="0"/>
              <a:t>	Reduces TPS on your prefixes</a:t>
            </a:r>
          </a:p>
          <a:p>
            <a:r>
              <a:rPr lang="en-US" dirty="0"/>
              <a:t>	Lowers cost on requests and storage management features</a:t>
            </a:r>
          </a:p>
          <a:p>
            <a:r>
              <a:rPr lang="en-US" dirty="0">
                <a:effectLst/>
              </a:rPr>
              <a:t>	</a:t>
            </a:r>
            <a:r>
              <a:rPr lang="en-US" dirty="0"/>
              <a:t>Reduces fewer query objects</a:t>
            </a:r>
            <a:br>
              <a:rPr lang="en-US" dirty="0">
                <a:effectLst/>
              </a:rPr>
            </a:br>
            <a:endParaRPr lang="es-ES" dirty="0"/>
          </a:p>
        </p:txBody>
      </p:sp>
      <p:sp>
        <p:nvSpPr>
          <p:cNvPr id="6" name="Elipse 5">
            <a:extLst>
              <a:ext uri="{FF2B5EF4-FFF2-40B4-BE49-F238E27FC236}">
                <a16:creationId xmlns:a16="http://schemas.microsoft.com/office/drawing/2014/main" id="{3D417D19-6D3F-77CD-DF0D-D280CC29280E}"/>
              </a:ext>
            </a:extLst>
          </p:cNvPr>
          <p:cNvSpPr/>
          <p:nvPr/>
        </p:nvSpPr>
        <p:spPr>
          <a:xfrm>
            <a:off x="700087" y="4110038"/>
            <a:ext cx="1285875" cy="1216242"/>
          </a:xfrm>
          <a:prstGeom prst="ellipse">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Format</a:t>
            </a:r>
            <a:endParaRPr lang="es-ES" dirty="0">
              <a:solidFill>
                <a:schemeClr val="tx1"/>
              </a:solidFill>
            </a:endParaRPr>
          </a:p>
        </p:txBody>
      </p:sp>
      <p:sp>
        <p:nvSpPr>
          <p:cNvPr id="7" name="CuadroTexto 6">
            <a:extLst>
              <a:ext uri="{FF2B5EF4-FFF2-40B4-BE49-F238E27FC236}">
                <a16:creationId xmlns:a16="http://schemas.microsoft.com/office/drawing/2014/main" id="{680B00EC-1CD5-42E6-7987-E80002E6C991}"/>
              </a:ext>
            </a:extLst>
          </p:cNvPr>
          <p:cNvSpPr txBox="1"/>
          <p:nvPr/>
        </p:nvSpPr>
        <p:spPr>
          <a:xfrm>
            <a:off x="2182920" y="4110038"/>
            <a:ext cx="7826159" cy="1477328"/>
          </a:xfrm>
          <a:prstGeom prst="rect">
            <a:avLst/>
          </a:prstGeom>
          <a:noFill/>
        </p:spPr>
        <p:txBody>
          <a:bodyPr wrap="square">
            <a:spAutoFit/>
          </a:bodyPr>
          <a:lstStyle/>
          <a:p>
            <a:r>
              <a:rPr lang="en-US" b="1" dirty="0">
                <a:solidFill>
                  <a:schemeClr val="accent1"/>
                </a:solidFill>
                <a:effectLst/>
              </a:rPr>
              <a:t>Carefully choose your formats</a:t>
            </a:r>
          </a:p>
          <a:p>
            <a:r>
              <a:rPr lang="en-US" b="1" dirty="0">
                <a:solidFill>
                  <a:schemeClr val="accent1"/>
                </a:solidFill>
              </a:rPr>
              <a:t>	</a:t>
            </a:r>
            <a:r>
              <a:rPr lang="en-US" dirty="0"/>
              <a:t>Widely adopted formats tend to have a wider ecosystem</a:t>
            </a:r>
          </a:p>
          <a:p>
            <a:r>
              <a:rPr lang="en-US" dirty="0"/>
              <a:t>	Columnar formats: compact sizes, better performance, predicate pushdowns</a:t>
            </a:r>
          </a:p>
          <a:p>
            <a:r>
              <a:rPr lang="en-US" dirty="0">
                <a:effectLst/>
              </a:rPr>
              <a:t>	Amazon S3 Select: Natively supports a range of formats</a:t>
            </a:r>
            <a:br>
              <a:rPr lang="en-US" dirty="0">
                <a:effectLst/>
              </a:rPr>
            </a:br>
            <a:endParaRPr lang="es-ES" dirty="0"/>
          </a:p>
        </p:txBody>
      </p:sp>
    </p:spTree>
    <p:extLst>
      <p:ext uri="{BB962C8B-B14F-4D97-AF65-F5344CB8AC3E}">
        <p14:creationId xmlns:p14="http://schemas.microsoft.com/office/powerpoint/2010/main" val="1869075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3ACB0400-C1BC-A1F8-465D-4FD18F11CA21}"/>
              </a:ext>
            </a:extLst>
          </p:cNvPr>
          <p:cNvSpPr/>
          <p:nvPr/>
        </p:nvSpPr>
        <p:spPr>
          <a:xfrm>
            <a:off x="10298027" y="3229735"/>
            <a:ext cx="914400" cy="13734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Rectángulo 17">
            <a:extLst>
              <a:ext uri="{FF2B5EF4-FFF2-40B4-BE49-F238E27FC236}">
                <a16:creationId xmlns:a16="http://schemas.microsoft.com/office/drawing/2014/main" id="{B66E981C-1516-E86A-C1AF-871E1DE836DD}"/>
              </a:ext>
            </a:extLst>
          </p:cNvPr>
          <p:cNvSpPr/>
          <p:nvPr/>
        </p:nvSpPr>
        <p:spPr>
          <a:xfrm>
            <a:off x="8835099" y="4603143"/>
            <a:ext cx="914400" cy="13734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FF642E93-48F4-1D9A-A278-1FCAF00057EE}"/>
              </a:ext>
            </a:extLst>
          </p:cNvPr>
          <p:cNvSpPr/>
          <p:nvPr/>
        </p:nvSpPr>
        <p:spPr>
          <a:xfrm>
            <a:off x="8801017" y="2001537"/>
            <a:ext cx="914400" cy="137340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Amazon S3: Strong Consistency</a:t>
            </a:r>
          </a:p>
        </p:txBody>
      </p:sp>
      <p:sp>
        <p:nvSpPr>
          <p:cNvPr id="9" name="Rectángulo 8">
            <a:extLst>
              <a:ext uri="{FF2B5EF4-FFF2-40B4-BE49-F238E27FC236}">
                <a16:creationId xmlns:a16="http://schemas.microsoft.com/office/drawing/2014/main" id="{D5DD4A95-3FBA-0B74-8864-A33A37092B2E}"/>
              </a:ext>
            </a:extLst>
          </p:cNvPr>
          <p:cNvSpPr/>
          <p:nvPr/>
        </p:nvSpPr>
        <p:spPr>
          <a:xfrm>
            <a:off x="860340" y="2360533"/>
            <a:ext cx="3429000" cy="101441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ingestion workloads</a:t>
            </a:r>
            <a:endParaRPr lang="es-ES" dirty="0"/>
          </a:p>
        </p:txBody>
      </p:sp>
      <p:sp>
        <p:nvSpPr>
          <p:cNvPr id="10" name="Rectángulo 9">
            <a:extLst>
              <a:ext uri="{FF2B5EF4-FFF2-40B4-BE49-F238E27FC236}">
                <a16:creationId xmlns:a16="http://schemas.microsoft.com/office/drawing/2014/main" id="{C0A5508A-2A5B-214D-AD4D-BF6AAD3410CB}"/>
              </a:ext>
            </a:extLst>
          </p:cNvPr>
          <p:cNvSpPr/>
          <p:nvPr/>
        </p:nvSpPr>
        <p:spPr>
          <a:xfrm>
            <a:off x="860340" y="4228578"/>
            <a:ext cx="3429000" cy="101441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Analytics, Machine Learning workloads</a:t>
            </a:r>
            <a:endParaRPr lang="es-ES" dirty="0"/>
          </a:p>
        </p:txBody>
      </p:sp>
      <p:pic>
        <p:nvPicPr>
          <p:cNvPr id="11" name="Graphic 8" descr="Amazon Simple Storage Service (Amazon S3) service icon.">
            <a:extLst>
              <a:ext uri="{FF2B5EF4-FFF2-40B4-BE49-F238E27FC236}">
                <a16:creationId xmlns:a16="http://schemas.microsoft.com/office/drawing/2014/main" id="{261D7D36-E239-6F1A-051D-3CD33BEC3C37}"/>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388813" y="3163982"/>
            <a:ext cx="1043778" cy="1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9">
            <a:extLst>
              <a:ext uri="{FF2B5EF4-FFF2-40B4-BE49-F238E27FC236}">
                <a16:creationId xmlns:a16="http://schemas.microsoft.com/office/drawing/2014/main" id="{D8103EFD-82A1-D895-A7E0-09EB16F0DBB9}"/>
              </a:ext>
            </a:extLst>
          </p:cNvPr>
          <p:cNvSpPr txBox="1">
            <a:spLocks noChangeArrowheads="1"/>
          </p:cNvSpPr>
          <p:nvPr/>
        </p:nvSpPr>
        <p:spPr bwMode="auto">
          <a:xfrm>
            <a:off x="5054468" y="4251563"/>
            <a:ext cx="37806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Amazon S3</a:t>
            </a:r>
          </a:p>
        </p:txBody>
      </p:sp>
      <p:pic>
        <p:nvPicPr>
          <p:cNvPr id="14" name="Gráfico 13" descr="Documento con relleno sólido">
            <a:extLst>
              <a:ext uri="{FF2B5EF4-FFF2-40B4-BE49-F238E27FC236}">
                <a16:creationId xmlns:a16="http://schemas.microsoft.com/office/drawing/2014/main" id="{440FE8DF-6CC7-70ED-F30E-DFA1EC36F53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01017" y="2203370"/>
            <a:ext cx="914400" cy="914400"/>
          </a:xfrm>
          <a:prstGeom prst="rect">
            <a:avLst/>
          </a:prstGeom>
        </p:spPr>
      </p:pic>
      <p:pic>
        <p:nvPicPr>
          <p:cNvPr id="15" name="Gráfico 14" descr="Documento con relleno sólido">
            <a:extLst>
              <a:ext uri="{FF2B5EF4-FFF2-40B4-BE49-F238E27FC236}">
                <a16:creationId xmlns:a16="http://schemas.microsoft.com/office/drawing/2014/main" id="{8C74F5CD-C2FA-1C62-D0B0-189B2BA394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850176" y="4803825"/>
            <a:ext cx="914400" cy="914400"/>
          </a:xfrm>
          <a:prstGeom prst="rect">
            <a:avLst/>
          </a:prstGeom>
        </p:spPr>
      </p:pic>
      <p:pic>
        <p:nvPicPr>
          <p:cNvPr id="16" name="Gráfico 15" descr="Documento con relleno sólido">
            <a:extLst>
              <a:ext uri="{FF2B5EF4-FFF2-40B4-BE49-F238E27FC236}">
                <a16:creationId xmlns:a16="http://schemas.microsoft.com/office/drawing/2014/main" id="{6DF01E93-ED91-699E-BE77-DFA3E69CD6F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80566" y="3469006"/>
            <a:ext cx="914400" cy="914400"/>
          </a:xfrm>
          <a:prstGeom prst="rect">
            <a:avLst/>
          </a:prstGeom>
        </p:spPr>
      </p:pic>
      <p:sp>
        <p:nvSpPr>
          <p:cNvPr id="20" name="CuadroTexto 19">
            <a:extLst>
              <a:ext uri="{FF2B5EF4-FFF2-40B4-BE49-F238E27FC236}">
                <a16:creationId xmlns:a16="http://schemas.microsoft.com/office/drawing/2014/main" id="{75CB0137-F748-3B68-AA08-0686CB2FE287}"/>
              </a:ext>
            </a:extLst>
          </p:cNvPr>
          <p:cNvSpPr txBox="1"/>
          <p:nvPr/>
        </p:nvSpPr>
        <p:spPr>
          <a:xfrm>
            <a:off x="9536941" y="1682375"/>
            <a:ext cx="425116" cy="369332"/>
          </a:xfrm>
          <a:prstGeom prst="rect">
            <a:avLst/>
          </a:prstGeom>
          <a:noFill/>
        </p:spPr>
        <p:txBody>
          <a:bodyPr wrap="none" rtlCol="0">
            <a:spAutoFit/>
          </a:bodyPr>
          <a:lstStyle/>
          <a:p>
            <a:r>
              <a:rPr lang="en-US" dirty="0"/>
              <a:t>AZ</a:t>
            </a:r>
            <a:endParaRPr lang="es-ES" dirty="0"/>
          </a:p>
        </p:txBody>
      </p:sp>
      <p:sp>
        <p:nvSpPr>
          <p:cNvPr id="21" name="CuadroTexto 20">
            <a:extLst>
              <a:ext uri="{FF2B5EF4-FFF2-40B4-BE49-F238E27FC236}">
                <a16:creationId xmlns:a16="http://schemas.microsoft.com/office/drawing/2014/main" id="{FD4CAA81-5310-13C5-4BA6-0DF529F2CA39}"/>
              </a:ext>
            </a:extLst>
          </p:cNvPr>
          <p:cNvSpPr txBox="1"/>
          <p:nvPr/>
        </p:nvSpPr>
        <p:spPr>
          <a:xfrm>
            <a:off x="10999869" y="2892963"/>
            <a:ext cx="425116" cy="369332"/>
          </a:xfrm>
          <a:prstGeom prst="rect">
            <a:avLst/>
          </a:prstGeom>
          <a:noFill/>
        </p:spPr>
        <p:txBody>
          <a:bodyPr wrap="none" rtlCol="0">
            <a:spAutoFit/>
          </a:bodyPr>
          <a:lstStyle/>
          <a:p>
            <a:r>
              <a:rPr lang="en-US" dirty="0"/>
              <a:t>AZ</a:t>
            </a:r>
            <a:endParaRPr lang="es-ES" dirty="0"/>
          </a:p>
        </p:txBody>
      </p:sp>
      <p:sp>
        <p:nvSpPr>
          <p:cNvPr id="22" name="CuadroTexto 21">
            <a:extLst>
              <a:ext uri="{FF2B5EF4-FFF2-40B4-BE49-F238E27FC236}">
                <a16:creationId xmlns:a16="http://schemas.microsoft.com/office/drawing/2014/main" id="{7C7CE1F1-730C-1BAD-B708-56D114B2167A}"/>
              </a:ext>
            </a:extLst>
          </p:cNvPr>
          <p:cNvSpPr txBox="1"/>
          <p:nvPr/>
        </p:nvSpPr>
        <p:spPr>
          <a:xfrm>
            <a:off x="9598647" y="4249788"/>
            <a:ext cx="425116" cy="369332"/>
          </a:xfrm>
          <a:prstGeom prst="rect">
            <a:avLst/>
          </a:prstGeom>
          <a:noFill/>
        </p:spPr>
        <p:txBody>
          <a:bodyPr wrap="square" rtlCol="0">
            <a:spAutoFit/>
          </a:bodyPr>
          <a:lstStyle/>
          <a:p>
            <a:r>
              <a:rPr lang="en-US" dirty="0"/>
              <a:t>AZ</a:t>
            </a:r>
            <a:endParaRPr lang="es-ES" dirty="0"/>
          </a:p>
        </p:txBody>
      </p:sp>
      <p:cxnSp>
        <p:nvCxnSpPr>
          <p:cNvPr id="24" name="Conector recto 23">
            <a:extLst>
              <a:ext uri="{FF2B5EF4-FFF2-40B4-BE49-F238E27FC236}">
                <a16:creationId xmlns:a16="http://schemas.microsoft.com/office/drawing/2014/main" id="{CBE3CE29-42C2-A78E-2CB5-DA66C0327276}"/>
              </a:ext>
            </a:extLst>
          </p:cNvPr>
          <p:cNvCxnSpPr>
            <a:cxnSpLocks/>
          </p:cNvCxnSpPr>
          <p:nvPr/>
        </p:nvCxnSpPr>
        <p:spPr>
          <a:xfrm flipV="1">
            <a:off x="6944783" y="2594427"/>
            <a:ext cx="1856234" cy="53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25A19911-55B7-5EB6-9E4A-AA8B6F7B8FC4}"/>
              </a:ext>
            </a:extLst>
          </p:cNvPr>
          <p:cNvCxnSpPr>
            <a:cxnSpLocks/>
          </p:cNvCxnSpPr>
          <p:nvPr/>
        </p:nvCxnSpPr>
        <p:spPr>
          <a:xfrm>
            <a:off x="7451142" y="3700022"/>
            <a:ext cx="28468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C9C1C8E1-950B-4BDF-EB23-819226A16765}"/>
              </a:ext>
            </a:extLst>
          </p:cNvPr>
          <p:cNvCxnSpPr>
            <a:cxnSpLocks/>
          </p:cNvCxnSpPr>
          <p:nvPr/>
        </p:nvCxnSpPr>
        <p:spPr>
          <a:xfrm>
            <a:off x="6901661" y="5416249"/>
            <a:ext cx="19424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1BB64DFB-0272-FA38-6022-BA23B6B1A803}"/>
              </a:ext>
            </a:extLst>
          </p:cNvPr>
          <p:cNvCxnSpPr>
            <a:cxnSpLocks/>
          </p:cNvCxnSpPr>
          <p:nvPr/>
        </p:nvCxnSpPr>
        <p:spPr>
          <a:xfrm flipV="1">
            <a:off x="6944783" y="2571188"/>
            <a:ext cx="0" cy="546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9BCE7E55-27E6-AFB7-D1B4-5B69DCBA59B8}"/>
              </a:ext>
            </a:extLst>
          </p:cNvPr>
          <p:cNvCxnSpPr>
            <a:cxnSpLocks/>
          </p:cNvCxnSpPr>
          <p:nvPr/>
        </p:nvCxnSpPr>
        <p:spPr>
          <a:xfrm flipV="1">
            <a:off x="6889619" y="4530534"/>
            <a:ext cx="0" cy="885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ector recto 37">
            <a:extLst>
              <a:ext uri="{FF2B5EF4-FFF2-40B4-BE49-F238E27FC236}">
                <a16:creationId xmlns:a16="http://schemas.microsoft.com/office/drawing/2014/main" id="{38E43E13-3840-4FFA-374A-C84F2ECD2E1B}"/>
              </a:ext>
            </a:extLst>
          </p:cNvPr>
          <p:cNvCxnSpPr>
            <a:cxnSpLocks/>
          </p:cNvCxnSpPr>
          <p:nvPr/>
        </p:nvCxnSpPr>
        <p:spPr>
          <a:xfrm flipV="1">
            <a:off x="10755227" y="4590117"/>
            <a:ext cx="0" cy="826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8E2EA462-8043-23B7-ACAB-3BC0213D272C}"/>
              </a:ext>
            </a:extLst>
          </p:cNvPr>
          <p:cNvCxnSpPr>
            <a:cxnSpLocks/>
          </p:cNvCxnSpPr>
          <p:nvPr/>
        </p:nvCxnSpPr>
        <p:spPr>
          <a:xfrm>
            <a:off x="9766527" y="5416249"/>
            <a:ext cx="988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A4E2C024-09C1-5381-F62D-6E919F52FFDE}"/>
              </a:ext>
            </a:extLst>
          </p:cNvPr>
          <p:cNvCxnSpPr>
            <a:cxnSpLocks/>
          </p:cNvCxnSpPr>
          <p:nvPr/>
        </p:nvCxnSpPr>
        <p:spPr>
          <a:xfrm flipV="1">
            <a:off x="10755227" y="2594427"/>
            <a:ext cx="0" cy="6353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ector recto 44">
            <a:extLst>
              <a:ext uri="{FF2B5EF4-FFF2-40B4-BE49-F238E27FC236}">
                <a16:creationId xmlns:a16="http://schemas.microsoft.com/office/drawing/2014/main" id="{C373796F-9B07-2ACD-87EF-331AF6EAA05D}"/>
              </a:ext>
            </a:extLst>
          </p:cNvPr>
          <p:cNvCxnSpPr>
            <a:cxnSpLocks/>
          </p:cNvCxnSpPr>
          <p:nvPr/>
        </p:nvCxnSpPr>
        <p:spPr>
          <a:xfrm>
            <a:off x="9715417" y="2573644"/>
            <a:ext cx="1039810" cy="1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ector recto 47">
            <a:extLst>
              <a:ext uri="{FF2B5EF4-FFF2-40B4-BE49-F238E27FC236}">
                <a16:creationId xmlns:a16="http://schemas.microsoft.com/office/drawing/2014/main" id="{26E77E86-C406-4379-8FA5-32BC1C743AC2}"/>
              </a:ext>
            </a:extLst>
          </p:cNvPr>
          <p:cNvCxnSpPr>
            <a:cxnSpLocks/>
            <a:stCxn id="18" idx="0"/>
          </p:cNvCxnSpPr>
          <p:nvPr/>
        </p:nvCxnSpPr>
        <p:spPr>
          <a:xfrm flipV="1">
            <a:off x="9292299" y="3382368"/>
            <a:ext cx="0" cy="1220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75F2D496-8BFA-CF9F-B9F4-6281E333DDD6}"/>
              </a:ext>
            </a:extLst>
          </p:cNvPr>
          <p:cNvCxnSpPr/>
          <p:nvPr/>
        </p:nvCxnSpPr>
        <p:spPr>
          <a:xfrm>
            <a:off x="4417928" y="2892963"/>
            <a:ext cx="1857375" cy="807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27E813CC-C2D0-ACB3-4F83-2925B1833472}"/>
              </a:ext>
            </a:extLst>
          </p:cNvPr>
          <p:cNvCxnSpPr/>
          <p:nvPr/>
        </p:nvCxnSpPr>
        <p:spPr>
          <a:xfrm flipH="1">
            <a:off x="4417928" y="3916439"/>
            <a:ext cx="1857375" cy="81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490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Choose a storage class for your data</a:t>
            </a:r>
          </a:p>
        </p:txBody>
      </p:sp>
      <p:sp>
        <p:nvSpPr>
          <p:cNvPr id="2" name="Rectangle 4">
            <a:extLst>
              <a:ext uri="{FF2B5EF4-FFF2-40B4-BE49-F238E27FC236}">
                <a16:creationId xmlns:a16="http://schemas.microsoft.com/office/drawing/2014/main" id="{8C03D236-02EE-1F4F-9C68-23891CD26F16}"/>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985E30A1-0760-AAD3-AB23-2035A81136BC}"/>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Optimize your cost</a:t>
            </a:r>
          </a:p>
        </p:txBody>
      </p:sp>
      <p:sp>
        <p:nvSpPr>
          <p:cNvPr id="7" name="Rectángulo 6">
            <a:extLst>
              <a:ext uri="{FF2B5EF4-FFF2-40B4-BE49-F238E27FC236}">
                <a16:creationId xmlns:a16="http://schemas.microsoft.com/office/drawing/2014/main" id="{53961841-B996-6939-18A7-C218D534C909}"/>
              </a:ext>
            </a:extLst>
          </p:cNvPr>
          <p:cNvSpPr/>
          <p:nvPr/>
        </p:nvSpPr>
        <p:spPr>
          <a:xfrm>
            <a:off x="657288" y="2432483"/>
            <a:ext cx="4687469" cy="810725"/>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Access pattern</a:t>
            </a:r>
            <a:endParaRPr lang="es-ES" dirty="0"/>
          </a:p>
        </p:txBody>
      </p:sp>
      <p:sp>
        <p:nvSpPr>
          <p:cNvPr id="8" name="Rectángulo 7">
            <a:extLst>
              <a:ext uri="{FF2B5EF4-FFF2-40B4-BE49-F238E27FC236}">
                <a16:creationId xmlns:a16="http://schemas.microsoft.com/office/drawing/2014/main" id="{A822DB59-6C6D-9B2D-A27F-4926E54E9FFF}"/>
              </a:ext>
            </a:extLst>
          </p:cNvPr>
          <p:cNvSpPr/>
          <p:nvPr/>
        </p:nvSpPr>
        <p:spPr>
          <a:xfrm>
            <a:off x="5624649" y="2432483"/>
            <a:ext cx="5150952" cy="810725"/>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Duration of storage</a:t>
            </a:r>
            <a:endParaRPr lang="es-ES" dirty="0"/>
          </a:p>
        </p:txBody>
      </p:sp>
      <p:pic>
        <p:nvPicPr>
          <p:cNvPr id="13" name="Graphic 68" descr="S3 Standard storage class icon for the Amazon S3 service.">
            <a:extLst>
              <a:ext uri="{FF2B5EF4-FFF2-40B4-BE49-F238E27FC236}">
                <a16:creationId xmlns:a16="http://schemas.microsoft.com/office/drawing/2014/main" id="{51FCFF8C-5133-406E-94B3-36975C10554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6666" y="3953703"/>
            <a:ext cx="639911" cy="639911"/>
          </a:xfrm>
          <a:prstGeom prst="rect">
            <a:avLst/>
          </a:prstGeom>
        </p:spPr>
      </p:pic>
      <p:sp>
        <p:nvSpPr>
          <p:cNvPr id="23" name="TextBox 62">
            <a:extLst>
              <a:ext uri="{FF2B5EF4-FFF2-40B4-BE49-F238E27FC236}">
                <a16:creationId xmlns:a16="http://schemas.microsoft.com/office/drawing/2014/main" id="{03BDFE94-8CD7-4905-A7A8-A1ADD3FD6F55}"/>
              </a:ext>
            </a:extLst>
          </p:cNvPr>
          <p:cNvSpPr txBox="1">
            <a:spLocks noChangeArrowheads="1"/>
          </p:cNvSpPr>
          <p:nvPr/>
        </p:nvSpPr>
        <p:spPr bwMode="auto">
          <a:xfrm>
            <a:off x="795095" y="4601551"/>
            <a:ext cx="13827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Standard</a:t>
            </a:r>
          </a:p>
        </p:txBody>
      </p:sp>
      <p:pic>
        <p:nvPicPr>
          <p:cNvPr id="25" name="Graphic 65" descr="S3 Intelligent-Tiering storage class icon for the Amazon S3 service.">
            <a:extLst>
              <a:ext uri="{FF2B5EF4-FFF2-40B4-BE49-F238E27FC236}">
                <a16:creationId xmlns:a16="http://schemas.microsoft.com/office/drawing/2014/main" id="{C50E3454-25C4-4265-AECB-E43FBA129B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33569" y="3915449"/>
            <a:ext cx="640088" cy="640088"/>
          </a:xfrm>
          <a:prstGeom prst="rect">
            <a:avLst/>
          </a:prstGeom>
        </p:spPr>
      </p:pic>
      <p:sp>
        <p:nvSpPr>
          <p:cNvPr id="27" name="TextBox 61">
            <a:extLst>
              <a:ext uri="{FF2B5EF4-FFF2-40B4-BE49-F238E27FC236}">
                <a16:creationId xmlns:a16="http://schemas.microsoft.com/office/drawing/2014/main" id="{EFE26EA4-6F06-4D41-92FE-281F2C788166}"/>
              </a:ext>
            </a:extLst>
          </p:cNvPr>
          <p:cNvSpPr txBox="1">
            <a:spLocks noChangeArrowheads="1"/>
          </p:cNvSpPr>
          <p:nvPr/>
        </p:nvSpPr>
        <p:spPr bwMode="auto">
          <a:xfrm>
            <a:off x="2009912" y="4561826"/>
            <a:ext cx="1208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Intelligent-</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Tiering</a:t>
            </a:r>
          </a:p>
        </p:txBody>
      </p:sp>
      <p:pic>
        <p:nvPicPr>
          <p:cNvPr id="28" name="Graphic 67" descr="S3 Standard-IA storage class icon for the Amazon S3 service.">
            <a:extLst>
              <a:ext uri="{FF2B5EF4-FFF2-40B4-BE49-F238E27FC236}">
                <a16:creationId xmlns:a16="http://schemas.microsoft.com/office/drawing/2014/main" id="{C2F76607-B447-4CBE-9A21-DD9BB035D83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78405" y="3893521"/>
            <a:ext cx="668482" cy="668482"/>
          </a:xfrm>
          <a:prstGeom prst="rect">
            <a:avLst/>
          </a:prstGeom>
        </p:spPr>
      </p:pic>
      <p:sp>
        <p:nvSpPr>
          <p:cNvPr id="31" name="TextBox 68">
            <a:extLst>
              <a:ext uri="{FF2B5EF4-FFF2-40B4-BE49-F238E27FC236}">
                <a16:creationId xmlns:a16="http://schemas.microsoft.com/office/drawing/2014/main" id="{E885F50A-1A40-4BA5-9BB9-41604E36EEE9}"/>
              </a:ext>
            </a:extLst>
          </p:cNvPr>
          <p:cNvSpPr txBox="1">
            <a:spLocks noChangeArrowheads="1"/>
          </p:cNvSpPr>
          <p:nvPr/>
        </p:nvSpPr>
        <p:spPr bwMode="auto">
          <a:xfrm>
            <a:off x="3220496" y="4593081"/>
            <a:ext cx="13843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Standard-IA</a:t>
            </a:r>
          </a:p>
        </p:txBody>
      </p:sp>
      <p:pic>
        <p:nvPicPr>
          <p:cNvPr id="32" name="Graphic 71" descr="S3 One Zone-IA storage class icon for the Amazon S3 service.">
            <a:extLst>
              <a:ext uri="{FF2B5EF4-FFF2-40B4-BE49-F238E27FC236}">
                <a16:creationId xmlns:a16="http://schemas.microsoft.com/office/drawing/2014/main" id="{C4391338-1D55-45F1-B16D-F794E18DE0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61552" y="3911893"/>
            <a:ext cx="650110" cy="650110"/>
          </a:xfrm>
          <a:prstGeom prst="rect">
            <a:avLst/>
          </a:prstGeom>
        </p:spPr>
      </p:pic>
      <p:sp>
        <p:nvSpPr>
          <p:cNvPr id="33" name="TextBox 67">
            <a:extLst>
              <a:ext uri="{FF2B5EF4-FFF2-40B4-BE49-F238E27FC236}">
                <a16:creationId xmlns:a16="http://schemas.microsoft.com/office/drawing/2014/main" id="{8CD0A961-F547-41CE-B6DB-499461B964BD}"/>
              </a:ext>
            </a:extLst>
          </p:cNvPr>
          <p:cNvSpPr txBox="1">
            <a:spLocks noChangeArrowheads="1"/>
          </p:cNvSpPr>
          <p:nvPr/>
        </p:nvSpPr>
        <p:spPr bwMode="auto">
          <a:xfrm>
            <a:off x="4487811" y="4551804"/>
            <a:ext cx="1158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One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Zone-IA</a:t>
            </a:r>
          </a:p>
        </p:txBody>
      </p:sp>
      <p:pic>
        <p:nvPicPr>
          <p:cNvPr id="35" name="Graphic 69" descr="S3 Glacier Flexible Retrieval storage class icon for the Amazon S3 service.">
            <a:extLst>
              <a:ext uri="{FF2B5EF4-FFF2-40B4-BE49-F238E27FC236}">
                <a16:creationId xmlns:a16="http://schemas.microsoft.com/office/drawing/2014/main" id="{B66FD2DC-4A03-4F2F-B529-81BA58329E6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99337" y="3911893"/>
            <a:ext cx="650110" cy="650110"/>
          </a:xfrm>
          <a:prstGeom prst="rect">
            <a:avLst/>
          </a:prstGeom>
        </p:spPr>
      </p:pic>
      <p:sp>
        <p:nvSpPr>
          <p:cNvPr id="36" name="TextBox 60">
            <a:extLst>
              <a:ext uri="{FF2B5EF4-FFF2-40B4-BE49-F238E27FC236}">
                <a16:creationId xmlns:a16="http://schemas.microsoft.com/office/drawing/2014/main" id="{0BE1F961-5A62-4AE2-AFA9-2C903743CA3C}"/>
              </a:ext>
            </a:extLst>
          </p:cNvPr>
          <p:cNvSpPr txBox="1">
            <a:spLocks noChangeArrowheads="1"/>
          </p:cNvSpPr>
          <p:nvPr/>
        </p:nvSpPr>
        <p:spPr bwMode="auto">
          <a:xfrm>
            <a:off x="5624649" y="4549186"/>
            <a:ext cx="14600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Glacier </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Flexible Retrieval</a:t>
            </a:r>
          </a:p>
        </p:txBody>
      </p:sp>
      <p:pic>
        <p:nvPicPr>
          <p:cNvPr id="37" name="Graphic 70" descr="S3 Glacier Deep Archive storage class icon for the Amazon S3 service.">
            <a:extLst>
              <a:ext uri="{FF2B5EF4-FFF2-40B4-BE49-F238E27FC236}">
                <a16:creationId xmlns:a16="http://schemas.microsoft.com/office/drawing/2014/main" id="{196EC08C-78EB-4D02-BC31-33F5B185913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254195" y="3925148"/>
            <a:ext cx="636855" cy="636855"/>
          </a:xfrm>
          <a:prstGeom prst="rect">
            <a:avLst/>
          </a:prstGeom>
        </p:spPr>
      </p:pic>
      <p:sp>
        <p:nvSpPr>
          <p:cNvPr id="40" name="TextBox 59">
            <a:extLst>
              <a:ext uri="{FF2B5EF4-FFF2-40B4-BE49-F238E27FC236}">
                <a16:creationId xmlns:a16="http://schemas.microsoft.com/office/drawing/2014/main" id="{6FF4A02E-43F5-49EB-B14E-94681104B8D3}"/>
              </a:ext>
            </a:extLst>
          </p:cNvPr>
          <p:cNvSpPr txBox="1">
            <a:spLocks noChangeArrowheads="1"/>
          </p:cNvSpPr>
          <p:nvPr/>
        </p:nvSpPr>
        <p:spPr bwMode="auto">
          <a:xfrm>
            <a:off x="7083013" y="4549187"/>
            <a:ext cx="1158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Glacier Deep Archive</a:t>
            </a:r>
          </a:p>
        </p:txBody>
      </p:sp>
      <p:pic>
        <p:nvPicPr>
          <p:cNvPr id="41" name="Graphic 66" descr="S3 Glacier Instant Retrieval storage class icon for the Amazon S3 service.">
            <a:extLst>
              <a:ext uri="{FF2B5EF4-FFF2-40B4-BE49-F238E27FC236}">
                <a16:creationId xmlns:a16="http://schemas.microsoft.com/office/drawing/2014/main" id="{F530127A-5D93-437D-A30B-DDB94FFC80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426382" y="3887232"/>
            <a:ext cx="668482" cy="668482"/>
          </a:xfrm>
          <a:prstGeom prst="rect">
            <a:avLst/>
          </a:prstGeom>
        </p:spPr>
      </p:pic>
      <p:sp>
        <p:nvSpPr>
          <p:cNvPr id="42" name="TextBox 59">
            <a:extLst>
              <a:ext uri="{FF2B5EF4-FFF2-40B4-BE49-F238E27FC236}">
                <a16:creationId xmlns:a16="http://schemas.microsoft.com/office/drawing/2014/main" id="{B34A4F74-DF56-4414-8EB0-E351DD29A3BA}"/>
              </a:ext>
            </a:extLst>
          </p:cNvPr>
          <p:cNvSpPr txBox="1">
            <a:spLocks noChangeArrowheads="1"/>
          </p:cNvSpPr>
          <p:nvPr/>
        </p:nvSpPr>
        <p:spPr bwMode="auto">
          <a:xfrm>
            <a:off x="8208358" y="4549186"/>
            <a:ext cx="12978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Glacier Instant Retrieval</a:t>
            </a:r>
          </a:p>
        </p:txBody>
      </p:sp>
      <p:pic>
        <p:nvPicPr>
          <p:cNvPr id="44" name="Graphic 72" descr="S3 on Outposts storage class icon for the Amazon S3 service.">
            <a:extLst>
              <a:ext uri="{FF2B5EF4-FFF2-40B4-BE49-F238E27FC236}">
                <a16:creationId xmlns:a16="http://schemas.microsoft.com/office/drawing/2014/main" id="{2D665405-3CA1-4B29-91E6-E04E8B3745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830255" y="3925148"/>
            <a:ext cx="630389" cy="630389"/>
          </a:xfrm>
          <a:prstGeom prst="rect">
            <a:avLst/>
          </a:prstGeom>
        </p:spPr>
      </p:pic>
      <p:sp>
        <p:nvSpPr>
          <p:cNvPr id="46" name="TextBox 59">
            <a:extLst>
              <a:ext uri="{FF2B5EF4-FFF2-40B4-BE49-F238E27FC236}">
                <a16:creationId xmlns:a16="http://schemas.microsoft.com/office/drawing/2014/main" id="{81316DFB-2780-4377-A0F0-C5140E9C2223}"/>
              </a:ext>
            </a:extLst>
          </p:cNvPr>
          <p:cNvSpPr txBox="1">
            <a:spLocks noChangeArrowheads="1"/>
          </p:cNvSpPr>
          <p:nvPr/>
        </p:nvSpPr>
        <p:spPr bwMode="auto">
          <a:xfrm>
            <a:off x="9618617" y="4549186"/>
            <a:ext cx="1158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S3 on Outposts</a:t>
            </a:r>
          </a:p>
        </p:txBody>
      </p:sp>
      <p:sp>
        <p:nvSpPr>
          <p:cNvPr id="49" name="CuadroTexto 48">
            <a:extLst>
              <a:ext uri="{FF2B5EF4-FFF2-40B4-BE49-F238E27FC236}">
                <a16:creationId xmlns:a16="http://schemas.microsoft.com/office/drawing/2014/main" id="{781D1754-5A33-9559-091D-33871D9CB3FC}"/>
              </a:ext>
            </a:extLst>
          </p:cNvPr>
          <p:cNvSpPr txBox="1"/>
          <p:nvPr/>
        </p:nvSpPr>
        <p:spPr>
          <a:xfrm>
            <a:off x="3984614" y="5230688"/>
            <a:ext cx="6093618" cy="369332"/>
          </a:xfrm>
          <a:prstGeom prst="rect">
            <a:avLst/>
          </a:prstGeom>
          <a:noFill/>
        </p:spPr>
        <p:txBody>
          <a:bodyPr wrap="square">
            <a:spAutoFit/>
          </a:bodyPr>
          <a:lstStyle/>
          <a:p>
            <a:r>
              <a:rPr lang="en-US" dirty="0">
                <a:hlinkClick r:id="rId20"/>
              </a:rPr>
              <a:t>Object Storage Classes – Amazon S3</a:t>
            </a:r>
            <a:endParaRPr lang="es-ES" dirty="0"/>
          </a:p>
        </p:txBody>
      </p:sp>
    </p:spTree>
    <p:extLst>
      <p:ext uri="{BB962C8B-B14F-4D97-AF65-F5344CB8AC3E}">
        <p14:creationId xmlns:p14="http://schemas.microsoft.com/office/powerpoint/2010/main" val="2290215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Multi-tiered data lake architecture</a:t>
            </a:r>
          </a:p>
        </p:txBody>
      </p:sp>
      <p:pic>
        <p:nvPicPr>
          <p:cNvPr id="10" name="Graphic 68" descr="S3 Standard storage class icon for the Amazon S3 service.">
            <a:extLst>
              <a:ext uri="{FF2B5EF4-FFF2-40B4-BE49-F238E27FC236}">
                <a16:creationId xmlns:a16="http://schemas.microsoft.com/office/drawing/2014/main" id="{230E43B1-CFFF-560A-7572-7D43F5951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6741" y="2839278"/>
            <a:ext cx="1518410" cy="1518410"/>
          </a:xfrm>
          <a:prstGeom prst="rect">
            <a:avLst/>
          </a:prstGeom>
        </p:spPr>
      </p:pic>
      <p:pic>
        <p:nvPicPr>
          <p:cNvPr id="11" name="Graphic 68" descr="S3 Standard storage class icon for the Amazon S3 service.">
            <a:extLst>
              <a:ext uri="{FF2B5EF4-FFF2-40B4-BE49-F238E27FC236}">
                <a16:creationId xmlns:a16="http://schemas.microsoft.com/office/drawing/2014/main" id="{9DA9A02B-B623-307C-349B-96134074EF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75254" y="2863248"/>
            <a:ext cx="1518410" cy="1518410"/>
          </a:xfrm>
          <a:prstGeom prst="rect">
            <a:avLst/>
          </a:prstGeom>
        </p:spPr>
      </p:pic>
      <p:pic>
        <p:nvPicPr>
          <p:cNvPr id="12" name="Graphic 68" descr="S3 Standard storage class icon for the Amazon S3 service.">
            <a:extLst>
              <a:ext uri="{FF2B5EF4-FFF2-40B4-BE49-F238E27FC236}">
                <a16:creationId xmlns:a16="http://schemas.microsoft.com/office/drawing/2014/main" id="{54EC35AE-3353-6129-8017-24DFFD5781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88396" y="2812670"/>
            <a:ext cx="1518410" cy="1518410"/>
          </a:xfrm>
          <a:prstGeom prst="rect">
            <a:avLst/>
          </a:prstGeom>
        </p:spPr>
      </p:pic>
      <p:sp>
        <p:nvSpPr>
          <p:cNvPr id="14" name="Flecha: a la derecha 13">
            <a:extLst>
              <a:ext uri="{FF2B5EF4-FFF2-40B4-BE49-F238E27FC236}">
                <a16:creationId xmlns:a16="http://schemas.microsoft.com/office/drawing/2014/main" id="{A6A62B5D-BB2A-5E8C-8762-AFA4C56D9A2B}"/>
              </a:ext>
            </a:extLst>
          </p:cNvPr>
          <p:cNvSpPr/>
          <p:nvPr/>
        </p:nvSpPr>
        <p:spPr>
          <a:xfrm>
            <a:off x="3971925" y="3314700"/>
            <a:ext cx="757238" cy="5143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lecha: a la derecha 14">
            <a:extLst>
              <a:ext uri="{FF2B5EF4-FFF2-40B4-BE49-F238E27FC236}">
                <a16:creationId xmlns:a16="http://schemas.microsoft.com/office/drawing/2014/main" id="{6DBCC667-67A4-DF33-61BB-A8374FD0F4D4}"/>
              </a:ext>
            </a:extLst>
          </p:cNvPr>
          <p:cNvSpPr/>
          <p:nvPr/>
        </p:nvSpPr>
        <p:spPr>
          <a:xfrm>
            <a:off x="7312411" y="3208115"/>
            <a:ext cx="757238" cy="5143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A217CD07-E2F2-519C-A606-59D7DE48EE6C}"/>
              </a:ext>
            </a:extLst>
          </p:cNvPr>
          <p:cNvSpPr txBox="1"/>
          <p:nvPr/>
        </p:nvSpPr>
        <p:spPr>
          <a:xfrm>
            <a:off x="1777179" y="4486275"/>
            <a:ext cx="1950919" cy="646331"/>
          </a:xfrm>
          <a:prstGeom prst="rect">
            <a:avLst/>
          </a:prstGeom>
          <a:noFill/>
        </p:spPr>
        <p:txBody>
          <a:bodyPr wrap="none" rtlCol="0">
            <a:spAutoFit/>
          </a:bodyPr>
          <a:lstStyle/>
          <a:p>
            <a:r>
              <a:rPr lang="en-US" dirty="0"/>
              <a:t>Tier 1 / Raw zone /</a:t>
            </a:r>
          </a:p>
          <a:p>
            <a:r>
              <a:rPr lang="en-US" dirty="0"/>
              <a:t>Bronze</a:t>
            </a:r>
            <a:endParaRPr lang="es-ES" dirty="0"/>
          </a:p>
        </p:txBody>
      </p:sp>
      <p:sp>
        <p:nvSpPr>
          <p:cNvPr id="17" name="CuadroTexto 16">
            <a:extLst>
              <a:ext uri="{FF2B5EF4-FFF2-40B4-BE49-F238E27FC236}">
                <a16:creationId xmlns:a16="http://schemas.microsoft.com/office/drawing/2014/main" id="{0984104A-44AF-9A44-F19E-F6A7FB7A9F62}"/>
              </a:ext>
            </a:extLst>
          </p:cNvPr>
          <p:cNvSpPr txBox="1"/>
          <p:nvPr/>
        </p:nvSpPr>
        <p:spPr>
          <a:xfrm>
            <a:off x="4859485" y="4486275"/>
            <a:ext cx="2149948" cy="646331"/>
          </a:xfrm>
          <a:prstGeom prst="rect">
            <a:avLst/>
          </a:prstGeom>
          <a:noFill/>
        </p:spPr>
        <p:txBody>
          <a:bodyPr wrap="none" rtlCol="0">
            <a:spAutoFit/>
          </a:bodyPr>
          <a:lstStyle/>
          <a:p>
            <a:r>
              <a:rPr lang="en-US" dirty="0"/>
              <a:t>Tier 2 / Curated zone</a:t>
            </a:r>
          </a:p>
          <a:p>
            <a:r>
              <a:rPr lang="en-US" dirty="0"/>
              <a:t>/ Silver</a:t>
            </a:r>
            <a:endParaRPr lang="es-ES" dirty="0"/>
          </a:p>
        </p:txBody>
      </p:sp>
      <p:sp>
        <p:nvSpPr>
          <p:cNvPr id="18" name="CuadroTexto 17">
            <a:extLst>
              <a:ext uri="{FF2B5EF4-FFF2-40B4-BE49-F238E27FC236}">
                <a16:creationId xmlns:a16="http://schemas.microsoft.com/office/drawing/2014/main" id="{D8576164-E49B-872F-A466-A8A8E633E410}"/>
              </a:ext>
            </a:extLst>
          </p:cNvPr>
          <p:cNvSpPr txBox="1"/>
          <p:nvPr/>
        </p:nvSpPr>
        <p:spPr>
          <a:xfrm>
            <a:off x="8420868" y="4486275"/>
            <a:ext cx="2125967" cy="646331"/>
          </a:xfrm>
          <a:prstGeom prst="rect">
            <a:avLst/>
          </a:prstGeom>
          <a:noFill/>
        </p:spPr>
        <p:txBody>
          <a:bodyPr wrap="none" rtlCol="0">
            <a:spAutoFit/>
          </a:bodyPr>
          <a:lstStyle/>
          <a:p>
            <a:r>
              <a:rPr lang="en-US" dirty="0"/>
              <a:t>Tier 3 / Refined zone</a:t>
            </a:r>
          </a:p>
          <a:p>
            <a:r>
              <a:rPr lang="en-US" dirty="0"/>
              <a:t>/ Gold</a:t>
            </a:r>
            <a:endParaRPr lang="es-ES" dirty="0"/>
          </a:p>
        </p:txBody>
      </p:sp>
      <p:sp>
        <p:nvSpPr>
          <p:cNvPr id="20" name="Flecha: a la derecha 19">
            <a:extLst>
              <a:ext uri="{FF2B5EF4-FFF2-40B4-BE49-F238E27FC236}">
                <a16:creationId xmlns:a16="http://schemas.microsoft.com/office/drawing/2014/main" id="{BBF2A409-C3AE-5969-39D5-51DD179B4B0D}"/>
              </a:ext>
            </a:extLst>
          </p:cNvPr>
          <p:cNvSpPr/>
          <p:nvPr/>
        </p:nvSpPr>
        <p:spPr>
          <a:xfrm>
            <a:off x="1781187" y="1831339"/>
            <a:ext cx="8425619" cy="740982"/>
          </a:xfrm>
          <a:prstGeom prst="right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Improve data quality</a:t>
            </a:r>
            <a:endParaRPr lang="es-ES" b="1" dirty="0">
              <a:solidFill>
                <a:schemeClr val="tx1"/>
              </a:solidFill>
            </a:endParaRPr>
          </a:p>
        </p:txBody>
      </p:sp>
    </p:spTree>
    <p:extLst>
      <p:ext uri="{BB962C8B-B14F-4D97-AF65-F5344CB8AC3E}">
        <p14:creationId xmlns:p14="http://schemas.microsoft.com/office/powerpoint/2010/main" val="204868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Flecha: a la derecha 22">
            <a:extLst>
              <a:ext uri="{FF2B5EF4-FFF2-40B4-BE49-F238E27FC236}">
                <a16:creationId xmlns:a16="http://schemas.microsoft.com/office/drawing/2014/main" id="{37996EB6-304A-3E19-1960-28092A9552AA}"/>
              </a:ext>
            </a:extLst>
          </p:cNvPr>
          <p:cNvSpPr/>
          <p:nvPr/>
        </p:nvSpPr>
        <p:spPr>
          <a:xfrm rot="16043319">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Flecha: a la derecha 24">
            <a:extLst>
              <a:ext uri="{FF2B5EF4-FFF2-40B4-BE49-F238E27FC236}">
                <a16:creationId xmlns:a16="http://schemas.microsoft.com/office/drawing/2014/main" id="{54638A1E-2EA2-2925-D97C-20F61C913370}"/>
              </a:ext>
            </a:extLst>
          </p:cNvPr>
          <p:cNvSpPr/>
          <p:nvPr/>
        </p:nvSpPr>
        <p:spPr>
          <a:xfrm rot="16043319">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9" name="Rectángulo 48">
            <a:extLst>
              <a:ext uri="{FF2B5EF4-FFF2-40B4-BE49-F238E27FC236}">
                <a16:creationId xmlns:a16="http://schemas.microsoft.com/office/drawing/2014/main" id="{33F3E097-937C-D07A-62FB-64D799F395FC}"/>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3: Data Lakes</a:t>
            </a:r>
            <a:endParaRPr lang="es-ES" dirty="0"/>
          </a:p>
        </p:txBody>
      </p:sp>
    </p:spTree>
    <p:extLst>
      <p:ext uri="{BB962C8B-B14F-4D97-AF65-F5344CB8AC3E}">
        <p14:creationId xmlns:p14="http://schemas.microsoft.com/office/powerpoint/2010/main" val="1305032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The data lake ecosystem</a:t>
            </a:r>
          </a:p>
        </p:txBody>
      </p:sp>
      <p:sp>
        <p:nvSpPr>
          <p:cNvPr id="11" name="Rectángulo 10">
            <a:extLst>
              <a:ext uri="{FF2B5EF4-FFF2-40B4-BE49-F238E27FC236}">
                <a16:creationId xmlns:a16="http://schemas.microsoft.com/office/drawing/2014/main" id="{27789D10-F09E-7962-93FE-4C1ED7E271A7}"/>
              </a:ext>
            </a:extLst>
          </p:cNvPr>
          <p:cNvSpPr/>
          <p:nvPr/>
        </p:nvSpPr>
        <p:spPr>
          <a:xfrm>
            <a:off x="4200526" y="2814638"/>
            <a:ext cx="3157537" cy="21859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aphic 8" descr="Amazon Simple Storage Service (Amazon S3) service icon.">
            <a:extLst>
              <a:ext uri="{FF2B5EF4-FFF2-40B4-BE49-F238E27FC236}">
                <a16:creationId xmlns:a16="http://schemas.microsoft.com/office/drawing/2014/main" id="{B0FDB1EF-E0CD-09FD-9664-45C7AE05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172075" y="3066212"/>
            <a:ext cx="103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1A6150A5-78B3-CAEE-CE43-1393A134A44D}"/>
              </a:ext>
            </a:extLst>
          </p:cNvPr>
          <p:cNvSpPr txBox="1">
            <a:spLocks noChangeArrowheads="1"/>
          </p:cNvSpPr>
          <p:nvPr/>
        </p:nvSpPr>
        <p:spPr bwMode="auto">
          <a:xfrm>
            <a:off x="3862198" y="4181190"/>
            <a:ext cx="3780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5" name="Rectángulo 14">
            <a:extLst>
              <a:ext uri="{FF2B5EF4-FFF2-40B4-BE49-F238E27FC236}">
                <a16:creationId xmlns:a16="http://schemas.microsoft.com/office/drawing/2014/main" id="{DD8BC731-8008-28DB-BDD2-6C014C58A593}"/>
              </a:ext>
            </a:extLst>
          </p:cNvPr>
          <p:cNvSpPr/>
          <p:nvPr/>
        </p:nvSpPr>
        <p:spPr>
          <a:xfrm>
            <a:off x="4200526" y="5097045"/>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a:extLst>
              <a:ext uri="{FF2B5EF4-FFF2-40B4-BE49-F238E27FC236}">
                <a16:creationId xmlns:a16="http://schemas.microsoft.com/office/drawing/2014/main" id="{F1EF3954-1110-95AC-BF29-7621F4351C67}"/>
              </a:ext>
            </a:extLst>
          </p:cNvPr>
          <p:cNvSpPr txBox="1">
            <a:spLocks noChangeArrowheads="1"/>
          </p:cNvSpPr>
          <p:nvPr/>
        </p:nvSpPr>
        <p:spPr bwMode="auto">
          <a:xfrm>
            <a:off x="3888978" y="5087930"/>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lake</a:t>
            </a:r>
          </a:p>
        </p:txBody>
      </p:sp>
    </p:spTree>
    <p:extLst>
      <p:ext uri="{BB962C8B-B14F-4D97-AF65-F5344CB8AC3E}">
        <p14:creationId xmlns:p14="http://schemas.microsoft.com/office/powerpoint/2010/main" val="376886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3C548465-0E65-3CD2-0200-A4AAE2D5C0FF}"/>
              </a:ext>
            </a:extLst>
          </p:cNvPr>
          <p:cNvSpPr/>
          <p:nvPr/>
        </p:nvSpPr>
        <p:spPr>
          <a:xfrm>
            <a:off x="3907632" y="1443882"/>
            <a:ext cx="3780632" cy="4813384"/>
          </a:xfrm>
          <a:prstGeom prst="rect">
            <a:avLst/>
          </a:prstGeom>
          <a:solidFill>
            <a:schemeClr val="bg1"/>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8DAF3747-D112-3DFF-B768-75DDE5AD2D37}"/>
              </a:ext>
            </a:extLst>
          </p:cNvPr>
          <p:cNvSpPr/>
          <p:nvPr/>
        </p:nvSpPr>
        <p:spPr>
          <a:xfrm>
            <a:off x="4214812" y="1611730"/>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The data lake ecosystem</a:t>
            </a:r>
          </a:p>
        </p:txBody>
      </p:sp>
      <p:sp>
        <p:nvSpPr>
          <p:cNvPr id="11" name="Rectángulo 10">
            <a:extLst>
              <a:ext uri="{FF2B5EF4-FFF2-40B4-BE49-F238E27FC236}">
                <a16:creationId xmlns:a16="http://schemas.microsoft.com/office/drawing/2014/main" id="{27789D10-F09E-7962-93FE-4C1ED7E271A7}"/>
              </a:ext>
            </a:extLst>
          </p:cNvPr>
          <p:cNvSpPr/>
          <p:nvPr/>
        </p:nvSpPr>
        <p:spPr>
          <a:xfrm>
            <a:off x="4229101" y="3205426"/>
            <a:ext cx="3157537" cy="21859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aphic 8" descr="Amazon Simple Storage Service (Amazon S3) service icon.">
            <a:extLst>
              <a:ext uri="{FF2B5EF4-FFF2-40B4-BE49-F238E27FC236}">
                <a16:creationId xmlns:a16="http://schemas.microsoft.com/office/drawing/2014/main" id="{B0FDB1EF-E0CD-09FD-9664-45C7AE05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5333415" y="3541214"/>
            <a:ext cx="103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1A6150A5-78B3-CAEE-CE43-1393A134A44D}"/>
              </a:ext>
            </a:extLst>
          </p:cNvPr>
          <p:cNvSpPr txBox="1">
            <a:spLocks noChangeArrowheads="1"/>
          </p:cNvSpPr>
          <p:nvPr/>
        </p:nvSpPr>
        <p:spPr bwMode="auto">
          <a:xfrm>
            <a:off x="3890773" y="4571978"/>
            <a:ext cx="3780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5" name="Rectángulo 14">
            <a:extLst>
              <a:ext uri="{FF2B5EF4-FFF2-40B4-BE49-F238E27FC236}">
                <a16:creationId xmlns:a16="http://schemas.microsoft.com/office/drawing/2014/main" id="{DD8BC731-8008-28DB-BDD2-6C014C58A593}"/>
              </a:ext>
            </a:extLst>
          </p:cNvPr>
          <p:cNvSpPr/>
          <p:nvPr/>
        </p:nvSpPr>
        <p:spPr>
          <a:xfrm>
            <a:off x="4229101" y="5487833"/>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a:extLst>
              <a:ext uri="{FF2B5EF4-FFF2-40B4-BE49-F238E27FC236}">
                <a16:creationId xmlns:a16="http://schemas.microsoft.com/office/drawing/2014/main" id="{F1EF3954-1110-95AC-BF29-7621F4351C67}"/>
              </a:ext>
            </a:extLst>
          </p:cNvPr>
          <p:cNvSpPr txBox="1">
            <a:spLocks noChangeArrowheads="1"/>
          </p:cNvSpPr>
          <p:nvPr/>
        </p:nvSpPr>
        <p:spPr bwMode="auto">
          <a:xfrm>
            <a:off x="3890772" y="1622216"/>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governance and catalog</a:t>
            </a:r>
          </a:p>
        </p:txBody>
      </p:sp>
      <p:sp>
        <p:nvSpPr>
          <p:cNvPr id="2" name="Rectángulo 1">
            <a:extLst>
              <a:ext uri="{FF2B5EF4-FFF2-40B4-BE49-F238E27FC236}">
                <a16:creationId xmlns:a16="http://schemas.microsoft.com/office/drawing/2014/main" id="{B91403C7-84B0-F571-B497-073E7E03C759}"/>
              </a:ext>
            </a:extLst>
          </p:cNvPr>
          <p:cNvSpPr/>
          <p:nvPr/>
        </p:nvSpPr>
        <p:spPr>
          <a:xfrm>
            <a:off x="4229101" y="2062426"/>
            <a:ext cx="3157536" cy="9945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6"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6250423"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5419727" y="2796685"/>
            <a:ext cx="2268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8" name="Graphic 9" descr="AWS Lake Formation service icon.">
            <a:extLst>
              <a:ext uri="{FF2B5EF4-FFF2-40B4-BE49-F238E27FC236}">
                <a16:creationId xmlns:a16="http://schemas.microsoft.com/office/drawing/2014/main" id="{BAB96DF9-5E50-445C-848E-1706E8EFFCA3}"/>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4897077"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7">
            <a:extLst>
              <a:ext uri="{FF2B5EF4-FFF2-40B4-BE49-F238E27FC236}">
                <a16:creationId xmlns:a16="http://schemas.microsoft.com/office/drawing/2014/main" id="{59A41121-A387-413E-AC72-7CB44088F6BE}"/>
              </a:ext>
            </a:extLst>
          </p:cNvPr>
          <p:cNvSpPr txBox="1">
            <a:spLocks noChangeArrowheads="1"/>
          </p:cNvSpPr>
          <p:nvPr/>
        </p:nvSpPr>
        <p:spPr bwMode="auto">
          <a:xfrm>
            <a:off x="4079290" y="2767633"/>
            <a:ext cx="2292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10" name="TextBox 9">
            <a:extLst>
              <a:ext uri="{FF2B5EF4-FFF2-40B4-BE49-F238E27FC236}">
                <a16:creationId xmlns:a16="http://schemas.microsoft.com/office/drawing/2014/main" id="{D09CE4CC-B1B9-C7AD-CF05-4648910DB746}"/>
              </a:ext>
            </a:extLst>
          </p:cNvPr>
          <p:cNvSpPr txBox="1">
            <a:spLocks noChangeArrowheads="1"/>
          </p:cNvSpPr>
          <p:nvPr/>
        </p:nvSpPr>
        <p:spPr bwMode="auto">
          <a:xfrm>
            <a:off x="4544425" y="5505527"/>
            <a:ext cx="2526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lake</a:t>
            </a:r>
          </a:p>
        </p:txBody>
      </p:sp>
    </p:spTree>
    <p:extLst>
      <p:ext uri="{BB962C8B-B14F-4D97-AF65-F5344CB8AC3E}">
        <p14:creationId xmlns:p14="http://schemas.microsoft.com/office/powerpoint/2010/main" val="972388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E4F95A69-9969-6C01-8ED1-771FDF25C876}"/>
              </a:ext>
            </a:extLst>
          </p:cNvPr>
          <p:cNvSpPr/>
          <p:nvPr/>
        </p:nvSpPr>
        <p:spPr>
          <a:xfrm>
            <a:off x="276270" y="1443883"/>
            <a:ext cx="5845410" cy="3933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 name="Rectángulo 16">
            <a:extLst>
              <a:ext uri="{FF2B5EF4-FFF2-40B4-BE49-F238E27FC236}">
                <a16:creationId xmlns:a16="http://schemas.microsoft.com/office/drawing/2014/main" id="{3C548465-0E65-3CD2-0200-A4AAE2D5C0FF}"/>
              </a:ext>
            </a:extLst>
          </p:cNvPr>
          <p:cNvSpPr/>
          <p:nvPr/>
        </p:nvSpPr>
        <p:spPr>
          <a:xfrm>
            <a:off x="7154069" y="1443882"/>
            <a:ext cx="3780632" cy="4813384"/>
          </a:xfrm>
          <a:prstGeom prst="rect">
            <a:avLst/>
          </a:prstGeom>
          <a:solidFill>
            <a:schemeClr val="bg1"/>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8DAF3747-D112-3DFF-B768-75DDE5AD2D37}"/>
              </a:ext>
            </a:extLst>
          </p:cNvPr>
          <p:cNvSpPr/>
          <p:nvPr/>
        </p:nvSpPr>
        <p:spPr>
          <a:xfrm>
            <a:off x="7461249" y="1611730"/>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97013" y="6385354"/>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The data lake ecosystem</a:t>
            </a:r>
          </a:p>
        </p:txBody>
      </p:sp>
      <p:sp>
        <p:nvSpPr>
          <p:cNvPr id="11" name="Rectángulo 10">
            <a:extLst>
              <a:ext uri="{FF2B5EF4-FFF2-40B4-BE49-F238E27FC236}">
                <a16:creationId xmlns:a16="http://schemas.microsoft.com/office/drawing/2014/main" id="{27789D10-F09E-7962-93FE-4C1ED7E271A7}"/>
              </a:ext>
            </a:extLst>
          </p:cNvPr>
          <p:cNvSpPr/>
          <p:nvPr/>
        </p:nvSpPr>
        <p:spPr>
          <a:xfrm>
            <a:off x="7475538" y="3205426"/>
            <a:ext cx="3157537" cy="21859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aphic 8" descr="Amazon Simple Storage Service (Amazon S3) service icon.">
            <a:extLst>
              <a:ext uri="{FF2B5EF4-FFF2-40B4-BE49-F238E27FC236}">
                <a16:creationId xmlns:a16="http://schemas.microsoft.com/office/drawing/2014/main" id="{B0FDB1EF-E0CD-09FD-9664-45C7AE05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579852" y="3541214"/>
            <a:ext cx="103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1A6150A5-78B3-CAEE-CE43-1393A134A44D}"/>
              </a:ext>
            </a:extLst>
          </p:cNvPr>
          <p:cNvSpPr txBox="1">
            <a:spLocks noChangeArrowheads="1"/>
          </p:cNvSpPr>
          <p:nvPr/>
        </p:nvSpPr>
        <p:spPr bwMode="auto">
          <a:xfrm>
            <a:off x="7137210" y="4571978"/>
            <a:ext cx="3780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5" name="Rectángulo 14">
            <a:extLst>
              <a:ext uri="{FF2B5EF4-FFF2-40B4-BE49-F238E27FC236}">
                <a16:creationId xmlns:a16="http://schemas.microsoft.com/office/drawing/2014/main" id="{DD8BC731-8008-28DB-BDD2-6C014C58A593}"/>
              </a:ext>
            </a:extLst>
          </p:cNvPr>
          <p:cNvSpPr/>
          <p:nvPr/>
        </p:nvSpPr>
        <p:spPr>
          <a:xfrm>
            <a:off x="7475538" y="5487833"/>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a:extLst>
              <a:ext uri="{FF2B5EF4-FFF2-40B4-BE49-F238E27FC236}">
                <a16:creationId xmlns:a16="http://schemas.microsoft.com/office/drawing/2014/main" id="{F1EF3954-1110-95AC-BF29-7621F4351C67}"/>
              </a:ext>
            </a:extLst>
          </p:cNvPr>
          <p:cNvSpPr txBox="1">
            <a:spLocks noChangeArrowheads="1"/>
          </p:cNvSpPr>
          <p:nvPr/>
        </p:nvSpPr>
        <p:spPr bwMode="auto">
          <a:xfrm>
            <a:off x="7137209" y="1622216"/>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governance and catalog</a:t>
            </a:r>
          </a:p>
        </p:txBody>
      </p:sp>
      <p:sp>
        <p:nvSpPr>
          <p:cNvPr id="2" name="Rectángulo 1">
            <a:extLst>
              <a:ext uri="{FF2B5EF4-FFF2-40B4-BE49-F238E27FC236}">
                <a16:creationId xmlns:a16="http://schemas.microsoft.com/office/drawing/2014/main" id="{B91403C7-84B0-F571-B497-073E7E03C759}"/>
              </a:ext>
            </a:extLst>
          </p:cNvPr>
          <p:cNvSpPr/>
          <p:nvPr/>
        </p:nvSpPr>
        <p:spPr>
          <a:xfrm>
            <a:off x="7475538" y="2062426"/>
            <a:ext cx="3157536" cy="9945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6"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9496860"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8666164" y="2796685"/>
            <a:ext cx="2268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8" name="Graphic 9" descr="AWS Lake Formation service icon.">
            <a:extLst>
              <a:ext uri="{FF2B5EF4-FFF2-40B4-BE49-F238E27FC236}">
                <a16:creationId xmlns:a16="http://schemas.microsoft.com/office/drawing/2014/main" id="{BAB96DF9-5E50-445C-848E-1706E8EFFCA3}"/>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8143514"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7">
            <a:extLst>
              <a:ext uri="{FF2B5EF4-FFF2-40B4-BE49-F238E27FC236}">
                <a16:creationId xmlns:a16="http://schemas.microsoft.com/office/drawing/2014/main" id="{59A41121-A387-413E-AC72-7CB44088F6BE}"/>
              </a:ext>
            </a:extLst>
          </p:cNvPr>
          <p:cNvSpPr txBox="1">
            <a:spLocks noChangeArrowheads="1"/>
          </p:cNvSpPr>
          <p:nvPr/>
        </p:nvSpPr>
        <p:spPr bwMode="auto">
          <a:xfrm>
            <a:off x="7325727" y="2767633"/>
            <a:ext cx="2292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10" name="TextBox 9">
            <a:extLst>
              <a:ext uri="{FF2B5EF4-FFF2-40B4-BE49-F238E27FC236}">
                <a16:creationId xmlns:a16="http://schemas.microsoft.com/office/drawing/2014/main" id="{D09CE4CC-B1B9-C7AD-CF05-4648910DB746}"/>
              </a:ext>
            </a:extLst>
          </p:cNvPr>
          <p:cNvSpPr txBox="1">
            <a:spLocks noChangeArrowheads="1"/>
          </p:cNvSpPr>
          <p:nvPr/>
        </p:nvSpPr>
        <p:spPr bwMode="auto">
          <a:xfrm>
            <a:off x="7790862" y="5505527"/>
            <a:ext cx="2526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lake</a:t>
            </a:r>
          </a:p>
        </p:txBody>
      </p:sp>
      <p:sp>
        <p:nvSpPr>
          <p:cNvPr id="18" name="TextBox 9">
            <a:extLst>
              <a:ext uri="{FF2B5EF4-FFF2-40B4-BE49-F238E27FC236}">
                <a16:creationId xmlns:a16="http://schemas.microsoft.com/office/drawing/2014/main" id="{C6B2737D-AFFB-9D51-4282-598D8F40AA87}"/>
              </a:ext>
            </a:extLst>
          </p:cNvPr>
          <p:cNvSpPr txBox="1">
            <a:spLocks noChangeArrowheads="1"/>
          </p:cNvSpPr>
          <p:nvPr/>
        </p:nvSpPr>
        <p:spPr bwMode="auto">
          <a:xfrm>
            <a:off x="1308659" y="1471258"/>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Ingest Services</a:t>
            </a:r>
          </a:p>
        </p:txBody>
      </p:sp>
      <p:sp>
        <p:nvSpPr>
          <p:cNvPr id="20" name="Rectángulo 19">
            <a:extLst>
              <a:ext uri="{FF2B5EF4-FFF2-40B4-BE49-F238E27FC236}">
                <a16:creationId xmlns:a16="http://schemas.microsoft.com/office/drawing/2014/main" id="{EC7F53D9-688E-7739-FB70-5D079B4F9F26}"/>
              </a:ext>
            </a:extLst>
          </p:cNvPr>
          <p:cNvSpPr/>
          <p:nvPr/>
        </p:nvSpPr>
        <p:spPr>
          <a:xfrm>
            <a:off x="276270" y="1925094"/>
            <a:ext cx="5845410" cy="43321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1" name="Flecha: a la derecha 20">
            <a:extLst>
              <a:ext uri="{FF2B5EF4-FFF2-40B4-BE49-F238E27FC236}">
                <a16:creationId xmlns:a16="http://schemas.microsoft.com/office/drawing/2014/main" id="{D98D27D3-86EB-CB9A-3249-297ED47A2B95}"/>
              </a:ext>
            </a:extLst>
          </p:cNvPr>
          <p:cNvSpPr/>
          <p:nvPr/>
        </p:nvSpPr>
        <p:spPr>
          <a:xfrm>
            <a:off x="6372225" y="3541214"/>
            <a:ext cx="497078" cy="4878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2"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3776981" y="246414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3018156" y="3225349"/>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24" name="Graphic 24" descr="Amazon Kinesis service icon.">
            <a:extLst>
              <a:ext uri="{FF2B5EF4-FFF2-40B4-BE49-F238E27FC236}">
                <a16:creationId xmlns:a16="http://schemas.microsoft.com/office/drawing/2014/main" id="{9683603A-F28D-412C-BB78-0A17EC4C5A36}"/>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1558925" y="436497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19">
            <a:extLst>
              <a:ext uri="{FF2B5EF4-FFF2-40B4-BE49-F238E27FC236}">
                <a16:creationId xmlns:a16="http://schemas.microsoft.com/office/drawing/2014/main" id="{ECABF8FF-DFE0-4E9F-8267-A1C3ADD4F178}"/>
              </a:ext>
            </a:extLst>
          </p:cNvPr>
          <p:cNvSpPr txBox="1">
            <a:spLocks noChangeArrowheads="1"/>
          </p:cNvSpPr>
          <p:nvPr/>
        </p:nvSpPr>
        <p:spPr bwMode="auto">
          <a:xfrm>
            <a:off x="793750" y="512697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Kinesis</a:t>
            </a:r>
          </a:p>
        </p:txBody>
      </p:sp>
      <p:pic>
        <p:nvPicPr>
          <p:cNvPr id="26" name="Graphic 21" descr="AWS DataSync service icon.">
            <a:extLst>
              <a:ext uri="{FF2B5EF4-FFF2-40B4-BE49-F238E27FC236}">
                <a16:creationId xmlns:a16="http://schemas.microsoft.com/office/drawing/2014/main" id="{8D4D2DCD-9789-4B6F-8F85-99C70C1C4251}"/>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3833952" y="434982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12">
            <a:extLst>
              <a:ext uri="{FF2B5EF4-FFF2-40B4-BE49-F238E27FC236}">
                <a16:creationId xmlns:a16="http://schemas.microsoft.com/office/drawing/2014/main" id="{A469B76F-86F3-42E8-8DB1-D7D163089296}"/>
              </a:ext>
            </a:extLst>
          </p:cNvPr>
          <p:cNvSpPr txBox="1">
            <a:spLocks noChangeArrowheads="1"/>
          </p:cNvSpPr>
          <p:nvPr/>
        </p:nvSpPr>
        <p:spPr bwMode="auto">
          <a:xfrm>
            <a:off x="3086240" y="5111829"/>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a:t>
            </a:r>
            <a:r>
              <a:rPr lang="en-US" altLang="en-US" sz="1200" dirty="0" err="1">
                <a:latin typeface="Arial" panose="020B0604020202020204" pitchFamily="34" charset="0"/>
                <a:ea typeface="Amazon Ember" panose="020B0603020204020204" pitchFamily="34" charset="0"/>
                <a:cs typeface="Arial" panose="020B0604020202020204" pitchFamily="34" charset="0"/>
              </a:rPr>
              <a:t>DataSync</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28"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529858" y="255903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790083" y="3322625"/>
            <a:ext cx="2239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Tree>
    <p:extLst>
      <p:ext uri="{BB962C8B-B14F-4D97-AF65-F5344CB8AC3E}">
        <p14:creationId xmlns:p14="http://schemas.microsoft.com/office/powerpoint/2010/main" val="2878016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EC7F53D9-688E-7739-FB70-5D079B4F9F26}"/>
              </a:ext>
            </a:extLst>
          </p:cNvPr>
          <p:cNvSpPr/>
          <p:nvPr/>
        </p:nvSpPr>
        <p:spPr>
          <a:xfrm>
            <a:off x="276270" y="1925094"/>
            <a:ext cx="5845410" cy="43321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9" name="Rectángulo 18">
            <a:extLst>
              <a:ext uri="{FF2B5EF4-FFF2-40B4-BE49-F238E27FC236}">
                <a16:creationId xmlns:a16="http://schemas.microsoft.com/office/drawing/2014/main" id="{E4F95A69-9969-6C01-8ED1-771FDF25C876}"/>
              </a:ext>
            </a:extLst>
          </p:cNvPr>
          <p:cNvSpPr/>
          <p:nvPr/>
        </p:nvSpPr>
        <p:spPr>
          <a:xfrm>
            <a:off x="276270" y="1443883"/>
            <a:ext cx="5845410" cy="3933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 name="Rectángulo 16">
            <a:extLst>
              <a:ext uri="{FF2B5EF4-FFF2-40B4-BE49-F238E27FC236}">
                <a16:creationId xmlns:a16="http://schemas.microsoft.com/office/drawing/2014/main" id="{3C548465-0E65-3CD2-0200-A4AAE2D5C0FF}"/>
              </a:ext>
            </a:extLst>
          </p:cNvPr>
          <p:cNvSpPr/>
          <p:nvPr/>
        </p:nvSpPr>
        <p:spPr>
          <a:xfrm>
            <a:off x="7154069" y="1443882"/>
            <a:ext cx="3780632" cy="4813384"/>
          </a:xfrm>
          <a:prstGeom prst="rect">
            <a:avLst/>
          </a:prstGeom>
          <a:solidFill>
            <a:schemeClr val="bg1"/>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8DAF3747-D112-3DFF-B768-75DDE5AD2D37}"/>
              </a:ext>
            </a:extLst>
          </p:cNvPr>
          <p:cNvSpPr/>
          <p:nvPr/>
        </p:nvSpPr>
        <p:spPr>
          <a:xfrm>
            <a:off x="7461249" y="1611730"/>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97013" y="6385354"/>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The data lake ecosystem</a:t>
            </a:r>
          </a:p>
        </p:txBody>
      </p:sp>
      <p:sp>
        <p:nvSpPr>
          <p:cNvPr id="11" name="Rectángulo 10">
            <a:extLst>
              <a:ext uri="{FF2B5EF4-FFF2-40B4-BE49-F238E27FC236}">
                <a16:creationId xmlns:a16="http://schemas.microsoft.com/office/drawing/2014/main" id="{27789D10-F09E-7962-93FE-4C1ED7E271A7}"/>
              </a:ext>
            </a:extLst>
          </p:cNvPr>
          <p:cNvSpPr/>
          <p:nvPr/>
        </p:nvSpPr>
        <p:spPr>
          <a:xfrm>
            <a:off x="7475538" y="3205426"/>
            <a:ext cx="3157537" cy="21859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aphic 8" descr="Amazon Simple Storage Service (Amazon S3) service icon.">
            <a:extLst>
              <a:ext uri="{FF2B5EF4-FFF2-40B4-BE49-F238E27FC236}">
                <a16:creationId xmlns:a16="http://schemas.microsoft.com/office/drawing/2014/main" id="{B0FDB1EF-E0CD-09FD-9664-45C7AE05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579852" y="3541214"/>
            <a:ext cx="103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1A6150A5-78B3-CAEE-CE43-1393A134A44D}"/>
              </a:ext>
            </a:extLst>
          </p:cNvPr>
          <p:cNvSpPr txBox="1">
            <a:spLocks noChangeArrowheads="1"/>
          </p:cNvSpPr>
          <p:nvPr/>
        </p:nvSpPr>
        <p:spPr bwMode="auto">
          <a:xfrm>
            <a:off x="7137210" y="4571978"/>
            <a:ext cx="3780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5" name="Rectángulo 14">
            <a:extLst>
              <a:ext uri="{FF2B5EF4-FFF2-40B4-BE49-F238E27FC236}">
                <a16:creationId xmlns:a16="http://schemas.microsoft.com/office/drawing/2014/main" id="{DD8BC731-8008-28DB-BDD2-6C014C58A593}"/>
              </a:ext>
            </a:extLst>
          </p:cNvPr>
          <p:cNvSpPr/>
          <p:nvPr/>
        </p:nvSpPr>
        <p:spPr>
          <a:xfrm>
            <a:off x="7475538" y="5487833"/>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a:extLst>
              <a:ext uri="{FF2B5EF4-FFF2-40B4-BE49-F238E27FC236}">
                <a16:creationId xmlns:a16="http://schemas.microsoft.com/office/drawing/2014/main" id="{F1EF3954-1110-95AC-BF29-7621F4351C67}"/>
              </a:ext>
            </a:extLst>
          </p:cNvPr>
          <p:cNvSpPr txBox="1">
            <a:spLocks noChangeArrowheads="1"/>
          </p:cNvSpPr>
          <p:nvPr/>
        </p:nvSpPr>
        <p:spPr bwMode="auto">
          <a:xfrm>
            <a:off x="7137209" y="1622216"/>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governance and catalog</a:t>
            </a:r>
          </a:p>
        </p:txBody>
      </p:sp>
      <p:sp>
        <p:nvSpPr>
          <p:cNvPr id="2" name="Rectángulo 1">
            <a:extLst>
              <a:ext uri="{FF2B5EF4-FFF2-40B4-BE49-F238E27FC236}">
                <a16:creationId xmlns:a16="http://schemas.microsoft.com/office/drawing/2014/main" id="{B91403C7-84B0-F571-B497-073E7E03C759}"/>
              </a:ext>
            </a:extLst>
          </p:cNvPr>
          <p:cNvSpPr/>
          <p:nvPr/>
        </p:nvSpPr>
        <p:spPr>
          <a:xfrm>
            <a:off x="7475538" y="2062426"/>
            <a:ext cx="3157536" cy="9945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6"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9496860"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8666164" y="2796685"/>
            <a:ext cx="2268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8" name="Graphic 9" descr="AWS Lake Formation service icon.">
            <a:extLst>
              <a:ext uri="{FF2B5EF4-FFF2-40B4-BE49-F238E27FC236}">
                <a16:creationId xmlns:a16="http://schemas.microsoft.com/office/drawing/2014/main" id="{BAB96DF9-5E50-445C-848E-1706E8EFFCA3}"/>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8143514"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7">
            <a:extLst>
              <a:ext uri="{FF2B5EF4-FFF2-40B4-BE49-F238E27FC236}">
                <a16:creationId xmlns:a16="http://schemas.microsoft.com/office/drawing/2014/main" id="{59A41121-A387-413E-AC72-7CB44088F6BE}"/>
              </a:ext>
            </a:extLst>
          </p:cNvPr>
          <p:cNvSpPr txBox="1">
            <a:spLocks noChangeArrowheads="1"/>
          </p:cNvSpPr>
          <p:nvPr/>
        </p:nvSpPr>
        <p:spPr bwMode="auto">
          <a:xfrm>
            <a:off x="7325727" y="2767633"/>
            <a:ext cx="2292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10" name="TextBox 9">
            <a:extLst>
              <a:ext uri="{FF2B5EF4-FFF2-40B4-BE49-F238E27FC236}">
                <a16:creationId xmlns:a16="http://schemas.microsoft.com/office/drawing/2014/main" id="{D09CE4CC-B1B9-C7AD-CF05-4648910DB746}"/>
              </a:ext>
            </a:extLst>
          </p:cNvPr>
          <p:cNvSpPr txBox="1">
            <a:spLocks noChangeArrowheads="1"/>
          </p:cNvSpPr>
          <p:nvPr/>
        </p:nvSpPr>
        <p:spPr bwMode="auto">
          <a:xfrm>
            <a:off x="7790862" y="5505527"/>
            <a:ext cx="2526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lake</a:t>
            </a:r>
          </a:p>
        </p:txBody>
      </p:sp>
      <p:sp>
        <p:nvSpPr>
          <p:cNvPr id="18" name="TextBox 9">
            <a:extLst>
              <a:ext uri="{FF2B5EF4-FFF2-40B4-BE49-F238E27FC236}">
                <a16:creationId xmlns:a16="http://schemas.microsoft.com/office/drawing/2014/main" id="{C6B2737D-AFFB-9D51-4282-598D8F40AA87}"/>
              </a:ext>
            </a:extLst>
          </p:cNvPr>
          <p:cNvSpPr txBox="1">
            <a:spLocks noChangeArrowheads="1"/>
          </p:cNvSpPr>
          <p:nvPr/>
        </p:nvSpPr>
        <p:spPr bwMode="auto">
          <a:xfrm>
            <a:off x="1308659" y="1471258"/>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ETL and Catalog</a:t>
            </a:r>
          </a:p>
        </p:txBody>
      </p:sp>
      <p:sp>
        <p:nvSpPr>
          <p:cNvPr id="21" name="Flecha: a la derecha 20">
            <a:extLst>
              <a:ext uri="{FF2B5EF4-FFF2-40B4-BE49-F238E27FC236}">
                <a16:creationId xmlns:a16="http://schemas.microsoft.com/office/drawing/2014/main" id="{D98D27D3-86EB-CB9A-3249-297ED47A2B95}"/>
              </a:ext>
            </a:extLst>
          </p:cNvPr>
          <p:cNvSpPr/>
          <p:nvPr/>
        </p:nvSpPr>
        <p:spPr>
          <a:xfrm>
            <a:off x="6372225" y="3069006"/>
            <a:ext cx="497078" cy="4878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a la derecha 29">
            <a:extLst>
              <a:ext uri="{FF2B5EF4-FFF2-40B4-BE49-F238E27FC236}">
                <a16:creationId xmlns:a16="http://schemas.microsoft.com/office/drawing/2014/main" id="{76873424-9744-1EF6-C637-00108D182512}"/>
              </a:ext>
            </a:extLst>
          </p:cNvPr>
          <p:cNvSpPr/>
          <p:nvPr/>
        </p:nvSpPr>
        <p:spPr>
          <a:xfrm rot="10800000">
            <a:off x="6389335" y="4054488"/>
            <a:ext cx="497078" cy="4878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1"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1442243" y="448852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675481" y="5253696"/>
            <a:ext cx="22685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33" name="Graphic 55" descr="AWS Glue Data Catalog resource icon for the AWS Glue service.">
            <a:extLst>
              <a:ext uri="{FF2B5EF4-FFF2-40B4-BE49-F238E27FC236}">
                <a16:creationId xmlns:a16="http://schemas.microsoft.com/office/drawing/2014/main" id="{118AEBA6-B174-4027-9F75-4D03C7AEB8A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819732" y="4519854"/>
            <a:ext cx="457200" cy="457200"/>
          </a:xfrm>
          <a:prstGeom prst="rect">
            <a:avLst/>
          </a:prstGeom>
        </p:spPr>
      </p:pic>
      <p:sp>
        <p:nvSpPr>
          <p:cNvPr id="34" name="TextBox 24">
            <a:extLst>
              <a:ext uri="{FF2B5EF4-FFF2-40B4-BE49-F238E27FC236}">
                <a16:creationId xmlns:a16="http://schemas.microsoft.com/office/drawing/2014/main" id="{1AE5850E-13B3-48A3-95E4-9C2ABD35A954}"/>
              </a:ext>
            </a:extLst>
          </p:cNvPr>
          <p:cNvSpPr txBox="1">
            <a:spLocks noChangeArrowheads="1"/>
          </p:cNvSpPr>
          <p:nvPr/>
        </p:nvSpPr>
        <p:spPr bwMode="auto">
          <a:xfrm>
            <a:off x="3509510" y="5035548"/>
            <a:ext cx="1075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Glue</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Data Catalog</a:t>
            </a:r>
          </a:p>
        </p:txBody>
      </p:sp>
      <p:pic>
        <p:nvPicPr>
          <p:cNvPr id="35" name="Graphic 53" descr="Crawler resource icon for the AWS Glue service.">
            <a:extLst>
              <a:ext uri="{FF2B5EF4-FFF2-40B4-BE49-F238E27FC236}">
                <a16:creationId xmlns:a16="http://schemas.microsoft.com/office/drawing/2014/main" id="{BF2EF803-75CA-4822-AC84-2355412B96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04200" y="4519854"/>
            <a:ext cx="457200" cy="457200"/>
          </a:xfrm>
          <a:prstGeom prst="rect">
            <a:avLst/>
          </a:prstGeom>
        </p:spPr>
      </p:pic>
      <p:sp>
        <p:nvSpPr>
          <p:cNvPr id="36" name="TextBox 16">
            <a:extLst>
              <a:ext uri="{FF2B5EF4-FFF2-40B4-BE49-F238E27FC236}">
                <a16:creationId xmlns:a16="http://schemas.microsoft.com/office/drawing/2014/main" id="{178A2E04-E001-4538-95D6-A4627C14D97C}"/>
              </a:ext>
            </a:extLst>
          </p:cNvPr>
          <p:cNvSpPr txBox="1">
            <a:spLocks noChangeArrowheads="1"/>
          </p:cNvSpPr>
          <p:nvPr/>
        </p:nvSpPr>
        <p:spPr bwMode="auto">
          <a:xfrm>
            <a:off x="4558601" y="5028628"/>
            <a:ext cx="94839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Crawler</a:t>
            </a:r>
          </a:p>
        </p:txBody>
      </p:sp>
      <p:pic>
        <p:nvPicPr>
          <p:cNvPr id="37" name="Graphic 10" descr="AWS Lambda service icon.">
            <a:extLst>
              <a:ext uri="{FF2B5EF4-FFF2-40B4-BE49-F238E27FC236}">
                <a16:creationId xmlns:a16="http://schemas.microsoft.com/office/drawing/2014/main" id="{7249C1EC-5A69-3C4D-9DDF-0DB93BB70BC6}"/>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4177601" y="258021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20">
            <a:extLst>
              <a:ext uri="{FF2B5EF4-FFF2-40B4-BE49-F238E27FC236}">
                <a16:creationId xmlns:a16="http://schemas.microsoft.com/office/drawing/2014/main" id="{E5D4A7D0-5E44-1943-968A-C198F40D0E71}"/>
              </a:ext>
            </a:extLst>
          </p:cNvPr>
          <p:cNvSpPr txBox="1">
            <a:spLocks noChangeArrowheads="1"/>
          </p:cNvSpPr>
          <p:nvPr/>
        </p:nvSpPr>
        <p:spPr bwMode="auto">
          <a:xfrm>
            <a:off x="3418776" y="334142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pic>
        <p:nvPicPr>
          <p:cNvPr id="39"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435696" y="26328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81634" y="339485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spTree>
    <p:extLst>
      <p:ext uri="{BB962C8B-B14F-4D97-AF65-F5344CB8AC3E}">
        <p14:creationId xmlns:p14="http://schemas.microsoft.com/office/powerpoint/2010/main" val="4146421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EC7F53D9-688E-7739-FB70-5D079B4F9F26}"/>
              </a:ext>
            </a:extLst>
          </p:cNvPr>
          <p:cNvSpPr/>
          <p:nvPr/>
        </p:nvSpPr>
        <p:spPr>
          <a:xfrm>
            <a:off x="276270" y="1925094"/>
            <a:ext cx="5845410" cy="433217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9" name="Rectángulo 18">
            <a:extLst>
              <a:ext uri="{FF2B5EF4-FFF2-40B4-BE49-F238E27FC236}">
                <a16:creationId xmlns:a16="http://schemas.microsoft.com/office/drawing/2014/main" id="{E4F95A69-9969-6C01-8ED1-771FDF25C876}"/>
              </a:ext>
            </a:extLst>
          </p:cNvPr>
          <p:cNvSpPr/>
          <p:nvPr/>
        </p:nvSpPr>
        <p:spPr>
          <a:xfrm>
            <a:off x="276270" y="1443883"/>
            <a:ext cx="5845410" cy="3933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7" name="Rectángulo 16">
            <a:extLst>
              <a:ext uri="{FF2B5EF4-FFF2-40B4-BE49-F238E27FC236}">
                <a16:creationId xmlns:a16="http://schemas.microsoft.com/office/drawing/2014/main" id="{3C548465-0E65-3CD2-0200-A4AAE2D5C0FF}"/>
              </a:ext>
            </a:extLst>
          </p:cNvPr>
          <p:cNvSpPr/>
          <p:nvPr/>
        </p:nvSpPr>
        <p:spPr>
          <a:xfrm>
            <a:off x="7154069" y="1443882"/>
            <a:ext cx="3780632" cy="4813384"/>
          </a:xfrm>
          <a:prstGeom prst="rect">
            <a:avLst/>
          </a:prstGeom>
          <a:solidFill>
            <a:schemeClr val="bg1"/>
          </a:solid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Rectángulo 12">
            <a:extLst>
              <a:ext uri="{FF2B5EF4-FFF2-40B4-BE49-F238E27FC236}">
                <a16:creationId xmlns:a16="http://schemas.microsoft.com/office/drawing/2014/main" id="{8DAF3747-D112-3DFF-B768-75DDE5AD2D37}"/>
              </a:ext>
            </a:extLst>
          </p:cNvPr>
          <p:cNvSpPr/>
          <p:nvPr/>
        </p:nvSpPr>
        <p:spPr>
          <a:xfrm>
            <a:off x="7461249" y="1611730"/>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897013" y="6385354"/>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The data lake ecosystem</a:t>
            </a:r>
          </a:p>
        </p:txBody>
      </p:sp>
      <p:sp>
        <p:nvSpPr>
          <p:cNvPr id="11" name="Rectángulo 10">
            <a:extLst>
              <a:ext uri="{FF2B5EF4-FFF2-40B4-BE49-F238E27FC236}">
                <a16:creationId xmlns:a16="http://schemas.microsoft.com/office/drawing/2014/main" id="{27789D10-F09E-7962-93FE-4C1ED7E271A7}"/>
              </a:ext>
            </a:extLst>
          </p:cNvPr>
          <p:cNvSpPr/>
          <p:nvPr/>
        </p:nvSpPr>
        <p:spPr>
          <a:xfrm>
            <a:off x="7475538" y="3205426"/>
            <a:ext cx="3157537" cy="21859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2" name="Graphic 8" descr="Amazon Simple Storage Service (Amazon S3) service icon.">
            <a:extLst>
              <a:ext uri="{FF2B5EF4-FFF2-40B4-BE49-F238E27FC236}">
                <a16:creationId xmlns:a16="http://schemas.microsoft.com/office/drawing/2014/main" id="{B0FDB1EF-E0CD-09FD-9664-45C7AE05D3D8}"/>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8579852" y="3541214"/>
            <a:ext cx="10382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9">
            <a:extLst>
              <a:ext uri="{FF2B5EF4-FFF2-40B4-BE49-F238E27FC236}">
                <a16:creationId xmlns:a16="http://schemas.microsoft.com/office/drawing/2014/main" id="{1A6150A5-78B3-CAEE-CE43-1393A134A44D}"/>
              </a:ext>
            </a:extLst>
          </p:cNvPr>
          <p:cNvSpPr txBox="1">
            <a:spLocks noChangeArrowheads="1"/>
          </p:cNvSpPr>
          <p:nvPr/>
        </p:nvSpPr>
        <p:spPr bwMode="auto">
          <a:xfrm>
            <a:off x="7137210" y="4571978"/>
            <a:ext cx="378063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sp>
        <p:nvSpPr>
          <p:cNvPr id="15" name="Rectángulo 14">
            <a:extLst>
              <a:ext uri="{FF2B5EF4-FFF2-40B4-BE49-F238E27FC236}">
                <a16:creationId xmlns:a16="http://schemas.microsoft.com/office/drawing/2014/main" id="{DD8BC731-8008-28DB-BDD2-6C014C58A593}"/>
              </a:ext>
            </a:extLst>
          </p:cNvPr>
          <p:cNvSpPr/>
          <p:nvPr/>
        </p:nvSpPr>
        <p:spPr>
          <a:xfrm>
            <a:off x="7475538" y="5487833"/>
            <a:ext cx="3157537" cy="37394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extBox 9">
            <a:extLst>
              <a:ext uri="{FF2B5EF4-FFF2-40B4-BE49-F238E27FC236}">
                <a16:creationId xmlns:a16="http://schemas.microsoft.com/office/drawing/2014/main" id="{F1EF3954-1110-95AC-BF29-7621F4351C67}"/>
              </a:ext>
            </a:extLst>
          </p:cNvPr>
          <p:cNvSpPr txBox="1">
            <a:spLocks noChangeArrowheads="1"/>
          </p:cNvSpPr>
          <p:nvPr/>
        </p:nvSpPr>
        <p:spPr bwMode="auto">
          <a:xfrm>
            <a:off x="7137209" y="1622216"/>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governance and catalog</a:t>
            </a:r>
          </a:p>
        </p:txBody>
      </p:sp>
      <p:sp>
        <p:nvSpPr>
          <p:cNvPr id="2" name="Rectángulo 1">
            <a:extLst>
              <a:ext uri="{FF2B5EF4-FFF2-40B4-BE49-F238E27FC236}">
                <a16:creationId xmlns:a16="http://schemas.microsoft.com/office/drawing/2014/main" id="{B91403C7-84B0-F571-B497-073E7E03C759}"/>
              </a:ext>
            </a:extLst>
          </p:cNvPr>
          <p:cNvSpPr/>
          <p:nvPr/>
        </p:nvSpPr>
        <p:spPr>
          <a:xfrm>
            <a:off x="7475538" y="2062426"/>
            <a:ext cx="3157536" cy="99452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6" name="Graphic 6" descr="AWS Glue service icon.">
            <a:extLst>
              <a:ext uri="{FF2B5EF4-FFF2-40B4-BE49-F238E27FC236}">
                <a16:creationId xmlns:a16="http://schemas.microsoft.com/office/drawing/2014/main" id="{20009679-9FF5-4367-8848-81028E4166B0}"/>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9496860"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0">
            <a:extLst>
              <a:ext uri="{FF2B5EF4-FFF2-40B4-BE49-F238E27FC236}">
                <a16:creationId xmlns:a16="http://schemas.microsoft.com/office/drawing/2014/main" id="{45290B51-664C-47C9-B319-9558E0BADBB2}"/>
              </a:ext>
            </a:extLst>
          </p:cNvPr>
          <p:cNvSpPr txBox="1">
            <a:spLocks noChangeArrowheads="1"/>
          </p:cNvSpPr>
          <p:nvPr/>
        </p:nvSpPr>
        <p:spPr bwMode="auto">
          <a:xfrm>
            <a:off x="8666164" y="2796685"/>
            <a:ext cx="226853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Glue</a:t>
            </a:r>
          </a:p>
        </p:txBody>
      </p:sp>
      <p:pic>
        <p:nvPicPr>
          <p:cNvPr id="8" name="Graphic 9" descr="AWS Lake Formation service icon.">
            <a:extLst>
              <a:ext uri="{FF2B5EF4-FFF2-40B4-BE49-F238E27FC236}">
                <a16:creationId xmlns:a16="http://schemas.microsoft.com/office/drawing/2014/main" id="{BAB96DF9-5E50-445C-848E-1706E8EFFCA3}"/>
              </a:ext>
            </a:extLst>
          </p:cNvPr>
          <p:cNvPicPr>
            <a:picLocks noChangeAspect="1" noChangeArrowheads="1"/>
          </p:cNvPicPr>
          <p:nvPr/>
        </p:nvPicPr>
        <p:blipFill>
          <a:blip r:embed="rId8">
            <a:extLst>
              <a:ext uri="{96DAC541-7B7A-43D3-8B79-37D633B846F1}">
                <asvg:svgBlip xmlns:asvg="http://schemas.microsoft.com/office/drawing/2016/SVG/main" r:embed="rId9"/>
              </a:ext>
            </a:extLst>
          </a:blip>
          <a:srcRect/>
          <a:stretch/>
        </p:blipFill>
        <p:spPr bwMode="auto">
          <a:xfrm>
            <a:off x="8143514" y="2170607"/>
            <a:ext cx="607146" cy="607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7">
            <a:extLst>
              <a:ext uri="{FF2B5EF4-FFF2-40B4-BE49-F238E27FC236}">
                <a16:creationId xmlns:a16="http://schemas.microsoft.com/office/drawing/2014/main" id="{59A41121-A387-413E-AC72-7CB44088F6BE}"/>
              </a:ext>
            </a:extLst>
          </p:cNvPr>
          <p:cNvSpPr txBox="1">
            <a:spLocks noChangeArrowheads="1"/>
          </p:cNvSpPr>
          <p:nvPr/>
        </p:nvSpPr>
        <p:spPr bwMode="auto">
          <a:xfrm>
            <a:off x="7325727" y="2767633"/>
            <a:ext cx="22923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10" name="TextBox 9">
            <a:extLst>
              <a:ext uri="{FF2B5EF4-FFF2-40B4-BE49-F238E27FC236}">
                <a16:creationId xmlns:a16="http://schemas.microsoft.com/office/drawing/2014/main" id="{D09CE4CC-B1B9-C7AD-CF05-4648910DB746}"/>
              </a:ext>
            </a:extLst>
          </p:cNvPr>
          <p:cNvSpPr txBox="1">
            <a:spLocks noChangeArrowheads="1"/>
          </p:cNvSpPr>
          <p:nvPr/>
        </p:nvSpPr>
        <p:spPr bwMode="auto">
          <a:xfrm>
            <a:off x="7790862" y="5505527"/>
            <a:ext cx="2526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Data lake</a:t>
            </a:r>
          </a:p>
        </p:txBody>
      </p:sp>
      <p:sp>
        <p:nvSpPr>
          <p:cNvPr id="18" name="TextBox 9">
            <a:extLst>
              <a:ext uri="{FF2B5EF4-FFF2-40B4-BE49-F238E27FC236}">
                <a16:creationId xmlns:a16="http://schemas.microsoft.com/office/drawing/2014/main" id="{C6B2737D-AFFB-9D51-4282-598D8F40AA87}"/>
              </a:ext>
            </a:extLst>
          </p:cNvPr>
          <p:cNvSpPr txBox="1">
            <a:spLocks noChangeArrowheads="1"/>
          </p:cNvSpPr>
          <p:nvPr/>
        </p:nvSpPr>
        <p:spPr bwMode="auto">
          <a:xfrm>
            <a:off x="1308659" y="1471258"/>
            <a:ext cx="37806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Analyze</a:t>
            </a:r>
          </a:p>
        </p:txBody>
      </p:sp>
      <p:sp>
        <p:nvSpPr>
          <p:cNvPr id="30" name="Flecha: a la derecha 29">
            <a:extLst>
              <a:ext uri="{FF2B5EF4-FFF2-40B4-BE49-F238E27FC236}">
                <a16:creationId xmlns:a16="http://schemas.microsoft.com/office/drawing/2014/main" id="{76873424-9744-1EF6-C637-00108D182512}"/>
              </a:ext>
            </a:extLst>
          </p:cNvPr>
          <p:cNvSpPr/>
          <p:nvPr/>
        </p:nvSpPr>
        <p:spPr>
          <a:xfrm rot="10800000">
            <a:off x="6278505" y="3533353"/>
            <a:ext cx="497078" cy="4878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9" name="Graphic 22" descr="Amazon EMR service icon.">
            <a:extLst>
              <a:ext uri="{FF2B5EF4-FFF2-40B4-BE49-F238E27FC236}">
                <a16:creationId xmlns:a16="http://schemas.microsoft.com/office/drawing/2014/main" id="{28923E23-0DF1-4B0E-BBB2-EF74F47F0A4E}"/>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435696" y="26328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17">
            <a:extLst>
              <a:ext uri="{FF2B5EF4-FFF2-40B4-BE49-F238E27FC236}">
                <a16:creationId xmlns:a16="http://schemas.microsoft.com/office/drawing/2014/main" id="{198F42C9-264D-401C-B9D1-95FAA323ACE8}"/>
              </a:ext>
            </a:extLst>
          </p:cNvPr>
          <p:cNvSpPr txBox="1">
            <a:spLocks noChangeArrowheads="1"/>
          </p:cNvSpPr>
          <p:nvPr/>
        </p:nvSpPr>
        <p:spPr bwMode="auto">
          <a:xfrm>
            <a:off x="681634" y="339485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EMR</a:t>
            </a:r>
          </a:p>
        </p:txBody>
      </p:sp>
      <p:pic>
        <p:nvPicPr>
          <p:cNvPr id="22"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4235412" y="2632854"/>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3467906" y="3394854"/>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24"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2872047" y="446372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2107685" y="5224137"/>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spTree>
    <p:extLst>
      <p:ext uri="{BB962C8B-B14F-4D97-AF65-F5344CB8AC3E}">
        <p14:creationId xmlns:p14="http://schemas.microsoft.com/office/powerpoint/2010/main" val="281805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6671122" cy="923330"/>
          </a:xfrm>
          <a:prstGeom prst="rect">
            <a:avLst/>
          </a:prstGeom>
          <a:noFill/>
        </p:spPr>
        <p:txBody>
          <a:bodyPr wrap="none" rtlCol="0">
            <a:spAutoFit/>
          </a:bodyPr>
          <a:lstStyle/>
          <a:p>
            <a:r>
              <a:rPr lang="en-US" sz="5400" dirty="0">
                <a:solidFill>
                  <a:schemeClr val="accent1"/>
                </a:solidFill>
              </a:rPr>
              <a:t>AWS Glue Data Catalog</a:t>
            </a:r>
          </a:p>
        </p:txBody>
      </p:sp>
    </p:spTree>
    <p:extLst>
      <p:ext uri="{BB962C8B-B14F-4D97-AF65-F5344CB8AC3E}">
        <p14:creationId xmlns:p14="http://schemas.microsoft.com/office/powerpoint/2010/main" val="3303109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Glue Data Catalog</a:t>
            </a:r>
          </a:p>
        </p:txBody>
      </p:sp>
      <p:sp>
        <p:nvSpPr>
          <p:cNvPr id="2" name="CuadroTexto 1">
            <a:extLst>
              <a:ext uri="{FF2B5EF4-FFF2-40B4-BE49-F238E27FC236}">
                <a16:creationId xmlns:a16="http://schemas.microsoft.com/office/drawing/2014/main" id="{AD24929D-4640-6B1E-FCEB-969417E82F25}"/>
              </a:ext>
            </a:extLst>
          </p:cNvPr>
          <p:cNvSpPr txBox="1"/>
          <p:nvPr/>
        </p:nvSpPr>
        <p:spPr>
          <a:xfrm>
            <a:off x="511282" y="1728787"/>
            <a:ext cx="10775843" cy="2031325"/>
          </a:xfrm>
          <a:prstGeom prst="rect">
            <a:avLst/>
          </a:prstGeom>
          <a:noFill/>
        </p:spPr>
        <p:txBody>
          <a:bodyPr wrap="square">
            <a:spAutoFit/>
          </a:bodyPr>
          <a:lstStyle/>
          <a:p>
            <a:pPr algn="just"/>
            <a:r>
              <a:rPr lang="en-US" dirty="0"/>
              <a:t>The AWS Glue Data Catalog is a </a:t>
            </a:r>
            <a:r>
              <a:rPr lang="en-US" b="1" dirty="0">
                <a:solidFill>
                  <a:schemeClr val="accent1"/>
                </a:solidFill>
              </a:rPr>
              <a:t>centralized metadata repository </a:t>
            </a:r>
            <a:r>
              <a:rPr lang="en-US" dirty="0"/>
              <a:t>for all your data assets across various data sources. It provides a </a:t>
            </a:r>
            <a:r>
              <a:rPr lang="en-US" b="1" dirty="0">
                <a:solidFill>
                  <a:schemeClr val="accent1"/>
                </a:solidFill>
              </a:rPr>
              <a:t>unified interface to store and query information </a:t>
            </a:r>
            <a:r>
              <a:rPr lang="en-US" dirty="0"/>
              <a:t>about data formats, schemas and sources. </a:t>
            </a:r>
          </a:p>
          <a:p>
            <a:pPr algn="just"/>
            <a:r>
              <a:rPr lang="en-US" dirty="0"/>
              <a:t>Whan an AWS Glue ETL job runs, it uses this catalog to understand  information about the data and ensure that is transformed correctly.</a:t>
            </a:r>
          </a:p>
          <a:p>
            <a:endParaRPr lang="en-US" dirty="0">
              <a:effectLst/>
            </a:endParaRPr>
          </a:p>
          <a:p>
            <a:r>
              <a:rPr lang="en-US" dirty="0"/>
              <a:t>The data catalog is composed of the following </a:t>
            </a:r>
            <a:r>
              <a:rPr lang="en-US" b="1" dirty="0">
                <a:solidFill>
                  <a:schemeClr val="accent1"/>
                </a:solidFill>
              </a:rPr>
              <a:t>components</a:t>
            </a:r>
            <a:r>
              <a:rPr lang="en-US" dirty="0"/>
              <a:t>:</a:t>
            </a:r>
            <a:br>
              <a:rPr lang="en-US" dirty="0">
                <a:effectLst/>
              </a:rPr>
            </a:br>
            <a:endParaRPr lang="es-ES" dirty="0"/>
          </a:p>
        </p:txBody>
      </p:sp>
      <p:sp>
        <p:nvSpPr>
          <p:cNvPr id="6" name="Rectángulo 5">
            <a:extLst>
              <a:ext uri="{FF2B5EF4-FFF2-40B4-BE49-F238E27FC236}">
                <a16:creationId xmlns:a16="http://schemas.microsoft.com/office/drawing/2014/main" id="{9FD476FC-6422-2610-9B13-DB7AA179A984}"/>
              </a:ext>
            </a:extLst>
          </p:cNvPr>
          <p:cNvSpPr/>
          <p:nvPr/>
        </p:nvSpPr>
        <p:spPr>
          <a:xfrm>
            <a:off x="742950" y="4086225"/>
            <a:ext cx="2428875" cy="150018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Databases and tables</a:t>
            </a:r>
            <a:endParaRPr lang="es-ES" dirty="0"/>
          </a:p>
        </p:txBody>
      </p:sp>
      <p:sp>
        <p:nvSpPr>
          <p:cNvPr id="7" name="Rectángulo 6">
            <a:extLst>
              <a:ext uri="{FF2B5EF4-FFF2-40B4-BE49-F238E27FC236}">
                <a16:creationId xmlns:a16="http://schemas.microsoft.com/office/drawing/2014/main" id="{C10689C4-E3FE-81B9-64A1-48871334777D}"/>
              </a:ext>
            </a:extLst>
          </p:cNvPr>
          <p:cNvSpPr/>
          <p:nvPr/>
        </p:nvSpPr>
        <p:spPr>
          <a:xfrm>
            <a:off x="3566269" y="4086225"/>
            <a:ext cx="2428875" cy="150018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Crawlers</a:t>
            </a:r>
            <a:endParaRPr lang="es-ES" dirty="0"/>
          </a:p>
        </p:txBody>
      </p:sp>
      <p:sp>
        <p:nvSpPr>
          <p:cNvPr id="8" name="Rectángulo 7">
            <a:extLst>
              <a:ext uri="{FF2B5EF4-FFF2-40B4-BE49-F238E27FC236}">
                <a16:creationId xmlns:a16="http://schemas.microsoft.com/office/drawing/2014/main" id="{E3250AAB-596E-83DD-F52D-3A080C7B4E58}"/>
              </a:ext>
            </a:extLst>
          </p:cNvPr>
          <p:cNvSpPr/>
          <p:nvPr/>
        </p:nvSpPr>
        <p:spPr>
          <a:xfrm>
            <a:off x="6389588" y="4086225"/>
            <a:ext cx="2428875" cy="150018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Connections</a:t>
            </a:r>
            <a:endParaRPr lang="es-ES" dirty="0"/>
          </a:p>
        </p:txBody>
      </p:sp>
      <p:sp>
        <p:nvSpPr>
          <p:cNvPr id="9" name="Rectángulo 8">
            <a:extLst>
              <a:ext uri="{FF2B5EF4-FFF2-40B4-BE49-F238E27FC236}">
                <a16:creationId xmlns:a16="http://schemas.microsoft.com/office/drawing/2014/main" id="{8AAEAEA0-CB56-7EEC-CF6C-4FE25F0F608D}"/>
              </a:ext>
            </a:extLst>
          </p:cNvPr>
          <p:cNvSpPr/>
          <p:nvPr/>
        </p:nvSpPr>
        <p:spPr>
          <a:xfrm>
            <a:off x="9212907" y="4086225"/>
            <a:ext cx="2428875" cy="150018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 registry</a:t>
            </a:r>
            <a:endParaRPr lang="es-ES" dirty="0"/>
          </a:p>
        </p:txBody>
      </p:sp>
      <p:sp>
        <p:nvSpPr>
          <p:cNvPr id="11" name="CuadroTexto 10">
            <a:extLst>
              <a:ext uri="{FF2B5EF4-FFF2-40B4-BE49-F238E27FC236}">
                <a16:creationId xmlns:a16="http://schemas.microsoft.com/office/drawing/2014/main" id="{D8D8CEC2-E8D2-8BCF-41BB-440996628B16}"/>
              </a:ext>
            </a:extLst>
          </p:cNvPr>
          <p:cNvSpPr txBox="1"/>
          <p:nvPr/>
        </p:nvSpPr>
        <p:spPr>
          <a:xfrm>
            <a:off x="2990701" y="5737173"/>
            <a:ext cx="7067699" cy="369332"/>
          </a:xfrm>
          <a:prstGeom prst="rect">
            <a:avLst/>
          </a:prstGeom>
          <a:noFill/>
        </p:spPr>
        <p:txBody>
          <a:bodyPr wrap="square">
            <a:spAutoFit/>
          </a:bodyPr>
          <a:lstStyle/>
          <a:p>
            <a:r>
              <a:rPr lang="es-ES" dirty="0">
                <a:hlinkClick r:id="rId4"/>
              </a:rPr>
              <a:t>AWS </a:t>
            </a:r>
            <a:r>
              <a:rPr lang="es-ES" dirty="0" err="1">
                <a:hlinkClick r:id="rId4"/>
              </a:rPr>
              <a:t>Glue</a:t>
            </a:r>
            <a:r>
              <a:rPr lang="es-ES" dirty="0">
                <a:hlinkClick r:id="rId4"/>
              </a:rPr>
              <a:t> Data </a:t>
            </a:r>
            <a:r>
              <a:rPr lang="es-ES" dirty="0" err="1">
                <a:hlinkClick r:id="rId4"/>
              </a:rPr>
              <a:t>Catalog</a:t>
            </a:r>
            <a:r>
              <a:rPr lang="es-ES" dirty="0">
                <a:hlinkClick r:id="rId4"/>
              </a:rPr>
              <a:t> - AWS Prescriptive </a:t>
            </a:r>
            <a:r>
              <a:rPr lang="es-ES" dirty="0" err="1">
                <a:hlinkClick r:id="rId4"/>
              </a:rPr>
              <a:t>Guidance</a:t>
            </a:r>
            <a:r>
              <a:rPr lang="es-ES" dirty="0">
                <a:hlinkClick r:id="rId4"/>
              </a:rPr>
              <a:t> (amazon.com)</a:t>
            </a:r>
            <a:endParaRPr lang="es-ES" dirty="0"/>
          </a:p>
        </p:txBody>
      </p:sp>
    </p:spTree>
    <p:extLst>
      <p:ext uri="{BB962C8B-B14F-4D97-AF65-F5344CB8AC3E}">
        <p14:creationId xmlns:p14="http://schemas.microsoft.com/office/powerpoint/2010/main" val="119663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Sample architecture</a:t>
            </a:r>
          </a:p>
        </p:txBody>
      </p:sp>
      <p:sp>
        <p:nvSpPr>
          <p:cNvPr id="6" name="CuadroTexto 5">
            <a:extLst>
              <a:ext uri="{FF2B5EF4-FFF2-40B4-BE49-F238E27FC236}">
                <a16:creationId xmlns:a16="http://schemas.microsoft.com/office/drawing/2014/main" id="{C1CDAF3B-8677-2030-FB02-AC2EB425BF31}"/>
              </a:ext>
            </a:extLst>
          </p:cNvPr>
          <p:cNvSpPr txBox="1"/>
          <p:nvPr/>
        </p:nvSpPr>
        <p:spPr>
          <a:xfrm>
            <a:off x="605185" y="6260849"/>
            <a:ext cx="11467294" cy="369332"/>
          </a:xfrm>
          <a:prstGeom prst="rect">
            <a:avLst/>
          </a:prstGeom>
          <a:noFill/>
        </p:spPr>
        <p:txBody>
          <a:bodyPr wrap="square">
            <a:spAutoFit/>
          </a:bodyPr>
          <a:lstStyle/>
          <a:p>
            <a:r>
              <a:rPr lang="en-US" dirty="0">
                <a:hlinkClick r:id="rId3"/>
              </a:rPr>
              <a:t>(1) Building Data Lakes on AWS: Build a simple Data Lake on AWS with AWS Glue, Amazon Athena, and S3 - YouTube</a:t>
            </a:r>
            <a:endParaRPr lang="es-ES" dirty="0"/>
          </a:p>
        </p:txBody>
      </p:sp>
      <p:pic>
        <p:nvPicPr>
          <p:cNvPr id="8" name="Imagen 7" descr="Diagrama, Esquemático">
            <a:extLst>
              <a:ext uri="{FF2B5EF4-FFF2-40B4-BE49-F238E27FC236}">
                <a16:creationId xmlns:a16="http://schemas.microsoft.com/office/drawing/2014/main" id="{B064724B-1A0E-C07F-B6A8-50D9238B6D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771" y="1569902"/>
            <a:ext cx="9594574" cy="4587089"/>
          </a:xfrm>
          <a:prstGeom prst="rect">
            <a:avLst/>
          </a:prstGeom>
        </p:spPr>
      </p:pic>
    </p:spTree>
    <p:extLst>
      <p:ext uri="{BB962C8B-B14F-4D97-AF65-F5344CB8AC3E}">
        <p14:creationId xmlns:p14="http://schemas.microsoft.com/office/powerpoint/2010/main" val="1816558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5976573" cy="923330"/>
          </a:xfrm>
          <a:prstGeom prst="rect">
            <a:avLst/>
          </a:prstGeom>
          <a:noFill/>
        </p:spPr>
        <p:txBody>
          <a:bodyPr wrap="none" rtlCol="0">
            <a:spAutoFit/>
          </a:bodyPr>
          <a:lstStyle/>
          <a:p>
            <a:r>
              <a:rPr lang="en-US" sz="5400" dirty="0">
                <a:solidFill>
                  <a:schemeClr val="accent1"/>
                </a:solidFill>
              </a:rPr>
              <a:t>AWS Lake Formation</a:t>
            </a:r>
          </a:p>
        </p:txBody>
      </p:sp>
    </p:spTree>
    <p:extLst>
      <p:ext uri="{BB962C8B-B14F-4D97-AF65-F5344CB8AC3E}">
        <p14:creationId xmlns:p14="http://schemas.microsoft.com/office/powerpoint/2010/main" val="1981136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Some challenges when securing Data Lakes</a:t>
            </a:r>
          </a:p>
        </p:txBody>
      </p:sp>
      <p:sp>
        <p:nvSpPr>
          <p:cNvPr id="9" name="CuadroTexto 8">
            <a:extLst>
              <a:ext uri="{FF2B5EF4-FFF2-40B4-BE49-F238E27FC236}">
                <a16:creationId xmlns:a16="http://schemas.microsoft.com/office/drawing/2014/main" id="{4D2CEF9E-CA7E-C467-7910-E16319B8CBF4}"/>
              </a:ext>
            </a:extLst>
          </p:cNvPr>
          <p:cNvSpPr txBox="1"/>
          <p:nvPr/>
        </p:nvSpPr>
        <p:spPr>
          <a:xfrm>
            <a:off x="608661" y="2213260"/>
            <a:ext cx="907826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Challenge #1 : Security and Governance</a:t>
            </a:r>
          </a:p>
          <a:p>
            <a:r>
              <a:rPr lang="en-US" dirty="0"/>
              <a:t>	Managing permissions at scale is difficult and error-prone.</a:t>
            </a:r>
          </a:p>
          <a:p>
            <a:endParaRPr lang="en-US" dirty="0"/>
          </a:p>
          <a:p>
            <a:endParaRPr lang="en-US" dirty="0"/>
          </a:p>
          <a:p>
            <a:pPr marL="285750" indent="-285750">
              <a:buFont typeface="Arial" panose="020B0604020202020204" pitchFamily="34" charset="0"/>
              <a:buChar char="•"/>
            </a:pPr>
            <a:r>
              <a:rPr lang="en-US" b="1" dirty="0"/>
              <a:t>Challenge #2: Data Sharing</a:t>
            </a:r>
          </a:p>
          <a:p>
            <a:r>
              <a:rPr lang="en-US" dirty="0"/>
              <a:t>	Sharing data across accounts and organizations is cumbersome.</a:t>
            </a:r>
            <a:endParaRPr lang="es-ES" dirty="0"/>
          </a:p>
        </p:txBody>
      </p:sp>
      <p:sp>
        <p:nvSpPr>
          <p:cNvPr id="23" name="Rectangle 4">
            <a:extLst>
              <a:ext uri="{FF2B5EF4-FFF2-40B4-BE49-F238E27FC236}">
                <a16:creationId xmlns:a16="http://schemas.microsoft.com/office/drawing/2014/main" id="{31B0C073-864F-9EDB-25F0-40033FF7E590}"/>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4" name="TextBox 5">
            <a:extLst>
              <a:ext uri="{FF2B5EF4-FFF2-40B4-BE49-F238E27FC236}">
                <a16:creationId xmlns:a16="http://schemas.microsoft.com/office/drawing/2014/main" id="{C39458C4-7267-93F4-DE43-C0327512D03F}"/>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Securing and Governing Your Data Lake</a:t>
            </a:r>
          </a:p>
        </p:txBody>
      </p:sp>
    </p:spTree>
    <p:extLst>
      <p:ext uri="{BB962C8B-B14F-4D97-AF65-F5344CB8AC3E}">
        <p14:creationId xmlns:p14="http://schemas.microsoft.com/office/powerpoint/2010/main" val="62680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1: Theory</a:t>
            </a:r>
          </a:p>
        </p:txBody>
      </p:sp>
    </p:spTree>
    <p:extLst>
      <p:ext uri="{BB962C8B-B14F-4D97-AF65-F5344CB8AC3E}">
        <p14:creationId xmlns:p14="http://schemas.microsoft.com/office/powerpoint/2010/main" val="2828369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Lake Formation</a:t>
            </a:r>
          </a:p>
        </p:txBody>
      </p:sp>
      <p:sp>
        <p:nvSpPr>
          <p:cNvPr id="2" name="Rectangle 4">
            <a:extLst>
              <a:ext uri="{FF2B5EF4-FFF2-40B4-BE49-F238E27FC236}">
                <a16:creationId xmlns:a16="http://schemas.microsoft.com/office/drawing/2014/main" id="{D90DE6AC-7C72-4E16-4A8C-EA5611BF4CC1}"/>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38CEF620-8850-4812-5339-2F981C8B1954}"/>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Securing and Governing Your Data Lake</a:t>
            </a:r>
          </a:p>
        </p:txBody>
      </p:sp>
      <p:pic>
        <p:nvPicPr>
          <p:cNvPr id="7" name="Graphic 9" descr="AWS Lake Formation service icon.">
            <a:extLst>
              <a:ext uri="{FF2B5EF4-FFF2-40B4-BE49-F238E27FC236}">
                <a16:creationId xmlns:a16="http://schemas.microsoft.com/office/drawing/2014/main" id="{BAB96DF9-5E50-445C-848E-1706E8EFFCA3}"/>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429355" y="2928033"/>
            <a:ext cx="1394807" cy="139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7">
            <a:extLst>
              <a:ext uri="{FF2B5EF4-FFF2-40B4-BE49-F238E27FC236}">
                <a16:creationId xmlns:a16="http://schemas.microsoft.com/office/drawing/2014/main" id="{59A41121-A387-413E-AC72-7CB44088F6BE}"/>
              </a:ext>
            </a:extLst>
          </p:cNvPr>
          <p:cNvSpPr txBox="1">
            <a:spLocks noChangeArrowheads="1"/>
          </p:cNvSpPr>
          <p:nvPr/>
        </p:nvSpPr>
        <p:spPr bwMode="auto">
          <a:xfrm>
            <a:off x="852846" y="4322840"/>
            <a:ext cx="2534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9" name="CuadroTexto 8">
            <a:extLst>
              <a:ext uri="{FF2B5EF4-FFF2-40B4-BE49-F238E27FC236}">
                <a16:creationId xmlns:a16="http://schemas.microsoft.com/office/drawing/2014/main" id="{BB18AC83-3400-9D39-75F5-C51344AFF5AF}"/>
              </a:ext>
            </a:extLst>
          </p:cNvPr>
          <p:cNvSpPr txBox="1"/>
          <p:nvPr/>
        </p:nvSpPr>
        <p:spPr>
          <a:xfrm>
            <a:off x="4271963" y="2614613"/>
            <a:ext cx="7613741" cy="2585323"/>
          </a:xfrm>
          <a:prstGeom prst="rect">
            <a:avLst/>
          </a:prstGeom>
          <a:noFill/>
        </p:spPr>
        <p:txBody>
          <a:bodyPr wrap="square" rtlCol="0">
            <a:spAutoFit/>
          </a:bodyPr>
          <a:lstStyle/>
          <a:p>
            <a:r>
              <a:rPr lang="en-US" b="1" dirty="0"/>
              <a:t>Build data lakes quickly</a:t>
            </a:r>
          </a:p>
          <a:p>
            <a:r>
              <a:rPr lang="en-US" dirty="0"/>
              <a:t>	Move, store and catalog your data faster</a:t>
            </a:r>
          </a:p>
          <a:p>
            <a:endParaRPr lang="en-US" dirty="0"/>
          </a:p>
          <a:p>
            <a:r>
              <a:rPr lang="en-US" b="1" dirty="0"/>
              <a:t>Simplify security management</a:t>
            </a:r>
          </a:p>
          <a:p>
            <a:r>
              <a:rPr lang="en-US" dirty="0"/>
              <a:t>	Centrally define security, governance, and auditing policies in one place</a:t>
            </a:r>
          </a:p>
          <a:p>
            <a:endParaRPr lang="en-US" dirty="0"/>
          </a:p>
          <a:p>
            <a:r>
              <a:rPr lang="en-US" b="1" dirty="0"/>
              <a:t>Provide self-service access to data</a:t>
            </a:r>
          </a:p>
          <a:p>
            <a:r>
              <a:rPr lang="en-US" dirty="0"/>
              <a:t>	Build a catalog of datasets</a:t>
            </a:r>
          </a:p>
          <a:p>
            <a:r>
              <a:rPr lang="en-US" dirty="0"/>
              <a:t>	Define user access policies</a:t>
            </a:r>
            <a:endParaRPr lang="es-ES" dirty="0"/>
          </a:p>
        </p:txBody>
      </p:sp>
    </p:spTree>
    <p:extLst>
      <p:ext uri="{BB962C8B-B14F-4D97-AF65-F5344CB8AC3E}">
        <p14:creationId xmlns:p14="http://schemas.microsoft.com/office/powerpoint/2010/main" val="478742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Lake Formation: Security Model</a:t>
            </a:r>
          </a:p>
        </p:txBody>
      </p:sp>
      <p:sp>
        <p:nvSpPr>
          <p:cNvPr id="2" name="CuadroTexto 1">
            <a:extLst>
              <a:ext uri="{FF2B5EF4-FFF2-40B4-BE49-F238E27FC236}">
                <a16:creationId xmlns:a16="http://schemas.microsoft.com/office/drawing/2014/main" id="{62157D72-0FA3-2882-EB09-E2E691A71624}"/>
              </a:ext>
            </a:extLst>
          </p:cNvPr>
          <p:cNvSpPr txBox="1"/>
          <p:nvPr/>
        </p:nvSpPr>
        <p:spPr>
          <a:xfrm>
            <a:off x="218885" y="3139050"/>
            <a:ext cx="3771900" cy="707886"/>
          </a:xfrm>
          <a:prstGeom prst="rect">
            <a:avLst/>
          </a:prstGeom>
          <a:noFill/>
        </p:spPr>
        <p:txBody>
          <a:bodyPr wrap="square" rtlCol="0">
            <a:spAutoFit/>
          </a:bodyPr>
          <a:lstStyle/>
          <a:p>
            <a:pPr algn="ctr"/>
            <a:r>
              <a:rPr lang="en-US" sz="2000" b="1" dirty="0">
                <a:solidFill>
                  <a:schemeClr val="accent2"/>
                </a:solidFill>
              </a:rPr>
              <a:t>Unifying permissions across </a:t>
            </a:r>
          </a:p>
          <a:p>
            <a:pPr algn="ctr"/>
            <a:r>
              <a:rPr lang="en-US" sz="2000" b="1" dirty="0">
                <a:solidFill>
                  <a:schemeClr val="accent2"/>
                </a:solidFill>
              </a:rPr>
              <a:t>the data lake stack</a:t>
            </a:r>
            <a:endParaRPr lang="es-ES" sz="2000" b="1" dirty="0">
              <a:solidFill>
                <a:schemeClr val="accent2"/>
              </a:solidFill>
            </a:endParaRPr>
          </a:p>
        </p:txBody>
      </p:sp>
      <p:sp>
        <p:nvSpPr>
          <p:cNvPr id="6" name="CuadroTexto 5">
            <a:extLst>
              <a:ext uri="{FF2B5EF4-FFF2-40B4-BE49-F238E27FC236}">
                <a16:creationId xmlns:a16="http://schemas.microsoft.com/office/drawing/2014/main" id="{58AF162A-102D-B139-D8EF-38D14B8BFAD8}"/>
              </a:ext>
            </a:extLst>
          </p:cNvPr>
          <p:cNvSpPr txBox="1"/>
          <p:nvPr/>
        </p:nvSpPr>
        <p:spPr>
          <a:xfrm>
            <a:off x="4367022" y="4062093"/>
            <a:ext cx="3771900" cy="923330"/>
          </a:xfrm>
          <a:prstGeom prst="rect">
            <a:avLst/>
          </a:prstGeom>
          <a:noFill/>
        </p:spPr>
        <p:txBody>
          <a:bodyPr wrap="square" rtlCol="0">
            <a:spAutoFit/>
          </a:bodyPr>
          <a:lstStyle/>
          <a:p>
            <a:r>
              <a:rPr lang="en-US" dirty="0"/>
              <a:t>Data lakes contain a lot of data</a:t>
            </a:r>
          </a:p>
          <a:p>
            <a:r>
              <a:rPr lang="en-US" dirty="0"/>
              <a:t>Users should only access portions</a:t>
            </a:r>
          </a:p>
          <a:p>
            <a:r>
              <a:rPr lang="en-US" dirty="0"/>
              <a:t>1000 of resources and 10.000 of users</a:t>
            </a:r>
            <a:endParaRPr lang="es-ES" dirty="0"/>
          </a:p>
        </p:txBody>
      </p:sp>
      <p:sp>
        <p:nvSpPr>
          <p:cNvPr id="7" name="Rectangle 4">
            <a:extLst>
              <a:ext uri="{FF2B5EF4-FFF2-40B4-BE49-F238E27FC236}">
                <a16:creationId xmlns:a16="http://schemas.microsoft.com/office/drawing/2014/main" id="{9C46FBA4-9B9C-B592-D77A-F9C24A8D118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9094784D-143F-A85D-AE15-F441AAC56C3C}"/>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Why is managing data lake permissions hard?</a:t>
            </a:r>
          </a:p>
        </p:txBody>
      </p:sp>
      <p:sp>
        <p:nvSpPr>
          <p:cNvPr id="9" name="CuadroTexto 8">
            <a:extLst>
              <a:ext uri="{FF2B5EF4-FFF2-40B4-BE49-F238E27FC236}">
                <a16:creationId xmlns:a16="http://schemas.microsoft.com/office/drawing/2014/main" id="{3E9D1F6F-3FBA-5784-8538-D317799BC876}"/>
              </a:ext>
            </a:extLst>
          </p:cNvPr>
          <p:cNvSpPr txBox="1"/>
          <p:nvPr/>
        </p:nvSpPr>
        <p:spPr>
          <a:xfrm>
            <a:off x="4133659" y="3140736"/>
            <a:ext cx="3771900" cy="707886"/>
          </a:xfrm>
          <a:prstGeom prst="rect">
            <a:avLst/>
          </a:prstGeom>
          <a:noFill/>
        </p:spPr>
        <p:txBody>
          <a:bodyPr wrap="square" rtlCol="0">
            <a:spAutoFit/>
          </a:bodyPr>
          <a:lstStyle/>
          <a:p>
            <a:pPr algn="ctr"/>
            <a:r>
              <a:rPr lang="en-US" sz="2000" b="1" dirty="0">
                <a:solidFill>
                  <a:schemeClr val="accent2"/>
                </a:solidFill>
              </a:rPr>
              <a:t>Enforcing fine-grained permissions to restrict access</a:t>
            </a:r>
          </a:p>
        </p:txBody>
      </p:sp>
      <p:sp>
        <p:nvSpPr>
          <p:cNvPr id="10" name="CuadroTexto 9">
            <a:extLst>
              <a:ext uri="{FF2B5EF4-FFF2-40B4-BE49-F238E27FC236}">
                <a16:creationId xmlns:a16="http://schemas.microsoft.com/office/drawing/2014/main" id="{B7EB3F5F-BAF0-ADEA-F160-11EFA103D5A2}"/>
              </a:ext>
            </a:extLst>
          </p:cNvPr>
          <p:cNvSpPr txBox="1"/>
          <p:nvPr/>
        </p:nvSpPr>
        <p:spPr>
          <a:xfrm>
            <a:off x="218885" y="4066293"/>
            <a:ext cx="3771900" cy="923330"/>
          </a:xfrm>
          <a:prstGeom prst="rect">
            <a:avLst/>
          </a:prstGeom>
          <a:noFill/>
        </p:spPr>
        <p:txBody>
          <a:bodyPr wrap="square" rtlCol="0">
            <a:spAutoFit/>
          </a:bodyPr>
          <a:lstStyle/>
          <a:p>
            <a:r>
              <a:rPr lang="en-US" dirty="0"/>
              <a:t>Split storage, metadata and compute</a:t>
            </a:r>
          </a:p>
          <a:p>
            <a:r>
              <a:rPr lang="en-US" dirty="0"/>
              <a:t>Each system has different permissions</a:t>
            </a:r>
          </a:p>
          <a:p>
            <a:r>
              <a:rPr lang="en-US" dirty="0"/>
              <a:t>Syncing permissions is error prone</a:t>
            </a:r>
            <a:endParaRPr lang="es-ES" dirty="0"/>
          </a:p>
        </p:txBody>
      </p:sp>
      <p:cxnSp>
        <p:nvCxnSpPr>
          <p:cNvPr id="12" name="Conector recto 11">
            <a:extLst>
              <a:ext uri="{FF2B5EF4-FFF2-40B4-BE49-F238E27FC236}">
                <a16:creationId xmlns:a16="http://schemas.microsoft.com/office/drawing/2014/main" id="{96C83E5B-DB6B-059C-18E4-97288FE72E61}"/>
              </a:ext>
            </a:extLst>
          </p:cNvPr>
          <p:cNvCxnSpPr/>
          <p:nvPr/>
        </p:nvCxnSpPr>
        <p:spPr>
          <a:xfrm>
            <a:off x="4004883" y="2147568"/>
            <a:ext cx="0" cy="38290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83D70F72-C65E-ADF4-DBAC-4439D721269C}"/>
              </a:ext>
            </a:extLst>
          </p:cNvPr>
          <p:cNvCxnSpPr/>
          <p:nvPr/>
        </p:nvCxnSpPr>
        <p:spPr>
          <a:xfrm>
            <a:off x="8305611" y="2151768"/>
            <a:ext cx="0" cy="382905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AAB2006F-EEFD-D000-F831-B0C0274AE5F4}"/>
              </a:ext>
            </a:extLst>
          </p:cNvPr>
          <p:cNvSpPr txBox="1"/>
          <p:nvPr/>
        </p:nvSpPr>
        <p:spPr>
          <a:xfrm>
            <a:off x="8300579" y="3151977"/>
            <a:ext cx="3771900" cy="707886"/>
          </a:xfrm>
          <a:prstGeom prst="rect">
            <a:avLst/>
          </a:prstGeom>
          <a:noFill/>
        </p:spPr>
        <p:txBody>
          <a:bodyPr wrap="square" rtlCol="0">
            <a:spAutoFit/>
          </a:bodyPr>
          <a:lstStyle/>
          <a:p>
            <a:pPr algn="ctr"/>
            <a:r>
              <a:rPr lang="en-US" sz="2000" b="1" dirty="0">
                <a:solidFill>
                  <a:schemeClr val="accent2"/>
                </a:solidFill>
              </a:rPr>
              <a:t>Ensuring data access complies with regulations</a:t>
            </a:r>
          </a:p>
        </p:txBody>
      </p:sp>
      <p:sp>
        <p:nvSpPr>
          <p:cNvPr id="15" name="CuadroTexto 14">
            <a:extLst>
              <a:ext uri="{FF2B5EF4-FFF2-40B4-BE49-F238E27FC236}">
                <a16:creationId xmlns:a16="http://schemas.microsoft.com/office/drawing/2014/main" id="{4FDD4827-6EC9-FE42-0BBD-5D82861E52D3}"/>
              </a:ext>
            </a:extLst>
          </p:cNvPr>
          <p:cNvSpPr txBox="1"/>
          <p:nvPr/>
        </p:nvSpPr>
        <p:spPr>
          <a:xfrm>
            <a:off x="8538974" y="4135234"/>
            <a:ext cx="3771900" cy="923330"/>
          </a:xfrm>
          <a:prstGeom prst="rect">
            <a:avLst/>
          </a:prstGeom>
          <a:noFill/>
        </p:spPr>
        <p:txBody>
          <a:bodyPr wrap="square" rtlCol="0">
            <a:spAutoFit/>
          </a:bodyPr>
          <a:lstStyle/>
          <a:p>
            <a:r>
              <a:rPr lang="en-US" dirty="0"/>
              <a:t>Democratize data access</a:t>
            </a:r>
          </a:p>
          <a:p>
            <a:r>
              <a:rPr lang="en-US" dirty="0"/>
              <a:t>Regulations and governance</a:t>
            </a:r>
          </a:p>
          <a:p>
            <a:r>
              <a:rPr lang="en-US" dirty="0"/>
              <a:t>Monitor and audit data access</a:t>
            </a:r>
          </a:p>
        </p:txBody>
      </p:sp>
    </p:spTree>
    <p:extLst>
      <p:ext uri="{BB962C8B-B14F-4D97-AF65-F5344CB8AC3E}">
        <p14:creationId xmlns:p14="http://schemas.microsoft.com/office/powerpoint/2010/main" val="1399307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AWS Lake Formation permissions model</a:t>
            </a:r>
          </a:p>
        </p:txBody>
      </p:sp>
      <p:sp>
        <p:nvSpPr>
          <p:cNvPr id="2" name="CuadroTexto 1">
            <a:extLst>
              <a:ext uri="{FF2B5EF4-FFF2-40B4-BE49-F238E27FC236}">
                <a16:creationId xmlns:a16="http://schemas.microsoft.com/office/drawing/2014/main" id="{2ABFA979-1E2E-DF38-F8FC-FAF2D946A0B0}"/>
              </a:ext>
            </a:extLst>
          </p:cNvPr>
          <p:cNvSpPr txBox="1"/>
          <p:nvPr/>
        </p:nvSpPr>
        <p:spPr>
          <a:xfrm>
            <a:off x="3301156" y="2300287"/>
            <a:ext cx="8413970" cy="2585323"/>
          </a:xfrm>
          <a:prstGeom prst="rect">
            <a:avLst/>
          </a:prstGeom>
          <a:noFill/>
        </p:spPr>
        <p:txBody>
          <a:bodyPr wrap="none" rtlCol="0">
            <a:spAutoFit/>
          </a:bodyPr>
          <a:lstStyle/>
          <a:p>
            <a:r>
              <a:rPr lang="en-US" dirty="0"/>
              <a:t>Unified S3 permissions</a:t>
            </a:r>
          </a:p>
          <a:p>
            <a:endParaRPr lang="en-US" dirty="0"/>
          </a:p>
          <a:p>
            <a:r>
              <a:rPr lang="en-US" dirty="0"/>
              <a:t>Integrated with Services and tools</a:t>
            </a:r>
          </a:p>
          <a:p>
            <a:endParaRPr lang="en-US" dirty="0"/>
          </a:p>
          <a:p>
            <a:r>
              <a:rPr lang="en-US" dirty="0"/>
              <a:t>Easy to audit permissions and access</a:t>
            </a:r>
          </a:p>
          <a:p>
            <a:endParaRPr lang="en-US" dirty="0"/>
          </a:p>
          <a:p>
            <a:r>
              <a:rPr lang="en-US" dirty="0"/>
              <a:t>DB style fine-grained permissions on resources</a:t>
            </a:r>
          </a:p>
          <a:p>
            <a:endParaRPr lang="en-US" dirty="0"/>
          </a:p>
          <a:p>
            <a:r>
              <a:rPr lang="en-US" dirty="0"/>
              <a:t>Scale permissions management AWS Lake Formation Tag Based Access Control (LF-TBAC)</a:t>
            </a:r>
            <a:endParaRPr lang="es-ES" dirty="0"/>
          </a:p>
        </p:txBody>
      </p:sp>
      <p:pic>
        <p:nvPicPr>
          <p:cNvPr id="6" name="Graphic 9" descr="AWS Lake Formation service icon.">
            <a:extLst>
              <a:ext uri="{FF2B5EF4-FFF2-40B4-BE49-F238E27FC236}">
                <a16:creationId xmlns:a16="http://schemas.microsoft.com/office/drawing/2014/main" id="{965E0DFC-CE89-307D-CDEF-22D3B28F9C24}"/>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053383" y="2841498"/>
            <a:ext cx="1394807" cy="139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7">
            <a:extLst>
              <a:ext uri="{FF2B5EF4-FFF2-40B4-BE49-F238E27FC236}">
                <a16:creationId xmlns:a16="http://schemas.microsoft.com/office/drawing/2014/main" id="{5D53EAB5-F70F-C79E-9450-BFD16199B64A}"/>
              </a:ext>
            </a:extLst>
          </p:cNvPr>
          <p:cNvSpPr txBox="1">
            <a:spLocks noChangeArrowheads="1"/>
          </p:cNvSpPr>
          <p:nvPr/>
        </p:nvSpPr>
        <p:spPr bwMode="auto">
          <a:xfrm>
            <a:off x="476874" y="4236305"/>
            <a:ext cx="2534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600" dirty="0">
                <a:latin typeface="Arial" panose="020B0604020202020204" pitchFamily="34" charset="0"/>
                <a:ea typeface="Amazon Ember" panose="020B0603020204020204" pitchFamily="34" charset="0"/>
                <a:cs typeface="Arial" panose="020B0604020202020204" pitchFamily="34" charset="0"/>
              </a:rPr>
              <a:t>AWS Lake Formation</a:t>
            </a:r>
          </a:p>
        </p:txBody>
      </p:sp>
      <p:sp>
        <p:nvSpPr>
          <p:cNvPr id="9" name="CuadroTexto 8">
            <a:extLst>
              <a:ext uri="{FF2B5EF4-FFF2-40B4-BE49-F238E27FC236}">
                <a16:creationId xmlns:a16="http://schemas.microsoft.com/office/drawing/2014/main" id="{B53415D5-7D03-4414-6B81-4F4100B23788}"/>
              </a:ext>
            </a:extLst>
          </p:cNvPr>
          <p:cNvSpPr txBox="1"/>
          <p:nvPr/>
        </p:nvSpPr>
        <p:spPr>
          <a:xfrm>
            <a:off x="1033682" y="5423295"/>
            <a:ext cx="9743810" cy="369332"/>
          </a:xfrm>
          <a:prstGeom prst="rect">
            <a:avLst/>
          </a:prstGeom>
          <a:noFill/>
        </p:spPr>
        <p:txBody>
          <a:bodyPr wrap="square">
            <a:spAutoFit/>
          </a:bodyPr>
          <a:lstStyle/>
          <a:p>
            <a:r>
              <a:rPr lang="en-US" dirty="0">
                <a:hlinkClick r:id="rId6"/>
              </a:rPr>
              <a:t>(1) Simplifying Permissions and Governance in your Data Lake - AWS Online Tech Talks - YouTube</a:t>
            </a:r>
            <a:endParaRPr lang="es-ES" dirty="0"/>
          </a:p>
        </p:txBody>
      </p:sp>
    </p:spTree>
    <p:extLst>
      <p:ext uri="{BB962C8B-B14F-4D97-AF65-F5344CB8AC3E}">
        <p14:creationId xmlns:p14="http://schemas.microsoft.com/office/powerpoint/2010/main" val="914827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9251507" cy="923330"/>
          </a:xfrm>
          <a:prstGeom prst="rect">
            <a:avLst/>
          </a:prstGeom>
          <a:noFill/>
        </p:spPr>
        <p:txBody>
          <a:bodyPr wrap="none" rtlCol="0">
            <a:spAutoFit/>
          </a:bodyPr>
          <a:lstStyle/>
          <a:p>
            <a:r>
              <a:rPr lang="en-US" sz="5400" dirty="0">
                <a:solidFill>
                  <a:schemeClr val="accent1"/>
                </a:solidFill>
              </a:rPr>
              <a:t>Modern Data Lake Architectures</a:t>
            </a:r>
          </a:p>
        </p:txBody>
      </p:sp>
    </p:spTree>
    <p:extLst>
      <p:ext uri="{BB962C8B-B14F-4D97-AF65-F5344CB8AC3E}">
        <p14:creationId xmlns:p14="http://schemas.microsoft.com/office/powerpoint/2010/main" val="2971439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Modern data lakes architectures</a:t>
            </a:r>
          </a:p>
        </p:txBody>
      </p:sp>
      <p:pic>
        <p:nvPicPr>
          <p:cNvPr id="7" name="Graphic 8" descr="Amazon Simple Storage Service (Amazon S3) service icon.">
            <a:extLst>
              <a:ext uri="{FF2B5EF4-FFF2-40B4-BE49-F238E27FC236}">
                <a16:creationId xmlns:a16="http://schemas.microsoft.com/office/drawing/2014/main" id="{503A6B4D-DEE3-46F9-B451-2A59ED89EBA9}"/>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2595562" y="328676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9">
            <a:extLst>
              <a:ext uri="{FF2B5EF4-FFF2-40B4-BE49-F238E27FC236}">
                <a16:creationId xmlns:a16="http://schemas.microsoft.com/office/drawing/2014/main" id="{547C41E9-E915-4124-BA66-D2147B3F0D4B}"/>
              </a:ext>
            </a:extLst>
          </p:cNvPr>
          <p:cNvSpPr txBox="1">
            <a:spLocks noChangeArrowheads="1"/>
          </p:cNvSpPr>
          <p:nvPr/>
        </p:nvSpPr>
        <p:spPr bwMode="auto">
          <a:xfrm>
            <a:off x="1856581" y="4055302"/>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1</a:t>
            </a:r>
          </a:p>
        </p:txBody>
      </p:sp>
      <p:sp>
        <p:nvSpPr>
          <p:cNvPr id="9" name="Rectángulo 8">
            <a:extLst>
              <a:ext uri="{FF2B5EF4-FFF2-40B4-BE49-F238E27FC236}">
                <a16:creationId xmlns:a16="http://schemas.microsoft.com/office/drawing/2014/main" id="{F149D3E3-5AA1-A66C-7184-822062026A9E}"/>
              </a:ext>
            </a:extLst>
          </p:cNvPr>
          <p:cNvSpPr/>
          <p:nvPr/>
        </p:nvSpPr>
        <p:spPr>
          <a:xfrm>
            <a:off x="414338" y="1663885"/>
            <a:ext cx="1061243" cy="462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sources</a:t>
            </a:r>
            <a:endParaRPr lang="es-ES" dirty="0"/>
          </a:p>
        </p:txBody>
      </p:sp>
      <p:cxnSp>
        <p:nvCxnSpPr>
          <p:cNvPr id="11" name="Conector recto de flecha 10">
            <a:extLst>
              <a:ext uri="{FF2B5EF4-FFF2-40B4-BE49-F238E27FC236}">
                <a16:creationId xmlns:a16="http://schemas.microsoft.com/office/drawing/2014/main" id="{1440E8D6-E332-5A16-74BA-E5A43A663D33}"/>
              </a:ext>
            </a:extLst>
          </p:cNvPr>
          <p:cNvCxnSpPr/>
          <p:nvPr/>
        </p:nvCxnSpPr>
        <p:spPr>
          <a:xfrm>
            <a:off x="1585913" y="3667767"/>
            <a:ext cx="8715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4B6E4E57-76B9-199E-7D8F-4851C3DFD3CD}"/>
              </a:ext>
            </a:extLst>
          </p:cNvPr>
          <p:cNvSpPr/>
          <p:nvPr/>
        </p:nvSpPr>
        <p:spPr>
          <a:xfrm>
            <a:off x="2457449" y="1528763"/>
            <a:ext cx="9499020" cy="6572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Catalog</a:t>
            </a:r>
            <a:endParaRPr lang="es-ES" dirty="0">
              <a:solidFill>
                <a:schemeClr val="tx1"/>
              </a:solidFill>
            </a:endParaRPr>
          </a:p>
        </p:txBody>
      </p:sp>
      <p:pic>
        <p:nvPicPr>
          <p:cNvPr id="13" name="Graphic 55" descr="AWS Glue Data Catalog resource icon for the AWS Glue service.">
            <a:extLst>
              <a:ext uri="{FF2B5EF4-FFF2-40B4-BE49-F238E27FC236}">
                <a16:creationId xmlns:a16="http://schemas.microsoft.com/office/drawing/2014/main" id="{1F5B4200-A4FD-461F-7D4E-E3370EF792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9920" y="1641585"/>
            <a:ext cx="457200" cy="457200"/>
          </a:xfrm>
          <a:prstGeom prst="rect">
            <a:avLst/>
          </a:prstGeom>
        </p:spPr>
      </p:pic>
      <p:cxnSp>
        <p:nvCxnSpPr>
          <p:cNvPr id="15" name="Conector recto de flecha 14">
            <a:extLst>
              <a:ext uri="{FF2B5EF4-FFF2-40B4-BE49-F238E27FC236}">
                <a16:creationId xmlns:a16="http://schemas.microsoft.com/office/drawing/2014/main" id="{34FC5A68-6AA5-1790-0ECD-7AF7F1A415E5}"/>
              </a:ext>
            </a:extLst>
          </p:cNvPr>
          <p:cNvCxnSpPr/>
          <p:nvPr/>
        </p:nvCxnSpPr>
        <p:spPr>
          <a:xfrm flipV="1">
            <a:off x="3171825" y="2328863"/>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6" descr="AWS Glue service icon.">
            <a:extLst>
              <a:ext uri="{FF2B5EF4-FFF2-40B4-BE49-F238E27FC236}">
                <a16:creationId xmlns:a16="http://schemas.microsoft.com/office/drawing/2014/main" id="{0071156F-904D-8F9F-F78C-9968C3B985C7}"/>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4151307" y="3278909"/>
            <a:ext cx="761999" cy="7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9">
            <a:extLst>
              <a:ext uri="{FF2B5EF4-FFF2-40B4-BE49-F238E27FC236}">
                <a16:creationId xmlns:a16="http://schemas.microsoft.com/office/drawing/2014/main" id="{EE0871CA-B1B0-7A97-CDE8-57995091F790}"/>
              </a:ext>
            </a:extLst>
          </p:cNvPr>
          <p:cNvSpPr txBox="1">
            <a:spLocks noChangeArrowheads="1"/>
          </p:cNvSpPr>
          <p:nvPr/>
        </p:nvSpPr>
        <p:spPr bwMode="auto">
          <a:xfrm>
            <a:off x="3412325" y="4040908"/>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Glue job</a:t>
            </a:r>
          </a:p>
        </p:txBody>
      </p:sp>
      <p:cxnSp>
        <p:nvCxnSpPr>
          <p:cNvPr id="18" name="Conector recto de flecha 17">
            <a:extLst>
              <a:ext uri="{FF2B5EF4-FFF2-40B4-BE49-F238E27FC236}">
                <a16:creationId xmlns:a16="http://schemas.microsoft.com/office/drawing/2014/main" id="{E15F46BD-42E3-1BBC-FD43-C3283EC346F1}"/>
              </a:ext>
            </a:extLst>
          </p:cNvPr>
          <p:cNvCxnSpPr>
            <a:cxnSpLocks/>
          </p:cNvCxnSpPr>
          <p:nvPr/>
        </p:nvCxnSpPr>
        <p:spPr>
          <a:xfrm>
            <a:off x="3440109" y="3667765"/>
            <a:ext cx="628651" cy="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Graphic 8" descr="Amazon Simple Storage Service (Amazon S3) service icon.">
            <a:extLst>
              <a:ext uri="{FF2B5EF4-FFF2-40B4-BE49-F238E27FC236}">
                <a16:creationId xmlns:a16="http://schemas.microsoft.com/office/drawing/2014/main" id="{98B0BF19-3AC4-EF7B-4977-9E889502F7EA}"/>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5684032" y="329564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9">
            <a:extLst>
              <a:ext uri="{FF2B5EF4-FFF2-40B4-BE49-F238E27FC236}">
                <a16:creationId xmlns:a16="http://schemas.microsoft.com/office/drawing/2014/main" id="{527596BA-9865-95B7-E217-E489F18CA1CD}"/>
              </a:ext>
            </a:extLst>
          </p:cNvPr>
          <p:cNvSpPr txBox="1">
            <a:spLocks noChangeArrowheads="1"/>
          </p:cNvSpPr>
          <p:nvPr/>
        </p:nvSpPr>
        <p:spPr bwMode="auto">
          <a:xfrm>
            <a:off x="4945051" y="4064183"/>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2</a:t>
            </a:r>
          </a:p>
        </p:txBody>
      </p:sp>
      <p:cxnSp>
        <p:nvCxnSpPr>
          <p:cNvPr id="22" name="Conector recto de flecha 21">
            <a:extLst>
              <a:ext uri="{FF2B5EF4-FFF2-40B4-BE49-F238E27FC236}">
                <a16:creationId xmlns:a16="http://schemas.microsoft.com/office/drawing/2014/main" id="{9DC0A57F-FB6D-D024-6BAE-4D857011510E}"/>
              </a:ext>
            </a:extLst>
          </p:cNvPr>
          <p:cNvCxnSpPr>
            <a:cxnSpLocks/>
          </p:cNvCxnSpPr>
          <p:nvPr/>
        </p:nvCxnSpPr>
        <p:spPr>
          <a:xfrm>
            <a:off x="4995853" y="3663323"/>
            <a:ext cx="628651" cy="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Graphic 6" descr="AWS Glue service icon.">
            <a:extLst>
              <a:ext uri="{FF2B5EF4-FFF2-40B4-BE49-F238E27FC236}">
                <a16:creationId xmlns:a16="http://schemas.microsoft.com/office/drawing/2014/main" id="{25E523C5-B119-BF46-986D-AE31F5900F7E}"/>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7267560" y="3278909"/>
            <a:ext cx="761999" cy="76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9">
            <a:extLst>
              <a:ext uri="{FF2B5EF4-FFF2-40B4-BE49-F238E27FC236}">
                <a16:creationId xmlns:a16="http://schemas.microsoft.com/office/drawing/2014/main" id="{F2D71C46-973A-C191-27DC-1499D30C745D}"/>
              </a:ext>
            </a:extLst>
          </p:cNvPr>
          <p:cNvSpPr txBox="1">
            <a:spLocks noChangeArrowheads="1"/>
          </p:cNvSpPr>
          <p:nvPr/>
        </p:nvSpPr>
        <p:spPr bwMode="auto">
          <a:xfrm>
            <a:off x="6528578" y="4040908"/>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Glue job</a:t>
            </a:r>
          </a:p>
        </p:txBody>
      </p:sp>
      <p:cxnSp>
        <p:nvCxnSpPr>
          <p:cNvPr id="25" name="Conector recto de flecha 24">
            <a:extLst>
              <a:ext uri="{FF2B5EF4-FFF2-40B4-BE49-F238E27FC236}">
                <a16:creationId xmlns:a16="http://schemas.microsoft.com/office/drawing/2014/main" id="{6ED24D01-4818-4832-DDEC-B06D465C583F}"/>
              </a:ext>
            </a:extLst>
          </p:cNvPr>
          <p:cNvCxnSpPr>
            <a:cxnSpLocks/>
          </p:cNvCxnSpPr>
          <p:nvPr/>
        </p:nvCxnSpPr>
        <p:spPr>
          <a:xfrm>
            <a:off x="6528578" y="3646584"/>
            <a:ext cx="628651" cy="8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16B1F166-D104-D255-1B13-B37D26753B35}"/>
              </a:ext>
            </a:extLst>
          </p:cNvPr>
          <p:cNvSpPr/>
          <p:nvPr/>
        </p:nvSpPr>
        <p:spPr>
          <a:xfrm>
            <a:off x="8682814" y="2817091"/>
            <a:ext cx="1488351" cy="38132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7" name="Rectángulo 26">
            <a:extLst>
              <a:ext uri="{FF2B5EF4-FFF2-40B4-BE49-F238E27FC236}">
                <a16:creationId xmlns:a16="http://schemas.microsoft.com/office/drawing/2014/main" id="{2D3C2FF4-8F8B-DFD6-0E0C-BDCA2DBDE767}"/>
              </a:ext>
            </a:extLst>
          </p:cNvPr>
          <p:cNvSpPr/>
          <p:nvPr/>
        </p:nvSpPr>
        <p:spPr>
          <a:xfrm>
            <a:off x="8682813" y="2328863"/>
            <a:ext cx="1488351" cy="39152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Purpose built storage</a:t>
            </a:r>
            <a:endParaRPr lang="es-ES" sz="1200" dirty="0">
              <a:solidFill>
                <a:schemeClr val="tx1"/>
              </a:solidFill>
            </a:endParaRPr>
          </a:p>
        </p:txBody>
      </p:sp>
      <p:pic>
        <p:nvPicPr>
          <p:cNvPr id="28" name="Graphic 23" descr="Amazon Redshift service icon.">
            <a:extLst>
              <a:ext uri="{FF2B5EF4-FFF2-40B4-BE49-F238E27FC236}">
                <a16:creationId xmlns:a16="http://schemas.microsoft.com/office/drawing/2014/main" id="{F1C23086-EC84-CB4E-BB00-6843C7A21B5C}"/>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9101900" y="3125506"/>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34">
            <a:extLst>
              <a:ext uri="{FF2B5EF4-FFF2-40B4-BE49-F238E27FC236}">
                <a16:creationId xmlns:a16="http://schemas.microsoft.com/office/drawing/2014/main" id="{09D8BB8C-8C0A-D94E-8924-DACACBA11AC3}"/>
              </a:ext>
            </a:extLst>
          </p:cNvPr>
          <p:cNvSpPr txBox="1">
            <a:spLocks noChangeArrowheads="1"/>
          </p:cNvSpPr>
          <p:nvPr/>
        </p:nvSpPr>
        <p:spPr bwMode="auto">
          <a:xfrm>
            <a:off x="8337538" y="3885918"/>
            <a:ext cx="22616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Redshift</a:t>
            </a:r>
          </a:p>
        </p:txBody>
      </p:sp>
      <p:pic>
        <p:nvPicPr>
          <p:cNvPr id="30" name="Graphic 8" descr="Amazon Simple Storage Service (Amazon S3) service icon.">
            <a:extLst>
              <a:ext uri="{FF2B5EF4-FFF2-40B4-BE49-F238E27FC236}">
                <a16:creationId xmlns:a16="http://schemas.microsoft.com/office/drawing/2014/main" id="{FDB3087A-CCCB-1B6A-1A59-7AD48630150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9072538" y="475024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9">
            <a:extLst>
              <a:ext uri="{FF2B5EF4-FFF2-40B4-BE49-F238E27FC236}">
                <a16:creationId xmlns:a16="http://schemas.microsoft.com/office/drawing/2014/main" id="{9C5DDE03-0C8A-0C27-2B41-5C4CA4272B62}"/>
              </a:ext>
            </a:extLst>
          </p:cNvPr>
          <p:cNvSpPr txBox="1">
            <a:spLocks noChangeArrowheads="1"/>
          </p:cNvSpPr>
          <p:nvPr/>
        </p:nvSpPr>
        <p:spPr bwMode="auto">
          <a:xfrm>
            <a:off x="8333557" y="5518784"/>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Tier 3</a:t>
            </a:r>
          </a:p>
        </p:txBody>
      </p:sp>
      <p:cxnSp>
        <p:nvCxnSpPr>
          <p:cNvPr id="32" name="Conector recto de flecha 31">
            <a:extLst>
              <a:ext uri="{FF2B5EF4-FFF2-40B4-BE49-F238E27FC236}">
                <a16:creationId xmlns:a16="http://schemas.microsoft.com/office/drawing/2014/main" id="{D86D6C85-0BD7-7E50-E8BC-1A825CB9BFA7}"/>
              </a:ext>
            </a:extLst>
          </p:cNvPr>
          <p:cNvCxnSpPr>
            <a:cxnSpLocks/>
          </p:cNvCxnSpPr>
          <p:nvPr/>
        </p:nvCxnSpPr>
        <p:spPr>
          <a:xfrm>
            <a:off x="8078055" y="3637701"/>
            <a:ext cx="499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ángulo 33">
            <a:extLst>
              <a:ext uri="{FF2B5EF4-FFF2-40B4-BE49-F238E27FC236}">
                <a16:creationId xmlns:a16="http://schemas.microsoft.com/office/drawing/2014/main" id="{195C6F54-0F1C-9F76-3A29-AA7E30A88B8E}"/>
              </a:ext>
            </a:extLst>
          </p:cNvPr>
          <p:cNvSpPr/>
          <p:nvPr/>
        </p:nvSpPr>
        <p:spPr>
          <a:xfrm>
            <a:off x="10391315" y="2799344"/>
            <a:ext cx="1565155" cy="38310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35" name="Rectángulo 34">
            <a:extLst>
              <a:ext uri="{FF2B5EF4-FFF2-40B4-BE49-F238E27FC236}">
                <a16:creationId xmlns:a16="http://schemas.microsoft.com/office/drawing/2014/main" id="{E2199E4B-15C3-36F0-D680-313645AD820C}"/>
              </a:ext>
            </a:extLst>
          </p:cNvPr>
          <p:cNvSpPr/>
          <p:nvPr/>
        </p:nvSpPr>
        <p:spPr>
          <a:xfrm>
            <a:off x="10391315" y="2307304"/>
            <a:ext cx="1565155" cy="4512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Analytics</a:t>
            </a:r>
            <a:endParaRPr lang="es-ES" sz="1200" dirty="0">
              <a:solidFill>
                <a:schemeClr val="tx1"/>
              </a:solidFill>
            </a:endParaRPr>
          </a:p>
        </p:txBody>
      </p:sp>
      <p:cxnSp>
        <p:nvCxnSpPr>
          <p:cNvPr id="36" name="Conector recto de flecha 35">
            <a:extLst>
              <a:ext uri="{FF2B5EF4-FFF2-40B4-BE49-F238E27FC236}">
                <a16:creationId xmlns:a16="http://schemas.microsoft.com/office/drawing/2014/main" id="{527982FB-9263-ED97-CC7A-A6DE459FC32F}"/>
              </a:ext>
            </a:extLst>
          </p:cNvPr>
          <p:cNvCxnSpPr/>
          <p:nvPr/>
        </p:nvCxnSpPr>
        <p:spPr>
          <a:xfrm flipV="1">
            <a:off x="6096000" y="2311116"/>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5059628-4978-5998-A235-EDA422E0CB23}"/>
              </a:ext>
            </a:extLst>
          </p:cNvPr>
          <p:cNvCxnSpPr/>
          <p:nvPr/>
        </p:nvCxnSpPr>
        <p:spPr>
          <a:xfrm flipV="1">
            <a:off x="9996488" y="2016992"/>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EC2BA361-0CF4-7E8C-EDE6-DCB773E6058C}"/>
              </a:ext>
            </a:extLst>
          </p:cNvPr>
          <p:cNvCxnSpPr/>
          <p:nvPr/>
        </p:nvCxnSpPr>
        <p:spPr>
          <a:xfrm flipV="1">
            <a:off x="11706225" y="2016992"/>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Graphic 14" descr="Amazon Athena service icon.">
            <a:extLst>
              <a:ext uri="{FF2B5EF4-FFF2-40B4-BE49-F238E27FC236}">
                <a16:creationId xmlns:a16="http://schemas.microsoft.com/office/drawing/2014/main" id="{396DAAA0-B2D5-4276-98CA-63696F5DF2A5}"/>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10754492" y="3035513"/>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17">
            <a:extLst>
              <a:ext uri="{FF2B5EF4-FFF2-40B4-BE49-F238E27FC236}">
                <a16:creationId xmlns:a16="http://schemas.microsoft.com/office/drawing/2014/main" id="{FDF38C3B-7C74-43B3-9266-EEB38604F3F3}"/>
              </a:ext>
            </a:extLst>
          </p:cNvPr>
          <p:cNvSpPr txBox="1">
            <a:spLocks noChangeArrowheads="1"/>
          </p:cNvSpPr>
          <p:nvPr/>
        </p:nvSpPr>
        <p:spPr bwMode="auto">
          <a:xfrm>
            <a:off x="9986986" y="3797513"/>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Athena</a:t>
            </a:r>
          </a:p>
        </p:txBody>
      </p:sp>
      <p:pic>
        <p:nvPicPr>
          <p:cNvPr id="41" name="Graphic 22" descr="Amazon SageMaker service icon.">
            <a:extLst>
              <a:ext uri="{FF2B5EF4-FFF2-40B4-BE49-F238E27FC236}">
                <a16:creationId xmlns:a16="http://schemas.microsoft.com/office/drawing/2014/main" id="{82C18055-DDC8-47F3-9128-8DD4B9BD3C7C}"/>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10754492" y="539125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15">
            <a:extLst>
              <a:ext uri="{FF2B5EF4-FFF2-40B4-BE49-F238E27FC236}">
                <a16:creationId xmlns:a16="http://schemas.microsoft.com/office/drawing/2014/main" id="{53F46B05-980C-4E90-8F43-83E0040A0554}"/>
              </a:ext>
            </a:extLst>
          </p:cNvPr>
          <p:cNvSpPr txBox="1">
            <a:spLocks noChangeArrowheads="1"/>
          </p:cNvSpPr>
          <p:nvPr/>
        </p:nvSpPr>
        <p:spPr bwMode="auto">
          <a:xfrm>
            <a:off x="10040117" y="6153257"/>
            <a:ext cx="2201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SageMaker</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43" name="Graphic 7" descr="Amazon QuickSight service icon. ">
            <a:extLst>
              <a:ext uri="{FF2B5EF4-FFF2-40B4-BE49-F238E27FC236}">
                <a16:creationId xmlns:a16="http://schemas.microsoft.com/office/drawing/2014/main" id="{1A2901D3-4EAF-D140-8CBA-5C770490AD06}"/>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10789736" y="423411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6">
            <a:extLst>
              <a:ext uri="{FF2B5EF4-FFF2-40B4-BE49-F238E27FC236}">
                <a16:creationId xmlns:a16="http://schemas.microsoft.com/office/drawing/2014/main" id="{44947769-078B-8A4D-90DF-5B6FC03ABCA3}"/>
              </a:ext>
            </a:extLst>
          </p:cNvPr>
          <p:cNvSpPr txBox="1">
            <a:spLocks noChangeArrowheads="1"/>
          </p:cNvSpPr>
          <p:nvPr/>
        </p:nvSpPr>
        <p:spPr bwMode="auto">
          <a:xfrm>
            <a:off x="10173786" y="5002460"/>
            <a:ext cx="19939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solidFill>
                  <a:srgbClr val="000000"/>
                </a:solidFill>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solidFill>
                  <a:srgbClr val="000000"/>
                </a:solidFill>
                <a:latin typeface="Arial" panose="020B0604020202020204" pitchFamily="34" charset="0"/>
                <a:ea typeface="Amazon Ember" panose="020B0603020204020204" pitchFamily="34" charset="0"/>
                <a:cs typeface="Arial" panose="020B0604020202020204" pitchFamily="34" charset="0"/>
              </a:rPr>
              <a:t>QuickSight</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pic>
        <p:nvPicPr>
          <p:cNvPr id="46" name="Graphic 48" descr="Amazon Simple Storage Service Glacier service icon.">
            <a:extLst>
              <a:ext uri="{FF2B5EF4-FFF2-40B4-BE49-F238E27FC236}">
                <a16:creationId xmlns:a16="http://schemas.microsoft.com/office/drawing/2014/main" id="{D59F7BF3-0F46-489B-896C-52CC26879A09}"/>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592382" y="489845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9">
            <a:extLst>
              <a:ext uri="{FF2B5EF4-FFF2-40B4-BE49-F238E27FC236}">
                <a16:creationId xmlns:a16="http://schemas.microsoft.com/office/drawing/2014/main" id="{590DEF27-A26D-09CE-07C8-927DB4425763}"/>
              </a:ext>
            </a:extLst>
          </p:cNvPr>
          <p:cNvSpPr txBox="1">
            <a:spLocks noChangeArrowheads="1"/>
          </p:cNvSpPr>
          <p:nvPr/>
        </p:nvSpPr>
        <p:spPr bwMode="auto">
          <a:xfrm>
            <a:off x="1820857" y="5659440"/>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Glacier</a:t>
            </a:r>
          </a:p>
        </p:txBody>
      </p:sp>
      <p:cxnSp>
        <p:nvCxnSpPr>
          <p:cNvPr id="48" name="Conector recto de flecha 47">
            <a:extLst>
              <a:ext uri="{FF2B5EF4-FFF2-40B4-BE49-F238E27FC236}">
                <a16:creationId xmlns:a16="http://schemas.microsoft.com/office/drawing/2014/main" id="{69A19AED-D1BD-3A50-738D-B6A5F8A2E396}"/>
              </a:ext>
            </a:extLst>
          </p:cNvPr>
          <p:cNvCxnSpPr>
            <a:cxnSpLocks/>
          </p:cNvCxnSpPr>
          <p:nvPr/>
        </p:nvCxnSpPr>
        <p:spPr>
          <a:xfrm>
            <a:off x="2936466" y="4358020"/>
            <a:ext cx="0" cy="45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42AC6207-8301-296D-E0B0-8331AF30E7E2}"/>
              </a:ext>
            </a:extLst>
          </p:cNvPr>
          <p:cNvCxnSpPr/>
          <p:nvPr/>
        </p:nvCxnSpPr>
        <p:spPr>
          <a:xfrm>
            <a:off x="10040117" y="3506506"/>
            <a:ext cx="55905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ector recto de flecha 52">
            <a:extLst>
              <a:ext uri="{FF2B5EF4-FFF2-40B4-BE49-F238E27FC236}">
                <a16:creationId xmlns:a16="http://schemas.microsoft.com/office/drawing/2014/main" id="{6CB04867-DDEF-371D-FF70-374681071CD8}"/>
              </a:ext>
            </a:extLst>
          </p:cNvPr>
          <p:cNvCxnSpPr/>
          <p:nvPr/>
        </p:nvCxnSpPr>
        <p:spPr>
          <a:xfrm flipV="1">
            <a:off x="10010072" y="5398364"/>
            <a:ext cx="533402" cy="9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CuadroTexto 53">
            <a:extLst>
              <a:ext uri="{FF2B5EF4-FFF2-40B4-BE49-F238E27FC236}">
                <a16:creationId xmlns:a16="http://schemas.microsoft.com/office/drawing/2014/main" id="{1FBEB3CB-2595-695A-C60D-A1720DE14AFF}"/>
              </a:ext>
            </a:extLst>
          </p:cNvPr>
          <p:cNvSpPr txBox="1"/>
          <p:nvPr/>
        </p:nvSpPr>
        <p:spPr>
          <a:xfrm>
            <a:off x="2821555" y="6198998"/>
            <a:ext cx="5453929" cy="369332"/>
          </a:xfrm>
          <a:prstGeom prst="rect">
            <a:avLst/>
          </a:prstGeom>
          <a:noFill/>
        </p:spPr>
        <p:txBody>
          <a:bodyPr wrap="none" rtlCol="0">
            <a:spAutoFit/>
          </a:bodyPr>
          <a:lstStyle/>
          <a:p>
            <a:r>
              <a:rPr lang="en-US" dirty="0">
                <a:hlinkClick r:id="rId19"/>
              </a:rPr>
              <a:t>Modern data lake architectures – AWS Summit ATL 2022</a:t>
            </a:r>
            <a:endParaRPr lang="es-ES" dirty="0"/>
          </a:p>
        </p:txBody>
      </p:sp>
    </p:spTree>
    <p:extLst>
      <p:ext uri="{BB962C8B-B14F-4D97-AF65-F5344CB8AC3E}">
        <p14:creationId xmlns:p14="http://schemas.microsoft.com/office/powerpoint/2010/main" val="3164865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2909771" cy="1015663"/>
          </a:xfrm>
          <a:prstGeom prst="rect">
            <a:avLst/>
          </a:prstGeom>
          <a:noFill/>
        </p:spPr>
        <p:txBody>
          <a:bodyPr wrap="none" rtlCol="0">
            <a:spAutoFit/>
          </a:bodyPr>
          <a:lstStyle/>
          <a:p>
            <a:r>
              <a:rPr lang="en-US" sz="6000" dirty="0">
                <a:solidFill>
                  <a:schemeClr val="accent1"/>
                </a:solidFill>
              </a:rPr>
              <a:t>Use case</a:t>
            </a:r>
          </a:p>
        </p:txBody>
      </p:sp>
    </p:spTree>
    <p:extLst>
      <p:ext uri="{BB962C8B-B14F-4D97-AF65-F5344CB8AC3E}">
        <p14:creationId xmlns:p14="http://schemas.microsoft.com/office/powerpoint/2010/main" val="2222250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311189"/>
            <a:ext cx="10719619" cy="707886"/>
          </a:xfrm>
          <a:prstGeom prst="rect">
            <a:avLst/>
          </a:prstGeom>
          <a:noFill/>
        </p:spPr>
        <p:txBody>
          <a:bodyPr wrap="square" rtlCol="0">
            <a:spAutoFit/>
          </a:bodyPr>
          <a:lstStyle/>
          <a:p>
            <a:r>
              <a:rPr lang="en-US" sz="4000" dirty="0">
                <a:solidFill>
                  <a:schemeClr val="bg1"/>
                </a:solidFill>
              </a:rPr>
              <a:t>Create a secure data lake with AWS Lake Formation</a:t>
            </a: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Create a secure data lake by masking, encrypting data and enabling fine-grained access</a:t>
            </a:r>
          </a:p>
        </p:txBody>
      </p:sp>
      <p:sp>
        <p:nvSpPr>
          <p:cNvPr id="11" name="Rectángulo 10">
            <a:extLst>
              <a:ext uri="{FF2B5EF4-FFF2-40B4-BE49-F238E27FC236}">
                <a16:creationId xmlns:a16="http://schemas.microsoft.com/office/drawing/2014/main" id="{3CD417F8-7938-FB8D-4538-FF057371A26D}"/>
              </a:ext>
            </a:extLst>
          </p:cNvPr>
          <p:cNvSpPr/>
          <p:nvPr/>
        </p:nvSpPr>
        <p:spPr>
          <a:xfrm>
            <a:off x="1186542" y="3536622"/>
            <a:ext cx="2460171"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Reading time</a:t>
            </a:r>
            <a:endParaRPr lang="es-ES" dirty="0"/>
          </a:p>
        </p:txBody>
      </p:sp>
      <p:sp>
        <p:nvSpPr>
          <p:cNvPr id="12" name="Rectángulo 11">
            <a:extLst>
              <a:ext uri="{FF2B5EF4-FFF2-40B4-BE49-F238E27FC236}">
                <a16:creationId xmlns:a16="http://schemas.microsoft.com/office/drawing/2014/main" id="{8D08478C-6CD6-4DD1-C260-BF30414D2871}"/>
              </a:ext>
            </a:extLst>
          </p:cNvPr>
          <p:cNvSpPr/>
          <p:nvPr/>
        </p:nvSpPr>
        <p:spPr>
          <a:xfrm>
            <a:off x="3739993" y="3536622"/>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30 min</a:t>
            </a:r>
            <a:endParaRPr lang="es-ES" dirty="0"/>
          </a:p>
        </p:txBody>
      </p:sp>
      <p:sp>
        <p:nvSpPr>
          <p:cNvPr id="13" name="Rectángulo 12">
            <a:extLst>
              <a:ext uri="{FF2B5EF4-FFF2-40B4-BE49-F238E27FC236}">
                <a16:creationId xmlns:a16="http://schemas.microsoft.com/office/drawing/2014/main" id="{36520E0A-13F7-AAEF-28D2-CD37B3D6481C}"/>
              </a:ext>
            </a:extLst>
          </p:cNvPr>
          <p:cNvSpPr/>
          <p:nvPr/>
        </p:nvSpPr>
        <p:spPr>
          <a:xfrm>
            <a:off x="1186542" y="4170789"/>
            <a:ext cx="2460171" cy="46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Discussion time</a:t>
            </a:r>
            <a:endParaRPr lang="es-ES" dirty="0"/>
          </a:p>
        </p:txBody>
      </p:sp>
      <p:sp>
        <p:nvSpPr>
          <p:cNvPr id="14" name="Rectángulo 13">
            <a:extLst>
              <a:ext uri="{FF2B5EF4-FFF2-40B4-BE49-F238E27FC236}">
                <a16:creationId xmlns:a16="http://schemas.microsoft.com/office/drawing/2014/main" id="{D97A55EA-7B16-DC89-5539-BB9DD4FDF07E}"/>
              </a:ext>
            </a:extLst>
          </p:cNvPr>
          <p:cNvSpPr/>
          <p:nvPr/>
        </p:nvSpPr>
        <p:spPr>
          <a:xfrm>
            <a:off x="3739993" y="4170789"/>
            <a:ext cx="661232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 min</a:t>
            </a:r>
            <a:endParaRPr lang="es-ES" dirty="0"/>
          </a:p>
        </p:txBody>
      </p:sp>
      <p:pic>
        <p:nvPicPr>
          <p:cNvPr id="1028" name="Picture 4" descr="GitLab and AWS | GitLab">
            <a:extLst>
              <a:ext uri="{FF2B5EF4-FFF2-40B4-BE49-F238E27FC236}">
                <a16:creationId xmlns:a16="http://schemas.microsoft.com/office/drawing/2014/main" id="{9434F505-C57C-D12C-00B7-11FF0526B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8917" y="5209750"/>
            <a:ext cx="1417119" cy="848150"/>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581F8A89-9836-2A20-903E-9E93C74E3534}"/>
              </a:ext>
            </a:extLst>
          </p:cNvPr>
          <p:cNvSpPr txBox="1"/>
          <p:nvPr/>
        </p:nvSpPr>
        <p:spPr>
          <a:xfrm>
            <a:off x="1029127" y="2636161"/>
            <a:ext cx="10395858" cy="646331"/>
          </a:xfrm>
          <a:prstGeom prst="rect">
            <a:avLst/>
          </a:prstGeom>
          <a:noFill/>
        </p:spPr>
        <p:txBody>
          <a:bodyPr wrap="square">
            <a:spAutoFit/>
          </a:bodyPr>
          <a:lstStyle/>
          <a:p>
            <a:r>
              <a:rPr lang="en-US" dirty="0">
                <a:hlinkClick r:id="rId5"/>
              </a:rPr>
              <a:t>Create a secure data lake by masking, encrypting data, and enabling fine-grained access with AWS Lake Formation | AWS Big Data Blog (amazon.com)</a:t>
            </a:r>
            <a:endParaRPr lang="es-ES" dirty="0"/>
          </a:p>
        </p:txBody>
      </p:sp>
    </p:spTree>
    <p:extLst>
      <p:ext uri="{BB962C8B-B14F-4D97-AF65-F5344CB8AC3E}">
        <p14:creationId xmlns:p14="http://schemas.microsoft.com/office/powerpoint/2010/main" val="2704573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3349828" cy="1015663"/>
          </a:xfrm>
          <a:prstGeom prst="rect">
            <a:avLst/>
          </a:prstGeom>
          <a:noFill/>
        </p:spPr>
        <p:txBody>
          <a:bodyPr wrap="none" rtlCol="0">
            <a:spAutoFit/>
          </a:bodyPr>
          <a:lstStyle/>
          <a:p>
            <a:r>
              <a:rPr lang="en-US" sz="6000" dirty="0">
                <a:solidFill>
                  <a:schemeClr val="accent1"/>
                </a:solidFill>
              </a:rPr>
              <a:t>Resources</a:t>
            </a:r>
          </a:p>
        </p:txBody>
      </p:sp>
    </p:spTree>
    <p:extLst>
      <p:ext uri="{BB962C8B-B14F-4D97-AF65-F5344CB8AC3E}">
        <p14:creationId xmlns:p14="http://schemas.microsoft.com/office/powerpoint/2010/main" val="22141020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Resources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7" name="CuadroTexto 6">
            <a:extLst>
              <a:ext uri="{FF2B5EF4-FFF2-40B4-BE49-F238E27FC236}">
                <a16:creationId xmlns:a16="http://schemas.microsoft.com/office/drawing/2014/main" id="{EFA9D14E-44A1-C91A-F4B1-E86A180DF44B}"/>
              </a:ext>
            </a:extLst>
          </p:cNvPr>
          <p:cNvSpPr txBox="1"/>
          <p:nvPr/>
        </p:nvSpPr>
        <p:spPr>
          <a:xfrm>
            <a:off x="354375" y="1377459"/>
            <a:ext cx="11483249" cy="5078313"/>
          </a:xfrm>
          <a:prstGeom prst="rect">
            <a:avLst/>
          </a:prstGeom>
          <a:noFill/>
        </p:spPr>
        <p:txBody>
          <a:bodyPr wrap="square" rtlCol="0">
            <a:spAutoFit/>
          </a:bodyPr>
          <a:lstStyle/>
          <a:p>
            <a:pPr algn="just"/>
            <a:r>
              <a:rPr lang="en-US" dirty="0"/>
              <a:t>The content of this section was based on the following resources:</a:t>
            </a:r>
          </a:p>
          <a:p>
            <a:pPr algn="just"/>
            <a:endParaRPr lang="en-US" dirty="0"/>
          </a:p>
          <a:p>
            <a:pPr marL="742950" lvl="1" indent="-285750" algn="just">
              <a:buFont typeface="Arial" panose="020B0604020202020204" pitchFamily="34" charset="0"/>
              <a:buChar char="•"/>
            </a:pPr>
            <a:r>
              <a:rPr lang="en-US" dirty="0">
                <a:hlinkClick r:id="rId4"/>
              </a:rPr>
              <a:t>Comparison of Data Lakes, Data Warehouse and Databases by MongoDB</a:t>
            </a:r>
            <a:endParaRPr lang="en-US" dirty="0"/>
          </a:p>
          <a:p>
            <a:pPr marL="742950" lvl="1" indent="-285750" algn="just">
              <a:buFont typeface="Arial" panose="020B0604020202020204" pitchFamily="34" charset="0"/>
              <a:buChar char="•"/>
            </a:pPr>
            <a:r>
              <a:rPr lang="en-US" dirty="0">
                <a:hlinkClick r:id="rId5"/>
              </a:rPr>
              <a:t>AWS Educate: Getting Started with Storage</a:t>
            </a:r>
            <a:endParaRPr lang="en-US" dirty="0"/>
          </a:p>
          <a:p>
            <a:pPr marL="742950" lvl="1" indent="-285750" algn="just">
              <a:buFont typeface="Arial" panose="020B0604020202020204" pitchFamily="34" charset="0"/>
              <a:buChar char="•"/>
            </a:pPr>
            <a:r>
              <a:rPr lang="en-US" dirty="0"/>
              <a:t>Data Lakes in AWS, multiple sources:</a:t>
            </a:r>
          </a:p>
          <a:p>
            <a:pPr marL="1200150" lvl="2" indent="-285750" algn="just">
              <a:buFont typeface="Arial" panose="020B0604020202020204" pitchFamily="34" charset="0"/>
              <a:buChar char="•"/>
            </a:pPr>
            <a:r>
              <a:rPr lang="en-US" dirty="0">
                <a:hlinkClick r:id="rId6"/>
              </a:rPr>
              <a:t>Building a Data lake on Amazon S3</a:t>
            </a:r>
            <a:endParaRPr lang="en-US" dirty="0"/>
          </a:p>
          <a:p>
            <a:pPr marL="1200150" lvl="2" indent="-285750" algn="just">
              <a:buFont typeface="Arial" panose="020B0604020202020204" pitchFamily="34" charset="0"/>
              <a:buChar char="•"/>
            </a:pPr>
            <a:r>
              <a:rPr lang="en-US" dirty="0">
                <a:hlinkClick r:id="rId7"/>
              </a:rPr>
              <a:t>Building Data Lakes on AWS</a:t>
            </a:r>
            <a:endParaRPr lang="en-US" dirty="0"/>
          </a:p>
          <a:p>
            <a:pPr marL="1200150" lvl="2" indent="-285750" algn="just">
              <a:buFont typeface="Arial" panose="020B0604020202020204" pitchFamily="34" charset="0"/>
              <a:buChar char="•"/>
            </a:pPr>
            <a:r>
              <a:rPr lang="en-US" dirty="0">
                <a:hlinkClick r:id="rId8"/>
              </a:rPr>
              <a:t>Securing and Governing your Data Lake with AWS Lake Formation</a:t>
            </a:r>
            <a:endParaRPr lang="en-US" dirty="0"/>
          </a:p>
          <a:p>
            <a:pPr marL="1200150" lvl="2" indent="-285750" algn="just">
              <a:buFont typeface="Arial" panose="020B0604020202020204" pitchFamily="34" charset="0"/>
              <a:buChar char="•"/>
            </a:pPr>
            <a:r>
              <a:rPr lang="en-US" dirty="0">
                <a:hlinkClick r:id="rId9"/>
              </a:rPr>
              <a:t>Build a Lake House Architecture on AWS | AWS Big Data Blog (amazon.com)</a:t>
            </a:r>
            <a:endParaRPr lang="en-US" dirty="0"/>
          </a:p>
          <a:p>
            <a:pPr marL="1200150" lvl="2" indent="-285750" algn="just">
              <a:buFont typeface="Arial" panose="020B0604020202020204" pitchFamily="34" charset="0"/>
              <a:buChar char="•"/>
            </a:pPr>
            <a:r>
              <a:rPr lang="en-US" dirty="0">
                <a:hlinkClick r:id="rId10"/>
              </a:rPr>
              <a:t>Modern Data Lakes with AWS Lake Formation, Amazon Redshift and AWS Glue</a:t>
            </a:r>
            <a:endParaRPr lang="en-US" dirty="0"/>
          </a:p>
          <a:p>
            <a:pPr marL="1200150" lvl="2" indent="-285750" algn="just">
              <a:buFont typeface="Arial" panose="020B0604020202020204" pitchFamily="34" charset="0"/>
              <a:buChar char="•"/>
            </a:pPr>
            <a:r>
              <a:rPr lang="en-US" dirty="0">
                <a:hlinkClick r:id="rId11"/>
              </a:rPr>
              <a:t>Data Lake foundations – Storage Best Practices for Data and Analytics Applications</a:t>
            </a:r>
            <a:endParaRPr lang="en-US" dirty="0"/>
          </a:p>
          <a:p>
            <a:pPr lvl="1" algn="just"/>
            <a:endParaRPr lang="en-US" dirty="0">
              <a:solidFill>
                <a:srgbClr val="FF0000"/>
              </a:solidFill>
            </a:endParaRPr>
          </a:p>
          <a:p>
            <a:pPr algn="just"/>
            <a:r>
              <a:rPr lang="en-US" dirty="0"/>
              <a:t>Some additional workshops to keep learning on the session domain below:</a:t>
            </a:r>
          </a:p>
          <a:p>
            <a:pPr algn="just"/>
            <a:endParaRPr lang="en-US" dirty="0"/>
          </a:p>
          <a:p>
            <a:pPr marL="742950" lvl="1" indent="-285750" algn="just">
              <a:buFont typeface="Arial" panose="020B0604020202020204" pitchFamily="34" charset="0"/>
              <a:buChar char="•"/>
            </a:pPr>
            <a:r>
              <a:rPr lang="en-US" sz="1800" dirty="0">
                <a:solidFill>
                  <a:schemeClr val="accent1"/>
                </a:solidFill>
                <a:hlinkClick r:id="rId12">
                  <a:extLst>
                    <a:ext uri="{A12FA001-AC4F-418D-AE19-62706E023703}">
                      <ahyp:hlinkClr xmlns:ahyp="http://schemas.microsoft.com/office/drawing/2018/hyperlinkcolor" val="tx"/>
                    </a:ext>
                  </a:extLst>
                </a:hlinkClick>
              </a:rPr>
              <a:t>AWS Lake Formation Workshop (</a:t>
            </a:r>
            <a:r>
              <a:rPr lang="en-US" sz="1800" dirty="0" err="1">
                <a:solidFill>
                  <a:schemeClr val="accent1"/>
                </a:solidFill>
                <a:hlinkClick r:id="rId12">
                  <a:extLst>
                    <a:ext uri="{A12FA001-AC4F-418D-AE19-62706E023703}">
                      <ahyp:hlinkClr xmlns:ahyp="http://schemas.microsoft.com/office/drawing/2018/hyperlinkcolor" val="tx"/>
                    </a:ext>
                  </a:extLst>
                </a:hlinkClick>
              </a:rPr>
              <a:t>workshops.aws</a:t>
            </a:r>
            <a:r>
              <a:rPr lang="en-US" sz="1800" dirty="0">
                <a:solidFill>
                  <a:schemeClr val="accent1"/>
                </a:solidFill>
                <a:hlinkClick r:id="rId12">
                  <a:extLst>
                    <a:ext uri="{A12FA001-AC4F-418D-AE19-62706E023703}">
                      <ahyp:hlinkClr xmlns:ahyp="http://schemas.microsoft.com/office/drawing/2018/hyperlinkcolor" val="tx"/>
                    </a:ext>
                  </a:extLst>
                </a:hlinkClick>
              </a:rPr>
              <a:t>)</a:t>
            </a:r>
            <a:r>
              <a:rPr lang="en-US" sz="1800" dirty="0">
                <a:solidFill>
                  <a:schemeClr val="accent1"/>
                </a:solidFill>
              </a:rPr>
              <a:t> </a:t>
            </a:r>
            <a:endParaRPr lang="en-US" sz="1800" b="1" dirty="0">
              <a:solidFill>
                <a:schemeClr val="accent1"/>
              </a:solidFill>
            </a:endParaRPr>
          </a:p>
          <a:p>
            <a:pPr marL="742950" lvl="1" indent="-285750" algn="just">
              <a:buFont typeface="Arial" panose="020B0604020202020204" pitchFamily="34" charset="0"/>
              <a:buChar char="•"/>
            </a:pPr>
            <a:endParaRPr lang="en-US" dirty="0">
              <a:solidFill>
                <a:srgbClr val="FF0000"/>
              </a:solidFill>
            </a:endParaRPr>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1064718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2: Hands-on</a:t>
            </a:r>
          </a:p>
        </p:txBody>
      </p:sp>
    </p:spTree>
    <p:extLst>
      <p:ext uri="{BB962C8B-B14F-4D97-AF65-F5344CB8AC3E}">
        <p14:creationId xmlns:p14="http://schemas.microsoft.com/office/powerpoint/2010/main" val="2353270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8405506" cy="1015663"/>
          </a:xfrm>
          <a:prstGeom prst="rect">
            <a:avLst/>
          </a:prstGeom>
          <a:noFill/>
        </p:spPr>
        <p:txBody>
          <a:bodyPr wrap="none" rtlCol="0">
            <a:spAutoFit/>
          </a:bodyPr>
          <a:lstStyle/>
          <a:p>
            <a:r>
              <a:rPr lang="en-US" sz="6000" dirty="0">
                <a:solidFill>
                  <a:schemeClr val="accent1"/>
                </a:solidFill>
              </a:rPr>
              <a:t>Introduction to Data Lakes</a:t>
            </a:r>
          </a:p>
        </p:txBody>
      </p:sp>
    </p:spTree>
    <p:extLst>
      <p:ext uri="{BB962C8B-B14F-4D97-AF65-F5344CB8AC3E}">
        <p14:creationId xmlns:p14="http://schemas.microsoft.com/office/powerpoint/2010/main" val="2172625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2815936" y="2465528"/>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87340" y="186095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Getting Started with Storage (Amazon S3)</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398080" y="186095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398081" y="2465527"/>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33260"/>
            <a:ext cx="2291853" cy="2239788"/>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2815936" y="3819835"/>
            <a:ext cx="8977983" cy="22532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CuadroTexto 10">
            <a:extLst>
              <a:ext uri="{FF2B5EF4-FFF2-40B4-BE49-F238E27FC236}">
                <a16:creationId xmlns:a16="http://schemas.microsoft.com/office/drawing/2014/main" id="{D4C5BA2D-CDDB-CDF5-C152-8BCD6216AA17}"/>
              </a:ext>
            </a:extLst>
          </p:cNvPr>
          <p:cNvSpPr txBox="1"/>
          <p:nvPr/>
        </p:nvSpPr>
        <p:spPr>
          <a:xfrm>
            <a:off x="4798297" y="2595850"/>
            <a:ext cx="6146222" cy="369332"/>
          </a:xfrm>
          <a:prstGeom prst="rect">
            <a:avLst/>
          </a:prstGeom>
          <a:noFill/>
        </p:spPr>
        <p:txBody>
          <a:bodyPr wrap="square">
            <a:spAutoFit/>
          </a:bodyPr>
          <a:lstStyle/>
          <a:p>
            <a:r>
              <a:rPr lang="en-US" dirty="0">
                <a:hlinkClick r:id="rId4"/>
              </a:rPr>
              <a:t>Getting Started with Storage (instructure.com)</a:t>
            </a:r>
            <a:endParaRPr lang="es-ES" dirty="0"/>
          </a:p>
        </p:txBody>
      </p:sp>
      <p:sp>
        <p:nvSpPr>
          <p:cNvPr id="14" name="Rectángulo 13">
            <a:extLst>
              <a:ext uri="{FF2B5EF4-FFF2-40B4-BE49-F238E27FC236}">
                <a16:creationId xmlns:a16="http://schemas.microsoft.com/office/drawing/2014/main" id="{8490F1EB-ED2A-6598-A71C-B6DAC855F311}"/>
              </a:ext>
            </a:extLst>
          </p:cNvPr>
          <p:cNvSpPr/>
          <p:nvPr/>
        </p:nvSpPr>
        <p:spPr>
          <a:xfrm>
            <a:off x="2815936" y="3143349"/>
            <a:ext cx="8977983"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5" name="Rectángulo 14">
            <a:extLst>
              <a:ext uri="{FF2B5EF4-FFF2-40B4-BE49-F238E27FC236}">
                <a16:creationId xmlns:a16="http://schemas.microsoft.com/office/drawing/2014/main" id="{D7208B38-1BBA-E10E-49C3-248DB01FEC4A}"/>
              </a:ext>
            </a:extLst>
          </p:cNvPr>
          <p:cNvSpPr/>
          <p:nvPr/>
        </p:nvSpPr>
        <p:spPr>
          <a:xfrm>
            <a:off x="398081" y="3143348"/>
            <a:ext cx="2303556"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16" name="CuadroTexto 15">
            <a:extLst>
              <a:ext uri="{FF2B5EF4-FFF2-40B4-BE49-F238E27FC236}">
                <a16:creationId xmlns:a16="http://schemas.microsoft.com/office/drawing/2014/main" id="{ACCD88C5-1860-9D34-DB51-B51F861ADA62}"/>
              </a:ext>
            </a:extLst>
          </p:cNvPr>
          <p:cNvSpPr txBox="1"/>
          <p:nvPr/>
        </p:nvSpPr>
        <p:spPr>
          <a:xfrm>
            <a:off x="6452332" y="3234282"/>
            <a:ext cx="6146222" cy="369332"/>
          </a:xfrm>
          <a:prstGeom prst="rect">
            <a:avLst/>
          </a:prstGeom>
          <a:noFill/>
        </p:spPr>
        <p:txBody>
          <a:bodyPr wrap="square">
            <a:spAutoFit/>
          </a:bodyPr>
          <a:lstStyle/>
          <a:p>
            <a:r>
              <a:rPr lang="en-US" dirty="0"/>
              <a:t>~ 30 minutes</a:t>
            </a:r>
            <a:endParaRPr lang="es-ES" dirty="0"/>
          </a:p>
        </p:txBody>
      </p:sp>
      <p:sp>
        <p:nvSpPr>
          <p:cNvPr id="12" name="CuadroTexto 11">
            <a:extLst>
              <a:ext uri="{FF2B5EF4-FFF2-40B4-BE49-F238E27FC236}">
                <a16:creationId xmlns:a16="http://schemas.microsoft.com/office/drawing/2014/main" id="{E8EF4141-09E5-5AE4-99FB-579CECD520EA}"/>
              </a:ext>
            </a:extLst>
          </p:cNvPr>
          <p:cNvSpPr txBox="1"/>
          <p:nvPr/>
        </p:nvSpPr>
        <p:spPr>
          <a:xfrm>
            <a:off x="2938027" y="4179999"/>
            <a:ext cx="7005203" cy="1077218"/>
          </a:xfrm>
          <a:prstGeom prst="rect">
            <a:avLst/>
          </a:prstGeom>
          <a:noFill/>
        </p:spPr>
        <p:txBody>
          <a:bodyPr wrap="square">
            <a:spAutoFit/>
          </a:bodyPr>
          <a:lstStyle/>
          <a:p>
            <a:pPr algn="just"/>
            <a:r>
              <a:rPr lang="en-US" sz="1600" b="0" i="0" dirty="0">
                <a:effectLst/>
                <a:latin typeface="Amazon Ember"/>
              </a:rPr>
              <a:t>In this lab, you use come of the Amazon Simple Storge Service (Amazon S3) features that you just learned about to create a static website. Static websites can contain HTML pages, images, style sheets and all files that are needed to render a website. </a:t>
            </a:r>
          </a:p>
        </p:txBody>
      </p:sp>
      <p:pic>
        <p:nvPicPr>
          <p:cNvPr id="13" name="Imagen 12" descr="Interfaz de usuario gráfica, Aplicación&#10;&#10;Descripción generada automáticamente">
            <a:extLst>
              <a:ext uri="{FF2B5EF4-FFF2-40B4-BE49-F238E27FC236}">
                <a16:creationId xmlns:a16="http://schemas.microsoft.com/office/drawing/2014/main" id="{0A7ABB86-58B9-2D6C-3106-BC83DE996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16794" y="4012037"/>
            <a:ext cx="1309865" cy="1779331"/>
          </a:xfrm>
          <a:prstGeom prst="rect">
            <a:avLst/>
          </a:prstGeom>
        </p:spPr>
      </p:pic>
    </p:spTree>
    <p:extLst>
      <p:ext uri="{BB962C8B-B14F-4D97-AF65-F5344CB8AC3E}">
        <p14:creationId xmlns:p14="http://schemas.microsoft.com/office/powerpoint/2010/main" val="36823467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3798362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Databases vs Data Warehouse vs Data Lakes</a:t>
            </a:r>
          </a:p>
        </p:txBody>
      </p:sp>
      <p:sp>
        <p:nvSpPr>
          <p:cNvPr id="2" name="Rectángulo 1">
            <a:extLst>
              <a:ext uri="{FF2B5EF4-FFF2-40B4-BE49-F238E27FC236}">
                <a16:creationId xmlns:a16="http://schemas.microsoft.com/office/drawing/2014/main" id="{7FE44A22-98D1-3014-96FE-3132F59BB62F}"/>
              </a:ext>
            </a:extLst>
          </p:cNvPr>
          <p:cNvSpPr/>
          <p:nvPr/>
        </p:nvSpPr>
        <p:spPr>
          <a:xfrm>
            <a:off x="1057275" y="2705100"/>
            <a:ext cx="2771775" cy="271758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Databases</a:t>
            </a:r>
            <a:endParaRPr lang="es-ES" dirty="0"/>
          </a:p>
        </p:txBody>
      </p:sp>
      <p:sp>
        <p:nvSpPr>
          <p:cNvPr id="8" name="Rectángulo 7">
            <a:extLst>
              <a:ext uri="{FF2B5EF4-FFF2-40B4-BE49-F238E27FC236}">
                <a16:creationId xmlns:a16="http://schemas.microsoft.com/office/drawing/2014/main" id="{F5DAB992-403B-093A-AA3D-B55BDF6568F9}"/>
              </a:ext>
            </a:extLst>
          </p:cNvPr>
          <p:cNvSpPr/>
          <p:nvPr/>
        </p:nvSpPr>
        <p:spPr>
          <a:xfrm>
            <a:off x="4305300" y="2705100"/>
            <a:ext cx="2771775" cy="271758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Warehouse</a:t>
            </a:r>
            <a:endParaRPr lang="es-ES" dirty="0"/>
          </a:p>
        </p:txBody>
      </p:sp>
      <p:sp>
        <p:nvSpPr>
          <p:cNvPr id="10" name="Rectángulo 9">
            <a:extLst>
              <a:ext uri="{FF2B5EF4-FFF2-40B4-BE49-F238E27FC236}">
                <a16:creationId xmlns:a16="http://schemas.microsoft.com/office/drawing/2014/main" id="{273C747E-8DB2-DE0C-98FA-01A0791E4A97}"/>
              </a:ext>
            </a:extLst>
          </p:cNvPr>
          <p:cNvSpPr/>
          <p:nvPr/>
        </p:nvSpPr>
        <p:spPr>
          <a:xfrm>
            <a:off x="7448550" y="2705100"/>
            <a:ext cx="2771775" cy="271758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Lakes</a:t>
            </a:r>
            <a:endParaRPr lang="es-ES" dirty="0"/>
          </a:p>
        </p:txBody>
      </p:sp>
    </p:spTree>
    <p:extLst>
      <p:ext uri="{BB962C8B-B14F-4D97-AF65-F5344CB8AC3E}">
        <p14:creationId xmlns:p14="http://schemas.microsoft.com/office/powerpoint/2010/main" val="370139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Database summary (Session 2)</a:t>
            </a:r>
          </a:p>
        </p:txBody>
      </p:sp>
      <p:sp>
        <p:nvSpPr>
          <p:cNvPr id="9" name="CuadroTexto 8">
            <a:extLst>
              <a:ext uri="{FF2B5EF4-FFF2-40B4-BE49-F238E27FC236}">
                <a16:creationId xmlns:a16="http://schemas.microsoft.com/office/drawing/2014/main" id="{F34EDB92-3AB6-9ABB-8BC0-E8972EEDAAC3}"/>
              </a:ext>
            </a:extLst>
          </p:cNvPr>
          <p:cNvSpPr txBox="1"/>
          <p:nvPr/>
        </p:nvSpPr>
        <p:spPr>
          <a:xfrm>
            <a:off x="218885" y="1854449"/>
            <a:ext cx="11483249" cy="4524315"/>
          </a:xfrm>
          <a:prstGeom prst="rect">
            <a:avLst/>
          </a:prstGeom>
          <a:noFill/>
        </p:spPr>
        <p:txBody>
          <a:bodyPr wrap="square" rtlCol="0">
            <a:spAutoFit/>
          </a:bodyPr>
          <a:lstStyle/>
          <a:p>
            <a:pPr algn="just"/>
            <a:r>
              <a:rPr lang="en-US" dirty="0"/>
              <a:t>A database is a collection of data or information that are typically used to support Online Transaction Processing (OLTP). Database Management Systems (DBMS) store data in the database and enable users and applications to interact with the data. There are a variety of databases with its own characteristics. </a:t>
            </a:r>
            <a:r>
              <a:rPr lang="en-US" b="1" dirty="0">
                <a:solidFill>
                  <a:schemeClr val="accent1">
                    <a:lumMod val="60000"/>
                    <a:lumOff val="40000"/>
                  </a:schemeClr>
                </a:solidFill>
              </a:rPr>
              <a:t>Relational databases </a:t>
            </a:r>
            <a:r>
              <a:rPr lang="en-US" dirty="0"/>
              <a:t>store data in tables with fixed rows and columns, while </a:t>
            </a:r>
            <a:r>
              <a:rPr lang="en-US" b="1" dirty="0">
                <a:solidFill>
                  <a:schemeClr val="accent1">
                    <a:lumMod val="60000"/>
                    <a:lumOff val="40000"/>
                  </a:schemeClr>
                </a:solidFill>
              </a:rPr>
              <a:t>non-relational databases </a:t>
            </a:r>
            <a:r>
              <a:rPr lang="en-US" dirty="0"/>
              <a:t>(NoSQL) store data in a variety of models (e.g., JSON, key-value pairs, nodes and edges…). </a:t>
            </a:r>
          </a:p>
          <a:p>
            <a:pPr algn="just"/>
            <a:endParaRPr lang="en-US" dirty="0"/>
          </a:p>
          <a:p>
            <a:pPr algn="just"/>
            <a:r>
              <a:rPr lang="en-US" b="1" dirty="0"/>
              <a:t>Why use a database?</a:t>
            </a:r>
          </a:p>
          <a:p>
            <a:pPr algn="just"/>
            <a:endParaRPr lang="en-US" b="1" dirty="0"/>
          </a:p>
          <a:p>
            <a:pPr algn="just"/>
            <a:r>
              <a:rPr lang="en-US" dirty="0"/>
              <a:t>If your application needs to store data, your applications needs a databases.  Some examples below:</a:t>
            </a:r>
          </a:p>
          <a:p>
            <a:pPr algn="just"/>
            <a:endParaRPr lang="en-US" dirty="0"/>
          </a:p>
          <a:p>
            <a:pPr marL="742950" lvl="1" indent="-285750" algn="just">
              <a:buFont typeface="Arial" panose="020B0604020202020204" pitchFamily="34" charset="0"/>
              <a:buChar char="•"/>
            </a:pPr>
            <a:r>
              <a:rPr lang="en-US" dirty="0"/>
              <a:t>Store patient medical records</a:t>
            </a:r>
          </a:p>
          <a:p>
            <a:pPr marL="742950" lvl="1" indent="-285750" algn="just">
              <a:buFont typeface="Arial" panose="020B0604020202020204" pitchFamily="34" charset="0"/>
              <a:buChar char="•"/>
            </a:pPr>
            <a:r>
              <a:rPr lang="en-US" dirty="0"/>
              <a:t>Store IoT device readings</a:t>
            </a:r>
          </a:p>
          <a:p>
            <a:pPr marL="742950" lvl="1" indent="-285750" algn="just">
              <a:buFont typeface="Arial" panose="020B0604020202020204" pitchFamily="34" charset="0"/>
              <a:buChar char="•"/>
            </a:pPr>
            <a:r>
              <a:rPr lang="en-US" dirty="0"/>
              <a:t>Store Online gaming information</a:t>
            </a:r>
          </a:p>
          <a:p>
            <a:pPr marL="742950" lvl="1" indent="-285750" algn="just">
              <a:buFont typeface="Arial" panose="020B0604020202020204" pitchFamily="34" charset="0"/>
              <a:buChar char="•"/>
            </a:pPr>
            <a:r>
              <a:rPr lang="en-US" dirty="0"/>
              <a:t>Store Financial records</a:t>
            </a:r>
          </a:p>
          <a:p>
            <a:pPr marL="742950" lvl="1" indent="-285750" algn="just">
              <a:buFont typeface="Arial" panose="020B0604020202020204" pitchFamily="34" charset="0"/>
              <a:buChar char="•"/>
            </a:pPr>
            <a:r>
              <a:rPr lang="en-US" dirty="0"/>
              <a:t>…</a:t>
            </a:r>
          </a:p>
          <a:p>
            <a:pPr marL="742950" lvl="1" indent="-285750" algn="just">
              <a:buFont typeface="Arial" panose="020B0604020202020204" pitchFamily="34" charset="0"/>
              <a:buChar char="•"/>
            </a:pPr>
            <a:endParaRPr lang="es-ES" dirty="0"/>
          </a:p>
        </p:txBody>
      </p:sp>
      <p:pic>
        <p:nvPicPr>
          <p:cNvPr id="11" name="Gráfico 10" descr="Base de datos contorno">
            <a:extLst>
              <a:ext uri="{FF2B5EF4-FFF2-40B4-BE49-F238E27FC236}">
                <a16:creationId xmlns:a16="http://schemas.microsoft.com/office/drawing/2014/main" id="{20E74D2D-190E-B300-E61A-0796422D78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59781" y="4280007"/>
            <a:ext cx="1642353" cy="1642353"/>
          </a:xfrm>
          <a:prstGeom prst="rect">
            <a:avLst/>
          </a:prstGeom>
        </p:spPr>
      </p:pic>
    </p:spTree>
    <p:extLst>
      <p:ext uri="{BB962C8B-B14F-4D97-AF65-F5344CB8AC3E}">
        <p14:creationId xmlns:p14="http://schemas.microsoft.com/office/powerpoint/2010/main" val="4668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Online Analytical Processing (OLAP) : Data Warehouses and Data Lakes</a:t>
            </a:r>
          </a:p>
        </p:txBody>
      </p:sp>
      <p:sp>
        <p:nvSpPr>
          <p:cNvPr id="2" name="CuadroTexto 1">
            <a:extLst>
              <a:ext uri="{FF2B5EF4-FFF2-40B4-BE49-F238E27FC236}">
                <a16:creationId xmlns:a16="http://schemas.microsoft.com/office/drawing/2014/main" id="{F9AEB9EB-D749-20E1-E354-E1C4BBB0F5D1}"/>
              </a:ext>
            </a:extLst>
          </p:cNvPr>
          <p:cNvSpPr txBox="1"/>
          <p:nvPr/>
        </p:nvSpPr>
        <p:spPr>
          <a:xfrm>
            <a:off x="218885" y="1958621"/>
            <a:ext cx="11483249" cy="923330"/>
          </a:xfrm>
          <a:prstGeom prst="rect">
            <a:avLst/>
          </a:prstGeom>
          <a:noFill/>
        </p:spPr>
        <p:txBody>
          <a:bodyPr wrap="square" rtlCol="0">
            <a:spAutoFit/>
          </a:bodyPr>
          <a:lstStyle/>
          <a:p>
            <a:pPr algn="just"/>
            <a:r>
              <a:rPr lang="en-US" dirty="0"/>
              <a:t>OLAP systems are typically used to collect data from variety of sources. The data is then used to power a range of analytical use cases ranging from business intelligence and reporting to forecasting algorithms, as example. Both data warehouses and Data Lakes are meant to support OLAP. </a:t>
            </a:r>
            <a:endParaRPr lang="es-ES" dirty="0"/>
          </a:p>
        </p:txBody>
      </p:sp>
    </p:spTree>
    <p:extLst>
      <p:ext uri="{BB962C8B-B14F-4D97-AF65-F5344CB8AC3E}">
        <p14:creationId xmlns:p14="http://schemas.microsoft.com/office/powerpoint/2010/main" val="181278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Introduction to Data Lakes</a:t>
            </a:r>
          </a:p>
        </p:txBody>
      </p:sp>
      <p:sp>
        <p:nvSpPr>
          <p:cNvPr id="6" name="Rectangle 4">
            <a:extLst>
              <a:ext uri="{FF2B5EF4-FFF2-40B4-BE49-F238E27FC236}">
                <a16:creationId xmlns:a16="http://schemas.microsoft.com/office/drawing/2014/main" id="{F4BD541C-0455-505F-5410-465F24173609}"/>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7" name="TextBox 5">
            <a:extLst>
              <a:ext uri="{FF2B5EF4-FFF2-40B4-BE49-F238E27FC236}">
                <a16:creationId xmlns:a16="http://schemas.microsoft.com/office/drawing/2014/main" id="{8AA90CE2-BC7D-ECDC-5C4C-0619F8EDB227}"/>
              </a:ext>
            </a:extLst>
          </p:cNvPr>
          <p:cNvSpPr txBox="1"/>
          <p:nvPr/>
        </p:nvSpPr>
        <p:spPr>
          <a:xfrm>
            <a:off x="224901" y="1216241"/>
            <a:ext cx="11166999" cy="461665"/>
          </a:xfrm>
          <a:prstGeom prst="rect">
            <a:avLst/>
          </a:prstGeom>
          <a:noFill/>
          <a:ln>
            <a:noFill/>
          </a:ln>
        </p:spPr>
        <p:txBody>
          <a:bodyPr wrap="square" rtlCol="0">
            <a:spAutoFit/>
          </a:bodyPr>
          <a:lstStyle/>
          <a:p>
            <a:r>
              <a:rPr lang="en-US" sz="2400" dirty="0">
                <a:solidFill>
                  <a:schemeClr val="accent1">
                    <a:lumMod val="60000"/>
                    <a:lumOff val="40000"/>
                  </a:schemeClr>
                </a:solidFill>
              </a:rPr>
              <a:t>Data Warehouses</a:t>
            </a:r>
          </a:p>
        </p:txBody>
      </p:sp>
      <p:pic>
        <p:nvPicPr>
          <p:cNvPr id="2" name="Gráfico 1" descr="Base de datos contorno">
            <a:extLst>
              <a:ext uri="{FF2B5EF4-FFF2-40B4-BE49-F238E27FC236}">
                <a16:creationId xmlns:a16="http://schemas.microsoft.com/office/drawing/2014/main" id="{EE9005FC-B938-0ECF-FF98-21462A644A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25244" y="4340812"/>
            <a:ext cx="1431383" cy="1431383"/>
          </a:xfrm>
          <a:prstGeom prst="rect">
            <a:avLst/>
          </a:prstGeom>
        </p:spPr>
      </p:pic>
      <p:pic>
        <p:nvPicPr>
          <p:cNvPr id="8" name="Gráfico 7" descr="Base de datos contorno">
            <a:extLst>
              <a:ext uri="{FF2B5EF4-FFF2-40B4-BE49-F238E27FC236}">
                <a16:creationId xmlns:a16="http://schemas.microsoft.com/office/drawing/2014/main" id="{BF3B76A2-D0DA-92A8-30A5-1F05CC7511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96006" y="4363160"/>
            <a:ext cx="1431383" cy="1431383"/>
          </a:xfrm>
          <a:prstGeom prst="rect">
            <a:avLst/>
          </a:prstGeom>
        </p:spPr>
      </p:pic>
      <p:pic>
        <p:nvPicPr>
          <p:cNvPr id="9" name="Gráfico 8" descr="Base de datos contorno">
            <a:extLst>
              <a:ext uri="{FF2B5EF4-FFF2-40B4-BE49-F238E27FC236}">
                <a16:creationId xmlns:a16="http://schemas.microsoft.com/office/drawing/2014/main" id="{7F8A28B5-A38E-748E-F2F0-A8D66BC9B5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99413" y="4340810"/>
            <a:ext cx="1431383" cy="1431383"/>
          </a:xfrm>
          <a:prstGeom prst="rect">
            <a:avLst/>
          </a:prstGeom>
        </p:spPr>
      </p:pic>
      <p:pic>
        <p:nvPicPr>
          <p:cNvPr id="10" name="Gráfico 9" descr="Base de datos contorno">
            <a:extLst>
              <a:ext uri="{FF2B5EF4-FFF2-40B4-BE49-F238E27FC236}">
                <a16:creationId xmlns:a16="http://schemas.microsoft.com/office/drawing/2014/main" id="{E325659B-3CA1-0CEF-7071-252A8DF319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8650" y="2259168"/>
            <a:ext cx="1431383" cy="1431383"/>
          </a:xfrm>
          <a:prstGeom prst="rect">
            <a:avLst/>
          </a:prstGeom>
        </p:spPr>
      </p:pic>
      <p:cxnSp>
        <p:nvCxnSpPr>
          <p:cNvPr id="12" name="Conector recto de flecha 11">
            <a:extLst>
              <a:ext uri="{FF2B5EF4-FFF2-40B4-BE49-F238E27FC236}">
                <a16:creationId xmlns:a16="http://schemas.microsoft.com/office/drawing/2014/main" id="{9C2C1AB7-5A9D-E2A2-B47A-2CBCF03AC0C3}"/>
              </a:ext>
            </a:extLst>
          </p:cNvPr>
          <p:cNvCxnSpPr/>
          <p:nvPr/>
        </p:nvCxnSpPr>
        <p:spPr>
          <a:xfrm flipV="1">
            <a:off x="7476277" y="3598430"/>
            <a:ext cx="960699" cy="787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4A3A1F73-5078-EEF4-A276-0DE1E0E44252}"/>
              </a:ext>
            </a:extLst>
          </p:cNvPr>
          <p:cNvCxnSpPr>
            <a:cxnSpLocks/>
          </p:cNvCxnSpPr>
          <p:nvPr/>
        </p:nvCxnSpPr>
        <p:spPr>
          <a:xfrm flipV="1">
            <a:off x="8944341" y="3668203"/>
            <a:ext cx="0" cy="6949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B52FCF02-CF28-EE7D-0C90-A3D41FD82DC7}"/>
              </a:ext>
            </a:extLst>
          </p:cNvPr>
          <p:cNvCxnSpPr>
            <a:cxnSpLocks/>
          </p:cNvCxnSpPr>
          <p:nvPr/>
        </p:nvCxnSpPr>
        <p:spPr>
          <a:xfrm flipH="1" flipV="1">
            <a:off x="9374533" y="3598430"/>
            <a:ext cx="1273216" cy="7520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858B27F0-760D-DD93-BCD2-D7EB3BE02214}"/>
              </a:ext>
            </a:extLst>
          </p:cNvPr>
          <p:cNvSpPr txBox="1"/>
          <p:nvPr/>
        </p:nvSpPr>
        <p:spPr>
          <a:xfrm>
            <a:off x="7476277" y="3659720"/>
            <a:ext cx="752373" cy="369332"/>
          </a:xfrm>
          <a:prstGeom prst="rect">
            <a:avLst/>
          </a:prstGeom>
          <a:noFill/>
        </p:spPr>
        <p:txBody>
          <a:bodyPr wrap="square" rtlCol="0">
            <a:spAutoFit/>
          </a:bodyPr>
          <a:lstStyle/>
          <a:p>
            <a:pPr algn="just"/>
            <a:r>
              <a:rPr lang="en-US" b="1" dirty="0">
                <a:solidFill>
                  <a:schemeClr val="accent1">
                    <a:lumMod val="60000"/>
                    <a:lumOff val="40000"/>
                  </a:schemeClr>
                </a:solidFill>
              </a:rPr>
              <a:t>ETL</a:t>
            </a:r>
            <a:endParaRPr lang="es-ES" b="1" dirty="0">
              <a:solidFill>
                <a:schemeClr val="accent1">
                  <a:lumMod val="60000"/>
                  <a:lumOff val="40000"/>
                </a:schemeClr>
              </a:solidFill>
            </a:endParaRPr>
          </a:p>
        </p:txBody>
      </p:sp>
      <p:sp>
        <p:nvSpPr>
          <p:cNvPr id="18" name="CuadroTexto 17">
            <a:extLst>
              <a:ext uri="{FF2B5EF4-FFF2-40B4-BE49-F238E27FC236}">
                <a16:creationId xmlns:a16="http://schemas.microsoft.com/office/drawing/2014/main" id="{0D6F1684-69D6-EF92-900F-624DE201A666}"/>
              </a:ext>
            </a:extLst>
          </p:cNvPr>
          <p:cNvSpPr txBox="1"/>
          <p:nvPr/>
        </p:nvSpPr>
        <p:spPr>
          <a:xfrm>
            <a:off x="9011822" y="3857107"/>
            <a:ext cx="752373" cy="369332"/>
          </a:xfrm>
          <a:prstGeom prst="rect">
            <a:avLst/>
          </a:prstGeom>
          <a:noFill/>
        </p:spPr>
        <p:txBody>
          <a:bodyPr wrap="square" rtlCol="0">
            <a:spAutoFit/>
          </a:bodyPr>
          <a:lstStyle/>
          <a:p>
            <a:pPr algn="just"/>
            <a:r>
              <a:rPr lang="en-US" b="1" dirty="0">
                <a:solidFill>
                  <a:schemeClr val="accent1">
                    <a:lumMod val="60000"/>
                    <a:lumOff val="40000"/>
                  </a:schemeClr>
                </a:solidFill>
              </a:rPr>
              <a:t>ETL</a:t>
            </a:r>
            <a:endParaRPr lang="es-ES" b="1" dirty="0">
              <a:solidFill>
                <a:schemeClr val="accent1">
                  <a:lumMod val="60000"/>
                  <a:lumOff val="40000"/>
                </a:schemeClr>
              </a:solidFill>
            </a:endParaRPr>
          </a:p>
        </p:txBody>
      </p:sp>
      <p:sp>
        <p:nvSpPr>
          <p:cNvPr id="19" name="CuadroTexto 18">
            <a:extLst>
              <a:ext uri="{FF2B5EF4-FFF2-40B4-BE49-F238E27FC236}">
                <a16:creationId xmlns:a16="http://schemas.microsoft.com/office/drawing/2014/main" id="{7B7C0564-8FE4-3931-6026-CB0E5B8194C6}"/>
              </a:ext>
            </a:extLst>
          </p:cNvPr>
          <p:cNvSpPr txBox="1"/>
          <p:nvPr/>
        </p:nvSpPr>
        <p:spPr>
          <a:xfrm>
            <a:off x="10036219" y="3581685"/>
            <a:ext cx="752373" cy="369332"/>
          </a:xfrm>
          <a:prstGeom prst="rect">
            <a:avLst/>
          </a:prstGeom>
          <a:noFill/>
        </p:spPr>
        <p:txBody>
          <a:bodyPr wrap="square" rtlCol="0">
            <a:spAutoFit/>
          </a:bodyPr>
          <a:lstStyle/>
          <a:p>
            <a:pPr algn="just"/>
            <a:r>
              <a:rPr lang="en-US" b="1" dirty="0">
                <a:solidFill>
                  <a:schemeClr val="accent1">
                    <a:lumMod val="60000"/>
                    <a:lumOff val="40000"/>
                  </a:schemeClr>
                </a:solidFill>
              </a:rPr>
              <a:t>ETL</a:t>
            </a:r>
            <a:endParaRPr lang="es-ES" b="1" dirty="0">
              <a:solidFill>
                <a:schemeClr val="accent1">
                  <a:lumMod val="60000"/>
                  <a:lumOff val="40000"/>
                </a:schemeClr>
              </a:solidFill>
            </a:endParaRPr>
          </a:p>
        </p:txBody>
      </p:sp>
      <p:sp>
        <p:nvSpPr>
          <p:cNvPr id="21" name="Rectángulo 20">
            <a:extLst>
              <a:ext uri="{FF2B5EF4-FFF2-40B4-BE49-F238E27FC236}">
                <a16:creationId xmlns:a16="http://schemas.microsoft.com/office/drawing/2014/main" id="{BDE41438-6F72-2173-99BC-7CAA7C00AF3F}"/>
              </a:ext>
            </a:extLst>
          </p:cNvPr>
          <p:cNvSpPr/>
          <p:nvPr/>
        </p:nvSpPr>
        <p:spPr>
          <a:xfrm>
            <a:off x="6463502" y="5794543"/>
            <a:ext cx="1431384" cy="266217"/>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s-ES" dirty="0"/>
          </a:p>
        </p:txBody>
      </p:sp>
      <p:sp>
        <p:nvSpPr>
          <p:cNvPr id="22" name="Rectángulo 21">
            <a:extLst>
              <a:ext uri="{FF2B5EF4-FFF2-40B4-BE49-F238E27FC236}">
                <a16:creationId xmlns:a16="http://schemas.microsoft.com/office/drawing/2014/main" id="{9950D3DF-2AAF-43E1-A4CC-0FE4EF4B2AAD}"/>
              </a:ext>
            </a:extLst>
          </p:cNvPr>
          <p:cNvSpPr/>
          <p:nvPr/>
        </p:nvSpPr>
        <p:spPr>
          <a:xfrm>
            <a:off x="8436976" y="5817734"/>
            <a:ext cx="1431384" cy="266217"/>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s-ES" dirty="0"/>
          </a:p>
        </p:txBody>
      </p:sp>
      <p:sp>
        <p:nvSpPr>
          <p:cNvPr id="23" name="Rectángulo 22">
            <a:extLst>
              <a:ext uri="{FF2B5EF4-FFF2-40B4-BE49-F238E27FC236}">
                <a16:creationId xmlns:a16="http://schemas.microsoft.com/office/drawing/2014/main" id="{34415549-2B97-D973-7CE3-619312A0AFB3}"/>
              </a:ext>
            </a:extLst>
          </p:cNvPr>
          <p:cNvSpPr/>
          <p:nvPr/>
        </p:nvSpPr>
        <p:spPr>
          <a:xfrm>
            <a:off x="10273502" y="5817733"/>
            <a:ext cx="1431384" cy="266217"/>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es-ES" dirty="0"/>
          </a:p>
        </p:txBody>
      </p:sp>
      <p:sp>
        <p:nvSpPr>
          <p:cNvPr id="24" name="Rectángulo 23">
            <a:extLst>
              <a:ext uri="{FF2B5EF4-FFF2-40B4-BE49-F238E27FC236}">
                <a16:creationId xmlns:a16="http://schemas.microsoft.com/office/drawing/2014/main" id="{31FB8B54-4ABB-AFD5-4DFD-9751AC646D0A}"/>
              </a:ext>
            </a:extLst>
          </p:cNvPr>
          <p:cNvSpPr/>
          <p:nvPr/>
        </p:nvSpPr>
        <p:spPr>
          <a:xfrm>
            <a:off x="7956626" y="1920667"/>
            <a:ext cx="1870763" cy="29300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warehouse</a:t>
            </a:r>
            <a:endParaRPr lang="es-ES" dirty="0"/>
          </a:p>
        </p:txBody>
      </p:sp>
      <p:sp>
        <p:nvSpPr>
          <p:cNvPr id="25" name="CuadroTexto 24">
            <a:extLst>
              <a:ext uri="{FF2B5EF4-FFF2-40B4-BE49-F238E27FC236}">
                <a16:creationId xmlns:a16="http://schemas.microsoft.com/office/drawing/2014/main" id="{7640AC16-C601-31B4-C420-7C2A5D54A780}"/>
              </a:ext>
            </a:extLst>
          </p:cNvPr>
          <p:cNvSpPr txBox="1"/>
          <p:nvPr/>
        </p:nvSpPr>
        <p:spPr>
          <a:xfrm>
            <a:off x="218885" y="1885150"/>
            <a:ext cx="11483249" cy="507831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Stores highly structured </a:t>
            </a:r>
            <a:r>
              <a:rPr lang="en-US" dirty="0"/>
              <a:t>information from various data sources </a:t>
            </a:r>
          </a:p>
          <a:p>
            <a:pPr algn="just"/>
            <a:r>
              <a:rPr lang="en-US" dirty="0"/>
              <a:t>to analyze the data.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Typically store current and historical data from one or more systems.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Highly optimized for </a:t>
            </a:r>
            <a:r>
              <a:rPr lang="en-US" b="1" dirty="0"/>
              <a:t>analytics</a:t>
            </a:r>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ETL processes move data on the regular schedule, so data in the </a:t>
            </a:r>
            <a:r>
              <a:rPr lang="en-US" b="1" dirty="0"/>
              <a:t>data</a:t>
            </a:r>
          </a:p>
          <a:p>
            <a:pPr algn="just"/>
            <a:r>
              <a:rPr lang="en-US" b="1" dirty="0"/>
              <a:t>Warehouse may not reflect the most up-to-date of the systems.</a:t>
            </a:r>
          </a:p>
          <a:p>
            <a:pPr algn="just"/>
            <a:endParaRPr lang="en-US" dirty="0"/>
          </a:p>
          <a:p>
            <a:pPr marL="285750" indent="-285750" algn="just">
              <a:buFont typeface="Arial" panose="020B0604020202020204" pitchFamily="34" charset="0"/>
              <a:buChar char="•"/>
            </a:pPr>
            <a:r>
              <a:rPr lang="en-US" b="1" dirty="0"/>
              <a:t>Business analysts </a:t>
            </a:r>
            <a:r>
              <a:rPr lang="en-US" dirty="0"/>
              <a:t>can </a:t>
            </a:r>
            <a:r>
              <a:rPr lang="en-US" b="1" dirty="0"/>
              <a:t>connect</a:t>
            </a:r>
            <a:r>
              <a:rPr lang="en-US" dirty="0"/>
              <a:t> data warehouses with BI tools.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Good option when you need to store large amount of historical</a:t>
            </a:r>
          </a:p>
          <a:p>
            <a:pPr algn="just"/>
            <a:r>
              <a:rPr lang="en-US" dirty="0"/>
              <a:t>Data and perform in-depth analysis of your data to generate BI. </a:t>
            </a:r>
          </a:p>
          <a:p>
            <a:pPr algn="just"/>
            <a:endParaRPr lang="en-US" dirty="0"/>
          </a:p>
          <a:p>
            <a:pPr marL="285750" indent="-285750" algn="just">
              <a:buFont typeface="Arial" panose="020B0604020202020204" pitchFamily="34" charset="0"/>
              <a:buChar char="•"/>
            </a:pPr>
            <a:r>
              <a:rPr lang="en-US" dirty="0"/>
              <a:t>Not intended to satisfy the transaction and concurrency </a:t>
            </a:r>
          </a:p>
          <a:p>
            <a:pPr algn="just"/>
            <a:r>
              <a:rPr lang="en-US" dirty="0"/>
              <a:t>needs of an application.</a:t>
            </a:r>
          </a:p>
          <a:p>
            <a:pPr marL="285750"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310052851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6272</TotalTime>
  <Words>2514</Words>
  <Application>Microsoft Office PowerPoint</Application>
  <PresentationFormat>Panorámica</PresentationFormat>
  <Paragraphs>501</Paragraphs>
  <Slides>51</Slides>
  <Notes>41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51</vt:i4>
      </vt:variant>
    </vt:vector>
  </HeadingPairs>
  <TitlesOfParts>
    <vt:vector size="57" baseType="lpstr">
      <vt:lpstr>Amazon Ember</vt:lpstr>
      <vt:lpstr>Arial</vt:lpstr>
      <vt:lpstr>Calibri</vt:lpstr>
      <vt:lpstr>Calibri Light</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Pico, Sandra</dc:creator>
  <cp:lastModifiedBy>Pico, Sandra</cp:lastModifiedBy>
  <cp:revision>2</cp:revision>
  <dcterms:created xsi:type="dcterms:W3CDTF">2023-10-12T14:08:26Z</dcterms:created>
  <dcterms:modified xsi:type="dcterms:W3CDTF">2023-12-12T20:11:16Z</dcterms:modified>
</cp:coreProperties>
</file>