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76" r:id="rId6"/>
    <p:sldId id="277" r:id="rId7"/>
    <p:sldId id="278" r:id="rId8"/>
    <p:sldId id="279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62" autoAdjust="0"/>
  </p:normalViewPr>
  <p:slideViewPr>
    <p:cSldViewPr>
      <p:cViewPr>
        <p:scale>
          <a:sx n="100" d="100"/>
          <a:sy n="100" d="100"/>
        </p:scale>
        <p:origin x="-282" y="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6710-25B7-434C-B7AF-F43B937F1C00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0798-53FD-4839-A98B-AFFF39FABB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59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6710-25B7-434C-B7AF-F43B937F1C00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0798-53FD-4839-A98B-AFFF39FABB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089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6710-25B7-434C-B7AF-F43B937F1C00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0798-53FD-4839-A98B-AFFF39FABB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42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6710-25B7-434C-B7AF-F43B937F1C00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0798-53FD-4839-A98B-AFFF39FABB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600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6710-25B7-434C-B7AF-F43B937F1C00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0798-53FD-4839-A98B-AFFF39FABB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06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6710-25B7-434C-B7AF-F43B937F1C00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0798-53FD-4839-A98B-AFFF39FABB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2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6710-25B7-434C-B7AF-F43B937F1C00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0798-53FD-4839-A98B-AFFF39FABB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44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6710-25B7-434C-B7AF-F43B937F1C00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0798-53FD-4839-A98B-AFFF39FABB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474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6710-25B7-434C-B7AF-F43B937F1C00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0798-53FD-4839-A98B-AFFF39FABB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05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6710-25B7-434C-B7AF-F43B937F1C00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0798-53FD-4839-A98B-AFFF39FABB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11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16710-25B7-434C-B7AF-F43B937F1C00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0798-53FD-4839-A98B-AFFF39FABB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938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16710-25B7-434C-B7AF-F43B937F1C00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60798-53FD-4839-A98B-AFFF39FABB9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404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0.png"/><Relationship Id="rId3" Type="http://schemas.openxmlformats.org/officeDocument/2006/relationships/hyperlink" Target="https://cloud.google.com/products/calculator" TargetMode="External"/><Relationship Id="rId21" Type="http://schemas.openxmlformats.org/officeDocument/2006/relationships/image" Target="../media/image79.png"/><Relationship Id="rId7" Type="http://schemas.openxmlformats.org/officeDocument/2006/relationships/image" Target="../media/image6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23.png"/><Relationship Id="rId2" Type="http://schemas.openxmlformats.org/officeDocument/2006/relationships/hyperlink" Target="https://calculator.aws/" TargetMode="Externa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69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73.png"/><Relationship Id="rId23" Type="http://schemas.openxmlformats.org/officeDocument/2006/relationships/image" Target="../media/image21.png"/><Relationship Id="rId28" Type="http://schemas.openxmlformats.org/officeDocument/2006/relationships/image" Target="../media/image82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hyperlink" Target="https://azure.microsoft.com/es-es/pricing/calculator/" TargetMode="External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20.png"/><Relationship Id="rId27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hyperlink" Target="https://cloud.google.com/products/calculator" TargetMode="External"/><Relationship Id="rId21" Type="http://schemas.openxmlformats.org/officeDocument/2006/relationships/image" Target="../media/image97.png"/><Relationship Id="rId7" Type="http://schemas.openxmlformats.org/officeDocument/2006/relationships/image" Target="../media/image6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hyperlink" Target="https://calculator.aws/" TargetMode="External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7.png"/><Relationship Id="rId5" Type="http://schemas.openxmlformats.org/officeDocument/2006/relationships/image" Target="../media/image4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hyperlink" Target="https://azure.microsoft.com/es-es/pricing/calculator/" TargetMode="External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hat.openai.com/share/20aca86a-1a1e-4321-955c-1ebb4ab738ab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hyperlink" Target="https://cloud.google.com/products/calculator" TargetMode="External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hyperlink" Target="https://calculator.aws/" TargetMode="Externa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hyperlink" Target="https://azure.microsoft.com/es-es/pricing/calculator/" TargetMode="Externa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5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2" Type="http://schemas.openxmlformats.org/officeDocument/2006/relationships/image" Target="../media/image4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" Type="http://schemas.openxmlformats.org/officeDocument/2006/relationships/image" Target="../media/image6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hyperlink" Target="https://cloud.google.com/products/calculator" TargetMode="External"/><Relationship Id="rId21" Type="http://schemas.openxmlformats.org/officeDocument/2006/relationships/image" Target="../media/image62.png"/><Relationship Id="rId7" Type="http://schemas.openxmlformats.org/officeDocument/2006/relationships/image" Target="../media/image6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hyperlink" Target="https://calculator.aws/" TargetMode="Externa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hyperlink" Target="https://azure.microsoft.com/es-es/pricing/calculator/" TargetMode="External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hat.openai.com/share/20aca86a-1a1e-4321-955c-1ebb4ab738ab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2178224"/>
          </a:xfrm>
        </p:spPr>
        <p:txBody>
          <a:bodyPr>
            <a:normAutofit/>
          </a:bodyPr>
          <a:lstStyle/>
          <a:p>
            <a:r>
              <a:rPr lang="es-ES" sz="25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La empresa Gol tiene una </a:t>
            </a:r>
            <a:r>
              <a:rPr lang="es-ES" sz="2500" b="1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demanda</a:t>
            </a:r>
            <a:r>
              <a:rPr lang="es-ES" sz="25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de la nube tipo </a:t>
            </a:r>
            <a:r>
              <a:rPr lang="es-ES" sz="2500" b="1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estacional</a:t>
            </a:r>
            <a:r>
              <a:rPr lang="es-ES" sz="25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debido a que requiere de los servicios de un forma periódica cada vez que hay un partido para cubrir las necesidades de retransmisión por plataformas on-line.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4" y="1938090"/>
            <a:ext cx="2891477" cy="1201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2 Subtítulo"/>
          <p:cNvSpPr txBox="1">
            <a:spLocks/>
          </p:cNvSpPr>
          <p:nvPr/>
        </p:nvSpPr>
        <p:spPr>
          <a:xfrm>
            <a:off x="179512" y="3162226"/>
            <a:ext cx="3419222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500" i="1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Patrón de demanda estacional actual</a:t>
            </a:r>
            <a:endParaRPr lang="es-ES" sz="2500" i="1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6" name="2 Subtítulo"/>
          <p:cNvSpPr txBox="1">
            <a:spLocks/>
          </p:cNvSpPr>
          <p:nvPr/>
        </p:nvSpPr>
        <p:spPr>
          <a:xfrm>
            <a:off x="2987824" y="2800461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solidFill>
                  <a:schemeClr val="accent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Tiempo</a:t>
            </a:r>
            <a:endParaRPr lang="es-ES" sz="1800" dirty="0">
              <a:solidFill>
                <a:schemeClr val="accent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 rot="16200000">
            <a:off x="-435113" y="2103910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solidFill>
                  <a:schemeClr val="accent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Demanda</a:t>
            </a:r>
            <a:endParaRPr lang="es-ES" sz="1800" dirty="0">
              <a:solidFill>
                <a:schemeClr val="accent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0" y="3666282"/>
            <a:ext cx="9105947" cy="3147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5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Gol es reconocido por emitir en las ligas más vistas internacionalmente. Eso se espera que sea un reclamo para que aficionados de otras competiciones se animen a ver también retransmisiones de otras competiciones. A su vez se espera mayor frecuencia estacional, al aumentar el número de retransmisiones anualmente. Algunas (las ligas más vistas) con picos más altos y otras (deportes menos vistos) con picos más bajos.</a:t>
            </a:r>
          </a:p>
          <a:p>
            <a:r>
              <a:rPr lang="es-ES" sz="25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En resumen, se prevé una demanda estacional con mayor frecuencia y con picos más altos y también de más bajos.</a:t>
            </a:r>
            <a:endParaRPr lang="es-ES" sz="25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9" name="2 Subtítulo"/>
          <p:cNvSpPr txBox="1">
            <a:spLocks/>
          </p:cNvSpPr>
          <p:nvPr/>
        </p:nvSpPr>
        <p:spPr>
          <a:xfrm>
            <a:off x="5009431" y="3247951"/>
            <a:ext cx="3419222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500" i="1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Patrón de demanda estacional futuro</a:t>
            </a:r>
            <a:endParaRPr lang="es-ES" sz="2500" i="1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7" y="1938090"/>
            <a:ext cx="1445738" cy="1341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988" y="1873925"/>
            <a:ext cx="1224136" cy="126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171751"/>
            <a:ext cx="1625964" cy="5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7316380" y="2854150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solidFill>
                  <a:schemeClr val="accent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Tiempo</a:t>
            </a:r>
            <a:endParaRPr lang="es-ES" sz="1800" dirty="0">
              <a:solidFill>
                <a:schemeClr val="accent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4" name="2 Subtítulo"/>
          <p:cNvSpPr txBox="1">
            <a:spLocks/>
          </p:cNvSpPr>
          <p:nvPr/>
        </p:nvSpPr>
        <p:spPr>
          <a:xfrm rot="16200000">
            <a:off x="4103949" y="2307494"/>
            <a:ext cx="14401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 smtClean="0">
                <a:solidFill>
                  <a:schemeClr val="accent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Demanda</a:t>
            </a:r>
            <a:endParaRPr lang="es-ES" sz="1800" dirty="0">
              <a:solidFill>
                <a:schemeClr val="accent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0" t="12195" r="51537" b="10726"/>
          <a:stretch/>
        </p:blipFill>
        <p:spPr bwMode="auto">
          <a:xfrm>
            <a:off x="5467399" y="1635858"/>
            <a:ext cx="307975" cy="147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0" t="12195" r="51537" b="10726"/>
          <a:stretch/>
        </p:blipFill>
        <p:spPr bwMode="auto">
          <a:xfrm>
            <a:off x="6398287" y="1702920"/>
            <a:ext cx="307975" cy="1385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0" t="251" r="51537" b="10726"/>
          <a:stretch/>
        </p:blipFill>
        <p:spPr bwMode="auto">
          <a:xfrm>
            <a:off x="6982347" y="2010098"/>
            <a:ext cx="307975" cy="109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0" t="251" r="51537" b="10726"/>
          <a:stretch/>
        </p:blipFill>
        <p:spPr bwMode="auto">
          <a:xfrm>
            <a:off x="6090312" y="2226121"/>
            <a:ext cx="307975" cy="89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0" t="251" r="51537" b="87364"/>
          <a:stretch/>
        </p:blipFill>
        <p:spPr bwMode="auto">
          <a:xfrm rot="5041315">
            <a:off x="6106927" y="2082602"/>
            <a:ext cx="338773" cy="13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501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Log </a:t>
            </a:r>
            <a:r>
              <a:rPr lang="es-ES" sz="28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Analytics</a:t>
            </a:r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1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El coste del Log </a:t>
            </a:r>
            <a:r>
              <a:rPr lang="es-ES" sz="18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Analytics</a:t>
            </a:r>
            <a:r>
              <a:rPr lang="es-ES" sz="1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cada mes es de:</a:t>
            </a:r>
            <a:endParaRPr lang="es-ES" sz="1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AWS		Google	</a:t>
            </a:r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  	</a:t>
            </a:r>
            <a:r>
              <a:rPr lang="es-ES" sz="28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Azure</a:t>
            </a:r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2800" b="1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972,41 €</a:t>
            </a:r>
            <a:r>
              <a:rPr lang="es-ES" sz="2800" b="1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</a:t>
            </a:r>
            <a:r>
              <a:rPr lang="es-ES" sz="2800" b="1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</a:t>
            </a:r>
            <a:r>
              <a:rPr lang="es-ES" sz="2800" b="1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781,85 €			 830,99€</a:t>
            </a:r>
          </a:p>
          <a:p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1023,91 USD 	</a:t>
            </a:r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823,45 USD			876 USD</a:t>
            </a:r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15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Fuentes: </a:t>
            </a:r>
            <a:r>
              <a:rPr lang="es-ES" sz="1500" dirty="0" err="1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  <a:hlinkClick r:id="rId2"/>
              </a:rPr>
              <a:t>calculator.aws</a:t>
            </a:r>
            <a:r>
              <a:rPr lang="es-ES" sz="15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  <a:hlinkClick r:id="rId2"/>
              </a:rPr>
              <a:t>/</a:t>
            </a:r>
            <a:r>
              <a:rPr lang="es-ES" sz="15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;  </a:t>
            </a:r>
            <a:r>
              <a:rPr lang="es-ES" sz="1500" u="sng" dirty="0">
                <a:hlinkClick r:id="rId3"/>
              </a:rPr>
              <a:t>cloud.google.com/</a:t>
            </a:r>
            <a:r>
              <a:rPr lang="es-ES" sz="1500" u="sng" dirty="0" err="1">
                <a:hlinkClick r:id="rId3"/>
              </a:rPr>
              <a:t>products</a:t>
            </a:r>
            <a:r>
              <a:rPr lang="es-ES" sz="1500" u="sng" dirty="0">
                <a:hlinkClick r:id="rId3"/>
              </a:rPr>
              <a:t>/</a:t>
            </a:r>
            <a:r>
              <a:rPr lang="es-ES" sz="1500" u="sng" dirty="0" err="1">
                <a:hlinkClick r:id="rId3"/>
              </a:rPr>
              <a:t>calculator</a:t>
            </a:r>
            <a:r>
              <a:rPr lang="es-ES" sz="1500" u="sng" dirty="0"/>
              <a:t>   </a:t>
            </a:r>
            <a:r>
              <a:rPr lang="es-ES" sz="1500" dirty="0">
                <a:solidFill>
                  <a:schemeClr val="tx1"/>
                </a:solidFill>
              </a:rPr>
              <a:t>;  </a:t>
            </a:r>
            <a:r>
              <a:rPr lang="es-ES" sz="1500" u="sng" dirty="0"/>
              <a:t> </a:t>
            </a:r>
            <a:r>
              <a:rPr lang="es-ES" sz="1500" u="sng" dirty="0">
                <a:hlinkClick r:id="rId4"/>
              </a:rPr>
              <a:t>azure.microsoft.com/es-es/</a:t>
            </a:r>
            <a:r>
              <a:rPr lang="es-ES" sz="1500" u="sng" dirty="0" err="1">
                <a:hlinkClick r:id="rId4"/>
              </a:rPr>
              <a:t>pricing</a:t>
            </a:r>
            <a:r>
              <a:rPr lang="es-ES" sz="1500" u="sng" dirty="0">
                <a:hlinkClick r:id="rId4"/>
              </a:rPr>
              <a:t>/</a:t>
            </a:r>
            <a:r>
              <a:rPr lang="es-ES" sz="1500" u="sng" dirty="0" err="1">
                <a:hlinkClick r:id="rId4"/>
              </a:rPr>
              <a:t>calculator</a:t>
            </a:r>
            <a:r>
              <a:rPr lang="es-ES" sz="1500" u="sng" dirty="0">
                <a:hlinkClick r:id="rId4"/>
              </a:rPr>
              <a:t>/</a:t>
            </a:r>
            <a:endParaRPr lang="es-ES" sz="1500" dirty="0"/>
          </a:p>
        </p:txBody>
      </p:sp>
      <p:cxnSp>
        <p:nvCxnSpPr>
          <p:cNvPr id="11" name="10 Conector recto"/>
          <p:cNvCxnSpPr/>
          <p:nvPr/>
        </p:nvCxnSpPr>
        <p:spPr>
          <a:xfrm>
            <a:off x="6084168" y="836712"/>
            <a:ext cx="0" cy="5328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0" y="1340768"/>
            <a:ext cx="90837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9" y="767750"/>
            <a:ext cx="865926" cy="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59" y="766855"/>
            <a:ext cx="644987" cy="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0" b="14476"/>
          <a:stretch/>
        </p:blipFill>
        <p:spPr bwMode="auto">
          <a:xfrm>
            <a:off x="7380312" y="826784"/>
            <a:ext cx="576064" cy="42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567480"/>
            <a:ext cx="25146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654" y="3773980"/>
            <a:ext cx="18764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079" y="4831255"/>
            <a:ext cx="95250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299" y="4831255"/>
            <a:ext cx="4476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841" y="4874117"/>
            <a:ext cx="2000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62" y="5237655"/>
            <a:ext cx="12763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19 Conector recto"/>
          <p:cNvCxnSpPr/>
          <p:nvPr/>
        </p:nvCxnSpPr>
        <p:spPr>
          <a:xfrm>
            <a:off x="0" y="2438400"/>
            <a:ext cx="90426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06" y="3013444"/>
            <a:ext cx="200025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62" y="5428155"/>
            <a:ext cx="14382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928" y="5518642"/>
            <a:ext cx="13620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0633"/>
            <a:ext cx="3055294" cy="79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99" y="3456037"/>
            <a:ext cx="6953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3 Conector recto"/>
          <p:cNvCxnSpPr/>
          <p:nvPr/>
        </p:nvCxnSpPr>
        <p:spPr>
          <a:xfrm>
            <a:off x="3055294" y="836712"/>
            <a:ext cx="0" cy="5328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47" y="3862806"/>
            <a:ext cx="24384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71" y="4653381"/>
            <a:ext cx="1762125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96" y="5259880"/>
            <a:ext cx="590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011" y="2760631"/>
            <a:ext cx="1963824" cy="76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497" y="3522712"/>
            <a:ext cx="285625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801" y="4111913"/>
            <a:ext cx="1785034" cy="71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153" y="4831255"/>
            <a:ext cx="27908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47" y="2486517"/>
            <a:ext cx="18478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65" y="5852017"/>
            <a:ext cx="21717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668" y="2478619"/>
            <a:ext cx="2385793" cy="413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283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s-ES" sz="2800" dirty="0" err="1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Mysql</a:t>
            </a:r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Database</a:t>
            </a:r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1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Se piden de las siguientes características:</a:t>
            </a:r>
            <a:endParaRPr lang="es-ES" sz="1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AWS		Google	</a:t>
            </a:r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  	</a:t>
            </a:r>
            <a:r>
              <a:rPr lang="es-ES" sz="28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Azure</a:t>
            </a:r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3055294" y="836712"/>
            <a:ext cx="0" cy="5328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6084168" y="836712"/>
            <a:ext cx="0" cy="5328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0" y="1340768"/>
            <a:ext cx="90837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9" y="767750"/>
            <a:ext cx="865926" cy="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59" y="766855"/>
            <a:ext cx="644987" cy="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0" b="14476"/>
          <a:stretch/>
        </p:blipFill>
        <p:spPr bwMode="auto">
          <a:xfrm>
            <a:off x="7380312" y="826784"/>
            <a:ext cx="576064" cy="42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35446" y="1412776"/>
            <a:ext cx="3028874" cy="5162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Tipo de máquina: de 2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vCPU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y 4 GB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memoria RAM. La  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t3.medium.</a:t>
            </a:r>
          </a:p>
          <a:p>
            <a:pPr algn="l"/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Boot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disk: SSD 50GB</a:t>
            </a:r>
          </a:p>
          <a:p>
            <a:pPr algn="l"/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27809"/>
            <a:ext cx="25336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2 Subtítulo"/>
          <p:cNvSpPr txBox="1">
            <a:spLocks/>
          </p:cNvSpPr>
          <p:nvPr/>
        </p:nvSpPr>
        <p:spPr>
          <a:xfrm>
            <a:off x="6115126" y="1334194"/>
            <a:ext cx="3028874" cy="5162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Región: West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Europe</a:t>
            </a:r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Grupo elástico.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Queremos que se   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adapte al crecimiento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de la empresa</a:t>
            </a: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Tipo de máquina: para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una de 2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vCPU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.</a:t>
            </a:r>
          </a:p>
          <a:p>
            <a:pPr algn="l"/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4" name="2 Subtítulo"/>
          <p:cNvSpPr txBox="1">
            <a:spLocks/>
          </p:cNvSpPr>
          <p:nvPr/>
        </p:nvSpPr>
        <p:spPr>
          <a:xfrm>
            <a:off x="3086252" y="1373932"/>
            <a:ext cx="3028874" cy="5162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Región: Madrid</a:t>
            </a: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Data a capturar: 50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GB por máquina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virtual.</a:t>
            </a:r>
          </a:p>
          <a:p>
            <a:pPr algn="l"/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40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s-ES" sz="2800" dirty="0" err="1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Mysql</a:t>
            </a:r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Database</a:t>
            </a:r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1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El coste sería:</a:t>
            </a:r>
          </a:p>
          <a:p>
            <a:endParaRPr lang="es-ES" sz="4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4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AWS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	Google	</a:t>
            </a:r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  	</a:t>
            </a:r>
            <a:r>
              <a:rPr lang="es-ES" sz="28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Azure</a:t>
            </a:r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2800" b="1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134,63 €</a:t>
            </a:r>
            <a:r>
              <a:rPr lang="es-ES" sz="2800" b="1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	</a:t>
            </a:r>
            <a:r>
              <a:rPr lang="es-ES" sz="2800" b="1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120,71 €</a:t>
            </a:r>
            <a:r>
              <a:rPr lang="es-ES" sz="2800" b="1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	 </a:t>
            </a:r>
            <a:r>
              <a:rPr lang="es-ES" sz="2800" b="1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376,14 €</a:t>
            </a:r>
            <a:endParaRPr lang="es-ES" sz="2800" b="1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141,80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USD 	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128 USD</a:t>
            </a:r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	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396,10 USD</a:t>
            </a:r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15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Fuentes</a:t>
            </a:r>
            <a:r>
              <a:rPr lang="es-ES" sz="15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: </a:t>
            </a:r>
            <a:r>
              <a:rPr lang="es-ES" sz="1500" dirty="0" err="1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  <a:hlinkClick r:id="rId2"/>
              </a:rPr>
              <a:t>calculator.aws</a:t>
            </a:r>
            <a:r>
              <a:rPr lang="es-ES" sz="15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  <a:hlinkClick r:id="rId2"/>
              </a:rPr>
              <a:t>/</a:t>
            </a:r>
            <a:r>
              <a:rPr lang="es-ES" sz="15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;  </a:t>
            </a:r>
            <a:r>
              <a:rPr lang="es-ES" sz="1500" u="sng" dirty="0">
                <a:hlinkClick r:id="rId3"/>
              </a:rPr>
              <a:t>cloud.google.com/</a:t>
            </a:r>
            <a:r>
              <a:rPr lang="es-ES" sz="1500" u="sng" dirty="0" err="1">
                <a:hlinkClick r:id="rId3"/>
              </a:rPr>
              <a:t>products</a:t>
            </a:r>
            <a:r>
              <a:rPr lang="es-ES" sz="1500" u="sng" dirty="0">
                <a:hlinkClick r:id="rId3"/>
              </a:rPr>
              <a:t>/</a:t>
            </a:r>
            <a:r>
              <a:rPr lang="es-ES" sz="1500" u="sng" dirty="0" err="1">
                <a:hlinkClick r:id="rId3"/>
              </a:rPr>
              <a:t>calculator</a:t>
            </a:r>
            <a:r>
              <a:rPr lang="es-ES" sz="1500" u="sng" dirty="0"/>
              <a:t>   </a:t>
            </a:r>
            <a:r>
              <a:rPr lang="es-ES" sz="1500" dirty="0">
                <a:solidFill>
                  <a:schemeClr val="tx1"/>
                </a:solidFill>
              </a:rPr>
              <a:t>;  </a:t>
            </a:r>
            <a:r>
              <a:rPr lang="es-ES" sz="1500" u="sng" dirty="0"/>
              <a:t> </a:t>
            </a:r>
            <a:r>
              <a:rPr lang="es-ES" sz="1500" u="sng" dirty="0">
                <a:hlinkClick r:id="rId4"/>
              </a:rPr>
              <a:t>azure.microsoft.com/es-es/</a:t>
            </a:r>
            <a:r>
              <a:rPr lang="es-ES" sz="1500" u="sng" dirty="0" err="1">
                <a:hlinkClick r:id="rId4"/>
              </a:rPr>
              <a:t>pricing</a:t>
            </a:r>
            <a:r>
              <a:rPr lang="es-ES" sz="1500" u="sng" dirty="0">
                <a:hlinkClick r:id="rId4"/>
              </a:rPr>
              <a:t>/</a:t>
            </a:r>
            <a:r>
              <a:rPr lang="es-ES" sz="1500" u="sng" dirty="0" err="1">
                <a:hlinkClick r:id="rId4"/>
              </a:rPr>
              <a:t>calculator</a:t>
            </a:r>
            <a:r>
              <a:rPr lang="es-ES" sz="1500" u="sng" dirty="0">
                <a:hlinkClick r:id="rId4"/>
              </a:rPr>
              <a:t>/</a:t>
            </a:r>
            <a:endParaRPr lang="es-ES" sz="1500" dirty="0"/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3055294" y="836712"/>
            <a:ext cx="0" cy="5328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6084168" y="836712"/>
            <a:ext cx="0" cy="5328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0" y="1340768"/>
            <a:ext cx="90837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9" y="767750"/>
            <a:ext cx="865926" cy="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59" y="766855"/>
            <a:ext cx="644987" cy="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0" b="14476"/>
          <a:stretch/>
        </p:blipFill>
        <p:spPr bwMode="auto">
          <a:xfrm>
            <a:off x="7380312" y="826784"/>
            <a:ext cx="576064" cy="42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19 Conector recto"/>
          <p:cNvCxnSpPr/>
          <p:nvPr/>
        </p:nvCxnSpPr>
        <p:spPr>
          <a:xfrm>
            <a:off x="0" y="2438400"/>
            <a:ext cx="90426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32" y="4308524"/>
            <a:ext cx="20955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29495"/>
            <a:ext cx="2143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53" y="2981895"/>
            <a:ext cx="936104" cy="63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627" y="3063679"/>
            <a:ext cx="936104" cy="452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653" y="3774554"/>
            <a:ext cx="1152128" cy="46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838" y="3705795"/>
            <a:ext cx="1016893" cy="553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882" y="4353495"/>
            <a:ext cx="1240358" cy="467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040" y="4365104"/>
            <a:ext cx="620837" cy="46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2" name="Picture 1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213" y="4941168"/>
            <a:ext cx="2517484" cy="70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75" y="5711230"/>
            <a:ext cx="26765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4" name="Picture 1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62820"/>
            <a:ext cx="26670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5" name="Picture 1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40" y="2830115"/>
            <a:ext cx="13525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6" name="Picture 18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2639615"/>
            <a:ext cx="15716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7" name="Picture 19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729" y="4525573"/>
            <a:ext cx="16192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8" name="Picture 20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004319"/>
            <a:ext cx="15621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34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Para la prevista demanda estacional de la empresa, se aconseja contratar una plataforma </a:t>
            </a:r>
            <a:r>
              <a:rPr lang="es-ES" sz="2800" b="1" i="1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Cloud</a:t>
            </a:r>
            <a:r>
              <a:rPr lang="es-ES" sz="2800" b="1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pública </a:t>
            </a:r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donde la infraestructura del servicio 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es ofertada </a:t>
            </a:r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para una empresa proveedora y 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es accesible </a:t>
            </a:r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al público en general. La modalidad </a:t>
            </a:r>
            <a:r>
              <a:rPr lang="es-ES" sz="2800" i="1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Cloud</a:t>
            </a:r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pública es vista como 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ideal para el caso ya que aporta los </a:t>
            </a:r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siguientes </a:t>
            </a:r>
            <a:r>
              <a:rPr lang="es-ES" sz="2800" u="sng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beneficios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que la empresa busca:</a:t>
            </a:r>
          </a:p>
          <a:p>
            <a:pPr algn="l"/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• Pago por uso: No hay que invertir y asumir riesgos en la </a:t>
            </a:r>
          </a:p>
          <a:p>
            <a:pPr algn="l"/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infraestructura. Se paga solo por el uso en cada partido. Bajos   </a:t>
            </a:r>
          </a:p>
          <a:p>
            <a:pPr algn="l"/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costos de planificación y gestión de la capacidad.</a:t>
            </a:r>
          </a:p>
          <a:p>
            <a:pPr algn="l"/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• Escalabilidad elástica: La evolución de los costos se ajusta a la </a:t>
            </a:r>
          </a:p>
          <a:p>
            <a:pPr algn="l"/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demanda de transmisiones en vivo y eventos deportivos en cada </a:t>
            </a:r>
          </a:p>
          <a:p>
            <a:pPr algn="l"/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momento.</a:t>
            </a:r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O sea, será proporcional al consumo de los usuarios. </a:t>
            </a:r>
          </a:p>
          <a:p>
            <a:pPr algn="l"/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Sin problemas de falta de capacidad en momentos de demanda</a:t>
            </a:r>
          </a:p>
          <a:p>
            <a:pPr algn="l"/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alta. Sin excesivos costos en partidos de baja demanda.</a:t>
            </a:r>
          </a:p>
          <a:p>
            <a:pPr algn="l"/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• Agilidad y facilidad: Plataforma accesible desde cualquier parte </a:t>
            </a:r>
          </a:p>
          <a:p>
            <a:pPr algn="l"/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del mundo. Se simplifica la administración e incidencias.</a:t>
            </a:r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75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Máquina Virtual</a:t>
            </a:r>
          </a:p>
          <a:p>
            <a:r>
              <a:rPr lang="es-ES" sz="1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Las características necesarias que se </a:t>
            </a:r>
            <a:r>
              <a:rPr lang="es-ES" sz="1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piden de </a:t>
            </a:r>
            <a:r>
              <a:rPr lang="es-ES" sz="1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la máquina virtual serían las siguientes:</a:t>
            </a:r>
          </a:p>
          <a:p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AWS		Google	</a:t>
            </a:r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  	</a:t>
            </a:r>
            <a:r>
              <a:rPr lang="es-ES" sz="28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Azure</a:t>
            </a:r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16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Fuentes</a:t>
            </a:r>
            <a:r>
              <a:rPr lang="es-ES" sz="16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: </a:t>
            </a:r>
            <a:r>
              <a:rPr lang="es-ES" sz="16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Gustau</a:t>
            </a:r>
            <a:r>
              <a:rPr lang="es-ES" sz="16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Serra y </a:t>
            </a:r>
            <a:r>
              <a:rPr lang="es-ES" sz="1600" u="sng" dirty="0" smtClean="0">
                <a:hlinkClick r:id="rId2"/>
              </a:rPr>
              <a:t>https</a:t>
            </a:r>
            <a:r>
              <a:rPr lang="es-ES" sz="1600" u="sng" dirty="0">
                <a:hlinkClick r:id="rId2"/>
              </a:rPr>
              <a:t>://</a:t>
            </a:r>
            <a:r>
              <a:rPr lang="es-ES" sz="1600" u="sng" dirty="0" smtClean="0">
                <a:hlinkClick r:id="rId2"/>
              </a:rPr>
              <a:t>chat.openai.com/share/20aca86a-1a1e-4321-955c-1ebb4ab738ab</a:t>
            </a:r>
            <a:endParaRPr lang="es-ES" sz="1600" dirty="0" smtClean="0">
              <a:effectLst/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3055294" y="836712"/>
            <a:ext cx="0" cy="5328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6084168" y="836712"/>
            <a:ext cx="0" cy="5328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0" y="1340768"/>
            <a:ext cx="90837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2 Subtítulo"/>
          <p:cNvSpPr txBox="1">
            <a:spLocks/>
          </p:cNvSpPr>
          <p:nvPr/>
        </p:nvSpPr>
        <p:spPr>
          <a:xfrm>
            <a:off x="0" y="1363092"/>
            <a:ext cx="3055294" cy="5162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nº  conexiones VPC: 1</a:t>
            </a: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Duración de conexión: 1 mes</a:t>
            </a: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4" name="2 Subtítulo"/>
          <p:cNvSpPr txBox="1">
            <a:spLocks/>
          </p:cNvSpPr>
          <p:nvPr/>
        </p:nvSpPr>
        <p:spPr>
          <a:xfrm>
            <a:off x="3055294" y="1340768"/>
            <a:ext cx="3028874" cy="5162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nº instancias: 1</a:t>
            </a: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nº máquinas virtuales: 10 por mes</a:t>
            </a: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Tipo de máquina: de 2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vCPU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y 4 GB RAM. La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shared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core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e2-medium.</a:t>
            </a: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Boot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disk: SSD 50GB</a:t>
            </a:r>
          </a:p>
          <a:p>
            <a:pPr algn="l"/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6" name="2 Subtítulo"/>
          <p:cNvSpPr txBox="1">
            <a:spLocks/>
          </p:cNvSpPr>
          <p:nvPr/>
        </p:nvSpPr>
        <p:spPr>
          <a:xfrm>
            <a:off x="6084168" y="1340768"/>
            <a:ext cx="2999533" cy="5162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Región: West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Europe</a:t>
            </a:r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Sistema: Linux</a:t>
            </a: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Tipo: Ubuntu</a:t>
            </a: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Nivel: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Estánar</a:t>
            </a:r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nº máquinas virtuales: 10 por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mes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Tipo de máquina: de 2 </a:t>
            </a:r>
            <a:r>
              <a:rPr lang="es-ES" sz="2300" dirty="0" err="1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vCPU</a:t>
            </a:r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y 4 GB RAM. La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A2 v2.</a:t>
            </a:r>
            <a:endParaRPr lang="es-ES" sz="23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9" y="767750"/>
            <a:ext cx="865926" cy="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59" y="766855"/>
            <a:ext cx="644987" cy="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0" b="14476"/>
          <a:stretch/>
        </p:blipFill>
        <p:spPr bwMode="auto">
          <a:xfrm>
            <a:off x="7380312" y="826784"/>
            <a:ext cx="576064" cy="42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58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-2253" y="11441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Máquina Virtual</a:t>
            </a:r>
          </a:p>
          <a:p>
            <a:r>
              <a:rPr lang="es-ES" sz="1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El coste de la máquina virtual cada mes sería</a:t>
            </a:r>
            <a:r>
              <a:rPr lang="es-ES" sz="1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:</a:t>
            </a:r>
          </a:p>
          <a:p>
            <a:endParaRPr lang="es-ES" sz="1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AWS			Google		</a:t>
            </a:r>
            <a:r>
              <a:rPr lang="es-ES" sz="28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Azure</a:t>
            </a:r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2800" b="1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34,65 €</a:t>
            </a:r>
            <a:r>
              <a:rPr lang="es-ES" sz="2800" b="1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</a:t>
            </a:r>
            <a:r>
              <a:rPr lang="es-ES" sz="2800" b="1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</a:t>
            </a:r>
            <a:r>
              <a:rPr lang="es-ES" sz="2800" b="1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39,55 </a:t>
            </a:r>
            <a:r>
              <a:rPr lang="es-ES" sz="2800" b="1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€</a:t>
            </a:r>
            <a:r>
              <a:rPr lang="es-ES" sz="2800" b="1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	</a:t>
            </a:r>
            <a:r>
              <a:rPr lang="es-ES" sz="2800" b="1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45,13 €</a:t>
            </a:r>
          </a:p>
          <a:p>
            <a:pPr algn="l"/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36,50 USD		41,71 USD		47,53 USD	</a:t>
            </a:r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b="1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b="1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b="1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b="1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b="1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b="1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b="1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b="1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15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15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Fuentes: </a:t>
            </a:r>
            <a:r>
              <a:rPr lang="es-ES" sz="15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  <a:hlinkClick r:id="rId2"/>
              </a:rPr>
              <a:t>calculator.aws</a:t>
            </a:r>
            <a:r>
              <a:rPr lang="es-ES" sz="15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  <a:hlinkClick r:id="rId2"/>
              </a:rPr>
              <a:t>/</a:t>
            </a:r>
            <a:r>
              <a:rPr lang="es-ES" sz="15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;  </a:t>
            </a:r>
            <a:r>
              <a:rPr lang="es-ES" sz="1500" u="sng" dirty="0" smtClean="0">
                <a:hlinkClick r:id="rId3"/>
              </a:rPr>
              <a:t>cloud.google.com/</a:t>
            </a:r>
            <a:r>
              <a:rPr lang="es-ES" sz="1500" u="sng" dirty="0" err="1" smtClean="0">
                <a:hlinkClick r:id="rId3"/>
              </a:rPr>
              <a:t>products</a:t>
            </a:r>
            <a:r>
              <a:rPr lang="es-ES" sz="1500" u="sng" dirty="0" smtClean="0">
                <a:hlinkClick r:id="rId3"/>
              </a:rPr>
              <a:t>/</a:t>
            </a:r>
            <a:r>
              <a:rPr lang="es-ES" sz="1500" u="sng" dirty="0" err="1" smtClean="0">
                <a:hlinkClick r:id="rId3"/>
              </a:rPr>
              <a:t>calculator</a:t>
            </a:r>
            <a:r>
              <a:rPr lang="es-ES" sz="1500" u="sng" dirty="0" smtClean="0"/>
              <a:t>   </a:t>
            </a:r>
            <a:r>
              <a:rPr lang="es-ES" sz="1500" dirty="0" smtClean="0">
                <a:solidFill>
                  <a:schemeClr val="tx1"/>
                </a:solidFill>
              </a:rPr>
              <a:t>;  </a:t>
            </a:r>
            <a:r>
              <a:rPr lang="es-ES" sz="1500" u="sng" dirty="0" smtClean="0"/>
              <a:t> </a:t>
            </a:r>
            <a:r>
              <a:rPr lang="es-ES" sz="1500" u="sng" dirty="0" smtClean="0">
                <a:hlinkClick r:id="rId4"/>
              </a:rPr>
              <a:t>azure.microsoft.com/es-es/</a:t>
            </a:r>
            <a:r>
              <a:rPr lang="es-ES" sz="1500" u="sng" dirty="0" err="1" smtClean="0">
                <a:hlinkClick r:id="rId4"/>
              </a:rPr>
              <a:t>pricing</a:t>
            </a:r>
            <a:r>
              <a:rPr lang="es-ES" sz="1500" u="sng" dirty="0" smtClean="0">
                <a:hlinkClick r:id="rId4"/>
              </a:rPr>
              <a:t>/</a:t>
            </a:r>
            <a:r>
              <a:rPr lang="es-ES" sz="1500" u="sng" dirty="0" err="1" smtClean="0">
                <a:hlinkClick r:id="rId4"/>
              </a:rPr>
              <a:t>calculator</a:t>
            </a:r>
            <a:r>
              <a:rPr lang="es-ES" sz="1500" u="sng" dirty="0">
                <a:hlinkClick r:id="rId4"/>
              </a:rPr>
              <a:t>/</a:t>
            </a:r>
            <a:endParaRPr lang="es-ES" sz="1500" dirty="0"/>
          </a:p>
          <a:p>
            <a:endParaRPr lang="es-ES" sz="1600" dirty="0"/>
          </a:p>
          <a:p>
            <a:endParaRPr lang="es-ES" sz="16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16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4671"/>
          <a:stretch/>
        </p:blipFill>
        <p:spPr bwMode="auto">
          <a:xfrm>
            <a:off x="2796740" y="2516377"/>
            <a:ext cx="3398161" cy="355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13 Conector recto"/>
          <p:cNvCxnSpPr/>
          <p:nvPr/>
        </p:nvCxnSpPr>
        <p:spPr>
          <a:xfrm>
            <a:off x="6194901" y="1092365"/>
            <a:ext cx="0" cy="5328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2796740" y="939300"/>
            <a:ext cx="0" cy="5328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24036" y="1556792"/>
            <a:ext cx="90426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0" y="2438400"/>
            <a:ext cx="90426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468" y="952524"/>
            <a:ext cx="57606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968769"/>
            <a:ext cx="644987" cy="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68769"/>
            <a:ext cx="865926" cy="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028" y="2516377"/>
            <a:ext cx="27908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368" y="3164077"/>
            <a:ext cx="28575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236" y="3753457"/>
            <a:ext cx="28194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08" y="4429732"/>
            <a:ext cx="2790825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81" y="5301208"/>
            <a:ext cx="2873319" cy="175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944" y="5086957"/>
            <a:ext cx="62865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7139" r="44913" b="5045"/>
          <a:stretch/>
        </p:blipFill>
        <p:spPr bwMode="auto">
          <a:xfrm>
            <a:off x="6314081" y="5993314"/>
            <a:ext cx="1309035" cy="216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25"/>
          <a:stretch/>
        </p:blipFill>
        <p:spPr bwMode="auto">
          <a:xfrm>
            <a:off x="7623116" y="5558086"/>
            <a:ext cx="23594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19"/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76"/>
          <a:stretch/>
        </p:blipFill>
        <p:spPr bwMode="auto">
          <a:xfrm>
            <a:off x="7976844" y="5543799"/>
            <a:ext cx="70167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568" y="5558086"/>
            <a:ext cx="581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6" y="2516377"/>
            <a:ext cx="266700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6" y="3127754"/>
            <a:ext cx="24003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53457"/>
            <a:ext cx="10477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7818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Monitor</a:t>
            </a:r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1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Se piden de las siguientes características:</a:t>
            </a:r>
          </a:p>
          <a:p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AWS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	Google	</a:t>
            </a:r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  	</a:t>
            </a:r>
            <a:r>
              <a:rPr lang="es-ES" sz="28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Azure</a:t>
            </a:r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3055294" y="836712"/>
            <a:ext cx="0" cy="5328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6084168" y="836712"/>
            <a:ext cx="0" cy="5328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0" y="1340768"/>
            <a:ext cx="90837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9" y="767750"/>
            <a:ext cx="865926" cy="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59" y="766855"/>
            <a:ext cx="644987" cy="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0" b="14476"/>
          <a:stretch/>
        </p:blipFill>
        <p:spPr bwMode="auto">
          <a:xfrm>
            <a:off x="7380312" y="826784"/>
            <a:ext cx="576064" cy="42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3055294" y="1348656"/>
            <a:ext cx="2999533" cy="5450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Métricas generadas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cada 1-5 min</a:t>
            </a: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Decenas – cientos de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métricas por máquina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→ miles de métricas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 en total</a:t>
            </a:r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0" name="2 Subtítulo"/>
          <p:cNvSpPr txBox="1">
            <a:spLocks/>
          </p:cNvSpPr>
          <p:nvPr/>
        </p:nvSpPr>
        <p:spPr>
          <a:xfrm>
            <a:off x="6168577" y="1351112"/>
            <a:ext cx="2999533" cy="5450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Azure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estima, para 10 </a:t>
            </a: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máquinas virtuales, un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volumen </a:t>
            </a:r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de datos </a:t>
            </a:r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diario </a:t>
            </a:r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de los registros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hasta</a:t>
            </a:r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 1 GB al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día</a:t>
            </a:r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aplicable a los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distintos registros.</a:t>
            </a: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Se estiman hasta 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7M espectadores con 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7 paneles consulta y    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5000 consulta de datos</a:t>
            </a: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3" name="2 Subtítulo"/>
          <p:cNvSpPr txBox="1">
            <a:spLocks/>
          </p:cNvSpPr>
          <p:nvPr/>
        </p:nvSpPr>
        <p:spPr>
          <a:xfrm>
            <a:off x="24955" y="1373064"/>
            <a:ext cx="2999533" cy="5450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</a:t>
            </a:r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Amazon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Cloud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Watch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como servicio </a:t>
            </a:r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de </a:t>
            </a:r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monitorización </a:t>
            </a:r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y </a:t>
            </a:r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administración de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proporción de datos </a:t>
            </a:r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 </a:t>
            </a:r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información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procesable y </a:t>
            </a:r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recursos </a:t>
            </a:r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de </a:t>
            </a:r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infraestructura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.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Métricas generadas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cada 1-5 min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Decenas – cientos de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métricas por máquina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→ miles de métricas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  en total</a:t>
            </a:r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33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Monitor</a:t>
            </a:r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1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El coste sería:</a:t>
            </a:r>
            <a:endParaRPr lang="es-ES" sz="1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AWS		Google	</a:t>
            </a:r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  	</a:t>
            </a:r>
            <a:r>
              <a:rPr lang="es-ES" sz="28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Azure</a:t>
            </a:r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2800" b="1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1022,13 €</a:t>
            </a:r>
            <a:r>
              <a:rPr lang="es-ES" sz="2800" b="1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	781,85 €			 </a:t>
            </a:r>
            <a:r>
              <a:rPr lang="es-ES" sz="2800" b="1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831,34 €</a:t>
            </a:r>
            <a:endParaRPr lang="es-ES" sz="2800" b="1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1077 </a:t>
            </a:r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USD 		823,45 USD			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875,25 USD</a:t>
            </a:r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3055294" y="836712"/>
            <a:ext cx="0" cy="5328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0" y="1340768"/>
            <a:ext cx="90837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9" y="767750"/>
            <a:ext cx="865926" cy="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59" y="766855"/>
            <a:ext cx="644987" cy="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0" b="14476"/>
          <a:stretch/>
        </p:blipFill>
        <p:spPr bwMode="auto">
          <a:xfrm>
            <a:off x="7380312" y="826784"/>
            <a:ext cx="576064" cy="42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19 Conector recto"/>
          <p:cNvCxnSpPr/>
          <p:nvPr/>
        </p:nvCxnSpPr>
        <p:spPr>
          <a:xfrm>
            <a:off x="0" y="2438400"/>
            <a:ext cx="90426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95" y="2925238"/>
            <a:ext cx="1963824" cy="76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721" y="3673574"/>
            <a:ext cx="285625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33" y="4109116"/>
            <a:ext cx="1785034" cy="71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154" y="4795713"/>
            <a:ext cx="279082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778" y="2541254"/>
            <a:ext cx="1102202" cy="341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272" y="2498799"/>
            <a:ext cx="1661642" cy="42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824" y="2454843"/>
            <a:ext cx="3028877" cy="18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283" y="2623228"/>
            <a:ext cx="1099468" cy="46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089" y="3090666"/>
            <a:ext cx="2960626" cy="36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983" y="2852541"/>
            <a:ext cx="142875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455" y="3655280"/>
            <a:ext cx="123825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983" y="3972089"/>
            <a:ext cx="2945532" cy="34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196" y="4975288"/>
            <a:ext cx="3134519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10 Conector recto"/>
          <p:cNvCxnSpPr/>
          <p:nvPr/>
        </p:nvCxnSpPr>
        <p:spPr>
          <a:xfrm>
            <a:off x="5969979" y="836712"/>
            <a:ext cx="0" cy="5328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2" name="Picture 1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939" y="4670112"/>
            <a:ext cx="3111004" cy="300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3" name="Picture 1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096" y="4427795"/>
            <a:ext cx="1714500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4" name="Picture 14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824" y="6183392"/>
            <a:ext cx="2987812" cy="25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5" name="Picture 1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749" y="5908129"/>
            <a:ext cx="23526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6" name="Picture 16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529" y="5578852"/>
            <a:ext cx="3115545" cy="287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7" name="Picture 17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939" y="5331202"/>
            <a:ext cx="20764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8" name="Picture 18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41" y="6149107"/>
            <a:ext cx="800099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724" y="6433591"/>
            <a:ext cx="26860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1" name="Picture 21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962227"/>
            <a:ext cx="1505222" cy="68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2" name="Picture 2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9" y="2529086"/>
            <a:ext cx="17049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3" name="Picture 23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43694"/>
            <a:ext cx="12668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4" name="Picture 24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3" y="4442439"/>
            <a:ext cx="2434885" cy="521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5" name="Picture 25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06" y="4989713"/>
            <a:ext cx="2365418" cy="54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6" name="Picture 26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39" y="5806067"/>
            <a:ext cx="21145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7" name="Picture 27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24" y="5657766"/>
            <a:ext cx="136207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48" name="Picture 28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86" y="3598130"/>
            <a:ext cx="142875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99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s-ES" sz="2800" dirty="0" err="1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Backup</a:t>
            </a:r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1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Se piden de las siguientes características:</a:t>
            </a:r>
          </a:p>
          <a:p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AWS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	Google	</a:t>
            </a:r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  	</a:t>
            </a:r>
            <a:r>
              <a:rPr lang="es-ES" sz="28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Azure</a:t>
            </a:r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15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Fuente: </a:t>
            </a:r>
            <a:r>
              <a:rPr lang="es-ES" sz="1500" dirty="0" err="1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Gustau</a:t>
            </a:r>
            <a:r>
              <a:rPr lang="es-ES" sz="15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Serra</a:t>
            </a:r>
            <a:endParaRPr lang="es-ES" sz="15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3055294" y="836712"/>
            <a:ext cx="0" cy="5328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6084168" y="836712"/>
            <a:ext cx="0" cy="5328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0" y="1340768"/>
            <a:ext cx="90837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9" y="767750"/>
            <a:ext cx="865926" cy="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59" y="766855"/>
            <a:ext cx="644987" cy="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0" b="14476"/>
          <a:stretch/>
        </p:blipFill>
        <p:spPr bwMode="auto">
          <a:xfrm>
            <a:off x="7380312" y="826784"/>
            <a:ext cx="576064" cy="42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2 Subtítulo"/>
          <p:cNvSpPr txBox="1">
            <a:spLocks/>
          </p:cNvSpPr>
          <p:nvPr/>
        </p:nvSpPr>
        <p:spPr>
          <a:xfrm>
            <a:off x="3055294" y="1340768"/>
            <a:ext cx="2999533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Región: Madrid</a:t>
            </a: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Tamaño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backup</a:t>
            </a:r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igual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a las 10 máquinas  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virtuales de 50 GB</a:t>
            </a: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Tipo: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for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GKE</a:t>
            </a:r>
          </a:p>
          <a:p>
            <a:pPr algn="l"/>
            <a:r>
              <a:rPr lang="es-ES" sz="27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Periodo retención: </a:t>
            </a:r>
          </a:p>
          <a:p>
            <a:pPr marL="342900" indent="-342900" algn="l">
              <a:buFontTx/>
              <a:buChar char="-"/>
            </a:pPr>
            <a:r>
              <a:rPr lang="pt-BR" sz="1600" dirty="0">
                <a:solidFill>
                  <a:schemeClr val="tx1"/>
                </a:solidFill>
              </a:rPr>
              <a:t>1 </a:t>
            </a:r>
            <a:r>
              <a:rPr lang="pt-BR" sz="1600" dirty="0" err="1">
                <a:solidFill>
                  <a:schemeClr val="tx1"/>
                </a:solidFill>
              </a:rPr>
              <a:t>diaria</a:t>
            </a:r>
            <a:r>
              <a:rPr lang="pt-BR" sz="1600" dirty="0">
                <a:solidFill>
                  <a:schemeClr val="tx1"/>
                </a:solidFill>
              </a:rPr>
              <a:t> durante 7 dias</a:t>
            </a:r>
          </a:p>
          <a:p>
            <a:pPr marL="342900" indent="-342900" algn="l">
              <a:buFontTx/>
              <a:buChar char="-"/>
            </a:pPr>
            <a:r>
              <a:rPr lang="pt-BR" sz="1600" dirty="0">
                <a:solidFill>
                  <a:schemeClr val="tx1"/>
                </a:solidFill>
              </a:rPr>
              <a:t>1 semanal durante 4 semanas</a:t>
            </a:r>
          </a:p>
          <a:p>
            <a:pPr marL="342900" indent="-342900" algn="l">
              <a:buFontTx/>
              <a:buChar char="-"/>
            </a:pPr>
            <a:r>
              <a:rPr lang="pt-BR" sz="1600" dirty="0">
                <a:solidFill>
                  <a:schemeClr val="tx1"/>
                </a:solidFill>
              </a:rPr>
              <a:t>1 </a:t>
            </a:r>
            <a:r>
              <a:rPr lang="pt-BR" sz="1600" dirty="0" err="1">
                <a:solidFill>
                  <a:schemeClr val="tx1"/>
                </a:solidFill>
              </a:rPr>
              <a:t>mensual</a:t>
            </a:r>
            <a:r>
              <a:rPr lang="pt-BR" sz="1600" dirty="0">
                <a:solidFill>
                  <a:schemeClr val="tx1"/>
                </a:solidFill>
              </a:rPr>
              <a:t> durante 12 meses</a:t>
            </a:r>
          </a:p>
          <a:p>
            <a:pPr marL="342900" indent="-342900" algn="l">
              <a:buFontTx/>
              <a:buChar char="-"/>
            </a:pPr>
            <a:r>
              <a:rPr lang="pt-BR" sz="1600" dirty="0">
                <a:solidFill>
                  <a:schemeClr val="tx1"/>
                </a:solidFill>
              </a:rPr>
              <a:t>1 anual durante 1 </a:t>
            </a:r>
            <a:r>
              <a:rPr lang="pt-BR" sz="1600" dirty="0" err="1">
                <a:solidFill>
                  <a:schemeClr val="tx1"/>
                </a:solidFill>
              </a:rPr>
              <a:t>año</a:t>
            </a:r>
            <a:endParaRPr lang="es-ES" sz="16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0" name="2 Subtítulo"/>
          <p:cNvSpPr txBox="1">
            <a:spLocks/>
          </p:cNvSpPr>
          <p:nvPr/>
        </p:nvSpPr>
        <p:spPr>
          <a:xfrm>
            <a:off x="6084168" y="1340768"/>
            <a:ext cx="2999533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Región: West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Europe</a:t>
            </a:r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Tamaño </a:t>
            </a:r>
            <a:r>
              <a:rPr lang="es-ES" sz="2300" dirty="0" err="1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backup</a:t>
            </a:r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igual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a las 10 máquinas  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virtuales de 50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GB</a:t>
            </a: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Tipo: VM de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Azure</a:t>
            </a:r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Periodo retención: </a:t>
            </a:r>
          </a:p>
          <a:p>
            <a:pPr marL="342900" indent="-342900" algn="l">
              <a:buFontTx/>
              <a:buChar char="-"/>
            </a:pPr>
            <a:r>
              <a:rPr lang="pt-BR" sz="1500" dirty="0" smtClean="0">
                <a:solidFill>
                  <a:schemeClr val="tx1"/>
                </a:solidFill>
              </a:rPr>
              <a:t>1 </a:t>
            </a:r>
            <a:r>
              <a:rPr lang="pt-BR" sz="1500" dirty="0" err="1">
                <a:solidFill>
                  <a:schemeClr val="tx1"/>
                </a:solidFill>
              </a:rPr>
              <a:t>diaria</a:t>
            </a:r>
            <a:r>
              <a:rPr lang="pt-BR" sz="1500" dirty="0">
                <a:solidFill>
                  <a:schemeClr val="tx1"/>
                </a:solidFill>
              </a:rPr>
              <a:t> durante 7 </a:t>
            </a:r>
            <a:r>
              <a:rPr lang="pt-BR" sz="1500" dirty="0" smtClean="0">
                <a:solidFill>
                  <a:schemeClr val="tx1"/>
                </a:solidFill>
              </a:rPr>
              <a:t>dias</a:t>
            </a:r>
          </a:p>
          <a:p>
            <a:pPr marL="342900" indent="-342900" algn="l">
              <a:buFontTx/>
              <a:buChar char="-"/>
            </a:pPr>
            <a:r>
              <a:rPr lang="pt-BR" sz="1500" dirty="0" smtClean="0">
                <a:solidFill>
                  <a:schemeClr val="tx1"/>
                </a:solidFill>
              </a:rPr>
              <a:t>1 </a:t>
            </a:r>
            <a:r>
              <a:rPr lang="pt-BR" sz="1500" dirty="0">
                <a:solidFill>
                  <a:schemeClr val="tx1"/>
                </a:solidFill>
              </a:rPr>
              <a:t>semanal durante 4 </a:t>
            </a:r>
            <a:r>
              <a:rPr lang="pt-BR" sz="1500" dirty="0" smtClean="0">
                <a:solidFill>
                  <a:schemeClr val="tx1"/>
                </a:solidFill>
              </a:rPr>
              <a:t>semanas</a:t>
            </a:r>
          </a:p>
          <a:p>
            <a:pPr marL="342900" indent="-342900" algn="l">
              <a:buFontTx/>
              <a:buChar char="-"/>
            </a:pPr>
            <a:r>
              <a:rPr lang="pt-BR" sz="1500" dirty="0" smtClean="0">
                <a:solidFill>
                  <a:schemeClr val="tx1"/>
                </a:solidFill>
              </a:rPr>
              <a:t>1 </a:t>
            </a:r>
            <a:r>
              <a:rPr lang="pt-BR" sz="1500" dirty="0" err="1">
                <a:solidFill>
                  <a:schemeClr val="tx1"/>
                </a:solidFill>
              </a:rPr>
              <a:t>mensual</a:t>
            </a:r>
            <a:r>
              <a:rPr lang="pt-BR" sz="1500" dirty="0">
                <a:solidFill>
                  <a:schemeClr val="tx1"/>
                </a:solidFill>
              </a:rPr>
              <a:t> durante 12 </a:t>
            </a:r>
            <a:r>
              <a:rPr lang="pt-BR" sz="1500" dirty="0" smtClean="0">
                <a:solidFill>
                  <a:schemeClr val="tx1"/>
                </a:solidFill>
              </a:rPr>
              <a:t>meses</a:t>
            </a:r>
          </a:p>
          <a:p>
            <a:pPr marL="342900" indent="-342900" algn="l">
              <a:buFontTx/>
              <a:buChar char="-"/>
            </a:pPr>
            <a:r>
              <a:rPr lang="pt-BR" sz="1500" dirty="0" smtClean="0">
                <a:solidFill>
                  <a:schemeClr val="tx1"/>
                </a:solidFill>
              </a:rPr>
              <a:t>1 anual</a:t>
            </a:r>
            <a:r>
              <a:rPr lang="pt-BR" sz="1500" dirty="0">
                <a:solidFill>
                  <a:schemeClr val="tx1"/>
                </a:solidFill>
              </a:rPr>
              <a:t> durante 1 </a:t>
            </a:r>
            <a:r>
              <a:rPr lang="pt-BR" sz="1500" dirty="0" err="1">
                <a:solidFill>
                  <a:schemeClr val="tx1"/>
                </a:solidFill>
              </a:rPr>
              <a:t>año</a:t>
            </a:r>
            <a:endParaRPr lang="es-ES" sz="15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13" name="2 Subtítulo"/>
          <p:cNvSpPr txBox="1">
            <a:spLocks/>
          </p:cNvSpPr>
          <p:nvPr/>
        </p:nvSpPr>
        <p:spPr>
          <a:xfrm>
            <a:off x="-3149" y="1412776"/>
            <a:ext cx="2999533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5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Almacenamiento:  10·50 GB = 500 GB</a:t>
            </a: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</a:t>
            </a:r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Periodo retención: </a:t>
            </a:r>
          </a:p>
          <a:p>
            <a:pPr marL="342900" indent="-342900" algn="l">
              <a:buFontTx/>
              <a:buChar char="-"/>
            </a:pPr>
            <a:r>
              <a:rPr lang="pt-BR" sz="1500" dirty="0">
                <a:solidFill>
                  <a:schemeClr val="tx1"/>
                </a:solidFill>
              </a:rPr>
              <a:t>1 </a:t>
            </a:r>
            <a:r>
              <a:rPr lang="pt-BR" sz="1500" dirty="0" err="1">
                <a:solidFill>
                  <a:schemeClr val="tx1"/>
                </a:solidFill>
              </a:rPr>
              <a:t>diaria</a:t>
            </a:r>
            <a:r>
              <a:rPr lang="pt-BR" sz="1500" dirty="0">
                <a:solidFill>
                  <a:schemeClr val="tx1"/>
                </a:solidFill>
              </a:rPr>
              <a:t> durante 7 dias</a:t>
            </a:r>
          </a:p>
          <a:p>
            <a:pPr marL="342900" indent="-342900" algn="l">
              <a:buFontTx/>
              <a:buChar char="-"/>
            </a:pPr>
            <a:r>
              <a:rPr lang="pt-BR" sz="1500" dirty="0">
                <a:solidFill>
                  <a:schemeClr val="tx1"/>
                </a:solidFill>
              </a:rPr>
              <a:t>1 semanal durante 4 semanas</a:t>
            </a:r>
          </a:p>
          <a:p>
            <a:pPr marL="342900" indent="-342900" algn="l">
              <a:buFontTx/>
              <a:buChar char="-"/>
            </a:pPr>
            <a:r>
              <a:rPr lang="pt-BR" sz="1500" dirty="0">
                <a:solidFill>
                  <a:schemeClr val="tx1"/>
                </a:solidFill>
              </a:rPr>
              <a:t>1 </a:t>
            </a:r>
            <a:r>
              <a:rPr lang="pt-BR" sz="1500" dirty="0" err="1">
                <a:solidFill>
                  <a:schemeClr val="tx1"/>
                </a:solidFill>
              </a:rPr>
              <a:t>mensual</a:t>
            </a:r>
            <a:r>
              <a:rPr lang="pt-BR" sz="1500" dirty="0">
                <a:solidFill>
                  <a:schemeClr val="tx1"/>
                </a:solidFill>
              </a:rPr>
              <a:t> durante 12 meses</a:t>
            </a:r>
          </a:p>
          <a:p>
            <a:pPr marL="342900" indent="-342900" algn="l">
              <a:buFontTx/>
              <a:buChar char="-"/>
            </a:pPr>
            <a:r>
              <a:rPr lang="pt-BR" sz="1500" dirty="0">
                <a:solidFill>
                  <a:schemeClr val="tx1"/>
                </a:solidFill>
              </a:rPr>
              <a:t>1 </a:t>
            </a:r>
            <a:r>
              <a:rPr lang="pt-BR" sz="1500" dirty="0" smtClean="0">
                <a:solidFill>
                  <a:schemeClr val="tx1"/>
                </a:solidFill>
              </a:rPr>
              <a:t>anual durante 1 </a:t>
            </a:r>
            <a:r>
              <a:rPr lang="pt-BR" sz="1500" dirty="0" err="1" smtClean="0">
                <a:solidFill>
                  <a:schemeClr val="tx1"/>
                </a:solidFill>
              </a:rPr>
              <a:t>año</a:t>
            </a:r>
            <a:endParaRPr lang="es-ES" sz="15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33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s-ES" sz="28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Backup</a:t>
            </a:r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1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El coste mensua</a:t>
            </a:r>
            <a:r>
              <a:rPr lang="es-ES" sz="1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 del servicio de copia </a:t>
            </a:r>
            <a:r>
              <a:rPr lang="es-ES" sz="1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sería:</a:t>
            </a:r>
            <a:endParaRPr lang="es-ES" sz="1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AWS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	Google	</a:t>
            </a:r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  	</a:t>
            </a:r>
            <a:r>
              <a:rPr lang="es-ES" sz="28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Azure</a:t>
            </a:r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26,07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€	</a:t>
            </a:r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150,12 €		98,09 €</a:t>
            </a:r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27,50 USD		158,32 USD		103,44 USD</a:t>
            </a:r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15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Fuentes: </a:t>
            </a:r>
            <a:r>
              <a:rPr lang="es-ES" sz="1500" dirty="0" err="1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  <a:hlinkClick r:id="rId2"/>
              </a:rPr>
              <a:t>calculator.aws</a:t>
            </a:r>
            <a:r>
              <a:rPr lang="es-ES" sz="15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  <a:hlinkClick r:id="rId2"/>
              </a:rPr>
              <a:t>/</a:t>
            </a:r>
            <a:r>
              <a:rPr lang="es-ES" sz="15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;  </a:t>
            </a:r>
            <a:r>
              <a:rPr lang="es-ES" sz="1500" u="sng" dirty="0">
                <a:hlinkClick r:id="rId3"/>
              </a:rPr>
              <a:t>cloud.google.com/</a:t>
            </a:r>
            <a:r>
              <a:rPr lang="es-ES" sz="1500" u="sng" dirty="0" err="1">
                <a:hlinkClick r:id="rId3"/>
              </a:rPr>
              <a:t>products</a:t>
            </a:r>
            <a:r>
              <a:rPr lang="es-ES" sz="1500" u="sng" dirty="0">
                <a:hlinkClick r:id="rId3"/>
              </a:rPr>
              <a:t>/</a:t>
            </a:r>
            <a:r>
              <a:rPr lang="es-ES" sz="1500" u="sng" dirty="0" err="1">
                <a:hlinkClick r:id="rId3"/>
              </a:rPr>
              <a:t>calculator</a:t>
            </a:r>
            <a:r>
              <a:rPr lang="es-ES" sz="1500" u="sng" dirty="0"/>
              <a:t>   </a:t>
            </a:r>
            <a:r>
              <a:rPr lang="es-ES" sz="1500" dirty="0">
                <a:solidFill>
                  <a:schemeClr val="tx1"/>
                </a:solidFill>
              </a:rPr>
              <a:t>;  </a:t>
            </a:r>
            <a:r>
              <a:rPr lang="es-ES" sz="1500" u="sng" dirty="0"/>
              <a:t> </a:t>
            </a:r>
            <a:r>
              <a:rPr lang="es-ES" sz="1500" u="sng" dirty="0">
                <a:hlinkClick r:id="rId4"/>
              </a:rPr>
              <a:t>azure.microsoft.com/es-es/</a:t>
            </a:r>
            <a:r>
              <a:rPr lang="es-ES" sz="1500" u="sng" dirty="0" err="1">
                <a:hlinkClick r:id="rId4"/>
              </a:rPr>
              <a:t>pricing</a:t>
            </a:r>
            <a:r>
              <a:rPr lang="es-ES" sz="1500" u="sng" dirty="0">
                <a:hlinkClick r:id="rId4"/>
              </a:rPr>
              <a:t>/</a:t>
            </a:r>
            <a:r>
              <a:rPr lang="es-ES" sz="1500" u="sng" dirty="0" err="1">
                <a:hlinkClick r:id="rId4"/>
              </a:rPr>
              <a:t>calculator</a:t>
            </a:r>
            <a:r>
              <a:rPr lang="es-ES" sz="1500" u="sng" dirty="0">
                <a:hlinkClick r:id="rId4"/>
              </a:rPr>
              <a:t>/</a:t>
            </a:r>
            <a:endParaRPr lang="es-ES" sz="1500" dirty="0"/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3055294" y="836712"/>
            <a:ext cx="0" cy="55496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6084168" y="836712"/>
            <a:ext cx="0" cy="55496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0" y="1340768"/>
            <a:ext cx="90837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9" y="767750"/>
            <a:ext cx="865926" cy="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59" y="766855"/>
            <a:ext cx="644987" cy="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0" b="14476"/>
          <a:stretch/>
        </p:blipFill>
        <p:spPr bwMode="auto">
          <a:xfrm>
            <a:off x="7380312" y="826784"/>
            <a:ext cx="576064" cy="42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19 Conector recto"/>
          <p:cNvCxnSpPr/>
          <p:nvPr/>
        </p:nvCxnSpPr>
        <p:spPr>
          <a:xfrm>
            <a:off x="0" y="2438400"/>
            <a:ext cx="90426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38"/>
          <a:stretch/>
        </p:blipFill>
        <p:spPr bwMode="auto">
          <a:xfrm>
            <a:off x="3081963" y="2671764"/>
            <a:ext cx="2966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187" y="2564904"/>
            <a:ext cx="20002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223344"/>
            <a:ext cx="104775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499" b="-5237"/>
          <a:stretch/>
        </p:blipFill>
        <p:spPr bwMode="auto">
          <a:xfrm>
            <a:off x="6310858" y="3890094"/>
            <a:ext cx="956717" cy="461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268" y="4351188"/>
            <a:ext cx="10287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728" y="4412232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134" y="4850357"/>
            <a:ext cx="2873786" cy="61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609" y="5469884"/>
            <a:ext cx="2943462" cy="676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911823"/>
            <a:ext cx="9144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078" y="6251029"/>
            <a:ext cx="2826558" cy="270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801" y="3114685"/>
            <a:ext cx="2804736" cy="252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79" y="2733676"/>
            <a:ext cx="18954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53" y="2727865"/>
            <a:ext cx="58102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5" y="3308121"/>
            <a:ext cx="2353586" cy="1674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704" y="3281862"/>
            <a:ext cx="498874" cy="170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77" y="5008015"/>
            <a:ext cx="2124532" cy="1463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0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91" y="4957874"/>
            <a:ext cx="444024" cy="1513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8" name="Picture 22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85" b="13171"/>
          <a:stretch/>
        </p:blipFill>
        <p:spPr bwMode="auto">
          <a:xfrm>
            <a:off x="1059103" y="2499361"/>
            <a:ext cx="1047750" cy="22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99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Log </a:t>
            </a:r>
            <a:r>
              <a:rPr lang="es-ES" sz="28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Analytics</a:t>
            </a:r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1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Se piden de las siguientes características:</a:t>
            </a:r>
            <a:endParaRPr lang="es-ES" sz="1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AWS		Google	</a:t>
            </a:r>
            <a:r>
              <a:rPr lang="es-ES" sz="28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8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  	</a:t>
            </a:r>
            <a:r>
              <a:rPr lang="es-ES" sz="28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Azure</a:t>
            </a:r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s-ES" sz="16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Fuentes</a:t>
            </a:r>
            <a:r>
              <a:rPr lang="es-ES" sz="16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: </a:t>
            </a:r>
            <a:r>
              <a:rPr lang="es-ES" sz="16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Gustau</a:t>
            </a:r>
            <a:r>
              <a:rPr lang="es-ES" sz="16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16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Serra y </a:t>
            </a:r>
            <a:r>
              <a:rPr lang="es-ES" sz="1600" u="sng" dirty="0" smtClean="0">
                <a:hlinkClick r:id="rId2"/>
              </a:rPr>
              <a:t>https</a:t>
            </a:r>
            <a:r>
              <a:rPr lang="es-ES" sz="1600" u="sng" dirty="0">
                <a:hlinkClick r:id="rId2"/>
              </a:rPr>
              <a:t>://</a:t>
            </a:r>
            <a:r>
              <a:rPr lang="es-ES" sz="1600" u="sng" dirty="0" smtClean="0">
                <a:hlinkClick r:id="rId2"/>
              </a:rPr>
              <a:t>chat.openai.com/share/20aca86a-1a1e-4321-955c-1ebb4ab738ab</a:t>
            </a:r>
            <a:endParaRPr lang="es-ES" sz="1600" dirty="0" smtClean="0">
              <a:effectLst/>
            </a:endParaRPr>
          </a:p>
        </p:txBody>
      </p:sp>
      <p:cxnSp>
        <p:nvCxnSpPr>
          <p:cNvPr id="4" name="3 Conector recto"/>
          <p:cNvCxnSpPr/>
          <p:nvPr/>
        </p:nvCxnSpPr>
        <p:spPr>
          <a:xfrm>
            <a:off x="3055294" y="836712"/>
            <a:ext cx="0" cy="5328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6084168" y="836712"/>
            <a:ext cx="0" cy="53285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0" y="1340768"/>
            <a:ext cx="90837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9" y="767750"/>
            <a:ext cx="865926" cy="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959" y="766855"/>
            <a:ext cx="644987" cy="54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0" b="14476"/>
          <a:stretch/>
        </p:blipFill>
        <p:spPr bwMode="auto">
          <a:xfrm>
            <a:off x="7380312" y="826784"/>
            <a:ext cx="576064" cy="423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2 Subtítulo"/>
          <p:cNvSpPr txBox="1">
            <a:spLocks/>
          </p:cNvSpPr>
          <p:nvPr/>
        </p:nvSpPr>
        <p:spPr>
          <a:xfrm>
            <a:off x="6084168" y="1340768"/>
            <a:ext cx="2999533" cy="4752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Región: West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Europe</a:t>
            </a:r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Unidad: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Azure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Steam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Analytics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Estándar. </a:t>
            </a: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Adecuada ya que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analiza en tiempo real 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los datos del 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streaming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.</a:t>
            </a: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nº de unidades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streaming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: 10</a:t>
            </a: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Tiempo: 1 mes</a:t>
            </a: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2" name="2 Subtítulo"/>
          <p:cNvSpPr txBox="1">
            <a:spLocks/>
          </p:cNvSpPr>
          <p:nvPr/>
        </p:nvSpPr>
        <p:spPr>
          <a:xfrm>
            <a:off x="12948" y="1407344"/>
            <a:ext cx="2999533" cy="5450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Amazon </a:t>
            </a:r>
            <a:r>
              <a:rPr lang="es-ES" sz="2300" dirty="0" err="1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Managed</a:t>
            </a:r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Service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para Apache </a:t>
            </a:r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Flink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ya que es </a:t>
            </a:r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la </a:t>
            </a:r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manera </a:t>
            </a:r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más sencilla </a:t>
            </a:r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de </a:t>
            </a:r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analizar datos de </a:t>
            </a:r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streaming</a:t>
            </a:r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, obtener </a:t>
            </a:r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información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procesable en </a:t>
            </a:r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tiempo </a:t>
            </a:r>
            <a:endParaRPr lang="es-ES" sz="23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real.</a:t>
            </a: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nº </a:t>
            </a:r>
            <a:r>
              <a:rPr lang="es-ES" sz="2300" dirty="0" err="1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uniades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: 10 KPU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cada una de 1 CPU de</a:t>
            </a: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4 GB</a:t>
            </a: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Capacidad: 50 GB</a:t>
            </a:r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23" name="2 Subtítulo"/>
          <p:cNvSpPr txBox="1">
            <a:spLocks/>
          </p:cNvSpPr>
          <p:nvPr/>
        </p:nvSpPr>
        <p:spPr>
          <a:xfrm>
            <a:off x="3055294" y="1348656"/>
            <a:ext cx="2999533" cy="5450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Métricas generadas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cada 1-5 min</a:t>
            </a:r>
          </a:p>
          <a:p>
            <a:pPr algn="l"/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• Decenas – cientos de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métricas por máquina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→ miles de métricas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</a:t>
            </a:r>
            <a:r>
              <a:rPr lang="es-ES" sz="2300" dirty="0" smtClean="0">
                <a:solidFill>
                  <a:schemeClr val="tx1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    en total</a:t>
            </a:r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8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endParaRPr lang="es-ES" sz="2000" dirty="0" smtClean="0">
              <a:solidFill>
                <a:schemeClr val="tx1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13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952</Words>
  <Application>Microsoft Office PowerPoint</Application>
  <PresentationFormat>Presentación en pantalla (4:3)</PresentationFormat>
  <Paragraphs>357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Albert Ripoll Batlló</dc:creator>
  <cp:lastModifiedBy>Albert Ripoll Batlló</cp:lastModifiedBy>
  <cp:revision>28</cp:revision>
  <dcterms:created xsi:type="dcterms:W3CDTF">2023-10-25T10:33:12Z</dcterms:created>
  <dcterms:modified xsi:type="dcterms:W3CDTF">2023-10-26T16:16:46Z</dcterms:modified>
</cp:coreProperties>
</file>