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60" r:id="rId7"/>
    <p:sldId id="265" r:id="rId8"/>
    <p:sldId id="266" r:id="rId9"/>
    <p:sldId id="261" r:id="rId10"/>
    <p:sldId id="267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QMWmUPFXuunYockKugAX++VQa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4817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16e19740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a16e19740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ubTitle" idx="1"/>
          </p:nvPr>
        </p:nvSpPr>
        <p:spPr>
          <a:xfrm>
            <a:off x="762120" y="2286000"/>
            <a:ext cx="1066752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1066752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762120" y="4280400"/>
            <a:ext cx="1066752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762120" y="42804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6228360" y="42804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368960" y="22860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3"/>
          </p:nvPr>
        </p:nvSpPr>
        <p:spPr>
          <a:xfrm>
            <a:off x="7975800" y="22860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4"/>
          </p:nvPr>
        </p:nvSpPr>
        <p:spPr>
          <a:xfrm>
            <a:off x="762120" y="42804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5"/>
          </p:nvPr>
        </p:nvSpPr>
        <p:spPr>
          <a:xfrm>
            <a:off x="4368960" y="42804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6"/>
          </p:nvPr>
        </p:nvSpPr>
        <p:spPr>
          <a:xfrm>
            <a:off x="7975800" y="42804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ubTitle" idx="1"/>
          </p:nvPr>
        </p:nvSpPr>
        <p:spPr>
          <a:xfrm>
            <a:off x="762120" y="2286000"/>
            <a:ext cx="1066752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1066752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subTitle" idx="1"/>
          </p:nvPr>
        </p:nvSpPr>
        <p:spPr>
          <a:xfrm>
            <a:off x="762120" y="762120"/>
            <a:ext cx="10667520" cy="70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3"/>
          </p:nvPr>
        </p:nvSpPr>
        <p:spPr>
          <a:xfrm>
            <a:off x="762120" y="42804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body" idx="3"/>
          </p:nvPr>
        </p:nvSpPr>
        <p:spPr>
          <a:xfrm>
            <a:off x="6228360" y="42804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3"/>
          </p:nvPr>
        </p:nvSpPr>
        <p:spPr>
          <a:xfrm>
            <a:off x="762120" y="4280400"/>
            <a:ext cx="1066752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1066752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2"/>
          </p:nvPr>
        </p:nvSpPr>
        <p:spPr>
          <a:xfrm>
            <a:off x="762120" y="4280400"/>
            <a:ext cx="1066752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3"/>
          </p:nvPr>
        </p:nvSpPr>
        <p:spPr>
          <a:xfrm>
            <a:off x="762120" y="42804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4"/>
          </p:nvPr>
        </p:nvSpPr>
        <p:spPr>
          <a:xfrm>
            <a:off x="6228360" y="42804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2"/>
          </p:nvPr>
        </p:nvSpPr>
        <p:spPr>
          <a:xfrm>
            <a:off x="4368960" y="22860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3"/>
          </p:nvPr>
        </p:nvSpPr>
        <p:spPr>
          <a:xfrm>
            <a:off x="7975800" y="22860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4"/>
          </p:nvPr>
        </p:nvSpPr>
        <p:spPr>
          <a:xfrm>
            <a:off x="762120" y="42804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5"/>
          </p:nvPr>
        </p:nvSpPr>
        <p:spPr>
          <a:xfrm>
            <a:off x="4368960" y="42804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6"/>
          </p:nvPr>
        </p:nvSpPr>
        <p:spPr>
          <a:xfrm>
            <a:off x="7975800" y="4280400"/>
            <a:ext cx="343476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1066752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subTitle" idx="1"/>
          </p:nvPr>
        </p:nvSpPr>
        <p:spPr>
          <a:xfrm>
            <a:off x="762120" y="762120"/>
            <a:ext cx="10667520" cy="70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3"/>
          </p:nvPr>
        </p:nvSpPr>
        <p:spPr>
          <a:xfrm>
            <a:off x="762120" y="42804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3"/>
          </p:nvPr>
        </p:nvSpPr>
        <p:spPr>
          <a:xfrm>
            <a:off x="6228360" y="42804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228360" y="2286000"/>
            <a:ext cx="520560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3"/>
          </p:nvPr>
        </p:nvSpPr>
        <p:spPr>
          <a:xfrm>
            <a:off x="762120" y="4280400"/>
            <a:ext cx="10667520" cy="18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34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9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9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6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title"/>
          </p:nvPr>
        </p:nvSpPr>
        <p:spPr>
          <a:xfrm>
            <a:off x="762120" y="1523880"/>
            <a:ext cx="10667520" cy="22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ftr" idx="11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342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6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762120" y="2286000"/>
            <a:ext cx="1066752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342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 l="2044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 flipH="1">
            <a:off x="5886360" y="529200"/>
            <a:ext cx="6305040" cy="6328440"/>
          </a:xfrm>
          <a:custGeom>
            <a:avLst/>
            <a:gdLst/>
            <a:ahLst/>
            <a:cxnLst/>
            <a:rect l="l" t="t" r="r" b="b"/>
            <a:pathLst>
              <a:path w="4212773" h="6498740" extrusionOk="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 flipH="1">
            <a:off x="6061680" y="311760"/>
            <a:ext cx="6130080" cy="6545880"/>
          </a:xfrm>
          <a:custGeom>
            <a:avLst/>
            <a:gdLst/>
            <a:ahLst/>
            <a:cxnLst/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75" cap="flat" cmpd="sng">
            <a:solidFill>
              <a:srgbClr val="CCCA9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8117280" y="4995720"/>
            <a:ext cx="363132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José David Angulo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Arnau Recio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Albert Ripoll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888088" y="2420888"/>
            <a:ext cx="5136992" cy="216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6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Predicción del mantenimiento de la flota de transporte público de Barcelona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/>
        </p:nvSpPr>
        <p:spPr>
          <a:xfrm>
            <a:off x="3054600" y="2590920"/>
            <a:ext cx="588888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¡Gracias por su atención!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16e19740c_0_10"/>
          <p:cNvSpPr txBox="1"/>
          <p:nvPr/>
        </p:nvSpPr>
        <p:spPr>
          <a:xfrm>
            <a:off x="762120" y="120240"/>
            <a:ext cx="106674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¿Quién somos?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a16e19740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300" y="1359375"/>
            <a:ext cx="2534650" cy="122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a16e19740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575" y="734291"/>
            <a:ext cx="4560316" cy="1506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a16e19740c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3891" y="1599849"/>
            <a:ext cx="3037063" cy="244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a16e19740c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7872" y="4254705"/>
            <a:ext cx="3304550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a16e19740c_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3226" y="4980050"/>
            <a:ext cx="3722276" cy="18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a16e19740c_0_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5830" y="3280400"/>
            <a:ext cx="3271518" cy="194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a16e19740c_0_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43225" y="854025"/>
            <a:ext cx="1460360" cy="1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a16e19740c_0_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93916" y="1013075"/>
            <a:ext cx="1667534" cy="16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a16e19740c_0_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965393">
            <a:off x="9702857" y="3514067"/>
            <a:ext cx="1980787" cy="208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a16e19740c_0_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98250" y="3590447"/>
            <a:ext cx="2534650" cy="1931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a16e19740c_0_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19375" y="4577364"/>
            <a:ext cx="2151735" cy="209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500624" y="0"/>
            <a:ext cx="10667520" cy="100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Problemática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431425" y="2563250"/>
            <a:ext cx="2309700" cy="1379400"/>
          </a:xfrm>
          <a:prstGeom prst="flowChartAlternateProcess">
            <a:avLst/>
          </a:prstGeom>
          <a:solidFill>
            <a:schemeClr val="accent1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Fallas en el transporte por mala gestión de la información.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3879463" y="3796528"/>
            <a:ext cx="2573640" cy="682560"/>
          </a:xfrm>
          <a:prstGeom prst="flowChartAlternateProcess">
            <a:avLst/>
          </a:prstGeom>
          <a:solidFill>
            <a:schemeClr val="accent2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Pérdidas económicas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7576505" y="3025643"/>
            <a:ext cx="1890519" cy="337696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Calidad de vida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2764627" y="3234570"/>
            <a:ext cx="108000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2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 rot="-1950583">
            <a:off x="2680192" y="2399360"/>
            <a:ext cx="1137960" cy="50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98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Implica</a:t>
            </a:r>
            <a:endParaRPr sz="2198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3899785" y="2893650"/>
            <a:ext cx="2553318" cy="682560"/>
          </a:xfrm>
          <a:prstGeom prst="flowChartAlternateProcess">
            <a:avLst/>
          </a:prstGeom>
          <a:solidFill>
            <a:schemeClr val="accent2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Impacto en las personas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 rot="10800000" flipH="1">
            <a:off x="2764627" y="2374373"/>
            <a:ext cx="1152128" cy="8601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2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2764627" y="3234930"/>
            <a:ext cx="1099125" cy="8601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2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3913472" y="2033094"/>
            <a:ext cx="2525944" cy="682560"/>
          </a:xfrm>
          <a:prstGeom prst="flowChartAlternateProcess">
            <a:avLst/>
          </a:prstGeom>
          <a:solidFill>
            <a:schemeClr val="accent2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Aumento del uso de servicios alternativos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 rot="-2054395">
            <a:off x="6291756" y="1323022"/>
            <a:ext cx="1073880" cy="41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60" b="0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Causa</a:t>
            </a:r>
            <a:endParaRPr sz="196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 rot="10800000" flipH="1">
            <a:off x="6431359" y="1706747"/>
            <a:ext cx="1145146" cy="6555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 rot="10800000" flipH="1">
            <a:off x="6438062" y="1051171"/>
            <a:ext cx="1128431" cy="13111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576505" y="858057"/>
            <a:ext cx="3454416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Problemáticas de aparcamiento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7555460" y="2034537"/>
            <a:ext cx="3869132" cy="396397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Mayor impacto en medio ambiente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7566493" y="1500467"/>
            <a:ext cx="3055879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Problemáticas de movilidad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 rot="10800000" flipH="1">
            <a:off x="6442985" y="2232736"/>
            <a:ext cx="1133520" cy="1243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 rot="10800000" flipH="1">
            <a:off x="6441477" y="3194491"/>
            <a:ext cx="1145146" cy="457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7599507" y="3979153"/>
            <a:ext cx="1890519" cy="890007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Desajustes en negocios de la ciudad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6441477" y="4137808"/>
            <a:ext cx="1158030" cy="245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3916738" y="4716278"/>
            <a:ext cx="2573700" cy="682500"/>
          </a:xfrm>
          <a:prstGeom prst="flowChartAlternateProcess">
            <a:avLst/>
          </a:prstGeom>
          <a:solidFill>
            <a:schemeClr val="accent2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Deterioro en la flota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7691750" y="5254475"/>
            <a:ext cx="3618000" cy="655500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Disminución de la tasa disponibilidad de transporte.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6440975" y="5013150"/>
            <a:ext cx="1229148" cy="5132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2732225" y="3240200"/>
            <a:ext cx="1158030" cy="19173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chemeClr val="accent2"/>
            </a:solidFill>
            <a:prstDash val="solid"/>
            <a:miter lim="8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762120" y="0"/>
            <a:ext cx="10667520" cy="99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Arial"/>
                <a:ea typeface="Arial"/>
              </a:rPr>
              <a:t>¿A dónde queremos llegar?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Shape 2"/>
          <p:cNvSpPr txBox="1"/>
          <p:nvPr/>
        </p:nvSpPr>
        <p:spPr>
          <a:xfrm>
            <a:off x="4176000" y="3098520"/>
            <a:ext cx="3949560" cy="9939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/>
          <a:lstStyle/>
          <a:p>
            <a:pPr marL="228600" indent="-50400" algn="ctr">
              <a:lnSpc>
                <a:spcPct val="125000"/>
              </a:lnSpc>
            </a:pPr>
            <a:r>
              <a:rPr lang="es-ES" sz="259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Establecer tecnologías </a:t>
            </a:r>
            <a:endParaRPr lang="es-ES" sz="259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50400" algn="ctr">
              <a:lnSpc>
                <a:spcPct val="125000"/>
              </a:lnSpc>
            </a:pPr>
            <a:r>
              <a:rPr lang="es-ES" sz="259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Big Data</a:t>
            </a:r>
            <a:endParaRPr lang="es-ES" sz="259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Google Shape;133;p4"/>
          <p:cNvPicPr/>
          <p:nvPr/>
        </p:nvPicPr>
        <p:blipFill rotWithShape="1">
          <a:blip r:embed="rId3"/>
          <a:srcRect t="12108"/>
          <a:stretch/>
        </p:blipFill>
        <p:spPr>
          <a:xfrm>
            <a:off x="4898160" y="5353454"/>
            <a:ext cx="2395440" cy="1504546"/>
          </a:xfrm>
          <a:prstGeom prst="rect">
            <a:avLst/>
          </a:prstGeom>
          <a:ln>
            <a:noFill/>
          </a:ln>
        </p:spPr>
      </p:pic>
      <p:pic>
        <p:nvPicPr>
          <p:cNvPr id="18" name="Google Shape;135;p4"/>
          <p:cNvPicPr/>
          <p:nvPr/>
        </p:nvPicPr>
        <p:blipFill>
          <a:blip r:embed="rId4"/>
          <a:stretch/>
        </p:blipFill>
        <p:spPr>
          <a:xfrm rot="16200000">
            <a:off x="5697000" y="2343600"/>
            <a:ext cx="698040" cy="918720"/>
          </a:xfrm>
          <a:prstGeom prst="rect">
            <a:avLst/>
          </a:prstGeom>
          <a:ln>
            <a:noFill/>
          </a:ln>
        </p:spPr>
      </p:pic>
      <p:pic>
        <p:nvPicPr>
          <p:cNvPr id="19" name="Google Shape;136;p4"/>
          <p:cNvPicPr/>
          <p:nvPr/>
        </p:nvPicPr>
        <p:blipFill>
          <a:blip r:embed="rId4"/>
          <a:stretch/>
        </p:blipFill>
        <p:spPr>
          <a:xfrm>
            <a:off x="8334360" y="3045600"/>
            <a:ext cx="698040" cy="918720"/>
          </a:xfrm>
          <a:prstGeom prst="rect">
            <a:avLst/>
          </a:prstGeom>
          <a:ln>
            <a:noFill/>
          </a:ln>
        </p:spPr>
      </p:pic>
      <p:pic>
        <p:nvPicPr>
          <p:cNvPr id="20" name="Google Shape;137;p4"/>
          <p:cNvPicPr/>
          <p:nvPr/>
        </p:nvPicPr>
        <p:blipFill>
          <a:blip r:embed="rId4"/>
          <a:stretch/>
        </p:blipFill>
        <p:spPr>
          <a:xfrm rot="10800000">
            <a:off x="3185639" y="3107224"/>
            <a:ext cx="698040" cy="918720"/>
          </a:xfrm>
          <a:prstGeom prst="rect">
            <a:avLst/>
          </a:prstGeom>
          <a:ln>
            <a:noFill/>
          </a:ln>
        </p:spPr>
      </p:pic>
      <p:pic>
        <p:nvPicPr>
          <p:cNvPr id="21" name="Google Shape;138;p4"/>
          <p:cNvPicPr/>
          <p:nvPr/>
        </p:nvPicPr>
        <p:blipFill>
          <a:blip r:embed="rId4"/>
          <a:stretch/>
        </p:blipFill>
        <p:spPr>
          <a:xfrm rot="5400000">
            <a:off x="5697360" y="4083480"/>
            <a:ext cx="698040" cy="918720"/>
          </a:xfrm>
          <a:prstGeom prst="rect">
            <a:avLst/>
          </a:prstGeom>
          <a:ln>
            <a:noFill/>
          </a:ln>
        </p:spPr>
      </p:pic>
      <p:sp>
        <p:nvSpPr>
          <p:cNvPr id="22" name="TextShape 2"/>
          <p:cNvSpPr txBox="1"/>
          <p:nvPr/>
        </p:nvSpPr>
        <p:spPr>
          <a:xfrm>
            <a:off x="4176000" y="764704"/>
            <a:ext cx="4158360" cy="993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50400" algn="ctr">
              <a:lnSpc>
                <a:spcPct val="125000"/>
              </a:lnSpc>
            </a:pPr>
            <a:r>
              <a:rPr lang="es-ES" sz="259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Almacenamiento Cloud</a:t>
            </a:r>
            <a:endParaRPr lang="es-ES" sz="25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Shape 2"/>
          <p:cNvSpPr txBox="1"/>
          <p:nvPr/>
        </p:nvSpPr>
        <p:spPr>
          <a:xfrm>
            <a:off x="8184232" y="2305979"/>
            <a:ext cx="4158360" cy="993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50400" algn="ctr">
              <a:lnSpc>
                <a:spcPct val="125000"/>
              </a:lnSpc>
            </a:pPr>
            <a:r>
              <a:rPr lang="es-ES" sz="259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Predicción</a:t>
            </a:r>
            <a:endParaRPr lang="es-ES" sz="25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Shape 2"/>
          <p:cNvSpPr txBox="1"/>
          <p:nvPr/>
        </p:nvSpPr>
        <p:spPr>
          <a:xfrm>
            <a:off x="3534658" y="4740380"/>
            <a:ext cx="5148722" cy="9208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50400" algn="ctr">
              <a:lnSpc>
                <a:spcPct val="125000"/>
              </a:lnSpc>
            </a:pPr>
            <a:r>
              <a:rPr lang="es-ES" sz="259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Visualización de conclusiones</a:t>
            </a:r>
            <a:endParaRPr lang="es-ES" sz="259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Google Shape;18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0167" y="2823929"/>
            <a:ext cx="1738401" cy="193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8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9048" y="1261684"/>
            <a:ext cx="2133944" cy="119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89;p4"/>
          <p:cNvPicPr preferRelativeResize="0"/>
          <p:nvPr/>
        </p:nvPicPr>
        <p:blipFill rotWithShape="1">
          <a:blip r:embed="rId7">
            <a:alphaModFix/>
          </a:blip>
          <a:srcRect r="59869"/>
          <a:stretch/>
        </p:blipFill>
        <p:spPr>
          <a:xfrm>
            <a:off x="762120" y="2802958"/>
            <a:ext cx="1805488" cy="193742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Shape 2"/>
          <p:cNvSpPr txBox="1"/>
          <p:nvPr/>
        </p:nvSpPr>
        <p:spPr>
          <a:xfrm>
            <a:off x="611277" y="2379071"/>
            <a:ext cx="2062650" cy="9208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50400" algn="ctr">
              <a:lnSpc>
                <a:spcPct val="125000"/>
              </a:lnSpc>
            </a:pPr>
            <a:r>
              <a:rPr lang="es-ES" sz="2590" b="1" spc="-1" dirty="0" smtClean="0">
                <a:solidFill>
                  <a:srgbClr val="FFFFFF"/>
                </a:solidFill>
                <a:latin typeface="Avenir"/>
              </a:rPr>
              <a:t>Analizar</a:t>
            </a:r>
            <a:endParaRPr lang="es-ES" sz="259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26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Shape 1"/>
          <p:cNvSpPr txBox="1"/>
          <p:nvPr/>
        </p:nvSpPr>
        <p:spPr>
          <a:xfrm>
            <a:off x="762120" y="0"/>
            <a:ext cx="10667520" cy="949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Entradas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Picture 2" descr="C:\Users\alber\AppData\Local\Microsoft\Windows\INetCache\IE\GKX7JBBQ\parking-sensors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5" y="1469493"/>
            <a:ext cx="4883278" cy="232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Shape 2"/>
          <p:cNvSpPr txBox="1"/>
          <p:nvPr/>
        </p:nvSpPr>
        <p:spPr>
          <a:xfrm>
            <a:off x="764080" y="917678"/>
            <a:ext cx="4158360" cy="60664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50400" algn="ctr">
              <a:lnSpc>
                <a:spcPct val="125000"/>
              </a:lnSpc>
            </a:pPr>
            <a:r>
              <a:rPr lang="es-ES" sz="2590" b="1" spc="-1" dirty="0">
                <a:solidFill>
                  <a:srgbClr val="FFFFFF"/>
                </a:solidFill>
                <a:latin typeface="Avenir"/>
              </a:rPr>
              <a:t>Sensores a tiempo real</a:t>
            </a:r>
            <a:endParaRPr lang="es-ES" sz="259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62120" y="0"/>
            <a:ext cx="10667520" cy="9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Entradas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5" descr="C:\Users\alber\AppData\Local\Microsoft\Windows\INetCache\IE\GKX7JBBQ\parking-sensors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675" y="1469493"/>
            <a:ext cx="4883278" cy="23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 txBox="1"/>
          <p:nvPr/>
        </p:nvSpPr>
        <p:spPr>
          <a:xfrm>
            <a:off x="764080" y="917678"/>
            <a:ext cx="4158360" cy="6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4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9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Sensores a tiempo real</a:t>
            </a:r>
            <a:endParaRPr sz="259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762120" y="4037234"/>
            <a:ext cx="2460194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Mecánicos del motor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780675" y="4636194"/>
            <a:ext cx="2441639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Seguridad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780674" y="5149762"/>
            <a:ext cx="2441639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Confort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780675" y="5707506"/>
            <a:ext cx="2441639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Velocidades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4121112" y="5788243"/>
            <a:ext cx="2441639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Kilometraje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4121112" y="4072500"/>
            <a:ext cx="2460194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Tiempo avería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4121112" y="4636193"/>
            <a:ext cx="2460194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Tiempo reparación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4121112" y="5192981"/>
            <a:ext cx="2460194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Identificador vehículo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5"/>
          <p:cNvCxnSpPr/>
          <p:nvPr/>
        </p:nvCxnSpPr>
        <p:spPr>
          <a:xfrm>
            <a:off x="3689064" y="3793120"/>
            <a:ext cx="0" cy="2188239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5"/>
          <p:cNvCxnSpPr/>
          <p:nvPr/>
        </p:nvCxnSpPr>
        <p:spPr>
          <a:xfrm>
            <a:off x="3689064" y="4265616"/>
            <a:ext cx="432048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9" name="Google Shape;209;p5"/>
          <p:cNvCxnSpPr/>
          <p:nvPr/>
        </p:nvCxnSpPr>
        <p:spPr>
          <a:xfrm>
            <a:off x="3689064" y="4829308"/>
            <a:ext cx="432048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0" name="Google Shape;210;p5"/>
          <p:cNvCxnSpPr/>
          <p:nvPr/>
        </p:nvCxnSpPr>
        <p:spPr>
          <a:xfrm>
            <a:off x="3689064" y="5389404"/>
            <a:ext cx="432048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1" name="Google Shape;211;p5"/>
          <p:cNvCxnSpPr/>
          <p:nvPr/>
        </p:nvCxnSpPr>
        <p:spPr>
          <a:xfrm>
            <a:off x="3689064" y="5981358"/>
            <a:ext cx="432048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p5"/>
          <p:cNvCxnSpPr/>
          <p:nvPr/>
        </p:nvCxnSpPr>
        <p:spPr>
          <a:xfrm flipH="1">
            <a:off x="3185008" y="5981359"/>
            <a:ext cx="504056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3" name="Google Shape;213;p5"/>
          <p:cNvCxnSpPr/>
          <p:nvPr/>
        </p:nvCxnSpPr>
        <p:spPr>
          <a:xfrm flipH="1">
            <a:off x="3185008" y="5389405"/>
            <a:ext cx="504056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" name="Google Shape;214;p5"/>
          <p:cNvCxnSpPr/>
          <p:nvPr/>
        </p:nvCxnSpPr>
        <p:spPr>
          <a:xfrm flipH="1">
            <a:off x="3185008" y="4829310"/>
            <a:ext cx="504056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" name="Google Shape;215;p5"/>
          <p:cNvCxnSpPr/>
          <p:nvPr/>
        </p:nvCxnSpPr>
        <p:spPr>
          <a:xfrm flipH="1">
            <a:off x="3185008" y="4265615"/>
            <a:ext cx="504056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95128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62120" y="0"/>
            <a:ext cx="10667520" cy="9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Entradas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5" descr="C:\Users\alber\AppData\Local\Microsoft\Windows\INetCache\IE\GKX7JBBQ\parking-sensors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675" y="1469493"/>
            <a:ext cx="4883278" cy="232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 descr="C:\Users\alber\AppData\Local\Microsoft\Windows\INetCache\IE\J2I78R2M\87868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8288" y="1469492"/>
            <a:ext cx="2989239" cy="298923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 txBox="1"/>
          <p:nvPr/>
        </p:nvSpPr>
        <p:spPr>
          <a:xfrm>
            <a:off x="764080" y="917678"/>
            <a:ext cx="4158360" cy="60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4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9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Sensores a tiempo real</a:t>
            </a:r>
            <a:endParaRPr sz="259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7752184" y="972512"/>
            <a:ext cx="4158360" cy="49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4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9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Histórico hojas de vida</a:t>
            </a:r>
            <a:endParaRPr sz="259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762120" y="4037234"/>
            <a:ext cx="2460194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Mecánicos del motor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780675" y="4636194"/>
            <a:ext cx="2441639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Seguridad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780674" y="5149762"/>
            <a:ext cx="2441639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Confort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780675" y="5707506"/>
            <a:ext cx="2441639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Velocidades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4121112" y="5788243"/>
            <a:ext cx="2441639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Kilometraje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4121112" y="4072500"/>
            <a:ext cx="2460194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Tiempo avería</a:t>
            </a:r>
            <a:endParaRPr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4121112" y="4636193"/>
            <a:ext cx="2460194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Tiempo reparación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4121112" y="5192981"/>
            <a:ext cx="2460194" cy="386231"/>
          </a:xfrm>
          <a:prstGeom prst="flowChartAlternateProcess">
            <a:avLst/>
          </a:prstGeom>
          <a:solidFill>
            <a:schemeClr val="accent3"/>
          </a:solidFill>
          <a:ln w="12600" cap="flat" cmpd="sng">
            <a:solidFill>
              <a:srgbClr val="583F2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Identificador vehículo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5"/>
          <p:cNvCxnSpPr/>
          <p:nvPr/>
        </p:nvCxnSpPr>
        <p:spPr>
          <a:xfrm>
            <a:off x="3689064" y="3793120"/>
            <a:ext cx="0" cy="2188239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5"/>
          <p:cNvCxnSpPr/>
          <p:nvPr/>
        </p:nvCxnSpPr>
        <p:spPr>
          <a:xfrm>
            <a:off x="3689064" y="4265616"/>
            <a:ext cx="432048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9" name="Google Shape;209;p5"/>
          <p:cNvCxnSpPr/>
          <p:nvPr/>
        </p:nvCxnSpPr>
        <p:spPr>
          <a:xfrm>
            <a:off x="3689064" y="4829308"/>
            <a:ext cx="432048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0" name="Google Shape;210;p5"/>
          <p:cNvCxnSpPr/>
          <p:nvPr/>
        </p:nvCxnSpPr>
        <p:spPr>
          <a:xfrm>
            <a:off x="3689064" y="5389404"/>
            <a:ext cx="432048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1" name="Google Shape;211;p5"/>
          <p:cNvCxnSpPr/>
          <p:nvPr/>
        </p:nvCxnSpPr>
        <p:spPr>
          <a:xfrm>
            <a:off x="3689064" y="5981358"/>
            <a:ext cx="432048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p5"/>
          <p:cNvCxnSpPr/>
          <p:nvPr/>
        </p:nvCxnSpPr>
        <p:spPr>
          <a:xfrm flipH="1">
            <a:off x="3185008" y="5981359"/>
            <a:ext cx="504056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3" name="Google Shape;213;p5"/>
          <p:cNvCxnSpPr/>
          <p:nvPr/>
        </p:nvCxnSpPr>
        <p:spPr>
          <a:xfrm flipH="1">
            <a:off x="3185008" y="5389405"/>
            <a:ext cx="504056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" name="Google Shape;214;p5"/>
          <p:cNvCxnSpPr/>
          <p:nvPr/>
        </p:nvCxnSpPr>
        <p:spPr>
          <a:xfrm flipH="1">
            <a:off x="3185008" y="4829310"/>
            <a:ext cx="504056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" name="Google Shape;215;p5"/>
          <p:cNvCxnSpPr/>
          <p:nvPr/>
        </p:nvCxnSpPr>
        <p:spPr>
          <a:xfrm flipH="1">
            <a:off x="3185008" y="4265615"/>
            <a:ext cx="504056" cy="1"/>
          </a:xfrm>
          <a:prstGeom prst="straightConnector1">
            <a:avLst/>
          </a:prstGeom>
          <a:noFill/>
          <a:ln w="28575" cap="flat" cmpd="sng">
            <a:solidFill>
              <a:srgbClr val="CF924B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" name="CustomShape 4"/>
          <p:cNvSpPr/>
          <p:nvPr/>
        </p:nvSpPr>
        <p:spPr>
          <a:xfrm>
            <a:off x="8759333" y="4489557"/>
            <a:ext cx="2847148" cy="386231"/>
          </a:xfrm>
          <a:prstGeom prst="flowChartAlternateProcess">
            <a:avLst/>
          </a:prstGeom>
          <a:solidFill>
            <a:schemeClr val="accent3"/>
          </a:solidFill>
          <a:ln w="12600">
            <a:solidFill>
              <a:srgbClr val="583F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1800" spc="-1" dirty="0" smtClean="0">
                <a:solidFill>
                  <a:srgbClr val="FFFFFF"/>
                </a:solidFill>
                <a:latin typeface="Avenir"/>
              </a:rPr>
              <a:t>Mantenimientos pasados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25" name="CustomShape 4"/>
          <p:cNvSpPr/>
          <p:nvPr/>
        </p:nvSpPr>
        <p:spPr>
          <a:xfrm>
            <a:off x="8766052" y="4999865"/>
            <a:ext cx="2847148" cy="579347"/>
          </a:xfrm>
          <a:prstGeom prst="flowChartAlternateProcess">
            <a:avLst/>
          </a:prstGeom>
          <a:solidFill>
            <a:schemeClr val="accent3"/>
          </a:solidFill>
          <a:ln w="12600">
            <a:solidFill>
              <a:srgbClr val="583F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1800" spc="-1" dirty="0" smtClean="0">
                <a:solidFill>
                  <a:srgbClr val="FFFFFF"/>
                </a:solidFill>
                <a:latin typeface="Avenir"/>
              </a:rPr>
              <a:t>Mediciones de sensores pasados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26" name="25 Cerrar llave"/>
          <p:cNvSpPr/>
          <p:nvPr/>
        </p:nvSpPr>
        <p:spPr>
          <a:xfrm>
            <a:off x="6888088" y="4037234"/>
            <a:ext cx="864096" cy="2137240"/>
          </a:xfrm>
          <a:prstGeom prst="rightBrace">
            <a:avLst>
              <a:gd name="adj1" fmla="val 28909"/>
              <a:gd name="adj2" fmla="val 5976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stCxn id="26" idx="1"/>
          </p:cNvCxnSpPr>
          <p:nvPr/>
        </p:nvCxnSpPr>
        <p:spPr>
          <a:xfrm flipV="1">
            <a:off x="7752184" y="5303270"/>
            <a:ext cx="993092" cy="113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65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/>
        </p:nvSpPr>
        <p:spPr>
          <a:xfrm>
            <a:off x="762120" y="0"/>
            <a:ext cx="10667520" cy="9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 Big Data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6"/>
          <p:cNvGrpSpPr/>
          <p:nvPr/>
        </p:nvGrpSpPr>
        <p:grpSpPr>
          <a:xfrm>
            <a:off x="1415480" y="3377825"/>
            <a:ext cx="2038694" cy="1027857"/>
            <a:chOff x="2700390" y="1484785"/>
            <a:chExt cx="2038694" cy="1027857"/>
          </a:xfrm>
        </p:grpSpPr>
        <p:pic>
          <p:nvPicPr>
            <p:cNvPr id="222" name="Google Shape;222;p6" descr="Microsoft Azure Event Hubs | element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9697" y="1484785"/>
              <a:ext cx="720080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6"/>
            <p:cNvSpPr txBox="1"/>
            <p:nvPr/>
          </p:nvSpPr>
          <p:spPr>
            <a:xfrm>
              <a:off x="2700390" y="2204865"/>
              <a:ext cx="2038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Azure Event Hub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3431704" y="3226230"/>
            <a:ext cx="2038694" cy="1210882"/>
            <a:chOff x="5174985" y="1426030"/>
            <a:chExt cx="2038694" cy="1210882"/>
          </a:xfrm>
        </p:grpSpPr>
        <p:sp>
          <p:nvSpPr>
            <p:cNvPr id="225" name="Google Shape;225;p6"/>
            <p:cNvSpPr txBox="1"/>
            <p:nvPr/>
          </p:nvSpPr>
          <p:spPr>
            <a:xfrm>
              <a:off x="5174985" y="2329135"/>
              <a:ext cx="2038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Azure Stream Analytics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6" name="Google Shape;226;p6" descr="Microsoft Azure Stream Analytics | element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98175" y="1426030"/>
              <a:ext cx="1595410" cy="8375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6"/>
          <p:cNvGrpSpPr/>
          <p:nvPr/>
        </p:nvGrpSpPr>
        <p:grpSpPr>
          <a:xfrm>
            <a:off x="9649442" y="2018944"/>
            <a:ext cx="2038694" cy="1257261"/>
            <a:chOff x="7234418" y="1471404"/>
            <a:chExt cx="2038694" cy="1257261"/>
          </a:xfrm>
        </p:grpSpPr>
        <p:pic>
          <p:nvPicPr>
            <p:cNvPr id="228" name="Google Shape;228;p6" descr="Microsoft Power BI | Logopedia | Fandom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52184" y="1471404"/>
              <a:ext cx="1003163" cy="99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6"/>
            <p:cNvSpPr txBox="1"/>
            <p:nvPr/>
          </p:nvSpPr>
          <p:spPr>
            <a:xfrm>
              <a:off x="7234418" y="2420888"/>
              <a:ext cx="2038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Power BI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6"/>
          <p:cNvGrpSpPr/>
          <p:nvPr/>
        </p:nvGrpSpPr>
        <p:grpSpPr>
          <a:xfrm>
            <a:off x="6264377" y="1161265"/>
            <a:ext cx="2038694" cy="1291054"/>
            <a:chOff x="9112734" y="1777906"/>
            <a:chExt cx="2038694" cy="1291054"/>
          </a:xfrm>
        </p:grpSpPr>
        <p:pic>
          <p:nvPicPr>
            <p:cNvPr id="231" name="Google Shape;231;p6" descr="Connect to your Microsoft Azure SQL Data with Databox | Databox"/>
            <p:cNvPicPr preferRelativeResize="0"/>
            <p:nvPr/>
          </p:nvPicPr>
          <p:blipFill rotWithShape="1">
            <a:blip r:embed="rId6">
              <a:alphaModFix/>
            </a:blip>
            <a:srcRect l="41621" r="29840" b="17619"/>
            <a:stretch/>
          </p:blipFill>
          <p:spPr>
            <a:xfrm>
              <a:off x="9768408" y="1777906"/>
              <a:ext cx="727347" cy="971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6"/>
            <p:cNvSpPr txBox="1"/>
            <p:nvPr/>
          </p:nvSpPr>
          <p:spPr>
            <a:xfrm>
              <a:off x="9112734" y="2761183"/>
              <a:ext cx="2038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Azure SQL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9850468" y="4509120"/>
            <a:ext cx="2038694" cy="1296144"/>
            <a:chOff x="4544948" y="4725144"/>
            <a:chExt cx="2038694" cy="1296144"/>
          </a:xfrm>
        </p:grpSpPr>
        <p:pic>
          <p:nvPicPr>
            <p:cNvPr id="234" name="Google Shape;234;p6" descr="Azure Machine Learning Service Logo PNG Vector (AI, PDF, SVG) Free Downloa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110962" y="4725144"/>
              <a:ext cx="906666" cy="971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6"/>
            <p:cNvSpPr txBox="1"/>
            <p:nvPr/>
          </p:nvSpPr>
          <p:spPr>
            <a:xfrm>
              <a:off x="4544948" y="5713511"/>
              <a:ext cx="2038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Azure Machine Learning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6"/>
          <p:cNvGrpSpPr/>
          <p:nvPr/>
        </p:nvGrpSpPr>
        <p:grpSpPr>
          <a:xfrm>
            <a:off x="6312024" y="5467984"/>
            <a:ext cx="2038694" cy="1342533"/>
            <a:chOff x="8237236" y="3496084"/>
            <a:chExt cx="2038694" cy="1342533"/>
          </a:xfrm>
        </p:grpSpPr>
        <p:pic>
          <p:nvPicPr>
            <p:cNvPr id="237" name="Google Shape;237;p6" descr="Azure HDInsight | Lenses.io Documentation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755347" y="3496084"/>
              <a:ext cx="1003163" cy="1003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6"/>
            <p:cNvSpPr txBox="1"/>
            <p:nvPr/>
          </p:nvSpPr>
          <p:spPr>
            <a:xfrm>
              <a:off x="8237236" y="4530840"/>
              <a:ext cx="2038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HDInsight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6416164" y="3109538"/>
            <a:ext cx="2038694" cy="1296144"/>
            <a:chOff x="6925261" y="4725144"/>
            <a:chExt cx="2038694" cy="1296144"/>
          </a:xfrm>
        </p:grpSpPr>
        <p:pic>
          <p:nvPicPr>
            <p:cNvPr id="240" name="Google Shape;240;p6" descr="Curso Azure Data Factory - Consultoria Certia. Formación | Consultoria |  Desarrollo"/>
            <p:cNvPicPr preferRelativeResize="0"/>
            <p:nvPr/>
          </p:nvPicPr>
          <p:blipFill rotWithShape="1">
            <a:blip r:embed="rId9">
              <a:alphaModFix/>
            </a:blip>
            <a:srcRect l="15356" t="14303" r="63972" b="12634"/>
            <a:stretch/>
          </p:blipFill>
          <p:spPr>
            <a:xfrm>
              <a:off x="7464152" y="4725144"/>
              <a:ext cx="960912" cy="988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6"/>
            <p:cNvSpPr txBox="1"/>
            <p:nvPr/>
          </p:nvSpPr>
          <p:spPr>
            <a:xfrm>
              <a:off x="6925261" y="5713511"/>
              <a:ext cx="2038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Azure Data Factory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6"/>
          <p:cNvGrpSpPr/>
          <p:nvPr/>
        </p:nvGrpSpPr>
        <p:grpSpPr>
          <a:xfrm>
            <a:off x="128997" y="1081138"/>
            <a:ext cx="2038694" cy="1997301"/>
            <a:chOff x="161083" y="2206540"/>
            <a:chExt cx="2038694" cy="1997301"/>
          </a:xfrm>
        </p:grpSpPr>
        <p:grpSp>
          <p:nvGrpSpPr>
            <p:cNvPr id="243" name="Google Shape;243;p6"/>
            <p:cNvGrpSpPr/>
            <p:nvPr/>
          </p:nvGrpSpPr>
          <p:grpSpPr>
            <a:xfrm>
              <a:off x="357119" y="2206540"/>
              <a:ext cx="1466443" cy="1572861"/>
              <a:chOff x="357119" y="2206540"/>
              <a:chExt cx="1466443" cy="1572861"/>
            </a:xfrm>
          </p:grpSpPr>
          <p:pic>
            <p:nvPicPr>
              <p:cNvPr id="244" name="Google Shape;244;p6" descr="Logotipo del metro de seúl - Iconos gratis de logo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041998" y="2206540"/>
                <a:ext cx="781564" cy="7815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6" descr="Tranvía - Iconos gratis de transporte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357119" y="2636912"/>
                <a:ext cx="781564" cy="7815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6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088377" y="3099648"/>
                <a:ext cx="679753" cy="6797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7" name="Google Shape;247;p6"/>
            <p:cNvSpPr txBox="1"/>
            <p:nvPr/>
          </p:nvSpPr>
          <p:spPr>
            <a:xfrm>
              <a:off x="161083" y="3680621"/>
              <a:ext cx="20386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Modalidades Transporte Público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8" name="Google Shape;248;p6"/>
          <p:cNvCxnSpPr/>
          <p:nvPr/>
        </p:nvCxnSpPr>
        <p:spPr>
          <a:xfrm>
            <a:off x="7320136" y="2492896"/>
            <a:ext cx="0" cy="557837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9" name="Google Shape;249;p6"/>
          <p:cNvCxnSpPr>
            <a:stCxn id="247" idx="2"/>
            <a:endCxn id="222" idx="1"/>
          </p:cNvCxnSpPr>
          <p:nvPr/>
        </p:nvCxnSpPr>
        <p:spPr>
          <a:xfrm rot="-5400000" flipH="1">
            <a:off x="1281844" y="2944939"/>
            <a:ext cx="659400" cy="926400"/>
          </a:xfrm>
          <a:prstGeom prst="bentConnector2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6"/>
          <p:cNvCxnSpPr/>
          <p:nvPr/>
        </p:nvCxnSpPr>
        <p:spPr>
          <a:xfrm>
            <a:off x="7320136" y="4771501"/>
            <a:ext cx="0" cy="557837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1" name="Google Shape;251;p6"/>
          <p:cNvCxnSpPr>
            <a:stCxn id="226" idx="0"/>
            <a:endCxn id="228" idx="0"/>
          </p:cNvCxnSpPr>
          <p:nvPr/>
        </p:nvCxnSpPr>
        <p:spPr>
          <a:xfrm rot="-5400000">
            <a:off x="6907099" y="-535470"/>
            <a:ext cx="1207200" cy="6316200"/>
          </a:xfrm>
          <a:prstGeom prst="bentConnector3">
            <a:avLst>
              <a:gd name="adj1" fmla="val 177712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6"/>
          <p:cNvCxnSpPr>
            <a:endCxn id="228" idx="1"/>
          </p:cNvCxnSpPr>
          <p:nvPr/>
        </p:nvCxnSpPr>
        <p:spPr>
          <a:xfrm>
            <a:off x="7878808" y="1647124"/>
            <a:ext cx="2288400" cy="868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6"/>
          <p:cNvCxnSpPr/>
          <p:nvPr/>
        </p:nvCxnSpPr>
        <p:spPr>
          <a:xfrm>
            <a:off x="2783632" y="3737865"/>
            <a:ext cx="952091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6"/>
          <p:cNvCxnSpPr/>
          <p:nvPr/>
        </p:nvCxnSpPr>
        <p:spPr>
          <a:xfrm rot="10800000" flipH="1">
            <a:off x="7915967" y="5110065"/>
            <a:ext cx="2251200" cy="859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55" name="Google Shape;255;p6"/>
          <p:cNvGrpSpPr/>
          <p:nvPr/>
        </p:nvGrpSpPr>
        <p:grpSpPr>
          <a:xfrm>
            <a:off x="3431704" y="5674132"/>
            <a:ext cx="2038694" cy="1139244"/>
            <a:chOff x="3841283" y="5517384"/>
            <a:chExt cx="2038694" cy="1139244"/>
          </a:xfrm>
        </p:grpSpPr>
        <p:pic>
          <p:nvPicPr>
            <p:cNvPr id="256" name="Google Shape;256;p6" descr="Azure Data Factory and Immutable Storage in Azure Blob Storage - Applied  Information Sciences"/>
            <p:cNvPicPr preferRelativeResize="0"/>
            <p:nvPr/>
          </p:nvPicPr>
          <p:blipFill rotWithShape="1">
            <a:blip r:embed="rId13">
              <a:alphaModFix/>
            </a:blip>
            <a:srcRect l="81089" t="28787" r="3013" b="50000"/>
            <a:stretch/>
          </p:blipFill>
          <p:spPr>
            <a:xfrm>
              <a:off x="4316312" y="5517384"/>
              <a:ext cx="1012613" cy="810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6"/>
            <p:cNvSpPr txBox="1"/>
            <p:nvPr/>
          </p:nvSpPr>
          <p:spPr>
            <a:xfrm>
              <a:off x="3841283" y="6348851"/>
              <a:ext cx="2038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Azure Blob Storage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8" name="Google Shape;258;p6"/>
          <p:cNvCxnSpPr/>
          <p:nvPr/>
        </p:nvCxnSpPr>
        <p:spPr>
          <a:xfrm rot="10800000">
            <a:off x="5159896" y="5949280"/>
            <a:ext cx="1440160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9" name="Google Shape;259;p6"/>
          <p:cNvCxnSpPr/>
          <p:nvPr/>
        </p:nvCxnSpPr>
        <p:spPr>
          <a:xfrm>
            <a:off x="4352598" y="4521068"/>
            <a:ext cx="0" cy="1018695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/>
          <p:nvPr/>
        </p:nvSpPr>
        <p:spPr>
          <a:xfrm>
            <a:off x="762120" y="0"/>
            <a:ext cx="10667520" cy="9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4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2828212" y="48989"/>
            <a:ext cx="9363788" cy="9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solidFill>
                  <a:schemeClr val="lt1"/>
                </a:solidFill>
                <a:sym typeface="Arial"/>
              </a:rPr>
              <a:t>Modelo de predicción para el sistema de </a:t>
            </a:r>
            <a:r>
              <a:rPr lang="es-ES" sz="2500" b="1" dirty="0" smtClean="0">
                <a:solidFill>
                  <a:schemeClr val="lt1"/>
                </a:solidFill>
                <a:sym typeface="Arial"/>
              </a:rPr>
              <a:t>mantenimiento</a:t>
            </a: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 smtClean="0">
                <a:solidFill>
                  <a:schemeClr val="lt1"/>
                </a:solidFill>
                <a:sym typeface="Arial"/>
              </a:rPr>
              <a:t>de </a:t>
            </a:r>
            <a:r>
              <a:rPr lang="es-ES" sz="2500" b="1" dirty="0">
                <a:solidFill>
                  <a:schemeClr val="lt1"/>
                </a:solidFill>
                <a:sym typeface="Arial"/>
              </a:rPr>
              <a:t>la flota de transporte público de </a:t>
            </a:r>
            <a:r>
              <a:rPr lang="es-ES" sz="2500" b="1" dirty="0" smtClean="0">
                <a:solidFill>
                  <a:schemeClr val="lt1"/>
                </a:solidFill>
                <a:sym typeface="Arial"/>
              </a:rPr>
              <a:t>Barcelona</a:t>
            </a:r>
            <a:endParaRPr sz="2500" b="1" dirty="0">
              <a:solidFill>
                <a:schemeClr val="lt1"/>
              </a:solidFill>
            </a:endParaRPr>
          </a:p>
        </p:txBody>
      </p:sp>
      <p:pic>
        <p:nvPicPr>
          <p:cNvPr id="1026" name="Picture 2" descr="C:\Users\alber\Downloads\SALID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82" y="1450629"/>
            <a:ext cx="7040918" cy="44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65;p7"/>
          <p:cNvSpPr/>
          <p:nvPr/>
        </p:nvSpPr>
        <p:spPr>
          <a:xfrm>
            <a:off x="206476" y="1197819"/>
            <a:ext cx="4822723" cy="563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3" marR="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lt1"/>
                </a:solidFill>
                <a:sym typeface="Arial"/>
              </a:rPr>
              <a:t>Analizar </a:t>
            </a:r>
            <a:r>
              <a:rPr lang="es-ES" sz="2400" dirty="0">
                <a:solidFill>
                  <a:schemeClr val="lt1"/>
                </a:solidFill>
                <a:sym typeface="Arial"/>
              </a:rPr>
              <a:t>el desempeño actual de la flota y su </a:t>
            </a:r>
            <a:r>
              <a:rPr lang="es-ES" sz="2400" dirty="0" smtClean="0">
                <a:solidFill>
                  <a:schemeClr val="lt1"/>
                </a:solidFill>
                <a:sym typeface="Arial"/>
              </a:rPr>
              <a:t>estado.</a:t>
            </a:r>
            <a:endParaRPr sz="2400" dirty="0">
              <a:solidFill>
                <a:schemeClr val="lt1"/>
              </a:solidFill>
              <a:sym typeface="Arial"/>
            </a:endParaRPr>
          </a:p>
          <a:p>
            <a:pPr marL="468313" marR="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lt1"/>
                </a:solidFill>
              </a:rPr>
              <a:t>Datos tiempo real + Hojas de </a:t>
            </a:r>
            <a:r>
              <a:rPr lang="es-ES" sz="2400" dirty="0" smtClean="0">
                <a:solidFill>
                  <a:schemeClr val="lt1"/>
                </a:solidFill>
              </a:rPr>
              <a:t>vida/transporte.</a:t>
            </a:r>
            <a:endParaRPr sz="2400" dirty="0">
              <a:solidFill>
                <a:schemeClr val="lt1"/>
              </a:solidFill>
            </a:endParaRPr>
          </a:p>
          <a:p>
            <a:pPr marL="468313" marR="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lt1"/>
                </a:solidFill>
              </a:rPr>
              <a:t>D</a:t>
            </a:r>
            <a:r>
              <a:rPr lang="es-ES" sz="2400" dirty="0">
                <a:solidFill>
                  <a:schemeClr val="lt1"/>
                </a:solidFill>
                <a:sym typeface="Arial"/>
              </a:rPr>
              <a:t>etectar tendencias </a:t>
            </a:r>
            <a:r>
              <a:rPr lang="es-ES" sz="2400" dirty="0">
                <a:solidFill>
                  <a:schemeClr val="lt1"/>
                </a:solidFill>
              </a:rPr>
              <a:t>- P</a:t>
            </a:r>
            <a:r>
              <a:rPr lang="es-ES" sz="2400" dirty="0">
                <a:solidFill>
                  <a:schemeClr val="lt1"/>
                </a:solidFill>
                <a:sym typeface="Arial"/>
              </a:rPr>
              <a:t>redecir momentos de intervención</a:t>
            </a:r>
            <a:endParaRPr sz="2400" dirty="0">
              <a:solidFill>
                <a:schemeClr val="lt1"/>
              </a:solidFill>
            </a:endParaRPr>
          </a:p>
          <a:p>
            <a:pPr marL="468313" marR="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lt1"/>
                </a:solidFill>
              </a:rPr>
              <a:t>P</a:t>
            </a:r>
            <a:r>
              <a:rPr lang="es-ES" sz="2400" dirty="0">
                <a:solidFill>
                  <a:schemeClr val="lt1"/>
                </a:solidFill>
                <a:sym typeface="Arial"/>
              </a:rPr>
              <a:t>lan de contingencia</a:t>
            </a:r>
            <a:r>
              <a:rPr lang="es-ES" sz="2400" dirty="0">
                <a:solidFill>
                  <a:schemeClr val="lt1"/>
                </a:solidFill>
              </a:rPr>
              <a:t> </a:t>
            </a:r>
            <a:r>
              <a:rPr lang="es-ES" sz="2400" dirty="0" smtClean="0">
                <a:solidFill>
                  <a:schemeClr val="lt1"/>
                </a:solidFill>
                <a:sym typeface="Arial"/>
              </a:rPr>
              <a:t>premeditad</a:t>
            </a:r>
            <a:r>
              <a:rPr lang="es-ES" sz="2400" dirty="0" smtClean="0">
                <a:solidFill>
                  <a:schemeClr val="lt1"/>
                </a:solidFill>
              </a:rPr>
              <a:t>o.</a:t>
            </a:r>
            <a:endParaRPr sz="2400" dirty="0">
              <a:solidFill>
                <a:schemeClr val="lt1"/>
              </a:solidFill>
            </a:endParaRPr>
          </a:p>
          <a:p>
            <a:pPr marL="468313" marR="0" lvl="0" indent="-28575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lt1"/>
                </a:solidFill>
              </a:rPr>
              <a:t>Cumplir expectativa de los clientes con el desempeño del transporte.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7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239</Words>
  <Application>Microsoft Office PowerPoint</Application>
  <PresentationFormat>Personalizado</PresentationFormat>
  <Paragraphs>70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Arnau Recio Ramírez</dc:creator>
  <cp:lastModifiedBy>Albert Ripoll Batlló</cp:lastModifiedBy>
  <cp:revision>5</cp:revision>
  <dcterms:created xsi:type="dcterms:W3CDTF">2023-11-18T08:42:44Z</dcterms:created>
  <dcterms:modified xsi:type="dcterms:W3CDTF">2023-12-05T19:22:46Z</dcterms:modified>
</cp:coreProperties>
</file>