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jFUfe+FgBGVglyrfK0fquDU6GE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e3530e5f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ee3530e5f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e3530e5f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ee3530e5f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e3530e5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ee3530e5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e3530e5f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ee3530e5f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e49be70f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ee49be70f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e49be70f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ee49be70f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e3530e5f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ee3530e5f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e3530e5f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ee3530e5f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" name="Google Shape;1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775" y="797675"/>
            <a:ext cx="82338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500"/>
          </a:p>
        </p:txBody>
      </p:sp>
      <p:pic>
        <p:nvPicPr>
          <p:cNvPr id="26" name="Google Shape;2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775" y="797675"/>
            <a:ext cx="82338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2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2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2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Apoio à Decisão com Lógica </a:t>
            </a:r>
            <a:r>
              <a:rPr i="1" lang="pt-BR"/>
              <a:t>Fuzzy</a:t>
            </a:r>
            <a:endParaRPr i="1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727950" y="3758775"/>
            <a:ext cx="7688100" cy="17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"/>
              <a:buNone/>
            </a:pPr>
            <a:r>
              <a:rPr lang="pt-BR" sz="1640"/>
              <a:t>Felipe Piassa - ra112647</a:t>
            </a:r>
            <a:endParaRPr sz="16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"/>
              <a:buNone/>
            </a:pPr>
            <a:r>
              <a:rPr lang="pt-BR" sz="1640"/>
              <a:t>Henrique Ribeiro Favaro - ra115408</a:t>
            </a:r>
            <a:endParaRPr sz="16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"/>
              <a:buNone/>
            </a:pPr>
            <a:r>
              <a:t/>
            </a:r>
            <a:endParaRPr sz="16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"/>
              <a:buNone/>
            </a:pPr>
            <a:r>
              <a:rPr lang="pt-BR" sz="1640"/>
              <a:t>Professor: Wagner Igarashi</a:t>
            </a:r>
            <a:endParaRPr sz="1640"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e3530e5fb_0_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59" name="Google Shape;159;g1ee3530e5fb_0_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Majumdar, S. and Brick, A. (2022). Recognizing handwriting styles in a historical scanned document using scikit-fuzzy c-means clustering. </a:t>
            </a:r>
            <a:r>
              <a:rPr i="1"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 arXiv:2210.16780.</a:t>
            </a:r>
            <a:endParaRPr i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Russell, S. J. and Norvig, P. (2010). </a:t>
            </a:r>
            <a:r>
              <a:rPr i="1"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a modern approach</a:t>
            </a: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London.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g1ee3530e5fb_0_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Lógica </a:t>
            </a:r>
            <a:r>
              <a:rPr i="1" lang="pt-BR"/>
              <a:t>Fuzzy</a:t>
            </a:r>
            <a:r>
              <a:rPr lang="pt-BR"/>
              <a:t>.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pt-BR" sz="1400">
                <a:solidFill>
                  <a:srgbClr val="000000"/>
                </a:solidFill>
              </a:rPr>
              <a:t>Lógica que trabalha conjuntos difusos;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pt-BR" sz="1400">
                <a:solidFill>
                  <a:srgbClr val="000000"/>
                </a:solidFill>
              </a:rPr>
              <a:t>Valores verdade no intervalo entre 0 e 1;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pt-BR" sz="1400">
                <a:solidFill>
                  <a:srgbClr val="000000"/>
                </a:solidFill>
              </a:rPr>
              <a:t>Possibilita a decisão em problemas complexos, de maneira abrangente;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pt-BR" sz="1400">
                <a:solidFill>
                  <a:srgbClr val="000000"/>
                </a:solidFill>
              </a:rPr>
              <a:t>Utilizada também em problemas com variáveis linguísticas, traduzidas para valores matemáticos variados.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e3530e5fb_0_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Avaliação de Desempenho de Funcionários</a:t>
            </a:r>
            <a:endParaRPr/>
          </a:p>
        </p:txBody>
      </p:sp>
      <p:sp>
        <p:nvSpPr>
          <p:cNvPr id="103" name="Google Shape;103;g1ee3530e5fb_0_18"/>
          <p:cNvSpPr txBox="1"/>
          <p:nvPr>
            <p:ph idx="1" type="body"/>
          </p:nvPr>
        </p:nvSpPr>
        <p:spPr>
          <a:xfrm>
            <a:off x="729450" y="1853850"/>
            <a:ext cx="7688700" cy="28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pt-BR" sz="1400">
                <a:solidFill>
                  <a:srgbClr val="000000"/>
                </a:solidFill>
              </a:rPr>
              <a:t>Tarefa que requer uma avaliação detalhada para tomada de decisões;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pt-BR" sz="1400">
                <a:solidFill>
                  <a:srgbClr val="000000"/>
                </a:solidFill>
              </a:rPr>
              <a:t>Diferentes aspectos podem ser observados;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pt-BR" sz="1400">
                <a:solidFill>
                  <a:srgbClr val="000000"/>
                </a:solidFill>
              </a:rPr>
              <a:t>Uma simples palavra “bom” ou “ruim” poderia não ser suficiente para avaliar o desempenho de muitos funcionários;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pt-BR" sz="1400">
                <a:solidFill>
                  <a:srgbClr val="000000"/>
                </a:solidFill>
              </a:rPr>
              <a:t>A lógica </a:t>
            </a:r>
            <a:r>
              <a:rPr i="1" lang="pt-BR" sz="1400">
                <a:solidFill>
                  <a:srgbClr val="000000"/>
                </a:solidFill>
              </a:rPr>
              <a:t>fuzzy </a:t>
            </a:r>
            <a:r>
              <a:rPr lang="pt-BR" sz="1400">
                <a:solidFill>
                  <a:srgbClr val="000000"/>
                </a:solidFill>
              </a:rPr>
              <a:t>auxilia na geração de uma avaliação mais precisa sobre cada membro;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pt-BR" sz="1400">
                <a:solidFill>
                  <a:srgbClr val="000000"/>
                </a:solidFill>
              </a:rPr>
              <a:t>4 notas de entrada para um valor de “desempenho” resultante (baixo, médio, alto), onde cada pessoa tem seu valor no intervalo 0 a 1 para os diferentes níveis de desempenho.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pt-BR" sz="1400">
                <a:solidFill>
                  <a:srgbClr val="000000"/>
                </a:solidFill>
              </a:rPr>
              <a:t>Notas (variáveis) de entrada utilizadas: </a:t>
            </a:r>
            <a:r>
              <a:rPr b="1" lang="pt-BR" sz="1400">
                <a:solidFill>
                  <a:srgbClr val="000000"/>
                </a:solidFill>
              </a:rPr>
              <a:t>Participação em Treinamentos; Satisfação; Projetos Dentro do Prazo; Cumprimento de Metas.</a:t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104" name="Google Shape;104;g1ee3530e5fb_0_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e3530e5fb_0_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Ferramentas Utilizadas</a:t>
            </a:r>
            <a:endParaRPr/>
          </a:p>
        </p:txBody>
      </p:sp>
      <p:sp>
        <p:nvSpPr>
          <p:cNvPr id="110" name="Google Shape;110;g1ee3530e5fb_0_23"/>
          <p:cNvSpPr txBox="1"/>
          <p:nvPr>
            <p:ph idx="1" type="body"/>
          </p:nvPr>
        </p:nvSpPr>
        <p:spPr>
          <a:xfrm>
            <a:off x="729450" y="2078875"/>
            <a:ext cx="7688700" cy="26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pt-BR" sz="1400">
                <a:solidFill>
                  <a:srgbClr val="000000"/>
                </a:solidFill>
              </a:rPr>
              <a:t>Para criação do sistema de avaliação, aplicando-se Lógica </a:t>
            </a:r>
            <a:r>
              <a:rPr i="1" lang="pt-BR" sz="1400">
                <a:solidFill>
                  <a:srgbClr val="000000"/>
                </a:solidFill>
              </a:rPr>
              <a:t>Fuzzy</a:t>
            </a:r>
            <a:r>
              <a:rPr lang="pt-BR" sz="1400">
                <a:solidFill>
                  <a:srgbClr val="000000"/>
                </a:solidFill>
              </a:rPr>
              <a:t>, um sistema em </a:t>
            </a:r>
            <a:r>
              <a:rPr b="1" lang="pt-BR" sz="1400">
                <a:solidFill>
                  <a:srgbClr val="000000"/>
                </a:solidFill>
              </a:rPr>
              <a:t>Python</a:t>
            </a:r>
            <a:r>
              <a:rPr lang="pt-BR" sz="1400">
                <a:solidFill>
                  <a:srgbClr val="000000"/>
                </a:solidFill>
              </a:rPr>
              <a:t> foi desenvolvido, utilizando-se das seguintes ferramentas:</a:t>
            </a:r>
            <a:endParaRPr sz="1400">
              <a:solidFill>
                <a:srgbClr val="000000"/>
              </a:solidFill>
            </a:endParaRPr>
          </a:p>
          <a:p>
            <a:pPr indent="-173399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Visual Studio Code </a:t>
            </a:r>
            <a:r>
              <a:rPr lang="pt-BR" sz="1200">
                <a:solidFill>
                  <a:srgbClr val="000000"/>
                </a:solidFill>
              </a:rPr>
              <a:t>- (editor de código fonte);</a:t>
            </a:r>
            <a:endParaRPr sz="1200">
              <a:solidFill>
                <a:srgbClr val="000000"/>
              </a:solidFill>
            </a:endParaRPr>
          </a:p>
          <a:p>
            <a:pPr indent="-17339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Python 3.10.x </a:t>
            </a:r>
            <a:r>
              <a:rPr lang="pt-BR" sz="1200">
                <a:solidFill>
                  <a:srgbClr val="000000"/>
                </a:solidFill>
              </a:rPr>
              <a:t>- (linguagem de programação);</a:t>
            </a:r>
            <a:endParaRPr sz="1200">
              <a:solidFill>
                <a:srgbClr val="000000"/>
              </a:solidFill>
            </a:endParaRPr>
          </a:p>
          <a:p>
            <a:pPr indent="-17339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scikit-fuzzy </a:t>
            </a:r>
            <a:r>
              <a:rPr lang="pt-BR" sz="1200">
                <a:solidFill>
                  <a:srgbClr val="000000"/>
                </a:solidFill>
              </a:rPr>
              <a:t>- (biblioteca com ferramentas e funções </a:t>
            </a:r>
            <a:r>
              <a:rPr i="1" lang="pt-BR" sz="1200">
                <a:solidFill>
                  <a:srgbClr val="000000"/>
                </a:solidFill>
              </a:rPr>
              <a:t>Fuzzy</a:t>
            </a:r>
            <a:r>
              <a:rPr lang="pt-BR" sz="1200">
                <a:solidFill>
                  <a:srgbClr val="000000"/>
                </a:solidFill>
              </a:rPr>
              <a:t>);</a:t>
            </a:r>
            <a:endParaRPr sz="1200">
              <a:solidFill>
                <a:srgbClr val="000000"/>
              </a:solidFill>
            </a:endParaRPr>
          </a:p>
          <a:p>
            <a:pPr indent="-17339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NumPy</a:t>
            </a:r>
            <a:r>
              <a:rPr lang="pt-BR" sz="1200">
                <a:solidFill>
                  <a:srgbClr val="000000"/>
                </a:solidFill>
              </a:rPr>
              <a:t> - (biblioteca para operações matemáticas e arranjos numéricos).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A linguagem Python foi selecionada pelo fato de existirem diversos exemplos e ferramentas disponíveis, onde aplica-se a </a:t>
            </a:r>
            <a:r>
              <a:rPr lang="pt-BR" sz="1400">
                <a:solidFill>
                  <a:srgbClr val="000000"/>
                </a:solidFill>
              </a:rPr>
              <a:t>lógica</a:t>
            </a:r>
            <a:r>
              <a:rPr lang="pt-BR" sz="1400">
                <a:solidFill>
                  <a:srgbClr val="000000"/>
                </a:solidFill>
              </a:rPr>
              <a:t> em questão, utilizados como base para o sistema construído.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1" name="Google Shape;111;g1ee3530e5fb_0_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e3530e5fb_0_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Código Python Utilizado</a:t>
            </a:r>
            <a:endParaRPr/>
          </a:p>
        </p:txBody>
      </p:sp>
      <p:sp>
        <p:nvSpPr>
          <p:cNvPr id="117" name="Google Shape;117;g1ee3530e5fb_0_28"/>
          <p:cNvSpPr txBox="1"/>
          <p:nvPr>
            <p:ph idx="1" type="body"/>
          </p:nvPr>
        </p:nvSpPr>
        <p:spPr>
          <a:xfrm>
            <a:off x="729450" y="2078875"/>
            <a:ext cx="2709600" cy="26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pt-BR" sz="1400">
                <a:solidFill>
                  <a:srgbClr val="000000"/>
                </a:solidFill>
              </a:rPr>
              <a:t>O código de programação construído, além de possuir as funções principais, provenientes da biblioteca </a:t>
            </a:r>
            <a:r>
              <a:rPr b="1" lang="pt-BR" sz="1400">
                <a:solidFill>
                  <a:srgbClr val="000000"/>
                </a:solidFill>
              </a:rPr>
              <a:t>scikit-fuzzy</a:t>
            </a:r>
            <a:r>
              <a:rPr lang="pt-BR" sz="1400">
                <a:solidFill>
                  <a:srgbClr val="000000"/>
                </a:solidFill>
              </a:rPr>
              <a:t>, realiza a coleta de dados provenientes de uma planilha </a:t>
            </a:r>
            <a:r>
              <a:rPr b="1" lang="pt-BR" sz="1400">
                <a:solidFill>
                  <a:srgbClr val="000000"/>
                </a:solidFill>
              </a:rPr>
              <a:t>.csv</a:t>
            </a:r>
            <a:r>
              <a:rPr lang="pt-BR" sz="1400">
                <a:solidFill>
                  <a:srgbClr val="000000"/>
                </a:solidFill>
              </a:rPr>
              <a:t> para alimentar todo o sistema de decisão.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8" name="Google Shape;118;g1ee3530e5fb_0_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9" name="Google Shape;119;g1ee3530e5fb_0_28"/>
          <p:cNvPicPr preferRelativeResize="0"/>
          <p:nvPr/>
        </p:nvPicPr>
        <p:blipFill rotWithShape="1">
          <a:blip r:embed="rId3">
            <a:alphaModFix/>
          </a:blip>
          <a:srcRect b="23631" l="0" r="29123" t="236"/>
          <a:stretch/>
        </p:blipFill>
        <p:spPr>
          <a:xfrm>
            <a:off x="3538025" y="1812688"/>
            <a:ext cx="5303375" cy="29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e49be70ff_0_3"/>
          <p:cNvSpPr txBox="1"/>
          <p:nvPr>
            <p:ph type="title"/>
          </p:nvPr>
        </p:nvSpPr>
        <p:spPr>
          <a:xfrm>
            <a:off x="729450" y="1318650"/>
            <a:ext cx="2846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Funções Principais</a:t>
            </a:r>
            <a:endParaRPr/>
          </a:p>
        </p:txBody>
      </p:sp>
      <p:sp>
        <p:nvSpPr>
          <p:cNvPr id="125" name="Google Shape;125;g1ee49be70ff_0_3"/>
          <p:cNvSpPr txBox="1"/>
          <p:nvPr>
            <p:ph idx="1" type="body"/>
          </p:nvPr>
        </p:nvSpPr>
        <p:spPr>
          <a:xfrm>
            <a:off x="729450" y="2078950"/>
            <a:ext cx="2846700" cy="26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pt-BR" sz="1400">
                <a:solidFill>
                  <a:srgbClr val="000000"/>
                </a:solidFill>
              </a:rPr>
              <a:t>Dentro do processamento dos dados no sistema, as principais funções são as que realizam processamento (</a:t>
            </a:r>
            <a:r>
              <a:rPr lang="pt-BR" sz="1400">
                <a:solidFill>
                  <a:srgbClr val="000000"/>
                </a:solidFill>
              </a:rPr>
              <a:t>fuzzificação</a:t>
            </a:r>
            <a:r>
              <a:rPr lang="pt-BR" sz="1400">
                <a:solidFill>
                  <a:srgbClr val="000000"/>
                </a:solidFill>
              </a:rPr>
              <a:t> e </a:t>
            </a:r>
            <a:r>
              <a:rPr lang="pt-BR" sz="1400">
                <a:solidFill>
                  <a:srgbClr val="000000"/>
                </a:solidFill>
              </a:rPr>
              <a:t>defuzzificação</a:t>
            </a:r>
            <a:r>
              <a:rPr lang="pt-BR" sz="1400">
                <a:solidFill>
                  <a:srgbClr val="000000"/>
                </a:solidFill>
              </a:rPr>
              <a:t>) dos dados, podendo-se notar na imagem ao lado.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26" name="Google Shape;126;g1ee49be70ff_0_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7" name="Google Shape;127;g1ee49be70ff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200" y="767125"/>
            <a:ext cx="4953499" cy="41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e49be70ff_0_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Gráficos </a:t>
            </a:r>
            <a:r>
              <a:rPr i="1" lang="pt-BR"/>
              <a:t>Fuzzy</a:t>
            </a:r>
            <a:r>
              <a:rPr lang="pt-BR"/>
              <a:t>.</a:t>
            </a:r>
            <a:endParaRPr/>
          </a:p>
        </p:txBody>
      </p:sp>
      <p:sp>
        <p:nvSpPr>
          <p:cNvPr id="133" name="Google Shape;133;g1ee49be70ff_0_15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A fuzzificação foi realizada com base em formato trapezoidal, tanto para as variáveis de entrada, quanto para o desempenho de saída, conforme os gráficos abaixo, sendo o intervalo de 0 a 100 para os valores de desempenho, e, 0 a 10 para as variáveis de entrada.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34" name="Google Shape;134;g1ee49be70ff_0_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5" name="Google Shape;135;g1ee49be70ff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200" y="2703175"/>
            <a:ext cx="3014808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ee49be70ff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03175"/>
            <a:ext cx="30148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e3530e5fb_0_33"/>
          <p:cNvSpPr txBox="1"/>
          <p:nvPr>
            <p:ph type="title"/>
          </p:nvPr>
        </p:nvSpPr>
        <p:spPr>
          <a:xfrm>
            <a:off x="729450" y="1318650"/>
            <a:ext cx="4505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Dados de Teste</a:t>
            </a:r>
            <a:endParaRPr/>
          </a:p>
        </p:txBody>
      </p:sp>
      <p:sp>
        <p:nvSpPr>
          <p:cNvPr id="142" name="Google Shape;142;g1ee3530e5fb_0_33"/>
          <p:cNvSpPr txBox="1"/>
          <p:nvPr>
            <p:ph idx="1" type="body"/>
          </p:nvPr>
        </p:nvSpPr>
        <p:spPr>
          <a:xfrm>
            <a:off x="729450" y="2298613"/>
            <a:ext cx="35313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8899" lvl="0" marL="179999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Planilha com Leitura automática.</a:t>
            </a:r>
            <a:endParaRPr sz="1400">
              <a:solidFill>
                <a:srgbClr val="000000"/>
              </a:solidFill>
            </a:endParaRPr>
          </a:p>
          <a:p>
            <a:pPr indent="-178899" lvl="0" marL="17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150 conjuntos de dados de entrada;</a:t>
            </a:r>
            <a:endParaRPr sz="1400">
              <a:solidFill>
                <a:srgbClr val="000000"/>
              </a:solidFill>
            </a:endParaRPr>
          </a:p>
          <a:p>
            <a:pPr indent="-178899" lvl="0" marL="17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pt-BR" sz="1400">
                <a:solidFill>
                  <a:srgbClr val="000000"/>
                </a:solidFill>
              </a:rPr>
              <a:t>Defuzzificação por método centroid;</a:t>
            </a:r>
            <a:endParaRPr sz="1400">
              <a:solidFill>
                <a:srgbClr val="000000"/>
              </a:solidFill>
            </a:endParaRPr>
          </a:p>
          <a:p>
            <a:pPr indent="-178899" lvl="0" marL="17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Avaliação do funcionamento correto;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3" name="Google Shape;143;g1ee3530e5fb_0_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4" name="Google Shape;144;g1ee3530e5fb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750" y="811450"/>
            <a:ext cx="2076295" cy="42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ee3530e5fb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1014" y="811450"/>
            <a:ext cx="2076286" cy="42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e3530e5fb_0_38"/>
          <p:cNvSpPr txBox="1"/>
          <p:nvPr>
            <p:ph type="title"/>
          </p:nvPr>
        </p:nvSpPr>
        <p:spPr>
          <a:xfrm>
            <a:off x="729450" y="1318650"/>
            <a:ext cx="3021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Opções Disponíveis</a:t>
            </a:r>
            <a:endParaRPr/>
          </a:p>
        </p:txBody>
      </p:sp>
      <p:sp>
        <p:nvSpPr>
          <p:cNvPr id="151" name="Google Shape;151;g1ee3530e5fb_0_38"/>
          <p:cNvSpPr txBox="1"/>
          <p:nvPr>
            <p:ph idx="1" type="body"/>
          </p:nvPr>
        </p:nvSpPr>
        <p:spPr>
          <a:xfrm>
            <a:off x="729450" y="2208975"/>
            <a:ext cx="30216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308" lvl="0" marL="179999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3"/>
              <a:buChar char="●"/>
            </a:pPr>
            <a:r>
              <a:rPr lang="pt-BR" sz="1402">
                <a:solidFill>
                  <a:srgbClr val="000000"/>
                </a:solidFill>
              </a:rPr>
              <a:t>Entrada de dados manual ou automática;</a:t>
            </a:r>
            <a:endParaRPr sz="1402">
              <a:solidFill>
                <a:srgbClr val="000000"/>
              </a:solidFill>
            </a:endParaRPr>
          </a:p>
          <a:p>
            <a:pPr indent="-184308" lvl="0" marL="179999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Char char="●"/>
            </a:pPr>
            <a:r>
              <a:rPr lang="pt-BR" sz="1402">
                <a:solidFill>
                  <a:srgbClr val="000000"/>
                </a:solidFill>
              </a:rPr>
              <a:t>Escolha do método de </a:t>
            </a:r>
            <a:r>
              <a:rPr b="1" lang="pt-BR" sz="1402">
                <a:solidFill>
                  <a:srgbClr val="000000"/>
                </a:solidFill>
              </a:rPr>
              <a:t>defuzzificação;</a:t>
            </a:r>
            <a:endParaRPr b="1" sz="1402">
              <a:solidFill>
                <a:srgbClr val="000000"/>
              </a:solidFill>
            </a:endParaRPr>
          </a:p>
          <a:p>
            <a:pPr indent="-184308" lvl="0" marL="179999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Char char="●"/>
            </a:pPr>
            <a:r>
              <a:rPr lang="pt-BR" sz="1402">
                <a:solidFill>
                  <a:srgbClr val="000000"/>
                </a:solidFill>
              </a:rPr>
              <a:t>Armazenamento de Resultados e Regras em arquivos de saída, para uma consulta rápida e prática.</a:t>
            </a:r>
            <a:endParaRPr sz="1402">
              <a:solidFill>
                <a:srgbClr val="000000"/>
              </a:solidFill>
            </a:endParaRPr>
          </a:p>
        </p:txBody>
      </p:sp>
      <p:sp>
        <p:nvSpPr>
          <p:cNvPr id="152" name="Google Shape;152;g1ee3530e5fb_0_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3" name="Google Shape;153;g1ee3530e5fb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525" y="1521763"/>
            <a:ext cx="4973725" cy="34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