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E4810-7455-98D7-20B9-2C85A84B2E97}" v="122" dt="2024-06-23T16:52:42.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7461" y="728664"/>
            <a:ext cx="4984813" cy="3157080"/>
          </a:xfrm>
          <a:noFill/>
        </p:spPr>
        <p:txBody>
          <a:bodyPr>
            <a:normAutofit/>
          </a:bodyPr>
          <a:lstStyle/>
          <a:p>
            <a:pPr algn="l"/>
            <a:r>
              <a:rPr lang="en-US" sz="5200">
                <a:ea typeface="+mj-lt"/>
                <a:cs typeface="+mj-lt"/>
              </a:rPr>
              <a:t>Transitioning to Scrum-Agile</a:t>
            </a:r>
            <a:endParaRPr lang="en-US" sz="5200"/>
          </a:p>
        </p:txBody>
      </p:sp>
      <p:sp>
        <p:nvSpPr>
          <p:cNvPr id="3" name="Subtitle 2"/>
          <p:cNvSpPr>
            <a:spLocks noGrp="1"/>
          </p:cNvSpPr>
          <p:nvPr>
            <p:ph type="subTitle" idx="1"/>
          </p:nvPr>
        </p:nvSpPr>
        <p:spPr>
          <a:xfrm>
            <a:off x="6367461" y="4072045"/>
            <a:ext cx="4984813" cy="2057289"/>
          </a:xfrm>
          <a:noFill/>
        </p:spPr>
        <p:txBody>
          <a:bodyPr vert="horz" lIns="91440" tIns="45720" rIns="91440" bIns="45720" rtlCol="0">
            <a:normAutofit/>
          </a:bodyPr>
          <a:lstStyle/>
          <a:p>
            <a:pPr algn="l"/>
            <a:r>
              <a:rPr lang="en-US" sz="1500">
                <a:ea typeface="+mn-lt"/>
                <a:cs typeface="+mn-lt"/>
              </a:rPr>
              <a:t>The SNHU Travel project aimed to develop an innovative travel application using the Scrum-Agile methodology. This pilot project tested </a:t>
            </a:r>
            <a:r>
              <a:rPr lang="en-US" sz="1500" err="1">
                <a:ea typeface="+mn-lt"/>
                <a:cs typeface="+mn-lt"/>
              </a:rPr>
              <a:t>Agile's</a:t>
            </a:r>
            <a:r>
              <a:rPr lang="en-US" sz="1500">
                <a:ea typeface="+mn-lt"/>
                <a:cs typeface="+mn-lt"/>
              </a:rPr>
              <a:t> effectiveness in improving development processes and product quality. Today, I will share the key insights and lessons learned from this project to help inform our decision on whether to transition </a:t>
            </a:r>
            <a:r>
              <a:rPr lang="en-US" sz="1500" err="1">
                <a:ea typeface="+mn-lt"/>
                <a:cs typeface="+mn-lt"/>
              </a:rPr>
              <a:t>ChadaTech's</a:t>
            </a:r>
            <a:r>
              <a:rPr lang="en-US" sz="1500">
                <a:ea typeface="+mn-lt"/>
                <a:cs typeface="+mn-lt"/>
              </a:rPr>
              <a:t> development teams to Agile.</a:t>
            </a:r>
            <a:endParaRPr lang="en-US" sz="1500"/>
          </a:p>
          <a:p>
            <a:pPr algn="l"/>
            <a:r>
              <a:rPr lang="en-US" sz="1500">
                <a:ea typeface="+mn-lt"/>
                <a:cs typeface="+mn-lt"/>
              </a:rPr>
              <a:t>Oleksiy </a:t>
            </a:r>
            <a:r>
              <a:rPr lang="en-US" sz="1500" err="1">
                <a:ea typeface="+mn-lt"/>
                <a:cs typeface="+mn-lt"/>
              </a:rPr>
              <a:t>Koshlyak</a:t>
            </a:r>
            <a:endParaRPr lang="en-US" sz="1500" err="1"/>
          </a:p>
        </p:txBody>
      </p:sp>
      <p:pic>
        <p:nvPicPr>
          <p:cNvPr id="5" name="Picture 4" descr="White arrows going to the red target">
            <a:extLst>
              <a:ext uri="{FF2B5EF4-FFF2-40B4-BE49-F238E27FC236}">
                <a16:creationId xmlns:a16="http://schemas.microsoft.com/office/drawing/2014/main" id="{CC3BBE3C-9027-548B-4860-DBB445BB32E3}"/>
              </a:ext>
            </a:extLst>
          </p:cNvPr>
          <p:cNvPicPr>
            <a:picLocks noChangeAspect="1"/>
          </p:cNvPicPr>
          <p:nvPr/>
        </p:nvPicPr>
        <p:blipFill rotWithShape="1">
          <a:blip r:embed="rId2"/>
          <a:srcRect l="38564" r="3069" b="-3"/>
          <a:stretch/>
        </p:blipFill>
        <p:spPr>
          <a:xfrm>
            <a:off x="1" y="10"/>
            <a:ext cx="6005512"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B75B0-4E38-71B9-3684-220854DFBC02}"/>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Explaining Agile Roles</a:t>
            </a:r>
            <a:endParaRPr lang="en-US" sz="4000"/>
          </a:p>
        </p:txBody>
      </p:sp>
      <p:sp>
        <p:nvSpPr>
          <p:cNvPr id="3" name="Content Placeholder 2">
            <a:extLst>
              <a:ext uri="{FF2B5EF4-FFF2-40B4-BE49-F238E27FC236}">
                <a16:creationId xmlns:a16="http://schemas.microsoft.com/office/drawing/2014/main" id="{82870702-B95F-AF51-9204-6D4697B2B8D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300">
                <a:ea typeface="+mn-lt"/>
                <a:cs typeface="+mn-lt"/>
              </a:rPr>
              <a:t>In a Scrum-Agile team, each role is crucial for the project's success:</a:t>
            </a:r>
            <a:endParaRPr lang="en-US" sz="1300"/>
          </a:p>
          <a:p>
            <a:r>
              <a:rPr lang="en-US" sz="1300">
                <a:ea typeface="+mn-lt"/>
                <a:cs typeface="+mn-lt"/>
              </a:rPr>
              <a:t>Scrum Master: Ensures that the team follows Agile principles, facilitates meetings, and removes any obstacles that may hinder progress. For instance, the Scrum Master organizes daily stand-up meetings and keeps the team focused on the sprint goals.</a:t>
            </a:r>
            <a:endParaRPr lang="en-US" sz="1300"/>
          </a:p>
          <a:p>
            <a:endParaRPr lang="en-US" sz="1300"/>
          </a:p>
          <a:p>
            <a:r>
              <a:rPr lang="en-US" sz="1300">
                <a:ea typeface="+mn-lt"/>
                <a:cs typeface="+mn-lt"/>
              </a:rPr>
              <a:t>Product Owner: Manages the product backlog and ensures that the team is delivering value. The Product Owner works closely with stakeholders to prioritize features and refine user stories, ensuring that the development team is always working on the most important tasks.</a:t>
            </a:r>
            <a:endParaRPr lang="en-US" sz="1300"/>
          </a:p>
          <a:p>
            <a:endParaRPr lang="en-US" sz="1300"/>
          </a:p>
          <a:p>
            <a:r>
              <a:rPr lang="en-US" sz="1300">
                <a:ea typeface="+mn-lt"/>
                <a:cs typeface="+mn-lt"/>
              </a:rPr>
              <a:t>Development Team: A cross-functional group that does the actual work of developing the product. This team includes developers, testers, and other specialists who collaborate to deliver increments of the product in each sprint.</a:t>
            </a:r>
            <a:endParaRPr lang="en-US" sz="1300"/>
          </a:p>
        </p:txBody>
      </p:sp>
      <p:pic>
        <p:nvPicPr>
          <p:cNvPr id="5" name="Picture 4" descr="White puzzle with one red piece">
            <a:extLst>
              <a:ext uri="{FF2B5EF4-FFF2-40B4-BE49-F238E27FC236}">
                <a16:creationId xmlns:a16="http://schemas.microsoft.com/office/drawing/2014/main" id="{D64AC5E2-09A2-52A3-F328-AE05D29295BA}"/>
              </a:ext>
            </a:extLst>
          </p:cNvPr>
          <p:cNvPicPr>
            <a:picLocks noChangeAspect="1"/>
          </p:cNvPicPr>
          <p:nvPr/>
        </p:nvPicPr>
        <p:blipFill rotWithShape="1">
          <a:blip r:embed="rId2"/>
          <a:srcRect l="28979" r="27342"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845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BFD14-74FA-6E79-8DEA-010808691D83}"/>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Explaining </a:t>
            </a:r>
            <a:r>
              <a:rPr lang="en-US" sz="4000"/>
              <a:t>Agile</a:t>
            </a:r>
            <a:r>
              <a:rPr lang="en-US" sz="4000" b="1">
                <a:ea typeface="+mj-lt"/>
                <a:cs typeface="+mj-lt"/>
              </a:rPr>
              <a:t> </a:t>
            </a:r>
            <a:r>
              <a:rPr lang="en-US" sz="4000">
                <a:ea typeface="+mj-lt"/>
                <a:cs typeface="+mj-lt"/>
              </a:rPr>
              <a:t>Phases</a:t>
            </a:r>
            <a:endParaRPr lang="en-US" sz="4000"/>
          </a:p>
        </p:txBody>
      </p:sp>
      <p:sp>
        <p:nvSpPr>
          <p:cNvPr id="3" name="Content Placeholder 2">
            <a:extLst>
              <a:ext uri="{FF2B5EF4-FFF2-40B4-BE49-F238E27FC236}">
                <a16:creationId xmlns:a16="http://schemas.microsoft.com/office/drawing/2014/main" id="{F3FA437D-2BC5-F7C3-850E-3EA53D1BCB27}"/>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300">
                <a:ea typeface="+mn-lt"/>
                <a:cs typeface="+mn-lt"/>
              </a:rPr>
              <a:t>The Agile approach breaks down the Software Development Life Cycle (SDLC) into iterative phases:</a:t>
            </a:r>
            <a:endParaRPr lang="en-US" sz="1300"/>
          </a:p>
          <a:p>
            <a:pPr>
              <a:buFont typeface="Arial"/>
              <a:buChar char="•"/>
            </a:pPr>
            <a:r>
              <a:rPr lang="en-US" sz="1300" b="1">
                <a:ea typeface="+mn-lt"/>
                <a:cs typeface="+mn-lt"/>
              </a:rPr>
              <a:t>Initiation:</a:t>
            </a:r>
            <a:r>
              <a:rPr lang="en-US" sz="1300">
                <a:ea typeface="+mn-lt"/>
                <a:cs typeface="+mn-lt"/>
              </a:rPr>
              <a:t> The project kickoff where initial requirements are gathered and the vision is set.</a:t>
            </a:r>
            <a:endParaRPr lang="en-US" sz="1300"/>
          </a:p>
          <a:p>
            <a:pPr>
              <a:buFont typeface="Arial"/>
              <a:buChar char="•"/>
            </a:pPr>
            <a:r>
              <a:rPr lang="en-US" sz="1300" b="1">
                <a:ea typeface="+mn-lt"/>
                <a:cs typeface="+mn-lt"/>
              </a:rPr>
              <a:t>Planning:</a:t>
            </a:r>
            <a:r>
              <a:rPr lang="en-US" sz="1300">
                <a:ea typeface="+mn-lt"/>
                <a:cs typeface="+mn-lt"/>
              </a:rPr>
              <a:t> Sprint planning and backlog refinement to prepare for upcoming work. This phase ensures that the team is ready to start development with a clear understanding of the priorities.</a:t>
            </a:r>
            <a:endParaRPr lang="en-US" sz="1300"/>
          </a:p>
          <a:p>
            <a:pPr>
              <a:buFont typeface="Arial"/>
              <a:buChar char="•"/>
            </a:pPr>
            <a:r>
              <a:rPr lang="en-US" sz="1300" b="1">
                <a:ea typeface="+mn-lt"/>
                <a:cs typeface="+mn-lt"/>
              </a:rPr>
              <a:t>Execution:</a:t>
            </a:r>
            <a:r>
              <a:rPr lang="en-US" sz="1300">
                <a:ea typeface="+mn-lt"/>
                <a:cs typeface="+mn-lt"/>
              </a:rPr>
              <a:t> The development work itself, complemented by daily stand-up meetings to maintain alignment and address any blockers. This phase involves building and testing the product incrementally.</a:t>
            </a:r>
            <a:endParaRPr lang="en-US" sz="1300"/>
          </a:p>
          <a:p>
            <a:pPr>
              <a:buFont typeface="Arial"/>
              <a:buChar char="•"/>
            </a:pPr>
            <a:r>
              <a:rPr lang="en-US" sz="1300" b="1">
                <a:ea typeface="+mn-lt"/>
                <a:cs typeface="+mn-lt"/>
              </a:rPr>
              <a:t>Review:</a:t>
            </a:r>
            <a:r>
              <a:rPr lang="en-US" sz="1300">
                <a:ea typeface="+mn-lt"/>
                <a:cs typeface="+mn-lt"/>
              </a:rPr>
              <a:t> At the end of each sprint, the team demonstrates the completed work to stakeholders in a sprint review meeting. This phase allows for feedback and ensures that the product is meeting user needs.</a:t>
            </a:r>
            <a:endParaRPr lang="en-US" sz="1300"/>
          </a:p>
          <a:p>
            <a:pPr>
              <a:buFont typeface="Arial"/>
              <a:buChar char="•"/>
            </a:pPr>
            <a:r>
              <a:rPr lang="en-US" sz="1300" b="1">
                <a:ea typeface="+mn-lt"/>
                <a:cs typeface="+mn-lt"/>
              </a:rPr>
              <a:t>Retrospective:</a:t>
            </a:r>
            <a:r>
              <a:rPr lang="en-US" sz="1300">
                <a:ea typeface="+mn-lt"/>
                <a:cs typeface="+mn-lt"/>
              </a:rPr>
              <a:t> The team reflects on the sprint to identify what went well and what can be improved. This phase is essential for continuous improvement and team development.</a:t>
            </a:r>
            <a:endParaRPr lang="en-US" sz="1300"/>
          </a:p>
          <a:p>
            <a:pPr>
              <a:buFont typeface="Arial"/>
              <a:buChar char="•"/>
            </a:pPr>
            <a:endParaRPr lang="en-US" sz="1300"/>
          </a:p>
        </p:txBody>
      </p:sp>
      <p:pic>
        <p:nvPicPr>
          <p:cNvPr id="5" name="Picture 4" descr="White puzzle with one red piece">
            <a:extLst>
              <a:ext uri="{FF2B5EF4-FFF2-40B4-BE49-F238E27FC236}">
                <a16:creationId xmlns:a16="http://schemas.microsoft.com/office/drawing/2014/main" id="{F9FAAB8F-9C15-9E64-D611-5676F1CE4638}"/>
              </a:ext>
            </a:extLst>
          </p:cNvPr>
          <p:cNvPicPr>
            <a:picLocks noChangeAspect="1"/>
          </p:cNvPicPr>
          <p:nvPr/>
        </p:nvPicPr>
        <p:blipFill rotWithShape="1">
          <a:blip r:embed="rId2"/>
          <a:srcRect l="28979" r="27342"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3998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BDCA18A7-CD2A-CC88-8D11-4ED338112617}"/>
              </a:ext>
            </a:extLst>
          </p:cNvPr>
          <p:cNvPicPr>
            <a:picLocks noChangeAspect="1"/>
          </p:cNvPicPr>
          <p:nvPr/>
        </p:nvPicPr>
        <p:blipFill rotWithShape="1">
          <a:blip r:embed="rId2"/>
          <a:srcRect l="28635" r="2698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3DB55-AFDE-354F-34B7-F42B7C522FF8}"/>
              </a:ext>
            </a:extLst>
          </p:cNvPr>
          <p:cNvSpPr>
            <a:spLocks noGrp="1"/>
          </p:cNvSpPr>
          <p:nvPr>
            <p:ph type="title"/>
          </p:nvPr>
        </p:nvSpPr>
        <p:spPr>
          <a:xfrm>
            <a:off x="6115317" y="405685"/>
            <a:ext cx="5464968" cy="1559301"/>
          </a:xfrm>
        </p:spPr>
        <p:txBody>
          <a:bodyPr>
            <a:normAutofit/>
          </a:bodyPr>
          <a:lstStyle/>
          <a:p>
            <a:r>
              <a:rPr lang="en-US" sz="4000">
                <a:ea typeface="+mj-lt"/>
                <a:cs typeface="+mj-lt"/>
              </a:rPr>
              <a:t>Describing Waterfall Model</a:t>
            </a:r>
            <a:endParaRPr lang="en-US" sz="4000"/>
          </a:p>
        </p:txBody>
      </p:sp>
      <p:sp>
        <p:nvSpPr>
          <p:cNvPr id="3" name="Content Placeholder 2">
            <a:extLst>
              <a:ext uri="{FF2B5EF4-FFF2-40B4-BE49-F238E27FC236}">
                <a16:creationId xmlns:a16="http://schemas.microsoft.com/office/drawing/2014/main" id="{6C69191F-82CA-6103-68F3-1A9F5A3C22B4}"/>
              </a:ext>
            </a:extLst>
          </p:cNvPr>
          <p:cNvSpPr>
            <a:spLocks noGrp="1"/>
          </p:cNvSpPr>
          <p:nvPr>
            <p:ph idx="1"/>
          </p:nvPr>
        </p:nvSpPr>
        <p:spPr>
          <a:xfrm>
            <a:off x="6115317" y="2743200"/>
            <a:ext cx="5247340" cy="3496878"/>
          </a:xfrm>
        </p:spPr>
        <p:txBody>
          <a:bodyPr vert="horz" lIns="91440" tIns="45720" rIns="91440" bIns="45720" rtlCol="0" anchor="ctr">
            <a:normAutofit/>
          </a:bodyPr>
          <a:lstStyle/>
          <a:p>
            <a:pPr marL="0" indent="0">
              <a:buNone/>
            </a:pPr>
            <a:r>
              <a:rPr lang="en-US" sz="1100">
                <a:ea typeface="+mn-lt"/>
                <a:cs typeface="+mn-lt"/>
              </a:rPr>
              <a:t>The waterfall model is a sequential approach with distinct phases:</a:t>
            </a:r>
            <a:endParaRPr lang="en-US" sz="1100"/>
          </a:p>
          <a:p>
            <a:pPr>
              <a:buFont typeface="Arial"/>
              <a:buChar char="•"/>
            </a:pPr>
            <a:r>
              <a:rPr lang="en-US" sz="1100" b="1">
                <a:ea typeface="+mn-lt"/>
                <a:cs typeface="+mn-lt"/>
              </a:rPr>
              <a:t>Requirements:</a:t>
            </a:r>
            <a:r>
              <a:rPr lang="en-US" sz="1100">
                <a:ea typeface="+mn-lt"/>
                <a:cs typeface="+mn-lt"/>
              </a:rPr>
              <a:t> Gathering all requirements before starting the design.</a:t>
            </a:r>
            <a:endParaRPr lang="en-US" sz="1100"/>
          </a:p>
          <a:p>
            <a:pPr>
              <a:buFont typeface="Arial"/>
              <a:buChar char="•"/>
            </a:pPr>
            <a:r>
              <a:rPr lang="en-US" sz="1100" b="1">
                <a:ea typeface="+mn-lt"/>
                <a:cs typeface="+mn-lt"/>
              </a:rPr>
              <a:t>Design:</a:t>
            </a:r>
            <a:r>
              <a:rPr lang="en-US" sz="1100">
                <a:ea typeface="+mn-lt"/>
                <a:cs typeface="+mn-lt"/>
              </a:rPr>
              <a:t> Creating the overall architecture and detailed design of the system.</a:t>
            </a:r>
            <a:endParaRPr lang="en-US" sz="1100"/>
          </a:p>
          <a:p>
            <a:pPr>
              <a:buFont typeface="Arial"/>
              <a:buChar char="•"/>
            </a:pPr>
            <a:r>
              <a:rPr lang="en-US" sz="1100" b="1">
                <a:ea typeface="+mn-lt"/>
                <a:cs typeface="+mn-lt"/>
              </a:rPr>
              <a:t>Implementation:</a:t>
            </a:r>
            <a:r>
              <a:rPr lang="en-US" sz="1100">
                <a:ea typeface="+mn-lt"/>
                <a:cs typeface="+mn-lt"/>
              </a:rPr>
              <a:t> Developing the actual code based on the design.</a:t>
            </a:r>
            <a:endParaRPr lang="en-US" sz="1100"/>
          </a:p>
          <a:p>
            <a:pPr>
              <a:buFont typeface="Arial"/>
              <a:buChar char="•"/>
            </a:pPr>
            <a:r>
              <a:rPr lang="en-US" sz="1100" b="1">
                <a:ea typeface="+mn-lt"/>
                <a:cs typeface="+mn-lt"/>
              </a:rPr>
              <a:t>Testing:</a:t>
            </a:r>
            <a:r>
              <a:rPr lang="en-US" sz="1100">
                <a:ea typeface="+mn-lt"/>
                <a:cs typeface="+mn-lt"/>
              </a:rPr>
              <a:t> Verifying that the system meets all requirements and is free of defects.</a:t>
            </a:r>
            <a:endParaRPr lang="en-US" sz="1100"/>
          </a:p>
          <a:p>
            <a:pPr>
              <a:buFont typeface="Arial"/>
            </a:pPr>
            <a:r>
              <a:rPr lang="en-US" sz="1100" b="1">
                <a:ea typeface="+mn-lt"/>
                <a:cs typeface="+mn-lt"/>
              </a:rPr>
              <a:t>Deployment:</a:t>
            </a:r>
            <a:r>
              <a:rPr lang="en-US" sz="1100">
                <a:ea typeface="+mn-lt"/>
                <a:cs typeface="+mn-lt"/>
              </a:rPr>
              <a:t> Releasing the system to users.</a:t>
            </a:r>
            <a:endParaRPr lang="en-US" sz="1100"/>
          </a:p>
          <a:p>
            <a:pPr>
              <a:buFont typeface="Arial"/>
            </a:pPr>
            <a:r>
              <a:rPr lang="en-US" sz="1100" b="1">
                <a:ea typeface="+mn-lt"/>
                <a:cs typeface="+mn-lt"/>
              </a:rPr>
              <a:t>Maintenance:</a:t>
            </a:r>
            <a:r>
              <a:rPr lang="en-US" sz="1100">
                <a:ea typeface="+mn-lt"/>
                <a:cs typeface="+mn-lt"/>
              </a:rPr>
              <a:t> Addressing any issues and making updates post-deployment.</a:t>
            </a:r>
          </a:p>
          <a:p>
            <a:pPr marL="0" indent="0">
              <a:buNone/>
            </a:pPr>
            <a:r>
              <a:rPr lang="en-US" sz="1100">
                <a:ea typeface="+mn-lt"/>
                <a:cs typeface="+mn-lt"/>
              </a:rPr>
              <a:t>In a waterfall model, each phase must be completed before moving on to the next. This approach is often rigid and can be inflexible when changes are needed. For example, if a requirement changes late in the project, it can be challenging and costly to go back and make adjustments.</a:t>
            </a:r>
            <a:endParaRPr lang="en-US" sz="1100"/>
          </a:p>
        </p:txBody>
      </p:sp>
    </p:spTree>
    <p:extLst>
      <p:ext uri="{BB962C8B-B14F-4D97-AF65-F5344CB8AC3E}">
        <p14:creationId xmlns:p14="http://schemas.microsoft.com/office/powerpoint/2010/main" val="210293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5503B-0F9F-9158-2BFC-7623655FEC5B}"/>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Waterfall or Agile Approach</a:t>
            </a:r>
            <a:endParaRPr lang="en-US" sz="4000"/>
          </a:p>
        </p:txBody>
      </p:sp>
      <p:sp>
        <p:nvSpPr>
          <p:cNvPr id="3" name="Content Placeholder 2">
            <a:extLst>
              <a:ext uri="{FF2B5EF4-FFF2-40B4-BE49-F238E27FC236}">
                <a16:creationId xmlns:a16="http://schemas.microsoft.com/office/drawing/2014/main" id="{65CF74EF-F6D3-2C05-F108-D801280A3A00}"/>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400">
                <a:ea typeface="+mn-lt"/>
                <a:cs typeface="+mn-lt"/>
              </a:rPr>
              <a:t>When choosing between a waterfall or Agile approach, consider the following factors:</a:t>
            </a:r>
            <a:endParaRPr lang="en-US" sz="1400"/>
          </a:p>
          <a:p>
            <a:r>
              <a:rPr lang="en-US" sz="1400" b="1">
                <a:ea typeface="+mn-lt"/>
                <a:cs typeface="+mn-lt"/>
              </a:rPr>
              <a:t>Project Complexity and Size:</a:t>
            </a:r>
            <a:r>
              <a:rPr lang="en-US" sz="1400">
                <a:ea typeface="+mn-lt"/>
                <a:cs typeface="+mn-lt"/>
              </a:rPr>
              <a:t> Agile is often better suited for complex and large projects due to its iterative nature.</a:t>
            </a:r>
          </a:p>
          <a:p>
            <a:pPr>
              <a:spcBef>
                <a:spcPts val="1000"/>
              </a:spcBef>
              <a:buFont typeface="Arial" panose="020B0604020202020204" pitchFamily="34" charset="0"/>
              <a:buChar char="•"/>
            </a:pPr>
            <a:r>
              <a:rPr lang="en-US" sz="1400" b="1">
                <a:ea typeface="+mn-lt"/>
                <a:cs typeface="+mn-lt"/>
              </a:rPr>
              <a:t>Flexibility of Requirements:</a:t>
            </a:r>
            <a:r>
              <a:rPr lang="en-US" sz="1400">
                <a:ea typeface="+mn-lt"/>
                <a:cs typeface="+mn-lt"/>
              </a:rPr>
              <a:t> If requirements are expected to change frequently, Agile's flexibility is advantageous.</a:t>
            </a:r>
          </a:p>
          <a:p>
            <a:r>
              <a:rPr lang="en-US" sz="1400" b="1">
                <a:ea typeface="+mn-lt"/>
                <a:cs typeface="+mn-lt"/>
              </a:rPr>
              <a:t>Stakeholder Involvement:</a:t>
            </a:r>
            <a:r>
              <a:rPr lang="en-US" sz="1400">
                <a:ea typeface="+mn-lt"/>
                <a:cs typeface="+mn-lt"/>
              </a:rPr>
              <a:t> Agile requires continuous stakeholder engagement and feedback.</a:t>
            </a:r>
            <a:endParaRPr lang="en-US" sz="1400"/>
          </a:p>
          <a:p>
            <a:pPr marL="0" indent="0">
              <a:buNone/>
            </a:pPr>
            <a:r>
              <a:rPr lang="en-US" sz="1400">
                <a:ea typeface="+mn-lt"/>
                <a:cs typeface="+mn-lt"/>
              </a:rPr>
              <a:t>In the SNHU Travel project, Agile allowed us to adapt to changes quickly and incorporate stakeholder feedback iteratively. This would have been challenging in a waterfall approach, where changes are harder to manage once the project is underway.</a:t>
            </a:r>
            <a:endParaRPr lang="en-US" sz="1400"/>
          </a:p>
        </p:txBody>
      </p:sp>
      <p:pic>
        <p:nvPicPr>
          <p:cNvPr id="5" name="Picture 4" descr="Cascade of waterfalls">
            <a:extLst>
              <a:ext uri="{FF2B5EF4-FFF2-40B4-BE49-F238E27FC236}">
                <a16:creationId xmlns:a16="http://schemas.microsoft.com/office/drawing/2014/main" id="{112357C5-D9F1-6831-9E9A-391277364B89}"/>
              </a:ext>
            </a:extLst>
          </p:cNvPr>
          <p:cNvPicPr>
            <a:picLocks noChangeAspect="1"/>
          </p:cNvPicPr>
          <p:nvPr/>
        </p:nvPicPr>
        <p:blipFill rotWithShape="1">
          <a:blip r:embed="rId2"/>
          <a:srcRect l="16046" r="32121" b="4"/>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94636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White bulbs with a yellow one standing out">
            <a:extLst>
              <a:ext uri="{FF2B5EF4-FFF2-40B4-BE49-F238E27FC236}">
                <a16:creationId xmlns:a16="http://schemas.microsoft.com/office/drawing/2014/main" id="{4B1C593E-C799-F1B9-F301-D1EBEEBCAB4D}"/>
              </a:ext>
            </a:extLst>
          </p:cNvPr>
          <p:cNvPicPr>
            <a:picLocks noChangeAspect="1"/>
          </p:cNvPicPr>
          <p:nvPr/>
        </p:nvPicPr>
        <p:blipFill rotWithShape="1">
          <a:blip r:embed="rId2"/>
          <a:srcRect l="33665" r="13754" b="-4"/>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96014-10E0-99D5-561F-A4D8956AC89F}"/>
              </a:ext>
            </a:extLst>
          </p:cNvPr>
          <p:cNvSpPr>
            <a:spLocks noGrp="1"/>
          </p:cNvSpPr>
          <p:nvPr>
            <p:ph type="title"/>
          </p:nvPr>
        </p:nvSpPr>
        <p:spPr>
          <a:xfrm>
            <a:off x="6115317" y="405685"/>
            <a:ext cx="5464968" cy="1559301"/>
          </a:xfrm>
        </p:spPr>
        <p:txBody>
          <a:bodyPr>
            <a:normAutofit/>
          </a:bodyPr>
          <a:lstStyle/>
          <a:p>
            <a:r>
              <a:rPr lang="en-US" sz="4000">
                <a:ea typeface="+mj-lt"/>
                <a:cs typeface="+mj-lt"/>
              </a:rPr>
              <a:t>Conclusion and Recommendations</a:t>
            </a:r>
            <a:endParaRPr lang="en-US" sz="4000"/>
          </a:p>
        </p:txBody>
      </p:sp>
      <p:sp>
        <p:nvSpPr>
          <p:cNvPr id="3" name="Content Placeholder 2">
            <a:extLst>
              <a:ext uri="{FF2B5EF4-FFF2-40B4-BE49-F238E27FC236}">
                <a16:creationId xmlns:a16="http://schemas.microsoft.com/office/drawing/2014/main" id="{641CD37B-0910-59BC-378B-90CB047262C8}"/>
              </a:ext>
            </a:extLst>
          </p:cNvPr>
          <p:cNvSpPr>
            <a:spLocks noGrp="1"/>
          </p:cNvSpPr>
          <p:nvPr>
            <p:ph idx="1"/>
          </p:nvPr>
        </p:nvSpPr>
        <p:spPr>
          <a:xfrm>
            <a:off x="6115317" y="2743200"/>
            <a:ext cx="5247340" cy="3496878"/>
          </a:xfrm>
        </p:spPr>
        <p:txBody>
          <a:bodyPr vert="horz" lIns="91440" tIns="45720" rIns="91440" bIns="45720" rtlCol="0" anchor="ctr">
            <a:normAutofit/>
          </a:bodyPr>
          <a:lstStyle/>
          <a:p>
            <a:pPr>
              <a:buNone/>
            </a:pPr>
            <a:r>
              <a:rPr lang="en-US" sz="1900">
                <a:ea typeface="+mn-lt"/>
                <a:cs typeface="+mn-lt"/>
              </a:rPr>
              <a:t>The SNHU Travel project demonstrated several benefits of the Agile methodology, including flexibility, improved team collaboration, and frequent stakeholder feedback. These factors contributed to the successful delivery of a high-quality product that met user needs.</a:t>
            </a:r>
            <a:endParaRPr lang="en-US" sz="1900"/>
          </a:p>
          <a:p>
            <a:pPr>
              <a:buNone/>
            </a:pPr>
            <a:r>
              <a:rPr lang="en-US" sz="1900">
                <a:ea typeface="+mn-lt"/>
                <a:cs typeface="+mn-lt"/>
              </a:rPr>
              <a:t>Based on these findings, it is recommended that ChadaTech consider transitioning to Agile methodologies for its development teams. This transition is likely to enhance product quality, increase team cohesion, and better align with stakeholder expectations</a:t>
            </a:r>
            <a:endParaRPr lang="en-US" sz="1900"/>
          </a:p>
          <a:p>
            <a:pPr>
              <a:buNone/>
            </a:pPr>
            <a:endParaRPr lang="en-US" sz="1900"/>
          </a:p>
        </p:txBody>
      </p:sp>
    </p:spTree>
    <p:extLst>
      <p:ext uri="{BB962C8B-B14F-4D97-AF65-F5344CB8AC3E}">
        <p14:creationId xmlns:p14="http://schemas.microsoft.com/office/powerpoint/2010/main" val="184484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481A-AD95-EA82-348E-F49BE1357C9C}"/>
              </a:ext>
            </a:extLst>
          </p:cNvPr>
          <p:cNvSpPr>
            <a:spLocks noGrp="1"/>
          </p:cNvSpPr>
          <p:nvPr>
            <p:ph type="title"/>
          </p:nvPr>
        </p:nvSpPr>
        <p:spPr/>
        <p:txBody>
          <a:bodyPr/>
          <a:lstStyle/>
          <a:p>
            <a:r>
              <a:rPr lang="en-US" dirty="0">
                <a:ea typeface="+mj-lt"/>
                <a:cs typeface="+mj-lt"/>
              </a:rPr>
              <a:t>References</a:t>
            </a:r>
            <a:endParaRPr lang="en-US" dirty="0"/>
          </a:p>
        </p:txBody>
      </p:sp>
      <p:sp>
        <p:nvSpPr>
          <p:cNvPr id="3" name="Content Placeholder 2">
            <a:extLst>
              <a:ext uri="{FF2B5EF4-FFF2-40B4-BE49-F238E27FC236}">
                <a16:creationId xmlns:a16="http://schemas.microsoft.com/office/drawing/2014/main" id="{DAD9BC3B-323D-35BE-5CF6-53522527F6A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References:</a:t>
            </a:r>
            <a:endParaRPr lang="en-US" dirty="0"/>
          </a:p>
          <a:p>
            <a:r>
              <a:rPr lang="en-US" dirty="0">
                <a:ea typeface="+mn-lt"/>
                <a:cs typeface="+mn-lt"/>
              </a:rPr>
              <a:t>Beck, K., et al. (2001). Manifesto for Agile Software Development.</a:t>
            </a:r>
            <a:endParaRPr lang="en-US" dirty="0"/>
          </a:p>
          <a:p>
            <a:r>
              <a:rPr lang="en-US" dirty="0">
                <a:ea typeface="+mn-lt"/>
                <a:cs typeface="+mn-lt"/>
              </a:rPr>
              <a:t>Cohn, M. (2010). Succeeding with Agile: Software Development Using Scrum.</a:t>
            </a:r>
            <a:endParaRPr lang="en-US"/>
          </a:p>
          <a:p>
            <a:r>
              <a:rPr lang="en-US" dirty="0">
                <a:ea typeface="+mn-lt"/>
                <a:cs typeface="+mn-lt"/>
              </a:rPr>
              <a:t>Schwaber, K., &amp; Sutherland, J. (2020). The Scrum Guide.</a:t>
            </a:r>
            <a:endParaRPr lang="en-US"/>
          </a:p>
          <a:p>
            <a:r>
              <a:rPr lang="en-US" dirty="0">
                <a:ea typeface="+mn-lt"/>
                <a:cs typeface="+mn-lt"/>
              </a:rPr>
              <a:t>Rubin, K. S. (2012). Essential Scrum: A Practical Guide to the Most Popular Agile Process.</a:t>
            </a:r>
            <a:endParaRPr lang="en-US" dirty="0"/>
          </a:p>
          <a:p>
            <a:endParaRPr lang="en-US" dirty="0"/>
          </a:p>
        </p:txBody>
      </p:sp>
    </p:spTree>
    <p:extLst>
      <p:ext uri="{BB962C8B-B14F-4D97-AF65-F5344CB8AC3E}">
        <p14:creationId xmlns:p14="http://schemas.microsoft.com/office/powerpoint/2010/main" val="1193047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Transitioning to Scrum-Agile</vt:lpstr>
      <vt:lpstr>Explaining Agile Roles</vt:lpstr>
      <vt:lpstr>Explaining Agile Phases</vt:lpstr>
      <vt:lpstr>Describing Waterfall Model</vt:lpstr>
      <vt:lpstr>Waterfall or Agile Approach</vt:lpstr>
      <vt:lpstr>Conclusion and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2024-06-23T16:27:41Z</dcterms:created>
  <dcterms:modified xsi:type="dcterms:W3CDTF">2024-06-23T16:52:52Z</dcterms:modified>
</cp:coreProperties>
</file>