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8" r:id="rId4"/>
    <p:sldId id="264" r:id="rId5"/>
    <p:sldId id="268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4" r:id="rId19"/>
    <p:sldId id="310" r:id="rId20"/>
    <p:sldId id="266" r:id="rId21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92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Click to move the slide</a:t>
            </a: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111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112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B4960CF-0656-4123-BCE8-6657A1CF0363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471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95520" y="4479840"/>
            <a:ext cx="5563440" cy="3665160"/>
          </a:xfrm>
          <a:prstGeom prst="rect">
            <a:avLst/>
          </a:prstGeom>
          <a:noFill/>
          <a:ln w="0">
            <a:noFill/>
          </a:ln>
        </p:spPr>
        <p:txBody>
          <a:bodyPr lIns="92880" tIns="46440" rIns="92880" bIns="46440" anchor="t"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0"/>
          </p:nvPr>
        </p:nvSpPr>
        <p:spPr>
          <a:xfrm>
            <a:off x="3939480" y="8841960"/>
            <a:ext cx="3013560" cy="466560"/>
          </a:xfrm>
          <a:prstGeom prst="rect">
            <a:avLst/>
          </a:prstGeom>
          <a:noFill/>
          <a:ln w="0">
            <a:noFill/>
          </a:ln>
        </p:spPr>
        <p:txBody>
          <a:bodyPr lIns="92880" tIns="46440" rIns="92880" bIns="4644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A09433-E71A-4543-BA99-3A5547AB939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E915B4-6D7E-4B28-A6C8-5836D54345C2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CF837F-9AD1-4868-82EE-96F8DCCD7956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CF30B7-022B-4203-9533-5CCC6DB558C8}" type="slidenum">
              <a:t>‹#›</a:t>
            </a:fld>
            <a:endParaRPr dirty="0"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/>
          </p:nvPr>
        </p:nvSpPr>
        <p:spPr>
          <a:xfrm>
            <a:off x="83808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/>
          </p:nvPr>
        </p:nvSpPr>
        <p:spPr>
          <a:xfrm>
            <a:off x="439344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/>
          </p:nvPr>
        </p:nvSpPr>
        <p:spPr>
          <a:xfrm>
            <a:off x="794916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3F75F8-5CC1-4BC5-A6B7-A856108A9CF9}" type="slidenum">
              <a:t>‹#›</a:t>
            </a:fld>
            <a:endParaRPr dirty="0"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FB8BD8-8848-47D8-84AD-3D306C35A2C7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E86E87-B101-4B70-B4B0-AD35864081C6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E8C1CC-A332-4B1F-8871-C1C0852B2FD5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632004C-EA16-4B17-934D-F3F01D4A4F60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FA14E0-E152-4178-9E22-757A4E2C439D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A3D197-188E-47C2-A6D9-81817834F4DD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19921D0-70BB-41D0-96B1-D1EFE82AA0D8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9B7940-3BC1-4FD5-B788-14ED746F7830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0B534-CFD1-4565-8BE9-B2CD94A528FB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55947F-6866-490A-8973-D74FA1DF9BF2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55B305-0877-442D-B54D-FEF1ED0D89ED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A521E7-EF41-4BEA-902F-50F0BF5C03A7}" type="slidenum">
              <a:t>‹#›</a:t>
            </a:fld>
            <a:endParaRPr dirty="0"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83808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/>
          </p:nvPr>
        </p:nvSpPr>
        <p:spPr>
          <a:xfrm>
            <a:off x="439344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/>
          </p:nvPr>
        </p:nvSpPr>
        <p:spPr>
          <a:xfrm>
            <a:off x="794916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9F90A4-D9F7-4696-9F91-42E0B24DCEFA}" type="slidenum">
              <a:t>‹#›</a:t>
            </a:fld>
            <a:endParaRPr dirty="0"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AE4D46-E52F-443C-8822-CC6FDD651A52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D20DBE-1789-4644-AD09-3DE39E6C579C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5C2F9F-FC5F-4188-A08A-42940E462E6D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531FEC-DAF8-48C5-96EC-45E87161F888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FE899F-7E7D-495E-8682-867B1DAA8930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87F670-FEC1-4570-BEBD-16516BF4A5C8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FEE585-F8B8-4041-9573-5B0A7CE7561A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841680" cy="799920"/>
          </a:xfrm>
          <a:prstGeom prst="rect">
            <a:avLst/>
          </a:prstGeom>
          <a:ln w="0">
            <a:noFill/>
          </a:ln>
        </p:spPr>
      </p:pic>
      <p:grpSp>
        <p:nvGrpSpPr>
          <p:cNvPr id="26" name="Group 12"/>
          <p:cNvGrpSpPr/>
          <p:nvPr/>
        </p:nvGrpSpPr>
        <p:grpSpPr>
          <a:xfrm>
            <a:off x="846000" y="6285240"/>
            <a:ext cx="10519200" cy="172080"/>
            <a:chOff x="846000" y="6285240"/>
            <a:chExt cx="10519200" cy="172080"/>
          </a:xfrm>
        </p:grpSpPr>
        <p:sp>
          <p:nvSpPr>
            <p:cNvPr id="2" name="Rectangle 8"/>
            <p:cNvSpPr/>
            <p:nvPr/>
          </p:nvSpPr>
          <p:spPr>
            <a:xfrm>
              <a:off x="847080" y="6285240"/>
              <a:ext cx="10515240" cy="9108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tangle 9"/>
            <p:cNvSpPr/>
            <p:nvPr/>
          </p:nvSpPr>
          <p:spPr>
            <a:xfrm>
              <a:off x="846000" y="6408720"/>
              <a:ext cx="10517760" cy="48600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Rectangle 16"/>
            <p:cNvSpPr/>
            <p:nvPr/>
          </p:nvSpPr>
          <p:spPr>
            <a:xfrm>
              <a:off x="846000" y="6378120"/>
              <a:ext cx="105192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4038480" y="6453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&lt;footer&gt;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86104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37D8F9-D654-4BD4-AA89-46ADD9E19AC3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200" b="0" strike="noStrike" spc="-1" dirty="0">
              <a:latin typeface="Times New Roman"/>
            </a:endParaRPr>
          </a:p>
        </p:txBody>
      </p:sp>
      <p:pic>
        <p:nvPicPr>
          <p:cNvPr id="9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1523520" cy="1447560"/>
          </a:xfrm>
          <a:prstGeom prst="rect">
            <a:avLst/>
          </a:prstGeom>
          <a:ln w="0">
            <a:noFill/>
          </a:ln>
        </p:spPr>
      </p:pic>
      <p:sp>
        <p:nvSpPr>
          <p:cNvPr id="10" name="Rectangle 18"/>
          <p:cNvSpPr/>
          <p:nvPr/>
        </p:nvSpPr>
        <p:spPr>
          <a:xfrm>
            <a:off x="558720" y="5832000"/>
            <a:ext cx="10985040" cy="6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Rectangle 8"/>
          <p:cNvSpPr/>
          <p:nvPr/>
        </p:nvSpPr>
        <p:spPr>
          <a:xfrm>
            <a:off x="1650240" y="5992560"/>
            <a:ext cx="96465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</a:rPr>
              <a:t>Indira College of Engineering &amp;Management, Pune</a:t>
            </a:r>
            <a:endParaRPr lang="en-IN" sz="3600" b="0" strike="noStrike" spc="-1" dirty="0">
              <a:latin typeface="Arial"/>
            </a:endParaRPr>
          </a:p>
        </p:txBody>
      </p:sp>
      <p:grpSp>
        <p:nvGrpSpPr>
          <p:cNvPr id="12" name="Group 19"/>
          <p:cNvGrpSpPr/>
          <p:nvPr/>
        </p:nvGrpSpPr>
        <p:grpSpPr>
          <a:xfrm>
            <a:off x="846000" y="5838480"/>
            <a:ext cx="10519200" cy="172080"/>
            <a:chOff x="846000" y="5838480"/>
            <a:chExt cx="10519200" cy="172080"/>
          </a:xfrm>
        </p:grpSpPr>
        <p:sp>
          <p:nvSpPr>
            <p:cNvPr id="13" name="Rectangle 20"/>
            <p:cNvSpPr/>
            <p:nvPr/>
          </p:nvSpPr>
          <p:spPr>
            <a:xfrm>
              <a:off x="847080" y="5838480"/>
              <a:ext cx="10515240" cy="9108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Rectangle 21"/>
            <p:cNvSpPr/>
            <p:nvPr/>
          </p:nvSpPr>
          <p:spPr>
            <a:xfrm>
              <a:off x="846000" y="5961960"/>
              <a:ext cx="10517760" cy="48600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tangle 22"/>
            <p:cNvSpPr/>
            <p:nvPr/>
          </p:nvSpPr>
          <p:spPr>
            <a:xfrm>
              <a:off x="846000" y="5931000"/>
              <a:ext cx="105192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" name="Group 24"/>
          <p:cNvGrpSpPr/>
          <p:nvPr/>
        </p:nvGrpSpPr>
        <p:grpSpPr>
          <a:xfrm>
            <a:off x="3322440" y="3441600"/>
            <a:ext cx="5388120" cy="195840"/>
            <a:chOff x="3322440" y="3441600"/>
            <a:chExt cx="5388120" cy="195840"/>
          </a:xfrm>
        </p:grpSpPr>
        <p:grpSp>
          <p:nvGrpSpPr>
            <p:cNvPr id="17" name="Group 10"/>
            <p:cNvGrpSpPr/>
            <p:nvPr/>
          </p:nvGrpSpPr>
          <p:grpSpPr>
            <a:xfrm>
              <a:off x="8528040" y="3441600"/>
              <a:ext cx="182520" cy="182520"/>
              <a:chOff x="8528040" y="3441600"/>
              <a:chExt cx="182520" cy="182520"/>
            </a:xfrm>
          </p:grpSpPr>
          <p:sp>
            <p:nvSpPr>
              <p:cNvPr id="18" name="Oval 11"/>
              <p:cNvSpPr/>
              <p:nvPr/>
            </p:nvSpPr>
            <p:spPr>
              <a:xfrm>
                <a:off x="8528040" y="3441600"/>
                <a:ext cx="182520" cy="182520"/>
              </a:xfrm>
              <a:prstGeom prst="ellipse">
                <a:avLst/>
              </a:prstGeom>
              <a:blipFill rotWithShape="0">
                <a:blip r:embed="rId16">
                  <a:alphaModFix amt="75000"/>
                </a:blip>
                <a:srcRect/>
                <a:tile/>
              </a:blipFill>
              <a:ln>
                <a:noFill/>
              </a:ln>
              <a:effectLst>
                <a:outerShdw blurRad="50760" dist="75858" dir="2700000" algn="tl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Oval 12"/>
              <p:cNvSpPr/>
              <p:nvPr/>
            </p:nvSpPr>
            <p:spPr>
              <a:xfrm>
                <a:off x="8574480" y="3488400"/>
                <a:ext cx="90000" cy="885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" name="Group 13"/>
            <p:cNvGrpSpPr/>
            <p:nvPr/>
          </p:nvGrpSpPr>
          <p:grpSpPr>
            <a:xfrm>
              <a:off x="3322440" y="3454920"/>
              <a:ext cx="182520" cy="182520"/>
              <a:chOff x="3322440" y="3454920"/>
              <a:chExt cx="182520" cy="182520"/>
            </a:xfrm>
          </p:grpSpPr>
          <p:sp>
            <p:nvSpPr>
              <p:cNvPr id="21" name="Oval 14"/>
              <p:cNvSpPr/>
              <p:nvPr/>
            </p:nvSpPr>
            <p:spPr>
              <a:xfrm>
                <a:off x="3322440" y="3454920"/>
                <a:ext cx="182520" cy="182520"/>
              </a:xfrm>
              <a:prstGeom prst="ellipse">
                <a:avLst/>
              </a:prstGeom>
              <a:blipFill rotWithShape="0">
                <a:blip r:embed="rId16">
                  <a:alphaModFix amt="75000"/>
                </a:blip>
                <a:srcRect/>
                <a:tile/>
              </a:blipFill>
              <a:ln>
                <a:noFill/>
              </a:ln>
              <a:effectLst>
                <a:outerShdw blurRad="50760" dist="75858" dir="8100000" algn="tr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Oval 15"/>
              <p:cNvSpPr/>
              <p:nvPr/>
            </p:nvSpPr>
            <p:spPr>
              <a:xfrm>
                <a:off x="3368520" y="3501720"/>
                <a:ext cx="90000" cy="885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23" name="Picture 23"/>
            <p:cNvPicPr/>
            <p:nvPr/>
          </p:nvPicPr>
          <p:blipFill>
            <a:blip r:embed="rId17"/>
            <a:stretch/>
          </p:blipFill>
          <p:spPr>
            <a:xfrm>
              <a:off x="3496680" y="3508200"/>
              <a:ext cx="5037840" cy="8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841680" cy="799920"/>
          </a:xfrm>
          <a:prstGeom prst="rect">
            <a:avLst/>
          </a:prstGeom>
          <a:ln w="0">
            <a:noFill/>
          </a:ln>
        </p:spPr>
      </p:pic>
      <p:grpSp>
        <p:nvGrpSpPr>
          <p:cNvPr id="62" name="Group 12"/>
          <p:cNvGrpSpPr/>
          <p:nvPr/>
        </p:nvGrpSpPr>
        <p:grpSpPr>
          <a:xfrm>
            <a:off x="846000" y="6285240"/>
            <a:ext cx="10519200" cy="172080"/>
            <a:chOff x="846000" y="6285240"/>
            <a:chExt cx="10519200" cy="172080"/>
          </a:xfrm>
        </p:grpSpPr>
        <p:sp>
          <p:nvSpPr>
            <p:cNvPr id="63" name="Rectangle 8"/>
            <p:cNvSpPr/>
            <p:nvPr/>
          </p:nvSpPr>
          <p:spPr>
            <a:xfrm>
              <a:off x="847080" y="6285240"/>
              <a:ext cx="10515240" cy="9108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Rectangle 9"/>
            <p:cNvSpPr/>
            <p:nvPr/>
          </p:nvSpPr>
          <p:spPr>
            <a:xfrm>
              <a:off x="846000" y="6408720"/>
              <a:ext cx="10517760" cy="48600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Rectangle 16"/>
            <p:cNvSpPr/>
            <p:nvPr/>
          </p:nvSpPr>
          <p:spPr>
            <a:xfrm>
              <a:off x="846000" y="6378120"/>
              <a:ext cx="105192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Fifth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dt" idx="4"/>
          </p:nvPr>
        </p:nvSpPr>
        <p:spPr>
          <a:xfrm>
            <a:off x="8380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 idx="5"/>
          </p:nvPr>
        </p:nvSpPr>
        <p:spPr>
          <a:xfrm>
            <a:off x="4038480" y="6453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&lt;footer&gt;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6"/>
          </p:nvPr>
        </p:nvSpPr>
        <p:spPr>
          <a:xfrm>
            <a:off x="86104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E5A8EF-54BD-4230-A57D-362EE383F5B8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2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STQA%20Covid%2019%20Mini%20Project/login.php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89040" y="3602160"/>
            <a:ext cx="33692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1. Kharmate Mayur Sambhaji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2. Uttekar Aniket Rajesh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3.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Kudale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Yash Satish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115" name="Subtitle 2"/>
          <p:cNvSpPr/>
          <p:nvPr/>
        </p:nvSpPr>
        <p:spPr>
          <a:xfrm>
            <a:off x="8068680" y="3754440"/>
            <a:ext cx="3369240" cy="165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Guided by: 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Prof.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Anita Patil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7FA7C7-90F9-4A44-8CF0-CB69D511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88" y="1570038"/>
            <a:ext cx="9142412" cy="153352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STQA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286" y="589084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 Mobile Number Regular Expression :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[0-9]{10}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884" y="1512285"/>
            <a:ext cx="8456232" cy="47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6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286" y="589084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6. Aadhar </a:t>
            </a:r>
            <a:r>
              <a:rPr lang="en-IN" sz="18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Card Number </a:t>
            </a: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Regular Expression :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[0-9]{12}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884" y="1512285"/>
            <a:ext cx="8456231" cy="47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1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286" y="589084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 Filling Whole Form :</a:t>
            </a:r>
            <a:endParaRPr lang="en-IN" sz="1800" b="1" dirty="0">
              <a:effectLst/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884" y="1512285"/>
            <a:ext cx="8456231" cy="47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286" y="589084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8. Submitting Form:</a:t>
            </a:r>
            <a:endParaRPr lang="en-IN" sz="1800" b="1" dirty="0">
              <a:effectLst/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885" y="1512285"/>
            <a:ext cx="8456229" cy="47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0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286" y="589084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IN" sz="18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Searching Test Details </a:t>
            </a: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:</a:t>
            </a:r>
            <a:endParaRPr lang="en-IN" sz="1800" b="1" dirty="0">
              <a:effectLst/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885" y="1512285"/>
            <a:ext cx="8456229" cy="47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0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286" y="589084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10. </a:t>
            </a:r>
            <a:r>
              <a:rPr lang="en-IN" sz="18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Output of Search </a:t>
            </a: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:</a:t>
            </a:r>
            <a:endParaRPr lang="en-IN" sz="1800" b="1" dirty="0">
              <a:effectLst/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886" y="1512285"/>
            <a:ext cx="8456227" cy="47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3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286" y="589084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11. </a:t>
            </a:r>
            <a:r>
              <a:rPr lang="en-IN" sz="18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Test Detail Search Output</a:t>
            </a: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:</a:t>
            </a:r>
            <a:endParaRPr lang="en-IN" sz="1800" b="1" dirty="0">
              <a:effectLst/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886" y="1512285"/>
            <a:ext cx="8456227" cy="47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3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4594-9771-4CA1-A7EF-8C01C8EE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718" y="83686"/>
            <a:ext cx="5685812" cy="8746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Test Cases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2BE15E-795A-426C-B3D5-F4297869C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15207"/>
              </p:ext>
            </p:extLst>
          </p:nvPr>
        </p:nvGraphicFramePr>
        <p:xfrm>
          <a:off x="580965" y="1354014"/>
          <a:ext cx="11030070" cy="402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80">
                  <a:extLst>
                    <a:ext uri="{9D8B030D-6E8A-4147-A177-3AD203B41FA5}">
                      <a16:colId xmlns:a16="http://schemas.microsoft.com/office/drawing/2014/main" val="3520368860"/>
                    </a:ext>
                  </a:extLst>
                </a:gridCol>
                <a:gridCol w="8643193">
                  <a:extLst>
                    <a:ext uri="{9D8B030D-6E8A-4147-A177-3AD203B41FA5}">
                      <a16:colId xmlns:a16="http://schemas.microsoft.com/office/drawing/2014/main" val="3066376689"/>
                    </a:ext>
                  </a:extLst>
                </a:gridCol>
                <a:gridCol w="1825197">
                  <a:extLst>
                    <a:ext uri="{9D8B030D-6E8A-4147-A177-3AD203B41FA5}">
                      <a16:colId xmlns:a16="http://schemas.microsoft.com/office/drawing/2014/main" val="491933322"/>
                    </a:ext>
                  </a:extLst>
                </a:gridCol>
              </a:tblGrid>
              <a:tr h="36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Pass or Not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137898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Is the login page visible?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688211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Are we able to Enter the Email and Password?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487816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Does Password Hides after we type it?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5184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Does Login button redirects to proper page after we click on it?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865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Does Full Name Textbox takes only Character String as input?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0278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Does Mobile Number Takes only 10 Numbers and gives right prompt if we Enter wrong format?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78581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Are we able to Select Date of Birth?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87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84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2BE15E-795A-426C-B3D5-F4297869C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25212"/>
              </p:ext>
            </p:extLst>
          </p:nvPr>
        </p:nvGraphicFramePr>
        <p:xfrm>
          <a:off x="920993" y="1418484"/>
          <a:ext cx="10138997" cy="402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661">
                  <a:extLst>
                    <a:ext uri="{9D8B030D-6E8A-4147-A177-3AD203B41FA5}">
                      <a16:colId xmlns:a16="http://schemas.microsoft.com/office/drawing/2014/main" val="3520368860"/>
                    </a:ext>
                  </a:extLst>
                </a:gridCol>
                <a:gridCol w="7614138">
                  <a:extLst>
                    <a:ext uri="{9D8B030D-6E8A-4147-A177-3AD203B41FA5}">
                      <a16:colId xmlns:a16="http://schemas.microsoft.com/office/drawing/2014/main" val="3066376689"/>
                    </a:ext>
                  </a:extLst>
                </a:gridCol>
                <a:gridCol w="1907198">
                  <a:extLst>
                    <a:ext uri="{9D8B030D-6E8A-4147-A177-3AD203B41FA5}">
                      <a16:colId xmlns:a16="http://schemas.microsoft.com/office/drawing/2014/main" val="491933322"/>
                    </a:ext>
                  </a:extLst>
                </a:gridCol>
              </a:tblGrid>
              <a:tr h="362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Pass or Not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137898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Does Aadhar Card No Takes only 12 Numbers and gives right prompt if we Enter wrong format?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458931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Are we able to fill Address , State 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665909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Are we able to Select Test type and Time slot?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688211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Is submit Button working Properly and gives us proper Prompt?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487816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Are we able to enter the patient name / Mobile No. to search details?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5184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Are we getting the proper search result after clicking search button?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865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Are we able to see details after clicking on detail button?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02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2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287640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D0D0D"/>
                </a:solidFill>
                <a:latin typeface="Times New Roman"/>
              </a:rPr>
              <a:t>Conclusion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Indira College of Engineering Management, Parandwadi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DEB58B-7581-4A77-A909-4850C1FC5BE7}" type="slidenum">
              <a:rPr/>
              <a:t>19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8CA64A73-51C1-4A0D-8D30-CADB6DD07A54}" type="datetime1">
              <a:rPr lang="en-IN"/>
              <a:t>16-11-2022</a:t>
            </a:fld>
            <a:endParaRPr lang="en-IN" dirty="0"/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689A7D18-E82B-4AA0-B595-90FC10EC132B}"/>
              </a:ext>
            </a:extLst>
          </p:cNvPr>
          <p:cNvSpPr txBox="1">
            <a:spLocks/>
          </p:cNvSpPr>
          <p:nvPr/>
        </p:nvSpPr>
        <p:spPr>
          <a:xfrm>
            <a:off x="413238" y="1705707"/>
            <a:ext cx="10225454" cy="124850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001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, We were able to create a dynamic website of Covid-19 information and were also able to test it using Regular Expression as well as  Use case Test Cases .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287640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D0D0D"/>
                </a:solidFill>
                <a:latin typeface="Times New Roman"/>
              </a:rPr>
              <a:t>Aim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Box 8"/>
          <p:cNvSpPr/>
          <p:nvPr/>
        </p:nvSpPr>
        <p:spPr>
          <a:xfrm>
            <a:off x="587784" y="2105407"/>
            <a:ext cx="10765536" cy="16865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Dynamic website of covid-19 information using HTML, CSS, JAVASCRIPT And PHP, MySQL database to store user account, comment, and registration form details. Regular Expression testcases for testing purpose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Indira College of Engineering Management, Parandwadi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9BB9AF-E975-4B37-99F9-5F9FC999B706}" type="slidenum">
              <a:t>2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283A1B03-6A71-483D-854C-78E5EA5DCE6A}" type="datetime1">
              <a:rPr lang="en-IN"/>
              <a:t>16-11-2022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244440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D0D0D"/>
                </a:solidFill>
                <a:latin typeface="Times New Roman"/>
              </a:rPr>
              <a:t>S/W to be used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32" name="Table 6"/>
          <p:cNvGraphicFramePr/>
          <p:nvPr>
            <p:extLst>
              <p:ext uri="{D42A27DB-BD31-4B8C-83A1-F6EECF244321}">
                <p14:modId xmlns:p14="http://schemas.microsoft.com/office/powerpoint/2010/main" val="604170068"/>
              </p:ext>
            </p:extLst>
          </p:nvPr>
        </p:nvGraphicFramePr>
        <p:xfrm>
          <a:off x="1579680" y="2156760"/>
          <a:ext cx="8127720" cy="267048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Software Component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Details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Operating System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Windows 11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Software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Chrome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2555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Frontend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 , CSS , JS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0926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Side Language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309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Tool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XAMPP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Indira College of Engineering Management, Parandwadi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CE4247-DCD9-4978-8217-38437160E63B}" type="slidenum">
              <a:rPr/>
              <a:t>3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96FAF9F6-1BE3-4CDB-9EF9-CD6D7C1C3D18}" type="datetime1">
              <a:rPr lang="en-IN"/>
              <a:t>16-11-2022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8693"/>
              </p:ext>
            </p:extLst>
          </p:nvPr>
        </p:nvGraphicFramePr>
        <p:xfrm>
          <a:off x="1483360" y="2255520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i7 10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 , 2.4 GHz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 GB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(If Required)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 RAM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PlaceHolder 1">
            <a:extLst>
              <a:ext uri="{FF2B5EF4-FFF2-40B4-BE49-F238E27FC236}">
                <a16:creationId xmlns:a16="http://schemas.microsoft.com/office/drawing/2014/main" id="{2767DD8D-676B-4193-BC00-9E08CE47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244440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0D0D0D"/>
                </a:solidFill>
                <a:latin typeface="Times New Roman"/>
              </a:rPr>
              <a:t>H</a:t>
            </a:r>
            <a:r>
              <a:rPr lang="en-US" sz="4400" b="1" strike="noStrike" spc="-1" dirty="0">
                <a:solidFill>
                  <a:srgbClr val="0D0D0D"/>
                </a:solidFill>
                <a:latin typeface="Times New Roman"/>
              </a:rPr>
              <a:t>/W to be used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412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0C1B-5399-4603-9DFA-7410E436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79" y="1362808"/>
            <a:ext cx="10802935" cy="47420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: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the process of evaluating a system or its components to find whether it 	satisfies the specified requirements or not.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charset="0"/>
                <a:ea typeface="宋体" charset="0"/>
                <a:cs typeface="Lucida Sans" charset="0"/>
              </a:rPr>
              <a:t>T</a:t>
            </a:r>
            <a:r>
              <a:rPr lang="en-US" altLang="zh-CN" sz="2400" b="1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Lucida Sans" charset="0"/>
              </a:rPr>
              <a:t>est </a:t>
            </a:r>
            <a:r>
              <a:rPr lang="en-US" altLang="zh-CN" sz="2400" b="1" dirty="0">
                <a:latin typeface="Times New Roman" charset="0"/>
                <a:ea typeface="宋体" charset="0"/>
                <a:cs typeface="Lucida Sans" charset="0"/>
              </a:rPr>
              <a:t>C</a:t>
            </a:r>
            <a:r>
              <a:rPr lang="en-US" altLang="zh-CN" sz="2400" b="1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Lucida Sans" charset="0"/>
              </a:rPr>
              <a:t>ases : </a:t>
            </a:r>
          </a:p>
          <a:p>
            <a:r>
              <a:rPr lang="en-US" altLang="zh-CN" sz="2400" b="1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Lucida Sans" charset="0"/>
              </a:rPr>
              <a:t>	</a:t>
            </a:r>
            <a:r>
              <a:rPr lang="en-US" altLang="zh-CN" sz="240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Lucida Sans" charset="0"/>
              </a:rPr>
              <a:t>A Test Case is a set of actions executed to verify a particular feature or 	functionality of your software application. A Test Case contains test steps, test 	data, precondition, postcondition developed for specific test scenario to verify 	any requirement.</a:t>
            </a:r>
          </a:p>
          <a:p>
            <a:endParaRPr lang="en-US" altLang="zh-CN" sz="200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Lucida San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testcases 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testcase is a pattern that is used to match in input text. A 	pattern consists of one or more character literals, operators, or constructs.</a:t>
            </a: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6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0C1B-5399-4603-9DFA-7410E436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88" y="92471"/>
            <a:ext cx="4903297" cy="105805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914400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1. Login page of Covid-19 Testing Management System :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  <a:hlinkClick r:id="rId2"/>
              </a:rPr>
              <a:t>http://localhost/STQA Covid 19 Mini Project/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  <a:hlinkClick r:id="rId2"/>
              </a:rPr>
              <a:t>login.php</a:t>
            </a:r>
            <a:endParaRPr lang="en-IN" sz="18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01" y="1616143"/>
            <a:ext cx="8271597" cy="46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5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286" y="589084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2. Filling Login details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0202" y="1616143"/>
            <a:ext cx="8271596" cy="46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4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286" y="589084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 Registration Form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883" y="1512285"/>
            <a:ext cx="8456234" cy="47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459B5-F787-4318-8A4A-69B497A06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7286" y="589084"/>
            <a:ext cx="10697428" cy="70174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4. Full Name Regular Expression :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[A-Za-z ]+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F7EDE-8CAA-4950-8C8A-70E6D480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884" y="1512285"/>
            <a:ext cx="8456232" cy="47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5787</TotalTime>
  <Words>611</Words>
  <Application>Microsoft Office PowerPoint</Application>
  <PresentationFormat>Widescreen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Symbol</vt:lpstr>
      <vt:lpstr>Times New Roman</vt:lpstr>
      <vt:lpstr>Wingdings</vt:lpstr>
      <vt:lpstr>Office Theme</vt:lpstr>
      <vt:lpstr>Office Theme</vt:lpstr>
      <vt:lpstr>Mini Project  STQA</vt:lpstr>
      <vt:lpstr>Aim</vt:lpstr>
      <vt:lpstr>S/W to be used</vt:lpstr>
      <vt:lpstr>H/W to be used</vt:lpstr>
      <vt:lpstr>Introduction</vt:lpstr>
      <vt:lpstr>Evaluation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Test Cases :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staff</dc:creator>
  <dc:description/>
  <cp:lastModifiedBy>Mayur Kharmate</cp:lastModifiedBy>
  <cp:revision>463</cp:revision>
  <cp:lastPrinted>2017-09-01T05:20:22Z</cp:lastPrinted>
  <dcterms:created xsi:type="dcterms:W3CDTF">2016-08-04T06:06:01Z</dcterms:created>
  <dcterms:modified xsi:type="dcterms:W3CDTF">2022-11-16T17:02:30Z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0x0101001336ED0A6AABD1418D96B475C1E041AA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