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7192" autoAdjust="0"/>
  </p:normalViewPr>
  <p:slideViewPr>
    <p:cSldViewPr snapToGrid="0">
      <p:cViewPr varScale="1">
        <p:scale>
          <a:sx n="109" d="100"/>
          <a:sy n="109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Click to move the slide</a:t>
            </a: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110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111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112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B4960CF-0656-4123-BCE8-6657A1CF0363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471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95520" y="4479840"/>
            <a:ext cx="5563440" cy="3665160"/>
          </a:xfrm>
          <a:prstGeom prst="rect">
            <a:avLst/>
          </a:prstGeom>
          <a:noFill/>
          <a:ln w="0">
            <a:noFill/>
          </a:ln>
        </p:spPr>
        <p:txBody>
          <a:bodyPr lIns="92880" tIns="46440" rIns="92880" bIns="46440" anchor="t">
            <a:noAutofit/>
          </a:bodyPr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0"/>
          </p:nvPr>
        </p:nvSpPr>
        <p:spPr>
          <a:xfrm>
            <a:off x="3939480" y="8841960"/>
            <a:ext cx="3013560" cy="466560"/>
          </a:xfrm>
          <a:prstGeom prst="rect">
            <a:avLst/>
          </a:prstGeom>
          <a:noFill/>
          <a:ln w="0">
            <a:noFill/>
          </a:ln>
        </p:spPr>
        <p:txBody>
          <a:bodyPr lIns="92880" tIns="46440" rIns="92880" bIns="4644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A09433-E71A-4543-BA99-3A5547AB939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 dirty="0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E915B4-6D7E-4B28-A6C8-5836D54345C2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CF837F-9AD1-4868-82EE-96F8DCCD7956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CF30B7-022B-4203-9533-5CCC6DB558C8}" type="slidenum">
              <a:t>‹#›</a:t>
            </a:fld>
            <a:endParaRPr dirty="0"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/>
          </p:nvPr>
        </p:nvSpPr>
        <p:spPr>
          <a:xfrm>
            <a:off x="83808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/>
          </p:nvPr>
        </p:nvSpPr>
        <p:spPr>
          <a:xfrm>
            <a:off x="439344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/>
          </p:nvPr>
        </p:nvSpPr>
        <p:spPr>
          <a:xfrm>
            <a:off x="794916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3F75F8-5CC1-4BC5-A6B7-A856108A9CF9}" type="slidenum">
              <a:t>‹#›</a:t>
            </a:fld>
            <a:endParaRPr dirty="0"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EFB8BD8-8848-47D8-84AD-3D306C35A2C7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E86E87-B101-4B70-B4B0-AD35864081C6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E8C1CC-A332-4B1F-8871-C1C0852B2FD5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632004C-EA16-4B17-934D-F3F01D4A4F60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CFA14E0-E152-4178-9E22-757A4E2C439D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A3D197-188E-47C2-A6D9-81817834F4DD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19921D0-70BB-41D0-96B1-D1EFE82AA0D8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9B7940-3BC1-4FD5-B788-14ED746F7830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D0B534-CFD1-4565-8BE9-B2CD94A528FB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55947F-6866-490A-8973-D74FA1DF9BF2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55B305-0877-442D-B54D-FEF1ED0D89ED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DA521E7-EF41-4BEA-902F-50F0BF5C03A7}" type="slidenum">
              <a:t>‹#›</a:t>
            </a:fld>
            <a:endParaRPr dirty="0"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83808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/>
          </p:nvPr>
        </p:nvSpPr>
        <p:spPr>
          <a:xfrm>
            <a:off x="439344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/>
          </p:nvPr>
        </p:nvSpPr>
        <p:spPr>
          <a:xfrm>
            <a:off x="7949160" y="4061160"/>
            <a:ext cx="338580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9F90A4-D9F7-4696-9F91-42E0B24DCEFA}" type="slidenum">
              <a:t>‹#›</a:t>
            </a:fld>
            <a:endParaRPr dirty="0"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AE4D46-E52F-443C-8822-CC6FDD651A52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D20DBE-1789-4644-AD09-3DE39E6C579C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5C2F9F-FC5F-4188-A08A-42940E462E6D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531FEC-DAF8-48C5-96EC-45E87161F888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FE899F-7E7D-495E-8682-867B1DAA8930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27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226200" y="40611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87F670-FEC1-4570-BEBD-16516BF4A5C8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38080" y="4061160"/>
            <a:ext cx="10515240" cy="20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FEE585-F8B8-4041-9573-5B0A7CE7561A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841680" cy="799920"/>
          </a:xfrm>
          <a:prstGeom prst="rect">
            <a:avLst/>
          </a:prstGeom>
          <a:ln w="0">
            <a:noFill/>
          </a:ln>
        </p:spPr>
      </p:pic>
      <p:grpSp>
        <p:nvGrpSpPr>
          <p:cNvPr id="26" name="Group 12"/>
          <p:cNvGrpSpPr/>
          <p:nvPr/>
        </p:nvGrpSpPr>
        <p:grpSpPr>
          <a:xfrm>
            <a:off x="846000" y="6285240"/>
            <a:ext cx="10519200" cy="172080"/>
            <a:chOff x="846000" y="6285240"/>
            <a:chExt cx="10519200" cy="172080"/>
          </a:xfrm>
        </p:grpSpPr>
        <p:sp>
          <p:nvSpPr>
            <p:cNvPr id="2" name="Rectangle 8"/>
            <p:cNvSpPr/>
            <p:nvPr/>
          </p:nvSpPr>
          <p:spPr>
            <a:xfrm>
              <a:off x="847080" y="6285240"/>
              <a:ext cx="10515240" cy="9108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tangle 9"/>
            <p:cNvSpPr/>
            <p:nvPr/>
          </p:nvSpPr>
          <p:spPr>
            <a:xfrm>
              <a:off x="846000" y="6408720"/>
              <a:ext cx="10517760" cy="48600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Rectangle 16"/>
            <p:cNvSpPr/>
            <p:nvPr/>
          </p:nvSpPr>
          <p:spPr>
            <a:xfrm>
              <a:off x="846000" y="6378120"/>
              <a:ext cx="105192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&lt;date/time&gt;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4038480" y="6453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&lt;footer&gt;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86104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37D8F9-D654-4BD4-AA89-46ADD9E19AC3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IN" sz="1200" b="0" strike="noStrike" spc="-1" dirty="0">
              <a:latin typeface="Times New Roman"/>
            </a:endParaRPr>
          </a:p>
        </p:txBody>
      </p:sp>
      <p:pic>
        <p:nvPicPr>
          <p:cNvPr id="9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1523520" cy="1447560"/>
          </a:xfrm>
          <a:prstGeom prst="rect">
            <a:avLst/>
          </a:prstGeom>
          <a:ln w="0">
            <a:noFill/>
          </a:ln>
        </p:spPr>
      </p:pic>
      <p:sp>
        <p:nvSpPr>
          <p:cNvPr id="10" name="Rectangle 18"/>
          <p:cNvSpPr/>
          <p:nvPr/>
        </p:nvSpPr>
        <p:spPr>
          <a:xfrm>
            <a:off x="558720" y="5832000"/>
            <a:ext cx="10985040" cy="68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Rectangle 8"/>
          <p:cNvSpPr/>
          <p:nvPr/>
        </p:nvSpPr>
        <p:spPr>
          <a:xfrm>
            <a:off x="1650240" y="5992560"/>
            <a:ext cx="96465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</a:rPr>
              <a:t>Indira College of Engineering &amp;Management, Pune</a:t>
            </a:r>
            <a:endParaRPr lang="en-IN" sz="3600" b="0" strike="noStrike" spc="-1" dirty="0">
              <a:latin typeface="Arial"/>
            </a:endParaRPr>
          </a:p>
        </p:txBody>
      </p:sp>
      <p:grpSp>
        <p:nvGrpSpPr>
          <p:cNvPr id="12" name="Group 19"/>
          <p:cNvGrpSpPr/>
          <p:nvPr/>
        </p:nvGrpSpPr>
        <p:grpSpPr>
          <a:xfrm>
            <a:off x="846000" y="5838480"/>
            <a:ext cx="10519200" cy="172080"/>
            <a:chOff x="846000" y="5838480"/>
            <a:chExt cx="10519200" cy="172080"/>
          </a:xfrm>
        </p:grpSpPr>
        <p:sp>
          <p:nvSpPr>
            <p:cNvPr id="13" name="Rectangle 20"/>
            <p:cNvSpPr/>
            <p:nvPr/>
          </p:nvSpPr>
          <p:spPr>
            <a:xfrm>
              <a:off x="847080" y="5838480"/>
              <a:ext cx="10515240" cy="9108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Rectangle 21"/>
            <p:cNvSpPr/>
            <p:nvPr/>
          </p:nvSpPr>
          <p:spPr>
            <a:xfrm>
              <a:off x="846000" y="5961960"/>
              <a:ext cx="10517760" cy="48600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tangle 22"/>
            <p:cNvSpPr/>
            <p:nvPr/>
          </p:nvSpPr>
          <p:spPr>
            <a:xfrm>
              <a:off x="846000" y="5931000"/>
              <a:ext cx="105192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" name="Group 24"/>
          <p:cNvGrpSpPr/>
          <p:nvPr/>
        </p:nvGrpSpPr>
        <p:grpSpPr>
          <a:xfrm>
            <a:off x="3322440" y="3441600"/>
            <a:ext cx="5388120" cy="195840"/>
            <a:chOff x="3322440" y="3441600"/>
            <a:chExt cx="5388120" cy="195840"/>
          </a:xfrm>
        </p:grpSpPr>
        <p:grpSp>
          <p:nvGrpSpPr>
            <p:cNvPr id="17" name="Group 10"/>
            <p:cNvGrpSpPr/>
            <p:nvPr/>
          </p:nvGrpSpPr>
          <p:grpSpPr>
            <a:xfrm>
              <a:off x="8528040" y="3441600"/>
              <a:ext cx="182520" cy="182520"/>
              <a:chOff x="8528040" y="3441600"/>
              <a:chExt cx="182520" cy="182520"/>
            </a:xfrm>
          </p:grpSpPr>
          <p:sp>
            <p:nvSpPr>
              <p:cNvPr id="18" name="Oval 11"/>
              <p:cNvSpPr/>
              <p:nvPr/>
            </p:nvSpPr>
            <p:spPr>
              <a:xfrm>
                <a:off x="8528040" y="3441600"/>
                <a:ext cx="182520" cy="182520"/>
              </a:xfrm>
              <a:prstGeom prst="ellipse">
                <a:avLst/>
              </a:prstGeom>
              <a:blipFill rotWithShape="0">
                <a:blip r:embed="rId16">
                  <a:alphaModFix amt="75000"/>
                </a:blip>
                <a:srcRect/>
                <a:tile/>
              </a:blipFill>
              <a:ln>
                <a:noFill/>
              </a:ln>
              <a:effectLst>
                <a:outerShdw blurRad="50760" dist="75858" dir="2700000" algn="tl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Oval 12"/>
              <p:cNvSpPr/>
              <p:nvPr/>
            </p:nvSpPr>
            <p:spPr>
              <a:xfrm>
                <a:off x="8574480" y="3488400"/>
                <a:ext cx="90000" cy="885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" name="Group 13"/>
            <p:cNvGrpSpPr/>
            <p:nvPr/>
          </p:nvGrpSpPr>
          <p:grpSpPr>
            <a:xfrm>
              <a:off x="3322440" y="3454920"/>
              <a:ext cx="182520" cy="182520"/>
              <a:chOff x="3322440" y="3454920"/>
              <a:chExt cx="182520" cy="182520"/>
            </a:xfrm>
          </p:grpSpPr>
          <p:sp>
            <p:nvSpPr>
              <p:cNvPr id="21" name="Oval 14"/>
              <p:cNvSpPr/>
              <p:nvPr/>
            </p:nvSpPr>
            <p:spPr>
              <a:xfrm>
                <a:off x="3322440" y="3454920"/>
                <a:ext cx="182520" cy="182520"/>
              </a:xfrm>
              <a:prstGeom prst="ellipse">
                <a:avLst/>
              </a:prstGeom>
              <a:blipFill rotWithShape="0">
                <a:blip r:embed="rId16">
                  <a:alphaModFix amt="75000"/>
                </a:blip>
                <a:srcRect/>
                <a:tile/>
              </a:blipFill>
              <a:ln>
                <a:noFill/>
              </a:ln>
              <a:effectLst>
                <a:outerShdw blurRad="50760" dist="75858" dir="8100000" algn="tr" rotWithShape="0">
                  <a:srgbClr val="00B05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Oval 15"/>
              <p:cNvSpPr/>
              <p:nvPr/>
            </p:nvSpPr>
            <p:spPr>
              <a:xfrm>
                <a:off x="3368520" y="3501720"/>
                <a:ext cx="90000" cy="885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23" name="Picture 23"/>
            <p:cNvPicPr/>
            <p:nvPr/>
          </p:nvPicPr>
          <p:blipFill>
            <a:blip r:embed="rId17"/>
            <a:stretch/>
          </p:blipFill>
          <p:spPr>
            <a:xfrm>
              <a:off x="3496680" y="3508200"/>
              <a:ext cx="5037840" cy="8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841680" cy="799920"/>
          </a:xfrm>
          <a:prstGeom prst="rect">
            <a:avLst/>
          </a:prstGeom>
          <a:ln w="0">
            <a:noFill/>
          </a:ln>
        </p:spPr>
      </p:pic>
      <p:grpSp>
        <p:nvGrpSpPr>
          <p:cNvPr id="62" name="Group 12"/>
          <p:cNvGrpSpPr/>
          <p:nvPr/>
        </p:nvGrpSpPr>
        <p:grpSpPr>
          <a:xfrm>
            <a:off x="846000" y="6285240"/>
            <a:ext cx="10519200" cy="172080"/>
            <a:chOff x="846000" y="6285240"/>
            <a:chExt cx="10519200" cy="172080"/>
          </a:xfrm>
        </p:grpSpPr>
        <p:sp>
          <p:nvSpPr>
            <p:cNvPr id="63" name="Rectangle 8"/>
            <p:cNvSpPr/>
            <p:nvPr/>
          </p:nvSpPr>
          <p:spPr>
            <a:xfrm>
              <a:off x="847080" y="6285240"/>
              <a:ext cx="10515240" cy="91080"/>
            </a:xfrm>
            <a:prstGeom prst="rect">
              <a:avLst/>
            </a:prstGeom>
            <a:solidFill>
              <a:srgbClr val="0291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Rectangle 9"/>
            <p:cNvSpPr/>
            <p:nvPr/>
          </p:nvSpPr>
          <p:spPr>
            <a:xfrm>
              <a:off x="846000" y="6408720"/>
              <a:ext cx="10517760" cy="48600"/>
            </a:xfrm>
            <a:prstGeom prst="rect">
              <a:avLst/>
            </a:prstGeom>
            <a:solidFill>
              <a:srgbClr val="E67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Rectangle 16"/>
            <p:cNvSpPr/>
            <p:nvPr/>
          </p:nvSpPr>
          <p:spPr>
            <a:xfrm>
              <a:off x="846000" y="6378120"/>
              <a:ext cx="105192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Click to edit Master title style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279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Fifth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dt" idx="4"/>
          </p:nvPr>
        </p:nvSpPr>
        <p:spPr>
          <a:xfrm>
            <a:off x="8380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&lt;date/time&gt;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ftr" idx="5"/>
          </p:nvPr>
        </p:nvSpPr>
        <p:spPr>
          <a:xfrm>
            <a:off x="4038480" y="64537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B8B8B"/>
                </a:solidFill>
                <a:latin typeface="Times New Roman"/>
              </a:rPr>
              <a:t>&lt;footer&gt;</a:t>
            </a: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6"/>
          </p:nvPr>
        </p:nvSpPr>
        <p:spPr>
          <a:xfrm>
            <a:off x="8610480" y="6453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E5A8EF-54BD-4230-A57D-362EE383F5B8}" type="slidenum">
              <a:rPr lang="en-US" sz="120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IN" sz="12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99496" y="1569432"/>
            <a:ext cx="9143640" cy="134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spc="-1" dirty="0">
                <a:solidFill>
                  <a:srgbClr val="000000"/>
                </a:solidFill>
                <a:latin typeface="Times New Roman"/>
              </a:rPr>
              <a:t>Matrix Multiplication using Multithreading</a:t>
            </a:r>
            <a:endParaRPr lang="en-US" sz="6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89040" y="3602160"/>
            <a:ext cx="33692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1. Kharmate Mayur Sambhaji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2. Uttekar Aniket Rajesh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3.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Kudale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Yash Satish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115" name="Subtitle 2"/>
          <p:cNvSpPr/>
          <p:nvPr/>
        </p:nvSpPr>
        <p:spPr>
          <a:xfrm>
            <a:off x="8068680" y="3754440"/>
            <a:ext cx="3369240" cy="165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208982"/>
            <a:ext cx="10515240" cy="949680"/>
          </a:xfrm>
          <a:prstGeom prst="rect">
            <a:avLst/>
          </a:prstGeom>
          <a:noFill/>
          <a:ln w="19080">
            <a:solidFill>
              <a:srgbClr val="FFFFFF"/>
            </a:solidFill>
            <a:miter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D0D0D"/>
                </a:solidFill>
                <a:latin typeface="Times New Roman"/>
              </a:rPr>
              <a:t>Aim</a:t>
            </a:r>
            <a:endParaRPr lang="en-US" sz="4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TextBox 8"/>
          <p:cNvSpPr/>
          <p:nvPr/>
        </p:nvSpPr>
        <p:spPr>
          <a:xfrm>
            <a:off x="646176" y="1208592"/>
            <a:ext cx="10765536" cy="21075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implement matrix multiplication. Also implement multithreaded matrix multiplication with either one thread per row or one thread per cell . Analyze and compare their performance.</a:t>
            </a:r>
            <a:endParaRPr lang="en-IN" sz="2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Indira College of Engineering Management, Parandwadi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9BB9AF-E975-4B37-99F9-5F9FC999B706}" type="slidenum"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CC1-57FA-C718-5180-82BCEEBA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886" y="0"/>
            <a:ext cx="10515240" cy="132516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B23C4-4948-2C35-3B71-982A9647A0F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83886" y="2373130"/>
            <a:ext cx="10515240" cy="1325160"/>
          </a:xfrm>
        </p:spPr>
        <p:txBody>
          <a:bodyPr/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3239"/>
                </a:solidFill>
                <a:effectLst/>
                <a:latin typeface="urw-din"/>
              </a:rPr>
              <a:t>Multiplication of matrix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does take time surely. Time complexity of matrix multiplication is O(n^3) using normal matrix multiplication. And </a:t>
            </a:r>
            <a:r>
              <a:rPr lang="en-US" sz="2000" i="0" dirty="0">
                <a:solidFill>
                  <a:srgbClr val="273239"/>
                </a:solidFill>
                <a:effectLst/>
                <a:latin typeface="urw-din"/>
              </a:rPr>
              <a:t>Strassen algorithm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improves it and its time complexity is O(n^(2.8074)).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But, Is there any way to improve the performance of matrix multiplication using the normal method. 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3239"/>
                </a:solidFill>
                <a:effectLst/>
                <a:latin typeface="urw-din"/>
              </a:rPr>
              <a:t>Multi-threading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 can be done to improve it. In multi-threading, instead of utilizing a single core of your processor, we utilizes all or more core to solve the problem.</a:t>
            </a:r>
          </a:p>
        </p:txBody>
      </p:sp>
    </p:spTree>
    <p:extLst>
      <p:ext uri="{BB962C8B-B14F-4D97-AF65-F5344CB8AC3E}">
        <p14:creationId xmlns:p14="http://schemas.microsoft.com/office/powerpoint/2010/main" val="417188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8366-A360-42C2-E809-6C3B873A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4AFA-102A-4420-F7B2-95685C5CFBB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2950923"/>
            <a:ext cx="10515240" cy="132516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Multithreading is an ability of a platform (Operating System, Virtual Machine  etc.) or application to create a process that consists of multiple</a:t>
            </a:r>
            <a:r>
              <a:rPr lang="en-US" sz="200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 threads of execution (threads). 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sz="200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thread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 of execution is the smallest sequence of programming instructions that can be managed independently by a scheduler. These threads can run parallel and it can increase efficiency of programs.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roboto" panose="02000000000000000000" pitchFamily="2" charset="0"/>
              </a:rPr>
              <a:t>In Multicore and Multiprocessor systems multithreading means that different threads are executed at the same time on different cores or processors.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29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1C6C9D-6C85-DABA-516D-343D1EC19D4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380" y="940657"/>
            <a:ext cx="10515240" cy="42793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43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A2AB-9A75-9A0F-7362-0A71FCF5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594E1-7666-AB14-2D62-3CD54FD3C8D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2439646"/>
            <a:ext cx="10515240" cy="1325160"/>
          </a:xfrm>
        </p:spPr>
        <p:txBody>
          <a:bodyPr anchor="t"/>
          <a:lstStyle/>
          <a:p>
            <a:pPr algn="just"/>
            <a:r>
              <a:rPr lang="en-IN" sz="2400" dirty="0"/>
              <a:t>Thus we are able to implement matrix multiplication using multithreading and also analyse and compare their performance</a:t>
            </a:r>
          </a:p>
        </p:txBody>
      </p:sp>
    </p:spTree>
    <p:extLst>
      <p:ext uri="{BB962C8B-B14F-4D97-AF65-F5344CB8AC3E}">
        <p14:creationId xmlns:p14="http://schemas.microsoft.com/office/powerpoint/2010/main" val="182673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258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roboto</vt:lpstr>
      <vt:lpstr>Symbol</vt:lpstr>
      <vt:lpstr>Times New Roman</vt:lpstr>
      <vt:lpstr>urw-din</vt:lpstr>
      <vt:lpstr>Wingdings</vt:lpstr>
      <vt:lpstr>Office Theme</vt:lpstr>
      <vt:lpstr>Office Theme</vt:lpstr>
      <vt:lpstr>Matrix Multiplication using Multithreading</vt:lpstr>
      <vt:lpstr>Aim</vt:lpstr>
      <vt:lpstr>Introduction</vt:lpstr>
      <vt:lpstr>Multithreading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staff</dc:creator>
  <dc:description/>
  <cp:lastModifiedBy>Mayur Kharmate</cp:lastModifiedBy>
  <cp:revision>266</cp:revision>
  <cp:lastPrinted>2017-09-01T05:20:22Z</cp:lastPrinted>
  <dcterms:created xsi:type="dcterms:W3CDTF">2016-08-04T06:06:01Z</dcterms:created>
  <dcterms:modified xsi:type="dcterms:W3CDTF">2022-11-06T06:34:56Z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0x0101001336ED0A6AABD1418D96B475C1E041AA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</Properties>
</file>