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8" r:id="rId4"/>
    <p:sldId id="264" r:id="rId5"/>
    <p:sldId id="260" r:id="rId6"/>
    <p:sldId id="262" r:id="rId7"/>
    <p:sldId id="265" r:id="rId8"/>
    <p:sldId id="261" r:id="rId9"/>
    <p:sldId id="259" r:id="rId10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7192" autoAdjust="0"/>
  </p:normalViewPr>
  <p:slideViewPr>
    <p:cSldViewPr snapToGrid="0">
      <p:cViewPr varScale="1">
        <p:scale>
          <a:sx n="109" d="100"/>
          <a:sy n="109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Click to move the slide</a:t>
            </a: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110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111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112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B4960CF-0656-4123-BCE8-6657A1CF0363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471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95520" y="4479840"/>
            <a:ext cx="5563440" cy="3665160"/>
          </a:xfrm>
          <a:prstGeom prst="rect">
            <a:avLst/>
          </a:prstGeom>
          <a:noFill/>
          <a:ln w="0">
            <a:noFill/>
          </a:ln>
        </p:spPr>
        <p:txBody>
          <a:bodyPr lIns="92880" tIns="46440" rIns="92880" bIns="46440" anchor="t">
            <a:noAutofit/>
          </a:bodyPr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0"/>
          </p:nvPr>
        </p:nvSpPr>
        <p:spPr>
          <a:xfrm>
            <a:off x="3939480" y="8841960"/>
            <a:ext cx="3013560" cy="466560"/>
          </a:xfrm>
          <a:prstGeom prst="rect">
            <a:avLst/>
          </a:prstGeom>
          <a:noFill/>
          <a:ln w="0">
            <a:noFill/>
          </a:ln>
        </p:spPr>
        <p:txBody>
          <a:bodyPr lIns="92880" tIns="46440" rIns="92880" bIns="4644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A09433-E71A-4543-BA99-3A5547AB939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E915B4-6D7E-4B28-A6C8-5836D54345C2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838080" y="40611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CF837F-9AD1-4868-82EE-96F8DCCD7956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622620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CF30B7-022B-4203-9533-5CCC6DB558C8}" type="slidenum">
              <a:t>‹#›</a:t>
            </a:fld>
            <a:endParaRPr dirty="0"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/>
          </p:nvPr>
        </p:nvSpPr>
        <p:spPr>
          <a:xfrm>
            <a:off x="83808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/>
          </p:nvPr>
        </p:nvSpPr>
        <p:spPr>
          <a:xfrm>
            <a:off x="439344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/>
          </p:nvPr>
        </p:nvSpPr>
        <p:spPr>
          <a:xfrm>
            <a:off x="794916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3F75F8-5CC1-4BC5-A6B7-A856108A9CF9}" type="slidenum">
              <a:t>‹#›</a:t>
            </a:fld>
            <a:endParaRPr dirty="0"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FB8BD8-8848-47D8-84AD-3D306C35A2C7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E86E87-B101-4B70-B4B0-AD35864081C6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E8C1CC-A332-4B1F-8871-C1C0852B2FD5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632004C-EA16-4B17-934D-F3F01D4A4F60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FA14E0-E152-4178-9E22-757A4E2C439D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A3D197-188E-47C2-A6D9-81817834F4DD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19921D0-70BB-41D0-96B1-D1EFE82AA0D8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9B7940-3BC1-4FD5-B788-14ED746F7830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22620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D0B534-CFD1-4565-8BE9-B2CD94A528FB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55947F-6866-490A-8973-D74FA1DF9BF2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838080" y="40611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55B305-0877-442D-B54D-FEF1ED0D89ED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22620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DA521E7-EF41-4BEA-902F-50F0BF5C03A7}" type="slidenum">
              <a:t>‹#›</a:t>
            </a:fld>
            <a:endParaRPr dirty="0"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/>
          </p:nvPr>
        </p:nvSpPr>
        <p:spPr>
          <a:xfrm>
            <a:off x="83808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/>
          </p:nvPr>
        </p:nvSpPr>
        <p:spPr>
          <a:xfrm>
            <a:off x="439344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/>
          </p:nvPr>
        </p:nvSpPr>
        <p:spPr>
          <a:xfrm>
            <a:off x="794916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9F90A4-D9F7-4696-9F91-42E0B24DCEFA}" type="slidenum">
              <a:t>‹#›</a:t>
            </a:fld>
            <a:endParaRPr dirty="0"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AE4D46-E52F-443C-8822-CC6FDD651A52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D20DBE-1789-4644-AD09-3DE39E6C579C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5C2F9F-FC5F-4188-A08A-42940E462E6D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531FEC-DAF8-48C5-96EC-45E87161F888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FE899F-7E7D-495E-8682-867B1DAA8930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22620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87F670-FEC1-4570-BEBD-16516BF4A5C8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FEE585-F8B8-4041-9573-5B0A7CE7561A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841680" cy="799920"/>
          </a:xfrm>
          <a:prstGeom prst="rect">
            <a:avLst/>
          </a:prstGeom>
          <a:ln w="0">
            <a:noFill/>
          </a:ln>
        </p:spPr>
      </p:pic>
      <p:grpSp>
        <p:nvGrpSpPr>
          <p:cNvPr id="26" name="Group 12"/>
          <p:cNvGrpSpPr/>
          <p:nvPr/>
        </p:nvGrpSpPr>
        <p:grpSpPr>
          <a:xfrm>
            <a:off x="846000" y="6285240"/>
            <a:ext cx="10519200" cy="172080"/>
            <a:chOff x="846000" y="6285240"/>
            <a:chExt cx="10519200" cy="172080"/>
          </a:xfrm>
        </p:grpSpPr>
        <p:sp>
          <p:nvSpPr>
            <p:cNvPr id="2" name="Rectangle 8"/>
            <p:cNvSpPr/>
            <p:nvPr/>
          </p:nvSpPr>
          <p:spPr>
            <a:xfrm>
              <a:off x="847080" y="6285240"/>
              <a:ext cx="10515240" cy="91080"/>
            </a:xfrm>
            <a:prstGeom prst="rect">
              <a:avLst/>
            </a:prstGeom>
            <a:solidFill>
              <a:srgbClr val="029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tangle 9"/>
            <p:cNvSpPr/>
            <p:nvPr/>
          </p:nvSpPr>
          <p:spPr>
            <a:xfrm>
              <a:off x="846000" y="6408720"/>
              <a:ext cx="10517760" cy="48600"/>
            </a:xfrm>
            <a:prstGeom prst="rect">
              <a:avLst/>
            </a:prstGeom>
            <a:solidFill>
              <a:srgbClr val="E67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Rectangle 16"/>
            <p:cNvSpPr/>
            <p:nvPr/>
          </p:nvSpPr>
          <p:spPr>
            <a:xfrm>
              <a:off x="846000" y="6378120"/>
              <a:ext cx="105192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453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B8B8B"/>
                </a:solidFill>
                <a:latin typeface="Times New Roman"/>
              </a:rPr>
              <a:t>&lt;date/time&gt;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4038480" y="6453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B8B8B"/>
                </a:solidFill>
                <a:latin typeface="Times New Roman"/>
              </a:rPr>
              <a:t>&lt;footer&gt;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8610480" y="6453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37D8F9-D654-4BD4-AA89-46ADD9E19AC3}" type="slidenum">
              <a:rPr lang="en-US" sz="1200" b="0" strike="noStrike" spc="-1">
                <a:solidFill>
                  <a:srgbClr val="8B8B8B"/>
                </a:solidFill>
                <a:latin typeface="Times New Roman"/>
              </a:rPr>
              <a:t>‹#›</a:t>
            </a:fld>
            <a:endParaRPr lang="en-IN" sz="1200" b="0" strike="noStrike" spc="-1" dirty="0">
              <a:latin typeface="Times New Roman"/>
            </a:endParaRPr>
          </a:p>
        </p:txBody>
      </p:sp>
      <p:pic>
        <p:nvPicPr>
          <p:cNvPr id="9" name="Picture 7"/>
          <p:cNvPicPr/>
          <p:nvPr/>
        </p:nvPicPr>
        <p:blipFill>
          <a:blip r:embed="rId15"/>
          <a:stretch/>
        </p:blipFill>
        <p:spPr>
          <a:xfrm>
            <a:off x="0" y="0"/>
            <a:ext cx="1523520" cy="1447560"/>
          </a:xfrm>
          <a:prstGeom prst="rect">
            <a:avLst/>
          </a:prstGeom>
          <a:ln w="0">
            <a:noFill/>
          </a:ln>
        </p:spPr>
      </p:pic>
      <p:sp>
        <p:nvSpPr>
          <p:cNvPr id="10" name="Rectangle 18"/>
          <p:cNvSpPr/>
          <p:nvPr/>
        </p:nvSpPr>
        <p:spPr>
          <a:xfrm>
            <a:off x="558720" y="5832000"/>
            <a:ext cx="10985040" cy="68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Rectangle 8"/>
          <p:cNvSpPr/>
          <p:nvPr/>
        </p:nvSpPr>
        <p:spPr>
          <a:xfrm>
            <a:off x="1650240" y="5992560"/>
            <a:ext cx="96465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</a:rPr>
              <a:t>Indira College of Engineering &amp;Management, Pune</a:t>
            </a:r>
            <a:endParaRPr lang="en-IN" sz="3600" b="0" strike="noStrike" spc="-1" dirty="0">
              <a:latin typeface="Arial"/>
            </a:endParaRPr>
          </a:p>
        </p:txBody>
      </p:sp>
      <p:grpSp>
        <p:nvGrpSpPr>
          <p:cNvPr id="12" name="Group 19"/>
          <p:cNvGrpSpPr/>
          <p:nvPr/>
        </p:nvGrpSpPr>
        <p:grpSpPr>
          <a:xfrm>
            <a:off x="846000" y="5838480"/>
            <a:ext cx="10519200" cy="172080"/>
            <a:chOff x="846000" y="5838480"/>
            <a:chExt cx="10519200" cy="172080"/>
          </a:xfrm>
        </p:grpSpPr>
        <p:sp>
          <p:nvSpPr>
            <p:cNvPr id="13" name="Rectangle 20"/>
            <p:cNvSpPr/>
            <p:nvPr/>
          </p:nvSpPr>
          <p:spPr>
            <a:xfrm>
              <a:off x="847080" y="5838480"/>
              <a:ext cx="10515240" cy="91080"/>
            </a:xfrm>
            <a:prstGeom prst="rect">
              <a:avLst/>
            </a:prstGeom>
            <a:solidFill>
              <a:srgbClr val="029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Rectangle 21"/>
            <p:cNvSpPr/>
            <p:nvPr/>
          </p:nvSpPr>
          <p:spPr>
            <a:xfrm>
              <a:off x="846000" y="5961960"/>
              <a:ext cx="10517760" cy="48600"/>
            </a:xfrm>
            <a:prstGeom prst="rect">
              <a:avLst/>
            </a:prstGeom>
            <a:solidFill>
              <a:srgbClr val="E67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tangle 22"/>
            <p:cNvSpPr/>
            <p:nvPr/>
          </p:nvSpPr>
          <p:spPr>
            <a:xfrm>
              <a:off x="846000" y="5931000"/>
              <a:ext cx="105192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" name="Group 24"/>
          <p:cNvGrpSpPr/>
          <p:nvPr/>
        </p:nvGrpSpPr>
        <p:grpSpPr>
          <a:xfrm>
            <a:off x="3322440" y="3441600"/>
            <a:ext cx="5388120" cy="195840"/>
            <a:chOff x="3322440" y="3441600"/>
            <a:chExt cx="5388120" cy="195840"/>
          </a:xfrm>
        </p:grpSpPr>
        <p:grpSp>
          <p:nvGrpSpPr>
            <p:cNvPr id="17" name="Group 10"/>
            <p:cNvGrpSpPr/>
            <p:nvPr/>
          </p:nvGrpSpPr>
          <p:grpSpPr>
            <a:xfrm>
              <a:off x="8528040" y="3441600"/>
              <a:ext cx="182520" cy="182520"/>
              <a:chOff x="8528040" y="3441600"/>
              <a:chExt cx="182520" cy="182520"/>
            </a:xfrm>
          </p:grpSpPr>
          <p:sp>
            <p:nvSpPr>
              <p:cNvPr id="18" name="Oval 11"/>
              <p:cNvSpPr/>
              <p:nvPr/>
            </p:nvSpPr>
            <p:spPr>
              <a:xfrm>
                <a:off x="8528040" y="3441600"/>
                <a:ext cx="182520" cy="182520"/>
              </a:xfrm>
              <a:prstGeom prst="ellipse">
                <a:avLst/>
              </a:prstGeom>
              <a:blipFill rotWithShape="0">
                <a:blip r:embed="rId16">
                  <a:alphaModFix amt="75000"/>
                </a:blip>
                <a:srcRect/>
                <a:tile/>
              </a:blipFill>
              <a:ln>
                <a:noFill/>
              </a:ln>
              <a:effectLst>
                <a:outerShdw blurRad="50760" dist="75858" dir="2700000" algn="tl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Oval 12"/>
              <p:cNvSpPr/>
              <p:nvPr/>
            </p:nvSpPr>
            <p:spPr>
              <a:xfrm>
                <a:off x="8574480" y="3488400"/>
                <a:ext cx="90000" cy="885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" name="Group 13"/>
            <p:cNvGrpSpPr/>
            <p:nvPr/>
          </p:nvGrpSpPr>
          <p:grpSpPr>
            <a:xfrm>
              <a:off x="3322440" y="3454920"/>
              <a:ext cx="182520" cy="182520"/>
              <a:chOff x="3322440" y="3454920"/>
              <a:chExt cx="182520" cy="182520"/>
            </a:xfrm>
          </p:grpSpPr>
          <p:sp>
            <p:nvSpPr>
              <p:cNvPr id="21" name="Oval 14"/>
              <p:cNvSpPr/>
              <p:nvPr/>
            </p:nvSpPr>
            <p:spPr>
              <a:xfrm>
                <a:off x="3322440" y="3454920"/>
                <a:ext cx="182520" cy="182520"/>
              </a:xfrm>
              <a:prstGeom prst="ellipse">
                <a:avLst/>
              </a:prstGeom>
              <a:blipFill rotWithShape="0">
                <a:blip r:embed="rId16">
                  <a:alphaModFix amt="75000"/>
                </a:blip>
                <a:srcRect/>
                <a:tile/>
              </a:blipFill>
              <a:ln>
                <a:noFill/>
              </a:ln>
              <a:effectLst>
                <a:outerShdw blurRad="50760" dist="75858" dir="8100000" algn="tr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Oval 15"/>
              <p:cNvSpPr/>
              <p:nvPr/>
            </p:nvSpPr>
            <p:spPr>
              <a:xfrm>
                <a:off x="3368520" y="3501720"/>
                <a:ext cx="90000" cy="885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23" name="Picture 23"/>
            <p:cNvPicPr/>
            <p:nvPr/>
          </p:nvPicPr>
          <p:blipFill>
            <a:blip r:embed="rId17"/>
            <a:stretch/>
          </p:blipFill>
          <p:spPr>
            <a:xfrm>
              <a:off x="3496680" y="3508200"/>
              <a:ext cx="5037840" cy="8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841680" cy="799920"/>
          </a:xfrm>
          <a:prstGeom prst="rect">
            <a:avLst/>
          </a:prstGeom>
          <a:ln w="0">
            <a:noFill/>
          </a:ln>
        </p:spPr>
      </p:pic>
      <p:grpSp>
        <p:nvGrpSpPr>
          <p:cNvPr id="62" name="Group 12"/>
          <p:cNvGrpSpPr/>
          <p:nvPr/>
        </p:nvGrpSpPr>
        <p:grpSpPr>
          <a:xfrm>
            <a:off x="846000" y="6285240"/>
            <a:ext cx="10519200" cy="172080"/>
            <a:chOff x="846000" y="6285240"/>
            <a:chExt cx="10519200" cy="172080"/>
          </a:xfrm>
        </p:grpSpPr>
        <p:sp>
          <p:nvSpPr>
            <p:cNvPr id="63" name="Rectangle 8"/>
            <p:cNvSpPr/>
            <p:nvPr/>
          </p:nvSpPr>
          <p:spPr>
            <a:xfrm>
              <a:off x="847080" y="6285240"/>
              <a:ext cx="10515240" cy="91080"/>
            </a:xfrm>
            <a:prstGeom prst="rect">
              <a:avLst/>
            </a:prstGeom>
            <a:solidFill>
              <a:srgbClr val="029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Rectangle 9"/>
            <p:cNvSpPr/>
            <p:nvPr/>
          </p:nvSpPr>
          <p:spPr>
            <a:xfrm>
              <a:off x="846000" y="6408720"/>
              <a:ext cx="10517760" cy="48600"/>
            </a:xfrm>
            <a:prstGeom prst="rect">
              <a:avLst/>
            </a:prstGeom>
            <a:solidFill>
              <a:srgbClr val="E67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Rectangle 16"/>
            <p:cNvSpPr/>
            <p:nvPr/>
          </p:nvSpPr>
          <p:spPr>
            <a:xfrm>
              <a:off x="846000" y="6378120"/>
              <a:ext cx="105192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Fifth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dt" idx="4"/>
          </p:nvPr>
        </p:nvSpPr>
        <p:spPr>
          <a:xfrm>
            <a:off x="838080" y="6453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B8B8B"/>
                </a:solidFill>
                <a:latin typeface="Times New Roman"/>
              </a:rPr>
              <a:t>&lt;date/time&gt;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ftr" idx="5"/>
          </p:nvPr>
        </p:nvSpPr>
        <p:spPr>
          <a:xfrm>
            <a:off x="4038480" y="6453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B8B8B"/>
                </a:solidFill>
                <a:latin typeface="Times New Roman"/>
              </a:rPr>
              <a:t>&lt;footer&gt;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 idx="6"/>
          </p:nvPr>
        </p:nvSpPr>
        <p:spPr>
          <a:xfrm>
            <a:off x="8610480" y="6453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E5A8EF-54BD-4230-A57D-362EE383F5B8}" type="slidenum">
              <a:rPr lang="en-US" sz="1200" b="0" strike="noStrike" spc="-1">
                <a:solidFill>
                  <a:srgbClr val="8B8B8B"/>
                </a:solidFill>
                <a:latin typeface="Times New Roman"/>
              </a:rPr>
              <a:t>‹#›</a:t>
            </a:fld>
            <a:endParaRPr lang="en-IN" sz="12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54229" y="753003"/>
            <a:ext cx="9143640" cy="2350557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spc="-1" dirty="0">
                <a:solidFill>
                  <a:srgbClr val="000000"/>
                </a:solidFill>
                <a:latin typeface="Times New Roman"/>
              </a:rPr>
              <a:t>Application for health related medical records</a:t>
            </a:r>
            <a:endParaRPr lang="en-US" sz="6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689040" y="3602160"/>
            <a:ext cx="33692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1. Kharmate Mayur Sambhaji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2. Uttekar Aniket Rajesh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3.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Kudale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Yash Satish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115" name="Subtitle 2"/>
          <p:cNvSpPr/>
          <p:nvPr/>
        </p:nvSpPr>
        <p:spPr>
          <a:xfrm>
            <a:off x="8068680" y="3754440"/>
            <a:ext cx="3369240" cy="165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96472" y="417212"/>
            <a:ext cx="10515240" cy="9496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D0D0D"/>
                </a:solidFill>
                <a:latin typeface="Times New Roman"/>
              </a:rPr>
              <a:t>Aim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TextBox 8"/>
          <p:cNvSpPr/>
          <p:nvPr/>
        </p:nvSpPr>
        <p:spPr>
          <a:xfrm>
            <a:off x="963228" y="2646931"/>
            <a:ext cx="10765536" cy="5785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Blockchain based application for health related medical records 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Indira College of Engineering Management, Parandwadi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9BB9AF-E975-4B37-99F9-5F9FC999B706}" type="slidenum">
              <a:rPr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96472" y="417212"/>
            <a:ext cx="10515240" cy="9496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D0D0D"/>
                </a:solidFill>
                <a:latin typeface="Times New Roman"/>
              </a:rPr>
              <a:t>Introduction :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Indira College of Engineering Management, Parandwadi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9BB9AF-E975-4B37-99F9-5F9FC999B706}" type="slidenum">
              <a:rPr/>
              <a:t>3</a:t>
            </a:fld>
            <a:endParaRPr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1E7035F-AEF9-4BDC-8D6A-EBE5CA4E98BB}"/>
              </a:ext>
            </a:extLst>
          </p:cNvPr>
          <p:cNvSpPr/>
          <p:nvPr/>
        </p:nvSpPr>
        <p:spPr>
          <a:xfrm>
            <a:off x="646176" y="2585745"/>
            <a:ext cx="10765536" cy="16865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has a wide range of applications and uses in healthcare. Distributed ledger technology facilitates the secure transfer of patient medical records, manages the medicine supply chain and helps healthcare researchers for same.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EF5430-FD9B-6770-7A8A-54AD32CBBDB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89685" y="1587011"/>
            <a:ext cx="10852158" cy="444011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strike="noStrike" spc="-1" dirty="0">
                <a:solidFill>
                  <a:srgbClr val="0D0D0D"/>
                </a:solidFill>
                <a:latin typeface="Times New Roman"/>
              </a:rPr>
              <a:t>Smart Contract :</a:t>
            </a:r>
            <a:endParaRPr lang="en-IN" sz="2200" dirty="0"/>
          </a:p>
          <a:p>
            <a:pPr marL="0" indent="0" algn="just">
              <a:buNone/>
            </a:pPr>
            <a:r>
              <a:rPr lang="en-IN" sz="2200" dirty="0"/>
              <a:t>A Smart contract is a computer program that directly and automatically controls the transfer of digital assets between parties under certain conditions .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r>
              <a:rPr lang="en-US" sz="2400" b="1" strike="noStrike" spc="-1" dirty="0">
                <a:solidFill>
                  <a:srgbClr val="0D0D0D"/>
                </a:solidFill>
                <a:latin typeface="Times New Roman"/>
              </a:rPr>
              <a:t>Remix IDE :</a:t>
            </a:r>
            <a:endParaRPr lang="en-IN" sz="2200" dirty="0"/>
          </a:p>
          <a:p>
            <a:pPr marL="0" indent="0" algn="just">
              <a:buNone/>
            </a:pPr>
            <a:r>
              <a:rPr lang="en-IN" sz="2200" dirty="0"/>
              <a:t>It is a Platform which is used to create and deploy the smart contracts using Solidity Programming language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r>
              <a:rPr lang="en-US" sz="2400" b="1" strike="noStrike" spc="-1" dirty="0">
                <a:solidFill>
                  <a:srgbClr val="0D0D0D"/>
                </a:solidFill>
                <a:latin typeface="Times New Roman"/>
              </a:rPr>
              <a:t>Solidity :</a:t>
            </a:r>
            <a:endParaRPr lang="en-IN" sz="2200" dirty="0"/>
          </a:p>
          <a:p>
            <a:pPr marL="0" indent="0" algn="just">
              <a:buNone/>
            </a:pPr>
            <a:r>
              <a:rPr lang="en-US" sz="2200" dirty="0"/>
              <a:t>Solidity is an object-oriented programming language for implementing smart contracts on various blockchain platforms, most notably, Ethereum</a:t>
            </a: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138EBC4F-1832-46C1-8430-88854E30D1BA}"/>
              </a:ext>
            </a:extLst>
          </p:cNvPr>
          <p:cNvSpPr txBox="1">
            <a:spLocks/>
          </p:cNvSpPr>
          <p:nvPr/>
        </p:nvSpPr>
        <p:spPr>
          <a:xfrm>
            <a:off x="926603" y="259262"/>
            <a:ext cx="10515240" cy="9496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 dirty="0">
                <a:solidFill>
                  <a:srgbClr val="0D0D0D"/>
                </a:solidFill>
                <a:latin typeface="Times New Roman"/>
              </a:rPr>
              <a:t>Concepts used :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505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Indira College of Engineering Management, Parandwadi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9BB9AF-E975-4B37-99F9-5F9FC999B706}" type="slidenum">
              <a:rPr/>
              <a:t>5</a:t>
            </a:fld>
            <a:endParaRPr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D56C165-09CF-4BAF-93E7-53F47249DE8B}"/>
              </a:ext>
            </a:extLst>
          </p:cNvPr>
          <p:cNvSpPr/>
          <p:nvPr/>
        </p:nvSpPr>
        <p:spPr>
          <a:xfrm>
            <a:off x="587784" y="1555776"/>
            <a:ext cx="10765536" cy="3728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manages the health records securely based on blockchain using Ethereum platform. Following are the main functionalities of this project: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Doctor's detail is updated/Registered by owner Admin has the ability to add or remove doctors from the list 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will deploy smart contracts Patient's health records can only be added by registered doctors.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Authorized doctors can view the patients records 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can see their prescription history in relation to the doctor.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0593965A-D729-40DA-8E1B-E1457F717071}"/>
              </a:ext>
            </a:extLst>
          </p:cNvPr>
          <p:cNvSpPr txBox="1">
            <a:spLocks/>
          </p:cNvSpPr>
          <p:nvPr/>
        </p:nvSpPr>
        <p:spPr>
          <a:xfrm>
            <a:off x="896472" y="417212"/>
            <a:ext cx="10515240" cy="9496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 dirty="0">
                <a:solidFill>
                  <a:srgbClr val="0D0D0D"/>
                </a:solidFill>
                <a:latin typeface="Times New Roman"/>
              </a:rPr>
              <a:t>Project Functionality :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755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Indira College of Engineering Management, Parandwadi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9BB9AF-E975-4B37-99F9-5F9FC999B706}" type="slidenum">
              <a:rPr/>
              <a:t>6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7D263-7F80-474A-9165-8B727A8C0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23" y="364680"/>
            <a:ext cx="5285569" cy="5240215"/>
          </a:xfrm>
          <a:prstGeom prst="rect">
            <a:avLst/>
          </a:prstGeom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B7F36DE6-6C22-4FDA-B07F-6828E8389139}"/>
              </a:ext>
            </a:extLst>
          </p:cNvPr>
          <p:cNvSpPr txBox="1">
            <a:spLocks/>
          </p:cNvSpPr>
          <p:nvPr/>
        </p:nvSpPr>
        <p:spPr>
          <a:xfrm>
            <a:off x="785925" y="2620108"/>
            <a:ext cx="2581529" cy="364679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-1" dirty="0">
                <a:solidFill>
                  <a:srgbClr val="0D0D0D"/>
                </a:solidFill>
                <a:latin typeface="Times New Roman"/>
              </a:rPr>
              <a:t>Flow Diagram :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10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96472" y="417212"/>
            <a:ext cx="10515240" cy="9496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D0D0D"/>
                </a:solidFill>
                <a:latin typeface="Times New Roman"/>
              </a:rPr>
              <a:t>Benefits :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TextBox 8"/>
          <p:cNvSpPr/>
          <p:nvPr/>
        </p:nvSpPr>
        <p:spPr>
          <a:xfrm>
            <a:off x="771324" y="1366892"/>
            <a:ext cx="10765536" cy="3728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 of records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source of truth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costs and complexity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risk and increased trust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could own their own records, sharing them seamlessly and securely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new insights about population health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the selling of medical records by cybercriminals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Indira College of Engineering Management, Parandwadi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9BB9AF-E975-4B37-99F9-5F9FC999B706}" type="slidenum">
              <a:r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4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208982"/>
            <a:ext cx="10515240" cy="9496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>
                <a:solidFill>
                  <a:srgbClr val="0D0D0D"/>
                </a:solidFill>
                <a:latin typeface="Times New Roman"/>
              </a:rPr>
              <a:t>Conclusion : 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TextBox 8"/>
          <p:cNvSpPr/>
          <p:nvPr/>
        </p:nvSpPr>
        <p:spPr>
          <a:xfrm>
            <a:off x="838080" y="2202123"/>
            <a:ext cx="10765536" cy="11325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, We successfully </a:t>
            </a:r>
            <a:r>
              <a:rPr lang="en-US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eveloped a Blockchain based application for health related medical records</a:t>
            </a:r>
            <a: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Indira College of Engineering Management, Parandwadi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9BB9AF-E975-4B37-99F9-5F9FC999B706}" type="slidenum">
              <a:rPr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55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3955</TotalTime>
  <Words>345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Symbol</vt:lpstr>
      <vt:lpstr>Times New Roman</vt:lpstr>
      <vt:lpstr>Wingdings</vt:lpstr>
      <vt:lpstr>Office Theme</vt:lpstr>
      <vt:lpstr>Office Theme</vt:lpstr>
      <vt:lpstr>Application for health related medical records</vt:lpstr>
      <vt:lpstr>Aim</vt:lpstr>
      <vt:lpstr>Introduction :</vt:lpstr>
      <vt:lpstr>PowerPoint Presentation</vt:lpstr>
      <vt:lpstr>PowerPoint Presentation</vt:lpstr>
      <vt:lpstr>PowerPoint Presentation</vt:lpstr>
      <vt:lpstr>Benefits :</vt:lpstr>
      <vt:lpstr>Conclusion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staff</dc:creator>
  <dc:description/>
  <cp:lastModifiedBy>Mayur Kharmate</cp:lastModifiedBy>
  <cp:revision>278</cp:revision>
  <cp:lastPrinted>2017-09-01T05:20:22Z</cp:lastPrinted>
  <dcterms:created xsi:type="dcterms:W3CDTF">2016-08-04T06:06:01Z</dcterms:created>
  <dcterms:modified xsi:type="dcterms:W3CDTF">2022-11-04T04:28:25Z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0x0101001336ED0A6AABD1418D96B475C1E041AA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12</vt:i4>
  </property>
</Properties>
</file>