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BC14-24C8-4959-888B-666A1C99BF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1C9847-01B1-433B-A079-B7379C77EB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1C1DEB-FBA1-4CD3-8BE9-22EBC2B46DFA}"/>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5" name="Footer Placeholder 4">
            <a:extLst>
              <a:ext uri="{FF2B5EF4-FFF2-40B4-BE49-F238E27FC236}">
                <a16:creationId xmlns:a16="http://schemas.microsoft.com/office/drawing/2014/main" id="{F2C3CDC6-F58E-4783-8A11-90E8E788B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69E35-6463-4CE1-925F-E778292C250A}"/>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279119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C6264-A5A8-43F0-972D-A8B95E3B94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2E7C8-4B75-4391-99E8-5BD88B28AB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1C779E-BDDE-49CD-9D5C-FA554B833D45}"/>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5" name="Footer Placeholder 4">
            <a:extLst>
              <a:ext uri="{FF2B5EF4-FFF2-40B4-BE49-F238E27FC236}">
                <a16:creationId xmlns:a16="http://schemas.microsoft.com/office/drawing/2014/main" id="{7881505B-D4B9-449A-B0F3-6AE405DCD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67F76-90AA-4F09-BCAC-E9E1C7998770}"/>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908469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4CAF5-19F6-48A6-8DC4-33F83589A9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610183-2B44-49E5-ACC0-FB7E7B2FEB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F36B9-905C-4547-97DC-5BC2FB4EA8CE}"/>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5" name="Footer Placeholder 4">
            <a:extLst>
              <a:ext uri="{FF2B5EF4-FFF2-40B4-BE49-F238E27FC236}">
                <a16:creationId xmlns:a16="http://schemas.microsoft.com/office/drawing/2014/main" id="{F230090A-3689-41F5-9084-E520BC976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B4E7D-6171-4F63-9B95-D97779DC3C11}"/>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10439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ED04-3F90-4912-BCD2-155067CFBF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6D2B4-451D-4821-A46C-EF72BFED3B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8B996-C830-4909-A696-B02E1C894550}"/>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5" name="Footer Placeholder 4">
            <a:extLst>
              <a:ext uri="{FF2B5EF4-FFF2-40B4-BE49-F238E27FC236}">
                <a16:creationId xmlns:a16="http://schemas.microsoft.com/office/drawing/2014/main" id="{6A1490F6-43D2-4D7F-8628-06EA3EEF8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459C4-47AA-4E4E-BA7C-96A076781C8C}"/>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2044763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2226-A9B6-4878-9E9B-0773F98DC5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FC2594-4C2E-4011-B130-53E3A3F9E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0F6D130-1AC9-4823-BD1F-F3858376969C}"/>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5" name="Footer Placeholder 4">
            <a:extLst>
              <a:ext uri="{FF2B5EF4-FFF2-40B4-BE49-F238E27FC236}">
                <a16:creationId xmlns:a16="http://schemas.microsoft.com/office/drawing/2014/main" id="{BEBC89CB-698D-4F21-BBD0-5F3C9B641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B60F3-04D3-4010-885A-CE2A24F57E6E}"/>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234918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2A3E-A774-4387-9DAF-850AE60D3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1C401-1031-4C50-85D2-5CF093A72B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8377F8-2056-45E3-86E1-A7964CA70B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57A353-A3BA-4649-85C5-DD65F1EDDEED}"/>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6" name="Footer Placeholder 5">
            <a:extLst>
              <a:ext uri="{FF2B5EF4-FFF2-40B4-BE49-F238E27FC236}">
                <a16:creationId xmlns:a16="http://schemas.microsoft.com/office/drawing/2014/main" id="{DDDEC0CE-030A-452D-9C91-39558D7DC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014CC-49AB-4E98-8725-BB90291B217D}"/>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4461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ABB2-CFDC-4708-8645-446B39BB7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DB55C9-A04B-424E-8396-09E7002AE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E9E4D9-6C69-47C6-BF91-496B3E2D2D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A592D8-D49B-47BD-90B6-98E4A3FD5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3F6941-6A30-426E-A168-1F8AFD199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AD70DC-DCB8-46F2-9840-3DD46E42A244}"/>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8" name="Footer Placeholder 7">
            <a:extLst>
              <a:ext uri="{FF2B5EF4-FFF2-40B4-BE49-F238E27FC236}">
                <a16:creationId xmlns:a16="http://schemas.microsoft.com/office/drawing/2014/main" id="{DBF8FBF1-A005-4EC0-A368-1D1D5DFA77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63564C-DD39-4ABA-AFEE-9DBE1A023846}"/>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61069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3268-E3AD-4A3F-B860-91166A2976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6BB229-506E-446E-A6F2-A911AA676628}"/>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4" name="Footer Placeholder 3">
            <a:extLst>
              <a:ext uri="{FF2B5EF4-FFF2-40B4-BE49-F238E27FC236}">
                <a16:creationId xmlns:a16="http://schemas.microsoft.com/office/drawing/2014/main" id="{8396ED81-876C-4416-8F41-6996A7B55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202E62-42E6-4453-9A10-EEBF8FE4DCD4}"/>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155360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7C8ED-F728-4DDC-A99B-878A988E3E0F}"/>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3" name="Footer Placeholder 2">
            <a:extLst>
              <a:ext uri="{FF2B5EF4-FFF2-40B4-BE49-F238E27FC236}">
                <a16:creationId xmlns:a16="http://schemas.microsoft.com/office/drawing/2014/main" id="{DEEA4DDC-7108-4F18-8E36-8E56DA3462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5566B9-CA71-4325-8596-6D22B91169F9}"/>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384502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412D-F465-4D6C-AFE5-A0207BC79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58B09A-1D4E-4365-8EC6-95920C69E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DBE18F-87D0-4D4F-BB47-D15E908A7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23B6F3-5B62-4CD2-BF74-1296CEBABE05}"/>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6" name="Footer Placeholder 5">
            <a:extLst>
              <a:ext uri="{FF2B5EF4-FFF2-40B4-BE49-F238E27FC236}">
                <a16:creationId xmlns:a16="http://schemas.microsoft.com/office/drawing/2014/main" id="{54808A31-6784-4E87-8B01-B90193275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CA62C-3E91-4766-9866-DF4875FB3FC6}"/>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1087783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91D1-25B7-4AE7-B9D2-8EFE63CDF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B53CD9-69C1-4D5A-837E-55C82EC53A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FFFA16-DB5A-4552-87BA-0E5C4AEB7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894681-2DC0-4CF3-87EF-8378CDF80B29}"/>
              </a:ext>
            </a:extLst>
          </p:cNvPr>
          <p:cNvSpPr>
            <a:spLocks noGrp="1"/>
          </p:cNvSpPr>
          <p:nvPr>
            <p:ph type="dt" sz="half" idx="10"/>
          </p:nvPr>
        </p:nvSpPr>
        <p:spPr/>
        <p:txBody>
          <a:bodyPr/>
          <a:lstStyle/>
          <a:p>
            <a:fld id="{7E962DC7-46DC-45F2-85C7-9063428818AA}" type="datetimeFigureOut">
              <a:rPr lang="en-US" smtClean="0"/>
              <a:t>6/25/2018</a:t>
            </a:fld>
            <a:endParaRPr lang="en-US"/>
          </a:p>
        </p:txBody>
      </p:sp>
      <p:sp>
        <p:nvSpPr>
          <p:cNvPr id="6" name="Footer Placeholder 5">
            <a:extLst>
              <a:ext uri="{FF2B5EF4-FFF2-40B4-BE49-F238E27FC236}">
                <a16:creationId xmlns:a16="http://schemas.microsoft.com/office/drawing/2014/main" id="{4508C945-B008-40FD-95D1-61E5B3835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3D87DA-9DAA-4466-9F64-0C9D73686A9E}"/>
              </a:ext>
            </a:extLst>
          </p:cNvPr>
          <p:cNvSpPr>
            <a:spLocks noGrp="1"/>
          </p:cNvSpPr>
          <p:nvPr>
            <p:ph type="sldNum" sz="quarter" idx="12"/>
          </p:nvPr>
        </p:nvSpPr>
        <p:spPr/>
        <p:txBody>
          <a:bodyPr/>
          <a:lstStyle/>
          <a:p>
            <a:fld id="{458ACBA1-9C9A-4AFF-B009-F65C951112CF}" type="slidenum">
              <a:rPr lang="en-US" smtClean="0"/>
              <a:t>‹#›</a:t>
            </a:fld>
            <a:endParaRPr lang="en-US"/>
          </a:p>
        </p:txBody>
      </p:sp>
    </p:spTree>
    <p:extLst>
      <p:ext uri="{BB962C8B-B14F-4D97-AF65-F5344CB8AC3E}">
        <p14:creationId xmlns:p14="http://schemas.microsoft.com/office/powerpoint/2010/main" val="227517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5CB1E-18E7-486B-9959-970F8CB93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AB26E7-0581-4111-AD47-BD12D1C4D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27B12-5CBB-49D7-A527-D7FE13EF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62DC7-46DC-45F2-85C7-9063428818AA}" type="datetimeFigureOut">
              <a:rPr lang="en-US" smtClean="0"/>
              <a:t>6/25/2018</a:t>
            </a:fld>
            <a:endParaRPr lang="en-US"/>
          </a:p>
        </p:txBody>
      </p:sp>
      <p:sp>
        <p:nvSpPr>
          <p:cNvPr id="5" name="Footer Placeholder 4">
            <a:extLst>
              <a:ext uri="{FF2B5EF4-FFF2-40B4-BE49-F238E27FC236}">
                <a16:creationId xmlns:a16="http://schemas.microsoft.com/office/drawing/2014/main" id="{8D7452E3-BAF6-4BEB-8F8E-B471CE72C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E1ABF8-0C0F-4365-BB83-B1544243C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8ACBA1-9C9A-4AFF-B009-F65C951112CF}" type="slidenum">
              <a:rPr lang="en-US" smtClean="0"/>
              <a:t>‹#›</a:t>
            </a:fld>
            <a:endParaRPr lang="en-US"/>
          </a:p>
        </p:txBody>
      </p:sp>
    </p:spTree>
    <p:extLst>
      <p:ext uri="{BB962C8B-B14F-4D97-AF65-F5344CB8AC3E}">
        <p14:creationId xmlns:p14="http://schemas.microsoft.com/office/powerpoint/2010/main" val="2851156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E1E714-DFDE-4CC7-BB8D-6BC0AE353129}"/>
              </a:ext>
            </a:extLst>
          </p:cNvPr>
          <p:cNvSpPr>
            <a:spLocks noGrp="1"/>
          </p:cNvSpPr>
          <p:nvPr>
            <p:ph type="subTitle" idx="1"/>
          </p:nvPr>
        </p:nvSpPr>
        <p:spPr/>
        <p:txBody>
          <a:bodyPr>
            <a:normAutofit/>
          </a:bodyPr>
          <a:lstStyle/>
          <a:p>
            <a:r>
              <a:rPr lang="en-US" sz="3200" dirty="0">
                <a:solidFill>
                  <a:schemeClr val="accent1"/>
                </a:solidFill>
              </a:rPr>
              <a:t>Popular Extensions</a:t>
            </a:r>
          </a:p>
        </p:txBody>
      </p:sp>
      <p:sp>
        <p:nvSpPr>
          <p:cNvPr id="4" name="Rectangle 3">
            <a:extLst>
              <a:ext uri="{FF2B5EF4-FFF2-40B4-BE49-F238E27FC236}">
                <a16:creationId xmlns:a16="http://schemas.microsoft.com/office/drawing/2014/main" id="{0D2FE745-C9A2-4D73-99FE-CF1E07D15A0F}"/>
              </a:ext>
            </a:extLst>
          </p:cNvPr>
          <p:cNvSpPr/>
          <p:nvPr/>
        </p:nvSpPr>
        <p:spPr>
          <a:xfrm>
            <a:off x="2760133" y="1817511"/>
            <a:ext cx="6671733" cy="1569660"/>
          </a:xfrm>
          <a:prstGeom prst="rect">
            <a:avLst/>
          </a:prstGeom>
          <a:noFill/>
        </p:spPr>
        <p:txBody>
          <a:bodyPr wrap="square" lIns="91440" tIns="45720" rIns="91440" bIns="45720">
            <a:spAutoFit/>
          </a:bodyPr>
          <a:lstStyle/>
          <a:p>
            <a:pPr algn="ctr"/>
            <a:r>
              <a:rPr lang="en-US" sz="9600" b="1" cap="none" spc="0" dirty="0">
                <a:ln w="22225">
                  <a:solidFill>
                    <a:schemeClr val="accent2"/>
                  </a:solidFill>
                  <a:prstDash val="solid"/>
                </a:ln>
                <a:solidFill>
                  <a:schemeClr val="accent2">
                    <a:lumMod val="40000"/>
                    <a:lumOff val="60000"/>
                  </a:schemeClr>
                </a:solidFill>
                <a:effectLst/>
              </a:rPr>
              <a:t>Arduino</a:t>
            </a:r>
          </a:p>
        </p:txBody>
      </p:sp>
    </p:spTree>
    <p:extLst>
      <p:ext uri="{BB962C8B-B14F-4D97-AF65-F5344CB8AC3E}">
        <p14:creationId xmlns:p14="http://schemas.microsoft.com/office/powerpoint/2010/main" val="308055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3ABB-E290-4F29-9D90-F881142FE63E}"/>
              </a:ext>
            </a:extLst>
          </p:cNvPr>
          <p:cNvSpPr>
            <a:spLocks noGrp="1"/>
          </p:cNvSpPr>
          <p:nvPr>
            <p:ph type="title"/>
          </p:nvPr>
        </p:nvSpPr>
        <p:spPr/>
        <p:txBody>
          <a:bodyPr/>
          <a:lstStyle/>
          <a:p>
            <a:r>
              <a:rPr lang="en-US" u="sng" dirty="0"/>
              <a:t>Ultrasonic Sensor:</a:t>
            </a:r>
          </a:p>
        </p:txBody>
      </p:sp>
      <p:sp>
        <p:nvSpPr>
          <p:cNvPr id="3" name="Content Placeholder 2">
            <a:extLst>
              <a:ext uri="{FF2B5EF4-FFF2-40B4-BE49-F238E27FC236}">
                <a16:creationId xmlns:a16="http://schemas.microsoft.com/office/drawing/2014/main" id="{60CFD174-B9EA-4211-AA4C-0757F4C2A14E}"/>
              </a:ext>
            </a:extLst>
          </p:cNvPr>
          <p:cNvSpPr>
            <a:spLocks noGrp="1"/>
          </p:cNvSpPr>
          <p:nvPr>
            <p:ph idx="1"/>
          </p:nvPr>
        </p:nvSpPr>
        <p:spPr>
          <a:xfrm>
            <a:off x="838200" y="1825625"/>
            <a:ext cx="5912556" cy="4351338"/>
          </a:xfrm>
        </p:spPr>
        <p:txBody>
          <a:bodyPr>
            <a:normAutofit/>
          </a:bodyPr>
          <a:lstStyle/>
          <a:p>
            <a:r>
              <a:rPr lang="en-US" sz="2400" dirty="0"/>
              <a:t>This Sensor work in one way to serve several purposes.</a:t>
            </a:r>
          </a:p>
          <a:p>
            <a:pPr marL="0" indent="0">
              <a:buNone/>
            </a:pPr>
            <a:endParaRPr lang="en-US" sz="2400" dirty="0"/>
          </a:p>
          <a:p>
            <a:r>
              <a:rPr lang="en-US" sz="2400" dirty="0"/>
              <a:t>It has an ultrasonic sender and receiver.</a:t>
            </a:r>
          </a:p>
          <a:p>
            <a:pPr marL="0" indent="0">
              <a:buNone/>
            </a:pPr>
            <a:endParaRPr lang="en-US" sz="2400" dirty="0"/>
          </a:p>
          <a:p>
            <a:r>
              <a:rPr lang="en-US" sz="2400" dirty="0"/>
              <a:t>The calculation of time between sending and receiving the wave can:</a:t>
            </a:r>
          </a:p>
          <a:p>
            <a:pPr lvl="3"/>
            <a:r>
              <a:rPr lang="en-US" sz="2000" dirty="0"/>
              <a:t>Calculate distance.</a:t>
            </a:r>
          </a:p>
          <a:p>
            <a:pPr lvl="3"/>
            <a:r>
              <a:rPr lang="en-US" sz="2000" dirty="0"/>
              <a:t>Check for Obstacle.</a:t>
            </a:r>
          </a:p>
        </p:txBody>
      </p:sp>
      <p:pic>
        <p:nvPicPr>
          <p:cNvPr id="5" name="Picture 4">
            <a:extLst>
              <a:ext uri="{FF2B5EF4-FFF2-40B4-BE49-F238E27FC236}">
                <a16:creationId xmlns:a16="http://schemas.microsoft.com/office/drawing/2014/main" id="{3647DBC6-ECA8-48E8-AFCE-DCCE28800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756" y="2645040"/>
            <a:ext cx="5441244" cy="2712508"/>
          </a:xfrm>
          <a:prstGeom prst="rect">
            <a:avLst/>
          </a:prstGeom>
        </p:spPr>
      </p:pic>
    </p:spTree>
    <p:extLst>
      <p:ext uri="{BB962C8B-B14F-4D97-AF65-F5344CB8AC3E}">
        <p14:creationId xmlns:p14="http://schemas.microsoft.com/office/powerpoint/2010/main" val="109773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313B-724D-4000-B6A3-FD7D689121C9}"/>
              </a:ext>
            </a:extLst>
          </p:cNvPr>
          <p:cNvSpPr>
            <a:spLocks noGrp="1"/>
          </p:cNvSpPr>
          <p:nvPr>
            <p:ph type="title"/>
          </p:nvPr>
        </p:nvSpPr>
        <p:spPr>
          <a:xfrm>
            <a:off x="838200" y="365125"/>
            <a:ext cx="10515600" cy="1325563"/>
          </a:xfrm>
        </p:spPr>
        <p:txBody>
          <a:bodyPr>
            <a:normAutofit/>
          </a:bodyPr>
          <a:lstStyle/>
          <a:p>
            <a:r>
              <a:rPr lang="en-US" sz="4000" b="1" u="sng"/>
              <a:t>DHT11 Temperature and Humidity Sensor</a:t>
            </a:r>
            <a:endParaRPr lang="en-US" sz="4000" b="1" u="sng" dirty="0"/>
          </a:p>
        </p:txBody>
      </p:sp>
      <p:pic>
        <p:nvPicPr>
          <p:cNvPr id="10" name="Content Placeholder 9">
            <a:extLst>
              <a:ext uri="{FF2B5EF4-FFF2-40B4-BE49-F238E27FC236}">
                <a16:creationId xmlns:a16="http://schemas.microsoft.com/office/drawing/2014/main" id="{9B9C36A6-2697-480F-A4F7-D9279B6D2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9443" y="4021595"/>
            <a:ext cx="2900609" cy="2353104"/>
          </a:xfrm>
        </p:spPr>
      </p:pic>
      <p:pic>
        <p:nvPicPr>
          <p:cNvPr id="13" name="Picture 12">
            <a:extLst>
              <a:ext uri="{FF2B5EF4-FFF2-40B4-BE49-F238E27FC236}">
                <a16:creationId xmlns:a16="http://schemas.microsoft.com/office/drawing/2014/main" id="{9A856761-6CB9-4898-8A52-BF0E153BF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4216" y="1278920"/>
            <a:ext cx="2659584" cy="2659584"/>
          </a:xfrm>
          <a:prstGeom prst="rect">
            <a:avLst/>
          </a:prstGeom>
        </p:spPr>
      </p:pic>
      <p:sp>
        <p:nvSpPr>
          <p:cNvPr id="15" name="TextBox 14">
            <a:extLst>
              <a:ext uri="{FF2B5EF4-FFF2-40B4-BE49-F238E27FC236}">
                <a16:creationId xmlns:a16="http://schemas.microsoft.com/office/drawing/2014/main" id="{651C0B7E-E6F0-463A-88DA-73DE0CE3B061}"/>
              </a:ext>
            </a:extLst>
          </p:cNvPr>
          <p:cNvSpPr txBox="1"/>
          <p:nvPr/>
        </p:nvSpPr>
        <p:spPr>
          <a:xfrm>
            <a:off x="1126435" y="2001078"/>
            <a:ext cx="6064609" cy="1015663"/>
          </a:xfrm>
          <a:prstGeom prst="rect">
            <a:avLst/>
          </a:prstGeom>
          <a:noFill/>
        </p:spPr>
        <p:txBody>
          <a:bodyPr wrap="none" rtlCol="0">
            <a:spAutoFit/>
          </a:bodyPr>
          <a:lstStyle/>
          <a:p>
            <a:r>
              <a:rPr lang="en-US" sz="2000" dirty="0"/>
              <a:t>- The Sensor consists of a humidity sensing component, </a:t>
            </a:r>
            <a:br>
              <a:rPr lang="en-US" sz="2000" dirty="0"/>
            </a:br>
            <a:r>
              <a:rPr lang="en-US" sz="2000" dirty="0"/>
              <a:t>   a NTC temperature sensor (or thermistor) and </a:t>
            </a:r>
            <a:br>
              <a:rPr lang="en-US" sz="2000" dirty="0"/>
            </a:br>
            <a:r>
              <a:rPr lang="en-US" sz="2000" dirty="0"/>
              <a:t>   an IC on the back side of the sensor.</a:t>
            </a:r>
          </a:p>
        </p:txBody>
      </p:sp>
      <p:pic>
        <p:nvPicPr>
          <p:cNvPr id="17" name="Picture 16">
            <a:extLst>
              <a:ext uri="{FF2B5EF4-FFF2-40B4-BE49-F238E27FC236}">
                <a16:creationId xmlns:a16="http://schemas.microsoft.com/office/drawing/2014/main" id="{25EB6896-3209-4D02-9B7D-814217C13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435" y="3327131"/>
            <a:ext cx="6109252" cy="3165034"/>
          </a:xfrm>
          <a:prstGeom prst="rect">
            <a:avLst/>
          </a:prstGeom>
        </p:spPr>
      </p:pic>
    </p:spTree>
    <p:extLst>
      <p:ext uri="{BB962C8B-B14F-4D97-AF65-F5344CB8AC3E}">
        <p14:creationId xmlns:p14="http://schemas.microsoft.com/office/powerpoint/2010/main" val="343180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C695D9-6183-4595-ABB2-7C2EF59172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7F1C00A-1ADE-411C-A1F7-7BEEFCE0A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442" y="778398"/>
            <a:ext cx="2400970" cy="2400970"/>
          </a:xfrm>
          <a:prstGeom prst="rect">
            <a:avLst/>
          </a:prstGeom>
        </p:spPr>
      </p:pic>
      <p:pic>
        <p:nvPicPr>
          <p:cNvPr id="16" name="Picture 15">
            <a:extLst>
              <a:ext uri="{FF2B5EF4-FFF2-40B4-BE49-F238E27FC236}">
                <a16:creationId xmlns:a16="http://schemas.microsoft.com/office/drawing/2014/main" id="{049766D6-198C-41EE-9F3B-4F8DCD626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281" y="744730"/>
            <a:ext cx="2434638" cy="2434638"/>
          </a:xfrm>
          <a:prstGeom prst="rect">
            <a:avLst/>
          </a:prstGeom>
        </p:spPr>
      </p:pic>
      <p:pic>
        <p:nvPicPr>
          <p:cNvPr id="11" name="Picture 10">
            <a:extLst>
              <a:ext uri="{FF2B5EF4-FFF2-40B4-BE49-F238E27FC236}">
                <a16:creationId xmlns:a16="http://schemas.microsoft.com/office/drawing/2014/main" id="{98441B60-1EF7-4818-B6BA-A38B85FBF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674" y="3319156"/>
            <a:ext cx="2404738" cy="2404738"/>
          </a:xfrm>
          <a:prstGeom prst="rect">
            <a:avLst/>
          </a:prstGeom>
        </p:spPr>
      </p:pic>
      <p:pic>
        <p:nvPicPr>
          <p:cNvPr id="9" name="Picture 8">
            <a:extLst>
              <a:ext uri="{FF2B5EF4-FFF2-40B4-BE49-F238E27FC236}">
                <a16:creationId xmlns:a16="http://schemas.microsoft.com/office/drawing/2014/main" id="{52BBDD10-147E-4E98-8107-4911CD6006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7280" y="3319156"/>
            <a:ext cx="2434639" cy="2434639"/>
          </a:xfrm>
          <a:prstGeom prst="rect">
            <a:avLst/>
          </a:prstGeom>
        </p:spPr>
      </p:pic>
      <p:sp>
        <p:nvSpPr>
          <p:cNvPr id="2" name="Title 1">
            <a:extLst>
              <a:ext uri="{FF2B5EF4-FFF2-40B4-BE49-F238E27FC236}">
                <a16:creationId xmlns:a16="http://schemas.microsoft.com/office/drawing/2014/main" id="{9B067C3A-1210-4CC2-8E8E-1BB38733F745}"/>
              </a:ext>
            </a:extLst>
          </p:cNvPr>
          <p:cNvSpPr>
            <a:spLocks noGrp="1"/>
          </p:cNvSpPr>
          <p:nvPr>
            <p:ph type="title"/>
          </p:nvPr>
        </p:nvSpPr>
        <p:spPr>
          <a:xfrm>
            <a:off x="821516" y="640263"/>
            <a:ext cx="4911826" cy="1344975"/>
          </a:xfrm>
        </p:spPr>
        <p:txBody>
          <a:bodyPr>
            <a:normAutofit/>
          </a:bodyPr>
          <a:lstStyle/>
          <a:p>
            <a:r>
              <a:rPr lang="en-US" sz="4000" b="1" dirty="0"/>
              <a:t>L298D Motor Driver </a:t>
            </a:r>
            <a:br>
              <a:rPr lang="en-US" sz="4000" b="1" dirty="0"/>
            </a:br>
            <a:r>
              <a:rPr lang="en-US" sz="4000" b="1" dirty="0"/>
              <a:t>(H-Bridge)</a:t>
            </a:r>
          </a:p>
        </p:txBody>
      </p:sp>
      <p:sp>
        <p:nvSpPr>
          <p:cNvPr id="3" name="Content Placeholder 2">
            <a:extLst>
              <a:ext uri="{FF2B5EF4-FFF2-40B4-BE49-F238E27FC236}">
                <a16:creationId xmlns:a16="http://schemas.microsoft.com/office/drawing/2014/main" id="{7C88D5EB-D390-448D-B0D2-F8093037C934}"/>
              </a:ext>
            </a:extLst>
          </p:cNvPr>
          <p:cNvSpPr>
            <a:spLocks noGrp="1"/>
          </p:cNvSpPr>
          <p:nvPr>
            <p:ph idx="1"/>
          </p:nvPr>
        </p:nvSpPr>
        <p:spPr>
          <a:xfrm>
            <a:off x="821515" y="2121762"/>
            <a:ext cx="4911827" cy="3626917"/>
          </a:xfrm>
        </p:spPr>
        <p:txBody>
          <a:bodyPr>
            <a:normAutofit/>
          </a:bodyPr>
          <a:lstStyle/>
          <a:p>
            <a:r>
              <a:rPr lang="en-US" sz="2400"/>
              <a:t>This Driver make controlling DC and Stepper Motors easier, it can:</a:t>
            </a:r>
          </a:p>
          <a:p>
            <a:pPr marL="0" indent="0">
              <a:buNone/>
            </a:pPr>
            <a:endParaRPr lang="en-US" sz="2400"/>
          </a:p>
          <a:p>
            <a:pPr lvl="2"/>
            <a:r>
              <a:rPr lang="en-US" sz="2400"/>
              <a:t>Speed Control.</a:t>
            </a:r>
          </a:p>
          <a:p>
            <a:pPr lvl="2"/>
            <a:r>
              <a:rPr lang="en-US" sz="2400"/>
              <a:t>Direction Control.</a:t>
            </a:r>
          </a:p>
          <a:p>
            <a:pPr lvl="2"/>
            <a:r>
              <a:rPr lang="en-US" sz="2400"/>
              <a:t>Stopping.</a:t>
            </a:r>
          </a:p>
        </p:txBody>
      </p:sp>
    </p:spTree>
    <p:extLst>
      <p:ext uri="{BB962C8B-B14F-4D97-AF65-F5344CB8AC3E}">
        <p14:creationId xmlns:p14="http://schemas.microsoft.com/office/powerpoint/2010/main" val="319120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B15746-DD1D-4A43-B955-1310F6FF4903}"/>
              </a:ext>
            </a:extLst>
          </p:cNvPr>
          <p:cNvPicPr>
            <a:picLocks noChangeAspect="1"/>
          </p:cNvPicPr>
          <p:nvPr/>
        </p:nvPicPr>
        <p:blipFill rotWithShape="1">
          <a:blip r:embed="rId2">
            <a:extLst>
              <a:ext uri="{28A0092B-C50C-407E-A947-70E740481C1C}">
                <a14:useLocalDpi xmlns:a14="http://schemas.microsoft.com/office/drawing/2010/main" val="0"/>
              </a:ext>
            </a:extLst>
          </a:blip>
          <a:srcRect r="1096" b="3"/>
          <a:stretch/>
        </p:blipFill>
        <p:spPr>
          <a:xfrm>
            <a:off x="6090613" y="640082"/>
            <a:ext cx="5461724" cy="5577837"/>
          </a:xfrm>
          <a:prstGeom prst="rect">
            <a:avLst/>
          </a:prstGeom>
          <a:effectLst/>
        </p:spPr>
      </p:pic>
      <p:sp>
        <p:nvSpPr>
          <p:cNvPr id="2" name="Title 1">
            <a:extLst>
              <a:ext uri="{FF2B5EF4-FFF2-40B4-BE49-F238E27FC236}">
                <a16:creationId xmlns:a16="http://schemas.microsoft.com/office/drawing/2014/main" id="{66B1172E-87B3-4389-B987-2853D757CE49}"/>
              </a:ext>
            </a:extLst>
          </p:cNvPr>
          <p:cNvSpPr>
            <a:spLocks noGrp="1"/>
          </p:cNvSpPr>
          <p:nvPr>
            <p:ph type="title"/>
          </p:nvPr>
        </p:nvSpPr>
        <p:spPr>
          <a:xfrm>
            <a:off x="648929" y="629266"/>
            <a:ext cx="5127031" cy="1676603"/>
          </a:xfrm>
        </p:spPr>
        <p:txBody>
          <a:bodyPr>
            <a:normAutofit/>
          </a:bodyPr>
          <a:lstStyle/>
          <a:p>
            <a:r>
              <a:rPr lang="en-US" b="1" u="sng" dirty="0"/>
              <a:t>HC-06 Bluetooth Module:</a:t>
            </a:r>
          </a:p>
        </p:txBody>
      </p:sp>
      <p:sp>
        <p:nvSpPr>
          <p:cNvPr id="3" name="Content Placeholder 2">
            <a:extLst>
              <a:ext uri="{FF2B5EF4-FFF2-40B4-BE49-F238E27FC236}">
                <a16:creationId xmlns:a16="http://schemas.microsoft.com/office/drawing/2014/main" id="{B8161656-A764-4F11-9016-80EB795206D6}"/>
              </a:ext>
            </a:extLst>
          </p:cNvPr>
          <p:cNvSpPr>
            <a:spLocks noGrp="1"/>
          </p:cNvSpPr>
          <p:nvPr>
            <p:ph idx="1"/>
          </p:nvPr>
        </p:nvSpPr>
        <p:spPr>
          <a:xfrm>
            <a:off x="648930" y="2438400"/>
            <a:ext cx="5127029" cy="3785419"/>
          </a:xfrm>
        </p:spPr>
        <p:txBody>
          <a:bodyPr>
            <a:normAutofit/>
          </a:bodyPr>
          <a:lstStyle/>
          <a:p>
            <a:r>
              <a:rPr lang="en-US" sz="2000" dirty="0"/>
              <a:t>The HC-06 is a class 2 slave Bluetooth module designed for transparent wireless serial communication. Once it is paired to a master Bluetooth device such as PC, smart phones and tablet, its operation becomes transparent to the user. All data received through the serial input is immediately transmitted over the air. When the module receives wireless data, it is sent out through the serial interface exactly at it is received. No user code specific to the Bluetooth module is needed at all in the user microcontroller program.</a:t>
            </a:r>
          </a:p>
          <a:p>
            <a:pPr marL="0" indent="0">
              <a:buNone/>
            </a:pPr>
            <a:endParaRPr lang="en-US" sz="2000"/>
          </a:p>
        </p:txBody>
      </p:sp>
    </p:spTree>
    <p:extLst>
      <p:ext uri="{BB962C8B-B14F-4D97-AF65-F5344CB8AC3E}">
        <p14:creationId xmlns:p14="http://schemas.microsoft.com/office/powerpoint/2010/main" val="269090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CA9AF-BB67-43CB-AA94-09BC52834045}"/>
              </a:ext>
            </a:extLst>
          </p:cNvPr>
          <p:cNvPicPr>
            <a:picLocks noChangeAspect="1"/>
          </p:cNvPicPr>
          <p:nvPr/>
        </p:nvPicPr>
        <p:blipFill rotWithShape="1">
          <a:blip r:embed="rId2">
            <a:extLst>
              <a:ext uri="{28A0092B-C50C-407E-A947-70E740481C1C}">
                <a14:useLocalDpi xmlns:a14="http://schemas.microsoft.com/office/drawing/2010/main" val="0"/>
              </a:ext>
            </a:extLst>
          </a:blip>
          <a:srcRect l="9321" r="7407" b="2"/>
          <a:stretch/>
        </p:blipFill>
        <p:spPr>
          <a:xfrm>
            <a:off x="5120640" y="1904281"/>
            <a:ext cx="6233160" cy="4272681"/>
          </a:xfrm>
          <a:prstGeom prst="rect">
            <a:avLst/>
          </a:prstGeom>
        </p:spPr>
      </p:pic>
      <p:sp>
        <p:nvSpPr>
          <p:cNvPr id="2" name="Title 1">
            <a:extLst>
              <a:ext uri="{FF2B5EF4-FFF2-40B4-BE49-F238E27FC236}">
                <a16:creationId xmlns:a16="http://schemas.microsoft.com/office/drawing/2014/main" id="{63D1DFD0-D94D-4430-AABA-5F5DF5B82B2C}"/>
              </a:ext>
            </a:extLst>
          </p:cNvPr>
          <p:cNvSpPr>
            <a:spLocks noGrp="1"/>
          </p:cNvSpPr>
          <p:nvPr>
            <p:ph type="title"/>
          </p:nvPr>
        </p:nvSpPr>
        <p:spPr>
          <a:xfrm>
            <a:off x="838200" y="365125"/>
            <a:ext cx="10515600" cy="1325563"/>
          </a:xfrm>
        </p:spPr>
        <p:txBody>
          <a:bodyPr>
            <a:normAutofit/>
          </a:bodyPr>
          <a:lstStyle/>
          <a:p>
            <a:r>
              <a:rPr lang="en-US" b="1" u="sng" dirty="0"/>
              <a:t>Servo Motors:</a:t>
            </a:r>
          </a:p>
        </p:txBody>
      </p:sp>
      <p:sp>
        <p:nvSpPr>
          <p:cNvPr id="3" name="Content Placeholder 2">
            <a:extLst>
              <a:ext uri="{FF2B5EF4-FFF2-40B4-BE49-F238E27FC236}">
                <a16:creationId xmlns:a16="http://schemas.microsoft.com/office/drawing/2014/main" id="{8B6A34D5-F15E-42D8-A8C5-A03989F74156}"/>
              </a:ext>
            </a:extLst>
          </p:cNvPr>
          <p:cNvSpPr>
            <a:spLocks noGrp="1"/>
          </p:cNvSpPr>
          <p:nvPr>
            <p:ph idx="1"/>
          </p:nvPr>
        </p:nvSpPr>
        <p:spPr>
          <a:xfrm>
            <a:off x="838200" y="1825625"/>
            <a:ext cx="3797807" cy="4351338"/>
          </a:xfrm>
        </p:spPr>
        <p:txBody>
          <a:bodyPr>
            <a:normAutofit/>
          </a:bodyPr>
          <a:lstStyle/>
          <a:p>
            <a:r>
              <a:rPr lang="en-US" sz="2000"/>
              <a:t>Servo motors are great devices that can turn to a specified position.</a:t>
            </a:r>
          </a:p>
          <a:p>
            <a:r>
              <a:rPr lang="en-US" sz="2000"/>
              <a:t>Servo motors were first used in the Remote Control (RC) world, usually to control the steering of RC cars or the flaps on a RC plane. With time, they found their uses in robotics, automation, and of course, the Arduino world.</a:t>
            </a:r>
          </a:p>
          <a:p>
            <a:pPr marL="0" indent="0">
              <a:buNone/>
            </a:pPr>
            <a:br>
              <a:rPr lang="en-US" sz="2000"/>
            </a:br>
            <a:endParaRPr lang="en-US" sz="2000"/>
          </a:p>
        </p:txBody>
      </p:sp>
    </p:spTree>
    <p:extLst>
      <p:ext uri="{BB962C8B-B14F-4D97-AF65-F5344CB8AC3E}">
        <p14:creationId xmlns:p14="http://schemas.microsoft.com/office/powerpoint/2010/main" val="284866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E2E0AFE-704B-4CB8-AB9D-D447278759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9E98BBC-4372-4F35-B8D8-84F557955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258" y="321176"/>
            <a:ext cx="1872695" cy="2190287"/>
          </a:xfrm>
          <a:prstGeom prst="rect">
            <a:avLst/>
          </a:prstGeom>
        </p:spPr>
      </p:pic>
      <p:pic>
        <p:nvPicPr>
          <p:cNvPr id="5" name="Picture 4">
            <a:extLst>
              <a:ext uri="{FF2B5EF4-FFF2-40B4-BE49-F238E27FC236}">
                <a16:creationId xmlns:a16="http://schemas.microsoft.com/office/drawing/2014/main" id="{548F1A00-F6BD-4D2A-AE32-B062338BB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9220" y="321733"/>
            <a:ext cx="2189730" cy="2189730"/>
          </a:xfrm>
          <a:prstGeom prst="rect">
            <a:avLst/>
          </a:prstGeom>
        </p:spPr>
      </p:pic>
      <p:pic>
        <p:nvPicPr>
          <p:cNvPr id="9" name="Picture 8">
            <a:extLst>
              <a:ext uri="{FF2B5EF4-FFF2-40B4-BE49-F238E27FC236}">
                <a16:creationId xmlns:a16="http://schemas.microsoft.com/office/drawing/2014/main" id="{F512DA82-A838-400F-82C1-C8A835F66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56" y="2810760"/>
            <a:ext cx="3984981" cy="3407159"/>
          </a:xfrm>
          <a:prstGeom prst="rect">
            <a:avLst/>
          </a:prstGeom>
        </p:spPr>
      </p:pic>
      <p:sp>
        <p:nvSpPr>
          <p:cNvPr id="2" name="Title 1">
            <a:extLst>
              <a:ext uri="{FF2B5EF4-FFF2-40B4-BE49-F238E27FC236}">
                <a16:creationId xmlns:a16="http://schemas.microsoft.com/office/drawing/2014/main" id="{54498B08-BCF6-405F-AD48-F77562568A63}"/>
              </a:ext>
            </a:extLst>
          </p:cNvPr>
          <p:cNvSpPr>
            <a:spLocks noGrp="1"/>
          </p:cNvSpPr>
          <p:nvPr>
            <p:ph type="title"/>
          </p:nvPr>
        </p:nvSpPr>
        <p:spPr>
          <a:xfrm>
            <a:off x="821516" y="640263"/>
            <a:ext cx="4911826" cy="1344975"/>
          </a:xfrm>
        </p:spPr>
        <p:txBody>
          <a:bodyPr>
            <a:normAutofit/>
          </a:bodyPr>
          <a:lstStyle/>
          <a:p>
            <a:r>
              <a:rPr lang="en-US" sz="4000" b="1" u="sng"/>
              <a:t>Useful Resistors:</a:t>
            </a:r>
          </a:p>
        </p:txBody>
      </p:sp>
      <p:sp>
        <p:nvSpPr>
          <p:cNvPr id="3" name="Content Placeholder 2">
            <a:extLst>
              <a:ext uri="{FF2B5EF4-FFF2-40B4-BE49-F238E27FC236}">
                <a16:creationId xmlns:a16="http://schemas.microsoft.com/office/drawing/2014/main" id="{0328B4E5-2377-428D-978B-88DC6D1B1838}"/>
              </a:ext>
            </a:extLst>
          </p:cNvPr>
          <p:cNvSpPr>
            <a:spLocks noGrp="1"/>
          </p:cNvSpPr>
          <p:nvPr>
            <p:ph idx="1"/>
          </p:nvPr>
        </p:nvSpPr>
        <p:spPr>
          <a:xfrm>
            <a:off x="821515" y="2121762"/>
            <a:ext cx="4911827" cy="3626917"/>
          </a:xfrm>
        </p:spPr>
        <p:txBody>
          <a:bodyPr>
            <a:normAutofit/>
          </a:bodyPr>
          <a:lstStyle/>
          <a:p>
            <a:r>
              <a:rPr lang="en-US" sz="2400" dirty="0"/>
              <a:t>Resistors voltage control can be used for other purposes:</a:t>
            </a:r>
          </a:p>
          <a:p>
            <a:endParaRPr lang="en-US" sz="2400" dirty="0"/>
          </a:p>
          <a:p>
            <a:pPr lvl="1"/>
            <a:r>
              <a:rPr lang="en-US" sz="2000" dirty="0"/>
              <a:t>Potentiometer.</a:t>
            </a:r>
          </a:p>
          <a:p>
            <a:pPr lvl="1"/>
            <a:r>
              <a:rPr lang="en-US" sz="2000" dirty="0"/>
              <a:t>LDR.</a:t>
            </a:r>
          </a:p>
          <a:p>
            <a:pPr lvl="1"/>
            <a:r>
              <a:rPr lang="en-US" sz="2000" dirty="0"/>
              <a:t>Thermistor.</a:t>
            </a:r>
          </a:p>
          <a:p>
            <a:pPr marL="0" indent="0">
              <a:buNone/>
            </a:pPr>
            <a:endParaRPr lang="en-US" sz="2400" dirty="0"/>
          </a:p>
        </p:txBody>
      </p:sp>
    </p:spTree>
    <p:extLst>
      <p:ext uri="{BB962C8B-B14F-4D97-AF65-F5344CB8AC3E}">
        <p14:creationId xmlns:p14="http://schemas.microsoft.com/office/powerpoint/2010/main" val="2649970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267</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Ultrasonic Sensor:</vt:lpstr>
      <vt:lpstr>DHT11 Temperature and Humidity Sensor</vt:lpstr>
      <vt:lpstr>L298D Motor Driver  (H-Bridge)</vt:lpstr>
      <vt:lpstr>HC-06 Bluetooth Module:</vt:lpstr>
      <vt:lpstr>Servo Motors:</vt:lpstr>
      <vt:lpstr>Useful Resistors: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MAC51</dc:creator>
  <cp:lastModifiedBy>MAC51</cp:lastModifiedBy>
  <cp:revision>15</cp:revision>
  <dcterms:created xsi:type="dcterms:W3CDTF">2018-06-02T08:27:07Z</dcterms:created>
  <dcterms:modified xsi:type="dcterms:W3CDTF">2018-06-25T13:24:49Z</dcterms:modified>
</cp:coreProperties>
</file>