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4"/>
  </p:notesMasterIdLst>
  <p:sldIdLst>
    <p:sldId id="256" r:id="rId2"/>
    <p:sldId id="272" r:id="rId3"/>
    <p:sldId id="357" r:id="rId4"/>
    <p:sldId id="346" r:id="rId5"/>
    <p:sldId id="359" r:id="rId6"/>
    <p:sldId id="333" r:id="rId7"/>
    <p:sldId id="361" r:id="rId8"/>
    <p:sldId id="362" r:id="rId9"/>
    <p:sldId id="360" r:id="rId10"/>
    <p:sldId id="364" r:id="rId11"/>
    <p:sldId id="363" r:id="rId12"/>
    <p:sldId id="353" r:id="rId13"/>
    <p:sldId id="350" r:id="rId14"/>
    <p:sldId id="351" r:id="rId15"/>
    <p:sldId id="352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04EA-D6D4-429E-A98C-484D85E6934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8DBB-2DDE-4784-9E0F-11426CA2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8DBB-2DDE-4784-9E0F-11426CA28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7D4F-9B27-48FC-889F-4D23BBC7E8E0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31A-4E1D-43D6-BFA8-EAB1821D163B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3BA4-18EA-4E46-896A-96B931164DB1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B96-FEC5-48F2-AA0C-0D36DD9DB9EB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B4B3-CA16-430E-A56C-A9E0DAEAF3D7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1893-D37E-4ADC-98B8-8697FB2523C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A75-03AF-4B99-81AA-9DF35C48802A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3864-F7A2-4C9E-9546-3AA8A2046F1D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EDC-83A8-4427-9AB2-CB66FCD87A81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5E87-63F5-4E8B-BA27-B71A7956E6DF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6B4D-9337-4C3B-80D6-84488CC86F22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3E5F-1C8E-44EC-A0A8-3DEFEF515E24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Chương II: Ngôn ngữ VHDL      quangkien82@gmail.com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7992-244F-41AE-AC47-303AA536E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trinhquangkien/Courses/dl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828800"/>
          </a:xfrm>
        </p:spPr>
        <p:txBody>
          <a:bodyPr>
            <a:normAutofit/>
          </a:bodyPr>
          <a:lstStyle/>
          <a:p>
            <a:r>
              <a:rPr lang="en-US" sz="5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 </a:t>
            </a:r>
            <a:r>
              <a:rPr lang="en-US" sz="5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(VLSI design)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02996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Bộ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môn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KT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Xung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 VXL</a:t>
            </a:r>
          </a:p>
          <a:p>
            <a:r>
              <a:rPr lang="en-US" sz="2800" dirty="0"/>
              <a:t>quangkien82@gmail.com</a:t>
            </a:r>
          </a:p>
          <a:p>
            <a:r>
              <a:rPr lang="en-US" sz="2200" dirty="0">
                <a:hlinkClick r:id="rId2"/>
              </a:rPr>
              <a:t>https://sites.google.com/view/trinhquangkien/Courses/dld</a:t>
            </a:r>
            <a:endParaRPr lang="en-US" sz="2200" dirty="0"/>
          </a:p>
          <a:p>
            <a:r>
              <a:rPr lang="en-US" sz="2800" dirty="0"/>
              <a:t>14 August 2018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err="1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CLA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D1C3EB-F1B0-40B1-8D77-600DE52DFC29}"/>
              </a:ext>
            </a:extLst>
          </p:cNvPr>
          <p:cNvSpPr/>
          <p:nvPr/>
        </p:nvSpPr>
        <p:spPr>
          <a:xfrm>
            <a:off x="457200" y="785327"/>
            <a:ext cx="858774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+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indent="45720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+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+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   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1215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+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1215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+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1215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+  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47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811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1215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+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. 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18751-121C-423A-8AAD-06C4F9E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97641"/>
              </p:ext>
            </p:extLst>
          </p:nvPr>
        </p:nvGraphicFramePr>
        <p:xfrm>
          <a:off x="838200" y="3219191"/>
          <a:ext cx="7089824" cy="30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821">
                  <a:extLst>
                    <a:ext uri="{9D8B030D-6E8A-4147-A177-3AD203B41FA5}">
                      <a16:colId xmlns:a16="http://schemas.microsoft.com/office/drawing/2014/main" val="3411551078"/>
                    </a:ext>
                  </a:extLst>
                </a:gridCol>
                <a:gridCol w="1694462">
                  <a:extLst>
                    <a:ext uri="{9D8B030D-6E8A-4147-A177-3AD203B41FA5}">
                      <a16:colId xmlns:a16="http://schemas.microsoft.com/office/drawing/2014/main" val="1436065263"/>
                    </a:ext>
                  </a:extLst>
                </a:gridCol>
                <a:gridCol w="4107541">
                  <a:extLst>
                    <a:ext uri="{9D8B030D-6E8A-4147-A177-3AD203B41FA5}">
                      <a16:colId xmlns:a16="http://schemas.microsoft.com/office/drawing/2014/main" val="1912509847"/>
                    </a:ext>
                  </a:extLst>
                </a:gridCol>
              </a:tblGrid>
              <a:tr h="40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Lớp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trễ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18645"/>
                  </a:ext>
                </a:extLst>
              </a:tr>
              <a:tr h="760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= a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+ b</a:t>
                      </a:r>
                      <a:r>
                        <a:rPr lang="en-US" sz="2400" baseline="-25000" dirty="0">
                          <a:effectLst/>
                        </a:rPr>
                        <a:t>i 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với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=0 -3)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= a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. b</a:t>
                      </a:r>
                      <a:r>
                        <a:rPr lang="en-US" sz="2400" baseline="-25000" dirty="0">
                          <a:effectLst/>
                        </a:rPr>
                        <a:t>i 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với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=0 -3)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249688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r>
                        <a:rPr lang="en-US" sz="2400" baseline="-25000">
                          <a:effectLst/>
                        </a:rPr>
                        <a:t>01</a:t>
                      </a:r>
                      <a:r>
                        <a:rPr lang="en-US" sz="2400">
                          <a:effectLst/>
                        </a:rPr>
                        <a:t>, p</a:t>
                      </a:r>
                      <a:r>
                        <a:rPr lang="en-US" sz="2400" baseline="-25000">
                          <a:effectLst/>
                        </a:rPr>
                        <a:t>12, </a:t>
                      </a:r>
                      <a:r>
                        <a:rPr lang="en-US" sz="2400">
                          <a:effectLst/>
                        </a:rPr>
                        <a:t>p</a:t>
                      </a:r>
                      <a:r>
                        <a:rPr lang="en-US" sz="2400" baseline="-25000">
                          <a:effectLst/>
                        </a:rPr>
                        <a:t>23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r>
                        <a:rPr lang="en-US" sz="2400" baseline="-25000" dirty="0">
                          <a:effectLst/>
                        </a:rPr>
                        <a:t>0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 g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, g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,p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761646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r>
                        <a:rPr lang="en-US" sz="2400" baseline="-25000">
                          <a:effectLst/>
                        </a:rPr>
                        <a:t>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r>
                        <a:rPr lang="en-US" sz="2400" baseline="-25000" dirty="0">
                          <a:effectLst/>
                        </a:rPr>
                        <a:t>01</a:t>
                      </a:r>
                      <a:r>
                        <a:rPr lang="en-US" sz="2400" dirty="0">
                          <a:effectLst/>
                        </a:rPr>
                        <a:t>,   g</a:t>
                      </a:r>
                      <a:r>
                        <a:rPr lang="en-US" sz="2400" baseline="-25000" dirty="0">
                          <a:effectLst/>
                        </a:rPr>
                        <a:t>23</a:t>
                      </a:r>
                      <a:r>
                        <a:rPr lang="en-US" sz="2400" dirty="0">
                          <a:effectLst/>
                        </a:rPr>
                        <a:t> = (g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r>
                        <a:rPr lang="en-US" sz="2400" dirty="0">
                          <a:effectLst/>
                        </a:rPr>
                        <a:t>+g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048118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r>
                        <a:rPr lang="en-US" sz="2400" baseline="-25000" dirty="0">
                          <a:effectLst/>
                        </a:rPr>
                        <a:t>02</a:t>
                      </a:r>
                      <a:r>
                        <a:rPr lang="en-US" sz="2400" dirty="0">
                          <a:effectLst/>
                        </a:rPr>
                        <a:t>, g</a:t>
                      </a:r>
                      <a:r>
                        <a:rPr lang="en-US" sz="2400" baseline="-25000" dirty="0">
                          <a:effectLst/>
                        </a:rPr>
                        <a:t>01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23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477590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r>
                        <a:rPr lang="en-US" sz="2400" baseline="-25000" dirty="0">
                          <a:effectLst/>
                        </a:rPr>
                        <a:t>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47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CLA design for 16 bit adder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91400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8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00" y="381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Nội</a:t>
            </a:r>
            <a:r>
              <a:rPr lang="en-US" sz="3200" dirty="0">
                <a:solidFill>
                  <a:srgbClr val="C00000"/>
                </a:solidFill>
              </a:rPr>
              <a:t> dung</a:t>
            </a:r>
            <a:r>
              <a:rPr lang="en-US" sz="3200" dirty="0"/>
              <a:t>: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dấu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dấu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trái</a:t>
            </a:r>
            <a:r>
              <a:rPr lang="en-US" sz="3200" dirty="0"/>
              <a:t>,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,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Booth. </a:t>
            </a:r>
          </a:p>
        </p:txBody>
      </p:sp>
    </p:spTree>
    <p:extLst>
      <p:ext uri="{BB962C8B-B14F-4D97-AF65-F5344CB8AC3E}">
        <p14:creationId xmlns:p14="http://schemas.microsoft.com/office/powerpoint/2010/main" val="23658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8478" y="3447871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7992-244F-41AE-AC47-303AA536E4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38" name="Slide Number Placeholder 5"/>
          <p:cNvSpPr txBox="1">
            <a:spLocks/>
          </p:cNvSpPr>
          <p:nvPr/>
        </p:nvSpPr>
        <p:spPr>
          <a:xfrm>
            <a:off x="8077200" y="641667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3</a:t>
            </a:fld>
            <a:r>
              <a:rPr lang="en-US" sz="20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86229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 multiplication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400" y="838200"/>
            <a:ext cx="782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. a = 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.a+2.x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.a+ 2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.a+2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.a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a = 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3860" y="1981200"/>
            <a:ext cx="833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0101 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bị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nhân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multiplicand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0111 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nhân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multiplier 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-------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0101 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tích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riêng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partial products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0101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0101 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0000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-------</a:t>
            </a:r>
          </a:p>
          <a:p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0100011  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nhân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product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4400" y="5181600"/>
            <a:ext cx="23622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Tốn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endParaRPr lang="en-US" sz="2800" dirty="0"/>
          </a:p>
          <a:p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endParaRPr lang="en-US" sz="2800" dirty="0"/>
          </a:p>
        </p:txBody>
      </p:sp>
      <p:sp>
        <p:nvSpPr>
          <p:cNvPr id="28" name="Right Arrow 27"/>
          <p:cNvSpPr/>
          <p:nvPr/>
        </p:nvSpPr>
        <p:spPr>
          <a:xfrm>
            <a:off x="3810000" y="5562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08797" y="5410200"/>
            <a:ext cx="392378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ITERATION STRUCTURE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" y="1524000"/>
            <a:ext cx="74580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5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Right-shift-add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8397" y="685800"/>
            <a:ext cx="8555083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a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alibri"/>
              </a:rPr>
              <a:t>0 1 0 1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x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alibri"/>
              </a:rPr>
              <a:t>0 1 1 1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 err="1">
                <a:latin typeface="Courier New"/>
                <a:ea typeface="Calibri"/>
              </a:rPr>
              <a:t>2P</a:t>
            </a:r>
            <a:r>
              <a:rPr lang="en-US" sz="2000" dirty="0">
                <a:latin typeface="Courier New"/>
                <a:ea typeface="Calibri"/>
              </a:rPr>
              <a:t>(0) 0 0 0 0 0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 P(0)   </a:t>
            </a:r>
            <a:r>
              <a:rPr lang="en-US" sz="2000" b="1" dirty="0">
                <a:latin typeface="Courier New"/>
                <a:ea typeface="Calibri"/>
              </a:rPr>
              <a:t>0 0 0 0</a:t>
            </a:r>
            <a:r>
              <a:rPr lang="en-US" sz="2000" dirty="0">
                <a:latin typeface="Courier New"/>
                <a:ea typeface="Calibri"/>
              </a:rPr>
              <a:t>          -&gt; KHỞI TẠO GIÁ TRỊ 0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+x0.a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       -&gt; P1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2p(1) 0 0 1 0 1          -&gt; ADDING 0 + P1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P(1)    </a:t>
            </a:r>
            <a:r>
              <a:rPr lang="en-US" sz="2000" b="1" dirty="0">
                <a:latin typeface="Courier New"/>
                <a:ea typeface="Calibri"/>
              </a:rPr>
              <a:t>0 0 1 0</a:t>
            </a:r>
            <a:r>
              <a:rPr lang="en-US" sz="2000" dirty="0">
                <a:latin typeface="Courier New"/>
                <a:ea typeface="Calibri"/>
              </a:rPr>
              <a:t> 1     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+x1.a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       -&gt; P2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2p(2) 0 0 1 1 1 1        -&gt; P1 + 2P2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P(2)    </a:t>
            </a:r>
            <a:r>
              <a:rPr lang="en-US" sz="2000" b="1" dirty="0">
                <a:latin typeface="Courier New"/>
                <a:ea typeface="Calibri"/>
              </a:rPr>
              <a:t>0 0 1 1</a:t>
            </a:r>
            <a:r>
              <a:rPr lang="en-US" sz="2000" dirty="0">
                <a:latin typeface="Courier New"/>
                <a:ea typeface="Calibri"/>
              </a:rPr>
              <a:t> 1 1   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</a:t>
            </a:r>
            <a:r>
              <a:rPr lang="en-US" sz="2000" dirty="0" err="1">
                <a:latin typeface="Courier New"/>
                <a:ea typeface="Calibri"/>
              </a:rPr>
              <a:t>x2.a</a:t>
            </a:r>
            <a:r>
              <a:rPr lang="en-US" sz="2000" dirty="0">
                <a:latin typeface="Courier New"/>
                <a:ea typeface="Calibri"/>
              </a:rPr>
              <a:t>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2p(3) 0 1 0 0 0 1 1      -&gt; ADDING P1 + 2P2 + 2^2P3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P(3)    </a:t>
            </a:r>
            <a:r>
              <a:rPr lang="en-US" sz="2000" b="1" dirty="0">
                <a:latin typeface="Courier New"/>
                <a:ea typeface="Calibri"/>
              </a:rPr>
              <a:t>0 1 0 0</a:t>
            </a:r>
            <a:r>
              <a:rPr lang="en-US" sz="2000" dirty="0">
                <a:latin typeface="Courier New"/>
                <a:ea typeface="Calibri"/>
              </a:rPr>
              <a:t> 0 1 1 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</a:t>
            </a:r>
            <a:r>
              <a:rPr lang="en-US" sz="2000" dirty="0" err="1">
                <a:latin typeface="Courier New"/>
                <a:ea typeface="Calibri"/>
              </a:rPr>
              <a:t>x3.a</a:t>
            </a:r>
            <a:r>
              <a:rPr lang="en-US" sz="2000" dirty="0">
                <a:latin typeface="Courier New"/>
                <a:ea typeface="Calibri"/>
              </a:rPr>
              <a:t>   </a:t>
            </a:r>
            <a:r>
              <a:rPr lang="en-US" sz="2000" b="1" dirty="0">
                <a:latin typeface="Courier New"/>
                <a:ea typeface="Calibri"/>
              </a:rPr>
              <a:t>0 0 0 0</a:t>
            </a:r>
            <a:r>
              <a:rPr lang="en-US" sz="2000" dirty="0">
                <a:latin typeface="Courier New"/>
                <a:ea typeface="Calibri"/>
              </a:rPr>
              <a:t>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P(4)  0 0 1 0 0 0 1 1    -&gt; ADDING P1+2P2+2^2P3+ 2^3P4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      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alibri"/>
              </a:rPr>
              <a:t>0 0 1 0 0 0 1 1  </a:t>
            </a:r>
            <a:r>
              <a:rPr lang="en-US" sz="2000" dirty="0">
                <a:latin typeface="Courier New"/>
                <a:ea typeface="Calibri"/>
              </a:rPr>
              <a:t>-&gt; PRODUCT</a:t>
            </a:r>
            <a:endParaRPr lang="en-US" sz="2000" dirty="0">
              <a:effectLst/>
              <a:latin typeface="Courier New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1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Right-shift add - Multiplier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99166"/>
              </p:ext>
            </p:extLst>
          </p:nvPr>
        </p:nvGraphicFramePr>
        <p:xfrm>
          <a:off x="887730" y="1143000"/>
          <a:ext cx="7368540" cy="453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5394498" imgH="3303717" progId="Visio.Drawing.11">
                  <p:embed/>
                </p:oleObj>
              </mc:Choice>
              <mc:Fallback>
                <p:oleObj name="Visio" r:id="rId3" imgW="5394498" imgH="3303717" progId="Visio.Drawing.11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730" y="1143000"/>
                        <a:ext cx="7368540" cy="4538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0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Left-shift-add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" y="838200"/>
            <a:ext cx="9067800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a      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alibri"/>
              </a:rPr>
              <a:t>0 1 0 1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x      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alibri"/>
              </a:rPr>
              <a:t>0 1 1 1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P(0)          0 0 0 0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2P(0)       0 </a:t>
            </a:r>
            <a:r>
              <a:rPr lang="en-US" sz="2000" b="1" dirty="0">
                <a:latin typeface="Courier New"/>
                <a:ea typeface="Calibri"/>
              </a:rPr>
              <a:t>0 0 0 0</a:t>
            </a:r>
            <a:r>
              <a:rPr lang="en-US" sz="2000" dirty="0">
                <a:latin typeface="Courier New"/>
                <a:ea typeface="Calibri"/>
              </a:rPr>
              <a:t>   -&gt; KHỞI TẠO GIÁ TRỊ 0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+x3.a         </a:t>
            </a:r>
            <a:r>
              <a:rPr lang="en-US" sz="2000" b="1" dirty="0">
                <a:latin typeface="Courier New"/>
                <a:ea typeface="Calibri"/>
              </a:rPr>
              <a:t>0 0 0 0</a:t>
            </a:r>
            <a:r>
              <a:rPr lang="en-US" sz="2000" dirty="0">
                <a:latin typeface="Courier New"/>
                <a:ea typeface="Calibri"/>
              </a:rPr>
              <a:t>   -&gt; 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p(1)        0 0 0 0 0   -&gt; ADDING 0 + 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2P(1)     0 0</a:t>
            </a:r>
            <a:r>
              <a:rPr lang="en-US" sz="2000" b="1" dirty="0">
                <a:latin typeface="Courier New"/>
                <a:ea typeface="Calibri"/>
              </a:rPr>
              <a:t> 0 0</a:t>
            </a:r>
            <a:r>
              <a:rPr lang="en-US" sz="2000" dirty="0">
                <a:latin typeface="Courier New"/>
                <a:ea typeface="Calibri"/>
              </a:rPr>
              <a:t> </a:t>
            </a:r>
            <a:r>
              <a:rPr lang="en-US" sz="2000" b="1" dirty="0">
                <a:latin typeface="Courier New"/>
                <a:ea typeface="Calibri"/>
              </a:rPr>
              <a:t>0 0</a:t>
            </a:r>
            <a:r>
              <a:rPr lang="en-US" sz="2000" dirty="0">
                <a:latin typeface="Courier New"/>
                <a:ea typeface="Calibri"/>
              </a:rPr>
              <a:t>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+x2.a      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-&gt; P3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p(2)      0 0 0 1 0 1   -&gt; ADDING P3 + 2P4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2P(2)   0 0 0 </a:t>
            </a:r>
            <a:r>
              <a:rPr lang="en-US" sz="2000" b="1" dirty="0">
                <a:latin typeface="Courier New"/>
                <a:ea typeface="Calibri"/>
              </a:rPr>
              <a:t>1</a:t>
            </a:r>
            <a:r>
              <a:rPr lang="en-US" sz="2000" dirty="0">
                <a:latin typeface="Courier New"/>
                <a:ea typeface="Calibri"/>
              </a:rPr>
              <a:t> </a:t>
            </a:r>
            <a:r>
              <a:rPr lang="en-US" sz="2000" b="1" dirty="0">
                <a:latin typeface="Courier New"/>
                <a:ea typeface="Calibri"/>
              </a:rPr>
              <a:t>0 1 0</a:t>
            </a:r>
            <a:r>
              <a:rPr lang="en-US" sz="2000" dirty="0">
                <a:latin typeface="Courier New"/>
                <a:ea typeface="Calibri"/>
              </a:rPr>
              <a:t>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+x1.a      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-&gt; P2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p(3)    0 0 0 1 1 1 1   -&gt; ADDING P2 + 2P3 + 2^2P4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2P(3) 0 0 0 1 </a:t>
            </a:r>
            <a:r>
              <a:rPr lang="en-US" sz="2000" b="1" dirty="0">
                <a:latin typeface="Courier New"/>
                <a:ea typeface="Calibri"/>
              </a:rPr>
              <a:t>1 1 1 0</a:t>
            </a:r>
            <a:r>
              <a:rPr lang="en-US" sz="2000" dirty="0">
                <a:latin typeface="Courier New"/>
                <a:ea typeface="Calibri"/>
              </a:rPr>
              <a:t>   -&gt; SHIFTING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+x3.a         </a:t>
            </a:r>
            <a:r>
              <a:rPr lang="en-US" sz="2000" b="1" dirty="0">
                <a:latin typeface="Courier New"/>
                <a:ea typeface="Calibri"/>
              </a:rPr>
              <a:t>0 1 0 1</a:t>
            </a:r>
            <a:r>
              <a:rPr lang="en-US" sz="2000" dirty="0">
                <a:latin typeface="Courier New"/>
                <a:ea typeface="Calibri"/>
              </a:rPr>
              <a:t>      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---------------------- 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P(4)  </a:t>
            </a:r>
            <a:r>
              <a:rPr lang="en-US" sz="2000" b="1" dirty="0">
                <a:latin typeface="Courier New"/>
                <a:ea typeface="Calibri"/>
              </a:rPr>
              <a:t>0 0 1 0 0 0 1 1</a:t>
            </a:r>
            <a:r>
              <a:rPr lang="en-US" sz="2000" dirty="0">
                <a:latin typeface="Courier New"/>
                <a:ea typeface="Calibri"/>
              </a:rPr>
              <a:t>   -&gt; ADDING P1 + 2P2 + 2^2P3 + 2^3P4</a:t>
            </a:r>
          </a:p>
          <a:p>
            <a:pPr>
              <a:lnSpc>
                <a:spcPts val="1860"/>
              </a:lnSpc>
            </a:pPr>
            <a:r>
              <a:rPr lang="en-US" sz="2000" dirty="0">
                <a:latin typeface="Courier New"/>
                <a:ea typeface="Calibri"/>
              </a:rPr>
              <a:t>P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alibri"/>
              </a:rPr>
              <a:t>0 0 1 0 0 0 1 1   </a:t>
            </a:r>
            <a:r>
              <a:rPr lang="en-US" sz="2000" dirty="0">
                <a:latin typeface="Courier New"/>
                <a:ea typeface="Calibri"/>
              </a:rPr>
              <a:t>-&gt; PRODUCT</a:t>
            </a:r>
            <a:endParaRPr lang="en-US" sz="2000" dirty="0">
              <a:effectLst/>
              <a:latin typeface="Courier New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4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Left-shift add - Multiplier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01284"/>
              </p:ext>
            </p:extLst>
          </p:nvPr>
        </p:nvGraphicFramePr>
        <p:xfrm>
          <a:off x="1158240" y="914400"/>
          <a:ext cx="6934200" cy="532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4939918" imgH="3776764" progId="Visio.Drawing.11">
                  <p:embed/>
                </p:oleObj>
              </mc:Choice>
              <mc:Fallback>
                <p:oleObj name="Visio" r:id="rId3" imgW="4939918" imgH="3776764" progId="Visio.Drawing.11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40" y="914400"/>
                        <a:ext cx="6934200" cy="5320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30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0292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2’complement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number representation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221575"/>
            <a:ext cx="8153399" cy="87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0"/>
              </a:lnSpc>
            </a:pPr>
            <a:r>
              <a:rPr lang="en-US" sz="3000" b="1" dirty="0">
                <a:solidFill>
                  <a:srgbClr val="C00000"/>
                </a:solidFill>
              </a:rPr>
              <a:t>2’s complement number</a:t>
            </a:r>
          </a:p>
          <a:p>
            <a:pPr>
              <a:lnSpc>
                <a:spcPts val="1860"/>
              </a:lnSpc>
            </a:pPr>
            <a:endParaRPr lang="en-US" sz="3000" b="1" dirty="0"/>
          </a:p>
          <a:p>
            <a:pPr>
              <a:lnSpc>
                <a:spcPts val="1860"/>
              </a:lnSpc>
            </a:pPr>
            <a:r>
              <a:rPr lang="en-US" sz="3000" b="1" dirty="0" err="1"/>
              <a:t>x</a:t>
            </a:r>
            <a:r>
              <a:rPr lang="en-US" sz="3000" b="1" baseline="-25000" dirty="0" err="1"/>
              <a:t>n</a:t>
            </a:r>
            <a:r>
              <a:rPr lang="en-US" sz="3000" b="1" baseline="-25000" dirty="0"/>
              <a:t>-1 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n</a:t>
            </a:r>
            <a:r>
              <a:rPr lang="en-US" sz="3000" b="1" baseline="-25000" dirty="0"/>
              <a:t>-2</a:t>
            </a:r>
            <a:r>
              <a:rPr lang="en-US" sz="3000" b="1" dirty="0"/>
              <a:t>… 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1</a:t>
            </a:r>
            <a:r>
              <a:rPr lang="en-US" sz="3000" b="1" baseline="-25000" dirty="0"/>
              <a:t> 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0</a:t>
            </a:r>
            <a:r>
              <a:rPr lang="en-US" sz="3000" b="1" dirty="0"/>
              <a:t> = -</a:t>
            </a:r>
            <a:r>
              <a:rPr lang="en-US" sz="3000" b="1" dirty="0" err="1"/>
              <a:t>2</a:t>
            </a:r>
            <a:r>
              <a:rPr lang="en-US" sz="3000" b="1" baseline="30000" dirty="0" err="1"/>
              <a:t>n</a:t>
            </a:r>
            <a:r>
              <a:rPr lang="en-US" sz="3000" b="1" baseline="30000" dirty="0"/>
              <a:t>-</a:t>
            </a:r>
            <a:r>
              <a:rPr lang="en-US" sz="3000" b="1" baseline="30000" dirty="0" err="1"/>
              <a:t>1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n</a:t>
            </a:r>
            <a:r>
              <a:rPr lang="en-US" sz="3000" b="1" baseline="-25000" dirty="0"/>
              <a:t>-1</a:t>
            </a:r>
            <a:r>
              <a:rPr lang="en-US" sz="3000" b="1" dirty="0"/>
              <a:t> +</a:t>
            </a:r>
            <a:r>
              <a:rPr lang="en-US" sz="3000" b="1" dirty="0" err="1"/>
              <a:t>2</a:t>
            </a:r>
            <a:r>
              <a:rPr lang="en-US" sz="3000" b="1" baseline="30000" dirty="0" err="1"/>
              <a:t>n</a:t>
            </a:r>
            <a:r>
              <a:rPr lang="en-US" sz="3000" b="1" baseline="30000" dirty="0"/>
              <a:t>-</a:t>
            </a:r>
            <a:r>
              <a:rPr lang="en-US" sz="3000" b="1" baseline="30000" dirty="0" err="1"/>
              <a:t>2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n</a:t>
            </a:r>
            <a:r>
              <a:rPr lang="en-US" sz="3000" b="1" baseline="-25000" dirty="0"/>
              <a:t>-2</a:t>
            </a:r>
            <a:r>
              <a:rPr lang="en-US" sz="3000" b="1" dirty="0"/>
              <a:t> + … + </a:t>
            </a:r>
            <a:r>
              <a:rPr lang="en-US" sz="3000" b="1" dirty="0" err="1"/>
              <a:t>2x</a:t>
            </a:r>
            <a:r>
              <a:rPr lang="en-US" sz="3000" b="1" baseline="-25000" dirty="0" err="1"/>
              <a:t>1</a:t>
            </a:r>
            <a:r>
              <a:rPr lang="en-US" sz="3000" b="1" baseline="-25000" dirty="0"/>
              <a:t> </a:t>
            </a:r>
            <a:r>
              <a:rPr lang="en-US" sz="3000" b="1" dirty="0"/>
              <a:t>+ </a:t>
            </a:r>
            <a:r>
              <a:rPr lang="en-US" sz="3000" b="1" dirty="0" err="1"/>
              <a:t>x</a:t>
            </a:r>
            <a:r>
              <a:rPr lang="en-US" sz="3000" b="1" baseline="-25000" dirty="0" err="1"/>
              <a:t>0</a:t>
            </a:r>
            <a:endParaRPr lang="en-US" sz="3000" b="1" dirty="0">
              <a:effectLst/>
              <a:latin typeface="Courier New"/>
              <a:ea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8600" y="2398693"/>
            <a:ext cx="470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Signed  (1010)= -6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Unsigned(1010)= 10 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438400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Bù</a:t>
            </a:r>
            <a:r>
              <a:rPr lang="en-US" sz="2500" dirty="0"/>
              <a:t> 1  (A) = not A</a:t>
            </a:r>
          </a:p>
          <a:p>
            <a:r>
              <a:rPr lang="en-US" sz="2500" dirty="0" err="1"/>
              <a:t>Bù</a:t>
            </a:r>
            <a:r>
              <a:rPr lang="en-US" sz="2500" dirty="0"/>
              <a:t> 2  (A) = not </a:t>
            </a:r>
            <a:r>
              <a:rPr lang="en-US" sz="2500" dirty="0" err="1"/>
              <a:t>A+1</a:t>
            </a:r>
            <a:endParaRPr 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925286" y="3886200"/>
            <a:ext cx="731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chất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2(A) = - 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5286" y="4307407"/>
            <a:ext cx="7318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chất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Signed extend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trị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06341" y="5543490"/>
            <a:ext cx="50577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-4 = (1100)</a:t>
            </a:r>
            <a:r>
              <a:rPr lang="en-US" sz="3000" baseline="-25000" dirty="0"/>
              <a:t>4 bit </a:t>
            </a:r>
            <a:r>
              <a:rPr lang="en-US" sz="3000" dirty="0"/>
              <a:t> = (11111100)</a:t>
            </a:r>
            <a:r>
              <a:rPr lang="en-US" sz="3000" baseline="-25000" dirty="0"/>
              <a:t>8-bit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53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43966" y="6426200"/>
            <a:ext cx="6858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</a:rPr>
              <a:pPr/>
              <a:t>2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/10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-85634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4800600"/>
            <a:ext cx="76962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Thời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lượng</a:t>
            </a:r>
            <a:r>
              <a:rPr lang="en-US" dirty="0"/>
              <a:t>: 3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endParaRPr 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" y="1029831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Mục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đích</a:t>
            </a:r>
            <a:r>
              <a:rPr lang="en-US" sz="3200" dirty="0"/>
              <a:t>: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, </a:t>
            </a:r>
            <a:r>
              <a:rPr lang="en-US" sz="3200" dirty="0" err="1"/>
              <a:t>vai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yếu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,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" y="32766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Nội</a:t>
            </a:r>
            <a:r>
              <a:rPr lang="en-US" sz="3200" dirty="0">
                <a:solidFill>
                  <a:srgbClr val="C00000"/>
                </a:solidFill>
              </a:rPr>
              <a:t> dung</a:t>
            </a:r>
            <a:r>
              <a:rPr lang="en-US" sz="3200" dirty="0"/>
              <a:t>: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thấy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.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.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 err="1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Mục</a:t>
            </a:r>
            <a:r>
              <a:rPr lang="en-US" sz="2800" b="1" dirty="0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đích</a:t>
            </a:r>
            <a:r>
              <a:rPr lang="en-US" sz="2800" b="1" dirty="0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nội</a:t>
            </a:r>
            <a:r>
              <a:rPr lang="en-US" sz="2800" b="1" dirty="0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Booth-2 formula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5300" y="1076062"/>
            <a:ext cx="815339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0"/>
              </a:lnSpc>
            </a:pP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-1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-2</a:t>
            </a:r>
            <a:r>
              <a:rPr lang="en-US" sz="2400" dirty="0"/>
              <a:t>… </a:t>
            </a:r>
            <a:r>
              <a:rPr lang="en-US" sz="2400" dirty="0" err="1"/>
              <a:t>x</a:t>
            </a:r>
            <a:r>
              <a:rPr lang="en-US" sz="2400" baseline="-25000" dirty="0" err="1"/>
              <a:t>1</a:t>
            </a:r>
            <a:r>
              <a:rPr lang="en-US" sz="2400" baseline="-250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0</a:t>
            </a:r>
            <a:r>
              <a:rPr lang="en-US" sz="2400" dirty="0"/>
              <a:t> = -</a:t>
            </a:r>
            <a:r>
              <a:rPr lang="en-US" sz="2400" dirty="0" err="1"/>
              <a:t>2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-</a:t>
            </a:r>
            <a:r>
              <a:rPr lang="en-US" sz="2400" baseline="30000" dirty="0" err="1"/>
              <a:t>1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-1</a:t>
            </a:r>
            <a:r>
              <a:rPr lang="en-US" sz="2400" dirty="0"/>
              <a:t> +</a:t>
            </a:r>
            <a:r>
              <a:rPr lang="en-US" sz="2400" dirty="0" err="1"/>
              <a:t>2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-</a:t>
            </a:r>
            <a:r>
              <a:rPr lang="en-US" sz="2400" baseline="30000" dirty="0" err="1"/>
              <a:t>2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-2</a:t>
            </a:r>
            <a:r>
              <a:rPr lang="en-US" sz="2400" dirty="0"/>
              <a:t> + … + </a:t>
            </a:r>
            <a:r>
              <a:rPr lang="en-US" sz="2400" dirty="0" err="1"/>
              <a:t>2x</a:t>
            </a:r>
            <a:r>
              <a:rPr lang="en-US" sz="2400" baseline="-25000" dirty="0" err="1"/>
              <a:t>1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 err="1"/>
              <a:t>x</a:t>
            </a:r>
            <a:r>
              <a:rPr lang="en-US" sz="2400" baseline="-25000" dirty="0" err="1"/>
              <a:t>0</a:t>
            </a:r>
            <a:endParaRPr lang="en-US" sz="2400" baseline="-25000" dirty="0"/>
          </a:p>
        </p:txBody>
      </p:sp>
      <p:sp>
        <p:nvSpPr>
          <p:cNvPr id="37" name="Down Arrow 36"/>
          <p:cNvSpPr/>
          <p:nvPr/>
        </p:nvSpPr>
        <p:spPr>
          <a:xfrm>
            <a:off x="4274456" y="1447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" y="1895453"/>
            <a:ext cx="8991600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sz="2800" dirty="0">
                <a:solidFill>
                  <a:srgbClr val="C00000"/>
                </a:solidFill>
              </a:rPr>
              <a:t>!PROBLEM: </a:t>
            </a:r>
            <a:r>
              <a:rPr lang="en-US" sz="2800" dirty="0" err="1">
                <a:solidFill>
                  <a:srgbClr val="002060"/>
                </a:solidFill>
              </a:rPr>
              <a:t>Không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áp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dụng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được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sơ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đồ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số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nguyên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không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dấu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4274456" y="2268809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2667000"/>
            <a:ext cx="82981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-1 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</a:t>
            </a:r>
            <a:r>
              <a:rPr lang="en-US" sz="2200" dirty="0"/>
              <a:t>… </a:t>
            </a:r>
            <a:r>
              <a:rPr lang="en-US" sz="2200" dirty="0" err="1"/>
              <a:t>x</a:t>
            </a:r>
            <a:r>
              <a:rPr lang="en-US" sz="2200" baseline="-25000" dirty="0" err="1"/>
              <a:t>1</a:t>
            </a:r>
            <a:r>
              <a:rPr lang="en-US" sz="2200" baseline="-25000" dirty="0"/>
              <a:t> 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= -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</a:t>
            </a:r>
            <a:r>
              <a:rPr lang="en-US" sz="2200" baseline="30000" dirty="0" err="1"/>
              <a:t>1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-1</a:t>
            </a:r>
            <a:r>
              <a:rPr lang="en-US" sz="2200" dirty="0"/>
              <a:t> +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</a:t>
            </a:r>
            <a:r>
              <a:rPr lang="en-US" sz="2200" baseline="30000" dirty="0" err="1"/>
              <a:t>2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</a:t>
            </a:r>
            <a:r>
              <a:rPr lang="en-US" sz="2200" dirty="0"/>
              <a:t> + … + </a:t>
            </a:r>
            <a:r>
              <a:rPr lang="en-US" sz="2200" dirty="0" err="1"/>
              <a:t>2x</a:t>
            </a:r>
            <a:r>
              <a:rPr lang="en-US" sz="2200" baseline="-25000" dirty="0" err="1"/>
              <a:t>1</a:t>
            </a:r>
            <a:r>
              <a:rPr lang="en-US" sz="2200" baseline="-25000" dirty="0"/>
              <a:t> </a:t>
            </a:r>
            <a:r>
              <a:rPr lang="en-US" sz="2200" dirty="0"/>
              <a:t>+ 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baseline="-25000" dirty="0"/>
              <a:t> 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= -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</a:t>
            </a:r>
            <a:r>
              <a:rPr lang="en-US" sz="2200" baseline="30000" dirty="0" err="1"/>
              <a:t>1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-1</a:t>
            </a:r>
            <a:r>
              <a:rPr lang="en-US" sz="2200" dirty="0"/>
              <a:t> + 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</a:t>
            </a:r>
            <a:r>
              <a:rPr lang="en-US" sz="2200" baseline="30000" dirty="0" err="1"/>
              <a:t>1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 </a:t>
            </a:r>
            <a:r>
              <a:rPr lang="en-US" sz="2200" dirty="0"/>
              <a:t>-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</a:t>
            </a:r>
            <a:r>
              <a:rPr lang="en-US" sz="2200" baseline="30000" dirty="0" err="1"/>
              <a:t>2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</a:t>
            </a:r>
            <a:r>
              <a:rPr lang="en-US" sz="2200" dirty="0"/>
              <a:t> + … + </a:t>
            </a:r>
            <a:r>
              <a:rPr lang="en-US" sz="3000" dirty="0"/>
              <a:t>2</a:t>
            </a:r>
            <a:r>
              <a:rPr lang="en-US" sz="3000" baseline="30000" dirty="0"/>
              <a:t>2</a:t>
            </a:r>
            <a:r>
              <a:rPr lang="en-US" sz="2200" baseline="30000" dirty="0"/>
              <a:t> </a:t>
            </a:r>
            <a:r>
              <a:rPr lang="en-US" sz="2200" dirty="0" err="1"/>
              <a:t>x</a:t>
            </a:r>
            <a:r>
              <a:rPr lang="en-US" sz="2200" baseline="-25000" dirty="0" err="1"/>
              <a:t>1</a:t>
            </a:r>
            <a:r>
              <a:rPr lang="en-US" sz="2200" dirty="0"/>
              <a:t> – 2 </a:t>
            </a:r>
            <a:r>
              <a:rPr lang="en-US" sz="2200" dirty="0" err="1"/>
              <a:t>x</a:t>
            </a:r>
            <a:r>
              <a:rPr lang="en-US" sz="2200" baseline="-25000" dirty="0" err="1"/>
              <a:t>1</a:t>
            </a:r>
            <a:r>
              <a:rPr lang="en-US" sz="2200" dirty="0"/>
              <a:t> + 2 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dirty="0"/>
              <a:t> –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dirty="0"/>
              <a:t> + 0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=</a:t>
            </a:r>
            <a:r>
              <a:rPr lang="en-US" sz="2200" baseline="-25000" dirty="0"/>
              <a:t> </a:t>
            </a:r>
            <a:r>
              <a:rPr lang="en-US" sz="2200" dirty="0"/>
              <a:t> 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-1</a:t>
            </a:r>
            <a:r>
              <a:rPr lang="en-US" sz="2200" dirty="0"/>
              <a:t> (- 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-1</a:t>
            </a:r>
            <a:r>
              <a:rPr lang="en-US" sz="2200" dirty="0"/>
              <a:t> + 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</a:t>
            </a:r>
            <a:r>
              <a:rPr lang="en-US" sz="2200" dirty="0"/>
              <a:t>) +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baseline="30000" dirty="0"/>
              <a:t>-2</a:t>
            </a:r>
            <a:r>
              <a:rPr lang="en-US" sz="2200" dirty="0"/>
              <a:t> (-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-2</a:t>
            </a:r>
            <a:r>
              <a:rPr lang="en-US" sz="2200" dirty="0"/>
              <a:t> + 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-3</a:t>
            </a:r>
            <a:r>
              <a:rPr lang="en-US" sz="2200" dirty="0"/>
              <a:t> )+ … + 2(-</a:t>
            </a:r>
            <a:r>
              <a:rPr lang="en-US" sz="2200" dirty="0" err="1"/>
              <a:t>x</a:t>
            </a:r>
            <a:r>
              <a:rPr lang="en-US" sz="2200" baseline="-25000" dirty="0" err="1"/>
              <a:t>1</a:t>
            </a:r>
            <a:r>
              <a:rPr lang="en-US" sz="2200" baseline="-25000" dirty="0"/>
              <a:t> </a:t>
            </a:r>
            <a:r>
              <a:rPr lang="en-US" sz="2200" dirty="0"/>
              <a:t>+ 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dirty="0"/>
              <a:t>) + (-</a:t>
            </a:r>
            <a:r>
              <a:rPr lang="en-US" sz="2200" dirty="0" err="1"/>
              <a:t>x</a:t>
            </a:r>
            <a:r>
              <a:rPr lang="en-US" sz="2200" baseline="-25000" dirty="0" err="1"/>
              <a:t>0</a:t>
            </a:r>
            <a:r>
              <a:rPr lang="en-US" sz="2200" dirty="0"/>
              <a:t> + 0)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=  </a:t>
            </a:r>
            <a:r>
              <a:rPr lang="en-US" sz="2200" dirty="0" err="1">
                <a:solidFill>
                  <a:srgbClr val="FF0000"/>
                </a:solidFill>
              </a:rPr>
              <a:t>2</a:t>
            </a:r>
            <a:r>
              <a:rPr lang="en-US" sz="2200" baseline="30000" dirty="0" err="1">
                <a:solidFill>
                  <a:srgbClr val="FF0000"/>
                </a:solidFill>
              </a:rPr>
              <a:t>n</a:t>
            </a:r>
            <a:r>
              <a:rPr lang="en-US" sz="2200" baseline="30000" dirty="0">
                <a:solidFill>
                  <a:srgbClr val="FF0000"/>
                </a:solidFill>
              </a:rPr>
              <a:t>-1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</a:rPr>
              <a:t>n</a:t>
            </a:r>
            <a:r>
              <a:rPr lang="en-US" sz="2200" baseline="-25000" dirty="0">
                <a:solidFill>
                  <a:srgbClr val="FF0000"/>
                </a:solidFill>
              </a:rPr>
              <a:t>-1</a:t>
            </a:r>
            <a:r>
              <a:rPr lang="en-US" sz="2200" dirty="0">
                <a:solidFill>
                  <a:srgbClr val="FF0000"/>
                </a:solidFill>
              </a:rPr>
              <a:t> +</a:t>
            </a:r>
            <a:r>
              <a:rPr lang="en-US" sz="2200" dirty="0" err="1">
                <a:solidFill>
                  <a:srgbClr val="FF0000"/>
                </a:solidFill>
              </a:rPr>
              <a:t>2</a:t>
            </a:r>
            <a:r>
              <a:rPr lang="en-US" sz="2200" baseline="30000" dirty="0" err="1">
                <a:solidFill>
                  <a:srgbClr val="FF0000"/>
                </a:solidFill>
              </a:rPr>
              <a:t>n</a:t>
            </a:r>
            <a:r>
              <a:rPr lang="en-US" sz="2200" baseline="30000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</a:rPr>
              <a:t>n</a:t>
            </a:r>
            <a:r>
              <a:rPr lang="en-US" sz="2200" baseline="-25000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FF0000"/>
                </a:solidFill>
              </a:rPr>
              <a:t> + … + </a:t>
            </a:r>
            <a:r>
              <a:rPr lang="en-US" sz="2200" dirty="0" err="1">
                <a:solidFill>
                  <a:srgbClr val="FF0000"/>
                </a:solidFill>
              </a:rPr>
              <a:t>2b</a:t>
            </a:r>
            <a:r>
              <a:rPr lang="en-US" sz="2200" baseline="-25000" dirty="0" err="1">
                <a:solidFill>
                  <a:srgbClr val="FF0000"/>
                </a:solidFill>
              </a:rPr>
              <a:t>1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+ </a:t>
            </a:r>
            <a:r>
              <a:rPr lang="en-US" sz="2200" dirty="0" err="1">
                <a:solidFill>
                  <a:srgbClr val="FF0000"/>
                </a:solidFill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</a:rPr>
              <a:t>0</a:t>
            </a:r>
            <a:endParaRPr lang="en-US" sz="2200" baseline="-25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b</a:t>
            </a:r>
            <a:r>
              <a:rPr lang="en-US" sz="2200" baseline="-25000" dirty="0"/>
              <a:t>i</a:t>
            </a:r>
            <a:r>
              <a:rPr lang="en-US" sz="2200" dirty="0"/>
              <a:t> = (-x</a:t>
            </a:r>
            <a:r>
              <a:rPr lang="en-US" sz="2200" baseline="-25000" dirty="0"/>
              <a:t>i</a:t>
            </a:r>
            <a:r>
              <a:rPr lang="en-US" sz="2200" dirty="0"/>
              <a:t> + x</a:t>
            </a:r>
            <a:r>
              <a:rPr lang="en-US" sz="2200" baseline="-25000" dirty="0"/>
              <a:t>i-1</a:t>
            </a:r>
            <a:r>
              <a:rPr lang="en-US" sz="2200" dirty="0"/>
              <a:t>)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-1, n-2, </a:t>
            </a:r>
            <a:r>
              <a:rPr lang="en-US" sz="2200" dirty="0" err="1"/>
              <a:t>và</a:t>
            </a:r>
            <a:r>
              <a:rPr lang="en-US" sz="2200" dirty="0"/>
              <a:t> x</a:t>
            </a:r>
            <a:r>
              <a:rPr lang="en-US" sz="2200" baseline="-25000" dirty="0"/>
              <a:t>-1 </a:t>
            </a:r>
            <a:r>
              <a:rPr lang="en-US" sz="2200" dirty="0"/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15620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Radix-2 booth encoding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2060"/>
              </p:ext>
            </p:extLst>
          </p:nvPr>
        </p:nvGraphicFramePr>
        <p:xfrm>
          <a:off x="2705100" y="1447800"/>
          <a:ext cx="3733799" cy="244144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3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r>
                        <a:rPr lang="en-US" sz="2400" baseline="-25000" dirty="0">
                          <a:effectLst/>
                        </a:rPr>
                        <a:t>i-1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409700" y="457200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x     0 1 1 1     x = + 7 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     1 0 0-1       </a:t>
            </a:r>
          </a:p>
        </p:txBody>
      </p:sp>
    </p:spTree>
    <p:extLst>
      <p:ext uri="{BB962C8B-B14F-4D97-AF65-F5344CB8AC3E}">
        <p14:creationId xmlns:p14="http://schemas.microsoft.com/office/powerpoint/2010/main" val="126176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Booth2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- Multiplier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53325"/>
              </p:ext>
            </p:extLst>
          </p:nvPr>
        </p:nvGraphicFramePr>
        <p:xfrm>
          <a:off x="663203" y="1371600"/>
          <a:ext cx="813027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5710869" imgH="2889909" progId="Visio.Drawing.11">
                  <p:embed/>
                </p:oleObj>
              </mc:Choice>
              <mc:Fallback>
                <p:oleObj name="Visio" r:id="rId3" imgW="5710869" imgH="2889909" progId="Visio.Drawing.11">
                  <p:embed/>
                  <p:pic>
                    <p:nvPicPr>
                      <p:cNvPr id="77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03" y="1371600"/>
                        <a:ext cx="8130277" cy="411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76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Booth-4 formula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1000" y="1276457"/>
            <a:ext cx="83544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-2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…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0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= -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-2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… +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+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0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  <a:p>
            <a:pPr>
              <a:lnSpc>
                <a:spcPct val="120000"/>
              </a:lnSpc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= -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2.x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-2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+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-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4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2.x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4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-4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+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-4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-5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… - 2.2.</a:t>
            </a:r>
            <a:r>
              <a:rPr lang="en-US" sz="25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+ 2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0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+ 2. 0</a:t>
            </a:r>
          </a:p>
          <a:p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=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-2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(-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-1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-2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-3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) +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</a:t>
            </a:r>
            <a:r>
              <a:rPr lang="en-US" sz="2500" b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-4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(-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-3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-4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2n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-5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)+ … + (-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2x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1</a:t>
            </a:r>
            <a:r>
              <a:rPr lang="en-US" sz="25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+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x</a:t>
            </a:r>
            <a:r>
              <a:rPr lang="en-US" sz="25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0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 + 0)	</a:t>
            </a:r>
          </a:p>
          <a:p>
            <a:endParaRPr lang="en-US" sz="2500" dirty="0">
              <a:latin typeface="Times New Roman"/>
            </a:endParaRPr>
          </a:p>
          <a:p>
            <a:r>
              <a:rPr lang="en-US" sz="2500" dirty="0"/>
              <a:t>b</a:t>
            </a:r>
            <a:r>
              <a:rPr lang="en-US" sz="2500" baseline="-25000" dirty="0"/>
              <a:t>i</a:t>
            </a:r>
            <a:r>
              <a:rPr lang="en-US" sz="2500" dirty="0"/>
              <a:t> = (- </a:t>
            </a:r>
            <a:r>
              <a:rPr lang="en-US" sz="2500" dirty="0" err="1"/>
              <a:t>2x</a:t>
            </a:r>
            <a:r>
              <a:rPr lang="en-US" sz="2500" baseline="-25000" dirty="0" err="1"/>
              <a:t>2i+1</a:t>
            </a:r>
            <a:r>
              <a:rPr lang="en-US" sz="2500" dirty="0"/>
              <a:t> + </a:t>
            </a:r>
            <a:r>
              <a:rPr lang="en-US" sz="2500" dirty="0" err="1"/>
              <a:t>x</a:t>
            </a:r>
            <a:r>
              <a:rPr lang="en-US" sz="2500" baseline="-25000" dirty="0" err="1"/>
              <a:t>2i</a:t>
            </a:r>
            <a:r>
              <a:rPr lang="en-US" sz="2500" dirty="0"/>
              <a:t> + </a:t>
            </a:r>
            <a:r>
              <a:rPr lang="en-US" sz="2500" dirty="0" err="1"/>
              <a:t>x</a:t>
            </a:r>
            <a:r>
              <a:rPr lang="en-US" sz="2500" baseline="-25000" dirty="0" err="1"/>
              <a:t>2i</a:t>
            </a:r>
            <a:r>
              <a:rPr lang="en-US" sz="2500" baseline="-25000" dirty="0"/>
              <a:t>-1</a:t>
            </a:r>
            <a:r>
              <a:rPr lang="en-US" sz="2500" dirty="0"/>
              <a:t>) </a:t>
            </a:r>
            <a:r>
              <a:rPr lang="en-US" sz="2500" dirty="0" err="1"/>
              <a:t>với</a:t>
            </a:r>
            <a:r>
              <a:rPr lang="en-US" sz="2500" dirty="0"/>
              <a:t> i = 0, 1, 2, … n-1	</a:t>
            </a:r>
          </a:p>
        </p:txBody>
      </p:sp>
    </p:spTree>
    <p:extLst>
      <p:ext uri="{BB962C8B-B14F-4D97-AF65-F5344CB8AC3E}">
        <p14:creationId xmlns:p14="http://schemas.microsoft.com/office/powerpoint/2010/main" val="27548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28630"/>
              </p:ext>
            </p:extLst>
          </p:nvPr>
        </p:nvGraphicFramePr>
        <p:xfrm>
          <a:off x="2155190" y="872698"/>
          <a:ext cx="4940300" cy="4572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x</a:t>
                      </a:r>
                      <a:r>
                        <a:rPr lang="en-US" sz="2500" baseline="-25000" dirty="0" err="1">
                          <a:effectLst/>
                        </a:rPr>
                        <a:t>i+1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x</a:t>
                      </a:r>
                      <a:r>
                        <a:rPr lang="en-US" sz="2500" baseline="-25000" dirty="0">
                          <a:effectLst/>
                        </a:rPr>
                        <a:t>i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x</a:t>
                      </a:r>
                      <a:r>
                        <a:rPr lang="en-US" sz="2500" baseline="-25000" dirty="0">
                          <a:effectLst/>
                        </a:rPr>
                        <a:t>i-1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Radix-4 Booth encoding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-2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-1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</a:t>
                      </a:r>
                      <a:endParaRPr lang="en-US" sz="2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5444697"/>
            <a:ext cx="585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       0 1 1 0 1 0 (0)      x = + 26 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        2  -1  -2</a:t>
            </a:r>
          </a:p>
        </p:txBody>
      </p:sp>
    </p:spTree>
    <p:extLst>
      <p:ext uri="{BB962C8B-B14F-4D97-AF65-F5344CB8AC3E}">
        <p14:creationId xmlns:p14="http://schemas.microsoft.com/office/powerpoint/2010/main" val="201245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/15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Booth-4 Multiplier</a:t>
            </a:r>
          </a:p>
        </p:txBody>
      </p:sp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51306"/>
              </p:ext>
            </p:extLst>
          </p:nvPr>
        </p:nvGraphicFramePr>
        <p:xfrm>
          <a:off x="576263" y="1143000"/>
          <a:ext cx="82169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7222797" imgH="2958052" progId="Visio.Drawing.11">
                  <p:embed/>
                </p:oleObj>
              </mc:Choice>
              <mc:Fallback>
                <p:oleObj name="Visio" r:id="rId3" imgW="7222797" imgH="2958052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143000"/>
                        <a:ext cx="82169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7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81000"/>
            <a:ext cx="472440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Nội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dung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Khối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chia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số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nguyên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có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dấu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không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dấu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Phương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pháp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tiết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kiệm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nguyên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bằng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cấu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trúc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cứng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1264" y="381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Restoring division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6"/>
          <p:cNvSpPr txBox="1"/>
          <p:nvPr/>
        </p:nvSpPr>
        <p:spPr>
          <a:xfrm>
            <a:off x="62230" y="626388"/>
            <a:ext cx="4695371" cy="53553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z               1 0 0 0 0 1 0 1 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2^d                     1 1 1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s(0)   0 |0 0 1 0 0 0 0 1 0 1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2s(0)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0 1 0 0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|0 1 0 1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-2^4d  1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|                      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s(1)  (0)|1 1 0 1 0|0 1 0 1 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2s(1)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1 0 0 0 0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|1 0 1 restore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-2^4d  1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q4 =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s(2)  (1)|0 0 0 1 0 1 0 1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2s(2)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0 0 1 0 1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0 1   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-2^4d  1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q3 = 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s(3)  (0)|1 0 1 1 1 0 1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2s(3)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0 1 0 1 0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1 restore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+2^4d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q2 =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4757601" y="701576"/>
            <a:ext cx="4345940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s(4)    (0)|1 1 1 0 0 1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q1 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2s(4)    1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1 0 1 0 1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restore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+2^4d    0 |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1 0 0 1 0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S(5) =  (1)|0 0 1 1 1  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q0 = 1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 = 2s(5) = 0 1 1 1  = 7 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q  = 0 1 0 0 1 = 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2639" y="2995156"/>
            <a:ext cx="4031873" cy="19389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 = 1 1 1 0 = 14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-d  = 1 0 0 1 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z = 1 0 0 0 0 1 0 1 = 133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 = 0 1 0 0 1 = 9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 = 0 1 1 1 = 7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2143215" y="3924300"/>
            <a:ext cx="990600" cy="685800"/>
          </a:xfrm>
          <a:prstGeom prst="curvedConnector3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2585900" y="1845681"/>
            <a:ext cx="990600" cy="685800"/>
          </a:xfrm>
          <a:prstGeom prst="curvedConnector3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2981415" y="1381224"/>
            <a:ext cx="4435929" cy="3600648"/>
          </a:xfrm>
          <a:prstGeom prst="curvedConnector3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944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Slide Number Placeholder 3"/>
          <p:cNvSpPr>
            <a:spLocks noGrp="1"/>
          </p:cNvSpPr>
          <p:nvPr/>
        </p:nvSpPr>
        <p:spPr>
          <a:xfrm>
            <a:off x="8255544" y="6388100"/>
            <a:ext cx="6858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</a:rPr>
              <a:pPr/>
              <a:t>3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/11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5944" y="6477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44" y="63627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ooter Placeholder 4"/>
          <p:cNvSpPr>
            <a:spLocks noGrp="1"/>
          </p:cNvSpPr>
          <p:nvPr/>
        </p:nvSpPr>
        <p:spPr>
          <a:xfrm>
            <a:off x="40458" y="6454775"/>
            <a:ext cx="813888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9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3860" y="457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Restoring division structure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460" y="1299899"/>
            <a:ext cx="7010400" cy="5100901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-5334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-53340" y="1066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-53340" y="6781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3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6143" y="381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Non-restoring division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43" y="850900"/>
            <a:ext cx="7543800" cy="5127306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/>
        </p:nvSpPr>
        <p:spPr>
          <a:xfrm>
            <a:off x="8298543" y="6388100"/>
            <a:ext cx="6858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</a:rPr>
              <a:pPr/>
              <a:t>8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/11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943" y="6477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943" y="63627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/>
        </p:nvSpPr>
        <p:spPr>
          <a:xfrm>
            <a:off x="159657" y="6454775"/>
            <a:ext cx="813888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16675"/>
            <a:ext cx="990600" cy="365125"/>
          </a:xfrm>
        </p:spPr>
        <p:txBody>
          <a:bodyPr/>
          <a:lstStyle/>
          <a:p>
            <a:pPr algn="ctr"/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3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Serial Adder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92611"/>
              </p:ext>
            </p:extLst>
          </p:nvPr>
        </p:nvGraphicFramePr>
        <p:xfrm>
          <a:off x="1524000" y="896257"/>
          <a:ext cx="57644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2933633" imgH="1077609" progId="Visio.Drawing.11">
                  <p:embed/>
                </p:oleObj>
              </mc:Choice>
              <mc:Fallback>
                <p:oleObj name="Visio" r:id="rId4" imgW="2933633" imgH="10776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96257"/>
                        <a:ext cx="5764463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87485"/>
            <a:ext cx="6972300" cy="1438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457200" y="5105400"/>
            <a:ext cx="828294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?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71438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Signed division principle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313" y="2586038"/>
            <a:ext cx="7823201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500"/>
              <a:t>Trị tuyệt đối của phần dư luôn giảm</a:t>
            </a:r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44402"/>
            <a:ext cx="5853430" cy="176543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96685" y="4461510"/>
            <a:ext cx="7826829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chia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q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nếu</a:t>
            </a:r>
            <a:r>
              <a:rPr lang="en-US" dirty="0"/>
              <a:t> s(i) </a:t>
            </a:r>
            <a:r>
              <a:rPr lang="en-US" dirty="0" err="1"/>
              <a:t>và</a:t>
            </a:r>
            <a:r>
              <a:rPr lang="en-US" dirty="0"/>
              <a:t> 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-1 </a:t>
            </a:r>
            <a:r>
              <a:rPr lang="en-US" dirty="0" err="1"/>
              <a:t>nếu</a:t>
            </a:r>
            <a:r>
              <a:rPr lang="en-US" dirty="0"/>
              <a:t> s(i) </a:t>
            </a:r>
            <a:r>
              <a:rPr lang="en-US" dirty="0" err="1"/>
              <a:t>và</a:t>
            </a:r>
            <a:r>
              <a:rPr lang="en-US" dirty="0"/>
              <a:t> 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Z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p(i) * 2^i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1200" y="5950506"/>
            <a:ext cx="78874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Vấn đề: Đưa P về dạng biểu diễn bù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4914" y="3125023"/>
            <a:ext cx="7848600" cy="1246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/>
              <a:t>Yêu</a:t>
            </a:r>
            <a:r>
              <a:rPr lang="en-US" sz="2500" dirty="0"/>
              <a:t> </a:t>
            </a:r>
            <a:r>
              <a:rPr lang="en-US" sz="2500" dirty="0" err="1"/>
              <a:t>cầu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kết</a:t>
            </a:r>
            <a:r>
              <a:rPr lang="en-US" sz="2500" dirty="0"/>
              <a:t> </a:t>
            </a:r>
            <a:r>
              <a:rPr lang="en-US" sz="2500" dirty="0" err="1"/>
              <a:t>quả</a:t>
            </a:r>
            <a:endParaRPr lang="en-US" sz="2500" dirty="0"/>
          </a:p>
          <a:p>
            <a:r>
              <a:rPr lang="en-US" sz="2500" dirty="0"/>
              <a:t>1. </a:t>
            </a:r>
            <a:r>
              <a:rPr lang="en-US" sz="2500" dirty="0" err="1"/>
              <a:t>Phần</a:t>
            </a:r>
            <a:r>
              <a:rPr lang="en-US" sz="2500" dirty="0"/>
              <a:t> </a:t>
            </a:r>
            <a:r>
              <a:rPr lang="en-US" sz="2500" dirty="0" err="1"/>
              <a:t>dư</a:t>
            </a:r>
            <a:r>
              <a:rPr lang="en-US" sz="2500" dirty="0"/>
              <a:t> s </a:t>
            </a:r>
            <a:r>
              <a:rPr lang="en-US" sz="2500" dirty="0" err="1"/>
              <a:t>cùng</a:t>
            </a:r>
            <a:r>
              <a:rPr lang="en-US" sz="2500" dirty="0"/>
              <a:t> </a:t>
            </a:r>
            <a:r>
              <a:rPr lang="en-US" sz="2500" dirty="0" err="1"/>
              <a:t>dấu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z</a:t>
            </a:r>
          </a:p>
          <a:p>
            <a:r>
              <a:rPr lang="en-US" sz="2500" dirty="0"/>
              <a:t>2.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tuyệt</a:t>
            </a:r>
            <a:r>
              <a:rPr lang="en-US" sz="2500" dirty="0"/>
              <a:t> </a:t>
            </a:r>
            <a:r>
              <a:rPr lang="en-US" sz="2500" dirty="0" err="1"/>
              <a:t>đối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s </a:t>
            </a:r>
            <a:r>
              <a:rPr lang="en-US" sz="2500" dirty="0" err="1"/>
              <a:t>nhỏ</a:t>
            </a:r>
            <a:r>
              <a:rPr lang="en-US" sz="2500" dirty="0"/>
              <a:t> </a:t>
            </a:r>
            <a:r>
              <a:rPr lang="en-US" sz="2500" dirty="0" err="1"/>
              <a:t>hơn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tuyệt</a:t>
            </a:r>
            <a:r>
              <a:rPr lang="en-US" sz="2500" dirty="0"/>
              <a:t> </a:t>
            </a:r>
            <a:r>
              <a:rPr lang="en-US" sz="2500" dirty="0" err="1"/>
              <a:t>đối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d.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100" y="-47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Slide Number Placeholder 3"/>
          <p:cNvSpPr>
            <a:spLocks noGrp="1"/>
          </p:cNvSpPr>
          <p:nvPr/>
        </p:nvSpPr>
        <p:spPr>
          <a:xfrm>
            <a:off x="8267700" y="6421438"/>
            <a:ext cx="6858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</a:rPr>
              <a:pPr/>
              <a:t>9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/11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100" y="68103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ooter Placeholder 4"/>
          <p:cNvSpPr>
            <a:spLocks noGrp="1"/>
          </p:cNvSpPr>
          <p:nvPr/>
        </p:nvSpPr>
        <p:spPr>
          <a:xfrm>
            <a:off x="190500" y="6411913"/>
            <a:ext cx="80772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quangkien82@gmail.com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8100" y="639603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5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11843" y="381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Signed division principle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45357" y="-3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842" y="1027956"/>
            <a:ext cx="8375073" cy="2708434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Quy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tắc</a:t>
            </a:r>
            <a:r>
              <a:rPr kumimoji="0" lang="en-US" sz="3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chuyển</a:t>
            </a:r>
            <a:r>
              <a:rPr kumimoji="0" lang="en-US" sz="3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đổi</a:t>
            </a:r>
            <a:r>
              <a:rPr kumimoji="0" lang="en-US" sz="3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 </a:t>
            </a:r>
            <a:r>
              <a:rPr kumimoji="0" lang="en-US" sz="3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kumimoji="0" lang="en-US" sz="3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Q:</a:t>
            </a:r>
            <a:endParaRPr kumimoji="0" 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Chuyển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tất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cả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-1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thành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0.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Gọi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này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 = r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k-1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k-2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…r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Suy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q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2r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1.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Lấy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đảo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</a:t>
            </a:r>
            <a:r>
              <a:rPr kumimoji="0" lang="en-US" sz="3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k-1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thêm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vào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cuối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r, 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thu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dưới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dạng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bù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chính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thương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endParaRPr kumimoji="0" 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1895" y="4406325"/>
            <a:ext cx="7850690" cy="5847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MINH TOÁN HỌC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-45357" y="-38100"/>
            <a:ext cx="883227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/>
        </p:nvSpPr>
        <p:spPr>
          <a:xfrm>
            <a:off x="8184243" y="6388100"/>
            <a:ext cx="9144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</a:rPr>
              <a:pPr/>
              <a:t>10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/11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45357" y="647700"/>
            <a:ext cx="88322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45357" y="6362700"/>
            <a:ext cx="906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oter Placeholder 4"/>
          <p:cNvSpPr>
            <a:spLocks noGrp="1"/>
          </p:cNvSpPr>
          <p:nvPr/>
        </p:nvSpPr>
        <p:spPr>
          <a:xfrm>
            <a:off x="45357" y="6454775"/>
            <a:ext cx="813888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1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11843" y="76200"/>
            <a:ext cx="8336280" cy="533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Signed division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9" y="838200"/>
            <a:ext cx="8385670" cy="5257800"/>
          </a:xfrm>
          <a:prstGeom prst="rect">
            <a:avLst/>
          </a:prstGeom>
          <a:noFill/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7043" y="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-45357" y="-7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/>
        </p:nvSpPr>
        <p:spPr>
          <a:xfrm>
            <a:off x="8184243" y="6350000"/>
            <a:ext cx="9144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77992-244F-41AE-AC47-303AA536E464}" type="slidenum">
              <a:rPr lang="en-US" sz="2000" b="1" smtClean="0">
                <a:solidFill>
                  <a:schemeClr val="accent2">
                    <a:lumMod val="50000"/>
                  </a:schemeClr>
                </a:solidFill>
              </a:rPr>
              <a:pPr/>
              <a:t>11</a:t>
            </a:fld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/15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-45357" y="6096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45357" y="6324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ooter Placeholder 4"/>
          <p:cNvSpPr>
            <a:spLocks noGrp="1"/>
          </p:cNvSpPr>
          <p:nvPr/>
        </p:nvSpPr>
        <p:spPr>
          <a:xfrm>
            <a:off x="45357" y="6416675"/>
            <a:ext cx="813888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1" y="6477000"/>
            <a:ext cx="740954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chemeClr val="accent3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Definition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4400" y="2362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Đn1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(level)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cổng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bất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9906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Đn2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:Cổng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tương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đương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cổng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bất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52" y="3810000"/>
            <a:ext cx="4945175" cy="186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55997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1B587C">
                    <a:lumMod val="75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Serial Adder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400040"/>
              </p:ext>
            </p:extLst>
          </p:nvPr>
        </p:nvGraphicFramePr>
        <p:xfrm>
          <a:off x="1524000" y="896257"/>
          <a:ext cx="57644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2933717" imgH="1077575" progId="Visio.Drawing.11">
                  <p:embed/>
                </p:oleObj>
              </mc:Choice>
              <mc:Fallback>
                <p:oleObj name="Visio" r:id="rId3" imgW="2933717" imgH="10775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96257"/>
                        <a:ext cx="5764463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4" y="3048000"/>
            <a:ext cx="816369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6750" y="5344180"/>
            <a:ext cx="320040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x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6750" y="5344180"/>
            <a:ext cx="365760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x N +1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Carry</a:t>
            </a:r>
            <a:r>
              <a:rPr kumimoji="0" lang="en-US" sz="3200" b="1" i="0" strike="noStrike" kern="120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generation &amp; Carry </a:t>
            </a:r>
            <a:r>
              <a:rPr kumimoji="0" lang="en-US" sz="3200" b="1" i="0" strike="noStrike" kern="1200" cap="none" spc="0" normalizeH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propogation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1066800"/>
            <a:ext cx="8162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gi</a:t>
            </a:r>
            <a:r>
              <a:rPr lang="en-US" sz="3200" b="1" dirty="0"/>
              <a:t> = </a:t>
            </a:r>
            <a:r>
              <a:rPr lang="en-US" sz="3200" b="1" dirty="0" err="1"/>
              <a:t>a</a:t>
            </a:r>
            <a:r>
              <a:rPr lang="en-US" sz="3200" b="1" baseline="-25000" dirty="0" err="1"/>
              <a:t>i</a:t>
            </a:r>
            <a:r>
              <a:rPr lang="en-US" sz="3200" b="1" dirty="0"/>
              <a:t> and b</a:t>
            </a:r>
            <a:r>
              <a:rPr lang="en-US" sz="3200" b="1" baseline="-25000" dirty="0"/>
              <a:t>i</a:t>
            </a:r>
            <a:r>
              <a:rPr lang="en-US" sz="3200" b="1" dirty="0"/>
              <a:t> = </a:t>
            </a:r>
            <a:r>
              <a:rPr lang="en-US" sz="3200" b="1" dirty="0" err="1"/>
              <a:t>a</a:t>
            </a:r>
            <a:r>
              <a:rPr lang="en-US" sz="3200" b="1" baseline="-25000" dirty="0" err="1"/>
              <a:t>i</a:t>
            </a:r>
            <a:r>
              <a:rPr lang="en-US" sz="3200" b="1" dirty="0" err="1"/>
              <a:t>.b</a:t>
            </a:r>
            <a:r>
              <a:rPr lang="en-US" sz="3200" b="1" baseline="-25000" dirty="0" err="1"/>
              <a:t>i</a:t>
            </a:r>
            <a:r>
              <a:rPr lang="en-US" sz="3200" b="1" dirty="0"/>
              <a:t> </a:t>
            </a:r>
          </a:p>
          <a:p>
            <a:r>
              <a:rPr lang="en-US" sz="3200" dirty="0"/>
              <a:t>– </a:t>
            </a:r>
            <a:r>
              <a:rPr lang="en-US" sz="3200" i="1" dirty="0"/>
              <a:t>carry generation</a:t>
            </a:r>
            <a:r>
              <a:rPr lang="en-US" sz="3200" dirty="0"/>
              <a:t>  </a:t>
            </a:r>
            <a:r>
              <a:rPr lang="en-US" sz="3200" dirty="0" err="1"/>
              <a:t>g</a:t>
            </a:r>
            <a:r>
              <a:rPr lang="en-US" sz="3200" baseline="-25000" dirty="0" err="1"/>
              <a:t>i</a:t>
            </a:r>
            <a:r>
              <a:rPr lang="en-US" sz="3200" dirty="0"/>
              <a:t> = 1 (</a:t>
            </a:r>
            <a:r>
              <a:rPr lang="en-US" sz="3200" dirty="0" err="1"/>
              <a:t>ai</a:t>
            </a:r>
            <a:r>
              <a:rPr lang="en-US" sz="3200" dirty="0"/>
              <a:t>, bi =1) - bit </a:t>
            </a:r>
            <a:r>
              <a:rPr lang="en-US" sz="3200" dirty="0" err="1"/>
              <a:t>nhớ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ở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i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r>
              <a:rPr lang="en-US" sz="3200" dirty="0"/>
              <a:t>	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" y="3733800"/>
            <a:ext cx="81621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</a:t>
            </a:r>
            <a:r>
              <a:rPr lang="en-US" sz="3200" b="1" baseline="-25000" dirty="0"/>
              <a:t>i</a:t>
            </a:r>
            <a:r>
              <a:rPr lang="en-US" sz="3200" b="1" dirty="0"/>
              <a:t> = </a:t>
            </a:r>
            <a:r>
              <a:rPr lang="en-US" sz="3200" b="1" dirty="0" err="1"/>
              <a:t>a</a:t>
            </a:r>
            <a:r>
              <a:rPr lang="en-US" sz="3200" b="1" baseline="-25000" dirty="0" err="1"/>
              <a:t>i</a:t>
            </a:r>
            <a:r>
              <a:rPr lang="en-US" sz="3200" b="1" dirty="0"/>
              <a:t> or b</a:t>
            </a:r>
            <a:r>
              <a:rPr lang="en-US" sz="3200" b="1" baseline="-25000" dirty="0"/>
              <a:t>i</a:t>
            </a:r>
            <a:r>
              <a:rPr lang="en-US" sz="3200" b="1" dirty="0"/>
              <a:t> = </a:t>
            </a:r>
            <a:r>
              <a:rPr lang="en-US" sz="3200" b="1" dirty="0" err="1"/>
              <a:t>a</a:t>
            </a:r>
            <a:r>
              <a:rPr lang="en-US" sz="3200" b="1" baseline="-25000" dirty="0" err="1"/>
              <a:t>i</a:t>
            </a:r>
            <a:r>
              <a:rPr lang="en-US" sz="3200" b="1" dirty="0"/>
              <a:t> + b</a:t>
            </a:r>
            <a:r>
              <a:rPr lang="en-US" sz="3200" b="1" baseline="-25000" dirty="0"/>
              <a:t>i</a:t>
            </a:r>
            <a:r>
              <a:rPr lang="en-US" sz="3200" dirty="0"/>
              <a:t> </a:t>
            </a:r>
          </a:p>
          <a:p>
            <a:r>
              <a:rPr lang="en-US" sz="3200" i="1" dirty="0"/>
              <a:t>carry </a:t>
            </a:r>
            <a:r>
              <a:rPr lang="en-US" sz="3200" i="1" dirty="0" err="1"/>
              <a:t>propogation</a:t>
            </a:r>
            <a:r>
              <a:rPr lang="en-US" sz="3200" dirty="0"/>
              <a:t>. p</a:t>
            </a:r>
            <a:r>
              <a:rPr lang="en-US" sz="3200" baseline="-25000" dirty="0"/>
              <a:t>i</a:t>
            </a:r>
            <a:r>
              <a:rPr lang="en-US" sz="3200" dirty="0"/>
              <a:t> = 1 -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i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bit </a:t>
            </a:r>
            <a:r>
              <a:rPr lang="en-US" sz="3200" dirty="0" err="1"/>
              <a:t>nhớ</a:t>
            </a:r>
            <a:r>
              <a:rPr lang="en-US" sz="3200" dirty="0"/>
              <a:t> ở </a:t>
            </a:r>
            <a:r>
              <a:rPr lang="en-US" sz="3200" dirty="0" err="1"/>
              <a:t>phía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lan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qua.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9906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Calculation carry based on P &amp; G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" y="990600"/>
            <a:ext cx="8336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baseline="-25000" dirty="0" err="1"/>
              <a:t>0</a:t>
            </a:r>
            <a:r>
              <a:rPr lang="en-US" sz="3200" dirty="0"/>
              <a:t> = </a:t>
            </a:r>
            <a:r>
              <a:rPr lang="en-US" sz="3200" dirty="0" err="1">
                <a:solidFill>
                  <a:srgbClr val="C00000"/>
                </a:solidFill>
              </a:rPr>
              <a:t>g</a:t>
            </a:r>
            <a:r>
              <a:rPr lang="en-US" sz="3200" baseline="-25000" dirty="0" err="1">
                <a:solidFill>
                  <a:srgbClr val="C00000"/>
                </a:solidFill>
              </a:rPr>
              <a:t>0</a:t>
            </a:r>
            <a:r>
              <a:rPr lang="en-US" sz="3200" dirty="0">
                <a:solidFill>
                  <a:srgbClr val="C00000"/>
                </a:solidFill>
              </a:rPr>
              <a:t> +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in</a:t>
            </a:r>
            <a:r>
              <a:rPr lang="en-US" sz="3200" dirty="0" err="1">
                <a:solidFill>
                  <a:srgbClr val="C00000"/>
                </a:solidFill>
              </a:rPr>
              <a:t>.P</a:t>
            </a:r>
            <a:r>
              <a:rPr lang="en-US" sz="3200" baseline="-25000" dirty="0" err="1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/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/>
              <a:t>C</a:t>
            </a:r>
            <a:r>
              <a:rPr lang="en-US" sz="3200" baseline="-25000" dirty="0" err="1"/>
              <a:t>in</a:t>
            </a:r>
            <a:r>
              <a:rPr lang="en-US" sz="3200" dirty="0" err="1"/>
              <a:t>.p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/>
              <a:t> 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C00000"/>
                </a:solidFill>
              </a:rPr>
              <a:t>= </a:t>
            </a:r>
            <a:r>
              <a:rPr lang="en-US" sz="3200" dirty="0" err="1">
                <a:solidFill>
                  <a:srgbClr val="C00000"/>
                </a:solidFill>
              </a:rPr>
              <a:t>g</a:t>
            </a:r>
            <a:r>
              <a:rPr lang="en-US" sz="3200" baseline="-25000" dirty="0" err="1">
                <a:solidFill>
                  <a:srgbClr val="C00000"/>
                </a:solidFill>
              </a:rPr>
              <a:t>1</a:t>
            </a:r>
            <a:r>
              <a:rPr lang="en-US" sz="3200" dirty="0">
                <a:solidFill>
                  <a:srgbClr val="C00000"/>
                </a:solidFill>
              </a:rPr>
              <a:t> +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0</a:t>
            </a:r>
            <a:r>
              <a:rPr lang="en-US" sz="3200" dirty="0">
                <a:solidFill>
                  <a:srgbClr val="C00000"/>
                </a:solidFill>
              </a:rPr>
              <a:t> .</a:t>
            </a:r>
            <a:r>
              <a:rPr lang="en-US" sz="3200" dirty="0" err="1">
                <a:solidFill>
                  <a:srgbClr val="C00000"/>
                </a:solidFill>
              </a:rPr>
              <a:t>p</a:t>
            </a:r>
            <a:r>
              <a:rPr lang="en-US" sz="3200" baseline="-25000" dirty="0" err="1">
                <a:solidFill>
                  <a:srgbClr val="C00000"/>
                </a:solidFill>
              </a:rPr>
              <a:t>1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endParaRPr lang="en-US" sz="3200" dirty="0"/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C</a:t>
            </a:r>
            <a:r>
              <a:rPr lang="en-US" sz="3200" baseline="-25000" dirty="0" err="1"/>
              <a:t>in</a:t>
            </a:r>
            <a:r>
              <a:rPr lang="en-US" sz="3200" dirty="0" err="1"/>
              <a:t>.p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baseline="-25000" dirty="0"/>
              <a:t> </a:t>
            </a:r>
          </a:p>
          <a:p>
            <a:r>
              <a:rPr lang="en-US" sz="3200" baseline="-25000" dirty="0"/>
              <a:t>     </a:t>
            </a:r>
            <a:r>
              <a:rPr lang="en-US" sz="3200" dirty="0">
                <a:solidFill>
                  <a:srgbClr val="C00000"/>
                </a:solidFill>
              </a:rPr>
              <a:t>= </a:t>
            </a:r>
            <a:r>
              <a:rPr lang="en-US" sz="3200" dirty="0" err="1">
                <a:solidFill>
                  <a:srgbClr val="C00000"/>
                </a:solidFill>
              </a:rPr>
              <a:t>g</a:t>
            </a:r>
            <a:r>
              <a:rPr lang="en-US" sz="3200" baseline="-25000" dirty="0" err="1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 +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1</a:t>
            </a:r>
            <a:r>
              <a:rPr lang="en-US" sz="3200" dirty="0">
                <a:solidFill>
                  <a:srgbClr val="C00000"/>
                </a:solidFill>
              </a:rPr>
              <a:t> .</a:t>
            </a:r>
            <a:r>
              <a:rPr lang="en-US" sz="3200" dirty="0" err="1">
                <a:solidFill>
                  <a:srgbClr val="C00000"/>
                </a:solidFill>
              </a:rPr>
              <a:t>p</a:t>
            </a:r>
            <a:r>
              <a:rPr lang="en-US" sz="3200" baseline="-25000" dirty="0" err="1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            </a:t>
            </a:r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3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/>
              <a:t>+ </a:t>
            </a:r>
            <a:r>
              <a:rPr lang="en-US" sz="3200" dirty="0" err="1"/>
              <a:t>C</a:t>
            </a:r>
            <a:r>
              <a:rPr lang="en-US" sz="3200" baseline="-25000" dirty="0" err="1"/>
              <a:t>in</a:t>
            </a:r>
            <a:r>
              <a:rPr lang="en-US" sz="3200" dirty="0" err="1"/>
              <a:t>.p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endParaRPr lang="en-US" sz="3200" baseline="-25000" dirty="0"/>
          </a:p>
          <a:p>
            <a:r>
              <a:rPr lang="en-US" sz="3200" baseline="-25000" dirty="0"/>
              <a:t>     </a:t>
            </a:r>
            <a:r>
              <a:rPr lang="en-US" sz="3200" dirty="0">
                <a:solidFill>
                  <a:srgbClr val="C00000"/>
                </a:solidFill>
              </a:rPr>
              <a:t>= </a:t>
            </a:r>
            <a:r>
              <a:rPr lang="en-US" sz="3200" dirty="0" err="1">
                <a:solidFill>
                  <a:srgbClr val="C00000"/>
                </a:solidFill>
              </a:rPr>
              <a:t>g</a:t>
            </a:r>
            <a:r>
              <a:rPr lang="en-US" sz="3200" baseline="-25000" dirty="0" err="1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 +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 .</a:t>
            </a:r>
            <a:r>
              <a:rPr lang="en-US" sz="3200" dirty="0" err="1">
                <a:solidFill>
                  <a:srgbClr val="C00000"/>
                </a:solidFill>
              </a:rPr>
              <a:t>p</a:t>
            </a:r>
            <a:r>
              <a:rPr lang="en-US" sz="3200" baseline="-25000" dirty="0" err="1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					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Calculation carry based on P &amp; G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" y="990600"/>
            <a:ext cx="8336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baseline="-25000" dirty="0" err="1"/>
              <a:t>0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/>
              <a:t> + </a:t>
            </a:r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baseline="-25000" dirty="0" err="1">
                <a:solidFill>
                  <a:srgbClr val="FF0000"/>
                </a:solidFill>
              </a:rPr>
              <a:t>in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baseline="-25000" dirty="0" err="1">
                <a:solidFill>
                  <a:srgbClr val="FF0000"/>
                </a:solidFill>
              </a:rPr>
              <a:t>in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0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1</a:t>
            </a:r>
            <a:r>
              <a:rPr lang="en-US" sz="3200" dirty="0"/>
              <a:t> </a:t>
            </a:r>
          </a:p>
          <a:p>
            <a:r>
              <a:rPr lang="en-US" sz="3200" dirty="0"/>
              <a:t>    =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/>
              <a:t>c</a:t>
            </a:r>
            <a:r>
              <a:rPr lang="en-US" sz="3200" baseline="-25000" dirty="0" err="1"/>
              <a:t>0</a:t>
            </a:r>
            <a:r>
              <a:rPr lang="en-US" sz="3200" dirty="0"/>
              <a:t> .</a:t>
            </a:r>
            <a:r>
              <a:rPr lang="en-US" sz="3200" dirty="0" err="1"/>
              <a:t>p</a:t>
            </a:r>
            <a:r>
              <a:rPr lang="en-US" sz="3200" baseline="-25000" dirty="0" err="1"/>
              <a:t>1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baseline="-25000" dirty="0" err="1">
                <a:solidFill>
                  <a:srgbClr val="FF0000"/>
                </a:solidFill>
              </a:rPr>
              <a:t>in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0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1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2</a:t>
            </a:r>
            <a:r>
              <a:rPr lang="en-US" sz="3200" baseline="-25000" dirty="0"/>
              <a:t> </a:t>
            </a:r>
          </a:p>
          <a:p>
            <a:r>
              <a:rPr lang="en-US" sz="3200" baseline="-25000" dirty="0"/>
              <a:t>     </a:t>
            </a:r>
            <a:r>
              <a:rPr lang="en-US" sz="3200" dirty="0"/>
              <a:t>= </a:t>
            </a:r>
            <a:r>
              <a:rPr lang="en-US" sz="3200" dirty="0" err="1"/>
              <a:t>g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 .</a:t>
            </a:r>
            <a:r>
              <a:rPr lang="en-US" sz="3200" dirty="0" err="1"/>
              <a:t>p</a:t>
            </a:r>
            <a:r>
              <a:rPr lang="en-US" sz="3200" baseline="-25000" dirty="0" err="1"/>
              <a:t>2</a:t>
            </a:r>
            <a:r>
              <a:rPr lang="en-US" sz="3200" dirty="0"/>
              <a:t> </a:t>
            </a:r>
          </a:p>
          <a:p>
            <a:r>
              <a:rPr lang="en-US" sz="3200" dirty="0"/>
              <a:t>            </a:t>
            </a:r>
          </a:p>
          <a:p>
            <a:r>
              <a:rPr lang="en-US" sz="3200" dirty="0" err="1"/>
              <a:t>c</a:t>
            </a:r>
            <a:r>
              <a:rPr lang="en-US" sz="3200" baseline="-25000" dirty="0" err="1"/>
              <a:t>3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/>
              <a:t>+ </a:t>
            </a:r>
            <a:r>
              <a:rPr lang="en-US" sz="3200" dirty="0" err="1">
                <a:solidFill>
                  <a:srgbClr val="FF0000"/>
                </a:solidFill>
              </a:rPr>
              <a:t>C</a:t>
            </a:r>
            <a:r>
              <a:rPr lang="en-US" sz="3200" baseline="-25000" dirty="0" err="1">
                <a:solidFill>
                  <a:srgbClr val="FF0000"/>
                </a:solidFill>
              </a:rPr>
              <a:t>in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0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1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2</a:t>
            </a:r>
            <a:r>
              <a:rPr lang="en-US" sz="3200" dirty="0" err="1">
                <a:solidFill>
                  <a:srgbClr val="FF0000"/>
                </a:solidFill>
              </a:rPr>
              <a:t>.p</a:t>
            </a:r>
            <a:r>
              <a:rPr lang="en-US" sz="3200" baseline="-25000" dirty="0" err="1">
                <a:solidFill>
                  <a:srgbClr val="FF0000"/>
                </a:solidFill>
              </a:rPr>
              <a:t>3</a:t>
            </a:r>
            <a:endParaRPr lang="en-US" sz="3200" baseline="-25000" dirty="0">
              <a:solidFill>
                <a:srgbClr val="FF0000"/>
              </a:solidFill>
            </a:endParaRPr>
          </a:p>
          <a:p>
            <a:r>
              <a:rPr lang="en-US" sz="3200" baseline="-25000" dirty="0"/>
              <a:t>     </a:t>
            </a:r>
            <a:r>
              <a:rPr lang="en-US" sz="3200" dirty="0"/>
              <a:t>= </a:t>
            </a:r>
            <a:r>
              <a:rPr lang="en-US" sz="3200" dirty="0" err="1"/>
              <a:t>g</a:t>
            </a:r>
            <a:r>
              <a:rPr lang="en-US" sz="3200" baseline="-25000" dirty="0" err="1"/>
              <a:t>3</a:t>
            </a:r>
            <a:r>
              <a:rPr lang="en-US" sz="3200" dirty="0"/>
              <a:t> + </a:t>
            </a:r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 .</a:t>
            </a:r>
            <a:r>
              <a:rPr lang="en-US" sz="3200" dirty="0" err="1"/>
              <a:t>p</a:t>
            </a:r>
            <a:r>
              <a:rPr lang="en-US" sz="3200" baseline="-25000" dirty="0" err="1"/>
              <a:t>3</a:t>
            </a:r>
            <a:r>
              <a:rPr lang="en-US" sz="3200" dirty="0"/>
              <a:t>					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838200" cy="365125"/>
          </a:xfrm>
        </p:spPr>
        <p:txBody>
          <a:bodyPr/>
          <a:lstStyle/>
          <a:p>
            <a:fld id="{2EC77992-244F-41AE-AC47-303AA536E464}" type="slidenum">
              <a:rPr lang="en-US" sz="18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33628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err="1">
                <a:solidFill>
                  <a:schemeClr val="accent2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CLA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" y="1143000"/>
            <a:ext cx="5996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/>
              <a:t>  =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g</a:t>
            </a:r>
            <a:r>
              <a:rPr lang="en-US" sz="3200" baseline="-25000" dirty="0" err="1"/>
              <a:t>01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endParaRPr lang="en-US" sz="3200" dirty="0"/>
          </a:p>
          <a:p>
            <a:r>
              <a:rPr lang="en-US" sz="3200" dirty="0" err="1"/>
              <a:t>g</a:t>
            </a:r>
            <a:r>
              <a:rPr lang="en-US" sz="3200" baseline="-25000" dirty="0" err="1"/>
              <a:t>02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endParaRPr lang="en-US" sz="3200" baseline="-25000" dirty="0"/>
          </a:p>
          <a:p>
            <a:r>
              <a:rPr lang="en-US" sz="3200" dirty="0" err="1"/>
              <a:t>g</a:t>
            </a:r>
            <a:r>
              <a:rPr lang="en-US" sz="3200" baseline="-25000" dirty="0" err="1"/>
              <a:t>03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0</a:t>
            </a:r>
            <a:r>
              <a:rPr lang="en-US" sz="3200" dirty="0" err="1"/>
              <a:t>.p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1</a:t>
            </a:r>
            <a:r>
              <a:rPr lang="en-US" sz="3200" dirty="0" err="1"/>
              <a:t>.p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 err="1"/>
              <a:t>+g</a:t>
            </a:r>
            <a:r>
              <a:rPr lang="en-US" sz="3200" baseline="-25000" dirty="0" err="1"/>
              <a:t>2</a:t>
            </a:r>
            <a:r>
              <a:rPr lang="en-US" sz="3200" dirty="0" err="1"/>
              <a:t>.p</a:t>
            </a:r>
            <a:r>
              <a:rPr lang="en-US" sz="3200" baseline="-25000" dirty="0" err="1"/>
              <a:t>3</a:t>
            </a:r>
            <a:r>
              <a:rPr lang="en-US" sz="3200" dirty="0"/>
              <a:t>	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714" y="353574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p</a:t>
            </a:r>
            <a:r>
              <a:rPr lang="en-US" sz="3200" baseline="-25000" dirty="0" err="1"/>
              <a:t>0</a:t>
            </a:r>
            <a:r>
              <a:rPr lang="en-US" sz="3200" dirty="0"/>
              <a:t>  = </a:t>
            </a:r>
            <a:r>
              <a:rPr lang="en-US" sz="3200" dirty="0" err="1"/>
              <a:t>p</a:t>
            </a:r>
            <a:r>
              <a:rPr lang="en-US" sz="3200" baseline="-25000" dirty="0" err="1"/>
              <a:t>0</a:t>
            </a:r>
            <a:endParaRPr lang="en-US" sz="3200" dirty="0"/>
          </a:p>
          <a:p>
            <a:r>
              <a:rPr lang="en-US" sz="3200" dirty="0" err="1"/>
              <a:t>p</a:t>
            </a:r>
            <a:r>
              <a:rPr lang="en-US" sz="3200" baseline="-25000" dirty="0" err="1"/>
              <a:t>01</a:t>
            </a:r>
            <a:r>
              <a:rPr lang="en-US" sz="3200" dirty="0"/>
              <a:t> = </a:t>
            </a:r>
            <a:r>
              <a:rPr lang="en-US" sz="3200" dirty="0" err="1"/>
              <a:t>p</a:t>
            </a:r>
            <a:r>
              <a:rPr lang="en-US" sz="3200" baseline="-25000" dirty="0" err="1"/>
              <a:t>0</a:t>
            </a:r>
            <a:r>
              <a:rPr lang="en-US" sz="3200" dirty="0"/>
              <a:t> . </a:t>
            </a:r>
            <a:r>
              <a:rPr lang="en-US" sz="3200" dirty="0" err="1"/>
              <a:t>p</a:t>
            </a:r>
            <a:r>
              <a:rPr lang="en-US" sz="3200" baseline="-25000" dirty="0" err="1"/>
              <a:t>1</a:t>
            </a:r>
            <a:endParaRPr lang="en-US" sz="3200" dirty="0"/>
          </a:p>
          <a:p>
            <a:r>
              <a:rPr lang="en-US" sz="3200" dirty="0" err="1"/>
              <a:t>p</a:t>
            </a:r>
            <a:r>
              <a:rPr lang="en-US" sz="3200" baseline="-25000" dirty="0" err="1"/>
              <a:t>02</a:t>
            </a:r>
            <a:r>
              <a:rPr lang="en-US" sz="3200" dirty="0"/>
              <a:t> = </a:t>
            </a:r>
            <a:r>
              <a:rPr lang="en-US" sz="3200" dirty="0" err="1"/>
              <a:t>p</a:t>
            </a:r>
            <a:r>
              <a:rPr lang="en-US" sz="3200" baseline="-25000" dirty="0" err="1"/>
              <a:t>0</a:t>
            </a:r>
            <a:r>
              <a:rPr lang="en-US" sz="3200" dirty="0"/>
              <a:t> . </a:t>
            </a:r>
            <a:r>
              <a:rPr lang="en-US" sz="3200" dirty="0" err="1"/>
              <a:t>p</a:t>
            </a:r>
            <a:r>
              <a:rPr lang="en-US" sz="3200" baseline="-25000" dirty="0" err="1"/>
              <a:t>1</a:t>
            </a:r>
            <a:r>
              <a:rPr lang="en-US" sz="3200" dirty="0"/>
              <a:t>.  </a:t>
            </a:r>
            <a:r>
              <a:rPr lang="en-US" sz="3200" dirty="0" err="1"/>
              <a:t>p</a:t>
            </a:r>
            <a:r>
              <a:rPr lang="en-US" sz="3200" baseline="-25000" dirty="0" err="1"/>
              <a:t>2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p</a:t>
            </a:r>
            <a:r>
              <a:rPr lang="en-US" sz="3200" baseline="-25000" dirty="0" err="1"/>
              <a:t>03</a:t>
            </a:r>
            <a:r>
              <a:rPr lang="en-US" sz="3200" dirty="0"/>
              <a:t> = </a:t>
            </a:r>
            <a:r>
              <a:rPr lang="en-US" sz="3200" dirty="0" err="1"/>
              <a:t>p</a:t>
            </a:r>
            <a:r>
              <a:rPr lang="en-US" sz="3200" baseline="-25000" dirty="0" err="1"/>
              <a:t>0</a:t>
            </a:r>
            <a:r>
              <a:rPr lang="en-US" sz="3200" dirty="0"/>
              <a:t> . </a:t>
            </a:r>
            <a:r>
              <a:rPr lang="en-US" sz="3200" dirty="0" err="1"/>
              <a:t>p</a:t>
            </a:r>
            <a:r>
              <a:rPr lang="en-US" sz="3200" baseline="-25000" dirty="0" err="1"/>
              <a:t>1</a:t>
            </a:r>
            <a:r>
              <a:rPr lang="en-US" sz="3200" dirty="0"/>
              <a:t> . </a:t>
            </a:r>
            <a:r>
              <a:rPr lang="en-US" sz="3200" dirty="0" err="1"/>
              <a:t>p</a:t>
            </a:r>
            <a:r>
              <a:rPr lang="en-US" sz="3200" baseline="-25000" dirty="0" err="1"/>
              <a:t>2</a:t>
            </a:r>
            <a:r>
              <a:rPr lang="en-US" sz="3200" baseline="-25000" dirty="0"/>
              <a:t> </a:t>
            </a:r>
            <a:r>
              <a:rPr lang="en-US" sz="3200" dirty="0"/>
              <a:t>. </a:t>
            </a:r>
            <a:r>
              <a:rPr lang="en-US" sz="3200" dirty="0" err="1"/>
              <a:t>p</a:t>
            </a:r>
            <a:r>
              <a:rPr lang="en-US" sz="3200" baseline="-25000" dirty="0" err="1"/>
              <a:t>3</a:t>
            </a:r>
            <a:endParaRPr lang="en-US" sz="32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23" y="1447800"/>
            <a:ext cx="2572657" cy="387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8077200" cy="365125"/>
          </a:xfrm>
        </p:spPr>
        <p:txBody>
          <a:bodyPr/>
          <a:lstStyle/>
          <a:p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Chương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III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kế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khối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dụng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       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vi-VN" dirty="0"/>
              <a:t>quangkien82@gmail.com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</TotalTime>
  <Words>2106</Words>
  <Application>Microsoft Office PowerPoint</Application>
  <PresentationFormat>On-screen Show (4:3)</PresentationFormat>
  <Paragraphs>332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Visio</vt:lpstr>
      <vt:lpstr>Thiết kế logic số  (VLSI design)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logic số  (VLSI design)</dc:title>
  <dc:creator>Quang Kien</dc:creator>
  <cp:lastModifiedBy>dan dell</cp:lastModifiedBy>
  <cp:revision>218</cp:revision>
  <dcterms:created xsi:type="dcterms:W3CDTF">2010-07-04T11:25:38Z</dcterms:created>
  <dcterms:modified xsi:type="dcterms:W3CDTF">2020-06-20T14:00:24Z</dcterms:modified>
</cp:coreProperties>
</file>