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7" r:id="rId16"/>
    <p:sldId id="268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7B21C-F094-4837-80D0-C0490A5BFB0F}" v="15" dt="2022-03-31T22:57:12.107"/>
    <p1510:client id="{E482A2C7-E002-4A3C-8E04-B187C3D1E94A}" v="13" dt="2022-03-24T02:50:39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LOPES GENESINI" userId="S::vinicius.genesini@etec.sp.gov.br::d4e9c0d5-a01c-4772-9f5d-14e8b3e22b42" providerId="AD" clId="Web-{E482A2C7-E002-4A3C-8E04-B187C3D1E94A}"/>
    <pc:docChg chg="modSld">
      <pc:chgData name="VINICIUS LOPES GENESINI" userId="S::vinicius.genesini@etec.sp.gov.br::d4e9c0d5-a01c-4772-9f5d-14e8b3e22b42" providerId="AD" clId="Web-{E482A2C7-E002-4A3C-8E04-B187C3D1E94A}" dt="2022-03-24T02:50:39.640" v="7"/>
      <pc:docMkLst>
        <pc:docMk/>
      </pc:docMkLst>
      <pc:sldChg chg="addSp delSp modSp">
        <pc:chgData name="VINICIUS LOPES GENESINI" userId="S::vinicius.genesini@etec.sp.gov.br::d4e9c0d5-a01c-4772-9f5d-14e8b3e22b42" providerId="AD" clId="Web-{E482A2C7-E002-4A3C-8E04-B187C3D1E94A}" dt="2022-03-24T02:50:39.640" v="7"/>
        <pc:sldMkLst>
          <pc:docMk/>
          <pc:sldMk cId="1583671599" sldId="258"/>
        </pc:sldMkLst>
        <pc:spChg chg="add del mod">
          <ac:chgData name="VINICIUS LOPES GENESINI" userId="S::vinicius.genesini@etec.sp.gov.br::d4e9c0d5-a01c-4772-9f5d-14e8b3e22b42" providerId="AD" clId="Web-{E482A2C7-E002-4A3C-8E04-B187C3D1E94A}" dt="2022-03-24T02:40:01.642" v="3"/>
          <ac:spMkLst>
            <pc:docMk/>
            <pc:sldMk cId="1583671599" sldId="258"/>
            <ac:spMk id="2" creationId="{2BC57E4B-786C-D23B-FF69-7604CB9DAF36}"/>
          </ac:spMkLst>
        </pc:spChg>
        <pc:spChg chg="add del mod">
          <ac:chgData name="VINICIUS LOPES GENESINI" userId="S::vinicius.genesini@etec.sp.gov.br::d4e9c0d5-a01c-4772-9f5d-14e8b3e22b42" providerId="AD" clId="Web-{E482A2C7-E002-4A3C-8E04-B187C3D1E94A}" dt="2022-03-24T02:50:39.640" v="7"/>
          <ac:spMkLst>
            <pc:docMk/>
            <pc:sldMk cId="1583671599" sldId="258"/>
            <ac:spMk id="3" creationId="{57209A64-2F58-F458-6A99-B46071AA355A}"/>
          </ac:spMkLst>
        </pc:spChg>
      </pc:sldChg>
    </pc:docChg>
  </pc:docChgLst>
  <pc:docChgLst>
    <pc:chgData name="CARLOS MIGUEL FABRIS SANTANA" userId="S::carlos.santana51@etec.sp.gov.br::edba78ae-0d6c-4373-9bf4-ac9ce74b111e" providerId="AD" clId="Web-{19C7B21C-F094-4837-80D0-C0490A5BFB0F}"/>
    <pc:docChg chg="modSld">
      <pc:chgData name="CARLOS MIGUEL FABRIS SANTANA" userId="S::carlos.santana51@etec.sp.gov.br::edba78ae-0d6c-4373-9bf4-ac9ce74b111e" providerId="AD" clId="Web-{19C7B21C-F094-4837-80D0-C0490A5BFB0F}" dt="2022-03-31T22:57:02.575" v="7"/>
      <pc:docMkLst>
        <pc:docMk/>
      </pc:docMkLst>
      <pc:sldChg chg="modSp">
        <pc:chgData name="CARLOS MIGUEL FABRIS SANTANA" userId="S::carlos.santana51@etec.sp.gov.br::edba78ae-0d6c-4373-9bf4-ac9ce74b111e" providerId="AD" clId="Web-{19C7B21C-F094-4837-80D0-C0490A5BFB0F}" dt="2022-03-31T22:57:02.575" v="7"/>
        <pc:sldMkLst>
          <pc:docMk/>
          <pc:sldMk cId="4030871957" sldId="273"/>
        </pc:sldMkLst>
        <pc:graphicFrameChg chg="mod modGraphic">
          <ac:chgData name="CARLOS MIGUEL FABRIS SANTANA" userId="S::carlos.santana51@etec.sp.gov.br::edba78ae-0d6c-4373-9bf4-ac9ce74b111e" providerId="AD" clId="Web-{19C7B21C-F094-4837-80D0-C0490A5BFB0F}" dt="2022-03-31T22:57:02.575" v="7"/>
          <ac:graphicFrameMkLst>
            <pc:docMk/>
            <pc:sldMk cId="4030871957" sldId="273"/>
            <ac:graphicFrameMk id="44067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1 w 717"/>
                <a:gd name="T1" fmla="*/ 845 h 845"/>
                <a:gd name="T2" fmla="*/ 741 w 717"/>
                <a:gd name="T3" fmla="*/ 821 h 845"/>
                <a:gd name="T4" fmla="*/ 598 w 717"/>
                <a:gd name="T5" fmla="*/ 605 h 845"/>
                <a:gd name="T6" fmla="*/ 418 w 717"/>
                <a:gd name="T7" fmla="*/ 396 h 845"/>
                <a:gd name="T8" fmla="*/ 233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1 w 717"/>
                <a:gd name="T15" fmla="*/ 198 h 845"/>
                <a:gd name="T16" fmla="*/ 412 w 717"/>
                <a:gd name="T17" fmla="*/ 408 h 845"/>
                <a:gd name="T18" fmla="*/ 592 w 717"/>
                <a:gd name="T19" fmla="*/ 623 h 845"/>
                <a:gd name="T20" fmla="*/ 741 w 717"/>
                <a:gd name="T21" fmla="*/ 845 h 845"/>
                <a:gd name="T22" fmla="*/ 741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9 w 407"/>
                <a:gd name="T1" fmla="*/ 414 h 414"/>
                <a:gd name="T2" fmla="*/ 419 w 407"/>
                <a:gd name="T3" fmla="*/ 396 h 414"/>
                <a:gd name="T4" fmla="*/ 234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8 w 407"/>
                <a:gd name="T13" fmla="*/ 204 h 414"/>
                <a:gd name="T14" fmla="*/ 419 w 407"/>
                <a:gd name="T15" fmla="*/ 414 h 414"/>
                <a:gd name="T16" fmla="*/ 419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0 w 586"/>
                <a:gd name="T1" fmla="*/ 0 h 599"/>
                <a:gd name="T2" fmla="*/ 592 w 586"/>
                <a:gd name="T3" fmla="*/ 0 h 599"/>
                <a:gd name="T4" fmla="*/ 419 w 586"/>
                <a:gd name="T5" fmla="*/ 132 h 599"/>
                <a:gd name="T6" fmla="*/ 269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9 w 586"/>
                <a:gd name="T17" fmla="*/ 282 h 599"/>
                <a:gd name="T18" fmla="*/ 425 w 586"/>
                <a:gd name="T19" fmla="*/ 138 h 599"/>
                <a:gd name="T20" fmla="*/ 610 w 586"/>
                <a:gd name="T21" fmla="*/ 0 h 599"/>
                <a:gd name="T22" fmla="*/ 610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1 w 269"/>
                <a:gd name="T1" fmla="*/ 0 h 252"/>
                <a:gd name="T2" fmla="*/ 263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1 w 269"/>
                <a:gd name="T15" fmla="*/ 0 h 252"/>
                <a:gd name="T16" fmla="*/ 281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3895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895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96A13-1CCE-4063-8CD6-BBBEB2CE4FA6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0191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FEDD1-4060-4791-BCF5-3CCC77BAB7C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378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92796-C0FA-48C6-BCFD-A0B5B02DADE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40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23CBE-096B-46A3-8133-01F514CD4B51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68019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F8F-B393-441A-8E3B-7D08398383F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92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5 w 717"/>
                <a:gd name="T1" fmla="*/ 845 h 845"/>
                <a:gd name="T2" fmla="*/ 745 w 717"/>
                <a:gd name="T3" fmla="*/ 821 h 845"/>
                <a:gd name="T4" fmla="*/ 602 w 717"/>
                <a:gd name="T5" fmla="*/ 605 h 845"/>
                <a:gd name="T6" fmla="*/ 420 w 717"/>
                <a:gd name="T7" fmla="*/ 396 h 845"/>
                <a:gd name="T8" fmla="*/ 23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3 w 717"/>
                <a:gd name="T15" fmla="*/ 198 h 845"/>
                <a:gd name="T16" fmla="*/ 414 w 717"/>
                <a:gd name="T17" fmla="*/ 408 h 845"/>
                <a:gd name="T18" fmla="*/ 596 w 717"/>
                <a:gd name="T19" fmla="*/ 623 h 845"/>
                <a:gd name="T20" fmla="*/ 745 w 717"/>
                <a:gd name="T21" fmla="*/ 845 h 845"/>
                <a:gd name="T22" fmla="*/ 74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1 w 407"/>
                <a:gd name="T1" fmla="*/ 414 h 414"/>
                <a:gd name="T2" fmla="*/ 421 w 407"/>
                <a:gd name="T3" fmla="*/ 396 h 414"/>
                <a:gd name="T4" fmla="*/ 23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0 w 407"/>
                <a:gd name="T13" fmla="*/ 204 h 414"/>
                <a:gd name="T14" fmla="*/ 421 w 407"/>
                <a:gd name="T15" fmla="*/ 414 h 414"/>
                <a:gd name="T16" fmla="*/ 42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4 w 586"/>
                <a:gd name="T1" fmla="*/ 0 h 599"/>
                <a:gd name="T2" fmla="*/ 596 w 586"/>
                <a:gd name="T3" fmla="*/ 0 h 599"/>
                <a:gd name="T4" fmla="*/ 421 w 586"/>
                <a:gd name="T5" fmla="*/ 132 h 599"/>
                <a:gd name="T6" fmla="*/ 27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1 w 586"/>
                <a:gd name="T17" fmla="*/ 282 h 599"/>
                <a:gd name="T18" fmla="*/ 427 w 586"/>
                <a:gd name="T19" fmla="*/ 138 h 599"/>
                <a:gd name="T20" fmla="*/ 614 w 586"/>
                <a:gd name="T21" fmla="*/ 0 h 599"/>
                <a:gd name="T22" fmla="*/ 61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3 w 269"/>
                <a:gd name="T1" fmla="*/ 0 h 252"/>
                <a:gd name="T2" fmla="*/ 26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3 w 269"/>
                <a:gd name="T15" fmla="*/ 0 h 252"/>
                <a:gd name="T16" fmla="*/ 28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38951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8952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80EB3-992D-4C42-B952-C4D63A1FE899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443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F55F5-45FF-429D-B158-AC12E00179CA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976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8369B-7275-48AF-9862-446A23229DC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8341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432F5-EAF5-4719-B9FC-E6C181E62F2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6860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0689B-61B2-47CA-B6A7-E99C520AE42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723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7615C-89E1-490A-A9E1-FDE9B23E1ABC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809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914F3-EED8-47CC-9211-56446C9FE53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96276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DF802-2A9E-4187-9D03-EDE305405E98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1959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16444-CAE7-419B-AB4C-42FF8BBA4D77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9757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381B6-CD0B-4D1A-AD9C-E84E14ACE6E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6506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3D286-63EE-4D4D-AE2A-73A21EA61E6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8161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89F08-D1E0-42B5-937A-C9ED8B957C4D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1931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2D966-12D8-4C2F-85E0-CC3F181F6B4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74075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D5955-8A36-48E1-8C8F-7C67BFCCD3E0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58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D486B-7C5D-46D3-82DF-AC8BAF76B38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238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7A905-1E98-4B78-98C6-0C75D35AE3D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5473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FDA9A4-C465-434A-9F92-F446CBC2C318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62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15179-B13E-4815-8B00-D7BC70201C02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91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96931-8D82-4F9B-8EA5-0D9E7E0EBC8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96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55640-A11E-42E0-A76B-A8C16620ED13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03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31A0A-07C1-4149-A808-97649B48C1AF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3987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3789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789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</p:grpSp>
        <p:sp>
          <p:nvSpPr>
            <p:cNvPr id="3790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90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91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1 w 717"/>
                <a:gd name="T1" fmla="*/ 845 h 845"/>
                <a:gd name="T2" fmla="*/ 741 w 717"/>
                <a:gd name="T3" fmla="*/ 821 h 845"/>
                <a:gd name="T4" fmla="*/ 598 w 717"/>
                <a:gd name="T5" fmla="*/ 605 h 845"/>
                <a:gd name="T6" fmla="*/ 418 w 717"/>
                <a:gd name="T7" fmla="*/ 396 h 845"/>
                <a:gd name="T8" fmla="*/ 233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1 w 717"/>
                <a:gd name="T15" fmla="*/ 198 h 845"/>
                <a:gd name="T16" fmla="*/ 412 w 717"/>
                <a:gd name="T17" fmla="*/ 408 h 845"/>
                <a:gd name="T18" fmla="*/ 592 w 717"/>
                <a:gd name="T19" fmla="*/ 623 h 845"/>
                <a:gd name="T20" fmla="*/ 741 w 717"/>
                <a:gd name="T21" fmla="*/ 845 h 845"/>
                <a:gd name="T22" fmla="*/ 741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19 w 407"/>
                <a:gd name="T1" fmla="*/ 414 h 414"/>
                <a:gd name="T2" fmla="*/ 419 w 407"/>
                <a:gd name="T3" fmla="*/ 396 h 414"/>
                <a:gd name="T4" fmla="*/ 234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28 w 407"/>
                <a:gd name="T13" fmla="*/ 204 h 414"/>
                <a:gd name="T14" fmla="*/ 419 w 407"/>
                <a:gd name="T15" fmla="*/ 414 h 414"/>
                <a:gd name="T16" fmla="*/ 419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3791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0 w 586"/>
                <a:gd name="T1" fmla="*/ 0 h 599"/>
                <a:gd name="T2" fmla="*/ 592 w 586"/>
                <a:gd name="T3" fmla="*/ 0 h 599"/>
                <a:gd name="T4" fmla="*/ 419 w 586"/>
                <a:gd name="T5" fmla="*/ 132 h 599"/>
                <a:gd name="T6" fmla="*/ 269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69 w 586"/>
                <a:gd name="T17" fmla="*/ 282 h 599"/>
                <a:gd name="T18" fmla="*/ 425 w 586"/>
                <a:gd name="T19" fmla="*/ 138 h 599"/>
                <a:gd name="T20" fmla="*/ 610 w 586"/>
                <a:gd name="T21" fmla="*/ 0 h 599"/>
                <a:gd name="T22" fmla="*/ 610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1 w 269"/>
                <a:gd name="T1" fmla="*/ 0 h 252"/>
                <a:gd name="T2" fmla="*/ 263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1 w 269"/>
                <a:gd name="T15" fmla="*/ 0 h 252"/>
                <a:gd name="T16" fmla="*/ 281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3792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792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92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93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5614C43-9ADF-4908-9729-7E97A6F055A5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  <p:sp>
        <p:nvSpPr>
          <p:cNvPr id="3793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5884041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7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7" grpId="0"/>
      <p:bldP spid="3793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3789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89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89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3789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89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  <p:sp>
            <p:nvSpPr>
              <p:cNvPr id="3790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pt-BR" sz="1800"/>
              </a:p>
            </p:txBody>
          </p:sp>
        </p:grpSp>
        <p:sp>
          <p:nvSpPr>
            <p:cNvPr id="3790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90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3791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039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>
                <a:gd name="T0" fmla="*/ 745 w 717"/>
                <a:gd name="T1" fmla="*/ 845 h 845"/>
                <a:gd name="T2" fmla="*/ 745 w 717"/>
                <a:gd name="T3" fmla="*/ 821 h 845"/>
                <a:gd name="T4" fmla="*/ 602 w 717"/>
                <a:gd name="T5" fmla="*/ 605 h 845"/>
                <a:gd name="T6" fmla="*/ 420 w 717"/>
                <a:gd name="T7" fmla="*/ 396 h 845"/>
                <a:gd name="T8" fmla="*/ 235 w 717"/>
                <a:gd name="T9" fmla="*/ 192 h 845"/>
                <a:gd name="T10" fmla="*/ 17 w 717"/>
                <a:gd name="T11" fmla="*/ 0 h 845"/>
                <a:gd name="T12" fmla="*/ 0 w 717"/>
                <a:gd name="T13" fmla="*/ 0 h 845"/>
                <a:gd name="T14" fmla="*/ 223 w 717"/>
                <a:gd name="T15" fmla="*/ 198 h 845"/>
                <a:gd name="T16" fmla="*/ 414 w 717"/>
                <a:gd name="T17" fmla="*/ 408 h 845"/>
                <a:gd name="T18" fmla="*/ 596 w 717"/>
                <a:gd name="T19" fmla="*/ 623 h 845"/>
                <a:gd name="T20" fmla="*/ 745 w 717"/>
                <a:gd name="T21" fmla="*/ 845 h 845"/>
                <a:gd name="T22" fmla="*/ 745 w 717"/>
                <a:gd name="T23" fmla="*/ 845 h 84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0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>
                <a:gd name="T0" fmla="*/ 421 w 407"/>
                <a:gd name="T1" fmla="*/ 414 h 414"/>
                <a:gd name="T2" fmla="*/ 421 w 407"/>
                <a:gd name="T3" fmla="*/ 396 h 414"/>
                <a:gd name="T4" fmla="*/ 236 w 407"/>
                <a:gd name="T5" fmla="*/ 192 h 414"/>
                <a:gd name="T6" fmla="*/ 12 w 407"/>
                <a:gd name="T7" fmla="*/ 0 h 414"/>
                <a:gd name="T8" fmla="*/ 0 w 407"/>
                <a:gd name="T9" fmla="*/ 0 h 414"/>
                <a:gd name="T10" fmla="*/ 108 w 407"/>
                <a:gd name="T11" fmla="*/ 102 h 414"/>
                <a:gd name="T12" fmla="*/ 230 w 407"/>
                <a:gd name="T13" fmla="*/ 204 h 414"/>
                <a:gd name="T14" fmla="*/ 421 w 407"/>
                <a:gd name="T15" fmla="*/ 414 h 414"/>
                <a:gd name="T16" fmla="*/ 421 w 407"/>
                <a:gd name="T17" fmla="*/ 414 h 41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3791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pt-BR" sz="1800"/>
            </a:p>
          </p:txBody>
        </p:sp>
        <p:sp>
          <p:nvSpPr>
            <p:cNvPr id="1042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>
                <a:gd name="T0" fmla="*/ 614 w 586"/>
                <a:gd name="T1" fmla="*/ 0 h 599"/>
                <a:gd name="T2" fmla="*/ 596 w 586"/>
                <a:gd name="T3" fmla="*/ 0 h 599"/>
                <a:gd name="T4" fmla="*/ 421 w 586"/>
                <a:gd name="T5" fmla="*/ 132 h 599"/>
                <a:gd name="T6" fmla="*/ 271 w 586"/>
                <a:gd name="T7" fmla="*/ 270 h 599"/>
                <a:gd name="T8" fmla="*/ 120 w 586"/>
                <a:gd name="T9" fmla="*/ 420 h 599"/>
                <a:gd name="T10" fmla="*/ 0 w 586"/>
                <a:gd name="T11" fmla="*/ 575 h 599"/>
                <a:gd name="T12" fmla="*/ 0 w 586"/>
                <a:gd name="T13" fmla="*/ 599 h 599"/>
                <a:gd name="T14" fmla="*/ 120 w 586"/>
                <a:gd name="T15" fmla="*/ 432 h 599"/>
                <a:gd name="T16" fmla="*/ 271 w 586"/>
                <a:gd name="T17" fmla="*/ 282 h 599"/>
                <a:gd name="T18" fmla="*/ 427 w 586"/>
                <a:gd name="T19" fmla="*/ 138 h 599"/>
                <a:gd name="T20" fmla="*/ 614 w 586"/>
                <a:gd name="T21" fmla="*/ 0 h 599"/>
                <a:gd name="T22" fmla="*/ 614 w 586"/>
                <a:gd name="T23" fmla="*/ 0 h 59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3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>
                <a:gd name="T0" fmla="*/ 283 w 269"/>
                <a:gd name="T1" fmla="*/ 0 h 252"/>
                <a:gd name="T2" fmla="*/ 265 w 269"/>
                <a:gd name="T3" fmla="*/ 0 h 252"/>
                <a:gd name="T4" fmla="*/ 120 w 269"/>
                <a:gd name="T5" fmla="*/ 114 h 252"/>
                <a:gd name="T6" fmla="*/ 60 w 269"/>
                <a:gd name="T7" fmla="*/ 174 h 252"/>
                <a:gd name="T8" fmla="*/ 0 w 269"/>
                <a:gd name="T9" fmla="*/ 234 h 252"/>
                <a:gd name="T10" fmla="*/ 0 w 269"/>
                <a:gd name="T11" fmla="*/ 252 h 252"/>
                <a:gd name="T12" fmla="*/ 126 w 269"/>
                <a:gd name="T13" fmla="*/ 120 h 252"/>
                <a:gd name="T14" fmla="*/ 283 w 269"/>
                <a:gd name="T15" fmla="*/ 0 h 252"/>
                <a:gd name="T16" fmla="*/ 283 w 269"/>
                <a:gd name="T17" fmla="*/ 0 h 25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4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5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6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  <p:sp>
            <p:nvSpPr>
              <p:cNvPr id="105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 sz="1800"/>
              </a:p>
            </p:txBody>
          </p:sp>
        </p:grpSp>
        <p:sp>
          <p:nvSpPr>
            <p:cNvPr id="1048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  <p:sp>
          <p:nvSpPr>
            <p:cNvPr id="1049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sz="1800"/>
            </a:p>
          </p:txBody>
        </p:sp>
      </p:grpSp>
      <p:sp>
        <p:nvSpPr>
          <p:cNvPr id="37927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37928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929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7930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E277643D-DAFE-4BDF-96CF-4D16B86C9F0E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  <p:sp>
        <p:nvSpPr>
          <p:cNvPr id="3793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287634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7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7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7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7" grpId="0"/>
      <p:bldP spid="3793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9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79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4800" b="1"/>
              <a:t>Ordens Mundiais – parte 1: Geografia Política, Geopolítica e Imperialismo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Geografia</a:t>
            </a:r>
          </a:p>
          <a:p>
            <a:pPr eaLnBrk="1" hangingPunct="1">
              <a:defRPr/>
            </a:pPr>
            <a:r>
              <a:rPr lang="pt-BR"/>
              <a:t>Prof. Juliano</a:t>
            </a:r>
          </a:p>
        </p:txBody>
      </p:sp>
    </p:spTree>
    <p:extLst>
      <p:ext uri="{BB962C8B-B14F-4D97-AF65-F5344CB8AC3E}">
        <p14:creationId xmlns:p14="http://schemas.microsoft.com/office/powerpoint/2010/main" val="1483095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6989"/>
            <a:ext cx="8229600" cy="1139825"/>
          </a:xfrm>
        </p:spPr>
        <p:txBody>
          <a:bodyPr/>
          <a:lstStyle/>
          <a:p>
            <a:pPr>
              <a:defRPr/>
            </a:pPr>
            <a:r>
              <a:rPr lang="pt-BR" sz="4000"/>
              <a:t>Imperialismo ou Neocolonialismo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268414"/>
            <a:ext cx="9144000" cy="5589587"/>
          </a:xfrm>
        </p:spPr>
        <p:txBody>
          <a:bodyPr/>
          <a:lstStyle/>
          <a:p>
            <a:pPr>
              <a:defRPr/>
            </a:pP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Foi a política desenvolvida pelas potências industriais europeias, fundamentada na:</a:t>
            </a:r>
          </a:p>
          <a:p>
            <a:pPr>
              <a:defRPr/>
            </a:pPr>
            <a:r>
              <a:rPr lang="pt-BR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Expansão territorial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política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econômica 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</a:t>
            </a:r>
            <a:r>
              <a:rPr lang="pt-BR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cultural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por meio da qual </a:t>
            </a:r>
            <a:r>
              <a:rPr lang="pt-BR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 nação tem como objetivo o domínio de outras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>
              <a:defRPr/>
            </a:pP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Foi caracterizado pela formação de grandes </a:t>
            </a:r>
            <a:r>
              <a:rPr lang="pt-BR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Impérios Coloniais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 parte das grandes </a:t>
            </a:r>
            <a:r>
              <a:rPr lang="pt-BR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Potências Industriais Europeias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(Inglaterra, França, Rússia, Alemanha, Império Austro-húngaro e Itália) a partir da </a:t>
            </a:r>
            <a:r>
              <a:rPr lang="pt-BR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Conferência de Berlim</a:t>
            </a:r>
            <a:r>
              <a:rPr lang="pt-B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 </a:t>
            </a:r>
            <a:r>
              <a:rPr lang="pt-BR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1884</a:t>
            </a:r>
            <a:r>
              <a:rPr lang="pt-B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pt-B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estabeleceu as “Partilhas da África, Ásia e Oceania” e que durou de 1884 a 1949, transformando estes continentes em áreas fornecedoras de matéria prima para suas indústrias.</a:t>
            </a:r>
          </a:p>
        </p:txBody>
      </p:sp>
    </p:spTree>
    <p:extLst>
      <p:ext uri="{BB962C8B-B14F-4D97-AF65-F5344CB8AC3E}">
        <p14:creationId xmlns:p14="http://schemas.microsoft.com/office/powerpoint/2010/main" val="1412608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Ordens Mundiais</a:t>
            </a:r>
          </a:p>
        </p:txBody>
      </p:sp>
      <p:pic>
        <p:nvPicPr>
          <p:cNvPr id="7171" name="Picture 12" descr="Digitalizar000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2060576"/>
            <a:ext cx="4500563" cy="479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600200"/>
            <a:ext cx="8229600" cy="749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sz="2100"/>
          </a:p>
          <a:p>
            <a:pPr eaLnBrk="1" hangingPunct="1">
              <a:lnSpc>
                <a:spcPct val="90000"/>
              </a:lnSpc>
              <a:defRPr/>
            </a:pPr>
            <a:endParaRPr lang="pt-BR" sz="2100"/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2351088" y="1341438"/>
            <a:ext cx="763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Imperialismo Europeu – neocolonialismo.</a:t>
            </a:r>
          </a:p>
        </p:txBody>
      </p:sp>
      <p:pic>
        <p:nvPicPr>
          <p:cNvPr id="7174" name="Picture 14" descr="Historia-AtlasHistorico-PartilhadaAs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4564" y="2060576"/>
            <a:ext cx="4643437" cy="479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78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4000"/>
              <a:t>Imperialismo ou Neocolonialismo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5257799"/>
          </a:xfrm>
        </p:spPr>
        <p:txBody>
          <a:bodyPr/>
          <a:lstStyle/>
          <a:p>
            <a:pPr>
              <a:defRPr/>
            </a:pPr>
            <a:r>
              <a:rPr lang="pt-BR"/>
              <a:t>Esta relacionado ao surgimento do Capitalismo Financeiro – 2ª Revolução Industrial:</a:t>
            </a:r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Tríplice Aliança – Alemanha, Itália e Império Austro-húngaro.</a:t>
            </a:r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Tríplice Entente – Inglaterra, França e Rússia.</a:t>
            </a:r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1ª Guerra Mundial (1914 a 1918)</a:t>
            </a:r>
          </a:p>
        </p:txBody>
      </p:sp>
    </p:spTree>
    <p:extLst>
      <p:ext uri="{BB962C8B-B14F-4D97-AF65-F5344CB8AC3E}">
        <p14:creationId xmlns:p14="http://schemas.microsoft.com/office/powerpoint/2010/main" val="345557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Críticos ao Capitalismo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400"/>
              <a:t>Final do século XIX – Marx e Engels – livro “Manifesto Comunista” e o livro “O Capital” de Marx: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/>
              <a:t>Ideias socialistas e comunistas surgem em oposição ao capitalismo;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pt-BR" sz="2000"/>
          </a:p>
          <a:p>
            <a:pPr lvl="1" eaLnBrk="1" hangingPunct="1">
              <a:lnSpc>
                <a:spcPct val="80000"/>
              </a:lnSpc>
              <a:defRPr/>
            </a:pPr>
            <a:endParaRPr lang="pt-BR" sz="2000"/>
          </a:p>
          <a:p>
            <a:pPr eaLnBrk="1" hangingPunct="1">
              <a:lnSpc>
                <a:spcPct val="80000"/>
              </a:lnSpc>
              <a:defRPr/>
            </a:pPr>
            <a:r>
              <a:rPr lang="pt-BR" sz="2400"/>
              <a:t>Século XX – 1917 – revolução Russa que resulta na criação do 1º País socialista: a </a:t>
            </a:r>
            <a:r>
              <a:rPr lang="pt-BR" sz="2400" err="1"/>
              <a:t>ex</a:t>
            </a:r>
            <a:r>
              <a:rPr lang="pt-BR" sz="2400"/>
              <a:t>- URSS sob a liderança de Lênin;</a:t>
            </a:r>
          </a:p>
          <a:p>
            <a:pPr eaLnBrk="1" hangingPunct="1">
              <a:lnSpc>
                <a:spcPct val="80000"/>
              </a:lnSpc>
              <a:defRPr/>
            </a:pPr>
            <a:endParaRPr lang="pt-BR" sz="2400"/>
          </a:p>
          <a:p>
            <a:pPr eaLnBrk="1" hangingPunct="1">
              <a:lnSpc>
                <a:spcPct val="80000"/>
              </a:lnSpc>
              <a:defRPr/>
            </a:pPr>
            <a:endParaRPr lang="pt-BR" sz="2400"/>
          </a:p>
          <a:p>
            <a:pPr eaLnBrk="1" hangingPunct="1">
              <a:lnSpc>
                <a:spcPct val="80000"/>
              </a:lnSpc>
              <a:defRPr/>
            </a:pPr>
            <a:r>
              <a:rPr lang="pt-BR" sz="2400"/>
              <a:t>Com a morte de Lênin (1924) sobe ao poder na ex-URSS Stalin: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/>
              <a:t>Põe em prática territorial ditatorial expansionista que anexou repúblicas vizinhas:</a:t>
            </a:r>
          </a:p>
        </p:txBody>
      </p:sp>
    </p:spTree>
    <p:extLst>
      <p:ext uri="{BB962C8B-B14F-4D97-AF65-F5344CB8AC3E}">
        <p14:creationId xmlns:p14="http://schemas.microsoft.com/office/powerpoint/2010/main" val="4247818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 descr="Digitalizar0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25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08050"/>
          </a:xfrm>
        </p:spPr>
        <p:txBody>
          <a:bodyPr/>
          <a:lstStyle/>
          <a:p>
            <a:pPr eaLnBrk="1" hangingPunct="1">
              <a:defRPr/>
            </a:pPr>
            <a:r>
              <a:rPr lang="pt-BR"/>
              <a:t>Capitalismo x Socialismo</a:t>
            </a:r>
          </a:p>
        </p:txBody>
      </p:sp>
      <p:graphicFrame>
        <p:nvGraphicFramePr>
          <p:cNvPr id="44067" name="Group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750380"/>
              </p:ext>
            </p:extLst>
          </p:nvPr>
        </p:nvGraphicFramePr>
        <p:xfrm>
          <a:off x="1981200" y="908050"/>
          <a:ext cx="8229600" cy="571817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8425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Capitalismo</a:t>
                      </a:r>
                      <a:r>
                        <a:rPr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 </a:t>
                      </a: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pt-BR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Socialismo</a:t>
                      </a:r>
                      <a:r>
                        <a:rPr 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 </a:t>
                      </a:r>
                      <a:endParaRPr kumimoji="0" lang="pt-B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8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Lucro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Não existe o Lucro</a:t>
                      </a:r>
                      <a:r>
                        <a:rPr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 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04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Existe a Propriedade Privada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Não existe a Propriedade Privada – a propriedade é Estatal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8425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Existem Classes Sociais</a:t>
                      </a:r>
                      <a:r>
                        <a:rPr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 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Não existem Classes Sociais</a:t>
                      </a:r>
                      <a:r>
                        <a:rPr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 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2401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Livre Mercado – o mercado regulamenta a Economia – Lei da oferta e da procura</a:t>
                      </a:r>
                      <a:r>
                        <a:rPr lang="pt-B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/>
                        </a:rPr>
                        <a:t> 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Verdana" pitchFamily="34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Economia Planificada – economia controlada pelo governo que determina o que produzir, quando produzir e quanto produzir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7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Geopolítica e Ordem Mundial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2800"/>
              <a:t>Geopolítica é o mesmo que Geografia e Política?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/>
              <a:t>Não. </a:t>
            </a:r>
            <a:r>
              <a:rPr lang="pt-BR" sz="2800">
                <a:solidFill>
                  <a:srgbClr val="FFFF00"/>
                </a:solidFill>
              </a:rPr>
              <a:t>Geografia Política</a:t>
            </a:r>
            <a:r>
              <a:rPr lang="pt-BR" sz="2800"/>
              <a:t> está ligada a ação do estado em seu território.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>
                <a:solidFill>
                  <a:srgbClr val="FFFF00"/>
                </a:solidFill>
              </a:rPr>
              <a:t>Geopolítica</a:t>
            </a:r>
            <a:r>
              <a:rPr lang="pt-BR" sz="2800"/>
              <a:t> se refere a ação que põe em contato Estados Nacionais (países) entre si. Por seu intermédio: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/>
              <a:t>Constroem acordos econômicos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 sz="2800"/>
              <a:t>Celebram-se acordo de paz entre países quando se faz a guerra.</a:t>
            </a:r>
          </a:p>
        </p:txBody>
      </p:sp>
    </p:spTree>
    <p:extLst>
      <p:ext uri="{BB962C8B-B14F-4D97-AF65-F5344CB8AC3E}">
        <p14:creationId xmlns:p14="http://schemas.microsoft.com/office/powerpoint/2010/main" val="158367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Geopolítica e Ordem Mundial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sz="2800"/>
              <a:t>Tantos são os paises no mundo, quanto são os interesses que </a:t>
            </a:r>
            <a:r>
              <a:rPr lang="pt-BR" sz="2800">
                <a:solidFill>
                  <a:srgbClr val="FFFF00"/>
                </a:solidFill>
              </a:rPr>
              <a:t>não se harmonizam</a:t>
            </a:r>
            <a:r>
              <a:rPr lang="pt-BR" sz="2800"/>
              <a:t>.</a:t>
            </a:r>
          </a:p>
          <a:p>
            <a:pPr eaLnBrk="1" hangingPunct="1">
              <a:defRPr/>
            </a:pPr>
            <a:r>
              <a:rPr lang="pt-BR" sz="2800"/>
              <a:t>Apesar de interesses diferentes existe a necessidade dos países em se relacionar entre si.</a:t>
            </a:r>
          </a:p>
          <a:p>
            <a:pPr eaLnBrk="1" hangingPunct="1">
              <a:defRPr/>
            </a:pPr>
            <a:r>
              <a:rPr lang="pt-BR" sz="2800"/>
              <a:t>Dessas relações criou-se uma </a:t>
            </a:r>
            <a:r>
              <a:rPr lang="pt-BR" sz="2800">
                <a:solidFill>
                  <a:srgbClr val="FFFF00"/>
                </a:solidFill>
              </a:rPr>
              <a:t>malha de relações entre países</a:t>
            </a:r>
            <a:r>
              <a:rPr lang="pt-BR" sz="2800"/>
              <a:t>, que é dotada de uma </a:t>
            </a:r>
            <a:r>
              <a:rPr lang="pt-BR" sz="2800">
                <a:solidFill>
                  <a:srgbClr val="FFFF00"/>
                </a:solidFill>
              </a:rPr>
              <a:t>ordem</a:t>
            </a:r>
            <a:r>
              <a:rPr lang="pt-BR" sz="2800"/>
              <a:t>, que pode ser vista como um </a:t>
            </a:r>
            <a:r>
              <a:rPr lang="pt-BR" sz="2800">
                <a:solidFill>
                  <a:srgbClr val="FFFF00"/>
                </a:solidFill>
              </a:rPr>
              <a:t>sistema</a:t>
            </a:r>
            <a:r>
              <a:rPr lang="pt-B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41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Geopolítica e Ordem Mundial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/>
              <a:t>Quem estabelece essa ordem?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/>
              <a:t>Os países mais poderosos têm força para influenciar a criação dessa ordem nas relações entre países.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/>
              <a:t>Essa força é traduzida na expressão geopolítica – </a:t>
            </a:r>
            <a:r>
              <a:rPr lang="pt-BR">
                <a:solidFill>
                  <a:srgbClr val="FFFF00"/>
                </a:solidFill>
              </a:rPr>
              <a:t>Potência</a:t>
            </a:r>
            <a:r>
              <a:rPr lang="pt-BR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t-BR"/>
              <a:t>A natureza das ações que constrói, sustenta, desagrega essa ordem mundial é dada pela </a:t>
            </a:r>
            <a:r>
              <a:rPr lang="pt-BR">
                <a:solidFill>
                  <a:srgbClr val="FFFF00"/>
                </a:solidFill>
              </a:rPr>
              <a:t>geopolítica</a:t>
            </a:r>
            <a:r>
              <a:rPr lang="pt-BR"/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360849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Ordens Mundiais</a:t>
            </a:r>
          </a:p>
        </p:txBody>
      </p:sp>
      <p:pic>
        <p:nvPicPr>
          <p:cNvPr id="7171" name="Picture 12" descr="Digitalizar000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2060576"/>
            <a:ext cx="4500563" cy="479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600200"/>
            <a:ext cx="8229600" cy="749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pt-BR" sz="2100"/>
          </a:p>
          <a:p>
            <a:pPr eaLnBrk="1" hangingPunct="1">
              <a:lnSpc>
                <a:spcPct val="90000"/>
              </a:lnSpc>
              <a:defRPr/>
            </a:pPr>
            <a:endParaRPr lang="pt-BR" sz="2100"/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2351088" y="1341438"/>
            <a:ext cx="763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Imperialismo Europeu – neocolonialismo.</a:t>
            </a:r>
          </a:p>
        </p:txBody>
      </p:sp>
      <p:pic>
        <p:nvPicPr>
          <p:cNvPr id="7174" name="Picture 14" descr="Historia-AtlasHistorico-PartilhadaAs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24564" y="2060576"/>
            <a:ext cx="4643437" cy="4797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Ordens Mundiais</a:t>
            </a:r>
          </a:p>
        </p:txBody>
      </p: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1992314" y="1341439"/>
            <a:ext cx="82073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Char char="n"/>
              <a:defRPr/>
            </a:pPr>
            <a:r>
              <a:rPr lang="pt-BR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Guerra Fria (1949 à 1991)</a:t>
            </a:r>
            <a:endParaRPr lang="pt-BR" sz="32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8196" name="Picture 12" descr="Guerra_Fria_198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054226"/>
            <a:ext cx="8362950" cy="4183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21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Ordens Mundiais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2208214" y="1308100"/>
            <a:ext cx="77755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FFCC"/>
              </a:buClr>
              <a:buSzPct val="60000"/>
              <a:buFont typeface="Wingdings" pitchFamily="2" charset="2"/>
              <a:buChar char="n"/>
              <a:defRPr/>
            </a:pPr>
            <a:r>
              <a:rPr lang="pt-BR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</a:rPr>
              <a:t> Globalização (1991 ...)</a:t>
            </a:r>
            <a:endParaRPr lang="pt-BR" sz="320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pic>
        <p:nvPicPr>
          <p:cNvPr id="9220" name="Picture 5" descr="mapamundi globalizaçã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0" y="1916114"/>
            <a:ext cx="763270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649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Ordens Mundiais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Todas as ordens mundiais são determinadas pelas diferentes fases de expansão do sistema capitalista.</a:t>
            </a:r>
          </a:p>
          <a:p>
            <a:pPr lvl="4" eaLnBrk="1" hangingPunct="1">
              <a:defRPr/>
            </a:pPr>
            <a:endParaRPr lang="pt-BR"/>
          </a:p>
          <a:p>
            <a:pPr eaLnBrk="1" hangingPunct="1">
              <a:defRPr/>
            </a:pPr>
            <a:r>
              <a:rPr lang="pt-BR"/>
              <a:t>Por isso é necessário entender o objetivo, as origens e as fases do sistema capitalista para entender as diferentes ordens mundiais.</a:t>
            </a:r>
          </a:p>
        </p:txBody>
      </p:sp>
    </p:spTree>
    <p:extLst>
      <p:ext uri="{BB962C8B-B14F-4D97-AF65-F5344CB8AC3E}">
        <p14:creationId xmlns:p14="http://schemas.microsoft.com/office/powerpoint/2010/main" val="28697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Capitalismo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400" b="1"/>
              <a:t>Capitalismo:</a:t>
            </a:r>
            <a:r>
              <a:rPr lang="pt-BR" sz="2400"/>
              <a:t> sistema econômico cujo objetivo é o</a:t>
            </a:r>
            <a:r>
              <a:rPr lang="pt-BR" sz="2400" b="1"/>
              <a:t> lucro</a:t>
            </a:r>
            <a:r>
              <a:rPr lang="pt-BR" sz="2400"/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u="sng"/>
              <a:t>Origens: </a:t>
            </a:r>
            <a:endParaRPr lang="pt-BR" sz="2400"/>
          </a:p>
          <a:p>
            <a:pPr eaLnBrk="1" hangingPunct="1">
              <a:lnSpc>
                <a:spcPct val="80000"/>
              </a:lnSpc>
              <a:defRPr/>
            </a:pPr>
            <a:r>
              <a:rPr lang="pt-BR" sz="2400"/>
              <a:t>Crise do Sistema Feudal – século XIV;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400" u="sng"/>
              <a:t>Fases:</a:t>
            </a:r>
            <a:endParaRPr lang="pt-BR" sz="2400"/>
          </a:p>
          <a:p>
            <a:pPr eaLnBrk="1" hangingPunct="1">
              <a:lnSpc>
                <a:spcPct val="80000"/>
              </a:lnSpc>
              <a:defRPr/>
            </a:pPr>
            <a:r>
              <a:rPr lang="pt-BR" sz="2400">
                <a:solidFill>
                  <a:srgbClr val="FFFF00"/>
                </a:solidFill>
              </a:rPr>
              <a:t>Capitalismo Comercial</a:t>
            </a:r>
            <a:r>
              <a:rPr lang="pt-BR" sz="2400"/>
              <a:t> – séculos XV–XVIII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/>
              <a:t>Expansão Marítima e Comercial dos séculos XV e XVI;</a:t>
            </a:r>
          </a:p>
          <a:p>
            <a:pPr lvl="4" eaLnBrk="1" hangingPunct="1">
              <a:lnSpc>
                <a:spcPct val="80000"/>
              </a:lnSpc>
              <a:defRPr/>
            </a:pPr>
            <a:endParaRPr lang="pt-BR" sz="1600"/>
          </a:p>
          <a:p>
            <a:pPr eaLnBrk="1" hangingPunct="1">
              <a:lnSpc>
                <a:spcPct val="80000"/>
              </a:lnSpc>
              <a:defRPr/>
            </a:pPr>
            <a:r>
              <a:rPr lang="pt-BR" sz="2400">
                <a:solidFill>
                  <a:srgbClr val="FFFF00"/>
                </a:solidFill>
              </a:rPr>
              <a:t>Capitalismo Industrial</a:t>
            </a:r>
            <a:r>
              <a:rPr lang="pt-BR" sz="2400"/>
              <a:t> – séculos XVIII – XIX;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/>
              <a:t>Revolução Industrial – Inglaterra + ou – 1740.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pt-BR" sz="2000"/>
          </a:p>
          <a:p>
            <a:pPr eaLnBrk="1" hangingPunct="1">
              <a:lnSpc>
                <a:spcPct val="80000"/>
              </a:lnSpc>
              <a:defRPr/>
            </a:pPr>
            <a:r>
              <a:rPr lang="pt-BR" sz="2400">
                <a:solidFill>
                  <a:srgbClr val="FFFF00"/>
                </a:solidFill>
              </a:rPr>
              <a:t>Capitalismo Financeiro</a:t>
            </a:r>
            <a:r>
              <a:rPr lang="pt-BR" sz="2400"/>
              <a:t> – século XIX em diante.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pt-BR" sz="2000"/>
              <a:t>“União” do capital industrial com o capital financeiro.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1593665842"/>
      </p:ext>
    </p:extLst>
  </p:cSld>
  <p:clrMapOvr>
    <a:masterClrMapping/>
  </p:clrMapOvr>
</p:sld>
</file>

<file path=ppt/theme/theme1.xml><?xml version="1.0" encoding="utf-8"?>
<a:theme xmlns:a="http://schemas.openxmlformats.org/drawingml/2006/main" name="Globo">
  <a:themeElements>
    <a:clrScheme name="Globo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o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Globo">
  <a:themeElements>
    <a:clrScheme name="Globo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o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obo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o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7588F2EA4D65A4A9BD54E2FAEC2385D" ma:contentTypeVersion="2" ma:contentTypeDescription="Crie um novo documento." ma:contentTypeScope="" ma:versionID="2204a823f7b05b8c01ce74aac92b1cfd">
  <xsd:schema xmlns:xsd="http://www.w3.org/2001/XMLSchema" xmlns:xs="http://www.w3.org/2001/XMLSchema" xmlns:p="http://schemas.microsoft.com/office/2006/metadata/properties" xmlns:ns2="5bd3f039-178d-4931-986e-742722b519cd" targetNamespace="http://schemas.microsoft.com/office/2006/metadata/properties" ma:root="true" ma:fieldsID="4db822e6aa7bcbad5efa9741eca568cf" ns2:_="">
    <xsd:import namespace="5bd3f039-178d-4931-986e-742722b519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d3f039-178d-4931-986e-742722b51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407CD6-0A00-4BD7-B30E-EA03BC22815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7300C5-0FB7-4951-99CA-B97F9A59A6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F9B817-EE3C-4FD6-BCBA-A894DE457679}">
  <ds:schemaRefs>
    <ds:schemaRef ds:uri="5bd3f039-178d-4931-986e-742722b519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Globo</vt:lpstr>
      <vt:lpstr>1_Globo</vt:lpstr>
      <vt:lpstr>Ordens Mundiais – parte 1: Geografia Política, Geopolítica e Imperialismo</vt:lpstr>
      <vt:lpstr>Geopolítica e Ordem Mundial</vt:lpstr>
      <vt:lpstr>Geopolítica e Ordem Mundial</vt:lpstr>
      <vt:lpstr>Geopolítica e Ordem Mundial</vt:lpstr>
      <vt:lpstr>Ordens Mundiais</vt:lpstr>
      <vt:lpstr>Ordens Mundiais</vt:lpstr>
      <vt:lpstr>Ordens Mundiais</vt:lpstr>
      <vt:lpstr>Ordens Mundiais</vt:lpstr>
      <vt:lpstr>Capitalismo</vt:lpstr>
      <vt:lpstr>Imperialismo ou Neocolonialismo</vt:lpstr>
      <vt:lpstr>Ordens Mundiais</vt:lpstr>
      <vt:lpstr>Imperialismo ou Neocolonialismo</vt:lpstr>
      <vt:lpstr>Críticos ao Capitalismo</vt:lpstr>
      <vt:lpstr>PowerPoint Presentation</vt:lpstr>
      <vt:lpstr>Capitalismo x Socialismo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Ordens Mundiais – parte 1: Geografia Política, Geopolítica e Imperialismo</dc:title>
  <dc:creator>Adecil</dc:creator>
  <cp:revision>1</cp:revision>
  <dcterms:created xsi:type="dcterms:W3CDTF">2021-02-08T14:55:05Z</dcterms:created>
  <dcterms:modified xsi:type="dcterms:W3CDTF">2022-03-31T22:57:16Z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0x01010027588F2EA4D65A4A9BD54E2FAEC2385D</vt:lpwstr>
  </property>
</Properties>
</file>