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75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20A369-A24B-4D4C-91A3-E4ADAB70AC82}" v="5" dt="2022-06-09T22:29:57.076"/>
    <p1510:client id="{9ACF695F-F076-4A18-A420-49FF454229E1}" v="6" dt="2022-03-25T01:02:34.617"/>
    <p1510:client id="{FDCECF14-5CDF-4C97-8B72-0B64CB16FC30}" v="6" dt="2022-03-24T20:37:23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DE SANTI MELO" userId="S::victor.melo51@etec.sp.gov.br::a284f961-b047-4bff-b0a5-b7d2f952153d" providerId="AD" clId="Web-{9ACF695F-F076-4A18-A420-49FF454229E1}"/>
    <pc:docChg chg="modSld">
      <pc:chgData name="VICTOR DE SANTI MELO" userId="S::victor.melo51@etec.sp.gov.br::a284f961-b047-4bff-b0a5-b7d2f952153d" providerId="AD" clId="Web-{9ACF695F-F076-4A18-A420-49FF454229E1}" dt="2022-03-25T01:02:34.617" v="5" actId="20577"/>
      <pc:docMkLst>
        <pc:docMk/>
      </pc:docMkLst>
      <pc:sldChg chg="modSp">
        <pc:chgData name="VICTOR DE SANTI MELO" userId="S::victor.melo51@etec.sp.gov.br::a284f961-b047-4bff-b0a5-b7d2f952153d" providerId="AD" clId="Web-{9ACF695F-F076-4A18-A420-49FF454229E1}" dt="2022-03-25T00:58:08.767" v="2" actId="20577"/>
        <pc:sldMkLst>
          <pc:docMk/>
          <pc:sldMk cId="1829790622" sldId="262"/>
        </pc:sldMkLst>
        <pc:spChg chg="mod">
          <ac:chgData name="VICTOR DE SANTI MELO" userId="S::victor.melo51@etec.sp.gov.br::a284f961-b047-4bff-b0a5-b7d2f952153d" providerId="AD" clId="Web-{9ACF695F-F076-4A18-A420-49FF454229E1}" dt="2022-03-25T00:58:08.767" v="2" actId="20577"/>
          <ac:spMkLst>
            <pc:docMk/>
            <pc:sldMk cId="1829790622" sldId="262"/>
            <ac:spMk id="50181" creationId="{00000000-0000-0000-0000-000000000000}"/>
          </ac:spMkLst>
        </pc:spChg>
      </pc:sldChg>
      <pc:sldChg chg="modSp">
        <pc:chgData name="VICTOR DE SANTI MELO" userId="S::victor.melo51@etec.sp.gov.br::a284f961-b047-4bff-b0a5-b7d2f952153d" providerId="AD" clId="Web-{9ACF695F-F076-4A18-A420-49FF454229E1}" dt="2022-03-25T01:02:34.617" v="5" actId="20577"/>
        <pc:sldMkLst>
          <pc:docMk/>
          <pc:sldMk cId="2091965147" sldId="264"/>
        </pc:sldMkLst>
        <pc:spChg chg="mod">
          <ac:chgData name="VICTOR DE SANTI MELO" userId="S::victor.melo51@etec.sp.gov.br::a284f961-b047-4bff-b0a5-b7d2f952153d" providerId="AD" clId="Web-{9ACF695F-F076-4A18-A420-49FF454229E1}" dt="2022-03-25T01:02:34.617" v="5" actId="20577"/>
          <ac:spMkLst>
            <pc:docMk/>
            <pc:sldMk cId="2091965147" sldId="264"/>
            <ac:spMk id="53251" creationId="{00000000-0000-0000-0000-000000000000}"/>
          </ac:spMkLst>
        </pc:spChg>
      </pc:sldChg>
    </pc:docChg>
  </pc:docChgLst>
  <pc:docChgLst>
    <pc:chgData name="VICTOR DE SANTI MELO" userId="S::victor.melo51@etec.sp.gov.br::a284f961-b047-4bff-b0a5-b7d2f952153d" providerId="AD" clId="Web-{9620A369-A24B-4D4C-91A3-E4ADAB70AC82}"/>
    <pc:docChg chg="modSld">
      <pc:chgData name="VICTOR DE SANTI MELO" userId="S::victor.melo51@etec.sp.gov.br::a284f961-b047-4bff-b0a5-b7d2f952153d" providerId="AD" clId="Web-{9620A369-A24B-4D4C-91A3-E4ADAB70AC82}" dt="2022-06-09T22:29:57.076" v="4" actId="1076"/>
      <pc:docMkLst>
        <pc:docMk/>
      </pc:docMkLst>
      <pc:sldChg chg="modSp">
        <pc:chgData name="VICTOR DE SANTI MELO" userId="S::victor.melo51@etec.sp.gov.br::a284f961-b047-4bff-b0a5-b7d2f952153d" providerId="AD" clId="Web-{9620A369-A24B-4D4C-91A3-E4ADAB70AC82}" dt="2022-06-09T22:29:57.076" v="4" actId="1076"/>
        <pc:sldMkLst>
          <pc:docMk/>
          <pc:sldMk cId="2454601577" sldId="270"/>
        </pc:sldMkLst>
        <pc:picChg chg="mod">
          <ac:chgData name="VICTOR DE SANTI MELO" userId="S::victor.melo51@etec.sp.gov.br::a284f961-b047-4bff-b0a5-b7d2f952153d" providerId="AD" clId="Web-{9620A369-A24B-4D4C-91A3-E4ADAB70AC82}" dt="2022-06-09T22:29:57.076" v="4" actId="1076"/>
          <ac:picMkLst>
            <pc:docMk/>
            <pc:sldMk cId="2454601577" sldId="270"/>
            <ac:picMk id="6" creationId="{00000000-0000-0000-0000-000000000000}"/>
          </ac:picMkLst>
        </pc:picChg>
      </pc:sldChg>
    </pc:docChg>
  </pc:docChgLst>
  <pc:docChgLst>
    <pc:chgData name="RUAN VITOR SANTOS DE SOUZA" userId="S::ruan.souza25@etec.sp.gov.br::80f911f5-1bb4-4549-bbce-021e9b2ee824" providerId="AD" clId="Web-{FDCECF14-5CDF-4C97-8B72-0B64CB16FC30}"/>
    <pc:docChg chg="modSld">
      <pc:chgData name="RUAN VITOR SANTOS DE SOUZA" userId="S::ruan.souza25@etec.sp.gov.br::80f911f5-1bb4-4549-bbce-021e9b2ee824" providerId="AD" clId="Web-{FDCECF14-5CDF-4C97-8B72-0B64CB16FC30}" dt="2022-03-24T20:37:23.700" v="4" actId="20577"/>
      <pc:docMkLst>
        <pc:docMk/>
      </pc:docMkLst>
      <pc:sldChg chg="modSp">
        <pc:chgData name="RUAN VITOR SANTOS DE SOUZA" userId="S::ruan.souza25@etec.sp.gov.br::80f911f5-1bb4-4549-bbce-021e9b2ee824" providerId="AD" clId="Web-{FDCECF14-5CDF-4C97-8B72-0B64CB16FC30}" dt="2022-03-24T20:37:23.700" v="4" actId="20577"/>
        <pc:sldMkLst>
          <pc:docMk/>
          <pc:sldMk cId="329342539" sldId="274"/>
        </pc:sldMkLst>
        <pc:spChg chg="mod">
          <ac:chgData name="RUAN VITOR SANTOS DE SOUZA" userId="S::ruan.souza25@etec.sp.gov.br::80f911f5-1bb4-4549-bbce-021e9b2ee824" providerId="AD" clId="Web-{FDCECF14-5CDF-4C97-8B72-0B64CB16FC30}" dt="2022-03-24T20:37:23.700" v="4" actId="20577"/>
          <ac:spMkLst>
            <pc:docMk/>
            <pc:sldMk cId="329342539" sldId="274"/>
            <ac:spMk id="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0"/>
            <a:ext cx="12198351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45 w 717"/>
                <a:gd name="T1" fmla="*/ 845 h 845"/>
                <a:gd name="T2" fmla="*/ 745 w 717"/>
                <a:gd name="T3" fmla="*/ 821 h 845"/>
                <a:gd name="T4" fmla="*/ 602 w 717"/>
                <a:gd name="T5" fmla="*/ 605 h 845"/>
                <a:gd name="T6" fmla="*/ 420 w 717"/>
                <a:gd name="T7" fmla="*/ 396 h 845"/>
                <a:gd name="T8" fmla="*/ 235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23 w 717"/>
                <a:gd name="T15" fmla="*/ 198 h 845"/>
                <a:gd name="T16" fmla="*/ 414 w 717"/>
                <a:gd name="T17" fmla="*/ 408 h 845"/>
                <a:gd name="T18" fmla="*/ 596 w 717"/>
                <a:gd name="T19" fmla="*/ 623 h 845"/>
                <a:gd name="T20" fmla="*/ 745 w 717"/>
                <a:gd name="T21" fmla="*/ 845 h 845"/>
                <a:gd name="T22" fmla="*/ 745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21 w 407"/>
                <a:gd name="T1" fmla="*/ 414 h 414"/>
                <a:gd name="T2" fmla="*/ 421 w 407"/>
                <a:gd name="T3" fmla="*/ 396 h 414"/>
                <a:gd name="T4" fmla="*/ 236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30 w 407"/>
                <a:gd name="T13" fmla="*/ 204 h 414"/>
                <a:gd name="T14" fmla="*/ 421 w 407"/>
                <a:gd name="T15" fmla="*/ 414 h 414"/>
                <a:gd name="T16" fmla="*/ 421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14 w 586"/>
                <a:gd name="T1" fmla="*/ 0 h 599"/>
                <a:gd name="T2" fmla="*/ 596 w 586"/>
                <a:gd name="T3" fmla="*/ 0 h 599"/>
                <a:gd name="T4" fmla="*/ 421 w 586"/>
                <a:gd name="T5" fmla="*/ 132 h 599"/>
                <a:gd name="T6" fmla="*/ 271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71 w 586"/>
                <a:gd name="T17" fmla="*/ 282 h 599"/>
                <a:gd name="T18" fmla="*/ 427 w 586"/>
                <a:gd name="T19" fmla="*/ 138 h 599"/>
                <a:gd name="T20" fmla="*/ 614 w 586"/>
                <a:gd name="T21" fmla="*/ 0 h 599"/>
                <a:gd name="T22" fmla="*/ 614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83 w 269"/>
                <a:gd name="T1" fmla="*/ 0 h 252"/>
                <a:gd name="T2" fmla="*/ 265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83 w 269"/>
                <a:gd name="T15" fmla="*/ 0 h 252"/>
                <a:gd name="T16" fmla="*/ 283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</p:grpSp>
      <p:sp>
        <p:nvSpPr>
          <p:cNvPr id="38951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92276"/>
            <a:ext cx="103632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8952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17299-2AB6-49EB-82C3-29496D6F8434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7909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FC2EC-11AE-4132-B647-3AB6BA5FB05A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0747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C84E6-BBD6-442A-9A17-32DE8F8B36B0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8917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6C3C1-9A36-471B-AA94-FD2AEF86FF35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57929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7F3E-FE6A-49A0-B87F-46E75F55CF38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9659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7E716-2CE3-46A1-AAE7-1892B2E98031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2322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7846E-ECB8-477E-A793-C94EBD538B8D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6312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09C90-6B84-45E2-99E0-58460060EF11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4873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7CB2D-89F0-450F-9D64-FA5059944124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7736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CA7D9-AC4F-45CA-8DB7-E1FB7FBF5BD6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473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B6B6C-1D1A-4AA0-89CC-3959A4D19697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7694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62502-A0A7-4859-A58A-BB75494B6D9A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3638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EA9E8-6E1E-4C30-A8BA-8750F31F6003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667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28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2118" y="0"/>
            <a:ext cx="12198349" cy="6851650"/>
            <a:chOff x="1" y="0"/>
            <a:chExt cx="5763" cy="4316"/>
          </a:xfrm>
        </p:grpSpPr>
        <p:sp>
          <p:nvSpPr>
            <p:cNvPr id="37891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37892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37893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37895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896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897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898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899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900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901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902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903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904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905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906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907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</p:grpSp>
        <p:sp>
          <p:nvSpPr>
            <p:cNvPr id="37908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37909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37910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45 w 717"/>
                <a:gd name="T1" fmla="*/ 845 h 845"/>
                <a:gd name="T2" fmla="*/ 745 w 717"/>
                <a:gd name="T3" fmla="*/ 821 h 845"/>
                <a:gd name="T4" fmla="*/ 602 w 717"/>
                <a:gd name="T5" fmla="*/ 605 h 845"/>
                <a:gd name="T6" fmla="*/ 420 w 717"/>
                <a:gd name="T7" fmla="*/ 396 h 845"/>
                <a:gd name="T8" fmla="*/ 235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23 w 717"/>
                <a:gd name="T15" fmla="*/ 198 h 845"/>
                <a:gd name="T16" fmla="*/ 414 w 717"/>
                <a:gd name="T17" fmla="*/ 408 h 845"/>
                <a:gd name="T18" fmla="*/ 596 w 717"/>
                <a:gd name="T19" fmla="*/ 623 h 845"/>
                <a:gd name="T20" fmla="*/ 745 w 717"/>
                <a:gd name="T21" fmla="*/ 845 h 845"/>
                <a:gd name="T22" fmla="*/ 745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21 w 407"/>
                <a:gd name="T1" fmla="*/ 414 h 414"/>
                <a:gd name="T2" fmla="*/ 421 w 407"/>
                <a:gd name="T3" fmla="*/ 396 h 414"/>
                <a:gd name="T4" fmla="*/ 236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30 w 407"/>
                <a:gd name="T13" fmla="*/ 204 h 414"/>
                <a:gd name="T14" fmla="*/ 421 w 407"/>
                <a:gd name="T15" fmla="*/ 414 h 414"/>
                <a:gd name="T16" fmla="*/ 421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37913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14 w 586"/>
                <a:gd name="T1" fmla="*/ 0 h 599"/>
                <a:gd name="T2" fmla="*/ 596 w 586"/>
                <a:gd name="T3" fmla="*/ 0 h 599"/>
                <a:gd name="T4" fmla="*/ 421 w 586"/>
                <a:gd name="T5" fmla="*/ 132 h 599"/>
                <a:gd name="T6" fmla="*/ 271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71 w 586"/>
                <a:gd name="T17" fmla="*/ 282 h 599"/>
                <a:gd name="T18" fmla="*/ 427 w 586"/>
                <a:gd name="T19" fmla="*/ 138 h 599"/>
                <a:gd name="T20" fmla="*/ 614 w 586"/>
                <a:gd name="T21" fmla="*/ 0 h 599"/>
                <a:gd name="T22" fmla="*/ 614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83 w 269"/>
                <a:gd name="T1" fmla="*/ 0 h 252"/>
                <a:gd name="T2" fmla="*/ 265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83 w 269"/>
                <a:gd name="T15" fmla="*/ 0 h 252"/>
                <a:gd name="T16" fmla="*/ 283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</p:grpSp>
      <p:sp>
        <p:nvSpPr>
          <p:cNvPr id="37927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7928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7929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7930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6D86979B-9251-44EA-9DB0-49C1773EE40D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  <p:sp>
        <p:nvSpPr>
          <p:cNvPr id="37931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1121910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7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7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7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7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7" grpId="0"/>
      <p:bldP spid="37931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9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793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9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793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9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793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9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793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9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79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632857"/>
            <a:ext cx="8153400" cy="1940607"/>
          </a:xfrm>
        </p:spPr>
        <p:txBody>
          <a:bodyPr/>
          <a:lstStyle/>
          <a:p>
            <a:pPr eaLnBrk="1" hangingPunct="1">
              <a:defRPr/>
            </a:pPr>
            <a:r>
              <a:rPr lang="pt-BR" sz="4800" b="1"/>
              <a:t>Ordens Mundiais – parte 2: Guerra Fria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Geografia</a:t>
            </a:r>
          </a:p>
          <a:p>
            <a:pPr eaLnBrk="1" hangingPunct="1">
              <a:defRPr/>
            </a:pPr>
            <a:r>
              <a:rPr lang="pt-BR"/>
              <a:t>Prof. Juliano</a:t>
            </a:r>
          </a:p>
        </p:txBody>
      </p:sp>
    </p:spTree>
    <p:extLst>
      <p:ext uri="{BB962C8B-B14F-4D97-AF65-F5344CB8AC3E}">
        <p14:creationId xmlns:p14="http://schemas.microsoft.com/office/powerpoint/2010/main" val="471934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3800"/>
              <a:t>A velha Ordem Mundial – Guerra Fria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2800"/>
              <a:t>A divisão do mundo entre dois modos de produção ideologicamente antagônicos surgiu a </a:t>
            </a:r>
            <a:r>
              <a:rPr lang="pt-BR" sz="2800" b="1"/>
              <a:t>BIPOLARIDADE</a:t>
            </a:r>
            <a:r>
              <a:rPr lang="pt-BR" sz="2800">
                <a:effectLst/>
              </a:rPr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sz="2800">
              <a:effectLst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400"/>
              <a:t>A URSS preocupava-se em expandir o socialismo no mundo aumentando sua área de influência;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pt-BR" sz="2400"/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400"/>
              <a:t>A EUA ocupava-se em manter suas áreas de influência sob o regime capitalista assegurando mercado consumidor para seus produtos</a:t>
            </a:r>
          </a:p>
        </p:txBody>
      </p:sp>
    </p:spTree>
    <p:extLst>
      <p:ext uri="{BB962C8B-B14F-4D97-AF65-F5344CB8AC3E}">
        <p14:creationId xmlns:p14="http://schemas.microsoft.com/office/powerpoint/2010/main" val="16343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3800"/>
              <a:t>A velha Ordem Mundial – Guerra Fria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Período de hostilidade ficou conhecido como </a:t>
            </a:r>
            <a:r>
              <a:rPr lang="pt-BR" b="1"/>
              <a:t>GUERRA FRIA</a:t>
            </a:r>
            <a:r>
              <a:rPr lang="pt-BR"/>
              <a:t>, pois era um conflito não declarado entre as duas superpotências EUA (Capitalista) x URSS (Socialista);</a:t>
            </a:r>
          </a:p>
        </p:txBody>
      </p:sp>
    </p:spTree>
    <p:extLst>
      <p:ext uri="{BB962C8B-B14F-4D97-AF65-F5344CB8AC3E}">
        <p14:creationId xmlns:p14="http://schemas.microsoft.com/office/powerpoint/2010/main" val="155098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8229600" cy="919162"/>
          </a:xfrm>
        </p:spPr>
        <p:txBody>
          <a:bodyPr/>
          <a:lstStyle/>
          <a:p>
            <a:pPr eaLnBrk="1" hangingPunct="1">
              <a:defRPr/>
            </a:pPr>
            <a:r>
              <a:rPr lang="pt-BR" sz="3800"/>
              <a:t>A velha Ordem Mundial – Guerra Fria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406436" y="1268413"/>
            <a:ext cx="3609975" cy="48625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2000">
                <a:effectLst/>
              </a:rPr>
              <a:t>Conflitos indiretos entre as superpotências: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2000">
                <a:effectLst/>
              </a:rPr>
              <a:t>Divisão das Coreias (1948): A China e a URSS apoiaram a Coréia do Norte (Socialista) e os EUA a Coréia do Sul (Capitalista).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pt-BR" sz="2000">
              <a:effectLst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pt-BR" sz="2000">
                <a:effectLst/>
              </a:rPr>
              <a:t>A Guerra do Vietnã (década 1960) – Os norte-americanos foram derrotados pelos </a:t>
            </a:r>
            <a:r>
              <a:rPr lang="pt-BR" sz="2000" u="sng" err="1">
                <a:effectLst/>
              </a:rPr>
              <a:t>Vietcons</a:t>
            </a:r>
            <a:r>
              <a:rPr lang="pt-BR" sz="2000">
                <a:effectLst/>
              </a:rPr>
              <a:t>, que tinham o apoio da URSS e da China, implantando o socialismo;</a:t>
            </a:r>
          </a:p>
        </p:txBody>
      </p:sp>
      <p:pic>
        <p:nvPicPr>
          <p:cNvPr id="27652" name="Picture 7" descr="Digitalizar00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91176" y="1268413"/>
            <a:ext cx="5076825" cy="5040312"/>
          </a:xfrm>
        </p:spPr>
      </p:pic>
    </p:spTree>
    <p:extLst>
      <p:ext uri="{BB962C8B-B14F-4D97-AF65-F5344CB8AC3E}">
        <p14:creationId xmlns:p14="http://schemas.microsoft.com/office/powerpoint/2010/main" val="105743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1992313" y="333375"/>
            <a:ext cx="8229600" cy="935038"/>
          </a:xfrm>
        </p:spPr>
        <p:txBody>
          <a:bodyPr/>
          <a:lstStyle/>
          <a:p>
            <a:pPr eaLnBrk="1" hangingPunct="1">
              <a:defRPr/>
            </a:pPr>
            <a:r>
              <a:rPr lang="pt-BR" sz="3800"/>
              <a:t>A velha Ordem Mundial – Guerra Fria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1558925" y="1600201"/>
            <a:ext cx="4038600" cy="4708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2000" b="1">
                <a:solidFill>
                  <a:srgbClr val="FFFF00"/>
                </a:solidFill>
              </a:rPr>
              <a:t>Corrida Armamentista</a:t>
            </a:r>
            <a:r>
              <a:rPr lang="pt-BR" sz="2000"/>
              <a:t> foi o principal fator da crise do sistema socialista na década de 1980.</a:t>
            </a:r>
          </a:p>
          <a:p>
            <a:pPr lvl="4" eaLnBrk="1" hangingPunct="1">
              <a:lnSpc>
                <a:spcPct val="90000"/>
              </a:lnSpc>
              <a:defRPr/>
            </a:pPr>
            <a:endParaRPr lang="pt-BR" sz="1400"/>
          </a:p>
          <a:p>
            <a:pPr eaLnBrk="1" hangingPunct="1">
              <a:lnSpc>
                <a:spcPct val="90000"/>
              </a:lnSpc>
              <a:defRPr/>
            </a:pPr>
            <a:r>
              <a:rPr lang="pt-BR" sz="2000"/>
              <a:t>URSS priorizou a indústria bélica em detrimento ao desenvolvimento da indústria de bens de consumo, o que gerou desabastecimento de mercadorias e atraso tecnológico em relação aos países capitalistas. Gerou muitos protestos contra o sistema socialista.</a:t>
            </a:r>
          </a:p>
        </p:txBody>
      </p:sp>
      <p:pic>
        <p:nvPicPr>
          <p:cNvPr id="28676" name="Picture 9" descr="Digitalizar000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0864" y="1506538"/>
            <a:ext cx="5037137" cy="5351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88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3900" y="23814"/>
            <a:ext cx="8229600" cy="884237"/>
          </a:xfrm>
        </p:spPr>
        <p:txBody>
          <a:bodyPr/>
          <a:lstStyle/>
          <a:p>
            <a:pPr eaLnBrk="1" hangingPunct="1">
              <a:defRPr/>
            </a:pPr>
            <a:r>
              <a:rPr lang="pt-BR" sz="3800"/>
              <a:t>A velha Ordem Mundial – Guerra Fria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0" y="1003301"/>
            <a:ext cx="4038600" cy="5127625"/>
          </a:xfrm>
        </p:spPr>
        <p:txBody>
          <a:bodyPr/>
          <a:lstStyle/>
          <a:p>
            <a:pPr eaLnBrk="1" hangingPunct="1">
              <a:defRPr/>
            </a:pPr>
            <a:r>
              <a: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1984, </a:t>
            </a:r>
            <a:r>
              <a:rPr lang="pt-B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MIKAIL GORBACHEV </a:t>
            </a:r>
            <a:r>
              <a: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chega ao poder na ex-URSS e implanta algumas reformas no sistema socialista:</a:t>
            </a:r>
          </a:p>
          <a:p>
            <a:pPr eaLnBrk="1" hangingPunct="1">
              <a:defRPr/>
            </a:pPr>
            <a:r>
              <a:rPr lang="pt-B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GLASNOST</a:t>
            </a:r>
            <a:r>
              <a: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Abertura econômica com a introdução da propriedade privada concorrendo com a estatal e a introdução de leis do mercado;</a:t>
            </a:r>
          </a:p>
          <a:p>
            <a:pPr eaLnBrk="1" hangingPunct="1">
              <a:defRPr/>
            </a:pPr>
            <a:r>
              <a:rPr lang="pt-B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PERESTROIKA</a:t>
            </a:r>
            <a:r>
              <a: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Abertura Política: a permissão da atuação de partidos de oposição ao PC Soviético e de ideologia capitalista.</a:t>
            </a:r>
            <a:endParaRPr lang="pt-BR" sz="2400"/>
          </a:p>
        </p:txBody>
      </p:sp>
      <p:pic>
        <p:nvPicPr>
          <p:cNvPr id="5" name="Espaço Reservado para Conteúdo 4" descr="Mikail Gobachev 1985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13426" y="1536700"/>
            <a:ext cx="3560763" cy="4179888"/>
          </a:xfrm>
        </p:spPr>
      </p:pic>
      <p:pic>
        <p:nvPicPr>
          <p:cNvPr id="6" name="Imagem 5" descr="Mikail Gorbachev hoj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81" y="1521620"/>
            <a:ext cx="4452938" cy="431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5878513" y="1144589"/>
            <a:ext cx="3281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800">
                <a:solidFill>
                  <a:srgbClr val="FFFFFF"/>
                </a:solidFill>
              </a:rPr>
              <a:t>Mikail Gorbachev em 1985</a:t>
            </a: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6108700" y="5946775"/>
            <a:ext cx="3817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800">
                <a:solidFill>
                  <a:srgbClr val="FFFFFF"/>
                </a:solidFill>
              </a:rPr>
              <a:t>Mikail Gorbachev na atualidade</a:t>
            </a:r>
          </a:p>
        </p:txBody>
      </p:sp>
    </p:spTree>
    <p:extLst>
      <p:ext uri="{BB962C8B-B14F-4D97-AF65-F5344CB8AC3E}">
        <p14:creationId xmlns:p14="http://schemas.microsoft.com/office/powerpoint/2010/main" val="245460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  <p:bldP spid="62467" grpId="0" build="p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1"/>
            <a:ext cx="8229600" cy="796925"/>
          </a:xfrm>
        </p:spPr>
        <p:txBody>
          <a:bodyPr/>
          <a:lstStyle/>
          <a:p>
            <a:pPr eaLnBrk="1" hangingPunct="1">
              <a:defRPr/>
            </a:pPr>
            <a:r>
              <a:rPr lang="pt-BR" sz="3800"/>
              <a:t>A velha Ordem Mundial – Guerra Fria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125539"/>
            <a:ext cx="4038600" cy="2981325"/>
          </a:xfrm>
        </p:spPr>
        <p:txBody>
          <a:bodyPr/>
          <a:lstStyle/>
          <a:p>
            <a:pPr eaLnBrk="1" hangingPunct="1">
              <a:defRPr/>
            </a:pPr>
            <a:r>
              <a:rPr lang="pt-BR" sz="2000"/>
              <a:t>Com isso “ideias” capitalistas foram introduzidos na </a:t>
            </a:r>
            <a:r>
              <a:rPr lang="pt-BR" sz="2000" err="1"/>
              <a:t>ex</a:t>
            </a:r>
            <a:r>
              <a:rPr lang="pt-BR" sz="2000"/>
              <a:t>- URSS, resultado: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sz="2000"/>
          </a:p>
          <a:p>
            <a:pPr lvl="1" eaLnBrk="1" hangingPunct="1">
              <a:defRPr/>
            </a:pPr>
            <a:r>
              <a:rPr lang="pt-BR" sz="1800"/>
              <a:t>Queda do Muro de Berlim e a reunificação da Alemanha, em 1989.</a:t>
            </a:r>
          </a:p>
        </p:txBody>
      </p:sp>
      <p:pic>
        <p:nvPicPr>
          <p:cNvPr id="30724" name="Picture 6" descr="mapa-alemanha-ocidental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19738" y="981076"/>
            <a:ext cx="2881312" cy="2951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5" name="Picture 7" descr="mapa-da-alemanha reunificada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64426" y="3946526"/>
            <a:ext cx="3203575" cy="291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6" name="Picture 10" descr="Muro de Berlim Queda Histoblog1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97338"/>
            <a:ext cx="3779838" cy="276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Text Box 11"/>
          <p:cNvSpPr txBox="1">
            <a:spLocks noChangeArrowheads="1"/>
          </p:cNvSpPr>
          <p:nvPr/>
        </p:nvSpPr>
        <p:spPr bwMode="auto">
          <a:xfrm>
            <a:off x="8729663" y="2216150"/>
            <a:ext cx="1657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>
              <a:solidFill>
                <a:srgbClr val="FFFFFF"/>
              </a:solidFill>
            </a:endParaRPr>
          </a:p>
        </p:txBody>
      </p:sp>
      <p:sp>
        <p:nvSpPr>
          <p:cNvPr id="30728" name="AutoShape 15"/>
          <p:cNvSpPr>
            <a:spLocks noChangeArrowheads="1"/>
          </p:cNvSpPr>
          <p:nvPr/>
        </p:nvSpPr>
        <p:spPr bwMode="auto">
          <a:xfrm>
            <a:off x="5375275" y="4076701"/>
            <a:ext cx="1944688" cy="16557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2160 w 21600"/>
              <a:gd name="T13" fmla="*/ 12343 h 21600"/>
              <a:gd name="T14" fmla="*/ 19440 w 21600"/>
              <a:gd name="T15" fmla="*/ 1851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6171"/>
                </a:lnTo>
                <a:lnTo>
                  <a:pt x="8640" y="6171"/>
                </a:lnTo>
                <a:lnTo>
                  <a:pt x="8640" y="12343"/>
                </a:lnTo>
                <a:lnTo>
                  <a:pt x="4320" y="12343"/>
                </a:lnTo>
                <a:lnTo>
                  <a:pt x="4320" y="9257"/>
                </a:lnTo>
                <a:lnTo>
                  <a:pt x="0" y="15429"/>
                </a:lnTo>
                <a:lnTo>
                  <a:pt x="4320" y="21600"/>
                </a:lnTo>
                <a:lnTo>
                  <a:pt x="4320" y="18514"/>
                </a:lnTo>
                <a:lnTo>
                  <a:pt x="17280" y="18514"/>
                </a:lnTo>
                <a:lnTo>
                  <a:pt x="17280" y="21600"/>
                </a:lnTo>
                <a:lnTo>
                  <a:pt x="21600" y="15429"/>
                </a:lnTo>
                <a:lnTo>
                  <a:pt x="17280" y="9257"/>
                </a:lnTo>
                <a:lnTo>
                  <a:pt x="17280" y="12343"/>
                </a:lnTo>
                <a:lnTo>
                  <a:pt x="12960" y="12343"/>
                </a:lnTo>
                <a:lnTo>
                  <a:pt x="12960" y="6171"/>
                </a:lnTo>
                <a:lnTo>
                  <a:pt x="15120" y="6171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677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92313" y="188914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pt-BR" sz="3800"/>
              <a:t>A velha Ordem Mundial – Guerra Fria</a:t>
            </a:r>
          </a:p>
        </p:txBody>
      </p:sp>
      <p:pic>
        <p:nvPicPr>
          <p:cNvPr id="28675" name="Picture 6" descr="Digitalizar001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5189" y="1268413"/>
            <a:ext cx="7920037" cy="417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1971676" y="5651501"/>
            <a:ext cx="82518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Separação Tchecoslováquia em República Tcheca e Eslováquia,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 em 1990</a:t>
            </a:r>
            <a:endParaRPr lang="pt-BR" sz="20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74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3800"/>
              <a:t>A velha Ordem Mundial – Guerra Fria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2459038" cy="4530725"/>
          </a:xfrm>
        </p:spPr>
        <p:txBody>
          <a:bodyPr/>
          <a:lstStyle/>
          <a:p>
            <a:pPr eaLnBrk="1" hangingPunct="1">
              <a:defRPr/>
            </a:pPr>
            <a:r>
              <a:rPr lang="pt-BR" sz="2000"/>
              <a:t>Desintegração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000"/>
              <a:t>	ex- Iugoslávia,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000"/>
              <a:t>	na década de 1990 </a:t>
            </a:r>
          </a:p>
        </p:txBody>
      </p:sp>
      <p:pic>
        <p:nvPicPr>
          <p:cNvPr id="32772" name="Picture 8" descr="Digitalizar00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40238" y="1412876"/>
            <a:ext cx="6227762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72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620713"/>
          </a:xfrm>
        </p:spPr>
        <p:txBody>
          <a:bodyPr/>
          <a:lstStyle/>
          <a:p>
            <a:pPr>
              <a:defRPr/>
            </a:pPr>
            <a:r>
              <a:rPr lang="pt-BR" sz="4000"/>
              <a:t>A velha Ordem Mundial – Guerra Fria</a:t>
            </a:r>
          </a:p>
        </p:txBody>
      </p:sp>
      <p:pic>
        <p:nvPicPr>
          <p:cNvPr id="7" name="Picture 4" descr="Digitalizar000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8576" y="1179514"/>
            <a:ext cx="7427913" cy="5057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1524000" y="7175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2400">
                <a:latin typeface="Verdana"/>
                <a:ea typeface="Verdana"/>
              </a:rPr>
              <a:t>Fim da URSS em 01 de Janeiro de 1991</a:t>
            </a:r>
            <a:endParaRPr lang="pt-BR"/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2568576" y="6237288"/>
            <a:ext cx="7427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2400">
                <a:solidFill>
                  <a:srgbClr val="FFFFFF"/>
                </a:solidFill>
              </a:rPr>
              <a:t>E consequentemente o Fim da Guerra Fria</a:t>
            </a:r>
          </a:p>
        </p:txBody>
      </p:sp>
    </p:spTree>
    <p:extLst>
      <p:ext uri="{BB962C8B-B14F-4D97-AF65-F5344CB8AC3E}">
        <p14:creationId xmlns:p14="http://schemas.microsoft.com/office/powerpoint/2010/main" val="32934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8F465-9731-4D48-9359-33081856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5292"/>
            <a:ext cx="10972800" cy="1139825"/>
          </a:xfrm>
        </p:spPr>
        <p:txBody>
          <a:bodyPr/>
          <a:lstStyle/>
          <a:p>
            <a:r>
              <a: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Contexto </a:t>
            </a:r>
            <a:r>
              <a:rPr lang="pt-BR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</a:t>
            </a:r>
            <a:r>
              <a: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2º Guerra Mundial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DA7014-F6DD-4BEC-9F47-C1CCE742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5117"/>
            <a:ext cx="12192000" cy="5572883"/>
          </a:xfrm>
        </p:spPr>
        <p:txBody>
          <a:bodyPr/>
          <a:lstStyle/>
          <a:p>
            <a:r>
              <a:rPr lang="pt-BR" sz="2800"/>
              <a:t>2º Revolução Industrial a partir de 1850 / Capitalismo Financeiro</a:t>
            </a:r>
          </a:p>
          <a:p>
            <a:r>
              <a:rPr lang="pt-BR" sz="2800"/>
              <a:t>Imperialismo ou Neocolonialismo a partir da 2ª metade do século XIX</a:t>
            </a:r>
          </a:p>
          <a:p>
            <a:r>
              <a:rPr lang="pt-BR" sz="2800"/>
              <a:t>1ª Guerra Mundial entre 1914 a 1918</a:t>
            </a:r>
          </a:p>
          <a:p>
            <a:r>
              <a:rPr lang="pt-BR" sz="2800"/>
              <a:t>Revolução Russa de 1917, que culminou na criação da URSS em 1922 – 1º país socialista</a:t>
            </a:r>
          </a:p>
          <a:p>
            <a:r>
              <a:rPr lang="pt-BR" sz="2800"/>
              <a:t>Derrota da Tríplice Aliança na 1º Guerra Mundial</a:t>
            </a:r>
          </a:p>
          <a:p>
            <a:r>
              <a:rPr lang="pt-BR" sz="2800"/>
              <a:t>Tratado de Versalhes 1919 – indenização da Alemanha e Itália aos países da Tríplice Entende</a:t>
            </a:r>
          </a:p>
          <a:p>
            <a:r>
              <a:rPr lang="pt-BR" sz="2800"/>
              <a:t>Surge o Nazismo na Alemanha e o Fascismo na Itália </a:t>
            </a:r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07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4000"/>
              <a:t>Capitalismo X Socialismo – Pós 2ª Guerra Mundial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2800"/>
              <a:t>Durante a 2ª. Guerra Mundial a ex- URSS combateu o Nazismo e Fascismo na Europa ao lado dos EUA, Inglaterra e França (capitalistas).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pt-BR" sz="2800"/>
          </a:p>
          <a:p>
            <a:pPr eaLnBrk="1" hangingPunct="1">
              <a:lnSpc>
                <a:spcPct val="80000"/>
              </a:lnSpc>
              <a:defRPr/>
            </a:pPr>
            <a:r>
              <a:rPr lang="pt-BR" sz="2800"/>
              <a:t>2º Guerra Mundial terminou (agosto/1945) com a vitória dos Aliados,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pt-BR" sz="2400"/>
              <a:t>Para que o Nazismo não voltasse a Alemanha e ao continente europeu, os aliados mantiveram sua ocupação por 4 anos, (agosto / 1949) e  dividiram a Alemanha e a capital Berlim, em quatro áreas de ocupação:</a:t>
            </a:r>
          </a:p>
        </p:txBody>
      </p:sp>
    </p:spTree>
    <p:extLst>
      <p:ext uri="{BB962C8B-B14F-4D97-AF65-F5344CB8AC3E}">
        <p14:creationId xmlns:p14="http://schemas.microsoft.com/office/powerpoint/2010/main" val="143385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Digitalizar0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08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4000"/>
              <a:t>Capitalismo X Socialismo – Pós 2ª Guerra Mundial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2000"/>
              <a:t>Em agosto / 1949 Inglaterra, França e EUA retiram as tropas das áreas ocupadas, mas a ex-URSS permaneceu, com suas tropas, implantando o socialismo nos países do Leste Europeu e dividindo a Alemanha em dois países: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1800"/>
              <a:t>Alemanha Oriental ou República Democrática Alemã (RDA) – Socialista;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1800"/>
              <a:t>Alemanha Ocidental ou República Federativa Alemã (RFA) – Capitalista.</a:t>
            </a:r>
          </a:p>
        </p:txBody>
      </p:sp>
      <p:pic>
        <p:nvPicPr>
          <p:cNvPr id="20484" name="Picture 7" descr="Digitalizar00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11900" y="1628775"/>
            <a:ext cx="4165600" cy="4922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93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pt-BR" sz="3800"/>
              <a:t>A velha Ordem Mundial – Guerra Fria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800"/>
              <a:t>Com isso inaugura-se a chamada Velha Ordem Mundial – Bipolarização ou Guerra –Fria, pois se trava-se de um confronto não declarado entre as 2 superpotências mundiais (EUA e a ex-URSS) por áreas de influência (países) pelo mundo. </a:t>
            </a:r>
            <a:endParaRPr lang="pt-BR"/>
          </a:p>
        </p:txBody>
      </p:sp>
      <p:pic>
        <p:nvPicPr>
          <p:cNvPr id="21508" name="Picture 7" descr="Digitalizar000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24564" y="1341438"/>
            <a:ext cx="4643437" cy="5327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79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3800"/>
              <a:t>A velha Ordem Mundial – Guerra Fria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Além da Europa o socialismo expande para outras partes do globo: </a:t>
            </a:r>
          </a:p>
          <a:p>
            <a:pPr lvl="1" eaLnBrk="1" hangingPunct="1">
              <a:defRPr/>
            </a:pPr>
            <a:r>
              <a:rPr lang="pt-BR"/>
              <a:t>Ásia: Mongólia (1921), Coréia do Norte (1948), China (1949), Vietnã (1950), Camboja e Laos (1975).</a:t>
            </a:r>
          </a:p>
          <a:p>
            <a:pPr lvl="1" eaLnBrk="1" hangingPunct="1">
              <a:defRPr/>
            </a:pPr>
            <a:r>
              <a:rPr lang="pt-BR"/>
              <a:t>América; Cuba (1959).</a:t>
            </a:r>
          </a:p>
          <a:p>
            <a:pPr lvl="1" eaLnBrk="1" hangingPunct="1">
              <a:defRPr/>
            </a:pPr>
            <a:r>
              <a:rPr lang="pt-BR"/>
              <a:t>África: Angola e Moçambique (1975).</a:t>
            </a:r>
          </a:p>
        </p:txBody>
      </p:sp>
    </p:spTree>
    <p:extLst>
      <p:ext uri="{BB962C8B-B14F-4D97-AF65-F5344CB8AC3E}">
        <p14:creationId xmlns:p14="http://schemas.microsoft.com/office/powerpoint/2010/main" val="269233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3800"/>
              <a:t>A velha Ordem Mundial – Guerra Fria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2400"/>
              <a:t>Para combater o avanço socialista os EUA lançam: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 sz="2400"/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000" b="1"/>
              <a:t>Plano Marshall</a:t>
            </a:r>
            <a:r>
              <a:rPr lang="pt-BR" sz="2000"/>
              <a:t> – ajuda econômica aos países da Europa Ocidental que foram arrasados pela guerra, benefício este que se estendeu ao Japão;</a:t>
            </a:r>
            <a:endParaRPr lang="pt-BR" sz="2000">
              <a:ea typeface="Verdan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000"/>
              <a:t>Objetivo: fortalecer a influência Norte Americana no mundo.</a:t>
            </a:r>
            <a:endParaRPr lang="pt-BR" sz="2000">
              <a:ea typeface="Verdana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pt-BR" sz="2000"/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000" b="1"/>
              <a:t>OTAN </a:t>
            </a:r>
            <a:r>
              <a:rPr lang="pt-BR" sz="2000"/>
              <a:t>(1949</a:t>
            </a:r>
            <a:r>
              <a:rPr lang="pt-BR" sz="2000" b="1"/>
              <a:t> - </a:t>
            </a:r>
            <a:r>
              <a:rPr lang="pt-BR" sz="2000"/>
              <a:t>Organização do Tratado do Atlântico Norte) </a:t>
            </a:r>
            <a:endParaRPr lang="pt-BR" sz="2000">
              <a:ea typeface="Verdan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000"/>
              <a:t>Objetivo: Cooperação militar entre os países membros em caso de ataque socialista</a:t>
            </a:r>
            <a:endParaRPr lang="pt-BR" sz="2000">
              <a:ea typeface="Verdana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pt-BR" sz="1800"/>
              <a:t>EUA, Canadá e Países da Europa Ocidental.</a:t>
            </a:r>
            <a:endParaRPr lang="pt-BR" sz="180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9196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3800"/>
              <a:t>A velha Ordem Mundial – Guerra Fria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/>
              <a:t>O troco socialista: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/>
              <a:t>Criação do </a:t>
            </a:r>
            <a:r>
              <a:rPr lang="pt-BR" b="1"/>
              <a:t>COMECON</a:t>
            </a:r>
            <a:r>
              <a:rPr lang="pt-BR"/>
              <a:t> – Conselho de Ajuda Econômica Mútua – consistia na ajuda econômica da ex- URSS aos países socialistas;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pt-BR"/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b="1"/>
              <a:t>Pacto de Varsóvia</a:t>
            </a:r>
            <a:r>
              <a:rPr lang="pt-BR"/>
              <a:t> (1955) – cooperação militar aos países socialistas em caso de ataque de um país capitalista;</a:t>
            </a:r>
          </a:p>
        </p:txBody>
      </p:sp>
    </p:spTree>
    <p:extLst>
      <p:ext uri="{BB962C8B-B14F-4D97-AF65-F5344CB8AC3E}">
        <p14:creationId xmlns:p14="http://schemas.microsoft.com/office/powerpoint/2010/main" val="1974494844"/>
      </p:ext>
    </p:extLst>
  </p:cSld>
  <p:clrMapOvr>
    <a:masterClrMapping/>
  </p:clrMapOvr>
</p:sld>
</file>

<file path=ppt/theme/theme1.xml><?xml version="1.0" encoding="utf-8"?>
<a:theme xmlns:a="http://schemas.openxmlformats.org/drawingml/2006/main" name="Globo">
  <a:themeElements>
    <a:clrScheme name="Globo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o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o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588F2EA4D65A4A9BD54E2FAEC2385D" ma:contentTypeVersion="2" ma:contentTypeDescription="Crie um novo documento." ma:contentTypeScope="" ma:versionID="2204a823f7b05b8c01ce74aac92b1cfd">
  <xsd:schema xmlns:xsd="http://www.w3.org/2001/XMLSchema" xmlns:xs="http://www.w3.org/2001/XMLSchema" xmlns:p="http://schemas.microsoft.com/office/2006/metadata/properties" xmlns:ns2="5bd3f039-178d-4931-986e-742722b519cd" targetNamespace="http://schemas.microsoft.com/office/2006/metadata/properties" ma:root="true" ma:fieldsID="4db822e6aa7bcbad5efa9741eca568cf" ns2:_="">
    <xsd:import namespace="5bd3f039-178d-4931-986e-742722b519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d3f039-178d-4931-986e-742722b51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1A3531-CE09-4A86-9757-D66801FAF8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806C6D-8142-435D-A801-651B6FB99C0F}">
  <ds:schemaRefs>
    <ds:schemaRef ds:uri="5bd3f039-178d-4931-986e-742722b519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122407A-A64F-4A83-A535-7C0BB06190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Globo</vt:lpstr>
      <vt:lpstr>Ordens Mundiais – parte 2: Guerra Fria </vt:lpstr>
      <vt:lpstr>Contexto Pré 2º Guerra Mundial</vt:lpstr>
      <vt:lpstr>Capitalismo X Socialismo – Pós 2ª Guerra Mundial </vt:lpstr>
      <vt:lpstr>PowerPoint Presentation</vt:lpstr>
      <vt:lpstr>Capitalismo X Socialismo – Pós 2ª Guerra Mundial</vt:lpstr>
      <vt:lpstr>A velha Ordem Mundial – Guerra Fria</vt:lpstr>
      <vt:lpstr>A velha Ordem Mundial – Guerra Fria</vt:lpstr>
      <vt:lpstr>A velha Ordem Mundial – Guerra Fria</vt:lpstr>
      <vt:lpstr>A velha Ordem Mundial – Guerra Fria</vt:lpstr>
      <vt:lpstr>A velha Ordem Mundial – Guerra Fria</vt:lpstr>
      <vt:lpstr>A velha Ordem Mundial – Guerra Fria</vt:lpstr>
      <vt:lpstr>A velha Ordem Mundial – Guerra Fria</vt:lpstr>
      <vt:lpstr>A velha Ordem Mundial – Guerra Fria</vt:lpstr>
      <vt:lpstr>A velha Ordem Mundial – Guerra Fria</vt:lpstr>
      <vt:lpstr>A velha Ordem Mundial – Guerra Fria</vt:lpstr>
      <vt:lpstr>A velha Ordem Mundial – Guerra Fria</vt:lpstr>
      <vt:lpstr>A velha Ordem Mundial – Guerra Fria</vt:lpstr>
      <vt:lpstr>A velha Ordem Mundial – Guerra Fria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Ordens Mundiais – parte 2: Guerra Fria </dc:title>
  <dc:creator>Adecil</dc:creator>
  <cp:revision>1</cp:revision>
  <dcterms:created xsi:type="dcterms:W3CDTF">2021-02-08T14:59:16Z</dcterms:created>
  <dcterms:modified xsi:type="dcterms:W3CDTF">2022-06-09T22:30:10Z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0x01010027588F2EA4D65A4A9BD54E2FAEC2385D</vt:lpwstr>
  </property>
</Properties>
</file>