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2"/>
  </p:notesMasterIdLst>
  <p:sldIdLst>
    <p:sldId id="256" r:id="rId2"/>
    <p:sldId id="273" r:id="rId3"/>
    <p:sldId id="257" r:id="rId4"/>
    <p:sldId id="274" r:id="rId5"/>
    <p:sldId id="262" r:id="rId6"/>
    <p:sldId id="260" r:id="rId7"/>
    <p:sldId id="265" r:id="rId8"/>
    <p:sldId id="275" r:id="rId9"/>
    <p:sldId id="267" r:id="rId10"/>
    <p:sldId id="261" r:id="rId11"/>
    <p:sldId id="277" r:id="rId12"/>
    <p:sldId id="270" r:id="rId13"/>
    <p:sldId id="272" r:id="rId14"/>
    <p:sldId id="278" r:id="rId15"/>
    <p:sldId id="279" r:id="rId16"/>
    <p:sldId id="284" r:id="rId17"/>
    <p:sldId id="280" r:id="rId18"/>
    <p:sldId id="288" r:id="rId19"/>
    <p:sldId id="281" r:id="rId20"/>
    <p:sldId id="285" r:id="rId21"/>
    <p:sldId id="282" r:id="rId22"/>
    <p:sldId id="287" r:id="rId23"/>
    <p:sldId id="283" r:id="rId24"/>
    <p:sldId id="286" r:id="rId25"/>
    <p:sldId id="263" r:id="rId26"/>
    <p:sldId id="289" r:id="rId27"/>
    <p:sldId id="271" r:id="rId28"/>
    <p:sldId id="276" r:id="rId29"/>
    <p:sldId id="269" r:id="rId30"/>
    <p:sldId id="266" r:id="rId31"/>
  </p:sldIdLst>
  <p:sldSz cx="18288000" cy="10287000"/>
  <p:notesSz cx="6858000" cy="9144000"/>
  <p:embeddedFontLst>
    <p:embeddedFont>
      <p:font typeface="Aptos Narrow" panose="020B0004020202020204" pitchFamily="34" charset="0"/>
      <p:regular r:id="rId33"/>
      <p:bold r:id="rId34"/>
      <p:italic r:id="rId35"/>
      <p:boldItalic r:id="rId36"/>
    </p:embeddedFont>
    <p:embeddedFont>
      <p:font typeface="Berlin Sans FB" panose="020E0602020502020306" pitchFamily="34" charset="0"/>
      <p:regular r:id="rId37"/>
      <p:bold r:id="rId38"/>
    </p:embeddedFont>
    <p:embeddedFont>
      <p:font typeface="Berlin Sans FB Demi" panose="020E0802020502020306" pitchFamily="34" charset="0"/>
      <p:bold r:id="rId39"/>
    </p:embeddedFont>
    <p:embeddedFont>
      <p:font typeface="Centaur" panose="02030504050205020304" pitchFamily="18" charset="0"/>
      <p:regular r:id="rId40"/>
    </p:embeddedFont>
    <p:embeddedFont>
      <p:font typeface="DM Sans" pitchFamily="2" charset="0"/>
      <p:regular r:id="rId41"/>
      <p:bold r:id="rId42"/>
      <p:italic r:id="rId43"/>
      <p:boldItalic r:id="rId44"/>
    </p:embeddedFont>
    <p:embeddedFont>
      <p:font typeface="DM Sans Bold"/>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7680" autoAdjust="0"/>
  </p:normalViewPr>
  <p:slideViewPr>
    <p:cSldViewPr>
      <p:cViewPr varScale="1">
        <p:scale>
          <a:sx n="48" d="100"/>
          <a:sy n="48" d="100"/>
        </p:scale>
        <p:origin x="1090" y="-54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DA497-65E0-4937-A1F5-504BA211D34F}" type="datetimeFigureOut">
              <a:rPr lang="en-IN" smtClean="0"/>
              <a:t>13-11-2024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E089A-252E-47E8-9734-626DF16D853A}" type="slidenum">
              <a:rPr lang="en-IN" smtClean="0"/>
              <a:t>‹#›</a:t>
            </a:fld>
            <a:endParaRPr lang="en-IN"/>
          </a:p>
        </p:txBody>
      </p:sp>
    </p:spTree>
    <p:extLst>
      <p:ext uri="{BB962C8B-B14F-4D97-AF65-F5344CB8AC3E}">
        <p14:creationId xmlns:p14="http://schemas.microsoft.com/office/powerpoint/2010/main" val="1254600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4E089A-252E-47E8-9734-626DF16D853A}" type="slidenum">
              <a:rPr lang="en-IN" smtClean="0"/>
              <a:t>9</a:t>
            </a:fld>
            <a:endParaRPr lang="en-IN"/>
          </a:p>
        </p:txBody>
      </p:sp>
    </p:spTree>
    <p:extLst>
      <p:ext uri="{BB962C8B-B14F-4D97-AF65-F5344CB8AC3E}">
        <p14:creationId xmlns:p14="http://schemas.microsoft.com/office/powerpoint/2010/main" val="321598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4E089A-252E-47E8-9734-626DF16D853A}" type="slidenum">
              <a:rPr lang="en-IN" smtClean="0"/>
              <a:t>11</a:t>
            </a:fld>
            <a:endParaRPr lang="en-IN"/>
          </a:p>
        </p:txBody>
      </p:sp>
    </p:spTree>
    <p:extLst>
      <p:ext uri="{BB962C8B-B14F-4D97-AF65-F5344CB8AC3E}">
        <p14:creationId xmlns:p14="http://schemas.microsoft.com/office/powerpoint/2010/main" val="1603636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4E089A-252E-47E8-9734-626DF16D853A}" type="slidenum">
              <a:rPr lang="en-IN" smtClean="0"/>
              <a:t>25</a:t>
            </a:fld>
            <a:endParaRPr lang="en-IN"/>
          </a:p>
        </p:txBody>
      </p:sp>
    </p:spTree>
    <p:extLst>
      <p:ext uri="{BB962C8B-B14F-4D97-AF65-F5344CB8AC3E}">
        <p14:creationId xmlns:p14="http://schemas.microsoft.com/office/powerpoint/2010/main" val="18486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4E089A-252E-47E8-9734-626DF16D853A}" type="slidenum">
              <a:rPr lang="en-IN" smtClean="0"/>
              <a:t>26</a:t>
            </a:fld>
            <a:endParaRPr lang="en-IN"/>
          </a:p>
        </p:txBody>
      </p:sp>
    </p:spTree>
    <p:extLst>
      <p:ext uri="{BB962C8B-B14F-4D97-AF65-F5344CB8AC3E}">
        <p14:creationId xmlns:p14="http://schemas.microsoft.com/office/powerpoint/2010/main" val="53956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6.png"/><Relationship Id="rId7"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5" Type="http://schemas.openxmlformats.org/officeDocument/2006/relationships/image" Target="../media/image4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13.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2" Type="http://schemas.openxmlformats.org/officeDocument/2006/relationships/image" Target="../media/image1.png"/><Relationship Id="rId16"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5" Type="http://schemas.openxmlformats.org/officeDocument/2006/relationships/image" Target="../media/image49.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2" Type="http://schemas.openxmlformats.org/officeDocument/2006/relationships/image" Target="../media/image1.png"/><Relationship Id="rId16" Type="http://schemas.openxmlformats.org/officeDocument/2006/relationships/image" Target="../media/image31.sv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5" Type="http://schemas.openxmlformats.org/officeDocument/2006/relationships/image" Target="../media/image3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1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17" Type="http://schemas.openxmlformats.org/officeDocument/2006/relationships/image" Target="../media/image53.svg"/><Relationship Id="rId2" Type="http://schemas.openxmlformats.org/officeDocument/2006/relationships/image" Target="../media/image1.png"/><Relationship Id="rId16"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5" Type="http://schemas.openxmlformats.org/officeDocument/2006/relationships/image" Target="../media/image51.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17.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18.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17" Type="http://schemas.openxmlformats.org/officeDocument/2006/relationships/image" Target="../media/image53.svg"/><Relationship Id="rId2" Type="http://schemas.openxmlformats.org/officeDocument/2006/relationships/image" Target="../media/image1.png"/><Relationship Id="rId16"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5" Type="http://schemas.openxmlformats.org/officeDocument/2006/relationships/image" Target="../media/image54.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1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20.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17" Type="http://schemas.openxmlformats.org/officeDocument/2006/relationships/image" Target="../media/image53.svg"/><Relationship Id="rId2" Type="http://schemas.openxmlformats.org/officeDocument/2006/relationships/image" Target="../media/image1.png"/><Relationship Id="rId16"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5" Type="http://schemas.openxmlformats.org/officeDocument/2006/relationships/image" Target="../media/image55.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2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2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17" Type="http://schemas.openxmlformats.org/officeDocument/2006/relationships/image" Target="../media/image53.svg"/><Relationship Id="rId2" Type="http://schemas.openxmlformats.org/officeDocument/2006/relationships/image" Target="../media/image1.png"/><Relationship Id="rId16"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5" Type="http://schemas.openxmlformats.org/officeDocument/2006/relationships/image" Target="../media/image56.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23.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2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17" Type="http://schemas.openxmlformats.org/officeDocument/2006/relationships/image" Target="../media/image53.svg"/><Relationship Id="rId2" Type="http://schemas.openxmlformats.org/officeDocument/2006/relationships/image" Target="../media/image1.png"/><Relationship Id="rId16"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5" Type="http://schemas.openxmlformats.org/officeDocument/2006/relationships/image" Target="../media/image57.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1.png"/><Relationship Id="rId21" Type="http://schemas.openxmlformats.org/officeDocument/2006/relationships/image" Target="../media/image21.svg"/><Relationship Id="rId7" Type="http://schemas.openxmlformats.org/officeDocument/2006/relationships/image" Target="../media/image5.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3.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sv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3.svg"/><Relationship Id="rId15" Type="http://schemas.openxmlformats.org/officeDocument/2006/relationships/image" Target="../media/image15.svg"/><Relationship Id="rId23" Type="http://schemas.openxmlformats.org/officeDocument/2006/relationships/image" Target="../media/image23.sv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2.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svg"/><Relationship Id="rId30" Type="http://schemas.openxmlformats.org/officeDocument/2006/relationships/image" Target="../media/image58.png"/></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1.png"/><Relationship Id="rId21" Type="http://schemas.openxmlformats.org/officeDocument/2006/relationships/image" Target="../media/image21.svg"/><Relationship Id="rId7" Type="http://schemas.openxmlformats.org/officeDocument/2006/relationships/image" Target="../media/image5.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sv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3.svg"/><Relationship Id="rId15" Type="http://schemas.openxmlformats.org/officeDocument/2006/relationships/image" Target="../media/image15.svg"/><Relationship Id="rId23" Type="http://schemas.openxmlformats.org/officeDocument/2006/relationships/image" Target="../media/image23.sv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svg"/><Relationship Id="rId31"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svg"/><Relationship Id="rId30" Type="http://schemas.openxmlformats.org/officeDocument/2006/relationships/image" Target="../media/image59.png"/></Relationships>
</file>

<file path=ppt/slides/_rels/slide27.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32" Type="http://schemas.openxmlformats.org/officeDocument/2006/relationships/image" Target="../media/image63.pn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31" Type="http://schemas.openxmlformats.org/officeDocument/2006/relationships/image" Target="../media/image62.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 Id="rId30" Type="http://schemas.openxmlformats.org/officeDocument/2006/relationships/image" Target="../media/image61.png"/></Relationships>
</file>

<file path=ppt/slides/_rels/slide2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9.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4.png"/><Relationship Id="rId3" Type="http://schemas.openxmlformats.org/officeDocument/2006/relationships/image" Target="../media/image52.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6" Type="http://schemas.openxmlformats.org/officeDocument/2006/relationships/image" Target="../media/image29.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5" Type="http://schemas.openxmlformats.org/officeDocument/2006/relationships/image" Target="../media/image28.png"/><Relationship Id="rId10" Type="http://schemas.openxmlformats.org/officeDocument/2006/relationships/image" Target="../media/image15.svg"/><Relationship Id="rId4" Type="http://schemas.openxmlformats.org/officeDocument/2006/relationships/image" Target="../media/image53.svg"/><Relationship Id="rId9" Type="http://schemas.openxmlformats.org/officeDocument/2006/relationships/image" Target="../media/image14.png"/><Relationship Id="rId14" Type="http://schemas.openxmlformats.org/officeDocument/2006/relationships/image" Target="../media/image25.sv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30.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5.xml.rels><?xml version="1.0" encoding="UTF-8" standalone="yes"?>
<Relationships xmlns="http://schemas.openxmlformats.org/package/2006/relationships"><Relationship Id="rId8" Type="http://schemas.openxmlformats.org/officeDocument/2006/relationships/hyperlink" Target="https://www.kaggle.com/datasets/patrickb1912/ipl-complete-dataset-20082020" TargetMode="External"/><Relationship Id="rId3" Type="http://schemas.openxmlformats.org/officeDocument/2006/relationships/hyperlink" Target="ipl_data.csv" TargetMode="External"/><Relationship Id="rId7"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a:spLocks noChangeAspect="1"/>
          </p:cNvSpPr>
          <p:nvPr/>
        </p:nvSpPr>
        <p:spPr>
          <a:xfrm rot="-5400000">
            <a:off x="4000500" y="-40386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931993" y="1698216"/>
            <a:ext cx="14217370" cy="3214213"/>
          </a:xfrm>
          <a:prstGeom prst="rect">
            <a:avLst/>
          </a:prstGeom>
        </p:spPr>
        <p:txBody>
          <a:bodyPr wrap="square" lIns="0" tIns="0" rIns="0" bIns="0" rtlCol="0" anchor="t">
            <a:spAutoFit/>
          </a:bodyPr>
          <a:lstStyle/>
          <a:p>
            <a:pPr algn="ctr">
              <a:lnSpc>
                <a:spcPts val="12218"/>
              </a:lnSpc>
            </a:pPr>
            <a:r>
              <a:rPr lang="en-US" sz="12998" dirty="0">
                <a:solidFill>
                  <a:srgbClr val="000000"/>
                </a:solidFill>
                <a:latin typeface="DM Sans Bold"/>
              </a:rPr>
              <a:t>Method </a:t>
            </a:r>
            <a:r>
              <a:rPr lang="en-US" sz="5000" dirty="0">
                <a:solidFill>
                  <a:srgbClr val="000000"/>
                </a:solidFill>
                <a:latin typeface="DM Sans Bold"/>
              </a:rPr>
              <a:t>of</a:t>
            </a:r>
            <a:r>
              <a:rPr lang="en-US" sz="12998" dirty="0">
                <a:solidFill>
                  <a:srgbClr val="000000"/>
                </a:solidFill>
                <a:latin typeface="DM Sans Bold"/>
              </a:rPr>
              <a:t> Data Analysis</a:t>
            </a:r>
            <a:endParaRPr lang="en-US" sz="1500" dirty="0">
              <a:solidFill>
                <a:srgbClr val="000000"/>
              </a:solidFill>
              <a:latin typeface="DM Sans Bold"/>
            </a:endParaRPr>
          </a:p>
        </p:txBody>
      </p:sp>
      <p:sp>
        <p:nvSpPr>
          <p:cNvPr id="18" name="TextBox 18"/>
          <p:cNvSpPr txBox="1"/>
          <p:nvPr/>
        </p:nvSpPr>
        <p:spPr>
          <a:xfrm>
            <a:off x="2809741" y="5767198"/>
            <a:ext cx="9443152" cy="624723"/>
          </a:xfrm>
          <a:prstGeom prst="rect">
            <a:avLst/>
          </a:prstGeom>
        </p:spPr>
        <p:txBody>
          <a:bodyPr wrap="square" lIns="0" tIns="0" rIns="0" bIns="0" rtlCol="0" anchor="t">
            <a:spAutoFit/>
          </a:bodyPr>
          <a:lstStyle/>
          <a:p>
            <a:pPr algn="ctr">
              <a:lnSpc>
                <a:spcPts val="4381"/>
              </a:lnSpc>
            </a:pPr>
            <a:r>
              <a:rPr lang="en-US" sz="5000" spc="-87" dirty="0">
                <a:solidFill>
                  <a:srgbClr val="000000"/>
                </a:solidFill>
                <a:effectLst>
                  <a:outerShdw blurRad="38100" dist="38100" dir="2700000" algn="tl">
                    <a:srgbClr val="000000">
                      <a:alpha val="43137"/>
                    </a:srgbClr>
                  </a:outerShdw>
                </a:effectLst>
                <a:latin typeface="DM Sans Bold"/>
              </a:rPr>
              <a:t>Cricket </a:t>
            </a:r>
            <a:r>
              <a:rPr lang="en-US" sz="5500" spc="-87" dirty="0">
                <a:solidFill>
                  <a:srgbClr val="000000"/>
                </a:solidFill>
                <a:effectLst>
                  <a:outerShdw blurRad="38100" dist="38100" dir="2700000" algn="tl">
                    <a:srgbClr val="000000">
                      <a:alpha val="43137"/>
                    </a:srgbClr>
                  </a:outerShdw>
                </a:effectLst>
                <a:latin typeface="DM Sans Bold"/>
              </a:rPr>
              <a:t>Score</a:t>
            </a:r>
            <a:r>
              <a:rPr lang="en-US" sz="5000" spc="-87" dirty="0">
                <a:solidFill>
                  <a:srgbClr val="000000"/>
                </a:solidFill>
                <a:effectLst>
                  <a:outerShdw blurRad="38100" dist="38100" dir="2700000" algn="tl">
                    <a:srgbClr val="000000">
                      <a:alpha val="43137"/>
                    </a:srgbClr>
                  </a:outerShdw>
                </a:effectLst>
                <a:latin typeface="DM Sans Bold"/>
              </a:rPr>
              <a:t> Prediction </a:t>
            </a:r>
          </a:p>
        </p:txBody>
      </p:sp>
      <p:sp>
        <p:nvSpPr>
          <p:cNvPr id="19" name="Freeform 19"/>
          <p:cNvSpPr/>
          <p:nvPr/>
        </p:nvSpPr>
        <p:spPr>
          <a:xfrm>
            <a:off x="2492552" y="5114863"/>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0" name="TextBox 18">
            <a:extLst>
              <a:ext uri="{FF2B5EF4-FFF2-40B4-BE49-F238E27FC236}">
                <a16:creationId xmlns:a16="http://schemas.microsoft.com/office/drawing/2014/main" id="{3B0A842E-4272-6FC5-58B1-534F36BB3C69}"/>
              </a:ext>
            </a:extLst>
          </p:cNvPr>
          <p:cNvSpPr txBox="1"/>
          <p:nvPr/>
        </p:nvSpPr>
        <p:spPr>
          <a:xfrm>
            <a:off x="11430000" y="8016781"/>
            <a:ext cx="8981923" cy="551433"/>
          </a:xfrm>
          <a:prstGeom prst="rect">
            <a:avLst/>
          </a:prstGeom>
        </p:spPr>
        <p:txBody>
          <a:bodyPr wrap="square" lIns="0" tIns="0" rIns="0" bIns="0" rtlCol="0" anchor="t">
            <a:spAutoFit/>
          </a:bodyPr>
          <a:lstStyle/>
          <a:p>
            <a:pPr algn="just">
              <a:lnSpc>
                <a:spcPts val="4381"/>
              </a:lnSpc>
            </a:pPr>
            <a:r>
              <a:rPr lang="en-US" sz="3500" spc="-87" dirty="0">
                <a:solidFill>
                  <a:srgbClr val="000000"/>
                </a:solidFill>
                <a:latin typeface="DM Sans Bold"/>
              </a:rPr>
              <a:t>Rohit Gupta (2K22/SE/142) </a:t>
            </a:r>
          </a:p>
        </p:txBody>
      </p:sp>
      <p:sp>
        <p:nvSpPr>
          <p:cNvPr id="21" name="TextBox 20">
            <a:extLst>
              <a:ext uri="{FF2B5EF4-FFF2-40B4-BE49-F238E27FC236}">
                <a16:creationId xmlns:a16="http://schemas.microsoft.com/office/drawing/2014/main" id="{5E19C6A9-6895-9C20-DF67-1C82BC7B9D70}"/>
              </a:ext>
            </a:extLst>
          </p:cNvPr>
          <p:cNvSpPr txBox="1"/>
          <p:nvPr/>
        </p:nvSpPr>
        <p:spPr>
          <a:xfrm>
            <a:off x="12686214" y="3626646"/>
            <a:ext cx="4521024" cy="861774"/>
          </a:xfrm>
          <a:prstGeom prst="rect">
            <a:avLst/>
          </a:prstGeom>
          <a:noFill/>
        </p:spPr>
        <p:txBody>
          <a:bodyPr wrap="square" rtlCol="0">
            <a:spAutoFit/>
          </a:bodyPr>
          <a:lstStyle/>
          <a:p>
            <a:r>
              <a:rPr lang="en-IN" sz="5000" b="1" dirty="0">
                <a:effectLst>
                  <a:outerShdw blurRad="38100" dist="38100" dir="2700000" algn="tl">
                    <a:srgbClr val="000000">
                      <a:alpha val="43137"/>
                    </a:srgbClr>
                  </a:outerShdw>
                </a:effectLst>
                <a:latin typeface="DM Sans" pitchFamily="2" charset="0"/>
              </a:rPr>
              <a:t>SE - 327</a:t>
            </a: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 name="Freeform 3"/>
          <p:cNvSpPr/>
          <p:nvPr/>
        </p:nvSpPr>
        <p:spPr>
          <a:xfrm rot="-5282649">
            <a:off x="554876" y="3682869"/>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678710" y="2247900"/>
            <a:ext cx="5513037" cy="6211873"/>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7358540" y="495300"/>
            <a:ext cx="10015060" cy="1166538"/>
          </a:xfrm>
          <a:prstGeom prst="rect">
            <a:avLst/>
          </a:prstGeom>
        </p:spPr>
        <p:txBody>
          <a:bodyPr wrap="square" lIns="0" tIns="0" rIns="0" bIns="0" rtlCol="0" anchor="t">
            <a:spAutoFit/>
          </a:bodyPr>
          <a:lstStyle/>
          <a:p>
            <a:pPr>
              <a:lnSpc>
                <a:spcPts val="8730"/>
              </a:lnSpc>
            </a:pPr>
            <a:r>
              <a:rPr lang="en-US" sz="9000" dirty="0">
                <a:solidFill>
                  <a:srgbClr val="000000"/>
                </a:solidFill>
                <a:latin typeface="DM Sans Bold"/>
              </a:rPr>
              <a:t>Feature Selection</a:t>
            </a:r>
          </a:p>
        </p:txBody>
      </p:sp>
      <p:pic>
        <p:nvPicPr>
          <p:cNvPr id="8" name="Picture 7">
            <a:extLst>
              <a:ext uri="{FF2B5EF4-FFF2-40B4-BE49-F238E27FC236}">
                <a16:creationId xmlns:a16="http://schemas.microsoft.com/office/drawing/2014/main" id="{5D90BEE1-F7D2-D01B-D8E9-2CB904A5BC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5020" y="2662117"/>
            <a:ext cx="10449706" cy="301367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231976A9-CFE9-65F2-66D7-E514F47E798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89580" y="6993962"/>
            <a:ext cx="10526447" cy="252878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TextBox 11">
            <a:extLst>
              <a:ext uri="{FF2B5EF4-FFF2-40B4-BE49-F238E27FC236}">
                <a16:creationId xmlns:a16="http://schemas.microsoft.com/office/drawing/2014/main" id="{CBA7B7BC-9D29-B3AB-FA09-7F446E4843EC}"/>
              </a:ext>
            </a:extLst>
          </p:cNvPr>
          <p:cNvSpPr txBox="1"/>
          <p:nvPr/>
        </p:nvSpPr>
        <p:spPr>
          <a:xfrm>
            <a:off x="7189580" y="1880139"/>
            <a:ext cx="9144000" cy="553998"/>
          </a:xfrm>
          <a:prstGeom prst="rect">
            <a:avLst/>
          </a:prstGeom>
          <a:noFill/>
        </p:spPr>
        <p:txBody>
          <a:bodyPr wrap="square">
            <a:spAutoFit/>
          </a:bodyPr>
          <a:lstStyle/>
          <a:p>
            <a:r>
              <a:rPr lang="en-IN" sz="3000" dirty="0">
                <a:latin typeface="Berlin Sans FB" panose="020E0602020502020306" pitchFamily="34" charset="0"/>
              </a:rPr>
              <a:t>Removing Irrelevant Features</a:t>
            </a:r>
          </a:p>
        </p:txBody>
      </p:sp>
      <p:sp>
        <p:nvSpPr>
          <p:cNvPr id="13" name="TextBox 12">
            <a:extLst>
              <a:ext uri="{FF2B5EF4-FFF2-40B4-BE49-F238E27FC236}">
                <a16:creationId xmlns:a16="http://schemas.microsoft.com/office/drawing/2014/main" id="{ACFC5429-FC00-FD07-8D55-7C6BB41EB842}"/>
              </a:ext>
            </a:extLst>
          </p:cNvPr>
          <p:cNvSpPr txBox="1"/>
          <p:nvPr/>
        </p:nvSpPr>
        <p:spPr>
          <a:xfrm>
            <a:off x="7848600" y="6134100"/>
            <a:ext cx="6629400" cy="553998"/>
          </a:xfrm>
          <a:prstGeom prst="rect">
            <a:avLst/>
          </a:prstGeom>
          <a:noFill/>
        </p:spPr>
        <p:txBody>
          <a:bodyPr wrap="square" rtlCol="0">
            <a:spAutoFit/>
          </a:bodyPr>
          <a:lstStyle/>
          <a:p>
            <a:r>
              <a:rPr lang="en-IN" sz="3000" dirty="0">
                <a:latin typeface="Berlin Sans FB" panose="020E0602020502020306" pitchFamily="34" charset="0"/>
              </a:rPr>
              <a:t>Keeping Relevant Features </a:t>
            </a:r>
          </a:p>
        </p:txBody>
      </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279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txBody>
          <a:bodyPr/>
          <a:lstStyle/>
          <a:p>
            <a:endParaRPr lang="en-IN" dirty="0"/>
          </a:p>
        </p:txBody>
      </p:sp>
      <p:sp>
        <p:nvSpPr>
          <p:cNvPr id="5" name="TextBox 5"/>
          <p:cNvSpPr txBox="1"/>
          <p:nvPr/>
        </p:nvSpPr>
        <p:spPr>
          <a:xfrm>
            <a:off x="3731342" y="279596"/>
            <a:ext cx="11265140" cy="1166538"/>
          </a:xfrm>
          <a:prstGeom prst="rect">
            <a:avLst/>
          </a:prstGeom>
        </p:spPr>
        <p:txBody>
          <a:bodyPr wrap="square" lIns="0" tIns="0" rIns="0" bIns="0" rtlCol="0" anchor="t">
            <a:spAutoFit/>
          </a:bodyPr>
          <a:lstStyle/>
          <a:p>
            <a:pPr>
              <a:lnSpc>
                <a:spcPts val="8730"/>
              </a:lnSpc>
            </a:pPr>
            <a:r>
              <a:rPr lang="en-US" sz="9000" dirty="0">
                <a:solidFill>
                  <a:srgbClr val="000000"/>
                </a:solidFill>
                <a:latin typeface="DM Sans Bold"/>
              </a:rPr>
              <a:t>Data Preprocessing</a:t>
            </a:r>
          </a:p>
        </p:txBody>
      </p:sp>
      <p:sp>
        <p:nvSpPr>
          <p:cNvPr id="11" name="TextBox 10">
            <a:extLst>
              <a:ext uri="{FF2B5EF4-FFF2-40B4-BE49-F238E27FC236}">
                <a16:creationId xmlns:a16="http://schemas.microsoft.com/office/drawing/2014/main" id="{411640EE-E83E-DC05-F9B1-AA714E91572E}"/>
              </a:ext>
            </a:extLst>
          </p:cNvPr>
          <p:cNvSpPr txBox="1"/>
          <p:nvPr/>
        </p:nvSpPr>
        <p:spPr>
          <a:xfrm>
            <a:off x="1066800" y="2673969"/>
            <a:ext cx="7007942" cy="553998"/>
          </a:xfrm>
          <a:prstGeom prst="rect">
            <a:avLst/>
          </a:prstGeom>
          <a:noFill/>
        </p:spPr>
        <p:txBody>
          <a:bodyPr wrap="square" rtlCol="0">
            <a:spAutoFit/>
          </a:bodyPr>
          <a:lstStyle/>
          <a:p>
            <a:r>
              <a:rPr lang="en-IN" sz="3000" dirty="0">
                <a:latin typeface="Berlin Sans FB" panose="020E0602020502020306" pitchFamily="34" charset="0"/>
              </a:rPr>
              <a:t>Perform Label Encoding for teams name</a:t>
            </a:r>
          </a:p>
        </p:txBody>
      </p:sp>
      <p:sp>
        <p:nvSpPr>
          <p:cNvPr id="12" name="TextBox 11">
            <a:extLst>
              <a:ext uri="{FF2B5EF4-FFF2-40B4-BE49-F238E27FC236}">
                <a16:creationId xmlns:a16="http://schemas.microsoft.com/office/drawing/2014/main" id="{B67C23F4-EE00-3D20-3EAF-5AB8C41B37A7}"/>
              </a:ext>
            </a:extLst>
          </p:cNvPr>
          <p:cNvSpPr txBox="1"/>
          <p:nvPr/>
        </p:nvSpPr>
        <p:spPr>
          <a:xfrm>
            <a:off x="10132142" y="2673969"/>
            <a:ext cx="7543800" cy="1015663"/>
          </a:xfrm>
          <a:prstGeom prst="rect">
            <a:avLst/>
          </a:prstGeom>
          <a:noFill/>
        </p:spPr>
        <p:txBody>
          <a:bodyPr wrap="square" rtlCol="0">
            <a:spAutoFit/>
          </a:bodyPr>
          <a:lstStyle/>
          <a:p>
            <a:r>
              <a:rPr lang="en-IN" sz="3000" dirty="0">
                <a:latin typeface="Berlin Sans FB" panose="020E0602020502020306" pitchFamily="34" charset="0"/>
              </a:rPr>
              <a:t>Plotting a Correlation Matrix of current data</a:t>
            </a:r>
          </a:p>
          <a:p>
            <a:endParaRPr lang="en-IN" sz="3000" dirty="0">
              <a:latin typeface="Berlin Sans FB" panose="020E0602020502020306" pitchFamily="34" charset="0"/>
            </a:endParaRPr>
          </a:p>
        </p:txBody>
      </p:sp>
      <p:pic>
        <p:nvPicPr>
          <p:cNvPr id="8" name="Picture 7">
            <a:extLst>
              <a:ext uri="{FF2B5EF4-FFF2-40B4-BE49-F238E27FC236}">
                <a16:creationId xmlns:a16="http://schemas.microsoft.com/office/drawing/2014/main" id="{A80C1FC4-7D2D-57D3-8B24-49B4992F00B6}"/>
              </a:ext>
            </a:extLst>
          </p:cNvPr>
          <p:cNvPicPr>
            <a:picLocks noChangeAspect="1"/>
          </p:cNvPicPr>
          <p:nvPr/>
        </p:nvPicPr>
        <p:blipFill>
          <a:blip r:embed="rId4"/>
          <a:stretch>
            <a:fillRect/>
          </a:stretch>
        </p:blipFill>
        <p:spPr>
          <a:xfrm>
            <a:off x="262509" y="3640422"/>
            <a:ext cx="8380703" cy="4254544"/>
          </a:xfrm>
          <a:prstGeom prst="rect">
            <a:avLst/>
          </a:prstGeom>
          <a:ln>
            <a:noFill/>
          </a:ln>
          <a:effectLst>
            <a:outerShdw blurRad="190500" algn="tl" rotWithShape="0">
              <a:srgbClr val="000000">
                <a:alpha val="70000"/>
              </a:srgbClr>
            </a:outerShdw>
          </a:effectLst>
        </p:spPr>
      </p:pic>
      <p:pic>
        <p:nvPicPr>
          <p:cNvPr id="16" name="Picture 15">
            <a:extLst>
              <a:ext uri="{FF2B5EF4-FFF2-40B4-BE49-F238E27FC236}">
                <a16:creationId xmlns:a16="http://schemas.microsoft.com/office/drawing/2014/main" id="{7B77E11E-0EFC-164E-5149-AE215C73D3B3}"/>
              </a:ext>
            </a:extLst>
          </p:cNvPr>
          <p:cNvPicPr>
            <a:picLocks noChangeAspect="1"/>
          </p:cNvPicPr>
          <p:nvPr/>
        </p:nvPicPr>
        <p:blipFill>
          <a:blip r:embed="rId5"/>
          <a:stretch>
            <a:fillRect/>
          </a:stretch>
        </p:blipFill>
        <p:spPr>
          <a:xfrm>
            <a:off x="8815025" y="3640422"/>
            <a:ext cx="9377361" cy="42545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8057907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15593"/>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 name="Freeform 3"/>
          <p:cNvSpPr/>
          <p:nvPr/>
        </p:nvSpPr>
        <p:spPr>
          <a:xfrm>
            <a:off x="12268200" y="3081645"/>
            <a:ext cx="4991100" cy="5109855"/>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3943350" y="1028700"/>
            <a:ext cx="10991850" cy="1166538"/>
          </a:xfrm>
          <a:prstGeom prst="rect">
            <a:avLst/>
          </a:prstGeom>
        </p:spPr>
        <p:txBody>
          <a:bodyPr wrap="square" lIns="0" tIns="0" rIns="0" bIns="0" rtlCol="0" anchor="t">
            <a:spAutoFit/>
          </a:bodyPr>
          <a:lstStyle/>
          <a:p>
            <a:pPr>
              <a:lnSpc>
                <a:spcPts val="8730"/>
              </a:lnSpc>
            </a:pPr>
            <a:r>
              <a:rPr lang="en-US" sz="9000" dirty="0" err="1">
                <a:solidFill>
                  <a:srgbClr val="000000"/>
                </a:solidFill>
                <a:latin typeface="DM Sans Bold"/>
              </a:rPr>
              <a:t>Corelation</a:t>
            </a:r>
            <a:r>
              <a:rPr lang="en-US" sz="9000" dirty="0">
                <a:solidFill>
                  <a:srgbClr val="000000"/>
                </a:solidFill>
                <a:latin typeface="DM Sans Bold"/>
              </a:rPr>
              <a:t> Matrix</a:t>
            </a:r>
          </a:p>
        </p:txBody>
      </p:sp>
      <p:sp>
        <p:nvSpPr>
          <p:cNvPr id="5" name="TextBox 5"/>
          <p:cNvSpPr txBox="1"/>
          <p:nvPr/>
        </p:nvSpPr>
        <p:spPr>
          <a:xfrm>
            <a:off x="1504950" y="4807557"/>
            <a:ext cx="7707571" cy="332912"/>
          </a:xfrm>
          <a:prstGeom prst="rect">
            <a:avLst/>
          </a:prstGeom>
        </p:spPr>
        <p:txBody>
          <a:bodyPr lIns="0" tIns="0" rIns="0" bIns="0" rtlCol="0" anchor="t">
            <a:spAutoFit/>
          </a:bodyPr>
          <a:lstStyle/>
          <a:p>
            <a:pPr marL="0" lvl="0" indent="0">
              <a:lnSpc>
                <a:spcPts val="2699"/>
              </a:lnSpc>
              <a:spcBef>
                <a:spcPct val="0"/>
              </a:spcBef>
            </a:pPr>
            <a:r>
              <a:rPr lang="en-US" sz="1999" u="none" spc="119" dirty="0">
                <a:solidFill>
                  <a:srgbClr val="000000"/>
                </a:solidFill>
                <a:latin typeface="DM Sans"/>
              </a:rPr>
              <a:t>qui </a:t>
            </a:r>
            <a:r>
              <a:rPr lang="en-US" sz="1999" u="none" spc="119" dirty="0" err="1">
                <a:solidFill>
                  <a:srgbClr val="000000"/>
                </a:solidFill>
                <a:latin typeface="DM Sans"/>
              </a:rPr>
              <a:t>officia</a:t>
            </a:r>
            <a:r>
              <a:rPr lang="en-US" sz="1999" u="none" spc="119" dirty="0">
                <a:solidFill>
                  <a:srgbClr val="000000"/>
                </a:solidFill>
                <a:latin typeface="DM Sans"/>
              </a:rPr>
              <a:t> </a:t>
            </a:r>
            <a:r>
              <a:rPr lang="en-US" sz="1999" u="none" spc="119" dirty="0" err="1">
                <a:solidFill>
                  <a:srgbClr val="000000"/>
                </a:solidFill>
                <a:latin typeface="DM Sans"/>
              </a:rPr>
              <a:t>deserunt</a:t>
            </a:r>
            <a:r>
              <a:rPr lang="en-US" sz="1999" u="none" spc="119" dirty="0">
                <a:solidFill>
                  <a:srgbClr val="000000"/>
                </a:solidFill>
                <a:latin typeface="DM Sans"/>
              </a:rPr>
              <a:t> </a:t>
            </a:r>
            <a:r>
              <a:rPr lang="en-US" sz="1999" u="none" spc="119" dirty="0" err="1">
                <a:solidFill>
                  <a:srgbClr val="000000"/>
                </a:solidFill>
                <a:latin typeface="DM Sans"/>
              </a:rPr>
              <a:t>mollit</a:t>
            </a:r>
            <a:r>
              <a:rPr lang="en-US" sz="1999" u="none" spc="119" dirty="0">
                <a:solidFill>
                  <a:srgbClr val="000000"/>
                </a:solidFill>
                <a:latin typeface="DM Sans"/>
              </a:rPr>
              <a:t> </a:t>
            </a:r>
            <a:r>
              <a:rPr lang="en-US" sz="1999" u="none" spc="119" dirty="0" err="1">
                <a:solidFill>
                  <a:srgbClr val="000000"/>
                </a:solidFill>
                <a:latin typeface="DM Sans"/>
              </a:rPr>
              <a:t>anim</a:t>
            </a:r>
            <a:r>
              <a:rPr lang="en-US" sz="1999" u="none" spc="119" dirty="0">
                <a:solidFill>
                  <a:srgbClr val="000000"/>
                </a:solidFill>
                <a:latin typeface="DM Sans"/>
              </a:rPr>
              <a:t> id </a:t>
            </a:r>
            <a:r>
              <a:rPr lang="en-US" sz="1999" u="none" spc="119" dirty="0" err="1">
                <a:solidFill>
                  <a:srgbClr val="000000"/>
                </a:solidFill>
                <a:latin typeface="DM Sans"/>
              </a:rPr>
              <a:t>est</a:t>
            </a:r>
            <a:r>
              <a:rPr lang="en-US" sz="1999" u="none" spc="119" dirty="0">
                <a:solidFill>
                  <a:srgbClr val="000000"/>
                </a:solidFill>
                <a:latin typeface="DM Sans"/>
              </a:rPr>
              <a:t> </a:t>
            </a:r>
            <a:r>
              <a:rPr lang="en-US" sz="1999" u="none" spc="119" dirty="0" err="1">
                <a:solidFill>
                  <a:srgbClr val="000000"/>
                </a:solidFill>
                <a:latin typeface="DM Sans"/>
              </a:rPr>
              <a:t>laborum</a:t>
            </a:r>
            <a:r>
              <a:rPr lang="en-US" sz="1999" u="none" spc="119" dirty="0">
                <a:solidFill>
                  <a:srgbClr val="000000"/>
                </a:solidFill>
                <a:latin typeface="DM Sans"/>
              </a:rPr>
              <a:t>.</a:t>
            </a: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pic>
        <p:nvPicPr>
          <p:cNvPr id="11" name="Picture 10">
            <a:extLst>
              <a:ext uri="{FF2B5EF4-FFF2-40B4-BE49-F238E27FC236}">
                <a16:creationId xmlns:a16="http://schemas.microsoft.com/office/drawing/2014/main" id="{AF81FBAF-2265-2115-D7DE-9D9200A3F0BE}"/>
              </a:ext>
            </a:extLst>
          </p:cNvPr>
          <p:cNvPicPr>
            <a:picLocks noChangeAspect="1"/>
          </p:cNvPicPr>
          <p:nvPr/>
        </p:nvPicPr>
        <p:blipFill>
          <a:blip r:embed="rId15"/>
          <a:stretch>
            <a:fillRect/>
          </a:stretch>
        </p:blipFill>
        <p:spPr>
          <a:xfrm>
            <a:off x="1346703" y="3023566"/>
            <a:ext cx="7707570" cy="635464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68170694"/>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2317789" y="1238803"/>
            <a:ext cx="15838993" cy="1169551"/>
          </a:xfrm>
          <a:prstGeom prst="rect">
            <a:avLst/>
          </a:prstGeom>
          <a:noFill/>
        </p:spPr>
        <p:txBody>
          <a:bodyPr wrap="square" rtlCol="0">
            <a:spAutoFit/>
          </a:bodyPr>
          <a:lstStyle/>
          <a:p>
            <a:pPr algn="just"/>
            <a:r>
              <a:rPr lang="en-IN" sz="7000" b="1" dirty="0">
                <a:latin typeface="DM Sans Bold" charset="0"/>
              </a:rPr>
              <a:t>Model Development Techniques</a:t>
            </a:r>
          </a:p>
        </p:txBody>
      </p:sp>
      <p:sp>
        <p:nvSpPr>
          <p:cNvPr id="44" name="TextBox 43">
            <a:extLst>
              <a:ext uri="{FF2B5EF4-FFF2-40B4-BE49-F238E27FC236}">
                <a16:creationId xmlns:a16="http://schemas.microsoft.com/office/drawing/2014/main" id="{9CF17A02-DF1B-A27E-EF16-2BAB106B7869}"/>
              </a:ext>
            </a:extLst>
          </p:cNvPr>
          <p:cNvSpPr txBox="1"/>
          <p:nvPr/>
        </p:nvSpPr>
        <p:spPr>
          <a:xfrm>
            <a:off x="1366174" y="3331777"/>
            <a:ext cx="8871111" cy="784830"/>
          </a:xfrm>
          <a:prstGeom prst="rect">
            <a:avLst/>
          </a:prstGeom>
          <a:noFill/>
        </p:spPr>
        <p:txBody>
          <a:bodyPr wrap="square" rtlCol="0">
            <a:spAutoFit/>
          </a:bodyPr>
          <a:lstStyle/>
          <a:p>
            <a:r>
              <a:rPr lang="en-US" sz="4500" dirty="0">
                <a:latin typeface="Berlin Sans FB" panose="020E0602020502020306" pitchFamily="34" charset="0"/>
              </a:rPr>
              <a:t>Prepare Train and Test Data</a:t>
            </a:r>
            <a:endParaRPr lang="en-IN" sz="4500" dirty="0">
              <a:latin typeface="Berlin Sans FB" panose="020E0602020502020306" pitchFamily="34" charset="0"/>
            </a:endParaRPr>
          </a:p>
        </p:txBody>
      </p:sp>
      <p:pic>
        <p:nvPicPr>
          <p:cNvPr id="46" name="Picture 45">
            <a:extLst>
              <a:ext uri="{FF2B5EF4-FFF2-40B4-BE49-F238E27FC236}">
                <a16:creationId xmlns:a16="http://schemas.microsoft.com/office/drawing/2014/main" id="{810D78DD-6B62-046E-01B6-7962D90C344B}"/>
              </a:ext>
            </a:extLst>
          </p:cNvPr>
          <p:cNvPicPr>
            <a:picLocks noChangeAspect="1"/>
          </p:cNvPicPr>
          <p:nvPr/>
        </p:nvPicPr>
        <p:blipFill>
          <a:blip r:embed="rId15"/>
          <a:stretch>
            <a:fillRect/>
          </a:stretch>
        </p:blipFill>
        <p:spPr>
          <a:xfrm>
            <a:off x="557846" y="4722771"/>
            <a:ext cx="11210216" cy="2559410"/>
          </a:xfrm>
          <a:prstGeom prst="rect">
            <a:avLst/>
          </a:prstGeom>
        </p:spPr>
      </p:pic>
      <p:pic>
        <p:nvPicPr>
          <p:cNvPr id="48" name="Picture 47">
            <a:extLst>
              <a:ext uri="{FF2B5EF4-FFF2-40B4-BE49-F238E27FC236}">
                <a16:creationId xmlns:a16="http://schemas.microsoft.com/office/drawing/2014/main" id="{00195351-43B6-94A8-20A1-E5CA66805CB7}"/>
              </a:ext>
            </a:extLst>
          </p:cNvPr>
          <p:cNvPicPr>
            <a:picLocks noChangeAspect="1"/>
          </p:cNvPicPr>
          <p:nvPr/>
        </p:nvPicPr>
        <p:blipFill rotWithShape="1">
          <a:blip r:embed="rId16"/>
          <a:srcRect r="27051" b="20365"/>
          <a:stretch/>
        </p:blipFill>
        <p:spPr>
          <a:xfrm>
            <a:off x="12527533" y="5257132"/>
            <a:ext cx="5034650" cy="1256243"/>
          </a:xfrm>
          <a:prstGeom prst="rect">
            <a:avLst/>
          </a:prstGeom>
        </p:spPr>
      </p:pic>
      <p:sp>
        <p:nvSpPr>
          <p:cNvPr id="49" name="TextBox 48">
            <a:extLst>
              <a:ext uri="{FF2B5EF4-FFF2-40B4-BE49-F238E27FC236}">
                <a16:creationId xmlns:a16="http://schemas.microsoft.com/office/drawing/2014/main" id="{7B0F9989-7D28-58B1-7D1E-80D5C969E2BC}"/>
              </a:ext>
            </a:extLst>
          </p:cNvPr>
          <p:cNvSpPr txBox="1"/>
          <p:nvPr/>
        </p:nvSpPr>
        <p:spPr>
          <a:xfrm>
            <a:off x="4556233" y="7962429"/>
            <a:ext cx="5372100" cy="707886"/>
          </a:xfrm>
          <a:prstGeom prst="rect">
            <a:avLst/>
          </a:prstGeom>
          <a:noFill/>
        </p:spPr>
        <p:txBody>
          <a:bodyPr wrap="square" rtlCol="0">
            <a:spAutoFit/>
          </a:bodyPr>
          <a:lstStyle/>
          <a:p>
            <a:r>
              <a:rPr lang="en-US" sz="4000" dirty="0">
                <a:latin typeface="Berlin Sans FB" panose="020E0602020502020306" pitchFamily="34" charset="0"/>
              </a:rPr>
              <a:t>Code</a:t>
            </a:r>
            <a:endParaRPr lang="en-IN" sz="4000" dirty="0">
              <a:latin typeface="Berlin Sans FB" panose="020E0602020502020306" pitchFamily="34" charset="0"/>
            </a:endParaRPr>
          </a:p>
        </p:txBody>
      </p:sp>
      <p:sp>
        <p:nvSpPr>
          <p:cNvPr id="50" name="TextBox 49">
            <a:extLst>
              <a:ext uri="{FF2B5EF4-FFF2-40B4-BE49-F238E27FC236}">
                <a16:creationId xmlns:a16="http://schemas.microsoft.com/office/drawing/2014/main" id="{315DAFC3-0342-A688-6A97-FB4D664EE04E}"/>
              </a:ext>
            </a:extLst>
          </p:cNvPr>
          <p:cNvSpPr txBox="1"/>
          <p:nvPr/>
        </p:nvSpPr>
        <p:spPr>
          <a:xfrm>
            <a:off x="13368342" y="7938348"/>
            <a:ext cx="2919302" cy="630942"/>
          </a:xfrm>
          <a:prstGeom prst="rect">
            <a:avLst/>
          </a:prstGeom>
          <a:noFill/>
        </p:spPr>
        <p:txBody>
          <a:bodyPr wrap="square" rtlCol="0">
            <a:spAutoFit/>
          </a:bodyPr>
          <a:lstStyle/>
          <a:p>
            <a:r>
              <a:rPr lang="en-US" sz="3500" dirty="0">
                <a:latin typeface="Berlin Sans FB" panose="020E0602020502020306" pitchFamily="34" charset="0"/>
              </a:rPr>
              <a:t>Output</a:t>
            </a:r>
            <a:endParaRPr lang="en-IN" sz="3500" dirty="0">
              <a:latin typeface="Berlin Sans FB" panose="020E0602020502020306" pitchFamily="34" charset="0"/>
            </a:endParaRPr>
          </a:p>
        </p:txBody>
      </p:sp>
    </p:spTree>
    <p:extLst>
      <p:ext uri="{BB962C8B-B14F-4D97-AF65-F5344CB8AC3E}">
        <p14:creationId xmlns:p14="http://schemas.microsoft.com/office/powerpoint/2010/main" val="1012145270"/>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6477000" y="1375955"/>
            <a:ext cx="15838993" cy="1169551"/>
          </a:xfrm>
          <a:prstGeom prst="rect">
            <a:avLst/>
          </a:prstGeom>
          <a:noFill/>
        </p:spPr>
        <p:txBody>
          <a:bodyPr wrap="square" rtlCol="0">
            <a:spAutoFit/>
          </a:bodyPr>
          <a:lstStyle/>
          <a:p>
            <a:pPr algn="just"/>
            <a:r>
              <a:rPr lang="en-IN" sz="7000" b="1" dirty="0">
                <a:effectLst>
                  <a:outerShdw blurRad="38100" dist="38100" dir="2700000" algn="tl">
                    <a:srgbClr val="000000">
                      <a:alpha val="43137"/>
                    </a:srgbClr>
                  </a:outerShdw>
                </a:effectLst>
                <a:latin typeface="DM Sans Bold" charset="0"/>
              </a:rPr>
              <a:t>ML Algorithms</a:t>
            </a:r>
          </a:p>
        </p:txBody>
      </p:sp>
      <p:sp>
        <p:nvSpPr>
          <p:cNvPr id="3" name="TextBox 2">
            <a:extLst>
              <a:ext uri="{FF2B5EF4-FFF2-40B4-BE49-F238E27FC236}">
                <a16:creationId xmlns:a16="http://schemas.microsoft.com/office/drawing/2014/main" id="{40FF41C1-8395-3ED4-A63D-8A7282E42E5C}"/>
              </a:ext>
            </a:extLst>
          </p:cNvPr>
          <p:cNvSpPr txBox="1"/>
          <p:nvPr/>
        </p:nvSpPr>
        <p:spPr>
          <a:xfrm>
            <a:off x="2068558" y="3601562"/>
            <a:ext cx="6172200" cy="5078313"/>
          </a:xfrm>
          <a:prstGeom prst="rect">
            <a:avLst/>
          </a:prstGeom>
          <a:noFill/>
        </p:spPr>
        <p:txBody>
          <a:bodyPr wrap="square" rtlCol="0">
            <a:spAutoFit/>
          </a:bodyPr>
          <a:lstStyle/>
          <a:p>
            <a:pPr marL="742950" indent="-742950">
              <a:buFont typeface="+mj-lt"/>
              <a:buAutoNum type="alphaLcPeriod"/>
            </a:pPr>
            <a:r>
              <a:rPr lang="en-US" sz="3600" dirty="0">
                <a:latin typeface="Berlin Sans FB" panose="020E0602020502020306" pitchFamily="34" charset="0"/>
              </a:rPr>
              <a:t>Decision Tree Regressor</a:t>
            </a:r>
          </a:p>
          <a:p>
            <a:pPr marL="742950" indent="-742950">
              <a:buFont typeface="+mj-lt"/>
              <a:buAutoNum type="alphaLcPeriod"/>
            </a:pPr>
            <a:endParaRPr lang="en-US" sz="3600" dirty="0">
              <a:latin typeface="Berlin Sans FB" panose="020E0602020502020306" pitchFamily="34" charset="0"/>
            </a:endParaRPr>
          </a:p>
          <a:p>
            <a:pPr marL="742950" indent="-742950">
              <a:buFont typeface="+mj-lt"/>
              <a:buAutoNum type="alphaLcPeriod"/>
            </a:pPr>
            <a:r>
              <a:rPr lang="en-US" sz="3600" dirty="0">
                <a:latin typeface="Berlin Sans FB" panose="020E0602020502020306" pitchFamily="34" charset="0"/>
              </a:rPr>
              <a:t>Linear Regression</a:t>
            </a:r>
          </a:p>
          <a:p>
            <a:pPr marL="742950" indent="-742950">
              <a:buFont typeface="+mj-lt"/>
              <a:buAutoNum type="alphaLcPeriod"/>
            </a:pPr>
            <a:endParaRPr lang="en-US" sz="3600" dirty="0">
              <a:latin typeface="Berlin Sans FB" panose="020E0602020502020306" pitchFamily="34" charset="0"/>
            </a:endParaRPr>
          </a:p>
          <a:p>
            <a:pPr marL="742950" indent="-742950">
              <a:buFont typeface="+mj-lt"/>
              <a:buAutoNum type="alphaLcPeriod"/>
            </a:pPr>
            <a:r>
              <a:rPr lang="en-US" sz="3600" dirty="0">
                <a:latin typeface="Berlin Sans FB" panose="020E0602020502020306" pitchFamily="34" charset="0"/>
              </a:rPr>
              <a:t>Random Forest Regression</a:t>
            </a:r>
          </a:p>
          <a:p>
            <a:pPr marL="742950" indent="-742950">
              <a:buFont typeface="+mj-lt"/>
              <a:buAutoNum type="alphaLcPeriod"/>
            </a:pPr>
            <a:endParaRPr lang="en-US" sz="3600" dirty="0">
              <a:latin typeface="Berlin Sans FB" panose="020E0602020502020306" pitchFamily="34" charset="0"/>
            </a:endParaRPr>
          </a:p>
          <a:p>
            <a:pPr marL="742950" indent="-742950">
              <a:buFont typeface="+mj-lt"/>
              <a:buAutoNum type="alphaLcPeriod"/>
            </a:pPr>
            <a:r>
              <a:rPr lang="en-US" sz="3600" dirty="0">
                <a:latin typeface="Berlin Sans FB" panose="020E0602020502020306" pitchFamily="34" charset="0"/>
              </a:rPr>
              <a:t>Support Vector Machine</a:t>
            </a:r>
          </a:p>
          <a:p>
            <a:pPr marL="742950" indent="-742950">
              <a:buFont typeface="+mj-lt"/>
              <a:buAutoNum type="alphaLcPeriod"/>
            </a:pPr>
            <a:endParaRPr lang="en-US" sz="3600" dirty="0">
              <a:latin typeface="Berlin Sans FB" panose="020E0602020502020306" pitchFamily="34" charset="0"/>
            </a:endParaRPr>
          </a:p>
          <a:p>
            <a:pPr marL="742950" indent="-742950">
              <a:buFont typeface="+mj-lt"/>
              <a:buAutoNum type="alphaLcPeriod"/>
            </a:pPr>
            <a:r>
              <a:rPr lang="en-US" sz="3600" dirty="0">
                <a:latin typeface="Berlin Sans FB" panose="020E0602020502020306" pitchFamily="34" charset="0"/>
              </a:rPr>
              <a:t>K Neighbor </a:t>
            </a:r>
            <a:r>
              <a:rPr lang="en-US" sz="3600" dirty="0" err="1">
                <a:latin typeface="Berlin Sans FB" panose="020E0602020502020306" pitchFamily="34" charset="0"/>
              </a:rPr>
              <a:t>Regerssor</a:t>
            </a:r>
            <a:endParaRPr lang="en-IN" sz="3600" dirty="0">
              <a:latin typeface="Berlin Sans FB" panose="020E0602020502020306" pitchFamily="34" charset="0"/>
            </a:endParaRPr>
          </a:p>
        </p:txBody>
      </p:sp>
      <p:sp>
        <p:nvSpPr>
          <p:cNvPr id="5" name="Freeform 3">
            <a:extLst>
              <a:ext uri="{FF2B5EF4-FFF2-40B4-BE49-F238E27FC236}">
                <a16:creationId xmlns:a16="http://schemas.microsoft.com/office/drawing/2014/main" id="{2A0FCA0C-5A87-6BA3-D2E3-FD9CD04E5087}"/>
              </a:ext>
            </a:extLst>
          </p:cNvPr>
          <p:cNvSpPr/>
          <p:nvPr/>
        </p:nvSpPr>
        <p:spPr>
          <a:xfrm flipH="1">
            <a:off x="9987520" y="3344374"/>
            <a:ext cx="6172199" cy="5683315"/>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Tree>
    <p:extLst>
      <p:ext uri="{BB962C8B-B14F-4D97-AF65-F5344CB8AC3E}">
        <p14:creationId xmlns:p14="http://schemas.microsoft.com/office/powerpoint/2010/main" val="171314960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604239" y="964254"/>
            <a:ext cx="15838993" cy="1169551"/>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A. Decision Tree Regressor </a:t>
            </a:r>
            <a:endParaRPr lang="en-IN" sz="7000" b="1" dirty="0">
              <a:effectLst>
                <a:outerShdw blurRad="38100" dist="38100" dir="2700000" algn="tl">
                  <a:srgbClr val="000000">
                    <a:alpha val="43137"/>
                  </a:srgbClr>
                </a:outerShdw>
              </a:effectLst>
              <a:latin typeface="DM Sans Bold" charset="0"/>
            </a:endParaRPr>
          </a:p>
        </p:txBody>
      </p:sp>
      <p:sp>
        <p:nvSpPr>
          <p:cNvPr id="4" name="Rectangle: Rounded Corners 3">
            <a:extLst>
              <a:ext uri="{FF2B5EF4-FFF2-40B4-BE49-F238E27FC236}">
                <a16:creationId xmlns:a16="http://schemas.microsoft.com/office/drawing/2014/main" id="{860C4021-B848-2607-A3F3-2A2B5B3DB1A3}"/>
              </a:ext>
            </a:extLst>
          </p:cNvPr>
          <p:cNvSpPr/>
          <p:nvPr/>
        </p:nvSpPr>
        <p:spPr>
          <a:xfrm>
            <a:off x="1950923" y="2324100"/>
            <a:ext cx="15041677" cy="693419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marL="1143000" lvl="1" indent="-685800" algn="just">
              <a:buFont typeface="Arial" panose="020B0604020202020204" pitchFamily="34" charset="0"/>
              <a:buChar char="•"/>
            </a:pPr>
            <a:r>
              <a:rPr lang="en-US" sz="4800" b="0" i="0" dirty="0">
                <a:solidFill>
                  <a:srgbClr val="0D0D0D"/>
                </a:solidFill>
                <a:effectLst/>
                <a:highlight>
                  <a:srgbClr val="FFFFFF"/>
                </a:highlight>
              </a:rPr>
              <a:t>Decision Tree Regressor is a non-linear regression algorithm that works by recursively splitting the data into subsets based on the feature that results in the best split.</a:t>
            </a:r>
          </a:p>
          <a:p>
            <a:pPr marL="1143000" lvl="1" indent="-685800" algn="l">
              <a:buFont typeface="Arial" panose="020B0604020202020204" pitchFamily="34" charset="0"/>
              <a:buChar char="•"/>
            </a:pPr>
            <a:r>
              <a:rPr lang="en-US" sz="4800" b="0" i="0" dirty="0">
                <a:solidFill>
                  <a:srgbClr val="0D0D0D"/>
                </a:solidFill>
                <a:effectLst/>
                <a:highlight>
                  <a:srgbClr val="FFFFFF"/>
                </a:highlight>
              </a:rPr>
              <a:t>It predicts the target variable by averaging the target values of the training samples falling into the same leaf node.</a:t>
            </a:r>
          </a:p>
        </p:txBody>
      </p:sp>
    </p:spTree>
    <p:extLst>
      <p:ext uri="{BB962C8B-B14F-4D97-AF65-F5344CB8AC3E}">
        <p14:creationId xmlns:p14="http://schemas.microsoft.com/office/powerpoint/2010/main" val="356418768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a:p>
        </p:txBody>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604239" y="748598"/>
            <a:ext cx="15838993" cy="1169551"/>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A. Decision Tree Regressor </a:t>
            </a:r>
            <a:endParaRPr lang="en-IN" sz="7000" b="1" dirty="0">
              <a:effectLst>
                <a:outerShdw blurRad="38100" dist="38100" dir="2700000" algn="tl">
                  <a:srgbClr val="000000">
                    <a:alpha val="43137"/>
                  </a:srgbClr>
                </a:outerShdw>
              </a:effectLst>
              <a:latin typeface="DM Sans Bold" charset="0"/>
            </a:endParaRPr>
          </a:p>
        </p:txBody>
      </p:sp>
      <p:pic>
        <p:nvPicPr>
          <p:cNvPr id="5" name="Picture 4">
            <a:extLst>
              <a:ext uri="{FF2B5EF4-FFF2-40B4-BE49-F238E27FC236}">
                <a16:creationId xmlns:a16="http://schemas.microsoft.com/office/drawing/2014/main" id="{F923F13D-692D-8613-1A12-01134D4A7038}"/>
              </a:ext>
            </a:extLst>
          </p:cNvPr>
          <p:cNvPicPr>
            <a:picLocks noChangeAspect="1"/>
          </p:cNvPicPr>
          <p:nvPr/>
        </p:nvPicPr>
        <p:blipFill>
          <a:blip r:embed="rId15"/>
          <a:stretch>
            <a:fillRect/>
          </a:stretch>
        </p:blipFill>
        <p:spPr>
          <a:xfrm>
            <a:off x="4191000" y="1943100"/>
            <a:ext cx="10812996" cy="811320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Freeform 27">
            <a:extLst>
              <a:ext uri="{FF2B5EF4-FFF2-40B4-BE49-F238E27FC236}">
                <a16:creationId xmlns:a16="http://schemas.microsoft.com/office/drawing/2014/main" id="{9A9E2660-C18F-47A5-55E2-A06C88B77357}"/>
              </a:ext>
            </a:extLst>
          </p:cNvPr>
          <p:cNvSpPr/>
          <p:nvPr/>
        </p:nvSpPr>
        <p:spPr>
          <a:xfrm flipH="1">
            <a:off x="743551" y="2779306"/>
            <a:ext cx="2905550" cy="6314432"/>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dirty="0"/>
          </a:p>
        </p:txBody>
      </p:sp>
    </p:spTree>
    <p:extLst>
      <p:ext uri="{BB962C8B-B14F-4D97-AF65-F5344CB8AC3E}">
        <p14:creationId xmlns:p14="http://schemas.microsoft.com/office/powerpoint/2010/main" val="912858109"/>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950923" y="1119398"/>
            <a:ext cx="15838993" cy="2277547"/>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B. </a:t>
            </a:r>
            <a:r>
              <a:rPr lang="en-US" sz="7200" dirty="0">
                <a:latin typeface="Berlin Sans FB" panose="020E0602020502020306" pitchFamily="34" charset="0"/>
              </a:rPr>
              <a:t>Linear Regression</a:t>
            </a:r>
          </a:p>
          <a:p>
            <a:pPr algn="ctr"/>
            <a:endParaRPr lang="en-IN" sz="7000" b="1" dirty="0">
              <a:effectLst>
                <a:outerShdw blurRad="38100" dist="38100" dir="2700000" algn="tl">
                  <a:srgbClr val="000000">
                    <a:alpha val="43137"/>
                  </a:srgbClr>
                </a:outerShdw>
              </a:effectLst>
              <a:latin typeface="DM Sans Bold" charset="0"/>
            </a:endParaRPr>
          </a:p>
        </p:txBody>
      </p:sp>
      <p:sp>
        <p:nvSpPr>
          <p:cNvPr id="3" name="Rectangle: Rounded Corners 2">
            <a:extLst>
              <a:ext uri="{FF2B5EF4-FFF2-40B4-BE49-F238E27FC236}">
                <a16:creationId xmlns:a16="http://schemas.microsoft.com/office/drawing/2014/main" id="{F986F061-F2C8-945A-DF78-E712496C7624}"/>
              </a:ext>
            </a:extLst>
          </p:cNvPr>
          <p:cNvSpPr/>
          <p:nvPr/>
        </p:nvSpPr>
        <p:spPr>
          <a:xfrm>
            <a:off x="1950923" y="2324100"/>
            <a:ext cx="15041677" cy="693419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buFont typeface="Arial" panose="020B0604020202020204" pitchFamily="34" charset="0"/>
              <a:buChar char="•"/>
            </a:pPr>
            <a:r>
              <a:rPr lang="en-US" sz="4000" b="0" i="0" dirty="0">
                <a:solidFill>
                  <a:srgbClr val="0D0D0D"/>
                </a:solidFill>
                <a:effectLst/>
                <a:highlight>
                  <a:srgbClr val="FFFFFF"/>
                </a:highlight>
                <a:latin typeface="Centaur" panose="02030504050205020304" pitchFamily="18" charset="0"/>
              </a:rPr>
              <a:t>Linear Regression is a simple and commonly used regression algorithm that assumes a linear relationship between the input features and the target variable.</a:t>
            </a:r>
          </a:p>
          <a:p>
            <a:pPr algn="just"/>
            <a:endParaRPr lang="en-US" sz="4000" b="0" i="0" dirty="0">
              <a:solidFill>
                <a:srgbClr val="0D0D0D"/>
              </a:solidFill>
              <a:effectLst/>
              <a:highlight>
                <a:srgbClr val="FFFFFF"/>
              </a:highlight>
              <a:latin typeface="Centaur" panose="02030504050205020304" pitchFamily="18" charset="0"/>
            </a:endParaRPr>
          </a:p>
          <a:p>
            <a:pPr algn="just">
              <a:buFont typeface="Arial" panose="020B0604020202020204" pitchFamily="34" charset="0"/>
              <a:buChar char="•"/>
            </a:pPr>
            <a:r>
              <a:rPr lang="en-US" sz="4000" b="0" i="0" dirty="0">
                <a:solidFill>
                  <a:srgbClr val="0D0D0D"/>
                </a:solidFill>
                <a:effectLst/>
                <a:highlight>
                  <a:srgbClr val="FFFFFF"/>
                </a:highlight>
                <a:latin typeface="Centaur" panose="02030504050205020304" pitchFamily="18" charset="0"/>
              </a:rPr>
              <a:t>It finds the best-fitting linear equation to describe the relationship between the independent variables and the dependent variable.</a:t>
            </a:r>
          </a:p>
          <a:p>
            <a:pPr algn="just"/>
            <a:endParaRPr lang="en-US" sz="4000" b="0" i="0" dirty="0">
              <a:solidFill>
                <a:srgbClr val="0D0D0D"/>
              </a:solidFill>
              <a:effectLst/>
              <a:highlight>
                <a:srgbClr val="FFFFFF"/>
              </a:highlight>
              <a:latin typeface="Centaur" panose="02030504050205020304" pitchFamily="18" charset="0"/>
            </a:endParaRPr>
          </a:p>
        </p:txBody>
      </p:sp>
    </p:spTree>
    <p:extLst>
      <p:ext uri="{BB962C8B-B14F-4D97-AF65-F5344CB8AC3E}">
        <p14:creationId xmlns:p14="http://schemas.microsoft.com/office/powerpoint/2010/main" val="771881885"/>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905000" y="315241"/>
            <a:ext cx="15838993" cy="2277547"/>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B. </a:t>
            </a:r>
            <a:r>
              <a:rPr lang="en-US" sz="7200" dirty="0">
                <a:latin typeface="Berlin Sans FB" panose="020E0602020502020306" pitchFamily="34" charset="0"/>
              </a:rPr>
              <a:t>Linear Regression</a:t>
            </a:r>
          </a:p>
          <a:p>
            <a:pPr algn="ctr"/>
            <a:endParaRPr lang="en-IN" sz="7000" b="1" dirty="0">
              <a:effectLst>
                <a:outerShdw blurRad="38100" dist="38100" dir="2700000" algn="tl">
                  <a:srgbClr val="000000">
                    <a:alpha val="43137"/>
                  </a:srgbClr>
                </a:outerShdw>
              </a:effectLst>
              <a:latin typeface="DM Sans Bold" charset="0"/>
            </a:endParaRPr>
          </a:p>
        </p:txBody>
      </p:sp>
      <p:pic>
        <p:nvPicPr>
          <p:cNvPr id="5" name="Picture 4">
            <a:extLst>
              <a:ext uri="{FF2B5EF4-FFF2-40B4-BE49-F238E27FC236}">
                <a16:creationId xmlns:a16="http://schemas.microsoft.com/office/drawing/2014/main" id="{CE2DF9E0-C738-88B3-8B0A-B910852EC484}"/>
              </a:ext>
            </a:extLst>
          </p:cNvPr>
          <p:cNvPicPr>
            <a:picLocks noChangeAspect="1"/>
          </p:cNvPicPr>
          <p:nvPr/>
        </p:nvPicPr>
        <p:blipFill>
          <a:blip r:embed="rId15"/>
          <a:stretch>
            <a:fillRect/>
          </a:stretch>
        </p:blipFill>
        <p:spPr>
          <a:xfrm>
            <a:off x="3962400" y="1485900"/>
            <a:ext cx="11908110" cy="84374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Freeform 27">
            <a:extLst>
              <a:ext uri="{FF2B5EF4-FFF2-40B4-BE49-F238E27FC236}">
                <a16:creationId xmlns:a16="http://schemas.microsoft.com/office/drawing/2014/main" id="{281751FD-7A0C-BE32-CA51-577C94089607}"/>
              </a:ext>
            </a:extLst>
          </p:cNvPr>
          <p:cNvSpPr/>
          <p:nvPr/>
        </p:nvSpPr>
        <p:spPr>
          <a:xfrm flipH="1">
            <a:off x="743551" y="2779306"/>
            <a:ext cx="2905550" cy="6314432"/>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dirty="0"/>
          </a:p>
        </p:txBody>
      </p:sp>
    </p:spTree>
    <p:extLst>
      <p:ext uri="{BB962C8B-B14F-4D97-AF65-F5344CB8AC3E}">
        <p14:creationId xmlns:p14="http://schemas.microsoft.com/office/powerpoint/2010/main" val="2726525339"/>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950923" y="1160376"/>
            <a:ext cx="15838993" cy="3385542"/>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C. </a:t>
            </a:r>
            <a:r>
              <a:rPr lang="en-US" sz="7200" dirty="0">
                <a:latin typeface="Berlin Sans FB" panose="020E0602020502020306" pitchFamily="34" charset="0"/>
              </a:rPr>
              <a:t>Random Forest Regression</a:t>
            </a:r>
          </a:p>
          <a:p>
            <a:pPr algn="ctr"/>
            <a:endParaRPr lang="en-US" sz="7200" dirty="0">
              <a:latin typeface="Berlin Sans FB" panose="020E0602020502020306" pitchFamily="34" charset="0"/>
            </a:endParaRPr>
          </a:p>
          <a:p>
            <a:pPr algn="ctr"/>
            <a:endParaRPr lang="en-IN" sz="7000" b="1" dirty="0">
              <a:effectLst>
                <a:outerShdw blurRad="38100" dist="38100" dir="2700000" algn="tl">
                  <a:srgbClr val="000000">
                    <a:alpha val="43137"/>
                  </a:srgbClr>
                </a:outerShdw>
              </a:effectLst>
              <a:latin typeface="DM Sans Bold" charset="0"/>
            </a:endParaRPr>
          </a:p>
        </p:txBody>
      </p:sp>
      <p:sp>
        <p:nvSpPr>
          <p:cNvPr id="3" name="Rectangle: Rounded Corners 2">
            <a:extLst>
              <a:ext uri="{FF2B5EF4-FFF2-40B4-BE49-F238E27FC236}">
                <a16:creationId xmlns:a16="http://schemas.microsoft.com/office/drawing/2014/main" id="{F97B2CE4-4282-09D4-85AC-8A5DEDD939F4}"/>
              </a:ext>
            </a:extLst>
          </p:cNvPr>
          <p:cNvSpPr/>
          <p:nvPr/>
        </p:nvSpPr>
        <p:spPr>
          <a:xfrm>
            <a:off x="1764725" y="2488008"/>
            <a:ext cx="15041677" cy="693419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marL="285750" indent="-285750" algn="just">
              <a:buFont typeface="Arial" panose="020B0604020202020204" pitchFamily="34" charset="0"/>
              <a:buChar char="•"/>
            </a:pPr>
            <a:r>
              <a:rPr lang="en-US" sz="4000" b="0" i="0" dirty="0">
                <a:solidFill>
                  <a:srgbClr val="0D0D0D"/>
                </a:solidFill>
                <a:effectLst/>
                <a:highlight>
                  <a:srgbClr val="FFFFFF"/>
                </a:highlight>
                <a:latin typeface="Centaur" panose="02030504050205020304" pitchFamily="18" charset="0"/>
              </a:rPr>
              <a:t>Random Forest Regression is an ensemble learning method that builds multiple decision trees during training and outputs the average prediction of the individual trees.</a:t>
            </a:r>
          </a:p>
          <a:p>
            <a:pPr marL="285750" indent="-285750" algn="just">
              <a:buFont typeface="Arial" panose="020B0604020202020204" pitchFamily="34" charset="0"/>
              <a:buChar char="•"/>
            </a:pPr>
            <a:endParaRPr lang="en-US" sz="4000" b="0" i="0" dirty="0">
              <a:solidFill>
                <a:srgbClr val="0D0D0D"/>
              </a:solidFill>
              <a:effectLst/>
              <a:highlight>
                <a:srgbClr val="FFFFFF"/>
              </a:highlight>
              <a:latin typeface="Centaur" panose="02030504050205020304" pitchFamily="18" charset="0"/>
            </a:endParaRPr>
          </a:p>
          <a:p>
            <a:pPr marL="285750" indent="-285750" algn="just">
              <a:buFont typeface="Arial" panose="020B0604020202020204" pitchFamily="34" charset="0"/>
              <a:buChar char="•"/>
            </a:pPr>
            <a:r>
              <a:rPr lang="en-US" sz="4000" b="0" i="0" dirty="0">
                <a:solidFill>
                  <a:srgbClr val="0D0D0D"/>
                </a:solidFill>
                <a:effectLst/>
                <a:highlight>
                  <a:srgbClr val="FFFFFF"/>
                </a:highlight>
                <a:latin typeface="Centaur" panose="02030504050205020304" pitchFamily="18" charset="0"/>
              </a:rPr>
              <a:t>It improves upon Decision Trees by reducing overfitting and increasing robustness through the use of bootstrapping and feature randomness.</a:t>
            </a:r>
          </a:p>
          <a:p>
            <a:pPr marL="285750" indent="-285750" algn="just">
              <a:buFont typeface="Arial" panose="020B0604020202020204" pitchFamily="34" charset="0"/>
              <a:buChar char="•"/>
            </a:pPr>
            <a:endParaRPr lang="en-US" sz="4000" b="0" i="0" dirty="0">
              <a:solidFill>
                <a:srgbClr val="0D0D0D"/>
              </a:solidFill>
              <a:effectLst/>
              <a:highlight>
                <a:srgbClr val="FFFFFF"/>
              </a:highlight>
              <a:latin typeface="Centaur" panose="02030504050205020304" pitchFamily="18" charset="0"/>
            </a:endParaRPr>
          </a:p>
          <a:p>
            <a:pPr marL="285750" indent="-285750" algn="just">
              <a:buFont typeface="Arial" panose="020B0604020202020204" pitchFamily="34" charset="0"/>
              <a:buChar char="•"/>
            </a:pPr>
            <a:endParaRPr lang="en-IN" sz="4000" dirty="0">
              <a:latin typeface="Centaur" panose="02030504050205020304" pitchFamily="18" charset="0"/>
            </a:endParaRPr>
          </a:p>
        </p:txBody>
      </p:sp>
    </p:spTree>
    <p:extLst>
      <p:ext uri="{BB962C8B-B14F-4D97-AF65-F5344CB8AC3E}">
        <p14:creationId xmlns:p14="http://schemas.microsoft.com/office/powerpoint/2010/main" val="291814422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994850" y="-3337939"/>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grpSp>
        <p:nvGrpSpPr>
          <p:cNvPr id="4" name="Group 4"/>
          <p:cNvGrpSpPr/>
          <p:nvPr/>
        </p:nvGrpSpPr>
        <p:grpSpPr>
          <a:xfrm>
            <a:off x="1652887" y="5327244"/>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1590011" y="3677396"/>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dirty="0"/>
            </a:p>
          </p:txBody>
        </p:sp>
      </p:grpSp>
      <p:grpSp>
        <p:nvGrpSpPr>
          <p:cNvPr id="10" name="Group 10"/>
          <p:cNvGrpSpPr/>
          <p:nvPr/>
        </p:nvGrpSpPr>
        <p:grpSpPr>
          <a:xfrm>
            <a:off x="1652887" y="6743700"/>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dirty="0"/>
            </a:p>
          </p:txBody>
        </p:sp>
      </p:grpSp>
      <p:grpSp>
        <p:nvGrpSpPr>
          <p:cNvPr id="13" name="Group 13"/>
          <p:cNvGrpSpPr/>
          <p:nvPr/>
        </p:nvGrpSpPr>
        <p:grpSpPr>
          <a:xfrm>
            <a:off x="9143999" y="3671303"/>
            <a:ext cx="502056" cy="50205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6" name="TextBox 16"/>
          <p:cNvSpPr txBox="1"/>
          <p:nvPr/>
        </p:nvSpPr>
        <p:spPr>
          <a:xfrm>
            <a:off x="4038600" y="1722228"/>
            <a:ext cx="10591800" cy="1166538"/>
          </a:xfrm>
          <a:prstGeom prst="rect">
            <a:avLst/>
          </a:prstGeom>
        </p:spPr>
        <p:txBody>
          <a:bodyPr wrap="square" lIns="0" tIns="0" rIns="0" bIns="0" rtlCol="0" anchor="t">
            <a:spAutoFit/>
          </a:bodyPr>
          <a:lstStyle/>
          <a:p>
            <a:pPr>
              <a:lnSpc>
                <a:spcPts val="8730"/>
              </a:lnSpc>
            </a:pPr>
            <a:r>
              <a:rPr lang="en-US" sz="9000" dirty="0">
                <a:solidFill>
                  <a:srgbClr val="000000"/>
                </a:solidFill>
                <a:latin typeface="DM Sans Bold"/>
              </a:rPr>
              <a:t>Outline Of Project</a:t>
            </a:r>
          </a:p>
        </p:txBody>
      </p:sp>
      <p:sp>
        <p:nvSpPr>
          <p:cNvPr id="25" name="Freeform 2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Freeform 26"/>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7" name="Freeform 2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8" name="Freeform 28"/>
          <p:cNvSpPr/>
          <p:nvPr/>
        </p:nvSpPr>
        <p:spPr>
          <a:xfrm>
            <a:off x="11426707" y="9201336"/>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29" name="Freeform 29"/>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30" name="Freeform 30"/>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31" name="Freeform 31"/>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32" name="Freeform 3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grpSp>
        <p:nvGrpSpPr>
          <p:cNvPr id="33" name="Group 4">
            <a:extLst>
              <a:ext uri="{FF2B5EF4-FFF2-40B4-BE49-F238E27FC236}">
                <a16:creationId xmlns:a16="http://schemas.microsoft.com/office/drawing/2014/main" id="{E36194F3-4F3D-C035-40F3-6F5CD9B0CFCF}"/>
              </a:ext>
            </a:extLst>
          </p:cNvPr>
          <p:cNvGrpSpPr/>
          <p:nvPr/>
        </p:nvGrpSpPr>
        <p:grpSpPr>
          <a:xfrm>
            <a:off x="9143997" y="5315576"/>
            <a:ext cx="502056" cy="502056"/>
            <a:chOff x="0" y="0"/>
            <a:chExt cx="812800" cy="812800"/>
          </a:xfrm>
        </p:grpSpPr>
        <p:sp>
          <p:nvSpPr>
            <p:cNvPr id="34" name="Freeform 5">
              <a:extLst>
                <a:ext uri="{FF2B5EF4-FFF2-40B4-BE49-F238E27FC236}">
                  <a16:creationId xmlns:a16="http://schemas.microsoft.com/office/drawing/2014/main" id="{1723F091-E21A-8624-E877-2E692F62337D}"/>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35" name="TextBox 6">
              <a:extLst>
                <a:ext uri="{FF2B5EF4-FFF2-40B4-BE49-F238E27FC236}">
                  <a16:creationId xmlns:a16="http://schemas.microsoft.com/office/drawing/2014/main" id="{59816975-ADA8-C8A2-A2F1-5BE5D79662C8}"/>
                </a:ext>
              </a:extLst>
            </p:cNvPr>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dirty="0"/>
            </a:p>
          </p:txBody>
        </p:sp>
      </p:grpSp>
      <p:grpSp>
        <p:nvGrpSpPr>
          <p:cNvPr id="36" name="Group 4">
            <a:extLst>
              <a:ext uri="{FF2B5EF4-FFF2-40B4-BE49-F238E27FC236}">
                <a16:creationId xmlns:a16="http://schemas.microsoft.com/office/drawing/2014/main" id="{20C4FA5D-A764-2DF8-13E1-ECE08758A3FC}"/>
              </a:ext>
            </a:extLst>
          </p:cNvPr>
          <p:cNvGrpSpPr/>
          <p:nvPr/>
        </p:nvGrpSpPr>
        <p:grpSpPr>
          <a:xfrm>
            <a:off x="9083472" y="6879020"/>
            <a:ext cx="502056" cy="502056"/>
            <a:chOff x="0" y="0"/>
            <a:chExt cx="812800" cy="812800"/>
          </a:xfrm>
        </p:grpSpPr>
        <p:sp>
          <p:nvSpPr>
            <p:cNvPr id="37" name="Freeform 5">
              <a:extLst>
                <a:ext uri="{FF2B5EF4-FFF2-40B4-BE49-F238E27FC236}">
                  <a16:creationId xmlns:a16="http://schemas.microsoft.com/office/drawing/2014/main" id="{3DD818B4-D770-2AAE-F2FB-2BAF395A4C46}"/>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38" name="TextBox 6">
              <a:extLst>
                <a:ext uri="{FF2B5EF4-FFF2-40B4-BE49-F238E27FC236}">
                  <a16:creationId xmlns:a16="http://schemas.microsoft.com/office/drawing/2014/main" id="{96CDADC1-5F29-B77B-D567-11124831A29F}"/>
                </a:ext>
              </a:extLst>
            </p:cNvPr>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42" name="TextBox 41">
            <a:extLst>
              <a:ext uri="{FF2B5EF4-FFF2-40B4-BE49-F238E27FC236}">
                <a16:creationId xmlns:a16="http://schemas.microsoft.com/office/drawing/2014/main" id="{CC2AF9B9-F89A-8CA0-D4A6-802293CDE476}"/>
              </a:ext>
            </a:extLst>
          </p:cNvPr>
          <p:cNvSpPr txBox="1"/>
          <p:nvPr/>
        </p:nvSpPr>
        <p:spPr>
          <a:xfrm>
            <a:off x="2455767" y="3484996"/>
            <a:ext cx="4478433" cy="630942"/>
          </a:xfrm>
          <a:prstGeom prst="rect">
            <a:avLst/>
          </a:prstGeom>
          <a:noFill/>
        </p:spPr>
        <p:txBody>
          <a:bodyPr wrap="square" rtlCol="0">
            <a:spAutoFit/>
          </a:bodyPr>
          <a:lstStyle/>
          <a:p>
            <a:r>
              <a:rPr lang="en-IN" sz="3500" dirty="0">
                <a:latin typeface="Berlin Sans FB" panose="020E0602020502020306" pitchFamily="34" charset="0"/>
              </a:rPr>
              <a:t>Motivation</a:t>
            </a:r>
          </a:p>
        </p:txBody>
      </p:sp>
      <p:sp>
        <p:nvSpPr>
          <p:cNvPr id="49" name="TextBox 48">
            <a:extLst>
              <a:ext uri="{FF2B5EF4-FFF2-40B4-BE49-F238E27FC236}">
                <a16:creationId xmlns:a16="http://schemas.microsoft.com/office/drawing/2014/main" id="{C149852F-B2F5-10D3-1871-7AF61C8C11A0}"/>
              </a:ext>
            </a:extLst>
          </p:cNvPr>
          <p:cNvSpPr txBox="1"/>
          <p:nvPr/>
        </p:nvSpPr>
        <p:spPr>
          <a:xfrm>
            <a:off x="2622474" y="5257014"/>
            <a:ext cx="4230518" cy="630942"/>
          </a:xfrm>
          <a:prstGeom prst="rect">
            <a:avLst/>
          </a:prstGeom>
          <a:noFill/>
        </p:spPr>
        <p:txBody>
          <a:bodyPr wrap="square" rtlCol="0">
            <a:spAutoFit/>
          </a:bodyPr>
          <a:lstStyle/>
          <a:p>
            <a:r>
              <a:rPr lang="en-IN" sz="3500" dirty="0">
                <a:latin typeface="Berlin Sans FB" panose="020E0602020502020306" pitchFamily="34" charset="0"/>
              </a:rPr>
              <a:t>Introduction</a:t>
            </a:r>
          </a:p>
        </p:txBody>
      </p:sp>
      <p:sp>
        <p:nvSpPr>
          <p:cNvPr id="50" name="TextBox 49">
            <a:extLst>
              <a:ext uri="{FF2B5EF4-FFF2-40B4-BE49-F238E27FC236}">
                <a16:creationId xmlns:a16="http://schemas.microsoft.com/office/drawing/2014/main" id="{414E49B5-4E7D-9646-2B60-EB824477B2C7}"/>
              </a:ext>
            </a:extLst>
          </p:cNvPr>
          <p:cNvSpPr txBox="1"/>
          <p:nvPr/>
        </p:nvSpPr>
        <p:spPr>
          <a:xfrm>
            <a:off x="2599022" y="6724921"/>
            <a:ext cx="4647427" cy="630942"/>
          </a:xfrm>
          <a:prstGeom prst="rect">
            <a:avLst/>
          </a:prstGeom>
          <a:noFill/>
        </p:spPr>
        <p:txBody>
          <a:bodyPr wrap="square" rtlCol="0">
            <a:spAutoFit/>
          </a:bodyPr>
          <a:lstStyle/>
          <a:p>
            <a:r>
              <a:rPr lang="en-IN" sz="3500" dirty="0" err="1">
                <a:latin typeface="Berlin Sans FB" panose="020E0602020502020306" pitchFamily="34" charset="0"/>
              </a:rPr>
              <a:t>DataSet</a:t>
            </a:r>
            <a:endParaRPr lang="en-IN" sz="3500" dirty="0">
              <a:latin typeface="Berlin Sans FB" panose="020E0602020502020306" pitchFamily="34" charset="0"/>
            </a:endParaRPr>
          </a:p>
        </p:txBody>
      </p:sp>
      <p:sp>
        <p:nvSpPr>
          <p:cNvPr id="51" name="TextBox 50">
            <a:extLst>
              <a:ext uri="{FF2B5EF4-FFF2-40B4-BE49-F238E27FC236}">
                <a16:creationId xmlns:a16="http://schemas.microsoft.com/office/drawing/2014/main" id="{9315CC34-7BAF-8952-3D7A-64662C792598}"/>
              </a:ext>
            </a:extLst>
          </p:cNvPr>
          <p:cNvSpPr txBox="1"/>
          <p:nvPr/>
        </p:nvSpPr>
        <p:spPr>
          <a:xfrm>
            <a:off x="2648745" y="8362049"/>
            <a:ext cx="4437856" cy="630942"/>
          </a:xfrm>
          <a:prstGeom prst="rect">
            <a:avLst/>
          </a:prstGeom>
          <a:noFill/>
        </p:spPr>
        <p:txBody>
          <a:bodyPr wrap="square" rtlCol="0">
            <a:spAutoFit/>
          </a:bodyPr>
          <a:lstStyle/>
          <a:p>
            <a:r>
              <a:rPr lang="en-IN" sz="3500" dirty="0">
                <a:latin typeface="Berlin Sans FB" panose="020E0602020502020306" pitchFamily="34" charset="0"/>
              </a:rPr>
              <a:t>Research Methodology</a:t>
            </a:r>
          </a:p>
        </p:txBody>
      </p:sp>
      <p:sp>
        <p:nvSpPr>
          <p:cNvPr id="52" name="TextBox 51">
            <a:extLst>
              <a:ext uri="{FF2B5EF4-FFF2-40B4-BE49-F238E27FC236}">
                <a16:creationId xmlns:a16="http://schemas.microsoft.com/office/drawing/2014/main" id="{A374BA8B-3B9E-EDA1-084F-44188491FD95}"/>
              </a:ext>
            </a:extLst>
          </p:cNvPr>
          <p:cNvSpPr txBox="1"/>
          <p:nvPr/>
        </p:nvSpPr>
        <p:spPr>
          <a:xfrm>
            <a:off x="10169474" y="3671303"/>
            <a:ext cx="4800600" cy="630942"/>
          </a:xfrm>
          <a:prstGeom prst="rect">
            <a:avLst/>
          </a:prstGeom>
          <a:noFill/>
        </p:spPr>
        <p:txBody>
          <a:bodyPr wrap="square" rtlCol="0">
            <a:spAutoFit/>
          </a:bodyPr>
          <a:lstStyle/>
          <a:p>
            <a:r>
              <a:rPr lang="en-IN" sz="3500" dirty="0">
                <a:latin typeface="Berlin Sans FB" panose="020E0602020502020306" pitchFamily="34" charset="0"/>
              </a:rPr>
              <a:t>Results &amp; Testing</a:t>
            </a:r>
          </a:p>
        </p:txBody>
      </p:sp>
      <p:sp>
        <p:nvSpPr>
          <p:cNvPr id="53" name="TextBox 52">
            <a:extLst>
              <a:ext uri="{FF2B5EF4-FFF2-40B4-BE49-F238E27FC236}">
                <a16:creationId xmlns:a16="http://schemas.microsoft.com/office/drawing/2014/main" id="{3CC157DF-A121-C45B-62DA-4D3C2CE722EA}"/>
              </a:ext>
            </a:extLst>
          </p:cNvPr>
          <p:cNvSpPr txBox="1"/>
          <p:nvPr/>
        </p:nvSpPr>
        <p:spPr>
          <a:xfrm>
            <a:off x="10098605" y="5330759"/>
            <a:ext cx="4497382" cy="630942"/>
          </a:xfrm>
          <a:prstGeom prst="rect">
            <a:avLst/>
          </a:prstGeom>
          <a:noFill/>
        </p:spPr>
        <p:txBody>
          <a:bodyPr wrap="square" rtlCol="0">
            <a:spAutoFit/>
          </a:bodyPr>
          <a:lstStyle/>
          <a:p>
            <a:r>
              <a:rPr lang="en-IN" sz="3500" dirty="0">
                <a:latin typeface="Berlin Sans FB" panose="020E0602020502020306" pitchFamily="34" charset="0"/>
              </a:rPr>
              <a:t>Conclusion</a:t>
            </a:r>
            <a:r>
              <a:rPr lang="en-IN" dirty="0"/>
              <a:t> </a:t>
            </a:r>
          </a:p>
        </p:txBody>
      </p:sp>
      <p:grpSp>
        <p:nvGrpSpPr>
          <p:cNvPr id="56" name="Group 10">
            <a:extLst>
              <a:ext uri="{FF2B5EF4-FFF2-40B4-BE49-F238E27FC236}">
                <a16:creationId xmlns:a16="http://schemas.microsoft.com/office/drawing/2014/main" id="{2CAD63D4-103B-529B-568A-8E8A1BBA4862}"/>
              </a:ext>
            </a:extLst>
          </p:cNvPr>
          <p:cNvGrpSpPr/>
          <p:nvPr/>
        </p:nvGrpSpPr>
        <p:grpSpPr>
          <a:xfrm>
            <a:off x="1577608" y="8314032"/>
            <a:ext cx="502056" cy="502056"/>
            <a:chOff x="0" y="0"/>
            <a:chExt cx="812800" cy="812800"/>
          </a:xfrm>
        </p:grpSpPr>
        <p:sp>
          <p:nvSpPr>
            <p:cNvPr id="57" name="Freeform 11">
              <a:extLst>
                <a:ext uri="{FF2B5EF4-FFF2-40B4-BE49-F238E27FC236}">
                  <a16:creationId xmlns:a16="http://schemas.microsoft.com/office/drawing/2014/main" id="{E6BFA882-7DA3-6DB8-DD5B-38E0A15705BB}"/>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58" name="TextBox 12">
              <a:extLst>
                <a:ext uri="{FF2B5EF4-FFF2-40B4-BE49-F238E27FC236}">
                  <a16:creationId xmlns:a16="http://schemas.microsoft.com/office/drawing/2014/main" id="{1146B53A-BBC0-5C12-CBF2-BF4E4982CC62}"/>
                </a:ext>
              </a:extLst>
            </p:cNvPr>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dirty="0"/>
            </a:p>
          </p:txBody>
        </p:sp>
      </p:grpSp>
      <p:sp>
        <p:nvSpPr>
          <p:cNvPr id="62" name="TextBox 61">
            <a:extLst>
              <a:ext uri="{FF2B5EF4-FFF2-40B4-BE49-F238E27FC236}">
                <a16:creationId xmlns:a16="http://schemas.microsoft.com/office/drawing/2014/main" id="{43EB4566-39AB-6FE7-3E22-9AD09830C415}"/>
              </a:ext>
            </a:extLst>
          </p:cNvPr>
          <p:cNvSpPr txBox="1"/>
          <p:nvPr/>
        </p:nvSpPr>
        <p:spPr>
          <a:xfrm>
            <a:off x="10037753" y="6727895"/>
            <a:ext cx="3733800" cy="630942"/>
          </a:xfrm>
          <a:prstGeom prst="rect">
            <a:avLst/>
          </a:prstGeom>
          <a:noFill/>
        </p:spPr>
        <p:txBody>
          <a:bodyPr wrap="square" rtlCol="0">
            <a:spAutoFit/>
          </a:bodyPr>
          <a:lstStyle/>
          <a:p>
            <a:r>
              <a:rPr lang="en-IN" sz="3500" dirty="0">
                <a:latin typeface="Berlin Sans FB" panose="020E0602020502020306" pitchFamily="34" charset="0"/>
              </a:rPr>
              <a:t>Limitation</a:t>
            </a:r>
          </a:p>
        </p:txBody>
      </p:sp>
      <p:cxnSp>
        <p:nvCxnSpPr>
          <p:cNvPr id="76" name="Straight Connector 75">
            <a:extLst>
              <a:ext uri="{FF2B5EF4-FFF2-40B4-BE49-F238E27FC236}">
                <a16:creationId xmlns:a16="http://schemas.microsoft.com/office/drawing/2014/main" id="{3E7FD629-F6FA-BD30-9DBF-47D8504F9CD9}"/>
              </a:ext>
            </a:extLst>
          </p:cNvPr>
          <p:cNvCxnSpPr/>
          <p:nvPr/>
        </p:nvCxnSpPr>
        <p:spPr>
          <a:xfrm>
            <a:off x="7086601" y="8816088"/>
            <a:ext cx="1142999" cy="0"/>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DD902FB1-1B55-19FE-4C27-854CA31E90FD}"/>
              </a:ext>
            </a:extLst>
          </p:cNvPr>
          <p:cNvCxnSpPr>
            <a:cxnSpLocks/>
          </p:cNvCxnSpPr>
          <p:nvPr/>
        </p:nvCxnSpPr>
        <p:spPr>
          <a:xfrm>
            <a:off x="8270926" y="8191500"/>
            <a:ext cx="0" cy="1905000"/>
          </a:xfrm>
          <a:prstGeom prst="line">
            <a:avLst/>
          </a:prstGeom>
        </p:spPr>
        <p:style>
          <a:lnRef idx="2">
            <a:schemeClr val="dk1"/>
          </a:lnRef>
          <a:fillRef idx="0">
            <a:schemeClr val="dk1"/>
          </a:fillRef>
          <a:effectRef idx="1">
            <a:schemeClr val="dk1"/>
          </a:effectRef>
          <a:fontRef idx="minor">
            <a:schemeClr val="tx1"/>
          </a:fontRef>
        </p:style>
      </p:cxnSp>
      <p:cxnSp>
        <p:nvCxnSpPr>
          <p:cNvPr id="83" name="Straight Arrow Connector 82">
            <a:extLst>
              <a:ext uri="{FF2B5EF4-FFF2-40B4-BE49-F238E27FC236}">
                <a16:creationId xmlns:a16="http://schemas.microsoft.com/office/drawing/2014/main" id="{FF2E0DAA-CF1A-B4CF-220B-E670E49BA026}"/>
              </a:ext>
            </a:extLst>
          </p:cNvPr>
          <p:cNvCxnSpPr>
            <a:cxnSpLocks/>
          </p:cNvCxnSpPr>
          <p:nvPr/>
        </p:nvCxnSpPr>
        <p:spPr>
          <a:xfrm>
            <a:off x="8229600" y="8191500"/>
            <a:ext cx="18494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a:extLst>
              <a:ext uri="{FF2B5EF4-FFF2-40B4-BE49-F238E27FC236}">
                <a16:creationId xmlns:a16="http://schemas.microsoft.com/office/drawing/2014/main" id="{41E975B8-1D70-A01E-9DF8-7E5F5DDC71D2}"/>
              </a:ext>
            </a:extLst>
          </p:cNvPr>
          <p:cNvCxnSpPr/>
          <p:nvPr/>
        </p:nvCxnSpPr>
        <p:spPr>
          <a:xfrm>
            <a:off x="8270926" y="10096500"/>
            <a:ext cx="19398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7" name="TextBox 86">
            <a:extLst>
              <a:ext uri="{FF2B5EF4-FFF2-40B4-BE49-F238E27FC236}">
                <a16:creationId xmlns:a16="http://schemas.microsoft.com/office/drawing/2014/main" id="{8AF57D38-8CD5-1E63-E46A-7157CF387ADE}"/>
              </a:ext>
            </a:extLst>
          </p:cNvPr>
          <p:cNvSpPr txBox="1"/>
          <p:nvPr/>
        </p:nvSpPr>
        <p:spPr>
          <a:xfrm>
            <a:off x="10359962" y="7915085"/>
            <a:ext cx="4080387" cy="523220"/>
          </a:xfrm>
          <a:prstGeom prst="rect">
            <a:avLst/>
          </a:prstGeom>
          <a:noFill/>
        </p:spPr>
        <p:txBody>
          <a:bodyPr wrap="square" rtlCol="0">
            <a:spAutoFit/>
          </a:bodyPr>
          <a:lstStyle/>
          <a:p>
            <a:r>
              <a:rPr lang="en-US" sz="2800" dirty="0">
                <a:latin typeface="Berlin Sans FB" panose="020E0602020502020306" pitchFamily="34" charset="0"/>
              </a:rPr>
              <a:t>Data Preprocessing</a:t>
            </a:r>
            <a:endParaRPr lang="en-IN" sz="2800" dirty="0">
              <a:latin typeface="Berlin Sans FB" panose="020E0602020502020306" pitchFamily="34" charset="0"/>
            </a:endParaRPr>
          </a:p>
        </p:txBody>
      </p:sp>
      <p:sp>
        <p:nvSpPr>
          <p:cNvPr id="88" name="TextBox 87">
            <a:extLst>
              <a:ext uri="{FF2B5EF4-FFF2-40B4-BE49-F238E27FC236}">
                <a16:creationId xmlns:a16="http://schemas.microsoft.com/office/drawing/2014/main" id="{2470A41A-6534-2712-6D90-831CE47C99BD}"/>
              </a:ext>
            </a:extLst>
          </p:cNvPr>
          <p:cNvSpPr txBox="1"/>
          <p:nvPr/>
        </p:nvSpPr>
        <p:spPr>
          <a:xfrm>
            <a:off x="10417947" y="9725680"/>
            <a:ext cx="3755253" cy="523220"/>
          </a:xfrm>
          <a:prstGeom prst="rect">
            <a:avLst/>
          </a:prstGeom>
          <a:noFill/>
        </p:spPr>
        <p:txBody>
          <a:bodyPr wrap="square" rtlCol="0">
            <a:spAutoFit/>
          </a:bodyPr>
          <a:lstStyle/>
          <a:p>
            <a:r>
              <a:rPr lang="en-US" sz="2800" dirty="0">
                <a:latin typeface="Berlin Sans FB" panose="020E0602020502020306" pitchFamily="34" charset="0"/>
              </a:rPr>
              <a:t>Model Deployment </a:t>
            </a:r>
            <a:endParaRPr lang="en-IN" sz="2800" dirty="0">
              <a:latin typeface="Berlin Sans FB" panose="020E0602020502020306" pitchFamily="34" charset="0"/>
            </a:endParaRPr>
          </a:p>
        </p:txBody>
      </p:sp>
    </p:spTree>
    <p:extLst>
      <p:ext uri="{BB962C8B-B14F-4D97-AF65-F5344CB8AC3E}">
        <p14:creationId xmlns:p14="http://schemas.microsoft.com/office/powerpoint/2010/main" val="1955505377"/>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950923" y="728377"/>
            <a:ext cx="15838993" cy="3385542"/>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C. </a:t>
            </a:r>
            <a:r>
              <a:rPr lang="en-US" sz="7200" dirty="0">
                <a:latin typeface="Berlin Sans FB" panose="020E0602020502020306" pitchFamily="34" charset="0"/>
              </a:rPr>
              <a:t>Random Forest Regression</a:t>
            </a:r>
          </a:p>
          <a:p>
            <a:pPr algn="ctr"/>
            <a:endParaRPr lang="en-US" sz="7200" dirty="0">
              <a:latin typeface="Berlin Sans FB" panose="020E0602020502020306" pitchFamily="34" charset="0"/>
            </a:endParaRPr>
          </a:p>
          <a:p>
            <a:pPr algn="ctr"/>
            <a:endParaRPr lang="en-IN" sz="7000" b="1" dirty="0">
              <a:effectLst>
                <a:outerShdw blurRad="38100" dist="38100" dir="2700000" algn="tl">
                  <a:srgbClr val="000000">
                    <a:alpha val="43137"/>
                  </a:srgbClr>
                </a:outerShdw>
              </a:effectLst>
              <a:latin typeface="DM Sans Bold" charset="0"/>
            </a:endParaRPr>
          </a:p>
        </p:txBody>
      </p:sp>
      <p:pic>
        <p:nvPicPr>
          <p:cNvPr id="5" name="Picture 4">
            <a:extLst>
              <a:ext uri="{FF2B5EF4-FFF2-40B4-BE49-F238E27FC236}">
                <a16:creationId xmlns:a16="http://schemas.microsoft.com/office/drawing/2014/main" id="{D186BB86-7D5A-D0E6-D9F4-F9B4E6B7DB1D}"/>
              </a:ext>
            </a:extLst>
          </p:cNvPr>
          <p:cNvPicPr>
            <a:picLocks noChangeAspect="1"/>
          </p:cNvPicPr>
          <p:nvPr/>
        </p:nvPicPr>
        <p:blipFill>
          <a:blip r:embed="rId15"/>
          <a:stretch>
            <a:fillRect/>
          </a:stretch>
        </p:blipFill>
        <p:spPr>
          <a:xfrm>
            <a:off x="4580296" y="2019300"/>
            <a:ext cx="10845705" cy="79719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Freeform 27">
            <a:extLst>
              <a:ext uri="{FF2B5EF4-FFF2-40B4-BE49-F238E27FC236}">
                <a16:creationId xmlns:a16="http://schemas.microsoft.com/office/drawing/2014/main" id="{60CF1668-CEDE-ADE9-A155-FCBDFA7524BE}"/>
              </a:ext>
            </a:extLst>
          </p:cNvPr>
          <p:cNvSpPr/>
          <p:nvPr/>
        </p:nvSpPr>
        <p:spPr>
          <a:xfrm flipH="1">
            <a:off x="743551" y="2779306"/>
            <a:ext cx="2905550" cy="6314432"/>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dirty="0"/>
          </a:p>
        </p:txBody>
      </p:sp>
    </p:spTree>
    <p:extLst>
      <p:ext uri="{BB962C8B-B14F-4D97-AF65-F5344CB8AC3E}">
        <p14:creationId xmlns:p14="http://schemas.microsoft.com/office/powerpoint/2010/main" val="1139866654"/>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950923" y="1157246"/>
            <a:ext cx="15838993" cy="2277547"/>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D. </a:t>
            </a:r>
            <a:r>
              <a:rPr lang="en-US" sz="7200" dirty="0">
                <a:latin typeface="Berlin Sans FB" panose="020E0602020502020306" pitchFamily="34" charset="0"/>
              </a:rPr>
              <a:t>Support Vector Machine</a:t>
            </a:r>
          </a:p>
          <a:p>
            <a:pPr algn="ctr"/>
            <a:endParaRPr lang="en-IN" sz="7000" b="1" dirty="0">
              <a:effectLst>
                <a:outerShdw blurRad="38100" dist="38100" dir="2700000" algn="tl">
                  <a:srgbClr val="000000">
                    <a:alpha val="43137"/>
                  </a:srgbClr>
                </a:outerShdw>
              </a:effectLst>
              <a:latin typeface="DM Sans Bold" charset="0"/>
            </a:endParaRPr>
          </a:p>
        </p:txBody>
      </p:sp>
      <p:sp>
        <p:nvSpPr>
          <p:cNvPr id="3" name="Rectangle: Rounded Corners 2">
            <a:extLst>
              <a:ext uri="{FF2B5EF4-FFF2-40B4-BE49-F238E27FC236}">
                <a16:creationId xmlns:a16="http://schemas.microsoft.com/office/drawing/2014/main" id="{CC2C68F3-0FFE-F7DA-2E25-FD58EC3650EF}"/>
              </a:ext>
            </a:extLst>
          </p:cNvPr>
          <p:cNvSpPr/>
          <p:nvPr/>
        </p:nvSpPr>
        <p:spPr>
          <a:xfrm>
            <a:off x="1950923" y="2324100"/>
            <a:ext cx="15041677" cy="693419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buFont typeface="Arial" panose="020B0604020202020204" pitchFamily="34" charset="0"/>
              <a:buChar char="•"/>
            </a:pPr>
            <a:r>
              <a:rPr lang="en-US" sz="4000" b="0" i="0" dirty="0">
                <a:solidFill>
                  <a:srgbClr val="0D0D0D"/>
                </a:solidFill>
                <a:effectLst/>
                <a:highlight>
                  <a:srgbClr val="FFFFFF"/>
                </a:highlight>
                <a:latin typeface="Centaur" panose="02030504050205020304" pitchFamily="18" charset="0"/>
              </a:rPr>
              <a:t>Support Vector Machine is a powerful supervised learning algorithm capable of performing linear or non-linear regression tasks.</a:t>
            </a:r>
          </a:p>
          <a:p>
            <a:pPr algn="just"/>
            <a:endParaRPr lang="en-US" sz="4000" b="0" i="0" dirty="0">
              <a:solidFill>
                <a:srgbClr val="0D0D0D"/>
              </a:solidFill>
              <a:effectLst/>
              <a:highlight>
                <a:srgbClr val="FFFFFF"/>
              </a:highlight>
              <a:latin typeface="Centaur" panose="02030504050205020304" pitchFamily="18" charset="0"/>
            </a:endParaRPr>
          </a:p>
          <a:p>
            <a:pPr algn="just">
              <a:buFont typeface="Arial" panose="020B0604020202020204" pitchFamily="34" charset="0"/>
              <a:buChar char="•"/>
            </a:pPr>
            <a:r>
              <a:rPr lang="en-US" sz="4000" b="0" i="0" dirty="0">
                <a:solidFill>
                  <a:srgbClr val="0D0D0D"/>
                </a:solidFill>
                <a:effectLst/>
                <a:highlight>
                  <a:srgbClr val="FFFFFF"/>
                </a:highlight>
                <a:latin typeface="Centaur" panose="02030504050205020304" pitchFamily="18" charset="0"/>
              </a:rPr>
              <a:t>In regression, SVM works by finding the hyperplane that best fits the data while maximizing the margin between the hyperplane and the closest data points.</a:t>
            </a:r>
          </a:p>
          <a:p>
            <a:pPr algn="just"/>
            <a:endParaRPr lang="en-IN" sz="4000" dirty="0">
              <a:latin typeface="Centaur" panose="02030504050205020304" pitchFamily="18" charset="0"/>
            </a:endParaRPr>
          </a:p>
        </p:txBody>
      </p:sp>
    </p:spTree>
    <p:extLst>
      <p:ext uri="{BB962C8B-B14F-4D97-AF65-F5344CB8AC3E}">
        <p14:creationId xmlns:p14="http://schemas.microsoft.com/office/powerpoint/2010/main" val="2162276215"/>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950923" y="761514"/>
            <a:ext cx="15838993" cy="2277547"/>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D. </a:t>
            </a:r>
            <a:r>
              <a:rPr lang="en-US" sz="7200" dirty="0">
                <a:latin typeface="Berlin Sans FB" panose="020E0602020502020306" pitchFamily="34" charset="0"/>
              </a:rPr>
              <a:t>Support Vector Machine</a:t>
            </a:r>
          </a:p>
          <a:p>
            <a:pPr algn="ctr"/>
            <a:endParaRPr lang="en-IN" sz="7000" b="1" dirty="0">
              <a:effectLst>
                <a:outerShdw blurRad="38100" dist="38100" dir="2700000" algn="tl">
                  <a:srgbClr val="000000">
                    <a:alpha val="43137"/>
                  </a:srgbClr>
                </a:outerShdw>
              </a:effectLst>
              <a:latin typeface="DM Sans Bold" charset="0"/>
            </a:endParaRPr>
          </a:p>
        </p:txBody>
      </p:sp>
      <p:pic>
        <p:nvPicPr>
          <p:cNvPr id="5" name="Picture 4">
            <a:extLst>
              <a:ext uri="{FF2B5EF4-FFF2-40B4-BE49-F238E27FC236}">
                <a16:creationId xmlns:a16="http://schemas.microsoft.com/office/drawing/2014/main" id="{6A6AF38D-680F-F5BE-96D3-7788FAEE7152}"/>
              </a:ext>
            </a:extLst>
          </p:cNvPr>
          <p:cNvPicPr>
            <a:picLocks noChangeAspect="1"/>
          </p:cNvPicPr>
          <p:nvPr/>
        </p:nvPicPr>
        <p:blipFill>
          <a:blip r:embed="rId15"/>
          <a:stretch>
            <a:fillRect/>
          </a:stretch>
        </p:blipFill>
        <p:spPr>
          <a:xfrm>
            <a:off x="4361421" y="2095500"/>
            <a:ext cx="10802379" cy="78575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Freeform 27">
            <a:extLst>
              <a:ext uri="{FF2B5EF4-FFF2-40B4-BE49-F238E27FC236}">
                <a16:creationId xmlns:a16="http://schemas.microsoft.com/office/drawing/2014/main" id="{1057FD8A-04BB-1E7D-7BE1-E0DFE5032B65}"/>
              </a:ext>
            </a:extLst>
          </p:cNvPr>
          <p:cNvSpPr/>
          <p:nvPr/>
        </p:nvSpPr>
        <p:spPr>
          <a:xfrm flipH="1">
            <a:off x="743551" y="2779306"/>
            <a:ext cx="2905550" cy="6314432"/>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dirty="0"/>
          </a:p>
        </p:txBody>
      </p:sp>
    </p:spTree>
    <p:extLst>
      <p:ext uri="{BB962C8B-B14F-4D97-AF65-F5344CB8AC3E}">
        <p14:creationId xmlns:p14="http://schemas.microsoft.com/office/powerpoint/2010/main" val="3846525119"/>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574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950923" y="1261827"/>
            <a:ext cx="15838993" cy="2277547"/>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E.  </a:t>
            </a:r>
            <a:r>
              <a:rPr lang="en-US" sz="7200" dirty="0">
                <a:latin typeface="Berlin Sans FB" panose="020E0602020502020306" pitchFamily="34" charset="0"/>
              </a:rPr>
              <a:t>K Neighbor Regressor</a:t>
            </a:r>
            <a:endParaRPr lang="en-IN" sz="7200" dirty="0">
              <a:latin typeface="Berlin Sans FB" panose="020E0602020502020306" pitchFamily="34" charset="0"/>
            </a:endParaRPr>
          </a:p>
          <a:p>
            <a:pPr algn="ctr"/>
            <a:endParaRPr lang="en-IN" sz="7000" b="1" dirty="0">
              <a:effectLst>
                <a:outerShdw blurRad="38100" dist="38100" dir="2700000" algn="tl">
                  <a:srgbClr val="000000">
                    <a:alpha val="43137"/>
                  </a:srgbClr>
                </a:outerShdw>
              </a:effectLst>
              <a:latin typeface="DM Sans Bold" charset="0"/>
            </a:endParaRPr>
          </a:p>
        </p:txBody>
      </p:sp>
      <p:sp>
        <p:nvSpPr>
          <p:cNvPr id="3" name="Rectangle: Rounded Corners 2">
            <a:extLst>
              <a:ext uri="{FF2B5EF4-FFF2-40B4-BE49-F238E27FC236}">
                <a16:creationId xmlns:a16="http://schemas.microsoft.com/office/drawing/2014/main" id="{BEB0C0B1-3E9C-3B72-CCBF-7E5A515798CC}"/>
              </a:ext>
            </a:extLst>
          </p:cNvPr>
          <p:cNvSpPr/>
          <p:nvPr/>
        </p:nvSpPr>
        <p:spPr>
          <a:xfrm>
            <a:off x="1638400" y="3158483"/>
            <a:ext cx="14698677" cy="6208039"/>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l">
              <a:buFont typeface="Arial" panose="020B0604020202020204" pitchFamily="34" charset="0"/>
              <a:buChar char="•"/>
            </a:pPr>
            <a:r>
              <a:rPr lang="en-US" sz="4000" b="0" i="0" dirty="0">
                <a:solidFill>
                  <a:srgbClr val="0D0D0D"/>
                </a:solidFill>
                <a:effectLst/>
                <a:highlight>
                  <a:srgbClr val="FFFFFF"/>
                </a:highlight>
                <a:latin typeface="Centaur" panose="02030504050205020304" pitchFamily="18" charset="0"/>
              </a:rPr>
              <a:t>K Nearest Neighbor Regressor is a non-parametric regression algorithm that predicts the target variable by averaging the values of the k nearest neighbors.</a:t>
            </a:r>
          </a:p>
          <a:p>
            <a:pPr algn="l"/>
            <a:endParaRPr lang="en-US" sz="4000" b="0" i="0" dirty="0">
              <a:solidFill>
                <a:srgbClr val="0D0D0D"/>
              </a:solidFill>
              <a:effectLst/>
              <a:highlight>
                <a:srgbClr val="FFFFFF"/>
              </a:highlight>
              <a:latin typeface="Centaur" panose="02030504050205020304" pitchFamily="18" charset="0"/>
            </a:endParaRPr>
          </a:p>
          <a:p>
            <a:pPr algn="l">
              <a:buFont typeface="Arial" panose="020B0604020202020204" pitchFamily="34" charset="0"/>
              <a:buChar char="•"/>
            </a:pPr>
            <a:r>
              <a:rPr lang="en-US" sz="4000" b="0" i="0" dirty="0">
                <a:solidFill>
                  <a:srgbClr val="0D0D0D"/>
                </a:solidFill>
                <a:effectLst/>
                <a:highlight>
                  <a:srgbClr val="FFFFFF"/>
                </a:highlight>
                <a:latin typeface="Centaur" panose="02030504050205020304" pitchFamily="18" charset="0"/>
              </a:rPr>
              <a:t>It is simple to implement and does not require a training phase, as the prediction is based on the similarity between the new data point and the existing training data.</a:t>
            </a:r>
          </a:p>
        </p:txBody>
      </p:sp>
    </p:spTree>
    <p:extLst>
      <p:ext uri="{BB962C8B-B14F-4D97-AF65-F5344CB8AC3E}">
        <p14:creationId xmlns:p14="http://schemas.microsoft.com/office/powerpoint/2010/main" val="3498252667"/>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3" name="TextBox 42">
            <a:extLst>
              <a:ext uri="{FF2B5EF4-FFF2-40B4-BE49-F238E27FC236}">
                <a16:creationId xmlns:a16="http://schemas.microsoft.com/office/drawing/2014/main" id="{13E7BDC9-D7D7-A978-7063-3AE25198B07C}"/>
              </a:ext>
            </a:extLst>
          </p:cNvPr>
          <p:cNvSpPr txBox="1"/>
          <p:nvPr/>
        </p:nvSpPr>
        <p:spPr>
          <a:xfrm>
            <a:off x="1794966" y="625726"/>
            <a:ext cx="15838993" cy="2277547"/>
          </a:xfrm>
          <a:prstGeom prst="rect">
            <a:avLst/>
          </a:prstGeom>
          <a:noFill/>
        </p:spPr>
        <p:txBody>
          <a:bodyPr wrap="square" rtlCol="0">
            <a:spAutoFit/>
          </a:bodyPr>
          <a:lstStyle/>
          <a:p>
            <a:pPr algn="ctr"/>
            <a:r>
              <a:rPr lang="en-US" sz="7000" b="1" dirty="0">
                <a:effectLst>
                  <a:outerShdw blurRad="38100" dist="38100" dir="2700000" algn="tl">
                    <a:srgbClr val="000000">
                      <a:alpha val="43137"/>
                    </a:srgbClr>
                  </a:outerShdw>
                </a:effectLst>
                <a:latin typeface="DM Sans Bold" charset="0"/>
              </a:rPr>
              <a:t>E.  </a:t>
            </a:r>
            <a:r>
              <a:rPr lang="en-US" sz="7200" dirty="0">
                <a:latin typeface="Berlin Sans FB" panose="020E0602020502020306" pitchFamily="34" charset="0"/>
              </a:rPr>
              <a:t>K Neighbor </a:t>
            </a:r>
            <a:r>
              <a:rPr lang="en-IN" sz="7200" dirty="0">
                <a:latin typeface="Berlin Sans FB" panose="020E0602020502020306" pitchFamily="34" charset="0"/>
              </a:rPr>
              <a:t>Regressor</a:t>
            </a:r>
          </a:p>
          <a:p>
            <a:pPr algn="ctr"/>
            <a:endParaRPr lang="en-IN" sz="7000" b="1" dirty="0">
              <a:effectLst>
                <a:outerShdw blurRad="38100" dist="38100" dir="2700000" algn="tl">
                  <a:srgbClr val="000000">
                    <a:alpha val="43137"/>
                  </a:srgbClr>
                </a:outerShdw>
              </a:effectLst>
              <a:latin typeface="DM Sans Bold" charset="0"/>
            </a:endParaRPr>
          </a:p>
        </p:txBody>
      </p:sp>
      <p:pic>
        <p:nvPicPr>
          <p:cNvPr id="7" name="Picture 6">
            <a:extLst>
              <a:ext uri="{FF2B5EF4-FFF2-40B4-BE49-F238E27FC236}">
                <a16:creationId xmlns:a16="http://schemas.microsoft.com/office/drawing/2014/main" id="{F5884B0D-40D8-76A2-20CE-D10C0F208C5E}"/>
              </a:ext>
            </a:extLst>
          </p:cNvPr>
          <p:cNvPicPr>
            <a:picLocks noChangeAspect="1"/>
          </p:cNvPicPr>
          <p:nvPr/>
        </p:nvPicPr>
        <p:blipFill>
          <a:blip r:embed="rId15"/>
          <a:stretch>
            <a:fillRect/>
          </a:stretch>
        </p:blipFill>
        <p:spPr>
          <a:xfrm>
            <a:off x="3696185" y="1943101"/>
            <a:ext cx="13220215" cy="79329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Freeform 27">
            <a:extLst>
              <a:ext uri="{FF2B5EF4-FFF2-40B4-BE49-F238E27FC236}">
                <a16:creationId xmlns:a16="http://schemas.microsoft.com/office/drawing/2014/main" id="{72B366F6-EA02-481B-0704-6CC8AB292400}"/>
              </a:ext>
            </a:extLst>
          </p:cNvPr>
          <p:cNvSpPr/>
          <p:nvPr/>
        </p:nvSpPr>
        <p:spPr>
          <a:xfrm flipH="1">
            <a:off x="533400" y="2779306"/>
            <a:ext cx="2905550" cy="6314432"/>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dirty="0"/>
          </a:p>
        </p:txBody>
      </p:sp>
    </p:spTree>
    <p:extLst>
      <p:ext uri="{BB962C8B-B14F-4D97-AF65-F5344CB8AC3E}">
        <p14:creationId xmlns:p14="http://schemas.microsoft.com/office/powerpoint/2010/main" val="3063481443"/>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7719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txBody>
          <a:bodyPr/>
          <a:lstStyle/>
          <a:p>
            <a:endParaRPr lang="en-IN" dirty="0"/>
          </a:p>
        </p:txBody>
      </p:sp>
      <p:sp>
        <p:nvSpPr>
          <p:cNvPr id="3" name="TextBox 3"/>
          <p:cNvSpPr txBox="1"/>
          <p:nvPr/>
        </p:nvSpPr>
        <p:spPr>
          <a:xfrm>
            <a:off x="3429000" y="1489858"/>
            <a:ext cx="11789251" cy="910442"/>
          </a:xfrm>
          <a:prstGeom prst="rect">
            <a:avLst/>
          </a:prstGeom>
        </p:spPr>
        <p:txBody>
          <a:bodyPr wrap="square" lIns="0" tIns="0" rIns="0" bIns="0" rtlCol="0" anchor="t">
            <a:spAutoFit/>
          </a:bodyPr>
          <a:lstStyle/>
          <a:p>
            <a:pPr algn="ctr">
              <a:lnSpc>
                <a:spcPts val="6789"/>
              </a:lnSpc>
            </a:pPr>
            <a:r>
              <a:rPr lang="en-US" sz="6999" dirty="0">
                <a:solidFill>
                  <a:srgbClr val="000000"/>
                </a:solidFill>
                <a:latin typeface="DM Sans Bold"/>
              </a:rPr>
              <a:t>Model Selection</a:t>
            </a:r>
          </a:p>
        </p:txBody>
      </p:sp>
      <p:sp>
        <p:nvSpPr>
          <p:cNvPr id="6" name="Freeform 6"/>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9" name="Freeform 9"/>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10" name="Freeform 10"/>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11" name="Freeform 11"/>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12" name="Freeform 12"/>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3" name="Freeform 13"/>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4" name="Freeform 14"/>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5" name="Freeform 15"/>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6" name="Freeform 16"/>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7" name="Freeform 17"/>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8" name="Freeform 18"/>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a:stretch>
          </a:blipFill>
          <a:ln cap="sq">
            <a:noFill/>
            <a:prstDash val="solid"/>
            <a:miter/>
          </a:ln>
        </p:spPr>
      </p:sp>
      <p:sp>
        <p:nvSpPr>
          <p:cNvPr id="22" name="Oval 21">
            <a:extLst>
              <a:ext uri="{FF2B5EF4-FFF2-40B4-BE49-F238E27FC236}">
                <a16:creationId xmlns:a16="http://schemas.microsoft.com/office/drawing/2014/main" id="{1ECFF078-0544-B49D-B295-21BF761CF3B8}"/>
              </a:ext>
            </a:extLst>
          </p:cNvPr>
          <p:cNvSpPr/>
          <p:nvPr/>
        </p:nvSpPr>
        <p:spPr>
          <a:xfrm>
            <a:off x="13462483" y="3816489"/>
            <a:ext cx="4255082" cy="3575541"/>
          </a:xfrm>
          <a:prstGeom prst="ellipse">
            <a:avLst/>
          </a:prstGeom>
          <a:ln/>
          <a:effectLst>
            <a:glow rad="1397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2400" b="0" dirty="0">
                <a:solidFill>
                  <a:srgbClr val="000000"/>
                </a:solidFill>
                <a:effectLst/>
                <a:highlight>
                  <a:srgbClr val="FFFFFF"/>
                </a:highlight>
                <a:latin typeface="+mj-lt"/>
              </a:rPr>
              <a:t>We can see that</a:t>
            </a:r>
            <a:r>
              <a:rPr lang="en-US" sz="2800" b="0" dirty="0">
                <a:solidFill>
                  <a:srgbClr val="000000"/>
                </a:solidFill>
                <a:effectLst/>
                <a:highlight>
                  <a:srgbClr val="FFFFFF"/>
                </a:highlight>
                <a:latin typeface="+mj-lt"/>
              </a:rPr>
              <a:t> </a:t>
            </a:r>
            <a:r>
              <a:rPr lang="en-US" sz="2800" b="0" dirty="0">
                <a:solidFill>
                  <a:srgbClr val="FF0000"/>
                </a:solidFill>
                <a:effectLst/>
                <a:highlight>
                  <a:srgbClr val="FFFFFF"/>
                </a:highlight>
                <a:latin typeface="+mj-lt"/>
              </a:rPr>
              <a:t>RFR </a:t>
            </a:r>
          </a:p>
          <a:p>
            <a:r>
              <a:rPr lang="en-US" sz="2400" dirty="0">
                <a:solidFill>
                  <a:schemeClr val="tx1"/>
                </a:solidFill>
                <a:highlight>
                  <a:srgbClr val="FFFFFF"/>
                </a:highlight>
                <a:latin typeface="+mj-lt"/>
              </a:rPr>
              <a:t>Have minimum error of MAE  and RMSE</a:t>
            </a:r>
            <a:endParaRPr lang="en-US" sz="2400" b="0" dirty="0">
              <a:solidFill>
                <a:schemeClr val="tx1"/>
              </a:solidFill>
              <a:effectLst/>
              <a:highlight>
                <a:srgbClr val="FFFFFF"/>
              </a:highlight>
              <a:latin typeface="Centaur" panose="02030504050205020304" pitchFamily="18" charset="0"/>
            </a:endParaRPr>
          </a:p>
        </p:txBody>
      </p:sp>
      <p:pic>
        <p:nvPicPr>
          <p:cNvPr id="24" name="Picture 23">
            <a:extLst>
              <a:ext uri="{FF2B5EF4-FFF2-40B4-BE49-F238E27FC236}">
                <a16:creationId xmlns:a16="http://schemas.microsoft.com/office/drawing/2014/main" id="{7BB8CCF0-0348-1579-D33F-6AA7B3717ABA}"/>
              </a:ext>
            </a:extLst>
          </p:cNvPr>
          <p:cNvPicPr>
            <a:picLocks noChangeAspect="1"/>
          </p:cNvPicPr>
          <p:nvPr/>
        </p:nvPicPr>
        <p:blipFill>
          <a:blip r:embed="rId30"/>
          <a:stretch>
            <a:fillRect/>
          </a:stretch>
        </p:blipFill>
        <p:spPr>
          <a:xfrm>
            <a:off x="549172" y="4229859"/>
            <a:ext cx="12439408" cy="27108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style>
          <a:lnRef idx="0">
            <a:scrgbClr r="0" g="0" b="0"/>
          </a:lnRef>
          <a:fillRef idx="0">
            <a:scrgbClr r="0" g="0" b="0"/>
          </a:fillRef>
          <a:effectRef idx="0">
            <a:scrgbClr r="0" g="0" b="0"/>
          </a:effectRef>
          <a:fontRef idx="minor">
            <a:schemeClr val="accent2"/>
          </a:fontRef>
        </p:style>
      </p:pic>
    </p:spTree>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txBody>
          <a:bodyPr/>
          <a:lstStyle/>
          <a:p>
            <a:endParaRPr lang="en-IN" dirty="0"/>
          </a:p>
        </p:txBody>
      </p:sp>
      <p:sp>
        <p:nvSpPr>
          <p:cNvPr id="3" name="TextBox 3"/>
          <p:cNvSpPr txBox="1"/>
          <p:nvPr/>
        </p:nvSpPr>
        <p:spPr>
          <a:xfrm>
            <a:off x="3429000" y="1489858"/>
            <a:ext cx="11789251" cy="910442"/>
          </a:xfrm>
          <a:prstGeom prst="rect">
            <a:avLst/>
          </a:prstGeom>
        </p:spPr>
        <p:txBody>
          <a:bodyPr wrap="square" lIns="0" tIns="0" rIns="0" bIns="0" rtlCol="0" anchor="t">
            <a:spAutoFit/>
          </a:bodyPr>
          <a:lstStyle/>
          <a:p>
            <a:pPr algn="ctr">
              <a:lnSpc>
                <a:spcPts val="6789"/>
              </a:lnSpc>
            </a:pPr>
            <a:r>
              <a:rPr lang="en-US" sz="6999" dirty="0">
                <a:solidFill>
                  <a:srgbClr val="000000"/>
                </a:solidFill>
                <a:latin typeface="DM Sans Bold"/>
              </a:rPr>
              <a:t>Model Selection</a:t>
            </a:r>
          </a:p>
        </p:txBody>
      </p:sp>
      <p:sp>
        <p:nvSpPr>
          <p:cNvPr id="6" name="Freeform 6"/>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9" name="Freeform 9"/>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10" name="Freeform 10"/>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11" name="Freeform 11"/>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12" name="Freeform 12"/>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3" name="Freeform 13"/>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4" name="Freeform 14"/>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5" name="Freeform 15"/>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6" name="Freeform 16"/>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7" name="Freeform 17"/>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8" name="Freeform 18"/>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8">
              <a:extLst>
                <a:ext uri="{96DAC541-7B7A-43D3-8B79-37D633B846F1}">
                  <asvg:svgBlip xmlns:asvg="http://schemas.microsoft.com/office/drawing/2016/SVG/main" r:embed="rId29"/>
                </a:ext>
              </a:extLst>
            </a:blip>
            <a:stretch>
              <a:fillRect/>
            </a:stretch>
          </a:blipFill>
          <a:ln cap="sq">
            <a:noFill/>
            <a:prstDash val="solid"/>
            <a:miter/>
          </a:ln>
        </p:spPr>
      </p:sp>
      <p:pic>
        <p:nvPicPr>
          <p:cNvPr id="19" name="Picture 18">
            <a:extLst>
              <a:ext uri="{FF2B5EF4-FFF2-40B4-BE49-F238E27FC236}">
                <a16:creationId xmlns:a16="http://schemas.microsoft.com/office/drawing/2014/main" id="{EE93141A-C623-8CDE-B7E1-D5AE68811DE9}"/>
              </a:ext>
            </a:extLst>
          </p:cNvPr>
          <p:cNvPicPr>
            <a:picLocks noChangeAspect="1"/>
          </p:cNvPicPr>
          <p:nvPr/>
        </p:nvPicPr>
        <p:blipFill>
          <a:blip r:embed="rId30">
            <a:extLst>
              <a:ext uri="{BEBA8EAE-BF5A-486C-A8C5-ECC9F3942E4B}">
                <a14:imgProps xmlns:a14="http://schemas.microsoft.com/office/drawing/2010/main">
                  <a14:imgLayer r:embed="rId31">
                    <a14:imgEffect>
                      <a14:brightnessContrast contrast="20000"/>
                    </a14:imgEffect>
                  </a14:imgLayer>
                </a14:imgProps>
              </a:ext>
            </a:extLst>
          </a:blip>
          <a:stretch>
            <a:fillRect/>
          </a:stretch>
        </p:blipFill>
        <p:spPr>
          <a:xfrm>
            <a:off x="9468534" y="3338194"/>
            <a:ext cx="7365478" cy="53242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2" name="Oval 21">
            <a:extLst>
              <a:ext uri="{FF2B5EF4-FFF2-40B4-BE49-F238E27FC236}">
                <a16:creationId xmlns:a16="http://schemas.microsoft.com/office/drawing/2014/main" id="{1ECFF078-0544-B49D-B295-21BF761CF3B8}"/>
              </a:ext>
            </a:extLst>
          </p:cNvPr>
          <p:cNvSpPr/>
          <p:nvPr/>
        </p:nvSpPr>
        <p:spPr>
          <a:xfrm>
            <a:off x="1302640" y="3181231"/>
            <a:ext cx="7365478" cy="5891401"/>
          </a:xfrm>
          <a:prstGeom prst="ellipse">
            <a:avLst/>
          </a:prstGeom>
          <a:ln/>
          <a:effectLst>
            <a:glow rad="1397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en-US" sz="3200" b="0" dirty="0">
                <a:solidFill>
                  <a:srgbClr val="000000"/>
                </a:solidFill>
                <a:effectLst/>
                <a:highlight>
                  <a:srgbClr val="FFFFFF"/>
                </a:highlight>
                <a:latin typeface="+mj-lt"/>
              </a:rPr>
              <a:t>we can see that </a:t>
            </a:r>
            <a:r>
              <a:rPr lang="en-US" sz="3200" b="1" dirty="0">
                <a:solidFill>
                  <a:srgbClr val="000080"/>
                </a:solidFill>
                <a:effectLst/>
                <a:highlight>
                  <a:srgbClr val="FFFFFF"/>
                </a:highlight>
                <a:latin typeface="+mj-lt"/>
              </a:rPr>
              <a:t>Random Forest</a:t>
            </a:r>
            <a:r>
              <a:rPr lang="en-US" sz="3200" b="0" dirty="0">
                <a:solidFill>
                  <a:srgbClr val="000000"/>
                </a:solidFill>
                <a:effectLst/>
                <a:highlight>
                  <a:srgbClr val="FFFFFF"/>
                </a:highlight>
                <a:latin typeface="+mj-lt"/>
              </a:rPr>
              <a:t> performed the best, closely followed by </a:t>
            </a:r>
            <a:r>
              <a:rPr lang="en-US" sz="3200" b="1" dirty="0">
                <a:solidFill>
                  <a:srgbClr val="000080"/>
                </a:solidFill>
                <a:effectLst/>
                <a:highlight>
                  <a:srgbClr val="FFFFFF"/>
                </a:highlight>
                <a:latin typeface="+mj-lt"/>
              </a:rPr>
              <a:t>Decision Tree</a:t>
            </a:r>
            <a:r>
              <a:rPr lang="en-US" sz="3200" b="0" dirty="0">
                <a:solidFill>
                  <a:srgbClr val="000000"/>
                </a:solidFill>
                <a:effectLst/>
                <a:highlight>
                  <a:srgbClr val="FFFFFF"/>
                </a:highlight>
                <a:latin typeface="+mj-lt"/>
              </a:rPr>
              <a:t> and </a:t>
            </a:r>
            <a:r>
              <a:rPr lang="en-US" sz="3200" b="1" dirty="0">
                <a:solidFill>
                  <a:srgbClr val="000080"/>
                </a:solidFill>
                <a:effectLst/>
                <a:highlight>
                  <a:srgbClr val="FFFFFF"/>
                </a:highlight>
                <a:latin typeface="+mj-lt"/>
              </a:rPr>
              <a:t>KNR</a:t>
            </a:r>
            <a:r>
              <a:rPr lang="en-US" sz="3200" b="0" dirty="0">
                <a:solidFill>
                  <a:srgbClr val="000000"/>
                </a:solidFill>
                <a:effectLst/>
                <a:highlight>
                  <a:srgbClr val="FFFFFF"/>
                </a:highlight>
                <a:latin typeface="+mj-lt"/>
              </a:rPr>
              <a:t>. </a:t>
            </a:r>
          </a:p>
          <a:p>
            <a:br>
              <a:rPr lang="en-US" b="0" dirty="0">
                <a:solidFill>
                  <a:srgbClr val="000000"/>
                </a:solidFill>
                <a:effectLst/>
                <a:highlight>
                  <a:srgbClr val="FFFFFF"/>
                </a:highlight>
                <a:latin typeface="Berlin Sans FB" panose="020E0602020502020306" pitchFamily="34" charset="0"/>
              </a:rPr>
            </a:br>
            <a:r>
              <a:rPr lang="en-US" sz="3200" b="0" dirty="0">
                <a:solidFill>
                  <a:schemeClr val="accent2">
                    <a:lumMod val="60000"/>
                    <a:lumOff val="40000"/>
                  </a:schemeClr>
                </a:solidFill>
                <a:effectLst/>
                <a:highlight>
                  <a:srgbClr val="FFFFFF"/>
                </a:highlight>
                <a:latin typeface="Centaur" panose="02030504050205020304" pitchFamily="18" charset="0"/>
              </a:rPr>
              <a:t>So we will be choosing </a:t>
            </a:r>
            <a:r>
              <a:rPr lang="en-US" sz="3200" b="0" dirty="0">
                <a:solidFill>
                  <a:srgbClr val="FF0000"/>
                </a:solidFill>
                <a:effectLst>
                  <a:outerShdw blurRad="38100" dist="38100" dir="2700000" algn="tl">
                    <a:srgbClr val="000000">
                      <a:alpha val="43137"/>
                    </a:srgbClr>
                  </a:outerShdw>
                </a:effectLst>
                <a:highlight>
                  <a:srgbClr val="FFFFFF"/>
                </a:highlight>
                <a:latin typeface="Centaur" panose="02030504050205020304" pitchFamily="18" charset="0"/>
              </a:rPr>
              <a:t>Random Forest</a:t>
            </a:r>
            <a:r>
              <a:rPr lang="en-US" sz="3200" b="0" dirty="0">
                <a:solidFill>
                  <a:schemeClr val="accent2">
                    <a:lumMod val="60000"/>
                    <a:lumOff val="40000"/>
                  </a:schemeClr>
                </a:solidFill>
                <a:effectLst/>
                <a:highlight>
                  <a:srgbClr val="FFFFFF"/>
                </a:highlight>
                <a:latin typeface="Centaur" panose="02030504050205020304" pitchFamily="18" charset="0"/>
              </a:rPr>
              <a:t> for the final model</a:t>
            </a:r>
          </a:p>
        </p:txBody>
      </p:sp>
    </p:spTree>
    <p:extLst>
      <p:ext uri="{BB962C8B-B14F-4D97-AF65-F5344CB8AC3E}">
        <p14:creationId xmlns:p14="http://schemas.microsoft.com/office/powerpoint/2010/main" val="3679379708"/>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1"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6" name="Freeform 6"/>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9" name="Freeform 9"/>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10" name="Freeform 10"/>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1" name="Freeform 11"/>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2" name="Freeform 12"/>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3" name="Freeform 13"/>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4" name="Freeform 14"/>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5" name="Freeform 15"/>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6" name="Freeform 16"/>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7" name="Freeform 17"/>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8" name="Freeform 18"/>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5" name="TextBox 4">
            <a:extLst>
              <a:ext uri="{FF2B5EF4-FFF2-40B4-BE49-F238E27FC236}">
                <a16:creationId xmlns:a16="http://schemas.microsoft.com/office/drawing/2014/main" id="{5F44725E-3B35-841A-5331-088CBD2D1F1D}"/>
              </a:ext>
            </a:extLst>
          </p:cNvPr>
          <p:cNvSpPr txBox="1"/>
          <p:nvPr/>
        </p:nvSpPr>
        <p:spPr>
          <a:xfrm>
            <a:off x="7115009" y="1056959"/>
            <a:ext cx="11936388" cy="1169551"/>
          </a:xfrm>
          <a:prstGeom prst="rect">
            <a:avLst/>
          </a:prstGeom>
          <a:noFill/>
        </p:spPr>
        <p:txBody>
          <a:bodyPr wrap="square" rtlCol="0">
            <a:spAutoFit/>
          </a:bodyPr>
          <a:lstStyle/>
          <a:p>
            <a:r>
              <a:rPr lang="en-IN" sz="7000" dirty="0">
                <a:latin typeface="Berlin Sans FB Demi" panose="020E0802020502020306" pitchFamily="34" charset="0"/>
              </a:rPr>
              <a:t>Testing</a:t>
            </a:r>
          </a:p>
        </p:txBody>
      </p:sp>
      <p:pic>
        <p:nvPicPr>
          <p:cNvPr id="20" name="Picture 19">
            <a:extLst>
              <a:ext uri="{FF2B5EF4-FFF2-40B4-BE49-F238E27FC236}">
                <a16:creationId xmlns:a16="http://schemas.microsoft.com/office/drawing/2014/main" id="{0E1CFBA2-4CDE-EB65-9598-FE1E37D42C06}"/>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67708" y="2811931"/>
            <a:ext cx="7894679" cy="26048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2" name="Picture 21">
            <a:extLst>
              <a:ext uri="{FF2B5EF4-FFF2-40B4-BE49-F238E27FC236}">
                <a16:creationId xmlns:a16="http://schemas.microsoft.com/office/drawing/2014/main" id="{7AAF2BD7-3191-2566-78DF-93A9048A4D03}"/>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9625784" y="2812706"/>
            <a:ext cx="8344949" cy="26048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4" name="Picture 23">
            <a:extLst>
              <a:ext uri="{FF2B5EF4-FFF2-40B4-BE49-F238E27FC236}">
                <a16:creationId xmlns:a16="http://schemas.microsoft.com/office/drawing/2014/main" id="{9202C1E6-FBE5-143B-CAE7-C1F492ABDFA1}"/>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967708" y="6053303"/>
            <a:ext cx="7894679" cy="26692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6" name="Picture 25">
            <a:extLst>
              <a:ext uri="{FF2B5EF4-FFF2-40B4-BE49-F238E27FC236}">
                <a16:creationId xmlns:a16="http://schemas.microsoft.com/office/drawing/2014/main" id="{207ADF1E-FAF4-ED6E-41D7-9EBB75B2FB6D}"/>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9441201" y="6040278"/>
            <a:ext cx="8585094" cy="26692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87134578"/>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25094" y="-3975321"/>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6" name="Freeform 6"/>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9" name="Freeform 9"/>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10" name="Freeform 10"/>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1" name="Freeform 11"/>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2" name="Freeform 12"/>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3" name="Freeform 13"/>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4" name="Freeform 14"/>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5" name="Freeform 15"/>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6" name="Freeform 16"/>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7" name="Freeform 17"/>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8" name="Freeform 18"/>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5" name="TextBox 4">
            <a:extLst>
              <a:ext uri="{FF2B5EF4-FFF2-40B4-BE49-F238E27FC236}">
                <a16:creationId xmlns:a16="http://schemas.microsoft.com/office/drawing/2014/main" id="{5F44725E-3B35-841A-5331-088CBD2D1F1D}"/>
              </a:ext>
            </a:extLst>
          </p:cNvPr>
          <p:cNvSpPr txBox="1"/>
          <p:nvPr/>
        </p:nvSpPr>
        <p:spPr>
          <a:xfrm>
            <a:off x="6729471" y="1053697"/>
            <a:ext cx="11936388" cy="1169551"/>
          </a:xfrm>
          <a:prstGeom prst="rect">
            <a:avLst/>
          </a:prstGeom>
          <a:noFill/>
        </p:spPr>
        <p:txBody>
          <a:bodyPr wrap="square" rtlCol="0">
            <a:spAutoFit/>
          </a:bodyPr>
          <a:lstStyle/>
          <a:p>
            <a:r>
              <a:rPr lang="en-IN" sz="7000" dirty="0">
                <a:effectLst>
                  <a:outerShdw blurRad="38100" dist="38100" dir="2700000" algn="tl">
                    <a:srgbClr val="000000">
                      <a:alpha val="43137"/>
                    </a:srgbClr>
                  </a:outerShdw>
                </a:effectLst>
                <a:latin typeface="Berlin Sans FB Demi" panose="020E0802020502020306" pitchFamily="34" charset="0"/>
              </a:rPr>
              <a:t>Limitation</a:t>
            </a:r>
          </a:p>
        </p:txBody>
      </p:sp>
      <p:sp>
        <p:nvSpPr>
          <p:cNvPr id="3" name="TextBox 2">
            <a:extLst>
              <a:ext uri="{FF2B5EF4-FFF2-40B4-BE49-F238E27FC236}">
                <a16:creationId xmlns:a16="http://schemas.microsoft.com/office/drawing/2014/main" id="{6C1CAED9-60FF-637E-25D9-6FFD20304820}"/>
              </a:ext>
            </a:extLst>
          </p:cNvPr>
          <p:cNvSpPr txBox="1"/>
          <p:nvPr/>
        </p:nvSpPr>
        <p:spPr>
          <a:xfrm>
            <a:off x="1806501" y="2017856"/>
            <a:ext cx="15201900" cy="7478970"/>
          </a:xfrm>
          <a:prstGeom prst="rect">
            <a:avLst/>
          </a:prstGeom>
          <a:noFill/>
        </p:spPr>
        <p:txBody>
          <a:bodyPr wrap="square" rtlCol="0">
            <a:spAutoFit/>
          </a:bodyPr>
          <a:lstStyle/>
          <a:p>
            <a:endParaRPr lang="en-US" sz="3000" dirty="0">
              <a:latin typeface="Berlin Sans FB" panose="020E0602020502020306" pitchFamily="34" charset="0"/>
            </a:endParaRPr>
          </a:p>
          <a:p>
            <a:r>
              <a:rPr lang="en-US" sz="3000" dirty="0">
                <a:latin typeface="Berlin Sans FB" panose="020E0602020502020306" pitchFamily="34" charset="0"/>
              </a:rPr>
              <a:t>1. </a:t>
            </a:r>
            <a:r>
              <a:rPr lang="en-US" sz="3000" u="sng" dirty="0">
                <a:latin typeface="Berlin Sans FB" panose="020E0602020502020306" pitchFamily="34" charset="0"/>
              </a:rPr>
              <a:t>Data Limitations</a:t>
            </a:r>
            <a:r>
              <a:rPr lang="en-US" sz="3000" dirty="0">
                <a:latin typeface="Berlin Sans FB" panose="020E0602020502020306" pitchFamily="34" charset="0"/>
              </a:rPr>
              <a:t>: </a:t>
            </a:r>
          </a:p>
          <a:p>
            <a:r>
              <a:rPr lang="en-US" sz="3000" dirty="0">
                <a:latin typeface="Berlin Sans FB" panose="020E0602020502020306" pitchFamily="34" charset="0"/>
              </a:rPr>
              <a:t>   - </a:t>
            </a:r>
            <a:r>
              <a:rPr lang="en-US" sz="3000" dirty="0">
                <a:latin typeface="Aptos Narrow" panose="020B0004020202020204" pitchFamily="34" charset="0"/>
              </a:rPr>
              <a:t>Availability and quality of historical cricket data, particularly for lesser-known teams or players, restrict model training and accuracy.</a:t>
            </a:r>
          </a:p>
          <a:p>
            <a:endParaRPr lang="en-US" sz="3000" dirty="0">
              <a:latin typeface="Berlin Sans FB" panose="020E0602020502020306" pitchFamily="34" charset="0"/>
            </a:endParaRPr>
          </a:p>
          <a:p>
            <a:r>
              <a:rPr lang="en-US" sz="3000" dirty="0">
                <a:latin typeface="Berlin Sans FB" panose="020E0602020502020306" pitchFamily="34" charset="0"/>
              </a:rPr>
              <a:t>2. </a:t>
            </a:r>
            <a:r>
              <a:rPr lang="en-US" sz="3000" u="sng" dirty="0">
                <a:latin typeface="Berlin Sans FB" panose="020E0602020502020306" pitchFamily="34" charset="0"/>
              </a:rPr>
              <a:t>Complex Cricket Dynamics</a:t>
            </a:r>
            <a:r>
              <a:rPr lang="en-US" sz="3000" dirty="0">
                <a:latin typeface="Berlin Sans FB" panose="020E0602020502020306" pitchFamily="34" charset="0"/>
              </a:rPr>
              <a:t>: </a:t>
            </a:r>
          </a:p>
          <a:p>
            <a:r>
              <a:rPr lang="en-US" sz="3000" dirty="0">
                <a:latin typeface="Berlin Sans FB" panose="020E0602020502020306" pitchFamily="34" charset="0"/>
              </a:rPr>
              <a:t>   - </a:t>
            </a:r>
            <a:r>
              <a:rPr lang="en-US" sz="3000" dirty="0">
                <a:latin typeface="Aptos Narrow" panose="020B0004020202020204" pitchFamily="34" charset="0"/>
              </a:rPr>
              <a:t>Various factors like pitch conditions, player form, team strategies, and weather pose challenges in accurately capturing all relevant features.</a:t>
            </a:r>
          </a:p>
          <a:p>
            <a:endParaRPr lang="en-US" sz="3000" dirty="0">
              <a:latin typeface="Berlin Sans FB" panose="020E0602020502020306" pitchFamily="34" charset="0"/>
            </a:endParaRPr>
          </a:p>
          <a:p>
            <a:r>
              <a:rPr lang="en-US" sz="3000" dirty="0">
                <a:latin typeface="Berlin Sans FB" panose="020E0602020502020306" pitchFamily="34" charset="0"/>
              </a:rPr>
              <a:t>3. </a:t>
            </a:r>
            <a:r>
              <a:rPr lang="en-US" sz="3000" u="sng" dirty="0">
                <a:latin typeface="Berlin Sans FB" panose="020E0602020502020306" pitchFamily="34" charset="0"/>
              </a:rPr>
              <a:t>Dynamic Match Nature: </a:t>
            </a:r>
          </a:p>
          <a:p>
            <a:r>
              <a:rPr lang="en-US" sz="3000" dirty="0">
                <a:latin typeface="Berlin Sans FB" panose="020E0602020502020306" pitchFamily="34" charset="0"/>
              </a:rPr>
              <a:t>   - </a:t>
            </a:r>
            <a:r>
              <a:rPr lang="en-US" sz="3000" dirty="0">
                <a:latin typeface="Aptos Narrow" panose="020B0004020202020204" pitchFamily="34" charset="0"/>
              </a:rPr>
              <a:t>Rapid shifts in momentum, player performances, and strategies during matches can lead to deviations from predicted outcomes.</a:t>
            </a:r>
          </a:p>
          <a:p>
            <a:endParaRPr lang="en-US" sz="3000" dirty="0">
              <a:latin typeface="Berlin Sans FB" panose="020E0602020502020306" pitchFamily="34" charset="0"/>
            </a:endParaRPr>
          </a:p>
          <a:p>
            <a:r>
              <a:rPr lang="en-US" sz="3000" dirty="0">
                <a:latin typeface="Berlin Sans FB" panose="020E0602020502020306" pitchFamily="34" charset="0"/>
              </a:rPr>
              <a:t>4. </a:t>
            </a:r>
            <a:r>
              <a:rPr lang="en-US" sz="3000" u="sng" dirty="0">
                <a:latin typeface="Berlin Sans FB" panose="020E0602020502020306" pitchFamily="34" charset="0"/>
              </a:rPr>
              <a:t>Model Overfitting</a:t>
            </a:r>
            <a:r>
              <a:rPr lang="en-US" sz="3000" dirty="0">
                <a:latin typeface="Berlin Sans FB" panose="020E0602020502020306" pitchFamily="34" charset="0"/>
              </a:rPr>
              <a:t>: </a:t>
            </a:r>
          </a:p>
          <a:p>
            <a:r>
              <a:rPr lang="en-US" sz="3000" dirty="0">
                <a:latin typeface="Berlin Sans FB" panose="020E0602020502020306" pitchFamily="34" charset="0"/>
              </a:rPr>
              <a:t>   - </a:t>
            </a:r>
            <a:r>
              <a:rPr lang="en-US" sz="3000" dirty="0">
                <a:latin typeface="Aptos Narrow" panose="020B0004020202020204" pitchFamily="34" charset="0"/>
              </a:rPr>
              <a:t>Overfitting occurs when the model learns noise or specific patterns from training data, hindering its ability to generalize to new or unseen data</a:t>
            </a:r>
            <a:r>
              <a:rPr lang="en-US" sz="3000" dirty="0">
                <a:latin typeface="Berlin Sans FB" panose="020E0602020502020306" pitchFamily="34" charset="0"/>
              </a:rPr>
              <a:t>.</a:t>
            </a:r>
            <a:endParaRPr lang="en-IN" sz="3000" dirty="0">
              <a:latin typeface="Berlin Sans FB" panose="020E0602020502020306" pitchFamily="34" charset="0"/>
            </a:endParaRPr>
          </a:p>
        </p:txBody>
      </p:sp>
    </p:spTree>
    <p:extLst>
      <p:ext uri="{BB962C8B-B14F-4D97-AF65-F5344CB8AC3E}">
        <p14:creationId xmlns:p14="http://schemas.microsoft.com/office/powerpoint/2010/main" val="325078645"/>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46216" y="-4021182"/>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27" name="Freeform 27"/>
          <p:cNvSpPr/>
          <p:nvPr/>
        </p:nvSpPr>
        <p:spPr>
          <a:xfrm>
            <a:off x="13311752" y="1820230"/>
            <a:ext cx="3032484" cy="6646539"/>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8" name="TextBox 28"/>
          <p:cNvSpPr txBox="1"/>
          <p:nvPr/>
        </p:nvSpPr>
        <p:spPr>
          <a:xfrm>
            <a:off x="1345712" y="1452532"/>
            <a:ext cx="3739422" cy="320601"/>
          </a:xfrm>
          <a:prstGeom prst="rect">
            <a:avLst/>
          </a:prstGeom>
        </p:spPr>
        <p:txBody>
          <a:bodyPr lIns="0" tIns="0" rIns="0" bIns="0" rtlCol="0" anchor="t">
            <a:spAutoFit/>
          </a:bodyPr>
          <a:lstStyle/>
          <a:p>
            <a:pPr>
              <a:lnSpc>
                <a:spcPts val="2495"/>
              </a:lnSpc>
            </a:pPr>
            <a:endParaRPr lang="en-US" sz="2132" dirty="0">
              <a:solidFill>
                <a:srgbClr val="000000"/>
              </a:solidFill>
              <a:latin typeface="DM Sans"/>
            </a:endParaRPr>
          </a:p>
        </p:txBody>
      </p:sp>
      <p:sp>
        <p:nvSpPr>
          <p:cNvPr id="30" name="TextBox 30"/>
          <p:cNvSpPr txBox="1"/>
          <p:nvPr/>
        </p:nvSpPr>
        <p:spPr>
          <a:xfrm>
            <a:off x="1345712" y="5554049"/>
            <a:ext cx="4137951" cy="320601"/>
          </a:xfrm>
          <a:prstGeom prst="rect">
            <a:avLst/>
          </a:prstGeom>
        </p:spPr>
        <p:txBody>
          <a:bodyPr lIns="0" tIns="0" rIns="0" bIns="0" rtlCol="0" anchor="t">
            <a:spAutoFit/>
          </a:bodyPr>
          <a:lstStyle/>
          <a:p>
            <a:pPr>
              <a:lnSpc>
                <a:spcPts val="2495"/>
              </a:lnSpc>
            </a:pPr>
            <a:endParaRPr lang="en-US" sz="2132" dirty="0">
              <a:solidFill>
                <a:srgbClr val="000000"/>
              </a:solidFill>
              <a:latin typeface="DM Sans"/>
            </a:endParaRPr>
          </a:p>
        </p:txBody>
      </p:sp>
      <p:sp>
        <p:nvSpPr>
          <p:cNvPr id="31" name="TextBox 31"/>
          <p:cNvSpPr txBox="1"/>
          <p:nvPr/>
        </p:nvSpPr>
        <p:spPr>
          <a:xfrm>
            <a:off x="7062826" y="5554049"/>
            <a:ext cx="3558025" cy="320601"/>
          </a:xfrm>
          <a:prstGeom prst="rect">
            <a:avLst/>
          </a:prstGeom>
        </p:spPr>
        <p:txBody>
          <a:bodyPr lIns="0" tIns="0" rIns="0" bIns="0" rtlCol="0" anchor="t">
            <a:spAutoFit/>
          </a:bodyPr>
          <a:lstStyle/>
          <a:p>
            <a:pPr>
              <a:lnSpc>
                <a:spcPts val="2495"/>
              </a:lnSpc>
            </a:pPr>
            <a:endParaRPr lang="en-US" sz="2132" dirty="0">
              <a:solidFill>
                <a:srgbClr val="000000"/>
              </a:solidFill>
              <a:latin typeface="DM Sans"/>
            </a:endParaRPr>
          </a:p>
        </p:txBody>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44" name="TextBox 43">
            <a:extLst>
              <a:ext uri="{FF2B5EF4-FFF2-40B4-BE49-F238E27FC236}">
                <a16:creationId xmlns:a16="http://schemas.microsoft.com/office/drawing/2014/main" id="{C9E11313-C5A6-1EE3-94EA-41213F816DF0}"/>
              </a:ext>
            </a:extLst>
          </p:cNvPr>
          <p:cNvSpPr txBox="1"/>
          <p:nvPr/>
        </p:nvSpPr>
        <p:spPr>
          <a:xfrm>
            <a:off x="3699645" y="1251596"/>
            <a:ext cx="7002104" cy="1169551"/>
          </a:xfrm>
          <a:prstGeom prst="rect">
            <a:avLst/>
          </a:prstGeom>
          <a:noFill/>
        </p:spPr>
        <p:txBody>
          <a:bodyPr wrap="square" rtlCol="0">
            <a:spAutoFit/>
          </a:bodyPr>
          <a:lstStyle/>
          <a:p>
            <a:r>
              <a:rPr lang="en-US" sz="7000" b="1" dirty="0">
                <a:effectLst>
                  <a:outerShdw blurRad="38100" dist="38100" dir="2700000" algn="tl">
                    <a:srgbClr val="000000">
                      <a:alpha val="43137"/>
                    </a:srgbClr>
                  </a:outerShdw>
                </a:effectLst>
                <a:latin typeface="DM Sans Bold" charset="0"/>
              </a:rPr>
              <a:t>Reference</a:t>
            </a:r>
            <a:endParaRPr lang="en-IN" sz="7000" b="1" dirty="0">
              <a:effectLst>
                <a:outerShdw blurRad="38100" dist="38100" dir="2700000" algn="tl">
                  <a:srgbClr val="000000">
                    <a:alpha val="43137"/>
                  </a:srgbClr>
                </a:outerShdw>
              </a:effectLst>
              <a:latin typeface="DM Sans Bold" charset="0"/>
            </a:endParaRPr>
          </a:p>
        </p:txBody>
      </p:sp>
      <p:sp>
        <p:nvSpPr>
          <p:cNvPr id="3" name="TextBox 2">
            <a:extLst>
              <a:ext uri="{FF2B5EF4-FFF2-40B4-BE49-F238E27FC236}">
                <a16:creationId xmlns:a16="http://schemas.microsoft.com/office/drawing/2014/main" id="{4CA44880-6959-68F9-9780-78CBE531BE3B}"/>
              </a:ext>
            </a:extLst>
          </p:cNvPr>
          <p:cNvSpPr txBox="1"/>
          <p:nvPr/>
        </p:nvSpPr>
        <p:spPr>
          <a:xfrm>
            <a:off x="1345712" y="3314700"/>
            <a:ext cx="10775430" cy="5078313"/>
          </a:xfrm>
          <a:prstGeom prst="rect">
            <a:avLst/>
          </a:prstGeom>
          <a:noFill/>
        </p:spPr>
        <p:txBody>
          <a:bodyPr wrap="square" rtlCol="0">
            <a:spAutoFit/>
          </a:bodyPr>
          <a:lstStyle/>
          <a:p>
            <a:pPr marL="285750" indent="-285750">
              <a:buFont typeface="Arial" panose="020B0604020202020204" pitchFamily="34" charset="0"/>
              <a:buChar char="•"/>
            </a:pPr>
            <a:r>
              <a:rPr lang="en-US" sz="3600" dirty="0">
                <a:latin typeface="Berlin Sans FB" panose="020E0602020502020306" pitchFamily="34" charset="0"/>
              </a:rPr>
              <a:t>Mitchell, T. M. (1997). Introduction to Machine Learning. McGraw-Hill Education.</a:t>
            </a:r>
          </a:p>
          <a:p>
            <a:pPr marL="285750" indent="-285750">
              <a:buFont typeface="Arial" panose="020B0604020202020204" pitchFamily="34" charset="0"/>
              <a:buChar char="•"/>
            </a:pPr>
            <a:endParaRPr lang="en-US" sz="3600" dirty="0">
              <a:latin typeface="Berlin Sans FB" panose="020E0602020502020306" pitchFamily="34" charset="0"/>
            </a:endParaRPr>
          </a:p>
          <a:p>
            <a:pPr marL="285750" indent="-285750">
              <a:buFont typeface="Arial" panose="020B0604020202020204" pitchFamily="34" charset="0"/>
              <a:buChar char="•"/>
            </a:pPr>
            <a:r>
              <a:rPr lang="en-US" sz="3600" dirty="0">
                <a:latin typeface="Berlin Sans FB" panose="020E0602020502020306" pitchFamily="34" charset="0"/>
              </a:rPr>
              <a:t>Zep Analytics. (2023). "</a:t>
            </a:r>
            <a:r>
              <a:rPr lang="en-US" sz="3600" dirty="0" err="1">
                <a:latin typeface="Berlin Sans FB" panose="020E0602020502020306" pitchFamily="34" charset="0"/>
              </a:rPr>
              <a:t>IPLScorePredictor</a:t>
            </a:r>
            <a:r>
              <a:rPr lang="en-US" sz="3600" dirty="0">
                <a:latin typeface="Berlin Sans FB" panose="020E0602020502020306" pitchFamily="34" charset="0"/>
              </a:rPr>
              <a:t>." GitHub. https://github.com/zepanalytics/IPLScorePredictor/blob/main/ipl_data.csv. Accessed [April 15, 2024].</a:t>
            </a:r>
          </a:p>
          <a:p>
            <a:pPr marL="285750" indent="-285750">
              <a:buFont typeface="Arial" panose="020B0604020202020204" pitchFamily="34" charset="0"/>
              <a:buChar char="•"/>
            </a:pPr>
            <a:endParaRPr lang="en-IN" sz="3600" dirty="0">
              <a:latin typeface="Berlin Sans FB" panose="020E0602020502020306" pitchFamily="34" charset="0"/>
            </a:endParaRPr>
          </a:p>
          <a:p>
            <a:pPr marL="285750" indent="-285750">
              <a:buFont typeface="Arial" panose="020B0604020202020204" pitchFamily="34" charset="0"/>
              <a:buChar char="•"/>
            </a:pPr>
            <a:endParaRPr lang="en-IN" sz="3600" dirty="0">
              <a:latin typeface="Berlin Sans FB" panose="020E0602020502020306" pitchFamily="34" charset="0"/>
            </a:endParaRPr>
          </a:p>
          <a:p>
            <a:pPr marL="285750" indent="-285750">
              <a:buFont typeface="Arial" panose="020B0604020202020204" pitchFamily="34" charset="0"/>
              <a:buChar char="•"/>
            </a:pPr>
            <a:endParaRPr lang="en-IN" sz="3600" dirty="0">
              <a:latin typeface="Berlin Sans FB" panose="020E0602020502020306" pitchFamily="34" charset="0"/>
            </a:endParaRPr>
          </a:p>
        </p:txBody>
      </p:sp>
    </p:spTree>
    <p:extLst>
      <p:ext uri="{BB962C8B-B14F-4D97-AF65-F5344CB8AC3E}">
        <p14:creationId xmlns:p14="http://schemas.microsoft.com/office/powerpoint/2010/main" val="87567759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22655"/>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 name="Freeform 3"/>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6179351" y="1162176"/>
            <a:ext cx="7848753" cy="1166538"/>
          </a:xfrm>
          <a:prstGeom prst="rect">
            <a:avLst/>
          </a:prstGeom>
        </p:spPr>
        <p:txBody>
          <a:bodyPr lIns="0" tIns="0" rIns="0" bIns="0" rtlCol="0" anchor="t">
            <a:spAutoFit/>
          </a:bodyPr>
          <a:lstStyle/>
          <a:p>
            <a:pPr>
              <a:lnSpc>
                <a:spcPts val="8730"/>
              </a:lnSpc>
            </a:pPr>
            <a:r>
              <a:rPr lang="en-US" sz="9000" dirty="0">
                <a:solidFill>
                  <a:srgbClr val="000000"/>
                </a:solidFill>
                <a:latin typeface="DM Sans Bold"/>
              </a:rPr>
              <a:t>Motivation</a:t>
            </a:r>
          </a:p>
        </p:txBody>
      </p:sp>
      <p:sp>
        <p:nvSpPr>
          <p:cNvPr id="5" name="TextBox 5"/>
          <p:cNvSpPr txBox="1"/>
          <p:nvPr/>
        </p:nvSpPr>
        <p:spPr>
          <a:xfrm>
            <a:off x="1676400" y="2612850"/>
            <a:ext cx="8720973" cy="7386638"/>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rgbClr val="1F1F1F"/>
                </a:solidFill>
                <a:effectLst/>
                <a:latin typeface="Google Sans"/>
              </a:rPr>
              <a:t>Why predict IPL scores with Machine Learning? It's like having a crystal ball for cricket!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000"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rgbClr val="1F1F1F"/>
                </a:solidFill>
                <a:effectLst/>
                <a:latin typeface="Google Sans"/>
              </a:rPr>
              <a:t>Love cricket and tech?</a:t>
            </a:r>
            <a:r>
              <a:rPr kumimoji="0" lang="en-US" altLang="en-US" sz="3000" b="0" i="0" u="none" strike="noStrike" cap="none" normalizeH="0" baseline="0" dirty="0">
                <a:ln>
                  <a:noFill/>
                </a:ln>
                <a:solidFill>
                  <a:srgbClr val="1F1F1F"/>
                </a:solidFill>
                <a:effectLst/>
                <a:latin typeface="Google Sans"/>
              </a:rPr>
              <a:t> This project combines both! Learn cool ML skills while predicting scores for your favorite IPL teams.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rgbClr val="1F1F1F"/>
                </a:solidFill>
                <a:effectLst/>
                <a:latin typeface="Google Sans"/>
              </a:rPr>
              <a:t>Data is easy to find!</a:t>
            </a:r>
            <a:r>
              <a:rPr kumimoji="0" lang="en-US" altLang="en-US" sz="3000" b="0" i="0" u="none" strike="noStrike" cap="none" normalizeH="0" baseline="0" dirty="0">
                <a:ln>
                  <a:noFill/>
                </a:ln>
                <a:solidFill>
                  <a:srgbClr val="1F1F1F"/>
                </a:solidFill>
                <a:effectLst/>
                <a:latin typeface="Google Sans"/>
              </a:rPr>
              <a:t> There's tons of past IPL data online to train your "prediction machine."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rgbClr val="1F1F1F"/>
                </a:solidFill>
                <a:effectLst/>
                <a:latin typeface="Google Sans"/>
              </a:rPr>
              <a:t>Cricket is tricky!</a:t>
            </a:r>
            <a:r>
              <a:rPr kumimoji="0" lang="en-US" altLang="en-US" sz="3000" b="0" i="0" u="none" strike="noStrike" cap="none" normalizeH="0" baseline="0" dirty="0">
                <a:ln>
                  <a:noFill/>
                </a:ln>
                <a:solidFill>
                  <a:srgbClr val="1F1F1F"/>
                </a:solidFill>
                <a:effectLst/>
                <a:latin typeface="Google Sans"/>
              </a:rPr>
              <a:t> Predicting scores is a fun challenge that tests your ML model's skills.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000" b="1" i="0" u="none" strike="noStrike" cap="none" normalizeH="0" baseline="0" dirty="0">
                <a:ln>
                  <a:noFill/>
                </a:ln>
                <a:solidFill>
                  <a:srgbClr val="1F1F1F"/>
                </a:solidFill>
                <a:effectLst/>
                <a:latin typeface="Google Sans"/>
              </a:rPr>
              <a:t>Never stop learning!</a:t>
            </a:r>
            <a:r>
              <a:rPr kumimoji="0" lang="en-US" altLang="en-US" sz="3000" b="0" i="0" u="none" strike="noStrike" cap="none" normalizeH="0" baseline="0" dirty="0">
                <a:ln>
                  <a:noFill/>
                </a:ln>
                <a:solidFill>
                  <a:srgbClr val="1F1F1F"/>
                </a:solidFill>
                <a:effectLst/>
                <a:latin typeface="Google Sans"/>
              </a:rPr>
              <a:t> As IPL changes, you'll keep improving your ML skills by updating your model with new data. </a:t>
            </a:r>
          </a:p>
          <a:p>
            <a:pPr eaLnBrk="0" fontAlgn="base" hangingPunct="0">
              <a:spcBef>
                <a:spcPct val="0"/>
              </a:spcBef>
              <a:spcAft>
                <a:spcPct val="0"/>
              </a:spcAft>
              <a:buFontTx/>
              <a:buChar char="•"/>
            </a:pPr>
            <a:r>
              <a:rPr kumimoji="0" lang="en-US" altLang="en-US" sz="3000" b="1" i="0" u="none" strike="noStrike" cap="none" normalizeH="0" baseline="0" dirty="0">
                <a:ln>
                  <a:noFill/>
                </a:ln>
                <a:solidFill>
                  <a:srgbClr val="1F1F1F"/>
                </a:solidFill>
                <a:effectLst/>
                <a:latin typeface="Google Sans"/>
              </a:rPr>
              <a:t>Imagine knowing</a:t>
            </a:r>
            <a:r>
              <a:rPr kumimoji="0" lang="en-US" altLang="en-US" sz="3000" b="0" i="0" u="none" strike="noStrike" cap="none" normalizeH="0" baseline="0" dirty="0">
                <a:ln>
                  <a:noFill/>
                </a:ln>
                <a:solidFill>
                  <a:srgbClr val="1F1F1F"/>
                </a:solidFill>
                <a:effectLst/>
                <a:latin typeface="Google Sans"/>
              </a:rPr>
              <a:t> who might win before the match even starts.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000" b="0" i="0" u="none" strike="noStrike" cap="none" normalizeH="0" baseline="0" dirty="0">
              <a:ln>
                <a:noFill/>
              </a:ln>
              <a:solidFill>
                <a:srgbClr val="1F1F1F"/>
              </a:solidFill>
              <a:effectLst/>
              <a:latin typeface="Google Sans"/>
            </a:endParaRP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2" name="Rectangle 2">
            <a:extLst>
              <a:ext uri="{FF2B5EF4-FFF2-40B4-BE49-F238E27FC236}">
                <a16:creationId xmlns:a16="http://schemas.microsoft.com/office/drawing/2014/main" id="{2043193F-4232-EE3E-0C62-1CDBCB39429F}"/>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a:solidFill>
                  <a:srgbClr val="000000"/>
                </a:solidFill>
                <a:latin typeface="DM Sans Bold"/>
              </a:rPr>
              <a:t>Thank you very much!</a:t>
            </a: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988425" y="-4226505"/>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 name="TextBox 3"/>
          <p:cNvSpPr txBox="1"/>
          <p:nvPr/>
        </p:nvSpPr>
        <p:spPr>
          <a:xfrm>
            <a:off x="4919827" y="1050289"/>
            <a:ext cx="11789251" cy="1100558"/>
          </a:xfrm>
          <a:prstGeom prst="rect">
            <a:avLst/>
          </a:prstGeom>
        </p:spPr>
        <p:txBody>
          <a:bodyPr wrap="square" lIns="0" tIns="0" rIns="0" bIns="0" rtlCol="0" anchor="t">
            <a:spAutoFit/>
          </a:bodyPr>
          <a:lstStyle/>
          <a:p>
            <a:pPr>
              <a:lnSpc>
                <a:spcPts val="8730"/>
              </a:lnSpc>
            </a:pPr>
            <a:r>
              <a:rPr lang="en-US" sz="7200" dirty="0">
                <a:solidFill>
                  <a:srgbClr val="000000"/>
                </a:solidFill>
                <a:latin typeface="DM Sans Bold"/>
              </a:rPr>
              <a:t>Introduction</a:t>
            </a:r>
          </a:p>
        </p:txBody>
      </p:sp>
      <p:sp>
        <p:nvSpPr>
          <p:cNvPr id="4" name="TextBox 4"/>
          <p:cNvSpPr txBox="1"/>
          <p:nvPr/>
        </p:nvSpPr>
        <p:spPr>
          <a:xfrm>
            <a:off x="3321872" y="2931231"/>
            <a:ext cx="9844046" cy="5170646"/>
          </a:xfrm>
          <a:prstGeom prst="rect">
            <a:avLst/>
          </a:prstGeom>
        </p:spPr>
        <p:txBody>
          <a:bodyPr lIns="0" tIns="0" rIns="0" bIns="0" rtlCol="0" anchor="t">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1F1F"/>
                </a:solidFill>
                <a:effectLst/>
                <a:latin typeface="Berlin Sans FB" panose="020E0602020502020306" pitchFamily="34" charset="0"/>
              </a:rPr>
              <a:t>Predicting IPL scores with machine learning entails collecting and preprocessing historical match data, selecting pertinent features such as player statistics and venue details, and choosing appropriate algorithms like decision trees or Regression</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800" dirty="0">
              <a:solidFill>
                <a:srgbClr val="1F1F1F"/>
              </a:solidFill>
              <a:latin typeface="Berlin Sans FB" panose="020E0602020502020306"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1F1F"/>
                </a:solidFill>
                <a:effectLst/>
                <a:latin typeface="Berlin Sans FB" panose="020E0602020502020306" pitchFamily="34" charset="0"/>
              </a:rPr>
              <a:t>. The model undergoes training, evaluation using metrics like MAE and RMSE, and deployment for real-time predictions. Continuous refinement with new data enhances accuracy. </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800" dirty="0">
              <a:solidFill>
                <a:srgbClr val="1F1F1F"/>
              </a:solidFill>
              <a:latin typeface="Berlin Sans FB" panose="020E0602020502020306"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F1F1F"/>
                </a:solidFill>
                <a:effectLst/>
                <a:latin typeface="Berlin Sans FB" panose="020E0602020502020306" pitchFamily="34" charset="0"/>
              </a:rPr>
              <a:t>This process empowers cricket enthusiasts, analysts, and betting platforms to gain insights into match outcomes and enriches the excitement surrounding the IPL tournament.</a:t>
            </a:r>
            <a:endParaRPr kumimoji="0" lang="en-US" altLang="en-US" sz="2800" b="0" i="0" u="none" strike="noStrike" cap="none" normalizeH="0" baseline="0" dirty="0">
              <a:ln>
                <a:noFill/>
              </a:ln>
              <a:solidFill>
                <a:schemeClr val="tx1"/>
              </a:solidFill>
              <a:effectLst/>
              <a:latin typeface="Berlin Sans FB" panose="020E0602020502020306" pitchFamily="34" charset="0"/>
            </a:endParaRPr>
          </a:p>
        </p:txBody>
      </p:sp>
      <p:sp>
        <p:nvSpPr>
          <p:cNvPr id="6" name="Freeform 6"/>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9" name="Freeform 9"/>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10" name="Freeform 10"/>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1" name="Freeform 11"/>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2" name="Freeform 12"/>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3" name="Freeform 13"/>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4" name="Freeform 14"/>
          <p:cNvSpPr/>
          <p:nvPr/>
        </p:nvSpPr>
        <p:spPr>
          <a:xfrm>
            <a:off x="4867236" y="-1850856"/>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5" name="Freeform 15"/>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6" name="Freeform 16"/>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7" name="Freeform 17"/>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8" name="Freeform 18"/>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Tree>
    <p:extLst>
      <p:ext uri="{BB962C8B-B14F-4D97-AF65-F5344CB8AC3E}">
        <p14:creationId xmlns:p14="http://schemas.microsoft.com/office/powerpoint/2010/main" val="56069198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498" y="-4000276"/>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grpSp>
        <p:nvGrpSpPr>
          <p:cNvPr id="3" name="Group 3"/>
          <p:cNvGrpSpPr/>
          <p:nvPr/>
        </p:nvGrpSpPr>
        <p:grpSpPr>
          <a:xfrm>
            <a:off x="11672061" y="647700"/>
            <a:ext cx="5587239" cy="2662922"/>
            <a:chOff x="0" y="0"/>
            <a:chExt cx="2065940" cy="984643"/>
          </a:xfrm>
          <a:solidFill>
            <a:schemeClr val="bg2">
              <a:lumMod val="90000"/>
            </a:schemeClr>
          </a:solidFill>
        </p:grpSpPr>
        <p:sp>
          <p:nvSpPr>
            <p:cNvPr id="4" name="Freeform 4"/>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grpFill/>
            <a:ln w="9525" cap="sq">
              <a:solidFill>
                <a:srgbClr val="000000"/>
              </a:solidFill>
              <a:prstDash val="solid"/>
              <a:miter/>
            </a:ln>
          </p:spPr>
        </p:sp>
        <p:sp>
          <p:nvSpPr>
            <p:cNvPr id="5" name="TextBox 5"/>
            <p:cNvSpPr txBox="1"/>
            <p:nvPr/>
          </p:nvSpPr>
          <p:spPr>
            <a:xfrm>
              <a:off x="50353" y="28176"/>
              <a:ext cx="1965234" cy="956467"/>
            </a:xfrm>
            <a:prstGeom prst="rect">
              <a:avLst/>
            </a:prstGeom>
            <a:solidFill>
              <a:schemeClr val="bg2"/>
            </a:solidFill>
          </p:spPr>
          <p:txBody>
            <a:bodyPr lIns="50800" tIns="50800" rIns="50800" bIns="50800" rtlCol="0" anchor="ctr"/>
            <a:lstStyle/>
            <a:p>
              <a:pPr marL="0" lvl="0" indent="0" algn="ctr">
                <a:lnSpc>
                  <a:spcPts val="2659"/>
                </a:lnSpc>
                <a:spcBef>
                  <a:spcPct val="0"/>
                </a:spcBef>
              </a:pPr>
              <a:r>
                <a:rPr lang="en-IN" sz="2800" dirty="0">
                  <a:latin typeface="Berlin Sans FB" panose="020E0602020502020306" pitchFamily="34" charset="0"/>
                </a:rPr>
                <a:t>Number Of feature =15</a:t>
              </a:r>
            </a:p>
            <a:p>
              <a:pPr marL="0" lvl="0" indent="0" algn="ctr">
                <a:lnSpc>
                  <a:spcPts val="2659"/>
                </a:lnSpc>
                <a:spcBef>
                  <a:spcPct val="0"/>
                </a:spcBef>
              </a:pPr>
              <a:r>
                <a:rPr lang="en-IN" sz="2800" dirty="0">
                  <a:latin typeface="Berlin Sans FB" panose="020E0602020502020306" pitchFamily="34" charset="0"/>
                </a:rPr>
                <a:t>Number Of instances = 76000+</a:t>
              </a:r>
              <a:endParaRPr sz="2800" dirty="0">
                <a:latin typeface="Berlin Sans FB" panose="020E0602020502020306" pitchFamily="34" charset="0"/>
              </a:endParaRPr>
            </a:p>
          </p:txBody>
        </p:sp>
      </p:grpSp>
      <p:grpSp>
        <p:nvGrpSpPr>
          <p:cNvPr id="9" name="Group 9"/>
          <p:cNvGrpSpPr/>
          <p:nvPr/>
        </p:nvGrpSpPr>
        <p:grpSpPr>
          <a:xfrm>
            <a:off x="11672061" y="6701826"/>
            <a:ext cx="5587239" cy="2662922"/>
            <a:chOff x="0" y="0"/>
            <a:chExt cx="2065940" cy="984643"/>
          </a:xfrm>
          <a:solidFill>
            <a:schemeClr val="bg2"/>
          </a:solidFill>
        </p:grpSpPr>
        <p:sp>
          <p:nvSpPr>
            <p:cNvPr id="10" name="Freeform 10"/>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grpFill/>
            <a:ln w="9525" cap="sq">
              <a:solidFill>
                <a:srgbClr val="000000"/>
              </a:solidFill>
              <a:prstDash val="solid"/>
              <a:miter/>
            </a:ln>
          </p:spPr>
        </p:sp>
        <p:sp>
          <p:nvSpPr>
            <p:cNvPr id="11" name="TextBox 11"/>
            <p:cNvSpPr txBox="1"/>
            <p:nvPr/>
          </p:nvSpPr>
          <p:spPr>
            <a:xfrm>
              <a:off x="0" y="-38100"/>
              <a:ext cx="2065940" cy="1022743"/>
            </a:xfrm>
            <a:prstGeom prst="rect">
              <a:avLst/>
            </a:prstGeom>
            <a:grpFill/>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064096" y="723900"/>
            <a:ext cx="7698895" cy="2964307"/>
            <a:chOff x="0" y="0"/>
            <a:chExt cx="2065940" cy="984643"/>
          </a:xfrm>
          <a:solidFill>
            <a:schemeClr val="bg2"/>
          </a:solidFill>
        </p:grpSpPr>
        <p:sp>
          <p:nvSpPr>
            <p:cNvPr id="13" name="Freeform 13"/>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grpFill/>
            <a:ln w="9525" cap="sq">
              <a:solidFill>
                <a:srgbClr val="000000"/>
              </a:solidFill>
              <a:prstDash val="solid"/>
              <a:miter/>
            </a:ln>
          </p:spPr>
        </p:sp>
        <p:sp>
          <p:nvSpPr>
            <p:cNvPr id="14" name="TextBox 14"/>
            <p:cNvSpPr txBox="1"/>
            <p:nvPr/>
          </p:nvSpPr>
          <p:spPr>
            <a:xfrm>
              <a:off x="0" y="-38100"/>
              <a:ext cx="2065940" cy="1022743"/>
            </a:xfrm>
            <a:prstGeom prst="rect">
              <a:avLst/>
            </a:prstGeom>
            <a:grpFill/>
          </p:spPr>
          <p:txBody>
            <a:bodyPr lIns="50800" tIns="50800" rIns="50800" bIns="50800" rtlCol="0" anchor="ctr"/>
            <a:lstStyle/>
            <a:p>
              <a:pPr marL="0" lvl="0" indent="0" algn="ctr">
                <a:lnSpc>
                  <a:spcPts val="2659"/>
                </a:lnSpc>
                <a:spcBef>
                  <a:spcPct val="0"/>
                </a:spcBef>
              </a:pPr>
              <a:endParaRPr dirty="0"/>
            </a:p>
          </p:txBody>
        </p:sp>
      </p:grpSp>
      <p:grpSp>
        <p:nvGrpSpPr>
          <p:cNvPr id="18" name="Group 18"/>
          <p:cNvGrpSpPr/>
          <p:nvPr/>
        </p:nvGrpSpPr>
        <p:grpSpPr>
          <a:xfrm>
            <a:off x="1028700" y="6598786"/>
            <a:ext cx="5945866" cy="2662922"/>
            <a:chOff x="0" y="0"/>
            <a:chExt cx="2065940" cy="984643"/>
          </a:xfrm>
          <a:solidFill>
            <a:schemeClr val="bg2"/>
          </a:solidFill>
        </p:grpSpPr>
        <p:sp>
          <p:nvSpPr>
            <p:cNvPr id="19" name="Freeform 19"/>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grpFill/>
            <a:ln w="9525" cap="sq">
              <a:solidFill>
                <a:srgbClr val="000000"/>
              </a:solidFill>
              <a:prstDash val="solid"/>
              <a:miter/>
            </a:ln>
          </p:spPr>
        </p:sp>
        <p:sp>
          <p:nvSpPr>
            <p:cNvPr id="20" name="TextBox 20">
              <a:hlinkClick r:id="rId3" action="ppaction://hlinkfile"/>
            </p:cNvPr>
            <p:cNvSpPr txBox="1"/>
            <p:nvPr/>
          </p:nvSpPr>
          <p:spPr>
            <a:xfrm>
              <a:off x="0" y="-38100"/>
              <a:ext cx="2065940" cy="1022743"/>
            </a:xfrm>
            <a:prstGeom prst="rect">
              <a:avLst/>
            </a:prstGeom>
            <a:grpFill/>
          </p:spPr>
          <p:txBody>
            <a:bodyPr lIns="50800" tIns="50800" rIns="50800" bIns="50800" rtlCol="0" anchor="ctr"/>
            <a:lstStyle/>
            <a:p>
              <a:pPr marL="0" lvl="0" indent="0" algn="ctr">
                <a:lnSpc>
                  <a:spcPts val="2659"/>
                </a:lnSpc>
                <a:spcBef>
                  <a:spcPct val="0"/>
                </a:spcBef>
              </a:pPr>
              <a:endParaRPr sz="3500" dirty="0">
                <a:latin typeface="Berlin Sans FB Demi" panose="020E0802020502020306" pitchFamily="34" charset="0"/>
              </a:endParaRPr>
            </a:p>
          </p:txBody>
        </p:sp>
      </p:grpSp>
      <p:sp>
        <p:nvSpPr>
          <p:cNvPr id="29" name="Freeform 29"/>
          <p:cNvSpPr/>
          <p:nvPr/>
        </p:nvSpPr>
        <p:spPr>
          <a:xfrm>
            <a:off x="11944417" y="7131683"/>
            <a:ext cx="1907691" cy="1635845"/>
          </a:xfrm>
          <a:custGeom>
            <a:avLst/>
            <a:gdLst/>
            <a:ahLst/>
            <a:cxnLst/>
            <a:rect l="l" t="t" r="r" b="b"/>
            <a:pathLst>
              <a:path w="1907691" h="1635845">
                <a:moveTo>
                  <a:pt x="0" y="0"/>
                </a:moveTo>
                <a:lnTo>
                  <a:pt x="1907692" y="0"/>
                </a:lnTo>
                <a:lnTo>
                  <a:pt x="1907692" y="1635845"/>
                </a:lnTo>
                <a:lnTo>
                  <a:pt x="0" y="16358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7" name="TextBox 37"/>
          <p:cNvSpPr txBox="1"/>
          <p:nvPr/>
        </p:nvSpPr>
        <p:spPr>
          <a:xfrm>
            <a:off x="7009989" y="4322705"/>
            <a:ext cx="4297511" cy="1043299"/>
          </a:xfrm>
          <a:prstGeom prst="rect">
            <a:avLst/>
          </a:prstGeom>
        </p:spPr>
        <p:txBody>
          <a:bodyPr lIns="0" tIns="0" rIns="0" bIns="0" rtlCol="0" anchor="t">
            <a:spAutoFit/>
          </a:bodyPr>
          <a:lstStyle/>
          <a:p>
            <a:pPr marL="0" lvl="1" indent="0" algn="ctr">
              <a:lnSpc>
                <a:spcPts val="7760"/>
              </a:lnSpc>
              <a:spcBef>
                <a:spcPct val="0"/>
              </a:spcBef>
            </a:pPr>
            <a:r>
              <a:rPr lang="en-US" sz="8000" dirty="0" err="1">
                <a:solidFill>
                  <a:srgbClr val="000000"/>
                </a:solidFill>
                <a:latin typeface="DM Sans Bold"/>
              </a:rPr>
              <a:t>DataSet</a:t>
            </a:r>
            <a:endParaRPr lang="en-US" sz="8000" dirty="0">
              <a:solidFill>
                <a:srgbClr val="000000"/>
              </a:solidFill>
              <a:latin typeface="DM Sans Bold"/>
            </a:endParaRPr>
          </a:p>
        </p:txBody>
      </p:sp>
      <p:pic>
        <p:nvPicPr>
          <p:cNvPr id="40" name="Picture 39">
            <a:extLst>
              <a:ext uri="{FF2B5EF4-FFF2-40B4-BE49-F238E27FC236}">
                <a16:creationId xmlns:a16="http://schemas.microsoft.com/office/drawing/2014/main" id="{3111716E-29D7-A4D2-E8DB-E6A7EE7637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3044" y="892099"/>
            <a:ext cx="6442254" cy="251320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2" name="Picture 41">
            <a:extLst>
              <a:ext uri="{FF2B5EF4-FFF2-40B4-BE49-F238E27FC236}">
                <a16:creationId xmlns:a16="http://schemas.microsoft.com/office/drawing/2014/main" id="{A522CCF2-E2F3-72DC-A08C-83A2F7BEE8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86807" y="4991100"/>
            <a:ext cx="5560645" cy="508709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5" name="TextBox 44">
            <a:extLst>
              <a:ext uri="{FF2B5EF4-FFF2-40B4-BE49-F238E27FC236}">
                <a16:creationId xmlns:a16="http://schemas.microsoft.com/office/drawing/2014/main" id="{7E60E631-79FC-FBC0-0BE6-D78BEB0F9664}"/>
              </a:ext>
            </a:extLst>
          </p:cNvPr>
          <p:cNvSpPr txBox="1"/>
          <p:nvPr/>
        </p:nvSpPr>
        <p:spPr>
          <a:xfrm>
            <a:off x="1626794" y="6859511"/>
            <a:ext cx="4590265" cy="2554545"/>
          </a:xfrm>
          <a:prstGeom prst="rect">
            <a:avLst/>
          </a:prstGeom>
          <a:noFill/>
        </p:spPr>
        <p:txBody>
          <a:bodyPr wrap="square" rtlCol="0">
            <a:spAutoFit/>
          </a:bodyPr>
          <a:lstStyle/>
          <a:p>
            <a:r>
              <a:rPr lang="en-IN" sz="3200" dirty="0">
                <a:latin typeface="Berlin Sans FB Demi" panose="020E0802020502020306" pitchFamily="34" charset="0"/>
              </a:rPr>
              <a:t>Source: </a:t>
            </a:r>
            <a:r>
              <a:rPr lang="it-IT" sz="3200" dirty="0">
                <a:latin typeface="Berlin Sans FB Demi" panose="020E0802020502020306" pitchFamily="34" charset="0"/>
                <a:hlinkClick r:id="rId8"/>
              </a:rPr>
              <a:t>IPL Complete Dataset (2008-2020) (kaggle.com)</a:t>
            </a:r>
            <a:endParaRPr lang="en-IN" sz="3200" dirty="0">
              <a:latin typeface="Berlin Sans FB Demi" panose="020E0802020502020306" pitchFamily="34" charset="0"/>
            </a:endParaRPr>
          </a:p>
          <a:p>
            <a:endParaRPr lang="en-IN" sz="3200" dirty="0">
              <a:latin typeface="Berlin Sans FB Demi" panose="020E0802020502020306" pitchFamily="34" charset="0"/>
            </a:endParaRPr>
          </a:p>
          <a:p>
            <a:endParaRPr lang="en-IN" sz="3200" dirty="0">
              <a:latin typeface="Berlin Sans FB Demi" panose="020E0802020502020306" pitchFamily="34" charset="0"/>
            </a:endParaRPr>
          </a:p>
        </p:txBody>
      </p:sp>
      <p:cxnSp>
        <p:nvCxnSpPr>
          <p:cNvPr id="7" name="Straight Connector 6">
            <a:extLst>
              <a:ext uri="{FF2B5EF4-FFF2-40B4-BE49-F238E27FC236}">
                <a16:creationId xmlns:a16="http://schemas.microsoft.com/office/drawing/2014/main" id="{050992A8-1D57-5245-73C2-A90E113328E2}"/>
              </a:ext>
            </a:extLst>
          </p:cNvPr>
          <p:cNvCxnSpPr/>
          <p:nvPr/>
        </p:nvCxnSpPr>
        <p:spPr>
          <a:xfrm>
            <a:off x="4528665" y="4797020"/>
            <a:ext cx="2481324"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154484F7-2D62-A03B-6AEC-735A7AD5C209}"/>
              </a:ext>
            </a:extLst>
          </p:cNvPr>
          <p:cNvCxnSpPr/>
          <p:nvPr/>
        </p:nvCxnSpPr>
        <p:spPr>
          <a:xfrm flipV="1">
            <a:off x="4528665" y="3688214"/>
            <a:ext cx="0" cy="11088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71A0DCC2-A76E-E854-ED8F-ACE0F31F85D6}"/>
              </a:ext>
            </a:extLst>
          </p:cNvPr>
          <p:cNvCxnSpPr/>
          <p:nvPr/>
        </p:nvCxnSpPr>
        <p:spPr>
          <a:xfrm>
            <a:off x="9158744" y="5366004"/>
            <a:ext cx="0" cy="2292096"/>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6A46A3FB-2A37-EB83-79AC-2316253EE609}"/>
              </a:ext>
            </a:extLst>
          </p:cNvPr>
          <p:cNvCxnSpPr/>
          <p:nvPr/>
        </p:nvCxnSpPr>
        <p:spPr>
          <a:xfrm flipH="1">
            <a:off x="7086599" y="7658100"/>
            <a:ext cx="205739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10425D41-DD01-394A-950A-E4000EF70190}"/>
              </a:ext>
            </a:extLst>
          </p:cNvPr>
          <p:cNvCxnSpPr/>
          <p:nvPr/>
        </p:nvCxnSpPr>
        <p:spPr>
          <a:xfrm>
            <a:off x="10210800" y="5143500"/>
            <a:ext cx="0" cy="2391148"/>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015450DB-AC0D-97F2-DF5D-F29517FD53D8}"/>
              </a:ext>
            </a:extLst>
          </p:cNvPr>
          <p:cNvCxnSpPr/>
          <p:nvPr/>
        </p:nvCxnSpPr>
        <p:spPr>
          <a:xfrm>
            <a:off x="10210800" y="7534648"/>
            <a:ext cx="14612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9B0169DF-F85F-BC11-EE8C-5C86E41A57F4}"/>
              </a:ext>
            </a:extLst>
          </p:cNvPr>
          <p:cNvCxnSpPr/>
          <p:nvPr/>
        </p:nvCxnSpPr>
        <p:spPr>
          <a:xfrm>
            <a:off x="11307500" y="4322705"/>
            <a:ext cx="233230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71032DD8-E6F7-E0D1-665B-5D87E034C3BA}"/>
              </a:ext>
            </a:extLst>
          </p:cNvPr>
          <p:cNvCxnSpPr/>
          <p:nvPr/>
        </p:nvCxnSpPr>
        <p:spPr>
          <a:xfrm flipV="1">
            <a:off x="13716000" y="3310622"/>
            <a:ext cx="0" cy="10120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364798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 name="AutoShape 3"/>
          <p:cNvSpPr/>
          <p:nvPr/>
        </p:nvSpPr>
        <p:spPr>
          <a:xfrm>
            <a:off x="-886757" y="5074942"/>
            <a:ext cx="20061513" cy="0"/>
          </a:xfrm>
          <a:prstGeom prst="line">
            <a:avLst/>
          </a:prstGeom>
          <a:ln w="28575" cap="flat">
            <a:solidFill>
              <a:srgbClr val="000000"/>
            </a:solidFill>
            <a:prstDash val="solid"/>
            <a:headEnd type="none" w="sm" len="sm"/>
            <a:tailEnd type="none" w="sm" len="sm"/>
          </a:ln>
        </p:spPr>
        <p:txBody>
          <a:bodyPr/>
          <a:lstStyle/>
          <a:p>
            <a:endParaRPr lang="en-IN" dirty="0"/>
          </a:p>
        </p:txBody>
      </p:sp>
      <p:grpSp>
        <p:nvGrpSpPr>
          <p:cNvPr id="4" name="Group 4"/>
          <p:cNvGrpSpPr/>
          <p:nvPr/>
        </p:nvGrpSpPr>
        <p:grpSpPr>
          <a:xfrm>
            <a:off x="5930165" y="4823914"/>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1600200" y="4823914"/>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8077200" y="4823914"/>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3" name="Group 13"/>
          <p:cNvGrpSpPr/>
          <p:nvPr/>
        </p:nvGrpSpPr>
        <p:grpSpPr>
          <a:xfrm>
            <a:off x="14514076" y="4856711"/>
            <a:ext cx="502056" cy="50205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6" name="TextBox 16"/>
          <p:cNvSpPr txBox="1"/>
          <p:nvPr/>
        </p:nvSpPr>
        <p:spPr>
          <a:xfrm>
            <a:off x="2102257" y="1907439"/>
            <a:ext cx="13160698" cy="1166538"/>
          </a:xfrm>
          <a:prstGeom prst="rect">
            <a:avLst/>
          </a:prstGeom>
        </p:spPr>
        <p:txBody>
          <a:bodyPr wrap="square" lIns="0" tIns="0" rIns="0" bIns="0" rtlCol="0" anchor="t">
            <a:spAutoFit/>
          </a:bodyPr>
          <a:lstStyle/>
          <a:p>
            <a:pPr marL="0" lvl="1" indent="0" algn="ctr">
              <a:lnSpc>
                <a:spcPts val="8730"/>
              </a:lnSpc>
              <a:spcBef>
                <a:spcPct val="0"/>
              </a:spcBef>
            </a:pPr>
            <a:r>
              <a:rPr lang="en-US" sz="9000" dirty="0">
                <a:solidFill>
                  <a:srgbClr val="000000"/>
                </a:solidFill>
                <a:latin typeface="DM Sans Bold"/>
              </a:rPr>
              <a:t>Research </a:t>
            </a:r>
            <a:r>
              <a:rPr lang="en-IN" sz="9000" dirty="0">
                <a:solidFill>
                  <a:srgbClr val="000000"/>
                </a:solidFill>
                <a:latin typeface="DM Sans Bold"/>
              </a:rPr>
              <a:t>Methodology </a:t>
            </a:r>
            <a:endParaRPr lang="en-US" sz="9000" dirty="0">
              <a:solidFill>
                <a:srgbClr val="000000"/>
              </a:solidFill>
              <a:latin typeface="DM Sans Bold"/>
            </a:endParaRPr>
          </a:p>
        </p:txBody>
      </p:sp>
      <p:sp>
        <p:nvSpPr>
          <p:cNvPr id="17" name="TextBox 17"/>
          <p:cNvSpPr txBox="1"/>
          <p:nvPr/>
        </p:nvSpPr>
        <p:spPr>
          <a:xfrm>
            <a:off x="1645318" y="5568173"/>
            <a:ext cx="2197323" cy="679451"/>
          </a:xfrm>
          <a:prstGeom prst="rect">
            <a:avLst/>
          </a:prstGeom>
        </p:spPr>
        <p:txBody>
          <a:bodyPr lIns="0" tIns="0" rIns="0" bIns="0" rtlCol="0" anchor="t">
            <a:spAutoFit/>
          </a:bodyPr>
          <a:lstStyle/>
          <a:p>
            <a:pPr>
              <a:lnSpc>
                <a:spcPts val="5150"/>
              </a:lnSpc>
            </a:pPr>
            <a:r>
              <a:rPr lang="en-US" sz="5000" dirty="0">
                <a:solidFill>
                  <a:srgbClr val="000000"/>
                </a:solidFill>
                <a:latin typeface="DM Sans Bold"/>
              </a:rPr>
              <a:t>01</a:t>
            </a:r>
          </a:p>
        </p:txBody>
      </p:sp>
      <p:sp>
        <p:nvSpPr>
          <p:cNvPr id="18" name="TextBox 18"/>
          <p:cNvSpPr txBox="1"/>
          <p:nvPr/>
        </p:nvSpPr>
        <p:spPr>
          <a:xfrm>
            <a:off x="3581400" y="5616041"/>
            <a:ext cx="2197323" cy="679451"/>
          </a:xfrm>
          <a:prstGeom prst="rect">
            <a:avLst/>
          </a:prstGeom>
        </p:spPr>
        <p:txBody>
          <a:bodyPr lIns="0" tIns="0" rIns="0" bIns="0" rtlCol="0" anchor="t">
            <a:spAutoFit/>
          </a:bodyPr>
          <a:lstStyle/>
          <a:p>
            <a:pPr>
              <a:lnSpc>
                <a:spcPts val="5150"/>
              </a:lnSpc>
            </a:pPr>
            <a:r>
              <a:rPr lang="en-US" sz="5000" dirty="0">
                <a:solidFill>
                  <a:srgbClr val="000000"/>
                </a:solidFill>
                <a:latin typeface="DM Sans Bold"/>
              </a:rPr>
              <a:t>02</a:t>
            </a:r>
          </a:p>
        </p:txBody>
      </p:sp>
      <p:sp>
        <p:nvSpPr>
          <p:cNvPr id="21" name="TextBox 21"/>
          <p:cNvSpPr txBox="1"/>
          <p:nvPr/>
        </p:nvSpPr>
        <p:spPr>
          <a:xfrm>
            <a:off x="9671930" y="5616041"/>
            <a:ext cx="2197323" cy="679451"/>
          </a:xfrm>
          <a:prstGeom prst="rect">
            <a:avLst/>
          </a:prstGeom>
        </p:spPr>
        <p:txBody>
          <a:bodyPr lIns="0" tIns="0" rIns="0" bIns="0" rtlCol="0" anchor="t">
            <a:spAutoFit/>
          </a:bodyPr>
          <a:lstStyle/>
          <a:p>
            <a:pPr>
              <a:lnSpc>
                <a:spcPts val="5150"/>
              </a:lnSpc>
            </a:pPr>
            <a:r>
              <a:rPr lang="en-US" sz="5000" dirty="0">
                <a:solidFill>
                  <a:srgbClr val="000000"/>
                </a:solidFill>
                <a:latin typeface="DM Sans Bold"/>
              </a:rPr>
              <a:t>05</a:t>
            </a:r>
          </a:p>
        </p:txBody>
      </p:sp>
      <p:sp>
        <p:nvSpPr>
          <p:cNvPr id="25" name="Freeform 2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Freeform 26"/>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7" name="Freeform 2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8" name="Freeform 28"/>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29" name="Freeform 29"/>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30" name="Freeform 30"/>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31" name="Freeform 31"/>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32" name="Freeform 3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grpSp>
        <p:nvGrpSpPr>
          <p:cNvPr id="33" name="Group 7">
            <a:extLst>
              <a:ext uri="{FF2B5EF4-FFF2-40B4-BE49-F238E27FC236}">
                <a16:creationId xmlns:a16="http://schemas.microsoft.com/office/drawing/2014/main" id="{BFB19B98-1753-9A80-BA7A-8642F36585D1}"/>
              </a:ext>
            </a:extLst>
          </p:cNvPr>
          <p:cNvGrpSpPr/>
          <p:nvPr/>
        </p:nvGrpSpPr>
        <p:grpSpPr>
          <a:xfrm>
            <a:off x="3824789" y="4892472"/>
            <a:ext cx="502056" cy="502056"/>
            <a:chOff x="0" y="0"/>
            <a:chExt cx="812800" cy="812800"/>
          </a:xfrm>
        </p:grpSpPr>
        <p:sp>
          <p:nvSpPr>
            <p:cNvPr id="34" name="Freeform 8">
              <a:extLst>
                <a:ext uri="{FF2B5EF4-FFF2-40B4-BE49-F238E27FC236}">
                  <a16:creationId xmlns:a16="http://schemas.microsoft.com/office/drawing/2014/main" id="{A074C231-9702-25AB-A7EB-2AFABE5785A9}"/>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35" name="TextBox 9">
              <a:extLst>
                <a:ext uri="{FF2B5EF4-FFF2-40B4-BE49-F238E27FC236}">
                  <a16:creationId xmlns:a16="http://schemas.microsoft.com/office/drawing/2014/main" id="{C3C51C73-BE98-01A8-7611-C495D336A6BF}"/>
                </a:ext>
              </a:extLst>
            </p:cNvPr>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36" name="Group 7">
            <a:extLst>
              <a:ext uri="{FF2B5EF4-FFF2-40B4-BE49-F238E27FC236}">
                <a16:creationId xmlns:a16="http://schemas.microsoft.com/office/drawing/2014/main" id="{04E3904B-5839-BDBF-F253-E00E48DCF02E}"/>
              </a:ext>
            </a:extLst>
          </p:cNvPr>
          <p:cNvGrpSpPr/>
          <p:nvPr/>
        </p:nvGrpSpPr>
        <p:grpSpPr>
          <a:xfrm>
            <a:off x="10224235" y="4832739"/>
            <a:ext cx="502056" cy="502056"/>
            <a:chOff x="0" y="0"/>
            <a:chExt cx="812800" cy="812800"/>
          </a:xfrm>
        </p:grpSpPr>
        <p:sp>
          <p:nvSpPr>
            <p:cNvPr id="37" name="Freeform 8">
              <a:extLst>
                <a:ext uri="{FF2B5EF4-FFF2-40B4-BE49-F238E27FC236}">
                  <a16:creationId xmlns:a16="http://schemas.microsoft.com/office/drawing/2014/main" id="{A7B326A0-0791-CDDC-A080-3ADF8652FC81}"/>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38" name="TextBox 9">
              <a:extLst>
                <a:ext uri="{FF2B5EF4-FFF2-40B4-BE49-F238E27FC236}">
                  <a16:creationId xmlns:a16="http://schemas.microsoft.com/office/drawing/2014/main" id="{AE685CA3-791E-3937-5A8A-FEB554D364C5}"/>
                </a:ext>
              </a:extLst>
            </p:cNvPr>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sp>
        <p:nvSpPr>
          <p:cNvPr id="39" name="TextBox 18">
            <a:extLst>
              <a:ext uri="{FF2B5EF4-FFF2-40B4-BE49-F238E27FC236}">
                <a16:creationId xmlns:a16="http://schemas.microsoft.com/office/drawing/2014/main" id="{68A97EF8-185F-F4C3-6442-6D22D889B04E}"/>
              </a:ext>
            </a:extLst>
          </p:cNvPr>
          <p:cNvSpPr txBox="1"/>
          <p:nvPr/>
        </p:nvSpPr>
        <p:spPr>
          <a:xfrm>
            <a:off x="5727477" y="5524500"/>
            <a:ext cx="2197323" cy="679451"/>
          </a:xfrm>
          <a:prstGeom prst="rect">
            <a:avLst/>
          </a:prstGeom>
        </p:spPr>
        <p:txBody>
          <a:bodyPr lIns="0" tIns="0" rIns="0" bIns="0" rtlCol="0" anchor="t">
            <a:spAutoFit/>
          </a:bodyPr>
          <a:lstStyle/>
          <a:p>
            <a:pPr>
              <a:lnSpc>
                <a:spcPts val="5150"/>
              </a:lnSpc>
            </a:pPr>
            <a:r>
              <a:rPr lang="en-US" sz="5000" dirty="0">
                <a:solidFill>
                  <a:srgbClr val="000000"/>
                </a:solidFill>
                <a:latin typeface="DM Sans Bold"/>
              </a:rPr>
              <a:t>03</a:t>
            </a:r>
          </a:p>
        </p:txBody>
      </p:sp>
      <p:sp>
        <p:nvSpPr>
          <p:cNvPr id="40" name="TextBox 18">
            <a:extLst>
              <a:ext uri="{FF2B5EF4-FFF2-40B4-BE49-F238E27FC236}">
                <a16:creationId xmlns:a16="http://schemas.microsoft.com/office/drawing/2014/main" id="{74AF9FA5-A235-6680-26A2-771A0F7D4A62}"/>
              </a:ext>
            </a:extLst>
          </p:cNvPr>
          <p:cNvSpPr txBox="1"/>
          <p:nvPr/>
        </p:nvSpPr>
        <p:spPr>
          <a:xfrm>
            <a:off x="7937277" y="5607049"/>
            <a:ext cx="2197323" cy="679451"/>
          </a:xfrm>
          <a:prstGeom prst="rect">
            <a:avLst/>
          </a:prstGeom>
        </p:spPr>
        <p:txBody>
          <a:bodyPr lIns="0" tIns="0" rIns="0" bIns="0" rtlCol="0" anchor="t">
            <a:spAutoFit/>
          </a:bodyPr>
          <a:lstStyle/>
          <a:p>
            <a:pPr>
              <a:lnSpc>
                <a:spcPts val="5150"/>
              </a:lnSpc>
            </a:pPr>
            <a:r>
              <a:rPr lang="en-US" sz="5000" dirty="0">
                <a:solidFill>
                  <a:srgbClr val="000000"/>
                </a:solidFill>
                <a:latin typeface="DM Sans Bold"/>
              </a:rPr>
              <a:t>04</a:t>
            </a:r>
          </a:p>
        </p:txBody>
      </p:sp>
      <p:sp>
        <p:nvSpPr>
          <p:cNvPr id="41" name="TextBox 18">
            <a:extLst>
              <a:ext uri="{FF2B5EF4-FFF2-40B4-BE49-F238E27FC236}">
                <a16:creationId xmlns:a16="http://schemas.microsoft.com/office/drawing/2014/main" id="{6A0273AA-C0F7-DADF-132D-9C57D30E8281}"/>
              </a:ext>
            </a:extLst>
          </p:cNvPr>
          <p:cNvSpPr txBox="1"/>
          <p:nvPr/>
        </p:nvSpPr>
        <p:spPr>
          <a:xfrm>
            <a:off x="14447500" y="5590326"/>
            <a:ext cx="901923" cy="679451"/>
          </a:xfrm>
          <a:prstGeom prst="rect">
            <a:avLst/>
          </a:prstGeom>
        </p:spPr>
        <p:txBody>
          <a:bodyPr wrap="square" lIns="0" tIns="0" rIns="0" bIns="0" rtlCol="0" anchor="t">
            <a:spAutoFit/>
          </a:bodyPr>
          <a:lstStyle/>
          <a:p>
            <a:pPr>
              <a:lnSpc>
                <a:spcPts val="5150"/>
              </a:lnSpc>
            </a:pPr>
            <a:r>
              <a:rPr lang="en-US" sz="5000" dirty="0">
                <a:solidFill>
                  <a:srgbClr val="000000"/>
                </a:solidFill>
                <a:latin typeface="DM Sans Bold"/>
              </a:rPr>
              <a:t>07</a:t>
            </a:r>
          </a:p>
        </p:txBody>
      </p:sp>
      <p:sp>
        <p:nvSpPr>
          <p:cNvPr id="42" name="TextBox 41">
            <a:extLst>
              <a:ext uri="{FF2B5EF4-FFF2-40B4-BE49-F238E27FC236}">
                <a16:creationId xmlns:a16="http://schemas.microsoft.com/office/drawing/2014/main" id="{761918CB-4E09-000A-0C9E-D421D2CC486E}"/>
              </a:ext>
            </a:extLst>
          </p:cNvPr>
          <p:cNvSpPr txBox="1"/>
          <p:nvPr/>
        </p:nvSpPr>
        <p:spPr>
          <a:xfrm rot="3720010">
            <a:off x="1175710" y="7689283"/>
            <a:ext cx="3361019" cy="477054"/>
          </a:xfrm>
          <a:prstGeom prst="rect">
            <a:avLst/>
          </a:prstGeom>
          <a:noFill/>
        </p:spPr>
        <p:txBody>
          <a:bodyPr wrap="square" rtlCol="0">
            <a:spAutoFit/>
          </a:bodyPr>
          <a:lstStyle/>
          <a:p>
            <a:r>
              <a:rPr lang="en-IN" sz="2500" dirty="0">
                <a:latin typeface="Berlin Sans FB" panose="020E0602020502020306" pitchFamily="34" charset="0"/>
              </a:rPr>
              <a:t>Data Collection</a:t>
            </a:r>
          </a:p>
        </p:txBody>
      </p:sp>
      <p:sp>
        <p:nvSpPr>
          <p:cNvPr id="44" name="TextBox 43">
            <a:extLst>
              <a:ext uri="{FF2B5EF4-FFF2-40B4-BE49-F238E27FC236}">
                <a16:creationId xmlns:a16="http://schemas.microsoft.com/office/drawing/2014/main" id="{ADF9DDC4-86F4-1653-5E35-4C3F0E73C442}"/>
              </a:ext>
            </a:extLst>
          </p:cNvPr>
          <p:cNvSpPr txBox="1"/>
          <p:nvPr/>
        </p:nvSpPr>
        <p:spPr>
          <a:xfrm rot="3720010">
            <a:off x="3187336" y="7719959"/>
            <a:ext cx="3361019" cy="477054"/>
          </a:xfrm>
          <a:prstGeom prst="rect">
            <a:avLst/>
          </a:prstGeom>
          <a:noFill/>
        </p:spPr>
        <p:txBody>
          <a:bodyPr wrap="square" rtlCol="0">
            <a:spAutoFit/>
          </a:bodyPr>
          <a:lstStyle/>
          <a:p>
            <a:r>
              <a:rPr lang="en-IN" sz="2500" dirty="0">
                <a:latin typeface="Berlin Sans FB" panose="020E0602020502020306" pitchFamily="34" charset="0"/>
              </a:rPr>
              <a:t>Data Preprocessing</a:t>
            </a:r>
          </a:p>
        </p:txBody>
      </p:sp>
      <p:sp>
        <p:nvSpPr>
          <p:cNvPr id="45" name="TextBox 44">
            <a:extLst>
              <a:ext uri="{FF2B5EF4-FFF2-40B4-BE49-F238E27FC236}">
                <a16:creationId xmlns:a16="http://schemas.microsoft.com/office/drawing/2014/main" id="{F48B5D8E-4050-535A-8BDE-A45ACC743BBD}"/>
              </a:ext>
            </a:extLst>
          </p:cNvPr>
          <p:cNvSpPr txBox="1"/>
          <p:nvPr/>
        </p:nvSpPr>
        <p:spPr>
          <a:xfrm rot="3720010">
            <a:off x="5338845" y="7719959"/>
            <a:ext cx="3361019" cy="477054"/>
          </a:xfrm>
          <a:prstGeom prst="rect">
            <a:avLst/>
          </a:prstGeom>
          <a:noFill/>
        </p:spPr>
        <p:txBody>
          <a:bodyPr wrap="square" rtlCol="0">
            <a:spAutoFit/>
          </a:bodyPr>
          <a:lstStyle/>
          <a:p>
            <a:r>
              <a:rPr lang="en-IN" sz="2500" dirty="0">
                <a:latin typeface="Berlin Sans FB" panose="020E0602020502020306" pitchFamily="34" charset="0"/>
              </a:rPr>
              <a:t>Feature Selection</a:t>
            </a:r>
          </a:p>
        </p:txBody>
      </p:sp>
      <p:sp>
        <p:nvSpPr>
          <p:cNvPr id="46" name="TextBox 45">
            <a:extLst>
              <a:ext uri="{FF2B5EF4-FFF2-40B4-BE49-F238E27FC236}">
                <a16:creationId xmlns:a16="http://schemas.microsoft.com/office/drawing/2014/main" id="{7B4A7B6C-7A80-C951-93AE-3F10B23F9A54}"/>
              </a:ext>
            </a:extLst>
          </p:cNvPr>
          <p:cNvSpPr txBox="1"/>
          <p:nvPr/>
        </p:nvSpPr>
        <p:spPr>
          <a:xfrm rot="3720010">
            <a:off x="7454536" y="7728787"/>
            <a:ext cx="3361019" cy="477054"/>
          </a:xfrm>
          <a:prstGeom prst="rect">
            <a:avLst/>
          </a:prstGeom>
          <a:noFill/>
        </p:spPr>
        <p:txBody>
          <a:bodyPr wrap="square" rtlCol="0">
            <a:spAutoFit/>
          </a:bodyPr>
          <a:lstStyle/>
          <a:p>
            <a:r>
              <a:rPr lang="en-IN" sz="2500" dirty="0">
                <a:latin typeface="Berlin Sans FB" panose="020E0602020502020306" pitchFamily="34" charset="0"/>
              </a:rPr>
              <a:t>Feature Extraction</a:t>
            </a:r>
          </a:p>
        </p:txBody>
      </p:sp>
      <p:sp>
        <p:nvSpPr>
          <p:cNvPr id="47" name="TextBox 46">
            <a:extLst>
              <a:ext uri="{FF2B5EF4-FFF2-40B4-BE49-F238E27FC236}">
                <a16:creationId xmlns:a16="http://schemas.microsoft.com/office/drawing/2014/main" id="{1BB7BA81-EC83-68E3-388F-B424920C9B31}"/>
              </a:ext>
            </a:extLst>
          </p:cNvPr>
          <p:cNvSpPr txBox="1"/>
          <p:nvPr/>
        </p:nvSpPr>
        <p:spPr>
          <a:xfrm rot="3720010">
            <a:off x="9511936" y="7719959"/>
            <a:ext cx="3361019" cy="477054"/>
          </a:xfrm>
          <a:prstGeom prst="rect">
            <a:avLst/>
          </a:prstGeom>
          <a:noFill/>
        </p:spPr>
        <p:txBody>
          <a:bodyPr wrap="square" rtlCol="0">
            <a:spAutoFit/>
          </a:bodyPr>
          <a:lstStyle/>
          <a:p>
            <a:r>
              <a:rPr lang="en-IN" sz="2500" dirty="0">
                <a:latin typeface="Berlin Sans FB" panose="020E0602020502020306" pitchFamily="34" charset="0"/>
              </a:rPr>
              <a:t>Model Development</a:t>
            </a:r>
          </a:p>
        </p:txBody>
      </p:sp>
      <p:sp>
        <p:nvSpPr>
          <p:cNvPr id="48" name="TextBox 47">
            <a:extLst>
              <a:ext uri="{FF2B5EF4-FFF2-40B4-BE49-F238E27FC236}">
                <a16:creationId xmlns:a16="http://schemas.microsoft.com/office/drawing/2014/main" id="{5FB038BE-2F54-24D8-8423-DEFDC5697862}"/>
              </a:ext>
            </a:extLst>
          </p:cNvPr>
          <p:cNvSpPr txBox="1"/>
          <p:nvPr/>
        </p:nvSpPr>
        <p:spPr>
          <a:xfrm rot="3720010">
            <a:off x="13753383" y="7778161"/>
            <a:ext cx="3361019" cy="477054"/>
          </a:xfrm>
          <a:prstGeom prst="rect">
            <a:avLst/>
          </a:prstGeom>
          <a:noFill/>
        </p:spPr>
        <p:txBody>
          <a:bodyPr wrap="square" rtlCol="0">
            <a:spAutoFit/>
          </a:bodyPr>
          <a:lstStyle/>
          <a:p>
            <a:r>
              <a:rPr lang="en-IN" sz="2500" dirty="0">
                <a:latin typeface="Berlin Sans FB" panose="020E0602020502020306" pitchFamily="34" charset="0"/>
              </a:rPr>
              <a:t>Testing</a:t>
            </a:r>
          </a:p>
        </p:txBody>
      </p:sp>
      <p:grpSp>
        <p:nvGrpSpPr>
          <p:cNvPr id="19" name="Group 13">
            <a:extLst>
              <a:ext uri="{FF2B5EF4-FFF2-40B4-BE49-F238E27FC236}">
                <a16:creationId xmlns:a16="http://schemas.microsoft.com/office/drawing/2014/main" id="{55C01FB9-873B-0379-5820-2CAAD2235F50}"/>
              </a:ext>
            </a:extLst>
          </p:cNvPr>
          <p:cNvGrpSpPr/>
          <p:nvPr/>
        </p:nvGrpSpPr>
        <p:grpSpPr>
          <a:xfrm>
            <a:off x="12411819" y="4993964"/>
            <a:ext cx="502056" cy="502056"/>
            <a:chOff x="0" y="0"/>
            <a:chExt cx="812800" cy="812800"/>
          </a:xfrm>
        </p:grpSpPr>
        <p:sp>
          <p:nvSpPr>
            <p:cNvPr id="20" name="Freeform 14">
              <a:extLst>
                <a:ext uri="{FF2B5EF4-FFF2-40B4-BE49-F238E27FC236}">
                  <a16:creationId xmlns:a16="http://schemas.microsoft.com/office/drawing/2014/main" id="{1DD2C2C8-2DB2-F6CE-E22A-2335B13A0F15}"/>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22" name="TextBox 15">
              <a:extLst>
                <a:ext uri="{FF2B5EF4-FFF2-40B4-BE49-F238E27FC236}">
                  <a16:creationId xmlns:a16="http://schemas.microsoft.com/office/drawing/2014/main" id="{3F20445F-3769-8F18-1529-A032AD143FBA}"/>
                </a:ext>
              </a:extLst>
            </p:cNvPr>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55" name="TextBox 18">
            <a:extLst>
              <a:ext uri="{FF2B5EF4-FFF2-40B4-BE49-F238E27FC236}">
                <a16:creationId xmlns:a16="http://schemas.microsoft.com/office/drawing/2014/main" id="{3613306B-757B-5B79-9275-086CC4D98C35}"/>
              </a:ext>
            </a:extLst>
          </p:cNvPr>
          <p:cNvSpPr txBox="1"/>
          <p:nvPr/>
        </p:nvSpPr>
        <p:spPr>
          <a:xfrm>
            <a:off x="12279937" y="5616041"/>
            <a:ext cx="901923" cy="679451"/>
          </a:xfrm>
          <a:prstGeom prst="rect">
            <a:avLst/>
          </a:prstGeom>
        </p:spPr>
        <p:txBody>
          <a:bodyPr wrap="square" lIns="0" tIns="0" rIns="0" bIns="0" rtlCol="0" anchor="t">
            <a:spAutoFit/>
          </a:bodyPr>
          <a:lstStyle/>
          <a:p>
            <a:pPr>
              <a:lnSpc>
                <a:spcPts val="5150"/>
              </a:lnSpc>
            </a:pPr>
            <a:r>
              <a:rPr lang="en-US" sz="5000" dirty="0">
                <a:solidFill>
                  <a:srgbClr val="000000"/>
                </a:solidFill>
                <a:latin typeface="DM Sans Bold"/>
              </a:rPr>
              <a:t>06</a:t>
            </a:r>
          </a:p>
        </p:txBody>
      </p:sp>
      <p:sp>
        <p:nvSpPr>
          <p:cNvPr id="58" name="TextBox 57">
            <a:extLst>
              <a:ext uri="{FF2B5EF4-FFF2-40B4-BE49-F238E27FC236}">
                <a16:creationId xmlns:a16="http://schemas.microsoft.com/office/drawing/2014/main" id="{58BE5F4E-008F-86A0-F15F-B09820A33DD0}"/>
              </a:ext>
            </a:extLst>
          </p:cNvPr>
          <p:cNvSpPr txBox="1"/>
          <p:nvPr/>
        </p:nvSpPr>
        <p:spPr>
          <a:xfrm rot="3720010">
            <a:off x="11696135" y="7557871"/>
            <a:ext cx="3361019" cy="477054"/>
          </a:xfrm>
          <a:prstGeom prst="rect">
            <a:avLst/>
          </a:prstGeom>
          <a:noFill/>
        </p:spPr>
        <p:txBody>
          <a:bodyPr wrap="square" rtlCol="0">
            <a:spAutoFit/>
          </a:bodyPr>
          <a:lstStyle/>
          <a:p>
            <a:r>
              <a:rPr lang="en-IN" sz="2500" dirty="0">
                <a:latin typeface="Berlin Sans FB" panose="020E0602020502020306" pitchFamily="34" charset="0"/>
              </a:rPr>
              <a:t>Performance Measure</a:t>
            </a:r>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3" name="Freeform 3"/>
          <p:cNvSpPr/>
          <p:nvPr/>
        </p:nvSpPr>
        <p:spPr>
          <a:xfrm>
            <a:off x="10819907" y="1950456"/>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9866811" y="4099569"/>
            <a:ext cx="7181225" cy="5008904"/>
          </a:xfrm>
          <a:custGeom>
            <a:avLst/>
            <a:gdLst/>
            <a:ahLst/>
            <a:cxnLst/>
            <a:rect l="l" t="t" r="r" b="b"/>
            <a:pathLst>
              <a:path w="7181225" h="5008904">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504950" y="1754505"/>
            <a:ext cx="8751165" cy="1166538"/>
          </a:xfrm>
          <a:prstGeom prst="rect">
            <a:avLst/>
          </a:prstGeom>
        </p:spPr>
        <p:txBody>
          <a:bodyPr lIns="0" tIns="0" rIns="0" bIns="0" rtlCol="0" anchor="t">
            <a:spAutoFit/>
          </a:bodyPr>
          <a:lstStyle/>
          <a:p>
            <a:pPr>
              <a:lnSpc>
                <a:spcPts val="8730"/>
              </a:lnSpc>
            </a:pPr>
            <a:r>
              <a:rPr lang="en-US" sz="9000" dirty="0">
                <a:solidFill>
                  <a:srgbClr val="000000"/>
                </a:solidFill>
                <a:latin typeface="DM Sans Bold"/>
              </a:rPr>
              <a:t>Data Collection</a:t>
            </a:r>
          </a:p>
        </p:txBody>
      </p:sp>
      <p:pic>
        <p:nvPicPr>
          <p:cNvPr id="8" name="Picture 7">
            <a:extLst>
              <a:ext uri="{FF2B5EF4-FFF2-40B4-BE49-F238E27FC236}">
                <a16:creationId xmlns:a16="http://schemas.microsoft.com/office/drawing/2014/main" id="{B35F0435-7CF0-5E30-43B6-AFF702AE67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0660" y="3467100"/>
            <a:ext cx="5365510" cy="6181399"/>
          </a:xfrm>
          <a:prstGeom prst="rect">
            <a:avLst/>
          </a:prstGeom>
          <a:ln>
            <a:noFill/>
          </a:ln>
          <a:effectLst>
            <a:outerShdw blurRad="190500" algn="tl" rotWithShape="0">
              <a:srgbClr val="000000">
                <a:alpha val="70000"/>
              </a:srgbClr>
            </a:outerShdw>
          </a:effectLst>
        </p:spPr>
      </p:pic>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IN" dirty="0"/>
          </a:p>
        </p:txBody>
      </p:sp>
      <p:sp>
        <p:nvSpPr>
          <p:cNvPr id="5" name="TextBox 5"/>
          <p:cNvSpPr txBox="1"/>
          <p:nvPr/>
        </p:nvSpPr>
        <p:spPr>
          <a:xfrm>
            <a:off x="685800" y="1333500"/>
            <a:ext cx="11265140" cy="1166538"/>
          </a:xfrm>
          <a:prstGeom prst="rect">
            <a:avLst/>
          </a:prstGeom>
        </p:spPr>
        <p:txBody>
          <a:bodyPr wrap="square" lIns="0" tIns="0" rIns="0" bIns="0" rtlCol="0" anchor="t">
            <a:spAutoFit/>
          </a:bodyPr>
          <a:lstStyle/>
          <a:p>
            <a:pPr>
              <a:lnSpc>
                <a:spcPts val="8730"/>
              </a:lnSpc>
            </a:pPr>
            <a:r>
              <a:rPr lang="en-US" sz="9000" dirty="0">
                <a:solidFill>
                  <a:srgbClr val="000000"/>
                </a:solidFill>
                <a:latin typeface="DM Sans Bold"/>
              </a:rPr>
              <a:t>Data Collection</a:t>
            </a:r>
          </a:p>
        </p:txBody>
      </p:sp>
      <p:pic>
        <p:nvPicPr>
          <p:cNvPr id="8" name="Picture 7">
            <a:extLst>
              <a:ext uri="{FF2B5EF4-FFF2-40B4-BE49-F238E27FC236}">
                <a16:creationId xmlns:a16="http://schemas.microsoft.com/office/drawing/2014/main" id="{6F6E42F0-E130-A855-1BA1-E911D74A4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009900"/>
            <a:ext cx="6400800" cy="6628586"/>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DDC1B59C-1F58-5AE4-3467-D8824042E5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9400" y="3009900"/>
            <a:ext cx="6400800" cy="66273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0798155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txBody>
          <a:bodyPr/>
          <a:lstStyle/>
          <a:p>
            <a:endParaRPr lang="en-IN" dirty="0"/>
          </a:p>
        </p:txBody>
      </p:sp>
      <p:sp>
        <p:nvSpPr>
          <p:cNvPr id="5" name="TextBox 5"/>
          <p:cNvSpPr txBox="1"/>
          <p:nvPr/>
        </p:nvSpPr>
        <p:spPr>
          <a:xfrm>
            <a:off x="3733800" y="279596"/>
            <a:ext cx="11265140" cy="1166538"/>
          </a:xfrm>
          <a:prstGeom prst="rect">
            <a:avLst/>
          </a:prstGeom>
        </p:spPr>
        <p:txBody>
          <a:bodyPr wrap="square" lIns="0" tIns="0" rIns="0" bIns="0" rtlCol="0" anchor="t">
            <a:spAutoFit/>
          </a:bodyPr>
          <a:lstStyle/>
          <a:p>
            <a:pPr>
              <a:lnSpc>
                <a:spcPts val="8730"/>
              </a:lnSpc>
            </a:pPr>
            <a:r>
              <a:rPr lang="en-US" sz="9000" dirty="0">
                <a:solidFill>
                  <a:srgbClr val="000000"/>
                </a:solidFill>
                <a:latin typeface="DM Sans Bold"/>
              </a:rPr>
              <a:t>Data Preprocessing</a:t>
            </a:r>
          </a:p>
        </p:txBody>
      </p:sp>
      <p:pic>
        <p:nvPicPr>
          <p:cNvPr id="7" name="Picture 6">
            <a:extLst>
              <a:ext uri="{FF2B5EF4-FFF2-40B4-BE49-F238E27FC236}">
                <a16:creationId xmlns:a16="http://schemas.microsoft.com/office/drawing/2014/main" id="{7BC20612-BD32-616A-8D6F-EE5276A806E7}"/>
              </a:ext>
            </a:extLst>
          </p:cNvPr>
          <p:cNvPicPr>
            <a:picLocks noChangeAspect="1"/>
          </p:cNvPicPr>
          <p:nvPr/>
        </p:nvPicPr>
        <p:blipFill rotWithShape="1">
          <a:blip r:embed="rId4"/>
          <a:srcRect t="30864"/>
          <a:stretch/>
        </p:blipFill>
        <p:spPr>
          <a:xfrm>
            <a:off x="223684" y="3390900"/>
            <a:ext cx="9052778" cy="3886431"/>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A934CB92-631B-EB81-0E88-FAB1543204F2}"/>
              </a:ext>
            </a:extLst>
          </p:cNvPr>
          <p:cNvPicPr>
            <a:picLocks noChangeAspect="1"/>
          </p:cNvPicPr>
          <p:nvPr/>
        </p:nvPicPr>
        <p:blipFill>
          <a:blip r:embed="rId5"/>
          <a:stretch>
            <a:fillRect/>
          </a:stretch>
        </p:blipFill>
        <p:spPr>
          <a:xfrm>
            <a:off x="9497688" y="3419168"/>
            <a:ext cx="8564170" cy="3858163"/>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411640EE-E83E-DC05-F9B1-AA714E91572E}"/>
              </a:ext>
            </a:extLst>
          </p:cNvPr>
          <p:cNvSpPr txBox="1"/>
          <p:nvPr/>
        </p:nvSpPr>
        <p:spPr>
          <a:xfrm>
            <a:off x="2057400" y="2673969"/>
            <a:ext cx="6019800" cy="553998"/>
          </a:xfrm>
          <a:prstGeom prst="rect">
            <a:avLst/>
          </a:prstGeom>
          <a:noFill/>
        </p:spPr>
        <p:txBody>
          <a:bodyPr wrap="square" rtlCol="0">
            <a:spAutoFit/>
          </a:bodyPr>
          <a:lstStyle/>
          <a:p>
            <a:r>
              <a:rPr lang="en-IN" sz="3000" dirty="0">
                <a:latin typeface="Berlin Sans FB" panose="020E0602020502020306" pitchFamily="34" charset="0"/>
              </a:rPr>
              <a:t>Removing Irrelevant Data Columns</a:t>
            </a:r>
          </a:p>
        </p:txBody>
      </p:sp>
      <p:sp>
        <p:nvSpPr>
          <p:cNvPr id="12" name="TextBox 11">
            <a:extLst>
              <a:ext uri="{FF2B5EF4-FFF2-40B4-BE49-F238E27FC236}">
                <a16:creationId xmlns:a16="http://schemas.microsoft.com/office/drawing/2014/main" id="{B67C23F4-EE00-3D20-3EAF-5AB8C41B37A7}"/>
              </a:ext>
            </a:extLst>
          </p:cNvPr>
          <p:cNvSpPr txBox="1"/>
          <p:nvPr/>
        </p:nvSpPr>
        <p:spPr>
          <a:xfrm>
            <a:off x="10134600" y="2673969"/>
            <a:ext cx="7543800" cy="553998"/>
          </a:xfrm>
          <a:prstGeom prst="rect">
            <a:avLst/>
          </a:prstGeom>
          <a:noFill/>
        </p:spPr>
        <p:txBody>
          <a:bodyPr wrap="square" rtlCol="0">
            <a:spAutoFit/>
          </a:bodyPr>
          <a:lstStyle/>
          <a:p>
            <a:r>
              <a:rPr lang="en-IN" sz="3000" dirty="0">
                <a:latin typeface="Berlin Sans FB" panose="020E0602020502020306" pitchFamily="34" charset="0"/>
              </a:rPr>
              <a:t>Keeping Only Consistent Teams</a:t>
            </a:r>
          </a:p>
        </p:txBody>
      </p:sp>
    </p:spTree>
    <p:extLst>
      <p:ext uri="{BB962C8B-B14F-4D97-AF65-F5344CB8AC3E}">
        <p14:creationId xmlns:p14="http://schemas.microsoft.com/office/powerpoint/2010/main" val="791166653"/>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TotalTime>
  <Words>875</Words>
  <Application>Microsoft Office PowerPoint</Application>
  <PresentationFormat>Custom</PresentationFormat>
  <Paragraphs>128</Paragraphs>
  <Slides>30</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DM Sans</vt:lpstr>
      <vt:lpstr>Centaur</vt:lpstr>
      <vt:lpstr>Berlin Sans FB</vt:lpstr>
      <vt:lpstr>Berlin Sans FB Demi</vt:lpstr>
      <vt:lpstr>Aptos Narrow</vt:lpstr>
      <vt:lpstr>DM Sans Bold</vt:lpstr>
      <vt:lpstr>Arial</vt:lpstr>
      <vt:lpstr>Calibri</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White Creative Cute Group Project Presentation</dc:title>
  <cp:lastModifiedBy>Rohit Gupta</cp:lastModifiedBy>
  <cp:revision>16</cp:revision>
  <dcterms:created xsi:type="dcterms:W3CDTF">2006-08-16T00:00:00Z</dcterms:created>
  <dcterms:modified xsi:type="dcterms:W3CDTF">2024-11-13T11:49:37Z</dcterms:modified>
  <dc:identifier>DAGCdQ5JKJY</dc:identifier>
</cp:coreProperties>
</file>