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57" r:id="rId7"/>
    <p:sldId id="262" r:id="rId8"/>
    <p:sldId id="258" r:id="rId9"/>
    <p:sldId id="259" r:id="rId10"/>
    <p:sldId id="268" r:id="rId11"/>
    <p:sldId id="266" r:id="rId12"/>
    <p:sldId id="267" r:id="rId13"/>
    <p:sldId id="263" r:id="rId14"/>
    <p:sldId id="261" r:id="rId15"/>
    <p:sldId id="264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F8039-A397-474D-A959-5E1B006D7B33}" v="21" dt="2023-10-26T19:37:36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F8B91D-DCCC-F14A-2017-4A10F07E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4B737D1-3E3E-A228-5427-4A9A61C3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71D98E-CA37-6152-B5EF-CFF977DA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B8D4D5-12B3-F32E-285B-F4D18790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C6F743-397E-35A8-B9DD-C8E51A7C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7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9F05D2-9FC9-5F61-E2B5-229BC489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FD9F79E-A39A-0052-EEF5-87248F68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E19FCD-6ADE-DF9E-6E97-3004BE83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5E374F-3F9A-45FE-4B5C-798D7E79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B7E1F1-86CC-452D-7245-73B1009D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9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7E7817E-36B4-B16D-5C42-746C40A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92747CD-8F3B-4325-318F-0A47E6A0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07D0A4-C595-ACE6-16BC-EDB4C60B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ACFA5C-065F-A48E-30B7-0FCC8F75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8DDB72-E50C-9601-78F0-683EB6C2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02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A28F-2387-7152-AC17-982DD9B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25FF9-9D4E-7601-7178-E173DAB7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6060C0-C957-53E5-790F-CB6C24F4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9BBD36-0EAF-4FA7-20DB-C852A7FA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B610D9-3364-E372-DACE-E7685A41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6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C8F4B-F3A8-1A35-3E6C-E0E2EE8F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9B5C8B-146D-3764-F46B-4E500D4F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AD4CE9-DE6C-0258-D4BE-E68DEB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A452EC-0CB8-3582-3739-CE2063E7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C0625C-7D0E-1593-D6EF-D326C67C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520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1426E4-2BFE-2B25-289C-15655CE1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A3B2DB-7A1D-F53D-D26C-CF1BA37C7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4321C2-9332-0383-399E-FA2F98E9E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257F00-1F7F-80D2-6045-43D1EBD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6A920FF-3569-EFA9-26A0-36D3787E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9CD77D5-E165-CF7F-3B33-D258811A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32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AD632C-3539-F390-5AD6-A47C44E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B9C243-2E6C-A098-1E1B-F823F0CC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78AEBC-73B6-52D1-D6BD-8FE110D7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7DBC10F-C69B-8979-79AD-AB43B4639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DE3CE1D-7ED5-CB89-1AAA-CA3FD014B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FDF554E-E155-15F3-93BF-0ECC4354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7FE2ECE-4256-57BA-9EA9-8C7ED994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C7B81A8-15A0-780B-353F-0EC17684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1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19B35-AB77-8D08-2727-7663FD10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1E35A9B-30A7-AE4D-1B82-57985EDB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7810999-8D40-8063-FDB1-6F0F14E2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C794F19-02EE-BB06-9292-41BB7F55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91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8BA7FA7-DDB9-D94D-8151-D0BA2E28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7D8F623-E015-D1CF-BE9F-0AF6916A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0E620A-D762-1056-EFC6-0F74AC75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68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5EA9F1-1192-2145-67A7-03594D67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C3C35-E298-E5CE-ADE9-95976CF4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EDD811-BFA9-81EC-98B8-C094D900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8B9E69-BCDC-B592-1984-5D190859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D282CD-D174-D154-B0E0-85116AA9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D52BD2-AA5E-6074-D66A-9496A2F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69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5865F-8A5F-FB89-D301-2F91991B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46E1A8E-3527-B68A-5F69-16E846A5D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E37203-E3B9-E260-B1C8-AB9C2F13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7270580-25E7-2CF3-241C-8939FCE0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C728D2-ABE6-8904-3010-2E48B3BA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53B30B-A278-C3B6-33B3-6722D1C8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6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277DD6D-613A-F751-C389-10C993F7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C9ED8BC-442F-605D-A155-22804923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412B5F-C955-F563-6BF1-325A8F0D1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91F9-EE18-4372-9B41-12A4FA5A8E42}" type="datetimeFigureOut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441A7C-3066-CA0E-0D57-698C42D12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B6C3FB-4A0F-68F0-B8C3-46F40555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00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icropython-logo.svg" TargetMode="External"/><Relationship Id="rId2" Type="http://schemas.openxmlformats.org/officeDocument/2006/relationships/hyperlink" Target="https://www.vector.com/int/en/products/products-a-z/hardware/network-interfaces/successor-produ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pperhilltech.com/raspberry-pi-pico-lin-bus-module/" TargetMode="External"/><Relationship Id="rId5" Type="http://schemas.openxmlformats.org/officeDocument/2006/relationships/hyperlink" Target="https://www.nolato.com/en/Industries/Automotive" TargetMode="External"/><Relationship Id="rId4" Type="http://schemas.openxmlformats.org/officeDocument/2006/relationships/hyperlink" Target="https://mikrokontroler.pl/2015/03/12/can-i-lin-analiza-protokolow-szeregowych-oscyloskopami-rohdeschwarz-czesc-3/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ikrokontroler.pl/2015/03/12/can-i-lin-analiza-protokolow-szeregowych-oscyloskopami-rohdeschwarz-czesc-3/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B9633E-1144-4DE9-6146-90A7BC78F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220" y="1214438"/>
            <a:ext cx="9433560" cy="2387600"/>
          </a:xfrm>
        </p:spPr>
        <p:txBody>
          <a:bodyPr>
            <a:normAutofit/>
          </a:bodyPr>
          <a:lstStyle/>
          <a:p>
            <a:pPr algn="l" rtl="0"/>
            <a:r>
              <a:rPr lang="pl-PL" sz="4800" dirty="0"/>
              <a:t>Implementation of the LIN protocol on a microcontroller-based device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5839CC-E348-9731-1F42-F78F713C2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996882"/>
          </a:xfrm>
        </p:spPr>
        <p:txBody>
          <a:bodyPr>
            <a:normAutofit/>
          </a:bodyPr>
          <a:lstStyle/>
          <a:p>
            <a:pPr algn="l" rtl="0"/>
            <a:endParaRPr lang="pl-PL" dirty="0"/>
          </a:p>
          <a:p>
            <a:pPr rtl="0"/>
            <a:r>
              <a:rPr lang="pl-PL" dirty="0"/>
              <a:t>Łukasz Rotko</a:t>
            </a:r>
          </a:p>
          <a:p>
            <a:pPr rtl="0"/>
            <a:endParaRPr lang="pl-PL" dirty="0"/>
          </a:p>
          <a:p>
            <a:pPr rtl="0"/>
            <a:r>
              <a:rPr lang="pl-PL" dirty="0"/>
              <a:t>Promoter: Ph.D. Eng. Jerzy Białas</a:t>
            </a:r>
          </a:p>
          <a:p>
            <a:pPr rtl="0"/>
            <a:endParaRPr lang="pl-PL" dirty="0"/>
          </a:p>
          <a:p>
            <a:pPr rtl="0"/>
            <a:r>
              <a:rPr lang="pl-PL" dirty="0"/>
              <a:t>Krakow 2023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6ADDC788-8C1C-D74D-C33E-9E926C2D0001}"/>
              </a:ext>
            </a:extLst>
          </p:cNvPr>
          <p:cNvSpPr txBox="1">
            <a:spLocks/>
          </p:cNvSpPr>
          <p:nvPr/>
        </p:nvSpPr>
        <p:spPr>
          <a:xfrm>
            <a:off x="0" y="432118"/>
            <a:ext cx="12192000" cy="299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l-PL" dirty="0"/>
              <a:t>Department of Computer Science</a:t>
            </a:r>
          </a:p>
          <a:p>
            <a:pPr rtl="0"/>
            <a:r>
              <a:rPr lang="pl-PL" dirty="0"/>
              <a:t>Faculty of Computer Science and Telecommunications</a:t>
            </a:r>
          </a:p>
          <a:p>
            <a:pPr rtl="0"/>
            <a:r>
              <a:rPr lang="pl-PL" dirty="0"/>
              <a:t>Politechnika Krakowska</a:t>
            </a:r>
          </a:p>
        </p:txBody>
      </p:sp>
    </p:spTree>
    <p:extLst>
      <p:ext uri="{BB962C8B-B14F-4D97-AF65-F5344CB8AC3E}">
        <p14:creationId xmlns:p14="http://schemas.microsoft.com/office/powerpoint/2010/main" val="270681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EC8625-9B64-D364-A1FE-3A30731C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pPr algn="l" rtl="0"/>
            <a:r>
              <a:rPr lang="pl-PL" sz="4000" dirty="0"/>
              <a:t>5. Sources and supporting materials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C277A0-F532-E192-3F47-0290C7DD7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pPr algn="l" rtl="0"/>
            <a:r>
              <a:rPr lang="pl-PL" sz="2000" dirty="0"/>
              <a:t>ISO standards or articles describing the structure of the LIN protocol</a:t>
            </a:r>
          </a:p>
          <a:p>
            <a:pPr algn="l" rtl="0"/>
            <a:r>
              <a:rPr lang="pl-PL" sz="2000" dirty="0" err="1"/>
              <a:t>Documentation</a:t>
            </a:r>
            <a:r>
              <a:rPr lang="pl-PL" sz="2000" dirty="0"/>
              <a:t> </a:t>
            </a:r>
            <a:r>
              <a:rPr lang="pl-PL" sz="2000" dirty="0" err="1"/>
              <a:t>regarding</a:t>
            </a:r>
            <a:r>
              <a:rPr lang="pl-PL" sz="2000" dirty="0"/>
              <a:t> </a:t>
            </a:r>
            <a:r>
              <a:rPr lang="pl-PL" sz="2000" dirty="0" err="1"/>
              <a:t>RaspberryPi</a:t>
            </a:r>
            <a:r>
              <a:rPr lang="pl-PL" sz="2000" dirty="0"/>
              <a:t> Pico and </a:t>
            </a:r>
            <a:r>
              <a:rPr lang="pl-PL" sz="2000" dirty="0" err="1"/>
              <a:t>MicroPython</a:t>
            </a:r>
            <a:r>
              <a:rPr lang="pl-PL" sz="2000" dirty="0"/>
              <a:t> </a:t>
            </a:r>
            <a:r>
              <a:rPr lang="pl-PL" sz="2000" dirty="0" err="1"/>
              <a:t>libraries</a:t>
            </a:r>
            <a:endParaRPr lang="pl-PL" sz="2000" dirty="0"/>
          </a:p>
          <a:p>
            <a:pPr algn="l" rtl="0"/>
            <a:r>
              <a:rPr lang="pl-PL" sz="2000" dirty="0"/>
              <a:t>Ready-made examples of using the board's capabilities in the form of </a:t>
            </a:r>
            <a:r>
              <a:rPr lang="pl-PL" sz="2000" dirty="0" err="1"/>
              <a:t>OpenSource</a:t>
            </a:r>
            <a:r>
              <a:rPr lang="pl-PL" sz="2000" dirty="0"/>
              <a:t> </a:t>
            </a:r>
            <a:r>
              <a:rPr lang="pl-PL" sz="2000" dirty="0" err="1"/>
              <a:t>projects</a:t>
            </a:r>
            <a:endParaRPr lang="pl-PL" sz="2000" dirty="0"/>
          </a:p>
          <a:p>
            <a:pPr algn="l" rtl="0"/>
            <a:r>
              <a:rPr lang="pl-PL" sz="2000" dirty="0"/>
              <a:t>Documentation for other technologies </a:t>
            </a:r>
            <a:r>
              <a:rPr lang="pl-PL" sz="2000" dirty="0" err="1"/>
              <a:t>used</a:t>
            </a:r>
            <a:r>
              <a:rPr lang="pl-PL" sz="2000" dirty="0"/>
              <a:t> (</a:t>
            </a:r>
            <a:r>
              <a:rPr lang="pl-PL" sz="2000" dirty="0" err="1"/>
              <a:t>batch</a:t>
            </a:r>
            <a:r>
              <a:rPr lang="pl-PL" sz="2000" dirty="0"/>
              <a:t> scripts and </a:t>
            </a:r>
            <a:r>
              <a:rPr lang="pl-PL" sz="2000" dirty="0" err="1"/>
              <a:t>rshell</a:t>
            </a:r>
            <a:r>
              <a:rPr lang="pl-PL" sz="2000" dirty="0"/>
              <a:t>)</a:t>
            </a:r>
          </a:p>
          <a:p>
            <a:pPr algn="l" rtl="0"/>
            <a:endParaRPr lang="pl-PL" sz="2000" dirty="0"/>
          </a:p>
          <a:p>
            <a:pPr algn="l" rtl="0"/>
            <a:endParaRPr lang="pl-PL" sz="2000" dirty="0"/>
          </a:p>
        </p:txBody>
      </p:sp>
      <p:pic>
        <p:nvPicPr>
          <p:cNvPr id="22" name="Graphic 13" descr="Książki">
            <a:extLst>
              <a:ext uri="{FF2B5EF4-FFF2-40B4-BE49-F238E27FC236}">
                <a16:creationId xmlns:a16="http://schemas.microsoft.com/office/drawing/2014/main" id="{4AD69E02-C551-9F0D-9D68-1E9779E75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8424" y="646206"/>
            <a:ext cx="5365375" cy="5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5" name="Obraz 4" descr="Obraz zawierający koło, pojazd, Pojazd lądowy, transport  Opis wygenerowany automatycznie">
            <a:extLst>
              <a:ext uri="{FF2B5EF4-FFF2-40B4-BE49-F238E27FC236}">
                <a16:creationId xmlns:a16="http://schemas.microsoft.com/office/drawing/2014/main" id="{2B791871-69F3-35C7-C14B-2C04807FD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2" r="21029" b="1"/>
          <a:stretch/>
        </p:blipFill>
        <p:spPr>
          <a:xfrm>
            <a:off x="2749294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69E8DD-D41A-5C31-CF82-80960CE8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pPr algn="l" rtl="0"/>
            <a:r>
              <a:rPr lang="pl-PL" sz="4000" dirty="0"/>
              <a:t>6. Application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BBC5A2-C081-2542-CB74-5F8F4E78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8" y="2127380"/>
            <a:ext cx="4208105" cy="4049583"/>
          </a:xfrm>
        </p:spPr>
        <p:txBody>
          <a:bodyPr>
            <a:normAutofit/>
          </a:bodyPr>
          <a:lstStyle/>
          <a:p>
            <a:pPr algn="l" rtl="0"/>
            <a:r>
              <a:rPr lang="pl-PL" sz="1900" dirty="0"/>
              <a:t>Testing automotive devices</a:t>
            </a:r>
          </a:p>
          <a:p>
            <a:pPr lvl="1" algn="l" rtl="0"/>
            <a:r>
              <a:rPr lang="pl-PL" sz="1900" dirty="0"/>
              <a:t>Significant cost reduction</a:t>
            </a:r>
          </a:p>
          <a:p>
            <a:pPr lvl="1" algn="l" rtl="0"/>
            <a:r>
              <a:rPr lang="pl-PL" sz="1900" dirty="0"/>
              <a:t>Automation made easy</a:t>
            </a:r>
          </a:p>
          <a:p>
            <a:pPr lvl="1" algn="l" rtl="0"/>
            <a:r>
              <a:rPr lang="pl-PL" sz="1900" dirty="0"/>
              <a:t>Easy adaptation of the device to a given field of testing</a:t>
            </a:r>
          </a:p>
          <a:p>
            <a:pPr lvl="1" algn="l" rtl="0"/>
            <a:r>
              <a:rPr lang="pl-PL" sz="1900" dirty="0"/>
              <a:t>Integration with other devices via language</a:t>
            </a:r>
            <a:r>
              <a:rPr lang="pl-PL" sz="1900" dirty="0" err="1"/>
              <a:t>Python</a:t>
            </a:r>
            <a:endParaRPr lang="pl-PL" sz="1900" dirty="0"/>
          </a:p>
          <a:p>
            <a:pPr algn="l" rtl="0"/>
            <a:r>
              <a:rPr lang="pl-PL" sz="1900" dirty="0"/>
              <a:t>Simulation of devices using the LIN protocol</a:t>
            </a:r>
          </a:p>
          <a:p>
            <a:pPr algn="l" rtl="0"/>
            <a:endParaRPr lang="pl-PL" sz="1900" dirty="0"/>
          </a:p>
          <a:p>
            <a:pPr marL="457200" lvl="1" indent="0" algn="l" rtl="0">
              <a:buNone/>
            </a:pPr>
            <a:endParaRPr lang="pl-PL" sz="1900" dirty="0"/>
          </a:p>
          <a:p>
            <a:pPr algn="l" rtl="0"/>
            <a:endParaRPr lang="pl-PL" sz="1900" dirty="0"/>
          </a:p>
        </p:txBody>
      </p:sp>
    </p:spTree>
    <p:extLst>
      <p:ext uri="{BB962C8B-B14F-4D97-AF65-F5344CB8AC3E}">
        <p14:creationId xmlns:p14="http://schemas.microsoft.com/office/powerpoint/2010/main" val="122544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2706D-0DDD-6322-4F6C-B0523CF4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70354"/>
          </a:xfrm>
        </p:spPr>
        <p:txBody>
          <a:bodyPr>
            <a:normAutofit/>
          </a:bodyPr>
          <a:lstStyle/>
          <a:p>
            <a:pPr algn="ctr" rtl="0"/>
            <a:r>
              <a:rPr lang="pl-PL" sz="6600" b="1" dirty="0"/>
              <a:t>Thank you for your attention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C5E2C3-DF83-29B0-F171-779121C1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6283"/>
            <a:ext cx="10515600" cy="121068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pl-PL" sz="800" dirty="0"/>
              <a:t>Photo sources:</a:t>
            </a:r>
            <a:endParaRPr lang="pl-PL" sz="800" dirty="0">
              <a:hlinkClick r:id="rId2"/>
            </a:endParaRPr>
          </a:p>
          <a:p>
            <a:pPr algn="l" rtl="0"/>
            <a:r>
              <a:rPr lang="pl-PL" sz="800" dirty="0">
                <a:hlinkClick r:id="rId2"/>
              </a:rPr>
              <a:t>https://www.vector.com/int/en/products/products-az/hardware/network-interfaces/successor-products/</a:t>
            </a:r>
            <a:endParaRPr lang="pl-PL" sz="800" dirty="0"/>
          </a:p>
          <a:p>
            <a:pPr algn="l" rtl="0"/>
            <a:r>
              <a:rPr lang="pl-PL" sz="800" dirty="0">
                <a:hlinkClick r:id="rId3"/>
              </a:rPr>
              <a:t>https://en.wikipedia.org/wiki/File:Micropython-logo.svg</a:t>
            </a:r>
            <a:endParaRPr lang="pl-PL" sz="800" dirty="0"/>
          </a:p>
          <a:p>
            <a:pPr algn="l" rtl="0"/>
            <a:r>
              <a:rPr lang="pl-PL" sz="800" dirty="0">
                <a:hlinkClick r:id="rId4"/>
              </a:rPr>
              <a:t>https://mikrokontroler.pl/2015/03/12/can-i-lin-analization-protokolow-szeregowych-oscyloskopami-rohdeschwarz-czesc-3/3/</a:t>
            </a:r>
            <a:endParaRPr lang="pl-PL" sz="800" dirty="0"/>
          </a:p>
          <a:p>
            <a:pPr algn="l" rtl="0"/>
            <a:r>
              <a:rPr lang="pl-PL" sz="800" dirty="0">
                <a:hlinkClick r:id="rId5"/>
              </a:rPr>
              <a:t>https://www.nolato.com/en/Industries/Automotive</a:t>
            </a:r>
            <a:endParaRPr lang="pl-PL" sz="800" dirty="0"/>
          </a:p>
          <a:p>
            <a:pPr algn="l" rtl="0"/>
            <a:r>
              <a:rPr lang="pl-PL" sz="800" dirty="0">
                <a:hlinkClick r:id="rId6"/>
              </a:rPr>
              <a:t>https://copperhilltech.com/raspberry-pi-pico-lin-bus-module/</a:t>
            </a:r>
            <a:endParaRPr lang="pl-PL" sz="800" dirty="0"/>
          </a:p>
          <a:p>
            <a:pPr algn="l" rtl="0"/>
            <a:endParaRPr lang="pl-PL" sz="800" dirty="0"/>
          </a:p>
          <a:p>
            <a:pPr algn="l" rtl="0"/>
            <a:endParaRPr lang="pl-PL" sz="800" dirty="0"/>
          </a:p>
          <a:p>
            <a:pPr algn="l" rtl="0"/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13705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AE64B-17E7-99D8-027F-DF00AEBC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pl-PL" dirty="0"/>
              <a:t>1. Purpose and scope of work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296586-249E-3A8A-0617-FD9B4C6A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pl-PL" dirty="0"/>
              <a:t>Goal: Designing a device communicating using the LIN protocol</a:t>
            </a:r>
          </a:p>
          <a:p>
            <a:pPr algn="l" rtl="0"/>
            <a:r>
              <a:rPr lang="pl-PL" dirty="0" err="1"/>
              <a:t>Scope</a:t>
            </a:r>
            <a:r>
              <a:rPr lang="pl-PL" dirty="0"/>
              <a:t>:</a:t>
            </a:r>
          </a:p>
          <a:p>
            <a:pPr lvl="1" algn="l" rtl="0"/>
            <a:r>
              <a:rPr lang="pl-PL" dirty="0"/>
              <a:t>LIN protocol</a:t>
            </a:r>
          </a:p>
          <a:p>
            <a:pPr lvl="1" algn="l" rtl="0"/>
            <a:r>
              <a:rPr lang="pl-PL" dirty="0"/>
              <a:t>devices based on microcontrollers</a:t>
            </a:r>
          </a:p>
          <a:p>
            <a:pPr lvl="1" algn="l" rtl="0"/>
            <a:r>
              <a:rPr lang="pl-PL" dirty="0"/>
              <a:t>Program that supports the device</a:t>
            </a:r>
          </a:p>
          <a:p>
            <a:pPr lvl="1" algn="l" rtl="0"/>
            <a:r>
              <a:rPr lang="pl-PL" dirty="0"/>
              <a:t>Presentation of the operation of the complete device</a:t>
            </a:r>
          </a:p>
          <a:p>
            <a:pPr lvl="1" algn="l" rtl="0"/>
            <a:r>
              <a:rPr lang="pl-PL" dirty="0"/>
              <a:t>Conclusions and possibilities of project development</a:t>
            </a:r>
          </a:p>
          <a:p>
            <a:pPr lvl="1" algn="l"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534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D4963D-7D5B-61B0-3CB7-DAF0BB9D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3883"/>
            <a:ext cx="12192000" cy="1488172"/>
          </a:xfrm>
        </p:spPr>
        <p:txBody>
          <a:bodyPr anchor="ctr">
            <a:normAutofit/>
          </a:bodyPr>
          <a:lstStyle/>
          <a:p>
            <a:pPr algn="ctr" rtl="0"/>
            <a:r>
              <a:rPr lang="pl-PL" sz="4000" dirty="0"/>
              <a:t>LIN protocol</a:t>
            </a:r>
          </a:p>
        </p:txBody>
      </p:sp>
      <p:pic>
        <p:nvPicPr>
          <p:cNvPr id="5" name="Obraz 4" descr="Obraz zawierający tekst, diagram, linia, Czcionka  Opis wygenerowany automatycznie">
            <a:hlinkClick r:id="rId2"/>
            <a:extLst>
              <a:ext uri="{FF2B5EF4-FFF2-40B4-BE49-F238E27FC236}">
                <a16:creationId xmlns:a16="http://schemas.microsoft.com/office/drawing/2014/main" id="{43C1DC32-3985-FB72-1705-9F77DFC67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4" y="3732831"/>
            <a:ext cx="10515587" cy="2628896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B513F9-A4CC-262E-B614-8EDBCD24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24" y="1661549"/>
            <a:ext cx="4992906" cy="1488173"/>
          </a:xfrm>
        </p:spPr>
        <p:txBody>
          <a:bodyPr anchor="ctr">
            <a:normAutofit/>
          </a:bodyPr>
          <a:lstStyle/>
          <a:p>
            <a:pPr algn="l" rtl="0"/>
            <a:r>
              <a:rPr lang="pl-PL" sz="2000" dirty="0"/>
              <a:t>Used in the automotive industry</a:t>
            </a:r>
          </a:p>
          <a:p>
            <a:pPr algn="l" rtl="0"/>
            <a:r>
              <a:rPr lang="pl-PL" sz="2000" dirty="0"/>
              <a:t>Based on the UART protocol</a:t>
            </a:r>
          </a:p>
          <a:p>
            <a:pPr algn="l" rtl="0"/>
            <a:r>
              <a:rPr lang="pl-PL" sz="2000" dirty="0"/>
              <a:t>Low implementation cost</a:t>
            </a:r>
          </a:p>
          <a:p>
            <a:pPr algn="l" rtl="0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3313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54476D-ECEC-756C-DF42-7251ECBD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7" y="623108"/>
            <a:ext cx="6798541" cy="1675623"/>
          </a:xfrm>
        </p:spPr>
        <p:txBody>
          <a:bodyPr anchor="b">
            <a:normAutofit/>
          </a:bodyPr>
          <a:lstStyle/>
          <a:p>
            <a:pPr algn="l" rtl="0"/>
            <a:r>
              <a:rPr lang="pl-PL" sz="4000" dirty="0"/>
              <a:t>The device is based on a microcontroller</a:t>
            </a:r>
          </a:p>
        </p:txBody>
      </p:sp>
      <p:pic>
        <p:nvPicPr>
          <p:cNvPr id="5" name="Obraz 4" descr="Obraz zawierający Komponent elektroniczny, obwód, Element obwodu, Inżynieria elektroniczna  Opis wygenerowany automatycznie">
            <a:extLst>
              <a:ext uri="{FF2B5EF4-FFF2-40B4-BE49-F238E27FC236}">
                <a16:creationId xmlns:a16="http://schemas.microsoft.com/office/drawing/2014/main" id="{844CE7B4-9AF1-C782-AEAE-75BF88813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3" r="24121" b="-1"/>
          <a:stretch/>
        </p:blipFill>
        <p:spPr>
          <a:xfrm>
            <a:off x="7992455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7F8A55-AB77-97D2-831B-C33520C2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59" y="2837669"/>
            <a:ext cx="6798539" cy="3705217"/>
          </a:xfrm>
        </p:spPr>
        <p:txBody>
          <a:bodyPr>
            <a:normAutofit/>
          </a:bodyPr>
          <a:lstStyle/>
          <a:p>
            <a:pPr algn="l" rtl="0"/>
            <a:r>
              <a:rPr lang="pl-PL" sz="2000" dirty="0"/>
              <a:t>Board: </a:t>
            </a:r>
            <a:r>
              <a:rPr lang="pl-PL" sz="2000" dirty="0" err="1"/>
              <a:t>RaspberryPi</a:t>
            </a:r>
            <a:r>
              <a:rPr lang="pl-PL" sz="2000" dirty="0"/>
              <a:t> Pico</a:t>
            </a:r>
          </a:p>
          <a:p>
            <a:pPr algn="l" rtl="0"/>
            <a:r>
              <a:rPr lang="pl-PL" sz="2000" dirty="0"/>
              <a:t>Small size and low price</a:t>
            </a:r>
          </a:p>
          <a:p>
            <a:pPr algn="l" rtl="0"/>
            <a:r>
              <a:rPr lang="pl-PL" sz="2000" dirty="0"/>
              <a:t>Versatility in applications</a:t>
            </a:r>
          </a:p>
          <a:p>
            <a:pPr algn="l" rtl="0"/>
            <a:r>
              <a:rPr lang="pl-PL" sz="2000" dirty="0"/>
              <a:t>Community support, documentation, </a:t>
            </a:r>
            <a:r>
              <a:rPr lang="pl-PL" sz="2000" dirty="0" err="1"/>
              <a:t>Python</a:t>
            </a:r>
            <a:r>
              <a:rPr lang="pl-PL" sz="2000" dirty="0"/>
              <a:t> </a:t>
            </a:r>
            <a:r>
              <a:rPr lang="pl-PL" sz="2000" dirty="0" err="1"/>
              <a:t>libraries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66567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67176CE-FCA7-326C-F7AB-D697F72E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pPr algn="l" rtl="0"/>
            <a:r>
              <a:rPr lang="pl-PL" sz="4000" dirty="0"/>
              <a:t>2. Similar devices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8FB164-D238-7272-74DC-99B67D22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pPr algn="l" rtl="0"/>
            <a:r>
              <a:rPr lang="pl-PL" sz="2000" dirty="0"/>
              <a:t>There are commercial devices designed for testing purposes</a:t>
            </a:r>
          </a:p>
          <a:p>
            <a:pPr lvl="1" algn="l" rtl="0"/>
            <a:r>
              <a:rPr lang="pl-PL" sz="2000" dirty="0"/>
              <a:t>e.g. from the </a:t>
            </a:r>
            <a:r>
              <a:rPr lang="pl-PL" sz="2000" dirty="0" err="1"/>
              <a:t>Vector</a:t>
            </a:r>
            <a:r>
              <a:rPr lang="pl-PL" sz="2000" dirty="0"/>
              <a:t> </a:t>
            </a:r>
            <a:r>
              <a:rPr lang="pl-PL" sz="2000" dirty="0" err="1"/>
              <a:t>company</a:t>
            </a:r>
            <a:endParaRPr lang="pl-PL" sz="2000" dirty="0"/>
          </a:p>
          <a:p>
            <a:pPr algn="l" rtl="0"/>
            <a:r>
              <a:rPr lang="pl-PL" sz="2000" dirty="0"/>
              <a:t>There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shields</a:t>
            </a:r>
            <a:r>
              <a:rPr lang="pl-PL" sz="2000" dirty="0"/>
              <a:t> for </a:t>
            </a:r>
            <a:r>
              <a:rPr lang="pl-PL" sz="2000" dirty="0" err="1"/>
              <a:t>RaspberryPi</a:t>
            </a:r>
            <a:r>
              <a:rPr lang="pl-PL" sz="2000" dirty="0"/>
              <a:t> Pico</a:t>
            </a:r>
          </a:p>
          <a:p>
            <a:pPr algn="l" rtl="0"/>
            <a:r>
              <a:rPr lang="pl-PL" sz="2000" dirty="0"/>
              <a:t>No ready-made solutions or open source </a:t>
            </a:r>
            <a:r>
              <a:rPr lang="pl-PL" sz="2000" dirty="0" err="1"/>
              <a:t>projects</a:t>
            </a:r>
            <a:r>
              <a:rPr lang="pl-PL" sz="2000" dirty="0"/>
              <a:t> for </a:t>
            </a:r>
            <a:r>
              <a:rPr lang="pl-PL" sz="2000" dirty="0" err="1"/>
              <a:t>RaspberryPi</a:t>
            </a:r>
            <a:r>
              <a:rPr lang="pl-PL" sz="2000" dirty="0"/>
              <a:t> Pico and </a:t>
            </a:r>
            <a:r>
              <a:rPr lang="pl-PL" sz="2000" dirty="0" err="1"/>
              <a:t>Micropython</a:t>
            </a:r>
            <a:r>
              <a:rPr lang="pl-PL" sz="2000" dirty="0"/>
              <a:t> </a:t>
            </a:r>
            <a:r>
              <a:rPr lang="pl-PL" sz="2000" dirty="0" err="1"/>
              <a:t>libraries</a:t>
            </a:r>
            <a:endParaRPr lang="pl-PL" sz="2000" dirty="0"/>
          </a:p>
          <a:p>
            <a:pPr lvl="1" algn="l" rtl="0"/>
            <a:endParaRPr lang="pl-PL" sz="2000" dirty="0"/>
          </a:p>
          <a:p>
            <a:pPr marL="457200" lvl="1" indent="0" algn="l" rtl="0">
              <a:buNone/>
            </a:pPr>
            <a:endParaRPr lang="pl-PL" sz="2000" dirty="0"/>
          </a:p>
        </p:txBody>
      </p:sp>
      <p:pic>
        <p:nvPicPr>
          <p:cNvPr id="10" name="Obraz 9" descr="Obraz zawierający elektronika, obwód, Inżynieria elektroniczna, Komponent elektroniczny  Opis wygenerowany automatycznie">
            <a:extLst>
              <a:ext uri="{FF2B5EF4-FFF2-40B4-BE49-F238E27FC236}">
                <a16:creationId xmlns:a16="http://schemas.microsoft.com/office/drawing/2014/main" id="{ED6AB073-A2D4-626B-01F6-A480AA96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75" y="168168"/>
            <a:ext cx="2946384" cy="3168155"/>
          </a:xfrm>
          <a:prstGeom prst="rect">
            <a:avLst/>
          </a:prstGeom>
        </p:spPr>
      </p:pic>
      <p:pic>
        <p:nvPicPr>
          <p:cNvPr id="5" name="Obraz 4" descr="Obraz zawierający przewód, elektronika  Opis wygenerowany automatycznie">
            <a:extLst>
              <a:ext uri="{FF2B5EF4-FFF2-40B4-BE49-F238E27FC236}">
                <a16:creationId xmlns:a16="http://schemas.microsoft.com/office/drawing/2014/main" id="{1BCAF730-0B1C-4998-CF52-2EA851C56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56" y="3637852"/>
            <a:ext cx="3995623" cy="25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23B8E34-06F8-603C-0B76-D722DAE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pPr algn="l" rtl="0"/>
            <a:r>
              <a:rPr lang="pl-PL" dirty="0"/>
              <a:t>3. Software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9123D9-E8EC-E05C-E0B2-B1B63C648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algn="l" rtl="0"/>
            <a:r>
              <a:rPr lang="pl-PL" sz="2000" dirty="0" err="1"/>
              <a:t>Based</a:t>
            </a:r>
            <a:r>
              <a:rPr lang="pl-PL" sz="2000" dirty="0"/>
              <a:t> on </a:t>
            </a:r>
            <a:r>
              <a:rPr lang="pl-PL" sz="2000" dirty="0" err="1"/>
              <a:t>Python</a:t>
            </a:r>
            <a:r>
              <a:rPr lang="pl-PL" sz="2000" dirty="0"/>
              <a:t> </a:t>
            </a:r>
            <a:r>
              <a:rPr lang="pl-PL" sz="2000" dirty="0" err="1"/>
              <a:t>language</a:t>
            </a:r>
            <a:r>
              <a:rPr lang="pl-PL" sz="2000" dirty="0"/>
              <a:t> and the </a:t>
            </a:r>
            <a:r>
              <a:rPr lang="pl-PL" sz="2000" dirty="0" err="1"/>
              <a:t>MicroPython</a:t>
            </a:r>
            <a:r>
              <a:rPr lang="pl-PL" sz="2000" dirty="0"/>
              <a:t> </a:t>
            </a:r>
            <a:r>
              <a:rPr lang="pl-PL" sz="2000" dirty="0" err="1"/>
              <a:t>library</a:t>
            </a:r>
            <a:endParaRPr lang="pl-PL" sz="2000" dirty="0"/>
          </a:p>
          <a:p>
            <a:pPr algn="l" rtl="0"/>
            <a:r>
              <a:rPr lang="pl-PL" sz="2000" dirty="0"/>
              <a:t>It consists of the main program that handles the protocol and </a:t>
            </a:r>
            <a:r>
              <a:rPr lang="pl-PL" sz="2000" dirty="0" err="1"/>
              <a:t>additional</a:t>
            </a:r>
            <a:r>
              <a:rPr lang="pl-PL" sz="2000" dirty="0"/>
              <a:t> scripts that facilitate work with the device</a:t>
            </a:r>
          </a:p>
          <a:p>
            <a:pPr algn="l" rtl="0"/>
            <a:r>
              <a:rPr lang="pl-PL" sz="2000" dirty="0"/>
              <a:t>It </a:t>
            </a:r>
            <a:r>
              <a:rPr lang="pl-PL" sz="2000" dirty="0" err="1"/>
              <a:t>uses</a:t>
            </a:r>
            <a:r>
              <a:rPr lang="pl-PL" sz="2000" dirty="0"/>
              <a:t> </a:t>
            </a:r>
            <a:r>
              <a:rPr lang="pl-PL" sz="2000" dirty="0" err="1"/>
              <a:t>state</a:t>
            </a:r>
            <a:r>
              <a:rPr lang="pl-PL" sz="2000" dirty="0"/>
              <a:t> </a:t>
            </a:r>
            <a:r>
              <a:rPr lang="pl-PL" sz="2000" dirty="0" err="1"/>
              <a:t>machines</a:t>
            </a:r>
            <a:r>
              <a:rPr lang="pl-PL" sz="2000" dirty="0"/>
              <a:t> </a:t>
            </a:r>
            <a:r>
              <a:rPr lang="pl-PL" sz="2000" dirty="0" err="1"/>
              <a:t>embedded</a:t>
            </a:r>
            <a:r>
              <a:rPr lang="pl-PL" sz="2000" dirty="0"/>
              <a:t> in </a:t>
            </a:r>
            <a:r>
              <a:rPr lang="pl-PL" sz="2000" dirty="0" err="1"/>
              <a:t>RaspberryPi</a:t>
            </a:r>
            <a:r>
              <a:rPr lang="pl-PL" sz="2000" dirty="0"/>
              <a:t> Pico</a:t>
            </a:r>
          </a:p>
          <a:p>
            <a:pPr algn="l" rtl="0"/>
            <a:r>
              <a:rPr lang="pl-PL" sz="2000" dirty="0"/>
              <a:t>Programming </a:t>
            </a:r>
            <a:r>
              <a:rPr lang="pl-PL" sz="2000" dirty="0" err="1"/>
              <a:t>supported</a:t>
            </a:r>
            <a:r>
              <a:rPr lang="pl-PL" sz="2000" dirty="0"/>
              <a:t> with </a:t>
            </a:r>
            <a:r>
              <a:rPr lang="pl-PL" sz="2000" dirty="0" err="1"/>
              <a:t>ThonnyIDE</a:t>
            </a:r>
            <a:r>
              <a:rPr lang="pl-PL" sz="2000" dirty="0"/>
              <a:t> and a ready-made </a:t>
            </a:r>
            <a:r>
              <a:rPr lang="pl-PL" sz="2000" dirty="0" err="1"/>
              <a:t>solution</a:t>
            </a:r>
            <a:r>
              <a:rPr lang="pl-PL" sz="2000" dirty="0"/>
              <a:t>                     for </a:t>
            </a:r>
            <a:r>
              <a:rPr lang="pl-PL" sz="2000" dirty="0" err="1"/>
              <a:t>flashing</a:t>
            </a:r>
            <a:r>
              <a:rPr lang="pl-PL" sz="2000" dirty="0"/>
              <a:t> - </a:t>
            </a:r>
            <a:r>
              <a:rPr lang="pl-PL" sz="2000" dirty="0" err="1"/>
              <a:t>Rshell</a:t>
            </a:r>
            <a:endParaRPr lang="pl-PL" sz="2000" dirty="0"/>
          </a:p>
          <a:p>
            <a:pPr algn="l" rtl="0"/>
            <a:endParaRPr lang="pl-PL" sz="2000" dirty="0"/>
          </a:p>
          <a:p>
            <a:pPr marL="0" indent="0" algn="l" rtl="0">
              <a:buNone/>
            </a:pPr>
            <a:endParaRPr lang="pl-PL" sz="2000" dirty="0"/>
          </a:p>
          <a:p>
            <a:pPr algn="l" rtl="0"/>
            <a:endParaRPr lang="pl-PL" sz="2000" dirty="0"/>
          </a:p>
          <a:p>
            <a:pPr algn="l" rtl="0"/>
            <a:endParaRPr lang="pl-PL" sz="2000" dirty="0"/>
          </a:p>
          <a:p>
            <a:pPr algn="l" rtl="0"/>
            <a:endParaRPr lang="pl-PL" sz="2000" dirty="0"/>
          </a:p>
        </p:txBody>
      </p:sp>
      <p:pic>
        <p:nvPicPr>
          <p:cNvPr id="5" name="Obraz 4" descr="Obraz zawierający kreskówka, clipart, ptak, sztuka  Opis wygenerowany automatycznie">
            <a:extLst>
              <a:ext uri="{FF2B5EF4-FFF2-40B4-BE49-F238E27FC236}">
                <a16:creationId xmlns:a16="http://schemas.microsoft.com/office/drawing/2014/main" id="{6793B5D0-0F24-DDD6-E8A0-E51733CC5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563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570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6BF558-8D71-14E9-4B9C-84FC4CE4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pl-PL" sz="4400" dirty="0"/>
              <a:t>4. Device operation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C73C16-AE2D-F658-0875-31D2D1F8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pl-PL" sz="2800" dirty="0"/>
              <a:t>Import of a library containing functionality related to the protocol and ease of use</a:t>
            </a:r>
          </a:p>
          <a:p>
            <a:pPr algn="l" rtl="0"/>
            <a:r>
              <a:rPr lang="pl-PL" dirty="0"/>
              <a:t>Preparing a script that defines the operating mode</a:t>
            </a:r>
            <a:endParaRPr lang="pl-PL" sz="2800" dirty="0"/>
          </a:p>
          <a:p>
            <a:pPr algn="l" rtl="0"/>
            <a:r>
              <a:rPr lang="pl-PL" sz="2800" dirty="0"/>
              <a:t>Running the </a:t>
            </a:r>
            <a:r>
              <a:rPr lang="pl-PL" sz="2800" dirty="0" err="1"/>
              <a:t>script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dirty="0" err="1"/>
              <a:t>Flashes</a:t>
            </a:r>
            <a:r>
              <a:rPr lang="pl-PL" sz="2800" dirty="0"/>
              <a:t> the </a:t>
            </a:r>
            <a:r>
              <a:rPr lang="pl-PL" sz="2800" dirty="0" err="1"/>
              <a:t>device</a:t>
            </a:r>
            <a:r>
              <a:rPr lang="pl-PL" sz="2800" dirty="0"/>
              <a:t> with the given instructions</a:t>
            </a:r>
          </a:p>
          <a:p>
            <a:pPr algn="l" rtl="0"/>
            <a:r>
              <a:rPr lang="pl-PL" sz="2800" dirty="0"/>
              <a:t>Observation of communication </a:t>
            </a:r>
            <a:r>
              <a:rPr lang="pl-PL" sz="2800" dirty="0" err="1"/>
              <a:t>through</a:t>
            </a:r>
            <a:r>
              <a:rPr lang="pl-PL" sz="2800" dirty="0"/>
              <a:t> </a:t>
            </a:r>
            <a:r>
              <a:rPr lang="pl-PL" sz="2800" dirty="0" err="1"/>
              <a:t>cmd</a:t>
            </a:r>
            <a:r>
              <a:rPr lang="pl-PL" sz="2800" dirty="0"/>
              <a:t> </a:t>
            </a:r>
            <a:r>
              <a:rPr lang="pl-PL" sz="2800" dirty="0" err="1"/>
              <a:t>console</a:t>
            </a:r>
            <a:r>
              <a:rPr lang="pl-PL" sz="2800" dirty="0"/>
              <a:t> or as a dump of the event log to a file</a:t>
            </a:r>
          </a:p>
          <a:p>
            <a:pPr algn="l" rtl="0"/>
            <a:endParaRPr lang="pl-PL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4BBE9793-F6EC-FD2D-438B-45E1667F7B57}"/>
              </a:ext>
            </a:extLst>
          </p:cNvPr>
          <p:cNvSpPr txBox="1">
            <a:spLocks/>
          </p:cNvSpPr>
          <p:nvPr/>
        </p:nvSpPr>
        <p:spPr>
          <a:xfrm>
            <a:off x="5297762" y="329184"/>
            <a:ext cx="6251110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420435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/>
          </a:p>
        </p:txBody>
      </p:sp>
      <p:pic>
        <p:nvPicPr>
          <p:cNvPr id="4" name="Symbol zastępczy zawartości 3" descr="Obraz zawierający tekst, zrzut ekranu, oprogramowanie  Opis wygenerowany automatycznie">
            <a:extLst>
              <a:ext uri="{FF2B5EF4-FFF2-40B4-BE49-F238E27FC236}">
                <a16:creationId xmlns:a16="http://schemas.microsoft.com/office/drawing/2014/main" id="{8546C897-8F51-8F82-CBFE-56F7668C3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/>
          </a:p>
        </p:txBody>
      </p:sp>
      <p:pic>
        <p:nvPicPr>
          <p:cNvPr id="4" name="Symbol zastępczy zawartości 3" descr="Obraz zawierający tekst, zrzut ekranu, linia, diagram  Opis wygenerowany automatycznie">
            <a:extLst>
              <a:ext uri="{FF2B5EF4-FFF2-40B4-BE49-F238E27FC236}">
                <a16:creationId xmlns:a16="http://schemas.microsoft.com/office/drawing/2014/main" id="{F057EA3B-2994-3E97-67A8-82F31496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10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08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55DC7D2E1489747A53387A3718BEA9F" ma:contentTypeVersion="15" ma:contentTypeDescription="Utwórz nowy dokument." ma:contentTypeScope="" ma:versionID="eaaf606d12dfaf73ed3eda5357acc410">
  <xsd:schema xmlns:xsd="http://www.w3.org/2001/XMLSchema" xmlns:xs="http://www.w3.org/2001/XMLSchema" xmlns:p="http://schemas.microsoft.com/office/2006/metadata/properties" xmlns:ns3="3c0f535e-f083-4d7a-8ff1-aed9879e177e" xmlns:ns4="9e04f975-664a-4591-9891-26cb7c371921" targetNamespace="http://schemas.microsoft.com/office/2006/metadata/properties" ma:root="true" ma:fieldsID="3d1fd634150b69c018b0dbbe20c3a2bd" ns3:_="" ns4:_="">
    <xsd:import namespace="3c0f535e-f083-4d7a-8ff1-aed9879e177e"/>
    <xsd:import namespace="9e04f975-664a-4591-9891-26cb7c3719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f535e-f083-4d7a-8ff1-aed9879e1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04f975-664a-4591-9891-26cb7c371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0f535e-f083-4d7a-8ff1-aed9879e177e" xsi:nil="true"/>
  </documentManagement>
</p:properties>
</file>

<file path=customXml/itemProps1.xml><?xml version="1.0" encoding="utf-8"?>
<ds:datastoreItem xmlns:ds="http://schemas.openxmlformats.org/officeDocument/2006/customXml" ds:itemID="{4A8B7FE8-99ED-460B-B3C9-951B455C60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30626B-0070-466C-9B46-EE0BFC352E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0f535e-f083-4d7a-8ff1-aed9879e177e"/>
    <ds:schemaRef ds:uri="9e04f975-664a-4591-9891-26cb7c371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F8C9D7-6510-444A-A205-3781EE9027E0}">
  <ds:schemaRefs>
    <ds:schemaRef ds:uri="http://schemas.microsoft.com/office/2006/metadata/properties"/>
    <ds:schemaRef ds:uri="9e04f975-664a-4591-9891-26cb7c371921"/>
    <ds:schemaRef ds:uri="http://purl.org/dc/elements/1.1/"/>
    <ds:schemaRef ds:uri="3c0f535e-f083-4d7a-8ff1-aed9879e177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423</Words>
  <Application>Microsoft Office PowerPoint</Application>
  <PresentationFormat>Panoramiczny</PresentationFormat>
  <Paragraphs>66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Implementation of the LIN protocol on a microcontroller-based device</vt:lpstr>
      <vt:lpstr>1. Purpose and scope of work</vt:lpstr>
      <vt:lpstr>LIN protocol</vt:lpstr>
      <vt:lpstr>The device is based on a microcontroller</vt:lpstr>
      <vt:lpstr>2. Similar devices</vt:lpstr>
      <vt:lpstr>3. Software</vt:lpstr>
      <vt:lpstr>4. Device operation</vt:lpstr>
      <vt:lpstr>Prezentacja programu PowerPoint</vt:lpstr>
      <vt:lpstr>Prezentacja programu PowerPoint</vt:lpstr>
      <vt:lpstr>5. Sources and supporting materials</vt:lpstr>
      <vt:lpstr>6. Application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Implementacja protokołu LIN na urządzeniu opartym o mikrokontroler</dc:title>
  <dc:creator>Łukasz Rotko</dc:creator>
  <cp:lastModifiedBy>Łukasz Rotko</cp:lastModifiedBy>
  <cp:revision>3</cp:revision>
  <dcterms:created xsi:type="dcterms:W3CDTF">2023-10-25T20:13:29Z</dcterms:created>
  <dcterms:modified xsi:type="dcterms:W3CDTF">2024-06-09T20:55:20Z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0x010100755DC7D2E1489747A53387A3718BEA9F</vt:lpwstr>
  </property>
</Properties>
</file>