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292" r:id="rId3"/>
    <p:sldId id="261" r:id="rId4"/>
    <p:sldId id="288" r:id="rId5"/>
    <p:sldId id="287" r:id="rId6"/>
    <p:sldId id="286" r:id="rId7"/>
    <p:sldId id="289" r:id="rId8"/>
    <p:sldId id="284" r:id="rId9"/>
    <p:sldId id="294" r:id="rId10"/>
    <p:sldId id="293" r:id="rId11"/>
    <p:sldId id="295" r:id="rId12"/>
    <p:sldId id="265" r:id="rId13"/>
    <p:sldId id="296" r:id="rId14"/>
    <p:sldId id="257" r:id="rId15"/>
    <p:sldId id="290" r:id="rId16"/>
    <p:sldId id="291" r:id="rId17"/>
    <p:sldId id="285"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Chivo" panose="020B0604020202020204" charset="0"/>
      <p:regular r:id="rId24"/>
      <p:bold r:id="rId25"/>
      <p:italic r:id="rId26"/>
      <p:boldItalic r:id="rId27"/>
    </p:embeddedFont>
    <p:embeddedFont>
      <p:font typeface="Roboto Slab"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F1E0F9-A4B2-B0FF-DFC5-D0F84E35C876}" v="71" dt="2020-02-02T20:18:10.662"/>
    <p1510:client id="{3E0C098C-D449-F406-F321-13369552BD7B}" v="1" dt="2020-01-30T15:56:05.956"/>
    <p1510:client id="{58EE56B8-27DA-42D3-BFBF-DA499DCE29C1}" v="3" dt="2020-01-28T12:45:52.291"/>
    <p1510:client id="{5B761AED-F90C-5671-2334-ACBF5F9072B2}" v="179" dt="2020-01-29T22:58:50.367"/>
    <p1510:client id="{92698F19-9C2A-07C5-A5BF-CA166BB46B0C}" v="243" dt="2020-02-02T19:28:48.777"/>
    <p1510:client id="{B5927FF2-C110-A9FE-1484-219BBFC75D61}" v="9" dt="2020-02-02T19:34:04.024"/>
    <p1510:client id="{CDCEF9F2-2DCF-4806-8DF9-2E0AC2C08A86}" v="34" dt="2020-02-02T23:41:50.672"/>
  </p1510:revLst>
</p1510:revInfo>
</file>

<file path=ppt/tableStyles.xml><?xml version="1.0" encoding="utf-8"?>
<a:tblStyleLst xmlns:a="http://schemas.openxmlformats.org/drawingml/2006/main" def="{47BE3991-5D84-4A64-A301-0CF0C2422D17}">
  <a:tblStyle styleId="{47BE3991-5D84-4A64-A301-0CF0C2422D1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634"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en C (FCES)" userId="S::18104037@students.southwales.ac.uk::c7aeb324-59be-412d-aee9-45caa39e2973" providerId="AD" clId="Web-{CDCEF9F2-2DCF-4806-8DF9-2E0AC2C08A86}"/>
    <pc:docChg chg="modSld">
      <pc:chgData name="Allen C (FCES)" userId="S::18104037@students.southwales.ac.uk::c7aeb324-59be-412d-aee9-45caa39e2973" providerId="AD" clId="Web-{CDCEF9F2-2DCF-4806-8DF9-2E0AC2C08A86}" dt="2020-02-02T23:41:48.704" v="32" actId="20577"/>
      <pc:docMkLst>
        <pc:docMk/>
      </pc:docMkLst>
      <pc:sldChg chg="modSp">
        <pc:chgData name="Allen C (FCES)" userId="S::18104037@students.southwales.ac.uk::c7aeb324-59be-412d-aee9-45caa39e2973" providerId="AD" clId="Web-{CDCEF9F2-2DCF-4806-8DF9-2E0AC2C08A86}" dt="2020-02-02T23:41:48.704" v="32" actId="20577"/>
        <pc:sldMkLst>
          <pc:docMk/>
          <pc:sldMk cId="0" sldId="261"/>
        </pc:sldMkLst>
        <pc:spChg chg="mod">
          <ac:chgData name="Allen C (FCES)" userId="S::18104037@students.southwales.ac.uk::c7aeb324-59be-412d-aee9-45caa39e2973" providerId="AD" clId="Web-{CDCEF9F2-2DCF-4806-8DF9-2E0AC2C08A86}" dt="2020-02-02T23:41:48.704" v="32" actId="20577"/>
          <ac:spMkLst>
            <pc:docMk/>
            <pc:sldMk cId="0" sldId="261"/>
            <ac:spMk id="174" creationId="{00000000-0000-0000-0000-000000000000}"/>
          </ac:spMkLst>
        </pc:spChg>
      </pc:sldChg>
      <pc:sldChg chg="modSp">
        <pc:chgData name="Allen C (FCES)" userId="S::18104037@students.southwales.ac.uk::c7aeb324-59be-412d-aee9-45caa39e2973" providerId="AD" clId="Web-{CDCEF9F2-2DCF-4806-8DF9-2E0AC2C08A86}" dt="2020-02-02T23:40:03.971" v="2" actId="14100"/>
        <pc:sldMkLst>
          <pc:docMk/>
          <pc:sldMk cId="2889084443" sldId="284"/>
        </pc:sldMkLst>
        <pc:picChg chg="mod">
          <ac:chgData name="Allen C (FCES)" userId="S::18104037@students.southwales.ac.uk::c7aeb324-59be-412d-aee9-45caa39e2973" providerId="AD" clId="Web-{CDCEF9F2-2DCF-4806-8DF9-2E0AC2C08A86}" dt="2020-02-02T23:40:03.971" v="2" actId="14100"/>
          <ac:picMkLst>
            <pc:docMk/>
            <pc:sldMk cId="2889084443" sldId="284"/>
            <ac:picMk id="3" creationId="{D3E6F1EE-04D5-4E48-9FB6-BC9F6E7E473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are the system admin group.  </a:t>
            </a:r>
          </a:p>
          <a:p>
            <a:pPr marL="0" lvl="0" indent="0" algn="l" rtl="0">
              <a:spcBef>
                <a:spcPts val="0"/>
              </a:spcBef>
              <a:spcAft>
                <a:spcPts val="0"/>
              </a:spcAft>
              <a:buNone/>
            </a:pPr>
            <a:endParaRPr lang="en-US"/>
          </a:p>
          <a:p>
            <a:pPr marL="0" lvl="0" indent="0" algn="l" rtl="0">
              <a:spcBef>
                <a:spcPts val="0"/>
              </a:spcBef>
              <a:spcAft>
                <a:spcPts val="0"/>
              </a:spcAft>
              <a:buNone/>
            </a:pPr>
            <a:r>
              <a:rPr lang="en-US"/>
              <a:t>I’m Jonathan, I’ve been taking the role of team leader.   </a:t>
            </a:r>
          </a:p>
          <a:p>
            <a:pPr marL="0" lvl="0" indent="0" algn="l" rtl="0">
              <a:spcBef>
                <a:spcPts val="0"/>
              </a:spcBef>
              <a:spcAft>
                <a:spcPts val="0"/>
              </a:spcAft>
              <a:buNone/>
            </a:pPr>
            <a:endParaRPr lang="en-US"/>
          </a:p>
          <a:p>
            <a:pPr marL="0" lvl="0" indent="0" algn="l" rtl="0">
              <a:spcBef>
                <a:spcPts val="0"/>
              </a:spcBef>
              <a:spcAft>
                <a:spcPts val="0"/>
              </a:spcAft>
              <a:buNone/>
            </a:pPr>
            <a:r>
              <a:rPr lang="en-US" err="1"/>
              <a:t>Callum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example with </a:t>
            </a:r>
            <a:r>
              <a:rPr lang="en-US" dirty="0" err="1"/>
              <a:t>AdaFruit</a:t>
            </a:r>
            <a:r>
              <a:rPr lang="en-US" dirty="0"/>
              <a:t> you can learn how to create a </a:t>
            </a:r>
            <a:r>
              <a:rPr lang="en-GB" dirty="0"/>
              <a:t>environmental monitor and get data such as temperature, pressure, humidity, UV levels, etc. The website will even give examples on what hardware to use like Pi’s.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Front end masters focus on resources like learning node.js, JS, and general front end web development </a:t>
            </a:r>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example with </a:t>
            </a:r>
            <a:r>
              <a:rPr lang="en-US" dirty="0" err="1"/>
              <a:t>AdaFruit</a:t>
            </a:r>
            <a:r>
              <a:rPr lang="en-US" dirty="0"/>
              <a:t> you can learn how to create a </a:t>
            </a:r>
            <a:r>
              <a:rPr lang="en-GB" dirty="0"/>
              <a:t>environmental monitor and get data such as temperature, pressure, humidity, UV levels, etc. The website will even give examples on what hardware to use like Pi’s.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Front end masters focus on resources like learning node.js, JS, and general front end web development </a:t>
            </a:r>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885648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As you can see, we used one of our free domains so that you can easily access our feedback from rather than type in a long URL.   </a:t>
            </a:r>
          </a:p>
          <a:p>
            <a:pPr marL="0" lvl="0" indent="0" algn="l" rtl="0">
              <a:spcBef>
                <a:spcPts val="0"/>
              </a:spcBef>
              <a:spcAft>
                <a:spcPts val="0"/>
              </a:spcAft>
              <a:buNone/>
            </a:pPr>
            <a:endParaRPr lang="en-US"/>
          </a:p>
          <a:p>
            <a:pPr marL="0" lvl="0" indent="0" algn="l" rtl="0">
              <a:spcBef>
                <a:spcPts val="0"/>
              </a:spcBef>
              <a:spcAft>
                <a:spcPts val="0"/>
              </a:spcAft>
              <a:buNone/>
            </a:pPr>
            <a:r>
              <a:rPr lang="en-US"/>
              <a:t>Everyone please </a:t>
            </a:r>
            <a:endParaRPr/>
          </a:p>
        </p:txBody>
      </p:sp>
    </p:spTree>
    <p:extLst>
      <p:ext uri="{BB962C8B-B14F-4D97-AF65-F5344CB8AC3E}">
        <p14:creationId xmlns:p14="http://schemas.microsoft.com/office/powerpoint/2010/main" val="2859286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dirty="0"/>
          </a:p>
          <a:p>
            <a:pPr marL="0" lvl="0" indent="0" algn="l" rtl="0">
              <a:spcBef>
                <a:spcPts val="0"/>
              </a:spcBef>
              <a:spcAft>
                <a:spcPts val="0"/>
              </a:spcAft>
              <a:buNone/>
            </a:pPr>
            <a:r>
              <a:rPr lang="en-GB" dirty="0"/>
              <a:t>---   </a:t>
            </a:r>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038750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Before we can talk about Github, we must talk about Git.  </a:t>
            </a:r>
          </a:p>
          <a:p>
            <a:pPr marL="0" lvl="0" indent="0" algn="l" rtl="0">
              <a:spcBef>
                <a:spcPts val="0"/>
              </a:spcBef>
              <a:spcAft>
                <a:spcPts val="0"/>
              </a:spcAft>
              <a:buNone/>
            </a:pPr>
            <a:endParaRPr lang="en-GB"/>
          </a:p>
          <a:p>
            <a:pPr marL="0" lvl="0" indent="0" algn="l" rtl="0">
              <a:spcBef>
                <a:spcPts val="0"/>
              </a:spcBef>
              <a:spcAft>
                <a:spcPts val="0"/>
              </a:spcAft>
              <a:buNone/>
            </a:pPr>
            <a:r>
              <a:rPr lang="en-GB"/>
              <a:t>Git is a source code and distributed revision control system with a focus on speed. It was developed my Linus Torvalds in 2005.   </a:t>
            </a:r>
          </a:p>
          <a:p>
            <a:pPr marL="0" lvl="0" indent="0" algn="l" rtl="0">
              <a:spcBef>
                <a:spcPts val="0"/>
              </a:spcBef>
              <a:spcAft>
                <a:spcPts val="0"/>
              </a:spcAft>
              <a:buNone/>
            </a:pPr>
            <a:endParaRPr lang="en-GB"/>
          </a:p>
          <a:p>
            <a:pPr marL="0" lvl="0" indent="0" algn="l" rtl="0">
              <a:spcBef>
                <a:spcPts val="0"/>
              </a:spcBef>
              <a:spcAft>
                <a:spcPts val="0"/>
              </a:spcAft>
              <a:buNone/>
            </a:pPr>
            <a:r>
              <a:rPr lang="en-GB"/>
              <a:t>Git allows for several people to work on different copies of code at the same time, and then merge them together at a later date.   </a:t>
            </a:r>
          </a:p>
          <a:p>
            <a:pPr marL="0" lvl="0" indent="0" algn="l" rtl="0">
              <a:spcBef>
                <a:spcPts val="0"/>
              </a:spcBef>
              <a:spcAft>
                <a:spcPts val="0"/>
              </a:spcAft>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a:t>As Git is open source, anyone can run their own Git server and have their own Git repositories for free.    </a:t>
            </a:r>
          </a:p>
          <a:p>
            <a:pPr marL="0" lvl="0" indent="0" algn="l" rtl="0">
              <a:spcBef>
                <a:spcPts val="0"/>
              </a:spcBef>
              <a:spcAft>
                <a:spcPts val="0"/>
              </a:spcAft>
              <a:buNone/>
            </a:pPr>
            <a:endParaRPr lang="en-GB"/>
          </a:p>
          <a:p>
            <a:pPr marL="0" lvl="0" indent="0" algn="l" rtl="0">
              <a:spcBef>
                <a:spcPts val="0"/>
              </a:spcBef>
              <a:spcAft>
                <a:spcPts val="0"/>
              </a:spcAft>
              <a:buNone/>
            </a:pPr>
            <a:r>
              <a:rPr lang="en-GB"/>
              <a:t>GitHub is a company that provides hosting for Git. They will take care of the server side stuff and give you a very nice web interface or the typical CLI to use. </a:t>
            </a:r>
          </a:p>
          <a:p>
            <a:pPr marL="0" lvl="0" indent="0" algn="l" rtl="0">
              <a:spcBef>
                <a:spcPts val="0"/>
              </a:spcBef>
              <a:spcAft>
                <a:spcPts val="0"/>
              </a:spcAft>
              <a:buNone/>
            </a:pPr>
            <a:endParaRPr lang="en-GB"/>
          </a:p>
          <a:p>
            <a:pPr marL="0" lvl="0" indent="0" algn="l" rtl="0">
              <a:spcBef>
                <a:spcPts val="0"/>
              </a:spcBef>
              <a:spcAft>
                <a:spcPts val="0"/>
              </a:spcAft>
              <a:buNone/>
            </a:pPr>
            <a:r>
              <a:rPr lang="en-GB"/>
              <a:t>This is fantastic for us, because we don’t need to worry about the hassle of setting up a Git server and all the issues that come with that.   </a:t>
            </a:r>
          </a:p>
          <a:p>
            <a:pPr marL="0" lvl="0" indent="0" algn="l" rtl="0">
              <a:spcBef>
                <a:spcPts val="0"/>
              </a:spcBef>
              <a:spcAft>
                <a:spcPts val="0"/>
              </a:spcAft>
              <a:buNone/>
            </a:pPr>
            <a:endParaRPr lang="en-GB"/>
          </a:p>
          <a:p>
            <a:pPr marL="0" lvl="0" indent="0" algn="l" rtl="0">
              <a:spcBef>
                <a:spcPts val="0"/>
              </a:spcBef>
              <a:spcAft>
                <a:spcPts val="0"/>
              </a:spcAft>
              <a:buNone/>
            </a:pPr>
            <a:r>
              <a:rPr lang="en-GB"/>
              <a:t>---   </a:t>
            </a:r>
          </a:p>
          <a:p>
            <a:pPr marL="0" lvl="0" indent="0" algn="l" rtl="0">
              <a:spcBef>
                <a:spcPts val="0"/>
              </a:spcBef>
              <a:spcAft>
                <a:spcPts val="0"/>
              </a:spcAft>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Before we can talk about Github, we must talk about Git.  </a:t>
            </a:r>
          </a:p>
          <a:p>
            <a:pPr marL="0" lvl="0" indent="0" algn="l" rtl="0">
              <a:spcBef>
                <a:spcPts val="0"/>
              </a:spcBef>
              <a:spcAft>
                <a:spcPts val="0"/>
              </a:spcAft>
              <a:buNone/>
            </a:pPr>
            <a:endParaRPr lang="en-GB"/>
          </a:p>
          <a:p>
            <a:pPr marL="0" lvl="0" indent="0" algn="l" rtl="0">
              <a:spcBef>
                <a:spcPts val="0"/>
              </a:spcBef>
              <a:spcAft>
                <a:spcPts val="0"/>
              </a:spcAft>
              <a:buNone/>
            </a:pPr>
            <a:r>
              <a:rPr lang="en-GB"/>
              <a:t>Git is a source code and distributed revision control system with a focus on speed. It was developed my Linus Torvalds in 2005.   </a:t>
            </a:r>
          </a:p>
          <a:p>
            <a:pPr marL="0" lvl="0" indent="0" algn="l" rtl="0">
              <a:spcBef>
                <a:spcPts val="0"/>
              </a:spcBef>
              <a:spcAft>
                <a:spcPts val="0"/>
              </a:spcAft>
              <a:buNone/>
            </a:pPr>
            <a:endParaRPr lang="en-GB"/>
          </a:p>
          <a:p>
            <a:pPr marL="0" lvl="0" indent="0" algn="l" rtl="0">
              <a:spcBef>
                <a:spcPts val="0"/>
              </a:spcBef>
              <a:spcAft>
                <a:spcPts val="0"/>
              </a:spcAft>
              <a:buNone/>
            </a:pPr>
            <a:r>
              <a:rPr lang="en-GB"/>
              <a:t>Git allows for several people to work on different copies of code at the same time, and then merge them together at a later date.   </a:t>
            </a:r>
          </a:p>
          <a:p>
            <a:pPr marL="0" lvl="0" indent="0" algn="l" rtl="0">
              <a:spcBef>
                <a:spcPts val="0"/>
              </a:spcBef>
              <a:spcAft>
                <a:spcPts val="0"/>
              </a:spcAft>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a:t>As Git is open source, anyone can run their own Git server and have their own Git repositories for free.    </a:t>
            </a:r>
          </a:p>
          <a:p>
            <a:pPr marL="0" lvl="0" indent="0" algn="l" rtl="0">
              <a:spcBef>
                <a:spcPts val="0"/>
              </a:spcBef>
              <a:spcAft>
                <a:spcPts val="0"/>
              </a:spcAft>
              <a:buNone/>
            </a:pPr>
            <a:endParaRPr lang="en-GB"/>
          </a:p>
          <a:p>
            <a:pPr marL="0" lvl="0" indent="0" algn="l" rtl="0">
              <a:spcBef>
                <a:spcPts val="0"/>
              </a:spcBef>
              <a:spcAft>
                <a:spcPts val="0"/>
              </a:spcAft>
              <a:buNone/>
            </a:pPr>
            <a:r>
              <a:rPr lang="en-GB"/>
              <a:t>GitHub is a company that provides hosting for Git. They will take care of the server side stuff and give you a very nice web interface or the typical CLI to use. </a:t>
            </a:r>
          </a:p>
          <a:p>
            <a:pPr marL="0" lvl="0" indent="0" algn="l" rtl="0">
              <a:spcBef>
                <a:spcPts val="0"/>
              </a:spcBef>
              <a:spcAft>
                <a:spcPts val="0"/>
              </a:spcAft>
              <a:buNone/>
            </a:pPr>
            <a:endParaRPr lang="en-GB"/>
          </a:p>
          <a:p>
            <a:pPr marL="0" lvl="0" indent="0" algn="l" rtl="0">
              <a:spcBef>
                <a:spcPts val="0"/>
              </a:spcBef>
              <a:spcAft>
                <a:spcPts val="0"/>
              </a:spcAft>
              <a:buNone/>
            </a:pPr>
            <a:r>
              <a:rPr lang="en-GB"/>
              <a:t>This is fantastic for us, because we don’t need to worry about the hassle of setting up a Git server and all the issues that come with that.   </a:t>
            </a:r>
          </a:p>
          <a:p>
            <a:pPr marL="0" lvl="0" indent="0" algn="l" rtl="0">
              <a:spcBef>
                <a:spcPts val="0"/>
              </a:spcBef>
              <a:spcAft>
                <a:spcPts val="0"/>
              </a:spcAft>
              <a:buNone/>
            </a:pPr>
            <a:endParaRPr lang="en-GB"/>
          </a:p>
          <a:p>
            <a:pPr marL="0" lvl="0" indent="0" algn="l" rtl="0">
              <a:spcBef>
                <a:spcPts val="0"/>
              </a:spcBef>
              <a:spcAft>
                <a:spcPts val="0"/>
              </a:spcAft>
              <a:buNone/>
            </a:pPr>
            <a:r>
              <a:rPr lang="en-GB"/>
              <a:t>---   </a:t>
            </a:r>
          </a:p>
          <a:p>
            <a:pPr marL="0" lvl="0" indent="0" algn="l" rtl="0">
              <a:spcBef>
                <a:spcPts val="0"/>
              </a:spcBef>
              <a:spcAft>
                <a:spcPts val="0"/>
              </a:spcAft>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endParaRPr/>
          </a:p>
        </p:txBody>
      </p:sp>
    </p:spTree>
    <p:extLst>
      <p:ext uri="{BB962C8B-B14F-4D97-AF65-F5344CB8AC3E}">
        <p14:creationId xmlns:p14="http://schemas.microsoft.com/office/powerpoint/2010/main" val="2223057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Think of a branch like a branch on a tree. The tree itself is the repository and the main version, and a branch is a different parallel version. It doesn’t effect the main or master branch, and it allows you to add changes without risking major issues with the live version.   </a:t>
            </a:r>
          </a:p>
          <a:p>
            <a:pPr marL="0" lvl="0" indent="0" algn="l" rtl="0">
              <a:spcBef>
                <a:spcPts val="0"/>
              </a:spcBef>
              <a:spcAft>
                <a:spcPts val="0"/>
              </a:spcAft>
              <a:buNone/>
            </a:pPr>
            <a:endParaRPr lang="en-GB"/>
          </a:p>
          <a:p>
            <a:pPr marL="0" lvl="0" indent="0" algn="l" rtl="0">
              <a:spcBef>
                <a:spcPts val="0"/>
              </a:spcBef>
              <a:spcAft>
                <a:spcPts val="0"/>
              </a:spcAft>
              <a:buNone/>
            </a:pPr>
            <a:r>
              <a:rPr lang="en-GB"/>
              <a:t>A commit is simply a change done to a file. When you save and commit a file it creates a unique ID and some metadata such as a brief description of what changes were made. </a:t>
            </a:r>
            <a:endParaRPr/>
          </a:p>
        </p:txBody>
      </p:sp>
    </p:spTree>
    <p:extLst>
      <p:ext uri="{BB962C8B-B14F-4D97-AF65-F5344CB8AC3E}">
        <p14:creationId xmlns:p14="http://schemas.microsoft.com/office/powerpoint/2010/main" val="1605587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Try.Github.io is an interactive tool to help you learn Git and GitHub.   </a:t>
            </a:r>
          </a:p>
          <a:p>
            <a:pPr marL="0" lvl="0" indent="0" algn="l" rtl="0">
              <a:spcBef>
                <a:spcPts val="0"/>
              </a:spcBef>
              <a:spcAft>
                <a:spcPts val="0"/>
              </a:spcAft>
              <a:buNone/>
            </a:pPr>
            <a:endParaRPr lang="en-GB"/>
          </a:p>
          <a:p>
            <a:pPr marL="0" lvl="0" indent="0" algn="l" rtl="0">
              <a:spcBef>
                <a:spcPts val="0"/>
              </a:spcBef>
              <a:spcAft>
                <a:spcPts val="0"/>
              </a:spcAft>
              <a:buNone/>
            </a:pPr>
            <a:r>
              <a:rPr lang="en-GB"/>
              <a:t>It includes useful tools such as a cheat sheet. This is useful as a quick reference guide for the common things you’ll be doing all the time on Git, such as creating a new branch.     </a:t>
            </a:r>
          </a:p>
          <a:p>
            <a:pPr marL="0" lvl="0" indent="0" algn="l" rtl="0">
              <a:spcBef>
                <a:spcPts val="0"/>
              </a:spcBef>
              <a:spcAft>
                <a:spcPts val="0"/>
              </a:spcAft>
              <a:buNone/>
            </a:pPr>
            <a:endParaRPr lang="en-GB"/>
          </a:p>
          <a:p>
            <a:pPr marL="0" lvl="0" indent="0" algn="l" rtl="0">
              <a:spcBef>
                <a:spcPts val="0"/>
              </a:spcBef>
              <a:spcAft>
                <a:spcPts val="0"/>
              </a:spcAft>
              <a:buNone/>
            </a:pPr>
            <a:r>
              <a:rPr lang="en-GB"/>
              <a:t>I really like this learning tool because it includes a lot of visual elements that makes visualising what your doing a lot easier.   </a:t>
            </a:r>
          </a:p>
          <a:p>
            <a:pPr marL="0" lvl="0" indent="0" algn="l" rtl="0">
              <a:spcBef>
                <a:spcPts val="0"/>
              </a:spcBef>
              <a:spcAft>
                <a:spcPts val="0"/>
              </a:spcAft>
              <a:buNone/>
            </a:pPr>
            <a:endParaRPr lang="en-GB"/>
          </a:p>
          <a:p>
            <a:pPr marL="0" lvl="0" indent="0" algn="l" rtl="0">
              <a:spcBef>
                <a:spcPts val="0"/>
              </a:spcBef>
              <a:spcAft>
                <a:spcPts val="0"/>
              </a:spcAft>
              <a:buNone/>
            </a:pPr>
            <a:r>
              <a:rPr lang="en-GB"/>
              <a:t>The tutorial not only covers some of the basics like committing, reversing changes, but also pulling updates and pushing updates, and how to deal with multiple parents.   </a:t>
            </a:r>
          </a:p>
          <a:p>
            <a:pPr marL="0" lvl="0" indent="0" algn="l" rtl="0">
              <a:spcBef>
                <a:spcPts val="0"/>
              </a:spcBef>
              <a:spcAft>
                <a:spcPts val="0"/>
              </a:spcAft>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endParaRPr/>
          </a:p>
        </p:txBody>
      </p:sp>
    </p:spTree>
    <p:extLst>
      <p:ext uri="{BB962C8B-B14F-4D97-AF65-F5344CB8AC3E}">
        <p14:creationId xmlns:p14="http://schemas.microsoft.com/office/powerpoint/2010/main" val="3925797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Here’s a rundown of the GitHub student pack.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GitHub Education gives students various developer tools from their partners.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It gives you access to plenty of tools from tools for Web Development like </a:t>
            </a:r>
            <a:r>
              <a:rPr lang="en-GB" dirty="0" err="1"/>
              <a:t>BootStrap</a:t>
            </a:r>
            <a:r>
              <a:rPr lang="en-GB" dirty="0"/>
              <a:t> Studio </a:t>
            </a:r>
          </a:p>
          <a:p>
            <a:pPr marL="0" lvl="0" indent="0" algn="l" rtl="0">
              <a:spcBef>
                <a:spcPts val="0"/>
              </a:spcBef>
              <a:spcAft>
                <a:spcPts val="0"/>
              </a:spcAft>
              <a:buNone/>
            </a:pPr>
            <a:endParaRPr lang="en-GB" dirty="0"/>
          </a:p>
        </p:txBody>
      </p:sp>
    </p:spTree>
    <p:extLst>
      <p:ext uri="{BB962C8B-B14F-4D97-AF65-F5344CB8AC3E}">
        <p14:creationId xmlns:p14="http://schemas.microsoft.com/office/powerpoint/2010/main" val="3691049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First we’ll talk about what you can get in terms of domains.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If you’re interested in hosting your personal projects to show to companies, you can get several different free domains with the student pack.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Free .me domain with </a:t>
            </a:r>
            <a:r>
              <a:rPr lang="en-GB" dirty="0" err="1"/>
              <a:t>namecheap</a:t>
            </a:r>
            <a:r>
              <a:rPr lang="en-GB" dirty="0"/>
              <a:t> for 1yr, also comes with a free SSL cert for a year.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With </a:t>
            </a:r>
            <a:r>
              <a:rPr lang="en-GB" dirty="0" err="1"/>
              <a:t>Name.Com</a:t>
            </a:r>
            <a:r>
              <a:rPr lang="en-GB" dirty="0"/>
              <a:t> you get a wide range of domains as you can see below, these also come with free WHOIS </a:t>
            </a:r>
            <a:r>
              <a:rPr lang="en-GB" dirty="0" err="1"/>
              <a:t>proection</a:t>
            </a:r>
            <a:r>
              <a:rPr lang="en-GB" dirty="0"/>
              <a:t>.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Free .tech domain with </a:t>
            </a:r>
            <a:r>
              <a:rPr lang="en-GB" dirty="0" err="1"/>
              <a:t>TechDomains</a:t>
            </a:r>
            <a:r>
              <a:rPr lang="en-GB" dirty="0"/>
              <a:t>.  </a:t>
            </a:r>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408304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0083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Google Shape;19;p2"/>
          <p:cNvSpPr txBox="1">
            <a:spLocks noGrp="1"/>
          </p:cNvSpPr>
          <p:nvPr>
            <p:ph type="ctrTitle"/>
          </p:nvPr>
        </p:nvSpPr>
        <p:spPr>
          <a:xfrm>
            <a:off x="457200" y="799275"/>
            <a:ext cx="5486400" cy="3182100"/>
          </a:xfrm>
          <a:prstGeom prst="rect">
            <a:avLst/>
          </a:prstGeom>
        </p:spPr>
        <p:txBody>
          <a:bodyPr spcFirstLastPara="1" wrap="square" lIns="0" tIns="0" rIns="0" bIns="0" anchor="t" anchorCtr="0">
            <a:noAutofit/>
          </a:bodyPr>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7"/>
        <p:cNvGrpSpPr/>
        <p:nvPr/>
      </p:nvGrpSpPr>
      <p:grpSpPr>
        <a:xfrm>
          <a:off x="0" y="0"/>
          <a:ext cx="0" cy="0"/>
          <a:chOff x="0" y="0"/>
          <a:chExt cx="0" cy="0"/>
        </a:xfrm>
      </p:grpSpPr>
      <p:grpSp>
        <p:nvGrpSpPr>
          <p:cNvPr id="48" name="Google Shape;48;p5"/>
          <p:cNvGrpSpPr/>
          <p:nvPr/>
        </p:nvGrpSpPr>
        <p:grpSpPr>
          <a:xfrm>
            <a:off x="-120" y="-106"/>
            <a:ext cx="9143821" cy="5143317"/>
            <a:chOff x="2973586" y="2777133"/>
            <a:chExt cx="2856819" cy="1606935"/>
          </a:xfrm>
        </p:grpSpPr>
        <p:sp>
          <p:nvSpPr>
            <p:cNvPr id="49" name="Google Shape;49;p5"/>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 name="Google Shape;55;p5"/>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6" name="Google Shape;56;p5"/>
          <p:cNvSpPr txBox="1">
            <a:spLocks noGrp="1"/>
          </p:cNvSpPr>
          <p:nvPr>
            <p:ph type="body" idx="1"/>
          </p:nvPr>
        </p:nvSpPr>
        <p:spPr>
          <a:xfrm>
            <a:off x="3200400" y="1909300"/>
            <a:ext cx="5486400" cy="2764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57" name="Google Shape;57;p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1"/>
        <p:cNvGrpSpPr/>
        <p:nvPr/>
      </p:nvGrpSpPr>
      <p:grpSpPr>
        <a:xfrm>
          <a:off x="0" y="0"/>
          <a:ext cx="0" cy="0"/>
          <a:chOff x="0" y="0"/>
          <a:chExt cx="0" cy="0"/>
        </a:xfrm>
      </p:grpSpPr>
      <p:grpSp>
        <p:nvGrpSpPr>
          <p:cNvPr id="72" name="Google Shape;72;p7"/>
          <p:cNvGrpSpPr/>
          <p:nvPr/>
        </p:nvGrpSpPr>
        <p:grpSpPr>
          <a:xfrm>
            <a:off x="-120" y="-106"/>
            <a:ext cx="9143821" cy="5143317"/>
            <a:chOff x="2973586" y="2777133"/>
            <a:chExt cx="2856819" cy="1606935"/>
          </a:xfrm>
        </p:grpSpPr>
        <p:sp>
          <p:nvSpPr>
            <p:cNvPr id="73" name="Google Shape;73;p7"/>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7"/>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7"/>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7"/>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7"/>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7"/>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 name="Google Shape;79;p7"/>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80" name="Google Shape;80;p7"/>
          <p:cNvSpPr txBox="1">
            <a:spLocks noGrp="1"/>
          </p:cNvSpPr>
          <p:nvPr>
            <p:ph type="body" idx="1"/>
          </p:nvPr>
        </p:nvSpPr>
        <p:spPr>
          <a:xfrm>
            <a:off x="3200375" y="1909300"/>
            <a:ext cx="2493600" cy="30165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1" name="Google Shape;81;p7"/>
          <p:cNvSpPr txBox="1">
            <a:spLocks noGrp="1"/>
          </p:cNvSpPr>
          <p:nvPr>
            <p:ph type="body" idx="2"/>
          </p:nvPr>
        </p:nvSpPr>
        <p:spPr>
          <a:xfrm>
            <a:off x="6193205" y="1909300"/>
            <a:ext cx="2493600" cy="30165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2" name="Google Shape;82;p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3"/>
        <p:cNvGrpSpPr/>
        <p:nvPr/>
      </p:nvGrpSpPr>
      <p:grpSpPr>
        <a:xfrm>
          <a:off x="0" y="0"/>
          <a:ext cx="0" cy="0"/>
          <a:chOff x="0" y="0"/>
          <a:chExt cx="0" cy="0"/>
        </a:xfrm>
      </p:grpSpPr>
      <p:grpSp>
        <p:nvGrpSpPr>
          <p:cNvPr id="84" name="Google Shape;84;p8"/>
          <p:cNvGrpSpPr/>
          <p:nvPr/>
        </p:nvGrpSpPr>
        <p:grpSpPr>
          <a:xfrm>
            <a:off x="-120" y="-106"/>
            <a:ext cx="9143821" cy="5143317"/>
            <a:chOff x="2973586" y="2777133"/>
            <a:chExt cx="2856819" cy="1606935"/>
          </a:xfrm>
        </p:grpSpPr>
        <p:sp>
          <p:nvSpPr>
            <p:cNvPr id="85" name="Google Shape;85;p8"/>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8"/>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8"/>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8"/>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8"/>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8"/>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8"/>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2" name="Google Shape;92;p8"/>
          <p:cNvSpPr txBox="1">
            <a:spLocks noGrp="1"/>
          </p:cNvSpPr>
          <p:nvPr>
            <p:ph type="body" idx="1"/>
          </p:nvPr>
        </p:nvSpPr>
        <p:spPr>
          <a:xfrm>
            <a:off x="457200"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3" name="Google Shape;93;p8"/>
          <p:cNvSpPr txBox="1">
            <a:spLocks noGrp="1"/>
          </p:cNvSpPr>
          <p:nvPr>
            <p:ph type="body" idx="2"/>
          </p:nvPr>
        </p:nvSpPr>
        <p:spPr>
          <a:xfrm>
            <a:off x="3290238"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4" name="Google Shape;94;p8"/>
          <p:cNvSpPr txBox="1">
            <a:spLocks noGrp="1"/>
          </p:cNvSpPr>
          <p:nvPr>
            <p:ph type="body" idx="3"/>
          </p:nvPr>
        </p:nvSpPr>
        <p:spPr>
          <a:xfrm>
            <a:off x="6123300"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5" name="Google Shape;95;p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2CA388"/>
            </a:gs>
            <a:gs pos="100000">
              <a:srgbClr val="A6D683"/>
            </a:gs>
          </a:gsLst>
          <a:lin ang="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0"/>
            <a:ext cx="5486400" cy="18144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ctr" anchorCtr="0">
            <a:noAutofit/>
          </a:bodyPr>
          <a:lstStyle>
            <a:lvl1pPr lvl="0">
              <a:lnSpc>
                <a:spcPct val="90000"/>
              </a:lnSpc>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1pPr>
            <a:lvl2pPr lvl="1">
              <a:lnSpc>
                <a:spcPct val="90000"/>
              </a:lnSpc>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2pPr>
            <a:lvl3pPr lvl="2">
              <a:lnSpc>
                <a:spcPct val="90000"/>
              </a:lnSpc>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3pPr>
            <a:lvl4pPr lvl="3">
              <a:lnSpc>
                <a:spcPct val="90000"/>
              </a:lnSpc>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4pPr>
            <a:lvl5pPr lvl="4">
              <a:lnSpc>
                <a:spcPct val="90000"/>
              </a:lnSpc>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5pPr>
            <a:lvl6pPr lvl="5">
              <a:lnSpc>
                <a:spcPct val="90000"/>
              </a:lnSpc>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6pPr>
            <a:lvl7pPr lvl="6">
              <a:lnSpc>
                <a:spcPct val="90000"/>
              </a:lnSpc>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7pPr>
            <a:lvl8pPr lvl="7">
              <a:lnSpc>
                <a:spcPct val="90000"/>
              </a:lnSpc>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8pPr>
            <a:lvl9pPr lvl="8">
              <a:lnSpc>
                <a:spcPct val="90000"/>
              </a:lnSpc>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200400" y="1909300"/>
            <a:ext cx="5486400" cy="2764800"/>
          </a:xfrm>
          <a:prstGeom prst="rect">
            <a:avLst/>
          </a:prstGeom>
          <a:noFill/>
          <a:ln>
            <a:noFill/>
          </a:ln>
        </p:spPr>
        <p:txBody>
          <a:bodyPr spcFirstLastPara="1" wrap="square" lIns="0" tIns="0" rIns="0" bIns="0" anchor="t" anchorCtr="0">
            <a:noAutofit/>
          </a:bodyPr>
          <a:lstStyle>
            <a:lvl1pPr marL="457200" lvl="0" indent="-381000">
              <a:lnSpc>
                <a:spcPct val="115000"/>
              </a:lnSpc>
              <a:spcBef>
                <a:spcPts val="600"/>
              </a:spcBef>
              <a:spcAft>
                <a:spcPts val="0"/>
              </a:spcAft>
              <a:buClr>
                <a:srgbClr val="A6D683"/>
              </a:buClr>
              <a:buSzPts val="2400"/>
              <a:buFont typeface="Chivo"/>
              <a:buChar char="▰"/>
              <a:defRPr sz="2400">
                <a:solidFill>
                  <a:srgbClr val="00001A"/>
                </a:solidFill>
                <a:latin typeface="Chivo"/>
                <a:ea typeface="Chivo"/>
                <a:cs typeface="Chivo"/>
                <a:sym typeface="Chivo"/>
              </a:defRPr>
            </a:lvl1pPr>
            <a:lvl2pPr marL="914400" lvl="1"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2pPr>
            <a:lvl3pPr marL="1371600" lvl="2"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3pPr>
            <a:lvl4pPr marL="1828800" lvl="3"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4pPr>
            <a:lvl5pPr marL="2286000" lvl="4"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5pPr>
            <a:lvl6pPr marL="2743200" lvl="5"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6pPr>
            <a:lvl7pPr marL="3200400" lvl="6"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7pPr>
            <a:lvl8pPr marL="3657600" lvl="7"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8pPr>
            <a:lvl9pPr marL="4114800" lvl="8"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9pPr>
          </a:lstStyle>
          <a:p>
            <a:endParaRPr/>
          </a:p>
        </p:txBody>
      </p:sp>
      <p:sp>
        <p:nvSpPr>
          <p:cNvPr id="8" name="Google Shape;8;p1"/>
          <p:cNvSpPr txBox="1">
            <a:spLocks noGrp="1"/>
          </p:cNvSpPr>
          <p:nvPr>
            <p:ph type="sldNum" idx="12"/>
          </p:nvPr>
        </p:nvSpPr>
        <p:spPr>
          <a:xfrm>
            <a:off x="259225" y="4674100"/>
            <a:ext cx="481500" cy="245100"/>
          </a:xfrm>
          <a:prstGeom prst="rect">
            <a:avLst/>
          </a:prstGeom>
          <a:noFill/>
          <a:ln>
            <a:noFill/>
          </a:ln>
        </p:spPr>
        <p:txBody>
          <a:bodyPr spcFirstLastPara="1" wrap="square" lIns="0" tIns="0" rIns="0" bIns="0" anchor="b" anchorCtr="0">
            <a:noAutofit/>
          </a:bodyPr>
          <a:lstStyle>
            <a:lvl1pPr lvl="0">
              <a:buNone/>
              <a:defRPr sz="1200">
                <a:solidFill>
                  <a:srgbClr val="9EB3C2"/>
                </a:solidFill>
                <a:latin typeface="Chivo"/>
                <a:ea typeface="Chivo"/>
                <a:cs typeface="Chivo"/>
                <a:sym typeface="Chivo"/>
              </a:defRPr>
            </a:lvl1pPr>
            <a:lvl2pPr lvl="1">
              <a:buNone/>
              <a:defRPr sz="1200">
                <a:solidFill>
                  <a:srgbClr val="9EB3C2"/>
                </a:solidFill>
                <a:latin typeface="Chivo"/>
                <a:ea typeface="Chivo"/>
                <a:cs typeface="Chivo"/>
                <a:sym typeface="Chivo"/>
              </a:defRPr>
            </a:lvl2pPr>
            <a:lvl3pPr lvl="2">
              <a:buNone/>
              <a:defRPr sz="1200">
                <a:solidFill>
                  <a:srgbClr val="9EB3C2"/>
                </a:solidFill>
                <a:latin typeface="Chivo"/>
                <a:ea typeface="Chivo"/>
                <a:cs typeface="Chivo"/>
                <a:sym typeface="Chivo"/>
              </a:defRPr>
            </a:lvl3pPr>
            <a:lvl4pPr lvl="3">
              <a:buNone/>
              <a:defRPr sz="1200">
                <a:solidFill>
                  <a:srgbClr val="9EB3C2"/>
                </a:solidFill>
                <a:latin typeface="Chivo"/>
                <a:ea typeface="Chivo"/>
                <a:cs typeface="Chivo"/>
                <a:sym typeface="Chivo"/>
              </a:defRPr>
            </a:lvl4pPr>
            <a:lvl5pPr lvl="4">
              <a:buNone/>
              <a:defRPr sz="1200">
                <a:solidFill>
                  <a:srgbClr val="9EB3C2"/>
                </a:solidFill>
                <a:latin typeface="Chivo"/>
                <a:ea typeface="Chivo"/>
                <a:cs typeface="Chivo"/>
                <a:sym typeface="Chivo"/>
              </a:defRPr>
            </a:lvl5pPr>
            <a:lvl6pPr lvl="5">
              <a:buNone/>
              <a:defRPr sz="1200">
                <a:solidFill>
                  <a:srgbClr val="9EB3C2"/>
                </a:solidFill>
                <a:latin typeface="Chivo"/>
                <a:ea typeface="Chivo"/>
                <a:cs typeface="Chivo"/>
                <a:sym typeface="Chivo"/>
              </a:defRPr>
            </a:lvl6pPr>
            <a:lvl7pPr lvl="6">
              <a:buNone/>
              <a:defRPr sz="1200">
                <a:solidFill>
                  <a:srgbClr val="9EB3C2"/>
                </a:solidFill>
                <a:latin typeface="Chivo"/>
                <a:ea typeface="Chivo"/>
                <a:cs typeface="Chivo"/>
                <a:sym typeface="Chivo"/>
              </a:defRPr>
            </a:lvl7pPr>
            <a:lvl8pPr lvl="7">
              <a:buNone/>
              <a:defRPr sz="1200">
                <a:solidFill>
                  <a:srgbClr val="9EB3C2"/>
                </a:solidFill>
                <a:latin typeface="Chivo"/>
                <a:ea typeface="Chivo"/>
                <a:cs typeface="Chivo"/>
                <a:sym typeface="Chivo"/>
              </a:defRPr>
            </a:lvl8pPr>
            <a:lvl9pPr lvl="8">
              <a:buNone/>
              <a:defRPr sz="1200">
                <a:solidFill>
                  <a:srgbClr val="9EB3C2"/>
                </a:solidFill>
                <a:latin typeface="Chivo"/>
                <a:ea typeface="Chivo"/>
                <a:cs typeface="Chivo"/>
                <a:sym typeface="Chivo"/>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hyperlink" Target="https://education.github.com/pack"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education.github.com/pack"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hyperlink" Target="https://education.github.com/pack"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ry.github.io/"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0.jpeg"/><Relationship Id="rId17" Type="http://schemas.openxmlformats.org/officeDocument/2006/relationships/image" Target="../media/image15.jpeg"/><Relationship Id="rId2" Type="http://schemas.openxmlformats.org/officeDocument/2006/relationships/notesSlide" Target="../notesSlides/notesSlide7.xml"/><Relationship Id="rId16"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5.jpeg"/><Relationship Id="rId11" Type="http://schemas.openxmlformats.org/officeDocument/2006/relationships/image" Target="../media/image9.jpe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hyperlink" Target="https://education.github.com/pack" TargetMode="External"/><Relationship Id="rId9" Type="http://schemas.openxmlformats.org/officeDocument/2006/relationships/image" Target="../media/image7.jpe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3"/>
          <p:cNvSpPr txBox="1">
            <a:spLocks noGrp="1"/>
          </p:cNvSpPr>
          <p:nvPr>
            <p:ph type="ctrTitle"/>
          </p:nvPr>
        </p:nvSpPr>
        <p:spPr>
          <a:xfrm>
            <a:off x="457200" y="799275"/>
            <a:ext cx="8686800" cy="368012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7200"/>
              <a:t>System Admin</a:t>
            </a:r>
            <a:br>
              <a:rPr lang="en-GB"/>
            </a:br>
            <a:r>
              <a:rPr lang="en-GB" sz="3600"/>
              <a:t>GitHub</a:t>
            </a:r>
            <a:r>
              <a:rPr lang="en-GB"/>
              <a:t> </a:t>
            </a:r>
            <a:endParaRPr/>
          </a:p>
        </p:txBody>
      </p:sp>
      <p:sp>
        <p:nvSpPr>
          <p:cNvPr id="2" name="TextBox 1">
            <a:extLst>
              <a:ext uri="{FF2B5EF4-FFF2-40B4-BE49-F238E27FC236}">
                <a16:creationId xmlns:a16="http://schemas.microsoft.com/office/drawing/2014/main" id="{378324F9-3916-4A86-8BE4-0D7E1B53F3FA}"/>
              </a:ext>
            </a:extLst>
          </p:cNvPr>
          <p:cNvSpPr txBox="1"/>
          <p:nvPr/>
        </p:nvSpPr>
        <p:spPr>
          <a:xfrm>
            <a:off x="8877300" y="4889500"/>
            <a:ext cx="368300" cy="307777"/>
          </a:xfrm>
          <a:prstGeom prst="rect">
            <a:avLst/>
          </a:prstGeom>
          <a:noFill/>
        </p:spPr>
        <p:txBody>
          <a:bodyPr wrap="square" rtlCol="0">
            <a:spAutoFit/>
          </a:bodyPr>
          <a:lstStyle/>
          <a:p>
            <a:r>
              <a:rPr lang="en-GB" dirty="0"/>
              <a:t>J</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1026" name="Picture 2">
            <a:extLst>
              <a:ext uri="{FF2B5EF4-FFF2-40B4-BE49-F238E27FC236}">
                <a16:creationId xmlns:a16="http://schemas.microsoft.com/office/drawing/2014/main" id="{FCE13B43-CE2C-4AEA-AC5B-9F95DBA0B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750" y="0"/>
            <a:ext cx="1365250" cy="1573048"/>
          </a:xfrm>
          <a:prstGeom prst="rect">
            <a:avLst/>
          </a:prstGeom>
          <a:noFill/>
          <a:extLst>
            <a:ext uri="{909E8E84-426E-40DD-AFC4-6F175D3DCCD1}">
              <a14:hiddenFill xmlns:a14="http://schemas.microsoft.com/office/drawing/2010/main">
                <a:solidFill>
                  <a:srgbClr val="FFFFFF"/>
                </a:solidFill>
              </a14:hiddenFill>
            </a:ext>
          </a:extLst>
        </p:spPr>
      </p:pic>
      <p:sp>
        <p:nvSpPr>
          <p:cNvPr id="222" name="Google Shape;222;p22"/>
          <p:cNvSpPr txBox="1">
            <a:spLocks noGrp="1"/>
          </p:cNvSpPr>
          <p:nvPr>
            <p:ph type="title"/>
          </p:nvPr>
        </p:nvSpPr>
        <p:spPr>
          <a:xfrm>
            <a:off x="259225" y="-100"/>
            <a:ext cx="6154275" cy="1435200"/>
          </a:xfrm>
          <a:prstGeom prst="rect">
            <a:avLst/>
          </a:prstGeom>
        </p:spPr>
        <p:txBody>
          <a:bodyPr spcFirstLastPara="1" wrap="square" lIns="0" tIns="0" rIns="0" bIns="0" anchor="ctr" anchorCtr="0">
            <a:noAutofit/>
          </a:bodyPr>
          <a:lstStyle/>
          <a:p>
            <a:pPr lvl="0"/>
            <a:r>
              <a:rPr lang="en-GB" dirty="0"/>
              <a:t>Developer Pack - Domains</a:t>
            </a:r>
            <a:br>
              <a:rPr lang="en-GB" dirty="0"/>
            </a:br>
            <a:r>
              <a:rPr lang="en-GB" sz="2400" dirty="0">
                <a:hlinkClick r:id="rId4"/>
              </a:rPr>
              <a:t>education.github.com/pack</a:t>
            </a:r>
            <a:endParaRPr dirty="0"/>
          </a:p>
        </p:txBody>
      </p:sp>
      <p:sp>
        <p:nvSpPr>
          <p:cNvPr id="223" name="Google Shape;223;p22"/>
          <p:cNvSpPr txBox="1">
            <a:spLocks noGrp="1"/>
          </p:cNvSpPr>
          <p:nvPr>
            <p:ph type="body" idx="1"/>
          </p:nvPr>
        </p:nvSpPr>
        <p:spPr>
          <a:xfrm>
            <a:off x="581025" y="1828801"/>
            <a:ext cx="7953373" cy="320675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GB" dirty="0"/>
              <a:t>Free .me domain with Namecheap. </a:t>
            </a:r>
          </a:p>
          <a:p>
            <a:pPr marL="0" lvl="0" indent="0" algn="l" rtl="0">
              <a:spcBef>
                <a:spcPts val="600"/>
              </a:spcBef>
              <a:spcAft>
                <a:spcPts val="0"/>
              </a:spcAft>
              <a:buNone/>
            </a:pPr>
            <a:endParaRPr lang="en-GB" dirty="0"/>
          </a:p>
          <a:p>
            <a:pPr marL="0" lvl="0" indent="0" algn="l" rtl="0">
              <a:spcBef>
                <a:spcPts val="600"/>
              </a:spcBef>
              <a:spcAft>
                <a:spcPts val="0"/>
              </a:spcAft>
              <a:buNone/>
            </a:pPr>
            <a:r>
              <a:rPr lang="en-GB" dirty="0"/>
              <a:t>Free domain with name.com.</a:t>
            </a:r>
          </a:p>
          <a:p>
            <a:pPr marL="0" lvl="0" indent="0" algn="l" rtl="0">
              <a:spcBef>
                <a:spcPts val="600"/>
              </a:spcBef>
              <a:spcAft>
                <a:spcPts val="0"/>
              </a:spcAft>
              <a:buNone/>
            </a:pPr>
            <a:endParaRPr lang="en-GB" dirty="0"/>
          </a:p>
          <a:p>
            <a:pPr marL="0" lvl="0" indent="0" algn="l" rtl="0">
              <a:spcBef>
                <a:spcPts val="600"/>
              </a:spcBef>
              <a:spcAft>
                <a:spcPts val="0"/>
              </a:spcAft>
              <a:buNone/>
            </a:pPr>
            <a:r>
              <a:rPr lang="en-GB" dirty="0"/>
              <a:t>Free .Tech domain.</a:t>
            </a:r>
          </a:p>
          <a:p>
            <a:pPr marL="0" lvl="0" indent="0" algn="l" rtl="0">
              <a:spcBef>
                <a:spcPts val="600"/>
              </a:spcBef>
              <a:spcAft>
                <a:spcPts val="0"/>
              </a:spcAft>
              <a:buNone/>
            </a:pPr>
            <a:endParaRPr lang="en-GB" dirty="0"/>
          </a:p>
          <a:p>
            <a:pPr marL="0" lvl="0" indent="0" algn="l" rtl="0">
              <a:spcBef>
                <a:spcPts val="600"/>
              </a:spcBef>
              <a:spcAft>
                <a:spcPts val="0"/>
              </a:spcAft>
              <a:buNone/>
            </a:pPr>
            <a:r>
              <a:rPr lang="en-GB" dirty="0"/>
              <a:t>And more!</a:t>
            </a:r>
            <a:endParaRPr dirty="0"/>
          </a:p>
        </p:txBody>
      </p:sp>
      <p:pic>
        <p:nvPicPr>
          <p:cNvPr id="6" name="Picture 5">
            <a:extLst>
              <a:ext uri="{FF2B5EF4-FFF2-40B4-BE49-F238E27FC236}">
                <a16:creationId xmlns:a16="http://schemas.microsoft.com/office/drawing/2014/main" id="{09D8CCA8-024E-49FE-907B-94966AEA645E}"/>
              </a:ext>
            </a:extLst>
          </p:cNvPr>
          <p:cNvPicPr>
            <a:picLocks noChangeAspect="1"/>
          </p:cNvPicPr>
          <p:nvPr/>
        </p:nvPicPr>
        <p:blipFill>
          <a:blip r:embed="rId5"/>
          <a:stretch>
            <a:fillRect/>
          </a:stretch>
        </p:blipFill>
        <p:spPr>
          <a:xfrm>
            <a:off x="1704976" y="3948884"/>
            <a:ext cx="7403580" cy="1166042"/>
          </a:xfrm>
          <a:prstGeom prst="rect">
            <a:avLst/>
          </a:prstGeom>
        </p:spPr>
      </p:pic>
      <p:sp>
        <p:nvSpPr>
          <p:cNvPr id="7" name="TextBox 6">
            <a:extLst>
              <a:ext uri="{FF2B5EF4-FFF2-40B4-BE49-F238E27FC236}">
                <a16:creationId xmlns:a16="http://schemas.microsoft.com/office/drawing/2014/main" id="{AD413125-786D-43C8-854C-033975B21B84}"/>
              </a:ext>
            </a:extLst>
          </p:cNvPr>
          <p:cNvSpPr txBox="1"/>
          <p:nvPr/>
        </p:nvSpPr>
        <p:spPr>
          <a:xfrm>
            <a:off x="8877300" y="4889500"/>
            <a:ext cx="368300" cy="307777"/>
          </a:xfrm>
          <a:prstGeom prst="rect">
            <a:avLst/>
          </a:prstGeom>
          <a:noFill/>
        </p:spPr>
        <p:txBody>
          <a:bodyPr wrap="square" rtlCol="0">
            <a:spAutoFit/>
          </a:bodyPr>
          <a:lstStyle/>
          <a:p>
            <a:r>
              <a:rPr lang="en-GB" dirty="0"/>
              <a:t>J</a:t>
            </a:r>
          </a:p>
        </p:txBody>
      </p:sp>
    </p:spTree>
    <p:extLst>
      <p:ext uri="{BB962C8B-B14F-4D97-AF65-F5344CB8AC3E}">
        <p14:creationId xmlns:p14="http://schemas.microsoft.com/office/powerpoint/2010/main" val="3147743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1026" name="Picture 2">
            <a:extLst>
              <a:ext uri="{FF2B5EF4-FFF2-40B4-BE49-F238E27FC236}">
                <a16:creationId xmlns:a16="http://schemas.microsoft.com/office/drawing/2014/main" id="{FCE13B43-CE2C-4AEA-AC5B-9F95DBA0B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400" y="0"/>
            <a:ext cx="1790700" cy="2063253"/>
          </a:xfrm>
          <a:prstGeom prst="rect">
            <a:avLst/>
          </a:prstGeom>
          <a:noFill/>
          <a:extLst>
            <a:ext uri="{909E8E84-426E-40DD-AFC4-6F175D3DCCD1}">
              <a14:hiddenFill xmlns:a14="http://schemas.microsoft.com/office/drawing/2010/main">
                <a:solidFill>
                  <a:srgbClr val="FFFFFF"/>
                </a:solidFill>
              </a14:hiddenFill>
            </a:ext>
          </a:extLst>
        </p:spPr>
      </p:pic>
      <p:sp>
        <p:nvSpPr>
          <p:cNvPr id="222" name="Google Shape;222;p22"/>
          <p:cNvSpPr txBox="1">
            <a:spLocks noGrp="1"/>
          </p:cNvSpPr>
          <p:nvPr>
            <p:ph type="title"/>
          </p:nvPr>
        </p:nvSpPr>
        <p:spPr>
          <a:xfrm>
            <a:off x="259225" y="-100"/>
            <a:ext cx="6154275" cy="1435200"/>
          </a:xfrm>
          <a:prstGeom prst="rect">
            <a:avLst/>
          </a:prstGeom>
        </p:spPr>
        <p:txBody>
          <a:bodyPr spcFirstLastPara="1" wrap="square" lIns="0" tIns="0" rIns="0" bIns="0" anchor="ctr" anchorCtr="0">
            <a:noAutofit/>
          </a:bodyPr>
          <a:lstStyle/>
          <a:p>
            <a:pPr lvl="0"/>
            <a:r>
              <a:rPr lang="en-GB" dirty="0"/>
              <a:t>Developer Pack - Hosting</a:t>
            </a:r>
            <a:br>
              <a:rPr lang="en-GB" dirty="0"/>
            </a:br>
            <a:r>
              <a:rPr lang="en-GB" sz="2400" dirty="0">
                <a:hlinkClick r:id="rId4"/>
              </a:rPr>
              <a:t>education.github.com/pack</a:t>
            </a:r>
            <a:endParaRPr dirty="0"/>
          </a:p>
        </p:txBody>
      </p:sp>
      <p:sp>
        <p:nvSpPr>
          <p:cNvPr id="225" name="Google Shape;225;p22"/>
          <p:cNvSpPr txBox="1">
            <a:spLocks noGrp="1"/>
          </p:cNvSpPr>
          <p:nvPr>
            <p:ph type="body" idx="3"/>
          </p:nvPr>
        </p:nvSpPr>
        <p:spPr>
          <a:xfrm>
            <a:off x="1581150" y="1625600"/>
            <a:ext cx="7562850" cy="3517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lang="en-US" dirty="0"/>
          </a:p>
          <a:p>
            <a:pPr marL="0" lvl="0" indent="0" algn="l" rtl="0">
              <a:spcBef>
                <a:spcPts val="600"/>
              </a:spcBef>
              <a:spcAft>
                <a:spcPts val="0"/>
              </a:spcAft>
              <a:buNone/>
            </a:pPr>
            <a:r>
              <a:rPr lang="en-US" dirty="0"/>
              <a:t>50 USD credit with </a:t>
            </a:r>
            <a:r>
              <a:rPr lang="en-US" dirty="0" err="1"/>
              <a:t>DigitalOcean</a:t>
            </a:r>
            <a:r>
              <a:rPr lang="en-US" dirty="0"/>
              <a:t>. </a:t>
            </a:r>
          </a:p>
          <a:p>
            <a:pPr marL="0" lvl="0" indent="0" algn="l" rtl="0">
              <a:spcBef>
                <a:spcPts val="600"/>
              </a:spcBef>
              <a:spcAft>
                <a:spcPts val="0"/>
              </a:spcAft>
              <a:buNone/>
            </a:pPr>
            <a:endParaRPr lang="en-US" dirty="0"/>
          </a:p>
          <a:p>
            <a:pPr marL="0" lvl="0" indent="0" algn="l" rtl="0">
              <a:spcBef>
                <a:spcPts val="600"/>
              </a:spcBef>
              <a:spcAft>
                <a:spcPts val="0"/>
              </a:spcAft>
              <a:buNone/>
            </a:pPr>
            <a:r>
              <a:rPr lang="en-US" dirty="0"/>
              <a:t>Free static web page hosting with Page Clip</a:t>
            </a:r>
          </a:p>
          <a:p>
            <a:pPr marL="0" lvl="0" indent="0" algn="l" rtl="0">
              <a:spcBef>
                <a:spcPts val="600"/>
              </a:spcBef>
              <a:spcAft>
                <a:spcPts val="0"/>
              </a:spcAft>
              <a:buNone/>
            </a:pPr>
            <a:endParaRPr lang="en-US" dirty="0"/>
          </a:p>
          <a:p>
            <a:pPr marL="0" lvl="0" indent="0" algn="l" rtl="0">
              <a:spcBef>
                <a:spcPts val="600"/>
              </a:spcBef>
              <a:spcAft>
                <a:spcPts val="0"/>
              </a:spcAft>
              <a:buNone/>
            </a:pPr>
            <a:r>
              <a:rPr lang="en-US" dirty="0"/>
              <a:t>50 USD credit with MNX.io</a:t>
            </a:r>
          </a:p>
          <a:p>
            <a:pPr marL="0" lvl="0" indent="0" algn="l" rtl="0">
              <a:spcBef>
                <a:spcPts val="600"/>
              </a:spcBef>
              <a:spcAft>
                <a:spcPts val="0"/>
              </a:spcAft>
              <a:buNone/>
            </a:pPr>
            <a:endParaRPr lang="en-US" dirty="0"/>
          </a:p>
          <a:p>
            <a:pPr marL="0" lvl="0" indent="0">
              <a:buNone/>
            </a:pPr>
            <a:r>
              <a:rPr lang="en-US" dirty="0" err="1"/>
              <a:t>EducationHost</a:t>
            </a:r>
            <a:r>
              <a:rPr lang="en-US" dirty="0"/>
              <a:t> hosting   </a:t>
            </a:r>
          </a:p>
          <a:p>
            <a:pPr marL="0" lvl="0" indent="0">
              <a:buNone/>
            </a:pPr>
            <a:endParaRPr lang="en-US" dirty="0"/>
          </a:p>
          <a:p>
            <a:pPr marL="0" lvl="0" indent="0" algn="l" rtl="0">
              <a:spcBef>
                <a:spcPts val="600"/>
              </a:spcBef>
              <a:spcAft>
                <a:spcPts val="0"/>
              </a:spcAft>
              <a:buNone/>
            </a:pPr>
            <a:endParaRPr lang="en-US" dirty="0"/>
          </a:p>
          <a:p>
            <a:pPr marL="0" lvl="0" indent="0" algn="l" rtl="0">
              <a:spcBef>
                <a:spcPts val="600"/>
              </a:spcBef>
              <a:spcAft>
                <a:spcPts val="0"/>
              </a:spcAft>
              <a:buNone/>
            </a:pPr>
            <a:endParaRPr lang="en-US" b="1" dirty="0"/>
          </a:p>
          <a:p>
            <a:pPr marL="0" lvl="0" indent="0" algn="l" rtl="0">
              <a:spcBef>
                <a:spcPts val="600"/>
              </a:spcBef>
              <a:spcAft>
                <a:spcPts val="0"/>
              </a:spcAft>
              <a:buNone/>
            </a:pPr>
            <a:endParaRPr dirty="0"/>
          </a:p>
          <a:p>
            <a:pPr marL="0" lvl="0" indent="0" algn="l" rtl="0">
              <a:spcBef>
                <a:spcPts val="600"/>
              </a:spcBef>
              <a:spcAft>
                <a:spcPts val="0"/>
              </a:spcAft>
              <a:buNone/>
            </a:pPr>
            <a:endParaRPr dirty="0"/>
          </a:p>
        </p:txBody>
      </p:sp>
      <p:sp>
        <p:nvSpPr>
          <p:cNvPr id="5" name="TextBox 4">
            <a:extLst>
              <a:ext uri="{FF2B5EF4-FFF2-40B4-BE49-F238E27FC236}">
                <a16:creationId xmlns:a16="http://schemas.microsoft.com/office/drawing/2014/main" id="{299759B8-1C12-4D99-B3BF-985C249F3170}"/>
              </a:ext>
            </a:extLst>
          </p:cNvPr>
          <p:cNvSpPr txBox="1"/>
          <p:nvPr/>
        </p:nvSpPr>
        <p:spPr>
          <a:xfrm>
            <a:off x="8877300" y="4889500"/>
            <a:ext cx="368300" cy="307777"/>
          </a:xfrm>
          <a:prstGeom prst="rect">
            <a:avLst/>
          </a:prstGeom>
          <a:noFill/>
        </p:spPr>
        <p:txBody>
          <a:bodyPr wrap="square" rtlCol="0">
            <a:spAutoFit/>
          </a:bodyPr>
          <a:lstStyle/>
          <a:p>
            <a:r>
              <a:rPr lang="en-GB" dirty="0"/>
              <a:t>J</a:t>
            </a:r>
          </a:p>
        </p:txBody>
      </p:sp>
    </p:spTree>
    <p:extLst>
      <p:ext uri="{BB962C8B-B14F-4D97-AF65-F5344CB8AC3E}">
        <p14:creationId xmlns:p14="http://schemas.microsoft.com/office/powerpoint/2010/main" val="650333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1026" name="Picture 2">
            <a:extLst>
              <a:ext uri="{FF2B5EF4-FFF2-40B4-BE49-F238E27FC236}">
                <a16:creationId xmlns:a16="http://schemas.microsoft.com/office/drawing/2014/main" id="{FCE13B43-CE2C-4AEA-AC5B-9F95DBA0B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0" y="1"/>
            <a:ext cx="953425" cy="1098541"/>
          </a:xfrm>
          <a:prstGeom prst="rect">
            <a:avLst/>
          </a:prstGeom>
          <a:noFill/>
          <a:extLst>
            <a:ext uri="{909E8E84-426E-40DD-AFC4-6F175D3DCCD1}">
              <a14:hiddenFill xmlns:a14="http://schemas.microsoft.com/office/drawing/2010/main">
                <a:solidFill>
                  <a:srgbClr val="FFFFFF"/>
                </a:solidFill>
              </a14:hiddenFill>
            </a:ext>
          </a:extLst>
        </p:spPr>
      </p:pic>
      <p:sp>
        <p:nvSpPr>
          <p:cNvPr id="222" name="Google Shape;222;p22"/>
          <p:cNvSpPr txBox="1">
            <a:spLocks noGrp="1"/>
          </p:cNvSpPr>
          <p:nvPr>
            <p:ph type="title"/>
          </p:nvPr>
        </p:nvSpPr>
        <p:spPr>
          <a:xfrm>
            <a:off x="259225" y="-100"/>
            <a:ext cx="6154275" cy="1435200"/>
          </a:xfrm>
          <a:prstGeom prst="rect">
            <a:avLst/>
          </a:prstGeom>
        </p:spPr>
        <p:txBody>
          <a:bodyPr spcFirstLastPara="1" wrap="square" lIns="0" tIns="0" rIns="0" bIns="0" anchor="ctr" anchorCtr="0">
            <a:noAutofit/>
          </a:bodyPr>
          <a:lstStyle/>
          <a:p>
            <a:pPr lvl="0"/>
            <a:r>
              <a:rPr lang="en-GB" dirty="0"/>
              <a:t>Developer Pack - Training</a:t>
            </a:r>
            <a:br>
              <a:rPr lang="en-GB" dirty="0"/>
            </a:br>
            <a:r>
              <a:rPr lang="en-GB" sz="2400" dirty="0">
                <a:hlinkClick r:id="rId4"/>
              </a:rPr>
              <a:t>education.github.com/pack</a:t>
            </a:r>
            <a:endParaRPr dirty="0"/>
          </a:p>
        </p:txBody>
      </p:sp>
      <p:sp>
        <p:nvSpPr>
          <p:cNvPr id="224" name="Google Shape;224;p22"/>
          <p:cNvSpPr txBox="1">
            <a:spLocks noGrp="1"/>
          </p:cNvSpPr>
          <p:nvPr>
            <p:ph type="body" idx="2"/>
          </p:nvPr>
        </p:nvSpPr>
        <p:spPr>
          <a:xfrm>
            <a:off x="1" y="1924051"/>
            <a:ext cx="2590800" cy="321945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GB" dirty="0"/>
              <a:t>Access to AWS Training, </a:t>
            </a:r>
            <a:r>
              <a:rPr lang="en-US" dirty="0"/>
              <a:t>100 USD worth. </a:t>
            </a:r>
          </a:p>
          <a:p>
            <a:pPr marL="0" lvl="0" indent="0" algn="l" rtl="0">
              <a:spcBef>
                <a:spcPts val="600"/>
              </a:spcBef>
              <a:spcAft>
                <a:spcPts val="0"/>
              </a:spcAft>
              <a:buNone/>
            </a:pPr>
            <a:endParaRPr lang="en-US" dirty="0"/>
          </a:p>
          <a:p>
            <a:pPr marL="0" lvl="0" indent="0" algn="l" rtl="0">
              <a:spcBef>
                <a:spcPts val="600"/>
              </a:spcBef>
              <a:spcAft>
                <a:spcPts val="0"/>
              </a:spcAft>
              <a:buNone/>
            </a:pPr>
            <a:r>
              <a:rPr lang="en-US" dirty="0"/>
              <a:t>Access to Microsoft Azure learning resources.</a:t>
            </a:r>
          </a:p>
          <a:p>
            <a:pPr marL="0" lvl="0" indent="0" algn="l" rtl="0">
              <a:spcBef>
                <a:spcPts val="600"/>
              </a:spcBef>
              <a:spcAft>
                <a:spcPts val="0"/>
              </a:spcAft>
              <a:buNone/>
            </a:pPr>
            <a:endParaRPr lang="en-US" dirty="0"/>
          </a:p>
          <a:p>
            <a:pPr marL="0" lvl="0" indent="0" algn="l" rtl="0">
              <a:spcBef>
                <a:spcPts val="600"/>
              </a:spcBef>
              <a:spcAft>
                <a:spcPts val="0"/>
              </a:spcAft>
              <a:buNone/>
            </a:pPr>
            <a:r>
              <a:rPr lang="en-US" dirty="0"/>
              <a:t>60+ courses from Educative.  </a:t>
            </a:r>
          </a:p>
          <a:p>
            <a:pPr marL="0" lvl="0" indent="0" algn="l" rtl="0">
              <a:spcBef>
                <a:spcPts val="600"/>
              </a:spcBef>
              <a:spcAft>
                <a:spcPts val="0"/>
              </a:spcAft>
              <a:buNone/>
            </a:pPr>
            <a:endParaRPr lang="en-US" dirty="0"/>
          </a:p>
        </p:txBody>
      </p:sp>
      <p:sp>
        <p:nvSpPr>
          <p:cNvPr id="11" name="Google Shape;224;p22">
            <a:extLst>
              <a:ext uri="{FF2B5EF4-FFF2-40B4-BE49-F238E27FC236}">
                <a16:creationId xmlns:a16="http://schemas.microsoft.com/office/drawing/2014/main" id="{7F422A3C-BB09-4364-AE6C-FB483D1654FD}"/>
              </a:ext>
            </a:extLst>
          </p:cNvPr>
          <p:cNvSpPr txBox="1">
            <a:spLocks/>
          </p:cNvSpPr>
          <p:nvPr/>
        </p:nvSpPr>
        <p:spPr>
          <a:xfrm>
            <a:off x="2933699" y="1924050"/>
            <a:ext cx="3343275" cy="3219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rgbClr val="A6D683"/>
              </a:buClr>
              <a:buSzPts val="1600"/>
              <a:buFont typeface="Chivo"/>
              <a:buChar char="▰"/>
              <a:defRPr sz="1600" b="0" i="0" u="none" strike="noStrike" cap="none">
                <a:solidFill>
                  <a:srgbClr val="00001A"/>
                </a:solidFill>
                <a:latin typeface="Chivo"/>
                <a:ea typeface="Chivo"/>
                <a:cs typeface="Chivo"/>
                <a:sym typeface="Chivo"/>
              </a:defRPr>
            </a:lvl1pPr>
            <a:lvl2pPr marL="914400" marR="0" lvl="1" indent="-330200" algn="l" rtl="0">
              <a:lnSpc>
                <a:spcPct val="115000"/>
              </a:lnSpc>
              <a:spcBef>
                <a:spcPts val="0"/>
              </a:spcBef>
              <a:spcAft>
                <a:spcPts val="0"/>
              </a:spcAft>
              <a:buClr>
                <a:srgbClr val="9EB3C2"/>
              </a:buClr>
              <a:buSzPts val="1600"/>
              <a:buFont typeface="Chivo"/>
              <a:buChar char="▰"/>
              <a:defRPr sz="1600" b="0" i="0" u="none" strike="noStrike" cap="none">
                <a:solidFill>
                  <a:srgbClr val="00001A"/>
                </a:solidFill>
                <a:latin typeface="Chivo"/>
                <a:ea typeface="Chivo"/>
                <a:cs typeface="Chivo"/>
                <a:sym typeface="Chivo"/>
              </a:defRPr>
            </a:lvl2pPr>
            <a:lvl3pPr marL="1371600" marR="0" lvl="2" indent="-330200" algn="l" rtl="0">
              <a:lnSpc>
                <a:spcPct val="115000"/>
              </a:lnSpc>
              <a:spcBef>
                <a:spcPts val="0"/>
              </a:spcBef>
              <a:spcAft>
                <a:spcPts val="0"/>
              </a:spcAft>
              <a:buClr>
                <a:srgbClr val="9EB3C2"/>
              </a:buClr>
              <a:buSzPts val="1600"/>
              <a:buFont typeface="Chivo"/>
              <a:buChar char="▰"/>
              <a:defRPr sz="1600" b="0" i="0" u="none" strike="noStrike" cap="none">
                <a:solidFill>
                  <a:srgbClr val="00001A"/>
                </a:solidFill>
                <a:latin typeface="Chivo"/>
                <a:ea typeface="Chivo"/>
                <a:cs typeface="Chivo"/>
                <a:sym typeface="Chivo"/>
              </a:defRPr>
            </a:lvl3pPr>
            <a:lvl4pPr marL="1828800" marR="0" lvl="3" indent="-330200" algn="l" rtl="0">
              <a:lnSpc>
                <a:spcPct val="115000"/>
              </a:lnSpc>
              <a:spcBef>
                <a:spcPts val="0"/>
              </a:spcBef>
              <a:spcAft>
                <a:spcPts val="0"/>
              </a:spcAft>
              <a:buClr>
                <a:srgbClr val="9EB3C2"/>
              </a:buClr>
              <a:buSzPts val="1600"/>
              <a:buFont typeface="Chivo"/>
              <a:buChar char="▰"/>
              <a:defRPr sz="1600" b="0" i="0" u="none" strike="noStrike" cap="none">
                <a:solidFill>
                  <a:srgbClr val="00001A"/>
                </a:solidFill>
                <a:latin typeface="Chivo"/>
                <a:ea typeface="Chivo"/>
                <a:cs typeface="Chivo"/>
                <a:sym typeface="Chivo"/>
              </a:defRPr>
            </a:lvl4pPr>
            <a:lvl5pPr marL="2286000" marR="0" lvl="4" indent="-330200" algn="l" rtl="0">
              <a:lnSpc>
                <a:spcPct val="115000"/>
              </a:lnSpc>
              <a:spcBef>
                <a:spcPts val="0"/>
              </a:spcBef>
              <a:spcAft>
                <a:spcPts val="0"/>
              </a:spcAft>
              <a:buClr>
                <a:srgbClr val="9EB3C2"/>
              </a:buClr>
              <a:buSzPts val="1600"/>
              <a:buFont typeface="Chivo"/>
              <a:buChar char="▰"/>
              <a:defRPr sz="1600" b="0" i="0" u="none" strike="noStrike" cap="none">
                <a:solidFill>
                  <a:srgbClr val="00001A"/>
                </a:solidFill>
                <a:latin typeface="Chivo"/>
                <a:ea typeface="Chivo"/>
                <a:cs typeface="Chivo"/>
                <a:sym typeface="Chivo"/>
              </a:defRPr>
            </a:lvl5pPr>
            <a:lvl6pPr marL="2743200" marR="0" lvl="5" indent="-330200" algn="l" rtl="0">
              <a:lnSpc>
                <a:spcPct val="115000"/>
              </a:lnSpc>
              <a:spcBef>
                <a:spcPts val="0"/>
              </a:spcBef>
              <a:spcAft>
                <a:spcPts val="0"/>
              </a:spcAft>
              <a:buClr>
                <a:srgbClr val="9EB3C2"/>
              </a:buClr>
              <a:buSzPts val="1600"/>
              <a:buFont typeface="Chivo"/>
              <a:buChar char="▰"/>
              <a:defRPr sz="1600" b="0" i="0" u="none" strike="noStrike" cap="none">
                <a:solidFill>
                  <a:srgbClr val="00001A"/>
                </a:solidFill>
                <a:latin typeface="Chivo"/>
                <a:ea typeface="Chivo"/>
                <a:cs typeface="Chivo"/>
                <a:sym typeface="Chivo"/>
              </a:defRPr>
            </a:lvl6pPr>
            <a:lvl7pPr marL="3200400" marR="0" lvl="6" indent="-330200" algn="l" rtl="0">
              <a:lnSpc>
                <a:spcPct val="115000"/>
              </a:lnSpc>
              <a:spcBef>
                <a:spcPts val="0"/>
              </a:spcBef>
              <a:spcAft>
                <a:spcPts val="0"/>
              </a:spcAft>
              <a:buClr>
                <a:srgbClr val="9EB3C2"/>
              </a:buClr>
              <a:buSzPts val="1600"/>
              <a:buFont typeface="Chivo"/>
              <a:buChar char="▰"/>
              <a:defRPr sz="1600" b="0" i="0" u="none" strike="noStrike" cap="none">
                <a:solidFill>
                  <a:srgbClr val="00001A"/>
                </a:solidFill>
                <a:latin typeface="Chivo"/>
                <a:ea typeface="Chivo"/>
                <a:cs typeface="Chivo"/>
                <a:sym typeface="Chivo"/>
              </a:defRPr>
            </a:lvl7pPr>
            <a:lvl8pPr marL="3657600" marR="0" lvl="7" indent="-330200" algn="l" rtl="0">
              <a:lnSpc>
                <a:spcPct val="115000"/>
              </a:lnSpc>
              <a:spcBef>
                <a:spcPts val="0"/>
              </a:spcBef>
              <a:spcAft>
                <a:spcPts val="0"/>
              </a:spcAft>
              <a:buClr>
                <a:srgbClr val="9EB3C2"/>
              </a:buClr>
              <a:buSzPts val="1600"/>
              <a:buFont typeface="Chivo"/>
              <a:buChar char="▰"/>
              <a:defRPr sz="1600" b="0" i="0" u="none" strike="noStrike" cap="none">
                <a:solidFill>
                  <a:srgbClr val="00001A"/>
                </a:solidFill>
                <a:latin typeface="Chivo"/>
                <a:ea typeface="Chivo"/>
                <a:cs typeface="Chivo"/>
                <a:sym typeface="Chivo"/>
              </a:defRPr>
            </a:lvl8pPr>
            <a:lvl9pPr marL="4114800" marR="0" lvl="8" indent="-330200" algn="l" rtl="0">
              <a:lnSpc>
                <a:spcPct val="115000"/>
              </a:lnSpc>
              <a:spcBef>
                <a:spcPts val="0"/>
              </a:spcBef>
              <a:spcAft>
                <a:spcPts val="0"/>
              </a:spcAft>
              <a:buClr>
                <a:srgbClr val="9EB3C2"/>
              </a:buClr>
              <a:buSzPts val="1600"/>
              <a:buFont typeface="Chivo"/>
              <a:buChar char="▰"/>
              <a:defRPr sz="1600" b="0" i="0" u="none" strike="noStrike" cap="none">
                <a:solidFill>
                  <a:srgbClr val="00001A"/>
                </a:solidFill>
                <a:latin typeface="Chivo"/>
                <a:ea typeface="Chivo"/>
                <a:cs typeface="Chivo"/>
                <a:sym typeface="Chivo"/>
              </a:defRPr>
            </a:lvl9pPr>
          </a:lstStyle>
          <a:p>
            <a:pPr marL="0" indent="0">
              <a:buNone/>
            </a:pPr>
            <a:r>
              <a:rPr lang="en-GB" dirty="0"/>
              <a:t>Educative training (Includes Web Dev, Python, Machine learning, and more) </a:t>
            </a:r>
          </a:p>
          <a:p>
            <a:pPr marL="0" indent="0">
              <a:buNone/>
            </a:pPr>
            <a:endParaRPr lang="en-GB" dirty="0"/>
          </a:p>
          <a:p>
            <a:pPr marL="0" indent="0">
              <a:buNone/>
            </a:pPr>
            <a:r>
              <a:rPr lang="en-GB" dirty="0"/>
              <a:t>Adafruit IO+ (Includes super interesting IOT related materials)</a:t>
            </a:r>
          </a:p>
          <a:p>
            <a:pPr marL="0" indent="0">
              <a:buNone/>
            </a:pPr>
            <a:endParaRPr lang="en-GB" dirty="0"/>
          </a:p>
          <a:p>
            <a:pPr marL="0" indent="0">
              <a:buNone/>
            </a:pPr>
            <a:r>
              <a:rPr lang="en-GB" dirty="0" err="1"/>
              <a:t>FrontEndMasters</a:t>
            </a:r>
            <a:r>
              <a:rPr lang="en-GB" dirty="0"/>
              <a:t> (Focused on Web Dev) </a:t>
            </a:r>
          </a:p>
        </p:txBody>
      </p:sp>
      <p:sp>
        <p:nvSpPr>
          <p:cNvPr id="12" name="Google Shape;224;p22">
            <a:extLst>
              <a:ext uri="{FF2B5EF4-FFF2-40B4-BE49-F238E27FC236}">
                <a16:creationId xmlns:a16="http://schemas.microsoft.com/office/drawing/2014/main" id="{D793C581-49C7-49E5-A85A-0251D90C8844}"/>
              </a:ext>
            </a:extLst>
          </p:cNvPr>
          <p:cNvSpPr txBox="1">
            <a:spLocks/>
          </p:cNvSpPr>
          <p:nvPr/>
        </p:nvSpPr>
        <p:spPr>
          <a:xfrm>
            <a:off x="6743700" y="1924050"/>
            <a:ext cx="2393950" cy="320787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rgbClr val="A6D683"/>
              </a:buClr>
              <a:buSzPts val="1600"/>
              <a:buFont typeface="Chivo"/>
              <a:buChar char="▰"/>
              <a:defRPr sz="1600" b="0" i="0" u="none" strike="noStrike" cap="none">
                <a:solidFill>
                  <a:srgbClr val="00001A"/>
                </a:solidFill>
                <a:latin typeface="Chivo"/>
                <a:ea typeface="Chivo"/>
                <a:cs typeface="Chivo"/>
                <a:sym typeface="Chivo"/>
              </a:defRPr>
            </a:lvl1pPr>
            <a:lvl2pPr marL="914400" marR="0" lvl="1" indent="-330200" algn="l" rtl="0">
              <a:lnSpc>
                <a:spcPct val="115000"/>
              </a:lnSpc>
              <a:spcBef>
                <a:spcPts val="0"/>
              </a:spcBef>
              <a:spcAft>
                <a:spcPts val="0"/>
              </a:spcAft>
              <a:buClr>
                <a:srgbClr val="9EB3C2"/>
              </a:buClr>
              <a:buSzPts val="1600"/>
              <a:buFont typeface="Chivo"/>
              <a:buChar char="▰"/>
              <a:defRPr sz="1600" b="0" i="0" u="none" strike="noStrike" cap="none">
                <a:solidFill>
                  <a:srgbClr val="00001A"/>
                </a:solidFill>
                <a:latin typeface="Chivo"/>
                <a:ea typeface="Chivo"/>
                <a:cs typeface="Chivo"/>
                <a:sym typeface="Chivo"/>
              </a:defRPr>
            </a:lvl2pPr>
            <a:lvl3pPr marL="1371600" marR="0" lvl="2" indent="-330200" algn="l" rtl="0">
              <a:lnSpc>
                <a:spcPct val="115000"/>
              </a:lnSpc>
              <a:spcBef>
                <a:spcPts val="0"/>
              </a:spcBef>
              <a:spcAft>
                <a:spcPts val="0"/>
              </a:spcAft>
              <a:buClr>
                <a:srgbClr val="9EB3C2"/>
              </a:buClr>
              <a:buSzPts val="1600"/>
              <a:buFont typeface="Chivo"/>
              <a:buChar char="▰"/>
              <a:defRPr sz="1600" b="0" i="0" u="none" strike="noStrike" cap="none">
                <a:solidFill>
                  <a:srgbClr val="00001A"/>
                </a:solidFill>
                <a:latin typeface="Chivo"/>
                <a:ea typeface="Chivo"/>
                <a:cs typeface="Chivo"/>
                <a:sym typeface="Chivo"/>
              </a:defRPr>
            </a:lvl3pPr>
            <a:lvl4pPr marL="1828800" marR="0" lvl="3" indent="-330200" algn="l" rtl="0">
              <a:lnSpc>
                <a:spcPct val="115000"/>
              </a:lnSpc>
              <a:spcBef>
                <a:spcPts val="0"/>
              </a:spcBef>
              <a:spcAft>
                <a:spcPts val="0"/>
              </a:spcAft>
              <a:buClr>
                <a:srgbClr val="9EB3C2"/>
              </a:buClr>
              <a:buSzPts val="1600"/>
              <a:buFont typeface="Chivo"/>
              <a:buChar char="▰"/>
              <a:defRPr sz="1600" b="0" i="0" u="none" strike="noStrike" cap="none">
                <a:solidFill>
                  <a:srgbClr val="00001A"/>
                </a:solidFill>
                <a:latin typeface="Chivo"/>
                <a:ea typeface="Chivo"/>
                <a:cs typeface="Chivo"/>
                <a:sym typeface="Chivo"/>
              </a:defRPr>
            </a:lvl4pPr>
            <a:lvl5pPr marL="2286000" marR="0" lvl="4" indent="-330200" algn="l" rtl="0">
              <a:lnSpc>
                <a:spcPct val="115000"/>
              </a:lnSpc>
              <a:spcBef>
                <a:spcPts val="0"/>
              </a:spcBef>
              <a:spcAft>
                <a:spcPts val="0"/>
              </a:spcAft>
              <a:buClr>
                <a:srgbClr val="9EB3C2"/>
              </a:buClr>
              <a:buSzPts val="1600"/>
              <a:buFont typeface="Chivo"/>
              <a:buChar char="▰"/>
              <a:defRPr sz="1600" b="0" i="0" u="none" strike="noStrike" cap="none">
                <a:solidFill>
                  <a:srgbClr val="00001A"/>
                </a:solidFill>
                <a:latin typeface="Chivo"/>
                <a:ea typeface="Chivo"/>
                <a:cs typeface="Chivo"/>
                <a:sym typeface="Chivo"/>
              </a:defRPr>
            </a:lvl5pPr>
            <a:lvl6pPr marL="2743200" marR="0" lvl="5" indent="-330200" algn="l" rtl="0">
              <a:lnSpc>
                <a:spcPct val="115000"/>
              </a:lnSpc>
              <a:spcBef>
                <a:spcPts val="0"/>
              </a:spcBef>
              <a:spcAft>
                <a:spcPts val="0"/>
              </a:spcAft>
              <a:buClr>
                <a:srgbClr val="9EB3C2"/>
              </a:buClr>
              <a:buSzPts val="1600"/>
              <a:buFont typeface="Chivo"/>
              <a:buChar char="▰"/>
              <a:defRPr sz="1600" b="0" i="0" u="none" strike="noStrike" cap="none">
                <a:solidFill>
                  <a:srgbClr val="00001A"/>
                </a:solidFill>
                <a:latin typeface="Chivo"/>
                <a:ea typeface="Chivo"/>
                <a:cs typeface="Chivo"/>
                <a:sym typeface="Chivo"/>
              </a:defRPr>
            </a:lvl6pPr>
            <a:lvl7pPr marL="3200400" marR="0" lvl="6" indent="-330200" algn="l" rtl="0">
              <a:lnSpc>
                <a:spcPct val="115000"/>
              </a:lnSpc>
              <a:spcBef>
                <a:spcPts val="0"/>
              </a:spcBef>
              <a:spcAft>
                <a:spcPts val="0"/>
              </a:spcAft>
              <a:buClr>
                <a:srgbClr val="9EB3C2"/>
              </a:buClr>
              <a:buSzPts val="1600"/>
              <a:buFont typeface="Chivo"/>
              <a:buChar char="▰"/>
              <a:defRPr sz="1600" b="0" i="0" u="none" strike="noStrike" cap="none">
                <a:solidFill>
                  <a:srgbClr val="00001A"/>
                </a:solidFill>
                <a:latin typeface="Chivo"/>
                <a:ea typeface="Chivo"/>
                <a:cs typeface="Chivo"/>
                <a:sym typeface="Chivo"/>
              </a:defRPr>
            </a:lvl7pPr>
            <a:lvl8pPr marL="3657600" marR="0" lvl="7" indent="-330200" algn="l" rtl="0">
              <a:lnSpc>
                <a:spcPct val="115000"/>
              </a:lnSpc>
              <a:spcBef>
                <a:spcPts val="0"/>
              </a:spcBef>
              <a:spcAft>
                <a:spcPts val="0"/>
              </a:spcAft>
              <a:buClr>
                <a:srgbClr val="9EB3C2"/>
              </a:buClr>
              <a:buSzPts val="1600"/>
              <a:buFont typeface="Chivo"/>
              <a:buChar char="▰"/>
              <a:defRPr sz="1600" b="0" i="0" u="none" strike="noStrike" cap="none">
                <a:solidFill>
                  <a:srgbClr val="00001A"/>
                </a:solidFill>
                <a:latin typeface="Chivo"/>
                <a:ea typeface="Chivo"/>
                <a:cs typeface="Chivo"/>
                <a:sym typeface="Chivo"/>
              </a:defRPr>
            </a:lvl8pPr>
            <a:lvl9pPr marL="4114800" marR="0" lvl="8" indent="-330200" algn="l" rtl="0">
              <a:lnSpc>
                <a:spcPct val="115000"/>
              </a:lnSpc>
              <a:spcBef>
                <a:spcPts val="0"/>
              </a:spcBef>
              <a:spcAft>
                <a:spcPts val="0"/>
              </a:spcAft>
              <a:buClr>
                <a:srgbClr val="9EB3C2"/>
              </a:buClr>
              <a:buSzPts val="1600"/>
              <a:buFont typeface="Chivo"/>
              <a:buChar char="▰"/>
              <a:defRPr sz="1600" b="0" i="0" u="none" strike="noStrike" cap="none">
                <a:solidFill>
                  <a:srgbClr val="00001A"/>
                </a:solidFill>
                <a:latin typeface="Chivo"/>
                <a:ea typeface="Chivo"/>
                <a:cs typeface="Chivo"/>
                <a:sym typeface="Chivo"/>
              </a:defRPr>
            </a:lvl9pPr>
          </a:lstStyle>
          <a:p>
            <a:pPr marL="0" indent="0">
              <a:buNone/>
            </a:pPr>
            <a:r>
              <a:rPr lang="en-GB" dirty="0" err="1"/>
              <a:t>next.tech</a:t>
            </a:r>
            <a:r>
              <a:rPr lang="en-GB" dirty="0"/>
              <a:t> (Great Data Science tutorials with R and Python)</a:t>
            </a:r>
          </a:p>
          <a:p>
            <a:pPr marL="0" indent="0">
              <a:buNone/>
            </a:pPr>
            <a:endParaRPr lang="en-GB" dirty="0"/>
          </a:p>
          <a:p>
            <a:pPr marL="0" indent="0">
              <a:buNone/>
            </a:pPr>
            <a:r>
              <a:rPr lang="en-GB" dirty="0" err="1"/>
              <a:t>OneMonth</a:t>
            </a:r>
            <a:r>
              <a:rPr lang="en-GB" dirty="0"/>
              <a:t> (Fast track programs for learning Web Dev and Python) </a:t>
            </a:r>
          </a:p>
          <a:p>
            <a:pPr marL="0" indent="0">
              <a:buNone/>
            </a:pPr>
            <a:endParaRPr lang="en-GB" dirty="0"/>
          </a:p>
          <a:p>
            <a:pPr marL="0" indent="0">
              <a:buFont typeface="Chivo"/>
              <a:buNone/>
            </a:pPr>
            <a:endParaRPr lang="en-GB" dirty="0"/>
          </a:p>
        </p:txBody>
      </p:sp>
      <p:sp>
        <p:nvSpPr>
          <p:cNvPr id="7" name="TextBox 6">
            <a:extLst>
              <a:ext uri="{FF2B5EF4-FFF2-40B4-BE49-F238E27FC236}">
                <a16:creationId xmlns:a16="http://schemas.microsoft.com/office/drawing/2014/main" id="{5423F921-D0E6-4E04-AFBF-6D83C9E40125}"/>
              </a:ext>
            </a:extLst>
          </p:cNvPr>
          <p:cNvSpPr txBox="1"/>
          <p:nvPr/>
        </p:nvSpPr>
        <p:spPr>
          <a:xfrm>
            <a:off x="8877300" y="4889500"/>
            <a:ext cx="368300" cy="307777"/>
          </a:xfrm>
          <a:prstGeom prst="rect">
            <a:avLst/>
          </a:prstGeom>
          <a:noFill/>
        </p:spPr>
        <p:txBody>
          <a:bodyPr wrap="square" rtlCol="0">
            <a:spAutoFit/>
          </a:bodyPr>
          <a:lstStyle/>
          <a:p>
            <a:r>
              <a:rPr lang="en-GB" dirty="0"/>
              <a:t>J</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1026" name="Picture 2">
            <a:extLst>
              <a:ext uri="{FF2B5EF4-FFF2-40B4-BE49-F238E27FC236}">
                <a16:creationId xmlns:a16="http://schemas.microsoft.com/office/drawing/2014/main" id="{FCE13B43-CE2C-4AEA-AC5B-9F95DBA0B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0" y="1"/>
            <a:ext cx="953425" cy="1098541"/>
          </a:xfrm>
          <a:prstGeom prst="rect">
            <a:avLst/>
          </a:prstGeom>
          <a:noFill/>
          <a:extLst>
            <a:ext uri="{909E8E84-426E-40DD-AFC4-6F175D3DCCD1}">
              <a14:hiddenFill xmlns:a14="http://schemas.microsoft.com/office/drawing/2010/main">
                <a:solidFill>
                  <a:srgbClr val="FFFFFF"/>
                </a:solidFill>
              </a14:hiddenFill>
            </a:ext>
          </a:extLst>
        </p:spPr>
      </p:pic>
      <p:sp>
        <p:nvSpPr>
          <p:cNvPr id="222" name="Google Shape;222;p22"/>
          <p:cNvSpPr txBox="1">
            <a:spLocks noGrp="1"/>
          </p:cNvSpPr>
          <p:nvPr>
            <p:ph type="title"/>
          </p:nvPr>
        </p:nvSpPr>
        <p:spPr>
          <a:xfrm>
            <a:off x="259225" y="-100"/>
            <a:ext cx="6154275" cy="1435200"/>
          </a:xfrm>
          <a:prstGeom prst="rect">
            <a:avLst/>
          </a:prstGeom>
        </p:spPr>
        <p:txBody>
          <a:bodyPr spcFirstLastPara="1" wrap="square" lIns="0" tIns="0" rIns="0" bIns="0" anchor="ctr" anchorCtr="0">
            <a:noAutofit/>
          </a:bodyPr>
          <a:lstStyle/>
          <a:p>
            <a:pPr lvl="0"/>
            <a:r>
              <a:rPr lang="en-GB" dirty="0"/>
              <a:t>Developer Pack - Other interesting tools</a:t>
            </a:r>
            <a:endParaRPr dirty="0"/>
          </a:p>
        </p:txBody>
      </p:sp>
      <p:sp>
        <p:nvSpPr>
          <p:cNvPr id="224" name="Google Shape;224;p22"/>
          <p:cNvSpPr txBox="1">
            <a:spLocks noGrp="1"/>
          </p:cNvSpPr>
          <p:nvPr>
            <p:ph type="body" idx="2"/>
          </p:nvPr>
        </p:nvSpPr>
        <p:spPr>
          <a:xfrm>
            <a:off x="1" y="1435100"/>
            <a:ext cx="3971924" cy="3708401"/>
          </a:xfrm>
          <a:prstGeom prst="rect">
            <a:avLst/>
          </a:prstGeom>
        </p:spPr>
        <p:txBody>
          <a:bodyPr spcFirstLastPara="1" wrap="square" lIns="0" tIns="0" rIns="0" bIns="0" anchor="t" anchorCtr="0">
            <a:noAutofit/>
          </a:bodyPr>
          <a:lstStyle/>
          <a:p>
            <a:pPr marL="285750" indent="-285750"/>
            <a:r>
              <a:rPr lang="en-GB" dirty="0"/>
              <a:t>JetBrains </a:t>
            </a:r>
          </a:p>
          <a:p>
            <a:pPr marL="742950" lvl="1" indent="-285750"/>
            <a:r>
              <a:rPr lang="en-GB" dirty="0"/>
              <a:t>Access to PyCharm</a:t>
            </a:r>
          </a:p>
          <a:p>
            <a:pPr marL="742950" lvl="1" indent="-285750"/>
            <a:endParaRPr lang="en-GB" dirty="0"/>
          </a:p>
          <a:p>
            <a:pPr marL="285750" indent="-285750"/>
            <a:r>
              <a:rPr lang="en-GB" dirty="0" err="1"/>
              <a:t>BootstrapStudio</a:t>
            </a:r>
            <a:r>
              <a:rPr lang="en-GB" dirty="0"/>
              <a:t> </a:t>
            </a:r>
          </a:p>
          <a:p>
            <a:pPr marL="742950" lvl="1" indent="-285750"/>
            <a:r>
              <a:rPr lang="en-GB" dirty="0"/>
              <a:t>Easy to use tool for creating Bootstrap websites using the Bootstrap CSS Framework. </a:t>
            </a:r>
          </a:p>
          <a:p>
            <a:pPr marL="742950" lvl="1" indent="-285750"/>
            <a:endParaRPr lang="en-GB" dirty="0"/>
          </a:p>
          <a:p>
            <a:pPr marL="285750" indent="-285750"/>
            <a:r>
              <a:rPr lang="en-GB" dirty="0"/>
              <a:t>Canva </a:t>
            </a:r>
          </a:p>
          <a:p>
            <a:pPr marL="742950" lvl="1" indent="-285750"/>
            <a:r>
              <a:rPr lang="en-GB" dirty="0"/>
              <a:t>Create great looking graphics from their templates. </a:t>
            </a:r>
          </a:p>
          <a:p>
            <a:pPr marL="742950" lvl="1" indent="-285750"/>
            <a:endParaRPr lang="en-GB" dirty="0"/>
          </a:p>
          <a:p>
            <a:pPr marL="742950" lvl="1" indent="-285750"/>
            <a:endParaRPr lang="en-GB" dirty="0"/>
          </a:p>
          <a:p>
            <a:pPr marL="742950" lvl="1" indent="-285750"/>
            <a:endParaRPr lang="en-GB" dirty="0"/>
          </a:p>
          <a:p>
            <a:pPr marL="742950" lvl="1" indent="-285750"/>
            <a:endParaRPr lang="en-GB" dirty="0"/>
          </a:p>
          <a:p>
            <a:pPr marL="0" lvl="0" indent="0">
              <a:buNone/>
            </a:pPr>
            <a:endParaRPr lang="en-US" sz="1200" dirty="0"/>
          </a:p>
          <a:p>
            <a:pPr marL="0" lvl="0" indent="0">
              <a:buNone/>
            </a:pPr>
            <a:endParaRPr lang="en-US" sz="1200" dirty="0"/>
          </a:p>
          <a:p>
            <a:pPr marL="0" lvl="0" indent="0" algn="l" rtl="0">
              <a:spcBef>
                <a:spcPts val="600"/>
              </a:spcBef>
              <a:spcAft>
                <a:spcPts val="0"/>
              </a:spcAft>
              <a:buNone/>
            </a:pPr>
            <a:endParaRPr lang="en-US" sz="1200" dirty="0"/>
          </a:p>
        </p:txBody>
      </p:sp>
      <p:sp>
        <p:nvSpPr>
          <p:cNvPr id="7" name="Google Shape;224;p22">
            <a:extLst>
              <a:ext uri="{FF2B5EF4-FFF2-40B4-BE49-F238E27FC236}">
                <a16:creationId xmlns:a16="http://schemas.microsoft.com/office/drawing/2014/main" id="{2C389B92-361D-48AE-A602-C1CDF146D9D5}"/>
              </a:ext>
            </a:extLst>
          </p:cNvPr>
          <p:cNvSpPr txBox="1">
            <a:spLocks/>
          </p:cNvSpPr>
          <p:nvPr/>
        </p:nvSpPr>
        <p:spPr>
          <a:xfrm>
            <a:off x="4686761" y="1435098"/>
            <a:ext cx="4314363" cy="370840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rgbClr val="A6D683"/>
              </a:buClr>
              <a:buSzPts val="1600"/>
              <a:buFont typeface="Chivo"/>
              <a:buChar char="▰"/>
              <a:defRPr sz="1600" b="0" i="0" u="none" strike="noStrike" cap="none">
                <a:solidFill>
                  <a:srgbClr val="00001A"/>
                </a:solidFill>
                <a:latin typeface="Chivo"/>
                <a:ea typeface="Chivo"/>
                <a:cs typeface="Chivo"/>
                <a:sym typeface="Chivo"/>
              </a:defRPr>
            </a:lvl1pPr>
            <a:lvl2pPr marL="914400" marR="0" lvl="1" indent="-330200" algn="l" rtl="0">
              <a:lnSpc>
                <a:spcPct val="115000"/>
              </a:lnSpc>
              <a:spcBef>
                <a:spcPts val="0"/>
              </a:spcBef>
              <a:spcAft>
                <a:spcPts val="0"/>
              </a:spcAft>
              <a:buClr>
                <a:srgbClr val="9EB3C2"/>
              </a:buClr>
              <a:buSzPts val="1600"/>
              <a:buFont typeface="Chivo"/>
              <a:buChar char="▰"/>
              <a:defRPr sz="1600" b="0" i="0" u="none" strike="noStrike" cap="none">
                <a:solidFill>
                  <a:srgbClr val="00001A"/>
                </a:solidFill>
                <a:latin typeface="Chivo"/>
                <a:ea typeface="Chivo"/>
                <a:cs typeface="Chivo"/>
                <a:sym typeface="Chivo"/>
              </a:defRPr>
            </a:lvl2pPr>
            <a:lvl3pPr marL="1371600" marR="0" lvl="2" indent="-330200" algn="l" rtl="0">
              <a:lnSpc>
                <a:spcPct val="115000"/>
              </a:lnSpc>
              <a:spcBef>
                <a:spcPts val="0"/>
              </a:spcBef>
              <a:spcAft>
                <a:spcPts val="0"/>
              </a:spcAft>
              <a:buClr>
                <a:srgbClr val="9EB3C2"/>
              </a:buClr>
              <a:buSzPts val="1600"/>
              <a:buFont typeface="Chivo"/>
              <a:buChar char="▰"/>
              <a:defRPr sz="1600" b="0" i="0" u="none" strike="noStrike" cap="none">
                <a:solidFill>
                  <a:srgbClr val="00001A"/>
                </a:solidFill>
                <a:latin typeface="Chivo"/>
                <a:ea typeface="Chivo"/>
                <a:cs typeface="Chivo"/>
                <a:sym typeface="Chivo"/>
              </a:defRPr>
            </a:lvl3pPr>
            <a:lvl4pPr marL="1828800" marR="0" lvl="3" indent="-330200" algn="l" rtl="0">
              <a:lnSpc>
                <a:spcPct val="115000"/>
              </a:lnSpc>
              <a:spcBef>
                <a:spcPts val="0"/>
              </a:spcBef>
              <a:spcAft>
                <a:spcPts val="0"/>
              </a:spcAft>
              <a:buClr>
                <a:srgbClr val="9EB3C2"/>
              </a:buClr>
              <a:buSzPts val="1600"/>
              <a:buFont typeface="Chivo"/>
              <a:buChar char="▰"/>
              <a:defRPr sz="1600" b="0" i="0" u="none" strike="noStrike" cap="none">
                <a:solidFill>
                  <a:srgbClr val="00001A"/>
                </a:solidFill>
                <a:latin typeface="Chivo"/>
                <a:ea typeface="Chivo"/>
                <a:cs typeface="Chivo"/>
                <a:sym typeface="Chivo"/>
              </a:defRPr>
            </a:lvl4pPr>
            <a:lvl5pPr marL="2286000" marR="0" lvl="4" indent="-330200" algn="l" rtl="0">
              <a:lnSpc>
                <a:spcPct val="115000"/>
              </a:lnSpc>
              <a:spcBef>
                <a:spcPts val="0"/>
              </a:spcBef>
              <a:spcAft>
                <a:spcPts val="0"/>
              </a:spcAft>
              <a:buClr>
                <a:srgbClr val="9EB3C2"/>
              </a:buClr>
              <a:buSzPts val="1600"/>
              <a:buFont typeface="Chivo"/>
              <a:buChar char="▰"/>
              <a:defRPr sz="1600" b="0" i="0" u="none" strike="noStrike" cap="none">
                <a:solidFill>
                  <a:srgbClr val="00001A"/>
                </a:solidFill>
                <a:latin typeface="Chivo"/>
                <a:ea typeface="Chivo"/>
                <a:cs typeface="Chivo"/>
                <a:sym typeface="Chivo"/>
              </a:defRPr>
            </a:lvl5pPr>
            <a:lvl6pPr marL="2743200" marR="0" lvl="5" indent="-330200" algn="l" rtl="0">
              <a:lnSpc>
                <a:spcPct val="115000"/>
              </a:lnSpc>
              <a:spcBef>
                <a:spcPts val="0"/>
              </a:spcBef>
              <a:spcAft>
                <a:spcPts val="0"/>
              </a:spcAft>
              <a:buClr>
                <a:srgbClr val="9EB3C2"/>
              </a:buClr>
              <a:buSzPts val="1600"/>
              <a:buFont typeface="Chivo"/>
              <a:buChar char="▰"/>
              <a:defRPr sz="1600" b="0" i="0" u="none" strike="noStrike" cap="none">
                <a:solidFill>
                  <a:srgbClr val="00001A"/>
                </a:solidFill>
                <a:latin typeface="Chivo"/>
                <a:ea typeface="Chivo"/>
                <a:cs typeface="Chivo"/>
                <a:sym typeface="Chivo"/>
              </a:defRPr>
            </a:lvl6pPr>
            <a:lvl7pPr marL="3200400" marR="0" lvl="6" indent="-330200" algn="l" rtl="0">
              <a:lnSpc>
                <a:spcPct val="115000"/>
              </a:lnSpc>
              <a:spcBef>
                <a:spcPts val="0"/>
              </a:spcBef>
              <a:spcAft>
                <a:spcPts val="0"/>
              </a:spcAft>
              <a:buClr>
                <a:srgbClr val="9EB3C2"/>
              </a:buClr>
              <a:buSzPts val="1600"/>
              <a:buFont typeface="Chivo"/>
              <a:buChar char="▰"/>
              <a:defRPr sz="1600" b="0" i="0" u="none" strike="noStrike" cap="none">
                <a:solidFill>
                  <a:srgbClr val="00001A"/>
                </a:solidFill>
                <a:latin typeface="Chivo"/>
                <a:ea typeface="Chivo"/>
                <a:cs typeface="Chivo"/>
                <a:sym typeface="Chivo"/>
              </a:defRPr>
            </a:lvl7pPr>
            <a:lvl8pPr marL="3657600" marR="0" lvl="7" indent="-330200" algn="l" rtl="0">
              <a:lnSpc>
                <a:spcPct val="115000"/>
              </a:lnSpc>
              <a:spcBef>
                <a:spcPts val="0"/>
              </a:spcBef>
              <a:spcAft>
                <a:spcPts val="0"/>
              </a:spcAft>
              <a:buClr>
                <a:srgbClr val="9EB3C2"/>
              </a:buClr>
              <a:buSzPts val="1600"/>
              <a:buFont typeface="Chivo"/>
              <a:buChar char="▰"/>
              <a:defRPr sz="1600" b="0" i="0" u="none" strike="noStrike" cap="none">
                <a:solidFill>
                  <a:srgbClr val="00001A"/>
                </a:solidFill>
                <a:latin typeface="Chivo"/>
                <a:ea typeface="Chivo"/>
                <a:cs typeface="Chivo"/>
                <a:sym typeface="Chivo"/>
              </a:defRPr>
            </a:lvl8pPr>
            <a:lvl9pPr marL="4114800" marR="0" lvl="8" indent="-330200" algn="l" rtl="0">
              <a:lnSpc>
                <a:spcPct val="115000"/>
              </a:lnSpc>
              <a:spcBef>
                <a:spcPts val="0"/>
              </a:spcBef>
              <a:spcAft>
                <a:spcPts val="0"/>
              </a:spcAft>
              <a:buClr>
                <a:srgbClr val="9EB3C2"/>
              </a:buClr>
              <a:buSzPts val="1600"/>
              <a:buFont typeface="Chivo"/>
              <a:buChar char="▰"/>
              <a:defRPr sz="1600" b="0" i="0" u="none" strike="noStrike" cap="none">
                <a:solidFill>
                  <a:srgbClr val="00001A"/>
                </a:solidFill>
                <a:latin typeface="Chivo"/>
                <a:ea typeface="Chivo"/>
                <a:cs typeface="Chivo"/>
                <a:sym typeface="Chivo"/>
              </a:defRPr>
            </a:lvl9pPr>
          </a:lstStyle>
          <a:p>
            <a:pPr marL="285750" indent="-285750"/>
            <a:r>
              <a:rPr lang="en-GB" dirty="0" err="1"/>
              <a:t>InterviewCake</a:t>
            </a:r>
            <a:endParaRPr lang="en-GB" dirty="0"/>
          </a:p>
          <a:p>
            <a:pPr marL="742950" lvl="1" indent="-285750"/>
            <a:r>
              <a:rPr lang="en-GB" dirty="0"/>
              <a:t>Reference pages and cheat sheets for Data Structures and Algorithms. </a:t>
            </a:r>
          </a:p>
          <a:p>
            <a:pPr marL="457200" lvl="1" indent="0">
              <a:buNone/>
            </a:pPr>
            <a:endParaRPr lang="en-GB" dirty="0"/>
          </a:p>
          <a:p>
            <a:pPr marL="285750" indent="-285750"/>
            <a:r>
              <a:rPr lang="en-GB" dirty="0"/>
              <a:t>Deep Source Pro </a:t>
            </a:r>
          </a:p>
          <a:p>
            <a:pPr marL="742950" lvl="1" indent="-285750"/>
            <a:r>
              <a:rPr lang="en-GB" dirty="0"/>
              <a:t>Python static code analysis. Checks for anti patters, performance optimisations, security vulnerabilities, and style issues. </a:t>
            </a:r>
          </a:p>
          <a:p>
            <a:pPr marL="742950" lvl="1" indent="-285750"/>
            <a:endParaRPr lang="en-GB" dirty="0"/>
          </a:p>
          <a:p>
            <a:pPr marL="742950" lvl="1" indent="-285750"/>
            <a:endParaRPr lang="en-GB" dirty="0"/>
          </a:p>
          <a:p>
            <a:pPr marL="742950" lvl="1" indent="-285750"/>
            <a:endParaRPr lang="en-GB" dirty="0"/>
          </a:p>
          <a:p>
            <a:pPr marL="0" indent="0">
              <a:buFont typeface="Chivo"/>
              <a:buNone/>
            </a:pPr>
            <a:endParaRPr lang="en-US" sz="1200" dirty="0"/>
          </a:p>
          <a:p>
            <a:pPr marL="0" indent="0">
              <a:buFont typeface="Chivo"/>
              <a:buNone/>
            </a:pPr>
            <a:endParaRPr lang="en-US" sz="1200" dirty="0"/>
          </a:p>
          <a:p>
            <a:pPr marL="0" indent="0">
              <a:buFont typeface="Chivo"/>
              <a:buNone/>
            </a:pPr>
            <a:endParaRPr lang="en-US" sz="1200" dirty="0"/>
          </a:p>
        </p:txBody>
      </p:sp>
      <p:sp>
        <p:nvSpPr>
          <p:cNvPr id="6" name="TextBox 5">
            <a:extLst>
              <a:ext uri="{FF2B5EF4-FFF2-40B4-BE49-F238E27FC236}">
                <a16:creationId xmlns:a16="http://schemas.microsoft.com/office/drawing/2014/main" id="{49977038-3796-45C7-A0EF-4E03F1EE218A}"/>
              </a:ext>
            </a:extLst>
          </p:cNvPr>
          <p:cNvSpPr txBox="1"/>
          <p:nvPr/>
        </p:nvSpPr>
        <p:spPr>
          <a:xfrm>
            <a:off x="8877300" y="4889500"/>
            <a:ext cx="368300" cy="307777"/>
          </a:xfrm>
          <a:prstGeom prst="rect">
            <a:avLst/>
          </a:prstGeom>
          <a:noFill/>
        </p:spPr>
        <p:txBody>
          <a:bodyPr wrap="square" rtlCol="0">
            <a:spAutoFit/>
          </a:bodyPr>
          <a:lstStyle/>
          <a:p>
            <a:r>
              <a:rPr lang="en-GB" dirty="0"/>
              <a:t>J</a:t>
            </a:r>
          </a:p>
        </p:txBody>
      </p:sp>
    </p:spTree>
    <p:extLst>
      <p:ext uri="{BB962C8B-B14F-4D97-AF65-F5344CB8AC3E}">
        <p14:creationId xmlns:p14="http://schemas.microsoft.com/office/powerpoint/2010/main" val="4249256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a:t>GitHub integration with PyCharm</a:t>
            </a:r>
            <a:endParaRPr/>
          </a:p>
        </p:txBody>
      </p:sp>
      <p:pic>
        <p:nvPicPr>
          <p:cNvPr id="2" name="Picture 2" descr="A screenshot of a cell phone&#10;&#10;Description generated with very high confidence">
            <a:extLst>
              <a:ext uri="{FF2B5EF4-FFF2-40B4-BE49-F238E27FC236}">
                <a16:creationId xmlns:a16="http://schemas.microsoft.com/office/drawing/2014/main" id="{7EF12112-C019-46D2-BA90-10F12C9A84D0}"/>
              </a:ext>
            </a:extLst>
          </p:cNvPr>
          <p:cNvPicPr>
            <a:picLocks noChangeAspect="1"/>
          </p:cNvPicPr>
          <p:nvPr/>
        </p:nvPicPr>
        <p:blipFill>
          <a:blip r:embed="rId3"/>
          <a:stretch>
            <a:fillRect/>
          </a:stretch>
        </p:blipFill>
        <p:spPr>
          <a:xfrm>
            <a:off x="418381" y="1496698"/>
            <a:ext cx="2743200" cy="1999143"/>
          </a:xfrm>
          <a:prstGeom prst="rect">
            <a:avLst/>
          </a:prstGeom>
        </p:spPr>
      </p:pic>
      <p:pic>
        <p:nvPicPr>
          <p:cNvPr id="4" name="Picture 5" descr="A screenshot of a cell phone&#10;&#10;Description generated with very high confidence">
            <a:extLst>
              <a:ext uri="{FF2B5EF4-FFF2-40B4-BE49-F238E27FC236}">
                <a16:creationId xmlns:a16="http://schemas.microsoft.com/office/drawing/2014/main" id="{47503460-E86D-4449-8E2C-F3694FDDE62D}"/>
              </a:ext>
            </a:extLst>
          </p:cNvPr>
          <p:cNvPicPr>
            <a:picLocks noChangeAspect="1"/>
          </p:cNvPicPr>
          <p:nvPr/>
        </p:nvPicPr>
        <p:blipFill>
          <a:blip r:embed="rId4"/>
          <a:stretch>
            <a:fillRect/>
          </a:stretch>
        </p:blipFill>
        <p:spPr>
          <a:xfrm>
            <a:off x="6154947" y="3150402"/>
            <a:ext cx="2441276" cy="1808028"/>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AA48D5C5-E3AD-42BF-9394-C483FA39F0F8}"/>
              </a:ext>
            </a:extLst>
          </p:cNvPr>
          <p:cNvPicPr>
            <a:picLocks noChangeAspect="1"/>
          </p:cNvPicPr>
          <p:nvPr/>
        </p:nvPicPr>
        <p:blipFill>
          <a:blip r:embed="rId5"/>
          <a:stretch>
            <a:fillRect/>
          </a:stretch>
        </p:blipFill>
        <p:spPr>
          <a:xfrm>
            <a:off x="3278980" y="1211941"/>
            <a:ext cx="4371435" cy="2559220"/>
          </a:xfrm>
          <a:prstGeom prst="rect">
            <a:avLst/>
          </a:prstGeom>
        </p:spPr>
      </p:pic>
      <p:sp>
        <p:nvSpPr>
          <p:cNvPr id="9" name="TextBox 8">
            <a:extLst>
              <a:ext uri="{FF2B5EF4-FFF2-40B4-BE49-F238E27FC236}">
                <a16:creationId xmlns:a16="http://schemas.microsoft.com/office/drawing/2014/main" id="{91E1204B-0794-4FCE-9B8F-ADC20C19ECBD}"/>
              </a:ext>
            </a:extLst>
          </p:cNvPr>
          <p:cNvSpPr txBox="1"/>
          <p:nvPr/>
        </p:nvSpPr>
        <p:spPr>
          <a:xfrm>
            <a:off x="256636" y="3788075"/>
            <a:ext cx="27432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1. When you open PyCharm you need to select Check out from version control and then select Git from the drop down menu</a:t>
            </a:r>
          </a:p>
        </p:txBody>
      </p:sp>
      <p:sp>
        <p:nvSpPr>
          <p:cNvPr id="10" name="TextBox 9">
            <a:extLst>
              <a:ext uri="{FF2B5EF4-FFF2-40B4-BE49-F238E27FC236}">
                <a16:creationId xmlns:a16="http://schemas.microsoft.com/office/drawing/2014/main" id="{E6BF48D3-1011-403E-BE41-3B46F5632AF3}"/>
              </a:ext>
            </a:extLst>
          </p:cNvPr>
          <p:cNvSpPr txBox="1"/>
          <p:nvPr/>
        </p:nvSpPr>
        <p:spPr>
          <a:xfrm>
            <a:off x="6657975" y="564356"/>
            <a:ext cx="254317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 Copy the URL from the drop down and past it in the URL: text box</a:t>
            </a:r>
          </a:p>
        </p:txBody>
      </p:sp>
      <p:cxnSp>
        <p:nvCxnSpPr>
          <p:cNvPr id="11" name="Connector: Elbow 10">
            <a:extLst>
              <a:ext uri="{FF2B5EF4-FFF2-40B4-BE49-F238E27FC236}">
                <a16:creationId xmlns:a16="http://schemas.microsoft.com/office/drawing/2014/main" id="{92C4A9B5-9996-4669-B0A9-BA754D877502}"/>
              </a:ext>
            </a:extLst>
          </p:cNvPr>
          <p:cNvCxnSpPr/>
          <p:nvPr/>
        </p:nvCxnSpPr>
        <p:spPr>
          <a:xfrm flipH="1">
            <a:off x="7458077" y="1285876"/>
            <a:ext cx="485774" cy="144303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07882ED9-3350-433D-B6BF-E6B80E6C9791}"/>
              </a:ext>
            </a:extLst>
          </p:cNvPr>
          <p:cNvSpPr txBox="1"/>
          <p:nvPr/>
        </p:nvSpPr>
        <p:spPr>
          <a:xfrm>
            <a:off x="4264819" y="37719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3. Login to gitHub</a:t>
            </a:r>
          </a:p>
        </p:txBody>
      </p:sp>
      <p:cxnSp>
        <p:nvCxnSpPr>
          <p:cNvPr id="15" name="Straight Arrow Connector 14">
            <a:extLst>
              <a:ext uri="{FF2B5EF4-FFF2-40B4-BE49-F238E27FC236}">
                <a16:creationId xmlns:a16="http://schemas.microsoft.com/office/drawing/2014/main" id="{0F0FE66A-C85A-4A16-8BD6-E1C06B691876}"/>
              </a:ext>
            </a:extLst>
          </p:cNvPr>
          <p:cNvCxnSpPr/>
          <p:nvPr/>
        </p:nvCxnSpPr>
        <p:spPr>
          <a:xfrm>
            <a:off x="5179218" y="4214812"/>
            <a:ext cx="1300163" cy="28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EE3B8056-A5D4-47EA-8DC3-3419EE070760}"/>
              </a:ext>
            </a:extLst>
          </p:cNvPr>
          <p:cNvSpPr txBox="1"/>
          <p:nvPr/>
        </p:nvSpPr>
        <p:spPr>
          <a:xfrm>
            <a:off x="8877300" y="4889500"/>
            <a:ext cx="368300" cy="307777"/>
          </a:xfrm>
          <a:prstGeom prst="rect">
            <a:avLst/>
          </a:prstGeom>
          <a:noFill/>
        </p:spPr>
        <p:txBody>
          <a:bodyPr wrap="square" rtlCol="0">
            <a:spAutoFit/>
          </a:bodyPr>
          <a:lstStyle/>
          <a:p>
            <a:r>
              <a:rPr lang="en-GB" dirty="0"/>
              <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F5A3A-752A-4F0B-96C5-7D7427BB12DF}"/>
              </a:ext>
            </a:extLst>
          </p:cNvPr>
          <p:cNvSpPr>
            <a:spLocks noGrp="1"/>
          </p:cNvSpPr>
          <p:nvPr>
            <p:ph type="title"/>
          </p:nvPr>
        </p:nvSpPr>
        <p:spPr/>
        <p:txBody>
          <a:bodyPr/>
          <a:lstStyle/>
          <a:p>
            <a:r>
              <a:rPr lang="en-GB" dirty="0"/>
              <a:t>Results</a:t>
            </a:r>
          </a:p>
        </p:txBody>
      </p:sp>
      <p:sp>
        <p:nvSpPr>
          <p:cNvPr id="5" name="Slide Number Placeholder 4">
            <a:extLst>
              <a:ext uri="{FF2B5EF4-FFF2-40B4-BE49-F238E27FC236}">
                <a16:creationId xmlns:a16="http://schemas.microsoft.com/office/drawing/2014/main" id="{2FF82A26-B25B-4304-A552-1F398183E10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t>15</a:t>
            </a:fld>
            <a:endParaRPr lang="en"/>
          </a:p>
        </p:txBody>
      </p:sp>
      <p:pic>
        <p:nvPicPr>
          <p:cNvPr id="6" name="Picture 6" descr="A screenshot of a cell phone&#10;&#10;Description generated with very high confidence">
            <a:extLst>
              <a:ext uri="{FF2B5EF4-FFF2-40B4-BE49-F238E27FC236}">
                <a16:creationId xmlns:a16="http://schemas.microsoft.com/office/drawing/2014/main" id="{05A4392E-AA29-4AC1-9120-C78195C19431}"/>
              </a:ext>
            </a:extLst>
          </p:cNvPr>
          <p:cNvPicPr>
            <a:picLocks noChangeAspect="1"/>
          </p:cNvPicPr>
          <p:nvPr/>
        </p:nvPicPr>
        <p:blipFill>
          <a:blip r:embed="rId2"/>
          <a:stretch>
            <a:fillRect/>
          </a:stretch>
        </p:blipFill>
        <p:spPr>
          <a:xfrm>
            <a:off x="3764756" y="145089"/>
            <a:ext cx="5086350" cy="4789027"/>
          </a:xfrm>
          <a:prstGeom prst="rect">
            <a:avLst/>
          </a:prstGeom>
        </p:spPr>
      </p:pic>
      <p:sp>
        <p:nvSpPr>
          <p:cNvPr id="8" name="Rectangle 7">
            <a:extLst>
              <a:ext uri="{FF2B5EF4-FFF2-40B4-BE49-F238E27FC236}">
                <a16:creationId xmlns:a16="http://schemas.microsoft.com/office/drawing/2014/main" id="{5011481E-C1E0-44DF-BBA2-0992AF24D805}"/>
              </a:ext>
            </a:extLst>
          </p:cNvPr>
          <p:cNvSpPr/>
          <p:nvPr/>
        </p:nvSpPr>
        <p:spPr>
          <a:xfrm>
            <a:off x="6936581" y="507206"/>
            <a:ext cx="1907381" cy="4436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cs typeface="Arial"/>
            </a:endParaRPr>
          </a:p>
        </p:txBody>
      </p:sp>
      <p:sp>
        <p:nvSpPr>
          <p:cNvPr id="7" name="TextBox 6">
            <a:extLst>
              <a:ext uri="{FF2B5EF4-FFF2-40B4-BE49-F238E27FC236}">
                <a16:creationId xmlns:a16="http://schemas.microsoft.com/office/drawing/2014/main" id="{7007206A-3F95-41CA-98AC-AD1793DD6C91}"/>
              </a:ext>
            </a:extLst>
          </p:cNvPr>
          <p:cNvSpPr txBox="1"/>
          <p:nvPr/>
        </p:nvSpPr>
        <p:spPr>
          <a:xfrm>
            <a:off x="8877300" y="4889500"/>
            <a:ext cx="368300" cy="307777"/>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59178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FED91-7B67-45D4-9D9E-C27A4838EF42}"/>
              </a:ext>
            </a:extLst>
          </p:cNvPr>
          <p:cNvSpPr>
            <a:spLocks noGrp="1"/>
          </p:cNvSpPr>
          <p:nvPr>
            <p:ph type="title"/>
          </p:nvPr>
        </p:nvSpPr>
        <p:spPr/>
        <p:txBody>
          <a:bodyPr/>
          <a:lstStyle/>
          <a:p>
            <a:r>
              <a:rPr lang="en-GB" dirty="0"/>
              <a:t>Known issues</a:t>
            </a:r>
          </a:p>
        </p:txBody>
      </p:sp>
      <p:sp>
        <p:nvSpPr>
          <p:cNvPr id="3" name="Text Placeholder 2">
            <a:extLst>
              <a:ext uri="{FF2B5EF4-FFF2-40B4-BE49-F238E27FC236}">
                <a16:creationId xmlns:a16="http://schemas.microsoft.com/office/drawing/2014/main" id="{BD9B0E82-625D-4EA1-A730-D03298121624}"/>
              </a:ext>
            </a:extLst>
          </p:cNvPr>
          <p:cNvSpPr>
            <a:spLocks noGrp="1"/>
          </p:cNvSpPr>
          <p:nvPr>
            <p:ph type="body" idx="1"/>
          </p:nvPr>
        </p:nvSpPr>
        <p:spPr>
          <a:xfrm>
            <a:off x="319556" y="1288332"/>
            <a:ext cx="2493600" cy="3016500"/>
          </a:xfrm>
        </p:spPr>
        <p:txBody>
          <a:bodyPr/>
          <a:lstStyle/>
          <a:p>
            <a:r>
              <a:rPr lang="en-GB" dirty="0"/>
              <a:t>Admin privileges with visual studio</a:t>
            </a:r>
          </a:p>
        </p:txBody>
      </p:sp>
      <p:sp>
        <p:nvSpPr>
          <p:cNvPr id="4" name="Text Placeholder 3">
            <a:extLst>
              <a:ext uri="{FF2B5EF4-FFF2-40B4-BE49-F238E27FC236}">
                <a16:creationId xmlns:a16="http://schemas.microsoft.com/office/drawing/2014/main" id="{04090323-F659-43E9-B93F-E7579C58E416}"/>
              </a:ext>
            </a:extLst>
          </p:cNvPr>
          <p:cNvSpPr>
            <a:spLocks noGrp="1"/>
          </p:cNvSpPr>
          <p:nvPr>
            <p:ph type="body" idx="2"/>
          </p:nvPr>
        </p:nvSpPr>
        <p:spPr>
          <a:xfrm>
            <a:off x="4640317" y="69581"/>
            <a:ext cx="4067920" cy="2024463"/>
          </a:xfrm>
        </p:spPr>
        <p:txBody>
          <a:bodyPr/>
          <a:lstStyle/>
          <a:p>
            <a:pPr>
              <a:lnSpc>
                <a:spcPct val="114999"/>
              </a:lnSpc>
            </a:pPr>
            <a:r>
              <a:rPr lang="en-GB" dirty="0"/>
              <a:t>PyCharm cant find "git.exe"</a:t>
            </a:r>
          </a:p>
          <a:p>
            <a:pPr>
              <a:lnSpc>
                <a:spcPct val="114999"/>
              </a:lnSpc>
            </a:pPr>
            <a:endParaRPr lang="en-GB" dirty="0"/>
          </a:p>
          <a:p>
            <a:pPr marL="114300" indent="0">
              <a:lnSpc>
                <a:spcPct val="114999"/>
              </a:lnSpc>
              <a:buNone/>
            </a:pPr>
            <a:r>
              <a:rPr lang="en-GB" b="1" dirty="0"/>
              <a:t>Git</a:t>
            </a:r>
            <a:r>
              <a:rPr lang="en-GB" dirty="0"/>
              <a:t>\bin\</a:t>
            </a:r>
            <a:r>
              <a:rPr lang="en-GB" b="1" dirty="0"/>
              <a:t>git</a:t>
            </a:r>
            <a:r>
              <a:rPr lang="en-GB" dirty="0"/>
              <a:t>.</a:t>
            </a:r>
            <a:r>
              <a:rPr lang="en-GB" b="1" dirty="0"/>
              <a:t>exe</a:t>
            </a:r>
            <a:endParaRPr lang="en-GB" dirty="0"/>
          </a:p>
        </p:txBody>
      </p:sp>
      <p:sp>
        <p:nvSpPr>
          <p:cNvPr id="5" name="Slide Number Placeholder 4">
            <a:extLst>
              <a:ext uri="{FF2B5EF4-FFF2-40B4-BE49-F238E27FC236}">
                <a16:creationId xmlns:a16="http://schemas.microsoft.com/office/drawing/2014/main" id="{213198A8-656E-4CB6-93DC-461FAE5765B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t>16</a:t>
            </a:fld>
            <a:endParaRPr lang="en"/>
          </a:p>
        </p:txBody>
      </p:sp>
      <p:pic>
        <p:nvPicPr>
          <p:cNvPr id="6" name="Picture 6" descr="A screenshot of a computer screen&#10;&#10;Description generated with very high confidence">
            <a:extLst>
              <a:ext uri="{FF2B5EF4-FFF2-40B4-BE49-F238E27FC236}">
                <a16:creationId xmlns:a16="http://schemas.microsoft.com/office/drawing/2014/main" id="{A5E8A490-DE10-4881-B9AB-F8274114EFE0}"/>
              </a:ext>
            </a:extLst>
          </p:cNvPr>
          <p:cNvPicPr>
            <a:picLocks noChangeAspect="1"/>
          </p:cNvPicPr>
          <p:nvPr/>
        </p:nvPicPr>
        <p:blipFill>
          <a:blip r:embed="rId2"/>
          <a:stretch>
            <a:fillRect/>
          </a:stretch>
        </p:blipFill>
        <p:spPr>
          <a:xfrm>
            <a:off x="4397314" y="1395149"/>
            <a:ext cx="4490048" cy="3679513"/>
          </a:xfrm>
          <a:prstGeom prst="rect">
            <a:avLst/>
          </a:prstGeom>
        </p:spPr>
      </p:pic>
      <p:pic>
        <p:nvPicPr>
          <p:cNvPr id="8" name="Picture 8" descr="A screenshot of a social media post&#10;&#10;Description generated with very high confidence">
            <a:extLst>
              <a:ext uri="{FF2B5EF4-FFF2-40B4-BE49-F238E27FC236}">
                <a16:creationId xmlns:a16="http://schemas.microsoft.com/office/drawing/2014/main" id="{2B214B08-D847-410E-851C-23018B6AC3C5}"/>
              </a:ext>
            </a:extLst>
          </p:cNvPr>
          <p:cNvPicPr>
            <a:picLocks noChangeAspect="1"/>
          </p:cNvPicPr>
          <p:nvPr/>
        </p:nvPicPr>
        <p:blipFill rotWithShape="1">
          <a:blip r:embed="rId3"/>
          <a:srcRect t="-103" r="48103" b="-437"/>
          <a:stretch/>
        </p:blipFill>
        <p:spPr>
          <a:xfrm>
            <a:off x="171450" y="1925759"/>
            <a:ext cx="2885374" cy="3163367"/>
          </a:xfrm>
          <a:prstGeom prst="rect">
            <a:avLst/>
          </a:prstGeom>
        </p:spPr>
      </p:pic>
      <p:sp>
        <p:nvSpPr>
          <p:cNvPr id="9" name="TextBox 8">
            <a:extLst>
              <a:ext uri="{FF2B5EF4-FFF2-40B4-BE49-F238E27FC236}">
                <a16:creationId xmlns:a16="http://schemas.microsoft.com/office/drawing/2014/main" id="{679F43F1-33DB-4DAE-9E12-11AADCAF276D}"/>
              </a:ext>
            </a:extLst>
          </p:cNvPr>
          <p:cNvSpPr txBox="1"/>
          <p:nvPr/>
        </p:nvSpPr>
        <p:spPr>
          <a:xfrm>
            <a:off x="8877300" y="4889500"/>
            <a:ext cx="368300" cy="307777"/>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505190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Questions and feedback</a:t>
            </a:r>
            <a:endParaRPr dirty="0"/>
          </a:p>
        </p:txBody>
      </p:sp>
      <p:sp>
        <p:nvSpPr>
          <p:cNvPr id="5" name="Text Placeholder 4">
            <a:extLst>
              <a:ext uri="{FF2B5EF4-FFF2-40B4-BE49-F238E27FC236}">
                <a16:creationId xmlns:a16="http://schemas.microsoft.com/office/drawing/2014/main" id="{E2A12E81-470E-4579-B776-D4232A36A2DA}"/>
              </a:ext>
            </a:extLst>
          </p:cNvPr>
          <p:cNvSpPr>
            <a:spLocks noGrp="1"/>
          </p:cNvSpPr>
          <p:nvPr>
            <p:ph type="body" idx="2"/>
          </p:nvPr>
        </p:nvSpPr>
        <p:spPr>
          <a:xfrm>
            <a:off x="0" y="1095375"/>
            <a:ext cx="9144000" cy="4048125"/>
          </a:xfrm>
        </p:spPr>
        <p:txBody>
          <a:bodyPr anchor="ctr"/>
          <a:lstStyle/>
          <a:p>
            <a:pPr algn="ctr">
              <a:lnSpc>
                <a:spcPct val="100000"/>
              </a:lnSpc>
            </a:pPr>
            <a:r>
              <a:rPr lang="en-US" sz="5400" dirty="0"/>
              <a:t>www.SysAdmin.team</a:t>
            </a:r>
          </a:p>
        </p:txBody>
      </p:sp>
      <p:sp>
        <p:nvSpPr>
          <p:cNvPr id="4" name="TextBox 3">
            <a:extLst>
              <a:ext uri="{FF2B5EF4-FFF2-40B4-BE49-F238E27FC236}">
                <a16:creationId xmlns:a16="http://schemas.microsoft.com/office/drawing/2014/main" id="{9533E798-E332-4561-9FE5-60D9C285C847}"/>
              </a:ext>
            </a:extLst>
          </p:cNvPr>
          <p:cNvSpPr txBox="1"/>
          <p:nvPr/>
        </p:nvSpPr>
        <p:spPr>
          <a:xfrm>
            <a:off x="8877300" y="4889500"/>
            <a:ext cx="368300" cy="307777"/>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1059453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259226" y="-100"/>
            <a:ext cx="5900274" cy="1814400"/>
          </a:xfrm>
          <a:prstGeom prst="rect">
            <a:avLst/>
          </a:prstGeom>
        </p:spPr>
        <p:txBody>
          <a:bodyPr spcFirstLastPara="1" wrap="square" lIns="0" tIns="0" rIns="0" bIns="0" anchor="ctr" anchorCtr="0">
            <a:noAutofit/>
          </a:bodyPr>
          <a:lstStyle/>
          <a:p>
            <a:pPr lvl="0"/>
            <a:r>
              <a:rPr lang="en-GB" sz="3600" dirty="0"/>
              <a:t>Seminar goals and Objectives</a:t>
            </a:r>
            <a:endParaRPr sz="3600" dirty="0"/>
          </a:p>
        </p:txBody>
      </p:sp>
      <p:sp>
        <p:nvSpPr>
          <p:cNvPr id="174" name="Google Shape;174;p18"/>
          <p:cNvSpPr txBox="1">
            <a:spLocks noGrp="1"/>
          </p:cNvSpPr>
          <p:nvPr>
            <p:ph type="body" idx="1"/>
          </p:nvPr>
        </p:nvSpPr>
        <p:spPr>
          <a:xfrm>
            <a:off x="1485900" y="1909300"/>
            <a:ext cx="7200900" cy="27648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GB" dirty="0"/>
              <a:t>Go over the core fundamentals of GitHub</a:t>
            </a:r>
            <a:endParaRPr dirty="0"/>
          </a:p>
          <a:p>
            <a:pPr marL="457200" lvl="0" indent="-381000" algn="l" rtl="0">
              <a:spcBef>
                <a:spcPts val="0"/>
              </a:spcBef>
              <a:spcAft>
                <a:spcPts val="0"/>
              </a:spcAft>
              <a:buSzPts val="2400"/>
              <a:buChar char="▰"/>
            </a:pPr>
            <a:endParaRPr lang="en-GB" dirty="0"/>
          </a:p>
          <a:p>
            <a:pPr marL="457200" lvl="0" indent="-381000" algn="l" rtl="0">
              <a:spcBef>
                <a:spcPts val="0"/>
              </a:spcBef>
              <a:spcAft>
                <a:spcPts val="0"/>
              </a:spcAft>
              <a:buSzPts val="2400"/>
              <a:buChar char="▰"/>
            </a:pPr>
            <a:r>
              <a:rPr lang="en-GB" dirty="0"/>
              <a:t>Start you on your learning path</a:t>
            </a:r>
          </a:p>
          <a:p>
            <a:pPr marL="457200" lvl="0" indent="-381000" algn="l" rtl="0">
              <a:spcBef>
                <a:spcPts val="0"/>
              </a:spcBef>
              <a:spcAft>
                <a:spcPts val="0"/>
              </a:spcAft>
              <a:buSzPts val="2400"/>
              <a:buChar char="▰"/>
            </a:pPr>
            <a:endParaRPr lang="en-GB" dirty="0"/>
          </a:p>
          <a:p>
            <a:pPr marL="457200" lvl="0" indent="-381000" algn="l" rtl="0">
              <a:spcBef>
                <a:spcPts val="0"/>
              </a:spcBef>
              <a:spcAft>
                <a:spcPts val="0"/>
              </a:spcAft>
              <a:buSzPts val="2400"/>
              <a:buChar char="▰"/>
            </a:pPr>
            <a:r>
              <a:rPr lang="en-GB" dirty="0"/>
              <a:t>Show what GitHub can do for you as a student</a:t>
            </a:r>
          </a:p>
          <a:p>
            <a:pPr marL="457200" lvl="0" indent="-381000" algn="l" rtl="0">
              <a:spcBef>
                <a:spcPts val="0"/>
              </a:spcBef>
              <a:spcAft>
                <a:spcPts val="0"/>
              </a:spcAft>
              <a:buSzPts val="2400"/>
              <a:buChar char="▰"/>
            </a:pPr>
            <a:endParaRPr lang="en-GB" dirty="0"/>
          </a:p>
          <a:p>
            <a:pPr marL="457200" lvl="0" indent="-381000" algn="l" rtl="0">
              <a:spcBef>
                <a:spcPts val="0"/>
              </a:spcBef>
              <a:spcAft>
                <a:spcPts val="0"/>
              </a:spcAft>
              <a:buSzPts val="2400"/>
              <a:buChar char="▰"/>
            </a:pPr>
            <a:endParaRPr dirty="0"/>
          </a:p>
        </p:txBody>
      </p:sp>
      <p:sp>
        <p:nvSpPr>
          <p:cNvPr id="175" name="Google Shape;175;p1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a:t>
            </a:fld>
            <a:endParaRPr/>
          </a:p>
        </p:txBody>
      </p:sp>
      <p:sp>
        <p:nvSpPr>
          <p:cNvPr id="5" name="TextBox 4">
            <a:extLst>
              <a:ext uri="{FF2B5EF4-FFF2-40B4-BE49-F238E27FC236}">
                <a16:creationId xmlns:a16="http://schemas.microsoft.com/office/drawing/2014/main" id="{F1EF95D9-73D7-40EC-96E0-148423463675}"/>
              </a:ext>
            </a:extLst>
          </p:cNvPr>
          <p:cNvSpPr txBox="1"/>
          <p:nvPr/>
        </p:nvSpPr>
        <p:spPr>
          <a:xfrm>
            <a:off x="8877300" y="4889500"/>
            <a:ext cx="368300" cy="307777"/>
          </a:xfrm>
          <a:prstGeom prst="rect">
            <a:avLst/>
          </a:prstGeom>
          <a:noFill/>
        </p:spPr>
        <p:txBody>
          <a:bodyPr wrap="square" rtlCol="0">
            <a:spAutoFit/>
          </a:bodyPr>
          <a:lstStyle/>
          <a:p>
            <a:r>
              <a:rPr lang="en-GB" dirty="0"/>
              <a:t>J</a:t>
            </a:r>
          </a:p>
        </p:txBody>
      </p:sp>
    </p:spTree>
    <p:extLst>
      <p:ext uri="{BB962C8B-B14F-4D97-AF65-F5344CB8AC3E}">
        <p14:creationId xmlns:p14="http://schemas.microsoft.com/office/powerpoint/2010/main" val="4250356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368301" y="-100"/>
            <a:ext cx="62992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3600" dirty="0"/>
              <a:t>What is GitHub? And what is version control? </a:t>
            </a:r>
            <a:endParaRPr sz="3600" dirty="0"/>
          </a:p>
        </p:txBody>
      </p:sp>
      <p:sp>
        <p:nvSpPr>
          <p:cNvPr id="174" name="Google Shape;174;p18"/>
          <p:cNvSpPr txBox="1">
            <a:spLocks noGrp="1"/>
          </p:cNvSpPr>
          <p:nvPr>
            <p:ph type="body" idx="1"/>
          </p:nvPr>
        </p:nvSpPr>
        <p:spPr>
          <a:xfrm>
            <a:off x="1485900" y="1909300"/>
            <a:ext cx="7200900" cy="27648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GB" dirty="0"/>
              <a:t>Git is open source software to allow collaboration</a:t>
            </a:r>
            <a:endParaRPr dirty="0"/>
          </a:p>
          <a:p>
            <a:pPr marL="457200" lvl="0" indent="-381000" algn="l" rtl="0">
              <a:spcBef>
                <a:spcPts val="0"/>
              </a:spcBef>
              <a:spcAft>
                <a:spcPts val="0"/>
              </a:spcAft>
              <a:buSzPts val="2400"/>
              <a:buChar char="▰"/>
            </a:pPr>
            <a:r>
              <a:rPr lang="en-GB" dirty="0"/>
              <a:t>GitHub is a hosting solution for Git.</a:t>
            </a:r>
            <a:endParaRPr dirty="0"/>
          </a:p>
          <a:p>
            <a:pPr>
              <a:spcBef>
                <a:spcPts val="0"/>
              </a:spcBef>
            </a:pPr>
            <a:r>
              <a:rPr lang="en-GB" dirty="0"/>
              <a:t>GitHub offers a fancy web interface to use, as well as a desktop client and a traditional CLI. </a:t>
            </a:r>
            <a:endParaRPr lang="en-GB"/>
          </a:p>
          <a:p>
            <a:pPr>
              <a:lnSpc>
                <a:spcPct val="114999"/>
              </a:lnSpc>
              <a:spcBef>
                <a:spcPts val="0"/>
              </a:spcBef>
            </a:pPr>
            <a:r>
              <a:rPr lang="en-GB" dirty="0"/>
              <a:t>Used by companies such as Airbnb and Netflix. </a:t>
            </a:r>
          </a:p>
        </p:txBody>
      </p:sp>
      <p:sp>
        <p:nvSpPr>
          <p:cNvPr id="175" name="Google Shape;175;p1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a:t>
            </a:fld>
            <a:endParaRPr/>
          </a:p>
        </p:txBody>
      </p:sp>
      <p:sp>
        <p:nvSpPr>
          <p:cNvPr id="5" name="TextBox 4">
            <a:extLst>
              <a:ext uri="{FF2B5EF4-FFF2-40B4-BE49-F238E27FC236}">
                <a16:creationId xmlns:a16="http://schemas.microsoft.com/office/drawing/2014/main" id="{AEC52658-8B9C-41A7-BD90-026CED889FB0}"/>
              </a:ext>
            </a:extLst>
          </p:cNvPr>
          <p:cNvSpPr txBox="1"/>
          <p:nvPr/>
        </p:nvSpPr>
        <p:spPr>
          <a:xfrm>
            <a:off x="8877300" y="4889500"/>
            <a:ext cx="368300" cy="307777"/>
          </a:xfrm>
          <a:prstGeom prst="rect">
            <a:avLst/>
          </a:prstGeom>
          <a:noFill/>
        </p:spPr>
        <p:txBody>
          <a:bodyPr wrap="square" rtlCol="0">
            <a:spAutoFit/>
          </a:bodyPr>
          <a:lstStyle/>
          <a:p>
            <a:r>
              <a:rPr lang="en-GB" dirty="0"/>
              <a: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4BB2-9432-4253-BADC-BAC34B804759}"/>
              </a:ext>
            </a:extLst>
          </p:cNvPr>
          <p:cNvSpPr>
            <a:spLocks noGrp="1"/>
          </p:cNvSpPr>
          <p:nvPr>
            <p:ph type="title"/>
          </p:nvPr>
        </p:nvSpPr>
        <p:spPr>
          <a:xfrm>
            <a:off x="394855" y="-602773"/>
            <a:ext cx="5486400" cy="1814400"/>
          </a:xfrm>
        </p:spPr>
        <p:txBody>
          <a:bodyPr/>
          <a:lstStyle/>
          <a:p>
            <a:r>
              <a:rPr lang="en-GB" dirty="0"/>
              <a:t>Basic Terminology</a:t>
            </a:r>
            <a:endParaRPr lang="en-US" dirty="0"/>
          </a:p>
        </p:txBody>
      </p:sp>
      <p:sp>
        <p:nvSpPr>
          <p:cNvPr id="3" name="Text Placeholder 2">
            <a:extLst>
              <a:ext uri="{FF2B5EF4-FFF2-40B4-BE49-F238E27FC236}">
                <a16:creationId xmlns:a16="http://schemas.microsoft.com/office/drawing/2014/main" id="{F81F6A09-7252-4D0A-AAD7-A646B2668841}"/>
              </a:ext>
            </a:extLst>
          </p:cNvPr>
          <p:cNvSpPr>
            <a:spLocks noGrp="1"/>
          </p:cNvSpPr>
          <p:nvPr>
            <p:ph type="body" idx="1"/>
          </p:nvPr>
        </p:nvSpPr>
        <p:spPr>
          <a:xfrm>
            <a:off x="145473" y="818255"/>
            <a:ext cx="8993331" cy="4229917"/>
          </a:xfrm>
        </p:spPr>
        <p:txBody>
          <a:bodyPr/>
          <a:lstStyle/>
          <a:p>
            <a:r>
              <a:rPr lang="en-GB" dirty="0"/>
              <a:t>Dashboard </a:t>
            </a:r>
          </a:p>
          <a:p>
            <a:pPr marL="76200" indent="0">
              <a:lnSpc>
                <a:spcPct val="114999"/>
              </a:lnSpc>
              <a:buNone/>
            </a:pPr>
            <a:r>
              <a:rPr lang="en-GB" sz="2000" dirty="0"/>
              <a:t>Your personal dashboard is the main hub of your activity on GitHub. From your personal dashboard, you can keep track of issues and pull requests you're following or working on, navigate to your top repositories and team pages, and learn about recent activity in repositories you're watching or participating in</a:t>
            </a:r>
          </a:p>
          <a:p>
            <a:pPr>
              <a:lnSpc>
                <a:spcPct val="114999"/>
              </a:lnSpc>
            </a:pPr>
            <a:r>
              <a:rPr lang="en-GB" dirty="0"/>
              <a:t>Git</a:t>
            </a:r>
          </a:p>
          <a:p>
            <a:pPr marL="76200" indent="0">
              <a:lnSpc>
                <a:spcPct val="114999"/>
              </a:lnSpc>
              <a:buNone/>
            </a:pPr>
            <a:r>
              <a:rPr lang="en-GB" sz="2000" dirty="0"/>
              <a:t>Git is an open source program for tracking changes in text files, and is the core technology that GitHub, the social and user interface, is built on top of.</a:t>
            </a:r>
          </a:p>
          <a:p>
            <a:pPr marL="76200" indent="0">
              <a:lnSpc>
                <a:spcPct val="114999"/>
              </a:lnSpc>
              <a:buNone/>
            </a:pPr>
            <a:endParaRPr lang="en-GB" dirty="0"/>
          </a:p>
          <a:p>
            <a:pPr>
              <a:lnSpc>
                <a:spcPct val="114999"/>
              </a:lnSpc>
            </a:pPr>
            <a:endParaRPr lang="en-GB" dirty="0"/>
          </a:p>
        </p:txBody>
      </p:sp>
      <p:sp>
        <p:nvSpPr>
          <p:cNvPr id="4" name="Slide Number Placeholder 3">
            <a:extLst>
              <a:ext uri="{FF2B5EF4-FFF2-40B4-BE49-F238E27FC236}">
                <a16:creationId xmlns:a16="http://schemas.microsoft.com/office/drawing/2014/main" id="{BF74DEB0-5782-4666-B720-193FD2AAE40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t>4</a:t>
            </a:fld>
            <a:endParaRPr lang="en"/>
          </a:p>
        </p:txBody>
      </p:sp>
      <p:sp>
        <p:nvSpPr>
          <p:cNvPr id="5" name="TextBox 4">
            <a:extLst>
              <a:ext uri="{FF2B5EF4-FFF2-40B4-BE49-F238E27FC236}">
                <a16:creationId xmlns:a16="http://schemas.microsoft.com/office/drawing/2014/main" id="{CEA08BA5-924D-4529-936E-74E7974D98ED}"/>
              </a:ext>
            </a:extLst>
          </p:cNvPr>
          <p:cNvSpPr txBox="1"/>
          <p:nvPr/>
        </p:nvSpPr>
        <p:spPr>
          <a:xfrm>
            <a:off x="8877300" y="4889500"/>
            <a:ext cx="368300" cy="307777"/>
          </a:xfrm>
          <a:prstGeom prst="rect">
            <a:avLst/>
          </a:prstGeom>
          <a:noFill/>
        </p:spPr>
        <p:txBody>
          <a:bodyPr wrap="square" rtlCol="0">
            <a:spAutoFit/>
          </a:bodyPr>
          <a:lstStyle/>
          <a:p>
            <a:r>
              <a:rPr lang="en-GB" dirty="0"/>
              <a:t>M</a:t>
            </a:r>
          </a:p>
        </p:txBody>
      </p:sp>
    </p:spTree>
    <p:extLst>
      <p:ext uri="{BB962C8B-B14F-4D97-AF65-F5344CB8AC3E}">
        <p14:creationId xmlns:p14="http://schemas.microsoft.com/office/powerpoint/2010/main" val="372185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21459" y="-100"/>
            <a:ext cx="5789613" cy="1099228"/>
          </a:xfrm>
          <a:prstGeom prst="rect">
            <a:avLst/>
          </a:prstGeom>
        </p:spPr>
        <p:txBody>
          <a:bodyPr spcFirstLastPara="1" wrap="square" lIns="0" tIns="0" rIns="0" bIns="0" anchor="ctr" anchorCtr="0">
            <a:noAutofit/>
          </a:bodyPr>
          <a:lstStyle/>
          <a:p>
            <a:pPr lvl="0"/>
            <a:r>
              <a:rPr lang="en-GB" sz="3600" dirty="0"/>
              <a:t>Basic Terminology</a:t>
            </a:r>
            <a:br>
              <a:rPr lang="en-GB" sz="3600" dirty="0"/>
            </a:br>
            <a:endParaRPr lang="en-GB" sz="1800"/>
          </a:p>
        </p:txBody>
      </p:sp>
      <p:sp>
        <p:nvSpPr>
          <p:cNvPr id="174" name="Google Shape;174;p18"/>
          <p:cNvSpPr txBox="1">
            <a:spLocks noGrp="1"/>
          </p:cNvSpPr>
          <p:nvPr>
            <p:ph type="body" idx="1"/>
          </p:nvPr>
        </p:nvSpPr>
        <p:spPr>
          <a:xfrm>
            <a:off x="19707" y="755431"/>
            <a:ext cx="9144000" cy="3366000"/>
          </a:xfrm>
          <a:prstGeom prst="rect">
            <a:avLst/>
          </a:prstGeom>
        </p:spPr>
        <p:txBody>
          <a:bodyPr spcFirstLastPara="1" wrap="square" lIns="0" tIns="0" rIns="0" bIns="0" anchor="t" anchorCtr="0">
            <a:noAutofit/>
          </a:bodyPr>
          <a:lstStyle/>
          <a:p>
            <a:r>
              <a:rPr lang="en-US" dirty="0">
                <a:solidFill>
                  <a:schemeClr val="tx1"/>
                </a:solidFill>
              </a:rPr>
              <a:t>Collaborator </a:t>
            </a:r>
          </a:p>
          <a:p>
            <a:pPr marL="76200" indent="0">
              <a:lnSpc>
                <a:spcPct val="114999"/>
              </a:lnSpc>
              <a:buNone/>
            </a:pPr>
            <a:r>
              <a:rPr lang="en-US" dirty="0"/>
              <a:t>A collaborator is a person with read and write access to a repository who has been invited to contribute by the repository owner.</a:t>
            </a:r>
          </a:p>
          <a:p>
            <a:pPr>
              <a:lnSpc>
                <a:spcPct val="114999"/>
              </a:lnSpc>
            </a:pPr>
            <a:r>
              <a:rPr lang="en-US" dirty="0">
                <a:solidFill>
                  <a:schemeClr val="tx1"/>
                </a:solidFill>
              </a:rPr>
              <a:t>Contributor </a:t>
            </a:r>
          </a:p>
          <a:p>
            <a:pPr marL="76200" indent="0">
              <a:lnSpc>
                <a:spcPct val="114999"/>
              </a:lnSpc>
              <a:buNone/>
            </a:pPr>
            <a:r>
              <a:rPr lang="en-US" dirty="0"/>
              <a:t>A contributor is someone who has contributed to a project by having a pull request merged but does not have collaborator access.</a:t>
            </a:r>
          </a:p>
          <a:p>
            <a:pPr marL="457200" lvl="0" indent="-381000" algn="l">
              <a:lnSpc>
                <a:spcPct val="114999"/>
              </a:lnSpc>
              <a:spcBef>
                <a:spcPts val="600"/>
              </a:spcBef>
              <a:spcAft>
                <a:spcPts val="0"/>
              </a:spcAft>
              <a:buSzPts val="2400"/>
              <a:buChar char="▰"/>
            </a:pPr>
            <a:endParaRPr lang="en-US" dirty="0"/>
          </a:p>
        </p:txBody>
      </p:sp>
      <p:sp>
        <p:nvSpPr>
          <p:cNvPr id="4" name="TextBox 3">
            <a:extLst>
              <a:ext uri="{FF2B5EF4-FFF2-40B4-BE49-F238E27FC236}">
                <a16:creationId xmlns:a16="http://schemas.microsoft.com/office/drawing/2014/main" id="{AE5B9237-0C11-42F5-A7A0-8D9BE6FA96F3}"/>
              </a:ext>
            </a:extLst>
          </p:cNvPr>
          <p:cNvSpPr txBox="1"/>
          <p:nvPr/>
        </p:nvSpPr>
        <p:spPr>
          <a:xfrm>
            <a:off x="8877300" y="4889500"/>
            <a:ext cx="368300" cy="307777"/>
          </a:xfrm>
          <a:prstGeom prst="rect">
            <a:avLst/>
          </a:prstGeom>
          <a:noFill/>
        </p:spPr>
        <p:txBody>
          <a:bodyPr wrap="square" rtlCol="0">
            <a:spAutoFit/>
          </a:bodyPr>
          <a:lstStyle/>
          <a:p>
            <a:r>
              <a:rPr lang="en-GB" dirty="0"/>
              <a:t>M</a:t>
            </a:r>
          </a:p>
        </p:txBody>
      </p:sp>
    </p:spTree>
    <p:extLst>
      <p:ext uri="{BB962C8B-B14F-4D97-AF65-F5344CB8AC3E}">
        <p14:creationId xmlns:p14="http://schemas.microsoft.com/office/powerpoint/2010/main" val="3265592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1752" y="-461241"/>
            <a:ext cx="6246813" cy="1587600"/>
          </a:xfrm>
          <a:prstGeom prst="rect">
            <a:avLst/>
          </a:prstGeom>
        </p:spPr>
        <p:txBody>
          <a:bodyPr spcFirstLastPara="1" wrap="square" lIns="0" tIns="0" rIns="0" bIns="0" anchor="ctr" anchorCtr="0">
            <a:noAutofit/>
          </a:bodyPr>
          <a:lstStyle/>
          <a:p>
            <a:pPr lvl="0"/>
            <a:r>
              <a:rPr lang="en-GB" sz="3600" dirty="0"/>
              <a:t>Basic Terminology</a:t>
            </a:r>
          </a:p>
        </p:txBody>
      </p:sp>
      <p:sp>
        <p:nvSpPr>
          <p:cNvPr id="174" name="Google Shape;174;p18"/>
          <p:cNvSpPr txBox="1">
            <a:spLocks noGrp="1"/>
          </p:cNvSpPr>
          <p:nvPr>
            <p:ph type="body" idx="1"/>
          </p:nvPr>
        </p:nvSpPr>
        <p:spPr>
          <a:xfrm>
            <a:off x="31531" y="684486"/>
            <a:ext cx="9144000" cy="33660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dirty="0">
                <a:solidFill>
                  <a:schemeClr val="tx1"/>
                </a:solidFill>
              </a:rPr>
              <a:t>Branch</a:t>
            </a:r>
          </a:p>
          <a:p>
            <a:pPr marL="76200" lvl="0" indent="0">
              <a:buNone/>
            </a:pPr>
            <a:r>
              <a:rPr lang="en-GB" sz="1800" dirty="0"/>
              <a:t>“A branch is a parallel version of a repository. It is contained within the repository, but does not affect the primary or master branch allowing you to work freely without disrupting the "live" version.”</a:t>
            </a:r>
          </a:p>
          <a:p>
            <a:pPr marL="76200" lvl="0" indent="0">
              <a:buNone/>
            </a:pPr>
            <a:endParaRPr sz="1800"/>
          </a:p>
          <a:p>
            <a:pPr marL="457200" lvl="0" indent="-381000" algn="l" rtl="0">
              <a:spcBef>
                <a:spcPts val="0"/>
              </a:spcBef>
              <a:spcAft>
                <a:spcPts val="0"/>
              </a:spcAft>
              <a:buSzPts val="2400"/>
              <a:buChar char="▰"/>
            </a:pPr>
            <a:r>
              <a:rPr lang="en-US" dirty="0"/>
              <a:t>Commit</a:t>
            </a:r>
          </a:p>
          <a:p>
            <a:pPr marL="76200" lvl="0" indent="0">
              <a:spcBef>
                <a:spcPts val="0"/>
              </a:spcBef>
              <a:buNone/>
            </a:pPr>
            <a:r>
              <a:rPr lang="en-GB" sz="1800" dirty="0"/>
              <a:t>A commit, or "revision", is an individual change to a file (or set of files). It's like when you </a:t>
            </a:r>
            <a:r>
              <a:rPr lang="en-GB" sz="1800" i="1" dirty="0"/>
              <a:t>save</a:t>
            </a:r>
            <a:r>
              <a:rPr lang="en-GB" sz="1800" dirty="0"/>
              <a:t> a file, except with Git, every time you save it creates a unique ID (a.k.a. the "SHA" or "hash") that allows you to keep record of what changes were made when and by who. Commits usually contain a commit message which is a brief description of what changes were made</a:t>
            </a:r>
            <a:endParaRPr sz="1800" dirty="0"/>
          </a:p>
        </p:txBody>
      </p:sp>
      <p:sp>
        <p:nvSpPr>
          <p:cNvPr id="4" name="TextBox 3">
            <a:extLst>
              <a:ext uri="{FF2B5EF4-FFF2-40B4-BE49-F238E27FC236}">
                <a16:creationId xmlns:a16="http://schemas.microsoft.com/office/drawing/2014/main" id="{987359D0-0208-4AF0-87B7-AC10D3E6419A}"/>
              </a:ext>
            </a:extLst>
          </p:cNvPr>
          <p:cNvSpPr txBox="1"/>
          <p:nvPr/>
        </p:nvSpPr>
        <p:spPr>
          <a:xfrm>
            <a:off x="8877300" y="4889500"/>
            <a:ext cx="368300" cy="307777"/>
          </a:xfrm>
          <a:prstGeom prst="rect">
            <a:avLst/>
          </a:prstGeom>
          <a:noFill/>
        </p:spPr>
        <p:txBody>
          <a:bodyPr wrap="square" rtlCol="0">
            <a:spAutoFit/>
          </a:bodyPr>
          <a:lstStyle/>
          <a:p>
            <a:r>
              <a:rPr lang="en-GB" dirty="0"/>
              <a:t>M</a:t>
            </a:r>
          </a:p>
        </p:txBody>
      </p:sp>
    </p:spTree>
    <p:extLst>
      <p:ext uri="{BB962C8B-B14F-4D97-AF65-F5344CB8AC3E}">
        <p14:creationId xmlns:p14="http://schemas.microsoft.com/office/powerpoint/2010/main" val="172344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35A3-9D7C-4C4B-AF23-F49A185F3C6F}"/>
              </a:ext>
            </a:extLst>
          </p:cNvPr>
          <p:cNvSpPr>
            <a:spLocks noGrp="1"/>
          </p:cNvSpPr>
          <p:nvPr>
            <p:ph type="title"/>
          </p:nvPr>
        </p:nvSpPr>
        <p:spPr>
          <a:xfrm>
            <a:off x="457200" y="-592382"/>
            <a:ext cx="5486400" cy="1814400"/>
          </a:xfrm>
        </p:spPr>
        <p:txBody>
          <a:bodyPr/>
          <a:lstStyle/>
          <a:p>
            <a:r>
              <a:rPr lang="en-GB" dirty="0"/>
              <a:t>Basic Terminology</a:t>
            </a:r>
            <a:endParaRPr lang="en-US" dirty="0"/>
          </a:p>
        </p:txBody>
      </p:sp>
      <p:sp>
        <p:nvSpPr>
          <p:cNvPr id="3" name="Text Placeholder 2">
            <a:extLst>
              <a:ext uri="{FF2B5EF4-FFF2-40B4-BE49-F238E27FC236}">
                <a16:creationId xmlns:a16="http://schemas.microsoft.com/office/drawing/2014/main" id="{E8366EFB-57AE-4D44-82B5-604039CFDC4E}"/>
              </a:ext>
            </a:extLst>
          </p:cNvPr>
          <p:cNvSpPr>
            <a:spLocks noGrp="1"/>
          </p:cNvSpPr>
          <p:nvPr>
            <p:ph type="body" idx="1"/>
          </p:nvPr>
        </p:nvSpPr>
        <p:spPr>
          <a:xfrm>
            <a:off x="-35764" y="613256"/>
            <a:ext cx="9144000" cy="4063663"/>
          </a:xfrm>
        </p:spPr>
        <p:txBody>
          <a:bodyPr/>
          <a:lstStyle/>
          <a:p>
            <a:r>
              <a:rPr lang="en-GB" dirty="0"/>
              <a:t>Remote </a:t>
            </a:r>
          </a:p>
          <a:p>
            <a:pPr marL="76200" indent="0">
              <a:lnSpc>
                <a:spcPct val="114999"/>
              </a:lnSpc>
              <a:buNone/>
            </a:pPr>
            <a:r>
              <a:rPr lang="en-GB" dirty="0"/>
              <a:t>This is the version of something that is hosted on a server, most likely GitHub. It can be connected to local clones so that changes can be synced.</a:t>
            </a:r>
          </a:p>
          <a:p>
            <a:pPr>
              <a:lnSpc>
                <a:spcPct val="114999"/>
              </a:lnSpc>
            </a:pPr>
            <a:r>
              <a:rPr lang="en-GB" dirty="0"/>
              <a:t>Repository </a:t>
            </a:r>
          </a:p>
          <a:p>
            <a:pPr marL="76200" indent="0">
              <a:lnSpc>
                <a:spcPct val="114999"/>
              </a:lnSpc>
              <a:buNone/>
            </a:pPr>
            <a:r>
              <a:rPr lang="en-GB" dirty="0"/>
              <a:t>A repository is the most basic element of GitHub. They're easiest to imagine as a project's folder. A repository contains all of the project files (including documentation) and stores each file's revision history. Repositories can have multiple collaborators and can be either public or private.</a:t>
            </a:r>
          </a:p>
          <a:p>
            <a:pPr>
              <a:lnSpc>
                <a:spcPct val="114999"/>
              </a:lnSpc>
            </a:pPr>
            <a:endParaRPr lang="en-GB" dirty="0"/>
          </a:p>
        </p:txBody>
      </p:sp>
      <p:sp>
        <p:nvSpPr>
          <p:cNvPr id="4" name="Slide Number Placeholder 3">
            <a:extLst>
              <a:ext uri="{FF2B5EF4-FFF2-40B4-BE49-F238E27FC236}">
                <a16:creationId xmlns:a16="http://schemas.microsoft.com/office/drawing/2014/main" id="{0FFA3E65-F73E-4927-BE1A-F57C9F8CDEE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t>7</a:t>
            </a:fld>
            <a:endParaRPr lang="en"/>
          </a:p>
        </p:txBody>
      </p:sp>
      <p:sp>
        <p:nvSpPr>
          <p:cNvPr id="5" name="TextBox 4">
            <a:extLst>
              <a:ext uri="{FF2B5EF4-FFF2-40B4-BE49-F238E27FC236}">
                <a16:creationId xmlns:a16="http://schemas.microsoft.com/office/drawing/2014/main" id="{1458CB18-1FAE-426A-B5E1-F882F20B6C3D}"/>
              </a:ext>
            </a:extLst>
          </p:cNvPr>
          <p:cNvSpPr txBox="1"/>
          <p:nvPr/>
        </p:nvSpPr>
        <p:spPr>
          <a:xfrm>
            <a:off x="8877300" y="4889500"/>
            <a:ext cx="368300" cy="307777"/>
          </a:xfrm>
          <a:prstGeom prst="rect">
            <a:avLst/>
          </a:prstGeom>
          <a:noFill/>
        </p:spPr>
        <p:txBody>
          <a:bodyPr wrap="square" rtlCol="0">
            <a:spAutoFit/>
          </a:bodyPr>
          <a:lstStyle/>
          <a:p>
            <a:r>
              <a:rPr lang="en-GB" dirty="0"/>
              <a:t>M</a:t>
            </a:r>
          </a:p>
        </p:txBody>
      </p:sp>
    </p:spTree>
    <p:extLst>
      <p:ext uri="{BB962C8B-B14F-4D97-AF65-F5344CB8AC3E}">
        <p14:creationId xmlns:p14="http://schemas.microsoft.com/office/powerpoint/2010/main" val="142592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259225" y="-100"/>
            <a:ext cx="6584488"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3600"/>
              <a:t>GitHub and Git Learning Opportunities</a:t>
            </a:r>
            <a:endParaRPr sz="3600"/>
          </a:p>
        </p:txBody>
      </p:sp>
      <p:sp>
        <p:nvSpPr>
          <p:cNvPr id="174" name="Google Shape;174;p18"/>
          <p:cNvSpPr txBox="1">
            <a:spLocks noGrp="1"/>
          </p:cNvSpPr>
          <p:nvPr>
            <p:ph type="body" idx="1"/>
          </p:nvPr>
        </p:nvSpPr>
        <p:spPr>
          <a:xfrm>
            <a:off x="0" y="2154400"/>
            <a:ext cx="6864350" cy="2777500"/>
          </a:xfrm>
          <a:prstGeom prst="rect">
            <a:avLst/>
          </a:prstGeom>
        </p:spPr>
        <p:txBody>
          <a:bodyPr spcFirstLastPara="1" wrap="square" lIns="0" tIns="0" rIns="0" bIns="0" anchor="t" anchorCtr="0">
            <a:noAutofit/>
          </a:bodyPr>
          <a:lstStyle/>
          <a:p>
            <a:pPr lvl="0"/>
            <a:r>
              <a:rPr lang="en-GB">
                <a:hlinkClick r:id="rId3"/>
              </a:rPr>
              <a:t>try.github.io/</a:t>
            </a:r>
            <a:r>
              <a:rPr lang="en-GB"/>
              <a:t> </a:t>
            </a:r>
          </a:p>
        </p:txBody>
      </p:sp>
      <p:pic>
        <p:nvPicPr>
          <p:cNvPr id="2" name="Picture 1">
            <a:extLst>
              <a:ext uri="{FF2B5EF4-FFF2-40B4-BE49-F238E27FC236}">
                <a16:creationId xmlns:a16="http://schemas.microsoft.com/office/drawing/2014/main" id="{D9C3D327-AF23-43D8-9929-3ACACBD8D84E}"/>
              </a:ext>
            </a:extLst>
          </p:cNvPr>
          <p:cNvPicPr>
            <a:picLocks noChangeAspect="1"/>
          </p:cNvPicPr>
          <p:nvPr/>
        </p:nvPicPr>
        <p:blipFill>
          <a:blip r:embed="rId4"/>
          <a:stretch>
            <a:fillRect/>
          </a:stretch>
        </p:blipFill>
        <p:spPr>
          <a:xfrm>
            <a:off x="5372101" y="1478839"/>
            <a:ext cx="3771900" cy="3456741"/>
          </a:xfrm>
          <a:prstGeom prst="rect">
            <a:avLst/>
          </a:prstGeom>
        </p:spPr>
      </p:pic>
      <p:pic>
        <p:nvPicPr>
          <p:cNvPr id="3" name="Picture 2">
            <a:extLst>
              <a:ext uri="{FF2B5EF4-FFF2-40B4-BE49-F238E27FC236}">
                <a16:creationId xmlns:a16="http://schemas.microsoft.com/office/drawing/2014/main" id="{D3E6F1EE-04D5-4E48-9FB6-BC9F6E7E4733}"/>
              </a:ext>
            </a:extLst>
          </p:cNvPr>
          <p:cNvPicPr>
            <a:picLocks noChangeAspect="1"/>
          </p:cNvPicPr>
          <p:nvPr/>
        </p:nvPicPr>
        <p:blipFill>
          <a:blip r:embed="rId5"/>
          <a:stretch>
            <a:fillRect/>
          </a:stretch>
        </p:blipFill>
        <p:spPr>
          <a:xfrm>
            <a:off x="2452283" y="1284229"/>
            <a:ext cx="2121035" cy="3946873"/>
          </a:xfrm>
          <a:prstGeom prst="rect">
            <a:avLst/>
          </a:prstGeom>
        </p:spPr>
      </p:pic>
      <p:sp>
        <p:nvSpPr>
          <p:cNvPr id="6" name="TextBox 5">
            <a:extLst>
              <a:ext uri="{FF2B5EF4-FFF2-40B4-BE49-F238E27FC236}">
                <a16:creationId xmlns:a16="http://schemas.microsoft.com/office/drawing/2014/main" id="{E842AF70-EC0F-4E64-9439-11AA66516618}"/>
              </a:ext>
            </a:extLst>
          </p:cNvPr>
          <p:cNvSpPr txBox="1"/>
          <p:nvPr/>
        </p:nvSpPr>
        <p:spPr>
          <a:xfrm>
            <a:off x="8877300" y="4889500"/>
            <a:ext cx="368300" cy="307777"/>
          </a:xfrm>
          <a:prstGeom prst="rect">
            <a:avLst/>
          </a:prstGeom>
          <a:noFill/>
        </p:spPr>
        <p:txBody>
          <a:bodyPr wrap="square" rtlCol="0">
            <a:spAutoFit/>
          </a:bodyPr>
          <a:lstStyle/>
          <a:p>
            <a:r>
              <a:rPr lang="en-GB" dirty="0"/>
              <a:t>C</a:t>
            </a:r>
          </a:p>
        </p:txBody>
      </p:sp>
    </p:spTree>
    <p:extLst>
      <p:ext uri="{BB962C8B-B14F-4D97-AF65-F5344CB8AC3E}">
        <p14:creationId xmlns:p14="http://schemas.microsoft.com/office/powerpoint/2010/main" val="2889084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1026" name="Picture 2">
            <a:extLst>
              <a:ext uri="{FF2B5EF4-FFF2-40B4-BE49-F238E27FC236}">
                <a16:creationId xmlns:a16="http://schemas.microsoft.com/office/drawing/2014/main" id="{FCE13B43-CE2C-4AEA-AC5B-9F95DBA0B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94" y="1380099"/>
            <a:ext cx="2773757" cy="3195936"/>
          </a:xfrm>
          <a:prstGeom prst="rect">
            <a:avLst/>
          </a:prstGeom>
          <a:noFill/>
          <a:extLst>
            <a:ext uri="{909E8E84-426E-40DD-AFC4-6F175D3DCCD1}">
              <a14:hiddenFill xmlns:a14="http://schemas.microsoft.com/office/drawing/2010/main">
                <a:solidFill>
                  <a:srgbClr val="FFFFFF"/>
                </a:solidFill>
              </a14:hiddenFill>
            </a:ext>
          </a:extLst>
        </p:spPr>
      </p:pic>
      <p:sp>
        <p:nvSpPr>
          <p:cNvPr id="222" name="Google Shape;222;p22"/>
          <p:cNvSpPr txBox="1">
            <a:spLocks noGrp="1"/>
          </p:cNvSpPr>
          <p:nvPr>
            <p:ph type="title"/>
          </p:nvPr>
        </p:nvSpPr>
        <p:spPr>
          <a:xfrm>
            <a:off x="259225" y="-100"/>
            <a:ext cx="6154275" cy="1435200"/>
          </a:xfrm>
          <a:prstGeom prst="rect">
            <a:avLst/>
          </a:prstGeom>
        </p:spPr>
        <p:txBody>
          <a:bodyPr spcFirstLastPara="1" wrap="square" lIns="0" tIns="0" rIns="0" bIns="0" anchor="ctr" anchorCtr="0">
            <a:noAutofit/>
          </a:bodyPr>
          <a:lstStyle/>
          <a:p>
            <a:pPr lvl="0"/>
            <a:r>
              <a:rPr lang="en-GB"/>
              <a:t>GitHub Student Developer Pack</a:t>
            </a:r>
            <a:br>
              <a:rPr lang="en-GB"/>
            </a:br>
            <a:r>
              <a:rPr lang="en-GB" sz="2400">
                <a:hlinkClick r:id="rId4"/>
              </a:rPr>
              <a:t>education.github.com/pack</a:t>
            </a:r>
            <a:endParaRPr/>
          </a:p>
        </p:txBody>
      </p:sp>
      <p:pic>
        <p:nvPicPr>
          <p:cNvPr id="8" name="Picture 2">
            <a:extLst>
              <a:ext uri="{FF2B5EF4-FFF2-40B4-BE49-F238E27FC236}">
                <a16:creationId xmlns:a16="http://schemas.microsoft.com/office/drawing/2014/main" id="{E00EDD27-DB53-45D2-90FE-3965FD1A4E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3487" y="2447132"/>
            <a:ext cx="2711773" cy="9039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10A874A-6A95-42DE-AC31-1C52D88719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8086" y="3168049"/>
            <a:ext cx="2859207" cy="9530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1706946-846C-414D-B3D3-D73A8D30D1FE}"/>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7500" r="92333">
                        <a14:foregroundMark x1="11833" y1="55500" x2="12000" y2="47000"/>
                        <a14:foregroundMark x1="7500" y1="57500" x2="7500" y2="57500"/>
                        <a14:foregroundMark x1="8333" y1="46000" x2="8333" y2="46000"/>
                        <a14:foregroundMark x1="15167" y1="51000" x2="15167" y2="51000"/>
                        <a14:foregroundMark x1="17833" y1="51000" x2="17833" y2="51000"/>
                        <a14:foregroundMark x1="18667" y1="47000" x2="18667" y2="47000"/>
                        <a14:foregroundMark x1="20167" y1="58500" x2="20167" y2="58500"/>
                        <a14:foregroundMark x1="25500" y1="49500" x2="25500" y2="49500"/>
                        <a14:foregroundMark x1="29333" y1="54500" x2="29333" y2="54500"/>
                        <a14:foregroundMark x1="50167" y1="46500" x2="50167" y2="46500"/>
                        <a14:foregroundMark x1="51333" y1="44500" x2="51333" y2="44500"/>
                        <a14:foregroundMark x1="53500" y1="45000" x2="53500" y2="45000"/>
                        <a14:foregroundMark x1="49833" y1="53500" x2="49833" y2="53500"/>
                        <a14:foregroundMark x1="49833" y1="58000" x2="49833" y2="58000"/>
                        <a14:foregroundMark x1="50833" y1="61500" x2="50833" y2="61500"/>
                        <a14:foregroundMark x1="56500" y1="51000" x2="56500" y2="51000"/>
                        <a14:foregroundMark x1="61500" y1="52000" x2="61500" y2="52000"/>
                        <a14:foregroundMark x1="64000" y1="53500" x2="64000" y2="53500"/>
                        <a14:foregroundMark x1="70667" y1="51000" x2="70667" y2="51000"/>
                        <a14:foregroundMark x1="75167" y1="46500" x2="75167" y2="46500"/>
                        <a14:foregroundMark x1="78167" y1="46500" x2="78167" y2="46500"/>
                        <a14:foregroundMark x1="81000" y1="52000" x2="81000" y2="52000"/>
                        <a14:foregroundMark x1="81667" y1="51000" x2="81667" y2="51000"/>
                        <a14:foregroundMark x1="81833" y1="56000" x2="81833" y2="56000"/>
                        <a14:foregroundMark x1="78167" y1="61500" x2="78167" y2="61500"/>
                        <a14:foregroundMark x1="84667" y1="44000" x2="84667" y2="44000"/>
                        <a14:foregroundMark x1="85000" y1="50500" x2="85000" y2="50500"/>
                        <a14:foregroundMark x1="84833" y1="58500" x2="84833" y2="58500"/>
                        <a14:foregroundMark x1="92333" y1="53500" x2="92333" y2="53500"/>
                        <a14:backgroundMark x1="21000" y1="17500" x2="21000" y2="17500"/>
                      </a14:backgroundRemoval>
                    </a14:imgEffect>
                  </a14:imgLayer>
                </a14:imgProps>
              </a:ext>
              <a:ext uri="{28A0092B-C50C-407E-A947-70E740481C1C}">
                <a14:useLocalDpi xmlns:a14="http://schemas.microsoft.com/office/drawing/2010/main" val="0"/>
              </a:ext>
            </a:extLst>
          </a:blip>
          <a:srcRect/>
          <a:stretch>
            <a:fillRect/>
          </a:stretch>
        </p:blipFill>
        <p:spPr bwMode="auto">
          <a:xfrm>
            <a:off x="6284793" y="536149"/>
            <a:ext cx="2859207" cy="9530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327D2C4-BCFC-4639-8FBA-03F00281C2C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77906" y="1192074"/>
            <a:ext cx="32004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DE7ADD2D-A972-41B7-BB88-994F5B8CCEC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311" y="4102793"/>
            <a:ext cx="2839451" cy="94648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9C69676B-97F0-4039-A430-C524E8C7959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9853" y="4235936"/>
            <a:ext cx="2149119" cy="71077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ED6D9A61-4041-46D5-94B9-13CBE52B76B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15540" y="4468358"/>
            <a:ext cx="14287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C3031009-5E44-4F58-88A1-E5C57237A19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22220" y="2233138"/>
            <a:ext cx="2711772" cy="90392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34018BA1-F48E-4D5E-A6B3-A2B52B833D6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84793" y="2944516"/>
            <a:ext cx="25146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09FF45E7-0394-49F8-9F4F-16DC0E2B978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69847" y="3722409"/>
            <a:ext cx="1944492" cy="64816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0AB71FD2-D9BD-40E4-8B58-AC5D4CF8E2F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27206" y="1162533"/>
            <a:ext cx="964925" cy="96492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283C5CC9-3188-453E-8363-5006D3855AB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29637" y="4371239"/>
            <a:ext cx="2132328" cy="71077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heroku logo">
            <a:extLst>
              <a:ext uri="{FF2B5EF4-FFF2-40B4-BE49-F238E27FC236}">
                <a16:creationId xmlns:a16="http://schemas.microsoft.com/office/drawing/2014/main" id="{DEF49D31-8706-4FE4-B673-7BF6B3A7065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63140" y="1009422"/>
            <a:ext cx="1519280" cy="151928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E6BE24DC-5294-4C44-8A84-E6DD6A95BE2C}"/>
              </a:ext>
            </a:extLst>
          </p:cNvPr>
          <p:cNvSpPr txBox="1"/>
          <p:nvPr/>
        </p:nvSpPr>
        <p:spPr>
          <a:xfrm>
            <a:off x="8877300" y="4889500"/>
            <a:ext cx="368300" cy="307777"/>
          </a:xfrm>
          <a:prstGeom prst="rect">
            <a:avLst/>
          </a:prstGeom>
          <a:noFill/>
        </p:spPr>
        <p:txBody>
          <a:bodyPr wrap="square" rtlCol="0">
            <a:spAutoFit/>
          </a:bodyPr>
          <a:lstStyle/>
          <a:p>
            <a:r>
              <a:rPr lang="en-GB" dirty="0"/>
              <a:t>J</a:t>
            </a:r>
          </a:p>
        </p:txBody>
      </p:sp>
    </p:spTree>
    <p:extLst>
      <p:ext uri="{BB962C8B-B14F-4D97-AF65-F5344CB8AC3E}">
        <p14:creationId xmlns:p14="http://schemas.microsoft.com/office/powerpoint/2010/main" val="1052745324"/>
      </p:ext>
    </p:extLst>
  </p:cSld>
  <p:clrMapOvr>
    <a:masterClrMapping/>
  </p:clrMapOvr>
</p:sld>
</file>

<file path=ppt/theme/theme1.xml><?xml version="1.0" encoding="utf-8"?>
<a:theme xmlns:a="http://schemas.openxmlformats.org/drawingml/2006/main" name="Macmorri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1272</Words>
  <Application>Microsoft Office PowerPoint</Application>
  <PresentationFormat>On-screen Show (16:9)</PresentationFormat>
  <Paragraphs>213</Paragraphs>
  <Slides>17</Slides>
  <Notes>13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Macmorris template</vt:lpstr>
      <vt:lpstr>System Admin GitHub </vt:lpstr>
      <vt:lpstr>Seminar goals and Objectives</vt:lpstr>
      <vt:lpstr>What is GitHub? And what is version control? </vt:lpstr>
      <vt:lpstr>Basic Terminology</vt:lpstr>
      <vt:lpstr>Basic Terminology </vt:lpstr>
      <vt:lpstr>Basic Terminology</vt:lpstr>
      <vt:lpstr>Basic Terminology</vt:lpstr>
      <vt:lpstr>GitHub and Git Learning Opportunities</vt:lpstr>
      <vt:lpstr>GitHub Student Developer Pack education.github.com/pack</vt:lpstr>
      <vt:lpstr>Developer Pack - Domains education.github.com/pack</vt:lpstr>
      <vt:lpstr>Developer Pack - Hosting education.github.com/pack</vt:lpstr>
      <vt:lpstr>Developer Pack - Training education.github.com/pack</vt:lpstr>
      <vt:lpstr>Developer Pack - Other interesting tools</vt:lpstr>
      <vt:lpstr>GitHub integration with PyCharm</vt:lpstr>
      <vt:lpstr>Results</vt:lpstr>
      <vt:lpstr>Known issues</vt:lpstr>
      <vt:lpstr>Questions and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Admin GitHub</dc:title>
  <dc:creator>John</dc:creator>
  <cp:lastModifiedBy>John</cp:lastModifiedBy>
  <cp:revision>206</cp:revision>
  <dcterms:modified xsi:type="dcterms:W3CDTF">2020-02-02T23:41:53Z</dcterms:modified>
</cp:coreProperties>
</file>