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varScale="1">
        <p:scale>
          <a:sx n="88" d="100"/>
          <a:sy n="88" d="100"/>
        </p:scale>
        <p:origin x="3042" y="9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1DA02-A959-48D4-997D-80E589E8D917}" type="datetimeFigureOut">
              <a:rPr lang="en-ID" smtClean="0"/>
              <a:t>29/06/2022</a:t>
            </a:fld>
            <a:endParaRPr lang="en-ID"/>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25A5E-E032-4C56-ADB5-9019357AECF7}" type="slidenum">
              <a:rPr lang="en-ID" smtClean="0"/>
              <a:t>‹#›</a:t>
            </a:fld>
            <a:endParaRPr lang="en-ID"/>
          </a:p>
        </p:txBody>
      </p:sp>
    </p:spTree>
    <p:extLst>
      <p:ext uri="{BB962C8B-B14F-4D97-AF65-F5344CB8AC3E}">
        <p14:creationId xmlns:p14="http://schemas.microsoft.com/office/powerpoint/2010/main" val="169581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8BEF6-0D93-4415-9653-4BE0AD80569B}" type="datetime1">
              <a:rPr lang="en-ID" smtClean="0"/>
              <a:t>29/06/2022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401999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DA4ED-367D-4BA9-812D-CE35B50CD75E}" type="datetime1">
              <a:rPr lang="en-ID" smtClean="0"/>
              <a:t>29/06/2022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203792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58D7D7-D060-4A7D-9D4F-37A12BA19DA9}" type="datetime1">
              <a:rPr lang="en-ID" smtClean="0"/>
              <a:t>29/06/2022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37989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01DD4-213F-48CB-97E5-65C14FF0F0F6}" type="datetime1">
              <a:rPr lang="en-ID" smtClean="0"/>
              <a:t>29/06/2022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22270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6F03B-32FB-49F1-AFD4-EF46CBAC988F}" type="datetime1">
              <a:rPr lang="en-ID" smtClean="0"/>
              <a:t>29/06/2022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36283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C92D19-A2CB-4CD6-B58C-1F471730023D}" type="datetime1">
              <a:rPr lang="en-ID" smtClean="0"/>
              <a:t>29/06/2022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382766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98A9C-A6C0-4232-88DD-BD216D485760}" type="datetime1">
              <a:rPr lang="en-ID" smtClean="0"/>
              <a:t>29/06/2022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43692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4C1F2-330C-4F06-B305-29C49ED35F7C}" type="datetime1">
              <a:rPr lang="en-ID" smtClean="0"/>
              <a:t>29/06/2022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85608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5A790-2A2F-4E16-AB21-31EB39DCFE57}" type="datetime1">
              <a:rPr lang="en-ID" smtClean="0"/>
              <a:t>29/06/2022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373365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3B8A93-3B2D-4641-8F2F-6A792D4BD150}" type="datetime1">
              <a:rPr lang="en-ID" smtClean="0"/>
              <a:t>29/06/2022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226913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897D26-BC5B-40E2-9181-6B037B3D5845}" type="datetime1">
              <a:rPr lang="en-ID" smtClean="0"/>
              <a:t>29/06/2022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EBD6A27-4995-4CBF-B854-8FDECCDEB07A}" type="slidenum">
              <a:rPr lang="en-ID" smtClean="0"/>
              <a:t>‹#›</a:t>
            </a:fld>
            <a:endParaRPr lang="en-ID"/>
          </a:p>
        </p:txBody>
      </p:sp>
    </p:spTree>
    <p:extLst>
      <p:ext uri="{BB962C8B-B14F-4D97-AF65-F5344CB8AC3E}">
        <p14:creationId xmlns:p14="http://schemas.microsoft.com/office/powerpoint/2010/main" val="332877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B1C7C81-FF2B-4394-9DF1-979600FA1D5E}" type="datetime1">
              <a:rPr lang="en-ID" smtClean="0"/>
              <a:t>29/06/2022</a:t>
            </a:fld>
            <a:endParaRPr lang="en-ID"/>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BD6A27-4995-4CBF-B854-8FDECCDEB07A}" type="slidenum">
              <a:rPr lang="en-ID" smtClean="0"/>
              <a:t>‹#›</a:t>
            </a:fld>
            <a:endParaRPr lang="en-ID"/>
          </a:p>
        </p:txBody>
      </p:sp>
    </p:spTree>
    <p:extLst>
      <p:ext uri="{BB962C8B-B14F-4D97-AF65-F5344CB8AC3E}">
        <p14:creationId xmlns:p14="http://schemas.microsoft.com/office/powerpoint/2010/main" val="2502915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ermati.com/artikel/manfaat-linkedin-bagi-karir-kamu#:~:text=Memperluas%20Koneksi&amp;text=Dunia%20online%20memberikan%20kemudahan%20untuk,bekerja%20di%20bidang%20yang%20sama"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idcloudhost.com/linkedin-pengertian-sejarah-keunggulan-dan-fungsiny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2FC96F-2501-2C47-F34D-8CC24815D5AC}"/>
              </a:ext>
            </a:extLst>
          </p:cNvPr>
          <p:cNvPicPr>
            <a:picLocks noChangeAspect="1"/>
          </p:cNvPicPr>
          <p:nvPr/>
        </p:nvPicPr>
        <p:blipFill rotWithShape="1">
          <a:blip r:embed="rId2">
            <a:extLst>
              <a:ext uri="{28A0092B-C50C-407E-A947-70E740481C1C}">
                <a14:useLocalDpi xmlns:a14="http://schemas.microsoft.com/office/drawing/2010/main" val="0"/>
              </a:ext>
            </a:extLst>
          </a:blip>
          <a:srcRect l="17784" r="25839"/>
          <a:stretch/>
        </p:blipFill>
        <p:spPr>
          <a:xfrm>
            <a:off x="0" y="0"/>
            <a:ext cx="7090117" cy="9906000"/>
          </a:xfrm>
          <a:prstGeom prst="rect">
            <a:avLst/>
          </a:prstGeom>
        </p:spPr>
      </p:pic>
      <p:pic>
        <p:nvPicPr>
          <p:cNvPr id="10" name="Picture 9">
            <a:extLst>
              <a:ext uri="{FF2B5EF4-FFF2-40B4-BE49-F238E27FC236}">
                <a16:creationId xmlns:a16="http://schemas.microsoft.com/office/drawing/2014/main" id="{8CE981B0-2DEC-0FC2-0F5E-172941503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86" y="38481"/>
            <a:ext cx="877827" cy="980424"/>
          </a:xfrm>
          <a:prstGeom prst="rect">
            <a:avLst/>
          </a:prstGeom>
        </p:spPr>
      </p:pic>
      <p:pic>
        <p:nvPicPr>
          <p:cNvPr id="12" name="Picture 11">
            <a:extLst>
              <a:ext uri="{FF2B5EF4-FFF2-40B4-BE49-F238E27FC236}">
                <a16:creationId xmlns:a16="http://schemas.microsoft.com/office/drawing/2014/main" id="{0D08CE3F-8A1A-EF83-85F1-AFE9AA787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300" y="155207"/>
            <a:ext cx="1484050" cy="746972"/>
          </a:xfrm>
          <a:prstGeom prst="rect">
            <a:avLst/>
          </a:prstGeom>
        </p:spPr>
      </p:pic>
      <p:sp>
        <p:nvSpPr>
          <p:cNvPr id="20" name="Rectangle 19">
            <a:extLst>
              <a:ext uri="{FF2B5EF4-FFF2-40B4-BE49-F238E27FC236}">
                <a16:creationId xmlns:a16="http://schemas.microsoft.com/office/drawing/2014/main" id="{8E152B39-0E8F-20CC-EA3B-47D4902E0D8B}"/>
              </a:ext>
            </a:extLst>
          </p:cNvPr>
          <p:cNvSpPr/>
          <p:nvPr/>
        </p:nvSpPr>
        <p:spPr>
          <a:xfrm>
            <a:off x="0" y="0"/>
            <a:ext cx="7090117" cy="9906000"/>
          </a:xfrm>
          <a:prstGeom prst="rect">
            <a:avLst/>
          </a:prstGeom>
          <a:solidFill>
            <a:schemeClr val="tx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3F0F26F6-A022-FC54-917B-F5DCB095C9B1}"/>
              </a:ext>
            </a:extLst>
          </p:cNvPr>
          <p:cNvSpPr txBox="1"/>
          <p:nvPr/>
        </p:nvSpPr>
        <p:spPr>
          <a:xfrm>
            <a:off x="859719" y="5802631"/>
            <a:ext cx="5392822" cy="1569660"/>
          </a:xfrm>
          <a:prstGeom prst="rect">
            <a:avLst/>
          </a:prstGeom>
          <a:noFill/>
        </p:spPr>
        <p:txBody>
          <a:bodyPr wrap="square" rtlCol="0">
            <a:spAutoFit/>
          </a:bodyPr>
          <a:lstStyle/>
          <a:p>
            <a:r>
              <a:rPr lang="id-ID" sz="9600" dirty="0">
                <a:solidFill>
                  <a:schemeClr val="accent2"/>
                </a:solidFill>
                <a:latin typeface="Fjalla One" panose="02000506040000020004" pitchFamily="2" charset="0"/>
              </a:rPr>
              <a:t>Pekerjaan</a:t>
            </a:r>
          </a:p>
        </p:txBody>
      </p:sp>
      <p:sp>
        <p:nvSpPr>
          <p:cNvPr id="16" name="TextBox 15">
            <a:extLst>
              <a:ext uri="{FF2B5EF4-FFF2-40B4-BE49-F238E27FC236}">
                <a16:creationId xmlns:a16="http://schemas.microsoft.com/office/drawing/2014/main" id="{DA0E4598-36E9-9C75-61C9-1D64065CC4F6}"/>
              </a:ext>
            </a:extLst>
          </p:cNvPr>
          <p:cNvSpPr txBox="1"/>
          <p:nvPr/>
        </p:nvSpPr>
        <p:spPr>
          <a:xfrm>
            <a:off x="991079" y="4953697"/>
            <a:ext cx="4929117" cy="769441"/>
          </a:xfrm>
          <a:prstGeom prst="rect">
            <a:avLst/>
          </a:prstGeom>
          <a:noFill/>
        </p:spPr>
        <p:txBody>
          <a:bodyPr wrap="square" rtlCol="0">
            <a:spAutoFit/>
          </a:bodyPr>
          <a:lstStyle/>
          <a:p>
            <a:r>
              <a:rPr lang="id-ID" sz="4400" dirty="0">
                <a:solidFill>
                  <a:schemeClr val="bg1"/>
                </a:solidFill>
                <a:latin typeface="Bahnschrift SemiBold SemiConden" panose="020B0502040204020203" pitchFamily="34" charset="0"/>
              </a:rPr>
              <a:t>Profesional</a:t>
            </a:r>
          </a:p>
        </p:txBody>
      </p:sp>
      <p:sp>
        <p:nvSpPr>
          <p:cNvPr id="15" name="TextBox 14">
            <a:extLst>
              <a:ext uri="{FF2B5EF4-FFF2-40B4-BE49-F238E27FC236}">
                <a16:creationId xmlns:a16="http://schemas.microsoft.com/office/drawing/2014/main" id="{26FD295F-929D-A326-991A-D8E2E25075A6}"/>
              </a:ext>
            </a:extLst>
          </p:cNvPr>
          <p:cNvSpPr txBox="1"/>
          <p:nvPr/>
        </p:nvSpPr>
        <p:spPr>
          <a:xfrm>
            <a:off x="943244" y="3842089"/>
            <a:ext cx="2808782" cy="1015663"/>
          </a:xfrm>
          <a:prstGeom prst="rect">
            <a:avLst/>
          </a:prstGeom>
          <a:noFill/>
        </p:spPr>
        <p:txBody>
          <a:bodyPr wrap="none" rtlCol="0">
            <a:spAutoFit/>
          </a:bodyPr>
          <a:lstStyle/>
          <a:p>
            <a:r>
              <a:rPr lang="id-ID" sz="6000" dirty="0">
                <a:solidFill>
                  <a:schemeClr val="bg1"/>
                </a:solidFill>
                <a:latin typeface="Bahnschrift SemiBold SemiConden" panose="020B0502040204020203" pitchFamily="34" charset="0"/>
              </a:rPr>
              <a:t>Jaringan</a:t>
            </a:r>
          </a:p>
        </p:txBody>
      </p:sp>
      <p:sp>
        <p:nvSpPr>
          <p:cNvPr id="14" name="TextBox 13">
            <a:extLst>
              <a:ext uri="{FF2B5EF4-FFF2-40B4-BE49-F238E27FC236}">
                <a16:creationId xmlns:a16="http://schemas.microsoft.com/office/drawing/2014/main" id="{2C3D2F3F-3A85-88A1-9C7D-19CFF8EEB941}"/>
              </a:ext>
            </a:extLst>
          </p:cNvPr>
          <p:cNvSpPr txBox="1"/>
          <p:nvPr/>
        </p:nvSpPr>
        <p:spPr>
          <a:xfrm>
            <a:off x="788637" y="2233072"/>
            <a:ext cx="5392822" cy="1862048"/>
          </a:xfrm>
          <a:prstGeom prst="rect">
            <a:avLst/>
          </a:prstGeom>
          <a:noFill/>
        </p:spPr>
        <p:txBody>
          <a:bodyPr wrap="square" rtlCol="0">
            <a:spAutoFit/>
          </a:bodyPr>
          <a:lstStyle/>
          <a:p>
            <a:r>
              <a:rPr lang="en-US" sz="11500" dirty="0">
                <a:solidFill>
                  <a:schemeClr val="accent2"/>
                </a:solidFill>
                <a:latin typeface="Fjalla One" panose="02000506040000020004" pitchFamily="2" charset="0"/>
              </a:rPr>
              <a:t>Linked in</a:t>
            </a:r>
            <a:endParaRPr lang="en-ID" sz="11500" dirty="0">
              <a:solidFill>
                <a:schemeClr val="accent2"/>
              </a:solidFill>
              <a:latin typeface="Fjalla One" panose="02000506040000020004" pitchFamily="2" charset="0"/>
            </a:endParaRPr>
          </a:p>
        </p:txBody>
      </p:sp>
      <p:sp>
        <p:nvSpPr>
          <p:cNvPr id="8" name="TextBox 7">
            <a:extLst>
              <a:ext uri="{FF2B5EF4-FFF2-40B4-BE49-F238E27FC236}">
                <a16:creationId xmlns:a16="http://schemas.microsoft.com/office/drawing/2014/main" id="{83F32CDE-BEB7-24DA-2D25-AB60EB78F19B}"/>
              </a:ext>
            </a:extLst>
          </p:cNvPr>
          <p:cNvSpPr txBox="1"/>
          <p:nvPr/>
        </p:nvSpPr>
        <p:spPr>
          <a:xfrm>
            <a:off x="859719" y="1209288"/>
            <a:ext cx="4738049" cy="1015663"/>
          </a:xfrm>
          <a:prstGeom prst="rect">
            <a:avLst/>
          </a:prstGeom>
          <a:noFill/>
        </p:spPr>
        <p:txBody>
          <a:bodyPr wrap="square" rtlCol="0">
            <a:spAutoFit/>
          </a:bodyPr>
          <a:lstStyle/>
          <a:p>
            <a:r>
              <a:rPr lang="en-US" sz="6000" dirty="0">
                <a:solidFill>
                  <a:schemeClr val="bg1"/>
                </a:solidFill>
                <a:latin typeface="Bahnschrift SemiBold SemiConden" panose="020B0502040204020203" pitchFamily="34" charset="0"/>
              </a:rPr>
              <a:t>Dunia Digital</a:t>
            </a:r>
            <a:endParaRPr lang="en-ID" sz="6000" dirty="0">
              <a:solidFill>
                <a:schemeClr val="bg1"/>
              </a:solidFill>
              <a:latin typeface="Bahnschrift SemiBold SemiConden" panose="020B0502040204020203" pitchFamily="34" charset="0"/>
            </a:endParaRPr>
          </a:p>
        </p:txBody>
      </p:sp>
      <p:sp>
        <p:nvSpPr>
          <p:cNvPr id="21" name="Rectangle 20">
            <a:extLst>
              <a:ext uri="{FF2B5EF4-FFF2-40B4-BE49-F238E27FC236}">
                <a16:creationId xmlns:a16="http://schemas.microsoft.com/office/drawing/2014/main" id="{98310BC1-DC66-2A2B-3D37-050FBDEC2E3B}"/>
              </a:ext>
            </a:extLst>
          </p:cNvPr>
          <p:cNvSpPr/>
          <p:nvPr/>
        </p:nvSpPr>
        <p:spPr>
          <a:xfrm>
            <a:off x="-1" y="8434317"/>
            <a:ext cx="7090117" cy="873457"/>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Fjalla One" panose="02000506040000020004" pitchFamily="2" charset="0"/>
              </a:rPr>
              <a:t>AMAR MA’RUF</a:t>
            </a:r>
            <a:endParaRPr lang="en-ID" sz="2400" dirty="0">
              <a:solidFill>
                <a:schemeClr val="tx1"/>
              </a:solidFill>
              <a:latin typeface="Fjalla One" panose="02000506040000020004" pitchFamily="2" charset="0"/>
            </a:endParaRPr>
          </a:p>
        </p:txBody>
      </p:sp>
    </p:spTree>
    <p:extLst>
      <p:ext uri="{BB962C8B-B14F-4D97-AF65-F5344CB8AC3E}">
        <p14:creationId xmlns:p14="http://schemas.microsoft.com/office/powerpoint/2010/main" val="400703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1609724"/>
            <a:ext cx="5118243" cy="7042956"/>
          </a:xfrm>
          <a:noFill/>
        </p:spPr>
        <p:txBody>
          <a:bodyPr>
            <a:noAutofit/>
          </a:bodyPr>
          <a:lstStyle/>
          <a:p>
            <a:pPr marL="0" indent="0" algn="just">
              <a:buNone/>
            </a:pPr>
            <a:endParaRPr lang="en-US" sz="1800" dirty="0">
              <a:cs typeface="Times New Roman" panose="02020603050405020304" pitchFamily="18" charset="0"/>
            </a:endParaRPr>
          </a:p>
          <a:p>
            <a:pPr algn="just">
              <a:buFont typeface="Arial" panose="020B0604020202020204" pitchFamily="34" charset="0"/>
              <a:buChar char="•"/>
            </a:pPr>
            <a:r>
              <a:rPr lang="id-ID" b="1" i="0" dirty="0">
                <a:solidFill>
                  <a:srgbClr val="000000"/>
                </a:solidFill>
                <a:effectLst/>
              </a:rPr>
              <a:t> Membangun branding Anda</a:t>
            </a:r>
            <a:endParaRPr lang="id-ID" b="0" i="0" dirty="0">
              <a:solidFill>
                <a:srgbClr val="64686E"/>
              </a:solidFill>
              <a:effectLst/>
            </a:endParaRPr>
          </a:p>
          <a:p>
            <a:pPr marL="0" indent="0" algn="just">
              <a:buNone/>
            </a:pPr>
            <a:r>
              <a:rPr lang="id-ID" sz="1800" b="0" i="0" dirty="0">
                <a:solidFill>
                  <a:srgbClr val="333333"/>
                </a:solidFill>
                <a:effectLst/>
              </a:rPr>
              <a:t>	Sama seperti perusahaan yang membangun merek mereka, penting bagi Anda untuk membangun merek profesional Anda secara online. Bagaimana Anda menonjol dari orang lain di industri Anda? Apa yang membuat Anda layak mendapatkan posisi tersebut atau mengapa seseorang harus membayar Anda enam digit? Situs web pribadi sangat bagus tetapi tentunya memerlukan pemeliharaan yang tidak sedikit pula sedangkan LinkedIn adalah cara sederhana untuk menempatkan nama Anda di peta pekerjaan profesional.</a:t>
            </a:r>
            <a:br>
              <a:rPr lang="id-ID" sz="1800" b="0" i="0" dirty="0">
                <a:solidFill>
                  <a:srgbClr val="333333"/>
                </a:solidFill>
                <a:effectLst/>
              </a:rPr>
            </a:br>
            <a:r>
              <a:rPr lang="id-ID" sz="1800" b="0" i="0" dirty="0">
                <a:solidFill>
                  <a:srgbClr val="333333"/>
                </a:solidFill>
                <a:effectLst/>
              </a:rPr>
              <a:t> </a:t>
            </a:r>
            <a:br>
              <a:rPr lang="id-ID" sz="1800" b="0" i="0" dirty="0">
                <a:solidFill>
                  <a:srgbClr val="333333"/>
                </a:solidFill>
                <a:effectLst/>
              </a:rPr>
            </a:br>
            <a:r>
              <a:rPr lang="id-ID" sz="1800" b="0" i="0" dirty="0">
                <a:solidFill>
                  <a:srgbClr val="333333"/>
                </a:solidFill>
                <a:effectLst/>
              </a:rPr>
              <a:t>	Unggah gambar profil profesional dan tulis ringkasan yang kuat yang menekankan kekuatan Anda dan menunjukkan kepribadian Anda. Saat perekrut, pemberi kerja, rekan kerja, dan manajer membaca dengan teliti profil Anda, mereka harus dapat memperoleh pemahaman yang kuat tentang siapa Anda dan keterampilan apa yang Anda punyai dan berharga.</a:t>
            </a:r>
          </a:p>
          <a:p>
            <a:pPr marL="0" indent="0" algn="just">
              <a:buNone/>
            </a:pPr>
            <a:endParaRPr lang="en-ID" sz="1800"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Slide Number Placeholder 10">
            <a:extLst>
              <a:ext uri="{FF2B5EF4-FFF2-40B4-BE49-F238E27FC236}">
                <a16:creationId xmlns:a16="http://schemas.microsoft.com/office/drawing/2014/main" id="{86E82363-07AB-B73B-D248-09D93580011E}"/>
              </a:ext>
            </a:extLst>
          </p:cNvPr>
          <p:cNvSpPr>
            <a:spLocks noGrp="1"/>
          </p:cNvSpPr>
          <p:nvPr>
            <p:ph type="sldNum" sz="quarter" idx="12"/>
          </p:nvPr>
        </p:nvSpPr>
        <p:spPr/>
        <p:txBody>
          <a:bodyPr/>
          <a:lstStyle/>
          <a:p>
            <a:fld id="{9EBD6A27-4995-4CBF-B854-8FDECCDEB07A}" type="slidenum">
              <a:rPr lang="en-ID" smtClean="0"/>
              <a:t>10</a:t>
            </a:fld>
            <a:endParaRPr lang="en-ID"/>
          </a:p>
        </p:txBody>
      </p:sp>
    </p:spTree>
    <p:extLst>
      <p:ext uri="{BB962C8B-B14F-4D97-AF65-F5344CB8AC3E}">
        <p14:creationId xmlns:p14="http://schemas.microsoft.com/office/powerpoint/2010/main" val="25519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5" y="1650667"/>
            <a:ext cx="5327834" cy="7042956"/>
          </a:xfrm>
          <a:noFill/>
        </p:spPr>
        <p:txBody>
          <a:bodyPr>
            <a:noAutofit/>
          </a:bodyPr>
          <a:lstStyle/>
          <a:p>
            <a:pPr marL="0" indent="0" algn="just">
              <a:buNone/>
            </a:pPr>
            <a:endParaRPr lang="en-US" sz="1800" dirty="0">
              <a:cs typeface="Times New Roman" panose="02020603050405020304" pitchFamily="18" charset="0"/>
            </a:endParaRPr>
          </a:p>
          <a:p>
            <a:pPr algn="just">
              <a:buFont typeface="Arial" panose="020B0604020202020204" pitchFamily="34" charset="0"/>
              <a:buChar char="•"/>
            </a:pPr>
            <a:r>
              <a:rPr lang="id-ID" sz="1800" b="1" i="0" dirty="0">
                <a:solidFill>
                  <a:srgbClr val="000000"/>
                </a:solidFill>
                <a:effectLst/>
              </a:rPr>
              <a:t>Meneliti perusahaan dan karyawannya</a:t>
            </a:r>
            <a:endParaRPr lang="id-ID" sz="1800" b="0" i="0" dirty="0">
              <a:solidFill>
                <a:srgbClr val="64686E"/>
              </a:solidFill>
              <a:effectLst/>
            </a:endParaRPr>
          </a:p>
          <a:p>
            <a:pPr marL="0" indent="0" algn="just">
              <a:buNone/>
            </a:pPr>
            <a:r>
              <a:rPr lang="id-ID" sz="1800" b="0" i="0" dirty="0">
                <a:solidFill>
                  <a:srgbClr val="333333"/>
                </a:solidFill>
                <a:effectLst/>
              </a:rPr>
              <a:t>Tentu, jika Anda melamar pekerjaan, Anda dapat mengakses lowongan dari papan pekerjaan lain yang ada banyak di luar sana. Namun, LinkedIn menawarkan fasilitas lain. Saat ini, banyak perusahaan memiliki halaman LinkedIn mereka sendiri di mana mereka akan memperbarui informasi perusahaan, berbagi berita dan wawasan perusahaan, dan menampilkan karyawan saat ini. Dengan begini Anda dapat meneliti lowongan dan perusahaan mana yang sesuai dengan minat maupun kemampuan Anda.</a:t>
            </a:r>
          </a:p>
          <a:p>
            <a:pPr algn="just">
              <a:buFont typeface="Arial" panose="020B0604020202020204" pitchFamily="34" charset="0"/>
              <a:buChar char="•"/>
            </a:pPr>
            <a:endParaRPr lang="id-ID" sz="1800" b="1" i="0" dirty="0">
              <a:solidFill>
                <a:srgbClr val="000000"/>
              </a:solidFill>
              <a:effectLst/>
            </a:endParaRPr>
          </a:p>
          <a:p>
            <a:pPr algn="just">
              <a:buFont typeface="Arial" panose="020B0604020202020204" pitchFamily="34" charset="0"/>
              <a:buChar char="•"/>
            </a:pPr>
            <a:r>
              <a:rPr lang="id-ID" sz="1800" b="1" i="0" dirty="0">
                <a:solidFill>
                  <a:srgbClr val="000000"/>
                </a:solidFill>
                <a:effectLst/>
              </a:rPr>
              <a:t>Membangun jaringan profesiona</a:t>
            </a:r>
            <a:r>
              <a:rPr lang="id-ID" sz="1800" b="0" i="0" dirty="0">
                <a:effectLst/>
              </a:rPr>
              <a:t>l</a:t>
            </a:r>
          </a:p>
          <a:p>
            <a:pPr marL="0" indent="0" algn="just">
              <a:buNone/>
            </a:pPr>
            <a:r>
              <a:rPr lang="id-ID" sz="1800" b="0" i="0" dirty="0">
                <a:solidFill>
                  <a:srgbClr val="333333"/>
                </a:solidFill>
                <a:effectLst/>
              </a:rPr>
              <a:t>Jaringan profesional dalam dunia dan industri kerja sangat berpengaruh dan LinkedIn adalah alat jaringan yang penting. Tidak peduli latar belakang Anda, Anda masih dapat membina koneksi LinkedIn yang berarti. Melalui LinkedIn, Anda dapat membangun hubungan dengan koneksi timbal balik, orang-orang di bidang Anda, perusahaan yang relevan maupun jaringan sesama profesional di bidang yang sama</a:t>
            </a:r>
            <a:r>
              <a:rPr lang="id-ID" sz="1100" dirty="0">
                <a:solidFill>
                  <a:srgbClr val="333333"/>
                </a:solidFill>
                <a:latin typeface="Lato" panose="020F0502020204030203" pitchFamily="34" charset="0"/>
              </a:rPr>
              <a:t>.</a:t>
            </a:r>
            <a:endParaRPr lang="id-ID" sz="1100" b="0" i="0" dirty="0">
              <a:solidFill>
                <a:srgbClr val="333333"/>
              </a:solidFill>
              <a:effectLst/>
              <a:latin typeface="Lato" panose="020F0502020204030203" pitchFamily="34" charset="0"/>
            </a:endParaRPr>
          </a:p>
          <a:p>
            <a:pPr marL="0" indent="0">
              <a:buNone/>
            </a:pPr>
            <a:br>
              <a:rPr lang="en-ID" sz="1400" dirty="0"/>
            </a:br>
            <a:endParaRPr lang="en-ID" sz="1800"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Slide Number Placeholder 10">
            <a:extLst>
              <a:ext uri="{FF2B5EF4-FFF2-40B4-BE49-F238E27FC236}">
                <a16:creationId xmlns:a16="http://schemas.microsoft.com/office/drawing/2014/main" id="{2D68DE89-7734-CD16-1FF9-8D436EF3D0C1}"/>
              </a:ext>
            </a:extLst>
          </p:cNvPr>
          <p:cNvSpPr>
            <a:spLocks noGrp="1"/>
          </p:cNvSpPr>
          <p:nvPr>
            <p:ph type="sldNum" sz="quarter" idx="12"/>
          </p:nvPr>
        </p:nvSpPr>
        <p:spPr/>
        <p:txBody>
          <a:bodyPr/>
          <a:lstStyle/>
          <a:p>
            <a:fld id="{9EBD6A27-4995-4CBF-B854-8FDECCDEB07A}" type="slidenum">
              <a:rPr lang="en-ID" smtClean="0"/>
              <a:t>11</a:t>
            </a:fld>
            <a:endParaRPr lang="en-ID"/>
          </a:p>
        </p:txBody>
      </p:sp>
    </p:spTree>
    <p:extLst>
      <p:ext uri="{BB962C8B-B14F-4D97-AF65-F5344CB8AC3E}">
        <p14:creationId xmlns:p14="http://schemas.microsoft.com/office/powerpoint/2010/main" val="149795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Beveled 7">
            <a:extLst>
              <a:ext uri="{FF2B5EF4-FFF2-40B4-BE49-F238E27FC236}">
                <a16:creationId xmlns:a16="http://schemas.microsoft.com/office/drawing/2014/main" id="{F17E8224-4F6B-D288-E338-65317043A426}"/>
              </a:ext>
            </a:extLst>
          </p:cNvPr>
          <p:cNvSpPr/>
          <p:nvPr/>
        </p:nvSpPr>
        <p:spPr>
          <a:xfrm>
            <a:off x="862776" y="1214591"/>
            <a:ext cx="843194" cy="1028700"/>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B8F1408-6578-EB6F-429A-B4F86436B990}"/>
              </a:ext>
            </a:extLst>
          </p:cNvPr>
          <p:cNvSpPr>
            <a:spLocks noGrp="1"/>
          </p:cNvSpPr>
          <p:nvPr>
            <p:ph type="title"/>
          </p:nvPr>
        </p:nvSpPr>
        <p:spPr>
          <a:xfrm>
            <a:off x="862776" y="1238250"/>
            <a:ext cx="843194" cy="1066800"/>
          </a:xfrm>
        </p:spPr>
        <p:txBody>
          <a:bodyPr>
            <a:normAutofit fontScale="90000"/>
          </a:bodyPr>
          <a:lstStyle/>
          <a:p>
            <a:pPr algn="ctr"/>
            <a:r>
              <a:rPr lang="en-US" sz="3600" b="1" dirty="0">
                <a:latin typeface="Agency FB" panose="020B0503020202020204" pitchFamily="34" charset="0"/>
              </a:rPr>
              <a:t>BAB II1</a:t>
            </a:r>
            <a:endParaRPr lang="en-ID" sz="36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2784698"/>
            <a:ext cx="5368777" cy="6717721"/>
          </a:xfrm>
          <a:noFill/>
        </p:spPr>
        <p:txBody>
          <a:bodyPr>
            <a:noAutofit/>
          </a:bodyPr>
          <a:lstStyle/>
          <a:p>
            <a:pPr marL="0" indent="0" algn="just">
              <a:buNone/>
            </a:pPr>
            <a:endParaRPr lang="en-US" b="1" dirty="0">
              <a:solidFill>
                <a:srgbClr val="333333"/>
              </a:solidFill>
              <a:latin typeface="Agency FB" panose="020B0503020202020204" pitchFamily="34" charset="0"/>
              <a:cs typeface="Times New Roman" panose="02020603050405020304" pitchFamily="18" charset="0"/>
            </a:endParaRPr>
          </a:p>
          <a:p>
            <a:pPr marL="0" indent="0" algn="just">
              <a:buNone/>
            </a:pPr>
            <a:r>
              <a:rPr lang="en-US" sz="2400" b="1" dirty="0">
                <a:solidFill>
                  <a:srgbClr val="333333"/>
                </a:solidFill>
                <a:latin typeface="Agency FB" panose="020B0503020202020204" pitchFamily="34" charset="0"/>
                <a:cs typeface="Times New Roman" panose="02020603050405020304" pitchFamily="18" charset="0"/>
              </a:rPr>
              <a:t>4.	Kesimpulan</a:t>
            </a:r>
            <a:r>
              <a:rPr lang="en-US" sz="1800" b="1" dirty="0">
                <a:solidFill>
                  <a:srgbClr val="333333"/>
                </a:solidFill>
                <a:latin typeface="Agency FB" panose="020B0503020202020204" pitchFamily="34" charset="0"/>
                <a:cs typeface="Times New Roman" panose="02020603050405020304" pitchFamily="18" charset="0"/>
              </a:rPr>
              <a:t>	</a:t>
            </a:r>
          </a:p>
          <a:p>
            <a:pPr marL="0" indent="0" algn="just">
              <a:buNone/>
            </a:pPr>
            <a:r>
              <a:rPr lang="id-ID" sz="1800" i="0" dirty="0">
                <a:solidFill>
                  <a:srgbClr val="464646"/>
                </a:solidFill>
                <a:effectLst/>
              </a:rPr>
              <a:t>	</a:t>
            </a:r>
            <a:r>
              <a:rPr lang="id-ID" sz="1800" b="0" i="0" dirty="0">
                <a:solidFill>
                  <a:srgbClr val="333333"/>
                </a:solidFill>
                <a:effectLst/>
              </a:rPr>
              <a:t>LinkedIn gratis untuk keanggotaan dasar, tetapi pilihan Anda akan terbatas. Anda hanya dapat mengirim pesan ke orang-orang di jaringan Anda, dan Anda memiliki data terbatas pada lima orang terakhir yang melihat profil Anda. Pencarian dibatasi hingga 100 hasil, dan Anda tidak dapat melakukan pencarian lebih lanjut. Namun, keanggotaan LinkedIn gratis memiliki keuntungan karena Anda termasuk di antara rekan profesional Anda.</a:t>
            </a:r>
          </a:p>
          <a:p>
            <a:pPr marL="0" indent="0" algn="just">
              <a:buNone/>
            </a:pPr>
            <a:r>
              <a:rPr lang="id-ID" sz="1800" b="0" i="0" dirty="0">
                <a:solidFill>
                  <a:srgbClr val="333333"/>
                </a:solidFill>
                <a:effectLst/>
              </a:rPr>
              <a:t>Akun LinkedIn gratis masih memungkinkan Anda membuat portofolio, menambahkan orang ke jaringan profesional Anda, bergabung dan membuat grup, dan menulis posting blog. Ini adalah cara yang bagus bagi pemula untuk mendapatkan eksposur ke audiens profesional yang lebih luas. Tetapi jika Anda ingin memakai akun premium yang lebih dengan berbagai macam fitur dan kelebihan tersendiri.</a:t>
            </a:r>
          </a:p>
          <a:p>
            <a:pPr marL="0" indent="0" algn="just">
              <a:buNone/>
            </a:pPr>
            <a:endParaRPr lang="en-US" sz="1800" b="1"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B9306C77-3B77-E628-D019-E011BD99E783}"/>
              </a:ext>
            </a:extLst>
          </p:cNvPr>
          <p:cNvSpPr txBox="1"/>
          <p:nvPr/>
        </p:nvSpPr>
        <p:spPr>
          <a:xfrm>
            <a:off x="1705970" y="1417707"/>
            <a:ext cx="4016298" cy="707886"/>
          </a:xfrm>
          <a:prstGeom prst="rect">
            <a:avLst/>
          </a:prstGeom>
          <a:noFill/>
        </p:spPr>
        <p:txBody>
          <a:bodyPr wrap="square" rtlCol="0">
            <a:spAutoFit/>
          </a:bodyPr>
          <a:lstStyle/>
          <a:p>
            <a:pPr algn="ctr"/>
            <a:r>
              <a:rPr lang="en-US" sz="4000" b="1" u="sng" dirty="0">
                <a:latin typeface="Agency FB" panose="020B0503020202020204" pitchFamily="34" charset="0"/>
              </a:rPr>
              <a:t>PENUTUP</a:t>
            </a:r>
            <a:endParaRPr lang="en-ID" sz="4000" b="1" u="sng" dirty="0">
              <a:latin typeface="Agency FB" panose="020B0503020202020204" pitchFamily="34" charset="0"/>
            </a:endParaRPr>
          </a:p>
        </p:txBody>
      </p:sp>
      <p:sp>
        <p:nvSpPr>
          <p:cNvPr id="14" name="Slide Number Placeholder 13">
            <a:extLst>
              <a:ext uri="{FF2B5EF4-FFF2-40B4-BE49-F238E27FC236}">
                <a16:creationId xmlns:a16="http://schemas.microsoft.com/office/drawing/2014/main" id="{4F6C405E-0EE3-A231-0EAA-0CA144747611}"/>
              </a:ext>
            </a:extLst>
          </p:cNvPr>
          <p:cNvSpPr>
            <a:spLocks noGrp="1"/>
          </p:cNvSpPr>
          <p:nvPr>
            <p:ph type="sldNum" sz="quarter" idx="12"/>
          </p:nvPr>
        </p:nvSpPr>
        <p:spPr/>
        <p:txBody>
          <a:bodyPr/>
          <a:lstStyle/>
          <a:p>
            <a:fld id="{9EBD6A27-4995-4CBF-B854-8FDECCDEB07A}" type="slidenum">
              <a:rPr lang="en-ID" smtClean="0"/>
              <a:t>12</a:t>
            </a:fld>
            <a:endParaRPr lang="en-ID"/>
          </a:p>
        </p:txBody>
      </p:sp>
    </p:spTree>
    <p:extLst>
      <p:ext uri="{BB962C8B-B14F-4D97-AF65-F5344CB8AC3E}">
        <p14:creationId xmlns:p14="http://schemas.microsoft.com/office/powerpoint/2010/main" val="35585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Beveled 7">
            <a:extLst>
              <a:ext uri="{FF2B5EF4-FFF2-40B4-BE49-F238E27FC236}">
                <a16:creationId xmlns:a16="http://schemas.microsoft.com/office/drawing/2014/main" id="{F17E8224-4F6B-D288-E338-65317043A426}"/>
              </a:ext>
            </a:extLst>
          </p:cNvPr>
          <p:cNvSpPr/>
          <p:nvPr/>
        </p:nvSpPr>
        <p:spPr>
          <a:xfrm>
            <a:off x="862776" y="1214591"/>
            <a:ext cx="843194" cy="1028700"/>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B8F1408-6578-EB6F-429A-B4F86436B990}"/>
              </a:ext>
            </a:extLst>
          </p:cNvPr>
          <p:cNvSpPr>
            <a:spLocks noGrp="1"/>
          </p:cNvSpPr>
          <p:nvPr>
            <p:ph type="title"/>
          </p:nvPr>
        </p:nvSpPr>
        <p:spPr>
          <a:xfrm>
            <a:off x="862776" y="1238250"/>
            <a:ext cx="843194" cy="1066800"/>
          </a:xfrm>
        </p:spPr>
        <p:txBody>
          <a:bodyPr>
            <a:normAutofit fontScale="90000"/>
          </a:bodyPr>
          <a:lstStyle/>
          <a:p>
            <a:pPr algn="ctr"/>
            <a:r>
              <a:rPr lang="en-US" sz="3600" b="1" dirty="0">
                <a:latin typeface="Agency FB" panose="020B0503020202020204" pitchFamily="34" charset="0"/>
              </a:rPr>
              <a:t>BAB IV</a:t>
            </a:r>
            <a:endParaRPr lang="en-ID" sz="36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5" y="2784698"/>
            <a:ext cx="5259594" cy="6717721"/>
          </a:xfrm>
          <a:noFill/>
        </p:spPr>
        <p:txBody>
          <a:bodyPr>
            <a:noAutofit/>
          </a:bodyPr>
          <a:lstStyle/>
          <a:p>
            <a:pPr marL="0" indent="0" algn="just">
              <a:buNone/>
            </a:pPr>
            <a:endParaRPr lang="en-US" b="1" dirty="0">
              <a:solidFill>
                <a:srgbClr val="333333"/>
              </a:solidFill>
              <a:latin typeface="Agency FB" panose="020B0503020202020204" pitchFamily="34" charset="0"/>
              <a:cs typeface="Times New Roman" panose="02020603050405020304" pitchFamily="18" charset="0"/>
            </a:endParaRPr>
          </a:p>
          <a:p>
            <a:pPr marL="0" indent="0" algn="just">
              <a:buNone/>
            </a:pPr>
            <a:r>
              <a:rPr lang="en-US" sz="1800" b="1" dirty="0">
                <a:cs typeface="Times New Roman" panose="02020603050405020304" pitchFamily="18" charset="0"/>
                <a:hlinkClick r:id="rId3">
                  <a:extLst>
                    <a:ext uri="{A12FA001-AC4F-418D-AE19-62706E023703}">
                      <ahyp:hlinkClr xmlns:ahyp="http://schemas.microsoft.com/office/drawing/2018/hyperlinkcolor" val="tx"/>
                    </a:ext>
                  </a:extLst>
                </a:hlinkClick>
              </a:rPr>
              <a:t>https://www.cermati.com/artikel/manfaat-linkedin-bagi-karir-kamu#:~:text=Memperluas%20Koneksi&amp;text=Dunia%20online%20memberikan%20kemudahan%20untuk,bekerja%20di%20bidang%20yang%20sama</a:t>
            </a:r>
            <a:r>
              <a:rPr lang="en-US" sz="1800" b="1" dirty="0">
                <a:cs typeface="Times New Roman" panose="02020603050405020304" pitchFamily="18" charset="0"/>
              </a:rPr>
              <a:t>.</a:t>
            </a:r>
          </a:p>
          <a:p>
            <a:pPr marL="0" indent="0" algn="just">
              <a:buNone/>
            </a:pPr>
            <a:endParaRPr lang="en-US" sz="1800" b="1" dirty="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marL="0" indent="0" algn="just">
              <a:buNone/>
            </a:pPr>
            <a:r>
              <a:rPr lang="en-US" sz="1800" b="1" dirty="0">
                <a:cs typeface="Times New Roman" panose="02020603050405020304" pitchFamily="18" charset="0"/>
                <a:hlinkClick r:id="rId4">
                  <a:extLst>
                    <a:ext uri="{A12FA001-AC4F-418D-AE19-62706E023703}">
                      <ahyp:hlinkClr xmlns:ahyp="http://schemas.microsoft.com/office/drawing/2018/hyperlinkcolor" val="tx"/>
                    </a:ext>
                  </a:extLst>
                </a:hlinkClick>
              </a:rPr>
              <a:t>https://idcloudhost.com/linkedin-pengertian-sejarah-keunggulan-dan-fungsinya/</a:t>
            </a:r>
            <a:endParaRPr lang="en-US" sz="1800" b="1" dirty="0">
              <a:cs typeface="Times New Roman" panose="02020603050405020304" pitchFamily="18" charset="0"/>
            </a:endParaRPr>
          </a:p>
          <a:p>
            <a:pPr marL="0" indent="0" algn="just">
              <a:buNone/>
            </a:pPr>
            <a:endParaRPr lang="en-US" sz="1800" b="1" dirty="0">
              <a:cs typeface="Times New Roman" panose="02020603050405020304" pitchFamily="18" charset="0"/>
            </a:endParaRPr>
          </a:p>
          <a:p>
            <a:pPr marL="0" indent="0" algn="just">
              <a:buNone/>
            </a:pPr>
            <a:endParaRPr lang="en-US" sz="1800" b="1"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B9306C77-3B77-E628-D019-E011BD99E783}"/>
              </a:ext>
            </a:extLst>
          </p:cNvPr>
          <p:cNvSpPr txBox="1"/>
          <p:nvPr/>
        </p:nvSpPr>
        <p:spPr>
          <a:xfrm>
            <a:off x="1705970" y="1417707"/>
            <a:ext cx="4016298" cy="707886"/>
          </a:xfrm>
          <a:prstGeom prst="rect">
            <a:avLst/>
          </a:prstGeom>
          <a:noFill/>
        </p:spPr>
        <p:txBody>
          <a:bodyPr wrap="square" rtlCol="0">
            <a:spAutoFit/>
          </a:bodyPr>
          <a:lstStyle/>
          <a:p>
            <a:pPr algn="ctr"/>
            <a:r>
              <a:rPr lang="en-US" sz="4000" b="1" u="sng" dirty="0">
                <a:latin typeface="Agency FB" panose="020B0503020202020204" pitchFamily="34" charset="0"/>
              </a:rPr>
              <a:t>REFERENSI</a:t>
            </a:r>
            <a:endParaRPr lang="en-ID" sz="4000" b="1" u="sng" dirty="0">
              <a:latin typeface="Agency FB" panose="020B0503020202020204" pitchFamily="34" charset="0"/>
            </a:endParaRPr>
          </a:p>
        </p:txBody>
      </p:sp>
      <p:sp>
        <p:nvSpPr>
          <p:cNvPr id="14" name="Slide Number Placeholder 13">
            <a:extLst>
              <a:ext uri="{FF2B5EF4-FFF2-40B4-BE49-F238E27FC236}">
                <a16:creationId xmlns:a16="http://schemas.microsoft.com/office/drawing/2014/main" id="{52B00F3E-58D7-0B11-29C0-09D1036E5862}"/>
              </a:ext>
            </a:extLst>
          </p:cNvPr>
          <p:cNvSpPr>
            <a:spLocks noGrp="1"/>
          </p:cNvSpPr>
          <p:nvPr>
            <p:ph type="sldNum" sz="quarter" idx="12"/>
          </p:nvPr>
        </p:nvSpPr>
        <p:spPr/>
        <p:txBody>
          <a:bodyPr/>
          <a:lstStyle/>
          <a:p>
            <a:fld id="{9EBD6A27-4995-4CBF-B854-8FDECCDEB07A}" type="slidenum">
              <a:rPr lang="en-ID" smtClean="0"/>
              <a:t>13</a:t>
            </a:fld>
            <a:endParaRPr lang="en-ID"/>
          </a:p>
        </p:txBody>
      </p:sp>
    </p:spTree>
    <p:extLst>
      <p:ext uri="{BB962C8B-B14F-4D97-AF65-F5344CB8AC3E}">
        <p14:creationId xmlns:p14="http://schemas.microsoft.com/office/powerpoint/2010/main" val="341395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B8F1408-6578-EB6F-429A-B4F86436B990}"/>
              </a:ext>
            </a:extLst>
          </p:cNvPr>
          <p:cNvSpPr>
            <a:spLocks noGrp="1"/>
          </p:cNvSpPr>
          <p:nvPr>
            <p:ph type="title"/>
          </p:nvPr>
        </p:nvSpPr>
        <p:spPr>
          <a:xfrm>
            <a:off x="1086614" y="1057564"/>
            <a:ext cx="5091113" cy="1066800"/>
          </a:xfrm>
        </p:spPr>
        <p:txBody>
          <a:bodyPr>
            <a:normAutofit/>
          </a:bodyPr>
          <a:lstStyle/>
          <a:p>
            <a:pPr algn="ctr"/>
            <a:r>
              <a:rPr lang="en-US" sz="3200" b="1" dirty="0">
                <a:latin typeface="Agency FB" panose="020B0503020202020204" pitchFamily="34" charset="0"/>
              </a:rPr>
              <a:t>KATA PENGANTAR</a:t>
            </a:r>
            <a:endParaRPr lang="en-ID" sz="32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2503226"/>
            <a:ext cx="5273243" cy="6686550"/>
          </a:xfrm>
          <a:noFill/>
        </p:spPr>
        <p:txBody>
          <a:bodyPr>
            <a:noAutofit/>
          </a:bodyPr>
          <a:lstStyle/>
          <a:p>
            <a:pPr marL="0" indent="0" algn="just">
              <a:buNone/>
            </a:pPr>
            <a:r>
              <a:rPr lang="id-ID" sz="2000" dirty="0">
                <a:solidFill>
                  <a:srgbClr val="333333"/>
                </a:solidFill>
              </a:rPr>
              <a:t>A</a:t>
            </a:r>
            <a:r>
              <a:rPr lang="id-ID" sz="2000" b="0" i="0" dirty="0">
                <a:solidFill>
                  <a:srgbClr val="333333"/>
                </a:solidFill>
                <a:effectLst/>
              </a:rPr>
              <a:t>lhamdulillah, segala puji syukur kehadirat Allah SWT yang telah melimpahkan rahmat dan karunianya untuk kita </a:t>
            </a:r>
            <a:r>
              <a:rPr lang="id-ID" sz="2000" dirty="0">
                <a:solidFill>
                  <a:srgbClr val="333333"/>
                </a:solidFill>
              </a:rPr>
              <a:t>Semua , sehingga pada kesempatan ini kita masih Dalam keadaan sehat walafiyat.</a:t>
            </a:r>
          </a:p>
          <a:p>
            <a:pPr marL="0" indent="0" algn="just">
              <a:buNone/>
            </a:pPr>
            <a:r>
              <a:rPr lang="id-ID" sz="2000" b="0" i="0" dirty="0">
                <a:solidFill>
                  <a:srgbClr val="333333"/>
                </a:solidFill>
                <a:effectLst/>
              </a:rPr>
              <a:t>	Terdorong oleh rasa ingin tahu, kemauan dan  kerja keras, saya kerahkan seluruh upaya demi mewujudkan keinginan ini.</a:t>
            </a:r>
          </a:p>
          <a:p>
            <a:pPr marL="0" indent="0" algn="just">
              <a:buNone/>
            </a:pPr>
            <a:r>
              <a:rPr lang="id-ID" sz="2000" dirty="0">
                <a:solidFill>
                  <a:srgbClr val="333333"/>
                </a:solidFill>
              </a:rPr>
              <a:t>	Semoga tulisan ini dapat memotivasi kita bahwasanya di era digital saat ini website yang Bernama Linked in memudahkan bagi kita untuk menemukan pekerjaan yang tepat  menguhubungkan dan memperkuat hubungan professional, dan mempelajari keterampilan yang anda butuhkan untuk sukses dalam karir anda .</a:t>
            </a:r>
          </a:p>
          <a:p>
            <a:pPr marL="0" indent="0" algn="just">
              <a:lnSpc>
                <a:spcPct val="100000"/>
              </a:lnSpc>
              <a:buNone/>
            </a:pPr>
            <a:r>
              <a:rPr lang="id-ID" sz="2000" dirty="0">
                <a:solidFill>
                  <a:srgbClr val="333333"/>
                </a:solidFill>
              </a:rPr>
              <a:t>	Adapun harapan saya, semoga tulisan ini dapat menambah wawasan pembaca  mengenai perkembangan Linked in pada saat ini </a:t>
            </a:r>
          </a:p>
          <a:p>
            <a:pPr marL="0" indent="0" algn="just">
              <a:buNone/>
            </a:pPr>
            <a:r>
              <a:rPr lang="en-US" sz="2000" dirty="0">
                <a:solidFill>
                  <a:srgbClr val="333333"/>
                </a:solidFill>
                <a:latin typeface="times new roman" panose="02020603050405020304" pitchFamily="18" charset="0"/>
              </a:rPr>
              <a:t>	</a:t>
            </a:r>
          </a:p>
          <a:p>
            <a:pPr marL="0" indent="0" algn="r">
              <a:buNone/>
            </a:pPr>
            <a:r>
              <a:rPr lang="id-ID" sz="2000" dirty="0">
                <a:solidFill>
                  <a:srgbClr val="333333"/>
                </a:solidFill>
                <a:cs typeface="Times New Roman" panose="02020603050405020304" pitchFamily="18" charset="0"/>
              </a:rPr>
              <a:t>Hormat saya</a:t>
            </a:r>
            <a:r>
              <a:rPr lang="en-US" sz="2000" dirty="0">
                <a:solidFill>
                  <a:srgbClr val="333333"/>
                </a:solidFill>
                <a:cs typeface="Times New Roman" panose="02020603050405020304" pitchFamily="18" charset="0"/>
              </a:rPr>
              <a:t>,</a:t>
            </a:r>
            <a:endParaRPr lang="en-ID" sz="2000"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Slide Number Placeholder 11">
            <a:extLst>
              <a:ext uri="{FF2B5EF4-FFF2-40B4-BE49-F238E27FC236}">
                <a16:creationId xmlns:a16="http://schemas.microsoft.com/office/drawing/2014/main" id="{FFC4223A-384C-753F-9176-A9A0F40A9EFE}"/>
              </a:ext>
            </a:extLst>
          </p:cNvPr>
          <p:cNvSpPr>
            <a:spLocks noGrp="1"/>
          </p:cNvSpPr>
          <p:nvPr>
            <p:ph type="sldNum" sz="quarter" idx="12"/>
          </p:nvPr>
        </p:nvSpPr>
        <p:spPr/>
        <p:txBody>
          <a:bodyPr/>
          <a:lstStyle/>
          <a:p>
            <a:fld id="{9EBD6A27-4995-4CBF-B854-8FDECCDEB07A}" type="slidenum">
              <a:rPr lang="en-ID" smtClean="0"/>
              <a:t>2</a:t>
            </a:fld>
            <a:endParaRPr lang="en-ID"/>
          </a:p>
        </p:txBody>
      </p:sp>
    </p:spTree>
    <p:extLst>
      <p:ext uri="{BB962C8B-B14F-4D97-AF65-F5344CB8AC3E}">
        <p14:creationId xmlns:p14="http://schemas.microsoft.com/office/powerpoint/2010/main" val="271197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B8F1408-6578-EB6F-429A-B4F86436B990}"/>
              </a:ext>
            </a:extLst>
          </p:cNvPr>
          <p:cNvSpPr>
            <a:spLocks noGrp="1"/>
          </p:cNvSpPr>
          <p:nvPr>
            <p:ph type="title"/>
          </p:nvPr>
        </p:nvSpPr>
        <p:spPr>
          <a:xfrm>
            <a:off x="934213" y="1162050"/>
            <a:ext cx="5523738" cy="1066800"/>
          </a:xfrm>
        </p:spPr>
        <p:txBody>
          <a:bodyPr>
            <a:normAutofit/>
          </a:bodyPr>
          <a:lstStyle/>
          <a:p>
            <a:pPr algn="ctr"/>
            <a:r>
              <a:rPr lang="en-US" sz="3200" b="1" dirty="0">
                <a:latin typeface="Agency FB" panose="020B0503020202020204" pitchFamily="34" charset="0"/>
              </a:rPr>
              <a:t>DAFTAR ISI</a:t>
            </a:r>
            <a:endParaRPr lang="en-ID" sz="32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934213" y="2514600"/>
            <a:ext cx="5523738" cy="6686550"/>
          </a:xfrm>
          <a:noFill/>
        </p:spPr>
        <p:txBody>
          <a:bodyPr>
            <a:noAutofit/>
          </a:bodyPr>
          <a:lstStyle/>
          <a:p>
            <a:pPr marL="0" indent="0" algn="just">
              <a:buNone/>
            </a:pPr>
            <a:r>
              <a:rPr lang="en-US" sz="2300" b="1" dirty="0">
                <a:solidFill>
                  <a:srgbClr val="333333"/>
                </a:solidFill>
                <a:latin typeface="Agency FB" panose="020B0503020202020204" pitchFamily="34" charset="0"/>
                <a:cs typeface="Times New Roman" panose="02020603050405020304" pitchFamily="18" charset="0"/>
              </a:rPr>
              <a:t>KATA PENGANTAR</a:t>
            </a:r>
          </a:p>
          <a:p>
            <a:pPr marL="0" indent="0" algn="just">
              <a:buNone/>
            </a:pPr>
            <a:r>
              <a:rPr lang="en-US" sz="2300" b="1" dirty="0">
                <a:solidFill>
                  <a:srgbClr val="333333"/>
                </a:solidFill>
                <a:latin typeface="Agency FB" panose="020B0503020202020204" pitchFamily="34" charset="0"/>
                <a:cs typeface="Times New Roman" panose="02020603050405020304" pitchFamily="18" charset="0"/>
              </a:rPr>
              <a:t>DAFTAR ISI</a:t>
            </a:r>
          </a:p>
          <a:p>
            <a:pPr marL="0" indent="0" algn="just">
              <a:buNone/>
            </a:pPr>
            <a:r>
              <a:rPr lang="en-US" sz="2300" b="1" dirty="0">
                <a:solidFill>
                  <a:srgbClr val="333333"/>
                </a:solidFill>
                <a:latin typeface="Agency FB" panose="020B0503020202020204" pitchFamily="34" charset="0"/>
                <a:cs typeface="Times New Roman" panose="02020603050405020304" pitchFamily="18" charset="0"/>
              </a:rPr>
              <a:t>BAB I	PENDAHULUAN</a:t>
            </a:r>
          </a:p>
          <a:p>
            <a:pPr marL="0" indent="0" algn="just">
              <a:buNone/>
            </a:pPr>
            <a:r>
              <a:rPr lang="en-US" sz="2000" b="1" dirty="0">
                <a:solidFill>
                  <a:srgbClr val="333333"/>
                </a:solidFill>
                <a:latin typeface="Agency FB" panose="020B0503020202020204" pitchFamily="34" charset="0"/>
                <a:cs typeface="Times New Roman" panose="02020603050405020304" pitchFamily="18" charset="0"/>
              </a:rPr>
              <a:t>	</a:t>
            </a:r>
            <a:r>
              <a:rPr lang="en-US" sz="2000" dirty="0">
                <a:solidFill>
                  <a:srgbClr val="333333"/>
                </a:solidFill>
                <a:latin typeface="Agency FB" panose="020B0503020202020204" pitchFamily="34" charset="0"/>
                <a:cs typeface="Times New Roman" panose="02020603050405020304" pitchFamily="18" charset="0"/>
              </a:rPr>
              <a:t>I.</a:t>
            </a:r>
            <a:r>
              <a:rPr lang="en-US" dirty="0">
                <a:solidFill>
                  <a:srgbClr val="333333"/>
                </a:solidFill>
                <a:latin typeface="Agency FB" panose="020B0503020202020204" pitchFamily="34" charset="0"/>
                <a:cs typeface="Times New Roman" panose="02020603050405020304" pitchFamily="18" charset="0"/>
              </a:rPr>
              <a:t>	</a:t>
            </a:r>
            <a:r>
              <a:rPr lang="id-ID" dirty="0">
                <a:solidFill>
                  <a:srgbClr val="333333"/>
                </a:solidFill>
                <a:latin typeface="Agency FB" panose="020B0503020202020204" pitchFamily="34" charset="0"/>
                <a:cs typeface="Times New Roman" panose="02020603050405020304" pitchFamily="18" charset="0"/>
              </a:rPr>
              <a:t>Pengertian Linked in</a:t>
            </a:r>
          </a:p>
          <a:p>
            <a:pPr marL="0" indent="0" algn="just">
              <a:buNone/>
            </a:pPr>
            <a:r>
              <a:rPr lang="id-ID" dirty="0">
                <a:solidFill>
                  <a:srgbClr val="333333"/>
                </a:solidFill>
                <a:latin typeface="Agency FB" panose="020B0503020202020204" pitchFamily="34" charset="0"/>
                <a:cs typeface="Times New Roman" panose="02020603050405020304" pitchFamily="18" charset="0"/>
              </a:rPr>
              <a:t>	II.	Sejarah Linked in</a:t>
            </a:r>
          </a:p>
          <a:p>
            <a:pPr marL="0" indent="0" algn="just">
              <a:buNone/>
            </a:pPr>
            <a:r>
              <a:rPr lang="id-ID" sz="2300" b="1" dirty="0">
                <a:solidFill>
                  <a:srgbClr val="333333"/>
                </a:solidFill>
                <a:latin typeface="Agency FB" panose="020B0503020202020204" pitchFamily="34" charset="0"/>
                <a:cs typeface="Times New Roman" panose="02020603050405020304" pitchFamily="18" charset="0"/>
              </a:rPr>
              <a:t>BAB II	PENINJAUAN</a:t>
            </a:r>
          </a:p>
          <a:p>
            <a:pPr marL="0" indent="0" algn="just">
              <a:buNone/>
            </a:pPr>
            <a:r>
              <a:rPr lang="id-ID" sz="2300" b="1" dirty="0">
                <a:solidFill>
                  <a:srgbClr val="333333"/>
                </a:solidFill>
                <a:latin typeface="Agency FB" panose="020B0503020202020204" pitchFamily="34" charset="0"/>
                <a:cs typeface="Times New Roman" panose="02020603050405020304" pitchFamily="18" charset="0"/>
              </a:rPr>
              <a:t>	</a:t>
            </a:r>
            <a:r>
              <a:rPr lang="id-ID" sz="2300" dirty="0">
                <a:solidFill>
                  <a:srgbClr val="333333"/>
                </a:solidFill>
                <a:latin typeface="Agency FB" panose="020B0503020202020204" pitchFamily="34" charset="0"/>
                <a:cs typeface="Times New Roman" panose="02020603050405020304" pitchFamily="18" charset="0"/>
              </a:rPr>
              <a:t>III.	Kenapa Harus Linked in</a:t>
            </a:r>
          </a:p>
          <a:p>
            <a:pPr marL="0" indent="0" algn="just">
              <a:buNone/>
            </a:pPr>
            <a:r>
              <a:rPr lang="id-ID" sz="2300" dirty="0">
                <a:solidFill>
                  <a:srgbClr val="333333"/>
                </a:solidFill>
                <a:latin typeface="Agency FB" panose="020B0503020202020204" pitchFamily="34" charset="0"/>
                <a:cs typeface="Times New Roman" panose="02020603050405020304" pitchFamily="18" charset="0"/>
              </a:rPr>
              <a:t>	IV.	Keunggulan dan Fungsinya</a:t>
            </a:r>
          </a:p>
          <a:p>
            <a:pPr marL="0" indent="0" algn="just">
              <a:buNone/>
            </a:pPr>
            <a:r>
              <a:rPr lang="id-ID" sz="2300" dirty="0">
                <a:solidFill>
                  <a:srgbClr val="333333"/>
                </a:solidFill>
                <a:latin typeface="Agency FB" panose="020B0503020202020204" pitchFamily="34" charset="0"/>
                <a:cs typeface="Times New Roman" panose="02020603050405020304" pitchFamily="18" charset="0"/>
              </a:rPr>
              <a:t>		4.1.  Manfaat jaringan pekerjaan yang luas</a:t>
            </a:r>
          </a:p>
          <a:p>
            <a:pPr marL="0" indent="0" algn="just">
              <a:buNone/>
            </a:pPr>
            <a:r>
              <a:rPr lang="id-ID" dirty="0">
                <a:solidFill>
                  <a:srgbClr val="333333"/>
                </a:solidFill>
                <a:latin typeface="Agency FB" panose="020B0503020202020204" pitchFamily="34" charset="0"/>
                <a:cs typeface="Times New Roman" panose="02020603050405020304" pitchFamily="18" charset="0"/>
              </a:rPr>
              <a:t>		4.2.  Membangun branding Anda</a:t>
            </a:r>
          </a:p>
          <a:p>
            <a:pPr marL="0" indent="0" algn="just">
              <a:buNone/>
            </a:pPr>
            <a:r>
              <a:rPr lang="id-ID" dirty="0">
                <a:solidFill>
                  <a:srgbClr val="333333"/>
                </a:solidFill>
                <a:latin typeface="Agency FB" panose="020B0503020202020204" pitchFamily="34" charset="0"/>
                <a:cs typeface="Times New Roman" panose="02020603050405020304" pitchFamily="18" charset="0"/>
              </a:rPr>
              <a:t>		4.3.  Meneliti perusahaan dan Karyawannya</a:t>
            </a:r>
          </a:p>
          <a:p>
            <a:pPr marL="0" indent="0" algn="just">
              <a:buNone/>
            </a:pPr>
            <a:r>
              <a:rPr lang="id-ID" dirty="0">
                <a:solidFill>
                  <a:srgbClr val="333333"/>
                </a:solidFill>
                <a:latin typeface="Agency FB" panose="020B0503020202020204" pitchFamily="34" charset="0"/>
                <a:cs typeface="Times New Roman" panose="02020603050405020304" pitchFamily="18" charset="0"/>
              </a:rPr>
              <a:t>		4.4.  Membangun jaringan professional</a:t>
            </a:r>
          </a:p>
          <a:p>
            <a:pPr marL="0" indent="0" algn="just">
              <a:buNone/>
            </a:pPr>
            <a:r>
              <a:rPr lang="en-US" b="1" dirty="0">
                <a:solidFill>
                  <a:srgbClr val="333333"/>
                </a:solidFill>
                <a:latin typeface="Agency FB" panose="020B0503020202020204" pitchFamily="34" charset="0"/>
                <a:cs typeface="Times New Roman" panose="02020603050405020304" pitchFamily="18" charset="0"/>
              </a:rPr>
              <a:t>BAB III  PENUTUP</a:t>
            </a:r>
          </a:p>
          <a:p>
            <a:pPr marL="0" indent="0" algn="just">
              <a:buNone/>
            </a:pPr>
            <a:r>
              <a:rPr lang="en-US" b="1" dirty="0">
                <a:solidFill>
                  <a:srgbClr val="333333"/>
                </a:solidFill>
                <a:latin typeface="Agency FB" panose="020B0503020202020204" pitchFamily="34" charset="0"/>
                <a:cs typeface="Times New Roman" panose="02020603050405020304" pitchFamily="18" charset="0"/>
              </a:rPr>
              <a:t>	 </a:t>
            </a:r>
            <a:r>
              <a:rPr lang="en-US" dirty="0">
                <a:solidFill>
                  <a:srgbClr val="333333"/>
                </a:solidFill>
                <a:latin typeface="Agency FB" panose="020B0503020202020204" pitchFamily="34" charset="0"/>
                <a:cs typeface="Times New Roman" panose="02020603050405020304" pitchFamily="18" charset="0"/>
              </a:rPr>
              <a:t>V.	Kesimpulan</a:t>
            </a:r>
          </a:p>
          <a:p>
            <a:pPr marL="0" indent="0" algn="just">
              <a:buNone/>
            </a:pPr>
            <a:endParaRPr lang="en-US" b="1" dirty="0">
              <a:solidFill>
                <a:srgbClr val="333333"/>
              </a:solidFill>
              <a:latin typeface="Agency FB" panose="020B0503020202020204" pitchFamily="34" charset="0"/>
              <a:cs typeface="Times New Roman" panose="02020603050405020304" pitchFamily="18" charset="0"/>
            </a:endParaRPr>
          </a:p>
          <a:p>
            <a:pPr marL="0" indent="0" algn="just">
              <a:buNone/>
            </a:pPr>
            <a:r>
              <a:rPr lang="en-US" b="1" dirty="0">
                <a:solidFill>
                  <a:srgbClr val="333333"/>
                </a:solidFill>
                <a:latin typeface="Agency FB" panose="020B0503020202020204" pitchFamily="34" charset="0"/>
                <a:cs typeface="Times New Roman" panose="02020603050405020304" pitchFamily="18" charset="0"/>
              </a:rPr>
              <a:t>REFERENSI</a:t>
            </a:r>
          </a:p>
          <a:p>
            <a:pPr marL="0" indent="0" algn="just">
              <a:buNone/>
            </a:pPr>
            <a:r>
              <a:rPr lang="en-US" b="1" dirty="0">
                <a:solidFill>
                  <a:srgbClr val="333333"/>
                </a:solidFill>
                <a:latin typeface="Agency FB" panose="020B0503020202020204" pitchFamily="34" charset="0"/>
                <a:cs typeface="Times New Roman" panose="02020603050405020304" pitchFamily="18" charset="0"/>
              </a:rPr>
              <a:t>	</a:t>
            </a: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Slide Number Placeholder 11">
            <a:extLst>
              <a:ext uri="{FF2B5EF4-FFF2-40B4-BE49-F238E27FC236}">
                <a16:creationId xmlns:a16="http://schemas.microsoft.com/office/drawing/2014/main" id="{8CFE904C-8BE5-FDA4-A11C-F9C10091B434}"/>
              </a:ext>
            </a:extLst>
          </p:cNvPr>
          <p:cNvSpPr>
            <a:spLocks noGrp="1"/>
          </p:cNvSpPr>
          <p:nvPr>
            <p:ph type="sldNum" sz="quarter" idx="12"/>
          </p:nvPr>
        </p:nvSpPr>
        <p:spPr/>
        <p:txBody>
          <a:bodyPr/>
          <a:lstStyle/>
          <a:p>
            <a:fld id="{9EBD6A27-4995-4CBF-B854-8FDECCDEB07A}" type="slidenum">
              <a:rPr lang="en-ID" smtClean="0"/>
              <a:t>3</a:t>
            </a:fld>
            <a:endParaRPr lang="en-ID"/>
          </a:p>
        </p:txBody>
      </p:sp>
    </p:spTree>
    <p:extLst>
      <p:ext uri="{BB962C8B-B14F-4D97-AF65-F5344CB8AC3E}">
        <p14:creationId xmlns:p14="http://schemas.microsoft.com/office/powerpoint/2010/main" val="94295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Beveled 7">
            <a:extLst>
              <a:ext uri="{FF2B5EF4-FFF2-40B4-BE49-F238E27FC236}">
                <a16:creationId xmlns:a16="http://schemas.microsoft.com/office/drawing/2014/main" id="{F17E8224-4F6B-D288-E338-65317043A426}"/>
              </a:ext>
            </a:extLst>
          </p:cNvPr>
          <p:cNvSpPr/>
          <p:nvPr/>
        </p:nvSpPr>
        <p:spPr>
          <a:xfrm>
            <a:off x="862776" y="1214591"/>
            <a:ext cx="843194" cy="1028700"/>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B8F1408-6578-EB6F-429A-B4F86436B990}"/>
              </a:ext>
            </a:extLst>
          </p:cNvPr>
          <p:cNvSpPr>
            <a:spLocks noGrp="1"/>
          </p:cNvSpPr>
          <p:nvPr>
            <p:ph type="title"/>
          </p:nvPr>
        </p:nvSpPr>
        <p:spPr>
          <a:xfrm>
            <a:off x="862776" y="1238250"/>
            <a:ext cx="843194" cy="1066800"/>
          </a:xfrm>
        </p:spPr>
        <p:txBody>
          <a:bodyPr>
            <a:normAutofit fontScale="90000"/>
          </a:bodyPr>
          <a:lstStyle/>
          <a:p>
            <a:pPr algn="ctr"/>
            <a:r>
              <a:rPr lang="en-US" sz="3600" b="1" dirty="0">
                <a:latin typeface="Agency FB" panose="020B0503020202020204" pitchFamily="34" charset="0"/>
              </a:rPr>
              <a:t>BAB I</a:t>
            </a:r>
            <a:endParaRPr lang="en-ID" sz="36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2484507"/>
            <a:ext cx="5191356" cy="6686550"/>
          </a:xfrm>
          <a:noFill/>
        </p:spPr>
        <p:txBody>
          <a:bodyPr>
            <a:noAutofit/>
          </a:bodyPr>
          <a:lstStyle/>
          <a:p>
            <a:pPr marL="0" indent="0" algn="just">
              <a:buNone/>
            </a:pPr>
            <a:endParaRPr lang="en-US" b="1" dirty="0">
              <a:solidFill>
                <a:srgbClr val="333333"/>
              </a:solidFill>
              <a:latin typeface="Agency FB" panose="020B0503020202020204" pitchFamily="34" charset="0"/>
              <a:cs typeface="Times New Roman" panose="02020603050405020304" pitchFamily="18" charset="0"/>
            </a:endParaRPr>
          </a:p>
          <a:p>
            <a:pPr marL="457200" indent="-457200" algn="just">
              <a:buAutoNum type="arabicPeriod"/>
            </a:pPr>
            <a:r>
              <a:rPr lang="id-ID" sz="2400" b="1" dirty="0">
                <a:solidFill>
                  <a:srgbClr val="333333"/>
                </a:solidFill>
                <a:latin typeface="Agency FB" panose="020B0503020202020204" pitchFamily="34" charset="0"/>
                <a:cs typeface="Times New Roman" panose="02020603050405020304" pitchFamily="18" charset="0"/>
              </a:rPr>
              <a:t>Pengertian LinkedIn</a:t>
            </a:r>
          </a:p>
          <a:p>
            <a:pPr marL="0" indent="0" algn="just">
              <a:buNone/>
            </a:pPr>
            <a:r>
              <a:rPr lang="en-US" sz="2400" b="1" dirty="0">
                <a:solidFill>
                  <a:srgbClr val="333333"/>
                </a:solidFill>
                <a:latin typeface="Agency FB" panose="020B0503020202020204" pitchFamily="34" charset="0"/>
                <a:cs typeface="Times New Roman" panose="02020603050405020304" pitchFamily="18" charset="0"/>
              </a:rPr>
              <a:t>	</a:t>
            </a:r>
          </a:p>
          <a:p>
            <a:pPr marL="0" indent="0" algn="just">
              <a:buNone/>
            </a:pPr>
            <a:r>
              <a:rPr lang="en-US" sz="1800" b="1" dirty="0">
                <a:solidFill>
                  <a:srgbClr val="333333"/>
                </a:solidFill>
                <a:cs typeface="Times New Roman" panose="02020603050405020304" pitchFamily="18" charset="0"/>
              </a:rPr>
              <a:t>	</a:t>
            </a:r>
            <a:r>
              <a:rPr lang="id-ID" sz="1800" b="0" i="0" dirty="0">
                <a:solidFill>
                  <a:srgbClr val="333333"/>
                </a:solidFill>
                <a:effectLst/>
              </a:rPr>
              <a:t>LinkedIn adalah jaringan profesional terbesar di dunia di internet. Anda dapat menggunakan LinkedIn untuk menemukan pekerjaan atau magang yang tepat, menghubungkan dan memperkuat hubungan profesional, dan mempelajari keterampilan yang Anda butuhkan untuk sukses dalam karier Anda. Anda dapat mengakses LinkedIn dari desktop, aplikasi seluler LinkedIn, pengalaman web seluler, atau aplikasi seluler Android LinkedIn Lite.</a:t>
            </a:r>
          </a:p>
          <a:p>
            <a:pPr marL="0" indent="0" algn="just">
              <a:buNone/>
            </a:pPr>
            <a:r>
              <a:rPr lang="id-ID" sz="1800" b="0" i="0" dirty="0">
                <a:solidFill>
                  <a:srgbClr val="333333"/>
                </a:solidFill>
                <a:effectLst/>
              </a:rPr>
              <a:t>	Profil LinkedIn yang lengkap dapat membantu Anda terhubung dengan peluang dengan menampilkan kisah profesional unik Anda melalui pengalaman, keterampilan, dan pendidikan. Anda juga dapat menggunakan LinkedIn untuk mengatur acara offline, bergabung dengan grup dan komunitas, menulis artikel, memposting foto dan video, dan banyak lagi. Meski memang mempunyai sifat yang sama dengan media sosial kebanyakkan saat ini, LinkedId bisa saja menjadi platform sosial dimana para profesional bertemu.</a:t>
            </a:r>
          </a:p>
          <a:p>
            <a:pPr marL="0" indent="0" algn="just">
              <a:buNone/>
            </a:pPr>
            <a:endParaRPr lang="en-US" sz="2400" b="1" dirty="0">
              <a:solidFill>
                <a:srgbClr val="333333"/>
              </a:solidFill>
              <a:latin typeface="Agency FB" panose="020B0503020202020204" pitchFamily="34" charset="0"/>
              <a:cs typeface="Times New Roman" panose="02020603050405020304" pitchFamily="18" charset="0"/>
            </a:endParaRPr>
          </a:p>
          <a:p>
            <a:pPr marL="0" indent="0" algn="just">
              <a:buNone/>
            </a:pPr>
            <a:r>
              <a:rPr lang="en-US" sz="2400" b="1" dirty="0">
                <a:solidFill>
                  <a:srgbClr val="333333"/>
                </a:solidFill>
                <a:latin typeface="Agency FB" panose="020B0503020202020204" pitchFamily="34" charset="0"/>
                <a:cs typeface="Times New Roman" panose="02020603050405020304" pitchFamily="18" charset="0"/>
              </a:rPr>
              <a:t>	</a:t>
            </a:r>
          </a:p>
          <a:p>
            <a:pPr marL="0" indent="0" algn="just">
              <a:buNone/>
            </a:pPr>
            <a:endParaRPr lang="en-US" sz="2400" b="1" dirty="0">
              <a:solidFill>
                <a:srgbClr val="333333"/>
              </a:solidFill>
              <a:latin typeface="Agency FB" panose="020B0503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B9306C77-3B77-E628-D019-E011BD99E783}"/>
              </a:ext>
            </a:extLst>
          </p:cNvPr>
          <p:cNvSpPr txBox="1"/>
          <p:nvPr/>
        </p:nvSpPr>
        <p:spPr>
          <a:xfrm>
            <a:off x="1705970" y="1417707"/>
            <a:ext cx="4016298" cy="707886"/>
          </a:xfrm>
          <a:prstGeom prst="rect">
            <a:avLst/>
          </a:prstGeom>
          <a:noFill/>
        </p:spPr>
        <p:txBody>
          <a:bodyPr wrap="square" rtlCol="0">
            <a:spAutoFit/>
          </a:bodyPr>
          <a:lstStyle/>
          <a:p>
            <a:pPr algn="ctr"/>
            <a:r>
              <a:rPr lang="en-US" sz="4000" b="1" u="sng" dirty="0">
                <a:latin typeface="Agency FB" panose="020B0503020202020204" pitchFamily="34" charset="0"/>
              </a:rPr>
              <a:t>PENDAHULUAN</a:t>
            </a:r>
            <a:endParaRPr lang="en-ID" sz="4000" b="1" u="sng" dirty="0">
              <a:latin typeface="Agency FB" panose="020B0503020202020204" pitchFamily="34" charset="0"/>
            </a:endParaRPr>
          </a:p>
        </p:txBody>
      </p:sp>
      <p:sp>
        <p:nvSpPr>
          <p:cNvPr id="14" name="Slide Number Placeholder 13">
            <a:extLst>
              <a:ext uri="{FF2B5EF4-FFF2-40B4-BE49-F238E27FC236}">
                <a16:creationId xmlns:a16="http://schemas.microsoft.com/office/drawing/2014/main" id="{7C07C780-E9FA-4A7D-BB4E-D68CCDA66A20}"/>
              </a:ext>
            </a:extLst>
          </p:cNvPr>
          <p:cNvSpPr>
            <a:spLocks noGrp="1"/>
          </p:cNvSpPr>
          <p:nvPr>
            <p:ph type="sldNum" sz="quarter" idx="12"/>
          </p:nvPr>
        </p:nvSpPr>
        <p:spPr/>
        <p:txBody>
          <a:bodyPr/>
          <a:lstStyle/>
          <a:p>
            <a:fld id="{9EBD6A27-4995-4CBF-B854-8FDECCDEB07A}" type="slidenum">
              <a:rPr lang="en-ID" smtClean="0"/>
              <a:t>4</a:t>
            </a:fld>
            <a:endParaRPr lang="en-ID"/>
          </a:p>
        </p:txBody>
      </p:sp>
    </p:spTree>
    <p:extLst>
      <p:ext uri="{BB962C8B-B14F-4D97-AF65-F5344CB8AC3E}">
        <p14:creationId xmlns:p14="http://schemas.microsoft.com/office/powerpoint/2010/main" val="45165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3" y="1310185"/>
            <a:ext cx="5341483" cy="7904613"/>
          </a:xfrm>
          <a:noFill/>
        </p:spPr>
        <p:txBody>
          <a:bodyPr>
            <a:noAutofit/>
          </a:bodyPr>
          <a:lstStyle/>
          <a:p>
            <a:pPr marL="0" indent="0" algn="just">
              <a:lnSpc>
                <a:spcPct val="150000"/>
              </a:lnSpc>
              <a:buNone/>
            </a:pPr>
            <a:endParaRPr lang="en-US" b="1" dirty="0">
              <a:solidFill>
                <a:srgbClr val="333333"/>
              </a:solidFill>
              <a:latin typeface="Agency FB" panose="020B0503020202020204" pitchFamily="34" charset="0"/>
              <a:cs typeface="Times New Roman" panose="02020603050405020304" pitchFamily="18" charset="0"/>
            </a:endParaRPr>
          </a:p>
          <a:p>
            <a:pPr marL="457200" indent="-457200" algn="just">
              <a:lnSpc>
                <a:spcPct val="150000"/>
              </a:lnSpc>
              <a:buAutoNum type="arabicPeriod" startAt="2"/>
            </a:pPr>
            <a:r>
              <a:rPr lang="en-US" sz="2400" b="1" dirty="0">
                <a:solidFill>
                  <a:srgbClr val="333333"/>
                </a:solidFill>
                <a:latin typeface="Agency FB" panose="020B0503020202020204" pitchFamily="34" charset="0"/>
                <a:cs typeface="Times New Roman" panose="02020603050405020304" pitchFamily="18" charset="0"/>
              </a:rPr>
              <a:t>Sejarah LinkedIn</a:t>
            </a:r>
          </a:p>
          <a:p>
            <a:pPr marL="0" indent="0" algn="just">
              <a:lnSpc>
                <a:spcPct val="150000"/>
              </a:lnSpc>
              <a:buNone/>
            </a:pPr>
            <a:r>
              <a:rPr lang="en-US" sz="2000" b="1" dirty="0">
                <a:solidFill>
                  <a:srgbClr val="333333"/>
                </a:solidFill>
                <a:latin typeface="Agency FB" panose="020B0503020202020204" pitchFamily="34" charset="0"/>
                <a:cs typeface="Times New Roman" panose="02020603050405020304" pitchFamily="18" charset="0"/>
              </a:rPr>
              <a:t>	</a:t>
            </a:r>
          </a:p>
          <a:p>
            <a:pPr marL="0" indent="0" algn="just">
              <a:lnSpc>
                <a:spcPct val="100000"/>
              </a:lnSpc>
              <a:buNone/>
            </a:pPr>
            <a:r>
              <a:rPr lang="en-US" sz="2000" b="1" dirty="0">
                <a:solidFill>
                  <a:srgbClr val="333333"/>
                </a:solidFill>
                <a:latin typeface="Agency FB" panose="020B0503020202020204" pitchFamily="34" charset="0"/>
                <a:cs typeface="Times New Roman" panose="02020603050405020304" pitchFamily="18" charset="0"/>
              </a:rPr>
              <a:t>	</a:t>
            </a:r>
            <a:r>
              <a:rPr lang="id-ID" sz="1800" b="0" i="0" dirty="0">
                <a:solidFill>
                  <a:srgbClr val="333333"/>
                </a:solidFill>
                <a:effectLst/>
              </a:rPr>
              <a:t>Didirikan pada bulan Desember 2002 oleh Reid Hoffman dan anggota tim pendiri dari PayPal dan Socialnet(dot)com yakni Allen Blue, Eric Ly, Jean-Luc Vaillant, Lee Hower, Konstantin Guericke, Stephen Beitzel, David Eves, Ian McNish, Yan Pujante, Chris Saccheri. Di akhir 2003, Sequoia Capital memimpin investasi Seri A di perusahaan tersebut dan pada Agustus 2004 dan LinkedIn tercatat mencapai 1 juta pengguna. Pada Maret 2006, LinkedIn mencapai profitabilitas bulan pertama yang pada bulan April 2007, LinkedIn mencapai 10 juta pengguna sehingga pada bulan Februari 2008, LinkedIn meluncurkan versi seluler dari situs tersebut</a:t>
            </a:r>
            <a:r>
              <a:rPr lang="id-ID" b="0" i="0" dirty="0">
                <a:solidFill>
                  <a:srgbClr val="333333"/>
                </a:solidFill>
                <a:effectLst/>
                <a:latin typeface="Lato" panose="020F0502020204030203" pitchFamily="34" charset="0"/>
              </a:rPr>
              <a:t>.</a:t>
            </a:r>
          </a:p>
          <a:p>
            <a:pPr marL="0" indent="0" algn="just">
              <a:lnSpc>
                <a:spcPct val="100000"/>
              </a:lnSpc>
              <a:buNone/>
            </a:pPr>
            <a:endParaRPr lang="en-ID" sz="1800" dirty="0">
              <a:solidFill>
                <a:srgbClr val="333333"/>
              </a:solidFill>
              <a:latin typeface="Lato" panose="020F0502020204030203" pitchFamily="34" charset="0"/>
            </a:endParaRPr>
          </a:p>
          <a:p>
            <a:pPr marL="0" indent="0" algn="just">
              <a:lnSpc>
                <a:spcPct val="100000"/>
              </a:lnSpc>
              <a:buNone/>
            </a:pPr>
            <a:r>
              <a:rPr lang="en-ID" sz="1800" b="0" i="0" dirty="0">
                <a:solidFill>
                  <a:srgbClr val="333333"/>
                </a:solidFill>
                <a:effectLst/>
              </a:rPr>
              <a:t>	</a:t>
            </a:r>
            <a:r>
              <a:rPr lang="id-ID" sz="1800" b="0" i="0" dirty="0">
                <a:solidFill>
                  <a:srgbClr val="333333"/>
                </a:solidFill>
                <a:effectLst/>
              </a:rPr>
              <a:t>Juni 2008, Sequoia Capital, Greylock Partners, dan firma modal ventura lainnya membeli 5% saham di perusahaan seharga $ 53 juta, yang memberikan perusahaan penilaian pasca-uang sekitar $ 1 miliar. </a:t>
            </a:r>
            <a:r>
              <a:rPr lang="en-US" sz="1800" b="1" dirty="0">
                <a:solidFill>
                  <a:srgbClr val="333333"/>
                </a:solidFill>
                <a:cs typeface="Times New Roman" panose="02020603050405020304" pitchFamily="18" charset="0"/>
              </a:rPr>
              <a:t>	</a:t>
            </a: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Slide Number Placeholder 10">
            <a:extLst>
              <a:ext uri="{FF2B5EF4-FFF2-40B4-BE49-F238E27FC236}">
                <a16:creationId xmlns:a16="http://schemas.microsoft.com/office/drawing/2014/main" id="{E5A3E070-409C-0D25-E56D-CEE381274714}"/>
              </a:ext>
            </a:extLst>
          </p:cNvPr>
          <p:cNvSpPr>
            <a:spLocks noGrp="1"/>
          </p:cNvSpPr>
          <p:nvPr>
            <p:ph type="sldNum" sz="quarter" idx="12"/>
          </p:nvPr>
        </p:nvSpPr>
        <p:spPr/>
        <p:txBody>
          <a:bodyPr/>
          <a:lstStyle/>
          <a:p>
            <a:fld id="{9EBD6A27-4995-4CBF-B854-8FDECCDEB07A}" type="slidenum">
              <a:rPr lang="en-ID" smtClean="0"/>
              <a:t>5</a:t>
            </a:fld>
            <a:endParaRPr lang="en-ID"/>
          </a:p>
        </p:txBody>
      </p:sp>
    </p:spTree>
    <p:extLst>
      <p:ext uri="{BB962C8B-B14F-4D97-AF65-F5344CB8AC3E}">
        <p14:creationId xmlns:p14="http://schemas.microsoft.com/office/powerpoint/2010/main" val="181763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3" y="1814014"/>
            <a:ext cx="5218653" cy="6277971"/>
          </a:xfrm>
          <a:noFill/>
        </p:spPr>
        <p:txBody>
          <a:bodyPr anchor="t">
            <a:noAutofit/>
          </a:bodyPr>
          <a:lstStyle/>
          <a:p>
            <a:pPr marL="0" indent="0" algn="just">
              <a:buNone/>
            </a:pPr>
            <a:r>
              <a:rPr lang="id-ID" sz="1800" b="0" i="0" dirty="0">
                <a:solidFill>
                  <a:srgbClr val="333333"/>
                </a:solidFill>
                <a:effectLst/>
              </a:rPr>
              <a:t>	November 2009, LinkedIn membuka kantornya di Mumbai dan tak lama kemudian di Sydney, saat memulai ekspansi tim Asia-Pasifik. Pada tahun 2010, LinkedIn membuka Kantor Pusat Internasional di Dublin, Irlandia, menerima investasi $ 20 juta dari Tiger Global Management LLC dengan penilaian sekitar $ 2 miliar serta mengumumkan akuisisi pertamanya, Mspoke, dan meningkatkan rasio langganan premium 1%. Oktober ditahun yang sama, Silicon Valley Insider menempatkan perusahaan tersebut di peringkat ke-10 dalam Daftar 100 besar startup paling berharga dan Desember perusahaan ini bernilai $ 1,575 miliar di pasar swasta.</a:t>
            </a:r>
            <a:endParaRPr lang="id-ID" sz="1800" b="1" dirty="0">
              <a:solidFill>
                <a:srgbClr val="333333"/>
              </a:solidFill>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Slide Number Placeholder 10">
            <a:extLst>
              <a:ext uri="{FF2B5EF4-FFF2-40B4-BE49-F238E27FC236}">
                <a16:creationId xmlns:a16="http://schemas.microsoft.com/office/drawing/2014/main" id="{DD244273-9BDA-15B1-249C-746DE2B991F4}"/>
              </a:ext>
            </a:extLst>
          </p:cNvPr>
          <p:cNvSpPr>
            <a:spLocks noGrp="1"/>
          </p:cNvSpPr>
          <p:nvPr>
            <p:ph type="sldNum" sz="quarter" idx="12"/>
          </p:nvPr>
        </p:nvSpPr>
        <p:spPr/>
        <p:txBody>
          <a:bodyPr/>
          <a:lstStyle/>
          <a:p>
            <a:fld id="{9EBD6A27-4995-4CBF-B854-8FDECCDEB07A}" type="slidenum">
              <a:rPr lang="en-ID" smtClean="0"/>
              <a:t>6</a:t>
            </a:fld>
            <a:endParaRPr lang="en-ID"/>
          </a:p>
        </p:txBody>
      </p:sp>
    </p:spTree>
    <p:extLst>
      <p:ext uri="{BB962C8B-B14F-4D97-AF65-F5344CB8AC3E}">
        <p14:creationId xmlns:p14="http://schemas.microsoft.com/office/powerpoint/2010/main" val="118547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Beveled 7">
            <a:extLst>
              <a:ext uri="{FF2B5EF4-FFF2-40B4-BE49-F238E27FC236}">
                <a16:creationId xmlns:a16="http://schemas.microsoft.com/office/drawing/2014/main" id="{F17E8224-4F6B-D288-E338-65317043A426}"/>
              </a:ext>
            </a:extLst>
          </p:cNvPr>
          <p:cNvSpPr/>
          <p:nvPr/>
        </p:nvSpPr>
        <p:spPr>
          <a:xfrm>
            <a:off x="862776" y="1214591"/>
            <a:ext cx="843194" cy="1028700"/>
          </a:xfrm>
          <a:prstGeom prst="bevel">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B8F1408-6578-EB6F-429A-B4F86436B990}"/>
              </a:ext>
            </a:extLst>
          </p:cNvPr>
          <p:cNvSpPr>
            <a:spLocks noGrp="1"/>
          </p:cNvSpPr>
          <p:nvPr>
            <p:ph type="title"/>
          </p:nvPr>
        </p:nvSpPr>
        <p:spPr>
          <a:xfrm>
            <a:off x="862776" y="1238250"/>
            <a:ext cx="843194" cy="1066800"/>
          </a:xfrm>
        </p:spPr>
        <p:txBody>
          <a:bodyPr>
            <a:normAutofit fontScale="90000"/>
          </a:bodyPr>
          <a:lstStyle/>
          <a:p>
            <a:pPr algn="ctr"/>
            <a:r>
              <a:rPr lang="en-US" sz="3600" b="1" dirty="0">
                <a:latin typeface="Agency FB" panose="020B0503020202020204" pitchFamily="34" charset="0"/>
              </a:rPr>
              <a:t>BAB II</a:t>
            </a:r>
            <a:endParaRPr lang="en-ID" sz="36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2508165"/>
            <a:ext cx="5314186" cy="6717721"/>
          </a:xfrm>
          <a:noFill/>
        </p:spPr>
        <p:txBody>
          <a:bodyPr>
            <a:noAutofit/>
          </a:bodyPr>
          <a:lstStyle/>
          <a:p>
            <a:pPr marL="0" indent="0" algn="just">
              <a:buNone/>
            </a:pPr>
            <a:endParaRPr lang="en-US" b="1" dirty="0">
              <a:solidFill>
                <a:srgbClr val="333333"/>
              </a:solidFill>
              <a:latin typeface="Agency FB" panose="020B0503020202020204" pitchFamily="34" charset="0"/>
              <a:cs typeface="Times New Roman" panose="02020603050405020304" pitchFamily="18" charset="0"/>
            </a:endParaRPr>
          </a:p>
          <a:p>
            <a:pPr marL="457200" indent="-457200" algn="just">
              <a:buAutoNum type="arabicPeriod" startAt="3"/>
            </a:pPr>
            <a:r>
              <a:rPr lang="en-US" sz="2400" b="1" dirty="0" err="1">
                <a:solidFill>
                  <a:srgbClr val="333333"/>
                </a:solidFill>
                <a:latin typeface="Agency FB" panose="020B0503020202020204" pitchFamily="34" charset="0"/>
                <a:cs typeface="Times New Roman" panose="02020603050405020304" pitchFamily="18" charset="0"/>
              </a:rPr>
              <a:t>Kenapa</a:t>
            </a:r>
            <a:r>
              <a:rPr lang="en-US" sz="2400" b="1" dirty="0">
                <a:solidFill>
                  <a:srgbClr val="333333"/>
                </a:solidFill>
                <a:latin typeface="Agency FB" panose="020B0503020202020204" pitchFamily="34" charset="0"/>
                <a:cs typeface="Times New Roman" panose="02020603050405020304" pitchFamily="18" charset="0"/>
              </a:rPr>
              <a:t> </a:t>
            </a:r>
            <a:r>
              <a:rPr lang="en-US" sz="2400" b="1" dirty="0" err="1">
                <a:solidFill>
                  <a:srgbClr val="333333"/>
                </a:solidFill>
                <a:latin typeface="Agency FB" panose="020B0503020202020204" pitchFamily="34" charset="0"/>
                <a:cs typeface="Times New Roman" panose="02020603050405020304" pitchFamily="18" charset="0"/>
              </a:rPr>
              <a:t>harus</a:t>
            </a:r>
            <a:r>
              <a:rPr lang="en-US" sz="2400" b="1" dirty="0">
                <a:solidFill>
                  <a:srgbClr val="333333"/>
                </a:solidFill>
                <a:latin typeface="Agency FB" panose="020B0503020202020204" pitchFamily="34" charset="0"/>
                <a:cs typeface="Times New Roman" panose="02020603050405020304" pitchFamily="18" charset="0"/>
              </a:rPr>
              <a:t> LinkedIn</a:t>
            </a:r>
          </a:p>
          <a:p>
            <a:pPr marL="0" indent="0" algn="just">
              <a:buNone/>
            </a:pPr>
            <a:r>
              <a:rPr lang="en-US" sz="1800" b="1" dirty="0">
                <a:solidFill>
                  <a:srgbClr val="333333"/>
                </a:solidFill>
                <a:cs typeface="Times New Roman" panose="02020603050405020304" pitchFamily="18" charset="0"/>
              </a:rPr>
              <a:t>	</a:t>
            </a:r>
          </a:p>
          <a:p>
            <a:pPr marL="0" indent="0" algn="just">
              <a:buNone/>
            </a:pPr>
            <a:r>
              <a:rPr lang="en-ID" sz="1800" i="0" dirty="0">
                <a:solidFill>
                  <a:srgbClr val="464646"/>
                </a:solidFill>
                <a:effectLst/>
              </a:rPr>
              <a:t>	</a:t>
            </a:r>
            <a:r>
              <a:rPr lang="id-ID" sz="1800" i="0" dirty="0">
                <a:solidFill>
                  <a:srgbClr val="464646"/>
                </a:solidFill>
                <a:effectLst/>
              </a:rPr>
              <a:t>Karena, </a:t>
            </a:r>
            <a:r>
              <a:rPr lang="id-ID" sz="1800" b="0" i="0" dirty="0">
                <a:solidFill>
                  <a:srgbClr val="202124"/>
                </a:solidFill>
                <a:effectLst/>
              </a:rPr>
              <a:t>Memperluas</a:t>
            </a:r>
            <a:r>
              <a:rPr lang="id-ID" sz="1800" dirty="0">
                <a:solidFill>
                  <a:srgbClr val="202124"/>
                </a:solidFill>
              </a:rPr>
              <a:t> </a:t>
            </a:r>
            <a:r>
              <a:rPr lang="id-ID" sz="1800" b="0" i="0" dirty="0">
                <a:solidFill>
                  <a:srgbClr val="202124"/>
                </a:solidFill>
                <a:effectLst/>
              </a:rPr>
              <a:t>Koneksi, Dunia online memberikan kemudahan untuk dapat mengenal orang lain tanpa </a:t>
            </a:r>
            <a:r>
              <a:rPr lang="id-ID" sz="1800" i="0" dirty="0">
                <a:solidFill>
                  <a:srgbClr val="202124"/>
                </a:solidFill>
                <a:effectLst/>
              </a:rPr>
              <a:t>harus</a:t>
            </a:r>
            <a:r>
              <a:rPr lang="id-ID" sz="1800" b="0" i="0" dirty="0">
                <a:solidFill>
                  <a:srgbClr val="202124"/>
                </a:solidFill>
                <a:effectLst/>
              </a:rPr>
              <a:t> bertemu. Di</a:t>
            </a:r>
            <a:r>
              <a:rPr lang="id-ID" sz="1800" i="0" dirty="0">
                <a:solidFill>
                  <a:srgbClr val="202124"/>
                </a:solidFill>
                <a:effectLst/>
              </a:rPr>
              <a:t> LinkedIn</a:t>
            </a:r>
            <a:r>
              <a:rPr lang="id-ID" sz="1800" b="0" i="0" dirty="0">
                <a:solidFill>
                  <a:srgbClr val="202124"/>
                </a:solidFill>
                <a:effectLst/>
              </a:rPr>
              <a:t>, kamu dapat membuat profil profesional kamu dan dengan adanya profil profesional itu, kamu dapat menambah koneksi dengan orang-orang yang memiliki ketertarikan atau bekerja di bidang yang sama.</a:t>
            </a:r>
          </a:p>
          <a:p>
            <a:pPr marL="0" indent="0" algn="just">
              <a:buNone/>
            </a:pPr>
            <a:r>
              <a:rPr lang="id-ID" sz="1800" b="0" i="0" dirty="0">
                <a:effectLst/>
              </a:rPr>
              <a:t>	LinkedIn dapat membantu kamu dalam menemukan teman lama kamu yang mungkin ingin diajak kerjasama. Hal ini sangat berguna karena manusia cenderung akan lebih percaya kepada orang yang sudah dikenal sejak lama. Tentunya dengan bekerjasama berdasarkan rasa saling percaya yang tinggi akan membuahkan hasil yang tidak mengecewakan.</a:t>
            </a:r>
            <a:r>
              <a:rPr lang="id-ID" sz="1400" b="0" i="0" dirty="0">
                <a:solidFill>
                  <a:srgbClr val="666666"/>
                </a:solidFill>
                <a:effectLst/>
                <a:latin typeface="Roboto" panose="02000000000000000000" pitchFamily="2" charset="0"/>
              </a:rPr>
              <a:t> </a:t>
            </a:r>
            <a:r>
              <a:rPr lang="id-ID" sz="1800" b="0" i="0" dirty="0">
                <a:effectLst/>
              </a:rPr>
              <a:t>Banyak eksekutif perusahaan yang memiliki akun LinkedIn, Dalam LinkedIn ada fitur yang membuat kita dapat berkomunikasi dengan orang lain</a:t>
            </a:r>
            <a:r>
              <a:rPr lang="en-ID" sz="1800" b="0" i="0" dirty="0">
                <a:effectLst/>
              </a:rPr>
              <a:t>.</a:t>
            </a:r>
            <a:endParaRPr lang="en-US" sz="1800" b="1"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B9306C77-3B77-E628-D019-E011BD99E783}"/>
              </a:ext>
            </a:extLst>
          </p:cNvPr>
          <p:cNvSpPr txBox="1"/>
          <p:nvPr/>
        </p:nvSpPr>
        <p:spPr>
          <a:xfrm>
            <a:off x="1705970" y="1417707"/>
            <a:ext cx="4016298" cy="707886"/>
          </a:xfrm>
          <a:prstGeom prst="rect">
            <a:avLst/>
          </a:prstGeom>
          <a:noFill/>
        </p:spPr>
        <p:txBody>
          <a:bodyPr wrap="square" rtlCol="0">
            <a:spAutoFit/>
          </a:bodyPr>
          <a:lstStyle/>
          <a:p>
            <a:pPr algn="ctr"/>
            <a:r>
              <a:rPr lang="en-US" sz="4000" b="1" u="sng" dirty="0">
                <a:latin typeface="Agency FB" panose="020B0503020202020204" pitchFamily="34" charset="0"/>
              </a:rPr>
              <a:t>PENINJAUAN</a:t>
            </a:r>
            <a:endParaRPr lang="en-ID" sz="4000" b="1" u="sng" dirty="0">
              <a:latin typeface="Agency FB" panose="020B0503020202020204" pitchFamily="34" charset="0"/>
            </a:endParaRPr>
          </a:p>
        </p:txBody>
      </p:sp>
      <p:sp>
        <p:nvSpPr>
          <p:cNvPr id="14" name="Slide Number Placeholder 13">
            <a:extLst>
              <a:ext uri="{FF2B5EF4-FFF2-40B4-BE49-F238E27FC236}">
                <a16:creationId xmlns:a16="http://schemas.microsoft.com/office/drawing/2014/main" id="{3ECC2CD4-D4EF-0A25-4005-0FDB3C158C06}"/>
              </a:ext>
            </a:extLst>
          </p:cNvPr>
          <p:cNvSpPr>
            <a:spLocks noGrp="1"/>
          </p:cNvSpPr>
          <p:nvPr>
            <p:ph type="sldNum" sz="quarter" idx="12"/>
          </p:nvPr>
        </p:nvSpPr>
        <p:spPr/>
        <p:txBody>
          <a:bodyPr/>
          <a:lstStyle/>
          <a:p>
            <a:fld id="{9EBD6A27-4995-4CBF-B854-8FDECCDEB07A}" type="slidenum">
              <a:rPr lang="en-ID" smtClean="0"/>
              <a:t>7</a:t>
            </a:fld>
            <a:endParaRPr lang="en-ID"/>
          </a:p>
        </p:txBody>
      </p:sp>
    </p:spTree>
    <p:extLst>
      <p:ext uri="{BB962C8B-B14F-4D97-AF65-F5344CB8AC3E}">
        <p14:creationId xmlns:p14="http://schemas.microsoft.com/office/powerpoint/2010/main" val="407126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1623373"/>
            <a:ext cx="5123117" cy="7042956"/>
          </a:xfrm>
          <a:noFill/>
        </p:spPr>
        <p:txBody>
          <a:bodyPr>
            <a:noAutofit/>
          </a:bodyPr>
          <a:lstStyle/>
          <a:p>
            <a:pPr marL="0" indent="0" algn="just">
              <a:buNone/>
            </a:pPr>
            <a:endParaRPr lang="en-US" sz="2000" dirty="0">
              <a:cs typeface="Times New Roman" panose="02020603050405020304" pitchFamily="18" charset="0"/>
            </a:endParaRPr>
          </a:p>
          <a:p>
            <a:pPr marL="457200" indent="-457200" algn="just">
              <a:buAutoNum type="arabicPeriod" startAt="4"/>
            </a:pPr>
            <a:r>
              <a:rPr lang="id-ID" b="1" dirty="0">
                <a:latin typeface="Agency FB" panose="020B0503020202020204" pitchFamily="34" charset="0"/>
                <a:cs typeface="Times New Roman" panose="02020603050405020304" pitchFamily="18" charset="0"/>
              </a:rPr>
              <a:t>Keunggulan &amp; fungsinya</a:t>
            </a:r>
          </a:p>
          <a:p>
            <a:pPr marL="0" indent="0" algn="just">
              <a:buNone/>
            </a:pPr>
            <a:r>
              <a:rPr lang="id-ID" sz="2000" dirty="0">
                <a:cs typeface="Times New Roman" panose="02020603050405020304" pitchFamily="18" charset="0"/>
              </a:rPr>
              <a:t>	</a:t>
            </a:r>
          </a:p>
          <a:p>
            <a:pPr marL="0" indent="0" algn="just">
              <a:buNone/>
            </a:pPr>
            <a:r>
              <a:rPr lang="id-ID" sz="2000" dirty="0">
                <a:cs typeface="Times New Roman" panose="02020603050405020304" pitchFamily="18" charset="0"/>
              </a:rPr>
              <a:t>	</a:t>
            </a:r>
            <a:r>
              <a:rPr lang="id-ID" sz="1800" b="0" i="0" dirty="0">
                <a:solidFill>
                  <a:srgbClr val="333333"/>
                </a:solidFill>
                <a:effectLst/>
              </a:rPr>
              <a:t>Tahukah Anda bahwa LinkedIn, platform jejaring sosial profesional, sebenarnya sudah ada lebih lama dari Facebook, Twitter, Snapchat, dan Instagram? Tapi sekarang lebih relevan dari sebelumnya sehingga mempunyai banyak pengguna dari seluruh dunia. Platform ini mampu menampung lebih dari 600 juta profil profesional, yang berarti pasokan koneksi jaringan dan peluang kerja yang hampir tidak terbatas. Dari mencari pekerjaan baru hingga mempertahankan merek pribadi Anda, LinkedIn adalah bagian penting untuk menjadi profesional penuh di industri apapun saat ini. Berikut beberapa </a:t>
            </a:r>
            <a:r>
              <a:rPr lang="id-ID" sz="1800" b="0" i="0" u="sng" dirty="0">
                <a:solidFill>
                  <a:srgbClr val="333333"/>
                </a:solidFill>
                <a:effectLst/>
              </a:rPr>
              <a:t>keunggulan </a:t>
            </a:r>
            <a:r>
              <a:rPr lang="id-ID" sz="1800" b="0" i="0" dirty="0">
                <a:solidFill>
                  <a:srgbClr val="333333"/>
                </a:solidFill>
                <a:effectLst/>
              </a:rPr>
              <a:t>dan </a:t>
            </a:r>
            <a:r>
              <a:rPr lang="id-ID" sz="1800" b="0" i="0" u="sng" dirty="0">
                <a:solidFill>
                  <a:srgbClr val="333333"/>
                </a:solidFill>
                <a:effectLst/>
              </a:rPr>
              <a:t>fungsi </a:t>
            </a:r>
            <a:r>
              <a:rPr lang="id-ID" sz="1800" b="0" i="0" dirty="0">
                <a:solidFill>
                  <a:srgbClr val="333333"/>
                </a:solidFill>
                <a:effectLst/>
              </a:rPr>
              <a:t>dari LinkedIn :</a:t>
            </a:r>
          </a:p>
          <a:p>
            <a:pPr algn="just"/>
            <a:r>
              <a:rPr lang="id-ID" sz="1800" b="1" i="0" dirty="0">
                <a:solidFill>
                  <a:srgbClr val="000000"/>
                </a:solidFill>
                <a:effectLst/>
              </a:rPr>
              <a:t>Memanfaatkan jaringan pekerjaan yang luas</a:t>
            </a:r>
            <a:endParaRPr lang="id-ID" sz="1800" b="1" i="0" dirty="0">
              <a:solidFill>
                <a:srgbClr val="64686E"/>
              </a:solidFill>
              <a:effectLst/>
            </a:endParaRPr>
          </a:p>
          <a:p>
            <a:pPr marL="0" indent="0" algn="just">
              <a:buNone/>
            </a:pPr>
            <a:r>
              <a:rPr lang="id-ID" sz="1800" i="0" dirty="0">
                <a:solidFill>
                  <a:srgbClr val="333333"/>
                </a:solidFill>
                <a:effectLst/>
              </a:rPr>
              <a:t>	Keunggulan, manfaat atau fungsi utama dari platform ini adalah Anda dapat mencari papan pekerjaan bahkan melamar pekerjaan melalui platform jaringan. Disini pengguna dapat mencari pekerjaan dengan kata kunci dan lokasi.</a:t>
            </a:r>
          </a:p>
          <a:p>
            <a:pPr algn="just"/>
            <a:endParaRPr lang="en-ID" sz="1800"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Slide Number Placeholder 10">
            <a:extLst>
              <a:ext uri="{FF2B5EF4-FFF2-40B4-BE49-F238E27FC236}">
                <a16:creationId xmlns:a16="http://schemas.microsoft.com/office/drawing/2014/main" id="{9CCD6EA7-777A-E815-1626-7EF0ADA21406}"/>
              </a:ext>
            </a:extLst>
          </p:cNvPr>
          <p:cNvSpPr>
            <a:spLocks noGrp="1"/>
          </p:cNvSpPr>
          <p:nvPr>
            <p:ph type="sldNum" sz="quarter" idx="12"/>
          </p:nvPr>
        </p:nvSpPr>
        <p:spPr/>
        <p:txBody>
          <a:bodyPr/>
          <a:lstStyle/>
          <a:p>
            <a:fld id="{9EBD6A27-4995-4CBF-B854-8FDECCDEB07A}" type="slidenum">
              <a:rPr lang="en-ID" smtClean="0"/>
              <a:t>8</a:t>
            </a:fld>
            <a:endParaRPr lang="en-ID"/>
          </a:p>
        </p:txBody>
      </p:sp>
    </p:spTree>
    <p:extLst>
      <p:ext uri="{BB962C8B-B14F-4D97-AF65-F5344CB8AC3E}">
        <p14:creationId xmlns:p14="http://schemas.microsoft.com/office/powerpoint/2010/main" val="346080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A1E011-9A14-3062-B00D-EC5E7CCAA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21110"/>
            <a:ext cx="686564" cy="766807"/>
          </a:xfrm>
          <a:prstGeom prst="rect">
            <a:avLst/>
          </a:prstGeom>
          <a:ln>
            <a:gradFill>
              <a:gsLst>
                <a:gs pos="0">
                  <a:schemeClr val="accent1">
                    <a:alpha val="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6" name="Rectangle 5">
            <a:extLst>
              <a:ext uri="{FF2B5EF4-FFF2-40B4-BE49-F238E27FC236}">
                <a16:creationId xmlns:a16="http://schemas.microsoft.com/office/drawing/2014/main" id="{3CC0DA30-4174-F5C1-D891-D3DA70FF7AF0}"/>
              </a:ext>
            </a:extLst>
          </p:cNvPr>
          <p:cNvSpPr/>
          <p:nvPr/>
        </p:nvSpPr>
        <p:spPr>
          <a:xfrm>
            <a:off x="0" y="0"/>
            <a:ext cx="1086614" cy="10287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FC90181A-D401-0EA5-7FF7-7B467640CE88}"/>
              </a:ext>
            </a:extLst>
          </p:cNvPr>
          <p:cNvSpPr>
            <a:spLocks noGrp="1"/>
          </p:cNvSpPr>
          <p:nvPr>
            <p:ph idx="1"/>
          </p:nvPr>
        </p:nvSpPr>
        <p:spPr>
          <a:xfrm>
            <a:off x="1086614" y="1609724"/>
            <a:ext cx="5273244" cy="7042956"/>
          </a:xfrm>
          <a:noFill/>
        </p:spPr>
        <p:txBody>
          <a:bodyPr>
            <a:noAutofit/>
          </a:bodyPr>
          <a:lstStyle/>
          <a:p>
            <a:pPr marL="0" indent="0" algn="just">
              <a:buNone/>
            </a:pPr>
            <a:endParaRPr lang="en-US" sz="2000" dirty="0">
              <a:cs typeface="Times New Roman" panose="02020603050405020304" pitchFamily="18" charset="0"/>
            </a:endParaRPr>
          </a:p>
          <a:p>
            <a:pPr marL="0" indent="0" algn="just">
              <a:buNone/>
            </a:pPr>
            <a:r>
              <a:rPr lang="id-ID" sz="1800" b="0" i="0" dirty="0">
                <a:solidFill>
                  <a:srgbClr val="333333"/>
                </a:solidFill>
                <a:effectLst/>
              </a:rPr>
              <a:t>	Meskipun Anda tidak sedang mencari pekerjaan baru secara aktif, Anda dapat mengatur pemberitahuan pekerjaan berdasarkan minat karir Anda untuk secara teratur menerima pembaruan email dan terus mengikuti perkembangan. Anda juga bisa diam-diam tentang itu. Jika Anda terhubung dengan rekan kerja dan manajer, aktifkan tombol I’m Interested, yang akan memberi tahu perekrut bahwa Anda terbuka untuk mendengar tentang peluang baru.</a:t>
            </a:r>
            <a:br>
              <a:rPr lang="id-ID" sz="1800" dirty="0"/>
            </a:br>
            <a:r>
              <a:rPr lang="id-ID" sz="1800" b="0" i="0" dirty="0">
                <a:solidFill>
                  <a:srgbClr val="333333"/>
                </a:solidFill>
                <a:effectLst/>
              </a:rPr>
              <a:t> </a:t>
            </a:r>
            <a:br>
              <a:rPr lang="id-ID" sz="1800" dirty="0"/>
            </a:br>
            <a:r>
              <a:rPr lang="id-ID" sz="1800" dirty="0"/>
              <a:t>	</a:t>
            </a:r>
            <a:r>
              <a:rPr lang="id-ID" sz="1800" b="0" i="0" dirty="0">
                <a:solidFill>
                  <a:srgbClr val="333333"/>
                </a:solidFill>
                <a:effectLst/>
              </a:rPr>
              <a:t>LinkedIn akan menyembunyikan undangan terbuka ini dari orang-orang di perusahaan Anda saat ini. Dengan akun premium LinkedIn, Anda dapat mengakses lebih banyak informasi tentang lowongan pekerjaan. Kirim pesan langsung ke perekrut, lihat bagaimana Anda dibandingkan dengan pelamar lain melalui wawasan, dan bahkan dapatkan akses instan ke prediksi gaji.</a:t>
            </a:r>
            <a:endParaRPr lang="id-ID" sz="1800" dirty="0">
              <a:cs typeface="Times New Roman" panose="02020603050405020304" pitchFamily="18" charset="0"/>
            </a:endParaRPr>
          </a:p>
        </p:txBody>
      </p:sp>
      <p:pic>
        <p:nvPicPr>
          <p:cNvPr id="5" name="Picture 4">
            <a:extLst>
              <a:ext uri="{FF2B5EF4-FFF2-40B4-BE49-F238E27FC236}">
                <a16:creationId xmlns:a16="http://schemas.microsoft.com/office/drawing/2014/main" id="{9D9E6E12-0E3E-554F-BBF8-0DB241C30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737" y="231048"/>
            <a:ext cx="1086614" cy="546929"/>
          </a:xfrm>
          <a:prstGeom prst="rect">
            <a:avLst/>
          </a:prstGeom>
          <a:noFill/>
          <a:ln>
            <a:gradFill>
              <a:gsLst>
                <a:gs pos="800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F68E15A7-4236-B95B-A5FB-D09F819E9CBA}"/>
              </a:ext>
            </a:extLst>
          </p:cNvPr>
          <p:cNvSpPr/>
          <p:nvPr/>
        </p:nvSpPr>
        <p:spPr>
          <a:xfrm>
            <a:off x="5343144" y="109493"/>
            <a:ext cx="1524000" cy="76680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Slide Number Placeholder 10">
            <a:extLst>
              <a:ext uri="{FF2B5EF4-FFF2-40B4-BE49-F238E27FC236}">
                <a16:creationId xmlns:a16="http://schemas.microsoft.com/office/drawing/2014/main" id="{CBBDB2F5-1497-B306-CF69-8C11BFA44FBC}"/>
              </a:ext>
            </a:extLst>
          </p:cNvPr>
          <p:cNvSpPr>
            <a:spLocks noGrp="1"/>
          </p:cNvSpPr>
          <p:nvPr>
            <p:ph type="sldNum" sz="quarter" idx="12"/>
          </p:nvPr>
        </p:nvSpPr>
        <p:spPr/>
        <p:txBody>
          <a:bodyPr/>
          <a:lstStyle/>
          <a:p>
            <a:fld id="{9EBD6A27-4995-4CBF-B854-8FDECCDEB07A}" type="slidenum">
              <a:rPr lang="en-ID" smtClean="0"/>
              <a:t>9</a:t>
            </a:fld>
            <a:endParaRPr lang="en-ID"/>
          </a:p>
        </p:txBody>
      </p:sp>
    </p:spTree>
    <p:extLst>
      <p:ext uri="{BB962C8B-B14F-4D97-AF65-F5344CB8AC3E}">
        <p14:creationId xmlns:p14="http://schemas.microsoft.com/office/powerpoint/2010/main" val="135993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1483</Words>
  <Application>Microsoft Office PowerPoint</Application>
  <PresentationFormat>A4 Paper (210x297 mm)</PresentationFormat>
  <Paragraphs>96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Agency FB</vt:lpstr>
      <vt:lpstr>Arial</vt:lpstr>
      <vt:lpstr>Bahnschrift SemiBold SemiConden</vt:lpstr>
      <vt:lpstr>Calibri</vt:lpstr>
      <vt:lpstr>Calibri Light</vt:lpstr>
      <vt:lpstr>Fjalla One</vt:lpstr>
      <vt:lpstr>Lato</vt:lpstr>
      <vt:lpstr>Roboto</vt:lpstr>
      <vt:lpstr>times new roman</vt:lpstr>
      <vt:lpstr>Office Theme</vt:lpstr>
      <vt:lpstr>PowerPoint Presentation</vt:lpstr>
      <vt:lpstr>KATA PENGANTAR</vt:lpstr>
      <vt:lpstr>DAFTAR ISI</vt:lpstr>
      <vt:lpstr>BAB I</vt:lpstr>
      <vt:lpstr>PowerPoint Presentation</vt:lpstr>
      <vt:lpstr>PowerPoint Presentation</vt:lpstr>
      <vt:lpstr>BAB II</vt:lpstr>
      <vt:lpstr>PowerPoint Presentation</vt:lpstr>
      <vt:lpstr>PowerPoint Presentation</vt:lpstr>
      <vt:lpstr>PowerPoint Presentation</vt:lpstr>
      <vt:lpstr>PowerPoint Presentation</vt:lpstr>
      <vt:lpstr>BAB II1</vt:lpstr>
      <vt:lpstr>BAB 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DM-2</dc:creator>
  <cp:lastModifiedBy>DM-2</cp:lastModifiedBy>
  <cp:revision>4</cp:revision>
  <dcterms:created xsi:type="dcterms:W3CDTF">2022-06-27T02:36:13Z</dcterms:created>
  <dcterms:modified xsi:type="dcterms:W3CDTF">2022-06-29T05:41:42Z</dcterms:modified>
</cp:coreProperties>
</file>