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58" r:id="rId7"/>
    <p:sldId id="266" r:id="rId8"/>
    <p:sldId id="270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11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3A1FC-E92F-4F0E-BDDF-853EA1707259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F293-3B4A-4C09-B833-DF2909DAFF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344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6F293-3B4A-4C09-B833-DF2909DAFF77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987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F8FA6E-1A8F-5B8B-EB2A-660420FB87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6349-812C-2D58-3E92-8D291A87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A331-0C6B-D3E5-7754-C2521F28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463F8-D4AC-2BB7-6CA8-7668730D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4FAF1-F03B-5E7D-6479-2F924AA5EC53}"/>
              </a:ext>
            </a:extLst>
          </p:cNvPr>
          <p:cNvSpPr/>
          <p:nvPr userDrawn="1"/>
        </p:nvSpPr>
        <p:spPr>
          <a:xfrm flipV="1">
            <a:off x="0" y="1122363"/>
            <a:ext cx="12192000" cy="24796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87E62-EEAE-D815-E306-48B438385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3085"/>
          </a:xfrm>
        </p:spPr>
        <p:txBody>
          <a:bodyPr anchor="b"/>
          <a:lstStyle>
            <a:lvl1pPr algn="ctr">
              <a:defRPr sz="6000">
                <a:solidFill>
                  <a:schemeClr val="accent4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04E1E-60B0-2FA0-C3E5-653C1392D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61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59F8-B1E3-F5DC-72E8-B78AEED7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4167-2D20-8F24-0186-2AFA68EF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DF61C-2ADA-EF49-F5E1-0244ADCAF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9B89-CDDA-86BD-9105-E4EAE3FB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B0BC9-626D-518E-0447-28C06320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CB8B-AABB-6E64-C04D-9BC6AB5C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318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0721-88F2-3E7F-2937-DD41916A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EA00F-4E85-62C5-0931-BAB6093CB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AC327-F279-78FB-D973-39D45D77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2CB81-A786-C213-8D0B-CBF8642A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ADFA-0C6A-801F-952A-150BECCD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593E2-DDED-5575-7954-3AED54D8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790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FE9E-4111-8AF6-93B5-F9E3B934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22354-7537-F54F-CFE0-879D2FCC0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A178-79D7-A209-7FEE-7896B6A5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E77D-30CF-D450-7369-80D0AD16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89AA-D930-A36D-7FE3-81873E76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776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89711-2BF6-71CA-28C8-B3EAF8F11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A8A8F-41E6-90A9-BAEC-2FC3C035A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4674-5D13-0B61-2455-B94A8C5C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6979-F6BE-C151-BD54-4391059E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58F1-4D37-1A18-31E6-A8E21FFF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769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A9917F-A76F-23EC-9E5B-3469C65D8B4A}"/>
              </a:ext>
            </a:extLst>
          </p:cNvPr>
          <p:cNvSpPr/>
          <p:nvPr userDrawn="1"/>
        </p:nvSpPr>
        <p:spPr>
          <a:xfrm>
            <a:off x="0" y="-13247"/>
            <a:ext cx="12192000" cy="183622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DB6D3-BD2A-28D4-3B53-6A80B42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4" y="184149"/>
            <a:ext cx="10515600" cy="1325563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8951-01A1-602B-E949-5C9CDE8E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1727A-9151-1BBE-72C9-51F1E4C9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4974-EA0E-239A-3C67-08D5BF57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B9F1-86B2-8EA0-99BB-61E9ADC2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0A45C2-698D-0FA7-06AF-F48D1DC3A859}"/>
              </a:ext>
            </a:extLst>
          </p:cNvPr>
          <p:cNvSpPr/>
          <p:nvPr userDrawn="1"/>
        </p:nvSpPr>
        <p:spPr>
          <a:xfrm>
            <a:off x="8153400" y="-1"/>
            <a:ext cx="4054366" cy="1822978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6DAE85-CC14-AE4D-EF9A-F9BC85DBE4DF}"/>
              </a:ext>
            </a:extLst>
          </p:cNvPr>
          <p:cNvSpPr/>
          <p:nvPr userDrawn="1"/>
        </p:nvSpPr>
        <p:spPr>
          <a:xfrm>
            <a:off x="0" y="6492876"/>
            <a:ext cx="12207766" cy="3624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2DB036-6BA1-83AA-95F9-FD42EDDB06E1}"/>
              </a:ext>
            </a:extLst>
          </p:cNvPr>
          <p:cNvSpPr/>
          <p:nvPr userDrawn="1"/>
        </p:nvSpPr>
        <p:spPr>
          <a:xfrm>
            <a:off x="10641724" y="6495524"/>
            <a:ext cx="1581808" cy="362476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27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B84DE4-72D5-DBFC-5674-B854A1A4A708}"/>
              </a:ext>
            </a:extLst>
          </p:cNvPr>
          <p:cNvSpPr/>
          <p:nvPr userDrawn="1"/>
        </p:nvSpPr>
        <p:spPr>
          <a:xfrm>
            <a:off x="0" y="-13247"/>
            <a:ext cx="12192000" cy="18362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DB6D3-BD2A-28D4-3B53-6A80B422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8951-01A1-602B-E949-5C9CDE8E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240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1727A-9151-1BBE-72C9-51F1E4C9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4974-EA0E-239A-3C67-08D5BF57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B9F1-86B2-8EA0-99BB-61E9ADC2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F78DF42-2B7B-6E8D-3020-C697B0E28D9A}"/>
              </a:ext>
            </a:extLst>
          </p:cNvPr>
          <p:cNvSpPr/>
          <p:nvPr userDrawn="1"/>
        </p:nvSpPr>
        <p:spPr>
          <a:xfrm>
            <a:off x="8610600" y="-1"/>
            <a:ext cx="3597166" cy="1822978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F5C063-EE6A-4684-6017-B113C85BEFD7}"/>
              </a:ext>
            </a:extLst>
          </p:cNvPr>
          <p:cNvSpPr/>
          <p:nvPr userDrawn="1"/>
        </p:nvSpPr>
        <p:spPr>
          <a:xfrm>
            <a:off x="0" y="6492874"/>
            <a:ext cx="12192000" cy="3783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323B4E1-84D1-B37C-ABCF-CF9D2F8ED487}"/>
              </a:ext>
            </a:extLst>
          </p:cNvPr>
          <p:cNvSpPr/>
          <p:nvPr userDrawn="1"/>
        </p:nvSpPr>
        <p:spPr>
          <a:xfrm>
            <a:off x="10594428" y="6506121"/>
            <a:ext cx="1613338" cy="365125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979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8547773-D7E2-33A9-6225-8E2E1682AD13}"/>
              </a:ext>
            </a:extLst>
          </p:cNvPr>
          <p:cNvSpPr/>
          <p:nvPr userDrawn="1"/>
        </p:nvSpPr>
        <p:spPr>
          <a:xfrm>
            <a:off x="15765" y="6356348"/>
            <a:ext cx="4966138" cy="4890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9917F-A76F-23EC-9E5B-3469C65D8B4A}"/>
              </a:ext>
            </a:extLst>
          </p:cNvPr>
          <p:cNvSpPr/>
          <p:nvPr userDrawn="1"/>
        </p:nvSpPr>
        <p:spPr>
          <a:xfrm>
            <a:off x="0" y="-13247"/>
            <a:ext cx="4966138" cy="685859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DB6D3-BD2A-28D4-3B53-6A80B42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20" y="1346716"/>
            <a:ext cx="3781097" cy="333971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8951-01A1-602B-E949-5C9CDE8E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106" y="472966"/>
            <a:ext cx="5757041" cy="54548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1727A-9151-1BBE-72C9-51F1E4C9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22/07/2022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4974-EA0E-239A-3C67-08D5BF57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B9F1-86B2-8EA0-99BB-61E9ADC2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0A45C2-698D-0FA7-06AF-F48D1DC3A859}"/>
              </a:ext>
            </a:extLst>
          </p:cNvPr>
          <p:cNvSpPr/>
          <p:nvPr userDrawn="1"/>
        </p:nvSpPr>
        <p:spPr>
          <a:xfrm rot="10800000">
            <a:off x="21648" y="-13248"/>
            <a:ext cx="2188151" cy="486214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EC18F-8C60-CAE4-3C76-E02DA65921E3}"/>
              </a:ext>
            </a:extLst>
          </p:cNvPr>
          <p:cNvSpPr/>
          <p:nvPr userDrawn="1"/>
        </p:nvSpPr>
        <p:spPr>
          <a:xfrm>
            <a:off x="3389587" y="6605752"/>
            <a:ext cx="1584434" cy="239600"/>
          </a:xfrm>
          <a:custGeom>
            <a:avLst/>
            <a:gdLst>
              <a:gd name="connsiteX0" fmla="*/ 850827 w 3212852"/>
              <a:gd name="connsiteY0" fmla="*/ 0 h 1812378"/>
              <a:gd name="connsiteX1" fmla="*/ 3212852 w 3212852"/>
              <a:gd name="connsiteY1" fmla="*/ 0 h 1812378"/>
              <a:gd name="connsiteX2" fmla="*/ 3212852 w 3212852"/>
              <a:gd name="connsiteY2" fmla="*/ 1812378 h 1812378"/>
              <a:gd name="connsiteX3" fmla="*/ 0 w 3212852"/>
              <a:gd name="connsiteY3" fmla="*/ 1812378 h 18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852" h="1812378">
                <a:moveTo>
                  <a:pt x="850827" y="0"/>
                </a:moveTo>
                <a:lnTo>
                  <a:pt x="3212852" y="0"/>
                </a:lnTo>
                <a:lnTo>
                  <a:pt x="3212852" y="1812378"/>
                </a:lnTo>
                <a:lnTo>
                  <a:pt x="0" y="181237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0800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5AB4-F3D7-E1A5-082F-98D038CC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3C5F-A37E-4AB9-7C51-E35968EB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BBE7-2748-0B01-FBBC-5DC7398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B7CF-707D-CBD2-30BA-07954FA1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87A5-D860-52BC-1CB6-8F563467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590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C8E4-6545-D2E6-4CE5-679313DB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2E17-B833-E515-182F-C13B30B7E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D4965-9572-A847-F03F-3F38DC817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FBF9-FA02-E7A2-7F9F-28FFB7CF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E75C-831C-2E87-049B-0837627A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D8384-A843-8E38-6D3E-1281AE3D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859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9C3B-8125-BAD8-7ED4-2467E4B1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592F5-0E46-1F74-C59A-09637286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41CF-00C4-ED47-D0EA-1B3B464CC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3EABB-BE37-8279-57E2-1A818513A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43552-229F-EF9C-704A-621E8E3CE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AB0B6-EED8-CF2A-EF02-97C9C1CD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4D607-2415-EC07-B501-535888C5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3B179-CE5D-039F-8640-E043D407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11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505E-80F1-373C-998F-87F7294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CD46F-634C-235C-2DFC-61481A24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C2B39-4C06-D6F6-A40D-DC1AB2E7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290FD-4B0F-F48C-51EF-E21FF3D5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039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41DE9-32D6-FB7C-838C-C8370F82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56B3-3986-46FC-8D38-B25BB5E658BB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4FCEF-3490-6CC6-47A6-628A2B30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B30A2-FF49-F893-9775-5148F6E0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4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C4078-4824-8A8B-25B5-43A6135A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BDF70-BD90-8378-4D9B-02B829FB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4A6D-008E-B743-48EE-F040E8E40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56B3-3986-46FC-8D38-B25BB5E658BB}" type="datetimeFigureOut">
              <a:rPr lang="en-ID" smtClean="0"/>
              <a:t>22/07/2022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2C51-8A06-8721-8A00-F01FC807B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73707-E293-2BC0-CE9F-969B37920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BA28-6260-4820-8FFD-DCB68483DD91}" type="slidenum">
              <a:rPr lang="en-ID" smtClean="0"/>
              <a:t>‹#›</a:t>
            </a:fld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FB2014-2A88-F927-B5D7-FEA32CBB98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88" y="3257870"/>
            <a:ext cx="1487624" cy="1487624"/>
          </a:xfrm>
          <a:prstGeom prst="rect">
            <a:avLst/>
          </a:prstGeom>
          <a:effectLst>
            <a:outerShdw blurRad="76200" dir="9240000" algn="ctr" rotWithShape="0">
              <a:srgbClr val="000000">
                <a:alpha val="52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B7D02B-66AC-7B21-40F5-7301FFA94125}"/>
              </a:ext>
            </a:extLst>
          </p:cNvPr>
          <p:cNvSpPr/>
          <p:nvPr userDrawn="1"/>
        </p:nvSpPr>
        <p:spPr>
          <a:xfrm>
            <a:off x="5281127" y="3172408"/>
            <a:ext cx="1632857" cy="167018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232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075" y="1294809"/>
            <a:ext cx="9144000" cy="1873085"/>
          </a:xfrm>
        </p:spPr>
        <p:txBody>
          <a:bodyPr/>
          <a:lstStyle/>
          <a:p>
            <a:pPr algn="ctr"/>
            <a:r>
              <a:rPr lang="en-US" dirty="0" err="1"/>
              <a:t>Tugas</a:t>
            </a:r>
            <a:r>
              <a:rPr lang="en-US" dirty="0"/>
              <a:t> Python</a:t>
            </a:r>
            <a:br>
              <a:rPr lang="en-US" dirty="0"/>
            </a:br>
            <a:r>
              <a:rPr lang="en-US" sz="2800" dirty="0"/>
              <a:t>( 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Rekursif</a:t>
            </a:r>
            <a:r>
              <a:rPr lang="en-US" sz="2800" dirty="0"/>
              <a:t> )</a:t>
            </a:r>
            <a:endParaRPr lang="en-ID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9D942-1EF5-97C4-4967-29C39E945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5" y="117258"/>
            <a:ext cx="810480" cy="905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660939-5C7F-653E-7537-52042DFBD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57" y="197276"/>
            <a:ext cx="1480468" cy="7451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693EF1-7F00-D209-28C0-744EC0B08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27" y="1642728"/>
            <a:ext cx="1177246" cy="11772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B898F4-8407-6F97-BD0E-412E386568B6}"/>
              </a:ext>
            </a:extLst>
          </p:cNvPr>
          <p:cNvSpPr txBox="1"/>
          <p:nvPr/>
        </p:nvSpPr>
        <p:spPr>
          <a:xfrm>
            <a:off x="253950" y="5965448"/>
            <a:ext cx="568512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/>
              <a:t>Pesantren PeTIK II Jombang YBM PLN </a:t>
            </a:r>
          </a:p>
          <a:p>
            <a:r>
              <a:rPr lang="id-ID" dirty="0"/>
              <a:t> </a:t>
            </a:r>
            <a:r>
              <a:rPr lang="id-ID" sz="1600" dirty="0"/>
              <a:t>Denanyar Utara, Plosogeneng,</a:t>
            </a:r>
          </a:p>
          <a:p>
            <a:r>
              <a:rPr lang="id-ID" sz="1600" dirty="0"/>
              <a:t> Kec. Jombang, Kabupaten Jombang, Jawa Timur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CAB2B-9F0E-80B8-1C70-6F62960E56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427" b="64218" l="10000" r="97750">
                        <a14:foregroundMark x1="39250" y1="44550" x2="39250" y2="44550"/>
                        <a14:foregroundMark x1="41750" y1="43957" x2="41750" y2="43957"/>
                        <a14:foregroundMark x1="45500" y1="43602" x2="46000" y2="43720"/>
                        <a14:foregroundMark x1="48250" y1="43128" x2="59250" y2="42773"/>
                        <a14:foregroundMark x1="59250" y1="42773" x2="59250" y2="42654"/>
                        <a14:foregroundMark x1="52750" y1="40995" x2="68250" y2="39455"/>
                        <a14:foregroundMark x1="69500" y1="39100" x2="86000" y2="38626"/>
                        <a14:foregroundMark x1="86750" y1="38981" x2="95000" y2="38744"/>
                        <a14:foregroundMark x1="96000" y1="39692" x2="97750" y2="43009"/>
                        <a14:foregroundMark x1="95000" y1="43365" x2="95000" y2="43365"/>
                        <a14:foregroundMark x1="94000" y1="49408" x2="94000" y2="49408"/>
                        <a14:foregroundMark x1="93750" y1="50000" x2="93750" y2="50237"/>
                        <a14:foregroundMark x1="93250" y1="50237" x2="94000" y2="51777"/>
                        <a14:foregroundMark x1="93250" y1="50237" x2="93000" y2="54621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944" b="31945"/>
          <a:stretch/>
        </p:blipFill>
        <p:spPr>
          <a:xfrm>
            <a:off x="6762900" y="3518926"/>
            <a:ext cx="5267325" cy="3906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714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7" y="316993"/>
            <a:ext cx="9348103" cy="1152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 </a:t>
            </a:r>
            <a:r>
              <a:rPr lang="en-US" dirty="0" err="1"/>
              <a:t>perulangan</a:t>
            </a:r>
            <a:r>
              <a:rPr lang="en-US" dirty="0"/>
              <a:t>(looping) </a:t>
            </a:r>
            <a:r>
              <a:rPr lang="en-US" dirty="0" err="1"/>
              <a:t>dalam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278"/>
            <a:ext cx="10515600" cy="38238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nn-NO" b="1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1. While Loop</a:t>
            </a:r>
            <a:endParaRPr lang="nn-NO" b="0" i="0" dirty="0">
              <a:solidFill>
                <a:srgbClr val="404040"/>
              </a:solidFill>
              <a:effectLst/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nn-NO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While digunakan untuk mengeksekusi kode program secara berulang-ulang selama kondisi yang ditentukan benar.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2. Do…While</a:t>
            </a:r>
          </a:p>
          <a:p>
            <a:pPr marL="0" indent="0" algn="just">
              <a:buNone/>
            </a:pP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Perintah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do…while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bekerja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mengeksekusi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blok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kode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terlebih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dulu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kemudian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memeriksa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kondisi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, dan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menjalankan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blok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kode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ketika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kondisi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ditentukan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benar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D" b="1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3. For Loop</a:t>
            </a:r>
          </a:p>
          <a:p>
            <a:pPr marL="0" indent="0" algn="just">
              <a:buNone/>
            </a:pP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Struktur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perulangan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ini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akan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mengulang-ulang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eksekusi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beberapa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baris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kode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program di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dalamnya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berdasarkan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perubahan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isi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sebuah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variabel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. Jika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isi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variabel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yang di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acu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sudah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sampai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titik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akhir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maka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perulangan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akan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berhenti</a:t>
            </a:r>
            <a:r>
              <a:rPr lang="en-ID" b="0" i="0" dirty="0">
                <a:solidFill>
                  <a:srgbClr val="404040"/>
                </a:solidFill>
                <a:effectLst/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55A0F-47C7-6901-A278-D8A650F17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03" y="5807086"/>
            <a:ext cx="596839" cy="666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95F131-0C1A-8BFC-787E-38B027466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089" y="5950000"/>
            <a:ext cx="943114" cy="4747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C4802D-3C7E-2A93-1FBC-26B472042622}"/>
              </a:ext>
            </a:extLst>
          </p:cNvPr>
          <p:cNvCxnSpPr>
            <a:cxnSpLocks/>
          </p:cNvCxnSpPr>
          <p:nvPr/>
        </p:nvCxnSpPr>
        <p:spPr>
          <a:xfrm>
            <a:off x="10877196" y="5848349"/>
            <a:ext cx="0" cy="678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4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4" y="394138"/>
            <a:ext cx="8124037" cy="1115574"/>
          </a:xfrm>
        </p:spPr>
        <p:txBody>
          <a:bodyPr>
            <a:normAutofit fontScale="90000"/>
          </a:bodyPr>
          <a:lstStyle/>
          <a:p>
            <a:pPr algn="ctr"/>
            <a:r>
              <a:rPr lang="en-ID" sz="4400" dirty="0" err="1"/>
              <a:t>fungsi</a:t>
            </a:r>
            <a:r>
              <a:rPr lang="en-ID" sz="4400" dirty="0"/>
              <a:t> </a:t>
            </a:r>
            <a:r>
              <a:rPr lang="en-ID" sz="4400" dirty="0" err="1"/>
              <a:t>rekursif</a:t>
            </a:r>
            <a:r>
              <a:rPr lang="en-ID" sz="4400" dirty="0"/>
              <a:t> </a:t>
            </a:r>
            <a:r>
              <a:rPr lang="en-ID" sz="4400" dirty="0" err="1"/>
              <a:t>mengandung</a:t>
            </a:r>
            <a:r>
              <a:rPr lang="en-ID" sz="4400" dirty="0"/>
              <a:t> </a:t>
            </a:r>
            <a:r>
              <a:rPr lang="en-ID" sz="4400" dirty="0" err="1"/>
              <a:t>dua</a:t>
            </a:r>
            <a:r>
              <a:rPr lang="en-ID" sz="4400" dirty="0"/>
              <a:t> </a:t>
            </a:r>
            <a:r>
              <a:rPr lang="en-ID" sz="4400" dirty="0" err="1"/>
              <a:t>macam</a:t>
            </a:r>
            <a:r>
              <a:rPr lang="en-ID" sz="4400" dirty="0"/>
              <a:t> </a:t>
            </a:r>
            <a:r>
              <a:rPr lang="en-ID" sz="4400" dirty="0" err="1"/>
              <a:t>kasus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803" y="1771651"/>
            <a:ext cx="8699400" cy="4351338"/>
          </a:xfrm>
        </p:spPr>
        <p:txBody>
          <a:bodyPr/>
          <a:lstStyle/>
          <a:p>
            <a:pPr marL="0" indent="0">
              <a:buNone/>
            </a:pPr>
            <a:endParaRPr lang="en-ID" sz="2000" dirty="0"/>
          </a:p>
          <a:p>
            <a:pPr marL="514350" indent="-514350" algn="just">
              <a:buAutoNum type="arabicPeriod"/>
            </a:pPr>
            <a:r>
              <a:rPr lang="en-ID" dirty="0" err="1">
                <a:latin typeface="Arial Narrow" panose="020B0606020202030204" pitchFamily="34" charset="0"/>
              </a:rPr>
              <a:t>satu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atau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lebih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kasus</a:t>
            </a:r>
            <a:r>
              <a:rPr lang="en-ID" dirty="0">
                <a:latin typeface="Arial Narrow" panose="020B0606020202030204" pitchFamily="34" charset="0"/>
              </a:rPr>
              <a:t> yang </a:t>
            </a:r>
            <a:r>
              <a:rPr lang="en-ID" dirty="0" err="1">
                <a:latin typeface="Arial Narrow" panose="020B0606020202030204" pitchFamily="34" charset="0"/>
              </a:rPr>
              <a:t>pemecahan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masalahnya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dilakukan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dengan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menyelesaikan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masalah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serupa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yg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lebih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sederhana</a:t>
            </a:r>
            <a:r>
              <a:rPr lang="en-ID" dirty="0">
                <a:latin typeface="Arial Narrow" panose="020B0606020202030204" pitchFamily="34" charset="0"/>
              </a:rPr>
              <a:t> (</a:t>
            </a:r>
            <a:r>
              <a:rPr lang="en-ID" dirty="0" err="1">
                <a:latin typeface="Arial Narrow" panose="020B0606020202030204" pitchFamily="34" charset="0"/>
              </a:rPr>
              <a:t>menggunakan</a:t>
            </a:r>
            <a:r>
              <a:rPr lang="en-ID" dirty="0">
                <a:latin typeface="Arial Narrow" panose="020B0606020202030204" pitchFamily="34" charset="0"/>
              </a:rPr>
              <a:t> recursive call).</a:t>
            </a:r>
          </a:p>
          <a:p>
            <a:pPr marL="514350" indent="-514350" algn="just">
              <a:buAutoNum type="arabicPeriod"/>
            </a:pP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satu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atau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lebih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kasus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pemecahan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masalahnya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dilakukan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tanpa</a:t>
            </a:r>
            <a:r>
              <a:rPr lang="en-ID" dirty="0">
                <a:latin typeface="Arial Narrow" panose="020B0606020202030204" pitchFamily="34" charset="0"/>
              </a:rPr>
              <a:t> recursive  call. </a:t>
            </a:r>
            <a:r>
              <a:rPr lang="en-ID" dirty="0" err="1">
                <a:latin typeface="Arial Narrow" panose="020B0606020202030204" pitchFamily="34" charset="0"/>
              </a:rPr>
              <a:t>Kasus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ini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disebut</a:t>
            </a:r>
            <a:r>
              <a:rPr lang="en-ID" dirty="0">
                <a:latin typeface="Arial Narrow" panose="020B0606020202030204" pitchFamily="34" charset="0"/>
              </a:rPr>
              <a:t>    </a:t>
            </a:r>
            <a:r>
              <a:rPr lang="en-ID" dirty="0" err="1">
                <a:latin typeface="Arial Narrow" panose="020B0606020202030204" pitchFamily="34" charset="0"/>
              </a:rPr>
              <a:t>kasus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dasar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atau</a:t>
            </a:r>
            <a:r>
              <a:rPr lang="en-ID" dirty="0">
                <a:latin typeface="Arial Narrow" panose="020B0606020202030204" pitchFamily="34" charset="0"/>
              </a:rPr>
              <a:t> </a:t>
            </a:r>
            <a:r>
              <a:rPr lang="en-ID" dirty="0" err="1">
                <a:latin typeface="Arial Narrow" panose="020B0606020202030204" pitchFamily="34" charset="0"/>
              </a:rPr>
              <a:t>penyetop</a:t>
            </a:r>
            <a:r>
              <a:rPr lang="en-ID" dirty="0">
                <a:latin typeface="Arial Narrow" panose="020B0606020202030204" pitchFamily="34" charset="0"/>
              </a:rPr>
              <a:t>. </a:t>
            </a:r>
          </a:p>
          <a:p>
            <a:pPr marL="0" indent="0">
              <a:buNone/>
            </a:pPr>
            <a:endParaRPr lang="en-ID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CD3BD-226B-15B1-38EB-5A5E9DB73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03" y="5807086"/>
            <a:ext cx="596839" cy="666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A04B8-1B3C-6207-63F7-22E059F1C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089" y="5950000"/>
            <a:ext cx="943114" cy="4747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A449C5-D1A8-7256-FE12-7C5148DC1559}"/>
              </a:ext>
            </a:extLst>
          </p:cNvPr>
          <p:cNvCxnSpPr>
            <a:cxnSpLocks/>
          </p:cNvCxnSpPr>
          <p:nvPr/>
        </p:nvCxnSpPr>
        <p:spPr>
          <a:xfrm>
            <a:off x="10877196" y="5848349"/>
            <a:ext cx="0" cy="678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37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4" y="384319"/>
            <a:ext cx="10515600" cy="1125393"/>
          </a:xfrm>
        </p:spPr>
        <p:txBody>
          <a:bodyPr/>
          <a:lstStyle/>
          <a:p>
            <a:pPr algn="ctr"/>
            <a:r>
              <a:rPr lang="en-US" dirty="0" err="1"/>
              <a:t>Penutup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72" y="177165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en-ID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F993BF-DE56-BDCF-607E-3A577874E3EA}"/>
              </a:ext>
            </a:extLst>
          </p:cNvPr>
          <p:cNvSpPr/>
          <p:nvPr/>
        </p:nvSpPr>
        <p:spPr>
          <a:xfrm>
            <a:off x="4004382" y="3023990"/>
            <a:ext cx="4245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Terima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Kasih…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CD3BD-226B-15B1-38EB-5A5E9DB73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03" y="5807086"/>
            <a:ext cx="596839" cy="666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A04B8-1B3C-6207-63F7-22E059F1C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089" y="5950000"/>
            <a:ext cx="943114" cy="4747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A449C5-D1A8-7256-FE12-7C5148DC1559}"/>
              </a:ext>
            </a:extLst>
          </p:cNvPr>
          <p:cNvCxnSpPr>
            <a:cxnSpLocks/>
          </p:cNvCxnSpPr>
          <p:nvPr/>
        </p:nvCxnSpPr>
        <p:spPr>
          <a:xfrm>
            <a:off x="10877196" y="5848349"/>
            <a:ext cx="0" cy="678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4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0" y="288871"/>
            <a:ext cx="9251464" cy="1325563"/>
          </a:xfrm>
        </p:spPr>
        <p:txBody>
          <a:bodyPr/>
          <a:lstStyle/>
          <a:p>
            <a:pPr algn="ctr"/>
            <a:r>
              <a:rPr lang="en-US" dirty="0" err="1"/>
              <a:t>Pengertian</a:t>
            </a:r>
            <a:r>
              <a:rPr lang="en-US" dirty="0"/>
              <a:t> Fibonacci</a:t>
            </a:r>
            <a:br>
              <a:rPr lang="en-US" dirty="0"/>
            </a:br>
            <a:endParaRPr lang="en-ID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9D942-1EF5-97C4-4967-29C39E945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03" y="5807086"/>
            <a:ext cx="596839" cy="666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660939-5C7F-653E-7537-52042DFBD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801" y="5973934"/>
            <a:ext cx="943114" cy="4747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645" y="1813033"/>
            <a:ext cx="10178713" cy="3994053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ID" b="0" i="0" dirty="0">
                <a:effectLst/>
                <a:latin typeface="Arial Narrow" panose="020B0606020202030204" pitchFamily="34" charset="0"/>
              </a:rPr>
              <a:t>Fibonacci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adalah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sebuah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 </a:t>
            </a:r>
            <a:r>
              <a:rPr lang="en-ID" b="1" i="0" dirty="0" err="1">
                <a:effectLst/>
                <a:latin typeface="Arial Narrow" panose="020B0606020202030204" pitchFamily="34" charset="0"/>
              </a:rPr>
              <a:t>deret</a:t>
            </a:r>
            <a:r>
              <a:rPr lang="en-ID" b="1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1" i="0" dirty="0" err="1">
                <a:effectLst/>
                <a:latin typeface="Arial Narrow" panose="020B0606020202030204" pitchFamily="34" charset="0"/>
              </a:rPr>
              <a:t>bilangan</a:t>
            </a:r>
            <a:r>
              <a:rPr lang="en-ID" b="1" i="0" dirty="0">
                <a:effectLst/>
                <a:latin typeface="Arial Narrow" panose="020B0606020202030204" pitchFamily="34" charset="0"/>
              </a:rPr>
              <a:t> yang mana </a:t>
            </a:r>
            <a:r>
              <a:rPr lang="en-ID" b="1" i="0" dirty="0" err="1">
                <a:effectLst/>
                <a:latin typeface="Arial Narrow" panose="020B0606020202030204" pitchFamily="34" charset="0"/>
              </a:rPr>
              <a:t>setiap</a:t>
            </a:r>
            <a:r>
              <a:rPr lang="en-ID" b="1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1" i="0" dirty="0" err="1">
                <a:effectLst/>
                <a:latin typeface="Arial Narrow" panose="020B0606020202030204" pitchFamily="34" charset="0"/>
              </a:rPr>
              <a:t>anggotanya</a:t>
            </a:r>
            <a:r>
              <a:rPr lang="en-ID" b="1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1" i="0" dirty="0" err="1">
                <a:effectLst/>
                <a:latin typeface="Arial Narrow" panose="020B0606020202030204" pitchFamily="34" charset="0"/>
              </a:rPr>
              <a:t>adalah</a:t>
            </a:r>
            <a:r>
              <a:rPr lang="en-ID" b="1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1" i="0" dirty="0" err="1">
                <a:effectLst/>
                <a:latin typeface="Arial Narrow" panose="020B0606020202030204" pitchFamily="34" charset="0"/>
              </a:rPr>
              <a:t>hasil</a:t>
            </a:r>
            <a:r>
              <a:rPr lang="en-ID" b="1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1" i="0" dirty="0" err="1">
                <a:effectLst/>
                <a:latin typeface="Arial Narrow" panose="020B0606020202030204" pitchFamily="34" charset="0"/>
              </a:rPr>
              <a:t>penjumlahan</a:t>
            </a:r>
            <a:r>
              <a:rPr lang="en-ID" b="1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1" i="0" dirty="0" err="1">
                <a:effectLst/>
                <a:latin typeface="Arial Narrow" panose="020B0606020202030204" pitchFamily="34" charset="0"/>
              </a:rPr>
              <a:t>dari</a:t>
            </a:r>
            <a:r>
              <a:rPr lang="en-ID" b="1" i="0" dirty="0">
                <a:effectLst/>
                <a:latin typeface="Arial Narrow" panose="020B0606020202030204" pitchFamily="34" charset="0"/>
              </a:rPr>
              <a:t> 2 </a:t>
            </a:r>
            <a:r>
              <a:rPr lang="en-ID" b="1" i="0" dirty="0" err="1">
                <a:effectLst/>
                <a:latin typeface="Arial Narrow" panose="020B0606020202030204" pitchFamily="34" charset="0"/>
              </a:rPr>
              <a:t>bilangan</a:t>
            </a:r>
            <a:r>
              <a:rPr lang="en-ID" b="1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1" i="0" dirty="0" err="1">
                <a:effectLst/>
                <a:latin typeface="Arial Narrow" panose="020B0606020202030204" pitchFamily="34" charset="0"/>
              </a:rPr>
              <a:t>sebelumnya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. 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Bilangan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fibonacci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 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selalu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diawali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oleh 2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angka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,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yaitu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0 dan 1. </a:t>
            </a:r>
          </a:p>
          <a:p>
            <a:pPr marL="0" indent="0" algn="just">
              <a:buNone/>
            </a:pPr>
            <a:r>
              <a:rPr lang="en-ID" b="0" i="0" dirty="0">
                <a:effectLst/>
                <a:latin typeface="Arial Narrow" panose="020B0606020202030204" pitchFamily="34" charset="0"/>
              </a:rPr>
              <a:t>Dan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mulai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bilangan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ke-3,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barulah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setiap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anggota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deret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fibonacci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dikalkulasikan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berdasarkan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penjumlahan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dua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angka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sebelumnya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.</a:t>
            </a:r>
            <a:endParaRPr lang="en-ID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D" dirty="0"/>
              <a:t>		</a:t>
            </a:r>
          </a:p>
          <a:p>
            <a:pPr marL="0" indent="0">
              <a:buNone/>
            </a:pP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99956D-66B2-9DF6-BD52-7B20CA4F4776}"/>
              </a:ext>
            </a:extLst>
          </p:cNvPr>
          <p:cNvCxnSpPr>
            <a:cxnSpLocks/>
          </p:cNvCxnSpPr>
          <p:nvPr/>
        </p:nvCxnSpPr>
        <p:spPr>
          <a:xfrm>
            <a:off x="10892962" y="5872283"/>
            <a:ext cx="0" cy="678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2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0" y="1315185"/>
            <a:ext cx="4419257" cy="4581118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Rancangan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rekursif</a:t>
            </a:r>
            <a:r>
              <a:rPr lang="en-US" sz="3600" dirty="0"/>
              <a:t> </a:t>
            </a:r>
            <a:r>
              <a:rPr lang="en-US" sz="3600" dirty="0" err="1"/>
              <a:t>suku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-n </a:t>
            </a:r>
            <a:r>
              <a:rPr lang="en-US" sz="3600" dirty="0" err="1"/>
              <a:t>barisan</a:t>
            </a:r>
            <a:r>
              <a:rPr lang="en-US" sz="3600" dirty="0"/>
              <a:t> Fibonacci </a:t>
            </a:r>
            <a:r>
              <a:rPr lang="en-US" sz="3600" dirty="0" err="1"/>
              <a:t>menggunakan</a:t>
            </a:r>
            <a:r>
              <a:rPr lang="en-US" sz="3600" dirty="0"/>
              <a:t> Bahasa python !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107" y="63166"/>
            <a:ext cx="6091374" cy="60380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ID" dirty="0"/>
              <a:t>		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9D942-1EF5-97C4-4967-29C39E945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84" y="6222418"/>
            <a:ext cx="481150" cy="539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660939-5C7F-653E-7537-52042DFBD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45" y="6346988"/>
            <a:ext cx="823447" cy="414469"/>
          </a:xfrm>
          <a:prstGeom prst="rect">
            <a:avLst/>
          </a:prstGeom>
        </p:spPr>
      </p:pic>
      <p:pic>
        <p:nvPicPr>
          <p:cNvPr id="8" name="Content Placeholder 15">
            <a:extLst>
              <a:ext uri="{FF2B5EF4-FFF2-40B4-BE49-F238E27FC236}">
                <a16:creationId xmlns:a16="http://schemas.microsoft.com/office/drawing/2014/main" id="{FA1371F9-E7D4-68DD-7675-C388FA60C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097" y="1001045"/>
            <a:ext cx="4865394" cy="2426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2B7E51-6327-AE7B-62B7-14C648E01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464" y="3628077"/>
            <a:ext cx="4002659" cy="205365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FE3089-9BD5-AA8B-0B03-7D46593EC337}"/>
              </a:ext>
            </a:extLst>
          </p:cNvPr>
          <p:cNvCxnSpPr>
            <a:cxnSpLocks/>
          </p:cNvCxnSpPr>
          <p:nvPr/>
        </p:nvCxnSpPr>
        <p:spPr>
          <a:xfrm>
            <a:off x="11017012" y="6261607"/>
            <a:ext cx="0" cy="546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5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77" y="939115"/>
            <a:ext cx="4327203" cy="4992128"/>
          </a:xfrm>
        </p:spPr>
        <p:txBody>
          <a:bodyPr>
            <a:normAutofit/>
          </a:bodyPr>
          <a:lstStyle/>
          <a:p>
            <a:pPr algn="ctr"/>
            <a:r>
              <a:rPr lang="en-ID" sz="3600" dirty="0" err="1"/>
              <a:t>fungsi</a:t>
            </a:r>
            <a:r>
              <a:rPr lang="en-ID" sz="3600" dirty="0"/>
              <a:t> </a:t>
            </a:r>
            <a:r>
              <a:rPr lang="en-ID" sz="3600" dirty="0" err="1"/>
              <a:t>rekursif</a:t>
            </a:r>
            <a:r>
              <a:rPr lang="en-ID" sz="3600" dirty="0"/>
              <a:t> </a:t>
            </a:r>
            <a:r>
              <a:rPr lang="en-ID" sz="3600" dirty="0" err="1"/>
              <a:t>untuk</a:t>
            </a:r>
            <a:r>
              <a:rPr lang="en-ID" sz="3600" dirty="0"/>
              <a:t> </a:t>
            </a:r>
            <a:r>
              <a:rPr lang="en-ID" sz="3600" dirty="0" err="1"/>
              <a:t>menentukan</a:t>
            </a:r>
            <a:r>
              <a:rPr lang="en-ID" sz="3600" dirty="0"/>
              <a:t> </a:t>
            </a:r>
            <a:r>
              <a:rPr lang="en-ID" sz="3600" dirty="0" err="1"/>
              <a:t>Faktorial</a:t>
            </a:r>
            <a:r>
              <a:rPr lang="en-ID" sz="3600" dirty="0"/>
              <a:t> </a:t>
            </a:r>
            <a:r>
              <a:rPr lang="en-ID" sz="3600" dirty="0" err="1"/>
              <a:t>dari</a:t>
            </a:r>
            <a:r>
              <a:rPr lang="en-ID" sz="3600" dirty="0"/>
              <a:t> </a:t>
            </a:r>
            <a:r>
              <a:rPr lang="en-ID" sz="3600" dirty="0" err="1"/>
              <a:t>nilai</a:t>
            </a:r>
            <a:r>
              <a:rPr lang="en-ID" sz="3600" dirty="0"/>
              <a:t> n, </a:t>
            </a:r>
            <a:r>
              <a:rPr lang="en-ID" sz="3600" dirty="0" err="1"/>
              <a:t>menggunakan</a:t>
            </a:r>
            <a:r>
              <a:rPr lang="en-ID" sz="3600" dirty="0"/>
              <a:t> </a:t>
            </a:r>
            <a:r>
              <a:rPr lang="en-ID" sz="3600" dirty="0" err="1"/>
              <a:t>bahasa</a:t>
            </a:r>
            <a:r>
              <a:rPr lang="en-ID" sz="3600" dirty="0"/>
              <a:t> Python !</a:t>
            </a:r>
            <a:br>
              <a:rPr lang="en-US" dirty="0"/>
            </a:br>
            <a:endParaRPr lang="en-ID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33B855-47EF-CF7B-74B1-9E935F086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7349" y="682391"/>
            <a:ext cx="5318953" cy="246218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09D6F5-F60C-2823-FCCC-EC9BF21FB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809" y="3429000"/>
            <a:ext cx="4327203" cy="2275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C84963-F729-8878-0CB3-5FBB48D58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84" y="6222418"/>
            <a:ext cx="481150" cy="539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5D7123-2DAE-E610-78B1-CDCF2396D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45" y="6346988"/>
            <a:ext cx="823447" cy="41446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4C3465-CF2A-CAF1-EA4A-F03A28A8D964}"/>
              </a:ext>
            </a:extLst>
          </p:cNvPr>
          <p:cNvCxnSpPr>
            <a:cxnSpLocks/>
          </p:cNvCxnSpPr>
          <p:nvPr/>
        </p:nvCxnSpPr>
        <p:spPr>
          <a:xfrm>
            <a:off x="11029693" y="6253141"/>
            <a:ext cx="0" cy="546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8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21" y="1346716"/>
            <a:ext cx="3522280" cy="42658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/>
              <a:t>Fungsi</a:t>
            </a:r>
            <a:r>
              <a:rPr lang="en-US" sz="4000" dirty="0"/>
              <a:t> </a:t>
            </a:r>
            <a:r>
              <a:rPr lang="en-US" sz="4000" dirty="0" err="1"/>
              <a:t>rekursif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menentukan</a:t>
            </a:r>
            <a:r>
              <a:rPr lang="en-US" sz="4000" dirty="0"/>
              <a:t> </a:t>
            </a:r>
            <a:r>
              <a:rPr lang="en-US" sz="4000" dirty="0" err="1"/>
              <a:t>besar</a:t>
            </a:r>
            <a:r>
              <a:rPr lang="en-US" sz="4000" dirty="0"/>
              <a:t> dan </a:t>
            </a:r>
            <a:r>
              <a:rPr lang="en-US" sz="4000" dirty="0" err="1"/>
              <a:t>kecilnya</a:t>
            </a:r>
            <a:r>
              <a:rPr lang="en-US" sz="4000" dirty="0"/>
              <a:t> </a:t>
            </a:r>
            <a:r>
              <a:rPr lang="en-US" sz="4000" dirty="0" err="1"/>
              <a:t>sebuah</a:t>
            </a:r>
            <a:r>
              <a:rPr lang="en-US" sz="4000" dirty="0"/>
              <a:t> </a:t>
            </a:r>
            <a:r>
              <a:rPr lang="en-US" sz="4000" dirty="0" err="1"/>
              <a:t>bilangan</a:t>
            </a:r>
            <a:r>
              <a:rPr lang="en-US" sz="4000" dirty="0"/>
              <a:t> </a:t>
            </a:r>
            <a:r>
              <a:rPr lang="en-US" sz="4000" dirty="0" err="1"/>
              <a:t>menggunakan</a:t>
            </a:r>
            <a:r>
              <a:rPr lang="en-US" sz="4000" dirty="0"/>
              <a:t> </a:t>
            </a:r>
            <a:r>
              <a:rPr lang="en-US" sz="4000" dirty="0" err="1"/>
              <a:t>bahasa</a:t>
            </a:r>
            <a:r>
              <a:rPr lang="en-US" sz="4000" dirty="0"/>
              <a:t> python !</a:t>
            </a:r>
            <a:br>
              <a:rPr lang="en-US" dirty="0"/>
            </a:br>
            <a:endParaRPr lang="en-ID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E0B7BE-9CF0-0AC3-A216-E073F8BFC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84" y="6222418"/>
            <a:ext cx="481150" cy="5390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9B3251-ABBB-23BE-1271-29C6ED5C0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45" y="6346988"/>
            <a:ext cx="823447" cy="41446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564A8E-72CA-67C3-316A-B8A85A5EC42B}"/>
              </a:ext>
            </a:extLst>
          </p:cNvPr>
          <p:cNvCxnSpPr>
            <a:cxnSpLocks/>
          </p:cNvCxnSpPr>
          <p:nvPr/>
        </p:nvCxnSpPr>
        <p:spPr>
          <a:xfrm>
            <a:off x="11029693" y="6253141"/>
            <a:ext cx="0" cy="546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0A49096-43DD-45B6-D349-C829DD21D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76636" y="1056290"/>
            <a:ext cx="4837271" cy="211138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0D9176-CB40-EB43-2EAC-B90AAB411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954" y="3479620"/>
            <a:ext cx="4458636" cy="16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5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0" y="267793"/>
            <a:ext cx="9490842" cy="1325563"/>
          </a:xfrm>
        </p:spPr>
        <p:txBody>
          <a:bodyPr/>
          <a:lstStyle/>
          <a:p>
            <a:pPr algn="ctr"/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faktorial</a:t>
            </a:r>
            <a:br>
              <a:rPr lang="en-US" dirty="0"/>
            </a:br>
            <a:endParaRPr lang="en-ID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FC067-F25F-775B-7BFD-959630337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03" y="5807086"/>
            <a:ext cx="596839" cy="666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181CEE-529D-2495-997D-91B95D782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089" y="5950000"/>
            <a:ext cx="943114" cy="47470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956CD4-8766-07C5-763A-70E47D7C1D64}"/>
              </a:ext>
            </a:extLst>
          </p:cNvPr>
          <p:cNvCxnSpPr>
            <a:cxnSpLocks/>
          </p:cNvCxnSpPr>
          <p:nvPr/>
        </p:nvCxnSpPr>
        <p:spPr>
          <a:xfrm>
            <a:off x="10877196" y="5848349"/>
            <a:ext cx="0" cy="678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819F3-036B-524C-BB1A-4ADAD21F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1461"/>
          </a:xfrm>
        </p:spPr>
        <p:txBody>
          <a:bodyPr anchor="ctr"/>
          <a:lstStyle/>
          <a:p>
            <a:pPr marL="0" indent="0" algn="just">
              <a:buNone/>
            </a:pPr>
            <a:r>
              <a:rPr lang="en-ID" b="0" i="0" dirty="0" err="1">
                <a:effectLst/>
                <a:latin typeface="Arial Narrow" panose="020B0606020202030204" pitchFamily="34" charset="0"/>
              </a:rPr>
              <a:t>Faktorial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merupakan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nn-NO" i="0" dirty="0">
                <a:effectLst/>
                <a:latin typeface="Arial Narrow" panose="020B0606020202030204" pitchFamily="34" charset="0"/>
              </a:rPr>
              <a:t>perkalian berulang dari tiap angka positif dimulai dari 1 hingga angka itu sendiri.</a:t>
            </a:r>
          </a:p>
          <a:p>
            <a:pPr marL="0" indent="0" algn="just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Faktorial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bilangan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perkalian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bilangan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positif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angka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1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sampai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bilangan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itu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sendiri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Bilangan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faktorial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sendiri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biasa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disimbolkan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tanda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seru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 (!).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370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0" y="394138"/>
            <a:ext cx="9743090" cy="1178636"/>
          </a:xfrm>
        </p:spPr>
        <p:txBody>
          <a:bodyPr/>
          <a:lstStyle/>
          <a:p>
            <a:pPr algn="ctr"/>
            <a:r>
              <a:rPr lang="en-US" sz="4400" dirty="0" err="1"/>
              <a:t>Aturan</a:t>
            </a:r>
            <a:r>
              <a:rPr lang="en-US" sz="4400" dirty="0"/>
              <a:t> </a:t>
            </a:r>
            <a:r>
              <a:rPr lang="en-US" dirty="0" err="1"/>
              <a:t>F</a:t>
            </a:r>
            <a:r>
              <a:rPr lang="en-US" sz="4400" dirty="0" err="1"/>
              <a:t>ungsi</a:t>
            </a:r>
            <a:r>
              <a:rPr lang="en-US" sz="4400" dirty="0"/>
              <a:t> </a:t>
            </a:r>
            <a:r>
              <a:rPr lang="en-US" dirty="0" err="1"/>
              <a:t>R</a:t>
            </a:r>
            <a:r>
              <a:rPr lang="en-US" sz="4400" dirty="0" err="1"/>
              <a:t>ekursif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659" y="1999236"/>
            <a:ext cx="9308472" cy="3455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 Narrow" panose="020B0606020202030204" pitchFamily="34" charset="0"/>
              </a:rPr>
              <a:t>Aturan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fungsi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rekursif</a:t>
            </a: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1.  </a:t>
            </a:r>
            <a:r>
              <a:rPr lang="en-US" dirty="0" err="1">
                <a:latin typeface="Arial Narrow" panose="020B0606020202030204" pitchFamily="34" charset="0"/>
              </a:rPr>
              <a:t>Masalah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ingin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diselesaikan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memiliki</a:t>
            </a:r>
            <a:r>
              <a:rPr lang="en-US" dirty="0">
                <a:latin typeface="Arial Narrow" panose="020B0606020202030204" pitchFamily="34" charset="0"/>
              </a:rPr>
              <a:t> base case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2.  Recursive case </a:t>
            </a:r>
            <a:r>
              <a:rPr lang="en-US" dirty="0" err="1">
                <a:latin typeface="Arial Narrow" panose="020B0606020202030204" pitchFamily="34" charset="0"/>
              </a:rPr>
              <a:t>mengarah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</a:t>
            </a:r>
            <a:r>
              <a:rPr lang="en-US" dirty="0">
                <a:latin typeface="Arial Narrow" panose="020B0606020202030204" pitchFamily="34" charset="0"/>
              </a:rPr>
              <a:t> base case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3.  </a:t>
            </a:r>
            <a:r>
              <a:rPr lang="en-US" dirty="0" err="1">
                <a:latin typeface="Arial Narrow" panose="020B0606020202030204" pitchFamily="34" charset="0"/>
              </a:rPr>
              <a:t>Pemanggilan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rekursif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diasumsikan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memberi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hasil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benar</a:t>
            </a:r>
            <a:endParaRPr lang="en-ID" dirty="0"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243216-C33D-9794-8087-ADF385366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03" y="5807086"/>
            <a:ext cx="596839" cy="666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48ED3D-F050-97A9-693D-3E134FC58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089" y="5950000"/>
            <a:ext cx="943114" cy="4747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65689F-8F0A-4FAC-5FF0-E9CC8CAB8DBF}"/>
              </a:ext>
            </a:extLst>
          </p:cNvPr>
          <p:cNvCxnSpPr>
            <a:cxnSpLocks/>
          </p:cNvCxnSpPr>
          <p:nvPr/>
        </p:nvCxnSpPr>
        <p:spPr>
          <a:xfrm>
            <a:off x="10877196" y="5848349"/>
            <a:ext cx="0" cy="678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1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4" y="362607"/>
            <a:ext cx="9190653" cy="1147105"/>
          </a:xfrm>
        </p:spPr>
        <p:txBody>
          <a:bodyPr/>
          <a:lstStyle/>
          <a:p>
            <a:pPr algn="ctr"/>
            <a:r>
              <a:rPr lang="en-US" sz="4400" dirty="0" err="1"/>
              <a:t>Perbedaan</a:t>
            </a:r>
            <a:r>
              <a:rPr lang="en-US" sz="4400" dirty="0"/>
              <a:t> </a:t>
            </a:r>
            <a:r>
              <a:rPr lang="en-US" sz="4400" dirty="0" err="1"/>
              <a:t>Rekursif</a:t>
            </a:r>
            <a:r>
              <a:rPr lang="en-US" sz="4400" dirty="0"/>
              <a:t> &amp; Iterative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72" y="1923393"/>
            <a:ext cx="10515600" cy="3783724"/>
          </a:xfrm>
        </p:spPr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ID" b="0" i="0" dirty="0" err="1">
                <a:effectLst/>
                <a:latin typeface="Arial Narrow" panose="020B0606020202030204" pitchFamily="34" charset="0"/>
              </a:rPr>
              <a:t>Iteratif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menggunakan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FOR, WHILE, DO-WHILE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sedangkan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rekursif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hanya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menggunakan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IF.</a:t>
            </a:r>
          </a:p>
          <a:p>
            <a:pPr marL="514350" indent="-514350">
              <a:buFont typeface="+mj-lt"/>
              <a:buAutoNum type="arabicPeriod"/>
            </a:pPr>
            <a:r>
              <a:rPr lang="en-ID" b="0" i="0" dirty="0" err="1">
                <a:effectLst/>
                <a:latin typeface="Arial Narrow" panose="020B0606020202030204" pitchFamily="34" charset="0"/>
              </a:rPr>
              <a:t>Iteratif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dapat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berjalan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pada program yang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terdiri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dari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prosedur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(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Tidak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terdapat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fungsi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)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sedangkan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Rekursif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merupakan</a:t>
            </a:r>
            <a:r>
              <a:rPr lang="en-ID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b="0" i="0" dirty="0" err="1">
                <a:effectLst/>
                <a:latin typeface="Arial Narrow" panose="020B0606020202030204" pitchFamily="34" charset="0"/>
              </a:rPr>
              <a:t>fungsi</a:t>
            </a:r>
            <a:br>
              <a:rPr lang="en-ID" dirty="0">
                <a:latin typeface="Arial Narrow" panose="020B0606020202030204" pitchFamily="34" charset="0"/>
              </a:rPr>
            </a:br>
            <a:r>
              <a:rPr lang="en-ID" b="0" i="0" dirty="0">
                <a:effectLst/>
                <a:latin typeface="Arial Narrow" panose="020B0606020202030204" pitchFamily="34" charset="0"/>
              </a:rPr>
              <a:t>      </a:t>
            </a:r>
            <a:endParaRPr lang="en-ID" sz="2000" b="0" i="0" dirty="0">
              <a:effectLst/>
              <a:latin typeface="Droid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24BCFD-DF04-2C42-CA9B-7D004285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03" y="5807086"/>
            <a:ext cx="596839" cy="666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532037-41AB-DCF6-BD12-8E6470EC9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089" y="5950000"/>
            <a:ext cx="943114" cy="4747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E06EAA-6247-FBC4-97C8-53D9C289B7D1}"/>
              </a:ext>
            </a:extLst>
          </p:cNvPr>
          <p:cNvCxnSpPr>
            <a:cxnSpLocks/>
          </p:cNvCxnSpPr>
          <p:nvPr/>
        </p:nvCxnSpPr>
        <p:spPr>
          <a:xfrm>
            <a:off x="10877196" y="5848349"/>
            <a:ext cx="0" cy="678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0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33C3-91B0-75EE-C0A2-B915F12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4" y="394138"/>
            <a:ext cx="9112469" cy="1115574"/>
          </a:xfrm>
        </p:spPr>
        <p:txBody>
          <a:bodyPr/>
          <a:lstStyle/>
          <a:p>
            <a:pPr algn="ctr"/>
            <a:r>
              <a:rPr lang="en-ID" sz="4400" i="0" dirty="0" err="1">
                <a:solidFill>
                  <a:schemeClr val="accent4"/>
                </a:solidFill>
                <a:effectLst/>
              </a:rPr>
              <a:t>Pengertian</a:t>
            </a:r>
            <a:r>
              <a:rPr lang="en-ID" sz="4400" i="0" dirty="0">
                <a:solidFill>
                  <a:schemeClr val="accent4"/>
                </a:solidFill>
                <a:effectLst/>
              </a:rPr>
              <a:t> </a:t>
            </a:r>
            <a:r>
              <a:rPr lang="en-ID" sz="4400" i="0" dirty="0" err="1">
                <a:solidFill>
                  <a:schemeClr val="accent4"/>
                </a:solidFill>
                <a:effectLst/>
              </a:rPr>
              <a:t>Rekursif</a:t>
            </a:r>
            <a:br>
              <a:rPr lang="en-US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DBC5-8299-2149-36F7-CC8D7121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72" y="1923393"/>
            <a:ext cx="10515600" cy="290085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D" sz="3200" b="0" i="0" dirty="0" err="1">
                <a:effectLst/>
                <a:latin typeface="Arial Narrow" panose="020B0606020202030204" pitchFamily="34" charset="0"/>
              </a:rPr>
              <a:t>Rekursif</a:t>
            </a:r>
            <a:r>
              <a:rPr lang="en-ID" sz="32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3200" b="0" i="0" dirty="0" err="1">
                <a:effectLst/>
                <a:latin typeface="Arial Narrow" panose="020B0606020202030204" pitchFamily="34" charset="0"/>
              </a:rPr>
              <a:t>adalah</a:t>
            </a:r>
            <a:r>
              <a:rPr lang="en-ID" sz="32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3200" b="0" i="0" dirty="0" err="1">
                <a:effectLst/>
                <a:latin typeface="Arial Narrow" panose="020B0606020202030204" pitchFamily="34" charset="0"/>
              </a:rPr>
              <a:t>suatu</a:t>
            </a:r>
            <a:r>
              <a:rPr lang="en-ID" sz="3200" b="0" i="0" dirty="0">
                <a:effectLst/>
                <a:latin typeface="Arial Narrow" panose="020B0606020202030204" pitchFamily="34" charset="0"/>
              </a:rPr>
              <a:t> proses </a:t>
            </a:r>
            <a:r>
              <a:rPr lang="en-ID" sz="3200" b="0" i="0" dirty="0" err="1">
                <a:effectLst/>
                <a:latin typeface="Arial Narrow" panose="020B0606020202030204" pitchFamily="34" charset="0"/>
              </a:rPr>
              <a:t>atau</a:t>
            </a:r>
            <a:r>
              <a:rPr lang="en-ID" sz="32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3200" b="0" i="0" dirty="0" err="1">
                <a:effectLst/>
                <a:latin typeface="Arial Narrow" panose="020B0606020202030204" pitchFamily="34" charset="0"/>
              </a:rPr>
              <a:t>prosedur</a:t>
            </a:r>
            <a:r>
              <a:rPr lang="en-ID" sz="32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3200" b="0" i="0" dirty="0" err="1">
                <a:effectLst/>
                <a:latin typeface="Arial Narrow" panose="020B0606020202030204" pitchFamily="34" charset="0"/>
              </a:rPr>
              <a:t>dari</a:t>
            </a:r>
            <a:r>
              <a:rPr lang="en-ID" sz="32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3200" b="0" i="0" dirty="0" err="1">
                <a:effectLst/>
                <a:latin typeface="Arial Narrow" panose="020B0606020202030204" pitchFamily="34" charset="0"/>
              </a:rPr>
              <a:t>fungsi</a:t>
            </a:r>
            <a:r>
              <a:rPr lang="en-ID" sz="3200" b="0" i="0" dirty="0">
                <a:effectLst/>
                <a:latin typeface="Arial Narrow" panose="020B0606020202030204" pitchFamily="34" charset="0"/>
              </a:rPr>
              <a:t> yang </a:t>
            </a:r>
            <a:r>
              <a:rPr lang="en-ID" sz="3200" b="0" i="0" dirty="0" err="1">
                <a:effectLst/>
                <a:latin typeface="Arial Narrow" panose="020B0606020202030204" pitchFamily="34" charset="0"/>
              </a:rPr>
              <a:t>memanggil</a:t>
            </a:r>
            <a:r>
              <a:rPr lang="en-ID" sz="32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3200" b="0" i="0" dirty="0" err="1">
                <a:effectLst/>
                <a:latin typeface="Arial Narrow" panose="020B0606020202030204" pitchFamily="34" charset="0"/>
              </a:rPr>
              <a:t>dirinya</a:t>
            </a:r>
            <a:r>
              <a:rPr lang="en-ID" sz="32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3200" b="0" i="0" dirty="0" err="1">
                <a:effectLst/>
                <a:latin typeface="Arial Narrow" panose="020B0606020202030204" pitchFamily="34" charset="0"/>
              </a:rPr>
              <a:t>sendiri</a:t>
            </a:r>
            <a:r>
              <a:rPr lang="en-ID" sz="32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3200" b="0" i="0" dirty="0" err="1">
                <a:effectLst/>
                <a:latin typeface="Arial Narrow" panose="020B0606020202030204" pitchFamily="34" charset="0"/>
              </a:rPr>
              <a:t>secara</a:t>
            </a:r>
            <a:r>
              <a:rPr lang="en-ID" sz="32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3200" b="0" i="0" dirty="0" err="1">
                <a:effectLst/>
                <a:latin typeface="Arial Narrow" panose="020B0606020202030204" pitchFamily="34" charset="0"/>
              </a:rPr>
              <a:t>berulang-ulang</a:t>
            </a:r>
            <a:r>
              <a:rPr lang="en-ID" b="0" i="0" dirty="0">
                <a:solidFill>
                  <a:srgbClr val="444444"/>
                </a:solidFill>
                <a:effectLst/>
                <a:latin typeface="Arial Narrow" panose="020B0606020202030204" pitchFamily="34" charset="0"/>
              </a:rPr>
              <a:t>.</a:t>
            </a:r>
            <a:endParaRPr lang="en-ID" dirty="0"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1BEFC-BF04-F071-47F0-1DEC6D4F6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03" y="5807086"/>
            <a:ext cx="596839" cy="666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BB90B-CA04-B2DE-AD5A-77296BA8C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089" y="5950000"/>
            <a:ext cx="943114" cy="4747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109ED4-7D2E-3C03-4884-ED3E87AD4E04}"/>
              </a:ext>
            </a:extLst>
          </p:cNvPr>
          <p:cNvCxnSpPr>
            <a:cxnSpLocks/>
          </p:cNvCxnSpPr>
          <p:nvPr/>
        </p:nvCxnSpPr>
        <p:spPr>
          <a:xfrm>
            <a:off x="10877196" y="5848349"/>
            <a:ext cx="0" cy="678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4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408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Droid Sans</vt:lpstr>
      <vt:lpstr>Impact</vt:lpstr>
      <vt:lpstr>Office Theme</vt:lpstr>
      <vt:lpstr>Tugas Python (  Fungsi Rekursif )</vt:lpstr>
      <vt:lpstr>Pengertian Fibonacci </vt:lpstr>
      <vt:lpstr>Rancangan sebuah fungsi rekursif suku ke-n barisan Fibonacci menggunakan Bahasa python ! </vt:lpstr>
      <vt:lpstr>fungsi rekursif untuk menentukan Faktorial dari nilai n, menggunakan bahasa Python ! </vt:lpstr>
      <vt:lpstr>Fungsi rekursif untuk menentukan besar dan kecilnya sebuah bilangan menggunakan bahasa python ! </vt:lpstr>
      <vt:lpstr>Pengertian faktorial </vt:lpstr>
      <vt:lpstr>Aturan Fungsi Rekursif </vt:lpstr>
      <vt:lpstr>Perbedaan Rekursif &amp; Iterative </vt:lpstr>
      <vt:lpstr>Pengertian Rekursif </vt:lpstr>
      <vt:lpstr>3 perulangan(looping) dalam Bahasa pemograman </vt:lpstr>
      <vt:lpstr>fungsi rekursif mengandung dua macam kasus </vt:lpstr>
      <vt:lpstr>Penutup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Kelompok Python (Laporan Aplikasi Tugas Python)</dc:title>
  <dc:creator>DM-2</dc:creator>
  <cp:lastModifiedBy>DM-2</cp:lastModifiedBy>
  <cp:revision>9</cp:revision>
  <dcterms:created xsi:type="dcterms:W3CDTF">2022-07-20T06:04:48Z</dcterms:created>
  <dcterms:modified xsi:type="dcterms:W3CDTF">2022-07-22T12:59:32Z</dcterms:modified>
</cp:coreProperties>
</file>