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5C4A-999C-EB39-4566-5A1CA827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AAA18-87A6-F335-9083-F1800EBF9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135-AF71-109A-CBE3-8BFE0C9D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1EA4-6CFE-F908-10AC-225B78BF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9EEA-1092-1851-3C27-3DFBC5F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96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44AB-F0CA-8995-68AD-ECA16E6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5E60F-D1D4-2EB9-58EE-999BF62F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968F-845A-F3E7-42CE-482F270B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EBB-13D6-15CC-ACE3-B4F6D483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45A2-7B31-9060-2BA1-D44B784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12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F15F5-4059-1841-7028-DD31645DF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BA83B-3FD8-F737-A598-6652ED7E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C4697-17AB-EB19-D9E1-86A75697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9F61-6E28-22BE-6D78-01B9229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C879-5DC3-6297-383B-ED669BF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5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DD6D-A32A-7586-537A-780B890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EC10-65F4-C87A-E252-6F0BCFEF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5F8D-82CB-16C4-1BB5-A4864009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578-4E8F-C0A1-A6E0-5F35F35C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6B01-9141-3C46-4349-F1E5E345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68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695-A5C6-E72D-24EA-9D551DD2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E4D86-AB95-C140-B525-D4AEA2C7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3BA5-BDC6-CDD4-BFD7-006641F2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2BDE-38C9-19C0-C086-028A2957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7D14-AF42-821D-CDB5-523624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4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4CC7-C2A9-A046-569D-DA0D8266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16DA-732C-7E68-5AF0-BA113B1D7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E1A30-5310-286E-EF64-87CB60E1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343E-FC3A-513B-BF03-B980EAC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7BDD-D920-4E91-F9D3-9F5A54B9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28D50-22F2-2EFE-06B3-C505B45F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93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9D69-E924-FAE7-A4C2-8137BDE4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F607-2527-4D28-92A3-5AB63E3F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F091-A527-7793-8DDD-20A6EE49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DCD42-5AF2-AE7D-F83F-C2F6AC75A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EECD4-A226-B08B-179C-D3D37C77F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6A12A-7305-3BFB-C6D3-50A3D537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BDCED-0701-4B9B-9CF9-AC99DAB2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DB158-FD6A-CB70-7E52-053C66C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5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F1BD-FD48-E4ED-DFA4-2197F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3A8A-6E65-DA49-B907-4D841D6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AE095-6957-AC66-6E3E-BE14BCFA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1D712-9651-99B1-E36A-F862857A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51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EB095-244D-A212-2E9E-7F8D428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E3E59-B2AE-29E0-B22C-D70CC6E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2732E-030B-70D2-4666-24745693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397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B00A-A79A-8953-DBE6-78C9FE96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3501-52D1-580A-AD37-467947C3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ED88-DF4E-53AF-708B-6BB1ABF53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CAB7C-30A6-4F13-0E6F-C73DB06E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F46C-3C61-2549-29DA-9DBE5B6B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19F-E5A9-8E18-FF44-77971E09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73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1B8C-34ED-719F-EBA1-1B99905F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AA27B-BDA5-1C77-3753-067F35DA1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2557-AAAF-DB9E-15E0-61AD0513A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ACA3-4C1F-F4B5-7F2A-8DF2D01A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3F76-111F-3519-FD89-F8E65572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D0F57-824C-C8B1-2577-50D5AD3F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54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00662-DB5F-382C-0EAF-AC3069CE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E40EF-4579-FAC9-8327-4CE5D1AA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110-3EC2-5B65-9D99-B2361892A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8F28-05EB-4496-9A01-794A2B4252BA}" type="datetimeFigureOut">
              <a:rPr lang="en-ID" smtClean="0"/>
              <a:t>16/07/2022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2C2F-0078-E009-7711-2A4987145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95C0-D378-9B80-DB9A-D5627E286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C053-928F-43FD-8241-29C7E72C9E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005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18609"/>
            <a:ext cx="12192000" cy="6820780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6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2D1C29-64FB-2681-7784-519BAFD7852E}"/>
              </a:ext>
            </a:extLst>
          </p:cNvPr>
          <p:cNvSpPr/>
          <p:nvPr/>
        </p:nvSpPr>
        <p:spPr>
          <a:xfrm>
            <a:off x="1035437" y="2320091"/>
            <a:ext cx="7916779" cy="2430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VV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D3454A-08A0-B290-A62C-E8ED7A74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36" y="2766217"/>
            <a:ext cx="8844354" cy="1325563"/>
          </a:xfrm>
          <a:noFill/>
          <a:ln>
            <a:noFill/>
          </a:ln>
        </p:spPr>
        <p:txBody>
          <a:bodyPr anchor="ctr"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TUGAS PERULANGAN WHILE</a:t>
            </a:r>
            <a:endParaRPr lang="en-ID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7FEE6-8FC1-32A5-1348-D5A138A1531B}"/>
              </a:ext>
            </a:extLst>
          </p:cNvPr>
          <p:cNvSpPr txBox="1"/>
          <p:nvPr/>
        </p:nvSpPr>
        <p:spPr>
          <a:xfrm>
            <a:off x="187319" y="5790087"/>
            <a:ext cx="52662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 </a:t>
            </a:r>
            <a:r>
              <a:rPr lang="id-ID" sz="2000" b="1" dirty="0"/>
              <a:t>Pesantren PeTIK II Jombang YBM PLN </a:t>
            </a:r>
          </a:p>
          <a:p>
            <a:r>
              <a:rPr lang="id-ID" sz="2000" dirty="0"/>
              <a:t> </a:t>
            </a:r>
            <a:r>
              <a:rPr lang="id-ID" dirty="0"/>
              <a:t>Denanyar Utara, Plosogeneng,</a:t>
            </a:r>
          </a:p>
          <a:p>
            <a:r>
              <a:rPr lang="id-ID" dirty="0"/>
              <a:t> Kec. Jombang, Kabupaten Jombang, Jawa Timur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2" y="76679"/>
            <a:ext cx="865496" cy="921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2770D-BCDE-45F0-BC0C-F57CB679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61" y="2959433"/>
            <a:ext cx="1117338" cy="1117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F5566-13D1-1763-D885-FAA05B8B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427" b="64218" l="10000" r="97750">
                        <a14:foregroundMark x1="39250" y1="44550" x2="39250" y2="44550"/>
                        <a14:foregroundMark x1="41750" y1="43957" x2="41750" y2="43957"/>
                        <a14:foregroundMark x1="45500" y1="43602" x2="46000" y2="43720"/>
                        <a14:foregroundMark x1="48250" y1="43128" x2="59250" y2="42773"/>
                        <a14:foregroundMark x1="59250" y1="42773" x2="59250" y2="42654"/>
                        <a14:foregroundMark x1="52750" y1="40995" x2="68250" y2="39455"/>
                        <a14:foregroundMark x1="69500" y1="39100" x2="86000" y2="38626"/>
                        <a14:foregroundMark x1="86750" y1="38981" x2="95000" y2="38744"/>
                        <a14:foregroundMark x1="96000" y1="39692" x2="97750" y2="43009"/>
                        <a14:foregroundMark x1="95000" y1="43365" x2="95000" y2="43365"/>
                        <a14:foregroundMark x1="94000" y1="49408" x2="94000" y2="49408"/>
                        <a14:foregroundMark x1="93750" y1="50000" x2="93750" y2="50237"/>
                        <a14:foregroundMark x1="93250" y1="50237" x2="94000" y2="51777"/>
                        <a14:foregroundMark x1="93250" y1="50237" x2="93000" y2="54621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44" b="31945"/>
          <a:stretch/>
        </p:blipFill>
        <p:spPr>
          <a:xfrm>
            <a:off x="6680180" y="-90662"/>
            <a:ext cx="5471646" cy="2572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25FEC2-6388-897C-5BA0-16B0F37C03E8}"/>
              </a:ext>
            </a:extLst>
          </p:cNvPr>
          <p:cNvSpPr/>
          <p:nvPr/>
        </p:nvSpPr>
        <p:spPr>
          <a:xfrm>
            <a:off x="965337" y="2421857"/>
            <a:ext cx="7916779" cy="243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VV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88B092-8BDD-5400-BDFB-D9F5588AF0DF}"/>
              </a:ext>
            </a:extLst>
          </p:cNvPr>
          <p:cNvSpPr/>
          <p:nvPr/>
        </p:nvSpPr>
        <p:spPr>
          <a:xfrm>
            <a:off x="780620" y="2600379"/>
            <a:ext cx="7916779" cy="24306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VV</a:t>
            </a:r>
            <a:endParaRPr lang="en-ID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397530" y="213210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04" y="249762"/>
            <a:ext cx="1222148" cy="7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-3"/>
            <a:ext cx="12104911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1738A4D-A13F-F264-E001-D9B1008F5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070776"/>
              </p:ext>
            </p:extLst>
          </p:nvPr>
        </p:nvGraphicFramePr>
        <p:xfrm>
          <a:off x="87088" y="1503308"/>
          <a:ext cx="12104912" cy="353060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2872839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3048200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6183873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128725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Bagi</a:t>
                      </a:r>
                      <a:r>
                        <a:rPr lang="en-ID" sz="2400" dirty="0">
                          <a:effectLst/>
                        </a:rPr>
                        <a:t> (%)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11 % 2 = 1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Mendapatkan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operator </a:t>
                      </a:r>
                      <a:r>
                        <a:rPr lang="en-ID" sz="2400" dirty="0" err="1">
                          <a:effectLst/>
                        </a:rPr>
                        <a:t>ketika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dibagi</a:t>
                      </a:r>
                      <a:r>
                        <a:rPr lang="en-ID" sz="2400" dirty="0">
                          <a:effectLst/>
                        </a:rPr>
                        <a:t> oleh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128725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Pangkat</a:t>
                      </a:r>
                      <a:r>
                        <a:rPr lang="en-ID" sz="2400" dirty="0">
                          <a:effectLst/>
                        </a:rPr>
                        <a:t> (**)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8 ** 2 = 64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Memangkatkan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operator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 operator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955573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Bulat</a:t>
                      </a:r>
                      <a:r>
                        <a:rPr lang="en-ID" sz="2400" dirty="0">
                          <a:effectLst/>
                        </a:rPr>
                        <a:t> (//)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10 // 3 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2400" dirty="0">
                          <a:effectLst/>
                        </a:rPr>
                        <a:t>Sama seperti pembagian. Hanya saja angka dibelakang koma dihilangkan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50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0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Operator </a:t>
            </a:r>
            <a:r>
              <a:rPr lang="en-US" b="1" dirty="0" err="1">
                <a:latin typeface="+mn-lt"/>
              </a:rPr>
              <a:t>P</a:t>
            </a:r>
            <a:r>
              <a:rPr lang="en-US" sz="4400" b="1" dirty="0" err="1">
                <a:latin typeface="+mn-lt"/>
              </a:rPr>
              <a:t>erbandingan</a:t>
            </a:r>
            <a:endParaRPr lang="en-ID" b="1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82EBDF-47E0-1B7E-0B34-D27DF273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6506"/>
            <a:ext cx="1219199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Operator </a:t>
            </a:r>
            <a:r>
              <a:rPr lang="en-US" sz="4400" dirty="0" err="1"/>
              <a:t>perbandingan</a:t>
            </a:r>
            <a:r>
              <a:rPr lang="en-US" sz="4400" dirty="0"/>
              <a:t> </a:t>
            </a:r>
            <a:r>
              <a:rPr lang="en-US" sz="4400" dirty="0" err="1"/>
              <a:t>mmelakukan</a:t>
            </a:r>
            <a:r>
              <a:rPr lang="en-US" sz="4400" dirty="0"/>
              <a:t> </a:t>
            </a:r>
            <a:r>
              <a:rPr lang="en-US" sz="4400" dirty="0" err="1"/>
              <a:t>suatu</a:t>
            </a:r>
            <a:r>
              <a:rPr lang="en-US" sz="4400" dirty="0"/>
              <a:t> </a:t>
            </a:r>
            <a:r>
              <a:rPr lang="en-US" sz="4400" dirty="0" err="1"/>
              <a:t>perbandingan</a:t>
            </a:r>
            <a:r>
              <a:rPr lang="en-US" sz="4400" dirty="0"/>
              <a:t> </a:t>
            </a:r>
            <a:r>
              <a:rPr lang="en-US" sz="4400" dirty="0" err="1"/>
              <a:t>antar</a:t>
            </a:r>
            <a:r>
              <a:rPr lang="en-US" sz="4400" dirty="0"/>
              <a:t> variable.</a:t>
            </a:r>
          </a:p>
          <a:p>
            <a:pPr marL="0" indent="0" algn="ctr">
              <a:buNone/>
            </a:pPr>
            <a:r>
              <a:rPr lang="en-US" sz="4400" dirty="0"/>
              <a:t>Output yang </a:t>
            </a:r>
            <a:r>
              <a:rPr lang="en-US" sz="4400" dirty="0" err="1"/>
              <a:t>ditampilakan</a:t>
            </a:r>
            <a:r>
              <a:rPr lang="en-US" sz="4400" dirty="0"/>
              <a:t> </a:t>
            </a:r>
            <a:r>
              <a:rPr lang="en-US" sz="4400" dirty="0" err="1"/>
              <a:t>adalah</a:t>
            </a:r>
            <a:r>
              <a:rPr lang="en-US" sz="4400" dirty="0"/>
              <a:t> </a:t>
            </a:r>
            <a:r>
              <a:rPr lang="en-US" sz="4400" dirty="0" err="1"/>
              <a:t>nilainilai</a:t>
            </a:r>
            <a:r>
              <a:rPr lang="en-US" sz="4400" dirty="0"/>
              <a:t> Boolean true </a:t>
            </a:r>
            <a:r>
              <a:rPr lang="en-US" sz="4400" dirty="0" err="1"/>
              <a:t>atau</a:t>
            </a:r>
            <a:r>
              <a:rPr lang="en-US" sz="4400" dirty="0"/>
              <a:t> false</a:t>
            </a:r>
            <a:endParaRPr lang="en-ID" sz="44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336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0" y="-1861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57" y="18882"/>
            <a:ext cx="10515600" cy="921232"/>
          </a:xfrm>
        </p:spPr>
        <p:txBody>
          <a:bodyPr/>
          <a:lstStyle/>
          <a:p>
            <a:pPr algn="ctr"/>
            <a:r>
              <a:rPr lang="en-US" sz="4400" b="1" dirty="0"/>
              <a:t>Operator Symbol </a:t>
            </a:r>
            <a:r>
              <a:rPr lang="en-US" sz="4400" b="1" dirty="0" err="1"/>
              <a:t>Perbandingan</a:t>
            </a:r>
            <a:r>
              <a:rPr lang="en-US" sz="4400" b="1" dirty="0"/>
              <a:t> pada Python</a:t>
            </a:r>
            <a:endParaRPr lang="en-ID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D3ABAE-A126-25C3-8D96-6755C0A10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18389"/>
              </p:ext>
            </p:extLst>
          </p:nvPr>
        </p:nvGraphicFramePr>
        <p:xfrm>
          <a:off x="520703" y="920083"/>
          <a:ext cx="1146570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202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854531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790975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49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/>
                        <a:t>operator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Contoh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penjelasan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86220"/>
                  </a:ext>
                </a:extLst>
              </a:tr>
              <a:tr h="1219488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Sama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(==)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1 == 1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bernilai True Jika masing-masing operan memiliki nilai yang sama, maka kondisi bernilai benar atau True.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87312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Tidak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(!=)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2 != 2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87312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Tidak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 (&lt; &gt;)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2 &lt;&gt; 2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1219488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 (&gt;)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5 &gt;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1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15A3424-FE61-46C9-DD30-589A72A2D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2817"/>
              </p:ext>
            </p:extLst>
          </p:nvPr>
        </p:nvGraphicFramePr>
        <p:xfrm>
          <a:off x="277091" y="1454384"/>
          <a:ext cx="11637818" cy="3930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536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897379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877903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1178619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 (&lt;)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5 &lt;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1355059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(&gt;=)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5 &gt;=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besar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1204859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(&lt;=)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5 &lt;=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bernilai</a:t>
                      </a:r>
                      <a:r>
                        <a:rPr lang="en-ID" sz="2400" dirty="0">
                          <a:effectLst/>
                        </a:rPr>
                        <a:t> True Jika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lebih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kecil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dari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atau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, </a:t>
                      </a:r>
                      <a:r>
                        <a:rPr lang="en-ID" sz="2400" dirty="0" err="1">
                          <a:effectLst/>
                        </a:rPr>
                        <a:t>maka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kondisi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menjadi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benar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Operator </a:t>
            </a:r>
            <a:r>
              <a:rPr lang="en-US" b="1" dirty="0" err="1">
                <a:latin typeface="+mn-lt"/>
              </a:rPr>
              <a:t>P</a:t>
            </a:r>
            <a:r>
              <a:rPr lang="en-US" sz="4400" b="1" dirty="0" err="1">
                <a:latin typeface="+mn-lt"/>
              </a:rPr>
              <a:t>enugasan</a:t>
            </a:r>
            <a:endParaRPr lang="en-ID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5F118-BA35-624A-5A6B-9080487E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6506"/>
            <a:ext cx="1077989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Operator yang </a:t>
            </a:r>
            <a:r>
              <a:rPr lang="en-US" sz="4400" dirty="0" err="1"/>
              <a:t>digunakan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memasukkan</a:t>
            </a:r>
            <a:r>
              <a:rPr lang="en-US" sz="4400" dirty="0"/>
              <a:t> </a:t>
            </a:r>
            <a:r>
              <a:rPr lang="en-US" sz="4400" dirty="0" err="1"/>
              <a:t>nilai</a:t>
            </a:r>
            <a:r>
              <a:rPr lang="en-US" sz="4400" dirty="0"/>
              <a:t>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modifiksi</a:t>
            </a:r>
            <a:r>
              <a:rPr lang="en-US" sz="4400" dirty="0"/>
              <a:t> </a:t>
            </a:r>
            <a:r>
              <a:rPr lang="en-US" sz="4400" dirty="0" err="1"/>
              <a:t>nilai</a:t>
            </a:r>
            <a:r>
              <a:rPr lang="en-US" sz="4400" dirty="0"/>
              <a:t> </a:t>
            </a:r>
            <a:r>
              <a:rPr lang="en-US" sz="4400" dirty="0" err="1"/>
              <a:t>suatu</a:t>
            </a:r>
            <a:r>
              <a:rPr lang="en-US" sz="4400" dirty="0"/>
              <a:t> </a:t>
            </a:r>
            <a:r>
              <a:rPr lang="en-US" sz="4400" dirty="0" err="1"/>
              <a:t>variabel</a:t>
            </a:r>
            <a:endParaRPr lang="en-ID" sz="4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03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6" y="5946073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753665" y="6054335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3" y="6054335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58"/>
            <a:ext cx="10515600" cy="62662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Operator Symbol </a:t>
            </a:r>
            <a:r>
              <a:rPr lang="en-US" sz="3600" b="1" dirty="0" err="1"/>
              <a:t>Penugasan</a:t>
            </a:r>
            <a:r>
              <a:rPr lang="en-US" sz="3600" b="1" dirty="0"/>
              <a:t> pada Python</a:t>
            </a:r>
            <a:endParaRPr lang="en-ID" sz="36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D1022D8-72E5-F880-4165-8C1EBE56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6415"/>
              </p:ext>
            </p:extLst>
          </p:nvPr>
        </p:nvGraphicFramePr>
        <p:xfrm>
          <a:off x="-1" y="787087"/>
          <a:ext cx="12191999" cy="5205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848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3035349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6157802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508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/>
                        <a:t>operator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contoh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penjelasan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86220"/>
                  </a:ext>
                </a:extLst>
              </a:tr>
              <a:tr h="904081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Sama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a = 1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Memberikan nilai di kanan ke dalam variabel yang berada di sebelah kiri.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1262725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Tambah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(+=)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a += 2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ditambah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1262725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Kurang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(-=)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-= 2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dikurangi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1190001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Kali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(*=)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*= 2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dikali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3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-3" y="113425"/>
            <a:ext cx="12192002" cy="674457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4F28B9-732A-6647-6166-43159467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42901"/>
              </p:ext>
            </p:extLst>
          </p:nvPr>
        </p:nvGraphicFramePr>
        <p:xfrm>
          <a:off x="48843" y="19147"/>
          <a:ext cx="12192000" cy="566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848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3035350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6157802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1192956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/=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a /= 4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153178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%=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%=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 Yang </a:t>
                      </a:r>
                      <a:r>
                        <a:rPr lang="en-ID" sz="2400" dirty="0" err="1">
                          <a:effectLst/>
                        </a:rPr>
                        <a:t>diambil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nantinya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adalah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sisa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baginya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1192956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Pangkat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**=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**=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Memberikan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variabel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itu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sendiri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dipangkatkan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r>
                        <a:rPr lang="en-ID" sz="2400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153178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bulat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sama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dengan</a:t>
                      </a:r>
                      <a:r>
                        <a:rPr lang="en-ID" sz="2400" dirty="0">
                          <a:effectLst/>
                        </a:rPr>
                        <a:t> //=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a //=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dirty="0">
                          <a:effectLst/>
                        </a:rPr>
                        <a:t>Membagi bulat operan sebelah kiri operator dengan operan sebelah kanan operator kemudian hasilnya diisikan ke operan sebelah kiri.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70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0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35" y="5946073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+mn-lt"/>
              </a:rPr>
              <a:t>Struktur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perulangan</a:t>
            </a:r>
            <a:r>
              <a:rPr lang="en-US" sz="4800" dirty="0">
                <a:latin typeface="+mn-lt"/>
              </a:rPr>
              <a:t> for</a:t>
            </a:r>
            <a:endParaRPr lang="en-ID" sz="48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334E0-ED51-8DCC-CBF8-717BA48D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06" y="17599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sz="3200" dirty="0" err="1"/>
              <a:t>Struktur</a:t>
            </a:r>
            <a:r>
              <a:rPr lang="en-ID" sz="3200" dirty="0"/>
              <a:t> </a:t>
            </a:r>
            <a:r>
              <a:rPr lang="en-ID" sz="3200" dirty="0" err="1"/>
              <a:t>Perulangan</a:t>
            </a:r>
            <a:r>
              <a:rPr lang="en-ID" sz="3200" dirty="0"/>
              <a:t> FOR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mengerjakan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dirty="0" err="1"/>
              <a:t>perintah</a:t>
            </a:r>
            <a:r>
              <a:rPr lang="en-ID" sz="3200" dirty="0"/>
              <a:t> (statement) </a:t>
            </a:r>
            <a:r>
              <a:rPr lang="en-ID" sz="3200" dirty="0" err="1"/>
              <a:t>berkali</a:t>
            </a:r>
            <a:r>
              <a:rPr lang="en-ID" sz="3200" dirty="0"/>
              <a:t>-kali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jumlah</a:t>
            </a:r>
            <a:r>
              <a:rPr lang="en-ID" sz="3200" dirty="0"/>
              <a:t> </a:t>
            </a:r>
            <a:r>
              <a:rPr lang="en-ID" sz="3200" dirty="0" err="1"/>
              <a:t>tertentu</a:t>
            </a:r>
            <a:r>
              <a:rPr lang="en-ID" sz="3200" dirty="0"/>
              <a:t>.</a:t>
            </a:r>
          </a:p>
          <a:p>
            <a:pPr marL="0" indent="0">
              <a:buNone/>
            </a:pPr>
            <a:r>
              <a:rPr lang="en-ID" sz="3200" dirty="0"/>
              <a:t> </a:t>
            </a:r>
            <a:r>
              <a:rPr lang="en-ID" sz="3200" dirty="0" err="1"/>
              <a:t>contoh</a:t>
            </a:r>
            <a:r>
              <a:rPr lang="en-ID" sz="3200" dirty="0"/>
              <a:t>:</a:t>
            </a:r>
          </a:p>
          <a:p>
            <a:pPr marL="0" indent="0">
              <a:buNone/>
            </a:pPr>
            <a:r>
              <a:rPr lang="en-ID" sz="3200" i="1" dirty="0">
                <a:solidFill>
                  <a:schemeClr val="accent1"/>
                </a:solidFill>
              </a:rPr>
              <a:t>   for </a:t>
            </a:r>
            <a:r>
              <a:rPr lang="en-ID" sz="3200" i="1" dirty="0" err="1"/>
              <a:t>nama_variabel</a:t>
            </a:r>
            <a:r>
              <a:rPr lang="en-ID" sz="3200" i="1" dirty="0"/>
              <a:t> </a:t>
            </a:r>
            <a:r>
              <a:rPr lang="en-ID" sz="3200" i="1" dirty="0">
                <a:solidFill>
                  <a:schemeClr val="accent1"/>
                </a:solidFill>
              </a:rPr>
              <a:t>in</a:t>
            </a:r>
            <a:r>
              <a:rPr lang="en-ID" sz="3200" i="1" dirty="0"/>
              <a:t> range(</a:t>
            </a:r>
            <a:r>
              <a:rPr lang="en-ID" sz="3200" i="1" dirty="0" err="1"/>
              <a:t>jumlah_perulangan</a:t>
            </a:r>
            <a:r>
              <a:rPr lang="en-ID" sz="3200" i="1" dirty="0"/>
              <a:t>): </a:t>
            </a:r>
          </a:p>
          <a:p>
            <a:pPr marL="0" indent="0">
              <a:buNone/>
            </a:pPr>
            <a:r>
              <a:rPr lang="en-ID" sz="3200" i="1" dirty="0"/>
              <a:t>         statement-1</a:t>
            </a:r>
          </a:p>
          <a:p>
            <a:pPr marL="0" indent="0">
              <a:buNone/>
            </a:pPr>
            <a:r>
              <a:rPr lang="en-ID" sz="3200" i="1" dirty="0"/>
              <a:t>         statement-2</a:t>
            </a:r>
          </a:p>
          <a:p>
            <a:pPr marL="0" indent="0">
              <a:buNone/>
            </a:pPr>
            <a:r>
              <a:rPr lang="en-ID" sz="3200" dirty="0"/>
              <a:t>         …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E5EE0-BF36-2CE5-A600-6BFCE96C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356" y="4013753"/>
            <a:ext cx="2217287" cy="65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AC693-A652-A22E-1DDE-ED632B20B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124" y="4805643"/>
            <a:ext cx="1693752" cy="6687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BBF65-A273-20BD-7322-DEE39DE3394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620126" y="4340994"/>
            <a:ext cx="367230" cy="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BAA577-432D-1466-F3C8-6BD4BA5EAE06}"/>
              </a:ext>
            </a:extLst>
          </p:cNvPr>
          <p:cNvCxnSpPr/>
          <p:nvPr/>
        </p:nvCxnSpPr>
        <p:spPr>
          <a:xfrm>
            <a:off x="4620126" y="4350619"/>
            <a:ext cx="0" cy="760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39EF6-E049-BB64-F50B-E39B18D119ED}"/>
              </a:ext>
            </a:extLst>
          </p:cNvPr>
          <p:cNvCxnSpPr/>
          <p:nvPr/>
        </p:nvCxnSpPr>
        <p:spPr>
          <a:xfrm>
            <a:off x="4620126" y="5111015"/>
            <a:ext cx="5582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</a:t>
            </a:r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/>
              <a:t>Penamaan</a:t>
            </a:r>
            <a:r>
              <a:rPr lang="en-US" sz="4400" b="1" dirty="0"/>
              <a:t> </a:t>
            </a:r>
            <a:r>
              <a:rPr lang="en-US" sz="4400" b="1" dirty="0" err="1"/>
              <a:t>Variabel</a:t>
            </a:r>
            <a:r>
              <a:rPr lang="en-US" sz="4400" b="1" dirty="0"/>
              <a:t> Yang Valid</a:t>
            </a:r>
            <a:br>
              <a:rPr lang="en-US" sz="4400" i="1" dirty="0"/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5AA36-DC19-0010-556B-58B8A92B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9688"/>
            <a:ext cx="1077990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b="1" i="1" dirty="0"/>
              <a:t>1. </a:t>
            </a:r>
            <a:r>
              <a:rPr lang="en-US" sz="2800" b="1" i="1" dirty="0" err="1"/>
              <a:t>MyWeb</a:t>
            </a:r>
            <a:r>
              <a:rPr lang="en-US" sz="2800" b="1" i="1" dirty="0"/>
              <a:t>					3. _5myWeb_</a:t>
            </a:r>
          </a:p>
          <a:p>
            <a:pPr marL="0" indent="0">
              <a:buNone/>
            </a:pPr>
            <a:endParaRPr lang="en-US" sz="2800" b="1" i="1" dirty="0"/>
          </a:p>
          <a:p>
            <a:pPr marL="3657600" lvl="8" indent="0">
              <a:buNone/>
            </a:pPr>
            <a:r>
              <a:rPr lang="en-US" sz="1400" i="1" dirty="0"/>
              <a:t>                               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0" indent="0">
              <a:buNone/>
            </a:pPr>
            <a:r>
              <a:rPr lang="en-US" sz="2800" b="1" i="1" dirty="0"/>
              <a:t>2. </a:t>
            </a:r>
            <a:r>
              <a:rPr lang="en-US" sz="2800" b="1" i="1" dirty="0" err="1"/>
              <a:t>my_Web</a:t>
            </a:r>
            <a:r>
              <a:rPr lang="en-US" sz="2800" b="1" i="1" dirty="0"/>
              <a:t>_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0" indent="0">
              <a:buNone/>
            </a:pPr>
            <a:r>
              <a:rPr lang="en-US" sz="2800" b="1" i="1" dirty="0"/>
              <a:t>						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14B1DF-0AF6-99CE-A43F-B754A946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16" y="2539039"/>
            <a:ext cx="3886200" cy="796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ADEDD9-A16A-72E9-5C00-821B325CB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01" y="4422076"/>
            <a:ext cx="3886199" cy="79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965F6-BCB3-22A3-082E-462370EF0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649" y="2539039"/>
            <a:ext cx="3877533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" y="225438"/>
            <a:ext cx="12165713" cy="1701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PROGRAM PYTHON PERULANGAN FOR MENCETAK ANGKA</a:t>
            </a:r>
            <a:br>
              <a:rPr lang="en-US" sz="4400" b="1" dirty="0"/>
            </a:br>
            <a:r>
              <a:rPr lang="en-US" sz="4400" b="1" dirty="0"/>
              <a:t>4, 6, 8 </a:t>
            </a:r>
            <a:br>
              <a:rPr lang="en-US" sz="4400" i="1" dirty="0"/>
            </a:b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D8667-7485-F17A-A470-B14C29E8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700" y="2268052"/>
            <a:ext cx="5616316" cy="2232786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EE8FD-4565-547B-4293-31E737FC00A2}"/>
              </a:ext>
            </a:extLst>
          </p:cNvPr>
          <p:cNvCxnSpPr>
            <a:cxnSpLocks/>
          </p:cNvCxnSpPr>
          <p:nvPr/>
        </p:nvCxnSpPr>
        <p:spPr>
          <a:xfrm flipH="1">
            <a:off x="2076849" y="3363784"/>
            <a:ext cx="1441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9E4F76-0B8F-8201-B036-AC6E7EFAF928}"/>
              </a:ext>
            </a:extLst>
          </p:cNvPr>
          <p:cNvCxnSpPr>
            <a:cxnSpLocks/>
          </p:cNvCxnSpPr>
          <p:nvPr/>
        </p:nvCxnSpPr>
        <p:spPr>
          <a:xfrm flipH="1">
            <a:off x="2076849" y="3363784"/>
            <a:ext cx="18599" cy="1792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7E33AA-255D-C603-81A4-DC37F09CF6AF}"/>
              </a:ext>
            </a:extLst>
          </p:cNvPr>
          <p:cNvCxnSpPr>
            <a:cxnSpLocks/>
          </p:cNvCxnSpPr>
          <p:nvPr/>
        </p:nvCxnSpPr>
        <p:spPr>
          <a:xfrm>
            <a:off x="2076849" y="5174865"/>
            <a:ext cx="2059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FADE7A1-CCA1-7423-869E-E4260D9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729" y="4664699"/>
            <a:ext cx="3602542" cy="14328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F86F05-667B-E365-BD40-93966012AA19}"/>
              </a:ext>
            </a:extLst>
          </p:cNvPr>
          <p:cNvSpPr/>
          <p:nvPr/>
        </p:nvSpPr>
        <p:spPr>
          <a:xfrm>
            <a:off x="2095448" y="4664699"/>
            <a:ext cx="1901561" cy="491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menampilkan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69823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0" y="18611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400" b="1" dirty="0" err="1"/>
              <a:t>Struktur</a:t>
            </a:r>
            <a:r>
              <a:rPr lang="en-US" sz="4400" b="1" dirty="0"/>
              <a:t> </a:t>
            </a:r>
            <a:r>
              <a:rPr lang="en-US" sz="4400" b="1" dirty="0" err="1"/>
              <a:t>perulangan</a:t>
            </a:r>
            <a:r>
              <a:rPr lang="en-US" sz="4400" b="1" dirty="0"/>
              <a:t> while</a:t>
            </a:r>
            <a:br>
              <a:rPr lang="en-US" sz="4400" i="1" dirty="0"/>
            </a:b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F721A-507C-E557-E975-AEAEF33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819"/>
            <a:ext cx="10515600" cy="53090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code program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terpenuhi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Singkatnya</a:t>
            </a:r>
            <a:r>
              <a:rPr lang="en-US" dirty="0"/>
              <a:t> :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infinite alias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contoh</a:t>
            </a:r>
            <a:r>
              <a:rPr lang="en-US" i="1" dirty="0"/>
              <a:t>: </a:t>
            </a:r>
          </a:p>
          <a:p>
            <a:pPr marL="0" indent="0">
              <a:buNone/>
            </a:pPr>
            <a:r>
              <a:rPr lang="en-US" i="1" dirty="0"/>
              <a:t>		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ID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35A6F2-8BC5-BD13-014C-E6FB66BD096C}"/>
              </a:ext>
            </a:extLst>
          </p:cNvPr>
          <p:cNvGrpSpPr/>
          <p:nvPr/>
        </p:nvGrpSpPr>
        <p:grpSpPr>
          <a:xfrm>
            <a:off x="2211908" y="3133397"/>
            <a:ext cx="4772936" cy="1897988"/>
            <a:chOff x="1819175" y="3320716"/>
            <a:chExt cx="4860758" cy="217224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C7BA4C-5EE8-95C2-FAAA-B568F37D428E}"/>
                </a:ext>
              </a:extLst>
            </p:cNvPr>
            <p:cNvCxnSpPr>
              <a:cxnSpLocks/>
            </p:cNvCxnSpPr>
            <p:nvPr/>
          </p:nvCxnSpPr>
          <p:spPr>
            <a:xfrm>
              <a:off x="1819175" y="4891250"/>
              <a:ext cx="2231846" cy="12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4BFB76-24A1-0961-91AE-46E337B7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2050" y="3320716"/>
              <a:ext cx="4297883" cy="8029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AC0BC3-938A-12F8-EA08-1906CA380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023" y="4314831"/>
              <a:ext cx="642717" cy="117813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62141-A548-002D-EC38-103C9A6DCA28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1819175" y="3721690"/>
              <a:ext cx="562875" cy="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046CE6-897C-2245-3165-0C1FAF725FD2}"/>
                </a:ext>
              </a:extLst>
            </p:cNvPr>
            <p:cNvCxnSpPr/>
            <p:nvPr/>
          </p:nvCxnSpPr>
          <p:spPr>
            <a:xfrm>
              <a:off x="1819175" y="3722168"/>
              <a:ext cx="0" cy="1181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C35DF1-C618-25D6-2DC8-873E95F487FB}"/>
                </a:ext>
              </a:extLst>
            </p:cNvPr>
            <p:cNvSpPr/>
            <p:nvPr/>
          </p:nvSpPr>
          <p:spPr>
            <a:xfrm>
              <a:off x="1872211" y="4465909"/>
              <a:ext cx="2178810" cy="323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Tampilan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pengulangan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while </a:t>
              </a:r>
              <a:r>
                <a:rPr lang="en-US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tanpa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batas</a:t>
              </a:r>
              <a:endPara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9530E-5B32-2AC8-EB2A-A2A6E3433D7D}"/>
              </a:ext>
            </a:extLst>
          </p:cNvPr>
          <p:cNvGrpSpPr/>
          <p:nvPr/>
        </p:nvGrpSpPr>
        <p:grpSpPr>
          <a:xfrm>
            <a:off x="6475569" y="2814401"/>
            <a:ext cx="3900459" cy="3537144"/>
            <a:chOff x="1253931" y="558800"/>
            <a:chExt cx="5590266" cy="53326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703E76-0E56-B69B-2ABA-55E1D7D26D2B}"/>
                </a:ext>
              </a:extLst>
            </p:cNvPr>
            <p:cNvGrpSpPr/>
            <p:nvPr/>
          </p:nvGrpSpPr>
          <p:grpSpPr>
            <a:xfrm>
              <a:off x="2185290" y="558800"/>
              <a:ext cx="4658907" cy="5332653"/>
              <a:chOff x="2117555" y="1155032"/>
              <a:chExt cx="5194370" cy="5949307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DA613A73-9F4C-7333-9E54-DF0977293520}"/>
                  </a:ext>
                </a:extLst>
              </p:cNvPr>
              <p:cNvSpPr/>
              <p:nvPr/>
            </p:nvSpPr>
            <p:spPr>
              <a:xfrm>
                <a:off x="2727158" y="1155032"/>
                <a:ext cx="1668379" cy="882315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Start</a:t>
                </a:r>
                <a:endParaRPr lang="en-ID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DD04F5-B7DC-C817-80CA-2E375488E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346" y="2037347"/>
                <a:ext cx="1" cy="62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lowchart: Process 32">
                <a:extLst>
                  <a:ext uri="{FF2B5EF4-FFF2-40B4-BE49-F238E27FC236}">
                    <a16:creationId xmlns:a16="http://schemas.microsoft.com/office/drawing/2014/main" id="{B07AC708-ED81-9BF7-49EB-5C68668E0530}"/>
                  </a:ext>
                </a:extLst>
              </p:cNvPr>
              <p:cNvSpPr/>
              <p:nvPr/>
            </p:nvSpPr>
            <p:spPr>
              <a:xfrm>
                <a:off x="2221830" y="2662989"/>
                <a:ext cx="2679031" cy="770021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ysClr val="windowText" lastClr="000000"/>
                    </a:solidFill>
                  </a:rPr>
                  <a:t>Inisialisasi</a:t>
                </a:r>
                <a:endParaRPr lang="id-ID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15D6997-9FB6-E37A-8758-B8F3D7DA953F}"/>
                  </a:ext>
                </a:extLst>
              </p:cNvPr>
              <p:cNvSpPr/>
              <p:nvPr/>
            </p:nvSpPr>
            <p:spPr>
              <a:xfrm>
                <a:off x="2117555" y="4058652"/>
                <a:ext cx="2887579" cy="1636295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ysClr val="windowText" lastClr="000000"/>
                    </a:solidFill>
                  </a:rPr>
                  <a:t>Kondisi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True</a:t>
                </a:r>
                <a:endParaRPr lang="en-ID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847EAF5-FFBC-6083-D3A5-3149FC7F0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344" y="3433010"/>
                <a:ext cx="1" cy="62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lowchart: Process 35">
                <a:extLst>
                  <a:ext uri="{FF2B5EF4-FFF2-40B4-BE49-F238E27FC236}">
                    <a16:creationId xmlns:a16="http://schemas.microsoft.com/office/drawing/2014/main" id="{59C73A2F-BBEF-BDC8-7DCF-D468B35613AD}"/>
                  </a:ext>
                </a:extLst>
              </p:cNvPr>
              <p:cNvSpPr/>
              <p:nvPr/>
            </p:nvSpPr>
            <p:spPr>
              <a:xfrm>
                <a:off x="2221828" y="6320591"/>
                <a:ext cx="2783301" cy="783748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Statement - 1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Statement - 2 </a:t>
                </a:r>
                <a:endParaRPr lang="id-ID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9F68DA8-2E06-6440-9D83-0CA39BA9D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343" y="5694947"/>
                <a:ext cx="1" cy="62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B8442160-4BAF-9272-27E9-B01DF9348170}"/>
                  </a:ext>
                </a:extLst>
              </p:cNvPr>
              <p:cNvSpPr/>
              <p:nvPr/>
            </p:nvSpPr>
            <p:spPr>
              <a:xfrm>
                <a:off x="5643546" y="5566610"/>
                <a:ext cx="1668379" cy="882315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End</a:t>
                </a:r>
                <a:endParaRPr lang="en-ID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559AF4-37D5-10B5-27A1-8804963978CE}"/>
                </a:ext>
              </a:extLst>
            </p:cNvPr>
            <p:cNvCxnSpPr>
              <a:stCxn id="34" idx="3"/>
            </p:cNvCxnSpPr>
            <p:nvPr/>
          </p:nvCxnSpPr>
          <p:spPr>
            <a:xfrm flipV="1">
              <a:off x="4775202" y="3894801"/>
              <a:ext cx="13207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52928F-8605-99AE-8566-D7AA4F24F560}"/>
                </a:ext>
              </a:extLst>
            </p:cNvPr>
            <p:cNvCxnSpPr/>
            <p:nvPr/>
          </p:nvCxnSpPr>
          <p:spPr>
            <a:xfrm>
              <a:off x="6096000" y="3894801"/>
              <a:ext cx="0" cy="643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8A89EC-DBEE-99F6-641C-2551F1E00901}"/>
                </a:ext>
              </a:extLst>
            </p:cNvPr>
            <p:cNvSpPr txBox="1"/>
            <p:nvPr/>
          </p:nvSpPr>
          <p:spPr>
            <a:xfrm>
              <a:off x="5633272" y="3462655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  <a:endParaRPr lang="en-ID" sz="1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8CF09-2135-0E8F-6CCD-CA037D62DDAE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1574800" y="5534043"/>
              <a:ext cx="704015" cy="6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96233B-3DA4-19E2-6E44-C1666A3793BF}"/>
                </a:ext>
              </a:extLst>
            </p:cNvPr>
            <p:cNvCxnSpPr/>
            <p:nvPr/>
          </p:nvCxnSpPr>
          <p:spPr>
            <a:xfrm flipV="1">
              <a:off x="1574800" y="3894801"/>
              <a:ext cx="0" cy="1639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A281A5A-C5DC-3321-0D2F-AF5D02AC905C}"/>
                </a:ext>
              </a:extLst>
            </p:cNvPr>
            <p:cNvCxnSpPr>
              <a:endCxn id="34" idx="1"/>
            </p:cNvCxnSpPr>
            <p:nvPr/>
          </p:nvCxnSpPr>
          <p:spPr>
            <a:xfrm flipV="1">
              <a:off x="1574800" y="3894802"/>
              <a:ext cx="610490" cy="63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3E696E-ED23-7241-0E45-5DBCC022BBDD}"/>
                </a:ext>
              </a:extLst>
            </p:cNvPr>
            <p:cNvSpPr txBox="1"/>
            <p:nvPr/>
          </p:nvSpPr>
          <p:spPr>
            <a:xfrm rot="16200000">
              <a:off x="1197698" y="4647394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  <a:endParaRPr lang="en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8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-28626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4703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 err="1">
                <a:latin typeface="+mn-lt"/>
              </a:rPr>
              <a:t>Perulangan</a:t>
            </a:r>
            <a:r>
              <a:rPr lang="en-US" sz="4400" b="1" dirty="0">
                <a:latin typeface="+mn-lt"/>
              </a:rPr>
              <a:t> while </a:t>
            </a:r>
            <a:r>
              <a:rPr lang="en-US" sz="4400" b="1" dirty="0" err="1">
                <a:latin typeface="+mn-lt"/>
              </a:rPr>
              <a:t>dengan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err="1">
                <a:latin typeface="+mn-lt"/>
              </a:rPr>
              <a:t>inputan</a:t>
            </a:r>
            <a:r>
              <a:rPr lang="en-US" sz="4400" b="1" dirty="0">
                <a:latin typeface="+mn-lt"/>
              </a:rPr>
              <a:t>,  </a:t>
            </a:r>
            <a:r>
              <a:rPr lang="en-US" sz="4400" b="1" dirty="0" err="1">
                <a:latin typeface="+mn-lt"/>
              </a:rPr>
              <a:t>memasukkan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err="1">
                <a:latin typeface="+mn-lt"/>
              </a:rPr>
              <a:t>angka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err="1">
                <a:latin typeface="+mn-lt"/>
              </a:rPr>
              <a:t>ganjil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err="1">
                <a:latin typeface="+mn-lt"/>
              </a:rPr>
              <a:t>lebih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err="1">
                <a:latin typeface="+mn-lt"/>
              </a:rPr>
              <a:t>dari</a:t>
            </a:r>
            <a:r>
              <a:rPr lang="en-US" sz="4400" b="1" dirty="0">
                <a:latin typeface="+mn-lt"/>
              </a:rPr>
              <a:t> 25</a:t>
            </a:r>
            <a:endParaRPr lang="en-ID" b="1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1B60E52-17C8-10E6-9C68-2DA17D649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65212" y="1915716"/>
            <a:ext cx="4876144" cy="17045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2D5FD-5832-F1B5-6479-DF1B59B9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621" y="5080363"/>
            <a:ext cx="3447237" cy="5824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44C7D6-2ED5-E94F-AF0F-2ED3F9438DC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93176" y="2768005"/>
            <a:ext cx="972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8149BE-77CB-9FB5-0564-15D4ECA37548}"/>
              </a:ext>
            </a:extLst>
          </p:cNvPr>
          <p:cNvCxnSpPr>
            <a:cxnSpLocks/>
          </p:cNvCxnSpPr>
          <p:nvPr/>
        </p:nvCxnSpPr>
        <p:spPr>
          <a:xfrm>
            <a:off x="2593176" y="2768005"/>
            <a:ext cx="0" cy="1651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2FA47F-8478-AD04-BBAF-A1342150EBD6}"/>
              </a:ext>
            </a:extLst>
          </p:cNvPr>
          <p:cNvCxnSpPr>
            <a:cxnSpLocks/>
          </p:cNvCxnSpPr>
          <p:nvPr/>
        </p:nvCxnSpPr>
        <p:spPr>
          <a:xfrm>
            <a:off x="2593176" y="4419828"/>
            <a:ext cx="16884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6E5432-FC9C-16BF-5947-C3FF7F9D9003}"/>
              </a:ext>
            </a:extLst>
          </p:cNvPr>
          <p:cNvSpPr txBox="1"/>
          <p:nvPr/>
        </p:nvSpPr>
        <p:spPr>
          <a:xfrm>
            <a:off x="2593176" y="4137531"/>
            <a:ext cx="193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Salah, Masukkan </a:t>
            </a:r>
            <a:r>
              <a:rPr lang="id-ID" sz="1200" dirty="0"/>
              <a:t>lagi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4C8B2E-C3B3-A2DC-9D40-AC00E1F55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621" y="4143524"/>
            <a:ext cx="3447233" cy="5824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3CAE7-528A-D99D-1E93-D9439DB08099}"/>
              </a:ext>
            </a:extLst>
          </p:cNvPr>
          <p:cNvCxnSpPr>
            <a:stCxn id="22" idx="2"/>
          </p:cNvCxnSpPr>
          <p:nvPr/>
        </p:nvCxnSpPr>
        <p:spPr>
          <a:xfrm>
            <a:off x="3560515" y="4414530"/>
            <a:ext cx="4697" cy="888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2E1B09-762E-185C-A655-2F7127F50017}"/>
              </a:ext>
            </a:extLst>
          </p:cNvPr>
          <p:cNvCxnSpPr/>
          <p:nvPr/>
        </p:nvCxnSpPr>
        <p:spPr>
          <a:xfrm>
            <a:off x="3560516" y="5303519"/>
            <a:ext cx="7211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86007E-0578-774A-3A2A-E95D7F45E977}"/>
              </a:ext>
            </a:extLst>
          </p:cNvPr>
          <p:cNvSpPr txBox="1"/>
          <p:nvPr/>
        </p:nvSpPr>
        <p:spPr>
          <a:xfrm>
            <a:off x="3560515" y="5050139"/>
            <a:ext cx="58476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id-ID" sz="1200" dirty="0"/>
              <a:t>Benar</a:t>
            </a:r>
          </a:p>
        </p:txBody>
      </p:sp>
    </p:spTree>
    <p:extLst>
      <p:ext uri="{BB962C8B-B14F-4D97-AF65-F5344CB8AC3E}">
        <p14:creationId xmlns:p14="http://schemas.microsoft.com/office/powerpoint/2010/main" val="19144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3 </a:t>
            </a:r>
            <a:r>
              <a:rPr lang="en-US" sz="4000" b="1" dirty="0" err="1">
                <a:latin typeface="+mn-lt"/>
              </a:rPr>
              <a:t>komponen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utama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dalam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penulisan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sintaks</a:t>
            </a:r>
            <a:r>
              <a:rPr lang="en-US" sz="4000" b="1" dirty="0">
                <a:latin typeface="+mn-lt"/>
              </a:rPr>
              <a:t> while pada python</a:t>
            </a:r>
            <a:endParaRPr lang="en-ID" sz="4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FCED1-1E69-6A10-B1CB-C6D7FF96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90" y="1576516"/>
            <a:ext cx="9914409" cy="4351338"/>
          </a:xfrm>
        </p:spPr>
        <p:txBody>
          <a:bodyPr/>
          <a:lstStyle/>
          <a:p>
            <a:endParaRPr lang="en-US" dirty="0"/>
          </a:p>
          <a:p>
            <a:r>
              <a:rPr lang="en-US" sz="3200" dirty="0"/>
              <a:t>Yang </a:t>
            </a:r>
            <a:r>
              <a:rPr lang="en-US" sz="3200" dirty="0" err="1"/>
              <a:t>pertama</a:t>
            </a:r>
            <a:r>
              <a:rPr lang="en-US" sz="3200" dirty="0"/>
              <a:t> keyword while,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isi</a:t>
            </a:r>
            <a:r>
              <a:rPr lang="en-US" sz="3200" dirty="0"/>
              <a:t>.</a:t>
            </a:r>
          </a:p>
          <a:p>
            <a:r>
              <a:rPr lang="en-US" sz="3200" dirty="0"/>
              <a:t>Yang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&lt;</a:t>
            </a:r>
            <a:r>
              <a:rPr lang="en-US" sz="3200" dirty="0" err="1"/>
              <a:t>kondisi</a:t>
            </a:r>
            <a:r>
              <a:rPr lang="en-US" sz="3200" dirty="0"/>
              <a:t>&gt; :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Boolean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ekspresi</a:t>
            </a:r>
            <a:r>
              <a:rPr lang="en-US" sz="3200" dirty="0"/>
              <a:t> </a:t>
            </a:r>
            <a:r>
              <a:rPr lang="en-US" sz="3200" dirty="0" err="1"/>
              <a:t>logika</a:t>
            </a:r>
            <a:r>
              <a:rPr lang="en-US" sz="3200" dirty="0"/>
              <a:t>.</a:t>
            </a:r>
          </a:p>
          <a:p>
            <a:r>
              <a:rPr lang="en-US" sz="3200" dirty="0"/>
              <a:t>Dan yang </a:t>
            </a:r>
            <a:r>
              <a:rPr lang="en-US" sz="3200" dirty="0" err="1"/>
              <a:t>terakhir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 (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kumpulan</a:t>
            </a:r>
            <a:r>
              <a:rPr lang="en-US" sz="3200" dirty="0"/>
              <a:t> baris) </a:t>
            </a:r>
            <a:r>
              <a:rPr lang="en-US" sz="3200" dirty="0" err="1"/>
              <a:t>kode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diulang</a:t>
            </a:r>
            <a:r>
              <a:rPr lang="en-US" sz="3200" dirty="0"/>
              <a:t> – </a:t>
            </a:r>
            <a:r>
              <a:rPr lang="en-US" sz="3200" dirty="0" err="1"/>
              <a:t>ualng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terpenuhi</a:t>
            </a:r>
            <a:endParaRPr lang="en-ID" sz="32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243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1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668D3C-25BE-2E36-7EAC-74AB113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Operator </a:t>
            </a:r>
            <a:r>
              <a:rPr lang="en-US" sz="4400" b="1" dirty="0" err="1">
                <a:latin typeface="+mn-lt"/>
              </a:rPr>
              <a:t>Aritmatika</a:t>
            </a:r>
            <a:endParaRPr lang="en-ID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8FD5E-3EAB-C6DC-6A93-26355B49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746506"/>
            <a:ext cx="12192002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Operator yang </a:t>
            </a:r>
            <a:r>
              <a:rPr lang="en-US" sz="4400" dirty="0" err="1"/>
              <a:t>digunakan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melakukan</a:t>
            </a:r>
            <a:r>
              <a:rPr lang="en-US" sz="4400" dirty="0"/>
              <a:t> </a:t>
            </a:r>
            <a:r>
              <a:rPr lang="en-US" sz="4400" dirty="0" err="1"/>
              <a:t>perhitungan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operasi</a:t>
            </a:r>
            <a:r>
              <a:rPr lang="en-US" sz="4400" dirty="0"/>
              <a:t> </a:t>
            </a:r>
            <a:r>
              <a:rPr lang="en-US" sz="4400" dirty="0" err="1"/>
              <a:t>matematika</a:t>
            </a:r>
            <a:r>
              <a:rPr lang="en-US" sz="4400" dirty="0"/>
              <a:t> </a:t>
            </a:r>
            <a:r>
              <a:rPr lang="en-US" sz="4400" dirty="0" err="1"/>
              <a:t>dasar</a:t>
            </a:r>
            <a:r>
              <a:rPr lang="en-US" sz="44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940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5C99C3-2560-EC70-F196-5D94DDD7A416}"/>
              </a:ext>
            </a:extLst>
          </p:cNvPr>
          <p:cNvSpPr/>
          <p:nvPr/>
        </p:nvSpPr>
        <p:spPr>
          <a:xfrm rot="10800000" flipH="1">
            <a:off x="0" y="0"/>
            <a:ext cx="12192000" cy="6839389"/>
          </a:xfrm>
          <a:prstGeom prst="triangle">
            <a:avLst>
              <a:gd name="adj" fmla="val 388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90000"/>
                </a:schemeClr>
              </a:gs>
              <a:gs pos="200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  <a:alpha val="6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469DD60-7904-50B6-33C3-73ECF086984B}"/>
              </a:ext>
            </a:extLst>
          </p:cNvPr>
          <p:cNvSpPr/>
          <p:nvPr/>
        </p:nvSpPr>
        <p:spPr>
          <a:xfrm>
            <a:off x="0" y="37221"/>
            <a:ext cx="12192002" cy="682077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2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  <a:alpha val="38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DC68-9025-8FEE-4A04-123821A7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" y="5837811"/>
            <a:ext cx="865496" cy="9212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4BEAD-DE27-B7D2-C7D9-483AFB7EB551}"/>
              </a:ext>
            </a:extLst>
          </p:cNvPr>
          <p:cNvCxnSpPr>
            <a:cxnSpLocks/>
          </p:cNvCxnSpPr>
          <p:nvPr/>
        </p:nvCxnSpPr>
        <p:spPr>
          <a:xfrm flipH="1">
            <a:off x="1638162" y="5927854"/>
            <a:ext cx="0" cy="741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F4B7C9-A322-A790-0F76-4D13C709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5927854"/>
            <a:ext cx="1222148" cy="704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27CF3-9D93-6CF1-F2C6-C80D675A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00" y="42238"/>
            <a:ext cx="10515600" cy="9786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Operator Symbol </a:t>
            </a:r>
            <a:r>
              <a:rPr lang="en-US" sz="4000" b="1" dirty="0" err="1"/>
              <a:t>Aritmatika</a:t>
            </a:r>
            <a:r>
              <a:rPr lang="en-US" sz="4000" b="1" dirty="0"/>
              <a:t> pada Python</a:t>
            </a:r>
            <a:endParaRPr lang="en-ID" sz="4000" b="1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8FE8372-6828-B977-C378-28C8BD9C1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197638"/>
              </p:ext>
            </p:extLst>
          </p:nvPr>
        </p:nvGraphicFramePr>
        <p:xfrm>
          <a:off x="707287" y="1058156"/>
          <a:ext cx="10874825" cy="454476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2542196">
                  <a:extLst>
                    <a:ext uri="{9D8B030D-6E8A-4147-A177-3AD203B41FA5}">
                      <a16:colId xmlns:a16="http://schemas.microsoft.com/office/drawing/2014/main" val="298871446"/>
                    </a:ext>
                  </a:extLst>
                </a:gridCol>
                <a:gridCol w="2751226">
                  <a:extLst>
                    <a:ext uri="{9D8B030D-6E8A-4147-A177-3AD203B41FA5}">
                      <a16:colId xmlns:a16="http://schemas.microsoft.com/office/drawing/2014/main" val="1712375676"/>
                    </a:ext>
                  </a:extLst>
                </a:gridCol>
                <a:gridCol w="5581403">
                  <a:extLst>
                    <a:ext uri="{9D8B030D-6E8A-4147-A177-3AD203B41FA5}">
                      <a16:colId xmlns:a16="http://schemas.microsoft.com/office/drawing/2014/main" val="4040490003"/>
                    </a:ext>
                  </a:extLst>
                </a:gridCol>
              </a:tblGrid>
              <a:tr h="857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/>
                        <a:t>operator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contoh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err="1"/>
                        <a:t>penjelasan</a:t>
                      </a:r>
                      <a:endParaRPr lang="en-ID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286220"/>
                  </a:ext>
                </a:extLst>
              </a:tr>
              <a:tr h="8839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Penjumlahan</a:t>
                      </a:r>
                      <a:r>
                        <a:rPr lang="en-US" sz="2400" dirty="0"/>
                        <a:t> (+)</a:t>
                      </a:r>
                      <a:endParaRPr lang="en-ID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+ 3 =  4</a:t>
                      </a:r>
                      <a:endParaRPr lang="en-ID" sz="2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Menjumlahkan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masing-masing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bilangan</a:t>
                      </a:r>
                      <a:endParaRPr lang="en-ID" sz="2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95923"/>
                  </a:ext>
                </a:extLst>
              </a:tr>
              <a:tr h="990321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Pengurangan</a:t>
                      </a:r>
                      <a:r>
                        <a:rPr lang="en-ID" sz="2400" dirty="0">
                          <a:effectLst/>
                        </a:rPr>
                        <a:t> (-)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4 - 1 = 3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Mengurangi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nilai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menggunakan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408929"/>
                  </a:ext>
                </a:extLst>
              </a:tr>
              <a:tr h="822227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Perkalian</a:t>
                      </a:r>
                      <a:r>
                        <a:rPr lang="en-ID" sz="2400" dirty="0">
                          <a:effectLst/>
                        </a:rPr>
                        <a:t> (*)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effectLst/>
                        </a:rPr>
                        <a:t>2 * 4 = 8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Mengalikan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/</a:t>
                      </a:r>
                      <a:r>
                        <a:rPr lang="en-ID" sz="2400" dirty="0" err="1">
                          <a:effectLst/>
                        </a:rPr>
                        <a:t>bilangan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410577"/>
                  </a:ext>
                </a:extLst>
              </a:tr>
              <a:tr h="990321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Pembagian</a:t>
                      </a:r>
                      <a:r>
                        <a:rPr lang="en-ID" sz="2400" dirty="0">
                          <a:effectLst/>
                        </a:rPr>
                        <a:t> (/)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effectLst/>
                        </a:rPr>
                        <a:t>10 / 5 = 2</a:t>
                      </a: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>
                          <a:effectLst/>
                        </a:rPr>
                        <a:t>Untuk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membagi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kiri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menggunakan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operan</a:t>
                      </a:r>
                      <a:r>
                        <a:rPr lang="en-ID" sz="2400" dirty="0">
                          <a:effectLst/>
                        </a:rPr>
                        <a:t> di </a:t>
                      </a:r>
                      <a:r>
                        <a:rPr lang="en-ID" sz="2400" dirty="0" err="1">
                          <a:effectLst/>
                        </a:rPr>
                        <a:t>sebelah</a:t>
                      </a:r>
                      <a:r>
                        <a:rPr lang="en-ID" sz="2400" dirty="0">
                          <a:effectLst/>
                        </a:rPr>
                        <a:t> </a:t>
                      </a:r>
                      <a:r>
                        <a:rPr lang="en-ID" sz="2400" dirty="0" err="1">
                          <a:effectLst/>
                        </a:rPr>
                        <a:t>kanan</a:t>
                      </a:r>
                      <a:endParaRPr lang="en-ID" sz="2400" dirty="0">
                        <a:effectLst/>
                      </a:endParaRPr>
                    </a:p>
                  </a:txBody>
                  <a:tcPr marL="142875" marR="142875" marT="95250" marB="952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2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794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TUGAS PERULANGAN WHILE</vt:lpstr>
      <vt:lpstr>Struktur perulangan for</vt:lpstr>
      <vt:lpstr>Penamaan Variabel Yang Valid </vt:lpstr>
      <vt:lpstr>PROGRAM PYTHON PERULANGAN FOR MENCETAK ANGKA 4, 6, 8  </vt:lpstr>
      <vt:lpstr>Struktur perulangan while </vt:lpstr>
      <vt:lpstr>Perulangan while dengan inputan,  memasukkan angka ganjil lebih dari 25</vt:lpstr>
      <vt:lpstr>3 komponen utama dalam penulisan sintaks while pada python</vt:lpstr>
      <vt:lpstr>Operator Aritmatika</vt:lpstr>
      <vt:lpstr>Operator Symbol Aritmatika pada Python</vt:lpstr>
      <vt:lpstr>PowerPoint Presentation</vt:lpstr>
      <vt:lpstr>Operator Perbandingan</vt:lpstr>
      <vt:lpstr>Operator Symbol Perbandingan pada Python</vt:lpstr>
      <vt:lpstr>PowerPoint Presentation</vt:lpstr>
      <vt:lpstr>Operator Penugasan</vt:lpstr>
      <vt:lpstr>Operator Symbol Penugasan pada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PERULANGAN WHILE</dc:title>
  <dc:creator>DM-2</dc:creator>
  <cp:lastModifiedBy>DM-2</cp:lastModifiedBy>
  <cp:revision>4</cp:revision>
  <dcterms:created xsi:type="dcterms:W3CDTF">2022-07-15T14:43:10Z</dcterms:created>
  <dcterms:modified xsi:type="dcterms:W3CDTF">2022-07-16T03:33:14Z</dcterms:modified>
</cp:coreProperties>
</file>