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DF8FA6E-1A8F-5B8B-EB2A-660420FB877B}"/>
              </a:ext>
            </a:extLst>
          </p:cNvPr>
          <p:cNvSpPr/>
          <p:nvPr userDrawn="1"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C16349-812C-2D58-3E92-8D291A876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956B3-3986-46FC-8D38-B25BB5E658BB}" type="datetimeFigureOut">
              <a:rPr lang="en-ID" smtClean="0"/>
              <a:t>21/07/2022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06A331-0C6B-D3E5-7754-C2521F28D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6463F8-D4AC-2BB7-6CA8-7668730D7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1BA28-6260-4820-8FFD-DCB68483DD91}" type="slidenum">
              <a:rPr lang="en-ID" smtClean="0"/>
              <a:t>‹#›</a:t>
            </a:fld>
            <a:endParaRPr lang="en-ID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594FAF1-F03B-5E7D-6479-2F924AA5EC53}"/>
              </a:ext>
            </a:extLst>
          </p:cNvPr>
          <p:cNvSpPr/>
          <p:nvPr userDrawn="1"/>
        </p:nvSpPr>
        <p:spPr>
          <a:xfrm flipV="1">
            <a:off x="0" y="1122363"/>
            <a:ext cx="12192000" cy="247967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B87E62-EEAE-D815-E306-48B438385B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873085"/>
          </a:xfrm>
        </p:spPr>
        <p:txBody>
          <a:bodyPr anchor="b"/>
          <a:lstStyle>
            <a:lvl1pPr algn="ctr">
              <a:defRPr sz="6000">
                <a:latin typeface="Impact" panose="020B080603090205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104E1E-60B0-2FA0-C3E5-653C1392DB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566140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41DE9-32D6-FB7C-838C-C8370F82B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956B3-3986-46FC-8D38-B25BB5E658BB}" type="datetimeFigureOut">
              <a:rPr lang="en-ID" smtClean="0"/>
              <a:t>21/07/2022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B4FCEF-3490-6CC6-47A6-628A2B305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FB30A2-FF49-F893-9775-5148F6E02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1BA28-6260-4820-8FFD-DCB68483DD9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61463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E59F8-B1E3-F5DC-72E8-B78AEED7B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D4167-2D20-8F24-0186-2AFA68EFC0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3DF61C-2ADA-EF49-F5E1-0244ADCAF7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239B89-CDDA-86BD-9105-E4EAE3FB8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956B3-3986-46FC-8D38-B25BB5E658BB}" type="datetimeFigureOut">
              <a:rPr lang="en-ID" smtClean="0"/>
              <a:t>21/07/2022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CB0BC9-626D-518E-0447-28C063205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95CB8B-AABB-6E64-C04D-9BC6AB5C0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1BA28-6260-4820-8FFD-DCB68483DD9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831856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D0721-88F2-3E7F-2937-DD41916A8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5EA00F-4E85-62C5-0931-BAB6093CB7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3AC327-F279-78FB-D973-39D45D773D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32CB81-A786-C213-8D0B-CBF8642AB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956B3-3986-46FC-8D38-B25BB5E658BB}" type="datetimeFigureOut">
              <a:rPr lang="en-ID" smtClean="0"/>
              <a:t>21/07/2022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AAADFA-0C6A-801F-952A-150BECCD6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E593E2-DDED-5575-7954-3AED54D89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1BA28-6260-4820-8FFD-DCB68483DD9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179083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EFE9E-4111-8AF6-93B5-F9E3B9345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A22354-7537-F54F-CFE0-879D2FCC0C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34A178-79D7-A209-7FEE-7896B6A56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956B3-3986-46FC-8D38-B25BB5E658BB}" type="datetimeFigureOut">
              <a:rPr lang="en-ID" smtClean="0"/>
              <a:t>21/07/2022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3E77D-30CF-D450-7369-80D0AD16C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D89AA-D930-A36D-7FE3-81873E76E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1BA28-6260-4820-8FFD-DCB68483DD9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277687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089711-2BF6-71CA-28C8-B3EAF8F114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AA8A8F-41E6-90A9-BAEC-2FC3C035AA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4A4674-5D13-0B61-2455-B94A8C5CB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956B3-3986-46FC-8D38-B25BB5E658BB}" type="datetimeFigureOut">
              <a:rPr lang="en-ID" smtClean="0"/>
              <a:t>21/07/2022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756979-F6BE-C151-BD54-4391059E0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2358F1-4D37-1A18-31E6-A8E21FFF0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1BA28-6260-4820-8FFD-DCB68483DD9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07692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78547773-D7E2-33A9-6225-8E2E1682AD13}"/>
              </a:ext>
            </a:extLst>
          </p:cNvPr>
          <p:cNvSpPr/>
          <p:nvPr userDrawn="1"/>
        </p:nvSpPr>
        <p:spPr>
          <a:xfrm>
            <a:off x="0" y="6356348"/>
            <a:ext cx="12207765" cy="48900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2A9917F-A76F-23EC-9E5B-3469C65D8B4A}"/>
              </a:ext>
            </a:extLst>
          </p:cNvPr>
          <p:cNvSpPr/>
          <p:nvPr userDrawn="1"/>
        </p:nvSpPr>
        <p:spPr>
          <a:xfrm>
            <a:off x="0" y="-13247"/>
            <a:ext cx="12192000" cy="182562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8DB6D3-BD2A-28D4-3B53-6A80B422B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4">
                    <a:lumMod val="60000"/>
                    <a:lumOff val="40000"/>
                  </a:schemeClr>
                </a:solidFill>
                <a:latin typeface="Impact" panose="020B080603090205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398951-01A1-602B-E949-5C9CDE8E30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71727A-9151-1BBE-72C9-51F1E4C94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956B3-3986-46FC-8D38-B25BB5E658BB}" type="datetimeFigureOut">
              <a:rPr lang="en-ID" smtClean="0"/>
              <a:t>21/07/2022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A94974-EA0E-239A-3C67-08D5BF571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07B9F1-86B2-8EA0-99BB-61E9ADC21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1BA28-6260-4820-8FFD-DCB68483DD91}" type="slidenum">
              <a:rPr lang="en-ID" smtClean="0"/>
              <a:t>‹#›</a:t>
            </a:fld>
            <a:endParaRPr lang="en-ID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B80A45C2-698D-0FA7-06AF-F48D1DC3A859}"/>
              </a:ext>
            </a:extLst>
          </p:cNvPr>
          <p:cNvSpPr/>
          <p:nvPr userDrawn="1"/>
        </p:nvSpPr>
        <p:spPr>
          <a:xfrm>
            <a:off x="8994914" y="0"/>
            <a:ext cx="3212852" cy="1812378"/>
          </a:xfrm>
          <a:custGeom>
            <a:avLst/>
            <a:gdLst>
              <a:gd name="connsiteX0" fmla="*/ 850827 w 3212852"/>
              <a:gd name="connsiteY0" fmla="*/ 0 h 1812378"/>
              <a:gd name="connsiteX1" fmla="*/ 3212852 w 3212852"/>
              <a:gd name="connsiteY1" fmla="*/ 0 h 1812378"/>
              <a:gd name="connsiteX2" fmla="*/ 3212852 w 3212852"/>
              <a:gd name="connsiteY2" fmla="*/ 1812378 h 1812378"/>
              <a:gd name="connsiteX3" fmla="*/ 0 w 3212852"/>
              <a:gd name="connsiteY3" fmla="*/ 1812378 h 1812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12852" h="1812378">
                <a:moveTo>
                  <a:pt x="850827" y="0"/>
                </a:moveTo>
                <a:lnTo>
                  <a:pt x="3212852" y="0"/>
                </a:lnTo>
                <a:lnTo>
                  <a:pt x="3212852" y="1812378"/>
                </a:lnTo>
                <a:lnTo>
                  <a:pt x="0" y="181237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9FEC18F-8C60-CAE4-3C76-E02DA65921E3}"/>
              </a:ext>
            </a:extLst>
          </p:cNvPr>
          <p:cNvSpPr/>
          <p:nvPr userDrawn="1"/>
        </p:nvSpPr>
        <p:spPr>
          <a:xfrm>
            <a:off x="10657490" y="6356349"/>
            <a:ext cx="1550275" cy="489004"/>
          </a:xfrm>
          <a:custGeom>
            <a:avLst/>
            <a:gdLst>
              <a:gd name="connsiteX0" fmla="*/ 850827 w 3212852"/>
              <a:gd name="connsiteY0" fmla="*/ 0 h 1812378"/>
              <a:gd name="connsiteX1" fmla="*/ 3212852 w 3212852"/>
              <a:gd name="connsiteY1" fmla="*/ 0 h 1812378"/>
              <a:gd name="connsiteX2" fmla="*/ 3212852 w 3212852"/>
              <a:gd name="connsiteY2" fmla="*/ 1812378 h 1812378"/>
              <a:gd name="connsiteX3" fmla="*/ 0 w 3212852"/>
              <a:gd name="connsiteY3" fmla="*/ 1812378 h 1812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12852" h="1812378">
                <a:moveTo>
                  <a:pt x="850827" y="0"/>
                </a:moveTo>
                <a:lnTo>
                  <a:pt x="3212852" y="0"/>
                </a:lnTo>
                <a:lnTo>
                  <a:pt x="3212852" y="1812378"/>
                </a:lnTo>
                <a:lnTo>
                  <a:pt x="0" y="181237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1279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78547773-D7E2-33A9-6225-8E2E1682AD13}"/>
              </a:ext>
            </a:extLst>
          </p:cNvPr>
          <p:cNvSpPr/>
          <p:nvPr userDrawn="1"/>
        </p:nvSpPr>
        <p:spPr>
          <a:xfrm>
            <a:off x="15765" y="6356348"/>
            <a:ext cx="12192000" cy="48900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2A9917F-A76F-23EC-9E5B-3469C65D8B4A}"/>
              </a:ext>
            </a:extLst>
          </p:cNvPr>
          <p:cNvSpPr/>
          <p:nvPr userDrawn="1"/>
        </p:nvSpPr>
        <p:spPr>
          <a:xfrm>
            <a:off x="0" y="-13247"/>
            <a:ext cx="12192000" cy="18256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8DB6D3-BD2A-28D4-3B53-6A80B422B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Impact" panose="020B080603090205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398951-01A1-602B-E949-5C9CDE8E30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71727A-9151-1BBE-72C9-51F1E4C94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956B3-3986-46FC-8D38-B25BB5E658BB}" type="datetimeFigureOut">
              <a:rPr lang="en-ID" smtClean="0"/>
              <a:t>21/07/2022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A94974-EA0E-239A-3C67-08D5BF571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07B9F1-86B2-8EA0-99BB-61E9ADC21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1BA28-6260-4820-8FFD-DCB68483DD91}" type="slidenum">
              <a:rPr lang="en-ID" smtClean="0"/>
              <a:t>‹#›</a:t>
            </a:fld>
            <a:endParaRPr lang="en-ID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B80A45C2-698D-0FA7-06AF-F48D1DC3A859}"/>
              </a:ext>
            </a:extLst>
          </p:cNvPr>
          <p:cNvSpPr/>
          <p:nvPr userDrawn="1"/>
        </p:nvSpPr>
        <p:spPr>
          <a:xfrm>
            <a:off x="8994914" y="0"/>
            <a:ext cx="3212852" cy="1812378"/>
          </a:xfrm>
          <a:custGeom>
            <a:avLst/>
            <a:gdLst>
              <a:gd name="connsiteX0" fmla="*/ 850827 w 3212852"/>
              <a:gd name="connsiteY0" fmla="*/ 0 h 1812378"/>
              <a:gd name="connsiteX1" fmla="*/ 3212852 w 3212852"/>
              <a:gd name="connsiteY1" fmla="*/ 0 h 1812378"/>
              <a:gd name="connsiteX2" fmla="*/ 3212852 w 3212852"/>
              <a:gd name="connsiteY2" fmla="*/ 1812378 h 1812378"/>
              <a:gd name="connsiteX3" fmla="*/ 0 w 3212852"/>
              <a:gd name="connsiteY3" fmla="*/ 1812378 h 1812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12852" h="1812378">
                <a:moveTo>
                  <a:pt x="850827" y="0"/>
                </a:moveTo>
                <a:lnTo>
                  <a:pt x="3212852" y="0"/>
                </a:lnTo>
                <a:lnTo>
                  <a:pt x="3212852" y="1812378"/>
                </a:lnTo>
                <a:lnTo>
                  <a:pt x="0" y="1812378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9FEC18F-8C60-CAE4-3C76-E02DA65921E3}"/>
              </a:ext>
            </a:extLst>
          </p:cNvPr>
          <p:cNvSpPr/>
          <p:nvPr userDrawn="1"/>
        </p:nvSpPr>
        <p:spPr>
          <a:xfrm>
            <a:off x="10657490" y="6356349"/>
            <a:ext cx="1550275" cy="489004"/>
          </a:xfrm>
          <a:custGeom>
            <a:avLst/>
            <a:gdLst>
              <a:gd name="connsiteX0" fmla="*/ 850827 w 3212852"/>
              <a:gd name="connsiteY0" fmla="*/ 0 h 1812378"/>
              <a:gd name="connsiteX1" fmla="*/ 3212852 w 3212852"/>
              <a:gd name="connsiteY1" fmla="*/ 0 h 1812378"/>
              <a:gd name="connsiteX2" fmla="*/ 3212852 w 3212852"/>
              <a:gd name="connsiteY2" fmla="*/ 1812378 h 1812378"/>
              <a:gd name="connsiteX3" fmla="*/ 0 w 3212852"/>
              <a:gd name="connsiteY3" fmla="*/ 1812378 h 1812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12852" h="1812378">
                <a:moveTo>
                  <a:pt x="850827" y="0"/>
                </a:moveTo>
                <a:lnTo>
                  <a:pt x="3212852" y="0"/>
                </a:lnTo>
                <a:lnTo>
                  <a:pt x="3212852" y="1812378"/>
                </a:lnTo>
                <a:lnTo>
                  <a:pt x="0" y="1812378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99794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78547773-D7E2-33A9-6225-8E2E1682AD13}"/>
              </a:ext>
            </a:extLst>
          </p:cNvPr>
          <p:cNvSpPr/>
          <p:nvPr userDrawn="1"/>
        </p:nvSpPr>
        <p:spPr>
          <a:xfrm>
            <a:off x="15765" y="6356348"/>
            <a:ext cx="4966138" cy="48900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2A9917F-A76F-23EC-9E5B-3469C65D8B4A}"/>
              </a:ext>
            </a:extLst>
          </p:cNvPr>
          <p:cNvSpPr/>
          <p:nvPr userDrawn="1"/>
        </p:nvSpPr>
        <p:spPr>
          <a:xfrm>
            <a:off x="0" y="-13247"/>
            <a:ext cx="4966138" cy="685859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8DB6D3-BD2A-28D4-3B53-6A80B422B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520" y="1346716"/>
            <a:ext cx="3781097" cy="3339718"/>
          </a:xfrm>
        </p:spPr>
        <p:txBody>
          <a:bodyPr/>
          <a:lstStyle>
            <a:lvl1pPr>
              <a:defRPr>
                <a:solidFill>
                  <a:schemeClr val="accent4">
                    <a:lumMod val="60000"/>
                    <a:lumOff val="40000"/>
                  </a:schemeClr>
                </a:solidFill>
                <a:latin typeface="Impact" panose="020B080603090205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398951-01A1-602B-E949-5C9CDE8E30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106" y="472966"/>
            <a:ext cx="5757041" cy="545486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71727A-9151-1BBE-72C9-51F1E4C94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956B3-3986-46FC-8D38-B25BB5E658BB}" type="datetimeFigureOut">
              <a:rPr lang="en-ID" smtClean="0"/>
              <a:t>21/07/2022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A94974-EA0E-239A-3C67-08D5BF571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07B9F1-86B2-8EA0-99BB-61E9ADC21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1BA28-6260-4820-8FFD-DCB68483DD91}" type="slidenum">
              <a:rPr lang="en-ID" smtClean="0"/>
              <a:t>‹#›</a:t>
            </a:fld>
            <a:endParaRPr lang="en-ID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B80A45C2-698D-0FA7-06AF-F48D1DC3A859}"/>
              </a:ext>
            </a:extLst>
          </p:cNvPr>
          <p:cNvSpPr/>
          <p:nvPr userDrawn="1"/>
        </p:nvSpPr>
        <p:spPr>
          <a:xfrm rot="10800000">
            <a:off x="21648" y="-13248"/>
            <a:ext cx="2188151" cy="486214"/>
          </a:xfrm>
          <a:custGeom>
            <a:avLst/>
            <a:gdLst>
              <a:gd name="connsiteX0" fmla="*/ 850827 w 3212852"/>
              <a:gd name="connsiteY0" fmla="*/ 0 h 1812378"/>
              <a:gd name="connsiteX1" fmla="*/ 3212852 w 3212852"/>
              <a:gd name="connsiteY1" fmla="*/ 0 h 1812378"/>
              <a:gd name="connsiteX2" fmla="*/ 3212852 w 3212852"/>
              <a:gd name="connsiteY2" fmla="*/ 1812378 h 1812378"/>
              <a:gd name="connsiteX3" fmla="*/ 0 w 3212852"/>
              <a:gd name="connsiteY3" fmla="*/ 1812378 h 1812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12852" h="1812378">
                <a:moveTo>
                  <a:pt x="850827" y="0"/>
                </a:moveTo>
                <a:lnTo>
                  <a:pt x="3212852" y="0"/>
                </a:lnTo>
                <a:lnTo>
                  <a:pt x="3212852" y="1812378"/>
                </a:lnTo>
                <a:lnTo>
                  <a:pt x="0" y="181237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9FEC18F-8C60-CAE4-3C76-E02DA65921E3}"/>
              </a:ext>
            </a:extLst>
          </p:cNvPr>
          <p:cNvSpPr/>
          <p:nvPr userDrawn="1"/>
        </p:nvSpPr>
        <p:spPr>
          <a:xfrm>
            <a:off x="3389587" y="6605752"/>
            <a:ext cx="1584434" cy="239600"/>
          </a:xfrm>
          <a:custGeom>
            <a:avLst/>
            <a:gdLst>
              <a:gd name="connsiteX0" fmla="*/ 850827 w 3212852"/>
              <a:gd name="connsiteY0" fmla="*/ 0 h 1812378"/>
              <a:gd name="connsiteX1" fmla="*/ 3212852 w 3212852"/>
              <a:gd name="connsiteY1" fmla="*/ 0 h 1812378"/>
              <a:gd name="connsiteX2" fmla="*/ 3212852 w 3212852"/>
              <a:gd name="connsiteY2" fmla="*/ 1812378 h 1812378"/>
              <a:gd name="connsiteX3" fmla="*/ 0 w 3212852"/>
              <a:gd name="connsiteY3" fmla="*/ 1812378 h 1812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12852" h="1812378">
                <a:moveTo>
                  <a:pt x="850827" y="0"/>
                </a:moveTo>
                <a:lnTo>
                  <a:pt x="3212852" y="0"/>
                </a:lnTo>
                <a:lnTo>
                  <a:pt x="3212852" y="1812378"/>
                </a:lnTo>
                <a:lnTo>
                  <a:pt x="0" y="181237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708005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78547773-D7E2-33A9-6225-8E2E1682AD13}"/>
              </a:ext>
            </a:extLst>
          </p:cNvPr>
          <p:cNvSpPr/>
          <p:nvPr userDrawn="1"/>
        </p:nvSpPr>
        <p:spPr>
          <a:xfrm>
            <a:off x="15765" y="6356348"/>
            <a:ext cx="4966138" cy="48900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2A9917F-A76F-23EC-9E5B-3469C65D8B4A}"/>
              </a:ext>
            </a:extLst>
          </p:cNvPr>
          <p:cNvSpPr/>
          <p:nvPr userDrawn="1"/>
        </p:nvSpPr>
        <p:spPr>
          <a:xfrm>
            <a:off x="0" y="-13247"/>
            <a:ext cx="4966138" cy="68585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8DB6D3-BD2A-28D4-3B53-6A80B422B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520" y="1346716"/>
            <a:ext cx="3781097" cy="3339718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Impact" panose="020B080603090205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398951-01A1-602B-E949-5C9CDE8E30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106" y="472966"/>
            <a:ext cx="5757041" cy="5454868"/>
          </a:xfrm>
        </p:spPr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71727A-9151-1BBE-72C9-51F1E4C94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956B3-3986-46FC-8D38-B25BB5E658BB}" type="datetimeFigureOut">
              <a:rPr lang="en-ID" smtClean="0"/>
              <a:t>21/07/2022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A94974-EA0E-239A-3C67-08D5BF571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07B9F1-86B2-8EA0-99BB-61E9ADC21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1BA28-6260-4820-8FFD-DCB68483DD91}" type="slidenum">
              <a:rPr lang="en-ID" smtClean="0"/>
              <a:t>‹#›</a:t>
            </a:fld>
            <a:endParaRPr lang="en-ID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B80A45C2-698D-0FA7-06AF-F48D1DC3A859}"/>
              </a:ext>
            </a:extLst>
          </p:cNvPr>
          <p:cNvSpPr/>
          <p:nvPr userDrawn="1"/>
        </p:nvSpPr>
        <p:spPr>
          <a:xfrm rot="10800000">
            <a:off x="21648" y="-13248"/>
            <a:ext cx="2188151" cy="486214"/>
          </a:xfrm>
          <a:custGeom>
            <a:avLst/>
            <a:gdLst>
              <a:gd name="connsiteX0" fmla="*/ 850827 w 3212852"/>
              <a:gd name="connsiteY0" fmla="*/ 0 h 1812378"/>
              <a:gd name="connsiteX1" fmla="*/ 3212852 w 3212852"/>
              <a:gd name="connsiteY1" fmla="*/ 0 h 1812378"/>
              <a:gd name="connsiteX2" fmla="*/ 3212852 w 3212852"/>
              <a:gd name="connsiteY2" fmla="*/ 1812378 h 1812378"/>
              <a:gd name="connsiteX3" fmla="*/ 0 w 3212852"/>
              <a:gd name="connsiteY3" fmla="*/ 1812378 h 1812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12852" h="1812378">
                <a:moveTo>
                  <a:pt x="850827" y="0"/>
                </a:moveTo>
                <a:lnTo>
                  <a:pt x="3212852" y="0"/>
                </a:lnTo>
                <a:lnTo>
                  <a:pt x="3212852" y="1812378"/>
                </a:lnTo>
                <a:lnTo>
                  <a:pt x="0" y="1812378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9FEC18F-8C60-CAE4-3C76-E02DA65921E3}"/>
              </a:ext>
            </a:extLst>
          </p:cNvPr>
          <p:cNvSpPr/>
          <p:nvPr userDrawn="1"/>
        </p:nvSpPr>
        <p:spPr>
          <a:xfrm>
            <a:off x="3389587" y="6605752"/>
            <a:ext cx="1584434" cy="239600"/>
          </a:xfrm>
          <a:custGeom>
            <a:avLst/>
            <a:gdLst>
              <a:gd name="connsiteX0" fmla="*/ 850827 w 3212852"/>
              <a:gd name="connsiteY0" fmla="*/ 0 h 1812378"/>
              <a:gd name="connsiteX1" fmla="*/ 3212852 w 3212852"/>
              <a:gd name="connsiteY1" fmla="*/ 0 h 1812378"/>
              <a:gd name="connsiteX2" fmla="*/ 3212852 w 3212852"/>
              <a:gd name="connsiteY2" fmla="*/ 1812378 h 1812378"/>
              <a:gd name="connsiteX3" fmla="*/ 0 w 3212852"/>
              <a:gd name="connsiteY3" fmla="*/ 1812378 h 1812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12852" h="1812378">
                <a:moveTo>
                  <a:pt x="850827" y="0"/>
                </a:moveTo>
                <a:lnTo>
                  <a:pt x="3212852" y="0"/>
                </a:lnTo>
                <a:lnTo>
                  <a:pt x="3212852" y="1812378"/>
                </a:lnTo>
                <a:lnTo>
                  <a:pt x="0" y="1812378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112926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95AB4-F3D7-E1A5-082F-98D038CC3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2D3C5F-A37E-4AB9-7C51-E35968EBDE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2EBBE7-2748-0B01-FBBC-5DC7398D5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956B3-3986-46FC-8D38-B25BB5E658BB}" type="datetimeFigureOut">
              <a:rPr lang="en-ID" smtClean="0"/>
              <a:t>21/07/2022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8EB7CF-707D-CBD2-30BA-07954FA13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4787A5-D860-52BC-1CB6-8F5634675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1BA28-6260-4820-8FFD-DCB68483DD9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05904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DC8E4-6545-D2E6-4CE5-679313DB9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722E17-B833-E515-182F-C13B30B7EC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AD4965-9572-A847-F03F-3F38DC8176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F6FBF9-FA02-E7A2-7F9F-28FFB7CF7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956B3-3986-46FC-8D38-B25BB5E658BB}" type="datetimeFigureOut">
              <a:rPr lang="en-ID" smtClean="0"/>
              <a:t>21/07/2022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18E75C-831C-2E87-049B-0837627A8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2D8384-A843-8E38-6D3E-1281AE3D2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1BA28-6260-4820-8FFD-DCB68483DD9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28595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99C3B-8125-BAD8-7ED4-2467E4B1F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8592F5-0E46-1F74-C59A-09637286A6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8341CF-00C4-ED47-D0EA-1B3B464CC7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03EABB-BE37-8279-57E2-1A818513AF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443552-229F-EF9C-704A-621E8E3CEC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CAB0B6-EED8-CF2A-EF02-97C9C1CD6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956B3-3986-46FC-8D38-B25BB5E658BB}" type="datetimeFigureOut">
              <a:rPr lang="en-ID" smtClean="0"/>
              <a:t>21/07/2022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94D607-2415-EC07-B501-535888C54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F3B179-CE5D-039F-8640-E043D4070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1BA28-6260-4820-8FFD-DCB68483DD9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85115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D505E-80F1-373C-998F-87F729482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6CD46F-634C-235C-2DFC-61481A247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956B3-3986-46FC-8D38-B25BB5E658BB}" type="datetimeFigureOut">
              <a:rPr lang="en-ID" smtClean="0"/>
              <a:t>21/07/2022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7C2B39-4C06-D6F6-A40D-DC1AB2E79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C290FD-4B0F-F48C-51EF-E21FF3D5B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1BA28-6260-4820-8FFD-DCB68483DD9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70393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FC4078-4824-8A8B-25B5-43A6135A3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5BDF70-BD90-8378-4D9B-02B829FBDA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064A6D-008E-B743-48EE-F040E8E403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956B3-3986-46FC-8D38-B25BB5E658BB}" type="datetimeFigureOut">
              <a:rPr lang="en-ID" smtClean="0"/>
              <a:t>21/07/2022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942C51-8A06-8721-8A00-F01FC807B3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D73707-E293-2BC0-CE9F-969B37920C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91BA28-6260-4820-8FFD-DCB68483DD91}" type="slidenum">
              <a:rPr lang="en-ID" smtClean="0"/>
              <a:t>‹#›</a:t>
            </a:fld>
            <a:endParaRPr lang="en-ID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DFB2014-2A88-F927-B5D7-FEA32CBB98CD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2188" y="3257870"/>
            <a:ext cx="1487624" cy="1487624"/>
          </a:xfrm>
          <a:prstGeom prst="rect">
            <a:avLst/>
          </a:prstGeom>
          <a:effectLst>
            <a:outerShdw blurRad="76200" dir="9240000" algn="ctr" rotWithShape="0">
              <a:srgbClr val="000000">
                <a:alpha val="52000"/>
              </a:srgbClr>
            </a:outerShdw>
          </a:effec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CB7D02B-66AC-7B21-40F5-7301FFA94125}"/>
              </a:ext>
            </a:extLst>
          </p:cNvPr>
          <p:cNvSpPr/>
          <p:nvPr userDrawn="1"/>
        </p:nvSpPr>
        <p:spPr>
          <a:xfrm>
            <a:off x="5281127" y="3172408"/>
            <a:ext cx="1632857" cy="1670180"/>
          </a:xfrm>
          <a:prstGeom prst="rect">
            <a:avLst/>
          </a:prstGeom>
          <a:solidFill>
            <a:schemeClr val="bg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62325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60" r:id="rId4"/>
    <p:sldLayoutId id="2147483662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E2D33C3-91B0-75EE-C0A2-B915F12F67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err="1"/>
              <a:t>Tugas</a:t>
            </a:r>
            <a:r>
              <a:rPr lang="en-US" dirty="0"/>
              <a:t> </a:t>
            </a:r>
            <a:r>
              <a:rPr lang="en-US" dirty="0" err="1"/>
              <a:t>Kelompok</a:t>
            </a:r>
            <a:r>
              <a:rPr lang="en-US" dirty="0"/>
              <a:t> Python</a:t>
            </a:r>
            <a:br>
              <a:rPr lang="en-US" dirty="0"/>
            </a:br>
            <a:r>
              <a:rPr lang="en-US" sz="2400" dirty="0"/>
              <a:t>(</a:t>
            </a:r>
            <a:r>
              <a:rPr lang="en-US" sz="2400" dirty="0" err="1"/>
              <a:t>Laporan</a:t>
            </a:r>
            <a:r>
              <a:rPr lang="en-US" sz="2400" dirty="0"/>
              <a:t> </a:t>
            </a:r>
            <a:r>
              <a:rPr lang="en-US" sz="2400" dirty="0" err="1"/>
              <a:t>Aplikasi</a:t>
            </a:r>
            <a:r>
              <a:rPr lang="en-US" sz="2400" dirty="0"/>
              <a:t> </a:t>
            </a:r>
            <a:r>
              <a:rPr lang="en-US" sz="2400" dirty="0" err="1"/>
              <a:t>Tugas</a:t>
            </a:r>
            <a:r>
              <a:rPr lang="en-US" sz="2400" dirty="0"/>
              <a:t> Python)</a:t>
            </a:r>
            <a:endParaRPr lang="en-ID" sz="2400" dirty="0"/>
          </a:p>
        </p:txBody>
      </p:sp>
      <p:sp>
        <p:nvSpPr>
          <p:cNvPr id="16" name="Subtitle 15">
            <a:extLst>
              <a:ext uri="{FF2B5EF4-FFF2-40B4-BE49-F238E27FC236}">
                <a16:creationId xmlns:a16="http://schemas.microsoft.com/office/drawing/2014/main" id="{92F73BE9-41C4-4A8F-BF22-D6C3D4BEB7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57368" y="3576126"/>
            <a:ext cx="9144000" cy="2789431"/>
          </a:xfrm>
        </p:spPr>
        <p:txBody>
          <a:bodyPr anchor="t">
            <a:normAutofit/>
          </a:bodyPr>
          <a:lstStyle/>
          <a:p>
            <a:r>
              <a:rPr lang="en-US" sz="2800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Aplikasi</a:t>
            </a:r>
            <a:r>
              <a:rPr lang="en-US" sz="2800" dirty="0">
                <a:solidFill>
                  <a:schemeClr val="accent4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Gaji</a:t>
            </a:r>
            <a:r>
              <a:rPr lang="en-US" sz="2800" dirty="0">
                <a:solidFill>
                  <a:schemeClr val="accent4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Karyawan</a:t>
            </a:r>
            <a:r>
              <a:rPr lang="en-US" sz="2800" dirty="0">
                <a:solidFill>
                  <a:schemeClr val="accent4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YBM PLN</a:t>
            </a:r>
            <a:endParaRPr lang="en-ID" sz="2800" dirty="0">
              <a:solidFill>
                <a:schemeClr val="accent4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A792D14-9AC1-28B7-0EB2-8649B444F89C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8867" r="-955" b="4556"/>
          <a:stretch/>
        </p:blipFill>
        <p:spPr>
          <a:xfrm>
            <a:off x="2122913" y="4223390"/>
            <a:ext cx="1030288" cy="1061900"/>
          </a:xfrm>
          <a:custGeom>
            <a:avLst/>
            <a:gdLst>
              <a:gd name="connsiteX0" fmla="*/ 1614064 w 3228128"/>
              <a:gd name="connsiteY0" fmla="*/ 0 h 3163494"/>
              <a:gd name="connsiteX1" fmla="*/ 3228128 w 3228128"/>
              <a:gd name="connsiteY1" fmla="*/ 1581747 h 3163494"/>
              <a:gd name="connsiteX2" fmla="*/ 1614064 w 3228128"/>
              <a:gd name="connsiteY2" fmla="*/ 3163494 h 3163494"/>
              <a:gd name="connsiteX3" fmla="*/ 0 w 3228128"/>
              <a:gd name="connsiteY3" fmla="*/ 1581747 h 3163494"/>
              <a:gd name="connsiteX4" fmla="*/ 1614064 w 3228128"/>
              <a:gd name="connsiteY4" fmla="*/ 0 h 3163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28128" h="3163494">
                <a:moveTo>
                  <a:pt x="1614064" y="0"/>
                </a:moveTo>
                <a:cubicBezTo>
                  <a:pt x="2505487" y="0"/>
                  <a:pt x="3228128" y="708172"/>
                  <a:pt x="3228128" y="1581747"/>
                </a:cubicBezTo>
                <a:cubicBezTo>
                  <a:pt x="3228128" y="2455322"/>
                  <a:pt x="2505487" y="3163494"/>
                  <a:pt x="1614064" y="3163494"/>
                </a:cubicBezTo>
                <a:cubicBezTo>
                  <a:pt x="722641" y="3163494"/>
                  <a:pt x="0" y="2455322"/>
                  <a:pt x="0" y="1581747"/>
                </a:cubicBezTo>
                <a:cubicBezTo>
                  <a:pt x="0" y="708172"/>
                  <a:pt x="722641" y="0"/>
                  <a:pt x="1614064" y="0"/>
                </a:cubicBezTo>
                <a:close/>
              </a:path>
            </a:pathLst>
          </a:cu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B731841-7B6B-873E-932A-D0194F6EFB6D}"/>
              </a:ext>
            </a:extLst>
          </p:cNvPr>
          <p:cNvSpPr txBox="1"/>
          <p:nvPr/>
        </p:nvSpPr>
        <p:spPr>
          <a:xfrm>
            <a:off x="1678598" y="5370735"/>
            <a:ext cx="215628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14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Nama : Amar Ma’ruf</a:t>
            </a:r>
          </a:p>
          <a:p>
            <a:r>
              <a:rPr lang="nl-NL" sz="14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NIM    : 0110220412 </a:t>
            </a:r>
          </a:p>
          <a:p>
            <a:r>
              <a:rPr lang="nl-NL" sz="14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Kelas  : PPL</a:t>
            </a:r>
            <a:endParaRPr lang="en-ID" sz="1400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210B5F-3DDE-EEB3-D4ED-0053BB6FCC55}"/>
              </a:ext>
            </a:extLst>
          </p:cNvPr>
          <p:cNvSpPr txBox="1"/>
          <p:nvPr/>
        </p:nvSpPr>
        <p:spPr>
          <a:xfrm>
            <a:off x="8361624" y="5356782"/>
            <a:ext cx="230637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14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Nama :Hanif Al-faruq</a:t>
            </a:r>
          </a:p>
          <a:p>
            <a:r>
              <a:rPr lang="nl-NL" sz="14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NIM : 0110220513 </a:t>
            </a:r>
          </a:p>
          <a:p>
            <a:r>
              <a:rPr lang="nl-NL" sz="14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Kelas : PPL</a:t>
            </a:r>
            <a:endParaRPr lang="en-ID" sz="1400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778E00D-A3EE-9515-69D3-AA620CB1ED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2" t="30278" r="2257" b="15597"/>
          <a:stretch>
            <a:fillRect/>
          </a:stretch>
        </p:blipFill>
        <p:spPr>
          <a:xfrm>
            <a:off x="8960537" y="4176742"/>
            <a:ext cx="1108550" cy="1108548"/>
          </a:xfrm>
          <a:custGeom>
            <a:avLst/>
            <a:gdLst>
              <a:gd name="connsiteX0" fmla="*/ 1592603 w 3185206"/>
              <a:gd name="connsiteY0" fmla="*/ 0 h 3185206"/>
              <a:gd name="connsiteX1" fmla="*/ 3185206 w 3185206"/>
              <a:gd name="connsiteY1" fmla="*/ 1592603 h 3185206"/>
              <a:gd name="connsiteX2" fmla="*/ 1592603 w 3185206"/>
              <a:gd name="connsiteY2" fmla="*/ 3185206 h 3185206"/>
              <a:gd name="connsiteX3" fmla="*/ 0 w 3185206"/>
              <a:gd name="connsiteY3" fmla="*/ 1592603 h 3185206"/>
              <a:gd name="connsiteX4" fmla="*/ 1592603 w 3185206"/>
              <a:gd name="connsiteY4" fmla="*/ 0 h 31852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85206" h="3185206">
                <a:moveTo>
                  <a:pt x="1592603" y="0"/>
                </a:moveTo>
                <a:cubicBezTo>
                  <a:pt x="2472173" y="0"/>
                  <a:pt x="3185206" y="713033"/>
                  <a:pt x="3185206" y="1592603"/>
                </a:cubicBezTo>
                <a:cubicBezTo>
                  <a:pt x="3185206" y="2472173"/>
                  <a:pt x="2472173" y="3185206"/>
                  <a:pt x="1592603" y="3185206"/>
                </a:cubicBezTo>
                <a:cubicBezTo>
                  <a:pt x="713033" y="3185206"/>
                  <a:pt x="0" y="2472173"/>
                  <a:pt x="0" y="1592603"/>
                </a:cubicBezTo>
                <a:cubicBezTo>
                  <a:pt x="0" y="713033"/>
                  <a:pt x="713033" y="0"/>
                  <a:pt x="1592603" y="0"/>
                </a:cubicBezTo>
                <a:close/>
              </a:path>
            </a:pathLst>
          </a:cu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A99D942-1EF5-97C4-4967-29C39E9451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75" y="117258"/>
            <a:ext cx="810480" cy="90520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0660939-5C7F-653E-7537-52042DFBDAC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9757" y="197276"/>
            <a:ext cx="1480468" cy="74516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4693EF1-7F00-D209-28C0-744EC0B08A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2745" y="1658495"/>
            <a:ext cx="1177246" cy="117724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5B898F4-8407-6F97-BD0E-412E386568B6}"/>
              </a:ext>
            </a:extLst>
          </p:cNvPr>
          <p:cNvSpPr txBox="1"/>
          <p:nvPr/>
        </p:nvSpPr>
        <p:spPr>
          <a:xfrm>
            <a:off x="116585" y="6365557"/>
            <a:ext cx="2748093" cy="5386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d-ID" sz="1000" b="1" dirty="0"/>
              <a:t>Pesantren PeTIK II Jombang YBM PLN </a:t>
            </a:r>
          </a:p>
          <a:p>
            <a:r>
              <a:rPr lang="id-ID" sz="1000" dirty="0"/>
              <a:t> </a:t>
            </a:r>
            <a:r>
              <a:rPr lang="id-ID" sz="900" dirty="0"/>
              <a:t>Denanyar Utara, Plosogeneng,</a:t>
            </a:r>
          </a:p>
          <a:p>
            <a:r>
              <a:rPr lang="id-ID" sz="900" dirty="0"/>
              <a:t> Kec. Jombang, Kabupaten Jombang, Jawa Timur</a:t>
            </a:r>
          </a:p>
        </p:txBody>
      </p:sp>
    </p:spTree>
    <p:extLst>
      <p:ext uri="{BB962C8B-B14F-4D97-AF65-F5344CB8AC3E}">
        <p14:creationId xmlns:p14="http://schemas.microsoft.com/office/powerpoint/2010/main" val="597147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E2D33C3-91B0-75EE-C0A2-B915F12F6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Skema </a:t>
            </a:r>
            <a:r>
              <a:rPr lang="en-US" dirty="0" err="1"/>
              <a:t>Aplikasi</a:t>
            </a:r>
            <a:br>
              <a:rPr lang="en-US" dirty="0"/>
            </a:br>
            <a:endParaRPr lang="en-ID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6DDBC5-8299-2149-36F7-CC8D712108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3474" y="63166"/>
            <a:ext cx="6665448" cy="6729198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Output/</a:t>
            </a:r>
            <a:r>
              <a:rPr lang="en-US" dirty="0" err="1"/>
              <a:t>Keluaran</a:t>
            </a:r>
            <a:r>
              <a:rPr lang="en-US" dirty="0"/>
              <a:t> </a:t>
            </a:r>
            <a:r>
              <a:rPr lang="en-US" dirty="0" err="1"/>
              <a:t>Aplikasi</a:t>
            </a:r>
            <a:endParaRPr lang="en-US" dirty="0"/>
          </a:p>
          <a:p>
            <a:pPr marL="0" indent="0">
              <a:buNone/>
            </a:pPr>
            <a:endParaRPr lang="en-ID" sz="2000" dirty="0"/>
          </a:p>
          <a:p>
            <a:pPr marL="0" indent="0">
              <a:buNone/>
            </a:pPr>
            <a:endParaRPr lang="en-ID" sz="2000" dirty="0"/>
          </a:p>
          <a:p>
            <a:pPr marL="0" indent="0">
              <a:buNone/>
            </a:pPr>
            <a:r>
              <a:rPr lang="en-ID" sz="1800" dirty="0"/>
              <a:t>Bukti </a:t>
            </a:r>
            <a:r>
              <a:rPr lang="en-ID" sz="1800" dirty="0" err="1"/>
              <a:t>Pengiriman</a:t>
            </a:r>
            <a:r>
              <a:rPr lang="en-ID" sz="1800" dirty="0"/>
              <a:t> </a:t>
            </a:r>
          </a:p>
          <a:p>
            <a:pPr marL="0" indent="0">
              <a:buNone/>
            </a:pPr>
            <a:r>
              <a:rPr lang="en-ID" sz="1800" dirty="0" err="1"/>
              <a:t>Berbentuk</a:t>
            </a:r>
            <a:r>
              <a:rPr lang="en-ID" sz="1800" dirty="0"/>
              <a:t>   : bon.txt</a:t>
            </a:r>
          </a:p>
          <a:p>
            <a:pPr marL="0" indent="0">
              <a:buNone/>
            </a:pPr>
            <a:r>
              <a:rPr lang="en-ID" sz="1800" dirty="0"/>
              <a:t>Transfer       : Bank BRI</a:t>
            </a:r>
          </a:p>
          <a:p>
            <a:pPr marL="0" indent="0">
              <a:buNone/>
            </a:pPr>
            <a:r>
              <a:rPr lang="en-ID" sz="1800" dirty="0" err="1"/>
              <a:t>Saldo</a:t>
            </a:r>
            <a:r>
              <a:rPr lang="en-ID" sz="1800" dirty="0"/>
              <a:t>            : Rp. 22.000.000,-</a:t>
            </a:r>
          </a:p>
          <a:p>
            <a:pPr marL="0" indent="0">
              <a:buNone/>
            </a:pPr>
            <a:r>
              <a:rPr lang="en-ID" sz="1800" dirty="0"/>
              <a:t>Uang </a:t>
            </a:r>
            <a:r>
              <a:rPr lang="en-ID" sz="1800" dirty="0" err="1"/>
              <a:t>Terkirim</a:t>
            </a:r>
            <a:r>
              <a:rPr lang="en-ID" sz="1800" dirty="0"/>
              <a:t>: Rp. 2.200.000,-</a:t>
            </a:r>
          </a:p>
          <a:p>
            <a:pPr marL="0" indent="0">
              <a:buNone/>
            </a:pPr>
            <a:r>
              <a:rPr lang="en-ID" sz="1800" dirty="0" err="1"/>
              <a:t>Sisa</a:t>
            </a:r>
            <a:r>
              <a:rPr lang="en-ID" sz="1800" dirty="0"/>
              <a:t> </a:t>
            </a:r>
            <a:r>
              <a:rPr lang="en-ID" sz="1800" dirty="0" err="1"/>
              <a:t>Saldo</a:t>
            </a:r>
            <a:r>
              <a:rPr lang="en-ID" sz="1800" dirty="0"/>
              <a:t>    : Rp. 19.800.000,-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AEE91F3-2B44-5695-336C-E605A9DB1B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140" y="6421874"/>
            <a:ext cx="331720" cy="3704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D26AA46-D512-966A-A089-F710C21A42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5072" y="6458760"/>
            <a:ext cx="662788" cy="33360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A2FE543-3D61-7A91-F7BB-34DA4B68CB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1444" y="971817"/>
            <a:ext cx="4090556" cy="338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7429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AB3C2A3-9CA8-6009-E7B3-5D1CEB729FDE}"/>
              </a:ext>
            </a:extLst>
          </p:cNvPr>
          <p:cNvSpPr/>
          <p:nvPr/>
        </p:nvSpPr>
        <p:spPr>
          <a:xfrm>
            <a:off x="1925053" y="2294021"/>
            <a:ext cx="8726905" cy="34971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E2D33C3-91B0-75EE-C0A2-B915F12F6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Skema </a:t>
            </a:r>
            <a:r>
              <a:rPr lang="en-US" dirty="0" err="1"/>
              <a:t>Aplikasi</a:t>
            </a:r>
            <a:br>
              <a:rPr lang="en-US" dirty="0"/>
            </a:br>
            <a:endParaRPr lang="en-ID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6DDBC5-8299-2149-36F7-CC8D712108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9472" y="1771651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ID" sz="2000" dirty="0"/>
          </a:p>
          <a:p>
            <a:pPr marL="0" indent="0">
              <a:buNone/>
            </a:pPr>
            <a:endParaRPr lang="en-ID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AEE91F3-2B44-5695-336C-E605A9DB1B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140" y="6421874"/>
            <a:ext cx="331720" cy="3704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D26AA46-D512-966A-A089-F710C21A42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5072" y="6458760"/>
            <a:ext cx="662788" cy="333604"/>
          </a:xfrm>
          <a:prstGeom prst="rect">
            <a:avLst/>
          </a:prstGeom>
        </p:spPr>
      </p:pic>
      <p:graphicFrame>
        <p:nvGraphicFramePr>
          <p:cNvPr id="9" name="Table 10">
            <a:extLst>
              <a:ext uri="{FF2B5EF4-FFF2-40B4-BE49-F238E27FC236}">
                <a16:creationId xmlns:a16="http://schemas.microsoft.com/office/drawing/2014/main" id="{A24993DF-06F7-2EBB-40C6-AC86C5517A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1353073"/>
              </p:ext>
            </p:extLst>
          </p:nvPr>
        </p:nvGraphicFramePr>
        <p:xfrm>
          <a:off x="2256590" y="2499360"/>
          <a:ext cx="8127999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39178764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16915981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3965535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Linimasa</a:t>
                      </a:r>
                      <a:endParaRPr lang="en-ID" sz="2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397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Function</a:t>
                      </a:r>
                      <a:endParaRPr lang="en-ID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 </a:t>
                      </a:r>
                      <a:r>
                        <a:rPr lang="en-US" dirty="0" err="1"/>
                        <a:t>menit</a:t>
                      </a:r>
                      <a:endParaRPr lang="en-ID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 </a:t>
                      </a:r>
                      <a:r>
                        <a:rPr lang="en-US" dirty="0" err="1"/>
                        <a:t>menit</a:t>
                      </a:r>
                      <a:endParaRPr lang="en-ID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0928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Gol()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75662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Tunjangan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()_</a:t>
                      </a:r>
                      <a:endParaRPr lang="en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285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Option()</a:t>
                      </a:r>
                      <a:endParaRPr lang="en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1737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Status()</a:t>
                      </a:r>
                      <a:endParaRPr lang="en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0594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Bon()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80965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32371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40145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E2D33C3-91B0-75EE-C0A2-B915F12F6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Skema </a:t>
            </a:r>
            <a:r>
              <a:rPr lang="en-US" dirty="0" err="1"/>
              <a:t>Aplikasi</a:t>
            </a:r>
            <a:br>
              <a:rPr lang="en-US" dirty="0"/>
            </a:br>
            <a:endParaRPr lang="en-ID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6DDBC5-8299-2149-36F7-CC8D712108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9472" y="1771651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ID" sz="2000" dirty="0"/>
          </a:p>
          <a:p>
            <a:pPr marL="0" indent="0">
              <a:buNone/>
            </a:pPr>
            <a:endParaRPr lang="en-ID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AEE91F3-2B44-5695-336C-E605A9DB1B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140" y="6421874"/>
            <a:ext cx="331720" cy="3704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D26AA46-D512-966A-A089-F710C21A42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5072" y="6458760"/>
            <a:ext cx="662788" cy="33360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7F993BF-DE56-BDCF-607E-3A577874E3EA}"/>
              </a:ext>
            </a:extLst>
          </p:cNvPr>
          <p:cNvSpPr/>
          <p:nvPr/>
        </p:nvSpPr>
        <p:spPr>
          <a:xfrm>
            <a:off x="4004382" y="3023990"/>
            <a:ext cx="42457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Terima</a:t>
            </a:r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Kasih…</a:t>
            </a:r>
          </a:p>
        </p:txBody>
      </p:sp>
    </p:spTree>
    <p:extLst>
      <p:ext uri="{BB962C8B-B14F-4D97-AF65-F5344CB8AC3E}">
        <p14:creationId xmlns:p14="http://schemas.microsoft.com/office/powerpoint/2010/main" val="770341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E2D33C3-91B0-75EE-C0A2-B915F12F6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Perencanan</a:t>
            </a:r>
            <a:r>
              <a:rPr lang="en-US" dirty="0"/>
              <a:t> </a:t>
            </a:r>
            <a:r>
              <a:rPr lang="en-US" dirty="0" err="1"/>
              <a:t>Aplikasi</a:t>
            </a:r>
            <a:br>
              <a:rPr lang="en-US" dirty="0"/>
            </a:br>
            <a:endParaRPr lang="en-ID" sz="24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A99D942-1EF5-97C4-4967-29C39E9451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140" y="6421874"/>
            <a:ext cx="331720" cy="37049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0660939-5C7F-653E-7537-52042DFBDA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4412" y="6461230"/>
            <a:ext cx="662788" cy="33360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6DDBC5-8299-2149-36F7-CC8D712108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3996" y="1690688"/>
            <a:ext cx="9762225" cy="4486275"/>
          </a:xfrm>
        </p:spPr>
        <p:txBody>
          <a:bodyPr anchor="ctr"/>
          <a:lstStyle/>
          <a:p>
            <a:endParaRPr lang="en-US" dirty="0">
              <a:latin typeface="Arial Narrow" panose="020B0606020202030204" pitchFamily="34" charset="0"/>
            </a:endParaRPr>
          </a:p>
          <a:p>
            <a:pPr marL="0" indent="0">
              <a:buNone/>
            </a:pPr>
            <a:r>
              <a:rPr lang="en-ID" sz="2400" dirty="0"/>
              <a:t>*Requirement :</a:t>
            </a:r>
          </a:p>
          <a:p>
            <a:pPr marL="0" indent="0">
              <a:buNone/>
            </a:pPr>
            <a:r>
              <a:rPr lang="en-ID" sz="2400" dirty="0"/>
              <a:t>		1. </a:t>
            </a:r>
            <a:r>
              <a:rPr lang="en-ID" sz="2400" dirty="0" err="1"/>
              <a:t>Perangkat</a:t>
            </a:r>
            <a:r>
              <a:rPr lang="en-ID" sz="2400" dirty="0"/>
              <a:t> </a:t>
            </a:r>
            <a:r>
              <a:rPr lang="en-ID" sz="2400" dirty="0" err="1"/>
              <a:t>Komputer</a:t>
            </a:r>
            <a:endParaRPr lang="en-ID" sz="2400" dirty="0"/>
          </a:p>
          <a:p>
            <a:pPr marL="0" indent="0">
              <a:buNone/>
            </a:pPr>
            <a:r>
              <a:rPr lang="en-ID" sz="2400" dirty="0"/>
              <a:t>		2. </a:t>
            </a:r>
            <a:r>
              <a:rPr lang="en-ID" sz="2400" dirty="0" err="1"/>
              <a:t>Menginstall</a:t>
            </a:r>
            <a:r>
              <a:rPr lang="en-ID" sz="2400" dirty="0"/>
              <a:t> IDE Python</a:t>
            </a:r>
          </a:p>
          <a:p>
            <a:pPr marL="0" indent="0">
              <a:buNone/>
            </a:pPr>
            <a:r>
              <a:rPr lang="en-ID" sz="2400" dirty="0"/>
              <a:t>		3. </a:t>
            </a:r>
            <a:r>
              <a:rPr lang="en-ID" sz="2400" dirty="0" err="1"/>
              <a:t>Menginstall</a:t>
            </a:r>
            <a:r>
              <a:rPr lang="en-ID" sz="2400" dirty="0"/>
              <a:t> VS Code (PC)</a:t>
            </a:r>
          </a:p>
          <a:p>
            <a:pPr marL="0" indent="0">
              <a:buNone/>
            </a:pPr>
            <a:r>
              <a:rPr lang="en-ID" sz="2400" dirty="0"/>
              <a:t>		4. </a:t>
            </a:r>
            <a:r>
              <a:rPr lang="en-ID" sz="2400" dirty="0" err="1"/>
              <a:t>Menginstall</a:t>
            </a:r>
            <a:r>
              <a:rPr lang="en-ID" sz="2400" dirty="0"/>
              <a:t> </a:t>
            </a:r>
            <a:r>
              <a:rPr lang="en-ID" sz="2400" dirty="0" err="1"/>
              <a:t>Eksistensi</a:t>
            </a:r>
            <a:r>
              <a:rPr lang="en-ID" sz="2400" dirty="0"/>
              <a:t> Python pada VS Code</a:t>
            </a:r>
          </a:p>
          <a:p>
            <a:pPr marL="0" indent="0">
              <a:buNone/>
            </a:pPr>
            <a:r>
              <a:rPr lang="en-ID" dirty="0"/>
              <a:t>		</a:t>
            </a:r>
          </a:p>
          <a:p>
            <a:pPr marL="0" indent="0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496025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E2D33C3-91B0-75EE-C0A2-B915F12F6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Penjelasan</a:t>
            </a:r>
            <a:r>
              <a:rPr lang="en-US" dirty="0"/>
              <a:t> </a:t>
            </a:r>
            <a:r>
              <a:rPr lang="en-US" dirty="0" err="1"/>
              <a:t>Aplikasi</a:t>
            </a:r>
            <a:br>
              <a:rPr lang="en-US" dirty="0"/>
            </a:br>
            <a:endParaRPr lang="en-ID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6DDBC5-8299-2149-36F7-CC8D712108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5627" y="1909633"/>
            <a:ext cx="10515601" cy="4735643"/>
          </a:xfrm>
        </p:spPr>
        <p:txBody>
          <a:bodyPr anchor="ctr">
            <a:normAutofit fontScale="25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9600" dirty="0" err="1"/>
              <a:t>Bismillahirrohmanirrohim</a:t>
            </a:r>
            <a:r>
              <a:rPr lang="en-US" sz="9600" dirty="0"/>
              <a:t>…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9600" dirty="0" err="1"/>
              <a:t>Aplikasi</a:t>
            </a:r>
            <a:r>
              <a:rPr lang="en-US" sz="9600" dirty="0"/>
              <a:t> </a:t>
            </a:r>
            <a:r>
              <a:rPr lang="en-US" sz="9600" dirty="0" err="1"/>
              <a:t>inputan</a:t>
            </a:r>
            <a:r>
              <a:rPr lang="en-US" sz="9600" dirty="0"/>
              <a:t> </a:t>
            </a:r>
            <a:r>
              <a:rPr lang="en-US" sz="9600" dirty="0" err="1"/>
              <a:t>Gaji</a:t>
            </a:r>
            <a:r>
              <a:rPr lang="en-US" sz="9600" dirty="0"/>
              <a:t>  pada </a:t>
            </a:r>
            <a:r>
              <a:rPr lang="en-US" sz="9600" dirty="0" err="1"/>
              <a:t>karyawan</a:t>
            </a:r>
            <a:r>
              <a:rPr lang="en-US" sz="9600" dirty="0"/>
              <a:t> </a:t>
            </a:r>
            <a:r>
              <a:rPr lang="en-US" sz="9600" dirty="0" err="1"/>
              <a:t>adalah</a:t>
            </a:r>
            <a:r>
              <a:rPr lang="en-US" sz="9600" dirty="0"/>
              <a:t> </a:t>
            </a:r>
            <a:r>
              <a:rPr lang="en-US" sz="9600" dirty="0" err="1"/>
              <a:t>sebuah</a:t>
            </a:r>
            <a:r>
              <a:rPr lang="en-US" sz="9600" dirty="0"/>
              <a:t> </a:t>
            </a:r>
            <a:r>
              <a:rPr lang="en-US" sz="9600" dirty="0" err="1"/>
              <a:t>aplikasi</a:t>
            </a:r>
            <a:r>
              <a:rPr lang="en-US" sz="9600" dirty="0"/>
              <a:t> </a:t>
            </a:r>
            <a:r>
              <a:rPr lang="en-US" sz="9600" dirty="0" err="1"/>
              <a:t>sederhana</a:t>
            </a:r>
            <a:r>
              <a:rPr lang="en-US" sz="9600" dirty="0"/>
              <a:t> yang </a:t>
            </a:r>
            <a:r>
              <a:rPr lang="en-US" sz="9600" dirty="0" err="1"/>
              <a:t>bertujuan</a:t>
            </a:r>
            <a:r>
              <a:rPr lang="en-US" sz="9600" dirty="0"/>
              <a:t> </a:t>
            </a:r>
            <a:r>
              <a:rPr lang="en-US" sz="9600" dirty="0" err="1"/>
              <a:t>membantu</a:t>
            </a:r>
            <a:r>
              <a:rPr lang="en-US" sz="9600" dirty="0"/>
              <a:t> staff </a:t>
            </a:r>
            <a:r>
              <a:rPr lang="en-US" sz="9600" dirty="0" err="1"/>
              <a:t>keuangan</a:t>
            </a:r>
            <a:r>
              <a:rPr lang="en-US" sz="9600" dirty="0"/>
              <a:t> </a:t>
            </a:r>
            <a:r>
              <a:rPr lang="en-US" sz="9600" dirty="0" err="1"/>
              <a:t>dalam</a:t>
            </a:r>
            <a:r>
              <a:rPr lang="en-US" sz="9600" dirty="0"/>
              <a:t> </a:t>
            </a:r>
            <a:r>
              <a:rPr lang="en-US" sz="9600" dirty="0" err="1"/>
              <a:t>mendata</a:t>
            </a:r>
            <a:r>
              <a:rPr lang="en-US" sz="9600" dirty="0"/>
              <a:t> </a:t>
            </a:r>
            <a:r>
              <a:rPr lang="en-US" sz="9600" dirty="0" err="1"/>
              <a:t>Gaji</a:t>
            </a:r>
            <a:r>
              <a:rPr lang="en-US" sz="9600" dirty="0"/>
              <a:t> </a:t>
            </a:r>
            <a:r>
              <a:rPr lang="en-US" sz="9600" dirty="0" err="1"/>
              <a:t>Karyawan</a:t>
            </a:r>
            <a:r>
              <a:rPr lang="en-US" sz="9600" dirty="0"/>
              <a:t> </a:t>
            </a:r>
            <a:r>
              <a:rPr lang="en-US" sz="9600" dirty="0" err="1"/>
              <a:t>dengan</a:t>
            </a:r>
            <a:r>
              <a:rPr lang="en-US" sz="9600" dirty="0"/>
              <a:t> </a:t>
            </a:r>
            <a:r>
              <a:rPr lang="en-US" sz="9600" dirty="0" err="1"/>
              <a:t>mudah</a:t>
            </a:r>
            <a:r>
              <a:rPr lang="en-US" sz="9600" dirty="0"/>
              <a:t>. </a:t>
            </a:r>
            <a:r>
              <a:rPr lang="en-US" sz="9600" dirty="0" err="1"/>
              <a:t>Aplikasi</a:t>
            </a:r>
            <a:r>
              <a:rPr lang="en-US" sz="9600" dirty="0"/>
              <a:t> </a:t>
            </a:r>
            <a:r>
              <a:rPr lang="en-US" sz="9600" dirty="0" err="1"/>
              <a:t>ini</a:t>
            </a:r>
            <a:r>
              <a:rPr lang="en-US" sz="9600" dirty="0"/>
              <a:t> </a:t>
            </a:r>
            <a:r>
              <a:rPr lang="en-US" sz="9600" dirty="0" err="1"/>
              <a:t>terdiri</a:t>
            </a:r>
            <a:r>
              <a:rPr lang="en-US" sz="9600" dirty="0"/>
              <a:t> </a:t>
            </a:r>
            <a:r>
              <a:rPr lang="en-US" sz="9600" dirty="0" err="1"/>
              <a:t>atas</a:t>
            </a:r>
            <a:r>
              <a:rPr lang="en-US" sz="9600" dirty="0"/>
              <a:t> 5 function yang </a:t>
            </a:r>
            <a:r>
              <a:rPr lang="en-US" sz="9600" dirty="0" err="1"/>
              <a:t>saling</a:t>
            </a:r>
            <a:r>
              <a:rPr lang="en-US" sz="9600" dirty="0"/>
              <a:t> </a:t>
            </a:r>
            <a:r>
              <a:rPr lang="en-US" sz="9600" dirty="0" err="1"/>
              <a:t>berkaitan</a:t>
            </a:r>
            <a:r>
              <a:rPr lang="en-US" sz="9600" dirty="0"/>
              <a:t> </a:t>
            </a:r>
            <a:r>
              <a:rPr lang="en-US" sz="9600" dirty="0" err="1"/>
              <a:t>satu</a:t>
            </a:r>
            <a:r>
              <a:rPr lang="en-US" sz="9600" dirty="0"/>
              <a:t> </a:t>
            </a:r>
            <a:r>
              <a:rPr lang="en-US" sz="9600" dirty="0" err="1"/>
              <a:t>sama</a:t>
            </a:r>
            <a:r>
              <a:rPr lang="en-US" sz="9600" dirty="0"/>
              <a:t> lain. Dimana </a:t>
            </a:r>
            <a:r>
              <a:rPr lang="en-US" sz="9600" dirty="0" err="1"/>
              <a:t>beberapa</a:t>
            </a:r>
            <a:r>
              <a:rPr lang="en-US" sz="9600" dirty="0"/>
              <a:t> </a:t>
            </a:r>
            <a:r>
              <a:rPr lang="en-US" sz="9600" dirty="0" err="1"/>
              <a:t>fungsi</a:t>
            </a:r>
            <a:r>
              <a:rPr lang="en-US" sz="9600" dirty="0"/>
              <a:t> </a:t>
            </a:r>
            <a:r>
              <a:rPr lang="en-US" sz="9600" dirty="0" err="1"/>
              <a:t>mengisi</a:t>
            </a:r>
            <a:r>
              <a:rPr lang="en-US" sz="9600" dirty="0"/>
              <a:t> </a:t>
            </a:r>
            <a:r>
              <a:rPr lang="en-US" sz="9600" dirty="0" err="1"/>
              <a:t>nilai</a:t>
            </a:r>
            <a:r>
              <a:rPr lang="en-US" sz="9600" dirty="0"/>
              <a:t> pada </a:t>
            </a:r>
            <a:r>
              <a:rPr lang="en-US" sz="9600" dirty="0" err="1"/>
              <a:t>fungsi</a:t>
            </a:r>
            <a:r>
              <a:rPr lang="en-US" sz="9600" dirty="0"/>
              <a:t> </a:t>
            </a:r>
            <a:r>
              <a:rPr lang="en-US" sz="9600" dirty="0" err="1"/>
              <a:t>lainnya</a:t>
            </a:r>
            <a:r>
              <a:rPr lang="en-US" sz="9600" dirty="0"/>
              <a:t>.</a:t>
            </a:r>
          </a:p>
          <a:p>
            <a:pPr marL="0" indent="0">
              <a:buNone/>
            </a:pPr>
            <a:r>
              <a:rPr lang="en-US" sz="9600" dirty="0"/>
              <a:t> </a:t>
            </a:r>
            <a:r>
              <a:rPr lang="en-US" sz="9600" dirty="0" err="1"/>
              <a:t>Beberapa</a:t>
            </a:r>
            <a:r>
              <a:rPr lang="en-US" sz="9600" dirty="0"/>
              <a:t> </a:t>
            </a:r>
            <a:r>
              <a:rPr lang="en-US" sz="9600" dirty="0" err="1"/>
              <a:t>fungsi</a:t>
            </a:r>
            <a:r>
              <a:rPr lang="en-US" sz="9600" dirty="0"/>
              <a:t> </a:t>
            </a:r>
            <a:r>
              <a:rPr lang="en-US" sz="9600" dirty="0" err="1"/>
              <a:t>itu</a:t>
            </a:r>
            <a:r>
              <a:rPr lang="en-US" sz="9600" dirty="0"/>
              <a:t> </a:t>
            </a:r>
            <a:r>
              <a:rPr lang="en-US" sz="9600" dirty="0" err="1"/>
              <a:t>terdiri</a:t>
            </a:r>
            <a:r>
              <a:rPr lang="en-US" sz="9600" dirty="0"/>
              <a:t> </a:t>
            </a:r>
            <a:r>
              <a:rPr lang="en-US" sz="9600" dirty="0" err="1"/>
              <a:t>atas</a:t>
            </a:r>
            <a:r>
              <a:rPr lang="en-US" sz="9600" dirty="0"/>
              <a:t> 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9600" dirty="0"/>
              <a:t>Gol()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9600" dirty="0" err="1"/>
              <a:t>Tunjangan</a:t>
            </a:r>
            <a:r>
              <a:rPr lang="en-US" sz="9600" dirty="0"/>
              <a:t>()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9600" dirty="0"/>
              <a:t>Option()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9600" dirty="0"/>
              <a:t>Status()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9600" dirty="0"/>
              <a:t>Bon()</a:t>
            </a:r>
          </a:p>
          <a:p>
            <a:pPr marL="0" indent="0">
              <a:buNone/>
            </a:pPr>
            <a:r>
              <a:rPr lang="en-ID" sz="11200" dirty="0"/>
              <a:t>		</a:t>
            </a:r>
          </a:p>
          <a:p>
            <a:pPr marL="0" indent="0">
              <a:buNone/>
            </a:pPr>
            <a:endParaRPr lang="en-ID" sz="10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A99D942-1EF5-97C4-4967-29C39E9451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772" y="431670"/>
            <a:ext cx="683174" cy="76302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0660939-5C7F-653E-7537-52042DFBDA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1448" y="403291"/>
            <a:ext cx="1289780" cy="649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708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E2D33C3-91B0-75EE-C0A2-B915F12F6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Skema </a:t>
            </a:r>
            <a:r>
              <a:rPr lang="en-US" dirty="0" err="1"/>
              <a:t>Aplikasi</a:t>
            </a:r>
            <a:br>
              <a:rPr lang="en-US" dirty="0"/>
            </a:br>
            <a:endParaRPr lang="en-ID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6DDBC5-8299-2149-36F7-CC8D712108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107" y="63166"/>
            <a:ext cx="6091374" cy="672919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Function </a:t>
            </a:r>
            <a:r>
              <a:rPr lang="en-US" dirty="0" err="1"/>
              <a:t>pertama</a:t>
            </a:r>
            <a:r>
              <a:rPr lang="en-US" dirty="0"/>
              <a:t>:</a:t>
            </a:r>
          </a:p>
          <a:p>
            <a:r>
              <a:rPr lang="en-US" dirty="0" err="1"/>
              <a:t>gol</a:t>
            </a:r>
            <a:r>
              <a:rPr lang="en-US" dirty="0"/>
              <a:t> ()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menginput</a:t>
            </a:r>
            <a:r>
              <a:rPr lang="en-US" dirty="0"/>
              <a:t> </a:t>
            </a:r>
            <a:r>
              <a:rPr lang="en-US" dirty="0" err="1"/>
              <a:t>golongan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menampilkan</a:t>
            </a:r>
            <a:r>
              <a:rPr lang="en-US" dirty="0"/>
              <a:t> </a:t>
            </a:r>
            <a:r>
              <a:rPr lang="en-US" dirty="0" err="1"/>
              <a:t>Gaji</a:t>
            </a:r>
            <a:r>
              <a:rPr lang="en-US" dirty="0"/>
              <a:t> </a:t>
            </a:r>
            <a:r>
              <a:rPr lang="en-US" dirty="0" err="1"/>
              <a:t>Karyawan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pergolongannya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</a:t>
            </a:r>
          </a:p>
          <a:p>
            <a:pPr marL="0" indent="0">
              <a:buNone/>
            </a:pPr>
            <a:r>
              <a:rPr lang="en-ID" dirty="0"/>
              <a:t>		</a:t>
            </a:r>
          </a:p>
          <a:p>
            <a:pPr marL="0" indent="0">
              <a:buNone/>
            </a:pPr>
            <a:endParaRPr lang="en-ID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A99D942-1EF5-97C4-4967-29C39E9451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140" y="6421874"/>
            <a:ext cx="331720" cy="37049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0660939-5C7F-653E-7537-52042DFBDA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4412" y="6461230"/>
            <a:ext cx="662788" cy="3336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5CE1FFF-2BA5-CB89-C97B-A902D10181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1781" y="3097427"/>
            <a:ext cx="5045705" cy="3363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657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E2D33C3-91B0-75EE-C0A2-B915F12F6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Skema </a:t>
            </a:r>
            <a:r>
              <a:rPr lang="en-US" dirty="0" err="1"/>
              <a:t>Aplikasi</a:t>
            </a:r>
            <a:br>
              <a:rPr lang="en-US" dirty="0"/>
            </a:br>
            <a:endParaRPr lang="en-ID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6DDBC5-8299-2149-36F7-CC8D712108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9638" y="63166"/>
            <a:ext cx="6259284" cy="672919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Function </a:t>
            </a:r>
            <a:r>
              <a:rPr lang="en-US" dirty="0" err="1"/>
              <a:t>Kedua</a:t>
            </a:r>
            <a:r>
              <a:rPr lang="en-US" dirty="0"/>
              <a:t> 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tunjangan</a:t>
            </a:r>
            <a:r>
              <a:rPr lang="en-US" dirty="0"/>
              <a:t>()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menambahkan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gaji</a:t>
            </a:r>
            <a:r>
              <a:rPr lang="en-US" dirty="0"/>
              <a:t> </a:t>
            </a:r>
            <a:r>
              <a:rPr lang="en-US" dirty="0" err="1"/>
              <a:t>karyawan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terjadinya</a:t>
            </a:r>
            <a:r>
              <a:rPr lang="en-US" dirty="0"/>
              <a:t> </a:t>
            </a:r>
            <a:r>
              <a:rPr lang="en-US" dirty="0" err="1"/>
              <a:t>lembur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jam </a:t>
            </a:r>
            <a:r>
              <a:rPr lang="en-US" dirty="0" err="1"/>
              <a:t>kerja</a:t>
            </a:r>
            <a:r>
              <a:rPr lang="en-US" dirty="0"/>
              <a:t> &gt; 48 jam</a:t>
            </a:r>
            <a:endParaRPr lang="en-ID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AEE91F3-2B44-5695-336C-E605A9DB1B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140" y="6421874"/>
            <a:ext cx="331720" cy="3704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D26AA46-D512-966A-A089-F710C21A42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4412" y="6461230"/>
            <a:ext cx="662788" cy="33360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617EAB3-CA97-16C5-8E8B-1D2451DBBE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9637" y="2793101"/>
            <a:ext cx="6259285" cy="2666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981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E2D33C3-91B0-75EE-C0A2-B915F12F6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Skema </a:t>
            </a:r>
            <a:r>
              <a:rPr lang="en-US" dirty="0" err="1"/>
              <a:t>Aplikasi</a:t>
            </a:r>
            <a:br>
              <a:rPr lang="en-US" dirty="0"/>
            </a:br>
            <a:endParaRPr lang="en-ID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6DDBC5-8299-2149-36F7-CC8D712108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9638" y="63166"/>
            <a:ext cx="6259284" cy="672919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Function </a:t>
            </a:r>
            <a:r>
              <a:rPr lang="en-US" dirty="0" err="1"/>
              <a:t>Ketiga</a:t>
            </a:r>
            <a:r>
              <a:rPr lang="en-US" dirty="0"/>
              <a:t> :</a:t>
            </a:r>
          </a:p>
          <a:p>
            <a:r>
              <a:rPr lang="en-US" dirty="0"/>
              <a:t> option()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memilih</a:t>
            </a:r>
            <a:r>
              <a:rPr lang="en-US" dirty="0"/>
              <a:t>  </a:t>
            </a:r>
            <a:r>
              <a:rPr lang="en-US" dirty="0" err="1"/>
              <a:t>beberapa</a:t>
            </a:r>
            <a:r>
              <a:rPr lang="en-US" dirty="0"/>
              <a:t> option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dipanggil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“print”</a:t>
            </a:r>
            <a:endParaRPr lang="en-ID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AEE91F3-2B44-5695-336C-E605A9DB1B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140" y="6421874"/>
            <a:ext cx="331720" cy="3704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D26AA46-D512-966A-A089-F710C21A42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4412" y="6461230"/>
            <a:ext cx="662788" cy="33360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B798C8F-E71F-BD9A-29BF-60CDCBD641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3041" y="1863162"/>
            <a:ext cx="2953093" cy="4598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957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E2D33C3-91B0-75EE-C0A2-B915F12F6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Skema </a:t>
            </a:r>
            <a:r>
              <a:rPr lang="en-US" dirty="0" err="1"/>
              <a:t>Aplikasi</a:t>
            </a:r>
            <a:br>
              <a:rPr lang="en-US" dirty="0"/>
            </a:br>
            <a:endParaRPr lang="en-ID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6DDBC5-8299-2149-36F7-CC8D712108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9638" y="63166"/>
            <a:ext cx="6259284" cy="672919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Function </a:t>
            </a:r>
            <a:r>
              <a:rPr lang="en-US" dirty="0" err="1"/>
              <a:t>Keempat</a:t>
            </a:r>
            <a:r>
              <a:rPr lang="en-US" dirty="0"/>
              <a:t> :</a:t>
            </a:r>
          </a:p>
          <a:p>
            <a:r>
              <a:rPr lang="en-US" dirty="0"/>
              <a:t> status()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menginput</a:t>
            </a:r>
            <a:r>
              <a:rPr lang="en-US" dirty="0"/>
              <a:t> Kembali data, “y”,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memberhentikan</a:t>
            </a:r>
            <a:r>
              <a:rPr lang="en-US" dirty="0"/>
              <a:t> program/data, “n”,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endParaRPr lang="en-ID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AEE91F3-2B44-5695-336C-E605A9DB1B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140" y="6421874"/>
            <a:ext cx="331720" cy="3704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D26AA46-D512-966A-A089-F710C21A42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5072" y="6458760"/>
            <a:ext cx="662788" cy="33360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594228C-C57B-5717-22F1-123D5A1100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7916" y="2743910"/>
            <a:ext cx="6259284" cy="3339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5171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E2D33C3-91B0-75EE-C0A2-B915F12F6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Skema </a:t>
            </a:r>
            <a:r>
              <a:rPr lang="en-US" dirty="0" err="1"/>
              <a:t>Aplikasi</a:t>
            </a:r>
            <a:br>
              <a:rPr lang="en-US" dirty="0"/>
            </a:br>
            <a:endParaRPr lang="en-ID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6DDBC5-8299-2149-36F7-CC8D712108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9638" y="63166"/>
            <a:ext cx="6259284" cy="672919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Function </a:t>
            </a:r>
            <a:r>
              <a:rPr lang="en-US" dirty="0" err="1"/>
              <a:t>Kelima</a:t>
            </a:r>
            <a:r>
              <a:rPr lang="en-US" dirty="0"/>
              <a:t> :</a:t>
            </a:r>
          </a:p>
          <a:p>
            <a:r>
              <a:rPr lang="en-US" dirty="0"/>
              <a:t>bon()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yang  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file </a:t>
            </a:r>
            <a:r>
              <a:rPr lang="en-US" dirty="0" err="1"/>
              <a:t>baru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format txt</a:t>
            </a:r>
            <a:endParaRPr lang="en-ID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AEE91F3-2B44-5695-336C-E605A9DB1B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140" y="6421874"/>
            <a:ext cx="331720" cy="3704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D26AA46-D512-966A-A089-F710C21A42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5072" y="6458760"/>
            <a:ext cx="662788" cy="33360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00ECC8D-C679-F097-7D57-576C7C52D2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9637" y="2675303"/>
            <a:ext cx="5016067" cy="355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4523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E2D33C3-91B0-75EE-C0A2-B915F12F6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Skema </a:t>
            </a:r>
            <a:r>
              <a:rPr lang="en-US" dirty="0" err="1"/>
              <a:t>Aplikasi</a:t>
            </a:r>
            <a:br>
              <a:rPr lang="en-US" dirty="0"/>
            </a:br>
            <a:endParaRPr lang="en-ID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6DDBC5-8299-2149-36F7-CC8D712108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9638" y="63166"/>
            <a:ext cx="6259284" cy="6729198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Output/</a:t>
            </a:r>
            <a:r>
              <a:rPr lang="en-US" dirty="0" err="1"/>
              <a:t>Keluaran</a:t>
            </a:r>
            <a:r>
              <a:rPr lang="en-US" dirty="0"/>
              <a:t> </a:t>
            </a:r>
            <a:r>
              <a:rPr lang="en-US" dirty="0" err="1"/>
              <a:t>Aplikasi</a:t>
            </a:r>
            <a:endParaRPr lang="en-US" dirty="0"/>
          </a:p>
          <a:p>
            <a:pPr marL="0" indent="0">
              <a:buNone/>
            </a:pPr>
            <a:endParaRPr lang="en-ID" dirty="0"/>
          </a:p>
          <a:p>
            <a:pPr marL="0" indent="0">
              <a:buNone/>
            </a:pPr>
            <a:r>
              <a:rPr lang="en-ID" sz="1600" b="1" dirty="0" err="1"/>
              <a:t>Gaji</a:t>
            </a:r>
            <a:r>
              <a:rPr lang="en-ID" sz="1600" b="1" dirty="0"/>
              <a:t> </a:t>
            </a:r>
            <a:r>
              <a:rPr lang="en-ID" sz="1600" b="1" dirty="0" err="1"/>
              <a:t>Karyawan</a:t>
            </a:r>
            <a:endParaRPr lang="en-ID" sz="1600" b="1" dirty="0"/>
          </a:p>
          <a:p>
            <a:pPr marL="0" indent="0">
              <a:buNone/>
            </a:pPr>
            <a:r>
              <a:rPr lang="en-ID" sz="1600" dirty="0"/>
              <a:t>Nama           : Amar </a:t>
            </a:r>
            <a:r>
              <a:rPr lang="en-ID" sz="1600" dirty="0" err="1"/>
              <a:t>Ma’ruf</a:t>
            </a:r>
            <a:endParaRPr lang="en-ID" sz="1600" dirty="0"/>
          </a:p>
          <a:p>
            <a:pPr marL="0" indent="0">
              <a:buNone/>
            </a:pPr>
            <a:r>
              <a:rPr lang="en-ID" sz="1600" dirty="0" err="1"/>
              <a:t>Golongan</a:t>
            </a:r>
            <a:r>
              <a:rPr lang="en-ID" sz="1600" dirty="0"/>
              <a:t>    : 3</a:t>
            </a:r>
          </a:p>
          <a:p>
            <a:pPr marL="0" indent="0">
              <a:buNone/>
            </a:pPr>
            <a:r>
              <a:rPr lang="en-ID" sz="1600" dirty="0" err="1"/>
              <a:t>Gaji</a:t>
            </a:r>
            <a:r>
              <a:rPr lang="en-ID" sz="1600" dirty="0"/>
              <a:t>              : Rp.2.200.000,-</a:t>
            </a:r>
          </a:p>
          <a:p>
            <a:pPr marL="0" indent="0">
              <a:buNone/>
            </a:pPr>
            <a:r>
              <a:rPr lang="en-ID" sz="1600" b="1" dirty="0"/>
              <a:t>Proses </a:t>
            </a:r>
            <a:r>
              <a:rPr lang="en-ID" sz="1600" b="1" dirty="0" err="1"/>
              <a:t>Pengiriman</a:t>
            </a:r>
            <a:endParaRPr lang="en-ID" sz="1600" b="1" dirty="0"/>
          </a:p>
          <a:p>
            <a:pPr marL="0" indent="0">
              <a:buNone/>
            </a:pPr>
            <a:r>
              <a:rPr lang="en-ID" sz="1600" dirty="0" err="1"/>
              <a:t>Melalui</a:t>
            </a:r>
            <a:r>
              <a:rPr lang="en-ID" sz="1600" dirty="0"/>
              <a:t>       : Bank BRI</a:t>
            </a:r>
          </a:p>
          <a:p>
            <a:pPr marL="0" indent="0">
              <a:buNone/>
            </a:pPr>
            <a:r>
              <a:rPr lang="en-ID" sz="1600" dirty="0" err="1"/>
              <a:t>Tujuan</a:t>
            </a:r>
            <a:r>
              <a:rPr lang="en-ID" sz="1600" dirty="0"/>
              <a:t>        : Amar </a:t>
            </a:r>
            <a:r>
              <a:rPr lang="en-ID" sz="1600" dirty="0" err="1"/>
              <a:t>Ma’ruf</a:t>
            </a:r>
            <a:endParaRPr lang="en-ID" sz="1600" dirty="0"/>
          </a:p>
          <a:p>
            <a:pPr marL="0" indent="0">
              <a:buNone/>
            </a:pPr>
            <a:r>
              <a:rPr lang="en-ID" sz="1600" dirty="0" err="1"/>
              <a:t>Saldo</a:t>
            </a:r>
            <a:r>
              <a:rPr lang="en-ID" sz="1600" dirty="0"/>
              <a:t>          : Rp. 22.000.000,-</a:t>
            </a:r>
          </a:p>
          <a:p>
            <a:pPr marL="0" indent="0">
              <a:buNone/>
            </a:pPr>
            <a:r>
              <a:rPr lang="en-ID" sz="1600" dirty="0"/>
              <a:t>Transfer      : Rp. 2.200.000,-</a:t>
            </a:r>
          </a:p>
          <a:p>
            <a:pPr marL="0" indent="0">
              <a:buNone/>
            </a:pPr>
            <a:r>
              <a:rPr lang="en-ID" sz="1600" dirty="0" err="1"/>
              <a:t>Sisa</a:t>
            </a:r>
            <a:r>
              <a:rPr lang="en-ID" sz="1600" dirty="0"/>
              <a:t> </a:t>
            </a:r>
            <a:r>
              <a:rPr lang="en-ID" sz="1600" dirty="0" err="1"/>
              <a:t>Saldo</a:t>
            </a:r>
            <a:r>
              <a:rPr lang="en-ID" sz="1600" dirty="0"/>
              <a:t>: Rp. 19.800.000,-</a:t>
            </a:r>
          </a:p>
          <a:p>
            <a:pPr marL="0" indent="0">
              <a:buNone/>
            </a:pPr>
            <a:r>
              <a:rPr lang="en-ID" sz="1600" b="1" dirty="0"/>
              <a:t>Total </a:t>
            </a:r>
            <a:r>
              <a:rPr lang="en-ID" sz="1600" b="1" dirty="0" err="1"/>
              <a:t>Gaji</a:t>
            </a:r>
            <a:r>
              <a:rPr lang="en-ID" sz="1600" b="1" dirty="0"/>
              <a:t> </a:t>
            </a:r>
            <a:r>
              <a:rPr lang="en-ID" sz="1600" b="1" dirty="0" err="1"/>
              <a:t>Karyawan</a:t>
            </a:r>
            <a:endParaRPr lang="en-ID" sz="1600" b="1" dirty="0"/>
          </a:p>
          <a:p>
            <a:pPr marL="0" indent="0">
              <a:buNone/>
            </a:pPr>
            <a:r>
              <a:rPr lang="en-ID" sz="1600" dirty="0" err="1"/>
              <a:t>Gaji</a:t>
            </a:r>
            <a:r>
              <a:rPr lang="en-ID" sz="1600" dirty="0"/>
              <a:t> * </a:t>
            </a:r>
            <a:r>
              <a:rPr lang="en-ID" sz="1600" dirty="0" err="1"/>
              <a:t>lembur</a:t>
            </a:r>
            <a:r>
              <a:rPr lang="en-ID" sz="1600" dirty="0"/>
              <a:t>*</a:t>
            </a:r>
            <a:r>
              <a:rPr lang="en-ID" sz="1600" dirty="0" err="1"/>
              <a:t>upah</a:t>
            </a:r>
            <a:r>
              <a:rPr lang="en-ID" sz="1600" dirty="0"/>
              <a:t>(3)</a:t>
            </a:r>
          </a:p>
          <a:p>
            <a:pPr marL="0" indent="0">
              <a:buNone/>
            </a:pPr>
            <a:r>
              <a:rPr lang="en-ID" sz="1600" dirty="0"/>
              <a:t>=  Rp.2.160.000*40.000*0.15 </a:t>
            </a:r>
          </a:p>
          <a:p>
            <a:pPr marL="0" indent="0">
              <a:buNone/>
            </a:pPr>
            <a:r>
              <a:rPr lang="en-ID" sz="1600" dirty="0"/>
              <a:t>= Rp. 2.200.000,-</a:t>
            </a:r>
          </a:p>
          <a:p>
            <a:pPr marL="0" indent="0">
              <a:buNone/>
            </a:pPr>
            <a:endParaRPr lang="en-ID" sz="1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AEE91F3-2B44-5695-336C-E605A9DB1B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140" y="6421874"/>
            <a:ext cx="331720" cy="3704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D26AA46-D512-966A-A089-F710C21A42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5072" y="6458760"/>
            <a:ext cx="662788" cy="33360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58412BF-40E4-35B6-3879-5A400EA9AF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0709" y="604747"/>
            <a:ext cx="3496684" cy="5817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616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900</TotalTime>
  <Words>438</Words>
  <Application>Microsoft Office PowerPoint</Application>
  <PresentationFormat>Widescreen</PresentationFormat>
  <Paragraphs>90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Arial Narrow</vt:lpstr>
      <vt:lpstr>Calibri</vt:lpstr>
      <vt:lpstr>Calibri Light</vt:lpstr>
      <vt:lpstr>Impact</vt:lpstr>
      <vt:lpstr>Office Theme</vt:lpstr>
      <vt:lpstr>Tugas Kelompok Python (Laporan Aplikasi Tugas Python)</vt:lpstr>
      <vt:lpstr>Perencanan Aplikasi </vt:lpstr>
      <vt:lpstr>Penjelasan Aplikasi </vt:lpstr>
      <vt:lpstr>Skema Aplikasi </vt:lpstr>
      <vt:lpstr>Skema Aplikasi </vt:lpstr>
      <vt:lpstr>Skema Aplikasi </vt:lpstr>
      <vt:lpstr>Skema Aplikasi </vt:lpstr>
      <vt:lpstr>Skema Aplikasi </vt:lpstr>
      <vt:lpstr>Skema Aplikasi </vt:lpstr>
      <vt:lpstr>Skema Aplikasi </vt:lpstr>
      <vt:lpstr>Skema Aplikasi </vt:lpstr>
      <vt:lpstr>Skema Aplikasi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Tugas Kelompok Python (Laporan Aplikasi Tugas Python)</dc:title>
  <dc:creator>DM-2</dc:creator>
  <cp:lastModifiedBy>DM-2</cp:lastModifiedBy>
  <cp:revision>3</cp:revision>
  <dcterms:created xsi:type="dcterms:W3CDTF">2022-07-20T06:04:48Z</dcterms:created>
  <dcterms:modified xsi:type="dcterms:W3CDTF">2022-07-21T06:59:47Z</dcterms:modified>
</cp:coreProperties>
</file>