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997C-AA8D-B10C-8E71-5C64AF592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0CCB9-ACEC-F4D7-1B70-E2F2DDD93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78BAA-9FE1-E40E-AEC7-9A991E36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A9D1-C91C-4EEC-90B2-FC8258DB4439}" type="datetimeFigureOut">
              <a:rPr lang="en-ID" smtClean="0"/>
              <a:t>16/07/2022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3A0E6-53A3-A862-3365-EFD64DAB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4C870-73A6-BAED-5BC5-7A8D95E8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4497-0176-4FC0-A284-429C425B26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541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86DA-66F1-BF0E-8CF2-C41004A0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8F52B-C36F-07F4-7223-CED6AD263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6FD91-4E69-A6B8-76AC-512D0D5B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A9D1-C91C-4EEC-90B2-FC8258DB4439}" type="datetimeFigureOut">
              <a:rPr lang="en-ID" smtClean="0"/>
              <a:t>16/07/2022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49BF5-339C-923B-C98C-93EBE3AA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6766-B29E-7A04-A0E6-2F10FB58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4497-0176-4FC0-A284-429C425B26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303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D5F7DB-4C0E-EC59-69F4-C73C0FFDD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8D198-A1D1-340A-75FE-0002FB138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3BDD3-6C04-274E-EACC-5F39D7A7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A9D1-C91C-4EEC-90B2-FC8258DB4439}" type="datetimeFigureOut">
              <a:rPr lang="en-ID" smtClean="0"/>
              <a:t>16/07/2022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F567D-F29E-AE0E-0225-D2BCD47D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BE207-5FAD-7666-EC51-1FA9706B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4497-0176-4FC0-A284-429C425B26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260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1DE4-04A4-7226-DFC5-D9517DCC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9DB53-A193-D192-FF5C-B9FBC2D8D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9166-2D66-CB27-60C3-ABF9A50B6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A9D1-C91C-4EEC-90B2-FC8258DB4439}" type="datetimeFigureOut">
              <a:rPr lang="en-ID" smtClean="0"/>
              <a:t>16/07/2022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C0C8B-F567-38ED-C2DB-D328D03A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8256F-E39B-D1E7-968B-1A92B495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4497-0176-4FC0-A284-429C425B26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393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8738-E0AF-5F7C-3B36-F2ADF42DB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6B560-B18B-F7A9-7E97-7A2DB2E31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49502-20D7-B26B-4857-836706C3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A9D1-C91C-4EEC-90B2-FC8258DB4439}" type="datetimeFigureOut">
              <a:rPr lang="en-ID" smtClean="0"/>
              <a:t>16/07/2022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B0133-1AC4-8346-13F6-CF85F7BF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FCFD4-202D-581E-921F-79E4AA8AD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4497-0176-4FC0-A284-429C425B26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206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3014-4D76-988B-D183-A22D8D33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29059-50DF-C0BF-6AAA-216B1E50F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01CDA-8E02-C911-A5F4-BF69B506A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9B050-6A94-D621-9BD3-CB0E1520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A9D1-C91C-4EEC-90B2-FC8258DB4439}" type="datetimeFigureOut">
              <a:rPr lang="en-ID" smtClean="0"/>
              <a:t>16/07/2022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3C948-F172-E752-70CF-7A5B796F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207C0-433E-B1B7-9C61-FFE9820B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4497-0176-4FC0-A284-429C425B26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38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2396-FE4B-01D3-AA02-6BC96161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DB2A8-7D99-CF60-824B-B91EC510B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859B1-6A4B-E134-0346-B969B1C34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751D4-DCFE-83D3-57A0-0EBE6EE4B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5546DB-5D56-3EEF-542D-6FF98D6CB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131643-8D26-6595-4D8F-485E33822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A9D1-C91C-4EEC-90B2-FC8258DB4439}" type="datetimeFigureOut">
              <a:rPr lang="en-ID" smtClean="0"/>
              <a:t>16/07/2022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E72E6-ED18-21A9-CCDB-BD082753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11BB2-22EB-0CD7-1EDE-F423445C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4497-0176-4FC0-A284-429C425B26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064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373E-401C-2B3B-5625-74ACA9DE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FA375-41F6-547D-EA96-69F2945C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A9D1-C91C-4EEC-90B2-FC8258DB4439}" type="datetimeFigureOut">
              <a:rPr lang="en-ID" smtClean="0"/>
              <a:t>16/07/2022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5A491-4051-AB15-3109-3CACAF0D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D2CEF-75E1-E1D7-D2AA-C86175AC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4497-0176-4FC0-A284-429C425B26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623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37269-170A-3852-33C5-3F7CC305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A9D1-C91C-4EEC-90B2-FC8258DB4439}" type="datetimeFigureOut">
              <a:rPr lang="en-ID" smtClean="0"/>
              <a:t>16/07/2022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C7BEA-971B-7442-419A-2287E849A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E62BB-7343-FBA0-E8C4-8EBE4ADD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4497-0176-4FC0-A284-429C425B26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305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B71AE-9C88-41B6-A64B-E784508E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63119-6768-CC56-6518-D90BCC397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DFD22-837E-6676-74EA-315C07900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5C871-A690-93F1-93C0-8990082E1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A9D1-C91C-4EEC-90B2-FC8258DB4439}" type="datetimeFigureOut">
              <a:rPr lang="en-ID" smtClean="0"/>
              <a:t>16/07/2022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11648-0C7F-F552-FCCB-E9019A8F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5F040-ED72-BA00-A91E-6EDF62E7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4497-0176-4FC0-A284-429C425B26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247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1450-5EE8-3F3D-5102-E8424E07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64EC19-8966-907F-14CC-05D92EF99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7935D-8E05-F05C-4D83-9B680783F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D9A95-5E8F-5F8E-4AEA-C7CBB1FA1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A9D1-C91C-4EEC-90B2-FC8258DB4439}" type="datetimeFigureOut">
              <a:rPr lang="en-ID" smtClean="0"/>
              <a:t>16/07/2022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D997F-2B38-358D-606E-F6702439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F815D-0673-F0FA-4F41-81F423B1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4497-0176-4FC0-A284-429C425B26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336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4D9D2-339A-7A81-C6BA-F5CD772EA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D93C6-61DC-F9C3-05A2-B5AC3A1CB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D9B75-985F-5C66-9B88-64E5E3D71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2A9D1-C91C-4EEC-90B2-FC8258DB4439}" type="datetimeFigureOut">
              <a:rPr lang="en-ID" smtClean="0"/>
              <a:t>16/07/2022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739C9-A360-1557-E008-59BCD9A4B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4BEF0-1E20-94CA-D42D-C6CB74D70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14497-0176-4FC0-A284-429C425B26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781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5E3D9F-9450-7834-2D3E-9CE7F252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for</a:t>
            </a:r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773BB2-9F14-3AEA-251B-644B46823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073"/>
            <a:ext cx="10515600" cy="4659890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FOR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mengerjakan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(statement) </a:t>
            </a:r>
            <a:r>
              <a:rPr lang="en-ID" dirty="0" err="1"/>
              <a:t>berkali</a:t>
            </a:r>
            <a:r>
              <a:rPr lang="en-ID" dirty="0"/>
              <a:t>-kali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i="1" dirty="0">
                <a:solidFill>
                  <a:srgbClr val="0000CC"/>
                </a:solidFill>
              </a:rPr>
              <a:t>   </a:t>
            </a:r>
            <a:r>
              <a:rPr lang="en-ID" i="1" dirty="0">
                <a:solidFill>
                  <a:schemeClr val="accent1"/>
                </a:solidFill>
              </a:rPr>
              <a:t>for</a:t>
            </a:r>
            <a:r>
              <a:rPr lang="en-ID" i="1" dirty="0">
                <a:solidFill>
                  <a:srgbClr val="0000CC"/>
                </a:solidFill>
              </a:rPr>
              <a:t> </a:t>
            </a:r>
            <a:r>
              <a:rPr lang="en-ID" i="1" dirty="0" err="1"/>
              <a:t>nama_variabel</a:t>
            </a:r>
            <a:r>
              <a:rPr lang="en-ID" i="1" dirty="0"/>
              <a:t> </a:t>
            </a:r>
            <a:r>
              <a:rPr lang="en-ID" i="1" dirty="0">
                <a:solidFill>
                  <a:schemeClr val="accent1"/>
                </a:solidFill>
              </a:rPr>
              <a:t>in</a:t>
            </a:r>
            <a:r>
              <a:rPr lang="en-ID" i="1" dirty="0"/>
              <a:t> range(</a:t>
            </a:r>
            <a:r>
              <a:rPr lang="en-ID" i="1" dirty="0" err="1"/>
              <a:t>jumlah_perulangan</a:t>
            </a:r>
            <a:r>
              <a:rPr lang="en-ID" i="1" dirty="0"/>
              <a:t>): </a:t>
            </a:r>
          </a:p>
          <a:p>
            <a:pPr marL="0" indent="0">
              <a:buNone/>
            </a:pPr>
            <a:r>
              <a:rPr lang="en-ID" i="1" dirty="0"/>
              <a:t>         statement-1</a:t>
            </a:r>
          </a:p>
          <a:p>
            <a:pPr marL="0" indent="0">
              <a:buNone/>
            </a:pPr>
            <a:r>
              <a:rPr lang="en-ID" i="1" dirty="0"/>
              <a:t>         statement-2</a:t>
            </a:r>
          </a:p>
          <a:p>
            <a:pPr marL="0" indent="0">
              <a:buNone/>
            </a:pPr>
            <a:r>
              <a:rPr lang="en-ID" dirty="0"/>
              <a:t>         …</a:t>
            </a:r>
          </a:p>
        </p:txBody>
      </p:sp>
    </p:spTree>
    <p:extLst>
      <p:ext uri="{BB962C8B-B14F-4D97-AF65-F5344CB8AC3E}">
        <p14:creationId xmlns:p14="http://schemas.microsoft.com/office/powerpoint/2010/main" val="1829661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2C435E-6506-CA84-4496-8CF592E2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2" y="118569"/>
            <a:ext cx="10515600" cy="60879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Operator </a:t>
            </a:r>
            <a:r>
              <a:rPr lang="en-US" sz="3600" dirty="0" err="1"/>
              <a:t>perbandingan</a:t>
            </a:r>
            <a:endParaRPr lang="en-ID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977F9B-0C28-6F8D-A376-84B3D7353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37" y="727364"/>
            <a:ext cx="11554690" cy="54032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Operator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mmelakukan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variable.</a:t>
            </a:r>
          </a:p>
          <a:p>
            <a:pPr marL="0" indent="0">
              <a:buNone/>
            </a:pPr>
            <a:r>
              <a:rPr lang="en-US" dirty="0"/>
              <a:t>Output yang </a:t>
            </a:r>
            <a:r>
              <a:rPr lang="en-US" dirty="0" err="1"/>
              <a:t>ditampilakan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nilainilai</a:t>
            </a:r>
            <a:r>
              <a:rPr lang="en-US" dirty="0"/>
              <a:t> Boolean true </a:t>
            </a:r>
            <a:r>
              <a:rPr lang="en-US" dirty="0" err="1"/>
              <a:t>atau</a:t>
            </a:r>
            <a:r>
              <a:rPr lang="en-US" dirty="0"/>
              <a:t> false</a:t>
            </a:r>
            <a:endParaRPr lang="en-ID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1507031-31CC-5C95-43DF-2DBAE7442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04067"/>
              </p:ext>
            </p:extLst>
          </p:nvPr>
        </p:nvGraphicFramePr>
        <p:xfrm>
          <a:off x="555204" y="1792122"/>
          <a:ext cx="10771909" cy="506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9550">
                  <a:extLst>
                    <a:ext uri="{9D8B030D-6E8A-4147-A177-3AD203B41FA5}">
                      <a16:colId xmlns:a16="http://schemas.microsoft.com/office/drawing/2014/main" val="298871446"/>
                    </a:ext>
                  </a:extLst>
                </a:gridCol>
                <a:gridCol w="2681800">
                  <a:extLst>
                    <a:ext uri="{9D8B030D-6E8A-4147-A177-3AD203B41FA5}">
                      <a16:colId xmlns:a16="http://schemas.microsoft.com/office/drawing/2014/main" val="1712375676"/>
                    </a:ext>
                  </a:extLst>
                </a:gridCol>
                <a:gridCol w="5440559">
                  <a:extLst>
                    <a:ext uri="{9D8B030D-6E8A-4147-A177-3AD203B41FA5}">
                      <a16:colId xmlns:a16="http://schemas.microsoft.com/office/drawing/2014/main" val="4040490003"/>
                    </a:ext>
                  </a:extLst>
                </a:gridCol>
              </a:tblGrid>
              <a:tr h="6462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 dirty="0"/>
                        <a:t>operator</a:t>
                      </a:r>
                      <a:endParaRPr lang="en-ID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 dirty="0" err="1"/>
                        <a:t>contoh</a:t>
                      </a:r>
                      <a:endParaRPr lang="en-ID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 dirty="0" err="1"/>
                        <a:t>penjelasan</a:t>
                      </a:r>
                      <a:endParaRPr lang="en-ID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286220"/>
                  </a:ext>
                </a:extLst>
              </a:tr>
              <a:tr h="1255253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effectLst/>
                        </a:rPr>
                        <a:t>Sama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 ==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effectLst/>
                        </a:rPr>
                        <a:t>1 == 1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dirty="0">
                          <a:effectLst/>
                        </a:rPr>
                        <a:t>bernilai True Jika masing-masing operan memiliki nilai yang sama, maka kondisi bernilai benar atau True.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036395923"/>
                  </a:ext>
                </a:extLst>
              </a:tr>
              <a:tr h="898732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Tidak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sama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 !=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>
                          <a:effectLst/>
                        </a:rPr>
                        <a:t>2 != 2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dirty="0">
                          <a:effectLst/>
                        </a:rPr>
                        <a:t>bernilai False Akan menghasilkan nilai kebalikan dari kondisi sebenarnya.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187408929"/>
                  </a:ext>
                </a:extLst>
              </a:tr>
              <a:tr h="898732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Tidak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sama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 &lt;&gt;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>
                          <a:effectLst/>
                        </a:rPr>
                        <a:t>2 &lt;&gt; 2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dirty="0">
                          <a:effectLst/>
                        </a:rPr>
                        <a:t>bernilai False Akan menghasilkan nilai kebalikan dari kondisi sebenarnya.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177410577"/>
                  </a:ext>
                </a:extLst>
              </a:tr>
              <a:tr h="1255253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Lebih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besar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dari</a:t>
                      </a:r>
                      <a:r>
                        <a:rPr lang="en-ID" sz="2400" dirty="0">
                          <a:effectLst/>
                        </a:rPr>
                        <a:t> &gt;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effectLst/>
                        </a:rPr>
                        <a:t>5 &gt; 3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bernilai</a:t>
                      </a:r>
                      <a:r>
                        <a:rPr lang="en-ID" sz="2400" dirty="0">
                          <a:effectLst/>
                        </a:rPr>
                        <a:t> True Jika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operan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kiri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lebih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besar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dari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operan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kanan</a:t>
                      </a:r>
                      <a:r>
                        <a:rPr lang="en-ID" sz="2400" dirty="0">
                          <a:effectLst/>
                        </a:rPr>
                        <a:t>, </a:t>
                      </a:r>
                      <a:r>
                        <a:rPr lang="en-ID" sz="2400" dirty="0" err="1">
                          <a:effectLst/>
                        </a:rPr>
                        <a:t>maka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kondisi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menjadi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benar</a:t>
                      </a:r>
                      <a:r>
                        <a:rPr lang="en-ID" sz="2400" dirty="0">
                          <a:effectLst/>
                        </a:rPr>
                        <a:t>.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932273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793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1507031-31CC-5C95-43DF-2DBAE7442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991424"/>
              </p:ext>
            </p:extLst>
          </p:nvPr>
        </p:nvGraphicFramePr>
        <p:xfrm>
          <a:off x="332509" y="1110357"/>
          <a:ext cx="11637818" cy="39306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2536">
                  <a:extLst>
                    <a:ext uri="{9D8B030D-6E8A-4147-A177-3AD203B41FA5}">
                      <a16:colId xmlns:a16="http://schemas.microsoft.com/office/drawing/2014/main" val="298871446"/>
                    </a:ext>
                  </a:extLst>
                </a:gridCol>
                <a:gridCol w="2897379">
                  <a:extLst>
                    <a:ext uri="{9D8B030D-6E8A-4147-A177-3AD203B41FA5}">
                      <a16:colId xmlns:a16="http://schemas.microsoft.com/office/drawing/2014/main" val="1712375676"/>
                    </a:ext>
                  </a:extLst>
                </a:gridCol>
                <a:gridCol w="5877903">
                  <a:extLst>
                    <a:ext uri="{9D8B030D-6E8A-4147-A177-3AD203B41FA5}">
                      <a16:colId xmlns:a16="http://schemas.microsoft.com/office/drawing/2014/main" val="4040490003"/>
                    </a:ext>
                  </a:extLst>
                </a:gridCol>
              </a:tblGrid>
              <a:tr h="1178619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Lebih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kecil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dari</a:t>
                      </a:r>
                      <a:r>
                        <a:rPr lang="en-ID" sz="2400" dirty="0">
                          <a:effectLst/>
                        </a:rPr>
                        <a:t> &lt;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>
                          <a:effectLst/>
                        </a:rPr>
                        <a:t>5 &lt; 3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bernilai</a:t>
                      </a:r>
                      <a:r>
                        <a:rPr lang="en-ID" sz="2400" dirty="0">
                          <a:effectLst/>
                        </a:rPr>
                        <a:t> True Jika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operan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kiri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lebih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kecil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dari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operan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kanan</a:t>
                      </a:r>
                      <a:r>
                        <a:rPr lang="en-ID" sz="2400" dirty="0">
                          <a:effectLst/>
                        </a:rPr>
                        <a:t>, </a:t>
                      </a:r>
                      <a:r>
                        <a:rPr lang="en-ID" sz="2400" dirty="0" err="1">
                          <a:effectLst/>
                        </a:rPr>
                        <a:t>maka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kondisi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menjadi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benar</a:t>
                      </a:r>
                      <a:r>
                        <a:rPr lang="en-ID" sz="2400" dirty="0">
                          <a:effectLst/>
                        </a:rPr>
                        <a:t>.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187408929"/>
                  </a:ext>
                </a:extLst>
              </a:tr>
              <a:tr h="1355059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Lebih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besar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atau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sama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 &gt;=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>
                          <a:effectLst/>
                        </a:rPr>
                        <a:t>5 &gt;= 3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bernilai</a:t>
                      </a:r>
                      <a:r>
                        <a:rPr lang="en-ID" sz="2400" dirty="0">
                          <a:effectLst/>
                        </a:rPr>
                        <a:t> True Jika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operan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kiri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lebih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besar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dari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operan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kanan</a:t>
                      </a:r>
                      <a:r>
                        <a:rPr lang="en-ID" sz="2400" dirty="0">
                          <a:effectLst/>
                        </a:rPr>
                        <a:t>, </a:t>
                      </a:r>
                      <a:r>
                        <a:rPr lang="en-ID" sz="2400" dirty="0" err="1">
                          <a:effectLst/>
                        </a:rPr>
                        <a:t>atau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sama</a:t>
                      </a:r>
                      <a:r>
                        <a:rPr lang="en-ID" sz="2400" dirty="0">
                          <a:effectLst/>
                        </a:rPr>
                        <a:t>, </a:t>
                      </a:r>
                      <a:r>
                        <a:rPr lang="en-ID" sz="2400" dirty="0" err="1">
                          <a:effectLst/>
                        </a:rPr>
                        <a:t>maka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kondisi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menjadi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benar</a:t>
                      </a:r>
                      <a:r>
                        <a:rPr lang="en-ID" sz="2400" dirty="0">
                          <a:effectLst/>
                        </a:rPr>
                        <a:t>.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177410577"/>
                  </a:ext>
                </a:extLst>
              </a:tr>
              <a:tr h="1204859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Lebih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kecil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atau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sama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 &lt;=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>
                          <a:effectLst/>
                        </a:rPr>
                        <a:t>5 &lt;= 3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bernilai</a:t>
                      </a:r>
                      <a:r>
                        <a:rPr lang="en-ID" sz="2400" dirty="0">
                          <a:effectLst/>
                        </a:rPr>
                        <a:t> True Jika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operan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kiri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lebih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kecil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dari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operan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kanan</a:t>
                      </a:r>
                      <a:r>
                        <a:rPr lang="en-ID" sz="2400" dirty="0">
                          <a:effectLst/>
                        </a:rPr>
                        <a:t>, </a:t>
                      </a:r>
                      <a:r>
                        <a:rPr lang="en-ID" sz="2400" dirty="0" err="1">
                          <a:effectLst/>
                        </a:rPr>
                        <a:t>atau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sama</a:t>
                      </a:r>
                      <a:r>
                        <a:rPr lang="en-ID" sz="2400" dirty="0">
                          <a:effectLst/>
                        </a:rPr>
                        <a:t>, </a:t>
                      </a:r>
                      <a:r>
                        <a:rPr lang="en-ID" sz="2400" dirty="0" err="1">
                          <a:effectLst/>
                        </a:rPr>
                        <a:t>maka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kondisi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menjadi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benar</a:t>
                      </a:r>
                      <a:r>
                        <a:rPr lang="en-ID" sz="2400" dirty="0">
                          <a:effectLst/>
                        </a:rPr>
                        <a:t>.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932273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3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2C435E-6506-CA84-4496-8CF592E2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2" y="118569"/>
            <a:ext cx="10515600" cy="60879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Operator </a:t>
            </a:r>
            <a:r>
              <a:rPr lang="en-US" sz="3600" dirty="0" err="1"/>
              <a:t>penugasan</a:t>
            </a:r>
            <a:endParaRPr lang="en-ID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977F9B-0C28-6F8D-A376-84B3D7353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37" y="727364"/>
            <a:ext cx="11554690" cy="54032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Operator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modifiksi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ID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1507031-31CC-5C95-43DF-2DBAE7442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702857"/>
              </p:ext>
            </p:extLst>
          </p:nvPr>
        </p:nvGraphicFramePr>
        <p:xfrm>
          <a:off x="507423" y="1409615"/>
          <a:ext cx="10913918" cy="5448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4480">
                  <a:extLst>
                    <a:ext uri="{9D8B030D-6E8A-4147-A177-3AD203B41FA5}">
                      <a16:colId xmlns:a16="http://schemas.microsoft.com/office/drawing/2014/main" val="298871446"/>
                    </a:ext>
                  </a:extLst>
                </a:gridCol>
                <a:gridCol w="2717155">
                  <a:extLst>
                    <a:ext uri="{9D8B030D-6E8A-4147-A177-3AD203B41FA5}">
                      <a16:colId xmlns:a16="http://schemas.microsoft.com/office/drawing/2014/main" val="1712375676"/>
                    </a:ext>
                  </a:extLst>
                </a:gridCol>
                <a:gridCol w="5512283">
                  <a:extLst>
                    <a:ext uri="{9D8B030D-6E8A-4147-A177-3AD203B41FA5}">
                      <a16:colId xmlns:a16="http://schemas.microsoft.com/office/drawing/2014/main" val="4040490003"/>
                    </a:ext>
                  </a:extLst>
                </a:gridCol>
              </a:tblGrid>
              <a:tr h="663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 dirty="0"/>
                        <a:t>operator</a:t>
                      </a:r>
                      <a:endParaRPr lang="en-ID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 dirty="0" err="1"/>
                        <a:t>contoh</a:t>
                      </a:r>
                      <a:endParaRPr lang="en-ID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 dirty="0" err="1"/>
                        <a:t>penjelasan</a:t>
                      </a:r>
                      <a:endParaRPr lang="en-ID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286220"/>
                  </a:ext>
                </a:extLst>
              </a:tr>
              <a:tr h="782782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effectLst/>
                        </a:rPr>
                        <a:t>Sama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 =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>
                          <a:effectLst/>
                        </a:rPr>
                        <a:t>a = 1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dirty="0">
                          <a:effectLst/>
                        </a:rPr>
                        <a:t>Memberikan nilai di kanan ke dalam variabel yang berada di sebelah kiri.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036395923"/>
                  </a:ext>
                </a:extLst>
              </a:tr>
              <a:tr h="862651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Tambah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sama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 +=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>
                          <a:effectLst/>
                        </a:rPr>
                        <a:t>a += 2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Memberikan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variabel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variabel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itu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sendiri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ditambah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di </a:t>
                      </a:r>
                      <a:r>
                        <a:rPr lang="en-ID" sz="2400" dirty="0" err="1">
                          <a:effectLst/>
                        </a:rPr>
                        <a:t>sebelah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kanan</a:t>
                      </a:r>
                      <a:r>
                        <a:rPr lang="en-ID" sz="2400" dirty="0">
                          <a:effectLst/>
                        </a:rPr>
                        <a:t>.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187408929"/>
                  </a:ext>
                </a:extLst>
              </a:tr>
              <a:tr h="885987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effectLst/>
                        </a:rPr>
                        <a:t>Kurang </a:t>
                      </a:r>
                      <a:r>
                        <a:rPr lang="en-ID" sz="2400" dirty="0" err="1">
                          <a:effectLst/>
                        </a:rPr>
                        <a:t>sama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 -=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>
                          <a:effectLst/>
                        </a:rPr>
                        <a:t>a -= 2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Memberikan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variabel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variabel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itu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sendiri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dikurangi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di </a:t>
                      </a:r>
                      <a:r>
                        <a:rPr lang="en-ID" sz="2400" dirty="0" err="1">
                          <a:effectLst/>
                        </a:rPr>
                        <a:t>sebelah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kanan</a:t>
                      </a:r>
                      <a:r>
                        <a:rPr lang="en-ID" sz="2400" dirty="0">
                          <a:effectLst/>
                        </a:rPr>
                        <a:t>.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177410577"/>
                  </a:ext>
                </a:extLst>
              </a:tr>
              <a:tr h="872350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effectLst/>
                        </a:rPr>
                        <a:t>Kali </a:t>
                      </a:r>
                      <a:r>
                        <a:rPr lang="en-ID" sz="2400" dirty="0" err="1">
                          <a:effectLst/>
                        </a:rPr>
                        <a:t>sama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 *=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>
                          <a:effectLst/>
                        </a:rPr>
                        <a:t>a *= 2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Memberikan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variabel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variabel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itu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sendiri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dikali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di </a:t>
                      </a:r>
                      <a:r>
                        <a:rPr lang="en-ID" sz="2400" dirty="0" err="1">
                          <a:effectLst/>
                        </a:rPr>
                        <a:t>sebelah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kanan</a:t>
                      </a:r>
                      <a:r>
                        <a:rPr lang="en-ID" sz="2400" dirty="0">
                          <a:effectLst/>
                        </a:rPr>
                        <a:t>.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932273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82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1507031-31CC-5C95-43DF-2DBAE7442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55792"/>
              </p:ext>
            </p:extLst>
          </p:nvPr>
        </p:nvGraphicFramePr>
        <p:xfrm>
          <a:off x="187037" y="757066"/>
          <a:ext cx="11817926" cy="588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6838">
                  <a:extLst>
                    <a:ext uri="{9D8B030D-6E8A-4147-A177-3AD203B41FA5}">
                      <a16:colId xmlns:a16="http://schemas.microsoft.com/office/drawing/2014/main" val="298871446"/>
                    </a:ext>
                  </a:extLst>
                </a:gridCol>
                <a:gridCol w="2942219">
                  <a:extLst>
                    <a:ext uri="{9D8B030D-6E8A-4147-A177-3AD203B41FA5}">
                      <a16:colId xmlns:a16="http://schemas.microsoft.com/office/drawing/2014/main" val="1712375676"/>
                    </a:ext>
                  </a:extLst>
                </a:gridCol>
                <a:gridCol w="5968869">
                  <a:extLst>
                    <a:ext uri="{9D8B030D-6E8A-4147-A177-3AD203B41FA5}">
                      <a16:colId xmlns:a16="http://schemas.microsoft.com/office/drawing/2014/main" val="4040490003"/>
                    </a:ext>
                  </a:extLst>
                </a:gridCol>
              </a:tblGrid>
              <a:tr h="782782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Bagi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sama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 /=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effectLst/>
                        </a:rPr>
                        <a:t>a /= 4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Memberikan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variabel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variabel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itu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sendiri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dibagi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di </a:t>
                      </a:r>
                      <a:r>
                        <a:rPr lang="en-ID" sz="2400" dirty="0" err="1">
                          <a:effectLst/>
                        </a:rPr>
                        <a:t>sebelah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kanan</a:t>
                      </a:r>
                      <a:r>
                        <a:rPr lang="en-ID" sz="2400" dirty="0">
                          <a:effectLst/>
                        </a:rPr>
                        <a:t>.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036395923"/>
                  </a:ext>
                </a:extLst>
              </a:tr>
              <a:tr h="862651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Sisa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bagi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sama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 %=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>
                          <a:effectLst/>
                        </a:rPr>
                        <a:t>a %= 3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Memberikan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variabel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variabel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itu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sendiri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dibagi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di </a:t>
                      </a:r>
                      <a:r>
                        <a:rPr lang="en-ID" sz="2400" dirty="0" err="1">
                          <a:effectLst/>
                        </a:rPr>
                        <a:t>sebelah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kanan</a:t>
                      </a:r>
                      <a:r>
                        <a:rPr lang="en-ID" sz="2400" dirty="0">
                          <a:effectLst/>
                        </a:rPr>
                        <a:t>. Yang </a:t>
                      </a:r>
                      <a:r>
                        <a:rPr lang="en-ID" sz="2400" dirty="0" err="1">
                          <a:effectLst/>
                        </a:rPr>
                        <a:t>diambil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nantinya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adalah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sisa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baginya</a:t>
                      </a:r>
                      <a:r>
                        <a:rPr lang="en-ID" sz="2400" dirty="0">
                          <a:effectLst/>
                        </a:rPr>
                        <a:t>.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187408929"/>
                  </a:ext>
                </a:extLst>
              </a:tr>
              <a:tr h="885987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Pangkat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sama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 **=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>
                          <a:effectLst/>
                        </a:rPr>
                        <a:t>a **= 3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Memberikan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variabel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variabel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itu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sendiri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dipangkatkan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di </a:t>
                      </a:r>
                      <a:r>
                        <a:rPr lang="en-ID" sz="2400" dirty="0" err="1">
                          <a:effectLst/>
                        </a:rPr>
                        <a:t>sebelah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kanan</a:t>
                      </a:r>
                      <a:r>
                        <a:rPr lang="en-ID" sz="2400" dirty="0">
                          <a:effectLst/>
                        </a:rPr>
                        <a:t>.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177410577"/>
                  </a:ext>
                </a:extLst>
              </a:tr>
              <a:tr h="872350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Pembagian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bulat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sama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 //=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>
                          <a:effectLst/>
                        </a:rPr>
                        <a:t>a //= 3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dirty="0">
                          <a:effectLst/>
                        </a:rPr>
                        <a:t>Membagi bulat operan sebelah kiri operator dengan operan sebelah kanan operator kemudian hasilnya diisikan ke operan sebelah kiri.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932273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688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F6F475C9-64DD-DBFE-FEAD-12E09161C0D7}"/>
              </a:ext>
            </a:extLst>
          </p:cNvPr>
          <p:cNvGrpSpPr/>
          <p:nvPr/>
        </p:nvGrpSpPr>
        <p:grpSpPr>
          <a:xfrm>
            <a:off x="1253931" y="1447800"/>
            <a:ext cx="4300202" cy="4431347"/>
            <a:chOff x="1253931" y="558800"/>
            <a:chExt cx="5590266" cy="532034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B902FF6-9AF7-BCD7-1D7F-F6034FAA05DE}"/>
                </a:ext>
              </a:extLst>
            </p:cNvPr>
            <p:cNvGrpSpPr/>
            <p:nvPr/>
          </p:nvGrpSpPr>
          <p:grpSpPr>
            <a:xfrm>
              <a:off x="2185290" y="558800"/>
              <a:ext cx="4658907" cy="5320347"/>
              <a:chOff x="2117555" y="1155032"/>
              <a:chExt cx="5194370" cy="5935577"/>
            </a:xfrm>
          </p:grpSpPr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07317368-25E2-E00E-3CF8-CCE1E7264456}"/>
                  </a:ext>
                </a:extLst>
              </p:cNvPr>
              <p:cNvSpPr/>
              <p:nvPr/>
            </p:nvSpPr>
            <p:spPr>
              <a:xfrm>
                <a:off x="2727158" y="1155032"/>
                <a:ext cx="1668379" cy="882315"/>
              </a:xfrm>
              <a:prstGeom prst="flowChartConnector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</a:rPr>
                  <a:t>Start</a:t>
                </a:r>
                <a:endParaRPr lang="en-ID" sz="20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258ED3CA-30F7-CE79-2EAB-9F832920B5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1346" y="2037347"/>
                <a:ext cx="1" cy="6256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Flowchart: Process 8">
                <a:extLst>
                  <a:ext uri="{FF2B5EF4-FFF2-40B4-BE49-F238E27FC236}">
                    <a16:creationId xmlns:a16="http://schemas.microsoft.com/office/drawing/2014/main" id="{9F2390BD-6A0E-B01D-3F6F-73DAA5F17C0D}"/>
                  </a:ext>
                </a:extLst>
              </p:cNvPr>
              <p:cNvSpPr/>
              <p:nvPr/>
            </p:nvSpPr>
            <p:spPr>
              <a:xfrm>
                <a:off x="2221830" y="2662989"/>
                <a:ext cx="2679031" cy="770021"/>
              </a:xfrm>
              <a:prstGeom prst="flowChartProcess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2000" dirty="0">
                    <a:solidFill>
                      <a:sysClr val="windowText" lastClr="000000"/>
                    </a:solidFill>
                  </a:rPr>
                  <a:t>Inisialisasi</a:t>
                </a:r>
                <a:endParaRPr lang="id-ID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D23E39A2-556A-C419-0B81-0D568EA747C8}"/>
                  </a:ext>
                </a:extLst>
              </p:cNvPr>
              <p:cNvSpPr/>
              <p:nvPr/>
            </p:nvSpPr>
            <p:spPr>
              <a:xfrm>
                <a:off x="2117555" y="4058652"/>
                <a:ext cx="2887579" cy="1636295"/>
              </a:xfrm>
              <a:prstGeom prst="flowChartDecision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2000" dirty="0">
                    <a:solidFill>
                      <a:sysClr val="windowText" lastClr="000000"/>
                    </a:solidFill>
                  </a:rPr>
                  <a:t>Kondisi</a:t>
                </a:r>
                <a:r>
                  <a:rPr lang="en-US" sz="2000" dirty="0">
                    <a:solidFill>
                      <a:sysClr val="windowText" lastClr="000000"/>
                    </a:solidFill>
                  </a:rPr>
                  <a:t> True</a:t>
                </a:r>
                <a:endParaRPr lang="en-ID" sz="20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D1CA665-C2EC-EBE3-B757-97E01FB044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1344" y="3433010"/>
                <a:ext cx="1" cy="6256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35E5B606-D9AD-2050-83BA-FBF2A9584F66}"/>
                  </a:ext>
                </a:extLst>
              </p:cNvPr>
              <p:cNvSpPr/>
              <p:nvPr/>
            </p:nvSpPr>
            <p:spPr>
              <a:xfrm>
                <a:off x="2221830" y="6320588"/>
                <a:ext cx="2679031" cy="770021"/>
              </a:xfrm>
              <a:prstGeom prst="flowChartProcess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</a:rPr>
                  <a:t>Statement - 1</a:t>
                </a:r>
              </a:p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</a:rPr>
                  <a:t>Statement - 2 </a:t>
                </a:r>
                <a:endParaRPr lang="id-ID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3A5179C-434E-BE58-2E02-43AF6C9077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1343" y="5694947"/>
                <a:ext cx="1" cy="6256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lowchart: Connector 18">
                <a:extLst>
                  <a:ext uri="{FF2B5EF4-FFF2-40B4-BE49-F238E27FC236}">
                    <a16:creationId xmlns:a16="http://schemas.microsoft.com/office/drawing/2014/main" id="{3FC587CB-475E-13DD-9A4C-A3579DEB3DAA}"/>
                  </a:ext>
                </a:extLst>
              </p:cNvPr>
              <p:cNvSpPr/>
              <p:nvPr/>
            </p:nvSpPr>
            <p:spPr>
              <a:xfrm>
                <a:off x="5643546" y="5566610"/>
                <a:ext cx="1668379" cy="882315"/>
              </a:xfrm>
              <a:prstGeom prst="flowChartConnector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</a:rPr>
                  <a:t>End</a:t>
                </a:r>
                <a:endParaRPr lang="en-ID" sz="20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960073-32CC-5F89-0EE5-450890BA2960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4775202" y="3894801"/>
              <a:ext cx="132079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9A309D7-4FE6-AE1E-17AA-5B585CEE6242}"/>
                </a:ext>
              </a:extLst>
            </p:cNvPr>
            <p:cNvCxnSpPr/>
            <p:nvPr/>
          </p:nvCxnSpPr>
          <p:spPr>
            <a:xfrm>
              <a:off x="6096000" y="3894801"/>
              <a:ext cx="0" cy="6433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FBC21A-B9EA-925E-8D3D-EA2EC351A171}"/>
                </a:ext>
              </a:extLst>
            </p:cNvPr>
            <p:cNvSpPr txBox="1"/>
            <p:nvPr/>
          </p:nvSpPr>
          <p:spPr>
            <a:xfrm>
              <a:off x="5701341" y="3593382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No</a:t>
              </a:r>
              <a:endParaRPr lang="en-ID" sz="1400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99A3593-5D8A-DE8E-6E24-36CBAAD0780C}"/>
                </a:ext>
              </a:extLst>
            </p:cNvPr>
            <p:cNvCxnSpPr>
              <a:stCxn id="13" idx="1"/>
            </p:cNvCxnSpPr>
            <p:nvPr/>
          </p:nvCxnSpPr>
          <p:spPr>
            <a:xfrm flipH="1" flipV="1">
              <a:off x="1574800" y="5534043"/>
              <a:ext cx="704016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ACB1361-F115-B3FA-9AA2-678D066925CA}"/>
                </a:ext>
              </a:extLst>
            </p:cNvPr>
            <p:cNvCxnSpPr/>
            <p:nvPr/>
          </p:nvCxnSpPr>
          <p:spPr>
            <a:xfrm flipV="1">
              <a:off x="1574800" y="3894801"/>
              <a:ext cx="0" cy="16392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BC85477-63A7-D155-E253-A5451D43FFBA}"/>
                </a:ext>
              </a:extLst>
            </p:cNvPr>
            <p:cNvCxnSpPr>
              <a:endCxn id="10" idx="1"/>
            </p:cNvCxnSpPr>
            <p:nvPr/>
          </p:nvCxnSpPr>
          <p:spPr>
            <a:xfrm flipV="1">
              <a:off x="1574800" y="3894802"/>
              <a:ext cx="610490" cy="63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2431EF-1C4B-3A2A-70B4-A18DFDD6CDD6}"/>
                </a:ext>
              </a:extLst>
            </p:cNvPr>
            <p:cNvSpPr txBox="1"/>
            <p:nvPr/>
          </p:nvSpPr>
          <p:spPr>
            <a:xfrm rot="16200000">
              <a:off x="1197698" y="4647394"/>
              <a:ext cx="4202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Yes</a:t>
              </a:r>
              <a:endParaRPr lang="en-ID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7600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5B069F-A912-1F2C-81BF-3E3539C5A8AB}"/>
              </a:ext>
            </a:extLst>
          </p:cNvPr>
          <p:cNvSpPr/>
          <p:nvPr/>
        </p:nvSpPr>
        <p:spPr>
          <a:xfrm>
            <a:off x="292536" y="198620"/>
            <a:ext cx="5616315" cy="646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ECBD3-AE70-7B4D-AF52-FAAB2CE98D38}"/>
              </a:ext>
            </a:extLst>
          </p:cNvPr>
          <p:cNvSpPr txBox="1"/>
          <p:nvPr/>
        </p:nvSpPr>
        <p:spPr>
          <a:xfrm>
            <a:off x="484036" y="120401"/>
            <a:ext cx="1141542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err="1"/>
              <a:t>Penamaan</a:t>
            </a:r>
            <a:r>
              <a:rPr lang="en-US" sz="3600" i="1" dirty="0"/>
              <a:t> </a:t>
            </a:r>
            <a:r>
              <a:rPr lang="en-US" sz="3600" i="1" dirty="0" err="1"/>
              <a:t>Variabel</a:t>
            </a:r>
            <a:r>
              <a:rPr lang="en-US" sz="3600" i="1" dirty="0"/>
              <a:t> Yang Valid</a:t>
            </a:r>
          </a:p>
          <a:p>
            <a:endParaRPr lang="en-US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800" dirty="0" err="1"/>
              <a:t>MyWeb</a:t>
            </a:r>
            <a:endParaRPr lang="en-US" sz="28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800" dirty="0" err="1"/>
              <a:t>my_Web</a:t>
            </a:r>
            <a:r>
              <a:rPr lang="en-US" sz="2800" dirty="0"/>
              <a:t>_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800" dirty="0"/>
              <a:t>_5myWeb_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EDF994-11F7-71E5-A264-53A017F5E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051" y="1678252"/>
            <a:ext cx="3886200" cy="7969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BF9DDC-BB8F-ABB4-FC85-F85EC5048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052" y="3556361"/>
            <a:ext cx="3886199" cy="7969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DCFAA6-AB0E-0AE7-4034-5C42F159F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718" y="5624464"/>
            <a:ext cx="3877533" cy="75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6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5B069F-A912-1F2C-81BF-3E3539C5A8AB}"/>
              </a:ext>
            </a:extLst>
          </p:cNvPr>
          <p:cNvSpPr/>
          <p:nvPr/>
        </p:nvSpPr>
        <p:spPr>
          <a:xfrm>
            <a:off x="292536" y="198620"/>
            <a:ext cx="5616315" cy="646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ECBD3-AE70-7B4D-AF52-FAAB2CE98D38}"/>
              </a:ext>
            </a:extLst>
          </p:cNvPr>
          <p:cNvSpPr txBox="1"/>
          <p:nvPr/>
        </p:nvSpPr>
        <p:spPr>
          <a:xfrm>
            <a:off x="292536" y="0"/>
            <a:ext cx="1141542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/>
              <a:t>PROGRAM PYTHON PERULANGAN FOR MENCETAK ANGKA</a:t>
            </a:r>
          </a:p>
          <a:p>
            <a:pPr algn="ctr"/>
            <a:r>
              <a:rPr lang="en-US" sz="3600" i="1" dirty="0"/>
              <a:t>4, 6, 8 </a:t>
            </a:r>
          </a:p>
          <a:p>
            <a:endParaRPr lang="en-US" sz="2400" dirty="0"/>
          </a:p>
          <a:p>
            <a:pPr algn="ctr"/>
            <a:endParaRPr lang="en-US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EF9477-AC89-1C80-B506-3D26DDAEC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842" y="1571190"/>
            <a:ext cx="5616316" cy="2232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19200B-2F83-7D16-B9EE-842BDFBA8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854" y="3877845"/>
            <a:ext cx="4565994" cy="181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3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5B069F-A912-1F2C-81BF-3E3539C5A8AB}"/>
              </a:ext>
            </a:extLst>
          </p:cNvPr>
          <p:cNvSpPr/>
          <p:nvPr/>
        </p:nvSpPr>
        <p:spPr>
          <a:xfrm>
            <a:off x="292536" y="198620"/>
            <a:ext cx="5616315" cy="646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ECBD3-AE70-7B4D-AF52-FAAB2CE98D38}"/>
              </a:ext>
            </a:extLst>
          </p:cNvPr>
          <p:cNvSpPr txBox="1"/>
          <p:nvPr/>
        </p:nvSpPr>
        <p:spPr>
          <a:xfrm>
            <a:off x="388286" y="0"/>
            <a:ext cx="11415428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err="1"/>
              <a:t>Struktur</a:t>
            </a:r>
            <a:r>
              <a:rPr lang="en-US" sz="3600" i="1" dirty="0"/>
              <a:t> </a:t>
            </a:r>
            <a:r>
              <a:rPr lang="en-US" sz="3600" i="1" dirty="0" err="1"/>
              <a:t>perulangan</a:t>
            </a:r>
            <a:r>
              <a:rPr lang="en-US" sz="3600" i="1" dirty="0"/>
              <a:t> while</a:t>
            </a:r>
          </a:p>
          <a:p>
            <a:r>
              <a:rPr lang="en-US" sz="3600" i="1" dirty="0" err="1"/>
              <a:t>Struktur</a:t>
            </a:r>
            <a:r>
              <a:rPr lang="en-US" sz="3600" i="1" dirty="0"/>
              <a:t> </a:t>
            </a:r>
            <a:r>
              <a:rPr lang="en-US" sz="3600" i="1" dirty="0" err="1"/>
              <a:t>perulangan</a:t>
            </a:r>
            <a:r>
              <a:rPr lang="en-US" sz="3600" i="1" dirty="0"/>
              <a:t> while </a:t>
            </a:r>
            <a:r>
              <a:rPr lang="en-US" sz="3600" i="1" dirty="0" err="1"/>
              <a:t>digunakan</a:t>
            </a:r>
            <a:r>
              <a:rPr lang="en-US" sz="3600" i="1" dirty="0"/>
              <a:t> </a:t>
            </a:r>
            <a:r>
              <a:rPr lang="en-US" sz="3600" i="1" dirty="0" err="1"/>
              <a:t>untuk</a:t>
            </a:r>
            <a:r>
              <a:rPr lang="en-US" sz="3600" i="1" dirty="0"/>
              <a:t> proses </a:t>
            </a:r>
            <a:r>
              <a:rPr lang="en-US" sz="3600" i="1" dirty="0" err="1"/>
              <a:t>pengulangan</a:t>
            </a:r>
            <a:r>
              <a:rPr lang="en-US" sz="3600" i="1" dirty="0"/>
              <a:t> </a:t>
            </a:r>
            <a:r>
              <a:rPr lang="en-US" sz="3600" i="1" dirty="0" err="1"/>
              <a:t>suatu</a:t>
            </a:r>
            <a:r>
              <a:rPr lang="en-US" sz="3600" i="1" dirty="0"/>
              <a:t> </a:t>
            </a:r>
            <a:r>
              <a:rPr lang="en-US" sz="3600" i="1" dirty="0" err="1"/>
              <a:t>blok</a:t>
            </a:r>
            <a:r>
              <a:rPr lang="en-US" sz="3600" i="1" dirty="0"/>
              <a:t> code program </a:t>
            </a:r>
            <a:r>
              <a:rPr lang="en-US" sz="3600" i="1" dirty="0" err="1"/>
              <a:t>selama</a:t>
            </a:r>
            <a:r>
              <a:rPr lang="en-US" sz="3600" i="1" dirty="0"/>
              <a:t> </a:t>
            </a:r>
            <a:r>
              <a:rPr lang="en-US" sz="3600" i="1" dirty="0" err="1"/>
              <a:t>sebuah</a:t>
            </a:r>
            <a:r>
              <a:rPr lang="en-US" sz="3600" i="1" dirty="0"/>
              <a:t> </a:t>
            </a:r>
            <a:r>
              <a:rPr lang="en-US" sz="3600" i="1" dirty="0" err="1"/>
              <a:t>kondisi</a:t>
            </a:r>
            <a:r>
              <a:rPr lang="en-US" sz="3600" i="1" dirty="0"/>
              <a:t> </a:t>
            </a:r>
            <a:r>
              <a:rPr lang="en-US" sz="3600" i="1" dirty="0" err="1"/>
              <a:t>terpenuhi</a:t>
            </a:r>
            <a:endParaRPr lang="en-US" sz="3600" i="1" dirty="0"/>
          </a:p>
          <a:p>
            <a:endParaRPr lang="en-US" sz="3600" i="1" dirty="0"/>
          </a:p>
          <a:p>
            <a:r>
              <a:rPr lang="en-US" sz="3600" i="1" dirty="0" err="1"/>
              <a:t>Singkatnya</a:t>
            </a:r>
            <a:r>
              <a:rPr lang="en-US" sz="3600" i="1" dirty="0"/>
              <a:t> : </a:t>
            </a:r>
            <a:r>
              <a:rPr lang="en-US" sz="3600" i="1" dirty="0" err="1"/>
              <a:t>perulangan</a:t>
            </a:r>
            <a:r>
              <a:rPr lang="en-US" sz="3600" i="1" dirty="0"/>
              <a:t> yang </a:t>
            </a:r>
            <a:r>
              <a:rPr lang="en-US" sz="3600" i="1" dirty="0" err="1"/>
              <a:t>bersifat</a:t>
            </a:r>
            <a:r>
              <a:rPr lang="en-US" sz="3600" i="1" dirty="0"/>
              <a:t> infinite alias </a:t>
            </a:r>
            <a:r>
              <a:rPr lang="en-US" sz="3600" i="1" dirty="0" err="1"/>
              <a:t>tidak</a:t>
            </a:r>
            <a:r>
              <a:rPr lang="en-US" sz="3600" i="1" dirty="0"/>
              <a:t> </a:t>
            </a:r>
            <a:r>
              <a:rPr lang="en-US" sz="3600" i="1" dirty="0" err="1"/>
              <a:t>pasti</a:t>
            </a:r>
            <a:r>
              <a:rPr lang="en-US" sz="3600" i="1" dirty="0"/>
              <a:t>, </a:t>
            </a:r>
            <a:r>
              <a:rPr lang="en-US" sz="3600" i="1" dirty="0" err="1"/>
              <a:t>atau</a:t>
            </a:r>
            <a:r>
              <a:rPr lang="en-US" sz="3600" i="1" dirty="0"/>
              <a:t> </a:t>
            </a:r>
            <a:r>
              <a:rPr lang="en-US" sz="3600" i="1" dirty="0" err="1"/>
              <a:t>bahkan</a:t>
            </a:r>
            <a:r>
              <a:rPr lang="en-US" sz="3600" i="1" dirty="0"/>
              <a:t> </a:t>
            </a:r>
            <a:r>
              <a:rPr lang="en-US" sz="3600" i="1" dirty="0" err="1"/>
              <a:t>tidak</a:t>
            </a:r>
            <a:r>
              <a:rPr lang="en-US" sz="3600" i="1" dirty="0"/>
              <a:t> </a:t>
            </a:r>
            <a:r>
              <a:rPr lang="en-US" sz="3600" i="1" dirty="0" err="1"/>
              <a:t>terbatas</a:t>
            </a:r>
            <a:endParaRPr lang="en-US" sz="3600" i="1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91071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DCDA-4F86-5456-6AE0-BDC9C814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Kapan </a:t>
            </a:r>
            <a:r>
              <a:rPr lang="en-US" sz="3600" dirty="0" err="1"/>
              <a:t>menggunakan</a:t>
            </a:r>
            <a:r>
              <a:rPr lang="en-US" sz="3600" dirty="0"/>
              <a:t> for dan </a:t>
            </a:r>
            <a:r>
              <a:rPr lang="en-US" sz="3600" dirty="0" err="1"/>
              <a:t>kapan</a:t>
            </a:r>
            <a:r>
              <a:rPr lang="en-US" sz="3600" dirty="0"/>
              <a:t> </a:t>
            </a:r>
            <a:r>
              <a:rPr lang="en-US" sz="3600" dirty="0" err="1"/>
              <a:t>menggukan</a:t>
            </a:r>
            <a:r>
              <a:rPr lang="en-US" sz="3600" dirty="0"/>
              <a:t> while</a:t>
            </a:r>
            <a:endParaRPr lang="en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E56EB-D051-4ACA-8D27-C0B70A6E7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FOR </a:t>
            </a:r>
            <a:r>
              <a:rPr lang="en-US" dirty="0" err="1"/>
              <a:t>unutk</a:t>
            </a:r>
            <a:r>
              <a:rPr lang="en-US" dirty="0"/>
              <a:t> </a:t>
            </a:r>
            <a:r>
              <a:rPr lang="en-US" dirty="0" err="1"/>
              <a:t>kasus-kasus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sequence pada python,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perulangannya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.</a:t>
            </a:r>
          </a:p>
          <a:p>
            <a:r>
              <a:rPr lang="en-US" dirty="0" err="1"/>
              <a:t>Menggunakan</a:t>
            </a:r>
            <a:r>
              <a:rPr lang="en-US" dirty="0"/>
              <a:t> while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perulangannya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banyak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135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DCDA-4F86-5456-6AE0-BDC9C8142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08" y="365125"/>
            <a:ext cx="9912927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latin typeface="+mn-lt"/>
              </a:rPr>
              <a:t>Perulangan</a:t>
            </a:r>
            <a:r>
              <a:rPr lang="en-US" sz="3600" dirty="0">
                <a:latin typeface="+mn-lt"/>
              </a:rPr>
              <a:t> while </a:t>
            </a:r>
            <a:r>
              <a:rPr lang="en-US" sz="3600" dirty="0" err="1">
                <a:latin typeface="+mn-lt"/>
              </a:rPr>
              <a:t>dengan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inputan</a:t>
            </a:r>
            <a:r>
              <a:rPr lang="en-US" sz="3600" dirty="0">
                <a:latin typeface="+mn-lt"/>
              </a:rPr>
              <a:t>,  </a:t>
            </a:r>
            <a:r>
              <a:rPr lang="en-US" sz="3600" dirty="0" err="1">
                <a:latin typeface="+mn-lt"/>
              </a:rPr>
              <a:t>memasukkan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angka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ganjil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lebih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dari</a:t>
            </a:r>
            <a:r>
              <a:rPr lang="en-US" sz="3600" dirty="0">
                <a:latin typeface="+mn-lt"/>
              </a:rPr>
              <a:t> 25</a:t>
            </a:r>
            <a:endParaRPr lang="en-ID" sz="36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276583-9E6B-3263-ECF7-2800AD734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908" y="2121496"/>
            <a:ext cx="6858000" cy="21143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4A1CE2-E0DB-1B8B-1726-BB696B316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364" y="4666607"/>
            <a:ext cx="4741046" cy="757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58A046-7DD3-BB85-C870-D6FAB2D32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364" y="5735427"/>
            <a:ext cx="4923410" cy="75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3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DCDA-4F86-5456-6AE0-BDC9C8142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3 </a:t>
            </a:r>
            <a:r>
              <a:rPr lang="en-US" sz="3600" dirty="0" err="1">
                <a:latin typeface="+mn-lt"/>
              </a:rPr>
              <a:t>komponen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utama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dalam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penulisan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sintaks</a:t>
            </a:r>
            <a:r>
              <a:rPr lang="en-US" sz="3600" dirty="0">
                <a:latin typeface="+mn-lt"/>
              </a:rPr>
              <a:t> while pada python</a:t>
            </a:r>
            <a:endParaRPr lang="en-ID" sz="3600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24D4E-A99A-1259-66D2-C0249B556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Yang </a:t>
            </a:r>
            <a:r>
              <a:rPr lang="en-US" dirty="0" err="1"/>
              <a:t>pertama</a:t>
            </a:r>
            <a:r>
              <a:rPr lang="en-US" dirty="0"/>
              <a:t> keyword while,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.</a:t>
            </a:r>
          </a:p>
          <a:p>
            <a:r>
              <a:rPr lang="en-US" dirty="0"/>
              <a:t>Yang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&lt;</a:t>
            </a:r>
            <a:r>
              <a:rPr lang="en-US" dirty="0" err="1"/>
              <a:t>kondisi</a:t>
            </a:r>
            <a:r>
              <a:rPr lang="en-US" dirty="0"/>
              <a:t>&gt; :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Boolean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.</a:t>
            </a:r>
          </a:p>
          <a:p>
            <a:r>
              <a:rPr lang="en-US" dirty="0"/>
              <a:t>Dan yang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(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baris)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diulang</a:t>
            </a:r>
            <a:r>
              <a:rPr lang="en-US" dirty="0"/>
              <a:t> – </a:t>
            </a:r>
            <a:r>
              <a:rPr lang="en-US" dirty="0" err="1"/>
              <a:t>ualng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terpenuhi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9774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DCDA-4F86-5456-6AE0-BDC9C8142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725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Operator </a:t>
            </a:r>
            <a:r>
              <a:rPr lang="en-US" sz="3600" dirty="0" err="1">
                <a:latin typeface="+mn-lt"/>
              </a:rPr>
              <a:t>Aritmatika</a:t>
            </a:r>
            <a:endParaRPr lang="en-ID" sz="3600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24D4E-A99A-1259-66D2-C0249B556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564" y="878753"/>
            <a:ext cx="10515600" cy="51004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Operator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F195A63-74FD-3478-FF76-4FEE75B2D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107146"/>
              </p:ext>
            </p:extLst>
          </p:nvPr>
        </p:nvGraphicFramePr>
        <p:xfrm>
          <a:off x="803564" y="1900093"/>
          <a:ext cx="11132127" cy="47725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2345">
                  <a:extLst>
                    <a:ext uri="{9D8B030D-6E8A-4147-A177-3AD203B41FA5}">
                      <a16:colId xmlns:a16="http://schemas.microsoft.com/office/drawing/2014/main" val="298871446"/>
                    </a:ext>
                  </a:extLst>
                </a:gridCol>
                <a:gridCol w="2816321">
                  <a:extLst>
                    <a:ext uri="{9D8B030D-6E8A-4147-A177-3AD203B41FA5}">
                      <a16:colId xmlns:a16="http://schemas.microsoft.com/office/drawing/2014/main" val="1712375676"/>
                    </a:ext>
                  </a:extLst>
                </a:gridCol>
                <a:gridCol w="5713461">
                  <a:extLst>
                    <a:ext uri="{9D8B030D-6E8A-4147-A177-3AD203B41FA5}">
                      <a16:colId xmlns:a16="http://schemas.microsoft.com/office/drawing/2014/main" val="4040490003"/>
                    </a:ext>
                  </a:extLst>
                </a:gridCol>
              </a:tblGrid>
              <a:tr h="9975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 dirty="0"/>
                        <a:t>operator</a:t>
                      </a:r>
                      <a:endParaRPr lang="en-ID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 dirty="0" err="1"/>
                        <a:t>contoh</a:t>
                      </a:r>
                      <a:endParaRPr lang="en-ID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 dirty="0" err="1"/>
                        <a:t>penjelasan</a:t>
                      </a:r>
                      <a:endParaRPr lang="en-ID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286220"/>
                  </a:ext>
                </a:extLst>
              </a:tr>
              <a:tr h="9618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Penjumlahan</a:t>
                      </a:r>
                      <a:r>
                        <a:rPr lang="en-US" sz="2400" dirty="0"/>
                        <a:t> (+)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+ 3 =  4</a:t>
                      </a:r>
                      <a:endParaRPr lang="en-ID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Menjumlahkan</a:t>
                      </a:r>
                      <a:r>
                        <a:rPr lang="en-ID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nilai</a:t>
                      </a:r>
                      <a:r>
                        <a:rPr lang="en-ID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ID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masing-masing </a:t>
                      </a:r>
                      <a:r>
                        <a:rPr lang="en-ID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operan</a:t>
                      </a:r>
                      <a:r>
                        <a:rPr lang="en-ID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bilangan</a:t>
                      </a:r>
                      <a:endParaRPr lang="en-ID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39592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Pengurangan</a:t>
                      </a:r>
                      <a:r>
                        <a:rPr lang="en-ID" sz="2400" dirty="0">
                          <a:effectLst/>
                        </a:rPr>
                        <a:t> (-)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>
                          <a:effectLst/>
                        </a:rPr>
                        <a:t>4 - 1 = 3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Mengurangi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operan</a:t>
                      </a:r>
                      <a:r>
                        <a:rPr lang="en-ID" sz="2400" dirty="0">
                          <a:effectLst/>
                        </a:rPr>
                        <a:t> di </a:t>
                      </a:r>
                      <a:r>
                        <a:rPr lang="en-ID" sz="2400" dirty="0" err="1">
                          <a:effectLst/>
                        </a:rPr>
                        <a:t>sebelah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kiri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menggunakan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operan</a:t>
                      </a:r>
                      <a:r>
                        <a:rPr lang="en-ID" sz="2400" dirty="0">
                          <a:effectLst/>
                        </a:rPr>
                        <a:t> di </a:t>
                      </a:r>
                      <a:r>
                        <a:rPr lang="en-ID" sz="2400" dirty="0" err="1">
                          <a:effectLst/>
                        </a:rPr>
                        <a:t>sebelah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kanan</a:t>
                      </a:r>
                      <a:endParaRPr lang="en-ID" sz="2400" dirty="0">
                        <a:effectLst/>
                      </a:endParaRP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187408929"/>
                  </a:ext>
                </a:extLst>
              </a:tr>
              <a:tr h="955964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Perkalian</a:t>
                      </a:r>
                      <a:r>
                        <a:rPr lang="en-ID" sz="2400" dirty="0">
                          <a:effectLst/>
                        </a:rPr>
                        <a:t> (*)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effectLst/>
                        </a:rPr>
                        <a:t>2 * 4 = 8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Mengalikan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operan</a:t>
                      </a:r>
                      <a:r>
                        <a:rPr lang="en-ID" sz="2400" dirty="0">
                          <a:effectLst/>
                        </a:rPr>
                        <a:t>/</a:t>
                      </a:r>
                      <a:r>
                        <a:rPr lang="en-ID" sz="2400" dirty="0" err="1">
                          <a:effectLst/>
                        </a:rPr>
                        <a:t>bilangan</a:t>
                      </a:r>
                      <a:endParaRPr lang="en-ID" sz="2400" dirty="0">
                        <a:effectLst/>
                      </a:endParaRP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177410577"/>
                  </a:ext>
                </a:extLst>
              </a:tr>
              <a:tr h="935182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Pembagian</a:t>
                      </a:r>
                      <a:r>
                        <a:rPr lang="en-ID" sz="2400" dirty="0">
                          <a:effectLst/>
                        </a:rPr>
                        <a:t> (/)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>
                          <a:effectLst/>
                        </a:rPr>
                        <a:t>10 / 5 = 2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Untuk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membagi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operan</a:t>
                      </a:r>
                      <a:r>
                        <a:rPr lang="en-ID" sz="2400" dirty="0">
                          <a:effectLst/>
                        </a:rPr>
                        <a:t> di </a:t>
                      </a:r>
                      <a:r>
                        <a:rPr lang="en-ID" sz="2400" dirty="0" err="1">
                          <a:effectLst/>
                        </a:rPr>
                        <a:t>sebelah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kiri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menggunakan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operan</a:t>
                      </a:r>
                      <a:r>
                        <a:rPr lang="en-ID" sz="2400" dirty="0">
                          <a:effectLst/>
                        </a:rPr>
                        <a:t> di </a:t>
                      </a:r>
                      <a:r>
                        <a:rPr lang="en-ID" sz="2400" dirty="0" err="1">
                          <a:effectLst/>
                        </a:rPr>
                        <a:t>sebelah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kanan</a:t>
                      </a:r>
                      <a:endParaRPr lang="en-ID" sz="2400" dirty="0">
                        <a:effectLst/>
                      </a:endParaRP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932273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11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F195A63-74FD-3478-FF76-4FEE75B2D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296268"/>
              </p:ext>
            </p:extLst>
          </p:nvPr>
        </p:nvGraphicFramePr>
        <p:xfrm>
          <a:off x="503959" y="1663433"/>
          <a:ext cx="11184081" cy="35311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4299">
                  <a:extLst>
                    <a:ext uri="{9D8B030D-6E8A-4147-A177-3AD203B41FA5}">
                      <a16:colId xmlns:a16="http://schemas.microsoft.com/office/drawing/2014/main" val="298871446"/>
                    </a:ext>
                  </a:extLst>
                </a:gridCol>
                <a:gridCol w="2816321">
                  <a:extLst>
                    <a:ext uri="{9D8B030D-6E8A-4147-A177-3AD203B41FA5}">
                      <a16:colId xmlns:a16="http://schemas.microsoft.com/office/drawing/2014/main" val="1712375676"/>
                    </a:ext>
                  </a:extLst>
                </a:gridCol>
                <a:gridCol w="5713461">
                  <a:extLst>
                    <a:ext uri="{9D8B030D-6E8A-4147-A177-3AD203B41FA5}">
                      <a16:colId xmlns:a16="http://schemas.microsoft.com/office/drawing/2014/main" val="4040490003"/>
                    </a:ext>
                  </a:extLst>
                </a:gridCol>
              </a:tblGrid>
              <a:tr h="1287253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Sisa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Bagi</a:t>
                      </a:r>
                      <a:r>
                        <a:rPr lang="en-ID" sz="2400" dirty="0">
                          <a:effectLst/>
                        </a:rPr>
                        <a:t> %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effectLst/>
                        </a:rPr>
                        <a:t>11 % 2 = 1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Mendapatkan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sisa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pembagian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dari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operan</a:t>
                      </a:r>
                      <a:r>
                        <a:rPr lang="en-ID" sz="2400" dirty="0">
                          <a:effectLst/>
                        </a:rPr>
                        <a:t> di </a:t>
                      </a:r>
                      <a:r>
                        <a:rPr lang="en-ID" sz="2400" dirty="0" err="1">
                          <a:effectLst/>
                        </a:rPr>
                        <a:t>sebelah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kiri</a:t>
                      </a:r>
                      <a:r>
                        <a:rPr lang="en-ID" sz="2400" dirty="0">
                          <a:effectLst/>
                        </a:rPr>
                        <a:t> operator </a:t>
                      </a:r>
                      <a:r>
                        <a:rPr lang="en-ID" sz="2400" dirty="0" err="1">
                          <a:effectLst/>
                        </a:rPr>
                        <a:t>ketika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dibagi</a:t>
                      </a:r>
                      <a:r>
                        <a:rPr lang="en-ID" sz="2400" dirty="0">
                          <a:effectLst/>
                        </a:rPr>
                        <a:t> oleh </a:t>
                      </a:r>
                      <a:r>
                        <a:rPr lang="en-ID" sz="2400" dirty="0" err="1">
                          <a:effectLst/>
                        </a:rPr>
                        <a:t>operan</a:t>
                      </a:r>
                      <a:r>
                        <a:rPr lang="en-ID" sz="2400" dirty="0">
                          <a:effectLst/>
                        </a:rPr>
                        <a:t> di </a:t>
                      </a:r>
                      <a:r>
                        <a:rPr lang="en-ID" sz="2400" dirty="0" err="1">
                          <a:effectLst/>
                        </a:rPr>
                        <a:t>sebelah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kanan</a:t>
                      </a:r>
                      <a:endParaRPr lang="en-ID" sz="2400" dirty="0">
                        <a:effectLst/>
                      </a:endParaRP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036395923"/>
                  </a:ext>
                </a:extLst>
              </a:tr>
              <a:tr h="1287253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Pangkat</a:t>
                      </a:r>
                      <a:r>
                        <a:rPr lang="en-ID" sz="2400" dirty="0">
                          <a:effectLst/>
                        </a:rPr>
                        <a:t> **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>
                          <a:effectLst/>
                        </a:rPr>
                        <a:t>8 ** 2 = 64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Memangkatkan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operan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disebelah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kiri</a:t>
                      </a:r>
                      <a:r>
                        <a:rPr lang="en-ID" sz="2400" dirty="0">
                          <a:effectLst/>
                        </a:rPr>
                        <a:t> operator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operan</a:t>
                      </a:r>
                      <a:r>
                        <a:rPr lang="en-ID" sz="2400" dirty="0">
                          <a:effectLst/>
                        </a:rPr>
                        <a:t> di </a:t>
                      </a:r>
                      <a:r>
                        <a:rPr lang="en-ID" sz="2400" dirty="0" err="1">
                          <a:effectLst/>
                        </a:rPr>
                        <a:t>sebelah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kanan</a:t>
                      </a:r>
                      <a:r>
                        <a:rPr lang="en-ID" sz="2400" dirty="0">
                          <a:effectLst/>
                        </a:rPr>
                        <a:t> operator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187408929"/>
                  </a:ext>
                </a:extLst>
              </a:tr>
              <a:tr h="955573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Pembagian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Bulat</a:t>
                      </a:r>
                      <a:r>
                        <a:rPr lang="en-ID" sz="2400" dirty="0">
                          <a:effectLst/>
                        </a:rPr>
                        <a:t> //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effectLst/>
                        </a:rPr>
                        <a:t>10 // 3 = 3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n-NO" sz="2400" dirty="0">
                          <a:effectLst/>
                        </a:rPr>
                        <a:t>Sama seperti pembagian. Hanya saja angka dibelakang koma dihilangkan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17741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82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740</Words>
  <Application>Microsoft Office PowerPoint</Application>
  <PresentationFormat>Widescreen</PresentationFormat>
  <Paragraphs>146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Struktur perulangan for</vt:lpstr>
      <vt:lpstr>PowerPoint Presentation</vt:lpstr>
      <vt:lpstr>PowerPoint Presentation</vt:lpstr>
      <vt:lpstr>PowerPoint Presentation</vt:lpstr>
      <vt:lpstr>Kapan menggunakan for dan kapan menggukan while</vt:lpstr>
      <vt:lpstr>Perulangan while dengan inputan,  memasukkan angka ganjil lebih dari 25</vt:lpstr>
      <vt:lpstr>3 komponen utama dalam penulisan sintaks while pada python</vt:lpstr>
      <vt:lpstr>Operator Aritmatika</vt:lpstr>
      <vt:lpstr>PowerPoint Presentation</vt:lpstr>
      <vt:lpstr>Operator perbandingan</vt:lpstr>
      <vt:lpstr>PowerPoint Presentation</vt:lpstr>
      <vt:lpstr>Operator penugasan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perulangan for</dc:title>
  <dc:creator>DM-2</dc:creator>
  <cp:lastModifiedBy>DM-2</cp:lastModifiedBy>
  <cp:revision>3</cp:revision>
  <dcterms:created xsi:type="dcterms:W3CDTF">2022-07-15T06:24:42Z</dcterms:created>
  <dcterms:modified xsi:type="dcterms:W3CDTF">2022-07-16T03:28:41Z</dcterms:modified>
</cp:coreProperties>
</file>