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66FF"/>
    <a:srgbClr val="66FFFF"/>
    <a:srgbClr val="CCCC00"/>
    <a:srgbClr val="0066FF"/>
    <a:srgbClr val="00CC66"/>
    <a:srgbClr val="FF0066"/>
    <a:srgbClr val="0099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414"/>
      </p:cViewPr>
      <p:guideLst>
        <p:guide orient="horz" pos="2160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371C-04C7-B30D-2002-F3FA71D0B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23E93-C1BA-E0E9-10E6-D0A2ACDD3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D81F-5D32-65BE-9712-4E44CEB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D0A0-90BE-78F1-0B00-0F0663CC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49A3-064A-EA0B-B581-8C17AED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812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754-A4CC-E22D-2C06-78354F53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E0B0-E75A-0DE2-F505-D0ABE5D8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946C-36CC-6905-ED51-50FDBE64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8C9C-7A5D-2690-E156-614A761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F345-B3C8-23B2-B768-A0FA7147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089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D5916-4824-D7F2-728C-BA87122BA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34F0C-3228-EC3F-4572-E6AB23FB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FE60-6929-18C0-896F-837DCC5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8C22-A4FE-CEBA-9B00-368B95D6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D62B-D989-6877-8C13-61B7A225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7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D0FE-2323-80F6-59B1-ED75CA95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406A-B588-DE4B-A950-9DF2364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2D9B-F70E-B40C-825A-CAF38305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6037-75E1-3581-42DD-80F2C4A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302D-2E7A-24C0-2326-893639C7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418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0639-C4EB-978A-E63F-474C974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B96E-0C07-9C15-DA8A-C7977F55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05C4-C554-D424-DCE1-D572F96F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185F-7B16-FCF3-A0F7-A54D4E3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BE5C-02E0-5D14-F8E7-F4EE24A3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69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5E68-B61E-B5D4-59C1-54ACF568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376-C328-55BF-9C55-5DC5D41B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3144-11ED-3758-A698-0EFF91EE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266B-7BBB-7365-DA09-40E15F3D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ECDBF-214D-C240-9C04-321874D9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2983-4068-E512-6072-76641605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43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CE9E-7C06-C48A-0594-47DDCA30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D91F-A165-860B-1DC4-00EC33BC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7CD68-07A8-587F-E02F-5F6B8958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44427-983A-514F-3FDC-561F72D58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76ADF-E15B-C391-F5EC-F041857DC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DA728-C5BF-5937-09B7-44126CD6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8225A-8817-EE34-0868-0359BFBB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C7285-BE4E-591E-5225-D6AFDC6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455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08F4-767D-2E73-F505-732245FD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C8139-913A-0B59-07AD-09A315A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61760-693A-0261-DA5D-BD532DD5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BFD5A-B36E-E31F-ED7C-C3A1C649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755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92E7B-AC88-8F2E-569A-651DD7CF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2197A-FC09-41C5-54EC-56C89BB1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DEF5-ED55-3590-9699-2057D071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78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1C8-27CD-AAF3-B568-F9AD815C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CDBE-7563-5FA2-58EE-DFABC905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EB4B-102C-BAB7-B5ED-6985A5C3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788CC-A646-76DB-2DB2-63052ABB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CB108-970C-2FFF-CD5B-580E1D0B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EB52-775C-42F4-6F5F-F5F24B7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47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1094-BF71-07CD-BA78-B3268B8E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6F48-0D3D-9E9A-E4B6-BE81BCAE8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2B96-130C-F1FD-935B-0EDEDE82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4FF2-1753-D115-A729-D0822466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A6818-112B-CC22-0383-714D9D8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1C4DB-DCC2-5E56-DDD1-5AAD96C5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886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F5DBC-1459-81C9-6D24-5EFED490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B8D7-6500-A600-416C-74B1D62F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3322-4EDB-F192-275C-CF1D36A9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59A0-96A7-4A40-D0F3-D31C4708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14F2-4412-D2F4-B35A-A38D31532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34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3" name="coin.wav"/>
          </p:stSnd>
        </p:sndAc>
      </p:transition>
    </mc:Choice>
    <mc:Fallback xmlns="">
      <p:transition spd="slow">
        <p:fade/>
        <p:sndAc>
          <p:stSnd>
            <p:snd r:embed="rId14" name="coin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92266CF-7154-C773-EF90-03ED96E6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30278" r="2257" b="15597"/>
          <a:stretch>
            <a:fillRect/>
          </a:stretch>
        </p:blipFill>
        <p:spPr>
          <a:xfrm>
            <a:off x="5956093" y="1911774"/>
            <a:ext cx="2824579" cy="2824579"/>
          </a:xfrm>
          <a:custGeom>
            <a:avLst/>
            <a:gdLst>
              <a:gd name="connsiteX0" fmla="*/ 1592603 w 3185206"/>
              <a:gd name="connsiteY0" fmla="*/ 0 h 3185206"/>
              <a:gd name="connsiteX1" fmla="*/ 3185206 w 3185206"/>
              <a:gd name="connsiteY1" fmla="*/ 1592603 h 3185206"/>
              <a:gd name="connsiteX2" fmla="*/ 1592603 w 3185206"/>
              <a:gd name="connsiteY2" fmla="*/ 3185206 h 3185206"/>
              <a:gd name="connsiteX3" fmla="*/ 0 w 3185206"/>
              <a:gd name="connsiteY3" fmla="*/ 1592603 h 3185206"/>
              <a:gd name="connsiteX4" fmla="*/ 1592603 w 3185206"/>
              <a:gd name="connsiteY4" fmla="*/ 0 h 31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06" h="3185206">
                <a:moveTo>
                  <a:pt x="1592603" y="0"/>
                </a:moveTo>
                <a:cubicBezTo>
                  <a:pt x="2472173" y="0"/>
                  <a:pt x="3185206" y="713033"/>
                  <a:pt x="3185206" y="1592603"/>
                </a:cubicBezTo>
                <a:cubicBezTo>
                  <a:pt x="3185206" y="2472173"/>
                  <a:pt x="2472173" y="3185206"/>
                  <a:pt x="1592603" y="3185206"/>
                </a:cubicBezTo>
                <a:cubicBezTo>
                  <a:pt x="713033" y="3185206"/>
                  <a:pt x="0" y="2472173"/>
                  <a:pt x="0" y="1592603"/>
                </a:cubicBezTo>
                <a:cubicBezTo>
                  <a:pt x="0" y="713033"/>
                  <a:pt x="713033" y="0"/>
                  <a:pt x="1592603" y="0"/>
                </a:cubicBezTo>
                <a:close/>
              </a:path>
            </a:pathLst>
          </a:cu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D539CF0-0B83-1385-947B-3354F79FD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67" r="-955" b="4556"/>
          <a:stretch/>
        </p:blipFill>
        <p:spPr>
          <a:xfrm>
            <a:off x="1231924" y="1875361"/>
            <a:ext cx="2824578" cy="2810220"/>
          </a:xfrm>
          <a:custGeom>
            <a:avLst/>
            <a:gdLst>
              <a:gd name="connsiteX0" fmla="*/ 1614064 w 3228128"/>
              <a:gd name="connsiteY0" fmla="*/ 0 h 3163494"/>
              <a:gd name="connsiteX1" fmla="*/ 3228128 w 3228128"/>
              <a:gd name="connsiteY1" fmla="*/ 1581747 h 3163494"/>
              <a:gd name="connsiteX2" fmla="*/ 1614064 w 3228128"/>
              <a:gd name="connsiteY2" fmla="*/ 3163494 h 3163494"/>
              <a:gd name="connsiteX3" fmla="*/ 0 w 3228128"/>
              <a:gd name="connsiteY3" fmla="*/ 1581747 h 3163494"/>
              <a:gd name="connsiteX4" fmla="*/ 1614064 w 3228128"/>
              <a:gd name="connsiteY4" fmla="*/ 0 h 316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8128" h="3163494">
                <a:moveTo>
                  <a:pt x="1614064" y="0"/>
                </a:moveTo>
                <a:cubicBezTo>
                  <a:pt x="2505487" y="0"/>
                  <a:pt x="3228128" y="708172"/>
                  <a:pt x="3228128" y="1581747"/>
                </a:cubicBezTo>
                <a:cubicBezTo>
                  <a:pt x="3228128" y="2455322"/>
                  <a:pt x="2505487" y="3163494"/>
                  <a:pt x="1614064" y="3163494"/>
                </a:cubicBezTo>
                <a:cubicBezTo>
                  <a:pt x="722641" y="3163494"/>
                  <a:pt x="0" y="2455322"/>
                  <a:pt x="0" y="1581747"/>
                </a:cubicBezTo>
                <a:cubicBezTo>
                  <a:pt x="0" y="708172"/>
                  <a:pt x="722641" y="0"/>
                  <a:pt x="1614064" y="0"/>
                </a:cubicBezTo>
                <a:close/>
              </a:path>
            </a:pathLst>
          </a:cu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D92070A-2886-65DB-DA9E-5F3F707D07B9}"/>
              </a:ext>
            </a:extLst>
          </p:cNvPr>
          <p:cNvSpPr txBox="1"/>
          <p:nvPr/>
        </p:nvSpPr>
        <p:spPr>
          <a:xfrm>
            <a:off x="2577034" y="213367"/>
            <a:ext cx="5203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latin typeface="Arial Narrow" panose="020B0606020202030204" pitchFamily="34" charset="0"/>
              </a:rPr>
              <a:t>Profil</a:t>
            </a:r>
            <a:r>
              <a:rPr lang="en-US" sz="6600" dirty="0">
                <a:latin typeface="Arial Narrow" panose="020B0606020202030204" pitchFamily="34" charset="0"/>
              </a:rPr>
              <a:t> </a:t>
            </a:r>
            <a:r>
              <a:rPr lang="en-US" sz="6600" dirty="0" err="1">
                <a:latin typeface="Arial Narrow" panose="020B0606020202030204" pitchFamily="34" charset="0"/>
              </a:rPr>
              <a:t>Singkat</a:t>
            </a:r>
            <a:endParaRPr lang="en-ID" sz="6600" dirty="0">
              <a:latin typeface="Arial Narrow" panose="020B0606020202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6D77B5-40F9-9147-C24D-4292D4A0F3D9}"/>
              </a:ext>
            </a:extLst>
          </p:cNvPr>
          <p:cNvSpPr txBox="1"/>
          <p:nvPr/>
        </p:nvSpPr>
        <p:spPr>
          <a:xfrm>
            <a:off x="226574" y="4792781"/>
            <a:ext cx="485581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Amar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Ma’ruf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Riau-Kota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Dumai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Pengembangan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Perangkat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Lunak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D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BC337C-759F-3E86-BAB4-FE36664CE9AC}"/>
              </a:ext>
            </a:extLst>
          </p:cNvPr>
          <p:cNvSpPr txBox="1"/>
          <p:nvPr/>
        </p:nvSpPr>
        <p:spPr>
          <a:xfrm>
            <a:off x="5227276" y="4783185"/>
            <a:ext cx="46530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Hanif Al-Faruq</a:t>
            </a:r>
          </a:p>
          <a:p>
            <a:pPr algn="ctr"/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Jawa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Barat-Bogor</a:t>
            </a:r>
          </a:p>
          <a:p>
            <a:pPr algn="ctr"/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Pengembangan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Perangkat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Lunak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9639103" y="26181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10181190" y="2618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723270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59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91050" y="-26182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51037" y="-26182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993117" y="-35267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35195" y="-52363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73110" y="-37063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36080" y="-34853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3293135" y="-85007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3831054" y="-17713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4437129" y="-63244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D70FCD6-D8C1-B661-2FF1-3A81083D574A}"/>
              </a:ext>
            </a:extLst>
          </p:cNvPr>
          <p:cNvSpPr/>
          <p:nvPr/>
        </p:nvSpPr>
        <p:spPr>
          <a:xfrm>
            <a:off x="5198139" y="87041"/>
            <a:ext cx="7145345" cy="172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Terima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kasih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atas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perhatiannya</a:t>
            </a:r>
            <a:r>
              <a:rPr lang="en-ID" sz="4000" b="1" dirty="0">
                <a:solidFill>
                  <a:srgbClr val="1A1A1A"/>
                </a:solidFill>
                <a:latin typeface="Goudy Old Style" panose="02020502050305020303" pitchFamily="18" charset="0"/>
              </a:rPr>
              <a:t>…</a:t>
            </a:r>
          </a:p>
          <a:p>
            <a:pPr algn="ctr"/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jika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ada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kesalahan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dalam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pengucapan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mohon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dimaaf</a:t>
            </a:r>
            <a:r>
              <a:rPr lang="en-ID" sz="4000" b="1" dirty="0" err="1">
                <a:solidFill>
                  <a:srgbClr val="1A1A1A"/>
                </a:solidFill>
                <a:latin typeface="Goudy Old Style" panose="02020502050305020303" pitchFamily="18" charset="0"/>
              </a:rPr>
              <a:t>kan</a:t>
            </a:r>
            <a:r>
              <a:rPr lang="en-ID" sz="4000" b="1" dirty="0">
                <a:solidFill>
                  <a:srgbClr val="1A1A1A"/>
                </a:solidFill>
                <a:latin typeface="Goudy Old Style" panose="02020502050305020303" pitchFamily="18" charset="0"/>
              </a:rPr>
              <a:t>.</a:t>
            </a:r>
          </a:p>
          <a:p>
            <a:pPr algn="ctr"/>
            <a:r>
              <a:rPr lang="en-ID" sz="4000" b="1" dirty="0">
                <a:solidFill>
                  <a:srgbClr val="1A1A1A"/>
                </a:solidFill>
                <a:latin typeface="Goudy Old Style" panose="02020502050305020303" pitchFamily="18" charset="0"/>
              </a:rPr>
              <a:t> </a:t>
            </a:r>
            <a:endParaRPr lang="en-ID" sz="4000" b="1" i="0" dirty="0">
              <a:solidFill>
                <a:srgbClr val="1A1A1A"/>
              </a:solidFill>
              <a:effectLst/>
              <a:latin typeface="Goudy Old Style" panose="02020502050305020303" pitchFamily="18" charset="0"/>
            </a:endParaRPr>
          </a:p>
          <a:p>
            <a:br>
              <a:rPr lang="en-ID" sz="2000" dirty="0"/>
            </a:b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ACDD1-CE91-4607-C17D-8E608E7ACFCC}"/>
              </a:ext>
            </a:extLst>
          </p:cNvPr>
          <p:cNvSpPr/>
          <p:nvPr/>
        </p:nvSpPr>
        <p:spPr>
          <a:xfrm>
            <a:off x="5452526" y="2297869"/>
            <a:ext cx="674273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ASSALAMUALAIKUM WARAHMATULLAHI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WABARAKATUH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77F8C-45C8-4D15-6B7B-6F7527BC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28" y="4660302"/>
            <a:ext cx="1712844" cy="1913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3502C-FBE2-D6FC-5C90-B996C570D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58" y="5020823"/>
            <a:ext cx="2635462" cy="13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159915" y="-52363"/>
            <a:ext cx="12350235" cy="6910363"/>
            <a:chOff x="-91050" y="0"/>
            <a:chExt cx="12350235" cy="6910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67185" y="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10181190" y="2618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723270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0A9408F-ED6C-BA3D-467A-EFF6B88AF6BF}"/>
              </a:ext>
            </a:extLst>
          </p:cNvPr>
          <p:cNvSpPr/>
          <p:nvPr/>
        </p:nvSpPr>
        <p:spPr>
          <a:xfrm>
            <a:off x="1624470" y="185092"/>
            <a:ext cx="8465682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KAMI AKAN MEMPRESENTASIKAN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HASIL PEMAHAMAN KAMI TENTANG :</a:t>
            </a:r>
          </a:p>
          <a:p>
            <a:pPr marL="914400" indent="-914400">
              <a:buAutoNum type="arabicPeriod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Flowchart</a:t>
            </a:r>
          </a:p>
          <a:p>
            <a:pPr marL="914400" indent="-914400">
              <a:buAutoNum type="arabicPeriod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UML ( Unified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Modelling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Language)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E7B943-32AD-7410-5CD1-D9A73EFAABA3}"/>
              </a:ext>
            </a:extLst>
          </p:cNvPr>
          <p:cNvSpPr/>
          <p:nvPr/>
        </p:nvSpPr>
        <p:spPr>
          <a:xfrm>
            <a:off x="991587" y="5709472"/>
            <a:ext cx="52004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Pembahasan</a:t>
            </a:r>
            <a:endParaRPr lang="en-US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48ECC7A-E8AB-1E6B-6831-4329156B1CF8}"/>
              </a:ext>
            </a:extLst>
          </p:cNvPr>
          <p:cNvSpPr/>
          <p:nvPr/>
        </p:nvSpPr>
        <p:spPr>
          <a:xfrm>
            <a:off x="6429763" y="6014641"/>
            <a:ext cx="1820433" cy="507831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333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93795" y="-39272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 descr="ffe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358054" y="-9925"/>
            <a:ext cx="12312540" cy="6887497"/>
            <a:chOff x="-91043" y="0"/>
            <a:chExt cx="12312540" cy="68874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29497" y="29497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  <a:p>
              <a:r>
                <a:rPr lang="en-ID" sz="3200" dirty="0">
                  <a:solidFill>
                    <a:schemeClr val="tx1"/>
                  </a:solidFill>
                </a:rPr>
                <a:t>		</a:t>
              </a: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723270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293AAFF-AEF4-2D99-6AFA-1199C41B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24838" r="8464" b="9160"/>
          <a:stretch>
            <a:fillRect/>
          </a:stretch>
        </p:blipFill>
        <p:spPr>
          <a:xfrm>
            <a:off x="1729899" y="111659"/>
            <a:ext cx="4003376" cy="3109509"/>
          </a:xfrm>
          <a:custGeom>
            <a:avLst/>
            <a:gdLst>
              <a:gd name="connsiteX0" fmla="*/ 1863111 w 3542134"/>
              <a:gd name="connsiteY0" fmla="*/ 1448 h 2091489"/>
              <a:gd name="connsiteX1" fmla="*/ 2303937 w 3542134"/>
              <a:gd name="connsiteY1" fmla="*/ 49436 h 2091489"/>
              <a:gd name="connsiteX2" fmla="*/ 3285658 w 3542134"/>
              <a:gd name="connsiteY2" fmla="*/ 1615267 h 2091489"/>
              <a:gd name="connsiteX3" fmla="*/ 2303598 w 3542134"/>
              <a:gd name="connsiteY3" fmla="*/ 2079419 h 2091489"/>
              <a:gd name="connsiteX4" fmla="*/ 2219432 w 3542134"/>
              <a:gd name="connsiteY4" fmla="*/ 2091489 h 2091489"/>
              <a:gd name="connsiteX5" fmla="*/ 933421 w 3542134"/>
              <a:gd name="connsiteY5" fmla="*/ 2091489 h 2091489"/>
              <a:gd name="connsiteX6" fmla="*/ 900569 w 3542134"/>
              <a:gd name="connsiteY6" fmla="*/ 1991365 h 2091489"/>
              <a:gd name="connsiteX7" fmla="*/ 628494 w 3542134"/>
              <a:gd name="connsiteY7" fmla="*/ 251099 h 2091489"/>
              <a:gd name="connsiteX8" fmla="*/ 1863111 w 3542134"/>
              <a:gd name="connsiteY8" fmla="*/ 1448 h 20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2134" h="2091489">
                <a:moveTo>
                  <a:pt x="1863111" y="1448"/>
                </a:moveTo>
                <a:cubicBezTo>
                  <a:pt x="2011077" y="6093"/>
                  <a:pt x="2159174" y="21950"/>
                  <a:pt x="2303937" y="49436"/>
                </a:cubicBezTo>
                <a:cubicBezTo>
                  <a:pt x="3397528" y="257074"/>
                  <a:pt x="3879222" y="1025369"/>
                  <a:pt x="3285658" y="1615267"/>
                </a:cubicBezTo>
                <a:cubicBezTo>
                  <a:pt x="3058491" y="1841032"/>
                  <a:pt x="2706017" y="2003016"/>
                  <a:pt x="2303598" y="2079419"/>
                </a:cubicBezTo>
                <a:lnTo>
                  <a:pt x="2219432" y="2091489"/>
                </a:lnTo>
                <a:lnTo>
                  <a:pt x="933421" y="2091489"/>
                </a:lnTo>
                <a:lnTo>
                  <a:pt x="900569" y="1991365"/>
                </a:lnTo>
                <a:cubicBezTo>
                  <a:pt x="-174208" y="1626792"/>
                  <a:pt x="-314465" y="729670"/>
                  <a:pt x="628494" y="251099"/>
                </a:cubicBezTo>
                <a:cubicBezTo>
                  <a:pt x="976496" y="74482"/>
                  <a:pt x="1419213" y="-12489"/>
                  <a:pt x="1863111" y="1448"/>
                </a:cubicBezTo>
                <a:close/>
              </a:path>
            </a:pathLst>
          </a:cu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9032F40-1E9B-7374-AF98-8E4B9CF40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" t="11629" r="9984" b="3867"/>
          <a:stretch/>
        </p:blipFill>
        <p:spPr>
          <a:xfrm>
            <a:off x="6075303" y="240498"/>
            <a:ext cx="4573687" cy="3352437"/>
          </a:xfrm>
          <a:custGeom>
            <a:avLst/>
            <a:gdLst>
              <a:gd name="connsiteX0" fmla="*/ 2848315 w 4639305"/>
              <a:gd name="connsiteY0" fmla="*/ 618 h 2859345"/>
              <a:gd name="connsiteX1" fmla="*/ 3105822 w 4639305"/>
              <a:gd name="connsiteY1" fmla="*/ 70207 h 2859345"/>
              <a:gd name="connsiteX2" fmla="*/ 3189404 w 4639305"/>
              <a:gd name="connsiteY2" fmla="*/ 130980 h 2859345"/>
              <a:gd name="connsiteX3" fmla="*/ 3194570 w 4639305"/>
              <a:gd name="connsiteY3" fmla="*/ 134736 h 2859345"/>
              <a:gd name="connsiteX4" fmla="*/ 3556192 w 4639305"/>
              <a:gd name="connsiteY4" fmla="*/ 1528 h 2859345"/>
              <a:gd name="connsiteX5" fmla="*/ 3802162 w 4639305"/>
              <a:gd name="connsiteY5" fmla="*/ 31611 h 2859345"/>
              <a:gd name="connsiteX6" fmla="*/ 4110275 w 4639305"/>
              <a:gd name="connsiteY6" fmla="*/ 312945 h 2859345"/>
              <a:gd name="connsiteX7" fmla="*/ 4111952 w 4639305"/>
              <a:gd name="connsiteY7" fmla="*/ 313447 h 2859345"/>
              <a:gd name="connsiteX8" fmla="*/ 4242235 w 4639305"/>
              <a:gd name="connsiteY8" fmla="*/ 352418 h 2859345"/>
              <a:gd name="connsiteX9" fmla="*/ 4505696 w 4639305"/>
              <a:gd name="connsiteY9" fmla="*/ 585987 h 2859345"/>
              <a:gd name="connsiteX10" fmla="*/ 4487997 w 4639305"/>
              <a:gd name="connsiteY10" fmla="*/ 882062 h 2859345"/>
              <a:gd name="connsiteX11" fmla="*/ 4617286 w 4639305"/>
              <a:gd name="connsiteY11" fmla="*/ 1334752 h 2859345"/>
              <a:gd name="connsiteX12" fmla="*/ 4011636 w 4639305"/>
              <a:gd name="connsiteY12" fmla="*/ 1731015 h 2859345"/>
              <a:gd name="connsiteX13" fmla="*/ 3794824 w 4639305"/>
              <a:gd name="connsiteY13" fmla="*/ 2070562 h 2859345"/>
              <a:gd name="connsiteX14" fmla="*/ 3056648 w 4639305"/>
              <a:gd name="connsiteY14" fmla="*/ 2111673 h 2859345"/>
              <a:gd name="connsiteX15" fmla="*/ 2529132 w 4639305"/>
              <a:gd name="connsiteY15" fmla="*/ 2473907 h 2859345"/>
              <a:gd name="connsiteX16" fmla="*/ 1753509 w 4639305"/>
              <a:gd name="connsiteY16" fmla="*/ 2252801 h 2859345"/>
              <a:gd name="connsiteX17" fmla="*/ 1598635 w 4639305"/>
              <a:gd name="connsiteY17" fmla="*/ 2305845 h 2859345"/>
              <a:gd name="connsiteX18" fmla="*/ 1587654 w 4639305"/>
              <a:gd name="connsiteY18" fmla="*/ 2307770 h 2859345"/>
              <a:gd name="connsiteX19" fmla="*/ 1595969 w 4639305"/>
              <a:gd name="connsiteY19" fmla="*/ 2310351 h 2859345"/>
              <a:gd name="connsiteX20" fmla="*/ 1722570 w 4639305"/>
              <a:gd name="connsiteY20" fmla="*/ 2501348 h 2859345"/>
              <a:gd name="connsiteX21" fmla="*/ 1557059 w 4639305"/>
              <a:gd name="connsiteY21" fmla="*/ 2704424 h 2859345"/>
              <a:gd name="connsiteX22" fmla="*/ 1525982 w 4639305"/>
              <a:gd name="connsiteY22" fmla="*/ 2707557 h 2859345"/>
              <a:gd name="connsiteX23" fmla="*/ 1515760 w 4639305"/>
              <a:gd name="connsiteY23" fmla="*/ 2758188 h 2859345"/>
              <a:gd name="connsiteX24" fmla="*/ 1388428 w 4639305"/>
              <a:gd name="connsiteY24" fmla="*/ 2842589 h 2859345"/>
              <a:gd name="connsiteX25" fmla="*/ 1380778 w 4639305"/>
              <a:gd name="connsiteY25" fmla="*/ 2841045 h 2859345"/>
              <a:gd name="connsiteX26" fmla="*/ 1361688 w 4639305"/>
              <a:gd name="connsiteY26" fmla="*/ 2853915 h 2859345"/>
              <a:gd name="connsiteX27" fmla="*/ 1334792 w 4639305"/>
              <a:gd name="connsiteY27" fmla="*/ 2859345 h 2859345"/>
              <a:gd name="connsiteX28" fmla="*/ 1265696 w 4639305"/>
              <a:gd name="connsiteY28" fmla="*/ 2790249 h 2859345"/>
              <a:gd name="connsiteX29" fmla="*/ 1272172 w 4639305"/>
              <a:gd name="connsiteY29" fmla="*/ 2774615 h 2859345"/>
              <a:gd name="connsiteX30" fmla="*/ 1261097 w 4639305"/>
              <a:gd name="connsiteY30" fmla="*/ 2758188 h 2859345"/>
              <a:gd name="connsiteX31" fmla="*/ 1250237 w 4639305"/>
              <a:gd name="connsiteY31" fmla="*/ 2704398 h 2859345"/>
              <a:gd name="connsiteX32" fmla="*/ 1290713 w 4639305"/>
              <a:gd name="connsiteY32" fmla="*/ 2606682 h 2859345"/>
              <a:gd name="connsiteX33" fmla="*/ 1325219 w 4639305"/>
              <a:gd name="connsiteY33" fmla="*/ 2583417 h 2859345"/>
              <a:gd name="connsiteX34" fmla="*/ 1324286 w 4639305"/>
              <a:gd name="connsiteY34" fmla="*/ 2582033 h 2859345"/>
              <a:gd name="connsiteX35" fmla="*/ 1307996 w 4639305"/>
              <a:gd name="connsiteY35" fmla="*/ 2501348 h 2859345"/>
              <a:gd name="connsiteX36" fmla="*/ 1368710 w 4639305"/>
              <a:gd name="connsiteY36" fmla="*/ 2354774 h 2859345"/>
              <a:gd name="connsiteX37" fmla="*/ 1397746 w 4639305"/>
              <a:gd name="connsiteY37" fmla="*/ 2335197 h 2859345"/>
              <a:gd name="connsiteX38" fmla="*/ 1274339 w 4639305"/>
              <a:gd name="connsiteY38" fmla="*/ 2338543 h 2859345"/>
              <a:gd name="connsiteX39" fmla="*/ 601350 w 4639305"/>
              <a:gd name="connsiteY39" fmla="*/ 2034344 h 2859345"/>
              <a:gd name="connsiteX40" fmla="*/ 94771 w 4639305"/>
              <a:gd name="connsiteY40" fmla="*/ 1791243 h 2859345"/>
              <a:gd name="connsiteX41" fmla="*/ 203015 w 4639305"/>
              <a:gd name="connsiteY41" fmla="*/ 1463097 h 2859345"/>
              <a:gd name="connsiteX42" fmla="*/ 19847 w 4639305"/>
              <a:gd name="connsiteY42" fmla="*/ 1319724 h 2859345"/>
              <a:gd name="connsiteX43" fmla="*/ 0 w 4639305"/>
              <a:gd name="connsiteY43" fmla="*/ 1275498 h 2859345"/>
              <a:gd name="connsiteX44" fmla="*/ 0 w 4639305"/>
              <a:gd name="connsiteY44" fmla="*/ 1052138 h 2859345"/>
              <a:gd name="connsiteX45" fmla="*/ 20148 w 4639305"/>
              <a:gd name="connsiteY45" fmla="*/ 1015050 h 2859345"/>
              <a:gd name="connsiteX46" fmla="*/ 391876 w 4639305"/>
              <a:gd name="connsiteY46" fmla="*/ 827188 h 2859345"/>
              <a:gd name="connsiteX47" fmla="*/ 395869 w 4639305"/>
              <a:gd name="connsiteY47" fmla="*/ 819300 h 2859345"/>
              <a:gd name="connsiteX48" fmla="*/ 395869 w 4639305"/>
              <a:gd name="connsiteY48" fmla="*/ 819300 h 2859345"/>
              <a:gd name="connsiteX49" fmla="*/ 581816 w 4639305"/>
              <a:gd name="connsiteY49" fmla="*/ 389583 h 2859345"/>
              <a:gd name="connsiteX50" fmla="*/ 1486406 w 4639305"/>
              <a:gd name="connsiteY50" fmla="*/ 291410 h 2859345"/>
              <a:gd name="connsiteX51" fmla="*/ 1486579 w 4639305"/>
              <a:gd name="connsiteY51" fmla="*/ 291229 h 2859345"/>
              <a:gd name="connsiteX52" fmla="*/ 1566180 w 4639305"/>
              <a:gd name="connsiteY52" fmla="*/ 208007 h 2859345"/>
              <a:gd name="connsiteX53" fmla="*/ 2398441 w 4639305"/>
              <a:gd name="connsiteY53" fmla="*/ 189494 h 2859345"/>
              <a:gd name="connsiteX54" fmla="*/ 2402509 w 4639305"/>
              <a:gd name="connsiteY54" fmla="*/ 185027 h 2859345"/>
              <a:gd name="connsiteX55" fmla="*/ 2461588 w 4639305"/>
              <a:gd name="connsiteY55" fmla="*/ 120150 h 2859345"/>
              <a:gd name="connsiteX56" fmla="*/ 2753823 w 4639305"/>
              <a:gd name="connsiteY56" fmla="*/ 3397 h 2859345"/>
              <a:gd name="connsiteX57" fmla="*/ 2848315 w 4639305"/>
              <a:gd name="connsiteY57" fmla="*/ 618 h 28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639305" h="2859345">
                <a:moveTo>
                  <a:pt x="2848315" y="618"/>
                </a:moveTo>
                <a:cubicBezTo>
                  <a:pt x="2941928" y="4715"/>
                  <a:pt x="3031618" y="29055"/>
                  <a:pt x="3105822" y="70207"/>
                </a:cubicBezTo>
                <a:lnTo>
                  <a:pt x="3189404" y="130980"/>
                </a:lnTo>
                <a:lnTo>
                  <a:pt x="3194570" y="134736"/>
                </a:lnTo>
                <a:cubicBezTo>
                  <a:pt x="3287786" y="55060"/>
                  <a:pt x="3419112" y="8830"/>
                  <a:pt x="3556192" y="1528"/>
                </a:cubicBezTo>
                <a:cubicBezTo>
                  <a:pt x="3638440" y="-2853"/>
                  <a:pt x="3722760" y="6780"/>
                  <a:pt x="3802162" y="31611"/>
                </a:cubicBezTo>
                <a:cubicBezTo>
                  <a:pt x="3963504" y="82051"/>
                  <a:pt x="4079194" y="187652"/>
                  <a:pt x="4110275" y="312945"/>
                </a:cubicBezTo>
                <a:lnTo>
                  <a:pt x="4111952" y="313447"/>
                </a:lnTo>
                <a:lnTo>
                  <a:pt x="4242235" y="352418"/>
                </a:lnTo>
                <a:cubicBezTo>
                  <a:pt x="4365508" y="403100"/>
                  <a:pt x="4460370" y="485799"/>
                  <a:pt x="4505696" y="585987"/>
                </a:cubicBezTo>
                <a:cubicBezTo>
                  <a:pt x="4549620" y="682951"/>
                  <a:pt x="4543360" y="788264"/>
                  <a:pt x="4487997" y="882062"/>
                </a:cubicBezTo>
                <a:cubicBezTo>
                  <a:pt x="4624084" y="1010694"/>
                  <a:pt x="4671678" y="1177445"/>
                  <a:pt x="4617286" y="1334752"/>
                </a:cubicBezTo>
                <a:cubicBezTo>
                  <a:pt x="4544979" y="1543881"/>
                  <a:pt x="4305612" y="1700498"/>
                  <a:pt x="4011636" y="1731015"/>
                </a:cubicBezTo>
                <a:cubicBezTo>
                  <a:pt x="4010233" y="1861548"/>
                  <a:pt x="3931127" y="1985344"/>
                  <a:pt x="3794824" y="2070562"/>
                </a:cubicBezTo>
                <a:cubicBezTo>
                  <a:pt x="3587724" y="2200058"/>
                  <a:pt x="3288569" y="2216699"/>
                  <a:pt x="3056648" y="2111673"/>
                </a:cubicBezTo>
                <a:cubicBezTo>
                  <a:pt x="2981643" y="2292070"/>
                  <a:pt x="2780803" y="2429973"/>
                  <a:pt x="2529132" y="2473907"/>
                </a:cubicBezTo>
                <a:cubicBezTo>
                  <a:pt x="2232567" y="2525671"/>
                  <a:pt x="1923052" y="2437459"/>
                  <a:pt x="1753509" y="2252801"/>
                </a:cubicBezTo>
                <a:cubicBezTo>
                  <a:pt x="1703488" y="2274710"/>
                  <a:pt x="1651598" y="2292341"/>
                  <a:pt x="1598635" y="2305845"/>
                </a:cubicBezTo>
                <a:lnTo>
                  <a:pt x="1587654" y="2307770"/>
                </a:lnTo>
                <a:lnTo>
                  <a:pt x="1595969" y="2310351"/>
                </a:lnTo>
                <a:cubicBezTo>
                  <a:pt x="1670367" y="2341819"/>
                  <a:pt x="1722570" y="2415487"/>
                  <a:pt x="1722570" y="2501348"/>
                </a:cubicBezTo>
                <a:cubicBezTo>
                  <a:pt x="1722570" y="2601519"/>
                  <a:pt x="1651516" y="2685095"/>
                  <a:pt x="1557059" y="2704424"/>
                </a:cubicBezTo>
                <a:lnTo>
                  <a:pt x="1525982" y="2707557"/>
                </a:lnTo>
                <a:lnTo>
                  <a:pt x="1515760" y="2758188"/>
                </a:lnTo>
                <a:cubicBezTo>
                  <a:pt x="1494781" y="2807787"/>
                  <a:pt x="1445669" y="2842589"/>
                  <a:pt x="1388428" y="2842589"/>
                </a:cubicBezTo>
                <a:lnTo>
                  <a:pt x="1380778" y="2841045"/>
                </a:lnTo>
                <a:lnTo>
                  <a:pt x="1361688" y="2853915"/>
                </a:lnTo>
                <a:cubicBezTo>
                  <a:pt x="1353422" y="2857412"/>
                  <a:pt x="1344333" y="2859345"/>
                  <a:pt x="1334792" y="2859345"/>
                </a:cubicBezTo>
                <a:cubicBezTo>
                  <a:pt x="1296632" y="2859345"/>
                  <a:pt x="1265696" y="2828410"/>
                  <a:pt x="1265696" y="2790249"/>
                </a:cubicBezTo>
                <a:lnTo>
                  <a:pt x="1272172" y="2774615"/>
                </a:lnTo>
                <a:lnTo>
                  <a:pt x="1261097" y="2758188"/>
                </a:lnTo>
                <a:cubicBezTo>
                  <a:pt x="1254104" y="2741655"/>
                  <a:pt x="1250237" y="2723478"/>
                  <a:pt x="1250237" y="2704398"/>
                </a:cubicBezTo>
                <a:cubicBezTo>
                  <a:pt x="1250237" y="2666238"/>
                  <a:pt x="1265705" y="2631690"/>
                  <a:pt x="1290713" y="2606682"/>
                </a:cubicBezTo>
                <a:lnTo>
                  <a:pt x="1325219" y="2583417"/>
                </a:lnTo>
                <a:lnTo>
                  <a:pt x="1324286" y="2582033"/>
                </a:lnTo>
                <a:cubicBezTo>
                  <a:pt x="1313797" y="2557234"/>
                  <a:pt x="1307996" y="2529968"/>
                  <a:pt x="1307996" y="2501348"/>
                </a:cubicBezTo>
                <a:cubicBezTo>
                  <a:pt x="1307996" y="2444108"/>
                  <a:pt x="1331198" y="2392286"/>
                  <a:pt x="1368710" y="2354774"/>
                </a:cubicBezTo>
                <a:lnTo>
                  <a:pt x="1397746" y="2335197"/>
                </a:lnTo>
                <a:lnTo>
                  <a:pt x="1274339" y="2338543"/>
                </a:lnTo>
                <a:cubicBezTo>
                  <a:pt x="1003961" y="2326525"/>
                  <a:pt x="746503" y="2218851"/>
                  <a:pt x="601350" y="2034344"/>
                </a:cubicBezTo>
                <a:cubicBezTo>
                  <a:pt x="373206" y="2053748"/>
                  <a:pt x="158984" y="1950969"/>
                  <a:pt x="94771" y="1791243"/>
                </a:cubicBezTo>
                <a:cubicBezTo>
                  <a:pt x="48258" y="1675681"/>
                  <a:pt x="89375" y="1550964"/>
                  <a:pt x="203015" y="1463097"/>
                </a:cubicBezTo>
                <a:cubicBezTo>
                  <a:pt x="122399" y="1428636"/>
                  <a:pt x="59643" y="1378340"/>
                  <a:pt x="19847" y="1319724"/>
                </a:cubicBezTo>
                <a:lnTo>
                  <a:pt x="0" y="1275498"/>
                </a:lnTo>
                <a:lnTo>
                  <a:pt x="0" y="1052138"/>
                </a:lnTo>
                <a:lnTo>
                  <a:pt x="20148" y="1015050"/>
                </a:lnTo>
                <a:cubicBezTo>
                  <a:pt x="90212" y="912413"/>
                  <a:pt x="228539" y="839453"/>
                  <a:pt x="391876" y="827188"/>
                </a:cubicBezTo>
                <a:lnTo>
                  <a:pt x="395869" y="819300"/>
                </a:lnTo>
                <a:lnTo>
                  <a:pt x="395869" y="819300"/>
                </a:lnTo>
                <a:cubicBezTo>
                  <a:pt x="366623" y="663086"/>
                  <a:pt x="434829" y="505549"/>
                  <a:pt x="581816" y="389583"/>
                </a:cubicBezTo>
                <a:cubicBezTo>
                  <a:pt x="814061" y="206423"/>
                  <a:pt x="1190596" y="165599"/>
                  <a:pt x="1486406" y="291410"/>
                </a:cubicBezTo>
                <a:lnTo>
                  <a:pt x="1486579" y="291229"/>
                </a:lnTo>
                <a:lnTo>
                  <a:pt x="1566180" y="208007"/>
                </a:lnTo>
                <a:cubicBezTo>
                  <a:pt x="1778388" y="35319"/>
                  <a:pt x="2158399" y="17691"/>
                  <a:pt x="2398441" y="189494"/>
                </a:cubicBezTo>
                <a:lnTo>
                  <a:pt x="2402509" y="185027"/>
                </a:lnTo>
                <a:lnTo>
                  <a:pt x="2461588" y="120150"/>
                </a:lnTo>
                <a:cubicBezTo>
                  <a:pt x="2535324" y="57346"/>
                  <a:pt x="2638807" y="15230"/>
                  <a:pt x="2753823" y="3397"/>
                </a:cubicBezTo>
                <a:cubicBezTo>
                  <a:pt x="2785471" y="137"/>
                  <a:pt x="2817111" y="-747"/>
                  <a:pt x="2848315" y="618"/>
                </a:cubicBez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A7B769-2803-E1AC-2117-D30DC183D910}"/>
              </a:ext>
            </a:extLst>
          </p:cNvPr>
          <p:cNvSpPr/>
          <p:nvPr/>
        </p:nvSpPr>
        <p:spPr>
          <a:xfrm>
            <a:off x="1893507" y="3837919"/>
            <a:ext cx="87501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sih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itu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Flowchart &amp; UML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A0DD0-3F3C-8D75-29E9-3ED32C7DDCF9}"/>
              </a:ext>
            </a:extLst>
          </p:cNvPr>
          <p:cNvSpPr/>
          <p:nvPr/>
        </p:nvSpPr>
        <p:spPr>
          <a:xfrm>
            <a:off x="3338727" y="5189824"/>
            <a:ext cx="603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 Kita Bahas ……..</a:t>
            </a:r>
          </a:p>
        </p:txBody>
      </p:sp>
    </p:spTree>
    <p:extLst>
      <p:ext uri="{BB962C8B-B14F-4D97-AF65-F5344CB8AC3E}">
        <p14:creationId xmlns:p14="http://schemas.microsoft.com/office/powerpoint/2010/main" val="247901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92229" y="26181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49858" y="2618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991938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94" y="-32644"/>
            <a:ext cx="12257744" cy="6879762"/>
            <a:chOff x="-91043" y="-21762"/>
            <a:chExt cx="12257744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07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9" y="34650"/>
            <a:ext cx="12325101" cy="6867244"/>
            <a:chOff x="-91045" y="0"/>
            <a:chExt cx="12325101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3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BF342E-4456-639E-92C8-2559279059ED}"/>
              </a:ext>
            </a:extLst>
          </p:cNvPr>
          <p:cNvSpPr/>
          <p:nvPr/>
        </p:nvSpPr>
        <p:spPr>
          <a:xfrm>
            <a:off x="2799903" y="2667509"/>
            <a:ext cx="8131195" cy="2571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400" b="1" i="0" dirty="0" err="1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Pengertian</a:t>
            </a:r>
            <a:r>
              <a:rPr lang="en-ID" sz="2400" b="1" i="0" dirty="0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 Flowchart</a:t>
            </a:r>
          </a:p>
          <a:p>
            <a:pPr algn="just"/>
            <a:endParaRPr lang="en-ID" sz="2000" b="0" i="0" dirty="0">
              <a:solidFill>
                <a:srgbClr val="222222"/>
              </a:solidFill>
              <a:effectLst/>
              <a:latin typeface="Century Gothic" panose="020B0502020202020204" pitchFamily="34" charset="0"/>
            </a:endParaRP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</a:rPr>
              <a:t>Pada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dasarnya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diagram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menggambarkan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algoritma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jaringan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komputer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</a:rPr>
              <a:t>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banyak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digunakan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berbagai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bidang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mendokumentasikan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mempelajari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merencanakan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memperbaiki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kerja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</a:rPr>
              <a:t>Bagan flowchart </a:t>
            </a:r>
            <a:r>
              <a:rPr lang="en-ID" sz="2000" dirty="0" err="1">
                <a:solidFill>
                  <a:schemeClr val="tx1"/>
                </a:solidFill>
              </a:rPr>
              <a:t>umumnya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terdiri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simbol-simbol</a:t>
            </a:r>
            <a:r>
              <a:rPr lang="en-ID" sz="2000" dirty="0">
                <a:solidFill>
                  <a:schemeClr val="tx1"/>
                </a:solidFill>
              </a:rPr>
              <a:t> flowchart </a:t>
            </a:r>
            <a:r>
              <a:rPr lang="en-ID" sz="2000" dirty="0" err="1">
                <a:solidFill>
                  <a:schemeClr val="tx1"/>
                </a:solidFill>
              </a:rPr>
              <a:t>seperti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bentuk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bangunan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dua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dimensi</a:t>
            </a:r>
            <a:r>
              <a:rPr lang="en-ID" sz="2000" dirty="0">
                <a:solidFill>
                  <a:schemeClr val="tx1"/>
                </a:solidFill>
              </a:rPr>
              <a:t>. </a:t>
            </a:r>
            <a:r>
              <a:rPr lang="en-ID" sz="2000" dirty="0" err="1">
                <a:solidFill>
                  <a:schemeClr val="tx1"/>
                </a:solidFill>
              </a:rPr>
              <a:t>Simbol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nantinya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dimasukan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dalam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sebuah</a:t>
            </a:r>
            <a:r>
              <a:rPr lang="en-ID" sz="2000" dirty="0">
                <a:solidFill>
                  <a:schemeClr val="tx1"/>
                </a:solidFill>
              </a:rPr>
              <a:t> diagram yang detail dan </a:t>
            </a:r>
            <a:r>
              <a:rPr lang="en-ID" sz="2000" dirty="0" err="1">
                <a:solidFill>
                  <a:schemeClr val="tx1"/>
                </a:solidFill>
              </a:rPr>
              <a:t>ringkas</a:t>
            </a:r>
            <a:r>
              <a:rPr lang="en-ID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</a:rPr>
              <a:t>Salah </a:t>
            </a:r>
            <a:r>
              <a:rPr lang="en-ID" sz="2000" dirty="0" err="1">
                <a:solidFill>
                  <a:schemeClr val="tx1"/>
                </a:solidFill>
              </a:rPr>
              <a:t>satu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bentuk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simbol</a:t>
            </a:r>
            <a:r>
              <a:rPr lang="en-ID" sz="2000" dirty="0">
                <a:solidFill>
                  <a:schemeClr val="tx1"/>
                </a:solidFill>
              </a:rPr>
              <a:t> diagram </a:t>
            </a:r>
            <a:r>
              <a:rPr lang="en-ID" sz="2000" dirty="0" err="1">
                <a:solidFill>
                  <a:schemeClr val="tx1"/>
                </a:solidFill>
              </a:rPr>
              <a:t>alur</a:t>
            </a:r>
            <a:r>
              <a:rPr lang="en-ID" sz="2000" dirty="0">
                <a:solidFill>
                  <a:schemeClr val="tx1"/>
                </a:solidFill>
              </a:rPr>
              <a:t> paling </a:t>
            </a:r>
            <a:r>
              <a:rPr lang="en-ID" sz="2000" dirty="0" err="1">
                <a:solidFill>
                  <a:schemeClr val="tx1"/>
                </a:solidFill>
              </a:rPr>
              <a:t>umum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adalah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persegi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panjang</a:t>
            </a:r>
            <a:r>
              <a:rPr lang="en-ID" sz="2000" dirty="0">
                <a:solidFill>
                  <a:schemeClr val="tx1"/>
                </a:solidFill>
              </a:rPr>
              <a:t>, oval, dan </a:t>
            </a:r>
            <a:r>
              <a:rPr lang="en-ID" sz="2000" dirty="0" err="1">
                <a:solidFill>
                  <a:schemeClr val="tx1"/>
                </a:solidFill>
              </a:rPr>
              <a:t>panah</a:t>
            </a:r>
            <a:r>
              <a:rPr lang="en-ID" sz="2000" dirty="0">
                <a:solidFill>
                  <a:schemeClr val="tx1"/>
                </a:solidFill>
              </a:rPr>
              <a:t>.  </a:t>
            </a:r>
            <a:r>
              <a:rPr lang="en-ID" sz="2000" dirty="0" err="1">
                <a:solidFill>
                  <a:schemeClr val="tx1"/>
                </a:solidFill>
              </a:rPr>
              <a:t>Simbol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ini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menentukan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langkah-langkah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bersamaan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panah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menentukan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alurnya</a:t>
            </a:r>
            <a:r>
              <a:rPr lang="en-ID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</a:rPr>
              <a:t>Flowchart </a:t>
            </a:r>
            <a:r>
              <a:rPr lang="en-ID" sz="2000" dirty="0" err="1">
                <a:solidFill>
                  <a:schemeClr val="tx1"/>
                </a:solidFill>
              </a:rPr>
              <a:t>dapat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berbentuk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grafik</a:t>
            </a:r>
            <a:r>
              <a:rPr lang="en-ID" sz="2000" dirty="0">
                <a:solidFill>
                  <a:schemeClr val="tx1"/>
                </a:solidFill>
              </a:rPr>
              <a:t> diagram </a:t>
            </a:r>
            <a:r>
              <a:rPr lang="en-ID" sz="2000" dirty="0" err="1">
                <a:solidFill>
                  <a:schemeClr val="tx1"/>
                </a:solidFill>
              </a:rPr>
              <a:t>sederhana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digambar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tangan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hingga</a:t>
            </a:r>
            <a:r>
              <a:rPr lang="en-ID" sz="2000" dirty="0">
                <a:solidFill>
                  <a:schemeClr val="tx1"/>
                </a:solidFill>
              </a:rPr>
              <a:t> diagram complex </a:t>
            </a:r>
            <a:r>
              <a:rPr lang="en-ID" sz="2000" dirty="0" err="1">
                <a:solidFill>
                  <a:schemeClr val="tx1"/>
                </a:solidFill>
              </a:rPr>
              <a:t>komputer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terdiri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dari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banyak</a:t>
            </a:r>
            <a:r>
              <a:rPr lang="en-ID" sz="2000" dirty="0">
                <a:solidFill>
                  <a:schemeClr val="tx1"/>
                </a:solidFill>
              </a:rPr>
              <a:t> proses, </a:t>
            </a:r>
            <a:r>
              <a:rPr lang="en-ID" sz="2000" dirty="0" err="1">
                <a:solidFill>
                  <a:schemeClr val="tx1"/>
                </a:solidFill>
              </a:rPr>
              <a:t>langkah</a:t>
            </a:r>
            <a:r>
              <a:rPr lang="en-ID" sz="2000" dirty="0">
                <a:solidFill>
                  <a:schemeClr val="tx1"/>
                </a:solidFill>
              </a:rPr>
              <a:t>, dan </a:t>
            </a:r>
            <a:r>
              <a:rPr lang="en-ID" sz="2000" dirty="0" err="1">
                <a:solidFill>
                  <a:schemeClr val="tx1"/>
                </a:solidFill>
              </a:rPr>
              <a:t>alur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kerja</a:t>
            </a:r>
            <a:r>
              <a:rPr lang="en-ID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</a:rPr>
              <a:t>Diagram flowchart </a:t>
            </a:r>
            <a:r>
              <a:rPr lang="en-ID" sz="2000" dirty="0" err="1">
                <a:solidFill>
                  <a:schemeClr val="tx1"/>
                </a:solidFill>
              </a:rPr>
              <a:t>ini</a:t>
            </a:r>
            <a:r>
              <a:rPr lang="en-ID" sz="2000" dirty="0">
                <a:solidFill>
                  <a:schemeClr val="tx1"/>
                </a:solidFill>
              </a:rPr>
              <a:t> juga </a:t>
            </a:r>
            <a:r>
              <a:rPr lang="en-ID" sz="2000" dirty="0" err="1">
                <a:solidFill>
                  <a:schemeClr val="tx1"/>
                </a:solidFill>
              </a:rPr>
              <a:t>merupakan</a:t>
            </a:r>
            <a:r>
              <a:rPr lang="en-ID" sz="2000" dirty="0">
                <a:solidFill>
                  <a:schemeClr val="tx1"/>
                </a:solidFill>
              </a:rPr>
              <a:t> salah </a:t>
            </a:r>
            <a:r>
              <a:rPr lang="en-ID" sz="2000" dirty="0" err="1">
                <a:solidFill>
                  <a:schemeClr val="tx1"/>
                </a:solidFill>
              </a:rPr>
              <a:t>satu</a:t>
            </a:r>
            <a:r>
              <a:rPr lang="en-ID" sz="2000" dirty="0">
                <a:solidFill>
                  <a:schemeClr val="tx1"/>
                </a:solidFill>
              </a:rPr>
              <a:t> diagram </a:t>
            </a:r>
            <a:r>
              <a:rPr lang="en-ID" sz="2000" dirty="0" err="1">
                <a:solidFill>
                  <a:schemeClr val="tx1"/>
                </a:solidFill>
              </a:rPr>
              <a:t>alur</a:t>
            </a:r>
            <a:r>
              <a:rPr lang="en-ID" sz="2000" dirty="0">
                <a:solidFill>
                  <a:schemeClr val="tx1"/>
                </a:solidFill>
              </a:rPr>
              <a:t> paling </a:t>
            </a:r>
            <a:r>
              <a:rPr lang="en-ID" sz="2000" dirty="0" err="1">
                <a:solidFill>
                  <a:schemeClr val="tx1"/>
                </a:solidFill>
              </a:rPr>
              <a:t>umum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banyak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digunakan</a:t>
            </a:r>
            <a:r>
              <a:rPr lang="en-ID" sz="2000" dirty="0">
                <a:solidFill>
                  <a:schemeClr val="tx1"/>
                </a:solidFill>
              </a:rPr>
              <a:t> oleh orang-orang di </a:t>
            </a:r>
            <a:r>
              <a:rPr lang="en-ID" sz="2000" dirty="0" err="1">
                <a:solidFill>
                  <a:schemeClr val="tx1"/>
                </a:solidFill>
              </a:rPr>
              <a:t>berbagai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bidang</a:t>
            </a:r>
            <a:r>
              <a:rPr lang="en-ID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D" sz="28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pPr algn="just"/>
            <a:endParaRPr lang="en-ID" sz="28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2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57447" y="-64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84640" y="-64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26720" y="-15548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68798" y="-326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>
                <a:gd name="adj" fmla="val 50557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5" y="15300"/>
            <a:ext cx="12257749" cy="6879762"/>
            <a:chOff x="-91048" y="-21762"/>
            <a:chExt cx="12257749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1378067" y="3242378"/>
              <a:ext cx="315881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FB0FE5-9BD4-6A76-4E25-E177E2375542}"/>
              </a:ext>
            </a:extLst>
          </p:cNvPr>
          <p:cNvSpPr/>
          <p:nvPr/>
        </p:nvSpPr>
        <p:spPr>
          <a:xfrm>
            <a:off x="3541389" y="280178"/>
            <a:ext cx="8081884" cy="6232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n-ID" sz="2800" b="0" i="0" dirty="0">
              <a:solidFill>
                <a:schemeClr val="tx1"/>
              </a:solidFill>
              <a:effectLst/>
              <a:latin typeface="Merriweather" panose="00000500000000000000" pitchFamily="2" charset="0"/>
            </a:endParaRPr>
          </a:p>
          <a:p>
            <a:pPr algn="just"/>
            <a:endParaRPr lang="en-ID" sz="2800" b="0" i="0" dirty="0">
              <a:solidFill>
                <a:schemeClr val="tx1"/>
              </a:solidFill>
              <a:effectLst/>
              <a:latin typeface="Merriweather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B5606-626A-DEE8-3080-2E20FABEA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44" y="194433"/>
            <a:ext cx="3937395" cy="66309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B70DD12-9E4B-BA42-468B-0502FC5F1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46" y="282163"/>
            <a:ext cx="3357597" cy="631611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4D484B4-378E-DB76-2C36-97B4191BB12E}"/>
              </a:ext>
            </a:extLst>
          </p:cNvPr>
          <p:cNvSpPr/>
          <p:nvPr/>
        </p:nvSpPr>
        <p:spPr>
          <a:xfrm>
            <a:off x="7594438" y="311183"/>
            <a:ext cx="3390005" cy="6297644"/>
          </a:xfrm>
          <a:prstGeom prst="rect">
            <a:avLst/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80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121575" y="-64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20512" y="-64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962592" y="-15548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04670" y="-326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42585" y="-17344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 			                   </a:t>
              </a:r>
              <a:r>
                <a:rPr lang="en-US" sz="4000" b="1" dirty="0" err="1">
                  <a:solidFill>
                    <a:schemeClr val="tx1"/>
                  </a:solidFill>
                </a:rPr>
                <a:t>Fungsi</a:t>
              </a:r>
              <a:r>
                <a:rPr lang="en-US" sz="4000" b="1" dirty="0">
                  <a:solidFill>
                    <a:schemeClr val="tx1"/>
                  </a:solidFill>
                </a:rPr>
                <a:t> Flowchart</a:t>
              </a:r>
              <a:endParaRPr lang="en-US" sz="4000" b="1" dirty="0"/>
            </a:p>
            <a:p>
              <a:r>
                <a:rPr lang="en-US" dirty="0"/>
                <a:t>		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r"/>
              <a:r>
                <a:rPr lang="en-US" dirty="0"/>
                <a:t>		</a:t>
              </a: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810451-0A29-385C-2DBF-11D8E0A9BB81}"/>
              </a:ext>
            </a:extLst>
          </p:cNvPr>
          <p:cNvSpPr/>
          <p:nvPr/>
        </p:nvSpPr>
        <p:spPr>
          <a:xfrm>
            <a:off x="3878394" y="860202"/>
            <a:ext cx="3362144" cy="4604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1. </a:t>
            </a:r>
            <a:r>
              <a:rPr lang="en-ID" sz="2400" b="1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Mengelola</a:t>
            </a:r>
            <a:r>
              <a:rPr lang="en-ID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Workflow</a:t>
            </a:r>
          </a:p>
          <a:p>
            <a:pPr algn="just"/>
            <a:r>
              <a:rPr lang="en-ID" sz="2000" b="0" i="0" dirty="0" err="1">
                <a:solidFill>
                  <a:srgbClr val="222222"/>
                </a:solidFill>
                <a:effectLst/>
              </a:rPr>
              <a:t>Sesuai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namanya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salah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fungsi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mengelola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workflow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alur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kerja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proyek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 </a:t>
            </a:r>
          </a:p>
          <a:p>
            <a:pPr algn="l"/>
            <a:endParaRPr lang="en-ID" sz="2000" dirty="0">
              <a:solidFill>
                <a:srgbClr val="222222"/>
              </a:solidFill>
            </a:endParaRPr>
          </a:p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</a:rPr>
              <a:t>2. Document Flowchart</a:t>
            </a: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</a:rPr>
              <a:t>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dokumen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juga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sering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disebut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paperwork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diagram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berfungsi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menelusuri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alur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form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bagian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ke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bagian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lainnya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endParaRPr lang="en-ID" sz="2000" b="0" i="0" dirty="0">
              <a:solidFill>
                <a:srgbClr val="222222"/>
              </a:solidFill>
              <a:effectLst/>
            </a:endParaRPr>
          </a:p>
          <a:p>
            <a:pPr algn="ctr"/>
            <a:endParaRPr lang="en-ID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3D97F11-FB38-12A8-B323-2D7BC606F84D}"/>
              </a:ext>
            </a:extLst>
          </p:cNvPr>
          <p:cNvSpPr/>
          <p:nvPr/>
        </p:nvSpPr>
        <p:spPr>
          <a:xfrm>
            <a:off x="7635973" y="855268"/>
            <a:ext cx="3678342" cy="450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3. Schematic Flowchart</a:t>
            </a:r>
          </a:p>
          <a:p>
            <a:pPr algn="just"/>
            <a:r>
              <a:rPr lang="en-ID" sz="2000" b="0" i="0" dirty="0" err="1">
                <a:solidFill>
                  <a:srgbClr val="222222"/>
                </a:solidFill>
                <a:effectLst/>
              </a:rPr>
              <a:t>Alir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flowchart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ini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sebenarnya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hampir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mirip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system flowchart.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Tugasnya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menggambarkan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prosedur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jaringan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tersebut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</a:rPr>
              <a:t>4. Program Flowchart</a:t>
            </a: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</a:rPr>
              <a:t>Program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menunjukkan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aliran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data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menulis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program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algoritma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Fungsinya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menjelaskan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cepat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mereka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berkolaborasi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orang lain.</a:t>
            </a:r>
          </a:p>
          <a:p>
            <a:pPr algn="l"/>
            <a:endParaRPr lang="en-ID" sz="2000" b="0" i="0" dirty="0">
              <a:solidFill>
                <a:srgbClr val="222222"/>
              </a:solidFill>
              <a:effectLst/>
            </a:endParaRPr>
          </a:p>
          <a:p>
            <a:pPr algn="ctr"/>
            <a:endParaRPr lang="en-ID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233E27-AA45-F9FE-0E97-A8C4E41D68DD}"/>
              </a:ext>
            </a:extLst>
          </p:cNvPr>
          <p:cNvSpPr/>
          <p:nvPr/>
        </p:nvSpPr>
        <p:spPr>
          <a:xfrm>
            <a:off x="3501631" y="5355958"/>
            <a:ext cx="7845762" cy="121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20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400" b="1" i="0" dirty="0">
                <a:solidFill>
                  <a:srgbClr val="111111"/>
                </a:solidFill>
                <a:effectLst/>
              </a:rPr>
              <a:t>5. Process Flowchart </a:t>
            </a:r>
          </a:p>
          <a:p>
            <a:pPr algn="ctr"/>
            <a:r>
              <a:rPr lang="en-ID" sz="2000" b="0" i="0" dirty="0">
                <a:solidFill>
                  <a:srgbClr val="222222"/>
                </a:solidFill>
                <a:effectLst/>
              </a:rPr>
              <a:t>Process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diagram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menunjukan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langkah-langkah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berurutan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keputusan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diperlukan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membuat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bekerja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endParaRPr lang="en-ID" sz="20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46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9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64586" y="-64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77501" y="-64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19581" y="-15548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61659" y="-326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99574" y="-17344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62544" y="-32644"/>
            <a:ext cx="12274683" cy="6897272"/>
            <a:chOff x="-91049" y="-39272"/>
            <a:chExt cx="12274683" cy="689727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8366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310560" y="251149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-25299" y="-39272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7B667EC-4334-695F-44AD-F1D5DD330642}"/>
              </a:ext>
            </a:extLst>
          </p:cNvPr>
          <p:cNvSpPr/>
          <p:nvPr/>
        </p:nvSpPr>
        <p:spPr>
          <a:xfrm>
            <a:off x="4739769" y="43895"/>
            <a:ext cx="73474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D" sz="20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UML (</a:t>
            </a:r>
            <a:r>
              <a:rPr lang="en-ID" sz="2000" b="1" i="1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Unified Modelling Language</a:t>
            </a:r>
            <a:r>
              <a:rPr lang="en-ID" sz="20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pemodelan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secara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visual yang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sarana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perancangan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sistem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berorientasi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. Awal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mulanya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diciptakan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oleh </a:t>
            </a:r>
            <a:r>
              <a:rPr lang="en-ID" sz="2000" b="0" i="1" dirty="0">
                <a:solidFill>
                  <a:schemeClr val="tx1"/>
                </a:solidFill>
                <a:effectLst/>
              </a:rPr>
              <a:t>Object Management Group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versi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awal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1.0 pada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bulan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Januari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1997.</a:t>
            </a:r>
          </a:p>
          <a:p>
            <a:pPr algn="just"/>
            <a:r>
              <a:rPr lang="en-ID" sz="2000" b="0" i="0" dirty="0">
                <a:solidFill>
                  <a:schemeClr val="tx1"/>
                </a:solidFill>
                <a:effectLst/>
              </a:rPr>
              <a:t>UML juga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dapat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didefinisikan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bahasa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visualisasi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perancangan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dan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pendokumentasian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sistem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dikenal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juga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bahasa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penulisan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D" sz="2000" b="0" i="1" dirty="0">
                <a:solidFill>
                  <a:schemeClr val="tx1"/>
                </a:solidFill>
                <a:effectLst/>
              </a:rPr>
              <a:t>blueprint 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D" sz="2000" b="0" i="1" dirty="0">
                <a:solidFill>
                  <a:schemeClr val="tx1"/>
                </a:solidFill>
                <a:effectLst/>
              </a:rPr>
              <a:t>software.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Pada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saat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sekarang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ini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telah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menjadi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standar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penulisan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blue print software.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memahami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mengenai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defenisi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Unified Modelling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Languange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kami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telah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merangkum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beberapa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para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ahli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Berikut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beberapa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para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ahli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mengenai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defenisi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UML.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1.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Booch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(2005:7)</a:t>
            </a: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Menurut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Booch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standar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membuat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rancangan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biasanya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dipakai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secara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khusus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memvisualisasikan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mendirikan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dokumen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artifak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 intensive system.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2.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Yadanur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(2012)</a:t>
            </a: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Menurut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Yadanur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merupakan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standar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bisa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dimanfaatkan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membangun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dan juga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menggambarkan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software.</a:t>
            </a:r>
          </a:p>
          <a:p>
            <a:br>
              <a:rPr lang="en-ID" sz="2000" dirty="0"/>
            </a:b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69406" y="-6831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72681" y="-683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14761" y="-1591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56839" y="-33012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94754" y="-17712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57724" y="-15502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3314779" y="-65656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C336B83F-75E5-DD5B-3887-10F1F61DE892}"/>
              </a:ext>
            </a:extLst>
          </p:cNvPr>
          <p:cNvSpPr/>
          <p:nvPr/>
        </p:nvSpPr>
        <p:spPr>
          <a:xfrm>
            <a:off x="5170683" y="65656"/>
            <a:ext cx="806425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D" sz="2800" dirty="0" err="1">
                <a:solidFill>
                  <a:schemeClr val="tx1"/>
                </a:solidFill>
              </a:rPr>
              <a:t>Contoh</a:t>
            </a:r>
            <a:r>
              <a:rPr lang="en-ID" sz="2800" dirty="0">
                <a:solidFill>
                  <a:schemeClr val="tx1"/>
                </a:solidFill>
              </a:rPr>
              <a:t> Diagram UML yang </a:t>
            </a:r>
            <a:r>
              <a:rPr lang="en-ID" sz="2800" dirty="0" err="1">
                <a:solidFill>
                  <a:schemeClr val="tx1"/>
                </a:solidFill>
              </a:rPr>
              <a:t>sering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digunakan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400" dirty="0">
                <a:solidFill>
                  <a:schemeClr val="tx1"/>
                </a:solidFill>
              </a:rPr>
              <a:t>:</a:t>
            </a:r>
          </a:p>
          <a:p>
            <a:endParaRPr lang="en-ID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ID" sz="2800" b="1" dirty="0">
                <a:solidFill>
                  <a:schemeClr val="tx1"/>
                </a:solidFill>
              </a:rPr>
              <a:t>Use Case Diagram      3. Sequence Diagram</a:t>
            </a:r>
          </a:p>
          <a:p>
            <a:r>
              <a:rPr lang="en-ID" sz="2000" dirty="0"/>
              <a:t>				       </a:t>
            </a:r>
            <a:br>
              <a:rPr lang="en-ID" sz="2000" dirty="0"/>
            </a:br>
            <a:r>
              <a:rPr lang="en-ID" sz="2000" dirty="0"/>
              <a:t>					</a:t>
            </a: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endParaRPr lang="en-ID" sz="2400" dirty="0">
              <a:solidFill>
                <a:srgbClr val="222222"/>
              </a:solidFill>
              <a:latin typeface="Merriweather" panose="00000500000000000000" pitchFamily="2" charset="0"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endParaRPr lang="en-ID" sz="2400" dirty="0">
              <a:solidFill>
                <a:srgbClr val="222222"/>
              </a:solidFill>
              <a:latin typeface="Merriweather" panose="00000500000000000000" pitchFamily="2" charset="0"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r>
              <a:rPr lang="en-ID" sz="2800" b="1" i="0" dirty="0">
                <a:solidFill>
                  <a:srgbClr val="222222"/>
                </a:solidFill>
                <a:effectLst/>
              </a:rPr>
              <a:t>2. Activity Diagram	    4.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020C3-A80E-9CD3-FCA9-E436268B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34" y="1346064"/>
            <a:ext cx="2577734" cy="220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CFDCC-4A54-E7FD-296F-22E9E1C61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06" y="4414991"/>
            <a:ext cx="3250639" cy="23343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AE06BF-D44F-7DB6-5EFF-BB41209A0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85" y="1322525"/>
            <a:ext cx="3207758" cy="233435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3F24392-22B7-BBDA-760A-EFBED642A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77" y="4697605"/>
            <a:ext cx="3229065" cy="19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126448" y="-370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37335" y="-370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01110" y="-44353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626245" y="-632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164160" y="-47944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62812" y="-44703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3322287" y="-32643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3860205" y="-30804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525B3-C2DC-02F2-B492-96EF25C1DB59}"/>
              </a:ext>
            </a:extLst>
          </p:cNvPr>
          <p:cNvSpPr/>
          <p:nvPr/>
        </p:nvSpPr>
        <p:spPr>
          <a:xfrm>
            <a:off x="5773215" y="23698"/>
            <a:ext cx="63505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D" sz="3200" b="1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ID" sz="3200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3200" b="1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3200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UML</a:t>
            </a:r>
          </a:p>
          <a:p>
            <a:endParaRPr lang="en-ID" sz="2000" b="1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Berikut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beberapa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tujuan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serta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fungsi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UML,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diantaranya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: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1).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memberikan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permodelan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visual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kepada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para user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beragam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jenis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pemrograman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dan juga proses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umum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rekayasa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2).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Menggabungkan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bermacam-macam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informasi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terbaik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ada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pemodelan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3).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Memberikan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visual model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ekspresif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melakukan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pengembangan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4).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Tidak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hanya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permodelan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visual model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saja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melainkan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juga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memodelkan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beorientasi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objek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5).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Mempermudah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user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membaca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6).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Berfungsi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sebagai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blueprint,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jelas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nantinya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menjelaskan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informasi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menyeluruh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perancangan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berupa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coding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program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D" sz="2000" b="1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br>
              <a:rPr lang="en-ID" sz="2000" dirty="0"/>
            </a:b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7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868</Words>
  <Application>Microsoft Office PowerPoint</Application>
  <PresentationFormat>Widescreen</PresentationFormat>
  <Paragraphs>265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Cascadia Code</vt:lpstr>
      <vt:lpstr>Century Gothic</vt:lpstr>
      <vt:lpstr>Goudy Old Style</vt:lpstr>
      <vt:lpstr>Merriweather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DM-2</dc:creator>
  <cp:lastModifiedBy>DM-2</cp:lastModifiedBy>
  <cp:revision>7</cp:revision>
  <dcterms:created xsi:type="dcterms:W3CDTF">2022-07-05T01:37:25Z</dcterms:created>
  <dcterms:modified xsi:type="dcterms:W3CDTF">2022-07-05T14:26:01Z</dcterms:modified>
</cp:coreProperties>
</file>